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86" r:id="rId2"/>
    <p:sldId id="489" r:id="rId3"/>
    <p:sldId id="515" r:id="rId4"/>
    <p:sldId id="516" r:id="rId5"/>
    <p:sldId id="520" r:id="rId6"/>
    <p:sldId id="517" r:id="rId7"/>
    <p:sldId id="518" r:id="rId8"/>
    <p:sldId id="519" r:id="rId9"/>
    <p:sldId id="524" r:id="rId10"/>
    <p:sldId id="523" r:id="rId11"/>
    <p:sldId id="525" r:id="rId12"/>
  </p:sldIdLst>
  <p:sldSz cx="12192000" cy="6858000"/>
  <p:notesSz cx="6858000" cy="9144000"/>
  <p:embeddedFontLst>
    <p:embeddedFont>
      <p:font typeface="KoPub돋움체_Pro Medium" panose="020B0600000101010101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라운드 Bold" panose="020B0600000101010101" pitchFamily="50" charset="-127"/>
      <p:bold r:id="rId15"/>
    </p:embeddedFont>
    <p:embeddedFont>
      <p:font typeface="Microsoft YaHei UI" panose="020B0503020204020204" pitchFamily="34" charset="-122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1262A"/>
    <a:srgbClr val="282F34"/>
    <a:srgbClr val="0D0D0D"/>
    <a:srgbClr val="31393F"/>
    <a:srgbClr val="FF6699"/>
    <a:srgbClr val="2C2E3C"/>
    <a:srgbClr val="D86E9C"/>
    <a:srgbClr val="404257"/>
    <a:srgbClr val="219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79769-D08C-4F16-AFD9-D128C888374D}" v="8" dt="2021-03-15T05:55:03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형주" userId="53cfa773-2eca-4f26-877c-888271cd519b" providerId="ADAL" clId="{FDE79769-D08C-4F16-AFD9-D128C888374D}"/>
    <pc:docChg chg="undo custSel addSld modSld sldOrd">
      <pc:chgData name="류형주" userId="53cfa773-2eca-4f26-877c-888271cd519b" providerId="ADAL" clId="{FDE79769-D08C-4F16-AFD9-D128C888374D}" dt="2021-03-15T05:58:01.201" v="86"/>
      <pc:docMkLst>
        <pc:docMk/>
      </pc:docMkLst>
      <pc:sldChg chg="addSp delSp modSp add mod ord setBg">
        <pc:chgData name="류형주" userId="53cfa773-2eca-4f26-877c-888271cd519b" providerId="ADAL" clId="{FDE79769-D08C-4F16-AFD9-D128C888374D}" dt="2021-03-15T05:58:01.201" v="86"/>
        <pc:sldMkLst>
          <pc:docMk/>
          <pc:sldMk cId="3656720766" sldId="525"/>
        </pc:sldMkLst>
        <pc:spChg chg="del">
          <ac:chgData name="류형주" userId="53cfa773-2eca-4f26-877c-888271cd519b" providerId="ADAL" clId="{FDE79769-D08C-4F16-AFD9-D128C888374D}" dt="2021-03-15T05:54:55.551" v="47" actId="478"/>
          <ac:spMkLst>
            <pc:docMk/>
            <pc:sldMk cId="3656720766" sldId="525"/>
            <ac:spMk id="3" creationId="{CB222D52-D213-4F94-9BDF-7806DB4687F9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23" creationId="{BDD8F36C-360D-4165-8196-1A96ACD4EFB6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24" creationId="{50CD2523-862F-463D-87C9-52F1390688D5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31" creationId="{70FD893A-16C9-4DF1-8F6E-722E025E4DFB}"/>
          </ac:spMkLst>
        </pc:spChg>
        <pc:spChg chg="del">
          <ac:chgData name="류형주" userId="53cfa773-2eca-4f26-877c-888271cd519b" providerId="ADAL" clId="{FDE79769-D08C-4F16-AFD9-D128C888374D}" dt="2021-03-15T05:54:58.359" v="49" actId="478"/>
          <ac:spMkLst>
            <pc:docMk/>
            <pc:sldMk cId="3656720766" sldId="525"/>
            <ac:spMk id="32" creationId="{E70E9DA3-41D7-4E03-B5B5-BF53BFD41FB4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33" creationId="{76665C7D-3B85-499D-BDA4-CBBBFA24D604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34" creationId="{70AA1C7E-153E-4D5B-8F16-5D698FE84BD8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35" creationId="{4706C1DA-D3CB-4BBB-95B5-CEA89CDDBC98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37" creationId="{A23A513A-5BCA-43BA-B043-2C557085E495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39" creationId="{18E54315-079D-4F1F-B1CC-8CC53A3A732C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40" creationId="{91B81BC2-547D-49C6-8426-4F8865BE5AB5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41" creationId="{1E693DE6-DEE0-4CFF-AD08-DCE6838B1CB3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42" creationId="{10AA1988-625C-4CB0-BBDC-9EAF8BB1F282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43" creationId="{4FEAAF31-3BCA-4496-902E-8FA66EE683CA}"/>
          </ac:spMkLst>
        </pc:spChg>
        <pc:spChg chg="add mod">
          <ac:chgData name="류형주" userId="53cfa773-2eca-4f26-877c-888271cd519b" providerId="ADAL" clId="{FDE79769-D08C-4F16-AFD9-D128C888374D}" dt="2021-03-15T05:57:44.982" v="83" actId="1076"/>
          <ac:spMkLst>
            <pc:docMk/>
            <pc:sldMk cId="3656720766" sldId="525"/>
            <ac:spMk id="44" creationId="{1073B7F7-7D4D-4B31-A3D4-1C1CA8520D70}"/>
          </ac:spMkLst>
        </pc:spChg>
        <pc:spChg chg="mod">
          <ac:chgData name="류형주" userId="53cfa773-2eca-4f26-877c-888271cd519b" providerId="ADAL" clId="{FDE79769-D08C-4F16-AFD9-D128C888374D}" dt="2021-03-15T05:54:41.752" v="4" actId="20577"/>
          <ac:spMkLst>
            <pc:docMk/>
            <pc:sldMk cId="3656720766" sldId="525"/>
            <ac:spMk id="94" creationId="{00000000-0000-0000-0000-000000000000}"/>
          </ac:spMkLst>
        </pc:spChg>
        <pc:spChg chg="mod">
          <ac:chgData name="류형주" userId="53cfa773-2eca-4f26-877c-888271cd519b" providerId="ADAL" clId="{FDE79769-D08C-4F16-AFD9-D128C888374D}" dt="2021-03-15T05:55:58.022" v="64" actId="1076"/>
          <ac:spMkLst>
            <pc:docMk/>
            <pc:sldMk cId="3656720766" sldId="525"/>
            <ac:spMk id="95" creationId="{00000000-0000-0000-0000-000000000000}"/>
          </ac:spMkLst>
        </pc:spChg>
        <pc:grpChg chg="del">
          <ac:chgData name="류형주" userId="53cfa773-2eca-4f26-877c-888271cd519b" providerId="ADAL" clId="{FDE79769-D08C-4F16-AFD9-D128C888374D}" dt="2021-03-15T05:54:57.228" v="48" actId="478"/>
          <ac:grpSpMkLst>
            <pc:docMk/>
            <pc:sldMk cId="3656720766" sldId="525"/>
            <ac:grpSpMk id="25" creationId="{EDB0CCC2-1DA2-4D54-B34D-7C31B66F657A}"/>
          </ac:grpSpMkLst>
        </pc:grpChg>
        <pc:cxnChg chg="mod">
          <ac:chgData name="류형주" userId="53cfa773-2eca-4f26-877c-888271cd519b" providerId="ADAL" clId="{FDE79769-D08C-4F16-AFD9-D128C888374D}" dt="2021-03-15T05:57:50.141" v="84" actId="14100"/>
          <ac:cxnSpMkLst>
            <pc:docMk/>
            <pc:sldMk cId="3656720766" sldId="525"/>
            <ac:cxnSpMk id="6" creationId="{00000000-0000-0000-0000-000000000000}"/>
          </ac:cxnSpMkLst>
        </pc:cxnChg>
        <pc:cxnChg chg="add mod">
          <ac:chgData name="류형주" userId="53cfa773-2eca-4f26-877c-888271cd519b" providerId="ADAL" clId="{FDE79769-D08C-4F16-AFD9-D128C888374D}" dt="2021-03-15T05:57:44.982" v="83" actId="1076"/>
          <ac:cxnSpMkLst>
            <pc:docMk/>
            <pc:sldMk cId="3656720766" sldId="525"/>
            <ac:cxnSpMk id="36" creationId="{EA8C35FB-41E8-4F66-A503-A476E56E625B}"/>
          </ac:cxnSpMkLst>
        </pc:cxnChg>
        <pc:cxnChg chg="add mod">
          <ac:chgData name="류형주" userId="53cfa773-2eca-4f26-877c-888271cd519b" providerId="ADAL" clId="{FDE79769-D08C-4F16-AFD9-D128C888374D}" dt="2021-03-15T05:57:44.982" v="83" actId="1076"/>
          <ac:cxnSpMkLst>
            <pc:docMk/>
            <pc:sldMk cId="3656720766" sldId="525"/>
            <ac:cxnSpMk id="38" creationId="{9C34C71A-4E6F-43B8-9083-41F30376EFD1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7"/>
            <c:spPr>
              <a:solidFill>
                <a:schemeClr val="bg1">
                  <a:lumMod val="95000"/>
                </a:schemeClr>
              </a:solidFill>
              <a:ln>
                <a:noFill/>
              </a:ln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2.5</c:v>
                </c:pt>
                <c:pt idx="9">
                  <c:v>3.6</c:v>
                </c:pt>
                <c:pt idx="10">
                  <c:v>3.7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8E-4CD9-9A75-229F67F27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6466848"/>
        <c:axId val="326467968"/>
      </c:lineChart>
      <c:catAx>
        <c:axId val="326466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6467968"/>
        <c:crosses val="autoZero"/>
        <c:auto val="1"/>
        <c:lblAlgn val="ctr"/>
        <c:lblOffset val="100"/>
        <c:noMultiLvlLbl val="0"/>
      </c:catAx>
      <c:valAx>
        <c:axId val="326467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64668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2021-03-15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95298" y="485502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4050" y="703875"/>
            <a:ext cx="78140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데이터 기반</a:t>
            </a:r>
            <a:r>
              <a:rPr lang="en-US" altLang="ko-KR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</a:p>
          <a:p>
            <a:r>
              <a:rPr lang="ko-KR" altLang="en-US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예측 및 순찰 알고리즘      </a:t>
            </a:r>
            <a:r>
              <a:rPr lang="en-US" altLang="ko-KR" sz="9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 Crime Data-Based Crime Prediction and Patrol Algorithms</a:t>
            </a:r>
            <a:endParaRPr lang="ko-KR" altLang="en-US" sz="24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2422261"/>
            <a:ext cx="2920253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류형주</a:t>
            </a:r>
            <a:r>
              <a:rPr lang="en-US" altLang="ko-KR" sz="1600" b="1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105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팀장</a:t>
            </a:r>
            <a:endParaRPr lang="en-US" altLang="ko-KR" sz="1050" dirty="0">
              <a:solidFill>
                <a:prstClr val="white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2016112650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68757" y="3531635"/>
            <a:ext cx="2705159" cy="68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김동연</a:t>
            </a:r>
            <a:endParaRPr lang="en-US" altLang="ko-KR" sz="1600" b="1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2016112622</a:t>
            </a:r>
            <a:endParaRPr lang="ko-KR" altLang="en-US" sz="1050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40895" y="4744426"/>
            <a:ext cx="2746340" cy="68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김영서</a:t>
            </a:r>
            <a:endParaRPr lang="en-US" altLang="ko-KR" sz="1600" b="1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2017112596</a:t>
            </a: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579619" cy="7358743"/>
            <a:chOff x="374211" y="0"/>
            <a:chExt cx="7579619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358743" cy="7358743"/>
              <a:chOff x="595087" y="0"/>
              <a:chExt cx="7358743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95298" y="485502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501991" y="3013501"/>
            <a:ext cx="3451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Thank you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BFBB37-93BE-4598-9A63-E47B91BAF528}"/>
              </a:ext>
            </a:extLst>
          </p:cNvPr>
          <p:cNvSpPr/>
          <p:nvPr/>
        </p:nvSpPr>
        <p:spPr>
          <a:xfrm>
            <a:off x="7767871" y="2618559"/>
            <a:ext cx="130628" cy="13062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49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16566" y="606237"/>
            <a:ext cx="0" cy="5648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741354" y="899450"/>
            <a:ext cx="26642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*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예상 프로그램 구조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DD8F36C-360D-4165-8196-1A96ACD4EFB6}"/>
              </a:ext>
            </a:extLst>
          </p:cNvPr>
          <p:cNvSpPr/>
          <p:nvPr/>
        </p:nvSpPr>
        <p:spPr>
          <a:xfrm>
            <a:off x="2194398" y="5144021"/>
            <a:ext cx="4683965" cy="111065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 날짜 등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부동산 가격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 등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0CD2523-862F-463D-87C9-52F1390688D5}"/>
              </a:ext>
            </a:extLst>
          </p:cNvPr>
          <p:cNvSpPr/>
          <p:nvPr/>
        </p:nvSpPr>
        <p:spPr>
          <a:xfrm>
            <a:off x="2185064" y="1596558"/>
            <a:ext cx="4683966" cy="26581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FD893A-16C9-4DF1-8F6E-722E025E4DFB}"/>
              </a:ext>
            </a:extLst>
          </p:cNvPr>
          <p:cNvSpPr/>
          <p:nvPr/>
        </p:nvSpPr>
        <p:spPr>
          <a:xfrm>
            <a:off x="9062484" y="1596558"/>
            <a:ext cx="1883242" cy="26581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결정된 경로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시각화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(A*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665C7D-3B85-499D-BDA4-CBBBFA24D604}"/>
              </a:ext>
            </a:extLst>
          </p:cNvPr>
          <p:cNvSpPr/>
          <p:nvPr/>
        </p:nvSpPr>
        <p:spPr>
          <a:xfrm>
            <a:off x="2548952" y="2100460"/>
            <a:ext cx="1688840" cy="2040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상관관계 분석</a:t>
            </a:r>
            <a:b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중요도</a:t>
            </a: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b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증감 관계 파악</a:t>
            </a: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회귀분석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지역별 순찰</a:t>
            </a:r>
            <a:b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중요도 평가</a:t>
            </a:r>
            <a:b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단위</a:t>
            </a: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AA1C7E-153E-4D5B-8F16-5D698FE84BD8}"/>
              </a:ext>
            </a:extLst>
          </p:cNvPr>
          <p:cNvSpPr/>
          <p:nvPr/>
        </p:nvSpPr>
        <p:spPr>
          <a:xfrm>
            <a:off x="4816302" y="2100460"/>
            <a:ext cx="1688840" cy="2040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노드</a:t>
            </a: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 순회알고리즘</a:t>
            </a:r>
            <a:b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</a:t>
            </a:r>
            <a:b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환경</a:t>
            </a: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강화학습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706C1DA-D3CB-4BBB-95B5-CEA89CDDBC98}"/>
              </a:ext>
            </a:extLst>
          </p:cNvPr>
          <p:cNvSpPr/>
          <p:nvPr/>
        </p:nvSpPr>
        <p:spPr>
          <a:xfrm>
            <a:off x="4284451" y="2734176"/>
            <a:ext cx="485191" cy="251927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8C35FB-41E8-4F66-A503-A476E56E625B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4527047" y="4254671"/>
            <a:ext cx="9334" cy="88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3A513A-5BCA-43BA-B043-2C557085E495}"/>
              </a:ext>
            </a:extLst>
          </p:cNvPr>
          <p:cNvSpPr txBox="1"/>
          <p:nvPr/>
        </p:nvSpPr>
        <p:spPr>
          <a:xfrm>
            <a:off x="4129056" y="44473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C34C71A-4E6F-43B8-9083-41F30376EFD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6869030" y="2925615"/>
            <a:ext cx="219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8E54315-079D-4F1F-B1CC-8CC53A3A732C}"/>
              </a:ext>
            </a:extLst>
          </p:cNvPr>
          <p:cNvSpPr txBox="1"/>
          <p:nvPr/>
        </p:nvSpPr>
        <p:spPr>
          <a:xfrm>
            <a:off x="7241039" y="2279283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최적 경로</a:t>
            </a:r>
            <a:b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단위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B81BC2-547D-49C6-8426-4F8865BE5AB5}"/>
              </a:ext>
            </a:extLst>
          </p:cNvPr>
          <p:cNvSpPr/>
          <p:nvPr/>
        </p:nvSpPr>
        <p:spPr>
          <a:xfrm>
            <a:off x="3556668" y="4959355"/>
            <a:ext cx="1959422" cy="369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693DE6-DEE0-4CFF-AD08-DCE6838B1CB3}"/>
              </a:ext>
            </a:extLst>
          </p:cNvPr>
          <p:cNvSpPr/>
          <p:nvPr/>
        </p:nvSpPr>
        <p:spPr>
          <a:xfrm>
            <a:off x="3547334" y="1409123"/>
            <a:ext cx="1959422" cy="369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결정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AA1988-625C-4CB0-BBDC-9EAF8BB1F282}"/>
              </a:ext>
            </a:extLst>
          </p:cNvPr>
          <p:cNvSpPr/>
          <p:nvPr/>
        </p:nvSpPr>
        <p:spPr>
          <a:xfrm>
            <a:off x="9534080" y="1409123"/>
            <a:ext cx="940049" cy="369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뷰어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EAAF31-3BCA-4496-902E-8FA66EE683CA}"/>
              </a:ext>
            </a:extLst>
          </p:cNvPr>
          <p:cNvSpPr txBox="1"/>
          <p:nvPr/>
        </p:nvSpPr>
        <p:spPr>
          <a:xfrm>
            <a:off x="2828263" y="1801527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중요도 평가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73B7F7-7D4D-4B31-A3D4-1C1CA8520D70}"/>
              </a:ext>
            </a:extLst>
          </p:cNvPr>
          <p:cNvSpPr txBox="1"/>
          <p:nvPr/>
        </p:nvSpPr>
        <p:spPr>
          <a:xfrm>
            <a:off x="5206432" y="180152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경로 결정</a:t>
            </a:r>
          </a:p>
        </p:txBody>
      </p:sp>
    </p:spTree>
    <p:extLst>
      <p:ext uri="{BB962C8B-B14F-4D97-AF65-F5344CB8AC3E}">
        <p14:creationId xmlns:p14="http://schemas.microsoft.com/office/powerpoint/2010/main" val="365672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45788" y="899450"/>
            <a:ext cx="657552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Index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58503F-72CD-4146-8FCF-21499D91B47F}"/>
              </a:ext>
            </a:extLst>
          </p:cNvPr>
          <p:cNvGrpSpPr/>
          <p:nvPr/>
        </p:nvGrpSpPr>
        <p:grpSpPr>
          <a:xfrm>
            <a:off x="2114976" y="2477444"/>
            <a:ext cx="7962048" cy="1910806"/>
            <a:chOff x="2114976" y="2477444"/>
            <a:chExt cx="7962048" cy="1910806"/>
          </a:xfrm>
        </p:grpSpPr>
        <p:grpSp>
          <p:nvGrpSpPr>
            <p:cNvPr id="100" name="Group 14"/>
            <p:cNvGrpSpPr>
              <a:grpSpLocks noChangeAspect="1"/>
            </p:cNvGrpSpPr>
            <p:nvPr/>
          </p:nvGrpSpPr>
          <p:grpSpPr bwMode="auto">
            <a:xfrm>
              <a:off x="2741926" y="2541166"/>
              <a:ext cx="942313" cy="799309"/>
              <a:chOff x="3669" y="3943"/>
              <a:chExt cx="626" cy="531"/>
            </a:xfrm>
            <a:noFill/>
          </p:grpSpPr>
          <p:sp>
            <p:nvSpPr>
              <p:cNvPr id="101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solidFill>
                  <a:srgbClr val="FFC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02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solidFill>
                  <a:srgbClr val="FFC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8715040" y="2477444"/>
              <a:ext cx="728315" cy="807248"/>
              <a:chOff x="4006850" y="1601788"/>
              <a:chExt cx="322263" cy="357188"/>
            </a:xfrm>
            <a:noFill/>
          </p:grpSpPr>
          <p:sp>
            <p:nvSpPr>
              <p:cNvPr id="107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solidFill>
                  <a:srgbClr val="FFC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08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solidFill>
                  <a:srgbClr val="FFC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09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solidFill>
                  <a:srgbClr val="FFC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10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solidFill>
                  <a:srgbClr val="FFC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11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solidFill>
                  <a:srgbClr val="FFC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</p:grpSp>
        <p:sp>
          <p:nvSpPr>
            <p:cNvPr id="112" name="Freeform 11"/>
            <p:cNvSpPr>
              <a:spLocks noEditPoints="1"/>
            </p:cNvSpPr>
            <p:nvPr/>
          </p:nvSpPr>
          <p:spPr bwMode="auto">
            <a:xfrm>
              <a:off x="5885967" y="2499875"/>
              <a:ext cx="712826" cy="87515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no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114976" y="3683505"/>
              <a:ext cx="2192983" cy="704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Step. 1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Aharoni" panose="02010803020104030203" pitchFamily="2" charset="-79"/>
                </a:rPr>
                <a:t>주제 소개</a:t>
              </a:r>
              <a:endParaRPr lang="en-US" altLang="ko-KR" sz="1200" b="1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044968" y="3683505"/>
              <a:ext cx="2192983" cy="704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Step. 2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Aharoni" panose="02010803020104030203" pitchFamily="2" charset="-79"/>
                </a:rPr>
                <a:t>프로젝트 진행 계획</a:t>
              </a:r>
              <a:endParaRPr lang="en-US" altLang="ko-KR" sz="1400" b="1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84041" y="3683505"/>
              <a:ext cx="2192983" cy="704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Step. 3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Aharoni" panose="02010803020104030203" pitchFamily="2" charset="-79"/>
                </a:rPr>
                <a:t>역할 분담  및 개발 환경</a:t>
              </a:r>
              <a:endParaRPr lang="en-US" altLang="ko-KR" sz="1200" b="1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119" name="다이아몬드 118"/>
            <p:cNvSpPr/>
            <p:nvPr/>
          </p:nvSpPr>
          <p:spPr>
            <a:xfrm>
              <a:off x="4168729" y="2576184"/>
              <a:ext cx="744559" cy="744559"/>
            </a:xfrm>
            <a:prstGeom prst="diamond">
              <a:avLst/>
            </a:prstGeom>
            <a:solidFill>
              <a:srgbClr val="21262A"/>
            </a:solidFill>
            <a:ln>
              <a:noFill/>
            </a:ln>
            <a:effectLst>
              <a:outerShdw dist="12700" algn="l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120" name="다이아몬드 119"/>
            <p:cNvSpPr/>
            <p:nvPr/>
          </p:nvSpPr>
          <p:spPr>
            <a:xfrm>
              <a:off x="7139482" y="2565171"/>
              <a:ext cx="744559" cy="744559"/>
            </a:xfrm>
            <a:prstGeom prst="diamond">
              <a:avLst/>
            </a:prstGeom>
            <a:solidFill>
              <a:srgbClr val="21262A"/>
            </a:solidFill>
            <a:ln>
              <a:noFill/>
            </a:ln>
            <a:effectLst>
              <a:outerShdw dist="12700" algn="l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67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주제 소개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081A76-9F7D-4F35-8B71-9C10FCE44352}"/>
              </a:ext>
            </a:extLst>
          </p:cNvPr>
          <p:cNvSpPr/>
          <p:nvPr/>
        </p:nvSpPr>
        <p:spPr>
          <a:xfrm>
            <a:off x="2015485" y="120722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데이터 </a:t>
            </a: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분석 기반 범죄 예측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47386A-CB68-4FDF-921C-12019806B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4"/>
          <a:stretch/>
        </p:blipFill>
        <p:spPr>
          <a:xfrm>
            <a:off x="8621917" y="1830682"/>
            <a:ext cx="1909138" cy="1692694"/>
          </a:xfrm>
          <a:prstGeom prst="rect">
            <a:avLst/>
          </a:prstGeom>
          <a:ln>
            <a:noFill/>
          </a:ln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E533A67-DC89-49BC-B4E6-B8D6A8BC0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97" y="1830682"/>
            <a:ext cx="1483855" cy="1692694"/>
          </a:xfrm>
          <a:prstGeom prst="rect">
            <a:avLst/>
          </a:prstGeom>
          <a:ln>
            <a:noFill/>
          </a:ln>
        </p:spPr>
      </p:pic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63FFC189-E384-40FF-B851-739E7A018B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r="15882"/>
          <a:stretch/>
        </p:blipFill>
        <p:spPr>
          <a:xfrm>
            <a:off x="5603449" y="1830682"/>
            <a:ext cx="1774351" cy="1692694"/>
          </a:xfrm>
          <a:prstGeom prst="rect">
            <a:avLst/>
          </a:prstGeom>
          <a:ln>
            <a:noFill/>
          </a:ln>
        </p:spPr>
      </p:pic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425C1B7F-8702-4731-B41E-9E5C66F254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t="11456" r="12984"/>
          <a:stretch/>
        </p:blipFill>
        <p:spPr>
          <a:xfrm>
            <a:off x="5442547" y="4612694"/>
            <a:ext cx="2096151" cy="14999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46A8ED-D265-4351-B787-13CD1E33C2D6}"/>
              </a:ext>
            </a:extLst>
          </p:cNvPr>
          <p:cNvSpPr/>
          <p:nvPr/>
        </p:nvSpPr>
        <p:spPr>
          <a:xfrm>
            <a:off x="6028024" y="3553096"/>
            <a:ext cx="925198" cy="212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위치 데이터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5BD148-81AC-4DA0-8D8B-8CA080DB961E}"/>
              </a:ext>
            </a:extLst>
          </p:cNvPr>
          <p:cNvSpPr/>
          <p:nvPr/>
        </p:nvSpPr>
        <p:spPr>
          <a:xfrm>
            <a:off x="9113887" y="3553096"/>
            <a:ext cx="925198" cy="212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상황 데이터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D9E1B1-550A-48A3-BADF-BCAB9C0F68C8}"/>
              </a:ext>
            </a:extLst>
          </p:cNvPr>
          <p:cNvSpPr/>
          <p:nvPr/>
        </p:nvSpPr>
        <p:spPr>
          <a:xfrm>
            <a:off x="5790898" y="6107780"/>
            <a:ext cx="1399451" cy="212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지역별 순찰 중요도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A23C41-0CC4-4A50-B138-861D52D8929B}"/>
              </a:ext>
            </a:extLst>
          </p:cNvPr>
          <p:cNvGrpSpPr/>
          <p:nvPr/>
        </p:nvGrpSpPr>
        <p:grpSpPr>
          <a:xfrm>
            <a:off x="2770598" y="3553096"/>
            <a:ext cx="2757826" cy="747293"/>
            <a:chOff x="2770598" y="3553096"/>
            <a:chExt cx="2757826" cy="74729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C08467-926F-4D91-8C1F-602E1EBBD793}"/>
                </a:ext>
              </a:extLst>
            </p:cNvPr>
            <p:cNvSpPr/>
            <p:nvPr/>
          </p:nvSpPr>
          <p:spPr>
            <a:xfrm>
              <a:off x="3010426" y="3553096"/>
              <a:ext cx="925198" cy="2129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범죄 데이터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BEFE01-9F75-44DE-AD52-E8D915695CBE}"/>
                </a:ext>
              </a:extLst>
            </p:cNvPr>
            <p:cNvSpPr/>
            <p:nvPr/>
          </p:nvSpPr>
          <p:spPr>
            <a:xfrm>
              <a:off x="2770598" y="3807946"/>
              <a:ext cx="2757826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범죄 유형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위험도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000" dirty="0">
                  <a:solidFill>
                    <a:schemeClr val="bg2">
                      <a:lumMod val="90000"/>
                    </a:scheme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발생 시간대</a:t>
              </a:r>
              <a:r>
                <a:rPr lang="en-US" altLang="ko-KR" sz="1000" dirty="0">
                  <a:solidFill>
                    <a:schemeClr val="bg2">
                      <a:lumMod val="90000"/>
                    </a:scheme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bg2">
                      <a:lumMod val="90000"/>
                    </a:scheme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날짜 특성 고려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33962E-BDDC-4AC8-8E69-F0A77FBCADBC}"/>
              </a:ext>
            </a:extLst>
          </p:cNvPr>
          <p:cNvSpPr/>
          <p:nvPr/>
        </p:nvSpPr>
        <p:spPr>
          <a:xfrm>
            <a:off x="5669341" y="3765613"/>
            <a:ext cx="2757826" cy="299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범죄 취약 위치 분석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0CCCF4-FF9C-4CB1-9FAC-DBA58C4B5EB6}"/>
              </a:ext>
            </a:extLst>
          </p:cNvPr>
          <p:cNvSpPr/>
          <p:nvPr/>
        </p:nvSpPr>
        <p:spPr>
          <a:xfrm>
            <a:off x="8675891" y="3909192"/>
            <a:ext cx="2757826" cy="299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범죄 발생 당시 날씨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지역의 부동산 가격 등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다양한 데이터와 범죄의 상관관계 고려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6" name="아래로 구부러진 화살표 3082">
            <a:extLst>
              <a:ext uri="{FF2B5EF4-FFF2-40B4-BE49-F238E27FC236}">
                <a16:creationId xmlns:a16="http://schemas.microsoft.com/office/drawing/2014/main" id="{AF0B1D27-8559-439F-9623-64B753B37F0D}"/>
              </a:ext>
            </a:extLst>
          </p:cNvPr>
          <p:cNvSpPr/>
          <p:nvPr/>
        </p:nvSpPr>
        <p:spPr>
          <a:xfrm rot="16200000" flipH="1" flipV="1">
            <a:off x="7946712" y="4023186"/>
            <a:ext cx="2073706" cy="1179017"/>
          </a:xfrm>
          <a:prstGeom prst="curvedDownArrow">
            <a:avLst/>
          </a:prstGeom>
          <a:gradFill flip="none" rotWithShape="1">
            <a:gsLst>
              <a:gs pos="0">
                <a:srgbClr val="FFC000"/>
              </a:gs>
              <a:gs pos="34000">
                <a:schemeClr val="accent4">
                  <a:lumMod val="40000"/>
                  <a:lumOff val="60000"/>
                </a:schemeClr>
              </a:gs>
              <a:gs pos="59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아래로 구부러진 화살표 3082">
            <a:extLst>
              <a:ext uri="{FF2B5EF4-FFF2-40B4-BE49-F238E27FC236}">
                <a16:creationId xmlns:a16="http://schemas.microsoft.com/office/drawing/2014/main" id="{63C64E60-FF9A-4DD8-AC54-C26C3ED979E4}"/>
              </a:ext>
            </a:extLst>
          </p:cNvPr>
          <p:cNvSpPr/>
          <p:nvPr/>
        </p:nvSpPr>
        <p:spPr>
          <a:xfrm rot="5400000" flipV="1">
            <a:off x="2960827" y="4023186"/>
            <a:ext cx="2073706" cy="1179017"/>
          </a:xfrm>
          <a:prstGeom prst="curvedDownArrow">
            <a:avLst/>
          </a:prstGeom>
          <a:gradFill flip="none" rotWithShape="1">
            <a:gsLst>
              <a:gs pos="0">
                <a:srgbClr val="FFC000"/>
              </a:gs>
              <a:gs pos="34000">
                <a:schemeClr val="accent4">
                  <a:lumMod val="40000"/>
                  <a:lumOff val="60000"/>
                </a:schemeClr>
              </a:gs>
              <a:gs pos="59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8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아래로 구부러진 화살표 3082">
            <a:extLst>
              <a:ext uri="{FF2B5EF4-FFF2-40B4-BE49-F238E27FC236}">
                <a16:creationId xmlns:a16="http://schemas.microsoft.com/office/drawing/2014/main" id="{7FA24F55-2FA0-4784-8537-00DEA9493BEF}"/>
              </a:ext>
            </a:extLst>
          </p:cNvPr>
          <p:cNvSpPr/>
          <p:nvPr/>
        </p:nvSpPr>
        <p:spPr>
          <a:xfrm flipV="1">
            <a:off x="4958128" y="4174921"/>
            <a:ext cx="1549375" cy="821961"/>
          </a:xfrm>
          <a:prstGeom prst="curvedDownArrow">
            <a:avLst/>
          </a:prstGeom>
          <a:gradFill flip="none" rotWithShape="1">
            <a:gsLst>
              <a:gs pos="0">
                <a:srgbClr val="FFC000"/>
              </a:gs>
              <a:gs pos="40000">
                <a:schemeClr val="accent4">
                  <a:lumMod val="20000"/>
                  <a:lumOff val="80000"/>
                </a:schemeClr>
              </a:gs>
              <a:gs pos="59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주제 소개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0E9DA3-41D7-4E03-B5B5-BF53BFD41FB4}"/>
              </a:ext>
            </a:extLst>
          </p:cNvPr>
          <p:cNvSpPr/>
          <p:nvPr/>
        </p:nvSpPr>
        <p:spPr>
          <a:xfrm>
            <a:off x="2015485" y="120722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범죄 예측 기반 순찰 알고리즘 개발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54" name="아래로 구부러진 화살표 3082">
            <a:extLst>
              <a:ext uri="{FF2B5EF4-FFF2-40B4-BE49-F238E27FC236}">
                <a16:creationId xmlns:a16="http://schemas.microsoft.com/office/drawing/2014/main" id="{0FE3A351-ECBE-4A98-87D5-2F3CEA469CC8}"/>
              </a:ext>
            </a:extLst>
          </p:cNvPr>
          <p:cNvSpPr/>
          <p:nvPr/>
        </p:nvSpPr>
        <p:spPr>
          <a:xfrm>
            <a:off x="5872808" y="2745857"/>
            <a:ext cx="1549375" cy="821961"/>
          </a:xfrm>
          <a:prstGeom prst="curvedDownArrow">
            <a:avLst/>
          </a:prstGeom>
          <a:gradFill flip="none" rotWithShape="1">
            <a:gsLst>
              <a:gs pos="0">
                <a:srgbClr val="FFC000"/>
              </a:gs>
              <a:gs pos="40000">
                <a:schemeClr val="accent4">
                  <a:lumMod val="20000"/>
                  <a:lumOff val="80000"/>
                </a:schemeClr>
              </a:gs>
              <a:gs pos="59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2ECA51A-A36C-48B5-8901-099D1F924F86}"/>
              </a:ext>
            </a:extLst>
          </p:cNvPr>
          <p:cNvGrpSpPr/>
          <p:nvPr/>
        </p:nvGrpSpPr>
        <p:grpSpPr>
          <a:xfrm>
            <a:off x="6004074" y="1786225"/>
            <a:ext cx="3937791" cy="1236234"/>
            <a:chOff x="5053426" y="1815198"/>
            <a:chExt cx="3937791" cy="123623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D539C55-076C-4C4B-B3AD-61A3082A6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3426" y="1837157"/>
              <a:ext cx="1408558" cy="121427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F47A720-511B-4D20-9EF5-DACB7CA2720A}"/>
                </a:ext>
              </a:extLst>
            </p:cNvPr>
            <p:cNvSpPr/>
            <p:nvPr/>
          </p:nvSpPr>
          <p:spPr>
            <a:xfrm>
              <a:off x="6461984" y="1815198"/>
              <a:ext cx="2529233" cy="949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관할 구역</a:t>
              </a:r>
              <a:r>
                <a:rPr lang="en-US" altLang="ko-KR" sz="1200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, </a:t>
              </a:r>
              <a:r>
                <a:rPr lang="ko-KR" altLang="en-US" sz="1200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교통 데이터 활용</a:t>
              </a:r>
              <a:endParaRPr lang="en-US" altLang="ko-KR" sz="120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경찰서 관할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시간대별 교통량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신호 등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NAVER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지도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API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등 활용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05251C-C813-49C3-A99B-25D84F7F38EF}"/>
              </a:ext>
            </a:extLst>
          </p:cNvPr>
          <p:cNvGrpSpPr/>
          <p:nvPr/>
        </p:nvGrpSpPr>
        <p:grpSpPr>
          <a:xfrm>
            <a:off x="5091478" y="4697174"/>
            <a:ext cx="4021333" cy="1350217"/>
            <a:chOff x="5053426" y="4440850"/>
            <a:chExt cx="4021333" cy="1350217"/>
          </a:xfrm>
        </p:grpSpPr>
        <p:pic>
          <p:nvPicPr>
            <p:cNvPr id="27" name="그림 26" descr="지도이(가) 표시된 사진&#10;&#10;자동 생성된 설명">
              <a:extLst>
                <a:ext uri="{FF2B5EF4-FFF2-40B4-BE49-F238E27FC236}">
                  <a16:creationId xmlns:a16="http://schemas.microsoft.com/office/drawing/2014/main" id="{44FE784E-E838-4896-8E7E-7B9814A3B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5" t="11456" r="22402"/>
            <a:stretch/>
          </p:blipFill>
          <p:spPr>
            <a:xfrm>
              <a:off x="5053426" y="4440850"/>
              <a:ext cx="1408558" cy="1350217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8FE1AAF-6116-43ED-944E-C1DFF5C62CF2}"/>
                </a:ext>
              </a:extLst>
            </p:cNvPr>
            <p:cNvSpPr/>
            <p:nvPr/>
          </p:nvSpPr>
          <p:spPr>
            <a:xfrm>
              <a:off x="6523890" y="4645292"/>
              <a:ext cx="2550869" cy="10453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chemeClr val="bg1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지역별 순찰 중요도</a:t>
              </a:r>
              <a:endParaRPr lang="en-US" altLang="ko-KR" sz="110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000" dirty="0">
                  <a:solidFill>
                    <a:schemeClr val="bg2">
                      <a:lumMod val="90000"/>
                    </a:scheme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범죄 발생 위협 지역 예측</a:t>
              </a:r>
              <a:endParaRPr lang="en-US" altLang="ko-KR" sz="1000" dirty="0">
                <a:solidFill>
                  <a:schemeClr val="bg2">
                    <a:lumMod val="9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000" dirty="0">
                  <a:solidFill>
                    <a:schemeClr val="bg2">
                      <a:lumMod val="90000"/>
                    </a:scheme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위험 지역을 고려하여 </a:t>
              </a:r>
              <a:endParaRPr lang="en-US" altLang="ko-KR" sz="1000" dirty="0">
                <a:solidFill>
                  <a:schemeClr val="bg2">
                    <a:lumMod val="9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000" dirty="0">
                  <a:solidFill>
                    <a:schemeClr val="bg2">
                      <a:lumMod val="90000"/>
                    </a:scheme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     </a:t>
              </a:r>
              <a:r>
                <a:rPr lang="ko-KR" altLang="en-US" sz="1000" dirty="0">
                  <a:solidFill>
                    <a:schemeClr val="bg2">
                      <a:lumMod val="90000"/>
                    </a:scheme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순찰 가능하도록 알고리즘 개발</a:t>
              </a:r>
              <a:endParaRPr lang="en-US" altLang="ko-KR" sz="1000" dirty="0">
                <a:solidFill>
                  <a:schemeClr val="bg2">
                    <a:lumMod val="9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E6BC8E-69ED-4049-AA9A-D73ACC06349E}"/>
              </a:ext>
            </a:extLst>
          </p:cNvPr>
          <p:cNvSpPr/>
          <p:nvPr/>
        </p:nvSpPr>
        <p:spPr>
          <a:xfrm>
            <a:off x="2516899" y="4785192"/>
            <a:ext cx="1425836" cy="782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기존 경찰 순찰 경로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112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신고 횟수 기반</a:t>
            </a:r>
            <a:endParaRPr lang="en-US" altLang="ko-KR" sz="1000" dirty="0">
              <a:solidFill>
                <a:schemeClr val="bg2">
                  <a:lumMod val="90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경찰관의 경험 기반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09C5C6-CADB-4045-814B-4C582D30DD6C}"/>
              </a:ext>
            </a:extLst>
          </p:cNvPr>
          <p:cNvSpPr/>
          <p:nvPr/>
        </p:nvSpPr>
        <p:spPr>
          <a:xfrm>
            <a:off x="9586777" y="4780868"/>
            <a:ext cx="1894832" cy="949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데이터 분석 기반 순찰 경로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발생 위험지역 우선 고려</a:t>
            </a:r>
            <a:endParaRPr lang="en-US" altLang="ko-KR" sz="1000" dirty="0">
              <a:solidFill>
                <a:schemeClr val="bg2">
                  <a:lumMod val="90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사건 발생 원점까지 거리 단축</a:t>
            </a:r>
            <a:endParaRPr lang="en-US" altLang="ko-KR" sz="1000" dirty="0">
              <a:solidFill>
                <a:schemeClr val="bg2">
                  <a:lumMod val="90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범죄 예방 효과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D84DB42-3338-40D5-981A-A6191A9CE641}"/>
              </a:ext>
            </a:extLst>
          </p:cNvPr>
          <p:cNvSpPr/>
          <p:nvPr/>
        </p:nvSpPr>
        <p:spPr>
          <a:xfrm>
            <a:off x="4656392" y="3587447"/>
            <a:ext cx="4397748" cy="56784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 descr="지도이(가) 표시된 사진&#10;&#10;자동 생성된 설명">
            <a:extLst>
              <a:ext uri="{FF2B5EF4-FFF2-40B4-BE49-F238E27FC236}">
                <a16:creationId xmlns:a16="http://schemas.microsoft.com/office/drawing/2014/main" id="{3491EB05-C7A2-4429-9319-4B04D6555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9" y="2878635"/>
            <a:ext cx="1771200" cy="1902233"/>
          </a:xfrm>
          <a:prstGeom prst="rect">
            <a:avLst/>
          </a:prstGeom>
        </p:spPr>
      </p:pic>
      <p:pic>
        <p:nvPicPr>
          <p:cNvPr id="49" name="그림 48" descr="지도이(가) 표시된 사진&#10;&#10;자동 생성된 설명">
            <a:extLst>
              <a:ext uri="{FF2B5EF4-FFF2-40B4-BE49-F238E27FC236}">
                <a16:creationId xmlns:a16="http://schemas.microsoft.com/office/drawing/2014/main" id="{94037592-9253-48B8-BE81-FAE5D3608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144" y="2880068"/>
            <a:ext cx="1778314" cy="19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4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4CA19EE2-5795-4058-B12F-1484AD7A9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783072"/>
              </p:ext>
            </p:extLst>
          </p:nvPr>
        </p:nvGraphicFramePr>
        <p:xfrm>
          <a:off x="1689656" y="2569763"/>
          <a:ext cx="9770283" cy="238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Step.2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프로젝트 진행 계획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243D14-7349-404E-A757-E2F0F9B62B9F}"/>
              </a:ext>
            </a:extLst>
          </p:cNvPr>
          <p:cNvGrpSpPr/>
          <p:nvPr/>
        </p:nvGrpSpPr>
        <p:grpSpPr>
          <a:xfrm>
            <a:off x="2106626" y="1583202"/>
            <a:ext cx="3077631" cy="1387047"/>
            <a:chOff x="2106626" y="1583202"/>
            <a:chExt cx="3077631" cy="138704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606F73F-7E7E-411A-BCDB-A69355CC6695}"/>
                </a:ext>
              </a:extLst>
            </p:cNvPr>
            <p:cNvSpPr/>
            <p:nvPr/>
          </p:nvSpPr>
          <p:spPr>
            <a:xfrm>
              <a:off x="2106626" y="2720996"/>
              <a:ext cx="249253" cy="24925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DA641A-7995-49A1-9E76-B14B1B35338C}"/>
                </a:ext>
              </a:extLst>
            </p:cNvPr>
            <p:cNvSpPr/>
            <p:nvPr/>
          </p:nvSpPr>
          <p:spPr>
            <a:xfrm>
              <a:off x="2426431" y="1849543"/>
              <a:ext cx="2757826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범죄 데이터 수집 및 가공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시스템 구현 대상 관할 경찰서 설정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공공데이터 포털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통계청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데이터 수집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DB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데이터 저장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  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30" name="모서리가 둥근 직사각형 37">
              <a:extLst>
                <a:ext uri="{FF2B5EF4-FFF2-40B4-BE49-F238E27FC236}">
                  <a16:creationId xmlns:a16="http://schemas.microsoft.com/office/drawing/2014/main" id="{39CCB255-0852-46F7-8EFD-71D753DE7FC0}"/>
                </a:ext>
              </a:extLst>
            </p:cNvPr>
            <p:cNvSpPr/>
            <p:nvPr/>
          </p:nvSpPr>
          <p:spPr>
            <a:xfrm>
              <a:off x="2426432" y="1583202"/>
              <a:ext cx="1383697" cy="328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ffectLst>
              <a:outerShdw blurRad="203200" dist="127000" dir="5400000" sx="87000" sy="8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데이터 수집</a:t>
              </a:r>
              <a:endPara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42FE8992-2591-4218-8D1A-8B8CA2416C61}"/>
                </a:ext>
              </a:extLst>
            </p:cNvPr>
            <p:cNvCxnSpPr>
              <a:stCxn id="20" idx="0"/>
              <a:endCxn id="30" idx="1"/>
            </p:cNvCxnSpPr>
            <p:nvPr/>
          </p:nvCxnSpPr>
          <p:spPr>
            <a:xfrm rot="5400000" flipH="1" flipV="1">
              <a:off x="1842007" y="2136572"/>
              <a:ext cx="973671" cy="195179"/>
            </a:xfrm>
            <a:prstGeom prst="bentConnector2">
              <a:avLst/>
            </a:prstGeom>
            <a:ln w="9525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88D4D8-F1FC-4365-8BBE-F571E824063F}"/>
              </a:ext>
            </a:extLst>
          </p:cNvPr>
          <p:cNvGrpSpPr/>
          <p:nvPr/>
        </p:nvGrpSpPr>
        <p:grpSpPr>
          <a:xfrm>
            <a:off x="2730243" y="3376347"/>
            <a:ext cx="3131496" cy="2333680"/>
            <a:chOff x="2763494" y="3144595"/>
            <a:chExt cx="3131496" cy="233368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033C6AF-DBF7-41D4-B183-90FB97EDE7A8}"/>
                </a:ext>
              </a:extLst>
            </p:cNvPr>
            <p:cNvGrpSpPr/>
            <p:nvPr/>
          </p:nvGrpSpPr>
          <p:grpSpPr>
            <a:xfrm>
              <a:off x="2763494" y="4190979"/>
              <a:ext cx="3131496" cy="1287296"/>
              <a:chOff x="2643472" y="3575775"/>
              <a:chExt cx="3131496" cy="12872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94ED30-2178-47B6-8974-719B108779A5}"/>
                  </a:ext>
                </a:extLst>
              </p:cNvPr>
              <p:cNvSpPr/>
              <p:nvPr/>
            </p:nvSpPr>
            <p:spPr>
              <a:xfrm>
                <a:off x="2643472" y="3766837"/>
                <a:ext cx="3131496" cy="10962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데이터 분석 알고리즘 구현 및 검증</a:t>
                </a: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머신러닝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딥러닝을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 이용한 데이터 분석</a:t>
                </a: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사건빈도</a:t>
                </a:r>
                <a:r>
                  <a:rPr lang="en-US" altLang="ko-KR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, </a:t>
                </a:r>
                <a:r>
                  <a: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위험도</a:t>
                </a:r>
                <a:r>
                  <a:rPr lang="en-US" altLang="ko-KR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, </a:t>
                </a:r>
                <a:r>
                  <a: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날씨</a:t>
                </a:r>
                <a:r>
                  <a:rPr lang="en-US" altLang="ko-KR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, </a:t>
                </a:r>
                <a:r>
                  <a: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시간 등의 변수 고려</a:t>
                </a: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19" name="모서리가 둥근 직사각형 37">
                <a:extLst>
                  <a:ext uri="{FF2B5EF4-FFF2-40B4-BE49-F238E27FC236}">
                    <a16:creationId xmlns:a16="http://schemas.microsoft.com/office/drawing/2014/main" id="{11FF1567-E8AA-4AB9-B589-C90C71B0964E}"/>
                  </a:ext>
                </a:extLst>
              </p:cNvPr>
              <p:cNvSpPr/>
              <p:nvPr/>
            </p:nvSpPr>
            <p:spPr>
              <a:xfrm>
                <a:off x="2643472" y="3575775"/>
                <a:ext cx="1451304" cy="328246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203200" dist="127000" dir="5400000" sx="87000" sy="87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데이터 분석</a:t>
                </a:r>
                <a:endPara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6CAAADA-2EF8-4B15-B04F-53709CB99E01}"/>
                </a:ext>
              </a:extLst>
            </p:cNvPr>
            <p:cNvSpPr/>
            <p:nvPr/>
          </p:nvSpPr>
          <p:spPr>
            <a:xfrm>
              <a:off x="3718754" y="3144595"/>
              <a:ext cx="249253" cy="24925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D50AA37B-E580-45B9-89BA-0EDD0B52EEAA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rot="5400000" flipH="1" flipV="1">
              <a:off x="3267698" y="3615297"/>
              <a:ext cx="797131" cy="35423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AF4315-8084-4381-AFB8-FCAF9B653B7B}"/>
              </a:ext>
            </a:extLst>
          </p:cNvPr>
          <p:cNvGrpSpPr/>
          <p:nvPr/>
        </p:nvGrpSpPr>
        <p:grpSpPr>
          <a:xfrm>
            <a:off x="6055179" y="2306349"/>
            <a:ext cx="3149519" cy="1819246"/>
            <a:chOff x="6055179" y="2306349"/>
            <a:chExt cx="3149519" cy="181924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216201C-51FB-4D00-B3F8-A3C4DD166DBD}"/>
                </a:ext>
              </a:extLst>
            </p:cNvPr>
            <p:cNvSpPr/>
            <p:nvPr/>
          </p:nvSpPr>
          <p:spPr>
            <a:xfrm>
              <a:off x="6055179" y="3876342"/>
              <a:ext cx="249253" cy="24925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285F1C0-53C0-4690-88B4-84C780F34503}"/>
                </a:ext>
              </a:extLst>
            </p:cNvPr>
            <p:cNvGrpSpPr/>
            <p:nvPr/>
          </p:nvGrpSpPr>
          <p:grpSpPr>
            <a:xfrm>
              <a:off x="6179807" y="2306349"/>
              <a:ext cx="3024891" cy="1569993"/>
              <a:chOff x="6213058" y="2074597"/>
              <a:chExt cx="3024891" cy="1569993"/>
            </a:xfrm>
          </p:grpSpPr>
          <p:sp>
            <p:nvSpPr>
              <p:cNvPr id="21" name="모서리가 둥근 직사각형 40">
                <a:extLst>
                  <a:ext uri="{FF2B5EF4-FFF2-40B4-BE49-F238E27FC236}">
                    <a16:creationId xmlns:a16="http://schemas.microsoft.com/office/drawing/2014/main" id="{17B77CF4-A440-4016-ADD5-7D23D3C6162B}"/>
                  </a:ext>
                </a:extLst>
              </p:cNvPr>
              <p:cNvSpPr/>
              <p:nvPr/>
            </p:nvSpPr>
            <p:spPr>
              <a:xfrm>
                <a:off x="6387524" y="2074597"/>
                <a:ext cx="1462678" cy="328246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203200" dist="127000" dir="5400000" sx="87000" sy="87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순찰 알고리즘 개발</a:t>
                </a:r>
                <a:endPara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E5C74C6-4AC7-4E3E-914D-EEDDDB835D01}"/>
                  </a:ext>
                </a:extLst>
              </p:cNvPr>
              <p:cNvSpPr/>
              <p:nvPr/>
            </p:nvSpPr>
            <p:spPr>
              <a:xfrm>
                <a:off x="6387524" y="2378449"/>
                <a:ext cx="2850425" cy="10962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분석 데이터 기반 순찰 알고리즘 개발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0" marR="0" lvl="0" indent="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-  </a:t>
                </a:r>
                <a:r>
                  <a: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분석 결과 데이터 이용</a:t>
                </a:r>
                <a:endPara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  <a:p>
                <a:pPr marL="171450" marR="0" lvl="0" indent="-17145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11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Naver</a:t>
                </a:r>
                <a:r>
                  <a:rPr lang="en-US" altLang="ko-KR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 Map API </a:t>
                </a:r>
                <a:r>
                  <a: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교통 데이터 이용</a:t>
                </a:r>
                <a:endPara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  <a:p>
                <a:pPr marL="171450" marR="0" lvl="0" indent="-17145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차량 경로 최적화 알고리즘 개발</a:t>
                </a: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cxnSp>
            <p:nvCxnSpPr>
              <p:cNvPr id="35" name="연결선: 꺾임 34">
                <a:extLst>
                  <a:ext uri="{FF2B5EF4-FFF2-40B4-BE49-F238E27FC236}">
                    <a16:creationId xmlns:a16="http://schemas.microsoft.com/office/drawing/2014/main" id="{B4E1ABC4-9C98-4166-A3A4-98896C84196F}"/>
                  </a:ext>
                </a:extLst>
              </p:cNvPr>
              <p:cNvCxnSpPr>
                <a:cxnSpLocks/>
                <a:stCxn id="21" idx="1"/>
                <a:endCxn id="25" idx="0"/>
              </p:cNvCxnSpPr>
              <p:nvPr/>
            </p:nvCxnSpPr>
            <p:spPr>
              <a:xfrm rot="10800000" flipV="1">
                <a:off x="6213058" y="2238720"/>
                <a:ext cx="174467" cy="1405870"/>
              </a:xfrm>
              <a:prstGeom prst="bentConnector2">
                <a:avLst/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A80D7D-DE71-4A40-AAB2-51F2F6422325}"/>
              </a:ext>
            </a:extLst>
          </p:cNvPr>
          <p:cNvGrpSpPr/>
          <p:nvPr/>
        </p:nvGrpSpPr>
        <p:grpSpPr>
          <a:xfrm>
            <a:off x="7552486" y="4364540"/>
            <a:ext cx="3054555" cy="2019119"/>
            <a:chOff x="6796027" y="3836426"/>
            <a:chExt cx="3054555" cy="201911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6993C45-AC09-4BF6-8E70-65CCB481469B}"/>
                </a:ext>
              </a:extLst>
            </p:cNvPr>
            <p:cNvSpPr/>
            <p:nvPr/>
          </p:nvSpPr>
          <p:spPr>
            <a:xfrm>
              <a:off x="7670208" y="3836426"/>
              <a:ext cx="249253" cy="24925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298E5FAC-10C3-4390-816C-B9437EA62A42}"/>
                </a:ext>
              </a:extLst>
            </p:cNvPr>
            <p:cNvSpPr/>
            <p:nvPr/>
          </p:nvSpPr>
          <p:spPr>
            <a:xfrm>
              <a:off x="6796027" y="4675650"/>
              <a:ext cx="1571361" cy="313323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ffectLst>
              <a:outerShdw blurRad="203200" dist="127000" dir="5400000" sx="87000" sy="8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시뮬레이션 프로그램</a:t>
              </a:r>
              <a:endPara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537FA18-4D9E-4DE7-BE18-600D04CE98C6}"/>
                </a:ext>
              </a:extLst>
            </p:cNvPr>
            <p:cNvSpPr/>
            <p:nvPr/>
          </p:nvSpPr>
          <p:spPr>
            <a:xfrm>
              <a:off x="6796027" y="4759311"/>
              <a:ext cx="3054555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경로 시뮬레이션 및 시각화 프로그램 개발</a:t>
              </a:r>
              <a:endParaRPr lang="en-US" altLang="ko-KR" sz="120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-   </a:t>
              </a:r>
              <a:r>
                <a: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시뮬레이션 </a:t>
              </a: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UI </a:t>
              </a:r>
              <a:r>
                <a: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개발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5B831032-7D5A-4E69-BC0F-606D57FECD44}"/>
                </a:ext>
              </a:extLst>
            </p:cNvPr>
            <p:cNvCxnSpPr>
              <a:cxnSpLocks/>
              <a:stCxn id="22" idx="4"/>
              <a:endCxn id="31" idx="0"/>
            </p:cNvCxnSpPr>
            <p:nvPr/>
          </p:nvCxnSpPr>
          <p:spPr>
            <a:xfrm rot="5400000">
              <a:off x="7393287" y="4274101"/>
              <a:ext cx="589971" cy="21312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50A8D5B-73C4-4A90-8679-0F1C086AC0E7}"/>
              </a:ext>
            </a:extLst>
          </p:cNvPr>
          <p:cNvGrpSpPr/>
          <p:nvPr/>
        </p:nvGrpSpPr>
        <p:grpSpPr>
          <a:xfrm>
            <a:off x="10435842" y="3624336"/>
            <a:ext cx="1462678" cy="1186168"/>
            <a:chOff x="10435842" y="3624336"/>
            <a:chExt cx="1462678" cy="1186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86538AB-87BC-4B56-A38E-E70891AFA94D}"/>
                </a:ext>
              </a:extLst>
            </p:cNvPr>
            <p:cNvSpPr/>
            <p:nvPr/>
          </p:nvSpPr>
          <p:spPr>
            <a:xfrm>
              <a:off x="10806536" y="4561251"/>
              <a:ext cx="249253" cy="24925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47" name="모서리가 둥근 직사각형 40">
              <a:extLst>
                <a:ext uri="{FF2B5EF4-FFF2-40B4-BE49-F238E27FC236}">
                  <a16:creationId xmlns:a16="http://schemas.microsoft.com/office/drawing/2014/main" id="{A368E82F-5705-423D-815A-97EB2DF8DD6F}"/>
                </a:ext>
              </a:extLst>
            </p:cNvPr>
            <p:cNvSpPr/>
            <p:nvPr/>
          </p:nvSpPr>
          <p:spPr>
            <a:xfrm>
              <a:off x="10435842" y="3624336"/>
              <a:ext cx="1462678" cy="328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ffectLst>
              <a:outerShdw blurRad="203200" dist="127000" dir="5400000" sx="87000" sy="8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프로젝트 최종발표</a:t>
              </a:r>
              <a:endPara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4EEB039A-888B-4EFA-B1FE-906AC2B19763}"/>
                </a:ext>
              </a:extLst>
            </p:cNvPr>
            <p:cNvCxnSpPr>
              <a:cxnSpLocks/>
              <a:stCxn id="47" idx="2"/>
              <a:endCxn id="26" idx="0"/>
            </p:cNvCxnSpPr>
            <p:nvPr/>
          </p:nvCxnSpPr>
          <p:spPr>
            <a:xfrm rot="5400000">
              <a:off x="10744838" y="4138907"/>
              <a:ext cx="608669" cy="23601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110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Step.2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프로젝트 진행 계획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AB1E5D6-2104-4035-B33A-78F66EDF4E8C}"/>
              </a:ext>
            </a:extLst>
          </p:cNvPr>
          <p:cNvGraphicFramePr>
            <a:graphicFrameLocks noGrp="1"/>
          </p:cNvGraphicFramePr>
          <p:nvPr/>
        </p:nvGraphicFramePr>
        <p:xfrm>
          <a:off x="1730808" y="1554480"/>
          <a:ext cx="10046554" cy="436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1034099548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880833541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1409531815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4168001668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3886095221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4026796187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3647478956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3569929039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3436506371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1393294844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2021. 03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2021. 04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2021. 05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2021. 06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CONTENTS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7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9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14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3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주제 선정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6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데이터 수집 및 가공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6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데이터 분석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중간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6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순찰 알고리즘 개발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UI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프로그램 개발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최종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50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역할 분담 및 개발 환경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0E9DA3-41D7-4E03-B5B5-BF53BFD41FB4}"/>
              </a:ext>
            </a:extLst>
          </p:cNvPr>
          <p:cNvSpPr/>
          <p:nvPr/>
        </p:nvSpPr>
        <p:spPr>
          <a:xfrm>
            <a:off x="2015485" y="120722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팀원 소개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D053952-FD71-4FD3-BF0A-270262893DF9}"/>
              </a:ext>
            </a:extLst>
          </p:cNvPr>
          <p:cNvGrpSpPr/>
          <p:nvPr/>
        </p:nvGrpSpPr>
        <p:grpSpPr>
          <a:xfrm>
            <a:off x="2218788" y="1902214"/>
            <a:ext cx="8613442" cy="4020372"/>
            <a:chOff x="2218788" y="1902214"/>
            <a:chExt cx="8613442" cy="402037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5817E5-192B-435B-848E-78289086EC17}"/>
                </a:ext>
              </a:extLst>
            </p:cNvPr>
            <p:cNvSpPr/>
            <p:nvPr/>
          </p:nvSpPr>
          <p:spPr>
            <a:xfrm>
              <a:off x="5623851" y="1902214"/>
              <a:ext cx="1701584" cy="466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김동연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405EEC-2A63-4672-883B-5D6F65E2310B}"/>
                </a:ext>
              </a:extLst>
            </p:cNvPr>
            <p:cNvSpPr/>
            <p:nvPr/>
          </p:nvSpPr>
          <p:spPr>
            <a:xfrm>
              <a:off x="5246430" y="4826352"/>
              <a:ext cx="2558158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팀원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데이터 가공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 DB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설계 및 구현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알고리즘 개발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 UI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개발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1440F51-AC93-47C3-951F-890727C2FE97}"/>
                </a:ext>
              </a:extLst>
            </p:cNvPr>
            <p:cNvSpPr/>
            <p:nvPr/>
          </p:nvSpPr>
          <p:spPr>
            <a:xfrm>
              <a:off x="2596209" y="1902214"/>
              <a:ext cx="1701584" cy="466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류형주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21FCD2-52C3-4010-BD90-43DD1B508596}"/>
                </a:ext>
              </a:extLst>
            </p:cNvPr>
            <p:cNvSpPr/>
            <p:nvPr/>
          </p:nvSpPr>
          <p:spPr>
            <a:xfrm>
              <a:off x="2218788" y="4826352"/>
              <a:ext cx="2558158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팀장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데이터 수집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성능 테스트 환경 구현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알고리즘 개발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 UI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개발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54F22A2-689C-4D62-9ECC-9AA79F9A06AC}"/>
                </a:ext>
              </a:extLst>
            </p:cNvPr>
            <p:cNvSpPr/>
            <p:nvPr/>
          </p:nvSpPr>
          <p:spPr>
            <a:xfrm>
              <a:off x="8651493" y="1902214"/>
              <a:ext cx="1701584" cy="466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김영서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4387690-391A-4FB4-A78E-C39BF2390CE0}"/>
                </a:ext>
              </a:extLst>
            </p:cNvPr>
            <p:cNvSpPr/>
            <p:nvPr/>
          </p:nvSpPr>
          <p:spPr>
            <a:xfrm>
              <a:off x="8274072" y="4826352"/>
              <a:ext cx="2558158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팀원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데이터 수집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논문 수집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알고리즘 개발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, UI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rPr>
                <a:t>개발</a:t>
              </a:r>
            </a:p>
          </p:txBody>
        </p:sp>
        <p:pic>
          <p:nvPicPr>
            <p:cNvPr id="4" name="그림 3" descr="나무, 실외이(가) 표시된 사진&#10;&#10;자동 생성된 설명">
              <a:extLst>
                <a:ext uri="{FF2B5EF4-FFF2-40B4-BE49-F238E27FC236}">
                  <a16:creationId xmlns:a16="http://schemas.microsoft.com/office/drawing/2014/main" id="{C732BD73-E114-4D5E-9E5D-822F99CA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821" y="2394971"/>
              <a:ext cx="2404359" cy="2404359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7" name="그림 6" descr="사람, 하늘, 실외, 착용이(가) 표시된 사진&#10;&#10;자동 생성된 설명">
              <a:extLst>
                <a:ext uri="{FF2B5EF4-FFF2-40B4-BE49-F238E27FC236}">
                  <a16:creationId xmlns:a16="http://schemas.microsoft.com/office/drawing/2014/main" id="{79DC3B26-4B0C-426E-A957-F80B6E8BBE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37" r="8084"/>
            <a:stretch/>
          </p:blipFill>
          <p:spPr>
            <a:xfrm>
              <a:off x="8296461" y="2366086"/>
              <a:ext cx="2404359" cy="2464748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F2F221-B339-4C26-A974-D64C0A2D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2158" y="2394971"/>
              <a:ext cx="2761060" cy="2431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347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72736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역할 분담 및 개발 환경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527A5B1-93D3-4D86-B7C2-184E76CAC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48485"/>
              </p:ext>
            </p:extLst>
          </p:nvPr>
        </p:nvGraphicFramePr>
        <p:xfrm>
          <a:off x="2315661" y="1949380"/>
          <a:ext cx="9129364" cy="384182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043121">
                  <a:extLst>
                    <a:ext uri="{9D8B030D-6E8A-4147-A177-3AD203B41FA5}">
                      <a16:colId xmlns:a16="http://schemas.microsoft.com/office/drawing/2014/main" val="2458807942"/>
                    </a:ext>
                  </a:extLst>
                </a:gridCol>
                <a:gridCol w="3043122">
                  <a:extLst>
                    <a:ext uri="{9D8B030D-6E8A-4147-A177-3AD203B41FA5}">
                      <a16:colId xmlns:a16="http://schemas.microsoft.com/office/drawing/2014/main" val="1044945745"/>
                    </a:ext>
                  </a:extLst>
                </a:gridCol>
                <a:gridCol w="3043121">
                  <a:extLst>
                    <a:ext uri="{9D8B030D-6E8A-4147-A177-3AD203B41FA5}">
                      <a16:colId xmlns:a16="http://schemas.microsoft.com/office/drawing/2014/main" val="2218388808"/>
                    </a:ext>
                  </a:extLst>
                </a:gridCol>
              </a:tblGrid>
              <a:tr h="6615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Team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‘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범죄와의 전쟁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11421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류 형 주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김 동 연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김 영 서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26391"/>
                  </a:ext>
                </a:extLst>
              </a:tr>
              <a:tr h="5300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데이터 수집 및 가공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데이터 수집 및 가공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39220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알고리즘 성능테스트 환경 구성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설계 및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논문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72634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경로 알고리즘 개발 서브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경로 알고리즘 개발 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경로 알고리즘 개발 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4533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프로그램 개발 메인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프로그램 개발 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프로그램 개발 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7054828"/>
                  </a:ext>
                </a:extLst>
              </a:tr>
              <a:tr h="5300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PPT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제작 및 발표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PPT</a:t>
                      </a:r>
                      <a:r>
                        <a:rPr lang="ko-KR" altLang="en-US" sz="1600" dirty="0"/>
                        <a:t> 제작 및 발표</a:t>
                      </a:r>
                      <a:endParaRPr lang="ko-KR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1157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19B710-E705-44A1-B88E-B1BE85E3B19E}"/>
              </a:ext>
            </a:extLst>
          </p:cNvPr>
          <p:cNvSpPr/>
          <p:nvPr/>
        </p:nvSpPr>
        <p:spPr>
          <a:xfrm>
            <a:off x="2015485" y="120722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역할 분담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39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역할 분담 및 개발 환경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0E9DA3-41D7-4E03-B5B5-BF53BFD41FB4}"/>
              </a:ext>
            </a:extLst>
          </p:cNvPr>
          <p:cNvSpPr/>
          <p:nvPr/>
        </p:nvSpPr>
        <p:spPr>
          <a:xfrm>
            <a:off x="2015485" y="120722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개발 환경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222D52-D213-4F94-9BDF-7806DB4687F9}"/>
              </a:ext>
            </a:extLst>
          </p:cNvPr>
          <p:cNvSpPr/>
          <p:nvPr/>
        </p:nvSpPr>
        <p:spPr>
          <a:xfrm>
            <a:off x="2015485" y="1889405"/>
            <a:ext cx="9418232" cy="4473388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B0CCC2-1DA2-4D54-B34D-7C31B66F657A}"/>
              </a:ext>
            </a:extLst>
          </p:cNvPr>
          <p:cNvGrpSpPr/>
          <p:nvPr/>
        </p:nvGrpSpPr>
        <p:grpSpPr>
          <a:xfrm>
            <a:off x="2266587" y="2084608"/>
            <a:ext cx="8916028" cy="4082982"/>
            <a:chOff x="2236058" y="2162076"/>
            <a:chExt cx="8916028" cy="408298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E33CDE-2E80-4680-9EF1-C9EFE29B6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6058" y="2266985"/>
              <a:ext cx="4595048" cy="174716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9AD8CEB-3A0B-4C01-B01E-B1433880A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735" y="4262434"/>
              <a:ext cx="4122958" cy="1982624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B1DE738-4BB1-4C46-B2C1-88C080CC1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2264" y="3938018"/>
              <a:ext cx="2459950" cy="212064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39AE841-5239-41D1-AC4C-73E21C7EE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8152" y="3429000"/>
              <a:ext cx="2013934" cy="2693432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1AC5709-3F6D-4EB3-81BF-4A49E2820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1106" y="2162076"/>
              <a:ext cx="2726105" cy="1982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05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3018</TotalTime>
  <Words>546</Words>
  <Application>Microsoft Office PowerPoint</Application>
  <PresentationFormat>와이드스크린</PresentationFormat>
  <Paragraphs>147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KoPub돋움체_Pro Medium</vt:lpstr>
      <vt:lpstr>Microsoft YaHei UI</vt:lpstr>
      <vt:lpstr>나눔스퀘어 Bold</vt:lpstr>
      <vt:lpstr>나눔스퀘어라운드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류형주</cp:lastModifiedBy>
  <cp:revision>440</cp:revision>
  <dcterms:created xsi:type="dcterms:W3CDTF">2018-08-02T07:05:36Z</dcterms:created>
  <dcterms:modified xsi:type="dcterms:W3CDTF">2021-03-15T05:58:08Z</dcterms:modified>
</cp:coreProperties>
</file>