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486" r:id="rId2"/>
    <p:sldId id="489" r:id="rId3"/>
    <p:sldId id="550" r:id="rId4"/>
    <p:sldId id="560" r:id="rId5"/>
    <p:sldId id="557" r:id="rId6"/>
    <p:sldId id="562" r:id="rId7"/>
    <p:sldId id="564" r:id="rId8"/>
    <p:sldId id="551" r:id="rId9"/>
    <p:sldId id="555" r:id="rId10"/>
  </p:sldIdLst>
  <p:sldSz cx="12192000" cy="6858000"/>
  <p:notesSz cx="6858000" cy="9144000"/>
  <p:embeddedFontLst>
    <p:embeddedFont>
      <p:font typeface="KoPub돋움체_Pro Medium" panose="020B0600000101010101" charset="-127"/>
      <p:regular r:id="rId12"/>
    </p:embeddedFont>
    <p:embeddedFont>
      <p:font typeface="나눔스퀘어_ac" panose="020B0600000101010101" pitchFamily="50" charset="-127"/>
      <p:regular r:id="rId13"/>
    </p:embeddedFont>
    <p:embeddedFont>
      <p:font typeface="Cambria Math" panose="02040503050406030204" pitchFamily="18" charset="0"/>
      <p:regular r:id="rId14"/>
    </p:embeddedFont>
    <p:embeddedFont>
      <p:font typeface="Microsoft YaHei UI" panose="020B0503020204020204" pitchFamily="34" charset="-122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E16"/>
    <a:srgbClr val="FFC000"/>
    <a:srgbClr val="21262A"/>
    <a:srgbClr val="1E1E1E"/>
    <a:srgbClr val="B57A30"/>
    <a:srgbClr val="0D01FF"/>
    <a:srgbClr val="7F7F7F"/>
    <a:srgbClr val="E74A19"/>
    <a:srgbClr val="282F34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6000" autoAdjust="0"/>
  </p:normalViewPr>
  <p:slideViewPr>
    <p:cSldViewPr snapToGrid="0">
      <p:cViewPr varScale="1">
        <p:scale>
          <a:sx n="81" d="100"/>
          <a:sy n="81" d="100"/>
        </p:scale>
        <p:origin x="49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1BFDD-6AFA-41A2-A61C-01299B94AFA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DEF2-4BA1-4156-985F-92FA26201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6DEF2-4BA1-4156-985F-92FA262011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4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_Pro Medium" panose="00000600000000000000" pitchFamily="50" charset="-127"/>
          <a:ea typeface="KoPub돋움체_Pro Medium" panose="000006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KoPub돋움체_Pro Medium" panose="00000600000000000000" pitchFamily="50" charset="-127"/>
                  <a:ea typeface="KoPub돋움체_Pro Medium" panose="00000600000000000000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781409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데이터 기반</a:t>
            </a:r>
            <a:r>
              <a:rPr lang="en-US" altLang="ko-KR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</a:p>
          <a:p>
            <a:r>
              <a:rPr lang="ko-KR" altLang="en-US" sz="4800" b="1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 및 순찰 알고리즘      </a:t>
            </a:r>
            <a:r>
              <a:rPr lang="en-US" altLang="ko-KR" sz="9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        Crime Data-Based Crime Prediction and Patrol Algorithms</a:t>
            </a:r>
            <a:endParaRPr lang="ko-KR" altLang="en-US" sz="24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22261"/>
            <a:ext cx="2920253" cy="6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류형주</a:t>
            </a:r>
            <a:r>
              <a:rPr lang="en-US" altLang="ko-KR" sz="1600" b="1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팀장</a:t>
            </a:r>
            <a:endParaRPr lang="en-US" altLang="ko-KR" sz="1050" dirty="0">
              <a:solidFill>
                <a:prstClr val="white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68757" y="3531635"/>
            <a:ext cx="2705159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김동연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2016112622</a:t>
            </a:r>
            <a:endParaRPr lang="ko-KR" altLang="en-US" sz="1050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40895" y="4744426"/>
            <a:ext cx="2746340" cy="68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김영서</a:t>
            </a:r>
            <a:endParaRPr lang="en-US" altLang="ko-KR" sz="1600" b="1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2017112596</a:t>
            </a: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1516566" y="606237"/>
            <a:ext cx="0" cy="5184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44986" y="899450"/>
            <a:ext cx="659155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NOW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현재 상황</a:t>
            </a:r>
            <a:endParaRPr lang="en-US" altLang="ko-KR" sz="3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36" name="그림 35" descr="지도이(가) 표시된 사진&#10;&#10;자동 생성된 설명">
            <a:extLst>
              <a:ext uri="{FF2B5EF4-FFF2-40B4-BE49-F238E27FC236}">
                <a16:creationId xmlns:a16="http://schemas.microsoft.com/office/drawing/2014/main" id="{5C4DEB80-C387-4231-ADBB-38708A77DA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11456" r="12984"/>
          <a:stretch/>
        </p:blipFill>
        <p:spPr>
          <a:xfrm>
            <a:off x="3367489" y="2452798"/>
            <a:ext cx="2728511" cy="195240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529A2A-27DC-4E9F-BE9F-8725E129168D}"/>
              </a:ext>
            </a:extLst>
          </p:cNvPr>
          <p:cNvSpPr/>
          <p:nvPr/>
        </p:nvSpPr>
        <p:spPr>
          <a:xfrm>
            <a:off x="4180132" y="2059352"/>
            <a:ext cx="1103223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예측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4A2AD93-8DDC-4963-9B51-684F89AF8E3A}"/>
              </a:ext>
            </a:extLst>
          </p:cNvPr>
          <p:cNvSpPr/>
          <p:nvPr/>
        </p:nvSpPr>
        <p:spPr>
          <a:xfrm>
            <a:off x="6321226" y="3171034"/>
            <a:ext cx="666022" cy="515929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8A00A0-46E1-46D7-834E-98AE2A1A6F53}"/>
              </a:ext>
            </a:extLst>
          </p:cNvPr>
          <p:cNvSpPr/>
          <p:nvPr/>
        </p:nvSpPr>
        <p:spPr>
          <a:xfrm>
            <a:off x="8079636" y="2059352"/>
            <a:ext cx="1145925" cy="270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41" name="Picture 2" descr="체크표시png 사진, 이미지, 일러스트, 캘리그라피 - 크라우드픽">
            <a:extLst>
              <a:ext uri="{FF2B5EF4-FFF2-40B4-BE49-F238E27FC236}">
                <a16:creationId xmlns:a16="http://schemas.microsoft.com/office/drawing/2014/main" id="{134BE880-32CD-4402-B4ED-145D31051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6" t="28492" r="31175" b="33127"/>
          <a:stretch/>
        </p:blipFill>
        <p:spPr bwMode="auto">
          <a:xfrm>
            <a:off x="3927811" y="2059352"/>
            <a:ext cx="2088848" cy="20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9CDB1BD-9608-4DD3-BC71-627E50C05249}"/>
              </a:ext>
            </a:extLst>
          </p:cNvPr>
          <p:cNvSpPr txBox="1"/>
          <p:nvPr/>
        </p:nvSpPr>
        <p:spPr>
          <a:xfrm>
            <a:off x="3182926" y="4489107"/>
            <a:ext cx="4200857" cy="117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데이터 생성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데이터 베이스 설계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-  Decision Tree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를 통한 범죄예측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생성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- 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정확도 개선 중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73EF07D9-F37B-4ADE-8131-E505F6CE9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74" y="2452799"/>
            <a:ext cx="2728795" cy="195240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4" y="474341"/>
            <a:ext cx="779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Step1 :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관할구역 단위 </a:t>
            </a:r>
            <a:r>
              <a:rPr lang="ko-KR" altLang="en-US" sz="3600" dirty="0" err="1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히트맵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분할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CC11FE1-C3F1-412C-8DF0-EDCE5C18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59" y="1583584"/>
            <a:ext cx="2862152" cy="1547715"/>
          </a:xfrm>
          <a:prstGeom prst="rect">
            <a:avLst/>
          </a:prstGeo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E382A3DF-7BB1-4792-B8A1-ECDA545DF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38" y="1408256"/>
            <a:ext cx="1249788" cy="192040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E100BE2-ACEA-4318-BD43-0F22807BEED9}"/>
              </a:ext>
            </a:extLst>
          </p:cNvPr>
          <p:cNvSpPr/>
          <p:nvPr/>
        </p:nvSpPr>
        <p:spPr>
          <a:xfrm>
            <a:off x="5073065" y="2146219"/>
            <a:ext cx="770965" cy="923364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1C70B9-DA22-4C77-B53D-0FE0F25C17EE}"/>
              </a:ext>
            </a:extLst>
          </p:cNvPr>
          <p:cNvSpPr/>
          <p:nvPr/>
        </p:nvSpPr>
        <p:spPr>
          <a:xfrm>
            <a:off x="7532074" y="1408256"/>
            <a:ext cx="1673230" cy="19204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B391DC-8B7B-4809-97C0-5EB2BECA42D8}"/>
              </a:ext>
            </a:extLst>
          </p:cNvPr>
          <p:cNvCxnSpPr>
            <a:cxnSpLocks/>
            <a:stCxn id="9" idx="0"/>
            <a:endCxn id="30" idx="0"/>
          </p:cNvCxnSpPr>
          <p:nvPr/>
        </p:nvCxnSpPr>
        <p:spPr>
          <a:xfrm flipV="1">
            <a:off x="5458548" y="1408256"/>
            <a:ext cx="2910141" cy="737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2E78C5-0F12-4B00-ADFA-F89EACC40E9D}"/>
              </a:ext>
            </a:extLst>
          </p:cNvPr>
          <p:cNvSpPr txBox="1"/>
          <p:nvPr/>
        </p:nvSpPr>
        <p:spPr>
          <a:xfrm>
            <a:off x="4876223" y="5378457"/>
            <a:ext cx="3539794" cy="89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경찰서 관할 구역별로 지역을 나누고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   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주요지점들을 배열로 생성한다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배열 원소는 순찰 주요지점의 그리드 번호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(0 ~ 1106)</a:t>
            </a:r>
            <a:endParaRPr lang="en-US" altLang="ko-KR" sz="1200" dirty="0">
              <a:solidFill>
                <a:schemeClr val="accent4">
                  <a:lumMod val="40000"/>
                  <a:lumOff val="6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ACF821A-5B3C-4EE1-8D4E-4BDB39052C7B}"/>
              </a:ext>
            </a:extLst>
          </p:cNvPr>
          <p:cNvSpPr/>
          <p:nvPr/>
        </p:nvSpPr>
        <p:spPr>
          <a:xfrm rot="5400000">
            <a:off x="6365528" y="3665007"/>
            <a:ext cx="691918" cy="453282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805C1-F26C-4089-AB79-3FE73170ABF3}"/>
              </a:ext>
            </a:extLst>
          </p:cNvPr>
          <p:cNvSpPr txBox="1"/>
          <p:nvPr/>
        </p:nvSpPr>
        <p:spPr>
          <a:xfrm>
            <a:off x="5309347" y="479209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[24, 25, 112, 228, … ]</a:t>
            </a:r>
            <a:endParaRPr lang="ko-KR" altLang="en-US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3433C9-2CC0-44A5-B9F1-51A4A077E783}"/>
              </a:ext>
            </a:extLst>
          </p:cNvPr>
          <p:cNvSpPr/>
          <p:nvPr/>
        </p:nvSpPr>
        <p:spPr>
          <a:xfrm>
            <a:off x="3892676" y="1211756"/>
            <a:ext cx="5591360" cy="2334395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EBD9B26-2C85-4297-BC31-20621767E4EF}"/>
              </a:ext>
            </a:extLst>
          </p:cNvPr>
          <p:cNvSpPr/>
          <p:nvPr/>
        </p:nvSpPr>
        <p:spPr>
          <a:xfrm>
            <a:off x="4876223" y="4237605"/>
            <a:ext cx="3539794" cy="2334395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4EABA-38DD-449D-90E9-507FD8B4A30B}"/>
              </a:ext>
            </a:extLst>
          </p:cNvPr>
          <p:cNvCxnSpPr>
            <a:cxnSpLocks/>
            <a:stCxn id="9" idx="4"/>
            <a:endCxn id="30" idx="4"/>
          </p:cNvCxnSpPr>
          <p:nvPr/>
        </p:nvCxnSpPr>
        <p:spPr>
          <a:xfrm>
            <a:off x="5458548" y="3069583"/>
            <a:ext cx="2910141" cy="259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Step2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순찰 알고리즘 구현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376203" y="1999831"/>
            <a:ext cx="47307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방법의 순찰 경로 알고리즘을 구현 </a:t>
            </a:r>
            <a:r>
              <a:rPr lang="en-US" altLang="ko-KR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(Step2)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 최대 범위 순찰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범죄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 지역 순찰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 최대 범위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고위험 지역 순찰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4453BA-147E-46B7-A77B-FD612EB3426C}"/>
              </a:ext>
            </a:extLst>
          </p:cNvPr>
          <p:cNvSpPr/>
          <p:nvPr/>
        </p:nvSpPr>
        <p:spPr>
          <a:xfrm rot="5400000">
            <a:off x="9271791" y="4282056"/>
            <a:ext cx="536910" cy="407020"/>
          </a:xfrm>
          <a:prstGeom prst="rightArrow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E2A85-C3CA-4584-BD17-CE71204C89B8}"/>
              </a:ext>
            </a:extLst>
          </p:cNvPr>
          <p:cNvSpPr txBox="1"/>
          <p:nvPr/>
        </p:nvSpPr>
        <p:spPr>
          <a:xfrm>
            <a:off x="7263689" y="5084200"/>
            <a:ext cx="45531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평가 </a:t>
            </a:r>
            <a:r>
              <a:rPr lang="en-US" altLang="ko-KR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(Step3)</a:t>
            </a:r>
            <a:r>
              <a:rPr lang="ko-KR" alt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후 최적의 알고리즘을 결정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A4580A-84BF-4A0B-9ABB-892E412F821B}"/>
              </a:ext>
            </a:extLst>
          </p:cNvPr>
          <p:cNvCxnSpPr/>
          <p:nvPr/>
        </p:nvCxnSpPr>
        <p:spPr>
          <a:xfrm>
            <a:off x="3736731" y="3006969"/>
            <a:ext cx="0" cy="1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3EF6A9-3672-454A-93D3-1C6A25A2D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23" y="1982250"/>
            <a:ext cx="4892920" cy="33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0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Step2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알고리즘 구현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263689" y="3445602"/>
            <a:ext cx="474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 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같은 크기의 </a:t>
            </a: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Patch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들로 분배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Patch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중앙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위주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경로 생성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관할 구역 내 최대 범위를 순찰 가능한 경로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9CFBCC-5054-458F-A292-29A01EE4312E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방법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1 –</a:t>
            </a: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관할 구역 최대 범위 순찰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6A713-B191-4AD1-91C8-0F6303538B4C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BF2E22-0C2C-40E2-89BD-DC7CC30CB5FC}"/>
              </a:ext>
            </a:extLst>
          </p:cNvPr>
          <p:cNvSpPr txBox="1"/>
          <p:nvPr/>
        </p:nvSpPr>
        <p:spPr>
          <a:xfrm>
            <a:off x="3047301" y="32083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DEC113-0B3D-42A0-961C-33712A8C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08" y="2175351"/>
            <a:ext cx="4003608" cy="398161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A5852B-5C80-45CD-BEB1-0C383BCED766}"/>
              </a:ext>
            </a:extLst>
          </p:cNvPr>
          <p:cNvGrpSpPr/>
          <p:nvPr/>
        </p:nvGrpSpPr>
        <p:grpSpPr>
          <a:xfrm>
            <a:off x="7399867" y="2370402"/>
            <a:ext cx="4607016" cy="757393"/>
            <a:chOff x="7263689" y="2512266"/>
            <a:chExt cx="4607016" cy="7573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F83D782-29E9-49A0-926E-CB2DA46C16E6}"/>
                </a:ext>
              </a:extLst>
            </p:cNvPr>
            <p:cNvGrpSpPr/>
            <p:nvPr/>
          </p:nvGrpSpPr>
          <p:grpSpPr>
            <a:xfrm>
              <a:off x="7263689" y="2512266"/>
              <a:ext cx="4607016" cy="338554"/>
              <a:chOff x="7358481" y="2143465"/>
              <a:chExt cx="4607016" cy="33855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8685A78-3A24-423A-BEAB-07D4824B7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81" y="2175351"/>
                <a:ext cx="274782" cy="274782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E8EC9F-CAF3-4F59-B5D2-A7E51A604E66}"/>
                  </a:ext>
                </a:extLst>
              </p:cNvPr>
              <p:cNvSpPr txBox="1"/>
              <p:nvPr/>
            </p:nvSpPr>
            <p:spPr>
              <a:xfrm>
                <a:off x="7726873" y="2143465"/>
                <a:ext cx="4238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순찰 대상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Grid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BE6DF35-BFBF-4235-A61A-AF7DE0092165}"/>
                </a:ext>
              </a:extLst>
            </p:cNvPr>
            <p:cNvGrpSpPr/>
            <p:nvPr/>
          </p:nvGrpSpPr>
          <p:grpSpPr>
            <a:xfrm>
              <a:off x="7263689" y="2931105"/>
              <a:ext cx="4607016" cy="338554"/>
              <a:chOff x="7263689" y="2907877"/>
              <a:chExt cx="4607016" cy="3385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FD6B24F-742B-49CD-913A-BE7F2D62CDBE}"/>
                  </a:ext>
                </a:extLst>
              </p:cNvPr>
              <p:cNvSpPr/>
              <p:nvPr/>
            </p:nvSpPr>
            <p:spPr>
              <a:xfrm>
                <a:off x="7263689" y="2971649"/>
                <a:ext cx="274782" cy="2747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7C2C73-DD77-44C0-8292-060B49168D3C}"/>
                  </a:ext>
                </a:extLst>
              </p:cNvPr>
              <p:cNvSpPr txBox="1"/>
              <p:nvPr/>
            </p:nvSpPr>
            <p:spPr>
              <a:xfrm>
                <a:off x="7632081" y="2907877"/>
                <a:ext cx="4238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Patch</a:t>
                </a:r>
              </a:p>
            </p:txBody>
          </p:sp>
        </p:grp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87E6BEE-EC7D-43C2-A05C-E1E7BBAEB947}"/>
              </a:ext>
            </a:extLst>
          </p:cNvPr>
          <p:cNvSpPr/>
          <p:nvPr/>
        </p:nvSpPr>
        <p:spPr>
          <a:xfrm>
            <a:off x="3280069" y="2583217"/>
            <a:ext cx="3347245" cy="3406590"/>
          </a:xfrm>
          <a:custGeom>
            <a:avLst/>
            <a:gdLst>
              <a:gd name="connsiteX0" fmla="*/ 318808 w 3347245"/>
              <a:gd name="connsiteY0" fmla="*/ 2903183 h 3406590"/>
              <a:gd name="connsiteX1" fmla="*/ 26 w 3347245"/>
              <a:gd name="connsiteY1" fmla="*/ 2022339 h 3406590"/>
              <a:gd name="connsiteX2" fmla="*/ 335586 w 3347245"/>
              <a:gd name="connsiteY2" fmla="*/ 1569333 h 3406590"/>
              <a:gd name="connsiteX3" fmla="*/ 25193 w 3347245"/>
              <a:gd name="connsiteY3" fmla="*/ 579433 h 3406590"/>
              <a:gd name="connsiteX4" fmla="*/ 318808 w 3347245"/>
              <a:gd name="connsiteY4" fmla="*/ 235484 h 3406590"/>
              <a:gd name="connsiteX5" fmla="*/ 1124151 w 3347245"/>
              <a:gd name="connsiteY5" fmla="*/ 592 h 3406590"/>
              <a:gd name="connsiteX6" fmla="*/ 1686214 w 3347245"/>
              <a:gd name="connsiteY6" fmla="*/ 302596 h 3406590"/>
              <a:gd name="connsiteX7" fmla="*/ 2718059 w 3347245"/>
              <a:gd name="connsiteY7" fmla="*/ 42537 h 3406590"/>
              <a:gd name="connsiteX8" fmla="*/ 3020063 w 3347245"/>
              <a:gd name="connsiteY8" fmla="*/ 285818 h 3406590"/>
              <a:gd name="connsiteX9" fmla="*/ 3347234 w 3347245"/>
              <a:gd name="connsiteY9" fmla="*/ 1032438 h 3406590"/>
              <a:gd name="connsiteX10" fmla="*/ 3028452 w 3347245"/>
              <a:gd name="connsiteY10" fmla="*/ 1611278 h 3406590"/>
              <a:gd name="connsiteX11" fmla="*/ 2189553 w 3347245"/>
              <a:gd name="connsiteY11" fmla="*/ 1183440 h 3406590"/>
              <a:gd name="connsiteX12" fmla="*/ 1686214 w 3347245"/>
              <a:gd name="connsiteY12" fmla="*/ 1594500 h 3406590"/>
              <a:gd name="connsiteX13" fmla="*/ 2902617 w 3347245"/>
              <a:gd name="connsiteY13" fmla="*/ 2534067 h 3406590"/>
              <a:gd name="connsiteX14" fmla="*/ 2969729 w 3347245"/>
              <a:gd name="connsiteY14" fmla="*/ 2928350 h 3406590"/>
              <a:gd name="connsiteX15" fmla="*/ 2105663 w 3347245"/>
              <a:gd name="connsiteY15" fmla="*/ 3406522 h 3406590"/>
              <a:gd name="connsiteX16" fmla="*/ 1661047 w 3347245"/>
              <a:gd name="connsiteY16" fmla="*/ 2894794 h 3406590"/>
              <a:gd name="connsiteX17" fmla="*/ 1065428 w 3347245"/>
              <a:gd name="connsiteY17" fmla="*/ 2634735 h 3406590"/>
              <a:gd name="connsiteX18" fmla="*/ 620812 w 3347245"/>
              <a:gd name="connsiteY18" fmla="*/ 2961906 h 3406590"/>
              <a:gd name="connsiteX19" fmla="*/ 318808 w 3347245"/>
              <a:gd name="connsiteY19" fmla="*/ 2903183 h 340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47245" h="3406590">
                <a:moveTo>
                  <a:pt x="318808" y="2903183"/>
                </a:moveTo>
                <a:cubicBezTo>
                  <a:pt x="215344" y="2746589"/>
                  <a:pt x="-2770" y="2244647"/>
                  <a:pt x="26" y="2022339"/>
                </a:cubicBezTo>
                <a:cubicBezTo>
                  <a:pt x="2822" y="1800031"/>
                  <a:pt x="331392" y="1809817"/>
                  <a:pt x="335586" y="1569333"/>
                </a:cubicBezTo>
                <a:cubicBezTo>
                  <a:pt x="339780" y="1328849"/>
                  <a:pt x="27989" y="801741"/>
                  <a:pt x="25193" y="579433"/>
                </a:cubicBezTo>
                <a:cubicBezTo>
                  <a:pt x="22397" y="357125"/>
                  <a:pt x="135649" y="331957"/>
                  <a:pt x="318808" y="235484"/>
                </a:cubicBezTo>
                <a:cubicBezTo>
                  <a:pt x="501967" y="139011"/>
                  <a:pt x="896250" y="-10593"/>
                  <a:pt x="1124151" y="592"/>
                </a:cubicBezTo>
                <a:cubicBezTo>
                  <a:pt x="1352052" y="11777"/>
                  <a:pt x="1420563" y="295605"/>
                  <a:pt x="1686214" y="302596"/>
                </a:cubicBezTo>
                <a:cubicBezTo>
                  <a:pt x="1951865" y="309587"/>
                  <a:pt x="2495751" y="45333"/>
                  <a:pt x="2718059" y="42537"/>
                </a:cubicBezTo>
                <a:cubicBezTo>
                  <a:pt x="2940367" y="39741"/>
                  <a:pt x="2915201" y="120835"/>
                  <a:pt x="3020063" y="285818"/>
                </a:cubicBezTo>
                <a:cubicBezTo>
                  <a:pt x="3124925" y="450801"/>
                  <a:pt x="3345836" y="811528"/>
                  <a:pt x="3347234" y="1032438"/>
                </a:cubicBezTo>
                <a:cubicBezTo>
                  <a:pt x="3348632" y="1253348"/>
                  <a:pt x="3221399" y="1586111"/>
                  <a:pt x="3028452" y="1611278"/>
                </a:cubicBezTo>
                <a:cubicBezTo>
                  <a:pt x="2835505" y="1636445"/>
                  <a:pt x="2413259" y="1186236"/>
                  <a:pt x="2189553" y="1183440"/>
                </a:cubicBezTo>
                <a:cubicBezTo>
                  <a:pt x="1965847" y="1180644"/>
                  <a:pt x="1567370" y="1369396"/>
                  <a:pt x="1686214" y="1594500"/>
                </a:cubicBezTo>
                <a:cubicBezTo>
                  <a:pt x="1805058" y="1819604"/>
                  <a:pt x="2688698" y="2311759"/>
                  <a:pt x="2902617" y="2534067"/>
                </a:cubicBezTo>
                <a:cubicBezTo>
                  <a:pt x="3116536" y="2756375"/>
                  <a:pt x="3102555" y="2782941"/>
                  <a:pt x="2969729" y="2928350"/>
                </a:cubicBezTo>
                <a:cubicBezTo>
                  <a:pt x="2836903" y="3073759"/>
                  <a:pt x="2323777" y="3412115"/>
                  <a:pt x="2105663" y="3406522"/>
                </a:cubicBezTo>
                <a:cubicBezTo>
                  <a:pt x="1887549" y="3400929"/>
                  <a:pt x="1834420" y="3023425"/>
                  <a:pt x="1661047" y="2894794"/>
                </a:cubicBezTo>
                <a:cubicBezTo>
                  <a:pt x="1487675" y="2766163"/>
                  <a:pt x="1238800" y="2623550"/>
                  <a:pt x="1065428" y="2634735"/>
                </a:cubicBezTo>
                <a:cubicBezTo>
                  <a:pt x="892056" y="2645920"/>
                  <a:pt x="745249" y="2915767"/>
                  <a:pt x="620812" y="2961906"/>
                </a:cubicBezTo>
                <a:cubicBezTo>
                  <a:pt x="496375" y="3008045"/>
                  <a:pt x="422272" y="3059777"/>
                  <a:pt x="318808" y="2903183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Step2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순찰 알고리즘 구현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263689" y="3017764"/>
            <a:ext cx="4866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히트맵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범죄 예측율이 높은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선별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관할 구역 내 고위험 지역 위주로 순찰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관할 구역 모든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범위 고려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9CFBCC-5054-458F-A292-29A01EE4312E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방법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2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–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범죄 고위험 지역 순찰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6A713-B191-4AD1-91C8-0F6303538B4C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BF2E22-0C2C-40E2-89BD-DC7CC30CB5FC}"/>
              </a:ext>
            </a:extLst>
          </p:cNvPr>
          <p:cNvSpPr txBox="1"/>
          <p:nvPr/>
        </p:nvSpPr>
        <p:spPr>
          <a:xfrm>
            <a:off x="3047301" y="32083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림 29" descr="노란색, 체커이(가) 표시된 사진&#10;&#10;자동 생성된 설명">
            <a:extLst>
              <a:ext uri="{FF2B5EF4-FFF2-40B4-BE49-F238E27FC236}">
                <a16:creationId xmlns:a16="http://schemas.microsoft.com/office/drawing/2014/main" id="{27C740DB-C92A-4A7E-ADAB-65C299F45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05" y="2174400"/>
            <a:ext cx="3994813" cy="39816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F2CB08F-2F99-431A-8F45-A519DFFD7EFC}"/>
              </a:ext>
            </a:extLst>
          </p:cNvPr>
          <p:cNvGrpSpPr/>
          <p:nvPr/>
        </p:nvGrpSpPr>
        <p:grpSpPr>
          <a:xfrm>
            <a:off x="7401600" y="2368800"/>
            <a:ext cx="4743194" cy="338554"/>
            <a:chOff x="7263689" y="2370402"/>
            <a:chExt cx="4743194" cy="3385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8EC9F-CAF3-4F59-B5D2-A7E51A604E66}"/>
                </a:ext>
              </a:extLst>
            </p:cNvPr>
            <p:cNvSpPr txBox="1"/>
            <p:nvPr/>
          </p:nvSpPr>
          <p:spPr>
            <a:xfrm>
              <a:off x="7768259" y="2370402"/>
              <a:ext cx="4238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- 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순찰 대상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Grid</a:t>
              </a:r>
            </a:p>
          </p:txBody>
        </p:sp>
        <p:pic>
          <p:nvPicPr>
            <p:cNvPr id="5" name="그림 4" descr="광장이(가) 표시된 사진&#10;&#10;자동 생성된 설명">
              <a:extLst>
                <a:ext uri="{FF2B5EF4-FFF2-40B4-BE49-F238E27FC236}">
                  <a16:creationId xmlns:a16="http://schemas.microsoft.com/office/drawing/2014/main" id="{DBF48BD9-4645-49FF-A8BC-C48B6F2D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689" y="2402879"/>
              <a:ext cx="273600" cy="273600"/>
            </a:xfrm>
            <a:prstGeom prst="rect">
              <a:avLst/>
            </a:prstGeom>
          </p:spPr>
        </p:pic>
      </p:grp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BA425F8-D1B9-4BB0-98A8-609D3371BECC}"/>
              </a:ext>
            </a:extLst>
          </p:cNvPr>
          <p:cNvSpPr/>
          <p:nvPr/>
        </p:nvSpPr>
        <p:spPr>
          <a:xfrm>
            <a:off x="3313373" y="2505012"/>
            <a:ext cx="3479026" cy="3525406"/>
          </a:xfrm>
          <a:custGeom>
            <a:avLst/>
            <a:gdLst>
              <a:gd name="connsiteX0" fmla="*/ 1619354 w 3479026"/>
              <a:gd name="connsiteY0" fmla="*/ 3518283 h 3525406"/>
              <a:gd name="connsiteX1" fmla="*/ 881122 w 3479026"/>
              <a:gd name="connsiteY1" fmla="*/ 3275003 h 3525406"/>
              <a:gd name="connsiteX2" fmla="*/ 797233 w 3479026"/>
              <a:gd name="connsiteY2" fmla="*/ 2780052 h 3525406"/>
              <a:gd name="connsiteX3" fmla="*/ 251948 w 3479026"/>
              <a:gd name="connsiteY3" fmla="*/ 2486438 h 3525406"/>
              <a:gd name="connsiteX4" fmla="*/ 278 w 3479026"/>
              <a:gd name="connsiteY4" fmla="*/ 2217990 h 3525406"/>
              <a:gd name="connsiteX5" fmla="*/ 293893 w 3479026"/>
              <a:gd name="connsiteY5" fmla="*/ 1915986 h 3525406"/>
              <a:gd name="connsiteX6" fmla="*/ 251948 w 3479026"/>
              <a:gd name="connsiteY6" fmla="*/ 1706261 h 3525406"/>
              <a:gd name="connsiteX7" fmla="*/ 42223 w 3479026"/>
              <a:gd name="connsiteY7" fmla="*/ 1706261 h 3525406"/>
              <a:gd name="connsiteX8" fmla="*/ 553952 w 3479026"/>
              <a:gd name="connsiteY8" fmla="*/ 858973 h 3525406"/>
              <a:gd name="connsiteX9" fmla="*/ 830788 w 3479026"/>
              <a:gd name="connsiteY9" fmla="*/ 875751 h 3525406"/>
              <a:gd name="connsiteX10" fmla="*/ 1074069 w 3479026"/>
              <a:gd name="connsiteY10" fmla="*/ 380801 h 3525406"/>
              <a:gd name="connsiteX11" fmla="*/ 1116014 w 3479026"/>
              <a:gd name="connsiteY11" fmla="*/ 36852 h 3525406"/>
              <a:gd name="connsiteX12" fmla="*/ 1661299 w 3479026"/>
              <a:gd name="connsiteY12" fmla="*/ 20074 h 3525406"/>
              <a:gd name="connsiteX13" fmla="*/ 2441475 w 3479026"/>
              <a:gd name="connsiteY13" fmla="*/ 129131 h 3525406"/>
              <a:gd name="connsiteX14" fmla="*/ 2911258 w 3479026"/>
              <a:gd name="connsiteY14" fmla="*/ 355634 h 3525406"/>
              <a:gd name="connsiteX15" fmla="*/ 3179706 w 3479026"/>
              <a:gd name="connsiteY15" fmla="*/ 322078 h 3525406"/>
              <a:gd name="connsiteX16" fmla="*/ 3473321 w 3479026"/>
              <a:gd name="connsiteY16" fmla="*/ 867362 h 3525406"/>
              <a:gd name="connsiteX17" fmla="*/ 2902869 w 3479026"/>
              <a:gd name="connsiteY17" fmla="*/ 858973 h 3525406"/>
              <a:gd name="connsiteX18" fmla="*/ 2516976 w 3479026"/>
              <a:gd name="connsiteY18" fmla="*/ 1194533 h 3525406"/>
              <a:gd name="connsiteX19" fmla="*/ 2659588 w 3479026"/>
              <a:gd name="connsiteY19" fmla="*/ 1437814 h 3525406"/>
              <a:gd name="connsiteX20" fmla="*/ 2978370 w 3479026"/>
              <a:gd name="connsiteY20" fmla="*/ 2176045 h 3525406"/>
              <a:gd name="connsiteX21" fmla="*/ 2969981 w 3479026"/>
              <a:gd name="connsiteY21" fmla="*/ 2486438 h 3525406"/>
              <a:gd name="connsiteX22" fmla="*/ 2911258 w 3479026"/>
              <a:gd name="connsiteY22" fmla="*/ 2746496 h 3525406"/>
              <a:gd name="connsiteX23" fmla="*/ 2466642 w 3479026"/>
              <a:gd name="connsiteY23" fmla="*/ 2754885 h 3525406"/>
              <a:gd name="connsiteX24" fmla="*/ 2147860 w 3479026"/>
              <a:gd name="connsiteY24" fmla="*/ 2461271 h 3525406"/>
              <a:gd name="connsiteX25" fmla="*/ 1820689 w 3479026"/>
              <a:gd name="connsiteY25" fmla="*/ 2486438 h 3525406"/>
              <a:gd name="connsiteX26" fmla="*/ 2147860 w 3479026"/>
              <a:gd name="connsiteY26" fmla="*/ 2771663 h 3525406"/>
              <a:gd name="connsiteX27" fmla="*/ 2240139 w 3479026"/>
              <a:gd name="connsiteY27" fmla="*/ 3014944 h 3525406"/>
              <a:gd name="connsiteX28" fmla="*/ 1619354 w 3479026"/>
              <a:gd name="connsiteY28" fmla="*/ 3518283 h 352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79026" h="3525406">
                <a:moveTo>
                  <a:pt x="1619354" y="3518283"/>
                </a:moveTo>
                <a:cubicBezTo>
                  <a:pt x="1392851" y="3561626"/>
                  <a:pt x="1018142" y="3398041"/>
                  <a:pt x="881122" y="3275003"/>
                </a:cubicBezTo>
                <a:cubicBezTo>
                  <a:pt x="744102" y="3151965"/>
                  <a:pt x="902095" y="2911479"/>
                  <a:pt x="797233" y="2780052"/>
                </a:cubicBezTo>
                <a:cubicBezTo>
                  <a:pt x="692371" y="2648625"/>
                  <a:pt x="384774" y="2580115"/>
                  <a:pt x="251948" y="2486438"/>
                </a:cubicBezTo>
                <a:cubicBezTo>
                  <a:pt x="119122" y="2392761"/>
                  <a:pt x="-6713" y="2313065"/>
                  <a:pt x="278" y="2217990"/>
                </a:cubicBezTo>
                <a:cubicBezTo>
                  <a:pt x="7269" y="2122915"/>
                  <a:pt x="251948" y="2001274"/>
                  <a:pt x="293893" y="1915986"/>
                </a:cubicBezTo>
                <a:cubicBezTo>
                  <a:pt x="335838" y="1830698"/>
                  <a:pt x="293893" y="1741215"/>
                  <a:pt x="251948" y="1706261"/>
                </a:cubicBezTo>
                <a:cubicBezTo>
                  <a:pt x="210003" y="1671307"/>
                  <a:pt x="-8111" y="1847476"/>
                  <a:pt x="42223" y="1706261"/>
                </a:cubicBezTo>
                <a:cubicBezTo>
                  <a:pt x="92557" y="1565046"/>
                  <a:pt x="422525" y="997391"/>
                  <a:pt x="553952" y="858973"/>
                </a:cubicBezTo>
                <a:cubicBezTo>
                  <a:pt x="685379" y="720555"/>
                  <a:pt x="744102" y="955446"/>
                  <a:pt x="830788" y="875751"/>
                </a:cubicBezTo>
                <a:cubicBezTo>
                  <a:pt x="917474" y="796056"/>
                  <a:pt x="1026531" y="520617"/>
                  <a:pt x="1074069" y="380801"/>
                </a:cubicBezTo>
                <a:cubicBezTo>
                  <a:pt x="1121607" y="240985"/>
                  <a:pt x="1018142" y="96973"/>
                  <a:pt x="1116014" y="36852"/>
                </a:cubicBezTo>
                <a:cubicBezTo>
                  <a:pt x="1213886" y="-23269"/>
                  <a:pt x="1440389" y="4694"/>
                  <a:pt x="1661299" y="20074"/>
                </a:cubicBezTo>
                <a:cubicBezTo>
                  <a:pt x="1882209" y="35454"/>
                  <a:pt x="2233149" y="73204"/>
                  <a:pt x="2441475" y="129131"/>
                </a:cubicBezTo>
                <a:cubicBezTo>
                  <a:pt x="2649801" y="185058"/>
                  <a:pt x="2788220" y="323476"/>
                  <a:pt x="2911258" y="355634"/>
                </a:cubicBezTo>
                <a:cubicBezTo>
                  <a:pt x="3034297" y="387792"/>
                  <a:pt x="3086029" y="236790"/>
                  <a:pt x="3179706" y="322078"/>
                </a:cubicBezTo>
                <a:cubicBezTo>
                  <a:pt x="3273383" y="407366"/>
                  <a:pt x="3519460" y="777880"/>
                  <a:pt x="3473321" y="867362"/>
                </a:cubicBezTo>
                <a:cubicBezTo>
                  <a:pt x="3427182" y="956844"/>
                  <a:pt x="3062260" y="804444"/>
                  <a:pt x="2902869" y="858973"/>
                </a:cubicBezTo>
                <a:cubicBezTo>
                  <a:pt x="2743478" y="913501"/>
                  <a:pt x="2557523" y="1098060"/>
                  <a:pt x="2516976" y="1194533"/>
                </a:cubicBezTo>
                <a:cubicBezTo>
                  <a:pt x="2476429" y="1291006"/>
                  <a:pt x="2582689" y="1274229"/>
                  <a:pt x="2659588" y="1437814"/>
                </a:cubicBezTo>
                <a:cubicBezTo>
                  <a:pt x="2736487" y="1601399"/>
                  <a:pt x="2926638" y="2001274"/>
                  <a:pt x="2978370" y="2176045"/>
                </a:cubicBezTo>
                <a:cubicBezTo>
                  <a:pt x="3030102" y="2350816"/>
                  <a:pt x="2981166" y="2391363"/>
                  <a:pt x="2969981" y="2486438"/>
                </a:cubicBezTo>
                <a:cubicBezTo>
                  <a:pt x="2958796" y="2581513"/>
                  <a:pt x="2995148" y="2701755"/>
                  <a:pt x="2911258" y="2746496"/>
                </a:cubicBezTo>
                <a:cubicBezTo>
                  <a:pt x="2827368" y="2791237"/>
                  <a:pt x="2593875" y="2802422"/>
                  <a:pt x="2466642" y="2754885"/>
                </a:cubicBezTo>
                <a:cubicBezTo>
                  <a:pt x="2339409" y="2707348"/>
                  <a:pt x="2255519" y="2506012"/>
                  <a:pt x="2147860" y="2461271"/>
                </a:cubicBezTo>
                <a:cubicBezTo>
                  <a:pt x="2040201" y="2416530"/>
                  <a:pt x="1820689" y="2434706"/>
                  <a:pt x="1820689" y="2486438"/>
                </a:cubicBezTo>
                <a:cubicBezTo>
                  <a:pt x="1820689" y="2538170"/>
                  <a:pt x="2077952" y="2683579"/>
                  <a:pt x="2147860" y="2771663"/>
                </a:cubicBezTo>
                <a:cubicBezTo>
                  <a:pt x="2217768" y="2859747"/>
                  <a:pt x="2329621" y="2891906"/>
                  <a:pt x="2240139" y="3014944"/>
                </a:cubicBezTo>
                <a:cubicBezTo>
                  <a:pt x="2150657" y="3137982"/>
                  <a:pt x="1845857" y="3474940"/>
                  <a:pt x="1619354" y="3518283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Step2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순찰 알고리즘 구현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4428A-411A-453F-BDDC-B4A2F533807C}"/>
              </a:ext>
            </a:extLst>
          </p:cNvPr>
          <p:cNvSpPr txBox="1"/>
          <p:nvPr/>
        </p:nvSpPr>
        <p:spPr>
          <a:xfrm>
            <a:off x="7263688" y="3309157"/>
            <a:ext cx="4928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Patch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주변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고려</a:t>
            </a: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위험도 계산</a:t>
            </a: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인접 </a:t>
            </a: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60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히트맵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값을 합산하여 위험도 계산 </a:t>
            </a: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Patch </a:t>
            </a:r>
            <a:r>
              <a:rPr lang="ko-KR" altLang="en-US" sz="1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범죄 예측율이 가장 높은 지역 선별</a:t>
            </a:r>
            <a:endParaRPr lang="en-US" altLang="ko-KR" sz="1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관할 구역 최대 범위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위험 지역 순찰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9CFBCC-5054-458F-A292-29A01EE4312E}"/>
              </a:ext>
            </a:extLst>
          </p:cNvPr>
          <p:cNvSpPr/>
          <p:nvPr/>
        </p:nvSpPr>
        <p:spPr>
          <a:xfrm>
            <a:off x="2184351" y="13308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방법</a:t>
            </a:r>
            <a:r>
              <a:rPr lang="en-US" altLang="ko-KR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3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–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관할 구역 최대 범위 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+ 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범죄 고위험 지역 순찰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6A713-B191-4AD1-91C8-0F6303538B4C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BF2E22-0C2C-40E2-89BD-DC7CC30CB5FC}"/>
              </a:ext>
            </a:extLst>
          </p:cNvPr>
          <p:cNvSpPr txBox="1"/>
          <p:nvPr/>
        </p:nvSpPr>
        <p:spPr>
          <a:xfrm>
            <a:off x="3047301" y="321704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화이트보드이(가) 표시된 사진&#10;&#10;자동 생성된 설명">
            <a:extLst>
              <a:ext uri="{FF2B5EF4-FFF2-40B4-BE49-F238E27FC236}">
                <a16:creationId xmlns:a16="http://schemas.microsoft.com/office/drawing/2014/main" id="{E939A0BA-B374-460A-A6B1-2E7AE7A8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00" y="2174400"/>
            <a:ext cx="4003200" cy="3976806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32B9972-3AD6-4814-8119-FF495D88CBBC}"/>
              </a:ext>
            </a:extLst>
          </p:cNvPr>
          <p:cNvSpPr/>
          <p:nvPr/>
        </p:nvSpPr>
        <p:spPr>
          <a:xfrm>
            <a:off x="3269558" y="2508287"/>
            <a:ext cx="3545317" cy="3383274"/>
          </a:xfrm>
          <a:custGeom>
            <a:avLst/>
            <a:gdLst>
              <a:gd name="connsiteX0" fmla="*/ 589378 w 3545317"/>
              <a:gd name="connsiteY0" fmla="*/ 604029 h 3383274"/>
              <a:gd name="connsiteX1" fmla="*/ 832659 w 3545317"/>
              <a:gd name="connsiteY1" fmla="*/ 92300 h 3383274"/>
              <a:gd name="connsiteX2" fmla="*/ 1411499 w 3545317"/>
              <a:gd name="connsiteY2" fmla="*/ 41966 h 3383274"/>
              <a:gd name="connsiteX3" fmla="*/ 2787293 w 3545317"/>
              <a:gd name="connsiteY3" fmla="*/ 545306 h 3383274"/>
              <a:gd name="connsiteX4" fmla="*/ 3240299 w 3545317"/>
              <a:gd name="connsiteY4" fmla="*/ 587251 h 3383274"/>
              <a:gd name="connsiteX5" fmla="*/ 3282244 w 3545317"/>
              <a:gd name="connsiteY5" fmla="*/ 872476 h 3383274"/>
              <a:gd name="connsiteX6" fmla="*/ 2720181 w 3545317"/>
              <a:gd name="connsiteY6" fmla="*/ 1359038 h 3383274"/>
              <a:gd name="connsiteX7" fmla="*/ 3022185 w 3545317"/>
              <a:gd name="connsiteY7" fmla="*/ 2214715 h 3383274"/>
              <a:gd name="connsiteX8" fmla="*/ 3408079 w 3545317"/>
              <a:gd name="connsiteY8" fmla="*/ 2650942 h 3383274"/>
              <a:gd name="connsiteX9" fmla="*/ 3517136 w 3545317"/>
              <a:gd name="connsiteY9" fmla="*/ 3238172 h 3383274"/>
              <a:gd name="connsiteX10" fmla="*/ 2929906 w 3545317"/>
              <a:gd name="connsiteY10" fmla="*/ 3364007 h 3383274"/>
              <a:gd name="connsiteX11" fmla="*/ 1663169 w 3545317"/>
              <a:gd name="connsiteY11" fmla="*/ 3254950 h 3383274"/>
              <a:gd name="connsiteX12" fmla="*/ 1931616 w 3545317"/>
              <a:gd name="connsiteY12" fmla="*/ 2206326 h 3383274"/>
              <a:gd name="connsiteX13" fmla="*/ 1344387 w 3545317"/>
              <a:gd name="connsiteY13" fmla="*/ 1929489 h 3383274"/>
              <a:gd name="connsiteX14" fmla="*/ 924937 w 3545317"/>
              <a:gd name="connsiteY14" fmla="*/ 2701276 h 3383274"/>
              <a:gd name="connsiteX15" fmla="*/ 572600 w 3545317"/>
              <a:gd name="connsiteY15" fmla="*/ 2726443 h 3383274"/>
              <a:gd name="connsiteX16" fmla="*/ 278985 w 3545317"/>
              <a:gd name="connsiteY16" fmla="*/ 1853988 h 3383274"/>
              <a:gd name="connsiteX17" fmla="*/ 10537 w 3545317"/>
              <a:gd name="connsiteY17" fmla="*/ 1677819 h 3383274"/>
              <a:gd name="connsiteX18" fmla="*/ 52482 w 3545317"/>
              <a:gd name="connsiteY18" fmla="*/ 1384205 h 3383274"/>
              <a:gd name="connsiteX19" fmla="*/ 35704 w 3545317"/>
              <a:gd name="connsiteY19" fmla="*/ 880865 h 3383274"/>
              <a:gd name="connsiteX20" fmla="*/ 589378 w 3545317"/>
              <a:gd name="connsiteY20" fmla="*/ 604029 h 338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5317" h="3383274">
                <a:moveTo>
                  <a:pt x="589378" y="604029"/>
                </a:moveTo>
                <a:cubicBezTo>
                  <a:pt x="722204" y="472602"/>
                  <a:pt x="695639" y="185977"/>
                  <a:pt x="832659" y="92300"/>
                </a:cubicBezTo>
                <a:cubicBezTo>
                  <a:pt x="969679" y="-1377"/>
                  <a:pt x="1085727" y="-33535"/>
                  <a:pt x="1411499" y="41966"/>
                </a:cubicBezTo>
                <a:cubicBezTo>
                  <a:pt x="1737271" y="117467"/>
                  <a:pt x="2482493" y="454425"/>
                  <a:pt x="2787293" y="545306"/>
                </a:cubicBezTo>
                <a:cubicBezTo>
                  <a:pt x="3092093" y="636187"/>
                  <a:pt x="3157807" y="532723"/>
                  <a:pt x="3240299" y="587251"/>
                </a:cubicBezTo>
                <a:cubicBezTo>
                  <a:pt x="3322791" y="641779"/>
                  <a:pt x="3368930" y="743845"/>
                  <a:pt x="3282244" y="872476"/>
                </a:cubicBezTo>
                <a:cubicBezTo>
                  <a:pt x="3195558" y="1001107"/>
                  <a:pt x="2763524" y="1135332"/>
                  <a:pt x="2720181" y="1359038"/>
                </a:cubicBezTo>
                <a:cubicBezTo>
                  <a:pt x="2676838" y="1582744"/>
                  <a:pt x="2907535" y="1999398"/>
                  <a:pt x="3022185" y="2214715"/>
                </a:cubicBezTo>
                <a:cubicBezTo>
                  <a:pt x="3136835" y="2430032"/>
                  <a:pt x="3325587" y="2480366"/>
                  <a:pt x="3408079" y="2650942"/>
                </a:cubicBezTo>
                <a:cubicBezTo>
                  <a:pt x="3490571" y="2821518"/>
                  <a:pt x="3596831" y="3119328"/>
                  <a:pt x="3517136" y="3238172"/>
                </a:cubicBezTo>
                <a:cubicBezTo>
                  <a:pt x="3437441" y="3357016"/>
                  <a:pt x="3238900" y="3361211"/>
                  <a:pt x="2929906" y="3364007"/>
                </a:cubicBezTo>
                <a:cubicBezTo>
                  <a:pt x="2620912" y="3366803"/>
                  <a:pt x="1829551" y="3447897"/>
                  <a:pt x="1663169" y="3254950"/>
                </a:cubicBezTo>
                <a:cubicBezTo>
                  <a:pt x="1496787" y="3062003"/>
                  <a:pt x="1984746" y="2427236"/>
                  <a:pt x="1931616" y="2206326"/>
                </a:cubicBezTo>
                <a:cubicBezTo>
                  <a:pt x="1878486" y="1985416"/>
                  <a:pt x="1512167" y="1846997"/>
                  <a:pt x="1344387" y="1929489"/>
                </a:cubicBezTo>
                <a:cubicBezTo>
                  <a:pt x="1176607" y="2011981"/>
                  <a:pt x="1053568" y="2568450"/>
                  <a:pt x="924937" y="2701276"/>
                </a:cubicBezTo>
                <a:cubicBezTo>
                  <a:pt x="796306" y="2834102"/>
                  <a:pt x="680259" y="2867658"/>
                  <a:pt x="572600" y="2726443"/>
                </a:cubicBezTo>
                <a:cubicBezTo>
                  <a:pt x="464941" y="2585228"/>
                  <a:pt x="372662" y="2028758"/>
                  <a:pt x="278985" y="1853988"/>
                </a:cubicBezTo>
                <a:cubicBezTo>
                  <a:pt x="185308" y="1679218"/>
                  <a:pt x="48287" y="1756116"/>
                  <a:pt x="10537" y="1677819"/>
                </a:cubicBezTo>
                <a:cubicBezTo>
                  <a:pt x="-27214" y="1599522"/>
                  <a:pt x="48288" y="1517031"/>
                  <a:pt x="52482" y="1384205"/>
                </a:cubicBezTo>
                <a:cubicBezTo>
                  <a:pt x="56676" y="1251379"/>
                  <a:pt x="-52381" y="1010894"/>
                  <a:pt x="35704" y="880865"/>
                </a:cubicBezTo>
                <a:cubicBezTo>
                  <a:pt x="123788" y="750836"/>
                  <a:pt x="456552" y="735456"/>
                  <a:pt x="589378" y="604029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13A17E-89D7-43D0-9BBE-7933DDACFD31}"/>
              </a:ext>
            </a:extLst>
          </p:cNvPr>
          <p:cNvGrpSpPr/>
          <p:nvPr/>
        </p:nvGrpSpPr>
        <p:grpSpPr>
          <a:xfrm>
            <a:off x="7399867" y="2370402"/>
            <a:ext cx="4607016" cy="757393"/>
            <a:chOff x="7263689" y="2512266"/>
            <a:chExt cx="4607016" cy="75739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121E265-674B-4244-916E-D5F89A152057}"/>
                </a:ext>
              </a:extLst>
            </p:cNvPr>
            <p:cNvGrpSpPr/>
            <p:nvPr/>
          </p:nvGrpSpPr>
          <p:grpSpPr>
            <a:xfrm>
              <a:off x="7263689" y="2512266"/>
              <a:ext cx="4607016" cy="338554"/>
              <a:chOff x="7358481" y="2143465"/>
              <a:chExt cx="4607016" cy="338554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36719041-2537-42C9-A3A1-DCDECA610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81" y="2175351"/>
                <a:ext cx="274782" cy="274782"/>
              </a:xfrm>
              <a:prstGeom prst="rect">
                <a:avLst/>
              </a:prstGeom>
              <a:solidFill>
                <a:srgbClr val="FF0000"/>
              </a:solidFill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607101-CF9E-461D-A08D-E5CE89AE51C0}"/>
                  </a:ext>
                </a:extLst>
              </p:cNvPr>
              <p:cNvSpPr txBox="1"/>
              <p:nvPr/>
            </p:nvSpPr>
            <p:spPr>
              <a:xfrm>
                <a:off x="7726873" y="2143465"/>
                <a:ext cx="4238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순찰 대상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Grid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D63BFFE-18E4-4DA5-B243-F52BF37224D0}"/>
                </a:ext>
              </a:extLst>
            </p:cNvPr>
            <p:cNvGrpSpPr/>
            <p:nvPr/>
          </p:nvGrpSpPr>
          <p:grpSpPr>
            <a:xfrm>
              <a:off x="7263689" y="2931105"/>
              <a:ext cx="4607016" cy="338554"/>
              <a:chOff x="7263689" y="2907877"/>
              <a:chExt cx="4607016" cy="33855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FB5BE24-6BB1-4A0C-A723-DAF4E9723385}"/>
                  </a:ext>
                </a:extLst>
              </p:cNvPr>
              <p:cNvSpPr/>
              <p:nvPr/>
            </p:nvSpPr>
            <p:spPr>
              <a:xfrm>
                <a:off x="7263689" y="2971649"/>
                <a:ext cx="274782" cy="2747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52FC5F-5ABF-4F6B-8055-A7BBE1996598}"/>
                  </a:ext>
                </a:extLst>
              </p:cNvPr>
              <p:cNvSpPr txBox="1"/>
              <p:nvPr/>
            </p:nvSpPr>
            <p:spPr>
              <a:xfrm>
                <a:off x="7632081" y="2907877"/>
                <a:ext cx="4238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Patch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0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lang="ko-KR" altLang="en-US" sz="3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AEF816-9240-4BF4-A64F-0F29BB01DB93}"/>
              </a:ext>
            </a:extLst>
          </p:cNvPr>
          <p:cNvSpPr/>
          <p:nvPr/>
        </p:nvSpPr>
        <p:spPr>
          <a:xfrm>
            <a:off x="2031951" y="117845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 평가 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3" name="Picture 2" descr="The square grid G , . | Download Scientific Diagram">
            <a:extLst>
              <a:ext uri="{FF2B5EF4-FFF2-40B4-BE49-F238E27FC236}">
                <a16:creationId xmlns:a16="http://schemas.microsoft.com/office/drawing/2014/main" id="{4435A918-9F46-41FD-A5D8-9C44CBC0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43" y="2433868"/>
            <a:ext cx="4666935" cy="36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80710-011C-4642-A0BC-144C97A8D2A5}"/>
              </a:ext>
            </a:extLst>
          </p:cNvPr>
          <p:cNvSpPr txBox="1"/>
          <p:nvPr/>
        </p:nvSpPr>
        <p:spPr>
          <a:xfrm>
            <a:off x="3209998" y="502928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DA3C00-B1BC-4487-B8E8-8B7687235E6B}"/>
              </a:ext>
            </a:extLst>
          </p:cNvPr>
          <p:cNvSpPr txBox="1"/>
          <p:nvPr/>
        </p:nvSpPr>
        <p:spPr>
          <a:xfrm>
            <a:off x="5268306" y="29977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26BC8-CF8C-445C-80E3-700108284E54}"/>
              </a:ext>
            </a:extLst>
          </p:cNvPr>
          <p:cNvSpPr txBox="1"/>
          <p:nvPr/>
        </p:nvSpPr>
        <p:spPr>
          <a:xfrm>
            <a:off x="6271372" y="45676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219DD49-C09A-440C-8935-D2AC2D3CF09C}"/>
              </a:ext>
            </a:extLst>
          </p:cNvPr>
          <p:cNvSpPr/>
          <p:nvPr/>
        </p:nvSpPr>
        <p:spPr>
          <a:xfrm>
            <a:off x="3555664" y="2727877"/>
            <a:ext cx="1819580" cy="2609119"/>
          </a:xfrm>
          <a:custGeom>
            <a:avLst/>
            <a:gdLst>
              <a:gd name="connsiteX0" fmla="*/ 0 w 1819580"/>
              <a:gd name="connsiteY0" fmla="*/ 2502452 h 2609119"/>
              <a:gd name="connsiteX1" fmla="*/ 148856 w 1819580"/>
              <a:gd name="connsiteY1" fmla="*/ 2523717 h 2609119"/>
              <a:gd name="connsiteX2" fmla="*/ 361507 w 1819580"/>
              <a:gd name="connsiteY2" fmla="*/ 1566787 h 2609119"/>
              <a:gd name="connsiteX3" fmla="*/ 893135 w 1819580"/>
              <a:gd name="connsiteY3" fmla="*/ 1088322 h 2609119"/>
              <a:gd name="connsiteX4" fmla="*/ 1392866 w 1819580"/>
              <a:gd name="connsiteY4" fmla="*/ 25066 h 2609119"/>
              <a:gd name="connsiteX5" fmla="*/ 1796903 w 1819580"/>
              <a:gd name="connsiteY5" fmla="*/ 333410 h 2609119"/>
              <a:gd name="connsiteX6" fmla="*/ 1796903 w 1819580"/>
              <a:gd name="connsiteY6" fmla="*/ 312145 h 260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580" h="2609119">
                <a:moveTo>
                  <a:pt x="0" y="2502452"/>
                </a:moveTo>
                <a:cubicBezTo>
                  <a:pt x="44302" y="2591056"/>
                  <a:pt x="88605" y="2679661"/>
                  <a:pt x="148856" y="2523717"/>
                </a:cubicBezTo>
                <a:cubicBezTo>
                  <a:pt x="209107" y="2367773"/>
                  <a:pt x="237461" y="1806019"/>
                  <a:pt x="361507" y="1566787"/>
                </a:cubicBezTo>
                <a:cubicBezTo>
                  <a:pt x="485553" y="1327555"/>
                  <a:pt x="721242" y="1345276"/>
                  <a:pt x="893135" y="1088322"/>
                </a:cubicBezTo>
                <a:cubicBezTo>
                  <a:pt x="1065028" y="831368"/>
                  <a:pt x="1242238" y="150885"/>
                  <a:pt x="1392866" y="25066"/>
                </a:cubicBezTo>
                <a:cubicBezTo>
                  <a:pt x="1543494" y="-100753"/>
                  <a:pt x="1729564" y="285564"/>
                  <a:pt x="1796903" y="333410"/>
                </a:cubicBezTo>
                <a:cubicBezTo>
                  <a:pt x="1864242" y="381256"/>
                  <a:pt x="1756145" y="321005"/>
                  <a:pt x="1796903" y="31214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4D898F-FC2D-406D-A0D2-01D9F40B3552}"/>
              </a:ext>
            </a:extLst>
          </p:cNvPr>
          <p:cNvSpPr/>
          <p:nvPr/>
        </p:nvSpPr>
        <p:spPr>
          <a:xfrm>
            <a:off x="5609701" y="3327101"/>
            <a:ext cx="922183" cy="1307805"/>
          </a:xfrm>
          <a:custGeom>
            <a:avLst/>
            <a:gdLst>
              <a:gd name="connsiteX0" fmla="*/ 0 w 945402"/>
              <a:gd name="connsiteY0" fmla="*/ 0 h 1297172"/>
              <a:gd name="connsiteX1" fmla="*/ 861237 w 945402"/>
              <a:gd name="connsiteY1" fmla="*/ 499730 h 1297172"/>
              <a:gd name="connsiteX2" fmla="*/ 935665 w 945402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402" h="1297172">
                <a:moveTo>
                  <a:pt x="0" y="0"/>
                </a:moveTo>
                <a:cubicBezTo>
                  <a:pt x="352646" y="141767"/>
                  <a:pt x="705293" y="283535"/>
                  <a:pt x="861237" y="499730"/>
                </a:cubicBezTo>
                <a:cubicBezTo>
                  <a:pt x="1017181" y="715925"/>
                  <a:pt x="901995" y="1197935"/>
                  <a:pt x="935665" y="129717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1A12875-666D-4D43-AA74-D347134DD7A0}"/>
              </a:ext>
            </a:extLst>
          </p:cNvPr>
          <p:cNvSpPr/>
          <p:nvPr/>
        </p:nvSpPr>
        <p:spPr>
          <a:xfrm>
            <a:off x="3449339" y="4921985"/>
            <a:ext cx="2902688" cy="519940"/>
          </a:xfrm>
          <a:custGeom>
            <a:avLst/>
            <a:gdLst>
              <a:gd name="connsiteX0" fmla="*/ 2902688 w 2902688"/>
              <a:gd name="connsiteY0" fmla="*/ 0 h 519940"/>
              <a:gd name="connsiteX1" fmla="*/ 1562986 w 2902688"/>
              <a:gd name="connsiteY1" fmla="*/ 478465 h 519940"/>
              <a:gd name="connsiteX2" fmla="*/ 0 w 2902688"/>
              <a:gd name="connsiteY2" fmla="*/ 499730 h 5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688" h="519940">
                <a:moveTo>
                  <a:pt x="2902688" y="0"/>
                </a:moveTo>
                <a:cubicBezTo>
                  <a:pt x="2474727" y="197588"/>
                  <a:pt x="2046767" y="395177"/>
                  <a:pt x="1562986" y="478465"/>
                </a:cubicBezTo>
                <a:cubicBezTo>
                  <a:pt x="1079205" y="561753"/>
                  <a:pt x="166577" y="492642"/>
                  <a:pt x="0" y="4997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/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순찰차의 위치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위에 평균적으로 존재한다고 가정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/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-  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시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→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 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경로에 있을 확률은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7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+20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+15</m:t>
                          </m:r>
                          <m:r>
                            <a:rPr lang="ko-KR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분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24428A-411A-453F-BDDC-B4A2F533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18" y="2518881"/>
                <a:ext cx="4442217" cy="1502847"/>
              </a:xfrm>
              <a:prstGeom prst="rect">
                <a:avLst/>
              </a:prstGeom>
              <a:blipFill>
                <a:blip r:embed="rId3"/>
                <a:stretch>
                  <a:fillRect l="-1097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/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초동조치 시간 </a:t>
                </a:r>
                <a:endParaRPr lang="en-US" altLang="ko-KR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경로 내 몇 개의 지점을 선택</a:t>
                </a:r>
                <a:endPara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범죄 발생 지점 까지 걸린 시간 평균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br>
                  <a:rPr lang="en-US" altLang="ko-KR" sz="1050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pt-B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AC341-F856-4C66-8C82-C0C9C558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88" y="4512001"/>
                <a:ext cx="4309375" cy="1540102"/>
              </a:xfrm>
              <a:prstGeom prst="rect">
                <a:avLst/>
              </a:prstGeom>
              <a:blipFill>
                <a:blip r:embed="rId4"/>
                <a:stretch>
                  <a:fillRect l="-1132" t="-1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1128FF-04D1-415E-BF50-2CE9BC222A1B}"/>
              </a:ext>
            </a:extLst>
          </p:cNvPr>
          <p:cNvSpPr txBox="1"/>
          <p:nvPr/>
        </p:nvSpPr>
        <p:spPr>
          <a:xfrm>
            <a:off x="3209998" y="30439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8EB82F-8E74-4EE3-A749-F8215FD9ABEE}"/>
              </a:ext>
            </a:extLst>
          </p:cNvPr>
          <p:cNvCxnSpPr/>
          <p:nvPr/>
        </p:nvCxnSpPr>
        <p:spPr>
          <a:xfrm>
            <a:off x="3369842" y="3413275"/>
            <a:ext cx="340242" cy="16160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6BAE4A9-B098-43D2-AE70-DF6A3C3EF0CC}"/>
              </a:ext>
            </a:extLst>
          </p:cNvPr>
          <p:cNvCxnSpPr>
            <a:cxnSpLocks/>
          </p:cNvCxnSpPr>
          <p:nvPr/>
        </p:nvCxnSpPr>
        <p:spPr>
          <a:xfrm>
            <a:off x="3499958" y="3363518"/>
            <a:ext cx="440410" cy="8103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CC648D0-6014-412F-827E-D29BBAB1BC1E}"/>
              </a:ext>
            </a:extLst>
          </p:cNvPr>
          <p:cNvCxnSpPr>
            <a:cxnSpLocks/>
          </p:cNvCxnSpPr>
          <p:nvPr/>
        </p:nvCxnSpPr>
        <p:spPr>
          <a:xfrm>
            <a:off x="3582107" y="3230725"/>
            <a:ext cx="709416" cy="590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7D8B9A4-BB5B-4BA1-8224-0CFBB488816F}"/>
              </a:ext>
            </a:extLst>
          </p:cNvPr>
          <p:cNvCxnSpPr>
            <a:cxnSpLocks/>
          </p:cNvCxnSpPr>
          <p:nvPr/>
        </p:nvCxnSpPr>
        <p:spPr>
          <a:xfrm>
            <a:off x="3541198" y="3031884"/>
            <a:ext cx="1145669" cy="23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60046E-E4C8-4522-8A2E-480DE9644747}"/>
              </a:ext>
            </a:extLst>
          </p:cNvPr>
          <p:cNvSpPr txBox="1"/>
          <p:nvPr/>
        </p:nvSpPr>
        <p:spPr>
          <a:xfrm>
            <a:off x="3243054" y="4023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1835F4-F909-4631-95F0-31AE3253744C}"/>
              </a:ext>
            </a:extLst>
          </p:cNvPr>
          <p:cNvSpPr txBox="1"/>
          <p:nvPr/>
        </p:nvSpPr>
        <p:spPr>
          <a:xfrm>
            <a:off x="3534126" y="36443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D33C9-CC4C-4B9C-9886-6146B411017C}"/>
              </a:ext>
            </a:extLst>
          </p:cNvPr>
          <p:cNvSpPr txBox="1"/>
          <p:nvPr/>
        </p:nvSpPr>
        <p:spPr>
          <a:xfrm>
            <a:off x="3797526" y="331532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DF614-974D-493C-9BF2-CCCA6BADF16C}"/>
              </a:ext>
            </a:extLst>
          </p:cNvPr>
          <p:cNvSpPr txBox="1"/>
          <p:nvPr/>
        </p:nvSpPr>
        <p:spPr>
          <a:xfrm>
            <a:off x="4057970" y="27989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A7B6F-7AC6-407E-8371-B67B28BBE8C6}"/>
              </a:ext>
            </a:extLst>
          </p:cNvPr>
          <p:cNvSpPr txBox="1"/>
          <p:nvPr/>
        </p:nvSpPr>
        <p:spPr>
          <a:xfrm>
            <a:off x="4323602" y="388095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79456-2BA5-4412-8556-03C298A3D9AC}"/>
              </a:ext>
            </a:extLst>
          </p:cNvPr>
          <p:cNvSpPr txBox="1"/>
          <p:nvPr/>
        </p:nvSpPr>
        <p:spPr>
          <a:xfrm>
            <a:off x="6044517" y="32773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76B60-5E7A-4D11-84DF-75A4B34F1C08}"/>
              </a:ext>
            </a:extLst>
          </p:cNvPr>
          <p:cNvSpPr txBox="1"/>
          <p:nvPr/>
        </p:nvSpPr>
        <p:spPr>
          <a:xfrm>
            <a:off x="5070887" y="53522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642B2-8D99-4BE5-BE1F-F0FC4689178C}"/>
              </a:ext>
            </a:extLst>
          </p:cNvPr>
          <p:cNvSpPr txBox="1"/>
          <p:nvPr/>
        </p:nvSpPr>
        <p:spPr>
          <a:xfrm>
            <a:off x="2585443" y="1640708"/>
            <a:ext cx="6006100" cy="42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범죄 발생 시의 순찰차 위치를 어떻게 정할 것인가 하는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문제 해결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0" cy="5761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516774" y="899450"/>
            <a:ext cx="715581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Step.3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54525" y="474341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Step3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: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_Pro Medium" panose="00000600000000000000" pitchFamily="50" charset="-127"/>
                <a:ea typeface="KoPub돋움체_Pro Medium" panose="00000600000000000000" pitchFamily="50" charset="-127"/>
                <a:cs typeface="+mn-cs"/>
              </a:rPr>
              <a:t> 알고리즘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_Pro Medium" panose="00000600000000000000" pitchFamily="50" charset="-127"/>
              <a:ea typeface="KoPub돋움체_Pro Medium" panose="00000600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081A76-9F7D-4F35-8B71-9C10FCE44352}"/>
              </a:ext>
            </a:extLst>
          </p:cNvPr>
          <p:cNvSpPr/>
          <p:nvPr/>
        </p:nvSpPr>
        <p:spPr>
          <a:xfrm>
            <a:off x="2015485" y="1207227"/>
            <a:ext cx="94182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solidFill>
                  <a:srgbClr val="FFC000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순찰 경로 알고리즘 평가</a:t>
            </a:r>
            <a:endParaRPr lang="en-US" altLang="ko-KR" sz="2600" dirty="0">
              <a:solidFill>
                <a:srgbClr val="FFC000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95210-0EFE-41B2-88E6-74EBA5E0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16" y="1978978"/>
            <a:ext cx="10203479" cy="19752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301F69-B8DC-492D-AF23-2F5ABC04C889}"/>
              </a:ext>
            </a:extLst>
          </p:cNvPr>
          <p:cNvSpPr txBox="1"/>
          <p:nvPr/>
        </p:nvSpPr>
        <p:spPr>
          <a:xfrm>
            <a:off x="2181507" y="4233530"/>
            <a:ext cx="6048091" cy="79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-   score</a:t>
            </a:r>
            <a:r>
              <a:rPr lang="ko-KR" altLang="en-US" sz="160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로 경로에 대해 평가</a:t>
            </a:r>
            <a:endParaRPr lang="en-US" altLang="ko-KR" sz="1600" dirty="0">
              <a:solidFill>
                <a:schemeClr val="bg1"/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-   </a:t>
            </a:r>
            <a:r>
              <a:rPr lang="en-US" altLang="ko-KR" sz="160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score</a:t>
            </a:r>
            <a:r>
              <a:rPr lang="ko-KR" altLang="en-US" sz="1600" dirty="0">
                <a:solidFill>
                  <a:schemeClr val="bg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가 가장 작은 경로가 초동조치가 가장 빠른 </a:t>
            </a:r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최적경로</a:t>
            </a:r>
            <a:endParaRPr lang="en-US" altLang="ko-KR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_Pro Medium" panose="00000600000000000000" pitchFamily="50" charset="-127"/>
              <a:ea typeface="KoPub돋움체_Pro Medium" panose="000006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FCFB5F-6D64-4C88-B116-8643F193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05" y="1181073"/>
            <a:ext cx="1890210" cy="66493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609AC2F-299A-4C1A-96E5-B6425BC72DD0}"/>
              </a:ext>
            </a:extLst>
          </p:cNvPr>
          <p:cNvSpPr/>
          <p:nvPr/>
        </p:nvSpPr>
        <p:spPr>
          <a:xfrm>
            <a:off x="8975806" y="3422897"/>
            <a:ext cx="2248740" cy="1062649"/>
          </a:xfrm>
          <a:prstGeom prst="ellipse">
            <a:avLst/>
          </a:prstGeom>
          <a:solidFill>
            <a:srgbClr val="2126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612AE1-E2C8-4604-A8B5-FD52A8CEB987}"/>
              </a:ext>
            </a:extLst>
          </p:cNvPr>
          <p:cNvSpPr/>
          <p:nvPr/>
        </p:nvSpPr>
        <p:spPr>
          <a:xfrm>
            <a:off x="7750709" y="949907"/>
            <a:ext cx="2170202" cy="106264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BEE79A-B9B4-404C-8D9D-FA4BB3992925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303522" y="1856935"/>
            <a:ext cx="2765006" cy="1441995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C1E6619-46FE-4A09-A6B9-05006E5C79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710517" y="3564870"/>
            <a:ext cx="1265289" cy="38935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2B85934-225D-488E-9672-386A4153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547" y="3666053"/>
            <a:ext cx="1667258" cy="5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390</Words>
  <Application>Microsoft Office PowerPoint</Application>
  <PresentationFormat>와이드스크린</PresentationFormat>
  <Paragraphs>90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나눔스퀘어_ac</vt:lpstr>
      <vt:lpstr>Cambria Math</vt:lpstr>
      <vt:lpstr>맑은 고딕</vt:lpstr>
      <vt:lpstr>KoPub돋움체_Pro Medium</vt:lpstr>
      <vt:lpstr>Microsoft YaHei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영서</cp:lastModifiedBy>
  <cp:revision>620</cp:revision>
  <dcterms:created xsi:type="dcterms:W3CDTF">2018-08-02T07:05:36Z</dcterms:created>
  <dcterms:modified xsi:type="dcterms:W3CDTF">2021-05-04T01:56:15Z</dcterms:modified>
</cp:coreProperties>
</file>