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94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003A3-B089-475A-8237-01FE6AB2A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D433C-7FDF-4B3D-A8ED-6FE260E2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CDAC9-F5E1-4E6B-9600-E9034FC5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9240C-043A-4C07-8CB9-42DF656F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EB388-D1F5-43B9-BE1E-FDE5493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D220B-CB8F-4EC1-BD60-F6B55425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84C0E-1E38-488A-9E8E-24EF369DF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FBA12-839A-42B2-9862-D0754F66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35E1A-50CC-4792-BB10-B8993B1A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063C2-4392-4C1D-BEC4-0EC8009E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4A673-7EC5-439A-AA19-574372BD5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435D4-36F5-44C8-8CA4-987097130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EC4D0-CA50-4569-A919-C53267D0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F4477-F2E3-4626-8B26-F679D04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0F86F-18FA-40FF-A34D-CB8CD56A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4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919A1-379B-4AF1-ABBB-CD2EAE2B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363D2-645B-41EF-A589-2FCD25AC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D5602-7AFF-4B00-A52A-D8333AFA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1F907-8D64-4B77-B57B-96B9FE30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38517-B65C-4950-83B7-AB054B1D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F9FCE-5C30-4701-9A2B-A3889ABE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E94B1-A211-4AEE-8ABB-0A539E1B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EF9A5-592D-44F6-8503-EE82A22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4EE73-3E2C-40A2-A046-FEE04A07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F6FB2-7467-48E9-AA5A-E12CB9D5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6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2C8E6-DAFA-4DD5-A289-EE2C9A15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5D8BC-7194-4B5A-A88E-D8E20C228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56447-66A8-4799-9313-C29D20895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07F14-1BC0-4904-B0FE-2BF3324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BC2AF-559C-4E97-A092-5D3B351F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278C7-369A-45A4-8A08-A9446A4B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8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83823-5E17-48A7-A586-F6817E95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CAD18-2330-42EA-A1F1-534550A4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D4684-4FBF-4790-BA84-1C97816E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B60EC5-D836-4BC9-AB0B-1E86C1B25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C2A30-8E6A-4D72-AFF5-D5A21FC3B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8AF17E-8269-4CED-B468-FBB843AD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BA1265-8B7B-433E-89B2-AEA913B8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B0F7EA-A8ED-4A78-BB9F-DEBEDE1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4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BE47D-4C97-4A4A-AEE8-3AE07663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54C23-556E-4A31-8DA9-959EFD31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F4B1BB-1B97-434C-A796-FD87377E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16E00B-A05F-467B-85FE-1F9F1F3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4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0C8D84-6391-453B-A8EC-CAC79DA2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C7E27-5B54-4D3A-873B-D9853D61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87850-AFB0-4B92-AEBF-58E5AC62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D8B8F-FF5D-4EFB-96F4-B4C86E81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1103B-2D0D-405A-AFD0-3838CA6E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A6153-EBA9-4460-A56C-46983140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D8A3C-F85C-4833-A450-439F5304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462B8-A71E-42AE-A065-779A2062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AE706-5FC2-4D51-90BB-BD538443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507B4-A389-4F21-93A7-95DA6822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7307EE-6607-4239-AA29-A5C6916E4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CB9918-BC46-4961-9E88-2999FE3C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C0860-D45A-4F34-B595-8477E831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EBD71-B89C-416E-ABFD-541C3F3B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4943-B28A-48B9-A636-B2239260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6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ACC2D3-C3BE-4A49-9873-206E979A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A0CFD-30DB-442A-9514-25B6F2113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B8820-1EA5-4CE3-B6D6-65C711BE6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F50B-579A-4FD3-B521-06B623ADA8C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27E26-6BA6-4C64-A620-AF6EA7B2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B1B13-E911-4EF4-AA34-EB9AA51E6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A1BF-BE6B-4863-BC15-9DB7E5F5C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68F8710-3072-4006-81E9-8245B66AF136}"/>
              </a:ext>
            </a:extLst>
          </p:cNvPr>
          <p:cNvGrpSpPr/>
          <p:nvPr/>
        </p:nvGrpSpPr>
        <p:grpSpPr>
          <a:xfrm>
            <a:off x="0" y="-8875059"/>
            <a:ext cx="12192000" cy="23424777"/>
            <a:chOff x="0" y="-8875059"/>
            <a:chExt cx="12192000" cy="23424777"/>
          </a:xfrm>
        </p:grpSpPr>
        <p:pic>
          <p:nvPicPr>
            <p:cNvPr id="1026" name="Picture 2" descr="Gray Gradient Wallpapers - Top Free Gray Gradient Backgrounds -  WallpaperAccess">
              <a:extLst>
                <a:ext uri="{FF2B5EF4-FFF2-40B4-BE49-F238E27FC236}">
                  <a16:creationId xmlns:a16="http://schemas.microsoft.com/office/drawing/2014/main" id="{2468C3E7-C9BB-4F4A-A971-D53689039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8875059"/>
              <a:ext cx="12192000" cy="2342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EE05D7-C61F-4D6F-A3E7-DC3D3C55EF5D}"/>
                </a:ext>
              </a:extLst>
            </p:cNvPr>
            <p:cNvSpPr/>
            <p:nvPr/>
          </p:nvSpPr>
          <p:spPr>
            <a:xfrm>
              <a:off x="2555631" y="-8875059"/>
              <a:ext cx="9636369" cy="2342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94CFF6E-D3F1-403F-8208-80A58482B3E4}"/>
              </a:ext>
            </a:extLst>
          </p:cNvPr>
          <p:cNvSpPr/>
          <p:nvPr/>
        </p:nvSpPr>
        <p:spPr>
          <a:xfrm>
            <a:off x="2958656" y="-1415390"/>
            <a:ext cx="9013291" cy="3139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25217AB-0C04-4E6B-84EF-DDF6A3C5312C}"/>
              </a:ext>
            </a:extLst>
          </p:cNvPr>
          <p:cNvSpPr/>
          <p:nvPr/>
        </p:nvSpPr>
        <p:spPr>
          <a:xfrm>
            <a:off x="3054444" y="-5438884"/>
            <a:ext cx="9013291" cy="37270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CA1D8F-28A4-4C96-9B5E-C28B47BA22C8}"/>
              </a:ext>
            </a:extLst>
          </p:cNvPr>
          <p:cNvSpPr/>
          <p:nvPr/>
        </p:nvSpPr>
        <p:spPr>
          <a:xfrm>
            <a:off x="2958656" y="4171680"/>
            <a:ext cx="9013291" cy="5677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3E144-8F67-4C41-A7F5-B04D7ADE4B3D}"/>
              </a:ext>
            </a:extLst>
          </p:cNvPr>
          <p:cNvSpPr txBox="1"/>
          <p:nvPr/>
        </p:nvSpPr>
        <p:spPr>
          <a:xfrm>
            <a:off x="2899513" y="-8238309"/>
            <a:ext cx="4474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 데이터 기반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 예측 및 순찰 알고리즘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A555CBB-A8EF-4929-8B89-4BB6C3DFC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47" y="-6568872"/>
            <a:ext cx="1402093" cy="46486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76AB33-B67C-4194-B3A9-6BAC92912582}"/>
              </a:ext>
            </a:extLst>
          </p:cNvPr>
          <p:cNvSpPr/>
          <p:nvPr/>
        </p:nvSpPr>
        <p:spPr>
          <a:xfrm>
            <a:off x="10696135" y="-6568872"/>
            <a:ext cx="988056" cy="464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216D9-F33C-4A4E-AF77-DCBE95C78ACC}"/>
              </a:ext>
            </a:extLst>
          </p:cNvPr>
          <p:cNvSpPr txBox="1"/>
          <p:nvPr/>
        </p:nvSpPr>
        <p:spPr>
          <a:xfrm>
            <a:off x="3190049" y="-69382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9AC7BA-C349-4AEA-91C8-A76668B06FD7}"/>
              </a:ext>
            </a:extLst>
          </p:cNvPr>
          <p:cNvSpPr txBox="1"/>
          <p:nvPr/>
        </p:nvSpPr>
        <p:spPr>
          <a:xfrm>
            <a:off x="5044197" y="-692647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B31C70-F819-4710-9E06-5583288CB0F7}"/>
              </a:ext>
            </a:extLst>
          </p:cNvPr>
          <p:cNvSpPr txBox="1"/>
          <p:nvPr/>
        </p:nvSpPr>
        <p:spPr>
          <a:xfrm>
            <a:off x="6883091" y="-694065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날씨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9B5964C-2B74-48D0-BE85-9E4F25C2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027" y="-6571321"/>
            <a:ext cx="1402093" cy="46486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F574D0E-C64C-4C5A-8637-E1523518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16" y="-6571321"/>
            <a:ext cx="1402093" cy="46486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78B97D1-FC13-4D63-9034-EA46F7C0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355" y="-6621665"/>
            <a:ext cx="1402093" cy="4648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D9234CA-9168-4E6A-844B-8009B250DCA0}"/>
              </a:ext>
            </a:extLst>
          </p:cNvPr>
          <p:cNvSpPr txBox="1"/>
          <p:nvPr/>
        </p:nvSpPr>
        <p:spPr>
          <a:xfrm>
            <a:off x="8754355" y="-692472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FE8115-AFEA-4BB0-92BF-70CF0376533C}"/>
              </a:ext>
            </a:extLst>
          </p:cNvPr>
          <p:cNvSpPr txBox="1"/>
          <p:nvPr/>
        </p:nvSpPr>
        <p:spPr>
          <a:xfrm>
            <a:off x="3444692" y="3557556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7E5BDF-4011-47EA-B1EE-EE3B393BC502}"/>
              </a:ext>
            </a:extLst>
          </p:cNvPr>
          <p:cNvSpPr txBox="1"/>
          <p:nvPr/>
        </p:nvSpPr>
        <p:spPr>
          <a:xfrm>
            <a:off x="3599357" y="4873108"/>
            <a:ext cx="574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범죄에는 수많은 영향 어쩌고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저쩌고리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범죄에는 수많은 영향 저쩌고 저쩌고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범죄에는 수많은 영향 어쩌고 저쩌고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F6D82-2320-4DFF-8466-65984E51B017}"/>
              </a:ext>
            </a:extLst>
          </p:cNvPr>
          <p:cNvSpPr txBox="1"/>
          <p:nvPr/>
        </p:nvSpPr>
        <p:spPr>
          <a:xfrm>
            <a:off x="3597770" y="4459521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과제 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401AF-2B5E-43BD-A30D-881441929724}"/>
              </a:ext>
            </a:extLst>
          </p:cNvPr>
          <p:cNvSpPr txBox="1"/>
          <p:nvPr/>
        </p:nvSpPr>
        <p:spPr>
          <a:xfrm>
            <a:off x="3599357" y="6587076"/>
            <a:ext cx="574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범죄에는 수많은 영향 어쩌고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저쩌고리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범죄에는 수많은 영향 저쩌고 저쩌고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범죄에는 수많은 영향 어쩌고 저쩌고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53A1A-D9CE-4CF0-B925-C1784ED27C3C}"/>
              </a:ext>
            </a:extLst>
          </p:cNvPr>
          <p:cNvSpPr txBox="1"/>
          <p:nvPr/>
        </p:nvSpPr>
        <p:spPr>
          <a:xfrm>
            <a:off x="3597770" y="6173489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과제 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E9241-3556-447C-9177-4A7F66581116}"/>
              </a:ext>
            </a:extLst>
          </p:cNvPr>
          <p:cNvSpPr txBox="1"/>
          <p:nvPr/>
        </p:nvSpPr>
        <p:spPr>
          <a:xfrm>
            <a:off x="3574151" y="8293774"/>
            <a:ext cx="574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범죄에는 수많은 영향 어쩌고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저쩌고리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범죄에는 수많은 영향 저쩌고 저쩌고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범죄에는 수많은 영향 어쩌고 저쩌고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8553C-3C4E-41E8-871C-66672B47BD71}"/>
              </a:ext>
            </a:extLst>
          </p:cNvPr>
          <p:cNvSpPr txBox="1"/>
          <p:nvPr/>
        </p:nvSpPr>
        <p:spPr>
          <a:xfrm>
            <a:off x="3572564" y="7880187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과제 설명</a:t>
            </a:r>
          </a:p>
        </p:txBody>
      </p:sp>
      <p:pic>
        <p:nvPicPr>
          <p:cNvPr id="54" name="Picture 2" descr="2.4 계절성 그래프 | Forecasting: Principles and Practice">
            <a:extLst>
              <a:ext uri="{FF2B5EF4-FFF2-40B4-BE49-F238E27FC236}">
                <a16:creationId xmlns:a16="http://schemas.microsoft.com/office/drawing/2014/main" id="{AE5597FF-7279-4927-9DDD-AA6986EF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3" y="-5086001"/>
            <a:ext cx="5845583" cy="30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609DBE9-05B3-449C-A130-E5E9F8DA8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180" y="-5086002"/>
            <a:ext cx="2094733" cy="306573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6796583-8FD8-40F9-939B-094917689133}"/>
              </a:ext>
            </a:extLst>
          </p:cNvPr>
          <p:cNvSpPr txBox="1"/>
          <p:nvPr/>
        </p:nvSpPr>
        <p:spPr>
          <a:xfrm>
            <a:off x="6471846" y="-10868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A0E0E0-4E3A-494D-AA23-7C3433F54919}"/>
              </a:ext>
            </a:extLst>
          </p:cNvPr>
          <p:cNvSpPr txBox="1"/>
          <p:nvPr/>
        </p:nvSpPr>
        <p:spPr>
          <a:xfrm>
            <a:off x="9528199" y="-108341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39F011-08C1-4A2F-9A9D-919A5DAFF374}"/>
              </a:ext>
            </a:extLst>
          </p:cNvPr>
          <p:cNvSpPr txBox="1"/>
          <p:nvPr/>
        </p:nvSpPr>
        <p:spPr>
          <a:xfrm>
            <a:off x="3664051" y="-10868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8F808F65-53CC-45BF-A471-DA612E369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856" y="-577499"/>
            <a:ext cx="2364633" cy="156527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E96F69C-A276-4365-988B-285A89F71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221" y="-574770"/>
            <a:ext cx="2364633" cy="156527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9D44D73-A1AE-4CCC-B744-8D425D5C1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7586" y="-574771"/>
            <a:ext cx="2364633" cy="156527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E3AC004-6CC3-4A69-AA87-A01439C18707}"/>
              </a:ext>
            </a:extLst>
          </p:cNvPr>
          <p:cNvSpPr txBox="1"/>
          <p:nvPr/>
        </p:nvSpPr>
        <p:spPr>
          <a:xfrm>
            <a:off x="3664051" y="113747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소요시간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BEF31-7177-4CCC-8A24-E9421C219636}"/>
              </a:ext>
            </a:extLst>
          </p:cNvPr>
          <p:cNvSpPr txBox="1"/>
          <p:nvPr/>
        </p:nvSpPr>
        <p:spPr>
          <a:xfrm>
            <a:off x="6364900" y="114825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소요시간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639184-2653-40FB-990C-161834E3701F}"/>
              </a:ext>
            </a:extLst>
          </p:cNvPr>
          <p:cNvSpPr txBox="1"/>
          <p:nvPr/>
        </p:nvSpPr>
        <p:spPr>
          <a:xfrm>
            <a:off x="9017645" y="113747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소요시간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574F0C-A832-4FD7-A2A4-1DAA4B239DC9}"/>
              </a:ext>
            </a:extLst>
          </p:cNvPr>
          <p:cNvSpPr txBox="1"/>
          <p:nvPr/>
        </p:nvSpPr>
        <p:spPr>
          <a:xfrm>
            <a:off x="4089830" y="1881519"/>
            <a:ext cx="5365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타 경로 대비 초동조치가 평균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 빠릅니다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타 경로 대비 초동조치가 평균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 빠릅니다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125F28-D917-470F-8723-2AF9A6F04B43}"/>
              </a:ext>
            </a:extLst>
          </p:cNvPr>
          <p:cNvSpPr/>
          <p:nvPr/>
        </p:nvSpPr>
        <p:spPr>
          <a:xfrm>
            <a:off x="9857499" y="1958473"/>
            <a:ext cx="1402093" cy="5456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6C39D4-5707-4BBD-BA86-B374008D4301}"/>
              </a:ext>
            </a:extLst>
          </p:cNvPr>
          <p:cNvSpPr txBox="1"/>
          <p:nvPr/>
        </p:nvSpPr>
        <p:spPr>
          <a:xfrm>
            <a:off x="3215598" y="-5941859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결과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845BBC1-A60C-416D-BF7B-D69CB011A0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9021" y="8075231"/>
            <a:ext cx="2176935" cy="129671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88440C6-8645-4101-B323-884C97576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7621" y="6439167"/>
            <a:ext cx="2058192" cy="10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2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y Gradient Wallpapers - Top Free Gray Gradient Backgrounds -  WallpaperAccess">
            <a:extLst>
              <a:ext uri="{FF2B5EF4-FFF2-40B4-BE49-F238E27FC236}">
                <a16:creationId xmlns:a16="http://schemas.microsoft.com/office/drawing/2014/main" id="{2468C3E7-C9BB-4F4A-A971-D5368903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75059"/>
            <a:ext cx="12192000" cy="2342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F86F90-687D-4F3F-8470-87E7D2477A95}"/>
              </a:ext>
            </a:extLst>
          </p:cNvPr>
          <p:cNvSpPr/>
          <p:nvPr/>
        </p:nvSpPr>
        <p:spPr>
          <a:xfrm>
            <a:off x="1277815" y="-1828802"/>
            <a:ext cx="9636369" cy="13880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70A83B-1EA9-45BC-9D83-1BBB7291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27" y="-851040"/>
            <a:ext cx="1402093" cy="46486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859444-A894-46D8-8E8D-06FCDAA51F2B}"/>
              </a:ext>
            </a:extLst>
          </p:cNvPr>
          <p:cNvSpPr/>
          <p:nvPr/>
        </p:nvSpPr>
        <p:spPr>
          <a:xfrm>
            <a:off x="9355015" y="-851040"/>
            <a:ext cx="988056" cy="464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30F6B-7B64-4526-94BA-1CA75271FB94}"/>
              </a:ext>
            </a:extLst>
          </p:cNvPr>
          <p:cNvSpPr txBox="1"/>
          <p:nvPr/>
        </p:nvSpPr>
        <p:spPr>
          <a:xfrm>
            <a:off x="1848929" y="-122037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FF057-5999-4302-AAA2-302F29C791B4}"/>
              </a:ext>
            </a:extLst>
          </p:cNvPr>
          <p:cNvSpPr txBox="1"/>
          <p:nvPr/>
        </p:nvSpPr>
        <p:spPr>
          <a:xfrm>
            <a:off x="3703077" y="-12086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546DC-51AE-4039-B382-C3B2C14B7ECA}"/>
              </a:ext>
            </a:extLst>
          </p:cNvPr>
          <p:cNvSpPr txBox="1"/>
          <p:nvPr/>
        </p:nvSpPr>
        <p:spPr>
          <a:xfrm>
            <a:off x="5541971" y="-122282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FEC07-9F2E-4A41-AB3C-340853C0832D}"/>
              </a:ext>
            </a:extLst>
          </p:cNvPr>
          <p:cNvSpPr txBox="1"/>
          <p:nvPr/>
        </p:nvSpPr>
        <p:spPr>
          <a:xfrm>
            <a:off x="4405472" y="-3726736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 순찰 경로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DC3CC-A494-4BBF-9F34-1E6154A2EF69}"/>
              </a:ext>
            </a:extLst>
          </p:cNvPr>
          <p:cNvSpPr txBox="1"/>
          <p:nvPr/>
        </p:nvSpPr>
        <p:spPr>
          <a:xfrm>
            <a:off x="4549707" y="-2810530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범죄 데이터 기반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범죄 예측 및 순찰 알고리즘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74C197-0FB2-42D0-A841-C5F0DD3B0D7B}"/>
              </a:ext>
            </a:extLst>
          </p:cNvPr>
          <p:cNvSpPr txBox="1"/>
          <p:nvPr/>
        </p:nvSpPr>
        <p:spPr>
          <a:xfrm>
            <a:off x="1818628" y="910895"/>
            <a:ext cx="4873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 데이터를 이용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순찰 경로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찾아드립니다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74AF6-9F62-45F5-ADD7-8A78A1FAE1B5}"/>
              </a:ext>
            </a:extLst>
          </p:cNvPr>
          <p:cNvSpPr txBox="1"/>
          <p:nvPr/>
        </p:nvSpPr>
        <p:spPr>
          <a:xfrm>
            <a:off x="1818627" y="2030182"/>
            <a:ext cx="574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범죄에는 수많은 영향 어쩌고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저쩌고리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범죄에는 수많은 영향 저쩌고 저쩌고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범죄에는 수많은 영향 어쩌고 저쩌고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BADDF-133D-4D9D-AB80-FE7C93E8D5A7}"/>
              </a:ext>
            </a:extLst>
          </p:cNvPr>
          <p:cNvSpPr txBox="1"/>
          <p:nvPr/>
        </p:nvSpPr>
        <p:spPr>
          <a:xfrm>
            <a:off x="6271492" y="4198158"/>
            <a:ext cx="37657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머신러닝을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이용해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범죄예측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지도 생성합니다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CD334-47E2-47DD-BDE5-9EF32177D59F}"/>
              </a:ext>
            </a:extLst>
          </p:cNvPr>
          <p:cNvSpPr txBox="1"/>
          <p:nvPr/>
        </p:nvSpPr>
        <p:spPr>
          <a:xfrm>
            <a:off x="6096000" y="5283973"/>
            <a:ext cx="389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범죄에는 수많은 영향 어쩌고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저쩌고리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안녕하세요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안녕하세요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범죄에는 수많은 영향 저쩌고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저쩌고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안녕하세요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A9D11-9F3F-4625-AC9C-AA7D1A5F3EFF}"/>
              </a:ext>
            </a:extLst>
          </p:cNvPr>
          <p:cNvSpPr txBox="1"/>
          <p:nvPr/>
        </p:nvSpPr>
        <p:spPr>
          <a:xfrm>
            <a:off x="2071060" y="7602089"/>
            <a:ext cx="4253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지도를 이용해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b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2800" dirty="0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순찰경로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생성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평가합니다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4BA915-61A0-4CDE-B8B8-776E02A2B4D6}"/>
              </a:ext>
            </a:extLst>
          </p:cNvPr>
          <p:cNvSpPr txBox="1"/>
          <p:nvPr/>
        </p:nvSpPr>
        <p:spPr>
          <a:xfrm>
            <a:off x="2071060" y="8760710"/>
            <a:ext cx="403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순찰경로를 생성하고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평가하는 원리는 이렇습니다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어쩌고 저쩌고 어쩌고 저쩌고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~~!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9283D05-E9E5-478E-87C6-D17D997DF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20" y="7760539"/>
            <a:ext cx="3863675" cy="230143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B64E2EF-2376-45D2-86D3-4AE5E9404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121" y="4362294"/>
            <a:ext cx="3510221" cy="18329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2545FAC-ACD7-4417-B52A-10F9B46B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07" y="-853489"/>
            <a:ext cx="1402093" cy="4648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60C5B6-C112-42C6-92EA-505BEADBC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96" y="-853489"/>
            <a:ext cx="1402093" cy="4648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B9AC371-28EE-43AD-9FD6-F90CDBA6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35" y="-903833"/>
            <a:ext cx="1402093" cy="4648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265FD26-0BBC-4354-8CFD-523870F2712B}"/>
              </a:ext>
            </a:extLst>
          </p:cNvPr>
          <p:cNvSpPr txBox="1"/>
          <p:nvPr/>
        </p:nvSpPr>
        <p:spPr>
          <a:xfrm>
            <a:off x="7413235" y="-120689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구역</a:t>
            </a:r>
          </a:p>
        </p:txBody>
      </p:sp>
    </p:spTree>
    <p:extLst>
      <p:ext uri="{BB962C8B-B14F-4D97-AF65-F5344CB8AC3E}">
        <p14:creationId xmlns:p14="http://schemas.microsoft.com/office/powerpoint/2010/main" val="206983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y Gradient Wallpapers - Top Free Gray Gradient Backgrounds -  WallpaperAccess">
            <a:extLst>
              <a:ext uri="{FF2B5EF4-FFF2-40B4-BE49-F238E27FC236}">
                <a16:creationId xmlns:a16="http://schemas.microsoft.com/office/drawing/2014/main" id="{2468C3E7-C9BB-4F4A-A971-D5368903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75059"/>
            <a:ext cx="12192000" cy="2342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F86F90-687D-4F3F-8470-87E7D2477A95}"/>
              </a:ext>
            </a:extLst>
          </p:cNvPr>
          <p:cNvSpPr/>
          <p:nvPr/>
        </p:nvSpPr>
        <p:spPr>
          <a:xfrm>
            <a:off x="1277815" y="-1828802"/>
            <a:ext cx="9636369" cy="13880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70A83B-1EA9-45BC-9D83-1BBB7291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27" y="-851040"/>
            <a:ext cx="2270957" cy="46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B78BE-1E5C-4184-B751-1EF573B0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463" y="-851040"/>
            <a:ext cx="2270957" cy="4648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C36A97-87ED-4E50-AD97-E32D2323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99" y="-851040"/>
            <a:ext cx="2270957" cy="46486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859444-A894-46D8-8E8D-06FCDAA51F2B}"/>
              </a:ext>
            </a:extLst>
          </p:cNvPr>
          <p:cNvSpPr/>
          <p:nvPr/>
        </p:nvSpPr>
        <p:spPr>
          <a:xfrm>
            <a:off x="9355015" y="-851040"/>
            <a:ext cx="988056" cy="464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30F6B-7B64-4526-94BA-1CA75271FB94}"/>
              </a:ext>
            </a:extLst>
          </p:cNvPr>
          <p:cNvSpPr txBox="1"/>
          <p:nvPr/>
        </p:nvSpPr>
        <p:spPr>
          <a:xfrm>
            <a:off x="1848929" y="-122037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FF057-5999-4302-AAA2-302F29C791B4}"/>
              </a:ext>
            </a:extLst>
          </p:cNvPr>
          <p:cNvSpPr txBox="1"/>
          <p:nvPr/>
        </p:nvSpPr>
        <p:spPr>
          <a:xfrm>
            <a:off x="4348854" y="-12086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546DC-51AE-4039-B382-C3B2C14B7ECA}"/>
              </a:ext>
            </a:extLst>
          </p:cNvPr>
          <p:cNvSpPr txBox="1"/>
          <p:nvPr/>
        </p:nvSpPr>
        <p:spPr>
          <a:xfrm>
            <a:off x="6893162" y="-12086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FEC07-9F2E-4A41-AB3C-340853C0832D}"/>
              </a:ext>
            </a:extLst>
          </p:cNvPr>
          <p:cNvSpPr txBox="1"/>
          <p:nvPr/>
        </p:nvSpPr>
        <p:spPr>
          <a:xfrm>
            <a:off x="4405472" y="-3726736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 순찰 경로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DC3CC-A494-4BBF-9F34-1E6154A2EF69}"/>
              </a:ext>
            </a:extLst>
          </p:cNvPr>
          <p:cNvSpPr txBox="1"/>
          <p:nvPr/>
        </p:nvSpPr>
        <p:spPr>
          <a:xfrm>
            <a:off x="4549707" y="-2810530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범죄 데이터 기반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범죄 예측 및 순찰 알고리즘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" name="그림 19" descr="문구이(가) 표시된 사진&#10;&#10;자동 생성된 설명">
            <a:extLst>
              <a:ext uri="{FF2B5EF4-FFF2-40B4-BE49-F238E27FC236}">
                <a16:creationId xmlns:a16="http://schemas.microsoft.com/office/drawing/2014/main" id="{73027D66-413C-4F21-8C95-FAB41491F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62" y="93232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y Gradient Wallpapers - Top Free Gray Gradient Backgrounds -  WallpaperAccess">
            <a:extLst>
              <a:ext uri="{FF2B5EF4-FFF2-40B4-BE49-F238E27FC236}">
                <a16:creationId xmlns:a16="http://schemas.microsoft.com/office/drawing/2014/main" id="{2468C3E7-C9BB-4F4A-A971-D5368903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75059"/>
            <a:ext cx="12192000" cy="2342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F86F90-687D-4F3F-8470-87E7D2477A95}"/>
              </a:ext>
            </a:extLst>
          </p:cNvPr>
          <p:cNvSpPr/>
          <p:nvPr/>
        </p:nvSpPr>
        <p:spPr>
          <a:xfrm>
            <a:off x="1277815" y="-1828802"/>
            <a:ext cx="9636369" cy="138801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70A83B-1EA9-45BC-9D83-1BBB7291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27" y="-851040"/>
            <a:ext cx="2270957" cy="46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B78BE-1E5C-4184-B751-1EF573B0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463" y="-851040"/>
            <a:ext cx="2270957" cy="4648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C36A97-87ED-4E50-AD97-E32D2323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99" y="-851040"/>
            <a:ext cx="2270957" cy="46486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859444-A894-46D8-8E8D-06FCDAA51F2B}"/>
              </a:ext>
            </a:extLst>
          </p:cNvPr>
          <p:cNvSpPr/>
          <p:nvPr/>
        </p:nvSpPr>
        <p:spPr>
          <a:xfrm>
            <a:off x="9355015" y="-851040"/>
            <a:ext cx="988056" cy="464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30F6B-7B64-4526-94BA-1CA75271FB94}"/>
              </a:ext>
            </a:extLst>
          </p:cNvPr>
          <p:cNvSpPr txBox="1"/>
          <p:nvPr/>
        </p:nvSpPr>
        <p:spPr>
          <a:xfrm>
            <a:off x="1848929" y="-122037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FF057-5999-4302-AAA2-302F29C791B4}"/>
              </a:ext>
            </a:extLst>
          </p:cNvPr>
          <p:cNvSpPr txBox="1"/>
          <p:nvPr/>
        </p:nvSpPr>
        <p:spPr>
          <a:xfrm>
            <a:off x="4348854" y="-12086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546DC-51AE-4039-B382-C3B2C14B7ECA}"/>
              </a:ext>
            </a:extLst>
          </p:cNvPr>
          <p:cNvSpPr txBox="1"/>
          <p:nvPr/>
        </p:nvSpPr>
        <p:spPr>
          <a:xfrm>
            <a:off x="6893162" y="-12086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FEC07-9F2E-4A41-AB3C-340853C0832D}"/>
              </a:ext>
            </a:extLst>
          </p:cNvPr>
          <p:cNvSpPr txBox="1"/>
          <p:nvPr/>
        </p:nvSpPr>
        <p:spPr>
          <a:xfrm>
            <a:off x="4405472" y="-3726736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 순찰 경로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DC3CC-A494-4BBF-9F34-1E6154A2EF69}"/>
              </a:ext>
            </a:extLst>
          </p:cNvPr>
          <p:cNvSpPr txBox="1"/>
          <p:nvPr/>
        </p:nvSpPr>
        <p:spPr>
          <a:xfrm>
            <a:off x="4774127" y="-2810530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 데이터 기반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 예측 및 순찰 알고리즘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860ED-172B-4956-A555-1A6A5E205E57}"/>
              </a:ext>
            </a:extLst>
          </p:cNvPr>
          <p:cNvSpPr txBox="1"/>
          <p:nvPr/>
        </p:nvSpPr>
        <p:spPr>
          <a:xfrm>
            <a:off x="1836265" y="7592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 경로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7462A-CC93-4ADC-B792-325F24448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42" y="1296311"/>
            <a:ext cx="5416930" cy="2792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B80DAA-DC6F-46F3-B9F5-507C59F3F5D5}"/>
              </a:ext>
            </a:extLst>
          </p:cNvPr>
          <p:cNvSpPr txBox="1"/>
          <p:nvPr/>
        </p:nvSpPr>
        <p:spPr>
          <a:xfrm>
            <a:off x="1848929" y="518242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D4D47-4657-425B-B42D-BAB840EF9F50}"/>
              </a:ext>
            </a:extLst>
          </p:cNvPr>
          <p:cNvSpPr txBox="1"/>
          <p:nvPr/>
        </p:nvSpPr>
        <p:spPr>
          <a:xfrm>
            <a:off x="7600542" y="2765831"/>
            <a:ext cx="21483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 경로 대비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초동조치가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빠릅니다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035A7-BAB2-47F1-A247-2E5552A3F488}"/>
              </a:ext>
            </a:extLst>
          </p:cNvPr>
          <p:cNvSpPr txBox="1"/>
          <p:nvPr/>
        </p:nvSpPr>
        <p:spPr>
          <a:xfrm>
            <a:off x="4947829" y="570249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대조 경로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15B42-6E03-47DF-BC07-B043B28AD5A2}"/>
              </a:ext>
            </a:extLst>
          </p:cNvPr>
          <p:cNvSpPr txBox="1"/>
          <p:nvPr/>
        </p:nvSpPr>
        <p:spPr>
          <a:xfrm>
            <a:off x="8004182" y="570590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대조 경로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D02C5-90BB-4C78-A0AF-E88BD81BE8CC}"/>
              </a:ext>
            </a:extLst>
          </p:cNvPr>
          <p:cNvSpPr txBox="1"/>
          <p:nvPr/>
        </p:nvSpPr>
        <p:spPr>
          <a:xfrm>
            <a:off x="2140034" y="570249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7CD6E32-8C14-40D3-ADC5-9A3C9985B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839" y="6211813"/>
            <a:ext cx="2364633" cy="15652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D9311B5-1A7E-4374-B4F3-D43D82C5F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04" y="6214542"/>
            <a:ext cx="2364633" cy="15652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4D583C9-443A-4844-94FE-0FA2DC5C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569" y="6214541"/>
            <a:ext cx="2364633" cy="15652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5896F2-601D-4040-B1CF-11EC87E3D487}"/>
              </a:ext>
            </a:extLst>
          </p:cNvPr>
          <p:cNvSpPr txBox="1"/>
          <p:nvPr/>
        </p:nvSpPr>
        <p:spPr>
          <a:xfrm>
            <a:off x="7600542" y="1726437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순찰 경로 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소요시간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2.4 계절성 그래프 | Forecasting: Principles and Practice">
            <a:extLst>
              <a:ext uri="{FF2B5EF4-FFF2-40B4-BE49-F238E27FC236}">
                <a16:creationId xmlns:a16="http://schemas.microsoft.com/office/drawing/2014/main" id="{D5EA3F05-C469-4DF7-8D96-2805563B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94" y="8733709"/>
            <a:ext cx="5845583" cy="243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57836F-4CDC-438C-BAF3-3F5F5791D069}"/>
              </a:ext>
            </a:extLst>
          </p:cNvPr>
          <p:cNvSpPr txBox="1"/>
          <p:nvPr/>
        </p:nvSpPr>
        <p:spPr>
          <a:xfrm>
            <a:off x="2140034" y="792678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소요시간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C39C7-ED74-4E1A-AB99-66A8BAD98A4F}"/>
              </a:ext>
            </a:extLst>
          </p:cNvPr>
          <p:cNvSpPr txBox="1"/>
          <p:nvPr/>
        </p:nvSpPr>
        <p:spPr>
          <a:xfrm>
            <a:off x="4840883" y="793756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소요시간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E49EBD-07B0-4AFE-83DF-C56CEEA1CC24}"/>
              </a:ext>
            </a:extLst>
          </p:cNvPr>
          <p:cNvSpPr txBox="1"/>
          <p:nvPr/>
        </p:nvSpPr>
        <p:spPr>
          <a:xfrm>
            <a:off x="7493628" y="792678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소요시간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87524-8573-4E8D-9D9A-91FBC6774D5A}"/>
              </a:ext>
            </a:extLst>
          </p:cNvPr>
          <p:cNvSpPr txBox="1"/>
          <p:nvPr/>
        </p:nvSpPr>
        <p:spPr>
          <a:xfrm>
            <a:off x="7836990" y="920320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환경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ED46CA-FFB8-43D3-AE12-4C4C0CCB245D}"/>
              </a:ext>
            </a:extLst>
          </p:cNvPr>
          <p:cNvSpPr txBox="1"/>
          <p:nvPr/>
        </p:nvSpPr>
        <p:spPr>
          <a:xfrm>
            <a:off x="7851417" y="958298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횟수</a:t>
            </a:r>
          </a:p>
        </p:txBody>
      </p:sp>
    </p:spTree>
    <p:extLst>
      <p:ext uri="{BB962C8B-B14F-4D97-AF65-F5344CB8AC3E}">
        <p14:creationId xmlns:p14="http://schemas.microsoft.com/office/powerpoint/2010/main" val="1224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294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류형주</dc:creator>
  <cp:lastModifiedBy>류형주</cp:lastModifiedBy>
  <cp:revision>10</cp:revision>
  <dcterms:created xsi:type="dcterms:W3CDTF">2021-05-28T05:57:48Z</dcterms:created>
  <dcterms:modified xsi:type="dcterms:W3CDTF">2021-05-28T08:06:11Z</dcterms:modified>
</cp:coreProperties>
</file>