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7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29E8-53BC-450D-B14E-6AA5BA4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21" y="1380068"/>
            <a:ext cx="7496102" cy="2616199"/>
          </a:xfrm>
        </p:spPr>
        <p:txBody>
          <a:bodyPr/>
          <a:lstStyle/>
          <a:p>
            <a:r>
              <a:rPr lang="en-US" altLang="ko-KR" dirty="0"/>
              <a:t>Getting Started with TensorFlow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A0B7E-B42B-4095-BB0D-B26152FB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242847"/>
            <a:ext cx="6987645" cy="1388534"/>
          </a:xfrm>
        </p:spPr>
        <p:txBody>
          <a:bodyPr/>
          <a:lstStyle/>
          <a:p>
            <a:r>
              <a:rPr lang="ko-KR" altLang="en-US" dirty="0" err="1"/>
              <a:t>텐서플로우의</a:t>
            </a:r>
            <a:r>
              <a:rPr lang="ko-KR" altLang="en-US" dirty="0"/>
              <a:t> 기본적인 작동원리와 어떻게 데이터에 접근하는지에 대해 살펴본다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12C3-6653-4B61-833E-F23F66EA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554" y="244011"/>
            <a:ext cx="3344543" cy="793679"/>
          </a:xfrm>
        </p:spPr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7FE5-0960-4BA0-823F-5CD5EA45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54" y="2188394"/>
            <a:ext cx="10707689" cy="3513763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spc="110" dirty="0"/>
              <a:t>책에 설명된 코드들은 </a:t>
            </a:r>
            <a:r>
              <a:rPr lang="ko-KR" altLang="en-US" sz="2200" spc="110" dirty="0" err="1"/>
              <a:t>텐서플로우</a:t>
            </a:r>
            <a:r>
              <a:rPr lang="ko-KR" altLang="en-US" sz="2200" spc="110" dirty="0"/>
              <a:t> </a:t>
            </a:r>
            <a:r>
              <a:rPr lang="en-US" altLang="ko-KR" sz="2200" spc="110" dirty="0"/>
              <a:t>1</a:t>
            </a:r>
            <a:r>
              <a:rPr lang="ko-KR" altLang="en-US" sz="2200" spc="110" dirty="0"/>
              <a:t>버전을 따른다</a:t>
            </a:r>
            <a:r>
              <a:rPr lang="en-US" altLang="ko-KR" sz="2200" spc="110" dirty="0"/>
              <a:t>.</a:t>
            </a:r>
            <a:endParaRPr lang="ko-KR" altLang="en-US" sz="2200" spc="110" dirty="0"/>
          </a:p>
          <a:p>
            <a:pPr fontAlgn="base"/>
            <a:r>
              <a:rPr lang="ko-KR" altLang="en-US" sz="2200" spc="110" dirty="0"/>
              <a:t>만일 현재 노트북에 설치된 </a:t>
            </a:r>
            <a:r>
              <a:rPr lang="ko-KR" altLang="en-US" sz="2200" spc="110" dirty="0" err="1"/>
              <a:t>텐서플로우의</a:t>
            </a:r>
            <a:r>
              <a:rPr lang="ko-KR" altLang="en-US" sz="2200" spc="110" dirty="0"/>
              <a:t> 버전이 </a:t>
            </a:r>
            <a:r>
              <a:rPr lang="en-US" altLang="ko-KR" sz="2200" spc="110" dirty="0"/>
              <a:t>2</a:t>
            </a:r>
            <a:r>
              <a:rPr lang="ko-KR" altLang="en-US" sz="2200" spc="110" dirty="0"/>
              <a:t>버전이라면 번거롭게 </a:t>
            </a:r>
            <a:r>
              <a:rPr lang="en-US" altLang="ko-KR" sz="2200" spc="110" dirty="0"/>
              <a:t>1</a:t>
            </a:r>
            <a:r>
              <a:rPr lang="ko-KR" altLang="en-US" sz="2200" spc="110" dirty="0"/>
              <a:t>버전을 새로 설치할 필요 없이 다음과 같은 코드로 </a:t>
            </a:r>
            <a:r>
              <a:rPr lang="en-US" altLang="ko-KR" sz="2200" spc="110" dirty="0"/>
              <a:t>1</a:t>
            </a:r>
            <a:r>
              <a:rPr lang="ko-KR" altLang="en-US" sz="2200" spc="110" dirty="0"/>
              <a:t>버전 문법을 사용하면 된다</a:t>
            </a:r>
            <a:r>
              <a:rPr lang="en-US" altLang="ko-KR" sz="2200" spc="110" dirty="0"/>
              <a:t>.</a:t>
            </a:r>
          </a:p>
          <a:p>
            <a:pPr fontAlgn="base"/>
            <a:endParaRPr lang="en-US" altLang="ko-KR" sz="2200" spc="110" dirty="0"/>
          </a:p>
          <a:p>
            <a:pPr marL="0" indent="0" fontAlgn="base">
              <a:buNone/>
            </a:pPr>
            <a:r>
              <a:rPr lang="en-US" altLang="ko-KR" sz="2200" spc="110" dirty="0">
                <a:solidFill>
                  <a:srgbClr val="00B050"/>
                </a:solidFill>
              </a:rPr>
              <a:t>						Import</a:t>
            </a:r>
            <a:r>
              <a:rPr lang="ko-KR" altLang="en-US" sz="2200" spc="110" dirty="0"/>
              <a:t> </a:t>
            </a:r>
            <a:r>
              <a:rPr lang="en-US" altLang="ko-KR" sz="2200" spc="110" dirty="0"/>
              <a:t>tensorflow.compat.v1</a:t>
            </a:r>
            <a:r>
              <a:rPr lang="ko-KR" altLang="en-US" sz="2200" spc="110" dirty="0"/>
              <a:t> </a:t>
            </a:r>
            <a:r>
              <a:rPr lang="en-US" altLang="ko-KR" sz="2200" spc="110" dirty="0">
                <a:solidFill>
                  <a:srgbClr val="00B050"/>
                </a:solidFill>
              </a:rPr>
              <a:t>as</a:t>
            </a:r>
            <a:r>
              <a:rPr lang="ko-KR" altLang="en-US" sz="2200" spc="110" dirty="0"/>
              <a:t> </a:t>
            </a:r>
            <a:r>
              <a:rPr lang="en-US" altLang="ko-KR" sz="2200" spc="110" dirty="0" err="1"/>
              <a:t>tf</a:t>
            </a:r>
            <a:br>
              <a:rPr lang="en-US" altLang="ko-KR" sz="2200" spc="110" dirty="0"/>
            </a:br>
            <a:r>
              <a:rPr lang="en-US" altLang="ko-KR" sz="2200" spc="110" dirty="0"/>
              <a:t>						tf.disable_v2_behavior()</a:t>
            </a:r>
          </a:p>
        </p:txBody>
      </p:sp>
    </p:spTree>
    <p:extLst>
      <p:ext uri="{BB962C8B-B14F-4D97-AF65-F5344CB8AC3E}">
        <p14:creationId xmlns:p14="http://schemas.microsoft.com/office/powerpoint/2010/main" val="9257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59" y="278069"/>
            <a:ext cx="6354871" cy="81772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How TensorFlow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A2A02-2DA9-4818-B32B-408471E4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76" y="1295756"/>
            <a:ext cx="10546727" cy="14121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처음 접하면 불필요하게 복잡해 보일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그러나 </a:t>
            </a:r>
            <a:r>
              <a:rPr lang="ko-KR" altLang="en-US" dirty="0" err="1"/>
              <a:t>텐서플로우가</a:t>
            </a:r>
            <a:r>
              <a:rPr lang="ko-KR" altLang="en-US" dirty="0"/>
              <a:t> 연산을 다루는 방식은 더 복잡한 알고리즘을 쉽게 처리할 수 있게 만들어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05C37A2-F69F-4306-A7ED-19D3206D61B9}"/>
              </a:ext>
            </a:extLst>
          </p:cNvPr>
          <p:cNvSpPr txBox="1">
            <a:spLocks/>
          </p:cNvSpPr>
          <p:nvPr/>
        </p:nvSpPr>
        <p:spPr>
          <a:xfrm>
            <a:off x="1299376" y="2907830"/>
            <a:ext cx="10687141" cy="33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/>
              <a:buNone/>
            </a:pPr>
            <a:r>
              <a:rPr lang="ko-KR" altLang="en-US" spc="150" dirty="0" err="1"/>
              <a:t>텐서플로우의</a:t>
            </a:r>
            <a:r>
              <a:rPr lang="ko-KR" altLang="en-US" spc="150" dirty="0"/>
              <a:t> 동작을 이해하기 위해 몇 가지 </a:t>
            </a:r>
            <a:r>
              <a:rPr lang="ko-KR" altLang="en-US" spc="150" dirty="0" err="1"/>
              <a:t>텐서</a:t>
            </a:r>
            <a:r>
              <a:rPr lang="en-US" altLang="ko-KR" spc="150" dirty="0"/>
              <a:t>(tensor)</a:t>
            </a:r>
            <a:r>
              <a:rPr lang="ko-KR" altLang="en-US" spc="150" dirty="0"/>
              <a:t>의 객체를 미리 </a:t>
            </a:r>
            <a:r>
              <a:rPr lang="ko-KR" altLang="en-US" spc="150" dirty="0" err="1"/>
              <a:t>숙지해야한다</a:t>
            </a:r>
            <a:r>
              <a:rPr lang="en-US" altLang="ko-KR" spc="150" dirty="0"/>
              <a:t>.</a:t>
            </a:r>
            <a:endParaRPr lang="ko-KR" altLang="en-US" spc="150" dirty="0"/>
          </a:p>
          <a:p>
            <a:pPr fontAlgn="base">
              <a:lnSpc>
                <a:spcPct val="120000"/>
              </a:lnSpc>
            </a:pPr>
            <a:r>
              <a:rPr lang="en-US" altLang="ko-KR" spc="150" dirty="0"/>
              <a:t>constant : </a:t>
            </a:r>
            <a:r>
              <a:rPr lang="ko-KR" altLang="en-US" spc="150" dirty="0"/>
              <a:t>변하지 않는 상수 생성</a:t>
            </a:r>
          </a:p>
          <a:p>
            <a:pPr fontAlgn="base">
              <a:lnSpc>
                <a:spcPct val="120000"/>
              </a:lnSpc>
            </a:pPr>
            <a:r>
              <a:rPr lang="en-US" altLang="ko-KR" spc="150" dirty="0"/>
              <a:t>variable : </a:t>
            </a:r>
            <a:r>
              <a:rPr lang="ko-KR" altLang="en-US" spc="150" dirty="0"/>
              <a:t>값이 바뀔 수 있는 변수 생성</a:t>
            </a:r>
            <a:r>
              <a:rPr lang="en-US" altLang="ko-KR" spc="150" dirty="0"/>
              <a:t>, </a:t>
            </a:r>
            <a:r>
              <a:rPr lang="ko-KR" altLang="en-US" spc="150" dirty="0"/>
              <a:t>주로 모델의 계수</a:t>
            </a:r>
            <a:r>
              <a:rPr lang="en-US" altLang="ko-KR" spc="150" dirty="0"/>
              <a:t>(coefficient), </a:t>
            </a:r>
            <a:r>
              <a:rPr lang="ko-KR" altLang="en-US" spc="150" dirty="0" err="1"/>
              <a:t>편항</a:t>
            </a:r>
            <a:r>
              <a:rPr lang="en-US" altLang="ko-KR" spc="150" dirty="0"/>
              <a:t>(bias)</a:t>
            </a:r>
            <a:r>
              <a:rPr lang="ko-KR" altLang="en-US" spc="150" dirty="0"/>
              <a:t>을 </a:t>
            </a:r>
            <a:r>
              <a:rPr lang="en-US" altLang="ko-KR" spc="150" dirty="0"/>
              <a:t>variable </a:t>
            </a:r>
            <a:r>
              <a:rPr lang="ko-KR" altLang="en-US" spc="150" dirty="0"/>
              <a:t>객체를 이용해 정의한다</a:t>
            </a:r>
            <a:r>
              <a:rPr lang="en-US" altLang="ko-KR" spc="150" dirty="0"/>
              <a:t>.</a:t>
            </a:r>
            <a:endParaRPr lang="ko-KR" altLang="en-US" spc="150" dirty="0"/>
          </a:p>
          <a:p>
            <a:pPr fontAlgn="base">
              <a:lnSpc>
                <a:spcPct val="120000"/>
              </a:lnSpc>
            </a:pPr>
            <a:r>
              <a:rPr lang="en-US" altLang="ko-KR" spc="150" dirty="0"/>
              <a:t>placeholder : </a:t>
            </a:r>
            <a:r>
              <a:rPr lang="ko-KR" altLang="en-US" spc="150" dirty="0"/>
              <a:t>일정 값을 받을 수 있는 그릇을 생성</a:t>
            </a:r>
            <a:r>
              <a:rPr lang="en-US" altLang="ko-KR" spc="150" dirty="0"/>
              <a:t>. </a:t>
            </a:r>
            <a:r>
              <a:rPr lang="ko-KR" altLang="en-US" spc="150" dirty="0"/>
              <a:t>본격적으로 데이터를 넣기 전에 연산 과정 자체를 정의하기 위해 사용한다</a:t>
            </a:r>
            <a:r>
              <a:rPr lang="en-US" altLang="ko-KR" spc="150" dirty="0"/>
              <a:t>. </a:t>
            </a:r>
            <a:br>
              <a:rPr lang="en-US" altLang="ko-KR" spc="150" dirty="0"/>
            </a:br>
            <a:r>
              <a:rPr lang="ko-KR" altLang="en-US" spc="150" dirty="0"/>
              <a:t>연산을 실제로 수행할 때 </a:t>
            </a:r>
            <a:r>
              <a:rPr lang="en-US" altLang="ko-KR" spc="150" dirty="0" err="1"/>
              <a:t>feed_dict</a:t>
            </a:r>
            <a:r>
              <a:rPr lang="en-US" altLang="ko-KR" spc="150" dirty="0"/>
              <a:t>={</a:t>
            </a:r>
            <a:r>
              <a:rPr lang="ko-KR" altLang="en-US" spc="150" dirty="0"/>
              <a:t>어떤 </a:t>
            </a:r>
            <a:r>
              <a:rPr lang="en-US" altLang="ko-KR" spc="150" dirty="0"/>
              <a:t>placeholder='</a:t>
            </a:r>
            <a:r>
              <a:rPr lang="ko-KR" altLang="en-US" spc="150" dirty="0"/>
              <a:t>들어갈 값</a:t>
            </a:r>
            <a:r>
              <a:rPr lang="en-US" altLang="ko-KR" spc="150" dirty="0"/>
              <a:t>'}</a:t>
            </a:r>
            <a:r>
              <a:rPr lang="ko-KR" altLang="en-US" spc="150" dirty="0"/>
              <a:t>과 같이 받을 값을 지정해준다</a:t>
            </a:r>
            <a:r>
              <a:rPr lang="en-US" altLang="ko-KR" spc="150" dirty="0"/>
              <a:t>. (</a:t>
            </a:r>
            <a:r>
              <a:rPr lang="ko-KR" altLang="en-US" spc="150" dirty="0"/>
              <a:t>실제 연산 그래프의 알고리즘을 보면 쉽게 이해할 수 있다</a:t>
            </a:r>
            <a:r>
              <a:rPr lang="en-US" altLang="ko-KR" spc="150" dirty="0"/>
              <a:t>.)</a:t>
            </a:r>
            <a:endParaRPr lang="ko-KR" altLang="en-US" spc="150" dirty="0"/>
          </a:p>
        </p:txBody>
      </p:sp>
    </p:spTree>
    <p:extLst>
      <p:ext uri="{BB962C8B-B14F-4D97-AF65-F5344CB8AC3E}">
        <p14:creationId xmlns:p14="http://schemas.microsoft.com/office/powerpoint/2010/main" val="9035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4CE81-57D4-43FB-B06E-46219198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25" y="1376736"/>
            <a:ext cx="10726220" cy="45206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텐서플로우는</a:t>
            </a:r>
            <a:r>
              <a:rPr lang="ko-KR" altLang="en-US" sz="2000" dirty="0"/>
              <a:t> 학습을 시작해 변수를 조정하기 전 데이터</a:t>
            </a:r>
            <a:r>
              <a:rPr lang="en-US" altLang="ko-KR" sz="2000" dirty="0"/>
              <a:t>, variable, placeholder, </a:t>
            </a:r>
            <a:r>
              <a:rPr lang="ko-KR" altLang="en-US" sz="2000" dirty="0"/>
              <a:t>모델을 세팅한다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이런 과정은 연산 그래프</a:t>
            </a:r>
            <a:r>
              <a:rPr lang="en-US" altLang="ko-KR" sz="2000" dirty="0"/>
              <a:t>(computational graph)</a:t>
            </a:r>
            <a:r>
              <a:rPr lang="ko-KR" altLang="en-US" sz="2000" dirty="0"/>
              <a:t>를 통해 수행되며 병렬 처리가 가능하다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연산 그래프는 다음과 같이 호출한다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					</a:t>
            </a:r>
            <a:r>
              <a:rPr lang="en-US" altLang="ko-KR" sz="2000" dirty="0" err="1"/>
              <a:t>Sess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tf.Session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위해 </a:t>
            </a:r>
            <a:r>
              <a:rPr lang="en-US" altLang="ko-KR" sz="2000" dirty="0"/>
              <a:t>loss </a:t>
            </a:r>
            <a:r>
              <a:rPr lang="ko-KR" altLang="en-US" sz="2000" dirty="0"/>
              <a:t>함수라는 것을 정의해 </a:t>
            </a:r>
            <a:r>
              <a:rPr lang="en-US" altLang="ko-KR" sz="2000" dirty="0"/>
              <a:t>loss </a:t>
            </a:r>
            <a:r>
              <a:rPr lang="ko-KR" altLang="en-US" sz="2000" dirty="0"/>
              <a:t>함수를 최소화하는 방향으로 계산을 진행시킨다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 err="1"/>
              <a:t>텐서플로우는</a:t>
            </a:r>
            <a:r>
              <a:rPr lang="ko-KR" altLang="en-US" sz="2000" dirty="0"/>
              <a:t> 연산을 추적함으로써 변수를 조정하고 자동으로 </a:t>
            </a:r>
            <a:r>
              <a:rPr lang="en-US" altLang="ko-KR" sz="2000" dirty="0"/>
              <a:t>variable</a:t>
            </a:r>
            <a:r>
              <a:rPr lang="ko-KR" altLang="en-US" sz="2000" dirty="0"/>
              <a:t>들에 대한 </a:t>
            </a:r>
            <a:r>
              <a:rPr lang="en-US" altLang="ko-KR" sz="2000" dirty="0"/>
              <a:t>gradient</a:t>
            </a:r>
            <a:r>
              <a:rPr lang="ko-KR" altLang="en-US" sz="2000" dirty="0"/>
              <a:t>를 계산하는 과정을 수행하게 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이런 방식 덕분에 다른 데이터 소스에 대해 동일한 시도를 하고 변화를 만들어내는 것이 얼마나 쉬운지 확인할 수 있을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73C04B5-3D75-475E-BFEA-2BF70F9C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59" y="278069"/>
            <a:ext cx="6354871" cy="81772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How TensorFlow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6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04383-66FF-48FA-8B3B-25EA5738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7850"/>
            <a:ext cx="7649415" cy="96833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Declaring variables and tensors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8BA29-CA7A-4B0A-873D-E572BC34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tf.zeros</a:t>
            </a:r>
            <a:r>
              <a:rPr lang="en-US" altLang="ko-KR" dirty="0"/>
              <a:t>([</a:t>
            </a:r>
            <a:r>
              <a:rPr lang="en-US" altLang="ko-KR" dirty="0" err="1"/>
              <a:t>row_dims</a:t>
            </a:r>
            <a:r>
              <a:rPr lang="en-US" altLang="ko-KR" dirty="0"/>
              <a:t>, </a:t>
            </a:r>
            <a:r>
              <a:rPr lang="en-US" altLang="ko-KR" dirty="0" err="1"/>
              <a:t>col_dims</a:t>
            </a:r>
            <a:r>
              <a:rPr lang="en-US" altLang="ko-KR" dirty="0"/>
              <a:t>])</a:t>
            </a:r>
            <a:r>
              <a:rPr lang="ko-KR" altLang="en-US" dirty="0"/>
              <a:t>와 같은 코드를 이용해 </a:t>
            </a:r>
            <a:r>
              <a:rPr lang="ko-KR" altLang="en-US" dirty="0" err="1"/>
              <a:t>텐서를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코드들의 상세한 예들은 책에 나오므로 생략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C6725-10B5-4B56-B6B6-8F22183A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88" y="265926"/>
            <a:ext cx="7288658" cy="635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Using placeholders and variables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71F02-2948-42EE-8A1F-C688474356A6}"/>
              </a:ext>
            </a:extLst>
          </p:cNvPr>
          <p:cNvSpPr txBox="1"/>
          <p:nvPr/>
        </p:nvSpPr>
        <p:spPr>
          <a:xfrm>
            <a:off x="1356189" y="1430518"/>
            <a:ext cx="108358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spc="100" dirty="0"/>
              <a:t>variable</a:t>
            </a:r>
            <a:r>
              <a:rPr lang="ko-KR" altLang="en-US" sz="2000" spc="100" dirty="0"/>
              <a:t>은 </a:t>
            </a:r>
            <a:r>
              <a:rPr lang="en-US" altLang="ko-KR" sz="2000" spc="100" dirty="0" err="1"/>
              <a:t>tf.Variables</a:t>
            </a:r>
            <a:r>
              <a:rPr lang="en-US" altLang="ko-KR" sz="2000" spc="100" dirty="0"/>
              <a:t>() </a:t>
            </a:r>
            <a:r>
              <a:rPr lang="ko-KR" altLang="en-US" sz="2000" spc="100" dirty="0"/>
              <a:t>함수를 사용해 정의할 수 있다</a:t>
            </a:r>
            <a:r>
              <a:rPr lang="en-US" altLang="ko-KR" sz="2000" spc="100" dirty="0"/>
              <a:t>.</a:t>
            </a:r>
          </a:p>
          <a:p>
            <a:pPr fontAlgn="base"/>
            <a:endParaRPr lang="ko-KR" altLang="en-US" sz="2000" spc="100" dirty="0"/>
          </a:p>
          <a:p>
            <a:pPr fontAlgn="base"/>
            <a:r>
              <a:rPr lang="en-US" altLang="ko-KR" sz="2000" spc="100" dirty="0"/>
              <a:t>						</a:t>
            </a:r>
            <a:r>
              <a:rPr lang="en-US" altLang="ko-KR" sz="2000" spc="100" dirty="0" err="1"/>
              <a:t>my_var</a:t>
            </a:r>
            <a:r>
              <a:rPr lang="en-US" altLang="ko-KR" sz="2000" spc="100" dirty="0"/>
              <a:t> = </a:t>
            </a:r>
            <a:r>
              <a:rPr lang="en-US" altLang="ko-KR" sz="2000" spc="100" dirty="0" err="1"/>
              <a:t>tf.Variable</a:t>
            </a:r>
            <a:r>
              <a:rPr lang="en-US" altLang="ko-KR" sz="2000" spc="100" dirty="0"/>
              <a:t>(</a:t>
            </a:r>
            <a:r>
              <a:rPr lang="en-US" altLang="ko-KR" sz="2000" spc="100" dirty="0" err="1"/>
              <a:t>tf.random_normal</a:t>
            </a:r>
            <a:r>
              <a:rPr lang="en-US" altLang="ko-KR" sz="2000" spc="100" dirty="0"/>
              <a:t>([2,2]))</a:t>
            </a:r>
          </a:p>
          <a:p>
            <a:pPr fontAlgn="base"/>
            <a:endParaRPr lang="ko-KR" altLang="en-US" sz="2000" spc="100" dirty="0"/>
          </a:p>
          <a:p>
            <a:pPr fontAlgn="base"/>
            <a:r>
              <a:rPr lang="en-US" altLang="ko-KR" sz="2000" spc="100" dirty="0" err="1"/>
              <a:t>my_var</a:t>
            </a:r>
            <a:r>
              <a:rPr lang="ko-KR" altLang="en-US" sz="2000" spc="100" dirty="0"/>
              <a:t>은 변수가 저장된 상태가 아니라 정규분포에서 무작위로 출력해 </a:t>
            </a:r>
            <a:r>
              <a:rPr lang="en-US" altLang="ko-KR" sz="2000" spc="100" dirty="0"/>
              <a:t>2x2 </a:t>
            </a:r>
            <a:r>
              <a:rPr lang="ko-KR" altLang="en-US" sz="2000" spc="100" dirty="0"/>
              <a:t>모양으로 구성하라는 연산 그 자체이다</a:t>
            </a:r>
            <a:r>
              <a:rPr lang="en-US" altLang="ko-KR" sz="2000" spc="100" dirty="0"/>
              <a:t>. </a:t>
            </a:r>
            <a:r>
              <a:rPr lang="ko-KR" altLang="en-US" sz="2000" spc="100" dirty="0"/>
              <a:t>이 연산을 시행하기 위해서는 다음과 같이 정의한 </a:t>
            </a:r>
            <a:r>
              <a:rPr lang="en-US" altLang="ko-KR" sz="2000" spc="100" dirty="0" err="1"/>
              <a:t>sess</a:t>
            </a:r>
            <a:r>
              <a:rPr lang="en-US" altLang="ko-KR" sz="2000" spc="100" dirty="0"/>
              <a:t> </a:t>
            </a:r>
            <a:r>
              <a:rPr lang="ko-KR" altLang="en-US" sz="2000" spc="100" dirty="0"/>
              <a:t>객체에 </a:t>
            </a:r>
            <a:r>
              <a:rPr lang="en-US" altLang="ko-KR" sz="2000" spc="100" dirty="0"/>
              <a:t>run() </a:t>
            </a:r>
            <a:r>
              <a:rPr lang="ko-KR" altLang="en-US" sz="2000" spc="100" dirty="0"/>
              <a:t>메서드를 이용하면 된다</a:t>
            </a:r>
            <a:r>
              <a:rPr lang="en-US" altLang="ko-KR" sz="2000" spc="100" dirty="0"/>
              <a:t>.</a:t>
            </a:r>
          </a:p>
          <a:p>
            <a:pPr fontAlgn="base"/>
            <a:endParaRPr lang="ko-KR" altLang="en-US" sz="2000" spc="100" dirty="0"/>
          </a:p>
          <a:p>
            <a:pPr lvl="6" fontAlgn="base"/>
            <a:r>
              <a:rPr lang="en-US" altLang="ko-KR" sz="2000" spc="100" dirty="0" err="1"/>
              <a:t>sess</a:t>
            </a:r>
            <a:r>
              <a:rPr lang="en-US" altLang="ko-KR" sz="2000" spc="100" dirty="0"/>
              <a:t> = </a:t>
            </a:r>
            <a:r>
              <a:rPr lang="en-US" altLang="ko-KR" sz="2000" spc="100" dirty="0" err="1"/>
              <a:t>tf.Session</a:t>
            </a:r>
            <a:r>
              <a:rPr lang="en-US" altLang="ko-KR" sz="2000" spc="100" dirty="0"/>
              <a:t>()</a:t>
            </a:r>
            <a:endParaRPr lang="ko-KR" altLang="en-US" sz="2000" spc="100" dirty="0"/>
          </a:p>
          <a:p>
            <a:pPr lvl="6" fontAlgn="base"/>
            <a:r>
              <a:rPr lang="en-US" altLang="ko-KR" sz="2000" spc="100" dirty="0" err="1"/>
              <a:t>sess.run</a:t>
            </a:r>
            <a:r>
              <a:rPr lang="en-US" altLang="ko-KR" sz="2000" spc="100" dirty="0"/>
              <a:t>(</a:t>
            </a:r>
            <a:r>
              <a:rPr lang="en-US" altLang="ko-KR" sz="2000" spc="100" dirty="0" err="1"/>
              <a:t>my_var</a:t>
            </a:r>
            <a:r>
              <a:rPr lang="en-US" altLang="ko-KR" sz="2000" spc="100" dirty="0"/>
              <a:t>)</a:t>
            </a:r>
          </a:p>
          <a:p>
            <a:pPr fontAlgn="base"/>
            <a:endParaRPr lang="en-US" altLang="ko-KR" sz="2000" spc="100" dirty="0"/>
          </a:p>
          <a:p>
            <a:pPr fontAlgn="base"/>
            <a:r>
              <a:rPr lang="ko-KR" altLang="en-US" sz="2000" spc="100" dirty="0"/>
              <a:t>다음과 같이 실행하면 </a:t>
            </a:r>
            <a:r>
              <a:rPr lang="en-US" altLang="ko-KR" sz="2000" spc="100" dirty="0" err="1"/>
              <a:t>sess</a:t>
            </a:r>
            <a:r>
              <a:rPr lang="ko-KR" altLang="en-US" sz="2000" spc="100" dirty="0"/>
              <a:t>는 초기화된다</a:t>
            </a:r>
            <a:r>
              <a:rPr lang="en-US" altLang="ko-KR" sz="2000" spc="100" dirty="0"/>
              <a:t>.</a:t>
            </a:r>
          </a:p>
          <a:p>
            <a:pPr fontAlgn="base"/>
            <a:endParaRPr lang="ko-KR" altLang="en-US" sz="2000" spc="100" dirty="0"/>
          </a:p>
          <a:p>
            <a:pPr lvl="6" fontAlgn="base"/>
            <a:r>
              <a:rPr lang="en-US" altLang="ko-KR" sz="2000" spc="100" dirty="0" err="1"/>
              <a:t>init</a:t>
            </a:r>
            <a:r>
              <a:rPr lang="en-US" altLang="ko-KR" sz="2000" spc="100" dirty="0"/>
              <a:t> = </a:t>
            </a:r>
            <a:r>
              <a:rPr lang="en-US" altLang="ko-KR" sz="2000" spc="100" dirty="0" err="1"/>
              <a:t>tf.global_variables_initializer</a:t>
            </a:r>
            <a:r>
              <a:rPr lang="en-US" altLang="ko-KR" sz="2000" spc="100" dirty="0"/>
              <a:t>()</a:t>
            </a:r>
          </a:p>
          <a:p>
            <a:pPr lvl="6" fontAlgn="base"/>
            <a:r>
              <a:rPr lang="en-US" altLang="ko-KR" sz="2000" spc="100" dirty="0" err="1"/>
              <a:t>sess.run</a:t>
            </a:r>
            <a:r>
              <a:rPr lang="en-US" altLang="ko-KR" sz="2000" spc="100" dirty="0"/>
              <a:t>(</a:t>
            </a:r>
            <a:r>
              <a:rPr lang="en-US" altLang="ko-KR" sz="2000" spc="100" dirty="0" err="1"/>
              <a:t>init</a:t>
            </a:r>
            <a:r>
              <a:rPr lang="en-US" altLang="ko-KR" sz="2000" spc="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399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B57D7D-BF2F-4D2B-B74C-E26395F383B7}"/>
              </a:ext>
            </a:extLst>
          </p:cNvPr>
          <p:cNvSpPr txBox="1">
            <a:spLocks/>
          </p:cNvSpPr>
          <p:nvPr/>
        </p:nvSpPr>
        <p:spPr>
          <a:xfrm>
            <a:off x="1598488" y="265926"/>
            <a:ext cx="7288658" cy="635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Using placeholders and variables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29A64-8B1C-46A5-A1E4-43DD8F16A740}"/>
              </a:ext>
            </a:extLst>
          </p:cNvPr>
          <p:cNvSpPr txBox="1"/>
          <p:nvPr/>
        </p:nvSpPr>
        <p:spPr>
          <a:xfrm>
            <a:off x="1357881" y="1363657"/>
            <a:ext cx="10925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spc="100" dirty="0"/>
              <a:t>placeholder</a:t>
            </a:r>
            <a:r>
              <a:rPr lang="ko-KR" altLang="en-US" sz="2000" spc="100" dirty="0"/>
              <a:t>는 </a:t>
            </a:r>
            <a:r>
              <a:rPr lang="en-US" altLang="ko-KR" sz="2000" spc="100" dirty="0" err="1"/>
              <a:t>tf.placeholder</a:t>
            </a:r>
            <a:r>
              <a:rPr lang="en-US" altLang="ko-KR" sz="2000" spc="100" dirty="0"/>
              <a:t>() </a:t>
            </a:r>
            <a:r>
              <a:rPr lang="ko-KR" altLang="en-US" sz="2000" spc="100" dirty="0"/>
              <a:t>함수를 이용해 정의할 수 있다</a:t>
            </a:r>
            <a:r>
              <a:rPr lang="en-US" altLang="ko-KR" sz="2000" spc="100" dirty="0"/>
              <a:t>. </a:t>
            </a:r>
            <a:r>
              <a:rPr lang="ko-KR" altLang="en-US" sz="2000" spc="100" dirty="0"/>
              <a:t>자료형과 모양을 같이 입력해줘야 한다</a:t>
            </a:r>
            <a:r>
              <a:rPr lang="en-US" altLang="ko-KR" sz="2000" spc="100" dirty="0"/>
              <a:t>.</a:t>
            </a:r>
          </a:p>
          <a:p>
            <a:pPr fontAlgn="base"/>
            <a:endParaRPr lang="ko-KR" altLang="en-US" sz="2000" spc="100" dirty="0"/>
          </a:p>
          <a:p>
            <a:pPr algn="ctr" fontAlgn="base"/>
            <a:r>
              <a:rPr lang="en-US" altLang="ko-KR" sz="2000" spc="100" dirty="0"/>
              <a:t>	x = </a:t>
            </a:r>
            <a:r>
              <a:rPr lang="en-US" altLang="ko-KR" sz="2000" spc="100" dirty="0" err="1"/>
              <a:t>tf.placeholder</a:t>
            </a:r>
            <a:r>
              <a:rPr lang="en-US" altLang="ko-KR" sz="2000" spc="100" dirty="0"/>
              <a:t>(tf.float32,shape=[2,2])</a:t>
            </a:r>
          </a:p>
          <a:p>
            <a:pPr fontAlgn="base"/>
            <a:endParaRPr lang="ko-KR" altLang="en-US" sz="2000" spc="100" dirty="0"/>
          </a:p>
          <a:p>
            <a:pPr fontAlgn="base"/>
            <a:r>
              <a:rPr lang="en-US" altLang="ko-KR" sz="2000" spc="100" dirty="0"/>
              <a:t>placeholder</a:t>
            </a:r>
            <a:r>
              <a:rPr lang="ko-KR" altLang="en-US" sz="2000" spc="100" dirty="0"/>
              <a:t>는 </a:t>
            </a:r>
            <a:r>
              <a:rPr lang="en-US" altLang="ko-KR" sz="2000" spc="100" dirty="0" err="1"/>
              <a:t>feed_dict</a:t>
            </a:r>
            <a:r>
              <a:rPr lang="ko-KR" altLang="en-US" sz="2000" spc="100" dirty="0"/>
              <a:t>라는 </a:t>
            </a:r>
            <a:r>
              <a:rPr lang="en-US" altLang="ko-KR" sz="2000" spc="100" dirty="0"/>
              <a:t>argument</a:t>
            </a:r>
            <a:r>
              <a:rPr lang="ko-KR" altLang="en-US" sz="2000" spc="100" dirty="0"/>
              <a:t>를 통해 데이터를 받는다</a:t>
            </a:r>
            <a:r>
              <a:rPr lang="en-US" altLang="ko-KR" sz="2000" spc="100" dirty="0"/>
              <a:t>. placeholder</a:t>
            </a:r>
            <a:r>
              <a:rPr lang="ko-KR" altLang="en-US" sz="2000" spc="100" dirty="0"/>
              <a:t>를 </a:t>
            </a:r>
            <a:r>
              <a:rPr lang="en-US" altLang="ko-KR" sz="2000" spc="100" dirty="0"/>
              <a:t>graph</a:t>
            </a:r>
            <a:r>
              <a:rPr lang="ko-KR" altLang="en-US" sz="2000" spc="100" dirty="0"/>
              <a:t>에 넣기 위해 </a:t>
            </a:r>
            <a:r>
              <a:rPr lang="en-US" altLang="ko-KR" sz="2000" spc="100" dirty="0"/>
              <a:t>placeholder </a:t>
            </a:r>
            <a:r>
              <a:rPr lang="ko-KR" altLang="en-US" sz="2000" spc="100" dirty="0"/>
              <a:t>위에서 동작하는 적어도 하나의 연산을 수행해야한다</a:t>
            </a:r>
            <a:r>
              <a:rPr lang="en-US" altLang="ko-KR" sz="2000" spc="100" dirty="0"/>
              <a:t>. </a:t>
            </a:r>
            <a:r>
              <a:rPr lang="ko-KR" altLang="en-US" sz="2000" spc="100" dirty="0"/>
              <a:t>다음의 동작을 통해 </a:t>
            </a:r>
            <a:r>
              <a:rPr lang="en-US" altLang="ko-KR" sz="2000" spc="100" dirty="0"/>
              <a:t>y</a:t>
            </a:r>
            <a:r>
              <a:rPr lang="ko-KR" altLang="en-US" sz="2000" spc="100" dirty="0"/>
              <a:t>로 정의된 연산이 </a:t>
            </a:r>
            <a:r>
              <a:rPr lang="en-US" altLang="ko-KR" sz="2000" spc="100" dirty="0"/>
              <a:t>x</a:t>
            </a:r>
            <a:r>
              <a:rPr lang="ko-KR" altLang="en-US" sz="2000" spc="100" dirty="0"/>
              <a:t>라는 </a:t>
            </a:r>
            <a:r>
              <a:rPr lang="en-US" altLang="ko-KR" sz="2000" spc="100" dirty="0"/>
              <a:t>placeholder</a:t>
            </a:r>
            <a:r>
              <a:rPr lang="ko-KR" altLang="en-US" sz="2000" spc="100" dirty="0"/>
              <a:t>를 통해 데이터를 받아 결과를 출력하는 것을 확인 할 수 있다</a:t>
            </a:r>
            <a:r>
              <a:rPr lang="en-US" altLang="ko-KR" sz="2000" spc="100" dirty="0"/>
              <a:t>.</a:t>
            </a:r>
          </a:p>
          <a:p>
            <a:pPr fontAlgn="base"/>
            <a:endParaRPr lang="ko-KR" altLang="en-US" sz="2000" spc="100" dirty="0"/>
          </a:p>
          <a:p>
            <a:pPr lvl="7" fontAlgn="base"/>
            <a:r>
              <a:rPr lang="en-US" altLang="ko-KR" sz="2000" spc="100" dirty="0"/>
              <a:t>y = </a:t>
            </a:r>
            <a:r>
              <a:rPr lang="en-US" altLang="ko-KR" sz="2000" spc="100" dirty="0" err="1"/>
              <a:t>tf.identity</a:t>
            </a:r>
            <a:r>
              <a:rPr lang="en-US" altLang="ko-KR" sz="2000" spc="100" dirty="0"/>
              <a:t>(x)</a:t>
            </a:r>
            <a:endParaRPr lang="ko-KR" altLang="en-US" sz="2000" spc="100" dirty="0"/>
          </a:p>
          <a:p>
            <a:pPr lvl="7" fontAlgn="base"/>
            <a:r>
              <a:rPr lang="en-US" altLang="ko-KR" sz="2000" spc="100" dirty="0" err="1"/>
              <a:t>x_vals</a:t>
            </a:r>
            <a:r>
              <a:rPr lang="en-US" altLang="ko-KR" sz="2000" spc="100" dirty="0"/>
              <a:t> = </a:t>
            </a:r>
            <a:r>
              <a:rPr lang="en-US" altLang="ko-KR" sz="2000" spc="100" dirty="0" err="1"/>
              <a:t>np.random.rand</a:t>
            </a:r>
            <a:r>
              <a:rPr lang="en-US" altLang="ko-KR" sz="2000" spc="100" dirty="0"/>
              <a:t>(2,2)</a:t>
            </a:r>
          </a:p>
          <a:p>
            <a:pPr lvl="7" fontAlgn="base"/>
            <a:endParaRPr lang="ko-KR" altLang="en-US" sz="2000" spc="100" dirty="0"/>
          </a:p>
          <a:p>
            <a:pPr lvl="2" fontAlgn="base"/>
            <a:r>
              <a:rPr lang="en-US" altLang="ko-KR" sz="2000" spc="100" dirty="0"/>
              <a:t># (</a:t>
            </a:r>
            <a:r>
              <a:rPr lang="en-US" altLang="ko-KR" sz="2000" spc="100" dirty="0" err="1"/>
              <a:t>sess.run</a:t>
            </a:r>
            <a:r>
              <a:rPr lang="en-US" altLang="ko-KR" sz="2000" spc="100" dirty="0"/>
              <a:t>(</a:t>
            </a:r>
            <a:r>
              <a:rPr lang="en-US" altLang="ko-KR" sz="2000" spc="100" dirty="0" err="1"/>
              <a:t>x,feed_dict</a:t>
            </a:r>
            <a:r>
              <a:rPr lang="en-US" altLang="ko-KR" sz="2000" spc="100" dirty="0"/>
              <a:t>={</a:t>
            </a:r>
            <a:r>
              <a:rPr lang="en-US" altLang="ko-KR" sz="2000" spc="100" dirty="0" err="1"/>
              <a:t>x:x_vals</a:t>
            </a:r>
            <a:r>
              <a:rPr lang="en-US" altLang="ko-KR" sz="2000" spc="100" dirty="0"/>
              <a:t>})</a:t>
            </a:r>
            <a:r>
              <a:rPr lang="ko-KR" altLang="en-US" sz="2000" spc="100" dirty="0"/>
              <a:t>하면 </a:t>
            </a:r>
            <a:r>
              <a:rPr lang="en-US" altLang="ko-KR" sz="2000" spc="100" dirty="0"/>
              <a:t>self-referencing error</a:t>
            </a:r>
            <a:r>
              <a:rPr lang="ko-KR" altLang="en-US" sz="2000" spc="100" dirty="0"/>
              <a:t>가 발생</a:t>
            </a:r>
            <a:r>
              <a:rPr lang="en-US" altLang="ko-KR" sz="2000" spc="100" dirty="0"/>
              <a:t>)</a:t>
            </a:r>
          </a:p>
          <a:p>
            <a:pPr lvl="2" fontAlgn="base"/>
            <a:endParaRPr lang="ko-KR" altLang="en-US" sz="2000" spc="100" dirty="0"/>
          </a:p>
          <a:p>
            <a:pPr lvl="7" fontAlgn="base"/>
            <a:r>
              <a:rPr lang="en-US" altLang="ko-KR" sz="2000" spc="100" dirty="0" err="1"/>
              <a:t>sess.run</a:t>
            </a:r>
            <a:r>
              <a:rPr lang="en-US" altLang="ko-KR" sz="2000" spc="100" dirty="0"/>
              <a:t>(</a:t>
            </a:r>
            <a:r>
              <a:rPr lang="en-US" altLang="ko-KR" sz="2000" spc="100" dirty="0" err="1"/>
              <a:t>y,feed_dict</a:t>
            </a:r>
            <a:r>
              <a:rPr lang="en-US" altLang="ko-KR" sz="2000" spc="100" dirty="0"/>
              <a:t>={</a:t>
            </a:r>
            <a:r>
              <a:rPr lang="en-US" altLang="ko-KR" sz="2000" spc="100" dirty="0" err="1"/>
              <a:t>x:x_vals</a:t>
            </a:r>
            <a:r>
              <a:rPr lang="en-US" altLang="ko-KR" sz="2000" spc="100" dirty="0"/>
              <a:t>})</a:t>
            </a:r>
            <a:endParaRPr lang="ko-KR" altLang="en-US" sz="2000" spc="100" dirty="0"/>
          </a:p>
        </p:txBody>
      </p:sp>
    </p:spTree>
    <p:extLst>
      <p:ext uri="{BB962C8B-B14F-4D97-AF65-F5344CB8AC3E}">
        <p14:creationId xmlns:p14="http://schemas.microsoft.com/office/powerpoint/2010/main" val="27424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64C8-F8FA-46BA-826C-00762CFC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06" y="124971"/>
            <a:ext cx="6179693" cy="79619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Working with matrices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702B6-BC5B-4F48-BEA0-D480C471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32" y="997126"/>
            <a:ext cx="10515600" cy="1143303"/>
          </a:xfrm>
        </p:spPr>
        <p:txBody>
          <a:bodyPr/>
          <a:lstStyle/>
          <a:p>
            <a:r>
              <a:rPr lang="ko-KR" altLang="en-US" dirty="0" err="1"/>
              <a:t>텐서플로우에서</a:t>
            </a:r>
            <a:r>
              <a:rPr lang="ko-KR" altLang="en-US" dirty="0"/>
              <a:t> 행렬 연산이라는 것은 연산 그래프 전체에서 데이터의 흐름을 이해하기 위해 매우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F0B179-C9B0-4E49-8F3E-D244724B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49" y="2073271"/>
            <a:ext cx="6372225" cy="12001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292564-72AD-43CD-98CD-E916EA268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49" y="3478700"/>
            <a:ext cx="3876675" cy="10287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E509380-4D1D-4305-8CA5-8CDE61F48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08" y="4739385"/>
            <a:ext cx="3876675" cy="80962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147167C-2994-4FCD-9998-589771CF09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3"/>
          <a:stretch/>
        </p:blipFill>
        <p:spPr>
          <a:xfrm>
            <a:off x="7208440" y="3429000"/>
            <a:ext cx="3187668" cy="1071266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EDFDCDD-193C-4D44-B7F3-69AC71F46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49" y="5860874"/>
            <a:ext cx="4114800" cy="942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49126C-27D2-45D5-8861-D680A58217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3" b="-8143"/>
          <a:stretch/>
        </p:blipFill>
        <p:spPr>
          <a:xfrm>
            <a:off x="7208440" y="4739385"/>
            <a:ext cx="3187668" cy="9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3D41-9D8B-4B88-AA8B-C09E6D1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659" y="211939"/>
            <a:ext cx="8471347" cy="70153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Implementing activation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0D78E-75F0-4393-A4E2-4ECBBD03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02" y="913471"/>
            <a:ext cx="10515600" cy="240839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활성화 함수</a:t>
            </a:r>
            <a:r>
              <a:rPr lang="en-US" altLang="ko-KR" dirty="0"/>
              <a:t>(activation function)</a:t>
            </a:r>
            <a:r>
              <a:rPr lang="ko-KR" altLang="en-US" dirty="0"/>
              <a:t>은 신경망의 결과를 비선형 출력으로 근사시키는 역할이다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 err="1"/>
              <a:t>relu</a:t>
            </a:r>
            <a:r>
              <a:rPr lang="en-US" altLang="ko-KR" dirty="0"/>
              <a:t>, relu6, sigmoid,</a:t>
            </a:r>
            <a:r>
              <a:rPr lang="ko-KR" altLang="en-US" dirty="0"/>
              <a:t> </a:t>
            </a:r>
            <a:r>
              <a:rPr lang="en-US" altLang="ko-KR" dirty="0"/>
              <a:t>tanh,</a:t>
            </a:r>
            <a:r>
              <a:rPr lang="ko-KR" altLang="en-US" dirty="0"/>
              <a:t> </a:t>
            </a:r>
            <a:r>
              <a:rPr lang="en-US" altLang="ko-KR" dirty="0" err="1"/>
              <a:t>softsign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softplus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elu</a:t>
            </a:r>
            <a:r>
              <a:rPr lang="en-US" altLang="ko-KR" dirty="0"/>
              <a:t> </a:t>
            </a:r>
            <a:r>
              <a:rPr lang="ko-KR" altLang="en-US" dirty="0"/>
              <a:t>와 같은 종류의 함수들이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텐서플로우에서는</a:t>
            </a:r>
            <a:r>
              <a:rPr lang="ko-KR" altLang="en-US" dirty="0"/>
              <a:t>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/>
              <a:t>라이브러리를 통해 활성화 함수를 제공한다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내장된 활성화 함수에 더해서 사용자 정의 함수를 만들어 사용할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36E43-08D4-47CC-9FBA-CB384F1F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7" y="3536138"/>
            <a:ext cx="4295775" cy="2876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19261-D147-4A42-B314-A97AB3BA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72" y="3536138"/>
            <a:ext cx="4295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71</TotalTime>
  <Words>666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Corbel</vt:lpstr>
      <vt:lpstr>시차</vt:lpstr>
      <vt:lpstr>Getting Started with TensorFlow</vt:lpstr>
      <vt:lpstr>Introduction</vt:lpstr>
      <vt:lpstr>How TensorFlow works</vt:lpstr>
      <vt:lpstr>How TensorFlow works</vt:lpstr>
      <vt:lpstr>Declaring variables and tensors</vt:lpstr>
      <vt:lpstr>Using placeholders and variables</vt:lpstr>
      <vt:lpstr>PowerPoint 프레젠테이션</vt:lpstr>
      <vt:lpstr>Working with matrices</vt:lpstr>
      <vt:lpstr>Implementing activation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Getting Started with TensorFlow</dc:title>
  <dc:creator>최영조</dc:creator>
  <cp:lastModifiedBy>최영조</cp:lastModifiedBy>
  <cp:revision>25</cp:revision>
  <dcterms:created xsi:type="dcterms:W3CDTF">2020-10-03T07:41:30Z</dcterms:created>
  <dcterms:modified xsi:type="dcterms:W3CDTF">2020-10-05T05:34:34Z</dcterms:modified>
</cp:coreProperties>
</file>