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0" r:id="rId6"/>
    <p:sldId id="261" r:id="rId7"/>
    <p:sldId id="264" r:id="rId8"/>
    <p:sldId id="263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30BAE-24BD-4D1B-A4CD-094E88758E4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6872-1516-426C-994E-217E1A8C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9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7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0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5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3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29E8-53BC-450D-B14E-6AA5BA44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921" y="1380068"/>
            <a:ext cx="7496102" cy="2616199"/>
          </a:xfrm>
        </p:spPr>
        <p:txBody>
          <a:bodyPr/>
          <a:lstStyle/>
          <a:p>
            <a:r>
              <a:rPr lang="en-US" altLang="ko-KR" dirty="0"/>
              <a:t> The TensorFlow Way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A0B7E-B42B-4095-BB0D-B26152FB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211" y="4242847"/>
            <a:ext cx="7787811" cy="1407940"/>
          </a:xfrm>
        </p:spPr>
        <p:txBody>
          <a:bodyPr>
            <a:normAutofit/>
          </a:bodyPr>
          <a:lstStyle/>
          <a:p>
            <a:pPr fontAlgn="base">
              <a:lnSpc>
                <a:spcPts val="2700"/>
              </a:lnSpc>
            </a:pPr>
            <a:r>
              <a:rPr lang="ko-KR" altLang="en-US" spc="100" dirty="0" err="1"/>
              <a:t>텐서플로우가</a:t>
            </a:r>
            <a:r>
              <a:rPr lang="ko-KR" altLang="en-US" spc="100" dirty="0"/>
              <a:t> </a:t>
            </a:r>
            <a:r>
              <a:rPr lang="ko-KR" altLang="en-US" spc="100" dirty="0" err="1"/>
              <a:t>텐서를</a:t>
            </a:r>
            <a:r>
              <a:rPr lang="ko-KR" altLang="en-US" spc="100" dirty="0"/>
              <a:t> 어떻게 만들고 </a:t>
            </a:r>
            <a:r>
              <a:rPr lang="en-US" altLang="ko-KR" spc="100" dirty="0"/>
              <a:t>variable</a:t>
            </a:r>
            <a:r>
              <a:rPr lang="ko-KR" altLang="en-US" spc="100" dirty="0"/>
              <a:t>과 </a:t>
            </a:r>
            <a:r>
              <a:rPr lang="en-US" altLang="ko-KR" spc="100" dirty="0"/>
              <a:t>placeholder</a:t>
            </a:r>
            <a:r>
              <a:rPr lang="ko-KR" altLang="en-US" spc="100" dirty="0"/>
              <a:t>를 사용하는지 이전 장을 통해 학습했다</a:t>
            </a:r>
            <a:r>
              <a:rPr lang="en-US" altLang="ko-KR" spc="100" dirty="0"/>
              <a:t>. </a:t>
            </a:r>
            <a:r>
              <a:rPr lang="ko-KR" altLang="en-US" spc="100" dirty="0"/>
              <a:t>이번 장에서는 이러한 </a:t>
            </a:r>
            <a:br>
              <a:rPr lang="en-US" altLang="ko-KR" spc="100" dirty="0"/>
            </a:br>
            <a:r>
              <a:rPr lang="ko-KR" altLang="en-US" spc="100" dirty="0"/>
              <a:t>객체들을 어떻게 연산 그래프에 추가하는지 살펴보도록 한다</a:t>
            </a:r>
            <a:r>
              <a:rPr lang="en-US" altLang="ko-KR" spc="100" dirty="0"/>
              <a:t>.</a:t>
            </a:r>
            <a:endParaRPr lang="ko-KR" altLang="en-US" spc="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9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DF8D0FD0-2CFE-4B17-8331-EA8D10AC6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32" y="3932433"/>
            <a:ext cx="9763125" cy="16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3E14C8-2C2A-43A1-8B69-D4113A309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32" y="1752600"/>
            <a:ext cx="7791450" cy="1676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47D0F55-A223-4D62-A51B-2DC7C2CE3F2D}"/>
              </a:ext>
            </a:extLst>
          </p:cNvPr>
          <p:cNvSpPr txBox="1">
            <a:spLocks/>
          </p:cNvSpPr>
          <p:nvPr/>
        </p:nvSpPr>
        <p:spPr>
          <a:xfrm>
            <a:off x="1566502" y="136755"/>
            <a:ext cx="5502118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900" dirty="0"/>
              <a:t>Evaluating models(</a:t>
            </a:r>
            <a:r>
              <a:rPr lang="ko-KR" altLang="en-US" sz="3900" dirty="0"/>
              <a:t>회귀</a:t>
            </a:r>
            <a:r>
              <a:rPr lang="en-US" altLang="ko-KR" sz="3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80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369A4C-2297-4FEC-B288-4C51C3081989}"/>
              </a:ext>
            </a:extLst>
          </p:cNvPr>
          <p:cNvSpPr txBox="1">
            <a:spLocks/>
          </p:cNvSpPr>
          <p:nvPr/>
        </p:nvSpPr>
        <p:spPr>
          <a:xfrm>
            <a:off x="1484310" y="249079"/>
            <a:ext cx="545074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dirty="0"/>
              <a:t>Evaluating models(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DE8C937-1A61-4032-AEFE-30D5C19A1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072794"/>
            <a:ext cx="9734550" cy="31456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2ADE51C-EE9B-4D98-A81F-1DB8D45E9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4212404"/>
            <a:ext cx="9734550" cy="22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DE46C0A-7C7A-4ED9-B950-69CFE933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61" y="1066801"/>
            <a:ext cx="4162425" cy="3001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4176DB-0A64-4C7F-920B-769025E37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56" y="1011041"/>
            <a:ext cx="4238625" cy="30575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F40563-EDB4-4BA8-9A0A-F92A89558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61" y="4171308"/>
            <a:ext cx="9734550" cy="22574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C5656E8-541E-41F9-AD14-DE66626AB1F3}"/>
              </a:ext>
            </a:extLst>
          </p:cNvPr>
          <p:cNvSpPr txBox="1">
            <a:spLocks/>
          </p:cNvSpPr>
          <p:nvPr/>
        </p:nvSpPr>
        <p:spPr>
          <a:xfrm>
            <a:off x="1484310" y="249079"/>
            <a:ext cx="545074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dirty="0"/>
              <a:t>Evaluating models(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01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58" y="278069"/>
            <a:ext cx="7495303" cy="81772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Operations in a computational graph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D5BCDED-F74C-4E22-B305-BFCD79CC7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4"/>
          <a:stretch/>
        </p:blipFill>
        <p:spPr>
          <a:xfrm>
            <a:off x="1722365" y="1219081"/>
            <a:ext cx="5315434" cy="490431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2FE7FED-13B5-4A58-BB8A-34081A69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251" y="2109138"/>
            <a:ext cx="4957282" cy="31242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x_vals</a:t>
            </a:r>
            <a:r>
              <a:rPr lang="ko-KR" altLang="en-US" dirty="0"/>
              <a:t>의 원소들을 받아 </a:t>
            </a:r>
            <a:r>
              <a:rPr lang="en-US" altLang="ko-KR" dirty="0"/>
              <a:t>m1,m2</a:t>
            </a:r>
            <a:r>
              <a:rPr lang="ko-KR" altLang="en-US" dirty="0"/>
              <a:t>와의 곱하기 후 </a:t>
            </a:r>
            <a:r>
              <a:rPr lang="en-US" altLang="ko-KR" dirty="0"/>
              <a:t>a1 </a:t>
            </a:r>
            <a:r>
              <a:rPr lang="ko-KR" altLang="en-US" dirty="0"/>
              <a:t>과의 더하기 연산을 수행한다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sess.run</a:t>
            </a:r>
            <a:r>
              <a:rPr lang="en-US" altLang="ko-KR" dirty="0"/>
              <a:t>()</a:t>
            </a:r>
            <a:r>
              <a:rPr lang="ko-KR" altLang="en-US" dirty="0"/>
              <a:t>에는 최종적인 연산 하나와 </a:t>
            </a:r>
            <a:r>
              <a:rPr lang="en-US" altLang="ko-KR" dirty="0" err="1"/>
              <a:t>feed_dict</a:t>
            </a:r>
            <a:r>
              <a:rPr lang="ko-KR" altLang="en-US" dirty="0"/>
              <a:t>를 통해 </a:t>
            </a:r>
            <a:r>
              <a:rPr lang="en-US" altLang="ko-KR" dirty="0"/>
              <a:t>placeholder</a:t>
            </a:r>
            <a:r>
              <a:rPr lang="ko-KR" altLang="en-US" dirty="0"/>
              <a:t>에 실제 무슨 값을 넣을지를 지정하면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5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4F0337-7F7A-4BF5-A642-4FD29F5C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53" y="2342508"/>
            <a:ext cx="2625353" cy="2982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회귀</a:t>
            </a:r>
          </a:p>
          <a:p>
            <a:r>
              <a:rPr lang="en-US" altLang="ko-KR" dirty="0"/>
              <a:t>L2</a:t>
            </a:r>
          </a:p>
          <a:p>
            <a:r>
              <a:rPr lang="en-US" altLang="ko-KR" dirty="0"/>
              <a:t>L1</a:t>
            </a:r>
          </a:p>
          <a:p>
            <a:r>
              <a:rPr lang="en-US" altLang="ko-KR" dirty="0"/>
              <a:t>Pseudo-Huber</a:t>
            </a:r>
          </a:p>
          <a:p>
            <a:r>
              <a:rPr lang="ko-KR" altLang="en-US" dirty="0"/>
              <a:t>⋯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AC72A3-5AA1-4DB2-81B8-9FF43F1D50FD}"/>
              </a:ext>
            </a:extLst>
          </p:cNvPr>
          <p:cNvSpPr txBox="1">
            <a:spLocks/>
          </p:cNvSpPr>
          <p:nvPr/>
        </p:nvSpPr>
        <p:spPr>
          <a:xfrm>
            <a:off x="1268553" y="218257"/>
            <a:ext cx="6575460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altLang="ko-KR" dirty="0"/>
              <a:t>Implementing loss function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A97D71F-7AA2-413C-AFD9-1BB116D5B0CB}"/>
              </a:ext>
            </a:extLst>
          </p:cNvPr>
          <p:cNvSpPr txBox="1">
            <a:spLocks/>
          </p:cNvSpPr>
          <p:nvPr/>
        </p:nvSpPr>
        <p:spPr>
          <a:xfrm>
            <a:off x="1453488" y="805881"/>
            <a:ext cx="10018713" cy="145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Loss</a:t>
            </a:r>
            <a:r>
              <a:rPr lang="ko-KR" altLang="en-US" sz="2000" dirty="0"/>
              <a:t> 함수는 모델의 예측 값과 실제 값의 차이를 나타내는 함수로써 </a:t>
            </a:r>
            <a:r>
              <a:rPr lang="en-US" altLang="ko-KR" sz="2000" dirty="0"/>
              <a:t>loss </a:t>
            </a:r>
            <a:r>
              <a:rPr lang="ko-KR" altLang="en-US" sz="2000" dirty="0"/>
              <a:t>함수의 값을 줄여 나가는 연산 과정을 통해 모델의 성능을 최적화해 나간다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A99605C0-737D-498D-A9CD-F572A2905DC4}"/>
              </a:ext>
            </a:extLst>
          </p:cNvPr>
          <p:cNvSpPr txBox="1">
            <a:spLocks/>
          </p:cNvSpPr>
          <p:nvPr/>
        </p:nvSpPr>
        <p:spPr>
          <a:xfrm>
            <a:off x="3823395" y="2507536"/>
            <a:ext cx="4289766" cy="4175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분류</a:t>
            </a:r>
            <a:endParaRPr lang="en-US" altLang="ko-KR" dirty="0"/>
          </a:p>
          <a:p>
            <a:r>
              <a:rPr lang="en-US" altLang="ko-KR" dirty="0"/>
              <a:t>Hinge loss</a:t>
            </a:r>
          </a:p>
          <a:p>
            <a:r>
              <a:rPr lang="en-US" altLang="ko-KR" dirty="0"/>
              <a:t>Logistic loss</a:t>
            </a:r>
          </a:p>
          <a:p>
            <a:r>
              <a:rPr lang="en-US" altLang="ko-KR" dirty="0"/>
              <a:t>Sigmoid cross-entropy</a:t>
            </a:r>
          </a:p>
          <a:p>
            <a:r>
              <a:rPr lang="en-US" altLang="ko-KR" dirty="0"/>
              <a:t>Weighted cross-entropy</a:t>
            </a:r>
          </a:p>
          <a:p>
            <a:r>
              <a:rPr lang="en-US" altLang="ko-KR" dirty="0" err="1"/>
              <a:t>Softmax</a:t>
            </a:r>
            <a:r>
              <a:rPr lang="en-US" altLang="ko-KR" dirty="0"/>
              <a:t> cross-entropy</a:t>
            </a:r>
          </a:p>
          <a:p>
            <a:r>
              <a:rPr lang="en-US" altLang="ko-KR" dirty="0"/>
              <a:t>Sparse </a:t>
            </a:r>
            <a:r>
              <a:rPr lang="en-US" altLang="ko-KR" dirty="0" err="1"/>
              <a:t>softmax</a:t>
            </a:r>
            <a:r>
              <a:rPr lang="en-US" altLang="ko-KR" dirty="0"/>
              <a:t> cross-entropy</a:t>
            </a:r>
          </a:p>
          <a:p>
            <a:r>
              <a:rPr lang="ko-KR" altLang="en-US" dirty="0"/>
              <a:t>⋯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ADE9ED-19CD-491D-9E89-7E12DF48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21" y="1708936"/>
            <a:ext cx="3086100" cy="5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369A4C-2297-4FEC-B288-4C51C3081989}"/>
              </a:ext>
            </a:extLst>
          </p:cNvPr>
          <p:cNvSpPr txBox="1">
            <a:spLocks/>
          </p:cNvSpPr>
          <p:nvPr/>
        </p:nvSpPr>
        <p:spPr>
          <a:xfrm>
            <a:off x="1648696" y="202450"/>
            <a:ext cx="7536400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900" dirty="0"/>
              <a:t>Implementing backpropagation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0926FAC-839F-4F96-9F84-B1D65C2F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843" y="1541124"/>
            <a:ext cx="10351520" cy="4274050"/>
          </a:xfrm>
        </p:spPr>
        <p:txBody>
          <a:bodyPr>
            <a:normAutofit/>
          </a:bodyPr>
          <a:lstStyle/>
          <a:p>
            <a:r>
              <a:rPr lang="ko-KR" altLang="en-US" spc="100" dirty="0"/>
              <a:t>실제 값과 모델 예측 값 사이의 거리를 측정하는 방식인 </a:t>
            </a:r>
            <a:r>
              <a:rPr lang="en-US" altLang="ko-KR" spc="100" dirty="0"/>
              <a:t>loss </a:t>
            </a:r>
            <a:r>
              <a:rPr lang="ko-KR" altLang="en-US" spc="100" dirty="0"/>
              <a:t>함수를 어떻게 만드는가를 살펴보았다</a:t>
            </a:r>
            <a:r>
              <a:rPr lang="en-US" altLang="ko-KR" spc="100" dirty="0"/>
              <a:t>. </a:t>
            </a:r>
            <a:r>
              <a:rPr lang="ko-KR" altLang="en-US" spc="100" dirty="0"/>
              <a:t>이 </a:t>
            </a:r>
            <a:r>
              <a:rPr lang="en-US" altLang="ko-KR" spc="100" dirty="0"/>
              <a:t>loss </a:t>
            </a:r>
            <a:r>
              <a:rPr lang="ko-KR" altLang="en-US" spc="100" dirty="0"/>
              <a:t>함수를 최소화 시키는 과정을 통해 모델의 </a:t>
            </a:r>
            <a:r>
              <a:rPr lang="en-US" altLang="ko-KR" spc="100" dirty="0"/>
              <a:t>variable</a:t>
            </a:r>
            <a:r>
              <a:rPr lang="ko-KR" altLang="en-US" spc="100" dirty="0"/>
              <a:t>이 변화하는 모습을 살펴보도록 한다</a:t>
            </a:r>
            <a:r>
              <a:rPr lang="en-US" altLang="ko-KR" spc="100" dirty="0"/>
              <a:t>.</a:t>
            </a:r>
          </a:p>
          <a:p>
            <a:r>
              <a:rPr lang="ko-KR" altLang="en-US" spc="100" dirty="0" err="1"/>
              <a:t>텐서플로우를</a:t>
            </a:r>
            <a:r>
              <a:rPr lang="ko-KR" altLang="en-US" spc="100" dirty="0"/>
              <a:t> 사용하는 주요 장점 중 하나는 </a:t>
            </a:r>
            <a:r>
              <a:rPr lang="ko-KR" altLang="en-US" spc="100" dirty="0" err="1"/>
              <a:t>역전파</a:t>
            </a:r>
            <a:r>
              <a:rPr lang="en-US" altLang="ko-KR" spc="100" dirty="0"/>
              <a:t>(back propagation)</a:t>
            </a:r>
            <a:r>
              <a:rPr lang="ko-KR" altLang="en-US" spc="100" dirty="0"/>
              <a:t>를 기반으로 연산을 추적해 </a:t>
            </a:r>
            <a:r>
              <a:rPr lang="en-US" altLang="ko-KR" spc="100" dirty="0"/>
              <a:t>variable</a:t>
            </a:r>
            <a:r>
              <a:rPr lang="ko-KR" altLang="en-US" spc="100" dirty="0"/>
              <a:t>들을 자동으로 업데이트한다는 것이다</a:t>
            </a:r>
            <a:r>
              <a:rPr lang="en-US" altLang="ko-KR" spc="100" dirty="0"/>
              <a:t>.</a:t>
            </a:r>
            <a:r>
              <a:rPr lang="ko-KR" altLang="en-US" spc="100" dirty="0"/>
              <a:t>이것은 </a:t>
            </a:r>
            <a:r>
              <a:rPr lang="en-US" altLang="ko-KR" spc="100" dirty="0"/>
              <a:t>optimization </a:t>
            </a:r>
            <a:r>
              <a:rPr lang="ko-KR" altLang="en-US" spc="100" dirty="0"/>
              <a:t>함수를 선언함으로 해결할 수 있다</a:t>
            </a:r>
            <a:r>
              <a:rPr lang="en-US" altLang="ko-KR" spc="100" dirty="0"/>
              <a:t>.</a:t>
            </a:r>
            <a:endParaRPr lang="ko-KR" altLang="en-US" spc="100" dirty="0"/>
          </a:p>
          <a:p>
            <a:pPr fontAlgn="base"/>
            <a:r>
              <a:rPr lang="ko-KR" altLang="en-US" spc="100" dirty="0"/>
              <a:t>일단 </a:t>
            </a:r>
            <a:r>
              <a:rPr lang="en-US" altLang="ko-KR" spc="100" dirty="0"/>
              <a:t>optimization </a:t>
            </a:r>
            <a:r>
              <a:rPr lang="ko-KR" altLang="en-US" spc="100" dirty="0"/>
              <a:t>함수가 선언되면 모든 연산 그래프에 대해 </a:t>
            </a:r>
            <a:r>
              <a:rPr lang="ko-KR" altLang="en-US" spc="100" dirty="0" err="1"/>
              <a:t>텐서플로우가</a:t>
            </a:r>
            <a:r>
              <a:rPr lang="ko-KR" altLang="en-US" spc="100" dirty="0"/>
              <a:t> </a:t>
            </a:r>
            <a:r>
              <a:rPr lang="ko-KR" altLang="en-US" spc="100" dirty="0" err="1"/>
              <a:t>역전파</a:t>
            </a:r>
            <a:r>
              <a:rPr lang="ko-KR" altLang="en-US" spc="100" dirty="0"/>
              <a:t> 과정을 이해하고 수행한다</a:t>
            </a:r>
            <a:r>
              <a:rPr lang="en-US" altLang="ko-KR" spc="100" dirty="0"/>
              <a:t>. </a:t>
            </a:r>
            <a:endParaRPr lang="ko-KR" altLang="en-US" spc="100" dirty="0"/>
          </a:p>
        </p:txBody>
      </p:sp>
    </p:spTree>
    <p:extLst>
      <p:ext uri="{BB962C8B-B14F-4D97-AF65-F5344CB8AC3E}">
        <p14:creationId xmlns:p14="http://schemas.microsoft.com/office/powerpoint/2010/main" val="17758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369A4C-2297-4FEC-B288-4C51C3081989}"/>
              </a:ext>
            </a:extLst>
          </p:cNvPr>
          <p:cNvSpPr txBox="1">
            <a:spLocks/>
          </p:cNvSpPr>
          <p:nvPr/>
        </p:nvSpPr>
        <p:spPr>
          <a:xfrm>
            <a:off x="1638422" y="196496"/>
            <a:ext cx="7536400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900" dirty="0"/>
              <a:t>Implementing backpropagation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F9F154F-F34F-4892-9567-362281C2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94" y="2956712"/>
            <a:ext cx="9658350" cy="29747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DED1E0-0A28-4710-B5F7-4684749FE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7961" y="3908674"/>
            <a:ext cx="2902745" cy="1638300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BE7F35B-7823-4DE3-8AE6-2BC1E5B0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94" y="1014217"/>
            <a:ext cx="9658350" cy="19424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4B39F7-9DA2-4AAD-A8B3-D66ABB638D16}"/>
              </a:ext>
            </a:extLst>
          </p:cNvPr>
          <p:cNvSpPr txBox="1"/>
          <p:nvPr/>
        </p:nvSpPr>
        <p:spPr>
          <a:xfrm>
            <a:off x="3678148" y="6015173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모델의 최적해는 </a:t>
            </a:r>
            <a:r>
              <a:rPr lang="en-US" altLang="ko-KR" sz="1900" dirty="0"/>
              <a:t>A=10</a:t>
            </a:r>
            <a:r>
              <a:rPr lang="ko-KR" altLang="en-US" sz="1900" dirty="0"/>
              <a:t>이며 </a:t>
            </a:r>
            <a:r>
              <a:rPr lang="ko-KR" altLang="en-US" sz="1900" dirty="0" err="1"/>
              <a:t>학습률</a:t>
            </a:r>
            <a:r>
              <a:rPr lang="ko-KR" altLang="en-US" sz="1900" dirty="0"/>
              <a:t> </a:t>
            </a:r>
            <a:r>
              <a:rPr lang="en-US" altLang="ko-KR" sz="1900" dirty="0"/>
              <a:t>0.02</a:t>
            </a:r>
            <a:r>
              <a:rPr lang="ko-KR" altLang="en-US" sz="1900" dirty="0"/>
              <a:t>의 </a:t>
            </a:r>
            <a:r>
              <a:rPr lang="ko-KR" altLang="en-US" sz="1900" dirty="0" err="1"/>
              <a:t>경사하강법으로</a:t>
            </a:r>
            <a:r>
              <a:rPr lang="ko-KR" altLang="en-US" sz="1900" dirty="0"/>
              <a:t> 정의한 </a:t>
            </a:r>
            <a:r>
              <a:rPr lang="en-US" altLang="ko-KR" sz="1900" dirty="0"/>
              <a:t>optimize </a:t>
            </a:r>
            <a:r>
              <a:rPr lang="ko-KR" altLang="en-US" sz="1900" dirty="0"/>
              <a:t>함수를 통해 </a:t>
            </a:r>
            <a:r>
              <a:rPr lang="en-US" altLang="ko-KR" sz="1900" dirty="0"/>
              <a:t>loss</a:t>
            </a:r>
            <a:r>
              <a:rPr lang="ko-KR" altLang="en-US" sz="1900" dirty="0"/>
              <a:t>를 감소시켜 나가며 </a:t>
            </a:r>
            <a:r>
              <a:rPr lang="en-US" altLang="ko-KR" sz="1900" dirty="0"/>
              <a:t>A</a:t>
            </a:r>
            <a:r>
              <a:rPr lang="ko-KR" altLang="en-US" sz="1900" dirty="0"/>
              <a:t>가 </a:t>
            </a:r>
            <a:r>
              <a:rPr lang="en-US" altLang="ko-KR" sz="1900" dirty="0"/>
              <a:t>10</a:t>
            </a:r>
            <a:r>
              <a:rPr lang="ko-KR" altLang="en-US" sz="1900" dirty="0"/>
              <a:t>에 가까워지는 것을 확인할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0017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08BA7-0E6D-42B7-B55A-327AF6CD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8930"/>
            <a:ext cx="10289874" cy="5044611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10000"/>
              </a:lnSpc>
            </a:pPr>
            <a:r>
              <a:rPr lang="ko-KR" altLang="en-US" spc="100" dirty="0" err="1"/>
              <a:t>텐서플로우가</a:t>
            </a:r>
            <a:r>
              <a:rPr lang="ko-KR" altLang="en-US" spc="100" dirty="0"/>
              <a:t> 역전파를 통해 모델의 </a:t>
            </a:r>
            <a:r>
              <a:rPr lang="en-US" altLang="ko-KR" spc="100" dirty="0"/>
              <a:t>variable</a:t>
            </a:r>
            <a:r>
              <a:rPr lang="ko-KR" altLang="en-US" spc="100" dirty="0"/>
              <a:t>을 업데이트하는 동안 한 개의 데이터를 이용한 연산 대신 큰 사이즈</a:t>
            </a:r>
            <a:r>
              <a:rPr lang="en-US" altLang="ko-KR" spc="100" dirty="0"/>
              <a:t>(</a:t>
            </a:r>
            <a:r>
              <a:rPr lang="ko-KR" altLang="en-US" spc="100" dirty="0"/>
              <a:t>배치</a:t>
            </a:r>
            <a:r>
              <a:rPr lang="en-US" altLang="ko-KR" spc="100" dirty="0"/>
              <a:t>, batch)</a:t>
            </a:r>
            <a:r>
              <a:rPr lang="ko-KR" altLang="en-US" spc="100" dirty="0"/>
              <a:t>의 데이터를 한 번에 이용하는 연산을 이용할 수도 있다</a:t>
            </a:r>
            <a:r>
              <a:rPr lang="en-US" altLang="ko-KR" spc="100" dirty="0"/>
              <a:t>. </a:t>
            </a:r>
          </a:p>
          <a:p>
            <a:pPr fontAlgn="base">
              <a:lnSpc>
                <a:spcPct val="110000"/>
              </a:lnSpc>
            </a:pPr>
            <a:r>
              <a:rPr lang="ko-KR" altLang="en-US" spc="100" dirty="0"/>
              <a:t>오직 한 개의 데이터 샘플을 이용한 연산은 매우 이상한 연산 프로세스를 만들 수 있고</a:t>
            </a:r>
            <a:r>
              <a:rPr lang="en-US" altLang="ko-KR" spc="100" dirty="0"/>
              <a:t>, </a:t>
            </a:r>
            <a:r>
              <a:rPr lang="ko-KR" altLang="en-US" spc="100" dirty="0"/>
              <a:t>너무 큰 사이즈의 배치를 이용하는 것은 연산 비용이 매우 많이 들 수 있다</a:t>
            </a:r>
            <a:r>
              <a:rPr lang="en-US" altLang="ko-KR" spc="100" dirty="0"/>
              <a:t>. </a:t>
            </a:r>
            <a:br>
              <a:rPr lang="en-US" altLang="ko-KR" spc="100" dirty="0"/>
            </a:br>
            <a:r>
              <a:rPr lang="ko-KR" altLang="en-US" spc="100" dirty="0"/>
              <a:t>적절한 훈련 방식을 택하는 것은 </a:t>
            </a:r>
            <a:r>
              <a:rPr lang="ko-KR" altLang="en-US" spc="100" dirty="0" err="1"/>
              <a:t>머신러닝</a:t>
            </a:r>
            <a:r>
              <a:rPr lang="ko-KR" altLang="en-US" spc="100" dirty="0"/>
              <a:t> 알고리즘이 올바른 해로 수렴하는데 매우 중요하다</a:t>
            </a:r>
            <a:r>
              <a:rPr lang="en-US" altLang="ko-KR" spc="100" dirty="0"/>
              <a:t>.</a:t>
            </a:r>
            <a:endParaRPr lang="ko-KR" altLang="en-US" spc="100" dirty="0"/>
          </a:p>
          <a:p>
            <a:pPr fontAlgn="base">
              <a:lnSpc>
                <a:spcPct val="110000"/>
              </a:lnSpc>
            </a:pPr>
            <a:r>
              <a:rPr lang="ko-KR" altLang="en-US" spc="100" dirty="0"/>
              <a:t>역전파를 사용해 </a:t>
            </a:r>
            <a:r>
              <a:rPr lang="en-US" altLang="ko-KR" spc="100" dirty="0"/>
              <a:t>variable</a:t>
            </a:r>
            <a:r>
              <a:rPr lang="ko-KR" altLang="en-US" spc="100" dirty="0"/>
              <a:t>의 </a:t>
            </a:r>
            <a:r>
              <a:rPr lang="en-US" altLang="ko-KR" spc="100" dirty="0"/>
              <a:t>gradient</a:t>
            </a:r>
            <a:r>
              <a:rPr lang="ko-KR" altLang="en-US" spc="100" dirty="0"/>
              <a:t>를 계산하기 위해 하나의 샘플 혹은 여러 개의 샘플 데이터에 대한 </a:t>
            </a:r>
            <a:r>
              <a:rPr lang="en-US" altLang="ko-KR" spc="100" dirty="0"/>
              <a:t>loss </a:t>
            </a:r>
            <a:r>
              <a:rPr lang="ko-KR" altLang="en-US" spc="100" dirty="0"/>
              <a:t>함수를 </a:t>
            </a:r>
            <a:r>
              <a:rPr lang="ko-KR" altLang="en-US" spc="100" dirty="0" err="1"/>
              <a:t>계산해야한다</a:t>
            </a:r>
            <a:r>
              <a:rPr lang="en-US" altLang="ko-KR" spc="100" dirty="0"/>
              <a:t>. </a:t>
            </a:r>
            <a:br>
              <a:rPr lang="en-US" altLang="ko-KR" spc="100" dirty="0"/>
            </a:br>
            <a:r>
              <a:rPr lang="en-US" altLang="ko-KR" spc="100" dirty="0"/>
              <a:t>Stochastic </a:t>
            </a:r>
            <a:r>
              <a:rPr lang="ko-KR" altLang="en-US" spc="100" dirty="0"/>
              <a:t>훈련은 오직 하나의 데이터만 사용한다</a:t>
            </a:r>
            <a:r>
              <a:rPr lang="en-US" altLang="ko-KR" spc="100" dirty="0"/>
              <a:t>. </a:t>
            </a:r>
            <a:r>
              <a:rPr lang="ko-KR" altLang="en-US" spc="100" dirty="0"/>
              <a:t>또 다른 방법은 여러 개의 샘플 데이터를 한 번에 이용해 </a:t>
            </a:r>
            <a:r>
              <a:rPr lang="ko-KR" altLang="en-US" spc="100" dirty="0" err="1"/>
              <a:t>그래디언트</a:t>
            </a:r>
            <a:r>
              <a:rPr lang="ko-KR" altLang="en-US" spc="100" dirty="0"/>
              <a:t> 계산을 위해 </a:t>
            </a:r>
            <a:r>
              <a:rPr lang="en-US" altLang="ko-KR" spc="100" dirty="0"/>
              <a:t>loss </a:t>
            </a:r>
            <a:r>
              <a:rPr lang="ko-KR" altLang="en-US" spc="100" dirty="0"/>
              <a:t>함수의 평균을 구한다</a:t>
            </a:r>
            <a:r>
              <a:rPr lang="en-US" altLang="ko-KR" spc="100" dirty="0"/>
              <a:t>. training batch</a:t>
            </a:r>
            <a:r>
              <a:rPr lang="ko-KR" altLang="en-US" spc="100" dirty="0"/>
              <a:t>는 매우 다양하게 지정할 수 있다</a:t>
            </a:r>
            <a:r>
              <a:rPr lang="en-US" altLang="ko-KR" spc="100" dirty="0"/>
              <a:t>.</a:t>
            </a:r>
            <a:endParaRPr lang="ko-KR" altLang="en-US" spc="1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369A4C-2297-4FEC-B288-4C51C3081989}"/>
              </a:ext>
            </a:extLst>
          </p:cNvPr>
          <p:cNvSpPr txBox="1">
            <a:spLocks/>
          </p:cNvSpPr>
          <p:nvPr/>
        </p:nvSpPr>
        <p:spPr>
          <a:xfrm>
            <a:off x="1484310" y="249079"/>
            <a:ext cx="844052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altLang="ko-KR" sz="3600" dirty="0"/>
              <a:t>Working with batch and stochastic training</a:t>
            </a:r>
          </a:p>
        </p:txBody>
      </p:sp>
    </p:spTree>
    <p:extLst>
      <p:ext uri="{BB962C8B-B14F-4D97-AF65-F5344CB8AC3E}">
        <p14:creationId xmlns:p14="http://schemas.microsoft.com/office/powerpoint/2010/main" val="33597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369A4C-2297-4FEC-B288-4C51C3081989}"/>
              </a:ext>
            </a:extLst>
          </p:cNvPr>
          <p:cNvSpPr txBox="1">
            <a:spLocks/>
          </p:cNvSpPr>
          <p:nvPr/>
        </p:nvSpPr>
        <p:spPr>
          <a:xfrm>
            <a:off x="1484310" y="249079"/>
            <a:ext cx="844052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altLang="ko-KR" sz="3600" dirty="0"/>
              <a:t>Working with batch and stochastic training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1BFD09-72C1-4AD6-8261-44B9CC937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2" y="3703796"/>
            <a:ext cx="4667250" cy="29051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23326-B65D-4670-ACEC-146555AB2F5A}"/>
              </a:ext>
            </a:extLst>
          </p:cNvPr>
          <p:cNvSpPr txBox="1"/>
          <p:nvPr/>
        </p:nvSpPr>
        <p:spPr>
          <a:xfrm>
            <a:off x="7315201" y="5435028"/>
            <a:ext cx="42226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err="1"/>
              <a:t>Batch_size</a:t>
            </a:r>
            <a:r>
              <a:rPr lang="ko-KR" altLang="en-US" sz="1900" dirty="0"/>
              <a:t>를 </a:t>
            </a:r>
            <a:r>
              <a:rPr lang="en-US" altLang="ko-KR" sz="1900" dirty="0"/>
              <a:t>20</a:t>
            </a:r>
            <a:r>
              <a:rPr lang="ko-KR" altLang="en-US" sz="1900" dirty="0"/>
              <a:t>으로 사용했을 때 </a:t>
            </a:r>
            <a:r>
              <a:rPr lang="en-US" altLang="ko-KR" sz="1900" dirty="0"/>
              <a:t>loss</a:t>
            </a:r>
            <a:r>
              <a:rPr lang="ko-KR" altLang="en-US" sz="1900" dirty="0"/>
              <a:t>가 더 부드럽게</a:t>
            </a:r>
            <a:r>
              <a:rPr lang="en-US" altLang="ko-KR" sz="1900" dirty="0"/>
              <a:t>(smooth) </a:t>
            </a:r>
            <a:r>
              <a:rPr lang="ko-KR" altLang="en-US" sz="1900" dirty="0"/>
              <a:t>감소하는 것을 확인할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FEE4D-BB0A-4EC5-8F81-6A92B549E215}"/>
              </a:ext>
            </a:extLst>
          </p:cNvPr>
          <p:cNvSpPr txBox="1"/>
          <p:nvPr/>
        </p:nvSpPr>
        <p:spPr>
          <a:xfrm>
            <a:off x="8454950" y="1581029"/>
            <a:ext cx="34836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loss</a:t>
            </a:r>
            <a:r>
              <a:rPr lang="ko-KR" altLang="en-US" sz="1900" dirty="0"/>
              <a:t>를 계산하는 데이터셋</a:t>
            </a:r>
            <a:r>
              <a:rPr lang="en-US" altLang="ko-KR" sz="1900" dirty="0"/>
              <a:t>(</a:t>
            </a:r>
            <a:r>
              <a:rPr lang="en-US" altLang="ko-KR" sz="1900" dirty="0" err="1"/>
              <a:t>rand_x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rand_y</a:t>
            </a:r>
            <a:r>
              <a:rPr lang="en-US" altLang="ko-KR" sz="1900" dirty="0"/>
              <a:t>)</a:t>
            </a:r>
            <a:r>
              <a:rPr lang="ko-KR" altLang="en-US" sz="1900" dirty="0"/>
              <a:t>을 하나의 데이터 샘플이 아닌 </a:t>
            </a:r>
            <a:r>
              <a:rPr lang="en-US" altLang="ko-KR" sz="1900" dirty="0"/>
              <a:t>20</a:t>
            </a:r>
            <a:r>
              <a:rPr lang="ko-KR" altLang="en-US" sz="1900" dirty="0"/>
              <a:t>개의 데이터 샘플을 사용한다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AF3ED5B-B8B9-411E-8CEF-7FD1ADD60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12178" b="-1"/>
          <a:stretch/>
        </p:blipFill>
        <p:spPr>
          <a:xfrm>
            <a:off x="1705971" y="1066801"/>
            <a:ext cx="6609511" cy="2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0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08BA7-0E6D-42B7-B55A-327AF6CD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23308"/>
            <a:ext cx="10707690" cy="5743254"/>
          </a:xfrm>
        </p:spPr>
        <p:txBody>
          <a:bodyPr>
            <a:normAutofit fontScale="62500" lnSpcReduction="20000"/>
          </a:bodyPr>
          <a:lstStyle/>
          <a:p>
            <a:pPr fontAlgn="base">
              <a:lnSpc>
                <a:spcPts val="2240"/>
              </a:lnSpc>
            </a:pPr>
            <a:r>
              <a:rPr lang="ko-KR" altLang="en-US" sz="3000" spc="100" dirty="0"/>
              <a:t>훈련 도중에 모델을 평가하는 것은 알고리즘에 대한 인사이트와 디버그와 모델의 전체적인 향상</a:t>
            </a:r>
            <a:r>
              <a:rPr lang="en-US" altLang="ko-KR" sz="3000" spc="100" dirty="0"/>
              <a:t>, </a:t>
            </a:r>
            <a:r>
              <a:rPr lang="ko-KR" altLang="en-US" sz="3000" spc="100" dirty="0"/>
              <a:t>변화에 대한 힌트를 제공한다</a:t>
            </a:r>
            <a:r>
              <a:rPr lang="en-US" altLang="ko-KR" sz="3000" spc="100" dirty="0"/>
              <a:t>.</a:t>
            </a:r>
            <a:br>
              <a:rPr lang="en-US" altLang="ko-KR" sz="3000" spc="100" dirty="0"/>
            </a:br>
            <a:r>
              <a:rPr lang="ko-KR" altLang="en-US" sz="3000" spc="100" dirty="0"/>
              <a:t>훈련 이후에는 </a:t>
            </a:r>
            <a:r>
              <a:rPr lang="en-US" altLang="ko-KR" sz="3000" spc="100" dirty="0"/>
              <a:t>training set</a:t>
            </a:r>
            <a:r>
              <a:rPr lang="ko-KR" altLang="en-US" sz="3000" spc="100" dirty="0"/>
              <a:t>과 </a:t>
            </a:r>
            <a:r>
              <a:rPr lang="en-US" altLang="ko-KR" sz="3000" spc="100" dirty="0"/>
              <a:t>test set</a:t>
            </a:r>
            <a:r>
              <a:rPr lang="ko-KR" altLang="en-US" sz="3000" spc="100" dirty="0"/>
              <a:t>을 나눠 모델을 평가한다</a:t>
            </a:r>
            <a:r>
              <a:rPr lang="en-US" altLang="ko-KR" sz="3000" spc="100" dirty="0"/>
              <a:t>.</a:t>
            </a:r>
            <a:endParaRPr lang="ko-KR" altLang="en-US" sz="3000" spc="100" dirty="0"/>
          </a:p>
          <a:p>
            <a:pPr fontAlgn="base">
              <a:lnSpc>
                <a:spcPts val="2240"/>
              </a:lnSpc>
            </a:pPr>
            <a:r>
              <a:rPr lang="ko-KR" altLang="en-US" sz="3000" spc="100" dirty="0"/>
              <a:t>모델 </a:t>
            </a:r>
            <a:r>
              <a:rPr lang="en-US" altLang="ko-KR" sz="3000" spc="100" dirty="0"/>
              <a:t>output</a:t>
            </a:r>
            <a:r>
              <a:rPr lang="ko-KR" altLang="en-US" sz="3000" spc="100" dirty="0"/>
              <a:t>에 대한 변환을 수행하는 </a:t>
            </a:r>
            <a:r>
              <a:rPr lang="en-US" altLang="ko-KR" sz="3000" spc="100" dirty="0"/>
              <a:t>loss function(</a:t>
            </a:r>
            <a:r>
              <a:rPr lang="ko-KR" altLang="en-US" sz="3000" spc="100" dirty="0"/>
              <a:t>예를 들어 </a:t>
            </a:r>
            <a:r>
              <a:rPr lang="en-US" altLang="ko-KR" sz="3000" spc="100" dirty="0"/>
              <a:t>sigmoid cross entropy with logits)</a:t>
            </a:r>
            <a:r>
              <a:rPr lang="ko-KR" altLang="en-US" sz="3000" spc="100" dirty="0"/>
              <a:t>을 모델에 포함시켰다면</a:t>
            </a:r>
            <a:r>
              <a:rPr lang="en-US" altLang="ko-KR" sz="3000" spc="100" dirty="0"/>
              <a:t>, </a:t>
            </a:r>
            <a:r>
              <a:rPr lang="ko-KR" altLang="en-US" sz="3000" spc="100" dirty="0"/>
              <a:t>예측에 대한 정확도를 계산하도록 고려해야만 한다</a:t>
            </a:r>
            <a:r>
              <a:rPr lang="en-US" altLang="ko-KR" sz="3000" spc="100" dirty="0"/>
              <a:t>.</a:t>
            </a:r>
          </a:p>
          <a:p>
            <a:pPr fontAlgn="base">
              <a:lnSpc>
                <a:spcPts val="2240"/>
              </a:lnSpc>
            </a:pPr>
            <a:endParaRPr lang="ko-KR" altLang="en-US" sz="3000" spc="100" dirty="0"/>
          </a:p>
          <a:p>
            <a:pPr marL="0" indent="0" fontAlgn="base">
              <a:lnSpc>
                <a:spcPts val="2240"/>
              </a:lnSpc>
              <a:buNone/>
            </a:pPr>
            <a:r>
              <a:rPr lang="ko-KR" altLang="en-US" sz="3000" spc="100" dirty="0"/>
              <a:t>평가에 있어서 중요한 또 한가지는 모델이 회귀모델인가</a:t>
            </a:r>
            <a:r>
              <a:rPr lang="en-US" altLang="ko-KR" sz="3000" spc="100" dirty="0"/>
              <a:t>, </a:t>
            </a:r>
            <a:r>
              <a:rPr lang="ko-KR" altLang="en-US" sz="3000" spc="100" dirty="0"/>
              <a:t>분류모델인가이다</a:t>
            </a:r>
            <a:r>
              <a:rPr lang="en-US" altLang="ko-KR" sz="3000" spc="100" dirty="0"/>
              <a:t>.</a:t>
            </a:r>
            <a:endParaRPr lang="ko-KR" altLang="en-US" sz="3000" spc="100" dirty="0"/>
          </a:p>
          <a:p>
            <a:pPr fontAlgn="base">
              <a:lnSpc>
                <a:spcPts val="2240"/>
              </a:lnSpc>
            </a:pPr>
            <a:r>
              <a:rPr lang="ko-KR" altLang="en-US" sz="3000" spc="100" dirty="0"/>
              <a:t>회귀모델에서는 연속적인 수를 예측한다</a:t>
            </a:r>
            <a:r>
              <a:rPr lang="en-US" altLang="ko-KR" sz="3000" spc="100" dirty="0"/>
              <a:t>. </a:t>
            </a:r>
            <a:r>
              <a:rPr lang="ko-KR" altLang="en-US" sz="3000" spc="100" dirty="0"/>
              <a:t>그렇기 때문에 타겟이 카테고리로 나눠지지 않는다</a:t>
            </a:r>
            <a:r>
              <a:rPr lang="en-US" altLang="ko-KR" sz="3000" spc="100" dirty="0"/>
              <a:t>. </a:t>
            </a:r>
            <a:r>
              <a:rPr lang="ko-KR" altLang="en-US" sz="3000" spc="100" dirty="0"/>
              <a:t>이런 회귀모델을 평가하기 위해 실제 값과 예측 값의 차이를 측정하는 수단을 생각해야만 한다</a:t>
            </a:r>
            <a:r>
              <a:rPr lang="en-US" altLang="ko-KR" sz="3000" spc="100" dirty="0"/>
              <a:t>.</a:t>
            </a:r>
            <a:endParaRPr lang="ko-KR" altLang="en-US" sz="3000" spc="100" dirty="0"/>
          </a:p>
          <a:p>
            <a:pPr fontAlgn="base">
              <a:lnSpc>
                <a:spcPts val="2240"/>
              </a:lnSpc>
            </a:pPr>
            <a:r>
              <a:rPr lang="ko-KR" altLang="en-US" sz="3000" spc="100" dirty="0"/>
              <a:t>분류모델은 수치적인 입력 값에 기초한 카테고리를 예측하는 것이다</a:t>
            </a:r>
            <a:r>
              <a:rPr lang="en-US" altLang="ko-KR" sz="3000" spc="100" dirty="0"/>
              <a:t>. </a:t>
            </a:r>
            <a:r>
              <a:rPr lang="ko-KR" altLang="en-US" sz="3000" spc="100" dirty="0"/>
              <a:t>실제 예측 값은 </a:t>
            </a:r>
            <a:r>
              <a:rPr lang="en-US" altLang="ko-KR" sz="3000" spc="100" dirty="0"/>
              <a:t>1</a:t>
            </a:r>
            <a:r>
              <a:rPr lang="ko-KR" altLang="en-US" sz="3000" spc="100" dirty="0"/>
              <a:t>과 </a:t>
            </a:r>
            <a:r>
              <a:rPr lang="en-US" altLang="ko-KR" sz="3000" spc="100" dirty="0"/>
              <a:t>0</a:t>
            </a:r>
            <a:r>
              <a:rPr lang="ko-KR" altLang="en-US" sz="3000" spc="100" dirty="0"/>
              <a:t>의 연속된 수열로 나타나게 된다</a:t>
            </a:r>
            <a:r>
              <a:rPr lang="en-US" altLang="ko-KR" sz="3000" spc="100" dirty="0"/>
              <a:t>. </a:t>
            </a:r>
            <a:r>
              <a:rPr lang="ko-KR" altLang="en-US" sz="3000" spc="100" dirty="0"/>
              <a:t>회귀모델에서의 </a:t>
            </a:r>
            <a:r>
              <a:rPr lang="en-US" altLang="ko-KR" sz="3000" spc="100" dirty="0"/>
              <a:t>loss </a:t>
            </a:r>
            <a:r>
              <a:rPr lang="ko-KR" altLang="en-US" sz="3000" spc="100" dirty="0"/>
              <a:t>함수인 </a:t>
            </a:r>
            <a:r>
              <a:rPr lang="en-US" altLang="ko-KR" sz="3000" spc="100" dirty="0"/>
              <a:t>L2 </a:t>
            </a:r>
            <a:r>
              <a:rPr lang="ko-KR" altLang="en-US" sz="3000" spc="100" dirty="0"/>
              <a:t>같은 것은 분류 모델이 얼마나 잘 작동하고 있는지 측정하는데 유용하지 않다</a:t>
            </a:r>
            <a:r>
              <a:rPr lang="en-US" altLang="ko-KR" sz="3000" spc="100" dirty="0"/>
              <a:t>. </a:t>
            </a:r>
            <a:r>
              <a:rPr lang="ko-KR" altLang="en-US" sz="3000" spc="100" dirty="0"/>
              <a:t>보통은 올바로 분류된 카테고리의 비율을 계산하는 정확도를 사용한다</a:t>
            </a:r>
            <a:r>
              <a:rPr lang="en-US" altLang="ko-KR" sz="3000" spc="100" dirty="0"/>
              <a:t>.</a:t>
            </a:r>
          </a:p>
          <a:p>
            <a:pPr fontAlgn="base">
              <a:lnSpc>
                <a:spcPts val="2240"/>
              </a:lnSpc>
            </a:pPr>
            <a:endParaRPr lang="en-US" altLang="ko-KR" sz="3000" spc="100" dirty="0"/>
          </a:p>
          <a:p>
            <a:pPr marL="0" indent="0" algn="ctr" fontAlgn="base">
              <a:lnSpc>
                <a:spcPts val="2240"/>
              </a:lnSpc>
              <a:buNone/>
            </a:pPr>
            <a:r>
              <a:rPr lang="ko-KR" altLang="en-US" sz="3000" spc="100" dirty="0"/>
              <a:t>이전의 모든 과정을 섞어 실제 모델을 만들고 성과를 측정해 보기로 한다</a:t>
            </a:r>
            <a:r>
              <a:rPr lang="en-US" altLang="ko-KR" sz="3000" spc="100" dirty="0"/>
              <a:t>.</a:t>
            </a:r>
            <a:endParaRPr lang="ko-KR" altLang="en-US" sz="3000" spc="100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369A4C-2297-4FEC-B288-4C51C3081989}"/>
              </a:ext>
            </a:extLst>
          </p:cNvPr>
          <p:cNvSpPr txBox="1">
            <a:spLocks/>
          </p:cNvSpPr>
          <p:nvPr/>
        </p:nvSpPr>
        <p:spPr>
          <a:xfrm>
            <a:off x="1484310" y="249079"/>
            <a:ext cx="4114494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altLang="ko-KR" dirty="0"/>
              <a:t>Evaluating models</a:t>
            </a:r>
          </a:p>
        </p:txBody>
      </p:sp>
    </p:spTree>
    <p:extLst>
      <p:ext uri="{BB962C8B-B14F-4D97-AF65-F5344CB8AC3E}">
        <p14:creationId xmlns:p14="http://schemas.microsoft.com/office/powerpoint/2010/main" val="227739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369A4C-2297-4FEC-B288-4C51C3081989}"/>
              </a:ext>
            </a:extLst>
          </p:cNvPr>
          <p:cNvSpPr txBox="1">
            <a:spLocks/>
          </p:cNvSpPr>
          <p:nvPr/>
        </p:nvSpPr>
        <p:spPr>
          <a:xfrm>
            <a:off x="1566502" y="136755"/>
            <a:ext cx="5502118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900" dirty="0"/>
              <a:t>Evaluating models(</a:t>
            </a:r>
            <a:r>
              <a:rPr lang="ko-KR" altLang="en-US" sz="3900" dirty="0"/>
              <a:t>회귀</a:t>
            </a:r>
            <a:r>
              <a:rPr lang="en-US" altLang="ko-KR" sz="3900" dirty="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7E027B9-A569-47B3-830B-194994F90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60" y="989443"/>
            <a:ext cx="7673191" cy="257646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676E419-AE5C-4EC4-853C-8130E4618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60" y="3534594"/>
            <a:ext cx="7673191" cy="30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302</TotalTime>
  <Words>588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Corbel</vt:lpstr>
      <vt:lpstr>시차</vt:lpstr>
      <vt:lpstr> The TensorFlow Way </vt:lpstr>
      <vt:lpstr>Operations in a computational 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Getting Started with TensorFlow</dc:title>
  <dc:creator>최영조</dc:creator>
  <cp:lastModifiedBy>최영조</cp:lastModifiedBy>
  <cp:revision>32</cp:revision>
  <dcterms:created xsi:type="dcterms:W3CDTF">2020-10-03T07:41:30Z</dcterms:created>
  <dcterms:modified xsi:type="dcterms:W3CDTF">2020-10-05T04:51:29Z</dcterms:modified>
</cp:coreProperties>
</file>