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30BAE-24BD-4D1B-A4CD-094E88758E4C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6872-1516-426C-994E-217E1A8C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9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46872-1516-426C-994E-217E1A8C4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6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7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0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5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3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65DCAD-329F-4F3F-BB5D-3F5FB563843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3FF64-C62B-4252-9B7C-B77351C9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nfmcclure/tensorflow_cookbook/master/01_Introduction/07_Working_with_Data_Sources/birthweight_data/birthweight.da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29E8-53BC-450D-B14E-6AA5BA44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921" y="1380068"/>
            <a:ext cx="7496102" cy="2616199"/>
          </a:xfrm>
        </p:spPr>
        <p:txBody>
          <a:bodyPr/>
          <a:lstStyle/>
          <a:p>
            <a:r>
              <a:rPr lang="en-US" altLang="ko-KR" dirty="0"/>
              <a:t> Linear Regression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A0B7E-B42B-4095-BB0D-B26152FB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7209" y="4242847"/>
            <a:ext cx="7244271" cy="1407940"/>
          </a:xfrm>
        </p:spPr>
        <p:txBody>
          <a:bodyPr>
            <a:normAutofit/>
          </a:bodyPr>
          <a:lstStyle/>
          <a:p>
            <a:pPr fontAlgn="base">
              <a:lnSpc>
                <a:spcPts val="2700"/>
              </a:lnSpc>
            </a:pPr>
            <a:r>
              <a:rPr lang="ko-KR" altLang="en-US" spc="100" dirty="0"/>
              <a:t>수학적인 공식을 이용해 선형회귀를 풀어내는 방법부터 </a:t>
            </a:r>
            <a:r>
              <a:rPr lang="ko-KR" altLang="en-US" spc="100" dirty="0" err="1"/>
              <a:t>텐서플로우의</a:t>
            </a:r>
            <a:r>
              <a:rPr lang="ko-KR" altLang="en-US" spc="100" dirty="0"/>
              <a:t> 패러다임을 이용한 일반적인 선형회귀와 </a:t>
            </a:r>
            <a:r>
              <a:rPr lang="en-US" altLang="ko-KR" spc="100" dirty="0"/>
              <a:t> </a:t>
            </a:r>
            <a:r>
              <a:rPr lang="ko-KR" altLang="en-US" spc="100" dirty="0"/>
              <a:t>그 변형 방법들을 수행해보도록 한다</a:t>
            </a:r>
            <a:r>
              <a:rPr lang="en-US" altLang="ko-KR" spc="1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9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B27CE1F-0DCF-407E-B4AA-56A91A30F9F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Implementing ridge and lasso regression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66EE5B0A-7FFA-4B9D-9DC0-2E18C223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548" y="1797978"/>
            <a:ext cx="10798139" cy="3976098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200" spc="100" dirty="0"/>
              <a:t>Ridge</a:t>
            </a:r>
            <a:r>
              <a:rPr lang="ko-KR" altLang="en-US" sz="2200" spc="100" dirty="0"/>
              <a:t>와 </a:t>
            </a:r>
            <a:r>
              <a:rPr lang="en-US" altLang="ko-KR" sz="2200" spc="100" dirty="0"/>
              <a:t>Lasso regression</a:t>
            </a:r>
            <a:r>
              <a:rPr lang="ko-KR" altLang="en-US" sz="2200" spc="100" dirty="0"/>
              <a:t>은 선형 회귀와 아주 비슷하면서도 계수를 규제하기 위해 </a:t>
            </a:r>
            <a:r>
              <a:rPr lang="ko-KR" altLang="en-US" sz="2200" spc="100" dirty="0" err="1"/>
              <a:t>규제항</a:t>
            </a:r>
            <a:r>
              <a:rPr lang="en-US" altLang="ko-KR" sz="2200" spc="100" dirty="0"/>
              <a:t>(regularization term)</a:t>
            </a:r>
            <a:r>
              <a:rPr lang="ko-KR" altLang="en-US" sz="2200" spc="100" dirty="0"/>
              <a:t>을 추가한다</a:t>
            </a:r>
            <a:r>
              <a:rPr lang="en-US" altLang="ko-KR" sz="2200" spc="100" dirty="0"/>
              <a:t>. </a:t>
            </a:r>
            <a:br>
              <a:rPr lang="en-US" altLang="ko-KR" sz="2200" spc="100" dirty="0"/>
            </a:br>
            <a:r>
              <a:rPr lang="ko-KR" altLang="en-US" sz="2200" spc="100" dirty="0"/>
              <a:t>다양한 이유가 있지만 가장 일반적인 이유로는 변수에 영향을 행사하는 특징들을 제한하기 위해서이다</a:t>
            </a:r>
            <a:r>
              <a:rPr lang="en-US" altLang="ko-KR" sz="2200" spc="100" dirty="0"/>
              <a:t>. </a:t>
            </a:r>
            <a:r>
              <a:rPr lang="ko-KR" altLang="en-US" sz="2200" spc="100" dirty="0"/>
              <a:t>이는 </a:t>
            </a:r>
            <a:r>
              <a:rPr lang="en-US" altLang="ko-KR" sz="2200" spc="100" dirty="0"/>
              <a:t>loss </a:t>
            </a:r>
            <a:r>
              <a:rPr lang="ko-KR" altLang="en-US" sz="2200" spc="100" dirty="0"/>
              <a:t>함수에 항을 하나 추가함으로써 구현할 수 있다</a:t>
            </a:r>
            <a:r>
              <a:rPr lang="en-US" altLang="ko-KR" sz="2200" spc="100" dirty="0"/>
              <a:t>.</a:t>
            </a:r>
            <a:endParaRPr lang="ko-KR" altLang="en-US" sz="2200" spc="100" dirty="0"/>
          </a:p>
          <a:p>
            <a:pPr fontAlgn="base"/>
            <a:r>
              <a:rPr lang="en-US" altLang="ko-KR" sz="2200" spc="100" dirty="0"/>
              <a:t>Lasso </a:t>
            </a:r>
            <a:r>
              <a:rPr lang="ko-KR" altLang="en-US" sz="2200" spc="100" dirty="0"/>
              <a:t>회귀의 경우 </a:t>
            </a:r>
            <a:r>
              <a:rPr lang="ko-KR" altLang="en-US" sz="2200" spc="100" dirty="0" err="1"/>
              <a:t>경사항</a:t>
            </a:r>
            <a:r>
              <a:rPr lang="en-US" altLang="ko-KR" sz="2200" spc="100" dirty="0"/>
              <a:t>(A)</a:t>
            </a:r>
            <a:r>
              <a:rPr lang="ko-KR" altLang="en-US" sz="2200" spc="100" dirty="0"/>
              <a:t>이 특정 값을 갖게 되었을 때 </a:t>
            </a:r>
            <a:r>
              <a:rPr lang="en-US" altLang="ko-KR" sz="2200" spc="100" dirty="0"/>
              <a:t>loss </a:t>
            </a:r>
            <a:r>
              <a:rPr lang="ko-KR" altLang="en-US" sz="2200" spc="100" dirty="0"/>
              <a:t>함수를 매우 많이 증가시키는 항을 추가한다</a:t>
            </a:r>
            <a:r>
              <a:rPr lang="en-US" altLang="ko-KR" sz="2200" spc="100" dirty="0"/>
              <a:t>. </a:t>
            </a:r>
            <a:r>
              <a:rPr lang="ko-KR" altLang="en-US" sz="2200" spc="100" dirty="0"/>
              <a:t>계단함수에 근사하는 연속함수</a:t>
            </a:r>
            <a:r>
              <a:rPr lang="en-US" altLang="ko-KR" sz="2200" spc="100" dirty="0"/>
              <a:t>(continuous heavy step function) </a:t>
            </a:r>
            <a:r>
              <a:rPr lang="ko-KR" altLang="en-US" sz="2200" spc="100" dirty="0"/>
              <a:t>를 이용하는데</a:t>
            </a:r>
            <a:r>
              <a:rPr lang="en-US" altLang="ko-KR" sz="2200" spc="100" dirty="0"/>
              <a:t> </a:t>
            </a:r>
            <a:r>
              <a:rPr lang="ko-KR" altLang="en-US" sz="2200" spc="100" dirty="0"/>
              <a:t>그 값은 우리가 선택한 정규화 컷오프까지의 스케일을 갖는다</a:t>
            </a:r>
            <a:r>
              <a:rPr lang="en-US" altLang="ko-KR" sz="2200" spc="100" dirty="0"/>
              <a:t>.</a:t>
            </a:r>
          </a:p>
          <a:p>
            <a:pPr fontAlgn="base"/>
            <a:r>
              <a:rPr lang="en-US" altLang="ko-KR" sz="2200" spc="100" dirty="0"/>
              <a:t>Ridge </a:t>
            </a:r>
            <a:r>
              <a:rPr lang="ko-KR" altLang="en-US" sz="2200" spc="100" dirty="0"/>
              <a:t>회귀의 경우 </a:t>
            </a:r>
            <a:r>
              <a:rPr lang="en-US" altLang="ko-KR" sz="2200" spc="100" dirty="0"/>
              <a:t>L2 norm</a:t>
            </a:r>
            <a:r>
              <a:rPr lang="ko-KR" altLang="en-US" sz="2200" spc="100" dirty="0"/>
              <a:t>을 </a:t>
            </a:r>
            <a:r>
              <a:rPr lang="en-US" altLang="ko-KR" sz="2200" spc="100" dirty="0"/>
              <a:t>loss</a:t>
            </a:r>
            <a:r>
              <a:rPr lang="ko-KR" altLang="en-US" sz="2200" spc="100" dirty="0"/>
              <a:t>에 추가한다</a:t>
            </a:r>
            <a:r>
              <a:rPr lang="en-US" altLang="ko-KR" sz="2200" spc="100" dirty="0"/>
              <a:t>. </a:t>
            </a:r>
            <a:r>
              <a:rPr lang="ko-KR" altLang="en-US" sz="2200" spc="100" dirty="0"/>
              <a:t>계수의 </a:t>
            </a:r>
            <a:r>
              <a:rPr lang="en-US" altLang="ko-KR" sz="2200" spc="100" dirty="0"/>
              <a:t>L2 norm</a:t>
            </a:r>
            <a:r>
              <a:rPr lang="ko-KR" altLang="en-US" sz="2200" spc="100" dirty="0"/>
              <a:t>을 규제하는 역할을 한다</a:t>
            </a:r>
            <a:r>
              <a:rPr lang="en-US" altLang="ko-KR" sz="2200" spc="100" dirty="0"/>
              <a:t>.</a:t>
            </a:r>
            <a:endParaRPr lang="ko-KR" altLang="en-US" sz="2200" spc="100" dirty="0"/>
          </a:p>
        </p:txBody>
      </p:sp>
    </p:spTree>
    <p:extLst>
      <p:ext uri="{BB962C8B-B14F-4D97-AF65-F5344CB8AC3E}">
        <p14:creationId xmlns:p14="http://schemas.microsoft.com/office/powerpoint/2010/main" val="276358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6D0D4B-FC65-4AB7-94FE-2379C7DF1BDB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Implementing ridge and lasso regression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66AB49F-2158-47C4-B0B4-BD9CF462E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7" b="-1852"/>
          <a:stretch/>
        </p:blipFill>
        <p:spPr>
          <a:xfrm>
            <a:off x="1607600" y="1146890"/>
            <a:ext cx="10286786" cy="275518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91386A6-814A-464C-85FD-E5BC2377B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37" y="4066388"/>
            <a:ext cx="4467225" cy="2028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AE7A9-D99C-49C2-BD3D-95EDB652A30F}"/>
              </a:ext>
            </a:extLst>
          </p:cNvPr>
          <p:cNvSpPr txBox="1"/>
          <p:nvPr/>
        </p:nvSpPr>
        <p:spPr>
          <a:xfrm>
            <a:off x="1833631" y="4480635"/>
            <a:ext cx="322125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Lasso </a:t>
            </a:r>
            <a:r>
              <a:rPr lang="ko-KR" altLang="en-US" sz="1900" dirty="0"/>
              <a:t>회귀의 결과 </a:t>
            </a:r>
            <a:r>
              <a:rPr lang="en-US" altLang="ko-KR" sz="1900" dirty="0"/>
              <a:t>:</a:t>
            </a:r>
            <a:br>
              <a:rPr lang="en-US" altLang="ko-KR" sz="1900" dirty="0"/>
            </a:br>
            <a:r>
              <a:rPr lang="en-US" altLang="ko-KR" sz="1900" dirty="0"/>
              <a:t> </a:t>
            </a:r>
            <a:r>
              <a:rPr lang="ko-KR" altLang="en-US" sz="1900" dirty="0"/>
              <a:t>기울기를 나타내는 계수인 </a:t>
            </a:r>
            <a:r>
              <a:rPr lang="en-US" altLang="ko-KR" sz="1900" dirty="0"/>
              <a:t>A</a:t>
            </a:r>
            <a:r>
              <a:rPr lang="ko-KR" altLang="en-US" sz="1900" dirty="0"/>
              <a:t>의 값이 선형 회귀에 비해 작은 것을 확인할 수 있다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r>
              <a:rPr lang="en-US" altLang="ko-KR" sz="1900" dirty="0"/>
              <a:t>(</a:t>
            </a:r>
            <a:r>
              <a:rPr lang="ko-KR" altLang="en-US" sz="1900" dirty="0"/>
              <a:t>컷오프인 </a:t>
            </a:r>
            <a:r>
              <a:rPr lang="en-US" altLang="ko-KR" sz="1900" dirty="0"/>
              <a:t>0.9 </a:t>
            </a:r>
            <a:r>
              <a:rPr lang="ko-KR" altLang="en-US" sz="1900" dirty="0"/>
              <a:t>이하</a:t>
            </a:r>
            <a:r>
              <a:rPr lang="en-US" altLang="ko-KR" sz="1900" dirty="0"/>
              <a:t>)</a:t>
            </a:r>
            <a:endParaRPr lang="ko-KR" altLang="en-US" sz="1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AF8C7-6AFE-4EE7-8A9E-6BC89DB394A2}"/>
              </a:ext>
            </a:extLst>
          </p:cNvPr>
          <p:cNvSpPr txBox="1"/>
          <p:nvPr/>
        </p:nvSpPr>
        <p:spPr>
          <a:xfrm>
            <a:off x="9852916" y="2524483"/>
            <a:ext cx="22294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Lasso</a:t>
            </a:r>
            <a:r>
              <a:rPr lang="ko-KR" altLang="en-US" sz="1900" dirty="0"/>
              <a:t>의 </a:t>
            </a:r>
            <a:r>
              <a:rPr lang="en-US" altLang="ko-KR" sz="1900" dirty="0"/>
              <a:t>loss </a:t>
            </a:r>
            <a:r>
              <a:rPr lang="ko-KR" altLang="en-US" sz="1900" dirty="0"/>
              <a:t>함수와 </a:t>
            </a:r>
            <a:r>
              <a:rPr lang="en-US" altLang="ko-KR" sz="1900" dirty="0"/>
              <a:t>ridge</a:t>
            </a:r>
            <a:r>
              <a:rPr lang="ko-KR" altLang="en-US" sz="1900" dirty="0"/>
              <a:t>의 </a:t>
            </a:r>
            <a:r>
              <a:rPr lang="en-US" altLang="ko-KR" sz="1900" dirty="0"/>
              <a:t>loss </a:t>
            </a:r>
            <a:r>
              <a:rPr lang="ko-KR" altLang="en-US" sz="19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3950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0A76DC8-0DA7-4428-95F0-DFC3DAA9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18" y="2151619"/>
            <a:ext cx="10694600" cy="1012821"/>
          </a:xfrm>
        </p:spPr>
        <p:txBody>
          <a:bodyPr>
            <a:norm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altLang="ko-KR" sz="2100" spc="100" dirty="0"/>
              <a:t>L1</a:t>
            </a:r>
            <a:r>
              <a:rPr lang="ko-KR" altLang="en-US" sz="2100" spc="100" dirty="0"/>
              <a:t>과 </a:t>
            </a:r>
            <a:r>
              <a:rPr lang="en-US" altLang="ko-KR" sz="2100" spc="100" dirty="0"/>
              <a:t>L2 </a:t>
            </a:r>
            <a:r>
              <a:rPr lang="ko-KR" altLang="en-US" sz="2100" spc="100" dirty="0"/>
              <a:t>규제 </a:t>
            </a:r>
            <a:r>
              <a:rPr lang="en-US" altLang="ko-KR" sz="2100" spc="100" dirty="0"/>
              <a:t>term</a:t>
            </a:r>
            <a:r>
              <a:rPr lang="ko-KR" altLang="en-US" sz="2100" spc="100" dirty="0"/>
              <a:t>을 </a:t>
            </a:r>
            <a:r>
              <a:rPr lang="en-US" altLang="ko-KR" sz="2100" spc="100" dirty="0"/>
              <a:t>loss </a:t>
            </a:r>
            <a:r>
              <a:rPr lang="ko-KR" altLang="en-US" sz="2100" spc="100" dirty="0"/>
              <a:t>함수에 추가함으로써 </a:t>
            </a:r>
            <a:r>
              <a:rPr lang="en-US" altLang="ko-KR" sz="2100" spc="100" dirty="0"/>
              <a:t>lasso</a:t>
            </a:r>
            <a:r>
              <a:rPr lang="ko-KR" altLang="en-US" sz="2100" spc="100" dirty="0"/>
              <a:t>와 </a:t>
            </a:r>
            <a:r>
              <a:rPr lang="en-US" altLang="ko-KR" sz="2100" spc="100" dirty="0"/>
              <a:t>ridge </a:t>
            </a:r>
            <a:r>
              <a:rPr lang="ko-KR" altLang="en-US" sz="2100" spc="100" dirty="0"/>
              <a:t>회귀를 결합한 형태이다</a:t>
            </a:r>
            <a:r>
              <a:rPr lang="en-US" altLang="ko-KR" sz="2100" spc="100" dirty="0"/>
              <a:t>.</a:t>
            </a:r>
            <a:endParaRPr lang="ko-KR" altLang="en-US" sz="2100" spc="1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EE984CF-4104-4674-A27E-8236834A3974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Implementing elastic net regression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F7EC9B-1BDE-4345-8452-CE9B82605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70" y="3416157"/>
            <a:ext cx="9372354" cy="14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0A76DC8-0DA7-4428-95F0-DFC3DAA9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938" y="1475440"/>
            <a:ext cx="10796963" cy="2397140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100" spc="100" dirty="0"/>
              <a:t>로지스틱 회귀는 선형 모델을 이진 분류 문제 해결을 위해 변형한 방식이다</a:t>
            </a:r>
            <a:r>
              <a:rPr lang="en-US" altLang="ko-KR" sz="2100" spc="100" dirty="0"/>
              <a:t>. </a:t>
            </a:r>
            <a:r>
              <a:rPr lang="ko-KR" altLang="en-US" sz="2100" spc="100" dirty="0"/>
              <a:t>선형 </a:t>
            </a:r>
            <a:r>
              <a:rPr lang="en-US" altLang="ko-KR" sz="2100" spc="100" dirty="0"/>
              <a:t>output</a:t>
            </a:r>
            <a:r>
              <a:rPr lang="ko-KR" altLang="en-US" sz="2100" spc="100" dirty="0"/>
              <a:t>을 </a:t>
            </a:r>
            <a:r>
              <a:rPr lang="en-US" altLang="ko-KR" sz="2100" spc="100" dirty="0"/>
              <a:t>0</a:t>
            </a:r>
            <a:r>
              <a:rPr lang="ko-KR" altLang="en-US" sz="2100" spc="100" dirty="0"/>
              <a:t>과 </a:t>
            </a:r>
            <a:r>
              <a:rPr lang="en-US" altLang="ko-KR" sz="2100" spc="100" dirty="0"/>
              <a:t>1</a:t>
            </a:r>
            <a:r>
              <a:rPr lang="ko-KR" altLang="en-US" sz="2100" spc="100" dirty="0"/>
              <a:t>사이의 값을 갖는 </a:t>
            </a:r>
            <a:r>
              <a:rPr lang="en-US" altLang="ko-KR" sz="2100" spc="100" dirty="0"/>
              <a:t>sigmoid </a:t>
            </a:r>
            <a:r>
              <a:rPr lang="ko-KR" altLang="en-US" sz="2100" spc="100" dirty="0"/>
              <a:t>함수에 넣는 과정으로 이뤄진다</a:t>
            </a:r>
            <a:r>
              <a:rPr lang="en-US" altLang="ko-KR" sz="2100" spc="100" dirty="0"/>
              <a:t>. </a:t>
            </a:r>
            <a:br>
              <a:rPr lang="en-US" altLang="ko-KR" sz="2100" spc="100" dirty="0"/>
            </a:br>
            <a:r>
              <a:rPr lang="ko-KR" altLang="en-US" sz="2100" spc="100" dirty="0"/>
              <a:t>타겟은 </a:t>
            </a:r>
            <a:r>
              <a:rPr lang="en-US" altLang="ko-KR" sz="2100" spc="100" dirty="0"/>
              <a:t>0</a:t>
            </a:r>
            <a:r>
              <a:rPr lang="ko-KR" altLang="en-US" sz="2100" spc="100" dirty="0"/>
              <a:t>과 </a:t>
            </a:r>
            <a:r>
              <a:rPr lang="en-US" altLang="ko-KR" sz="2100" spc="100" dirty="0"/>
              <a:t>1 </a:t>
            </a:r>
            <a:r>
              <a:rPr lang="ko-KR" altLang="en-US" sz="2100" spc="100" dirty="0"/>
              <a:t>둘 중 하나이므로 함수의 결과 값이 일정 컷오프 이상이면 </a:t>
            </a:r>
            <a:r>
              <a:rPr lang="en-US" altLang="ko-KR" sz="2100" spc="100" dirty="0"/>
              <a:t>1, </a:t>
            </a:r>
            <a:r>
              <a:rPr lang="ko-KR" altLang="en-US" sz="2100" spc="100" dirty="0"/>
              <a:t>이하이면 </a:t>
            </a:r>
            <a:r>
              <a:rPr lang="en-US" altLang="ko-KR" sz="2100" spc="100" dirty="0"/>
              <a:t>0</a:t>
            </a:r>
            <a:r>
              <a:rPr lang="ko-KR" altLang="en-US" sz="2100" spc="100" dirty="0"/>
              <a:t>으로 분류하는 방식을 취한다</a:t>
            </a:r>
            <a:r>
              <a:rPr lang="en-US" altLang="ko-KR" sz="2100" spc="100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sz="2100" spc="100" dirty="0"/>
              <a:t>이진 분류이기 때문에 </a:t>
            </a:r>
            <a:r>
              <a:rPr lang="en-US" altLang="ko-KR" sz="2100" spc="100" dirty="0"/>
              <a:t>loss </a:t>
            </a:r>
            <a:r>
              <a:rPr lang="ko-KR" altLang="en-US" sz="2100" spc="100" dirty="0"/>
              <a:t>함수는 </a:t>
            </a:r>
            <a:r>
              <a:rPr lang="en-US" altLang="ko-KR" sz="2000" dirty="0"/>
              <a:t>Sigmoid cross-entropy</a:t>
            </a:r>
            <a:r>
              <a:rPr lang="ko-KR" altLang="en-US" sz="2000" dirty="0"/>
              <a:t>로 </a:t>
            </a:r>
            <a:r>
              <a:rPr lang="ko-KR" altLang="en-US" sz="2100" spc="100" dirty="0"/>
              <a:t>다음과 같이 정의할 수 있다</a:t>
            </a:r>
            <a:r>
              <a:rPr lang="en-US" altLang="ko-KR" sz="2100" spc="100" dirty="0"/>
              <a:t>.</a:t>
            </a:r>
            <a:endParaRPr lang="ko-KR" altLang="en-US" sz="2100" spc="1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3E5089E-1E8B-4118-BF5F-5A5859E0BA0F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Implementing logistic regression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255A6-8A0C-4F51-AD06-B307F73DD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93" y="3972781"/>
            <a:ext cx="9086850" cy="414605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C8B95B60-BC24-4D4F-BCF7-EA05BB26BDDB}"/>
              </a:ext>
            </a:extLst>
          </p:cNvPr>
          <p:cNvSpPr txBox="1">
            <a:spLocks/>
          </p:cNvSpPr>
          <p:nvPr/>
        </p:nvSpPr>
        <p:spPr>
          <a:xfrm>
            <a:off x="1353939" y="4387386"/>
            <a:ext cx="10796963" cy="192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100" spc="100" dirty="0"/>
              <a:t>컷오프는 </a:t>
            </a:r>
            <a:r>
              <a:rPr lang="en-US" altLang="ko-KR" sz="2100" spc="100" dirty="0"/>
              <a:t>0.5</a:t>
            </a:r>
            <a:r>
              <a:rPr lang="ko-KR" altLang="en-US" sz="2100" spc="100" dirty="0"/>
              <a:t>로 정하고 낮은 출산율을 예측하는 데이터를 이용해 실습해보도록 한다</a:t>
            </a:r>
            <a:r>
              <a:rPr lang="en-US" altLang="ko-KR" sz="2100" spc="100" dirty="0"/>
              <a:t>.</a:t>
            </a:r>
            <a:br>
              <a:rPr lang="en-US" altLang="ko-KR" sz="2100" spc="100" dirty="0"/>
            </a:br>
            <a:r>
              <a:rPr lang="en-US" altLang="ko-KR" sz="2100" spc="100" dirty="0"/>
              <a:t>(</a:t>
            </a:r>
            <a:r>
              <a:rPr lang="en-US" altLang="ko-KR" sz="2100" spc="100" dirty="0">
                <a:hlinkClick r:id="rId3"/>
              </a:rPr>
              <a:t>https://raw.githubusercontent.com/nfmcclure/tensorflow_cookbook/master/01_Introduction/07_Working_with_Data_Sources/birthweight_data/birthweight.dat</a:t>
            </a:r>
            <a:r>
              <a:rPr lang="ko-KR" altLang="en-US" sz="2100" spc="100" dirty="0"/>
              <a:t>의 데이터를 받아 사용한다</a:t>
            </a:r>
            <a:r>
              <a:rPr lang="en-US" altLang="ko-KR" sz="2100" spc="1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02170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74A2F07-056C-463F-AD5D-E421834BC61C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/>
              <a:t>Implementing logistic regression</a:t>
            </a:r>
            <a:endParaRPr lang="en-US" altLang="ko-KR" sz="3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C66C66-9F40-45D8-B86C-682E0AC0D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234671" y="1122451"/>
            <a:ext cx="2621760" cy="2590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A118EE3-520D-4450-83AA-5FE535082B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5" t="-4456"/>
          <a:stretch/>
        </p:blipFill>
        <p:spPr>
          <a:xfrm>
            <a:off x="9281378" y="3852809"/>
            <a:ext cx="2621760" cy="245209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6BE22A4-B0A4-4F88-9939-06434BC31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066800"/>
            <a:ext cx="6889128" cy="278600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D0AACB6-0DA1-4B02-896A-AF27581A4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42" y="3852809"/>
            <a:ext cx="6889128" cy="2525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5E6D9A-0BBE-4A70-8EB3-72330CF945A9}"/>
              </a:ext>
            </a:extLst>
          </p:cNvPr>
          <p:cNvSpPr txBox="1"/>
          <p:nvPr/>
        </p:nvSpPr>
        <p:spPr>
          <a:xfrm>
            <a:off x="6680619" y="4670530"/>
            <a:ext cx="27202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이진 분류는 </a:t>
            </a:r>
            <a:r>
              <a:rPr lang="en-US" altLang="ko-KR" sz="1900" dirty="0"/>
              <a:t>loss </a:t>
            </a:r>
            <a:r>
              <a:rPr lang="ko-KR" altLang="en-US" sz="1900" dirty="0"/>
              <a:t>함수와 더불어 </a:t>
            </a:r>
            <a:r>
              <a:rPr lang="en-US" altLang="ko-KR" sz="1900" dirty="0"/>
              <a:t>accuracy</a:t>
            </a:r>
            <a:r>
              <a:rPr lang="ko-KR" altLang="en-US" sz="1900" dirty="0"/>
              <a:t>를 측정할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3336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7495303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Using the matrix inverse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557002" cy="3124201"/>
              </a:xfrm>
            </p:spPr>
            <p:txBody>
              <a:bodyPr/>
              <a:lstStyle/>
              <a:p>
                <a:r>
                  <a:rPr lang="ko-KR" altLang="en-US" sz="2300" i="1" spc="100" dirty="0"/>
                  <a:t>선형 회귀는 통계</a:t>
                </a:r>
                <a:r>
                  <a:rPr lang="en-US" altLang="ko-KR" sz="2300" i="1" spc="100" dirty="0"/>
                  <a:t>, </a:t>
                </a:r>
                <a:r>
                  <a:rPr lang="ko-KR" altLang="en-US" sz="2300" i="1" spc="100" dirty="0"/>
                  <a:t>기계학습</a:t>
                </a:r>
                <a:r>
                  <a:rPr lang="en-US" altLang="ko-KR" sz="2300" i="1" spc="100" dirty="0"/>
                  <a:t>, </a:t>
                </a:r>
                <a:r>
                  <a:rPr lang="ko-KR" altLang="en-US" sz="2300" i="1" spc="100" dirty="0"/>
                  <a:t>과학의 여러 분야에 이미 널리 쓰이는 알고리즘으로써 선형대수에서의 공식이 존재한다</a:t>
                </a:r>
                <a:r>
                  <a:rPr lang="en-US" altLang="ko-KR" sz="2300" i="1" spc="100" dirty="0"/>
                  <a:t>.</a:t>
                </a:r>
                <a:br>
                  <a:rPr lang="en-US" altLang="ko-KR" sz="2300" i="1" spc="100" dirty="0"/>
                </a:br>
                <a:r>
                  <a:rPr lang="ko-KR" altLang="en-US" sz="2300" b="0" i="1" spc="100" dirty="0"/>
                  <a:t>이차원 의 선형 회귀에 대해서는 다음과 같은 </a:t>
                </a:r>
                <a:r>
                  <a:rPr lang="ko-KR" altLang="en-US" sz="2300" b="0" i="1" spc="100" dirty="0" err="1"/>
                  <a:t>역행렬</a:t>
                </a:r>
                <a:r>
                  <a:rPr lang="ko-KR" altLang="en-US" sz="2300" b="0" i="1" spc="100" dirty="0"/>
                  <a:t> 방법을 사용할 수 있다</a:t>
                </a:r>
                <a:r>
                  <a:rPr lang="en-US" altLang="ko-KR" sz="2300" b="0" i="1" spc="1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300" b="0" i="1" spc="10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sz="2300" b="0" i="1" spc="1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300" b="0" i="1" spc="10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300" b="0" i="1" spc="100" dirty="0">
                    <a:latin typeface="Cambria Math" panose="02040503050406030204" pitchFamily="18" charset="0"/>
                  </a:rPr>
                  <a:t>  (A</a:t>
                </a:r>
                <a:r>
                  <a:rPr lang="ko-KR" altLang="en-US" sz="2300" b="0" i="1" spc="100" dirty="0">
                    <a:latin typeface="Cambria Math" panose="02040503050406030204" pitchFamily="18" charset="0"/>
                  </a:rPr>
                  <a:t>는 정사각행 </a:t>
                </a:r>
                <a:r>
                  <a:rPr lang="ko-KR" altLang="en-US" sz="2300" i="1" spc="100" dirty="0">
                    <a:latin typeface="Cambria Math" panose="02040503050406030204" pitchFamily="18" charset="0"/>
                  </a:rPr>
                  <a:t>행</a:t>
                </a:r>
                <a:r>
                  <a:rPr lang="ko-KR" altLang="en-US" sz="2300" b="0" i="1" spc="100" dirty="0">
                    <a:latin typeface="Cambria Math" panose="02040503050406030204" pitchFamily="18" charset="0"/>
                  </a:rPr>
                  <a:t>렬이 아님</a:t>
                </a:r>
                <a:r>
                  <a:rPr lang="en-US" altLang="ko-KR" sz="2300" b="0" i="1" spc="100" dirty="0">
                    <a:latin typeface="Cambria Math" panose="02040503050406030204" pitchFamily="18" charset="0"/>
                  </a:rPr>
                  <a:t>)</a:t>
                </a:r>
                <a:endParaRPr lang="en-US" altLang="ko-KR" sz="2300" i="1" spc="1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300" b="0" i="1" spc="1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300" b="0" i="1" spc="1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300" b="0" i="1" spc="1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300" b="0" i="1" spc="1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i="1" spc="1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300" i="1" spc="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i="1" spc="1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300" i="1" spc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300" i="1" spc="1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300" i="1" spc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300" b="0" i="1" spc="10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300" b="0" i="1" spc="1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0" i="1" spc="10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300" b="0" i="1" spc="10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300" b="0" i="1" spc="10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300" b="0" spc="1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557002" cy="3124201"/>
              </a:xfrm>
              <a:blipFill>
                <a:blip r:embed="rId2"/>
                <a:stretch>
                  <a:fillRect l="-1386" r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090E9DB-45C5-4751-A5B5-618F1F95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8296688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Implementing a decomposition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0706" y="1941816"/>
                <a:ext cx="11041294" cy="4065141"/>
              </a:xfrm>
            </p:spPr>
            <p:txBody>
              <a:bodyPr>
                <a:normAutofit fontScale="92500"/>
              </a:bodyPr>
              <a:lstStyle/>
              <a:p>
                <a:pPr fontAlgn="base"/>
                <a:r>
                  <a:rPr lang="ko-KR" altLang="en-US" spc="100" dirty="0"/>
                  <a:t>행렬 분해를 사용</a:t>
                </a:r>
                <a:r>
                  <a:rPr lang="en-US" altLang="ko-KR" spc="100" dirty="0"/>
                  <a:t>, </a:t>
                </a:r>
                <a:r>
                  <a:rPr lang="ko-KR" altLang="en-US" spc="100" dirty="0"/>
                  <a:t>특히 그 중에서도 </a:t>
                </a:r>
                <a:r>
                  <a:rPr lang="ko-KR" altLang="en-US" spc="100" dirty="0" err="1"/>
                  <a:t>텐서플로우에</a:t>
                </a:r>
                <a:r>
                  <a:rPr lang="ko-KR" altLang="en-US" spc="100" dirty="0"/>
                  <a:t> 관련 함수가 내장된 </a:t>
                </a:r>
                <a:r>
                  <a:rPr lang="en-US" altLang="ko-KR" spc="100" dirty="0"/>
                  <a:t>Cholesky </a:t>
                </a:r>
                <a:r>
                  <a:rPr lang="ko-KR" altLang="en-US" spc="100" dirty="0"/>
                  <a:t>분해를 사용한다</a:t>
                </a:r>
                <a:r>
                  <a:rPr lang="en-US" altLang="ko-KR" spc="100" dirty="0"/>
                  <a:t>.</a:t>
                </a:r>
                <a:endParaRPr lang="ko-KR" altLang="en-US" spc="100" dirty="0"/>
              </a:p>
              <a:p>
                <a:pPr fontAlgn="base"/>
                <a:r>
                  <a:rPr lang="en-US" altLang="ko-KR" spc="100" dirty="0"/>
                  <a:t>Cholesky </a:t>
                </a:r>
                <a:r>
                  <a:rPr lang="ko-KR" altLang="en-US" spc="100" dirty="0"/>
                  <a:t>분해는 행렬을 서로가 전치 관계인 상삼각행렬</a:t>
                </a:r>
                <a:r>
                  <a:rPr lang="en-US" altLang="ko-KR" spc="100" dirty="0"/>
                  <a:t>, </a:t>
                </a:r>
                <a:r>
                  <a:rPr lang="ko-KR" altLang="en-US" spc="100" dirty="0"/>
                  <a:t>하삼각행렬로 분해한다</a:t>
                </a:r>
                <a:r>
                  <a:rPr lang="en-US" altLang="ko-KR" spc="100" dirty="0"/>
                  <a:t>. </a:t>
                </a:r>
                <a:br>
                  <a:rPr lang="en-US" altLang="ko-KR" spc="100" dirty="0"/>
                </a:br>
                <a:r>
                  <a:rPr lang="ko-KR" altLang="en-US" spc="100" dirty="0"/>
                  <a:t>𝐴</a:t>
                </a:r>
                <a:r>
                  <a:rPr lang="en-US" altLang="ko-KR" spc="100" dirty="0"/>
                  <a:t>=</a:t>
                </a:r>
                <a:r>
                  <a:rPr lang="ko-KR" altLang="en-US" spc="100" dirty="0"/>
                  <a:t>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1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pc="100" dirty="0"/>
                  <a:t> </a:t>
                </a:r>
                <a:r>
                  <a:rPr lang="en-US" altLang="ko-KR" spc="100" dirty="0"/>
                  <a:t>( </a:t>
                </a:r>
                <a:r>
                  <a:rPr lang="ko-KR" altLang="en-US" spc="100" dirty="0"/>
                  <a:t>𝐿 은 하삼각행렬</a:t>
                </a:r>
                <a:r>
                  <a:rPr lang="en-US" altLang="ko-KR" spc="100" dirty="0"/>
                  <a:t>, </a:t>
                </a:r>
                <a:r>
                  <a:rPr lang="ko-KR" altLang="en-US" spc="100" dirty="0"/>
                  <a:t>대각성분은 모두 양의 실수</a:t>
                </a:r>
                <a:r>
                  <a:rPr lang="en-US" altLang="ko-KR" spc="100" dirty="0"/>
                  <a:t>)</a:t>
                </a:r>
                <a:endParaRPr lang="ko-KR" altLang="en-US" spc="1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1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p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spc="10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0" spc="100" dirty="0"/>
                  <a:t> </a:t>
                </a:r>
                <a:r>
                  <a:rPr lang="ko-KR" altLang="en-US" b="0" spc="100" dirty="0"/>
                  <a:t>다음과 같은 순서로 계산해 </a:t>
                </a:r>
                <a:r>
                  <a:rPr lang="ko-KR" altLang="en-US" spc="100" dirty="0"/>
                  <a:t>계수 행렬 </a:t>
                </a:r>
                <a14:m>
                  <m:oMath xmlns:m="http://schemas.openxmlformats.org/officeDocument/2006/math"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pc="100" dirty="0"/>
                  <a:t>를 얻어낸다</a:t>
                </a:r>
                <a:r>
                  <a:rPr lang="en-US" altLang="ko-KR" spc="100" dirty="0"/>
                  <a:t>.</a:t>
                </a:r>
                <a:r>
                  <a:rPr lang="ko-KR" altLang="en-US" b="0" spc="100" dirty="0"/>
                  <a:t> </a:t>
                </a:r>
                <a:br>
                  <a:rPr lang="en-US" altLang="ko-KR" b="0" spc="100" dirty="0"/>
                </a:br>
                <a:br>
                  <a:rPr lang="en-US" altLang="ko-KR" b="0" spc="100" dirty="0"/>
                </a:br>
                <a:r>
                  <a:rPr lang="en-US" altLang="ko-KR" b="0" spc="100" dirty="0"/>
                  <a:t>			</a:t>
                </a:r>
                <a:r>
                  <a:rPr lang="en-US" altLang="ko-KR" i="1" spc="100" dirty="0">
                    <a:latin typeface="Cambria Math" panose="02040503050406030204" pitchFamily="18" charset="0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altLang="ko-KR" b="0" i="1" spc="100" dirty="0">
                    <a:latin typeface="Cambria Math" panose="02040503050406030204" pitchFamily="18" charset="0"/>
                  </a:rPr>
                </a:br>
                <a:r>
                  <a:rPr lang="en-US" altLang="ko-KR" b="0" i="1" spc="100" dirty="0">
                    <a:latin typeface="Cambria Math" panose="02040503050406030204" pitchFamily="18" charset="0"/>
                  </a:rPr>
                  <a:t>			2.</a:t>
                </a:r>
                <a14:m>
                  <m:oMath xmlns:m="http://schemas.openxmlformats.org/officeDocument/2006/math"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pc="10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pc="10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altLang="ko-KR" spc="100" dirty="0"/>
                </a:br>
                <a:endParaRPr lang="en-US" altLang="ko-KR" spc="100" dirty="0"/>
              </a:p>
              <a:p>
                <a:pPr marL="0" indent="0">
                  <a:buNone/>
                </a:pPr>
                <a:r>
                  <a:rPr lang="ko-KR" altLang="en-US" spc="100" dirty="0" err="1"/>
                  <a:t>텐서플로우에서는</a:t>
                </a:r>
                <a:r>
                  <a:rPr lang="ko-KR" altLang="en-US" spc="100" dirty="0"/>
                  <a:t> </a:t>
                </a:r>
                <a:r>
                  <a:rPr lang="pl-PL" altLang="ko-KR" spc="100" dirty="0"/>
                  <a:t>L = tf.cholesky(</a:t>
                </a:r>
                <a:r>
                  <a:rPr lang="en-US" altLang="ko-KR" spc="100" dirty="0"/>
                  <a:t>A</a:t>
                </a:r>
                <a:r>
                  <a:rPr lang="pl-PL" altLang="ko-KR" spc="100" dirty="0"/>
                  <a:t>)</a:t>
                </a:r>
                <a:r>
                  <a:rPr lang="ko-KR" altLang="en-US" spc="100" dirty="0"/>
                  <a:t>과 같은 코드로 </a:t>
                </a:r>
                <a:r>
                  <a:rPr lang="en-US" altLang="ko-KR" spc="100" dirty="0"/>
                  <a:t>Cholesky </a:t>
                </a:r>
                <a:r>
                  <a:rPr lang="ko-KR" altLang="en-US" spc="100" dirty="0"/>
                  <a:t>분해를 얻을 수 있다</a:t>
                </a:r>
                <a:r>
                  <a:rPr lang="en-US" altLang="ko-KR" spc="100" dirty="0"/>
                  <a:t>.</a:t>
                </a:r>
                <a:endParaRPr lang="pl-PL" altLang="ko-KR" spc="1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706" y="1941816"/>
                <a:ext cx="11041294" cy="4065141"/>
              </a:xfrm>
              <a:blipFill>
                <a:blip r:embed="rId2"/>
                <a:stretch>
                  <a:fillRect l="-1270" t="-7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9CE9-3C4B-4B0A-A0D7-CDC52B4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600" y="249079"/>
            <a:ext cx="10146036" cy="817721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3600" dirty="0"/>
              <a:t>Learning the TensorFlow way of linear Regression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6C026-97AD-4D08-99AF-22645E3C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116476"/>
            <a:ext cx="10577551" cy="36747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ko-KR" altLang="en-US" spc="100" dirty="0"/>
              <a:t>비록 수치적 방법과 행렬 분해의 방법은 매우 강력하지만 </a:t>
            </a:r>
            <a:r>
              <a:rPr lang="ko-KR" altLang="en-US" spc="100" dirty="0" err="1"/>
              <a:t>텐서플로우는</a:t>
            </a:r>
            <a:r>
              <a:rPr lang="ko-KR" altLang="en-US" spc="100" dirty="0"/>
              <a:t> 계수와 절편을 찾는데 있어서 또 다른 방법을 가지고 있다</a:t>
            </a:r>
            <a:r>
              <a:rPr lang="en-US" altLang="ko-KR" spc="100" dirty="0"/>
              <a:t>.</a:t>
            </a:r>
            <a:endParaRPr lang="ko-KR" altLang="en-US" spc="100" dirty="0"/>
          </a:p>
          <a:p>
            <a:pPr fontAlgn="base">
              <a:lnSpc>
                <a:spcPct val="110000"/>
              </a:lnSpc>
            </a:pPr>
            <a:r>
              <a:rPr lang="ko-KR" altLang="en-US" spc="100" dirty="0" err="1"/>
              <a:t>텐서플로우는</a:t>
            </a:r>
            <a:r>
              <a:rPr lang="ko-KR" altLang="en-US" spc="100" dirty="0"/>
              <a:t> 반복적으로</a:t>
            </a:r>
            <a:r>
              <a:rPr lang="en-US" altLang="ko-KR" spc="100" dirty="0"/>
              <a:t>, </a:t>
            </a:r>
            <a:r>
              <a:rPr lang="ko-KR" altLang="en-US" spc="100" dirty="0"/>
              <a:t>점진적으로 </a:t>
            </a:r>
            <a:r>
              <a:rPr lang="en-US" altLang="ko-KR" spc="100" dirty="0"/>
              <a:t>loss</a:t>
            </a:r>
            <a:r>
              <a:rPr lang="ko-KR" altLang="en-US" spc="100" dirty="0"/>
              <a:t>를 최소화하는 최상의 파라미터를 학습해 나간다</a:t>
            </a:r>
            <a:r>
              <a:rPr lang="en-US" altLang="ko-KR" spc="100" dirty="0"/>
              <a:t>.</a:t>
            </a:r>
            <a:br>
              <a:rPr lang="en-US" altLang="ko-KR" spc="100" dirty="0"/>
            </a:br>
            <a:r>
              <a:rPr lang="ko-KR" altLang="en-US" spc="100" dirty="0"/>
              <a:t>이 방법에서 배치 사이즈의 데이터 포인트들을 통해 </a:t>
            </a:r>
            <a:r>
              <a:rPr lang="ko-KR" altLang="en-US" spc="100" dirty="0" err="1"/>
              <a:t>텐서플로우는</a:t>
            </a:r>
            <a:r>
              <a:rPr lang="ko-KR" altLang="en-US" spc="100" dirty="0"/>
              <a:t> 계수</a:t>
            </a:r>
            <a:r>
              <a:rPr lang="en-US" altLang="ko-KR" spc="100" dirty="0"/>
              <a:t>, </a:t>
            </a:r>
            <a:r>
              <a:rPr lang="ko-KR" altLang="en-US" spc="100" dirty="0"/>
              <a:t>절편을 업데이트한다</a:t>
            </a:r>
            <a:r>
              <a:rPr lang="en-US" altLang="ko-KR" spc="100" dirty="0"/>
              <a:t>. </a:t>
            </a:r>
          </a:p>
          <a:p>
            <a:pPr fontAlgn="base">
              <a:lnSpc>
                <a:spcPct val="110000"/>
              </a:lnSpc>
            </a:pPr>
            <a:r>
              <a:rPr lang="en-US" altLang="ko-KR" spc="100" dirty="0"/>
              <a:t>Loss </a:t>
            </a:r>
            <a:r>
              <a:rPr lang="ko-KR" altLang="en-US" spc="100" dirty="0"/>
              <a:t>함수를 </a:t>
            </a:r>
            <a:r>
              <a:rPr lang="en-US" altLang="ko-KR" spc="100" dirty="0"/>
              <a:t>L2 norm</a:t>
            </a:r>
            <a:r>
              <a:rPr lang="ko-KR" altLang="en-US" spc="100" dirty="0"/>
              <a:t>으로 정의하고 </a:t>
            </a:r>
            <a:r>
              <a:rPr lang="en-US" altLang="ko-KR" spc="100" dirty="0"/>
              <a:t>iris </a:t>
            </a:r>
            <a:r>
              <a:rPr lang="ko-KR" altLang="en-US" spc="100" dirty="0"/>
              <a:t>데이터를 통해 확인해보도록 한다</a:t>
            </a:r>
            <a:r>
              <a:rPr lang="en-US" altLang="ko-KR" spc="100" dirty="0"/>
              <a:t>.</a:t>
            </a:r>
            <a:endParaRPr lang="ko-KR" altLang="en-US" spc="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B27CE1F-0DCF-407E-B4AA-56A91A30F9F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/>
              <a:t>Learning the TensorFlow way of linear Regression </a:t>
            </a:r>
            <a:endParaRPr lang="en-US" altLang="ko-KR" sz="36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C036891-42C0-420C-AFC5-3275C227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28" y="971107"/>
            <a:ext cx="6800850" cy="2899144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D66A1785-5FC1-473E-96C1-5348C2165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28" y="3870251"/>
            <a:ext cx="6800850" cy="29133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F5A738-B3BE-4103-989C-DD8CCF8415A2}"/>
              </a:ext>
            </a:extLst>
          </p:cNvPr>
          <p:cNvSpPr txBox="1"/>
          <p:nvPr/>
        </p:nvSpPr>
        <p:spPr>
          <a:xfrm>
            <a:off x="7747072" y="1477814"/>
            <a:ext cx="374672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Iris </a:t>
            </a:r>
            <a:r>
              <a:rPr lang="ko-KR" altLang="en-US" sz="1900" dirty="0"/>
              <a:t>데이터의 </a:t>
            </a:r>
            <a:r>
              <a:rPr lang="en-US" altLang="ko-KR" sz="1900" dirty="0"/>
              <a:t>petal width, sepal length</a:t>
            </a:r>
            <a:r>
              <a:rPr lang="ko-KR" altLang="en-US" sz="1900" dirty="0"/>
              <a:t>의 선형 관계식을 추정한 것이다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CA148-0A5B-40EA-83D9-23F27E0E4DDD}"/>
              </a:ext>
            </a:extLst>
          </p:cNvPr>
          <p:cNvSpPr txBox="1"/>
          <p:nvPr/>
        </p:nvSpPr>
        <p:spPr>
          <a:xfrm>
            <a:off x="6953694" y="3945948"/>
            <a:ext cx="479994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Loss</a:t>
            </a:r>
            <a:r>
              <a:rPr lang="ko-KR" altLang="en-US" sz="1900" dirty="0"/>
              <a:t> </a:t>
            </a:r>
            <a:r>
              <a:rPr lang="en-US" altLang="ko-KR" sz="1900" dirty="0"/>
              <a:t>=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r>
              <a:rPr lang="en-US" altLang="ko-KR" sz="1900" dirty="0" err="1"/>
              <a:t>tf.reduce_mean</a:t>
            </a:r>
            <a:r>
              <a:rPr lang="en-US" altLang="ko-KR" sz="1900" dirty="0"/>
              <a:t>(</a:t>
            </a:r>
            <a:r>
              <a:rPr lang="en-US" altLang="ko-KR" sz="1900" dirty="0" err="1"/>
              <a:t>tf.square</a:t>
            </a:r>
            <a:r>
              <a:rPr lang="en-US" altLang="ko-KR" sz="1900" dirty="0"/>
              <a:t>(</a:t>
            </a:r>
            <a:r>
              <a:rPr lang="ko-KR" altLang="en-US" sz="1900" dirty="0"/>
              <a:t>실제 값</a:t>
            </a:r>
            <a:r>
              <a:rPr lang="en-US" altLang="ko-KR" sz="1900" dirty="0"/>
              <a:t>- </a:t>
            </a:r>
            <a:r>
              <a:rPr lang="ko-KR" altLang="en-US" sz="1900" dirty="0"/>
              <a:t>예측 값</a:t>
            </a:r>
            <a:r>
              <a:rPr lang="en-US" altLang="ko-KR" sz="1900" dirty="0"/>
              <a:t>)</a:t>
            </a:r>
          </a:p>
          <a:p>
            <a:endParaRPr lang="en-US" altLang="ko-KR" sz="1900" dirty="0"/>
          </a:p>
          <a:p>
            <a:r>
              <a:rPr lang="en-US" altLang="ko-KR" sz="1900" dirty="0"/>
              <a:t>Loss </a:t>
            </a:r>
            <a:r>
              <a:rPr lang="ko-KR" altLang="en-US" sz="1900" dirty="0"/>
              <a:t>함수를 이와 같이 실제 값과 예측 값 사이의 </a:t>
            </a:r>
            <a:r>
              <a:rPr lang="en-US" altLang="ko-KR" sz="1900" dirty="0"/>
              <a:t>L</a:t>
            </a:r>
            <a:r>
              <a:rPr lang="ko-KR" altLang="en-US" sz="1900" dirty="0"/>
              <a:t> </a:t>
            </a:r>
            <a:r>
              <a:rPr lang="en-US" altLang="ko-KR" sz="1900" dirty="0"/>
              <a:t>2 </a:t>
            </a:r>
            <a:r>
              <a:rPr lang="ko-KR" altLang="en-US" sz="1900" dirty="0"/>
              <a:t>거리로 정의했다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3000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B27CE1F-0DCF-407E-B4AA-56A91A30F9F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/>
              <a:t>Learning the TensorFlow way of linear Regression </a:t>
            </a:r>
            <a:endParaRPr lang="en-US" altLang="ko-KR" sz="3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DB69B59-75AB-4E1C-A236-E9778F472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22" y="1177180"/>
            <a:ext cx="4270525" cy="1792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FC56DB-343E-4FB2-B9A3-DE5E716E3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17" y="3218749"/>
            <a:ext cx="6553200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3EF8A-BD75-47CE-99A7-ED3CEEE7D51F}"/>
              </a:ext>
            </a:extLst>
          </p:cNvPr>
          <p:cNvSpPr txBox="1"/>
          <p:nvPr/>
        </p:nvSpPr>
        <p:spPr>
          <a:xfrm>
            <a:off x="6680618" y="1177180"/>
            <a:ext cx="4898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loss</a:t>
            </a:r>
            <a:r>
              <a:rPr lang="ko-KR" altLang="en-US" sz="1900" dirty="0"/>
              <a:t>를 감소시키는 학습을 통해 </a:t>
            </a:r>
            <a:r>
              <a:rPr lang="en-US" altLang="ko-KR" sz="1900" dirty="0"/>
              <a:t>A</a:t>
            </a:r>
            <a:r>
              <a:rPr lang="ko-KR" altLang="en-US" sz="1900" dirty="0"/>
              <a:t>와 </a:t>
            </a:r>
            <a:r>
              <a:rPr lang="en-US" altLang="ko-KR" sz="1900" dirty="0"/>
              <a:t>b</a:t>
            </a:r>
            <a:r>
              <a:rPr lang="ko-KR" altLang="en-US" sz="1900" dirty="0"/>
              <a:t>를 적절한 값으로 찾아가는 것을 확인할 수 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27025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4957" y="1331358"/>
                <a:ext cx="10757043" cy="36721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200" spc="100" dirty="0"/>
                  <a:t>Loss </a:t>
                </a:r>
                <a:r>
                  <a:rPr lang="ko-KR" altLang="en-US" sz="2200" spc="100" dirty="0"/>
                  <a:t>함수는 예측 값과 실제 값의 거리를 측정하는 함수로서 다양한 방식으로 정의할 수 있다</a:t>
                </a:r>
                <a:r>
                  <a:rPr lang="en-US" altLang="ko-KR" sz="2200" spc="100" dirty="0"/>
                  <a:t>.</a:t>
                </a:r>
              </a:p>
              <a:p>
                <a:r>
                  <a:rPr lang="ko-KR" altLang="en-US" sz="2200" spc="100" dirty="0"/>
                  <a:t>각각 </a:t>
                </a:r>
                <a:r>
                  <a:rPr lang="en-US" altLang="ko-KR" sz="2200" spc="100" dirty="0"/>
                  <a:t>L1, L2 loss </a:t>
                </a:r>
                <a:r>
                  <a:rPr lang="ko-KR" altLang="en-US" sz="2200" spc="100" dirty="0"/>
                  <a:t>함수를 가질 때 선형회귀 식의 수렴에의 영향도를 체크하도록 한다</a:t>
                </a:r>
                <a:r>
                  <a:rPr lang="en-US" altLang="ko-KR" sz="2200" spc="100" dirty="0"/>
                  <a:t>.</a:t>
                </a:r>
                <a:endParaRPr lang="ko-KR" altLang="en-US" sz="2200" spc="100" dirty="0"/>
              </a:p>
              <a:p>
                <a14:m>
                  <m:oMath xmlns:m="http://schemas.openxmlformats.org/officeDocument/2006/math">
                    <m:r>
                      <a:rPr lang="en-US" altLang="ko-KR" sz="2200" b="0" i="1" spc="10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pc="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pc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b="0" i="1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ko-KR" sz="2200" b="0" i="1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 spc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b="0" i="1" spc="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200" b="0" i="1" spc="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200" spc="100" dirty="0">
                    <a:ea typeface="Cambria Math" panose="02040503050406030204" pitchFamily="18" charset="0"/>
                  </a:rPr>
                  <a:t>				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1" spc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ko-KR" sz="2200" i="1" spc="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b="0" i="1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spc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200" i="1" spc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 spc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200" spc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pc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⋯+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200" i="1" spc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200" i="1" spc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spc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b="0" i="1" spc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2200" b="0" spc="100" dirty="0">
                    <a:ea typeface="Cambria Math" panose="02040503050406030204" pitchFamily="18" charset="0"/>
                  </a:rPr>
                </a:br>
                <a:br>
                  <a:rPr lang="en-US" altLang="ko-KR" sz="2200" b="0" spc="10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 i="1" spc="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altLang="ko-KR" sz="2200" i="1" spc="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2200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200" b="0" i="0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2200" b="0" i="0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ko-KR" sz="2200" b="0" i="0" spc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2200" b="0" i="1" spc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200" b="0" i="1" spc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200" b="0" i="1" spc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200" b="0" i="1" spc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200" i="1" spc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b="0" i="1" spc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b="0" i="1" spc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200" i="1" spc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b="0" i="1" spc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 spc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b="0" i="1" spc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200" i="1" spc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2200" spc="1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56C026-97AD-4D08-99AF-22645E3C2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4957" y="1331358"/>
                <a:ext cx="10757043" cy="3672156"/>
              </a:xfrm>
              <a:blipFill>
                <a:blip r:embed="rId2"/>
                <a:stretch>
                  <a:fillRect l="-1246" t="-3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7B27CE1F-0DCF-407E-B4AA-56A91A30F9F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Understanding loss functions in linear regression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16785-F2DF-4C05-ABF2-6C5B235B1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29" y="5268072"/>
            <a:ext cx="7055297" cy="8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5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B27CE1F-0DCF-407E-B4AA-56A91A30F9F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Understanding loss functions in linear regression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17548-8905-4A3F-B539-52E9A4232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90" y="1129471"/>
            <a:ext cx="3991816" cy="2743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C922D7-3BEF-40EC-A36F-0EACC7FC8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89" y="3873328"/>
            <a:ext cx="3991817" cy="27355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BB6E94-39C4-4CBC-B99C-A191535FF9B8}"/>
              </a:ext>
            </a:extLst>
          </p:cNvPr>
          <p:cNvSpPr txBox="1"/>
          <p:nvPr/>
        </p:nvSpPr>
        <p:spPr>
          <a:xfrm>
            <a:off x="6637106" y="1558681"/>
            <a:ext cx="53014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900" dirty="0"/>
              <a:t>0.05 </a:t>
            </a:r>
            <a:r>
              <a:rPr lang="ko-KR" altLang="en-US" sz="1900" dirty="0"/>
              <a:t>정도의 </a:t>
            </a:r>
            <a:r>
              <a:rPr lang="ko-KR" altLang="en-US" sz="1900" dirty="0" err="1"/>
              <a:t>학습률이라면</a:t>
            </a:r>
            <a:r>
              <a:rPr lang="ko-KR" altLang="en-US" sz="1900" dirty="0"/>
              <a:t> 더 작은 </a:t>
            </a:r>
            <a:br>
              <a:rPr lang="en-US" altLang="ko-KR" sz="1900" dirty="0"/>
            </a:br>
            <a:r>
              <a:rPr lang="en-US" altLang="ko-KR" sz="1900" dirty="0"/>
              <a:t>loss</a:t>
            </a:r>
            <a:r>
              <a:rPr lang="ko-KR" altLang="en-US" sz="1900" dirty="0"/>
              <a:t>로 수렴하는 </a:t>
            </a:r>
            <a:r>
              <a:rPr lang="en-US" altLang="ko-KR" sz="1900" dirty="0"/>
              <a:t>L2 loss</a:t>
            </a:r>
            <a:r>
              <a:rPr lang="ko-KR" altLang="en-US" sz="1900" dirty="0"/>
              <a:t>가 더 선호된다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2A65F-91D0-4554-956C-60B5F8CD6A27}"/>
              </a:ext>
            </a:extLst>
          </p:cNvPr>
          <p:cNvSpPr txBox="1"/>
          <p:nvPr/>
        </p:nvSpPr>
        <p:spPr>
          <a:xfrm>
            <a:off x="6801492" y="4007947"/>
            <a:ext cx="4089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높은 </a:t>
            </a:r>
            <a:r>
              <a:rPr lang="ko-KR" altLang="en-US" sz="1900" dirty="0" err="1"/>
              <a:t>학습률</a:t>
            </a:r>
            <a:r>
              <a:rPr lang="en-US" altLang="ko-KR" sz="1900" dirty="0"/>
              <a:t>(0.4)</a:t>
            </a:r>
            <a:r>
              <a:rPr lang="ko-KR" altLang="en-US" sz="1900" dirty="0"/>
              <a:t>이 주어진다면 </a:t>
            </a:r>
            <a:br>
              <a:rPr lang="en-US" altLang="ko-KR" sz="1900" dirty="0"/>
            </a:br>
            <a:r>
              <a:rPr lang="en-US" altLang="ko-KR" sz="1900" dirty="0"/>
              <a:t>L2 loss</a:t>
            </a:r>
            <a:r>
              <a:rPr lang="ko-KR" altLang="en-US" sz="1900" dirty="0"/>
              <a:t>는 발산해버릴 수 있다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69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B27CE1F-0DCF-407E-B4AA-56A91A30F9F2}"/>
              </a:ext>
            </a:extLst>
          </p:cNvPr>
          <p:cNvSpPr txBox="1">
            <a:spLocks/>
          </p:cNvSpPr>
          <p:nvPr/>
        </p:nvSpPr>
        <p:spPr>
          <a:xfrm>
            <a:off x="1607600" y="249079"/>
            <a:ext cx="10146036" cy="817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altLang="ko-KR" sz="3600" dirty="0"/>
              <a:t>Implementing </a:t>
            </a:r>
            <a:r>
              <a:rPr lang="en-US" altLang="ko-KR" sz="3600" dirty="0" err="1"/>
              <a:t>deming</a:t>
            </a:r>
            <a:r>
              <a:rPr lang="en-US" altLang="ko-KR" sz="3600" dirty="0"/>
              <a:t>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761923-18CE-4BE8-AEDA-A0BF98C58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036" y="1273995"/>
                <a:ext cx="10279600" cy="3976099"/>
              </a:xfrm>
            </p:spPr>
            <p:txBody>
              <a:bodyPr>
                <a:normAutofit fontScale="92500"/>
              </a:bodyPr>
              <a:lstStyle/>
              <a:p>
                <a:pPr fontAlgn="base"/>
                <a:r>
                  <a:rPr lang="en-US" altLang="ko-KR" spc="100" dirty="0" err="1"/>
                  <a:t>deming</a:t>
                </a:r>
                <a:r>
                  <a:rPr lang="en-US" altLang="ko-KR" spc="100" dirty="0"/>
                  <a:t> regression</a:t>
                </a:r>
                <a:r>
                  <a:rPr lang="ko-KR" altLang="en-US" spc="100" dirty="0"/>
                  <a:t>은 몇가지 다른 이름으로 불리는데 </a:t>
                </a:r>
                <a:r>
                  <a:rPr lang="en-US" altLang="ko-KR" spc="100" dirty="0"/>
                  <a:t>total regression, orthogonal distance regression(ODR), shortest-distance regression </a:t>
                </a:r>
                <a:r>
                  <a:rPr lang="ko-KR" altLang="en-US" spc="100" dirty="0"/>
                  <a:t>등이다</a:t>
                </a:r>
                <a:r>
                  <a:rPr lang="en-US" altLang="ko-KR" spc="100" dirty="0"/>
                  <a:t>.</a:t>
                </a:r>
              </a:p>
              <a:p>
                <a:pPr fontAlgn="base"/>
                <a:r>
                  <a:rPr lang="ko-KR" altLang="en-US" spc="100" dirty="0"/>
                  <a:t>일반적인 </a:t>
                </a:r>
                <a:r>
                  <a:rPr lang="en-US" altLang="ko-KR" spc="100" dirty="0"/>
                  <a:t>least square </a:t>
                </a:r>
                <a:r>
                  <a:rPr lang="ko-KR" altLang="en-US" spc="100" dirty="0"/>
                  <a:t>선형회귀가 수직적인 거리를 최소화하는 것이라면 </a:t>
                </a:r>
                <a:r>
                  <a:rPr lang="en-US" altLang="ko-KR" spc="100" dirty="0" err="1"/>
                  <a:t>deming</a:t>
                </a:r>
                <a:r>
                  <a:rPr lang="en-US" altLang="ko-KR" spc="100" dirty="0"/>
                  <a:t> regression</a:t>
                </a:r>
                <a:r>
                  <a:rPr lang="ko-KR" altLang="en-US" spc="100" dirty="0"/>
                  <a:t>은 </a:t>
                </a:r>
                <a:r>
                  <a:rPr lang="en-US" altLang="ko-KR" spc="100" dirty="0"/>
                  <a:t>line</a:t>
                </a:r>
                <a:r>
                  <a:rPr lang="ko-KR" altLang="en-US" spc="100" dirty="0"/>
                  <a:t>과의 거리를 최소화한다</a:t>
                </a:r>
                <a:r>
                  <a:rPr lang="en-US" altLang="ko-KR" spc="100" dirty="0"/>
                  <a:t>. </a:t>
                </a:r>
              </a:p>
              <a:p>
                <a:pPr fontAlgn="base"/>
                <a:r>
                  <a:rPr lang="en-US" altLang="ko-KR" spc="100" dirty="0" err="1"/>
                  <a:t>deming</a:t>
                </a:r>
                <a:r>
                  <a:rPr lang="en-US" altLang="ko-KR" spc="100" dirty="0"/>
                  <a:t> regression</a:t>
                </a:r>
                <a:r>
                  <a:rPr lang="ko-KR" altLang="en-US" spc="100" dirty="0"/>
                  <a:t>을 수행하기 위해서는 </a:t>
                </a:r>
                <a:r>
                  <a:rPr lang="en-US" altLang="ko-KR" spc="100" dirty="0"/>
                  <a:t>loss </a:t>
                </a:r>
                <a:r>
                  <a:rPr lang="ko-KR" altLang="en-US" spc="100" dirty="0"/>
                  <a:t>함수를 수정해야한다</a:t>
                </a:r>
                <a:r>
                  <a:rPr lang="en-US" altLang="ko-KR" spc="100" dirty="0"/>
                  <a:t>.</a:t>
                </a:r>
                <a:br>
                  <a:rPr lang="en-US" altLang="ko-KR" spc="100" dirty="0"/>
                </a:br>
                <a:r>
                  <a:rPr lang="en-US" altLang="ko-KR" spc="100" dirty="0"/>
                  <a:t> line</a:t>
                </a:r>
                <a:r>
                  <a:rPr lang="ko-KR" altLang="en-US" spc="100" dirty="0"/>
                  <a:t>과 포인트 간의 수직 거리를 계산하는 방법은 다음과 같은 공식으로 알려져 있는데 이를 </a:t>
                </a:r>
                <a:r>
                  <a:rPr lang="ko-KR" altLang="en-US" spc="100" dirty="0" err="1"/>
                  <a:t>텐서플로우</a:t>
                </a:r>
                <a:r>
                  <a:rPr lang="ko-KR" altLang="en-US" spc="100" dirty="0"/>
                  <a:t> 방식으로 수행하도록 한다</a:t>
                </a:r>
                <a:r>
                  <a:rPr lang="en-US" altLang="ko-KR" spc="100" dirty="0"/>
                  <a:t>.</a:t>
                </a:r>
                <a:br>
                  <a:rPr lang="en-US" altLang="ko-KR" spc="100" dirty="0"/>
                </a:br>
                <a:endParaRPr lang="en-US" altLang="ko-KR" spc="100" dirty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pc="10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b="0" i="1" spc="1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pc="10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pc="10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pc="1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761923-18CE-4BE8-AEDA-A0BF98C58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036" y="1273995"/>
                <a:ext cx="10279600" cy="3976099"/>
              </a:xfrm>
              <a:blipFill>
                <a:blip r:embed="rId2"/>
                <a:stretch>
                  <a:fillRect l="-1364" t="-3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33240B4-DE88-46F3-BEC1-F11D96FA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61" y="5203694"/>
            <a:ext cx="6838950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58C55-0799-480B-9D3F-CDA917DE52A9}"/>
              </a:ext>
            </a:extLst>
          </p:cNvPr>
          <p:cNvSpPr txBox="1"/>
          <p:nvPr/>
        </p:nvSpPr>
        <p:spPr>
          <a:xfrm>
            <a:off x="5578867" y="6096154"/>
            <a:ext cx="480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/>
              <a:t>여기서 </a:t>
            </a:r>
            <a:r>
              <a:rPr lang="en-US" altLang="ko-KR" sz="1900" dirty="0" err="1"/>
              <a:t>tf.add</a:t>
            </a:r>
            <a:r>
              <a:rPr lang="en-US" altLang="ko-KR" sz="1900" dirty="0"/>
              <a:t>(</a:t>
            </a:r>
            <a:r>
              <a:rPr lang="en-US" altLang="ko-KR" sz="1900" dirty="0" err="1"/>
              <a:t>tf.matmul</a:t>
            </a:r>
            <a:r>
              <a:rPr lang="en-US" altLang="ko-KR" sz="1900" dirty="0"/>
              <a:t>(</a:t>
            </a:r>
            <a:r>
              <a:rPr lang="en-US" altLang="ko-KR" sz="1900" dirty="0" err="1"/>
              <a:t>x_data,A</a:t>
            </a:r>
            <a:r>
              <a:rPr lang="en-US" altLang="ko-KR" sz="1900" dirty="0"/>
              <a:t>),b)</a:t>
            </a:r>
            <a:r>
              <a:rPr lang="ko-KR" altLang="en-US" sz="1900" dirty="0"/>
              <a:t>는 모델을 코드로 표현한 것이다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3847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476</TotalTime>
  <Words>820</Words>
  <Application>Microsoft Office PowerPoint</Application>
  <PresentationFormat>와이드스크린</PresentationFormat>
  <Paragraphs>54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Corbel</vt:lpstr>
      <vt:lpstr>시차</vt:lpstr>
      <vt:lpstr> Linear Regression </vt:lpstr>
      <vt:lpstr>Using the matrix inverse method</vt:lpstr>
      <vt:lpstr>Implementing a decomposition method</vt:lpstr>
      <vt:lpstr>Learning the TensorFlow way of linear Regression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Getting Started with TensorFlow</dc:title>
  <dc:creator>최영조</dc:creator>
  <cp:lastModifiedBy>최영조</cp:lastModifiedBy>
  <cp:revision>66</cp:revision>
  <dcterms:created xsi:type="dcterms:W3CDTF">2020-10-03T07:41:30Z</dcterms:created>
  <dcterms:modified xsi:type="dcterms:W3CDTF">2020-10-05T05:08:52Z</dcterms:modified>
</cp:coreProperties>
</file>