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30BAE-24BD-4D1B-A4CD-094E88758E4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46872-1516-426C-994E-217E1A8C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9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7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0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5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3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29E8-53BC-450D-B14E-6AA5BA44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921" y="1380068"/>
            <a:ext cx="7496102" cy="2616199"/>
          </a:xfrm>
        </p:spPr>
        <p:txBody>
          <a:bodyPr/>
          <a:lstStyle/>
          <a:p>
            <a:r>
              <a:rPr lang="en-US" altLang="ko-KR" dirty="0"/>
              <a:t>Support Vector Machine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A0B7E-B42B-4095-BB0D-B26152FB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9951" y="4242847"/>
            <a:ext cx="7141529" cy="140794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SVM</a:t>
            </a:r>
            <a:r>
              <a:rPr lang="ko-KR" altLang="en-US" dirty="0"/>
              <a:t>의 기본적인 아이디어는 두 클래스 사이의 경계</a:t>
            </a:r>
            <a:r>
              <a:rPr lang="en-US" altLang="ko-KR" dirty="0"/>
              <a:t>(hyperplane)</a:t>
            </a:r>
            <a:r>
              <a:rPr lang="ko-KR" altLang="en-US" dirty="0"/>
              <a:t>를 찾는 것이다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데이터의 분포 모양에 따라 효과적인 경계를 찾아내는 </a:t>
            </a:r>
            <a:br>
              <a:rPr lang="en-US" altLang="ko-KR" dirty="0"/>
            </a:br>
            <a:r>
              <a:rPr lang="ko-KR" altLang="en-US" dirty="0"/>
              <a:t>방법을 탐구한다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59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54C9BEA-AB7D-4D52-B66F-18ECBEB3814B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Working with kernels in TensorFlow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0484701-4FB1-47F3-9250-EDDA159B8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523073"/>
            <a:ext cx="9858361" cy="5188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94675-EE0C-429C-ABFA-80CBDCE8DC59}"/>
              </a:ext>
            </a:extLst>
          </p:cNvPr>
          <p:cNvSpPr txBox="1"/>
          <p:nvPr/>
        </p:nvSpPr>
        <p:spPr>
          <a:xfrm>
            <a:off x="1607600" y="1066800"/>
            <a:ext cx="626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 kernel</a:t>
            </a:r>
            <a:r>
              <a:rPr lang="ko-KR" altLang="en-US" dirty="0"/>
              <a:t>과 </a:t>
            </a:r>
            <a:r>
              <a:rPr lang="en-US" altLang="ko-KR" dirty="0"/>
              <a:t>Loss </a:t>
            </a:r>
            <a:r>
              <a:rPr lang="ko-KR" altLang="en-US" dirty="0"/>
              <a:t>함수</a:t>
            </a:r>
            <a:r>
              <a:rPr lang="en-US" altLang="ko-KR" dirty="0"/>
              <a:t>, accuracy</a:t>
            </a:r>
            <a:r>
              <a:rPr lang="ko-KR" altLang="en-US" dirty="0"/>
              <a:t>를 측정하는 함수를 정의</a:t>
            </a:r>
          </a:p>
        </p:txBody>
      </p:sp>
    </p:spTree>
    <p:extLst>
      <p:ext uri="{BB962C8B-B14F-4D97-AF65-F5344CB8AC3E}">
        <p14:creationId xmlns:p14="http://schemas.microsoft.com/office/powerpoint/2010/main" val="193585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54C9BEA-AB7D-4D52-B66F-18ECBEB3814B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Working with kernels in TensorFlow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E66BF27-01AB-4A4A-9233-E0785313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1066800"/>
            <a:ext cx="7310921" cy="53343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9B8680-0BAA-442F-9262-26414A14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59"/>
          <a:stretch/>
        </p:blipFill>
        <p:spPr>
          <a:xfrm>
            <a:off x="8578921" y="522087"/>
            <a:ext cx="3494129" cy="30283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11B034-70B0-4937-A8C5-CDC60931D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7" r="33674"/>
          <a:stretch/>
        </p:blipFill>
        <p:spPr>
          <a:xfrm>
            <a:off x="8578922" y="3550395"/>
            <a:ext cx="3494130" cy="15784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11142B-C463-4208-9877-F6771E1A5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7" r="1487"/>
          <a:stretch/>
        </p:blipFill>
        <p:spPr>
          <a:xfrm>
            <a:off x="8578922" y="5128888"/>
            <a:ext cx="3494130" cy="1649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376CCC-BE9C-465A-A87A-37ECA7B6DB8F}"/>
              </a:ext>
            </a:extLst>
          </p:cNvPr>
          <p:cNvSpPr txBox="1"/>
          <p:nvPr/>
        </p:nvSpPr>
        <p:spPr>
          <a:xfrm>
            <a:off x="5548044" y="1514079"/>
            <a:ext cx="26918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Gaussian kernel</a:t>
            </a:r>
            <a:r>
              <a:rPr lang="ko-KR" altLang="en-US" sz="1900" dirty="0"/>
              <a:t>을 사용함으로써 클래스들이 잘 구분되는 것을 확인할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BFF32AB-0836-4E12-9996-09D626F6C977}"/>
              </a:ext>
            </a:extLst>
          </p:cNvPr>
          <p:cNvSpPr/>
          <p:nvPr/>
        </p:nvSpPr>
        <p:spPr>
          <a:xfrm rot="20108066">
            <a:off x="7918547" y="1707898"/>
            <a:ext cx="876396" cy="3112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7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32D11-AB6F-41EE-B10B-53B4CA4C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295" y="1044977"/>
            <a:ext cx="10820705" cy="163100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pc="100" dirty="0"/>
              <a:t>앞의 예에서는 </a:t>
            </a:r>
            <a:r>
              <a:rPr lang="en-US" altLang="ko-KR" spc="100" dirty="0"/>
              <a:t>Gaussian kernel</a:t>
            </a:r>
            <a:r>
              <a:rPr lang="ko-KR" altLang="en-US" spc="100" dirty="0"/>
              <a:t>에 대한 </a:t>
            </a:r>
            <a:r>
              <a:rPr lang="en-US" altLang="ko-KR" spc="100" dirty="0"/>
              <a:t>gamma </a:t>
            </a:r>
            <a:r>
              <a:rPr lang="ko-KR" altLang="en-US" spc="100" dirty="0"/>
              <a:t>값을 </a:t>
            </a:r>
            <a:r>
              <a:rPr lang="en-US" altLang="ko-KR" spc="100" dirty="0"/>
              <a:t>50</a:t>
            </a:r>
            <a:r>
              <a:rPr lang="ko-KR" altLang="en-US" spc="100" dirty="0"/>
              <a:t>으로 지정했으나 값이 달라짐에 따라 학습의 정도 역시 달라진다</a:t>
            </a:r>
            <a:r>
              <a:rPr lang="en-US" altLang="ko-KR" spc="1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pc="100" dirty="0"/>
              <a:t>다음은 </a:t>
            </a:r>
            <a:r>
              <a:rPr lang="en-US" altLang="ko-KR" spc="100" dirty="0"/>
              <a:t>iris </a:t>
            </a:r>
            <a:r>
              <a:rPr lang="ko-KR" altLang="en-US" spc="100" dirty="0"/>
              <a:t>데이터셋에 대해 </a:t>
            </a:r>
            <a:r>
              <a:rPr lang="en-US" altLang="ko-KR" spc="100" dirty="0"/>
              <a:t>Gaussian kernel</a:t>
            </a:r>
            <a:r>
              <a:rPr lang="ko-KR" altLang="en-US" spc="100" dirty="0"/>
              <a:t>을 이용한 </a:t>
            </a:r>
            <a:r>
              <a:rPr lang="en-US" altLang="ko-KR" spc="100" dirty="0"/>
              <a:t>SVM </a:t>
            </a:r>
            <a:r>
              <a:rPr lang="ko-KR" altLang="en-US" spc="100" dirty="0"/>
              <a:t>알고리즘으로 분류를 시도한 결과이다</a:t>
            </a:r>
            <a:r>
              <a:rPr lang="en-US" altLang="ko-KR" spc="100" dirty="0"/>
              <a:t>.</a:t>
            </a:r>
            <a:br>
              <a:rPr lang="en-US" altLang="ko-KR" spc="100" dirty="0"/>
            </a:br>
            <a:r>
              <a:rPr lang="en-US" altLang="ko-KR" spc="100" dirty="0"/>
              <a:t> gamma</a:t>
            </a:r>
            <a:r>
              <a:rPr lang="ko-KR" altLang="en-US" spc="100" dirty="0"/>
              <a:t>값이 작을 수록 과소적합 되며 </a:t>
            </a:r>
            <a:r>
              <a:rPr lang="en-US" altLang="ko-KR" spc="100" dirty="0"/>
              <a:t>gamma </a:t>
            </a:r>
            <a:r>
              <a:rPr lang="ko-KR" altLang="en-US" spc="100" dirty="0"/>
              <a:t>값이 커질 수록 학습데이터에 과대적합 되는 경향을 확인할 수 있다</a:t>
            </a:r>
            <a:r>
              <a:rPr lang="en-US" altLang="ko-KR" spc="100" dirty="0"/>
              <a:t>.</a:t>
            </a:r>
            <a:r>
              <a:rPr lang="ko-KR" altLang="en-US" spc="100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20D1199-D809-4CA8-9A60-EEF3FAC06ABD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Working with kernels in TensorFlow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B6A177-D599-49E1-9512-5D2BD931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71" y="2675985"/>
            <a:ext cx="7870005" cy="41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BB7F49-B1F2-41BD-89B6-7047C702B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545" y="2024009"/>
                <a:ext cx="10572108" cy="3472665"/>
              </a:xfrm>
            </p:spPr>
            <p:txBody>
              <a:bodyPr>
                <a:normAutofit fontScale="92500"/>
              </a:bodyPr>
              <a:lstStyle/>
              <a:p>
                <a:pPr marL="0" indent="0" fontAlgn="base">
                  <a:lnSpc>
                    <a:spcPct val="120000"/>
                  </a:lnSpc>
                  <a:buNone/>
                </a:pPr>
                <a:r>
                  <a:rPr lang="ko-KR" altLang="en-US" spc="100" dirty="0"/>
                  <a:t>원래 </a:t>
                </a:r>
                <a:r>
                  <a:rPr lang="en-US" altLang="ko-KR" spc="100" dirty="0"/>
                  <a:t>SVM</a:t>
                </a:r>
                <a:r>
                  <a:rPr lang="ko-KR" altLang="en-US" spc="100" dirty="0"/>
                  <a:t>은 이진 분류를 위해 고안되었으나 다중 분류를 위한 시도들이 있었고 두 개의 주요한 전략은 </a:t>
                </a:r>
                <a:r>
                  <a:rPr lang="en-US" altLang="ko-KR" spc="100" dirty="0"/>
                  <a:t>One versus all</a:t>
                </a:r>
                <a:r>
                  <a:rPr lang="ko-KR" altLang="en-US" spc="100" dirty="0"/>
                  <a:t>과 </a:t>
                </a:r>
                <a:r>
                  <a:rPr lang="en-US" altLang="ko-KR" spc="100" dirty="0"/>
                  <a:t>One versus one</a:t>
                </a:r>
                <a:r>
                  <a:rPr lang="ko-KR" altLang="en-US" spc="100" dirty="0"/>
                  <a:t>이다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fontAlgn="base">
                  <a:lnSpc>
                    <a:spcPct val="120000"/>
                  </a:lnSpc>
                </a:pPr>
                <a:r>
                  <a:rPr lang="en-US" altLang="ko-KR" spc="100" dirty="0"/>
                  <a:t>One versus all</a:t>
                </a:r>
                <a:r>
                  <a:rPr lang="ko-KR" altLang="en-US" spc="100" dirty="0"/>
                  <a:t>은 모든 가능한 클래스 쌍에 대해서 이진 분류를 시행하는 것이다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그후 투표의 방식으로 예측이 만들어진다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그러나 이 방식은 </a:t>
                </a:r>
                <a:r>
                  <a:rPr lang="ko-KR" altLang="en-US" spc="100" dirty="0" err="1"/>
                  <a:t>계산량이</a:t>
                </a:r>
                <a:r>
                  <a:rPr lang="ko-KR" altLang="en-US" spc="100" dirty="0"/>
                  <a:t> 매우 많다</a:t>
                </a:r>
                <a:r>
                  <a:rPr lang="en-US" altLang="ko-KR" spc="100" dirty="0"/>
                  <a:t>. k</a:t>
                </a:r>
                <a:r>
                  <a:rPr lang="ko-KR" altLang="en-US" spc="100" dirty="0"/>
                  <a:t>개의 클래스를 구분하기 위해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pc="1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pc="100" dirty="0"/>
                          <m:t>𝑘</m:t>
                        </m:r>
                        <m:r>
                          <m:rPr>
                            <m:nor/>
                          </m:rPr>
                          <a:rPr lang="en-US" altLang="ko-KR" spc="100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pc="100" dirty="0"/>
                          <m:t>(</m:t>
                        </m:r>
                        <m:r>
                          <m:rPr>
                            <m:nor/>
                          </m:rPr>
                          <a:rPr lang="ko-KR" altLang="en-US" spc="100" dirty="0"/>
                          <m:t>𝑘</m:t>
                        </m:r>
                        <m:r>
                          <m:rPr>
                            <m:nor/>
                          </m:rPr>
                          <a:rPr lang="ko-KR" altLang="en-US" spc="100" dirty="0"/>
                          <m:t>−</m:t>
                        </m:r>
                        <m:r>
                          <m:rPr>
                            <m:nor/>
                          </m:rPr>
                          <a:rPr lang="en-US" altLang="ko-KR" spc="100" dirty="0"/>
                          <m:t>2)!</m:t>
                        </m:r>
                      </m:den>
                    </m:f>
                    <m:r>
                      <a:rPr lang="en-US" altLang="ko-KR" i="1" spc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ko-KR" spc="100" dirty="0"/>
                      <m:t>2!</m:t>
                    </m:r>
                  </m:oMath>
                </a14:m>
                <a:r>
                  <a:rPr lang="ko-KR" altLang="en-US" spc="100" dirty="0"/>
                  <a:t>개의 분류기를 만들어야 한다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fontAlgn="base">
                  <a:lnSpc>
                    <a:spcPct val="120000"/>
                  </a:lnSpc>
                </a:pPr>
                <a:r>
                  <a:rPr lang="ko-KR" altLang="en-US" spc="100" dirty="0"/>
                  <a:t>또 다른 방식은 하나에 대해 각 </a:t>
                </a:r>
                <a:r>
                  <a:rPr lang="en-US" altLang="ko-KR" spc="100" dirty="0"/>
                  <a:t>k</a:t>
                </a:r>
                <a:r>
                  <a:rPr lang="ko-KR" altLang="en-US" spc="100" dirty="0"/>
                  <a:t>개의 클래스에 대한 분류기를 만들어내는 것이다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예측 클래스는 가장 큰 </a:t>
                </a:r>
                <a:r>
                  <a:rPr lang="en-US" altLang="ko-KR" spc="100" dirty="0"/>
                  <a:t>SVM margin</a:t>
                </a:r>
                <a:r>
                  <a:rPr lang="ko-KR" altLang="en-US" spc="100" dirty="0"/>
                  <a:t>을 만들어내는 클래스이다</a:t>
                </a:r>
                <a:r>
                  <a:rPr lang="en-US" altLang="ko-KR" spc="100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BB7F49-B1F2-41BD-89B6-7047C702B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545" y="2024009"/>
                <a:ext cx="10572108" cy="3472665"/>
              </a:xfrm>
              <a:blipFill>
                <a:blip r:embed="rId2"/>
                <a:stretch>
                  <a:fillRect l="-1268" t="-526" r="-1095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1DA0212C-52E6-46DF-B17F-C27204C23F4D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Implementing a multi-class SVM</a:t>
            </a:r>
          </a:p>
        </p:txBody>
      </p:sp>
    </p:spTree>
    <p:extLst>
      <p:ext uri="{BB962C8B-B14F-4D97-AF65-F5344CB8AC3E}">
        <p14:creationId xmlns:p14="http://schemas.microsoft.com/office/powerpoint/2010/main" val="342922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BF602A-7D87-4EC1-8018-F2B7EC2BA19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Implementing a multi-class SVM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A345389-632B-4B72-B1DD-28D0307B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3256907"/>
            <a:ext cx="9448800" cy="1914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DCFC59-6210-40B8-A1A8-F81CE5163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5171432"/>
            <a:ext cx="9448800" cy="123825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B37CBAA-F080-4562-9B19-5FBB97EB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600" y="1273487"/>
            <a:ext cx="10584400" cy="2052316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pc="100" dirty="0"/>
              <a:t>다음 예시는 모든 클래스에 대해 각각 분류기를 만들어내는 두 번째 방법을 따른다</a:t>
            </a:r>
            <a:r>
              <a:rPr lang="en-US" altLang="ko-KR" spc="100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pc="100" dirty="0"/>
              <a:t>이진 분류와의 가장 큰 차이점은 동시에 </a:t>
            </a:r>
            <a:r>
              <a:rPr lang="en-US" altLang="ko-KR" spc="100" dirty="0"/>
              <a:t>3</a:t>
            </a:r>
            <a:r>
              <a:rPr lang="ko-KR" altLang="en-US" spc="100" dirty="0"/>
              <a:t>가지 클래스에 대해 계산하기 위해 조금 더 큰 차원에서의 연산을 다룬다는 것이다</a:t>
            </a:r>
            <a:r>
              <a:rPr lang="en-US" altLang="ko-KR" spc="100" dirty="0"/>
              <a:t>.</a:t>
            </a:r>
            <a:r>
              <a:rPr lang="ko-KR" altLang="en-US" spc="100" dirty="0"/>
              <a:t> </a:t>
            </a:r>
            <a:endParaRPr lang="en-US" altLang="ko-KR" spc="100" dirty="0"/>
          </a:p>
          <a:p>
            <a:pPr fontAlgn="base">
              <a:lnSpc>
                <a:spcPct val="120000"/>
              </a:lnSpc>
            </a:pPr>
            <a:r>
              <a:rPr lang="en-US" altLang="ko-KR" spc="100" dirty="0"/>
              <a:t>iris</a:t>
            </a:r>
            <a:r>
              <a:rPr lang="ko-KR" altLang="en-US" spc="100" dirty="0"/>
              <a:t>데이터를 사용하고 각 클래스를 위한 세 개의 </a:t>
            </a:r>
            <a:r>
              <a:rPr lang="en-US" altLang="ko-KR" spc="100" dirty="0"/>
              <a:t>Gaussian kernel</a:t>
            </a:r>
            <a:r>
              <a:rPr lang="ko-KR" altLang="en-US" spc="100" dirty="0"/>
              <a:t>을 만든 후 가장 높은 마진이 있는 예측 포인트를 만들어낼 것이다</a:t>
            </a:r>
            <a:r>
              <a:rPr lang="en-US" altLang="ko-KR" spc="100" dirty="0"/>
              <a:t>.</a:t>
            </a:r>
            <a:endParaRPr lang="ko-KR" altLang="en-US" spc="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26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BF602A-7D87-4EC1-8018-F2B7EC2BA19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Implementing a multi-class SVM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95A2D6C-A6B4-423E-BAF4-E10A1FAC2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72"/>
          <a:stretch/>
        </p:blipFill>
        <p:spPr>
          <a:xfrm>
            <a:off x="488023" y="1159267"/>
            <a:ext cx="9642296" cy="213393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C4F8B32-78FD-407C-A4AA-402384ECD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8"/>
          <a:stretch/>
        </p:blipFill>
        <p:spPr>
          <a:xfrm>
            <a:off x="488023" y="3293206"/>
            <a:ext cx="9642296" cy="1838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D3DD51-C9F1-420D-A44F-3692AE25C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46"/>
          <a:stretch/>
        </p:blipFill>
        <p:spPr>
          <a:xfrm>
            <a:off x="8244155" y="1159267"/>
            <a:ext cx="3772328" cy="43476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304001-B8AD-42B8-8EAE-580BE427B9BB}"/>
              </a:ext>
            </a:extLst>
          </p:cNvPr>
          <p:cNvSpPr txBox="1"/>
          <p:nvPr/>
        </p:nvSpPr>
        <p:spPr>
          <a:xfrm>
            <a:off x="3759452" y="5639425"/>
            <a:ext cx="323635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해당 </a:t>
            </a:r>
            <a:r>
              <a:rPr lang="en-US" altLang="ko-KR" sz="1900" dirty="0"/>
              <a:t>loss</a:t>
            </a:r>
            <a:r>
              <a:rPr lang="ko-KR" altLang="en-US" sz="1900" dirty="0"/>
              <a:t>를 바탕으로 세 개의 클래스에 대한 분류 역시 수행할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3A9A0AE-532F-4239-8FB2-CB7AB7670C2F}"/>
              </a:ext>
            </a:extLst>
          </p:cNvPr>
          <p:cNvSpPr/>
          <p:nvPr/>
        </p:nvSpPr>
        <p:spPr>
          <a:xfrm rot="20572316">
            <a:off x="6848696" y="5578061"/>
            <a:ext cx="1737561" cy="494772"/>
          </a:xfrm>
          <a:prstGeom prst="rightArrow">
            <a:avLst>
              <a:gd name="adj1" fmla="val 37469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7600" y="1315879"/>
                <a:ext cx="10330971" cy="484861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fontAlgn="base">
                  <a:lnSpc>
                    <a:spcPct val="120000"/>
                  </a:lnSpc>
                  <a:buNone/>
                </a:pPr>
                <a:r>
                  <a:rPr lang="en-US" altLang="ko-KR" spc="100" dirty="0">
                    <a:ea typeface="+mj-ea"/>
                  </a:rPr>
                  <a:t>SVM</a:t>
                </a:r>
                <a:r>
                  <a:rPr lang="ko-KR" altLang="en-US" spc="100" dirty="0">
                    <a:ea typeface="+mj-ea"/>
                  </a:rPr>
                  <a:t>의 기본적인 아이디어는 두 클래스 사이의 선형경계</a:t>
                </a:r>
                <a:r>
                  <a:rPr lang="en-US" altLang="ko-KR" spc="100" dirty="0">
                    <a:ea typeface="+mj-ea"/>
                  </a:rPr>
                  <a:t>(hyperplane)</a:t>
                </a:r>
                <a:r>
                  <a:rPr lang="ko-KR" altLang="en-US" spc="100" dirty="0">
                    <a:ea typeface="+mj-ea"/>
                  </a:rPr>
                  <a:t>를 찾는 것이다</a:t>
                </a:r>
                <a:r>
                  <a:rPr lang="en-US" altLang="ko-KR" spc="100" dirty="0">
                    <a:ea typeface="+mj-ea"/>
                  </a:rPr>
                  <a:t>.</a:t>
                </a:r>
                <a:endParaRPr lang="ko-KR" altLang="en-US" spc="100" dirty="0">
                  <a:ea typeface="+mj-ea"/>
                </a:endParaRPr>
              </a:p>
              <a:p>
                <a:pPr fontAlgn="base">
                  <a:lnSpc>
                    <a:spcPct val="120000"/>
                  </a:lnSpc>
                </a:pPr>
                <a:r>
                  <a:rPr lang="ko-KR" altLang="en-US" spc="100" dirty="0">
                    <a:ea typeface="+mj-ea"/>
                  </a:rPr>
                  <a:t>우선 두 개의 타겟을 </a:t>
                </a:r>
                <a:r>
                  <a:rPr lang="en-US" altLang="ko-KR" spc="100" dirty="0">
                    <a:ea typeface="+mj-ea"/>
                  </a:rPr>
                  <a:t>0</a:t>
                </a:r>
                <a:r>
                  <a:rPr lang="ko-KR" altLang="en-US" spc="100" dirty="0">
                    <a:ea typeface="+mj-ea"/>
                  </a:rPr>
                  <a:t>과 </a:t>
                </a:r>
                <a:r>
                  <a:rPr lang="en-US" altLang="ko-KR" spc="100" dirty="0">
                    <a:ea typeface="+mj-ea"/>
                  </a:rPr>
                  <a:t>1 </a:t>
                </a:r>
                <a:r>
                  <a:rPr lang="ko-KR" altLang="en-US" spc="100" dirty="0">
                    <a:ea typeface="+mj-ea"/>
                  </a:rPr>
                  <a:t>대신 </a:t>
                </a:r>
                <a:r>
                  <a:rPr lang="en-US" altLang="ko-KR" spc="100" dirty="0">
                    <a:ea typeface="+mj-ea"/>
                  </a:rPr>
                  <a:t>-1</a:t>
                </a:r>
                <a:r>
                  <a:rPr lang="ko-KR" altLang="en-US" spc="100" dirty="0">
                    <a:ea typeface="+mj-ea"/>
                  </a:rPr>
                  <a:t>과 </a:t>
                </a:r>
                <a:r>
                  <a:rPr lang="en-US" altLang="ko-KR" spc="100" dirty="0">
                    <a:ea typeface="+mj-ea"/>
                  </a:rPr>
                  <a:t>1</a:t>
                </a:r>
                <a:r>
                  <a:rPr lang="ko-KR" altLang="en-US" spc="100" dirty="0">
                    <a:ea typeface="+mj-ea"/>
                  </a:rPr>
                  <a:t>로 놓는다</a:t>
                </a:r>
                <a:r>
                  <a:rPr lang="en-US" altLang="ko-KR" spc="100" dirty="0">
                    <a:ea typeface="+mj-ea"/>
                  </a:rPr>
                  <a:t>. </a:t>
                </a:r>
                <a:r>
                  <a:rPr lang="ko-KR" altLang="en-US" spc="100" dirty="0">
                    <a:ea typeface="+mj-ea"/>
                  </a:rPr>
                  <a:t>두 클래스를 구분하는 많은 경계들이 있는데 그 중 양측 클래스와의 거리</a:t>
                </a:r>
                <a:r>
                  <a:rPr lang="en-US" altLang="ko-KR" spc="100" dirty="0">
                    <a:ea typeface="+mj-ea"/>
                  </a:rPr>
                  <a:t>(margin)</a:t>
                </a:r>
                <a:r>
                  <a:rPr lang="ko-KR" altLang="en-US" spc="100" dirty="0">
                    <a:ea typeface="+mj-ea"/>
                  </a:rPr>
                  <a:t>를 최대화하는 가장 좋은 선형 경계를 찾아낸다</a:t>
                </a:r>
                <a:r>
                  <a:rPr lang="en-US" altLang="ko-KR" spc="100" dirty="0">
                    <a:ea typeface="+mj-ea"/>
                  </a:rPr>
                  <a:t>.</a:t>
                </a:r>
                <a:r>
                  <a:rPr lang="ko-KR" altLang="en-US" spc="100" dirty="0">
                    <a:ea typeface="+mj-ea"/>
                  </a:rPr>
                  <a:t> 두 개의 주어진 클래스들을 대상으로 선형 경계를 결정하는 식</a:t>
                </a:r>
                <a:r>
                  <a:rPr lang="en-US" altLang="ko-KR" spc="100" dirty="0">
                    <a:ea typeface="+mj-ea"/>
                  </a:rPr>
                  <a:t>(equation)</a:t>
                </a:r>
                <a:r>
                  <a:rPr lang="ko-KR" altLang="en-US" spc="100" dirty="0">
                    <a:ea typeface="+mj-ea"/>
                  </a:rPr>
                  <a:t>을 찾아내야 하는데 이런 라인은 </a:t>
                </a:r>
                <a:r>
                  <a:rPr lang="en-US" altLang="ko-KR" spc="100" dirty="0">
                    <a:ea typeface="+mj-ea"/>
                  </a:rPr>
                  <a:t>A(</a:t>
                </a:r>
                <a:r>
                  <a:rPr lang="ko-KR" altLang="en-US" spc="100" dirty="0">
                    <a:ea typeface="+mj-ea"/>
                  </a:rPr>
                  <a:t>식의 계수</a:t>
                </a:r>
                <a:r>
                  <a:rPr lang="en-US" altLang="ko-KR" spc="100" dirty="0">
                    <a:ea typeface="+mj-ea"/>
                  </a:rPr>
                  <a:t>)</a:t>
                </a:r>
                <a:r>
                  <a:rPr lang="ko-KR" altLang="en-US" spc="100" dirty="0">
                    <a:ea typeface="+mj-ea"/>
                  </a:rPr>
                  <a:t>의 </a:t>
                </a:r>
                <a:r>
                  <a:rPr lang="en-US" altLang="ko-KR" spc="100" dirty="0">
                    <a:ea typeface="+mj-ea"/>
                  </a:rPr>
                  <a:t>L2 norm</a:t>
                </a:r>
                <a:r>
                  <a:rPr lang="ko-KR" altLang="en-US" spc="100" dirty="0">
                    <a:ea typeface="+mj-ea"/>
                  </a:rPr>
                  <a:t>을 최대화하며 찾을 수 있다</a:t>
                </a:r>
                <a:r>
                  <a:rPr lang="en-US" altLang="ko-KR" spc="100" dirty="0">
                    <a:ea typeface="+mj-ea"/>
                  </a:rPr>
                  <a:t>.</a:t>
                </a:r>
              </a:p>
              <a:p>
                <a:pPr marL="0" indent="0" fontAlgn="base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100" smtClean="0">
                          <a:latin typeface="Cambria Math" panose="02040503050406030204" pitchFamily="18" charset="0"/>
                          <a:ea typeface="+mj-ea"/>
                        </a:rPr>
                        <m:t>𝐴𝑥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  <a:ea typeface="+mj-ea"/>
                        </a:rPr>
                        <m:t>  (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  <a:ea typeface="+mj-ea"/>
                        </a:rPr>
                        <m:t>h𝑦𝑝𝑒𝑟𝑝𝑙𝑎𝑛𝑒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ko-KR" spc="100" dirty="0">
                  <a:ea typeface="+mj-ea"/>
                </a:endParaRPr>
              </a:p>
              <a:p>
                <a:pPr fontAlgn="base">
                  <a:lnSpc>
                    <a:spcPct val="120000"/>
                  </a:lnSpc>
                </a:pPr>
                <a:r>
                  <a:rPr lang="en-US" altLang="ko-KR" spc="100" dirty="0">
                    <a:ea typeface="+mj-ea"/>
                  </a:rPr>
                  <a:t>A</a:t>
                </a:r>
                <a:r>
                  <a:rPr lang="ko-KR" altLang="en-US" spc="100" dirty="0">
                    <a:ea typeface="+mj-ea"/>
                  </a:rPr>
                  <a:t>는 경사에 대한 벡터이며 </a:t>
                </a:r>
                <a:r>
                  <a:rPr lang="en-US" altLang="ko-KR" spc="100" dirty="0">
                    <a:ea typeface="+mj-ea"/>
                  </a:rPr>
                  <a:t>x</a:t>
                </a:r>
                <a:r>
                  <a:rPr lang="ko-KR" altLang="en-US" spc="100" dirty="0">
                    <a:ea typeface="+mj-ea"/>
                  </a:rPr>
                  <a:t>는 인풋 벡터이다</a:t>
                </a:r>
                <a:r>
                  <a:rPr lang="en-US" altLang="ko-KR" spc="100" dirty="0">
                    <a:ea typeface="+mj-ea"/>
                  </a:rPr>
                  <a:t>. </a:t>
                </a:r>
                <a:r>
                  <a:rPr lang="ko-KR" altLang="en-US" spc="100" dirty="0">
                    <a:ea typeface="+mj-ea"/>
                  </a:rPr>
                  <a:t>최대화된 마진의 폭은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pc="10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0" i="1" spc="10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num>
                      <m:den>
                        <m:r>
                          <a:rPr lang="en-US" altLang="ko-KR" b="0" i="1" spc="100" smtClean="0">
                            <a:latin typeface="Cambria Math" panose="02040503050406030204" pitchFamily="18" charset="0"/>
                            <a:ea typeface="+mj-ea"/>
                          </a:rPr>
                          <m:t>|</m:t>
                        </m:r>
                        <m:r>
                          <a:rPr lang="en-US" altLang="ko-KR" b="0" i="1" spc="10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  <m:r>
                          <a:rPr lang="en-US" altLang="ko-KR" b="0" i="1" spc="100" smtClean="0">
                            <a:latin typeface="Cambria Math" panose="02040503050406030204" pitchFamily="18" charset="0"/>
                            <a:ea typeface="+mj-ea"/>
                          </a:rPr>
                          <m:t>|</m:t>
                        </m:r>
                      </m:den>
                    </m:f>
                  </m:oMath>
                </a14:m>
                <a:r>
                  <a:rPr lang="ko-KR" altLang="en-US" spc="100" dirty="0">
                    <a:ea typeface="+mj-ea"/>
                  </a:rPr>
                  <a:t>로써 나타내어질 수 있다</a:t>
                </a:r>
                <a:r>
                  <a:rPr lang="en-US" altLang="ko-KR" spc="100" dirty="0">
                    <a:ea typeface="+mj-ea"/>
                  </a:rPr>
                  <a:t>. </a:t>
                </a:r>
                <a:r>
                  <a:rPr lang="ko-KR" altLang="en-US" spc="100" dirty="0">
                    <a:ea typeface="+mj-ea"/>
                  </a:rPr>
                  <a:t>마진을 최대화하기 위해 </a:t>
                </a:r>
                <a:r>
                  <a:rPr lang="en-US" altLang="ko-KR" spc="100" dirty="0">
                    <a:ea typeface="+mj-ea"/>
                  </a:rPr>
                  <a:t>L2 norm</a:t>
                </a:r>
                <a:r>
                  <a:rPr lang="ko-KR" altLang="en-US" spc="100" dirty="0">
                    <a:ea typeface="+mj-ea"/>
                  </a:rPr>
                  <a:t>을 최소화할 필요가 있다</a:t>
                </a:r>
                <a:r>
                  <a:rPr lang="en-US" altLang="ko-KR" spc="100" dirty="0">
                    <a:ea typeface="+mj-ea"/>
                  </a:rPr>
                  <a:t>. </a:t>
                </a:r>
                <a:br>
                  <a:rPr lang="en-US" altLang="ko-KR" spc="100" dirty="0">
                    <a:ea typeface="+mj-ea"/>
                  </a:rPr>
                </a:br>
                <a:r>
                  <a:rPr lang="ko-KR" altLang="en-US" spc="100" dirty="0">
                    <a:ea typeface="+mj-ea"/>
                  </a:rPr>
                  <a:t>이러한 최소화에 다음과 같은 제한을 두기로 한다</a:t>
                </a:r>
                <a:r>
                  <a:rPr lang="en-US" altLang="ko-KR" spc="100" dirty="0">
                    <a:ea typeface="+mj-ea"/>
                  </a:rPr>
                  <a:t>. </a:t>
                </a:r>
                <a:endParaRPr lang="en-US" altLang="ko-KR" i="1" spc="100" dirty="0">
                  <a:ea typeface="+mj-ea"/>
                </a:endParaRPr>
              </a:p>
              <a:p>
                <a:pPr marL="0" indent="0" fontAlgn="base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100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pc="100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ko-KR" b="0" i="1" spc="100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100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pc="100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</m:d>
                      <m:r>
                        <a:rPr lang="en-US" altLang="ko-KR" b="0" i="1" spc="100" dirty="0" smtClean="0">
                          <a:latin typeface="Cambria Math" panose="02040503050406030204" pitchFamily="18" charset="0"/>
                          <a:ea typeface="+mj-ea"/>
                        </a:rPr>
                        <m:t>≥1,  ∀</m:t>
                      </m:r>
                      <m:r>
                        <a:rPr lang="en-US" altLang="ko-KR" b="0" i="1" spc="100" dirty="0" smtClean="0">
                          <a:latin typeface="Cambria Math" panose="02040503050406030204" pitchFamily="18" charset="0"/>
                          <a:ea typeface="+mj-ea"/>
                        </a:rPr>
                        <m:t>𝑖</m:t>
                      </m:r>
                      <m:r>
                        <a:rPr lang="ko-KR" altLang="en-US" i="1" spc="100" dirty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</m:oMath>
                  </m:oMathPara>
                </a14:m>
                <a:endParaRPr lang="ko-KR" altLang="en-US" spc="100" dirty="0">
                  <a:ea typeface="+mj-ea"/>
                </a:endParaRPr>
              </a:p>
              <a:p>
                <a:pPr marL="0" indent="0" fontAlgn="base">
                  <a:lnSpc>
                    <a:spcPct val="120000"/>
                  </a:lnSpc>
                  <a:buNone/>
                </a:pPr>
                <a:r>
                  <a:rPr lang="ko-KR" altLang="en-US" spc="100" dirty="0">
                    <a:ea typeface="+mj-ea"/>
                  </a:rPr>
                  <a:t>이런 제약은 대응하는 클래스들의 모든 포인트들이 결정 경계의 같은 측면</a:t>
                </a:r>
                <a:r>
                  <a:rPr lang="en-US" altLang="ko-KR" spc="100" dirty="0">
                    <a:ea typeface="+mj-ea"/>
                  </a:rPr>
                  <a:t>(side)</a:t>
                </a:r>
                <a:r>
                  <a:rPr lang="ko-KR" altLang="en-US" spc="100" dirty="0">
                    <a:ea typeface="+mj-ea"/>
                  </a:rPr>
                  <a:t>에 있다고 보장해준다</a:t>
                </a:r>
                <a:r>
                  <a:rPr lang="en-US" altLang="ko-KR" spc="100" dirty="0">
                    <a:ea typeface="+mj-ea"/>
                  </a:rPr>
                  <a:t>.</a:t>
                </a:r>
                <a:endParaRPr lang="ko-KR" altLang="en-US" spc="100" dirty="0">
                  <a:ea typeface="+mj-ea"/>
                </a:endParaRP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7600" y="1315879"/>
                <a:ext cx="10330971" cy="4848616"/>
              </a:xfrm>
              <a:blipFill>
                <a:blip r:embed="rId2"/>
                <a:stretch>
                  <a:fillRect l="-1122" r="-649" b="-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090E9DB-45C5-4751-A5B5-618F1F95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2939" y="1376737"/>
                <a:ext cx="10577551" cy="4654193"/>
              </a:xfrm>
            </p:spPr>
            <p:txBody>
              <a:bodyPr>
                <a:noAutofit/>
              </a:bodyPr>
              <a:lstStyle/>
              <a:p>
                <a:pPr fontAlgn="base">
                  <a:lnSpc>
                    <a:spcPct val="110000"/>
                  </a:lnSpc>
                </a:pPr>
                <a:r>
                  <a:rPr lang="ko-KR" altLang="en-US" sz="2000" spc="100" dirty="0"/>
                  <a:t>그러나</a:t>
                </a:r>
                <a:r>
                  <a:rPr lang="en-US" altLang="ko-KR" sz="2000" spc="100" dirty="0"/>
                  <a:t>, </a:t>
                </a:r>
                <a:r>
                  <a:rPr lang="ko-KR" altLang="en-US" sz="2000" spc="100" dirty="0"/>
                  <a:t>모든 데이터가 선형적으로 완벽하게 구분되지는 않는다</a:t>
                </a:r>
                <a:r>
                  <a:rPr lang="en-US" altLang="ko-KR" sz="2000" spc="100" dirty="0"/>
                  <a:t>. </a:t>
                </a:r>
                <a:r>
                  <a:rPr lang="ko-KR" altLang="en-US" sz="2000" spc="100" dirty="0"/>
                  <a:t>그렇기 때문에 </a:t>
                </a:r>
                <a:r>
                  <a:rPr lang="en-US" altLang="ko-KR" sz="2000" spc="100" dirty="0"/>
                  <a:t>margin line</a:t>
                </a:r>
                <a:r>
                  <a:rPr lang="ko-KR" altLang="en-US" sz="2000" spc="100" dirty="0"/>
                  <a:t>에 걸치는 포인트들에 대한 </a:t>
                </a:r>
                <a:r>
                  <a:rPr lang="en-US" altLang="ko-KR" sz="2000" spc="100" dirty="0"/>
                  <a:t>loss </a:t>
                </a:r>
                <a:r>
                  <a:rPr lang="ko-KR" altLang="en-US" sz="2000" spc="100" dirty="0"/>
                  <a:t>함수를 도입해야 한다</a:t>
                </a:r>
                <a:r>
                  <a:rPr lang="en-US" altLang="ko-KR" sz="2000" spc="100" dirty="0"/>
                  <a:t>.</a:t>
                </a:r>
                <a:r>
                  <a:rPr lang="ko-KR" altLang="en-US" sz="2000" spc="100" dirty="0"/>
                  <a:t> </a:t>
                </a:r>
                <a:r>
                  <a:rPr lang="en-US" altLang="ko-KR" sz="2000" spc="100" dirty="0"/>
                  <a:t>n</a:t>
                </a:r>
                <a:r>
                  <a:rPr lang="ko-KR" altLang="en-US" sz="2000" spc="100" dirty="0"/>
                  <a:t>개의 데이터에 대해 </a:t>
                </a:r>
                <a:r>
                  <a:rPr lang="en-US" altLang="ko-KR" sz="2000" spc="100" dirty="0"/>
                  <a:t>soft margin loss function</a:t>
                </a:r>
                <a:r>
                  <a:rPr lang="ko-KR" altLang="en-US" sz="2000" spc="100" dirty="0"/>
                  <a:t>라고 불리는 </a:t>
                </a:r>
                <a:r>
                  <a:rPr lang="en-US" altLang="ko-KR" sz="2000" spc="100" dirty="0"/>
                  <a:t>loss </a:t>
                </a:r>
                <a:r>
                  <a:rPr lang="ko-KR" altLang="en-US" sz="2000" spc="100" dirty="0"/>
                  <a:t>함수를 다음과 같이 정의하도록 한다</a:t>
                </a:r>
                <a:r>
                  <a:rPr lang="en-US" altLang="ko-KR" sz="2000" spc="100" dirty="0"/>
                  <a:t>.</a:t>
                </a:r>
              </a:p>
              <a:p>
                <a:pPr marL="0" indent="0" fontAlgn="base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pc="1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pc="1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pc="1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pc="1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1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pc="10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1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sz="2000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pc="10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pc="1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pc="100" smtClean="0">
                                      <a:latin typeface="Cambria Math" panose="02040503050406030204" pitchFamily="18" charset="0"/>
                                    </a:rPr>
                                    <m:t>0, 1−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pc="10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pc="1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b="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pc="1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pc="1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pc="1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pc="1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pc="10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0" i="1" spc="10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ko-KR" sz="2000" b="0" i="1" spc="1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pc="1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2000" b="0" i="1" spc="10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0" i="1" spc="1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pc="10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ko-KR" sz="2000" b="0" i="1" spc="10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2000" b="0" i="1" spc="1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spc="100" dirty="0"/>
              </a:p>
              <a:p>
                <a:pPr fontAlgn="base">
                  <a:lnSpc>
                    <a:spcPct val="110000"/>
                  </a:lnSpc>
                </a:pPr>
                <a:r>
                  <a:rPr lang="ko-KR" altLang="en-US" sz="2000" spc="100" dirty="0"/>
                  <a:t>마진의 </a:t>
                </a:r>
                <a:r>
                  <a:rPr lang="en-US" altLang="ko-KR" sz="2000" spc="100" dirty="0"/>
                  <a:t>‘</a:t>
                </a:r>
                <a:r>
                  <a:rPr lang="ko-KR" altLang="en-US" sz="2000" spc="100" dirty="0"/>
                  <a:t>올바른</a:t>
                </a:r>
                <a:r>
                  <a:rPr lang="en-US" altLang="ko-KR" sz="2000" spc="100" dirty="0"/>
                  <a:t>’</a:t>
                </a:r>
                <a:r>
                  <a:rPr lang="ko-KR" altLang="en-US" sz="2000" spc="100" dirty="0"/>
                  <a:t> 사이드에 위치한 점들에 대해서는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pc="10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pc="1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 spc="1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000" i="1" spc="1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pc="100" dirty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ko-KR" sz="2000" i="1" spc="10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pc="1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pc="1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spc="1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pc="10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000" i="1" spc="1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spc="100" dirty="0"/>
                  <a:t>가 </a:t>
                </a:r>
                <a:r>
                  <a:rPr lang="en-US" altLang="ko-KR" sz="2000" spc="100" dirty="0"/>
                  <a:t>1</a:t>
                </a:r>
                <a:r>
                  <a:rPr lang="ko-KR" altLang="en-US" sz="2000" spc="100" dirty="0"/>
                  <a:t>보다 항상 크다</a:t>
                </a:r>
                <a:r>
                  <a:rPr lang="en-US" altLang="ko-KR" sz="2000" spc="100" dirty="0"/>
                  <a:t>. </a:t>
                </a:r>
                <a:r>
                  <a:rPr lang="ko-KR" altLang="en-US" sz="2000" spc="100" dirty="0"/>
                  <a:t>이 점들에 대해서는 </a:t>
                </a:r>
                <a:r>
                  <a:rPr lang="en-US" altLang="ko-KR" sz="2000" spc="100" dirty="0"/>
                  <a:t>loss</a:t>
                </a:r>
                <a:r>
                  <a:rPr lang="ko-KR" altLang="en-US" sz="2000" spc="100" dirty="0"/>
                  <a:t>함수의 왼쪽 항을 </a:t>
                </a:r>
                <a:r>
                  <a:rPr lang="en-US" altLang="ko-KR" sz="2000" spc="100" dirty="0"/>
                  <a:t>0</a:t>
                </a:r>
                <a:r>
                  <a:rPr lang="ko-KR" altLang="en-US" sz="2000" spc="100" dirty="0"/>
                  <a:t>으로 만들고 오직 마진의 사이즈에만 영향을 받게 한다</a:t>
                </a:r>
                <a:r>
                  <a:rPr lang="en-US" altLang="ko-KR" sz="2000" spc="100" dirty="0"/>
                  <a:t>. </a:t>
                </a:r>
                <a:r>
                  <a:rPr lang="ko-KR" altLang="en-US" sz="2000" spc="100" dirty="0"/>
                  <a:t>이러한 </a:t>
                </a:r>
                <a:r>
                  <a:rPr lang="en-US" altLang="ko-KR" sz="2000" spc="100" dirty="0"/>
                  <a:t>loss </a:t>
                </a:r>
                <a:r>
                  <a:rPr lang="ko-KR" altLang="en-US" sz="2000" spc="100" dirty="0"/>
                  <a:t>함수는 선형 경계를 찾도록 하는 동시에 마진 라인에 걸쳐 있는 데이터 포인트들을 허용한다</a:t>
                </a:r>
                <a:r>
                  <a:rPr lang="en-US" altLang="ko-KR" sz="2000" spc="100" dirty="0"/>
                  <a:t>.</a:t>
                </a:r>
                <a:endParaRPr lang="ko-KR" altLang="en-US" sz="2000" spc="100" dirty="0"/>
              </a:p>
              <a:p>
                <a:pPr fontAlgn="base">
                  <a:lnSpc>
                    <a:spcPct val="110000"/>
                  </a:lnSpc>
                </a:pPr>
                <a:r>
                  <a:rPr lang="ko-KR" altLang="en-US" sz="2000" spc="100" dirty="0"/>
                  <a:t>이런 허용은 𝛼 의 값에 따라 </a:t>
                </a:r>
                <a:r>
                  <a:rPr lang="en-US" altLang="ko-KR" sz="2000" spc="100" dirty="0"/>
                  <a:t>soft/hard </a:t>
                </a:r>
                <a:r>
                  <a:rPr lang="ko-KR" altLang="en-US" sz="2000" spc="100" dirty="0"/>
                  <a:t>허용으로 나뉠 수 있다</a:t>
                </a:r>
                <a:r>
                  <a:rPr lang="en-US" altLang="ko-KR" sz="2000" spc="100" dirty="0"/>
                  <a:t>. </a:t>
                </a:r>
                <a:r>
                  <a:rPr lang="ko-KR" altLang="en-US" sz="2000" spc="100" dirty="0"/>
                  <a:t>큰 𝛼 값은 마진을 넓히는 것을 허용하는데 주안점을 두며</a:t>
                </a:r>
                <a:r>
                  <a:rPr lang="en-US" altLang="ko-KR" sz="2000" spc="100" dirty="0"/>
                  <a:t>, </a:t>
                </a:r>
                <a:r>
                  <a:rPr lang="ko-KR" altLang="en-US" sz="2000" spc="100" dirty="0"/>
                  <a:t>작은 𝛼 값은 데이터 포인트들을 필요하다면 마진에 걸치게 하는 </a:t>
                </a:r>
                <a:r>
                  <a:rPr lang="en-US" altLang="ko-KR" sz="2000" spc="100" dirty="0"/>
                  <a:t>hard </a:t>
                </a:r>
                <a:r>
                  <a:rPr lang="ko-KR" altLang="en-US" sz="2000" spc="100" dirty="0"/>
                  <a:t>마진의 형태로 모델이 동작하게 한다</a:t>
                </a:r>
                <a:r>
                  <a:rPr lang="en-US" altLang="ko-KR" sz="2000" spc="100" dirty="0"/>
                  <a:t>.</a:t>
                </a:r>
                <a:endParaRPr lang="ko-KR" altLang="en-US" sz="2000" spc="1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2939" y="1376737"/>
                <a:ext cx="10577551" cy="4654193"/>
              </a:xfrm>
              <a:blipFill>
                <a:blip r:embed="rId2"/>
                <a:stretch>
                  <a:fillRect l="-1095" t="-3408" r="-1037" b="-2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4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/>
              <a:t>Working with a linear SVM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6C026-97AD-4D08-99AF-22645E3C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948" y="889526"/>
            <a:ext cx="10443987" cy="1337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spc="100" dirty="0"/>
              <a:t>다음은 </a:t>
            </a:r>
            <a:r>
              <a:rPr lang="en-US" altLang="ko-KR" sz="1800" spc="100" dirty="0"/>
              <a:t>iris data</a:t>
            </a:r>
            <a:r>
              <a:rPr lang="ko-KR" altLang="en-US" sz="1800" spc="100" dirty="0"/>
              <a:t>의 </a:t>
            </a:r>
            <a:r>
              <a:rPr lang="en-US" altLang="ko-KR" sz="1800" spc="100" dirty="0"/>
              <a:t>sepal length</a:t>
            </a:r>
            <a:r>
              <a:rPr lang="ko-KR" altLang="en-US" sz="1800" spc="100" dirty="0"/>
              <a:t>와 </a:t>
            </a:r>
            <a:r>
              <a:rPr lang="en-US" altLang="ko-KR" sz="1800" spc="100" dirty="0"/>
              <a:t>petal width</a:t>
            </a:r>
            <a:r>
              <a:rPr lang="ko-KR" altLang="en-US" sz="1800" spc="100" dirty="0"/>
              <a:t>로 부터 </a:t>
            </a:r>
            <a:r>
              <a:rPr lang="en-US" altLang="ko-KR" sz="1800" spc="100" dirty="0" err="1"/>
              <a:t>setosa</a:t>
            </a:r>
            <a:r>
              <a:rPr lang="ko-KR" altLang="en-US" sz="1800" spc="100" dirty="0"/>
              <a:t>인지 아닌지를 구분하는 선형 경계를 긋는 코드이다</a:t>
            </a:r>
            <a:r>
              <a:rPr lang="en-US" altLang="ko-KR" sz="1800" spc="100" dirty="0"/>
              <a:t>. </a:t>
            </a:r>
            <a:r>
              <a:rPr lang="ko-KR" altLang="en-US" sz="1800" spc="100" dirty="0"/>
              <a:t>데이터를 불러오는 것은 앞장과 거의 동일하고 </a:t>
            </a:r>
            <a:r>
              <a:rPr lang="en-US" altLang="ko-KR" sz="1800" spc="100" dirty="0"/>
              <a:t>Loss </a:t>
            </a:r>
            <a:r>
              <a:rPr lang="ko-KR" altLang="en-US" sz="1800" spc="100" dirty="0"/>
              <a:t>함수가 어떻게 정의되었는지를 주의 깊게 보면 된다</a:t>
            </a:r>
            <a:r>
              <a:rPr lang="en-US" altLang="ko-KR" sz="1800" spc="100" dirty="0"/>
              <a:t>.</a:t>
            </a:r>
            <a:endParaRPr lang="ko-KR" altLang="en-US" sz="1800" spc="1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95ECC4B-792B-47E5-8198-5CCD80B5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9" y="2089507"/>
            <a:ext cx="8458200" cy="26789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418701-912A-4C21-9623-10A753952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9" y="4846816"/>
            <a:ext cx="8458200" cy="18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Reduction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2939" y="1787703"/>
                <a:ext cx="10495358" cy="2547991"/>
              </a:xfrm>
            </p:spPr>
            <p:txBody>
              <a:bodyPr>
                <a:normAutofit fontScale="92500" lnSpcReduction="10000"/>
              </a:bodyPr>
              <a:lstStyle/>
              <a:p>
                <a:pPr fontAlgn="base"/>
                <a:r>
                  <a:rPr lang="ko-KR" altLang="en-US" spc="100" dirty="0"/>
                  <a:t>같은 </a:t>
                </a:r>
                <a:r>
                  <a:rPr lang="en-US" altLang="ko-KR" spc="100" dirty="0"/>
                  <a:t>maximum margin </a:t>
                </a:r>
                <a:r>
                  <a:rPr lang="ko-KR" altLang="en-US" spc="100" dirty="0"/>
                  <a:t>개념이 선형회귀에도 적용될 수 있다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fontAlgn="base"/>
                <a:r>
                  <a:rPr lang="ko-KR" altLang="en-US" spc="100" dirty="0"/>
                  <a:t>두 클래스를 구분하는 마진을 최대화하는 것 대신 </a:t>
                </a:r>
                <a14:m>
                  <m:oMath xmlns:m="http://schemas.openxmlformats.org/officeDocument/2006/math"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pc="100" dirty="0"/>
                  <a:t> </a:t>
                </a:r>
                <a:r>
                  <a:rPr lang="ko-KR" altLang="en-US" spc="100" dirty="0"/>
                  <a:t>데이터들을 포함하는 마진을 최대화하는 것을 생각 할 수 있다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fontAlgn="base"/>
                <a:r>
                  <a:rPr lang="en-US" altLang="ko-KR" spc="100" dirty="0"/>
                  <a:t>loss </a:t>
                </a:r>
                <a:r>
                  <a:rPr lang="ko-KR" altLang="en-US" spc="100" dirty="0"/>
                  <a:t>함수를 다음과 같이 정의한다</a:t>
                </a:r>
                <a:r>
                  <a:rPr lang="en-US" altLang="ko-KR" spc="100" dirty="0"/>
                  <a:t>.</a:t>
                </a:r>
                <a:r>
                  <a:rPr lang="ko-KR" altLang="en-US" spc="100" dirty="0"/>
                  <a:t> </a:t>
                </a:r>
                <a:endParaRPr lang="en-US" altLang="ko-KR" spc="100" dirty="0"/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pc="100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pc="10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pc="10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pc="100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pc="1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pc="1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pc="100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pc="100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pc="10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b="0" i="1" spc="1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pc="10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pc="100" dirty="0" smtClean="0">
                                              <a:latin typeface="Cambria Math" panose="02040503050406030204" pitchFamily="18" charset="0"/>
                                            </a:rPr>
                                            <m:t>𝐴𝑥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pc="100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pc="100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pc="100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b="0" i="1" spc="10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b="0" i="1" spc="100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spc="100" dirty="0"/>
              </a:p>
              <a:p>
                <a:pPr marL="0" indent="0" fontAlgn="base">
                  <a:buNone/>
                </a:pPr>
                <a:r>
                  <a:rPr lang="ko-KR" altLang="en-US" spc="100" dirty="0"/>
                  <a:t>𝜖 은 마진의 </a:t>
                </a:r>
                <a:r>
                  <a:rPr lang="en-US" altLang="ko-KR" spc="100" dirty="0"/>
                  <a:t>width</a:t>
                </a:r>
                <a:r>
                  <a:rPr lang="ko-KR" altLang="en-US" spc="100" dirty="0"/>
                  <a:t>를 나타내는데 이 폭 내에 있는 데이터들의 </a:t>
                </a:r>
                <a:r>
                  <a:rPr lang="en-US" altLang="ko-KR" spc="100" dirty="0"/>
                  <a:t>loss</a:t>
                </a:r>
                <a:r>
                  <a:rPr lang="ko-KR" altLang="en-US" spc="100" dirty="0"/>
                  <a:t>를 </a:t>
                </a:r>
                <a:r>
                  <a:rPr lang="en-US" altLang="ko-KR" spc="100" dirty="0"/>
                  <a:t>0</a:t>
                </a:r>
                <a:r>
                  <a:rPr lang="ko-KR" altLang="en-US" spc="100" dirty="0"/>
                  <a:t>으로 만든다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2939" y="1787703"/>
                <a:ext cx="10495358" cy="2547991"/>
              </a:xfrm>
              <a:blipFill>
                <a:blip r:embed="rId2"/>
                <a:stretch>
                  <a:fillRect l="-1278" t="-5981" r="-639" b="-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97B89FF-1DDE-43B6-99E7-AEB52B13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38" y="4674741"/>
            <a:ext cx="8782050" cy="9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0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Reduction to linear regression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88949-A286-4BEF-8FBD-322304BCB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-509"/>
          <a:stretch/>
        </p:blipFill>
        <p:spPr>
          <a:xfrm>
            <a:off x="1358818" y="1510303"/>
            <a:ext cx="4189227" cy="3837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C4AB7814-479D-46EE-B23C-E8BC8DA6E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045" y="1510303"/>
                <a:ext cx="6554912" cy="383739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857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ko-KR" altLang="en-US" spc="100" dirty="0"/>
                  <a:t>라인 안에 존재하는 데이터 포인트들은 </a:t>
                </a:r>
                <a:r>
                  <a:rPr lang="en-US" altLang="ko-KR" spc="100" dirty="0"/>
                  <a:t>loss </a:t>
                </a:r>
                <a:r>
                  <a:rPr lang="ko-KR" altLang="en-US" spc="100" dirty="0"/>
                  <a:t>값이 </a:t>
                </a:r>
                <a:r>
                  <a:rPr lang="en-US" altLang="ko-KR" spc="100" dirty="0"/>
                  <a:t>0</a:t>
                </a:r>
                <a:r>
                  <a:rPr lang="ko-KR" altLang="en-US" spc="100" dirty="0"/>
                  <a:t>이다</a:t>
                </a:r>
                <a:r>
                  <a:rPr lang="en-US" altLang="ko-KR" spc="100" dirty="0"/>
                  <a:t>. Loss </a:t>
                </a:r>
                <a:r>
                  <a:rPr lang="ko-KR" altLang="en-US" spc="100" dirty="0"/>
                  <a:t>값을 줄여 나가는 과정을 통해 가능한 많은 포인트들을 라인으로부터 </a:t>
                </a:r>
                <a14:m>
                  <m:oMath xmlns:m="http://schemas.openxmlformats.org/officeDocument/2006/math">
                    <m:r>
                      <a:rPr lang="en-US" altLang="ko-KR" i="1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pc="100" dirty="0"/>
                  <a:t>2</a:t>
                </a:r>
                <a:r>
                  <a:rPr lang="ko-KR" altLang="en-US" spc="100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pc="100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pc="100" dirty="0"/>
                  <a:t> </a:t>
                </a:r>
                <a:r>
                  <a:rPr lang="ko-KR" altLang="en-US" spc="100" dirty="0"/>
                  <a:t>안에 존재하도록 마진을 맞췄다는 것을 확인할 수 있다</a:t>
                </a:r>
                <a:r>
                  <a:rPr lang="en-US" altLang="ko-KR" spc="100" dirty="0"/>
                  <a:t>.</a:t>
                </a:r>
              </a:p>
              <a:p>
                <a:pPr fontAlgn="base">
                  <a:lnSpc>
                    <a:spcPct val="120000"/>
                  </a:lnSpc>
                </a:pPr>
                <a:r>
                  <a:rPr lang="ko-KR" altLang="en-US" spc="100" dirty="0"/>
                  <a:t>너무 작은 𝜖 을 택하면 알고리즘은 많은 포인트를 마진에 맞추지 못할 것이고 너무 큰 𝜖 을 택하면 모든 데이터를 마진 안에 넣어버리는 일이 생길 것이다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fontAlgn="base">
                  <a:lnSpc>
                    <a:spcPct val="120000"/>
                  </a:lnSpc>
                </a:pPr>
                <a:r>
                  <a:rPr lang="ko-KR" altLang="en-US" spc="100" dirty="0"/>
                  <a:t>보통은 작은 𝜖 을 선호하는데 마진에 가까운 포인트들이 먼 포인트보다 </a:t>
                </a:r>
                <a:r>
                  <a:rPr lang="en-US" altLang="ko-KR" spc="100" dirty="0"/>
                  <a:t>loss </a:t>
                </a:r>
                <a:r>
                  <a:rPr lang="ko-KR" altLang="en-US" spc="100" dirty="0"/>
                  <a:t>함수를 작게 만드는데 더 공헌하기 때문이다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</p:txBody>
          </p:sp>
        </mc:Choice>
        <mc:Fallback xmlns="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C4AB7814-479D-46EE-B23C-E8BC8DA6E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45" y="1510303"/>
                <a:ext cx="6554912" cy="3837394"/>
              </a:xfrm>
              <a:prstGeom prst="rect">
                <a:avLst/>
              </a:prstGeom>
              <a:blipFill>
                <a:blip r:embed="rId3"/>
                <a:stretch>
                  <a:fillRect l="-1767" t="-1749" r="-186" b="-1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Working with kernels in TensorFlow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66800"/>
                <a:ext cx="10330972" cy="521071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pc="100" dirty="0"/>
                  <a:t>이전의 </a:t>
                </a:r>
                <a:r>
                  <a:rPr lang="en-US" altLang="ko-KR" spc="100" dirty="0"/>
                  <a:t>SVM </a:t>
                </a:r>
                <a:r>
                  <a:rPr lang="ko-KR" altLang="en-US" spc="100" dirty="0"/>
                  <a:t>알고리즘들은 선형 경계를 가진 데이터에서 동작했다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그런데 만약 비선형 경계를 가진 데이터를 분류한다면 선형 경계를 어떻게 데이터로 투영할지 고민해야한다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이는 </a:t>
                </a:r>
                <a:r>
                  <a:rPr lang="en-US" altLang="ko-KR" spc="100" dirty="0"/>
                  <a:t>SVM loss </a:t>
                </a:r>
                <a:r>
                  <a:rPr lang="ko-KR" altLang="en-US" spc="100" dirty="0"/>
                  <a:t>함수에서의 </a:t>
                </a:r>
                <a:r>
                  <a:rPr lang="en-US" altLang="ko-KR" spc="100" dirty="0"/>
                  <a:t>kernel</a:t>
                </a:r>
                <a:r>
                  <a:rPr lang="ko-KR" altLang="en-US" spc="100" dirty="0"/>
                  <a:t>을 변경함으로써 해결할 수 있다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fontAlgn="base">
                  <a:lnSpc>
                    <a:spcPct val="120000"/>
                  </a:lnSpc>
                </a:pPr>
                <a:r>
                  <a:rPr lang="ko-KR" altLang="en-US" spc="100" dirty="0"/>
                  <a:t>선형 </a:t>
                </a:r>
                <a:r>
                  <a:rPr lang="en-US" altLang="ko-KR" spc="100" dirty="0"/>
                  <a:t>SVM section</a:t>
                </a:r>
                <a:r>
                  <a:rPr lang="ko-KR" altLang="en-US" spc="100" dirty="0"/>
                  <a:t>에서 </a:t>
                </a:r>
                <a:r>
                  <a:rPr lang="en-US" altLang="ko-KR" spc="100" dirty="0"/>
                  <a:t>loss </a:t>
                </a:r>
                <a:r>
                  <a:rPr lang="ko-KR" altLang="en-US" spc="100" dirty="0"/>
                  <a:t>함수를 이용해 </a:t>
                </a:r>
                <a:r>
                  <a:rPr lang="en-US" altLang="ko-KR" spc="100" dirty="0"/>
                  <a:t>soft margin</a:t>
                </a:r>
                <a:r>
                  <a:rPr lang="ko-KR" altLang="en-US" spc="100" dirty="0"/>
                  <a:t>을 해결한다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이에 대한 다른 접근으로는 </a:t>
                </a:r>
                <a:r>
                  <a:rPr lang="en-US" altLang="ko-KR" spc="100" dirty="0"/>
                  <a:t>dual of the optimization problem</a:t>
                </a:r>
                <a:r>
                  <a:rPr lang="ko-KR" altLang="en-US" spc="100" dirty="0"/>
                  <a:t>이라는 것을 푸는 것이다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선형 </a:t>
                </a:r>
                <a:r>
                  <a:rPr lang="en-US" altLang="ko-KR" spc="100" dirty="0"/>
                  <a:t>SVM </a:t>
                </a:r>
                <a:r>
                  <a:rPr lang="ko-KR" altLang="en-US" spc="100" dirty="0"/>
                  <a:t>문제의 </a:t>
                </a:r>
                <a:r>
                  <a:rPr lang="en-US" altLang="ko-KR" spc="100" dirty="0"/>
                  <a:t>dual</a:t>
                </a:r>
                <a:r>
                  <a:rPr lang="ko-KR" altLang="en-US" spc="100" dirty="0"/>
                  <a:t>은 다음과 같은 식으로 정의된다</a:t>
                </a:r>
                <a:r>
                  <a:rPr lang="en-US" altLang="ko-KR" spc="100" dirty="0"/>
                  <a:t>.</a:t>
                </a:r>
              </a:p>
              <a:p>
                <a:pPr marL="0" indent="0" fontAlgn="base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pc="10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pc="100" dirty="0"/>
              </a:p>
              <a:p>
                <a:pPr marL="0" indent="0" fontAlgn="base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𝑡𝑜</m:t>
                      </m:r>
                      <m:nary>
                        <m:naryPr>
                          <m:chr m:val="∑"/>
                          <m:ctrlPr>
                            <a:rPr lang="ko-KR" altLang="en-US" i="1" spc="1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=`</m:t>
                          </m:r>
                        </m:sub>
                        <m:sup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pc="1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pc="1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&amp;0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pc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altLang="ko-KR" spc="100" dirty="0"/>
              </a:p>
              <a:p>
                <a:pPr fontAlgn="base">
                  <a:lnSpc>
                    <a:spcPct val="120000"/>
                  </a:lnSpc>
                </a:pPr>
                <a:r>
                  <a:rPr lang="ko-KR" altLang="en-US" spc="100" dirty="0"/>
                  <a:t>여기서 모델의 변수는 </a:t>
                </a:r>
                <a:r>
                  <a:rPr lang="en-US" altLang="ko-KR" spc="100" dirty="0"/>
                  <a:t>b</a:t>
                </a:r>
                <a:r>
                  <a:rPr lang="ko-KR" altLang="en-US" spc="100" dirty="0"/>
                  <a:t>벡터이다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이상적으로 이 벡터는 완전히 </a:t>
                </a:r>
                <a:r>
                  <a:rPr lang="en-US" altLang="ko-KR" spc="100" dirty="0"/>
                  <a:t>sparse</a:t>
                </a:r>
                <a:r>
                  <a:rPr lang="ko-KR" altLang="en-US" spc="100" dirty="0"/>
                  <a:t>하고 오직 </a:t>
                </a:r>
                <a:r>
                  <a:rPr lang="en-US" altLang="ko-KR" spc="100" dirty="0"/>
                  <a:t>-1</a:t>
                </a:r>
                <a:r>
                  <a:rPr lang="ko-KR" altLang="en-US" spc="100" dirty="0"/>
                  <a:t>과 </a:t>
                </a:r>
                <a:r>
                  <a:rPr lang="en-US" altLang="ko-KR" spc="100" dirty="0"/>
                  <a:t>1</a:t>
                </a:r>
                <a:r>
                  <a:rPr lang="ko-KR" altLang="en-US" spc="100" dirty="0"/>
                  <a:t>에 가까운 값들 만을 취할 것이다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데이터포인트 벡터는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pc="100" dirty="0"/>
                  <a:t>, 1</a:t>
                </a:r>
                <a:r>
                  <a:rPr lang="ko-KR" altLang="en-US" spc="100" dirty="0"/>
                  <a:t>과 </a:t>
                </a:r>
                <a:r>
                  <a:rPr lang="en-US" altLang="ko-KR" spc="100" dirty="0"/>
                  <a:t>-1</a:t>
                </a:r>
                <a:r>
                  <a:rPr lang="ko-KR" altLang="en-US" spc="100" dirty="0"/>
                  <a:t>로 이뤄진 타겟은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 spc="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pc="100" dirty="0"/>
                  <a:t>로 나타내어진다</a:t>
                </a:r>
                <a:r>
                  <a:rPr lang="en-US" altLang="ko-KR" spc="100" dirty="0"/>
                  <a:t>.</a:t>
                </a:r>
              </a:p>
              <a:p>
                <a:pPr fontAlgn="base">
                  <a:lnSpc>
                    <a:spcPct val="120000"/>
                  </a:lnSpc>
                </a:pPr>
                <a:r>
                  <a:rPr lang="en-US" altLang="ko-KR" spc="100" dirty="0"/>
                  <a:t>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 spc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pc="100" dirty="0"/>
                  <a:t>는 각 데이터 포인트들의 </a:t>
                </a:r>
                <a:r>
                  <a:rPr lang="en-US" altLang="ko-KR" spc="100" dirty="0"/>
                  <a:t>dot product</a:t>
                </a:r>
                <a:r>
                  <a:rPr lang="ko-KR" altLang="en-US" spc="100" dirty="0"/>
                  <a:t>로 이뤄진 선형 </a:t>
                </a:r>
                <a:r>
                  <a:rPr lang="en-US" altLang="ko-KR" spc="100" dirty="0"/>
                  <a:t>kernel</a:t>
                </a:r>
                <a:r>
                  <a:rPr lang="ko-KR" altLang="en-US" spc="100" dirty="0"/>
                  <a:t>이다</a:t>
                </a:r>
                <a:r>
                  <a:rPr lang="en-US" altLang="ko-KR" spc="100" dirty="0"/>
                  <a:t>. </a:t>
                </a:r>
                <a:endParaRPr lang="ko-KR" altLang="en-US" spc="1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66800"/>
                <a:ext cx="10330972" cy="5210710"/>
              </a:xfrm>
              <a:blipFill>
                <a:blip r:embed="rId2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7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295" y="1571946"/>
                <a:ext cx="10485083" cy="435624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i="1" spc="100" dirty="0">
                    <a:latin typeface="Cambria Math" panose="02040503050406030204" pitchFamily="18" charset="0"/>
                  </a:rPr>
                  <a:t>비선형으로 구분되는 데이터에 대해  조금 더 복잡한 함수를 사용해 더 큰 차원으로 옮겨 선형 경계를 찾아낸 후 원래 차원으로 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projection</a:t>
                </a:r>
                <a:r>
                  <a:rPr lang="ko-KR" altLang="en-US" i="1" spc="100" dirty="0">
                    <a:latin typeface="Cambria Math" panose="02040503050406030204" pitchFamily="18" charset="0"/>
                  </a:rPr>
                  <a:t>시키는 방법이 있다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. </a:t>
                </a:r>
                <a:endParaRPr lang="en-US" altLang="ko-KR" b="0" i="1" spc="1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spc="100" dirty="0"/>
                        <m:t>𝜙</m:t>
                      </m:r>
                      <m:r>
                        <m:rPr>
                          <m:nor/>
                        </m:rPr>
                        <a:rPr lang="en-US" altLang="ko-KR" spc="100" dirty="0"/>
                        <m:t>(</m:t>
                      </m:r>
                      <m:sSub>
                        <m:sSubPr>
                          <m:ctrlPr>
                            <a:rPr lang="en-US" altLang="ko-KR" i="1" spc="1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pc="100" dirty="0"/>
                        <m:t>)</m:t>
                      </m:r>
                      <m:r>
                        <a:rPr lang="en-US" altLang="ko-KR" i="1" spc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ko-KR" altLang="en-US" spc="100" dirty="0"/>
                        <m:t>𝜙</m:t>
                      </m:r>
                      <m:r>
                        <m:rPr>
                          <m:nor/>
                        </m:rPr>
                        <a:rPr lang="en-US" altLang="ko-KR" spc="100" dirty="0"/>
                        <m:t>(</m:t>
                      </m:r>
                      <m:sSub>
                        <m:sSubPr>
                          <m:ctrlPr>
                            <a:rPr lang="en-US" altLang="ko-KR" i="1" spc="1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pc="100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pc="100" dirty="0"/>
                        <m:t>)</m:t>
                      </m:r>
                    </m:oMath>
                  </m:oMathPara>
                </a14:m>
                <a:endParaRPr lang="en-US" altLang="ko-KR" spc="1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i="1" spc="100" dirty="0">
                    <a:latin typeface="Cambria Math" panose="02040503050406030204" pitchFamily="18" charset="0"/>
                  </a:rPr>
                  <a:t>위와 같은 관계식을 가진 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kernel</a:t>
                </a:r>
                <a:r>
                  <a:rPr lang="ko-KR" altLang="en-US" i="1" spc="100" dirty="0">
                    <a:latin typeface="Cambria Math" panose="02040503050406030204" pitchFamily="18" charset="0"/>
                  </a:rPr>
                  <a:t>에 대해 단순히 두 데이터 포인트 사이의 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dot product</a:t>
                </a:r>
                <a:r>
                  <a:rPr lang="ko-KR" altLang="en-US" i="1" spc="100" dirty="0">
                    <a:latin typeface="Cambria Math" panose="02040503050406030204" pitchFamily="18" charset="0"/>
                  </a:rPr>
                  <a:t>를  수행하는 대신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  </a:t>
                </a:r>
                <a:r>
                  <a:rPr lang="ko-KR" altLang="en-US" i="1" spc="100" dirty="0">
                    <a:latin typeface="Cambria Math" panose="02040503050406030204" pitchFamily="18" charset="0"/>
                  </a:rPr>
                  <a:t>다음과 같은 방식을 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kernel</a:t>
                </a:r>
                <a:r>
                  <a:rPr lang="ko-KR" altLang="en-US" i="1" spc="100" dirty="0">
                    <a:latin typeface="Cambria Math" panose="02040503050406030204" pitchFamily="18" charset="0"/>
                  </a:rPr>
                  <a:t>을  사용할 수 있다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.</a:t>
                </a:r>
                <a:endParaRPr lang="en-US" altLang="ko-KR" spc="1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pc="10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i="1" spc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 spc="10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spc="1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pc="100" dirty="0"/>
                  <a:t>이 </a:t>
                </a:r>
                <a:r>
                  <a:rPr lang="en-US" altLang="ko-KR" spc="100" dirty="0"/>
                  <a:t>kernel</a:t>
                </a:r>
                <a:r>
                  <a:rPr lang="ko-KR" altLang="en-US" spc="100" dirty="0"/>
                  <a:t>은 </a:t>
                </a:r>
                <a:r>
                  <a:rPr lang="ko-KR" altLang="en-US" spc="100" dirty="0" err="1"/>
                  <a:t>가우시안</a:t>
                </a:r>
                <a:r>
                  <a:rPr lang="en-US" altLang="ko-KR" spc="100" dirty="0"/>
                  <a:t>(Gaussian) kernel</a:t>
                </a:r>
                <a:r>
                  <a:rPr lang="ko-KR" altLang="en-US" spc="100" dirty="0"/>
                  <a:t>이라 불리며 가장 흔하게 쓰이는 비선형 분류 방식이다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보통 </a:t>
                </a:r>
                <a:r>
                  <a:rPr lang="en-US" altLang="ko-KR" spc="100" dirty="0"/>
                  <a:t>radial basis function kernel </a:t>
                </a:r>
                <a:r>
                  <a:rPr lang="ko-KR" altLang="en-US" spc="100" dirty="0"/>
                  <a:t>혹은 </a:t>
                </a:r>
                <a:r>
                  <a:rPr lang="en-US" altLang="ko-KR" spc="100" dirty="0"/>
                  <a:t>RBF kernel</a:t>
                </a:r>
                <a:r>
                  <a:rPr lang="ko-KR" altLang="en-US" spc="100" dirty="0"/>
                  <a:t>라고도 불린다</a:t>
                </a:r>
                <a:r>
                  <a:rPr lang="en-US" altLang="ko-KR" spc="1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pc="10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i="1" spc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 spc="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pc="1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 spc="10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sSup>
                        <m:sSupPr>
                          <m:ctrlPr>
                            <a:rPr lang="en-US" altLang="ko-KR" i="1" spc="1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 spc="1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pc="1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pc="100" dirty="0"/>
                  <a:t>Kernel</a:t>
                </a:r>
                <a:r>
                  <a:rPr lang="ko-KR" altLang="en-US" spc="100" dirty="0"/>
                  <a:t>에 대한 </a:t>
                </a:r>
                <a:r>
                  <a:rPr lang="en-US" altLang="ko-KR" spc="100" dirty="0"/>
                  <a:t>(</a:t>
                </a:r>
                <a:r>
                  <a:rPr lang="ko-KR" altLang="en-US" spc="100" dirty="0"/>
                  <a:t>예를 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pc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pc="100">
                        <a:latin typeface="Cambria Math" panose="02040503050406030204" pitchFamily="18" charset="0"/>
                      </a:rPr>
                      <m:t>지</m:t>
                    </m:r>
                  </m:oMath>
                </a14:m>
                <a:r>
                  <a:rPr lang="ko-KR" altLang="en-US" spc="100" dirty="0"/>
                  <a:t>점에서</a:t>
                </a:r>
                <a:r>
                  <a:rPr lang="en-US" altLang="ko-KR" spc="100" dirty="0"/>
                  <a:t>) </a:t>
                </a:r>
                <a:r>
                  <a:rPr lang="ko-KR" altLang="en-US" spc="100" dirty="0"/>
                  <a:t>예측을 만들어 내기 위해 예측 지점으로 대체해 사용한다</a:t>
                </a:r>
                <a:r>
                  <a:rPr lang="en-US" altLang="ko-KR" spc="100" dirty="0"/>
                  <a:t>.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295" y="1571946"/>
                <a:ext cx="10485083" cy="4356243"/>
              </a:xfrm>
              <a:blipFill>
                <a:blip r:embed="rId2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27D1F57D-CC9D-488A-8A20-AC358A26448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Working with kernels in TensorFlow</a:t>
            </a:r>
          </a:p>
        </p:txBody>
      </p:sp>
    </p:spTree>
    <p:extLst>
      <p:ext uri="{BB962C8B-B14F-4D97-AF65-F5344CB8AC3E}">
        <p14:creationId xmlns:p14="http://schemas.microsoft.com/office/powerpoint/2010/main" val="125810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54C9BEA-AB7D-4D52-B66F-18ECBEB3814B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Working with kernels in TensorFlow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0B74B4-CB09-436B-BECB-DEB6B927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094124"/>
            <a:ext cx="4067175" cy="2638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B21698-7FB3-4426-9D69-354246A0686C}"/>
              </a:ext>
            </a:extLst>
          </p:cNvPr>
          <p:cNvSpPr txBox="1"/>
          <p:nvPr/>
        </p:nvSpPr>
        <p:spPr>
          <a:xfrm>
            <a:off x="6096000" y="1008726"/>
            <a:ext cx="550352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이와 같이 클래스가 구분되어 있는 경우는 선형으로 결정 경계를 찾기가 어렵다</a:t>
            </a:r>
            <a:r>
              <a:rPr lang="en-US" altLang="ko-KR" sz="1900" dirty="0"/>
              <a:t>.</a:t>
            </a:r>
            <a:br>
              <a:rPr lang="en-US" altLang="ko-KR" sz="1900" dirty="0"/>
            </a:br>
            <a:br>
              <a:rPr lang="en-US" altLang="ko-KR" sz="1900" dirty="0"/>
            </a:br>
            <a:r>
              <a:rPr lang="ko-KR" altLang="en-US" sz="1900" dirty="0"/>
              <a:t>앞서 설명했듯 </a:t>
            </a:r>
            <a:r>
              <a:rPr lang="en-US" altLang="ko-KR" sz="1900" dirty="0"/>
              <a:t>Gaussian kernel</a:t>
            </a:r>
            <a:r>
              <a:rPr lang="ko-KR" altLang="en-US" sz="1900" dirty="0"/>
              <a:t>을 이용해 더 고차원으로 확장한 뒤 선형 경계를 찾고 다시 </a:t>
            </a:r>
            <a:r>
              <a:rPr lang="en-US" altLang="ko-KR" sz="1900" dirty="0"/>
              <a:t>2</a:t>
            </a:r>
            <a:r>
              <a:rPr lang="ko-KR" altLang="en-US" sz="1900" dirty="0"/>
              <a:t>차원으로 투영시키면 효과적으로 분류할 수 있다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r>
              <a:rPr lang="ko-KR" altLang="en-US" sz="1900" dirty="0"/>
              <a:t>해당 데이터셋은 </a:t>
            </a:r>
            <a:r>
              <a:rPr lang="en-US" altLang="ko-KR" sz="1900" dirty="0" err="1"/>
              <a:t>sicit</a:t>
            </a:r>
            <a:r>
              <a:rPr lang="en-US" altLang="ko-KR" sz="1900" dirty="0"/>
              <a:t>-learn</a:t>
            </a:r>
            <a:r>
              <a:rPr lang="ko-KR" altLang="en-US" sz="1900" dirty="0"/>
              <a:t>의 </a:t>
            </a:r>
            <a:r>
              <a:rPr lang="en-US" altLang="ko-KR" sz="1900" dirty="0" err="1"/>
              <a:t>make_circles</a:t>
            </a:r>
            <a:r>
              <a:rPr lang="ko-KR" altLang="en-US" sz="1900" dirty="0"/>
              <a:t>을 이용하면 얻을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F7A5D0E-C36A-4204-A0AF-B41369D4B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3821053"/>
            <a:ext cx="9472344" cy="27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2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493</TotalTime>
  <Words>1072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Corbel</vt:lpstr>
      <vt:lpstr>시차</vt:lpstr>
      <vt:lpstr>Support Vector Machine</vt:lpstr>
      <vt:lpstr>Introduction</vt:lpstr>
      <vt:lpstr>Introduction</vt:lpstr>
      <vt:lpstr>Working with a linear SVM</vt:lpstr>
      <vt:lpstr>Reduction to linear regression</vt:lpstr>
      <vt:lpstr>Reduction to linear regression</vt:lpstr>
      <vt:lpstr>Working with kernels in TensorFlow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Getting Started with TensorFlow</dc:title>
  <dc:creator>최영조</dc:creator>
  <cp:lastModifiedBy>최영조</cp:lastModifiedBy>
  <cp:revision>73</cp:revision>
  <dcterms:created xsi:type="dcterms:W3CDTF">2020-10-03T07:41:30Z</dcterms:created>
  <dcterms:modified xsi:type="dcterms:W3CDTF">2020-10-05T05:35:08Z</dcterms:modified>
</cp:coreProperties>
</file>