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30BAE-24BD-4D1B-A4CD-094E88758E4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46872-1516-426C-994E-217E1A8C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9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8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1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7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0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0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0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5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9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1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2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3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29E8-53BC-450D-B14E-6AA5BA44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921" y="1380068"/>
            <a:ext cx="7496102" cy="2616199"/>
          </a:xfrm>
        </p:spPr>
        <p:txBody>
          <a:bodyPr/>
          <a:lstStyle/>
          <a:p>
            <a:pPr fontAlgn="base"/>
            <a:r>
              <a:rPr lang="en-US" altLang="ko-KR" dirty="0"/>
              <a:t>Nearest-Neighbor Method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A0B7E-B42B-4095-BB0D-B26152FBB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0225" y="4242847"/>
            <a:ext cx="7131255" cy="140794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최근접 이웃 방법은 거리 개념에 기초를 둔 방법이다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훈련세트에서 각 데이터 포인트들이 얼마나 가까이에 </a:t>
            </a:r>
            <a:br>
              <a:rPr lang="en-US" altLang="ko-KR" dirty="0"/>
            </a:br>
            <a:r>
              <a:rPr lang="ko-KR" altLang="en-US" dirty="0"/>
              <a:t>위치하는지를 고려해 예측을 만들어내는 </a:t>
            </a:r>
            <a:br>
              <a:rPr lang="en-US" altLang="ko-KR" dirty="0"/>
            </a:br>
            <a:r>
              <a:rPr lang="ko-KR" altLang="en-US" dirty="0"/>
              <a:t>알고리즘을 구현해보도록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59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A3051A-35D4-47E5-A071-811E783A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10" y="1758897"/>
            <a:ext cx="10608373" cy="3956656"/>
          </a:xfrm>
        </p:spPr>
        <p:txBody>
          <a:bodyPr>
            <a:normAutofit fontScale="92500"/>
          </a:bodyPr>
          <a:lstStyle/>
          <a:p>
            <a:pPr fontAlgn="base">
              <a:lnSpc>
                <a:spcPts val="2880"/>
              </a:lnSpc>
            </a:pPr>
            <a:r>
              <a:rPr lang="ko-KR" altLang="en-US" spc="100" dirty="0"/>
              <a:t>최근접 이웃은 주소 매칭에 사용할 수 있다</a:t>
            </a:r>
            <a:r>
              <a:rPr lang="en-US" altLang="ko-KR" spc="100" dirty="0"/>
              <a:t>. </a:t>
            </a:r>
            <a:r>
              <a:rPr lang="ko-KR" altLang="en-US" spc="100" dirty="0"/>
              <a:t>주소 매칭에 있어서 </a:t>
            </a:r>
            <a:r>
              <a:rPr lang="ko-KR" altLang="en-US" spc="100" dirty="0" err="1"/>
              <a:t>오탈자</a:t>
            </a:r>
            <a:r>
              <a:rPr lang="en-US" altLang="ko-KR" spc="100" dirty="0"/>
              <a:t>, </a:t>
            </a:r>
            <a:r>
              <a:rPr lang="ko-KR" altLang="en-US" spc="100" dirty="0"/>
              <a:t>다른 도시</a:t>
            </a:r>
            <a:r>
              <a:rPr lang="en-US" altLang="ko-KR" spc="100" dirty="0"/>
              <a:t>, </a:t>
            </a:r>
            <a:r>
              <a:rPr lang="ko-KR" altLang="en-US" spc="100" dirty="0"/>
              <a:t>다른 </a:t>
            </a:r>
            <a:r>
              <a:rPr lang="en-US" altLang="ko-KR" spc="100" dirty="0"/>
              <a:t>ZIP </a:t>
            </a:r>
            <a:r>
              <a:rPr lang="ko-KR" altLang="en-US" spc="100" dirty="0"/>
              <a:t>코드를 가지고 있으면서도 같은 주소를 가리키는 경우들이 있다</a:t>
            </a:r>
            <a:r>
              <a:rPr lang="en-US" altLang="ko-KR" spc="100" dirty="0"/>
              <a:t>. </a:t>
            </a:r>
          </a:p>
          <a:p>
            <a:pPr fontAlgn="base">
              <a:lnSpc>
                <a:spcPts val="2880"/>
              </a:lnSpc>
            </a:pPr>
            <a:r>
              <a:rPr lang="ko-KR" altLang="en-US" spc="100" dirty="0"/>
              <a:t>거리 주소와 </a:t>
            </a:r>
            <a:r>
              <a:rPr lang="en-US" altLang="ko-KR" spc="100" dirty="0"/>
              <a:t>ZIP </a:t>
            </a:r>
            <a:r>
              <a:rPr lang="ko-KR" altLang="en-US" spc="100" dirty="0"/>
              <a:t>코드와 이루어진 임의의 두 데이터셋을 생성해 </a:t>
            </a:r>
            <a:r>
              <a:rPr lang="en-US" altLang="ko-KR" spc="100" dirty="0" err="1"/>
              <a:t>knn</a:t>
            </a:r>
            <a:r>
              <a:rPr lang="ko-KR" altLang="en-US" spc="100" dirty="0"/>
              <a:t>알고리즘을 진행하였다</a:t>
            </a:r>
            <a:r>
              <a:rPr lang="en-US" altLang="ko-KR" spc="100" dirty="0"/>
              <a:t>.</a:t>
            </a:r>
            <a:r>
              <a:rPr lang="ko-KR" altLang="en-US" spc="100" dirty="0"/>
              <a:t> 하나의 데이터셋은 거리 주소에서 많은 </a:t>
            </a:r>
            <a:r>
              <a:rPr lang="ko-KR" altLang="en-US" spc="100" dirty="0" err="1"/>
              <a:t>오탈자를</a:t>
            </a:r>
            <a:r>
              <a:rPr lang="ko-KR" altLang="en-US" spc="100" dirty="0"/>
              <a:t> 가지고 있다</a:t>
            </a:r>
            <a:r>
              <a:rPr lang="en-US" altLang="ko-KR" spc="100" dirty="0"/>
              <a:t>. </a:t>
            </a:r>
            <a:r>
              <a:rPr lang="ko-KR" altLang="en-US" spc="100" dirty="0" err="1"/>
              <a:t>오탈자가</a:t>
            </a:r>
            <a:r>
              <a:rPr lang="ko-KR" altLang="en-US" spc="100" dirty="0"/>
              <a:t> 없는 데이터셋을 </a:t>
            </a:r>
            <a:r>
              <a:rPr lang="en-US" altLang="ko-KR" spc="100" dirty="0"/>
              <a:t>gold standard</a:t>
            </a:r>
            <a:r>
              <a:rPr lang="ko-KR" altLang="en-US" spc="100" dirty="0"/>
              <a:t>로 취급하고 </a:t>
            </a:r>
            <a:r>
              <a:rPr lang="ko-KR" altLang="en-US" spc="100" dirty="0" err="1"/>
              <a:t>오탈자</a:t>
            </a:r>
            <a:r>
              <a:rPr lang="ko-KR" altLang="en-US" spc="100" dirty="0"/>
              <a:t> 주소로부터 가장 가까운 주소를 </a:t>
            </a:r>
            <a:r>
              <a:rPr lang="ko-KR" altLang="en-US" spc="100" dirty="0" err="1"/>
              <a:t>찾아내었다</a:t>
            </a:r>
            <a:r>
              <a:rPr lang="en-US" altLang="ko-KR" spc="100" dirty="0"/>
              <a:t>. </a:t>
            </a:r>
            <a:r>
              <a:rPr lang="ko-KR" altLang="en-US" spc="100" dirty="0"/>
              <a:t>거리 주소에 대해서는 </a:t>
            </a:r>
            <a:r>
              <a:rPr lang="en-US" altLang="ko-KR" spc="100" dirty="0"/>
              <a:t>string distance </a:t>
            </a:r>
            <a:r>
              <a:rPr lang="ko-KR" altLang="en-US" spc="100" dirty="0"/>
              <a:t>함수</a:t>
            </a:r>
            <a:r>
              <a:rPr lang="en-US" altLang="ko-KR" spc="100" dirty="0"/>
              <a:t>, ZIP </a:t>
            </a:r>
            <a:r>
              <a:rPr lang="ko-KR" altLang="en-US" spc="100" dirty="0"/>
              <a:t>코드에 대해서는 </a:t>
            </a:r>
            <a:r>
              <a:rPr lang="en-US" altLang="ko-KR" spc="100" dirty="0"/>
              <a:t>numerical distance</a:t>
            </a:r>
            <a:r>
              <a:rPr lang="ko-KR" altLang="en-US" spc="100" dirty="0"/>
              <a:t>의 함수를 이용했다</a:t>
            </a:r>
            <a:r>
              <a:rPr lang="en-US" altLang="ko-KR" spc="100" dirty="0"/>
              <a:t>.</a:t>
            </a:r>
          </a:p>
          <a:p>
            <a:pPr fontAlgn="base">
              <a:lnSpc>
                <a:spcPts val="2880"/>
              </a:lnSpc>
            </a:pPr>
            <a:r>
              <a:rPr lang="ko-KR" altLang="en-US" spc="100" dirty="0"/>
              <a:t>다음의 결과를 보면 </a:t>
            </a:r>
            <a:r>
              <a:rPr lang="en-US" altLang="ko-KR" spc="100" dirty="0" err="1"/>
              <a:t>knn</a:t>
            </a:r>
            <a:r>
              <a:rPr lang="ko-KR" altLang="en-US" spc="100" dirty="0"/>
              <a:t>알고리즘이 </a:t>
            </a:r>
            <a:r>
              <a:rPr lang="ko-KR" altLang="en-US" spc="100" dirty="0" err="1"/>
              <a:t>오탈자를</a:t>
            </a:r>
            <a:r>
              <a:rPr lang="ko-KR" altLang="en-US" spc="100" dirty="0"/>
              <a:t> 제거하고 올바른 기준을 매칭하는데 완벽하지는 않아도 탁월한 성능을 보인다는 것을 확인할 수 있다</a:t>
            </a:r>
            <a:r>
              <a:rPr lang="en-US" altLang="ko-KR" spc="100" dirty="0"/>
              <a:t>.</a:t>
            </a:r>
            <a:endParaRPr lang="ko-KR" altLang="en-US" spc="1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9B05EDD-2F4A-46AE-A3CD-3B54EB5C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Using an address matching example</a:t>
            </a:r>
          </a:p>
        </p:txBody>
      </p:sp>
    </p:spTree>
    <p:extLst>
      <p:ext uri="{BB962C8B-B14F-4D97-AF65-F5344CB8AC3E}">
        <p14:creationId xmlns:p14="http://schemas.microsoft.com/office/powerpoint/2010/main" val="277661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9B05EDD-2F4A-46AE-A3CD-3B54EB5C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Using an address matching example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E4E60A-5DA6-41F9-9FEC-94969D8F3F3C}"/>
              </a:ext>
            </a:extLst>
          </p:cNvPr>
          <p:cNvCxnSpPr>
            <a:cxnSpLocks/>
          </p:cNvCxnSpPr>
          <p:nvPr/>
        </p:nvCxnSpPr>
        <p:spPr>
          <a:xfrm>
            <a:off x="7406490" y="3405187"/>
            <a:ext cx="11724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EBD109-BA3A-4900-BCCC-F49B77E8AFF7}"/>
              </a:ext>
            </a:extLst>
          </p:cNvPr>
          <p:cNvSpPr txBox="1"/>
          <p:nvPr/>
        </p:nvSpPr>
        <p:spPr>
          <a:xfrm>
            <a:off x="1726058" y="1681995"/>
            <a:ext cx="15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 주소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CC2F70-ABEA-4F35-8EBA-F8EA2E8C8448}"/>
              </a:ext>
            </a:extLst>
          </p:cNvPr>
          <p:cNvSpPr txBox="1"/>
          <p:nvPr/>
        </p:nvSpPr>
        <p:spPr>
          <a:xfrm>
            <a:off x="4456094" y="1681995"/>
            <a:ext cx="24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오탈자가</a:t>
            </a:r>
            <a:r>
              <a:rPr lang="ko-KR" altLang="en-US" dirty="0"/>
              <a:t> 포함된 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48556-7071-4714-B054-42E14922CFA0}"/>
              </a:ext>
            </a:extLst>
          </p:cNvPr>
          <p:cNvSpPr txBox="1"/>
          <p:nvPr/>
        </p:nvSpPr>
        <p:spPr>
          <a:xfrm>
            <a:off x="9102903" y="955178"/>
            <a:ext cx="15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매칭 결과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92EE8A46-46C5-4998-B6E4-FD7CFED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5" y="2319337"/>
            <a:ext cx="2628900" cy="203835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375953F3-59E0-4145-A92E-65DC5D56C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94" y="2319336"/>
            <a:ext cx="2628900" cy="2038341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271313E5-CA42-416E-84CF-ACECCA90A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939" y="1481136"/>
            <a:ext cx="2940229" cy="40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6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A3051A-35D4-47E5-A071-811E783A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600" y="1247033"/>
            <a:ext cx="10330971" cy="2965371"/>
          </a:xfrm>
        </p:spPr>
        <p:txBody>
          <a:bodyPr/>
          <a:lstStyle/>
          <a:p>
            <a:pPr fontAlgn="base"/>
            <a:r>
              <a:rPr lang="ko-KR" altLang="en-US" spc="100" dirty="0"/>
              <a:t>최근접 이웃 알고리즘은 이미지 인식에도 쓰일 수 있다</a:t>
            </a:r>
            <a:r>
              <a:rPr lang="en-US" altLang="ko-KR" spc="100" dirty="0"/>
              <a:t>. </a:t>
            </a:r>
            <a:r>
              <a:rPr lang="ko-KR" altLang="en-US" spc="100" dirty="0"/>
              <a:t>다양한 신경망을 사용하게 되겠지만 신경망 없이 이미지 처리한 것에 대한 결과를 비교하는 것으로도 어느정도 성과를 거둘 수 있다</a:t>
            </a:r>
            <a:r>
              <a:rPr lang="en-US" altLang="ko-KR" spc="100" dirty="0"/>
              <a:t>.</a:t>
            </a:r>
          </a:p>
          <a:p>
            <a:pPr fontAlgn="base"/>
            <a:r>
              <a:rPr lang="en-US" altLang="ko-KR" spc="100" dirty="0"/>
              <a:t>28x28(=784) pixel</a:t>
            </a:r>
            <a:r>
              <a:rPr lang="ko-KR" altLang="en-US" spc="100" dirty="0"/>
              <a:t>의 수천 개의 이미지로 이루어져 있는 </a:t>
            </a:r>
            <a:r>
              <a:rPr lang="en-US" altLang="ko-KR" spc="100" dirty="0" err="1"/>
              <a:t>mnist</a:t>
            </a:r>
            <a:r>
              <a:rPr lang="en-US" altLang="ko-KR" spc="100" dirty="0"/>
              <a:t> dataset</a:t>
            </a:r>
            <a:r>
              <a:rPr lang="ko-KR" altLang="en-US" spc="100" dirty="0"/>
              <a:t>의 </a:t>
            </a:r>
            <a:r>
              <a:rPr lang="en-US" altLang="ko-KR" spc="100" dirty="0"/>
              <a:t>k=4, 1000</a:t>
            </a:r>
            <a:r>
              <a:rPr lang="ko-KR" altLang="en-US" spc="100" dirty="0"/>
              <a:t>개 이미지로 훈련한 결과를 보면 완벽하지는 않아도 우수한 성능을 보이는 것을 확인할 수 있다</a:t>
            </a:r>
            <a:r>
              <a:rPr lang="en-US" altLang="ko-KR" spc="100" dirty="0"/>
              <a:t>.</a:t>
            </a:r>
            <a:r>
              <a:rPr lang="ko-KR" altLang="en-US" spc="100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9B05EDD-2F4A-46AE-A3CD-3B54EB5C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9375474" cy="817721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altLang="ko-KR" dirty="0"/>
              <a:t>Using nearest-neighbors for image recognition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11B94-FF57-4074-990C-2DD72EA8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97" y="3779996"/>
            <a:ext cx="41433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2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Introduction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6C026-97AD-4D08-99AF-22645E3C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5879"/>
            <a:ext cx="10018713" cy="4475322"/>
          </a:xfrm>
        </p:spPr>
        <p:txBody>
          <a:bodyPr>
            <a:normAutofit/>
          </a:bodyPr>
          <a:lstStyle/>
          <a:p>
            <a:pPr fontAlgn="base">
              <a:lnSpc>
                <a:spcPts val="2880"/>
              </a:lnSpc>
            </a:pPr>
            <a:endParaRPr lang="ko-KR" altLang="en-US" spc="100" dirty="0"/>
          </a:p>
          <a:p>
            <a:pPr fontAlgn="base">
              <a:lnSpc>
                <a:spcPts val="2880"/>
              </a:lnSpc>
            </a:pPr>
            <a:r>
              <a:rPr lang="ko-KR" altLang="en-US" spc="100" dirty="0"/>
              <a:t>최근접 이웃 방법은 거리 개념에 기초를 둔 방법이다</a:t>
            </a:r>
            <a:r>
              <a:rPr lang="en-US" altLang="ko-KR" spc="100" dirty="0"/>
              <a:t>. </a:t>
            </a:r>
            <a:r>
              <a:rPr lang="ko-KR" altLang="en-US" spc="100" dirty="0"/>
              <a:t>훈련세트에서 각 데이터 포인트들이 얼마나 가까이에 위치하는지를 고려해 예측을 만들어낸다</a:t>
            </a:r>
            <a:r>
              <a:rPr lang="en-US" altLang="ko-KR" spc="100" dirty="0"/>
              <a:t>. </a:t>
            </a:r>
            <a:r>
              <a:rPr lang="ko-KR" altLang="en-US" spc="100" dirty="0"/>
              <a:t>가장 간단한 방법에서 예측 클래스는 가장 가까운 데이터 포인트 클래스와 같다</a:t>
            </a:r>
            <a:r>
              <a:rPr lang="en-US" altLang="ko-KR" spc="100" dirty="0"/>
              <a:t>. </a:t>
            </a:r>
          </a:p>
          <a:p>
            <a:pPr fontAlgn="base">
              <a:lnSpc>
                <a:spcPts val="2880"/>
              </a:lnSpc>
            </a:pPr>
            <a:r>
              <a:rPr lang="ko-KR" altLang="en-US" spc="100" dirty="0"/>
              <a:t>하지만 거의 대부분의 데이터셋은 어느 정도의 노이즈</a:t>
            </a:r>
            <a:r>
              <a:rPr lang="en-US" altLang="ko-KR" spc="100" dirty="0"/>
              <a:t>(noise)</a:t>
            </a:r>
            <a:r>
              <a:rPr lang="ko-KR" altLang="en-US" spc="100" dirty="0"/>
              <a:t>를 포함한다</a:t>
            </a:r>
            <a:r>
              <a:rPr lang="en-US" altLang="ko-KR" spc="100" dirty="0"/>
              <a:t>. </a:t>
            </a:r>
            <a:r>
              <a:rPr lang="ko-KR" altLang="en-US" spc="100" dirty="0"/>
              <a:t>그렇기 때문에 </a:t>
            </a:r>
            <a:r>
              <a:rPr lang="en-US" altLang="ko-KR" spc="100" dirty="0"/>
              <a:t>k</a:t>
            </a:r>
            <a:r>
              <a:rPr lang="ko-KR" altLang="en-US" spc="100" dirty="0"/>
              <a:t>개의 최근접 이웃들의 평균을 취해서 예측을 하는 </a:t>
            </a:r>
            <a:r>
              <a:rPr lang="en-US" altLang="ko-KR" spc="100" dirty="0"/>
              <a:t>k</a:t>
            </a:r>
            <a:r>
              <a:rPr lang="ko-KR" altLang="en-US" spc="100" dirty="0"/>
              <a:t>최근접 이웃 알고리즘을 사용한다</a:t>
            </a:r>
            <a:r>
              <a:rPr lang="en-US" altLang="ko-KR" spc="100" dirty="0"/>
              <a:t>. </a:t>
            </a:r>
            <a:br>
              <a:rPr lang="en-US" altLang="ko-KR" spc="100" dirty="0"/>
            </a:b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0E9DB-45C5-4751-A5B5-618F1F957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7600" y="945222"/>
                <a:ext cx="10753618" cy="566369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fontAlgn="base">
                  <a:lnSpc>
                    <a:spcPct val="120000"/>
                  </a:lnSpc>
                  <a:buNone/>
                </a:pPr>
                <a:r>
                  <a:rPr lang="ko-KR" altLang="en-US" spc="100" dirty="0"/>
                  <a:t>분류 문제의 경우 </a:t>
                </a:r>
                <a:r>
                  <a:rPr lang="en-US" altLang="ko-KR" spc="100" dirty="0"/>
                  <a:t>voting scheme</a:t>
                </a:r>
                <a:r>
                  <a:rPr lang="ko-KR" altLang="en-US" spc="100" dirty="0"/>
                  <a:t>을 최대화함으로써 예측을 수행하는데 그 식은 다음과 같다</a:t>
                </a:r>
                <a:r>
                  <a:rPr lang="en-US" altLang="ko-KR" spc="100" dirty="0"/>
                  <a:t>.</a:t>
                </a:r>
              </a:p>
              <a:p>
                <a:pPr marL="0" indent="0" fontAlgn="base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pc="100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spc="1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pc="100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 spc="100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 spc="1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100" dirty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i="1" spc="1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i="1" spc="100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spc="1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spc="1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spc="100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ko-KR" altLang="en-US" spc="10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ko-KR" spc="1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spc="1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pc="100" dirty="0"/>
              </a:p>
              <a:p>
                <a:pPr fontAlgn="base">
                  <a:lnSpc>
                    <a:spcPct val="120000"/>
                  </a:lnSpc>
                </a:pPr>
                <a:r>
                  <a:rPr lang="ko-KR" altLang="en-US" spc="100" dirty="0"/>
                  <a:t>𝑓</a:t>
                </a:r>
                <a:r>
                  <a:rPr lang="en-US" altLang="ko-KR" spc="100" dirty="0"/>
                  <a:t>(</a:t>
                </a:r>
                <a:r>
                  <a:rPr lang="ko-KR" altLang="en-US" spc="100" dirty="0"/>
                  <a:t>𝑧</a:t>
                </a:r>
                <a:r>
                  <a:rPr lang="en-US" altLang="ko-KR" spc="100" dirty="0"/>
                  <a:t>) </a:t>
                </a:r>
                <a:r>
                  <a:rPr lang="ko-KR" altLang="en-US" spc="100" dirty="0"/>
                  <a:t>는 모든 클래스들</a:t>
                </a:r>
                <a:r>
                  <a:rPr lang="en-US" altLang="ko-KR" spc="100" dirty="0"/>
                  <a:t>,j</a:t>
                </a:r>
                <a:r>
                  <a:rPr lang="ko-KR" altLang="en-US" spc="100" dirty="0"/>
                  <a:t>에 대해 </a:t>
                </a:r>
                <a:r>
                  <a:rPr lang="en-US" altLang="ko-KR" spc="100" dirty="0"/>
                  <a:t>maximum weighted value</a:t>
                </a:r>
                <a:r>
                  <a:rPr lang="ko-KR" altLang="en-US" spc="100" dirty="0"/>
                  <a:t>이다</a:t>
                </a:r>
                <a:r>
                  <a:rPr lang="en-US" altLang="ko-KR" spc="100" dirty="0"/>
                  <a:t>. </a:t>
                </a:r>
                <a:br>
                  <a:rPr lang="en-US" altLang="ko-KR" spc="100" dirty="0"/>
                </a:br>
                <a:r>
                  <a:rPr lang="ko-KR" altLang="en-US" spc="100" dirty="0"/>
                  <a:t>여기서 예측 지점에서 훈련 지점 </a:t>
                </a:r>
                <a:r>
                  <a:rPr lang="en-US" altLang="ko-KR" spc="100" dirty="0" err="1"/>
                  <a:t>i</a:t>
                </a:r>
                <a:r>
                  <a:rPr lang="ko-KR" altLang="en-US" spc="100" dirty="0"/>
                  <a:t>까지의 </a:t>
                </a:r>
                <a:r>
                  <a:rPr lang="en-US" altLang="ko-KR" spc="100" dirty="0"/>
                  <a:t>weighted distance(</a:t>
                </a:r>
                <a:r>
                  <a:rPr lang="ko-KR" altLang="en-US" spc="100" dirty="0"/>
                  <a:t>가중 거리</a:t>
                </a:r>
                <a:r>
                  <a:rPr lang="en-US" altLang="ko-KR" spc="100" dirty="0"/>
                  <a:t>)</a:t>
                </a:r>
                <a:r>
                  <a:rPr lang="ko-KR" altLang="en-US" spc="100" dirty="0"/>
                  <a:t>는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pc="10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altLang="ko-KR" spc="1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 spc="1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spc="10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pc="100" dirty="0"/>
                  <a:t>로 주어지며</a:t>
                </a:r>
                <a:r>
                  <a:rPr lang="en-US" altLang="ko-KR" spc="100" dirty="0"/>
                  <a:t>, </a:t>
                </a:r>
                <a:br>
                  <a:rPr lang="en-US" altLang="ko-KR" spc="1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pc="1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ko-KR" altLang="en-US" spc="100" dirty="0"/>
                  <a:t>는 데이터 포인트 </a:t>
                </a:r>
                <a:r>
                  <a:rPr lang="en-US" altLang="ko-KR" spc="100" dirty="0" err="1"/>
                  <a:t>i</a:t>
                </a:r>
                <a:r>
                  <a:rPr lang="ko-KR" altLang="en-US" spc="100" dirty="0"/>
                  <a:t>가 클래스 </a:t>
                </a:r>
                <a:r>
                  <a:rPr lang="en-US" altLang="ko-KR" spc="100" dirty="0"/>
                  <a:t>j</a:t>
                </a:r>
                <a:r>
                  <a:rPr lang="ko-KR" altLang="en-US" spc="100" dirty="0"/>
                  <a:t>에 있는지 나타내는 </a:t>
                </a:r>
                <a:r>
                  <a:rPr lang="en-US" altLang="ko-KR" spc="100" dirty="0"/>
                  <a:t>indicator function</a:t>
                </a:r>
                <a:r>
                  <a:rPr lang="ko-KR" altLang="en-US" spc="100" dirty="0"/>
                  <a:t>이다</a:t>
                </a:r>
                <a:r>
                  <a:rPr lang="en-US" altLang="ko-KR" spc="100" dirty="0"/>
                  <a:t>.</a:t>
                </a:r>
              </a:p>
              <a:p>
                <a:pPr marL="0" indent="0" fontAlgn="base">
                  <a:lnSpc>
                    <a:spcPct val="120000"/>
                  </a:lnSpc>
                  <a:buNone/>
                </a:pPr>
                <a:endParaRPr lang="ko-KR" altLang="en-US" spc="100" dirty="0"/>
              </a:p>
              <a:p>
                <a:pPr marL="0" indent="0" fontAlgn="base">
                  <a:lnSpc>
                    <a:spcPct val="120000"/>
                  </a:lnSpc>
                  <a:buNone/>
                </a:pPr>
                <a:r>
                  <a:rPr lang="ko-KR" altLang="en-US" spc="100" dirty="0"/>
                  <a:t>회귀 문제의 경우 예측은 </a:t>
                </a:r>
                <a:r>
                  <a:rPr lang="en-US" altLang="ko-KR" spc="100" dirty="0"/>
                  <a:t>k</a:t>
                </a:r>
                <a:r>
                  <a:rPr lang="ko-KR" altLang="en-US" spc="100" dirty="0"/>
                  <a:t>개의 가장 가까운 것들의 가중 평균으로 구해진다</a:t>
                </a:r>
                <a:r>
                  <a:rPr lang="en-US" altLang="ko-KR" spc="100" dirty="0"/>
                  <a:t>.</a:t>
                </a:r>
              </a:p>
              <a:p>
                <a:pPr marL="0" indent="0" fontAlgn="base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pc="1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spc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 spc="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pc="1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pc="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spc="1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 spc="10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ko-KR" altLang="en-US" spc="100" dirty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 spc="10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pc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spc="100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i="1" spc="1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 spc="10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pc="10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pc="1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pc="100" dirty="0"/>
              </a:p>
              <a:p>
                <a:pPr marL="0" indent="0" fontAlgn="base">
                  <a:lnSpc>
                    <a:spcPct val="120000"/>
                  </a:lnSpc>
                  <a:buNone/>
                </a:pPr>
                <a:r>
                  <a:rPr lang="en-US" altLang="ko-KR" spc="100" dirty="0"/>
                  <a:t>distance metric(d)</a:t>
                </a:r>
                <a:r>
                  <a:rPr lang="ko-KR" altLang="en-US" spc="100" dirty="0"/>
                  <a:t>의 선택 역시 매우 중요한데 여기서는 </a:t>
                </a:r>
                <a:r>
                  <a:rPr lang="en-US" altLang="ko-KR" spc="100" dirty="0"/>
                  <a:t>L1 norm</a:t>
                </a:r>
                <a:r>
                  <a:rPr lang="ko-KR" altLang="en-US" spc="100" dirty="0"/>
                  <a:t>과 </a:t>
                </a:r>
                <a:r>
                  <a:rPr lang="en-US" altLang="ko-KR" spc="100" dirty="0"/>
                  <a:t>L2 norm</a:t>
                </a:r>
                <a:r>
                  <a:rPr lang="ko-KR" altLang="en-US" spc="100" dirty="0"/>
                  <a:t>을 사용하도록 한다</a:t>
                </a:r>
                <a:r>
                  <a:rPr lang="en-US" altLang="ko-KR" spc="100" dirty="0"/>
                  <a:t>. </a:t>
                </a:r>
                <a:br>
                  <a:rPr lang="en-US" altLang="ko-KR" spc="100" dirty="0"/>
                </a:br>
                <a:r>
                  <a:rPr lang="ko-KR" altLang="en-US" spc="100" dirty="0"/>
                  <a:t>각 거리에 따른 가중치를 주는 방법</a:t>
                </a:r>
                <a:r>
                  <a:rPr lang="en-US" altLang="ko-KR" spc="1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pc="100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 spc="1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100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ko-KR" altLang="en-US" spc="100" dirty="0"/>
                  <a:t>역시 선택해야한다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가장 흔한 방법은 거리의 역수를 </a:t>
                </a:r>
                <a:br>
                  <a:rPr lang="en-US" altLang="ko-KR" spc="100" dirty="0"/>
                </a:br>
                <a:r>
                  <a:rPr lang="ko-KR" altLang="en-US" spc="100" dirty="0"/>
                  <a:t>정규화 하는 것이다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  <a:p>
                <a:pPr marL="0" indent="0" fontAlgn="base">
                  <a:lnSpc>
                    <a:spcPct val="120000"/>
                  </a:lnSpc>
                  <a:buNone/>
                </a:pPr>
                <a:r>
                  <a:rPr lang="en-US" altLang="ko-KR" spc="100" dirty="0"/>
                  <a:t>k</a:t>
                </a:r>
                <a:r>
                  <a:rPr lang="ko-KR" altLang="en-US" spc="100" dirty="0"/>
                  <a:t>최근접 이웃은 집계의 방식을 사용하기 때문에 예측이 실제 값에 비해서 덜 극적이고 덜 변화할 것이다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이 영향의 정도는 </a:t>
                </a:r>
                <a:r>
                  <a:rPr lang="en-US" altLang="ko-KR" spc="100" dirty="0"/>
                  <a:t>k</a:t>
                </a:r>
                <a:r>
                  <a:rPr lang="ko-KR" altLang="en-US" spc="100" dirty="0"/>
                  <a:t>의 선택에 따라 결정될 것이다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7600" y="945222"/>
                <a:ext cx="10753618" cy="5663699"/>
              </a:xfrm>
              <a:blipFill>
                <a:blip r:embed="rId2"/>
                <a:stretch>
                  <a:fillRect l="-794" b="-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3D4B5881-BC9D-446D-BB91-DCA6A72B202E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7495303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0354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Working with nearest-neighbors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6C026-97AD-4D08-99AF-22645E3C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600" y="935319"/>
            <a:ext cx="7310369" cy="685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수치적인 특징과 연속적인 타겟 값을 갖는 데이터를 가지고 실습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FD3B045-6AC7-4F70-95CA-84390C7CA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489114"/>
            <a:ext cx="10290010" cy="309977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4C7B79C-E666-4CBB-86C7-A026A5256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4588890"/>
            <a:ext cx="10290010" cy="1613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091EB-836B-44BE-880C-61B62E5EACDD}"/>
              </a:ext>
            </a:extLst>
          </p:cNvPr>
          <p:cNvSpPr txBox="1"/>
          <p:nvPr/>
        </p:nvSpPr>
        <p:spPr>
          <a:xfrm>
            <a:off x="4642234" y="6202656"/>
            <a:ext cx="66782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거리 함수에 </a:t>
            </a:r>
            <a:r>
              <a:rPr lang="en-US" altLang="ko-KR" sz="1900" dirty="0" err="1"/>
              <a:t>expand_dim</a:t>
            </a:r>
            <a:r>
              <a:rPr lang="ko-KR" altLang="en-US" sz="1900" dirty="0"/>
              <a:t>을 사용함으로써 각 </a:t>
            </a:r>
            <a:r>
              <a:rPr lang="en-US" altLang="ko-KR" sz="1900" dirty="0"/>
              <a:t>test </a:t>
            </a:r>
            <a:r>
              <a:rPr lang="ko-KR" altLang="en-US" sz="1900" dirty="0"/>
              <a:t>데이터의 샘플로부터 모든 </a:t>
            </a:r>
            <a:r>
              <a:rPr lang="en-US" altLang="ko-KR" sz="1900" dirty="0"/>
              <a:t>train </a:t>
            </a:r>
            <a:r>
              <a:rPr lang="ko-KR" altLang="en-US" sz="1900" dirty="0"/>
              <a:t>데이터의 거리</a:t>
            </a:r>
            <a:r>
              <a:rPr lang="en-US" altLang="ko-KR" sz="1900" dirty="0"/>
              <a:t>(L1)</a:t>
            </a:r>
            <a:r>
              <a:rPr lang="ko-KR" altLang="en-US" sz="1900" dirty="0"/>
              <a:t>를  구했다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708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A1BDFB2-8833-4E64-A856-8F766A20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08" y="1079208"/>
            <a:ext cx="10563225" cy="220852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316C8A11-9DE0-44DC-B6C2-8AA93F54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Working with nearest-neighbors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074D85B-B732-483F-9265-7D6F63FA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842" y="3287730"/>
            <a:ext cx="10800158" cy="34521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pc="100" dirty="0"/>
              <a:t>생소한 함수가 많이 사용되었기에 설명을 덧붙인다</a:t>
            </a:r>
            <a:r>
              <a:rPr lang="en-US" altLang="ko-KR" spc="100" dirty="0"/>
              <a:t>.</a:t>
            </a:r>
          </a:p>
          <a:p>
            <a:r>
              <a:rPr lang="en-US" altLang="ko-KR" spc="100" dirty="0"/>
              <a:t>.</a:t>
            </a:r>
            <a:r>
              <a:rPr lang="en-US" altLang="ko-KR" spc="100" dirty="0" err="1"/>
              <a:t>nn.top.k</a:t>
            </a:r>
            <a:r>
              <a:rPr lang="en-US" altLang="ko-KR" spc="100" dirty="0"/>
              <a:t>()</a:t>
            </a:r>
            <a:r>
              <a:rPr lang="ko-KR" altLang="en-US" spc="100" dirty="0"/>
              <a:t>는 </a:t>
            </a:r>
            <a:r>
              <a:rPr lang="en-US" altLang="ko-KR" spc="100" dirty="0"/>
              <a:t>k</a:t>
            </a:r>
            <a:r>
              <a:rPr lang="ko-KR" altLang="en-US" spc="100" dirty="0"/>
              <a:t>개의 가장 큰 원소들을 추려내는 것이다</a:t>
            </a:r>
            <a:r>
              <a:rPr lang="en-US" altLang="ko-KR" spc="100" dirty="0"/>
              <a:t>. </a:t>
            </a:r>
            <a:r>
              <a:rPr lang="ko-KR" altLang="en-US" spc="100" dirty="0"/>
              <a:t>우리는 가장 짧은 거리를 얻으려 하는 것이기 때문에 </a:t>
            </a:r>
            <a:r>
              <a:rPr lang="en-US" altLang="ko-KR" spc="100" dirty="0" err="1"/>
              <a:t>negativ</a:t>
            </a:r>
            <a:r>
              <a:rPr lang="ko-KR" altLang="en-US" spc="100" dirty="0"/>
              <a:t>를 씌워서 사용한다</a:t>
            </a:r>
            <a:r>
              <a:rPr lang="en-US" altLang="ko-KR" spc="100" dirty="0"/>
              <a:t>.</a:t>
            </a:r>
          </a:p>
          <a:p>
            <a:r>
              <a:rPr lang="en-US" altLang="ko-KR" spc="100" dirty="0"/>
              <a:t>.</a:t>
            </a:r>
            <a:r>
              <a:rPr lang="en-US" altLang="ko-KR" spc="100" dirty="0" err="1"/>
              <a:t>reduce_sum</a:t>
            </a:r>
            <a:r>
              <a:rPr lang="en-US" altLang="ko-KR" spc="100" dirty="0"/>
              <a:t>()</a:t>
            </a:r>
            <a:r>
              <a:rPr lang="ko-KR" altLang="en-US" spc="100" dirty="0"/>
              <a:t>으로 </a:t>
            </a:r>
            <a:r>
              <a:rPr lang="en-US" altLang="ko-KR" spc="100" dirty="0"/>
              <a:t>top k</a:t>
            </a:r>
            <a:r>
              <a:rPr lang="ko-KR" altLang="en-US" spc="100" dirty="0"/>
              <a:t>개의 거리 합을 구한다</a:t>
            </a:r>
            <a:r>
              <a:rPr lang="en-US" altLang="ko-KR" spc="100" dirty="0"/>
              <a:t>.-&gt;.</a:t>
            </a:r>
            <a:r>
              <a:rPr lang="en-US" altLang="ko-KR" spc="100" dirty="0" err="1"/>
              <a:t>expand_dim</a:t>
            </a:r>
            <a:r>
              <a:rPr lang="en-US" altLang="ko-KR" spc="100" dirty="0"/>
              <a:t>()</a:t>
            </a:r>
            <a:r>
              <a:rPr lang="ko-KR" altLang="en-US" spc="100" dirty="0"/>
              <a:t>으로 차원을 확장한다</a:t>
            </a:r>
            <a:r>
              <a:rPr lang="en-US" altLang="ko-KR" spc="100" dirty="0"/>
              <a:t>. </a:t>
            </a:r>
            <a:br>
              <a:rPr lang="en-US" altLang="ko-KR" spc="100" dirty="0"/>
            </a:br>
            <a:r>
              <a:rPr lang="en-US" altLang="ko-KR" spc="100" dirty="0"/>
              <a:t>(</a:t>
            </a:r>
            <a:r>
              <a:rPr lang="en-US" altLang="ko-KR" spc="100" dirty="0" err="1"/>
              <a:t>x_sums.shape</a:t>
            </a:r>
            <a:r>
              <a:rPr lang="en-US" altLang="ko-KR" spc="100" dirty="0"/>
              <a:t> : [None,1])</a:t>
            </a:r>
          </a:p>
          <a:p>
            <a:r>
              <a:rPr lang="en-US" altLang="ko-KR" spc="100" dirty="0"/>
              <a:t> </a:t>
            </a:r>
            <a:r>
              <a:rPr lang="en-US" altLang="ko-KR" spc="100" dirty="0" err="1"/>
              <a:t>x_sums_repeated</a:t>
            </a:r>
            <a:r>
              <a:rPr lang="ko-KR" altLang="en-US" spc="100" dirty="0"/>
              <a:t>는 </a:t>
            </a:r>
            <a:r>
              <a:rPr lang="en-US" altLang="ko-KR" spc="100" dirty="0" err="1"/>
              <a:t>x_sums</a:t>
            </a:r>
            <a:r>
              <a:rPr lang="ko-KR" altLang="en-US" spc="100" dirty="0"/>
              <a:t>가 </a:t>
            </a:r>
            <a:r>
              <a:rPr lang="en-US" altLang="ko-KR" spc="100" dirty="0"/>
              <a:t>axis=1</a:t>
            </a:r>
            <a:r>
              <a:rPr lang="ko-KR" altLang="en-US" spc="100" dirty="0"/>
              <a:t>방향으로 </a:t>
            </a:r>
            <a:r>
              <a:rPr lang="en-US" altLang="ko-KR" spc="100" dirty="0"/>
              <a:t>4</a:t>
            </a:r>
            <a:r>
              <a:rPr lang="ko-KR" altLang="en-US" spc="100" dirty="0"/>
              <a:t>번 반복된 모양이다</a:t>
            </a:r>
            <a:r>
              <a:rPr lang="en-US" altLang="ko-KR" spc="100" dirty="0"/>
              <a:t>.</a:t>
            </a:r>
          </a:p>
          <a:p>
            <a:r>
              <a:rPr lang="en-US" altLang="ko-KR" spc="100" dirty="0" err="1"/>
              <a:t>X_val_weights</a:t>
            </a:r>
            <a:r>
              <a:rPr lang="ko-KR" altLang="en-US" spc="100" dirty="0"/>
              <a:t>는 </a:t>
            </a:r>
            <a:r>
              <a:rPr lang="en-US" altLang="ko-KR" spc="100" dirty="0" err="1"/>
              <a:t>top_k_vals</a:t>
            </a:r>
            <a:r>
              <a:rPr lang="ko-KR" altLang="en-US" spc="100" dirty="0"/>
              <a:t>를 총합으로 나눠 값들을 각각의 합이 </a:t>
            </a:r>
            <a:r>
              <a:rPr lang="en-US" altLang="ko-KR" spc="100" dirty="0"/>
              <a:t>1</a:t>
            </a:r>
            <a:r>
              <a:rPr lang="ko-KR" altLang="en-US" spc="100" dirty="0"/>
              <a:t>이 되도록 스케일링한 것이다</a:t>
            </a:r>
            <a:r>
              <a:rPr lang="en-US" altLang="ko-KR" spc="100" dirty="0"/>
              <a:t>.(</a:t>
            </a:r>
            <a:r>
              <a:rPr lang="ko-KR" altLang="en-US" spc="100" dirty="0"/>
              <a:t>가중평균의 가중치로 사용</a:t>
            </a:r>
            <a:r>
              <a:rPr lang="en-US" altLang="ko-KR" spc="100" dirty="0"/>
              <a:t>)</a:t>
            </a:r>
          </a:p>
          <a:p>
            <a:r>
              <a:rPr lang="en-US" altLang="ko-KR" spc="100" dirty="0"/>
              <a:t>.gather </a:t>
            </a:r>
            <a:r>
              <a:rPr lang="ko-KR" altLang="en-US" spc="100" dirty="0"/>
              <a:t>함수는 </a:t>
            </a:r>
            <a:r>
              <a:rPr lang="en-US" altLang="ko-KR" spc="100" dirty="0"/>
              <a:t>params</a:t>
            </a:r>
            <a:r>
              <a:rPr lang="ko-KR" altLang="en-US" spc="100" dirty="0"/>
              <a:t>의 벡터에서 </a:t>
            </a:r>
            <a:r>
              <a:rPr lang="en-US" altLang="ko-KR" spc="100" dirty="0"/>
              <a:t>indices</a:t>
            </a:r>
            <a:r>
              <a:rPr lang="ko-KR" altLang="en-US" spc="100" dirty="0"/>
              <a:t>의 인덱스에 해당하는 원소들만 추출하는 것이다</a:t>
            </a:r>
            <a:r>
              <a:rPr lang="en-US" altLang="ko-KR" spc="100" dirty="0"/>
              <a:t>.</a:t>
            </a:r>
          </a:p>
          <a:p>
            <a:r>
              <a:rPr lang="ko-KR" altLang="en-US" spc="100" dirty="0"/>
              <a:t>해당 가중치에 따라 </a:t>
            </a:r>
            <a:r>
              <a:rPr lang="en-US" altLang="ko-KR" spc="100" dirty="0"/>
              <a:t>y</a:t>
            </a:r>
            <a:r>
              <a:rPr lang="ko-KR" altLang="en-US" spc="100" dirty="0"/>
              <a:t>의 값들을 가중 평균해 예측으로 사용한다</a:t>
            </a:r>
            <a:r>
              <a:rPr lang="en-US" altLang="ko-KR" spc="100" dirty="0"/>
              <a:t>.</a:t>
            </a:r>
          </a:p>
          <a:p>
            <a:r>
              <a:rPr lang="en-US" altLang="ko-KR" spc="100" dirty="0" err="1"/>
              <a:t>Mse</a:t>
            </a:r>
            <a:r>
              <a:rPr lang="ko-KR" altLang="en-US" spc="100" dirty="0"/>
              <a:t>는 예측 값과 실제 값의 차이를 나타낸 것으로써 </a:t>
            </a:r>
            <a:r>
              <a:rPr lang="en-US" altLang="ko-KR" spc="100" dirty="0"/>
              <a:t>loss </a:t>
            </a:r>
            <a:r>
              <a:rPr lang="ko-KR" altLang="en-US" spc="100" dirty="0"/>
              <a:t>함수와 같은 용도이다</a:t>
            </a:r>
            <a:r>
              <a:rPr lang="en-US" altLang="ko-KR" spc="1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00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ED6E56D-6FB9-4AE8-837E-4DA101357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1" y="978887"/>
            <a:ext cx="7176804" cy="2976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5F27E0-AE73-4EA3-8B69-C69C14CB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182" y="963607"/>
            <a:ext cx="4147335" cy="299194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1D1B90D-27DC-42AD-9281-495AAEA5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Working with nearest-neighbors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DDE42-9511-4873-A9C5-8C000F4EAB33}"/>
              </a:ext>
            </a:extLst>
          </p:cNvPr>
          <p:cNvSpPr txBox="1"/>
          <p:nvPr/>
        </p:nvSpPr>
        <p:spPr>
          <a:xfrm>
            <a:off x="1751436" y="4159661"/>
            <a:ext cx="10146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/>
              <a:t>어려운 것 중 하나는 적절한 </a:t>
            </a:r>
            <a:r>
              <a:rPr lang="en-US" altLang="ko-KR" dirty="0"/>
              <a:t>k</a:t>
            </a:r>
            <a:r>
              <a:rPr lang="ko-KR" altLang="en-US" dirty="0"/>
              <a:t>를 선택하는 것이다</a:t>
            </a:r>
            <a:r>
              <a:rPr lang="en-US" altLang="ko-KR" dirty="0"/>
              <a:t>. k</a:t>
            </a:r>
            <a:r>
              <a:rPr lang="ko-KR" altLang="en-US" dirty="0"/>
              <a:t>가 어느 정도까지는 </a:t>
            </a:r>
            <a:r>
              <a:rPr lang="en-US" altLang="ko-KR" dirty="0"/>
              <a:t>MSE</a:t>
            </a:r>
            <a:r>
              <a:rPr lang="ko-KR" altLang="en-US" dirty="0"/>
              <a:t>가 감소하다가 그 이상 </a:t>
            </a:r>
            <a:br>
              <a:rPr lang="en-US" altLang="ko-KR" dirty="0"/>
            </a:br>
            <a:r>
              <a:rPr lang="ko-KR" altLang="en-US" dirty="0"/>
              <a:t>커질수록 </a:t>
            </a:r>
            <a:r>
              <a:rPr lang="en-US" altLang="ko-KR" dirty="0"/>
              <a:t>MSE</a:t>
            </a:r>
            <a:r>
              <a:rPr lang="ko-KR" altLang="en-US" dirty="0"/>
              <a:t>는 커지거나 예측의 변동이 작아지는 것을 확인할 수 있다</a:t>
            </a:r>
            <a:r>
              <a:rPr lang="en-US" altLang="ko-KR" dirty="0"/>
              <a:t>.</a:t>
            </a:r>
          </a:p>
          <a:p>
            <a:pPr fontAlgn="base" latinLnBrk="1"/>
            <a:endParaRPr lang="ko-KR" altLang="en-US" dirty="0"/>
          </a:p>
          <a:p>
            <a:pPr fontAlgn="base" latinLnBrk="1"/>
            <a:r>
              <a:rPr lang="ko-KR" altLang="en-US" dirty="0"/>
              <a:t>최근접 알고리즘에서 모델은 훈련세트 그 자체이다</a:t>
            </a:r>
            <a:r>
              <a:rPr lang="en-US" altLang="ko-KR" dirty="0"/>
              <a:t>. </a:t>
            </a:r>
            <a:r>
              <a:rPr lang="ko-KR" altLang="en-US" dirty="0"/>
              <a:t>그렇기에 모델에서 다른 변수를 훈련시킬 필요가 없다</a:t>
            </a:r>
            <a:r>
              <a:rPr lang="en-US" altLang="ko-KR" dirty="0"/>
              <a:t>. cross-validation</a:t>
            </a:r>
            <a:r>
              <a:rPr lang="ko-KR" altLang="en-US" dirty="0"/>
              <a:t>을 통해 적절한 </a:t>
            </a:r>
            <a:r>
              <a:rPr lang="en-US" altLang="ko-KR" dirty="0"/>
              <a:t>k</a:t>
            </a:r>
            <a:r>
              <a:rPr lang="ko-KR" altLang="en-US" dirty="0"/>
              <a:t>만 결정한다면 </a:t>
            </a:r>
            <a:r>
              <a:rPr lang="en-US" altLang="ko-KR" dirty="0"/>
              <a:t>MSE</a:t>
            </a:r>
            <a:r>
              <a:rPr lang="ko-KR" altLang="en-US" dirty="0"/>
              <a:t>를 최소화할 수 있다</a:t>
            </a:r>
            <a:r>
              <a:rPr lang="en-US" altLang="ko-KR" dirty="0"/>
              <a:t>.</a:t>
            </a:r>
          </a:p>
          <a:p>
            <a:pPr fontAlgn="base" latinLnBrk="1"/>
            <a:endParaRPr lang="ko-KR" altLang="en-US" dirty="0"/>
          </a:p>
          <a:p>
            <a:pPr fontAlgn="base" latinLnBrk="1"/>
            <a:r>
              <a:rPr lang="ko-KR" altLang="en-US" dirty="0"/>
              <a:t>위의 예시에서 </a:t>
            </a:r>
            <a:r>
              <a:rPr lang="en-US" altLang="ko-KR" dirty="0"/>
              <a:t>k</a:t>
            </a:r>
            <a:r>
              <a:rPr lang="ko-KR" altLang="en-US" dirty="0"/>
              <a:t>최근접 이웃 알고리즘에서 가중치를 거리</a:t>
            </a:r>
            <a:r>
              <a:rPr lang="en-US" altLang="ko-KR" dirty="0"/>
              <a:t>(distance)</a:t>
            </a:r>
            <a:r>
              <a:rPr lang="ko-KR" altLang="en-US" dirty="0"/>
              <a:t>에 기반해 바로 선택했으나 다른 방법들 역시 고려할 수 있다</a:t>
            </a:r>
            <a:r>
              <a:rPr lang="en-US" altLang="ko-KR" dirty="0"/>
              <a:t>. </a:t>
            </a:r>
            <a:r>
              <a:rPr lang="ko-KR" altLang="en-US" dirty="0"/>
              <a:t>흔한 방법 중 하나는 거리의 제곱 행렬의 역행렬로 가중치를 갖는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62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8A3051A-35D4-47E5-A071-811E783A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2215" y="1222626"/>
                <a:ext cx="10777591" cy="5054884"/>
              </a:xfrm>
            </p:spPr>
            <p:txBody>
              <a:bodyPr>
                <a:normAutofit fontScale="77500" lnSpcReduction="20000"/>
              </a:bodyPr>
              <a:lstStyle/>
              <a:p>
                <a:pPr fontAlgn="base">
                  <a:lnSpc>
                    <a:spcPts val="2280"/>
                  </a:lnSpc>
                </a:pPr>
                <a:r>
                  <a:rPr lang="ko-KR" altLang="en-US" spc="100" dirty="0"/>
                  <a:t>최근접 이웃 방법은 텍스트 간의 유사도를 측정하는 데에도 유용하게 사용된다</a:t>
                </a:r>
                <a:r>
                  <a:rPr lang="en-US" altLang="ko-KR" spc="100" dirty="0"/>
                  <a:t>.</a:t>
                </a:r>
                <a:br>
                  <a:rPr lang="en-US" altLang="ko-KR" spc="100" dirty="0"/>
                </a:br>
                <a:r>
                  <a:rPr lang="en-US" altLang="ko-KR" spc="100" dirty="0" err="1"/>
                  <a:t>Levenstein</a:t>
                </a:r>
                <a:r>
                  <a:rPr lang="en-US" altLang="ko-KR" spc="100" dirty="0"/>
                  <a:t> distance(edit distance)</a:t>
                </a:r>
                <a:r>
                  <a:rPr lang="ko-KR" altLang="en-US" spc="100" dirty="0"/>
                  <a:t>라는 것을 사용해 </a:t>
                </a:r>
                <a:r>
                  <a:rPr lang="ko-KR" altLang="en-US" spc="100" dirty="0" err="1"/>
                  <a:t>텐서플로우에서</a:t>
                </a:r>
                <a:r>
                  <a:rPr lang="ko-KR" altLang="en-US" spc="100" dirty="0"/>
                  <a:t> 어떻게 텍스트 간의 거리를 측정하는지 알아보도록 한다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  <a:p>
                <a:pPr fontAlgn="base">
                  <a:lnSpc>
                    <a:spcPts val="2280"/>
                  </a:lnSpc>
                </a:pPr>
                <a:r>
                  <a:rPr lang="en-US" altLang="ko-KR" spc="100" dirty="0" err="1"/>
                  <a:t>Levenstein</a:t>
                </a:r>
                <a:r>
                  <a:rPr lang="en-US" altLang="ko-KR" spc="100" dirty="0"/>
                  <a:t> </a:t>
                </a:r>
                <a:r>
                  <a:rPr lang="ko-KR" altLang="en-US" spc="100" dirty="0"/>
                  <a:t>거리는 한 </a:t>
                </a:r>
                <a:r>
                  <a:rPr lang="en-US" altLang="ko-KR" spc="100" dirty="0"/>
                  <a:t>string</a:t>
                </a:r>
                <a:r>
                  <a:rPr lang="ko-KR" altLang="en-US" spc="100" dirty="0"/>
                  <a:t>에서 다른 </a:t>
                </a:r>
                <a:r>
                  <a:rPr lang="en-US" altLang="ko-KR" spc="100" dirty="0"/>
                  <a:t>string</a:t>
                </a:r>
                <a:r>
                  <a:rPr lang="ko-KR" altLang="en-US" spc="100" dirty="0"/>
                  <a:t>으로 가기 위한 최소한의 단계의 숫자를 뜻한다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문자를 삽입하거나 삭제하거나 다른 것으로 대체하는 등의 편집 등이 허용된다</a:t>
                </a:r>
                <a:r>
                  <a:rPr lang="en-US" altLang="ko-KR" spc="100" dirty="0"/>
                  <a:t>. </a:t>
                </a:r>
                <a:br>
                  <a:rPr lang="en-US" altLang="ko-KR" spc="100" dirty="0"/>
                </a:br>
                <a:r>
                  <a:rPr lang="ko-KR" altLang="en-US" spc="100" dirty="0"/>
                  <a:t>예를 들어 </a:t>
                </a:r>
                <a:r>
                  <a:rPr lang="en-US" altLang="ko-KR" spc="100" dirty="0"/>
                  <a:t>‘bear’</a:t>
                </a:r>
                <a:r>
                  <a:rPr lang="ko-KR" altLang="en-US" spc="100" dirty="0"/>
                  <a:t>에서 </a:t>
                </a:r>
                <a:r>
                  <a:rPr lang="en-US" altLang="ko-KR" spc="100" dirty="0"/>
                  <a:t>‘beers’</a:t>
                </a:r>
                <a:r>
                  <a:rPr lang="ko-KR" altLang="en-US" spc="100" dirty="0"/>
                  <a:t>로 편집하기 위해서는 </a:t>
                </a:r>
                <a:r>
                  <a:rPr lang="en-US" altLang="ko-KR" spc="100" dirty="0"/>
                  <a:t>a</a:t>
                </a:r>
                <a:r>
                  <a:rPr lang="ko-KR" altLang="en-US" spc="100" dirty="0"/>
                  <a:t>를 </a:t>
                </a:r>
                <a:r>
                  <a:rPr lang="en-US" altLang="ko-KR" spc="100" dirty="0"/>
                  <a:t>e</a:t>
                </a:r>
                <a:r>
                  <a:rPr lang="ko-KR" altLang="en-US" spc="100" dirty="0"/>
                  <a:t>로 바꾸는 한 번</a:t>
                </a:r>
                <a:r>
                  <a:rPr lang="en-US" altLang="ko-KR" spc="100" dirty="0"/>
                  <a:t>, s</a:t>
                </a:r>
                <a:r>
                  <a:rPr lang="ko-KR" altLang="en-US" spc="100" dirty="0"/>
                  <a:t>를 제거하는 또 한 번으로 총 두 번의 편집이 필요하기 때문에 두 문자 사이의 </a:t>
                </a:r>
                <a:r>
                  <a:rPr lang="en-US" altLang="ko-KR" spc="100" dirty="0"/>
                  <a:t>edit distance</a:t>
                </a:r>
                <a:r>
                  <a:rPr lang="ko-KR" altLang="en-US" spc="100" dirty="0"/>
                  <a:t>는 </a:t>
                </a:r>
                <a:r>
                  <a:rPr lang="en-US" altLang="ko-KR" spc="100" dirty="0"/>
                  <a:t>2</a:t>
                </a:r>
                <a:r>
                  <a:rPr lang="ko-KR" altLang="en-US" spc="100" dirty="0"/>
                  <a:t>가 된다</a:t>
                </a:r>
                <a:r>
                  <a:rPr lang="en-US" altLang="ko-KR" spc="100" dirty="0"/>
                  <a:t>. </a:t>
                </a:r>
              </a:p>
              <a:p>
                <a:pPr fontAlgn="base">
                  <a:lnSpc>
                    <a:spcPts val="2280"/>
                  </a:lnSpc>
                </a:pPr>
                <a:r>
                  <a:rPr lang="en-US" altLang="ko-KR" spc="100" dirty="0"/>
                  <a:t> </a:t>
                </a:r>
                <a:r>
                  <a:rPr lang="ko-KR" altLang="en-US" spc="100" dirty="0" err="1"/>
                  <a:t>텐서플로우에서는</a:t>
                </a:r>
                <a:r>
                  <a:rPr lang="ko-KR" altLang="en-US" spc="100" dirty="0"/>
                  <a:t> </a:t>
                </a:r>
                <a:r>
                  <a:rPr lang="en-US" altLang="ko-KR" spc="100" dirty="0" err="1"/>
                  <a:t>edit_distance</a:t>
                </a:r>
                <a:r>
                  <a:rPr lang="en-US" altLang="ko-KR" spc="100" dirty="0"/>
                  <a:t>() </a:t>
                </a:r>
                <a:r>
                  <a:rPr lang="ko-KR" altLang="en-US" spc="100" dirty="0"/>
                  <a:t>함수로 구현되어 있다</a:t>
                </a:r>
                <a:r>
                  <a:rPr lang="en-US" altLang="ko-KR" spc="100" dirty="0"/>
                  <a:t>. </a:t>
                </a:r>
                <a:br>
                  <a:rPr lang="en-US" altLang="ko-KR" spc="100" dirty="0"/>
                </a:br>
                <a:r>
                  <a:rPr lang="ko-KR" altLang="en-US" spc="100" dirty="0"/>
                  <a:t>단</a:t>
                </a:r>
                <a:r>
                  <a:rPr lang="en-US" altLang="ko-KR" spc="100" dirty="0"/>
                  <a:t>,</a:t>
                </a:r>
                <a:r>
                  <a:rPr lang="ko-KR" altLang="en-US" spc="100" dirty="0"/>
                  <a:t> </a:t>
                </a:r>
                <a:r>
                  <a:rPr lang="en-US" altLang="ko-KR" spc="100" dirty="0" err="1"/>
                  <a:t>edit_distance</a:t>
                </a:r>
                <a:r>
                  <a:rPr lang="en-US" altLang="ko-KR" spc="100" dirty="0"/>
                  <a:t> </a:t>
                </a:r>
                <a:r>
                  <a:rPr lang="ko-KR" altLang="en-US" spc="100" dirty="0"/>
                  <a:t>함수를 사용하기 위해서 각각의 문자를 </a:t>
                </a:r>
                <a:r>
                  <a:rPr lang="en-US" altLang="ko-KR" spc="100" dirty="0"/>
                  <a:t>sparse</a:t>
                </a:r>
                <a:r>
                  <a:rPr lang="ko-KR" altLang="en-US" spc="100" dirty="0"/>
                  <a:t>한 </a:t>
                </a:r>
                <a:r>
                  <a:rPr lang="ko-KR" altLang="en-US" spc="100" dirty="0" err="1"/>
                  <a:t>텐서로</a:t>
                </a:r>
                <a:r>
                  <a:rPr lang="ko-KR" altLang="en-US" spc="100" dirty="0"/>
                  <a:t> 만들 필요가 있다</a:t>
                </a:r>
                <a:r>
                  <a:rPr lang="en-US" altLang="ko-KR" spc="100" dirty="0"/>
                  <a:t>.</a:t>
                </a:r>
                <a:br>
                  <a:rPr lang="en-US" altLang="ko-KR" spc="100" dirty="0"/>
                </a:br>
                <a:endParaRPr lang="en-US" altLang="ko-KR" spc="100" dirty="0"/>
              </a:p>
              <a:p>
                <a:pPr marL="0" indent="0" fontAlgn="base">
                  <a:lnSpc>
                    <a:spcPts val="2280"/>
                  </a:lnSpc>
                  <a:buNone/>
                </a:pPr>
                <a:r>
                  <a:rPr lang="ko-KR" altLang="en-US" spc="100" dirty="0"/>
                  <a:t>그 외 거리를 구하는 </a:t>
                </a:r>
                <a:r>
                  <a:rPr lang="ko-KR" altLang="en-US" spc="100" dirty="0" err="1"/>
                  <a:t>방버으로는</a:t>
                </a:r>
                <a:r>
                  <a:rPr lang="ko-KR" altLang="en-US" spc="100" dirty="0"/>
                  <a:t> 다음과 같은 것들이 있다</a:t>
                </a:r>
                <a:r>
                  <a:rPr lang="en-US" altLang="ko-KR" spc="100" dirty="0"/>
                  <a:t>.</a:t>
                </a:r>
              </a:p>
              <a:p>
                <a:pPr fontAlgn="base">
                  <a:lnSpc>
                    <a:spcPts val="2280"/>
                  </a:lnSpc>
                </a:pPr>
                <a:r>
                  <a:rPr lang="en-US" altLang="ko-KR" dirty="0"/>
                  <a:t>Hamming distance :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두 문자가 </a:t>
                </a:r>
                <a:r>
                  <a:rPr lang="ko-KR" altLang="en-US" dirty="0" err="1"/>
                  <a:t>같은지</a:t>
                </a:r>
                <a:r>
                  <a:rPr lang="ko-KR" altLang="en-US" dirty="0"/>
                  <a:t> 아닌지 나타내는 </a:t>
                </a:r>
                <a:r>
                  <a:rPr lang="en-US" altLang="ko-KR" dirty="0"/>
                  <a:t>indicator </a:t>
                </a:r>
                <a:r>
                  <a:rPr lang="ko-KR" altLang="en-US" dirty="0"/>
                  <a:t>함수다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fontAlgn="base">
                  <a:lnSpc>
                    <a:spcPts val="2280"/>
                  </a:lnSpc>
                </a:pPr>
                <a:r>
                  <a:rPr lang="en-US" altLang="ko-KR" dirty="0"/>
                  <a:t>Cosine distance</a:t>
                </a:r>
              </a:p>
              <a:p>
                <a:pPr fontAlgn="base">
                  <a:lnSpc>
                    <a:spcPts val="2280"/>
                  </a:lnSpc>
                </a:pPr>
                <a:r>
                  <a:rPr lang="en-US" altLang="ko-KR" dirty="0" err="1"/>
                  <a:t>Jacard</a:t>
                </a:r>
                <a:r>
                  <a:rPr lang="en-US" altLang="ko-KR" dirty="0"/>
                  <a:t> distance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8A3051A-35D4-47E5-A071-811E783A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2215" y="1222626"/>
                <a:ext cx="10777591" cy="5054884"/>
              </a:xfrm>
              <a:blipFill>
                <a:blip r:embed="rId2"/>
                <a:stretch>
                  <a:fillRect l="-1018" t="-2292" b="-2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A9B05EDD-2F4A-46AE-A3CD-3B54EB5C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Working with text based distances</a:t>
            </a:r>
          </a:p>
        </p:txBody>
      </p:sp>
    </p:spTree>
    <p:extLst>
      <p:ext uri="{BB962C8B-B14F-4D97-AF65-F5344CB8AC3E}">
        <p14:creationId xmlns:p14="http://schemas.microsoft.com/office/powerpoint/2010/main" val="399969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텍스트이(가) 표시된 사진&#10;&#10;자동 생성된 설명">
            <a:extLst>
              <a:ext uri="{FF2B5EF4-FFF2-40B4-BE49-F238E27FC236}">
                <a16:creationId xmlns:a16="http://schemas.microsoft.com/office/drawing/2014/main" id="{A764C71D-B70A-46CE-9781-AB26C5A1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99" y="1372457"/>
            <a:ext cx="7341191" cy="3124200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9B05EDD-2F4A-46AE-A3CD-3B54EB5C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Working with text based distances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2A125-AAA1-4FF3-BB47-517F6260BC55}"/>
              </a:ext>
            </a:extLst>
          </p:cNvPr>
          <p:cNvSpPr txBox="1"/>
          <p:nvPr/>
        </p:nvSpPr>
        <p:spPr>
          <a:xfrm>
            <a:off x="2577100" y="4549676"/>
            <a:ext cx="9614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SparseTensor</a:t>
            </a:r>
            <a:r>
              <a:rPr lang="ko-KR" altLang="en-US" dirty="0"/>
              <a:t>의 파라미터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 indices :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단어 하나하나마다의 인덱스 </a:t>
            </a:r>
            <a:r>
              <a:rPr lang="en-US" altLang="ko-KR" dirty="0"/>
              <a:t>: 1</a:t>
            </a:r>
            <a:r>
              <a:rPr lang="ko-KR" altLang="en-US" dirty="0"/>
              <a:t>번째 컬럼</a:t>
            </a:r>
            <a:r>
              <a:rPr lang="en-US" altLang="ko-KR" dirty="0"/>
              <a:t>,</a:t>
            </a:r>
            <a:r>
              <a:rPr lang="ko-KR" altLang="en-US" dirty="0"/>
              <a:t> 리스트의 원소별로 다른 단어가 들어있을 때 그 인덱스를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한 단어내에서 의미가 끊기는 단위 </a:t>
            </a:r>
            <a:r>
              <a:rPr lang="en-US" altLang="ko-KR" dirty="0"/>
              <a:t>: 2</a:t>
            </a:r>
            <a:r>
              <a:rPr lang="ko-KR" altLang="en-US" dirty="0"/>
              <a:t>번째 컬럼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각 </a:t>
            </a:r>
            <a:r>
              <a:rPr lang="en-US" altLang="ko-KR" dirty="0"/>
              <a:t>(</a:t>
            </a:r>
            <a:r>
              <a:rPr lang="ko-KR" altLang="en-US" dirty="0"/>
              <a:t>끊어진</a:t>
            </a:r>
            <a:r>
              <a:rPr lang="en-US" altLang="ko-KR" dirty="0"/>
              <a:t>) </a:t>
            </a:r>
            <a:r>
              <a:rPr lang="ko-KR" altLang="en-US" dirty="0"/>
              <a:t>단어에 대한 길이 </a:t>
            </a:r>
            <a:r>
              <a:rPr lang="en-US" altLang="ko-KR" dirty="0"/>
              <a:t>: 3</a:t>
            </a:r>
            <a:r>
              <a:rPr lang="ko-KR" altLang="en-US" dirty="0"/>
              <a:t>번째 컬럼</a:t>
            </a:r>
            <a:endParaRPr lang="en-US" altLang="ko-KR" dirty="0"/>
          </a:p>
          <a:p>
            <a:r>
              <a:rPr lang="en-US" altLang="ko-KR" dirty="0"/>
              <a:t># value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차원 리스트 형태를 넣음</a:t>
            </a:r>
            <a:endParaRPr lang="en-US" altLang="ko-KR" dirty="0"/>
          </a:p>
          <a:p>
            <a:r>
              <a:rPr lang="en-US" altLang="ko-KR" dirty="0"/>
              <a:t> # </a:t>
            </a:r>
            <a:r>
              <a:rPr lang="en-US" altLang="ko-KR" dirty="0" err="1"/>
              <a:t>dense_shape</a:t>
            </a:r>
            <a:r>
              <a:rPr lang="ko-KR" altLang="en-US" dirty="0"/>
              <a:t>는 리스트의 몇 개의 원소가 몇 개의 의미로 끊기고 각 몇 글자 씩인지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2B08B-9274-4164-8F99-62A8463A105E}"/>
              </a:ext>
            </a:extLst>
          </p:cNvPr>
          <p:cNvSpPr txBox="1"/>
          <p:nvPr/>
        </p:nvSpPr>
        <p:spPr>
          <a:xfrm>
            <a:off x="8260419" y="2790719"/>
            <a:ext cx="39315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Normalize = False</a:t>
            </a:r>
          </a:p>
          <a:p>
            <a:r>
              <a:rPr lang="en-US" altLang="ko-KR" sz="1900" dirty="0"/>
              <a:t>-&gt; </a:t>
            </a:r>
            <a:r>
              <a:rPr lang="ko-KR" altLang="en-US" sz="1900" dirty="0"/>
              <a:t>그냥 </a:t>
            </a:r>
            <a:r>
              <a:rPr lang="en-US" altLang="ko-KR" sz="1900" dirty="0"/>
              <a:t>edit distance</a:t>
            </a:r>
            <a:r>
              <a:rPr lang="ko-KR" altLang="en-US" sz="1900" dirty="0"/>
              <a:t>를 </a:t>
            </a:r>
            <a:r>
              <a:rPr lang="en-US" altLang="ko-KR" sz="1900" dirty="0"/>
              <a:t> </a:t>
            </a:r>
            <a:r>
              <a:rPr lang="ko-KR" altLang="en-US" sz="1900" dirty="0"/>
              <a:t>나타낸다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Normalize = True</a:t>
            </a:r>
          </a:p>
          <a:p>
            <a:r>
              <a:rPr lang="en-US" altLang="ko-KR" sz="1900" dirty="0"/>
              <a:t>-&gt;</a:t>
            </a:r>
            <a:r>
              <a:rPr lang="ko-KR" altLang="en-US" sz="1900" dirty="0"/>
              <a:t>스케일링 된 결과를 나타낸다</a:t>
            </a:r>
            <a:r>
              <a:rPr lang="en-US" altLang="ko-KR" sz="1900" dirty="0"/>
              <a:t>.</a:t>
            </a:r>
            <a:br>
              <a:rPr lang="en-US" altLang="ko-KR" sz="1900" dirty="0"/>
            </a:br>
            <a:r>
              <a:rPr lang="en-US" altLang="ko-KR" sz="1900" dirty="0"/>
              <a:t>(</a:t>
            </a:r>
            <a:r>
              <a:rPr lang="ko-KR" altLang="en-US" sz="1900" dirty="0"/>
              <a:t>두 번째 인자의 글자수로 나눈 결과</a:t>
            </a:r>
            <a:r>
              <a:rPr lang="en-US" altLang="ko-KR" sz="1900" dirty="0"/>
              <a:t>)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27366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8A3051A-35D4-47E5-A071-811E783A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4036" y="1562100"/>
                <a:ext cx="10018713" cy="373380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pc="100" dirty="0"/>
                  <a:t>많은 특성을 지닌 데이터를 다룰 때 각 변수</a:t>
                </a:r>
                <a:r>
                  <a:rPr lang="en-US" altLang="ko-KR" spc="100" dirty="0"/>
                  <a:t>(</a:t>
                </a:r>
                <a:r>
                  <a:rPr lang="ko-KR" altLang="en-US" spc="100" dirty="0"/>
                  <a:t>특징</a:t>
                </a:r>
                <a:r>
                  <a:rPr lang="en-US" altLang="ko-KR" spc="100" dirty="0"/>
                  <a:t>)</a:t>
                </a:r>
                <a:r>
                  <a:rPr lang="ko-KR" altLang="en-US" spc="100" dirty="0"/>
                  <a:t>들이 다르게 스케일링 되어있을 수 있다</a:t>
                </a:r>
                <a:r>
                  <a:rPr lang="en-US" altLang="ko-KR" spc="100" dirty="0"/>
                  <a:t>. </a:t>
                </a:r>
                <a:r>
                  <a:rPr lang="ko-KR" altLang="en-US" spc="100" dirty="0"/>
                  <a:t>그렇기 때문에 다른 변수들에 대한 거리 함수를 어떻게 스케일링 할지 생각해야 한다</a:t>
                </a:r>
                <a:r>
                  <a:rPr lang="en-US" altLang="ko-KR" spc="1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pc="100" dirty="0"/>
                  <a:t>거리 함수에 가중치를 주는 주요 방법 중 하나는 가중치 행렬을 사용하는 것이다</a:t>
                </a:r>
                <a:r>
                  <a:rPr lang="en-US" altLang="ko-KR" spc="1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altLang="ko-KR" i="1" spc="1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ko-KR" b="0" i="1" spc="1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altLang="ko-KR" b="0" i="1" spc="100" dirty="0">
                    <a:latin typeface="Cambria Math" panose="02040503050406030204" pitchFamily="18" charset="0"/>
                  </a:rPr>
                </a:br>
                <a:r>
                  <a:rPr lang="en-US" altLang="ko-KR" b="0" i="1" spc="100" dirty="0">
                    <a:latin typeface="Cambria Math" panose="02040503050406030204" pitchFamily="18" charset="0"/>
                  </a:rPr>
                  <a:t>A</a:t>
                </a:r>
                <a:r>
                  <a:rPr lang="ko-KR" altLang="en-US" b="0" i="1" spc="100" dirty="0">
                    <a:latin typeface="Cambria Math" panose="02040503050406030204" pitchFamily="18" charset="0"/>
                  </a:rPr>
                  <a:t>는 </a:t>
                </a:r>
                <a:r>
                  <a:rPr lang="ko-KR" altLang="en-US" i="1" spc="100" dirty="0">
                    <a:latin typeface="Cambria Math" panose="02040503050406030204" pitchFamily="18" charset="0"/>
                  </a:rPr>
                  <a:t>각 특성들에  대해 거리를 스케일 하는데 사용되는 대각행렬이다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i="1" spc="100" dirty="0">
                    <a:latin typeface="Cambria Math" panose="02040503050406030204" pitchFamily="18" charset="0"/>
                  </a:rPr>
                </a:br>
                <a:r>
                  <a:rPr lang="ko-KR" altLang="en-US" i="1" spc="100" dirty="0">
                    <a:latin typeface="Cambria Math" panose="02040503050406030204" pitchFamily="18" charset="0"/>
                  </a:rPr>
                  <a:t>보통은 다음과 같이 표준편차를 이용한 대각행렬을 사용한다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8A3051A-35D4-47E5-A071-811E783A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036" y="1562100"/>
                <a:ext cx="10018713" cy="3733800"/>
              </a:xfrm>
              <a:blipFill>
                <a:blip r:embed="rId2"/>
                <a:stretch>
                  <a:fillRect l="-1156" t="-1468" b="-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A9B05EDD-2F4A-46AE-A3CD-3B54EB5C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8070656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Computing with mixed distance functions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4F8E5-6AB2-4891-B5EB-2558F7C3A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41" y="5529850"/>
            <a:ext cx="6266915" cy="6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37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470</TotalTime>
  <Words>1073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Corbel</vt:lpstr>
      <vt:lpstr>시차</vt:lpstr>
      <vt:lpstr>Nearest-Neighbor Method</vt:lpstr>
      <vt:lpstr>Introduction</vt:lpstr>
      <vt:lpstr>PowerPoint 프레젠테이션</vt:lpstr>
      <vt:lpstr>Working with nearest-neighbors</vt:lpstr>
      <vt:lpstr>Working with nearest-neighbors</vt:lpstr>
      <vt:lpstr>Working with nearest-neighbors</vt:lpstr>
      <vt:lpstr>Working with text based distances</vt:lpstr>
      <vt:lpstr>Working with text based distances</vt:lpstr>
      <vt:lpstr>Computing with mixed distance functions</vt:lpstr>
      <vt:lpstr>Using an address matching example</vt:lpstr>
      <vt:lpstr>Using an address matching example</vt:lpstr>
      <vt:lpstr>Using nearest-neighbors for image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Getting Started with TensorFlow</dc:title>
  <dc:creator>최영조</dc:creator>
  <cp:lastModifiedBy>최영조</cp:lastModifiedBy>
  <cp:revision>62</cp:revision>
  <dcterms:created xsi:type="dcterms:W3CDTF">2020-10-03T07:41:30Z</dcterms:created>
  <dcterms:modified xsi:type="dcterms:W3CDTF">2020-10-05T05:35:30Z</dcterms:modified>
</cp:coreProperties>
</file>