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1" r:id="rId10"/>
    <p:sldId id="269" r:id="rId11"/>
    <p:sldId id="268" r:id="rId12"/>
    <p:sldId id="270" r:id="rId13"/>
    <p:sldId id="271" r:id="rId14"/>
    <p:sldId id="272" r:id="rId15"/>
    <p:sldId id="279" r:id="rId16"/>
    <p:sldId id="273" r:id="rId17"/>
    <p:sldId id="277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63" r:id="rId27"/>
    <p:sldId id="259" r:id="rId28"/>
  </p:sldIdLst>
  <p:sldSz cx="9144000" cy="6858000" type="screen4x3"/>
  <p:notesSz cx="6858000" cy="9144000"/>
  <p:embeddedFontLst>
    <p:embeddedFont>
      <p:font typeface="Yoon 윤고딕 530_TT" panose="020B0600000101010101" charset="-127"/>
      <p:regular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F16"/>
    <a:srgbClr val="E83817"/>
    <a:srgbClr val="EF8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1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7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8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3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9BC3-C0B1-4D46-BEA7-E3B32E3B905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3807998" y="2443632"/>
            <a:ext cx="349702" cy="51289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0" y="0"/>
            <a:ext cx="6818040" cy="4221088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16016" y="2532558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유뷰브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스트로브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가제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 flipH="1" flipV="1">
            <a:off x="8244940" y="2443632"/>
            <a:ext cx="349702" cy="51289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432256" y="2988485"/>
            <a:ext cx="3553793" cy="0"/>
          </a:xfrm>
          <a:prstGeom prst="line">
            <a:avLst/>
          </a:prstGeom>
          <a:ln w="12700">
            <a:solidFill>
              <a:srgbClr val="E8381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4288" y="3013886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최영조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1547" y="3933056"/>
            <a:ext cx="5867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사용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:  Python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내 라이브러리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(pandas, matplotlib, scikit-learn, </a:t>
            </a:r>
            <a:r>
              <a:rPr lang="en-US" altLang="ko-KR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konlp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, </a:t>
            </a:r>
            <a:r>
              <a:rPr lang="en-US" altLang="ko-KR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Beautifulsoup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등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)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32240" y="3356992"/>
            <a:ext cx="1253809" cy="0"/>
          </a:xfrm>
          <a:prstGeom prst="line">
            <a:avLst/>
          </a:prstGeom>
          <a:ln w="12700">
            <a:solidFill>
              <a:srgbClr val="E8381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/>
          <p:cNvSpPr/>
          <p:nvPr/>
        </p:nvSpPr>
        <p:spPr>
          <a:xfrm rot="5400000" flipH="1" flipV="1">
            <a:off x="3858716" y="4704556"/>
            <a:ext cx="620688" cy="3686200"/>
          </a:xfrm>
          <a:prstGeom prst="rtTriangle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 flipH="1" flipV="1">
            <a:off x="5374868" y="4246819"/>
            <a:ext cx="1268760" cy="3953601"/>
          </a:xfrm>
          <a:prstGeom prst="rtTriangle">
            <a:avLst/>
          </a:prstGeom>
          <a:solidFill>
            <a:srgbClr val="E83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 flipH="1" flipV="1">
            <a:off x="6539189" y="4253189"/>
            <a:ext cx="2005774" cy="3203848"/>
          </a:xfrm>
          <a:prstGeom prst="rtTriangle">
            <a:avLst/>
          </a:prstGeom>
          <a:solidFill>
            <a:srgbClr val="E94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5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55" y="703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전반적인 추세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356228" y="1471561"/>
            <a:ext cx="201682" cy="29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9FF668-FCBA-407D-B82D-0D65FF864B27}"/>
              </a:ext>
            </a:extLst>
          </p:cNvPr>
          <p:cNvSpPr txBox="1"/>
          <p:nvPr/>
        </p:nvSpPr>
        <p:spPr>
          <a:xfrm>
            <a:off x="1663627" y="143426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분석 상세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B7F98-8C32-4783-9B6B-E400ED473DAE}"/>
              </a:ext>
            </a:extLst>
          </p:cNvPr>
          <p:cNvSpPr txBox="1"/>
          <p:nvPr/>
        </p:nvSpPr>
        <p:spPr>
          <a:xfrm>
            <a:off x="1099140" y="2497852"/>
            <a:ext cx="77048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Scikit-learn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제공하는 분류기에는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decision_function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메서드가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메서드는 긍정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분류 시 얼마나 강한 정도로 확신하는지를 나타낸다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분석에서는 해당 값을 어느 정도로 긍정적인 댓글인지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어느 정도로 부정적인 댓글인지 파악하는 호감도의 지표로 사용하기로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메서드의 값이 음수이면 부정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양수이면 긍정적인 것으로 분류기가 판단한다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긍정반응 댓글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부정반응 댓글이라도 정도의 차이가 있는 만큼 해당 메서드를 사용해 긍정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정도를 취합한다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9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55" y="703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전반적인 추세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18E85F-3D86-42EC-B81B-BB2821493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2845"/>
            <a:ext cx="3769022" cy="24843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B6E3D1-EDAB-4E9E-86D0-B910E2DA9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46586"/>
            <a:ext cx="3784662" cy="2629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01BACE-EFFD-4961-8A32-6DD5367DF5CD}"/>
              </a:ext>
            </a:extLst>
          </p:cNvPr>
          <p:cNvSpPr txBox="1"/>
          <p:nvPr/>
        </p:nvSpPr>
        <p:spPr>
          <a:xfrm>
            <a:off x="1598383" y="1186395"/>
            <a:ext cx="484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댓글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(1,358,094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대해 분석을 실시하였다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3686F4-A6FD-41BF-9CE3-EFD69CB44308}"/>
              </a:ext>
            </a:extLst>
          </p:cNvPr>
          <p:cNvSpPr txBox="1"/>
          <p:nvPr/>
        </p:nvSpPr>
        <p:spPr>
          <a:xfrm>
            <a:off x="732619" y="5621472"/>
            <a:ext cx="8138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감성분석 값에 대해 큰 값을 갖는 팬 층이 많은 것으로 판단할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부정적인 댓글 중에는 아주 강한 정도의 부정 반응은 거의 없는 것을 확인할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96AB-EFF0-4FB9-9AEF-A31C46BD3698}"/>
              </a:ext>
            </a:extLst>
          </p:cNvPr>
          <p:cNvSpPr txBox="1"/>
          <p:nvPr/>
        </p:nvSpPr>
        <p:spPr>
          <a:xfrm>
            <a:off x="732619" y="1715665"/>
            <a:ext cx="80158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부정적인 반응의 댓글이 더 많지만 각 댓글이 갖는 반응의 정도로는 긍정적인 정도가 더 크다는 것을 확인할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댓글의 개수를 고려하면 평균적으로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0.27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갖는다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92F016-0E65-440A-988C-A9343F8F2A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357408" y="1199088"/>
            <a:ext cx="201682" cy="2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55" y="703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전반적인 추세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356228" y="1124744"/>
            <a:ext cx="201682" cy="295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52D5E8-7D5D-4CE0-A747-C39AC9811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" y="2295585"/>
            <a:ext cx="3279073" cy="25326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DECAE1-7607-4B4E-9C7E-6D38A78C9A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9" y="2291698"/>
            <a:ext cx="3121631" cy="2536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81B51C-4C4D-49C1-B997-59BDBC5A5D34}"/>
              </a:ext>
            </a:extLst>
          </p:cNvPr>
          <p:cNvSpPr txBox="1"/>
          <p:nvPr/>
        </p:nvSpPr>
        <p:spPr>
          <a:xfrm>
            <a:off x="1569882" y="1147792"/>
            <a:ext cx="6581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시간에 따른 추세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전까지는 년 단위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미만은 월 단위로 나타냈다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391C9-D1C7-40CC-816A-771286B78FCC}"/>
              </a:ext>
            </a:extLst>
          </p:cNvPr>
          <p:cNvSpPr txBox="1"/>
          <p:nvPr/>
        </p:nvSpPr>
        <p:spPr>
          <a:xfrm>
            <a:off x="379535" y="4921641"/>
            <a:ext cx="8512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시간에 따른 댓글 개수의 변화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시간에 따른 댓글의 호감도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(=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감성분석 결과값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유튜브 개설 초기에는 댓글수가 비교적 적고 호감도가 높았으나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점차 인지도가 상승하며 댓글 수가 늘어나고 호감도는 중립에 가까워지는 것을 확인할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55" y="703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전반적인 추세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03D258-A5C4-4A9F-B9AB-373B9B576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1244"/>
            <a:ext cx="5329645" cy="2570297"/>
          </a:xfrm>
          <a:prstGeom prst="rect">
            <a:avLst/>
          </a:prstGeom>
        </p:spPr>
      </p:pic>
      <p:pic>
        <p:nvPicPr>
          <p:cNvPr id="11" name="그림 10" descr="텍스트, 신문, 스크린샷이(가) 표시된 사진&#10;&#10;자동 생성된 설명">
            <a:extLst>
              <a:ext uri="{FF2B5EF4-FFF2-40B4-BE49-F238E27FC236}">
                <a16:creationId xmlns:a16="http://schemas.microsoft.com/office/drawing/2014/main" id="{01C745D7-F087-4D35-9E8B-D33C2318F5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762344"/>
            <a:ext cx="5329645" cy="2652908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7DFAA66-F60B-471B-8797-6005FCBBC6B6}"/>
              </a:ext>
            </a:extLst>
          </p:cNvPr>
          <p:cNvSpPr/>
          <p:nvPr/>
        </p:nvSpPr>
        <p:spPr>
          <a:xfrm>
            <a:off x="755576" y="1628800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1AC55D-E14D-4419-9424-2F5EF9C8C65F}"/>
              </a:ext>
            </a:extLst>
          </p:cNvPr>
          <p:cNvSpPr/>
          <p:nvPr/>
        </p:nvSpPr>
        <p:spPr>
          <a:xfrm>
            <a:off x="3812254" y="4388769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460D7C4-2D89-4722-819C-39D645F50868}"/>
              </a:ext>
            </a:extLst>
          </p:cNvPr>
          <p:cNvCxnSpPr>
            <a:stCxn id="3" idx="4"/>
            <a:endCxn id="13" idx="2"/>
          </p:cNvCxnSpPr>
          <p:nvPr/>
        </p:nvCxnSpPr>
        <p:spPr>
          <a:xfrm rot="16200000" flipH="1">
            <a:off x="1173961" y="1894491"/>
            <a:ext cx="2615953" cy="2660634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686BA1-00F8-49D8-AFA2-1E80036CA915}"/>
              </a:ext>
            </a:extLst>
          </p:cNvPr>
          <p:cNvSpPr txBox="1"/>
          <p:nvPr/>
        </p:nvSpPr>
        <p:spPr>
          <a:xfrm>
            <a:off x="528833" y="4667579"/>
            <a:ext cx="2948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조회수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천 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년 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조회수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24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만 회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9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55" y="703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전반적인 추세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259632" y="1419969"/>
            <a:ext cx="201682" cy="2958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EEF75FD-E650-47CD-B3F1-7B9267F28CDD}"/>
              </a:ext>
            </a:extLst>
          </p:cNvPr>
          <p:cNvSpPr txBox="1">
            <a:spLocks/>
          </p:cNvSpPr>
          <p:nvPr/>
        </p:nvSpPr>
        <p:spPr>
          <a:xfrm rot="10800000" flipV="1">
            <a:off x="1487924" y="1268760"/>
            <a:ext cx="2436003" cy="537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댓글 작성자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중복 체크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8CF273-841B-482D-BFCC-CA53DFDF50C0}"/>
              </a:ext>
            </a:extLst>
          </p:cNvPr>
          <p:cNvSpPr txBox="1"/>
          <p:nvPr/>
        </p:nvSpPr>
        <p:spPr>
          <a:xfrm>
            <a:off x="1187624" y="2723436"/>
            <a:ext cx="7367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댓글을 통해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유튜버의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인기 정도를 확인하기 위해 댓글의 작성자 중 겹치는 사람이 많은지를 확인해 보았다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한 사람에 의해서 쓰여지는 댓글 수가 많을 수록 팬 층이 굳건하다고 판단하기로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물론 다른 유저와의 감정싸움 등으로 여러 댓글이 달리기도 하겠으나 전체적인 추세에서는 무시하도록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순서도: 지연 25">
            <a:extLst>
              <a:ext uri="{FF2B5EF4-FFF2-40B4-BE49-F238E27FC236}">
                <a16:creationId xmlns:a16="http://schemas.microsoft.com/office/drawing/2014/main" id="{58E1DBE5-EEDC-4114-AFEB-A46B806C6F44}"/>
              </a:ext>
            </a:extLst>
          </p:cNvPr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55" y="703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전반적인 추세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2A41664-134A-4CFF-A30D-B18C52698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4522385" cy="198897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AB1913C-2E5E-414F-98AF-377EC75728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501894"/>
            <a:ext cx="3063594" cy="20882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BE5693F-1492-4DBD-91B4-0512EAD22710}"/>
              </a:ext>
            </a:extLst>
          </p:cNvPr>
          <p:cNvSpPr txBox="1"/>
          <p:nvPr/>
        </p:nvSpPr>
        <p:spPr>
          <a:xfrm>
            <a:off x="1223628" y="4103201"/>
            <a:ext cx="72368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작성자가 쓴 댓글 수의 누적 비율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가운데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댓글에서 한사람이 쓴 댓글의 분포 정도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시간대 별 한사람이 쓴 댓글의 분포 정도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대부분은 한 사람이 한 두개의 댓글 밖에 쓰지 않지만 아주 많은 댓글을 남기는 팬 층이 분포해 있는 것을 확인할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특히 이전 페이지의 시간에 따른 댓글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호감 정도와 비교해볼 때 초창기부터 활동하던 팬 층이 두텁게 존재하고 추가로 대중적인 관심을 얻으며 성장해나간 것으로 보인다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9775E7AF-7CAE-4AB9-B130-B042CCB2BA7C}"/>
              </a:ext>
            </a:extLst>
          </p:cNvPr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356228" y="1471561"/>
            <a:ext cx="201682" cy="29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5C75E3-836D-42DF-BD2A-77BF257BA69B}"/>
              </a:ext>
            </a:extLst>
          </p:cNvPr>
          <p:cNvSpPr txBox="1"/>
          <p:nvPr/>
        </p:nvSpPr>
        <p:spPr>
          <a:xfrm>
            <a:off x="1663627" y="143426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분석 상세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87DDB-0969-43CD-9404-CA8DF6F15D12}"/>
              </a:ext>
            </a:extLst>
          </p:cNvPr>
          <p:cNvSpPr txBox="1"/>
          <p:nvPr/>
        </p:nvSpPr>
        <p:spPr>
          <a:xfrm>
            <a:off x="1099140" y="2497852"/>
            <a:ext cx="7704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개별 동영상 별로 전반적인 긍정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정도를 파악한다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시간이 언급된 댓글의 경우 좋아요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대댓글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수와 감성분석 결과를 한번에 시각화 하도록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이를 통해 어떤 부분에서 시청자들의 호응도가 좋았는지 혹은 어떤 부분에서 시청자들에게 불쾌감을 주었는지 한번에 살펴볼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개별 동영상 분석은 어느정도 댓글이 쌓였다고 판단되는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전 한달간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업로드된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동영상들을 기준으로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88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EDD5FAA-30F6-47BC-B4E4-4AD3B79F2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5" b="14824"/>
          <a:stretch/>
        </p:blipFill>
        <p:spPr>
          <a:xfrm>
            <a:off x="836712" y="1320778"/>
            <a:ext cx="7470576" cy="398000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B49A860-213C-4541-BEA8-C8256C40CB40}"/>
              </a:ext>
            </a:extLst>
          </p:cNvPr>
          <p:cNvSpPr/>
          <p:nvPr/>
        </p:nvSpPr>
        <p:spPr>
          <a:xfrm>
            <a:off x="1115616" y="4635157"/>
            <a:ext cx="477220" cy="3124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1022C96-34C4-4942-957F-00D1F1B3DD4C}"/>
              </a:ext>
            </a:extLst>
          </p:cNvPr>
          <p:cNvCxnSpPr>
            <a:cxnSpLocks/>
            <a:stCxn id="8" idx="4"/>
            <a:endCxn id="12" idx="1"/>
          </p:cNvCxnSpPr>
          <p:nvPr/>
        </p:nvCxnSpPr>
        <p:spPr>
          <a:xfrm rot="16200000" flipH="1">
            <a:off x="1060744" y="5241131"/>
            <a:ext cx="1131314" cy="54435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2746AF-45E9-4F8C-8F7F-A10110EB776A}"/>
              </a:ext>
            </a:extLst>
          </p:cNvPr>
          <p:cNvSpPr txBox="1"/>
          <p:nvPr/>
        </p:nvSpPr>
        <p:spPr>
          <a:xfrm>
            <a:off x="1898577" y="5540355"/>
            <a:ext cx="6057799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동영상의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초를 언급하는 댓글이 좋아요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대댓글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개가 달렸다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댓글은 웃기다는 내용인데 많은 호응도를 얻은 것으로 보아 많은 시청자들이 주목하는 부분임을 파악할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9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C5464-E6F7-4D19-B179-F29BED1D068C}"/>
              </a:ext>
            </a:extLst>
          </p:cNvPr>
          <p:cNvSpPr txBox="1"/>
          <p:nvPr/>
        </p:nvSpPr>
        <p:spPr>
          <a:xfrm>
            <a:off x="622388" y="2830659"/>
            <a:ext cx="8331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막대의 색은 댓글의 긍정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여부를 나타내는데 하늘색은 긍정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파란색은 매우 긍정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연한 붉은 색은 부정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빨간색은 매우 부정을 나타낸다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축은 동영상 내 시간대를 나타내는데 같은 장면에 대해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1:02, 1:03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같이 다르게 나타낼 수 있기 때문에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단위로 합치는 작업을 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막대의 색을 나타내는 감성분석 값은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decision_function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메서드를 통해 얻은 호감도 값을 이용하였으며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단위로 합칠 때는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대댓글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수에 따른 가중평균을 사용하였다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긍정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매우 긍정과 부정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매우 부정을 나누는 기준은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+-1.5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축은 해당 댓글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대댓글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수를 합친 것인데 이 값을 통해 해당 시간대의 감성분석 결과에 얼마나 많은 사람들이 공감하는지 파악할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3571354C-70D2-45E5-9890-01ED283D1EB6}"/>
              </a:ext>
            </a:extLst>
          </p:cNvPr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05688-C127-46CA-86F6-6D7D3618D479}"/>
              </a:ext>
            </a:extLst>
          </p:cNvPr>
          <p:cNvSpPr txBox="1"/>
          <p:nvPr/>
        </p:nvSpPr>
        <p:spPr>
          <a:xfrm>
            <a:off x="1173281" y="1406043"/>
            <a:ext cx="7744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페이지의 그래프들은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사이 영상들에 대한 개별 감성분석 결과들이다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FD1347-E43D-4E7E-8118-4618D522E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971600" y="1406043"/>
            <a:ext cx="201682" cy="295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087D32-1D13-48DE-B1D4-C9238D939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653078" y="2386179"/>
            <a:ext cx="201682" cy="29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C44C35-D30C-4482-B116-3EE094225748}"/>
              </a:ext>
            </a:extLst>
          </p:cNvPr>
          <p:cNvSpPr txBox="1"/>
          <p:nvPr/>
        </p:nvSpPr>
        <p:spPr>
          <a:xfrm>
            <a:off x="894616" y="2348880"/>
            <a:ext cx="17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그래프 정보 상세</a:t>
            </a:r>
          </a:p>
        </p:txBody>
      </p:sp>
    </p:spTree>
    <p:extLst>
      <p:ext uri="{BB962C8B-B14F-4D97-AF65-F5344CB8AC3E}">
        <p14:creationId xmlns:p14="http://schemas.microsoft.com/office/powerpoint/2010/main" val="1100504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C6993D4-B663-4B90-B233-1AAAEF8AC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70" y="3729080"/>
            <a:ext cx="3513299" cy="28319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B8ACA8A-A71A-42A7-9F52-B54C87D20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-157"/>
          <a:stretch/>
        </p:blipFill>
        <p:spPr>
          <a:xfrm>
            <a:off x="5469114" y="3717693"/>
            <a:ext cx="3432676" cy="283194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0E8FBA3-AA3D-43B9-8C4D-904AF7191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14708"/>
            <a:ext cx="3528498" cy="245211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5118E27-C9A3-4B35-8F0D-F76E51AC5E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t="-1561"/>
          <a:stretch/>
        </p:blipFill>
        <p:spPr>
          <a:xfrm>
            <a:off x="5439581" y="1058162"/>
            <a:ext cx="3423642" cy="2530831"/>
          </a:xfrm>
          <a:prstGeom prst="rect">
            <a:avLst/>
          </a:prstGeom>
        </p:spPr>
      </p:pic>
      <p:sp>
        <p:nvSpPr>
          <p:cNvPr id="33" name="순서도: 지연 32">
            <a:extLst>
              <a:ext uri="{FF2B5EF4-FFF2-40B4-BE49-F238E27FC236}">
                <a16:creationId xmlns:a16="http://schemas.microsoft.com/office/drawing/2014/main" id="{6D461FA2-139E-4A93-AA30-0BB83DEBA2BC}"/>
              </a:ext>
            </a:extLst>
          </p:cNvPr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7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6643189" y="867136"/>
            <a:ext cx="349702" cy="51289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0" y="0"/>
            <a:ext cx="6818040" cy="4221088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17147" y="90872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INDEX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 flipH="1" flipV="1">
            <a:off x="8104515" y="867136"/>
            <a:ext cx="349702" cy="51289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550722" y="1484784"/>
            <a:ext cx="3553793" cy="0"/>
          </a:xfrm>
          <a:prstGeom prst="line">
            <a:avLst/>
          </a:prstGeom>
          <a:ln w="12700">
            <a:solidFill>
              <a:srgbClr val="E8381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1974" y="1870781"/>
            <a:ext cx="2327881" cy="260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1.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개요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분류 모델 구축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전반적 추세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4.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개별 동영상에 대한 분석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5.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발전 방향 및 미비점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550722" y="4869160"/>
            <a:ext cx="3553793" cy="0"/>
          </a:xfrm>
          <a:prstGeom prst="line">
            <a:avLst/>
          </a:prstGeom>
          <a:ln w="12700">
            <a:solidFill>
              <a:srgbClr val="E8381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0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BC0B44B-4F38-4169-8748-FE1311192D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76" y="3910563"/>
            <a:ext cx="3587842" cy="27103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94AAB0D-2E34-4D8F-B1E3-D94B77446E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-32"/>
          <a:stretch/>
        </p:blipFill>
        <p:spPr>
          <a:xfrm>
            <a:off x="5508104" y="3799326"/>
            <a:ext cx="3443826" cy="2840448"/>
          </a:xfrm>
          <a:prstGeom prst="rect">
            <a:avLst/>
          </a:prstGeom>
        </p:spPr>
      </p:pic>
      <p:sp>
        <p:nvSpPr>
          <p:cNvPr id="27" name="순서도: 지연 26">
            <a:extLst>
              <a:ext uri="{FF2B5EF4-FFF2-40B4-BE49-F238E27FC236}">
                <a16:creationId xmlns:a16="http://schemas.microsoft.com/office/drawing/2014/main" id="{CF4D4404-1F80-4A3D-93B1-48B9D01EE6A1}"/>
              </a:ext>
            </a:extLst>
          </p:cNvPr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805F81F-FCCD-40F2-BA41-64E3A1CA9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67" y="894963"/>
            <a:ext cx="3725675" cy="291400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80364A1-DA53-4B07-9E08-629A0AFF33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t="180"/>
          <a:stretch/>
        </p:blipFill>
        <p:spPr>
          <a:xfrm>
            <a:off x="5543057" y="1028149"/>
            <a:ext cx="3408873" cy="27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4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1997B2E-72C3-4D84-8218-3C3E3460A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90" y="3766167"/>
            <a:ext cx="3637275" cy="27477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0E9C3F6-7F83-44CB-B4DB-89CC089BF2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-1926"/>
          <a:stretch/>
        </p:blipFill>
        <p:spPr>
          <a:xfrm>
            <a:off x="5508104" y="3714239"/>
            <a:ext cx="3431450" cy="27477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3678B9-15F6-4727-905A-78550CDDD0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3" y="1012569"/>
            <a:ext cx="3587842" cy="278386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1EBED37-C23F-42A4-A616-B60DCFAF3A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807"/>
          <a:stretch/>
        </p:blipFill>
        <p:spPr>
          <a:xfrm>
            <a:off x="5436096" y="1051515"/>
            <a:ext cx="3443826" cy="27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5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76BFB9F-66DA-4447-9E08-AB0FAABB9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33" y="3877774"/>
            <a:ext cx="3676349" cy="262208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DFBB7D0-AC66-4FD7-819E-95428FDBC6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/>
          <a:stretch/>
        </p:blipFill>
        <p:spPr>
          <a:xfrm>
            <a:off x="5436096" y="3861048"/>
            <a:ext cx="3491656" cy="262620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401828E-13CC-4A5B-9F16-FC967CF2E7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21" y="1187216"/>
            <a:ext cx="3637275" cy="274771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C39B547-3ECD-40E4-9027-A40DD5BE8D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t="-967"/>
          <a:stretch/>
        </p:blipFill>
        <p:spPr>
          <a:xfrm>
            <a:off x="5474006" y="1147792"/>
            <a:ext cx="3453746" cy="27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1B2926-C425-4FA2-B510-AFE8F7CB6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03" y="4033655"/>
            <a:ext cx="3592420" cy="26694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FA352C-8510-4F4F-88AF-B8741DB45C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473"/>
          <a:stretch/>
        </p:blipFill>
        <p:spPr>
          <a:xfrm>
            <a:off x="5462467" y="4081735"/>
            <a:ext cx="3385297" cy="2669477"/>
          </a:xfrm>
          <a:prstGeom prst="rect">
            <a:avLst/>
          </a:prstGeom>
        </p:spPr>
      </p:pic>
      <p:sp>
        <p:nvSpPr>
          <p:cNvPr id="19" name="순서도: 지연 18">
            <a:extLst>
              <a:ext uri="{FF2B5EF4-FFF2-40B4-BE49-F238E27FC236}">
                <a16:creationId xmlns:a16="http://schemas.microsoft.com/office/drawing/2014/main" id="{63C415F2-B248-4468-BA8F-92B02DFBC8E9}"/>
              </a:ext>
            </a:extLst>
          </p:cNvPr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3E959B-7D53-42C9-9BBE-B7B0A62C40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67200"/>
            <a:ext cx="3592420" cy="26220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CC08674-2726-424F-8F25-0E0FB23DAB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/>
          <a:stretch/>
        </p:blipFill>
        <p:spPr>
          <a:xfrm>
            <a:off x="5412852" y="1454594"/>
            <a:ext cx="3434912" cy="26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10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350E68B-E3C1-4472-96F4-C7C9B5AB3C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136"/>
          <a:stretch/>
        </p:blipFill>
        <p:spPr>
          <a:xfrm>
            <a:off x="103042" y="2165816"/>
            <a:ext cx="3415933" cy="3061001"/>
          </a:xfrm>
          <a:prstGeom prst="rect">
            <a:avLst/>
          </a:prstGeom>
        </p:spPr>
      </p:pic>
      <p:sp>
        <p:nvSpPr>
          <p:cNvPr id="19" name="순서도: 지연 18">
            <a:extLst>
              <a:ext uri="{FF2B5EF4-FFF2-40B4-BE49-F238E27FC236}">
                <a16:creationId xmlns:a16="http://schemas.microsoft.com/office/drawing/2014/main" id="{63C415F2-B248-4468-BA8F-92B02DFBC8E9}"/>
              </a:ext>
            </a:extLst>
          </p:cNvPr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BA5AD9B-F745-473A-9CB4-78366988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96" y="2774801"/>
            <a:ext cx="3191470" cy="647146"/>
          </a:xfrm>
          <a:prstGeom prst="rect">
            <a:avLst/>
          </a:prstGeom>
        </p:spPr>
      </p:pic>
      <p:pic>
        <p:nvPicPr>
          <p:cNvPr id="14" name="그림 13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5EE60E15-3956-4BDB-9EF2-738F6C029E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0" b="5730"/>
          <a:stretch/>
        </p:blipFill>
        <p:spPr>
          <a:xfrm>
            <a:off x="4625921" y="310550"/>
            <a:ext cx="3679478" cy="235065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C950880F-B08A-404C-AF02-C03FDA670F01}"/>
              </a:ext>
            </a:extLst>
          </p:cNvPr>
          <p:cNvSpPr/>
          <p:nvPr/>
        </p:nvSpPr>
        <p:spPr>
          <a:xfrm>
            <a:off x="1192140" y="4694278"/>
            <a:ext cx="350692" cy="44291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0AC184-A1A2-4F04-8C0F-C39E845E22DF}"/>
              </a:ext>
            </a:extLst>
          </p:cNvPr>
          <p:cNvSpPr/>
          <p:nvPr/>
        </p:nvSpPr>
        <p:spPr>
          <a:xfrm>
            <a:off x="2956780" y="4673172"/>
            <a:ext cx="350692" cy="442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6D9A778-9729-44C5-97D2-BEF11CC40F10}"/>
              </a:ext>
            </a:extLst>
          </p:cNvPr>
          <p:cNvCxnSpPr>
            <a:cxnSpLocks/>
            <a:stCxn id="20" idx="6"/>
            <a:endCxn id="11" idx="1"/>
          </p:cNvCxnSpPr>
          <p:nvPr/>
        </p:nvCxnSpPr>
        <p:spPr>
          <a:xfrm flipV="1">
            <a:off x="1542832" y="3098374"/>
            <a:ext cx="2867064" cy="1817362"/>
          </a:xfrm>
          <a:prstGeom prst="bentConnector3">
            <a:avLst>
              <a:gd name="adj1" fmla="val 2688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317303-4A7F-45F3-A6E9-CE08B0D724B8}"/>
              </a:ext>
            </a:extLst>
          </p:cNvPr>
          <p:cNvSpPr txBox="1"/>
          <p:nvPr/>
        </p:nvSpPr>
        <p:spPr>
          <a:xfrm>
            <a:off x="4047476" y="4117169"/>
            <a:ext cx="4836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위와 같이 어떤 부분에서 좋은 반응인지 안 좋은 반응인지 힌트를 얻을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시간의 내용을 점검함으로써 다음 영상의 재미를 위한 피드백에 이용할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467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0" y="101593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개별 동영상에 대한 분석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350E68B-E3C1-4472-96F4-C7C9B5AB3C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136"/>
          <a:stretch/>
        </p:blipFill>
        <p:spPr>
          <a:xfrm>
            <a:off x="103044" y="2127211"/>
            <a:ext cx="3415933" cy="3061001"/>
          </a:xfrm>
          <a:prstGeom prst="rect">
            <a:avLst/>
          </a:prstGeom>
        </p:spPr>
      </p:pic>
      <p:sp>
        <p:nvSpPr>
          <p:cNvPr id="19" name="순서도: 지연 18">
            <a:extLst>
              <a:ext uri="{FF2B5EF4-FFF2-40B4-BE49-F238E27FC236}">
                <a16:creationId xmlns:a16="http://schemas.microsoft.com/office/drawing/2014/main" id="{63C415F2-B248-4468-BA8F-92B02DFBC8E9}"/>
              </a:ext>
            </a:extLst>
          </p:cNvPr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3003F0F-38C8-41B3-A172-482EDFF53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9" b="6783"/>
          <a:stretch/>
        </p:blipFill>
        <p:spPr>
          <a:xfrm>
            <a:off x="4716016" y="268810"/>
            <a:ext cx="4231594" cy="2410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471289-F345-446D-BDFE-03F8AEC7B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93" y="2785370"/>
            <a:ext cx="5247407" cy="71563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C950880F-B08A-404C-AF02-C03FDA670F01}"/>
              </a:ext>
            </a:extLst>
          </p:cNvPr>
          <p:cNvSpPr/>
          <p:nvPr/>
        </p:nvSpPr>
        <p:spPr>
          <a:xfrm>
            <a:off x="1163412" y="4645759"/>
            <a:ext cx="350692" cy="44291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0AC184-A1A2-4F04-8C0F-C39E845E22DF}"/>
              </a:ext>
            </a:extLst>
          </p:cNvPr>
          <p:cNvSpPr/>
          <p:nvPr/>
        </p:nvSpPr>
        <p:spPr>
          <a:xfrm>
            <a:off x="2982624" y="4655673"/>
            <a:ext cx="350692" cy="442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E158E40-342E-4B4C-BDA7-58854E1B5808}"/>
              </a:ext>
            </a:extLst>
          </p:cNvPr>
          <p:cNvCxnSpPr>
            <a:cxnSpLocks/>
            <a:stCxn id="21" idx="4"/>
            <a:endCxn id="9" idx="1"/>
          </p:cNvCxnSpPr>
          <p:nvPr/>
        </p:nvCxnSpPr>
        <p:spPr>
          <a:xfrm rot="5400000" flipH="1" flipV="1">
            <a:off x="2549581" y="3751577"/>
            <a:ext cx="1955400" cy="738623"/>
          </a:xfrm>
          <a:prstGeom prst="bentConnector4">
            <a:avLst>
              <a:gd name="adj1" fmla="val -11691"/>
              <a:gd name="adj2" fmla="val 618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51320E-0DB9-43F0-BEAB-9D730B9BE815}"/>
              </a:ext>
            </a:extLst>
          </p:cNvPr>
          <p:cNvSpPr txBox="1"/>
          <p:nvPr/>
        </p:nvSpPr>
        <p:spPr>
          <a:xfrm>
            <a:off x="4071939" y="4153552"/>
            <a:ext cx="4748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 진지한 내용으로 인해 안 좋은 감성분석 값을 보이는 경우가 있으므로 개별 동영상 분석 그래프를 힌트로 직접 살펴서 피드백 하는 부분 역시 필요하다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590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066" y="10159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발전 방향 및 미비점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150450" y="1477016"/>
            <a:ext cx="201682" cy="29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D17898-639A-4CCF-8C03-C6154CBB31CD}"/>
              </a:ext>
            </a:extLst>
          </p:cNvPr>
          <p:cNvSpPr txBox="1"/>
          <p:nvPr/>
        </p:nvSpPr>
        <p:spPr>
          <a:xfrm>
            <a:off x="1485902" y="1794817"/>
            <a:ext cx="6758506" cy="181588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우왁굳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같이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트위치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실시간 방송을 하는 경우 실시간으로 올라오는 댓글에 긍정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점수를 매겨 좀 더 정밀한 반응 피드백이 가능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강한 긍정 신호가 몰리는 시간대를 위주로 유튜브 영상용 편집점을 찾을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 회 얻어지는 댓글들을 추가 학습용 데이터로 분류기를 계속 업데이트할 수 있다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72F904-B07F-47F4-B1FE-E7E73D927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150450" y="3928783"/>
            <a:ext cx="201682" cy="29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981D07-0ECF-4EBE-9E8A-E89F9878EABF}"/>
              </a:ext>
            </a:extLst>
          </p:cNvPr>
          <p:cNvSpPr txBox="1"/>
          <p:nvPr/>
        </p:nvSpPr>
        <p:spPr>
          <a:xfrm>
            <a:off x="1485902" y="4235604"/>
            <a:ext cx="6758506" cy="15696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유튜브 댓글 특성상 정제되지 않은 언어가 사용되고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유튜버마다의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성향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유행어가 다르기 때문에 모든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유튜버에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일괄적으로 적용할 수 있는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분석툴을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만들기가 어렵다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시간대가 언급된 댓글들에 비해 그렇지 못한 댓글의 중요도가 상대적으로 떨어지는 문제점이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D414E-0641-4A4C-B6AE-7ACE3517549D}"/>
              </a:ext>
            </a:extLst>
          </p:cNvPr>
          <p:cNvSpPr txBox="1"/>
          <p:nvPr/>
        </p:nvSpPr>
        <p:spPr>
          <a:xfrm>
            <a:off x="1485902" y="143426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발전 방향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E65C7-3E96-4452-AA51-B265E2417A67}"/>
              </a:ext>
            </a:extLst>
          </p:cNvPr>
          <p:cNvSpPr txBox="1"/>
          <p:nvPr/>
        </p:nvSpPr>
        <p:spPr>
          <a:xfrm>
            <a:off x="1471854" y="39248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미비점</a:t>
            </a:r>
          </a:p>
        </p:txBody>
      </p:sp>
    </p:spTree>
    <p:extLst>
      <p:ext uri="{BB962C8B-B14F-4D97-AF65-F5344CB8AC3E}">
        <p14:creationId xmlns:p14="http://schemas.microsoft.com/office/powerpoint/2010/main" val="104142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6818040" cy="4221088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62868" y="393305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최영조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  <a:p>
            <a:pPr algn="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a6672284@gmail.com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 flipH="1" flipV="1">
            <a:off x="3858716" y="4704556"/>
            <a:ext cx="620688" cy="3686200"/>
          </a:xfrm>
          <a:prstGeom prst="rtTriangle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 flipH="1" flipV="1">
            <a:off x="5374868" y="4246819"/>
            <a:ext cx="1268760" cy="3953601"/>
          </a:xfrm>
          <a:prstGeom prst="rtTriangle">
            <a:avLst/>
          </a:prstGeom>
          <a:solidFill>
            <a:srgbClr val="E83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 flipH="1" flipV="1">
            <a:off x="6539189" y="4253189"/>
            <a:ext cx="2005774" cy="3203848"/>
          </a:xfrm>
          <a:prstGeom prst="rtTriangle">
            <a:avLst/>
          </a:prstGeom>
          <a:solidFill>
            <a:srgbClr val="E94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65246" y="2002775"/>
            <a:ext cx="247215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THANK YOU</a:t>
            </a:r>
          </a:p>
          <a:p>
            <a:pPr algn="ctr"/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&amp;</a:t>
            </a:r>
            <a:endParaRPr lang="en-US" altLang="ko-KR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ko-KR" sz="3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Q&amp;A</a:t>
            </a:r>
            <a:endParaRPr lang="ko-KR" altLang="en-US" sz="3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7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ko-KR" altLang="en-US" sz="5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914" y="5971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개요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225927" y="1196752"/>
            <a:ext cx="201682" cy="29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55517" y="12178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분석목적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F69C5-0AC3-4CD9-B743-E960AAEABE2C}"/>
              </a:ext>
            </a:extLst>
          </p:cNvPr>
          <p:cNvSpPr txBox="1"/>
          <p:nvPr/>
        </p:nvSpPr>
        <p:spPr>
          <a:xfrm>
            <a:off x="1500498" y="4005064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분석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02FBC-0C70-4006-9593-25FC15F99891}"/>
              </a:ext>
            </a:extLst>
          </p:cNvPr>
          <p:cNvSpPr txBox="1"/>
          <p:nvPr/>
        </p:nvSpPr>
        <p:spPr>
          <a:xfrm>
            <a:off x="1124964" y="1766386"/>
            <a:ext cx="7263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 수집을 통해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유튜버로써의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인기를 구체적으로 시각화 및 수치화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인기의 변화 정도 파악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동영상별 인기 장면을 파악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이와 같은 내용들을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유튜버에게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피드백 자료로 제공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2CF90-E1EB-4678-A78A-5955D00FCD1D}"/>
              </a:ext>
            </a:extLst>
          </p:cNvPr>
          <p:cNvSpPr txBox="1"/>
          <p:nvPr/>
        </p:nvSpPr>
        <p:spPr>
          <a:xfrm>
            <a:off x="1146608" y="4428792"/>
            <a:ext cx="76947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게임스트리머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우왁굳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모든 댓글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(1,358,094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기준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수집해 감성분석을 실시한다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감성분석한 결과로 해당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유튜버의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전반적인 인기 정도를 파악한다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동영상마다의 댓글을 분석하고 특정 시간이 언급된 경우 긍정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부정적인 내용인지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시청자들이 호응하는지를 살펴본다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A1AE36A-1D52-4862-808C-060129138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210405" y="4026441"/>
            <a:ext cx="201682" cy="2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2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023" y="5274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분류 모델 구축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356228" y="1471561"/>
            <a:ext cx="201682" cy="29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57910" y="1450184"/>
            <a:ext cx="4214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분석을 위해 준비된 데이터셋은 다음과 같다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8CD38561-1847-4FC7-BEDE-B6FA690E8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8" r="5368" b="-1"/>
          <a:stretch/>
        </p:blipFill>
        <p:spPr>
          <a:xfrm>
            <a:off x="1439718" y="2056604"/>
            <a:ext cx="6264563" cy="32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259632" y="1328645"/>
            <a:ext cx="201682" cy="29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81532" y="1332057"/>
            <a:ext cx="7265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감성분석 지도학습 훈련을 위해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15,133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개의 댓글에 대해 라벨링을 진행하였다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0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은 부정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, 1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은 긍정적인 반응을 가리킨다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938944F8-6159-41FE-9253-5714F830A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76" y="2151538"/>
            <a:ext cx="4680521" cy="3143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4B0987-F90F-4F3B-9101-DC6D302ADB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050" y="2141753"/>
            <a:ext cx="4011976" cy="3212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EBD3C6-0218-4D05-BCFB-F61715765280}"/>
              </a:ext>
            </a:extLst>
          </p:cNvPr>
          <p:cNvSpPr txBox="1"/>
          <p:nvPr/>
        </p:nvSpPr>
        <p:spPr>
          <a:xfrm>
            <a:off x="665321" y="5709072"/>
            <a:ext cx="781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긍정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7,743  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부정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7,390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으로 학습 시 편향이 발생하지 않게 라벨이 분포 되어있다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BEFBC7-AB83-4717-8017-0D75679801F2}"/>
              </a:ext>
            </a:extLst>
          </p:cNvPr>
          <p:cNvSpPr txBox="1"/>
          <p:nvPr/>
        </p:nvSpPr>
        <p:spPr>
          <a:xfrm>
            <a:off x="534023" y="5274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분류 모델 구축</a:t>
            </a:r>
          </a:p>
        </p:txBody>
      </p:sp>
    </p:spTree>
    <p:extLst>
      <p:ext uri="{BB962C8B-B14F-4D97-AF65-F5344CB8AC3E}">
        <p14:creationId xmlns:p14="http://schemas.microsoft.com/office/powerpoint/2010/main" val="117525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520658" y="1060600"/>
            <a:ext cx="201682" cy="29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91680" y="10527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감성분석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50F573-8816-4FDB-9D51-CC179C415234}"/>
              </a:ext>
            </a:extLst>
          </p:cNvPr>
          <p:cNvGrpSpPr/>
          <p:nvPr/>
        </p:nvGrpSpPr>
        <p:grpSpPr>
          <a:xfrm>
            <a:off x="1517476" y="1496833"/>
            <a:ext cx="6438900" cy="2341193"/>
            <a:chOff x="317908" y="1693911"/>
            <a:chExt cx="6438900" cy="2341193"/>
          </a:xfrm>
        </p:grpSpPr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7E90CFB-8EB8-43DB-B388-F6BA72A01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32"/>
            <a:stretch/>
          </p:blipFill>
          <p:spPr>
            <a:xfrm>
              <a:off x="317908" y="2141203"/>
              <a:ext cx="6438900" cy="189390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7D16F50-C4C7-4441-A734-7E999166A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39" r="11053" b="12160"/>
            <a:stretch/>
          </p:blipFill>
          <p:spPr>
            <a:xfrm>
              <a:off x="317908" y="1693911"/>
              <a:ext cx="6438900" cy="44729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B2D48AC-7445-4CAE-909B-69AA774DFA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19192" b="1"/>
            <a:stretch/>
          </p:blipFill>
          <p:spPr>
            <a:xfrm>
              <a:off x="939567" y="1871607"/>
              <a:ext cx="124874" cy="11545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276DD11-95FA-4491-9EB3-40BA6C689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26" y="1857895"/>
              <a:ext cx="1228725" cy="1428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9F2E74-6B78-42E0-91BC-573F24587514}"/>
              </a:ext>
            </a:extLst>
          </p:cNvPr>
          <p:cNvSpPr txBox="1"/>
          <p:nvPr/>
        </p:nvSpPr>
        <p:spPr>
          <a:xfrm>
            <a:off x="655606" y="4114252"/>
            <a:ext cx="826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정규표현식을 사용해 한글만을 남긴 데이터에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tf-idf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벡터화를 사용해 전처리를 완료했다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이때 토큰 생성기는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konlp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형태소 단위 토큰화 함수를 사용하였다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A287F-CC41-440B-8CE3-DDDB811AF1C8}"/>
              </a:ext>
            </a:extLst>
          </p:cNvPr>
          <p:cNvSpPr txBox="1"/>
          <p:nvPr/>
        </p:nvSpPr>
        <p:spPr>
          <a:xfrm>
            <a:off x="940881" y="5079644"/>
            <a:ext cx="7971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tf-idf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(term frequency inverse document frequency)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Tf-idf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벡터화는 특정 문서에 많이 나타나는 단어는 가중치를 높이고 모든 문서에 많이 나타나는 단어는 문서의 특징을 나타내는 단어가 아니라 범용적으로 사용되는 단어 취급하여 가중치를 낮추는 방식이다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14A38-36C1-4124-9720-D72C0431A901}"/>
              </a:ext>
            </a:extLst>
          </p:cNvPr>
          <p:cNvSpPr txBox="1"/>
          <p:nvPr/>
        </p:nvSpPr>
        <p:spPr>
          <a:xfrm>
            <a:off x="534022" y="5274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분류 모델 구축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235CF7-FDED-4D3C-9C63-7B405A3BA204}"/>
              </a:ext>
            </a:extLst>
          </p:cNvPr>
          <p:cNvCxnSpPr>
            <a:cxnSpLocks/>
          </p:cNvCxnSpPr>
          <p:nvPr/>
        </p:nvCxnSpPr>
        <p:spPr>
          <a:xfrm>
            <a:off x="115942" y="3933056"/>
            <a:ext cx="89121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8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305117" y="2192730"/>
            <a:ext cx="201682" cy="29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9513" y="2681625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Tf-idf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벡터화를 거친 데이터에 여러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머신러닝을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사용한 결과는 우측과 같다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이중 성능이 가장 좋은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을 사용하도록 한다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정확도 향상을 위해 영화 리뷰 데이터셋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150,000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개를 추가로 학습에 이용했으나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72%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수준의 정확도만을 기록했다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.)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E66F9C-06FD-4828-9CAF-80A97B1E1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" r="1956"/>
          <a:stretch/>
        </p:blipFill>
        <p:spPr>
          <a:xfrm>
            <a:off x="4841291" y="814413"/>
            <a:ext cx="4289875" cy="56478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48AA93-898C-452F-B7A8-2BBAB8E609EF}"/>
              </a:ext>
            </a:extLst>
          </p:cNvPr>
          <p:cNvSpPr txBox="1"/>
          <p:nvPr/>
        </p:nvSpPr>
        <p:spPr>
          <a:xfrm>
            <a:off x="534022" y="5274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분류 모델 구축</a:t>
            </a:r>
          </a:p>
        </p:txBody>
      </p:sp>
    </p:spTree>
    <p:extLst>
      <p:ext uri="{BB962C8B-B14F-4D97-AF65-F5344CB8AC3E}">
        <p14:creationId xmlns:p14="http://schemas.microsoft.com/office/powerpoint/2010/main" val="11463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188224" y="1427003"/>
            <a:ext cx="201682" cy="29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12421" y="1427003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분류 모델 사용 예시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5A96FD5-7BC6-4552-BAC0-991D08D7E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0" y="2030475"/>
            <a:ext cx="4411648" cy="1838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1743DF-71B9-43A4-B077-335DC449F0DB}"/>
              </a:ext>
            </a:extLst>
          </p:cNvPr>
          <p:cNvSpPr txBox="1"/>
          <p:nvPr/>
        </p:nvSpPr>
        <p:spPr>
          <a:xfrm>
            <a:off x="611560" y="4466794"/>
            <a:ext cx="8137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임의로 만든 문장에 해당 분류 모델을 사용해보았다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문장이 긍정인지 부정인지 판단하고 분류기가 판단하는 확률을 같이 나타냈다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특이한 점으로는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 빨리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자야하는데ㅠㅠㅠㅠ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같이 그냥 보면 애매한 문장이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84%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확률로 긍정적인 반응으로 판단된다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이것은 새벽에 주로 편집 영상을 올리는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우왁굳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특성상 자야 하는데 영상이 너무 재밌어서 그러지 못한다는 댓글이 많이 달리는 것이 반영된 것이라 볼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19067AF-0626-48C1-A366-2AF6C03899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3" r="39423" b="-1"/>
          <a:stretch/>
        </p:blipFill>
        <p:spPr>
          <a:xfrm>
            <a:off x="5399728" y="809329"/>
            <a:ext cx="3539475" cy="3178463"/>
          </a:xfrm>
          <a:prstGeom prst="rect">
            <a:avLst/>
          </a:prstGeom>
        </p:spPr>
      </p:pic>
      <p:sp>
        <p:nvSpPr>
          <p:cNvPr id="3" name="원호 2">
            <a:extLst>
              <a:ext uri="{FF2B5EF4-FFF2-40B4-BE49-F238E27FC236}">
                <a16:creationId xmlns:a16="http://schemas.microsoft.com/office/drawing/2014/main" id="{08E6395E-01FC-492B-AED5-43126EF51ACC}"/>
              </a:ext>
            </a:extLst>
          </p:cNvPr>
          <p:cNvSpPr/>
          <p:nvPr/>
        </p:nvSpPr>
        <p:spPr>
          <a:xfrm>
            <a:off x="2312960" y="1455230"/>
            <a:ext cx="3627259" cy="4095575"/>
          </a:xfrm>
          <a:prstGeom prst="arc">
            <a:avLst>
              <a:gd name="adj1" fmla="val 13768815"/>
              <a:gd name="adj2" fmla="val 21299017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56C56-2C32-4C90-A71E-92F982CA6D15}"/>
              </a:ext>
            </a:extLst>
          </p:cNvPr>
          <p:cNvSpPr txBox="1"/>
          <p:nvPr/>
        </p:nvSpPr>
        <p:spPr>
          <a:xfrm>
            <a:off x="534022" y="5274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분류 모델 구축</a:t>
            </a:r>
          </a:p>
        </p:txBody>
      </p:sp>
    </p:spTree>
    <p:extLst>
      <p:ext uri="{BB962C8B-B14F-4D97-AF65-F5344CB8AC3E}">
        <p14:creationId xmlns:p14="http://schemas.microsoft.com/office/powerpoint/2010/main" val="59889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788024" cy="2295585"/>
            <a:chOff x="0" y="0"/>
            <a:chExt cx="6818040" cy="4221088"/>
          </a:xfrm>
        </p:grpSpPr>
        <p:sp>
          <p:nvSpPr>
            <p:cNvPr id="6" name="직각 삼각형 5"/>
            <p:cNvSpPr/>
            <p:nvPr/>
          </p:nvSpPr>
          <p:spPr>
            <a:xfrm rot="5400000">
              <a:off x="4484576" y="-1280728"/>
              <a:ext cx="1052736" cy="3614192"/>
            </a:xfrm>
            <a:prstGeom prst="rtTriangle">
              <a:avLst/>
            </a:prstGeom>
            <a:solidFill>
              <a:srgbClr val="EF8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2191172" y="-715516"/>
              <a:ext cx="2204864" cy="3635896"/>
            </a:xfrm>
            <a:prstGeom prst="rtTriangle">
              <a:avLst/>
            </a:prstGeom>
            <a:solidFill>
              <a:srgbClr val="E83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508620" y="508620"/>
              <a:ext cx="4221088" cy="3203848"/>
            </a:xfrm>
            <a:prstGeom prst="rtTriangle">
              <a:avLst/>
            </a:prstGeom>
            <a:solidFill>
              <a:srgbClr val="E94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지연 8"/>
          <p:cNvSpPr/>
          <p:nvPr/>
        </p:nvSpPr>
        <p:spPr>
          <a:xfrm rot="16200000">
            <a:off x="4513684" y="2227684"/>
            <a:ext cx="116632" cy="9144000"/>
          </a:xfrm>
          <a:prstGeom prst="flowChartDelay">
            <a:avLst/>
          </a:prstGeom>
          <a:solidFill>
            <a:srgbClr val="E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78586" y="-108917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55" y="703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전반적인 추세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2395" t="22878" r="28246" b="62742"/>
          <a:stretch/>
        </p:blipFill>
        <p:spPr>
          <a:xfrm>
            <a:off x="1485151" y="1052736"/>
            <a:ext cx="201682" cy="29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16877" y="1065959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워드 클라우드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D84B3D-2722-4042-859F-F9DED4E786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12310" r="8373" b="9735"/>
          <a:stretch/>
        </p:blipFill>
        <p:spPr>
          <a:xfrm>
            <a:off x="1495660" y="1484784"/>
            <a:ext cx="6156247" cy="36114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DFBF7F-A082-44EE-A336-90EE1C41BACB}"/>
              </a:ext>
            </a:extLst>
          </p:cNvPr>
          <p:cNvSpPr txBox="1"/>
          <p:nvPr/>
        </p:nvSpPr>
        <p:spPr>
          <a:xfrm>
            <a:off x="1403648" y="5085184"/>
            <a:ext cx="6588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댓글에서 상위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키워드를 워드 클라우드로 나타냈다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의미 없는 띄어쓰기나 조사 등은 어느 정도 제외하였다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왁굳형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사랑해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같은 단어들의 빈도가 높은 것으로 보아 팬 층이 형성되어 있음을 확인할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84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732</TotalTime>
  <Words>1232</Words>
  <Application>Microsoft Office PowerPoint</Application>
  <PresentationFormat>화면 슬라이드 쇼(4:3)</PresentationFormat>
  <Paragraphs>160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Century Gothic</vt:lpstr>
      <vt:lpstr>Arial</vt:lpstr>
      <vt:lpstr>Yoon 윤고딕 530_TT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오승훈</dc:creator>
  <cp:lastModifiedBy>최영조</cp:lastModifiedBy>
  <cp:revision>71</cp:revision>
  <dcterms:created xsi:type="dcterms:W3CDTF">2014-10-19T13:10:49Z</dcterms:created>
  <dcterms:modified xsi:type="dcterms:W3CDTF">2021-07-07T07:50:17Z</dcterms:modified>
</cp:coreProperties>
</file>