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81" r:id="rId3"/>
    <p:sldId id="282" r:id="rId4"/>
    <p:sldId id="272" r:id="rId5"/>
    <p:sldId id="268" r:id="rId6"/>
    <p:sldId id="269" r:id="rId7"/>
    <p:sldId id="271" r:id="rId8"/>
    <p:sldId id="276" r:id="rId9"/>
    <p:sldId id="273" r:id="rId10"/>
    <p:sldId id="274" r:id="rId11"/>
    <p:sldId id="275" r:id="rId12"/>
    <p:sldId id="267" r:id="rId13"/>
    <p:sldId id="283" r:id="rId14"/>
    <p:sldId id="284" r:id="rId15"/>
    <p:sldId id="279" r:id="rId16"/>
    <p:sldId id="278" r:id="rId17"/>
    <p:sldId id="28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6EFB0-1B77-48D6-9DC4-91E9323B615A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CA2E3-5FE0-4853-9F5E-7AE3108CF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620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E4623-49D4-4ADE-97A6-7AA80F7C3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D88EC4-66B4-4F96-8486-B0AD34600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72A6E6-81CE-42FC-82C8-CFC08CE0B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6315-ED07-4BAF-807F-F811E552AF25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DCF41-DC2E-4A2F-BA51-E0FB3735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23DD1C-79E0-439E-863D-10BFD741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DD4EF-267D-4BAF-9817-2B2596A52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49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9EA30-CC1D-41D2-87BB-97A2F9AF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4D7E65-FA09-4760-BFC6-713461041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0F1AC-B366-45EE-9893-69D80F4F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6315-ED07-4BAF-807F-F811E552AF25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C10B-9C29-4B82-928A-91B3DDB59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40658-CA8C-441B-B896-D5E478CA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DD4EF-267D-4BAF-9817-2B2596A52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2EC192-12A3-40B3-9C4F-2EA2B3856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7F7FE0-5210-4210-B389-EEFFE1C03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C1E3C-997D-4681-BA4D-54FDBAC5B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6315-ED07-4BAF-807F-F811E552AF25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A3957B-451F-4FE9-9EA9-C36392FF5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66D0A-60E8-49D6-AECA-55038093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DD4EF-267D-4BAF-9817-2B2596A52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57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D054E-B779-4DC1-9018-CC3CD36A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634EB-0D66-4174-899D-2A8A30291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04EB04-A956-4CB1-B50A-188B7BDB8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6315-ED07-4BAF-807F-F811E552AF25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F8DE7-EE8C-48C5-B24C-86203232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33694-5267-4FFF-9614-A07A7563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DD4EF-267D-4BAF-9817-2B2596A52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78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B6927-04F0-4A32-8C0F-BEB867A8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E8A75B-64AD-4FB8-B534-08D7FA62B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65A17-6243-4167-A801-68ACE5D1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6315-ED07-4BAF-807F-F811E552AF25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03821-3552-4960-B1DA-3734E0CB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D2725-56A7-4B3D-80D6-8AE017FB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DD4EF-267D-4BAF-9817-2B2596A52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89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300D1-4891-48A4-8127-14633EDC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428C87-CE38-4CEA-B905-F2009E098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AFFAC9-CA9A-423F-872B-71B0FB730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648E5E-A903-400F-8DB6-AB682738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6315-ED07-4BAF-807F-F811E552AF25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8A2C36-AC4D-42BC-9CF6-84BF14F4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ECA70-0A87-4C54-AD26-5432CFC5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DD4EF-267D-4BAF-9817-2B2596A52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98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1035E-91F2-495A-B343-BEED6F37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089A57-6038-4E3E-B312-BB2F2ECFF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D20708-CB20-41B1-A624-E9272C0EB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32582B-4A92-4739-B6AD-7E7AF4B5A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7C88F5-268F-4DB3-A42F-205008644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F51A4D-3009-479E-A4EC-5214E1AF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6315-ED07-4BAF-807F-F811E552AF25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161830-858E-4BFF-A36A-70028864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025FA4-225E-4DBC-96CE-B658520B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DD4EF-267D-4BAF-9817-2B2596A52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30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163A2-CBF3-40F0-BC9E-5F316F80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40416D-E242-4417-A2B3-7056F50BE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6315-ED07-4BAF-807F-F811E552AF25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108710-D703-4879-ADDC-0FA53A31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9634FC-3D2F-4E03-8153-D56DBA31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DD4EF-267D-4BAF-9817-2B2596A52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8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A6E0AE-1779-4E87-B659-43BA71B7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6315-ED07-4BAF-807F-F811E552AF25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557FB4-440C-4AAF-82F8-57C486D6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75E61A-2872-4307-A17E-35C13892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DD4EF-267D-4BAF-9817-2B2596A52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7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F3479-D7EA-410B-A474-7F18400E1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43A888-8A2B-49DA-BDD1-92D3357FD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C45C40-D402-47D5-935B-1E412929A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8A0343-41C2-47B7-9705-07F04C88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6315-ED07-4BAF-807F-F811E552AF25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CB822D-1776-459B-8D63-CEFF48EC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2E0FC-5958-4310-B401-96E3D45D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DD4EF-267D-4BAF-9817-2B2596A52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10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708F3-B837-4A74-929C-15EF90D9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4E31BD-43BA-4026-AF45-00A5B54E1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5EF3C7-C065-43D7-82B9-D306F6B6B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27E61-E81F-4E1C-8FD1-E0462E1D7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6315-ED07-4BAF-807F-F811E552AF25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B5DDE-4F8A-4CF4-A958-C8C111CA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589C91-526F-450D-906F-305F9036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DD4EF-267D-4BAF-9817-2B2596A52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39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566873-5A44-42FE-BD79-FE1B37B7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A2B0C9-0499-4198-A0B1-ADAAA1062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0EACD-0E0F-4009-BBF7-06B8E41EE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A6315-ED07-4BAF-807F-F811E552AF25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70DB7-976C-4314-A12D-C37ABEDEA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8D51E-4AE6-42BD-84C1-92A3FBB1D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DD4EF-267D-4BAF-9817-2B2596A52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92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0B116-FDCB-4BF5-A0C4-C03D6B7CE739}"/>
              </a:ext>
            </a:extLst>
          </p:cNvPr>
          <p:cNvSpPr>
            <a:spLocks noGrp="1"/>
          </p:cNvSpPr>
          <p:nvPr/>
        </p:nvSpPr>
        <p:spPr>
          <a:xfrm>
            <a:off x="1051178" y="1263300"/>
            <a:ext cx="10089645" cy="28274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SVM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을 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접목시킨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CNN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을 통한 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열차 객체 검출 모델 개요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6CD576-4C20-4C25-A799-0D227017159B}"/>
              </a:ext>
            </a:extLst>
          </p:cNvPr>
          <p:cNvSpPr>
            <a:spLocks noGrp="1"/>
          </p:cNvSpPr>
          <p:nvPr/>
        </p:nvSpPr>
        <p:spPr>
          <a:xfrm>
            <a:off x="1051178" y="444858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/>
              <a:t>최영조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86444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3">
            <a:extLst>
              <a:ext uri="{FF2B5EF4-FFF2-40B4-BE49-F238E27FC236}">
                <a16:creationId xmlns:a16="http://schemas.microsoft.com/office/drawing/2014/main" id="{82228F78-9D47-48A5-86A7-29620BF1DD8A}"/>
              </a:ext>
            </a:extLst>
          </p:cNvPr>
          <p:cNvCxnSpPr/>
          <p:nvPr/>
        </p:nvCxnSpPr>
        <p:spPr>
          <a:xfrm>
            <a:off x="394854" y="1165493"/>
            <a:ext cx="1071302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5B1509C-0D18-4CAD-9891-3BA2254A750E}"/>
              </a:ext>
            </a:extLst>
          </p:cNvPr>
          <p:cNvSpPr txBox="1"/>
          <p:nvPr/>
        </p:nvSpPr>
        <p:spPr>
          <a:xfrm>
            <a:off x="280554" y="457607"/>
            <a:ext cx="7627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Results of  Not Pretrained Class </a:t>
            </a:r>
            <a:endParaRPr kumimoji="1" lang="ko-Kore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7F56A20-C40B-4787-836E-47C762CD9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41" y="6098303"/>
            <a:ext cx="650083" cy="70489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6C3F372-A0B9-4473-A789-59E8D44B99A2}"/>
              </a:ext>
            </a:extLst>
          </p:cNvPr>
          <p:cNvCxnSpPr>
            <a:cxnSpLocks/>
          </p:cNvCxnSpPr>
          <p:nvPr/>
        </p:nvCxnSpPr>
        <p:spPr>
          <a:xfrm>
            <a:off x="4779395" y="2349897"/>
            <a:ext cx="0" cy="3640943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006D8FFE-C533-4A8B-9B8A-B954B2ECC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365519" y="6043883"/>
            <a:ext cx="650083" cy="7048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3115CCC-FD36-4F43-B864-0C907C32FA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7" t="2998" r="11794" b="7961"/>
          <a:stretch/>
        </p:blipFill>
        <p:spPr>
          <a:xfrm>
            <a:off x="8850594" y="2389518"/>
            <a:ext cx="3190824" cy="33029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6C101B3-FB3E-4359-89CB-A5898E43BB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0" t="4675" r="10282" b="6283"/>
          <a:stretch/>
        </p:blipFill>
        <p:spPr>
          <a:xfrm>
            <a:off x="5004978" y="2389518"/>
            <a:ext cx="3470050" cy="356170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60D2E79-3365-401A-81B8-CCD2E78CA52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" t="1485" r="8045"/>
          <a:stretch/>
        </p:blipFill>
        <p:spPr>
          <a:xfrm>
            <a:off x="0" y="2239694"/>
            <a:ext cx="4537493" cy="3940590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3F26B76-CA59-4C9A-BDED-F8D5EF1A06AD}"/>
              </a:ext>
            </a:extLst>
          </p:cNvPr>
          <p:cNvCxnSpPr>
            <a:cxnSpLocks/>
          </p:cNvCxnSpPr>
          <p:nvPr/>
        </p:nvCxnSpPr>
        <p:spPr>
          <a:xfrm>
            <a:off x="8727418" y="2389518"/>
            <a:ext cx="0" cy="3640943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E7B96B3-273E-4AD4-90D6-CE860BC86CEB}"/>
              </a:ext>
            </a:extLst>
          </p:cNvPr>
          <p:cNvSpPr txBox="1"/>
          <p:nvPr/>
        </p:nvSpPr>
        <p:spPr>
          <a:xfrm>
            <a:off x="637562" y="1283516"/>
            <a:ext cx="10846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호랑이 같은 경우는 </a:t>
            </a:r>
            <a:r>
              <a:rPr lang="en-US" altLang="ko-KR" dirty="0"/>
              <a:t>resnet50</a:t>
            </a:r>
            <a:r>
              <a:rPr lang="ko-KR" altLang="en-US" dirty="0"/>
              <a:t>으로 사전에 학습된 클래스이다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KTX</a:t>
            </a:r>
            <a:r>
              <a:rPr lang="ko-KR" altLang="en-US" dirty="0"/>
              <a:t>의 경우 </a:t>
            </a:r>
            <a:r>
              <a:rPr lang="en-US" altLang="ko-KR" dirty="0"/>
              <a:t>resnet50</a:t>
            </a:r>
            <a:r>
              <a:rPr lang="ko-KR" altLang="en-US" dirty="0"/>
              <a:t>으로 사전 학습된 클래스가 아니기 때문에 어느정도 분류 성능의 감소가 생긴다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06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FE113CC6-F49C-4D63-85BF-F67AED5757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" r="6141"/>
          <a:stretch/>
        </p:blipFill>
        <p:spPr>
          <a:xfrm>
            <a:off x="103517" y="0"/>
            <a:ext cx="3907766" cy="32792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5F1AB51-D19E-4B93-95F9-D7DEBCAADB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" r="6141"/>
          <a:stretch/>
        </p:blipFill>
        <p:spPr>
          <a:xfrm>
            <a:off x="4185249" y="0"/>
            <a:ext cx="3907767" cy="32792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F3C71DC-0671-49B1-89A6-ACDBF677E9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" r="7856"/>
          <a:stretch/>
        </p:blipFill>
        <p:spPr>
          <a:xfrm>
            <a:off x="8266981" y="0"/>
            <a:ext cx="3821502" cy="32792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8B8A280-64D5-4C80-9F45-08A4750420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7" t="3783" r="10649" b="9274"/>
          <a:stretch/>
        </p:blipFill>
        <p:spPr>
          <a:xfrm>
            <a:off x="664470" y="3429000"/>
            <a:ext cx="3243533" cy="285103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CF8A789-FEA2-4811-A599-B33F48F9747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3" t="4327" r="11833" b="8731"/>
          <a:stretch/>
        </p:blipFill>
        <p:spPr>
          <a:xfrm>
            <a:off x="4589488" y="3429000"/>
            <a:ext cx="3243533" cy="285103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597C087-6F28-45F2-9EAB-C8CEFF6B5F5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9" t="4983" r="10846" b="8074"/>
          <a:stretch/>
        </p:blipFill>
        <p:spPr>
          <a:xfrm>
            <a:off x="8678408" y="3429000"/>
            <a:ext cx="3243533" cy="28510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136965-A2FC-4771-944C-FBB4434823D1}"/>
              </a:ext>
            </a:extLst>
          </p:cNvPr>
          <p:cNvSpPr txBox="1"/>
          <p:nvPr/>
        </p:nvSpPr>
        <p:spPr>
          <a:xfrm>
            <a:off x="1845813" y="6429830"/>
            <a:ext cx="88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TGV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6ED56-95DF-4F79-871A-722B7BAEEA05}"/>
              </a:ext>
            </a:extLst>
          </p:cNvPr>
          <p:cNvSpPr txBox="1"/>
          <p:nvPr/>
        </p:nvSpPr>
        <p:spPr>
          <a:xfrm>
            <a:off x="5645814" y="6429830"/>
            <a:ext cx="113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무궁화호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401135-0EF7-4608-A4EC-6DCE2070A985}"/>
              </a:ext>
            </a:extLst>
          </p:cNvPr>
          <p:cNvSpPr txBox="1"/>
          <p:nvPr/>
        </p:nvSpPr>
        <p:spPr>
          <a:xfrm>
            <a:off x="9734734" y="6429830"/>
            <a:ext cx="113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증기기관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79610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C3CC63-BCC0-4258-838E-0FDA4A173BA8}"/>
              </a:ext>
            </a:extLst>
          </p:cNvPr>
          <p:cNvSpPr txBox="1"/>
          <p:nvPr/>
        </p:nvSpPr>
        <p:spPr>
          <a:xfrm>
            <a:off x="280554" y="457607"/>
            <a:ext cx="9454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Summary of One Class Model Learning  </a:t>
            </a:r>
            <a:endParaRPr kumimoji="1" lang="ko-Kore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연결선[R] 4">
            <a:extLst>
              <a:ext uri="{FF2B5EF4-FFF2-40B4-BE49-F238E27FC236}">
                <a16:creationId xmlns:a16="http://schemas.microsoft.com/office/drawing/2014/main" id="{D6957A9A-6C65-4768-AF3E-E874C050EA73}"/>
              </a:ext>
            </a:extLst>
          </p:cNvPr>
          <p:cNvCxnSpPr/>
          <p:nvPr/>
        </p:nvCxnSpPr>
        <p:spPr>
          <a:xfrm>
            <a:off x="394854" y="1165493"/>
            <a:ext cx="10713027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7C1376B-6045-4F36-8AA2-145943AB0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01" y="2683351"/>
            <a:ext cx="5333333" cy="400000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D7FE0B5-1966-491A-9BE8-3A2BB438186C}"/>
              </a:ext>
            </a:extLst>
          </p:cNvPr>
          <p:cNvSpPr txBox="1">
            <a:spLocks/>
          </p:cNvSpPr>
          <p:nvPr/>
        </p:nvSpPr>
        <p:spPr>
          <a:xfrm>
            <a:off x="491677" y="1685054"/>
            <a:ext cx="10958946" cy="5715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/>
              <a:t>학습 데이터 개수에 따라 점수의 스케일이 변한다</a:t>
            </a:r>
            <a:r>
              <a:rPr lang="en-US" altLang="ko-KR" sz="25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BB813-1FCC-47FB-850A-57D6AA341279}"/>
              </a:ext>
            </a:extLst>
          </p:cNvPr>
          <p:cNvSpPr txBox="1"/>
          <p:nvPr/>
        </p:nvSpPr>
        <p:spPr>
          <a:xfrm>
            <a:off x="7908079" y="4116139"/>
            <a:ext cx="250924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Tiger : 1707</a:t>
            </a:r>
            <a:r>
              <a:rPr lang="ko-KR" altLang="en-US" dirty="0"/>
              <a:t>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KTX : 195</a:t>
            </a:r>
            <a:r>
              <a:rPr lang="ko-KR" altLang="en-US" dirty="0"/>
              <a:t>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1BFE9-343D-4847-A997-D9D23B59EAD8}"/>
              </a:ext>
            </a:extLst>
          </p:cNvPr>
          <p:cNvSpPr txBox="1"/>
          <p:nvPr/>
        </p:nvSpPr>
        <p:spPr>
          <a:xfrm>
            <a:off x="2223082" y="2424418"/>
            <a:ext cx="22901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점수의 </a:t>
            </a:r>
            <a:r>
              <a:rPr lang="en-US" altLang="ko-KR" sz="2200" dirty="0"/>
              <a:t>MAX </a:t>
            </a:r>
            <a:r>
              <a:rPr lang="ko-KR" altLang="en-US" sz="2200" dirty="0"/>
              <a:t>값</a:t>
            </a:r>
            <a:r>
              <a:rPr lang="en-US" altLang="ko-KR" sz="2200" dirty="0"/>
              <a:t>)</a:t>
            </a:r>
          </a:p>
          <a:p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958400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226CB8C-DEDA-4D66-800A-7F5B4BE3CDCB}"/>
              </a:ext>
            </a:extLst>
          </p:cNvPr>
          <p:cNvSpPr txBox="1">
            <a:spLocks/>
          </p:cNvSpPr>
          <p:nvPr/>
        </p:nvSpPr>
        <p:spPr>
          <a:xfrm>
            <a:off x="394854" y="1348174"/>
            <a:ext cx="2237876" cy="8606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/>
              <a:t>시간 감소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3CC63-BCC0-4258-838E-0FDA4A173BA8}"/>
              </a:ext>
            </a:extLst>
          </p:cNvPr>
          <p:cNvSpPr txBox="1"/>
          <p:nvPr/>
        </p:nvSpPr>
        <p:spPr>
          <a:xfrm>
            <a:off x="280554" y="264660"/>
            <a:ext cx="9454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Summary of One Class Model Learning  </a:t>
            </a:r>
            <a:endParaRPr kumimoji="1" lang="ko-Kore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연결선[R] 4">
            <a:extLst>
              <a:ext uri="{FF2B5EF4-FFF2-40B4-BE49-F238E27FC236}">
                <a16:creationId xmlns:a16="http://schemas.microsoft.com/office/drawing/2014/main" id="{D6957A9A-6C65-4768-AF3E-E874C050EA73}"/>
              </a:ext>
            </a:extLst>
          </p:cNvPr>
          <p:cNvCxnSpPr/>
          <p:nvPr/>
        </p:nvCxnSpPr>
        <p:spPr>
          <a:xfrm>
            <a:off x="394854" y="972546"/>
            <a:ext cx="10713027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570AF4B2-9293-4FA6-983B-4DAF4B4FE5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1" r="6356"/>
          <a:stretch/>
        </p:blipFill>
        <p:spPr>
          <a:xfrm>
            <a:off x="2414329" y="1426129"/>
            <a:ext cx="6368945" cy="2648510"/>
          </a:xfrm>
          <a:prstGeom prst="rect">
            <a:avLst/>
          </a:prstGeom>
        </p:spPr>
      </p:pic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96B1E4CA-5C25-43AF-9B60-D2CE63770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146778"/>
              </p:ext>
            </p:extLst>
          </p:nvPr>
        </p:nvGraphicFramePr>
        <p:xfrm>
          <a:off x="1982116" y="4297180"/>
          <a:ext cx="8227767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521">
                  <a:extLst>
                    <a:ext uri="{9D8B030D-6E8A-4147-A177-3AD203B41FA5}">
                      <a16:colId xmlns:a16="http://schemas.microsoft.com/office/drawing/2014/main" val="2499426277"/>
                    </a:ext>
                  </a:extLst>
                </a:gridCol>
                <a:gridCol w="2416030">
                  <a:extLst>
                    <a:ext uri="{9D8B030D-6E8A-4147-A177-3AD203B41FA5}">
                      <a16:colId xmlns:a16="http://schemas.microsoft.com/office/drawing/2014/main" val="1316623287"/>
                    </a:ext>
                  </a:extLst>
                </a:gridCol>
                <a:gridCol w="1895912">
                  <a:extLst>
                    <a:ext uri="{9D8B030D-6E8A-4147-A177-3AD203B41FA5}">
                      <a16:colId xmlns:a16="http://schemas.microsoft.com/office/drawing/2014/main" val="3085371113"/>
                    </a:ext>
                  </a:extLst>
                </a:gridCol>
                <a:gridCol w="2055304">
                  <a:extLst>
                    <a:ext uri="{9D8B030D-6E8A-4147-A177-3AD203B41FA5}">
                      <a16:colId xmlns:a16="http://schemas.microsoft.com/office/drawing/2014/main" val="414219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Resnet50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단일객체 학습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호랑이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단일객체 학습</a:t>
                      </a:r>
                      <a:r>
                        <a:rPr lang="en-US" altLang="ko-KR" dirty="0"/>
                        <a:t>(KTX)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345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훈련 이미지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1939</a:t>
                      </a:r>
                      <a:r>
                        <a:rPr lang="ko-KR" altLang="en-US" dirty="0"/>
                        <a:t>개 </a:t>
                      </a:r>
                      <a:r>
                        <a:rPr lang="en-US" altLang="ko-KR" dirty="0"/>
                        <a:t>(10</a:t>
                      </a:r>
                      <a:r>
                        <a:rPr lang="ko-KR" altLang="en-US" dirty="0"/>
                        <a:t>개 클래스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1707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195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80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CNN</a:t>
                      </a:r>
                      <a:r>
                        <a:rPr lang="ko-KR" altLang="en-US" dirty="0"/>
                        <a:t> 옵션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Optimizer : </a:t>
                      </a:r>
                      <a:r>
                        <a:rPr lang="en-US" altLang="ko-KR" dirty="0" err="1"/>
                        <a:t>adam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mini batch size : 32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epochs : 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사전학습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사전학습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03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소요시간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2941</a:t>
                      </a:r>
                      <a:r>
                        <a:rPr lang="ko-KR" altLang="en-US" dirty="0"/>
                        <a:t>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9741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1751C56-AE32-47F5-B6CF-4E19F850D123}"/>
              </a:ext>
            </a:extLst>
          </p:cNvPr>
          <p:cNvSpPr txBox="1"/>
          <p:nvPr/>
        </p:nvSpPr>
        <p:spPr>
          <a:xfrm>
            <a:off x="6732101" y="2737780"/>
            <a:ext cx="1719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490</a:t>
            </a:r>
            <a:r>
              <a:rPr lang="ko-KR" altLang="en-US" sz="1500" dirty="0"/>
              <a:t>배 속도 향상 </a:t>
            </a: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9778889D-3A27-496F-9D0F-C629DB405906}"/>
              </a:ext>
            </a:extLst>
          </p:cNvPr>
          <p:cNvCxnSpPr/>
          <p:nvPr/>
        </p:nvCxnSpPr>
        <p:spPr>
          <a:xfrm rot="10800000" flipV="1">
            <a:off x="4924080" y="2169803"/>
            <a:ext cx="3087406" cy="528999"/>
          </a:xfrm>
          <a:prstGeom prst="curvedConnector3">
            <a:avLst>
              <a:gd name="adj1" fmla="val -24179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90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87C2E11D-13B1-43B6-B5A0-A27176B32FA4}"/>
              </a:ext>
            </a:extLst>
          </p:cNvPr>
          <p:cNvSpPr txBox="1">
            <a:spLocks/>
          </p:cNvSpPr>
          <p:nvPr/>
        </p:nvSpPr>
        <p:spPr>
          <a:xfrm>
            <a:off x="6323698" y="1390728"/>
            <a:ext cx="5479612" cy="947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KTX</a:t>
            </a:r>
            <a:r>
              <a:rPr lang="ko-KR" altLang="en-US" sz="1800" dirty="0"/>
              <a:t>가 아닌 객체에 대해 </a:t>
            </a:r>
            <a:r>
              <a:rPr lang="en-US" altLang="ko-KR" sz="1800" dirty="0"/>
              <a:t>KTX</a:t>
            </a:r>
            <a:r>
              <a:rPr lang="ko-KR" altLang="en-US" sz="1800" dirty="0"/>
              <a:t>가 아니라고 분류해내는 성능이 뛰어나다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(KTX</a:t>
            </a:r>
            <a:r>
              <a:rPr lang="ko-KR" altLang="en-US" sz="1800" dirty="0"/>
              <a:t>와 닮지 않은 무궁화</a:t>
            </a:r>
            <a:r>
              <a:rPr lang="en-US" altLang="ko-KR" sz="1800" dirty="0"/>
              <a:t>, </a:t>
            </a:r>
            <a:r>
              <a:rPr lang="ko-KR" altLang="en-US" sz="1800" dirty="0"/>
              <a:t>증기기관에서 뚜렷함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317AEB-9EAE-43E5-8193-EAA342266D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97"/>
          <a:stretch/>
        </p:blipFill>
        <p:spPr>
          <a:xfrm>
            <a:off x="6537075" y="2807414"/>
            <a:ext cx="4570806" cy="40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164206-8441-4B4D-952C-9BE74855AC68}"/>
              </a:ext>
            </a:extLst>
          </p:cNvPr>
          <p:cNvSpPr txBox="1"/>
          <p:nvPr/>
        </p:nvSpPr>
        <p:spPr>
          <a:xfrm>
            <a:off x="3468390" y="2438082"/>
            <a:ext cx="533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훈련 데이터의 하위 </a:t>
            </a:r>
            <a:r>
              <a:rPr lang="en-US" altLang="ko-KR" dirty="0"/>
              <a:t>20% </a:t>
            </a:r>
            <a:r>
              <a:rPr lang="ko-KR" altLang="en-US" dirty="0"/>
              <a:t>점수를 기준으로 분류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A616A7-9D9A-4C52-95EE-DE908283B3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97"/>
          <a:stretch/>
        </p:blipFill>
        <p:spPr>
          <a:xfrm>
            <a:off x="746348" y="2807422"/>
            <a:ext cx="4570805" cy="39999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95DBF3-C1B7-4F93-9F0D-5A8241DAD295}"/>
              </a:ext>
            </a:extLst>
          </p:cNvPr>
          <p:cNvSpPr txBox="1"/>
          <p:nvPr/>
        </p:nvSpPr>
        <p:spPr>
          <a:xfrm>
            <a:off x="746348" y="1407316"/>
            <a:ext cx="4836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사전 학습된 호랑이와 사전 학습되지 않은 </a:t>
            </a:r>
            <a:r>
              <a:rPr lang="en-US" altLang="ko-KR" sz="1800" dirty="0"/>
              <a:t>KTX</a:t>
            </a:r>
            <a:r>
              <a:rPr lang="ko-KR" altLang="en-US" dirty="0"/>
              <a:t>의 분류 성능이 차이가 존재</a:t>
            </a:r>
            <a:r>
              <a:rPr lang="ko-KR" altLang="en-US" sz="1800" dirty="0"/>
              <a:t>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66C91A-55D3-44D6-96DC-05DB6D072DA3}"/>
              </a:ext>
            </a:extLst>
          </p:cNvPr>
          <p:cNvSpPr txBox="1"/>
          <p:nvPr/>
        </p:nvSpPr>
        <p:spPr>
          <a:xfrm>
            <a:off x="280554" y="264660"/>
            <a:ext cx="9454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Summary of One Class Model Learning  </a:t>
            </a:r>
            <a:endParaRPr kumimoji="1" lang="ko-Kore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직선 연결선[R] 4">
            <a:extLst>
              <a:ext uri="{FF2B5EF4-FFF2-40B4-BE49-F238E27FC236}">
                <a16:creationId xmlns:a16="http://schemas.microsoft.com/office/drawing/2014/main" id="{A160DA74-D1B8-494A-82DF-E022DDABA2B2}"/>
              </a:ext>
            </a:extLst>
          </p:cNvPr>
          <p:cNvCxnSpPr/>
          <p:nvPr/>
        </p:nvCxnSpPr>
        <p:spPr>
          <a:xfrm>
            <a:off x="394854" y="972546"/>
            <a:ext cx="10713027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170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D5B1509C-0D18-4CAD-9891-3BA2254A750E}"/>
              </a:ext>
            </a:extLst>
          </p:cNvPr>
          <p:cNvSpPr txBox="1"/>
          <p:nvPr/>
        </p:nvSpPr>
        <p:spPr>
          <a:xfrm>
            <a:off x="280554" y="45760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단점</a:t>
            </a:r>
            <a:endParaRPr kumimoji="1" lang="ko-Kore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직선 연결선[R] 4">
            <a:extLst>
              <a:ext uri="{FF2B5EF4-FFF2-40B4-BE49-F238E27FC236}">
                <a16:creationId xmlns:a16="http://schemas.microsoft.com/office/drawing/2014/main" id="{669AA13E-F274-4452-87CE-D977A29486FC}"/>
              </a:ext>
            </a:extLst>
          </p:cNvPr>
          <p:cNvCxnSpPr/>
          <p:nvPr/>
        </p:nvCxnSpPr>
        <p:spPr>
          <a:xfrm>
            <a:off x="394854" y="1165493"/>
            <a:ext cx="10713027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05E1238-B6DA-47E7-928F-4828EAA4D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700" y="1304990"/>
            <a:ext cx="5333333" cy="30045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A79F2F-1046-47A2-87C8-B4DB5325BB81}"/>
              </a:ext>
            </a:extLst>
          </p:cNvPr>
          <p:cNvSpPr txBox="1"/>
          <p:nvPr/>
        </p:nvSpPr>
        <p:spPr>
          <a:xfrm>
            <a:off x="467223" y="4987677"/>
            <a:ext cx="1046363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500" dirty="0"/>
              <a:t>유사 이미지에 대한 점수가 높다</a:t>
            </a:r>
            <a:r>
              <a:rPr lang="en-US" altLang="ko-KR" sz="25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500" dirty="0"/>
              <a:t>점수 스케일에 영향을 받지 않도록 계산하는 방법 필요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3928689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D5B1509C-0D18-4CAD-9891-3BA2254A750E}"/>
              </a:ext>
            </a:extLst>
          </p:cNvPr>
          <p:cNvSpPr txBox="1"/>
          <p:nvPr/>
        </p:nvSpPr>
        <p:spPr>
          <a:xfrm>
            <a:off x="280554" y="45760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기대효과</a:t>
            </a:r>
            <a:endParaRPr kumimoji="1" lang="ko-Kore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F96674-DED4-44E3-A4BA-0E667B56C1CA}"/>
              </a:ext>
            </a:extLst>
          </p:cNvPr>
          <p:cNvSpPr txBox="1"/>
          <p:nvPr/>
        </p:nvSpPr>
        <p:spPr>
          <a:xfrm>
            <a:off x="280554" y="4771301"/>
            <a:ext cx="57962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병렬로 학습시킨 각각의 모델을 합침으로서 학습 시간의 대폭 감소한다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r>
              <a:rPr lang="en-US" altLang="ko-KR" sz="2200" dirty="0"/>
              <a:t>(CNN</a:t>
            </a:r>
            <a:r>
              <a:rPr lang="ko-KR" altLang="en-US" sz="2200" dirty="0"/>
              <a:t> 학습 </a:t>
            </a:r>
            <a:r>
              <a:rPr lang="en-US" altLang="ko-KR" sz="2200" dirty="0">
                <a:sym typeface="Wingdings" panose="05000000000000000000" pitchFamily="2" charset="2"/>
              </a:rPr>
              <a:t> </a:t>
            </a:r>
            <a:r>
              <a:rPr lang="ko-KR" altLang="en-US" sz="2200" dirty="0">
                <a:sym typeface="Wingdings" panose="05000000000000000000" pitchFamily="2" charset="2"/>
              </a:rPr>
              <a:t>병렬로 </a:t>
            </a:r>
            <a:r>
              <a:rPr lang="en-US" altLang="ko-KR" sz="2200" dirty="0">
                <a:sym typeface="Wingdings" panose="05000000000000000000" pitchFamily="2" charset="2"/>
              </a:rPr>
              <a:t>SVM </a:t>
            </a:r>
            <a:r>
              <a:rPr lang="ko-KR" altLang="en-US" sz="2200" dirty="0">
                <a:sym typeface="Wingdings" panose="05000000000000000000" pitchFamily="2" charset="2"/>
              </a:rPr>
              <a:t>학습</a:t>
            </a:r>
            <a:r>
              <a:rPr lang="en-US" altLang="ko-KR" sz="2200" dirty="0">
                <a:sym typeface="Wingdings" panose="05000000000000000000" pitchFamily="2" charset="2"/>
              </a:rPr>
              <a:t>)</a:t>
            </a:r>
          </a:p>
        </p:txBody>
      </p:sp>
      <p:cxnSp>
        <p:nvCxnSpPr>
          <p:cNvPr id="21" name="직선 연결선[R] 4">
            <a:extLst>
              <a:ext uri="{FF2B5EF4-FFF2-40B4-BE49-F238E27FC236}">
                <a16:creationId xmlns:a16="http://schemas.microsoft.com/office/drawing/2014/main" id="{51574DA0-B13E-434F-BDDA-928B314DD826}"/>
              </a:ext>
            </a:extLst>
          </p:cNvPr>
          <p:cNvCxnSpPr/>
          <p:nvPr/>
        </p:nvCxnSpPr>
        <p:spPr>
          <a:xfrm>
            <a:off x="394854" y="1165493"/>
            <a:ext cx="10713027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81ECBD9-884D-4863-957A-828EB59FD6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8" r="16237" b="55203"/>
          <a:stretch/>
        </p:blipFill>
        <p:spPr>
          <a:xfrm>
            <a:off x="1378664" y="2006964"/>
            <a:ext cx="3600000" cy="24993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A35955-AF1A-4D70-8DC6-AE14CBBCFE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8" t="9543" r="5567" b="22003"/>
          <a:stretch/>
        </p:blipFill>
        <p:spPr>
          <a:xfrm>
            <a:off x="7300865" y="1680004"/>
            <a:ext cx="3600000" cy="28262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D0D5FC-9588-4E28-883C-74D7792DDF6C}"/>
              </a:ext>
            </a:extLst>
          </p:cNvPr>
          <p:cNvSpPr txBox="1"/>
          <p:nvPr/>
        </p:nvSpPr>
        <p:spPr>
          <a:xfrm>
            <a:off x="6115227" y="4771301"/>
            <a:ext cx="59712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간단한 학습을 각기 다른 컴퓨터에서 병렬로 학습시키기 때문에 컴퓨터가 고성능일 필요가 없다</a:t>
            </a:r>
            <a:r>
              <a:rPr lang="en-US" altLang="ko-K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6629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D5B1509C-0D18-4CAD-9891-3BA2254A750E}"/>
              </a:ext>
            </a:extLst>
          </p:cNvPr>
          <p:cNvSpPr txBox="1"/>
          <p:nvPr/>
        </p:nvSpPr>
        <p:spPr>
          <a:xfrm>
            <a:off x="280554" y="45760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기대효과</a:t>
            </a:r>
            <a:endParaRPr kumimoji="1" lang="ko-Kore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직선 연결선[R] 4">
            <a:extLst>
              <a:ext uri="{FF2B5EF4-FFF2-40B4-BE49-F238E27FC236}">
                <a16:creationId xmlns:a16="http://schemas.microsoft.com/office/drawing/2014/main" id="{51574DA0-B13E-434F-BDDA-928B314DD826}"/>
              </a:ext>
            </a:extLst>
          </p:cNvPr>
          <p:cNvCxnSpPr/>
          <p:nvPr/>
        </p:nvCxnSpPr>
        <p:spPr>
          <a:xfrm>
            <a:off x="394854" y="1165493"/>
            <a:ext cx="10713027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282FC0A-65AD-4D46-84ED-BCC031DF58E9}"/>
              </a:ext>
            </a:extLst>
          </p:cNvPr>
          <p:cNvSpPr txBox="1"/>
          <p:nvPr/>
        </p:nvSpPr>
        <p:spPr>
          <a:xfrm>
            <a:off x="495522" y="4771301"/>
            <a:ext cx="50244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>
                <a:sym typeface="Wingdings" panose="05000000000000000000" pitchFamily="2" charset="2"/>
              </a:rPr>
              <a:t>학습하는 이미지의 개수가 늘어나게 되면 다른 클래스간 좀 더 세밀한 구분이 가능해진다</a:t>
            </a:r>
            <a:r>
              <a:rPr lang="en-US" altLang="ko-KR" sz="220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D99DF-B758-4513-847B-E893125BB53B}"/>
              </a:ext>
            </a:extLst>
          </p:cNvPr>
          <p:cNvSpPr txBox="1"/>
          <p:nvPr/>
        </p:nvSpPr>
        <p:spPr>
          <a:xfrm>
            <a:off x="5654752" y="4771301"/>
            <a:ext cx="64757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분류해야 할 객체가 늘어난다면 새로운 모델을 학습해 추가하기만 하면 된다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r>
              <a:rPr lang="en-US" altLang="ko-KR" sz="2200" dirty="0">
                <a:sym typeface="Wingdings" panose="05000000000000000000" pitchFamily="2" charset="2"/>
              </a:rPr>
              <a:t> attach, detach</a:t>
            </a:r>
            <a:r>
              <a:rPr lang="ko-KR" altLang="en-US" sz="2200" dirty="0">
                <a:sym typeface="Wingdings" panose="05000000000000000000" pitchFamily="2" charset="2"/>
              </a:rPr>
              <a:t>에 대해 유연한 구조를 갖는다</a:t>
            </a:r>
            <a:r>
              <a:rPr lang="en-US" altLang="ko-KR" sz="2200" dirty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EBA4C23-A204-40EA-A98A-DCF748EBCB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7" t="9575" r="900" b="17585"/>
          <a:stretch/>
        </p:blipFill>
        <p:spPr>
          <a:xfrm>
            <a:off x="1472633" y="1873379"/>
            <a:ext cx="3365870" cy="270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1A2288-76C4-45A7-BC60-D6D517C3FF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6" t="1921" r="-130" b="13556"/>
          <a:stretch/>
        </p:blipFill>
        <p:spPr>
          <a:xfrm>
            <a:off x="7046749" y="2089379"/>
            <a:ext cx="3296875" cy="24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3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0E888-A9C5-47C7-A8BD-39A9A5FD207D}"/>
              </a:ext>
            </a:extLst>
          </p:cNvPr>
          <p:cNvSpPr txBox="1"/>
          <p:nvPr/>
        </p:nvSpPr>
        <p:spPr>
          <a:xfrm>
            <a:off x="353482" y="638765"/>
            <a:ext cx="86260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Limitations of  existing CNN structure</a:t>
            </a:r>
            <a:endParaRPr kumimoji="1" lang="ko-Kore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[R] 3">
            <a:extLst>
              <a:ext uri="{FF2B5EF4-FFF2-40B4-BE49-F238E27FC236}">
                <a16:creationId xmlns:a16="http://schemas.microsoft.com/office/drawing/2014/main" id="{B7D19D38-DB04-43AD-A859-ECD4F247C165}"/>
              </a:ext>
            </a:extLst>
          </p:cNvPr>
          <p:cNvCxnSpPr/>
          <p:nvPr/>
        </p:nvCxnSpPr>
        <p:spPr>
          <a:xfrm>
            <a:off x="440136" y="1405483"/>
            <a:ext cx="1071302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AA368007-83F3-41AB-83A4-D8232FB16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t="49852" r="33407" b="249"/>
          <a:stretch/>
        </p:blipFill>
        <p:spPr>
          <a:xfrm>
            <a:off x="6096000" y="5026399"/>
            <a:ext cx="4518164" cy="17300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8D584D-7B08-4841-AA29-84A6F269F70F}"/>
              </a:ext>
            </a:extLst>
          </p:cNvPr>
          <p:cNvSpPr txBox="1"/>
          <p:nvPr/>
        </p:nvSpPr>
        <p:spPr>
          <a:xfrm>
            <a:off x="917196" y="2202747"/>
            <a:ext cx="40201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/>
              <a:t>고성능 메모리의 필요</a:t>
            </a: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/>
              <a:t>긴 학습시간 소요</a:t>
            </a:r>
            <a:endParaRPr lang="ko-KR" altLang="en-US" sz="2400" b="1" dirty="0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2C15BE4D-A8FA-4540-A44B-AAA80141B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40" y="2202747"/>
            <a:ext cx="4191000" cy="15335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C74923-C7AF-446E-BE19-AB1ECD1CCAFC}"/>
              </a:ext>
            </a:extLst>
          </p:cNvPr>
          <p:cNvSpPr txBox="1"/>
          <p:nvPr/>
        </p:nvSpPr>
        <p:spPr>
          <a:xfrm>
            <a:off x="5375324" y="1718709"/>
            <a:ext cx="408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</a:t>
            </a:r>
            <a:r>
              <a:rPr lang="en-US" altLang="ko-KR" dirty="0"/>
              <a:t>) MATLAB </a:t>
            </a:r>
            <a:r>
              <a:rPr lang="ko-KR" altLang="en-US" dirty="0"/>
              <a:t>실행창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F4E126-F8F7-4DFD-AC60-758124493D84}"/>
              </a:ext>
            </a:extLst>
          </p:cNvPr>
          <p:cNvSpPr txBox="1"/>
          <p:nvPr/>
        </p:nvSpPr>
        <p:spPr>
          <a:xfrm>
            <a:off x="5375323" y="4176076"/>
            <a:ext cx="5899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</a:t>
            </a:r>
            <a:r>
              <a:rPr lang="en-US" altLang="ko-KR" dirty="0"/>
              <a:t>) 1</a:t>
            </a:r>
            <a:r>
              <a:rPr lang="ko-KR" altLang="en-US" dirty="0"/>
              <a:t>시간 이상 학습 소요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sz="1600" dirty="0"/>
              <a:t>(mini batch size = 64, epochs=60, #(classes)=10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7154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0E888-A9C5-47C7-A8BD-39A9A5FD207D}"/>
              </a:ext>
            </a:extLst>
          </p:cNvPr>
          <p:cNvSpPr txBox="1"/>
          <p:nvPr/>
        </p:nvSpPr>
        <p:spPr>
          <a:xfrm>
            <a:off x="353482" y="638765"/>
            <a:ext cx="9360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Proposal of Model of Different structures</a:t>
            </a:r>
            <a:endParaRPr kumimoji="1" lang="ko-Kore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[R] 3">
            <a:extLst>
              <a:ext uri="{FF2B5EF4-FFF2-40B4-BE49-F238E27FC236}">
                <a16:creationId xmlns:a16="http://schemas.microsoft.com/office/drawing/2014/main" id="{B7D19D38-DB04-43AD-A859-ECD4F247C165}"/>
              </a:ext>
            </a:extLst>
          </p:cNvPr>
          <p:cNvCxnSpPr/>
          <p:nvPr/>
        </p:nvCxnSpPr>
        <p:spPr>
          <a:xfrm>
            <a:off x="440136" y="1405483"/>
            <a:ext cx="1071302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5FED6405-C943-466B-9028-8E775AE3BE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" t="36161" r="83445" b="37668"/>
          <a:stretch/>
        </p:blipFill>
        <p:spPr>
          <a:xfrm>
            <a:off x="1642823" y="2295736"/>
            <a:ext cx="998292" cy="720481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81CA1E89-9CB1-41E3-AD40-72C39856D3A3}"/>
              </a:ext>
            </a:extLst>
          </p:cNvPr>
          <p:cNvSpPr/>
          <p:nvPr/>
        </p:nvSpPr>
        <p:spPr>
          <a:xfrm>
            <a:off x="1877960" y="3120783"/>
            <a:ext cx="433749" cy="533218"/>
          </a:xfrm>
          <a:prstGeom prst="downArrow">
            <a:avLst>
              <a:gd name="adj1" fmla="val 30488"/>
              <a:gd name="adj2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37917-9938-42E8-A24F-8F5D659CF0C6}"/>
              </a:ext>
            </a:extLst>
          </p:cNvPr>
          <p:cNvSpPr txBox="1"/>
          <p:nvPr/>
        </p:nvSpPr>
        <p:spPr>
          <a:xfrm>
            <a:off x="1293837" y="5410139"/>
            <a:ext cx="15718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Predict : airplane</a:t>
            </a:r>
            <a:endParaRPr lang="ko-KR" altLang="en-US" sz="14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630E86B-397B-44F0-A3B5-36DD3F6017E9}"/>
              </a:ext>
            </a:extLst>
          </p:cNvPr>
          <p:cNvSpPr/>
          <p:nvPr/>
        </p:nvSpPr>
        <p:spPr>
          <a:xfrm>
            <a:off x="5498725" y="1690734"/>
            <a:ext cx="1714150" cy="369333"/>
          </a:xfrm>
          <a:prstGeom prst="roundRect">
            <a:avLst>
              <a:gd name="adj" fmla="val 439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tx1"/>
                </a:solidFill>
              </a:rPr>
              <a:t>병렬 구조로 결합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7DB9575-67A2-4B42-86C8-F6D6C687CB1C}"/>
              </a:ext>
            </a:extLst>
          </p:cNvPr>
          <p:cNvGrpSpPr/>
          <p:nvPr/>
        </p:nvGrpSpPr>
        <p:grpSpPr>
          <a:xfrm>
            <a:off x="5374096" y="2241073"/>
            <a:ext cx="6118822" cy="3395821"/>
            <a:chOff x="5409573" y="2313432"/>
            <a:chExt cx="6105964" cy="3395821"/>
          </a:xfrm>
        </p:grpSpPr>
        <p:pic>
          <p:nvPicPr>
            <p:cNvPr id="17" name="내용 개체 틀 4">
              <a:extLst>
                <a:ext uri="{FF2B5EF4-FFF2-40B4-BE49-F238E27FC236}">
                  <a16:creationId xmlns:a16="http://schemas.microsoft.com/office/drawing/2014/main" id="{98975B1C-77D2-4A94-B70F-D3D5D5BE5E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1" t="36161" r="83445" b="37668"/>
            <a:stretch/>
          </p:blipFill>
          <p:spPr>
            <a:xfrm>
              <a:off x="5893797" y="2641060"/>
              <a:ext cx="998292" cy="720481"/>
            </a:xfrm>
            <a:prstGeom prst="rect">
              <a:avLst/>
            </a:prstGeom>
          </p:spPr>
        </p:pic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9C463270-35C6-4095-9F70-492665610423}"/>
                </a:ext>
              </a:extLst>
            </p:cNvPr>
            <p:cNvSpPr/>
            <p:nvPr/>
          </p:nvSpPr>
          <p:spPr>
            <a:xfrm>
              <a:off x="6216101" y="3467536"/>
              <a:ext cx="353683" cy="387901"/>
            </a:xfrm>
            <a:prstGeom prst="downArrow">
              <a:avLst>
                <a:gd name="adj1" fmla="val 30488"/>
                <a:gd name="adj2" fmla="val 50000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화살표: 아래쪽 20">
              <a:extLst>
                <a:ext uri="{FF2B5EF4-FFF2-40B4-BE49-F238E27FC236}">
                  <a16:creationId xmlns:a16="http://schemas.microsoft.com/office/drawing/2014/main" id="{3BCE8ED3-2E0E-4159-B5A2-6BAE4163F1A6}"/>
                </a:ext>
              </a:extLst>
            </p:cNvPr>
            <p:cNvSpPr/>
            <p:nvPr/>
          </p:nvSpPr>
          <p:spPr>
            <a:xfrm>
              <a:off x="6214436" y="4609961"/>
              <a:ext cx="353683" cy="408118"/>
            </a:xfrm>
            <a:prstGeom prst="downArrow">
              <a:avLst>
                <a:gd name="adj1" fmla="val 30488"/>
                <a:gd name="adj2" fmla="val 50000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3" name="내용 개체 틀 4">
              <a:extLst>
                <a:ext uri="{FF2B5EF4-FFF2-40B4-BE49-F238E27FC236}">
                  <a16:creationId xmlns:a16="http://schemas.microsoft.com/office/drawing/2014/main" id="{6E9875BC-63B1-46E9-8B3B-6D1C4C3DD7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1" t="36161" r="83445" b="37668"/>
            <a:stretch/>
          </p:blipFill>
          <p:spPr>
            <a:xfrm>
              <a:off x="7852168" y="2649671"/>
              <a:ext cx="998292" cy="720481"/>
            </a:xfrm>
            <a:prstGeom prst="rect">
              <a:avLst/>
            </a:prstGeom>
          </p:spPr>
        </p:pic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B2346584-9567-461F-B369-B158EEB48BF2}"/>
                </a:ext>
              </a:extLst>
            </p:cNvPr>
            <p:cNvSpPr/>
            <p:nvPr/>
          </p:nvSpPr>
          <p:spPr>
            <a:xfrm>
              <a:off x="8203666" y="3477320"/>
              <a:ext cx="353683" cy="387901"/>
            </a:xfrm>
            <a:prstGeom prst="downArrow">
              <a:avLst>
                <a:gd name="adj1" fmla="val 30488"/>
                <a:gd name="adj2" fmla="val 50000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2DD7FCE8-74CD-49A6-B698-0B86F4438CFB}"/>
                </a:ext>
              </a:extLst>
            </p:cNvPr>
            <p:cNvSpPr/>
            <p:nvPr/>
          </p:nvSpPr>
          <p:spPr>
            <a:xfrm>
              <a:off x="8232522" y="4609961"/>
              <a:ext cx="353683" cy="408118"/>
            </a:xfrm>
            <a:prstGeom prst="downArrow">
              <a:avLst>
                <a:gd name="adj1" fmla="val 30488"/>
                <a:gd name="adj2" fmla="val 50000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C1CD17-2EE5-4BE8-A23D-63E98FA00EC1}"/>
                </a:ext>
              </a:extLst>
            </p:cNvPr>
            <p:cNvSpPr txBox="1"/>
            <p:nvPr/>
          </p:nvSpPr>
          <p:spPr>
            <a:xfrm>
              <a:off x="8178452" y="5092039"/>
              <a:ext cx="524312" cy="3077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Yes</a:t>
              </a:r>
              <a:endParaRPr lang="ko-KR" altLang="en-US" sz="1400" b="1" dirty="0"/>
            </a:p>
          </p:txBody>
        </p:sp>
        <p:pic>
          <p:nvPicPr>
            <p:cNvPr id="28" name="내용 개체 틀 4">
              <a:extLst>
                <a:ext uri="{FF2B5EF4-FFF2-40B4-BE49-F238E27FC236}">
                  <a16:creationId xmlns:a16="http://schemas.microsoft.com/office/drawing/2014/main" id="{48336DC6-00F9-49F0-9795-1B5C1C54E2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1" t="36161" r="83445" b="37668"/>
            <a:stretch/>
          </p:blipFill>
          <p:spPr>
            <a:xfrm>
              <a:off x="9810540" y="2616973"/>
              <a:ext cx="998292" cy="720481"/>
            </a:xfrm>
            <a:prstGeom prst="rect">
              <a:avLst/>
            </a:prstGeom>
          </p:spPr>
        </p:pic>
        <p:sp>
          <p:nvSpPr>
            <p:cNvPr id="30" name="화살표: 아래쪽 29">
              <a:extLst>
                <a:ext uri="{FF2B5EF4-FFF2-40B4-BE49-F238E27FC236}">
                  <a16:creationId xmlns:a16="http://schemas.microsoft.com/office/drawing/2014/main" id="{DDE29430-C078-48EE-9F84-3ECF39FDEA2D}"/>
                </a:ext>
              </a:extLst>
            </p:cNvPr>
            <p:cNvSpPr/>
            <p:nvPr/>
          </p:nvSpPr>
          <p:spPr>
            <a:xfrm>
              <a:off x="10133362" y="3477320"/>
              <a:ext cx="353683" cy="387901"/>
            </a:xfrm>
            <a:prstGeom prst="downArrow">
              <a:avLst>
                <a:gd name="adj1" fmla="val 30488"/>
                <a:gd name="adj2" fmla="val 50000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화살표: 아래쪽 31">
              <a:extLst>
                <a:ext uri="{FF2B5EF4-FFF2-40B4-BE49-F238E27FC236}">
                  <a16:creationId xmlns:a16="http://schemas.microsoft.com/office/drawing/2014/main" id="{38B57780-19DA-4797-BC54-823FA84095FE}"/>
                </a:ext>
              </a:extLst>
            </p:cNvPr>
            <p:cNvSpPr/>
            <p:nvPr/>
          </p:nvSpPr>
          <p:spPr>
            <a:xfrm>
              <a:off x="10174318" y="4613033"/>
              <a:ext cx="353683" cy="408118"/>
            </a:xfrm>
            <a:prstGeom prst="downArrow">
              <a:avLst>
                <a:gd name="adj1" fmla="val 30488"/>
                <a:gd name="adj2" fmla="val 50000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DE51B87-9D14-4EAA-B000-4BFA1730D347}"/>
                </a:ext>
              </a:extLst>
            </p:cNvPr>
            <p:cNvSpPr/>
            <p:nvPr/>
          </p:nvSpPr>
          <p:spPr>
            <a:xfrm>
              <a:off x="5409573" y="2313432"/>
              <a:ext cx="6105964" cy="33958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72351A3A-9666-4DF2-AC58-ECA3E6769432}"/>
              </a:ext>
            </a:extLst>
          </p:cNvPr>
          <p:cNvSpPr/>
          <p:nvPr/>
        </p:nvSpPr>
        <p:spPr>
          <a:xfrm>
            <a:off x="8203735" y="5736202"/>
            <a:ext cx="353683" cy="387901"/>
          </a:xfrm>
          <a:prstGeom prst="downArrow">
            <a:avLst>
              <a:gd name="adj1" fmla="val 30488"/>
              <a:gd name="adj2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BFEBB0-7A80-43C0-8F61-C7EDBFD0E672}"/>
              </a:ext>
            </a:extLst>
          </p:cNvPr>
          <p:cNvSpPr txBox="1"/>
          <p:nvPr/>
        </p:nvSpPr>
        <p:spPr>
          <a:xfrm>
            <a:off x="7316937" y="6218281"/>
            <a:ext cx="206540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Predict : airplane</a:t>
            </a:r>
            <a:endParaRPr lang="ko-KR" altLang="en-US" b="1" dirty="0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98780E82-8B10-46B0-AD94-112F63C164B1}"/>
              </a:ext>
            </a:extLst>
          </p:cNvPr>
          <p:cNvSpPr/>
          <p:nvPr/>
        </p:nvSpPr>
        <p:spPr>
          <a:xfrm>
            <a:off x="1862904" y="4724545"/>
            <a:ext cx="433749" cy="533218"/>
          </a:xfrm>
          <a:prstGeom prst="downArrow">
            <a:avLst>
              <a:gd name="adj1" fmla="val 30488"/>
              <a:gd name="adj2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 descr="텍스트, 자동차, 도로, 실외이(가) 표시된 사진&#10;&#10;자동 생성된 설명">
            <a:extLst>
              <a:ext uri="{FF2B5EF4-FFF2-40B4-BE49-F238E27FC236}">
                <a16:creationId xmlns:a16="http://schemas.microsoft.com/office/drawing/2014/main" id="{3D665A4B-EBAD-4B43-B930-3C12DD3E6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71" y="3826177"/>
            <a:ext cx="1345404" cy="611163"/>
          </a:xfrm>
          <a:prstGeom prst="rect">
            <a:avLst/>
          </a:prstGeom>
        </p:spPr>
      </p:pic>
      <p:pic>
        <p:nvPicPr>
          <p:cNvPr id="39" name="그림 38" descr="고양이, 앉아있는, 포유류, 응시하는이(가) 표시된 사진&#10;&#10;자동 생성된 설명">
            <a:extLst>
              <a:ext uri="{FF2B5EF4-FFF2-40B4-BE49-F238E27FC236}">
                <a16:creationId xmlns:a16="http://schemas.microsoft.com/office/drawing/2014/main" id="{068E242E-C618-4288-B319-D51116306C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6" b="-8715"/>
          <a:stretch/>
        </p:blipFill>
        <p:spPr>
          <a:xfrm>
            <a:off x="9675606" y="3819165"/>
            <a:ext cx="1217842" cy="693078"/>
          </a:xfrm>
          <a:prstGeom prst="rect">
            <a:avLst/>
          </a:prstGeom>
        </p:spPr>
      </p:pic>
      <p:pic>
        <p:nvPicPr>
          <p:cNvPr id="40" name="내용 개체 틀 4">
            <a:extLst>
              <a:ext uri="{FF2B5EF4-FFF2-40B4-BE49-F238E27FC236}">
                <a16:creationId xmlns:a16="http://schemas.microsoft.com/office/drawing/2014/main" id="{02919773-C509-4F6F-A800-A667C4CB45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" t="36161" r="83445" b="37668"/>
          <a:stretch/>
        </p:blipFill>
        <p:spPr>
          <a:xfrm>
            <a:off x="7833269" y="3825222"/>
            <a:ext cx="998292" cy="61307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81C31BC-EB9D-4353-AE25-60B89C786B1D}"/>
              </a:ext>
            </a:extLst>
          </p:cNvPr>
          <p:cNvSpPr txBox="1"/>
          <p:nvPr/>
        </p:nvSpPr>
        <p:spPr>
          <a:xfrm>
            <a:off x="4300378" y="3792862"/>
            <a:ext cx="847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VS</a:t>
            </a:r>
            <a:endParaRPr lang="ko-KR" altLang="en-US" sz="3200" b="1" dirty="0"/>
          </a:p>
        </p:txBody>
      </p:sp>
      <p:pic>
        <p:nvPicPr>
          <p:cNvPr id="42" name="그림 41" descr="텍스트, 자동차, 도로, 실외이(가) 표시된 사진&#10;&#10;자동 생성된 설명">
            <a:extLst>
              <a:ext uri="{FF2B5EF4-FFF2-40B4-BE49-F238E27FC236}">
                <a16:creationId xmlns:a16="http://schemas.microsoft.com/office/drawing/2014/main" id="{34CA3E4F-30DA-4959-82BB-2380533D1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54" y="3871335"/>
            <a:ext cx="1188847" cy="611163"/>
          </a:xfrm>
          <a:prstGeom prst="rect">
            <a:avLst/>
          </a:prstGeom>
        </p:spPr>
      </p:pic>
      <p:pic>
        <p:nvPicPr>
          <p:cNvPr id="43" name="내용 개체 틀 4">
            <a:extLst>
              <a:ext uri="{FF2B5EF4-FFF2-40B4-BE49-F238E27FC236}">
                <a16:creationId xmlns:a16="http://schemas.microsoft.com/office/drawing/2014/main" id="{777C2F39-7E26-40C5-9DF5-F6B3D736F1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" t="36161" r="83445" b="37668"/>
          <a:stretch/>
        </p:blipFill>
        <p:spPr>
          <a:xfrm>
            <a:off x="1541626" y="3857186"/>
            <a:ext cx="1076306" cy="61307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B8052C1-8FCC-487D-A112-AD2611F66ACA}"/>
              </a:ext>
            </a:extLst>
          </p:cNvPr>
          <p:cNvSpPr txBox="1"/>
          <p:nvPr/>
        </p:nvSpPr>
        <p:spPr>
          <a:xfrm>
            <a:off x="10061130" y="5017316"/>
            <a:ext cx="52431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No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0000E1-A751-47A9-9307-31EAC4CC6D28}"/>
              </a:ext>
            </a:extLst>
          </p:cNvPr>
          <p:cNvSpPr txBox="1"/>
          <p:nvPr/>
        </p:nvSpPr>
        <p:spPr>
          <a:xfrm>
            <a:off x="6117914" y="5019680"/>
            <a:ext cx="52431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No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F4C441-856A-4244-A31F-195E5E67FA54}"/>
              </a:ext>
            </a:extLst>
          </p:cNvPr>
          <p:cNvSpPr txBox="1"/>
          <p:nvPr/>
        </p:nvSpPr>
        <p:spPr>
          <a:xfrm>
            <a:off x="6478778" y="3404961"/>
            <a:ext cx="838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Match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81D707-D005-431F-A8ED-4B1505D72872}"/>
              </a:ext>
            </a:extLst>
          </p:cNvPr>
          <p:cNvSpPr txBox="1"/>
          <p:nvPr/>
        </p:nvSpPr>
        <p:spPr>
          <a:xfrm>
            <a:off x="8511509" y="3398055"/>
            <a:ext cx="870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Match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783362-C9D9-4F7D-882F-BD8A246AE9FE}"/>
              </a:ext>
            </a:extLst>
          </p:cNvPr>
          <p:cNvSpPr txBox="1"/>
          <p:nvPr/>
        </p:nvSpPr>
        <p:spPr>
          <a:xfrm>
            <a:off x="10405130" y="3394317"/>
            <a:ext cx="782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Match</a:t>
            </a:r>
            <a:endParaRPr lang="ko-KR" altLang="en-US" sz="14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7EA1E32-9BD5-4854-B2F1-960BA39D7D8C}"/>
              </a:ext>
            </a:extLst>
          </p:cNvPr>
          <p:cNvSpPr/>
          <p:nvPr/>
        </p:nvSpPr>
        <p:spPr>
          <a:xfrm>
            <a:off x="346135" y="1629487"/>
            <a:ext cx="1427053" cy="499971"/>
          </a:xfrm>
          <a:prstGeom prst="roundRect">
            <a:avLst>
              <a:gd name="adj" fmla="val 439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tx1"/>
                </a:solidFill>
              </a:rPr>
              <a:t>다중 클래스로 학습된 모델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2195122-B2EE-4B17-BBFA-CEFECCE96C28}"/>
              </a:ext>
            </a:extLst>
          </p:cNvPr>
          <p:cNvSpPr/>
          <p:nvPr/>
        </p:nvSpPr>
        <p:spPr>
          <a:xfrm>
            <a:off x="183725" y="3699549"/>
            <a:ext cx="3838582" cy="962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0" name="그림 69" descr="고양이, 앉아있는, 포유류, 응시하는이(가) 표시된 사진&#10;&#10;자동 생성된 설명">
            <a:extLst>
              <a:ext uri="{FF2B5EF4-FFF2-40B4-BE49-F238E27FC236}">
                <a16:creationId xmlns:a16="http://schemas.microsoft.com/office/drawing/2014/main" id="{947FFB9B-54B2-41B4-8519-8AC474386C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6" b="-8715"/>
          <a:stretch/>
        </p:blipFill>
        <p:spPr>
          <a:xfrm>
            <a:off x="2695475" y="3842819"/>
            <a:ext cx="1217842" cy="639679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2AD142-AB54-4A99-914D-1015A1462D7C}"/>
              </a:ext>
            </a:extLst>
          </p:cNvPr>
          <p:cNvSpPr/>
          <p:nvPr/>
        </p:nvSpPr>
        <p:spPr>
          <a:xfrm>
            <a:off x="5659630" y="3783078"/>
            <a:ext cx="1483785" cy="699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6EE66B7-10D2-441C-961F-5031D57804D3}"/>
              </a:ext>
            </a:extLst>
          </p:cNvPr>
          <p:cNvSpPr/>
          <p:nvPr/>
        </p:nvSpPr>
        <p:spPr>
          <a:xfrm>
            <a:off x="7769617" y="3801202"/>
            <a:ext cx="1139492" cy="681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56AA026-00E8-4B37-B23C-7B9AC833278F}"/>
              </a:ext>
            </a:extLst>
          </p:cNvPr>
          <p:cNvSpPr/>
          <p:nvPr/>
        </p:nvSpPr>
        <p:spPr>
          <a:xfrm>
            <a:off x="9675605" y="3801202"/>
            <a:ext cx="1305583" cy="682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408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그림 87">
            <a:extLst>
              <a:ext uri="{FF2B5EF4-FFF2-40B4-BE49-F238E27FC236}">
                <a16:creationId xmlns:a16="http://schemas.microsoft.com/office/drawing/2014/main" id="{76C7669F-5FED-4DA3-8E2E-851C11D75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39" y="5816563"/>
            <a:ext cx="1235741" cy="10414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80E888-A9C5-47C7-A8BD-39A9A5FD207D}"/>
              </a:ext>
            </a:extLst>
          </p:cNvPr>
          <p:cNvSpPr txBox="1"/>
          <p:nvPr/>
        </p:nvSpPr>
        <p:spPr>
          <a:xfrm>
            <a:off x="350406" y="381877"/>
            <a:ext cx="3807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Model Structure</a:t>
            </a:r>
            <a:endParaRPr kumimoji="1" lang="ko-Kore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C23A0D7-6F89-4611-915C-D0CB56E49849}"/>
              </a:ext>
            </a:extLst>
          </p:cNvPr>
          <p:cNvSpPr/>
          <p:nvPr/>
        </p:nvSpPr>
        <p:spPr>
          <a:xfrm>
            <a:off x="2016525" y="1543574"/>
            <a:ext cx="2135549" cy="707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CNN</a:t>
            </a:r>
          </a:p>
          <a:p>
            <a:pPr algn="ctr"/>
            <a:r>
              <a:rPr lang="en-US" altLang="ko-KR" dirty="0"/>
              <a:t>(feature extraction)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0C1A7BA-090A-4183-AC95-6A84B987FD6F}"/>
              </a:ext>
            </a:extLst>
          </p:cNvPr>
          <p:cNvSpPr/>
          <p:nvPr/>
        </p:nvSpPr>
        <p:spPr>
          <a:xfrm>
            <a:off x="709408" y="2818069"/>
            <a:ext cx="364177" cy="1647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SVM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B09D79-4233-4713-B94C-704FBA9DD0F3}"/>
              </a:ext>
            </a:extLst>
          </p:cNvPr>
          <p:cNvSpPr/>
          <p:nvPr/>
        </p:nvSpPr>
        <p:spPr>
          <a:xfrm>
            <a:off x="3127180" y="2818066"/>
            <a:ext cx="364177" cy="1647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SVM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40BF70-BD28-4239-B8D3-3EFE7B1B2FF6}"/>
              </a:ext>
            </a:extLst>
          </p:cNvPr>
          <p:cNvSpPr/>
          <p:nvPr/>
        </p:nvSpPr>
        <p:spPr>
          <a:xfrm>
            <a:off x="1961268" y="2821733"/>
            <a:ext cx="364177" cy="1647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SVM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48419C-BD4A-405D-B6A7-270AA11487DA}"/>
              </a:ext>
            </a:extLst>
          </p:cNvPr>
          <p:cNvSpPr/>
          <p:nvPr/>
        </p:nvSpPr>
        <p:spPr>
          <a:xfrm>
            <a:off x="4915390" y="2818066"/>
            <a:ext cx="364177" cy="1647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SVM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8E1A1C-D96F-4C50-886E-ADD9A9AD3B50}"/>
              </a:ext>
            </a:extLst>
          </p:cNvPr>
          <p:cNvSpPr txBox="1"/>
          <p:nvPr/>
        </p:nvSpPr>
        <p:spPr>
          <a:xfrm>
            <a:off x="3832423" y="3894947"/>
            <a:ext cx="5868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solidFill>
                  <a:schemeClr val="accent1">
                    <a:lumMod val="75000"/>
                  </a:schemeClr>
                </a:solidFill>
              </a:rPr>
              <a:t>…</a:t>
            </a:r>
            <a:endParaRPr lang="ko-KR" altLang="en-US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5482BFBF-C342-4B66-A88D-DC22B58BD958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rot="5400000">
            <a:off x="1704594" y="1438362"/>
            <a:ext cx="566611" cy="21928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89A6A7D-2F58-4653-A299-EB64C31C30A1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5400000">
            <a:off x="2328692" y="2066124"/>
            <a:ext cx="570275" cy="9409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2C43CC3E-E33A-49FE-B9E4-84EF8C8C69EB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16200000" flipH="1">
            <a:off x="2913480" y="2422277"/>
            <a:ext cx="566608" cy="2249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C3726693-BDCC-4A23-AA95-262B739A7B4C}"/>
              </a:ext>
            </a:extLst>
          </p:cNvPr>
          <p:cNvCxnSpPr>
            <a:cxnSpLocks/>
            <a:stCxn id="29" idx="2"/>
            <a:endCxn id="35" idx="0"/>
          </p:cNvCxnSpPr>
          <p:nvPr/>
        </p:nvCxnSpPr>
        <p:spPr>
          <a:xfrm rot="16200000" flipH="1">
            <a:off x="3807585" y="1528172"/>
            <a:ext cx="566608" cy="20131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6D66F06B-3160-498C-99AE-C19166ED2C86}"/>
              </a:ext>
            </a:extLst>
          </p:cNvPr>
          <p:cNvSpPr/>
          <p:nvPr/>
        </p:nvSpPr>
        <p:spPr>
          <a:xfrm>
            <a:off x="746960" y="4730456"/>
            <a:ext cx="380011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63C8B8C3-CFCB-4816-BD00-1AA2976A37D6}"/>
              </a:ext>
            </a:extLst>
          </p:cNvPr>
          <p:cNvSpPr/>
          <p:nvPr/>
        </p:nvSpPr>
        <p:spPr>
          <a:xfrm>
            <a:off x="1945434" y="4689581"/>
            <a:ext cx="380011" cy="3693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번개 44">
            <a:extLst>
              <a:ext uri="{FF2B5EF4-FFF2-40B4-BE49-F238E27FC236}">
                <a16:creationId xmlns:a16="http://schemas.microsoft.com/office/drawing/2014/main" id="{17B294D7-D9B7-4EBD-9F5F-653CAFF50D27}"/>
              </a:ext>
            </a:extLst>
          </p:cNvPr>
          <p:cNvSpPr/>
          <p:nvPr/>
        </p:nvSpPr>
        <p:spPr>
          <a:xfrm>
            <a:off x="3146657" y="4645557"/>
            <a:ext cx="380011" cy="454231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구름 46">
            <a:extLst>
              <a:ext uri="{FF2B5EF4-FFF2-40B4-BE49-F238E27FC236}">
                <a16:creationId xmlns:a16="http://schemas.microsoft.com/office/drawing/2014/main" id="{1072C301-0388-43EC-9838-2A5EFF116C74}"/>
              </a:ext>
            </a:extLst>
          </p:cNvPr>
          <p:cNvSpPr/>
          <p:nvPr/>
        </p:nvSpPr>
        <p:spPr>
          <a:xfrm>
            <a:off x="4930602" y="4645557"/>
            <a:ext cx="380011" cy="4542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9F4D8A83-8E68-4F3B-850B-03093D31A3A7}"/>
              </a:ext>
            </a:extLst>
          </p:cNvPr>
          <p:cNvSpPr/>
          <p:nvPr/>
        </p:nvSpPr>
        <p:spPr>
          <a:xfrm>
            <a:off x="6096000" y="3477237"/>
            <a:ext cx="919727" cy="502921"/>
          </a:xfrm>
          <a:prstGeom prst="rightArrow">
            <a:avLst>
              <a:gd name="adj1" fmla="val 50000"/>
              <a:gd name="adj2" fmla="val 7697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AB36DC0D-DEFC-4729-A508-E2299767EAED}"/>
              </a:ext>
            </a:extLst>
          </p:cNvPr>
          <p:cNvSpPr/>
          <p:nvPr/>
        </p:nvSpPr>
        <p:spPr>
          <a:xfrm>
            <a:off x="350406" y="5364475"/>
            <a:ext cx="1082179" cy="369333"/>
          </a:xfrm>
          <a:prstGeom prst="roundRect">
            <a:avLst>
              <a:gd name="adj" fmla="val 439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probability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F7AF0DD-7BEF-486D-9191-2EE990583EEC}"/>
              </a:ext>
            </a:extLst>
          </p:cNvPr>
          <p:cNvSpPr/>
          <p:nvPr/>
        </p:nvSpPr>
        <p:spPr>
          <a:xfrm>
            <a:off x="1628835" y="5364475"/>
            <a:ext cx="1082179" cy="369333"/>
          </a:xfrm>
          <a:prstGeom prst="roundRect">
            <a:avLst>
              <a:gd name="adj" fmla="val 439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probability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D6BCBB8-3A11-4DC5-AC4B-7622BC84DAAA}"/>
              </a:ext>
            </a:extLst>
          </p:cNvPr>
          <p:cNvSpPr/>
          <p:nvPr/>
        </p:nvSpPr>
        <p:spPr>
          <a:xfrm>
            <a:off x="2861794" y="5364475"/>
            <a:ext cx="1082179" cy="340438"/>
          </a:xfrm>
          <a:prstGeom prst="roundRect">
            <a:avLst>
              <a:gd name="adj" fmla="val 439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probability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A318BB5-2248-40A6-8841-50133707DDF1}"/>
              </a:ext>
            </a:extLst>
          </p:cNvPr>
          <p:cNvSpPr/>
          <p:nvPr/>
        </p:nvSpPr>
        <p:spPr>
          <a:xfrm>
            <a:off x="4641355" y="5364475"/>
            <a:ext cx="1082179" cy="369333"/>
          </a:xfrm>
          <a:prstGeom prst="roundRect">
            <a:avLst>
              <a:gd name="adj" fmla="val 439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probability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DE16E14-4216-4BB6-84D3-4482948D87D7}"/>
              </a:ext>
            </a:extLst>
          </p:cNvPr>
          <p:cNvSpPr/>
          <p:nvPr/>
        </p:nvSpPr>
        <p:spPr>
          <a:xfrm>
            <a:off x="2076980" y="6312667"/>
            <a:ext cx="2239608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Choose a best score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5979346C-9312-4227-993B-ECB3E4AC3494}"/>
              </a:ext>
            </a:extLst>
          </p:cNvPr>
          <p:cNvCxnSpPr>
            <a:stCxn id="51" idx="2"/>
            <a:endCxn id="69" idx="0"/>
          </p:cNvCxnSpPr>
          <p:nvPr/>
        </p:nvCxnSpPr>
        <p:spPr>
          <a:xfrm rot="16200000" flipH="1">
            <a:off x="1754711" y="4870593"/>
            <a:ext cx="578859" cy="23052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417182F7-CAC5-417C-A368-B8CF8662DE25}"/>
              </a:ext>
            </a:extLst>
          </p:cNvPr>
          <p:cNvCxnSpPr>
            <a:stCxn id="52" idx="2"/>
            <a:endCxn id="69" idx="0"/>
          </p:cNvCxnSpPr>
          <p:nvPr/>
        </p:nvCxnSpPr>
        <p:spPr>
          <a:xfrm rot="16200000" flipH="1">
            <a:off x="2393925" y="5509807"/>
            <a:ext cx="578859" cy="10268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ACBC85C3-75DE-4C06-8FA3-FE27FC8E980A}"/>
              </a:ext>
            </a:extLst>
          </p:cNvPr>
          <p:cNvCxnSpPr>
            <a:cxnSpLocks/>
            <a:stCxn id="53" idx="2"/>
            <a:endCxn id="69" idx="0"/>
          </p:cNvCxnSpPr>
          <p:nvPr/>
        </p:nvCxnSpPr>
        <p:spPr>
          <a:xfrm rot="5400000">
            <a:off x="2995957" y="5905740"/>
            <a:ext cx="607754" cy="206100"/>
          </a:xfrm>
          <a:prstGeom prst="bentConnector3">
            <a:avLst>
              <a:gd name="adj1" fmla="val 528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ACE3D3BC-C900-4546-AF47-6E3E11C7EDE5}"/>
              </a:ext>
            </a:extLst>
          </p:cNvPr>
          <p:cNvCxnSpPr>
            <a:cxnSpLocks/>
            <a:stCxn id="54" idx="2"/>
            <a:endCxn id="69" idx="0"/>
          </p:cNvCxnSpPr>
          <p:nvPr/>
        </p:nvCxnSpPr>
        <p:spPr>
          <a:xfrm rot="5400000">
            <a:off x="3900186" y="5030407"/>
            <a:ext cx="578859" cy="19856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38A4972-54A6-4215-BE37-80B09655EA58}"/>
              </a:ext>
            </a:extLst>
          </p:cNvPr>
          <p:cNvSpPr txBox="1"/>
          <p:nvPr/>
        </p:nvSpPr>
        <p:spPr>
          <a:xfrm>
            <a:off x="7236829" y="2130441"/>
            <a:ext cx="475103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한번에 여러 클래스에 대한 학습 대신 개별 클래스에 대한 병렬 학습</a:t>
            </a:r>
            <a:endParaRPr lang="en-US" altLang="ko-KR" sz="2000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2000" dirty="0"/>
              <a:t>병렬 학습으로 인한 성능 극대화</a:t>
            </a: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훈련 시간 단축</a:t>
            </a:r>
            <a:br>
              <a:rPr lang="en-US" altLang="ko-KR" sz="2000" dirty="0"/>
            </a:br>
            <a:r>
              <a:rPr lang="en-US" altLang="ko-KR" sz="2000" dirty="0"/>
              <a:t>(CNN</a:t>
            </a:r>
            <a:r>
              <a:rPr lang="ko-KR" altLang="en-US" sz="2000" dirty="0"/>
              <a:t>의 훈련 시간</a:t>
            </a:r>
            <a:r>
              <a:rPr lang="en-US" altLang="ko-KR" sz="2000" dirty="0">
                <a:sym typeface="Wingdings" panose="05000000000000000000" pitchFamily="2" charset="2"/>
              </a:rPr>
              <a:t>SVM</a:t>
            </a:r>
            <a:r>
              <a:rPr lang="ko-KR" altLang="en-US" sz="2000" dirty="0">
                <a:sym typeface="Wingdings" panose="05000000000000000000" pitchFamily="2" charset="2"/>
              </a:rPr>
              <a:t>의 훈련시간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원하는 분류 클래스가 추가될 때마다 새 </a:t>
            </a:r>
            <a:r>
              <a:rPr lang="en-US" altLang="ko-KR" sz="2000" dirty="0">
                <a:sym typeface="Wingdings" panose="05000000000000000000" pitchFamily="2" charset="2"/>
              </a:rPr>
              <a:t>SVM</a:t>
            </a:r>
            <a:r>
              <a:rPr lang="ko-KR" altLang="en-US" sz="2000" dirty="0">
                <a:sym typeface="Wingdings" panose="05000000000000000000" pitchFamily="2" charset="2"/>
              </a:rPr>
              <a:t>을 덧붙이는 유연한 구조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간단한 설계 환경</a:t>
            </a:r>
            <a:endParaRPr lang="en-US" altLang="ko-KR" sz="2000" dirty="0"/>
          </a:p>
          <a:p>
            <a:endParaRPr lang="ko-KR" altLang="en-US" dirty="0"/>
          </a:p>
        </p:txBody>
      </p:sp>
      <p:cxnSp>
        <p:nvCxnSpPr>
          <p:cNvPr id="91" name="직선 연결선[R] 3">
            <a:extLst>
              <a:ext uri="{FF2B5EF4-FFF2-40B4-BE49-F238E27FC236}">
                <a16:creationId xmlns:a16="http://schemas.microsoft.com/office/drawing/2014/main" id="{C9F3C650-4CDC-4EF5-91A8-5B05462087BA}"/>
              </a:ext>
            </a:extLst>
          </p:cNvPr>
          <p:cNvCxnSpPr/>
          <p:nvPr/>
        </p:nvCxnSpPr>
        <p:spPr>
          <a:xfrm>
            <a:off x="368826" y="1233259"/>
            <a:ext cx="1071302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0F446AEA-530D-430A-B966-360236D84CDD}"/>
              </a:ext>
            </a:extLst>
          </p:cNvPr>
          <p:cNvSpPr/>
          <p:nvPr/>
        </p:nvSpPr>
        <p:spPr>
          <a:xfrm>
            <a:off x="4458616" y="2617365"/>
            <a:ext cx="1415223" cy="354014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21C922DE-998B-40B2-838B-BAC130718AFB}"/>
              </a:ext>
            </a:extLst>
          </p:cNvPr>
          <p:cNvCxnSpPr>
            <a:cxnSpLocks/>
            <a:endCxn id="56" idx="2"/>
          </p:cNvCxnSpPr>
          <p:nvPr/>
        </p:nvCxnSpPr>
        <p:spPr>
          <a:xfrm rot="5400000" flipH="1" flipV="1">
            <a:off x="5102141" y="2094426"/>
            <a:ext cx="1707919" cy="86476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4B70914D-2507-47C6-9073-4FDDE47E3DE4}"/>
              </a:ext>
            </a:extLst>
          </p:cNvPr>
          <p:cNvCxnSpPr>
            <a:cxnSpLocks/>
            <a:stCxn id="57" idx="2"/>
          </p:cNvCxnSpPr>
          <p:nvPr/>
        </p:nvCxnSpPr>
        <p:spPr>
          <a:xfrm rot="5400000">
            <a:off x="5381598" y="2390308"/>
            <a:ext cx="1539168" cy="130921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42B89DF-E59B-4A86-8146-23E7255E2EA0}"/>
              </a:ext>
            </a:extLst>
          </p:cNvPr>
          <p:cNvSpPr/>
          <p:nvPr/>
        </p:nvSpPr>
        <p:spPr>
          <a:xfrm>
            <a:off x="6014399" y="1303514"/>
            <a:ext cx="748165" cy="369333"/>
          </a:xfrm>
          <a:prstGeom prst="roundRect">
            <a:avLst>
              <a:gd name="adj" fmla="val 439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attach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636963F-6C86-44D4-8730-0D251B711EF8}"/>
              </a:ext>
            </a:extLst>
          </p:cNvPr>
          <p:cNvSpPr/>
          <p:nvPr/>
        </p:nvSpPr>
        <p:spPr>
          <a:xfrm>
            <a:off x="6386307" y="1905997"/>
            <a:ext cx="838961" cy="369333"/>
          </a:xfrm>
          <a:prstGeom prst="roundRect">
            <a:avLst>
              <a:gd name="adj" fmla="val 439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detach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47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F6689963-3FA6-4BA6-A813-AE71CB2811D8}"/>
              </a:ext>
            </a:extLst>
          </p:cNvPr>
          <p:cNvGrpSpPr/>
          <p:nvPr/>
        </p:nvGrpSpPr>
        <p:grpSpPr>
          <a:xfrm>
            <a:off x="576629" y="1820798"/>
            <a:ext cx="10713023" cy="4185119"/>
            <a:chOff x="309448" y="2520896"/>
            <a:chExt cx="10713023" cy="4185119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8801DE7E-E1E7-4091-9F3F-53454E280D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52" t="8280" r="1442"/>
            <a:stretch/>
          </p:blipFill>
          <p:spPr>
            <a:xfrm>
              <a:off x="8175754" y="4047045"/>
              <a:ext cx="2846717" cy="2160042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D63DCF0A-EF85-446D-BB79-6E26B148F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222" y="2520896"/>
              <a:ext cx="3377477" cy="990451"/>
            </a:xfrm>
            <a:prstGeom prst="rect">
              <a:avLst/>
            </a:prstGeom>
          </p:spPr>
        </p:pic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4D0BF70F-C106-48DF-847C-2692CEEB137D}"/>
                </a:ext>
              </a:extLst>
            </p:cNvPr>
            <p:cNvCxnSpPr>
              <a:cxnSpLocks/>
              <a:stCxn id="43" idx="2"/>
              <a:endCxn id="48" idx="0"/>
            </p:cNvCxnSpPr>
            <p:nvPr/>
          </p:nvCxnSpPr>
          <p:spPr>
            <a:xfrm rot="5400000">
              <a:off x="3431535" y="1812619"/>
              <a:ext cx="535698" cy="393315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D25FF24F-A325-4D3F-802B-40E60D6F0D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52" t="8280" r="1442"/>
            <a:stretch/>
          </p:blipFill>
          <p:spPr>
            <a:xfrm>
              <a:off x="309448" y="4047045"/>
              <a:ext cx="2846717" cy="2160042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369BE8EB-057B-48A6-8DAD-85EE0C34C0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52" t="8280" r="1442"/>
            <a:stretch/>
          </p:blipFill>
          <p:spPr>
            <a:xfrm>
              <a:off x="4242601" y="4047045"/>
              <a:ext cx="2846717" cy="2160042"/>
            </a:xfrm>
            <a:prstGeom prst="rect">
              <a:avLst/>
            </a:prstGeom>
          </p:spPr>
        </p:pic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6F29B39F-85C6-4782-9139-56210ECA9E0F}"/>
                </a:ext>
              </a:extLst>
            </p:cNvPr>
            <p:cNvCxnSpPr>
              <a:cxnSpLocks/>
              <a:stCxn id="43" idx="2"/>
              <a:endCxn id="39" idx="0"/>
            </p:cNvCxnSpPr>
            <p:nvPr/>
          </p:nvCxnSpPr>
          <p:spPr>
            <a:xfrm rot="16200000" flipH="1">
              <a:off x="7364688" y="1812620"/>
              <a:ext cx="535698" cy="39331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F593CB3F-AD44-47D2-BD29-FA7771E58075}"/>
                </a:ext>
              </a:extLst>
            </p:cNvPr>
            <p:cNvCxnSpPr>
              <a:cxnSpLocks/>
              <a:stCxn id="43" idx="2"/>
              <a:endCxn id="49" idx="0"/>
            </p:cNvCxnSpPr>
            <p:nvPr/>
          </p:nvCxnSpPr>
          <p:spPr>
            <a:xfrm rot="5400000">
              <a:off x="5398112" y="3779196"/>
              <a:ext cx="535698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6D9645F-8067-40C5-9284-53DF4ACC62FD}"/>
                </a:ext>
              </a:extLst>
            </p:cNvPr>
            <p:cNvSpPr txBox="1"/>
            <p:nvPr/>
          </p:nvSpPr>
          <p:spPr>
            <a:xfrm>
              <a:off x="882519" y="6382848"/>
              <a:ext cx="199870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Airplane, Yes or No?</a:t>
              </a:r>
              <a:endParaRPr lang="ko-KR" altLang="en-US" sz="1500" b="1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6BCD0DF-F25D-49AF-80B2-A44C1D3D562C}"/>
                </a:ext>
              </a:extLst>
            </p:cNvPr>
            <p:cNvSpPr txBox="1"/>
            <p:nvPr/>
          </p:nvSpPr>
          <p:spPr>
            <a:xfrm>
              <a:off x="4718365" y="6382849"/>
              <a:ext cx="189518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Car, Yes or No?</a:t>
              </a:r>
              <a:endParaRPr lang="ko-KR" altLang="en-US" sz="1500" b="1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3A44B68-A1E0-45B2-AE44-645789C02E06}"/>
                </a:ext>
              </a:extLst>
            </p:cNvPr>
            <p:cNvSpPr txBox="1"/>
            <p:nvPr/>
          </p:nvSpPr>
          <p:spPr>
            <a:xfrm>
              <a:off x="8651518" y="6382850"/>
              <a:ext cx="189518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animal, Yes or No?</a:t>
              </a:r>
              <a:endParaRPr lang="ko-KR" altLang="en-US" sz="1500" b="1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610C4ECD-9AF1-4973-8A6D-C2BBFBD704E5}"/>
              </a:ext>
            </a:extLst>
          </p:cNvPr>
          <p:cNvSpPr txBox="1"/>
          <p:nvPr/>
        </p:nvSpPr>
        <p:spPr>
          <a:xfrm>
            <a:off x="350406" y="282004"/>
            <a:ext cx="3807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Model Structure</a:t>
            </a:r>
            <a:endParaRPr kumimoji="1" lang="ko-Kore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직선 연결선[R] 3">
            <a:extLst>
              <a:ext uri="{FF2B5EF4-FFF2-40B4-BE49-F238E27FC236}">
                <a16:creationId xmlns:a16="http://schemas.microsoft.com/office/drawing/2014/main" id="{1DB78532-D211-436E-B8FD-B439DF66C573}"/>
              </a:ext>
            </a:extLst>
          </p:cNvPr>
          <p:cNvCxnSpPr/>
          <p:nvPr/>
        </p:nvCxnSpPr>
        <p:spPr>
          <a:xfrm>
            <a:off x="368826" y="1133386"/>
            <a:ext cx="1071302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74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0E888-A9C5-47C7-A8BD-39A9A5FD207D}"/>
              </a:ext>
            </a:extLst>
          </p:cNvPr>
          <p:cNvSpPr txBox="1"/>
          <p:nvPr/>
        </p:nvSpPr>
        <p:spPr>
          <a:xfrm>
            <a:off x="280554" y="365328"/>
            <a:ext cx="8485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each SVM Model</a:t>
            </a:r>
            <a:endParaRPr kumimoji="1" lang="ko-Kore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직선 연결선[R] 3">
            <a:extLst>
              <a:ext uri="{FF2B5EF4-FFF2-40B4-BE49-F238E27FC236}">
                <a16:creationId xmlns:a16="http://schemas.microsoft.com/office/drawing/2014/main" id="{82228F78-9D47-48A5-86A7-29620BF1DD8A}"/>
              </a:ext>
            </a:extLst>
          </p:cNvPr>
          <p:cNvCxnSpPr/>
          <p:nvPr/>
        </p:nvCxnSpPr>
        <p:spPr>
          <a:xfrm>
            <a:off x="368826" y="1140980"/>
            <a:ext cx="1071302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7ECDEA5-C179-451C-8329-63A74BEC5FDA}"/>
              </a:ext>
            </a:extLst>
          </p:cNvPr>
          <p:cNvGrpSpPr/>
          <p:nvPr/>
        </p:nvGrpSpPr>
        <p:grpSpPr>
          <a:xfrm>
            <a:off x="540662" y="1902911"/>
            <a:ext cx="10436569" cy="3555518"/>
            <a:chOff x="493099" y="525524"/>
            <a:chExt cx="6609355" cy="3555518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4F23131-F256-48B0-850A-F62A4D43E26C}"/>
                </a:ext>
              </a:extLst>
            </p:cNvPr>
            <p:cNvGrpSpPr/>
            <p:nvPr/>
          </p:nvGrpSpPr>
          <p:grpSpPr>
            <a:xfrm>
              <a:off x="493099" y="525524"/>
              <a:ext cx="6609355" cy="3555518"/>
              <a:chOff x="361895" y="657984"/>
              <a:chExt cx="12074001" cy="3957894"/>
            </a:xfrm>
          </p:grpSpPr>
          <p:pic>
            <p:nvPicPr>
              <p:cNvPr id="76" name="그림 75" descr="포유류, 호랑이, 잔디, 대형고양이과이(가) 표시된 사진&#10;&#10;자동 생성된 설명">
                <a:extLst>
                  <a:ext uri="{FF2B5EF4-FFF2-40B4-BE49-F238E27FC236}">
                    <a16:creationId xmlns:a16="http://schemas.microsoft.com/office/drawing/2014/main" id="{AD3EC991-1F7F-467E-A253-4D009047E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895" y="1336741"/>
                <a:ext cx="2849798" cy="2566236"/>
              </a:xfrm>
              <a:prstGeom prst="rect">
                <a:avLst/>
              </a:prstGeom>
            </p:spPr>
          </p:pic>
          <p:sp>
            <p:nvSpPr>
              <p:cNvPr id="77" name="화살표: 오른쪽 76">
                <a:extLst>
                  <a:ext uri="{FF2B5EF4-FFF2-40B4-BE49-F238E27FC236}">
                    <a16:creationId xmlns:a16="http://schemas.microsoft.com/office/drawing/2014/main" id="{03B13BFA-9988-40C3-9701-2B0BE144F0F8}"/>
                  </a:ext>
                </a:extLst>
              </p:cNvPr>
              <p:cNvSpPr/>
              <p:nvPr/>
            </p:nvSpPr>
            <p:spPr>
              <a:xfrm>
                <a:off x="3438030" y="2263102"/>
                <a:ext cx="1014075" cy="559836"/>
              </a:xfrm>
              <a:prstGeom prst="rightArrow">
                <a:avLst>
                  <a:gd name="adj1" fmla="val 50000"/>
                  <a:gd name="adj2" fmla="val 76973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13725637-9945-4BC3-BDE1-C5697F8C1382}"/>
                  </a:ext>
                </a:extLst>
              </p:cNvPr>
              <p:cNvGrpSpPr/>
              <p:nvPr/>
            </p:nvGrpSpPr>
            <p:grpSpPr>
              <a:xfrm>
                <a:off x="4703802" y="1756074"/>
                <a:ext cx="1812471" cy="1756412"/>
                <a:chOff x="4176292" y="1612550"/>
                <a:chExt cx="1812471" cy="1756412"/>
              </a:xfrm>
            </p:grpSpPr>
            <p:grpSp>
              <p:nvGrpSpPr>
                <p:cNvPr id="119" name="그룹 118">
                  <a:extLst>
                    <a:ext uri="{FF2B5EF4-FFF2-40B4-BE49-F238E27FC236}">
                      <a16:creationId xmlns:a16="http://schemas.microsoft.com/office/drawing/2014/main" id="{521217D9-6286-4D69-A77B-2AD82B229416}"/>
                    </a:ext>
                  </a:extLst>
                </p:cNvPr>
                <p:cNvGrpSpPr/>
                <p:nvPr/>
              </p:nvGrpSpPr>
              <p:grpSpPr>
                <a:xfrm>
                  <a:off x="4176292" y="1612550"/>
                  <a:ext cx="1426181" cy="1373491"/>
                  <a:chOff x="6687536" y="2039532"/>
                  <a:chExt cx="1426181" cy="1373491"/>
                </a:xfrm>
              </p:grpSpPr>
              <p:pic>
                <p:nvPicPr>
                  <p:cNvPr id="123" name="그림 122">
                    <a:extLst>
                      <a:ext uri="{FF2B5EF4-FFF2-40B4-BE49-F238E27FC236}">
                        <a16:creationId xmlns:a16="http://schemas.microsoft.com/office/drawing/2014/main" id="{7D5E2FF9-C761-46C5-B853-C99133748D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6138" t="32357" r="66884" b="39612"/>
                  <a:stretch/>
                </p:blipFill>
                <p:spPr>
                  <a:xfrm>
                    <a:off x="6687536" y="2039532"/>
                    <a:ext cx="1296956" cy="1246853"/>
                  </a:xfrm>
                  <a:prstGeom prst="rect">
                    <a:avLst/>
                  </a:prstGeom>
                </p:spPr>
              </p:pic>
              <p:pic>
                <p:nvPicPr>
                  <p:cNvPr id="124" name="그림 123">
                    <a:extLst>
                      <a:ext uri="{FF2B5EF4-FFF2-40B4-BE49-F238E27FC236}">
                        <a16:creationId xmlns:a16="http://schemas.microsoft.com/office/drawing/2014/main" id="{048E6621-9094-40F5-AE51-82EB427749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7807" t="34498" r="66884" b="39612"/>
                  <a:stretch/>
                </p:blipFill>
                <p:spPr>
                  <a:xfrm>
                    <a:off x="6944264" y="2261397"/>
                    <a:ext cx="1169453" cy="115162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0" name="그룹 119">
                  <a:extLst>
                    <a:ext uri="{FF2B5EF4-FFF2-40B4-BE49-F238E27FC236}">
                      <a16:creationId xmlns:a16="http://schemas.microsoft.com/office/drawing/2014/main" id="{F8761CAC-5C40-4A85-91F1-AE45CD61B148}"/>
                    </a:ext>
                  </a:extLst>
                </p:cNvPr>
                <p:cNvGrpSpPr/>
                <p:nvPr/>
              </p:nvGrpSpPr>
              <p:grpSpPr>
                <a:xfrm>
                  <a:off x="4690084" y="2090698"/>
                  <a:ext cx="1298679" cy="1278264"/>
                  <a:chOff x="6815038" y="2134759"/>
                  <a:chExt cx="1298679" cy="1278264"/>
                </a:xfrm>
              </p:grpSpPr>
              <p:pic>
                <p:nvPicPr>
                  <p:cNvPr id="121" name="그림 120">
                    <a:extLst>
                      <a:ext uri="{FF2B5EF4-FFF2-40B4-BE49-F238E27FC236}">
                        <a16:creationId xmlns:a16="http://schemas.microsoft.com/office/drawing/2014/main" id="{2344FEEE-B4FF-4169-8EDD-84EDEFFD9C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7807" t="34498" r="66884" b="39612"/>
                  <a:stretch/>
                </p:blipFill>
                <p:spPr>
                  <a:xfrm>
                    <a:off x="6815038" y="2134759"/>
                    <a:ext cx="1169453" cy="1151626"/>
                  </a:xfrm>
                  <a:prstGeom prst="rect">
                    <a:avLst/>
                  </a:prstGeom>
                </p:spPr>
              </p:pic>
              <p:pic>
                <p:nvPicPr>
                  <p:cNvPr id="122" name="그림 121">
                    <a:extLst>
                      <a:ext uri="{FF2B5EF4-FFF2-40B4-BE49-F238E27FC236}">
                        <a16:creationId xmlns:a16="http://schemas.microsoft.com/office/drawing/2014/main" id="{0D003854-CDB2-4DE7-A3BC-2C7B353541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7807" t="34498" r="66884" b="39612"/>
                  <a:stretch/>
                </p:blipFill>
                <p:spPr>
                  <a:xfrm>
                    <a:off x="6944264" y="2261397"/>
                    <a:ext cx="1169453" cy="1151626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298C2BC-80F9-4989-A559-89F8B8CF185F}"/>
                  </a:ext>
                </a:extLst>
              </p:cNvPr>
              <p:cNvSpPr txBox="1"/>
              <p:nvPr/>
            </p:nvSpPr>
            <p:spPr>
              <a:xfrm>
                <a:off x="7841273" y="657984"/>
                <a:ext cx="1562379" cy="34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1000x2048</a:t>
                </a:r>
                <a:endParaRPr lang="ko-KR" altLang="en-US" sz="1400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B3662A9-21C1-4310-A001-D86652BB3849}"/>
                  </a:ext>
                </a:extLst>
              </p:cNvPr>
              <p:cNvSpPr txBox="1"/>
              <p:nvPr/>
            </p:nvSpPr>
            <p:spPr>
              <a:xfrm>
                <a:off x="601959" y="773503"/>
                <a:ext cx="2609733" cy="34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224x224x3</a:t>
                </a:r>
                <a:endParaRPr lang="ko-KR" altLang="en-US" sz="1400" dirty="0"/>
              </a:p>
            </p:txBody>
          </p: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4834488D-4424-4DDF-B978-A8E7E63AC64C}"/>
                  </a:ext>
                </a:extLst>
              </p:cNvPr>
              <p:cNvGrpSpPr/>
              <p:nvPr/>
            </p:nvGrpSpPr>
            <p:grpSpPr>
              <a:xfrm>
                <a:off x="7659573" y="1142835"/>
                <a:ext cx="1841650" cy="3473043"/>
                <a:chOff x="7712015" y="1336741"/>
                <a:chExt cx="1841650" cy="3473043"/>
              </a:xfrm>
            </p:grpSpPr>
            <p:pic>
              <p:nvPicPr>
                <p:cNvPr id="90" name="그림 89">
                  <a:extLst>
                    <a:ext uri="{FF2B5EF4-FFF2-40B4-BE49-F238E27FC236}">
                      <a16:creationId xmlns:a16="http://schemas.microsoft.com/office/drawing/2014/main" id="{21CF1F66-A23E-4998-8F71-A26CAA5728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4927" t="10252" r="29094" b="11667"/>
                <a:stretch/>
              </p:blipFill>
              <p:spPr>
                <a:xfrm>
                  <a:off x="7712015" y="1336741"/>
                  <a:ext cx="456694" cy="3473043"/>
                </a:xfrm>
                <a:prstGeom prst="rect">
                  <a:avLst/>
                </a:prstGeom>
              </p:spPr>
            </p:pic>
            <p:grpSp>
              <p:nvGrpSpPr>
                <p:cNvPr id="91" name="그룹 90">
                  <a:extLst>
                    <a:ext uri="{FF2B5EF4-FFF2-40B4-BE49-F238E27FC236}">
                      <a16:creationId xmlns:a16="http://schemas.microsoft.com/office/drawing/2014/main" id="{4BA46DA3-5CAF-4071-B441-A60FC2A85B6A}"/>
                    </a:ext>
                  </a:extLst>
                </p:cNvPr>
                <p:cNvGrpSpPr/>
                <p:nvPr/>
              </p:nvGrpSpPr>
              <p:grpSpPr>
                <a:xfrm>
                  <a:off x="8973521" y="1659602"/>
                  <a:ext cx="580144" cy="2827320"/>
                  <a:chOff x="7595682" y="1336741"/>
                  <a:chExt cx="580144" cy="2827320"/>
                </a:xfrm>
              </p:grpSpPr>
              <p:pic>
                <p:nvPicPr>
                  <p:cNvPr id="117" name="그림 116">
                    <a:extLst>
                      <a:ext uri="{FF2B5EF4-FFF2-40B4-BE49-F238E27FC236}">
                        <a16:creationId xmlns:a16="http://schemas.microsoft.com/office/drawing/2014/main" id="{19059623-16A1-4460-AD3F-B1E41F1F08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2779" t="10252" r="39627" b="45462"/>
                  <a:stretch/>
                </p:blipFill>
                <p:spPr>
                  <a:xfrm>
                    <a:off x="7595682" y="1336741"/>
                    <a:ext cx="580144" cy="1969863"/>
                  </a:xfrm>
                  <a:prstGeom prst="rect">
                    <a:avLst/>
                  </a:prstGeom>
                </p:spPr>
              </p:pic>
              <p:pic>
                <p:nvPicPr>
                  <p:cNvPr id="118" name="그림 117">
                    <a:extLst>
                      <a:ext uri="{FF2B5EF4-FFF2-40B4-BE49-F238E27FC236}">
                        <a16:creationId xmlns:a16="http://schemas.microsoft.com/office/drawing/2014/main" id="{C6D3C2E5-23D4-43FD-B906-ABC6B7044A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2779" t="69056" r="41242" b="11667"/>
                  <a:stretch/>
                </p:blipFill>
                <p:spPr>
                  <a:xfrm>
                    <a:off x="7621560" y="3306604"/>
                    <a:ext cx="456694" cy="857457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2" name="직선 화살표 연결선 91">
                  <a:extLst>
                    <a:ext uri="{FF2B5EF4-FFF2-40B4-BE49-F238E27FC236}">
                      <a16:creationId xmlns:a16="http://schemas.microsoft.com/office/drawing/2014/main" id="{4FB1B803-148A-4C89-AEAF-E259E27CC8CB}"/>
                    </a:ext>
                  </a:extLst>
                </p:cNvPr>
                <p:cNvCxnSpPr/>
                <p:nvPr/>
              </p:nvCxnSpPr>
              <p:spPr>
                <a:xfrm>
                  <a:off x="8168709" y="1552755"/>
                  <a:ext cx="906280" cy="3019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화살표 연결선 92">
                  <a:extLst>
                    <a:ext uri="{FF2B5EF4-FFF2-40B4-BE49-F238E27FC236}">
                      <a16:creationId xmlns:a16="http://schemas.microsoft.com/office/drawing/2014/main" id="{B6256929-4C58-43A2-A663-079E88FEBC4A}"/>
                    </a:ext>
                  </a:extLst>
                </p:cNvPr>
                <p:cNvCxnSpPr/>
                <p:nvPr/>
              </p:nvCxnSpPr>
              <p:spPr>
                <a:xfrm>
                  <a:off x="8168709" y="1570008"/>
                  <a:ext cx="914906" cy="7850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화살표 연결선 93">
                  <a:extLst>
                    <a:ext uri="{FF2B5EF4-FFF2-40B4-BE49-F238E27FC236}">
                      <a16:creationId xmlns:a16="http://schemas.microsoft.com/office/drawing/2014/main" id="{2566DEAD-7542-40EE-A41A-B7BF4C35900F}"/>
                    </a:ext>
                  </a:extLst>
                </p:cNvPr>
                <p:cNvCxnSpPr/>
                <p:nvPr/>
              </p:nvCxnSpPr>
              <p:spPr>
                <a:xfrm>
                  <a:off x="8164396" y="1552755"/>
                  <a:ext cx="910593" cy="127563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화살표 연결선 94">
                  <a:extLst>
                    <a:ext uri="{FF2B5EF4-FFF2-40B4-BE49-F238E27FC236}">
                      <a16:creationId xmlns:a16="http://schemas.microsoft.com/office/drawing/2014/main" id="{218B88AB-8A11-4239-A70A-0117DF996404}"/>
                    </a:ext>
                  </a:extLst>
                </p:cNvPr>
                <p:cNvCxnSpPr/>
                <p:nvPr/>
              </p:nvCxnSpPr>
              <p:spPr>
                <a:xfrm>
                  <a:off x="8166553" y="1552755"/>
                  <a:ext cx="908436" cy="18676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화살표 연결선 95">
                  <a:extLst>
                    <a:ext uri="{FF2B5EF4-FFF2-40B4-BE49-F238E27FC236}">
                      <a16:creationId xmlns:a16="http://schemas.microsoft.com/office/drawing/2014/main" id="{AED32484-5711-4763-9ADB-4DAC46C73171}"/>
                    </a:ext>
                  </a:extLst>
                </p:cNvPr>
                <p:cNvCxnSpPr/>
                <p:nvPr/>
              </p:nvCxnSpPr>
              <p:spPr>
                <a:xfrm>
                  <a:off x="8164396" y="1570008"/>
                  <a:ext cx="919219" cy="273469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화살표 연결선 96">
                  <a:extLst>
                    <a:ext uri="{FF2B5EF4-FFF2-40B4-BE49-F238E27FC236}">
                      <a16:creationId xmlns:a16="http://schemas.microsoft.com/office/drawing/2014/main" id="{C84C5D31-0EB3-4A95-A483-F218CD324F9B}"/>
                    </a:ext>
                  </a:extLst>
                </p:cNvPr>
                <p:cNvCxnSpPr/>
                <p:nvPr/>
              </p:nvCxnSpPr>
              <p:spPr>
                <a:xfrm flipV="1">
                  <a:off x="8162240" y="1854679"/>
                  <a:ext cx="912749" cy="1939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화살표 연결선 97">
                  <a:extLst>
                    <a:ext uri="{FF2B5EF4-FFF2-40B4-BE49-F238E27FC236}">
                      <a16:creationId xmlns:a16="http://schemas.microsoft.com/office/drawing/2014/main" id="{47147027-9DA7-4435-85C2-43D0D9BDE4BB}"/>
                    </a:ext>
                  </a:extLst>
                </p:cNvPr>
                <p:cNvCxnSpPr/>
                <p:nvPr/>
              </p:nvCxnSpPr>
              <p:spPr>
                <a:xfrm flipV="1">
                  <a:off x="8164396" y="1871932"/>
                  <a:ext cx="910593" cy="69909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화살표 연결선 98">
                  <a:extLst>
                    <a:ext uri="{FF2B5EF4-FFF2-40B4-BE49-F238E27FC236}">
                      <a16:creationId xmlns:a16="http://schemas.microsoft.com/office/drawing/2014/main" id="{52F085FE-0F03-472F-B35F-2C0D380DCCE3}"/>
                    </a:ext>
                  </a:extLst>
                </p:cNvPr>
                <p:cNvCxnSpPr/>
                <p:nvPr/>
              </p:nvCxnSpPr>
              <p:spPr>
                <a:xfrm>
                  <a:off x="8153614" y="2036657"/>
                  <a:ext cx="921375" cy="2965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화살표 연결선 99">
                  <a:extLst>
                    <a:ext uri="{FF2B5EF4-FFF2-40B4-BE49-F238E27FC236}">
                      <a16:creationId xmlns:a16="http://schemas.microsoft.com/office/drawing/2014/main" id="{B70B7784-BA0A-4D75-869C-2A280A92D6EA}"/>
                    </a:ext>
                  </a:extLst>
                </p:cNvPr>
                <p:cNvCxnSpPr/>
                <p:nvPr/>
              </p:nvCxnSpPr>
              <p:spPr>
                <a:xfrm>
                  <a:off x="8161162" y="2043997"/>
                  <a:ext cx="913827" cy="79994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화살표 연결선 100">
                  <a:extLst>
                    <a:ext uri="{FF2B5EF4-FFF2-40B4-BE49-F238E27FC236}">
                      <a16:creationId xmlns:a16="http://schemas.microsoft.com/office/drawing/2014/main" id="{5945BA42-3A9B-44E3-B05B-9DD9BA0F5C4B}"/>
                    </a:ext>
                  </a:extLst>
                </p:cNvPr>
                <p:cNvCxnSpPr/>
                <p:nvPr/>
              </p:nvCxnSpPr>
              <p:spPr>
                <a:xfrm>
                  <a:off x="8168709" y="2046151"/>
                  <a:ext cx="925688" cy="13631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화살표 연결선 101">
                  <a:extLst>
                    <a:ext uri="{FF2B5EF4-FFF2-40B4-BE49-F238E27FC236}">
                      <a16:creationId xmlns:a16="http://schemas.microsoft.com/office/drawing/2014/main" id="{2EC0E979-8E37-4F41-B2E0-C92DB40C1C05}"/>
                    </a:ext>
                  </a:extLst>
                </p:cNvPr>
                <p:cNvCxnSpPr/>
                <p:nvPr/>
              </p:nvCxnSpPr>
              <p:spPr>
                <a:xfrm>
                  <a:off x="8159005" y="2043997"/>
                  <a:ext cx="923532" cy="225912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화살표 연결선 102">
                  <a:extLst>
                    <a:ext uri="{FF2B5EF4-FFF2-40B4-BE49-F238E27FC236}">
                      <a16:creationId xmlns:a16="http://schemas.microsoft.com/office/drawing/2014/main" id="{1E6E900D-3E41-4A96-B2E1-AC177D56F3CA}"/>
                    </a:ext>
                  </a:extLst>
                </p:cNvPr>
                <p:cNvCxnSpPr/>
                <p:nvPr/>
              </p:nvCxnSpPr>
              <p:spPr>
                <a:xfrm flipV="1">
                  <a:off x="8160083" y="2321328"/>
                  <a:ext cx="914906" cy="2496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화살표 연결선 103">
                  <a:extLst>
                    <a:ext uri="{FF2B5EF4-FFF2-40B4-BE49-F238E27FC236}">
                      <a16:creationId xmlns:a16="http://schemas.microsoft.com/office/drawing/2014/main" id="{84A1B90C-10EC-4880-88B4-402A808FE4FA}"/>
                    </a:ext>
                  </a:extLst>
                </p:cNvPr>
                <p:cNvCxnSpPr/>
                <p:nvPr/>
              </p:nvCxnSpPr>
              <p:spPr>
                <a:xfrm>
                  <a:off x="8166553" y="2571025"/>
                  <a:ext cx="908436" cy="2678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직선 화살표 연결선 104">
                  <a:extLst>
                    <a:ext uri="{FF2B5EF4-FFF2-40B4-BE49-F238E27FC236}">
                      <a16:creationId xmlns:a16="http://schemas.microsoft.com/office/drawing/2014/main" id="{492C8B4E-BA3F-4BE1-A28F-267E97FF8BA3}"/>
                    </a:ext>
                  </a:extLst>
                </p:cNvPr>
                <p:cNvCxnSpPr/>
                <p:nvPr/>
              </p:nvCxnSpPr>
              <p:spPr>
                <a:xfrm>
                  <a:off x="8168709" y="2578365"/>
                  <a:ext cx="906280" cy="816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화살표 연결선 105">
                  <a:extLst>
                    <a:ext uri="{FF2B5EF4-FFF2-40B4-BE49-F238E27FC236}">
                      <a16:creationId xmlns:a16="http://schemas.microsoft.com/office/drawing/2014/main" id="{1B92AB7D-797B-459F-8BC6-6F31847105BF}"/>
                    </a:ext>
                  </a:extLst>
                </p:cNvPr>
                <p:cNvCxnSpPr/>
                <p:nvPr/>
              </p:nvCxnSpPr>
              <p:spPr>
                <a:xfrm>
                  <a:off x="8162240" y="2587663"/>
                  <a:ext cx="926766" cy="17154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화살표 연결선 106">
                  <a:extLst>
                    <a:ext uri="{FF2B5EF4-FFF2-40B4-BE49-F238E27FC236}">
                      <a16:creationId xmlns:a16="http://schemas.microsoft.com/office/drawing/2014/main" id="{E7715BAE-20A0-402F-97FF-916863D45F10}"/>
                    </a:ext>
                  </a:extLst>
                </p:cNvPr>
                <p:cNvCxnSpPr>
                  <a:stCxn id="90" idx="3"/>
                </p:cNvCxnSpPr>
                <p:nvPr/>
              </p:nvCxnSpPr>
              <p:spPr>
                <a:xfrm flipV="1">
                  <a:off x="8168709" y="1847241"/>
                  <a:ext cx="906280" cy="122602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직선 화살표 연결선 107">
                  <a:extLst>
                    <a:ext uri="{FF2B5EF4-FFF2-40B4-BE49-F238E27FC236}">
                      <a16:creationId xmlns:a16="http://schemas.microsoft.com/office/drawing/2014/main" id="{E589C551-F5AB-4E6A-AEE4-3AFA18550157}"/>
                    </a:ext>
                  </a:extLst>
                </p:cNvPr>
                <p:cNvCxnSpPr>
                  <a:stCxn id="90" idx="3"/>
                </p:cNvCxnSpPr>
                <p:nvPr/>
              </p:nvCxnSpPr>
              <p:spPr>
                <a:xfrm flipV="1">
                  <a:off x="8168709" y="2319917"/>
                  <a:ext cx="906280" cy="7533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화살표 연결선 108">
                  <a:extLst>
                    <a:ext uri="{FF2B5EF4-FFF2-40B4-BE49-F238E27FC236}">
                      <a16:creationId xmlns:a16="http://schemas.microsoft.com/office/drawing/2014/main" id="{468318F8-35F8-4D80-9C75-59CD641D603F}"/>
                    </a:ext>
                  </a:extLst>
                </p:cNvPr>
                <p:cNvCxnSpPr>
                  <a:stCxn id="90" idx="3"/>
                </p:cNvCxnSpPr>
                <p:nvPr/>
              </p:nvCxnSpPr>
              <p:spPr>
                <a:xfrm flipV="1">
                  <a:off x="8168709" y="2815475"/>
                  <a:ext cx="906280" cy="2577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화살표 연결선 109">
                  <a:extLst>
                    <a:ext uri="{FF2B5EF4-FFF2-40B4-BE49-F238E27FC236}">
                      <a16:creationId xmlns:a16="http://schemas.microsoft.com/office/drawing/2014/main" id="{6B5841F4-4BBE-4578-8F94-C28C1B96719E}"/>
                    </a:ext>
                  </a:extLst>
                </p:cNvPr>
                <p:cNvCxnSpPr>
                  <a:stCxn id="90" idx="3"/>
                </p:cNvCxnSpPr>
                <p:nvPr/>
              </p:nvCxnSpPr>
              <p:spPr>
                <a:xfrm>
                  <a:off x="8168709" y="3073263"/>
                  <a:ext cx="913828" cy="30933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화살표 연결선 110">
                  <a:extLst>
                    <a:ext uri="{FF2B5EF4-FFF2-40B4-BE49-F238E27FC236}">
                      <a16:creationId xmlns:a16="http://schemas.microsoft.com/office/drawing/2014/main" id="{D77A4DBC-65AF-4A64-84DA-8316E11E25D1}"/>
                    </a:ext>
                  </a:extLst>
                </p:cNvPr>
                <p:cNvCxnSpPr>
                  <a:stCxn id="90" idx="3"/>
                </p:cNvCxnSpPr>
                <p:nvPr/>
              </p:nvCxnSpPr>
              <p:spPr>
                <a:xfrm>
                  <a:off x="8168709" y="3073263"/>
                  <a:ext cx="913828" cy="11956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화살표 연결선 111">
                  <a:extLst>
                    <a:ext uri="{FF2B5EF4-FFF2-40B4-BE49-F238E27FC236}">
                      <a16:creationId xmlns:a16="http://schemas.microsoft.com/office/drawing/2014/main" id="{787729C4-F488-4CE7-9719-DB740E8C7F41}"/>
                    </a:ext>
                  </a:extLst>
                </p:cNvPr>
                <p:cNvCxnSpPr/>
                <p:nvPr/>
              </p:nvCxnSpPr>
              <p:spPr>
                <a:xfrm flipV="1">
                  <a:off x="8168709" y="4269901"/>
                  <a:ext cx="906280" cy="31054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화살표 연결선 112">
                  <a:extLst>
                    <a:ext uri="{FF2B5EF4-FFF2-40B4-BE49-F238E27FC236}">
                      <a16:creationId xmlns:a16="http://schemas.microsoft.com/office/drawing/2014/main" id="{81F59547-66FE-4EB5-A6E7-1C6586074671}"/>
                    </a:ext>
                  </a:extLst>
                </p:cNvPr>
                <p:cNvCxnSpPr/>
                <p:nvPr/>
              </p:nvCxnSpPr>
              <p:spPr>
                <a:xfrm flipV="1">
                  <a:off x="8169787" y="3342665"/>
                  <a:ext cx="905202" cy="12298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직선 화살표 연결선 113">
                  <a:extLst>
                    <a:ext uri="{FF2B5EF4-FFF2-40B4-BE49-F238E27FC236}">
                      <a16:creationId xmlns:a16="http://schemas.microsoft.com/office/drawing/2014/main" id="{3AF42B5B-229A-44E7-93D2-36E25BFA5652}"/>
                    </a:ext>
                  </a:extLst>
                </p:cNvPr>
                <p:cNvCxnSpPr/>
                <p:nvPr/>
              </p:nvCxnSpPr>
              <p:spPr>
                <a:xfrm flipV="1">
                  <a:off x="8178413" y="2801828"/>
                  <a:ext cx="873865" cy="17875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화살표 연결선 114">
                  <a:extLst>
                    <a:ext uri="{FF2B5EF4-FFF2-40B4-BE49-F238E27FC236}">
                      <a16:creationId xmlns:a16="http://schemas.microsoft.com/office/drawing/2014/main" id="{A103B5EA-1F7A-4BA7-AC71-F8B8222F3EEF}"/>
                    </a:ext>
                  </a:extLst>
                </p:cNvPr>
                <p:cNvCxnSpPr/>
                <p:nvPr/>
              </p:nvCxnSpPr>
              <p:spPr>
                <a:xfrm flipV="1">
                  <a:off x="8184916" y="2319746"/>
                  <a:ext cx="883031" cy="22696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화살표 연결선 115">
                  <a:extLst>
                    <a:ext uri="{FF2B5EF4-FFF2-40B4-BE49-F238E27FC236}">
                      <a16:creationId xmlns:a16="http://schemas.microsoft.com/office/drawing/2014/main" id="{2C155EC5-5812-457D-8106-B7CD7C86EBDE}"/>
                    </a:ext>
                  </a:extLst>
                </p:cNvPr>
                <p:cNvCxnSpPr/>
                <p:nvPr/>
              </p:nvCxnSpPr>
              <p:spPr>
                <a:xfrm flipV="1">
                  <a:off x="8194587" y="1847241"/>
                  <a:ext cx="864160" cy="274213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화살표: 오른쪽 81">
                <a:extLst>
                  <a:ext uri="{FF2B5EF4-FFF2-40B4-BE49-F238E27FC236}">
                    <a16:creationId xmlns:a16="http://schemas.microsoft.com/office/drawing/2014/main" id="{0926FE16-33F8-4837-8FEA-FD6FA9D8A967}"/>
                  </a:ext>
                </a:extLst>
              </p:cNvPr>
              <p:cNvSpPr/>
              <p:nvPr/>
            </p:nvSpPr>
            <p:spPr>
              <a:xfrm>
                <a:off x="6599841" y="2376837"/>
                <a:ext cx="976164" cy="559836"/>
              </a:xfrm>
              <a:prstGeom prst="rightArrow">
                <a:avLst>
                  <a:gd name="adj1" fmla="val 50000"/>
                  <a:gd name="adj2" fmla="val 76973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A7BF8294-6D49-4CAD-8602-DBD5F486F16F}"/>
                  </a:ext>
                </a:extLst>
              </p:cNvPr>
              <p:cNvCxnSpPr>
                <a:cxnSpLocks/>
                <a:endCxn id="84" idx="1"/>
              </p:cNvCxnSpPr>
              <p:nvPr/>
            </p:nvCxnSpPr>
            <p:spPr>
              <a:xfrm flipV="1">
                <a:off x="9483554" y="1156874"/>
                <a:ext cx="971657" cy="519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96D379A-E8B5-40AB-9194-23DFFF26CB90}"/>
                  </a:ext>
                </a:extLst>
              </p:cNvPr>
              <p:cNvSpPr txBox="1"/>
              <p:nvPr/>
            </p:nvSpPr>
            <p:spPr>
              <a:xfrm>
                <a:off x="10455211" y="985570"/>
                <a:ext cx="1391280" cy="34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class1</a:t>
                </a:r>
                <a:endParaRPr lang="ko-KR" altLang="en-US" sz="14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A611815-9003-4448-B291-EBA8FC89FD02}"/>
                  </a:ext>
                </a:extLst>
              </p:cNvPr>
              <p:cNvSpPr txBox="1"/>
              <p:nvPr/>
            </p:nvSpPr>
            <p:spPr>
              <a:xfrm>
                <a:off x="10476295" y="1507583"/>
                <a:ext cx="1391280" cy="34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class2</a:t>
                </a:r>
                <a:endParaRPr lang="ko-KR" altLang="en-US" sz="14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8302AB8-9256-493A-A022-EA2332C0FCD2}"/>
                  </a:ext>
                </a:extLst>
              </p:cNvPr>
              <p:cNvSpPr txBox="1"/>
              <p:nvPr/>
            </p:nvSpPr>
            <p:spPr>
              <a:xfrm>
                <a:off x="10476299" y="2029597"/>
                <a:ext cx="1391276" cy="34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class3</a:t>
                </a:r>
                <a:endParaRPr lang="ko-KR" altLang="en-US" sz="14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CD17C27-581F-497F-923D-C7C710F63424}"/>
                  </a:ext>
                </a:extLst>
              </p:cNvPr>
              <p:cNvSpPr txBox="1"/>
              <p:nvPr/>
            </p:nvSpPr>
            <p:spPr>
              <a:xfrm>
                <a:off x="10472882" y="2551611"/>
                <a:ext cx="1432810" cy="34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class4</a:t>
                </a:r>
                <a:endParaRPr lang="ko-KR" altLang="en-US" sz="14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F1D5734-4C91-45BB-A3DD-1AE24609BE8F}"/>
                  </a:ext>
                </a:extLst>
              </p:cNvPr>
              <p:cNvSpPr txBox="1"/>
              <p:nvPr/>
            </p:nvSpPr>
            <p:spPr>
              <a:xfrm>
                <a:off x="10472880" y="3410610"/>
                <a:ext cx="1963016" cy="34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class1000</a:t>
                </a:r>
                <a:endParaRPr lang="ko-KR" altLang="en-US" sz="1400" dirty="0"/>
              </a:p>
            </p:txBody>
          </p:sp>
          <p:pic>
            <p:nvPicPr>
              <p:cNvPr id="89" name="그림 88">
                <a:extLst>
                  <a:ext uri="{FF2B5EF4-FFF2-40B4-BE49-F238E27FC236}">
                    <a16:creationId xmlns:a16="http://schemas.microsoft.com/office/drawing/2014/main" id="{AB78216A-D97E-4E50-9D1C-C3B31C3102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677" t="69056" r="41343" b="21702"/>
              <a:stretch/>
            </p:blipFill>
            <p:spPr>
              <a:xfrm>
                <a:off x="10749900" y="2924014"/>
                <a:ext cx="380424" cy="411101"/>
              </a:xfrm>
              <a:prstGeom prst="rect">
                <a:avLst/>
              </a:prstGeom>
            </p:spPr>
          </p:pic>
        </p:grp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7C286DB1-30AB-4D3A-8B6E-02B9DE2442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5974" y="1377061"/>
              <a:ext cx="588696" cy="4792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EAFD778B-18B6-4CCE-95B5-C05C28D303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7346" y="1842512"/>
              <a:ext cx="588696" cy="4792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5C5CF94B-C915-4C5A-8945-E96B55EFFC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4921" y="2307134"/>
              <a:ext cx="588696" cy="4792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FDA5A878-BBF2-48FC-84AA-4AA928772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7798" y="3079395"/>
              <a:ext cx="588696" cy="4792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타원 124">
            <a:extLst>
              <a:ext uri="{FF2B5EF4-FFF2-40B4-BE49-F238E27FC236}">
                <a16:creationId xmlns:a16="http://schemas.microsoft.com/office/drawing/2014/main" id="{99E5BE5E-494A-4534-8D04-F450E9F42A83}"/>
              </a:ext>
            </a:extLst>
          </p:cNvPr>
          <p:cNvSpPr/>
          <p:nvPr/>
        </p:nvSpPr>
        <p:spPr>
          <a:xfrm>
            <a:off x="7818481" y="2325914"/>
            <a:ext cx="658811" cy="31199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화살표: 오른쪽 125">
            <a:extLst>
              <a:ext uri="{FF2B5EF4-FFF2-40B4-BE49-F238E27FC236}">
                <a16:creationId xmlns:a16="http://schemas.microsoft.com/office/drawing/2014/main" id="{C1DBDCE2-62EA-46F2-9032-6819ADBD3635}"/>
              </a:ext>
            </a:extLst>
          </p:cNvPr>
          <p:cNvSpPr/>
          <p:nvPr/>
        </p:nvSpPr>
        <p:spPr>
          <a:xfrm rot="2519741">
            <a:off x="8366471" y="5353396"/>
            <a:ext cx="1051066" cy="370929"/>
          </a:xfrm>
          <a:prstGeom prst="rightArrow">
            <a:avLst>
              <a:gd name="adj1" fmla="val 50000"/>
              <a:gd name="adj2" fmla="val 7697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5DF4280-8AF5-4F63-AA3B-533A93B2CD6C}"/>
              </a:ext>
            </a:extLst>
          </p:cNvPr>
          <p:cNvSpPr txBox="1"/>
          <p:nvPr/>
        </p:nvSpPr>
        <p:spPr>
          <a:xfrm>
            <a:off x="9154821" y="6124439"/>
            <a:ext cx="2662324" cy="5278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One Class SVM</a:t>
            </a:r>
            <a:endParaRPr lang="ko-KR" altLang="en-US" sz="25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3F2BC23-EDEA-469D-9DA9-E53B52B9C34B}"/>
              </a:ext>
            </a:extLst>
          </p:cNvPr>
          <p:cNvSpPr txBox="1"/>
          <p:nvPr/>
        </p:nvSpPr>
        <p:spPr>
          <a:xfrm>
            <a:off x="3367333" y="5594129"/>
            <a:ext cx="2728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ym typeface="Wingdings" panose="05000000000000000000" pitchFamily="2" charset="2"/>
              </a:rPr>
              <a:t>feature extraction</a:t>
            </a:r>
            <a:endParaRPr lang="ko-KR" altLang="en-US" sz="24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E016128-5D2E-4B0C-B391-BFC6605B041A}"/>
              </a:ext>
            </a:extLst>
          </p:cNvPr>
          <p:cNvSpPr txBox="1"/>
          <p:nvPr/>
        </p:nvSpPr>
        <p:spPr>
          <a:xfrm>
            <a:off x="3625864" y="1517568"/>
            <a:ext cx="2728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ym typeface="Wingdings" panose="05000000000000000000" pitchFamily="2" charset="2"/>
              </a:rPr>
              <a:t>Use Resnet50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9CEE4-DD59-4DCF-9782-79F98E9F7602}"/>
              </a:ext>
            </a:extLst>
          </p:cNvPr>
          <p:cNvSpPr txBox="1"/>
          <p:nvPr/>
        </p:nvSpPr>
        <p:spPr>
          <a:xfrm>
            <a:off x="10870660" y="3019764"/>
            <a:ext cx="11786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Classes of original Resnet50</a:t>
            </a:r>
            <a:endParaRPr lang="ko-KR" altLang="en-US" sz="1500" dirty="0"/>
          </a:p>
        </p:txBody>
      </p:sp>
      <p:sp>
        <p:nvSpPr>
          <p:cNvPr id="130" name="오른쪽 중괄호 129">
            <a:extLst>
              <a:ext uri="{FF2B5EF4-FFF2-40B4-BE49-F238E27FC236}">
                <a16:creationId xmlns:a16="http://schemas.microsoft.com/office/drawing/2014/main" id="{4A1855EE-79D6-47F7-93F9-0D773F441BD5}"/>
              </a:ext>
            </a:extLst>
          </p:cNvPr>
          <p:cNvSpPr/>
          <p:nvPr/>
        </p:nvSpPr>
        <p:spPr>
          <a:xfrm>
            <a:off x="10360404" y="2238089"/>
            <a:ext cx="388939" cy="2462159"/>
          </a:xfrm>
          <a:prstGeom prst="rightBrace">
            <a:avLst>
              <a:gd name="adj1" fmla="val 21274"/>
              <a:gd name="adj2" fmla="val 489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32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9F8D61A-3DEE-4AAD-AF25-AC91CBD4A95A}"/>
              </a:ext>
            </a:extLst>
          </p:cNvPr>
          <p:cNvSpPr txBox="1"/>
          <p:nvPr/>
        </p:nvSpPr>
        <p:spPr>
          <a:xfrm>
            <a:off x="280554" y="1424152"/>
            <a:ext cx="11424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Data Input for SVM : flattened image features </a:t>
            </a:r>
            <a:endParaRPr lang="en-US" altLang="ko-KR" sz="25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7FD10E-F1E7-4BC1-9181-2CD1152AF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509" y="2858737"/>
            <a:ext cx="3504344" cy="31573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8E1DD7B-F0FF-4525-B322-BC93490B65FF}"/>
                  </a:ext>
                </a:extLst>
              </p:cNvPr>
              <p:cNvSpPr txBox="1"/>
              <p:nvPr/>
            </p:nvSpPr>
            <p:spPr>
              <a:xfrm>
                <a:off x="368826" y="4517515"/>
                <a:ext cx="5499395" cy="2214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/>
                  <a:t>Aims of SVM algorithms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 0.5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𝑟𝑒𝑠𝑝𝑒𝑐𝑡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ko-KR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 0≤</m:t>
                      </m:r>
                      <m:sSub>
                        <m:sSub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 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=1,⋯,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altLang="ko-KR" sz="1500" dirty="0"/>
              </a:p>
              <a:p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𝑜𝑓𝐺</m:t>
                    </m:r>
                    <m:d>
                      <m:d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𝑒𝑙𝑒𝑚𝑒𝑛𝑡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𝐺𝑟𝑎𝑚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</m:oMath>
                </a14:m>
                <a:r>
                  <a:rPr lang="en-US" altLang="ko-KR" sz="15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𝑑𝑒𝑐𝑖𝑑𝑒𝑠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𝑠𝑢𝑝𝑝𝑜𝑟𝑡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𝑣𝑒𝑐𝑡𝑜𝑟𝑠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, 0≤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ko-KR" altLang="en-US" sz="1500" dirty="0"/>
                  <a:t> 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8E1DD7B-F0FF-4525-B322-BC93490B6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26" y="4517515"/>
                <a:ext cx="5499395" cy="2214452"/>
              </a:xfrm>
              <a:prstGeom prst="rect">
                <a:avLst/>
              </a:prstGeom>
              <a:blipFill>
                <a:blip r:embed="rId3"/>
                <a:stretch>
                  <a:fillRect l="-443" t="-551" b="-1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42EFB57-BC66-4C8B-9094-4862E0E5215D}"/>
              </a:ext>
            </a:extLst>
          </p:cNvPr>
          <p:cNvSpPr txBox="1"/>
          <p:nvPr/>
        </p:nvSpPr>
        <p:spPr>
          <a:xfrm>
            <a:off x="280554" y="457607"/>
            <a:ext cx="8485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each SVM Model</a:t>
            </a:r>
            <a:endParaRPr kumimoji="1" lang="ko-Kore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[R] 3">
            <a:extLst>
              <a:ext uri="{FF2B5EF4-FFF2-40B4-BE49-F238E27FC236}">
                <a16:creationId xmlns:a16="http://schemas.microsoft.com/office/drawing/2014/main" id="{E35C41AF-27E4-459D-AFF8-2ED60703ED6A}"/>
              </a:ext>
            </a:extLst>
          </p:cNvPr>
          <p:cNvCxnSpPr/>
          <p:nvPr/>
        </p:nvCxnSpPr>
        <p:spPr>
          <a:xfrm>
            <a:off x="368826" y="1233259"/>
            <a:ext cx="1071302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D0080BC-8696-4B10-A5A4-6782AD2D18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39"/>
          <a:stretch/>
        </p:blipFill>
        <p:spPr>
          <a:xfrm>
            <a:off x="541034" y="2117102"/>
            <a:ext cx="4987198" cy="2127727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AF03E81-A5AB-4AFE-B041-5B4B72142278}"/>
              </a:ext>
            </a:extLst>
          </p:cNvPr>
          <p:cNvSpPr/>
          <p:nvPr/>
        </p:nvSpPr>
        <p:spPr>
          <a:xfrm>
            <a:off x="6096000" y="4009080"/>
            <a:ext cx="843780" cy="502921"/>
          </a:xfrm>
          <a:prstGeom prst="rightArrow">
            <a:avLst>
              <a:gd name="adj1" fmla="val 50000"/>
              <a:gd name="adj2" fmla="val 7697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80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[R] 3">
            <a:extLst>
              <a:ext uri="{FF2B5EF4-FFF2-40B4-BE49-F238E27FC236}">
                <a16:creationId xmlns:a16="http://schemas.microsoft.com/office/drawing/2014/main" id="{8F55D42D-FE8A-48EE-A649-3F3081CE69C9}"/>
              </a:ext>
            </a:extLst>
          </p:cNvPr>
          <p:cNvCxnSpPr/>
          <p:nvPr/>
        </p:nvCxnSpPr>
        <p:spPr>
          <a:xfrm>
            <a:off x="394854" y="1165493"/>
            <a:ext cx="1071302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E174571-8380-49BF-892C-337C50908C50}"/>
              </a:ext>
            </a:extLst>
          </p:cNvPr>
          <p:cNvSpPr txBox="1"/>
          <p:nvPr/>
        </p:nvSpPr>
        <p:spPr>
          <a:xfrm>
            <a:off x="280554" y="457607"/>
            <a:ext cx="6372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Results of One SVM Model</a:t>
            </a:r>
            <a:endParaRPr kumimoji="1" lang="ko-Kore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DC6D7CF-68F8-48F4-9AB6-D2391D40A324}"/>
              </a:ext>
            </a:extLst>
          </p:cNvPr>
          <p:cNvSpPr/>
          <p:nvPr/>
        </p:nvSpPr>
        <p:spPr>
          <a:xfrm>
            <a:off x="5092459" y="5511566"/>
            <a:ext cx="1560352" cy="553671"/>
          </a:xfrm>
          <a:prstGeom prst="rightArrow">
            <a:avLst>
              <a:gd name="adj1" fmla="val 50000"/>
              <a:gd name="adj2" fmla="val 77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FF9CCD-7868-45A2-B6D6-5D05E487D556}"/>
              </a:ext>
            </a:extLst>
          </p:cNvPr>
          <p:cNvSpPr txBox="1"/>
          <p:nvPr/>
        </p:nvSpPr>
        <p:spPr>
          <a:xfrm>
            <a:off x="6828640" y="5603735"/>
            <a:ext cx="376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similar to ideal image of the class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6EBF29-B663-4FEA-9C10-324B6EDF1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173" y="1429000"/>
            <a:ext cx="9152388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3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3">
            <a:extLst>
              <a:ext uri="{FF2B5EF4-FFF2-40B4-BE49-F238E27FC236}">
                <a16:creationId xmlns:a16="http://schemas.microsoft.com/office/drawing/2014/main" id="{82228F78-9D47-48A5-86A7-29620BF1DD8A}"/>
              </a:ext>
            </a:extLst>
          </p:cNvPr>
          <p:cNvCxnSpPr/>
          <p:nvPr/>
        </p:nvCxnSpPr>
        <p:spPr>
          <a:xfrm>
            <a:off x="394854" y="1165493"/>
            <a:ext cx="1071302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5B1509C-0D18-4CAD-9891-3BA2254A750E}"/>
              </a:ext>
            </a:extLst>
          </p:cNvPr>
          <p:cNvSpPr txBox="1"/>
          <p:nvPr/>
        </p:nvSpPr>
        <p:spPr>
          <a:xfrm>
            <a:off x="280554" y="457607"/>
            <a:ext cx="6372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Results of One SVM Model</a:t>
            </a:r>
            <a:endParaRPr kumimoji="1" lang="ko-Kore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80F91F-910B-41B2-ACFB-11F060C51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1" t="4621" r="6375" b="9726"/>
          <a:stretch/>
        </p:blipFill>
        <p:spPr>
          <a:xfrm>
            <a:off x="6096001" y="2519133"/>
            <a:ext cx="5245900" cy="323397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7F56A20-C40B-4787-836E-47C762CD9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387" y="5986318"/>
            <a:ext cx="650083" cy="70489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6C3F372-A0B9-4473-A789-59E8D44B99A2}"/>
              </a:ext>
            </a:extLst>
          </p:cNvPr>
          <p:cNvCxnSpPr>
            <a:cxnSpLocks/>
          </p:cNvCxnSpPr>
          <p:nvPr/>
        </p:nvCxnSpPr>
        <p:spPr>
          <a:xfrm>
            <a:off x="5751367" y="2743200"/>
            <a:ext cx="1" cy="3904343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006D8FFE-C533-4A8B-9B8A-B954B2ECC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15182" y="5987051"/>
            <a:ext cx="650083" cy="7048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32E2C0-6B67-460B-B15E-C0C3056EC7C2}"/>
              </a:ext>
            </a:extLst>
          </p:cNvPr>
          <p:cNvSpPr txBox="1"/>
          <p:nvPr/>
        </p:nvSpPr>
        <p:spPr>
          <a:xfrm>
            <a:off x="2381653" y="1657644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Correct Results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50BC18-E914-4A14-B231-842ED21D898E}"/>
              </a:ext>
            </a:extLst>
          </p:cNvPr>
          <p:cNvSpPr txBox="1"/>
          <p:nvPr/>
        </p:nvSpPr>
        <p:spPr>
          <a:xfrm>
            <a:off x="7268263" y="1587970"/>
            <a:ext cx="3394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Incorrect Results</a:t>
            </a:r>
          </a:p>
          <a:p>
            <a:r>
              <a:rPr lang="en-US" altLang="ko-KR" dirty="0"/>
              <a:t>: Bad images or low qualities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7F8F5B9-23C5-48D2-B4E8-0634549613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3" t="3984" r="6220" b="10238"/>
          <a:stretch/>
        </p:blipFill>
        <p:spPr>
          <a:xfrm>
            <a:off x="850099" y="2519129"/>
            <a:ext cx="4379053" cy="323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02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541</Words>
  <Application>Microsoft Office PowerPoint</Application>
  <PresentationFormat>와이드스크린</PresentationFormat>
  <Paragraphs>124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단일 객체 분석 신경망</dc:title>
  <dc:creator>안상현</dc:creator>
  <cp:lastModifiedBy>최영조</cp:lastModifiedBy>
  <cp:revision>110</cp:revision>
  <dcterms:created xsi:type="dcterms:W3CDTF">2021-01-29T04:14:50Z</dcterms:created>
  <dcterms:modified xsi:type="dcterms:W3CDTF">2021-10-10T09:28:29Z</dcterms:modified>
</cp:coreProperties>
</file>