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3" r:id="rId7"/>
    <p:sldId id="264" r:id="rId8"/>
    <p:sldId id="267" r:id="rId9"/>
    <p:sldId id="265" r:id="rId10"/>
    <p:sldId id="268" r:id="rId11"/>
    <p:sldId id="266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758BE-B677-4548-9944-DEB85E092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34159C-73CD-453F-B4A8-2217331EE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2AEDA-686C-4D64-9A93-9EDD6DD3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D3DD-16B3-4D57-AAA8-51131E2088F7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72270-4ABD-4A70-96A8-B0F9386C8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390D0D-449C-42B0-84F9-1C4E7243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862B-E015-4FDD-A52B-D25DE5B05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23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2A444-14EC-4E03-B5FB-B4FA4633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E23E81-F382-4E87-B964-0F30D6E3C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B94FA-4116-47AB-A599-66E06B38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D3DD-16B3-4D57-AAA8-51131E2088F7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1CBE4-4F13-4454-BA31-95E988E8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A1F9E1-0812-419A-A4CB-3913DF5D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862B-E015-4FDD-A52B-D25DE5B05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25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0E7B16-69EE-4073-8317-B10AC7396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84F304-5377-41E8-BC6B-4B82D7027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11866-6DFE-40C1-9ECA-28909F36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D3DD-16B3-4D57-AAA8-51131E2088F7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7F85D2-6D2C-426A-8D6F-D98D6516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87608E-F3FF-467A-A31B-651C334F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862B-E015-4FDD-A52B-D25DE5B05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BF7B0-F577-45D8-B3FB-F0B972EE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01184C-6FF7-404E-884A-66C01E4F7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F7E39C-01AF-47ED-8369-A02B956C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D3DD-16B3-4D57-AAA8-51131E2088F7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B36D39-FC2D-4C8C-BD39-3BD35A35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35FD8C-245F-4727-A2D8-BBE30283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862B-E015-4FDD-A52B-D25DE5B05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72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D2029-2E0C-43BC-8A59-10FF5AD8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5AC63B-7CB3-4F25-B153-7DDABCE51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9CD97-3142-4704-95C0-6A29ACBB7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D3DD-16B3-4D57-AAA8-51131E2088F7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02374-0C83-42CF-BD12-339535A9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24CA5D-C8BE-426C-8AF1-1E57624E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862B-E015-4FDD-A52B-D25DE5B05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87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F0CF5-DBF1-48B1-89C1-8E0779F7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8FA17-D52A-4141-A4FD-70FFF8640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E6D780-8EB3-45BD-829F-29178344F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BC2BB4-1316-47CC-9D03-7EB189E8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D3DD-16B3-4D57-AAA8-51131E2088F7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9CB1C4-19FF-4039-AB9C-A462BFD8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84826A-9132-4DA6-93C3-4577694C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862B-E015-4FDD-A52B-D25DE5B05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17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19510-CD24-4DB6-82FE-AEB38046F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6E5C0C-82CE-4E33-B202-60DD8DE47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7B0066-CE8E-4A2E-8820-8B270F55D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719EB6-15B0-417D-8B78-A663A502A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713183-E834-4D9F-A6AC-900568529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985E40-7C62-4D03-A3E9-425BC60F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D3DD-16B3-4D57-AAA8-51131E2088F7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C2EF9A-209E-4000-AA1E-232D8638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5E27C0-5441-441B-B367-E806E618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862B-E015-4FDD-A52B-D25DE5B05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06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14D48-8E5F-42B0-BDDD-8BFACEAFD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38F918-7619-46AE-BA4E-48138392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D3DD-16B3-4D57-AAA8-51131E2088F7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A1D8D0-B4D2-4400-8688-255F7783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9CF646-A452-4F44-B88D-044478C7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862B-E015-4FDD-A52B-D25DE5B05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58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EA7F53-6DF5-46EA-AE48-6B94C1F01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D3DD-16B3-4D57-AAA8-51131E2088F7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4D31D9-13DD-4C79-987D-4A87F751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249AC5-C65C-4ED5-B850-178D081C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862B-E015-4FDD-A52B-D25DE5B05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90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8F018-9D98-4AC4-B723-8AC6EA63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74C3D5-E60C-42C2-A4C4-50064153A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FFD2C1-5949-4126-84E8-37A4EFB14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8D9A74-8D31-41CE-9CEC-2C0C7B69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D3DD-16B3-4D57-AAA8-51131E2088F7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45FDF2-0CD8-4FDC-A199-B64BAA05D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EAFAA1-0602-4D41-9EA4-7C442C68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862B-E015-4FDD-A52B-D25DE5B05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75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B8670-AE6C-4E9E-BBDC-34DF9DCD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C7D811-AA1A-46F2-9635-214C69B4A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B4E34A-B1F7-47F4-AA60-DE766C612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491F52-9A64-428E-88ED-C4E0E693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D3DD-16B3-4D57-AAA8-51131E2088F7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D71430-ADFC-4055-B78C-A1AF35AE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34F011-BB85-4E28-8AEF-B32162E2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862B-E015-4FDD-A52B-D25DE5B05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29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EC546B-5FDB-4632-889A-F8F37B15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43E7CB-B9AC-4575-A53B-AC4517544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DDD248-10BE-4149-9033-898307C70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FD3DD-16B3-4D57-AAA8-51131E2088F7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5A3555-4455-4221-8535-FFACE0921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6234-9D13-4609-B2AD-25A2A5F80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9862B-E015-4FDD-A52B-D25DE5B05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84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249C804-46A1-4EDD-96A9-7A005DA239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ko-KR" altLang="en-US" b="1" dirty="0"/>
              <a:t>최영조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7DAAF95-F308-4D20-96D9-06EA266D39AE}"/>
              </a:ext>
            </a:extLst>
          </p:cNvPr>
          <p:cNvSpPr>
            <a:spLocks noGrp="1"/>
          </p:cNvSpPr>
          <p:nvPr/>
        </p:nvSpPr>
        <p:spPr>
          <a:xfrm>
            <a:off x="1051178" y="1263300"/>
            <a:ext cx="10378822" cy="28274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모듈신경망 성능 개선을 위한 탐색적 데이터 분석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44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A01B04E4-7D02-4120-AB28-7636ADA2E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23" r="202" b="-1"/>
          <a:stretch/>
        </p:blipFill>
        <p:spPr>
          <a:xfrm>
            <a:off x="1882338" y="2924542"/>
            <a:ext cx="8293100" cy="580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29C345-A201-438C-97E6-1A25C9E15C92}"/>
              </a:ext>
            </a:extLst>
          </p:cNvPr>
          <p:cNvSpPr txBox="1"/>
          <p:nvPr/>
        </p:nvSpPr>
        <p:spPr>
          <a:xfrm>
            <a:off x="578840" y="2247546"/>
            <a:ext cx="588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사전 학습된 신경망을 이용해 얻은 </a:t>
            </a:r>
            <a:r>
              <a:rPr lang="en-US" altLang="ko-KR" dirty="0"/>
              <a:t>Accuracy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5994F-2724-49C4-8005-0B9B1C9FEBDB}"/>
              </a:ext>
            </a:extLst>
          </p:cNvPr>
          <p:cNvSpPr txBox="1"/>
          <p:nvPr/>
        </p:nvSpPr>
        <p:spPr>
          <a:xfrm>
            <a:off x="4149059" y="4112337"/>
            <a:ext cx="4637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ym typeface="Wingdings" panose="05000000000000000000" pitchFamily="2" charset="2"/>
              </a:rPr>
              <a:t></a:t>
            </a:r>
            <a:r>
              <a:rPr lang="ko-KR" altLang="en-US" sz="2400" dirty="0">
                <a:sym typeface="Wingdings" panose="05000000000000000000" pitchFamily="2" charset="2"/>
              </a:rPr>
              <a:t>과대적합의 해결 및 성능 개선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06664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B03E2C9-AB45-46C3-8B8A-2BD474B95C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9" t="5614" r="8664" b="6242"/>
          <a:stretch/>
        </p:blipFill>
        <p:spPr>
          <a:xfrm>
            <a:off x="0" y="1568631"/>
            <a:ext cx="12192000" cy="52893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49124F-2540-4F81-AAC8-E37A90B52642}"/>
              </a:ext>
            </a:extLst>
          </p:cNvPr>
          <p:cNvSpPr txBox="1"/>
          <p:nvPr/>
        </p:nvSpPr>
        <p:spPr>
          <a:xfrm>
            <a:off x="573677" y="368302"/>
            <a:ext cx="500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사전학습된</a:t>
            </a:r>
            <a:r>
              <a:rPr lang="ko-KR" altLang="en-US" b="1" dirty="0"/>
              <a:t> 신경망</a:t>
            </a:r>
            <a:r>
              <a:rPr lang="en-US" altLang="ko-KR" b="1" dirty="0"/>
              <a:t>(</a:t>
            </a:r>
            <a:r>
              <a:rPr lang="en-US" altLang="ko-KR" b="1" dirty="0" err="1"/>
              <a:t>googlenet</a:t>
            </a:r>
            <a:r>
              <a:rPr lang="en-US" altLang="ko-KR" b="1" dirty="0"/>
              <a:t>)</a:t>
            </a:r>
            <a:r>
              <a:rPr lang="ko-KR" altLang="en-US" b="1" dirty="0"/>
              <a:t>을 이용한 </a:t>
            </a:r>
            <a:r>
              <a:rPr lang="en-US" altLang="ko-KR" b="1" dirty="0"/>
              <a:t>Feature Extraction </a:t>
            </a:r>
            <a:r>
              <a:rPr lang="ko-KR" altLang="en-US" b="1" dirty="0"/>
              <a:t>후</a:t>
            </a:r>
            <a:endParaRPr lang="en-US" altLang="ko-KR" b="1" dirty="0"/>
          </a:p>
          <a:p>
            <a:r>
              <a:rPr lang="ko-KR" altLang="en-US" b="1" dirty="0"/>
              <a:t>각 </a:t>
            </a:r>
            <a:r>
              <a:rPr lang="en-US" altLang="ko-KR" b="1" dirty="0" err="1"/>
              <a:t>ocsvm</a:t>
            </a:r>
            <a:r>
              <a:rPr lang="en-US" altLang="ko-KR" b="1" dirty="0"/>
              <a:t> </a:t>
            </a:r>
            <a:r>
              <a:rPr lang="ko-KR" altLang="en-US" b="1" dirty="0"/>
              <a:t>모델에 따른 이미지들의 </a:t>
            </a:r>
            <a:r>
              <a:rPr lang="ko-KR" altLang="en-US" b="1" dirty="0" err="1"/>
              <a:t>반환값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259A03-C2D8-4D95-91EC-0EF1B5E307F1}"/>
              </a:ext>
            </a:extLst>
          </p:cNvPr>
          <p:cNvSpPr txBox="1"/>
          <p:nvPr/>
        </p:nvSpPr>
        <p:spPr>
          <a:xfrm>
            <a:off x="5577477" y="91303"/>
            <a:ext cx="63354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Train, Test </a:t>
            </a:r>
            <a:r>
              <a:rPr lang="ko-KR" altLang="en-US" dirty="0"/>
              <a:t>간 매우 비슷한 경향을 보인다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자신의 이미지에 대해 매우 두드러진 값을 반환한다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유사한 이미지에 대해서도 상대적으로 높은 값을 보인다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(ex) dog-cat-tiger)</a:t>
            </a:r>
          </a:p>
        </p:txBody>
      </p:sp>
    </p:spTree>
    <p:extLst>
      <p:ext uri="{BB962C8B-B14F-4D97-AF65-F5344CB8AC3E}">
        <p14:creationId xmlns:p14="http://schemas.microsoft.com/office/powerpoint/2010/main" val="2589420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2E90C-535B-4044-9B88-60E913D4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27058-3791-463B-A55B-24C0B6C5C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과대적합은 학습 이미지가 너무 적기 때문에 생기는 현상이다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성능은 </a:t>
            </a:r>
            <a:r>
              <a:rPr lang="en-US" altLang="ko-KR" dirty="0"/>
              <a:t>CNN</a:t>
            </a:r>
            <a:r>
              <a:rPr lang="ko-KR" altLang="en-US" dirty="0"/>
              <a:t>의 퀄리티에 따른 문제이다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이미지를 충분히 확보한다면 과대적합은 해소될 수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CNN</a:t>
            </a:r>
            <a:r>
              <a:rPr lang="ko-KR" altLang="en-US" dirty="0">
                <a:sym typeface="Wingdings" panose="05000000000000000000" pitchFamily="2" charset="2"/>
              </a:rPr>
              <a:t>의 질을 높인다면 전체적인 성능을 개선할 수 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CNN</a:t>
            </a:r>
            <a:r>
              <a:rPr lang="ko-KR" altLang="en-US" dirty="0">
                <a:sym typeface="Wingdings" panose="05000000000000000000" pitchFamily="2" charset="2"/>
              </a:rPr>
              <a:t>의 질은 사전에 훈련시킬 </a:t>
            </a:r>
            <a:r>
              <a:rPr lang="ko-KR" altLang="en-US" dirty="0" err="1">
                <a:sym typeface="Wingdings" panose="05000000000000000000" pitchFamily="2" charset="2"/>
              </a:rPr>
              <a:t>저차원</a:t>
            </a:r>
            <a:r>
              <a:rPr lang="ko-KR" altLang="en-US" dirty="0">
                <a:sym typeface="Wingdings" panose="05000000000000000000" pitchFamily="2" charset="2"/>
              </a:rPr>
              <a:t> 이미지들의 종류와 총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개수를 늘림으로써 향상시킬 수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948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E55EE-38BF-4B5E-BBB0-E87BF716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모듈신경망 구조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E43D0-286E-4E14-BBD4-FD0FD51981C1}"/>
              </a:ext>
            </a:extLst>
          </p:cNvPr>
          <p:cNvGrpSpPr/>
          <p:nvPr/>
        </p:nvGrpSpPr>
        <p:grpSpPr>
          <a:xfrm>
            <a:off x="613459" y="1690688"/>
            <a:ext cx="10965081" cy="4463979"/>
            <a:chOff x="353482" y="1688776"/>
            <a:chExt cx="10965081" cy="4463979"/>
          </a:xfrm>
        </p:grpSpPr>
        <p:pic>
          <p:nvPicPr>
            <p:cNvPr id="5" name="그래픽 4" descr="문서 단색으로 채워진">
              <a:extLst>
                <a:ext uri="{FF2B5EF4-FFF2-40B4-BE49-F238E27FC236}">
                  <a16:creationId xmlns:a16="http://schemas.microsoft.com/office/drawing/2014/main" id="{D4A92DD2-9B02-4517-A0ED-FB262551E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267" y="3898557"/>
              <a:ext cx="914400" cy="9144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764200-264E-48F7-BC14-87B00324575E}"/>
                </a:ext>
              </a:extLst>
            </p:cNvPr>
            <p:cNvSpPr/>
            <p:nvPr/>
          </p:nvSpPr>
          <p:spPr>
            <a:xfrm>
              <a:off x="353482" y="4845813"/>
              <a:ext cx="1599970" cy="49434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ysClr val="windowText" lastClr="000000"/>
                  </a:solidFill>
                </a:rPr>
                <a:t>Information</a:t>
              </a:r>
              <a:endParaRPr kumimoji="1" lang="ko-Kore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EC3BA37-8F1E-4137-A237-CEB875E376EC}"/>
                </a:ext>
              </a:extLst>
            </p:cNvPr>
            <p:cNvSpPr/>
            <p:nvPr/>
          </p:nvSpPr>
          <p:spPr>
            <a:xfrm>
              <a:off x="353482" y="3898557"/>
              <a:ext cx="1599970" cy="9472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20A588E-C326-4521-883F-06735221E3D6}"/>
                </a:ext>
              </a:extLst>
            </p:cNvPr>
            <p:cNvSpPr/>
            <p:nvPr/>
          </p:nvSpPr>
          <p:spPr>
            <a:xfrm>
              <a:off x="2703544" y="4845813"/>
              <a:ext cx="1599970" cy="49434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ysClr val="windowText" lastClr="000000"/>
                  </a:solidFill>
                </a:rPr>
                <a:t>Sensory</a:t>
              </a:r>
            </a:p>
            <a:p>
              <a:pPr algn="ctr"/>
              <a:r>
                <a:rPr kumimoji="1" lang="en-US" altLang="ko-Kore-KR" dirty="0">
                  <a:solidFill>
                    <a:sysClr val="windowText" lastClr="000000"/>
                  </a:solidFill>
                </a:rPr>
                <a:t>Memory</a:t>
              </a:r>
              <a:endParaRPr kumimoji="1" lang="ko-Kore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6F52ADB-BACC-4670-B7E7-D05BCD7220B4}"/>
                </a:ext>
              </a:extLst>
            </p:cNvPr>
            <p:cNvSpPr/>
            <p:nvPr/>
          </p:nvSpPr>
          <p:spPr>
            <a:xfrm>
              <a:off x="2703544" y="3898557"/>
              <a:ext cx="1599970" cy="9472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40C4B9B-A078-469F-97D5-DBF0E04B5214}"/>
                </a:ext>
              </a:extLst>
            </p:cNvPr>
            <p:cNvSpPr/>
            <p:nvPr/>
          </p:nvSpPr>
          <p:spPr>
            <a:xfrm>
              <a:off x="6005853" y="4845813"/>
              <a:ext cx="1599970" cy="49434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solidFill>
                    <a:sysClr val="windowText" lastClr="000000"/>
                  </a:solidFill>
                </a:rPr>
                <a:t>Working</a:t>
              </a:r>
            </a:p>
            <a:p>
              <a:pPr algn="ctr"/>
              <a:r>
                <a:rPr kumimoji="1" lang="en-US" altLang="ko-Kore-KR" sz="1600" dirty="0">
                  <a:solidFill>
                    <a:sysClr val="windowText" lastClr="000000"/>
                  </a:solidFill>
                </a:rPr>
                <a:t>Memory</a:t>
              </a:r>
              <a:endParaRPr kumimoji="1" lang="ko-Kore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05840FF-D6B0-474C-B8F7-B1DC5E09FFE7}"/>
                </a:ext>
              </a:extLst>
            </p:cNvPr>
            <p:cNvSpPr/>
            <p:nvPr/>
          </p:nvSpPr>
          <p:spPr>
            <a:xfrm>
              <a:off x="6005853" y="3898557"/>
              <a:ext cx="1599970" cy="9472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92DF0EE-B719-46CC-9B9B-D84C0DB018F5}"/>
                </a:ext>
              </a:extLst>
            </p:cNvPr>
            <p:cNvSpPr/>
            <p:nvPr/>
          </p:nvSpPr>
          <p:spPr>
            <a:xfrm>
              <a:off x="9261009" y="4873439"/>
              <a:ext cx="1599970" cy="49434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solidFill>
                    <a:sysClr val="windowText" lastClr="000000"/>
                  </a:solidFill>
                </a:rPr>
                <a:t>Long-term</a:t>
              </a:r>
            </a:p>
            <a:p>
              <a:pPr algn="ctr"/>
              <a:r>
                <a:rPr kumimoji="1" lang="en-US" altLang="ko-Kore-KR" sz="1600" dirty="0">
                  <a:solidFill>
                    <a:sysClr val="windowText" lastClr="000000"/>
                  </a:solidFill>
                </a:rPr>
                <a:t>memory</a:t>
              </a:r>
              <a:endParaRPr kumimoji="1" lang="ko-Kore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283C45B-0D24-4060-80E5-37263297344F}"/>
                </a:ext>
              </a:extLst>
            </p:cNvPr>
            <p:cNvSpPr/>
            <p:nvPr/>
          </p:nvSpPr>
          <p:spPr>
            <a:xfrm>
              <a:off x="9261009" y="3926183"/>
              <a:ext cx="1599970" cy="9472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74BC5EB-6B75-4498-B835-A96E007D2CD2}"/>
                </a:ext>
              </a:extLst>
            </p:cNvPr>
            <p:cNvSpPr/>
            <p:nvPr/>
          </p:nvSpPr>
          <p:spPr>
            <a:xfrm>
              <a:off x="5579477" y="1699613"/>
              <a:ext cx="5281502" cy="9472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ysClr val="windowText" lastClr="000000"/>
                  </a:solidFill>
                </a:rPr>
                <a:t>Meta</a:t>
              </a:r>
              <a:r>
                <a:rPr kumimoji="1" lang="en-US" altLang="ko-KR" dirty="0">
                  <a:solidFill>
                    <a:sysClr val="windowText" lastClr="000000"/>
                  </a:solidFill>
                </a:rPr>
                <a:t>-</a:t>
              </a:r>
              <a:r>
                <a:rPr kumimoji="1" lang="en-US" altLang="ko-Kore-KR" dirty="0" err="1">
                  <a:solidFill>
                    <a:sysClr val="windowText" lastClr="000000"/>
                  </a:solidFill>
                </a:rPr>
                <a:t>coginition</a:t>
              </a:r>
              <a:endParaRPr kumimoji="1" lang="ko-Kore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ACC1747-DC8A-4194-894D-DF412B39EACC}"/>
                </a:ext>
              </a:extLst>
            </p:cNvPr>
            <p:cNvSpPr/>
            <p:nvPr/>
          </p:nvSpPr>
          <p:spPr>
            <a:xfrm>
              <a:off x="3984355" y="1699615"/>
              <a:ext cx="1599970" cy="9472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37C1975-ACDF-4BC5-9BF9-C334C864D01A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6794949" y="2646866"/>
              <a:ext cx="10889" cy="125169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EBEAFBC-95C5-4CDA-AF39-13BF9C35CD4F}"/>
                </a:ext>
              </a:extLst>
            </p:cNvPr>
            <p:cNvSpPr/>
            <p:nvPr/>
          </p:nvSpPr>
          <p:spPr>
            <a:xfrm>
              <a:off x="4490396" y="3903686"/>
              <a:ext cx="1363733" cy="33141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ysClr val="windowText" lastClr="000000"/>
                  </a:solidFill>
                </a:rPr>
                <a:t>perception</a:t>
              </a:r>
              <a:endParaRPr kumimoji="1" lang="ko-Kore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AA1696D-EBD4-482C-89A8-8A9F29A69551}"/>
                </a:ext>
              </a:extLst>
            </p:cNvPr>
            <p:cNvSpPr/>
            <p:nvPr/>
          </p:nvSpPr>
          <p:spPr>
            <a:xfrm>
              <a:off x="6005854" y="5658406"/>
              <a:ext cx="4855126" cy="49434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ysClr val="windowText" lastClr="000000"/>
                  </a:solidFill>
                </a:rPr>
                <a:t>illusion</a:t>
              </a:r>
              <a:endParaRPr kumimoji="1" lang="ko-Kore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53803FB-4D3A-4117-A2A3-E3950611F109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1953452" y="4372185"/>
              <a:ext cx="75009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3FEB0B29-C018-4DD9-A0EB-68E48FA9EC0E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>
              <a:off x="4303514" y="4372185"/>
              <a:ext cx="1702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3ED57EB4-6A87-4160-9DD7-EA1C07F903E7}"/>
                </a:ext>
              </a:extLst>
            </p:cNvPr>
            <p:cNvCxnSpPr>
              <a:cxnSpLocks/>
            </p:cNvCxnSpPr>
            <p:nvPr/>
          </p:nvCxnSpPr>
          <p:spPr>
            <a:xfrm>
              <a:off x="7605823" y="4235102"/>
              <a:ext cx="165518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0BBDF037-5B15-4561-9923-798413CF2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94934" y="4660888"/>
              <a:ext cx="165518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12AB22C-DE31-4550-A930-F753E27C51CB}"/>
                </a:ext>
              </a:extLst>
            </p:cNvPr>
            <p:cNvSpPr/>
            <p:nvPr/>
          </p:nvSpPr>
          <p:spPr>
            <a:xfrm>
              <a:off x="7757547" y="4282287"/>
              <a:ext cx="1363733" cy="33141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ysClr val="windowText" lastClr="000000"/>
                  </a:solidFill>
                </a:rPr>
                <a:t>Traversal</a:t>
              </a:r>
              <a:endParaRPr kumimoji="1" lang="ko-Kore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B526E78-0306-41C1-80C7-F6C0483BA422}"/>
                </a:ext>
              </a:extLst>
            </p:cNvPr>
            <p:cNvCxnSpPr>
              <a:cxnSpLocks/>
            </p:cNvCxnSpPr>
            <p:nvPr/>
          </p:nvCxnSpPr>
          <p:spPr>
            <a:xfrm>
              <a:off x="5135326" y="2666788"/>
              <a:ext cx="0" cy="12317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CC16443-A35F-43EE-8618-C24F69F8F88E}"/>
                </a:ext>
              </a:extLst>
            </p:cNvPr>
            <p:cNvCxnSpPr>
              <a:cxnSpLocks/>
            </p:cNvCxnSpPr>
            <p:nvPr/>
          </p:nvCxnSpPr>
          <p:spPr>
            <a:xfrm>
              <a:off x="8422527" y="2666788"/>
              <a:ext cx="10889" cy="14026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5814F1B-6AC6-4F0F-901F-624AA56BD3C3}"/>
                </a:ext>
              </a:extLst>
            </p:cNvPr>
            <p:cNvSpPr/>
            <p:nvPr/>
          </p:nvSpPr>
          <p:spPr>
            <a:xfrm>
              <a:off x="4564056" y="2873966"/>
              <a:ext cx="4263072" cy="5578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ysClr val="windowText" lastClr="000000"/>
                  </a:solidFill>
                </a:rPr>
                <a:t>Handling</a:t>
              </a:r>
              <a:endParaRPr kumimoji="1" lang="ko-Kore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C731AA73-9F98-4DD8-A26C-D7F9A03BFB04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10060994" y="2665440"/>
              <a:ext cx="0" cy="126074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771B15-70C3-4392-9017-1681C36C5898}"/>
                </a:ext>
              </a:extLst>
            </p:cNvPr>
            <p:cNvSpPr/>
            <p:nvPr/>
          </p:nvSpPr>
          <p:spPr>
            <a:xfrm>
              <a:off x="9954830" y="3100407"/>
              <a:ext cx="1363733" cy="33141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ysClr val="windowText" lastClr="000000"/>
                  </a:solidFill>
                </a:rPr>
                <a:t>Upload</a:t>
              </a:r>
              <a:endParaRPr kumimoji="1" lang="ko-Kore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DC313F-CA5E-41BC-A2C9-F0C31A5CD04F}"/>
                </a:ext>
              </a:extLst>
            </p:cNvPr>
            <p:cNvSpPr txBox="1"/>
            <p:nvPr/>
          </p:nvSpPr>
          <p:spPr>
            <a:xfrm>
              <a:off x="2917471" y="4045867"/>
              <a:ext cx="11721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4000" dirty="0">
                  <a:solidFill>
                    <a:srgbClr val="FF0000"/>
                  </a:solidFill>
                  <a:latin typeface="Beirut" pitchFamily="2" charset="-78"/>
                  <a:ea typeface="BM YEONSUNG OTF" panose="020B0600000101010101" pitchFamily="34" charset="-127"/>
                  <a:cs typeface="Beirut" pitchFamily="2" charset="-78"/>
                </a:rPr>
                <a:t>CNN</a:t>
              </a:r>
              <a:endParaRPr kumimoji="1" lang="ko-Kore-KR" altLang="en-US" sz="4000" dirty="0">
                <a:solidFill>
                  <a:srgbClr val="FF0000"/>
                </a:solidFill>
                <a:latin typeface="Beirut" pitchFamily="2" charset="-78"/>
                <a:ea typeface="BM YEONSUNG OTF" panose="020B0600000101010101" pitchFamily="34" charset="-127"/>
                <a:cs typeface="Beirut" pitchFamily="2" charset="-78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01649C2-3A21-4FB8-A459-8F4AE5B0CF7D}"/>
                </a:ext>
              </a:extLst>
            </p:cNvPr>
            <p:cNvSpPr txBox="1"/>
            <p:nvPr/>
          </p:nvSpPr>
          <p:spPr>
            <a:xfrm>
              <a:off x="9562744" y="3895718"/>
              <a:ext cx="9179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3000" dirty="0">
                  <a:solidFill>
                    <a:srgbClr val="FF0000"/>
                  </a:solidFill>
                  <a:latin typeface="Beirut" pitchFamily="2" charset="-78"/>
                  <a:ea typeface="BM YEONSUNG OTF" panose="020B0600000101010101" pitchFamily="34" charset="-127"/>
                  <a:cs typeface="Beirut" pitchFamily="2" charset="-78"/>
                </a:rPr>
                <a:t>OC</a:t>
              </a:r>
            </a:p>
            <a:p>
              <a:pPr algn="ctr"/>
              <a:r>
                <a:rPr kumimoji="1" lang="en-US" altLang="ko-Kore-KR" sz="3000" dirty="0">
                  <a:solidFill>
                    <a:srgbClr val="FF0000"/>
                  </a:solidFill>
                  <a:latin typeface="Beirut" pitchFamily="2" charset="-78"/>
                  <a:ea typeface="BM YEONSUNG OTF" panose="020B0600000101010101" pitchFamily="34" charset="-127"/>
                  <a:cs typeface="Beirut" pitchFamily="2" charset="-78"/>
                </a:rPr>
                <a:t>SVM</a:t>
              </a:r>
              <a:endParaRPr kumimoji="1" lang="ko-Kore-KR" altLang="en-US" sz="3000" dirty="0">
                <a:solidFill>
                  <a:srgbClr val="FF0000"/>
                </a:solidFill>
                <a:latin typeface="Beirut" pitchFamily="2" charset="-78"/>
                <a:ea typeface="BM YEONSUNG OTF" panose="020B0600000101010101" pitchFamily="34" charset="-127"/>
                <a:cs typeface="Beirut" pitchFamily="2" charset="-78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8CF9460-8A64-45AB-911E-A8F4B8260689}"/>
                </a:ext>
              </a:extLst>
            </p:cNvPr>
            <p:cNvSpPr txBox="1"/>
            <p:nvPr/>
          </p:nvSpPr>
          <p:spPr>
            <a:xfrm>
              <a:off x="4328406" y="1688776"/>
              <a:ext cx="9179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3000" dirty="0">
                  <a:solidFill>
                    <a:srgbClr val="FF0000"/>
                  </a:solidFill>
                  <a:latin typeface="Beirut" pitchFamily="2" charset="-78"/>
                  <a:ea typeface="BM YEONSUNG OTF" panose="020B0600000101010101" pitchFamily="34" charset="-127"/>
                  <a:cs typeface="Beirut" pitchFamily="2" charset="-78"/>
                </a:rPr>
                <a:t>MC</a:t>
              </a:r>
            </a:p>
            <a:p>
              <a:pPr algn="ctr"/>
              <a:r>
                <a:rPr kumimoji="1" lang="en-US" altLang="ko-Kore-KR" sz="3000" dirty="0">
                  <a:solidFill>
                    <a:srgbClr val="FF0000"/>
                  </a:solidFill>
                  <a:latin typeface="Beirut" pitchFamily="2" charset="-78"/>
                  <a:ea typeface="BM YEONSUNG OTF" panose="020B0600000101010101" pitchFamily="34" charset="-127"/>
                  <a:cs typeface="Beirut" pitchFamily="2" charset="-78"/>
                </a:rPr>
                <a:t>SVM</a:t>
              </a:r>
              <a:endParaRPr kumimoji="1" lang="ko-Kore-KR" altLang="en-US" sz="3000" dirty="0">
                <a:solidFill>
                  <a:srgbClr val="FF0000"/>
                </a:solidFill>
                <a:latin typeface="Beirut" pitchFamily="2" charset="-78"/>
                <a:ea typeface="BM YEONSUNG OTF" panose="020B0600000101010101" pitchFamily="34" charset="-127"/>
                <a:cs typeface="Beirut" pitchFamily="2" charset="-78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2E917B-8682-4D82-94B9-F06DC60BC254}"/>
                </a:ext>
              </a:extLst>
            </p:cNvPr>
            <p:cNvSpPr txBox="1"/>
            <p:nvPr/>
          </p:nvSpPr>
          <p:spPr>
            <a:xfrm>
              <a:off x="5980401" y="3933076"/>
              <a:ext cx="16036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2400" dirty="0">
                  <a:solidFill>
                    <a:srgbClr val="FF0000"/>
                  </a:solidFill>
                  <a:latin typeface="Beirut" pitchFamily="2" charset="-78"/>
                  <a:ea typeface="BM YEONSUNG OTF" panose="020B0600000101010101" pitchFamily="34" charset="-127"/>
                  <a:cs typeface="Beirut" pitchFamily="2" charset="-78"/>
                </a:rPr>
                <a:t>Pre</a:t>
              </a:r>
            </a:p>
            <a:p>
              <a:pPr algn="ctr"/>
              <a:r>
                <a:rPr kumimoji="1" lang="en-US" altLang="ko-Kore-KR" sz="2400" dirty="0">
                  <a:solidFill>
                    <a:srgbClr val="FF0000"/>
                  </a:solidFill>
                  <a:latin typeface="Beirut" pitchFamily="2" charset="-78"/>
                  <a:ea typeface="BM YEONSUNG OTF" panose="020B0600000101010101" pitchFamily="34" charset="-127"/>
                  <a:cs typeface="Beirut" pitchFamily="2" charset="-78"/>
                </a:rPr>
                <a:t>processing</a:t>
              </a:r>
              <a:endParaRPr kumimoji="1" lang="ko-Kore-KR" altLang="en-US" sz="2400" dirty="0">
                <a:solidFill>
                  <a:srgbClr val="FF0000"/>
                </a:solidFill>
                <a:latin typeface="Beirut" pitchFamily="2" charset="-78"/>
                <a:ea typeface="BM YEONSUNG OTF" panose="020B0600000101010101" pitchFamily="34" charset="-127"/>
                <a:cs typeface="Beirut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0545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FCD77-FAB0-48C2-9173-8889888C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신경망 상태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1EDD3-F860-444E-83E8-746D859C8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300" cy="4351338"/>
          </a:xfrm>
        </p:spPr>
        <p:txBody>
          <a:bodyPr/>
          <a:lstStyle/>
          <a:p>
            <a:r>
              <a:rPr lang="en-US" altLang="ko-KR" dirty="0"/>
              <a:t>CNN : </a:t>
            </a:r>
            <a:r>
              <a:rPr lang="ko-KR" altLang="en-US" dirty="0"/>
              <a:t>자체 제작한 </a:t>
            </a:r>
            <a:r>
              <a:rPr lang="en-US" altLang="ko-KR" dirty="0"/>
              <a:t>CNN </a:t>
            </a:r>
            <a:r>
              <a:rPr lang="ko-KR" altLang="en-US" dirty="0"/>
              <a:t>사용</a:t>
            </a:r>
            <a:br>
              <a:rPr lang="en-US" altLang="ko-KR" dirty="0"/>
            </a:br>
            <a:r>
              <a:rPr lang="ko-KR" altLang="en-US" sz="2400" dirty="0"/>
              <a:t>컬러</a:t>
            </a:r>
            <a:r>
              <a:rPr lang="en-US" altLang="ko-KR" sz="2400" dirty="0"/>
              <a:t>, </a:t>
            </a:r>
            <a:r>
              <a:rPr lang="ko-KR" altLang="en-US" sz="2400" dirty="0"/>
              <a:t>도형</a:t>
            </a:r>
            <a:r>
              <a:rPr lang="en-US" altLang="ko-KR" sz="2400" dirty="0"/>
              <a:t>, </a:t>
            </a:r>
            <a:r>
              <a:rPr lang="ko-KR" altLang="en-US" sz="2400" dirty="0"/>
              <a:t>질감 등 </a:t>
            </a:r>
            <a:r>
              <a:rPr lang="ko-KR" altLang="en-US" sz="2400" dirty="0" err="1"/>
              <a:t>저차원</a:t>
            </a:r>
            <a:r>
              <a:rPr lang="ko-KR" altLang="en-US" sz="2400" dirty="0"/>
              <a:t> 이미지 </a:t>
            </a:r>
            <a:r>
              <a:rPr lang="en-US" altLang="ko-KR" sz="2400" dirty="0"/>
              <a:t>+ </a:t>
            </a:r>
            <a:r>
              <a:rPr lang="ko-KR" altLang="en-US" sz="2400" dirty="0"/>
              <a:t>유명 화가 화풍 이미지 총 </a:t>
            </a:r>
            <a:r>
              <a:rPr lang="en-US" altLang="ko-KR" sz="2400" dirty="0"/>
              <a:t>70</a:t>
            </a:r>
            <a:r>
              <a:rPr lang="ko-KR" altLang="en-US" sz="2400" dirty="0"/>
              <a:t>개 학습</a:t>
            </a:r>
            <a:endParaRPr lang="en-US" altLang="ko-KR" sz="2400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학습 및 테스트 이미지 </a:t>
            </a:r>
            <a:r>
              <a:rPr lang="en-US" altLang="ko-KR" dirty="0"/>
              <a:t>:  </a:t>
            </a:r>
            <a:br>
              <a:rPr lang="en-US" altLang="ko-KR" dirty="0"/>
            </a:br>
            <a:r>
              <a:rPr lang="en-US" altLang="ko-KR" sz="2400" dirty="0"/>
              <a:t>10</a:t>
            </a:r>
            <a:r>
              <a:rPr lang="ko-KR" altLang="en-US" sz="2400" dirty="0"/>
              <a:t> 종류 열차 </a:t>
            </a:r>
            <a:r>
              <a:rPr lang="en-US" altLang="ko-KR" sz="2400" dirty="0"/>
              <a:t>1014</a:t>
            </a:r>
            <a:r>
              <a:rPr lang="ko-KR" altLang="en-US" sz="2400" dirty="0"/>
              <a:t>개</a:t>
            </a:r>
            <a:r>
              <a:rPr lang="en-US" altLang="ko-KR" sz="2400" dirty="0"/>
              <a:t>, </a:t>
            </a:r>
            <a:r>
              <a:rPr lang="ko-KR" altLang="en-US" sz="2400" dirty="0"/>
              <a:t>학습</a:t>
            </a:r>
            <a:r>
              <a:rPr lang="en-US" altLang="ko-KR" sz="2400" dirty="0"/>
              <a:t>, </a:t>
            </a:r>
            <a:r>
              <a:rPr lang="ko-KR" altLang="en-US" sz="2400" dirty="0"/>
              <a:t>테스트 비율 </a:t>
            </a:r>
            <a:r>
              <a:rPr lang="en-US" altLang="ko-KR" sz="2400" dirty="0"/>
              <a:t>7:3</a:t>
            </a:r>
            <a:r>
              <a:rPr lang="ko-KR" altLang="en-US" sz="2400" dirty="0"/>
              <a:t>으로 구성</a:t>
            </a: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5343508D-DEDC-4B6C-A32C-D50920072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475" y="3429000"/>
            <a:ext cx="28670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1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57FF9-C93E-4CB1-9914-64F0CB25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575594"/>
            <a:ext cx="3771900" cy="752475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문제 </a:t>
            </a:r>
            <a:r>
              <a:rPr lang="en-US" altLang="ko-KR" sz="2800" dirty="0"/>
              <a:t>:  </a:t>
            </a:r>
            <a:r>
              <a:rPr lang="ko-KR" altLang="en-US" sz="2800" dirty="0"/>
              <a:t>심각한 과대적합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9BA489-D4B5-45DE-B023-C15EF84FA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171" y="3314897"/>
            <a:ext cx="8293100" cy="588565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BD6345A8-D026-43DA-AB19-3F0B0E15A847}"/>
              </a:ext>
            </a:extLst>
          </p:cNvPr>
          <p:cNvSpPr txBox="1">
            <a:spLocks/>
          </p:cNvSpPr>
          <p:nvPr/>
        </p:nvSpPr>
        <p:spPr>
          <a:xfrm>
            <a:off x="1022350" y="2672159"/>
            <a:ext cx="1371600" cy="592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Accuracy :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3261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B7E967F-14D7-4BFE-A7C6-B7C87250D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6" t="4773" r="6465" b="5628"/>
          <a:stretch/>
        </p:blipFill>
        <p:spPr>
          <a:xfrm>
            <a:off x="0" y="1409701"/>
            <a:ext cx="12191999" cy="5334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F4D18A-191A-4369-999B-62BF0EBFBEED}"/>
              </a:ext>
            </a:extLst>
          </p:cNvPr>
          <p:cNvSpPr txBox="1"/>
          <p:nvPr/>
        </p:nvSpPr>
        <p:spPr>
          <a:xfrm>
            <a:off x="573677" y="368302"/>
            <a:ext cx="500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자체 제작 </a:t>
            </a:r>
            <a:r>
              <a:rPr lang="en-US" altLang="ko-KR" b="1" dirty="0"/>
              <a:t>CNN</a:t>
            </a:r>
            <a:r>
              <a:rPr lang="ko-KR" altLang="en-US" b="1" dirty="0"/>
              <a:t>을 이용한 </a:t>
            </a:r>
            <a:endParaRPr lang="en-US" altLang="ko-KR" b="1" dirty="0"/>
          </a:p>
          <a:p>
            <a:r>
              <a:rPr lang="en-US" altLang="ko-KR" b="1" dirty="0"/>
              <a:t>Feature Extraction </a:t>
            </a:r>
            <a:r>
              <a:rPr lang="ko-KR" altLang="en-US" b="1" dirty="0"/>
              <a:t>후</a:t>
            </a:r>
            <a:endParaRPr lang="en-US" altLang="ko-KR" b="1" dirty="0"/>
          </a:p>
          <a:p>
            <a:r>
              <a:rPr lang="ko-KR" altLang="en-US" b="1" dirty="0"/>
              <a:t>각 </a:t>
            </a:r>
            <a:r>
              <a:rPr lang="en-US" altLang="ko-KR" b="1" dirty="0" err="1"/>
              <a:t>ocsvm</a:t>
            </a:r>
            <a:r>
              <a:rPr lang="en-US" altLang="ko-KR" b="1" dirty="0"/>
              <a:t> </a:t>
            </a:r>
            <a:r>
              <a:rPr lang="ko-KR" altLang="en-US" b="1" dirty="0"/>
              <a:t>모델에 따른 이미지들의 </a:t>
            </a:r>
            <a:r>
              <a:rPr lang="ko-KR" altLang="en-US" b="1" dirty="0" err="1"/>
              <a:t>반환값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40B613-FBEC-4CD5-A96D-2469DA7A0A8B}"/>
              </a:ext>
            </a:extLst>
          </p:cNvPr>
          <p:cNvSpPr txBox="1"/>
          <p:nvPr/>
        </p:nvSpPr>
        <p:spPr>
          <a:xfrm>
            <a:off x="5704477" y="368301"/>
            <a:ext cx="6117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Train</a:t>
            </a:r>
            <a:r>
              <a:rPr lang="ko-KR" altLang="en-US" dirty="0"/>
              <a:t>과 </a:t>
            </a:r>
            <a:r>
              <a:rPr lang="en-US" altLang="ko-KR" dirty="0"/>
              <a:t>Test </a:t>
            </a:r>
            <a:r>
              <a:rPr lang="ko-KR" altLang="en-US" dirty="0"/>
              <a:t>간 동일한 경향성을 보이지 않는다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자기 이미지에 대해 뚜렷한 성능을 뽑아내지 못한다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98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FF4D18A-191A-4369-999B-62BF0EBFBEED}"/>
              </a:ext>
            </a:extLst>
          </p:cNvPr>
          <p:cNvSpPr txBox="1"/>
          <p:nvPr/>
        </p:nvSpPr>
        <p:spPr>
          <a:xfrm>
            <a:off x="573677" y="368302"/>
            <a:ext cx="500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사전학습된</a:t>
            </a:r>
            <a:r>
              <a:rPr lang="ko-KR" altLang="en-US" b="1" dirty="0"/>
              <a:t> 신경망</a:t>
            </a:r>
            <a:r>
              <a:rPr lang="en-US" altLang="ko-KR" b="1" dirty="0"/>
              <a:t>(</a:t>
            </a:r>
            <a:r>
              <a:rPr lang="en-US" altLang="ko-KR" b="1" dirty="0" err="1"/>
              <a:t>googlenet</a:t>
            </a:r>
            <a:r>
              <a:rPr lang="en-US" altLang="ko-KR" b="1" dirty="0"/>
              <a:t>)</a:t>
            </a:r>
            <a:r>
              <a:rPr lang="ko-KR" altLang="en-US" b="1" dirty="0"/>
              <a:t>을 이용한 </a:t>
            </a:r>
            <a:r>
              <a:rPr lang="en-US" altLang="ko-KR" b="1" dirty="0"/>
              <a:t>Feature Extraction </a:t>
            </a:r>
            <a:r>
              <a:rPr lang="ko-KR" altLang="en-US" b="1" dirty="0"/>
              <a:t>후</a:t>
            </a:r>
            <a:endParaRPr lang="en-US" altLang="ko-KR" b="1" dirty="0"/>
          </a:p>
          <a:p>
            <a:r>
              <a:rPr lang="ko-KR" altLang="en-US" b="1" dirty="0"/>
              <a:t>각 </a:t>
            </a:r>
            <a:r>
              <a:rPr lang="en-US" altLang="ko-KR" b="1" dirty="0" err="1"/>
              <a:t>ocsvm</a:t>
            </a:r>
            <a:r>
              <a:rPr lang="en-US" altLang="ko-KR" b="1" dirty="0"/>
              <a:t> </a:t>
            </a:r>
            <a:r>
              <a:rPr lang="ko-KR" altLang="en-US" b="1" dirty="0"/>
              <a:t>모델에 따른 이미지들의 </a:t>
            </a:r>
            <a:r>
              <a:rPr lang="ko-KR" altLang="en-US" b="1" dirty="0" err="1"/>
              <a:t>반환값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40B613-FBEC-4CD5-A96D-2469DA7A0A8B}"/>
              </a:ext>
            </a:extLst>
          </p:cNvPr>
          <p:cNvSpPr txBox="1"/>
          <p:nvPr/>
        </p:nvSpPr>
        <p:spPr>
          <a:xfrm>
            <a:off x="5577477" y="368302"/>
            <a:ext cx="6335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자체 </a:t>
            </a:r>
            <a:r>
              <a:rPr lang="en-US" altLang="ko-KR" dirty="0"/>
              <a:t>CNN</a:t>
            </a:r>
            <a:r>
              <a:rPr lang="ko-KR" altLang="en-US" dirty="0"/>
              <a:t>보다는 </a:t>
            </a:r>
            <a:r>
              <a:rPr lang="en-US" altLang="ko-KR" dirty="0"/>
              <a:t>Train, Test </a:t>
            </a:r>
            <a:r>
              <a:rPr lang="ko-KR" altLang="en-US" dirty="0"/>
              <a:t>간 경향이 비슷하나 차이가 다소 존재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자기 이미지에 대해 높은 점수와 낮은 편차를 보이지만 아주 두드러지지는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8E5470-9E54-43FD-A8FF-E4703EF3B3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4" t="4945" r="5821" b="5671"/>
          <a:stretch/>
        </p:blipFill>
        <p:spPr>
          <a:xfrm>
            <a:off x="0" y="1776548"/>
            <a:ext cx="12192000" cy="525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5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34479B34-8CBD-4035-909F-BBEA1B98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원인 탐색</a:t>
            </a:r>
          </a:p>
        </p:txBody>
      </p:sp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B8B20E5D-ED4B-445C-BDBA-51E3D114F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996" y="2790558"/>
            <a:ext cx="2905125" cy="1704975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E7572FC3-8596-4BA1-B19F-78CBABC20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973" y="2938144"/>
            <a:ext cx="10782300" cy="981711"/>
          </a:xfrm>
        </p:spPr>
        <p:txBody>
          <a:bodyPr/>
          <a:lstStyle/>
          <a:p>
            <a:r>
              <a:rPr lang="ko-KR" altLang="en-US" dirty="0"/>
              <a:t>학습 및 테스트 이미지 </a:t>
            </a:r>
            <a:r>
              <a:rPr lang="en-US" altLang="ko-KR" dirty="0"/>
              <a:t>:  </a:t>
            </a:r>
            <a:br>
              <a:rPr lang="en-US" altLang="ko-KR" dirty="0"/>
            </a:br>
            <a:r>
              <a:rPr lang="en-US" altLang="ko-KR" sz="2400" dirty="0"/>
              <a:t>8</a:t>
            </a:r>
            <a:r>
              <a:rPr lang="ko-KR" altLang="en-US" sz="2400" dirty="0"/>
              <a:t> 종류 이미지 </a:t>
            </a:r>
            <a:r>
              <a:rPr lang="en-US" altLang="ko-KR" sz="2400" dirty="0"/>
              <a:t>6564</a:t>
            </a:r>
            <a:r>
              <a:rPr lang="ko-KR" altLang="en-US" sz="2400" dirty="0"/>
              <a:t>개</a:t>
            </a:r>
            <a:r>
              <a:rPr lang="en-US" altLang="ko-KR" sz="2400" dirty="0"/>
              <a:t>, </a:t>
            </a:r>
            <a:r>
              <a:rPr lang="ko-KR" altLang="en-US" sz="2400" dirty="0"/>
              <a:t>학습</a:t>
            </a:r>
            <a:r>
              <a:rPr lang="en-US" altLang="ko-KR" sz="2400" dirty="0"/>
              <a:t>, </a:t>
            </a:r>
            <a:r>
              <a:rPr lang="ko-KR" altLang="en-US" sz="2400" dirty="0"/>
              <a:t>테스트 비율 </a:t>
            </a:r>
            <a:r>
              <a:rPr lang="en-US" altLang="ko-KR" sz="2400" dirty="0"/>
              <a:t>7:3</a:t>
            </a:r>
            <a:r>
              <a:rPr lang="ko-KR" altLang="en-US" sz="2400" dirty="0"/>
              <a:t>으로 구성</a:t>
            </a:r>
          </a:p>
        </p:txBody>
      </p:sp>
    </p:spTree>
    <p:extLst>
      <p:ext uri="{BB962C8B-B14F-4D97-AF65-F5344CB8AC3E}">
        <p14:creationId xmlns:p14="http://schemas.microsoft.com/office/powerpoint/2010/main" val="257689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A8CBAF6-FF76-404D-A697-AAB600ED5D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54"/>
          <a:stretch/>
        </p:blipFill>
        <p:spPr>
          <a:xfrm>
            <a:off x="1882338" y="2848274"/>
            <a:ext cx="8293099" cy="5807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FBD78C-BE1E-42A9-82E5-FE9F9BEC081E}"/>
              </a:ext>
            </a:extLst>
          </p:cNvPr>
          <p:cNvSpPr txBox="1"/>
          <p:nvPr/>
        </p:nvSpPr>
        <p:spPr>
          <a:xfrm>
            <a:off x="578840" y="2247546"/>
            <a:ext cx="588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자체 제작 </a:t>
            </a:r>
            <a:r>
              <a:rPr lang="en-US" altLang="ko-KR" dirty="0"/>
              <a:t>CNN</a:t>
            </a:r>
            <a:r>
              <a:rPr lang="ko-KR" altLang="en-US" dirty="0"/>
              <a:t>을 이용해 얻은 </a:t>
            </a:r>
            <a:r>
              <a:rPr lang="en-US" altLang="ko-KR" dirty="0"/>
              <a:t>Accuracy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66CC21-B80B-49F4-9713-7CA80E50F0A6}"/>
              </a:ext>
            </a:extLst>
          </p:cNvPr>
          <p:cNvSpPr txBox="1"/>
          <p:nvPr/>
        </p:nvSpPr>
        <p:spPr>
          <a:xfrm>
            <a:off x="4515722" y="4102910"/>
            <a:ext cx="3026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ym typeface="Wingdings" panose="05000000000000000000" pitchFamily="2" charset="2"/>
              </a:rPr>
              <a:t></a:t>
            </a:r>
            <a:r>
              <a:rPr lang="ko-KR" altLang="en-US" sz="2400" dirty="0">
                <a:sym typeface="Wingdings" panose="05000000000000000000" pitchFamily="2" charset="2"/>
              </a:rPr>
              <a:t>과대적합의 완화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702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6A7D6D1-0EDB-48A6-9835-1BCAF01EDE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6" t="5676" r="8280" b="5060"/>
          <a:stretch/>
        </p:blipFill>
        <p:spPr>
          <a:xfrm>
            <a:off x="0" y="1405155"/>
            <a:ext cx="12192000" cy="5452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957881-765B-4537-9064-06BED52D519C}"/>
              </a:ext>
            </a:extLst>
          </p:cNvPr>
          <p:cNvSpPr txBox="1"/>
          <p:nvPr/>
        </p:nvSpPr>
        <p:spPr>
          <a:xfrm>
            <a:off x="573677" y="368302"/>
            <a:ext cx="500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자체 제작 </a:t>
            </a:r>
            <a:r>
              <a:rPr lang="en-US" altLang="ko-KR" b="1" dirty="0"/>
              <a:t>CNN</a:t>
            </a:r>
            <a:r>
              <a:rPr lang="ko-KR" altLang="en-US" b="1" dirty="0"/>
              <a:t>을 이용한 </a:t>
            </a:r>
            <a:endParaRPr lang="en-US" altLang="ko-KR" b="1" dirty="0"/>
          </a:p>
          <a:p>
            <a:r>
              <a:rPr lang="en-US" altLang="ko-KR" b="1" dirty="0"/>
              <a:t>Feature Extraction </a:t>
            </a:r>
            <a:r>
              <a:rPr lang="ko-KR" altLang="en-US" b="1" dirty="0"/>
              <a:t>후</a:t>
            </a:r>
            <a:endParaRPr lang="en-US" altLang="ko-KR" b="1" dirty="0"/>
          </a:p>
          <a:p>
            <a:r>
              <a:rPr lang="ko-KR" altLang="en-US" b="1" dirty="0"/>
              <a:t>각 </a:t>
            </a:r>
            <a:r>
              <a:rPr lang="en-US" altLang="ko-KR" b="1" dirty="0" err="1"/>
              <a:t>ocsvm</a:t>
            </a:r>
            <a:r>
              <a:rPr lang="en-US" altLang="ko-KR" b="1" dirty="0"/>
              <a:t> </a:t>
            </a:r>
            <a:r>
              <a:rPr lang="ko-KR" altLang="en-US" b="1" dirty="0"/>
              <a:t>모델에 따른 이미지들의 </a:t>
            </a:r>
            <a:r>
              <a:rPr lang="ko-KR" altLang="en-US" b="1" dirty="0" err="1"/>
              <a:t>반환값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20803-35A3-4569-AC05-00A1C86B5C76}"/>
              </a:ext>
            </a:extLst>
          </p:cNvPr>
          <p:cNvSpPr txBox="1"/>
          <p:nvPr/>
        </p:nvSpPr>
        <p:spPr>
          <a:xfrm>
            <a:off x="5704477" y="229802"/>
            <a:ext cx="6117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Train</a:t>
            </a:r>
            <a:r>
              <a:rPr lang="ko-KR" altLang="en-US" dirty="0"/>
              <a:t>과 </a:t>
            </a:r>
            <a:r>
              <a:rPr lang="en-US" altLang="ko-KR" dirty="0"/>
              <a:t>Test </a:t>
            </a:r>
            <a:r>
              <a:rPr lang="ko-KR" altLang="en-US" dirty="0"/>
              <a:t>간 유사한 경향도를 보인다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자기 이미지에 대해 성능을 높은 점수를 반환하지만 뚜렷하지는 않다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251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330</Words>
  <Application>Microsoft Office PowerPoint</Application>
  <PresentationFormat>와이드스크린</PresentationFormat>
  <Paragraphs>64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Beirut</vt:lpstr>
      <vt:lpstr>맑은 고딕</vt:lpstr>
      <vt:lpstr>Arial</vt:lpstr>
      <vt:lpstr>Wingdings</vt:lpstr>
      <vt:lpstr>Office 테마</vt:lpstr>
      <vt:lpstr>PowerPoint 프레젠테이션</vt:lpstr>
      <vt:lpstr>모듈신경망 구조</vt:lpstr>
      <vt:lpstr>모듈 신경망 상태</vt:lpstr>
      <vt:lpstr>문제 :  심각한 과대적합</vt:lpstr>
      <vt:lpstr>PowerPoint 프레젠테이션</vt:lpstr>
      <vt:lpstr>PowerPoint 프레젠테이션</vt:lpstr>
      <vt:lpstr>문제 원인 탐색</vt:lpstr>
      <vt:lpstr>PowerPoint 프레젠테이션</vt:lpstr>
      <vt:lpstr>PowerPoint 프레젠테이션</vt:lpstr>
      <vt:lpstr>PowerPoint 프레젠테이션</vt:lpstr>
      <vt:lpstr>PowerPoint 프레젠테이션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모듈 신경망 성능개선  탐색적 데이터 분석</dc:title>
  <dc:creator>영조</dc:creator>
  <cp:lastModifiedBy>최영조</cp:lastModifiedBy>
  <cp:revision>9</cp:revision>
  <dcterms:created xsi:type="dcterms:W3CDTF">2021-02-24T02:43:54Z</dcterms:created>
  <dcterms:modified xsi:type="dcterms:W3CDTF">2021-10-05T10:01:05Z</dcterms:modified>
</cp:coreProperties>
</file>