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311" r:id="rId4"/>
    <p:sldId id="260" r:id="rId5"/>
    <p:sldId id="259" r:id="rId6"/>
    <p:sldId id="312" r:id="rId7"/>
    <p:sldId id="271" r:id="rId8"/>
    <p:sldId id="265" r:id="rId9"/>
    <p:sldId id="318" r:id="rId10"/>
    <p:sldId id="319" r:id="rId11"/>
    <p:sldId id="331" r:id="rId12"/>
    <p:sldId id="322" r:id="rId13"/>
    <p:sldId id="333" r:id="rId14"/>
    <p:sldId id="324" r:id="rId15"/>
    <p:sldId id="325" r:id="rId16"/>
    <p:sldId id="326" r:id="rId17"/>
    <p:sldId id="327"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25" userDrawn="1">
          <p15:clr>
            <a:srgbClr val="A4A3A4"/>
          </p15:clr>
        </p15:guide>
        <p15:guide id="2" pos="7355" userDrawn="1">
          <p15:clr>
            <a:srgbClr val="A4A3A4"/>
          </p15:clr>
        </p15:guide>
        <p15:guide id="3" orient="horz" pos="346" userDrawn="1">
          <p15:clr>
            <a:srgbClr val="A4A3A4"/>
          </p15:clr>
        </p15:guide>
        <p15:guide id="4" orient="horz" pos="40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44F"/>
    <a:srgbClr val="BC8408"/>
    <a:srgbClr val="CC6600"/>
    <a:srgbClr val="FF9900"/>
    <a:srgbClr val="F5AE18"/>
    <a:srgbClr val="D7D7D7"/>
    <a:srgbClr val="F3BE94"/>
    <a:srgbClr val="9F9F9F"/>
    <a:srgbClr val="D9D9D9"/>
    <a:srgbClr val="7955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4D7585-8A9E-46FF-B624-C5E45AC469E1}" v="24" dt="2024-03-01T17:50:13.45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5033" autoAdjust="0"/>
  </p:normalViewPr>
  <p:slideViewPr>
    <p:cSldViewPr snapToGrid="0" showGuides="1">
      <p:cViewPr varScale="1">
        <p:scale>
          <a:sx n="92" d="100"/>
          <a:sy n="92" d="100"/>
        </p:scale>
        <p:origin x="259" y="53"/>
      </p:cViewPr>
      <p:guideLst>
        <p:guide pos="325"/>
        <p:guide pos="7355"/>
        <p:guide orient="horz" pos="346"/>
        <p:guide orient="horz" pos="401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Young" userId="496e5e88-b1c4-4a0a-bd76-c3cb3e65a2c0" providerId="ADAL" clId="{BE4D7585-8A9E-46FF-B624-C5E45AC469E1}"/>
    <pc:docChg chg="addSld delSld modSld">
      <pc:chgData name="Kim, Young" userId="496e5e88-b1c4-4a0a-bd76-c3cb3e65a2c0" providerId="ADAL" clId="{BE4D7585-8A9E-46FF-B624-C5E45AC469E1}" dt="2024-03-01T17:50:39.078" v="47" actId="1037"/>
      <pc:docMkLst>
        <pc:docMk/>
      </pc:docMkLst>
      <pc:sldChg chg="modSp mod">
        <pc:chgData name="Kim, Young" userId="496e5e88-b1c4-4a0a-bd76-c3cb3e65a2c0" providerId="ADAL" clId="{BE4D7585-8A9E-46FF-B624-C5E45AC469E1}" dt="2024-02-29T20:20:23.402" v="0" actId="20577"/>
        <pc:sldMkLst>
          <pc:docMk/>
          <pc:sldMk cId="0" sldId="311"/>
        </pc:sldMkLst>
        <pc:spChg chg="mod">
          <ac:chgData name="Kim, Young" userId="496e5e88-b1c4-4a0a-bd76-c3cb3e65a2c0" providerId="ADAL" clId="{BE4D7585-8A9E-46FF-B624-C5E45AC469E1}" dt="2024-02-29T20:20:23.402" v="0" actId="20577"/>
          <ac:spMkLst>
            <pc:docMk/>
            <pc:sldMk cId="0" sldId="311"/>
            <ac:spMk id="16" creationId="{00000000-0000-0000-0000-000000000000}"/>
          </ac:spMkLst>
        </pc:spChg>
      </pc:sldChg>
      <pc:sldChg chg="modSp mod">
        <pc:chgData name="Kim, Young" userId="496e5e88-b1c4-4a0a-bd76-c3cb3e65a2c0" providerId="ADAL" clId="{BE4D7585-8A9E-46FF-B624-C5E45AC469E1}" dt="2024-03-01T17:50:39.078" v="47" actId="1037"/>
        <pc:sldMkLst>
          <pc:docMk/>
          <pc:sldMk cId="0" sldId="312"/>
        </pc:sldMkLst>
        <pc:graphicFrameChg chg="mod">
          <ac:chgData name="Kim, Young" userId="496e5e88-b1c4-4a0a-bd76-c3cb3e65a2c0" providerId="ADAL" clId="{BE4D7585-8A9E-46FF-B624-C5E45AC469E1}" dt="2024-03-01T17:50:39.078" v="47" actId="1037"/>
          <ac:graphicFrameMkLst>
            <pc:docMk/>
            <pc:sldMk cId="0" sldId="312"/>
            <ac:graphicFrameMk id="2" creationId="{00000000-0000-0000-0000-000000000000}"/>
          </ac:graphicFrameMkLst>
        </pc:graphicFrameChg>
      </pc:sldChg>
      <pc:sldChg chg="modSp mod">
        <pc:chgData name="Kim, Young" userId="496e5e88-b1c4-4a0a-bd76-c3cb3e65a2c0" providerId="ADAL" clId="{BE4D7585-8A9E-46FF-B624-C5E45AC469E1}" dt="2024-02-29T23:52:38.143" v="6" actId="20577"/>
        <pc:sldMkLst>
          <pc:docMk/>
          <pc:sldMk cId="0" sldId="325"/>
        </pc:sldMkLst>
        <pc:spChg chg="mod">
          <ac:chgData name="Kim, Young" userId="496e5e88-b1c4-4a0a-bd76-c3cb3e65a2c0" providerId="ADAL" clId="{BE4D7585-8A9E-46FF-B624-C5E45AC469E1}" dt="2024-02-29T23:52:34.722" v="2" actId="20577"/>
          <ac:spMkLst>
            <pc:docMk/>
            <pc:sldMk cId="0" sldId="325"/>
            <ac:spMk id="65" creationId="{00000000-0000-0000-0000-000000000000}"/>
          </ac:spMkLst>
        </pc:spChg>
        <pc:spChg chg="mod">
          <ac:chgData name="Kim, Young" userId="496e5e88-b1c4-4a0a-bd76-c3cb3e65a2c0" providerId="ADAL" clId="{BE4D7585-8A9E-46FF-B624-C5E45AC469E1}" dt="2024-02-29T23:52:38.143" v="6" actId="20577"/>
          <ac:spMkLst>
            <pc:docMk/>
            <pc:sldMk cId="0" sldId="325"/>
            <ac:spMk id="67" creationId="{00000000-0000-0000-0000-000000000000}"/>
          </ac:spMkLst>
        </pc:spChg>
      </pc:sldChg>
      <pc:sldChg chg="new del">
        <pc:chgData name="Kim, Young" userId="496e5e88-b1c4-4a0a-bd76-c3cb3e65a2c0" providerId="ADAL" clId="{BE4D7585-8A9E-46FF-B624-C5E45AC469E1}" dt="2024-03-01T00:22:47.573" v="8" actId="47"/>
        <pc:sldMkLst>
          <pc:docMk/>
          <pc:sldMk cId="3039632753" sldId="33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16EEEE5-060D-4ABA-9C1D-14BCC7348BAD}" type="doc">
      <dgm:prSet loTypeId="urn:microsoft.com/office/officeart/2005/8/layout/orgChart1#1" loCatId="hierarchy" qsTypeId="urn:microsoft.com/office/officeart/2005/8/quickstyle/simple1#1" qsCatId="simple" csTypeId="urn:microsoft.com/office/officeart/2005/8/colors/colorful1#1" csCatId="colorful" phldr="1"/>
      <dgm:spPr/>
      <dgm:t>
        <a:bodyPr/>
        <a:lstStyle/>
        <a:p>
          <a:endParaRPr lang="en-US"/>
        </a:p>
      </dgm:t>
    </dgm:pt>
    <dgm:pt modelId="{4CD12B65-CAE3-4CBA-9C0A-68E0D7E02F62}">
      <dgm:prSet phldrT="[Text]" phldr="0" custT="1"/>
      <dgm:spPr>
        <a:solidFill>
          <a:srgbClr val="00144F"/>
        </a:solidFill>
      </dgm:spPr>
      <dgm:t>
        <a:bodyPr/>
        <a:lstStyle/>
        <a:p>
          <a:pPr rtl="0"/>
          <a:r>
            <a:rPr lang="en-US" sz="1600" dirty="0">
              <a:latin typeface="Aptos Display" panose="020F0302020204030204"/>
            </a:rPr>
            <a:t>[C] Organizational Connectivity</a:t>
          </a:r>
          <a:endParaRPr lang="en-US" sz="1600" dirty="0"/>
        </a:p>
      </dgm:t>
    </dgm:pt>
    <dgm:pt modelId="{6571E149-062B-4D2D-80EA-F09B17B1DEFB}" type="parTrans" cxnId="{E539A1AA-B58F-4B1E-9C65-0B940731F09D}">
      <dgm:prSet/>
      <dgm:spPr/>
      <dgm:t>
        <a:bodyPr/>
        <a:lstStyle/>
        <a:p>
          <a:endParaRPr lang="en-US"/>
        </a:p>
      </dgm:t>
    </dgm:pt>
    <dgm:pt modelId="{AE43A4C8-66DE-4FF6-96AA-418CFFB58016}" type="sibTrans" cxnId="{E539A1AA-B58F-4B1E-9C65-0B940731F09D}">
      <dgm:prSet/>
      <dgm:spPr/>
      <dgm:t>
        <a:bodyPr/>
        <a:lstStyle/>
        <a:p>
          <a:endParaRPr lang="en-US"/>
        </a:p>
      </dgm:t>
    </dgm:pt>
    <dgm:pt modelId="{4E702792-84D7-4988-9538-2D22AB2706CD}">
      <dgm:prSet phldrT="[Text]" phldr="0" custT="1"/>
      <dgm:spPr>
        <a:solidFill>
          <a:srgbClr val="FFC000"/>
        </a:solidFill>
      </dgm:spPr>
      <dgm:t>
        <a:bodyPr/>
        <a:lstStyle/>
        <a:p>
          <a:pPr rtl="0"/>
          <a:r>
            <a:rPr lang="en-US" sz="1600" dirty="0">
              <a:solidFill>
                <a:schemeClr val="tx1"/>
              </a:solidFill>
              <a:latin typeface="Aptos Display" panose="020F0302020204030204"/>
            </a:rPr>
            <a:t>[D] Communication</a:t>
          </a:r>
        </a:p>
        <a:p>
          <a:pPr rtl="0"/>
          <a:r>
            <a:rPr lang="en-US" sz="1600" dirty="0">
              <a:solidFill>
                <a:schemeClr val="tx1"/>
              </a:solidFill>
              <a:latin typeface="Aptos Display" panose="020F0302020204030204"/>
            </a:rPr>
            <a:t> Dynamics</a:t>
          </a:r>
          <a:endParaRPr lang="en-US" sz="1600" dirty="0">
            <a:solidFill>
              <a:schemeClr val="tx1"/>
            </a:solidFill>
          </a:endParaRPr>
        </a:p>
      </dgm:t>
    </dgm:pt>
    <dgm:pt modelId="{0D7FD41A-F13B-4A28-B4A8-EA605C1BAEC9}" type="parTrans" cxnId="{F1CD3AB0-5702-4539-9307-EC492765A679}">
      <dgm:prSet/>
      <dgm:spPr/>
      <dgm:t>
        <a:bodyPr/>
        <a:lstStyle/>
        <a:p>
          <a:endParaRPr lang="en-US"/>
        </a:p>
      </dgm:t>
    </dgm:pt>
    <dgm:pt modelId="{EF408C8C-9C58-456A-AA61-B393ED2B818E}" type="sibTrans" cxnId="{F1CD3AB0-5702-4539-9307-EC492765A679}">
      <dgm:prSet/>
      <dgm:spPr/>
      <dgm:t>
        <a:bodyPr/>
        <a:lstStyle/>
        <a:p>
          <a:endParaRPr lang="en-US"/>
        </a:p>
      </dgm:t>
    </dgm:pt>
    <dgm:pt modelId="{7453E7FB-B561-4E19-8AFC-D962CB50577F}">
      <dgm:prSet phldrT="[Text]" phldr="0" custT="1"/>
      <dgm:spPr>
        <a:solidFill>
          <a:srgbClr val="FFC000"/>
        </a:solidFill>
      </dgm:spPr>
      <dgm:t>
        <a:bodyPr/>
        <a:lstStyle/>
        <a:p>
          <a:pPr rtl="0"/>
          <a:r>
            <a:rPr lang="en-US" sz="1600" dirty="0">
              <a:solidFill>
                <a:schemeClr val="tx1"/>
              </a:solidFill>
              <a:latin typeface="Aptos Display" panose="020F0302020204030204"/>
            </a:rPr>
            <a:t>[D] Network </a:t>
          </a:r>
        </a:p>
        <a:p>
          <a:pPr rtl="0"/>
          <a:r>
            <a:rPr lang="en-US" sz="1600" dirty="0">
              <a:solidFill>
                <a:schemeClr val="tx1"/>
              </a:solidFill>
              <a:latin typeface="Aptos Display" panose="020F0302020204030204"/>
            </a:rPr>
            <a:t>Structure</a:t>
          </a:r>
          <a:endParaRPr lang="en-US" sz="1600" dirty="0">
            <a:solidFill>
              <a:schemeClr val="tx1"/>
            </a:solidFill>
          </a:endParaRPr>
        </a:p>
      </dgm:t>
    </dgm:pt>
    <dgm:pt modelId="{28AE9796-1A9F-4D2D-9EA1-7C6B063F951A}" type="parTrans" cxnId="{1B8ABAE2-D736-419C-A272-EAEC14011185}">
      <dgm:prSet/>
      <dgm:spPr/>
      <dgm:t>
        <a:bodyPr/>
        <a:lstStyle/>
        <a:p>
          <a:endParaRPr lang="en-US"/>
        </a:p>
      </dgm:t>
    </dgm:pt>
    <dgm:pt modelId="{22566D80-64E9-4921-BC2F-9480C7935619}" type="sibTrans" cxnId="{1B8ABAE2-D736-419C-A272-EAEC14011185}">
      <dgm:prSet/>
      <dgm:spPr/>
      <dgm:t>
        <a:bodyPr/>
        <a:lstStyle/>
        <a:p>
          <a:endParaRPr lang="en-US"/>
        </a:p>
      </dgm:t>
    </dgm:pt>
    <dgm:pt modelId="{904E9523-4FA3-4B50-82A3-A5E85B7B529A}">
      <dgm:prSet phldrT="[Text]" phldr="0" custT="1"/>
      <dgm:spPr>
        <a:solidFill>
          <a:srgbClr val="FFC000"/>
        </a:solidFill>
      </dgm:spPr>
      <dgm:t>
        <a:bodyPr/>
        <a:lstStyle/>
        <a:p>
          <a:pPr rtl="0"/>
          <a:r>
            <a:rPr lang="en-US" sz="1600" dirty="0">
              <a:solidFill>
                <a:schemeClr val="tx1"/>
              </a:solidFill>
              <a:latin typeface="Aptos Display" panose="020F0302020204030204"/>
            </a:rPr>
            <a:t>[D] Collaborative </a:t>
          </a:r>
        </a:p>
        <a:p>
          <a:pPr rtl="0"/>
          <a:r>
            <a:rPr lang="en-US" sz="1600" dirty="0">
              <a:solidFill>
                <a:schemeClr val="tx1"/>
              </a:solidFill>
              <a:latin typeface="Aptos Display" panose="020F0302020204030204"/>
            </a:rPr>
            <a:t>Capacity</a:t>
          </a:r>
        </a:p>
      </dgm:t>
    </dgm:pt>
    <dgm:pt modelId="{EA82497D-571C-459D-8E0B-0CBD92558CE9}" type="parTrans" cxnId="{B83F7A23-E0B7-4432-A206-9502145F8D1B}">
      <dgm:prSet/>
      <dgm:spPr/>
      <dgm:t>
        <a:bodyPr/>
        <a:lstStyle/>
        <a:p>
          <a:endParaRPr lang="en-US"/>
        </a:p>
      </dgm:t>
    </dgm:pt>
    <dgm:pt modelId="{8B50E61D-89C5-4921-A873-4C9F726CC349}" type="sibTrans" cxnId="{B83F7A23-E0B7-4432-A206-9502145F8D1B}">
      <dgm:prSet/>
      <dgm:spPr/>
      <dgm:t>
        <a:bodyPr/>
        <a:lstStyle/>
        <a:p>
          <a:endParaRPr lang="en-US"/>
        </a:p>
      </dgm:t>
    </dgm:pt>
    <dgm:pt modelId="{B35A47C3-3703-4D10-A6B4-72C7ADB46590}">
      <dgm:prSet phldr="0" custT="1"/>
      <dgm:spPr>
        <a:solidFill>
          <a:srgbClr val="FFC000"/>
        </a:solidFill>
      </dgm:spPr>
      <dgm:t>
        <a:bodyPr/>
        <a:lstStyle/>
        <a:p>
          <a:pPr rtl="0"/>
          <a:r>
            <a:rPr lang="en-US" sz="1600" dirty="0">
              <a:solidFill>
                <a:schemeClr val="tx1"/>
              </a:solidFill>
              <a:latin typeface="Aptos Display" panose="020F0302020204030204"/>
            </a:rPr>
            <a:t>[D] Cultural </a:t>
          </a:r>
        </a:p>
        <a:p>
          <a:pPr rtl="0"/>
          <a:r>
            <a:rPr lang="en-US" sz="1600" dirty="0">
              <a:solidFill>
                <a:schemeClr val="tx1"/>
              </a:solidFill>
              <a:latin typeface="Aptos Display" panose="020F0302020204030204"/>
            </a:rPr>
            <a:t>Cohesion </a:t>
          </a:r>
          <a:endParaRPr lang="en-US" sz="1600" dirty="0">
            <a:solidFill>
              <a:schemeClr val="tx1"/>
            </a:solidFill>
          </a:endParaRPr>
        </a:p>
      </dgm:t>
    </dgm:pt>
    <dgm:pt modelId="{6DA1445A-7859-4F47-95BA-679ED21D6E4A}" type="parTrans" cxnId="{D36E5DCD-70A2-4D92-BA81-1D0569186868}">
      <dgm:prSet/>
      <dgm:spPr/>
      <dgm:t>
        <a:bodyPr/>
        <a:lstStyle/>
        <a:p>
          <a:endParaRPr lang="en-US"/>
        </a:p>
      </dgm:t>
    </dgm:pt>
    <dgm:pt modelId="{8DBE2E94-9365-4DE3-9C3E-DB0B5B36D643}" type="sibTrans" cxnId="{D36E5DCD-70A2-4D92-BA81-1D0569186868}">
      <dgm:prSet/>
      <dgm:spPr/>
      <dgm:t>
        <a:bodyPr/>
        <a:lstStyle/>
        <a:p>
          <a:endParaRPr lang="en-US"/>
        </a:p>
      </dgm:t>
    </dgm:pt>
    <dgm:pt modelId="{F13486CF-A03C-4650-A32B-C8E3ADE921DC}">
      <dgm:prSet phldr="0" custT="1"/>
      <dgm:spPr/>
      <dgm:t>
        <a:bodyPr/>
        <a:lstStyle/>
        <a:p>
          <a:pPr rtl="0"/>
          <a:r>
            <a:rPr lang="en-US" sz="1400" dirty="0">
              <a:solidFill>
                <a:srgbClr val="00144F"/>
              </a:solidFill>
              <a:latin typeface="Aptos Display" panose="020F0302020204030204"/>
            </a:rPr>
            <a:t>[E] How frequently do team members engage in cross-departmental communication?</a:t>
          </a:r>
        </a:p>
      </dgm:t>
    </dgm:pt>
    <dgm:pt modelId="{85B6AEDD-4D59-4DF3-A81F-632AECED33BD}" type="parTrans" cxnId="{BC2219CE-879E-45D6-B9BF-B6D9D3ACBC7F}">
      <dgm:prSet/>
      <dgm:spPr/>
      <dgm:t>
        <a:bodyPr/>
        <a:lstStyle/>
        <a:p>
          <a:endParaRPr lang="en-US"/>
        </a:p>
      </dgm:t>
    </dgm:pt>
    <dgm:pt modelId="{55605D01-1718-437C-A13F-415DA796EC08}" type="sibTrans" cxnId="{BC2219CE-879E-45D6-B9BF-B6D9D3ACBC7F}">
      <dgm:prSet/>
      <dgm:spPr/>
      <dgm:t>
        <a:bodyPr/>
        <a:lstStyle/>
        <a:p>
          <a:endParaRPr lang="en-US"/>
        </a:p>
      </dgm:t>
    </dgm:pt>
    <dgm:pt modelId="{D56B9CA4-1B43-466E-8755-D697510D2762}">
      <dgm:prSet phldr="0" custT="1"/>
      <dgm:spPr/>
      <dgm:t>
        <a:bodyPr/>
        <a:lstStyle/>
        <a:p>
          <a:pPr rtl="0"/>
          <a:r>
            <a:rPr lang="en-US" sz="1300" dirty="0">
              <a:solidFill>
                <a:srgbClr val="00144F"/>
              </a:solidFill>
              <a:latin typeface="Calibri"/>
              <a:ea typeface="Calibri"/>
              <a:cs typeface="Calibri"/>
            </a:rPr>
            <a:t>[E] </a:t>
          </a:r>
          <a:r>
            <a:rPr lang="en-US" sz="1300" dirty="0">
              <a:solidFill>
                <a:srgbClr val="00144F"/>
              </a:solidFill>
              <a:latin typeface="Aptos Display" panose="020F0302020204030204"/>
            </a:rPr>
            <a:t>Are there established protocols for bottom-up communication allowing for feedback and ideas to reach upper management?</a:t>
          </a:r>
        </a:p>
      </dgm:t>
    </dgm:pt>
    <dgm:pt modelId="{0CCD0759-5991-476E-B25F-8DB0C925FB92}" type="parTrans" cxnId="{B0090D32-E750-4C2F-BD0E-506F7C11A2C6}">
      <dgm:prSet/>
      <dgm:spPr/>
      <dgm:t>
        <a:bodyPr/>
        <a:lstStyle/>
        <a:p>
          <a:endParaRPr lang="en-US"/>
        </a:p>
      </dgm:t>
    </dgm:pt>
    <dgm:pt modelId="{1362F20B-2D15-4214-8D4F-821C9457FD55}" type="sibTrans" cxnId="{B0090D32-E750-4C2F-BD0E-506F7C11A2C6}">
      <dgm:prSet/>
      <dgm:spPr/>
      <dgm:t>
        <a:bodyPr/>
        <a:lstStyle/>
        <a:p>
          <a:endParaRPr lang="en-US"/>
        </a:p>
      </dgm:t>
    </dgm:pt>
    <dgm:pt modelId="{2C9F2680-E0E0-4704-B279-C201F5B3671D}">
      <dgm:prSet phldr="0" custT="1"/>
      <dgm:spPr/>
      <dgm:t>
        <a:bodyPr/>
        <a:lstStyle/>
        <a:p>
          <a:pPr rtl="0"/>
          <a:r>
            <a:rPr lang="en-US" sz="1400" dirty="0">
              <a:solidFill>
                <a:srgbClr val="00144F"/>
              </a:solidFill>
              <a:latin typeface="Calibri"/>
              <a:ea typeface="Calibri"/>
              <a:cs typeface="Calibri"/>
            </a:rPr>
            <a:t>[E] </a:t>
          </a:r>
          <a:r>
            <a:rPr lang="en-US" sz="1400" dirty="0">
              <a:solidFill>
                <a:srgbClr val="00144F"/>
              </a:solidFill>
              <a:latin typeface="Aptos Display" panose="020F0302020204030204"/>
            </a:rPr>
            <a:t>What proportion of communication utilize digital platforms versus face-to-face interactions</a:t>
          </a:r>
          <a:r>
            <a:rPr lang="en-US" sz="1200" dirty="0">
              <a:solidFill>
                <a:srgbClr val="00144F"/>
              </a:solidFill>
              <a:latin typeface="Aptos Display" panose="020F0302020204030204"/>
            </a:rPr>
            <a:t>?</a:t>
          </a:r>
        </a:p>
      </dgm:t>
    </dgm:pt>
    <dgm:pt modelId="{95234C5C-6892-4CD6-B45C-A690295522B9}" type="parTrans" cxnId="{E22C6763-A28C-4E50-927B-C118D218082D}">
      <dgm:prSet/>
      <dgm:spPr/>
      <dgm:t>
        <a:bodyPr/>
        <a:lstStyle/>
        <a:p>
          <a:endParaRPr lang="en-US"/>
        </a:p>
      </dgm:t>
    </dgm:pt>
    <dgm:pt modelId="{82AF0A2F-0857-44CA-A49A-298FDD8B2651}" type="sibTrans" cxnId="{E22C6763-A28C-4E50-927B-C118D218082D}">
      <dgm:prSet/>
      <dgm:spPr/>
      <dgm:t>
        <a:bodyPr/>
        <a:lstStyle/>
        <a:p>
          <a:endParaRPr lang="en-US"/>
        </a:p>
      </dgm:t>
    </dgm:pt>
    <dgm:pt modelId="{6A007DF5-74D8-45D1-AD49-8D2310C73A93}">
      <dgm:prSet phldr="0"/>
      <dgm:spPr/>
      <dgm:t>
        <a:bodyPr/>
        <a:lstStyle/>
        <a:p>
          <a:pPr rtl="0"/>
          <a:r>
            <a:rPr lang="en-US" dirty="0">
              <a:solidFill>
                <a:srgbClr val="00144F"/>
              </a:solidFill>
              <a:latin typeface="Calibri"/>
              <a:ea typeface="Calibri"/>
              <a:cs typeface="Calibri"/>
            </a:rPr>
            <a:t>[E] </a:t>
          </a:r>
          <a:r>
            <a:rPr lang="en-US" dirty="0">
              <a:solidFill>
                <a:srgbClr val="00144F"/>
              </a:solidFill>
              <a:latin typeface="Aptos Display" panose="020F0302020204030204"/>
            </a:rPr>
            <a:t>Which individuals or teams are identified as central nodes within the organizational network based on the volume of interactions?</a:t>
          </a:r>
        </a:p>
      </dgm:t>
    </dgm:pt>
    <dgm:pt modelId="{36187F67-C880-4D7C-A524-AEBFD13F60C8}" type="parTrans" cxnId="{6DDE141C-842B-4951-93C9-6AB750214697}">
      <dgm:prSet/>
      <dgm:spPr/>
      <dgm:t>
        <a:bodyPr/>
        <a:lstStyle/>
        <a:p>
          <a:endParaRPr lang="en-US"/>
        </a:p>
      </dgm:t>
    </dgm:pt>
    <dgm:pt modelId="{08D0930A-FC45-44C2-BACE-F17261A8B978}" type="sibTrans" cxnId="{6DDE141C-842B-4951-93C9-6AB750214697}">
      <dgm:prSet/>
      <dgm:spPr/>
      <dgm:t>
        <a:bodyPr/>
        <a:lstStyle/>
        <a:p>
          <a:endParaRPr lang="en-US"/>
        </a:p>
      </dgm:t>
    </dgm:pt>
    <dgm:pt modelId="{A7696727-D582-4900-B293-555256022A2C}">
      <dgm:prSet phldr="0" custT="1"/>
      <dgm:spPr/>
      <dgm:t>
        <a:bodyPr/>
        <a:lstStyle/>
        <a:p>
          <a:pPr rtl="0"/>
          <a:r>
            <a:rPr lang="en-US" sz="1400" dirty="0">
              <a:solidFill>
                <a:srgbClr val="00144F"/>
              </a:solidFill>
              <a:latin typeface="Calibri"/>
              <a:ea typeface="Calibri"/>
              <a:cs typeface="Calibri"/>
            </a:rPr>
            <a:t>[E] </a:t>
          </a:r>
          <a:r>
            <a:rPr lang="en-US" sz="1400" dirty="0">
              <a:solidFill>
                <a:srgbClr val="00144F"/>
              </a:solidFill>
              <a:latin typeface="Aptos Display" panose="020F0302020204030204"/>
            </a:rPr>
            <a:t>Is there evidence of isolated clusters or teams within the organization that rarely interact with others?</a:t>
          </a:r>
        </a:p>
      </dgm:t>
    </dgm:pt>
    <dgm:pt modelId="{F7C8CDA7-4B7C-4158-B97D-54C39198CCD4}" type="parTrans" cxnId="{A1DC9E48-EA0E-476F-8803-AF2F791BE606}">
      <dgm:prSet/>
      <dgm:spPr/>
      <dgm:t>
        <a:bodyPr/>
        <a:lstStyle/>
        <a:p>
          <a:endParaRPr lang="en-US"/>
        </a:p>
      </dgm:t>
    </dgm:pt>
    <dgm:pt modelId="{9A176DD4-6B59-46F7-8C66-5A19AD29CB4A}" type="sibTrans" cxnId="{A1DC9E48-EA0E-476F-8803-AF2F791BE606}">
      <dgm:prSet/>
      <dgm:spPr/>
      <dgm:t>
        <a:bodyPr/>
        <a:lstStyle/>
        <a:p>
          <a:endParaRPr lang="en-US"/>
        </a:p>
      </dgm:t>
    </dgm:pt>
    <dgm:pt modelId="{7D8A1131-9C64-4D04-809F-5314F5CC8530}">
      <dgm:prSet phldr="0" custT="1"/>
      <dgm:spPr/>
      <dgm:t>
        <a:bodyPr/>
        <a:lstStyle/>
        <a:p>
          <a:pPr rtl="0"/>
          <a:r>
            <a:rPr lang="en-US" sz="1400" dirty="0">
              <a:solidFill>
                <a:srgbClr val="00144F"/>
              </a:solidFill>
              <a:latin typeface="Calibri"/>
              <a:ea typeface="Calibri"/>
              <a:cs typeface="Calibri"/>
            </a:rPr>
            <a:t>[E] </a:t>
          </a:r>
          <a:r>
            <a:rPr lang="en-US" sz="1400" dirty="0">
              <a:solidFill>
                <a:srgbClr val="00144F"/>
              </a:solidFill>
              <a:latin typeface="Aptos Display" panose="020F0302020204030204"/>
            </a:rPr>
            <a:t>How many cross-functional teams exist, and what is the frequency of their meetings and interactions?</a:t>
          </a:r>
        </a:p>
      </dgm:t>
    </dgm:pt>
    <dgm:pt modelId="{D41F44C2-47EF-4EAC-AF96-D051B6138E4B}" type="parTrans" cxnId="{D332972E-FF81-4ACA-BE3B-E647B4D7E2E9}">
      <dgm:prSet/>
      <dgm:spPr/>
      <dgm:t>
        <a:bodyPr/>
        <a:lstStyle/>
        <a:p>
          <a:endParaRPr lang="en-US"/>
        </a:p>
      </dgm:t>
    </dgm:pt>
    <dgm:pt modelId="{8C66BA3C-7477-4168-A794-6100DFF54ABC}" type="sibTrans" cxnId="{D332972E-FF81-4ACA-BE3B-E647B4D7E2E9}">
      <dgm:prSet/>
      <dgm:spPr/>
      <dgm:t>
        <a:bodyPr/>
        <a:lstStyle/>
        <a:p>
          <a:endParaRPr lang="en-US"/>
        </a:p>
      </dgm:t>
    </dgm:pt>
    <dgm:pt modelId="{542E4D72-80F7-4C1C-9744-461AA6A2287D}">
      <dgm:prSet phldr="0" custT="1"/>
      <dgm:spPr/>
      <dgm:t>
        <a:bodyPr/>
        <a:lstStyle/>
        <a:p>
          <a:pPr rtl="0"/>
          <a:r>
            <a:rPr lang="en-US" sz="1400" dirty="0">
              <a:solidFill>
                <a:srgbClr val="00144F"/>
              </a:solidFill>
              <a:latin typeface="Calibri"/>
              <a:ea typeface="Calibri"/>
              <a:cs typeface="Calibri"/>
            </a:rPr>
            <a:t>[E] </a:t>
          </a:r>
          <a:r>
            <a:rPr lang="en-US" sz="1400" dirty="0">
              <a:solidFill>
                <a:srgbClr val="00144F"/>
              </a:solidFill>
              <a:latin typeface="Aptos Display" panose="020F0302020204030204"/>
            </a:rPr>
            <a:t>What percentage of projects are completed with contributions from multiple departments?</a:t>
          </a:r>
        </a:p>
      </dgm:t>
    </dgm:pt>
    <dgm:pt modelId="{512AF80A-896D-4D16-8421-1A05285FAAAE}" type="parTrans" cxnId="{630CB566-E61F-4222-A3FC-61C837216A0E}">
      <dgm:prSet/>
      <dgm:spPr/>
      <dgm:t>
        <a:bodyPr/>
        <a:lstStyle/>
        <a:p>
          <a:endParaRPr lang="en-US"/>
        </a:p>
      </dgm:t>
    </dgm:pt>
    <dgm:pt modelId="{ACE18461-3EEB-4AAD-98AC-26361A0A85F3}" type="sibTrans" cxnId="{630CB566-E61F-4222-A3FC-61C837216A0E}">
      <dgm:prSet/>
      <dgm:spPr/>
      <dgm:t>
        <a:bodyPr/>
        <a:lstStyle/>
        <a:p>
          <a:endParaRPr lang="en-US"/>
        </a:p>
      </dgm:t>
    </dgm:pt>
    <dgm:pt modelId="{14BF867B-6DFD-48F7-9561-9D7890E83C71}">
      <dgm:prSet phldr="0" custT="1"/>
      <dgm:spPr/>
      <dgm:t>
        <a:bodyPr/>
        <a:lstStyle/>
        <a:p>
          <a:pPr rtl="0"/>
          <a:r>
            <a:rPr lang="en-US" sz="1400" dirty="0">
              <a:solidFill>
                <a:srgbClr val="00144F"/>
              </a:solidFill>
              <a:latin typeface="Calibri"/>
              <a:ea typeface="Calibri"/>
              <a:cs typeface="Calibri"/>
            </a:rPr>
            <a:t>[E] </a:t>
          </a:r>
          <a:r>
            <a:rPr lang="en-US" sz="1400" dirty="0">
              <a:solidFill>
                <a:srgbClr val="00144F"/>
              </a:solidFill>
              <a:latin typeface="Aptos Display" panose="020F0302020204030204"/>
            </a:rPr>
            <a:t>How are collaborative efforts documented and shared across the organization?</a:t>
          </a:r>
        </a:p>
      </dgm:t>
    </dgm:pt>
    <dgm:pt modelId="{A8E7C508-2D51-4426-B8DE-16061FB925CB}" type="parTrans" cxnId="{5FF7E4F8-6815-4A10-8A2A-2300062838C7}">
      <dgm:prSet/>
      <dgm:spPr/>
      <dgm:t>
        <a:bodyPr/>
        <a:lstStyle/>
        <a:p>
          <a:endParaRPr lang="en-US"/>
        </a:p>
      </dgm:t>
    </dgm:pt>
    <dgm:pt modelId="{BD7C0146-7139-4E51-8D7D-3DBF7F4A6EF5}" type="sibTrans" cxnId="{5FF7E4F8-6815-4A10-8A2A-2300062838C7}">
      <dgm:prSet/>
      <dgm:spPr/>
      <dgm:t>
        <a:bodyPr/>
        <a:lstStyle/>
        <a:p>
          <a:endParaRPr lang="en-US"/>
        </a:p>
      </dgm:t>
    </dgm:pt>
    <dgm:pt modelId="{91AD5593-AE3C-4874-B2D4-5CBC0FEB45E5}">
      <dgm:prSet phldr="0" custT="1"/>
      <dgm:spPr/>
      <dgm:t>
        <a:bodyPr/>
        <a:lstStyle/>
        <a:p>
          <a:pPr rtl="0"/>
          <a:r>
            <a:rPr lang="en-US" sz="1400" dirty="0">
              <a:solidFill>
                <a:srgbClr val="00144F"/>
              </a:solidFill>
              <a:latin typeface="Calibri"/>
              <a:ea typeface="Calibri"/>
              <a:cs typeface="Calibri"/>
            </a:rPr>
            <a:t>[E] </a:t>
          </a:r>
          <a:r>
            <a:rPr lang="en-US" sz="1400" dirty="0">
              <a:solidFill>
                <a:srgbClr val="00144F"/>
              </a:solidFill>
              <a:latin typeface="Aptos Display" panose="020F0302020204030204"/>
            </a:rPr>
            <a:t>Are there recognized barriers to collaboration, and how often do they occur?</a:t>
          </a:r>
        </a:p>
      </dgm:t>
    </dgm:pt>
    <dgm:pt modelId="{21869CB5-E790-414E-9119-6380678DF518}" type="parTrans" cxnId="{F17746E0-60C0-4423-B3B0-CEBE86670077}">
      <dgm:prSet/>
      <dgm:spPr/>
      <dgm:t>
        <a:bodyPr/>
        <a:lstStyle/>
        <a:p>
          <a:endParaRPr lang="en-US"/>
        </a:p>
      </dgm:t>
    </dgm:pt>
    <dgm:pt modelId="{F3B61C55-181F-4E0E-9AD4-6484C57CA00A}" type="sibTrans" cxnId="{F17746E0-60C0-4423-B3B0-CEBE86670077}">
      <dgm:prSet/>
      <dgm:spPr/>
      <dgm:t>
        <a:bodyPr/>
        <a:lstStyle/>
        <a:p>
          <a:endParaRPr lang="en-US"/>
        </a:p>
      </dgm:t>
    </dgm:pt>
    <dgm:pt modelId="{5CB481A2-D7BB-493A-9BA4-25A71B7DA936}">
      <dgm:prSet phldr="0" custT="1"/>
      <dgm:spPr/>
      <dgm:t>
        <a:bodyPr/>
        <a:lstStyle/>
        <a:p>
          <a:pPr rtl="0"/>
          <a:r>
            <a:rPr lang="en-US" sz="1200" dirty="0">
              <a:solidFill>
                <a:srgbClr val="00144F"/>
              </a:solidFill>
              <a:latin typeface="Calibri"/>
              <a:ea typeface="Calibri"/>
              <a:cs typeface="Calibri"/>
            </a:rPr>
            <a:t>[</a:t>
          </a:r>
          <a:r>
            <a:rPr lang="en-US" sz="1400" dirty="0">
              <a:solidFill>
                <a:srgbClr val="00144F"/>
              </a:solidFill>
              <a:latin typeface="Calibri"/>
              <a:ea typeface="Calibri"/>
              <a:cs typeface="Calibri"/>
            </a:rPr>
            <a:t>E] </a:t>
          </a:r>
          <a:r>
            <a:rPr lang="en-US" sz="1400" dirty="0">
              <a:solidFill>
                <a:srgbClr val="00144F"/>
              </a:solidFill>
              <a:latin typeface="Aptos Display" panose="020F0302020204030204"/>
            </a:rPr>
            <a:t>Do employees have a clear understanding of the organization's core values and mission statement?</a:t>
          </a:r>
          <a:endParaRPr lang="en-US" sz="1200" dirty="0">
            <a:solidFill>
              <a:srgbClr val="00144F"/>
            </a:solidFill>
            <a:latin typeface="Aptos Display" panose="020F0302020204030204"/>
          </a:endParaRPr>
        </a:p>
      </dgm:t>
    </dgm:pt>
    <dgm:pt modelId="{FBC8203E-E0FC-47BF-8200-37F1BE214373}" type="parTrans" cxnId="{6BC3DED4-FEE0-4DEB-B528-7383813027F6}">
      <dgm:prSet/>
      <dgm:spPr/>
      <dgm:t>
        <a:bodyPr/>
        <a:lstStyle/>
        <a:p>
          <a:endParaRPr lang="en-US"/>
        </a:p>
      </dgm:t>
    </dgm:pt>
    <dgm:pt modelId="{67B3FA5E-E6F8-45D2-8F78-E4FB59AF8791}" type="sibTrans" cxnId="{6BC3DED4-FEE0-4DEB-B528-7383813027F6}">
      <dgm:prSet/>
      <dgm:spPr/>
      <dgm:t>
        <a:bodyPr/>
        <a:lstStyle/>
        <a:p>
          <a:endParaRPr lang="en-US"/>
        </a:p>
      </dgm:t>
    </dgm:pt>
    <dgm:pt modelId="{FBB4B878-CEB1-4C02-8990-8057C59A5410}">
      <dgm:prSet phldr="0" custT="1"/>
      <dgm:spPr/>
      <dgm:t>
        <a:bodyPr/>
        <a:lstStyle/>
        <a:p>
          <a:pPr rtl="0"/>
          <a:r>
            <a:rPr lang="en-US" sz="1400" dirty="0">
              <a:solidFill>
                <a:srgbClr val="00144F"/>
              </a:solidFill>
              <a:latin typeface="Calibri"/>
              <a:ea typeface="Calibri"/>
              <a:cs typeface="Calibri"/>
            </a:rPr>
            <a:t>[E] </a:t>
          </a:r>
          <a:r>
            <a:rPr lang="en-US" sz="1400" dirty="0">
              <a:solidFill>
                <a:srgbClr val="00144F"/>
              </a:solidFill>
              <a:latin typeface="Aptos Display" panose="020F0302020204030204"/>
            </a:rPr>
            <a:t>How often do employees participate in activities that reinforce the organization's culture?</a:t>
          </a:r>
        </a:p>
      </dgm:t>
    </dgm:pt>
    <dgm:pt modelId="{BC8FD940-11F5-487B-A108-0139C6BCB9FC}" type="parTrans" cxnId="{A61BB01D-63A2-4A85-BB96-0D2CFBF5D390}">
      <dgm:prSet/>
      <dgm:spPr/>
      <dgm:t>
        <a:bodyPr/>
        <a:lstStyle/>
        <a:p>
          <a:endParaRPr lang="en-US"/>
        </a:p>
      </dgm:t>
    </dgm:pt>
    <dgm:pt modelId="{0795218B-948A-4E40-9F32-B7EFBFD322E6}" type="sibTrans" cxnId="{A61BB01D-63A2-4A85-BB96-0D2CFBF5D390}">
      <dgm:prSet/>
      <dgm:spPr/>
      <dgm:t>
        <a:bodyPr/>
        <a:lstStyle/>
        <a:p>
          <a:endParaRPr lang="en-US"/>
        </a:p>
      </dgm:t>
    </dgm:pt>
    <dgm:pt modelId="{55A1A153-42AA-4458-8A63-C20B3BDA8C40}">
      <dgm:prSet phldr="0" custT="1"/>
      <dgm:spPr/>
      <dgm:t>
        <a:bodyPr/>
        <a:lstStyle/>
        <a:p>
          <a:pPr rtl="0"/>
          <a:r>
            <a:rPr lang="en-US" sz="1400" dirty="0">
              <a:solidFill>
                <a:srgbClr val="00144F"/>
              </a:solidFill>
              <a:latin typeface="Calibri"/>
              <a:ea typeface="Calibri"/>
              <a:cs typeface="Calibri"/>
            </a:rPr>
            <a:t>[E] </a:t>
          </a:r>
          <a:r>
            <a:rPr lang="en-US" sz="1400" dirty="0">
              <a:solidFill>
                <a:srgbClr val="00144F"/>
              </a:solidFill>
              <a:latin typeface="Aptos Display" panose="020F0302020204030204"/>
            </a:rPr>
            <a:t>Is there a measure of how aligned individual goals are with the overall organizational goals?</a:t>
          </a:r>
        </a:p>
      </dgm:t>
    </dgm:pt>
    <dgm:pt modelId="{F6545711-06E4-4091-B696-7A75F8E56311}" type="parTrans" cxnId="{FBD84523-B2FC-4D8A-98D5-EC50FAA3B420}">
      <dgm:prSet/>
      <dgm:spPr/>
      <dgm:t>
        <a:bodyPr/>
        <a:lstStyle/>
        <a:p>
          <a:endParaRPr lang="en-US"/>
        </a:p>
      </dgm:t>
    </dgm:pt>
    <dgm:pt modelId="{5B7F41AA-1BD1-47B8-844E-327025AF1083}" type="sibTrans" cxnId="{FBD84523-B2FC-4D8A-98D5-EC50FAA3B420}">
      <dgm:prSet/>
      <dgm:spPr/>
      <dgm:t>
        <a:bodyPr/>
        <a:lstStyle/>
        <a:p>
          <a:endParaRPr lang="en-US"/>
        </a:p>
      </dgm:t>
    </dgm:pt>
    <dgm:pt modelId="{6F343FD3-9F8E-4A2A-812B-7A854FD81ACB}" type="pres">
      <dgm:prSet presAssocID="{F16EEEE5-060D-4ABA-9C1D-14BCC7348BAD}" presName="hierChild1" presStyleCnt="0">
        <dgm:presLayoutVars>
          <dgm:orgChart val="1"/>
          <dgm:chPref val="1"/>
          <dgm:dir/>
          <dgm:animOne val="branch"/>
          <dgm:animLvl val="lvl"/>
          <dgm:resizeHandles/>
        </dgm:presLayoutVars>
      </dgm:prSet>
      <dgm:spPr/>
    </dgm:pt>
    <dgm:pt modelId="{D6706721-5CD4-4289-B9AE-CCBA5F8394F6}" type="pres">
      <dgm:prSet presAssocID="{4CD12B65-CAE3-4CBA-9C0A-68E0D7E02F62}" presName="hierRoot1" presStyleCnt="0">
        <dgm:presLayoutVars>
          <dgm:hierBranch val="init"/>
        </dgm:presLayoutVars>
      </dgm:prSet>
      <dgm:spPr/>
    </dgm:pt>
    <dgm:pt modelId="{F3A9B638-3070-4876-96B1-52FB6F1D090E}" type="pres">
      <dgm:prSet presAssocID="{4CD12B65-CAE3-4CBA-9C0A-68E0D7E02F62}" presName="rootComposite1" presStyleCnt="0"/>
      <dgm:spPr/>
    </dgm:pt>
    <dgm:pt modelId="{1F39C00E-2150-44AB-817D-4D419059B5DB}" type="pres">
      <dgm:prSet presAssocID="{4CD12B65-CAE3-4CBA-9C0A-68E0D7E02F62}" presName="rootText1" presStyleLbl="node0" presStyleIdx="0" presStyleCnt="1">
        <dgm:presLayoutVars>
          <dgm:chPref val="3"/>
        </dgm:presLayoutVars>
      </dgm:prSet>
      <dgm:spPr/>
    </dgm:pt>
    <dgm:pt modelId="{385EBC7D-926D-4CD8-B7E1-B566C7713111}" type="pres">
      <dgm:prSet presAssocID="{4CD12B65-CAE3-4CBA-9C0A-68E0D7E02F62}" presName="rootConnector1" presStyleLbl="node1" presStyleIdx="0" presStyleCnt="0"/>
      <dgm:spPr/>
    </dgm:pt>
    <dgm:pt modelId="{3C2CD5A5-F9EA-46BD-8F6D-2828ED4BF1A3}" type="pres">
      <dgm:prSet presAssocID="{4CD12B65-CAE3-4CBA-9C0A-68E0D7E02F62}" presName="hierChild2" presStyleCnt="0"/>
      <dgm:spPr/>
    </dgm:pt>
    <dgm:pt modelId="{98CAD91C-F3E4-49A8-BEEE-0F927D41D1A1}" type="pres">
      <dgm:prSet presAssocID="{0D7FD41A-F13B-4A28-B4A8-EA605C1BAEC9}" presName="Name37" presStyleLbl="parChTrans1D2" presStyleIdx="0" presStyleCnt="4"/>
      <dgm:spPr/>
    </dgm:pt>
    <dgm:pt modelId="{6457D259-9AC3-4A22-8484-02AC3D0FA370}" type="pres">
      <dgm:prSet presAssocID="{4E702792-84D7-4988-9538-2D22AB2706CD}" presName="hierRoot2" presStyleCnt="0">
        <dgm:presLayoutVars>
          <dgm:hierBranch val="init"/>
        </dgm:presLayoutVars>
      </dgm:prSet>
      <dgm:spPr/>
    </dgm:pt>
    <dgm:pt modelId="{6289AB48-AB03-4D3A-8946-A7B5F11DE9A4}" type="pres">
      <dgm:prSet presAssocID="{4E702792-84D7-4988-9538-2D22AB2706CD}" presName="rootComposite" presStyleCnt="0"/>
      <dgm:spPr/>
    </dgm:pt>
    <dgm:pt modelId="{B1E64300-14CC-46D8-A941-FE5F2E62192B}" type="pres">
      <dgm:prSet presAssocID="{4E702792-84D7-4988-9538-2D22AB2706CD}" presName="rootText" presStyleLbl="node2" presStyleIdx="0" presStyleCnt="4">
        <dgm:presLayoutVars>
          <dgm:chPref val="3"/>
        </dgm:presLayoutVars>
      </dgm:prSet>
      <dgm:spPr/>
    </dgm:pt>
    <dgm:pt modelId="{0108C5D9-20B1-40A2-BE4B-220E417E4D56}" type="pres">
      <dgm:prSet presAssocID="{4E702792-84D7-4988-9538-2D22AB2706CD}" presName="rootConnector" presStyleLbl="node2" presStyleIdx="0" presStyleCnt="4"/>
      <dgm:spPr/>
    </dgm:pt>
    <dgm:pt modelId="{8C49339F-DB5B-42A8-89EE-3187B88C9BA7}" type="pres">
      <dgm:prSet presAssocID="{4E702792-84D7-4988-9538-2D22AB2706CD}" presName="hierChild4" presStyleCnt="0"/>
      <dgm:spPr/>
    </dgm:pt>
    <dgm:pt modelId="{58CA83F3-4FFC-4EB2-891E-B4702E894B74}" type="pres">
      <dgm:prSet presAssocID="{85B6AEDD-4D59-4DF3-A81F-632AECED33BD}" presName="Name37" presStyleLbl="parChTrans1D3" presStyleIdx="0" presStyleCnt="12"/>
      <dgm:spPr/>
    </dgm:pt>
    <dgm:pt modelId="{D9C4BAD1-76C9-4EB7-832F-DE8472186688}" type="pres">
      <dgm:prSet presAssocID="{F13486CF-A03C-4650-A32B-C8E3ADE921DC}" presName="hierRoot2" presStyleCnt="0">
        <dgm:presLayoutVars>
          <dgm:hierBranch val="init"/>
        </dgm:presLayoutVars>
      </dgm:prSet>
      <dgm:spPr/>
    </dgm:pt>
    <dgm:pt modelId="{3BA58E84-F0D3-4F86-8BC3-FA6BA09265C9}" type="pres">
      <dgm:prSet presAssocID="{F13486CF-A03C-4650-A32B-C8E3ADE921DC}" presName="rootComposite" presStyleCnt="0"/>
      <dgm:spPr/>
    </dgm:pt>
    <dgm:pt modelId="{48768B0F-59FE-4AC3-85EC-41F82FE5E367}" type="pres">
      <dgm:prSet presAssocID="{F13486CF-A03C-4650-A32B-C8E3ADE921DC}" presName="rootText" presStyleLbl="node3" presStyleIdx="0" presStyleCnt="12" custScaleX="114003" custScaleY="132131" custLinFactNeighborY="-25079">
        <dgm:presLayoutVars>
          <dgm:chPref val="3"/>
        </dgm:presLayoutVars>
      </dgm:prSet>
      <dgm:spPr/>
    </dgm:pt>
    <dgm:pt modelId="{581C6C18-39F1-457C-A743-BE0D12959217}" type="pres">
      <dgm:prSet presAssocID="{F13486CF-A03C-4650-A32B-C8E3ADE921DC}" presName="rootConnector" presStyleLbl="node3" presStyleIdx="0" presStyleCnt="12"/>
      <dgm:spPr/>
    </dgm:pt>
    <dgm:pt modelId="{DC3F35C2-C6AD-4C42-8508-764BFE661164}" type="pres">
      <dgm:prSet presAssocID="{F13486CF-A03C-4650-A32B-C8E3ADE921DC}" presName="hierChild4" presStyleCnt="0"/>
      <dgm:spPr/>
    </dgm:pt>
    <dgm:pt modelId="{22628888-2505-4AB1-8560-81C306E56CAE}" type="pres">
      <dgm:prSet presAssocID="{F13486CF-A03C-4650-A32B-C8E3ADE921DC}" presName="hierChild5" presStyleCnt="0"/>
      <dgm:spPr/>
    </dgm:pt>
    <dgm:pt modelId="{3580CB79-79CE-41CD-BAD5-5F500E74150F}" type="pres">
      <dgm:prSet presAssocID="{0CCD0759-5991-476E-B25F-8DB0C925FB92}" presName="Name37" presStyleLbl="parChTrans1D3" presStyleIdx="1" presStyleCnt="12"/>
      <dgm:spPr/>
    </dgm:pt>
    <dgm:pt modelId="{4780EEBB-68C5-4183-A7E6-67F85C58D8E6}" type="pres">
      <dgm:prSet presAssocID="{D56B9CA4-1B43-466E-8755-D697510D2762}" presName="hierRoot2" presStyleCnt="0">
        <dgm:presLayoutVars>
          <dgm:hierBranch val="init"/>
        </dgm:presLayoutVars>
      </dgm:prSet>
      <dgm:spPr/>
    </dgm:pt>
    <dgm:pt modelId="{8E43F824-A515-4D53-A10D-0DD2BB3F48C1}" type="pres">
      <dgm:prSet presAssocID="{D56B9CA4-1B43-466E-8755-D697510D2762}" presName="rootComposite" presStyleCnt="0"/>
      <dgm:spPr/>
    </dgm:pt>
    <dgm:pt modelId="{3ACF26D2-9E10-4B5B-BBA4-41C8B89CC829}" type="pres">
      <dgm:prSet presAssocID="{D56B9CA4-1B43-466E-8755-D697510D2762}" presName="rootText" presStyleLbl="node3" presStyleIdx="1" presStyleCnt="12" custScaleX="114003" custScaleY="132131" custLinFactNeighborX="-495" custLinFactNeighborY="-48554">
        <dgm:presLayoutVars>
          <dgm:chPref val="3"/>
        </dgm:presLayoutVars>
      </dgm:prSet>
      <dgm:spPr/>
    </dgm:pt>
    <dgm:pt modelId="{8960ED93-A79B-4292-8595-0F48B4FCAF7D}" type="pres">
      <dgm:prSet presAssocID="{D56B9CA4-1B43-466E-8755-D697510D2762}" presName="rootConnector" presStyleLbl="node3" presStyleIdx="1" presStyleCnt="12"/>
      <dgm:spPr/>
    </dgm:pt>
    <dgm:pt modelId="{C6E57B1A-5818-4A33-AC49-7A7FA7B55FCE}" type="pres">
      <dgm:prSet presAssocID="{D56B9CA4-1B43-466E-8755-D697510D2762}" presName="hierChild4" presStyleCnt="0"/>
      <dgm:spPr/>
    </dgm:pt>
    <dgm:pt modelId="{EE53C9C2-B08E-45F1-B619-D04AA078C806}" type="pres">
      <dgm:prSet presAssocID="{D56B9CA4-1B43-466E-8755-D697510D2762}" presName="hierChild5" presStyleCnt="0"/>
      <dgm:spPr/>
    </dgm:pt>
    <dgm:pt modelId="{D9E317EB-ABB6-419E-95A7-9972296BC200}" type="pres">
      <dgm:prSet presAssocID="{95234C5C-6892-4CD6-B45C-A690295522B9}" presName="Name37" presStyleLbl="parChTrans1D3" presStyleIdx="2" presStyleCnt="12"/>
      <dgm:spPr/>
    </dgm:pt>
    <dgm:pt modelId="{4FF5D036-26CE-403A-9A60-5EF6E320289F}" type="pres">
      <dgm:prSet presAssocID="{2C9F2680-E0E0-4704-B279-C201F5B3671D}" presName="hierRoot2" presStyleCnt="0">
        <dgm:presLayoutVars>
          <dgm:hierBranch val="init"/>
        </dgm:presLayoutVars>
      </dgm:prSet>
      <dgm:spPr/>
    </dgm:pt>
    <dgm:pt modelId="{34DA6CBB-F04A-4149-9665-FE7FD0D79249}" type="pres">
      <dgm:prSet presAssocID="{2C9F2680-E0E0-4704-B279-C201F5B3671D}" presName="rootComposite" presStyleCnt="0"/>
      <dgm:spPr/>
    </dgm:pt>
    <dgm:pt modelId="{500F0EC3-DE4E-4506-BC09-F20A0FD07AE9}" type="pres">
      <dgm:prSet presAssocID="{2C9F2680-E0E0-4704-B279-C201F5B3671D}" presName="rootText" presStyleLbl="node3" presStyleIdx="2" presStyleCnt="12" custScaleX="114003" custScaleY="132131" custLinFactNeighborX="-990" custLinFactNeighborY="-74448">
        <dgm:presLayoutVars>
          <dgm:chPref val="3"/>
        </dgm:presLayoutVars>
      </dgm:prSet>
      <dgm:spPr/>
    </dgm:pt>
    <dgm:pt modelId="{E938489B-EB00-4ADB-B300-9E97DA9FA470}" type="pres">
      <dgm:prSet presAssocID="{2C9F2680-E0E0-4704-B279-C201F5B3671D}" presName="rootConnector" presStyleLbl="node3" presStyleIdx="2" presStyleCnt="12"/>
      <dgm:spPr/>
    </dgm:pt>
    <dgm:pt modelId="{12DA9D44-83C4-43F4-B4B4-D007D868E314}" type="pres">
      <dgm:prSet presAssocID="{2C9F2680-E0E0-4704-B279-C201F5B3671D}" presName="hierChild4" presStyleCnt="0"/>
      <dgm:spPr/>
    </dgm:pt>
    <dgm:pt modelId="{D6BEC449-2618-44A7-BF57-DD3269D8DB10}" type="pres">
      <dgm:prSet presAssocID="{2C9F2680-E0E0-4704-B279-C201F5B3671D}" presName="hierChild5" presStyleCnt="0"/>
      <dgm:spPr/>
    </dgm:pt>
    <dgm:pt modelId="{81F5DC0A-9147-43FE-85E0-95B81B9E842E}" type="pres">
      <dgm:prSet presAssocID="{4E702792-84D7-4988-9538-2D22AB2706CD}" presName="hierChild5" presStyleCnt="0"/>
      <dgm:spPr/>
    </dgm:pt>
    <dgm:pt modelId="{93D9BDEC-7941-4DE0-8508-D5B7A331CADE}" type="pres">
      <dgm:prSet presAssocID="{28AE9796-1A9F-4D2D-9EA1-7C6B063F951A}" presName="Name37" presStyleLbl="parChTrans1D2" presStyleIdx="1" presStyleCnt="4"/>
      <dgm:spPr/>
    </dgm:pt>
    <dgm:pt modelId="{DD55FE58-BCEF-4EAB-A952-7F7D0F74CBC0}" type="pres">
      <dgm:prSet presAssocID="{7453E7FB-B561-4E19-8AFC-D962CB50577F}" presName="hierRoot2" presStyleCnt="0">
        <dgm:presLayoutVars>
          <dgm:hierBranch val="init"/>
        </dgm:presLayoutVars>
      </dgm:prSet>
      <dgm:spPr/>
    </dgm:pt>
    <dgm:pt modelId="{4B6D2D0D-DA5D-476C-9B05-07090BFF91EE}" type="pres">
      <dgm:prSet presAssocID="{7453E7FB-B561-4E19-8AFC-D962CB50577F}" presName="rootComposite" presStyleCnt="0"/>
      <dgm:spPr/>
    </dgm:pt>
    <dgm:pt modelId="{974484A4-018E-4436-BD24-6B33E0E8C890}" type="pres">
      <dgm:prSet presAssocID="{7453E7FB-B561-4E19-8AFC-D962CB50577F}" presName="rootText" presStyleLbl="node2" presStyleIdx="1" presStyleCnt="4">
        <dgm:presLayoutVars>
          <dgm:chPref val="3"/>
        </dgm:presLayoutVars>
      </dgm:prSet>
      <dgm:spPr/>
    </dgm:pt>
    <dgm:pt modelId="{F31FDB35-D175-40B8-9C37-A366610A6567}" type="pres">
      <dgm:prSet presAssocID="{7453E7FB-B561-4E19-8AFC-D962CB50577F}" presName="rootConnector" presStyleLbl="node2" presStyleIdx="1" presStyleCnt="4"/>
      <dgm:spPr/>
    </dgm:pt>
    <dgm:pt modelId="{7CFBFFBD-5EFA-4832-9EE5-47EB432C04C9}" type="pres">
      <dgm:prSet presAssocID="{7453E7FB-B561-4E19-8AFC-D962CB50577F}" presName="hierChild4" presStyleCnt="0"/>
      <dgm:spPr/>
    </dgm:pt>
    <dgm:pt modelId="{9CD9668B-5580-4BF1-B765-6646F779FA60}" type="pres">
      <dgm:prSet presAssocID="{36187F67-C880-4D7C-A524-AEBFD13F60C8}" presName="Name37" presStyleLbl="parChTrans1D3" presStyleIdx="3" presStyleCnt="12"/>
      <dgm:spPr/>
    </dgm:pt>
    <dgm:pt modelId="{5143561F-EFBB-4949-A0BA-516ADA0573EE}" type="pres">
      <dgm:prSet presAssocID="{6A007DF5-74D8-45D1-AD49-8D2310C73A93}" presName="hierRoot2" presStyleCnt="0">
        <dgm:presLayoutVars>
          <dgm:hierBranch val="init"/>
        </dgm:presLayoutVars>
      </dgm:prSet>
      <dgm:spPr/>
    </dgm:pt>
    <dgm:pt modelId="{DBFECDD6-C3ED-4FFE-983B-6F4EF7A4813E}" type="pres">
      <dgm:prSet presAssocID="{6A007DF5-74D8-45D1-AD49-8D2310C73A93}" presName="rootComposite" presStyleCnt="0"/>
      <dgm:spPr/>
    </dgm:pt>
    <dgm:pt modelId="{2503FDF9-3D44-458E-BD34-631CB565A01C}" type="pres">
      <dgm:prSet presAssocID="{6A007DF5-74D8-45D1-AD49-8D2310C73A93}" presName="rootText" presStyleLbl="node3" presStyleIdx="3" presStyleCnt="12" custScaleX="114003" custScaleY="132131" custLinFactNeighborX="991" custLinFactNeighborY="-25079">
        <dgm:presLayoutVars>
          <dgm:chPref val="3"/>
        </dgm:presLayoutVars>
      </dgm:prSet>
      <dgm:spPr/>
    </dgm:pt>
    <dgm:pt modelId="{B45B3805-AF7F-43D6-A44E-B26D7396066C}" type="pres">
      <dgm:prSet presAssocID="{6A007DF5-74D8-45D1-AD49-8D2310C73A93}" presName="rootConnector" presStyleLbl="node3" presStyleIdx="3" presStyleCnt="12"/>
      <dgm:spPr/>
    </dgm:pt>
    <dgm:pt modelId="{80D76257-F6E9-495D-903D-B7BB3D88AFCC}" type="pres">
      <dgm:prSet presAssocID="{6A007DF5-74D8-45D1-AD49-8D2310C73A93}" presName="hierChild4" presStyleCnt="0"/>
      <dgm:spPr/>
    </dgm:pt>
    <dgm:pt modelId="{888A1C87-224D-40DD-A649-7F6584D7529C}" type="pres">
      <dgm:prSet presAssocID="{6A007DF5-74D8-45D1-AD49-8D2310C73A93}" presName="hierChild5" presStyleCnt="0"/>
      <dgm:spPr/>
    </dgm:pt>
    <dgm:pt modelId="{6F892C97-F0BA-4325-86A5-EEA2A9155111}" type="pres">
      <dgm:prSet presAssocID="{F7C8CDA7-4B7C-4158-B97D-54C39198CCD4}" presName="Name37" presStyleLbl="parChTrans1D3" presStyleIdx="4" presStyleCnt="12"/>
      <dgm:spPr/>
    </dgm:pt>
    <dgm:pt modelId="{8482DE8C-C45A-4D47-8F27-0255F3DCBEE9}" type="pres">
      <dgm:prSet presAssocID="{A7696727-D582-4900-B293-555256022A2C}" presName="hierRoot2" presStyleCnt="0">
        <dgm:presLayoutVars>
          <dgm:hierBranch val="init"/>
        </dgm:presLayoutVars>
      </dgm:prSet>
      <dgm:spPr/>
    </dgm:pt>
    <dgm:pt modelId="{1F36BF2F-9118-430D-81DD-8D9E673CB0C9}" type="pres">
      <dgm:prSet presAssocID="{A7696727-D582-4900-B293-555256022A2C}" presName="rootComposite" presStyleCnt="0"/>
      <dgm:spPr/>
    </dgm:pt>
    <dgm:pt modelId="{A9A6576E-E1D0-4157-B657-BAACB5D50462}" type="pres">
      <dgm:prSet presAssocID="{A7696727-D582-4900-B293-555256022A2C}" presName="rootText" presStyleLbl="node3" presStyleIdx="4" presStyleCnt="12" custScaleX="114003" custScaleY="132131" custLinFactNeighborY="-50535">
        <dgm:presLayoutVars>
          <dgm:chPref val="3"/>
        </dgm:presLayoutVars>
      </dgm:prSet>
      <dgm:spPr/>
    </dgm:pt>
    <dgm:pt modelId="{A65661E7-2B78-4AA8-9D6A-BA4C171050F4}" type="pres">
      <dgm:prSet presAssocID="{A7696727-D582-4900-B293-555256022A2C}" presName="rootConnector" presStyleLbl="node3" presStyleIdx="4" presStyleCnt="12"/>
      <dgm:spPr/>
    </dgm:pt>
    <dgm:pt modelId="{09062009-92D3-4F2D-BA4A-FFBD0DEDE7A9}" type="pres">
      <dgm:prSet presAssocID="{A7696727-D582-4900-B293-555256022A2C}" presName="hierChild4" presStyleCnt="0"/>
      <dgm:spPr/>
    </dgm:pt>
    <dgm:pt modelId="{00539792-00B6-4FFF-B4AD-F80CD8E8FEF8}" type="pres">
      <dgm:prSet presAssocID="{A7696727-D582-4900-B293-555256022A2C}" presName="hierChild5" presStyleCnt="0"/>
      <dgm:spPr/>
    </dgm:pt>
    <dgm:pt modelId="{DE53765E-AF57-4150-8679-0EB56929F5D0}" type="pres">
      <dgm:prSet presAssocID="{D41F44C2-47EF-4EAC-AF96-D051B6138E4B}" presName="Name37" presStyleLbl="parChTrans1D3" presStyleIdx="5" presStyleCnt="12"/>
      <dgm:spPr/>
    </dgm:pt>
    <dgm:pt modelId="{4BB8D988-A62B-4CA0-8A9C-5B4C195D7700}" type="pres">
      <dgm:prSet presAssocID="{7D8A1131-9C64-4D04-809F-5314F5CC8530}" presName="hierRoot2" presStyleCnt="0">
        <dgm:presLayoutVars>
          <dgm:hierBranch val="init"/>
        </dgm:presLayoutVars>
      </dgm:prSet>
      <dgm:spPr/>
    </dgm:pt>
    <dgm:pt modelId="{29EB2539-DC73-46F2-AA86-59D2269093F8}" type="pres">
      <dgm:prSet presAssocID="{7D8A1131-9C64-4D04-809F-5314F5CC8530}" presName="rootComposite" presStyleCnt="0"/>
      <dgm:spPr/>
    </dgm:pt>
    <dgm:pt modelId="{6FCF693E-816F-4D63-A613-B87C05D54552}" type="pres">
      <dgm:prSet presAssocID="{7D8A1131-9C64-4D04-809F-5314F5CC8530}" presName="rootText" presStyleLbl="node3" presStyleIdx="5" presStyleCnt="12" custScaleX="114003" custScaleY="132131" custLinFactNeighborX="-496" custLinFactNeighborY="-76430">
        <dgm:presLayoutVars>
          <dgm:chPref val="3"/>
        </dgm:presLayoutVars>
      </dgm:prSet>
      <dgm:spPr/>
    </dgm:pt>
    <dgm:pt modelId="{3FF11280-C06B-4084-B6A0-3162DB0523DF}" type="pres">
      <dgm:prSet presAssocID="{7D8A1131-9C64-4D04-809F-5314F5CC8530}" presName="rootConnector" presStyleLbl="node3" presStyleIdx="5" presStyleCnt="12"/>
      <dgm:spPr/>
    </dgm:pt>
    <dgm:pt modelId="{3C2CCC56-6E86-4EE0-AD3A-823CF32A640F}" type="pres">
      <dgm:prSet presAssocID="{7D8A1131-9C64-4D04-809F-5314F5CC8530}" presName="hierChild4" presStyleCnt="0"/>
      <dgm:spPr/>
    </dgm:pt>
    <dgm:pt modelId="{15D2EC70-9219-4851-B13B-A47FBC23BB6C}" type="pres">
      <dgm:prSet presAssocID="{7D8A1131-9C64-4D04-809F-5314F5CC8530}" presName="hierChild5" presStyleCnt="0"/>
      <dgm:spPr/>
    </dgm:pt>
    <dgm:pt modelId="{CEA4E1E5-75AA-467D-85DC-2D0AF4C859A9}" type="pres">
      <dgm:prSet presAssocID="{7453E7FB-B561-4E19-8AFC-D962CB50577F}" presName="hierChild5" presStyleCnt="0"/>
      <dgm:spPr/>
    </dgm:pt>
    <dgm:pt modelId="{63C1FB19-18AC-475B-AE5B-C036789AEE08}" type="pres">
      <dgm:prSet presAssocID="{EA82497D-571C-459D-8E0B-0CBD92558CE9}" presName="Name37" presStyleLbl="parChTrans1D2" presStyleIdx="2" presStyleCnt="4"/>
      <dgm:spPr/>
    </dgm:pt>
    <dgm:pt modelId="{DECBC677-7F82-4CF2-A65D-3FDBEE199689}" type="pres">
      <dgm:prSet presAssocID="{904E9523-4FA3-4B50-82A3-A5E85B7B529A}" presName="hierRoot2" presStyleCnt="0">
        <dgm:presLayoutVars>
          <dgm:hierBranch val="init"/>
        </dgm:presLayoutVars>
      </dgm:prSet>
      <dgm:spPr/>
    </dgm:pt>
    <dgm:pt modelId="{ACA8F79D-20F5-4D84-82A2-948B45736553}" type="pres">
      <dgm:prSet presAssocID="{904E9523-4FA3-4B50-82A3-A5E85B7B529A}" presName="rootComposite" presStyleCnt="0"/>
      <dgm:spPr/>
    </dgm:pt>
    <dgm:pt modelId="{B8F2F49B-3737-4F93-BA71-A9F6E375A870}" type="pres">
      <dgm:prSet presAssocID="{904E9523-4FA3-4B50-82A3-A5E85B7B529A}" presName="rootText" presStyleLbl="node2" presStyleIdx="2" presStyleCnt="4">
        <dgm:presLayoutVars>
          <dgm:chPref val="3"/>
        </dgm:presLayoutVars>
      </dgm:prSet>
      <dgm:spPr/>
    </dgm:pt>
    <dgm:pt modelId="{8D9B5D7B-3F80-460F-8EF4-21FF7162A492}" type="pres">
      <dgm:prSet presAssocID="{904E9523-4FA3-4B50-82A3-A5E85B7B529A}" presName="rootConnector" presStyleLbl="node2" presStyleIdx="2" presStyleCnt="4"/>
      <dgm:spPr/>
    </dgm:pt>
    <dgm:pt modelId="{09F3F4A1-613D-4481-89D6-65C8CFD352CD}" type="pres">
      <dgm:prSet presAssocID="{904E9523-4FA3-4B50-82A3-A5E85B7B529A}" presName="hierChild4" presStyleCnt="0"/>
      <dgm:spPr/>
    </dgm:pt>
    <dgm:pt modelId="{D6B1E8BA-5A79-4DE2-BC85-FB6761C40591}" type="pres">
      <dgm:prSet presAssocID="{512AF80A-896D-4D16-8421-1A05285FAAAE}" presName="Name37" presStyleLbl="parChTrans1D3" presStyleIdx="6" presStyleCnt="12"/>
      <dgm:spPr/>
    </dgm:pt>
    <dgm:pt modelId="{1D504458-4B64-4DBE-8BCF-FC8A43B6137C}" type="pres">
      <dgm:prSet presAssocID="{542E4D72-80F7-4C1C-9744-461AA6A2287D}" presName="hierRoot2" presStyleCnt="0">
        <dgm:presLayoutVars>
          <dgm:hierBranch val="init"/>
        </dgm:presLayoutVars>
      </dgm:prSet>
      <dgm:spPr/>
    </dgm:pt>
    <dgm:pt modelId="{B79897C0-F9E9-4803-AAA4-C6DB3AF360C2}" type="pres">
      <dgm:prSet presAssocID="{542E4D72-80F7-4C1C-9744-461AA6A2287D}" presName="rootComposite" presStyleCnt="0"/>
      <dgm:spPr/>
    </dgm:pt>
    <dgm:pt modelId="{C92FFDB7-904F-4645-8182-9AE35C8D7C8D}" type="pres">
      <dgm:prSet presAssocID="{542E4D72-80F7-4C1C-9744-461AA6A2287D}" presName="rootText" presStyleLbl="node3" presStyleIdx="6" presStyleCnt="12" custScaleX="114003" custScaleY="132131" custLinFactNeighborY="-25079">
        <dgm:presLayoutVars>
          <dgm:chPref val="3"/>
        </dgm:presLayoutVars>
      </dgm:prSet>
      <dgm:spPr/>
    </dgm:pt>
    <dgm:pt modelId="{301A8673-B9A6-40FE-845F-9CC3057E9E80}" type="pres">
      <dgm:prSet presAssocID="{542E4D72-80F7-4C1C-9744-461AA6A2287D}" presName="rootConnector" presStyleLbl="node3" presStyleIdx="6" presStyleCnt="12"/>
      <dgm:spPr/>
    </dgm:pt>
    <dgm:pt modelId="{F8878D7B-A6EC-4ACC-85E1-69606519FB31}" type="pres">
      <dgm:prSet presAssocID="{542E4D72-80F7-4C1C-9744-461AA6A2287D}" presName="hierChild4" presStyleCnt="0"/>
      <dgm:spPr/>
    </dgm:pt>
    <dgm:pt modelId="{A2E6B20F-365D-4EF3-8852-959D3E7CD17B}" type="pres">
      <dgm:prSet presAssocID="{542E4D72-80F7-4C1C-9744-461AA6A2287D}" presName="hierChild5" presStyleCnt="0"/>
      <dgm:spPr/>
    </dgm:pt>
    <dgm:pt modelId="{98A48155-B483-4E4C-9065-E0EEFB31C955}" type="pres">
      <dgm:prSet presAssocID="{A8E7C508-2D51-4426-B8DE-16061FB925CB}" presName="Name37" presStyleLbl="parChTrans1D3" presStyleIdx="7" presStyleCnt="12"/>
      <dgm:spPr/>
    </dgm:pt>
    <dgm:pt modelId="{6F7BD275-00CE-4500-86BE-4FC25F203BE7}" type="pres">
      <dgm:prSet presAssocID="{14BF867B-6DFD-48F7-9561-9D7890E83C71}" presName="hierRoot2" presStyleCnt="0">
        <dgm:presLayoutVars>
          <dgm:hierBranch val="init"/>
        </dgm:presLayoutVars>
      </dgm:prSet>
      <dgm:spPr/>
    </dgm:pt>
    <dgm:pt modelId="{E9CEFCD5-70E9-4403-AEDA-918F303A5FCA}" type="pres">
      <dgm:prSet presAssocID="{14BF867B-6DFD-48F7-9561-9D7890E83C71}" presName="rootComposite" presStyleCnt="0"/>
      <dgm:spPr/>
    </dgm:pt>
    <dgm:pt modelId="{796B6CB6-832A-407E-8191-A5D03CB3AD6A}" type="pres">
      <dgm:prSet presAssocID="{14BF867B-6DFD-48F7-9561-9D7890E83C71}" presName="rootText" presStyleLbl="node3" presStyleIdx="7" presStyleCnt="12" custScaleX="114003" custScaleY="129548" custLinFactNeighborX="495" custLinFactNeighborY="-51527">
        <dgm:presLayoutVars>
          <dgm:chPref val="3"/>
        </dgm:presLayoutVars>
      </dgm:prSet>
      <dgm:spPr/>
    </dgm:pt>
    <dgm:pt modelId="{C5A139A7-E55F-42DE-883B-B07BC1021038}" type="pres">
      <dgm:prSet presAssocID="{14BF867B-6DFD-48F7-9561-9D7890E83C71}" presName="rootConnector" presStyleLbl="node3" presStyleIdx="7" presStyleCnt="12"/>
      <dgm:spPr/>
    </dgm:pt>
    <dgm:pt modelId="{B91106C6-68B2-438E-8BC7-931FB62718A7}" type="pres">
      <dgm:prSet presAssocID="{14BF867B-6DFD-48F7-9561-9D7890E83C71}" presName="hierChild4" presStyleCnt="0"/>
      <dgm:spPr/>
    </dgm:pt>
    <dgm:pt modelId="{FE1BAF0D-5A82-4F5A-980A-B28EDBC8D134}" type="pres">
      <dgm:prSet presAssocID="{14BF867B-6DFD-48F7-9561-9D7890E83C71}" presName="hierChild5" presStyleCnt="0"/>
      <dgm:spPr/>
    </dgm:pt>
    <dgm:pt modelId="{E99A136D-F18B-4534-8F80-4ED90FEC94A3}" type="pres">
      <dgm:prSet presAssocID="{21869CB5-E790-414E-9119-6380678DF518}" presName="Name37" presStyleLbl="parChTrans1D3" presStyleIdx="8" presStyleCnt="12"/>
      <dgm:spPr/>
    </dgm:pt>
    <dgm:pt modelId="{0A9AEE0F-74B4-4F41-9ACB-65517D6B844C}" type="pres">
      <dgm:prSet presAssocID="{91AD5593-AE3C-4874-B2D4-5CBC0FEB45E5}" presName="hierRoot2" presStyleCnt="0">
        <dgm:presLayoutVars>
          <dgm:hierBranch val="init"/>
        </dgm:presLayoutVars>
      </dgm:prSet>
      <dgm:spPr/>
    </dgm:pt>
    <dgm:pt modelId="{A1231A4E-4AA5-4139-8A0A-E9B4D98DCAFD}" type="pres">
      <dgm:prSet presAssocID="{91AD5593-AE3C-4874-B2D4-5CBC0FEB45E5}" presName="rootComposite" presStyleCnt="0"/>
      <dgm:spPr/>
    </dgm:pt>
    <dgm:pt modelId="{4B8C314E-BCB7-4B00-996A-18D38A4514AF}" type="pres">
      <dgm:prSet presAssocID="{91AD5593-AE3C-4874-B2D4-5CBC0FEB45E5}" presName="rootText" presStyleLbl="node3" presStyleIdx="8" presStyleCnt="12" custScaleX="114003" custScaleY="132131" custLinFactNeighborX="496" custLinFactNeighborY="-73847">
        <dgm:presLayoutVars>
          <dgm:chPref val="3"/>
        </dgm:presLayoutVars>
      </dgm:prSet>
      <dgm:spPr/>
    </dgm:pt>
    <dgm:pt modelId="{14E1ED03-2D0B-4A56-B825-04581393F779}" type="pres">
      <dgm:prSet presAssocID="{91AD5593-AE3C-4874-B2D4-5CBC0FEB45E5}" presName="rootConnector" presStyleLbl="node3" presStyleIdx="8" presStyleCnt="12"/>
      <dgm:spPr/>
    </dgm:pt>
    <dgm:pt modelId="{CF347F67-FA89-4630-A706-1E5AEFDE3977}" type="pres">
      <dgm:prSet presAssocID="{91AD5593-AE3C-4874-B2D4-5CBC0FEB45E5}" presName="hierChild4" presStyleCnt="0"/>
      <dgm:spPr/>
    </dgm:pt>
    <dgm:pt modelId="{256F0FDA-1DED-4BF6-9248-F7E7B06E72A8}" type="pres">
      <dgm:prSet presAssocID="{91AD5593-AE3C-4874-B2D4-5CBC0FEB45E5}" presName="hierChild5" presStyleCnt="0"/>
      <dgm:spPr/>
    </dgm:pt>
    <dgm:pt modelId="{937B455D-9CC1-49A1-A5BA-83BF1563EA9F}" type="pres">
      <dgm:prSet presAssocID="{904E9523-4FA3-4B50-82A3-A5E85B7B529A}" presName="hierChild5" presStyleCnt="0"/>
      <dgm:spPr/>
    </dgm:pt>
    <dgm:pt modelId="{2F14FFAF-954C-4543-8CCA-0413D4217C24}" type="pres">
      <dgm:prSet presAssocID="{6DA1445A-7859-4F47-95BA-679ED21D6E4A}" presName="Name37" presStyleLbl="parChTrans1D2" presStyleIdx="3" presStyleCnt="4"/>
      <dgm:spPr/>
    </dgm:pt>
    <dgm:pt modelId="{D106C55F-1AD4-4775-B99E-FF8BB4BEFA4C}" type="pres">
      <dgm:prSet presAssocID="{B35A47C3-3703-4D10-A6B4-72C7ADB46590}" presName="hierRoot2" presStyleCnt="0">
        <dgm:presLayoutVars>
          <dgm:hierBranch val="init"/>
        </dgm:presLayoutVars>
      </dgm:prSet>
      <dgm:spPr/>
    </dgm:pt>
    <dgm:pt modelId="{D32ABE3F-E0FD-4078-8E3A-63546ACC91E5}" type="pres">
      <dgm:prSet presAssocID="{B35A47C3-3703-4D10-A6B4-72C7ADB46590}" presName="rootComposite" presStyleCnt="0"/>
      <dgm:spPr/>
    </dgm:pt>
    <dgm:pt modelId="{6F5E937D-BFE1-4298-9B21-981CF5F7C510}" type="pres">
      <dgm:prSet presAssocID="{B35A47C3-3703-4D10-A6B4-72C7ADB46590}" presName="rootText" presStyleLbl="node2" presStyleIdx="3" presStyleCnt="4">
        <dgm:presLayoutVars>
          <dgm:chPref val="3"/>
        </dgm:presLayoutVars>
      </dgm:prSet>
      <dgm:spPr/>
    </dgm:pt>
    <dgm:pt modelId="{6E6C2204-C7F1-4E2D-AB25-49384C5CC034}" type="pres">
      <dgm:prSet presAssocID="{B35A47C3-3703-4D10-A6B4-72C7ADB46590}" presName="rootConnector" presStyleLbl="node2" presStyleIdx="3" presStyleCnt="4"/>
      <dgm:spPr/>
    </dgm:pt>
    <dgm:pt modelId="{5BD225C8-F1C6-4184-BC32-7A2284D4036E}" type="pres">
      <dgm:prSet presAssocID="{B35A47C3-3703-4D10-A6B4-72C7ADB46590}" presName="hierChild4" presStyleCnt="0"/>
      <dgm:spPr/>
    </dgm:pt>
    <dgm:pt modelId="{1A7FA2E3-6FBF-480E-8E17-CB9B9CB7A345}" type="pres">
      <dgm:prSet presAssocID="{FBC8203E-E0FC-47BF-8200-37F1BE214373}" presName="Name37" presStyleLbl="parChTrans1D3" presStyleIdx="9" presStyleCnt="12"/>
      <dgm:spPr/>
    </dgm:pt>
    <dgm:pt modelId="{5AF9D6EA-8131-4E59-BC2A-B02D2D8150A6}" type="pres">
      <dgm:prSet presAssocID="{5CB481A2-D7BB-493A-9BA4-25A71B7DA936}" presName="hierRoot2" presStyleCnt="0">
        <dgm:presLayoutVars>
          <dgm:hierBranch val="init"/>
        </dgm:presLayoutVars>
      </dgm:prSet>
      <dgm:spPr/>
    </dgm:pt>
    <dgm:pt modelId="{67342295-FC80-446C-BD6D-8C21EB2F6952}" type="pres">
      <dgm:prSet presAssocID="{5CB481A2-D7BB-493A-9BA4-25A71B7DA936}" presName="rootComposite" presStyleCnt="0"/>
      <dgm:spPr/>
    </dgm:pt>
    <dgm:pt modelId="{25461B83-6DC0-4E80-B5B6-B1066150D5DB}" type="pres">
      <dgm:prSet presAssocID="{5CB481A2-D7BB-493A-9BA4-25A71B7DA936}" presName="rootText" presStyleLbl="node3" presStyleIdx="9" presStyleCnt="12" custScaleX="114003" custScaleY="132131" custLinFactNeighborX="495" custLinFactNeighborY="-25079">
        <dgm:presLayoutVars>
          <dgm:chPref val="3"/>
        </dgm:presLayoutVars>
      </dgm:prSet>
      <dgm:spPr/>
    </dgm:pt>
    <dgm:pt modelId="{1965F27C-B3FA-437F-B155-A0282F852788}" type="pres">
      <dgm:prSet presAssocID="{5CB481A2-D7BB-493A-9BA4-25A71B7DA936}" presName="rootConnector" presStyleLbl="node3" presStyleIdx="9" presStyleCnt="12"/>
      <dgm:spPr/>
    </dgm:pt>
    <dgm:pt modelId="{B9715D95-004C-4221-862B-D2D7F48A7244}" type="pres">
      <dgm:prSet presAssocID="{5CB481A2-D7BB-493A-9BA4-25A71B7DA936}" presName="hierChild4" presStyleCnt="0"/>
      <dgm:spPr/>
    </dgm:pt>
    <dgm:pt modelId="{7C1526B2-C4B3-4EBB-AB37-C7082EBC39F9}" type="pres">
      <dgm:prSet presAssocID="{5CB481A2-D7BB-493A-9BA4-25A71B7DA936}" presName="hierChild5" presStyleCnt="0"/>
      <dgm:spPr/>
    </dgm:pt>
    <dgm:pt modelId="{A9EBC207-E0C7-43DD-9C54-51AAD8086D6D}" type="pres">
      <dgm:prSet presAssocID="{BC8FD940-11F5-487B-A108-0139C6BCB9FC}" presName="Name37" presStyleLbl="parChTrans1D3" presStyleIdx="10" presStyleCnt="12"/>
      <dgm:spPr/>
    </dgm:pt>
    <dgm:pt modelId="{F83AD0F7-5DDD-46C3-A2C7-15B158C5CA8F}" type="pres">
      <dgm:prSet presAssocID="{FBB4B878-CEB1-4C02-8990-8057C59A5410}" presName="hierRoot2" presStyleCnt="0">
        <dgm:presLayoutVars>
          <dgm:hierBranch val="init"/>
        </dgm:presLayoutVars>
      </dgm:prSet>
      <dgm:spPr/>
    </dgm:pt>
    <dgm:pt modelId="{B2BA4F7F-158C-481B-B786-FF984E7B2693}" type="pres">
      <dgm:prSet presAssocID="{FBB4B878-CEB1-4C02-8990-8057C59A5410}" presName="rootComposite" presStyleCnt="0"/>
      <dgm:spPr/>
    </dgm:pt>
    <dgm:pt modelId="{EF757022-478D-4728-A162-80996975E627}" type="pres">
      <dgm:prSet presAssocID="{FBB4B878-CEB1-4C02-8990-8057C59A5410}" presName="rootText" presStyleLbl="node3" presStyleIdx="10" presStyleCnt="12" custScaleX="114003" custScaleY="132131" custLinFactNeighborX="-991" custLinFactNeighborY="-50536">
        <dgm:presLayoutVars>
          <dgm:chPref val="3"/>
        </dgm:presLayoutVars>
      </dgm:prSet>
      <dgm:spPr/>
    </dgm:pt>
    <dgm:pt modelId="{77C225C4-070E-4AC4-A37F-C99090D887B3}" type="pres">
      <dgm:prSet presAssocID="{FBB4B878-CEB1-4C02-8990-8057C59A5410}" presName="rootConnector" presStyleLbl="node3" presStyleIdx="10" presStyleCnt="12"/>
      <dgm:spPr/>
    </dgm:pt>
    <dgm:pt modelId="{74C568DF-6DCC-4D8A-B40B-8A003616F2A5}" type="pres">
      <dgm:prSet presAssocID="{FBB4B878-CEB1-4C02-8990-8057C59A5410}" presName="hierChild4" presStyleCnt="0"/>
      <dgm:spPr/>
    </dgm:pt>
    <dgm:pt modelId="{BE9BE54A-5230-4160-B043-64C75CCD1AC9}" type="pres">
      <dgm:prSet presAssocID="{FBB4B878-CEB1-4C02-8990-8057C59A5410}" presName="hierChild5" presStyleCnt="0"/>
      <dgm:spPr/>
    </dgm:pt>
    <dgm:pt modelId="{C654FD58-326D-42F2-AB75-B2017B3E2D37}" type="pres">
      <dgm:prSet presAssocID="{F6545711-06E4-4091-B696-7A75F8E56311}" presName="Name37" presStyleLbl="parChTrans1D3" presStyleIdx="11" presStyleCnt="12"/>
      <dgm:spPr/>
    </dgm:pt>
    <dgm:pt modelId="{D918517B-F641-43B3-8BBF-993CFFB97137}" type="pres">
      <dgm:prSet presAssocID="{55A1A153-42AA-4458-8A63-C20B3BDA8C40}" presName="hierRoot2" presStyleCnt="0">
        <dgm:presLayoutVars>
          <dgm:hierBranch val="init"/>
        </dgm:presLayoutVars>
      </dgm:prSet>
      <dgm:spPr/>
    </dgm:pt>
    <dgm:pt modelId="{D46A8F0C-0396-4BF2-BDEE-D616AD7FB116}" type="pres">
      <dgm:prSet presAssocID="{55A1A153-42AA-4458-8A63-C20B3BDA8C40}" presName="rootComposite" presStyleCnt="0"/>
      <dgm:spPr/>
    </dgm:pt>
    <dgm:pt modelId="{6D267F1E-5BEA-4DDE-AF3F-4BD5187EC3E2}" type="pres">
      <dgm:prSet presAssocID="{55A1A153-42AA-4458-8A63-C20B3BDA8C40}" presName="rootText" presStyleLbl="node3" presStyleIdx="11" presStyleCnt="12" custScaleX="114003" custScaleY="132131" custLinFactNeighborX="-1486" custLinFactNeighborY="-74448">
        <dgm:presLayoutVars>
          <dgm:chPref val="3"/>
        </dgm:presLayoutVars>
      </dgm:prSet>
      <dgm:spPr/>
    </dgm:pt>
    <dgm:pt modelId="{4647A1CC-B36C-4BCC-BE72-76693D3E9C66}" type="pres">
      <dgm:prSet presAssocID="{55A1A153-42AA-4458-8A63-C20B3BDA8C40}" presName="rootConnector" presStyleLbl="node3" presStyleIdx="11" presStyleCnt="12"/>
      <dgm:spPr/>
    </dgm:pt>
    <dgm:pt modelId="{F4FBEE1F-83A2-4B48-88CD-8A5DEE44E139}" type="pres">
      <dgm:prSet presAssocID="{55A1A153-42AA-4458-8A63-C20B3BDA8C40}" presName="hierChild4" presStyleCnt="0"/>
      <dgm:spPr/>
    </dgm:pt>
    <dgm:pt modelId="{7E535A3B-B044-4B4C-B1F3-A6DB873E8C68}" type="pres">
      <dgm:prSet presAssocID="{55A1A153-42AA-4458-8A63-C20B3BDA8C40}" presName="hierChild5" presStyleCnt="0"/>
      <dgm:spPr/>
    </dgm:pt>
    <dgm:pt modelId="{DCCBF321-74BD-4B8D-B9AC-2C7A65021B47}" type="pres">
      <dgm:prSet presAssocID="{B35A47C3-3703-4D10-A6B4-72C7ADB46590}" presName="hierChild5" presStyleCnt="0"/>
      <dgm:spPr/>
    </dgm:pt>
    <dgm:pt modelId="{477D8834-6AEB-41C0-BE07-07D0B2AA8243}" type="pres">
      <dgm:prSet presAssocID="{4CD12B65-CAE3-4CBA-9C0A-68E0D7E02F62}" presName="hierChild3" presStyleCnt="0"/>
      <dgm:spPr/>
    </dgm:pt>
  </dgm:ptLst>
  <dgm:cxnLst>
    <dgm:cxn modelId="{63B29208-C850-45F3-B020-D76F9D5B3230}" type="presOf" srcId="{EA82497D-571C-459D-8E0B-0CBD92558CE9}" destId="{63C1FB19-18AC-475B-AE5B-C036789AEE08}" srcOrd="0" destOrd="0" presId="urn:microsoft.com/office/officeart/2005/8/layout/orgChart1#1"/>
    <dgm:cxn modelId="{37BF380E-7F71-47F6-B493-1990294EA206}" type="presOf" srcId="{4CD12B65-CAE3-4CBA-9C0A-68E0D7E02F62}" destId="{385EBC7D-926D-4CD8-B7E1-B566C7713111}" srcOrd="1" destOrd="0" presId="urn:microsoft.com/office/officeart/2005/8/layout/orgChart1#1"/>
    <dgm:cxn modelId="{6F8D020F-C3B4-4752-8C05-8E5AAEDB6D85}" type="presOf" srcId="{A7696727-D582-4900-B293-555256022A2C}" destId="{A9A6576E-E1D0-4157-B657-BAACB5D50462}" srcOrd="0" destOrd="0" presId="urn:microsoft.com/office/officeart/2005/8/layout/orgChart1#1"/>
    <dgm:cxn modelId="{E6BF381A-5F43-427B-9638-07D02752F460}" type="presOf" srcId="{2C9F2680-E0E0-4704-B279-C201F5B3671D}" destId="{500F0EC3-DE4E-4506-BC09-F20A0FD07AE9}" srcOrd="0" destOrd="0" presId="urn:microsoft.com/office/officeart/2005/8/layout/orgChart1#1"/>
    <dgm:cxn modelId="{6DDE141C-842B-4951-93C9-6AB750214697}" srcId="{7453E7FB-B561-4E19-8AFC-D962CB50577F}" destId="{6A007DF5-74D8-45D1-AD49-8D2310C73A93}" srcOrd="0" destOrd="0" parTransId="{36187F67-C880-4D7C-A524-AEBFD13F60C8}" sibTransId="{08D0930A-FC45-44C2-BACE-F17261A8B978}"/>
    <dgm:cxn modelId="{A61BB01D-63A2-4A85-BB96-0D2CFBF5D390}" srcId="{B35A47C3-3703-4D10-A6B4-72C7ADB46590}" destId="{FBB4B878-CEB1-4C02-8990-8057C59A5410}" srcOrd="1" destOrd="0" parTransId="{BC8FD940-11F5-487B-A108-0139C6BCB9FC}" sibTransId="{0795218B-948A-4E40-9F32-B7EFBFD322E6}"/>
    <dgm:cxn modelId="{FBD84523-B2FC-4D8A-98D5-EC50FAA3B420}" srcId="{B35A47C3-3703-4D10-A6B4-72C7ADB46590}" destId="{55A1A153-42AA-4458-8A63-C20B3BDA8C40}" srcOrd="2" destOrd="0" parTransId="{F6545711-06E4-4091-B696-7A75F8E56311}" sibTransId="{5B7F41AA-1BD1-47B8-844E-327025AF1083}"/>
    <dgm:cxn modelId="{B83F7A23-E0B7-4432-A206-9502145F8D1B}" srcId="{4CD12B65-CAE3-4CBA-9C0A-68E0D7E02F62}" destId="{904E9523-4FA3-4B50-82A3-A5E85B7B529A}" srcOrd="2" destOrd="0" parTransId="{EA82497D-571C-459D-8E0B-0CBD92558CE9}" sibTransId="{8B50E61D-89C5-4921-A873-4C9F726CC349}"/>
    <dgm:cxn modelId="{03868A24-5541-4D82-89AE-3EEAF1E8AE97}" type="presOf" srcId="{F7C8CDA7-4B7C-4158-B97D-54C39198CCD4}" destId="{6F892C97-F0BA-4325-86A5-EEA2A9155111}" srcOrd="0" destOrd="0" presId="urn:microsoft.com/office/officeart/2005/8/layout/orgChart1#1"/>
    <dgm:cxn modelId="{37022729-1DFB-4F5B-B4B7-A17E07D71D98}" type="presOf" srcId="{14BF867B-6DFD-48F7-9561-9D7890E83C71}" destId="{796B6CB6-832A-407E-8191-A5D03CB3AD6A}" srcOrd="0" destOrd="0" presId="urn:microsoft.com/office/officeart/2005/8/layout/orgChart1#1"/>
    <dgm:cxn modelId="{EF44662A-0A60-4A6E-B328-97E6B3F359F7}" type="presOf" srcId="{55A1A153-42AA-4458-8A63-C20B3BDA8C40}" destId="{4647A1CC-B36C-4BCC-BE72-76693D3E9C66}" srcOrd="1" destOrd="0" presId="urn:microsoft.com/office/officeart/2005/8/layout/orgChart1#1"/>
    <dgm:cxn modelId="{9A350E2B-66B5-4D6D-8206-34EB8A650D7F}" type="presOf" srcId="{7453E7FB-B561-4E19-8AFC-D962CB50577F}" destId="{974484A4-018E-4436-BD24-6B33E0E8C890}" srcOrd="0" destOrd="0" presId="urn:microsoft.com/office/officeart/2005/8/layout/orgChart1#1"/>
    <dgm:cxn modelId="{D0A0F62B-7C6C-44D7-8AC8-52835B6990F4}" type="presOf" srcId="{542E4D72-80F7-4C1C-9744-461AA6A2287D}" destId="{301A8673-B9A6-40FE-845F-9CC3057E9E80}" srcOrd="1" destOrd="0" presId="urn:microsoft.com/office/officeart/2005/8/layout/orgChart1#1"/>
    <dgm:cxn modelId="{D332972E-FF81-4ACA-BE3B-E647B4D7E2E9}" srcId="{7453E7FB-B561-4E19-8AFC-D962CB50577F}" destId="{7D8A1131-9C64-4D04-809F-5314F5CC8530}" srcOrd="2" destOrd="0" parTransId="{D41F44C2-47EF-4EAC-AF96-D051B6138E4B}" sibTransId="{8C66BA3C-7477-4168-A794-6100DFF54ABC}"/>
    <dgm:cxn modelId="{B0090D32-E750-4C2F-BD0E-506F7C11A2C6}" srcId="{4E702792-84D7-4988-9538-2D22AB2706CD}" destId="{D56B9CA4-1B43-466E-8755-D697510D2762}" srcOrd="1" destOrd="0" parTransId="{0CCD0759-5991-476E-B25F-8DB0C925FB92}" sibTransId="{1362F20B-2D15-4214-8D4F-821C9457FD55}"/>
    <dgm:cxn modelId="{92A10734-5058-4E6D-9CBF-11112BE0889D}" type="presOf" srcId="{85B6AEDD-4D59-4DF3-A81F-632AECED33BD}" destId="{58CA83F3-4FFC-4EB2-891E-B4702E894B74}" srcOrd="0" destOrd="0" presId="urn:microsoft.com/office/officeart/2005/8/layout/orgChart1#1"/>
    <dgm:cxn modelId="{937E2736-26D2-45F2-9ACB-2D8FDDFAA2B4}" type="presOf" srcId="{55A1A153-42AA-4458-8A63-C20B3BDA8C40}" destId="{6D267F1E-5BEA-4DDE-AF3F-4BD5187EC3E2}" srcOrd="0" destOrd="0" presId="urn:microsoft.com/office/officeart/2005/8/layout/orgChart1#1"/>
    <dgm:cxn modelId="{F223AF3A-6C3A-4316-9A51-BD81D06583BF}" type="presOf" srcId="{4CD12B65-CAE3-4CBA-9C0A-68E0D7E02F62}" destId="{1F39C00E-2150-44AB-817D-4D419059B5DB}" srcOrd="0" destOrd="0" presId="urn:microsoft.com/office/officeart/2005/8/layout/orgChart1#1"/>
    <dgm:cxn modelId="{998B2440-3199-476C-8DBD-09573CFFFE3F}" type="presOf" srcId="{6A007DF5-74D8-45D1-AD49-8D2310C73A93}" destId="{2503FDF9-3D44-458E-BD34-631CB565A01C}" srcOrd="0" destOrd="0" presId="urn:microsoft.com/office/officeart/2005/8/layout/orgChart1#1"/>
    <dgm:cxn modelId="{DC010B5D-8C3F-4A96-AF56-ED33B0D5DB13}" type="presOf" srcId="{542E4D72-80F7-4C1C-9744-461AA6A2287D}" destId="{C92FFDB7-904F-4645-8182-9AE35C8D7C8D}" srcOrd="0" destOrd="0" presId="urn:microsoft.com/office/officeart/2005/8/layout/orgChart1#1"/>
    <dgm:cxn modelId="{42F75642-24BB-429D-A1EC-1408A313B127}" type="presOf" srcId="{D56B9CA4-1B43-466E-8755-D697510D2762}" destId="{8960ED93-A79B-4292-8595-0F48B4FCAF7D}" srcOrd="1" destOrd="0" presId="urn:microsoft.com/office/officeart/2005/8/layout/orgChart1#1"/>
    <dgm:cxn modelId="{E22C6763-A28C-4E50-927B-C118D218082D}" srcId="{4E702792-84D7-4988-9538-2D22AB2706CD}" destId="{2C9F2680-E0E0-4704-B279-C201F5B3671D}" srcOrd="2" destOrd="0" parTransId="{95234C5C-6892-4CD6-B45C-A690295522B9}" sibTransId="{82AF0A2F-0857-44CA-A49A-298FDD8B2651}"/>
    <dgm:cxn modelId="{91186064-EAF0-4799-934D-BA702C23F29F}" type="presOf" srcId="{A8E7C508-2D51-4426-B8DE-16061FB925CB}" destId="{98A48155-B483-4E4C-9065-E0EEFB31C955}" srcOrd="0" destOrd="0" presId="urn:microsoft.com/office/officeart/2005/8/layout/orgChart1#1"/>
    <dgm:cxn modelId="{0A5F6645-B664-4744-945F-104ECF5EAD76}" type="presOf" srcId="{F13486CF-A03C-4650-A32B-C8E3ADE921DC}" destId="{48768B0F-59FE-4AC3-85EC-41F82FE5E367}" srcOrd="0" destOrd="0" presId="urn:microsoft.com/office/officeart/2005/8/layout/orgChart1#1"/>
    <dgm:cxn modelId="{630CB566-E61F-4222-A3FC-61C837216A0E}" srcId="{904E9523-4FA3-4B50-82A3-A5E85B7B529A}" destId="{542E4D72-80F7-4C1C-9744-461AA6A2287D}" srcOrd="0" destOrd="0" parTransId="{512AF80A-896D-4D16-8421-1A05285FAAAE}" sibTransId="{ACE18461-3EEB-4AAD-98AC-26361A0A85F3}"/>
    <dgm:cxn modelId="{A1DC9E48-EA0E-476F-8803-AF2F791BE606}" srcId="{7453E7FB-B561-4E19-8AFC-D962CB50577F}" destId="{A7696727-D582-4900-B293-555256022A2C}" srcOrd="1" destOrd="0" parTransId="{F7C8CDA7-4B7C-4158-B97D-54C39198CCD4}" sibTransId="{9A176DD4-6B59-46F7-8C66-5A19AD29CB4A}"/>
    <dgm:cxn modelId="{53C43E6C-289A-4990-AC1A-D70C8B16A8B0}" type="presOf" srcId="{B35A47C3-3703-4D10-A6B4-72C7ADB46590}" destId="{6E6C2204-C7F1-4E2D-AB25-49384C5CC034}" srcOrd="1" destOrd="0" presId="urn:microsoft.com/office/officeart/2005/8/layout/orgChart1#1"/>
    <dgm:cxn modelId="{CF3F564C-2F9D-4F11-8B02-1A5FF3090A99}" type="presOf" srcId="{91AD5593-AE3C-4874-B2D4-5CBC0FEB45E5}" destId="{4B8C314E-BCB7-4B00-996A-18D38A4514AF}" srcOrd="0" destOrd="0" presId="urn:microsoft.com/office/officeart/2005/8/layout/orgChart1#1"/>
    <dgm:cxn modelId="{0427DA6C-8316-428A-BB42-BB9BCDEEA1EC}" type="presOf" srcId="{FBC8203E-E0FC-47BF-8200-37F1BE214373}" destId="{1A7FA2E3-6FBF-480E-8E17-CB9B9CB7A345}" srcOrd="0" destOrd="0" presId="urn:microsoft.com/office/officeart/2005/8/layout/orgChart1#1"/>
    <dgm:cxn modelId="{1C286C4D-3C75-4269-B84B-55B1EBE724B9}" type="presOf" srcId="{91AD5593-AE3C-4874-B2D4-5CBC0FEB45E5}" destId="{14E1ED03-2D0B-4A56-B825-04581393F779}" srcOrd="1" destOrd="0" presId="urn:microsoft.com/office/officeart/2005/8/layout/orgChart1#1"/>
    <dgm:cxn modelId="{3BCA6C4E-99A1-4FCC-AC76-B241D1441AD2}" type="presOf" srcId="{7D8A1131-9C64-4D04-809F-5314F5CC8530}" destId="{3FF11280-C06B-4084-B6A0-3162DB0523DF}" srcOrd="1" destOrd="0" presId="urn:microsoft.com/office/officeart/2005/8/layout/orgChart1#1"/>
    <dgm:cxn modelId="{EE6E5970-A2EC-41B3-B8B1-23079240FB37}" type="presOf" srcId="{4E702792-84D7-4988-9538-2D22AB2706CD}" destId="{0108C5D9-20B1-40A2-BE4B-220E417E4D56}" srcOrd="1" destOrd="0" presId="urn:microsoft.com/office/officeart/2005/8/layout/orgChart1#1"/>
    <dgm:cxn modelId="{D31C9D71-10ED-433B-B97D-5AFEF5B2D6E4}" type="presOf" srcId="{0D7FD41A-F13B-4A28-B4A8-EA605C1BAEC9}" destId="{98CAD91C-F3E4-49A8-BEEE-0F927D41D1A1}" srcOrd="0" destOrd="0" presId="urn:microsoft.com/office/officeart/2005/8/layout/orgChart1#1"/>
    <dgm:cxn modelId="{C3BDDA57-F0E7-441A-AE3E-BA3EEE55ABE6}" type="presOf" srcId="{2C9F2680-E0E0-4704-B279-C201F5B3671D}" destId="{E938489B-EB00-4ADB-B300-9E97DA9FA470}" srcOrd="1" destOrd="0" presId="urn:microsoft.com/office/officeart/2005/8/layout/orgChart1#1"/>
    <dgm:cxn modelId="{BA460279-BB21-48AF-8DE5-20AC91AFB53C}" type="presOf" srcId="{F13486CF-A03C-4650-A32B-C8E3ADE921DC}" destId="{581C6C18-39F1-457C-A743-BE0D12959217}" srcOrd="1" destOrd="0" presId="urn:microsoft.com/office/officeart/2005/8/layout/orgChart1#1"/>
    <dgm:cxn modelId="{E205E58C-8CAE-4949-96DE-B97231DC9147}" type="presOf" srcId="{28AE9796-1A9F-4D2D-9EA1-7C6B063F951A}" destId="{93D9BDEC-7941-4DE0-8508-D5B7A331CADE}" srcOrd="0" destOrd="0" presId="urn:microsoft.com/office/officeart/2005/8/layout/orgChart1#1"/>
    <dgm:cxn modelId="{969FEE91-D814-47F3-96E9-B43BED66B367}" type="presOf" srcId="{F6545711-06E4-4091-B696-7A75F8E56311}" destId="{C654FD58-326D-42F2-AB75-B2017B3E2D37}" srcOrd="0" destOrd="0" presId="urn:microsoft.com/office/officeart/2005/8/layout/orgChart1#1"/>
    <dgm:cxn modelId="{616CF49A-9332-45AA-93A4-F5225CF73F10}" type="presOf" srcId="{904E9523-4FA3-4B50-82A3-A5E85B7B529A}" destId="{B8F2F49B-3737-4F93-BA71-A9F6E375A870}" srcOrd="0" destOrd="0" presId="urn:microsoft.com/office/officeart/2005/8/layout/orgChart1#1"/>
    <dgm:cxn modelId="{9258C9A8-60A1-411B-8F85-B9BB22F0AD3D}" type="presOf" srcId="{D41F44C2-47EF-4EAC-AF96-D051B6138E4B}" destId="{DE53765E-AF57-4150-8679-0EB56929F5D0}" srcOrd="0" destOrd="0" presId="urn:microsoft.com/office/officeart/2005/8/layout/orgChart1#1"/>
    <dgm:cxn modelId="{E539A1AA-B58F-4B1E-9C65-0B940731F09D}" srcId="{F16EEEE5-060D-4ABA-9C1D-14BCC7348BAD}" destId="{4CD12B65-CAE3-4CBA-9C0A-68E0D7E02F62}" srcOrd="0" destOrd="0" parTransId="{6571E149-062B-4D2D-80EA-F09B17B1DEFB}" sibTransId="{AE43A4C8-66DE-4FF6-96AA-418CFFB58016}"/>
    <dgm:cxn modelId="{F1CD3AB0-5702-4539-9307-EC492765A679}" srcId="{4CD12B65-CAE3-4CBA-9C0A-68E0D7E02F62}" destId="{4E702792-84D7-4988-9538-2D22AB2706CD}" srcOrd="0" destOrd="0" parTransId="{0D7FD41A-F13B-4A28-B4A8-EA605C1BAEC9}" sibTransId="{EF408C8C-9C58-456A-AA61-B393ED2B818E}"/>
    <dgm:cxn modelId="{588518B3-4409-45AC-9757-3A99B4DD1410}" type="presOf" srcId="{6A007DF5-74D8-45D1-AD49-8D2310C73A93}" destId="{B45B3805-AF7F-43D6-A44E-B26D7396066C}" srcOrd="1" destOrd="0" presId="urn:microsoft.com/office/officeart/2005/8/layout/orgChart1#1"/>
    <dgm:cxn modelId="{731ECEB4-D6C0-4C02-B442-9130DA712917}" type="presOf" srcId="{FBB4B878-CEB1-4C02-8990-8057C59A5410}" destId="{77C225C4-070E-4AC4-A37F-C99090D887B3}" srcOrd="1" destOrd="0" presId="urn:microsoft.com/office/officeart/2005/8/layout/orgChart1#1"/>
    <dgm:cxn modelId="{349672BC-726E-4833-AAB9-6C076C169E17}" type="presOf" srcId="{7453E7FB-B561-4E19-8AFC-D962CB50577F}" destId="{F31FDB35-D175-40B8-9C37-A366610A6567}" srcOrd="1" destOrd="0" presId="urn:microsoft.com/office/officeart/2005/8/layout/orgChart1#1"/>
    <dgm:cxn modelId="{D79358C3-D8A4-41A2-8E7F-832E0E14F2DF}" type="presOf" srcId="{904E9523-4FA3-4B50-82A3-A5E85B7B529A}" destId="{8D9B5D7B-3F80-460F-8EF4-21FF7162A492}" srcOrd="1" destOrd="0" presId="urn:microsoft.com/office/officeart/2005/8/layout/orgChart1#1"/>
    <dgm:cxn modelId="{345C85C5-E862-4F5A-874B-35AA9C97ACC8}" type="presOf" srcId="{21869CB5-E790-414E-9119-6380678DF518}" destId="{E99A136D-F18B-4534-8F80-4ED90FEC94A3}" srcOrd="0" destOrd="0" presId="urn:microsoft.com/office/officeart/2005/8/layout/orgChart1#1"/>
    <dgm:cxn modelId="{791BBEC5-AAA3-449D-9436-93656F4C2BB7}" type="presOf" srcId="{7D8A1131-9C64-4D04-809F-5314F5CC8530}" destId="{6FCF693E-816F-4D63-A613-B87C05D54552}" srcOrd="0" destOrd="0" presId="urn:microsoft.com/office/officeart/2005/8/layout/orgChart1#1"/>
    <dgm:cxn modelId="{CCCE0EC6-094B-4E32-B303-CBE0ABD3E7C9}" type="presOf" srcId="{14BF867B-6DFD-48F7-9561-9D7890E83C71}" destId="{C5A139A7-E55F-42DE-883B-B07BC1021038}" srcOrd="1" destOrd="0" presId="urn:microsoft.com/office/officeart/2005/8/layout/orgChart1#1"/>
    <dgm:cxn modelId="{B22F87CA-7DF9-4699-A9DA-9D823A116F4B}" type="presOf" srcId="{FBB4B878-CEB1-4C02-8990-8057C59A5410}" destId="{EF757022-478D-4728-A162-80996975E627}" srcOrd="0" destOrd="0" presId="urn:microsoft.com/office/officeart/2005/8/layout/orgChart1#1"/>
    <dgm:cxn modelId="{D36E5DCD-70A2-4D92-BA81-1D0569186868}" srcId="{4CD12B65-CAE3-4CBA-9C0A-68E0D7E02F62}" destId="{B35A47C3-3703-4D10-A6B4-72C7ADB46590}" srcOrd="3" destOrd="0" parTransId="{6DA1445A-7859-4F47-95BA-679ED21D6E4A}" sibTransId="{8DBE2E94-9365-4DE3-9C3E-DB0B5B36D643}"/>
    <dgm:cxn modelId="{BC2219CE-879E-45D6-B9BF-B6D9D3ACBC7F}" srcId="{4E702792-84D7-4988-9538-2D22AB2706CD}" destId="{F13486CF-A03C-4650-A32B-C8E3ADE921DC}" srcOrd="0" destOrd="0" parTransId="{85B6AEDD-4D59-4DF3-A81F-632AECED33BD}" sibTransId="{55605D01-1718-437C-A13F-415DA796EC08}"/>
    <dgm:cxn modelId="{6BC3DED4-FEE0-4DEB-B528-7383813027F6}" srcId="{B35A47C3-3703-4D10-A6B4-72C7ADB46590}" destId="{5CB481A2-D7BB-493A-9BA4-25A71B7DA936}" srcOrd="0" destOrd="0" parTransId="{FBC8203E-E0FC-47BF-8200-37F1BE214373}" sibTransId="{67B3FA5E-E6F8-45D2-8F78-E4FB59AF8791}"/>
    <dgm:cxn modelId="{40DCBCD6-663B-45C4-B33D-1421169F58E8}" type="presOf" srcId="{B35A47C3-3703-4D10-A6B4-72C7ADB46590}" destId="{6F5E937D-BFE1-4298-9B21-981CF5F7C510}" srcOrd="0" destOrd="0" presId="urn:microsoft.com/office/officeart/2005/8/layout/orgChart1#1"/>
    <dgm:cxn modelId="{8E92FAD8-12DE-4720-8264-061B4B2FF0DF}" type="presOf" srcId="{6DA1445A-7859-4F47-95BA-679ED21D6E4A}" destId="{2F14FFAF-954C-4543-8CCA-0413D4217C24}" srcOrd="0" destOrd="0" presId="urn:microsoft.com/office/officeart/2005/8/layout/orgChart1#1"/>
    <dgm:cxn modelId="{98F1F5DB-C782-4C4E-87C9-8E20CE9B2AFB}" type="presOf" srcId="{BC8FD940-11F5-487B-A108-0139C6BCB9FC}" destId="{A9EBC207-E0C7-43DD-9C54-51AAD8086D6D}" srcOrd="0" destOrd="0" presId="urn:microsoft.com/office/officeart/2005/8/layout/orgChart1#1"/>
    <dgm:cxn modelId="{442340DC-8325-48BE-83C6-4D8DAE938A73}" type="presOf" srcId="{95234C5C-6892-4CD6-B45C-A690295522B9}" destId="{D9E317EB-ABB6-419E-95A7-9972296BC200}" srcOrd="0" destOrd="0" presId="urn:microsoft.com/office/officeart/2005/8/layout/orgChart1#1"/>
    <dgm:cxn modelId="{F17746E0-60C0-4423-B3B0-CEBE86670077}" srcId="{904E9523-4FA3-4B50-82A3-A5E85B7B529A}" destId="{91AD5593-AE3C-4874-B2D4-5CBC0FEB45E5}" srcOrd="2" destOrd="0" parTransId="{21869CB5-E790-414E-9119-6380678DF518}" sibTransId="{F3B61C55-181F-4E0E-9AD4-6484C57CA00A}"/>
    <dgm:cxn modelId="{1B8ABAE2-D736-419C-A272-EAEC14011185}" srcId="{4CD12B65-CAE3-4CBA-9C0A-68E0D7E02F62}" destId="{7453E7FB-B561-4E19-8AFC-D962CB50577F}" srcOrd="1" destOrd="0" parTransId="{28AE9796-1A9F-4D2D-9EA1-7C6B063F951A}" sibTransId="{22566D80-64E9-4921-BC2F-9480C7935619}"/>
    <dgm:cxn modelId="{4403E7E4-D911-40DC-BE08-FBB7591213E7}" type="presOf" srcId="{F16EEEE5-060D-4ABA-9C1D-14BCC7348BAD}" destId="{6F343FD3-9F8E-4A2A-812B-7A854FD81ACB}" srcOrd="0" destOrd="0" presId="urn:microsoft.com/office/officeart/2005/8/layout/orgChart1#1"/>
    <dgm:cxn modelId="{009041EC-1396-4D6B-B944-E000076661E4}" type="presOf" srcId="{A7696727-D582-4900-B293-555256022A2C}" destId="{A65661E7-2B78-4AA8-9D6A-BA4C171050F4}" srcOrd="1" destOrd="0" presId="urn:microsoft.com/office/officeart/2005/8/layout/orgChart1#1"/>
    <dgm:cxn modelId="{6E8DCDEF-39B5-4403-B161-DCF8F21FF2B1}" type="presOf" srcId="{0CCD0759-5991-476E-B25F-8DB0C925FB92}" destId="{3580CB79-79CE-41CD-BAD5-5F500E74150F}" srcOrd="0" destOrd="0" presId="urn:microsoft.com/office/officeart/2005/8/layout/orgChart1#1"/>
    <dgm:cxn modelId="{55E5D5EF-E0C1-4EFF-A22D-38A7DED14C2A}" type="presOf" srcId="{5CB481A2-D7BB-493A-9BA4-25A71B7DA936}" destId="{1965F27C-B3FA-437F-B155-A0282F852788}" srcOrd="1" destOrd="0" presId="urn:microsoft.com/office/officeart/2005/8/layout/orgChart1#1"/>
    <dgm:cxn modelId="{C868C9F6-2D4A-4121-B004-CA70337446F6}" type="presOf" srcId="{4E702792-84D7-4988-9538-2D22AB2706CD}" destId="{B1E64300-14CC-46D8-A941-FE5F2E62192B}" srcOrd="0" destOrd="0" presId="urn:microsoft.com/office/officeart/2005/8/layout/orgChart1#1"/>
    <dgm:cxn modelId="{5FF7E4F8-6815-4A10-8A2A-2300062838C7}" srcId="{904E9523-4FA3-4B50-82A3-A5E85B7B529A}" destId="{14BF867B-6DFD-48F7-9561-9D7890E83C71}" srcOrd="1" destOrd="0" parTransId="{A8E7C508-2D51-4426-B8DE-16061FB925CB}" sibTransId="{BD7C0146-7139-4E51-8D7D-3DBF7F4A6EF5}"/>
    <dgm:cxn modelId="{74E2F4F9-A134-45F7-B0C3-28F75B52DD01}" type="presOf" srcId="{D56B9CA4-1B43-466E-8755-D697510D2762}" destId="{3ACF26D2-9E10-4B5B-BBA4-41C8B89CC829}" srcOrd="0" destOrd="0" presId="urn:microsoft.com/office/officeart/2005/8/layout/orgChart1#1"/>
    <dgm:cxn modelId="{6B852DFA-33F7-4A2A-9128-725C0B1AA076}" type="presOf" srcId="{512AF80A-896D-4D16-8421-1A05285FAAAE}" destId="{D6B1E8BA-5A79-4DE2-BC85-FB6761C40591}" srcOrd="0" destOrd="0" presId="urn:microsoft.com/office/officeart/2005/8/layout/orgChart1#1"/>
    <dgm:cxn modelId="{895590FA-9253-4BD7-8DCA-AEE259FEAE7C}" type="presOf" srcId="{36187F67-C880-4D7C-A524-AEBFD13F60C8}" destId="{9CD9668B-5580-4BF1-B765-6646F779FA60}" srcOrd="0" destOrd="0" presId="urn:microsoft.com/office/officeart/2005/8/layout/orgChart1#1"/>
    <dgm:cxn modelId="{5894C0FB-67C4-44FF-A5B1-715DFE32C2A5}" type="presOf" srcId="{5CB481A2-D7BB-493A-9BA4-25A71B7DA936}" destId="{25461B83-6DC0-4E80-B5B6-B1066150D5DB}" srcOrd="0" destOrd="0" presId="urn:microsoft.com/office/officeart/2005/8/layout/orgChart1#1"/>
    <dgm:cxn modelId="{0AB02D9F-E265-43ED-A67E-C0A2A44F0BA0}" type="presParOf" srcId="{6F343FD3-9F8E-4A2A-812B-7A854FD81ACB}" destId="{D6706721-5CD4-4289-B9AE-CCBA5F8394F6}" srcOrd="0" destOrd="0" presId="urn:microsoft.com/office/officeart/2005/8/layout/orgChart1#1"/>
    <dgm:cxn modelId="{4655DAF9-4A9C-4878-9A49-1AC434C1BD2A}" type="presParOf" srcId="{D6706721-5CD4-4289-B9AE-CCBA5F8394F6}" destId="{F3A9B638-3070-4876-96B1-52FB6F1D090E}" srcOrd="0" destOrd="0" presId="urn:microsoft.com/office/officeart/2005/8/layout/orgChart1#1"/>
    <dgm:cxn modelId="{1AF15B9E-143B-4B0E-A44F-DA5415605263}" type="presParOf" srcId="{F3A9B638-3070-4876-96B1-52FB6F1D090E}" destId="{1F39C00E-2150-44AB-817D-4D419059B5DB}" srcOrd="0" destOrd="0" presId="urn:microsoft.com/office/officeart/2005/8/layout/orgChart1#1"/>
    <dgm:cxn modelId="{9F98514F-B7F1-4F44-8B09-D50016D11F5E}" type="presParOf" srcId="{F3A9B638-3070-4876-96B1-52FB6F1D090E}" destId="{385EBC7D-926D-4CD8-B7E1-B566C7713111}" srcOrd="1" destOrd="0" presId="urn:microsoft.com/office/officeart/2005/8/layout/orgChart1#1"/>
    <dgm:cxn modelId="{F38D26D4-A5C7-47C1-A7AB-9F9C4788A8AC}" type="presParOf" srcId="{D6706721-5CD4-4289-B9AE-CCBA5F8394F6}" destId="{3C2CD5A5-F9EA-46BD-8F6D-2828ED4BF1A3}" srcOrd="1" destOrd="0" presId="urn:microsoft.com/office/officeart/2005/8/layout/orgChart1#1"/>
    <dgm:cxn modelId="{693B743C-1A3E-4567-81A6-7242F66A5C67}" type="presParOf" srcId="{3C2CD5A5-F9EA-46BD-8F6D-2828ED4BF1A3}" destId="{98CAD91C-F3E4-49A8-BEEE-0F927D41D1A1}" srcOrd="0" destOrd="0" presId="urn:microsoft.com/office/officeart/2005/8/layout/orgChart1#1"/>
    <dgm:cxn modelId="{46D21EEA-CB77-4A7B-B57E-6BCC382FD20C}" type="presParOf" srcId="{3C2CD5A5-F9EA-46BD-8F6D-2828ED4BF1A3}" destId="{6457D259-9AC3-4A22-8484-02AC3D0FA370}" srcOrd="1" destOrd="0" presId="urn:microsoft.com/office/officeart/2005/8/layout/orgChart1#1"/>
    <dgm:cxn modelId="{BB75A460-3197-4E29-B79F-22DEA4577B3F}" type="presParOf" srcId="{6457D259-9AC3-4A22-8484-02AC3D0FA370}" destId="{6289AB48-AB03-4D3A-8946-A7B5F11DE9A4}" srcOrd="0" destOrd="0" presId="urn:microsoft.com/office/officeart/2005/8/layout/orgChart1#1"/>
    <dgm:cxn modelId="{49ABB3B5-E2D7-4EBE-A05B-787DEEBDC9B5}" type="presParOf" srcId="{6289AB48-AB03-4D3A-8946-A7B5F11DE9A4}" destId="{B1E64300-14CC-46D8-A941-FE5F2E62192B}" srcOrd="0" destOrd="0" presId="urn:microsoft.com/office/officeart/2005/8/layout/orgChart1#1"/>
    <dgm:cxn modelId="{75792C5D-72C4-4D75-A5E3-9DD6107B4A86}" type="presParOf" srcId="{6289AB48-AB03-4D3A-8946-A7B5F11DE9A4}" destId="{0108C5D9-20B1-40A2-BE4B-220E417E4D56}" srcOrd="1" destOrd="0" presId="urn:microsoft.com/office/officeart/2005/8/layout/orgChart1#1"/>
    <dgm:cxn modelId="{DD0F51D4-CD26-479F-A1F3-EDC2A1BBE1AD}" type="presParOf" srcId="{6457D259-9AC3-4A22-8484-02AC3D0FA370}" destId="{8C49339F-DB5B-42A8-89EE-3187B88C9BA7}" srcOrd="1" destOrd="0" presId="urn:microsoft.com/office/officeart/2005/8/layout/orgChart1#1"/>
    <dgm:cxn modelId="{3AD06F95-940E-4C39-B871-4905EE5A01C4}" type="presParOf" srcId="{8C49339F-DB5B-42A8-89EE-3187B88C9BA7}" destId="{58CA83F3-4FFC-4EB2-891E-B4702E894B74}" srcOrd="0" destOrd="0" presId="urn:microsoft.com/office/officeart/2005/8/layout/orgChart1#1"/>
    <dgm:cxn modelId="{952E1D72-1F86-4637-837A-5CAEA334BE9F}" type="presParOf" srcId="{8C49339F-DB5B-42A8-89EE-3187B88C9BA7}" destId="{D9C4BAD1-76C9-4EB7-832F-DE8472186688}" srcOrd="1" destOrd="0" presId="urn:microsoft.com/office/officeart/2005/8/layout/orgChart1#1"/>
    <dgm:cxn modelId="{52DBB24F-F1E2-44E9-8E4E-BFDB147E9293}" type="presParOf" srcId="{D9C4BAD1-76C9-4EB7-832F-DE8472186688}" destId="{3BA58E84-F0D3-4F86-8BC3-FA6BA09265C9}" srcOrd="0" destOrd="0" presId="urn:microsoft.com/office/officeart/2005/8/layout/orgChart1#1"/>
    <dgm:cxn modelId="{C74CC0E4-BB2B-4058-9CA3-8438F857BAFB}" type="presParOf" srcId="{3BA58E84-F0D3-4F86-8BC3-FA6BA09265C9}" destId="{48768B0F-59FE-4AC3-85EC-41F82FE5E367}" srcOrd="0" destOrd="0" presId="urn:microsoft.com/office/officeart/2005/8/layout/orgChart1#1"/>
    <dgm:cxn modelId="{42E5FB7E-FB2D-4403-8983-8488B214F6EA}" type="presParOf" srcId="{3BA58E84-F0D3-4F86-8BC3-FA6BA09265C9}" destId="{581C6C18-39F1-457C-A743-BE0D12959217}" srcOrd="1" destOrd="0" presId="urn:microsoft.com/office/officeart/2005/8/layout/orgChart1#1"/>
    <dgm:cxn modelId="{55078E16-50BC-467D-9C94-BF314D7BE699}" type="presParOf" srcId="{D9C4BAD1-76C9-4EB7-832F-DE8472186688}" destId="{DC3F35C2-C6AD-4C42-8508-764BFE661164}" srcOrd="1" destOrd="0" presId="urn:microsoft.com/office/officeart/2005/8/layout/orgChart1#1"/>
    <dgm:cxn modelId="{D7A87E95-DD27-4F2D-A2FA-245D97A919D6}" type="presParOf" srcId="{D9C4BAD1-76C9-4EB7-832F-DE8472186688}" destId="{22628888-2505-4AB1-8560-81C306E56CAE}" srcOrd="2" destOrd="0" presId="urn:microsoft.com/office/officeart/2005/8/layout/orgChart1#1"/>
    <dgm:cxn modelId="{CBDA2EA9-8009-4484-B099-F8ED52AA54B0}" type="presParOf" srcId="{8C49339F-DB5B-42A8-89EE-3187B88C9BA7}" destId="{3580CB79-79CE-41CD-BAD5-5F500E74150F}" srcOrd="2" destOrd="0" presId="urn:microsoft.com/office/officeart/2005/8/layout/orgChart1#1"/>
    <dgm:cxn modelId="{8AF764B1-AF6B-4244-8DD8-82E3D5383813}" type="presParOf" srcId="{8C49339F-DB5B-42A8-89EE-3187B88C9BA7}" destId="{4780EEBB-68C5-4183-A7E6-67F85C58D8E6}" srcOrd="3" destOrd="0" presId="urn:microsoft.com/office/officeart/2005/8/layout/orgChart1#1"/>
    <dgm:cxn modelId="{7D428EC1-8117-47C7-B7E8-FF2FED55ACA2}" type="presParOf" srcId="{4780EEBB-68C5-4183-A7E6-67F85C58D8E6}" destId="{8E43F824-A515-4D53-A10D-0DD2BB3F48C1}" srcOrd="0" destOrd="0" presId="urn:microsoft.com/office/officeart/2005/8/layout/orgChart1#1"/>
    <dgm:cxn modelId="{C7618598-D777-44A3-93FB-952C7BF49725}" type="presParOf" srcId="{8E43F824-A515-4D53-A10D-0DD2BB3F48C1}" destId="{3ACF26D2-9E10-4B5B-BBA4-41C8B89CC829}" srcOrd="0" destOrd="0" presId="urn:microsoft.com/office/officeart/2005/8/layout/orgChart1#1"/>
    <dgm:cxn modelId="{2D33D253-464F-4692-BDB2-F33DD251E519}" type="presParOf" srcId="{8E43F824-A515-4D53-A10D-0DD2BB3F48C1}" destId="{8960ED93-A79B-4292-8595-0F48B4FCAF7D}" srcOrd="1" destOrd="0" presId="urn:microsoft.com/office/officeart/2005/8/layout/orgChart1#1"/>
    <dgm:cxn modelId="{810F5CDF-0E26-40EA-BCB4-8A748D972C6F}" type="presParOf" srcId="{4780EEBB-68C5-4183-A7E6-67F85C58D8E6}" destId="{C6E57B1A-5818-4A33-AC49-7A7FA7B55FCE}" srcOrd="1" destOrd="0" presId="urn:microsoft.com/office/officeart/2005/8/layout/orgChart1#1"/>
    <dgm:cxn modelId="{B394A247-D2C8-4BB3-B588-CA277922AAAB}" type="presParOf" srcId="{4780EEBB-68C5-4183-A7E6-67F85C58D8E6}" destId="{EE53C9C2-B08E-45F1-B619-D04AA078C806}" srcOrd="2" destOrd="0" presId="urn:microsoft.com/office/officeart/2005/8/layout/orgChart1#1"/>
    <dgm:cxn modelId="{13FB09B9-2BAB-4F9D-92BD-9B123756AC58}" type="presParOf" srcId="{8C49339F-DB5B-42A8-89EE-3187B88C9BA7}" destId="{D9E317EB-ABB6-419E-95A7-9972296BC200}" srcOrd="4" destOrd="0" presId="urn:microsoft.com/office/officeart/2005/8/layout/orgChart1#1"/>
    <dgm:cxn modelId="{8A55AB2B-BB88-414F-9DF8-CFBCAF30344C}" type="presParOf" srcId="{8C49339F-DB5B-42A8-89EE-3187B88C9BA7}" destId="{4FF5D036-26CE-403A-9A60-5EF6E320289F}" srcOrd="5" destOrd="0" presId="urn:microsoft.com/office/officeart/2005/8/layout/orgChart1#1"/>
    <dgm:cxn modelId="{CDFF9FB0-C9DE-48DC-9B98-526631E5E554}" type="presParOf" srcId="{4FF5D036-26CE-403A-9A60-5EF6E320289F}" destId="{34DA6CBB-F04A-4149-9665-FE7FD0D79249}" srcOrd="0" destOrd="0" presId="urn:microsoft.com/office/officeart/2005/8/layout/orgChart1#1"/>
    <dgm:cxn modelId="{510C04BE-E8E6-469A-B96D-C498A7033861}" type="presParOf" srcId="{34DA6CBB-F04A-4149-9665-FE7FD0D79249}" destId="{500F0EC3-DE4E-4506-BC09-F20A0FD07AE9}" srcOrd="0" destOrd="0" presId="urn:microsoft.com/office/officeart/2005/8/layout/orgChart1#1"/>
    <dgm:cxn modelId="{412F2F23-8B6E-4D8B-B964-303969E9BE44}" type="presParOf" srcId="{34DA6CBB-F04A-4149-9665-FE7FD0D79249}" destId="{E938489B-EB00-4ADB-B300-9E97DA9FA470}" srcOrd="1" destOrd="0" presId="urn:microsoft.com/office/officeart/2005/8/layout/orgChart1#1"/>
    <dgm:cxn modelId="{E50925F7-3D8D-40B5-A310-3E3B4CB51A40}" type="presParOf" srcId="{4FF5D036-26CE-403A-9A60-5EF6E320289F}" destId="{12DA9D44-83C4-43F4-B4B4-D007D868E314}" srcOrd="1" destOrd="0" presId="urn:microsoft.com/office/officeart/2005/8/layout/orgChart1#1"/>
    <dgm:cxn modelId="{B9CF1727-819C-4552-8089-3519DBAF101B}" type="presParOf" srcId="{4FF5D036-26CE-403A-9A60-5EF6E320289F}" destId="{D6BEC449-2618-44A7-BF57-DD3269D8DB10}" srcOrd="2" destOrd="0" presId="urn:microsoft.com/office/officeart/2005/8/layout/orgChart1#1"/>
    <dgm:cxn modelId="{314998F1-F7C1-4B11-8CCC-4FCEB4C6DA77}" type="presParOf" srcId="{6457D259-9AC3-4A22-8484-02AC3D0FA370}" destId="{81F5DC0A-9147-43FE-85E0-95B81B9E842E}" srcOrd="2" destOrd="0" presId="urn:microsoft.com/office/officeart/2005/8/layout/orgChart1#1"/>
    <dgm:cxn modelId="{0B263F77-0230-41D9-9A19-B3F165665737}" type="presParOf" srcId="{3C2CD5A5-F9EA-46BD-8F6D-2828ED4BF1A3}" destId="{93D9BDEC-7941-4DE0-8508-D5B7A331CADE}" srcOrd="2" destOrd="0" presId="urn:microsoft.com/office/officeart/2005/8/layout/orgChart1#1"/>
    <dgm:cxn modelId="{3309607A-8AC3-4FE6-8221-2252537D1287}" type="presParOf" srcId="{3C2CD5A5-F9EA-46BD-8F6D-2828ED4BF1A3}" destId="{DD55FE58-BCEF-4EAB-A952-7F7D0F74CBC0}" srcOrd="3" destOrd="0" presId="urn:microsoft.com/office/officeart/2005/8/layout/orgChart1#1"/>
    <dgm:cxn modelId="{BC3E4A5C-80F5-4400-80C4-C6E676D7E190}" type="presParOf" srcId="{DD55FE58-BCEF-4EAB-A952-7F7D0F74CBC0}" destId="{4B6D2D0D-DA5D-476C-9B05-07090BFF91EE}" srcOrd="0" destOrd="0" presId="urn:microsoft.com/office/officeart/2005/8/layout/orgChart1#1"/>
    <dgm:cxn modelId="{4E287E9A-36B5-49E8-9184-F4B400336845}" type="presParOf" srcId="{4B6D2D0D-DA5D-476C-9B05-07090BFF91EE}" destId="{974484A4-018E-4436-BD24-6B33E0E8C890}" srcOrd="0" destOrd="0" presId="urn:microsoft.com/office/officeart/2005/8/layout/orgChart1#1"/>
    <dgm:cxn modelId="{F9E870B2-BD61-47CA-B136-15C169CEB7EA}" type="presParOf" srcId="{4B6D2D0D-DA5D-476C-9B05-07090BFF91EE}" destId="{F31FDB35-D175-40B8-9C37-A366610A6567}" srcOrd="1" destOrd="0" presId="urn:microsoft.com/office/officeart/2005/8/layout/orgChart1#1"/>
    <dgm:cxn modelId="{E59DBA5C-CC58-4C48-B74B-CC15F4C6C26F}" type="presParOf" srcId="{DD55FE58-BCEF-4EAB-A952-7F7D0F74CBC0}" destId="{7CFBFFBD-5EFA-4832-9EE5-47EB432C04C9}" srcOrd="1" destOrd="0" presId="urn:microsoft.com/office/officeart/2005/8/layout/orgChart1#1"/>
    <dgm:cxn modelId="{2F0CB63D-7A21-4C41-A56F-C0CF04ACA8A0}" type="presParOf" srcId="{7CFBFFBD-5EFA-4832-9EE5-47EB432C04C9}" destId="{9CD9668B-5580-4BF1-B765-6646F779FA60}" srcOrd="0" destOrd="0" presId="urn:microsoft.com/office/officeart/2005/8/layout/orgChart1#1"/>
    <dgm:cxn modelId="{24F3106F-9386-4D33-B5B8-8C726C93DF1F}" type="presParOf" srcId="{7CFBFFBD-5EFA-4832-9EE5-47EB432C04C9}" destId="{5143561F-EFBB-4949-A0BA-516ADA0573EE}" srcOrd="1" destOrd="0" presId="urn:microsoft.com/office/officeart/2005/8/layout/orgChart1#1"/>
    <dgm:cxn modelId="{FEAFAD94-7F80-443B-BD0C-28EBFA656613}" type="presParOf" srcId="{5143561F-EFBB-4949-A0BA-516ADA0573EE}" destId="{DBFECDD6-C3ED-4FFE-983B-6F4EF7A4813E}" srcOrd="0" destOrd="0" presId="urn:microsoft.com/office/officeart/2005/8/layout/orgChart1#1"/>
    <dgm:cxn modelId="{D488E94F-4C28-4A64-B11D-41485F7F2821}" type="presParOf" srcId="{DBFECDD6-C3ED-4FFE-983B-6F4EF7A4813E}" destId="{2503FDF9-3D44-458E-BD34-631CB565A01C}" srcOrd="0" destOrd="0" presId="urn:microsoft.com/office/officeart/2005/8/layout/orgChart1#1"/>
    <dgm:cxn modelId="{CBE409BF-D16B-45C8-BFE3-BB535352C529}" type="presParOf" srcId="{DBFECDD6-C3ED-4FFE-983B-6F4EF7A4813E}" destId="{B45B3805-AF7F-43D6-A44E-B26D7396066C}" srcOrd="1" destOrd="0" presId="urn:microsoft.com/office/officeart/2005/8/layout/orgChart1#1"/>
    <dgm:cxn modelId="{CE37D930-4174-4549-840F-3B50759EB1C8}" type="presParOf" srcId="{5143561F-EFBB-4949-A0BA-516ADA0573EE}" destId="{80D76257-F6E9-495D-903D-B7BB3D88AFCC}" srcOrd="1" destOrd="0" presId="urn:microsoft.com/office/officeart/2005/8/layout/orgChart1#1"/>
    <dgm:cxn modelId="{BADB7BC4-8F05-4699-BF0D-BCE0DA682A6A}" type="presParOf" srcId="{5143561F-EFBB-4949-A0BA-516ADA0573EE}" destId="{888A1C87-224D-40DD-A649-7F6584D7529C}" srcOrd="2" destOrd="0" presId="urn:microsoft.com/office/officeart/2005/8/layout/orgChart1#1"/>
    <dgm:cxn modelId="{A935FB08-1121-4B2B-8D02-EEE97065373A}" type="presParOf" srcId="{7CFBFFBD-5EFA-4832-9EE5-47EB432C04C9}" destId="{6F892C97-F0BA-4325-86A5-EEA2A9155111}" srcOrd="2" destOrd="0" presId="urn:microsoft.com/office/officeart/2005/8/layout/orgChart1#1"/>
    <dgm:cxn modelId="{365484EA-809F-456F-8400-91654A4F76B7}" type="presParOf" srcId="{7CFBFFBD-5EFA-4832-9EE5-47EB432C04C9}" destId="{8482DE8C-C45A-4D47-8F27-0255F3DCBEE9}" srcOrd="3" destOrd="0" presId="urn:microsoft.com/office/officeart/2005/8/layout/orgChart1#1"/>
    <dgm:cxn modelId="{470E3F37-EA3B-4EE0-8446-284A1BCDCBEE}" type="presParOf" srcId="{8482DE8C-C45A-4D47-8F27-0255F3DCBEE9}" destId="{1F36BF2F-9118-430D-81DD-8D9E673CB0C9}" srcOrd="0" destOrd="0" presId="urn:microsoft.com/office/officeart/2005/8/layout/orgChart1#1"/>
    <dgm:cxn modelId="{F45CE3DC-34FE-49F0-B2AA-6D19FFB7A346}" type="presParOf" srcId="{1F36BF2F-9118-430D-81DD-8D9E673CB0C9}" destId="{A9A6576E-E1D0-4157-B657-BAACB5D50462}" srcOrd="0" destOrd="0" presId="urn:microsoft.com/office/officeart/2005/8/layout/orgChart1#1"/>
    <dgm:cxn modelId="{5452DB20-C858-4307-A3CA-D02795A48038}" type="presParOf" srcId="{1F36BF2F-9118-430D-81DD-8D9E673CB0C9}" destId="{A65661E7-2B78-4AA8-9D6A-BA4C171050F4}" srcOrd="1" destOrd="0" presId="urn:microsoft.com/office/officeart/2005/8/layout/orgChart1#1"/>
    <dgm:cxn modelId="{F282AD30-AB4B-4A6D-BA1D-88BB49944DBB}" type="presParOf" srcId="{8482DE8C-C45A-4D47-8F27-0255F3DCBEE9}" destId="{09062009-92D3-4F2D-BA4A-FFBD0DEDE7A9}" srcOrd="1" destOrd="0" presId="urn:microsoft.com/office/officeart/2005/8/layout/orgChart1#1"/>
    <dgm:cxn modelId="{5AF3262D-DECF-4AF4-8B4D-5B9892DCA7DC}" type="presParOf" srcId="{8482DE8C-C45A-4D47-8F27-0255F3DCBEE9}" destId="{00539792-00B6-4FFF-B4AD-F80CD8E8FEF8}" srcOrd="2" destOrd="0" presId="urn:microsoft.com/office/officeart/2005/8/layout/orgChart1#1"/>
    <dgm:cxn modelId="{96575F0B-1099-4277-979D-2BD8EC21694E}" type="presParOf" srcId="{7CFBFFBD-5EFA-4832-9EE5-47EB432C04C9}" destId="{DE53765E-AF57-4150-8679-0EB56929F5D0}" srcOrd="4" destOrd="0" presId="urn:microsoft.com/office/officeart/2005/8/layout/orgChart1#1"/>
    <dgm:cxn modelId="{2BD19DAF-DF35-4281-8CA9-9E682261D301}" type="presParOf" srcId="{7CFBFFBD-5EFA-4832-9EE5-47EB432C04C9}" destId="{4BB8D988-A62B-4CA0-8A9C-5B4C195D7700}" srcOrd="5" destOrd="0" presId="urn:microsoft.com/office/officeart/2005/8/layout/orgChart1#1"/>
    <dgm:cxn modelId="{A7A30B44-39A0-4138-9CF0-A9563736DEC1}" type="presParOf" srcId="{4BB8D988-A62B-4CA0-8A9C-5B4C195D7700}" destId="{29EB2539-DC73-46F2-AA86-59D2269093F8}" srcOrd="0" destOrd="0" presId="urn:microsoft.com/office/officeart/2005/8/layout/orgChart1#1"/>
    <dgm:cxn modelId="{B384FA9F-D36D-4FA7-A938-E49C60C5C999}" type="presParOf" srcId="{29EB2539-DC73-46F2-AA86-59D2269093F8}" destId="{6FCF693E-816F-4D63-A613-B87C05D54552}" srcOrd="0" destOrd="0" presId="urn:microsoft.com/office/officeart/2005/8/layout/orgChart1#1"/>
    <dgm:cxn modelId="{74A875ED-A6F4-47EB-94EF-19D5C2E1EE8B}" type="presParOf" srcId="{29EB2539-DC73-46F2-AA86-59D2269093F8}" destId="{3FF11280-C06B-4084-B6A0-3162DB0523DF}" srcOrd="1" destOrd="0" presId="urn:microsoft.com/office/officeart/2005/8/layout/orgChart1#1"/>
    <dgm:cxn modelId="{CD8E9F0D-3972-4761-8E58-74AAF9A53D6F}" type="presParOf" srcId="{4BB8D988-A62B-4CA0-8A9C-5B4C195D7700}" destId="{3C2CCC56-6E86-4EE0-AD3A-823CF32A640F}" srcOrd="1" destOrd="0" presId="urn:microsoft.com/office/officeart/2005/8/layout/orgChart1#1"/>
    <dgm:cxn modelId="{70DCFC49-B909-4818-990B-8B5617FCF1A8}" type="presParOf" srcId="{4BB8D988-A62B-4CA0-8A9C-5B4C195D7700}" destId="{15D2EC70-9219-4851-B13B-A47FBC23BB6C}" srcOrd="2" destOrd="0" presId="urn:microsoft.com/office/officeart/2005/8/layout/orgChart1#1"/>
    <dgm:cxn modelId="{E00585A5-7E78-4214-A273-105F6A8D4C96}" type="presParOf" srcId="{DD55FE58-BCEF-4EAB-A952-7F7D0F74CBC0}" destId="{CEA4E1E5-75AA-467D-85DC-2D0AF4C859A9}" srcOrd="2" destOrd="0" presId="urn:microsoft.com/office/officeart/2005/8/layout/orgChart1#1"/>
    <dgm:cxn modelId="{E3B0F544-6FCA-48EC-AB1A-22CC116993CF}" type="presParOf" srcId="{3C2CD5A5-F9EA-46BD-8F6D-2828ED4BF1A3}" destId="{63C1FB19-18AC-475B-AE5B-C036789AEE08}" srcOrd="4" destOrd="0" presId="urn:microsoft.com/office/officeart/2005/8/layout/orgChart1#1"/>
    <dgm:cxn modelId="{4B1A01DA-18F0-430D-958B-4C2E1014CAE3}" type="presParOf" srcId="{3C2CD5A5-F9EA-46BD-8F6D-2828ED4BF1A3}" destId="{DECBC677-7F82-4CF2-A65D-3FDBEE199689}" srcOrd="5" destOrd="0" presId="urn:microsoft.com/office/officeart/2005/8/layout/orgChart1#1"/>
    <dgm:cxn modelId="{D4DB15A9-FBC1-4975-9239-F583B890BC6D}" type="presParOf" srcId="{DECBC677-7F82-4CF2-A65D-3FDBEE199689}" destId="{ACA8F79D-20F5-4D84-82A2-948B45736553}" srcOrd="0" destOrd="0" presId="urn:microsoft.com/office/officeart/2005/8/layout/orgChart1#1"/>
    <dgm:cxn modelId="{75DF074C-B65B-4E85-BB06-8E9C51C269F1}" type="presParOf" srcId="{ACA8F79D-20F5-4D84-82A2-948B45736553}" destId="{B8F2F49B-3737-4F93-BA71-A9F6E375A870}" srcOrd="0" destOrd="0" presId="urn:microsoft.com/office/officeart/2005/8/layout/orgChart1#1"/>
    <dgm:cxn modelId="{237E9B96-9ADA-4302-B1CF-2658FD995BCE}" type="presParOf" srcId="{ACA8F79D-20F5-4D84-82A2-948B45736553}" destId="{8D9B5D7B-3F80-460F-8EF4-21FF7162A492}" srcOrd="1" destOrd="0" presId="urn:microsoft.com/office/officeart/2005/8/layout/orgChart1#1"/>
    <dgm:cxn modelId="{B2AA288B-5A41-4FCC-8C3E-1F71262F393F}" type="presParOf" srcId="{DECBC677-7F82-4CF2-A65D-3FDBEE199689}" destId="{09F3F4A1-613D-4481-89D6-65C8CFD352CD}" srcOrd="1" destOrd="0" presId="urn:microsoft.com/office/officeart/2005/8/layout/orgChart1#1"/>
    <dgm:cxn modelId="{AECBD115-B461-4699-BA0A-B23C19A4BA2E}" type="presParOf" srcId="{09F3F4A1-613D-4481-89D6-65C8CFD352CD}" destId="{D6B1E8BA-5A79-4DE2-BC85-FB6761C40591}" srcOrd="0" destOrd="0" presId="urn:microsoft.com/office/officeart/2005/8/layout/orgChart1#1"/>
    <dgm:cxn modelId="{6CB19697-6706-4A97-94CE-DDC1A5F73ED5}" type="presParOf" srcId="{09F3F4A1-613D-4481-89D6-65C8CFD352CD}" destId="{1D504458-4B64-4DBE-8BCF-FC8A43B6137C}" srcOrd="1" destOrd="0" presId="urn:microsoft.com/office/officeart/2005/8/layout/orgChart1#1"/>
    <dgm:cxn modelId="{2E5690F4-7814-4E42-8DB1-5D8E325E0E17}" type="presParOf" srcId="{1D504458-4B64-4DBE-8BCF-FC8A43B6137C}" destId="{B79897C0-F9E9-4803-AAA4-C6DB3AF360C2}" srcOrd="0" destOrd="0" presId="urn:microsoft.com/office/officeart/2005/8/layout/orgChart1#1"/>
    <dgm:cxn modelId="{3A80EF78-FAB1-4176-983C-0F24437FC42E}" type="presParOf" srcId="{B79897C0-F9E9-4803-AAA4-C6DB3AF360C2}" destId="{C92FFDB7-904F-4645-8182-9AE35C8D7C8D}" srcOrd="0" destOrd="0" presId="urn:microsoft.com/office/officeart/2005/8/layout/orgChart1#1"/>
    <dgm:cxn modelId="{DCDDEB25-BB44-4406-A6D8-E9B772568CBA}" type="presParOf" srcId="{B79897C0-F9E9-4803-AAA4-C6DB3AF360C2}" destId="{301A8673-B9A6-40FE-845F-9CC3057E9E80}" srcOrd="1" destOrd="0" presId="urn:microsoft.com/office/officeart/2005/8/layout/orgChart1#1"/>
    <dgm:cxn modelId="{EC207388-A9AA-4736-82CA-29A6C538FDFA}" type="presParOf" srcId="{1D504458-4B64-4DBE-8BCF-FC8A43B6137C}" destId="{F8878D7B-A6EC-4ACC-85E1-69606519FB31}" srcOrd="1" destOrd="0" presId="urn:microsoft.com/office/officeart/2005/8/layout/orgChart1#1"/>
    <dgm:cxn modelId="{E0BC8ADA-86C2-4890-9CEA-3001F0230DAC}" type="presParOf" srcId="{1D504458-4B64-4DBE-8BCF-FC8A43B6137C}" destId="{A2E6B20F-365D-4EF3-8852-959D3E7CD17B}" srcOrd="2" destOrd="0" presId="urn:microsoft.com/office/officeart/2005/8/layout/orgChart1#1"/>
    <dgm:cxn modelId="{AF0F120E-E8E6-422A-B522-8BD943E66AD1}" type="presParOf" srcId="{09F3F4A1-613D-4481-89D6-65C8CFD352CD}" destId="{98A48155-B483-4E4C-9065-E0EEFB31C955}" srcOrd="2" destOrd="0" presId="urn:microsoft.com/office/officeart/2005/8/layout/orgChart1#1"/>
    <dgm:cxn modelId="{DDEBBA6D-F67B-4537-8D47-51CF1BFF10E5}" type="presParOf" srcId="{09F3F4A1-613D-4481-89D6-65C8CFD352CD}" destId="{6F7BD275-00CE-4500-86BE-4FC25F203BE7}" srcOrd="3" destOrd="0" presId="urn:microsoft.com/office/officeart/2005/8/layout/orgChart1#1"/>
    <dgm:cxn modelId="{A29AEFBD-E1C6-4066-994A-156CBD819623}" type="presParOf" srcId="{6F7BD275-00CE-4500-86BE-4FC25F203BE7}" destId="{E9CEFCD5-70E9-4403-AEDA-918F303A5FCA}" srcOrd="0" destOrd="0" presId="urn:microsoft.com/office/officeart/2005/8/layout/orgChart1#1"/>
    <dgm:cxn modelId="{8875E1F0-4183-41BB-A758-35576A9271D1}" type="presParOf" srcId="{E9CEFCD5-70E9-4403-AEDA-918F303A5FCA}" destId="{796B6CB6-832A-407E-8191-A5D03CB3AD6A}" srcOrd="0" destOrd="0" presId="urn:microsoft.com/office/officeart/2005/8/layout/orgChart1#1"/>
    <dgm:cxn modelId="{9B9B3385-2C0C-4C83-A28C-C27F80F8BBF6}" type="presParOf" srcId="{E9CEFCD5-70E9-4403-AEDA-918F303A5FCA}" destId="{C5A139A7-E55F-42DE-883B-B07BC1021038}" srcOrd="1" destOrd="0" presId="urn:microsoft.com/office/officeart/2005/8/layout/orgChart1#1"/>
    <dgm:cxn modelId="{BFA0E625-B3AA-456F-B3C4-EBFCD0D40E2D}" type="presParOf" srcId="{6F7BD275-00CE-4500-86BE-4FC25F203BE7}" destId="{B91106C6-68B2-438E-8BC7-931FB62718A7}" srcOrd="1" destOrd="0" presId="urn:microsoft.com/office/officeart/2005/8/layout/orgChart1#1"/>
    <dgm:cxn modelId="{54601D33-9468-4440-88EA-77EFB9B25431}" type="presParOf" srcId="{6F7BD275-00CE-4500-86BE-4FC25F203BE7}" destId="{FE1BAF0D-5A82-4F5A-980A-B28EDBC8D134}" srcOrd="2" destOrd="0" presId="urn:microsoft.com/office/officeart/2005/8/layout/orgChart1#1"/>
    <dgm:cxn modelId="{0635C5E8-1740-4A99-B5B4-930463D5ADFC}" type="presParOf" srcId="{09F3F4A1-613D-4481-89D6-65C8CFD352CD}" destId="{E99A136D-F18B-4534-8F80-4ED90FEC94A3}" srcOrd="4" destOrd="0" presId="urn:microsoft.com/office/officeart/2005/8/layout/orgChart1#1"/>
    <dgm:cxn modelId="{778C0293-4370-4699-B89B-2719149CDC01}" type="presParOf" srcId="{09F3F4A1-613D-4481-89D6-65C8CFD352CD}" destId="{0A9AEE0F-74B4-4F41-9ACB-65517D6B844C}" srcOrd="5" destOrd="0" presId="urn:microsoft.com/office/officeart/2005/8/layout/orgChart1#1"/>
    <dgm:cxn modelId="{C735A0DC-4ADA-4F95-8818-EB22368F0ECD}" type="presParOf" srcId="{0A9AEE0F-74B4-4F41-9ACB-65517D6B844C}" destId="{A1231A4E-4AA5-4139-8A0A-E9B4D98DCAFD}" srcOrd="0" destOrd="0" presId="urn:microsoft.com/office/officeart/2005/8/layout/orgChart1#1"/>
    <dgm:cxn modelId="{8213D4B3-46DE-42BB-82D6-6D9110891E66}" type="presParOf" srcId="{A1231A4E-4AA5-4139-8A0A-E9B4D98DCAFD}" destId="{4B8C314E-BCB7-4B00-996A-18D38A4514AF}" srcOrd="0" destOrd="0" presId="urn:microsoft.com/office/officeart/2005/8/layout/orgChart1#1"/>
    <dgm:cxn modelId="{180C884E-4863-4F39-B76C-9B2B6A0DA18D}" type="presParOf" srcId="{A1231A4E-4AA5-4139-8A0A-E9B4D98DCAFD}" destId="{14E1ED03-2D0B-4A56-B825-04581393F779}" srcOrd="1" destOrd="0" presId="urn:microsoft.com/office/officeart/2005/8/layout/orgChart1#1"/>
    <dgm:cxn modelId="{92B00745-8129-4BD7-845E-4234F299ECD0}" type="presParOf" srcId="{0A9AEE0F-74B4-4F41-9ACB-65517D6B844C}" destId="{CF347F67-FA89-4630-A706-1E5AEFDE3977}" srcOrd="1" destOrd="0" presId="urn:microsoft.com/office/officeart/2005/8/layout/orgChart1#1"/>
    <dgm:cxn modelId="{E795A05E-7CCB-4136-A689-2E1A4E44EAC0}" type="presParOf" srcId="{0A9AEE0F-74B4-4F41-9ACB-65517D6B844C}" destId="{256F0FDA-1DED-4BF6-9248-F7E7B06E72A8}" srcOrd="2" destOrd="0" presId="urn:microsoft.com/office/officeart/2005/8/layout/orgChart1#1"/>
    <dgm:cxn modelId="{F805A353-0AA3-4727-B754-37A2C558CF8E}" type="presParOf" srcId="{DECBC677-7F82-4CF2-A65D-3FDBEE199689}" destId="{937B455D-9CC1-49A1-A5BA-83BF1563EA9F}" srcOrd="2" destOrd="0" presId="urn:microsoft.com/office/officeart/2005/8/layout/orgChart1#1"/>
    <dgm:cxn modelId="{AC312E5B-D527-4F6B-88A4-68A9638F8C9F}" type="presParOf" srcId="{3C2CD5A5-F9EA-46BD-8F6D-2828ED4BF1A3}" destId="{2F14FFAF-954C-4543-8CCA-0413D4217C24}" srcOrd="6" destOrd="0" presId="urn:microsoft.com/office/officeart/2005/8/layout/orgChart1#1"/>
    <dgm:cxn modelId="{360EC64A-0C5E-4616-A2E7-C01C6223E6C8}" type="presParOf" srcId="{3C2CD5A5-F9EA-46BD-8F6D-2828ED4BF1A3}" destId="{D106C55F-1AD4-4775-B99E-FF8BB4BEFA4C}" srcOrd="7" destOrd="0" presId="urn:microsoft.com/office/officeart/2005/8/layout/orgChart1#1"/>
    <dgm:cxn modelId="{1B7622AA-A1EC-4131-9011-48F67959E44D}" type="presParOf" srcId="{D106C55F-1AD4-4775-B99E-FF8BB4BEFA4C}" destId="{D32ABE3F-E0FD-4078-8E3A-63546ACC91E5}" srcOrd="0" destOrd="0" presId="urn:microsoft.com/office/officeart/2005/8/layout/orgChart1#1"/>
    <dgm:cxn modelId="{24E837D9-9656-4FFC-A4E9-BAC2CFFCFD59}" type="presParOf" srcId="{D32ABE3F-E0FD-4078-8E3A-63546ACC91E5}" destId="{6F5E937D-BFE1-4298-9B21-981CF5F7C510}" srcOrd="0" destOrd="0" presId="urn:microsoft.com/office/officeart/2005/8/layout/orgChart1#1"/>
    <dgm:cxn modelId="{24C914CA-8165-42EE-919F-7CDDA440181E}" type="presParOf" srcId="{D32ABE3F-E0FD-4078-8E3A-63546ACC91E5}" destId="{6E6C2204-C7F1-4E2D-AB25-49384C5CC034}" srcOrd="1" destOrd="0" presId="urn:microsoft.com/office/officeart/2005/8/layout/orgChart1#1"/>
    <dgm:cxn modelId="{2101E33C-D01B-4C06-B758-1B9E449F29CE}" type="presParOf" srcId="{D106C55F-1AD4-4775-B99E-FF8BB4BEFA4C}" destId="{5BD225C8-F1C6-4184-BC32-7A2284D4036E}" srcOrd="1" destOrd="0" presId="urn:microsoft.com/office/officeart/2005/8/layout/orgChart1#1"/>
    <dgm:cxn modelId="{70B685B5-5B9E-4A5A-A830-5AE07BC1BA33}" type="presParOf" srcId="{5BD225C8-F1C6-4184-BC32-7A2284D4036E}" destId="{1A7FA2E3-6FBF-480E-8E17-CB9B9CB7A345}" srcOrd="0" destOrd="0" presId="urn:microsoft.com/office/officeart/2005/8/layout/orgChart1#1"/>
    <dgm:cxn modelId="{9CC26136-74E2-46ED-8E16-FD8B7C5010CB}" type="presParOf" srcId="{5BD225C8-F1C6-4184-BC32-7A2284D4036E}" destId="{5AF9D6EA-8131-4E59-BC2A-B02D2D8150A6}" srcOrd="1" destOrd="0" presId="urn:microsoft.com/office/officeart/2005/8/layout/orgChart1#1"/>
    <dgm:cxn modelId="{33733DA1-2F32-4D03-9BDA-667E53CA8B26}" type="presParOf" srcId="{5AF9D6EA-8131-4E59-BC2A-B02D2D8150A6}" destId="{67342295-FC80-446C-BD6D-8C21EB2F6952}" srcOrd="0" destOrd="0" presId="urn:microsoft.com/office/officeart/2005/8/layout/orgChart1#1"/>
    <dgm:cxn modelId="{39A09011-EFAC-4143-9B44-B1C73BFBA407}" type="presParOf" srcId="{67342295-FC80-446C-BD6D-8C21EB2F6952}" destId="{25461B83-6DC0-4E80-B5B6-B1066150D5DB}" srcOrd="0" destOrd="0" presId="urn:microsoft.com/office/officeart/2005/8/layout/orgChart1#1"/>
    <dgm:cxn modelId="{2F45D3EB-D9D6-4225-9590-53D4600C98C8}" type="presParOf" srcId="{67342295-FC80-446C-BD6D-8C21EB2F6952}" destId="{1965F27C-B3FA-437F-B155-A0282F852788}" srcOrd="1" destOrd="0" presId="urn:microsoft.com/office/officeart/2005/8/layout/orgChart1#1"/>
    <dgm:cxn modelId="{E6F45636-FDE0-4929-9E84-1F150DF6B4F6}" type="presParOf" srcId="{5AF9D6EA-8131-4E59-BC2A-B02D2D8150A6}" destId="{B9715D95-004C-4221-862B-D2D7F48A7244}" srcOrd="1" destOrd="0" presId="urn:microsoft.com/office/officeart/2005/8/layout/orgChart1#1"/>
    <dgm:cxn modelId="{A25485F3-6981-4A16-B1E9-1D907109E8A4}" type="presParOf" srcId="{5AF9D6EA-8131-4E59-BC2A-B02D2D8150A6}" destId="{7C1526B2-C4B3-4EBB-AB37-C7082EBC39F9}" srcOrd="2" destOrd="0" presId="urn:microsoft.com/office/officeart/2005/8/layout/orgChart1#1"/>
    <dgm:cxn modelId="{DA088C5B-F059-482A-B537-9362029F178F}" type="presParOf" srcId="{5BD225C8-F1C6-4184-BC32-7A2284D4036E}" destId="{A9EBC207-E0C7-43DD-9C54-51AAD8086D6D}" srcOrd="2" destOrd="0" presId="urn:microsoft.com/office/officeart/2005/8/layout/orgChart1#1"/>
    <dgm:cxn modelId="{335A0EC6-4E4E-4F8A-9283-70DD7BFF2988}" type="presParOf" srcId="{5BD225C8-F1C6-4184-BC32-7A2284D4036E}" destId="{F83AD0F7-5DDD-46C3-A2C7-15B158C5CA8F}" srcOrd="3" destOrd="0" presId="urn:microsoft.com/office/officeart/2005/8/layout/orgChart1#1"/>
    <dgm:cxn modelId="{A8AE7A8A-BB75-438D-B723-09565186A68E}" type="presParOf" srcId="{F83AD0F7-5DDD-46C3-A2C7-15B158C5CA8F}" destId="{B2BA4F7F-158C-481B-B786-FF984E7B2693}" srcOrd="0" destOrd="0" presId="urn:microsoft.com/office/officeart/2005/8/layout/orgChart1#1"/>
    <dgm:cxn modelId="{FF11FBD0-6F1B-421F-AB0A-6148FFD8F274}" type="presParOf" srcId="{B2BA4F7F-158C-481B-B786-FF984E7B2693}" destId="{EF757022-478D-4728-A162-80996975E627}" srcOrd="0" destOrd="0" presId="urn:microsoft.com/office/officeart/2005/8/layout/orgChart1#1"/>
    <dgm:cxn modelId="{F4AEDDB2-75C1-4B22-925B-3F9606AE547C}" type="presParOf" srcId="{B2BA4F7F-158C-481B-B786-FF984E7B2693}" destId="{77C225C4-070E-4AC4-A37F-C99090D887B3}" srcOrd="1" destOrd="0" presId="urn:microsoft.com/office/officeart/2005/8/layout/orgChart1#1"/>
    <dgm:cxn modelId="{725A7FD5-EF4E-4C05-A505-5F247EB163BC}" type="presParOf" srcId="{F83AD0F7-5DDD-46C3-A2C7-15B158C5CA8F}" destId="{74C568DF-6DCC-4D8A-B40B-8A003616F2A5}" srcOrd="1" destOrd="0" presId="urn:microsoft.com/office/officeart/2005/8/layout/orgChart1#1"/>
    <dgm:cxn modelId="{14061BDF-EDB1-41A5-8D07-C15EAE42FB0A}" type="presParOf" srcId="{F83AD0F7-5DDD-46C3-A2C7-15B158C5CA8F}" destId="{BE9BE54A-5230-4160-B043-64C75CCD1AC9}" srcOrd="2" destOrd="0" presId="urn:microsoft.com/office/officeart/2005/8/layout/orgChart1#1"/>
    <dgm:cxn modelId="{CB19D34D-33DD-4E3B-98AE-F7CEE75D5CF2}" type="presParOf" srcId="{5BD225C8-F1C6-4184-BC32-7A2284D4036E}" destId="{C654FD58-326D-42F2-AB75-B2017B3E2D37}" srcOrd="4" destOrd="0" presId="urn:microsoft.com/office/officeart/2005/8/layout/orgChart1#1"/>
    <dgm:cxn modelId="{4C4E001C-8DAF-4030-ADF6-5414CED154C7}" type="presParOf" srcId="{5BD225C8-F1C6-4184-BC32-7A2284D4036E}" destId="{D918517B-F641-43B3-8BBF-993CFFB97137}" srcOrd="5" destOrd="0" presId="urn:microsoft.com/office/officeart/2005/8/layout/orgChart1#1"/>
    <dgm:cxn modelId="{FE240974-995B-49AF-B59F-2931C0E71448}" type="presParOf" srcId="{D918517B-F641-43B3-8BBF-993CFFB97137}" destId="{D46A8F0C-0396-4BF2-BDEE-D616AD7FB116}" srcOrd="0" destOrd="0" presId="urn:microsoft.com/office/officeart/2005/8/layout/orgChart1#1"/>
    <dgm:cxn modelId="{8A90DF5D-410C-4B4A-A3E6-2679BEE1A427}" type="presParOf" srcId="{D46A8F0C-0396-4BF2-BDEE-D616AD7FB116}" destId="{6D267F1E-5BEA-4DDE-AF3F-4BD5187EC3E2}" srcOrd="0" destOrd="0" presId="urn:microsoft.com/office/officeart/2005/8/layout/orgChart1#1"/>
    <dgm:cxn modelId="{719D0F75-0DAB-4AC6-9DDD-3FD19C9DC84D}" type="presParOf" srcId="{D46A8F0C-0396-4BF2-BDEE-D616AD7FB116}" destId="{4647A1CC-B36C-4BCC-BE72-76693D3E9C66}" srcOrd="1" destOrd="0" presId="urn:microsoft.com/office/officeart/2005/8/layout/orgChart1#1"/>
    <dgm:cxn modelId="{794665C9-E657-46B8-ADEA-0B4FCCAEED67}" type="presParOf" srcId="{D918517B-F641-43B3-8BBF-993CFFB97137}" destId="{F4FBEE1F-83A2-4B48-88CD-8A5DEE44E139}" srcOrd="1" destOrd="0" presId="urn:microsoft.com/office/officeart/2005/8/layout/orgChart1#1"/>
    <dgm:cxn modelId="{BBDCBAF0-667C-4AB7-94EC-6B2D2004A6DC}" type="presParOf" srcId="{D918517B-F641-43B3-8BBF-993CFFB97137}" destId="{7E535A3B-B044-4B4C-B1F3-A6DB873E8C68}" srcOrd="2" destOrd="0" presId="urn:microsoft.com/office/officeart/2005/8/layout/orgChart1#1"/>
    <dgm:cxn modelId="{EBA949DA-5822-411B-8AF7-85C1F996D105}" type="presParOf" srcId="{D106C55F-1AD4-4775-B99E-FF8BB4BEFA4C}" destId="{DCCBF321-74BD-4B8D-B9AC-2C7A65021B47}" srcOrd="2" destOrd="0" presId="urn:microsoft.com/office/officeart/2005/8/layout/orgChart1#1"/>
    <dgm:cxn modelId="{1A56F324-EFE9-400D-AF0F-F61917E407C5}" type="presParOf" srcId="{D6706721-5CD4-4289-B9AE-CCBA5F8394F6}" destId="{477D8834-6AEB-41C0-BE07-07D0B2AA8243}"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4FD58-326D-42F2-AB75-B2017B3E2D37}">
      <dsp:nvSpPr>
        <dsp:cNvPr id="0" name=""/>
        <dsp:cNvSpPr/>
      </dsp:nvSpPr>
      <dsp:spPr>
        <a:xfrm>
          <a:off x="7913233" y="2033243"/>
          <a:ext cx="226725" cy="3203413"/>
        </a:xfrm>
        <a:custGeom>
          <a:avLst/>
          <a:gdLst/>
          <a:ahLst/>
          <a:cxnLst/>
          <a:rect l="0" t="0" r="0" b="0"/>
          <a:pathLst>
            <a:path>
              <a:moveTo>
                <a:pt x="0" y="0"/>
              </a:moveTo>
              <a:lnTo>
                <a:pt x="0" y="3203413"/>
              </a:lnTo>
              <a:lnTo>
                <a:pt x="226725" y="320341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EBC207-E0C7-43DD-9C54-51AAD8086D6D}">
      <dsp:nvSpPr>
        <dsp:cNvPr id="0" name=""/>
        <dsp:cNvSpPr/>
      </dsp:nvSpPr>
      <dsp:spPr>
        <a:xfrm>
          <a:off x="7913233" y="2033243"/>
          <a:ext cx="235030" cy="1943294"/>
        </a:xfrm>
        <a:custGeom>
          <a:avLst/>
          <a:gdLst/>
          <a:ahLst/>
          <a:cxnLst/>
          <a:rect l="0" t="0" r="0" b="0"/>
          <a:pathLst>
            <a:path>
              <a:moveTo>
                <a:pt x="0" y="0"/>
              </a:moveTo>
              <a:lnTo>
                <a:pt x="0" y="1943294"/>
              </a:lnTo>
              <a:lnTo>
                <a:pt x="235030" y="194329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FA2E3-6FBF-480E-8E17-CB9B9CB7A345}">
      <dsp:nvSpPr>
        <dsp:cNvPr id="0" name=""/>
        <dsp:cNvSpPr/>
      </dsp:nvSpPr>
      <dsp:spPr>
        <a:xfrm>
          <a:off x="7913233" y="2033243"/>
          <a:ext cx="259961" cy="696136"/>
        </a:xfrm>
        <a:custGeom>
          <a:avLst/>
          <a:gdLst/>
          <a:ahLst/>
          <a:cxnLst/>
          <a:rect l="0" t="0" r="0" b="0"/>
          <a:pathLst>
            <a:path>
              <a:moveTo>
                <a:pt x="0" y="0"/>
              </a:moveTo>
              <a:lnTo>
                <a:pt x="0" y="696136"/>
              </a:lnTo>
              <a:lnTo>
                <a:pt x="259961" y="6961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14FFAF-954C-4543-8CCA-0413D4217C24}">
      <dsp:nvSpPr>
        <dsp:cNvPr id="0" name=""/>
        <dsp:cNvSpPr/>
      </dsp:nvSpPr>
      <dsp:spPr>
        <a:xfrm>
          <a:off x="5186881" y="842070"/>
          <a:ext cx="3397436" cy="352318"/>
        </a:xfrm>
        <a:custGeom>
          <a:avLst/>
          <a:gdLst/>
          <a:ahLst/>
          <a:cxnLst/>
          <a:rect l="0" t="0" r="0" b="0"/>
          <a:pathLst>
            <a:path>
              <a:moveTo>
                <a:pt x="0" y="0"/>
              </a:moveTo>
              <a:lnTo>
                <a:pt x="0" y="176159"/>
              </a:lnTo>
              <a:lnTo>
                <a:pt x="3397436" y="176159"/>
              </a:lnTo>
              <a:lnTo>
                <a:pt x="3397436" y="35231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9A136D-F18B-4534-8F80-4ED90FEC94A3}">
      <dsp:nvSpPr>
        <dsp:cNvPr id="0" name=""/>
        <dsp:cNvSpPr/>
      </dsp:nvSpPr>
      <dsp:spPr>
        <a:xfrm>
          <a:off x="5648276" y="2033243"/>
          <a:ext cx="259977" cy="3186787"/>
        </a:xfrm>
        <a:custGeom>
          <a:avLst/>
          <a:gdLst/>
          <a:ahLst/>
          <a:cxnLst/>
          <a:rect l="0" t="0" r="0" b="0"/>
          <a:pathLst>
            <a:path>
              <a:moveTo>
                <a:pt x="0" y="0"/>
              </a:moveTo>
              <a:lnTo>
                <a:pt x="0" y="3186787"/>
              </a:lnTo>
              <a:lnTo>
                <a:pt x="259977" y="318678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A48155-B483-4E4C-9065-E0EEFB31C955}">
      <dsp:nvSpPr>
        <dsp:cNvPr id="0" name=""/>
        <dsp:cNvSpPr/>
      </dsp:nvSpPr>
      <dsp:spPr>
        <a:xfrm>
          <a:off x="5648276" y="2033243"/>
          <a:ext cx="259961" cy="1924147"/>
        </a:xfrm>
        <a:custGeom>
          <a:avLst/>
          <a:gdLst/>
          <a:ahLst/>
          <a:cxnLst/>
          <a:rect l="0" t="0" r="0" b="0"/>
          <a:pathLst>
            <a:path>
              <a:moveTo>
                <a:pt x="0" y="0"/>
              </a:moveTo>
              <a:lnTo>
                <a:pt x="0" y="1924147"/>
              </a:lnTo>
              <a:lnTo>
                <a:pt x="259961" y="192414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B1E8BA-5A79-4DE2-BC85-FB6761C40591}">
      <dsp:nvSpPr>
        <dsp:cNvPr id="0" name=""/>
        <dsp:cNvSpPr/>
      </dsp:nvSpPr>
      <dsp:spPr>
        <a:xfrm>
          <a:off x="5648276" y="2033243"/>
          <a:ext cx="251656" cy="696136"/>
        </a:xfrm>
        <a:custGeom>
          <a:avLst/>
          <a:gdLst/>
          <a:ahLst/>
          <a:cxnLst/>
          <a:rect l="0" t="0" r="0" b="0"/>
          <a:pathLst>
            <a:path>
              <a:moveTo>
                <a:pt x="0" y="0"/>
              </a:moveTo>
              <a:lnTo>
                <a:pt x="0" y="696136"/>
              </a:lnTo>
              <a:lnTo>
                <a:pt x="251656" y="6961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C1FB19-18AC-475B-AE5B-C036789AEE08}">
      <dsp:nvSpPr>
        <dsp:cNvPr id="0" name=""/>
        <dsp:cNvSpPr/>
      </dsp:nvSpPr>
      <dsp:spPr>
        <a:xfrm>
          <a:off x="5186881" y="842070"/>
          <a:ext cx="1132478" cy="352318"/>
        </a:xfrm>
        <a:custGeom>
          <a:avLst/>
          <a:gdLst/>
          <a:ahLst/>
          <a:cxnLst/>
          <a:rect l="0" t="0" r="0" b="0"/>
          <a:pathLst>
            <a:path>
              <a:moveTo>
                <a:pt x="0" y="0"/>
              </a:moveTo>
              <a:lnTo>
                <a:pt x="0" y="176159"/>
              </a:lnTo>
              <a:lnTo>
                <a:pt x="1132478" y="176159"/>
              </a:lnTo>
              <a:lnTo>
                <a:pt x="1132478" y="35231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53765E-AF57-4150-8679-0EB56929F5D0}">
      <dsp:nvSpPr>
        <dsp:cNvPr id="0" name=""/>
        <dsp:cNvSpPr/>
      </dsp:nvSpPr>
      <dsp:spPr>
        <a:xfrm>
          <a:off x="3383318" y="2033243"/>
          <a:ext cx="243334" cy="3186787"/>
        </a:xfrm>
        <a:custGeom>
          <a:avLst/>
          <a:gdLst/>
          <a:ahLst/>
          <a:cxnLst/>
          <a:rect l="0" t="0" r="0" b="0"/>
          <a:pathLst>
            <a:path>
              <a:moveTo>
                <a:pt x="0" y="0"/>
              </a:moveTo>
              <a:lnTo>
                <a:pt x="0" y="3186787"/>
              </a:lnTo>
              <a:lnTo>
                <a:pt x="243334" y="318678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92C97-F0BA-4325-86A5-EEA2A9155111}">
      <dsp:nvSpPr>
        <dsp:cNvPr id="0" name=""/>
        <dsp:cNvSpPr/>
      </dsp:nvSpPr>
      <dsp:spPr>
        <a:xfrm>
          <a:off x="3383318" y="2033243"/>
          <a:ext cx="251656" cy="1943303"/>
        </a:xfrm>
        <a:custGeom>
          <a:avLst/>
          <a:gdLst/>
          <a:ahLst/>
          <a:cxnLst/>
          <a:rect l="0" t="0" r="0" b="0"/>
          <a:pathLst>
            <a:path>
              <a:moveTo>
                <a:pt x="0" y="0"/>
              </a:moveTo>
              <a:lnTo>
                <a:pt x="0" y="1943303"/>
              </a:lnTo>
              <a:lnTo>
                <a:pt x="251656" y="194330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D9668B-5580-4BF1-B765-6646F779FA60}">
      <dsp:nvSpPr>
        <dsp:cNvPr id="0" name=""/>
        <dsp:cNvSpPr/>
      </dsp:nvSpPr>
      <dsp:spPr>
        <a:xfrm>
          <a:off x="3383318" y="2033243"/>
          <a:ext cx="268282" cy="696136"/>
        </a:xfrm>
        <a:custGeom>
          <a:avLst/>
          <a:gdLst/>
          <a:ahLst/>
          <a:cxnLst/>
          <a:rect l="0" t="0" r="0" b="0"/>
          <a:pathLst>
            <a:path>
              <a:moveTo>
                <a:pt x="0" y="0"/>
              </a:moveTo>
              <a:lnTo>
                <a:pt x="0" y="696136"/>
              </a:lnTo>
              <a:lnTo>
                <a:pt x="268282" y="6961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D9BDEC-7941-4DE0-8508-D5B7A331CADE}">
      <dsp:nvSpPr>
        <dsp:cNvPr id="0" name=""/>
        <dsp:cNvSpPr/>
      </dsp:nvSpPr>
      <dsp:spPr>
        <a:xfrm>
          <a:off x="4054402" y="842070"/>
          <a:ext cx="1132478" cy="352318"/>
        </a:xfrm>
        <a:custGeom>
          <a:avLst/>
          <a:gdLst/>
          <a:ahLst/>
          <a:cxnLst/>
          <a:rect l="0" t="0" r="0" b="0"/>
          <a:pathLst>
            <a:path>
              <a:moveTo>
                <a:pt x="1132478" y="0"/>
              </a:moveTo>
              <a:lnTo>
                <a:pt x="1132478" y="176159"/>
              </a:lnTo>
              <a:lnTo>
                <a:pt x="0" y="176159"/>
              </a:lnTo>
              <a:lnTo>
                <a:pt x="0" y="35231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E317EB-ABB6-419E-95A7-9972296BC200}">
      <dsp:nvSpPr>
        <dsp:cNvPr id="0" name=""/>
        <dsp:cNvSpPr/>
      </dsp:nvSpPr>
      <dsp:spPr>
        <a:xfrm>
          <a:off x="1118360" y="2033243"/>
          <a:ext cx="235047" cy="3203413"/>
        </a:xfrm>
        <a:custGeom>
          <a:avLst/>
          <a:gdLst/>
          <a:ahLst/>
          <a:cxnLst/>
          <a:rect l="0" t="0" r="0" b="0"/>
          <a:pathLst>
            <a:path>
              <a:moveTo>
                <a:pt x="0" y="0"/>
              </a:moveTo>
              <a:lnTo>
                <a:pt x="0" y="3203413"/>
              </a:lnTo>
              <a:lnTo>
                <a:pt x="235047" y="320341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80CB79-79CE-41CD-BAD5-5F500E74150F}">
      <dsp:nvSpPr>
        <dsp:cNvPr id="0" name=""/>
        <dsp:cNvSpPr/>
      </dsp:nvSpPr>
      <dsp:spPr>
        <a:xfrm>
          <a:off x="1118360" y="2033243"/>
          <a:ext cx="243351" cy="1959920"/>
        </a:xfrm>
        <a:custGeom>
          <a:avLst/>
          <a:gdLst/>
          <a:ahLst/>
          <a:cxnLst/>
          <a:rect l="0" t="0" r="0" b="0"/>
          <a:pathLst>
            <a:path>
              <a:moveTo>
                <a:pt x="0" y="0"/>
              </a:moveTo>
              <a:lnTo>
                <a:pt x="0" y="1959920"/>
              </a:lnTo>
              <a:lnTo>
                <a:pt x="243351" y="19599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CA83F3-4FFC-4EB2-891E-B4702E894B74}">
      <dsp:nvSpPr>
        <dsp:cNvPr id="0" name=""/>
        <dsp:cNvSpPr/>
      </dsp:nvSpPr>
      <dsp:spPr>
        <a:xfrm>
          <a:off x="1118360" y="2033243"/>
          <a:ext cx="251656" cy="696136"/>
        </a:xfrm>
        <a:custGeom>
          <a:avLst/>
          <a:gdLst/>
          <a:ahLst/>
          <a:cxnLst/>
          <a:rect l="0" t="0" r="0" b="0"/>
          <a:pathLst>
            <a:path>
              <a:moveTo>
                <a:pt x="0" y="0"/>
              </a:moveTo>
              <a:lnTo>
                <a:pt x="0" y="696136"/>
              </a:lnTo>
              <a:lnTo>
                <a:pt x="251656" y="69613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CAD91C-F3E4-49A8-BEEE-0F927D41D1A1}">
      <dsp:nvSpPr>
        <dsp:cNvPr id="0" name=""/>
        <dsp:cNvSpPr/>
      </dsp:nvSpPr>
      <dsp:spPr>
        <a:xfrm>
          <a:off x="1789444" y="842070"/>
          <a:ext cx="3397436" cy="352318"/>
        </a:xfrm>
        <a:custGeom>
          <a:avLst/>
          <a:gdLst/>
          <a:ahLst/>
          <a:cxnLst/>
          <a:rect l="0" t="0" r="0" b="0"/>
          <a:pathLst>
            <a:path>
              <a:moveTo>
                <a:pt x="3397436" y="0"/>
              </a:moveTo>
              <a:lnTo>
                <a:pt x="3397436" y="176159"/>
              </a:lnTo>
              <a:lnTo>
                <a:pt x="0" y="176159"/>
              </a:lnTo>
              <a:lnTo>
                <a:pt x="0" y="35231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39C00E-2150-44AB-817D-4D419059B5DB}">
      <dsp:nvSpPr>
        <dsp:cNvPr id="0" name=""/>
        <dsp:cNvSpPr/>
      </dsp:nvSpPr>
      <dsp:spPr>
        <a:xfrm>
          <a:off x="4348026" y="3215"/>
          <a:ext cx="1677709" cy="838854"/>
        </a:xfrm>
        <a:prstGeom prst="rect">
          <a:avLst/>
        </a:prstGeom>
        <a:solidFill>
          <a:srgbClr val="00144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Aptos Display" panose="020F0302020204030204"/>
            </a:rPr>
            <a:t>[C] Organizational Connectivity</a:t>
          </a:r>
          <a:endParaRPr lang="en-US" sz="1600" kern="1200" dirty="0"/>
        </a:p>
      </dsp:txBody>
      <dsp:txXfrm>
        <a:off x="4348026" y="3215"/>
        <a:ext cx="1677709" cy="838854"/>
      </dsp:txXfrm>
    </dsp:sp>
    <dsp:sp modelId="{B1E64300-14CC-46D8-A941-FE5F2E62192B}">
      <dsp:nvSpPr>
        <dsp:cNvPr id="0" name=""/>
        <dsp:cNvSpPr/>
      </dsp:nvSpPr>
      <dsp:spPr>
        <a:xfrm>
          <a:off x="950589" y="1194389"/>
          <a:ext cx="1677709" cy="838854"/>
        </a:xfrm>
        <a:prstGeom prst="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latin typeface="Aptos Display" panose="020F0302020204030204"/>
            </a:rPr>
            <a:t>[D] Communication</a:t>
          </a:r>
        </a:p>
        <a:p>
          <a:pPr marL="0" lvl="0" indent="0" algn="ctr" defTabSz="711200" rtl="0">
            <a:lnSpc>
              <a:spcPct val="90000"/>
            </a:lnSpc>
            <a:spcBef>
              <a:spcPct val="0"/>
            </a:spcBef>
            <a:spcAft>
              <a:spcPct val="35000"/>
            </a:spcAft>
            <a:buNone/>
          </a:pPr>
          <a:r>
            <a:rPr lang="en-US" sz="1600" kern="1200" dirty="0">
              <a:solidFill>
                <a:schemeClr val="tx1"/>
              </a:solidFill>
              <a:latin typeface="Aptos Display" panose="020F0302020204030204"/>
            </a:rPr>
            <a:t> Dynamics</a:t>
          </a:r>
          <a:endParaRPr lang="en-US" sz="1600" kern="1200" dirty="0">
            <a:solidFill>
              <a:schemeClr val="tx1"/>
            </a:solidFill>
          </a:endParaRPr>
        </a:p>
      </dsp:txBody>
      <dsp:txXfrm>
        <a:off x="950589" y="1194389"/>
        <a:ext cx="1677709" cy="838854"/>
      </dsp:txXfrm>
    </dsp:sp>
    <dsp:sp modelId="{48768B0F-59FE-4AC3-85EC-41F82FE5E367}">
      <dsp:nvSpPr>
        <dsp:cNvPr id="0" name=""/>
        <dsp:cNvSpPr/>
      </dsp:nvSpPr>
      <dsp:spPr>
        <a:xfrm>
          <a:off x="1370017" y="2175186"/>
          <a:ext cx="1912638" cy="11083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rgbClr val="00144F"/>
              </a:solidFill>
              <a:latin typeface="Aptos Display" panose="020F0302020204030204"/>
            </a:rPr>
            <a:t>[E] How frequently do team members engage in cross-departmental communication?</a:t>
          </a:r>
        </a:p>
      </dsp:txBody>
      <dsp:txXfrm>
        <a:off x="1370017" y="2175186"/>
        <a:ext cx="1912638" cy="1108386"/>
      </dsp:txXfrm>
    </dsp:sp>
    <dsp:sp modelId="{3ACF26D2-9E10-4B5B-BBA4-41C8B89CC829}">
      <dsp:nvSpPr>
        <dsp:cNvPr id="0" name=""/>
        <dsp:cNvSpPr/>
      </dsp:nvSpPr>
      <dsp:spPr>
        <a:xfrm>
          <a:off x="1361712" y="3438971"/>
          <a:ext cx="1912638" cy="11083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rgbClr val="00144F"/>
              </a:solidFill>
              <a:latin typeface="Calibri"/>
              <a:ea typeface="Calibri"/>
              <a:cs typeface="Calibri"/>
            </a:rPr>
            <a:t>[E] </a:t>
          </a:r>
          <a:r>
            <a:rPr lang="en-US" sz="1300" kern="1200" dirty="0">
              <a:solidFill>
                <a:srgbClr val="00144F"/>
              </a:solidFill>
              <a:latin typeface="Aptos Display" panose="020F0302020204030204"/>
            </a:rPr>
            <a:t>Are there established protocols for bottom-up communication allowing for feedback and ideas to reach upper management?</a:t>
          </a:r>
        </a:p>
      </dsp:txBody>
      <dsp:txXfrm>
        <a:off x="1361712" y="3438971"/>
        <a:ext cx="1912638" cy="1108386"/>
      </dsp:txXfrm>
    </dsp:sp>
    <dsp:sp modelId="{500F0EC3-DE4E-4506-BC09-F20A0FD07AE9}">
      <dsp:nvSpPr>
        <dsp:cNvPr id="0" name=""/>
        <dsp:cNvSpPr/>
      </dsp:nvSpPr>
      <dsp:spPr>
        <a:xfrm>
          <a:off x="1353407" y="4682463"/>
          <a:ext cx="1912638" cy="11083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rgbClr val="00144F"/>
              </a:solidFill>
              <a:latin typeface="Calibri"/>
              <a:ea typeface="Calibri"/>
              <a:cs typeface="Calibri"/>
            </a:rPr>
            <a:t>[E] </a:t>
          </a:r>
          <a:r>
            <a:rPr lang="en-US" sz="1400" kern="1200" dirty="0">
              <a:solidFill>
                <a:srgbClr val="00144F"/>
              </a:solidFill>
              <a:latin typeface="Aptos Display" panose="020F0302020204030204"/>
            </a:rPr>
            <a:t>What proportion of communication utilize digital platforms versus face-to-face interactions</a:t>
          </a:r>
          <a:r>
            <a:rPr lang="en-US" sz="1200" kern="1200" dirty="0">
              <a:solidFill>
                <a:srgbClr val="00144F"/>
              </a:solidFill>
              <a:latin typeface="Aptos Display" panose="020F0302020204030204"/>
            </a:rPr>
            <a:t>?</a:t>
          </a:r>
        </a:p>
      </dsp:txBody>
      <dsp:txXfrm>
        <a:off x="1353407" y="4682463"/>
        <a:ext cx="1912638" cy="1108386"/>
      </dsp:txXfrm>
    </dsp:sp>
    <dsp:sp modelId="{974484A4-018E-4436-BD24-6B33E0E8C890}">
      <dsp:nvSpPr>
        <dsp:cNvPr id="0" name=""/>
        <dsp:cNvSpPr/>
      </dsp:nvSpPr>
      <dsp:spPr>
        <a:xfrm>
          <a:off x="3215547" y="1194389"/>
          <a:ext cx="1677709" cy="838854"/>
        </a:xfrm>
        <a:prstGeom prst="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latin typeface="Aptos Display" panose="020F0302020204030204"/>
            </a:rPr>
            <a:t>[D] Network </a:t>
          </a:r>
        </a:p>
        <a:p>
          <a:pPr marL="0" lvl="0" indent="0" algn="ctr" defTabSz="711200" rtl="0">
            <a:lnSpc>
              <a:spcPct val="90000"/>
            </a:lnSpc>
            <a:spcBef>
              <a:spcPct val="0"/>
            </a:spcBef>
            <a:spcAft>
              <a:spcPct val="35000"/>
            </a:spcAft>
            <a:buNone/>
          </a:pPr>
          <a:r>
            <a:rPr lang="en-US" sz="1600" kern="1200" dirty="0">
              <a:solidFill>
                <a:schemeClr val="tx1"/>
              </a:solidFill>
              <a:latin typeface="Aptos Display" panose="020F0302020204030204"/>
            </a:rPr>
            <a:t>Structure</a:t>
          </a:r>
          <a:endParaRPr lang="en-US" sz="1600" kern="1200" dirty="0">
            <a:solidFill>
              <a:schemeClr val="tx1"/>
            </a:solidFill>
          </a:endParaRPr>
        </a:p>
      </dsp:txBody>
      <dsp:txXfrm>
        <a:off x="3215547" y="1194389"/>
        <a:ext cx="1677709" cy="838854"/>
      </dsp:txXfrm>
    </dsp:sp>
    <dsp:sp modelId="{2503FDF9-3D44-458E-BD34-631CB565A01C}">
      <dsp:nvSpPr>
        <dsp:cNvPr id="0" name=""/>
        <dsp:cNvSpPr/>
      </dsp:nvSpPr>
      <dsp:spPr>
        <a:xfrm>
          <a:off x="3651601" y="2175186"/>
          <a:ext cx="1912638" cy="11083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rgbClr val="00144F"/>
              </a:solidFill>
              <a:latin typeface="Calibri"/>
              <a:ea typeface="Calibri"/>
              <a:cs typeface="Calibri"/>
            </a:rPr>
            <a:t>[E] </a:t>
          </a:r>
          <a:r>
            <a:rPr lang="en-US" sz="1300" kern="1200" dirty="0">
              <a:solidFill>
                <a:srgbClr val="00144F"/>
              </a:solidFill>
              <a:latin typeface="Aptos Display" panose="020F0302020204030204"/>
            </a:rPr>
            <a:t>Which individuals or teams are identified as central nodes within the organizational network based on the volume of interactions?</a:t>
          </a:r>
        </a:p>
      </dsp:txBody>
      <dsp:txXfrm>
        <a:off x="3651601" y="2175186"/>
        <a:ext cx="1912638" cy="1108386"/>
      </dsp:txXfrm>
    </dsp:sp>
    <dsp:sp modelId="{A9A6576E-E1D0-4157-B657-BAACB5D50462}">
      <dsp:nvSpPr>
        <dsp:cNvPr id="0" name=""/>
        <dsp:cNvSpPr/>
      </dsp:nvSpPr>
      <dsp:spPr>
        <a:xfrm>
          <a:off x="3634974" y="3422353"/>
          <a:ext cx="1912638" cy="11083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rgbClr val="00144F"/>
              </a:solidFill>
              <a:latin typeface="Calibri"/>
              <a:ea typeface="Calibri"/>
              <a:cs typeface="Calibri"/>
            </a:rPr>
            <a:t>[E] </a:t>
          </a:r>
          <a:r>
            <a:rPr lang="en-US" sz="1400" kern="1200" dirty="0">
              <a:solidFill>
                <a:srgbClr val="00144F"/>
              </a:solidFill>
              <a:latin typeface="Aptos Display" panose="020F0302020204030204"/>
            </a:rPr>
            <a:t>Is there evidence of isolated clusters or teams within the organization that rarely interact with others?</a:t>
          </a:r>
        </a:p>
      </dsp:txBody>
      <dsp:txXfrm>
        <a:off x="3634974" y="3422353"/>
        <a:ext cx="1912638" cy="1108386"/>
      </dsp:txXfrm>
    </dsp:sp>
    <dsp:sp modelId="{6FCF693E-816F-4D63-A613-B87C05D54552}">
      <dsp:nvSpPr>
        <dsp:cNvPr id="0" name=""/>
        <dsp:cNvSpPr/>
      </dsp:nvSpPr>
      <dsp:spPr>
        <a:xfrm>
          <a:off x="3626653" y="4665837"/>
          <a:ext cx="1912638" cy="11083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rgbClr val="00144F"/>
              </a:solidFill>
              <a:latin typeface="Calibri"/>
              <a:ea typeface="Calibri"/>
              <a:cs typeface="Calibri"/>
            </a:rPr>
            <a:t>[E] </a:t>
          </a:r>
          <a:r>
            <a:rPr lang="en-US" sz="1400" kern="1200" dirty="0">
              <a:solidFill>
                <a:srgbClr val="00144F"/>
              </a:solidFill>
              <a:latin typeface="Aptos Display" panose="020F0302020204030204"/>
            </a:rPr>
            <a:t>How many cross-functional teams exist, and what is the frequency of their meetings and interactions?</a:t>
          </a:r>
        </a:p>
      </dsp:txBody>
      <dsp:txXfrm>
        <a:off x="3626653" y="4665837"/>
        <a:ext cx="1912638" cy="1108386"/>
      </dsp:txXfrm>
    </dsp:sp>
    <dsp:sp modelId="{B8F2F49B-3737-4F93-BA71-A9F6E375A870}">
      <dsp:nvSpPr>
        <dsp:cNvPr id="0" name=""/>
        <dsp:cNvSpPr/>
      </dsp:nvSpPr>
      <dsp:spPr>
        <a:xfrm>
          <a:off x="5480505" y="1194389"/>
          <a:ext cx="1677709" cy="838854"/>
        </a:xfrm>
        <a:prstGeom prst="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latin typeface="Aptos Display" panose="020F0302020204030204"/>
            </a:rPr>
            <a:t>[D] Collaborative </a:t>
          </a:r>
        </a:p>
        <a:p>
          <a:pPr marL="0" lvl="0" indent="0" algn="ctr" defTabSz="711200" rtl="0">
            <a:lnSpc>
              <a:spcPct val="90000"/>
            </a:lnSpc>
            <a:spcBef>
              <a:spcPct val="0"/>
            </a:spcBef>
            <a:spcAft>
              <a:spcPct val="35000"/>
            </a:spcAft>
            <a:buNone/>
          </a:pPr>
          <a:r>
            <a:rPr lang="en-US" sz="1600" kern="1200" dirty="0">
              <a:solidFill>
                <a:schemeClr val="tx1"/>
              </a:solidFill>
              <a:latin typeface="Aptos Display" panose="020F0302020204030204"/>
            </a:rPr>
            <a:t>Capacity</a:t>
          </a:r>
        </a:p>
      </dsp:txBody>
      <dsp:txXfrm>
        <a:off x="5480505" y="1194389"/>
        <a:ext cx="1677709" cy="838854"/>
      </dsp:txXfrm>
    </dsp:sp>
    <dsp:sp modelId="{C92FFDB7-904F-4645-8182-9AE35C8D7C8D}">
      <dsp:nvSpPr>
        <dsp:cNvPr id="0" name=""/>
        <dsp:cNvSpPr/>
      </dsp:nvSpPr>
      <dsp:spPr>
        <a:xfrm>
          <a:off x="5899932" y="2175186"/>
          <a:ext cx="1912638" cy="11083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rgbClr val="00144F"/>
              </a:solidFill>
              <a:latin typeface="Calibri"/>
              <a:ea typeface="Calibri"/>
              <a:cs typeface="Calibri"/>
            </a:rPr>
            <a:t>[E] </a:t>
          </a:r>
          <a:r>
            <a:rPr lang="en-US" sz="1400" kern="1200" dirty="0">
              <a:solidFill>
                <a:srgbClr val="00144F"/>
              </a:solidFill>
              <a:latin typeface="Aptos Display" panose="020F0302020204030204"/>
            </a:rPr>
            <a:t>What percentage of projects are completed with contributions from multiple departments?</a:t>
          </a:r>
        </a:p>
      </dsp:txBody>
      <dsp:txXfrm>
        <a:off x="5899932" y="2175186"/>
        <a:ext cx="1912638" cy="1108386"/>
      </dsp:txXfrm>
    </dsp:sp>
    <dsp:sp modelId="{796B6CB6-832A-407E-8191-A5D03CB3AD6A}">
      <dsp:nvSpPr>
        <dsp:cNvPr id="0" name=""/>
        <dsp:cNvSpPr/>
      </dsp:nvSpPr>
      <dsp:spPr>
        <a:xfrm>
          <a:off x="5908237" y="3414031"/>
          <a:ext cx="1912638" cy="10867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rgbClr val="00144F"/>
              </a:solidFill>
              <a:latin typeface="Calibri"/>
              <a:ea typeface="Calibri"/>
              <a:cs typeface="Calibri"/>
            </a:rPr>
            <a:t>[E] </a:t>
          </a:r>
          <a:r>
            <a:rPr lang="en-US" sz="1400" kern="1200" dirty="0">
              <a:solidFill>
                <a:srgbClr val="00144F"/>
              </a:solidFill>
              <a:latin typeface="Aptos Display" panose="020F0302020204030204"/>
            </a:rPr>
            <a:t>How are collaborative efforts documented and shared across the organization?</a:t>
          </a:r>
        </a:p>
      </dsp:txBody>
      <dsp:txXfrm>
        <a:off x="5908237" y="3414031"/>
        <a:ext cx="1912638" cy="1086719"/>
      </dsp:txXfrm>
    </dsp:sp>
    <dsp:sp modelId="{4B8C314E-BCB7-4B00-996A-18D38A4514AF}">
      <dsp:nvSpPr>
        <dsp:cNvPr id="0" name=""/>
        <dsp:cNvSpPr/>
      </dsp:nvSpPr>
      <dsp:spPr>
        <a:xfrm>
          <a:off x="5908254" y="4665837"/>
          <a:ext cx="1912638" cy="11083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rgbClr val="00144F"/>
              </a:solidFill>
              <a:latin typeface="Calibri"/>
              <a:ea typeface="Calibri"/>
              <a:cs typeface="Calibri"/>
            </a:rPr>
            <a:t>[E] </a:t>
          </a:r>
          <a:r>
            <a:rPr lang="en-US" sz="1400" kern="1200" dirty="0">
              <a:solidFill>
                <a:srgbClr val="00144F"/>
              </a:solidFill>
              <a:latin typeface="Aptos Display" panose="020F0302020204030204"/>
            </a:rPr>
            <a:t>Are there recognized barriers to collaboration, and how often do they occur?</a:t>
          </a:r>
        </a:p>
      </dsp:txBody>
      <dsp:txXfrm>
        <a:off x="5908254" y="4665837"/>
        <a:ext cx="1912638" cy="1108386"/>
      </dsp:txXfrm>
    </dsp:sp>
    <dsp:sp modelId="{6F5E937D-BFE1-4298-9B21-981CF5F7C510}">
      <dsp:nvSpPr>
        <dsp:cNvPr id="0" name=""/>
        <dsp:cNvSpPr/>
      </dsp:nvSpPr>
      <dsp:spPr>
        <a:xfrm>
          <a:off x="7745462" y="1194389"/>
          <a:ext cx="1677709" cy="838854"/>
        </a:xfrm>
        <a:prstGeom prst="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latin typeface="Aptos Display" panose="020F0302020204030204"/>
            </a:rPr>
            <a:t>[D] Cultural </a:t>
          </a:r>
        </a:p>
        <a:p>
          <a:pPr marL="0" lvl="0" indent="0" algn="ctr" defTabSz="711200" rtl="0">
            <a:lnSpc>
              <a:spcPct val="90000"/>
            </a:lnSpc>
            <a:spcBef>
              <a:spcPct val="0"/>
            </a:spcBef>
            <a:spcAft>
              <a:spcPct val="35000"/>
            </a:spcAft>
            <a:buNone/>
          </a:pPr>
          <a:r>
            <a:rPr lang="en-US" sz="1600" kern="1200" dirty="0">
              <a:solidFill>
                <a:schemeClr val="tx1"/>
              </a:solidFill>
              <a:latin typeface="Aptos Display" panose="020F0302020204030204"/>
            </a:rPr>
            <a:t>Cohesion </a:t>
          </a:r>
          <a:endParaRPr lang="en-US" sz="1600" kern="1200" dirty="0">
            <a:solidFill>
              <a:schemeClr val="tx1"/>
            </a:solidFill>
          </a:endParaRPr>
        </a:p>
      </dsp:txBody>
      <dsp:txXfrm>
        <a:off x="7745462" y="1194389"/>
        <a:ext cx="1677709" cy="838854"/>
      </dsp:txXfrm>
    </dsp:sp>
    <dsp:sp modelId="{25461B83-6DC0-4E80-B5B6-B1066150D5DB}">
      <dsp:nvSpPr>
        <dsp:cNvPr id="0" name=""/>
        <dsp:cNvSpPr/>
      </dsp:nvSpPr>
      <dsp:spPr>
        <a:xfrm>
          <a:off x="8173194" y="2175186"/>
          <a:ext cx="1912638" cy="11083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solidFill>
                <a:srgbClr val="00144F"/>
              </a:solidFill>
              <a:latin typeface="Calibri"/>
              <a:ea typeface="Calibri"/>
              <a:cs typeface="Calibri"/>
            </a:rPr>
            <a:t>[</a:t>
          </a:r>
          <a:r>
            <a:rPr lang="en-US" sz="1400" kern="1200" dirty="0">
              <a:solidFill>
                <a:srgbClr val="00144F"/>
              </a:solidFill>
              <a:latin typeface="Calibri"/>
              <a:ea typeface="Calibri"/>
              <a:cs typeface="Calibri"/>
            </a:rPr>
            <a:t>E] </a:t>
          </a:r>
          <a:r>
            <a:rPr lang="en-US" sz="1400" kern="1200" dirty="0">
              <a:solidFill>
                <a:srgbClr val="00144F"/>
              </a:solidFill>
              <a:latin typeface="Aptos Display" panose="020F0302020204030204"/>
            </a:rPr>
            <a:t>Do employees have a clear understanding of the organization's core values and mission statement?</a:t>
          </a:r>
          <a:endParaRPr lang="en-US" sz="1200" kern="1200" dirty="0">
            <a:solidFill>
              <a:srgbClr val="00144F"/>
            </a:solidFill>
            <a:latin typeface="Aptos Display" panose="020F0302020204030204"/>
          </a:endParaRPr>
        </a:p>
      </dsp:txBody>
      <dsp:txXfrm>
        <a:off x="8173194" y="2175186"/>
        <a:ext cx="1912638" cy="1108386"/>
      </dsp:txXfrm>
    </dsp:sp>
    <dsp:sp modelId="{EF757022-478D-4728-A162-80996975E627}">
      <dsp:nvSpPr>
        <dsp:cNvPr id="0" name=""/>
        <dsp:cNvSpPr/>
      </dsp:nvSpPr>
      <dsp:spPr>
        <a:xfrm>
          <a:off x="8148264" y="3422344"/>
          <a:ext cx="1912638" cy="11083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rgbClr val="00144F"/>
              </a:solidFill>
              <a:latin typeface="Calibri"/>
              <a:ea typeface="Calibri"/>
              <a:cs typeface="Calibri"/>
            </a:rPr>
            <a:t>[E] </a:t>
          </a:r>
          <a:r>
            <a:rPr lang="en-US" sz="1400" kern="1200" dirty="0">
              <a:solidFill>
                <a:srgbClr val="00144F"/>
              </a:solidFill>
              <a:latin typeface="Aptos Display" panose="020F0302020204030204"/>
            </a:rPr>
            <a:t>How often do employees participate in activities that reinforce the organization's culture?</a:t>
          </a:r>
        </a:p>
      </dsp:txBody>
      <dsp:txXfrm>
        <a:off x="8148264" y="3422344"/>
        <a:ext cx="1912638" cy="1108386"/>
      </dsp:txXfrm>
    </dsp:sp>
    <dsp:sp modelId="{6D267F1E-5BEA-4DDE-AF3F-4BD5187EC3E2}">
      <dsp:nvSpPr>
        <dsp:cNvPr id="0" name=""/>
        <dsp:cNvSpPr/>
      </dsp:nvSpPr>
      <dsp:spPr>
        <a:xfrm>
          <a:off x="8139959" y="4682463"/>
          <a:ext cx="1912638" cy="11083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rgbClr val="00144F"/>
              </a:solidFill>
              <a:latin typeface="Calibri"/>
              <a:ea typeface="Calibri"/>
              <a:cs typeface="Calibri"/>
            </a:rPr>
            <a:t>[E] </a:t>
          </a:r>
          <a:r>
            <a:rPr lang="en-US" sz="1400" kern="1200" dirty="0">
              <a:solidFill>
                <a:srgbClr val="00144F"/>
              </a:solidFill>
              <a:latin typeface="Aptos Display" panose="020F0302020204030204"/>
            </a:rPr>
            <a:t>Is there a measure of how aligned individual goals are with the overall organizational goals?</a:t>
          </a:r>
        </a:p>
      </dsp:txBody>
      <dsp:txXfrm>
        <a:off x="8139959" y="4682463"/>
        <a:ext cx="1912638" cy="11083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337D8-273C-4656-8F43-746990AD8846}"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7BF8F-C65D-4008-89A1-8791DA96892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jorgeluis?utm_source=unsplash&amp;utm_medium=referral&amp;utm_content=creditCopyText"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unsplash.com/s/photos/business?utm_source=unsplash&amp;utm_medium=referral&amp;utm_content=creditCopyTex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unsplash.com/@johnschno?utm_source=unsplash&amp;utm_medium=referral&amp;utm_content=creditCopyText"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unsplash.com/s/photos/business?utm_source=unsplash&amp;utm_medium=referral&amp;utm_content=creditCopyText"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unsplash.com/es/@brookecagle?utm_source=unsplash&amp;utm_medium=referral&amp;utm_content=creditCopyText"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unsplash.com/s/photos/business?utm_source=unsplash&amp;utm_medium=referral&amp;utm_content=creditCopyText"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Jorge </a:t>
            </a:r>
            <a:r>
              <a:rPr lang="en-US" dirty="0" err="1">
                <a:hlinkClick r:id="rId3"/>
              </a:rPr>
              <a:t>Vasconez</a:t>
            </a:r>
            <a:r>
              <a:rPr lang="en-US" dirty="0"/>
              <a:t> on </a:t>
            </a:r>
            <a:r>
              <a:rPr lang="en-US" dirty="0" err="1">
                <a:hlinkClick r:id="rId4"/>
              </a:rPr>
              <a:t>Unsplash</a:t>
            </a:r>
            <a:r>
              <a:rPr lang="en-US" dirty="0"/>
              <a:t> </a:t>
            </a:r>
          </a:p>
        </p:txBody>
      </p:sp>
      <p:sp>
        <p:nvSpPr>
          <p:cNvPr id="4" name="Slide Number Placeholder 3"/>
          <p:cNvSpPr>
            <a:spLocks noGrp="1"/>
          </p:cNvSpPr>
          <p:nvPr>
            <p:ph type="sldNum" sz="quarter" idx="5"/>
          </p:nvPr>
        </p:nvSpPr>
        <p:spPr/>
        <p:txBody>
          <a:bodyPr/>
          <a:lstStyle/>
          <a:p>
            <a:fld id="{3D97BF8F-C65D-4008-89A1-8791DA968920}"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7BF8F-C65D-4008-89A1-8791DA968920}" type="slidenum">
              <a:rPr lang="en-US" smtClean="0"/>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John </a:t>
            </a:r>
            <a:r>
              <a:rPr lang="en-US" dirty="0" err="1">
                <a:hlinkClick r:id="rId3"/>
              </a:rPr>
              <a:t>Schnobrich</a:t>
            </a:r>
            <a:r>
              <a:rPr lang="en-US" dirty="0"/>
              <a:t> on </a:t>
            </a:r>
            <a:r>
              <a:rPr lang="en-US" dirty="0" err="1">
                <a:hlinkClick r:id="rId4"/>
              </a:rPr>
              <a:t>Unsplash</a:t>
            </a:r>
            <a:r>
              <a:rPr lang="en-US" dirty="0"/>
              <a:t> </a:t>
            </a:r>
          </a:p>
        </p:txBody>
      </p:sp>
      <p:sp>
        <p:nvSpPr>
          <p:cNvPr id="4" name="Slide Number Placeholder 3"/>
          <p:cNvSpPr>
            <a:spLocks noGrp="1"/>
          </p:cNvSpPr>
          <p:nvPr>
            <p:ph type="sldNum" sz="quarter" idx="5"/>
          </p:nvPr>
        </p:nvSpPr>
        <p:spPr/>
        <p:txBody>
          <a:bodyPr/>
          <a:lstStyle/>
          <a:p>
            <a:fld id="{3D97BF8F-C65D-4008-89A1-8791DA968920}" type="slidenum">
              <a:rPr lang="en-US" smtClean="0"/>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Brooke Cagle</a:t>
            </a:r>
            <a:r>
              <a:rPr lang="en-US" dirty="0"/>
              <a:t> on </a:t>
            </a:r>
            <a:r>
              <a:rPr lang="en-US" dirty="0" err="1">
                <a:hlinkClick r:id="rId4"/>
              </a:rPr>
              <a:t>Unsplash</a:t>
            </a:r>
            <a:r>
              <a:rPr lang="en-US" dirty="0"/>
              <a:t> </a:t>
            </a:r>
          </a:p>
        </p:txBody>
      </p:sp>
      <p:sp>
        <p:nvSpPr>
          <p:cNvPr id="4" name="Slide Number Placeholder 3"/>
          <p:cNvSpPr>
            <a:spLocks noGrp="1"/>
          </p:cNvSpPr>
          <p:nvPr>
            <p:ph type="sldNum" sz="quarter" idx="5"/>
          </p:nvPr>
        </p:nvSpPr>
        <p:spPr/>
        <p:txBody>
          <a:bodyPr/>
          <a:lstStyle/>
          <a:p>
            <a:fld id="{3D97BF8F-C65D-4008-89A1-8791DA968920}" type="slidenum">
              <a:rPr lang="en-US" smtClean="0"/>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7BF8F-C65D-4008-89A1-8791DA968920}" type="slidenum">
              <a:rPr lang="en-US" smtClean="0"/>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a:t>
            </a:r>
          </a:p>
        </p:txBody>
      </p:sp>
      <p:sp>
        <p:nvSpPr>
          <p:cNvPr id="4" name="Slide Number Placeholder 3"/>
          <p:cNvSpPr>
            <a:spLocks noGrp="1"/>
          </p:cNvSpPr>
          <p:nvPr>
            <p:ph type="sldNum" sz="quarter" idx="5"/>
          </p:nvPr>
        </p:nvSpPr>
        <p:spPr/>
        <p:txBody>
          <a:bodyPr/>
          <a:lstStyle/>
          <a:p>
            <a:fld id="{3D97BF8F-C65D-4008-89A1-8791DA968920}" type="slidenum">
              <a:rPr lang="en-US" smtClean="0"/>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7BF8F-C65D-4008-89A1-8791DA968920}"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7BF8F-C65D-4008-89A1-8791DA968920}"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7BF8F-C65D-4008-89A1-8791DA968920}"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7BF8F-C65D-4008-89A1-8791DA968920}"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7BF8F-C65D-4008-89A1-8791DA968920}"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7BF8F-C65D-4008-89A1-8791DA968920}"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7BF8F-C65D-4008-89A1-8791DA968920}"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E90373-E04A-4F6B-B1AC-212648B8CA73}"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676B7-E7B8-4A34-8B7F-3C9CDE28A5E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90373-E04A-4F6B-B1AC-212648B8CA73}"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676B7-E7B8-4A34-8B7F-3C9CDE28A5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90373-E04A-4F6B-B1AC-212648B8CA73}"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676B7-E7B8-4A34-8B7F-3C9CDE28A5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90373-E04A-4F6B-B1AC-212648B8CA73}"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676B7-E7B8-4A34-8B7F-3C9CDE28A5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90373-E04A-4F6B-B1AC-212648B8CA73}"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676B7-E7B8-4A34-8B7F-3C9CDE28A5E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E90373-E04A-4F6B-B1AC-212648B8CA73}"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676B7-E7B8-4A34-8B7F-3C9CDE28A5E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E90373-E04A-4F6B-B1AC-212648B8CA73}" type="datetimeFigureOut">
              <a:rPr lang="en-US" smtClean="0"/>
              <a:t>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9676B7-E7B8-4A34-8B7F-3C9CDE28A5E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E90373-E04A-4F6B-B1AC-212648B8CA73}" type="datetimeFigureOut">
              <a:rPr lang="en-US" smtClean="0"/>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9676B7-E7B8-4A34-8B7F-3C9CDE28A5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90373-E04A-4F6B-B1AC-212648B8CA73}" type="datetimeFigureOut">
              <a:rPr lang="en-US" smtClean="0"/>
              <a:t>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9676B7-E7B8-4A34-8B7F-3C9CDE28A5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E90373-E04A-4F6B-B1AC-212648B8CA73}"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676B7-E7B8-4A34-8B7F-3C9CDE28A5E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E90373-E04A-4F6B-B1AC-212648B8CA73}"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676B7-E7B8-4A34-8B7F-3C9CDE28A5E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90373-E04A-4F6B-B1AC-212648B8CA73}" type="datetimeFigureOut">
              <a:rPr lang="en-US" smtClean="0"/>
              <a:t>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676B7-E7B8-4A34-8B7F-3C9CDE28A5E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9.xml"/><Relationship Id="rId5" Type="http://schemas.openxmlformats.org/officeDocument/2006/relationships/slideLayout" Target="../slideLayouts/slideLayout6.xml"/><Relationship Id="rId4"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5.svg"/><Relationship Id="rId4" Type="http://schemas.openxmlformats.org/officeDocument/2006/relationships/image" Target="../media/image26.svg"/><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31.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24.svg"/><Relationship Id="rId4" Type="http://schemas.openxmlformats.org/officeDocument/2006/relationships/image" Target="../media/image32.svg"/><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1.png"/><Relationship Id="rId7"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6.svg"/><Relationship Id="rId5" Type="http://schemas.openxmlformats.org/officeDocument/2006/relationships/image" Target="../media/image29.png"/><Relationship Id="rId4" Type="http://schemas.openxmlformats.org/officeDocument/2006/relationships/image" Target="../media/image35.svg"/></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crossing a street&#10;&#10;Description automatically generated with medium confidence"/>
          <p:cNvPicPr>
            <a:picLocks noChangeAspect="1"/>
          </p:cNvPicPr>
          <p:nvPr/>
        </p:nvPicPr>
        <p:blipFill rotWithShape="1">
          <a:blip r:embed="rId3">
            <a:extLst>
              <a:ext uri="{28A0092B-C50C-407E-A947-70E740481C1C}">
                <a14:useLocalDpi xmlns:a14="http://schemas.microsoft.com/office/drawing/2010/main" val="0"/>
              </a:ext>
            </a:extLst>
          </a:blip>
          <a:srcRect t="35691" b="26805"/>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2" name="Rectangle 11"/>
          <p:cNvSpPr/>
          <p:nvPr/>
        </p:nvSpPr>
        <p:spPr>
          <a:xfrm>
            <a:off x="0" y="-10391"/>
            <a:ext cx="12192000" cy="6858000"/>
          </a:xfrm>
          <a:prstGeom prst="rect">
            <a:avLst/>
          </a:prstGeom>
          <a:solidFill>
            <a:srgbClr val="00144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p:nvPr/>
        </p:nvSpPr>
        <p:spPr>
          <a:xfrm>
            <a:off x="1548247" y="2862645"/>
            <a:ext cx="9081655" cy="2204163"/>
          </a:xfrm>
          <a:prstGeom prst="rect">
            <a:avLst/>
          </a:prstGeom>
          <a:noFill/>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120000"/>
              </a:lnSpc>
              <a:spcBef>
                <a:spcPct val="0"/>
              </a:spcBef>
              <a:spcAft>
                <a:spcPts val="0"/>
              </a:spcAft>
              <a:buClrTx/>
              <a:buSzTx/>
              <a:buFontTx/>
              <a:buNone/>
              <a:defRPr/>
            </a:pPr>
            <a:r>
              <a:rPr lang="en-US" sz="44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Measuring the Power of Organizational Network</a:t>
            </a:r>
            <a:endParaRPr kumimoji="0" lang="en-US" sz="4400" b="1" i="0" u="none" strike="noStrike" kern="1200" cap="none" spc="0" normalizeH="0" baseline="0" noProof="0" dirty="0">
              <a:ln>
                <a:noFill/>
              </a:ln>
              <a:solidFill>
                <a:schemeClr val="bg1"/>
              </a:solidFill>
              <a:effectLst/>
              <a:uLnTx/>
              <a:uFillTx/>
              <a:latin typeface="Segoe UI" panose="020B0502040204020203" pitchFamily="34" charset="0"/>
              <a:ea typeface="Segoe UI Black" panose="020B0A02040204020203" pitchFamily="34" charset="0"/>
              <a:cs typeface="Segoe UI" panose="020B0502040204020203" pitchFamily="34" charset="0"/>
            </a:endParaRPr>
          </a:p>
          <a:p>
            <a:pPr marL="0" marR="0" lvl="0" indent="0" algn="ctr" defTabSz="914400" rtl="0" eaLnBrk="1" fontAlgn="auto" latinLnBrk="0" hangingPunct="1">
              <a:lnSpc>
                <a:spcPct val="120000"/>
              </a:lnSpc>
              <a:spcBef>
                <a:spcPct val="0"/>
              </a:spcBef>
              <a:spcAft>
                <a:spcPts val="0"/>
              </a:spcAft>
              <a:buClrTx/>
              <a:buSzTx/>
              <a:buFontTx/>
              <a:buNone/>
              <a:defRPr/>
            </a:pPr>
            <a:r>
              <a:rPr lang="en-US" sz="4000" dirty="0">
                <a:solidFill>
                  <a:srgbClr val="F5AE18"/>
                </a:solidFill>
                <a:latin typeface="Segoe UI" panose="020B0502040204020203" pitchFamily="34" charset="0"/>
                <a:ea typeface="Segoe UI Black" panose="020B0A02040204020203" pitchFamily="34" charset="0"/>
                <a:cs typeface="Segoe UI" panose="020B0502040204020203" pitchFamily="34" charset="0"/>
              </a:rPr>
              <a:t>One International</a:t>
            </a:r>
            <a:endParaRPr kumimoji="0" lang="en-US" sz="4000" b="0" i="0" u="none" strike="noStrike" kern="1200" cap="none" spc="0" normalizeH="0" baseline="0" noProof="0" dirty="0">
              <a:ln>
                <a:noFill/>
              </a:ln>
              <a:solidFill>
                <a:srgbClr val="F5AE18"/>
              </a:solidFill>
              <a:effectLst/>
              <a:uLnTx/>
              <a:uFillTx/>
              <a:latin typeface="Segoe UI" panose="020B0502040204020203" pitchFamily="34" charset="0"/>
              <a:ea typeface="Segoe UI Black" panose="020B0A02040204020203" pitchFamily="34" charset="0"/>
              <a:cs typeface="Segoe UI" panose="020B0502040204020203" pitchFamily="34" charset="0"/>
            </a:endParaRPr>
          </a:p>
        </p:txBody>
      </p:sp>
      <p:sp>
        <p:nvSpPr>
          <p:cNvPr id="16" name="Rectangle 15"/>
          <p:cNvSpPr/>
          <p:nvPr/>
        </p:nvSpPr>
        <p:spPr>
          <a:xfrm>
            <a:off x="9195955" y="-1"/>
            <a:ext cx="2632250" cy="1527463"/>
          </a:xfrm>
          <a:prstGeom prst="rect">
            <a:avLst/>
          </a:prstGeom>
          <a:solidFill>
            <a:srgbClr val="F5AE18"/>
          </a:solidFill>
          <a:ln>
            <a:noFill/>
          </a:ln>
          <a:effectLst>
            <a:outerShdw blurRad="1524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Target outline"/>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52499" y="2252250"/>
            <a:ext cx="687003" cy="687003"/>
          </a:xfrm>
          <a:prstGeom prst="rect">
            <a:avLst/>
          </a:prstGeom>
        </p:spPr>
      </p:pic>
      <p:cxnSp>
        <p:nvCxnSpPr>
          <p:cNvPr id="20" name="Straight Connector 19"/>
          <p:cNvCxnSpPr/>
          <p:nvPr/>
        </p:nvCxnSpPr>
        <p:spPr>
          <a:xfrm flipH="1">
            <a:off x="0" y="2730834"/>
            <a:ext cx="5614219" cy="0"/>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577781" y="2730834"/>
            <a:ext cx="5614219" cy="0"/>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459078" y="163565"/>
            <a:ext cx="2400300" cy="1200329"/>
          </a:xfrm>
          <a:prstGeom prst="rect">
            <a:avLst/>
          </a:prstGeom>
          <a:noFill/>
        </p:spPr>
        <p:txBody>
          <a:bodyPr wrap="square" rtlCol="0">
            <a:spAutoFit/>
          </a:bodyPr>
          <a:lstStyle/>
          <a:p>
            <a:r>
              <a:rPr lang="en-US" sz="2400" dirty="0" err="1">
                <a:solidFill>
                  <a:schemeClr val="bg1"/>
                </a:solidFill>
                <a:latin typeface="Arial Black" panose="020B0A04020102020204" pitchFamily="34" charset="0"/>
                <a:ea typeface="ADLaM Display" panose="02010000000000000000" pitchFamily="2" charset="0"/>
                <a:cs typeface="ADLaM Display" panose="02010000000000000000" pitchFamily="2" charset="0"/>
              </a:rPr>
              <a:t>Tailai</a:t>
            </a:r>
            <a:r>
              <a:rPr lang="en-US" sz="2400" dirty="0">
                <a:solidFill>
                  <a:schemeClr val="bg1"/>
                </a:solidFill>
                <a:latin typeface="Arial Black" panose="020B0A04020102020204" pitchFamily="34" charset="0"/>
                <a:ea typeface="ADLaM Display" panose="02010000000000000000" pitchFamily="2" charset="0"/>
                <a:cs typeface="ADLaM Display" panose="02010000000000000000" pitchFamily="2" charset="0"/>
              </a:rPr>
              <a:t> Chang</a:t>
            </a:r>
          </a:p>
          <a:p>
            <a:r>
              <a:rPr lang="en-US" sz="2400" dirty="0">
                <a:solidFill>
                  <a:schemeClr val="bg1"/>
                </a:solidFill>
                <a:latin typeface="Arial Black" panose="020B0A04020102020204" pitchFamily="34" charset="0"/>
                <a:ea typeface="ADLaM Display" panose="02010000000000000000" pitchFamily="2" charset="0"/>
                <a:cs typeface="ADLaM Display" panose="02010000000000000000" pitchFamily="2" charset="0"/>
              </a:rPr>
              <a:t>Lucas Yang</a:t>
            </a:r>
          </a:p>
          <a:p>
            <a:r>
              <a:rPr lang="en-US" sz="2400" dirty="0">
                <a:solidFill>
                  <a:schemeClr val="bg1"/>
                </a:solidFill>
                <a:latin typeface="Arial Black" panose="020B0A04020102020204" pitchFamily="34" charset="0"/>
                <a:ea typeface="ADLaM Display" panose="02010000000000000000" pitchFamily="2" charset="0"/>
                <a:cs typeface="ADLaM Display" panose="02010000000000000000" pitchFamily="2" charset="0"/>
              </a:rPr>
              <a:t>Young Kim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204"/>
          <p:cNvSpPr/>
          <p:nvPr/>
        </p:nvSpPr>
        <p:spPr>
          <a:xfrm>
            <a:off x="7050505" y="3326823"/>
            <a:ext cx="5161547" cy="10596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6403808" y="3261062"/>
            <a:ext cx="1191128" cy="1191128"/>
          </a:xfrm>
          <a:prstGeom prst="rect">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7050505" y="1931159"/>
            <a:ext cx="5161547" cy="1059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0" y="3330455"/>
            <a:ext cx="5161547" cy="10596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Rectangle 205"/>
          <p:cNvSpPr/>
          <p:nvPr/>
        </p:nvSpPr>
        <p:spPr>
          <a:xfrm>
            <a:off x="0" y="4738150"/>
            <a:ext cx="5161547" cy="1059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7050505" y="4722485"/>
            <a:ext cx="5161547" cy="1059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rot="5400000">
            <a:off x="817961" y="2774436"/>
            <a:ext cx="48095" cy="479445"/>
          </a:xfrm>
          <a:prstGeom prst="rect">
            <a:avLst/>
          </a:prstGeom>
          <a:solidFill>
            <a:srgbClr val="F3BE9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rot="5400000">
            <a:off x="817961" y="4176116"/>
            <a:ext cx="48095" cy="479445"/>
          </a:xfrm>
          <a:prstGeom prst="rect">
            <a:avLst/>
          </a:prstGeom>
          <a:solidFill>
            <a:srgbClr val="F3BE9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4617116" y="3261062"/>
            <a:ext cx="1191128" cy="1191128"/>
          </a:xfrm>
          <a:prstGeom prst="rect">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3" name="Group 212"/>
          <p:cNvGrpSpPr/>
          <p:nvPr/>
        </p:nvGrpSpPr>
        <p:grpSpPr>
          <a:xfrm>
            <a:off x="603886" y="3425141"/>
            <a:ext cx="3409343" cy="870235"/>
            <a:chOff x="603886" y="2010897"/>
            <a:chExt cx="3409343" cy="870235"/>
          </a:xfrm>
        </p:grpSpPr>
        <p:sp>
          <p:nvSpPr>
            <p:cNvPr id="214" name="TextBox 213"/>
            <p:cNvSpPr txBox="1"/>
            <p:nvPr/>
          </p:nvSpPr>
          <p:spPr>
            <a:xfrm>
              <a:off x="612209" y="2010897"/>
              <a:ext cx="1696349" cy="387924"/>
            </a:xfrm>
            <a:prstGeom prst="rect">
              <a:avLst/>
            </a:prstGeom>
            <a:noFill/>
          </p:spPr>
          <p:txBody>
            <a:bodyPr wrap="square" lIns="0" rIns="0" rtlCol="0">
              <a:noAutofit/>
            </a:bodyPr>
            <a:lstStyle/>
            <a:p>
              <a:r>
                <a:rPr lang="en-US" sz="1600" b="1">
                  <a:latin typeface="Segoe UI" panose="020B0502040204020203" pitchFamily="34" charset="0"/>
                  <a:cs typeface="Segoe UI" panose="020B0502040204020203" pitchFamily="34" charset="0"/>
                  <a:sym typeface="+mn-ea"/>
                </a:rPr>
                <a:t>Brief Description</a:t>
              </a:r>
              <a:endParaRPr lang="en-US" sz="1600" b="1" dirty="0">
                <a:latin typeface="Segoe UI" panose="020B0502040204020203" pitchFamily="34" charset="0"/>
                <a:cs typeface="Segoe UI" panose="020B0502040204020203" pitchFamily="34" charset="0"/>
              </a:endParaRPr>
            </a:p>
          </p:txBody>
        </p:sp>
        <p:sp>
          <p:nvSpPr>
            <p:cNvPr id="215" name="TextBox 214"/>
            <p:cNvSpPr txBox="1"/>
            <p:nvPr/>
          </p:nvSpPr>
          <p:spPr>
            <a:xfrm>
              <a:off x="603886" y="2339097"/>
              <a:ext cx="3409343" cy="542035"/>
            </a:xfrm>
            <a:prstGeom prst="rect">
              <a:avLst/>
            </a:prstGeom>
            <a:noFill/>
          </p:spPr>
          <p:txBody>
            <a:bodyPr wrap="square" lIns="0" rIns="0" rtlCol="0">
              <a:noAutofit/>
            </a:bodyPr>
            <a:lstStyle/>
            <a:p>
              <a:r>
                <a:rPr lang="en-US" sz="1400">
                  <a:latin typeface="Segoe UI" panose="020B0502040204020203" pitchFamily="34" charset="0"/>
                  <a:cs typeface="Segoe UI" panose="020B0502040204020203" pitchFamily="34" charset="0"/>
                </a:rPr>
                <a:t>Require direct employee input through surveys.</a:t>
              </a:r>
              <a:endParaRPr lang="en-US" sz="1400" dirty="0">
                <a:latin typeface="Segoe UI" panose="020B0502040204020203" pitchFamily="34" charset="0"/>
                <a:cs typeface="Segoe UI" panose="020B0502040204020203" pitchFamily="34" charset="0"/>
              </a:endParaRPr>
            </a:p>
          </p:txBody>
        </p:sp>
      </p:grpSp>
      <p:grpSp>
        <p:nvGrpSpPr>
          <p:cNvPr id="226" name="Group 225"/>
          <p:cNvGrpSpPr/>
          <p:nvPr/>
        </p:nvGrpSpPr>
        <p:grpSpPr>
          <a:xfrm>
            <a:off x="6722909" y="3600266"/>
            <a:ext cx="554592" cy="580030"/>
            <a:chOff x="6997700" y="1444625"/>
            <a:chExt cx="346076" cy="361950"/>
          </a:xfrm>
          <a:solidFill>
            <a:schemeClr val="bg1"/>
          </a:solidFill>
        </p:grpSpPr>
        <p:sp>
          <p:nvSpPr>
            <p:cNvPr id="227" name="Freeform 1419"/>
            <p:cNvSpPr>
              <a:spLocks noEditPoints="1"/>
            </p:cNvSpPr>
            <p:nvPr/>
          </p:nvSpPr>
          <p:spPr bwMode="auto">
            <a:xfrm>
              <a:off x="6997700" y="1611313"/>
              <a:ext cx="150813" cy="58738"/>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28" name="Freeform 1420"/>
            <p:cNvSpPr/>
            <p:nvPr/>
          </p:nvSpPr>
          <p:spPr bwMode="auto">
            <a:xfrm>
              <a:off x="7102475" y="1611313"/>
              <a:ext cx="15875" cy="58738"/>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29" name="Freeform 1421"/>
            <p:cNvSpPr/>
            <p:nvPr/>
          </p:nvSpPr>
          <p:spPr bwMode="auto">
            <a:xfrm>
              <a:off x="7027863" y="1611313"/>
              <a:ext cx="14288" cy="58738"/>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30" name="Freeform 1422"/>
            <p:cNvSpPr>
              <a:spLocks noEditPoints="1"/>
            </p:cNvSpPr>
            <p:nvPr/>
          </p:nvSpPr>
          <p:spPr bwMode="auto">
            <a:xfrm>
              <a:off x="7011988" y="1655763"/>
              <a:ext cx="150813" cy="60325"/>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31" name="Freeform 1423"/>
            <p:cNvSpPr/>
            <p:nvPr/>
          </p:nvSpPr>
          <p:spPr bwMode="auto">
            <a:xfrm>
              <a:off x="7118350" y="1655763"/>
              <a:ext cx="14288"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32" name="Freeform 1424"/>
            <p:cNvSpPr/>
            <p:nvPr/>
          </p:nvSpPr>
          <p:spPr bwMode="auto">
            <a:xfrm>
              <a:off x="7042150" y="1655763"/>
              <a:ext cx="15875"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33" name="Freeform 1425"/>
            <p:cNvSpPr>
              <a:spLocks noEditPoints="1"/>
            </p:cNvSpPr>
            <p:nvPr/>
          </p:nvSpPr>
          <p:spPr bwMode="auto">
            <a:xfrm>
              <a:off x="6997700" y="1700213"/>
              <a:ext cx="150813" cy="60325"/>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34" name="Freeform 1426"/>
            <p:cNvSpPr/>
            <p:nvPr/>
          </p:nvSpPr>
          <p:spPr bwMode="auto">
            <a:xfrm>
              <a:off x="7102475" y="1700213"/>
              <a:ext cx="15875"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35" name="Freeform 1427"/>
            <p:cNvSpPr/>
            <p:nvPr/>
          </p:nvSpPr>
          <p:spPr bwMode="auto">
            <a:xfrm>
              <a:off x="7027863" y="1700213"/>
              <a:ext cx="14288"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36" name="Freeform 1428"/>
            <p:cNvSpPr>
              <a:spLocks noEditPoints="1"/>
            </p:cNvSpPr>
            <p:nvPr/>
          </p:nvSpPr>
          <p:spPr bwMode="auto">
            <a:xfrm>
              <a:off x="7011988" y="1746250"/>
              <a:ext cx="150813" cy="60325"/>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37" name="Freeform 1429"/>
            <p:cNvSpPr/>
            <p:nvPr/>
          </p:nvSpPr>
          <p:spPr bwMode="auto">
            <a:xfrm>
              <a:off x="7118350" y="1746250"/>
              <a:ext cx="14288"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38" name="Freeform 1430"/>
            <p:cNvSpPr/>
            <p:nvPr/>
          </p:nvSpPr>
          <p:spPr bwMode="auto">
            <a:xfrm>
              <a:off x="7042150" y="1746250"/>
              <a:ext cx="15875"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39" name="Freeform 1431"/>
            <p:cNvSpPr>
              <a:spLocks noEditPoints="1"/>
            </p:cNvSpPr>
            <p:nvPr/>
          </p:nvSpPr>
          <p:spPr bwMode="auto">
            <a:xfrm>
              <a:off x="7192963" y="1700213"/>
              <a:ext cx="150813" cy="60325"/>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40" name="Freeform 1432"/>
            <p:cNvSpPr/>
            <p:nvPr/>
          </p:nvSpPr>
          <p:spPr bwMode="auto">
            <a:xfrm>
              <a:off x="7223125" y="1700213"/>
              <a:ext cx="14288"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41" name="Freeform 1433"/>
            <p:cNvSpPr/>
            <p:nvPr/>
          </p:nvSpPr>
          <p:spPr bwMode="auto">
            <a:xfrm>
              <a:off x="7297738" y="1700213"/>
              <a:ext cx="15875"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42" name="Freeform 1434"/>
            <p:cNvSpPr>
              <a:spLocks noEditPoints="1"/>
            </p:cNvSpPr>
            <p:nvPr/>
          </p:nvSpPr>
          <p:spPr bwMode="auto">
            <a:xfrm>
              <a:off x="7178675" y="1746250"/>
              <a:ext cx="149225" cy="60325"/>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43" name="Freeform 1435"/>
            <p:cNvSpPr/>
            <p:nvPr/>
          </p:nvSpPr>
          <p:spPr bwMode="auto">
            <a:xfrm>
              <a:off x="7207250" y="1746250"/>
              <a:ext cx="15875"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44" name="Freeform 1436"/>
            <p:cNvSpPr/>
            <p:nvPr/>
          </p:nvSpPr>
          <p:spPr bwMode="auto">
            <a:xfrm>
              <a:off x="7283450" y="1746250"/>
              <a:ext cx="14288"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45" name="Freeform 1437"/>
            <p:cNvSpPr/>
            <p:nvPr/>
          </p:nvSpPr>
          <p:spPr bwMode="auto">
            <a:xfrm>
              <a:off x="7005638" y="1444625"/>
              <a:ext cx="338138" cy="211138"/>
            </a:xfrm>
            <a:custGeom>
              <a:avLst/>
              <a:gdLst>
                <a:gd name="T0" fmla="*/ 88 w 90"/>
                <a:gd name="T1" fmla="*/ 56 h 56"/>
                <a:gd name="T2" fmla="*/ 87 w 90"/>
                <a:gd name="T3" fmla="*/ 55 h 56"/>
                <a:gd name="T4" fmla="*/ 54 w 90"/>
                <a:gd name="T5" fmla="*/ 21 h 56"/>
                <a:gd name="T6" fmla="*/ 35 w 90"/>
                <a:gd name="T7" fmla="*/ 36 h 56"/>
                <a:gd name="T8" fmla="*/ 33 w 90"/>
                <a:gd name="T9" fmla="*/ 35 h 56"/>
                <a:gd name="T10" fmla="*/ 1 w 90"/>
                <a:gd name="T11" fmla="*/ 3 h 56"/>
                <a:gd name="T12" fmla="*/ 1 w 90"/>
                <a:gd name="T13" fmla="*/ 1 h 56"/>
                <a:gd name="T14" fmla="*/ 3 w 90"/>
                <a:gd name="T15" fmla="*/ 1 h 56"/>
                <a:gd name="T16" fmla="*/ 34 w 90"/>
                <a:gd name="T17" fmla="*/ 31 h 56"/>
                <a:gd name="T18" fmla="*/ 53 w 90"/>
                <a:gd name="T19" fmla="*/ 16 h 56"/>
                <a:gd name="T20" fmla="*/ 55 w 90"/>
                <a:gd name="T21" fmla="*/ 17 h 56"/>
                <a:gd name="T22" fmla="*/ 89 w 90"/>
                <a:gd name="T23" fmla="*/ 52 h 56"/>
                <a:gd name="T24" fmla="*/ 89 w 90"/>
                <a:gd name="T25" fmla="*/ 55 h 56"/>
                <a:gd name="T26" fmla="*/ 88 w 9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56">
                  <a:moveTo>
                    <a:pt x="88" y="56"/>
                  </a:moveTo>
                  <a:cubicBezTo>
                    <a:pt x="87" y="56"/>
                    <a:pt x="87" y="56"/>
                    <a:pt x="87" y="55"/>
                  </a:cubicBezTo>
                  <a:cubicBezTo>
                    <a:pt x="54" y="21"/>
                    <a:pt x="54" y="21"/>
                    <a:pt x="54" y="21"/>
                  </a:cubicBezTo>
                  <a:cubicBezTo>
                    <a:pt x="35" y="36"/>
                    <a:pt x="35" y="36"/>
                    <a:pt x="35" y="36"/>
                  </a:cubicBezTo>
                  <a:cubicBezTo>
                    <a:pt x="34" y="36"/>
                    <a:pt x="33" y="36"/>
                    <a:pt x="33" y="35"/>
                  </a:cubicBezTo>
                  <a:cubicBezTo>
                    <a:pt x="1" y="3"/>
                    <a:pt x="1" y="3"/>
                    <a:pt x="1" y="3"/>
                  </a:cubicBezTo>
                  <a:cubicBezTo>
                    <a:pt x="0" y="3"/>
                    <a:pt x="0" y="1"/>
                    <a:pt x="1" y="1"/>
                  </a:cubicBezTo>
                  <a:cubicBezTo>
                    <a:pt x="1" y="0"/>
                    <a:pt x="3" y="0"/>
                    <a:pt x="3" y="1"/>
                  </a:cubicBezTo>
                  <a:cubicBezTo>
                    <a:pt x="34" y="31"/>
                    <a:pt x="34" y="31"/>
                    <a:pt x="34" y="31"/>
                  </a:cubicBezTo>
                  <a:cubicBezTo>
                    <a:pt x="53" y="16"/>
                    <a:pt x="53" y="16"/>
                    <a:pt x="53" y="16"/>
                  </a:cubicBezTo>
                  <a:cubicBezTo>
                    <a:pt x="54" y="16"/>
                    <a:pt x="55" y="16"/>
                    <a:pt x="55" y="17"/>
                  </a:cubicBezTo>
                  <a:cubicBezTo>
                    <a:pt x="89" y="52"/>
                    <a:pt x="89" y="52"/>
                    <a:pt x="89" y="52"/>
                  </a:cubicBezTo>
                  <a:cubicBezTo>
                    <a:pt x="90" y="53"/>
                    <a:pt x="90" y="55"/>
                    <a:pt x="89" y="55"/>
                  </a:cubicBezTo>
                  <a:cubicBezTo>
                    <a:pt x="89" y="56"/>
                    <a:pt x="88" y="56"/>
                    <a:pt x="8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46" name="Freeform 1438"/>
            <p:cNvSpPr/>
            <p:nvPr/>
          </p:nvSpPr>
          <p:spPr bwMode="auto">
            <a:xfrm>
              <a:off x="7223125" y="1543050"/>
              <a:ext cx="120650" cy="112713"/>
            </a:xfrm>
            <a:custGeom>
              <a:avLst/>
              <a:gdLst>
                <a:gd name="T0" fmla="*/ 30 w 32"/>
                <a:gd name="T1" fmla="*/ 30 h 30"/>
                <a:gd name="T2" fmla="*/ 2 w 32"/>
                <a:gd name="T3" fmla="*/ 30 h 30"/>
                <a:gd name="T4" fmla="*/ 0 w 32"/>
                <a:gd name="T5" fmla="*/ 28 h 30"/>
                <a:gd name="T6" fmla="*/ 2 w 32"/>
                <a:gd name="T7" fmla="*/ 26 h 30"/>
                <a:gd name="T8" fmla="*/ 28 w 32"/>
                <a:gd name="T9" fmla="*/ 26 h 30"/>
                <a:gd name="T10" fmla="*/ 28 w 32"/>
                <a:gd name="T11" fmla="*/ 2 h 30"/>
                <a:gd name="T12" fmla="*/ 30 w 32"/>
                <a:gd name="T13" fmla="*/ 0 h 30"/>
                <a:gd name="T14" fmla="*/ 32 w 32"/>
                <a:gd name="T15" fmla="*/ 2 h 30"/>
                <a:gd name="T16" fmla="*/ 32 w 32"/>
                <a:gd name="T17" fmla="*/ 28 h 30"/>
                <a:gd name="T18" fmla="*/ 30 w 32"/>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0">
                  <a:moveTo>
                    <a:pt x="30" y="30"/>
                  </a:moveTo>
                  <a:cubicBezTo>
                    <a:pt x="2" y="30"/>
                    <a:pt x="2" y="30"/>
                    <a:pt x="2" y="30"/>
                  </a:cubicBezTo>
                  <a:cubicBezTo>
                    <a:pt x="1" y="30"/>
                    <a:pt x="0" y="29"/>
                    <a:pt x="0" y="28"/>
                  </a:cubicBezTo>
                  <a:cubicBezTo>
                    <a:pt x="0" y="27"/>
                    <a:pt x="1" y="26"/>
                    <a:pt x="2" y="26"/>
                  </a:cubicBezTo>
                  <a:cubicBezTo>
                    <a:pt x="28" y="26"/>
                    <a:pt x="28" y="26"/>
                    <a:pt x="28" y="26"/>
                  </a:cubicBezTo>
                  <a:cubicBezTo>
                    <a:pt x="28" y="2"/>
                    <a:pt x="28" y="2"/>
                    <a:pt x="28" y="2"/>
                  </a:cubicBezTo>
                  <a:cubicBezTo>
                    <a:pt x="28" y="1"/>
                    <a:pt x="29" y="0"/>
                    <a:pt x="30" y="0"/>
                  </a:cubicBezTo>
                  <a:cubicBezTo>
                    <a:pt x="31" y="0"/>
                    <a:pt x="32" y="1"/>
                    <a:pt x="32" y="2"/>
                  </a:cubicBezTo>
                  <a:cubicBezTo>
                    <a:pt x="32" y="28"/>
                    <a:pt x="32" y="28"/>
                    <a:pt x="32" y="28"/>
                  </a:cubicBezTo>
                  <a:cubicBezTo>
                    <a:pt x="32" y="29"/>
                    <a:pt x="31" y="30"/>
                    <a:pt x="3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97" name="Rectangle 196"/>
          <p:cNvSpPr/>
          <p:nvPr/>
        </p:nvSpPr>
        <p:spPr>
          <a:xfrm>
            <a:off x="0" y="1931158"/>
            <a:ext cx="5161547" cy="1059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rot="5400000">
            <a:off x="817961" y="5939108"/>
            <a:ext cx="48095" cy="479445"/>
          </a:xfrm>
          <a:prstGeom prst="rect">
            <a:avLst/>
          </a:prstGeom>
          <a:solidFill>
            <a:srgbClr val="F3BE9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Title 1023"/>
          <p:cNvSpPr>
            <a:spLocks noGrp="1"/>
          </p:cNvSpPr>
          <p:nvPr>
            <p:ph type="title"/>
          </p:nvPr>
        </p:nvSpPr>
        <p:spPr>
          <a:xfrm>
            <a:off x="612140" y="361315"/>
            <a:ext cx="9706610" cy="1059815"/>
          </a:xfrm>
        </p:spPr>
        <p:txBody>
          <a:bodyPr>
            <a:normAutofit/>
          </a:bodyPr>
          <a:lstStyle/>
          <a:p>
            <a:r>
              <a:rPr kumimoji="0" lang="en-US" sz="3555" b="1" i="0" u="none" strike="noStrike" kern="1200" cap="none" spc="0" normalizeH="0" baseline="0" noProof="0" dirty="0">
                <a:ln>
                  <a:noFill/>
                </a:ln>
                <a:solidFill>
                  <a:srgbClr val="00144F"/>
                </a:solidFill>
                <a:effectLst/>
                <a:uLnTx/>
                <a:uFillTx/>
                <a:latin typeface="Segoe UI" panose="020B0502040204020203" pitchFamily="34" charset="0"/>
                <a:ea typeface="Segoe UI Black" panose="020B0A02040204020203" pitchFamily="34" charset="0"/>
                <a:cs typeface="Segoe UI" panose="020B0502040204020203" pitchFamily="34" charset="0"/>
              </a:rPr>
              <a:t>Active vs. Passive Data Sources in ONA</a:t>
            </a:r>
          </a:p>
        </p:txBody>
      </p:sp>
      <p:sp>
        <p:nvSpPr>
          <p:cNvPr id="6" name="Slide Number Placeholder 1"/>
          <p:cNvSpPr>
            <a:spLocks noGrp="1"/>
          </p:cNvSpPr>
          <p:nvPr>
            <p:ph type="sldNum" sz="quarter" idx="12"/>
          </p:nvPr>
        </p:nvSpPr>
        <p:spPr>
          <a:xfrm>
            <a:off x="9374527" y="6310050"/>
            <a:ext cx="2743200" cy="365125"/>
          </a:xfrm>
        </p:spPr>
        <p:txBody>
          <a:bodyPr/>
          <a:lstStyle/>
          <a:p>
            <a:fld id="{D4F9442E-9437-4062-8DAD-965F8584E449}" type="slidenum">
              <a:rPr lang="en-US" b="1" smtClean="0">
                <a:solidFill>
                  <a:srgbClr val="DFEEEA"/>
                </a:solidFill>
                <a:latin typeface="Segoe UI" panose="020B0502040204020203" pitchFamily="34" charset="0"/>
                <a:cs typeface="Segoe UI" panose="020B0502040204020203" pitchFamily="34" charset="0"/>
              </a:rPr>
              <a:t>10</a:t>
            </a:fld>
            <a:endParaRPr lang="en-US" b="1" dirty="0">
              <a:solidFill>
                <a:srgbClr val="DFEEEA"/>
              </a:solidFill>
              <a:latin typeface="Segoe UI" panose="020B0502040204020203" pitchFamily="34" charset="0"/>
              <a:cs typeface="Segoe UI" panose="020B0502040204020203" pitchFamily="34" charset="0"/>
            </a:endParaRPr>
          </a:p>
        </p:txBody>
      </p:sp>
      <p:sp>
        <p:nvSpPr>
          <p:cNvPr id="195" name="Rectangle 194"/>
          <p:cNvSpPr/>
          <p:nvPr/>
        </p:nvSpPr>
        <p:spPr>
          <a:xfrm>
            <a:off x="4617116" y="4656724"/>
            <a:ext cx="1191128" cy="1191128"/>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A</a:t>
            </a:r>
          </a:p>
        </p:txBody>
      </p:sp>
      <p:sp>
        <p:nvSpPr>
          <p:cNvPr id="196" name="Rectangle 195"/>
          <p:cNvSpPr/>
          <p:nvPr/>
        </p:nvSpPr>
        <p:spPr>
          <a:xfrm>
            <a:off x="6403808" y="4656724"/>
            <a:ext cx="1191128" cy="1191128"/>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B</a:t>
            </a:r>
          </a:p>
        </p:txBody>
      </p:sp>
      <p:sp>
        <p:nvSpPr>
          <p:cNvPr id="190" name="Rectangle 189"/>
          <p:cNvSpPr/>
          <p:nvPr/>
        </p:nvSpPr>
        <p:spPr>
          <a:xfrm>
            <a:off x="4617116" y="1865398"/>
            <a:ext cx="1191128" cy="1191128"/>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01</a:t>
            </a:r>
          </a:p>
        </p:txBody>
      </p:sp>
      <p:cxnSp>
        <p:nvCxnSpPr>
          <p:cNvPr id="198" name="Straight Connector 197"/>
          <p:cNvCxnSpPr/>
          <p:nvPr/>
        </p:nvCxnSpPr>
        <p:spPr>
          <a:xfrm>
            <a:off x="5808244" y="2304434"/>
            <a:ext cx="12700" cy="1343682"/>
          </a:xfrm>
          <a:prstGeom prst="bentConnector3">
            <a:avLst>
              <a:gd name="adj1" fmla="val 1800000"/>
            </a:avLst>
          </a:prstGeom>
          <a:ln w="19050">
            <a:solidFill>
              <a:schemeClr val="bg1">
                <a:lumMod val="95000"/>
              </a:schemeClr>
            </a:solidFill>
            <a:prstDash val="lg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99" name="Straight Connector 197"/>
          <p:cNvCxnSpPr/>
          <p:nvPr/>
        </p:nvCxnSpPr>
        <p:spPr>
          <a:xfrm>
            <a:off x="5808244" y="4035169"/>
            <a:ext cx="12700" cy="1343682"/>
          </a:xfrm>
          <a:prstGeom prst="bentConnector3">
            <a:avLst>
              <a:gd name="adj1" fmla="val 1800000"/>
            </a:avLst>
          </a:prstGeom>
          <a:ln w="19050">
            <a:solidFill>
              <a:schemeClr val="bg1">
                <a:lumMod val="95000"/>
              </a:schemeClr>
            </a:solidFill>
            <a:prstDash val="lg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00" name="Straight Connector 197"/>
          <p:cNvCxnSpPr/>
          <p:nvPr/>
        </p:nvCxnSpPr>
        <p:spPr>
          <a:xfrm flipH="1">
            <a:off x="6376069" y="2304434"/>
            <a:ext cx="12700" cy="1343682"/>
          </a:xfrm>
          <a:prstGeom prst="bentConnector3">
            <a:avLst>
              <a:gd name="adj1" fmla="val 1800000"/>
            </a:avLst>
          </a:prstGeom>
          <a:ln w="19050">
            <a:solidFill>
              <a:schemeClr val="bg1">
                <a:lumMod val="95000"/>
              </a:schemeClr>
            </a:solidFill>
            <a:prstDash val="lg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01" name="Straight Connector 197"/>
          <p:cNvCxnSpPr/>
          <p:nvPr/>
        </p:nvCxnSpPr>
        <p:spPr>
          <a:xfrm flipH="1">
            <a:off x="6376069" y="4035169"/>
            <a:ext cx="12700" cy="1343682"/>
          </a:xfrm>
          <a:prstGeom prst="bentConnector3">
            <a:avLst>
              <a:gd name="adj1" fmla="val 1800000"/>
            </a:avLst>
          </a:prstGeom>
          <a:ln w="19050">
            <a:solidFill>
              <a:schemeClr val="bg1">
                <a:lumMod val="95000"/>
              </a:schemeClr>
            </a:solidFill>
            <a:prstDash val="lgDash"/>
            <a:headEnd type="oval"/>
            <a:tailEnd type="ova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603886" y="2029478"/>
            <a:ext cx="3409343" cy="682275"/>
            <a:chOff x="603886" y="2010897"/>
            <a:chExt cx="3409343" cy="682275"/>
          </a:xfrm>
        </p:grpSpPr>
        <p:sp>
          <p:nvSpPr>
            <p:cNvPr id="208" name="TextBox 207"/>
            <p:cNvSpPr txBox="1"/>
            <p:nvPr/>
          </p:nvSpPr>
          <p:spPr>
            <a:xfrm>
              <a:off x="612209" y="2010897"/>
              <a:ext cx="1696349" cy="387924"/>
            </a:xfrm>
            <a:prstGeom prst="rect">
              <a:avLst/>
            </a:prstGeom>
            <a:noFill/>
          </p:spPr>
          <p:txBody>
            <a:bodyPr wrap="square" lIns="0" rIns="0" rtlCol="0">
              <a:noAutofit/>
            </a:bodyPr>
            <a:lstStyle/>
            <a:p>
              <a:endParaRPr lang="en-US" sz="1600" b="1" dirty="0">
                <a:latin typeface="Segoe UI" panose="020B0502040204020203" pitchFamily="34" charset="0"/>
                <a:cs typeface="Segoe UI" panose="020B0502040204020203" pitchFamily="34" charset="0"/>
              </a:endParaRPr>
            </a:p>
          </p:txBody>
        </p:sp>
        <p:sp>
          <p:nvSpPr>
            <p:cNvPr id="209" name="TextBox 208"/>
            <p:cNvSpPr txBox="1"/>
            <p:nvPr/>
          </p:nvSpPr>
          <p:spPr>
            <a:xfrm>
              <a:off x="603886" y="2151137"/>
              <a:ext cx="3409343" cy="542035"/>
            </a:xfrm>
            <a:prstGeom prst="rect">
              <a:avLst/>
            </a:prstGeom>
            <a:noFill/>
          </p:spPr>
          <p:txBody>
            <a:bodyPr wrap="square" lIns="0" rIns="0" rtlCol="0">
              <a:noAutofit/>
            </a:bodyPr>
            <a:lstStyle/>
            <a:p>
              <a:pPr algn="ctr"/>
              <a:r>
                <a:rPr lang="en-US" sz="2400" b="1" dirty="0">
                  <a:latin typeface="Segoe UI" panose="020B0502040204020203" pitchFamily="34" charset="0"/>
                  <a:cs typeface="Segoe UI" panose="020B0502040204020203" pitchFamily="34" charset="0"/>
                </a:rPr>
                <a:t>Active Data Sources</a:t>
              </a:r>
            </a:p>
          </p:txBody>
        </p:sp>
      </p:grpSp>
      <p:sp>
        <p:nvSpPr>
          <p:cNvPr id="191" name="Rectangle 190"/>
          <p:cNvSpPr/>
          <p:nvPr/>
        </p:nvSpPr>
        <p:spPr>
          <a:xfrm>
            <a:off x="6403808" y="1865398"/>
            <a:ext cx="1191128" cy="1191128"/>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02</a:t>
            </a:r>
          </a:p>
        </p:txBody>
      </p:sp>
      <p:sp>
        <p:nvSpPr>
          <p:cNvPr id="211" name="TextBox 210"/>
          <p:cNvSpPr txBox="1"/>
          <p:nvPr/>
        </p:nvSpPr>
        <p:spPr>
          <a:xfrm>
            <a:off x="8422005" y="2169160"/>
            <a:ext cx="3077845" cy="821055"/>
          </a:xfrm>
          <a:prstGeom prst="rect">
            <a:avLst/>
          </a:prstGeom>
          <a:noFill/>
        </p:spPr>
        <p:txBody>
          <a:bodyPr wrap="square" lIns="0" rIns="0" rtlCol="0">
            <a:noAutofit/>
          </a:bodyPr>
          <a:lstStyle/>
          <a:p>
            <a:pPr algn="ctr"/>
            <a:r>
              <a:rPr lang="en-US" sz="2400" b="1" dirty="0">
                <a:latin typeface="Segoe UI" panose="020B0502040204020203" pitchFamily="34" charset="0"/>
                <a:cs typeface="Segoe UI" panose="020B0502040204020203" pitchFamily="34" charset="0"/>
                <a:sym typeface="+mn-ea"/>
              </a:rPr>
              <a:t>Passive </a:t>
            </a:r>
            <a:r>
              <a:rPr lang="en-US" b="1" dirty="0">
                <a:latin typeface="Segoe UI" panose="020B0502040204020203" pitchFamily="34" charset="0"/>
                <a:cs typeface="Segoe UI" panose="020B0502040204020203" pitchFamily="34" charset="0"/>
                <a:sym typeface="+mn-ea"/>
              </a:rPr>
              <a:t>Data Sources</a:t>
            </a:r>
          </a:p>
        </p:txBody>
      </p:sp>
      <p:grpSp>
        <p:nvGrpSpPr>
          <p:cNvPr id="219" name="Group 218"/>
          <p:cNvGrpSpPr/>
          <p:nvPr/>
        </p:nvGrpSpPr>
        <p:grpSpPr>
          <a:xfrm>
            <a:off x="601981" y="4832836"/>
            <a:ext cx="3409315" cy="1322070"/>
            <a:chOff x="601981" y="2010897"/>
            <a:chExt cx="3409315" cy="1322070"/>
          </a:xfrm>
        </p:grpSpPr>
        <p:sp>
          <p:nvSpPr>
            <p:cNvPr id="220" name="TextBox 219"/>
            <p:cNvSpPr txBox="1"/>
            <p:nvPr/>
          </p:nvSpPr>
          <p:spPr>
            <a:xfrm>
              <a:off x="612209" y="2010897"/>
              <a:ext cx="1696349" cy="387924"/>
            </a:xfrm>
            <a:prstGeom prst="rect">
              <a:avLst/>
            </a:prstGeom>
            <a:noFill/>
          </p:spPr>
          <p:txBody>
            <a:bodyPr wrap="square" lIns="0" rIns="0" rtlCol="0">
              <a:noAutofit/>
            </a:bodyPr>
            <a:lstStyle/>
            <a:p>
              <a:r>
                <a:rPr lang="en-US" sz="1600" b="1" dirty="0">
                  <a:latin typeface="Segoe UI" panose="020B0502040204020203" pitchFamily="34" charset="0"/>
                  <a:cs typeface="Segoe UI" panose="020B0502040204020203" pitchFamily="34" charset="0"/>
                </a:rPr>
                <a:t>Example</a:t>
              </a:r>
            </a:p>
          </p:txBody>
        </p:sp>
        <p:sp>
          <p:nvSpPr>
            <p:cNvPr id="221" name="TextBox 220"/>
            <p:cNvSpPr txBox="1"/>
            <p:nvPr/>
          </p:nvSpPr>
          <p:spPr>
            <a:xfrm>
              <a:off x="601981" y="2272517"/>
              <a:ext cx="3409315" cy="1060450"/>
            </a:xfrm>
            <a:prstGeom prst="rect">
              <a:avLst/>
            </a:prstGeom>
            <a:noFill/>
          </p:spPr>
          <p:txBody>
            <a:bodyPr wrap="square" lIns="0" rIns="0" rtlCol="0">
              <a:noAutofit/>
            </a:bodyPr>
            <a:lstStyle/>
            <a:p>
              <a:r>
                <a:rPr lang="en-US" sz="1400">
                  <a:latin typeface="Segoe UI" panose="020B0502040204020203" pitchFamily="34" charset="0"/>
                  <a:cs typeface="Segoe UI" panose="020B0502040204020203" pitchFamily="34" charset="0"/>
                </a:rPr>
                <a:t>active sources require employees to complete surveys, while passive sources extract insights from the organization's collaboration techniques.</a:t>
              </a:r>
            </a:p>
          </p:txBody>
        </p:sp>
      </p:grpSp>
      <p:grpSp>
        <p:nvGrpSpPr>
          <p:cNvPr id="222" name="Group 221"/>
          <p:cNvGrpSpPr/>
          <p:nvPr/>
        </p:nvGrpSpPr>
        <p:grpSpPr>
          <a:xfrm>
            <a:off x="7594300" y="4817171"/>
            <a:ext cx="4081145" cy="1672590"/>
            <a:chOff x="-57784" y="2010897"/>
            <a:chExt cx="4081145" cy="1672590"/>
          </a:xfrm>
        </p:grpSpPr>
        <p:sp>
          <p:nvSpPr>
            <p:cNvPr id="223" name="TextBox 222"/>
            <p:cNvSpPr txBox="1"/>
            <p:nvPr/>
          </p:nvSpPr>
          <p:spPr>
            <a:xfrm>
              <a:off x="2316880" y="2010897"/>
              <a:ext cx="1696349" cy="387924"/>
            </a:xfrm>
            <a:prstGeom prst="rect">
              <a:avLst/>
            </a:prstGeom>
            <a:noFill/>
          </p:spPr>
          <p:txBody>
            <a:bodyPr wrap="square" lIns="0" rIns="0" rtlCol="0">
              <a:noAutofit/>
            </a:bodyPr>
            <a:lstStyle/>
            <a:p>
              <a:pPr algn="r"/>
              <a:r>
                <a:rPr lang="en-US" sz="1600" b="1" dirty="0">
                  <a:latin typeface="Segoe UI" panose="020B0502040204020203" pitchFamily="34" charset="0"/>
                  <a:cs typeface="Segoe UI" panose="020B0502040204020203" pitchFamily="34" charset="0"/>
                </a:rPr>
                <a:t>Example</a:t>
              </a:r>
            </a:p>
          </p:txBody>
        </p:sp>
        <p:sp>
          <p:nvSpPr>
            <p:cNvPr id="224" name="TextBox 223"/>
            <p:cNvSpPr txBox="1"/>
            <p:nvPr/>
          </p:nvSpPr>
          <p:spPr>
            <a:xfrm>
              <a:off x="-57784" y="2339192"/>
              <a:ext cx="4081145" cy="1344295"/>
            </a:xfrm>
            <a:prstGeom prst="rect">
              <a:avLst/>
            </a:prstGeom>
            <a:noFill/>
          </p:spPr>
          <p:txBody>
            <a:bodyPr wrap="square" lIns="0" rIns="0" rtlCol="0">
              <a:noAutofit/>
            </a:bodyPr>
            <a:lstStyle/>
            <a:p>
              <a:pPr algn="r"/>
              <a:r>
                <a:rPr lang="en-US" sz="1400">
                  <a:latin typeface="Segoe UI" panose="020B0502040204020203" pitchFamily="34" charset="0"/>
                  <a:cs typeface="Segoe UI" panose="020B0502040204020203" pitchFamily="34" charset="0"/>
                </a:rPr>
                <a:t>Slack, Teams, Google Calendar, Email, and CRM systems. As diverse collaboration technologies become more prevalent, the amount of passive data is increasing significantly, making it critical for companies to focus on these leads.</a:t>
              </a:r>
            </a:p>
          </p:txBody>
        </p:sp>
      </p:grpSp>
      <p:grpSp>
        <p:nvGrpSpPr>
          <p:cNvPr id="216" name="Group 215"/>
          <p:cNvGrpSpPr/>
          <p:nvPr/>
        </p:nvGrpSpPr>
        <p:grpSpPr>
          <a:xfrm>
            <a:off x="8255970" y="3421509"/>
            <a:ext cx="3409343" cy="870235"/>
            <a:chOff x="603886" y="2010897"/>
            <a:chExt cx="3409343" cy="870235"/>
          </a:xfrm>
        </p:grpSpPr>
        <p:sp>
          <p:nvSpPr>
            <p:cNvPr id="217" name="TextBox 216"/>
            <p:cNvSpPr txBox="1"/>
            <p:nvPr/>
          </p:nvSpPr>
          <p:spPr>
            <a:xfrm>
              <a:off x="2316880" y="2010897"/>
              <a:ext cx="1696349" cy="387924"/>
            </a:xfrm>
            <a:prstGeom prst="rect">
              <a:avLst/>
            </a:prstGeom>
            <a:noFill/>
          </p:spPr>
          <p:txBody>
            <a:bodyPr wrap="square" lIns="0" rIns="0" rtlCol="0">
              <a:noAutofit/>
            </a:bodyPr>
            <a:lstStyle/>
            <a:p>
              <a:pPr algn="r"/>
              <a:r>
                <a:rPr lang="en-US" sz="1600" b="1">
                  <a:latin typeface="Segoe UI" panose="020B0502040204020203" pitchFamily="34" charset="0"/>
                  <a:cs typeface="Segoe UI" panose="020B0502040204020203" pitchFamily="34" charset="0"/>
                  <a:sym typeface="+mn-ea"/>
                </a:rPr>
                <a:t>Brief Description</a:t>
              </a:r>
              <a:endParaRPr lang="en-US" sz="1600" b="1" dirty="0">
                <a:latin typeface="Segoe UI" panose="020B0502040204020203" pitchFamily="34" charset="0"/>
                <a:cs typeface="Segoe UI" panose="020B0502040204020203" pitchFamily="34" charset="0"/>
              </a:endParaRPr>
            </a:p>
            <a:p>
              <a:pPr algn="r"/>
              <a:endParaRPr lang="en-US" sz="1600" b="1" dirty="0">
                <a:latin typeface="Segoe UI" panose="020B0502040204020203" pitchFamily="34" charset="0"/>
                <a:cs typeface="Segoe UI" panose="020B0502040204020203" pitchFamily="34" charset="0"/>
              </a:endParaRPr>
            </a:p>
          </p:txBody>
        </p:sp>
        <p:sp>
          <p:nvSpPr>
            <p:cNvPr id="218" name="TextBox 217"/>
            <p:cNvSpPr txBox="1"/>
            <p:nvPr/>
          </p:nvSpPr>
          <p:spPr>
            <a:xfrm>
              <a:off x="603886" y="2339097"/>
              <a:ext cx="3409343" cy="542035"/>
            </a:xfrm>
            <a:prstGeom prst="rect">
              <a:avLst/>
            </a:prstGeom>
            <a:noFill/>
          </p:spPr>
          <p:txBody>
            <a:bodyPr wrap="square" lIns="0" rIns="0" rtlCol="0">
              <a:noAutofit/>
            </a:bodyPr>
            <a:lstStyle/>
            <a:p>
              <a:pPr algn="r"/>
              <a:r>
                <a:rPr lang="en-US" sz="1400" dirty="0">
                  <a:latin typeface="Segoe UI" panose="020B0502040204020203" pitchFamily="34" charset="0"/>
                  <a:cs typeface="Segoe UI" panose="020B0502040204020203" pitchFamily="34" charset="0"/>
                </a:rPr>
                <a:t>Automatically gather insights from collaboration tools.</a:t>
              </a:r>
            </a:p>
          </p:txBody>
        </p:sp>
      </p:grpSp>
      <p:grpSp>
        <p:nvGrpSpPr>
          <p:cNvPr id="247" name="Group 246"/>
          <p:cNvGrpSpPr/>
          <p:nvPr/>
        </p:nvGrpSpPr>
        <p:grpSpPr>
          <a:xfrm>
            <a:off x="4935186" y="3600266"/>
            <a:ext cx="554592" cy="580030"/>
            <a:chOff x="7718425" y="1444625"/>
            <a:chExt cx="346076" cy="361950"/>
          </a:xfrm>
          <a:solidFill>
            <a:schemeClr val="bg1"/>
          </a:solidFill>
        </p:grpSpPr>
        <p:sp>
          <p:nvSpPr>
            <p:cNvPr id="248" name="Freeform 1439"/>
            <p:cNvSpPr/>
            <p:nvPr/>
          </p:nvSpPr>
          <p:spPr bwMode="auto">
            <a:xfrm>
              <a:off x="7748588" y="1700213"/>
              <a:ext cx="15875"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49" name="Freeform 1440"/>
            <p:cNvSpPr>
              <a:spLocks noEditPoints="1"/>
            </p:cNvSpPr>
            <p:nvPr/>
          </p:nvSpPr>
          <p:spPr bwMode="auto">
            <a:xfrm>
              <a:off x="7913688" y="1611313"/>
              <a:ext cx="150813" cy="58738"/>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50" name="Freeform 1441"/>
            <p:cNvSpPr/>
            <p:nvPr/>
          </p:nvSpPr>
          <p:spPr bwMode="auto">
            <a:xfrm>
              <a:off x="7943850" y="1611313"/>
              <a:ext cx="15875" cy="58738"/>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51" name="Freeform 1442"/>
            <p:cNvSpPr/>
            <p:nvPr/>
          </p:nvSpPr>
          <p:spPr bwMode="auto">
            <a:xfrm>
              <a:off x="8020050" y="1611313"/>
              <a:ext cx="14288" cy="58738"/>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52" name="Freeform 1443"/>
            <p:cNvSpPr>
              <a:spLocks noEditPoints="1"/>
            </p:cNvSpPr>
            <p:nvPr/>
          </p:nvSpPr>
          <p:spPr bwMode="auto">
            <a:xfrm>
              <a:off x="7899400" y="1655763"/>
              <a:ext cx="150813" cy="60325"/>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53" name="Freeform 1444"/>
            <p:cNvSpPr/>
            <p:nvPr/>
          </p:nvSpPr>
          <p:spPr bwMode="auto">
            <a:xfrm>
              <a:off x="7929563" y="1655763"/>
              <a:ext cx="14288"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54" name="Freeform 1445"/>
            <p:cNvSpPr/>
            <p:nvPr/>
          </p:nvSpPr>
          <p:spPr bwMode="auto">
            <a:xfrm>
              <a:off x="8004175" y="1655763"/>
              <a:ext cx="15875"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55" name="Freeform 1446"/>
            <p:cNvSpPr>
              <a:spLocks noEditPoints="1"/>
            </p:cNvSpPr>
            <p:nvPr/>
          </p:nvSpPr>
          <p:spPr bwMode="auto">
            <a:xfrm>
              <a:off x="7913688" y="1700213"/>
              <a:ext cx="150813" cy="60325"/>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56" name="Freeform 1447"/>
            <p:cNvSpPr/>
            <p:nvPr/>
          </p:nvSpPr>
          <p:spPr bwMode="auto">
            <a:xfrm>
              <a:off x="7943850" y="1700213"/>
              <a:ext cx="15875"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57" name="Freeform 1448"/>
            <p:cNvSpPr/>
            <p:nvPr/>
          </p:nvSpPr>
          <p:spPr bwMode="auto">
            <a:xfrm>
              <a:off x="8020050" y="1700213"/>
              <a:ext cx="14288"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58" name="Freeform 1449"/>
            <p:cNvSpPr>
              <a:spLocks noEditPoints="1"/>
            </p:cNvSpPr>
            <p:nvPr/>
          </p:nvSpPr>
          <p:spPr bwMode="auto">
            <a:xfrm>
              <a:off x="7899400" y="1746250"/>
              <a:ext cx="150813" cy="60325"/>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59" name="Freeform 1450"/>
            <p:cNvSpPr/>
            <p:nvPr/>
          </p:nvSpPr>
          <p:spPr bwMode="auto">
            <a:xfrm>
              <a:off x="7929563" y="1746250"/>
              <a:ext cx="14288"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60" name="Freeform 1451"/>
            <p:cNvSpPr/>
            <p:nvPr/>
          </p:nvSpPr>
          <p:spPr bwMode="auto">
            <a:xfrm>
              <a:off x="8004175" y="1746250"/>
              <a:ext cx="15875"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61" name="Freeform 1452"/>
            <p:cNvSpPr>
              <a:spLocks noEditPoints="1"/>
            </p:cNvSpPr>
            <p:nvPr/>
          </p:nvSpPr>
          <p:spPr bwMode="auto">
            <a:xfrm>
              <a:off x="7718425" y="1700213"/>
              <a:ext cx="150813" cy="60325"/>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62" name="Freeform 1453"/>
            <p:cNvSpPr/>
            <p:nvPr/>
          </p:nvSpPr>
          <p:spPr bwMode="auto">
            <a:xfrm>
              <a:off x="7824788" y="1700213"/>
              <a:ext cx="14288"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63" name="Freeform 1454"/>
            <p:cNvSpPr>
              <a:spLocks noEditPoints="1"/>
            </p:cNvSpPr>
            <p:nvPr/>
          </p:nvSpPr>
          <p:spPr bwMode="auto">
            <a:xfrm>
              <a:off x="7734300" y="1746250"/>
              <a:ext cx="149225" cy="60325"/>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64" name="Freeform 1455"/>
            <p:cNvSpPr/>
            <p:nvPr/>
          </p:nvSpPr>
          <p:spPr bwMode="auto">
            <a:xfrm>
              <a:off x="7839075" y="1746250"/>
              <a:ext cx="14288"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65" name="Freeform 1456"/>
            <p:cNvSpPr/>
            <p:nvPr/>
          </p:nvSpPr>
          <p:spPr bwMode="auto">
            <a:xfrm>
              <a:off x="7764463" y="1746250"/>
              <a:ext cx="14288"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66" name="Freeform 1457"/>
            <p:cNvSpPr/>
            <p:nvPr/>
          </p:nvSpPr>
          <p:spPr bwMode="auto">
            <a:xfrm>
              <a:off x="7726363" y="1444625"/>
              <a:ext cx="338138" cy="211138"/>
            </a:xfrm>
            <a:custGeom>
              <a:avLst/>
              <a:gdLst>
                <a:gd name="T0" fmla="*/ 2 w 90"/>
                <a:gd name="T1" fmla="*/ 56 h 56"/>
                <a:gd name="T2" fmla="*/ 1 w 90"/>
                <a:gd name="T3" fmla="*/ 55 h 56"/>
                <a:gd name="T4" fmla="*/ 1 w 90"/>
                <a:gd name="T5" fmla="*/ 52 h 56"/>
                <a:gd name="T6" fmla="*/ 37 w 90"/>
                <a:gd name="T7" fmla="*/ 16 h 56"/>
                <a:gd name="T8" fmla="*/ 39 w 90"/>
                <a:gd name="T9" fmla="*/ 16 h 56"/>
                <a:gd name="T10" fmla="*/ 58 w 90"/>
                <a:gd name="T11" fmla="*/ 31 h 56"/>
                <a:gd name="T12" fmla="*/ 87 w 90"/>
                <a:gd name="T13" fmla="*/ 1 h 56"/>
                <a:gd name="T14" fmla="*/ 89 w 90"/>
                <a:gd name="T15" fmla="*/ 1 h 56"/>
                <a:gd name="T16" fmla="*/ 89 w 90"/>
                <a:gd name="T17" fmla="*/ 3 h 56"/>
                <a:gd name="T18" fmla="*/ 59 w 90"/>
                <a:gd name="T19" fmla="*/ 35 h 56"/>
                <a:gd name="T20" fmla="*/ 57 w 90"/>
                <a:gd name="T21" fmla="*/ 35 h 56"/>
                <a:gd name="T22" fmla="*/ 38 w 90"/>
                <a:gd name="T23" fmla="*/ 21 h 56"/>
                <a:gd name="T24" fmla="*/ 3 w 90"/>
                <a:gd name="T25" fmla="*/ 55 h 56"/>
                <a:gd name="T26" fmla="*/ 2 w 9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56">
                  <a:moveTo>
                    <a:pt x="2" y="56"/>
                  </a:moveTo>
                  <a:cubicBezTo>
                    <a:pt x="1" y="56"/>
                    <a:pt x="1" y="56"/>
                    <a:pt x="1" y="55"/>
                  </a:cubicBezTo>
                  <a:cubicBezTo>
                    <a:pt x="0" y="55"/>
                    <a:pt x="0" y="53"/>
                    <a:pt x="1" y="52"/>
                  </a:cubicBezTo>
                  <a:cubicBezTo>
                    <a:pt x="37" y="16"/>
                    <a:pt x="37" y="16"/>
                    <a:pt x="37" y="16"/>
                  </a:cubicBezTo>
                  <a:cubicBezTo>
                    <a:pt x="37" y="16"/>
                    <a:pt x="38" y="16"/>
                    <a:pt x="39" y="16"/>
                  </a:cubicBezTo>
                  <a:cubicBezTo>
                    <a:pt x="58" y="31"/>
                    <a:pt x="58" y="31"/>
                    <a:pt x="58" y="31"/>
                  </a:cubicBezTo>
                  <a:cubicBezTo>
                    <a:pt x="87" y="1"/>
                    <a:pt x="87" y="1"/>
                    <a:pt x="87" y="1"/>
                  </a:cubicBezTo>
                  <a:cubicBezTo>
                    <a:pt x="87" y="0"/>
                    <a:pt x="89" y="0"/>
                    <a:pt x="89" y="1"/>
                  </a:cubicBezTo>
                  <a:cubicBezTo>
                    <a:pt x="90" y="1"/>
                    <a:pt x="90" y="3"/>
                    <a:pt x="89" y="3"/>
                  </a:cubicBezTo>
                  <a:cubicBezTo>
                    <a:pt x="59" y="35"/>
                    <a:pt x="59" y="35"/>
                    <a:pt x="59" y="35"/>
                  </a:cubicBezTo>
                  <a:cubicBezTo>
                    <a:pt x="59" y="36"/>
                    <a:pt x="58" y="36"/>
                    <a:pt x="57" y="35"/>
                  </a:cubicBezTo>
                  <a:cubicBezTo>
                    <a:pt x="38" y="21"/>
                    <a:pt x="38" y="21"/>
                    <a:pt x="38" y="21"/>
                  </a:cubicBezTo>
                  <a:cubicBezTo>
                    <a:pt x="3" y="55"/>
                    <a:pt x="3" y="55"/>
                    <a:pt x="3" y="55"/>
                  </a:cubicBezTo>
                  <a:cubicBezTo>
                    <a:pt x="3" y="56"/>
                    <a:pt x="3" y="56"/>
                    <a:pt x="2"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67" name="Freeform 1458"/>
            <p:cNvSpPr/>
            <p:nvPr/>
          </p:nvSpPr>
          <p:spPr bwMode="auto">
            <a:xfrm>
              <a:off x="7943850" y="1444625"/>
              <a:ext cx="120650" cy="112713"/>
            </a:xfrm>
            <a:custGeom>
              <a:avLst/>
              <a:gdLst>
                <a:gd name="T0" fmla="*/ 30 w 32"/>
                <a:gd name="T1" fmla="*/ 30 h 30"/>
                <a:gd name="T2" fmla="*/ 28 w 32"/>
                <a:gd name="T3" fmla="*/ 28 h 30"/>
                <a:gd name="T4" fmla="*/ 28 w 32"/>
                <a:gd name="T5" fmla="*/ 4 h 30"/>
                <a:gd name="T6" fmla="*/ 2 w 32"/>
                <a:gd name="T7" fmla="*/ 4 h 30"/>
                <a:gd name="T8" fmla="*/ 0 w 32"/>
                <a:gd name="T9" fmla="*/ 2 h 30"/>
                <a:gd name="T10" fmla="*/ 2 w 32"/>
                <a:gd name="T11" fmla="*/ 0 h 30"/>
                <a:gd name="T12" fmla="*/ 30 w 32"/>
                <a:gd name="T13" fmla="*/ 0 h 30"/>
                <a:gd name="T14" fmla="*/ 32 w 32"/>
                <a:gd name="T15" fmla="*/ 2 h 30"/>
                <a:gd name="T16" fmla="*/ 32 w 32"/>
                <a:gd name="T17" fmla="*/ 28 h 30"/>
                <a:gd name="T18" fmla="*/ 30 w 32"/>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0">
                  <a:moveTo>
                    <a:pt x="30" y="30"/>
                  </a:moveTo>
                  <a:cubicBezTo>
                    <a:pt x="29" y="30"/>
                    <a:pt x="28" y="29"/>
                    <a:pt x="28" y="28"/>
                  </a:cubicBezTo>
                  <a:cubicBezTo>
                    <a:pt x="28" y="4"/>
                    <a:pt x="28" y="4"/>
                    <a:pt x="28" y="4"/>
                  </a:cubicBez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28"/>
                    <a:pt x="32" y="28"/>
                    <a:pt x="32" y="28"/>
                  </a:cubicBezTo>
                  <a:cubicBezTo>
                    <a:pt x="32" y="29"/>
                    <a:pt x="31" y="30"/>
                    <a:pt x="3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88" name="Rectangle 87"/>
          <p:cNvSpPr/>
          <p:nvPr/>
        </p:nvSpPr>
        <p:spPr>
          <a:xfrm rot="5400000">
            <a:off x="11401543" y="2774436"/>
            <a:ext cx="48095" cy="479445"/>
          </a:xfrm>
          <a:prstGeom prst="rect">
            <a:avLst/>
          </a:prstGeom>
          <a:solidFill>
            <a:srgbClr val="F3BE9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rot="5400000">
            <a:off x="11401543" y="4176116"/>
            <a:ext cx="48095" cy="479445"/>
          </a:xfrm>
          <a:prstGeom prst="rect">
            <a:avLst/>
          </a:prstGeom>
          <a:solidFill>
            <a:srgbClr val="F3BE9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rot="5400000">
            <a:off x="11401543" y="6094048"/>
            <a:ext cx="48095" cy="479445"/>
          </a:xfrm>
          <a:prstGeom prst="rect">
            <a:avLst/>
          </a:prstGeom>
          <a:solidFill>
            <a:srgbClr val="F3BE9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p:nvPr/>
        </p:nvSpPr>
        <p:spPr>
          <a:xfrm>
            <a:off x="515938" y="6418576"/>
            <a:ext cx="2062065" cy="145424"/>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rgbClr val="00144F"/>
                </a:solidFill>
                <a:latin typeface="Segoe UI" panose="020B0502040204020203" pitchFamily="34" charset="0"/>
                <a:cs typeface="Segoe UI" panose="020B0502040204020203" pitchFamily="34" charset="0"/>
              </a:rPr>
              <a:t>People Metrics</a:t>
            </a:r>
            <a:r>
              <a:rPr lang="en-US" sz="1050" dirty="0">
                <a:solidFill>
                  <a:srgbClr val="00144F"/>
                </a:solidFill>
                <a:latin typeface="Segoe UI" panose="020B0502040204020203" pitchFamily="34" charset="0"/>
                <a:cs typeface="Segoe UI" panose="020B0502040204020203" pitchFamily="34" charset="0"/>
              </a:rPr>
              <a:t> Final 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Rectangle 292"/>
          <p:cNvSpPr/>
          <p:nvPr>
            <p:custDataLst>
              <p:tags r:id="rId1"/>
            </p:custDataLst>
          </p:nvPr>
        </p:nvSpPr>
        <p:spPr>
          <a:xfrm>
            <a:off x="0" y="0"/>
            <a:ext cx="12192000" cy="1327355"/>
          </a:xfrm>
          <a:prstGeom prst="rect">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1127760" y="6030570"/>
            <a:ext cx="6176211"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68" name="Title 1023"/>
          <p:cNvSpPr txBox="1"/>
          <p:nvPr/>
        </p:nvSpPr>
        <p:spPr>
          <a:xfrm>
            <a:off x="3296920" y="133985"/>
            <a:ext cx="6176010" cy="10598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900" b="1" dirty="0">
                <a:solidFill>
                  <a:schemeClr val="bg1"/>
                </a:solidFill>
              </a:rPr>
              <a:t>Derive Numerical Scores</a:t>
            </a:r>
          </a:p>
        </p:txBody>
      </p:sp>
      <p:graphicFrame>
        <p:nvGraphicFramePr>
          <p:cNvPr id="3" name="表格 2"/>
          <p:cNvGraphicFramePr/>
          <p:nvPr/>
        </p:nvGraphicFramePr>
        <p:xfrm>
          <a:off x="1013460" y="1501140"/>
          <a:ext cx="10743565" cy="2667000"/>
        </p:xfrm>
        <a:graphic>
          <a:graphicData uri="http://schemas.openxmlformats.org/drawingml/2006/table">
            <a:tbl>
              <a:tblPr firstRow="1" bandRow="1">
                <a:tableStyleId>{5C22544A-7EE6-4342-B048-85BDC9FD1C3A}</a:tableStyleId>
              </a:tblPr>
              <a:tblGrid>
                <a:gridCol w="687070">
                  <a:extLst>
                    <a:ext uri="{9D8B030D-6E8A-4147-A177-3AD203B41FA5}">
                      <a16:colId xmlns:a16="http://schemas.microsoft.com/office/drawing/2014/main" val="20000"/>
                    </a:ext>
                  </a:extLst>
                </a:gridCol>
                <a:gridCol w="2682240">
                  <a:extLst>
                    <a:ext uri="{9D8B030D-6E8A-4147-A177-3AD203B41FA5}">
                      <a16:colId xmlns:a16="http://schemas.microsoft.com/office/drawing/2014/main" val="20001"/>
                    </a:ext>
                  </a:extLst>
                </a:gridCol>
                <a:gridCol w="2879090">
                  <a:extLst>
                    <a:ext uri="{9D8B030D-6E8A-4147-A177-3AD203B41FA5}">
                      <a16:colId xmlns:a16="http://schemas.microsoft.com/office/drawing/2014/main" val="20002"/>
                    </a:ext>
                  </a:extLst>
                </a:gridCol>
                <a:gridCol w="4495165">
                  <a:extLst>
                    <a:ext uri="{9D8B030D-6E8A-4147-A177-3AD203B41FA5}">
                      <a16:colId xmlns:a16="http://schemas.microsoft.com/office/drawing/2014/main" val="20003"/>
                    </a:ext>
                  </a:extLst>
                </a:gridCol>
              </a:tblGrid>
              <a:tr h="381000">
                <a:tc>
                  <a:txBody>
                    <a:bodyPr/>
                    <a:lstStyle/>
                    <a:p>
                      <a:pPr algn="ctr">
                        <a:buNone/>
                      </a:pPr>
                      <a:r>
                        <a:rPr lang="en-US" altLang="zh-CN" b="1">
                          <a:solidFill>
                            <a:srgbClr val="00144F"/>
                          </a:solidFill>
                        </a:rPr>
                        <a:t>No</a:t>
                      </a:r>
                    </a:p>
                  </a:txBody>
                  <a:tcPr anchor="ctr">
                    <a:solidFill>
                      <a:srgbClr val="F5AE18"/>
                    </a:solidFill>
                  </a:tcPr>
                </a:tc>
                <a:tc>
                  <a:txBody>
                    <a:bodyPr/>
                    <a:lstStyle/>
                    <a:p>
                      <a:pPr algn="ctr">
                        <a:buNone/>
                      </a:pPr>
                      <a:r>
                        <a:rPr lang="zh-CN" altLang="en-US" b="1">
                          <a:solidFill>
                            <a:srgbClr val="00144F"/>
                          </a:solidFill>
                        </a:rPr>
                        <a:t>Aspect</a:t>
                      </a:r>
                    </a:p>
                  </a:txBody>
                  <a:tcPr anchor="ctr">
                    <a:solidFill>
                      <a:srgbClr val="F5AE18"/>
                    </a:solidFill>
                  </a:tcPr>
                </a:tc>
                <a:tc>
                  <a:txBody>
                    <a:bodyPr/>
                    <a:lstStyle/>
                    <a:p>
                      <a:pPr algn="ctr">
                        <a:buNone/>
                      </a:pPr>
                      <a:r>
                        <a:rPr lang="zh-CN" altLang="en-US" b="1">
                          <a:solidFill>
                            <a:srgbClr val="00144F"/>
                          </a:solidFill>
                        </a:rPr>
                        <a:t>Data Source</a:t>
                      </a:r>
                    </a:p>
                  </a:txBody>
                  <a:tcPr anchor="ctr">
                    <a:solidFill>
                      <a:srgbClr val="F5AE18"/>
                    </a:solidFill>
                  </a:tcPr>
                </a:tc>
                <a:tc>
                  <a:txBody>
                    <a:bodyPr/>
                    <a:lstStyle/>
                    <a:p>
                      <a:pPr algn="ctr">
                        <a:buNone/>
                      </a:pPr>
                      <a:r>
                        <a:rPr lang="zh-CN" altLang="en-US" b="1">
                          <a:solidFill>
                            <a:srgbClr val="00144F"/>
                          </a:solidFill>
                        </a:rPr>
                        <a:t>Scoring Criteria (Points)</a:t>
                      </a:r>
                    </a:p>
                  </a:txBody>
                  <a:tcPr anchor="ctr">
                    <a:solidFill>
                      <a:srgbClr val="F5AE18"/>
                    </a:solidFill>
                  </a:tcPr>
                </a:tc>
                <a:extLst>
                  <a:ext uri="{0D108BD9-81ED-4DB2-BD59-A6C34878D82A}">
                    <a16:rowId xmlns:a16="http://schemas.microsoft.com/office/drawing/2014/main" val="10000"/>
                  </a:ext>
                </a:extLst>
              </a:tr>
              <a:tr h="381000">
                <a:tc>
                  <a:txBody>
                    <a:bodyPr/>
                    <a:lstStyle/>
                    <a:p>
                      <a:pPr algn="ctr">
                        <a:buClrTx/>
                        <a:buSzTx/>
                        <a:buFontTx/>
                        <a:buNone/>
                      </a:pPr>
                      <a:r>
                        <a:rPr lang="en-US" altLang="zh-CN" b="0">
                          <a:solidFill>
                            <a:srgbClr val="00144F"/>
                          </a:solidFill>
                        </a:rPr>
                        <a:t>1</a:t>
                      </a:r>
                    </a:p>
                  </a:txBody>
                  <a:tcPr>
                    <a:solidFill>
                      <a:srgbClr val="F5AE18"/>
                    </a:solidFill>
                  </a:tcPr>
                </a:tc>
                <a:tc>
                  <a:txBody>
                    <a:bodyPr/>
                    <a:lstStyle/>
                    <a:p>
                      <a:pPr algn="ctr">
                        <a:buClrTx/>
                        <a:buSzTx/>
                        <a:buFontTx/>
                        <a:buNone/>
                      </a:pPr>
                      <a:r>
                        <a:rPr lang="en-US" altLang="zh-CN">
                          <a:solidFill>
                            <a:srgbClr val="00144F"/>
                          </a:solidFill>
                        </a:rPr>
                        <a:t>Communication</a:t>
                      </a:r>
                    </a:p>
                  </a:txBody>
                  <a:tcPr>
                    <a:solidFill>
                      <a:srgbClr val="F5AE18"/>
                    </a:solidFill>
                  </a:tcPr>
                </a:tc>
                <a:tc>
                  <a:txBody>
                    <a:bodyPr/>
                    <a:lstStyle/>
                    <a:p>
                      <a:pPr algn="ctr">
                        <a:buClrTx/>
                        <a:buSzTx/>
                        <a:buFontTx/>
                        <a:buNone/>
                      </a:pPr>
                      <a:r>
                        <a:rPr lang="en-US" altLang="zh-CN">
                          <a:solidFill>
                            <a:srgbClr val="00144F"/>
                          </a:solidFill>
                        </a:rPr>
                        <a:t>Slack, Teams, Email</a:t>
                      </a:r>
                    </a:p>
                  </a:txBody>
                  <a:tcPr>
                    <a:solidFill>
                      <a:srgbClr val="F5AE18"/>
                    </a:solidFill>
                  </a:tcPr>
                </a:tc>
                <a:tc>
                  <a:txBody>
                    <a:bodyPr/>
                    <a:lstStyle/>
                    <a:p>
                      <a:pPr algn="ctr">
                        <a:buClrTx/>
                        <a:buSzTx/>
                        <a:buFontTx/>
                        <a:buNone/>
                      </a:pPr>
                      <a:r>
                        <a:rPr lang="en-US" altLang="zh-CN">
                          <a:solidFill>
                            <a:srgbClr val="00144F"/>
                          </a:solidFill>
                        </a:rPr>
                        <a:t>High: 5, Medium: 3, Low: 1</a:t>
                      </a:r>
                    </a:p>
                  </a:txBody>
                  <a:tcPr>
                    <a:solidFill>
                      <a:srgbClr val="F5AE18"/>
                    </a:solidFill>
                  </a:tcPr>
                </a:tc>
                <a:extLst>
                  <a:ext uri="{0D108BD9-81ED-4DB2-BD59-A6C34878D82A}">
                    <a16:rowId xmlns:a16="http://schemas.microsoft.com/office/drawing/2014/main" val="10001"/>
                  </a:ext>
                </a:extLst>
              </a:tr>
              <a:tr h="381000">
                <a:tc>
                  <a:txBody>
                    <a:bodyPr/>
                    <a:lstStyle/>
                    <a:p>
                      <a:pPr algn="ctr">
                        <a:buClrTx/>
                        <a:buSzTx/>
                        <a:buFontTx/>
                        <a:buNone/>
                      </a:pPr>
                      <a:r>
                        <a:rPr lang="en-US" altLang="zh-CN" b="0">
                          <a:solidFill>
                            <a:srgbClr val="00144F"/>
                          </a:solidFill>
                        </a:rPr>
                        <a:t>2</a:t>
                      </a:r>
                    </a:p>
                  </a:txBody>
                  <a:tcPr>
                    <a:solidFill>
                      <a:srgbClr val="F5AE18"/>
                    </a:solidFill>
                  </a:tcPr>
                </a:tc>
                <a:tc>
                  <a:txBody>
                    <a:bodyPr/>
                    <a:lstStyle/>
                    <a:p>
                      <a:pPr algn="ctr">
                        <a:buClrTx/>
                        <a:buSzTx/>
                        <a:buFontTx/>
                        <a:buNone/>
                      </a:pPr>
                      <a:r>
                        <a:rPr lang="en-US" altLang="zh-CN" sz="1800" b="0">
                          <a:solidFill>
                            <a:srgbClr val="00144F"/>
                          </a:solidFill>
                        </a:rPr>
                        <a:t>Influence</a:t>
                      </a:r>
                    </a:p>
                  </a:txBody>
                  <a:tcPr marL="12700" marR="12700" marT="12700" anchor="ctr">
                    <a:solidFill>
                      <a:srgbClr val="F5AE18"/>
                    </a:solidFill>
                  </a:tcPr>
                </a:tc>
                <a:tc>
                  <a:txBody>
                    <a:bodyPr/>
                    <a:lstStyle/>
                    <a:p>
                      <a:pPr algn="ctr">
                        <a:buClrTx/>
                        <a:buSzTx/>
                        <a:buFontTx/>
                        <a:buNone/>
                      </a:pPr>
                      <a:r>
                        <a:rPr lang="en-US" altLang="zh-CN" sz="1800" b="0">
                          <a:solidFill>
                            <a:srgbClr val="00144F"/>
                          </a:solidFill>
                        </a:rPr>
                        <a:t>ONA Survey</a:t>
                      </a:r>
                    </a:p>
                  </a:txBody>
                  <a:tcPr marL="12700" marR="12700" marT="12700" anchor="ctr">
                    <a:solidFill>
                      <a:srgbClr val="F5AE18"/>
                    </a:solidFill>
                  </a:tcPr>
                </a:tc>
                <a:tc>
                  <a:txBody>
                    <a:bodyPr/>
                    <a:lstStyle/>
                    <a:p>
                      <a:pPr algn="ctr">
                        <a:buClrTx/>
                        <a:buSzTx/>
                        <a:buFontTx/>
                        <a:buNone/>
                      </a:pPr>
                      <a:r>
                        <a:rPr lang="en-US" altLang="zh-CN" sz="1800" b="0">
                          <a:solidFill>
                            <a:srgbClr val="00144F"/>
                          </a:solidFill>
                        </a:rPr>
                        <a:t>High: 5, Medium: 3, Low: 1</a:t>
                      </a:r>
                    </a:p>
                  </a:txBody>
                  <a:tcPr marL="12700" marR="12700" marT="12700" anchor="ctr">
                    <a:solidFill>
                      <a:srgbClr val="F5AE18"/>
                    </a:solidFill>
                  </a:tcPr>
                </a:tc>
                <a:extLst>
                  <a:ext uri="{0D108BD9-81ED-4DB2-BD59-A6C34878D82A}">
                    <a16:rowId xmlns:a16="http://schemas.microsoft.com/office/drawing/2014/main" val="10002"/>
                  </a:ext>
                </a:extLst>
              </a:tr>
              <a:tr h="381000">
                <a:tc>
                  <a:txBody>
                    <a:bodyPr/>
                    <a:lstStyle/>
                    <a:p>
                      <a:pPr algn="ctr">
                        <a:buClrTx/>
                        <a:buSzTx/>
                        <a:buFontTx/>
                        <a:buNone/>
                      </a:pPr>
                      <a:r>
                        <a:rPr lang="en-US" altLang="zh-CN" b="0">
                          <a:solidFill>
                            <a:srgbClr val="00144F"/>
                          </a:solidFill>
                        </a:rPr>
                        <a:t>3</a:t>
                      </a:r>
                    </a:p>
                  </a:txBody>
                  <a:tcPr>
                    <a:solidFill>
                      <a:srgbClr val="F5AE18"/>
                    </a:solidFill>
                  </a:tcPr>
                </a:tc>
                <a:tc>
                  <a:txBody>
                    <a:bodyPr/>
                    <a:lstStyle/>
                    <a:p>
                      <a:pPr algn="ctr">
                        <a:buClrTx/>
                        <a:buSzTx/>
                        <a:buFontTx/>
                        <a:buNone/>
                      </a:pPr>
                      <a:r>
                        <a:rPr lang="en-US" altLang="zh-CN" sz="1800" b="0">
                          <a:solidFill>
                            <a:srgbClr val="00144F"/>
                          </a:solidFill>
                        </a:rPr>
                        <a:t>Meeting Frequency</a:t>
                      </a:r>
                    </a:p>
                  </a:txBody>
                  <a:tcPr marL="12700" marR="12700" marT="12700" anchor="ctr">
                    <a:solidFill>
                      <a:srgbClr val="F5AE18"/>
                    </a:solidFill>
                  </a:tcPr>
                </a:tc>
                <a:tc>
                  <a:txBody>
                    <a:bodyPr/>
                    <a:lstStyle/>
                    <a:p>
                      <a:pPr algn="ctr">
                        <a:buClrTx/>
                        <a:buSzTx/>
                        <a:buFontTx/>
                        <a:buNone/>
                      </a:pPr>
                      <a:r>
                        <a:rPr lang="en-US" altLang="zh-CN" sz="1800" b="0">
                          <a:solidFill>
                            <a:srgbClr val="00144F"/>
                          </a:solidFill>
                        </a:rPr>
                        <a:t>Calendar</a:t>
                      </a:r>
                    </a:p>
                  </a:txBody>
                  <a:tcPr marL="12700" marR="12700" marT="12700" anchor="ctr">
                    <a:solidFill>
                      <a:srgbClr val="F5AE18"/>
                    </a:solidFill>
                  </a:tcPr>
                </a:tc>
                <a:tc>
                  <a:txBody>
                    <a:bodyPr/>
                    <a:lstStyle/>
                    <a:p>
                      <a:pPr algn="ctr">
                        <a:buClrTx/>
                        <a:buSzTx/>
                        <a:buFontTx/>
                        <a:buNone/>
                      </a:pPr>
                      <a:r>
                        <a:rPr lang="en-US" altLang="zh-CN" sz="1800" b="0">
                          <a:solidFill>
                            <a:srgbClr val="00144F"/>
                          </a:solidFill>
                        </a:rPr>
                        <a:t>Regular: 5, Occasional: 3, Rare: 1</a:t>
                      </a:r>
                    </a:p>
                  </a:txBody>
                  <a:tcPr marL="12700" marR="12700" marT="12700" anchor="ctr">
                    <a:solidFill>
                      <a:srgbClr val="F5AE18"/>
                    </a:solidFill>
                  </a:tcPr>
                </a:tc>
                <a:extLst>
                  <a:ext uri="{0D108BD9-81ED-4DB2-BD59-A6C34878D82A}">
                    <a16:rowId xmlns:a16="http://schemas.microsoft.com/office/drawing/2014/main" val="10003"/>
                  </a:ext>
                </a:extLst>
              </a:tr>
              <a:tr h="381000">
                <a:tc>
                  <a:txBody>
                    <a:bodyPr/>
                    <a:lstStyle/>
                    <a:p>
                      <a:pPr algn="ctr">
                        <a:buClrTx/>
                        <a:buSzTx/>
                        <a:buFontTx/>
                        <a:buNone/>
                      </a:pPr>
                      <a:r>
                        <a:rPr lang="en-US" altLang="zh-CN" b="0">
                          <a:solidFill>
                            <a:srgbClr val="00144F"/>
                          </a:solidFill>
                        </a:rPr>
                        <a:t>4</a:t>
                      </a:r>
                    </a:p>
                  </a:txBody>
                  <a:tcPr>
                    <a:solidFill>
                      <a:srgbClr val="F5AE18"/>
                    </a:solidFill>
                  </a:tcPr>
                </a:tc>
                <a:tc>
                  <a:txBody>
                    <a:bodyPr/>
                    <a:lstStyle/>
                    <a:p>
                      <a:pPr algn="ctr">
                        <a:buClrTx/>
                        <a:buSzTx/>
                        <a:buFontTx/>
                        <a:buNone/>
                      </a:pPr>
                      <a:r>
                        <a:rPr lang="en-US" altLang="zh-CN" sz="1800" b="0">
                          <a:solidFill>
                            <a:srgbClr val="00144F"/>
                          </a:solidFill>
                        </a:rPr>
                        <a:t>Collaboration Time</a:t>
                      </a:r>
                    </a:p>
                  </a:txBody>
                  <a:tcPr marL="12700" marR="12700" marT="12700" anchor="ctr">
                    <a:solidFill>
                      <a:srgbClr val="F5AE18"/>
                    </a:solidFill>
                  </a:tcPr>
                </a:tc>
                <a:tc>
                  <a:txBody>
                    <a:bodyPr/>
                    <a:lstStyle/>
                    <a:p>
                      <a:pPr algn="ctr">
                        <a:buClrTx/>
                        <a:buSzTx/>
                        <a:buFontTx/>
                        <a:buNone/>
                      </a:pPr>
                      <a:r>
                        <a:rPr lang="en-US" altLang="zh-CN" sz="1800" b="0">
                          <a:solidFill>
                            <a:srgbClr val="00144F"/>
                          </a:solidFill>
                        </a:rPr>
                        <a:t>CRM Systems</a:t>
                      </a:r>
                    </a:p>
                  </a:txBody>
                  <a:tcPr marL="12700" marR="12700" marT="12700" anchor="ctr">
                    <a:solidFill>
                      <a:srgbClr val="F5AE18"/>
                    </a:solidFill>
                  </a:tcPr>
                </a:tc>
                <a:tc>
                  <a:txBody>
                    <a:bodyPr/>
                    <a:lstStyle/>
                    <a:p>
                      <a:pPr algn="ctr">
                        <a:buClrTx/>
                        <a:buSzTx/>
                        <a:buFontTx/>
                        <a:buNone/>
                      </a:pPr>
                      <a:r>
                        <a:rPr lang="en-US" altLang="zh-CN" sz="1800" b="0">
                          <a:solidFill>
                            <a:srgbClr val="00144F"/>
                          </a:solidFill>
                        </a:rPr>
                        <a:t>Adequate: 5, Moderate: 3, Insufficient: 1</a:t>
                      </a:r>
                    </a:p>
                  </a:txBody>
                  <a:tcPr marL="12700" marR="12700" marT="12700" anchor="ctr">
                    <a:solidFill>
                      <a:srgbClr val="F5AE18"/>
                    </a:solidFill>
                  </a:tcPr>
                </a:tc>
                <a:extLst>
                  <a:ext uri="{0D108BD9-81ED-4DB2-BD59-A6C34878D82A}">
                    <a16:rowId xmlns:a16="http://schemas.microsoft.com/office/drawing/2014/main" val="10004"/>
                  </a:ext>
                </a:extLst>
              </a:tr>
              <a:tr h="381000">
                <a:tc>
                  <a:txBody>
                    <a:bodyPr/>
                    <a:lstStyle/>
                    <a:p>
                      <a:pPr algn="ctr">
                        <a:buClrTx/>
                        <a:buSzTx/>
                        <a:buFontTx/>
                        <a:buNone/>
                      </a:pPr>
                      <a:r>
                        <a:rPr lang="en-US" altLang="zh-CN" b="0">
                          <a:solidFill>
                            <a:srgbClr val="00144F"/>
                          </a:solidFill>
                        </a:rPr>
                        <a:t>5</a:t>
                      </a:r>
                    </a:p>
                  </a:txBody>
                  <a:tcPr>
                    <a:solidFill>
                      <a:srgbClr val="F5AE18"/>
                    </a:solidFill>
                  </a:tcPr>
                </a:tc>
                <a:tc>
                  <a:txBody>
                    <a:bodyPr/>
                    <a:lstStyle/>
                    <a:p>
                      <a:pPr algn="ctr">
                        <a:buClrTx/>
                        <a:buSzTx/>
                        <a:buFontTx/>
                        <a:buNone/>
                      </a:pPr>
                      <a:r>
                        <a:rPr lang="en-US" altLang="zh-CN" sz="1800" b="0">
                          <a:solidFill>
                            <a:srgbClr val="00144F"/>
                          </a:solidFill>
                        </a:rPr>
                        <a:t>Leadership</a:t>
                      </a:r>
                    </a:p>
                  </a:txBody>
                  <a:tcPr marL="12700" marR="12700" marT="12700" anchor="ctr">
                    <a:solidFill>
                      <a:srgbClr val="F5AE18"/>
                    </a:solidFill>
                  </a:tcPr>
                </a:tc>
                <a:tc>
                  <a:txBody>
                    <a:bodyPr/>
                    <a:lstStyle/>
                    <a:p>
                      <a:pPr algn="ctr">
                        <a:buClrTx/>
                        <a:buSzTx/>
                        <a:buFontTx/>
                        <a:buNone/>
                      </a:pPr>
                      <a:r>
                        <a:rPr lang="en-US" altLang="zh-CN" sz="1800" b="0">
                          <a:solidFill>
                            <a:srgbClr val="00144F"/>
                          </a:solidFill>
                        </a:rPr>
                        <a:t>ONA Survey</a:t>
                      </a:r>
                    </a:p>
                  </a:txBody>
                  <a:tcPr marL="12700" marR="12700" marT="12700" anchor="ctr">
                    <a:solidFill>
                      <a:srgbClr val="F5AE18"/>
                    </a:solidFill>
                  </a:tcPr>
                </a:tc>
                <a:tc>
                  <a:txBody>
                    <a:bodyPr/>
                    <a:lstStyle/>
                    <a:p>
                      <a:pPr algn="ctr">
                        <a:buClrTx/>
                        <a:buSzTx/>
                        <a:buFontTx/>
                        <a:buNone/>
                      </a:pPr>
                      <a:r>
                        <a:rPr lang="en-US" altLang="zh-CN" sz="1800" b="0">
                          <a:solidFill>
                            <a:srgbClr val="00144F"/>
                          </a:solidFill>
                        </a:rPr>
                        <a:t>Strong: 5, Moderate: 3, Weak: 1</a:t>
                      </a:r>
                    </a:p>
                  </a:txBody>
                  <a:tcPr marL="12700" marR="12700" marT="12700" anchor="ctr">
                    <a:solidFill>
                      <a:srgbClr val="F5AE18"/>
                    </a:solidFill>
                  </a:tcPr>
                </a:tc>
                <a:extLst>
                  <a:ext uri="{0D108BD9-81ED-4DB2-BD59-A6C34878D82A}">
                    <a16:rowId xmlns:a16="http://schemas.microsoft.com/office/drawing/2014/main" val="10005"/>
                  </a:ext>
                </a:extLst>
              </a:tr>
              <a:tr h="381000">
                <a:tc>
                  <a:txBody>
                    <a:bodyPr/>
                    <a:lstStyle/>
                    <a:p>
                      <a:pPr algn="ctr">
                        <a:buClrTx/>
                        <a:buSzTx/>
                        <a:buFontTx/>
                        <a:buNone/>
                      </a:pPr>
                      <a:r>
                        <a:rPr lang="en-US" altLang="zh-CN" b="0">
                          <a:solidFill>
                            <a:srgbClr val="00144F"/>
                          </a:solidFill>
                        </a:rPr>
                        <a:t>6</a:t>
                      </a:r>
                    </a:p>
                  </a:txBody>
                  <a:tcPr>
                    <a:solidFill>
                      <a:srgbClr val="F5AE18"/>
                    </a:solidFill>
                  </a:tcPr>
                </a:tc>
                <a:tc>
                  <a:txBody>
                    <a:bodyPr/>
                    <a:lstStyle/>
                    <a:p>
                      <a:pPr algn="ctr">
                        <a:buClrTx/>
                        <a:buSzTx/>
                        <a:buFontTx/>
                        <a:buNone/>
                      </a:pPr>
                      <a:r>
                        <a:rPr lang="en-US" altLang="zh-CN" sz="1800" b="0">
                          <a:solidFill>
                            <a:srgbClr val="00144F"/>
                          </a:solidFill>
                        </a:rPr>
                        <a:t>Organizational Culture</a:t>
                      </a:r>
                    </a:p>
                  </a:txBody>
                  <a:tcPr marL="12700" marR="12700" marT="12700" anchor="ctr">
                    <a:solidFill>
                      <a:srgbClr val="F5AE18"/>
                    </a:solidFill>
                  </a:tcPr>
                </a:tc>
                <a:tc>
                  <a:txBody>
                    <a:bodyPr/>
                    <a:lstStyle/>
                    <a:p>
                      <a:pPr algn="ctr">
                        <a:buClrTx/>
                        <a:buSzTx/>
                        <a:buFontTx/>
                        <a:buNone/>
                      </a:pPr>
                      <a:r>
                        <a:rPr lang="en-US" altLang="zh-CN" sz="1800" b="0">
                          <a:solidFill>
                            <a:srgbClr val="00144F"/>
                          </a:solidFill>
                        </a:rPr>
                        <a:t>Enterprise Social Media</a:t>
                      </a:r>
                    </a:p>
                  </a:txBody>
                  <a:tcPr marL="12700" marR="12700" marT="12700" anchor="ctr">
                    <a:solidFill>
                      <a:srgbClr val="F5AE18"/>
                    </a:solidFill>
                  </a:tcPr>
                </a:tc>
                <a:tc>
                  <a:txBody>
                    <a:bodyPr/>
                    <a:lstStyle/>
                    <a:p>
                      <a:pPr algn="ctr">
                        <a:buClrTx/>
                        <a:buSzTx/>
                        <a:buFontTx/>
                        <a:buNone/>
                      </a:pPr>
                      <a:r>
                        <a:rPr lang="en-US" altLang="zh-CN" sz="1800" b="0">
                          <a:solidFill>
                            <a:srgbClr val="00144F"/>
                          </a:solidFill>
                        </a:rPr>
                        <a:t>Strong: 5, Moderate: 3, Weak: 1</a:t>
                      </a:r>
                    </a:p>
                  </a:txBody>
                  <a:tcPr marL="12700" marR="12700" marT="12700" anchor="ctr">
                    <a:solidFill>
                      <a:srgbClr val="F5AE18"/>
                    </a:solidFill>
                  </a:tcPr>
                </a:tc>
                <a:extLst>
                  <a:ext uri="{0D108BD9-81ED-4DB2-BD59-A6C34878D82A}">
                    <a16:rowId xmlns:a16="http://schemas.microsoft.com/office/drawing/2014/main" val="10006"/>
                  </a:ext>
                </a:extLst>
              </a:tr>
            </a:tbl>
          </a:graphicData>
        </a:graphic>
      </p:graphicFrame>
      <p:sp>
        <p:nvSpPr>
          <p:cNvPr id="93" name="Rectangle 92"/>
          <p:cNvSpPr/>
          <p:nvPr>
            <p:custDataLst>
              <p:tags r:id="rId2"/>
            </p:custDataLst>
          </p:nvPr>
        </p:nvSpPr>
        <p:spPr>
          <a:xfrm>
            <a:off x="1014095" y="4168140"/>
            <a:ext cx="7334250" cy="2684145"/>
          </a:xfrm>
          <a:prstGeom prst="rect">
            <a:avLst/>
          </a:prstGeom>
          <a:solidFill>
            <a:srgbClr val="F8F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solidFill>
                  <a:srgbClr val="00144F"/>
                </a:solidFill>
              </a:rPr>
              <a:t>The scoring approach details six key dimensions of organizational network analysis, each with corresponding data sources such as Slack and email for assessing communication frequency and corporate social media for assessing organizational culture, and provides a specific scale from 1 to 5 for each dimension based on high, medium, and low performance.</a:t>
            </a:r>
          </a:p>
        </p:txBody>
      </p:sp>
      <p:pic>
        <p:nvPicPr>
          <p:cNvPr id="12" name="图片 11"/>
          <p:cNvPicPr>
            <a:picLocks noChangeAspect="1"/>
          </p:cNvPicPr>
          <p:nvPr>
            <p:custDataLst>
              <p:tags r:id="rId3"/>
            </p:custDataLst>
          </p:nvPr>
        </p:nvPicPr>
        <p:blipFill>
          <a:blip r:embed="rId7"/>
          <a:stretch>
            <a:fillRect/>
          </a:stretch>
        </p:blipFill>
        <p:spPr>
          <a:xfrm>
            <a:off x="8347710" y="4168140"/>
            <a:ext cx="3409315" cy="2667000"/>
          </a:xfrm>
          <a:prstGeom prst="rect">
            <a:avLst/>
          </a:prstGeom>
        </p:spPr>
      </p:pic>
      <p:sp>
        <p:nvSpPr>
          <p:cNvPr id="5" name="Rectangle 4"/>
          <p:cNvSpPr/>
          <p:nvPr>
            <p:custDataLst>
              <p:tags r:id="rId4"/>
            </p:custDataLst>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5986145" y="6367145"/>
            <a:ext cx="6096000" cy="306705"/>
          </a:xfrm>
          <a:prstGeom prst="rect">
            <a:avLst/>
          </a:prstGeom>
          <a:noFill/>
        </p:spPr>
        <p:txBody>
          <a:bodyPr wrap="square" rtlCol="0" anchor="t">
            <a:spAutoFit/>
          </a:bodyPr>
          <a:lstStyle/>
          <a:p>
            <a:pPr algn="r"/>
            <a:fld id="{D4F9442E-9437-4062-8DAD-965F8584E449}" type="slidenum">
              <a:rPr lang="en-US" sz="1400" b="1" smtClean="0">
                <a:solidFill>
                  <a:srgbClr val="DFEEEA"/>
                </a:solidFill>
                <a:latin typeface="Segoe UI" panose="020B0502040204020203" pitchFamily="34" charset="0"/>
                <a:cs typeface="Segoe UI" panose="020B0502040204020203" pitchFamily="34" charset="0"/>
              </a:rPr>
              <a:t>11</a:t>
            </a:fld>
            <a:endParaRPr lang="en-US" altLang="en-US" sz="1400" b="1">
              <a:solidFill>
                <a:srgbClr val="DFEEEA"/>
              </a:solidFill>
              <a:latin typeface="Segoe UI" panose="020B0502040204020203" pitchFamily="34" charset="0"/>
              <a:cs typeface="Segoe UI" panose="020B0502040204020203" pitchFamily="34" charset="0"/>
            </a:endParaRPr>
          </a:p>
        </p:txBody>
      </p:sp>
      <p:sp>
        <p:nvSpPr>
          <p:cNvPr id="4" name="Title 1"/>
          <p:cNvSpPr txBox="1"/>
          <p:nvPr/>
        </p:nvSpPr>
        <p:spPr>
          <a:xfrm>
            <a:off x="515938" y="6418576"/>
            <a:ext cx="2062065" cy="145424"/>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rgbClr val="00144F"/>
                </a:solidFill>
                <a:latin typeface="Segoe UI" panose="020B0502040204020203" pitchFamily="34" charset="0"/>
                <a:cs typeface="Segoe UI" panose="020B0502040204020203" pitchFamily="34" charset="0"/>
              </a:rPr>
              <a:t>People Metrics</a:t>
            </a:r>
            <a:r>
              <a:rPr lang="en-US" sz="1050" dirty="0">
                <a:solidFill>
                  <a:srgbClr val="00144F"/>
                </a:solidFill>
                <a:latin typeface="Segoe UI" panose="020B0502040204020203" pitchFamily="34" charset="0"/>
                <a:cs typeface="Segoe UI" panose="020B0502040204020203" pitchFamily="34" charset="0"/>
              </a:rPr>
              <a:t> Final Presentation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Rectangle 193"/>
          <p:cNvSpPr/>
          <p:nvPr/>
        </p:nvSpPr>
        <p:spPr>
          <a:xfrm>
            <a:off x="9985590" y="0"/>
            <a:ext cx="1560402" cy="2401471"/>
          </a:xfrm>
          <a:prstGeom prst="rect">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p:cNvGrpSpPr/>
          <p:nvPr/>
        </p:nvGrpSpPr>
        <p:grpSpPr>
          <a:xfrm rot="1116255" flipH="1">
            <a:off x="9727476" y="1461365"/>
            <a:ext cx="2076630" cy="2771862"/>
            <a:chOff x="10587401" y="3138244"/>
            <a:chExt cx="1242834" cy="1658921"/>
          </a:xfrm>
        </p:grpSpPr>
        <p:sp>
          <p:nvSpPr>
            <p:cNvPr id="140" name="Freeform: Shape 139"/>
            <p:cNvSpPr/>
            <p:nvPr/>
          </p:nvSpPr>
          <p:spPr>
            <a:xfrm flipV="1">
              <a:off x="10587401" y="3138244"/>
              <a:ext cx="982652" cy="1648493"/>
            </a:xfrm>
            <a:custGeom>
              <a:avLst/>
              <a:gdLst>
                <a:gd name="connsiteX0" fmla="*/ 737753 w 982652"/>
                <a:gd name="connsiteY0" fmla="*/ 1648069 h 1648493"/>
                <a:gd name="connsiteX1" fmla="*/ 831624 w 982652"/>
                <a:gd name="connsiteY1" fmla="*/ 1627285 h 1648493"/>
                <a:gd name="connsiteX2" fmla="*/ 982652 w 982652"/>
                <a:gd name="connsiteY2" fmla="*/ 1574163 h 1648493"/>
                <a:gd name="connsiteX3" fmla="*/ 760060 w 982652"/>
                <a:gd name="connsiteY3" fmla="*/ 951663 h 1648493"/>
                <a:gd name="connsiteX4" fmla="*/ 760046 w 982652"/>
                <a:gd name="connsiteY4" fmla="*/ 951668 h 1648493"/>
                <a:gd name="connsiteX5" fmla="*/ 681735 w 982652"/>
                <a:gd name="connsiteY5" fmla="*/ 732691 h 1648493"/>
                <a:gd name="connsiteX6" fmla="*/ 681669 w 982652"/>
                <a:gd name="connsiteY6" fmla="*/ 732715 h 1648493"/>
                <a:gd name="connsiteX7" fmla="*/ 605918 w 982652"/>
                <a:gd name="connsiteY7" fmla="*/ 520861 h 1648493"/>
                <a:gd name="connsiteX8" fmla="*/ 605800 w 982652"/>
                <a:gd name="connsiteY8" fmla="*/ 520903 h 1648493"/>
                <a:gd name="connsiteX9" fmla="*/ 522878 w 982652"/>
                <a:gd name="connsiteY9" fmla="*/ 288989 h 1648493"/>
                <a:gd name="connsiteX10" fmla="*/ 522709 w 982652"/>
                <a:gd name="connsiteY10" fmla="*/ 289050 h 1648493"/>
                <a:gd name="connsiteX11" fmla="*/ 419348 w 982652"/>
                <a:gd name="connsiteY11" fmla="*/ 0 h 1648493"/>
                <a:gd name="connsiteX12" fmla="*/ 261505 w 982652"/>
                <a:gd name="connsiteY12" fmla="*/ 55920 h 1648493"/>
                <a:gd name="connsiteX13" fmla="*/ 261505 w 982652"/>
                <a:gd name="connsiteY13" fmla="*/ 55961 h 1648493"/>
                <a:gd name="connsiteX14" fmla="*/ 13832 w 982652"/>
                <a:gd name="connsiteY14" fmla="*/ 406157 h 1648493"/>
                <a:gd name="connsiteX15" fmla="*/ 4354 w 982652"/>
                <a:gd name="connsiteY15" fmla="*/ 476473 h 1648493"/>
                <a:gd name="connsiteX16" fmla="*/ 4155 w 982652"/>
                <a:gd name="connsiteY16" fmla="*/ 476545 h 1648493"/>
                <a:gd name="connsiteX17" fmla="*/ 612 w 982652"/>
                <a:gd name="connsiteY17" fmla="*/ 604160 h 1648493"/>
                <a:gd name="connsiteX18" fmla="*/ 12486 w 982652"/>
                <a:gd name="connsiteY18" fmla="*/ 735417 h 1648493"/>
                <a:gd name="connsiteX19" fmla="*/ 12450 w 982652"/>
                <a:gd name="connsiteY19" fmla="*/ 735430 h 1648493"/>
                <a:gd name="connsiteX20" fmla="*/ 12522 w 982652"/>
                <a:gd name="connsiteY20" fmla="*/ 735808 h 1648493"/>
                <a:gd name="connsiteX21" fmla="*/ 12545 w 982652"/>
                <a:gd name="connsiteY21" fmla="*/ 736068 h 1648493"/>
                <a:gd name="connsiteX22" fmla="*/ 12569 w 982652"/>
                <a:gd name="connsiteY22" fmla="*/ 736059 h 1648493"/>
                <a:gd name="connsiteX23" fmla="*/ 33422 w 982652"/>
                <a:gd name="connsiteY23" fmla="*/ 846421 h 1648493"/>
                <a:gd name="connsiteX24" fmla="*/ 63799 w 982652"/>
                <a:gd name="connsiteY24" fmla="*/ 956752 h 1648493"/>
                <a:gd name="connsiteX25" fmla="*/ 63869 w 982652"/>
                <a:gd name="connsiteY25" fmla="*/ 956727 h 1648493"/>
                <a:gd name="connsiteX26" fmla="*/ 103736 w 982652"/>
                <a:gd name="connsiteY26" fmla="*/ 1066375 h 1648493"/>
                <a:gd name="connsiteX27" fmla="*/ 152369 w 982652"/>
                <a:gd name="connsiteY27" fmla="*/ 1172481 h 1648493"/>
                <a:gd name="connsiteX28" fmla="*/ 152549 w 982652"/>
                <a:gd name="connsiteY28" fmla="*/ 1172416 h 1648493"/>
                <a:gd name="connsiteX29" fmla="*/ 207910 w 982652"/>
                <a:gd name="connsiteY29" fmla="*/ 1270694 h 1648493"/>
                <a:gd name="connsiteX30" fmla="*/ 415911 w 982652"/>
                <a:gd name="connsiteY30" fmla="*/ 1516997 h 1648493"/>
                <a:gd name="connsiteX31" fmla="*/ 737753 w 982652"/>
                <a:gd name="connsiteY31" fmla="*/ 1648069 h 164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82652" h="1648493">
                  <a:moveTo>
                    <a:pt x="737753" y="1648069"/>
                  </a:moveTo>
                  <a:cubicBezTo>
                    <a:pt x="770634" y="1646343"/>
                    <a:pt x="802081" y="1639358"/>
                    <a:pt x="831624" y="1627285"/>
                  </a:cubicBezTo>
                  <a:lnTo>
                    <a:pt x="982652" y="1574163"/>
                  </a:lnTo>
                  <a:lnTo>
                    <a:pt x="760060" y="951663"/>
                  </a:lnTo>
                  <a:lnTo>
                    <a:pt x="760046" y="951668"/>
                  </a:lnTo>
                  <a:lnTo>
                    <a:pt x="681735" y="732691"/>
                  </a:lnTo>
                  <a:lnTo>
                    <a:pt x="681669" y="732715"/>
                  </a:lnTo>
                  <a:lnTo>
                    <a:pt x="605918" y="520861"/>
                  </a:lnTo>
                  <a:lnTo>
                    <a:pt x="605800" y="520903"/>
                  </a:lnTo>
                  <a:lnTo>
                    <a:pt x="522878" y="288989"/>
                  </a:lnTo>
                  <a:lnTo>
                    <a:pt x="522709" y="289050"/>
                  </a:lnTo>
                  <a:lnTo>
                    <a:pt x="419348" y="0"/>
                  </a:lnTo>
                  <a:lnTo>
                    <a:pt x="261505" y="55920"/>
                  </a:lnTo>
                  <a:lnTo>
                    <a:pt x="261505" y="55961"/>
                  </a:lnTo>
                  <a:cubicBezTo>
                    <a:pt x="140432" y="94867"/>
                    <a:pt x="47920" y="215214"/>
                    <a:pt x="13832" y="406157"/>
                  </a:cubicBezTo>
                  <a:lnTo>
                    <a:pt x="4354" y="476473"/>
                  </a:lnTo>
                  <a:lnTo>
                    <a:pt x="4155" y="476545"/>
                  </a:lnTo>
                  <a:cubicBezTo>
                    <a:pt x="279" y="518052"/>
                    <a:pt x="-844" y="560748"/>
                    <a:pt x="612" y="604160"/>
                  </a:cubicBezTo>
                  <a:lnTo>
                    <a:pt x="12486" y="735417"/>
                  </a:lnTo>
                  <a:lnTo>
                    <a:pt x="12450" y="735430"/>
                  </a:lnTo>
                  <a:lnTo>
                    <a:pt x="12522" y="735808"/>
                  </a:lnTo>
                  <a:lnTo>
                    <a:pt x="12545" y="736068"/>
                  </a:lnTo>
                  <a:lnTo>
                    <a:pt x="12569" y="736059"/>
                  </a:lnTo>
                  <a:lnTo>
                    <a:pt x="33422" y="846421"/>
                  </a:lnTo>
                  <a:cubicBezTo>
                    <a:pt x="42013" y="883398"/>
                    <a:pt x="52171" y="920265"/>
                    <a:pt x="63799" y="956752"/>
                  </a:cubicBezTo>
                  <a:lnTo>
                    <a:pt x="63869" y="956727"/>
                  </a:lnTo>
                  <a:lnTo>
                    <a:pt x="103736" y="1066375"/>
                  </a:lnTo>
                  <a:cubicBezTo>
                    <a:pt x="118556" y="1102527"/>
                    <a:pt x="134801" y="1137992"/>
                    <a:pt x="152369" y="1172481"/>
                  </a:cubicBezTo>
                  <a:lnTo>
                    <a:pt x="152549" y="1172416"/>
                  </a:lnTo>
                  <a:lnTo>
                    <a:pt x="207910" y="1270694"/>
                  </a:lnTo>
                  <a:cubicBezTo>
                    <a:pt x="267458" y="1366458"/>
                    <a:pt x="337716" y="1451090"/>
                    <a:pt x="415911" y="1516997"/>
                  </a:cubicBezTo>
                  <a:cubicBezTo>
                    <a:pt x="527580" y="1611094"/>
                    <a:pt x="639113" y="1653247"/>
                    <a:pt x="737753" y="1648069"/>
                  </a:cubicBezTo>
                  <a:close/>
                </a:path>
              </a:pathLst>
            </a:custGeom>
            <a:gradFill flip="none" rotWithShape="1">
              <a:gsLst>
                <a:gs pos="0">
                  <a:srgbClr val="F5AE18"/>
                </a:gs>
                <a:gs pos="100000">
                  <a:srgbClr val="795505"/>
                </a:gs>
              </a:gsLst>
              <a:lin ang="16200000" scaled="1"/>
              <a:tileRect/>
            </a:gradFill>
            <a:ln w="403" cap="flat">
              <a:noFill/>
              <a:prstDash val="solid"/>
              <a:miter/>
            </a:ln>
          </p:spPr>
          <p:txBody>
            <a:bodyPr rtlCol="0" anchor="ctr"/>
            <a:lstStyle/>
            <a:p>
              <a:endParaRPr lang="en-US"/>
            </a:p>
          </p:txBody>
        </p:sp>
        <p:sp>
          <p:nvSpPr>
            <p:cNvPr id="114" name="Freeform: Shape 113"/>
            <p:cNvSpPr/>
            <p:nvPr/>
          </p:nvSpPr>
          <p:spPr>
            <a:xfrm flipV="1">
              <a:off x="10756895" y="3187801"/>
              <a:ext cx="1073340" cy="1609364"/>
            </a:xfrm>
            <a:custGeom>
              <a:avLst/>
              <a:gdLst>
                <a:gd name="connsiteX0" fmla="*/ 1049704 w 1073340"/>
                <a:gd name="connsiteY0" fmla="*/ 1239566 h 1609364"/>
                <a:gd name="connsiteX1" fmla="*/ 646974 w 1073340"/>
                <a:gd name="connsiteY1" fmla="*/ 125718 h 1609364"/>
                <a:gd name="connsiteX2" fmla="*/ 3872 w 1073340"/>
                <a:gd name="connsiteY2" fmla="*/ 358228 h 1609364"/>
                <a:gd name="connsiteX3" fmla="*/ 406602 w 1073340"/>
                <a:gd name="connsiteY3" fmla="*/ 1472084 h 1609364"/>
                <a:gd name="connsiteX4" fmla="*/ 1049704 w 1073340"/>
                <a:gd name="connsiteY4" fmla="*/ 1239566 h 160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340" h="1609364">
                  <a:moveTo>
                    <a:pt x="1049704" y="1239566"/>
                  </a:moveTo>
                  <a:cubicBezTo>
                    <a:pt x="1116107" y="867775"/>
                    <a:pt x="935767" y="369074"/>
                    <a:pt x="646974" y="125718"/>
                  </a:cubicBezTo>
                  <a:cubicBezTo>
                    <a:pt x="358181" y="-117678"/>
                    <a:pt x="70275" y="-13538"/>
                    <a:pt x="3872" y="358228"/>
                  </a:cubicBezTo>
                  <a:cubicBezTo>
                    <a:pt x="-62491" y="730035"/>
                    <a:pt x="117809" y="1228713"/>
                    <a:pt x="406602" y="1472084"/>
                  </a:cubicBezTo>
                  <a:cubicBezTo>
                    <a:pt x="695395" y="1715456"/>
                    <a:pt x="983342" y="1611353"/>
                    <a:pt x="1049704" y="1239566"/>
                  </a:cubicBezTo>
                </a:path>
              </a:pathLst>
            </a:custGeom>
            <a:solidFill>
              <a:srgbClr val="F5AE18"/>
            </a:solidFill>
            <a:ln w="403" cap="flat">
              <a:noFill/>
              <a:prstDash val="solid"/>
              <a:miter/>
            </a:ln>
          </p:spPr>
          <p:txBody>
            <a:bodyPr rtlCol="0" anchor="ctr"/>
            <a:lstStyle/>
            <a:p>
              <a:endParaRPr lang="en-US"/>
            </a:p>
          </p:txBody>
        </p:sp>
        <p:sp>
          <p:nvSpPr>
            <p:cNvPr id="115" name="Freeform: Shape 114"/>
            <p:cNvSpPr/>
            <p:nvPr/>
          </p:nvSpPr>
          <p:spPr>
            <a:xfrm flipV="1">
              <a:off x="10846891" y="3322731"/>
              <a:ext cx="893349" cy="1339484"/>
            </a:xfrm>
            <a:custGeom>
              <a:avLst/>
              <a:gdLst>
                <a:gd name="connsiteX0" fmla="*/ 872019 w 893349"/>
                <a:gd name="connsiteY0" fmla="*/ 1030722 h 1339484"/>
                <a:gd name="connsiteX1" fmla="*/ 536820 w 893349"/>
                <a:gd name="connsiteY1" fmla="*/ 103657 h 1339484"/>
                <a:gd name="connsiteX2" fmla="*/ 1567 w 893349"/>
                <a:gd name="connsiteY2" fmla="*/ 297180 h 1339484"/>
                <a:gd name="connsiteX3" fmla="*/ 336765 w 893349"/>
                <a:gd name="connsiteY3" fmla="*/ 1224254 h 1339484"/>
                <a:gd name="connsiteX4" fmla="*/ 872019 w 893349"/>
                <a:gd name="connsiteY4" fmla="*/ 1030722 h 1339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349" h="1339484">
                  <a:moveTo>
                    <a:pt x="872019" y="1030722"/>
                  </a:moveTo>
                  <a:cubicBezTo>
                    <a:pt x="927294" y="721274"/>
                    <a:pt x="777192" y="306211"/>
                    <a:pt x="536820" y="103657"/>
                  </a:cubicBezTo>
                  <a:cubicBezTo>
                    <a:pt x="296448" y="-98898"/>
                    <a:pt x="56802" y="-12256"/>
                    <a:pt x="1567" y="297180"/>
                  </a:cubicBezTo>
                  <a:cubicBezTo>
                    <a:pt x="-53668" y="606616"/>
                    <a:pt x="96393" y="1021687"/>
                    <a:pt x="336765" y="1224254"/>
                  </a:cubicBezTo>
                  <a:cubicBezTo>
                    <a:pt x="577137" y="1426816"/>
                    <a:pt x="816784" y="1340170"/>
                    <a:pt x="872019" y="1030722"/>
                  </a:cubicBezTo>
                </a:path>
              </a:pathLst>
            </a:custGeom>
            <a:solidFill>
              <a:srgbClr val="00144F"/>
            </a:solidFill>
            <a:ln w="403" cap="flat">
              <a:noFill/>
              <a:prstDash val="solid"/>
              <a:miter/>
            </a:ln>
          </p:spPr>
          <p:txBody>
            <a:bodyPr rtlCol="0" anchor="ctr"/>
            <a:lstStyle/>
            <a:p>
              <a:endParaRPr lang="en-US"/>
            </a:p>
          </p:txBody>
        </p:sp>
        <p:sp>
          <p:nvSpPr>
            <p:cNvPr id="116" name="Freeform: Shape 115"/>
            <p:cNvSpPr/>
            <p:nvPr/>
          </p:nvSpPr>
          <p:spPr>
            <a:xfrm flipV="1">
              <a:off x="10936886" y="3457664"/>
              <a:ext cx="713385" cy="1069619"/>
            </a:xfrm>
            <a:custGeom>
              <a:avLst/>
              <a:gdLst>
                <a:gd name="connsiteX0" fmla="*/ 694373 w 713385"/>
                <a:gd name="connsiteY0" fmla="*/ 821900 h 1069619"/>
                <a:gd name="connsiteX1" fmla="*/ 426707 w 713385"/>
                <a:gd name="connsiteY1" fmla="*/ 81613 h 1069619"/>
                <a:gd name="connsiteX2" fmla="*/ -738 w 713385"/>
                <a:gd name="connsiteY2" fmla="*/ 236149 h 1069619"/>
                <a:gd name="connsiteX3" fmla="*/ 266929 w 713385"/>
                <a:gd name="connsiteY3" fmla="*/ 976437 h 1069619"/>
                <a:gd name="connsiteX4" fmla="*/ 694373 w 713385"/>
                <a:gd name="connsiteY4" fmla="*/ 821900 h 1069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385" h="1069619">
                  <a:moveTo>
                    <a:pt x="694373" y="821900"/>
                  </a:moveTo>
                  <a:cubicBezTo>
                    <a:pt x="738481" y="574795"/>
                    <a:pt x="618617" y="243366"/>
                    <a:pt x="426707" y="81613"/>
                  </a:cubicBezTo>
                  <a:cubicBezTo>
                    <a:pt x="234756" y="-80140"/>
                    <a:pt x="43369" y="-10956"/>
                    <a:pt x="-738" y="236149"/>
                  </a:cubicBezTo>
                  <a:cubicBezTo>
                    <a:pt x="-44845" y="483254"/>
                    <a:pt x="74978" y="814683"/>
                    <a:pt x="266929" y="976437"/>
                  </a:cubicBezTo>
                  <a:cubicBezTo>
                    <a:pt x="458880" y="1138190"/>
                    <a:pt x="650226" y="1069006"/>
                    <a:pt x="694373" y="821900"/>
                  </a:cubicBezTo>
                </a:path>
              </a:pathLst>
            </a:custGeom>
            <a:solidFill>
              <a:schemeClr val="bg1"/>
            </a:solidFill>
            <a:ln w="403" cap="flat">
              <a:noFill/>
              <a:prstDash val="solid"/>
              <a:miter/>
            </a:ln>
          </p:spPr>
          <p:txBody>
            <a:bodyPr rtlCol="0" anchor="ctr"/>
            <a:lstStyle/>
            <a:p>
              <a:endParaRPr lang="en-US"/>
            </a:p>
          </p:txBody>
        </p:sp>
        <p:sp>
          <p:nvSpPr>
            <p:cNvPr id="117" name="Freeform: Shape 116"/>
            <p:cNvSpPr/>
            <p:nvPr/>
          </p:nvSpPr>
          <p:spPr>
            <a:xfrm flipV="1">
              <a:off x="11026881" y="3592596"/>
              <a:ext cx="533394" cy="799767"/>
            </a:xfrm>
            <a:custGeom>
              <a:avLst/>
              <a:gdLst>
                <a:gd name="connsiteX0" fmla="*/ 516688 w 533394"/>
                <a:gd name="connsiteY0" fmla="*/ 613087 h 799767"/>
                <a:gd name="connsiteX1" fmla="*/ 316553 w 533394"/>
                <a:gd name="connsiteY1" fmla="*/ 59541 h 799767"/>
                <a:gd name="connsiteX2" fmla="*/ -3043 w 533394"/>
                <a:gd name="connsiteY2" fmla="*/ 175091 h 799767"/>
                <a:gd name="connsiteX3" fmla="*/ 197092 w 533394"/>
                <a:gd name="connsiteY3" fmla="*/ 728636 h 799767"/>
                <a:gd name="connsiteX4" fmla="*/ 516688 w 533394"/>
                <a:gd name="connsiteY4" fmla="*/ 613087 h 799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394" h="799767">
                  <a:moveTo>
                    <a:pt x="516688" y="613087"/>
                  </a:moveTo>
                  <a:cubicBezTo>
                    <a:pt x="549667" y="428320"/>
                    <a:pt x="460042" y="180493"/>
                    <a:pt x="316553" y="59541"/>
                  </a:cubicBezTo>
                  <a:cubicBezTo>
                    <a:pt x="173023" y="-61370"/>
                    <a:pt x="29937" y="-9643"/>
                    <a:pt x="-3043" y="175091"/>
                  </a:cubicBezTo>
                  <a:cubicBezTo>
                    <a:pt x="-36023" y="359869"/>
                    <a:pt x="53562" y="607692"/>
                    <a:pt x="197092" y="728636"/>
                  </a:cubicBezTo>
                  <a:cubicBezTo>
                    <a:pt x="340622" y="849580"/>
                    <a:pt x="483708" y="797845"/>
                    <a:pt x="516688" y="613087"/>
                  </a:cubicBezTo>
                </a:path>
              </a:pathLst>
            </a:custGeom>
            <a:solidFill>
              <a:srgbClr val="00144F"/>
            </a:solidFill>
            <a:ln w="403" cap="flat">
              <a:noFill/>
              <a:prstDash val="solid"/>
              <a:miter/>
            </a:ln>
          </p:spPr>
          <p:txBody>
            <a:bodyPr rtlCol="0" anchor="ctr"/>
            <a:lstStyle/>
            <a:p>
              <a:endParaRPr lang="en-US"/>
            </a:p>
          </p:txBody>
        </p:sp>
        <p:sp>
          <p:nvSpPr>
            <p:cNvPr id="118" name="Freeform: Shape 117"/>
            <p:cNvSpPr/>
            <p:nvPr/>
          </p:nvSpPr>
          <p:spPr>
            <a:xfrm flipV="1">
              <a:off x="11116876" y="3727526"/>
              <a:ext cx="353404" cy="529904"/>
            </a:xfrm>
            <a:custGeom>
              <a:avLst/>
              <a:gdLst>
                <a:gd name="connsiteX0" fmla="*/ 339003 w 353404"/>
                <a:gd name="connsiteY0" fmla="*/ 404261 h 529904"/>
                <a:gd name="connsiteX1" fmla="*/ 206399 w 353404"/>
                <a:gd name="connsiteY1" fmla="*/ 37498 h 529904"/>
                <a:gd name="connsiteX2" fmla="*/ -5348 w 353404"/>
                <a:gd name="connsiteY2" fmla="*/ 114060 h 529904"/>
                <a:gd name="connsiteX3" fmla="*/ 127256 w 353404"/>
                <a:gd name="connsiteY3" fmla="*/ 480823 h 529904"/>
                <a:gd name="connsiteX4" fmla="*/ 339003 w 353404"/>
                <a:gd name="connsiteY4" fmla="*/ 404261 h 529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404" h="529904">
                  <a:moveTo>
                    <a:pt x="339003" y="404261"/>
                  </a:moveTo>
                  <a:cubicBezTo>
                    <a:pt x="360855" y="281845"/>
                    <a:pt x="301467" y="117648"/>
                    <a:pt x="206399" y="37498"/>
                  </a:cubicBezTo>
                  <a:cubicBezTo>
                    <a:pt x="111290" y="-42613"/>
                    <a:pt x="16504" y="-8343"/>
                    <a:pt x="-5348" y="114060"/>
                  </a:cubicBezTo>
                  <a:cubicBezTo>
                    <a:pt x="-27200" y="236484"/>
                    <a:pt x="32147" y="400689"/>
                    <a:pt x="127256" y="480823"/>
                  </a:cubicBezTo>
                  <a:cubicBezTo>
                    <a:pt x="222324" y="560958"/>
                    <a:pt x="317150" y="526676"/>
                    <a:pt x="339003" y="404261"/>
                  </a:cubicBezTo>
                </a:path>
              </a:pathLst>
            </a:custGeom>
            <a:solidFill>
              <a:srgbClr val="F5AE18"/>
            </a:solidFill>
            <a:ln w="403" cap="flat">
              <a:noFill/>
              <a:prstDash val="solid"/>
              <a:miter/>
            </a:ln>
          </p:spPr>
          <p:txBody>
            <a:bodyPr rtlCol="0" anchor="ctr"/>
            <a:lstStyle/>
            <a:p>
              <a:endParaRPr lang="en-US"/>
            </a:p>
          </p:txBody>
        </p:sp>
        <p:sp>
          <p:nvSpPr>
            <p:cNvPr id="119" name="Freeform: Shape 118"/>
            <p:cNvSpPr/>
            <p:nvPr/>
          </p:nvSpPr>
          <p:spPr>
            <a:xfrm flipV="1">
              <a:off x="11206871" y="3862458"/>
              <a:ext cx="173414" cy="260040"/>
            </a:xfrm>
            <a:custGeom>
              <a:avLst/>
              <a:gdLst>
                <a:gd name="connsiteX0" fmla="*/ 161317 w 173414"/>
                <a:gd name="connsiteY0" fmla="*/ 195435 h 260040"/>
                <a:gd name="connsiteX1" fmla="*/ 96245 w 173414"/>
                <a:gd name="connsiteY1" fmla="*/ 15454 h 260040"/>
                <a:gd name="connsiteX2" fmla="*/ -7653 w 173414"/>
                <a:gd name="connsiteY2" fmla="*/ 53030 h 260040"/>
                <a:gd name="connsiteX3" fmla="*/ 57419 w 173414"/>
                <a:gd name="connsiteY3" fmla="*/ 233010 h 260040"/>
                <a:gd name="connsiteX4" fmla="*/ 161317 w 173414"/>
                <a:gd name="connsiteY4" fmla="*/ 195435 h 26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414" h="260040">
                  <a:moveTo>
                    <a:pt x="161317" y="195435"/>
                  </a:moveTo>
                  <a:cubicBezTo>
                    <a:pt x="172042" y="135362"/>
                    <a:pt x="142892" y="54763"/>
                    <a:pt x="96245" y="15454"/>
                  </a:cubicBezTo>
                  <a:cubicBezTo>
                    <a:pt x="49598" y="-23856"/>
                    <a:pt x="3072" y="-7043"/>
                    <a:pt x="-7653" y="53030"/>
                  </a:cubicBezTo>
                  <a:cubicBezTo>
                    <a:pt x="-18377" y="113103"/>
                    <a:pt x="10732" y="193685"/>
                    <a:pt x="57419" y="233010"/>
                  </a:cubicBezTo>
                  <a:cubicBezTo>
                    <a:pt x="104067" y="272332"/>
                    <a:pt x="150593" y="255511"/>
                    <a:pt x="161317" y="195435"/>
                  </a:cubicBezTo>
                </a:path>
              </a:pathLst>
            </a:custGeom>
            <a:solidFill>
              <a:srgbClr val="00144F"/>
            </a:solidFill>
            <a:ln w="403" cap="flat">
              <a:noFill/>
              <a:prstDash val="solid"/>
              <a:miter/>
            </a:ln>
          </p:spPr>
          <p:txBody>
            <a:bodyPr rtlCol="0" anchor="ctr"/>
            <a:lstStyle/>
            <a:p>
              <a:endParaRPr lang="en-US"/>
            </a:p>
          </p:txBody>
        </p:sp>
      </p:grpSp>
      <p:sp>
        <p:nvSpPr>
          <p:cNvPr id="156" name="Arrow: Right 155"/>
          <p:cNvSpPr/>
          <p:nvPr/>
        </p:nvSpPr>
        <p:spPr>
          <a:xfrm>
            <a:off x="796414" y="2408159"/>
            <a:ext cx="1817356" cy="87827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Right 161"/>
          <p:cNvSpPr/>
          <p:nvPr/>
        </p:nvSpPr>
        <p:spPr>
          <a:xfrm>
            <a:off x="3031345" y="2408159"/>
            <a:ext cx="1824362" cy="878275"/>
          </a:xfrm>
          <a:prstGeom prst="rightArrow">
            <a:avLst/>
          </a:prstGeom>
          <a:solidFill>
            <a:srgbClr val="F3BE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Right 162"/>
          <p:cNvSpPr/>
          <p:nvPr/>
        </p:nvSpPr>
        <p:spPr>
          <a:xfrm>
            <a:off x="5273282" y="2408159"/>
            <a:ext cx="1824362" cy="878275"/>
          </a:xfrm>
          <a:prstGeom prst="rightArrow">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Arrow: Right 163"/>
          <p:cNvSpPr/>
          <p:nvPr/>
        </p:nvSpPr>
        <p:spPr>
          <a:xfrm>
            <a:off x="7515216" y="2408159"/>
            <a:ext cx="1824363" cy="878275"/>
          </a:xfrm>
          <a:prstGeom prst="rightArrow">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509263" y="2532315"/>
            <a:ext cx="629962" cy="629962"/>
          </a:xfrm>
          <a:prstGeom prst="ellipse">
            <a:avLst/>
          </a:prstGeom>
          <a:solidFill>
            <a:srgbClr val="D9D9D9"/>
          </a:solidFill>
          <a:ln w="38100">
            <a:solidFill>
              <a:schemeClr val="bg1"/>
            </a:solid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b="1" dirty="0">
              <a:solidFill>
                <a:schemeClr val="tx1"/>
              </a:solidFill>
              <a:latin typeface="Segoe UI" panose="020B0502040204020203" pitchFamily="34" charset="0"/>
              <a:cs typeface="Segoe UI" panose="020B0502040204020203" pitchFamily="34" charset="0"/>
            </a:endParaRPr>
          </a:p>
        </p:txBody>
      </p:sp>
      <p:sp>
        <p:nvSpPr>
          <p:cNvPr id="166" name="Oval 165"/>
          <p:cNvSpPr/>
          <p:nvPr/>
        </p:nvSpPr>
        <p:spPr>
          <a:xfrm>
            <a:off x="2756702" y="2532315"/>
            <a:ext cx="629962" cy="629962"/>
          </a:xfrm>
          <a:prstGeom prst="ellipse">
            <a:avLst/>
          </a:prstGeom>
          <a:solidFill>
            <a:srgbClr val="F3BE94"/>
          </a:solidFill>
          <a:ln w="38100">
            <a:solidFill>
              <a:schemeClr val="bg1"/>
            </a:solid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b="1" dirty="0">
              <a:solidFill>
                <a:schemeClr val="tx1"/>
              </a:solidFill>
              <a:latin typeface="Segoe UI" panose="020B0502040204020203" pitchFamily="34" charset="0"/>
              <a:cs typeface="Segoe UI" panose="020B0502040204020203" pitchFamily="34" charset="0"/>
            </a:endParaRPr>
          </a:p>
        </p:txBody>
      </p:sp>
      <p:sp>
        <p:nvSpPr>
          <p:cNvPr id="167" name="Oval 166"/>
          <p:cNvSpPr/>
          <p:nvPr/>
        </p:nvSpPr>
        <p:spPr>
          <a:xfrm>
            <a:off x="5004141" y="2532315"/>
            <a:ext cx="629962" cy="629962"/>
          </a:xfrm>
          <a:prstGeom prst="ellipse">
            <a:avLst/>
          </a:prstGeom>
          <a:solidFill>
            <a:srgbClr val="F5AE18"/>
          </a:solidFill>
          <a:ln w="38100">
            <a:solidFill>
              <a:schemeClr val="bg1"/>
            </a:solid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b="1" dirty="0">
              <a:solidFill>
                <a:schemeClr val="tx1"/>
              </a:solidFill>
              <a:latin typeface="Segoe UI" panose="020B0502040204020203" pitchFamily="34" charset="0"/>
              <a:cs typeface="Segoe UI" panose="020B0502040204020203" pitchFamily="34" charset="0"/>
            </a:endParaRPr>
          </a:p>
        </p:txBody>
      </p:sp>
      <p:sp>
        <p:nvSpPr>
          <p:cNvPr id="168" name="Oval 167"/>
          <p:cNvSpPr/>
          <p:nvPr/>
        </p:nvSpPr>
        <p:spPr>
          <a:xfrm>
            <a:off x="7251580" y="2532315"/>
            <a:ext cx="629962" cy="629962"/>
          </a:xfrm>
          <a:prstGeom prst="ellipse">
            <a:avLst/>
          </a:prstGeom>
          <a:solidFill>
            <a:srgbClr val="00144F"/>
          </a:solidFill>
          <a:ln w="38100">
            <a:solidFill>
              <a:schemeClr val="bg1"/>
            </a:solid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b="1" dirty="0">
              <a:solidFill>
                <a:schemeClr val="bg1"/>
              </a:solidFill>
              <a:latin typeface="Segoe UI" panose="020B0502040204020203" pitchFamily="34" charset="0"/>
              <a:cs typeface="Segoe UI" panose="020B0502040204020203" pitchFamily="34" charset="0"/>
            </a:endParaRPr>
          </a:p>
        </p:txBody>
      </p:sp>
      <p:sp>
        <p:nvSpPr>
          <p:cNvPr id="169" name="Title 1"/>
          <p:cNvSpPr txBox="1"/>
          <p:nvPr/>
        </p:nvSpPr>
        <p:spPr>
          <a:xfrm>
            <a:off x="533948" y="3899527"/>
            <a:ext cx="2088000" cy="1076960"/>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a:latin typeface="Segoe UI" panose="020B0502040204020203" pitchFamily="34" charset="0"/>
                <a:ea typeface="Segoe UI Black" panose="020B0A02040204020203" pitchFamily="34" charset="0"/>
                <a:cs typeface="Segoe UI" panose="020B0502040204020203" pitchFamily="34" charset="0"/>
              </a:rPr>
              <a:t>Gather data from ONA surveys, communication platforms, calendars, CRM systems, and social media platforms.</a:t>
            </a:r>
          </a:p>
        </p:txBody>
      </p:sp>
      <p:sp>
        <p:nvSpPr>
          <p:cNvPr id="170" name="Title 1"/>
          <p:cNvSpPr txBox="1"/>
          <p:nvPr/>
        </p:nvSpPr>
        <p:spPr>
          <a:xfrm>
            <a:off x="2773158" y="3899527"/>
            <a:ext cx="2088000" cy="129222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a:latin typeface="Segoe UI" panose="020B0502040204020203" pitchFamily="34" charset="0"/>
                <a:ea typeface="Segoe UI Black" panose="020B0A02040204020203" pitchFamily="34" charset="0"/>
                <a:cs typeface="Segoe UI" panose="020B0502040204020203" pitchFamily="34" charset="0"/>
              </a:rPr>
              <a:t>Preprocess and clean data, extract relevant interaction and collaboration features, and apply normalization and weighting.</a:t>
            </a:r>
          </a:p>
        </p:txBody>
      </p:sp>
      <p:sp>
        <p:nvSpPr>
          <p:cNvPr id="171" name="Title 1"/>
          <p:cNvSpPr txBox="1"/>
          <p:nvPr/>
        </p:nvSpPr>
        <p:spPr>
          <a:xfrm>
            <a:off x="5012368" y="3899527"/>
            <a:ext cx="2088000" cy="129222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a:latin typeface="Segoe UI" panose="020B0502040204020203" pitchFamily="34" charset="0"/>
                <a:ea typeface="Segoe UI Black" panose="020B0A02040204020203" pitchFamily="34" charset="0"/>
                <a:cs typeface="Segoe UI" panose="020B0502040204020203" pitchFamily="34" charset="0"/>
              </a:rPr>
              <a:t>Assign scores for communication dynamics, network structure, collaboration capabilities, and cultural cohesion.</a:t>
            </a:r>
          </a:p>
        </p:txBody>
      </p:sp>
      <p:sp>
        <p:nvSpPr>
          <p:cNvPr id="172" name="Title 1"/>
          <p:cNvSpPr txBox="1"/>
          <p:nvPr/>
        </p:nvSpPr>
        <p:spPr>
          <a:xfrm>
            <a:off x="7251579" y="3899527"/>
            <a:ext cx="2088000" cy="1076960"/>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a:latin typeface="Segoe UI" panose="020B0502040204020203" pitchFamily="34" charset="0"/>
                <a:ea typeface="Segoe UI Black" panose="020B0A02040204020203" pitchFamily="34" charset="0"/>
                <a:cs typeface="Segoe UI" panose="020B0502040204020203" pitchFamily="34" charset="0"/>
              </a:rPr>
              <a:t>Benchmark scores against organizational metrics, calibrate based on feedback to refine the measure.</a:t>
            </a:r>
          </a:p>
        </p:txBody>
      </p:sp>
      <p:sp>
        <p:nvSpPr>
          <p:cNvPr id="173" name="Title 1"/>
          <p:cNvSpPr txBox="1"/>
          <p:nvPr/>
        </p:nvSpPr>
        <p:spPr>
          <a:xfrm>
            <a:off x="533948" y="3493646"/>
            <a:ext cx="2088000" cy="24574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Data Collection</a:t>
            </a:r>
          </a:p>
        </p:txBody>
      </p:sp>
      <p:sp>
        <p:nvSpPr>
          <p:cNvPr id="174" name="Title 1"/>
          <p:cNvSpPr txBox="1"/>
          <p:nvPr/>
        </p:nvSpPr>
        <p:spPr>
          <a:xfrm>
            <a:off x="2773158" y="3493646"/>
            <a:ext cx="2088000" cy="24574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Data Processing</a:t>
            </a:r>
          </a:p>
        </p:txBody>
      </p:sp>
      <p:sp>
        <p:nvSpPr>
          <p:cNvPr id="175" name="Title 1"/>
          <p:cNvSpPr txBox="1"/>
          <p:nvPr/>
        </p:nvSpPr>
        <p:spPr>
          <a:xfrm>
            <a:off x="5012368" y="3493646"/>
            <a:ext cx="2088000" cy="24574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Score Calculation</a:t>
            </a:r>
          </a:p>
        </p:txBody>
      </p:sp>
      <p:sp>
        <p:nvSpPr>
          <p:cNvPr id="176" name="Title 1"/>
          <p:cNvSpPr txBox="1"/>
          <p:nvPr/>
        </p:nvSpPr>
        <p:spPr>
          <a:xfrm>
            <a:off x="7251579" y="3493646"/>
            <a:ext cx="2088000" cy="24574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Validation</a:t>
            </a:r>
          </a:p>
        </p:txBody>
      </p:sp>
      <p:sp>
        <p:nvSpPr>
          <p:cNvPr id="177" name="Title 1"/>
          <p:cNvSpPr txBox="1"/>
          <p:nvPr/>
        </p:nvSpPr>
        <p:spPr>
          <a:xfrm>
            <a:off x="533948" y="5777055"/>
            <a:ext cx="2088000" cy="430887"/>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800" dirty="0">
                <a:solidFill>
                  <a:schemeClr val="bg1">
                    <a:lumMod val="75000"/>
                  </a:schemeClr>
                </a:solidFill>
                <a:latin typeface="Segoe UI" panose="020B0502040204020203" pitchFamily="34" charset="0"/>
                <a:ea typeface="Segoe UI Black" panose="020B0A02040204020203" pitchFamily="34" charset="0"/>
                <a:cs typeface="Segoe UI" panose="020B0502040204020203" pitchFamily="34" charset="0"/>
              </a:rPr>
              <a:t>01</a:t>
            </a:r>
          </a:p>
        </p:txBody>
      </p:sp>
      <p:sp>
        <p:nvSpPr>
          <p:cNvPr id="178" name="Title 1"/>
          <p:cNvSpPr txBox="1"/>
          <p:nvPr/>
        </p:nvSpPr>
        <p:spPr>
          <a:xfrm>
            <a:off x="2773158" y="5777055"/>
            <a:ext cx="2088000" cy="430887"/>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800" dirty="0">
                <a:solidFill>
                  <a:schemeClr val="bg1">
                    <a:lumMod val="75000"/>
                  </a:schemeClr>
                </a:solidFill>
                <a:latin typeface="Segoe UI" panose="020B0502040204020203" pitchFamily="34" charset="0"/>
                <a:ea typeface="Segoe UI Black" panose="020B0A02040204020203" pitchFamily="34" charset="0"/>
                <a:cs typeface="Segoe UI" panose="020B0502040204020203" pitchFamily="34" charset="0"/>
              </a:rPr>
              <a:t>02</a:t>
            </a:r>
          </a:p>
        </p:txBody>
      </p:sp>
      <p:sp>
        <p:nvSpPr>
          <p:cNvPr id="179" name="Title 1"/>
          <p:cNvSpPr txBox="1"/>
          <p:nvPr/>
        </p:nvSpPr>
        <p:spPr>
          <a:xfrm>
            <a:off x="5012368" y="5777055"/>
            <a:ext cx="2088000" cy="430887"/>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800" dirty="0">
                <a:solidFill>
                  <a:schemeClr val="bg1">
                    <a:lumMod val="75000"/>
                  </a:schemeClr>
                </a:solidFill>
                <a:latin typeface="Segoe UI" panose="020B0502040204020203" pitchFamily="34" charset="0"/>
                <a:ea typeface="Segoe UI Black" panose="020B0A02040204020203" pitchFamily="34" charset="0"/>
                <a:cs typeface="Segoe UI" panose="020B0502040204020203" pitchFamily="34" charset="0"/>
              </a:rPr>
              <a:t>03</a:t>
            </a:r>
          </a:p>
        </p:txBody>
      </p:sp>
      <p:sp>
        <p:nvSpPr>
          <p:cNvPr id="180" name="Title 1"/>
          <p:cNvSpPr txBox="1"/>
          <p:nvPr/>
        </p:nvSpPr>
        <p:spPr>
          <a:xfrm>
            <a:off x="7251579" y="5777055"/>
            <a:ext cx="2088000" cy="430887"/>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800" dirty="0">
                <a:solidFill>
                  <a:schemeClr val="bg1">
                    <a:lumMod val="75000"/>
                  </a:schemeClr>
                </a:solidFill>
                <a:latin typeface="Segoe UI" panose="020B0502040204020203" pitchFamily="34" charset="0"/>
                <a:ea typeface="Segoe UI Black" panose="020B0A02040204020203" pitchFamily="34" charset="0"/>
                <a:cs typeface="Segoe UI" panose="020B0502040204020203" pitchFamily="34" charset="0"/>
              </a:rPr>
              <a:t>04</a:t>
            </a:r>
          </a:p>
        </p:txBody>
      </p:sp>
      <p:grpSp>
        <p:nvGrpSpPr>
          <p:cNvPr id="2" name="Group 1"/>
          <p:cNvGrpSpPr/>
          <p:nvPr/>
        </p:nvGrpSpPr>
        <p:grpSpPr>
          <a:xfrm>
            <a:off x="2697553" y="3493646"/>
            <a:ext cx="4478420" cy="2714296"/>
            <a:chOff x="2697553" y="3493646"/>
            <a:chExt cx="4478420" cy="2239659"/>
          </a:xfrm>
        </p:grpSpPr>
        <p:cxnSp>
          <p:nvCxnSpPr>
            <p:cNvPr id="188" name="Straight Connector 187"/>
            <p:cNvCxnSpPr/>
            <p:nvPr/>
          </p:nvCxnSpPr>
          <p:spPr>
            <a:xfrm flipH="1">
              <a:off x="2697553" y="3493646"/>
              <a:ext cx="0" cy="223965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4936763" y="3493646"/>
              <a:ext cx="0" cy="223965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7175973" y="3493646"/>
              <a:ext cx="0" cy="223965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a:off x="7409254" y="2683495"/>
            <a:ext cx="314614" cy="327603"/>
            <a:chOff x="3398838" y="1811338"/>
            <a:chExt cx="346075" cy="360363"/>
          </a:xfrm>
        </p:grpSpPr>
        <p:sp>
          <p:nvSpPr>
            <p:cNvPr id="199" name="Freeform 48"/>
            <p:cNvSpPr/>
            <p:nvPr/>
          </p:nvSpPr>
          <p:spPr bwMode="auto">
            <a:xfrm>
              <a:off x="3598863" y="1885951"/>
              <a:ext cx="112713" cy="120650"/>
            </a:xfrm>
            <a:custGeom>
              <a:avLst/>
              <a:gdLst>
                <a:gd name="T0" fmla="*/ 7 w 30"/>
                <a:gd name="T1" fmla="*/ 8 h 32"/>
                <a:gd name="T2" fmla="*/ 7 w 30"/>
                <a:gd name="T3" fmla="*/ 22 h 32"/>
                <a:gd name="T4" fmla="*/ 23 w 30"/>
                <a:gd name="T5" fmla="*/ 24 h 32"/>
                <a:gd name="T6" fmla="*/ 26 w 30"/>
                <a:gd name="T7" fmla="*/ 0 h 32"/>
                <a:gd name="T8" fmla="*/ 7 w 30"/>
                <a:gd name="T9" fmla="*/ 8 h 32"/>
              </a:gdLst>
              <a:ahLst/>
              <a:cxnLst>
                <a:cxn ang="0">
                  <a:pos x="T0" y="T1"/>
                </a:cxn>
                <a:cxn ang="0">
                  <a:pos x="T2" y="T3"/>
                </a:cxn>
                <a:cxn ang="0">
                  <a:pos x="T4" y="T5"/>
                </a:cxn>
                <a:cxn ang="0">
                  <a:pos x="T6" y="T7"/>
                </a:cxn>
                <a:cxn ang="0">
                  <a:pos x="T8" y="T9"/>
                </a:cxn>
              </a:cxnLst>
              <a:rect l="0" t="0" r="r" b="b"/>
              <a:pathLst>
                <a:path w="30" h="32">
                  <a:moveTo>
                    <a:pt x="7" y="8"/>
                  </a:moveTo>
                  <a:cubicBezTo>
                    <a:pt x="2" y="11"/>
                    <a:pt x="0" y="17"/>
                    <a:pt x="7" y="22"/>
                  </a:cubicBezTo>
                  <a:cubicBezTo>
                    <a:pt x="11" y="32"/>
                    <a:pt x="18" y="29"/>
                    <a:pt x="23" y="24"/>
                  </a:cubicBezTo>
                  <a:cubicBezTo>
                    <a:pt x="27" y="20"/>
                    <a:pt x="30" y="7"/>
                    <a:pt x="26" y="0"/>
                  </a:cubicBezTo>
                  <a:cubicBezTo>
                    <a:pt x="19" y="5"/>
                    <a:pt x="13" y="4"/>
                    <a:pt x="7" y="8"/>
                  </a:cubicBezTo>
                  <a:close/>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00" name="Freeform 49"/>
            <p:cNvSpPr/>
            <p:nvPr/>
          </p:nvSpPr>
          <p:spPr bwMode="auto">
            <a:xfrm>
              <a:off x="3451226" y="1811338"/>
              <a:ext cx="150813" cy="173038"/>
            </a:xfrm>
            <a:custGeom>
              <a:avLst/>
              <a:gdLst>
                <a:gd name="T0" fmla="*/ 32 w 40"/>
                <a:gd name="T1" fmla="*/ 14 h 46"/>
                <a:gd name="T2" fmla="*/ 28 w 40"/>
                <a:gd name="T3" fmla="*/ 33 h 46"/>
                <a:gd name="T4" fmla="*/ 8 w 40"/>
                <a:gd name="T5" fmla="*/ 34 h 46"/>
                <a:gd name="T6" fmla="*/ 5 w 40"/>
                <a:gd name="T7" fmla="*/ 0 h 46"/>
                <a:gd name="T8" fmla="*/ 32 w 40"/>
                <a:gd name="T9" fmla="*/ 14 h 46"/>
              </a:gdLst>
              <a:ahLst/>
              <a:cxnLst>
                <a:cxn ang="0">
                  <a:pos x="T0" y="T1"/>
                </a:cxn>
                <a:cxn ang="0">
                  <a:pos x="T2" y="T3"/>
                </a:cxn>
                <a:cxn ang="0">
                  <a:pos x="T4" y="T5"/>
                </a:cxn>
                <a:cxn ang="0">
                  <a:pos x="T6" y="T7"/>
                </a:cxn>
                <a:cxn ang="0">
                  <a:pos x="T8" y="T9"/>
                </a:cxn>
              </a:cxnLst>
              <a:rect l="0" t="0" r="r" b="b"/>
              <a:pathLst>
                <a:path w="40" h="46">
                  <a:moveTo>
                    <a:pt x="32" y="14"/>
                  </a:moveTo>
                  <a:cubicBezTo>
                    <a:pt x="37" y="20"/>
                    <a:pt x="40" y="28"/>
                    <a:pt x="28" y="33"/>
                  </a:cubicBezTo>
                  <a:cubicBezTo>
                    <a:pt x="22" y="46"/>
                    <a:pt x="13" y="41"/>
                    <a:pt x="8" y="34"/>
                  </a:cubicBezTo>
                  <a:cubicBezTo>
                    <a:pt x="2" y="28"/>
                    <a:pt x="0" y="10"/>
                    <a:pt x="5" y="0"/>
                  </a:cubicBezTo>
                  <a:cubicBezTo>
                    <a:pt x="14" y="8"/>
                    <a:pt x="26" y="6"/>
                    <a:pt x="32" y="14"/>
                  </a:cubicBezTo>
                  <a:close/>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01" name="Freeform 50"/>
            <p:cNvSpPr/>
            <p:nvPr/>
          </p:nvSpPr>
          <p:spPr bwMode="auto">
            <a:xfrm>
              <a:off x="3500438" y="1863726"/>
              <a:ext cx="161925" cy="158750"/>
            </a:xfrm>
            <a:custGeom>
              <a:avLst/>
              <a:gdLst>
                <a:gd name="T0" fmla="*/ 43 w 43"/>
                <a:gd name="T1" fmla="*/ 20 h 42"/>
                <a:gd name="T2" fmla="*/ 25 w 43"/>
                <a:gd name="T3" fmla="*/ 42 h 42"/>
                <a:gd name="T4" fmla="*/ 0 w 43"/>
                <a:gd name="T5" fmla="*/ 0 h 42"/>
              </a:gdLst>
              <a:ahLst/>
              <a:cxnLst>
                <a:cxn ang="0">
                  <a:pos x="T0" y="T1"/>
                </a:cxn>
                <a:cxn ang="0">
                  <a:pos x="T2" y="T3"/>
                </a:cxn>
                <a:cxn ang="0">
                  <a:pos x="T4" y="T5"/>
                </a:cxn>
              </a:cxnLst>
              <a:rect l="0" t="0" r="r" b="b"/>
              <a:pathLst>
                <a:path w="43" h="42">
                  <a:moveTo>
                    <a:pt x="43" y="20"/>
                  </a:moveTo>
                  <a:cubicBezTo>
                    <a:pt x="31" y="26"/>
                    <a:pt x="25" y="42"/>
                    <a:pt x="25" y="42"/>
                  </a:cubicBezTo>
                  <a:cubicBezTo>
                    <a:pt x="25" y="42"/>
                    <a:pt x="20" y="18"/>
                    <a:pt x="0" y="0"/>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02" name="Rectangle 51"/>
            <p:cNvSpPr>
              <a:spLocks noChangeArrowheads="1"/>
            </p:cNvSpPr>
            <p:nvPr/>
          </p:nvSpPr>
          <p:spPr bwMode="auto">
            <a:xfrm>
              <a:off x="3398838" y="2022476"/>
              <a:ext cx="60325" cy="119063"/>
            </a:xfrm>
            <a:prstGeom prst="rect">
              <a:avLst/>
            </a:prstGeom>
            <a:noFill/>
            <a:ln w="158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03" name="Freeform 52"/>
            <p:cNvSpPr/>
            <p:nvPr/>
          </p:nvSpPr>
          <p:spPr bwMode="auto">
            <a:xfrm>
              <a:off x="3459163" y="2063751"/>
              <a:ext cx="285750" cy="107950"/>
            </a:xfrm>
            <a:custGeom>
              <a:avLst/>
              <a:gdLst>
                <a:gd name="T0" fmla="*/ 0 w 76"/>
                <a:gd name="T1" fmla="*/ 15 h 29"/>
                <a:gd name="T2" fmla="*/ 76 w 76"/>
                <a:gd name="T3" fmla="*/ 5 h 29"/>
                <a:gd name="T4" fmla="*/ 64 w 76"/>
                <a:gd name="T5" fmla="*/ 1 h 29"/>
                <a:gd name="T6" fmla="*/ 46 w 76"/>
                <a:gd name="T7" fmla="*/ 7 h 29"/>
              </a:gdLst>
              <a:ahLst/>
              <a:cxnLst>
                <a:cxn ang="0">
                  <a:pos x="T0" y="T1"/>
                </a:cxn>
                <a:cxn ang="0">
                  <a:pos x="T2" y="T3"/>
                </a:cxn>
                <a:cxn ang="0">
                  <a:pos x="T4" y="T5"/>
                </a:cxn>
                <a:cxn ang="0">
                  <a:pos x="T6" y="T7"/>
                </a:cxn>
              </a:cxnLst>
              <a:rect l="0" t="0" r="r" b="b"/>
              <a:pathLst>
                <a:path w="76" h="29">
                  <a:moveTo>
                    <a:pt x="0" y="15"/>
                  </a:moveTo>
                  <a:cubicBezTo>
                    <a:pt x="43" y="29"/>
                    <a:pt x="27" y="29"/>
                    <a:pt x="76" y="5"/>
                  </a:cubicBezTo>
                  <a:cubicBezTo>
                    <a:pt x="72" y="1"/>
                    <a:pt x="68" y="0"/>
                    <a:pt x="64" y="1"/>
                  </a:cubicBezTo>
                  <a:cubicBezTo>
                    <a:pt x="46" y="7"/>
                    <a:pt x="46" y="7"/>
                    <a:pt x="46" y="7"/>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04" name="Freeform 53"/>
            <p:cNvSpPr/>
            <p:nvPr/>
          </p:nvSpPr>
          <p:spPr bwMode="auto">
            <a:xfrm>
              <a:off x="3459163" y="2036763"/>
              <a:ext cx="180975" cy="60325"/>
            </a:xfrm>
            <a:custGeom>
              <a:avLst/>
              <a:gdLst>
                <a:gd name="T0" fmla="*/ 0 w 48"/>
                <a:gd name="T1" fmla="*/ 0 h 16"/>
                <a:gd name="T2" fmla="*/ 12 w 48"/>
                <a:gd name="T3" fmla="*/ 0 h 16"/>
                <a:gd name="T4" fmla="*/ 30 w 48"/>
                <a:gd name="T5" fmla="*/ 8 h 16"/>
                <a:gd name="T6" fmla="*/ 42 w 48"/>
                <a:gd name="T7" fmla="*/ 8 h 16"/>
                <a:gd name="T8" fmla="*/ 42 w 48"/>
                <a:gd name="T9" fmla="*/ 16 h 16"/>
                <a:gd name="T10" fmla="*/ 20 w 48"/>
                <a:gd name="T11" fmla="*/ 16 h 16"/>
              </a:gdLst>
              <a:ahLst/>
              <a:cxnLst>
                <a:cxn ang="0">
                  <a:pos x="T0" y="T1"/>
                </a:cxn>
                <a:cxn ang="0">
                  <a:pos x="T2" y="T3"/>
                </a:cxn>
                <a:cxn ang="0">
                  <a:pos x="T4" y="T5"/>
                </a:cxn>
                <a:cxn ang="0">
                  <a:pos x="T6" y="T7"/>
                </a:cxn>
                <a:cxn ang="0">
                  <a:pos x="T8" y="T9"/>
                </a:cxn>
                <a:cxn ang="0">
                  <a:pos x="T10" y="T11"/>
                </a:cxn>
              </a:cxnLst>
              <a:rect l="0" t="0" r="r" b="b"/>
              <a:pathLst>
                <a:path w="48" h="16">
                  <a:moveTo>
                    <a:pt x="0" y="0"/>
                  </a:moveTo>
                  <a:cubicBezTo>
                    <a:pt x="12" y="0"/>
                    <a:pt x="12" y="0"/>
                    <a:pt x="12" y="0"/>
                  </a:cubicBezTo>
                  <a:cubicBezTo>
                    <a:pt x="21" y="0"/>
                    <a:pt x="28" y="6"/>
                    <a:pt x="30" y="8"/>
                  </a:cubicBezTo>
                  <a:cubicBezTo>
                    <a:pt x="30" y="8"/>
                    <a:pt x="36" y="8"/>
                    <a:pt x="42" y="8"/>
                  </a:cubicBezTo>
                  <a:cubicBezTo>
                    <a:pt x="48" y="8"/>
                    <a:pt x="48" y="16"/>
                    <a:pt x="42" y="16"/>
                  </a:cubicBezTo>
                  <a:cubicBezTo>
                    <a:pt x="20" y="16"/>
                    <a:pt x="20" y="16"/>
                    <a:pt x="20" y="16"/>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grpSp>
      <p:grpSp>
        <p:nvGrpSpPr>
          <p:cNvPr id="205" name="Group 204"/>
          <p:cNvGrpSpPr/>
          <p:nvPr/>
        </p:nvGrpSpPr>
        <p:grpSpPr>
          <a:xfrm>
            <a:off x="2915098" y="2689989"/>
            <a:ext cx="313170" cy="314615"/>
            <a:chOff x="9169401" y="3255963"/>
            <a:chExt cx="344487" cy="346076"/>
          </a:xfrm>
        </p:grpSpPr>
        <p:sp>
          <p:nvSpPr>
            <p:cNvPr id="206" name="Line 72"/>
            <p:cNvSpPr>
              <a:spLocks noChangeShapeType="1"/>
            </p:cNvSpPr>
            <p:nvPr/>
          </p:nvSpPr>
          <p:spPr bwMode="auto">
            <a:xfrm>
              <a:off x="9304338" y="3255963"/>
              <a:ext cx="0" cy="15875"/>
            </a:xfrm>
            <a:prstGeom prst="line">
              <a:avLst/>
            </a:prstGeom>
            <a:noFill/>
            <a:ln w="1587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207" name="Line 73"/>
            <p:cNvSpPr>
              <a:spLocks noChangeShapeType="1"/>
            </p:cNvSpPr>
            <p:nvPr/>
          </p:nvSpPr>
          <p:spPr bwMode="auto">
            <a:xfrm>
              <a:off x="9199563" y="3286126"/>
              <a:ext cx="14288" cy="14288"/>
            </a:xfrm>
            <a:prstGeom prst="line">
              <a:avLst/>
            </a:prstGeom>
            <a:noFill/>
            <a:ln w="1587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208" name="Line 74"/>
            <p:cNvSpPr>
              <a:spLocks noChangeShapeType="1"/>
            </p:cNvSpPr>
            <p:nvPr/>
          </p:nvSpPr>
          <p:spPr bwMode="auto">
            <a:xfrm flipH="1">
              <a:off x="9394826" y="3286126"/>
              <a:ext cx="14288" cy="14288"/>
            </a:xfrm>
            <a:prstGeom prst="line">
              <a:avLst/>
            </a:prstGeom>
            <a:noFill/>
            <a:ln w="1587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209" name="Line 75"/>
            <p:cNvSpPr>
              <a:spLocks noChangeShapeType="1"/>
            </p:cNvSpPr>
            <p:nvPr/>
          </p:nvSpPr>
          <p:spPr bwMode="auto">
            <a:xfrm>
              <a:off x="9169401" y="3390901"/>
              <a:ext cx="14288" cy="0"/>
            </a:xfrm>
            <a:prstGeom prst="line">
              <a:avLst/>
            </a:prstGeom>
            <a:noFill/>
            <a:ln w="1587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210" name="Freeform 76"/>
            <p:cNvSpPr/>
            <p:nvPr/>
          </p:nvSpPr>
          <p:spPr bwMode="auto">
            <a:xfrm>
              <a:off x="9213851" y="3300413"/>
              <a:ext cx="157163" cy="120650"/>
            </a:xfrm>
            <a:custGeom>
              <a:avLst/>
              <a:gdLst>
                <a:gd name="T0" fmla="*/ 42 w 42"/>
                <a:gd name="T1" fmla="*/ 8 h 32"/>
                <a:gd name="T2" fmla="*/ 24 w 42"/>
                <a:gd name="T3" fmla="*/ 0 h 32"/>
                <a:gd name="T4" fmla="*/ 0 w 42"/>
                <a:gd name="T5" fmla="*/ 24 h 32"/>
                <a:gd name="T6" fmla="*/ 1 w 42"/>
                <a:gd name="T7" fmla="*/ 32 h 32"/>
              </a:gdLst>
              <a:ahLst/>
              <a:cxnLst>
                <a:cxn ang="0">
                  <a:pos x="T0" y="T1"/>
                </a:cxn>
                <a:cxn ang="0">
                  <a:pos x="T2" y="T3"/>
                </a:cxn>
                <a:cxn ang="0">
                  <a:pos x="T4" y="T5"/>
                </a:cxn>
                <a:cxn ang="0">
                  <a:pos x="T6" y="T7"/>
                </a:cxn>
              </a:cxnLst>
              <a:rect l="0" t="0" r="r" b="b"/>
              <a:pathLst>
                <a:path w="42" h="32">
                  <a:moveTo>
                    <a:pt x="42" y="8"/>
                  </a:moveTo>
                  <a:cubicBezTo>
                    <a:pt x="38" y="3"/>
                    <a:pt x="31" y="0"/>
                    <a:pt x="24" y="0"/>
                  </a:cubicBezTo>
                  <a:cubicBezTo>
                    <a:pt x="11" y="0"/>
                    <a:pt x="0" y="11"/>
                    <a:pt x="0" y="24"/>
                  </a:cubicBezTo>
                  <a:cubicBezTo>
                    <a:pt x="0" y="27"/>
                    <a:pt x="0" y="29"/>
                    <a:pt x="1" y="32"/>
                  </a:cubicBezTo>
                </a:path>
              </a:pathLst>
            </a:custGeom>
            <a:noFill/>
            <a:ln w="158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11" name="Freeform 77"/>
            <p:cNvSpPr/>
            <p:nvPr/>
          </p:nvSpPr>
          <p:spPr bwMode="auto">
            <a:xfrm>
              <a:off x="9199563" y="3390901"/>
              <a:ext cx="314325" cy="136525"/>
            </a:xfrm>
            <a:custGeom>
              <a:avLst/>
              <a:gdLst>
                <a:gd name="T0" fmla="*/ 47 w 198"/>
                <a:gd name="T1" fmla="*/ 0 h 86"/>
                <a:gd name="T2" fmla="*/ 151 w 198"/>
                <a:gd name="T3" fmla="*/ 0 h 86"/>
                <a:gd name="T4" fmla="*/ 198 w 198"/>
                <a:gd name="T5" fmla="*/ 86 h 86"/>
                <a:gd name="T6" fmla="*/ 0 w 198"/>
                <a:gd name="T7" fmla="*/ 86 h 86"/>
                <a:gd name="T8" fmla="*/ 47 w 198"/>
                <a:gd name="T9" fmla="*/ 0 h 86"/>
              </a:gdLst>
              <a:ahLst/>
              <a:cxnLst>
                <a:cxn ang="0">
                  <a:pos x="T0" y="T1"/>
                </a:cxn>
                <a:cxn ang="0">
                  <a:pos x="T2" y="T3"/>
                </a:cxn>
                <a:cxn ang="0">
                  <a:pos x="T4" y="T5"/>
                </a:cxn>
                <a:cxn ang="0">
                  <a:pos x="T6" y="T7"/>
                </a:cxn>
                <a:cxn ang="0">
                  <a:pos x="T8" y="T9"/>
                </a:cxn>
              </a:cxnLst>
              <a:rect l="0" t="0" r="r" b="b"/>
              <a:pathLst>
                <a:path w="198" h="86">
                  <a:moveTo>
                    <a:pt x="47" y="0"/>
                  </a:moveTo>
                  <a:lnTo>
                    <a:pt x="151" y="0"/>
                  </a:lnTo>
                  <a:lnTo>
                    <a:pt x="198" y="86"/>
                  </a:lnTo>
                  <a:lnTo>
                    <a:pt x="0" y="86"/>
                  </a:lnTo>
                  <a:lnTo>
                    <a:pt x="47" y="0"/>
                  </a:lnTo>
                  <a:close/>
                </a:path>
              </a:pathLst>
            </a:custGeom>
            <a:noFill/>
            <a:ln w="158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12" name="Rectangle 78"/>
            <p:cNvSpPr>
              <a:spLocks noChangeArrowheads="1"/>
            </p:cNvSpPr>
            <p:nvPr/>
          </p:nvSpPr>
          <p:spPr bwMode="auto">
            <a:xfrm>
              <a:off x="9334501" y="3527426"/>
              <a:ext cx="44450" cy="74613"/>
            </a:xfrm>
            <a:prstGeom prst="rect">
              <a:avLst/>
            </a:prstGeom>
            <a:noFill/>
            <a:ln w="158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13" name="Line 79"/>
            <p:cNvSpPr>
              <a:spLocks noChangeShapeType="1"/>
            </p:cNvSpPr>
            <p:nvPr/>
          </p:nvSpPr>
          <p:spPr bwMode="auto">
            <a:xfrm flipH="1">
              <a:off x="9296401" y="3390901"/>
              <a:ext cx="30163" cy="136525"/>
            </a:xfrm>
            <a:prstGeom prst="line">
              <a:avLst/>
            </a:prstGeom>
            <a:noFill/>
            <a:ln w="1587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214" name="Line 80"/>
            <p:cNvSpPr>
              <a:spLocks noChangeShapeType="1"/>
            </p:cNvSpPr>
            <p:nvPr/>
          </p:nvSpPr>
          <p:spPr bwMode="auto">
            <a:xfrm>
              <a:off x="9386888" y="3390901"/>
              <a:ext cx="30163" cy="136525"/>
            </a:xfrm>
            <a:prstGeom prst="line">
              <a:avLst/>
            </a:prstGeom>
            <a:noFill/>
            <a:ln w="1587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215" name="Line 81"/>
            <p:cNvSpPr>
              <a:spLocks noChangeShapeType="1"/>
            </p:cNvSpPr>
            <p:nvPr/>
          </p:nvSpPr>
          <p:spPr bwMode="auto">
            <a:xfrm>
              <a:off x="9247188" y="3436938"/>
              <a:ext cx="219075" cy="0"/>
            </a:xfrm>
            <a:prstGeom prst="line">
              <a:avLst/>
            </a:prstGeom>
            <a:noFill/>
            <a:ln w="15875"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216" name="Line 82"/>
            <p:cNvSpPr>
              <a:spLocks noChangeShapeType="1"/>
            </p:cNvSpPr>
            <p:nvPr/>
          </p:nvSpPr>
          <p:spPr bwMode="auto">
            <a:xfrm>
              <a:off x="9224963" y="3481388"/>
              <a:ext cx="263525" cy="0"/>
            </a:xfrm>
            <a:prstGeom prst="line">
              <a:avLst/>
            </a:prstGeom>
            <a:noFill/>
            <a:ln w="15875"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grpSp>
      <p:grpSp>
        <p:nvGrpSpPr>
          <p:cNvPr id="217" name="Group 216"/>
          <p:cNvGrpSpPr/>
          <p:nvPr/>
        </p:nvGrpSpPr>
        <p:grpSpPr>
          <a:xfrm>
            <a:off x="667659" y="2691432"/>
            <a:ext cx="313171" cy="311728"/>
            <a:chOff x="7005638" y="1814513"/>
            <a:chExt cx="344488" cy="342901"/>
          </a:xfrm>
        </p:grpSpPr>
        <p:sp>
          <p:nvSpPr>
            <p:cNvPr id="218" name="Freeform 92"/>
            <p:cNvSpPr/>
            <p:nvPr/>
          </p:nvSpPr>
          <p:spPr bwMode="auto">
            <a:xfrm>
              <a:off x="7118351" y="1814513"/>
              <a:ext cx="119063" cy="184150"/>
            </a:xfrm>
            <a:custGeom>
              <a:avLst/>
              <a:gdLst>
                <a:gd name="T0" fmla="*/ 32 w 32"/>
                <a:gd name="T1" fmla="*/ 34 h 49"/>
                <a:gd name="T2" fmla="*/ 16 w 32"/>
                <a:gd name="T3" fmla="*/ 49 h 49"/>
                <a:gd name="T4" fmla="*/ 0 w 32"/>
                <a:gd name="T5" fmla="*/ 34 h 49"/>
                <a:gd name="T6" fmla="*/ 16 w 32"/>
                <a:gd name="T7" fmla="*/ 0 h 49"/>
                <a:gd name="T8" fmla="*/ 32 w 32"/>
                <a:gd name="T9" fmla="*/ 34 h 49"/>
              </a:gdLst>
              <a:ahLst/>
              <a:cxnLst>
                <a:cxn ang="0">
                  <a:pos x="T0" y="T1"/>
                </a:cxn>
                <a:cxn ang="0">
                  <a:pos x="T2" y="T3"/>
                </a:cxn>
                <a:cxn ang="0">
                  <a:pos x="T4" y="T5"/>
                </a:cxn>
                <a:cxn ang="0">
                  <a:pos x="T6" y="T7"/>
                </a:cxn>
                <a:cxn ang="0">
                  <a:pos x="T8" y="T9"/>
                </a:cxn>
              </a:cxnLst>
              <a:rect l="0" t="0" r="r" b="b"/>
              <a:pathLst>
                <a:path w="32" h="49">
                  <a:moveTo>
                    <a:pt x="32" y="34"/>
                  </a:moveTo>
                  <a:cubicBezTo>
                    <a:pt x="32" y="43"/>
                    <a:pt x="25" y="49"/>
                    <a:pt x="16" y="49"/>
                  </a:cubicBezTo>
                  <a:cubicBezTo>
                    <a:pt x="7" y="49"/>
                    <a:pt x="0" y="43"/>
                    <a:pt x="0" y="34"/>
                  </a:cubicBezTo>
                  <a:cubicBezTo>
                    <a:pt x="0" y="25"/>
                    <a:pt x="16" y="0"/>
                    <a:pt x="16" y="0"/>
                  </a:cubicBezTo>
                  <a:cubicBezTo>
                    <a:pt x="16" y="0"/>
                    <a:pt x="32" y="25"/>
                    <a:pt x="32" y="34"/>
                  </a:cubicBezTo>
                  <a:close/>
                </a:path>
              </a:pathLst>
            </a:custGeom>
            <a:noFill/>
            <a:ln w="15875"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19" name="Freeform 93"/>
            <p:cNvSpPr/>
            <p:nvPr/>
          </p:nvSpPr>
          <p:spPr bwMode="auto">
            <a:xfrm>
              <a:off x="7148513" y="1943101"/>
              <a:ext cx="30163" cy="25400"/>
            </a:xfrm>
            <a:custGeom>
              <a:avLst/>
              <a:gdLst>
                <a:gd name="T0" fmla="*/ 8 w 8"/>
                <a:gd name="T1" fmla="*/ 7 h 7"/>
                <a:gd name="T2" fmla="*/ 0 w 8"/>
                <a:gd name="T3" fmla="*/ 0 h 7"/>
              </a:gdLst>
              <a:ahLst/>
              <a:cxnLst>
                <a:cxn ang="0">
                  <a:pos x="T0" y="T1"/>
                </a:cxn>
                <a:cxn ang="0">
                  <a:pos x="T2" y="T3"/>
                </a:cxn>
              </a:cxnLst>
              <a:rect l="0" t="0" r="r" b="b"/>
              <a:pathLst>
                <a:path w="8" h="7">
                  <a:moveTo>
                    <a:pt x="8" y="7"/>
                  </a:moveTo>
                  <a:cubicBezTo>
                    <a:pt x="4" y="7"/>
                    <a:pt x="0" y="4"/>
                    <a:pt x="0" y="0"/>
                  </a:cubicBezTo>
                </a:path>
              </a:pathLst>
            </a:custGeom>
            <a:noFill/>
            <a:ln w="158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20" name="Rectangle 94"/>
            <p:cNvSpPr>
              <a:spLocks noChangeArrowheads="1"/>
            </p:cNvSpPr>
            <p:nvPr/>
          </p:nvSpPr>
          <p:spPr bwMode="auto">
            <a:xfrm>
              <a:off x="7215188" y="2111376"/>
              <a:ext cx="90488" cy="46038"/>
            </a:xfrm>
            <a:prstGeom prst="rect">
              <a:avLst/>
            </a:prstGeom>
            <a:noFill/>
            <a:ln w="15875"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21" name="Freeform 95"/>
            <p:cNvSpPr/>
            <p:nvPr/>
          </p:nvSpPr>
          <p:spPr bwMode="auto">
            <a:xfrm>
              <a:off x="7231063" y="1893888"/>
              <a:ext cx="119063" cy="217488"/>
            </a:xfrm>
            <a:custGeom>
              <a:avLst/>
              <a:gdLst>
                <a:gd name="T0" fmla="*/ 16 w 32"/>
                <a:gd name="T1" fmla="*/ 58 h 58"/>
                <a:gd name="T2" fmla="*/ 16 w 32"/>
                <a:gd name="T3" fmla="*/ 52 h 58"/>
                <a:gd name="T4" fmla="*/ 32 w 32"/>
                <a:gd name="T5" fmla="*/ 36 h 58"/>
                <a:gd name="T6" fmla="*/ 32 w 32"/>
                <a:gd name="T7" fmla="*/ 4 h 58"/>
                <a:gd name="T8" fmla="*/ 22 w 32"/>
                <a:gd name="T9" fmla="*/ 28 h 58"/>
                <a:gd name="T10" fmla="*/ 10 w 32"/>
                <a:gd name="T11" fmla="*/ 40 h 58"/>
                <a:gd name="T12" fmla="*/ 13 w 32"/>
                <a:gd name="T13" fmla="*/ 28 h 58"/>
                <a:gd name="T14" fmla="*/ 6 w 32"/>
                <a:gd name="T15" fmla="*/ 24 h 58"/>
                <a:gd name="T16" fmla="*/ 0 w 32"/>
                <a:gd name="T17" fmla="*/ 40 h 58"/>
                <a:gd name="T18" fmla="*/ 0 w 32"/>
                <a:gd name="T1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8">
                  <a:moveTo>
                    <a:pt x="16" y="58"/>
                  </a:moveTo>
                  <a:cubicBezTo>
                    <a:pt x="16" y="52"/>
                    <a:pt x="16" y="52"/>
                    <a:pt x="16" y="52"/>
                  </a:cubicBezTo>
                  <a:cubicBezTo>
                    <a:pt x="16" y="52"/>
                    <a:pt x="29" y="39"/>
                    <a:pt x="32" y="36"/>
                  </a:cubicBezTo>
                  <a:cubicBezTo>
                    <a:pt x="32" y="30"/>
                    <a:pt x="32" y="4"/>
                    <a:pt x="32" y="4"/>
                  </a:cubicBezTo>
                  <a:cubicBezTo>
                    <a:pt x="32" y="4"/>
                    <a:pt x="22" y="0"/>
                    <a:pt x="22" y="28"/>
                  </a:cubicBezTo>
                  <a:cubicBezTo>
                    <a:pt x="10" y="40"/>
                    <a:pt x="10" y="40"/>
                    <a:pt x="10" y="40"/>
                  </a:cubicBezTo>
                  <a:cubicBezTo>
                    <a:pt x="13" y="28"/>
                    <a:pt x="13" y="28"/>
                    <a:pt x="13" y="28"/>
                  </a:cubicBezTo>
                  <a:cubicBezTo>
                    <a:pt x="14" y="22"/>
                    <a:pt x="9" y="20"/>
                    <a:pt x="6" y="24"/>
                  </a:cubicBezTo>
                  <a:cubicBezTo>
                    <a:pt x="3" y="28"/>
                    <a:pt x="0" y="40"/>
                    <a:pt x="0" y="40"/>
                  </a:cubicBezTo>
                  <a:cubicBezTo>
                    <a:pt x="0" y="58"/>
                    <a:pt x="0" y="58"/>
                    <a:pt x="0" y="58"/>
                  </a:cubicBezTo>
                </a:path>
              </a:pathLst>
            </a:custGeom>
            <a:noFill/>
            <a:ln w="158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22" name="Rectangle 96"/>
            <p:cNvSpPr>
              <a:spLocks noChangeArrowheads="1"/>
            </p:cNvSpPr>
            <p:nvPr/>
          </p:nvSpPr>
          <p:spPr bwMode="auto">
            <a:xfrm>
              <a:off x="7050088" y="2111376"/>
              <a:ext cx="90488" cy="46038"/>
            </a:xfrm>
            <a:prstGeom prst="rect">
              <a:avLst/>
            </a:prstGeom>
            <a:noFill/>
            <a:ln w="15875"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23" name="Freeform 97"/>
            <p:cNvSpPr/>
            <p:nvPr/>
          </p:nvSpPr>
          <p:spPr bwMode="auto">
            <a:xfrm>
              <a:off x="7005638" y="1893888"/>
              <a:ext cx="119063" cy="217488"/>
            </a:xfrm>
            <a:custGeom>
              <a:avLst/>
              <a:gdLst>
                <a:gd name="T0" fmla="*/ 16 w 32"/>
                <a:gd name="T1" fmla="*/ 58 h 58"/>
                <a:gd name="T2" fmla="*/ 16 w 32"/>
                <a:gd name="T3" fmla="*/ 52 h 58"/>
                <a:gd name="T4" fmla="*/ 0 w 32"/>
                <a:gd name="T5" fmla="*/ 36 h 58"/>
                <a:gd name="T6" fmla="*/ 0 w 32"/>
                <a:gd name="T7" fmla="*/ 4 h 58"/>
                <a:gd name="T8" fmla="*/ 10 w 32"/>
                <a:gd name="T9" fmla="*/ 28 h 58"/>
                <a:gd name="T10" fmla="*/ 22 w 32"/>
                <a:gd name="T11" fmla="*/ 40 h 58"/>
                <a:gd name="T12" fmla="*/ 19 w 32"/>
                <a:gd name="T13" fmla="*/ 28 h 58"/>
                <a:gd name="T14" fmla="*/ 26 w 32"/>
                <a:gd name="T15" fmla="*/ 24 h 58"/>
                <a:gd name="T16" fmla="*/ 32 w 32"/>
                <a:gd name="T17" fmla="*/ 40 h 58"/>
                <a:gd name="T18" fmla="*/ 32 w 32"/>
                <a:gd name="T1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8">
                  <a:moveTo>
                    <a:pt x="16" y="58"/>
                  </a:moveTo>
                  <a:cubicBezTo>
                    <a:pt x="16" y="52"/>
                    <a:pt x="16" y="52"/>
                    <a:pt x="16" y="52"/>
                  </a:cubicBezTo>
                  <a:cubicBezTo>
                    <a:pt x="16" y="52"/>
                    <a:pt x="4" y="39"/>
                    <a:pt x="0" y="36"/>
                  </a:cubicBezTo>
                  <a:cubicBezTo>
                    <a:pt x="0" y="30"/>
                    <a:pt x="0" y="4"/>
                    <a:pt x="0" y="4"/>
                  </a:cubicBezTo>
                  <a:cubicBezTo>
                    <a:pt x="0" y="4"/>
                    <a:pt x="10" y="0"/>
                    <a:pt x="10" y="28"/>
                  </a:cubicBezTo>
                  <a:cubicBezTo>
                    <a:pt x="22" y="40"/>
                    <a:pt x="22" y="40"/>
                    <a:pt x="22" y="40"/>
                  </a:cubicBezTo>
                  <a:cubicBezTo>
                    <a:pt x="19" y="28"/>
                    <a:pt x="19" y="28"/>
                    <a:pt x="19" y="28"/>
                  </a:cubicBezTo>
                  <a:cubicBezTo>
                    <a:pt x="18" y="22"/>
                    <a:pt x="23" y="20"/>
                    <a:pt x="26" y="24"/>
                  </a:cubicBezTo>
                  <a:cubicBezTo>
                    <a:pt x="29" y="28"/>
                    <a:pt x="32" y="40"/>
                    <a:pt x="32" y="40"/>
                  </a:cubicBezTo>
                  <a:cubicBezTo>
                    <a:pt x="32" y="58"/>
                    <a:pt x="32" y="58"/>
                    <a:pt x="32" y="58"/>
                  </a:cubicBezTo>
                </a:path>
              </a:pathLst>
            </a:custGeom>
            <a:noFill/>
            <a:ln w="158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grpSp>
      <p:grpSp>
        <p:nvGrpSpPr>
          <p:cNvPr id="224" name="Group 223"/>
          <p:cNvGrpSpPr/>
          <p:nvPr/>
        </p:nvGrpSpPr>
        <p:grpSpPr>
          <a:xfrm>
            <a:off x="5160372" y="2686382"/>
            <a:ext cx="317500" cy="321829"/>
            <a:chOff x="9169400" y="3970338"/>
            <a:chExt cx="349250" cy="354012"/>
          </a:xfrm>
        </p:grpSpPr>
        <p:sp>
          <p:nvSpPr>
            <p:cNvPr id="225" name="Freeform 341"/>
            <p:cNvSpPr/>
            <p:nvPr/>
          </p:nvSpPr>
          <p:spPr bwMode="auto">
            <a:xfrm>
              <a:off x="9221788" y="4219575"/>
              <a:ext cx="112713" cy="74613"/>
            </a:xfrm>
            <a:custGeom>
              <a:avLst/>
              <a:gdLst>
                <a:gd name="T0" fmla="*/ 4 w 30"/>
                <a:gd name="T1" fmla="*/ 0 h 20"/>
                <a:gd name="T2" fmla="*/ 30 w 30"/>
                <a:gd name="T3" fmla="*/ 0 h 20"/>
                <a:gd name="T4" fmla="*/ 30 w 30"/>
                <a:gd name="T5" fmla="*/ 20 h 20"/>
                <a:gd name="T6" fmla="*/ 8 w 30"/>
                <a:gd name="T7" fmla="*/ 20 h 20"/>
                <a:gd name="T8" fmla="*/ 1 w 30"/>
                <a:gd name="T9" fmla="*/ 16 h 20"/>
                <a:gd name="T10" fmla="*/ 0 w 30"/>
                <a:gd name="T11" fmla="*/ 14 h 20"/>
              </a:gdLst>
              <a:ahLst/>
              <a:cxnLst>
                <a:cxn ang="0">
                  <a:pos x="T0" y="T1"/>
                </a:cxn>
                <a:cxn ang="0">
                  <a:pos x="T2" y="T3"/>
                </a:cxn>
                <a:cxn ang="0">
                  <a:pos x="T4" y="T5"/>
                </a:cxn>
                <a:cxn ang="0">
                  <a:pos x="T6" y="T7"/>
                </a:cxn>
                <a:cxn ang="0">
                  <a:pos x="T8" y="T9"/>
                </a:cxn>
                <a:cxn ang="0">
                  <a:pos x="T10" y="T11"/>
                </a:cxn>
              </a:cxnLst>
              <a:rect l="0" t="0" r="r" b="b"/>
              <a:pathLst>
                <a:path w="30" h="20">
                  <a:moveTo>
                    <a:pt x="4" y="0"/>
                  </a:moveTo>
                  <a:cubicBezTo>
                    <a:pt x="30" y="0"/>
                    <a:pt x="30" y="0"/>
                    <a:pt x="30" y="0"/>
                  </a:cubicBezTo>
                  <a:cubicBezTo>
                    <a:pt x="30" y="20"/>
                    <a:pt x="30" y="20"/>
                    <a:pt x="30" y="20"/>
                  </a:cubicBezTo>
                  <a:cubicBezTo>
                    <a:pt x="8" y="20"/>
                    <a:pt x="8" y="20"/>
                    <a:pt x="8" y="20"/>
                  </a:cubicBezTo>
                  <a:cubicBezTo>
                    <a:pt x="6" y="20"/>
                    <a:pt x="3" y="18"/>
                    <a:pt x="1" y="16"/>
                  </a:cubicBezTo>
                  <a:cubicBezTo>
                    <a:pt x="0" y="14"/>
                    <a:pt x="0" y="14"/>
                    <a:pt x="0" y="14"/>
                  </a:cubicBezTo>
                </a:path>
              </a:pathLst>
            </a:custGeom>
            <a:noFill/>
            <a:ln w="15875"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26" name="Freeform 342"/>
            <p:cNvSpPr/>
            <p:nvPr/>
          </p:nvSpPr>
          <p:spPr bwMode="auto">
            <a:xfrm>
              <a:off x="9169400" y="4121150"/>
              <a:ext cx="127000" cy="158750"/>
            </a:xfrm>
            <a:custGeom>
              <a:avLst/>
              <a:gdLst>
                <a:gd name="T0" fmla="*/ 16 w 34"/>
                <a:gd name="T1" fmla="*/ 42 h 42"/>
                <a:gd name="T2" fmla="*/ 26 w 34"/>
                <a:gd name="T3" fmla="*/ 16 h 42"/>
                <a:gd name="T4" fmla="*/ 34 w 34"/>
                <a:gd name="T5" fmla="*/ 16 h 42"/>
                <a:gd name="T6" fmla="*/ 22 w 34"/>
                <a:gd name="T7" fmla="*/ 0 h 42"/>
                <a:gd name="T8" fmla="*/ 0 w 34"/>
                <a:gd name="T9" fmla="*/ 0 h 42"/>
                <a:gd name="T10" fmla="*/ 6 w 34"/>
                <a:gd name="T11" fmla="*/ 4 h 42"/>
                <a:gd name="T12" fmla="*/ 2 w 34"/>
                <a:gd name="T13" fmla="*/ 12 h 42"/>
                <a:gd name="T14" fmla="*/ 16 w 34"/>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42">
                  <a:moveTo>
                    <a:pt x="16" y="42"/>
                  </a:moveTo>
                  <a:cubicBezTo>
                    <a:pt x="16" y="42"/>
                    <a:pt x="8" y="36"/>
                    <a:pt x="26" y="16"/>
                  </a:cubicBezTo>
                  <a:cubicBezTo>
                    <a:pt x="32" y="16"/>
                    <a:pt x="34" y="16"/>
                    <a:pt x="34" y="16"/>
                  </a:cubicBezTo>
                  <a:cubicBezTo>
                    <a:pt x="22" y="0"/>
                    <a:pt x="22" y="0"/>
                    <a:pt x="22" y="0"/>
                  </a:cubicBezTo>
                  <a:cubicBezTo>
                    <a:pt x="0" y="0"/>
                    <a:pt x="0" y="0"/>
                    <a:pt x="0" y="0"/>
                  </a:cubicBezTo>
                  <a:cubicBezTo>
                    <a:pt x="6" y="4"/>
                    <a:pt x="6" y="4"/>
                    <a:pt x="6" y="4"/>
                  </a:cubicBezTo>
                  <a:cubicBezTo>
                    <a:pt x="6" y="4"/>
                    <a:pt x="2" y="6"/>
                    <a:pt x="2" y="12"/>
                  </a:cubicBezTo>
                  <a:cubicBezTo>
                    <a:pt x="2" y="17"/>
                    <a:pt x="10" y="33"/>
                    <a:pt x="16" y="42"/>
                  </a:cubicBezTo>
                  <a:close/>
                </a:path>
              </a:pathLst>
            </a:custGeom>
            <a:noFill/>
            <a:ln w="15875"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27" name="Freeform 343"/>
            <p:cNvSpPr/>
            <p:nvPr/>
          </p:nvSpPr>
          <p:spPr bwMode="auto">
            <a:xfrm>
              <a:off x="9398000" y="4087813"/>
              <a:ext cx="120650" cy="120650"/>
            </a:xfrm>
            <a:custGeom>
              <a:avLst/>
              <a:gdLst>
                <a:gd name="T0" fmla="*/ 14 w 32"/>
                <a:gd name="T1" fmla="*/ 32 h 32"/>
                <a:gd name="T2" fmla="*/ 0 w 32"/>
                <a:gd name="T3" fmla="*/ 12 h 32"/>
                <a:gd name="T4" fmla="*/ 18 w 32"/>
                <a:gd name="T5" fmla="*/ 0 h 32"/>
                <a:gd name="T6" fmla="*/ 31 w 32"/>
                <a:gd name="T7" fmla="*/ 18 h 32"/>
                <a:gd name="T8" fmla="*/ 31 w 32"/>
                <a:gd name="T9" fmla="*/ 24 h 32"/>
                <a:gd name="T10" fmla="*/ 30 w 32"/>
                <a:gd name="T11" fmla="*/ 27 h 32"/>
              </a:gdLst>
              <a:ahLst/>
              <a:cxnLst>
                <a:cxn ang="0">
                  <a:pos x="T0" y="T1"/>
                </a:cxn>
                <a:cxn ang="0">
                  <a:pos x="T2" y="T3"/>
                </a:cxn>
                <a:cxn ang="0">
                  <a:pos x="T4" y="T5"/>
                </a:cxn>
                <a:cxn ang="0">
                  <a:pos x="T6" y="T7"/>
                </a:cxn>
                <a:cxn ang="0">
                  <a:pos x="T8" y="T9"/>
                </a:cxn>
                <a:cxn ang="0">
                  <a:pos x="T10" y="T11"/>
                </a:cxn>
              </a:cxnLst>
              <a:rect l="0" t="0" r="r" b="b"/>
              <a:pathLst>
                <a:path w="32" h="32">
                  <a:moveTo>
                    <a:pt x="14" y="32"/>
                  </a:moveTo>
                  <a:cubicBezTo>
                    <a:pt x="0" y="12"/>
                    <a:pt x="0" y="12"/>
                    <a:pt x="0" y="12"/>
                  </a:cubicBezTo>
                  <a:cubicBezTo>
                    <a:pt x="18" y="0"/>
                    <a:pt x="18" y="0"/>
                    <a:pt x="18" y="0"/>
                  </a:cubicBezTo>
                  <a:cubicBezTo>
                    <a:pt x="31" y="18"/>
                    <a:pt x="31" y="18"/>
                    <a:pt x="31" y="18"/>
                  </a:cubicBezTo>
                  <a:cubicBezTo>
                    <a:pt x="32" y="20"/>
                    <a:pt x="32" y="23"/>
                    <a:pt x="31" y="24"/>
                  </a:cubicBezTo>
                  <a:cubicBezTo>
                    <a:pt x="30" y="27"/>
                    <a:pt x="30" y="27"/>
                    <a:pt x="30" y="27"/>
                  </a:cubicBezTo>
                </a:path>
              </a:pathLst>
            </a:custGeom>
            <a:noFill/>
            <a:ln w="15875"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28" name="Freeform 344"/>
            <p:cNvSpPr/>
            <p:nvPr/>
          </p:nvSpPr>
          <p:spPr bwMode="auto">
            <a:xfrm>
              <a:off x="9364663" y="4178300"/>
              <a:ext cx="149225" cy="146050"/>
            </a:xfrm>
            <a:custGeom>
              <a:avLst/>
              <a:gdLst>
                <a:gd name="T0" fmla="*/ 40 w 40"/>
                <a:gd name="T1" fmla="*/ 0 h 39"/>
                <a:gd name="T2" fmla="*/ 12 w 40"/>
                <a:gd name="T3" fmla="*/ 7 h 39"/>
                <a:gd name="T4" fmla="*/ 12 w 40"/>
                <a:gd name="T5" fmla="*/ 1 h 39"/>
                <a:gd name="T6" fmla="*/ 0 w 40"/>
                <a:gd name="T7" fmla="*/ 19 h 39"/>
                <a:gd name="T8" fmla="*/ 11 w 40"/>
                <a:gd name="T9" fmla="*/ 39 h 39"/>
                <a:gd name="T10" fmla="*/ 12 w 40"/>
                <a:gd name="T11" fmla="*/ 30 h 39"/>
                <a:gd name="T12" fmla="*/ 21 w 40"/>
                <a:gd name="T13" fmla="*/ 30 h 39"/>
                <a:gd name="T14" fmla="*/ 40 w 40"/>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39">
                  <a:moveTo>
                    <a:pt x="40" y="0"/>
                  </a:moveTo>
                  <a:cubicBezTo>
                    <a:pt x="40" y="0"/>
                    <a:pt x="39" y="10"/>
                    <a:pt x="12" y="7"/>
                  </a:cubicBezTo>
                  <a:cubicBezTo>
                    <a:pt x="12" y="2"/>
                    <a:pt x="12" y="1"/>
                    <a:pt x="12" y="1"/>
                  </a:cubicBezTo>
                  <a:cubicBezTo>
                    <a:pt x="0" y="19"/>
                    <a:pt x="0" y="19"/>
                    <a:pt x="0" y="19"/>
                  </a:cubicBezTo>
                  <a:cubicBezTo>
                    <a:pt x="11" y="39"/>
                    <a:pt x="11" y="39"/>
                    <a:pt x="11" y="39"/>
                  </a:cubicBezTo>
                  <a:cubicBezTo>
                    <a:pt x="12" y="30"/>
                    <a:pt x="12" y="30"/>
                    <a:pt x="12" y="30"/>
                  </a:cubicBezTo>
                  <a:cubicBezTo>
                    <a:pt x="12" y="30"/>
                    <a:pt x="16" y="33"/>
                    <a:pt x="21" y="30"/>
                  </a:cubicBezTo>
                  <a:cubicBezTo>
                    <a:pt x="25" y="27"/>
                    <a:pt x="34" y="10"/>
                    <a:pt x="40" y="0"/>
                  </a:cubicBezTo>
                  <a:close/>
                </a:path>
              </a:pathLst>
            </a:custGeom>
            <a:noFill/>
            <a:ln w="15875"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29" name="Freeform 345"/>
            <p:cNvSpPr/>
            <p:nvPr/>
          </p:nvSpPr>
          <p:spPr bwMode="auto">
            <a:xfrm>
              <a:off x="9224963" y="3978275"/>
              <a:ext cx="109538" cy="123825"/>
            </a:xfrm>
            <a:custGeom>
              <a:avLst/>
              <a:gdLst>
                <a:gd name="T0" fmla="*/ 29 w 29"/>
                <a:gd name="T1" fmla="*/ 12 h 33"/>
                <a:gd name="T2" fmla="*/ 19 w 29"/>
                <a:gd name="T3" fmla="*/ 33 h 33"/>
                <a:gd name="T4" fmla="*/ 0 w 29"/>
                <a:gd name="T5" fmla="*/ 24 h 33"/>
                <a:gd name="T6" fmla="*/ 10 w 29"/>
                <a:gd name="T7" fmla="*/ 4 h 33"/>
                <a:gd name="T8" fmla="*/ 15 w 29"/>
                <a:gd name="T9" fmla="*/ 0 h 33"/>
                <a:gd name="T10" fmla="*/ 17 w 29"/>
                <a:gd name="T11" fmla="*/ 0 h 33"/>
              </a:gdLst>
              <a:ahLst/>
              <a:cxnLst>
                <a:cxn ang="0">
                  <a:pos x="T0" y="T1"/>
                </a:cxn>
                <a:cxn ang="0">
                  <a:pos x="T2" y="T3"/>
                </a:cxn>
                <a:cxn ang="0">
                  <a:pos x="T4" y="T5"/>
                </a:cxn>
                <a:cxn ang="0">
                  <a:pos x="T6" y="T7"/>
                </a:cxn>
                <a:cxn ang="0">
                  <a:pos x="T8" y="T9"/>
                </a:cxn>
                <a:cxn ang="0">
                  <a:pos x="T10" y="T11"/>
                </a:cxn>
              </a:cxnLst>
              <a:rect l="0" t="0" r="r" b="b"/>
              <a:pathLst>
                <a:path w="29" h="33">
                  <a:moveTo>
                    <a:pt x="29" y="12"/>
                  </a:moveTo>
                  <a:cubicBezTo>
                    <a:pt x="19" y="33"/>
                    <a:pt x="19" y="33"/>
                    <a:pt x="19" y="33"/>
                  </a:cubicBezTo>
                  <a:cubicBezTo>
                    <a:pt x="0" y="24"/>
                    <a:pt x="0" y="24"/>
                    <a:pt x="0" y="24"/>
                  </a:cubicBezTo>
                  <a:cubicBezTo>
                    <a:pt x="10" y="4"/>
                    <a:pt x="10" y="4"/>
                    <a:pt x="10" y="4"/>
                  </a:cubicBezTo>
                  <a:cubicBezTo>
                    <a:pt x="10" y="2"/>
                    <a:pt x="13" y="0"/>
                    <a:pt x="15" y="0"/>
                  </a:cubicBezTo>
                  <a:cubicBezTo>
                    <a:pt x="17" y="0"/>
                    <a:pt x="17" y="0"/>
                    <a:pt x="17" y="0"/>
                  </a:cubicBezTo>
                </a:path>
              </a:pathLst>
            </a:custGeom>
            <a:noFill/>
            <a:ln w="15875"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230" name="Freeform 346"/>
            <p:cNvSpPr/>
            <p:nvPr/>
          </p:nvSpPr>
          <p:spPr bwMode="auto">
            <a:xfrm>
              <a:off x="9282113" y="3970338"/>
              <a:ext cx="179388" cy="106363"/>
            </a:xfrm>
            <a:custGeom>
              <a:avLst/>
              <a:gdLst>
                <a:gd name="T0" fmla="*/ 0 w 48"/>
                <a:gd name="T1" fmla="*/ 2 h 28"/>
                <a:gd name="T2" fmla="*/ 20 w 48"/>
                <a:gd name="T3" fmla="*/ 25 h 28"/>
                <a:gd name="T4" fmla="*/ 16 w 48"/>
                <a:gd name="T5" fmla="*/ 27 h 28"/>
                <a:gd name="T6" fmla="*/ 38 w 48"/>
                <a:gd name="T7" fmla="*/ 27 h 28"/>
                <a:gd name="T8" fmla="*/ 48 w 48"/>
                <a:gd name="T9" fmla="*/ 8 h 28"/>
                <a:gd name="T10" fmla="*/ 40 w 48"/>
                <a:gd name="T11" fmla="*/ 11 h 28"/>
                <a:gd name="T12" fmla="*/ 35 w 48"/>
                <a:gd name="T13" fmla="*/ 4 h 28"/>
                <a:gd name="T14" fmla="*/ 0 w 48"/>
                <a:gd name="T15" fmla="*/ 2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8">
                  <a:moveTo>
                    <a:pt x="0" y="2"/>
                  </a:moveTo>
                  <a:cubicBezTo>
                    <a:pt x="0" y="2"/>
                    <a:pt x="9" y="0"/>
                    <a:pt x="20" y="25"/>
                  </a:cubicBezTo>
                  <a:cubicBezTo>
                    <a:pt x="16" y="28"/>
                    <a:pt x="16" y="27"/>
                    <a:pt x="16" y="27"/>
                  </a:cubicBezTo>
                  <a:cubicBezTo>
                    <a:pt x="38" y="27"/>
                    <a:pt x="38" y="27"/>
                    <a:pt x="38" y="27"/>
                  </a:cubicBezTo>
                  <a:cubicBezTo>
                    <a:pt x="48" y="8"/>
                    <a:pt x="48" y="8"/>
                    <a:pt x="48" y="8"/>
                  </a:cubicBezTo>
                  <a:cubicBezTo>
                    <a:pt x="40" y="11"/>
                    <a:pt x="40" y="11"/>
                    <a:pt x="40" y="11"/>
                  </a:cubicBezTo>
                  <a:cubicBezTo>
                    <a:pt x="40" y="11"/>
                    <a:pt x="40" y="6"/>
                    <a:pt x="35" y="4"/>
                  </a:cubicBezTo>
                  <a:cubicBezTo>
                    <a:pt x="30" y="2"/>
                    <a:pt x="11" y="2"/>
                    <a:pt x="0" y="2"/>
                  </a:cubicBezTo>
                  <a:close/>
                </a:path>
              </a:pathLst>
            </a:custGeom>
            <a:noFill/>
            <a:ln w="15875"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grpSp>
      <p:sp>
        <p:nvSpPr>
          <p:cNvPr id="72" name="Title 1"/>
          <p:cNvSpPr txBox="1"/>
          <p:nvPr/>
        </p:nvSpPr>
        <p:spPr>
          <a:xfrm>
            <a:off x="533947" y="1506417"/>
            <a:ext cx="8805632" cy="73850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600">
                <a:latin typeface="Segoe UI" panose="020B0502040204020203" pitchFamily="34" charset="0"/>
                <a:ea typeface="Segoe UI Black" panose="020B0A02040204020203" pitchFamily="34" charset="0"/>
                <a:cs typeface="Segoe UI" panose="020B0502040204020203" pitchFamily="34" charset="0"/>
              </a:rPr>
              <a:t>This comprehensive model converts the abstract construct of Organizational Connectivity into a quantifiable score, reflecting the health of an organization's communication, structure, collaboration, and culture.</a:t>
            </a:r>
          </a:p>
        </p:txBody>
      </p:sp>
      <p:sp>
        <p:nvSpPr>
          <p:cNvPr id="4" name="Rectangle 3"/>
          <p:cNvSpPr/>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itle 1023"/>
          <p:cNvSpPr txBox="1"/>
          <p:nvPr/>
        </p:nvSpPr>
        <p:spPr>
          <a:xfrm>
            <a:off x="0" y="446405"/>
            <a:ext cx="10255250" cy="10598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Measuring Organizational Connectivity</a:t>
            </a:r>
          </a:p>
          <a:p>
            <a:endParaRPr lang="en-US" sz="4200" b="1" dirty="0">
              <a:solidFill>
                <a:srgbClr val="00144F"/>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3" name="Title 1"/>
          <p:cNvSpPr txBox="1"/>
          <p:nvPr/>
        </p:nvSpPr>
        <p:spPr>
          <a:xfrm>
            <a:off x="515938" y="6418576"/>
            <a:ext cx="2062065" cy="145424"/>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rgbClr val="00144F"/>
                </a:solidFill>
                <a:latin typeface="Segoe UI" panose="020B0502040204020203" pitchFamily="34" charset="0"/>
                <a:cs typeface="Segoe UI" panose="020B0502040204020203" pitchFamily="34" charset="0"/>
              </a:rPr>
              <a:t>People Metrics</a:t>
            </a:r>
            <a:r>
              <a:rPr lang="en-US" sz="1050" dirty="0">
                <a:solidFill>
                  <a:srgbClr val="00144F"/>
                </a:solidFill>
                <a:latin typeface="Segoe UI" panose="020B0502040204020203" pitchFamily="34" charset="0"/>
                <a:cs typeface="Segoe UI" panose="020B0502040204020203" pitchFamily="34" charset="0"/>
              </a:rPr>
              <a:t> Final Presentation</a:t>
            </a:r>
          </a:p>
        </p:txBody>
      </p:sp>
      <p:sp>
        <p:nvSpPr>
          <p:cNvPr id="5" name="Slide Number Placeholder 1"/>
          <p:cNvSpPr>
            <a:spLocks noGrp="1"/>
          </p:cNvSpPr>
          <p:nvPr>
            <p:ph type="sldNum" sz="quarter" idx="12"/>
          </p:nvPr>
        </p:nvSpPr>
        <p:spPr>
          <a:xfrm>
            <a:off x="9374527" y="6310050"/>
            <a:ext cx="2743200" cy="365125"/>
          </a:xfrm>
        </p:spPr>
        <p:txBody>
          <a:bodyPr/>
          <a:lstStyle/>
          <a:p>
            <a:fld id="{D4F9442E-9437-4062-8DAD-965F8584E449}" type="slidenum">
              <a:rPr lang="en-US" b="1" smtClean="0">
                <a:solidFill>
                  <a:srgbClr val="DFEEEA"/>
                </a:solidFill>
                <a:latin typeface="Segoe UI" panose="020B0502040204020203" pitchFamily="34" charset="0"/>
                <a:cs typeface="Segoe UI" panose="020B0502040204020203" pitchFamily="34" charset="0"/>
              </a:rPr>
              <a:t>12</a:t>
            </a:fld>
            <a:endParaRPr lang="en-US" b="1" dirty="0">
              <a:solidFill>
                <a:srgbClr val="DFEEEA"/>
              </a:solidFill>
              <a:latin typeface="Segoe UI" panose="020B0502040204020203" pitchFamily="34" charset="0"/>
              <a:cs typeface="Segoe UI" panose="020B050204020402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6095999" cy="31763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591343" y="3553493"/>
            <a:ext cx="1168942" cy="79073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53"/>
          <p:cNvSpPr/>
          <p:nvPr/>
        </p:nvSpPr>
        <p:spPr>
          <a:xfrm>
            <a:off x="10333248" y="3553493"/>
            <a:ext cx="1168942" cy="79073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p:cNvSpPr/>
          <p:nvPr/>
        </p:nvSpPr>
        <p:spPr>
          <a:xfrm>
            <a:off x="10333248" y="801889"/>
            <a:ext cx="1168942" cy="79073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p:cNvSpPr/>
          <p:nvPr/>
        </p:nvSpPr>
        <p:spPr>
          <a:xfrm>
            <a:off x="6244390" y="926432"/>
            <a:ext cx="5431674" cy="224990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Rectangle 44"/>
          <p:cNvSpPr/>
          <p:nvPr/>
        </p:nvSpPr>
        <p:spPr>
          <a:xfrm>
            <a:off x="6257843" y="3681664"/>
            <a:ext cx="5431674" cy="2249905"/>
          </a:xfrm>
          <a:prstGeom prst="rect">
            <a:avLst/>
          </a:prstGeom>
          <a:solidFill>
            <a:srgbClr val="F3BE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Rectangle 45"/>
          <p:cNvSpPr/>
          <p:nvPr/>
        </p:nvSpPr>
        <p:spPr>
          <a:xfrm>
            <a:off x="515938" y="3681664"/>
            <a:ext cx="5431674" cy="2249905"/>
          </a:xfrm>
          <a:prstGeom prst="rect">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9" name="Straight Connector 8"/>
          <p:cNvCxnSpPr/>
          <p:nvPr/>
        </p:nvCxnSpPr>
        <p:spPr>
          <a:xfrm>
            <a:off x="502483" y="3429001"/>
            <a:ext cx="11173581" cy="0"/>
          </a:xfrm>
          <a:prstGeom prst="line">
            <a:avLst/>
          </a:prstGeom>
          <a:ln>
            <a:solidFill>
              <a:schemeClr val="bg1">
                <a:lumMod val="75000"/>
              </a:schemeClr>
            </a:solidFill>
            <a:prstDash val="lgDash"/>
            <a:round/>
          </a:ln>
        </p:spPr>
        <p:style>
          <a:lnRef idx="1">
            <a:schemeClr val="accent1"/>
          </a:lnRef>
          <a:fillRef idx="0">
            <a:schemeClr val="accent1"/>
          </a:fillRef>
          <a:effectRef idx="0">
            <a:schemeClr val="accent1"/>
          </a:effectRef>
          <a:fontRef idx="minor">
            <a:schemeClr val="tx1"/>
          </a:fontRef>
        </p:style>
      </p:cxnSp>
      <p:sp>
        <p:nvSpPr>
          <p:cNvPr id="49" name="Title 1023"/>
          <p:cNvSpPr>
            <a:spLocks noGrp="1"/>
          </p:cNvSpPr>
          <p:nvPr>
            <p:ph type="title"/>
          </p:nvPr>
        </p:nvSpPr>
        <p:spPr>
          <a:xfrm>
            <a:off x="379730" y="175895"/>
            <a:ext cx="5568315" cy="1609090"/>
          </a:xfrm>
        </p:spPr>
        <p:txBody>
          <a:bodyPr>
            <a:normAutofit/>
          </a:bodyPr>
          <a:lstStyle/>
          <a:p>
            <a:r>
              <a:rPr lang="en-US" b="1" noProof="0" dirty="0">
                <a:ln>
                  <a:noFill/>
                </a:ln>
                <a:solidFill>
                  <a:srgbClr val="00144F"/>
                </a:solidFill>
                <a:effectLst/>
                <a:uLnTx/>
                <a:uFillTx/>
                <a:latin typeface="Segoe UI" panose="020B0502040204020203" pitchFamily="34" charset="0"/>
                <a:ea typeface="Segoe UI Black" panose="020B0A02040204020203" pitchFamily="34" charset="0"/>
                <a:cs typeface="Segoe UI" panose="020B0502040204020203" pitchFamily="34" charset="0"/>
                <a:sym typeface="+mn-ea"/>
              </a:rPr>
              <a:t>Identifying Threats </a:t>
            </a:r>
            <a:endParaRPr lang="en-US" dirty="0">
              <a:solidFill>
                <a:srgbClr val="00144F"/>
              </a:solidFill>
            </a:endParaRPr>
          </a:p>
        </p:txBody>
      </p:sp>
      <p:sp>
        <p:nvSpPr>
          <p:cNvPr id="50" name="TextBox 49"/>
          <p:cNvSpPr txBox="1"/>
          <p:nvPr/>
        </p:nvSpPr>
        <p:spPr>
          <a:xfrm>
            <a:off x="502175" y="1347366"/>
            <a:ext cx="5006557" cy="741285"/>
          </a:xfrm>
          <a:prstGeom prst="rect">
            <a:avLst/>
          </a:prstGeom>
          <a:noFill/>
        </p:spPr>
        <p:txBody>
          <a:bodyPr wrap="square" lIns="90000" rIns="0" rtlCol="0">
            <a:noAutofit/>
          </a:bodyPr>
          <a:lstStyle/>
          <a:p>
            <a:r>
              <a:rPr lang="en-US">
                <a:solidFill>
                  <a:srgbClr val="00144F"/>
                </a:solidFill>
                <a:latin typeface="Segoe UI" panose="020B0502040204020203" pitchFamily="34" charset="0"/>
                <a:cs typeface="Segoe UI" panose="020B0502040204020203" pitchFamily="34" charset="0"/>
                <a:sym typeface="+mn-ea"/>
              </a:rPr>
              <a:t>To understand and optimize organizational networks, potential threats to the validity and reliability of the measurement process must be acknowledged and addressed. Just as a map is only helpful if it accurately represents .</a:t>
            </a:r>
            <a:endParaRPr lang="en-US" dirty="0">
              <a:solidFill>
                <a:srgbClr val="00144F"/>
              </a:solidFill>
              <a:latin typeface="Segoe UI" panose="020B0502040204020203" pitchFamily="34" charset="0"/>
              <a:cs typeface="Segoe UI" panose="020B0502040204020203" pitchFamily="34" charset="0"/>
            </a:endParaRPr>
          </a:p>
        </p:txBody>
      </p:sp>
      <p:sp>
        <p:nvSpPr>
          <p:cNvPr id="10" name="Right Triangle 9"/>
          <p:cNvSpPr/>
          <p:nvPr/>
        </p:nvSpPr>
        <p:spPr>
          <a:xfrm rot="10800000">
            <a:off x="10333248" y="801889"/>
            <a:ext cx="1356269" cy="135626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ight Triangle 54"/>
          <p:cNvSpPr/>
          <p:nvPr/>
        </p:nvSpPr>
        <p:spPr>
          <a:xfrm rot="10800000">
            <a:off x="10333248" y="3553493"/>
            <a:ext cx="1356269" cy="135626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ight Triangle 56"/>
          <p:cNvSpPr/>
          <p:nvPr/>
        </p:nvSpPr>
        <p:spPr>
          <a:xfrm rot="10800000">
            <a:off x="4591343" y="3553493"/>
            <a:ext cx="1356269" cy="135626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3" name="Group 12"/>
          <p:cNvGrpSpPr/>
          <p:nvPr/>
        </p:nvGrpSpPr>
        <p:grpSpPr>
          <a:xfrm>
            <a:off x="8478317" y="1411720"/>
            <a:ext cx="2875483" cy="1084113"/>
            <a:chOff x="8552512" y="1411720"/>
            <a:chExt cx="2875483" cy="1084113"/>
          </a:xfrm>
        </p:grpSpPr>
        <p:sp>
          <p:nvSpPr>
            <p:cNvPr id="58" name="TextBox 57"/>
            <p:cNvSpPr txBox="1"/>
            <p:nvPr/>
          </p:nvSpPr>
          <p:spPr>
            <a:xfrm>
              <a:off x="8552512" y="1411720"/>
              <a:ext cx="2875483" cy="305847"/>
            </a:xfrm>
            <a:prstGeom prst="rect">
              <a:avLst/>
            </a:prstGeom>
            <a:noFill/>
          </p:spPr>
          <p:txBody>
            <a:bodyPr wrap="square" lIns="0" rIns="0" rtlCol="0">
              <a:noAutofit/>
            </a:bodyPr>
            <a:lstStyle/>
            <a:p>
              <a:r>
                <a:rPr lang="en-US" b="1" dirty="0">
                  <a:solidFill>
                    <a:schemeClr val="bg1"/>
                  </a:solidFill>
                  <a:latin typeface="Segoe UI" panose="020B0502040204020203" pitchFamily="34" charset="0"/>
                  <a:cs typeface="Segoe UI" panose="020B0502040204020203" pitchFamily="34" charset="0"/>
                  <a:sym typeface="+mn-ea"/>
                </a:rPr>
                <a:t>Random Errors</a:t>
              </a:r>
            </a:p>
          </p:txBody>
        </p:sp>
        <p:sp>
          <p:nvSpPr>
            <p:cNvPr id="59" name="TextBox 58"/>
            <p:cNvSpPr txBox="1"/>
            <p:nvPr/>
          </p:nvSpPr>
          <p:spPr>
            <a:xfrm>
              <a:off x="8552512" y="1754548"/>
              <a:ext cx="2875483" cy="741285"/>
            </a:xfrm>
            <a:prstGeom prst="rect">
              <a:avLst/>
            </a:prstGeom>
            <a:noFill/>
          </p:spPr>
          <p:txBody>
            <a:bodyPr wrap="square" lIns="0" rIns="0" rtlCol="0">
              <a:noAutofit/>
            </a:bodyPr>
            <a:lstStyle/>
            <a:p>
              <a:pPr marL="285750" indent="-285750">
                <a:buFont typeface="Arial" panose="020B0604020202090204" pitchFamily="34" charset="0"/>
                <a:buChar char="•"/>
              </a:pPr>
              <a:r>
                <a:rPr lang="en-US" sz="1600">
                  <a:solidFill>
                    <a:schemeClr val="bg1"/>
                  </a:solidFill>
                  <a:latin typeface="Segoe UI" panose="020B0502040204020203" pitchFamily="34" charset="0"/>
                  <a:cs typeface="Segoe UI" panose="020B0502040204020203" pitchFamily="34" charset="0"/>
                  <a:sym typeface="+mn-ea"/>
                </a:rPr>
                <a:t>Sampling Bias</a:t>
              </a:r>
              <a:endParaRPr lang="en-US" sz="1600">
                <a:solidFill>
                  <a:schemeClr val="bg1"/>
                </a:solidFill>
                <a:latin typeface="Segoe UI" panose="020B0502040204020203" pitchFamily="34" charset="0"/>
                <a:cs typeface="Segoe UI" panose="020B0502040204020203" pitchFamily="34" charset="0"/>
              </a:endParaRPr>
            </a:p>
            <a:p>
              <a:pPr marL="285750" indent="-285750">
                <a:buFont typeface="Arial" panose="020B0604020202090204" pitchFamily="34" charset="0"/>
                <a:buChar char="•"/>
              </a:pPr>
              <a:r>
                <a:rPr lang="en-US" sz="1600">
                  <a:solidFill>
                    <a:schemeClr val="bg1"/>
                  </a:solidFill>
                  <a:latin typeface="Segoe UI" panose="020B0502040204020203" pitchFamily="34" charset="0"/>
                  <a:cs typeface="Segoe UI" panose="020B0502040204020203" pitchFamily="34" charset="0"/>
                  <a:sym typeface="+mn-ea"/>
                </a:rPr>
                <a:t>Response Variability</a:t>
              </a:r>
              <a:endParaRPr lang="en-US" sz="1600">
                <a:solidFill>
                  <a:schemeClr val="bg1"/>
                </a:solidFill>
                <a:latin typeface="Segoe UI" panose="020B0502040204020203" pitchFamily="34" charset="0"/>
                <a:cs typeface="Segoe UI" panose="020B0502040204020203" pitchFamily="34" charset="0"/>
              </a:endParaRPr>
            </a:p>
            <a:p>
              <a:pPr marL="285750" indent="-285750">
                <a:buFont typeface="Arial" panose="020B0604020202090204" pitchFamily="34" charset="0"/>
                <a:buChar char="•"/>
              </a:pPr>
              <a:r>
                <a:rPr lang="en-US" sz="1600">
                  <a:solidFill>
                    <a:schemeClr val="bg1"/>
                  </a:solidFill>
                  <a:latin typeface="Segoe UI" panose="020B0502040204020203" pitchFamily="34" charset="0"/>
                  <a:cs typeface="Segoe UI" panose="020B0502040204020203" pitchFamily="34" charset="0"/>
                  <a:sym typeface="+mn-ea"/>
                </a:rPr>
                <a:t>Data Collection Methods</a:t>
              </a:r>
              <a:endParaRPr lang="en-US" sz="1600">
                <a:solidFill>
                  <a:schemeClr val="bg1"/>
                </a:solidFill>
                <a:latin typeface="Segoe UI" panose="020B0502040204020203" pitchFamily="34" charset="0"/>
                <a:cs typeface="Segoe UI" panose="020B0502040204020203" pitchFamily="34" charset="0"/>
              </a:endParaRPr>
            </a:p>
            <a:p>
              <a:pPr marL="285750" indent="-285750">
                <a:buFont typeface="Arial" panose="020B0604020202090204" pitchFamily="34" charset="0"/>
                <a:buChar char="•"/>
              </a:pPr>
              <a:r>
                <a:rPr lang="en-US" sz="1600">
                  <a:solidFill>
                    <a:schemeClr val="bg1"/>
                  </a:solidFill>
                  <a:latin typeface="Segoe UI" panose="020B0502040204020203" pitchFamily="34" charset="0"/>
                  <a:cs typeface="Segoe UI" panose="020B0502040204020203" pitchFamily="34" charset="0"/>
                  <a:sym typeface="+mn-ea"/>
                </a:rPr>
                <a:t>Technical Failures</a:t>
              </a:r>
              <a:endParaRPr lang="zh-CN" altLang="en-US" sz="1600" dirty="0">
                <a:latin typeface="Segoe UI" panose="020B0502040204020203" pitchFamily="34" charset="0"/>
                <a:cs typeface="Segoe UI" panose="020B0502040204020203" pitchFamily="34" charset="0"/>
              </a:endParaRPr>
            </a:p>
          </p:txBody>
        </p:sp>
      </p:grpSp>
      <p:grpSp>
        <p:nvGrpSpPr>
          <p:cNvPr id="61" name="Group 60"/>
          <p:cNvGrpSpPr/>
          <p:nvPr/>
        </p:nvGrpSpPr>
        <p:grpSpPr>
          <a:xfrm>
            <a:off x="8478317" y="4147570"/>
            <a:ext cx="2875483" cy="1318093"/>
            <a:chOff x="8552512" y="1411720"/>
            <a:chExt cx="2875483" cy="1318093"/>
          </a:xfrm>
        </p:grpSpPr>
        <p:sp>
          <p:nvSpPr>
            <p:cNvPr id="62" name="TextBox 61"/>
            <p:cNvSpPr txBox="1"/>
            <p:nvPr/>
          </p:nvSpPr>
          <p:spPr>
            <a:xfrm>
              <a:off x="8552512" y="1411720"/>
              <a:ext cx="2875483" cy="305847"/>
            </a:xfrm>
            <a:prstGeom prst="rect">
              <a:avLst/>
            </a:prstGeom>
            <a:noFill/>
          </p:spPr>
          <p:txBody>
            <a:bodyPr wrap="square" lIns="0" rIns="0" rtlCol="0">
              <a:noAutofit/>
            </a:bodyPr>
            <a:lstStyle/>
            <a:p>
              <a:r>
                <a:rPr lang="en-US" b="1" dirty="0">
                  <a:solidFill>
                    <a:schemeClr val="bg1"/>
                  </a:solidFill>
                  <a:latin typeface="Segoe UI" panose="020B0502040204020203" pitchFamily="34" charset="0"/>
                  <a:cs typeface="Segoe UI" panose="020B0502040204020203" pitchFamily="34" charset="0"/>
                  <a:sym typeface="+mn-ea"/>
                </a:rPr>
                <a:t>Systematic Errors</a:t>
              </a:r>
              <a:endParaRPr lang="en-US" b="1" dirty="0">
                <a:solidFill>
                  <a:schemeClr val="bg1"/>
                </a:solidFill>
                <a:latin typeface="Segoe UI" panose="020B0502040204020203" pitchFamily="34" charset="0"/>
                <a:cs typeface="Segoe UI" panose="020B0502040204020203" pitchFamily="34" charset="0"/>
              </a:endParaRPr>
            </a:p>
          </p:txBody>
        </p:sp>
        <p:sp>
          <p:nvSpPr>
            <p:cNvPr id="63" name="TextBox 62"/>
            <p:cNvSpPr txBox="1"/>
            <p:nvPr/>
          </p:nvSpPr>
          <p:spPr>
            <a:xfrm>
              <a:off x="8552512" y="1754548"/>
              <a:ext cx="2875483" cy="975265"/>
            </a:xfrm>
            <a:prstGeom prst="rect">
              <a:avLst/>
            </a:prstGeom>
            <a:noFill/>
          </p:spPr>
          <p:txBody>
            <a:bodyPr wrap="square" lIns="0" rIns="0" rtlCol="0">
              <a:noAutofit/>
            </a:bodyPr>
            <a:lstStyle/>
            <a:p>
              <a:pPr marL="285750" indent="-285750">
                <a:buFont typeface="Arial" panose="020B0604020202090204" pitchFamily="34" charset="0"/>
                <a:buChar char="•"/>
              </a:pPr>
              <a:r>
                <a:rPr lang="en-US" sz="1600">
                  <a:solidFill>
                    <a:schemeClr val="bg1"/>
                  </a:solidFill>
                  <a:latin typeface="Segoe UI" panose="020B0502040204020203" pitchFamily="34" charset="0"/>
                  <a:cs typeface="Segoe UI" panose="020B0502040204020203" pitchFamily="34" charset="0"/>
                  <a:sym typeface="+mn-ea"/>
                </a:rPr>
                <a:t>Social Desirability Bias:</a:t>
              </a:r>
              <a:endParaRPr lang="en-US" sz="1600">
                <a:solidFill>
                  <a:schemeClr val="bg1"/>
                </a:solidFill>
                <a:latin typeface="Segoe UI" panose="020B0502040204020203" pitchFamily="34" charset="0"/>
                <a:cs typeface="Segoe UI" panose="020B0502040204020203" pitchFamily="34" charset="0"/>
              </a:endParaRPr>
            </a:p>
            <a:p>
              <a:pPr marL="285750" indent="-285750">
                <a:buFont typeface="Arial" panose="020B0604020202090204" pitchFamily="34" charset="0"/>
                <a:buChar char="•"/>
              </a:pPr>
              <a:r>
                <a:rPr lang="en-US" sz="1600">
                  <a:solidFill>
                    <a:schemeClr val="bg1"/>
                  </a:solidFill>
                  <a:latin typeface="Segoe UI" panose="020B0502040204020203" pitchFamily="34" charset="0"/>
                  <a:cs typeface="Segoe UI" panose="020B0502040204020203" pitchFamily="34" charset="0"/>
                  <a:sym typeface="+mn-ea"/>
                </a:rPr>
                <a:t>Platform Usage Bias</a:t>
              </a:r>
              <a:endParaRPr lang="en-US" sz="1600">
                <a:solidFill>
                  <a:schemeClr val="bg1"/>
                </a:solidFill>
                <a:latin typeface="Segoe UI" panose="020B0502040204020203" pitchFamily="34" charset="0"/>
                <a:cs typeface="Segoe UI" panose="020B0502040204020203" pitchFamily="34" charset="0"/>
              </a:endParaRPr>
            </a:p>
            <a:p>
              <a:pPr marL="285750" indent="-285750">
                <a:buFont typeface="Arial" panose="020B0604020202090204" pitchFamily="34" charset="0"/>
                <a:buChar char="•"/>
              </a:pPr>
              <a:r>
                <a:rPr lang="en-US" sz="1600">
                  <a:solidFill>
                    <a:schemeClr val="bg1"/>
                  </a:solidFill>
                  <a:latin typeface="Segoe UI" panose="020B0502040204020203" pitchFamily="34" charset="0"/>
                  <a:cs typeface="Segoe UI" panose="020B0502040204020203" pitchFamily="34" charset="0"/>
                  <a:sym typeface="+mn-ea"/>
                </a:rPr>
                <a:t>Cultural Influences</a:t>
              </a:r>
              <a:endParaRPr lang="en-US" sz="1600">
                <a:solidFill>
                  <a:schemeClr val="bg1"/>
                </a:solidFill>
                <a:latin typeface="Segoe UI" panose="020B0502040204020203" pitchFamily="34" charset="0"/>
                <a:cs typeface="Segoe UI" panose="020B0502040204020203" pitchFamily="34" charset="0"/>
              </a:endParaRPr>
            </a:p>
            <a:p>
              <a:pPr marL="285750" indent="-285750">
                <a:buFont typeface="Arial" panose="020B0604020202090204" pitchFamily="34" charset="0"/>
                <a:buChar char="•"/>
              </a:pPr>
              <a:r>
                <a:rPr lang="en-US" sz="1600">
                  <a:solidFill>
                    <a:schemeClr val="bg1"/>
                  </a:solidFill>
                  <a:latin typeface="Segoe UI" panose="020B0502040204020203" pitchFamily="34" charset="0"/>
                  <a:cs typeface="Segoe UI" panose="020B0502040204020203" pitchFamily="34" charset="0"/>
                  <a:sym typeface="+mn-ea"/>
                </a:rPr>
                <a:t>Data Integration</a:t>
              </a:r>
              <a:endParaRPr lang="en-US" sz="1600" dirty="0">
                <a:solidFill>
                  <a:schemeClr val="bg1"/>
                </a:solidFill>
                <a:latin typeface="Segoe UI" panose="020B0502040204020203" pitchFamily="34" charset="0"/>
                <a:cs typeface="Segoe UI" panose="020B0502040204020203" pitchFamily="34" charset="0"/>
              </a:endParaRPr>
            </a:p>
          </p:txBody>
        </p:sp>
      </p:grpSp>
      <p:grpSp>
        <p:nvGrpSpPr>
          <p:cNvPr id="64" name="Group 63"/>
          <p:cNvGrpSpPr/>
          <p:nvPr/>
        </p:nvGrpSpPr>
        <p:grpSpPr>
          <a:xfrm>
            <a:off x="2675794" y="4038350"/>
            <a:ext cx="2875483" cy="1892300"/>
            <a:chOff x="8552512" y="1302500"/>
            <a:chExt cx="2875483" cy="1892300"/>
          </a:xfrm>
        </p:grpSpPr>
        <p:sp>
          <p:nvSpPr>
            <p:cNvPr id="65" name="TextBox 64"/>
            <p:cNvSpPr txBox="1"/>
            <p:nvPr/>
          </p:nvSpPr>
          <p:spPr>
            <a:xfrm>
              <a:off x="8552512" y="1302500"/>
              <a:ext cx="2875483" cy="305847"/>
            </a:xfrm>
            <a:prstGeom prst="rect">
              <a:avLst/>
            </a:prstGeom>
            <a:noFill/>
          </p:spPr>
          <p:txBody>
            <a:bodyPr wrap="square" lIns="0" rIns="0" rtlCol="0">
              <a:noAutofit/>
            </a:bodyPr>
            <a:lstStyle/>
            <a:p>
              <a:r>
                <a:rPr lang="en-US" b="1" dirty="0">
                  <a:solidFill>
                    <a:schemeClr val="bg1"/>
                  </a:solidFill>
                  <a:latin typeface="Segoe UI" panose="020B0502040204020203" pitchFamily="34" charset="0"/>
                  <a:cs typeface="Segoe UI" panose="020B0502040204020203" pitchFamily="34" charset="0"/>
                </a:rPr>
                <a:t>Conclusion</a:t>
              </a:r>
            </a:p>
          </p:txBody>
        </p:sp>
        <p:sp>
          <p:nvSpPr>
            <p:cNvPr id="66" name="TextBox 65"/>
            <p:cNvSpPr txBox="1"/>
            <p:nvPr/>
          </p:nvSpPr>
          <p:spPr>
            <a:xfrm>
              <a:off x="8552512" y="1608570"/>
              <a:ext cx="2875280" cy="1586230"/>
            </a:xfrm>
            <a:prstGeom prst="rect">
              <a:avLst/>
            </a:prstGeom>
            <a:noFill/>
          </p:spPr>
          <p:txBody>
            <a:bodyPr wrap="square" lIns="0" rIns="0" rtlCol="0">
              <a:noAutofit/>
            </a:bodyPr>
            <a:lstStyle/>
            <a:p>
              <a:pPr algn="l"/>
              <a:r>
                <a:rPr lang="en-US" sz="1400">
                  <a:solidFill>
                    <a:schemeClr val="bg1"/>
                  </a:solidFill>
                  <a:latin typeface="Segoe UI" panose="020B0502040204020203" pitchFamily="34" charset="0"/>
                  <a:cs typeface="Segoe UI" panose="020B0502040204020203" pitchFamily="34" charset="0"/>
                  <a:sym typeface="+mn-ea"/>
                </a:rPr>
                <a:t>P</a:t>
              </a:r>
              <a:r>
                <a:rPr lang="en-US" sz="1600">
                  <a:solidFill>
                    <a:schemeClr val="bg1"/>
                  </a:solidFill>
                  <a:latin typeface="Segoe UI" panose="020B0502040204020203" pitchFamily="34" charset="0"/>
                  <a:cs typeface="Segoe UI" panose="020B0502040204020203" pitchFamily="34" charset="0"/>
                  <a:sym typeface="+mn-ea"/>
                </a:rPr>
                <a:t>roactive measures such as diverse sampling, bias reduction, and rigorous data validation are vital to maintaining the integrity of ONA measurements</a:t>
              </a:r>
              <a:endParaRPr lang="en-US" sz="1600" dirty="0">
                <a:solidFill>
                  <a:schemeClr val="bg1"/>
                </a:solidFill>
                <a:latin typeface="Segoe UI" panose="020B0502040204020203" pitchFamily="34" charset="0"/>
                <a:cs typeface="Segoe UI" panose="020B0502040204020203" pitchFamily="34" charset="0"/>
              </a:endParaRPr>
            </a:p>
          </p:txBody>
        </p:sp>
      </p:grpSp>
      <p:sp>
        <p:nvSpPr>
          <p:cNvPr id="67" name="TextBox 66"/>
          <p:cNvSpPr txBox="1"/>
          <p:nvPr/>
        </p:nvSpPr>
        <p:spPr>
          <a:xfrm>
            <a:off x="10981863" y="968971"/>
            <a:ext cx="378663" cy="378663"/>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r>
              <a:rPr lang="en-US" sz="3200" b="1" i="1" dirty="0">
                <a:solidFill>
                  <a:srgbClr val="00144F"/>
                </a:solidFill>
                <a:latin typeface="Segoe UI" panose="020B0502040204020203" pitchFamily="34" charset="0"/>
                <a:cs typeface="Segoe UI" panose="020B0502040204020203" pitchFamily="34" charset="0"/>
              </a:rPr>
              <a:t>01</a:t>
            </a:r>
          </a:p>
        </p:txBody>
      </p:sp>
      <p:sp>
        <p:nvSpPr>
          <p:cNvPr id="68" name="TextBox 67"/>
          <p:cNvSpPr txBox="1"/>
          <p:nvPr/>
        </p:nvSpPr>
        <p:spPr>
          <a:xfrm>
            <a:off x="5293975" y="3759528"/>
            <a:ext cx="378663" cy="378663"/>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r>
              <a:rPr lang="en-US" sz="3200" b="1" i="1" dirty="0">
                <a:solidFill>
                  <a:srgbClr val="00144F"/>
                </a:solidFill>
                <a:latin typeface="Segoe UI" panose="020B0502040204020203" pitchFamily="34" charset="0"/>
                <a:cs typeface="Segoe UI" panose="020B0502040204020203" pitchFamily="34" charset="0"/>
              </a:rPr>
              <a:t>03</a:t>
            </a:r>
          </a:p>
        </p:txBody>
      </p:sp>
      <p:sp>
        <p:nvSpPr>
          <p:cNvPr id="69" name="TextBox 68"/>
          <p:cNvSpPr txBox="1"/>
          <p:nvPr/>
        </p:nvSpPr>
        <p:spPr>
          <a:xfrm>
            <a:off x="11027859" y="3767694"/>
            <a:ext cx="378663" cy="378663"/>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r>
              <a:rPr lang="en-US" sz="3200" b="1" i="1" dirty="0">
                <a:solidFill>
                  <a:srgbClr val="00144F"/>
                </a:solidFill>
                <a:latin typeface="Segoe UI" panose="020B0502040204020203" pitchFamily="34" charset="0"/>
                <a:cs typeface="Segoe UI" panose="020B0502040204020203" pitchFamily="34" charset="0"/>
              </a:rPr>
              <a:t>02</a:t>
            </a:r>
          </a:p>
        </p:txBody>
      </p:sp>
      <p:sp>
        <p:nvSpPr>
          <p:cNvPr id="70" name="Rectangle 69"/>
          <p:cNvSpPr/>
          <p:nvPr/>
        </p:nvSpPr>
        <p:spPr>
          <a:xfrm>
            <a:off x="6683219" y="1434899"/>
            <a:ext cx="1356269" cy="1232971"/>
          </a:xfrm>
          <a:prstGeom prst="rect">
            <a:avLst/>
          </a:prstGeom>
          <a:solidFill>
            <a:schemeClr val="bg1"/>
          </a:solidFill>
          <a:ln>
            <a:noFill/>
          </a:ln>
          <a:effectLst>
            <a:outerShdw blurRad="50800" dist="38100" dir="10800000" algn="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678657" y="4190131"/>
            <a:ext cx="1356269" cy="1232971"/>
          </a:xfrm>
          <a:prstGeom prst="rect">
            <a:avLst/>
          </a:prstGeom>
          <a:solidFill>
            <a:schemeClr val="bg1"/>
          </a:solidFill>
          <a:ln>
            <a:noFill/>
          </a:ln>
          <a:effectLst>
            <a:outerShdw blurRad="50800" dist="38100" dir="10800000" algn="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936751" y="4190131"/>
            <a:ext cx="1356269" cy="1232971"/>
          </a:xfrm>
          <a:prstGeom prst="rect">
            <a:avLst/>
          </a:prstGeom>
          <a:solidFill>
            <a:schemeClr val="bg1"/>
          </a:solidFill>
          <a:ln>
            <a:noFill/>
          </a:ln>
          <a:effectLst>
            <a:outerShdw blurRad="50800" dist="38100" dir="10800000" algn="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a:off x="7035423" y="1725454"/>
            <a:ext cx="651861" cy="651861"/>
            <a:chOff x="8447088" y="1465263"/>
            <a:chExt cx="331788" cy="331788"/>
          </a:xfrm>
        </p:grpSpPr>
        <p:sp>
          <p:nvSpPr>
            <p:cNvPr id="74" name="Oval 287"/>
            <p:cNvSpPr>
              <a:spLocks noChangeArrowheads="1"/>
            </p:cNvSpPr>
            <p:nvPr/>
          </p:nvSpPr>
          <p:spPr bwMode="auto">
            <a:xfrm>
              <a:off x="8477250" y="1495426"/>
              <a:ext cx="271463" cy="271463"/>
            </a:xfrm>
            <a:prstGeom prst="ellipse">
              <a:avLst/>
            </a:pr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75" name="Line 288"/>
            <p:cNvSpPr>
              <a:spLocks noChangeShapeType="1"/>
            </p:cNvSpPr>
            <p:nvPr/>
          </p:nvSpPr>
          <p:spPr bwMode="auto">
            <a:xfrm>
              <a:off x="8612188" y="1465263"/>
              <a:ext cx="0" cy="71438"/>
            </a:xfrm>
            <a:prstGeom prst="line">
              <a:avLst/>
            </a:prstGeom>
            <a:noFill/>
            <a:ln w="14288"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76" name="Line 289"/>
            <p:cNvSpPr>
              <a:spLocks noChangeShapeType="1"/>
            </p:cNvSpPr>
            <p:nvPr/>
          </p:nvSpPr>
          <p:spPr bwMode="auto">
            <a:xfrm>
              <a:off x="8447088" y="1631951"/>
              <a:ext cx="71438" cy="0"/>
            </a:xfrm>
            <a:prstGeom prst="line">
              <a:avLst/>
            </a:prstGeom>
            <a:noFill/>
            <a:ln w="14288"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77" name="Line 290"/>
            <p:cNvSpPr>
              <a:spLocks noChangeShapeType="1"/>
            </p:cNvSpPr>
            <p:nvPr/>
          </p:nvSpPr>
          <p:spPr bwMode="auto">
            <a:xfrm flipV="1">
              <a:off x="8612188" y="1725613"/>
              <a:ext cx="0" cy="71438"/>
            </a:xfrm>
            <a:prstGeom prst="line">
              <a:avLst/>
            </a:prstGeom>
            <a:noFill/>
            <a:ln w="14288"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79" name="Line 291"/>
            <p:cNvSpPr>
              <a:spLocks noChangeShapeType="1"/>
            </p:cNvSpPr>
            <p:nvPr/>
          </p:nvSpPr>
          <p:spPr bwMode="auto">
            <a:xfrm flipH="1">
              <a:off x="8707438" y="1631951"/>
              <a:ext cx="71438" cy="0"/>
            </a:xfrm>
            <a:prstGeom prst="line">
              <a:avLst/>
            </a:prstGeom>
            <a:noFill/>
            <a:ln w="14288"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80" name="Oval 292"/>
            <p:cNvSpPr>
              <a:spLocks noChangeArrowheads="1"/>
            </p:cNvSpPr>
            <p:nvPr/>
          </p:nvSpPr>
          <p:spPr bwMode="auto">
            <a:xfrm>
              <a:off x="8583613" y="1571626"/>
              <a:ext cx="58738" cy="60325"/>
            </a:xfrm>
            <a:prstGeom prst="ellipse">
              <a:avLst/>
            </a:pr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81" name="Freeform 293"/>
            <p:cNvSpPr/>
            <p:nvPr/>
          </p:nvSpPr>
          <p:spPr bwMode="auto">
            <a:xfrm>
              <a:off x="8553450" y="1631951"/>
              <a:ext cx="119063" cy="58738"/>
            </a:xfrm>
            <a:custGeom>
              <a:avLst/>
              <a:gdLst>
                <a:gd name="T0" fmla="*/ 32 w 32"/>
                <a:gd name="T1" fmla="*/ 16 h 16"/>
                <a:gd name="T2" fmla="*/ 0 w 32"/>
                <a:gd name="T3" fmla="*/ 16 h 16"/>
                <a:gd name="T4" fmla="*/ 16 w 32"/>
                <a:gd name="T5" fmla="*/ 0 h 16"/>
                <a:gd name="T6" fmla="*/ 32 w 32"/>
                <a:gd name="T7" fmla="*/ 16 h 16"/>
              </a:gdLst>
              <a:ahLst/>
              <a:cxnLst>
                <a:cxn ang="0">
                  <a:pos x="T0" y="T1"/>
                </a:cxn>
                <a:cxn ang="0">
                  <a:pos x="T2" y="T3"/>
                </a:cxn>
                <a:cxn ang="0">
                  <a:pos x="T4" y="T5"/>
                </a:cxn>
                <a:cxn ang="0">
                  <a:pos x="T6" y="T7"/>
                </a:cxn>
              </a:cxnLst>
              <a:rect l="0" t="0" r="r" b="b"/>
              <a:pathLst>
                <a:path w="32" h="16">
                  <a:moveTo>
                    <a:pt x="32" y="16"/>
                  </a:moveTo>
                  <a:cubicBezTo>
                    <a:pt x="0" y="16"/>
                    <a:pt x="0" y="16"/>
                    <a:pt x="0" y="16"/>
                  </a:cubicBezTo>
                  <a:cubicBezTo>
                    <a:pt x="0" y="7"/>
                    <a:pt x="7" y="0"/>
                    <a:pt x="16" y="0"/>
                  </a:cubicBezTo>
                  <a:cubicBezTo>
                    <a:pt x="25" y="0"/>
                    <a:pt x="32" y="7"/>
                    <a:pt x="32" y="16"/>
                  </a:cubicBezTo>
                  <a:close/>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grpSp>
      <p:grpSp>
        <p:nvGrpSpPr>
          <p:cNvPr id="82" name="Group 81"/>
          <p:cNvGrpSpPr/>
          <p:nvPr/>
        </p:nvGrpSpPr>
        <p:grpSpPr>
          <a:xfrm>
            <a:off x="1318973" y="4571972"/>
            <a:ext cx="591825" cy="469289"/>
            <a:chOff x="4113213" y="1474788"/>
            <a:chExt cx="360362" cy="285750"/>
          </a:xfrm>
        </p:grpSpPr>
        <p:sp>
          <p:nvSpPr>
            <p:cNvPr id="84" name="Freeform 1459"/>
            <p:cNvSpPr>
              <a:spLocks noEditPoints="1"/>
            </p:cNvSpPr>
            <p:nvPr/>
          </p:nvSpPr>
          <p:spPr bwMode="auto">
            <a:xfrm>
              <a:off x="4113213" y="1611313"/>
              <a:ext cx="179388" cy="149225"/>
            </a:xfrm>
            <a:custGeom>
              <a:avLst/>
              <a:gdLst>
                <a:gd name="T0" fmla="*/ 46 w 48"/>
                <a:gd name="T1" fmla="*/ 40 h 40"/>
                <a:gd name="T2" fmla="*/ 2 w 48"/>
                <a:gd name="T3" fmla="*/ 40 h 40"/>
                <a:gd name="T4" fmla="*/ 0 w 48"/>
                <a:gd name="T5" fmla="*/ 39 h 40"/>
                <a:gd name="T6" fmla="*/ 0 w 48"/>
                <a:gd name="T7" fmla="*/ 38 h 40"/>
                <a:gd name="T8" fmla="*/ 8 w 48"/>
                <a:gd name="T9" fmla="*/ 2 h 40"/>
                <a:gd name="T10" fmla="*/ 10 w 48"/>
                <a:gd name="T11" fmla="*/ 0 h 40"/>
                <a:gd name="T12" fmla="*/ 38 w 48"/>
                <a:gd name="T13" fmla="*/ 0 h 40"/>
                <a:gd name="T14" fmla="*/ 40 w 48"/>
                <a:gd name="T15" fmla="*/ 2 h 40"/>
                <a:gd name="T16" fmla="*/ 48 w 48"/>
                <a:gd name="T17" fmla="*/ 38 h 40"/>
                <a:gd name="T18" fmla="*/ 48 w 48"/>
                <a:gd name="T19" fmla="*/ 39 h 40"/>
                <a:gd name="T20" fmla="*/ 46 w 48"/>
                <a:gd name="T21" fmla="*/ 40 h 40"/>
                <a:gd name="T22" fmla="*/ 4 w 48"/>
                <a:gd name="T23" fmla="*/ 36 h 40"/>
                <a:gd name="T24" fmla="*/ 44 w 48"/>
                <a:gd name="T25" fmla="*/ 36 h 40"/>
                <a:gd name="T26" fmla="*/ 36 w 48"/>
                <a:gd name="T27" fmla="*/ 4 h 40"/>
                <a:gd name="T28" fmla="*/ 12 w 48"/>
                <a:gd name="T29" fmla="*/ 4 h 40"/>
                <a:gd name="T30" fmla="*/ 4 w 48"/>
                <a:gd name="T3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0">
                  <a:moveTo>
                    <a:pt x="46" y="40"/>
                  </a:moveTo>
                  <a:cubicBezTo>
                    <a:pt x="2" y="40"/>
                    <a:pt x="2" y="40"/>
                    <a:pt x="2" y="40"/>
                  </a:cubicBezTo>
                  <a:cubicBezTo>
                    <a:pt x="1" y="40"/>
                    <a:pt x="1" y="40"/>
                    <a:pt x="0" y="39"/>
                  </a:cubicBezTo>
                  <a:cubicBezTo>
                    <a:pt x="0" y="39"/>
                    <a:pt x="0" y="38"/>
                    <a:pt x="0" y="38"/>
                  </a:cubicBezTo>
                  <a:cubicBezTo>
                    <a:pt x="8" y="2"/>
                    <a:pt x="8" y="2"/>
                    <a:pt x="8" y="2"/>
                  </a:cubicBezTo>
                  <a:cubicBezTo>
                    <a:pt x="8" y="1"/>
                    <a:pt x="9" y="0"/>
                    <a:pt x="10" y="0"/>
                  </a:cubicBezTo>
                  <a:cubicBezTo>
                    <a:pt x="38" y="0"/>
                    <a:pt x="38" y="0"/>
                    <a:pt x="38" y="0"/>
                  </a:cubicBezTo>
                  <a:cubicBezTo>
                    <a:pt x="39" y="0"/>
                    <a:pt x="40" y="1"/>
                    <a:pt x="40" y="2"/>
                  </a:cubicBezTo>
                  <a:cubicBezTo>
                    <a:pt x="48" y="38"/>
                    <a:pt x="48" y="38"/>
                    <a:pt x="48" y="38"/>
                  </a:cubicBezTo>
                  <a:cubicBezTo>
                    <a:pt x="48" y="38"/>
                    <a:pt x="48" y="39"/>
                    <a:pt x="48" y="39"/>
                  </a:cubicBezTo>
                  <a:cubicBezTo>
                    <a:pt x="47" y="40"/>
                    <a:pt x="47" y="40"/>
                    <a:pt x="46" y="40"/>
                  </a:cubicBezTo>
                  <a:close/>
                  <a:moveTo>
                    <a:pt x="4" y="36"/>
                  </a:moveTo>
                  <a:cubicBezTo>
                    <a:pt x="44" y="36"/>
                    <a:pt x="44" y="36"/>
                    <a:pt x="44" y="36"/>
                  </a:cubicBezTo>
                  <a:cubicBezTo>
                    <a:pt x="36" y="4"/>
                    <a:pt x="36" y="4"/>
                    <a:pt x="36" y="4"/>
                  </a:cubicBezTo>
                  <a:cubicBezTo>
                    <a:pt x="12" y="4"/>
                    <a:pt x="12" y="4"/>
                    <a:pt x="12" y="4"/>
                  </a:cubicBezTo>
                  <a:lnTo>
                    <a:pt x="4" y="3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5" name="Freeform 1460"/>
            <p:cNvSpPr>
              <a:spLocks noEditPoints="1"/>
            </p:cNvSpPr>
            <p:nvPr/>
          </p:nvSpPr>
          <p:spPr bwMode="auto">
            <a:xfrm>
              <a:off x="4292600" y="1611313"/>
              <a:ext cx="180975" cy="149225"/>
            </a:xfrm>
            <a:custGeom>
              <a:avLst/>
              <a:gdLst>
                <a:gd name="T0" fmla="*/ 46 w 48"/>
                <a:gd name="T1" fmla="*/ 40 h 40"/>
                <a:gd name="T2" fmla="*/ 2 w 48"/>
                <a:gd name="T3" fmla="*/ 40 h 40"/>
                <a:gd name="T4" fmla="*/ 0 w 48"/>
                <a:gd name="T5" fmla="*/ 39 h 40"/>
                <a:gd name="T6" fmla="*/ 0 w 48"/>
                <a:gd name="T7" fmla="*/ 38 h 40"/>
                <a:gd name="T8" fmla="*/ 8 w 48"/>
                <a:gd name="T9" fmla="*/ 2 h 40"/>
                <a:gd name="T10" fmla="*/ 10 w 48"/>
                <a:gd name="T11" fmla="*/ 0 h 40"/>
                <a:gd name="T12" fmla="*/ 38 w 48"/>
                <a:gd name="T13" fmla="*/ 0 h 40"/>
                <a:gd name="T14" fmla="*/ 40 w 48"/>
                <a:gd name="T15" fmla="*/ 2 h 40"/>
                <a:gd name="T16" fmla="*/ 48 w 48"/>
                <a:gd name="T17" fmla="*/ 38 h 40"/>
                <a:gd name="T18" fmla="*/ 48 w 48"/>
                <a:gd name="T19" fmla="*/ 39 h 40"/>
                <a:gd name="T20" fmla="*/ 46 w 48"/>
                <a:gd name="T21" fmla="*/ 40 h 40"/>
                <a:gd name="T22" fmla="*/ 4 w 48"/>
                <a:gd name="T23" fmla="*/ 36 h 40"/>
                <a:gd name="T24" fmla="*/ 44 w 48"/>
                <a:gd name="T25" fmla="*/ 36 h 40"/>
                <a:gd name="T26" fmla="*/ 36 w 48"/>
                <a:gd name="T27" fmla="*/ 4 h 40"/>
                <a:gd name="T28" fmla="*/ 12 w 48"/>
                <a:gd name="T29" fmla="*/ 4 h 40"/>
                <a:gd name="T30" fmla="*/ 4 w 48"/>
                <a:gd name="T3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0">
                  <a:moveTo>
                    <a:pt x="46" y="40"/>
                  </a:moveTo>
                  <a:cubicBezTo>
                    <a:pt x="2" y="40"/>
                    <a:pt x="2" y="40"/>
                    <a:pt x="2" y="40"/>
                  </a:cubicBezTo>
                  <a:cubicBezTo>
                    <a:pt x="1" y="40"/>
                    <a:pt x="1" y="40"/>
                    <a:pt x="0" y="39"/>
                  </a:cubicBezTo>
                  <a:cubicBezTo>
                    <a:pt x="0" y="39"/>
                    <a:pt x="0" y="38"/>
                    <a:pt x="0" y="38"/>
                  </a:cubicBezTo>
                  <a:cubicBezTo>
                    <a:pt x="8" y="2"/>
                    <a:pt x="8" y="2"/>
                    <a:pt x="8" y="2"/>
                  </a:cubicBezTo>
                  <a:cubicBezTo>
                    <a:pt x="8" y="1"/>
                    <a:pt x="9" y="0"/>
                    <a:pt x="10" y="0"/>
                  </a:cubicBezTo>
                  <a:cubicBezTo>
                    <a:pt x="38" y="0"/>
                    <a:pt x="38" y="0"/>
                    <a:pt x="38" y="0"/>
                  </a:cubicBezTo>
                  <a:cubicBezTo>
                    <a:pt x="39" y="0"/>
                    <a:pt x="40" y="1"/>
                    <a:pt x="40" y="2"/>
                  </a:cubicBezTo>
                  <a:cubicBezTo>
                    <a:pt x="48" y="38"/>
                    <a:pt x="48" y="38"/>
                    <a:pt x="48" y="38"/>
                  </a:cubicBezTo>
                  <a:cubicBezTo>
                    <a:pt x="48" y="38"/>
                    <a:pt x="48" y="39"/>
                    <a:pt x="48" y="39"/>
                  </a:cubicBezTo>
                  <a:cubicBezTo>
                    <a:pt x="47" y="40"/>
                    <a:pt x="47" y="40"/>
                    <a:pt x="46" y="40"/>
                  </a:cubicBezTo>
                  <a:close/>
                  <a:moveTo>
                    <a:pt x="4" y="36"/>
                  </a:moveTo>
                  <a:cubicBezTo>
                    <a:pt x="44" y="36"/>
                    <a:pt x="44" y="36"/>
                    <a:pt x="44" y="36"/>
                  </a:cubicBezTo>
                  <a:cubicBezTo>
                    <a:pt x="36" y="4"/>
                    <a:pt x="36" y="4"/>
                    <a:pt x="36" y="4"/>
                  </a:cubicBezTo>
                  <a:cubicBezTo>
                    <a:pt x="12" y="4"/>
                    <a:pt x="12" y="4"/>
                    <a:pt x="12" y="4"/>
                  </a:cubicBezTo>
                  <a:lnTo>
                    <a:pt x="4" y="3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6" name="Freeform 1461"/>
            <p:cNvSpPr>
              <a:spLocks noEditPoints="1"/>
            </p:cNvSpPr>
            <p:nvPr/>
          </p:nvSpPr>
          <p:spPr bwMode="auto">
            <a:xfrm>
              <a:off x="4203700" y="1474788"/>
              <a:ext cx="179388" cy="150813"/>
            </a:xfrm>
            <a:custGeom>
              <a:avLst/>
              <a:gdLst>
                <a:gd name="T0" fmla="*/ 46 w 48"/>
                <a:gd name="T1" fmla="*/ 40 h 40"/>
                <a:gd name="T2" fmla="*/ 2 w 48"/>
                <a:gd name="T3" fmla="*/ 40 h 40"/>
                <a:gd name="T4" fmla="*/ 0 w 48"/>
                <a:gd name="T5" fmla="*/ 39 h 40"/>
                <a:gd name="T6" fmla="*/ 0 w 48"/>
                <a:gd name="T7" fmla="*/ 38 h 40"/>
                <a:gd name="T8" fmla="*/ 8 w 48"/>
                <a:gd name="T9" fmla="*/ 2 h 40"/>
                <a:gd name="T10" fmla="*/ 10 w 48"/>
                <a:gd name="T11" fmla="*/ 0 h 40"/>
                <a:gd name="T12" fmla="*/ 38 w 48"/>
                <a:gd name="T13" fmla="*/ 0 h 40"/>
                <a:gd name="T14" fmla="*/ 40 w 48"/>
                <a:gd name="T15" fmla="*/ 2 h 40"/>
                <a:gd name="T16" fmla="*/ 48 w 48"/>
                <a:gd name="T17" fmla="*/ 38 h 40"/>
                <a:gd name="T18" fmla="*/ 48 w 48"/>
                <a:gd name="T19" fmla="*/ 39 h 40"/>
                <a:gd name="T20" fmla="*/ 46 w 48"/>
                <a:gd name="T21" fmla="*/ 40 h 40"/>
                <a:gd name="T22" fmla="*/ 4 w 48"/>
                <a:gd name="T23" fmla="*/ 36 h 40"/>
                <a:gd name="T24" fmla="*/ 44 w 48"/>
                <a:gd name="T25" fmla="*/ 36 h 40"/>
                <a:gd name="T26" fmla="*/ 36 w 48"/>
                <a:gd name="T27" fmla="*/ 4 h 40"/>
                <a:gd name="T28" fmla="*/ 12 w 48"/>
                <a:gd name="T29" fmla="*/ 4 h 40"/>
                <a:gd name="T30" fmla="*/ 4 w 48"/>
                <a:gd name="T3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0">
                  <a:moveTo>
                    <a:pt x="46" y="40"/>
                  </a:moveTo>
                  <a:cubicBezTo>
                    <a:pt x="2" y="40"/>
                    <a:pt x="2" y="40"/>
                    <a:pt x="2" y="40"/>
                  </a:cubicBezTo>
                  <a:cubicBezTo>
                    <a:pt x="1" y="40"/>
                    <a:pt x="1" y="40"/>
                    <a:pt x="0" y="39"/>
                  </a:cubicBezTo>
                  <a:cubicBezTo>
                    <a:pt x="0" y="39"/>
                    <a:pt x="0" y="38"/>
                    <a:pt x="0" y="38"/>
                  </a:cubicBezTo>
                  <a:cubicBezTo>
                    <a:pt x="8" y="2"/>
                    <a:pt x="8" y="2"/>
                    <a:pt x="8" y="2"/>
                  </a:cubicBezTo>
                  <a:cubicBezTo>
                    <a:pt x="8" y="1"/>
                    <a:pt x="9" y="0"/>
                    <a:pt x="10" y="0"/>
                  </a:cubicBezTo>
                  <a:cubicBezTo>
                    <a:pt x="38" y="0"/>
                    <a:pt x="38" y="0"/>
                    <a:pt x="38" y="0"/>
                  </a:cubicBezTo>
                  <a:cubicBezTo>
                    <a:pt x="39" y="0"/>
                    <a:pt x="40" y="1"/>
                    <a:pt x="40" y="2"/>
                  </a:cubicBezTo>
                  <a:cubicBezTo>
                    <a:pt x="48" y="38"/>
                    <a:pt x="48" y="38"/>
                    <a:pt x="48" y="38"/>
                  </a:cubicBezTo>
                  <a:cubicBezTo>
                    <a:pt x="48" y="38"/>
                    <a:pt x="48" y="39"/>
                    <a:pt x="48" y="39"/>
                  </a:cubicBezTo>
                  <a:cubicBezTo>
                    <a:pt x="47" y="40"/>
                    <a:pt x="47" y="40"/>
                    <a:pt x="46" y="40"/>
                  </a:cubicBezTo>
                  <a:close/>
                  <a:moveTo>
                    <a:pt x="4" y="36"/>
                  </a:moveTo>
                  <a:cubicBezTo>
                    <a:pt x="44" y="36"/>
                    <a:pt x="44" y="36"/>
                    <a:pt x="44" y="36"/>
                  </a:cubicBezTo>
                  <a:cubicBezTo>
                    <a:pt x="36" y="4"/>
                    <a:pt x="36" y="4"/>
                    <a:pt x="36" y="4"/>
                  </a:cubicBezTo>
                  <a:cubicBezTo>
                    <a:pt x="12" y="4"/>
                    <a:pt x="12" y="4"/>
                    <a:pt x="12" y="4"/>
                  </a:cubicBezTo>
                  <a:lnTo>
                    <a:pt x="4" y="3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7" name="Freeform 1462"/>
            <p:cNvSpPr/>
            <p:nvPr/>
          </p:nvSpPr>
          <p:spPr bwMode="auto">
            <a:xfrm>
              <a:off x="4256088" y="1504950"/>
              <a:ext cx="44450" cy="52388"/>
            </a:xfrm>
            <a:custGeom>
              <a:avLst/>
              <a:gdLst>
                <a:gd name="T0" fmla="*/ 2 w 12"/>
                <a:gd name="T1" fmla="*/ 14 h 14"/>
                <a:gd name="T2" fmla="*/ 1 w 12"/>
                <a:gd name="T3" fmla="*/ 14 h 14"/>
                <a:gd name="T4" fmla="*/ 0 w 12"/>
                <a:gd name="T5" fmla="*/ 12 h 14"/>
                <a:gd name="T6" fmla="*/ 2 w 12"/>
                <a:gd name="T7" fmla="*/ 2 h 14"/>
                <a:gd name="T8" fmla="*/ 4 w 12"/>
                <a:gd name="T9" fmla="*/ 0 h 14"/>
                <a:gd name="T10" fmla="*/ 10 w 12"/>
                <a:gd name="T11" fmla="*/ 0 h 14"/>
                <a:gd name="T12" fmla="*/ 12 w 12"/>
                <a:gd name="T13" fmla="*/ 2 h 14"/>
                <a:gd name="T14" fmla="*/ 10 w 12"/>
                <a:gd name="T15" fmla="*/ 4 h 14"/>
                <a:gd name="T16" fmla="*/ 6 w 12"/>
                <a:gd name="T17" fmla="*/ 4 h 14"/>
                <a:gd name="T18" fmla="*/ 4 w 12"/>
                <a:gd name="T19" fmla="*/ 13 h 14"/>
                <a:gd name="T20" fmla="*/ 2 w 12"/>
                <a:gd name="T2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4">
                  <a:moveTo>
                    <a:pt x="2" y="14"/>
                  </a:moveTo>
                  <a:cubicBezTo>
                    <a:pt x="2" y="14"/>
                    <a:pt x="1" y="14"/>
                    <a:pt x="1" y="14"/>
                  </a:cubicBezTo>
                  <a:cubicBezTo>
                    <a:pt x="0" y="14"/>
                    <a:pt x="0" y="13"/>
                    <a:pt x="0" y="12"/>
                  </a:cubicBezTo>
                  <a:cubicBezTo>
                    <a:pt x="2" y="2"/>
                    <a:pt x="2" y="2"/>
                    <a:pt x="2" y="2"/>
                  </a:cubicBezTo>
                  <a:cubicBezTo>
                    <a:pt x="2" y="1"/>
                    <a:pt x="3" y="0"/>
                    <a:pt x="4" y="0"/>
                  </a:cubicBezTo>
                  <a:cubicBezTo>
                    <a:pt x="10" y="0"/>
                    <a:pt x="10" y="0"/>
                    <a:pt x="10" y="0"/>
                  </a:cubicBezTo>
                  <a:cubicBezTo>
                    <a:pt x="11" y="0"/>
                    <a:pt x="12" y="1"/>
                    <a:pt x="12" y="2"/>
                  </a:cubicBezTo>
                  <a:cubicBezTo>
                    <a:pt x="12" y="3"/>
                    <a:pt x="11" y="4"/>
                    <a:pt x="10" y="4"/>
                  </a:cubicBezTo>
                  <a:cubicBezTo>
                    <a:pt x="6" y="4"/>
                    <a:pt x="6" y="4"/>
                    <a:pt x="6" y="4"/>
                  </a:cubicBezTo>
                  <a:cubicBezTo>
                    <a:pt x="4" y="13"/>
                    <a:pt x="4" y="13"/>
                    <a:pt x="4" y="13"/>
                  </a:cubicBezTo>
                  <a:cubicBezTo>
                    <a:pt x="3" y="13"/>
                    <a:pt x="3" y="14"/>
                    <a:pt x="2" y="1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8" name="Freeform 1463"/>
            <p:cNvSpPr/>
            <p:nvPr/>
          </p:nvSpPr>
          <p:spPr bwMode="auto">
            <a:xfrm>
              <a:off x="4165600" y="1641475"/>
              <a:ext cx="44450" cy="52388"/>
            </a:xfrm>
            <a:custGeom>
              <a:avLst/>
              <a:gdLst>
                <a:gd name="T0" fmla="*/ 2 w 12"/>
                <a:gd name="T1" fmla="*/ 14 h 14"/>
                <a:gd name="T2" fmla="*/ 1 w 12"/>
                <a:gd name="T3" fmla="*/ 14 h 14"/>
                <a:gd name="T4" fmla="*/ 0 w 12"/>
                <a:gd name="T5" fmla="*/ 12 h 14"/>
                <a:gd name="T6" fmla="*/ 2 w 12"/>
                <a:gd name="T7" fmla="*/ 2 h 14"/>
                <a:gd name="T8" fmla="*/ 4 w 12"/>
                <a:gd name="T9" fmla="*/ 0 h 14"/>
                <a:gd name="T10" fmla="*/ 10 w 12"/>
                <a:gd name="T11" fmla="*/ 0 h 14"/>
                <a:gd name="T12" fmla="*/ 12 w 12"/>
                <a:gd name="T13" fmla="*/ 2 h 14"/>
                <a:gd name="T14" fmla="*/ 10 w 12"/>
                <a:gd name="T15" fmla="*/ 4 h 14"/>
                <a:gd name="T16" fmla="*/ 6 w 12"/>
                <a:gd name="T17" fmla="*/ 4 h 14"/>
                <a:gd name="T18" fmla="*/ 4 w 12"/>
                <a:gd name="T19" fmla="*/ 13 h 14"/>
                <a:gd name="T20" fmla="*/ 2 w 12"/>
                <a:gd name="T2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4">
                  <a:moveTo>
                    <a:pt x="2" y="14"/>
                  </a:moveTo>
                  <a:cubicBezTo>
                    <a:pt x="2" y="14"/>
                    <a:pt x="1" y="14"/>
                    <a:pt x="1" y="14"/>
                  </a:cubicBezTo>
                  <a:cubicBezTo>
                    <a:pt x="0" y="14"/>
                    <a:pt x="0" y="13"/>
                    <a:pt x="0" y="12"/>
                  </a:cubicBezTo>
                  <a:cubicBezTo>
                    <a:pt x="2" y="2"/>
                    <a:pt x="2" y="2"/>
                    <a:pt x="2" y="2"/>
                  </a:cubicBezTo>
                  <a:cubicBezTo>
                    <a:pt x="2" y="1"/>
                    <a:pt x="3" y="0"/>
                    <a:pt x="4" y="0"/>
                  </a:cubicBezTo>
                  <a:cubicBezTo>
                    <a:pt x="10" y="0"/>
                    <a:pt x="10" y="0"/>
                    <a:pt x="10" y="0"/>
                  </a:cubicBezTo>
                  <a:cubicBezTo>
                    <a:pt x="11" y="0"/>
                    <a:pt x="12" y="1"/>
                    <a:pt x="12" y="2"/>
                  </a:cubicBezTo>
                  <a:cubicBezTo>
                    <a:pt x="12" y="3"/>
                    <a:pt x="11" y="4"/>
                    <a:pt x="10" y="4"/>
                  </a:cubicBezTo>
                  <a:cubicBezTo>
                    <a:pt x="6" y="4"/>
                    <a:pt x="6" y="4"/>
                    <a:pt x="6" y="4"/>
                  </a:cubicBezTo>
                  <a:cubicBezTo>
                    <a:pt x="4" y="13"/>
                    <a:pt x="4" y="13"/>
                    <a:pt x="4" y="13"/>
                  </a:cubicBezTo>
                  <a:cubicBezTo>
                    <a:pt x="3" y="13"/>
                    <a:pt x="3" y="14"/>
                    <a:pt x="2" y="1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9" name="Freeform 1464"/>
            <p:cNvSpPr/>
            <p:nvPr/>
          </p:nvSpPr>
          <p:spPr bwMode="auto">
            <a:xfrm>
              <a:off x="4344988" y="1641475"/>
              <a:ext cx="46038" cy="52388"/>
            </a:xfrm>
            <a:custGeom>
              <a:avLst/>
              <a:gdLst>
                <a:gd name="T0" fmla="*/ 2 w 12"/>
                <a:gd name="T1" fmla="*/ 14 h 14"/>
                <a:gd name="T2" fmla="*/ 1 w 12"/>
                <a:gd name="T3" fmla="*/ 14 h 14"/>
                <a:gd name="T4" fmla="*/ 0 w 12"/>
                <a:gd name="T5" fmla="*/ 12 h 14"/>
                <a:gd name="T6" fmla="*/ 2 w 12"/>
                <a:gd name="T7" fmla="*/ 2 h 14"/>
                <a:gd name="T8" fmla="*/ 4 w 12"/>
                <a:gd name="T9" fmla="*/ 0 h 14"/>
                <a:gd name="T10" fmla="*/ 10 w 12"/>
                <a:gd name="T11" fmla="*/ 0 h 14"/>
                <a:gd name="T12" fmla="*/ 12 w 12"/>
                <a:gd name="T13" fmla="*/ 2 h 14"/>
                <a:gd name="T14" fmla="*/ 10 w 12"/>
                <a:gd name="T15" fmla="*/ 4 h 14"/>
                <a:gd name="T16" fmla="*/ 6 w 12"/>
                <a:gd name="T17" fmla="*/ 4 h 14"/>
                <a:gd name="T18" fmla="*/ 4 w 12"/>
                <a:gd name="T19" fmla="*/ 13 h 14"/>
                <a:gd name="T20" fmla="*/ 2 w 12"/>
                <a:gd name="T2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4">
                  <a:moveTo>
                    <a:pt x="2" y="14"/>
                  </a:moveTo>
                  <a:cubicBezTo>
                    <a:pt x="2" y="14"/>
                    <a:pt x="1" y="14"/>
                    <a:pt x="1" y="14"/>
                  </a:cubicBezTo>
                  <a:cubicBezTo>
                    <a:pt x="0" y="14"/>
                    <a:pt x="0" y="13"/>
                    <a:pt x="0" y="12"/>
                  </a:cubicBezTo>
                  <a:cubicBezTo>
                    <a:pt x="2" y="2"/>
                    <a:pt x="2" y="2"/>
                    <a:pt x="2" y="2"/>
                  </a:cubicBezTo>
                  <a:cubicBezTo>
                    <a:pt x="2" y="1"/>
                    <a:pt x="3" y="0"/>
                    <a:pt x="4" y="0"/>
                  </a:cubicBezTo>
                  <a:cubicBezTo>
                    <a:pt x="10" y="0"/>
                    <a:pt x="10" y="0"/>
                    <a:pt x="10" y="0"/>
                  </a:cubicBezTo>
                  <a:cubicBezTo>
                    <a:pt x="11" y="0"/>
                    <a:pt x="12" y="1"/>
                    <a:pt x="12" y="2"/>
                  </a:cubicBezTo>
                  <a:cubicBezTo>
                    <a:pt x="12" y="3"/>
                    <a:pt x="11" y="4"/>
                    <a:pt x="10" y="4"/>
                  </a:cubicBezTo>
                  <a:cubicBezTo>
                    <a:pt x="6" y="4"/>
                    <a:pt x="6" y="4"/>
                    <a:pt x="6" y="4"/>
                  </a:cubicBezTo>
                  <a:cubicBezTo>
                    <a:pt x="4" y="13"/>
                    <a:pt x="4" y="13"/>
                    <a:pt x="4" y="13"/>
                  </a:cubicBezTo>
                  <a:cubicBezTo>
                    <a:pt x="3" y="13"/>
                    <a:pt x="3" y="14"/>
                    <a:pt x="2" y="1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pic>
        <p:nvPicPr>
          <p:cNvPr id="90" name="Graphic 89" descr="Bullseye outline"/>
          <p:cNvPicPr>
            <a:picLocks noChangeAspect="1"/>
          </p:cNvPicPr>
          <p:nvPr/>
        </p:nvPicPr>
        <p:blipFill>
          <a:blip r:embed="rId2" cstate="email">
            <a:extLst>
              <a:ext uri="{96DAC541-7B7A-43D3-8B79-37D633B846F1}">
                <asvg:svgBlip xmlns:asvg="http://schemas.microsoft.com/office/drawing/2016/SVG/main" r:embed="rId3"/>
              </a:ext>
            </a:extLst>
          </a:blip>
          <a:srcRect/>
          <a:stretch>
            <a:fillRect/>
          </a:stretch>
        </p:blipFill>
        <p:spPr>
          <a:xfrm>
            <a:off x="7048852" y="4498677"/>
            <a:ext cx="615878" cy="615878"/>
          </a:xfrm>
          <a:prstGeom prst="rect">
            <a:avLst/>
          </a:prstGeom>
        </p:spPr>
      </p:pic>
      <p:sp>
        <p:nvSpPr>
          <p:cNvPr id="51" name="Rectangle 50"/>
          <p:cNvSpPr/>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lide Number Placeholder 1"/>
          <p:cNvSpPr>
            <a:spLocks noGrp="1"/>
          </p:cNvSpPr>
          <p:nvPr>
            <p:ph type="sldNum" sz="quarter" idx="12"/>
          </p:nvPr>
        </p:nvSpPr>
        <p:spPr>
          <a:xfrm>
            <a:off x="9374527" y="6310050"/>
            <a:ext cx="2743200" cy="365125"/>
          </a:xfrm>
        </p:spPr>
        <p:txBody>
          <a:bodyPr/>
          <a:lstStyle/>
          <a:p>
            <a:fld id="{D4F9442E-9437-4062-8DAD-965F8584E449}" type="slidenum">
              <a:rPr lang="en-US" b="1" smtClean="0">
                <a:solidFill>
                  <a:srgbClr val="DFEEEA"/>
                </a:solidFill>
                <a:latin typeface="Segoe UI" panose="020B0502040204020203" pitchFamily="34" charset="0"/>
                <a:cs typeface="Segoe UI" panose="020B0502040204020203" pitchFamily="34" charset="0"/>
              </a:rPr>
              <a:t>13</a:t>
            </a:fld>
            <a:endParaRPr lang="en-US" b="1" dirty="0">
              <a:solidFill>
                <a:srgbClr val="DFEEEA"/>
              </a:solidFill>
              <a:latin typeface="Segoe UI" panose="020B0502040204020203" pitchFamily="34" charset="0"/>
              <a:cs typeface="Segoe UI" panose="020B0502040204020203" pitchFamily="34" charset="0"/>
            </a:endParaRPr>
          </a:p>
        </p:txBody>
      </p:sp>
      <p:sp>
        <p:nvSpPr>
          <p:cNvPr id="2" name="Title 1"/>
          <p:cNvSpPr txBox="1"/>
          <p:nvPr/>
        </p:nvSpPr>
        <p:spPr>
          <a:xfrm>
            <a:off x="515938" y="6418576"/>
            <a:ext cx="2062065" cy="145424"/>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rgbClr val="00144F"/>
                </a:solidFill>
                <a:latin typeface="Segoe UI" panose="020B0502040204020203" pitchFamily="34" charset="0"/>
                <a:cs typeface="Segoe UI" panose="020B0502040204020203" pitchFamily="34" charset="0"/>
              </a:rPr>
              <a:t>People Metrics</a:t>
            </a:r>
            <a:r>
              <a:rPr lang="en-US" sz="1050" dirty="0">
                <a:solidFill>
                  <a:srgbClr val="00144F"/>
                </a:solidFill>
                <a:latin typeface="Segoe UI" panose="020B0502040204020203" pitchFamily="34" charset="0"/>
                <a:cs typeface="Segoe UI" panose="020B0502040204020203" pitchFamily="34" charset="0"/>
              </a:rPr>
              <a:t> Final Presentation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Title 1023"/>
          <p:cNvSpPr>
            <a:spLocks noGrp="1"/>
          </p:cNvSpPr>
          <p:nvPr>
            <p:ph type="title"/>
          </p:nvPr>
        </p:nvSpPr>
        <p:spPr>
          <a:xfrm>
            <a:off x="515938" y="549276"/>
            <a:ext cx="10837862" cy="1059606"/>
          </a:xfrm>
        </p:spPr>
        <p:txBody>
          <a:bodyPr/>
          <a:lstStyle/>
          <a:p>
            <a:r>
              <a:rPr kumimoji="0" lang="en-US" sz="4400" b="1" i="0" u="none" strike="noStrike" kern="1200" cap="none" spc="0" normalizeH="0" baseline="0" noProof="0" dirty="0">
                <a:ln>
                  <a:noFill/>
                </a:ln>
                <a:solidFill>
                  <a:srgbClr val="00144F"/>
                </a:solidFill>
                <a:effectLst/>
                <a:uLnTx/>
                <a:uFillTx/>
                <a:latin typeface="Segoe UI" panose="020B0502040204020203" pitchFamily="34" charset="0"/>
                <a:ea typeface="Segoe UI Black" panose="020B0A02040204020203" pitchFamily="34" charset="0"/>
                <a:cs typeface="Segoe UI" panose="020B0502040204020203" pitchFamily="34" charset="0"/>
              </a:rPr>
              <a:t>Implementation</a:t>
            </a:r>
          </a:p>
        </p:txBody>
      </p:sp>
      <p:sp>
        <p:nvSpPr>
          <p:cNvPr id="6" name="Slide Number Placeholder 1"/>
          <p:cNvSpPr>
            <a:spLocks noGrp="1"/>
          </p:cNvSpPr>
          <p:nvPr>
            <p:ph type="sldNum" sz="quarter" idx="12"/>
          </p:nvPr>
        </p:nvSpPr>
        <p:spPr>
          <a:xfrm>
            <a:off x="9374527" y="6310050"/>
            <a:ext cx="2743200" cy="365125"/>
          </a:xfrm>
        </p:spPr>
        <p:txBody>
          <a:bodyPr/>
          <a:lstStyle/>
          <a:p>
            <a:fld id="{D4F9442E-9437-4062-8DAD-965F8584E449}" type="slidenum">
              <a:rPr lang="en-US" b="1" smtClean="0">
                <a:solidFill>
                  <a:srgbClr val="DFEEEA"/>
                </a:solidFill>
                <a:latin typeface="Segoe UI" panose="020B0502040204020203" pitchFamily="34" charset="0"/>
                <a:cs typeface="Segoe UI" panose="020B0502040204020203" pitchFamily="34" charset="0"/>
              </a:rPr>
              <a:t>14</a:t>
            </a:fld>
            <a:endParaRPr lang="en-US" b="1" dirty="0">
              <a:solidFill>
                <a:srgbClr val="DFEEEA"/>
              </a:solidFill>
              <a:latin typeface="Segoe UI" panose="020B0502040204020203" pitchFamily="34" charset="0"/>
              <a:cs typeface="Segoe UI" panose="020B0502040204020203" pitchFamily="34" charset="0"/>
            </a:endParaRPr>
          </a:p>
        </p:txBody>
      </p:sp>
      <p:sp>
        <p:nvSpPr>
          <p:cNvPr id="40" name="Rectangle: Rounded Corners 39"/>
          <p:cNvSpPr/>
          <p:nvPr/>
        </p:nvSpPr>
        <p:spPr>
          <a:xfrm>
            <a:off x="4063908" y="3494863"/>
            <a:ext cx="3872616" cy="808305"/>
          </a:xfrm>
          <a:prstGeom prst="roundRect">
            <a:avLst>
              <a:gd name="adj" fmla="val 50000"/>
            </a:avLst>
          </a:prstGeom>
          <a:solidFill>
            <a:srgbClr val="F5AE18"/>
          </a:solidFill>
          <a:effectLst/>
        </p:spPr>
        <p:txBody>
          <a:bodyPr wrap="square" lIns="1440000" tIns="0" rIns="0" bIns="0" anchor="ctr" anchorCtr="0">
            <a:noAutofit/>
          </a:bodyPr>
          <a:lstStyle/>
          <a:p>
            <a:r>
              <a:rPr lang="en-US" sz="2000" b="1" dirty="0">
                <a:solidFill>
                  <a:schemeClr val="bg1"/>
                </a:solidFill>
                <a:latin typeface="Segoe UI" panose="020B0502040204020203" pitchFamily="34" charset="0"/>
                <a:cs typeface="Segoe UI" panose="020B0502040204020203" pitchFamily="34" charset="0"/>
              </a:rPr>
              <a:t>Potiential risk</a:t>
            </a:r>
          </a:p>
        </p:txBody>
      </p:sp>
      <p:sp>
        <p:nvSpPr>
          <p:cNvPr id="46" name="Rectangle: Rounded Corners 45"/>
          <p:cNvSpPr/>
          <p:nvPr/>
        </p:nvSpPr>
        <p:spPr>
          <a:xfrm>
            <a:off x="3319858" y="5270292"/>
            <a:ext cx="4630341" cy="808305"/>
          </a:xfrm>
          <a:prstGeom prst="roundRect">
            <a:avLst>
              <a:gd name="adj" fmla="val 50000"/>
            </a:avLst>
          </a:prstGeom>
          <a:solidFill>
            <a:srgbClr val="293452"/>
          </a:solidFill>
          <a:effectLst/>
        </p:spPr>
        <p:txBody>
          <a:bodyPr wrap="square" lIns="1440000" tIns="0" rIns="0" bIns="0" anchor="ctr" anchorCtr="0">
            <a:noAutofit/>
          </a:bodyPr>
          <a:lstStyle/>
          <a:p>
            <a:r>
              <a:rPr lang="en-US" sz="2000" b="1" dirty="0">
                <a:solidFill>
                  <a:schemeClr val="bg1"/>
                </a:solidFill>
                <a:latin typeface="Segoe UI" panose="020B0502040204020203" pitchFamily="34" charset="0"/>
                <a:cs typeface="Segoe UI" panose="020B0502040204020203" pitchFamily="34" charset="0"/>
              </a:rPr>
              <a:t>mitigation plan</a:t>
            </a:r>
          </a:p>
        </p:txBody>
      </p:sp>
      <p:sp>
        <p:nvSpPr>
          <p:cNvPr id="47" name="Rectangle: Rounded Corners 46"/>
          <p:cNvSpPr/>
          <p:nvPr/>
        </p:nvSpPr>
        <p:spPr>
          <a:xfrm>
            <a:off x="3319858" y="1716863"/>
            <a:ext cx="4630341" cy="808305"/>
          </a:xfrm>
          <a:prstGeom prst="roundRect">
            <a:avLst>
              <a:gd name="adj" fmla="val 50000"/>
            </a:avLst>
          </a:prstGeom>
          <a:solidFill>
            <a:srgbClr val="F3BE94"/>
          </a:solidFill>
          <a:effectLst/>
        </p:spPr>
        <p:txBody>
          <a:bodyPr wrap="square" lIns="1440000" tIns="0" rIns="0" bIns="0" anchor="ctr" anchorCtr="0">
            <a:noAutofit/>
          </a:bodyPr>
          <a:lstStyle/>
          <a:p>
            <a:r>
              <a:rPr lang="en-US" sz="2000" b="1" dirty="0">
                <a:solidFill>
                  <a:schemeClr val="bg1"/>
                </a:solidFill>
                <a:latin typeface="Segoe UI" panose="020B0502040204020203" pitchFamily="34" charset="0"/>
                <a:cs typeface="Segoe UI" panose="020B0502040204020203" pitchFamily="34" charset="0"/>
              </a:rPr>
              <a:t>Practice</a:t>
            </a:r>
          </a:p>
        </p:txBody>
      </p:sp>
      <p:sp>
        <p:nvSpPr>
          <p:cNvPr id="48" name="Oval 19"/>
          <p:cNvSpPr>
            <a:spLocks noChangeArrowheads="1"/>
          </p:cNvSpPr>
          <p:nvPr/>
        </p:nvSpPr>
        <p:spPr bwMode="auto">
          <a:xfrm>
            <a:off x="3122974" y="1394204"/>
            <a:ext cx="1583409" cy="1583409"/>
          </a:xfrm>
          <a:prstGeom prst="ellipse">
            <a:avLst/>
          </a:prstGeom>
          <a:solidFill>
            <a:schemeClr val="bg1"/>
          </a:solidFill>
          <a:ln w="1587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49" name="Oval 20"/>
          <p:cNvSpPr>
            <a:spLocks noChangeArrowheads="1"/>
          </p:cNvSpPr>
          <p:nvPr/>
        </p:nvSpPr>
        <p:spPr bwMode="auto">
          <a:xfrm>
            <a:off x="3852042" y="3104476"/>
            <a:ext cx="1583409" cy="1583409"/>
          </a:xfrm>
          <a:prstGeom prst="ellipse">
            <a:avLst/>
          </a:prstGeom>
          <a:solidFill>
            <a:schemeClr val="bg1"/>
          </a:solidFill>
          <a:ln w="1587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54" name="Oval 21"/>
          <p:cNvSpPr>
            <a:spLocks noChangeArrowheads="1"/>
          </p:cNvSpPr>
          <p:nvPr/>
        </p:nvSpPr>
        <p:spPr bwMode="auto">
          <a:xfrm>
            <a:off x="3115054" y="4685855"/>
            <a:ext cx="1580659" cy="1583409"/>
          </a:xfrm>
          <a:prstGeom prst="ellipse">
            <a:avLst/>
          </a:prstGeom>
          <a:solidFill>
            <a:schemeClr val="bg1"/>
          </a:solidFill>
          <a:ln w="1587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55" name="Oval 15"/>
          <p:cNvSpPr>
            <a:spLocks noChangeArrowheads="1"/>
          </p:cNvSpPr>
          <p:nvPr/>
        </p:nvSpPr>
        <p:spPr bwMode="auto">
          <a:xfrm>
            <a:off x="546100" y="2314127"/>
            <a:ext cx="3166175" cy="3166176"/>
          </a:xfrm>
          <a:prstGeom prst="ellipse">
            <a:avLst/>
          </a:prstGeom>
          <a:solidFill>
            <a:srgbClr val="293452"/>
          </a:solidFill>
          <a:ln w="15875" cap="flat">
            <a:noFill/>
            <a:prstDash val="solid"/>
            <a:miter lim="800000"/>
          </a:ln>
          <a:effectLst>
            <a:outerShdw dist="38100" dir="5400000" algn="t" rotWithShape="0">
              <a:prstClr val="black">
                <a:alpha val="20000"/>
              </a:prst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56" name="Oval 16"/>
          <p:cNvSpPr>
            <a:spLocks noChangeArrowheads="1"/>
          </p:cNvSpPr>
          <p:nvPr/>
        </p:nvSpPr>
        <p:spPr bwMode="auto">
          <a:xfrm>
            <a:off x="806334" y="2572295"/>
            <a:ext cx="2645708" cy="2649839"/>
          </a:xfrm>
          <a:prstGeom prst="ellipse">
            <a:avLst/>
          </a:prstGeom>
          <a:solidFill>
            <a:srgbClr val="F5AE18"/>
          </a:solidFill>
          <a:ln w="38100" cap="flat">
            <a:noFill/>
            <a:prstDash val="solid"/>
            <a:miter lim="800000"/>
          </a:ln>
          <a:effectLst>
            <a:outerShdw dist="38100" dir="5400000" algn="t" rotWithShape="0">
              <a:prstClr val="black">
                <a:alpha val="20000"/>
              </a:prst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57" name="Oval 17"/>
          <p:cNvSpPr>
            <a:spLocks noChangeArrowheads="1"/>
          </p:cNvSpPr>
          <p:nvPr/>
        </p:nvSpPr>
        <p:spPr bwMode="auto">
          <a:xfrm>
            <a:off x="1064502" y="2832528"/>
            <a:ext cx="2129371" cy="2129372"/>
          </a:xfrm>
          <a:prstGeom prst="ellipse">
            <a:avLst/>
          </a:prstGeom>
          <a:solidFill>
            <a:srgbClr val="F3BE94"/>
          </a:solidFill>
          <a:ln w="38100" cap="flat">
            <a:noFill/>
            <a:prstDash val="solid"/>
            <a:miter lim="800000"/>
          </a:ln>
          <a:effectLst>
            <a:outerShdw dist="38100" dir="5400000" algn="t" rotWithShape="0">
              <a:prstClr val="black">
                <a:alpha val="20000"/>
              </a:prst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58" name="Oval 18"/>
          <p:cNvSpPr>
            <a:spLocks noChangeArrowheads="1"/>
          </p:cNvSpPr>
          <p:nvPr/>
        </p:nvSpPr>
        <p:spPr bwMode="auto">
          <a:xfrm>
            <a:off x="1328865" y="3096893"/>
            <a:ext cx="1600643" cy="1600644"/>
          </a:xfrm>
          <a:prstGeom prst="ellipse">
            <a:avLst/>
          </a:prstGeom>
          <a:solidFill>
            <a:sysClr val="window" lastClr="FFFFFF"/>
          </a:solidFill>
          <a:ln w="15875" cap="flat">
            <a:noFill/>
            <a:prstDash val="solid"/>
            <a:miter lim="800000"/>
          </a:ln>
          <a:effectLst>
            <a:outerShdw dist="38100" dir="5400000" algn="t" rotWithShape="0">
              <a:prstClr val="black">
                <a:alpha val="20000"/>
              </a:prstClr>
            </a:out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59" name="Oval 19"/>
          <p:cNvSpPr>
            <a:spLocks noChangeArrowheads="1"/>
          </p:cNvSpPr>
          <p:nvPr/>
        </p:nvSpPr>
        <p:spPr bwMode="auto">
          <a:xfrm>
            <a:off x="3319859" y="1529295"/>
            <a:ext cx="1189639" cy="1189639"/>
          </a:xfrm>
          <a:prstGeom prst="ellipse">
            <a:avLst/>
          </a:prstGeom>
          <a:solidFill>
            <a:srgbClr val="F3BE94"/>
          </a:solidFill>
          <a:ln w="1587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60" name="Oval 20"/>
          <p:cNvSpPr>
            <a:spLocks noChangeArrowheads="1"/>
          </p:cNvSpPr>
          <p:nvPr/>
        </p:nvSpPr>
        <p:spPr bwMode="auto">
          <a:xfrm>
            <a:off x="4048927" y="3301361"/>
            <a:ext cx="1189639" cy="1189639"/>
          </a:xfrm>
          <a:prstGeom prst="ellipse">
            <a:avLst/>
          </a:prstGeom>
          <a:solidFill>
            <a:srgbClr val="F5AE18"/>
          </a:solidFill>
          <a:ln w="1587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61" name="Oval 21"/>
          <p:cNvSpPr>
            <a:spLocks noChangeArrowheads="1"/>
          </p:cNvSpPr>
          <p:nvPr/>
        </p:nvSpPr>
        <p:spPr bwMode="auto">
          <a:xfrm>
            <a:off x="3311597" y="5079625"/>
            <a:ext cx="1187573" cy="1189639"/>
          </a:xfrm>
          <a:prstGeom prst="ellipse">
            <a:avLst/>
          </a:prstGeom>
          <a:solidFill>
            <a:srgbClr val="293452"/>
          </a:solidFill>
          <a:ln w="1587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62" name="Freeform 22"/>
          <p:cNvSpPr/>
          <p:nvPr/>
        </p:nvSpPr>
        <p:spPr bwMode="auto">
          <a:xfrm>
            <a:off x="2762216" y="2435983"/>
            <a:ext cx="828203" cy="826138"/>
          </a:xfrm>
          <a:custGeom>
            <a:avLst/>
            <a:gdLst>
              <a:gd name="T0" fmla="*/ 0 w 401"/>
              <a:gd name="T1" fmla="*/ 310 h 400"/>
              <a:gd name="T2" fmla="*/ 313 w 401"/>
              <a:gd name="T3" fmla="*/ 0 h 400"/>
              <a:gd name="T4" fmla="*/ 391 w 401"/>
              <a:gd name="T5" fmla="*/ 5 h 400"/>
              <a:gd name="T6" fmla="*/ 401 w 401"/>
              <a:gd name="T7" fmla="*/ 90 h 400"/>
              <a:gd name="T8" fmla="*/ 90 w 401"/>
              <a:gd name="T9" fmla="*/ 400 h 400"/>
              <a:gd name="T10" fmla="*/ 24 w 401"/>
              <a:gd name="T11" fmla="*/ 377 h 400"/>
              <a:gd name="T12" fmla="*/ 0 w 401"/>
              <a:gd name="T13" fmla="*/ 310 h 400"/>
            </a:gdLst>
            <a:ahLst/>
            <a:cxnLst>
              <a:cxn ang="0">
                <a:pos x="T0" y="T1"/>
              </a:cxn>
              <a:cxn ang="0">
                <a:pos x="T2" y="T3"/>
              </a:cxn>
              <a:cxn ang="0">
                <a:pos x="T4" y="T5"/>
              </a:cxn>
              <a:cxn ang="0">
                <a:pos x="T6" y="T7"/>
              </a:cxn>
              <a:cxn ang="0">
                <a:pos x="T8" y="T9"/>
              </a:cxn>
              <a:cxn ang="0">
                <a:pos x="T10" y="T11"/>
              </a:cxn>
              <a:cxn ang="0">
                <a:pos x="T12" y="T13"/>
              </a:cxn>
            </a:cxnLst>
            <a:rect l="0" t="0" r="r" b="b"/>
            <a:pathLst>
              <a:path w="401" h="400">
                <a:moveTo>
                  <a:pt x="0" y="310"/>
                </a:moveTo>
                <a:lnTo>
                  <a:pt x="313" y="0"/>
                </a:lnTo>
                <a:lnTo>
                  <a:pt x="391" y="5"/>
                </a:lnTo>
                <a:lnTo>
                  <a:pt x="401" y="90"/>
                </a:lnTo>
                <a:lnTo>
                  <a:pt x="90" y="400"/>
                </a:lnTo>
                <a:lnTo>
                  <a:pt x="24" y="377"/>
                </a:lnTo>
                <a:lnTo>
                  <a:pt x="0" y="310"/>
                </a:lnTo>
                <a:close/>
              </a:path>
            </a:pathLst>
          </a:custGeom>
          <a:solidFill>
            <a:srgbClr val="F3BE94"/>
          </a:solidFill>
          <a:ln w="1587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64" name="Freeform 23"/>
          <p:cNvSpPr/>
          <p:nvPr/>
        </p:nvSpPr>
        <p:spPr bwMode="auto">
          <a:xfrm>
            <a:off x="3315728" y="3768130"/>
            <a:ext cx="811680" cy="258169"/>
          </a:xfrm>
          <a:custGeom>
            <a:avLst/>
            <a:gdLst>
              <a:gd name="T0" fmla="*/ 38 w 393"/>
              <a:gd name="T1" fmla="*/ 0 h 125"/>
              <a:gd name="T2" fmla="*/ 362 w 393"/>
              <a:gd name="T3" fmla="*/ 0 h 125"/>
              <a:gd name="T4" fmla="*/ 393 w 393"/>
              <a:gd name="T5" fmla="*/ 35 h 125"/>
              <a:gd name="T6" fmla="*/ 362 w 393"/>
              <a:gd name="T7" fmla="*/ 125 h 125"/>
              <a:gd name="T8" fmla="*/ 40 w 393"/>
              <a:gd name="T9" fmla="*/ 125 h 125"/>
              <a:gd name="T10" fmla="*/ 0 w 393"/>
              <a:gd name="T11" fmla="*/ 38 h 125"/>
              <a:gd name="T12" fmla="*/ 38 w 393"/>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393" h="125">
                <a:moveTo>
                  <a:pt x="38" y="0"/>
                </a:moveTo>
                <a:lnTo>
                  <a:pt x="362" y="0"/>
                </a:lnTo>
                <a:lnTo>
                  <a:pt x="393" y="35"/>
                </a:lnTo>
                <a:lnTo>
                  <a:pt x="362" y="125"/>
                </a:lnTo>
                <a:lnTo>
                  <a:pt x="40" y="125"/>
                </a:lnTo>
                <a:lnTo>
                  <a:pt x="0" y="38"/>
                </a:lnTo>
                <a:lnTo>
                  <a:pt x="38" y="0"/>
                </a:lnTo>
                <a:close/>
              </a:path>
            </a:pathLst>
          </a:custGeom>
          <a:solidFill>
            <a:srgbClr val="F5AE18"/>
          </a:solidFill>
          <a:ln w="1587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66" name="Freeform 24"/>
          <p:cNvSpPr/>
          <p:nvPr/>
        </p:nvSpPr>
        <p:spPr bwMode="auto">
          <a:xfrm>
            <a:off x="3086475" y="4864829"/>
            <a:ext cx="518402" cy="493619"/>
          </a:xfrm>
          <a:custGeom>
            <a:avLst/>
            <a:gdLst>
              <a:gd name="T0" fmla="*/ 99 w 251"/>
              <a:gd name="T1" fmla="*/ 0 h 239"/>
              <a:gd name="T2" fmla="*/ 246 w 251"/>
              <a:gd name="T3" fmla="*/ 147 h 239"/>
              <a:gd name="T4" fmla="*/ 251 w 251"/>
              <a:gd name="T5" fmla="*/ 222 h 239"/>
              <a:gd name="T6" fmla="*/ 151 w 251"/>
              <a:gd name="T7" fmla="*/ 239 h 239"/>
              <a:gd name="T8" fmla="*/ 0 w 251"/>
              <a:gd name="T9" fmla="*/ 85 h 239"/>
              <a:gd name="T10" fmla="*/ 12 w 251"/>
              <a:gd name="T11" fmla="*/ 42 h 239"/>
              <a:gd name="T12" fmla="*/ 99 w 251"/>
              <a:gd name="T13" fmla="*/ 0 h 239"/>
            </a:gdLst>
            <a:ahLst/>
            <a:cxnLst>
              <a:cxn ang="0">
                <a:pos x="T0" y="T1"/>
              </a:cxn>
              <a:cxn ang="0">
                <a:pos x="T2" y="T3"/>
              </a:cxn>
              <a:cxn ang="0">
                <a:pos x="T4" y="T5"/>
              </a:cxn>
              <a:cxn ang="0">
                <a:pos x="T6" y="T7"/>
              </a:cxn>
              <a:cxn ang="0">
                <a:pos x="T8" y="T9"/>
              </a:cxn>
              <a:cxn ang="0">
                <a:pos x="T10" y="T11"/>
              </a:cxn>
              <a:cxn ang="0">
                <a:pos x="T12" y="T13"/>
              </a:cxn>
            </a:cxnLst>
            <a:rect l="0" t="0" r="r" b="b"/>
            <a:pathLst>
              <a:path w="251" h="239">
                <a:moveTo>
                  <a:pt x="99" y="0"/>
                </a:moveTo>
                <a:lnTo>
                  <a:pt x="246" y="147"/>
                </a:lnTo>
                <a:lnTo>
                  <a:pt x="251" y="222"/>
                </a:lnTo>
                <a:lnTo>
                  <a:pt x="151" y="239"/>
                </a:lnTo>
                <a:lnTo>
                  <a:pt x="0" y="85"/>
                </a:lnTo>
                <a:lnTo>
                  <a:pt x="12" y="42"/>
                </a:lnTo>
                <a:lnTo>
                  <a:pt x="99" y="0"/>
                </a:lnTo>
                <a:close/>
              </a:path>
            </a:pathLst>
          </a:custGeom>
          <a:solidFill>
            <a:srgbClr val="293452"/>
          </a:solidFill>
          <a:ln w="1587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69" name="Oval 18"/>
          <p:cNvSpPr>
            <a:spLocks noChangeArrowheads="1"/>
          </p:cNvSpPr>
          <p:nvPr/>
        </p:nvSpPr>
        <p:spPr bwMode="auto">
          <a:xfrm>
            <a:off x="3503987" y="1713423"/>
            <a:ext cx="821384" cy="821383"/>
          </a:xfrm>
          <a:prstGeom prst="ellipse">
            <a:avLst/>
          </a:prstGeom>
          <a:solidFill>
            <a:sysClr val="window" lastClr="FFFFFF"/>
          </a:solidFill>
          <a:ln w="15875" cap="flat">
            <a:noFill/>
            <a:prstDash val="solid"/>
            <a:miter lim="800000"/>
          </a:ln>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p:txBody>
      </p:sp>
      <p:sp>
        <p:nvSpPr>
          <p:cNvPr id="72" name="Oval 18"/>
          <p:cNvSpPr>
            <a:spLocks noChangeArrowheads="1"/>
          </p:cNvSpPr>
          <p:nvPr/>
        </p:nvSpPr>
        <p:spPr bwMode="auto">
          <a:xfrm>
            <a:off x="4233055" y="3485489"/>
            <a:ext cx="821384" cy="821383"/>
          </a:xfrm>
          <a:prstGeom prst="ellipse">
            <a:avLst/>
          </a:prstGeom>
          <a:solidFill>
            <a:sysClr val="window" lastClr="FFFFFF"/>
          </a:solidFill>
          <a:ln w="15875" cap="flat">
            <a:noFill/>
            <a:prstDash val="solid"/>
            <a:miter lim="800000"/>
          </a:ln>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74" name="Oval 18"/>
          <p:cNvSpPr>
            <a:spLocks noChangeArrowheads="1"/>
          </p:cNvSpPr>
          <p:nvPr/>
        </p:nvSpPr>
        <p:spPr bwMode="auto">
          <a:xfrm>
            <a:off x="3494692" y="5263753"/>
            <a:ext cx="821384" cy="821383"/>
          </a:xfrm>
          <a:prstGeom prst="ellipse">
            <a:avLst/>
          </a:prstGeom>
          <a:solidFill>
            <a:sysClr val="window" lastClr="FFFFFF"/>
          </a:solidFill>
          <a:ln w="15875" cap="flat">
            <a:noFill/>
            <a:prstDash val="solid"/>
            <a:miter lim="800000"/>
          </a:ln>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76" name="Freeform 55"/>
          <p:cNvSpPr>
            <a:spLocks noEditPoints="1"/>
          </p:cNvSpPr>
          <p:nvPr/>
        </p:nvSpPr>
        <p:spPr bwMode="auto">
          <a:xfrm>
            <a:off x="7355515" y="1926494"/>
            <a:ext cx="387340" cy="38904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77" name="Freeform 55"/>
          <p:cNvSpPr>
            <a:spLocks noEditPoints="1"/>
          </p:cNvSpPr>
          <p:nvPr/>
        </p:nvSpPr>
        <p:spPr bwMode="auto">
          <a:xfrm>
            <a:off x="7355515" y="3704494"/>
            <a:ext cx="387340" cy="38904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78" name="Freeform 55"/>
          <p:cNvSpPr>
            <a:spLocks noEditPoints="1"/>
          </p:cNvSpPr>
          <p:nvPr/>
        </p:nvSpPr>
        <p:spPr bwMode="auto">
          <a:xfrm>
            <a:off x="7355515" y="5479923"/>
            <a:ext cx="387340" cy="38904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79" name="Rectangle 78"/>
          <p:cNvSpPr/>
          <p:nvPr/>
        </p:nvSpPr>
        <p:spPr>
          <a:xfrm>
            <a:off x="8204640" y="1716863"/>
            <a:ext cx="3441259" cy="245745"/>
          </a:xfrm>
          <a:prstGeom prst="rect">
            <a:avLst/>
          </a:prstGeom>
        </p:spPr>
        <p:txBody>
          <a:bodyPr wrap="square" lIns="0" tIns="0" rIns="0" bIns="0" anchor="t" anchorCtr="0">
            <a:spAutoFit/>
          </a:bodyPr>
          <a:lstStyle/>
          <a:p>
            <a:pPr>
              <a:spcAft>
                <a:spcPts val="1200"/>
              </a:spcAft>
            </a:pPr>
            <a:endParaRPr lang="en-US" sz="1600" dirty="0">
              <a:solidFill>
                <a:srgbClr val="293452"/>
              </a:solidFill>
              <a:latin typeface="Segoe UI" panose="020B0502040204020203" pitchFamily="34" charset="0"/>
              <a:cs typeface="Segoe UI" panose="020B0502040204020203" pitchFamily="34" charset="0"/>
            </a:endParaRPr>
          </a:p>
        </p:txBody>
      </p:sp>
      <p:cxnSp>
        <p:nvCxnSpPr>
          <p:cNvPr id="87" name="Straight Connector 86"/>
          <p:cNvCxnSpPr/>
          <p:nvPr/>
        </p:nvCxnSpPr>
        <p:spPr>
          <a:xfrm>
            <a:off x="8229600" y="2987443"/>
            <a:ext cx="3962399"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229600" y="4798978"/>
            <a:ext cx="3962399"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04" name="Graphic 103" descr="Inbox Check outline"/>
          <p:cNvPicPr>
            <a:picLocks noChangeAspect="1"/>
          </p:cNvPicPr>
          <p:nvPr/>
        </p:nvPicPr>
        <p:blipFill>
          <a:blip r:embed="rId3" cstate="email">
            <a:extLst>
              <a:ext uri="{96DAC541-7B7A-43D3-8B79-37D633B846F1}">
                <asvg:svgBlip xmlns:asvg="http://schemas.microsoft.com/office/drawing/2016/SVG/main" r:embed="rId4"/>
              </a:ext>
            </a:extLst>
          </a:blip>
          <a:stretch>
            <a:fillRect/>
          </a:stretch>
        </p:blipFill>
        <p:spPr>
          <a:xfrm>
            <a:off x="3642050" y="1851485"/>
            <a:ext cx="545259" cy="545259"/>
          </a:xfrm>
          <a:prstGeom prst="rect">
            <a:avLst/>
          </a:prstGeom>
        </p:spPr>
      </p:pic>
      <p:pic>
        <p:nvPicPr>
          <p:cNvPr id="107" name="Graphic 106" descr="Upward trend outline"/>
          <p:cNvPicPr>
            <a:picLocks noChangeAspect="1"/>
          </p:cNvPicPr>
          <p:nvPr/>
        </p:nvPicPr>
        <p:blipFill>
          <a:blip r:embed="rId5" cstate="email">
            <a:extLst>
              <a:ext uri="{96DAC541-7B7A-43D3-8B79-37D633B846F1}">
                <asvg:svgBlip xmlns:asvg="http://schemas.microsoft.com/office/drawing/2016/SVG/main" r:embed="rId6"/>
              </a:ext>
            </a:extLst>
          </a:blip>
          <a:stretch>
            <a:fillRect/>
          </a:stretch>
        </p:blipFill>
        <p:spPr>
          <a:xfrm>
            <a:off x="4371118" y="3623551"/>
            <a:ext cx="545259" cy="545259"/>
          </a:xfrm>
          <a:prstGeom prst="rect">
            <a:avLst/>
          </a:prstGeom>
        </p:spPr>
      </p:pic>
      <p:pic>
        <p:nvPicPr>
          <p:cNvPr id="110" name="Graphic 109" descr="Folder Search outline"/>
          <p:cNvPicPr>
            <a:picLocks noChangeAspect="1"/>
          </p:cNvPicPr>
          <p:nvPr/>
        </p:nvPicPr>
        <p:blipFill>
          <a:blip r:embed="rId7" cstate="email">
            <a:extLst>
              <a:ext uri="{96DAC541-7B7A-43D3-8B79-37D633B846F1}">
                <asvg:svgBlip xmlns:asvg="http://schemas.microsoft.com/office/drawing/2016/SVG/main" r:embed="rId8"/>
              </a:ext>
            </a:extLst>
          </a:blip>
          <a:stretch>
            <a:fillRect/>
          </a:stretch>
        </p:blipFill>
        <p:spPr>
          <a:xfrm>
            <a:off x="3632755" y="5401815"/>
            <a:ext cx="545259" cy="545259"/>
          </a:xfrm>
          <a:prstGeom prst="rect">
            <a:avLst/>
          </a:prstGeom>
        </p:spPr>
      </p:pic>
      <p:pic>
        <p:nvPicPr>
          <p:cNvPr id="36" name="Graphic 35" descr="Target outline"/>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695665" y="3463694"/>
            <a:ext cx="867043" cy="867043"/>
          </a:xfrm>
          <a:prstGeom prst="rect">
            <a:avLst/>
          </a:prstGeom>
        </p:spPr>
      </p:pic>
      <p:sp>
        <p:nvSpPr>
          <p:cNvPr id="2" name="Title 1"/>
          <p:cNvSpPr txBox="1"/>
          <p:nvPr/>
        </p:nvSpPr>
        <p:spPr>
          <a:xfrm>
            <a:off x="515938" y="6418576"/>
            <a:ext cx="2062065" cy="145424"/>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rgbClr val="00144F"/>
                </a:solidFill>
                <a:latin typeface="Segoe UI" panose="020B0502040204020203" pitchFamily="34" charset="0"/>
                <a:cs typeface="Segoe UI" panose="020B0502040204020203" pitchFamily="34" charset="0"/>
              </a:rPr>
              <a:t>People Metrics</a:t>
            </a:r>
            <a:r>
              <a:rPr lang="en-US" sz="1050" dirty="0">
                <a:solidFill>
                  <a:srgbClr val="00144F"/>
                </a:solidFill>
                <a:latin typeface="Segoe UI" panose="020B0502040204020203" pitchFamily="34" charset="0"/>
                <a:cs typeface="Segoe UI" panose="020B0502040204020203" pitchFamily="34" charset="0"/>
              </a:rPr>
              <a:t> Final Presentation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5325773" cy="6858000"/>
          </a:xfrm>
          <a:prstGeom prst="rect">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521673" y="3425129"/>
            <a:ext cx="2142784" cy="2883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Rectangle 34"/>
          <p:cNvSpPr/>
          <p:nvPr/>
        </p:nvSpPr>
        <p:spPr>
          <a:xfrm>
            <a:off x="7668914" y="2193775"/>
            <a:ext cx="2142784" cy="41149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Rectangle 35"/>
          <p:cNvSpPr/>
          <p:nvPr/>
        </p:nvSpPr>
        <p:spPr>
          <a:xfrm>
            <a:off x="9769369" y="1230009"/>
            <a:ext cx="2142784" cy="50787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TextBox 17"/>
          <p:cNvSpPr txBox="1"/>
          <p:nvPr/>
        </p:nvSpPr>
        <p:spPr>
          <a:xfrm>
            <a:off x="515938" y="2193775"/>
            <a:ext cx="4378324" cy="2553335"/>
          </a:xfrm>
          <a:prstGeom prst="rect">
            <a:avLst/>
          </a:prstGeom>
          <a:noFill/>
        </p:spPr>
        <p:txBody>
          <a:bodyPr wrap="square" rtlCol="0">
            <a:spAutoFit/>
          </a:bodyPr>
          <a:lstStyle/>
          <a:p>
            <a:r>
              <a:rPr lang="en-US" sz="2000" dirty="0">
                <a:solidFill>
                  <a:schemeClr val="bg1"/>
                </a:solidFill>
                <a:latin typeface="Segoe UI" panose="020B0502040204020203" pitchFamily="34" charset="0"/>
                <a:cs typeface="Segoe UI" panose="020B0502040204020203" pitchFamily="34" charset="0"/>
              </a:rPr>
              <a:t>The measure should be used in practice to enhance organizational effectiveness, collaboration, and innovation.</a:t>
            </a:r>
          </a:p>
          <a:p>
            <a:r>
              <a:rPr lang="en-US" sz="2000" dirty="0">
                <a:solidFill>
                  <a:schemeClr val="bg1"/>
                </a:solidFill>
                <a:latin typeface="Segoe UI" panose="020B0502040204020203" pitchFamily="34" charset="0"/>
                <a:cs typeface="Segoe UI" panose="020B0502040204020203" pitchFamily="34" charset="0"/>
              </a:rPr>
              <a:t>Bringing it into compensation and performance evaluations can obtain better understanding into Human resource management.</a:t>
            </a:r>
          </a:p>
        </p:txBody>
      </p:sp>
      <p:sp>
        <p:nvSpPr>
          <p:cNvPr id="4" name="Rectangle 3"/>
          <p:cNvSpPr/>
          <p:nvPr/>
        </p:nvSpPr>
        <p:spPr>
          <a:xfrm>
            <a:off x="5532309" y="2635584"/>
            <a:ext cx="995451" cy="995451"/>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Rectangle 19"/>
          <p:cNvSpPr/>
          <p:nvPr/>
        </p:nvSpPr>
        <p:spPr>
          <a:xfrm>
            <a:off x="5680138" y="2783413"/>
            <a:ext cx="699793" cy="699793"/>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TextBox 27"/>
          <p:cNvSpPr txBox="1"/>
          <p:nvPr/>
        </p:nvSpPr>
        <p:spPr>
          <a:xfrm>
            <a:off x="5650257" y="3767560"/>
            <a:ext cx="1736095" cy="439055"/>
          </a:xfrm>
          <a:prstGeom prst="rect">
            <a:avLst/>
          </a:prstGeom>
          <a:noFill/>
        </p:spPr>
        <p:txBody>
          <a:bodyPr wrap="square" lIns="0" rIns="0" rtlCol="0">
            <a:noAutofit/>
          </a:bodyPr>
          <a:lstStyle/>
          <a:p>
            <a:r>
              <a:rPr lang="en-US" b="1" dirty="0">
                <a:solidFill>
                  <a:srgbClr val="192B60"/>
                </a:solidFill>
                <a:latin typeface="Segoe UI" panose="020B0502040204020203" pitchFamily="34" charset="0"/>
                <a:cs typeface="Segoe UI" panose="020B0502040204020203" pitchFamily="34" charset="0"/>
              </a:rPr>
              <a:t>Access</a:t>
            </a:r>
          </a:p>
        </p:txBody>
      </p:sp>
      <p:sp>
        <p:nvSpPr>
          <p:cNvPr id="29" name="TextBox 28"/>
          <p:cNvSpPr txBox="1"/>
          <p:nvPr/>
        </p:nvSpPr>
        <p:spPr>
          <a:xfrm>
            <a:off x="5650257" y="4203341"/>
            <a:ext cx="1885617" cy="1481810"/>
          </a:xfrm>
          <a:prstGeom prst="rect">
            <a:avLst/>
          </a:prstGeom>
          <a:noFill/>
        </p:spPr>
        <p:txBody>
          <a:bodyPr wrap="square" lIns="0" rIns="0" rtlCol="0">
            <a:noAutofit/>
          </a:bodyPr>
          <a:lstStyle/>
          <a:p>
            <a:r>
              <a:rPr lang="en-US" sz="1400">
                <a:latin typeface="Segoe UI" panose="020B0502040204020203" pitchFamily="34" charset="0"/>
                <a:cs typeface="Segoe UI" panose="020B0502040204020203" pitchFamily="34" charset="0"/>
                <a:sym typeface="+mn-ea"/>
              </a:rPr>
              <a:t>It should be accessible to organizational leaders and managers to inform strategic decisions and interventions.</a:t>
            </a:r>
          </a:p>
        </p:txBody>
      </p:sp>
      <p:sp>
        <p:nvSpPr>
          <p:cNvPr id="30" name="TextBox 29"/>
          <p:cNvSpPr txBox="1"/>
          <p:nvPr/>
        </p:nvSpPr>
        <p:spPr>
          <a:xfrm>
            <a:off x="7797498" y="2678264"/>
            <a:ext cx="1736095" cy="439055"/>
          </a:xfrm>
          <a:prstGeom prst="rect">
            <a:avLst/>
          </a:prstGeom>
          <a:noFill/>
        </p:spPr>
        <p:txBody>
          <a:bodyPr wrap="square" lIns="0" rIns="0" rtlCol="0">
            <a:noAutofit/>
          </a:bodyPr>
          <a:lstStyle/>
          <a:p>
            <a:r>
              <a:rPr lang="en-US" b="1" dirty="0">
                <a:solidFill>
                  <a:srgbClr val="192B60"/>
                </a:solidFill>
                <a:latin typeface="Segoe UI" panose="020B0502040204020203" pitchFamily="34" charset="0"/>
                <a:cs typeface="Segoe UI" panose="020B0502040204020203" pitchFamily="34" charset="0"/>
              </a:rPr>
              <a:t>evaluations</a:t>
            </a:r>
          </a:p>
        </p:txBody>
      </p:sp>
      <p:sp>
        <p:nvSpPr>
          <p:cNvPr id="31" name="TextBox 30"/>
          <p:cNvSpPr txBox="1"/>
          <p:nvPr/>
        </p:nvSpPr>
        <p:spPr>
          <a:xfrm>
            <a:off x="7797498" y="3188840"/>
            <a:ext cx="1885617" cy="1481810"/>
          </a:xfrm>
          <a:prstGeom prst="rect">
            <a:avLst/>
          </a:prstGeom>
          <a:noFill/>
        </p:spPr>
        <p:txBody>
          <a:bodyPr wrap="square" lIns="0" rIns="0" rtlCol="0">
            <a:noAutofit/>
          </a:bodyPr>
          <a:lstStyle/>
          <a:p>
            <a:r>
              <a:rPr lang="en-US" sz="1400" dirty="0">
                <a:latin typeface="Segoe UI" panose="020B0502040204020203" pitchFamily="34" charset="0"/>
                <a:cs typeface="Segoe UI" panose="020B0502040204020203" pitchFamily="34" charset="0"/>
              </a:rPr>
              <a:t>ONA might uncover employees who are central to information flow or problem-solving but are otherwise under the radar in traditional performance evaluations. This can lead to more equitable recognition and reward systems.</a:t>
            </a:r>
          </a:p>
        </p:txBody>
      </p:sp>
      <p:sp>
        <p:nvSpPr>
          <p:cNvPr id="39" name="Rectangle 38"/>
          <p:cNvSpPr/>
          <p:nvPr/>
        </p:nvSpPr>
        <p:spPr>
          <a:xfrm>
            <a:off x="7669022" y="1546824"/>
            <a:ext cx="995451" cy="995451"/>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Rectangle 39"/>
          <p:cNvSpPr/>
          <p:nvPr/>
        </p:nvSpPr>
        <p:spPr>
          <a:xfrm>
            <a:off x="7816851" y="1694653"/>
            <a:ext cx="699793" cy="699793"/>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41"/>
          <p:cNvSpPr/>
          <p:nvPr/>
        </p:nvSpPr>
        <p:spPr>
          <a:xfrm>
            <a:off x="9769368" y="702973"/>
            <a:ext cx="995451" cy="995451"/>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42"/>
          <p:cNvSpPr/>
          <p:nvPr/>
        </p:nvSpPr>
        <p:spPr>
          <a:xfrm>
            <a:off x="9917197" y="850802"/>
            <a:ext cx="699793" cy="699793"/>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TextBox 43"/>
          <p:cNvSpPr txBox="1"/>
          <p:nvPr/>
        </p:nvSpPr>
        <p:spPr>
          <a:xfrm>
            <a:off x="9940282" y="1795642"/>
            <a:ext cx="1736095" cy="439055"/>
          </a:xfrm>
          <a:prstGeom prst="rect">
            <a:avLst/>
          </a:prstGeom>
          <a:noFill/>
        </p:spPr>
        <p:txBody>
          <a:bodyPr wrap="square" lIns="0" rIns="0" rtlCol="0">
            <a:noAutofit/>
          </a:bodyPr>
          <a:lstStyle/>
          <a:p>
            <a:r>
              <a:rPr lang="en-US" b="1" dirty="0">
                <a:solidFill>
                  <a:srgbClr val="192B60"/>
                </a:solidFill>
                <a:latin typeface="Segoe UI" panose="020B0502040204020203" pitchFamily="34" charset="0"/>
                <a:cs typeface="Segoe UI" panose="020B0502040204020203" pitchFamily="34" charset="0"/>
                <a:sym typeface="+mn-ea"/>
              </a:rPr>
              <a:t>Compensation</a:t>
            </a:r>
            <a:endParaRPr lang="en-US" b="1" dirty="0">
              <a:solidFill>
                <a:srgbClr val="192B60"/>
              </a:solidFill>
              <a:latin typeface="Segoe UI" panose="020B0502040204020203" pitchFamily="34" charset="0"/>
              <a:cs typeface="Segoe UI" panose="020B0502040204020203" pitchFamily="34" charset="0"/>
            </a:endParaRPr>
          </a:p>
        </p:txBody>
      </p:sp>
      <p:sp>
        <p:nvSpPr>
          <p:cNvPr id="45" name="TextBox 44"/>
          <p:cNvSpPr txBox="1"/>
          <p:nvPr/>
        </p:nvSpPr>
        <p:spPr>
          <a:xfrm>
            <a:off x="9940282" y="2306218"/>
            <a:ext cx="1885617" cy="1481810"/>
          </a:xfrm>
          <a:prstGeom prst="rect">
            <a:avLst/>
          </a:prstGeom>
          <a:noFill/>
        </p:spPr>
        <p:txBody>
          <a:bodyPr wrap="square" lIns="0" rIns="0" rtlCol="0">
            <a:noAutofit/>
          </a:bodyPr>
          <a:lstStyle/>
          <a:p>
            <a:r>
              <a:rPr lang="en-US" sz="1400" dirty="0">
                <a:latin typeface="Segoe UI" panose="020B0502040204020203" pitchFamily="34" charset="0"/>
                <a:cs typeface="Segoe UI" panose="020B0502040204020203" pitchFamily="34" charset="0"/>
              </a:rPr>
              <a:t>Compensation models could be adjusted to reward those who contribute significantly to the organizational network's health and efficiency, acknowledging their role in enhancing collective performance.</a:t>
            </a:r>
          </a:p>
        </p:txBody>
      </p:sp>
      <p:grpSp>
        <p:nvGrpSpPr>
          <p:cNvPr id="49" name="Group 48"/>
          <p:cNvGrpSpPr/>
          <p:nvPr/>
        </p:nvGrpSpPr>
        <p:grpSpPr>
          <a:xfrm>
            <a:off x="5864140" y="2967415"/>
            <a:ext cx="331788" cy="331788"/>
            <a:chOff x="8447088" y="1465263"/>
            <a:chExt cx="331788" cy="331788"/>
          </a:xfrm>
        </p:grpSpPr>
        <p:sp>
          <p:nvSpPr>
            <p:cNvPr id="50" name="Oval 287"/>
            <p:cNvSpPr>
              <a:spLocks noChangeArrowheads="1"/>
            </p:cNvSpPr>
            <p:nvPr/>
          </p:nvSpPr>
          <p:spPr bwMode="auto">
            <a:xfrm>
              <a:off x="8477250" y="1495426"/>
              <a:ext cx="271463" cy="271463"/>
            </a:xfrm>
            <a:prstGeom prst="ellipse">
              <a:avLst/>
            </a:pr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51" name="Line 288"/>
            <p:cNvSpPr>
              <a:spLocks noChangeShapeType="1"/>
            </p:cNvSpPr>
            <p:nvPr/>
          </p:nvSpPr>
          <p:spPr bwMode="auto">
            <a:xfrm>
              <a:off x="8612188" y="1465263"/>
              <a:ext cx="0" cy="71438"/>
            </a:xfrm>
            <a:prstGeom prst="line">
              <a:avLst/>
            </a:prstGeom>
            <a:noFill/>
            <a:ln w="14288"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52" name="Line 289"/>
            <p:cNvSpPr>
              <a:spLocks noChangeShapeType="1"/>
            </p:cNvSpPr>
            <p:nvPr/>
          </p:nvSpPr>
          <p:spPr bwMode="auto">
            <a:xfrm>
              <a:off x="8447088" y="1631951"/>
              <a:ext cx="71438" cy="0"/>
            </a:xfrm>
            <a:prstGeom prst="line">
              <a:avLst/>
            </a:prstGeom>
            <a:noFill/>
            <a:ln w="14288"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53" name="Line 290"/>
            <p:cNvSpPr>
              <a:spLocks noChangeShapeType="1"/>
            </p:cNvSpPr>
            <p:nvPr/>
          </p:nvSpPr>
          <p:spPr bwMode="auto">
            <a:xfrm flipV="1">
              <a:off x="8612188" y="1725613"/>
              <a:ext cx="0" cy="71438"/>
            </a:xfrm>
            <a:prstGeom prst="line">
              <a:avLst/>
            </a:prstGeom>
            <a:noFill/>
            <a:ln w="14288"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54" name="Line 291"/>
            <p:cNvSpPr>
              <a:spLocks noChangeShapeType="1"/>
            </p:cNvSpPr>
            <p:nvPr/>
          </p:nvSpPr>
          <p:spPr bwMode="auto">
            <a:xfrm flipH="1">
              <a:off x="8707438" y="1631951"/>
              <a:ext cx="71438" cy="0"/>
            </a:xfrm>
            <a:prstGeom prst="line">
              <a:avLst/>
            </a:prstGeom>
            <a:noFill/>
            <a:ln w="14288"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55" name="Oval 292"/>
            <p:cNvSpPr>
              <a:spLocks noChangeArrowheads="1"/>
            </p:cNvSpPr>
            <p:nvPr/>
          </p:nvSpPr>
          <p:spPr bwMode="auto">
            <a:xfrm>
              <a:off x="8583613" y="1571626"/>
              <a:ext cx="58738" cy="60325"/>
            </a:xfrm>
            <a:prstGeom prst="ellipse">
              <a:avLst/>
            </a:pr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56" name="Freeform 293"/>
            <p:cNvSpPr/>
            <p:nvPr/>
          </p:nvSpPr>
          <p:spPr bwMode="auto">
            <a:xfrm>
              <a:off x="8553450" y="1631951"/>
              <a:ext cx="119063" cy="58738"/>
            </a:xfrm>
            <a:custGeom>
              <a:avLst/>
              <a:gdLst>
                <a:gd name="T0" fmla="*/ 32 w 32"/>
                <a:gd name="T1" fmla="*/ 16 h 16"/>
                <a:gd name="T2" fmla="*/ 0 w 32"/>
                <a:gd name="T3" fmla="*/ 16 h 16"/>
                <a:gd name="T4" fmla="*/ 16 w 32"/>
                <a:gd name="T5" fmla="*/ 0 h 16"/>
                <a:gd name="T6" fmla="*/ 32 w 32"/>
                <a:gd name="T7" fmla="*/ 16 h 16"/>
              </a:gdLst>
              <a:ahLst/>
              <a:cxnLst>
                <a:cxn ang="0">
                  <a:pos x="T0" y="T1"/>
                </a:cxn>
                <a:cxn ang="0">
                  <a:pos x="T2" y="T3"/>
                </a:cxn>
                <a:cxn ang="0">
                  <a:pos x="T4" y="T5"/>
                </a:cxn>
                <a:cxn ang="0">
                  <a:pos x="T6" y="T7"/>
                </a:cxn>
              </a:cxnLst>
              <a:rect l="0" t="0" r="r" b="b"/>
              <a:pathLst>
                <a:path w="32" h="16">
                  <a:moveTo>
                    <a:pt x="32" y="16"/>
                  </a:moveTo>
                  <a:cubicBezTo>
                    <a:pt x="0" y="16"/>
                    <a:pt x="0" y="16"/>
                    <a:pt x="0" y="16"/>
                  </a:cubicBezTo>
                  <a:cubicBezTo>
                    <a:pt x="0" y="7"/>
                    <a:pt x="7" y="0"/>
                    <a:pt x="16" y="0"/>
                  </a:cubicBezTo>
                  <a:cubicBezTo>
                    <a:pt x="25" y="0"/>
                    <a:pt x="32" y="7"/>
                    <a:pt x="32" y="16"/>
                  </a:cubicBezTo>
                  <a:close/>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grpSp>
      <p:grpSp>
        <p:nvGrpSpPr>
          <p:cNvPr id="57" name="Group 56"/>
          <p:cNvGrpSpPr/>
          <p:nvPr/>
        </p:nvGrpSpPr>
        <p:grpSpPr>
          <a:xfrm>
            <a:off x="7979423" y="1908025"/>
            <a:ext cx="360362" cy="285750"/>
            <a:chOff x="4113213" y="1474788"/>
            <a:chExt cx="360362" cy="285750"/>
          </a:xfrm>
        </p:grpSpPr>
        <p:sp>
          <p:nvSpPr>
            <p:cNvPr id="58" name="Freeform 1459"/>
            <p:cNvSpPr>
              <a:spLocks noEditPoints="1"/>
            </p:cNvSpPr>
            <p:nvPr/>
          </p:nvSpPr>
          <p:spPr bwMode="auto">
            <a:xfrm>
              <a:off x="4113213" y="1611313"/>
              <a:ext cx="179388" cy="149225"/>
            </a:xfrm>
            <a:custGeom>
              <a:avLst/>
              <a:gdLst>
                <a:gd name="T0" fmla="*/ 46 w 48"/>
                <a:gd name="T1" fmla="*/ 40 h 40"/>
                <a:gd name="T2" fmla="*/ 2 w 48"/>
                <a:gd name="T3" fmla="*/ 40 h 40"/>
                <a:gd name="T4" fmla="*/ 0 w 48"/>
                <a:gd name="T5" fmla="*/ 39 h 40"/>
                <a:gd name="T6" fmla="*/ 0 w 48"/>
                <a:gd name="T7" fmla="*/ 38 h 40"/>
                <a:gd name="T8" fmla="*/ 8 w 48"/>
                <a:gd name="T9" fmla="*/ 2 h 40"/>
                <a:gd name="T10" fmla="*/ 10 w 48"/>
                <a:gd name="T11" fmla="*/ 0 h 40"/>
                <a:gd name="T12" fmla="*/ 38 w 48"/>
                <a:gd name="T13" fmla="*/ 0 h 40"/>
                <a:gd name="T14" fmla="*/ 40 w 48"/>
                <a:gd name="T15" fmla="*/ 2 h 40"/>
                <a:gd name="T16" fmla="*/ 48 w 48"/>
                <a:gd name="T17" fmla="*/ 38 h 40"/>
                <a:gd name="T18" fmla="*/ 48 w 48"/>
                <a:gd name="T19" fmla="*/ 39 h 40"/>
                <a:gd name="T20" fmla="*/ 46 w 48"/>
                <a:gd name="T21" fmla="*/ 40 h 40"/>
                <a:gd name="T22" fmla="*/ 4 w 48"/>
                <a:gd name="T23" fmla="*/ 36 h 40"/>
                <a:gd name="T24" fmla="*/ 44 w 48"/>
                <a:gd name="T25" fmla="*/ 36 h 40"/>
                <a:gd name="T26" fmla="*/ 36 w 48"/>
                <a:gd name="T27" fmla="*/ 4 h 40"/>
                <a:gd name="T28" fmla="*/ 12 w 48"/>
                <a:gd name="T29" fmla="*/ 4 h 40"/>
                <a:gd name="T30" fmla="*/ 4 w 48"/>
                <a:gd name="T3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0">
                  <a:moveTo>
                    <a:pt x="46" y="40"/>
                  </a:moveTo>
                  <a:cubicBezTo>
                    <a:pt x="2" y="40"/>
                    <a:pt x="2" y="40"/>
                    <a:pt x="2" y="40"/>
                  </a:cubicBezTo>
                  <a:cubicBezTo>
                    <a:pt x="1" y="40"/>
                    <a:pt x="1" y="40"/>
                    <a:pt x="0" y="39"/>
                  </a:cubicBezTo>
                  <a:cubicBezTo>
                    <a:pt x="0" y="39"/>
                    <a:pt x="0" y="38"/>
                    <a:pt x="0" y="38"/>
                  </a:cubicBezTo>
                  <a:cubicBezTo>
                    <a:pt x="8" y="2"/>
                    <a:pt x="8" y="2"/>
                    <a:pt x="8" y="2"/>
                  </a:cubicBezTo>
                  <a:cubicBezTo>
                    <a:pt x="8" y="1"/>
                    <a:pt x="9" y="0"/>
                    <a:pt x="10" y="0"/>
                  </a:cubicBezTo>
                  <a:cubicBezTo>
                    <a:pt x="38" y="0"/>
                    <a:pt x="38" y="0"/>
                    <a:pt x="38" y="0"/>
                  </a:cubicBezTo>
                  <a:cubicBezTo>
                    <a:pt x="39" y="0"/>
                    <a:pt x="40" y="1"/>
                    <a:pt x="40" y="2"/>
                  </a:cubicBezTo>
                  <a:cubicBezTo>
                    <a:pt x="48" y="38"/>
                    <a:pt x="48" y="38"/>
                    <a:pt x="48" y="38"/>
                  </a:cubicBezTo>
                  <a:cubicBezTo>
                    <a:pt x="48" y="38"/>
                    <a:pt x="48" y="39"/>
                    <a:pt x="48" y="39"/>
                  </a:cubicBezTo>
                  <a:cubicBezTo>
                    <a:pt x="47" y="40"/>
                    <a:pt x="47" y="40"/>
                    <a:pt x="46" y="40"/>
                  </a:cubicBezTo>
                  <a:close/>
                  <a:moveTo>
                    <a:pt x="4" y="36"/>
                  </a:moveTo>
                  <a:cubicBezTo>
                    <a:pt x="44" y="36"/>
                    <a:pt x="44" y="36"/>
                    <a:pt x="44" y="36"/>
                  </a:cubicBezTo>
                  <a:cubicBezTo>
                    <a:pt x="36" y="4"/>
                    <a:pt x="36" y="4"/>
                    <a:pt x="36" y="4"/>
                  </a:cubicBezTo>
                  <a:cubicBezTo>
                    <a:pt x="12" y="4"/>
                    <a:pt x="12" y="4"/>
                    <a:pt x="12" y="4"/>
                  </a:cubicBezTo>
                  <a:lnTo>
                    <a:pt x="4" y="3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9" name="Freeform 1460"/>
            <p:cNvSpPr>
              <a:spLocks noEditPoints="1"/>
            </p:cNvSpPr>
            <p:nvPr/>
          </p:nvSpPr>
          <p:spPr bwMode="auto">
            <a:xfrm>
              <a:off x="4292600" y="1611313"/>
              <a:ext cx="180975" cy="149225"/>
            </a:xfrm>
            <a:custGeom>
              <a:avLst/>
              <a:gdLst>
                <a:gd name="T0" fmla="*/ 46 w 48"/>
                <a:gd name="T1" fmla="*/ 40 h 40"/>
                <a:gd name="T2" fmla="*/ 2 w 48"/>
                <a:gd name="T3" fmla="*/ 40 h 40"/>
                <a:gd name="T4" fmla="*/ 0 w 48"/>
                <a:gd name="T5" fmla="*/ 39 h 40"/>
                <a:gd name="T6" fmla="*/ 0 w 48"/>
                <a:gd name="T7" fmla="*/ 38 h 40"/>
                <a:gd name="T8" fmla="*/ 8 w 48"/>
                <a:gd name="T9" fmla="*/ 2 h 40"/>
                <a:gd name="T10" fmla="*/ 10 w 48"/>
                <a:gd name="T11" fmla="*/ 0 h 40"/>
                <a:gd name="T12" fmla="*/ 38 w 48"/>
                <a:gd name="T13" fmla="*/ 0 h 40"/>
                <a:gd name="T14" fmla="*/ 40 w 48"/>
                <a:gd name="T15" fmla="*/ 2 h 40"/>
                <a:gd name="T16" fmla="*/ 48 w 48"/>
                <a:gd name="T17" fmla="*/ 38 h 40"/>
                <a:gd name="T18" fmla="*/ 48 w 48"/>
                <a:gd name="T19" fmla="*/ 39 h 40"/>
                <a:gd name="T20" fmla="*/ 46 w 48"/>
                <a:gd name="T21" fmla="*/ 40 h 40"/>
                <a:gd name="T22" fmla="*/ 4 w 48"/>
                <a:gd name="T23" fmla="*/ 36 h 40"/>
                <a:gd name="T24" fmla="*/ 44 w 48"/>
                <a:gd name="T25" fmla="*/ 36 h 40"/>
                <a:gd name="T26" fmla="*/ 36 w 48"/>
                <a:gd name="T27" fmla="*/ 4 h 40"/>
                <a:gd name="T28" fmla="*/ 12 w 48"/>
                <a:gd name="T29" fmla="*/ 4 h 40"/>
                <a:gd name="T30" fmla="*/ 4 w 48"/>
                <a:gd name="T3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0">
                  <a:moveTo>
                    <a:pt x="46" y="40"/>
                  </a:moveTo>
                  <a:cubicBezTo>
                    <a:pt x="2" y="40"/>
                    <a:pt x="2" y="40"/>
                    <a:pt x="2" y="40"/>
                  </a:cubicBezTo>
                  <a:cubicBezTo>
                    <a:pt x="1" y="40"/>
                    <a:pt x="1" y="40"/>
                    <a:pt x="0" y="39"/>
                  </a:cubicBezTo>
                  <a:cubicBezTo>
                    <a:pt x="0" y="39"/>
                    <a:pt x="0" y="38"/>
                    <a:pt x="0" y="38"/>
                  </a:cubicBezTo>
                  <a:cubicBezTo>
                    <a:pt x="8" y="2"/>
                    <a:pt x="8" y="2"/>
                    <a:pt x="8" y="2"/>
                  </a:cubicBezTo>
                  <a:cubicBezTo>
                    <a:pt x="8" y="1"/>
                    <a:pt x="9" y="0"/>
                    <a:pt x="10" y="0"/>
                  </a:cubicBezTo>
                  <a:cubicBezTo>
                    <a:pt x="38" y="0"/>
                    <a:pt x="38" y="0"/>
                    <a:pt x="38" y="0"/>
                  </a:cubicBezTo>
                  <a:cubicBezTo>
                    <a:pt x="39" y="0"/>
                    <a:pt x="40" y="1"/>
                    <a:pt x="40" y="2"/>
                  </a:cubicBezTo>
                  <a:cubicBezTo>
                    <a:pt x="48" y="38"/>
                    <a:pt x="48" y="38"/>
                    <a:pt x="48" y="38"/>
                  </a:cubicBezTo>
                  <a:cubicBezTo>
                    <a:pt x="48" y="38"/>
                    <a:pt x="48" y="39"/>
                    <a:pt x="48" y="39"/>
                  </a:cubicBezTo>
                  <a:cubicBezTo>
                    <a:pt x="47" y="40"/>
                    <a:pt x="47" y="40"/>
                    <a:pt x="46" y="40"/>
                  </a:cubicBezTo>
                  <a:close/>
                  <a:moveTo>
                    <a:pt x="4" y="36"/>
                  </a:moveTo>
                  <a:cubicBezTo>
                    <a:pt x="44" y="36"/>
                    <a:pt x="44" y="36"/>
                    <a:pt x="44" y="36"/>
                  </a:cubicBezTo>
                  <a:cubicBezTo>
                    <a:pt x="36" y="4"/>
                    <a:pt x="36" y="4"/>
                    <a:pt x="36" y="4"/>
                  </a:cubicBezTo>
                  <a:cubicBezTo>
                    <a:pt x="12" y="4"/>
                    <a:pt x="12" y="4"/>
                    <a:pt x="12" y="4"/>
                  </a:cubicBezTo>
                  <a:lnTo>
                    <a:pt x="4" y="3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0" name="Freeform 1461"/>
            <p:cNvSpPr>
              <a:spLocks noEditPoints="1"/>
            </p:cNvSpPr>
            <p:nvPr/>
          </p:nvSpPr>
          <p:spPr bwMode="auto">
            <a:xfrm>
              <a:off x="4203700" y="1474788"/>
              <a:ext cx="179388" cy="150813"/>
            </a:xfrm>
            <a:custGeom>
              <a:avLst/>
              <a:gdLst>
                <a:gd name="T0" fmla="*/ 46 w 48"/>
                <a:gd name="T1" fmla="*/ 40 h 40"/>
                <a:gd name="T2" fmla="*/ 2 w 48"/>
                <a:gd name="T3" fmla="*/ 40 h 40"/>
                <a:gd name="T4" fmla="*/ 0 w 48"/>
                <a:gd name="T5" fmla="*/ 39 h 40"/>
                <a:gd name="T6" fmla="*/ 0 w 48"/>
                <a:gd name="T7" fmla="*/ 38 h 40"/>
                <a:gd name="T8" fmla="*/ 8 w 48"/>
                <a:gd name="T9" fmla="*/ 2 h 40"/>
                <a:gd name="T10" fmla="*/ 10 w 48"/>
                <a:gd name="T11" fmla="*/ 0 h 40"/>
                <a:gd name="T12" fmla="*/ 38 w 48"/>
                <a:gd name="T13" fmla="*/ 0 h 40"/>
                <a:gd name="T14" fmla="*/ 40 w 48"/>
                <a:gd name="T15" fmla="*/ 2 h 40"/>
                <a:gd name="T16" fmla="*/ 48 w 48"/>
                <a:gd name="T17" fmla="*/ 38 h 40"/>
                <a:gd name="T18" fmla="*/ 48 w 48"/>
                <a:gd name="T19" fmla="*/ 39 h 40"/>
                <a:gd name="T20" fmla="*/ 46 w 48"/>
                <a:gd name="T21" fmla="*/ 40 h 40"/>
                <a:gd name="T22" fmla="*/ 4 w 48"/>
                <a:gd name="T23" fmla="*/ 36 h 40"/>
                <a:gd name="T24" fmla="*/ 44 w 48"/>
                <a:gd name="T25" fmla="*/ 36 h 40"/>
                <a:gd name="T26" fmla="*/ 36 w 48"/>
                <a:gd name="T27" fmla="*/ 4 h 40"/>
                <a:gd name="T28" fmla="*/ 12 w 48"/>
                <a:gd name="T29" fmla="*/ 4 h 40"/>
                <a:gd name="T30" fmla="*/ 4 w 48"/>
                <a:gd name="T3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40">
                  <a:moveTo>
                    <a:pt x="46" y="40"/>
                  </a:moveTo>
                  <a:cubicBezTo>
                    <a:pt x="2" y="40"/>
                    <a:pt x="2" y="40"/>
                    <a:pt x="2" y="40"/>
                  </a:cubicBezTo>
                  <a:cubicBezTo>
                    <a:pt x="1" y="40"/>
                    <a:pt x="1" y="40"/>
                    <a:pt x="0" y="39"/>
                  </a:cubicBezTo>
                  <a:cubicBezTo>
                    <a:pt x="0" y="39"/>
                    <a:pt x="0" y="38"/>
                    <a:pt x="0" y="38"/>
                  </a:cubicBezTo>
                  <a:cubicBezTo>
                    <a:pt x="8" y="2"/>
                    <a:pt x="8" y="2"/>
                    <a:pt x="8" y="2"/>
                  </a:cubicBezTo>
                  <a:cubicBezTo>
                    <a:pt x="8" y="1"/>
                    <a:pt x="9" y="0"/>
                    <a:pt x="10" y="0"/>
                  </a:cubicBezTo>
                  <a:cubicBezTo>
                    <a:pt x="38" y="0"/>
                    <a:pt x="38" y="0"/>
                    <a:pt x="38" y="0"/>
                  </a:cubicBezTo>
                  <a:cubicBezTo>
                    <a:pt x="39" y="0"/>
                    <a:pt x="40" y="1"/>
                    <a:pt x="40" y="2"/>
                  </a:cubicBezTo>
                  <a:cubicBezTo>
                    <a:pt x="48" y="38"/>
                    <a:pt x="48" y="38"/>
                    <a:pt x="48" y="38"/>
                  </a:cubicBezTo>
                  <a:cubicBezTo>
                    <a:pt x="48" y="38"/>
                    <a:pt x="48" y="39"/>
                    <a:pt x="48" y="39"/>
                  </a:cubicBezTo>
                  <a:cubicBezTo>
                    <a:pt x="47" y="40"/>
                    <a:pt x="47" y="40"/>
                    <a:pt x="46" y="40"/>
                  </a:cubicBezTo>
                  <a:close/>
                  <a:moveTo>
                    <a:pt x="4" y="36"/>
                  </a:moveTo>
                  <a:cubicBezTo>
                    <a:pt x="44" y="36"/>
                    <a:pt x="44" y="36"/>
                    <a:pt x="44" y="36"/>
                  </a:cubicBezTo>
                  <a:cubicBezTo>
                    <a:pt x="36" y="4"/>
                    <a:pt x="36" y="4"/>
                    <a:pt x="36" y="4"/>
                  </a:cubicBezTo>
                  <a:cubicBezTo>
                    <a:pt x="12" y="4"/>
                    <a:pt x="12" y="4"/>
                    <a:pt x="12" y="4"/>
                  </a:cubicBezTo>
                  <a:lnTo>
                    <a:pt x="4" y="3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1" name="Freeform 1462"/>
            <p:cNvSpPr/>
            <p:nvPr/>
          </p:nvSpPr>
          <p:spPr bwMode="auto">
            <a:xfrm>
              <a:off x="4256088" y="1504950"/>
              <a:ext cx="44450" cy="52388"/>
            </a:xfrm>
            <a:custGeom>
              <a:avLst/>
              <a:gdLst>
                <a:gd name="T0" fmla="*/ 2 w 12"/>
                <a:gd name="T1" fmla="*/ 14 h 14"/>
                <a:gd name="T2" fmla="*/ 1 w 12"/>
                <a:gd name="T3" fmla="*/ 14 h 14"/>
                <a:gd name="T4" fmla="*/ 0 w 12"/>
                <a:gd name="T5" fmla="*/ 12 h 14"/>
                <a:gd name="T6" fmla="*/ 2 w 12"/>
                <a:gd name="T7" fmla="*/ 2 h 14"/>
                <a:gd name="T8" fmla="*/ 4 w 12"/>
                <a:gd name="T9" fmla="*/ 0 h 14"/>
                <a:gd name="T10" fmla="*/ 10 w 12"/>
                <a:gd name="T11" fmla="*/ 0 h 14"/>
                <a:gd name="T12" fmla="*/ 12 w 12"/>
                <a:gd name="T13" fmla="*/ 2 h 14"/>
                <a:gd name="T14" fmla="*/ 10 w 12"/>
                <a:gd name="T15" fmla="*/ 4 h 14"/>
                <a:gd name="T16" fmla="*/ 6 w 12"/>
                <a:gd name="T17" fmla="*/ 4 h 14"/>
                <a:gd name="T18" fmla="*/ 4 w 12"/>
                <a:gd name="T19" fmla="*/ 13 h 14"/>
                <a:gd name="T20" fmla="*/ 2 w 12"/>
                <a:gd name="T2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4">
                  <a:moveTo>
                    <a:pt x="2" y="14"/>
                  </a:moveTo>
                  <a:cubicBezTo>
                    <a:pt x="2" y="14"/>
                    <a:pt x="1" y="14"/>
                    <a:pt x="1" y="14"/>
                  </a:cubicBezTo>
                  <a:cubicBezTo>
                    <a:pt x="0" y="14"/>
                    <a:pt x="0" y="13"/>
                    <a:pt x="0" y="12"/>
                  </a:cubicBezTo>
                  <a:cubicBezTo>
                    <a:pt x="2" y="2"/>
                    <a:pt x="2" y="2"/>
                    <a:pt x="2" y="2"/>
                  </a:cubicBezTo>
                  <a:cubicBezTo>
                    <a:pt x="2" y="1"/>
                    <a:pt x="3" y="0"/>
                    <a:pt x="4" y="0"/>
                  </a:cubicBezTo>
                  <a:cubicBezTo>
                    <a:pt x="10" y="0"/>
                    <a:pt x="10" y="0"/>
                    <a:pt x="10" y="0"/>
                  </a:cubicBezTo>
                  <a:cubicBezTo>
                    <a:pt x="11" y="0"/>
                    <a:pt x="12" y="1"/>
                    <a:pt x="12" y="2"/>
                  </a:cubicBezTo>
                  <a:cubicBezTo>
                    <a:pt x="12" y="3"/>
                    <a:pt x="11" y="4"/>
                    <a:pt x="10" y="4"/>
                  </a:cubicBezTo>
                  <a:cubicBezTo>
                    <a:pt x="6" y="4"/>
                    <a:pt x="6" y="4"/>
                    <a:pt x="6" y="4"/>
                  </a:cubicBezTo>
                  <a:cubicBezTo>
                    <a:pt x="4" y="13"/>
                    <a:pt x="4" y="13"/>
                    <a:pt x="4" y="13"/>
                  </a:cubicBezTo>
                  <a:cubicBezTo>
                    <a:pt x="3" y="13"/>
                    <a:pt x="3" y="14"/>
                    <a:pt x="2" y="1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2" name="Freeform 1463"/>
            <p:cNvSpPr/>
            <p:nvPr/>
          </p:nvSpPr>
          <p:spPr bwMode="auto">
            <a:xfrm>
              <a:off x="4165600" y="1641475"/>
              <a:ext cx="44450" cy="52388"/>
            </a:xfrm>
            <a:custGeom>
              <a:avLst/>
              <a:gdLst>
                <a:gd name="T0" fmla="*/ 2 w 12"/>
                <a:gd name="T1" fmla="*/ 14 h 14"/>
                <a:gd name="T2" fmla="*/ 1 w 12"/>
                <a:gd name="T3" fmla="*/ 14 h 14"/>
                <a:gd name="T4" fmla="*/ 0 w 12"/>
                <a:gd name="T5" fmla="*/ 12 h 14"/>
                <a:gd name="T6" fmla="*/ 2 w 12"/>
                <a:gd name="T7" fmla="*/ 2 h 14"/>
                <a:gd name="T8" fmla="*/ 4 w 12"/>
                <a:gd name="T9" fmla="*/ 0 h 14"/>
                <a:gd name="T10" fmla="*/ 10 w 12"/>
                <a:gd name="T11" fmla="*/ 0 h 14"/>
                <a:gd name="T12" fmla="*/ 12 w 12"/>
                <a:gd name="T13" fmla="*/ 2 h 14"/>
                <a:gd name="T14" fmla="*/ 10 w 12"/>
                <a:gd name="T15" fmla="*/ 4 h 14"/>
                <a:gd name="T16" fmla="*/ 6 w 12"/>
                <a:gd name="T17" fmla="*/ 4 h 14"/>
                <a:gd name="T18" fmla="*/ 4 w 12"/>
                <a:gd name="T19" fmla="*/ 13 h 14"/>
                <a:gd name="T20" fmla="*/ 2 w 12"/>
                <a:gd name="T2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4">
                  <a:moveTo>
                    <a:pt x="2" y="14"/>
                  </a:moveTo>
                  <a:cubicBezTo>
                    <a:pt x="2" y="14"/>
                    <a:pt x="1" y="14"/>
                    <a:pt x="1" y="14"/>
                  </a:cubicBezTo>
                  <a:cubicBezTo>
                    <a:pt x="0" y="14"/>
                    <a:pt x="0" y="13"/>
                    <a:pt x="0" y="12"/>
                  </a:cubicBezTo>
                  <a:cubicBezTo>
                    <a:pt x="2" y="2"/>
                    <a:pt x="2" y="2"/>
                    <a:pt x="2" y="2"/>
                  </a:cubicBezTo>
                  <a:cubicBezTo>
                    <a:pt x="2" y="1"/>
                    <a:pt x="3" y="0"/>
                    <a:pt x="4" y="0"/>
                  </a:cubicBezTo>
                  <a:cubicBezTo>
                    <a:pt x="10" y="0"/>
                    <a:pt x="10" y="0"/>
                    <a:pt x="10" y="0"/>
                  </a:cubicBezTo>
                  <a:cubicBezTo>
                    <a:pt x="11" y="0"/>
                    <a:pt x="12" y="1"/>
                    <a:pt x="12" y="2"/>
                  </a:cubicBezTo>
                  <a:cubicBezTo>
                    <a:pt x="12" y="3"/>
                    <a:pt x="11" y="4"/>
                    <a:pt x="10" y="4"/>
                  </a:cubicBezTo>
                  <a:cubicBezTo>
                    <a:pt x="6" y="4"/>
                    <a:pt x="6" y="4"/>
                    <a:pt x="6" y="4"/>
                  </a:cubicBezTo>
                  <a:cubicBezTo>
                    <a:pt x="4" y="13"/>
                    <a:pt x="4" y="13"/>
                    <a:pt x="4" y="13"/>
                  </a:cubicBezTo>
                  <a:cubicBezTo>
                    <a:pt x="3" y="13"/>
                    <a:pt x="3" y="14"/>
                    <a:pt x="2" y="1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3" name="Freeform 1464"/>
            <p:cNvSpPr/>
            <p:nvPr/>
          </p:nvSpPr>
          <p:spPr bwMode="auto">
            <a:xfrm>
              <a:off x="4344988" y="1641475"/>
              <a:ext cx="46038" cy="52388"/>
            </a:xfrm>
            <a:custGeom>
              <a:avLst/>
              <a:gdLst>
                <a:gd name="T0" fmla="*/ 2 w 12"/>
                <a:gd name="T1" fmla="*/ 14 h 14"/>
                <a:gd name="T2" fmla="*/ 1 w 12"/>
                <a:gd name="T3" fmla="*/ 14 h 14"/>
                <a:gd name="T4" fmla="*/ 0 w 12"/>
                <a:gd name="T5" fmla="*/ 12 h 14"/>
                <a:gd name="T6" fmla="*/ 2 w 12"/>
                <a:gd name="T7" fmla="*/ 2 h 14"/>
                <a:gd name="T8" fmla="*/ 4 w 12"/>
                <a:gd name="T9" fmla="*/ 0 h 14"/>
                <a:gd name="T10" fmla="*/ 10 w 12"/>
                <a:gd name="T11" fmla="*/ 0 h 14"/>
                <a:gd name="T12" fmla="*/ 12 w 12"/>
                <a:gd name="T13" fmla="*/ 2 h 14"/>
                <a:gd name="T14" fmla="*/ 10 w 12"/>
                <a:gd name="T15" fmla="*/ 4 h 14"/>
                <a:gd name="T16" fmla="*/ 6 w 12"/>
                <a:gd name="T17" fmla="*/ 4 h 14"/>
                <a:gd name="T18" fmla="*/ 4 w 12"/>
                <a:gd name="T19" fmla="*/ 13 h 14"/>
                <a:gd name="T20" fmla="*/ 2 w 12"/>
                <a:gd name="T2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4">
                  <a:moveTo>
                    <a:pt x="2" y="14"/>
                  </a:moveTo>
                  <a:cubicBezTo>
                    <a:pt x="2" y="14"/>
                    <a:pt x="1" y="14"/>
                    <a:pt x="1" y="14"/>
                  </a:cubicBezTo>
                  <a:cubicBezTo>
                    <a:pt x="0" y="14"/>
                    <a:pt x="0" y="13"/>
                    <a:pt x="0" y="12"/>
                  </a:cubicBezTo>
                  <a:cubicBezTo>
                    <a:pt x="2" y="2"/>
                    <a:pt x="2" y="2"/>
                    <a:pt x="2" y="2"/>
                  </a:cubicBezTo>
                  <a:cubicBezTo>
                    <a:pt x="2" y="1"/>
                    <a:pt x="3" y="0"/>
                    <a:pt x="4" y="0"/>
                  </a:cubicBezTo>
                  <a:cubicBezTo>
                    <a:pt x="10" y="0"/>
                    <a:pt x="10" y="0"/>
                    <a:pt x="10" y="0"/>
                  </a:cubicBezTo>
                  <a:cubicBezTo>
                    <a:pt x="11" y="0"/>
                    <a:pt x="12" y="1"/>
                    <a:pt x="12" y="2"/>
                  </a:cubicBezTo>
                  <a:cubicBezTo>
                    <a:pt x="12" y="3"/>
                    <a:pt x="11" y="4"/>
                    <a:pt x="10" y="4"/>
                  </a:cubicBezTo>
                  <a:cubicBezTo>
                    <a:pt x="6" y="4"/>
                    <a:pt x="6" y="4"/>
                    <a:pt x="6" y="4"/>
                  </a:cubicBezTo>
                  <a:cubicBezTo>
                    <a:pt x="4" y="13"/>
                    <a:pt x="4" y="13"/>
                    <a:pt x="4" y="13"/>
                  </a:cubicBezTo>
                  <a:cubicBezTo>
                    <a:pt x="3" y="13"/>
                    <a:pt x="3" y="14"/>
                    <a:pt x="2" y="1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pic>
        <p:nvPicPr>
          <p:cNvPr id="64" name="Graphic 63" descr="Bullseye outline"/>
          <p:cNvPicPr>
            <a:picLocks noChangeAspect="1"/>
          </p:cNvPicPr>
          <p:nvPr/>
        </p:nvPicPr>
        <p:blipFill>
          <a:blip r:embed="rId2" cstate="email">
            <a:extLst>
              <a:ext uri="{96DAC541-7B7A-43D3-8B79-37D633B846F1}">
                <asvg:svgBlip xmlns:asvg="http://schemas.microsoft.com/office/drawing/2016/SVG/main" r:embed="rId3"/>
              </a:ext>
            </a:extLst>
          </a:blip>
          <a:srcRect/>
          <a:stretch>
            <a:fillRect/>
          </a:stretch>
        </p:blipFill>
        <p:spPr>
          <a:xfrm>
            <a:off x="10043141" y="976746"/>
            <a:ext cx="447905" cy="447905"/>
          </a:xfrm>
          <a:prstGeom prst="rect">
            <a:avLst/>
          </a:prstGeom>
        </p:spPr>
      </p:pic>
      <p:cxnSp>
        <p:nvCxnSpPr>
          <p:cNvPr id="11" name="Straight Connector 10"/>
          <p:cNvCxnSpPr/>
          <p:nvPr/>
        </p:nvCxnSpPr>
        <p:spPr>
          <a:xfrm>
            <a:off x="838200" y="6030570"/>
            <a:ext cx="6176211"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098691" y="5841239"/>
            <a:ext cx="378663" cy="378663"/>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r>
              <a:rPr lang="en-US" sz="2400" b="1" i="1" dirty="0">
                <a:solidFill>
                  <a:srgbClr val="192B60"/>
                </a:solidFill>
                <a:latin typeface="Segoe UI" panose="020B0502040204020203" pitchFamily="34" charset="0"/>
                <a:cs typeface="Segoe UI" panose="020B0502040204020203" pitchFamily="34" charset="0"/>
              </a:rPr>
              <a:t>01</a:t>
            </a:r>
          </a:p>
        </p:txBody>
      </p:sp>
      <p:sp>
        <p:nvSpPr>
          <p:cNvPr id="66" name="TextBox 65"/>
          <p:cNvSpPr txBox="1"/>
          <p:nvPr/>
        </p:nvSpPr>
        <p:spPr>
          <a:xfrm>
            <a:off x="9213920" y="5841239"/>
            <a:ext cx="378663" cy="378663"/>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r>
              <a:rPr lang="en-US" sz="2400" b="1" i="1" dirty="0">
                <a:solidFill>
                  <a:srgbClr val="192B60"/>
                </a:solidFill>
                <a:latin typeface="Segoe UI" panose="020B0502040204020203" pitchFamily="34" charset="0"/>
                <a:cs typeface="Segoe UI" panose="020B0502040204020203" pitchFamily="34" charset="0"/>
              </a:rPr>
              <a:t>02</a:t>
            </a:r>
          </a:p>
        </p:txBody>
      </p:sp>
      <p:sp>
        <p:nvSpPr>
          <p:cNvPr id="67" name="TextBox 66"/>
          <p:cNvSpPr txBox="1"/>
          <p:nvPr/>
        </p:nvSpPr>
        <p:spPr>
          <a:xfrm>
            <a:off x="11353800" y="5841239"/>
            <a:ext cx="378663" cy="378663"/>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r>
              <a:rPr lang="en-US" sz="2400" b="1" i="1" dirty="0">
                <a:solidFill>
                  <a:srgbClr val="192B60"/>
                </a:solidFill>
                <a:latin typeface="Segoe UI" panose="020B0502040204020203" pitchFamily="34" charset="0"/>
                <a:cs typeface="Segoe UI" panose="020B0502040204020203" pitchFamily="34" charset="0"/>
              </a:rPr>
              <a:t>03</a:t>
            </a:r>
          </a:p>
        </p:txBody>
      </p:sp>
      <p:cxnSp>
        <p:nvCxnSpPr>
          <p:cNvPr id="71" name="Straight Connector 70"/>
          <p:cNvCxnSpPr/>
          <p:nvPr/>
        </p:nvCxnSpPr>
        <p:spPr>
          <a:xfrm>
            <a:off x="7650838" y="6030570"/>
            <a:ext cx="1478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51778" y="6030570"/>
            <a:ext cx="1478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Title 1023"/>
          <p:cNvSpPr txBox="1"/>
          <p:nvPr/>
        </p:nvSpPr>
        <p:spPr>
          <a:xfrm>
            <a:off x="515938" y="549275"/>
            <a:ext cx="4477167" cy="10596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Practice</a:t>
            </a:r>
            <a:endParaRPr lang="en-US" dirty="0">
              <a:solidFill>
                <a:schemeClr val="bg1"/>
              </a:solidFill>
            </a:endParaRPr>
          </a:p>
        </p:txBody>
      </p:sp>
      <p:sp>
        <p:nvSpPr>
          <p:cNvPr id="69" name="Rectangle 68"/>
          <p:cNvSpPr/>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Slide Number Placeholder 1"/>
          <p:cNvSpPr>
            <a:spLocks noGrp="1"/>
          </p:cNvSpPr>
          <p:nvPr>
            <p:ph type="sldNum" sz="quarter" idx="12"/>
          </p:nvPr>
        </p:nvSpPr>
        <p:spPr>
          <a:xfrm>
            <a:off x="9374527" y="6310050"/>
            <a:ext cx="2743200" cy="365125"/>
          </a:xfrm>
        </p:spPr>
        <p:txBody>
          <a:bodyPr/>
          <a:lstStyle/>
          <a:p>
            <a:fld id="{D4F9442E-9437-4062-8DAD-965F8584E449}" type="slidenum">
              <a:rPr lang="en-US" b="1" smtClean="0">
                <a:solidFill>
                  <a:srgbClr val="DFEEEA"/>
                </a:solidFill>
                <a:latin typeface="Segoe UI" panose="020B0502040204020203" pitchFamily="34" charset="0"/>
                <a:cs typeface="Segoe UI" panose="020B0502040204020203" pitchFamily="34" charset="0"/>
              </a:rPr>
              <a:t>15</a:t>
            </a:fld>
            <a:endParaRPr lang="en-US" b="1" dirty="0">
              <a:solidFill>
                <a:srgbClr val="DFEEEA"/>
              </a:solidFill>
              <a:latin typeface="Segoe UI" panose="020B0502040204020203" pitchFamily="34" charset="0"/>
              <a:cs typeface="Segoe UI" panose="020B0502040204020203" pitchFamily="34" charset="0"/>
            </a:endParaRPr>
          </a:p>
        </p:txBody>
      </p:sp>
      <p:sp>
        <p:nvSpPr>
          <p:cNvPr id="2" name="Title 1"/>
          <p:cNvSpPr txBox="1"/>
          <p:nvPr/>
        </p:nvSpPr>
        <p:spPr>
          <a:xfrm>
            <a:off x="515938" y="6418576"/>
            <a:ext cx="2062065" cy="145424"/>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rgbClr val="FFC000"/>
                </a:solidFill>
                <a:latin typeface="Segoe UI" panose="020B0502040204020203" pitchFamily="34" charset="0"/>
                <a:cs typeface="Segoe UI" panose="020B0502040204020203" pitchFamily="34" charset="0"/>
              </a:rPr>
              <a:t>People Metrics</a:t>
            </a:r>
            <a:r>
              <a:rPr lang="en-US" sz="1050" dirty="0">
                <a:solidFill>
                  <a:srgbClr val="FFC000"/>
                </a:solidFill>
                <a:latin typeface="Segoe UI" panose="020B0502040204020203" pitchFamily="34" charset="0"/>
                <a:cs typeface="Segoe UI" panose="020B0502040204020203" pitchFamily="34" charset="0"/>
              </a:rPr>
              <a:t> Final Presentation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0" y="0"/>
            <a:ext cx="12192000" cy="1714500"/>
          </a:xfrm>
          <a:prstGeom prst="rect">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Title 1023"/>
          <p:cNvSpPr>
            <a:spLocks noGrp="1"/>
          </p:cNvSpPr>
          <p:nvPr>
            <p:ph type="title"/>
          </p:nvPr>
        </p:nvSpPr>
        <p:spPr>
          <a:xfrm>
            <a:off x="515938" y="549276"/>
            <a:ext cx="10837862" cy="1059606"/>
          </a:xfrm>
        </p:spPr>
        <p:txBody>
          <a:bodyPr/>
          <a:lstStyle/>
          <a:p>
            <a:r>
              <a:rPr kumimoji="0" lang="en-US" sz="4400" b="1" i="0" u="none" strike="noStrike" kern="1200" cap="none" spc="0" normalizeH="0" baseline="0" noProof="0" dirty="0">
                <a:ln>
                  <a:noFill/>
                </a:ln>
                <a:solidFill>
                  <a:schemeClr val="bg1"/>
                </a:solidFill>
                <a:effectLst/>
                <a:uLnTx/>
                <a:uFillTx/>
                <a:latin typeface="Segoe UI" panose="020B0502040204020203" pitchFamily="34" charset="0"/>
                <a:ea typeface="Segoe UI Black" panose="020B0A02040204020203" pitchFamily="34" charset="0"/>
                <a:cs typeface="Segoe UI" panose="020B0502040204020203" pitchFamily="34" charset="0"/>
              </a:rPr>
              <a:t>Implementation</a:t>
            </a:r>
          </a:p>
        </p:txBody>
      </p:sp>
      <p:sp>
        <p:nvSpPr>
          <p:cNvPr id="6" name="Slide Number Placeholder 1"/>
          <p:cNvSpPr>
            <a:spLocks noGrp="1"/>
          </p:cNvSpPr>
          <p:nvPr>
            <p:ph type="sldNum" sz="quarter" idx="12"/>
          </p:nvPr>
        </p:nvSpPr>
        <p:spPr>
          <a:xfrm>
            <a:off x="9374527" y="6310050"/>
            <a:ext cx="2743200" cy="365125"/>
          </a:xfrm>
        </p:spPr>
        <p:txBody>
          <a:bodyPr/>
          <a:lstStyle/>
          <a:p>
            <a:fld id="{D4F9442E-9437-4062-8DAD-965F8584E449}" type="slidenum">
              <a:rPr lang="en-US" b="1" smtClean="0">
                <a:solidFill>
                  <a:srgbClr val="DFEEEA"/>
                </a:solidFill>
                <a:latin typeface="Segoe UI" panose="020B0502040204020203" pitchFamily="34" charset="0"/>
                <a:cs typeface="Segoe UI" panose="020B0502040204020203" pitchFamily="34" charset="0"/>
              </a:rPr>
              <a:t>16</a:t>
            </a:fld>
            <a:endParaRPr lang="en-US" b="1" dirty="0">
              <a:solidFill>
                <a:srgbClr val="DFEEEA"/>
              </a:solidFill>
              <a:latin typeface="Segoe UI" panose="020B0502040204020203" pitchFamily="34" charset="0"/>
              <a:cs typeface="Segoe UI" panose="020B0502040204020203" pitchFamily="34" charset="0"/>
            </a:endParaRPr>
          </a:p>
        </p:txBody>
      </p:sp>
      <p:sp>
        <p:nvSpPr>
          <p:cNvPr id="2" name="Arc 1"/>
          <p:cNvSpPr/>
          <p:nvPr/>
        </p:nvSpPr>
        <p:spPr>
          <a:xfrm>
            <a:off x="4507308" y="2256635"/>
            <a:ext cx="3177385" cy="3177385"/>
          </a:xfrm>
          <a:prstGeom prst="arc">
            <a:avLst>
              <a:gd name="adj1" fmla="val 6874502"/>
              <a:gd name="adj2" fmla="val 4009324"/>
            </a:avLst>
          </a:prstGeom>
          <a:noFill/>
          <a:ln w="25400" cap="rnd">
            <a:solidFill>
              <a:srgbClr val="192B60"/>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536484" y="2590670"/>
            <a:ext cx="628650" cy="628650"/>
          </a:xfrm>
          <a:prstGeom prst="ellipse">
            <a:avLst/>
          </a:prstGeom>
          <a:solidFill>
            <a:srgbClr val="F5AE18"/>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192B60"/>
                </a:solidFill>
                <a:latin typeface="Segoe UI" panose="020B0502040204020203" pitchFamily="34" charset="0"/>
                <a:cs typeface="Segoe UI" panose="020B0502040204020203" pitchFamily="34" charset="0"/>
              </a:rPr>
              <a:t>01</a:t>
            </a:r>
          </a:p>
        </p:txBody>
      </p:sp>
      <p:sp>
        <p:nvSpPr>
          <p:cNvPr id="47" name="Oval 46"/>
          <p:cNvSpPr/>
          <p:nvPr/>
        </p:nvSpPr>
        <p:spPr>
          <a:xfrm>
            <a:off x="4536484" y="4424105"/>
            <a:ext cx="628650" cy="628650"/>
          </a:xfrm>
          <a:prstGeom prst="ellipse">
            <a:avLst/>
          </a:prstGeom>
          <a:solidFill>
            <a:srgbClr val="F5AE18"/>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192B60"/>
                </a:solidFill>
                <a:latin typeface="Segoe UI" panose="020B0502040204020203" pitchFamily="34" charset="0"/>
                <a:cs typeface="Segoe UI" panose="020B0502040204020203" pitchFamily="34" charset="0"/>
              </a:rPr>
              <a:t>02</a:t>
            </a:r>
          </a:p>
        </p:txBody>
      </p:sp>
      <p:sp>
        <p:nvSpPr>
          <p:cNvPr id="48" name="Oval 47"/>
          <p:cNvSpPr/>
          <p:nvPr/>
        </p:nvSpPr>
        <p:spPr>
          <a:xfrm>
            <a:off x="7001104" y="2590670"/>
            <a:ext cx="628650" cy="628650"/>
          </a:xfrm>
          <a:prstGeom prst="ellipse">
            <a:avLst/>
          </a:prstGeom>
          <a:solidFill>
            <a:srgbClr val="F5AE18"/>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192B60"/>
                </a:solidFill>
                <a:latin typeface="Segoe UI" panose="020B0502040204020203" pitchFamily="34" charset="0"/>
                <a:cs typeface="Segoe UI" panose="020B0502040204020203" pitchFamily="34" charset="0"/>
              </a:rPr>
              <a:t>03</a:t>
            </a:r>
          </a:p>
        </p:txBody>
      </p:sp>
      <p:sp>
        <p:nvSpPr>
          <p:cNvPr id="54" name="Oval 53"/>
          <p:cNvSpPr/>
          <p:nvPr/>
        </p:nvSpPr>
        <p:spPr>
          <a:xfrm>
            <a:off x="7001104" y="4424105"/>
            <a:ext cx="628650" cy="628650"/>
          </a:xfrm>
          <a:prstGeom prst="ellipse">
            <a:avLst/>
          </a:prstGeom>
          <a:solidFill>
            <a:srgbClr val="F5AE18"/>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192B60"/>
                </a:solidFill>
                <a:latin typeface="Segoe UI" panose="020B0502040204020203" pitchFamily="34" charset="0"/>
                <a:cs typeface="Segoe UI" panose="020B0502040204020203" pitchFamily="34" charset="0"/>
              </a:rPr>
              <a:t>04</a:t>
            </a:r>
          </a:p>
        </p:txBody>
      </p:sp>
      <p:sp>
        <p:nvSpPr>
          <p:cNvPr id="10" name="Oval 9"/>
          <p:cNvSpPr/>
          <p:nvPr/>
        </p:nvSpPr>
        <p:spPr>
          <a:xfrm>
            <a:off x="5018266" y="2767593"/>
            <a:ext cx="2155469" cy="2155469"/>
          </a:xfrm>
          <a:prstGeom prst="ellipse">
            <a:avLst/>
          </a:prstGeom>
          <a:solidFill>
            <a:srgbClr val="F3BE94">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a-DK" b="1" dirty="0">
                <a:solidFill>
                  <a:srgbClr val="192B60"/>
                </a:solidFill>
                <a:latin typeface="Segoe UI" panose="020B0502040204020203" pitchFamily="34" charset="0"/>
                <a:cs typeface="Segoe UI" panose="020B0502040204020203" pitchFamily="34" charset="0"/>
              </a:rPr>
              <a:t>Potiential risk</a:t>
            </a:r>
          </a:p>
        </p:txBody>
      </p:sp>
      <p:sp>
        <p:nvSpPr>
          <p:cNvPr id="55" name="TextBox 54"/>
          <p:cNvSpPr txBox="1"/>
          <p:nvPr/>
        </p:nvSpPr>
        <p:spPr>
          <a:xfrm>
            <a:off x="515938" y="2511831"/>
            <a:ext cx="3484562" cy="305847"/>
          </a:xfrm>
          <a:prstGeom prst="rect">
            <a:avLst/>
          </a:prstGeom>
          <a:noFill/>
        </p:spPr>
        <p:txBody>
          <a:bodyPr wrap="square" lIns="0" rIns="0" rtlCol="0">
            <a:noAutofit/>
          </a:bodyPr>
          <a:lstStyle/>
          <a:p>
            <a:pPr algn="r"/>
            <a:r>
              <a:rPr lang="en-US" sz="1600" b="1" dirty="0">
                <a:solidFill>
                  <a:srgbClr val="192B60"/>
                </a:solidFill>
                <a:latin typeface="Segoe UI" panose="020B0502040204020203" pitchFamily="34" charset="0"/>
                <a:cs typeface="Segoe UI" panose="020B0502040204020203" pitchFamily="34" charset="0"/>
              </a:rPr>
              <a:t>“gaming the system”</a:t>
            </a:r>
          </a:p>
        </p:txBody>
      </p:sp>
      <p:sp>
        <p:nvSpPr>
          <p:cNvPr id="56" name="TextBox 55"/>
          <p:cNvSpPr txBox="1"/>
          <p:nvPr/>
        </p:nvSpPr>
        <p:spPr>
          <a:xfrm>
            <a:off x="515938" y="2854659"/>
            <a:ext cx="3484562" cy="741285"/>
          </a:xfrm>
          <a:prstGeom prst="rect">
            <a:avLst/>
          </a:prstGeom>
          <a:noFill/>
        </p:spPr>
        <p:txBody>
          <a:bodyPr wrap="square" lIns="0" rIns="0" rtlCol="0">
            <a:noAutofit/>
          </a:bodyPr>
          <a:lstStyle/>
          <a:p>
            <a:pPr algn="r"/>
            <a:r>
              <a:rPr lang="en-US" sz="1400">
                <a:latin typeface="Segoe UI" panose="020B0502040204020203" pitchFamily="34" charset="0"/>
                <a:cs typeface="Segoe UI" panose="020B0502040204020203" pitchFamily="34" charset="0"/>
              </a:rPr>
              <a:t>Knowing that metrics such as the number of connections or frequency of interactions are being monitored, employees might engage in superficial or non-productive communications simply to inflate their ONA metrics.</a:t>
            </a:r>
          </a:p>
        </p:txBody>
      </p:sp>
      <p:sp>
        <p:nvSpPr>
          <p:cNvPr id="59" name="TextBox 58"/>
          <p:cNvSpPr txBox="1"/>
          <p:nvPr/>
        </p:nvSpPr>
        <p:spPr>
          <a:xfrm>
            <a:off x="515938" y="4569231"/>
            <a:ext cx="3484562" cy="305847"/>
          </a:xfrm>
          <a:prstGeom prst="rect">
            <a:avLst/>
          </a:prstGeom>
          <a:noFill/>
        </p:spPr>
        <p:txBody>
          <a:bodyPr wrap="square" lIns="0" rIns="0" rtlCol="0">
            <a:noAutofit/>
          </a:bodyPr>
          <a:lstStyle/>
          <a:p>
            <a:pPr algn="r"/>
            <a:r>
              <a:rPr lang="en-US" sz="1600" b="1" dirty="0">
                <a:solidFill>
                  <a:srgbClr val="192B60"/>
                </a:solidFill>
                <a:latin typeface="Segoe UI" panose="020B0502040204020203" pitchFamily="34" charset="0"/>
                <a:cs typeface="Segoe UI" panose="020B0502040204020203" pitchFamily="34" charset="0"/>
              </a:rPr>
              <a:t>employees’ privacy</a:t>
            </a:r>
          </a:p>
        </p:txBody>
      </p:sp>
      <p:sp>
        <p:nvSpPr>
          <p:cNvPr id="60" name="TextBox 59"/>
          <p:cNvSpPr txBox="1"/>
          <p:nvPr/>
        </p:nvSpPr>
        <p:spPr>
          <a:xfrm>
            <a:off x="515938" y="4912059"/>
            <a:ext cx="3484562" cy="741285"/>
          </a:xfrm>
          <a:prstGeom prst="rect">
            <a:avLst/>
          </a:prstGeom>
          <a:noFill/>
        </p:spPr>
        <p:txBody>
          <a:bodyPr wrap="square" lIns="0" rIns="0" rtlCol="0">
            <a:noAutofit/>
          </a:bodyPr>
          <a:lstStyle/>
          <a:p>
            <a:pPr algn="r"/>
            <a:r>
              <a:rPr lang="en-US" sz="1400">
                <a:latin typeface="Segoe UI" panose="020B0502040204020203" pitchFamily="34" charset="0"/>
                <a:cs typeface="Segoe UI" panose="020B0502040204020203" pitchFamily="34" charset="0"/>
              </a:rPr>
              <a:t>The collection and analysis of data on who communicates with whom, how often, and in some cases, the content of these communications, can feel like surveillance to employees.</a:t>
            </a:r>
          </a:p>
        </p:txBody>
      </p:sp>
      <p:sp>
        <p:nvSpPr>
          <p:cNvPr id="61" name="TextBox 60"/>
          <p:cNvSpPr txBox="1"/>
          <p:nvPr/>
        </p:nvSpPr>
        <p:spPr>
          <a:xfrm>
            <a:off x="8191501" y="2511831"/>
            <a:ext cx="3484562" cy="305847"/>
          </a:xfrm>
          <a:prstGeom prst="rect">
            <a:avLst/>
          </a:prstGeom>
          <a:noFill/>
        </p:spPr>
        <p:txBody>
          <a:bodyPr wrap="square" lIns="0" rIns="0" rtlCol="0">
            <a:noAutofit/>
          </a:bodyPr>
          <a:lstStyle/>
          <a:p>
            <a:r>
              <a:rPr lang="en-US" sz="1600" b="1" dirty="0">
                <a:solidFill>
                  <a:srgbClr val="192B60"/>
                </a:solidFill>
                <a:latin typeface="Segoe UI" panose="020B0502040204020203" pitchFamily="34" charset="0"/>
                <a:cs typeface="Segoe UI" panose="020B0502040204020203" pitchFamily="34" charset="0"/>
              </a:rPr>
              <a:t>overly focusing</a:t>
            </a:r>
          </a:p>
        </p:txBody>
      </p:sp>
      <p:sp>
        <p:nvSpPr>
          <p:cNvPr id="62" name="TextBox 61"/>
          <p:cNvSpPr txBox="1"/>
          <p:nvPr/>
        </p:nvSpPr>
        <p:spPr>
          <a:xfrm>
            <a:off x="8191501" y="2854659"/>
            <a:ext cx="3484562" cy="741285"/>
          </a:xfrm>
          <a:prstGeom prst="rect">
            <a:avLst/>
          </a:prstGeom>
          <a:noFill/>
        </p:spPr>
        <p:txBody>
          <a:bodyPr wrap="square" lIns="0" rIns="0" rtlCol="0">
            <a:noAutofit/>
          </a:bodyPr>
          <a:lstStyle/>
          <a:p>
            <a:r>
              <a:rPr lang="en-US" sz="1400">
                <a:latin typeface="Segoe UI" panose="020B0502040204020203" pitchFamily="34" charset="0"/>
                <a:cs typeface="Segoe UI" panose="020B0502040204020203" pitchFamily="34" charset="0"/>
              </a:rPr>
              <a:t>An overemphasis on network metrics can undervalue the contributions of introverted employees or those who prefer to work independently. </a:t>
            </a:r>
          </a:p>
        </p:txBody>
      </p:sp>
      <p:sp>
        <p:nvSpPr>
          <p:cNvPr id="64" name="TextBox 63"/>
          <p:cNvSpPr txBox="1"/>
          <p:nvPr/>
        </p:nvSpPr>
        <p:spPr>
          <a:xfrm>
            <a:off x="8191501" y="4569231"/>
            <a:ext cx="3484562" cy="305847"/>
          </a:xfrm>
          <a:prstGeom prst="rect">
            <a:avLst/>
          </a:prstGeom>
          <a:noFill/>
        </p:spPr>
        <p:txBody>
          <a:bodyPr wrap="square" lIns="0" rIns="0" rtlCol="0">
            <a:noAutofit/>
          </a:bodyPr>
          <a:lstStyle/>
          <a:p>
            <a:r>
              <a:rPr lang="en-US" sz="1600" b="1" dirty="0">
                <a:solidFill>
                  <a:srgbClr val="192B60"/>
                </a:solidFill>
                <a:latin typeface="Segoe UI" panose="020B0502040204020203" pitchFamily="34" charset="0"/>
                <a:cs typeface="Segoe UI" panose="020B0502040204020203" pitchFamily="34" charset="0"/>
              </a:rPr>
              <a:t>Ownership of data</a:t>
            </a:r>
          </a:p>
        </p:txBody>
      </p:sp>
      <p:sp>
        <p:nvSpPr>
          <p:cNvPr id="74" name="TextBox 73"/>
          <p:cNvSpPr txBox="1"/>
          <p:nvPr/>
        </p:nvSpPr>
        <p:spPr>
          <a:xfrm>
            <a:off x="8191501" y="4912059"/>
            <a:ext cx="3484562" cy="741285"/>
          </a:xfrm>
          <a:prstGeom prst="rect">
            <a:avLst/>
          </a:prstGeom>
          <a:noFill/>
        </p:spPr>
        <p:txBody>
          <a:bodyPr wrap="square" lIns="0" rIns="0" rtlCol="0">
            <a:noAutofit/>
          </a:bodyPr>
          <a:lstStyle/>
          <a:p>
            <a:r>
              <a:rPr lang="en-US" sz="1400">
                <a:latin typeface="Segoe UI" panose="020B0502040204020203" pitchFamily="34" charset="0"/>
                <a:cs typeface="Segoe UI" panose="020B0502040204020203" pitchFamily="34" charset="0"/>
              </a:rPr>
              <a:t>Employees may be concerned about the potential for data to be used for purposes beyond the original intent, such as for making decisions about layoffs, promotions, or other HR-related actions.</a:t>
            </a:r>
          </a:p>
        </p:txBody>
      </p:sp>
      <p:cxnSp>
        <p:nvCxnSpPr>
          <p:cNvPr id="21" name="Straight Connector 20"/>
          <p:cNvCxnSpPr/>
          <p:nvPr/>
        </p:nvCxnSpPr>
        <p:spPr>
          <a:xfrm>
            <a:off x="515938" y="3837708"/>
            <a:ext cx="3583622"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092441" y="3837708"/>
            <a:ext cx="3583622"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86" name="Graphic 85" descr="Inbox Check outline"/>
          <p:cNvPicPr>
            <a:picLocks noChangeAspect="1"/>
          </p:cNvPicPr>
          <p:nvPr/>
        </p:nvPicPr>
        <p:blipFill>
          <a:blip r:embed="rId3" cstate="email">
            <a:extLst>
              <a:ext uri="{96DAC541-7B7A-43D3-8B79-37D633B846F1}">
                <asvg:svgBlip xmlns:asvg="http://schemas.microsoft.com/office/drawing/2016/SVG/main" r:embed="rId4"/>
              </a:ext>
            </a:extLst>
          </a:blip>
          <a:stretch>
            <a:fillRect/>
          </a:stretch>
        </p:blipFill>
        <p:spPr>
          <a:xfrm>
            <a:off x="3590839" y="1920920"/>
            <a:ext cx="409661" cy="409661"/>
          </a:xfrm>
          <a:prstGeom prst="rect">
            <a:avLst/>
          </a:prstGeom>
        </p:spPr>
      </p:pic>
      <p:pic>
        <p:nvPicPr>
          <p:cNvPr id="87" name="Graphic 86" descr="Upward trend outline"/>
          <p:cNvPicPr>
            <a:picLocks noChangeAspect="1"/>
          </p:cNvPicPr>
          <p:nvPr/>
        </p:nvPicPr>
        <p:blipFill>
          <a:blip r:embed="rId5" cstate="email">
            <a:extLst>
              <a:ext uri="{96DAC541-7B7A-43D3-8B79-37D633B846F1}">
                <asvg:svgBlip xmlns:asvg="http://schemas.microsoft.com/office/drawing/2016/SVG/main" r:embed="rId6"/>
              </a:ext>
            </a:extLst>
          </a:blip>
          <a:stretch>
            <a:fillRect/>
          </a:stretch>
        </p:blipFill>
        <p:spPr>
          <a:xfrm>
            <a:off x="3590839" y="4047015"/>
            <a:ext cx="409661" cy="409661"/>
          </a:xfrm>
          <a:prstGeom prst="rect">
            <a:avLst/>
          </a:prstGeom>
        </p:spPr>
      </p:pic>
      <p:pic>
        <p:nvPicPr>
          <p:cNvPr id="90" name="Graphic 89" descr="Folder Search outline"/>
          <p:cNvPicPr>
            <a:picLocks noChangeAspect="1"/>
          </p:cNvPicPr>
          <p:nvPr/>
        </p:nvPicPr>
        <p:blipFill>
          <a:blip r:embed="rId7" cstate="email">
            <a:extLst>
              <a:ext uri="{96DAC541-7B7A-43D3-8B79-37D633B846F1}">
                <asvg:svgBlip xmlns:asvg="http://schemas.microsoft.com/office/drawing/2016/SVG/main" r:embed="rId8"/>
              </a:ext>
            </a:extLst>
          </a:blip>
          <a:stretch>
            <a:fillRect/>
          </a:stretch>
        </p:blipFill>
        <p:spPr>
          <a:xfrm>
            <a:off x="8259300" y="1920920"/>
            <a:ext cx="409661" cy="409661"/>
          </a:xfrm>
          <a:prstGeom prst="rect">
            <a:avLst/>
          </a:prstGeom>
        </p:spPr>
      </p:pic>
      <p:pic>
        <p:nvPicPr>
          <p:cNvPr id="91" name="Graphic 90" descr="Bullseye outline"/>
          <p:cNvPicPr>
            <a:picLocks noChangeAspect="1"/>
          </p:cNvPicPr>
          <p:nvPr/>
        </p:nvPicPr>
        <p:blipFill>
          <a:blip r:embed="rId9" cstate="email">
            <a:extLst>
              <a:ext uri="{96DAC541-7B7A-43D3-8B79-37D633B846F1}">
                <asvg:svgBlip xmlns:asvg="http://schemas.microsoft.com/office/drawing/2016/SVG/main" r:embed="rId10"/>
              </a:ext>
            </a:extLst>
          </a:blip>
          <a:srcRect/>
          <a:stretch>
            <a:fillRect/>
          </a:stretch>
        </p:blipFill>
        <p:spPr>
          <a:xfrm>
            <a:off x="8259300" y="4047015"/>
            <a:ext cx="409661" cy="409661"/>
          </a:xfrm>
          <a:prstGeom prst="rect">
            <a:avLst/>
          </a:prstGeom>
        </p:spPr>
      </p:pic>
      <p:sp>
        <p:nvSpPr>
          <p:cNvPr id="3" name="Title 1"/>
          <p:cNvSpPr txBox="1"/>
          <p:nvPr/>
        </p:nvSpPr>
        <p:spPr>
          <a:xfrm>
            <a:off x="515938" y="6418576"/>
            <a:ext cx="2062065" cy="145424"/>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rgbClr val="00144F"/>
                </a:solidFill>
                <a:latin typeface="Segoe UI" panose="020B0502040204020203" pitchFamily="34" charset="0"/>
                <a:cs typeface="Segoe UI" panose="020B0502040204020203" pitchFamily="34" charset="0"/>
              </a:rPr>
              <a:t>People Metrics</a:t>
            </a:r>
            <a:r>
              <a:rPr lang="en-US" sz="1050" dirty="0">
                <a:solidFill>
                  <a:srgbClr val="00144F"/>
                </a:solidFill>
                <a:latin typeface="Segoe UI" panose="020B0502040204020203" pitchFamily="34" charset="0"/>
                <a:cs typeface="Segoe UI" panose="020B0502040204020203" pitchFamily="34" charset="0"/>
              </a:rPr>
              <a:t> Final Presentation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0" y="1839986"/>
            <a:ext cx="12192000" cy="40369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Title 1023"/>
          <p:cNvSpPr>
            <a:spLocks noGrp="1"/>
          </p:cNvSpPr>
          <p:nvPr>
            <p:ph type="title"/>
          </p:nvPr>
        </p:nvSpPr>
        <p:spPr>
          <a:xfrm>
            <a:off x="515938" y="549275"/>
            <a:ext cx="11160125" cy="1059607"/>
          </a:xfrm>
        </p:spPr>
        <p:txBody>
          <a:bodyPr/>
          <a:lstStyle/>
          <a:p>
            <a:r>
              <a:rPr kumimoji="0" lang="en-US" sz="4400" b="1" i="0" u="none" strike="noStrike" kern="1200" cap="none" spc="0" normalizeH="0" baseline="0" noProof="0" dirty="0">
                <a:ln>
                  <a:noFill/>
                </a:ln>
                <a:solidFill>
                  <a:srgbClr val="00144F"/>
                </a:solidFill>
                <a:effectLst/>
                <a:uLnTx/>
                <a:uFillTx/>
                <a:latin typeface="Segoe UI" panose="020B0502040204020203" pitchFamily="34" charset="0"/>
                <a:ea typeface="Segoe UI Black" panose="020B0A02040204020203" pitchFamily="34" charset="0"/>
                <a:cs typeface="Segoe UI" panose="020B0502040204020203" pitchFamily="34" charset="0"/>
              </a:rPr>
              <a:t>mitigation plan</a:t>
            </a:r>
          </a:p>
        </p:txBody>
      </p:sp>
      <p:sp>
        <p:nvSpPr>
          <p:cNvPr id="6" name="Slide Number Placeholder 1"/>
          <p:cNvSpPr>
            <a:spLocks noGrp="1"/>
          </p:cNvSpPr>
          <p:nvPr>
            <p:ph type="sldNum" sz="quarter" idx="12"/>
          </p:nvPr>
        </p:nvSpPr>
        <p:spPr>
          <a:xfrm>
            <a:off x="9374527" y="6310050"/>
            <a:ext cx="2743200" cy="365125"/>
          </a:xfrm>
        </p:spPr>
        <p:txBody>
          <a:bodyPr/>
          <a:lstStyle/>
          <a:p>
            <a:fld id="{D4F9442E-9437-4062-8DAD-965F8584E449}" type="slidenum">
              <a:rPr lang="en-US" b="1" smtClean="0">
                <a:solidFill>
                  <a:srgbClr val="DFEEEA"/>
                </a:solidFill>
                <a:latin typeface="Segoe UI" panose="020B0502040204020203" pitchFamily="34" charset="0"/>
                <a:cs typeface="Segoe UI" panose="020B0502040204020203" pitchFamily="34" charset="0"/>
              </a:rPr>
              <a:t>17</a:t>
            </a:fld>
            <a:endParaRPr lang="en-US" b="1" dirty="0">
              <a:solidFill>
                <a:srgbClr val="DFEEEA"/>
              </a:solidFill>
              <a:latin typeface="Segoe UI" panose="020B0502040204020203" pitchFamily="34" charset="0"/>
              <a:cs typeface="Segoe UI" panose="020B0502040204020203" pitchFamily="34" charset="0"/>
            </a:endParaRPr>
          </a:p>
        </p:txBody>
      </p:sp>
      <p:sp>
        <p:nvSpPr>
          <p:cNvPr id="43" name="Oval 51"/>
          <p:cNvSpPr>
            <a:spLocks noChangeArrowheads="1"/>
          </p:cNvSpPr>
          <p:nvPr/>
        </p:nvSpPr>
        <p:spPr bwMode="auto">
          <a:xfrm>
            <a:off x="3925377" y="1687147"/>
            <a:ext cx="4341247" cy="4342670"/>
          </a:xfrm>
          <a:prstGeom prst="ellipse">
            <a:avLst/>
          </a:prstGeom>
          <a:solidFill>
            <a:schemeClr val="bg1"/>
          </a:solidFill>
          <a:ln w="14288" cap="flat">
            <a:noFill/>
            <a:prstDash val="solid"/>
            <a:miter lim="800000"/>
          </a:ln>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44" name="Freeform 53"/>
          <p:cNvSpPr/>
          <p:nvPr/>
        </p:nvSpPr>
        <p:spPr bwMode="auto">
          <a:xfrm>
            <a:off x="6096001" y="3851966"/>
            <a:ext cx="1849819" cy="1850966"/>
          </a:xfrm>
          <a:custGeom>
            <a:avLst/>
            <a:gdLst>
              <a:gd name="T0" fmla="*/ 829 w 1364"/>
              <a:gd name="T1" fmla="*/ 0 h 1365"/>
              <a:gd name="T2" fmla="*/ 716 w 1364"/>
              <a:gd name="T3" fmla="*/ 0 h 1365"/>
              <a:gd name="T4" fmla="*/ 511 w 1364"/>
              <a:gd name="T5" fmla="*/ 0 h 1365"/>
              <a:gd name="T6" fmla="*/ 432 w 1364"/>
              <a:gd name="T7" fmla="*/ 0 h 1365"/>
              <a:gd name="T8" fmla="*/ 0 w 1364"/>
              <a:gd name="T9" fmla="*/ 0 h 1365"/>
              <a:gd name="T10" fmla="*/ 0 w 1364"/>
              <a:gd name="T11" fmla="*/ 504 h 1365"/>
              <a:gd name="T12" fmla="*/ 0 w 1364"/>
              <a:gd name="T13" fmla="*/ 606 h 1365"/>
              <a:gd name="T14" fmla="*/ 0 w 1364"/>
              <a:gd name="T15" fmla="*/ 812 h 1365"/>
              <a:gd name="T16" fmla="*/ 0 w 1364"/>
              <a:gd name="T17" fmla="*/ 914 h 1365"/>
              <a:gd name="T18" fmla="*/ 0 w 1364"/>
              <a:gd name="T19" fmla="*/ 1365 h 1365"/>
              <a:gd name="T20" fmla="*/ 1364 w 1364"/>
              <a:gd name="T21" fmla="*/ 0 h 1365"/>
              <a:gd name="T22" fmla="*/ 829 w 1364"/>
              <a:gd name="T23" fmla="*/ 0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4" h="1365">
                <a:moveTo>
                  <a:pt x="829" y="0"/>
                </a:moveTo>
                <a:cubicBezTo>
                  <a:pt x="716" y="0"/>
                  <a:pt x="716" y="0"/>
                  <a:pt x="716" y="0"/>
                </a:cubicBezTo>
                <a:cubicBezTo>
                  <a:pt x="511" y="0"/>
                  <a:pt x="511" y="0"/>
                  <a:pt x="511" y="0"/>
                </a:cubicBezTo>
                <a:cubicBezTo>
                  <a:pt x="432" y="0"/>
                  <a:pt x="432" y="0"/>
                  <a:pt x="432" y="0"/>
                </a:cubicBezTo>
                <a:cubicBezTo>
                  <a:pt x="0" y="0"/>
                  <a:pt x="0" y="0"/>
                  <a:pt x="0" y="0"/>
                </a:cubicBezTo>
                <a:cubicBezTo>
                  <a:pt x="0" y="504"/>
                  <a:pt x="0" y="504"/>
                  <a:pt x="0" y="504"/>
                </a:cubicBezTo>
                <a:cubicBezTo>
                  <a:pt x="0" y="606"/>
                  <a:pt x="0" y="606"/>
                  <a:pt x="0" y="606"/>
                </a:cubicBezTo>
                <a:cubicBezTo>
                  <a:pt x="0" y="812"/>
                  <a:pt x="0" y="812"/>
                  <a:pt x="0" y="812"/>
                </a:cubicBezTo>
                <a:cubicBezTo>
                  <a:pt x="0" y="914"/>
                  <a:pt x="0" y="914"/>
                  <a:pt x="0" y="914"/>
                </a:cubicBezTo>
                <a:cubicBezTo>
                  <a:pt x="0" y="1365"/>
                  <a:pt x="0" y="1365"/>
                  <a:pt x="0" y="1365"/>
                </a:cubicBezTo>
                <a:cubicBezTo>
                  <a:pt x="753" y="1365"/>
                  <a:pt x="1364" y="754"/>
                  <a:pt x="1364" y="0"/>
                </a:cubicBezTo>
                <a:lnTo>
                  <a:pt x="829" y="0"/>
                </a:lnTo>
                <a:close/>
              </a:path>
            </a:pathLst>
          </a:custGeom>
          <a:solidFill>
            <a:srgbClr val="00144F"/>
          </a:solidFill>
          <a:ln w="14288" cap="flat">
            <a:noFill/>
            <a:prstDash val="solid"/>
            <a:miter lim="800000"/>
          </a:ln>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45" name="Freeform 49"/>
          <p:cNvSpPr/>
          <p:nvPr/>
        </p:nvSpPr>
        <p:spPr bwMode="auto">
          <a:xfrm>
            <a:off x="6096001" y="2002722"/>
            <a:ext cx="1849819" cy="2265669"/>
          </a:xfrm>
          <a:custGeom>
            <a:avLst/>
            <a:gdLst>
              <a:gd name="T0" fmla="*/ 0 w 1364"/>
              <a:gd name="T1" fmla="*/ 0 h 1671"/>
              <a:gd name="T2" fmla="*/ 0 w 1364"/>
              <a:gd name="T3" fmla="*/ 1364 h 1671"/>
              <a:gd name="T4" fmla="*/ 511 w 1364"/>
              <a:gd name="T5" fmla="*/ 1364 h 1671"/>
              <a:gd name="T6" fmla="*/ 517 w 1364"/>
              <a:gd name="T7" fmla="*/ 1434 h 1671"/>
              <a:gd name="T8" fmla="*/ 476 w 1364"/>
              <a:gd name="T9" fmla="*/ 1532 h 1671"/>
              <a:gd name="T10" fmla="*/ 615 w 1364"/>
              <a:gd name="T11" fmla="*/ 1671 h 1671"/>
              <a:gd name="T12" fmla="*/ 754 w 1364"/>
              <a:gd name="T13" fmla="*/ 1532 h 1671"/>
              <a:gd name="T14" fmla="*/ 710 w 1364"/>
              <a:gd name="T15" fmla="*/ 1431 h 1671"/>
              <a:gd name="T16" fmla="*/ 716 w 1364"/>
              <a:gd name="T17" fmla="*/ 1364 h 1671"/>
              <a:gd name="T18" fmla="*/ 1364 w 1364"/>
              <a:gd name="T19" fmla="*/ 1364 h 1671"/>
              <a:gd name="T20" fmla="*/ 1364 w 1364"/>
              <a:gd name="T21" fmla="*/ 1364 h 1671"/>
              <a:gd name="T22" fmla="*/ 0 w 1364"/>
              <a:gd name="T23" fmla="*/ 0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4" h="1671">
                <a:moveTo>
                  <a:pt x="0" y="0"/>
                </a:moveTo>
                <a:cubicBezTo>
                  <a:pt x="0" y="1364"/>
                  <a:pt x="0" y="1364"/>
                  <a:pt x="0" y="1364"/>
                </a:cubicBezTo>
                <a:cubicBezTo>
                  <a:pt x="511" y="1364"/>
                  <a:pt x="511" y="1364"/>
                  <a:pt x="511" y="1364"/>
                </a:cubicBezTo>
                <a:cubicBezTo>
                  <a:pt x="511" y="1364"/>
                  <a:pt x="547" y="1393"/>
                  <a:pt x="517" y="1434"/>
                </a:cubicBezTo>
                <a:cubicBezTo>
                  <a:pt x="496" y="1462"/>
                  <a:pt x="476" y="1494"/>
                  <a:pt x="476" y="1532"/>
                </a:cubicBezTo>
                <a:cubicBezTo>
                  <a:pt x="476" y="1609"/>
                  <a:pt x="538" y="1671"/>
                  <a:pt x="615" y="1671"/>
                </a:cubicBezTo>
                <a:cubicBezTo>
                  <a:pt x="692" y="1671"/>
                  <a:pt x="754" y="1609"/>
                  <a:pt x="754" y="1532"/>
                </a:cubicBezTo>
                <a:cubicBezTo>
                  <a:pt x="754" y="1492"/>
                  <a:pt x="732" y="1461"/>
                  <a:pt x="710" y="1431"/>
                </a:cubicBezTo>
                <a:cubicBezTo>
                  <a:pt x="702" y="1420"/>
                  <a:pt x="691" y="1385"/>
                  <a:pt x="716" y="1364"/>
                </a:cubicBezTo>
                <a:cubicBezTo>
                  <a:pt x="1364" y="1364"/>
                  <a:pt x="1364" y="1364"/>
                  <a:pt x="1364" y="1364"/>
                </a:cubicBezTo>
                <a:cubicBezTo>
                  <a:pt x="1364" y="1364"/>
                  <a:pt x="1364" y="1364"/>
                  <a:pt x="1364" y="1364"/>
                </a:cubicBezTo>
                <a:cubicBezTo>
                  <a:pt x="1364" y="611"/>
                  <a:pt x="753" y="0"/>
                  <a:pt x="0" y="0"/>
                </a:cubicBezTo>
                <a:close/>
              </a:path>
            </a:pathLst>
          </a:custGeom>
          <a:solidFill>
            <a:srgbClr val="F5AE18"/>
          </a:solidFill>
          <a:ln w="14288" cap="flat">
            <a:noFill/>
            <a:prstDash val="solid"/>
            <a:miter lim="800000"/>
          </a:ln>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46" name="Freeform 52"/>
          <p:cNvSpPr/>
          <p:nvPr/>
        </p:nvSpPr>
        <p:spPr bwMode="auto">
          <a:xfrm>
            <a:off x="4246756" y="3851966"/>
            <a:ext cx="2266815" cy="1850966"/>
          </a:xfrm>
          <a:custGeom>
            <a:avLst/>
            <a:gdLst>
              <a:gd name="T0" fmla="*/ 1533 w 1672"/>
              <a:gd name="T1" fmla="*/ 570 h 1365"/>
              <a:gd name="T2" fmla="*/ 1432 w 1672"/>
              <a:gd name="T3" fmla="*/ 614 h 1365"/>
              <a:gd name="T4" fmla="*/ 1366 w 1672"/>
              <a:gd name="T5" fmla="*/ 608 h 1365"/>
              <a:gd name="T6" fmla="*/ 1364 w 1672"/>
              <a:gd name="T7" fmla="*/ 606 h 1365"/>
              <a:gd name="T8" fmla="*/ 1364 w 1672"/>
              <a:gd name="T9" fmla="*/ 209 h 1365"/>
              <a:gd name="T10" fmla="*/ 1364 w 1672"/>
              <a:gd name="T11" fmla="*/ 0 h 1365"/>
              <a:gd name="T12" fmla="*/ 1364 w 1672"/>
              <a:gd name="T13" fmla="*/ 0 h 1365"/>
              <a:gd name="T14" fmla="*/ 0 w 1672"/>
              <a:gd name="T15" fmla="*/ 0 h 1365"/>
              <a:gd name="T16" fmla="*/ 0 w 1672"/>
              <a:gd name="T17" fmla="*/ 0 h 1365"/>
              <a:gd name="T18" fmla="*/ 0 w 1672"/>
              <a:gd name="T19" fmla="*/ 0 h 1365"/>
              <a:gd name="T20" fmla="*/ 1364 w 1672"/>
              <a:gd name="T21" fmla="*/ 1365 h 1365"/>
              <a:gd name="T22" fmla="*/ 1364 w 1672"/>
              <a:gd name="T23" fmla="*/ 812 h 1365"/>
              <a:gd name="T24" fmla="*/ 1366 w 1672"/>
              <a:gd name="T25" fmla="*/ 813 h 1365"/>
              <a:gd name="T26" fmla="*/ 1435 w 1672"/>
              <a:gd name="T27" fmla="*/ 807 h 1365"/>
              <a:gd name="T28" fmla="*/ 1533 w 1672"/>
              <a:gd name="T29" fmla="*/ 848 h 1365"/>
              <a:gd name="T30" fmla="*/ 1672 w 1672"/>
              <a:gd name="T31" fmla="*/ 709 h 1365"/>
              <a:gd name="T32" fmla="*/ 1533 w 1672"/>
              <a:gd name="T33" fmla="*/ 570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2" h="1365">
                <a:moveTo>
                  <a:pt x="1533" y="570"/>
                </a:moveTo>
                <a:cubicBezTo>
                  <a:pt x="1493" y="570"/>
                  <a:pt x="1462" y="592"/>
                  <a:pt x="1432" y="614"/>
                </a:cubicBezTo>
                <a:cubicBezTo>
                  <a:pt x="1422" y="622"/>
                  <a:pt x="1387" y="634"/>
                  <a:pt x="1366" y="608"/>
                </a:cubicBezTo>
                <a:cubicBezTo>
                  <a:pt x="1365" y="607"/>
                  <a:pt x="1365" y="606"/>
                  <a:pt x="1364" y="606"/>
                </a:cubicBezTo>
                <a:cubicBezTo>
                  <a:pt x="1364" y="209"/>
                  <a:pt x="1364" y="209"/>
                  <a:pt x="1364" y="209"/>
                </a:cubicBezTo>
                <a:cubicBezTo>
                  <a:pt x="1364" y="0"/>
                  <a:pt x="1364" y="0"/>
                  <a:pt x="1364" y="0"/>
                </a:cubicBezTo>
                <a:cubicBezTo>
                  <a:pt x="1364" y="0"/>
                  <a:pt x="1364" y="0"/>
                  <a:pt x="1364" y="0"/>
                </a:cubicBezTo>
                <a:cubicBezTo>
                  <a:pt x="0" y="0"/>
                  <a:pt x="0" y="0"/>
                  <a:pt x="0" y="0"/>
                </a:cubicBezTo>
                <a:cubicBezTo>
                  <a:pt x="0" y="0"/>
                  <a:pt x="0" y="0"/>
                  <a:pt x="0" y="0"/>
                </a:cubicBezTo>
                <a:cubicBezTo>
                  <a:pt x="0" y="0"/>
                  <a:pt x="0" y="0"/>
                  <a:pt x="0" y="0"/>
                </a:cubicBezTo>
                <a:cubicBezTo>
                  <a:pt x="0" y="754"/>
                  <a:pt x="611" y="1365"/>
                  <a:pt x="1364" y="1365"/>
                </a:cubicBezTo>
                <a:cubicBezTo>
                  <a:pt x="1364" y="812"/>
                  <a:pt x="1364" y="812"/>
                  <a:pt x="1364" y="812"/>
                </a:cubicBezTo>
                <a:cubicBezTo>
                  <a:pt x="1366" y="813"/>
                  <a:pt x="1366" y="813"/>
                  <a:pt x="1366" y="813"/>
                </a:cubicBezTo>
                <a:cubicBezTo>
                  <a:pt x="1366" y="813"/>
                  <a:pt x="1395" y="777"/>
                  <a:pt x="1435" y="807"/>
                </a:cubicBezTo>
                <a:cubicBezTo>
                  <a:pt x="1464" y="829"/>
                  <a:pt x="1495" y="848"/>
                  <a:pt x="1533" y="848"/>
                </a:cubicBezTo>
                <a:cubicBezTo>
                  <a:pt x="1610" y="848"/>
                  <a:pt x="1672" y="786"/>
                  <a:pt x="1672" y="709"/>
                </a:cubicBezTo>
                <a:cubicBezTo>
                  <a:pt x="1672" y="633"/>
                  <a:pt x="1610" y="570"/>
                  <a:pt x="1533" y="570"/>
                </a:cubicBezTo>
                <a:close/>
              </a:path>
            </a:pathLst>
          </a:custGeom>
          <a:solidFill>
            <a:srgbClr val="F5AE18"/>
          </a:solidFill>
          <a:ln w="14288" cap="flat">
            <a:noFill/>
            <a:prstDash val="solid"/>
            <a:miter lim="800000"/>
          </a:ln>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47" name="Freeform 50"/>
          <p:cNvSpPr/>
          <p:nvPr/>
        </p:nvSpPr>
        <p:spPr bwMode="auto">
          <a:xfrm>
            <a:off x="4246756" y="2002722"/>
            <a:ext cx="2266815" cy="2265669"/>
          </a:xfrm>
          <a:custGeom>
            <a:avLst/>
            <a:gdLst>
              <a:gd name="T0" fmla="*/ 1533 w 1672"/>
              <a:gd name="T1" fmla="*/ 572 h 1671"/>
              <a:gd name="T2" fmla="*/ 1432 w 1672"/>
              <a:gd name="T3" fmla="*/ 616 h 1671"/>
              <a:gd name="T4" fmla="*/ 1366 w 1672"/>
              <a:gd name="T5" fmla="*/ 609 h 1671"/>
              <a:gd name="T6" fmla="*/ 1364 w 1672"/>
              <a:gd name="T7" fmla="*/ 608 h 1671"/>
              <a:gd name="T8" fmla="*/ 1364 w 1672"/>
              <a:gd name="T9" fmla="*/ 0 h 1671"/>
              <a:gd name="T10" fmla="*/ 0 w 1672"/>
              <a:gd name="T11" fmla="*/ 1364 h 1671"/>
              <a:gd name="T12" fmla="*/ 0 w 1672"/>
              <a:gd name="T13" fmla="*/ 1364 h 1671"/>
              <a:gd name="T14" fmla="*/ 586 w 1672"/>
              <a:gd name="T15" fmla="*/ 1364 h 1671"/>
              <a:gd name="T16" fmla="*/ 592 w 1672"/>
              <a:gd name="T17" fmla="*/ 1434 h 1671"/>
              <a:gd name="T18" fmla="*/ 551 w 1672"/>
              <a:gd name="T19" fmla="*/ 1532 h 1671"/>
              <a:gd name="T20" fmla="*/ 690 w 1672"/>
              <a:gd name="T21" fmla="*/ 1671 h 1671"/>
              <a:gd name="T22" fmla="*/ 829 w 1672"/>
              <a:gd name="T23" fmla="*/ 1532 h 1671"/>
              <a:gd name="T24" fmla="*/ 785 w 1672"/>
              <a:gd name="T25" fmla="*/ 1431 h 1671"/>
              <a:gd name="T26" fmla="*/ 791 w 1672"/>
              <a:gd name="T27" fmla="*/ 1364 h 1671"/>
              <a:gd name="T28" fmla="*/ 1364 w 1672"/>
              <a:gd name="T29" fmla="*/ 1364 h 1671"/>
              <a:gd name="T30" fmla="*/ 1364 w 1672"/>
              <a:gd name="T31" fmla="*/ 814 h 1671"/>
              <a:gd name="T32" fmla="*/ 1366 w 1672"/>
              <a:gd name="T33" fmla="*/ 815 h 1671"/>
              <a:gd name="T34" fmla="*/ 1435 w 1672"/>
              <a:gd name="T35" fmla="*/ 809 h 1671"/>
              <a:gd name="T36" fmla="*/ 1533 w 1672"/>
              <a:gd name="T37" fmla="*/ 850 h 1671"/>
              <a:gd name="T38" fmla="*/ 1672 w 1672"/>
              <a:gd name="T39" fmla="*/ 711 h 1671"/>
              <a:gd name="T40" fmla="*/ 1533 w 1672"/>
              <a:gd name="T41" fmla="*/ 572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72" h="1671">
                <a:moveTo>
                  <a:pt x="1533" y="572"/>
                </a:moveTo>
                <a:cubicBezTo>
                  <a:pt x="1493" y="572"/>
                  <a:pt x="1462" y="594"/>
                  <a:pt x="1432" y="616"/>
                </a:cubicBezTo>
                <a:cubicBezTo>
                  <a:pt x="1422" y="624"/>
                  <a:pt x="1387" y="635"/>
                  <a:pt x="1366" y="609"/>
                </a:cubicBezTo>
                <a:cubicBezTo>
                  <a:pt x="1365" y="609"/>
                  <a:pt x="1365" y="608"/>
                  <a:pt x="1364" y="608"/>
                </a:cubicBezTo>
                <a:cubicBezTo>
                  <a:pt x="1364" y="0"/>
                  <a:pt x="1364" y="0"/>
                  <a:pt x="1364" y="0"/>
                </a:cubicBezTo>
                <a:cubicBezTo>
                  <a:pt x="611" y="0"/>
                  <a:pt x="0" y="611"/>
                  <a:pt x="0" y="1364"/>
                </a:cubicBezTo>
                <a:cubicBezTo>
                  <a:pt x="0" y="1364"/>
                  <a:pt x="0" y="1364"/>
                  <a:pt x="0" y="1364"/>
                </a:cubicBezTo>
                <a:cubicBezTo>
                  <a:pt x="586" y="1364"/>
                  <a:pt x="586" y="1364"/>
                  <a:pt x="586" y="1364"/>
                </a:cubicBezTo>
                <a:cubicBezTo>
                  <a:pt x="586" y="1364"/>
                  <a:pt x="622" y="1393"/>
                  <a:pt x="592" y="1434"/>
                </a:cubicBezTo>
                <a:cubicBezTo>
                  <a:pt x="570" y="1462"/>
                  <a:pt x="551" y="1494"/>
                  <a:pt x="551" y="1532"/>
                </a:cubicBezTo>
                <a:cubicBezTo>
                  <a:pt x="551" y="1609"/>
                  <a:pt x="613" y="1671"/>
                  <a:pt x="690" y="1671"/>
                </a:cubicBezTo>
                <a:cubicBezTo>
                  <a:pt x="766" y="1671"/>
                  <a:pt x="829" y="1609"/>
                  <a:pt x="829" y="1532"/>
                </a:cubicBezTo>
                <a:cubicBezTo>
                  <a:pt x="829" y="1492"/>
                  <a:pt x="807" y="1461"/>
                  <a:pt x="785" y="1431"/>
                </a:cubicBezTo>
                <a:cubicBezTo>
                  <a:pt x="777" y="1420"/>
                  <a:pt x="765" y="1385"/>
                  <a:pt x="791" y="1364"/>
                </a:cubicBezTo>
                <a:cubicBezTo>
                  <a:pt x="1364" y="1364"/>
                  <a:pt x="1364" y="1364"/>
                  <a:pt x="1364" y="1364"/>
                </a:cubicBezTo>
                <a:cubicBezTo>
                  <a:pt x="1364" y="814"/>
                  <a:pt x="1364" y="814"/>
                  <a:pt x="1364" y="814"/>
                </a:cubicBezTo>
                <a:cubicBezTo>
                  <a:pt x="1366" y="815"/>
                  <a:pt x="1366" y="815"/>
                  <a:pt x="1366" y="815"/>
                </a:cubicBezTo>
                <a:cubicBezTo>
                  <a:pt x="1366" y="815"/>
                  <a:pt x="1395" y="779"/>
                  <a:pt x="1435" y="809"/>
                </a:cubicBezTo>
                <a:cubicBezTo>
                  <a:pt x="1464" y="830"/>
                  <a:pt x="1495" y="850"/>
                  <a:pt x="1533" y="850"/>
                </a:cubicBezTo>
                <a:cubicBezTo>
                  <a:pt x="1610" y="850"/>
                  <a:pt x="1672" y="788"/>
                  <a:pt x="1672" y="711"/>
                </a:cubicBezTo>
                <a:cubicBezTo>
                  <a:pt x="1672" y="634"/>
                  <a:pt x="1610" y="572"/>
                  <a:pt x="1533" y="572"/>
                </a:cubicBezTo>
                <a:close/>
              </a:path>
            </a:pathLst>
          </a:custGeom>
          <a:solidFill>
            <a:srgbClr val="00144F"/>
          </a:solidFill>
          <a:ln w="14288" cap="flat">
            <a:noFill/>
            <a:prstDash val="solid"/>
            <a:miter lim="800000"/>
          </a:ln>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48" name="Rectangle 47"/>
          <p:cNvSpPr/>
          <p:nvPr/>
        </p:nvSpPr>
        <p:spPr>
          <a:xfrm>
            <a:off x="268397" y="1575883"/>
            <a:ext cx="611746" cy="528205"/>
          </a:xfrm>
          <a:prstGeom prst="rect">
            <a:avLst/>
          </a:prstGeom>
          <a:solidFill>
            <a:srgbClr val="00144F"/>
          </a:solidFill>
          <a:effectLst/>
        </p:spPr>
        <p:txBody>
          <a:bodyPr wrap="square" lIns="0" tIns="0" rIns="0" bIns="0" anchor="ctr" anchorCtr="0">
            <a:noAutofit/>
          </a:bodyPr>
          <a:lstStyle/>
          <a:p>
            <a:pPr algn="ctr"/>
            <a:r>
              <a:rPr lang="en-US" sz="2400" b="1" dirty="0">
                <a:solidFill>
                  <a:schemeClr val="bg1"/>
                </a:solidFill>
                <a:latin typeface="Segoe UI" panose="020B0502040204020203" pitchFamily="34" charset="0"/>
                <a:cs typeface="Segoe UI" panose="020B0502040204020203" pitchFamily="34" charset="0"/>
              </a:rPr>
              <a:t>1</a:t>
            </a:r>
          </a:p>
        </p:txBody>
      </p:sp>
      <p:sp>
        <p:nvSpPr>
          <p:cNvPr id="49" name="Rectangle 48"/>
          <p:cNvSpPr/>
          <p:nvPr/>
        </p:nvSpPr>
        <p:spPr>
          <a:xfrm>
            <a:off x="268397" y="5588459"/>
            <a:ext cx="611746" cy="528205"/>
          </a:xfrm>
          <a:prstGeom prst="rect">
            <a:avLst/>
          </a:prstGeom>
          <a:solidFill>
            <a:srgbClr val="F5AE18"/>
          </a:solidFill>
          <a:effectLst/>
        </p:spPr>
        <p:txBody>
          <a:bodyPr wrap="square" lIns="0" tIns="0" rIns="0" bIns="0" anchor="ctr" anchorCtr="0">
            <a:noAutofit/>
          </a:bodyPr>
          <a:lstStyle/>
          <a:p>
            <a:pPr algn="ctr"/>
            <a:r>
              <a:rPr lang="en-US" sz="2400" b="1" dirty="0">
                <a:solidFill>
                  <a:schemeClr val="bg1"/>
                </a:solidFill>
                <a:latin typeface="Segoe UI" panose="020B0502040204020203" pitchFamily="34" charset="0"/>
                <a:cs typeface="Segoe UI" panose="020B0502040204020203" pitchFamily="34" charset="0"/>
              </a:rPr>
              <a:t>4</a:t>
            </a:r>
          </a:p>
        </p:txBody>
      </p:sp>
      <p:sp>
        <p:nvSpPr>
          <p:cNvPr id="50" name="Rectangle 49"/>
          <p:cNvSpPr/>
          <p:nvPr/>
        </p:nvSpPr>
        <p:spPr>
          <a:xfrm>
            <a:off x="11263218" y="1575883"/>
            <a:ext cx="611746" cy="528205"/>
          </a:xfrm>
          <a:prstGeom prst="rect">
            <a:avLst/>
          </a:prstGeom>
          <a:solidFill>
            <a:srgbClr val="F5AE18"/>
          </a:solidFill>
          <a:effectLst/>
        </p:spPr>
        <p:txBody>
          <a:bodyPr wrap="square" lIns="0" tIns="0" rIns="0" bIns="0" anchor="ctr" anchorCtr="0">
            <a:noAutofit/>
          </a:bodyPr>
          <a:lstStyle/>
          <a:p>
            <a:pPr algn="ctr"/>
            <a:r>
              <a:rPr lang="en-US" sz="2400" b="1" dirty="0">
                <a:solidFill>
                  <a:schemeClr val="bg1"/>
                </a:solidFill>
                <a:latin typeface="Segoe UI" panose="020B0502040204020203" pitchFamily="34" charset="0"/>
                <a:cs typeface="Segoe UI" panose="020B0502040204020203" pitchFamily="34" charset="0"/>
              </a:rPr>
              <a:t>2</a:t>
            </a:r>
          </a:p>
        </p:txBody>
      </p:sp>
      <p:sp>
        <p:nvSpPr>
          <p:cNvPr id="51" name="Rectangle 50"/>
          <p:cNvSpPr/>
          <p:nvPr/>
        </p:nvSpPr>
        <p:spPr>
          <a:xfrm>
            <a:off x="11263218" y="5588459"/>
            <a:ext cx="611746" cy="528205"/>
          </a:xfrm>
          <a:prstGeom prst="rect">
            <a:avLst/>
          </a:prstGeom>
          <a:solidFill>
            <a:srgbClr val="00144F"/>
          </a:solidFill>
          <a:effectLst/>
        </p:spPr>
        <p:txBody>
          <a:bodyPr wrap="square" lIns="0" tIns="0" rIns="0" bIns="0" anchor="ctr" anchorCtr="0">
            <a:noAutofit/>
          </a:bodyPr>
          <a:lstStyle/>
          <a:p>
            <a:pPr algn="ctr"/>
            <a:r>
              <a:rPr lang="en-US" sz="2400" b="1" dirty="0">
                <a:solidFill>
                  <a:schemeClr val="bg1"/>
                </a:solidFill>
                <a:latin typeface="Segoe UI" panose="020B0502040204020203" pitchFamily="34" charset="0"/>
                <a:cs typeface="Segoe UI" panose="020B0502040204020203" pitchFamily="34" charset="0"/>
              </a:rPr>
              <a:t>3</a:t>
            </a:r>
          </a:p>
        </p:txBody>
      </p:sp>
      <p:sp>
        <p:nvSpPr>
          <p:cNvPr id="52" name="Rectangle 51"/>
          <p:cNvSpPr/>
          <p:nvPr/>
        </p:nvSpPr>
        <p:spPr>
          <a:xfrm>
            <a:off x="984191" y="2403876"/>
            <a:ext cx="3042004" cy="1477010"/>
          </a:xfrm>
          <a:prstGeom prst="rect">
            <a:avLst/>
          </a:prstGeom>
        </p:spPr>
        <p:txBody>
          <a:bodyPr wrap="square" lIns="0" tIns="0" rIns="0" bIns="0">
            <a:spAutoFit/>
          </a:bodyPr>
          <a:lstStyle/>
          <a:p>
            <a:r>
              <a:rPr lang="en-US" sz="1600" dirty="0">
                <a:solidFill>
                  <a:srgbClr val="00144F"/>
                </a:solidFill>
                <a:latin typeface="Segoe UI" panose="020B0502040204020203" pitchFamily="34" charset="0"/>
                <a:cs typeface="Segoe UI" panose="020B0502040204020203" pitchFamily="34" charset="0"/>
              </a:rPr>
              <a:t>Use ONA as one of multiple metrics to assess employee contributions, ensuring that both collaborative and individual achievements are recognized. </a:t>
            </a:r>
          </a:p>
        </p:txBody>
      </p:sp>
      <p:sp>
        <p:nvSpPr>
          <p:cNvPr id="53" name="Rectangle 52"/>
          <p:cNvSpPr/>
          <p:nvPr/>
        </p:nvSpPr>
        <p:spPr>
          <a:xfrm>
            <a:off x="984191" y="2030058"/>
            <a:ext cx="3042004" cy="344932"/>
          </a:xfrm>
          <a:prstGeom prst="rect">
            <a:avLst/>
          </a:prstGeom>
          <a:noFill/>
          <a:effectLst/>
        </p:spPr>
        <p:txBody>
          <a:bodyPr wrap="square" lIns="0" tIns="0" rIns="0" bIns="0" anchor="t" anchorCtr="0">
            <a:noAutofit/>
          </a:bodyPr>
          <a:lstStyle/>
          <a:p>
            <a:r>
              <a:rPr lang="en-US" sz="2000" b="1" dirty="0">
                <a:solidFill>
                  <a:srgbClr val="00144F"/>
                </a:solidFill>
                <a:latin typeface="Segoe UI" panose="020B0502040204020203" pitchFamily="34" charset="0"/>
                <a:cs typeface="Segoe UI" panose="020B0502040204020203" pitchFamily="34" charset="0"/>
              </a:rPr>
              <a:t>Find balance</a:t>
            </a:r>
          </a:p>
        </p:txBody>
      </p:sp>
      <p:sp>
        <p:nvSpPr>
          <p:cNvPr id="54" name="Rectangle 53"/>
          <p:cNvSpPr/>
          <p:nvPr/>
        </p:nvSpPr>
        <p:spPr>
          <a:xfrm>
            <a:off x="984191" y="4297118"/>
            <a:ext cx="3042004" cy="1477010"/>
          </a:xfrm>
          <a:prstGeom prst="rect">
            <a:avLst/>
          </a:prstGeom>
        </p:spPr>
        <p:txBody>
          <a:bodyPr wrap="square" lIns="0" tIns="0" rIns="0" bIns="0">
            <a:spAutoFit/>
          </a:bodyPr>
          <a:lstStyle/>
          <a:p>
            <a:r>
              <a:rPr lang="en-US" sz="1600" dirty="0">
                <a:solidFill>
                  <a:srgbClr val="00144F"/>
                </a:solidFill>
                <a:latin typeface="Segoe UI" panose="020B0502040204020203" pitchFamily="34" charset="0"/>
                <a:cs typeface="Segoe UI" panose="020B0502040204020203" pitchFamily="34" charset="0"/>
              </a:rPr>
              <a:t>Organizations should be transparent about the use of ONA, including what data is collected, how it is analyzed, and how insights derived from it will be used.</a:t>
            </a:r>
          </a:p>
        </p:txBody>
      </p:sp>
      <p:sp>
        <p:nvSpPr>
          <p:cNvPr id="55" name="Rectangle 54"/>
          <p:cNvSpPr/>
          <p:nvPr/>
        </p:nvSpPr>
        <p:spPr>
          <a:xfrm>
            <a:off x="984191" y="3923300"/>
            <a:ext cx="3042004" cy="344932"/>
          </a:xfrm>
          <a:prstGeom prst="rect">
            <a:avLst/>
          </a:prstGeom>
          <a:noFill/>
          <a:effectLst/>
        </p:spPr>
        <p:txBody>
          <a:bodyPr wrap="square" lIns="0" tIns="0" rIns="0" bIns="0" anchor="t" anchorCtr="0">
            <a:noAutofit/>
          </a:bodyPr>
          <a:lstStyle/>
          <a:p>
            <a:r>
              <a:rPr lang="en-US" sz="2000" b="1" dirty="0">
                <a:solidFill>
                  <a:srgbClr val="00144F"/>
                </a:solidFill>
                <a:latin typeface="Segoe UI" panose="020B0502040204020203" pitchFamily="34" charset="0"/>
                <a:cs typeface="Segoe UI" panose="020B0502040204020203" pitchFamily="34" charset="0"/>
              </a:rPr>
              <a:t>Transparent</a:t>
            </a:r>
          </a:p>
        </p:txBody>
      </p:sp>
      <p:sp>
        <p:nvSpPr>
          <p:cNvPr id="56" name="Rectangle 55"/>
          <p:cNvSpPr/>
          <p:nvPr/>
        </p:nvSpPr>
        <p:spPr>
          <a:xfrm>
            <a:off x="8116458" y="2335786"/>
            <a:ext cx="3042004" cy="1477010"/>
          </a:xfrm>
          <a:prstGeom prst="rect">
            <a:avLst/>
          </a:prstGeom>
        </p:spPr>
        <p:txBody>
          <a:bodyPr wrap="square" lIns="0" tIns="0" rIns="0" bIns="0">
            <a:spAutoFit/>
          </a:bodyPr>
          <a:lstStyle/>
          <a:p>
            <a:pPr algn="r"/>
            <a:r>
              <a:rPr lang="en-US" sz="1600" dirty="0">
                <a:solidFill>
                  <a:srgbClr val="00144F"/>
                </a:solidFill>
                <a:latin typeface="Segoe UI" panose="020B0502040204020203" pitchFamily="34" charset="0"/>
                <a:cs typeface="Segoe UI" panose="020B0502040204020203" pitchFamily="34" charset="0"/>
              </a:rPr>
              <a:t>Regularly review and adjust ONA metrics and their application to ensure they are promoting the desired behaviors without unintended negative consequences.</a:t>
            </a:r>
          </a:p>
        </p:txBody>
      </p:sp>
      <p:sp>
        <p:nvSpPr>
          <p:cNvPr id="57" name="Rectangle 56"/>
          <p:cNvSpPr/>
          <p:nvPr/>
        </p:nvSpPr>
        <p:spPr>
          <a:xfrm>
            <a:off x="8116458" y="1961968"/>
            <a:ext cx="3042004" cy="344932"/>
          </a:xfrm>
          <a:prstGeom prst="rect">
            <a:avLst/>
          </a:prstGeom>
          <a:noFill/>
          <a:effectLst/>
        </p:spPr>
        <p:txBody>
          <a:bodyPr wrap="square" lIns="0" tIns="0" rIns="0" bIns="0" anchor="t" anchorCtr="0">
            <a:noAutofit/>
          </a:bodyPr>
          <a:lstStyle/>
          <a:p>
            <a:pPr algn="r"/>
            <a:r>
              <a:rPr lang="en-US" sz="2000" b="1" dirty="0">
                <a:solidFill>
                  <a:srgbClr val="00144F"/>
                </a:solidFill>
                <a:latin typeface="Segoe UI" panose="020B0502040204020203" pitchFamily="34" charset="0"/>
                <a:cs typeface="Segoe UI" panose="020B0502040204020203" pitchFamily="34" charset="0"/>
              </a:rPr>
              <a:t>Regularly adjust</a:t>
            </a:r>
          </a:p>
        </p:txBody>
      </p:sp>
      <p:sp>
        <p:nvSpPr>
          <p:cNvPr id="58" name="Rectangle 57"/>
          <p:cNvSpPr/>
          <p:nvPr/>
        </p:nvSpPr>
        <p:spPr>
          <a:xfrm>
            <a:off x="8116458" y="4336036"/>
            <a:ext cx="3042004" cy="1477010"/>
          </a:xfrm>
          <a:prstGeom prst="rect">
            <a:avLst/>
          </a:prstGeom>
        </p:spPr>
        <p:txBody>
          <a:bodyPr wrap="square" lIns="0" tIns="0" rIns="0" bIns="0">
            <a:spAutoFit/>
          </a:bodyPr>
          <a:lstStyle/>
          <a:p>
            <a:pPr algn="r"/>
            <a:r>
              <a:rPr lang="en-US" sz="1600" dirty="0">
                <a:solidFill>
                  <a:srgbClr val="00144F"/>
                </a:solidFill>
                <a:latin typeface="Segoe UI" panose="020B0502040204020203" pitchFamily="34" charset="0"/>
                <a:cs typeface="Segoe UI" panose="020B0502040204020203" pitchFamily="34" charset="0"/>
              </a:rPr>
              <a:t>Implementing strict data protection measures, including anonymization of data where possible and ensuring that data is only accessible to authorized personnel, is crucial. </a:t>
            </a:r>
          </a:p>
        </p:txBody>
      </p:sp>
      <p:sp>
        <p:nvSpPr>
          <p:cNvPr id="59" name="Rectangle 58"/>
          <p:cNvSpPr/>
          <p:nvPr/>
        </p:nvSpPr>
        <p:spPr>
          <a:xfrm>
            <a:off x="8116458" y="3962218"/>
            <a:ext cx="3042004" cy="344932"/>
          </a:xfrm>
          <a:prstGeom prst="rect">
            <a:avLst/>
          </a:prstGeom>
          <a:noFill/>
          <a:effectLst/>
        </p:spPr>
        <p:txBody>
          <a:bodyPr wrap="square" lIns="0" tIns="0" rIns="0" bIns="0" anchor="t" anchorCtr="0">
            <a:noAutofit/>
          </a:bodyPr>
          <a:lstStyle/>
          <a:p>
            <a:pPr algn="r"/>
            <a:r>
              <a:rPr lang="en-US" sz="2000" b="1" dirty="0">
                <a:solidFill>
                  <a:srgbClr val="00144F"/>
                </a:solidFill>
                <a:latin typeface="Segoe UI" panose="020B0502040204020203" pitchFamily="34" charset="0"/>
                <a:cs typeface="Segoe UI" panose="020B0502040204020203" pitchFamily="34" charset="0"/>
              </a:rPr>
              <a:t>Consent</a:t>
            </a:r>
          </a:p>
        </p:txBody>
      </p:sp>
      <p:cxnSp>
        <p:nvCxnSpPr>
          <p:cNvPr id="60" name="Straight Connector 59"/>
          <p:cNvCxnSpPr/>
          <p:nvPr/>
        </p:nvCxnSpPr>
        <p:spPr>
          <a:xfrm>
            <a:off x="571500" y="3858482"/>
            <a:ext cx="2984500" cy="0"/>
          </a:xfrm>
          <a:prstGeom prst="line">
            <a:avLst/>
          </a:prstGeom>
          <a:ln w="95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631160" y="3858482"/>
            <a:ext cx="2984500" cy="0"/>
          </a:xfrm>
          <a:prstGeom prst="line">
            <a:avLst/>
          </a:prstGeom>
          <a:ln w="9525">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62" name="Graphic 61" descr="Inbox Check outline"/>
          <p:cNvPicPr>
            <a:picLocks noChangeAspect="1"/>
          </p:cNvPicPr>
          <p:nvPr/>
        </p:nvPicPr>
        <p:blipFill>
          <a:blip r:embed="rId3" cstate="email">
            <a:extLst>
              <a:ext uri="{96DAC541-7B7A-43D3-8B79-37D633B846F1}">
                <asvg:svgBlip xmlns:asvg="http://schemas.microsoft.com/office/drawing/2016/SVG/main" r:embed="rId4"/>
              </a:ext>
            </a:extLst>
          </a:blip>
          <a:stretch>
            <a:fillRect/>
          </a:stretch>
        </p:blipFill>
        <p:spPr>
          <a:xfrm>
            <a:off x="5094373" y="4394958"/>
            <a:ext cx="509613" cy="509613"/>
          </a:xfrm>
          <a:prstGeom prst="rect">
            <a:avLst/>
          </a:prstGeom>
        </p:spPr>
      </p:pic>
      <p:pic>
        <p:nvPicPr>
          <p:cNvPr id="63" name="Graphic 62" descr="Folder Search outline"/>
          <p:cNvPicPr>
            <a:picLocks noChangeAspect="1"/>
          </p:cNvPicPr>
          <p:nvPr/>
        </p:nvPicPr>
        <p:blipFill>
          <a:blip r:embed="rId5" cstate="email">
            <a:extLst>
              <a:ext uri="{96DAC541-7B7A-43D3-8B79-37D633B846F1}">
                <asvg:svgBlip xmlns:asvg="http://schemas.microsoft.com/office/drawing/2016/SVG/main" r:embed="rId6"/>
              </a:ext>
            </a:extLst>
          </a:blip>
          <a:stretch>
            <a:fillRect/>
          </a:stretch>
        </p:blipFill>
        <p:spPr>
          <a:xfrm>
            <a:off x="6795102" y="2826158"/>
            <a:ext cx="547262" cy="547262"/>
          </a:xfrm>
          <a:prstGeom prst="rect">
            <a:avLst/>
          </a:prstGeom>
        </p:spPr>
      </p:pic>
      <p:pic>
        <p:nvPicPr>
          <p:cNvPr id="64" name="Graphic 63" descr="Bullseye outline"/>
          <p:cNvPicPr>
            <a:picLocks noChangeAspect="1"/>
          </p:cNvPicPr>
          <p:nvPr/>
        </p:nvPicPr>
        <p:blipFill>
          <a:blip r:embed="rId7" cstate="email">
            <a:extLst>
              <a:ext uri="{96DAC541-7B7A-43D3-8B79-37D633B846F1}">
                <asvg:svgBlip xmlns:asvg="http://schemas.microsoft.com/office/drawing/2016/SVG/main" r:embed="rId8"/>
              </a:ext>
            </a:extLst>
          </a:blip>
          <a:srcRect/>
          <a:stretch>
            <a:fillRect/>
          </a:stretch>
        </p:blipFill>
        <p:spPr>
          <a:xfrm>
            <a:off x="6776278" y="4400751"/>
            <a:ext cx="584910" cy="584910"/>
          </a:xfrm>
          <a:prstGeom prst="rect">
            <a:avLst/>
          </a:prstGeom>
        </p:spPr>
      </p:pic>
      <p:grpSp>
        <p:nvGrpSpPr>
          <p:cNvPr id="65" name="Group 64"/>
          <p:cNvGrpSpPr/>
          <p:nvPr/>
        </p:nvGrpSpPr>
        <p:grpSpPr>
          <a:xfrm>
            <a:off x="5084578" y="2857001"/>
            <a:ext cx="453368" cy="453368"/>
            <a:chOff x="8447088" y="1465263"/>
            <a:chExt cx="331788" cy="331788"/>
          </a:xfrm>
        </p:grpSpPr>
        <p:sp>
          <p:nvSpPr>
            <p:cNvPr id="66" name="Oval 287"/>
            <p:cNvSpPr>
              <a:spLocks noChangeArrowheads="1"/>
            </p:cNvSpPr>
            <p:nvPr/>
          </p:nvSpPr>
          <p:spPr bwMode="auto">
            <a:xfrm>
              <a:off x="8477250" y="1495426"/>
              <a:ext cx="271463" cy="271463"/>
            </a:xfrm>
            <a:prstGeom prst="ellipse">
              <a:avLst/>
            </a:pr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67" name="Line 288"/>
            <p:cNvSpPr>
              <a:spLocks noChangeShapeType="1"/>
            </p:cNvSpPr>
            <p:nvPr/>
          </p:nvSpPr>
          <p:spPr bwMode="auto">
            <a:xfrm>
              <a:off x="8612188" y="1465263"/>
              <a:ext cx="0" cy="71438"/>
            </a:xfrm>
            <a:prstGeom prst="line">
              <a:avLst/>
            </a:prstGeom>
            <a:noFill/>
            <a:ln w="15875"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68" name="Line 289"/>
            <p:cNvSpPr>
              <a:spLocks noChangeShapeType="1"/>
            </p:cNvSpPr>
            <p:nvPr/>
          </p:nvSpPr>
          <p:spPr bwMode="auto">
            <a:xfrm>
              <a:off x="8447088" y="1631951"/>
              <a:ext cx="71438" cy="0"/>
            </a:xfrm>
            <a:prstGeom prst="line">
              <a:avLst/>
            </a:prstGeom>
            <a:noFill/>
            <a:ln w="15875"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69" name="Line 290"/>
            <p:cNvSpPr>
              <a:spLocks noChangeShapeType="1"/>
            </p:cNvSpPr>
            <p:nvPr/>
          </p:nvSpPr>
          <p:spPr bwMode="auto">
            <a:xfrm flipV="1">
              <a:off x="8612188" y="1725613"/>
              <a:ext cx="0" cy="71438"/>
            </a:xfrm>
            <a:prstGeom prst="line">
              <a:avLst/>
            </a:prstGeom>
            <a:noFill/>
            <a:ln w="15875"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70" name="Line 291"/>
            <p:cNvSpPr>
              <a:spLocks noChangeShapeType="1"/>
            </p:cNvSpPr>
            <p:nvPr/>
          </p:nvSpPr>
          <p:spPr bwMode="auto">
            <a:xfrm flipH="1">
              <a:off x="8707438" y="1631951"/>
              <a:ext cx="71438" cy="0"/>
            </a:xfrm>
            <a:prstGeom prst="line">
              <a:avLst/>
            </a:prstGeom>
            <a:noFill/>
            <a:ln w="15875"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71" name="Oval 292"/>
            <p:cNvSpPr>
              <a:spLocks noChangeArrowheads="1"/>
            </p:cNvSpPr>
            <p:nvPr/>
          </p:nvSpPr>
          <p:spPr bwMode="auto">
            <a:xfrm>
              <a:off x="8583613" y="1571626"/>
              <a:ext cx="58738" cy="60325"/>
            </a:xfrm>
            <a:prstGeom prst="ellipse">
              <a:avLst/>
            </a:pr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72" name="Freeform 293"/>
            <p:cNvSpPr/>
            <p:nvPr/>
          </p:nvSpPr>
          <p:spPr bwMode="auto">
            <a:xfrm>
              <a:off x="8553450" y="1631951"/>
              <a:ext cx="119063" cy="58738"/>
            </a:xfrm>
            <a:custGeom>
              <a:avLst/>
              <a:gdLst>
                <a:gd name="T0" fmla="*/ 32 w 32"/>
                <a:gd name="T1" fmla="*/ 16 h 16"/>
                <a:gd name="T2" fmla="*/ 0 w 32"/>
                <a:gd name="T3" fmla="*/ 16 h 16"/>
                <a:gd name="T4" fmla="*/ 16 w 32"/>
                <a:gd name="T5" fmla="*/ 0 h 16"/>
                <a:gd name="T6" fmla="*/ 32 w 32"/>
                <a:gd name="T7" fmla="*/ 16 h 16"/>
              </a:gdLst>
              <a:ahLst/>
              <a:cxnLst>
                <a:cxn ang="0">
                  <a:pos x="T0" y="T1"/>
                </a:cxn>
                <a:cxn ang="0">
                  <a:pos x="T2" y="T3"/>
                </a:cxn>
                <a:cxn ang="0">
                  <a:pos x="T4" y="T5"/>
                </a:cxn>
                <a:cxn ang="0">
                  <a:pos x="T6" y="T7"/>
                </a:cxn>
              </a:cxnLst>
              <a:rect l="0" t="0" r="r" b="b"/>
              <a:pathLst>
                <a:path w="32" h="16">
                  <a:moveTo>
                    <a:pt x="32" y="16"/>
                  </a:moveTo>
                  <a:cubicBezTo>
                    <a:pt x="0" y="16"/>
                    <a:pt x="0" y="16"/>
                    <a:pt x="0" y="16"/>
                  </a:cubicBezTo>
                  <a:cubicBezTo>
                    <a:pt x="0" y="7"/>
                    <a:pt x="7" y="0"/>
                    <a:pt x="16" y="0"/>
                  </a:cubicBezTo>
                  <a:cubicBezTo>
                    <a:pt x="25" y="0"/>
                    <a:pt x="32" y="7"/>
                    <a:pt x="32" y="16"/>
                  </a:cubicBezTo>
                  <a:close/>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grpSp>
      <p:sp>
        <p:nvSpPr>
          <p:cNvPr id="2" name="Title 1"/>
          <p:cNvSpPr txBox="1"/>
          <p:nvPr/>
        </p:nvSpPr>
        <p:spPr>
          <a:xfrm>
            <a:off x="515938" y="6418576"/>
            <a:ext cx="2062065" cy="145424"/>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rgbClr val="00144F"/>
                </a:solidFill>
                <a:latin typeface="Segoe UI" panose="020B0502040204020203" pitchFamily="34" charset="0"/>
                <a:cs typeface="Segoe UI" panose="020B0502040204020203" pitchFamily="34" charset="0"/>
              </a:rPr>
              <a:t>People Metrics</a:t>
            </a:r>
            <a:r>
              <a:rPr lang="en-US" sz="1050" dirty="0">
                <a:solidFill>
                  <a:srgbClr val="00144F"/>
                </a:solidFill>
                <a:latin typeface="Segoe UI" panose="020B0502040204020203" pitchFamily="34" charset="0"/>
                <a:cs typeface="Segoe UI" panose="020B0502040204020203" pitchFamily="34" charset="0"/>
              </a:rPr>
              <a:t> Final Presentation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n in brown jacket sitting at a table looking at laptop"/>
          <p:cNvPicPr>
            <a:picLocks noChangeAspect="1" noChangeArrowheads="1"/>
          </p:cNvPicPr>
          <p:nvPr/>
        </p:nvPicPr>
        <p:blipFill>
          <a:blip r:embed="rId3" cstate="email"/>
          <a:srcRect/>
          <a:stretch>
            <a:fillRect/>
          </a:stretch>
        </p:blipFill>
        <p:spPr bwMode="auto">
          <a:xfrm>
            <a:off x="0" y="549275"/>
            <a:ext cx="7928264" cy="5288153"/>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77"/>
          <p:cNvSpPr/>
          <p:nvPr/>
        </p:nvSpPr>
        <p:spPr>
          <a:xfrm>
            <a:off x="2275609" y="3783058"/>
            <a:ext cx="7668491" cy="1714500"/>
          </a:xfrm>
          <a:prstGeom prst="rect">
            <a:avLst/>
          </a:prstGeom>
          <a:solidFill>
            <a:srgbClr val="00144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Title 1023"/>
          <p:cNvSpPr>
            <a:spLocks noGrp="1"/>
          </p:cNvSpPr>
          <p:nvPr>
            <p:ph type="title"/>
          </p:nvPr>
        </p:nvSpPr>
        <p:spPr>
          <a:xfrm>
            <a:off x="2876478" y="3998478"/>
            <a:ext cx="4137386" cy="575795"/>
          </a:xfrm>
        </p:spPr>
        <p:txBody>
          <a:bodyPr lIns="0" rIns="0">
            <a:noAutofit/>
          </a:bodyPr>
          <a:lstStyle/>
          <a:p>
            <a:r>
              <a:rPr kumimoji="0" lang="en-US" sz="4000" b="1" i="0" u="none" strike="noStrike" kern="1200" cap="none" spc="0" normalizeH="0" baseline="0" noProof="0" dirty="0">
                <a:ln>
                  <a:noFill/>
                </a:ln>
                <a:solidFill>
                  <a:schemeClr val="bg1"/>
                </a:solidFill>
                <a:effectLst/>
                <a:uLnTx/>
                <a:uFillTx/>
                <a:latin typeface="Segoe UI" panose="020B0502040204020203" pitchFamily="34" charset="0"/>
                <a:ea typeface="Segoe UI Black" panose="020B0A02040204020203" pitchFamily="34" charset="0"/>
                <a:cs typeface="Segoe UI" panose="020B0502040204020203" pitchFamily="34" charset="0"/>
              </a:rPr>
              <a:t>Thank You.</a:t>
            </a:r>
            <a:endParaRPr lang="en-US" sz="4000" dirty="0">
              <a:solidFill>
                <a:schemeClr val="bg1"/>
              </a:solidFill>
            </a:endParaRPr>
          </a:p>
        </p:txBody>
      </p:sp>
      <p:sp>
        <p:nvSpPr>
          <p:cNvPr id="4" name="Title 1"/>
          <p:cNvSpPr txBox="1"/>
          <p:nvPr/>
        </p:nvSpPr>
        <p:spPr>
          <a:xfrm>
            <a:off x="2876479" y="4797293"/>
            <a:ext cx="3160640" cy="543633"/>
          </a:xfrm>
          <a:prstGeom prst="rect">
            <a:avLst/>
          </a:prstGeom>
        </p:spPr>
        <p:txBody>
          <a:bodyPr wrap="square"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solidFill>
                  <a:srgbClr val="F5AE18"/>
                </a:solidFill>
                <a:latin typeface="Segoe UI" panose="020B0502040204020203" pitchFamily="34" charset="0"/>
                <a:cs typeface="Segoe UI" panose="020B0502040204020203" pitchFamily="34" charset="0"/>
              </a:rPr>
              <a:t>People Metrics</a:t>
            </a:r>
          </a:p>
          <a:p>
            <a:r>
              <a:rPr lang="en-US" sz="1800" dirty="0">
                <a:solidFill>
                  <a:schemeClr val="bg1"/>
                </a:solidFill>
                <a:latin typeface="Segoe UI" panose="020B0502040204020203" pitchFamily="34" charset="0"/>
                <a:cs typeface="Segoe UI" panose="020B0502040204020203" pitchFamily="34" charset="0"/>
              </a:rPr>
              <a:t>Final Presentation</a:t>
            </a:r>
          </a:p>
        </p:txBody>
      </p:sp>
      <p:cxnSp>
        <p:nvCxnSpPr>
          <p:cNvPr id="7" name="Straight Connector 6"/>
          <p:cNvCxnSpPr/>
          <p:nvPr/>
        </p:nvCxnSpPr>
        <p:spPr>
          <a:xfrm>
            <a:off x="2805545" y="4640308"/>
            <a:ext cx="7959437" cy="0"/>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8925791" y="4297408"/>
            <a:ext cx="2140527" cy="6858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511814902"/>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30312" y="3783058"/>
            <a:ext cx="1714501" cy="17145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4660491" y="1425677"/>
            <a:ext cx="4129548" cy="4883048"/>
          </a:xfrm>
          <a:prstGeom prst="rect">
            <a:avLst/>
          </a:prstGeom>
          <a:solidFill>
            <a:schemeClr val="bg1">
              <a:lumMod val="95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p:nvPr/>
        </p:nvSpPr>
        <p:spPr>
          <a:xfrm>
            <a:off x="515938" y="6418576"/>
            <a:ext cx="2062065" cy="145424"/>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rgbClr val="00144F"/>
                </a:solidFill>
                <a:latin typeface="Segoe UI" panose="020B0502040204020203" pitchFamily="34" charset="0"/>
                <a:cs typeface="Segoe UI" panose="020B0502040204020203" pitchFamily="34" charset="0"/>
              </a:rPr>
              <a:t>People Metrics</a:t>
            </a:r>
            <a:r>
              <a:rPr lang="en-US" sz="1050" dirty="0">
                <a:solidFill>
                  <a:srgbClr val="00144F"/>
                </a:solidFill>
                <a:latin typeface="Segoe UI" panose="020B0502040204020203" pitchFamily="34" charset="0"/>
                <a:cs typeface="Segoe UI" panose="020B0502040204020203" pitchFamily="34" charset="0"/>
              </a:rPr>
              <a:t> Final Presentation</a:t>
            </a:r>
          </a:p>
        </p:txBody>
      </p:sp>
      <p:sp>
        <p:nvSpPr>
          <p:cNvPr id="5" name="Rectangle 4"/>
          <p:cNvSpPr/>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1"/>
          <p:cNvSpPr>
            <a:spLocks noGrp="1"/>
          </p:cNvSpPr>
          <p:nvPr>
            <p:ph type="sldNum" sz="quarter" idx="12"/>
          </p:nvPr>
        </p:nvSpPr>
        <p:spPr>
          <a:xfrm>
            <a:off x="11676063" y="6308725"/>
            <a:ext cx="340210" cy="365125"/>
          </a:xfrm>
        </p:spPr>
        <p:txBody>
          <a:bodyPr/>
          <a:lstStyle/>
          <a:p>
            <a:pPr algn="ctr"/>
            <a:fld id="{D4F9442E-9437-4062-8DAD-965F8584E449}" type="slidenum">
              <a:rPr lang="en-US" b="1" smtClean="0">
                <a:solidFill>
                  <a:srgbClr val="DFEEEA"/>
                </a:solidFill>
                <a:latin typeface="Segoe UI" panose="020B0502040204020203" pitchFamily="34" charset="0"/>
                <a:cs typeface="Segoe UI" panose="020B0502040204020203" pitchFamily="34" charset="0"/>
              </a:rPr>
              <a:t>2</a:t>
            </a:fld>
            <a:endParaRPr lang="en-US" b="1">
              <a:solidFill>
                <a:srgbClr val="DFEEEA"/>
              </a:solidFill>
              <a:latin typeface="Segoe UI" panose="020B0502040204020203" pitchFamily="34" charset="0"/>
              <a:cs typeface="Segoe UI" panose="020B0502040204020203" pitchFamily="34" charset="0"/>
            </a:endParaRPr>
          </a:p>
        </p:txBody>
      </p:sp>
      <p:sp>
        <p:nvSpPr>
          <p:cNvPr id="2" name="Oval 1"/>
          <p:cNvSpPr/>
          <p:nvPr/>
        </p:nvSpPr>
        <p:spPr>
          <a:xfrm>
            <a:off x="1670127" y="3406314"/>
            <a:ext cx="921774" cy="921774"/>
          </a:xfrm>
          <a:prstGeom prst="ellipse">
            <a:avLst/>
          </a:prstGeom>
          <a:solidFill>
            <a:srgbClr val="F3BE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ircle: Hollow 7"/>
          <p:cNvSpPr/>
          <p:nvPr/>
        </p:nvSpPr>
        <p:spPr>
          <a:xfrm>
            <a:off x="983098" y="2719285"/>
            <a:ext cx="2295832" cy="2295832"/>
          </a:xfrm>
          <a:prstGeom prst="donut">
            <a:avLst>
              <a:gd name="adj" fmla="val 10440"/>
            </a:avLst>
          </a:prstGeom>
          <a:solidFill>
            <a:srgbClr val="00144F"/>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ircle: Hollow 6"/>
          <p:cNvSpPr/>
          <p:nvPr/>
        </p:nvSpPr>
        <p:spPr>
          <a:xfrm>
            <a:off x="1325491" y="3061678"/>
            <a:ext cx="1611046" cy="1611046"/>
          </a:xfrm>
          <a:prstGeom prst="donut">
            <a:avLst>
              <a:gd name="adj" fmla="val 12789"/>
            </a:avLst>
          </a:prstGeom>
          <a:solidFill>
            <a:srgbClr val="F5AE18"/>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Target outline"/>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87513" y="3523700"/>
            <a:ext cx="687003" cy="687003"/>
          </a:xfrm>
          <a:prstGeom prst="rect">
            <a:avLst/>
          </a:prstGeom>
        </p:spPr>
      </p:pic>
      <p:sp>
        <p:nvSpPr>
          <p:cNvPr id="18" name="Oval 17"/>
          <p:cNvSpPr/>
          <p:nvPr/>
        </p:nvSpPr>
        <p:spPr>
          <a:xfrm>
            <a:off x="4241244" y="1718796"/>
            <a:ext cx="853762" cy="853762"/>
          </a:xfrm>
          <a:prstGeom prst="ellipse">
            <a:avLst/>
          </a:prstGeom>
          <a:solidFill>
            <a:srgbClr val="00144F"/>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241244" y="3440320"/>
            <a:ext cx="853762" cy="853762"/>
          </a:xfrm>
          <a:prstGeom prst="ellipse">
            <a:avLst/>
          </a:prstGeom>
          <a:solidFill>
            <a:srgbClr val="F5AE18"/>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241244" y="5161844"/>
            <a:ext cx="853762" cy="853762"/>
          </a:xfrm>
          <a:prstGeom prst="ellipse">
            <a:avLst/>
          </a:prstGeom>
          <a:solidFill>
            <a:srgbClr val="F3BE94"/>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353144" y="1830696"/>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solidFill>
                  <a:schemeClr val="tx1"/>
                </a:solidFill>
                <a:latin typeface="Segoe UI" panose="020B0502040204020203" pitchFamily="34" charset="0"/>
                <a:cs typeface="Segoe UI" panose="020B0502040204020203" pitchFamily="34" charset="0"/>
              </a:rPr>
              <a:t>01</a:t>
            </a:r>
          </a:p>
        </p:txBody>
      </p:sp>
      <p:sp>
        <p:nvSpPr>
          <p:cNvPr id="22" name="Oval 21"/>
          <p:cNvSpPr/>
          <p:nvPr/>
        </p:nvSpPr>
        <p:spPr>
          <a:xfrm>
            <a:off x="4353144" y="3552220"/>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solidFill>
                  <a:schemeClr val="tx1"/>
                </a:solidFill>
                <a:latin typeface="Segoe UI" panose="020B0502040204020203" pitchFamily="34" charset="0"/>
                <a:cs typeface="Segoe UI" panose="020B0502040204020203" pitchFamily="34" charset="0"/>
              </a:rPr>
              <a:t>02</a:t>
            </a:r>
          </a:p>
        </p:txBody>
      </p:sp>
      <p:sp>
        <p:nvSpPr>
          <p:cNvPr id="23" name="Oval 22"/>
          <p:cNvSpPr/>
          <p:nvPr/>
        </p:nvSpPr>
        <p:spPr>
          <a:xfrm>
            <a:off x="4353144" y="5273744"/>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a:solidFill>
                  <a:schemeClr val="tx1"/>
                </a:solidFill>
                <a:latin typeface="Segoe UI" panose="020B0502040204020203" pitchFamily="34" charset="0"/>
                <a:cs typeface="Segoe UI" panose="020B0502040204020203" pitchFamily="34" charset="0"/>
              </a:rPr>
              <a:t>03</a:t>
            </a:r>
          </a:p>
        </p:txBody>
      </p:sp>
      <p:cxnSp>
        <p:nvCxnSpPr>
          <p:cNvPr id="25" name="Straight Connector 24"/>
          <p:cNvCxnSpPr>
            <a:stCxn id="8" idx="7"/>
            <a:endCxn id="18" idx="2"/>
          </p:cNvCxnSpPr>
          <p:nvPr/>
        </p:nvCxnSpPr>
        <p:spPr>
          <a:xfrm flipV="1">
            <a:off x="2942713" y="2145677"/>
            <a:ext cx="1298531" cy="909825"/>
          </a:xfrm>
          <a:prstGeom prst="line">
            <a:avLst/>
          </a:prstGeom>
          <a:ln w="25400">
            <a:solidFill>
              <a:srgbClr val="00144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6"/>
            <a:endCxn id="19" idx="2"/>
          </p:cNvCxnSpPr>
          <p:nvPr/>
        </p:nvCxnSpPr>
        <p:spPr>
          <a:xfrm>
            <a:off x="2936537" y="3867201"/>
            <a:ext cx="1304707" cy="0"/>
          </a:xfrm>
          <a:prstGeom prst="line">
            <a:avLst/>
          </a:prstGeom>
          <a:ln w="25400">
            <a:solidFill>
              <a:srgbClr val="F5AE18"/>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 idx="5"/>
            <a:endCxn id="20" idx="2"/>
          </p:cNvCxnSpPr>
          <p:nvPr/>
        </p:nvCxnSpPr>
        <p:spPr>
          <a:xfrm>
            <a:off x="2456910" y="4193097"/>
            <a:ext cx="1784334" cy="1395628"/>
          </a:xfrm>
          <a:prstGeom prst="line">
            <a:avLst/>
          </a:prstGeom>
          <a:ln w="25400">
            <a:solidFill>
              <a:srgbClr val="F3BE94"/>
            </a:solidFill>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5341666" y="3006439"/>
            <a:ext cx="6334396" cy="1721524"/>
            <a:chOff x="4668125" y="3006439"/>
            <a:chExt cx="7007937" cy="1721524"/>
          </a:xfrm>
        </p:grpSpPr>
        <p:cxnSp>
          <p:nvCxnSpPr>
            <p:cNvPr id="35" name="Straight Connector 34"/>
            <p:cNvCxnSpPr/>
            <p:nvPr/>
          </p:nvCxnSpPr>
          <p:spPr>
            <a:xfrm>
              <a:off x="4668125" y="3006439"/>
              <a:ext cx="700793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68125" y="4727963"/>
              <a:ext cx="700793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7" name="Title 1"/>
          <p:cNvSpPr txBox="1"/>
          <p:nvPr/>
        </p:nvSpPr>
        <p:spPr>
          <a:xfrm>
            <a:off x="5341666" y="1714790"/>
            <a:ext cx="3182902" cy="1077218"/>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Information &amp; Communication Flow </a:t>
            </a: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ONA analyzes and visualizes patterns of collaboration by examining the frequency, strength, and nature of interactions within networks.</a:t>
            </a:r>
          </a:p>
        </p:txBody>
      </p:sp>
      <p:sp>
        <p:nvSpPr>
          <p:cNvPr id="38" name="Title 1"/>
          <p:cNvSpPr txBox="1"/>
          <p:nvPr/>
        </p:nvSpPr>
        <p:spPr>
          <a:xfrm>
            <a:off x="5341666" y="3415532"/>
            <a:ext cx="3182902" cy="861774"/>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Organizational Issues </a:t>
            </a:r>
          </a:p>
          <a:p>
            <a:pPr algn="l">
              <a:lnSpc>
                <a:spcPct val="100000"/>
              </a:lnSpc>
            </a:pP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It can help diagnose various organizational issues and devise appropriate interventions.</a:t>
            </a:r>
          </a:p>
        </p:txBody>
      </p:sp>
      <p:sp>
        <p:nvSpPr>
          <p:cNvPr id="39" name="Title 1"/>
          <p:cNvSpPr txBox="1"/>
          <p:nvPr/>
        </p:nvSpPr>
        <p:spPr>
          <a:xfrm>
            <a:off x="5341666" y="4887672"/>
            <a:ext cx="3182902" cy="1292662"/>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Influencer &amp; Outsider </a:t>
            </a:r>
          </a:p>
          <a:p>
            <a:pPr algn="l">
              <a:lnSpc>
                <a:spcPct val="100000"/>
              </a:lnSpc>
            </a:pP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It can help identify key influencers to enhance business performance through increased connectivity. Additionally, we can find outsiders who rarely communicate with other colleagues.</a:t>
            </a:r>
          </a:p>
        </p:txBody>
      </p:sp>
      <p:sp>
        <p:nvSpPr>
          <p:cNvPr id="40" name="Title 1"/>
          <p:cNvSpPr txBox="1"/>
          <p:nvPr/>
        </p:nvSpPr>
        <p:spPr>
          <a:xfrm>
            <a:off x="8948107" y="1425676"/>
            <a:ext cx="2727955" cy="1440000"/>
          </a:xfrm>
          <a:prstGeom prst="rect">
            <a:avLst/>
          </a:prstGeom>
          <a:solidFill>
            <a:srgbClr val="00144F"/>
          </a:solidFill>
        </p:spPr>
        <p:txBody>
          <a:bodyPr vert="horz" wrap="square" lIns="108000" tIns="108000" rIns="108000" bIns="1080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Types </a:t>
            </a:r>
            <a:r>
              <a:rPr lang="en-US" sz="14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Downward</a:t>
            </a:r>
          </a:p>
          <a:p>
            <a:pPr algn="l">
              <a:lnSpc>
                <a:spcPct val="100000"/>
              </a:lnSpc>
            </a:pPr>
            <a:r>
              <a:rPr lang="en-US" sz="1400" dirty="0">
                <a:solidFill>
                  <a:schemeClr val="bg1"/>
                </a:solidFill>
                <a:latin typeface="Segoe UI" panose="020B0502040204020203" pitchFamily="34" charset="0"/>
                <a:ea typeface="Segoe UI Black" panose="020B0A02040204020203" pitchFamily="34" charset="0"/>
                <a:cs typeface="Segoe UI" panose="020B0502040204020203" pitchFamily="34" charset="0"/>
              </a:rPr>
              <a:t>           Upward</a:t>
            </a:r>
          </a:p>
          <a:p>
            <a:pPr algn="l">
              <a:lnSpc>
                <a:spcPct val="100000"/>
              </a:lnSpc>
            </a:pPr>
            <a:r>
              <a:rPr lang="en-US" sz="1400" dirty="0">
                <a:solidFill>
                  <a:schemeClr val="bg1"/>
                </a:solidFill>
                <a:latin typeface="Segoe UI" panose="020B0502040204020203" pitchFamily="34" charset="0"/>
                <a:ea typeface="Segoe UI Black" panose="020B0A02040204020203" pitchFamily="34" charset="0"/>
                <a:cs typeface="Segoe UI" panose="020B0502040204020203" pitchFamily="34" charset="0"/>
              </a:rPr>
              <a:t>           Horizontal</a:t>
            </a:r>
          </a:p>
          <a:p>
            <a:pPr algn="l">
              <a:lnSpc>
                <a:spcPct val="100000"/>
              </a:lnSpc>
            </a:pPr>
            <a:r>
              <a:rPr lang="en-US" sz="1400" dirty="0">
                <a:solidFill>
                  <a:schemeClr val="bg1"/>
                </a:solidFill>
                <a:latin typeface="Segoe UI" panose="020B0502040204020203" pitchFamily="34" charset="0"/>
                <a:ea typeface="Segoe UI Black" panose="020B0A02040204020203" pitchFamily="34" charset="0"/>
                <a:cs typeface="Segoe UI" panose="020B0502040204020203" pitchFamily="34" charset="0"/>
              </a:rPr>
              <a:t>           Diagonal</a:t>
            </a:r>
          </a:p>
        </p:txBody>
      </p:sp>
      <p:sp>
        <p:nvSpPr>
          <p:cNvPr id="41" name="Title 1"/>
          <p:cNvSpPr txBox="1"/>
          <p:nvPr/>
        </p:nvSpPr>
        <p:spPr>
          <a:xfrm>
            <a:off x="8948107" y="3147200"/>
            <a:ext cx="2727955" cy="1439998"/>
          </a:xfrm>
          <a:prstGeom prst="rect">
            <a:avLst/>
          </a:prstGeom>
          <a:solidFill>
            <a:srgbClr val="F5AE18"/>
          </a:solidFill>
        </p:spPr>
        <p:txBody>
          <a:bodyPr vert="horz" wrap="square" lIns="108000" tIns="108000" rIns="108000" bIns="1080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Issues </a:t>
            </a: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Organizational silos</a:t>
            </a:r>
          </a:p>
          <a:p>
            <a:pPr algn="l">
              <a:lnSpc>
                <a:spcPct val="100000"/>
              </a:lnSpc>
            </a:pP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           Information bottleneck</a:t>
            </a:r>
          </a:p>
          <a:p>
            <a:pPr algn="l">
              <a:lnSpc>
                <a:spcPct val="100000"/>
              </a:lnSpc>
            </a:pP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           Lack of consensus</a:t>
            </a:r>
          </a:p>
          <a:p>
            <a:pPr algn="l">
              <a:lnSpc>
                <a:spcPct val="100000"/>
              </a:lnSpc>
            </a:pP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           Negative culture</a:t>
            </a:r>
          </a:p>
        </p:txBody>
      </p:sp>
      <p:sp>
        <p:nvSpPr>
          <p:cNvPr id="42" name="Title 1"/>
          <p:cNvSpPr txBox="1"/>
          <p:nvPr/>
        </p:nvSpPr>
        <p:spPr>
          <a:xfrm>
            <a:off x="8948107" y="4868724"/>
            <a:ext cx="2727955" cy="1439997"/>
          </a:xfrm>
          <a:prstGeom prst="rect">
            <a:avLst/>
          </a:prstGeom>
          <a:solidFill>
            <a:srgbClr val="F3BE94"/>
          </a:solidFill>
        </p:spPr>
        <p:txBody>
          <a:bodyPr vert="horz" wrap="square" lIns="108000" tIns="108000" rIns="108000" bIns="1080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Change management  </a:t>
            </a:r>
          </a:p>
          <a:p>
            <a:pPr algn="l">
              <a:lnSpc>
                <a:spcPct val="100000"/>
              </a:lnSpc>
            </a:pP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Leaders can leverage the existing, but hidden networks to drive change within a firm. </a:t>
            </a:r>
            <a:r>
              <a:rPr lang="en-US" sz="14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 </a:t>
            </a: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 </a:t>
            </a:r>
          </a:p>
        </p:txBody>
      </p:sp>
      <p:grpSp>
        <p:nvGrpSpPr>
          <p:cNvPr id="46" name="Group 45"/>
          <p:cNvGrpSpPr/>
          <p:nvPr/>
        </p:nvGrpSpPr>
        <p:grpSpPr>
          <a:xfrm>
            <a:off x="9185206" y="1547080"/>
            <a:ext cx="223037" cy="297821"/>
            <a:chOff x="7764463" y="723900"/>
            <a:chExt cx="269875" cy="360363"/>
          </a:xfrm>
          <a:solidFill>
            <a:schemeClr val="bg1"/>
          </a:solidFill>
        </p:grpSpPr>
        <p:sp>
          <p:nvSpPr>
            <p:cNvPr id="47" name="Freeform 1542"/>
            <p:cNvSpPr/>
            <p:nvPr/>
          </p:nvSpPr>
          <p:spPr bwMode="auto">
            <a:xfrm>
              <a:off x="7820025" y="798513"/>
              <a:ext cx="68263" cy="117475"/>
            </a:xfrm>
            <a:custGeom>
              <a:avLst/>
              <a:gdLst>
                <a:gd name="T0" fmla="*/ 9 w 18"/>
                <a:gd name="T1" fmla="*/ 31 h 31"/>
                <a:gd name="T2" fmla="*/ 0 w 18"/>
                <a:gd name="T3" fmla="*/ 23 h 31"/>
                <a:gd name="T4" fmla="*/ 2 w 18"/>
                <a:gd name="T5" fmla="*/ 21 h 31"/>
                <a:gd name="T6" fmla="*/ 4 w 18"/>
                <a:gd name="T7" fmla="*/ 23 h 31"/>
                <a:gd name="T8" fmla="*/ 9 w 18"/>
                <a:gd name="T9" fmla="*/ 27 h 31"/>
                <a:gd name="T10" fmla="*/ 14 w 18"/>
                <a:gd name="T11" fmla="*/ 23 h 31"/>
                <a:gd name="T12" fmla="*/ 9 w 18"/>
                <a:gd name="T13" fmla="*/ 18 h 31"/>
                <a:gd name="T14" fmla="*/ 0 w 18"/>
                <a:gd name="T15" fmla="*/ 9 h 31"/>
                <a:gd name="T16" fmla="*/ 9 w 18"/>
                <a:gd name="T17" fmla="*/ 0 h 31"/>
                <a:gd name="T18" fmla="*/ 18 w 18"/>
                <a:gd name="T19" fmla="*/ 9 h 31"/>
                <a:gd name="T20" fmla="*/ 16 w 18"/>
                <a:gd name="T21" fmla="*/ 11 h 31"/>
                <a:gd name="T22" fmla="*/ 14 w 18"/>
                <a:gd name="T23" fmla="*/ 9 h 31"/>
                <a:gd name="T24" fmla="*/ 9 w 18"/>
                <a:gd name="T25" fmla="*/ 4 h 31"/>
                <a:gd name="T26" fmla="*/ 4 w 18"/>
                <a:gd name="T27" fmla="*/ 9 h 31"/>
                <a:gd name="T28" fmla="*/ 9 w 18"/>
                <a:gd name="T29" fmla="*/ 14 h 31"/>
                <a:gd name="T30" fmla="*/ 18 w 18"/>
                <a:gd name="T31" fmla="*/ 23 h 31"/>
                <a:gd name="T32" fmla="*/ 9 w 18"/>
                <a:gd name="T3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31">
                  <a:moveTo>
                    <a:pt x="9" y="31"/>
                  </a:moveTo>
                  <a:cubicBezTo>
                    <a:pt x="4" y="31"/>
                    <a:pt x="0" y="28"/>
                    <a:pt x="0" y="23"/>
                  </a:cubicBezTo>
                  <a:cubicBezTo>
                    <a:pt x="0" y="22"/>
                    <a:pt x="1" y="21"/>
                    <a:pt x="2" y="21"/>
                  </a:cubicBezTo>
                  <a:cubicBezTo>
                    <a:pt x="3" y="21"/>
                    <a:pt x="4" y="22"/>
                    <a:pt x="4" y="23"/>
                  </a:cubicBezTo>
                  <a:cubicBezTo>
                    <a:pt x="4" y="25"/>
                    <a:pt x="6" y="27"/>
                    <a:pt x="9" y="27"/>
                  </a:cubicBezTo>
                  <a:cubicBezTo>
                    <a:pt x="12" y="27"/>
                    <a:pt x="14" y="25"/>
                    <a:pt x="14" y="23"/>
                  </a:cubicBezTo>
                  <a:cubicBezTo>
                    <a:pt x="14" y="20"/>
                    <a:pt x="12" y="18"/>
                    <a:pt x="9" y="18"/>
                  </a:cubicBezTo>
                  <a:cubicBezTo>
                    <a:pt x="4" y="18"/>
                    <a:pt x="0" y="14"/>
                    <a:pt x="0" y="9"/>
                  </a:cubicBezTo>
                  <a:cubicBezTo>
                    <a:pt x="0" y="4"/>
                    <a:pt x="4" y="0"/>
                    <a:pt x="9" y="0"/>
                  </a:cubicBezTo>
                  <a:cubicBezTo>
                    <a:pt x="14" y="0"/>
                    <a:pt x="18" y="4"/>
                    <a:pt x="18" y="9"/>
                  </a:cubicBezTo>
                  <a:cubicBezTo>
                    <a:pt x="18" y="10"/>
                    <a:pt x="17" y="11"/>
                    <a:pt x="16" y="11"/>
                  </a:cubicBezTo>
                  <a:cubicBezTo>
                    <a:pt x="15" y="11"/>
                    <a:pt x="14" y="10"/>
                    <a:pt x="14" y="9"/>
                  </a:cubicBezTo>
                  <a:cubicBezTo>
                    <a:pt x="14" y="7"/>
                    <a:pt x="12" y="4"/>
                    <a:pt x="9" y="4"/>
                  </a:cubicBezTo>
                  <a:cubicBezTo>
                    <a:pt x="6" y="4"/>
                    <a:pt x="4" y="7"/>
                    <a:pt x="4" y="9"/>
                  </a:cubicBezTo>
                  <a:cubicBezTo>
                    <a:pt x="4" y="12"/>
                    <a:pt x="6" y="14"/>
                    <a:pt x="9" y="14"/>
                  </a:cubicBezTo>
                  <a:cubicBezTo>
                    <a:pt x="14" y="14"/>
                    <a:pt x="18" y="18"/>
                    <a:pt x="18" y="23"/>
                  </a:cubicBezTo>
                  <a:cubicBezTo>
                    <a:pt x="18" y="28"/>
                    <a:pt x="14" y="31"/>
                    <a:pt x="9"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8" name="Freeform 1543"/>
            <p:cNvSpPr/>
            <p:nvPr/>
          </p:nvSpPr>
          <p:spPr bwMode="auto">
            <a:xfrm>
              <a:off x="7847013" y="900113"/>
              <a:ext cx="14288" cy="34925"/>
            </a:xfrm>
            <a:custGeom>
              <a:avLst/>
              <a:gdLst>
                <a:gd name="T0" fmla="*/ 2 w 4"/>
                <a:gd name="T1" fmla="*/ 9 h 9"/>
                <a:gd name="T2" fmla="*/ 0 w 4"/>
                <a:gd name="T3" fmla="*/ 7 h 9"/>
                <a:gd name="T4" fmla="*/ 0 w 4"/>
                <a:gd name="T5" fmla="*/ 2 h 9"/>
                <a:gd name="T6" fmla="*/ 2 w 4"/>
                <a:gd name="T7" fmla="*/ 0 h 9"/>
                <a:gd name="T8" fmla="*/ 4 w 4"/>
                <a:gd name="T9" fmla="*/ 2 h 9"/>
                <a:gd name="T10" fmla="*/ 4 w 4"/>
                <a:gd name="T11" fmla="*/ 7 h 9"/>
                <a:gd name="T12" fmla="*/ 2 w 4"/>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 h="9">
                  <a:moveTo>
                    <a:pt x="2" y="9"/>
                  </a:moveTo>
                  <a:cubicBezTo>
                    <a:pt x="1" y="9"/>
                    <a:pt x="0" y="8"/>
                    <a:pt x="0" y="7"/>
                  </a:cubicBezTo>
                  <a:cubicBezTo>
                    <a:pt x="0" y="2"/>
                    <a:pt x="0" y="2"/>
                    <a:pt x="0" y="2"/>
                  </a:cubicBezTo>
                  <a:cubicBezTo>
                    <a:pt x="0" y="1"/>
                    <a:pt x="1" y="0"/>
                    <a:pt x="2" y="0"/>
                  </a:cubicBezTo>
                  <a:cubicBezTo>
                    <a:pt x="3" y="0"/>
                    <a:pt x="4" y="1"/>
                    <a:pt x="4" y="2"/>
                  </a:cubicBezTo>
                  <a:cubicBezTo>
                    <a:pt x="4" y="7"/>
                    <a:pt x="4" y="7"/>
                    <a:pt x="4" y="7"/>
                  </a:cubicBezTo>
                  <a:cubicBezTo>
                    <a:pt x="4" y="8"/>
                    <a:pt x="3"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9" name="Freeform 1544"/>
            <p:cNvSpPr/>
            <p:nvPr/>
          </p:nvSpPr>
          <p:spPr bwMode="auto">
            <a:xfrm>
              <a:off x="7847013" y="784225"/>
              <a:ext cx="14288" cy="30163"/>
            </a:xfrm>
            <a:custGeom>
              <a:avLst/>
              <a:gdLst>
                <a:gd name="T0" fmla="*/ 2 w 4"/>
                <a:gd name="T1" fmla="*/ 8 h 8"/>
                <a:gd name="T2" fmla="*/ 0 w 4"/>
                <a:gd name="T3" fmla="*/ 6 h 8"/>
                <a:gd name="T4" fmla="*/ 0 w 4"/>
                <a:gd name="T5" fmla="*/ 2 h 8"/>
                <a:gd name="T6" fmla="*/ 2 w 4"/>
                <a:gd name="T7" fmla="*/ 0 h 8"/>
                <a:gd name="T8" fmla="*/ 4 w 4"/>
                <a:gd name="T9" fmla="*/ 2 h 8"/>
                <a:gd name="T10" fmla="*/ 4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1" y="8"/>
                    <a:pt x="0" y="8"/>
                    <a:pt x="0" y="6"/>
                  </a:cubicBezTo>
                  <a:cubicBezTo>
                    <a:pt x="0" y="2"/>
                    <a:pt x="0" y="2"/>
                    <a:pt x="0" y="2"/>
                  </a:cubicBezTo>
                  <a:cubicBezTo>
                    <a:pt x="0" y="1"/>
                    <a:pt x="1" y="0"/>
                    <a:pt x="2" y="0"/>
                  </a:cubicBezTo>
                  <a:cubicBezTo>
                    <a:pt x="3" y="0"/>
                    <a:pt x="4" y="1"/>
                    <a:pt x="4" y="2"/>
                  </a:cubicBezTo>
                  <a:cubicBezTo>
                    <a:pt x="4" y="6"/>
                    <a:pt x="4" y="6"/>
                    <a:pt x="4" y="6"/>
                  </a:cubicBezTo>
                  <a:cubicBezTo>
                    <a:pt x="4" y="8"/>
                    <a:pt x="3"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0" name="Freeform 1545"/>
            <p:cNvSpPr>
              <a:spLocks noEditPoints="1"/>
            </p:cNvSpPr>
            <p:nvPr/>
          </p:nvSpPr>
          <p:spPr bwMode="auto">
            <a:xfrm>
              <a:off x="7764463" y="723900"/>
              <a:ext cx="269875" cy="360363"/>
            </a:xfrm>
            <a:custGeom>
              <a:avLst/>
              <a:gdLst>
                <a:gd name="T0" fmla="*/ 70 w 72"/>
                <a:gd name="T1" fmla="*/ 96 h 96"/>
                <a:gd name="T2" fmla="*/ 2 w 72"/>
                <a:gd name="T3" fmla="*/ 96 h 96"/>
                <a:gd name="T4" fmla="*/ 0 w 72"/>
                <a:gd name="T5" fmla="*/ 94 h 96"/>
                <a:gd name="T6" fmla="*/ 0 w 72"/>
                <a:gd name="T7" fmla="*/ 2 h 96"/>
                <a:gd name="T8" fmla="*/ 2 w 72"/>
                <a:gd name="T9" fmla="*/ 0 h 96"/>
                <a:gd name="T10" fmla="*/ 46 w 72"/>
                <a:gd name="T11" fmla="*/ 0 h 96"/>
                <a:gd name="T12" fmla="*/ 47 w 72"/>
                <a:gd name="T13" fmla="*/ 1 h 96"/>
                <a:gd name="T14" fmla="*/ 71 w 72"/>
                <a:gd name="T15" fmla="*/ 25 h 96"/>
                <a:gd name="T16" fmla="*/ 72 w 72"/>
                <a:gd name="T17" fmla="*/ 26 h 96"/>
                <a:gd name="T18" fmla="*/ 72 w 72"/>
                <a:gd name="T19" fmla="*/ 94 h 96"/>
                <a:gd name="T20" fmla="*/ 70 w 72"/>
                <a:gd name="T21" fmla="*/ 96 h 96"/>
                <a:gd name="T22" fmla="*/ 4 w 72"/>
                <a:gd name="T23" fmla="*/ 92 h 96"/>
                <a:gd name="T24" fmla="*/ 68 w 72"/>
                <a:gd name="T25" fmla="*/ 92 h 96"/>
                <a:gd name="T26" fmla="*/ 68 w 72"/>
                <a:gd name="T27" fmla="*/ 27 h 96"/>
                <a:gd name="T28" fmla="*/ 45 w 72"/>
                <a:gd name="T29" fmla="*/ 4 h 96"/>
                <a:gd name="T30" fmla="*/ 4 w 72"/>
                <a:gd name="T31" fmla="*/ 4 h 96"/>
                <a:gd name="T32" fmla="*/ 4 w 72"/>
                <a:gd name="T33"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96">
                  <a:moveTo>
                    <a:pt x="70" y="96"/>
                  </a:moveTo>
                  <a:cubicBezTo>
                    <a:pt x="2" y="96"/>
                    <a:pt x="2" y="96"/>
                    <a:pt x="2" y="96"/>
                  </a:cubicBezTo>
                  <a:cubicBezTo>
                    <a:pt x="1" y="96"/>
                    <a:pt x="0" y="95"/>
                    <a:pt x="0" y="94"/>
                  </a:cubicBezTo>
                  <a:cubicBezTo>
                    <a:pt x="0" y="2"/>
                    <a:pt x="0" y="2"/>
                    <a:pt x="0" y="2"/>
                  </a:cubicBezTo>
                  <a:cubicBezTo>
                    <a:pt x="0" y="1"/>
                    <a:pt x="1" y="0"/>
                    <a:pt x="2" y="0"/>
                  </a:cubicBezTo>
                  <a:cubicBezTo>
                    <a:pt x="46" y="0"/>
                    <a:pt x="46" y="0"/>
                    <a:pt x="46" y="0"/>
                  </a:cubicBezTo>
                  <a:cubicBezTo>
                    <a:pt x="47" y="0"/>
                    <a:pt x="47" y="0"/>
                    <a:pt x="47" y="1"/>
                  </a:cubicBezTo>
                  <a:cubicBezTo>
                    <a:pt x="71" y="25"/>
                    <a:pt x="71" y="25"/>
                    <a:pt x="71" y="25"/>
                  </a:cubicBezTo>
                  <a:cubicBezTo>
                    <a:pt x="72" y="25"/>
                    <a:pt x="72" y="25"/>
                    <a:pt x="72" y="26"/>
                  </a:cubicBezTo>
                  <a:cubicBezTo>
                    <a:pt x="72" y="94"/>
                    <a:pt x="72" y="94"/>
                    <a:pt x="72" y="94"/>
                  </a:cubicBezTo>
                  <a:cubicBezTo>
                    <a:pt x="72" y="95"/>
                    <a:pt x="71" y="96"/>
                    <a:pt x="70" y="96"/>
                  </a:cubicBezTo>
                  <a:close/>
                  <a:moveTo>
                    <a:pt x="4" y="92"/>
                  </a:moveTo>
                  <a:cubicBezTo>
                    <a:pt x="68" y="92"/>
                    <a:pt x="68" y="92"/>
                    <a:pt x="68" y="92"/>
                  </a:cubicBezTo>
                  <a:cubicBezTo>
                    <a:pt x="68" y="27"/>
                    <a:pt x="68" y="27"/>
                    <a:pt x="68" y="27"/>
                  </a:cubicBezTo>
                  <a:cubicBezTo>
                    <a:pt x="45" y="4"/>
                    <a:pt x="45" y="4"/>
                    <a:pt x="45" y="4"/>
                  </a:cubicBezTo>
                  <a:cubicBezTo>
                    <a:pt x="4" y="4"/>
                    <a:pt x="4" y="4"/>
                    <a:pt x="4" y="4"/>
                  </a:cubicBez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1" name="Freeform 1546"/>
            <p:cNvSpPr/>
            <p:nvPr/>
          </p:nvSpPr>
          <p:spPr bwMode="auto">
            <a:xfrm>
              <a:off x="7929563" y="723900"/>
              <a:ext cx="104775" cy="104775"/>
            </a:xfrm>
            <a:custGeom>
              <a:avLst/>
              <a:gdLst>
                <a:gd name="T0" fmla="*/ 26 w 28"/>
                <a:gd name="T1" fmla="*/ 28 h 28"/>
                <a:gd name="T2" fmla="*/ 2 w 28"/>
                <a:gd name="T3" fmla="*/ 28 h 28"/>
                <a:gd name="T4" fmla="*/ 0 w 28"/>
                <a:gd name="T5" fmla="*/ 26 h 28"/>
                <a:gd name="T6" fmla="*/ 0 w 28"/>
                <a:gd name="T7" fmla="*/ 2 h 28"/>
                <a:gd name="T8" fmla="*/ 2 w 28"/>
                <a:gd name="T9" fmla="*/ 0 h 28"/>
                <a:gd name="T10" fmla="*/ 4 w 28"/>
                <a:gd name="T11" fmla="*/ 2 h 28"/>
                <a:gd name="T12" fmla="*/ 4 w 28"/>
                <a:gd name="T13" fmla="*/ 24 h 28"/>
                <a:gd name="T14" fmla="*/ 26 w 28"/>
                <a:gd name="T15" fmla="*/ 24 h 28"/>
                <a:gd name="T16" fmla="*/ 28 w 28"/>
                <a:gd name="T17" fmla="*/ 26 h 28"/>
                <a:gd name="T18" fmla="*/ 26 w 28"/>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26" y="28"/>
                  </a:moveTo>
                  <a:cubicBezTo>
                    <a:pt x="2" y="28"/>
                    <a:pt x="2" y="28"/>
                    <a:pt x="2" y="28"/>
                  </a:cubicBezTo>
                  <a:cubicBezTo>
                    <a:pt x="1" y="28"/>
                    <a:pt x="0" y="27"/>
                    <a:pt x="0" y="26"/>
                  </a:cubicBezTo>
                  <a:cubicBezTo>
                    <a:pt x="0" y="2"/>
                    <a:pt x="0" y="2"/>
                    <a:pt x="0" y="2"/>
                  </a:cubicBezTo>
                  <a:cubicBezTo>
                    <a:pt x="0" y="1"/>
                    <a:pt x="1" y="0"/>
                    <a:pt x="2" y="0"/>
                  </a:cubicBezTo>
                  <a:cubicBezTo>
                    <a:pt x="3" y="0"/>
                    <a:pt x="4" y="1"/>
                    <a:pt x="4" y="2"/>
                  </a:cubicBezTo>
                  <a:cubicBezTo>
                    <a:pt x="4" y="24"/>
                    <a:pt x="4" y="24"/>
                    <a:pt x="4" y="24"/>
                  </a:cubicBezTo>
                  <a:cubicBezTo>
                    <a:pt x="26" y="24"/>
                    <a:pt x="26" y="24"/>
                    <a:pt x="26" y="24"/>
                  </a:cubicBezTo>
                  <a:cubicBezTo>
                    <a:pt x="27" y="24"/>
                    <a:pt x="28" y="25"/>
                    <a:pt x="28" y="26"/>
                  </a:cubicBezTo>
                  <a:cubicBezTo>
                    <a:pt x="28" y="27"/>
                    <a:pt x="27" y="28"/>
                    <a:pt x="2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2" name="Freeform 1547"/>
            <p:cNvSpPr/>
            <p:nvPr/>
          </p:nvSpPr>
          <p:spPr bwMode="auto">
            <a:xfrm>
              <a:off x="7808913" y="965200"/>
              <a:ext cx="180975" cy="14288"/>
            </a:xfrm>
            <a:custGeom>
              <a:avLst/>
              <a:gdLst>
                <a:gd name="T0" fmla="*/ 46 w 48"/>
                <a:gd name="T1" fmla="*/ 4 h 4"/>
                <a:gd name="T2" fmla="*/ 2 w 48"/>
                <a:gd name="T3" fmla="*/ 4 h 4"/>
                <a:gd name="T4" fmla="*/ 0 w 48"/>
                <a:gd name="T5" fmla="*/ 2 h 4"/>
                <a:gd name="T6" fmla="*/ 2 w 48"/>
                <a:gd name="T7" fmla="*/ 0 h 4"/>
                <a:gd name="T8" fmla="*/ 46 w 48"/>
                <a:gd name="T9" fmla="*/ 0 h 4"/>
                <a:gd name="T10" fmla="*/ 48 w 48"/>
                <a:gd name="T11" fmla="*/ 2 h 4"/>
                <a:gd name="T12" fmla="*/ 46 w 4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8" h="4">
                  <a:moveTo>
                    <a:pt x="46" y="4"/>
                  </a:moveTo>
                  <a:cubicBezTo>
                    <a:pt x="2" y="4"/>
                    <a:pt x="2" y="4"/>
                    <a:pt x="2" y="4"/>
                  </a:cubicBezTo>
                  <a:cubicBezTo>
                    <a:pt x="1" y="4"/>
                    <a:pt x="0" y="3"/>
                    <a:pt x="0" y="2"/>
                  </a:cubicBezTo>
                  <a:cubicBezTo>
                    <a:pt x="0" y="1"/>
                    <a:pt x="1" y="0"/>
                    <a:pt x="2" y="0"/>
                  </a:cubicBezTo>
                  <a:cubicBezTo>
                    <a:pt x="46" y="0"/>
                    <a:pt x="46" y="0"/>
                    <a:pt x="46" y="0"/>
                  </a:cubicBezTo>
                  <a:cubicBezTo>
                    <a:pt x="47" y="0"/>
                    <a:pt x="48" y="1"/>
                    <a:pt x="48" y="2"/>
                  </a:cubicBezTo>
                  <a:cubicBezTo>
                    <a:pt x="48" y="3"/>
                    <a:pt x="47" y="4"/>
                    <a:pt x="4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3" name="Freeform 1548"/>
            <p:cNvSpPr/>
            <p:nvPr/>
          </p:nvSpPr>
          <p:spPr bwMode="auto">
            <a:xfrm>
              <a:off x="7899400" y="935038"/>
              <a:ext cx="90488" cy="14288"/>
            </a:xfrm>
            <a:custGeom>
              <a:avLst/>
              <a:gdLst>
                <a:gd name="T0" fmla="*/ 22 w 24"/>
                <a:gd name="T1" fmla="*/ 4 h 4"/>
                <a:gd name="T2" fmla="*/ 2 w 24"/>
                <a:gd name="T3" fmla="*/ 4 h 4"/>
                <a:gd name="T4" fmla="*/ 0 w 24"/>
                <a:gd name="T5" fmla="*/ 2 h 4"/>
                <a:gd name="T6" fmla="*/ 2 w 24"/>
                <a:gd name="T7" fmla="*/ 0 h 4"/>
                <a:gd name="T8" fmla="*/ 22 w 24"/>
                <a:gd name="T9" fmla="*/ 0 h 4"/>
                <a:gd name="T10" fmla="*/ 24 w 24"/>
                <a:gd name="T11" fmla="*/ 2 h 4"/>
                <a:gd name="T12" fmla="*/ 22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2" y="4"/>
                  </a:moveTo>
                  <a:cubicBezTo>
                    <a:pt x="2" y="4"/>
                    <a:pt x="2" y="4"/>
                    <a:pt x="2" y="4"/>
                  </a:cubicBezTo>
                  <a:cubicBezTo>
                    <a:pt x="1" y="4"/>
                    <a:pt x="0" y="3"/>
                    <a:pt x="0" y="2"/>
                  </a:cubicBezTo>
                  <a:cubicBezTo>
                    <a:pt x="0" y="1"/>
                    <a:pt x="1" y="0"/>
                    <a:pt x="2" y="0"/>
                  </a:cubicBezTo>
                  <a:cubicBezTo>
                    <a:pt x="22" y="0"/>
                    <a:pt x="22" y="0"/>
                    <a:pt x="22" y="0"/>
                  </a:cubicBezTo>
                  <a:cubicBezTo>
                    <a:pt x="23" y="0"/>
                    <a:pt x="24" y="1"/>
                    <a:pt x="24" y="2"/>
                  </a:cubicBezTo>
                  <a:cubicBezTo>
                    <a:pt x="24" y="3"/>
                    <a:pt x="23" y="4"/>
                    <a:pt x="2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4" name="Freeform 1550"/>
            <p:cNvSpPr/>
            <p:nvPr/>
          </p:nvSpPr>
          <p:spPr bwMode="auto">
            <a:xfrm>
              <a:off x="7929563" y="904875"/>
              <a:ext cx="60325" cy="14288"/>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5" name="Freeform 1551"/>
            <p:cNvSpPr/>
            <p:nvPr/>
          </p:nvSpPr>
          <p:spPr bwMode="auto">
            <a:xfrm>
              <a:off x="7929563" y="874713"/>
              <a:ext cx="60325" cy="14288"/>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6" name="Freeform 1552"/>
            <p:cNvSpPr/>
            <p:nvPr/>
          </p:nvSpPr>
          <p:spPr bwMode="auto">
            <a:xfrm>
              <a:off x="7808913" y="993775"/>
              <a:ext cx="180975" cy="15875"/>
            </a:xfrm>
            <a:custGeom>
              <a:avLst/>
              <a:gdLst>
                <a:gd name="T0" fmla="*/ 46 w 48"/>
                <a:gd name="T1" fmla="*/ 4 h 4"/>
                <a:gd name="T2" fmla="*/ 2 w 48"/>
                <a:gd name="T3" fmla="*/ 4 h 4"/>
                <a:gd name="T4" fmla="*/ 0 w 48"/>
                <a:gd name="T5" fmla="*/ 2 h 4"/>
                <a:gd name="T6" fmla="*/ 2 w 48"/>
                <a:gd name="T7" fmla="*/ 0 h 4"/>
                <a:gd name="T8" fmla="*/ 46 w 48"/>
                <a:gd name="T9" fmla="*/ 0 h 4"/>
                <a:gd name="T10" fmla="*/ 48 w 48"/>
                <a:gd name="T11" fmla="*/ 2 h 4"/>
                <a:gd name="T12" fmla="*/ 46 w 4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8" h="4">
                  <a:moveTo>
                    <a:pt x="46" y="4"/>
                  </a:moveTo>
                  <a:cubicBezTo>
                    <a:pt x="2" y="4"/>
                    <a:pt x="2" y="4"/>
                    <a:pt x="2" y="4"/>
                  </a:cubicBezTo>
                  <a:cubicBezTo>
                    <a:pt x="1" y="4"/>
                    <a:pt x="0" y="3"/>
                    <a:pt x="0" y="2"/>
                  </a:cubicBezTo>
                  <a:cubicBezTo>
                    <a:pt x="0" y="1"/>
                    <a:pt x="1" y="0"/>
                    <a:pt x="2" y="0"/>
                  </a:cubicBezTo>
                  <a:cubicBezTo>
                    <a:pt x="46" y="0"/>
                    <a:pt x="46" y="0"/>
                    <a:pt x="46" y="0"/>
                  </a:cubicBezTo>
                  <a:cubicBezTo>
                    <a:pt x="47" y="0"/>
                    <a:pt x="48" y="1"/>
                    <a:pt x="48" y="2"/>
                  </a:cubicBezTo>
                  <a:cubicBezTo>
                    <a:pt x="48" y="3"/>
                    <a:pt x="47" y="4"/>
                    <a:pt x="4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7" name="Freeform 1553"/>
            <p:cNvSpPr/>
            <p:nvPr/>
          </p:nvSpPr>
          <p:spPr bwMode="auto">
            <a:xfrm>
              <a:off x="7808913" y="1023938"/>
              <a:ext cx="180975" cy="15875"/>
            </a:xfrm>
            <a:custGeom>
              <a:avLst/>
              <a:gdLst>
                <a:gd name="T0" fmla="*/ 46 w 48"/>
                <a:gd name="T1" fmla="*/ 4 h 4"/>
                <a:gd name="T2" fmla="*/ 2 w 48"/>
                <a:gd name="T3" fmla="*/ 4 h 4"/>
                <a:gd name="T4" fmla="*/ 0 w 48"/>
                <a:gd name="T5" fmla="*/ 2 h 4"/>
                <a:gd name="T6" fmla="*/ 2 w 48"/>
                <a:gd name="T7" fmla="*/ 0 h 4"/>
                <a:gd name="T8" fmla="*/ 46 w 48"/>
                <a:gd name="T9" fmla="*/ 0 h 4"/>
                <a:gd name="T10" fmla="*/ 48 w 48"/>
                <a:gd name="T11" fmla="*/ 2 h 4"/>
                <a:gd name="T12" fmla="*/ 46 w 4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8" h="4">
                  <a:moveTo>
                    <a:pt x="46" y="4"/>
                  </a:moveTo>
                  <a:cubicBezTo>
                    <a:pt x="2" y="4"/>
                    <a:pt x="2" y="4"/>
                    <a:pt x="2" y="4"/>
                  </a:cubicBezTo>
                  <a:cubicBezTo>
                    <a:pt x="1" y="4"/>
                    <a:pt x="0" y="3"/>
                    <a:pt x="0" y="2"/>
                  </a:cubicBezTo>
                  <a:cubicBezTo>
                    <a:pt x="0" y="1"/>
                    <a:pt x="1" y="0"/>
                    <a:pt x="2" y="0"/>
                  </a:cubicBezTo>
                  <a:cubicBezTo>
                    <a:pt x="46" y="0"/>
                    <a:pt x="46" y="0"/>
                    <a:pt x="46" y="0"/>
                  </a:cubicBezTo>
                  <a:cubicBezTo>
                    <a:pt x="47" y="0"/>
                    <a:pt x="48" y="1"/>
                    <a:pt x="48" y="2"/>
                  </a:cubicBezTo>
                  <a:cubicBezTo>
                    <a:pt x="48" y="3"/>
                    <a:pt x="47" y="4"/>
                    <a:pt x="4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58" name="Group 57"/>
          <p:cNvGrpSpPr/>
          <p:nvPr/>
        </p:nvGrpSpPr>
        <p:grpSpPr>
          <a:xfrm>
            <a:off x="9147814" y="3251759"/>
            <a:ext cx="297821" cy="289949"/>
            <a:chOff x="4113213" y="727075"/>
            <a:chExt cx="360363" cy="350838"/>
          </a:xfrm>
          <a:solidFill>
            <a:srgbClr val="00144F"/>
          </a:solidFill>
        </p:grpSpPr>
        <p:sp>
          <p:nvSpPr>
            <p:cNvPr id="59" name="Freeform 1724"/>
            <p:cNvSpPr/>
            <p:nvPr/>
          </p:nvSpPr>
          <p:spPr bwMode="auto">
            <a:xfrm>
              <a:off x="4273550" y="727075"/>
              <a:ext cx="49213" cy="95250"/>
            </a:xfrm>
            <a:custGeom>
              <a:avLst/>
              <a:gdLst>
                <a:gd name="T0" fmla="*/ 3 w 13"/>
                <a:gd name="T1" fmla="*/ 25 h 25"/>
                <a:gd name="T2" fmla="*/ 1 w 13"/>
                <a:gd name="T3" fmla="*/ 25 h 25"/>
                <a:gd name="T4" fmla="*/ 1 w 13"/>
                <a:gd name="T5" fmla="*/ 22 h 25"/>
                <a:gd name="T6" fmla="*/ 8 w 13"/>
                <a:gd name="T7" fmla="*/ 13 h 25"/>
                <a:gd name="T8" fmla="*/ 1 w 13"/>
                <a:gd name="T9" fmla="*/ 4 h 25"/>
                <a:gd name="T10" fmla="*/ 1 w 13"/>
                <a:gd name="T11" fmla="*/ 1 h 25"/>
                <a:gd name="T12" fmla="*/ 4 w 13"/>
                <a:gd name="T13" fmla="*/ 1 h 25"/>
                <a:gd name="T14" fmla="*/ 12 w 13"/>
                <a:gd name="T15" fmla="*/ 12 h 25"/>
                <a:gd name="T16" fmla="*/ 12 w 13"/>
                <a:gd name="T17" fmla="*/ 14 h 25"/>
                <a:gd name="T18" fmla="*/ 4 w 13"/>
                <a:gd name="T19" fmla="*/ 25 h 25"/>
                <a:gd name="T20" fmla="*/ 3 w 13"/>
                <a:gd name="T2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5">
                  <a:moveTo>
                    <a:pt x="3" y="25"/>
                  </a:moveTo>
                  <a:cubicBezTo>
                    <a:pt x="2" y="25"/>
                    <a:pt x="2" y="25"/>
                    <a:pt x="1" y="25"/>
                  </a:cubicBezTo>
                  <a:cubicBezTo>
                    <a:pt x="1" y="24"/>
                    <a:pt x="0" y="23"/>
                    <a:pt x="1" y="22"/>
                  </a:cubicBezTo>
                  <a:cubicBezTo>
                    <a:pt x="8" y="13"/>
                    <a:pt x="8" y="13"/>
                    <a:pt x="8" y="13"/>
                  </a:cubicBezTo>
                  <a:cubicBezTo>
                    <a:pt x="1" y="4"/>
                    <a:pt x="1" y="4"/>
                    <a:pt x="1" y="4"/>
                  </a:cubicBezTo>
                  <a:cubicBezTo>
                    <a:pt x="0" y="3"/>
                    <a:pt x="1" y="2"/>
                    <a:pt x="1" y="1"/>
                  </a:cubicBezTo>
                  <a:cubicBezTo>
                    <a:pt x="2" y="0"/>
                    <a:pt x="4" y="1"/>
                    <a:pt x="4" y="1"/>
                  </a:cubicBezTo>
                  <a:cubicBezTo>
                    <a:pt x="12" y="12"/>
                    <a:pt x="12" y="12"/>
                    <a:pt x="12" y="12"/>
                  </a:cubicBezTo>
                  <a:cubicBezTo>
                    <a:pt x="13" y="12"/>
                    <a:pt x="13" y="14"/>
                    <a:pt x="12" y="14"/>
                  </a:cubicBezTo>
                  <a:cubicBezTo>
                    <a:pt x="4" y="25"/>
                    <a:pt x="4" y="25"/>
                    <a:pt x="4" y="25"/>
                  </a:cubicBezTo>
                  <a:cubicBezTo>
                    <a:pt x="4" y="25"/>
                    <a:pt x="3" y="25"/>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0" name="Freeform 1725"/>
            <p:cNvSpPr/>
            <p:nvPr/>
          </p:nvSpPr>
          <p:spPr bwMode="auto">
            <a:xfrm>
              <a:off x="4248150" y="768350"/>
              <a:ext cx="74613" cy="15875"/>
            </a:xfrm>
            <a:custGeom>
              <a:avLst/>
              <a:gdLst>
                <a:gd name="T0" fmla="*/ 18 w 20"/>
                <a:gd name="T1" fmla="*/ 4 h 4"/>
                <a:gd name="T2" fmla="*/ 2 w 20"/>
                <a:gd name="T3" fmla="*/ 4 h 4"/>
                <a:gd name="T4" fmla="*/ 0 w 20"/>
                <a:gd name="T5" fmla="*/ 2 h 4"/>
                <a:gd name="T6" fmla="*/ 2 w 20"/>
                <a:gd name="T7" fmla="*/ 0 h 4"/>
                <a:gd name="T8" fmla="*/ 18 w 20"/>
                <a:gd name="T9" fmla="*/ 0 h 4"/>
                <a:gd name="T10" fmla="*/ 20 w 20"/>
                <a:gd name="T11" fmla="*/ 2 h 4"/>
                <a:gd name="T12" fmla="*/ 18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1" name="Freeform 1726"/>
            <p:cNvSpPr/>
            <p:nvPr/>
          </p:nvSpPr>
          <p:spPr bwMode="auto">
            <a:xfrm>
              <a:off x="4248150" y="982663"/>
              <a:ext cx="44450" cy="95250"/>
            </a:xfrm>
            <a:custGeom>
              <a:avLst/>
              <a:gdLst>
                <a:gd name="T0" fmla="*/ 10 w 12"/>
                <a:gd name="T1" fmla="*/ 25 h 25"/>
                <a:gd name="T2" fmla="*/ 9 w 12"/>
                <a:gd name="T3" fmla="*/ 25 h 25"/>
                <a:gd name="T4" fmla="*/ 0 w 12"/>
                <a:gd name="T5" fmla="*/ 14 h 25"/>
                <a:gd name="T6" fmla="*/ 0 w 12"/>
                <a:gd name="T7" fmla="*/ 12 h 25"/>
                <a:gd name="T8" fmla="*/ 9 w 12"/>
                <a:gd name="T9" fmla="*/ 1 h 25"/>
                <a:gd name="T10" fmla="*/ 11 w 12"/>
                <a:gd name="T11" fmla="*/ 1 h 25"/>
                <a:gd name="T12" fmla="*/ 12 w 12"/>
                <a:gd name="T13" fmla="*/ 4 h 25"/>
                <a:gd name="T14" fmla="*/ 4 w 12"/>
                <a:gd name="T15" fmla="*/ 13 h 25"/>
                <a:gd name="T16" fmla="*/ 12 w 12"/>
                <a:gd name="T17" fmla="*/ 22 h 25"/>
                <a:gd name="T18" fmla="*/ 11 w 12"/>
                <a:gd name="T19" fmla="*/ 25 h 25"/>
                <a:gd name="T20" fmla="*/ 10 w 12"/>
                <a:gd name="T2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5">
                  <a:moveTo>
                    <a:pt x="10" y="25"/>
                  </a:moveTo>
                  <a:cubicBezTo>
                    <a:pt x="10" y="25"/>
                    <a:pt x="9" y="25"/>
                    <a:pt x="9" y="25"/>
                  </a:cubicBezTo>
                  <a:cubicBezTo>
                    <a:pt x="0" y="14"/>
                    <a:pt x="0" y="14"/>
                    <a:pt x="0" y="14"/>
                  </a:cubicBezTo>
                  <a:cubicBezTo>
                    <a:pt x="0" y="14"/>
                    <a:pt x="0" y="12"/>
                    <a:pt x="0" y="12"/>
                  </a:cubicBezTo>
                  <a:cubicBezTo>
                    <a:pt x="9" y="1"/>
                    <a:pt x="9" y="1"/>
                    <a:pt x="9" y="1"/>
                  </a:cubicBezTo>
                  <a:cubicBezTo>
                    <a:pt x="9" y="1"/>
                    <a:pt x="11" y="0"/>
                    <a:pt x="11" y="1"/>
                  </a:cubicBezTo>
                  <a:cubicBezTo>
                    <a:pt x="12" y="2"/>
                    <a:pt x="12" y="3"/>
                    <a:pt x="12" y="4"/>
                  </a:cubicBezTo>
                  <a:cubicBezTo>
                    <a:pt x="4" y="13"/>
                    <a:pt x="4" y="13"/>
                    <a:pt x="4" y="13"/>
                  </a:cubicBezTo>
                  <a:cubicBezTo>
                    <a:pt x="12" y="22"/>
                    <a:pt x="12" y="22"/>
                    <a:pt x="12" y="22"/>
                  </a:cubicBezTo>
                  <a:cubicBezTo>
                    <a:pt x="12" y="23"/>
                    <a:pt x="12" y="24"/>
                    <a:pt x="11" y="25"/>
                  </a:cubicBezTo>
                  <a:cubicBezTo>
                    <a:pt x="11" y="25"/>
                    <a:pt x="11" y="25"/>
                    <a:pt x="1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2" name="Freeform 1727"/>
            <p:cNvSpPr/>
            <p:nvPr/>
          </p:nvSpPr>
          <p:spPr bwMode="auto">
            <a:xfrm>
              <a:off x="4248150" y="1023938"/>
              <a:ext cx="74613" cy="15875"/>
            </a:xfrm>
            <a:custGeom>
              <a:avLst/>
              <a:gdLst>
                <a:gd name="T0" fmla="*/ 18 w 20"/>
                <a:gd name="T1" fmla="*/ 4 h 4"/>
                <a:gd name="T2" fmla="*/ 2 w 20"/>
                <a:gd name="T3" fmla="*/ 4 h 4"/>
                <a:gd name="T4" fmla="*/ 0 w 20"/>
                <a:gd name="T5" fmla="*/ 2 h 4"/>
                <a:gd name="T6" fmla="*/ 2 w 20"/>
                <a:gd name="T7" fmla="*/ 0 h 4"/>
                <a:gd name="T8" fmla="*/ 18 w 20"/>
                <a:gd name="T9" fmla="*/ 0 h 4"/>
                <a:gd name="T10" fmla="*/ 20 w 20"/>
                <a:gd name="T11" fmla="*/ 2 h 4"/>
                <a:gd name="T12" fmla="*/ 18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3" name="Freeform 1728"/>
            <p:cNvSpPr/>
            <p:nvPr/>
          </p:nvSpPr>
          <p:spPr bwMode="auto">
            <a:xfrm>
              <a:off x="4267200" y="858838"/>
              <a:ext cx="52388" cy="93663"/>
            </a:xfrm>
            <a:custGeom>
              <a:avLst/>
              <a:gdLst>
                <a:gd name="T0" fmla="*/ 7 w 14"/>
                <a:gd name="T1" fmla="*/ 25 h 25"/>
                <a:gd name="T2" fmla="*/ 0 w 14"/>
                <a:gd name="T3" fmla="*/ 18 h 25"/>
                <a:gd name="T4" fmla="*/ 2 w 14"/>
                <a:gd name="T5" fmla="*/ 16 h 25"/>
                <a:gd name="T6" fmla="*/ 4 w 14"/>
                <a:gd name="T7" fmla="*/ 18 h 25"/>
                <a:gd name="T8" fmla="*/ 7 w 14"/>
                <a:gd name="T9" fmla="*/ 21 h 25"/>
                <a:gd name="T10" fmla="*/ 10 w 14"/>
                <a:gd name="T11" fmla="*/ 18 h 25"/>
                <a:gd name="T12" fmla="*/ 7 w 14"/>
                <a:gd name="T13" fmla="*/ 15 h 25"/>
                <a:gd name="T14" fmla="*/ 0 w 14"/>
                <a:gd name="T15" fmla="*/ 7 h 25"/>
                <a:gd name="T16" fmla="*/ 7 w 14"/>
                <a:gd name="T17" fmla="*/ 0 h 25"/>
                <a:gd name="T18" fmla="*/ 14 w 14"/>
                <a:gd name="T19" fmla="*/ 7 h 25"/>
                <a:gd name="T20" fmla="*/ 12 w 14"/>
                <a:gd name="T21" fmla="*/ 9 h 25"/>
                <a:gd name="T22" fmla="*/ 10 w 14"/>
                <a:gd name="T23" fmla="*/ 7 h 25"/>
                <a:gd name="T24" fmla="*/ 7 w 14"/>
                <a:gd name="T25" fmla="*/ 4 h 25"/>
                <a:gd name="T26" fmla="*/ 4 w 14"/>
                <a:gd name="T27" fmla="*/ 7 h 25"/>
                <a:gd name="T28" fmla="*/ 7 w 14"/>
                <a:gd name="T29" fmla="*/ 11 h 25"/>
                <a:gd name="T30" fmla="*/ 14 w 14"/>
                <a:gd name="T31" fmla="*/ 18 h 25"/>
                <a:gd name="T32" fmla="*/ 7 w 14"/>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5">
                  <a:moveTo>
                    <a:pt x="7" y="25"/>
                  </a:moveTo>
                  <a:cubicBezTo>
                    <a:pt x="3" y="25"/>
                    <a:pt x="0" y="22"/>
                    <a:pt x="0" y="18"/>
                  </a:cubicBezTo>
                  <a:cubicBezTo>
                    <a:pt x="0" y="17"/>
                    <a:pt x="1" y="16"/>
                    <a:pt x="2" y="16"/>
                  </a:cubicBezTo>
                  <a:cubicBezTo>
                    <a:pt x="3" y="16"/>
                    <a:pt x="4" y="17"/>
                    <a:pt x="4" y="18"/>
                  </a:cubicBezTo>
                  <a:cubicBezTo>
                    <a:pt x="4" y="19"/>
                    <a:pt x="6" y="21"/>
                    <a:pt x="7" y="21"/>
                  </a:cubicBezTo>
                  <a:cubicBezTo>
                    <a:pt x="9" y="21"/>
                    <a:pt x="10" y="19"/>
                    <a:pt x="10" y="18"/>
                  </a:cubicBezTo>
                  <a:cubicBezTo>
                    <a:pt x="10" y="16"/>
                    <a:pt x="9" y="15"/>
                    <a:pt x="7" y="15"/>
                  </a:cubicBezTo>
                  <a:cubicBezTo>
                    <a:pt x="3" y="15"/>
                    <a:pt x="0" y="11"/>
                    <a:pt x="0" y="7"/>
                  </a:cubicBezTo>
                  <a:cubicBezTo>
                    <a:pt x="0" y="3"/>
                    <a:pt x="3" y="0"/>
                    <a:pt x="7" y="0"/>
                  </a:cubicBezTo>
                  <a:cubicBezTo>
                    <a:pt x="11" y="0"/>
                    <a:pt x="14" y="3"/>
                    <a:pt x="14" y="7"/>
                  </a:cubicBezTo>
                  <a:cubicBezTo>
                    <a:pt x="14" y="8"/>
                    <a:pt x="14" y="9"/>
                    <a:pt x="12" y="9"/>
                  </a:cubicBezTo>
                  <a:cubicBezTo>
                    <a:pt x="11" y="9"/>
                    <a:pt x="10" y="8"/>
                    <a:pt x="10" y="7"/>
                  </a:cubicBezTo>
                  <a:cubicBezTo>
                    <a:pt x="10" y="6"/>
                    <a:pt x="9" y="4"/>
                    <a:pt x="7" y="4"/>
                  </a:cubicBezTo>
                  <a:cubicBezTo>
                    <a:pt x="6" y="4"/>
                    <a:pt x="4" y="6"/>
                    <a:pt x="4" y="7"/>
                  </a:cubicBezTo>
                  <a:cubicBezTo>
                    <a:pt x="4" y="9"/>
                    <a:pt x="6" y="11"/>
                    <a:pt x="7" y="11"/>
                  </a:cubicBezTo>
                  <a:cubicBezTo>
                    <a:pt x="11" y="11"/>
                    <a:pt x="14" y="14"/>
                    <a:pt x="14" y="18"/>
                  </a:cubicBezTo>
                  <a:cubicBezTo>
                    <a:pt x="14" y="22"/>
                    <a:pt x="11" y="25"/>
                    <a:pt x="7"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4" name="Freeform 1729"/>
            <p:cNvSpPr/>
            <p:nvPr/>
          </p:nvSpPr>
          <p:spPr bwMode="auto">
            <a:xfrm>
              <a:off x="4286250" y="844550"/>
              <a:ext cx="14288" cy="30163"/>
            </a:xfrm>
            <a:custGeom>
              <a:avLst/>
              <a:gdLst>
                <a:gd name="T0" fmla="*/ 2 w 4"/>
                <a:gd name="T1" fmla="*/ 8 h 8"/>
                <a:gd name="T2" fmla="*/ 0 w 4"/>
                <a:gd name="T3" fmla="*/ 6 h 8"/>
                <a:gd name="T4" fmla="*/ 0 w 4"/>
                <a:gd name="T5" fmla="*/ 2 h 8"/>
                <a:gd name="T6" fmla="*/ 2 w 4"/>
                <a:gd name="T7" fmla="*/ 0 h 8"/>
                <a:gd name="T8" fmla="*/ 4 w 4"/>
                <a:gd name="T9" fmla="*/ 2 h 8"/>
                <a:gd name="T10" fmla="*/ 4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1" y="8"/>
                    <a:pt x="0" y="7"/>
                    <a:pt x="0" y="6"/>
                  </a:cubicBezTo>
                  <a:cubicBezTo>
                    <a:pt x="0" y="2"/>
                    <a:pt x="0" y="2"/>
                    <a:pt x="0" y="2"/>
                  </a:cubicBezTo>
                  <a:cubicBezTo>
                    <a:pt x="0" y="1"/>
                    <a:pt x="1" y="0"/>
                    <a:pt x="2" y="0"/>
                  </a:cubicBezTo>
                  <a:cubicBezTo>
                    <a:pt x="3" y="0"/>
                    <a:pt x="4" y="1"/>
                    <a:pt x="4" y="2"/>
                  </a:cubicBezTo>
                  <a:cubicBezTo>
                    <a:pt x="4" y="6"/>
                    <a:pt x="4" y="6"/>
                    <a:pt x="4" y="6"/>
                  </a:cubicBezTo>
                  <a:cubicBezTo>
                    <a:pt x="4" y="7"/>
                    <a:pt x="3"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5" name="Freeform 1730"/>
            <p:cNvSpPr/>
            <p:nvPr/>
          </p:nvSpPr>
          <p:spPr bwMode="auto">
            <a:xfrm>
              <a:off x="4286250" y="913066"/>
              <a:ext cx="14288" cy="30163"/>
            </a:xfrm>
            <a:custGeom>
              <a:avLst/>
              <a:gdLst>
                <a:gd name="T0" fmla="*/ 2 w 4"/>
                <a:gd name="T1" fmla="*/ 8 h 8"/>
                <a:gd name="T2" fmla="*/ 0 w 4"/>
                <a:gd name="T3" fmla="*/ 6 h 8"/>
                <a:gd name="T4" fmla="*/ 0 w 4"/>
                <a:gd name="T5" fmla="*/ 2 h 8"/>
                <a:gd name="T6" fmla="*/ 2 w 4"/>
                <a:gd name="T7" fmla="*/ 0 h 8"/>
                <a:gd name="T8" fmla="*/ 4 w 4"/>
                <a:gd name="T9" fmla="*/ 2 h 8"/>
                <a:gd name="T10" fmla="*/ 4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1" y="8"/>
                    <a:pt x="0" y="7"/>
                    <a:pt x="0" y="6"/>
                  </a:cubicBezTo>
                  <a:cubicBezTo>
                    <a:pt x="0" y="2"/>
                    <a:pt x="0" y="2"/>
                    <a:pt x="0" y="2"/>
                  </a:cubicBezTo>
                  <a:cubicBezTo>
                    <a:pt x="0" y="1"/>
                    <a:pt x="1" y="0"/>
                    <a:pt x="2" y="0"/>
                  </a:cubicBezTo>
                  <a:cubicBezTo>
                    <a:pt x="3" y="0"/>
                    <a:pt x="4" y="1"/>
                    <a:pt x="4" y="2"/>
                  </a:cubicBezTo>
                  <a:cubicBezTo>
                    <a:pt x="4" y="6"/>
                    <a:pt x="4" y="6"/>
                    <a:pt x="4" y="6"/>
                  </a:cubicBezTo>
                  <a:cubicBezTo>
                    <a:pt x="4" y="7"/>
                    <a:pt x="3"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6" name="Freeform 1731"/>
            <p:cNvSpPr>
              <a:spLocks noEditPoints="1"/>
            </p:cNvSpPr>
            <p:nvPr/>
          </p:nvSpPr>
          <p:spPr bwMode="auto">
            <a:xfrm>
              <a:off x="4113213" y="798513"/>
              <a:ext cx="90488" cy="90488"/>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4 h 24"/>
                <a:gd name="T12" fmla="*/ 4 w 24"/>
                <a:gd name="T13" fmla="*/ 12 h 24"/>
                <a:gd name="T14" fmla="*/ 12 w 24"/>
                <a:gd name="T15" fmla="*/ 20 h 24"/>
                <a:gd name="T16" fmla="*/ 20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5" y="24"/>
                    <a:pt x="0" y="19"/>
                    <a:pt x="0" y="12"/>
                  </a:cubicBezTo>
                  <a:cubicBezTo>
                    <a:pt x="0" y="5"/>
                    <a:pt x="5" y="0"/>
                    <a:pt x="12" y="0"/>
                  </a:cubicBezTo>
                  <a:cubicBezTo>
                    <a:pt x="19" y="0"/>
                    <a:pt x="24" y="5"/>
                    <a:pt x="24" y="12"/>
                  </a:cubicBezTo>
                  <a:cubicBezTo>
                    <a:pt x="24" y="19"/>
                    <a:pt x="19" y="24"/>
                    <a:pt x="12" y="24"/>
                  </a:cubicBezTo>
                  <a:close/>
                  <a:moveTo>
                    <a:pt x="12" y="4"/>
                  </a:moveTo>
                  <a:cubicBezTo>
                    <a:pt x="8" y="4"/>
                    <a:pt x="4" y="8"/>
                    <a:pt x="4" y="12"/>
                  </a:cubicBezTo>
                  <a:cubicBezTo>
                    <a:pt x="4" y="16"/>
                    <a:pt x="8" y="20"/>
                    <a:pt x="12" y="20"/>
                  </a:cubicBezTo>
                  <a:cubicBezTo>
                    <a:pt x="16" y="20"/>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7" name="Freeform 1732"/>
            <p:cNvSpPr>
              <a:spLocks noEditPoints="1"/>
            </p:cNvSpPr>
            <p:nvPr/>
          </p:nvSpPr>
          <p:spPr bwMode="auto">
            <a:xfrm>
              <a:off x="4113213" y="904875"/>
              <a:ext cx="90488" cy="149225"/>
            </a:xfrm>
            <a:custGeom>
              <a:avLst/>
              <a:gdLst>
                <a:gd name="T0" fmla="*/ 22 w 24"/>
                <a:gd name="T1" fmla="*/ 40 h 40"/>
                <a:gd name="T2" fmla="*/ 2 w 24"/>
                <a:gd name="T3" fmla="*/ 40 h 40"/>
                <a:gd name="T4" fmla="*/ 0 w 24"/>
                <a:gd name="T5" fmla="*/ 38 h 40"/>
                <a:gd name="T6" fmla="*/ 0 w 24"/>
                <a:gd name="T7" fmla="*/ 12 h 40"/>
                <a:gd name="T8" fmla="*/ 12 w 24"/>
                <a:gd name="T9" fmla="*/ 0 h 40"/>
                <a:gd name="T10" fmla="*/ 24 w 24"/>
                <a:gd name="T11" fmla="*/ 12 h 40"/>
                <a:gd name="T12" fmla="*/ 24 w 24"/>
                <a:gd name="T13" fmla="*/ 38 h 40"/>
                <a:gd name="T14" fmla="*/ 22 w 24"/>
                <a:gd name="T15" fmla="*/ 40 h 40"/>
                <a:gd name="T16" fmla="*/ 4 w 24"/>
                <a:gd name="T17" fmla="*/ 36 h 40"/>
                <a:gd name="T18" fmla="*/ 20 w 24"/>
                <a:gd name="T19" fmla="*/ 36 h 40"/>
                <a:gd name="T20" fmla="*/ 20 w 24"/>
                <a:gd name="T21" fmla="*/ 12 h 40"/>
                <a:gd name="T22" fmla="*/ 12 w 24"/>
                <a:gd name="T23" fmla="*/ 4 h 40"/>
                <a:gd name="T24" fmla="*/ 4 w 24"/>
                <a:gd name="T25" fmla="*/ 12 h 40"/>
                <a:gd name="T26" fmla="*/ 4 w 24"/>
                <a:gd name="T2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0">
                  <a:moveTo>
                    <a:pt x="22" y="40"/>
                  </a:moveTo>
                  <a:cubicBezTo>
                    <a:pt x="2" y="40"/>
                    <a:pt x="2" y="40"/>
                    <a:pt x="2" y="40"/>
                  </a:cubicBezTo>
                  <a:cubicBezTo>
                    <a:pt x="1" y="40"/>
                    <a:pt x="0" y="39"/>
                    <a:pt x="0" y="38"/>
                  </a:cubicBezTo>
                  <a:cubicBezTo>
                    <a:pt x="0" y="12"/>
                    <a:pt x="0" y="12"/>
                    <a:pt x="0" y="12"/>
                  </a:cubicBezTo>
                  <a:cubicBezTo>
                    <a:pt x="0" y="5"/>
                    <a:pt x="5" y="0"/>
                    <a:pt x="12" y="0"/>
                  </a:cubicBezTo>
                  <a:cubicBezTo>
                    <a:pt x="19" y="0"/>
                    <a:pt x="24" y="5"/>
                    <a:pt x="24" y="12"/>
                  </a:cubicBezTo>
                  <a:cubicBezTo>
                    <a:pt x="24" y="38"/>
                    <a:pt x="24" y="38"/>
                    <a:pt x="24" y="38"/>
                  </a:cubicBezTo>
                  <a:cubicBezTo>
                    <a:pt x="24" y="39"/>
                    <a:pt x="23" y="40"/>
                    <a:pt x="22" y="40"/>
                  </a:cubicBezTo>
                  <a:close/>
                  <a:moveTo>
                    <a:pt x="4" y="36"/>
                  </a:moveTo>
                  <a:cubicBezTo>
                    <a:pt x="20" y="36"/>
                    <a:pt x="20" y="36"/>
                    <a:pt x="20" y="36"/>
                  </a:cubicBezTo>
                  <a:cubicBezTo>
                    <a:pt x="20" y="12"/>
                    <a:pt x="20" y="12"/>
                    <a:pt x="20" y="12"/>
                  </a:cubicBezTo>
                  <a:cubicBezTo>
                    <a:pt x="20" y="8"/>
                    <a:pt x="16" y="4"/>
                    <a:pt x="12" y="4"/>
                  </a:cubicBezTo>
                  <a:cubicBezTo>
                    <a:pt x="8" y="4"/>
                    <a:pt x="4" y="8"/>
                    <a:pt x="4" y="12"/>
                  </a:cubicBezTo>
                  <a:lnTo>
                    <a:pt x="4"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8" name="Freeform 1733"/>
            <p:cNvSpPr>
              <a:spLocks noEditPoints="1"/>
            </p:cNvSpPr>
            <p:nvPr/>
          </p:nvSpPr>
          <p:spPr bwMode="auto">
            <a:xfrm>
              <a:off x="4383088" y="798513"/>
              <a:ext cx="90488" cy="90488"/>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4 h 24"/>
                <a:gd name="T12" fmla="*/ 4 w 24"/>
                <a:gd name="T13" fmla="*/ 12 h 24"/>
                <a:gd name="T14" fmla="*/ 12 w 24"/>
                <a:gd name="T15" fmla="*/ 20 h 24"/>
                <a:gd name="T16" fmla="*/ 20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5" y="24"/>
                    <a:pt x="0" y="19"/>
                    <a:pt x="0" y="12"/>
                  </a:cubicBezTo>
                  <a:cubicBezTo>
                    <a:pt x="0" y="5"/>
                    <a:pt x="5" y="0"/>
                    <a:pt x="12" y="0"/>
                  </a:cubicBezTo>
                  <a:cubicBezTo>
                    <a:pt x="19" y="0"/>
                    <a:pt x="24" y="5"/>
                    <a:pt x="24" y="12"/>
                  </a:cubicBezTo>
                  <a:cubicBezTo>
                    <a:pt x="24" y="19"/>
                    <a:pt x="19" y="24"/>
                    <a:pt x="12" y="24"/>
                  </a:cubicBezTo>
                  <a:close/>
                  <a:moveTo>
                    <a:pt x="12" y="4"/>
                  </a:moveTo>
                  <a:cubicBezTo>
                    <a:pt x="8" y="4"/>
                    <a:pt x="4" y="8"/>
                    <a:pt x="4" y="12"/>
                  </a:cubicBezTo>
                  <a:cubicBezTo>
                    <a:pt x="4" y="16"/>
                    <a:pt x="8" y="20"/>
                    <a:pt x="12" y="20"/>
                  </a:cubicBezTo>
                  <a:cubicBezTo>
                    <a:pt x="16" y="20"/>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9" name="Freeform 1734"/>
            <p:cNvSpPr>
              <a:spLocks noEditPoints="1"/>
            </p:cNvSpPr>
            <p:nvPr/>
          </p:nvSpPr>
          <p:spPr bwMode="auto">
            <a:xfrm>
              <a:off x="4383088" y="904875"/>
              <a:ext cx="90488" cy="149225"/>
            </a:xfrm>
            <a:custGeom>
              <a:avLst/>
              <a:gdLst>
                <a:gd name="T0" fmla="*/ 22 w 24"/>
                <a:gd name="T1" fmla="*/ 40 h 40"/>
                <a:gd name="T2" fmla="*/ 2 w 24"/>
                <a:gd name="T3" fmla="*/ 40 h 40"/>
                <a:gd name="T4" fmla="*/ 0 w 24"/>
                <a:gd name="T5" fmla="*/ 38 h 40"/>
                <a:gd name="T6" fmla="*/ 0 w 24"/>
                <a:gd name="T7" fmla="*/ 12 h 40"/>
                <a:gd name="T8" fmla="*/ 12 w 24"/>
                <a:gd name="T9" fmla="*/ 0 h 40"/>
                <a:gd name="T10" fmla="*/ 24 w 24"/>
                <a:gd name="T11" fmla="*/ 12 h 40"/>
                <a:gd name="T12" fmla="*/ 24 w 24"/>
                <a:gd name="T13" fmla="*/ 38 h 40"/>
                <a:gd name="T14" fmla="*/ 22 w 24"/>
                <a:gd name="T15" fmla="*/ 40 h 40"/>
                <a:gd name="T16" fmla="*/ 4 w 24"/>
                <a:gd name="T17" fmla="*/ 36 h 40"/>
                <a:gd name="T18" fmla="*/ 20 w 24"/>
                <a:gd name="T19" fmla="*/ 36 h 40"/>
                <a:gd name="T20" fmla="*/ 20 w 24"/>
                <a:gd name="T21" fmla="*/ 12 h 40"/>
                <a:gd name="T22" fmla="*/ 12 w 24"/>
                <a:gd name="T23" fmla="*/ 4 h 40"/>
                <a:gd name="T24" fmla="*/ 4 w 24"/>
                <a:gd name="T25" fmla="*/ 12 h 40"/>
                <a:gd name="T26" fmla="*/ 4 w 24"/>
                <a:gd name="T2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0">
                  <a:moveTo>
                    <a:pt x="22" y="40"/>
                  </a:moveTo>
                  <a:cubicBezTo>
                    <a:pt x="2" y="40"/>
                    <a:pt x="2" y="40"/>
                    <a:pt x="2" y="40"/>
                  </a:cubicBezTo>
                  <a:cubicBezTo>
                    <a:pt x="1" y="40"/>
                    <a:pt x="0" y="39"/>
                    <a:pt x="0" y="38"/>
                  </a:cubicBezTo>
                  <a:cubicBezTo>
                    <a:pt x="0" y="12"/>
                    <a:pt x="0" y="12"/>
                    <a:pt x="0" y="12"/>
                  </a:cubicBezTo>
                  <a:cubicBezTo>
                    <a:pt x="0" y="5"/>
                    <a:pt x="5" y="0"/>
                    <a:pt x="12" y="0"/>
                  </a:cubicBezTo>
                  <a:cubicBezTo>
                    <a:pt x="19" y="0"/>
                    <a:pt x="24" y="5"/>
                    <a:pt x="24" y="12"/>
                  </a:cubicBezTo>
                  <a:cubicBezTo>
                    <a:pt x="24" y="38"/>
                    <a:pt x="24" y="38"/>
                    <a:pt x="24" y="38"/>
                  </a:cubicBezTo>
                  <a:cubicBezTo>
                    <a:pt x="24" y="39"/>
                    <a:pt x="23" y="40"/>
                    <a:pt x="22" y="40"/>
                  </a:cubicBezTo>
                  <a:close/>
                  <a:moveTo>
                    <a:pt x="4" y="36"/>
                  </a:moveTo>
                  <a:cubicBezTo>
                    <a:pt x="20" y="36"/>
                    <a:pt x="20" y="36"/>
                    <a:pt x="20" y="36"/>
                  </a:cubicBezTo>
                  <a:cubicBezTo>
                    <a:pt x="20" y="12"/>
                    <a:pt x="20" y="12"/>
                    <a:pt x="20" y="12"/>
                  </a:cubicBezTo>
                  <a:cubicBezTo>
                    <a:pt x="20" y="8"/>
                    <a:pt x="16" y="4"/>
                    <a:pt x="12" y="4"/>
                  </a:cubicBezTo>
                  <a:cubicBezTo>
                    <a:pt x="8" y="4"/>
                    <a:pt x="4" y="8"/>
                    <a:pt x="4" y="12"/>
                  </a:cubicBezTo>
                  <a:lnTo>
                    <a:pt x="4"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70" name="Group 69"/>
          <p:cNvGrpSpPr/>
          <p:nvPr/>
        </p:nvGrpSpPr>
        <p:grpSpPr>
          <a:xfrm>
            <a:off x="9153717" y="4968691"/>
            <a:ext cx="286014" cy="299132"/>
            <a:chOff x="7718425" y="1444625"/>
            <a:chExt cx="346076" cy="361950"/>
          </a:xfrm>
          <a:solidFill>
            <a:srgbClr val="00144F"/>
          </a:solidFill>
        </p:grpSpPr>
        <p:sp>
          <p:nvSpPr>
            <p:cNvPr id="71" name="Freeform 1439"/>
            <p:cNvSpPr/>
            <p:nvPr/>
          </p:nvSpPr>
          <p:spPr bwMode="auto">
            <a:xfrm>
              <a:off x="7748588" y="1700213"/>
              <a:ext cx="15875"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2" name="Freeform 1440"/>
            <p:cNvSpPr>
              <a:spLocks noEditPoints="1"/>
            </p:cNvSpPr>
            <p:nvPr/>
          </p:nvSpPr>
          <p:spPr bwMode="auto">
            <a:xfrm>
              <a:off x="7913688" y="1611313"/>
              <a:ext cx="150813" cy="58738"/>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3" name="Freeform 1441"/>
            <p:cNvSpPr/>
            <p:nvPr/>
          </p:nvSpPr>
          <p:spPr bwMode="auto">
            <a:xfrm>
              <a:off x="7943850" y="1611313"/>
              <a:ext cx="15875" cy="58738"/>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4" name="Freeform 1442"/>
            <p:cNvSpPr/>
            <p:nvPr/>
          </p:nvSpPr>
          <p:spPr bwMode="auto">
            <a:xfrm>
              <a:off x="8020050" y="1611313"/>
              <a:ext cx="14288" cy="58738"/>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5" name="Freeform 1443"/>
            <p:cNvSpPr>
              <a:spLocks noEditPoints="1"/>
            </p:cNvSpPr>
            <p:nvPr/>
          </p:nvSpPr>
          <p:spPr bwMode="auto">
            <a:xfrm>
              <a:off x="7899400" y="1655763"/>
              <a:ext cx="150813" cy="60325"/>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6" name="Freeform 1444"/>
            <p:cNvSpPr/>
            <p:nvPr/>
          </p:nvSpPr>
          <p:spPr bwMode="auto">
            <a:xfrm>
              <a:off x="7929563" y="1655763"/>
              <a:ext cx="14288"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7" name="Freeform 1445"/>
            <p:cNvSpPr/>
            <p:nvPr/>
          </p:nvSpPr>
          <p:spPr bwMode="auto">
            <a:xfrm>
              <a:off x="8004175" y="1655763"/>
              <a:ext cx="15875"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8" name="Freeform 1446"/>
            <p:cNvSpPr>
              <a:spLocks noEditPoints="1"/>
            </p:cNvSpPr>
            <p:nvPr/>
          </p:nvSpPr>
          <p:spPr bwMode="auto">
            <a:xfrm>
              <a:off x="7913688" y="1700213"/>
              <a:ext cx="150813" cy="60325"/>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9" name="Freeform 1447"/>
            <p:cNvSpPr/>
            <p:nvPr/>
          </p:nvSpPr>
          <p:spPr bwMode="auto">
            <a:xfrm>
              <a:off x="7943850" y="1700213"/>
              <a:ext cx="15875"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0" name="Freeform 1448"/>
            <p:cNvSpPr/>
            <p:nvPr/>
          </p:nvSpPr>
          <p:spPr bwMode="auto">
            <a:xfrm>
              <a:off x="8020050" y="1700213"/>
              <a:ext cx="14288"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1" name="Freeform 1449"/>
            <p:cNvSpPr>
              <a:spLocks noEditPoints="1"/>
            </p:cNvSpPr>
            <p:nvPr/>
          </p:nvSpPr>
          <p:spPr bwMode="auto">
            <a:xfrm>
              <a:off x="7899400" y="1746250"/>
              <a:ext cx="150813" cy="60325"/>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2" name="Freeform 1450"/>
            <p:cNvSpPr/>
            <p:nvPr/>
          </p:nvSpPr>
          <p:spPr bwMode="auto">
            <a:xfrm>
              <a:off x="7929563" y="1746250"/>
              <a:ext cx="14288"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3" name="Freeform 1451"/>
            <p:cNvSpPr/>
            <p:nvPr/>
          </p:nvSpPr>
          <p:spPr bwMode="auto">
            <a:xfrm>
              <a:off x="8004175" y="1746250"/>
              <a:ext cx="15875"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4" name="Freeform 1452"/>
            <p:cNvSpPr>
              <a:spLocks noEditPoints="1"/>
            </p:cNvSpPr>
            <p:nvPr/>
          </p:nvSpPr>
          <p:spPr bwMode="auto">
            <a:xfrm>
              <a:off x="7718425" y="1700213"/>
              <a:ext cx="150813" cy="60325"/>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5" name="Freeform 1453"/>
            <p:cNvSpPr/>
            <p:nvPr/>
          </p:nvSpPr>
          <p:spPr bwMode="auto">
            <a:xfrm>
              <a:off x="7824788" y="1700213"/>
              <a:ext cx="14288"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6" name="Freeform 1454"/>
            <p:cNvSpPr>
              <a:spLocks noEditPoints="1"/>
            </p:cNvSpPr>
            <p:nvPr/>
          </p:nvSpPr>
          <p:spPr bwMode="auto">
            <a:xfrm>
              <a:off x="7734300" y="1746250"/>
              <a:ext cx="149225" cy="60325"/>
            </a:xfrm>
            <a:custGeom>
              <a:avLst/>
              <a:gdLst>
                <a:gd name="T0" fmla="*/ 38 w 40"/>
                <a:gd name="T1" fmla="*/ 16 h 16"/>
                <a:gd name="T2" fmla="*/ 2 w 40"/>
                <a:gd name="T3" fmla="*/ 16 h 16"/>
                <a:gd name="T4" fmla="*/ 0 w 40"/>
                <a:gd name="T5" fmla="*/ 14 h 16"/>
                <a:gd name="T6" fmla="*/ 0 w 40"/>
                <a:gd name="T7" fmla="*/ 2 h 16"/>
                <a:gd name="T8" fmla="*/ 2 w 40"/>
                <a:gd name="T9" fmla="*/ 0 h 16"/>
                <a:gd name="T10" fmla="*/ 38 w 40"/>
                <a:gd name="T11" fmla="*/ 0 h 16"/>
                <a:gd name="T12" fmla="*/ 40 w 40"/>
                <a:gd name="T13" fmla="*/ 2 h 16"/>
                <a:gd name="T14" fmla="*/ 40 w 40"/>
                <a:gd name="T15" fmla="*/ 14 h 16"/>
                <a:gd name="T16" fmla="*/ 38 w 40"/>
                <a:gd name="T17" fmla="*/ 16 h 16"/>
                <a:gd name="T18" fmla="*/ 4 w 40"/>
                <a:gd name="T19" fmla="*/ 12 h 16"/>
                <a:gd name="T20" fmla="*/ 36 w 40"/>
                <a:gd name="T21" fmla="*/ 12 h 16"/>
                <a:gd name="T22" fmla="*/ 36 w 40"/>
                <a:gd name="T23" fmla="*/ 4 h 16"/>
                <a:gd name="T24" fmla="*/ 4 w 40"/>
                <a:gd name="T25" fmla="*/ 4 h 16"/>
                <a:gd name="T26" fmla="*/ 4 w 40"/>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6">
                  <a:moveTo>
                    <a:pt x="38" y="16"/>
                  </a:moveTo>
                  <a:cubicBezTo>
                    <a:pt x="2" y="16"/>
                    <a:pt x="2" y="16"/>
                    <a:pt x="2" y="16"/>
                  </a:cubicBezTo>
                  <a:cubicBezTo>
                    <a:pt x="1" y="16"/>
                    <a:pt x="0" y="15"/>
                    <a:pt x="0" y="14"/>
                  </a:cubicBezTo>
                  <a:cubicBezTo>
                    <a:pt x="0" y="2"/>
                    <a:pt x="0" y="2"/>
                    <a:pt x="0" y="2"/>
                  </a:cubicBezTo>
                  <a:cubicBezTo>
                    <a:pt x="0" y="1"/>
                    <a:pt x="1" y="0"/>
                    <a:pt x="2" y="0"/>
                  </a:cubicBezTo>
                  <a:cubicBezTo>
                    <a:pt x="38" y="0"/>
                    <a:pt x="38" y="0"/>
                    <a:pt x="38" y="0"/>
                  </a:cubicBezTo>
                  <a:cubicBezTo>
                    <a:pt x="39" y="0"/>
                    <a:pt x="40" y="1"/>
                    <a:pt x="40" y="2"/>
                  </a:cubicBezTo>
                  <a:cubicBezTo>
                    <a:pt x="40" y="14"/>
                    <a:pt x="40" y="14"/>
                    <a:pt x="40" y="14"/>
                  </a:cubicBezTo>
                  <a:cubicBezTo>
                    <a:pt x="40" y="15"/>
                    <a:pt x="39" y="16"/>
                    <a:pt x="38" y="16"/>
                  </a:cubicBezTo>
                  <a:close/>
                  <a:moveTo>
                    <a:pt x="4" y="12"/>
                  </a:moveTo>
                  <a:cubicBezTo>
                    <a:pt x="36" y="12"/>
                    <a:pt x="36" y="12"/>
                    <a:pt x="36" y="12"/>
                  </a:cubicBezTo>
                  <a:cubicBezTo>
                    <a:pt x="36" y="4"/>
                    <a:pt x="36" y="4"/>
                    <a:pt x="36"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7" name="Freeform 1455"/>
            <p:cNvSpPr/>
            <p:nvPr/>
          </p:nvSpPr>
          <p:spPr bwMode="auto">
            <a:xfrm>
              <a:off x="7839075" y="1746250"/>
              <a:ext cx="14288"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8" name="Freeform 1456"/>
            <p:cNvSpPr/>
            <p:nvPr/>
          </p:nvSpPr>
          <p:spPr bwMode="auto">
            <a:xfrm>
              <a:off x="7764463" y="1746250"/>
              <a:ext cx="14288" cy="60325"/>
            </a:xfrm>
            <a:custGeom>
              <a:avLst/>
              <a:gdLst>
                <a:gd name="T0" fmla="*/ 2 w 4"/>
                <a:gd name="T1" fmla="*/ 16 h 16"/>
                <a:gd name="T2" fmla="*/ 0 w 4"/>
                <a:gd name="T3" fmla="*/ 14 h 16"/>
                <a:gd name="T4" fmla="*/ 0 w 4"/>
                <a:gd name="T5" fmla="*/ 2 h 16"/>
                <a:gd name="T6" fmla="*/ 2 w 4"/>
                <a:gd name="T7" fmla="*/ 0 h 16"/>
                <a:gd name="T8" fmla="*/ 4 w 4"/>
                <a:gd name="T9" fmla="*/ 2 h 16"/>
                <a:gd name="T10" fmla="*/ 4 w 4"/>
                <a:gd name="T11" fmla="*/ 14 h 16"/>
                <a:gd name="T12" fmla="*/ 2 w 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 h="16">
                  <a:moveTo>
                    <a:pt x="2" y="16"/>
                  </a:moveTo>
                  <a:cubicBezTo>
                    <a:pt x="1" y="16"/>
                    <a:pt x="0" y="15"/>
                    <a:pt x="0" y="14"/>
                  </a:cubicBezTo>
                  <a:cubicBezTo>
                    <a:pt x="0" y="2"/>
                    <a:pt x="0" y="2"/>
                    <a:pt x="0" y="2"/>
                  </a:cubicBezTo>
                  <a:cubicBezTo>
                    <a:pt x="0" y="1"/>
                    <a:pt x="1" y="0"/>
                    <a:pt x="2" y="0"/>
                  </a:cubicBezTo>
                  <a:cubicBezTo>
                    <a:pt x="3" y="0"/>
                    <a:pt x="4" y="1"/>
                    <a:pt x="4" y="2"/>
                  </a:cubicBezTo>
                  <a:cubicBezTo>
                    <a:pt x="4" y="14"/>
                    <a:pt x="4" y="14"/>
                    <a:pt x="4" y="14"/>
                  </a:cubicBezTo>
                  <a:cubicBezTo>
                    <a:pt x="4" y="15"/>
                    <a:pt x="3" y="16"/>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9" name="Freeform 1457"/>
            <p:cNvSpPr/>
            <p:nvPr/>
          </p:nvSpPr>
          <p:spPr bwMode="auto">
            <a:xfrm>
              <a:off x="7726363" y="1444625"/>
              <a:ext cx="338138" cy="211138"/>
            </a:xfrm>
            <a:custGeom>
              <a:avLst/>
              <a:gdLst>
                <a:gd name="T0" fmla="*/ 2 w 90"/>
                <a:gd name="T1" fmla="*/ 56 h 56"/>
                <a:gd name="T2" fmla="*/ 1 w 90"/>
                <a:gd name="T3" fmla="*/ 55 h 56"/>
                <a:gd name="T4" fmla="*/ 1 w 90"/>
                <a:gd name="T5" fmla="*/ 52 h 56"/>
                <a:gd name="T6" fmla="*/ 37 w 90"/>
                <a:gd name="T7" fmla="*/ 16 h 56"/>
                <a:gd name="T8" fmla="*/ 39 w 90"/>
                <a:gd name="T9" fmla="*/ 16 h 56"/>
                <a:gd name="T10" fmla="*/ 58 w 90"/>
                <a:gd name="T11" fmla="*/ 31 h 56"/>
                <a:gd name="T12" fmla="*/ 87 w 90"/>
                <a:gd name="T13" fmla="*/ 1 h 56"/>
                <a:gd name="T14" fmla="*/ 89 w 90"/>
                <a:gd name="T15" fmla="*/ 1 h 56"/>
                <a:gd name="T16" fmla="*/ 89 w 90"/>
                <a:gd name="T17" fmla="*/ 3 h 56"/>
                <a:gd name="T18" fmla="*/ 59 w 90"/>
                <a:gd name="T19" fmla="*/ 35 h 56"/>
                <a:gd name="T20" fmla="*/ 57 w 90"/>
                <a:gd name="T21" fmla="*/ 35 h 56"/>
                <a:gd name="T22" fmla="*/ 38 w 90"/>
                <a:gd name="T23" fmla="*/ 21 h 56"/>
                <a:gd name="T24" fmla="*/ 3 w 90"/>
                <a:gd name="T25" fmla="*/ 55 h 56"/>
                <a:gd name="T26" fmla="*/ 2 w 9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56">
                  <a:moveTo>
                    <a:pt x="2" y="56"/>
                  </a:moveTo>
                  <a:cubicBezTo>
                    <a:pt x="1" y="56"/>
                    <a:pt x="1" y="56"/>
                    <a:pt x="1" y="55"/>
                  </a:cubicBezTo>
                  <a:cubicBezTo>
                    <a:pt x="0" y="55"/>
                    <a:pt x="0" y="53"/>
                    <a:pt x="1" y="52"/>
                  </a:cubicBezTo>
                  <a:cubicBezTo>
                    <a:pt x="37" y="16"/>
                    <a:pt x="37" y="16"/>
                    <a:pt x="37" y="16"/>
                  </a:cubicBezTo>
                  <a:cubicBezTo>
                    <a:pt x="37" y="16"/>
                    <a:pt x="38" y="16"/>
                    <a:pt x="39" y="16"/>
                  </a:cubicBezTo>
                  <a:cubicBezTo>
                    <a:pt x="58" y="31"/>
                    <a:pt x="58" y="31"/>
                    <a:pt x="58" y="31"/>
                  </a:cubicBezTo>
                  <a:cubicBezTo>
                    <a:pt x="87" y="1"/>
                    <a:pt x="87" y="1"/>
                    <a:pt x="87" y="1"/>
                  </a:cubicBezTo>
                  <a:cubicBezTo>
                    <a:pt x="87" y="0"/>
                    <a:pt x="89" y="0"/>
                    <a:pt x="89" y="1"/>
                  </a:cubicBezTo>
                  <a:cubicBezTo>
                    <a:pt x="90" y="1"/>
                    <a:pt x="90" y="3"/>
                    <a:pt x="89" y="3"/>
                  </a:cubicBezTo>
                  <a:cubicBezTo>
                    <a:pt x="59" y="35"/>
                    <a:pt x="59" y="35"/>
                    <a:pt x="59" y="35"/>
                  </a:cubicBezTo>
                  <a:cubicBezTo>
                    <a:pt x="59" y="36"/>
                    <a:pt x="58" y="36"/>
                    <a:pt x="57" y="35"/>
                  </a:cubicBezTo>
                  <a:cubicBezTo>
                    <a:pt x="38" y="21"/>
                    <a:pt x="38" y="21"/>
                    <a:pt x="38" y="21"/>
                  </a:cubicBezTo>
                  <a:cubicBezTo>
                    <a:pt x="3" y="55"/>
                    <a:pt x="3" y="55"/>
                    <a:pt x="3" y="55"/>
                  </a:cubicBezTo>
                  <a:cubicBezTo>
                    <a:pt x="3" y="56"/>
                    <a:pt x="3" y="56"/>
                    <a:pt x="2"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0" name="Freeform 1458"/>
            <p:cNvSpPr/>
            <p:nvPr/>
          </p:nvSpPr>
          <p:spPr bwMode="auto">
            <a:xfrm>
              <a:off x="7943850" y="1444625"/>
              <a:ext cx="120650" cy="112713"/>
            </a:xfrm>
            <a:custGeom>
              <a:avLst/>
              <a:gdLst>
                <a:gd name="T0" fmla="*/ 30 w 32"/>
                <a:gd name="T1" fmla="*/ 30 h 30"/>
                <a:gd name="T2" fmla="*/ 28 w 32"/>
                <a:gd name="T3" fmla="*/ 28 h 30"/>
                <a:gd name="T4" fmla="*/ 28 w 32"/>
                <a:gd name="T5" fmla="*/ 4 h 30"/>
                <a:gd name="T6" fmla="*/ 2 w 32"/>
                <a:gd name="T7" fmla="*/ 4 h 30"/>
                <a:gd name="T8" fmla="*/ 0 w 32"/>
                <a:gd name="T9" fmla="*/ 2 h 30"/>
                <a:gd name="T10" fmla="*/ 2 w 32"/>
                <a:gd name="T11" fmla="*/ 0 h 30"/>
                <a:gd name="T12" fmla="*/ 30 w 32"/>
                <a:gd name="T13" fmla="*/ 0 h 30"/>
                <a:gd name="T14" fmla="*/ 32 w 32"/>
                <a:gd name="T15" fmla="*/ 2 h 30"/>
                <a:gd name="T16" fmla="*/ 32 w 32"/>
                <a:gd name="T17" fmla="*/ 28 h 30"/>
                <a:gd name="T18" fmla="*/ 30 w 32"/>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0">
                  <a:moveTo>
                    <a:pt x="30" y="30"/>
                  </a:moveTo>
                  <a:cubicBezTo>
                    <a:pt x="29" y="30"/>
                    <a:pt x="28" y="29"/>
                    <a:pt x="28" y="28"/>
                  </a:cubicBezTo>
                  <a:cubicBezTo>
                    <a:pt x="28" y="4"/>
                    <a:pt x="28" y="4"/>
                    <a:pt x="28" y="4"/>
                  </a:cubicBez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28"/>
                    <a:pt x="32" y="28"/>
                    <a:pt x="32" y="28"/>
                  </a:cubicBezTo>
                  <a:cubicBezTo>
                    <a:pt x="32" y="29"/>
                    <a:pt x="31" y="30"/>
                    <a:pt x="3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95" name="Title 1023"/>
          <p:cNvSpPr txBox="1"/>
          <p:nvPr/>
        </p:nvSpPr>
        <p:spPr>
          <a:xfrm>
            <a:off x="110689" y="518102"/>
            <a:ext cx="12410353" cy="10596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Why Organizational Network Analysis matter?</a:t>
            </a:r>
            <a:endParaRPr lang="en-US" sz="4300" dirty="0">
              <a:solidFill>
                <a:srgbClr val="00144F"/>
              </a:solidFill>
            </a:endParaRPr>
          </a:p>
        </p:txBody>
      </p:sp>
      <p:sp>
        <p:nvSpPr>
          <p:cNvPr id="3" name="Title 1023"/>
          <p:cNvSpPr txBox="1"/>
          <p:nvPr/>
        </p:nvSpPr>
        <p:spPr>
          <a:xfrm>
            <a:off x="934185" y="5234128"/>
            <a:ext cx="2341639" cy="10596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ONA</a:t>
            </a:r>
            <a:endParaRPr lang="en-US" sz="3200" dirty="0">
              <a:solidFill>
                <a:srgbClr val="00144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4066162" cy="6935821"/>
          </a:xfrm>
          <a:prstGeom prst="rect">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1"/>
          <p:cNvSpPr>
            <a:spLocks noGrp="1"/>
          </p:cNvSpPr>
          <p:nvPr>
            <p:ph type="sldNum" sz="quarter" idx="12"/>
          </p:nvPr>
        </p:nvSpPr>
        <p:spPr>
          <a:xfrm>
            <a:off x="11676063" y="6308725"/>
            <a:ext cx="340210" cy="365125"/>
          </a:xfrm>
        </p:spPr>
        <p:txBody>
          <a:bodyPr/>
          <a:lstStyle/>
          <a:p>
            <a:pPr algn="ctr"/>
            <a:fld id="{D4F9442E-9437-4062-8DAD-965F8584E449}" type="slidenum">
              <a:rPr lang="en-US" b="1" smtClean="0">
                <a:solidFill>
                  <a:srgbClr val="DFEEEA"/>
                </a:solidFill>
                <a:latin typeface="Segoe UI" panose="020B0502040204020203" pitchFamily="34" charset="0"/>
                <a:cs typeface="Segoe UI" panose="020B0502040204020203" pitchFamily="34" charset="0"/>
              </a:rPr>
              <a:t>3</a:t>
            </a:fld>
            <a:endParaRPr lang="en-US" b="1">
              <a:solidFill>
                <a:srgbClr val="DFEEEA"/>
              </a:solidFill>
              <a:latin typeface="Segoe UI" panose="020B0502040204020203" pitchFamily="34" charset="0"/>
              <a:cs typeface="Segoe UI" panose="020B0502040204020203" pitchFamily="34" charset="0"/>
            </a:endParaRPr>
          </a:p>
        </p:txBody>
      </p:sp>
      <p:sp>
        <p:nvSpPr>
          <p:cNvPr id="95" name="Title 1023"/>
          <p:cNvSpPr txBox="1"/>
          <p:nvPr/>
        </p:nvSpPr>
        <p:spPr>
          <a:xfrm>
            <a:off x="4416358" y="370485"/>
            <a:ext cx="4727644" cy="10596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One International</a:t>
            </a:r>
            <a:endParaRPr lang="en-US" sz="4300" dirty="0">
              <a:solidFill>
                <a:srgbClr val="00144F"/>
              </a:solidFill>
            </a:endParaRPr>
          </a:p>
        </p:txBody>
      </p:sp>
      <p:pic>
        <p:nvPicPr>
          <p:cNvPr id="9" name="Content Placeholder 15" descr="A close-up of a map&#10;&#10;Description automatically generated"/>
          <p:cNvPicPr>
            <a:picLocks noChangeAspect="1"/>
          </p:cNvPicPr>
          <p:nvPr/>
        </p:nvPicPr>
        <p:blipFill>
          <a:blip r:embed="rId3"/>
          <a:stretch>
            <a:fillRect/>
          </a:stretch>
        </p:blipFill>
        <p:spPr>
          <a:xfrm>
            <a:off x="4482736" y="1556551"/>
            <a:ext cx="6985112" cy="4600132"/>
          </a:xfrm>
          <a:prstGeom prst="rect">
            <a:avLst/>
          </a:prstGeom>
        </p:spPr>
      </p:pic>
      <p:pic>
        <p:nvPicPr>
          <p:cNvPr id="11" name="Content Placeholder 11" descr="A group of people in a room&#10;&#10;Description automatically generated"/>
          <p:cNvPicPr>
            <a:picLocks noChangeAspect="1"/>
          </p:cNvPicPr>
          <p:nvPr/>
        </p:nvPicPr>
        <p:blipFill>
          <a:blip r:embed="rId4"/>
          <a:stretch>
            <a:fillRect/>
          </a:stretch>
        </p:blipFill>
        <p:spPr>
          <a:xfrm>
            <a:off x="444912" y="1719322"/>
            <a:ext cx="3147987" cy="4319001"/>
          </a:xfrm>
          <a:prstGeom prst="rect">
            <a:avLst/>
          </a:prstGeom>
        </p:spPr>
      </p:pic>
      <p:sp>
        <p:nvSpPr>
          <p:cNvPr id="14" name="TextBox 13"/>
          <p:cNvSpPr txBox="1"/>
          <p:nvPr/>
        </p:nvSpPr>
        <p:spPr>
          <a:xfrm>
            <a:off x="581075" y="438576"/>
            <a:ext cx="2945049" cy="830997"/>
          </a:xfrm>
          <a:prstGeom prst="rect">
            <a:avLst/>
          </a:prstGeom>
          <a:noFill/>
        </p:spPr>
        <p:txBody>
          <a:bodyPr wrap="square">
            <a:spAutoFit/>
          </a:bodyPr>
          <a:lstStyle/>
          <a:p>
            <a:pPr algn="ctr"/>
            <a:r>
              <a:rPr lang="en-US" sz="24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Company Introduction</a:t>
            </a:r>
            <a:r>
              <a:rPr lang="en-US" sz="24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 </a:t>
            </a:r>
            <a:endParaRPr lang="en-US" sz="2400"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1903" y="2336180"/>
            <a:ext cx="1842991" cy="369637"/>
          </a:xfrm>
          <a:prstGeom prst="rect">
            <a:avLst/>
          </a:prstGeom>
        </p:spPr>
      </p:pic>
      <p:sp>
        <p:nvSpPr>
          <p:cNvPr id="16" name="TextBox 15"/>
          <p:cNvSpPr txBox="1"/>
          <p:nvPr/>
        </p:nvSpPr>
        <p:spPr>
          <a:xfrm>
            <a:off x="4570662" y="1018677"/>
            <a:ext cx="6821575" cy="465893"/>
          </a:xfrm>
          <a:prstGeom prst="rect">
            <a:avLst/>
          </a:prstGeom>
          <a:noFill/>
        </p:spPr>
        <p:txBody>
          <a:bodyPr wrap="square" lIns="0" tIns="0" rIns="0" bIns="0" rtlCol="0" anchor="t" anchorCtr="0">
            <a:noAutofit/>
          </a:bodyPr>
          <a:lstStyle/>
          <a:p>
            <a:pPr defTabSz="539750" rtl="1">
              <a:spcAft>
                <a:spcPts val="710"/>
              </a:spcAft>
            </a:pPr>
            <a:r>
              <a:rPr lang="da-DK" sz="2000" b="1" kern="1200" dirty="0">
                <a:solidFill>
                  <a:srgbClr val="00144F"/>
                </a:solidFill>
                <a:latin typeface="Segoe UI" panose="020B0502040204020203" pitchFamily="34" charset="0"/>
                <a:ea typeface="+mn-ea"/>
                <a:cs typeface="Segoe UI" panose="020B0502040204020203" pitchFamily="34" charset="0"/>
              </a:rPr>
              <a:t>Misaeng</a:t>
            </a:r>
            <a:r>
              <a:rPr lang="da-DK" sz="2000" b="1" kern="1200">
                <a:solidFill>
                  <a:srgbClr val="00144F"/>
                </a:solidFill>
                <a:latin typeface="Segoe UI" panose="020B0502040204020203" pitchFamily="34" charset="0"/>
                <a:ea typeface="+mn-ea"/>
                <a:cs typeface="Segoe UI" panose="020B0502040204020203" pitchFamily="34" charset="0"/>
              </a:rPr>
              <a:t>: Incomplete </a:t>
            </a:r>
            <a:r>
              <a:rPr lang="da-DK" sz="2000" b="1" kern="1200" dirty="0">
                <a:solidFill>
                  <a:srgbClr val="00144F"/>
                </a:solidFill>
                <a:latin typeface="Segoe UI" panose="020B0502040204020203" pitchFamily="34" charset="0"/>
                <a:ea typeface="+mn-ea"/>
                <a:cs typeface="Segoe UI" panose="020B0502040204020203" pitchFamily="34" charset="0"/>
              </a:rPr>
              <a:t>Life (TV series on Netflix)</a:t>
            </a:r>
            <a:endParaRPr lang="da-DK" sz="4000" b="1" dirty="0">
              <a:solidFill>
                <a:srgbClr val="00144F"/>
              </a:solidFill>
              <a:latin typeface="Segoe UI" panose="020B0502040204020203" pitchFamily="34" charset="0"/>
              <a:cs typeface="Segoe UI" panose="020B0502040204020203" pitchFamily="34" charset="0"/>
            </a:endParaRPr>
          </a:p>
        </p:txBody>
      </p:sp>
      <p:sp>
        <p:nvSpPr>
          <p:cNvPr id="17" name="Title 1"/>
          <p:cNvSpPr txBox="1"/>
          <p:nvPr/>
        </p:nvSpPr>
        <p:spPr>
          <a:xfrm>
            <a:off x="515938" y="6418576"/>
            <a:ext cx="2062065" cy="145424"/>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chemeClr val="bg1"/>
                </a:solidFill>
                <a:latin typeface="Segoe UI" panose="020B0502040204020203" pitchFamily="34" charset="0"/>
                <a:cs typeface="Segoe UI" panose="020B0502040204020203" pitchFamily="34" charset="0"/>
              </a:rPr>
              <a:t>People Metrics</a:t>
            </a:r>
            <a:r>
              <a:rPr lang="en-US" sz="1050" dirty="0">
                <a:solidFill>
                  <a:schemeClr val="bg1"/>
                </a:solidFill>
                <a:latin typeface="Segoe UI" panose="020B0502040204020203" pitchFamily="34" charset="0"/>
                <a:cs typeface="Segoe UI" panose="020B0502040204020203" pitchFamily="34" charset="0"/>
              </a:rPr>
              <a:t> Final 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p:cNvSpPr/>
          <p:nvPr/>
        </p:nvSpPr>
        <p:spPr>
          <a:xfrm>
            <a:off x="0" y="0"/>
            <a:ext cx="12192000" cy="1327355"/>
          </a:xfrm>
          <a:prstGeom prst="rect">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052440" y="3704746"/>
            <a:ext cx="2087120" cy="2087120"/>
            <a:chOff x="983098" y="2719285"/>
            <a:chExt cx="2295832" cy="2295832"/>
          </a:xfrm>
          <a:effectLst>
            <a:outerShdw blurRad="50800" dist="50800" dir="5400000" sx="90000" sy="-19000" rotWithShape="0">
              <a:srgbClr val="00144F">
                <a:alpha val="10000"/>
              </a:srgbClr>
            </a:outerShdw>
          </a:effectLst>
        </p:grpSpPr>
        <p:sp>
          <p:nvSpPr>
            <p:cNvPr id="4" name="Oval 3"/>
            <p:cNvSpPr/>
            <p:nvPr/>
          </p:nvSpPr>
          <p:spPr>
            <a:xfrm>
              <a:off x="1670127" y="3406314"/>
              <a:ext cx="921774" cy="921774"/>
            </a:xfrm>
            <a:prstGeom prst="ellipse">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ircle: Hollow 4"/>
            <p:cNvSpPr/>
            <p:nvPr/>
          </p:nvSpPr>
          <p:spPr>
            <a:xfrm>
              <a:off x="983098" y="2719285"/>
              <a:ext cx="2295832" cy="2295832"/>
            </a:xfrm>
            <a:prstGeom prst="donut">
              <a:avLst>
                <a:gd name="adj" fmla="val 10440"/>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ircle: Hollow 5"/>
            <p:cNvSpPr/>
            <p:nvPr/>
          </p:nvSpPr>
          <p:spPr>
            <a:xfrm>
              <a:off x="1325491" y="3061678"/>
              <a:ext cx="1611046" cy="1611046"/>
            </a:xfrm>
            <a:prstGeom prst="donut">
              <a:avLst>
                <a:gd name="adj" fmla="val 12789"/>
              </a:avLst>
            </a:prstGeom>
            <a:solidFill>
              <a:srgbClr val="F5AE18"/>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arget outline"/>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87513" y="3523700"/>
              <a:ext cx="687003" cy="687003"/>
            </a:xfrm>
            <a:prstGeom prst="rect">
              <a:avLst/>
            </a:prstGeom>
          </p:spPr>
        </p:pic>
      </p:grpSp>
      <p:sp>
        <p:nvSpPr>
          <p:cNvPr id="13" name="Rectangle 12"/>
          <p:cNvSpPr/>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
          <p:cNvSpPr>
            <a:spLocks noGrp="1"/>
          </p:cNvSpPr>
          <p:nvPr>
            <p:ph type="sldNum" sz="quarter" idx="12"/>
          </p:nvPr>
        </p:nvSpPr>
        <p:spPr>
          <a:xfrm>
            <a:off x="11676063" y="6308725"/>
            <a:ext cx="340210" cy="365125"/>
          </a:xfrm>
        </p:spPr>
        <p:txBody>
          <a:bodyPr/>
          <a:lstStyle/>
          <a:p>
            <a:pPr algn="ctr"/>
            <a:fld id="{D4F9442E-9437-4062-8DAD-965F8584E449}" type="slidenum">
              <a:rPr lang="en-US" b="1" smtClean="0">
                <a:solidFill>
                  <a:srgbClr val="DFEEEA"/>
                </a:solidFill>
                <a:latin typeface="Segoe UI" panose="020B0502040204020203" pitchFamily="34" charset="0"/>
                <a:cs typeface="Segoe UI" panose="020B0502040204020203" pitchFamily="34" charset="0"/>
              </a:rPr>
              <a:t>4</a:t>
            </a:fld>
            <a:endParaRPr lang="en-US" b="1">
              <a:solidFill>
                <a:srgbClr val="DFEEEA"/>
              </a:solidFill>
              <a:latin typeface="Segoe UI" panose="020B0502040204020203" pitchFamily="34" charset="0"/>
              <a:cs typeface="Segoe UI" panose="020B0502040204020203" pitchFamily="34" charset="0"/>
            </a:endParaRPr>
          </a:p>
        </p:txBody>
      </p:sp>
      <p:grpSp>
        <p:nvGrpSpPr>
          <p:cNvPr id="36" name="Group 35"/>
          <p:cNvGrpSpPr/>
          <p:nvPr/>
        </p:nvGrpSpPr>
        <p:grpSpPr>
          <a:xfrm>
            <a:off x="533947" y="4588164"/>
            <a:ext cx="3000338" cy="1634590"/>
            <a:chOff x="533947" y="4596176"/>
            <a:chExt cx="2766747" cy="1634590"/>
          </a:xfrm>
        </p:grpSpPr>
        <p:sp>
          <p:nvSpPr>
            <p:cNvPr id="31" name="Title 1"/>
            <p:cNvSpPr txBox="1"/>
            <p:nvPr/>
          </p:nvSpPr>
          <p:spPr>
            <a:xfrm>
              <a:off x="533947" y="4938104"/>
              <a:ext cx="2766747" cy="1292662"/>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The main drivers for consolidation were to establish a set of consistent processes so that internal and external customers receive a consistently higher level of service.</a:t>
              </a:r>
            </a:p>
          </p:txBody>
        </p:sp>
        <p:sp>
          <p:nvSpPr>
            <p:cNvPr id="32" name="Title 1"/>
            <p:cNvSpPr txBox="1"/>
            <p:nvPr/>
          </p:nvSpPr>
          <p:spPr>
            <a:xfrm>
              <a:off x="533947" y="4596176"/>
              <a:ext cx="2766747" cy="246221"/>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Organizational Restructuring </a:t>
              </a:r>
            </a:p>
          </p:txBody>
        </p:sp>
      </p:grpSp>
      <p:grpSp>
        <p:nvGrpSpPr>
          <p:cNvPr id="35" name="Group 34"/>
          <p:cNvGrpSpPr/>
          <p:nvPr/>
        </p:nvGrpSpPr>
        <p:grpSpPr>
          <a:xfrm>
            <a:off x="533947" y="2891336"/>
            <a:ext cx="3701511" cy="1419146"/>
            <a:chOff x="533947" y="3033320"/>
            <a:chExt cx="2766747" cy="1419146"/>
          </a:xfrm>
        </p:grpSpPr>
        <p:sp>
          <p:nvSpPr>
            <p:cNvPr id="33" name="Title 1"/>
            <p:cNvSpPr txBox="1"/>
            <p:nvPr/>
          </p:nvSpPr>
          <p:spPr>
            <a:xfrm>
              <a:off x="533947" y="3375248"/>
              <a:ext cx="2766747" cy="1077218"/>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The company needs to overcome </a:t>
              </a:r>
            </a:p>
            <a:p>
              <a:pPr algn="l">
                <a:lnSpc>
                  <a:spcPct val="100000"/>
                </a:lnSpc>
              </a:pP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resistance to change, peed up </a:t>
              </a:r>
            </a:p>
            <a:p>
              <a:pPr algn="l">
                <a:lnSpc>
                  <a:spcPct val="100000"/>
                </a:lnSpc>
              </a:pP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integration, and ensure more cohesive </a:t>
              </a:r>
            </a:p>
            <a:p>
              <a:pPr algn="l">
                <a:lnSpc>
                  <a:spcPct val="100000"/>
                </a:lnSpc>
              </a:pP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cultural merger by reflecting local opinion leaders’ suggestion. </a:t>
              </a:r>
            </a:p>
          </p:txBody>
        </p:sp>
        <p:sp>
          <p:nvSpPr>
            <p:cNvPr id="34" name="Title 1"/>
            <p:cNvSpPr txBox="1"/>
            <p:nvPr/>
          </p:nvSpPr>
          <p:spPr>
            <a:xfrm>
              <a:off x="533947" y="3033320"/>
              <a:ext cx="2766747" cy="246221"/>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Enhance M&amp;A Integration Process</a:t>
              </a:r>
            </a:p>
          </p:txBody>
        </p:sp>
      </p:grpSp>
      <p:grpSp>
        <p:nvGrpSpPr>
          <p:cNvPr id="37" name="Group 36"/>
          <p:cNvGrpSpPr/>
          <p:nvPr/>
        </p:nvGrpSpPr>
        <p:grpSpPr>
          <a:xfrm>
            <a:off x="8909316" y="4588164"/>
            <a:ext cx="2766747" cy="1203702"/>
            <a:chOff x="533947" y="4596176"/>
            <a:chExt cx="2766747" cy="1203702"/>
          </a:xfrm>
        </p:grpSpPr>
        <p:sp>
          <p:nvSpPr>
            <p:cNvPr id="38" name="Title 1"/>
            <p:cNvSpPr txBox="1"/>
            <p:nvPr/>
          </p:nvSpPr>
          <p:spPr>
            <a:xfrm>
              <a:off x="533947" y="4938104"/>
              <a:ext cx="2766747" cy="861774"/>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The company needs to streamline decision-making processes and enhance product development cycle times. </a:t>
              </a:r>
            </a:p>
          </p:txBody>
        </p:sp>
        <p:sp>
          <p:nvSpPr>
            <p:cNvPr id="39" name="Title 1"/>
            <p:cNvSpPr txBox="1"/>
            <p:nvPr/>
          </p:nvSpPr>
          <p:spPr>
            <a:xfrm>
              <a:off x="533947" y="4596176"/>
              <a:ext cx="2766747" cy="246221"/>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Innovation</a:t>
              </a:r>
            </a:p>
          </p:txBody>
        </p:sp>
      </p:grpSp>
      <p:grpSp>
        <p:nvGrpSpPr>
          <p:cNvPr id="40" name="Group 39"/>
          <p:cNvGrpSpPr/>
          <p:nvPr/>
        </p:nvGrpSpPr>
        <p:grpSpPr>
          <a:xfrm>
            <a:off x="8402784" y="2891336"/>
            <a:ext cx="3273280" cy="988259"/>
            <a:chOff x="533947" y="3033320"/>
            <a:chExt cx="2766747" cy="988259"/>
          </a:xfrm>
        </p:grpSpPr>
        <p:sp>
          <p:nvSpPr>
            <p:cNvPr id="41" name="Title 1"/>
            <p:cNvSpPr txBox="1"/>
            <p:nvPr/>
          </p:nvSpPr>
          <p:spPr>
            <a:xfrm>
              <a:off x="533947" y="3375248"/>
              <a:ext cx="2766747" cy="646331"/>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For this, the company can improve internal collaboration and identify “hidden stars” that drive sales success.</a:t>
              </a:r>
            </a:p>
          </p:txBody>
        </p:sp>
        <p:sp>
          <p:nvSpPr>
            <p:cNvPr id="42" name="Title 1"/>
            <p:cNvSpPr txBox="1"/>
            <p:nvPr/>
          </p:nvSpPr>
          <p:spPr>
            <a:xfrm>
              <a:off x="533947" y="3033320"/>
              <a:ext cx="2766747" cy="246221"/>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Increase the Company’s Revenue</a:t>
              </a:r>
            </a:p>
          </p:txBody>
        </p:sp>
      </p:grpSp>
      <p:grpSp>
        <p:nvGrpSpPr>
          <p:cNvPr id="43" name="Group 42"/>
          <p:cNvGrpSpPr/>
          <p:nvPr/>
        </p:nvGrpSpPr>
        <p:grpSpPr>
          <a:xfrm>
            <a:off x="2919845" y="1438388"/>
            <a:ext cx="6473537" cy="772815"/>
            <a:chOff x="533947" y="3033320"/>
            <a:chExt cx="2766747" cy="772815"/>
          </a:xfrm>
        </p:grpSpPr>
        <p:sp>
          <p:nvSpPr>
            <p:cNvPr id="44" name="Title 1"/>
            <p:cNvSpPr txBox="1"/>
            <p:nvPr/>
          </p:nvSpPr>
          <p:spPr>
            <a:xfrm>
              <a:off x="533947" y="3375248"/>
              <a:ext cx="2766747" cy="430887"/>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Faster movement through information sharing </a:t>
              </a:r>
            </a:p>
            <a:p>
              <a:pPr>
                <a:lnSpc>
                  <a:spcPct val="100000"/>
                </a:lnSpc>
              </a:pP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and new business opportunities by synthesizing diverse ideas. </a:t>
              </a:r>
            </a:p>
          </p:txBody>
        </p:sp>
        <p:sp>
          <p:nvSpPr>
            <p:cNvPr id="45" name="Title 1"/>
            <p:cNvSpPr txBox="1"/>
            <p:nvPr/>
          </p:nvSpPr>
          <p:spPr>
            <a:xfrm>
              <a:off x="533947" y="3033320"/>
              <a:ext cx="2766747" cy="246221"/>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Attain Benefits of Synergy Through Effective Global Collaboration</a:t>
              </a:r>
            </a:p>
          </p:txBody>
        </p:sp>
      </p:grpSp>
      <p:grpSp>
        <p:nvGrpSpPr>
          <p:cNvPr id="46" name="Group 45"/>
          <p:cNvGrpSpPr/>
          <p:nvPr/>
        </p:nvGrpSpPr>
        <p:grpSpPr>
          <a:xfrm>
            <a:off x="5940272" y="3122072"/>
            <a:ext cx="311457" cy="475960"/>
            <a:chOff x="4643437" y="587376"/>
            <a:chExt cx="225425" cy="344488"/>
          </a:xfrm>
          <a:solidFill>
            <a:srgbClr val="F3BE94"/>
          </a:solidFill>
        </p:grpSpPr>
        <p:sp>
          <p:nvSpPr>
            <p:cNvPr id="47" name="Freeform 8"/>
            <p:cNvSpPr/>
            <p:nvPr/>
          </p:nvSpPr>
          <p:spPr bwMode="auto">
            <a:xfrm>
              <a:off x="4643437" y="587376"/>
              <a:ext cx="225425" cy="344488"/>
            </a:xfrm>
            <a:custGeom>
              <a:avLst/>
              <a:gdLst>
                <a:gd name="T0" fmla="*/ 60 w 60"/>
                <a:gd name="T1" fmla="*/ 30 h 92"/>
                <a:gd name="T2" fmla="*/ 30 w 60"/>
                <a:gd name="T3" fmla="*/ 92 h 92"/>
                <a:gd name="T4" fmla="*/ 0 w 60"/>
                <a:gd name="T5" fmla="*/ 30 h 92"/>
                <a:gd name="T6" fmla="*/ 30 w 60"/>
                <a:gd name="T7" fmla="*/ 0 h 92"/>
                <a:gd name="T8" fmla="*/ 60 w 60"/>
                <a:gd name="T9" fmla="*/ 30 h 92"/>
              </a:gdLst>
              <a:ahLst/>
              <a:cxnLst>
                <a:cxn ang="0">
                  <a:pos x="T0" y="T1"/>
                </a:cxn>
                <a:cxn ang="0">
                  <a:pos x="T2" y="T3"/>
                </a:cxn>
                <a:cxn ang="0">
                  <a:pos x="T4" y="T5"/>
                </a:cxn>
                <a:cxn ang="0">
                  <a:pos x="T6" y="T7"/>
                </a:cxn>
                <a:cxn ang="0">
                  <a:pos x="T8" y="T9"/>
                </a:cxn>
              </a:cxnLst>
              <a:rect l="0" t="0" r="r" b="b"/>
              <a:pathLst>
                <a:path w="60" h="92">
                  <a:moveTo>
                    <a:pt x="60" y="30"/>
                  </a:moveTo>
                  <a:cubicBezTo>
                    <a:pt x="60" y="47"/>
                    <a:pt x="30" y="92"/>
                    <a:pt x="30" y="92"/>
                  </a:cubicBezTo>
                  <a:cubicBezTo>
                    <a:pt x="30" y="92"/>
                    <a:pt x="0" y="47"/>
                    <a:pt x="0" y="30"/>
                  </a:cubicBezTo>
                  <a:cubicBezTo>
                    <a:pt x="0" y="13"/>
                    <a:pt x="13" y="0"/>
                    <a:pt x="30" y="0"/>
                  </a:cubicBezTo>
                  <a:cubicBezTo>
                    <a:pt x="47" y="0"/>
                    <a:pt x="60" y="13"/>
                    <a:pt x="60" y="30"/>
                  </a:cubicBezTo>
                  <a:close/>
                </a:path>
              </a:pathLst>
            </a:custGeom>
            <a:grpFill/>
            <a:ln w="15875" cap="rnd">
              <a:noFill/>
              <a:prstDash val="solid"/>
              <a:round/>
            </a:ln>
          </p:spPr>
          <p:txBody>
            <a:bodyPr vert="horz" wrap="square" lIns="91440" tIns="45720" rIns="91440" bIns="45720" numCol="1" anchor="t" anchorCtr="0" compatLnSpc="1"/>
            <a:lstStyle/>
            <a:p>
              <a:endParaRPr lang="id-ID"/>
            </a:p>
          </p:txBody>
        </p:sp>
        <p:sp>
          <p:nvSpPr>
            <p:cNvPr id="48" name="Oval 9"/>
            <p:cNvSpPr>
              <a:spLocks noChangeArrowheads="1"/>
            </p:cNvSpPr>
            <p:nvPr/>
          </p:nvSpPr>
          <p:spPr bwMode="auto">
            <a:xfrm>
              <a:off x="4711700" y="654051"/>
              <a:ext cx="88900" cy="90488"/>
            </a:xfrm>
            <a:prstGeom prst="ellipse">
              <a:avLst/>
            </a:prstGeom>
            <a:grpFill/>
            <a:ln w="15875" cap="rnd">
              <a:noFill/>
              <a:prstDash val="solid"/>
              <a:round/>
            </a:ln>
          </p:spPr>
          <p:txBody>
            <a:bodyPr vert="horz" wrap="square" lIns="91440" tIns="45720" rIns="91440" bIns="45720" numCol="1" anchor="t" anchorCtr="0" compatLnSpc="1"/>
            <a:lstStyle/>
            <a:p>
              <a:endParaRPr lang="id-ID"/>
            </a:p>
          </p:txBody>
        </p:sp>
      </p:grpSp>
      <p:grpSp>
        <p:nvGrpSpPr>
          <p:cNvPr id="28" name="Group 27"/>
          <p:cNvGrpSpPr/>
          <p:nvPr/>
        </p:nvGrpSpPr>
        <p:grpSpPr>
          <a:xfrm>
            <a:off x="5669119" y="2537679"/>
            <a:ext cx="853762" cy="853762"/>
            <a:chOff x="3352801" y="4752004"/>
            <a:chExt cx="853762" cy="853762"/>
          </a:xfrm>
        </p:grpSpPr>
        <p:sp>
          <p:nvSpPr>
            <p:cNvPr id="29" name="Oval 28"/>
            <p:cNvSpPr/>
            <p:nvPr/>
          </p:nvSpPr>
          <p:spPr>
            <a:xfrm>
              <a:off x="3352801" y="4752004"/>
              <a:ext cx="853762" cy="853762"/>
            </a:xfrm>
            <a:prstGeom prst="ellipse">
              <a:avLst/>
            </a:prstGeom>
            <a:solidFill>
              <a:srgbClr val="F3BE94"/>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464701" y="4863904"/>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b="1" dirty="0">
                <a:solidFill>
                  <a:schemeClr val="tx1"/>
                </a:solidFill>
                <a:latin typeface="Segoe UI" panose="020B0502040204020203" pitchFamily="34" charset="0"/>
                <a:cs typeface="Segoe UI" panose="020B0502040204020203" pitchFamily="34" charset="0"/>
              </a:endParaRPr>
            </a:p>
          </p:txBody>
        </p:sp>
      </p:grpSp>
      <p:grpSp>
        <p:nvGrpSpPr>
          <p:cNvPr id="49" name="Group 48"/>
          <p:cNvGrpSpPr/>
          <p:nvPr/>
        </p:nvGrpSpPr>
        <p:grpSpPr>
          <a:xfrm rot="18900000">
            <a:off x="4329177" y="3690563"/>
            <a:ext cx="311457" cy="475960"/>
            <a:chOff x="4643437" y="587376"/>
            <a:chExt cx="225425" cy="344488"/>
          </a:xfrm>
          <a:solidFill>
            <a:srgbClr val="9F9F9F"/>
          </a:solidFill>
        </p:grpSpPr>
        <p:sp>
          <p:nvSpPr>
            <p:cNvPr id="50" name="Freeform 8"/>
            <p:cNvSpPr/>
            <p:nvPr/>
          </p:nvSpPr>
          <p:spPr bwMode="auto">
            <a:xfrm>
              <a:off x="4643437" y="587376"/>
              <a:ext cx="225425" cy="344488"/>
            </a:xfrm>
            <a:custGeom>
              <a:avLst/>
              <a:gdLst>
                <a:gd name="T0" fmla="*/ 60 w 60"/>
                <a:gd name="T1" fmla="*/ 30 h 92"/>
                <a:gd name="T2" fmla="*/ 30 w 60"/>
                <a:gd name="T3" fmla="*/ 92 h 92"/>
                <a:gd name="T4" fmla="*/ 0 w 60"/>
                <a:gd name="T5" fmla="*/ 30 h 92"/>
                <a:gd name="T6" fmla="*/ 30 w 60"/>
                <a:gd name="T7" fmla="*/ 0 h 92"/>
                <a:gd name="T8" fmla="*/ 60 w 60"/>
                <a:gd name="T9" fmla="*/ 30 h 92"/>
              </a:gdLst>
              <a:ahLst/>
              <a:cxnLst>
                <a:cxn ang="0">
                  <a:pos x="T0" y="T1"/>
                </a:cxn>
                <a:cxn ang="0">
                  <a:pos x="T2" y="T3"/>
                </a:cxn>
                <a:cxn ang="0">
                  <a:pos x="T4" y="T5"/>
                </a:cxn>
                <a:cxn ang="0">
                  <a:pos x="T6" y="T7"/>
                </a:cxn>
                <a:cxn ang="0">
                  <a:pos x="T8" y="T9"/>
                </a:cxn>
              </a:cxnLst>
              <a:rect l="0" t="0" r="r" b="b"/>
              <a:pathLst>
                <a:path w="60" h="92">
                  <a:moveTo>
                    <a:pt x="60" y="30"/>
                  </a:moveTo>
                  <a:cubicBezTo>
                    <a:pt x="60" y="47"/>
                    <a:pt x="30" y="92"/>
                    <a:pt x="30" y="92"/>
                  </a:cubicBezTo>
                  <a:cubicBezTo>
                    <a:pt x="30" y="92"/>
                    <a:pt x="0" y="47"/>
                    <a:pt x="0" y="30"/>
                  </a:cubicBezTo>
                  <a:cubicBezTo>
                    <a:pt x="0" y="13"/>
                    <a:pt x="13" y="0"/>
                    <a:pt x="30" y="0"/>
                  </a:cubicBezTo>
                  <a:cubicBezTo>
                    <a:pt x="47" y="0"/>
                    <a:pt x="60" y="13"/>
                    <a:pt x="60" y="30"/>
                  </a:cubicBezTo>
                  <a:close/>
                </a:path>
              </a:pathLst>
            </a:custGeom>
            <a:grpFill/>
            <a:ln w="15875" cap="rnd">
              <a:noFill/>
              <a:prstDash val="solid"/>
              <a:round/>
            </a:ln>
          </p:spPr>
          <p:txBody>
            <a:bodyPr vert="horz" wrap="square" lIns="91440" tIns="45720" rIns="91440" bIns="45720" numCol="1" anchor="t" anchorCtr="0" compatLnSpc="1"/>
            <a:lstStyle/>
            <a:p>
              <a:endParaRPr lang="id-ID"/>
            </a:p>
          </p:txBody>
        </p:sp>
        <p:sp>
          <p:nvSpPr>
            <p:cNvPr id="51" name="Oval 9"/>
            <p:cNvSpPr>
              <a:spLocks noChangeArrowheads="1"/>
            </p:cNvSpPr>
            <p:nvPr/>
          </p:nvSpPr>
          <p:spPr bwMode="auto">
            <a:xfrm>
              <a:off x="4711700" y="654051"/>
              <a:ext cx="88900" cy="90488"/>
            </a:xfrm>
            <a:prstGeom prst="ellipse">
              <a:avLst/>
            </a:prstGeom>
            <a:grpFill/>
            <a:ln w="15875" cap="rnd">
              <a:noFill/>
              <a:prstDash val="solid"/>
              <a:round/>
            </a:ln>
          </p:spPr>
          <p:txBody>
            <a:bodyPr vert="horz" wrap="square" lIns="91440" tIns="45720" rIns="91440" bIns="45720" numCol="1" anchor="t" anchorCtr="0" compatLnSpc="1"/>
            <a:lstStyle/>
            <a:p>
              <a:endParaRPr lang="id-ID"/>
            </a:p>
          </p:txBody>
        </p:sp>
      </p:grpSp>
      <p:grpSp>
        <p:nvGrpSpPr>
          <p:cNvPr id="19" name="Group 18"/>
          <p:cNvGrpSpPr/>
          <p:nvPr/>
        </p:nvGrpSpPr>
        <p:grpSpPr>
          <a:xfrm>
            <a:off x="3749686" y="3241276"/>
            <a:ext cx="853762" cy="853762"/>
            <a:chOff x="3352801" y="4752004"/>
            <a:chExt cx="853762" cy="853762"/>
          </a:xfrm>
        </p:grpSpPr>
        <p:sp>
          <p:nvSpPr>
            <p:cNvPr id="20" name="Oval 19"/>
            <p:cNvSpPr/>
            <p:nvPr/>
          </p:nvSpPr>
          <p:spPr>
            <a:xfrm>
              <a:off x="3352801" y="4752004"/>
              <a:ext cx="853762" cy="853762"/>
            </a:xfrm>
            <a:prstGeom prst="ellipse">
              <a:avLst/>
            </a:prstGeom>
            <a:solidFill>
              <a:schemeClr val="bg1">
                <a:lumMod val="65000"/>
              </a:schemeClr>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464701" y="4863904"/>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b="1" dirty="0">
                <a:solidFill>
                  <a:schemeClr val="tx1"/>
                </a:solidFill>
                <a:latin typeface="Segoe UI" panose="020B0502040204020203" pitchFamily="34" charset="0"/>
                <a:cs typeface="Segoe UI" panose="020B0502040204020203" pitchFamily="34" charset="0"/>
              </a:endParaRPr>
            </a:p>
          </p:txBody>
        </p:sp>
      </p:grpSp>
      <p:grpSp>
        <p:nvGrpSpPr>
          <p:cNvPr id="52" name="Group 51"/>
          <p:cNvGrpSpPr/>
          <p:nvPr/>
        </p:nvGrpSpPr>
        <p:grpSpPr>
          <a:xfrm rot="15300000">
            <a:off x="4416682" y="4975861"/>
            <a:ext cx="311457" cy="475960"/>
            <a:chOff x="4643437" y="587376"/>
            <a:chExt cx="225425" cy="344488"/>
          </a:xfrm>
          <a:solidFill>
            <a:srgbClr val="D7D7D7"/>
          </a:solidFill>
        </p:grpSpPr>
        <p:sp>
          <p:nvSpPr>
            <p:cNvPr id="53" name="Freeform 8"/>
            <p:cNvSpPr/>
            <p:nvPr/>
          </p:nvSpPr>
          <p:spPr bwMode="auto">
            <a:xfrm>
              <a:off x="4643437" y="587376"/>
              <a:ext cx="225425" cy="344488"/>
            </a:xfrm>
            <a:custGeom>
              <a:avLst/>
              <a:gdLst>
                <a:gd name="T0" fmla="*/ 60 w 60"/>
                <a:gd name="T1" fmla="*/ 30 h 92"/>
                <a:gd name="T2" fmla="*/ 30 w 60"/>
                <a:gd name="T3" fmla="*/ 92 h 92"/>
                <a:gd name="T4" fmla="*/ 0 w 60"/>
                <a:gd name="T5" fmla="*/ 30 h 92"/>
                <a:gd name="T6" fmla="*/ 30 w 60"/>
                <a:gd name="T7" fmla="*/ 0 h 92"/>
                <a:gd name="T8" fmla="*/ 60 w 60"/>
                <a:gd name="T9" fmla="*/ 30 h 92"/>
              </a:gdLst>
              <a:ahLst/>
              <a:cxnLst>
                <a:cxn ang="0">
                  <a:pos x="T0" y="T1"/>
                </a:cxn>
                <a:cxn ang="0">
                  <a:pos x="T2" y="T3"/>
                </a:cxn>
                <a:cxn ang="0">
                  <a:pos x="T4" y="T5"/>
                </a:cxn>
                <a:cxn ang="0">
                  <a:pos x="T6" y="T7"/>
                </a:cxn>
                <a:cxn ang="0">
                  <a:pos x="T8" y="T9"/>
                </a:cxn>
              </a:cxnLst>
              <a:rect l="0" t="0" r="r" b="b"/>
              <a:pathLst>
                <a:path w="60" h="92">
                  <a:moveTo>
                    <a:pt x="60" y="30"/>
                  </a:moveTo>
                  <a:cubicBezTo>
                    <a:pt x="60" y="47"/>
                    <a:pt x="30" y="92"/>
                    <a:pt x="30" y="92"/>
                  </a:cubicBezTo>
                  <a:cubicBezTo>
                    <a:pt x="30" y="92"/>
                    <a:pt x="0" y="47"/>
                    <a:pt x="0" y="30"/>
                  </a:cubicBezTo>
                  <a:cubicBezTo>
                    <a:pt x="0" y="13"/>
                    <a:pt x="13" y="0"/>
                    <a:pt x="30" y="0"/>
                  </a:cubicBezTo>
                  <a:cubicBezTo>
                    <a:pt x="47" y="0"/>
                    <a:pt x="60" y="13"/>
                    <a:pt x="60" y="30"/>
                  </a:cubicBezTo>
                  <a:close/>
                </a:path>
              </a:pathLst>
            </a:custGeom>
            <a:grpFill/>
            <a:ln w="15875" cap="rnd">
              <a:noFill/>
              <a:prstDash val="solid"/>
              <a:round/>
            </a:ln>
          </p:spPr>
          <p:txBody>
            <a:bodyPr vert="horz" wrap="square" lIns="91440" tIns="45720" rIns="91440" bIns="45720" numCol="1" anchor="t" anchorCtr="0" compatLnSpc="1"/>
            <a:lstStyle/>
            <a:p>
              <a:endParaRPr lang="id-ID"/>
            </a:p>
          </p:txBody>
        </p:sp>
        <p:sp>
          <p:nvSpPr>
            <p:cNvPr id="54" name="Oval 9"/>
            <p:cNvSpPr>
              <a:spLocks noChangeArrowheads="1"/>
            </p:cNvSpPr>
            <p:nvPr/>
          </p:nvSpPr>
          <p:spPr bwMode="auto">
            <a:xfrm>
              <a:off x="4711700" y="654051"/>
              <a:ext cx="88900" cy="90488"/>
            </a:xfrm>
            <a:prstGeom prst="ellipse">
              <a:avLst/>
            </a:prstGeom>
            <a:grpFill/>
            <a:ln w="15875" cap="rnd">
              <a:noFill/>
              <a:prstDash val="solid"/>
              <a:round/>
            </a:ln>
          </p:spPr>
          <p:txBody>
            <a:bodyPr vert="horz" wrap="square" lIns="91440" tIns="45720" rIns="91440" bIns="45720" numCol="1" anchor="t" anchorCtr="0" compatLnSpc="1"/>
            <a:lstStyle/>
            <a:p>
              <a:endParaRPr lang="id-ID"/>
            </a:p>
          </p:txBody>
        </p:sp>
      </p:grpSp>
      <p:grpSp>
        <p:nvGrpSpPr>
          <p:cNvPr id="18" name="Group 17"/>
          <p:cNvGrpSpPr/>
          <p:nvPr/>
        </p:nvGrpSpPr>
        <p:grpSpPr>
          <a:xfrm>
            <a:off x="3749686" y="4938104"/>
            <a:ext cx="853762" cy="853762"/>
            <a:chOff x="3352801" y="4752004"/>
            <a:chExt cx="853762" cy="853762"/>
          </a:xfrm>
        </p:grpSpPr>
        <p:sp>
          <p:nvSpPr>
            <p:cNvPr id="16" name="Oval 15"/>
            <p:cNvSpPr/>
            <p:nvPr/>
          </p:nvSpPr>
          <p:spPr>
            <a:xfrm>
              <a:off x="3352801" y="4752004"/>
              <a:ext cx="853762" cy="853762"/>
            </a:xfrm>
            <a:prstGeom prst="ellipse">
              <a:avLst/>
            </a:prstGeom>
            <a:solidFill>
              <a:schemeClr val="bg1">
                <a:lumMod val="85000"/>
              </a:schemeClr>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64701" y="4863904"/>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b="1" dirty="0">
                <a:solidFill>
                  <a:schemeClr val="tx1"/>
                </a:solidFill>
                <a:latin typeface="Segoe UI" panose="020B0502040204020203" pitchFamily="34" charset="0"/>
                <a:cs typeface="Segoe UI" panose="020B0502040204020203" pitchFamily="34" charset="0"/>
              </a:endParaRPr>
            </a:p>
          </p:txBody>
        </p:sp>
      </p:grpSp>
      <p:grpSp>
        <p:nvGrpSpPr>
          <p:cNvPr id="55" name="Group 54"/>
          <p:cNvGrpSpPr/>
          <p:nvPr/>
        </p:nvGrpSpPr>
        <p:grpSpPr>
          <a:xfrm rot="2700000" flipH="1">
            <a:off x="7580186" y="3690561"/>
            <a:ext cx="311457" cy="475960"/>
            <a:chOff x="4643437" y="587376"/>
            <a:chExt cx="225425" cy="344488"/>
          </a:xfrm>
          <a:solidFill>
            <a:srgbClr val="F5AE18"/>
          </a:solidFill>
        </p:grpSpPr>
        <p:sp>
          <p:nvSpPr>
            <p:cNvPr id="56" name="Freeform 8"/>
            <p:cNvSpPr/>
            <p:nvPr/>
          </p:nvSpPr>
          <p:spPr bwMode="auto">
            <a:xfrm>
              <a:off x="4643437" y="587376"/>
              <a:ext cx="225425" cy="344488"/>
            </a:xfrm>
            <a:custGeom>
              <a:avLst/>
              <a:gdLst>
                <a:gd name="T0" fmla="*/ 60 w 60"/>
                <a:gd name="T1" fmla="*/ 30 h 92"/>
                <a:gd name="T2" fmla="*/ 30 w 60"/>
                <a:gd name="T3" fmla="*/ 92 h 92"/>
                <a:gd name="T4" fmla="*/ 0 w 60"/>
                <a:gd name="T5" fmla="*/ 30 h 92"/>
                <a:gd name="T6" fmla="*/ 30 w 60"/>
                <a:gd name="T7" fmla="*/ 0 h 92"/>
                <a:gd name="T8" fmla="*/ 60 w 60"/>
                <a:gd name="T9" fmla="*/ 30 h 92"/>
              </a:gdLst>
              <a:ahLst/>
              <a:cxnLst>
                <a:cxn ang="0">
                  <a:pos x="T0" y="T1"/>
                </a:cxn>
                <a:cxn ang="0">
                  <a:pos x="T2" y="T3"/>
                </a:cxn>
                <a:cxn ang="0">
                  <a:pos x="T4" y="T5"/>
                </a:cxn>
                <a:cxn ang="0">
                  <a:pos x="T6" y="T7"/>
                </a:cxn>
                <a:cxn ang="0">
                  <a:pos x="T8" y="T9"/>
                </a:cxn>
              </a:cxnLst>
              <a:rect l="0" t="0" r="r" b="b"/>
              <a:pathLst>
                <a:path w="60" h="92">
                  <a:moveTo>
                    <a:pt x="60" y="30"/>
                  </a:moveTo>
                  <a:cubicBezTo>
                    <a:pt x="60" y="47"/>
                    <a:pt x="30" y="92"/>
                    <a:pt x="30" y="92"/>
                  </a:cubicBezTo>
                  <a:cubicBezTo>
                    <a:pt x="30" y="92"/>
                    <a:pt x="0" y="47"/>
                    <a:pt x="0" y="30"/>
                  </a:cubicBezTo>
                  <a:cubicBezTo>
                    <a:pt x="0" y="13"/>
                    <a:pt x="13" y="0"/>
                    <a:pt x="30" y="0"/>
                  </a:cubicBezTo>
                  <a:cubicBezTo>
                    <a:pt x="47" y="0"/>
                    <a:pt x="60" y="13"/>
                    <a:pt x="60" y="30"/>
                  </a:cubicBezTo>
                  <a:close/>
                </a:path>
              </a:pathLst>
            </a:custGeom>
            <a:grpFill/>
            <a:ln w="15875" cap="rnd">
              <a:noFill/>
              <a:prstDash val="solid"/>
              <a:round/>
            </a:ln>
          </p:spPr>
          <p:txBody>
            <a:bodyPr vert="horz" wrap="square" lIns="91440" tIns="45720" rIns="91440" bIns="45720" numCol="1" anchor="t" anchorCtr="0" compatLnSpc="1"/>
            <a:lstStyle/>
            <a:p>
              <a:endParaRPr lang="id-ID"/>
            </a:p>
          </p:txBody>
        </p:sp>
        <p:sp>
          <p:nvSpPr>
            <p:cNvPr id="57" name="Oval 9"/>
            <p:cNvSpPr>
              <a:spLocks noChangeArrowheads="1"/>
            </p:cNvSpPr>
            <p:nvPr/>
          </p:nvSpPr>
          <p:spPr bwMode="auto">
            <a:xfrm>
              <a:off x="4711700" y="654051"/>
              <a:ext cx="88900" cy="90488"/>
            </a:xfrm>
            <a:prstGeom prst="ellipse">
              <a:avLst/>
            </a:prstGeom>
            <a:grpFill/>
            <a:ln w="15875" cap="rnd">
              <a:noFill/>
              <a:prstDash val="solid"/>
              <a:round/>
            </a:ln>
          </p:spPr>
          <p:txBody>
            <a:bodyPr vert="horz" wrap="square" lIns="91440" tIns="45720" rIns="91440" bIns="45720" numCol="1" anchor="t" anchorCtr="0" compatLnSpc="1"/>
            <a:lstStyle/>
            <a:p>
              <a:endParaRPr lang="id-ID"/>
            </a:p>
          </p:txBody>
        </p:sp>
      </p:grpSp>
      <p:grpSp>
        <p:nvGrpSpPr>
          <p:cNvPr id="58" name="Group 57"/>
          <p:cNvGrpSpPr/>
          <p:nvPr/>
        </p:nvGrpSpPr>
        <p:grpSpPr>
          <a:xfrm rot="6300000" flipH="1">
            <a:off x="7486529" y="4975860"/>
            <a:ext cx="311457" cy="475960"/>
            <a:chOff x="4643437" y="587376"/>
            <a:chExt cx="225425" cy="344488"/>
          </a:xfrm>
          <a:solidFill>
            <a:srgbClr val="00144F"/>
          </a:solidFill>
        </p:grpSpPr>
        <p:sp>
          <p:nvSpPr>
            <p:cNvPr id="59" name="Freeform 8"/>
            <p:cNvSpPr/>
            <p:nvPr/>
          </p:nvSpPr>
          <p:spPr bwMode="auto">
            <a:xfrm>
              <a:off x="4643437" y="587376"/>
              <a:ext cx="225425" cy="344488"/>
            </a:xfrm>
            <a:custGeom>
              <a:avLst/>
              <a:gdLst>
                <a:gd name="T0" fmla="*/ 60 w 60"/>
                <a:gd name="T1" fmla="*/ 30 h 92"/>
                <a:gd name="T2" fmla="*/ 30 w 60"/>
                <a:gd name="T3" fmla="*/ 92 h 92"/>
                <a:gd name="T4" fmla="*/ 0 w 60"/>
                <a:gd name="T5" fmla="*/ 30 h 92"/>
                <a:gd name="T6" fmla="*/ 30 w 60"/>
                <a:gd name="T7" fmla="*/ 0 h 92"/>
                <a:gd name="T8" fmla="*/ 60 w 60"/>
                <a:gd name="T9" fmla="*/ 30 h 92"/>
              </a:gdLst>
              <a:ahLst/>
              <a:cxnLst>
                <a:cxn ang="0">
                  <a:pos x="T0" y="T1"/>
                </a:cxn>
                <a:cxn ang="0">
                  <a:pos x="T2" y="T3"/>
                </a:cxn>
                <a:cxn ang="0">
                  <a:pos x="T4" y="T5"/>
                </a:cxn>
                <a:cxn ang="0">
                  <a:pos x="T6" y="T7"/>
                </a:cxn>
                <a:cxn ang="0">
                  <a:pos x="T8" y="T9"/>
                </a:cxn>
              </a:cxnLst>
              <a:rect l="0" t="0" r="r" b="b"/>
              <a:pathLst>
                <a:path w="60" h="92">
                  <a:moveTo>
                    <a:pt x="60" y="30"/>
                  </a:moveTo>
                  <a:cubicBezTo>
                    <a:pt x="60" y="47"/>
                    <a:pt x="30" y="92"/>
                    <a:pt x="30" y="92"/>
                  </a:cubicBezTo>
                  <a:cubicBezTo>
                    <a:pt x="30" y="92"/>
                    <a:pt x="0" y="47"/>
                    <a:pt x="0" y="30"/>
                  </a:cubicBezTo>
                  <a:cubicBezTo>
                    <a:pt x="0" y="13"/>
                    <a:pt x="13" y="0"/>
                    <a:pt x="30" y="0"/>
                  </a:cubicBezTo>
                  <a:cubicBezTo>
                    <a:pt x="47" y="0"/>
                    <a:pt x="60" y="13"/>
                    <a:pt x="60" y="30"/>
                  </a:cubicBezTo>
                  <a:close/>
                </a:path>
              </a:pathLst>
            </a:custGeom>
            <a:grpFill/>
            <a:ln w="15875" cap="rnd">
              <a:noFill/>
              <a:prstDash val="solid"/>
              <a:round/>
            </a:ln>
          </p:spPr>
          <p:txBody>
            <a:bodyPr vert="horz" wrap="square" lIns="91440" tIns="45720" rIns="91440" bIns="45720" numCol="1" anchor="t" anchorCtr="0" compatLnSpc="1"/>
            <a:lstStyle/>
            <a:p>
              <a:endParaRPr lang="id-ID"/>
            </a:p>
          </p:txBody>
        </p:sp>
        <p:sp>
          <p:nvSpPr>
            <p:cNvPr id="60" name="Oval 9"/>
            <p:cNvSpPr>
              <a:spLocks noChangeArrowheads="1"/>
            </p:cNvSpPr>
            <p:nvPr/>
          </p:nvSpPr>
          <p:spPr bwMode="auto">
            <a:xfrm>
              <a:off x="4711700" y="654051"/>
              <a:ext cx="88900" cy="90488"/>
            </a:xfrm>
            <a:prstGeom prst="ellipse">
              <a:avLst/>
            </a:prstGeom>
            <a:grpFill/>
            <a:ln w="15875" cap="rnd">
              <a:noFill/>
              <a:prstDash val="solid"/>
              <a:round/>
            </a:ln>
          </p:spPr>
          <p:txBody>
            <a:bodyPr vert="horz" wrap="square" lIns="91440" tIns="45720" rIns="91440" bIns="45720" numCol="1" anchor="t" anchorCtr="0" compatLnSpc="1"/>
            <a:lstStyle/>
            <a:p>
              <a:endParaRPr lang="id-ID"/>
            </a:p>
          </p:txBody>
        </p:sp>
      </p:grpSp>
      <p:grpSp>
        <p:nvGrpSpPr>
          <p:cNvPr id="22" name="Group 21"/>
          <p:cNvGrpSpPr/>
          <p:nvPr/>
        </p:nvGrpSpPr>
        <p:grpSpPr>
          <a:xfrm>
            <a:off x="7586309" y="3241276"/>
            <a:ext cx="853762" cy="853762"/>
            <a:chOff x="3352801" y="4752004"/>
            <a:chExt cx="853762" cy="853762"/>
          </a:xfrm>
        </p:grpSpPr>
        <p:sp>
          <p:nvSpPr>
            <p:cNvPr id="23" name="Oval 22"/>
            <p:cNvSpPr/>
            <p:nvPr/>
          </p:nvSpPr>
          <p:spPr>
            <a:xfrm>
              <a:off x="3352801" y="4752004"/>
              <a:ext cx="853762" cy="853762"/>
            </a:xfrm>
            <a:prstGeom prst="ellipse">
              <a:avLst/>
            </a:prstGeom>
            <a:solidFill>
              <a:srgbClr val="F5AE18"/>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464701" y="4863904"/>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b="1" dirty="0">
                <a:solidFill>
                  <a:schemeClr val="tx1"/>
                </a:solidFill>
                <a:latin typeface="Segoe UI" panose="020B0502040204020203" pitchFamily="34" charset="0"/>
                <a:cs typeface="Segoe UI" panose="020B0502040204020203" pitchFamily="34" charset="0"/>
              </a:endParaRPr>
            </a:p>
          </p:txBody>
        </p:sp>
      </p:grpSp>
      <p:grpSp>
        <p:nvGrpSpPr>
          <p:cNvPr id="25" name="Group 24"/>
          <p:cNvGrpSpPr/>
          <p:nvPr/>
        </p:nvGrpSpPr>
        <p:grpSpPr>
          <a:xfrm>
            <a:off x="7586309" y="4938104"/>
            <a:ext cx="853762" cy="853762"/>
            <a:chOff x="3352801" y="4752004"/>
            <a:chExt cx="853762" cy="853762"/>
          </a:xfrm>
        </p:grpSpPr>
        <p:sp>
          <p:nvSpPr>
            <p:cNvPr id="26" name="Oval 25"/>
            <p:cNvSpPr/>
            <p:nvPr/>
          </p:nvSpPr>
          <p:spPr>
            <a:xfrm>
              <a:off x="3352801" y="4752004"/>
              <a:ext cx="853762" cy="853762"/>
            </a:xfrm>
            <a:prstGeom prst="ellipse">
              <a:avLst/>
            </a:prstGeom>
            <a:solidFill>
              <a:srgbClr val="00144F"/>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464701" y="4863904"/>
              <a:ext cx="629962" cy="629962"/>
            </a:xfrm>
            <a:prstGeom prst="ellipse">
              <a:avLst/>
            </a:prstGeom>
            <a:solidFill>
              <a:schemeClr val="bg1"/>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b="1" dirty="0">
                <a:solidFill>
                  <a:schemeClr val="tx1"/>
                </a:solidFill>
                <a:latin typeface="Segoe UI" panose="020B0502040204020203" pitchFamily="34" charset="0"/>
                <a:cs typeface="Segoe UI" panose="020B0502040204020203" pitchFamily="34" charset="0"/>
              </a:endParaRPr>
            </a:p>
          </p:txBody>
        </p:sp>
      </p:grpSp>
      <p:cxnSp>
        <p:nvCxnSpPr>
          <p:cNvPr id="62" name="Straight Connector 61"/>
          <p:cNvCxnSpPr/>
          <p:nvPr/>
        </p:nvCxnSpPr>
        <p:spPr>
          <a:xfrm>
            <a:off x="533947" y="4341601"/>
            <a:ext cx="2641872" cy="0"/>
          </a:xfrm>
          <a:prstGeom prst="line">
            <a:avLst/>
          </a:prstGeom>
          <a:ln>
            <a:solidFill>
              <a:srgbClr val="F3BE94"/>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034191" y="4341601"/>
            <a:ext cx="2641872" cy="0"/>
          </a:xfrm>
          <a:prstGeom prst="line">
            <a:avLst/>
          </a:prstGeom>
          <a:ln>
            <a:solidFill>
              <a:srgbClr val="F3BE94"/>
            </a:solidFill>
          </a:ln>
        </p:spPr>
        <p:style>
          <a:lnRef idx="1">
            <a:schemeClr val="accent1"/>
          </a:lnRef>
          <a:fillRef idx="0">
            <a:schemeClr val="accent1"/>
          </a:fillRef>
          <a:effectRef idx="0">
            <a:schemeClr val="accent1"/>
          </a:effectRef>
          <a:fontRef idx="minor">
            <a:schemeClr val="tx1"/>
          </a:fontRef>
        </p:style>
      </p:cxnSp>
      <p:sp>
        <p:nvSpPr>
          <p:cNvPr id="135" name="Title 1023"/>
          <p:cNvSpPr txBox="1"/>
          <p:nvPr/>
        </p:nvSpPr>
        <p:spPr>
          <a:xfrm>
            <a:off x="2578003" y="549275"/>
            <a:ext cx="7064761" cy="701731"/>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One International</a:t>
            </a:r>
            <a:endParaRPr lang="en-US" dirty="0">
              <a:solidFill>
                <a:schemeClr val="bg1"/>
              </a:solidFill>
            </a:endParaRPr>
          </a:p>
        </p:txBody>
      </p:sp>
      <p:sp>
        <p:nvSpPr>
          <p:cNvPr id="2" name="Title 1023"/>
          <p:cNvSpPr txBox="1"/>
          <p:nvPr/>
        </p:nvSpPr>
        <p:spPr>
          <a:xfrm>
            <a:off x="4890432" y="5848637"/>
            <a:ext cx="2341639" cy="10596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5 Needs</a:t>
            </a:r>
            <a:endParaRPr lang="en-US" sz="3200" dirty="0">
              <a:solidFill>
                <a:srgbClr val="00144F"/>
              </a:solidFill>
            </a:endParaRPr>
          </a:p>
        </p:txBody>
      </p:sp>
      <p:pic>
        <p:nvPicPr>
          <p:cNvPr id="1028" name="Picture 4" descr="Economy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0380" y="3449680"/>
            <a:ext cx="403353" cy="40335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novation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74777" y="5101076"/>
            <a:ext cx="497618" cy="4976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cquisition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06175" y="3398313"/>
            <a:ext cx="517276" cy="5172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llaboration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81230" y="2715365"/>
            <a:ext cx="422293" cy="42229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structuring "/>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37895" y="5118654"/>
            <a:ext cx="498262" cy="49826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p:nvPr/>
        </p:nvSpPr>
        <p:spPr>
          <a:xfrm>
            <a:off x="515938" y="6418576"/>
            <a:ext cx="2062065" cy="145424"/>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rgbClr val="00144F"/>
                </a:solidFill>
                <a:latin typeface="Segoe UI" panose="020B0502040204020203" pitchFamily="34" charset="0"/>
                <a:cs typeface="Segoe UI" panose="020B0502040204020203" pitchFamily="34" charset="0"/>
              </a:rPr>
              <a:t>People Metrics</a:t>
            </a:r>
            <a:r>
              <a:rPr lang="en-US" sz="1050" dirty="0">
                <a:solidFill>
                  <a:srgbClr val="00144F"/>
                </a:solidFill>
                <a:latin typeface="Segoe UI" panose="020B0502040204020203" pitchFamily="34" charset="0"/>
                <a:cs typeface="Segoe UI" panose="020B0502040204020203" pitchFamily="34" charset="0"/>
              </a:rPr>
              <a:t> Final Presentation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128"/>
          <p:cNvSpPr/>
          <p:nvPr/>
        </p:nvSpPr>
        <p:spPr>
          <a:xfrm>
            <a:off x="6101980" y="1428599"/>
            <a:ext cx="5766657" cy="4500984"/>
          </a:xfrm>
          <a:prstGeom prst="rect">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3" name="Straight Connector 82"/>
          <p:cNvCxnSpPr/>
          <p:nvPr/>
        </p:nvCxnSpPr>
        <p:spPr>
          <a:xfrm flipV="1">
            <a:off x="3376038" y="3724961"/>
            <a:ext cx="2719961" cy="9933"/>
          </a:xfrm>
          <a:prstGeom prst="line">
            <a:avLst/>
          </a:prstGeom>
          <a:noFill/>
          <a:ln w="12700" cap="flat" cmpd="sng" algn="ctr">
            <a:solidFill>
              <a:sysClr val="windowText" lastClr="000000">
                <a:lumMod val="75000"/>
                <a:lumOff val="25000"/>
              </a:sysClr>
            </a:solidFill>
            <a:prstDash val="dash"/>
            <a:miter lim="800000"/>
          </a:ln>
          <a:effectLst/>
        </p:spPr>
      </p:cxnSp>
      <p:sp>
        <p:nvSpPr>
          <p:cNvPr id="89" name="Freeform 14"/>
          <p:cNvSpPr/>
          <p:nvPr/>
        </p:nvSpPr>
        <p:spPr bwMode="auto">
          <a:xfrm>
            <a:off x="346256" y="1539765"/>
            <a:ext cx="4500566" cy="4389817"/>
          </a:xfrm>
          <a:custGeom>
            <a:avLst/>
            <a:gdLst>
              <a:gd name="T0" fmla="*/ 2255 w 4511"/>
              <a:gd name="T1" fmla="*/ 4166 h 4166"/>
              <a:gd name="T2" fmla="*/ 0 w 4511"/>
              <a:gd name="T3" fmla="*/ 4166 h 4166"/>
              <a:gd name="T4" fmla="*/ 1129 w 4511"/>
              <a:gd name="T5" fmla="*/ 2083 h 4166"/>
              <a:gd name="T6" fmla="*/ 2255 w 4511"/>
              <a:gd name="T7" fmla="*/ 0 h 4166"/>
              <a:gd name="T8" fmla="*/ 3383 w 4511"/>
              <a:gd name="T9" fmla="*/ 2083 h 4166"/>
              <a:gd name="T10" fmla="*/ 4511 w 4511"/>
              <a:gd name="T11" fmla="*/ 4166 h 4166"/>
              <a:gd name="T12" fmla="*/ 2255 w 4511"/>
              <a:gd name="T13" fmla="*/ 4166 h 4166"/>
            </a:gdLst>
            <a:ahLst/>
            <a:cxnLst>
              <a:cxn ang="0">
                <a:pos x="T0" y="T1"/>
              </a:cxn>
              <a:cxn ang="0">
                <a:pos x="T2" y="T3"/>
              </a:cxn>
              <a:cxn ang="0">
                <a:pos x="T4" y="T5"/>
              </a:cxn>
              <a:cxn ang="0">
                <a:pos x="T6" y="T7"/>
              </a:cxn>
              <a:cxn ang="0">
                <a:pos x="T8" y="T9"/>
              </a:cxn>
              <a:cxn ang="0">
                <a:pos x="T10" y="T11"/>
              </a:cxn>
              <a:cxn ang="0">
                <a:pos x="T12" y="T13"/>
              </a:cxn>
            </a:cxnLst>
            <a:rect l="0" t="0" r="r" b="b"/>
            <a:pathLst>
              <a:path w="4511" h="4166">
                <a:moveTo>
                  <a:pt x="2255" y="4166"/>
                </a:moveTo>
                <a:lnTo>
                  <a:pt x="0" y="4166"/>
                </a:lnTo>
                <a:lnTo>
                  <a:pt x="1129" y="2083"/>
                </a:lnTo>
                <a:lnTo>
                  <a:pt x="2255" y="0"/>
                </a:lnTo>
                <a:lnTo>
                  <a:pt x="3383" y="2083"/>
                </a:lnTo>
                <a:lnTo>
                  <a:pt x="4511" y="4166"/>
                </a:lnTo>
                <a:lnTo>
                  <a:pt x="2255" y="4166"/>
                </a:lnTo>
                <a:close/>
              </a:path>
            </a:pathLst>
          </a:custGeom>
          <a:solidFill>
            <a:srgbClr val="525B88">
              <a:alpha val="50000"/>
            </a:srgbClr>
          </a:solidFill>
          <a:ln w="14288"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endParaRPr>
          </a:p>
        </p:txBody>
      </p:sp>
      <p:sp>
        <p:nvSpPr>
          <p:cNvPr id="155" name="Trapezoid 154"/>
          <p:cNvSpPr/>
          <p:nvPr/>
        </p:nvSpPr>
        <p:spPr>
          <a:xfrm>
            <a:off x="933856" y="3236108"/>
            <a:ext cx="3319346" cy="1049297"/>
          </a:xfrm>
          <a:prstGeom prst="trapezoid">
            <a:avLst>
              <a:gd name="adj" fmla="val 57092"/>
            </a:avLst>
          </a:prstGeom>
          <a:solidFill>
            <a:srgbClr val="F5AE18"/>
          </a:solidFill>
          <a:ln>
            <a:noFill/>
          </a:ln>
          <a:effectLst>
            <a:innerShdw blurRad="63500" dist="50800" dir="5400000">
              <a:prstClr val="black">
                <a:alpha val="50000"/>
              </a:prstClr>
            </a:innerShdw>
          </a:effectLst>
          <a:scene3d>
            <a:camera prst="obliqueBottom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96" name="Rectangle 195"/>
          <p:cNvSpPr/>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3064213" y="2292022"/>
            <a:ext cx="3031785" cy="0"/>
          </a:xfrm>
          <a:prstGeom prst="line">
            <a:avLst/>
          </a:prstGeom>
          <a:noFill/>
          <a:ln w="12700" cap="flat" cmpd="sng" algn="ctr">
            <a:solidFill>
              <a:sysClr val="windowText" lastClr="000000">
                <a:lumMod val="75000"/>
                <a:lumOff val="25000"/>
              </a:sysClr>
            </a:solidFill>
            <a:prstDash val="dash"/>
            <a:miter lim="800000"/>
          </a:ln>
          <a:effectLst/>
        </p:spPr>
      </p:cxnSp>
      <p:sp>
        <p:nvSpPr>
          <p:cNvPr id="197" name="Slide Number Placeholder 1"/>
          <p:cNvSpPr>
            <a:spLocks noGrp="1"/>
          </p:cNvSpPr>
          <p:nvPr>
            <p:ph type="sldNum" sz="quarter" idx="12"/>
          </p:nvPr>
        </p:nvSpPr>
        <p:spPr>
          <a:xfrm>
            <a:off x="11676063" y="6308725"/>
            <a:ext cx="340210" cy="365125"/>
          </a:xfrm>
        </p:spPr>
        <p:txBody>
          <a:bodyPr/>
          <a:lstStyle/>
          <a:p>
            <a:pPr algn="ctr"/>
            <a:fld id="{D4F9442E-9437-4062-8DAD-965F8584E449}" type="slidenum">
              <a:rPr lang="en-US" b="1" smtClean="0">
                <a:solidFill>
                  <a:srgbClr val="DFEEEA"/>
                </a:solidFill>
                <a:latin typeface="Segoe UI" panose="020B0502040204020203" pitchFamily="34" charset="0"/>
                <a:cs typeface="Segoe UI" panose="020B0502040204020203" pitchFamily="34" charset="0"/>
              </a:rPr>
              <a:t>5</a:t>
            </a:fld>
            <a:endParaRPr lang="en-US" b="1">
              <a:solidFill>
                <a:srgbClr val="DFEEEA"/>
              </a:solidFill>
              <a:latin typeface="Segoe UI" panose="020B0502040204020203" pitchFamily="34" charset="0"/>
              <a:cs typeface="Segoe UI" panose="020B0502040204020203" pitchFamily="34" charset="0"/>
            </a:endParaRPr>
          </a:p>
        </p:txBody>
      </p:sp>
      <p:sp>
        <p:nvSpPr>
          <p:cNvPr id="74" name="Title 1023"/>
          <p:cNvSpPr txBox="1"/>
          <p:nvPr/>
        </p:nvSpPr>
        <p:spPr>
          <a:xfrm>
            <a:off x="515939" y="549275"/>
            <a:ext cx="6477036" cy="10596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General Model for ONA </a:t>
            </a:r>
            <a:endParaRPr lang="en-US" dirty="0">
              <a:solidFill>
                <a:srgbClr val="00144F"/>
              </a:solidFill>
            </a:endParaRPr>
          </a:p>
        </p:txBody>
      </p:sp>
      <p:cxnSp>
        <p:nvCxnSpPr>
          <p:cNvPr id="84" name="Straight Connector 83"/>
          <p:cNvCxnSpPr/>
          <p:nvPr/>
        </p:nvCxnSpPr>
        <p:spPr>
          <a:xfrm>
            <a:off x="3376038" y="5140431"/>
            <a:ext cx="2719961" cy="0"/>
          </a:xfrm>
          <a:prstGeom prst="line">
            <a:avLst/>
          </a:prstGeom>
          <a:noFill/>
          <a:ln w="12700" cap="flat" cmpd="sng" algn="ctr">
            <a:solidFill>
              <a:sysClr val="windowText" lastClr="000000">
                <a:lumMod val="75000"/>
                <a:lumOff val="25000"/>
              </a:sysClr>
            </a:solidFill>
            <a:prstDash val="dash"/>
            <a:miter lim="800000"/>
          </a:ln>
          <a:effectLst/>
        </p:spPr>
      </p:cxnSp>
      <p:sp>
        <p:nvSpPr>
          <p:cNvPr id="85" name="TextBox 84"/>
          <p:cNvSpPr txBox="1"/>
          <p:nvPr/>
        </p:nvSpPr>
        <p:spPr>
          <a:xfrm>
            <a:off x="6992974" y="1592825"/>
            <a:ext cx="4683088" cy="1461939"/>
          </a:xfrm>
          <a:prstGeom prst="rect">
            <a:avLst/>
          </a:prstGeom>
          <a:noFill/>
          <a:ln w="6350">
            <a:noFill/>
            <a:prstDash val="dash"/>
          </a:ln>
        </p:spPr>
        <p:txBody>
          <a:bodyPr wrap="square" lIns="0" tIns="0" rIns="0" bIns="0" rtlCol="0">
            <a:spAutoFit/>
          </a:bodyPr>
          <a:lstStyle/>
          <a:p>
            <a:pPr marL="0" marR="0" lvl="0" indent="0" defTabSz="914400" eaLnBrk="1" fontAlgn="auto" latinLnBrk="0" hangingPunct="1">
              <a:lnSpc>
                <a:spcPct val="100000"/>
              </a:lnSpc>
              <a:spcBef>
                <a:spcPts val="0"/>
              </a:spcBef>
              <a:spcAft>
                <a:spcPts val="600"/>
              </a:spcAft>
              <a:buClrTx/>
              <a:buSzTx/>
              <a:buFontTx/>
              <a:buNone/>
              <a:defRPr/>
            </a:pPr>
            <a:r>
              <a:rPr lang="en-US" sz="1600" b="1" kern="0" dirty="0">
                <a:solidFill>
                  <a:schemeClr val="bg1"/>
                </a:solidFill>
                <a:latin typeface="Segoe UI" panose="020B0502040204020203" pitchFamily="34" charset="0"/>
                <a:cs typeface="Segoe UI" panose="020B0502040204020203" pitchFamily="34" charset="0"/>
              </a:rPr>
              <a:t>ORGANIZATIONAL CONNECTIVITY</a:t>
            </a:r>
            <a:endParaRPr kumimoji="0" lang="en-US" sz="1600" b="1" i="0" u="none" strike="noStrike" kern="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600"/>
              </a:spcAft>
              <a:buClrTx/>
              <a:buSzTx/>
              <a:buFont typeface="Arial" panose="020B0604020202090204" pitchFamily="34" charset="0"/>
              <a:buChar char="•"/>
              <a:defRPr/>
            </a:pPr>
            <a:r>
              <a:rPr lang="en-US" sz="1600" dirty="0">
                <a:solidFill>
                  <a:schemeClr val="bg1"/>
                </a:solidFill>
                <a:latin typeface="Segoe UI" panose="020B0502040204020203" pitchFamily="34" charset="0"/>
                <a:cs typeface="Segoe UI" panose="020B0502040204020203" pitchFamily="34" charset="0"/>
              </a:rPr>
              <a:t>Intricate web of interactions and communication</a:t>
            </a:r>
            <a:endParaRPr kumimoji="0" lang="en-US" sz="160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600"/>
              </a:spcAft>
              <a:buClrTx/>
              <a:buSzTx/>
              <a:buFont typeface="Arial" panose="020B0604020202090204" pitchFamily="34" charset="0"/>
              <a:buChar char="•"/>
              <a:defRPr/>
            </a:pPr>
            <a:r>
              <a:rPr lang="en-US" sz="1600" dirty="0">
                <a:solidFill>
                  <a:schemeClr val="bg1"/>
                </a:solidFill>
                <a:latin typeface="Segoe UI" panose="020B0502040204020203" pitchFamily="34" charset="0"/>
                <a:cs typeface="Segoe UI" panose="020B0502040204020203" pitchFamily="34" charset="0"/>
              </a:rPr>
              <a:t>Static &amp; Dynamic connections: </a:t>
            </a:r>
            <a:r>
              <a:rPr kumimoji="0" lang="en-US" sz="160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Information flow, robust colla</a:t>
            </a:r>
            <a:r>
              <a:rPr lang="en-US" sz="1600">
                <a:solidFill>
                  <a:schemeClr val="bg1"/>
                </a:solidFill>
                <a:latin typeface="Segoe UI" panose="020B0502040204020203" pitchFamily="34" charset="0"/>
                <a:cs typeface="Segoe UI" panose="020B0502040204020203" pitchFamily="34" charset="0"/>
              </a:rPr>
              <a:t>boration </a:t>
            </a:r>
            <a:r>
              <a:rPr lang="en-US" sz="1600" dirty="0">
                <a:solidFill>
                  <a:schemeClr val="bg1"/>
                </a:solidFill>
                <a:latin typeface="Segoe UI" panose="020B0502040204020203" pitchFamily="34" charset="0"/>
                <a:cs typeface="Segoe UI" panose="020B0502040204020203" pitchFamily="34" charset="0"/>
              </a:rPr>
              <a:t>, resilient structure </a:t>
            </a:r>
          </a:p>
          <a:p>
            <a:pPr marR="0" lvl="0" algn="l" defTabSz="914400" rtl="0" eaLnBrk="1" fontAlgn="auto" latinLnBrk="0" hangingPunct="1">
              <a:lnSpc>
                <a:spcPct val="100000"/>
              </a:lnSpc>
              <a:spcBef>
                <a:spcPts val="0"/>
              </a:spcBef>
              <a:spcAft>
                <a:spcPts val="600"/>
              </a:spcAft>
              <a:buClrTx/>
              <a:buSzTx/>
              <a:defRPr/>
            </a:pPr>
            <a:endParaRPr kumimoji="0" lang="en-US" sz="160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endParaRPr>
          </a:p>
        </p:txBody>
      </p:sp>
      <p:sp>
        <p:nvSpPr>
          <p:cNvPr id="86" name="Freeform 18"/>
          <p:cNvSpPr/>
          <p:nvPr/>
        </p:nvSpPr>
        <p:spPr bwMode="auto">
          <a:xfrm>
            <a:off x="1695571" y="2857098"/>
            <a:ext cx="1846102" cy="91325"/>
          </a:xfrm>
          <a:custGeom>
            <a:avLst/>
            <a:gdLst>
              <a:gd name="T0" fmla="*/ 1651 w 1706"/>
              <a:gd name="T1" fmla="*/ 80 h 80"/>
              <a:gd name="T2" fmla="*/ 66 w 1706"/>
              <a:gd name="T3" fmla="*/ 80 h 80"/>
              <a:gd name="T4" fmla="*/ 0 w 1706"/>
              <a:gd name="T5" fmla="*/ 0 h 80"/>
              <a:gd name="T6" fmla="*/ 1706 w 1706"/>
              <a:gd name="T7" fmla="*/ 0 h 80"/>
              <a:gd name="T8" fmla="*/ 1651 w 1706"/>
              <a:gd name="T9" fmla="*/ 80 h 80"/>
            </a:gdLst>
            <a:ahLst/>
            <a:cxnLst>
              <a:cxn ang="0">
                <a:pos x="T0" y="T1"/>
              </a:cxn>
              <a:cxn ang="0">
                <a:pos x="T2" y="T3"/>
              </a:cxn>
              <a:cxn ang="0">
                <a:pos x="T4" y="T5"/>
              </a:cxn>
              <a:cxn ang="0">
                <a:pos x="T6" y="T7"/>
              </a:cxn>
              <a:cxn ang="0">
                <a:pos x="T8" y="T9"/>
              </a:cxn>
            </a:cxnLst>
            <a:rect l="0" t="0" r="r" b="b"/>
            <a:pathLst>
              <a:path w="1706" h="80">
                <a:moveTo>
                  <a:pt x="1651" y="80"/>
                </a:moveTo>
                <a:lnTo>
                  <a:pt x="66" y="80"/>
                </a:lnTo>
                <a:lnTo>
                  <a:pt x="0" y="0"/>
                </a:lnTo>
                <a:lnTo>
                  <a:pt x="1706" y="0"/>
                </a:lnTo>
                <a:lnTo>
                  <a:pt x="1651" y="80"/>
                </a:lnTo>
                <a:close/>
              </a:path>
            </a:pathLst>
          </a:custGeom>
          <a:solidFill>
            <a:srgbClr val="BC8408"/>
          </a:solidFill>
          <a:ln w="14288"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94" name="TextBox 93"/>
          <p:cNvSpPr txBox="1"/>
          <p:nvPr/>
        </p:nvSpPr>
        <p:spPr>
          <a:xfrm>
            <a:off x="1946086" y="3661260"/>
            <a:ext cx="1286939" cy="246221"/>
          </a:xfrm>
          <a:prstGeom prst="rect">
            <a:avLst/>
          </a:prstGeom>
          <a:noFill/>
          <a:ln w="6350">
            <a:noFill/>
            <a:prstDash val="dash"/>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600" b="1" i="0" u="none" strike="noStrike" kern="0" cap="none" spc="0" normalizeH="0" baseline="0" noProof="0" dirty="0">
                <a:ln>
                  <a:noFill/>
                </a:ln>
                <a:effectLst/>
                <a:uLnTx/>
                <a:uFillTx/>
                <a:latin typeface="Segoe UI" panose="020B0502040204020203" pitchFamily="34" charset="0"/>
                <a:cs typeface="Segoe UI" panose="020B0502040204020203" pitchFamily="34" charset="0"/>
              </a:rPr>
              <a:t>DIMENSIONS</a:t>
            </a:r>
          </a:p>
        </p:txBody>
      </p:sp>
      <p:sp>
        <p:nvSpPr>
          <p:cNvPr id="95" name="TextBox 94"/>
          <p:cNvSpPr txBox="1"/>
          <p:nvPr/>
        </p:nvSpPr>
        <p:spPr>
          <a:xfrm>
            <a:off x="1803071" y="4989187"/>
            <a:ext cx="1572967" cy="246221"/>
          </a:xfrm>
          <a:prstGeom prst="rect">
            <a:avLst/>
          </a:prstGeom>
          <a:noFill/>
          <a:ln w="6350">
            <a:noFill/>
            <a:prstDash val="dash"/>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600" b="1" i="0" u="none" strike="noStrike" kern="0" cap="none" spc="0" normalizeH="0" baseline="0" noProof="0" dirty="0">
                <a:ln>
                  <a:noFill/>
                </a:ln>
                <a:effectLst/>
                <a:uLnTx/>
                <a:uFillTx/>
                <a:latin typeface="Segoe UI" panose="020B0502040204020203" pitchFamily="34" charset="0"/>
                <a:cs typeface="Segoe UI" panose="020B0502040204020203" pitchFamily="34" charset="0"/>
              </a:rPr>
              <a:t>CHALLENGE</a:t>
            </a:r>
          </a:p>
        </p:txBody>
      </p:sp>
      <p:sp>
        <p:nvSpPr>
          <p:cNvPr id="97" name="Rectangle 96"/>
          <p:cNvSpPr/>
          <p:nvPr/>
        </p:nvSpPr>
        <p:spPr>
          <a:xfrm>
            <a:off x="6095998" y="3404348"/>
            <a:ext cx="553212" cy="5532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095998" y="4876190"/>
            <a:ext cx="553212" cy="5532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6992974" y="2933111"/>
            <a:ext cx="4512900" cy="1538883"/>
          </a:xfrm>
          <a:prstGeom prst="rect">
            <a:avLst/>
          </a:prstGeom>
          <a:noFill/>
          <a:ln w="6350">
            <a:noFill/>
            <a:prstDash val="dash"/>
          </a:ln>
        </p:spPr>
        <p:txBody>
          <a:bodyPr wrap="square" lIns="0" tIns="0" rIns="0" bIns="0" rtlCol="0">
            <a:spAutoFit/>
          </a:bodyPr>
          <a:lstStyle/>
          <a:p>
            <a:pPr marL="0" marR="0" lvl="0" indent="0" defTabSz="914400" eaLnBrk="1" fontAlgn="auto" latinLnBrk="0" hangingPunct="1">
              <a:lnSpc>
                <a:spcPct val="100000"/>
              </a:lnSpc>
              <a:spcBef>
                <a:spcPts val="0"/>
              </a:spcBef>
              <a:spcAft>
                <a:spcPts val="600"/>
              </a:spcAft>
              <a:buClrTx/>
              <a:buSzTx/>
              <a:buFontTx/>
              <a:buNone/>
              <a:defRPr/>
            </a:pPr>
            <a:r>
              <a:rPr kumimoji="0" lang="en-US" sz="1600" b="1" i="0" u="none" strike="noStrike" kern="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rPr>
              <a:t>4 DIMENSIONS</a:t>
            </a:r>
          </a:p>
          <a:p>
            <a:pPr marL="285750" marR="0" lvl="0" indent="-285750" algn="l" defTabSz="914400" rtl="0" eaLnBrk="1" fontAlgn="auto" latinLnBrk="0" hangingPunct="1">
              <a:lnSpc>
                <a:spcPct val="100000"/>
              </a:lnSpc>
              <a:spcBef>
                <a:spcPts val="0"/>
              </a:spcBef>
              <a:spcAft>
                <a:spcPts val="600"/>
              </a:spcAft>
              <a:buClrTx/>
              <a:buSzTx/>
              <a:buFont typeface="Arial" panose="020B0604020202090204" pitchFamily="34" charset="0"/>
              <a:buChar char="•"/>
              <a:defRPr/>
            </a:pPr>
            <a:r>
              <a:rPr kumimoji="0" lang="en-US" sz="160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Communication Dynamics </a:t>
            </a:r>
          </a:p>
          <a:p>
            <a:pPr marL="285750" marR="0" lvl="0" indent="-285750" algn="l" defTabSz="914400" rtl="0" eaLnBrk="1" fontAlgn="auto" latinLnBrk="0" hangingPunct="1">
              <a:lnSpc>
                <a:spcPct val="100000"/>
              </a:lnSpc>
              <a:spcBef>
                <a:spcPts val="0"/>
              </a:spcBef>
              <a:spcAft>
                <a:spcPts val="600"/>
              </a:spcAft>
              <a:buClrTx/>
              <a:buSzTx/>
              <a:buFont typeface="Arial" panose="020B0604020202090204" pitchFamily="34" charset="0"/>
              <a:buChar char="•"/>
              <a:defRPr/>
            </a:pPr>
            <a:r>
              <a:rPr lang="en-US" sz="1600" dirty="0">
                <a:solidFill>
                  <a:schemeClr val="bg1"/>
                </a:solidFill>
                <a:latin typeface="Segoe UI" panose="020B0502040204020203" pitchFamily="34" charset="0"/>
                <a:cs typeface="Segoe UI" panose="020B0502040204020203" pitchFamily="34" charset="0"/>
              </a:rPr>
              <a:t>Network Structure</a:t>
            </a:r>
          </a:p>
          <a:p>
            <a:pPr marL="285750" marR="0" lvl="0" indent="-285750" algn="l" defTabSz="914400" rtl="0" eaLnBrk="1" fontAlgn="auto" latinLnBrk="0" hangingPunct="1">
              <a:lnSpc>
                <a:spcPct val="100000"/>
              </a:lnSpc>
              <a:spcBef>
                <a:spcPts val="0"/>
              </a:spcBef>
              <a:spcAft>
                <a:spcPts val="600"/>
              </a:spcAft>
              <a:buClrTx/>
              <a:buSzTx/>
              <a:buFont typeface="Arial" panose="020B0604020202090204" pitchFamily="34" charset="0"/>
              <a:buChar char="•"/>
              <a:defRPr/>
            </a:pPr>
            <a:r>
              <a:rPr kumimoji="0" lang="en-US" sz="160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Collaborative Capacity</a:t>
            </a:r>
          </a:p>
          <a:p>
            <a:pPr marL="285750" marR="0" lvl="0" indent="-285750" algn="l" defTabSz="914400" rtl="0" eaLnBrk="1" fontAlgn="auto" latinLnBrk="0" hangingPunct="1">
              <a:lnSpc>
                <a:spcPct val="100000"/>
              </a:lnSpc>
              <a:spcBef>
                <a:spcPts val="0"/>
              </a:spcBef>
              <a:spcAft>
                <a:spcPts val="600"/>
              </a:spcAft>
              <a:buClrTx/>
              <a:buSzTx/>
              <a:buFont typeface="Arial" panose="020B0604020202090204" pitchFamily="34" charset="0"/>
              <a:buChar char="•"/>
              <a:defRPr/>
            </a:pPr>
            <a:r>
              <a:rPr lang="en-US" sz="1600" dirty="0">
                <a:solidFill>
                  <a:schemeClr val="bg1"/>
                </a:solidFill>
                <a:latin typeface="Segoe UI" panose="020B0502040204020203" pitchFamily="34" charset="0"/>
                <a:cs typeface="Segoe UI" panose="020B0502040204020203" pitchFamily="34" charset="0"/>
              </a:rPr>
              <a:t>Cultural Cohesion</a:t>
            </a:r>
            <a:endParaRPr kumimoji="0" lang="en-US" sz="160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endParaRPr>
          </a:p>
        </p:txBody>
      </p:sp>
      <p:sp>
        <p:nvSpPr>
          <p:cNvPr id="100" name="TextBox 99"/>
          <p:cNvSpPr txBox="1"/>
          <p:nvPr/>
        </p:nvSpPr>
        <p:spPr>
          <a:xfrm>
            <a:off x="6982814" y="4767480"/>
            <a:ext cx="4512900" cy="892552"/>
          </a:xfrm>
          <a:prstGeom prst="rect">
            <a:avLst/>
          </a:prstGeom>
          <a:noFill/>
          <a:ln w="6350">
            <a:noFill/>
            <a:prstDash val="dash"/>
          </a:ln>
        </p:spPr>
        <p:txBody>
          <a:bodyPr wrap="square" lIns="0" tIns="0" rIns="0" bIns="0" rtlCol="0">
            <a:spAutoFit/>
          </a:bodyPr>
          <a:lstStyle/>
          <a:p>
            <a:pPr marL="0" marR="0" lvl="0" indent="0" defTabSz="914400" eaLnBrk="1" fontAlgn="auto" latinLnBrk="0" hangingPunct="1">
              <a:lnSpc>
                <a:spcPct val="100000"/>
              </a:lnSpc>
              <a:spcBef>
                <a:spcPts val="0"/>
              </a:spcBef>
              <a:spcAft>
                <a:spcPts val="600"/>
              </a:spcAft>
              <a:buClrTx/>
              <a:buSzTx/>
              <a:buFontTx/>
              <a:buNone/>
              <a:defRPr/>
            </a:pPr>
            <a:r>
              <a:rPr kumimoji="0" lang="en-US" sz="1600" b="1" i="0" u="none" strike="noStrike" kern="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rPr>
              <a:t>NUMEROUS ELEMENTS</a:t>
            </a:r>
          </a:p>
          <a:p>
            <a:pPr marL="285750" marR="0" lvl="0" indent="-285750" algn="l" defTabSz="914400" rtl="0" eaLnBrk="1" fontAlgn="auto" latinLnBrk="0" hangingPunct="1">
              <a:lnSpc>
                <a:spcPct val="100000"/>
              </a:lnSpc>
              <a:spcBef>
                <a:spcPts val="0"/>
              </a:spcBef>
              <a:spcAft>
                <a:spcPts val="600"/>
              </a:spcAft>
              <a:buClrTx/>
              <a:buSzTx/>
              <a:buFont typeface="Arial" panose="020B0604020202090204" pitchFamily="34" charset="0"/>
              <a:buChar char="•"/>
              <a:defRPr/>
            </a:pPr>
            <a:r>
              <a:rPr lang="en-US" sz="1600" dirty="0">
                <a:solidFill>
                  <a:schemeClr val="bg1"/>
                </a:solidFill>
                <a:latin typeface="Segoe UI" panose="020B0502040204020203" pitchFamily="34" charset="0"/>
                <a:cs typeface="Segoe UI" panose="020B0502040204020203" pitchFamily="34" charset="0"/>
              </a:rPr>
              <a:t>16 elements in total</a:t>
            </a:r>
            <a:r>
              <a:rPr kumimoji="0" lang="en-US" sz="160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 </a:t>
            </a:r>
          </a:p>
          <a:p>
            <a:pPr marL="285750" marR="0" lvl="0" indent="-285750" algn="l" defTabSz="914400" rtl="0" eaLnBrk="1" fontAlgn="auto" latinLnBrk="0" hangingPunct="1">
              <a:lnSpc>
                <a:spcPct val="100000"/>
              </a:lnSpc>
              <a:spcBef>
                <a:spcPts val="0"/>
              </a:spcBef>
              <a:spcAft>
                <a:spcPts val="600"/>
              </a:spcAft>
              <a:buClrTx/>
              <a:buSzTx/>
              <a:buFont typeface="Arial" panose="020B0604020202090204" pitchFamily="34" charset="0"/>
              <a:buChar char="•"/>
              <a:defRPr/>
            </a:pPr>
            <a:r>
              <a:rPr lang="en-US" sz="1600" dirty="0">
                <a:solidFill>
                  <a:schemeClr val="bg1"/>
                </a:solidFill>
                <a:latin typeface="Segoe UI" panose="020B0502040204020203" pitchFamily="34" charset="0"/>
                <a:cs typeface="Segoe UI" panose="020B0502040204020203" pitchFamily="34" charset="0"/>
              </a:rPr>
              <a:t>Building blocks for ONA measurements</a:t>
            </a:r>
            <a:endParaRPr kumimoji="0" lang="en-US" sz="160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endParaRPr>
          </a:p>
        </p:txBody>
      </p:sp>
      <p:cxnSp>
        <p:nvCxnSpPr>
          <p:cNvPr id="101" name="Straight Connector 100"/>
          <p:cNvCxnSpPr/>
          <p:nvPr/>
        </p:nvCxnSpPr>
        <p:spPr>
          <a:xfrm>
            <a:off x="6992974" y="2845435"/>
            <a:ext cx="4852769" cy="0"/>
          </a:xfrm>
          <a:prstGeom prst="line">
            <a:avLst/>
          </a:prstGeom>
          <a:ln w="3175">
            <a:solidFill>
              <a:srgbClr val="DEE2FC">
                <a:alpha val="75000"/>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992974" y="4569384"/>
            <a:ext cx="4852769" cy="0"/>
          </a:xfrm>
          <a:prstGeom prst="line">
            <a:avLst/>
          </a:prstGeom>
          <a:ln w="3175">
            <a:solidFill>
              <a:srgbClr val="DEE2FC">
                <a:alpha val="75000"/>
              </a:srgbClr>
            </a:solidFill>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6221791" y="4980552"/>
            <a:ext cx="301626" cy="344488"/>
            <a:chOff x="1555750" y="6502400"/>
            <a:chExt cx="301626" cy="344488"/>
          </a:xfrm>
        </p:grpSpPr>
        <p:sp>
          <p:nvSpPr>
            <p:cNvPr id="104" name="Freeform 143"/>
            <p:cNvSpPr/>
            <p:nvPr/>
          </p:nvSpPr>
          <p:spPr bwMode="auto">
            <a:xfrm>
              <a:off x="1585913" y="6516688"/>
              <a:ext cx="271463" cy="225425"/>
            </a:xfrm>
            <a:custGeom>
              <a:avLst/>
              <a:gdLst>
                <a:gd name="T0" fmla="*/ 0 w 72"/>
                <a:gd name="T1" fmla="*/ 0 h 60"/>
                <a:gd name="T2" fmla="*/ 28 w 72"/>
                <a:gd name="T3" fmla="*/ 0 h 60"/>
                <a:gd name="T4" fmla="*/ 28 w 72"/>
                <a:gd name="T5" fmla="*/ 12 h 60"/>
                <a:gd name="T6" fmla="*/ 72 w 72"/>
                <a:gd name="T7" fmla="*/ 12 h 60"/>
                <a:gd name="T8" fmla="*/ 42 w 72"/>
                <a:gd name="T9" fmla="*/ 36 h 60"/>
                <a:gd name="T10" fmla="*/ 72 w 72"/>
                <a:gd name="T11" fmla="*/ 60 h 60"/>
                <a:gd name="T12" fmla="*/ 14 w 72"/>
                <a:gd name="T13" fmla="*/ 60 h 60"/>
                <a:gd name="T14" fmla="*/ 28 w 72"/>
                <a:gd name="T15" fmla="*/ 48 h 60"/>
                <a:gd name="T16" fmla="*/ 0 w 72"/>
                <a:gd name="T17" fmla="*/ 48 h 60"/>
                <a:gd name="T18" fmla="*/ 0 w 72"/>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60">
                  <a:moveTo>
                    <a:pt x="0" y="0"/>
                  </a:moveTo>
                  <a:cubicBezTo>
                    <a:pt x="28" y="0"/>
                    <a:pt x="28" y="0"/>
                    <a:pt x="28" y="0"/>
                  </a:cubicBezTo>
                  <a:cubicBezTo>
                    <a:pt x="28" y="12"/>
                    <a:pt x="28" y="12"/>
                    <a:pt x="28" y="12"/>
                  </a:cubicBezTo>
                  <a:cubicBezTo>
                    <a:pt x="72" y="12"/>
                    <a:pt x="72" y="12"/>
                    <a:pt x="72" y="12"/>
                  </a:cubicBezTo>
                  <a:cubicBezTo>
                    <a:pt x="42" y="36"/>
                    <a:pt x="42" y="36"/>
                    <a:pt x="42" y="36"/>
                  </a:cubicBezTo>
                  <a:cubicBezTo>
                    <a:pt x="72" y="60"/>
                    <a:pt x="72" y="60"/>
                    <a:pt x="72" y="60"/>
                  </a:cubicBezTo>
                  <a:cubicBezTo>
                    <a:pt x="14" y="60"/>
                    <a:pt x="14" y="60"/>
                    <a:pt x="14" y="60"/>
                  </a:cubicBezTo>
                  <a:cubicBezTo>
                    <a:pt x="14" y="51"/>
                    <a:pt x="28" y="48"/>
                    <a:pt x="28" y="48"/>
                  </a:cubicBezTo>
                  <a:cubicBezTo>
                    <a:pt x="0" y="48"/>
                    <a:pt x="0" y="48"/>
                    <a:pt x="0" y="48"/>
                  </a:cubicBezTo>
                  <a:lnTo>
                    <a:pt x="0" y="0"/>
                  </a:lnTo>
                  <a:close/>
                </a:path>
              </a:pathLst>
            </a:custGeom>
            <a:noFill/>
            <a:ln w="127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105" name="Line 144"/>
            <p:cNvSpPr>
              <a:spLocks noChangeShapeType="1"/>
            </p:cNvSpPr>
            <p:nvPr/>
          </p:nvSpPr>
          <p:spPr bwMode="auto">
            <a:xfrm>
              <a:off x="1690688" y="6562725"/>
              <a:ext cx="0" cy="134938"/>
            </a:xfrm>
            <a:prstGeom prst="line">
              <a:avLst/>
            </a:prstGeom>
            <a:noFill/>
            <a:ln w="12700"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106" name="Line 145"/>
            <p:cNvSpPr>
              <a:spLocks noChangeShapeType="1"/>
            </p:cNvSpPr>
            <p:nvPr/>
          </p:nvSpPr>
          <p:spPr bwMode="auto">
            <a:xfrm>
              <a:off x="1555750" y="6502400"/>
              <a:ext cx="0" cy="344488"/>
            </a:xfrm>
            <a:prstGeom prst="line">
              <a:avLst/>
            </a:prstGeom>
            <a:noFill/>
            <a:ln w="12700"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107" name="Line 146"/>
            <p:cNvSpPr>
              <a:spLocks noChangeShapeType="1"/>
            </p:cNvSpPr>
            <p:nvPr/>
          </p:nvSpPr>
          <p:spPr bwMode="auto">
            <a:xfrm flipV="1">
              <a:off x="1638300" y="6697663"/>
              <a:ext cx="0" cy="44450"/>
            </a:xfrm>
            <a:prstGeom prst="line">
              <a:avLst/>
            </a:prstGeom>
            <a:noFill/>
            <a:ln w="12700" cap="flat">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grpSp>
      <p:grpSp>
        <p:nvGrpSpPr>
          <p:cNvPr id="108" name="Group 107"/>
          <p:cNvGrpSpPr/>
          <p:nvPr/>
        </p:nvGrpSpPr>
        <p:grpSpPr>
          <a:xfrm>
            <a:off x="6199567" y="3507917"/>
            <a:ext cx="346075" cy="346075"/>
            <a:chOff x="7726363" y="3255963"/>
            <a:chExt cx="346075" cy="346075"/>
          </a:xfrm>
        </p:grpSpPr>
        <p:sp>
          <p:nvSpPr>
            <p:cNvPr id="109" name="Freeform 120"/>
            <p:cNvSpPr/>
            <p:nvPr/>
          </p:nvSpPr>
          <p:spPr bwMode="auto">
            <a:xfrm>
              <a:off x="7726363" y="3255963"/>
              <a:ext cx="346075" cy="315913"/>
            </a:xfrm>
            <a:custGeom>
              <a:avLst/>
              <a:gdLst>
                <a:gd name="T0" fmla="*/ 64 w 92"/>
                <a:gd name="T1" fmla="*/ 75 h 84"/>
                <a:gd name="T2" fmla="*/ 73 w 92"/>
                <a:gd name="T3" fmla="*/ 84 h 84"/>
                <a:gd name="T4" fmla="*/ 84 w 92"/>
                <a:gd name="T5" fmla="*/ 73 h 84"/>
                <a:gd name="T6" fmla="*/ 75 w 92"/>
                <a:gd name="T7" fmla="*/ 64 h 84"/>
                <a:gd name="T8" fmla="*/ 79 w 92"/>
                <a:gd name="T9" fmla="*/ 52 h 84"/>
                <a:gd name="T10" fmla="*/ 92 w 92"/>
                <a:gd name="T11" fmla="*/ 52 h 84"/>
                <a:gd name="T12" fmla="*/ 92 w 92"/>
                <a:gd name="T13" fmla="*/ 40 h 84"/>
                <a:gd name="T14" fmla="*/ 79 w 92"/>
                <a:gd name="T15" fmla="*/ 40 h 84"/>
                <a:gd name="T16" fmla="*/ 75 w 92"/>
                <a:gd name="T17" fmla="*/ 28 h 84"/>
                <a:gd name="T18" fmla="*/ 84 w 92"/>
                <a:gd name="T19" fmla="*/ 19 h 84"/>
                <a:gd name="T20" fmla="*/ 73 w 92"/>
                <a:gd name="T21" fmla="*/ 8 h 84"/>
                <a:gd name="T22" fmla="*/ 64 w 92"/>
                <a:gd name="T23" fmla="*/ 17 h 84"/>
                <a:gd name="T24" fmla="*/ 52 w 92"/>
                <a:gd name="T25" fmla="*/ 13 h 84"/>
                <a:gd name="T26" fmla="*/ 52 w 92"/>
                <a:gd name="T27" fmla="*/ 0 h 84"/>
                <a:gd name="T28" fmla="*/ 40 w 92"/>
                <a:gd name="T29" fmla="*/ 0 h 84"/>
                <a:gd name="T30" fmla="*/ 40 w 92"/>
                <a:gd name="T31" fmla="*/ 13 h 84"/>
                <a:gd name="T32" fmla="*/ 28 w 92"/>
                <a:gd name="T33" fmla="*/ 17 h 84"/>
                <a:gd name="T34" fmla="*/ 19 w 92"/>
                <a:gd name="T35" fmla="*/ 8 h 84"/>
                <a:gd name="T36" fmla="*/ 8 w 92"/>
                <a:gd name="T37" fmla="*/ 19 h 84"/>
                <a:gd name="T38" fmla="*/ 17 w 92"/>
                <a:gd name="T39" fmla="*/ 28 h 84"/>
                <a:gd name="T40" fmla="*/ 13 w 92"/>
                <a:gd name="T41" fmla="*/ 40 h 84"/>
                <a:gd name="T42" fmla="*/ 0 w 92"/>
                <a:gd name="T43" fmla="*/ 40 h 84"/>
                <a:gd name="T44" fmla="*/ 0 w 92"/>
                <a:gd name="T45" fmla="*/ 52 h 84"/>
                <a:gd name="T46" fmla="*/ 13 w 92"/>
                <a:gd name="T47" fmla="*/ 52 h 84"/>
                <a:gd name="T48" fmla="*/ 17 w 92"/>
                <a:gd name="T49" fmla="*/ 64 h 84"/>
                <a:gd name="T50" fmla="*/ 8 w 92"/>
                <a:gd name="T51" fmla="*/ 73 h 84"/>
                <a:gd name="T52" fmla="*/ 19 w 92"/>
                <a:gd name="T53" fmla="*/ 84 h 84"/>
                <a:gd name="T54" fmla="*/ 28 w 92"/>
                <a:gd name="T55"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2" h="84">
                  <a:moveTo>
                    <a:pt x="64" y="75"/>
                  </a:moveTo>
                  <a:cubicBezTo>
                    <a:pt x="73" y="84"/>
                    <a:pt x="73" y="84"/>
                    <a:pt x="73" y="84"/>
                  </a:cubicBezTo>
                  <a:cubicBezTo>
                    <a:pt x="84" y="73"/>
                    <a:pt x="84" y="73"/>
                    <a:pt x="84" y="73"/>
                  </a:cubicBezTo>
                  <a:cubicBezTo>
                    <a:pt x="75" y="64"/>
                    <a:pt x="75" y="64"/>
                    <a:pt x="75" y="64"/>
                  </a:cubicBezTo>
                  <a:cubicBezTo>
                    <a:pt x="77" y="61"/>
                    <a:pt x="78" y="55"/>
                    <a:pt x="79" y="52"/>
                  </a:cubicBezTo>
                  <a:cubicBezTo>
                    <a:pt x="92" y="52"/>
                    <a:pt x="92" y="52"/>
                    <a:pt x="92" y="52"/>
                  </a:cubicBezTo>
                  <a:cubicBezTo>
                    <a:pt x="92" y="40"/>
                    <a:pt x="92" y="40"/>
                    <a:pt x="92" y="40"/>
                  </a:cubicBezTo>
                  <a:cubicBezTo>
                    <a:pt x="79" y="40"/>
                    <a:pt x="79" y="40"/>
                    <a:pt x="79" y="40"/>
                  </a:cubicBezTo>
                  <a:cubicBezTo>
                    <a:pt x="78" y="37"/>
                    <a:pt x="77" y="31"/>
                    <a:pt x="75" y="28"/>
                  </a:cubicBezTo>
                  <a:cubicBezTo>
                    <a:pt x="84" y="19"/>
                    <a:pt x="84" y="19"/>
                    <a:pt x="84" y="19"/>
                  </a:cubicBezTo>
                  <a:cubicBezTo>
                    <a:pt x="73" y="8"/>
                    <a:pt x="73" y="8"/>
                    <a:pt x="73" y="8"/>
                  </a:cubicBezTo>
                  <a:cubicBezTo>
                    <a:pt x="64" y="17"/>
                    <a:pt x="64" y="17"/>
                    <a:pt x="64" y="17"/>
                  </a:cubicBezTo>
                  <a:cubicBezTo>
                    <a:pt x="61" y="15"/>
                    <a:pt x="55" y="14"/>
                    <a:pt x="52" y="13"/>
                  </a:cubicBezTo>
                  <a:cubicBezTo>
                    <a:pt x="52" y="0"/>
                    <a:pt x="52" y="0"/>
                    <a:pt x="52" y="0"/>
                  </a:cubicBezTo>
                  <a:cubicBezTo>
                    <a:pt x="40" y="0"/>
                    <a:pt x="40" y="0"/>
                    <a:pt x="40" y="0"/>
                  </a:cubicBezTo>
                  <a:cubicBezTo>
                    <a:pt x="40" y="13"/>
                    <a:pt x="40" y="13"/>
                    <a:pt x="40" y="13"/>
                  </a:cubicBezTo>
                  <a:cubicBezTo>
                    <a:pt x="37" y="14"/>
                    <a:pt x="31" y="15"/>
                    <a:pt x="28" y="17"/>
                  </a:cubicBezTo>
                  <a:cubicBezTo>
                    <a:pt x="19" y="8"/>
                    <a:pt x="19" y="8"/>
                    <a:pt x="19" y="8"/>
                  </a:cubicBezTo>
                  <a:cubicBezTo>
                    <a:pt x="8" y="19"/>
                    <a:pt x="8" y="19"/>
                    <a:pt x="8" y="19"/>
                  </a:cubicBezTo>
                  <a:cubicBezTo>
                    <a:pt x="17" y="28"/>
                    <a:pt x="17" y="28"/>
                    <a:pt x="17" y="28"/>
                  </a:cubicBezTo>
                  <a:cubicBezTo>
                    <a:pt x="15" y="31"/>
                    <a:pt x="14" y="37"/>
                    <a:pt x="13" y="40"/>
                  </a:cubicBezTo>
                  <a:cubicBezTo>
                    <a:pt x="0" y="40"/>
                    <a:pt x="0" y="40"/>
                    <a:pt x="0" y="40"/>
                  </a:cubicBezTo>
                  <a:cubicBezTo>
                    <a:pt x="0" y="52"/>
                    <a:pt x="0" y="52"/>
                    <a:pt x="0" y="52"/>
                  </a:cubicBezTo>
                  <a:cubicBezTo>
                    <a:pt x="13" y="52"/>
                    <a:pt x="13" y="52"/>
                    <a:pt x="13" y="52"/>
                  </a:cubicBezTo>
                  <a:cubicBezTo>
                    <a:pt x="14" y="55"/>
                    <a:pt x="15" y="61"/>
                    <a:pt x="17" y="64"/>
                  </a:cubicBezTo>
                  <a:cubicBezTo>
                    <a:pt x="8" y="73"/>
                    <a:pt x="8" y="73"/>
                    <a:pt x="8" y="73"/>
                  </a:cubicBezTo>
                  <a:cubicBezTo>
                    <a:pt x="19" y="84"/>
                    <a:pt x="19" y="84"/>
                    <a:pt x="19" y="84"/>
                  </a:cubicBezTo>
                  <a:cubicBezTo>
                    <a:pt x="28" y="75"/>
                    <a:pt x="28" y="75"/>
                    <a:pt x="28" y="75"/>
                  </a:cubicBezTo>
                </a:path>
              </a:pathLst>
            </a:custGeom>
            <a:noFill/>
            <a:ln w="127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110" name="Line 121"/>
            <p:cNvSpPr>
              <a:spLocks noChangeShapeType="1"/>
            </p:cNvSpPr>
            <p:nvPr/>
          </p:nvSpPr>
          <p:spPr bwMode="auto">
            <a:xfrm>
              <a:off x="7877175" y="3557588"/>
              <a:ext cx="44450" cy="0"/>
            </a:xfrm>
            <a:prstGeom prst="line">
              <a:avLst/>
            </a:prstGeom>
            <a:noFill/>
            <a:ln w="12700"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111" name="Line 122"/>
            <p:cNvSpPr>
              <a:spLocks noChangeShapeType="1"/>
            </p:cNvSpPr>
            <p:nvPr/>
          </p:nvSpPr>
          <p:spPr bwMode="auto">
            <a:xfrm>
              <a:off x="7877175" y="3587750"/>
              <a:ext cx="44450" cy="0"/>
            </a:xfrm>
            <a:prstGeom prst="line">
              <a:avLst/>
            </a:prstGeom>
            <a:noFill/>
            <a:ln w="12700"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112" name="Line 123"/>
            <p:cNvSpPr>
              <a:spLocks noChangeShapeType="1"/>
            </p:cNvSpPr>
            <p:nvPr/>
          </p:nvSpPr>
          <p:spPr bwMode="auto">
            <a:xfrm>
              <a:off x="7899400" y="3587750"/>
              <a:ext cx="0" cy="14288"/>
            </a:xfrm>
            <a:prstGeom prst="line">
              <a:avLst/>
            </a:prstGeom>
            <a:noFill/>
            <a:ln w="12700"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id-ID"/>
            </a:p>
          </p:txBody>
        </p:sp>
        <p:sp>
          <p:nvSpPr>
            <p:cNvPr id="113" name="Freeform 124"/>
            <p:cNvSpPr/>
            <p:nvPr/>
          </p:nvSpPr>
          <p:spPr bwMode="auto">
            <a:xfrm>
              <a:off x="7812088" y="3346450"/>
              <a:ext cx="173038" cy="180975"/>
            </a:xfrm>
            <a:custGeom>
              <a:avLst/>
              <a:gdLst>
                <a:gd name="T0" fmla="*/ 46 w 46"/>
                <a:gd name="T1" fmla="*/ 22 h 48"/>
                <a:gd name="T2" fmla="*/ 23 w 46"/>
                <a:gd name="T3" fmla="*/ 0 h 48"/>
                <a:gd name="T4" fmla="*/ 0 w 46"/>
                <a:gd name="T5" fmla="*/ 22 h 48"/>
                <a:gd name="T6" fmla="*/ 17 w 46"/>
                <a:gd name="T7" fmla="*/ 43 h 48"/>
                <a:gd name="T8" fmla="*/ 17 w 46"/>
                <a:gd name="T9" fmla="*/ 48 h 48"/>
                <a:gd name="T10" fmla="*/ 29 w 46"/>
                <a:gd name="T11" fmla="*/ 48 h 48"/>
                <a:gd name="T12" fmla="*/ 29 w 46"/>
                <a:gd name="T13" fmla="*/ 43 h 48"/>
                <a:gd name="T14" fmla="*/ 46 w 46"/>
                <a:gd name="T15" fmla="*/ 2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8">
                  <a:moveTo>
                    <a:pt x="46" y="22"/>
                  </a:moveTo>
                  <a:cubicBezTo>
                    <a:pt x="46" y="10"/>
                    <a:pt x="36" y="0"/>
                    <a:pt x="23" y="0"/>
                  </a:cubicBezTo>
                  <a:cubicBezTo>
                    <a:pt x="10" y="0"/>
                    <a:pt x="0" y="10"/>
                    <a:pt x="0" y="22"/>
                  </a:cubicBezTo>
                  <a:cubicBezTo>
                    <a:pt x="0" y="32"/>
                    <a:pt x="7" y="41"/>
                    <a:pt x="17" y="43"/>
                  </a:cubicBezTo>
                  <a:cubicBezTo>
                    <a:pt x="17" y="48"/>
                    <a:pt x="17" y="48"/>
                    <a:pt x="17" y="48"/>
                  </a:cubicBezTo>
                  <a:cubicBezTo>
                    <a:pt x="29" y="48"/>
                    <a:pt x="29" y="48"/>
                    <a:pt x="29" y="48"/>
                  </a:cubicBezTo>
                  <a:cubicBezTo>
                    <a:pt x="29" y="43"/>
                    <a:pt x="29" y="43"/>
                    <a:pt x="29" y="43"/>
                  </a:cubicBezTo>
                  <a:cubicBezTo>
                    <a:pt x="39" y="41"/>
                    <a:pt x="46" y="32"/>
                    <a:pt x="46" y="22"/>
                  </a:cubicBezTo>
                  <a:close/>
                </a:path>
              </a:pathLst>
            </a:custGeom>
            <a:noFill/>
            <a:ln w="127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grpSp>
      <p:cxnSp>
        <p:nvCxnSpPr>
          <p:cNvPr id="128" name="Straight Connector 197"/>
          <p:cNvCxnSpPr/>
          <p:nvPr/>
        </p:nvCxnSpPr>
        <p:spPr>
          <a:xfrm flipH="1">
            <a:off x="12375111" y="2661630"/>
            <a:ext cx="12700" cy="1343682"/>
          </a:xfrm>
          <a:prstGeom prst="bentConnector3">
            <a:avLst>
              <a:gd name="adj1" fmla="val 1800000"/>
            </a:avLst>
          </a:prstGeom>
          <a:ln w="19050">
            <a:solidFill>
              <a:schemeClr val="bg1">
                <a:lumMod val="95000"/>
              </a:schemeClr>
            </a:solidFill>
            <a:prstDash val="lgDash"/>
            <a:headEnd type="oval"/>
            <a:tailEnd type="oval"/>
          </a:ln>
        </p:spPr>
        <p:style>
          <a:lnRef idx="1">
            <a:schemeClr val="accent1"/>
          </a:lnRef>
          <a:fillRef idx="0">
            <a:schemeClr val="accent1"/>
          </a:fillRef>
          <a:effectRef idx="0">
            <a:schemeClr val="accent1"/>
          </a:effectRef>
          <a:fontRef idx="minor">
            <a:schemeClr val="tx1"/>
          </a:fontRef>
        </p:style>
      </p:cxnSp>
      <p:sp>
        <p:nvSpPr>
          <p:cNvPr id="157" name="Freeform 18"/>
          <p:cNvSpPr/>
          <p:nvPr/>
        </p:nvSpPr>
        <p:spPr bwMode="auto">
          <a:xfrm>
            <a:off x="933856" y="4288256"/>
            <a:ext cx="3319345" cy="108199"/>
          </a:xfrm>
          <a:custGeom>
            <a:avLst/>
            <a:gdLst>
              <a:gd name="T0" fmla="*/ 1651 w 1706"/>
              <a:gd name="T1" fmla="*/ 80 h 80"/>
              <a:gd name="T2" fmla="*/ 66 w 1706"/>
              <a:gd name="T3" fmla="*/ 80 h 80"/>
              <a:gd name="T4" fmla="*/ 0 w 1706"/>
              <a:gd name="T5" fmla="*/ 0 h 80"/>
              <a:gd name="T6" fmla="*/ 1706 w 1706"/>
              <a:gd name="T7" fmla="*/ 0 h 80"/>
              <a:gd name="T8" fmla="*/ 1651 w 1706"/>
              <a:gd name="T9" fmla="*/ 80 h 80"/>
            </a:gdLst>
            <a:ahLst/>
            <a:cxnLst>
              <a:cxn ang="0">
                <a:pos x="T0" y="T1"/>
              </a:cxn>
              <a:cxn ang="0">
                <a:pos x="T2" y="T3"/>
              </a:cxn>
              <a:cxn ang="0">
                <a:pos x="T4" y="T5"/>
              </a:cxn>
              <a:cxn ang="0">
                <a:pos x="T6" y="T7"/>
              </a:cxn>
              <a:cxn ang="0">
                <a:pos x="T8" y="T9"/>
              </a:cxn>
            </a:cxnLst>
            <a:rect l="0" t="0" r="r" b="b"/>
            <a:pathLst>
              <a:path w="1706" h="80">
                <a:moveTo>
                  <a:pt x="1651" y="80"/>
                </a:moveTo>
                <a:lnTo>
                  <a:pt x="66" y="80"/>
                </a:lnTo>
                <a:lnTo>
                  <a:pt x="0" y="0"/>
                </a:lnTo>
                <a:lnTo>
                  <a:pt x="1706" y="0"/>
                </a:lnTo>
                <a:lnTo>
                  <a:pt x="1651" y="80"/>
                </a:lnTo>
                <a:close/>
              </a:path>
            </a:pathLst>
          </a:custGeom>
          <a:solidFill>
            <a:srgbClr val="BC8408"/>
          </a:solidFill>
          <a:ln w="14288"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58" name="Trapezoid 157"/>
          <p:cNvSpPr/>
          <p:nvPr/>
        </p:nvSpPr>
        <p:spPr>
          <a:xfrm>
            <a:off x="263707" y="4661435"/>
            <a:ext cx="4689795" cy="943697"/>
          </a:xfrm>
          <a:prstGeom prst="trapezoid">
            <a:avLst>
              <a:gd name="adj" fmla="val 57092"/>
            </a:avLst>
          </a:prstGeom>
          <a:solidFill>
            <a:srgbClr val="F5AE18"/>
          </a:solidFill>
          <a:ln>
            <a:noFill/>
          </a:ln>
          <a:effectLst>
            <a:innerShdw blurRad="63500" dist="50800" dir="5400000">
              <a:prstClr val="black">
                <a:alpha val="50000"/>
              </a:prstClr>
            </a:innerShdw>
          </a:effectLst>
          <a:scene3d>
            <a:camera prst="obliqueBottom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59" name="Freeform 18"/>
          <p:cNvSpPr/>
          <p:nvPr/>
        </p:nvSpPr>
        <p:spPr bwMode="auto">
          <a:xfrm>
            <a:off x="263708" y="5588527"/>
            <a:ext cx="4689794" cy="135854"/>
          </a:xfrm>
          <a:custGeom>
            <a:avLst/>
            <a:gdLst>
              <a:gd name="T0" fmla="*/ 1651 w 1706"/>
              <a:gd name="T1" fmla="*/ 80 h 80"/>
              <a:gd name="T2" fmla="*/ 66 w 1706"/>
              <a:gd name="T3" fmla="*/ 80 h 80"/>
              <a:gd name="T4" fmla="*/ 0 w 1706"/>
              <a:gd name="T5" fmla="*/ 0 h 80"/>
              <a:gd name="T6" fmla="*/ 1706 w 1706"/>
              <a:gd name="T7" fmla="*/ 0 h 80"/>
              <a:gd name="T8" fmla="*/ 1651 w 1706"/>
              <a:gd name="T9" fmla="*/ 80 h 80"/>
            </a:gdLst>
            <a:ahLst/>
            <a:cxnLst>
              <a:cxn ang="0">
                <a:pos x="T0" y="T1"/>
              </a:cxn>
              <a:cxn ang="0">
                <a:pos x="T2" y="T3"/>
              </a:cxn>
              <a:cxn ang="0">
                <a:pos x="T4" y="T5"/>
              </a:cxn>
              <a:cxn ang="0">
                <a:pos x="T6" y="T7"/>
              </a:cxn>
              <a:cxn ang="0">
                <a:pos x="T8" y="T9"/>
              </a:cxn>
            </a:cxnLst>
            <a:rect l="0" t="0" r="r" b="b"/>
            <a:pathLst>
              <a:path w="1706" h="80">
                <a:moveTo>
                  <a:pt x="1651" y="80"/>
                </a:moveTo>
                <a:lnTo>
                  <a:pt x="66" y="80"/>
                </a:lnTo>
                <a:lnTo>
                  <a:pt x="0" y="0"/>
                </a:lnTo>
                <a:lnTo>
                  <a:pt x="1706" y="0"/>
                </a:lnTo>
                <a:lnTo>
                  <a:pt x="1651" y="80"/>
                </a:lnTo>
                <a:close/>
              </a:path>
            </a:pathLst>
          </a:custGeom>
          <a:solidFill>
            <a:srgbClr val="BC8408"/>
          </a:solidFill>
          <a:ln w="14288"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60" name="TextBox 159"/>
          <p:cNvSpPr txBox="1"/>
          <p:nvPr/>
        </p:nvSpPr>
        <p:spPr>
          <a:xfrm>
            <a:off x="1933116" y="4961528"/>
            <a:ext cx="1286939" cy="246221"/>
          </a:xfrm>
          <a:prstGeom prst="rect">
            <a:avLst/>
          </a:prstGeom>
          <a:noFill/>
          <a:ln w="6350">
            <a:noFill/>
            <a:prstDash val="dash"/>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600" b="1" i="0" u="none" strike="noStrike" kern="0" cap="none" spc="0" normalizeH="0" baseline="0" noProof="0" dirty="0">
                <a:ln>
                  <a:noFill/>
                </a:ln>
                <a:effectLst/>
                <a:uLnTx/>
                <a:uFillTx/>
                <a:latin typeface="Segoe UI" panose="020B0502040204020203" pitchFamily="34" charset="0"/>
                <a:cs typeface="Segoe UI" panose="020B0502040204020203" pitchFamily="34" charset="0"/>
              </a:rPr>
              <a:t>ELEMENTS</a:t>
            </a:r>
          </a:p>
        </p:txBody>
      </p:sp>
      <p:sp>
        <p:nvSpPr>
          <p:cNvPr id="153" name="Trapezoid 152"/>
          <p:cNvSpPr/>
          <p:nvPr/>
        </p:nvSpPr>
        <p:spPr>
          <a:xfrm>
            <a:off x="1695570" y="1906656"/>
            <a:ext cx="1846103" cy="961157"/>
          </a:xfrm>
          <a:prstGeom prst="trapezoid">
            <a:avLst>
              <a:gd name="adj" fmla="val 57092"/>
            </a:avLst>
          </a:prstGeom>
          <a:solidFill>
            <a:srgbClr val="F5AE18"/>
          </a:solidFill>
          <a:ln>
            <a:noFill/>
          </a:ln>
          <a:effectLst>
            <a:innerShdw blurRad="63500" dist="50800" dir="5400000">
              <a:prstClr val="black">
                <a:alpha val="50000"/>
              </a:prstClr>
            </a:innerShdw>
          </a:effectLst>
          <a:scene3d>
            <a:camera prst="obliqueBottom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3" name="TextBox 92"/>
          <p:cNvSpPr txBox="1"/>
          <p:nvPr/>
        </p:nvSpPr>
        <p:spPr>
          <a:xfrm>
            <a:off x="1982929" y="2335263"/>
            <a:ext cx="1291376" cy="246221"/>
          </a:xfrm>
          <a:prstGeom prst="rect">
            <a:avLst/>
          </a:prstGeom>
          <a:noFill/>
          <a:ln w="6350">
            <a:noFill/>
            <a:prstDash val="dash"/>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600" b="1" i="0" u="none" strike="noStrike" kern="0" cap="none" spc="0" normalizeH="0" baseline="0" noProof="0" dirty="0">
                <a:ln>
                  <a:noFill/>
                </a:ln>
                <a:effectLst/>
                <a:uLnTx/>
                <a:uFillTx/>
                <a:latin typeface="Segoe UI" panose="020B0502040204020203" pitchFamily="34" charset="0"/>
                <a:cs typeface="Segoe UI" panose="020B0502040204020203" pitchFamily="34" charset="0"/>
              </a:rPr>
              <a:t>CONSTRUCT</a:t>
            </a:r>
          </a:p>
        </p:txBody>
      </p:sp>
      <p:sp>
        <p:nvSpPr>
          <p:cNvPr id="185" name="Rectangle 184"/>
          <p:cNvSpPr/>
          <p:nvPr/>
        </p:nvSpPr>
        <p:spPr>
          <a:xfrm>
            <a:off x="6093046" y="1995036"/>
            <a:ext cx="553212" cy="553211"/>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latin typeface="Segoe UI" panose="020B0502040204020203" pitchFamily="34" charset="0"/>
              <a:cs typeface="Segoe UI" panose="020B0502040204020203" pitchFamily="34" charset="0"/>
            </a:endParaRPr>
          </a:p>
        </p:txBody>
      </p:sp>
      <p:grpSp>
        <p:nvGrpSpPr>
          <p:cNvPr id="120" name="Group 119"/>
          <p:cNvGrpSpPr/>
          <p:nvPr/>
        </p:nvGrpSpPr>
        <p:grpSpPr>
          <a:xfrm>
            <a:off x="6240762" y="2091954"/>
            <a:ext cx="263684" cy="380683"/>
            <a:chOff x="8077200" y="5059363"/>
            <a:chExt cx="239713" cy="346075"/>
          </a:xfrm>
        </p:grpSpPr>
        <p:sp>
          <p:nvSpPr>
            <p:cNvPr id="121" name="Freeform 255"/>
            <p:cNvSpPr/>
            <p:nvPr/>
          </p:nvSpPr>
          <p:spPr bwMode="auto">
            <a:xfrm>
              <a:off x="8137525" y="5307013"/>
              <a:ext cx="120650" cy="98425"/>
            </a:xfrm>
            <a:custGeom>
              <a:avLst/>
              <a:gdLst>
                <a:gd name="T0" fmla="*/ 76 w 76"/>
                <a:gd name="T1" fmla="*/ 0 h 62"/>
                <a:gd name="T2" fmla="*/ 76 w 76"/>
                <a:gd name="T3" fmla="*/ 62 h 62"/>
                <a:gd name="T4" fmla="*/ 38 w 76"/>
                <a:gd name="T5" fmla="*/ 24 h 62"/>
                <a:gd name="T6" fmla="*/ 0 w 76"/>
                <a:gd name="T7" fmla="*/ 62 h 62"/>
                <a:gd name="T8" fmla="*/ 0 w 76"/>
                <a:gd name="T9" fmla="*/ 0 h 62"/>
              </a:gdLst>
              <a:ahLst/>
              <a:cxnLst>
                <a:cxn ang="0">
                  <a:pos x="T0" y="T1"/>
                </a:cxn>
                <a:cxn ang="0">
                  <a:pos x="T2" y="T3"/>
                </a:cxn>
                <a:cxn ang="0">
                  <a:pos x="T4" y="T5"/>
                </a:cxn>
                <a:cxn ang="0">
                  <a:pos x="T6" y="T7"/>
                </a:cxn>
                <a:cxn ang="0">
                  <a:pos x="T8" y="T9"/>
                </a:cxn>
              </a:cxnLst>
              <a:rect l="0" t="0" r="r" b="b"/>
              <a:pathLst>
                <a:path w="76" h="62">
                  <a:moveTo>
                    <a:pt x="76" y="0"/>
                  </a:moveTo>
                  <a:lnTo>
                    <a:pt x="76" y="62"/>
                  </a:lnTo>
                  <a:lnTo>
                    <a:pt x="38" y="24"/>
                  </a:lnTo>
                  <a:lnTo>
                    <a:pt x="0" y="62"/>
                  </a:lnTo>
                  <a:lnTo>
                    <a:pt x="0" y="0"/>
                  </a:lnTo>
                </a:path>
              </a:pathLst>
            </a:custGeom>
            <a:noFill/>
            <a:ln w="1270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122" name="Freeform 256"/>
            <p:cNvSpPr/>
            <p:nvPr/>
          </p:nvSpPr>
          <p:spPr bwMode="auto">
            <a:xfrm>
              <a:off x="8145463" y="5130800"/>
              <a:ext cx="104775" cy="93663"/>
            </a:xfrm>
            <a:custGeom>
              <a:avLst/>
              <a:gdLst>
                <a:gd name="T0" fmla="*/ 33 w 66"/>
                <a:gd name="T1" fmla="*/ 0 h 59"/>
                <a:gd name="T2" fmla="*/ 45 w 66"/>
                <a:gd name="T3" fmla="*/ 21 h 59"/>
                <a:gd name="T4" fmla="*/ 66 w 66"/>
                <a:gd name="T5" fmla="*/ 21 h 59"/>
                <a:gd name="T6" fmla="*/ 47 w 66"/>
                <a:gd name="T7" fmla="*/ 35 h 59"/>
                <a:gd name="T8" fmla="*/ 54 w 66"/>
                <a:gd name="T9" fmla="*/ 59 h 59"/>
                <a:gd name="T10" fmla="*/ 33 w 66"/>
                <a:gd name="T11" fmla="*/ 45 h 59"/>
                <a:gd name="T12" fmla="*/ 11 w 66"/>
                <a:gd name="T13" fmla="*/ 59 h 59"/>
                <a:gd name="T14" fmla="*/ 19 w 66"/>
                <a:gd name="T15" fmla="*/ 35 h 59"/>
                <a:gd name="T16" fmla="*/ 0 w 66"/>
                <a:gd name="T17" fmla="*/ 21 h 59"/>
                <a:gd name="T18" fmla="*/ 21 w 66"/>
                <a:gd name="T19" fmla="*/ 21 h 59"/>
                <a:gd name="T20" fmla="*/ 33 w 66"/>
                <a:gd name="T2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59">
                  <a:moveTo>
                    <a:pt x="33" y="0"/>
                  </a:moveTo>
                  <a:lnTo>
                    <a:pt x="45" y="21"/>
                  </a:lnTo>
                  <a:lnTo>
                    <a:pt x="66" y="21"/>
                  </a:lnTo>
                  <a:lnTo>
                    <a:pt x="47" y="35"/>
                  </a:lnTo>
                  <a:lnTo>
                    <a:pt x="54" y="59"/>
                  </a:lnTo>
                  <a:lnTo>
                    <a:pt x="33" y="45"/>
                  </a:lnTo>
                  <a:lnTo>
                    <a:pt x="11" y="59"/>
                  </a:lnTo>
                  <a:lnTo>
                    <a:pt x="19" y="35"/>
                  </a:lnTo>
                  <a:lnTo>
                    <a:pt x="0" y="21"/>
                  </a:lnTo>
                  <a:lnTo>
                    <a:pt x="21" y="21"/>
                  </a:lnTo>
                  <a:lnTo>
                    <a:pt x="33" y="0"/>
                  </a:lnTo>
                  <a:close/>
                </a:path>
              </a:pathLst>
            </a:custGeom>
            <a:noFill/>
            <a:ln w="1270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123" name="Oval 257"/>
            <p:cNvSpPr>
              <a:spLocks noChangeArrowheads="1"/>
            </p:cNvSpPr>
            <p:nvPr/>
          </p:nvSpPr>
          <p:spPr bwMode="auto">
            <a:xfrm>
              <a:off x="8077200" y="5059363"/>
              <a:ext cx="239713" cy="239713"/>
            </a:xfrm>
            <a:prstGeom prst="ellipse">
              <a:avLst/>
            </a:prstGeom>
            <a:noFill/>
            <a:ln w="1270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124" name="Oval 258"/>
            <p:cNvSpPr>
              <a:spLocks noChangeArrowheads="1"/>
            </p:cNvSpPr>
            <p:nvPr/>
          </p:nvSpPr>
          <p:spPr bwMode="auto">
            <a:xfrm>
              <a:off x="8115300" y="5097463"/>
              <a:ext cx="165100" cy="165100"/>
            </a:xfrm>
            <a:prstGeom prst="ellipse">
              <a:avLst/>
            </a:prstGeom>
            <a:noFill/>
            <a:ln w="1270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grpSp>
      <p:sp>
        <p:nvSpPr>
          <p:cNvPr id="186" name="Title 1"/>
          <p:cNvSpPr txBox="1"/>
          <p:nvPr/>
        </p:nvSpPr>
        <p:spPr>
          <a:xfrm>
            <a:off x="515938" y="6418576"/>
            <a:ext cx="2062065" cy="145424"/>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rgbClr val="00144F"/>
                </a:solidFill>
                <a:latin typeface="Segoe UI" panose="020B0502040204020203" pitchFamily="34" charset="0"/>
                <a:cs typeface="Segoe UI" panose="020B0502040204020203" pitchFamily="34" charset="0"/>
              </a:rPr>
              <a:t>People Metrics</a:t>
            </a:r>
            <a:r>
              <a:rPr lang="en-US" sz="1050" dirty="0">
                <a:solidFill>
                  <a:srgbClr val="00144F"/>
                </a:solidFill>
                <a:latin typeface="Segoe UI" panose="020B0502040204020203" pitchFamily="34" charset="0"/>
                <a:cs typeface="Segoe UI" panose="020B0502040204020203" pitchFamily="34" charset="0"/>
              </a:rPr>
              <a:t> Final Presentation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p:cNvSpPr/>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Slide Number Placeholder 1"/>
          <p:cNvSpPr>
            <a:spLocks noGrp="1"/>
          </p:cNvSpPr>
          <p:nvPr>
            <p:ph type="sldNum" sz="quarter" idx="12"/>
          </p:nvPr>
        </p:nvSpPr>
        <p:spPr>
          <a:xfrm>
            <a:off x="11676063" y="6308725"/>
            <a:ext cx="340210" cy="365125"/>
          </a:xfrm>
        </p:spPr>
        <p:txBody>
          <a:bodyPr/>
          <a:lstStyle/>
          <a:p>
            <a:pPr algn="ctr"/>
            <a:fld id="{D4F9442E-9437-4062-8DAD-965F8584E449}" type="slidenum">
              <a:rPr lang="en-US" b="1" smtClean="0">
                <a:solidFill>
                  <a:srgbClr val="DFEEEA"/>
                </a:solidFill>
                <a:latin typeface="Segoe UI" panose="020B0502040204020203" pitchFamily="34" charset="0"/>
                <a:cs typeface="Segoe UI" panose="020B0502040204020203" pitchFamily="34" charset="0"/>
              </a:rPr>
              <a:t>6</a:t>
            </a:fld>
            <a:endParaRPr lang="en-US" b="1">
              <a:solidFill>
                <a:srgbClr val="DFEEEA"/>
              </a:solidFill>
              <a:latin typeface="Segoe UI" panose="020B0502040204020203" pitchFamily="34" charset="0"/>
              <a:cs typeface="Segoe UI" panose="020B0502040204020203" pitchFamily="34" charset="0"/>
            </a:endParaRPr>
          </a:p>
        </p:txBody>
      </p:sp>
      <p:sp>
        <p:nvSpPr>
          <p:cNvPr id="74" name="Title 1023"/>
          <p:cNvSpPr txBox="1"/>
          <p:nvPr/>
        </p:nvSpPr>
        <p:spPr>
          <a:xfrm>
            <a:off x="379378" y="354715"/>
            <a:ext cx="4863829" cy="10596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Model Structure</a:t>
            </a:r>
            <a:endParaRPr lang="en-US" dirty="0">
              <a:solidFill>
                <a:srgbClr val="00144F"/>
              </a:solidFill>
            </a:endParaRPr>
          </a:p>
        </p:txBody>
      </p:sp>
      <p:graphicFrame>
        <p:nvGraphicFramePr>
          <p:cNvPr id="2" name="Diagram 1"/>
          <p:cNvGraphicFramePr/>
          <p:nvPr>
            <p:extLst>
              <p:ext uri="{D42A27DB-BD31-4B8C-83A1-F6EECF244321}">
                <p14:modId xmlns:p14="http://schemas.microsoft.com/office/powerpoint/2010/main" val="2206019971"/>
              </p:ext>
            </p:extLst>
          </p:nvPr>
        </p:nvGraphicFramePr>
        <p:xfrm>
          <a:off x="823062" y="619248"/>
          <a:ext cx="11028119" cy="6418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p:cNvSpPr txBox="1"/>
          <p:nvPr/>
        </p:nvSpPr>
        <p:spPr>
          <a:xfrm>
            <a:off x="515938" y="6418576"/>
            <a:ext cx="2062065" cy="145424"/>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rgbClr val="00144F"/>
                </a:solidFill>
                <a:latin typeface="Segoe UI" panose="020B0502040204020203" pitchFamily="34" charset="0"/>
                <a:cs typeface="Segoe UI" panose="020B0502040204020203" pitchFamily="34" charset="0"/>
              </a:rPr>
              <a:t>People Metrics</a:t>
            </a:r>
            <a:r>
              <a:rPr lang="en-US" sz="1050" dirty="0">
                <a:solidFill>
                  <a:srgbClr val="00144F"/>
                </a:solidFill>
                <a:latin typeface="Segoe UI" panose="020B0502040204020203" pitchFamily="34" charset="0"/>
                <a:cs typeface="Segoe UI" panose="020B0502040204020203"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6095999" cy="31763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591343" y="3553493"/>
            <a:ext cx="1168942" cy="79073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53"/>
          <p:cNvSpPr/>
          <p:nvPr/>
        </p:nvSpPr>
        <p:spPr>
          <a:xfrm>
            <a:off x="10333248" y="3553493"/>
            <a:ext cx="1168942" cy="79073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p:cNvSpPr/>
          <p:nvPr/>
        </p:nvSpPr>
        <p:spPr>
          <a:xfrm>
            <a:off x="10333248" y="801889"/>
            <a:ext cx="1168942" cy="79073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p:cNvSpPr/>
          <p:nvPr/>
        </p:nvSpPr>
        <p:spPr>
          <a:xfrm>
            <a:off x="6244390" y="926432"/>
            <a:ext cx="5431674" cy="224990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Rectangle 44"/>
          <p:cNvSpPr/>
          <p:nvPr/>
        </p:nvSpPr>
        <p:spPr>
          <a:xfrm>
            <a:off x="6257843" y="3681664"/>
            <a:ext cx="5431674" cy="2249905"/>
          </a:xfrm>
          <a:prstGeom prst="rect">
            <a:avLst/>
          </a:prstGeom>
          <a:solidFill>
            <a:srgbClr val="F3BE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Rectangle 45"/>
          <p:cNvSpPr/>
          <p:nvPr/>
        </p:nvSpPr>
        <p:spPr>
          <a:xfrm>
            <a:off x="515938" y="3681664"/>
            <a:ext cx="5431674" cy="2249905"/>
          </a:xfrm>
          <a:prstGeom prst="rect">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9" name="Straight Connector 8"/>
          <p:cNvCxnSpPr/>
          <p:nvPr/>
        </p:nvCxnSpPr>
        <p:spPr>
          <a:xfrm>
            <a:off x="502483" y="3429001"/>
            <a:ext cx="11173581" cy="0"/>
          </a:xfrm>
          <a:prstGeom prst="line">
            <a:avLst/>
          </a:prstGeom>
          <a:ln>
            <a:solidFill>
              <a:schemeClr val="bg1">
                <a:lumMod val="75000"/>
              </a:schemeClr>
            </a:solidFill>
            <a:prstDash val="lgDash"/>
            <a:round/>
          </a:ln>
        </p:spPr>
        <p:style>
          <a:lnRef idx="1">
            <a:schemeClr val="accent1"/>
          </a:lnRef>
          <a:fillRef idx="0">
            <a:schemeClr val="accent1"/>
          </a:fillRef>
          <a:effectRef idx="0">
            <a:schemeClr val="accent1"/>
          </a:effectRef>
          <a:fontRef idx="minor">
            <a:schemeClr val="tx1"/>
          </a:fontRef>
        </p:style>
      </p:cxnSp>
      <p:sp>
        <p:nvSpPr>
          <p:cNvPr id="49" name="Title 1023"/>
          <p:cNvSpPr>
            <a:spLocks noGrp="1"/>
          </p:cNvSpPr>
          <p:nvPr>
            <p:ph type="title"/>
          </p:nvPr>
        </p:nvSpPr>
        <p:spPr>
          <a:xfrm>
            <a:off x="379751" y="481181"/>
            <a:ext cx="10837862" cy="1059606"/>
          </a:xfrm>
        </p:spPr>
        <p:txBody>
          <a:bodyPr>
            <a:normAutofit fontScale="90000"/>
          </a:bodyPr>
          <a:lstStyle/>
          <a:p>
            <a:r>
              <a:rPr kumimoji="0" lang="en-US" sz="4200" b="1" i="0" u="none" strike="noStrike" kern="1200" cap="none" spc="0" normalizeH="0" baseline="0" noProof="0" dirty="0">
                <a:ln>
                  <a:noFill/>
                </a:ln>
                <a:solidFill>
                  <a:srgbClr val="00144F"/>
                </a:solidFill>
                <a:effectLst/>
                <a:uLnTx/>
                <a:uFillTx/>
                <a:latin typeface="Segoe UI" panose="020B0502040204020203" pitchFamily="34" charset="0"/>
                <a:ea typeface="Segoe UI Black" panose="020B0A02040204020203" pitchFamily="34" charset="0"/>
                <a:cs typeface="Segoe UI" panose="020B0502040204020203" pitchFamily="34" charset="0"/>
              </a:rPr>
              <a:t>Current Measurement</a:t>
            </a:r>
            <a:br>
              <a:rPr kumimoji="0" lang="en-US" sz="4200" b="1" i="0" u="none" strike="noStrike" kern="1200" cap="none" spc="0" normalizeH="0" baseline="0" noProof="0" dirty="0">
                <a:ln>
                  <a:noFill/>
                </a:ln>
                <a:solidFill>
                  <a:srgbClr val="00144F"/>
                </a:solidFill>
                <a:effectLst/>
                <a:uLnTx/>
                <a:uFillTx/>
                <a:latin typeface="Segoe UI" panose="020B0502040204020203" pitchFamily="34" charset="0"/>
                <a:ea typeface="Segoe UI Black" panose="020B0A02040204020203" pitchFamily="34" charset="0"/>
                <a:cs typeface="Segoe UI" panose="020B0502040204020203" pitchFamily="34" charset="0"/>
              </a:rPr>
            </a:br>
            <a:r>
              <a:rPr kumimoji="0" lang="en-US" sz="4200" b="1" i="0" u="none" strike="noStrike" kern="1200" cap="none" spc="0" normalizeH="0" baseline="0" noProof="0" dirty="0">
                <a:ln>
                  <a:noFill/>
                </a:ln>
                <a:solidFill>
                  <a:srgbClr val="00144F"/>
                </a:solidFill>
                <a:effectLst/>
                <a:uLnTx/>
                <a:uFillTx/>
                <a:latin typeface="Segoe UI" panose="020B0502040204020203" pitchFamily="34" charset="0"/>
                <a:ea typeface="Segoe UI Black" panose="020B0A02040204020203" pitchFamily="34" charset="0"/>
                <a:cs typeface="Segoe UI" panose="020B0502040204020203" pitchFamily="34" charset="0"/>
              </a:rPr>
              <a:t>Tools</a:t>
            </a:r>
            <a:endParaRPr lang="en-US" sz="4200" dirty="0">
              <a:solidFill>
                <a:srgbClr val="00144F"/>
              </a:solidFill>
            </a:endParaRPr>
          </a:p>
        </p:txBody>
      </p:sp>
      <p:sp>
        <p:nvSpPr>
          <p:cNvPr id="50" name="TextBox 49"/>
          <p:cNvSpPr txBox="1"/>
          <p:nvPr/>
        </p:nvSpPr>
        <p:spPr>
          <a:xfrm>
            <a:off x="544720" y="1554277"/>
            <a:ext cx="5006557" cy="850946"/>
          </a:xfrm>
          <a:prstGeom prst="rect">
            <a:avLst/>
          </a:prstGeom>
          <a:noFill/>
        </p:spPr>
        <p:txBody>
          <a:bodyPr wrap="square" lIns="90000" rIns="0" rtlCol="0">
            <a:noAutofit/>
          </a:bodyPr>
          <a:lstStyle/>
          <a:p>
            <a:r>
              <a:rPr lang="en-US" dirty="0">
                <a:solidFill>
                  <a:srgbClr val="00144F"/>
                </a:solidFill>
                <a:latin typeface="Segoe UI" panose="020B0502040204020203" pitchFamily="34" charset="0"/>
                <a:cs typeface="Segoe UI" panose="020B0502040204020203" pitchFamily="34" charset="0"/>
              </a:rPr>
              <a:t>We can get valuable insights for individual and team performance as well as perceptions of </a:t>
            </a:r>
            <a:r>
              <a:rPr lang="en-US">
                <a:solidFill>
                  <a:srgbClr val="00144F"/>
                </a:solidFill>
                <a:latin typeface="Segoe UI" panose="020B0502040204020203" pitchFamily="34" charset="0"/>
                <a:cs typeface="Segoe UI" panose="020B0502040204020203" pitchFamily="34" charset="0"/>
              </a:rPr>
              <a:t>collaboration through traditional ways.</a:t>
            </a:r>
            <a:endParaRPr lang="en-US" dirty="0">
              <a:solidFill>
                <a:srgbClr val="00144F"/>
              </a:solidFill>
              <a:latin typeface="Segoe UI" panose="020B0502040204020203" pitchFamily="34" charset="0"/>
              <a:cs typeface="Segoe UI" panose="020B0502040204020203" pitchFamily="34" charset="0"/>
            </a:endParaRPr>
          </a:p>
        </p:txBody>
      </p:sp>
      <p:sp>
        <p:nvSpPr>
          <p:cNvPr id="10" name="Right Triangle 9"/>
          <p:cNvSpPr/>
          <p:nvPr/>
        </p:nvSpPr>
        <p:spPr>
          <a:xfrm rot="10800000">
            <a:off x="10333248" y="801889"/>
            <a:ext cx="1356269" cy="135626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ight Triangle 54"/>
          <p:cNvSpPr/>
          <p:nvPr/>
        </p:nvSpPr>
        <p:spPr>
          <a:xfrm rot="10800000">
            <a:off x="10333248" y="3553493"/>
            <a:ext cx="1356269" cy="135626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ight Triangle 56"/>
          <p:cNvSpPr/>
          <p:nvPr/>
        </p:nvSpPr>
        <p:spPr>
          <a:xfrm rot="10800000">
            <a:off x="4591343" y="3553493"/>
            <a:ext cx="1356269" cy="1356269"/>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3" name="Group 12"/>
          <p:cNvGrpSpPr/>
          <p:nvPr/>
        </p:nvGrpSpPr>
        <p:grpSpPr>
          <a:xfrm>
            <a:off x="8341119" y="1245142"/>
            <a:ext cx="3372574" cy="1810819"/>
            <a:chOff x="8552512" y="1411720"/>
            <a:chExt cx="2875483" cy="1084113"/>
          </a:xfrm>
        </p:grpSpPr>
        <p:sp>
          <p:nvSpPr>
            <p:cNvPr id="58" name="TextBox 57"/>
            <p:cNvSpPr txBox="1"/>
            <p:nvPr/>
          </p:nvSpPr>
          <p:spPr>
            <a:xfrm>
              <a:off x="8552512" y="1411720"/>
              <a:ext cx="2875483" cy="305847"/>
            </a:xfrm>
            <a:prstGeom prst="rect">
              <a:avLst/>
            </a:prstGeom>
            <a:noFill/>
          </p:spPr>
          <p:txBody>
            <a:bodyPr wrap="square" lIns="0" rIns="0" rtlCol="0">
              <a:noAutofit/>
            </a:bodyPr>
            <a:lstStyle/>
            <a:p>
              <a:r>
                <a:rPr lang="en-US" sz="1600" b="1" dirty="0">
                  <a:solidFill>
                    <a:srgbClr val="192B60"/>
                  </a:solidFill>
                  <a:latin typeface="Segoe UI" panose="020B0502040204020203" pitchFamily="34" charset="0"/>
                  <a:cs typeface="Segoe UI" panose="020B0502040204020203" pitchFamily="34" charset="0"/>
                </a:rPr>
                <a:t>Employee Collaboration </a:t>
              </a:r>
            </a:p>
            <a:p>
              <a:r>
                <a:rPr lang="en-US" sz="1600" b="1" dirty="0">
                  <a:solidFill>
                    <a:srgbClr val="192B60"/>
                  </a:solidFill>
                  <a:latin typeface="Segoe UI" panose="020B0502040204020203" pitchFamily="34" charset="0"/>
                  <a:cs typeface="Segoe UI" panose="020B0502040204020203" pitchFamily="34" charset="0"/>
                </a:rPr>
                <a:t>Survey</a:t>
              </a:r>
            </a:p>
          </p:txBody>
        </p:sp>
        <p:sp>
          <p:nvSpPr>
            <p:cNvPr id="59" name="TextBox 58"/>
            <p:cNvSpPr txBox="1"/>
            <p:nvPr/>
          </p:nvSpPr>
          <p:spPr>
            <a:xfrm>
              <a:off x="8552512" y="1754548"/>
              <a:ext cx="2875483" cy="741285"/>
            </a:xfrm>
            <a:prstGeom prst="rect">
              <a:avLst/>
            </a:prstGeom>
            <a:noFill/>
          </p:spPr>
          <p:txBody>
            <a:bodyPr wrap="square" lIns="0" rIns="0" rtlCol="0">
              <a:noAutofit/>
            </a:bodyPr>
            <a:lstStyle/>
            <a:p>
              <a:r>
                <a:rPr lang="en-US" sz="1400" dirty="0">
                  <a:latin typeface="Segoe UI" panose="020B0502040204020203" pitchFamily="34" charset="0"/>
                  <a:cs typeface="Segoe UI" panose="020B0502040204020203" pitchFamily="34" charset="0"/>
                </a:rPr>
                <a:t>Ease of communication</a:t>
              </a:r>
            </a:p>
            <a:p>
              <a:r>
                <a:rPr lang="en-US" sz="1400" dirty="0">
                  <a:latin typeface="Segoe UI" panose="020B0502040204020203" pitchFamily="34" charset="0"/>
                  <a:cs typeface="Segoe UI" panose="020B0502040204020203" pitchFamily="34" charset="0"/>
                </a:rPr>
                <a:t>Frequency of cross-functional interactions</a:t>
              </a:r>
            </a:p>
            <a:p>
              <a:r>
                <a:rPr lang="en-US" sz="1400" dirty="0">
                  <a:latin typeface="Segoe UI" panose="020B0502040204020203" pitchFamily="34" charset="0"/>
                  <a:cs typeface="Segoe UI" panose="020B0502040204020203" pitchFamily="34" charset="0"/>
                </a:rPr>
                <a:t>Satisfaction with collaboration tools</a:t>
              </a:r>
            </a:p>
            <a:p>
              <a:r>
                <a:rPr lang="en-US" sz="1400" dirty="0">
                  <a:latin typeface="Segoe UI" panose="020B0502040204020203" pitchFamily="34" charset="0"/>
                  <a:cs typeface="Segoe UI" panose="020B0502040204020203" pitchFamily="34" charset="0"/>
                </a:rPr>
                <a:t>Ex) Periodical survey for communication effectiveness</a:t>
              </a:r>
            </a:p>
          </p:txBody>
        </p:sp>
      </p:grpSp>
      <p:grpSp>
        <p:nvGrpSpPr>
          <p:cNvPr id="61" name="Group 60"/>
          <p:cNvGrpSpPr/>
          <p:nvPr/>
        </p:nvGrpSpPr>
        <p:grpSpPr>
          <a:xfrm>
            <a:off x="8296517" y="3953010"/>
            <a:ext cx="3008643" cy="1318093"/>
            <a:chOff x="8552512" y="1411720"/>
            <a:chExt cx="2875483" cy="1318093"/>
          </a:xfrm>
        </p:grpSpPr>
        <p:sp>
          <p:nvSpPr>
            <p:cNvPr id="62" name="TextBox 61"/>
            <p:cNvSpPr txBox="1"/>
            <p:nvPr/>
          </p:nvSpPr>
          <p:spPr>
            <a:xfrm>
              <a:off x="8552512" y="1411720"/>
              <a:ext cx="2875483" cy="305847"/>
            </a:xfrm>
            <a:prstGeom prst="rect">
              <a:avLst/>
            </a:prstGeom>
            <a:noFill/>
          </p:spPr>
          <p:txBody>
            <a:bodyPr wrap="square" lIns="0" rIns="0" rtlCol="0">
              <a:noAutofit/>
            </a:bodyPr>
            <a:lstStyle/>
            <a:p>
              <a:r>
                <a:rPr lang="en-US" sz="1600" b="1" dirty="0">
                  <a:solidFill>
                    <a:srgbClr val="00144F"/>
                  </a:solidFill>
                  <a:latin typeface="Segoe UI" panose="020B0502040204020203" pitchFamily="34" charset="0"/>
                  <a:cs typeface="Segoe UI" panose="020B0502040204020203" pitchFamily="34" charset="0"/>
                </a:rPr>
                <a:t>Performance Assessments</a:t>
              </a:r>
            </a:p>
          </p:txBody>
        </p:sp>
        <p:sp>
          <p:nvSpPr>
            <p:cNvPr id="63" name="TextBox 62"/>
            <p:cNvSpPr txBox="1"/>
            <p:nvPr/>
          </p:nvSpPr>
          <p:spPr>
            <a:xfrm>
              <a:off x="8552512" y="1754548"/>
              <a:ext cx="2875483" cy="975265"/>
            </a:xfrm>
            <a:prstGeom prst="rect">
              <a:avLst/>
            </a:prstGeom>
            <a:noFill/>
          </p:spPr>
          <p:txBody>
            <a:bodyPr wrap="square" lIns="0" rIns="0" rtlCol="0">
              <a:noAutofit/>
            </a:bodyPr>
            <a:lstStyle/>
            <a:p>
              <a:r>
                <a:rPr lang="en-US" sz="1400" dirty="0">
                  <a:solidFill>
                    <a:srgbClr val="00144F"/>
                  </a:solidFill>
                  <a:latin typeface="Segoe UI" panose="020B0502040204020203" pitchFamily="34" charset="0"/>
                  <a:cs typeface="Segoe UI" panose="020B0502040204020203" pitchFamily="34" charset="0"/>
                </a:rPr>
                <a:t>Metrics related to teamwork and </a:t>
              </a:r>
            </a:p>
            <a:p>
              <a:r>
                <a:rPr lang="en-US" sz="1400" dirty="0">
                  <a:solidFill>
                    <a:srgbClr val="00144F"/>
                  </a:solidFill>
                  <a:latin typeface="Segoe UI" panose="020B0502040204020203" pitchFamily="34" charset="0"/>
                  <a:cs typeface="Segoe UI" panose="020B0502040204020203" pitchFamily="34" charset="0"/>
                </a:rPr>
                <a:t>Collaboration</a:t>
              </a:r>
            </a:p>
            <a:p>
              <a:r>
                <a:rPr lang="en-US" sz="1400" dirty="0">
                  <a:solidFill>
                    <a:srgbClr val="00144F"/>
                  </a:solidFill>
                  <a:latin typeface="Segoe UI" panose="020B0502040204020203" pitchFamily="34" charset="0"/>
                  <a:cs typeface="Segoe UI" panose="020B0502040204020203" pitchFamily="34" charset="0"/>
                </a:rPr>
                <a:t>Ex) Performance appraisals to evaluate employees’ collaborative efforts, especially on cross-functional projects</a:t>
              </a:r>
            </a:p>
          </p:txBody>
        </p:sp>
      </p:grpSp>
      <p:grpSp>
        <p:nvGrpSpPr>
          <p:cNvPr id="64" name="Group 63"/>
          <p:cNvGrpSpPr/>
          <p:nvPr/>
        </p:nvGrpSpPr>
        <p:grpSpPr>
          <a:xfrm>
            <a:off x="2529364" y="3962738"/>
            <a:ext cx="2973274" cy="1318093"/>
            <a:chOff x="8505472" y="1411720"/>
            <a:chExt cx="2875483" cy="1318093"/>
          </a:xfrm>
        </p:grpSpPr>
        <p:sp>
          <p:nvSpPr>
            <p:cNvPr id="65" name="TextBox 64"/>
            <p:cNvSpPr txBox="1"/>
            <p:nvPr/>
          </p:nvSpPr>
          <p:spPr>
            <a:xfrm>
              <a:off x="8505472" y="1411720"/>
              <a:ext cx="2875483" cy="305847"/>
            </a:xfrm>
            <a:prstGeom prst="rect">
              <a:avLst/>
            </a:prstGeom>
            <a:noFill/>
          </p:spPr>
          <p:txBody>
            <a:bodyPr wrap="square" lIns="0" rIns="0" rtlCol="0">
              <a:noAutofit/>
            </a:bodyPr>
            <a:lstStyle/>
            <a:p>
              <a:r>
                <a:rPr lang="en-US" sz="1600" b="1" dirty="0">
                  <a:solidFill>
                    <a:schemeClr val="bg1"/>
                  </a:solidFill>
                  <a:latin typeface="Segoe UI" panose="020B0502040204020203" pitchFamily="34" charset="0"/>
                  <a:cs typeface="Segoe UI" panose="020B0502040204020203" pitchFamily="34" charset="0"/>
                </a:rPr>
                <a:t>360-Degree Feedback</a:t>
              </a:r>
            </a:p>
          </p:txBody>
        </p:sp>
        <p:sp>
          <p:nvSpPr>
            <p:cNvPr id="66" name="TextBox 65"/>
            <p:cNvSpPr txBox="1"/>
            <p:nvPr/>
          </p:nvSpPr>
          <p:spPr>
            <a:xfrm>
              <a:off x="8505472" y="1754548"/>
              <a:ext cx="2875483" cy="975265"/>
            </a:xfrm>
            <a:prstGeom prst="rect">
              <a:avLst/>
            </a:prstGeom>
            <a:noFill/>
          </p:spPr>
          <p:txBody>
            <a:bodyPr wrap="square" lIns="0" rIns="0" rtlCol="0">
              <a:noAutofit/>
            </a:bodyPr>
            <a:lstStyle/>
            <a:p>
              <a:r>
                <a:rPr lang="en-US" sz="1400" dirty="0">
                  <a:solidFill>
                    <a:schemeClr val="bg1"/>
                  </a:solidFill>
                  <a:latin typeface="Segoe UI" panose="020B0502040204020203" pitchFamily="34" charset="0"/>
                  <a:cs typeface="Segoe UI" panose="020B0502040204020203" pitchFamily="34" charset="0"/>
                </a:rPr>
                <a:t>A comprehensive view of an employee’s performance and their interaction with different levels within the organization.</a:t>
              </a:r>
            </a:p>
            <a:p>
              <a:r>
                <a:rPr lang="en-US" sz="1400" dirty="0">
                  <a:solidFill>
                    <a:schemeClr val="bg1"/>
                  </a:solidFill>
                  <a:latin typeface="Segoe UI" panose="020B0502040204020203" pitchFamily="34" charset="0"/>
                  <a:cs typeface="Segoe UI" panose="020B0502040204020203" pitchFamily="34" charset="0"/>
                </a:rPr>
                <a:t>Ex) 360-degree feedback process as part of performance review cycle</a:t>
              </a:r>
            </a:p>
          </p:txBody>
        </p:sp>
      </p:grpSp>
      <p:sp>
        <p:nvSpPr>
          <p:cNvPr id="67" name="TextBox 66"/>
          <p:cNvSpPr txBox="1"/>
          <p:nvPr/>
        </p:nvSpPr>
        <p:spPr>
          <a:xfrm>
            <a:off x="10981863" y="968971"/>
            <a:ext cx="378663" cy="378663"/>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r>
              <a:rPr lang="en-US" sz="3200" b="1" i="1" dirty="0">
                <a:solidFill>
                  <a:srgbClr val="00144F"/>
                </a:solidFill>
                <a:latin typeface="Segoe UI" panose="020B0502040204020203" pitchFamily="34" charset="0"/>
                <a:cs typeface="Segoe UI" panose="020B0502040204020203" pitchFamily="34" charset="0"/>
              </a:rPr>
              <a:t>01</a:t>
            </a:r>
          </a:p>
        </p:txBody>
      </p:sp>
      <p:sp>
        <p:nvSpPr>
          <p:cNvPr id="68" name="TextBox 67"/>
          <p:cNvSpPr txBox="1"/>
          <p:nvPr/>
        </p:nvSpPr>
        <p:spPr>
          <a:xfrm>
            <a:off x="5293975" y="3759528"/>
            <a:ext cx="378663" cy="378663"/>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r>
              <a:rPr lang="en-US" sz="3200" b="1" i="1" dirty="0">
                <a:solidFill>
                  <a:srgbClr val="00144F"/>
                </a:solidFill>
                <a:latin typeface="Segoe UI" panose="020B0502040204020203" pitchFamily="34" charset="0"/>
                <a:cs typeface="Segoe UI" panose="020B0502040204020203" pitchFamily="34" charset="0"/>
              </a:rPr>
              <a:t>02</a:t>
            </a:r>
          </a:p>
        </p:txBody>
      </p:sp>
      <p:sp>
        <p:nvSpPr>
          <p:cNvPr id="69" name="TextBox 68"/>
          <p:cNvSpPr txBox="1"/>
          <p:nvPr/>
        </p:nvSpPr>
        <p:spPr>
          <a:xfrm>
            <a:off x="11027859" y="3767694"/>
            <a:ext cx="378663" cy="378663"/>
          </a:xfrm>
          <a:prstGeom prst="ellipse">
            <a:avLst/>
          </a:prstGeom>
          <a:noFill/>
          <a:effectLst>
            <a:outerShdw blurRad="254000" sx="102000" sy="102000" algn="ctr" rotWithShape="0">
              <a:prstClr val="black">
                <a:alpha val="5000"/>
              </a:prstClr>
            </a:outerShdw>
          </a:effectLst>
        </p:spPr>
        <p:txBody>
          <a:bodyPr wrap="none" lIns="0" rIns="0" rtlCol="0" anchor="ctr">
            <a:noAutofit/>
          </a:bodyPr>
          <a:lstStyle/>
          <a:p>
            <a:r>
              <a:rPr lang="en-US" sz="3200" b="1" i="1" dirty="0">
                <a:solidFill>
                  <a:srgbClr val="00144F"/>
                </a:solidFill>
                <a:latin typeface="Segoe UI" panose="020B0502040204020203" pitchFamily="34" charset="0"/>
                <a:cs typeface="Segoe UI" panose="020B0502040204020203" pitchFamily="34" charset="0"/>
              </a:rPr>
              <a:t>03</a:t>
            </a:r>
          </a:p>
        </p:txBody>
      </p:sp>
      <p:sp>
        <p:nvSpPr>
          <p:cNvPr id="70" name="Rectangle 69"/>
          <p:cNvSpPr/>
          <p:nvPr/>
        </p:nvSpPr>
        <p:spPr>
          <a:xfrm>
            <a:off x="6683219" y="1434899"/>
            <a:ext cx="1356269" cy="1232971"/>
          </a:xfrm>
          <a:prstGeom prst="rect">
            <a:avLst/>
          </a:prstGeom>
          <a:solidFill>
            <a:schemeClr val="bg1"/>
          </a:solidFill>
          <a:ln>
            <a:noFill/>
          </a:ln>
          <a:effectLst>
            <a:outerShdw blurRad="50800" dist="38100" dir="10800000" algn="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678657" y="4190131"/>
            <a:ext cx="1356269" cy="1232971"/>
          </a:xfrm>
          <a:prstGeom prst="rect">
            <a:avLst/>
          </a:prstGeom>
          <a:solidFill>
            <a:schemeClr val="bg1"/>
          </a:solidFill>
          <a:ln>
            <a:noFill/>
          </a:ln>
          <a:effectLst>
            <a:outerShdw blurRad="50800" dist="38100" dir="10800000" algn="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936751" y="4190131"/>
            <a:ext cx="1356269" cy="1232971"/>
          </a:xfrm>
          <a:prstGeom prst="rect">
            <a:avLst/>
          </a:prstGeom>
          <a:solidFill>
            <a:schemeClr val="bg1"/>
          </a:solidFill>
          <a:ln>
            <a:noFill/>
          </a:ln>
          <a:effectLst>
            <a:outerShdw blurRad="50800" dist="38100" dir="10800000" algn="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lide Number Placeholder 1"/>
          <p:cNvSpPr>
            <a:spLocks noGrp="1"/>
          </p:cNvSpPr>
          <p:nvPr>
            <p:ph type="sldNum" sz="quarter" idx="12"/>
          </p:nvPr>
        </p:nvSpPr>
        <p:spPr>
          <a:xfrm>
            <a:off x="9374527" y="6310050"/>
            <a:ext cx="2743200" cy="365125"/>
          </a:xfrm>
        </p:spPr>
        <p:txBody>
          <a:bodyPr/>
          <a:lstStyle/>
          <a:p>
            <a:fld id="{D4F9442E-9437-4062-8DAD-965F8584E449}" type="slidenum">
              <a:rPr lang="en-US" b="1" smtClean="0">
                <a:solidFill>
                  <a:srgbClr val="DFEEEA"/>
                </a:solidFill>
                <a:latin typeface="Segoe UI" panose="020B0502040204020203" pitchFamily="34" charset="0"/>
                <a:cs typeface="Segoe UI" panose="020B0502040204020203" pitchFamily="34" charset="0"/>
              </a:rPr>
              <a:t>7</a:t>
            </a:fld>
            <a:endParaRPr lang="en-US" b="1" dirty="0">
              <a:solidFill>
                <a:srgbClr val="DFEEEA"/>
              </a:solidFill>
              <a:latin typeface="Segoe UI" panose="020B0502040204020203" pitchFamily="34" charset="0"/>
              <a:cs typeface="Segoe UI" panose="020B0502040204020203" pitchFamily="34" charset="0"/>
            </a:endParaRPr>
          </a:p>
        </p:txBody>
      </p:sp>
      <p:sp>
        <p:nvSpPr>
          <p:cNvPr id="2" name="Title 1"/>
          <p:cNvSpPr txBox="1"/>
          <p:nvPr/>
        </p:nvSpPr>
        <p:spPr>
          <a:xfrm>
            <a:off x="515938" y="6418576"/>
            <a:ext cx="2062065" cy="145424"/>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rgbClr val="00144F"/>
                </a:solidFill>
                <a:latin typeface="Segoe UI" panose="020B0502040204020203" pitchFamily="34" charset="0"/>
                <a:cs typeface="Segoe UI" panose="020B0502040204020203" pitchFamily="34" charset="0"/>
              </a:rPr>
              <a:t>People Metrics</a:t>
            </a:r>
            <a:r>
              <a:rPr lang="en-US" sz="1050" dirty="0">
                <a:solidFill>
                  <a:srgbClr val="00144F"/>
                </a:solidFill>
                <a:latin typeface="Segoe UI" panose="020B0502040204020203" pitchFamily="34" charset="0"/>
                <a:cs typeface="Segoe UI" panose="020B0502040204020203" pitchFamily="34" charset="0"/>
              </a:rPr>
              <a:t> Final Presentation</a:t>
            </a:r>
          </a:p>
        </p:txBody>
      </p:sp>
      <p:sp>
        <p:nvSpPr>
          <p:cNvPr id="3" name="TextBox 2"/>
          <p:cNvSpPr txBox="1"/>
          <p:nvPr/>
        </p:nvSpPr>
        <p:spPr>
          <a:xfrm>
            <a:off x="576228" y="2610326"/>
            <a:ext cx="6252256" cy="425247"/>
          </a:xfrm>
          <a:prstGeom prst="rect">
            <a:avLst/>
          </a:prstGeom>
          <a:noFill/>
        </p:spPr>
        <p:txBody>
          <a:bodyPr wrap="square" lIns="90000" rIns="0" rtlCol="0">
            <a:noAutofit/>
          </a:bodyPr>
          <a:lstStyle/>
          <a:p>
            <a:r>
              <a:rPr lang="en-US" b="1" dirty="0">
                <a:solidFill>
                  <a:srgbClr val="00144F"/>
                </a:solidFill>
                <a:latin typeface="Segoe UI" panose="020B0502040204020203" pitchFamily="34" charset="0"/>
                <a:cs typeface="Segoe UI" panose="020B0502040204020203" pitchFamily="34" charset="0"/>
              </a:rPr>
              <a:t>* Issues: Subjective Perceptions (Personal biases)</a:t>
            </a:r>
          </a:p>
        </p:txBody>
      </p:sp>
      <p:pic>
        <p:nvPicPr>
          <p:cNvPr id="7170" name="Picture 2" descr="Checklis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3640" y="1653108"/>
            <a:ext cx="737720" cy="73772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Good feedback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608" y="4408287"/>
            <a:ext cx="750365" cy="75036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360 feedback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277" y="4388831"/>
            <a:ext cx="829331" cy="8293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0"/>
            <a:ext cx="12192001" cy="2603733"/>
          </a:xfrm>
          <a:prstGeom prst="rect">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Title 1023"/>
          <p:cNvSpPr>
            <a:spLocks noGrp="1"/>
          </p:cNvSpPr>
          <p:nvPr>
            <p:ph type="title"/>
          </p:nvPr>
        </p:nvSpPr>
        <p:spPr>
          <a:xfrm>
            <a:off x="515938" y="344989"/>
            <a:ext cx="10837862" cy="1059606"/>
          </a:xfrm>
        </p:spPr>
        <p:txBody>
          <a:bodyPr/>
          <a:lstStyle/>
          <a:p>
            <a:r>
              <a:rPr kumimoji="0" lang="en-US" sz="4400" b="1" i="0" u="none" strike="noStrike" kern="1200" cap="none" spc="0" normalizeH="0" baseline="0" noProof="0" dirty="0">
                <a:ln>
                  <a:noFill/>
                </a:ln>
                <a:solidFill>
                  <a:schemeClr val="bg1"/>
                </a:solidFill>
                <a:effectLst/>
                <a:uLnTx/>
                <a:uFillTx/>
                <a:latin typeface="Segoe UI" panose="020B0502040204020203" pitchFamily="34" charset="0"/>
                <a:ea typeface="Segoe UI Black" panose="020B0A02040204020203" pitchFamily="34" charset="0"/>
                <a:cs typeface="Segoe UI" panose="020B0502040204020203" pitchFamily="34" charset="0"/>
              </a:rPr>
              <a:t>Improved Measurement Tools</a:t>
            </a:r>
            <a:endParaRPr lang="en-US" dirty="0"/>
          </a:p>
        </p:txBody>
      </p:sp>
      <p:sp>
        <p:nvSpPr>
          <p:cNvPr id="6" name="Slide Number Placeholder 1"/>
          <p:cNvSpPr>
            <a:spLocks noGrp="1"/>
          </p:cNvSpPr>
          <p:nvPr>
            <p:ph type="sldNum" sz="quarter" idx="12"/>
          </p:nvPr>
        </p:nvSpPr>
        <p:spPr>
          <a:xfrm>
            <a:off x="9374527" y="6310050"/>
            <a:ext cx="2743200" cy="365125"/>
          </a:xfrm>
        </p:spPr>
        <p:txBody>
          <a:bodyPr/>
          <a:lstStyle/>
          <a:p>
            <a:fld id="{D4F9442E-9437-4062-8DAD-965F8584E449}" type="slidenum">
              <a:rPr lang="en-US" b="1" smtClean="0">
                <a:solidFill>
                  <a:srgbClr val="DFEEEA"/>
                </a:solidFill>
                <a:latin typeface="Segoe UI" panose="020B0502040204020203" pitchFamily="34" charset="0"/>
                <a:cs typeface="Segoe UI" panose="020B0502040204020203" pitchFamily="34" charset="0"/>
              </a:rPr>
              <a:t>8</a:t>
            </a:fld>
            <a:endParaRPr lang="en-US" b="1" dirty="0">
              <a:solidFill>
                <a:srgbClr val="DFEEEA"/>
              </a:solidFill>
              <a:latin typeface="Segoe UI" panose="020B0502040204020203" pitchFamily="34" charset="0"/>
              <a:cs typeface="Segoe UI" panose="020B0502040204020203" pitchFamily="34" charset="0"/>
            </a:endParaRPr>
          </a:p>
        </p:txBody>
      </p:sp>
      <p:sp>
        <p:nvSpPr>
          <p:cNvPr id="41" name="Rectangle 40"/>
          <p:cNvSpPr/>
          <p:nvPr/>
        </p:nvSpPr>
        <p:spPr>
          <a:xfrm rot="5400000">
            <a:off x="1570737" y="5222897"/>
            <a:ext cx="58195" cy="1820694"/>
          </a:xfrm>
          <a:prstGeom prst="rect">
            <a:avLst/>
          </a:prstGeom>
          <a:solidFill>
            <a:srgbClr val="F3BE9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15938" y="2136141"/>
            <a:ext cx="2167793" cy="3962400"/>
          </a:xfrm>
          <a:prstGeom prst="rect">
            <a:avLst/>
          </a:prstGeom>
          <a:solidFill>
            <a:schemeClr val="bg1"/>
          </a:solidFill>
          <a:ln>
            <a:noFill/>
          </a:ln>
          <a:effectLst>
            <a:outerShdw blurRad="2540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1256934" y="1853368"/>
            <a:ext cx="685800" cy="685800"/>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751660" y="2729806"/>
            <a:ext cx="1696349" cy="387924"/>
          </a:xfrm>
          <a:prstGeom prst="rect">
            <a:avLst/>
          </a:prstGeom>
          <a:noFill/>
        </p:spPr>
        <p:txBody>
          <a:bodyPr wrap="square" lIns="0" rIns="0" rtlCol="0">
            <a:noAutofit/>
          </a:bodyPr>
          <a:lstStyle/>
          <a:p>
            <a:pPr algn="ctr"/>
            <a:r>
              <a:rPr lang="en-US" b="1" dirty="0">
                <a:solidFill>
                  <a:srgbClr val="192B60"/>
                </a:solidFill>
                <a:latin typeface="Segoe UI" panose="020B0502040204020203" pitchFamily="34" charset="0"/>
                <a:cs typeface="Segoe UI" panose="020B0502040204020203" pitchFamily="34" charset="0"/>
              </a:rPr>
              <a:t>Collaboration</a:t>
            </a:r>
          </a:p>
          <a:p>
            <a:pPr algn="ctr"/>
            <a:r>
              <a:rPr lang="en-US" b="1" dirty="0">
                <a:solidFill>
                  <a:srgbClr val="192B60"/>
                </a:solidFill>
                <a:latin typeface="Segoe UI" panose="020B0502040204020203" pitchFamily="34" charset="0"/>
                <a:cs typeface="Segoe UI" panose="020B0502040204020203" pitchFamily="34" charset="0"/>
              </a:rPr>
              <a:t>Intensity Score</a:t>
            </a:r>
          </a:p>
        </p:txBody>
      </p:sp>
      <p:sp>
        <p:nvSpPr>
          <p:cNvPr id="45" name="TextBox 44"/>
          <p:cNvSpPr txBox="1"/>
          <p:nvPr/>
        </p:nvSpPr>
        <p:spPr>
          <a:xfrm>
            <a:off x="624868" y="3445201"/>
            <a:ext cx="1950885" cy="1961763"/>
          </a:xfrm>
          <a:prstGeom prst="rect">
            <a:avLst/>
          </a:prstGeom>
          <a:noFill/>
        </p:spPr>
        <p:txBody>
          <a:bodyPr wrap="square" lIns="0" rIns="0" rtlCol="0">
            <a:noAutofit/>
          </a:bodyPr>
          <a:lstStyle/>
          <a:p>
            <a:pPr algn="ctr"/>
            <a:r>
              <a:rPr lang="en-US" sz="1500" dirty="0">
                <a:latin typeface="Segoe UI" panose="020B0502040204020203" pitchFamily="34" charset="0"/>
                <a:cs typeface="Segoe UI" panose="020B0502040204020203" pitchFamily="34" charset="0"/>
              </a:rPr>
              <a:t>Assesses how often and how effectively team members engage with each other to achieve mutual goals</a:t>
            </a:r>
          </a:p>
          <a:p>
            <a:pPr algn="ctr"/>
            <a:endParaRPr lang="en-US" sz="1500" dirty="0">
              <a:latin typeface="Segoe UI" panose="020B0502040204020203" pitchFamily="34" charset="0"/>
              <a:cs typeface="Segoe UI" panose="020B0502040204020203" pitchFamily="34" charset="0"/>
            </a:endParaRPr>
          </a:p>
          <a:p>
            <a:pPr algn="ctr"/>
            <a:r>
              <a:rPr lang="en-US" sz="1500" dirty="0">
                <a:latin typeface="Segoe UI" panose="020B0502040204020203" pitchFamily="34" charset="0"/>
                <a:cs typeface="Segoe UI" panose="020B0502040204020203" pitchFamily="34" charset="0"/>
              </a:rPr>
              <a:t>Ex) Engagement in cross-functional PJT</a:t>
            </a:r>
          </a:p>
        </p:txBody>
      </p:sp>
      <p:cxnSp>
        <p:nvCxnSpPr>
          <p:cNvPr id="90" name="Straight Connector 89"/>
          <p:cNvCxnSpPr/>
          <p:nvPr/>
        </p:nvCxnSpPr>
        <p:spPr>
          <a:xfrm>
            <a:off x="686661" y="3264670"/>
            <a:ext cx="1826346" cy="0"/>
          </a:xfrm>
          <a:prstGeom prst="line">
            <a:avLst/>
          </a:prstGeom>
          <a:ln w="12700">
            <a:solidFill>
              <a:schemeClr val="bg1">
                <a:lumMod val="85000"/>
                <a:alpha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228159" y="5569949"/>
            <a:ext cx="743350" cy="366669"/>
          </a:xfrm>
          <a:prstGeom prst="rect">
            <a:avLst/>
          </a:prstGeom>
          <a:noFill/>
          <a:effectLst/>
        </p:spPr>
        <p:txBody>
          <a:bodyPr wrap="square" lIns="0" rIns="0" rtlCol="0" anchor="ctr" anchorCtr="0">
            <a:noAutofit/>
          </a:bodyPr>
          <a:lstStyle/>
          <a:p>
            <a:pPr algn="ctr"/>
            <a:r>
              <a:rPr lang="en-US" sz="3200" i="1" dirty="0">
                <a:solidFill>
                  <a:schemeClr val="bg1">
                    <a:lumMod val="85000"/>
                  </a:schemeClr>
                </a:solidFill>
                <a:latin typeface="Segoe UI" panose="020B0502040204020203" pitchFamily="34" charset="0"/>
                <a:cs typeface="Segoe UI" panose="020B0502040204020203" pitchFamily="34" charset="0"/>
              </a:rPr>
              <a:t>1</a:t>
            </a:r>
          </a:p>
        </p:txBody>
      </p:sp>
      <p:sp>
        <p:nvSpPr>
          <p:cNvPr id="99" name="Rectangle 98"/>
          <p:cNvSpPr/>
          <p:nvPr/>
        </p:nvSpPr>
        <p:spPr>
          <a:xfrm rot="5400000">
            <a:off x="3817634" y="5222897"/>
            <a:ext cx="58195" cy="1820694"/>
          </a:xfrm>
          <a:prstGeom prst="rect">
            <a:avLst/>
          </a:prstGeom>
          <a:solidFill>
            <a:srgbClr val="F3BE9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2762835" y="2136141"/>
            <a:ext cx="2167793" cy="3962400"/>
          </a:xfrm>
          <a:prstGeom prst="rect">
            <a:avLst/>
          </a:prstGeom>
          <a:solidFill>
            <a:schemeClr val="bg1"/>
          </a:solidFill>
          <a:ln>
            <a:noFill/>
          </a:ln>
          <a:effectLst>
            <a:outerShdw blurRad="2540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3503831" y="1853368"/>
            <a:ext cx="685800" cy="685800"/>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2998557" y="2729806"/>
            <a:ext cx="1696349" cy="387924"/>
          </a:xfrm>
          <a:prstGeom prst="rect">
            <a:avLst/>
          </a:prstGeom>
          <a:noFill/>
        </p:spPr>
        <p:txBody>
          <a:bodyPr wrap="square" lIns="0" rIns="0" rtlCol="0">
            <a:noAutofit/>
          </a:bodyPr>
          <a:lstStyle/>
          <a:p>
            <a:pPr algn="ctr"/>
            <a:r>
              <a:rPr lang="en-US" b="1" dirty="0">
                <a:solidFill>
                  <a:srgbClr val="192B60"/>
                </a:solidFill>
                <a:latin typeface="Segoe UI" panose="020B0502040204020203" pitchFamily="34" charset="0"/>
                <a:cs typeface="Segoe UI" panose="020B0502040204020203" pitchFamily="34" charset="0"/>
              </a:rPr>
              <a:t>Central Node</a:t>
            </a:r>
          </a:p>
          <a:p>
            <a:pPr algn="ctr"/>
            <a:r>
              <a:rPr lang="en-US" b="1" dirty="0">
                <a:solidFill>
                  <a:srgbClr val="192B60"/>
                </a:solidFill>
                <a:latin typeface="Segoe UI" panose="020B0502040204020203" pitchFamily="34" charset="0"/>
                <a:cs typeface="Segoe UI" panose="020B0502040204020203" pitchFamily="34" charset="0"/>
              </a:rPr>
              <a:t>Influence Score</a:t>
            </a:r>
          </a:p>
        </p:txBody>
      </p:sp>
      <p:cxnSp>
        <p:nvCxnSpPr>
          <p:cNvPr id="97" name="Straight Connector 96"/>
          <p:cNvCxnSpPr/>
          <p:nvPr/>
        </p:nvCxnSpPr>
        <p:spPr>
          <a:xfrm>
            <a:off x="2933558" y="3264670"/>
            <a:ext cx="1826346" cy="0"/>
          </a:xfrm>
          <a:prstGeom prst="line">
            <a:avLst/>
          </a:prstGeom>
          <a:ln w="12700">
            <a:solidFill>
              <a:schemeClr val="bg1">
                <a:lumMod val="85000"/>
                <a:alpha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475056" y="5569949"/>
            <a:ext cx="743350" cy="366669"/>
          </a:xfrm>
          <a:prstGeom prst="rect">
            <a:avLst/>
          </a:prstGeom>
          <a:noFill/>
          <a:effectLst/>
        </p:spPr>
        <p:txBody>
          <a:bodyPr wrap="square" lIns="0" rIns="0" rtlCol="0" anchor="ctr" anchorCtr="0">
            <a:noAutofit/>
          </a:bodyPr>
          <a:lstStyle/>
          <a:p>
            <a:pPr algn="ctr"/>
            <a:r>
              <a:rPr lang="en-US" sz="3200" i="1" dirty="0">
                <a:solidFill>
                  <a:schemeClr val="bg1">
                    <a:lumMod val="85000"/>
                  </a:schemeClr>
                </a:solidFill>
                <a:latin typeface="Segoe UI" panose="020B0502040204020203" pitchFamily="34" charset="0"/>
                <a:cs typeface="Segoe UI" panose="020B0502040204020203" pitchFamily="34" charset="0"/>
              </a:rPr>
              <a:t>2</a:t>
            </a:r>
          </a:p>
        </p:txBody>
      </p:sp>
      <p:sp>
        <p:nvSpPr>
          <p:cNvPr id="108" name="Rectangle 107"/>
          <p:cNvSpPr/>
          <p:nvPr/>
        </p:nvSpPr>
        <p:spPr>
          <a:xfrm rot="5400000">
            <a:off x="6064531" y="5222897"/>
            <a:ext cx="58195" cy="1820694"/>
          </a:xfrm>
          <a:prstGeom prst="rect">
            <a:avLst/>
          </a:prstGeom>
          <a:solidFill>
            <a:srgbClr val="F3BE9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5009732" y="2136141"/>
            <a:ext cx="2167793" cy="3962400"/>
          </a:xfrm>
          <a:prstGeom prst="rect">
            <a:avLst/>
          </a:prstGeom>
          <a:solidFill>
            <a:schemeClr val="bg1"/>
          </a:solidFill>
          <a:ln>
            <a:noFill/>
          </a:ln>
          <a:effectLst>
            <a:outerShdw blurRad="2540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p:cNvSpPr/>
          <p:nvPr/>
        </p:nvSpPr>
        <p:spPr>
          <a:xfrm>
            <a:off x="5750728" y="1853368"/>
            <a:ext cx="685800" cy="685800"/>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5166350" y="2729806"/>
            <a:ext cx="1854557" cy="387924"/>
          </a:xfrm>
          <a:prstGeom prst="rect">
            <a:avLst/>
          </a:prstGeom>
          <a:noFill/>
        </p:spPr>
        <p:txBody>
          <a:bodyPr wrap="square" lIns="0" rIns="0" rtlCol="0">
            <a:noAutofit/>
          </a:bodyPr>
          <a:lstStyle/>
          <a:p>
            <a:pPr algn="ctr"/>
            <a:r>
              <a:rPr lang="en-US" b="1" dirty="0">
                <a:solidFill>
                  <a:srgbClr val="192B60"/>
                </a:solidFill>
                <a:latin typeface="Segoe UI" panose="020B0502040204020203" pitchFamily="34" charset="0"/>
                <a:cs typeface="Segoe UI" panose="020B0502040204020203" pitchFamily="34" charset="0"/>
              </a:rPr>
              <a:t>Meeting Frequency Score</a:t>
            </a:r>
          </a:p>
        </p:txBody>
      </p:sp>
      <p:cxnSp>
        <p:nvCxnSpPr>
          <p:cNvPr id="106" name="Straight Connector 105"/>
          <p:cNvCxnSpPr/>
          <p:nvPr/>
        </p:nvCxnSpPr>
        <p:spPr>
          <a:xfrm>
            <a:off x="5180455" y="3264670"/>
            <a:ext cx="1826346" cy="0"/>
          </a:xfrm>
          <a:prstGeom prst="line">
            <a:avLst/>
          </a:prstGeom>
          <a:ln w="12700">
            <a:solidFill>
              <a:schemeClr val="bg1">
                <a:lumMod val="85000"/>
                <a:alpha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5721953" y="5557917"/>
            <a:ext cx="743350" cy="366669"/>
          </a:xfrm>
          <a:prstGeom prst="rect">
            <a:avLst/>
          </a:prstGeom>
          <a:noFill/>
          <a:effectLst/>
        </p:spPr>
        <p:txBody>
          <a:bodyPr wrap="square" lIns="0" rIns="0" rtlCol="0" anchor="ctr" anchorCtr="0">
            <a:noAutofit/>
          </a:bodyPr>
          <a:lstStyle/>
          <a:p>
            <a:pPr algn="ctr"/>
            <a:r>
              <a:rPr lang="en-US" sz="3200" i="1" dirty="0">
                <a:solidFill>
                  <a:schemeClr val="bg1">
                    <a:lumMod val="85000"/>
                  </a:schemeClr>
                </a:solidFill>
                <a:latin typeface="Segoe UI" panose="020B0502040204020203" pitchFamily="34" charset="0"/>
                <a:cs typeface="Segoe UI" panose="020B0502040204020203" pitchFamily="34" charset="0"/>
              </a:rPr>
              <a:t>3</a:t>
            </a:r>
          </a:p>
        </p:txBody>
      </p:sp>
      <p:sp>
        <p:nvSpPr>
          <p:cNvPr id="117" name="Rectangle 116"/>
          <p:cNvSpPr/>
          <p:nvPr/>
        </p:nvSpPr>
        <p:spPr>
          <a:xfrm rot="5400000">
            <a:off x="8311428" y="5222897"/>
            <a:ext cx="58195" cy="1820694"/>
          </a:xfrm>
          <a:prstGeom prst="rect">
            <a:avLst/>
          </a:prstGeom>
          <a:solidFill>
            <a:srgbClr val="F3BE9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256629" y="2136141"/>
            <a:ext cx="2167793" cy="3962400"/>
          </a:xfrm>
          <a:prstGeom prst="rect">
            <a:avLst/>
          </a:prstGeom>
          <a:solidFill>
            <a:schemeClr val="bg1"/>
          </a:solidFill>
          <a:ln>
            <a:noFill/>
          </a:ln>
          <a:effectLst>
            <a:outerShdw blurRad="2540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p:cNvSpPr/>
          <p:nvPr/>
        </p:nvSpPr>
        <p:spPr>
          <a:xfrm>
            <a:off x="7997625" y="1853368"/>
            <a:ext cx="685800" cy="685800"/>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TextBox 112"/>
          <p:cNvSpPr txBox="1"/>
          <p:nvPr/>
        </p:nvSpPr>
        <p:spPr>
          <a:xfrm>
            <a:off x="7492351" y="2729806"/>
            <a:ext cx="1696349" cy="387924"/>
          </a:xfrm>
          <a:prstGeom prst="rect">
            <a:avLst/>
          </a:prstGeom>
          <a:noFill/>
        </p:spPr>
        <p:txBody>
          <a:bodyPr wrap="square" lIns="0" rIns="0" rtlCol="0">
            <a:noAutofit/>
          </a:bodyPr>
          <a:lstStyle/>
          <a:p>
            <a:pPr algn="ctr"/>
            <a:r>
              <a:rPr lang="en-US" b="1" dirty="0">
                <a:solidFill>
                  <a:srgbClr val="192B60"/>
                </a:solidFill>
                <a:latin typeface="Segoe UI" panose="020B0502040204020203" pitchFamily="34" charset="0"/>
                <a:cs typeface="Segoe UI" panose="020B0502040204020203" pitchFamily="34" charset="0"/>
              </a:rPr>
              <a:t>Collaboration</a:t>
            </a:r>
          </a:p>
          <a:p>
            <a:pPr algn="ctr"/>
            <a:r>
              <a:rPr lang="en-US" b="1" dirty="0">
                <a:solidFill>
                  <a:srgbClr val="192B60"/>
                </a:solidFill>
                <a:latin typeface="Segoe UI" panose="020B0502040204020203" pitchFamily="34" charset="0"/>
                <a:cs typeface="Segoe UI" panose="020B0502040204020203" pitchFamily="34" charset="0"/>
              </a:rPr>
              <a:t>Time Score</a:t>
            </a:r>
          </a:p>
        </p:txBody>
      </p:sp>
      <p:cxnSp>
        <p:nvCxnSpPr>
          <p:cNvPr id="115" name="Straight Connector 114"/>
          <p:cNvCxnSpPr/>
          <p:nvPr/>
        </p:nvCxnSpPr>
        <p:spPr>
          <a:xfrm>
            <a:off x="7427352" y="3264670"/>
            <a:ext cx="1826346" cy="0"/>
          </a:xfrm>
          <a:prstGeom prst="line">
            <a:avLst/>
          </a:prstGeom>
          <a:ln w="12700">
            <a:solidFill>
              <a:schemeClr val="bg1">
                <a:lumMod val="85000"/>
                <a:alpha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7968850" y="5581981"/>
            <a:ext cx="743350" cy="366669"/>
          </a:xfrm>
          <a:prstGeom prst="rect">
            <a:avLst/>
          </a:prstGeom>
          <a:noFill/>
          <a:effectLst/>
        </p:spPr>
        <p:txBody>
          <a:bodyPr wrap="square" lIns="0" rIns="0" rtlCol="0" anchor="ctr" anchorCtr="0">
            <a:noAutofit/>
          </a:bodyPr>
          <a:lstStyle/>
          <a:p>
            <a:pPr algn="ctr"/>
            <a:r>
              <a:rPr lang="en-US" sz="3200" i="1" dirty="0">
                <a:solidFill>
                  <a:schemeClr val="bg1">
                    <a:lumMod val="85000"/>
                  </a:schemeClr>
                </a:solidFill>
                <a:latin typeface="Segoe UI" panose="020B0502040204020203" pitchFamily="34" charset="0"/>
                <a:cs typeface="Segoe UI" panose="020B0502040204020203" pitchFamily="34" charset="0"/>
              </a:rPr>
              <a:t>4</a:t>
            </a:r>
          </a:p>
        </p:txBody>
      </p:sp>
      <p:sp>
        <p:nvSpPr>
          <p:cNvPr id="126" name="Rectangle 125"/>
          <p:cNvSpPr/>
          <p:nvPr/>
        </p:nvSpPr>
        <p:spPr>
          <a:xfrm rot="5400000">
            <a:off x="10558325" y="5222897"/>
            <a:ext cx="58195" cy="1820694"/>
          </a:xfrm>
          <a:prstGeom prst="rect">
            <a:avLst/>
          </a:prstGeom>
          <a:solidFill>
            <a:srgbClr val="F3BE9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9503526" y="2136141"/>
            <a:ext cx="2167793" cy="3962400"/>
          </a:xfrm>
          <a:prstGeom prst="rect">
            <a:avLst/>
          </a:prstGeom>
          <a:solidFill>
            <a:schemeClr val="bg1"/>
          </a:solidFill>
          <a:ln>
            <a:noFill/>
          </a:ln>
          <a:effectLst>
            <a:outerShdw blurRad="2540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10244522" y="1853368"/>
            <a:ext cx="685800" cy="685800"/>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9572017" y="2729806"/>
            <a:ext cx="2099302" cy="387924"/>
          </a:xfrm>
          <a:prstGeom prst="rect">
            <a:avLst/>
          </a:prstGeom>
          <a:noFill/>
        </p:spPr>
        <p:txBody>
          <a:bodyPr wrap="square" lIns="0" rIns="0" rtlCol="0">
            <a:noAutofit/>
          </a:bodyPr>
          <a:lstStyle/>
          <a:p>
            <a:pPr algn="ctr"/>
            <a:r>
              <a:rPr lang="en-US" b="1" dirty="0">
                <a:solidFill>
                  <a:srgbClr val="192B60"/>
                </a:solidFill>
                <a:latin typeface="Segoe UI" panose="020B0502040204020203" pitchFamily="34" charset="0"/>
                <a:cs typeface="Segoe UI" panose="020B0502040204020203" pitchFamily="34" charset="0"/>
              </a:rPr>
              <a:t>Juridical Network</a:t>
            </a:r>
          </a:p>
          <a:p>
            <a:pPr algn="ctr"/>
            <a:r>
              <a:rPr lang="en-US" b="1" dirty="0">
                <a:solidFill>
                  <a:srgbClr val="192B60"/>
                </a:solidFill>
                <a:latin typeface="Segoe UI" panose="020B0502040204020203" pitchFamily="34" charset="0"/>
                <a:cs typeface="Segoe UI" panose="020B0502040204020203" pitchFamily="34" charset="0"/>
              </a:rPr>
              <a:t>Understanding </a:t>
            </a:r>
          </a:p>
        </p:txBody>
      </p:sp>
      <p:cxnSp>
        <p:nvCxnSpPr>
          <p:cNvPr id="124" name="Straight Connector 123"/>
          <p:cNvCxnSpPr/>
          <p:nvPr/>
        </p:nvCxnSpPr>
        <p:spPr>
          <a:xfrm>
            <a:off x="9674249" y="3264670"/>
            <a:ext cx="1826346" cy="0"/>
          </a:xfrm>
          <a:prstGeom prst="line">
            <a:avLst/>
          </a:prstGeom>
          <a:ln w="12700">
            <a:solidFill>
              <a:schemeClr val="bg1">
                <a:lumMod val="85000"/>
                <a:alpha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0215747" y="5545885"/>
            <a:ext cx="743350" cy="366669"/>
          </a:xfrm>
          <a:prstGeom prst="rect">
            <a:avLst/>
          </a:prstGeom>
          <a:noFill/>
          <a:effectLst/>
        </p:spPr>
        <p:txBody>
          <a:bodyPr wrap="square" lIns="0" rIns="0" rtlCol="0" anchor="ctr" anchorCtr="0">
            <a:noAutofit/>
          </a:bodyPr>
          <a:lstStyle/>
          <a:p>
            <a:pPr algn="ctr"/>
            <a:r>
              <a:rPr lang="en-US" sz="3200" i="1" dirty="0">
                <a:solidFill>
                  <a:schemeClr val="bg1">
                    <a:lumMod val="85000"/>
                  </a:schemeClr>
                </a:solidFill>
                <a:latin typeface="Segoe UI" panose="020B0502040204020203" pitchFamily="34" charset="0"/>
                <a:cs typeface="Segoe UI" panose="020B0502040204020203" pitchFamily="34" charset="0"/>
              </a:rPr>
              <a:t>5</a:t>
            </a:r>
          </a:p>
        </p:txBody>
      </p:sp>
      <p:sp>
        <p:nvSpPr>
          <p:cNvPr id="2" name="Title 1"/>
          <p:cNvSpPr txBox="1"/>
          <p:nvPr/>
        </p:nvSpPr>
        <p:spPr>
          <a:xfrm>
            <a:off x="515938" y="6418576"/>
            <a:ext cx="2062065" cy="145424"/>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b="1" dirty="0">
                <a:solidFill>
                  <a:srgbClr val="00144F"/>
                </a:solidFill>
                <a:latin typeface="Segoe UI" panose="020B0502040204020203" pitchFamily="34" charset="0"/>
                <a:cs typeface="Segoe UI" panose="020B0502040204020203" pitchFamily="34" charset="0"/>
              </a:rPr>
              <a:t>People Metrics</a:t>
            </a:r>
            <a:r>
              <a:rPr lang="en-US" sz="1050" dirty="0">
                <a:solidFill>
                  <a:srgbClr val="00144F"/>
                </a:solidFill>
                <a:latin typeface="Segoe UI" panose="020B0502040204020203" pitchFamily="34" charset="0"/>
                <a:cs typeface="Segoe UI" panose="020B0502040204020203" pitchFamily="34" charset="0"/>
              </a:rPr>
              <a:t> Final Presentation</a:t>
            </a:r>
          </a:p>
        </p:txBody>
      </p:sp>
      <p:pic>
        <p:nvPicPr>
          <p:cNvPr id="3" name="Picture 14" descr="Collaboration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8124" y="1927422"/>
            <a:ext cx="482350" cy="48235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Centralized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8960" y="1959565"/>
            <a:ext cx="456180" cy="45618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Meeting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7799" y="1951022"/>
            <a:ext cx="442376" cy="44237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Back in time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04643" y="1959565"/>
            <a:ext cx="465941" cy="465941"/>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Influenc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358857" y="1930036"/>
            <a:ext cx="491156" cy="4911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76228" y="1267908"/>
            <a:ext cx="6252256" cy="425247"/>
          </a:xfrm>
          <a:prstGeom prst="rect">
            <a:avLst/>
          </a:prstGeom>
          <a:noFill/>
        </p:spPr>
        <p:txBody>
          <a:bodyPr wrap="square" lIns="90000" rIns="0" rtlCol="0">
            <a:noAutofit/>
          </a:bodyPr>
          <a:lstStyle/>
          <a:p>
            <a:r>
              <a:rPr lang="en-US" b="1" dirty="0">
                <a:solidFill>
                  <a:schemeClr val="bg1"/>
                </a:solidFill>
                <a:latin typeface="Segoe UI" panose="020B0502040204020203" pitchFamily="34" charset="0"/>
                <a:cs typeface="Segoe UI" panose="020B0502040204020203" pitchFamily="34" charset="0"/>
              </a:rPr>
              <a:t>* More Objective and Scientific Tools</a:t>
            </a:r>
          </a:p>
        </p:txBody>
      </p:sp>
      <p:sp>
        <p:nvSpPr>
          <p:cNvPr id="9" name="TextBox 8"/>
          <p:cNvSpPr txBox="1"/>
          <p:nvPr/>
        </p:nvSpPr>
        <p:spPr>
          <a:xfrm>
            <a:off x="2888176" y="3412769"/>
            <a:ext cx="1950885" cy="1961763"/>
          </a:xfrm>
          <a:prstGeom prst="rect">
            <a:avLst/>
          </a:prstGeom>
          <a:noFill/>
        </p:spPr>
        <p:txBody>
          <a:bodyPr wrap="square" lIns="0" rIns="0" rtlCol="0">
            <a:noAutofit/>
          </a:bodyPr>
          <a:lstStyle/>
          <a:p>
            <a:pPr algn="ctr"/>
            <a:r>
              <a:rPr lang="en-US" sz="1500" dirty="0">
                <a:latin typeface="Segoe UI" panose="020B0502040204020203" pitchFamily="34" charset="0"/>
                <a:cs typeface="Segoe UI" panose="020B0502040204020203" pitchFamily="34" charset="0"/>
              </a:rPr>
              <a:t>Evaluates the role and impact of central figures who facilitate information flow and decision-making</a:t>
            </a:r>
          </a:p>
          <a:p>
            <a:pPr algn="ctr"/>
            <a:endParaRPr lang="en-US" sz="1500" dirty="0">
              <a:latin typeface="Segoe UI" panose="020B0502040204020203" pitchFamily="34" charset="0"/>
              <a:cs typeface="Segoe UI" panose="020B0502040204020203" pitchFamily="34" charset="0"/>
            </a:endParaRPr>
          </a:p>
          <a:p>
            <a:pPr algn="ctr"/>
            <a:r>
              <a:rPr lang="en-US" sz="1500" dirty="0">
                <a:latin typeface="Segoe UI" panose="020B0502040204020203" pitchFamily="34" charset="0"/>
                <a:cs typeface="Segoe UI" panose="020B0502040204020203" pitchFamily="34" charset="0"/>
              </a:rPr>
              <a:t>Ex) Person who is frequently consulted by many</a:t>
            </a:r>
          </a:p>
        </p:txBody>
      </p:sp>
      <p:sp>
        <p:nvSpPr>
          <p:cNvPr id="10" name="TextBox 9"/>
          <p:cNvSpPr txBox="1"/>
          <p:nvPr/>
        </p:nvSpPr>
        <p:spPr>
          <a:xfrm>
            <a:off x="5122302" y="3428977"/>
            <a:ext cx="1950885" cy="1961763"/>
          </a:xfrm>
          <a:prstGeom prst="rect">
            <a:avLst/>
          </a:prstGeom>
          <a:noFill/>
        </p:spPr>
        <p:txBody>
          <a:bodyPr wrap="square" lIns="0" rIns="0" rtlCol="0">
            <a:noAutofit/>
          </a:bodyPr>
          <a:lstStyle/>
          <a:p>
            <a:pPr algn="ctr"/>
            <a:r>
              <a:rPr lang="en-US" sz="1500" dirty="0">
                <a:latin typeface="Segoe UI" panose="020B0502040204020203" pitchFamily="34" charset="0"/>
                <a:cs typeface="Segoe UI" panose="020B0502040204020203" pitchFamily="34" charset="0"/>
              </a:rPr>
              <a:t>Measures the number and effectiveness of interdepartmental meetings</a:t>
            </a:r>
          </a:p>
          <a:p>
            <a:pPr algn="ctr"/>
            <a:endParaRPr lang="en-US" sz="1500" dirty="0">
              <a:latin typeface="Segoe UI" panose="020B0502040204020203" pitchFamily="34" charset="0"/>
              <a:cs typeface="Segoe UI" panose="020B0502040204020203" pitchFamily="34" charset="0"/>
            </a:endParaRPr>
          </a:p>
          <a:p>
            <a:pPr algn="ctr"/>
            <a:r>
              <a:rPr lang="en-US" sz="1500" dirty="0">
                <a:latin typeface="Segoe UI" panose="020B0502040204020203" pitchFamily="34" charset="0"/>
                <a:cs typeface="Segoe UI" panose="020B0502040204020203" pitchFamily="34" charset="0"/>
              </a:rPr>
              <a:t>Ex) Departments that have regular, outcome-oriented meetings</a:t>
            </a:r>
          </a:p>
        </p:txBody>
      </p:sp>
      <p:sp>
        <p:nvSpPr>
          <p:cNvPr id="11" name="TextBox 10"/>
          <p:cNvSpPr txBox="1"/>
          <p:nvPr/>
        </p:nvSpPr>
        <p:spPr>
          <a:xfrm>
            <a:off x="7366157" y="3406277"/>
            <a:ext cx="1950885" cy="1961763"/>
          </a:xfrm>
          <a:prstGeom prst="rect">
            <a:avLst/>
          </a:prstGeom>
          <a:noFill/>
        </p:spPr>
        <p:txBody>
          <a:bodyPr wrap="square" lIns="0" rIns="0" rtlCol="0">
            <a:noAutofit/>
          </a:bodyPr>
          <a:lstStyle/>
          <a:p>
            <a:pPr algn="ctr"/>
            <a:r>
              <a:rPr lang="en-US" sz="1500" dirty="0">
                <a:latin typeface="Segoe UI" panose="020B0502040204020203" pitchFamily="34" charset="0"/>
                <a:cs typeface="Segoe UI" panose="020B0502040204020203" pitchFamily="34" charset="0"/>
              </a:rPr>
              <a:t>Quantifies the amount of time spent on collaborative activities and how this time correlates with productivity</a:t>
            </a:r>
          </a:p>
          <a:p>
            <a:pPr algn="ctr"/>
            <a:endParaRPr lang="en-US" sz="1500" dirty="0">
              <a:latin typeface="Segoe UI" panose="020B0502040204020203" pitchFamily="34" charset="0"/>
              <a:cs typeface="Segoe UI" panose="020B0502040204020203" pitchFamily="34" charset="0"/>
            </a:endParaRPr>
          </a:p>
          <a:p>
            <a:pPr algn="ctr"/>
            <a:r>
              <a:rPr lang="en-US" sz="1500" dirty="0">
                <a:latin typeface="Segoe UI" panose="020B0502040204020203" pitchFamily="34" charset="0"/>
                <a:cs typeface="Segoe UI" panose="020B0502040204020203" pitchFamily="34" charset="0"/>
              </a:rPr>
              <a:t>Ex) Using collaboration time efficiently</a:t>
            </a:r>
          </a:p>
        </p:txBody>
      </p:sp>
      <p:sp>
        <p:nvSpPr>
          <p:cNvPr id="12" name="TextBox 11"/>
          <p:cNvSpPr txBox="1"/>
          <p:nvPr/>
        </p:nvSpPr>
        <p:spPr>
          <a:xfrm>
            <a:off x="9600278" y="3393308"/>
            <a:ext cx="1950885" cy="1961763"/>
          </a:xfrm>
          <a:prstGeom prst="rect">
            <a:avLst/>
          </a:prstGeom>
          <a:noFill/>
        </p:spPr>
        <p:txBody>
          <a:bodyPr wrap="square" lIns="0" rIns="0" rtlCol="0">
            <a:noAutofit/>
          </a:bodyPr>
          <a:lstStyle/>
          <a:p>
            <a:pPr algn="ctr"/>
            <a:r>
              <a:rPr lang="en-US" sz="1500" dirty="0">
                <a:latin typeface="Segoe UI" panose="020B0502040204020203" pitchFamily="34" charset="0"/>
                <a:cs typeface="Segoe UI" panose="020B0502040204020203" pitchFamily="34" charset="0"/>
              </a:rPr>
              <a:t>Reflects the depth of understanding of the organizational network and its influence on decision-making</a:t>
            </a:r>
          </a:p>
          <a:p>
            <a:pPr algn="ctr"/>
            <a:endParaRPr lang="en-US" sz="1500" dirty="0">
              <a:latin typeface="Segoe UI" panose="020B0502040204020203" pitchFamily="34" charset="0"/>
              <a:cs typeface="Segoe UI" panose="020B0502040204020203" pitchFamily="34" charset="0"/>
            </a:endParaRPr>
          </a:p>
          <a:p>
            <a:pPr algn="ctr"/>
            <a:r>
              <a:rPr lang="en-US" sz="1500" dirty="0">
                <a:latin typeface="Segoe UI" panose="020B0502040204020203" pitchFamily="34" charset="0"/>
                <a:cs typeface="Segoe UI" panose="020B0502040204020203" pitchFamily="34" charset="0"/>
              </a:rPr>
              <a:t>Ex) Decision that align with the network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Rectangle 292"/>
          <p:cNvSpPr/>
          <p:nvPr/>
        </p:nvSpPr>
        <p:spPr>
          <a:xfrm>
            <a:off x="0" y="0"/>
            <a:ext cx="12192000" cy="1327355"/>
          </a:xfrm>
          <a:prstGeom prst="rect">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4826529" y="4188382"/>
            <a:ext cx="2534378" cy="26696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529011" y="2293810"/>
            <a:ext cx="3129791" cy="3129791"/>
          </a:xfrm>
          <a:prstGeom prst="ellipse">
            <a:avLst/>
          </a:prstGeom>
          <a:solidFill>
            <a:schemeClr val="bg1"/>
          </a:solidFill>
          <a:ln>
            <a:noFill/>
          </a:ln>
          <a:effectLst>
            <a:outerShdw blurRad="1524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948084" y="2719285"/>
            <a:ext cx="2295832" cy="2295832"/>
            <a:chOff x="983098" y="2719285"/>
            <a:chExt cx="2295832" cy="2295832"/>
          </a:xfrm>
        </p:grpSpPr>
        <p:sp>
          <p:nvSpPr>
            <p:cNvPr id="91" name="Oval 90"/>
            <p:cNvSpPr/>
            <p:nvPr/>
          </p:nvSpPr>
          <p:spPr>
            <a:xfrm>
              <a:off x="1670127" y="3406314"/>
              <a:ext cx="921774" cy="921774"/>
            </a:xfrm>
            <a:prstGeom prst="ellipse">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ircle: Hollow 94"/>
            <p:cNvSpPr/>
            <p:nvPr/>
          </p:nvSpPr>
          <p:spPr>
            <a:xfrm>
              <a:off x="983098" y="2719285"/>
              <a:ext cx="2295832" cy="2295832"/>
            </a:xfrm>
            <a:prstGeom prst="donut">
              <a:avLst>
                <a:gd name="adj" fmla="val 10440"/>
              </a:avLst>
            </a:prstGeom>
            <a:solidFill>
              <a:srgbClr val="001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ircle: Hollow 95"/>
            <p:cNvSpPr/>
            <p:nvPr/>
          </p:nvSpPr>
          <p:spPr>
            <a:xfrm>
              <a:off x="1325491" y="3061678"/>
              <a:ext cx="1611046" cy="1611046"/>
            </a:xfrm>
            <a:prstGeom prst="donut">
              <a:avLst>
                <a:gd name="adj" fmla="val 12789"/>
              </a:avLst>
            </a:prstGeom>
            <a:solidFill>
              <a:srgbClr val="F5AE18"/>
            </a:solidFill>
            <a:ln>
              <a:noFill/>
            </a:ln>
            <a:effectLst>
              <a:outerShdw blurRad="1524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Graphic 96" descr="Target outline"/>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87513" y="3523700"/>
              <a:ext cx="687003" cy="687003"/>
            </a:xfrm>
            <a:prstGeom prst="rect">
              <a:avLst/>
            </a:prstGeom>
          </p:spPr>
        </p:pic>
      </p:grpSp>
      <p:grpSp>
        <p:nvGrpSpPr>
          <p:cNvPr id="142" name="Group 141"/>
          <p:cNvGrpSpPr/>
          <p:nvPr/>
        </p:nvGrpSpPr>
        <p:grpSpPr>
          <a:xfrm rot="12600000">
            <a:off x="4208917" y="2265149"/>
            <a:ext cx="1843046" cy="824678"/>
            <a:chOff x="9719648" y="3325201"/>
            <a:chExt cx="1981397" cy="886584"/>
          </a:xfrm>
        </p:grpSpPr>
        <p:sp>
          <p:nvSpPr>
            <p:cNvPr id="143" name="Freeform: Shape 142"/>
            <p:cNvSpPr/>
            <p:nvPr/>
          </p:nvSpPr>
          <p:spPr>
            <a:xfrm flipV="1">
              <a:off x="9719648" y="3325201"/>
              <a:ext cx="418034" cy="185637"/>
            </a:xfrm>
            <a:custGeom>
              <a:avLst/>
              <a:gdLst>
                <a:gd name="connsiteX0" fmla="*/ 391954 w 418034"/>
                <a:gd name="connsiteY0" fmla="*/ 40085 h 185637"/>
                <a:gd name="connsiteX1" fmla="*/ -10333 w 418034"/>
                <a:gd name="connsiteY1" fmla="*/ 180139 h 185637"/>
                <a:gd name="connsiteX2" fmla="*/ 374173 w 418034"/>
                <a:gd name="connsiteY2" fmla="*/ -3216 h 185637"/>
                <a:gd name="connsiteX3" fmla="*/ 405419 w 418034"/>
                <a:gd name="connsiteY3" fmla="*/ 7871 h 185637"/>
                <a:gd name="connsiteX4" fmla="*/ 394332 w 418034"/>
                <a:gd name="connsiteY4" fmla="*/ 39117 h 185637"/>
                <a:gd name="connsiteX5" fmla="*/ 391954 w 418034"/>
                <a:gd name="connsiteY5" fmla="*/ 40085 h 18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34" h="185637">
                  <a:moveTo>
                    <a:pt x="391954" y="40085"/>
                  </a:moveTo>
                  <a:lnTo>
                    <a:pt x="-10333" y="180139"/>
                  </a:lnTo>
                  <a:lnTo>
                    <a:pt x="374173" y="-3216"/>
                  </a:lnTo>
                  <a:cubicBezTo>
                    <a:pt x="385865" y="-8780"/>
                    <a:pt x="399856" y="-3821"/>
                    <a:pt x="405419" y="7871"/>
                  </a:cubicBezTo>
                  <a:cubicBezTo>
                    <a:pt x="410983" y="19563"/>
                    <a:pt x="406024" y="33553"/>
                    <a:pt x="394332" y="39117"/>
                  </a:cubicBezTo>
                  <a:cubicBezTo>
                    <a:pt x="393566" y="39480"/>
                    <a:pt x="392760" y="39802"/>
                    <a:pt x="391954" y="40085"/>
                  </a:cubicBezTo>
                </a:path>
              </a:pathLst>
            </a:custGeom>
            <a:solidFill>
              <a:srgbClr val="00144F"/>
            </a:solidFill>
            <a:ln w="403" cap="flat">
              <a:noFill/>
              <a:prstDash val="solid"/>
              <a:miter/>
            </a:ln>
          </p:spPr>
          <p:txBody>
            <a:bodyPr rtlCol="0" anchor="ctr"/>
            <a:lstStyle/>
            <a:p>
              <a:endParaRPr lang="en-US"/>
            </a:p>
          </p:txBody>
        </p:sp>
        <p:sp>
          <p:nvSpPr>
            <p:cNvPr id="144" name="Freeform: Shape 143"/>
            <p:cNvSpPr/>
            <p:nvPr/>
          </p:nvSpPr>
          <p:spPr>
            <a:xfrm flipV="1">
              <a:off x="11180473" y="3854697"/>
              <a:ext cx="520572" cy="139680"/>
            </a:xfrm>
            <a:custGeom>
              <a:avLst/>
              <a:gdLst>
                <a:gd name="connsiteX0" fmla="*/ 456910 w 520572"/>
                <a:gd name="connsiteY0" fmla="*/ -4077 h 163003"/>
                <a:gd name="connsiteX1" fmla="*/ -13191 w 520572"/>
                <a:gd name="connsiteY1" fmla="*/ 158926 h 163003"/>
                <a:gd name="connsiteX2" fmla="*/ 488316 w 520572"/>
                <a:gd name="connsiteY2" fmla="*/ 118205 h 163003"/>
                <a:gd name="connsiteX3" fmla="*/ 490332 w 520572"/>
                <a:gd name="connsiteY3" fmla="*/ 117198 h 163003"/>
                <a:gd name="connsiteX4" fmla="*/ 490413 w 520572"/>
                <a:gd name="connsiteY4" fmla="*/ 36442 h 163003"/>
                <a:gd name="connsiteX5" fmla="*/ 456910 w 520572"/>
                <a:gd name="connsiteY5" fmla="*/ -4077 h 16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572" h="163003">
                  <a:moveTo>
                    <a:pt x="456910" y="-4077"/>
                  </a:moveTo>
                  <a:lnTo>
                    <a:pt x="-13191" y="158926"/>
                  </a:lnTo>
                  <a:lnTo>
                    <a:pt x="488316" y="118205"/>
                  </a:lnTo>
                  <a:lnTo>
                    <a:pt x="490332" y="117198"/>
                  </a:lnTo>
                  <a:cubicBezTo>
                    <a:pt x="513031" y="106151"/>
                    <a:pt x="513072" y="63777"/>
                    <a:pt x="490413" y="36442"/>
                  </a:cubicBezTo>
                  <a:lnTo>
                    <a:pt x="456910" y="-4077"/>
                  </a:lnTo>
                </a:path>
              </a:pathLst>
            </a:custGeom>
            <a:solidFill>
              <a:srgbClr val="C48A08"/>
            </a:solidFill>
            <a:ln w="403" cap="flat">
              <a:noFill/>
              <a:prstDash val="solid"/>
              <a:miter/>
            </a:ln>
          </p:spPr>
          <p:txBody>
            <a:bodyPr rtlCol="0" anchor="ctr"/>
            <a:lstStyle/>
            <a:p>
              <a:endParaRPr lang="en-US"/>
            </a:p>
          </p:txBody>
        </p:sp>
        <p:sp>
          <p:nvSpPr>
            <p:cNvPr id="145" name="Freeform: Shape 144"/>
            <p:cNvSpPr/>
            <p:nvPr/>
          </p:nvSpPr>
          <p:spPr>
            <a:xfrm flipV="1">
              <a:off x="11174546" y="3779698"/>
              <a:ext cx="521709" cy="190328"/>
            </a:xfrm>
            <a:custGeom>
              <a:avLst/>
              <a:gdLst>
                <a:gd name="connsiteX0" fmla="*/ 460913 w 521709"/>
                <a:gd name="connsiteY0" fmla="*/ -4229 h 222108"/>
                <a:gd name="connsiteX1" fmla="*/ -13179 w 521709"/>
                <a:gd name="connsiteY1" fmla="*/ 152565 h 222108"/>
                <a:gd name="connsiteX2" fmla="*/ 60763 w 521709"/>
                <a:gd name="connsiteY2" fmla="*/ 217880 h 222108"/>
                <a:gd name="connsiteX3" fmla="*/ 494255 w 521709"/>
                <a:gd name="connsiteY3" fmla="*/ 93702 h 222108"/>
                <a:gd name="connsiteX4" fmla="*/ 496351 w 521709"/>
                <a:gd name="connsiteY4" fmla="*/ 36774 h 222108"/>
                <a:gd name="connsiteX5" fmla="*/ 460913 w 521709"/>
                <a:gd name="connsiteY5" fmla="*/ -4229 h 22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1709" h="222108">
                  <a:moveTo>
                    <a:pt x="460913" y="-4229"/>
                  </a:moveTo>
                  <a:lnTo>
                    <a:pt x="-13179" y="152565"/>
                  </a:lnTo>
                  <a:lnTo>
                    <a:pt x="60763" y="217880"/>
                  </a:lnTo>
                  <a:lnTo>
                    <a:pt x="494255" y="93702"/>
                  </a:lnTo>
                  <a:cubicBezTo>
                    <a:pt x="512317" y="88501"/>
                    <a:pt x="513486" y="56610"/>
                    <a:pt x="496351" y="36774"/>
                  </a:cubicBezTo>
                  <a:lnTo>
                    <a:pt x="460913" y="-4229"/>
                  </a:lnTo>
                </a:path>
              </a:pathLst>
            </a:custGeom>
            <a:solidFill>
              <a:srgbClr val="F5AE18"/>
            </a:solidFill>
            <a:ln w="403" cap="flat">
              <a:noFill/>
              <a:prstDash val="solid"/>
              <a:miter/>
            </a:ln>
          </p:spPr>
          <p:txBody>
            <a:bodyPr rtlCol="0" anchor="ctr"/>
            <a:lstStyle/>
            <a:p>
              <a:endParaRPr lang="en-US"/>
            </a:p>
          </p:txBody>
        </p:sp>
        <p:sp>
          <p:nvSpPr>
            <p:cNvPr id="146" name="Freeform: Shape 145"/>
            <p:cNvSpPr/>
            <p:nvPr/>
          </p:nvSpPr>
          <p:spPr>
            <a:xfrm flipV="1">
              <a:off x="11154710" y="3891271"/>
              <a:ext cx="485985" cy="319122"/>
            </a:xfrm>
            <a:custGeom>
              <a:avLst/>
              <a:gdLst>
                <a:gd name="connsiteX0" fmla="*/ 472887 w 485985"/>
                <a:gd name="connsiteY0" fmla="*/ 196004 h 372407"/>
                <a:gd name="connsiteX1" fmla="*/ -13098 w 485985"/>
                <a:gd name="connsiteY1" fmla="*/ 368643 h 372407"/>
                <a:gd name="connsiteX2" fmla="*/ 344436 w 485985"/>
                <a:gd name="connsiteY2" fmla="*/ 4456 h 372407"/>
                <a:gd name="connsiteX3" fmla="*/ 370884 w 485985"/>
                <a:gd name="connsiteY3" fmla="*/ -2398 h 372407"/>
                <a:gd name="connsiteX4" fmla="*/ 438295 w 485985"/>
                <a:gd name="connsiteY4" fmla="*/ 55982 h 372407"/>
                <a:gd name="connsiteX5" fmla="*/ 472887 w 485985"/>
                <a:gd name="connsiteY5" fmla="*/ 196004 h 37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985" h="372407">
                  <a:moveTo>
                    <a:pt x="472887" y="196004"/>
                  </a:moveTo>
                  <a:lnTo>
                    <a:pt x="-13098" y="368643"/>
                  </a:lnTo>
                  <a:lnTo>
                    <a:pt x="344436" y="4456"/>
                  </a:lnTo>
                  <a:lnTo>
                    <a:pt x="370884" y="-2398"/>
                  </a:lnTo>
                  <a:cubicBezTo>
                    <a:pt x="396848" y="-10340"/>
                    <a:pt x="428780" y="17277"/>
                    <a:pt x="438295" y="55982"/>
                  </a:cubicBezTo>
                  <a:lnTo>
                    <a:pt x="472887" y="196004"/>
                  </a:lnTo>
                </a:path>
              </a:pathLst>
            </a:custGeom>
            <a:solidFill>
              <a:srgbClr val="F5AE18"/>
            </a:solidFill>
            <a:ln w="403" cap="flat">
              <a:noFill/>
              <a:prstDash val="solid"/>
              <a:miter/>
            </a:ln>
          </p:spPr>
          <p:txBody>
            <a:bodyPr rtlCol="0" anchor="ctr"/>
            <a:lstStyle/>
            <a:p>
              <a:endParaRPr lang="en-US"/>
            </a:p>
          </p:txBody>
        </p:sp>
        <p:sp>
          <p:nvSpPr>
            <p:cNvPr id="147" name="Freeform: Shape 146"/>
            <p:cNvSpPr/>
            <p:nvPr/>
          </p:nvSpPr>
          <p:spPr>
            <a:xfrm flipV="1">
              <a:off x="11157330" y="3920548"/>
              <a:ext cx="469052" cy="284150"/>
            </a:xfrm>
            <a:custGeom>
              <a:avLst/>
              <a:gdLst>
                <a:gd name="connsiteX0" fmla="*/ 455967 w 469052"/>
                <a:gd name="connsiteY0" fmla="*/ 176561 h 331595"/>
                <a:gd name="connsiteX1" fmla="*/ -13086 w 469052"/>
                <a:gd name="connsiteY1" fmla="*/ 327873 h 331595"/>
                <a:gd name="connsiteX2" fmla="*/ 5218 w 469052"/>
                <a:gd name="connsiteY2" fmla="*/ 128060 h 331595"/>
                <a:gd name="connsiteX3" fmla="*/ 341828 w 469052"/>
                <a:gd name="connsiteY3" fmla="*/ -1198 h 331595"/>
                <a:gd name="connsiteX4" fmla="*/ 426656 w 469052"/>
                <a:gd name="connsiteY4" fmla="*/ 67463 h 331595"/>
                <a:gd name="connsiteX5" fmla="*/ 455967 w 469052"/>
                <a:gd name="connsiteY5" fmla="*/ 176561 h 33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052" h="331595">
                  <a:moveTo>
                    <a:pt x="455967" y="176561"/>
                  </a:moveTo>
                  <a:lnTo>
                    <a:pt x="-13086" y="327873"/>
                  </a:lnTo>
                  <a:lnTo>
                    <a:pt x="5218" y="128060"/>
                  </a:lnTo>
                  <a:lnTo>
                    <a:pt x="341828" y="-1198"/>
                  </a:lnTo>
                  <a:cubicBezTo>
                    <a:pt x="373316" y="-13293"/>
                    <a:pt x="413714" y="19445"/>
                    <a:pt x="426656" y="67463"/>
                  </a:cubicBezTo>
                  <a:lnTo>
                    <a:pt x="455967" y="176561"/>
                  </a:lnTo>
                </a:path>
              </a:pathLst>
            </a:custGeom>
            <a:solidFill>
              <a:srgbClr val="C48A08"/>
            </a:solidFill>
            <a:ln w="403" cap="flat">
              <a:noFill/>
              <a:prstDash val="solid"/>
              <a:miter/>
            </a:ln>
          </p:spPr>
          <p:txBody>
            <a:bodyPr rtlCol="0" anchor="ctr"/>
            <a:lstStyle/>
            <a:p>
              <a:endParaRPr lang="en-US"/>
            </a:p>
          </p:txBody>
        </p:sp>
        <p:sp>
          <p:nvSpPr>
            <p:cNvPr id="148" name="Freeform: Shape 147"/>
            <p:cNvSpPr/>
            <p:nvPr/>
          </p:nvSpPr>
          <p:spPr>
            <a:xfrm flipV="1">
              <a:off x="10788069" y="3672651"/>
              <a:ext cx="866178" cy="379614"/>
            </a:xfrm>
            <a:custGeom>
              <a:avLst/>
              <a:gdLst>
                <a:gd name="connsiteX0" fmla="*/ 829103 w 866178"/>
                <a:gd name="connsiteY0" fmla="*/ 110871 h 442999"/>
                <a:gd name="connsiteX1" fmla="*/ 470036 w 866178"/>
                <a:gd name="connsiteY1" fmla="*/ 237065 h 442999"/>
                <a:gd name="connsiteX2" fmla="*/ 279295 w 866178"/>
                <a:gd name="connsiteY2" fmla="*/ 317095 h 442999"/>
                <a:gd name="connsiteX3" fmla="*/ 92182 w 866178"/>
                <a:gd name="connsiteY3" fmla="*/ 411720 h 442999"/>
                <a:gd name="connsiteX4" fmla="*/ 55291 w 866178"/>
                <a:gd name="connsiteY4" fmla="*/ 438692 h 442999"/>
                <a:gd name="connsiteX5" fmla="*/ -4177 w 866178"/>
                <a:gd name="connsiteY5" fmla="*/ 370273 h 442999"/>
                <a:gd name="connsiteX6" fmla="*/ -7079 w 866178"/>
                <a:gd name="connsiteY6" fmla="*/ 287058 h 442999"/>
                <a:gd name="connsiteX7" fmla="*/ 25860 w 866178"/>
                <a:gd name="connsiteY7" fmla="*/ 283349 h 442999"/>
                <a:gd name="connsiteX8" fmla="*/ 227850 w 866178"/>
                <a:gd name="connsiteY8" fmla="*/ 227832 h 442999"/>
                <a:gd name="connsiteX9" fmla="*/ 612356 w 866178"/>
                <a:gd name="connsiteY9" fmla="*/ 79101 h 442999"/>
                <a:gd name="connsiteX10" fmla="*/ 777497 w 866178"/>
                <a:gd name="connsiteY10" fmla="*/ 2256 h 442999"/>
                <a:gd name="connsiteX11" fmla="*/ 811524 w 866178"/>
                <a:gd name="connsiteY11" fmla="*/ -1695 h 442999"/>
                <a:gd name="connsiteX12" fmla="*/ 844746 w 866178"/>
                <a:gd name="connsiteY12" fmla="*/ 32374 h 442999"/>
                <a:gd name="connsiteX13" fmla="*/ 829103 w 866178"/>
                <a:gd name="connsiteY13" fmla="*/ 110871 h 44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178" h="442999">
                  <a:moveTo>
                    <a:pt x="829103" y="110871"/>
                  </a:moveTo>
                  <a:cubicBezTo>
                    <a:pt x="706538" y="144859"/>
                    <a:pt x="587803" y="190256"/>
                    <a:pt x="470036" y="237065"/>
                  </a:cubicBezTo>
                  <a:cubicBezTo>
                    <a:pt x="405932" y="262505"/>
                    <a:pt x="342512" y="289518"/>
                    <a:pt x="279295" y="317095"/>
                  </a:cubicBezTo>
                  <a:cubicBezTo>
                    <a:pt x="215351" y="344994"/>
                    <a:pt x="150320" y="371160"/>
                    <a:pt x="92182" y="411720"/>
                  </a:cubicBezTo>
                  <a:cubicBezTo>
                    <a:pt x="79724" y="420388"/>
                    <a:pt x="67508" y="429500"/>
                    <a:pt x="55291" y="438692"/>
                  </a:cubicBezTo>
                  <a:cubicBezTo>
                    <a:pt x="36584" y="429822"/>
                    <a:pt x="10378" y="410671"/>
                    <a:pt x="-4177" y="370273"/>
                  </a:cubicBezTo>
                  <a:cubicBezTo>
                    <a:pt x="-16635" y="335681"/>
                    <a:pt x="-13530" y="307741"/>
                    <a:pt x="-7079" y="287058"/>
                  </a:cubicBezTo>
                  <a:cubicBezTo>
                    <a:pt x="3927" y="285889"/>
                    <a:pt x="14934" y="284720"/>
                    <a:pt x="25860" y="283349"/>
                  </a:cubicBezTo>
                  <a:cubicBezTo>
                    <a:pt x="96536" y="274439"/>
                    <a:pt x="161931" y="250974"/>
                    <a:pt x="227850" y="227832"/>
                  </a:cubicBezTo>
                  <a:cubicBezTo>
                    <a:pt x="357591" y="182273"/>
                    <a:pt x="486204" y="133772"/>
                    <a:pt x="612356" y="79101"/>
                  </a:cubicBezTo>
                  <a:cubicBezTo>
                    <a:pt x="668035" y="54991"/>
                    <a:pt x="723391" y="30035"/>
                    <a:pt x="777497" y="2256"/>
                  </a:cubicBezTo>
                  <a:cubicBezTo>
                    <a:pt x="788059" y="-3146"/>
                    <a:pt x="798220" y="-7178"/>
                    <a:pt x="811524" y="-1695"/>
                  </a:cubicBezTo>
                  <a:cubicBezTo>
                    <a:pt x="824507" y="3668"/>
                    <a:pt x="836884" y="16327"/>
                    <a:pt x="844746" y="32374"/>
                  </a:cubicBezTo>
                  <a:cubicBezTo>
                    <a:pt x="861195" y="66039"/>
                    <a:pt x="853454" y="104138"/>
                    <a:pt x="829103" y="110871"/>
                  </a:cubicBezTo>
                </a:path>
              </a:pathLst>
            </a:custGeom>
            <a:solidFill>
              <a:srgbClr val="00144F"/>
            </a:solidFill>
            <a:ln w="403" cap="flat">
              <a:noFill/>
              <a:prstDash val="solid"/>
              <a:miter/>
            </a:ln>
          </p:spPr>
          <p:txBody>
            <a:bodyPr rtlCol="0" anchor="ctr"/>
            <a:lstStyle/>
            <a:p>
              <a:endParaRPr lang="en-US"/>
            </a:p>
          </p:txBody>
        </p:sp>
        <p:sp>
          <p:nvSpPr>
            <p:cNvPr id="149" name="Freeform: Shape 148"/>
            <p:cNvSpPr/>
            <p:nvPr/>
          </p:nvSpPr>
          <p:spPr>
            <a:xfrm flipV="1">
              <a:off x="11166765" y="3683061"/>
              <a:ext cx="482477" cy="297729"/>
            </a:xfrm>
            <a:custGeom>
              <a:avLst/>
              <a:gdLst>
                <a:gd name="connsiteX0" fmla="*/ 469357 w 482477"/>
                <a:gd name="connsiteY0" fmla="*/ 13123 h 347441"/>
                <a:gd name="connsiteX1" fmla="*/ 454440 w 482477"/>
                <a:gd name="connsiteY1" fmla="*/ -4375 h 347441"/>
                <a:gd name="connsiteX2" fmla="*/ -13121 w 482477"/>
                <a:gd name="connsiteY2" fmla="*/ 192052 h 347441"/>
                <a:gd name="connsiteX3" fmla="*/ 144883 w 482477"/>
                <a:gd name="connsiteY3" fmla="*/ 306150 h 347441"/>
                <a:gd name="connsiteX4" fmla="*/ 190281 w 482477"/>
                <a:gd name="connsiteY4" fmla="*/ 324413 h 347441"/>
                <a:gd name="connsiteX5" fmla="*/ 390335 w 482477"/>
                <a:gd name="connsiteY5" fmla="*/ 342839 h 347441"/>
                <a:gd name="connsiteX6" fmla="*/ 448352 w 482477"/>
                <a:gd name="connsiteY6" fmla="*/ 279500 h 347441"/>
                <a:gd name="connsiteX7" fmla="*/ 469357 w 482477"/>
                <a:gd name="connsiteY7" fmla="*/ 13123 h 34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477" h="347441">
                  <a:moveTo>
                    <a:pt x="469357" y="13123"/>
                  </a:moveTo>
                  <a:lnTo>
                    <a:pt x="454440" y="-4375"/>
                  </a:lnTo>
                  <a:lnTo>
                    <a:pt x="-13121" y="192052"/>
                  </a:lnTo>
                  <a:lnTo>
                    <a:pt x="144883" y="306150"/>
                  </a:lnTo>
                  <a:cubicBezTo>
                    <a:pt x="159639" y="316834"/>
                    <a:pt x="175242" y="323123"/>
                    <a:pt x="190281" y="324413"/>
                  </a:cubicBezTo>
                  <a:lnTo>
                    <a:pt x="390335" y="342839"/>
                  </a:lnTo>
                  <a:cubicBezTo>
                    <a:pt x="422186" y="345782"/>
                    <a:pt x="445852" y="319979"/>
                    <a:pt x="448352" y="279500"/>
                  </a:cubicBezTo>
                  <a:lnTo>
                    <a:pt x="469357" y="13123"/>
                  </a:lnTo>
                </a:path>
              </a:pathLst>
            </a:custGeom>
            <a:solidFill>
              <a:srgbClr val="F5AE18"/>
            </a:solidFill>
            <a:ln w="403" cap="flat">
              <a:noFill/>
              <a:prstDash val="solid"/>
              <a:miter/>
            </a:ln>
          </p:spPr>
          <p:txBody>
            <a:bodyPr rtlCol="0" anchor="ctr"/>
            <a:lstStyle/>
            <a:p>
              <a:endParaRPr lang="en-US"/>
            </a:p>
          </p:txBody>
        </p:sp>
        <p:sp>
          <p:nvSpPr>
            <p:cNvPr id="150" name="Freeform: Shape 149"/>
            <p:cNvSpPr/>
            <p:nvPr/>
          </p:nvSpPr>
          <p:spPr>
            <a:xfrm flipV="1">
              <a:off x="11166765" y="3701353"/>
              <a:ext cx="467560" cy="279438"/>
            </a:xfrm>
            <a:custGeom>
              <a:avLst/>
              <a:gdLst>
                <a:gd name="connsiteX0" fmla="*/ 454456 w 467560"/>
                <a:gd name="connsiteY0" fmla="*/ -4345 h 326096"/>
                <a:gd name="connsiteX1" fmla="*/ -13104 w 467560"/>
                <a:gd name="connsiteY1" fmla="*/ 192082 h 326096"/>
                <a:gd name="connsiteX2" fmla="*/ 130506 w 467560"/>
                <a:gd name="connsiteY2" fmla="*/ 279449 h 326096"/>
                <a:gd name="connsiteX3" fmla="*/ 200013 w 467560"/>
                <a:gd name="connsiteY3" fmla="*/ 304366 h 326096"/>
                <a:gd name="connsiteX4" fmla="*/ 356928 w 467560"/>
                <a:gd name="connsiteY4" fmla="*/ 321339 h 326096"/>
                <a:gd name="connsiteX5" fmla="*/ 438006 w 467560"/>
                <a:gd name="connsiteY5" fmla="*/ 242680 h 326096"/>
                <a:gd name="connsiteX6" fmla="*/ 454456 w 467560"/>
                <a:gd name="connsiteY6" fmla="*/ -4345 h 326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7560" h="326096">
                  <a:moveTo>
                    <a:pt x="454456" y="-4345"/>
                  </a:moveTo>
                  <a:lnTo>
                    <a:pt x="-13104" y="192082"/>
                  </a:lnTo>
                  <a:lnTo>
                    <a:pt x="130506" y="279449"/>
                  </a:lnTo>
                  <a:cubicBezTo>
                    <a:pt x="153446" y="293399"/>
                    <a:pt x="177073" y="301866"/>
                    <a:pt x="200013" y="304366"/>
                  </a:cubicBezTo>
                  <a:lnTo>
                    <a:pt x="356928" y="321339"/>
                  </a:lnTo>
                  <a:cubicBezTo>
                    <a:pt x="399060" y="325895"/>
                    <a:pt x="430548" y="292310"/>
                    <a:pt x="438006" y="242680"/>
                  </a:cubicBezTo>
                  <a:lnTo>
                    <a:pt x="454456" y="-4345"/>
                  </a:lnTo>
                </a:path>
              </a:pathLst>
            </a:custGeom>
            <a:solidFill>
              <a:srgbClr val="C48A08"/>
            </a:solidFill>
            <a:ln w="403" cap="flat">
              <a:noFill/>
              <a:prstDash val="solid"/>
              <a:miter/>
            </a:ln>
          </p:spPr>
          <p:txBody>
            <a:bodyPr rtlCol="0" anchor="ctr"/>
            <a:lstStyle/>
            <a:p>
              <a:endParaRPr lang="en-US"/>
            </a:p>
          </p:txBody>
        </p:sp>
        <p:sp>
          <p:nvSpPr>
            <p:cNvPr id="151" name="Freeform: Shape 150"/>
            <p:cNvSpPr/>
            <p:nvPr/>
          </p:nvSpPr>
          <p:spPr>
            <a:xfrm flipV="1">
              <a:off x="11144583" y="3966165"/>
              <a:ext cx="472930" cy="245620"/>
            </a:xfrm>
            <a:custGeom>
              <a:avLst/>
              <a:gdLst>
                <a:gd name="connsiteX0" fmla="*/ 459504 w 472930"/>
                <a:gd name="connsiteY0" fmla="*/ 173894 h 286632"/>
                <a:gd name="connsiteX1" fmla="*/ 459867 w 472930"/>
                <a:gd name="connsiteY1" fmla="*/ 194818 h 286632"/>
                <a:gd name="connsiteX2" fmla="*/ -10354 w 472930"/>
                <a:gd name="connsiteY2" fmla="*/ 282993 h 286632"/>
                <a:gd name="connsiteX3" fmla="*/ -12934 w 472930"/>
                <a:gd name="connsiteY3" fmla="*/ 216227 h 286632"/>
                <a:gd name="connsiteX4" fmla="*/ 20448 w 472930"/>
                <a:gd name="connsiteY4" fmla="*/ 125513 h 286632"/>
                <a:gd name="connsiteX5" fmla="*/ 155351 w 472930"/>
                <a:gd name="connsiteY5" fmla="*/ 10165 h 286632"/>
                <a:gd name="connsiteX6" fmla="*/ 242557 w 472930"/>
                <a:gd name="connsiteY6" fmla="*/ 14560 h 286632"/>
                <a:gd name="connsiteX7" fmla="*/ 459504 w 472930"/>
                <a:gd name="connsiteY7" fmla="*/ 173894 h 28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2930" h="286632">
                  <a:moveTo>
                    <a:pt x="459504" y="173894"/>
                  </a:moveTo>
                  <a:lnTo>
                    <a:pt x="459867" y="194818"/>
                  </a:lnTo>
                  <a:lnTo>
                    <a:pt x="-10354" y="282993"/>
                  </a:lnTo>
                  <a:lnTo>
                    <a:pt x="-12934" y="216227"/>
                  </a:lnTo>
                  <a:cubicBezTo>
                    <a:pt x="-14466" y="176797"/>
                    <a:pt x="-2210" y="143535"/>
                    <a:pt x="20448" y="125513"/>
                  </a:cubicBezTo>
                  <a:lnTo>
                    <a:pt x="155351" y="10165"/>
                  </a:lnTo>
                  <a:cubicBezTo>
                    <a:pt x="178573" y="-9711"/>
                    <a:pt x="211835" y="-8018"/>
                    <a:pt x="242557" y="14560"/>
                  </a:cubicBezTo>
                  <a:lnTo>
                    <a:pt x="459504" y="173894"/>
                  </a:lnTo>
                </a:path>
              </a:pathLst>
            </a:custGeom>
            <a:solidFill>
              <a:srgbClr val="C48A08"/>
            </a:solidFill>
            <a:ln w="403" cap="flat">
              <a:noFill/>
              <a:prstDash val="solid"/>
              <a:miter/>
            </a:ln>
          </p:spPr>
          <p:txBody>
            <a:bodyPr rtlCol="0" anchor="ctr"/>
            <a:lstStyle/>
            <a:p>
              <a:endParaRPr lang="en-US"/>
            </a:p>
          </p:txBody>
        </p:sp>
        <p:sp>
          <p:nvSpPr>
            <p:cNvPr id="152" name="Freeform: Shape 151"/>
            <p:cNvSpPr/>
            <p:nvPr/>
          </p:nvSpPr>
          <p:spPr>
            <a:xfrm flipV="1">
              <a:off x="11146965" y="3898048"/>
              <a:ext cx="470548" cy="274475"/>
            </a:xfrm>
            <a:custGeom>
              <a:avLst/>
              <a:gdLst>
                <a:gd name="connsiteX0" fmla="*/ 457483 w 470548"/>
                <a:gd name="connsiteY0" fmla="*/ 155400 h 320305"/>
                <a:gd name="connsiteX1" fmla="*/ -8142 w 470548"/>
                <a:gd name="connsiteY1" fmla="*/ 316508 h 320305"/>
                <a:gd name="connsiteX2" fmla="*/ -12738 w 470548"/>
                <a:gd name="connsiteY2" fmla="*/ 233616 h 320305"/>
                <a:gd name="connsiteX3" fmla="*/ 25805 w 470548"/>
                <a:gd name="connsiteY3" fmla="*/ 120606 h 320305"/>
                <a:gd name="connsiteX4" fmla="*/ 152240 w 470548"/>
                <a:gd name="connsiteY4" fmla="*/ 12798 h 320305"/>
                <a:gd name="connsiteX5" fmla="*/ 253920 w 470548"/>
                <a:gd name="connsiteY5" fmla="*/ 15620 h 320305"/>
                <a:gd name="connsiteX6" fmla="*/ 457483 w 470548"/>
                <a:gd name="connsiteY6" fmla="*/ 155400 h 32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0548" h="320305">
                  <a:moveTo>
                    <a:pt x="457483" y="155400"/>
                  </a:moveTo>
                  <a:lnTo>
                    <a:pt x="-8142" y="316508"/>
                  </a:lnTo>
                  <a:lnTo>
                    <a:pt x="-12738" y="233616"/>
                  </a:lnTo>
                  <a:cubicBezTo>
                    <a:pt x="-15440" y="185155"/>
                    <a:pt x="-1288" y="143708"/>
                    <a:pt x="25805" y="120606"/>
                  </a:cubicBezTo>
                  <a:lnTo>
                    <a:pt x="152240" y="12798"/>
                  </a:lnTo>
                  <a:cubicBezTo>
                    <a:pt x="179333" y="-10304"/>
                    <a:pt x="217756" y="-9215"/>
                    <a:pt x="253920" y="15620"/>
                  </a:cubicBezTo>
                  <a:lnTo>
                    <a:pt x="457483" y="155400"/>
                  </a:lnTo>
                </a:path>
              </a:pathLst>
            </a:custGeom>
            <a:solidFill>
              <a:srgbClr val="F5AE18"/>
            </a:solidFill>
            <a:ln w="403" cap="flat">
              <a:noFill/>
              <a:prstDash val="solid"/>
              <a:miter/>
            </a:ln>
          </p:spPr>
          <p:txBody>
            <a:bodyPr rtlCol="0" anchor="ctr"/>
            <a:lstStyle/>
            <a:p>
              <a:endParaRPr lang="en-US"/>
            </a:p>
          </p:txBody>
        </p:sp>
        <p:sp>
          <p:nvSpPr>
            <p:cNvPr id="153" name="Freeform: Shape 152"/>
            <p:cNvSpPr/>
            <p:nvPr/>
          </p:nvSpPr>
          <p:spPr>
            <a:xfrm flipV="1">
              <a:off x="10095700" y="3434936"/>
              <a:ext cx="749488" cy="372823"/>
            </a:xfrm>
            <a:custGeom>
              <a:avLst/>
              <a:gdLst>
                <a:gd name="connsiteX0" fmla="*/ 612971 w 749488"/>
                <a:gd name="connsiteY0" fmla="*/ 37610 h 372823"/>
                <a:gd name="connsiteX1" fmla="*/ 612746 w 749488"/>
                <a:gd name="connsiteY1" fmla="*/ 36777 h 372823"/>
                <a:gd name="connsiteX2" fmla="*/ 613090 w 749488"/>
                <a:gd name="connsiteY2" fmla="*/ 35569 h 372823"/>
                <a:gd name="connsiteX3" fmla="*/ 672971 w 749488"/>
                <a:gd name="connsiteY3" fmla="*/ 15865 h 372823"/>
                <a:gd name="connsiteX4" fmla="*/ 672437 w 749488"/>
                <a:gd name="connsiteY4" fmla="*/ 18042 h 372823"/>
                <a:gd name="connsiteX5" fmla="*/ 539372 w 749488"/>
                <a:gd name="connsiteY5" fmla="*/ 61828 h 372823"/>
                <a:gd name="connsiteX6" fmla="*/ 538877 w 749488"/>
                <a:gd name="connsiteY6" fmla="*/ 59989 h 372823"/>
                <a:gd name="connsiteX7" fmla="*/ 595326 w 749488"/>
                <a:gd name="connsiteY7" fmla="*/ 41414 h 372823"/>
                <a:gd name="connsiteX8" fmla="*/ 595284 w 749488"/>
                <a:gd name="connsiteY8" fmla="*/ 41696 h 372823"/>
                <a:gd name="connsiteX9" fmla="*/ 595710 w 749488"/>
                <a:gd name="connsiteY9" fmla="*/ 43289 h 372823"/>
                <a:gd name="connsiteX10" fmla="*/ 633819 w 749488"/>
                <a:gd name="connsiteY10" fmla="*/ 105681 h 372823"/>
                <a:gd name="connsiteX11" fmla="*/ 629165 w 749488"/>
                <a:gd name="connsiteY11" fmla="*/ 97664 h 372823"/>
                <a:gd name="connsiteX12" fmla="*/ 629000 w 749488"/>
                <a:gd name="connsiteY12" fmla="*/ 97050 h 372823"/>
                <a:gd name="connsiteX13" fmla="*/ 684560 w 749488"/>
                <a:gd name="connsiteY13" fmla="*/ 78769 h 372823"/>
                <a:gd name="connsiteX14" fmla="*/ 692456 w 749488"/>
                <a:gd name="connsiteY14" fmla="*/ 92372 h 372823"/>
                <a:gd name="connsiteX15" fmla="*/ 689001 w 749488"/>
                <a:gd name="connsiteY15" fmla="*/ 87524 h 372823"/>
                <a:gd name="connsiteX16" fmla="*/ 559995 w 749488"/>
                <a:gd name="connsiteY16" fmla="*/ 129971 h 372823"/>
                <a:gd name="connsiteX17" fmla="*/ 555762 w 749488"/>
                <a:gd name="connsiteY17" fmla="*/ 122677 h 372823"/>
                <a:gd name="connsiteX18" fmla="*/ 555384 w 749488"/>
                <a:gd name="connsiteY18" fmla="*/ 121272 h 372823"/>
                <a:gd name="connsiteX19" fmla="*/ 612407 w 749488"/>
                <a:gd name="connsiteY19" fmla="*/ 102509 h 372823"/>
                <a:gd name="connsiteX20" fmla="*/ 617389 w 749488"/>
                <a:gd name="connsiteY20" fmla="*/ 111087 h 372823"/>
                <a:gd name="connsiteX21" fmla="*/ 585893 w 749488"/>
                <a:gd name="connsiteY21" fmla="*/ 168359 h 372823"/>
                <a:gd name="connsiteX22" fmla="*/ 582182 w 749488"/>
                <a:gd name="connsiteY22" fmla="*/ 164077 h 372823"/>
                <a:gd name="connsiteX23" fmla="*/ 640745 w 749488"/>
                <a:gd name="connsiteY23" fmla="*/ 144811 h 372823"/>
                <a:gd name="connsiteX24" fmla="*/ 644458 w 749488"/>
                <a:gd name="connsiteY24" fmla="*/ 149093 h 372823"/>
                <a:gd name="connsiteX25" fmla="*/ 56221 w 749488"/>
                <a:gd name="connsiteY25" fmla="*/ 220810 h 372823"/>
                <a:gd name="connsiteX26" fmla="*/ 56251 w 749488"/>
                <a:gd name="connsiteY26" fmla="*/ 218798 h 372823"/>
                <a:gd name="connsiteX27" fmla="*/ 519157 w 749488"/>
                <a:gd name="connsiteY27" fmla="*/ 66478 h 372823"/>
                <a:gd name="connsiteX28" fmla="*/ 519647 w 749488"/>
                <a:gd name="connsiteY28" fmla="*/ 68318 h 372823"/>
                <a:gd name="connsiteX29" fmla="*/ 74133 w 749488"/>
                <a:gd name="connsiteY29" fmla="*/ 289833 h 372823"/>
                <a:gd name="connsiteX30" fmla="*/ 72035 w 749488"/>
                <a:gd name="connsiteY30" fmla="*/ 286222 h 372823"/>
                <a:gd name="connsiteX31" fmla="*/ 70569 w 749488"/>
                <a:gd name="connsiteY31" fmla="*/ 280789 h 372823"/>
                <a:gd name="connsiteX32" fmla="*/ 535469 w 749488"/>
                <a:gd name="connsiteY32" fmla="*/ 127824 h 372823"/>
                <a:gd name="connsiteX33" fmla="*/ 535777 w 749488"/>
                <a:gd name="connsiteY33" fmla="*/ 128984 h 372823"/>
                <a:gd name="connsiteX34" fmla="*/ 537186 w 749488"/>
                <a:gd name="connsiteY34" fmla="*/ 128520 h 372823"/>
                <a:gd name="connsiteX35" fmla="*/ 541554 w 749488"/>
                <a:gd name="connsiteY35" fmla="*/ 136039 h 372823"/>
                <a:gd name="connsiteX36" fmla="*/ 100219 w 749488"/>
                <a:gd name="connsiteY36" fmla="*/ 328134 h 372823"/>
                <a:gd name="connsiteX37" fmla="*/ 96506 w 749488"/>
                <a:gd name="connsiteY37" fmla="*/ 323851 h 372823"/>
                <a:gd name="connsiteX38" fmla="*/ 563974 w 749488"/>
                <a:gd name="connsiteY38" fmla="*/ 170067 h 372823"/>
                <a:gd name="connsiteX39" fmla="*/ 567687 w 749488"/>
                <a:gd name="connsiteY39" fmla="*/ 174349 h 372823"/>
                <a:gd name="connsiteX40" fmla="*/ 137155 w 749488"/>
                <a:gd name="connsiteY40" fmla="*/ 372098 h 372823"/>
                <a:gd name="connsiteX41" fmla="*/ 231982 w 749488"/>
                <a:gd name="connsiteY41" fmla="*/ 353477 h 372823"/>
                <a:gd name="connsiteX42" fmla="*/ 422562 w 749488"/>
                <a:gd name="connsiteY42" fmla="*/ 296782 h 372823"/>
                <a:gd name="connsiteX43" fmla="*/ 611005 w 749488"/>
                <a:gd name="connsiteY43" fmla="*/ 223676 h 372823"/>
                <a:gd name="connsiteX44" fmla="*/ 699583 w 749488"/>
                <a:gd name="connsiteY44" fmla="*/ 178452 h 372823"/>
                <a:gd name="connsiteX45" fmla="*/ 746834 w 749488"/>
                <a:gd name="connsiteY45" fmla="*/ 148291 h 372823"/>
                <a:gd name="connsiteX46" fmla="*/ 712847 w 749488"/>
                <a:gd name="connsiteY46" fmla="*/ 126595 h 372823"/>
                <a:gd name="connsiteX47" fmla="*/ 660687 w 749488"/>
                <a:gd name="connsiteY47" fmla="*/ 143754 h 372823"/>
                <a:gd name="connsiteX48" fmla="*/ 656976 w 749488"/>
                <a:gd name="connsiteY48" fmla="*/ 139472 h 372823"/>
                <a:gd name="connsiteX49" fmla="*/ 712909 w 749488"/>
                <a:gd name="connsiteY49" fmla="*/ 121071 h 372823"/>
                <a:gd name="connsiteX50" fmla="*/ 703752 w 749488"/>
                <a:gd name="connsiteY50" fmla="*/ 108222 h 372823"/>
                <a:gd name="connsiteX51" fmla="*/ 714251 w 749488"/>
                <a:gd name="connsiteY51" fmla="*/ 120333 h 372823"/>
                <a:gd name="connsiteX52" fmla="*/ 749488 w 749488"/>
                <a:gd name="connsiteY52" fmla="*/ 128521 h 372823"/>
                <a:gd name="connsiteX53" fmla="*/ 728039 w 749488"/>
                <a:gd name="connsiteY53" fmla="*/ 116636 h 372823"/>
                <a:gd name="connsiteX54" fmla="*/ 697277 w 749488"/>
                <a:gd name="connsiteY54" fmla="*/ 73252 h 372823"/>
                <a:gd name="connsiteX55" fmla="*/ 685822 w 749488"/>
                <a:gd name="connsiteY55" fmla="*/ 30717 h 372823"/>
                <a:gd name="connsiteX56" fmla="*/ 683989 w 749488"/>
                <a:gd name="connsiteY56" fmla="*/ 23779 h 372823"/>
                <a:gd name="connsiteX57" fmla="*/ 690601 w 749488"/>
                <a:gd name="connsiteY57" fmla="*/ 78 h 372823"/>
                <a:gd name="connsiteX58" fmla="*/ 690513 w 749488"/>
                <a:gd name="connsiteY58" fmla="*/ 111 h 372823"/>
                <a:gd name="connsiteX59" fmla="*/ 690544 w 749488"/>
                <a:gd name="connsiteY59" fmla="*/ 0 h 372823"/>
                <a:gd name="connsiteX60" fmla="*/ 684003 w 749488"/>
                <a:gd name="connsiteY60" fmla="*/ 2479 h 372823"/>
                <a:gd name="connsiteX61" fmla="*/ 684540 w 749488"/>
                <a:gd name="connsiteY61" fmla="*/ 606 h 372823"/>
                <a:gd name="connsiteX62" fmla="*/ 613541 w 749488"/>
                <a:gd name="connsiteY62" fmla="*/ 7758 h 372823"/>
                <a:gd name="connsiteX63" fmla="*/ 546069 w 749488"/>
                <a:gd name="connsiteY63" fmla="*/ 21732 h 372823"/>
                <a:gd name="connsiteX64" fmla="*/ 546464 w 749488"/>
                <a:gd name="connsiteY64" fmla="*/ 20988 h 372823"/>
                <a:gd name="connsiteX65" fmla="*/ 528926 w 749488"/>
                <a:gd name="connsiteY65" fmla="*/ 25272 h 372823"/>
                <a:gd name="connsiteX66" fmla="*/ 528919 w 749488"/>
                <a:gd name="connsiteY66" fmla="*/ 25284 h 372823"/>
                <a:gd name="connsiteX67" fmla="*/ 512949 w 749488"/>
                <a:gd name="connsiteY67" fmla="*/ 28591 h 372823"/>
                <a:gd name="connsiteX68" fmla="*/ 317611 w 749488"/>
                <a:gd name="connsiteY68" fmla="*/ 85908 h 372823"/>
                <a:gd name="connsiteX69" fmla="*/ 135014 w 749488"/>
                <a:gd name="connsiteY69" fmla="*/ 156352 h 372823"/>
                <a:gd name="connsiteX70" fmla="*/ 73319 w 749488"/>
                <a:gd name="connsiteY70" fmla="*/ 186816 h 372823"/>
                <a:gd name="connsiteX71" fmla="*/ 60125 w 749488"/>
                <a:gd name="connsiteY71" fmla="*/ 197730 h 372823"/>
                <a:gd name="connsiteX72" fmla="*/ 60801 w 749488"/>
                <a:gd name="connsiteY72" fmla="*/ 195769 h 372823"/>
                <a:gd name="connsiteX73" fmla="*/ 41973 w 749488"/>
                <a:gd name="connsiteY73" fmla="*/ 210107 h 372823"/>
                <a:gd name="connsiteX74" fmla="*/ 41670 w 749488"/>
                <a:gd name="connsiteY74" fmla="*/ 212996 h 372823"/>
                <a:gd name="connsiteX75" fmla="*/ 20392 w 749488"/>
                <a:gd name="connsiteY75" fmla="*/ 230598 h 372823"/>
                <a:gd name="connsiteX76" fmla="*/ 40518 w 749488"/>
                <a:gd name="connsiteY76" fmla="*/ 223975 h 372823"/>
                <a:gd name="connsiteX77" fmla="*/ 40301 w 749488"/>
                <a:gd name="connsiteY77" fmla="*/ 226049 h 372823"/>
                <a:gd name="connsiteX78" fmla="*/ 20410 w 749488"/>
                <a:gd name="connsiteY78" fmla="*/ 232594 h 372823"/>
                <a:gd name="connsiteX79" fmla="*/ 18595 w 749488"/>
                <a:gd name="connsiteY79" fmla="*/ 234632 h 372823"/>
                <a:gd name="connsiteX80" fmla="*/ 1380 w 749488"/>
                <a:gd name="connsiteY80" fmla="*/ 290186 h 372823"/>
                <a:gd name="connsiteX81" fmla="*/ 5049 w 749488"/>
                <a:gd name="connsiteY81" fmla="*/ 302347 h 372823"/>
                <a:gd name="connsiteX82" fmla="*/ 46857 w 749488"/>
                <a:gd name="connsiteY82" fmla="*/ 288591 h 372823"/>
                <a:gd name="connsiteX83" fmla="*/ 49231 w 749488"/>
                <a:gd name="connsiteY83" fmla="*/ 298027 h 372823"/>
                <a:gd name="connsiteX84" fmla="*/ 5017 w 749488"/>
                <a:gd name="connsiteY84" fmla="*/ 312574 h 372823"/>
                <a:gd name="connsiteX85" fmla="*/ 29127 w 749488"/>
                <a:gd name="connsiteY85" fmla="*/ 346017 h 372823"/>
                <a:gd name="connsiteX86" fmla="*/ 80776 w 749488"/>
                <a:gd name="connsiteY86" fmla="*/ 329026 h 372823"/>
                <a:gd name="connsiteX87" fmla="*/ 84489 w 749488"/>
                <a:gd name="connsiteY87" fmla="*/ 333308 h 372823"/>
                <a:gd name="connsiteX88" fmla="*/ 29064 w 749488"/>
                <a:gd name="connsiteY88" fmla="*/ 351542 h 372823"/>
                <a:gd name="connsiteX89" fmla="*/ 50796 w 749488"/>
                <a:gd name="connsiteY89" fmla="*/ 363703 h 372823"/>
                <a:gd name="connsiteX90" fmla="*/ 137155 w 749488"/>
                <a:gd name="connsiteY90" fmla="*/ 372098 h 37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749488" h="372823">
                  <a:moveTo>
                    <a:pt x="612971" y="37610"/>
                  </a:moveTo>
                  <a:lnTo>
                    <a:pt x="612746" y="36777"/>
                  </a:lnTo>
                  <a:lnTo>
                    <a:pt x="613090" y="35569"/>
                  </a:lnTo>
                  <a:lnTo>
                    <a:pt x="672971" y="15865"/>
                  </a:lnTo>
                  <a:lnTo>
                    <a:pt x="672437" y="18042"/>
                  </a:lnTo>
                  <a:close/>
                  <a:moveTo>
                    <a:pt x="539372" y="61828"/>
                  </a:moveTo>
                  <a:lnTo>
                    <a:pt x="538877" y="59989"/>
                  </a:lnTo>
                  <a:lnTo>
                    <a:pt x="595326" y="41414"/>
                  </a:lnTo>
                  <a:lnTo>
                    <a:pt x="595284" y="41696"/>
                  </a:lnTo>
                  <a:lnTo>
                    <a:pt x="595710" y="43289"/>
                  </a:lnTo>
                  <a:close/>
                  <a:moveTo>
                    <a:pt x="633819" y="105681"/>
                  </a:moveTo>
                  <a:lnTo>
                    <a:pt x="629165" y="97664"/>
                  </a:lnTo>
                  <a:lnTo>
                    <a:pt x="629000" y="97050"/>
                  </a:lnTo>
                  <a:lnTo>
                    <a:pt x="684560" y="78769"/>
                  </a:lnTo>
                  <a:lnTo>
                    <a:pt x="692456" y="92372"/>
                  </a:lnTo>
                  <a:lnTo>
                    <a:pt x="689001" y="87524"/>
                  </a:lnTo>
                  <a:close/>
                  <a:moveTo>
                    <a:pt x="559995" y="129971"/>
                  </a:moveTo>
                  <a:lnTo>
                    <a:pt x="555762" y="122677"/>
                  </a:lnTo>
                  <a:lnTo>
                    <a:pt x="555384" y="121272"/>
                  </a:lnTo>
                  <a:lnTo>
                    <a:pt x="612407" y="102509"/>
                  </a:lnTo>
                  <a:lnTo>
                    <a:pt x="617389" y="111087"/>
                  </a:lnTo>
                  <a:close/>
                  <a:moveTo>
                    <a:pt x="585893" y="168359"/>
                  </a:moveTo>
                  <a:lnTo>
                    <a:pt x="582182" y="164077"/>
                  </a:lnTo>
                  <a:lnTo>
                    <a:pt x="640745" y="144811"/>
                  </a:lnTo>
                  <a:lnTo>
                    <a:pt x="644458" y="149093"/>
                  </a:lnTo>
                  <a:close/>
                  <a:moveTo>
                    <a:pt x="56221" y="220810"/>
                  </a:moveTo>
                  <a:lnTo>
                    <a:pt x="56251" y="218798"/>
                  </a:lnTo>
                  <a:lnTo>
                    <a:pt x="519157" y="66478"/>
                  </a:lnTo>
                  <a:lnTo>
                    <a:pt x="519647" y="68318"/>
                  </a:lnTo>
                  <a:close/>
                  <a:moveTo>
                    <a:pt x="74133" y="289833"/>
                  </a:moveTo>
                  <a:lnTo>
                    <a:pt x="72035" y="286222"/>
                  </a:lnTo>
                  <a:lnTo>
                    <a:pt x="70569" y="280789"/>
                  </a:lnTo>
                  <a:lnTo>
                    <a:pt x="535469" y="127824"/>
                  </a:lnTo>
                  <a:lnTo>
                    <a:pt x="535777" y="128984"/>
                  </a:lnTo>
                  <a:lnTo>
                    <a:pt x="537186" y="128520"/>
                  </a:lnTo>
                  <a:lnTo>
                    <a:pt x="541554" y="136039"/>
                  </a:lnTo>
                  <a:close/>
                  <a:moveTo>
                    <a:pt x="100219" y="328134"/>
                  </a:moveTo>
                  <a:lnTo>
                    <a:pt x="96506" y="323851"/>
                  </a:lnTo>
                  <a:lnTo>
                    <a:pt x="563974" y="170067"/>
                  </a:lnTo>
                  <a:lnTo>
                    <a:pt x="567687" y="174349"/>
                  </a:lnTo>
                  <a:close/>
                  <a:moveTo>
                    <a:pt x="137155" y="372098"/>
                  </a:moveTo>
                  <a:cubicBezTo>
                    <a:pt x="170296" y="370025"/>
                    <a:pt x="201018" y="361491"/>
                    <a:pt x="231982" y="353477"/>
                  </a:cubicBezTo>
                  <a:cubicBezTo>
                    <a:pt x="296449" y="336755"/>
                    <a:pt x="360231" y="318410"/>
                    <a:pt x="422562" y="296782"/>
                  </a:cubicBezTo>
                  <a:cubicBezTo>
                    <a:pt x="486465" y="274637"/>
                    <a:pt x="548876" y="249450"/>
                    <a:pt x="611005" y="223676"/>
                  </a:cubicBezTo>
                  <a:cubicBezTo>
                    <a:pt x="641808" y="210894"/>
                    <a:pt x="671320" y="195796"/>
                    <a:pt x="699583" y="178452"/>
                  </a:cubicBezTo>
                  <a:cubicBezTo>
                    <a:pt x="715508" y="168675"/>
                    <a:pt x="731151" y="158414"/>
                    <a:pt x="746834" y="148291"/>
                  </a:cubicBezTo>
                  <a:cubicBezTo>
                    <a:pt x="736675" y="144146"/>
                    <a:pt x="724337" y="137409"/>
                    <a:pt x="712847" y="126595"/>
                  </a:cubicBezTo>
                  <a:lnTo>
                    <a:pt x="660687" y="143754"/>
                  </a:lnTo>
                  <a:lnTo>
                    <a:pt x="656976" y="139472"/>
                  </a:lnTo>
                  <a:lnTo>
                    <a:pt x="712909" y="121071"/>
                  </a:lnTo>
                  <a:lnTo>
                    <a:pt x="703752" y="108222"/>
                  </a:lnTo>
                  <a:lnTo>
                    <a:pt x="714251" y="120333"/>
                  </a:lnTo>
                  <a:cubicBezTo>
                    <a:pt x="729128" y="133772"/>
                    <a:pt x="740699" y="135465"/>
                    <a:pt x="749488" y="128521"/>
                  </a:cubicBezTo>
                  <a:cubicBezTo>
                    <a:pt x="743198" y="127381"/>
                    <a:pt x="735901" y="123753"/>
                    <a:pt x="728039" y="116636"/>
                  </a:cubicBezTo>
                  <a:cubicBezTo>
                    <a:pt x="716146" y="105857"/>
                    <a:pt x="705260" y="90068"/>
                    <a:pt x="697277" y="73252"/>
                  </a:cubicBezTo>
                  <a:lnTo>
                    <a:pt x="685822" y="30717"/>
                  </a:lnTo>
                  <a:lnTo>
                    <a:pt x="683989" y="23779"/>
                  </a:lnTo>
                  <a:cubicBezTo>
                    <a:pt x="683747" y="12585"/>
                    <a:pt x="686125" y="4500"/>
                    <a:pt x="690601" y="78"/>
                  </a:cubicBezTo>
                  <a:lnTo>
                    <a:pt x="690513" y="111"/>
                  </a:lnTo>
                  <a:lnTo>
                    <a:pt x="690544" y="0"/>
                  </a:lnTo>
                  <a:lnTo>
                    <a:pt x="684003" y="2479"/>
                  </a:lnTo>
                  <a:lnTo>
                    <a:pt x="684540" y="606"/>
                  </a:lnTo>
                  <a:cubicBezTo>
                    <a:pt x="660793" y="2749"/>
                    <a:pt x="637006" y="4752"/>
                    <a:pt x="613541" y="7758"/>
                  </a:cubicBezTo>
                  <a:lnTo>
                    <a:pt x="546069" y="21732"/>
                  </a:lnTo>
                  <a:lnTo>
                    <a:pt x="546464" y="20988"/>
                  </a:lnTo>
                  <a:cubicBezTo>
                    <a:pt x="540578" y="22335"/>
                    <a:pt x="534732" y="23787"/>
                    <a:pt x="528926" y="25272"/>
                  </a:cubicBezTo>
                  <a:lnTo>
                    <a:pt x="528919" y="25284"/>
                  </a:lnTo>
                  <a:lnTo>
                    <a:pt x="512949" y="28591"/>
                  </a:lnTo>
                  <a:cubicBezTo>
                    <a:pt x="447232" y="46350"/>
                    <a:pt x="381716" y="64453"/>
                    <a:pt x="317611" y="85908"/>
                  </a:cubicBezTo>
                  <a:cubicBezTo>
                    <a:pt x="255483" y="106740"/>
                    <a:pt x="194886" y="130856"/>
                    <a:pt x="135014" y="156352"/>
                  </a:cubicBezTo>
                  <a:cubicBezTo>
                    <a:pt x="113707" y="165404"/>
                    <a:pt x="92782" y="175000"/>
                    <a:pt x="73319" y="186816"/>
                  </a:cubicBezTo>
                  <a:lnTo>
                    <a:pt x="60125" y="197730"/>
                  </a:lnTo>
                  <a:lnTo>
                    <a:pt x="60801" y="195769"/>
                  </a:lnTo>
                  <a:cubicBezTo>
                    <a:pt x="54310" y="200226"/>
                    <a:pt x="48021" y="204994"/>
                    <a:pt x="41973" y="210107"/>
                  </a:cubicBezTo>
                  <a:lnTo>
                    <a:pt x="41670" y="212996"/>
                  </a:lnTo>
                  <a:lnTo>
                    <a:pt x="20392" y="230598"/>
                  </a:lnTo>
                  <a:lnTo>
                    <a:pt x="40518" y="223975"/>
                  </a:lnTo>
                  <a:lnTo>
                    <a:pt x="40301" y="226049"/>
                  </a:lnTo>
                  <a:lnTo>
                    <a:pt x="20410" y="232594"/>
                  </a:lnTo>
                  <a:cubicBezTo>
                    <a:pt x="19805" y="233285"/>
                    <a:pt x="19200" y="233907"/>
                    <a:pt x="18595" y="234632"/>
                  </a:cubicBezTo>
                  <a:cubicBezTo>
                    <a:pt x="6500" y="249073"/>
                    <a:pt x="-3821" y="265346"/>
                    <a:pt x="1380" y="290186"/>
                  </a:cubicBezTo>
                  <a:cubicBezTo>
                    <a:pt x="2227" y="294332"/>
                    <a:pt x="3476" y="298374"/>
                    <a:pt x="5049" y="302347"/>
                  </a:cubicBezTo>
                  <a:lnTo>
                    <a:pt x="46857" y="288591"/>
                  </a:lnTo>
                  <a:lnTo>
                    <a:pt x="49231" y="298027"/>
                  </a:lnTo>
                  <a:lnTo>
                    <a:pt x="5017" y="312574"/>
                  </a:lnTo>
                  <a:cubicBezTo>
                    <a:pt x="10137" y="325599"/>
                    <a:pt x="18725" y="337415"/>
                    <a:pt x="29127" y="346017"/>
                  </a:cubicBezTo>
                  <a:lnTo>
                    <a:pt x="80776" y="329026"/>
                  </a:lnTo>
                  <a:lnTo>
                    <a:pt x="84489" y="333308"/>
                  </a:lnTo>
                  <a:lnTo>
                    <a:pt x="29064" y="351542"/>
                  </a:lnTo>
                  <a:cubicBezTo>
                    <a:pt x="35717" y="357070"/>
                    <a:pt x="43095" y="361319"/>
                    <a:pt x="50796" y="363703"/>
                  </a:cubicBezTo>
                  <a:cubicBezTo>
                    <a:pt x="79905" y="372996"/>
                    <a:pt x="109780" y="373826"/>
                    <a:pt x="137155" y="372098"/>
                  </a:cubicBezTo>
                  <a:close/>
                </a:path>
              </a:pathLst>
            </a:custGeom>
            <a:solidFill>
              <a:srgbClr val="F5AE18"/>
            </a:solidFill>
            <a:ln w="403" cap="flat">
              <a:noFill/>
              <a:prstDash val="solid"/>
              <a:miter/>
            </a:ln>
          </p:spPr>
          <p:txBody>
            <a:bodyPr rtlCol="0" anchor="ctr"/>
            <a:lstStyle/>
            <a:p>
              <a:endParaRPr lang="en-US"/>
            </a:p>
          </p:txBody>
        </p:sp>
      </p:grpSp>
      <p:grpSp>
        <p:nvGrpSpPr>
          <p:cNvPr id="154" name="Group 153"/>
          <p:cNvGrpSpPr/>
          <p:nvPr/>
        </p:nvGrpSpPr>
        <p:grpSpPr>
          <a:xfrm rot="9000000" flipV="1">
            <a:off x="4208917" y="4627184"/>
            <a:ext cx="1843046" cy="824678"/>
            <a:chOff x="9719648" y="3325201"/>
            <a:chExt cx="1981397" cy="886584"/>
          </a:xfrm>
        </p:grpSpPr>
        <p:sp>
          <p:nvSpPr>
            <p:cNvPr id="155" name="Freeform: Shape 154"/>
            <p:cNvSpPr/>
            <p:nvPr/>
          </p:nvSpPr>
          <p:spPr>
            <a:xfrm flipV="1">
              <a:off x="9719648" y="3325201"/>
              <a:ext cx="418034" cy="185637"/>
            </a:xfrm>
            <a:custGeom>
              <a:avLst/>
              <a:gdLst>
                <a:gd name="connsiteX0" fmla="*/ 391954 w 418034"/>
                <a:gd name="connsiteY0" fmla="*/ 40085 h 185637"/>
                <a:gd name="connsiteX1" fmla="*/ -10333 w 418034"/>
                <a:gd name="connsiteY1" fmla="*/ 180139 h 185637"/>
                <a:gd name="connsiteX2" fmla="*/ 374173 w 418034"/>
                <a:gd name="connsiteY2" fmla="*/ -3216 h 185637"/>
                <a:gd name="connsiteX3" fmla="*/ 405419 w 418034"/>
                <a:gd name="connsiteY3" fmla="*/ 7871 h 185637"/>
                <a:gd name="connsiteX4" fmla="*/ 394332 w 418034"/>
                <a:gd name="connsiteY4" fmla="*/ 39117 h 185637"/>
                <a:gd name="connsiteX5" fmla="*/ 391954 w 418034"/>
                <a:gd name="connsiteY5" fmla="*/ 40085 h 18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34" h="185637">
                  <a:moveTo>
                    <a:pt x="391954" y="40085"/>
                  </a:moveTo>
                  <a:lnTo>
                    <a:pt x="-10333" y="180139"/>
                  </a:lnTo>
                  <a:lnTo>
                    <a:pt x="374173" y="-3216"/>
                  </a:lnTo>
                  <a:cubicBezTo>
                    <a:pt x="385865" y="-8780"/>
                    <a:pt x="399856" y="-3821"/>
                    <a:pt x="405419" y="7871"/>
                  </a:cubicBezTo>
                  <a:cubicBezTo>
                    <a:pt x="410983" y="19563"/>
                    <a:pt x="406024" y="33553"/>
                    <a:pt x="394332" y="39117"/>
                  </a:cubicBezTo>
                  <a:cubicBezTo>
                    <a:pt x="393566" y="39480"/>
                    <a:pt x="392760" y="39802"/>
                    <a:pt x="391954" y="40085"/>
                  </a:cubicBezTo>
                </a:path>
              </a:pathLst>
            </a:custGeom>
            <a:solidFill>
              <a:srgbClr val="00144F"/>
            </a:solidFill>
            <a:ln w="403" cap="flat">
              <a:noFill/>
              <a:prstDash val="solid"/>
              <a:miter/>
            </a:ln>
          </p:spPr>
          <p:txBody>
            <a:bodyPr rtlCol="0" anchor="ctr"/>
            <a:lstStyle/>
            <a:p>
              <a:endParaRPr lang="en-US"/>
            </a:p>
          </p:txBody>
        </p:sp>
        <p:sp>
          <p:nvSpPr>
            <p:cNvPr id="156" name="Freeform: Shape 155"/>
            <p:cNvSpPr/>
            <p:nvPr/>
          </p:nvSpPr>
          <p:spPr>
            <a:xfrm flipV="1">
              <a:off x="11180473" y="3854697"/>
              <a:ext cx="520572" cy="139680"/>
            </a:xfrm>
            <a:custGeom>
              <a:avLst/>
              <a:gdLst>
                <a:gd name="connsiteX0" fmla="*/ 456910 w 520572"/>
                <a:gd name="connsiteY0" fmla="*/ -4077 h 163003"/>
                <a:gd name="connsiteX1" fmla="*/ -13191 w 520572"/>
                <a:gd name="connsiteY1" fmla="*/ 158926 h 163003"/>
                <a:gd name="connsiteX2" fmla="*/ 488316 w 520572"/>
                <a:gd name="connsiteY2" fmla="*/ 118205 h 163003"/>
                <a:gd name="connsiteX3" fmla="*/ 490332 w 520572"/>
                <a:gd name="connsiteY3" fmla="*/ 117198 h 163003"/>
                <a:gd name="connsiteX4" fmla="*/ 490413 w 520572"/>
                <a:gd name="connsiteY4" fmla="*/ 36442 h 163003"/>
                <a:gd name="connsiteX5" fmla="*/ 456910 w 520572"/>
                <a:gd name="connsiteY5" fmla="*/ -4077 h 16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572" h="163003">
                  <a:moveTo>
                    <a:pt x="456910" y="-4077"/>
                  </a:moveTo>
                  <a:lnTo>
                    <a:pt x="-13191" y="158926"/>
                  </a:lnTo>
                  <a:lnTo>
                    <a:pt x="488316" y="118205"/>
                  </a:lnTo>
                  <a:lnTo>
                    <a:pt x="490332" y="117198"/>
                  </a:lnTo>
                  <a:cubicBezTo>
                    <a:pt x="513031" y="106151"/>
                    <a:pt x="513072" y="63777"/>
                    <a:pt x="490413" y="36442"/>
                  </a:cubicBezTo>
                  <a:lnTo>
                    <a:pt x="456910" y="-4077"/>
                  </a:lnTo>
                </a:path>
              </a:pathLst>
            </a:custGeom>
            <a:solidFill>
              <a:srgbClr val="C48A08"/>
            </a:solidFill>
            <a:ln w="403" cap="flat">
              <a:noFill/>
              <a:prstDash val="solid"/>
              <a:miter/>
            </a:ln>
          </p:spPr>
          <p:txBody>
            <a:bodyPr rtlCol="0" anchor="ctr"/>
            <a:lstStyle/>
            <a:p>
              <a:endParaRPr lang="en-US"/>
            </a:p>
          </p:txBody>
        </p:sp>
        <p:sp>
          <p:nvSpPr>
            <p:cNvPr id="157" name="Freeform: Shape 156"/>
            <p:cNvSpPr/>
            <p:nvPr/>
          </p:nvSpPr>
          <p:spPr>
            <a:xfrm flipV="1">
              <a:off x="11174546" y="3779698"/>
              <a:ext cx="521709" cy="190328"/>
            </a:xfrm>
            <a:custGeom>
              <a:avLst/>
              <a:gdLst>
                <a:gd name="connsiteX0" fmla="*/ 460913 w 521709"/>
                <a:gd name="connsiteY0" fmla="*/ -4229 h 222108"/>
                <a:gd name="connsiteX1" fmla="*/ -13179 w 521709"/>
                <a:gd name="connsiteY1" fmla="*/ 152565 h 222108"/>
                <a:gd name="connsiteX2" fmla="*/ 60763 w 521709"/>
                <a:gd name="connsiteY2" fmla="*/ 217880 h 222108"/>
                <a:gd name="connsiteX3" fmla="*/ 494255 w 521709"/>
                <a:gd name="connsiteY3" fmla="*/ 93702 h 222108"/>
                <a:gd name="connsiteX4" fmla="*/ 496351 w 521709"/>
                <a:gd name="connsiteY4" fmla="*/ 36774 h 222108"/>
                <a:gd name="connsiteX5" fmla="*/ 460913 w 521709"/>
                <a:gd name="connsiteY5" fmla="*/ -4229 h 22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1709" h="222108">
                  <a:moveTo>
                    <a:pt x="460913" y="-4229"/>
                  </a:moveTo>
                  <a:lnTo>
                    <a:pt x="-13179" y="152565"/>
                  </a:lnTo>
                  <a:lnTo>
                    <a:pt x="60763" y="217880"/>
                  </a:lnTo>
                  <a:lnTo>
                    <a:pt x="494255" y="93702"/>
                  </a:lnTo>
                  <a:cubicBezTo>
                    <a:pt x="512317" y="88501"/>
                    <a:pt x="513486" y="56610"/>
                    <a:pt x="496351" y="36774"/>
                  </a:cubicBezTo>
                  <a:lnTo>
                    <a:pt x="460913" y="-4229"/>
                  </a:lnTo>
                </a:path>
              </a:pathLst>
            </a:custGeom>
            <a:solidFill>
              <a:srgbClr val="F5AE18"/>
            </a:solidFill>
            <a:ln w="403" cap="flat">
              <a:noFill/>
              <a:prstDash val="solid"/>
              <a:miter/>
            </a:ln>
          </p:spPr>
          <p:txBody>
            <a:bodyPr rtlCol="0" anchor="ctr"/>
            <a:lstStyle/>
            <a:p>
              <a:endParaRPr lang="en-US"/>
            </a:p>
          </p:txBody>
        </p:sp>
        <p:sp>
          <p:nvSpPr>
            <p:cNvPr id="158" name="Freeform: Shape 157"/>
            <p:cNvSpPr/>
            <p:nvPr/>
          </p:nvSpPr>
          <p:spPr>
            <a:xfrm flipV="1">
              <a:off x="11154710" y="3891271"/>
              <a:ext cx="485985" cy="319122"/>
            </a:xfrm>
            <a:custGeom>
              <a:avLst/>
              <a:gdLst>
                <a:gd name="connsiteX0" fmla="*/ 472887 w 485985"/>
                <a:gd name="connsiteY0" fmla="*/ 196004 h 372407"/>
                <a:gd name="connsiteX1" fmla="*/ -13098 w 485985"/>
                <a:gd name="connsiteY1" fmla="*/ 368643 h 372407"/>
                <a:gd name="connsiteX2" fmla="*/ 344436 w 485985"/>
                <a:gd name="connsiteY2" fmla="*/ 4456 h 372407"/>
                <a:gd name="connsiteX3" fmla="*/ 370884 w 485985"/>
                <a:gd name="connsiteY3" fmla="*/ -2398 h 372407"/>
                <a:gd name="connsiteX4" fmla="*/ 438295 w 485985"/>
                <a:gd name="connsiteY4" fmla="*/ 55982 h 372407"/>
                <a:gd name="connsiteX5" fmla="*/ 472887 w 485985"/>
                <a:gd name="connsiteY5" fmla="*/ 196004 h 37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985" h="372407">
                  <a:moveTo>
                    <a:pt x="472887" y="196004"/>
                  </a:moveTo>
                  <a:lnTo>
                    <a:pt x="-13098" y="368643"/>
                  </a:lnTo>
                  <a:lnTo>
                    <a:pt x="344436" y="4456"/>
                  </a:lnTo>
                  <a:lnTo>
                    <a:pt x="370884" y="-2398"/>
                  </a:lnTo>
                  <a:cubicBezTo>
                    <a:pt x="396848" y="-10340"/>
                    <a:pt x="428780" y="17277"/>
                    <a:pt x="438295" y="55982"/>
                  </a:cubicBezTo>
                  <a:lnTo>
                    <a:pt x="472887" y="196004"/>
                  </a:lnTo>
                </a:path>
              </a:pathLst>
            </a:custGeom>
            <a:solidFill>
              <a:srgbClr val="F5AE18"/>
            </a:solidFill>
            <a:ln w="403" cap="flat">
              <a:noFill/>
              <a:prstDash val="solid"/>
              <a:miter/>
            </a:ln>
          </p:spPr>
          <p:txBody>
            <a:bodyPr rtlCol="0" anchor="ctr"/>
            <a:lstStyle/>
            <a:p>
              <a:endParaRPr lang="en-US"/>
            </a:p>
          </p:txBody>
        </p:sp>
        <p:sp>
          <p:nvSpPr>
            <p:cNvPr id="159" name="Freeform: Shape 158"/>
            <p:cNvSpPr/>
            <p:nvPr/>
          </p:nvSpPr>
          <p:spPr>
            <a:xfrm flipV="1">
              <a:off x="11157330" y="3920548"/>
              <a:ext cx="469052" cy="284150"/>
            </a:xfrm>
            <a:custGeom>
              <a:avLst/>
              <a:gdLst>
                <a:gd name="connsiteX0" fmla="*/ 455967 w 469052"/>
                <a:gd name="connsiteY0" fmla="*/ 176561 h 331595"/>
                <a:gd name="connsiteX1" fmla="*/ -13086 w 469052"/>
                <a:gd name="connsiteY1" fmla="*/ 327873 h 331595"/>
                <a:gd name="connsiteX2" fmla="*/ 5218 w 469052"/>
                <a:gd name="connsiteY2" fmla="*/ 128060 h 331595"/>
                <a:gd name="connsiteX3" fmla="*/ 341828 w 469052"/>
                <a:gd name="connsiteY3" fmla="*/ -1198 h 331595"/>
                <a:gd name="connsiteX4" fmla="*/ 426656 w 469052"/>
                <a:gd name="connsiteY4" fmla="*/ 67463 h 331595"/>
                <a:gd name="connsiteX5" fmla="*/ 455967 w 469052"/>
                <a:gd name="connsiteY5" fmla="*/ 176561 h 33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052" h="331595">
                  <a:moveTo>
                    <a:pt x="455967" y="176561"/>
                  </a:moveTo>
                  <a:lnTo>
                    <a:pt x="-13086" y="327873"/>
                  </a:lnTo>
                  <a:lnTo>
                    <a:pt x="5218" y="128060"/>
                  </a:lnTo>
                  <a:lnTo>
                    <a:pt x="341828" y="-1198"/>
                  </a:lnTo>
                  <a:cubicBezTo>
                    <a:pt x="373316" y="-13293"/>
                    <a:pt x="413714" y="19445"/>
                    <a:pt x="426656" y="67463"/>
                  </a:cubicBezTo>
                  <a:lnTo>
                    <a:pt x="455967" y="176561"/>
                  </a:lnTo>
                </a:path>
              </a:pathLst>
            </a:custGeom>
            <a:solidFill>
              <a:srgbClr val="C48A08"/>
            </a:solidFill>
            <a:ln w="403" cap="flat">
              <a:noFill/>
              <a:prstDash val="solid"/>
              <a:miter/>
            </a:ln>
          </p:spPr>
          <p:txBody>
            <a:bodyPr rtlCol="0" anchor="ctr"/>
            <a:lstStyle/>
            <a:p>
              <a:endParaRPr lang="en-US"/>
            </a:p>
          </p:txBody>
        </p:sp>
        <p:sp>
          <p:nvSpPr>
            <p:cNvPr id="160" name="Freeform: Shape 159"/>
            <p:cNvSpPr/>
            <p:nvPr/>
          </p:nvSpPr>
          <p:spPr>
            <a:xfrm flipV="1">
              <a:off x="10788069" y="3672651"/>
              <a:ext cx="866178" cy="379614"/>
            </a:xfrm>
            <a:custGeom>
              <a:avLst/>
              <a:gdLst>
                <a:gd name="connsiteX0" fmla="*/ 829103 w 866178"/>
                <a:gd name="connsiteY0" fmla="*/ 110871 h 442999"/>
                <a:gd name="connsiteX1" fmla="*/ 470036 w 866178"/>
                <a:gd name="connsiteY1" fmla="*/ 237065 h 442999"/>
                <a:gd name="connsiteX2" fmla="*/ 279295 w 866178"/>
                <a:gd name="connsiteY2" fmla="*/ 317095 h 442999"/>
                <a:gd name="connsiteX3" fmla="*/ 92182 w 866178"/>
                <a:gd name="connsiteY3" fmla="*/ 411720 h 442999"/>
                <a:gd name="connsiteX4" fmla="*/ 55291 w 866178"/>
                <a:gd name="connsiteY4" fmla="*/ 438692 h 442999"/>
                <a:gd name="connsiteX5" fmla="*/ -4177 w 866178"/>
                <a:gd name="connsiteY5" fmla="*/ 370273 h 442999"/>
                <a:gd name="connsiteX6" fmla="*/ -7079 w 866178"/>
                <a:gd name="connsiteY6" fmla="*/ 287058 h 442999"/>
                <a:gd name="connsiteX7" fmla="*/ 25860 w 866178"/>
                <a:gd name="connsiteY7" fmla="*/ 283349 h 442999"/>
                <a:gd name="connsiteX8" fmla="*/ 227850 w 866178"/>
                <a:gd name="connsiteY8" fmla="*/ 227832 h 442999"/>
                <a:gd name="connsiteX9" fmla="*/ 612356 w 866178"/>
                <a:gd name="connsiteY9" fmla="*/ 79101 h 442999"/>
                <a:gd name="connsiteX10" fmla="*/ 777497 w 866178"/>
                <a:gd name="connsiteY10" fmla="*/ 2256 h 442999"/>
                <a:gd name="connsiteX11" fmla="*/ 811524 w 866178"/>
                <a:gd name="connsiteY11" fmla="*/ -1695 h 442999"/>
                <a:gd name="connsiteX12" fmla="*/ 844746 w 866178"/>
                <a:gd name="connsiteY12" fmla="*/ 32374 h 442999"/>
                <a:gd name="connsiteX13" fmla="*/ 829103 w 866178"/>
                <a:gd name="connsiteY13" fmla="*/ 110871 h 44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178" h="442999">
                  <a:moveTo>
                    <a:pt x="829103" y="110871"/>
                  </a:moveTo>
                  <a:cubicBezTo>
                    <a:pt x="706538" y="144859"/>
                    <a:pt x="587803" y="190256"/>
                    <a:pt x="470036" y="237065"/>
                  </a:cubicBezTo>
                  <a:cubicBezTo>
                    <a:pt x="405932" y="262505"/>
                    <a:pt x="342512" y="289518"/>
                    <a:pt x="279295" y="317095"/>
                  </a:cubicBezTo>
                  <a:cubicBezTo>
                    <a:pt x="215351" y="344994"/>
                    <a:pt x="150320" y="371160"/>
                    <a:pt x="92182" y="411720"/>
                  </a:cubicBezTo>
                  <a:cubicBezTo>
                    <a:pt x="79724" y="420388"/>
                    <a:pt x="67508" y="429500"/>
                    <a:pt x="55291" y="438692"/>
                  </a:cubicBezTo>
                  <a:cubicBezTo>
                    <a:pt x="36584" y="429822"/>
                    <a:pt x="10378" y="410671"/>
                    <a:pt x="-4177" y="370273"/>
                  </a:cubicBezTo>
                  <a:cubicBezTo>
                    <a:pt x="-16635" y="335681"/>
                    <a:pt x="-13530" y="307741"/>
                    <a:pt x="-7079" y="287058"/>
                  </a:cubicBezTo>
                  <a:cubicBezTo>
                    <a:pt x="3927" y="285889"/>
                    <a:pt x="14934" y="284720"/>
                    <a:pt x="25860" y="283349"/>
                  </a:cubicBezTo>
                  <a:cubicBezTo>
                    <a:pt x="96536" y="274439"/>
                    <a:pt x="161931" y="250974"/>
                    <a:pt x="227850" y="227832"/>
                  </a:cubicBezTo>
                  <a:cubicBezTo>
                    <a:pt x="357591" y="182273"/>
                    <a:pt x="486204" y="133772"/>
                    <a:pt x="612356" y="79101"/>
                  </a:cubicBezTo>
                  <a:cubicBezTo>
                    <a:pt x="668035" y="54991"/>
                    <a:pt x="723391" y="30035"/>
                    <a:pt x="777497" y="2256"/>
                  </a:cubicBezTo>
                  <a:cubicBezTo>
                    <a:pt x="788059" y="-3146"/>
                    <a:pt x="798220" y="-7178"/>
                    <a:pt x="811524" y="-1695"/>
                  </a:cubicBezTo>
                  <a:cubicBezTo>
                    <a:pt x="824507" y="3668"/>
                    <a:pt x="836884" y="16327"/>
                    <a:pt x="844746" y="32374"/>
                  </a:cubicBezTo>
                  <a:cubicBezTo>
                    <a:pt x="861195" y="66039"/>
                    <a:pt x="853454" y="104138"/>
                    <a:pt x="829103" y="110871"/>
                  </a:cubicBezTo>
                </a:path>
              </a:pathLst>
            </a:custGeom>
            <a:solidFill>
              <a:srgbClr val="00144F"/>
            </a:solidFill>
            <a:ln w="403" cap="flat">
              <a:noFill/>
              <a:prstDash val="solid"/>
              <a:miter/>
            </a:ln>
          </p:spPr>
          <p:txBody>
            <a:bodyPr rtlCol="0" anchor="ctr"/>
            <a:lstStyle/>
            <a:p>
              <a:endParaRPr lang="en-US"/>
            </a:p>
          </p:txBody>
        </p:sp>
        <p:sp>
          <p:nvSpPr>
            <p:cNvPr id="161" name="Freeform: Shape 160"/>
            <p:cNvSpPr/>
            <p:nvPr/>
          </p:nvSpPr>
          <p:spPr>
            <a:xfrm flipV="1">
              <a:off x="11166765" y="3683061"/>
              <a:ext cx="482477" cy="297729"/>
            </a:xfrm>
            <a:custGeom>
              <a:avLst/>
              <a:gdLst>
                <a:gd name="connsiteX0" fmla="*/ 469357 w 482477"/>
                <a:gd name="connsiteY0" fmla="*/ 13123 h 347441"/>
                <a:gd name="connsiteX1" fmla="*/ 454440 w 482477"/>
                <a:gd name="connsiteY1" fmla="*/ -4375 h 347441"/>
                <a:gd name="connsiteX2" fmla="*/ -13121 w 482477"/>
                <a:gd name="connsiteY2" fmla="*/ 192052 h 347441"/>
                <a:gd name="connsiteX3" fmla="*/ 144883 w 482477"/>
                <a:gd name="connsiteY3" fmla="*/ 306150 h 347441"/>
                <a:gd name="connsiteX4" fmla="*/ 190281 w 482477"/>
                <a:gd name="connsiteY4" fmla="*/ 324413 h 347441"/>
                <a:gd name="connsiteX5" fmla="*/ 390335 w 482477"/>
                <a:gd name="connsiteY5" fmla="*/ 342839 h 347441"/>
                <a:gd name="connsiteX6" fmla="*/ 448352 w 482477"/>
                <a:gd name="connsiteY6" fmla="*/ 279500 h 347441"/>
                <a:gd name="connsiteX7" fmla="*/ 469357 w 482477"/>
                <a:gd name="connsiteY7" fmla="*/ 13123 h 34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477" h="347441">
                  <a:moveTo>
                    <a:pt x="469357" y="13123"/>
                  </a:moveTo>
                  <a:lnTo>
                    <a:pt x="454440" y="-4375"/>
                  </a:lnTo>
                  <a:lnTo>
                    <a:pt x="-13121" y="192052"/>
                  </a:lnTo>
                  <a:lnTo>
                    <a:pt x="144883" y="306150"/>
                  </a:lnTo>
                  <a:cubicBezTo>
                    <a:pt x="159639" y="316834"/>
                    <a:pt x="175242" y="323123"/>
                    <a:pt x="190281" y="324413"/>
                  </a:cubicBezTo>
                  <a:lnTo>
                    <a:pt x="390335" y="342839"/>
                  </a:lnTo>
                  <a:cubicBezTo>
                    <a:pt x="422186" y="345782"/>
                    <a:pt x="445852" y="319979"/>
                    <a:pt x="448352" y="279500"/>
                  </a:cubicBezTo>
                  <a:lnTo>
                    <a:pt x="469357" y="13123"/>
                  </a:lnTo>
                </a:path>
              </a:pathLst>
            </a:custGeom>
            <a:solidFill>
              <a:srgbClr val="F5AE18"/>
            </a:solidFill>
            <a:ln w="403" cap="flat">
              <a:noFill/>
              <a:prstDash val="solid"/>
              <a:miter/>
            </a:ln>
          </p:spPr>
          <p:txBody>
            <a:bodyPr rtlCol="0" anchor="ctr"/>
            <a:lstStyle/>
            <a:p>
              <a:endParaRPr lang="en-US"/>
            </a:p>
          </p:txBody>
        </p:sp>
        <p:sp>
          <p:nvSpPr>
            <p:cNvPr id="162" name="Freeform: Shape 161"/>
            <p:cNvSpPr/>
            <p:nvPr/>
          </p:nvSpPr>
          <p:spPr>
            <a:xfrm flipV="1">
              <a:off x="11166765" y="3701353"/>
              <a:ext cx="467560" cy="279438"/>
            </a:xfrm>
            <a:custGeom>
              <a:avLst/>
              <a:gdLst>
                <a:gd name="connsiteX0" fmla="*/ 454456 w 467560"/>
                <a:gd name="connsiteY0" fmla="*/ -4345 h 326096"/>
                <a:gd name="connsiteX1" fmla="*/ -13104 w 467560"/>
                <a:gd name="connsiteY1" fmla="*/ 192082 h 326096"/>
                <a:gd name="connsiteX2" fmla="*/ 130506 w 467560"/>
                <a:gd name="connsiteY2" fmla="*/ 279449 h 326096"/>
                <a:gd name="connsiteX3" fmla="*/ 200013 w 467560"/>
                <a:gd name="connsiteY3" fmla="*/ 304366 h 326096"/>
                <a:gd name="connsiteX4" fmla="*/ 356928 w 467560"/>
                <a:gd name="connsiteY4" fmla="*/ 321339 h 326096"/>
                <a:gd name="connsiteX5" fmla="*/ 438006 w 467560"/>
                <a:gd name="connsiteY5" fmla="*/ 242680 h 326096"/>
                <a:gd name="connsiteX6" fmla="*/ 454456 w 467560"/>
                <a:gd name="connsiteY6" fmla="*/ -4345 h 326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7560" h="326096">
                  <a:moveTo>
                    <a:pt x="454456" y="-4345"/>
                  </a:moveTo>
                  <a:lnTo>
                    <a:pt x="-13104" y="192082"/>
                  </a:lnTo>
                  <a:lnTo>
                    <a:pt x="130506" y="279449"/>
                  </a:lnTo>
                  <a:cubicBezTo>
                    <a:pt x="153446" y="293399"/>
                    <a:pt x="177073" y="301866"/>
                    <a:pt x="200013" y="304366"/>
                  </a:cubicBezTo>
                  <a:lnTo>
                    <a:pt x="356928" y="321339"/>
                  </a:lnTo>
                  <a:cubicBezTo>
                    <a:pt x="399060" y="325895"/>
                    <a:pt x="430548" y="292310"/>
                    <a:pt x="438006" y="242680"/>
                  </a:cubicBezTo>
                  <a:lnTo>
                    <a:pt x="454456" y="-4345"/>
                  </a:lnTo>
                </a:path>
              </a:pathLst>
            </a:custGeom>
            <a:solidFill>
              <a:srgbClr val="C48A08"/>
            </a:solidFill>
            <a:ln w="403" cap="flat">
              <a:noFill/>
              <a:prstDash val="solid"/>
              <a:miter/>
            </a:ln>
          </p:spPr>
          <p:txBody>
            <a:bodyPr rtlCol="0" anchor="ctr"/>
            <a:lstStyle/>
            <a:p>
              <a:endParaRPr lang="en-US"/>
            </a:p>
          </p:txBody>
        </p:sp>
        <p:sp>
          <p:nvSpPr>
            <p:cNvPr id="163" name="Freeform: Shape 162"/>
            <p:cNvSpPr/>
            <p:nvPr/>
          </p:nvSpPr>
          <p:spPr>
            <a:xfrm flipV="1">
              <a:off x="11144583" y="3966165"/>
              <a:ext cx="472930" cy="245620"/>
            </a:xfrm>
            <a:custGeom>
              <a:avLst/>
              <a:gdLst>
                <a:gd name="connsiteX0" fmla="*/ 459504 w 472930"/>
                <a:gd name="connsiteY0" fmla="*/ 173894 h 286632"/>
                <a:gd name="connsiteX1" fmla="*/ 459867 w 472930"/>
                <a:gd name="connsiteY1" fmla="*/ 194818 h 286632"/>
                <a:gd name="connsiteX2" fmla="*/ -10354 w 472930"/>
                <a:gd name="connsiteY2" fmla="*/ 282993 h 286632"/>
                <a:gd name="connsiteX3" fmla="*/ -12934 w 472930"/>
                <a:gd name="connsiteY3" fmla="*/ 216227 h 286632"/>
                <a:gd name="connsiteX4" fmla="*/ 20448 w 472930"/>
                <a:gd name="connsiteY4" fmla="*/ 125513 h 286632"/>
                <a:gd name="connsiteX5" fmla="*/ 155351 w 472930"/>
                <a:gd name="connsiteY5" fmla="*/ 10165 h 286632"/>
                <a:gd name="connsiteX6" fmla="*/ 242557 w 472930"/>
                <a:gd name="connsiteY6" fmla="*/ 14560 h 286632"/>
                <a:gd name="connsiteX7" fmla="*/ 459504 w 472930"/>
                <a:gd name="connsiteY7" fmla="*/ 173894 h 28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2930" h="286632">
                  <a:moveTo>
                    <a:pt x="459504" y="173894"/>
                  </a:moveTo>
                  <a:lnTo>
                    <a:pt x="459867" y="194818"/>
                  </a:lnTo>
                  <a:lnTo>
                    <a:pt x="-10354" y="282993"/>
                  </a:lnTo>
                  <a:lnTo>
                    <a:pt x="-12934" y="216227"/>
                  </a:lnTo>
                  <a:cubicBezTo>
                    <a:pt x="-14466" y="176797"/>
                    <a:pt x="-2210" y="143535"/>
                    <a:pt x="20448" y="125513"/>
                  </a:cubicBezTo>
                  <a:lnTo>
                    <a:pt x="155351" y="10165"/>
                  </a:lnTo>
                  <a:cubicBezTo>
                    <a:pt x="178573" y="-9711"/>
                    <a:pt x="211835" y="-8018"/>
                    <a:pt x="242557" y="14560"/>
                  </a:cubicBezTo>
                  <a:lnTo>
                    <a:pt x="459504" y="173894"/>
                  </a:lnTo>
                </a:path>
              </a:pathLst>
            </a:custGeom>
            <a:solidFill>
              <a:srgbClr val="C48A08"/>
            </a:solidFill>
            <a:ln w="403" cap="flat">
              <a:noFill/>
              <a:prstDash val="solid"/>
              <a:miter/>
            </a:ln>
          </p:spPr>
          <p:txBody>
            <a:bodyPr rtlCol="0" anchor="ctr"/>
            <a:lstStyle/>
            <a:p>
              <a:endParaRPr lang="en-US"/>
            </a:p>
          </p:txBody>
        </p:sp>
        <p:sp>
          <p:nvSpPr>
            <p:cNvPr id="164" name="Freeform: Shape 163"/>
            <p:cNvSpPr/>
            <p:nvPr/>
          </p:nvSpPr>
          <p:spPr>
            <a:xfrm flipV="1">
              <a:off x="11146965" y="3898048"/>
              <a:ext cx="470548" cy="274475"/>
            </a:xfrm>
            <a:custGeom>
              <a:avLst/>
              <a:gdLst>
                <a:gd name="connsiteX0" fmla="*/ 457483 w 470548"/>
                <a:gd name="connsiteY0" fmla="*/ 155400 h 320305"/>
                <a:gd name="connsiteX1" fmla="*/ -8142 w 470548"/>
                <a:gd name="connsiteY1" fmla="*/ 316508 h 320305"/>
                <a:gd name="connsiteX2" fmla="*/ -12738 w 470548"/>
                <a:gd name="connsiteY2" fmla="*/ 233616 h 320305"/>
                <a:gd name="connsiteX3" fmla="*/ 25805 w 470548"/>
                <a:gd name="connsiteY3" fmla="*/ 120606 h 320305"/>
                <a:gd name="connsiteX4" fmla="*/ 152240 w 470548"/>
                <a:gd name="connsiteY4" fmla="*/ 12798 h 320305"/>
                <a:gd name="connsiteX5" fmla="*/ 253920 w 470548"/>
                <a:gd name="connsiteY5" fmla="*/ 15620 h 320305"/>
                <a:gd name="connsiteX6" fmla="*/ 457483 w 470548"/>
                <a:gd name="connsiteY6" fmla="*/ 155400 h 32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0548" h="320305">
                  <a:moveTo>
                    <a:pt x="457483" y="155400"/>
                  </a:moveTo>
                  <a:lnTo>
                    <a:pt x="-8142" y="316508"/>
                  </a:lnTo>
                  <a:lnTo>
                    <a:pt x="-12738" y="233616"/>
                  </a:lnTo>
                  <a:cubicBezTo>
                    <a:pt x="-15440" y="185155"/>
                    <a:pt x="-1288" y="143708"/>
                    <a:pt x="25805" y="120606"/>
                  </a:cubicBezTo>
                  <a:lnTo>
                    <a:pt x="152240" y="12798"/>
                  </a:lnTo>
                  <a:cubicBezTo>
                    <a:pt x="179333" y="-10304"/>
                    <a:pt x="217756" y="-9215"/>
                    <a:pt x="253920" y="15620"/>
                  </a:cubicBezTo>
                  <a:lnTo>
                    <a:pt x="457483" y="155400"/>
                  </a:lnTo>
                </a:path>
              </a:pathLst>
            </a:custGeom>
            <a:solidFill>
              <a:srgbClr val="F5AE18"/>
            </a:solidFill>
            <a:ln w="403" cap="flat">
              <a:noFill/>
              <a:prstDash val="solid"/>
              <a:miter/>
            </a:ln>
          </p:spPr>
          <p:txBody>
            <a:bodyPr rtlCol="0" anchor="ctr"/>
            <a:lstStyle/>
            <a:p>
              <a:endParaRPr lang="en-US"/>
            </a:p>
          </p:txBody>
        </p:sp>
        <p:sp>
          <p:nvSpPr>
            <p:cNvPr id="165" name="Freeform: Shape 164"/>
            <p:cNvSpPr/>
            <p:nvPr/>
          </p:nvSpPr>
          <p:spPr>
            <a:xfrm flipV="1">
              <a:off x="10095700" y="3434936"/>
              <a:ext cx="749488" cy="372823"/>
            </a:xfrm>
            <a:custGeom>
              <a:avLst/>
              <a:gdLst>
                <a:gd name="connsiteX0" fmla="*/ 612971 w 749488"/>
                <a:gd name="connsiteY0" fmla="*/ 37610 h 372823"/>
                <a:gd name="connsiteX1" fmla="*/ 612746 w 749488"/>
                <a:gd name="connsiteY1" fmla="*/ 36777 h 372823"/>
                <a:gd name="connsiteX2" fmla="*/ 613090 w 749488"/>
                <a:gd name="connsiteY2" fmla="*/ 35569 h 372823"/>
                <a:gd name="connsiteX3" fmla="*/ 672971 w 749488"/>
                <a:gd name="connsiteY3" fmla="*/ 15865 h 372823"/>
                <a:gd name="connsiteX4" fmla="*/ 672437 w 749488"/>
                <a:gd name="connsiteY4" fmla="*/ 18042 h 372823"/>
                <a:gd name="connsiteX5" fmla="*/ 539372 w 749488"/>
                <a:gd name="connsiteY5" fmla="*/ 61828 h 372823"/>
                <a:gd name="connsiteX6" fmla="*/ 538877 w 749488"/>
                <a:gd name="connsiteY6" fmla="*/ 59989 h 372823"/>
                <a:gd name="connsiteX7" fmla="*/ 595326 w 749488"/>
                <a:gd name="connsiteY7" fmla="*/ 41414 h 372823"/>
                <a:gd name="connsiteX8" fmla="*/ 595284 w 749488"/>
                <a:gd name="connsiteY8" fmla="*/ 41696 h 372823"/>
                <a:gd name="connsiteX9" fmla="*/ 595710 w 749488"/>
                <a:gd name="connsiteY9" fmla="*/ 43289 h 372823"/>
                <a:gd name="connsiteX10" fmla="*/ 633819 w 749488"/>
                <a:gd name="connsiteY10" fmla="*/ 105681 h 372823"/>
                <a:gd name="connsiteX11" fmla="*/ 629165 w 749488"/>
                <a:gd name="connsiteY11" fmla="*/ 97664 h 372823"/>
                <a:gd name="connsiteX12" fmla="*/ 629000 w 749488"/>
                <a:gd name="connsiteY12" fmla="*/ 97050 h 372823"/>
                <a:gd name="connsiteX13" fmla="*/ 684560 w 749488"/>
                <a:gd name="connsiteY13" fmla="*/ 78769 h 372823"/>
                <a:gd name="connsiteX14" fmla="*/ 692456 w 749488"/>
                <a:gd name="connsiteY14" fmla="*/ 92372 h 372823"/>
                <a:gd name="connsiteX15" fmla="*/ 689001 w 749488"/>
                <a:gd name="connsiteY15" fmla="*/ 87524 h 372823"/>
                <a:gd name="connsiteX16" fmla="*/ 559995 w 749488"/>
                <a:gd name="connsiteY16" fmla="*/ 129971 h 372823"/>
                <a:gd name="connsiteX17" fmla="*/ 555762 w 749488"/>
                <a:gd name="connsiteY17" fmla="*/ 122677 h 372823"/>
                <a:gd name="connsiteX18" fmla="*/ 555384 w 749488"/>
                <a:gd name="connsiteY18" fmla="*/ 121272 h 372823"/>
                <a:gd name="connsiteX19" fmla="*/ 612407 w 749488"/>
                <a:gd name="connsiteY19" fmla="*/ 102509 h 372823"/>
                <a:gd name="connsiteX20" fmla="*/ 617389 w 749488"/>
                <a:gd name="connsiteY20" fmla="*/ 111087 h 372823"/>
                <a:gd name="connsiteX21" fmla="*/ 585893 w 749488"/>
                <a:gd name="connsiteY21" fmla="*/ 168359 h 372823"/>
                <a:gd name="connsiteX22" fmla="*/ 582182 w 749488"/>
                <a:gd name="connsiteY22" fmla="*/ 164077 h 372823"/>
                <a:gd name="connsiteX23" fmla="*/ 640745 w 749488"/>
                <a:gd name="connsiteY23" fmla="*/ 144811 h 372823"/>
                <a:gd name="connsiteX24" fmla="*/ 644458 w 749488"/>
                <a:gd name="connsiteY24" fmla="*/ 149093 h 372823"/>
                <a:gd name="connsiteX25" fmla="*/ 56221 w 749488"/>
                <a:gd name="connsiteY25" fmla="*/ 220810 h 372823"/>
                <a:gd name="connsiteX26" fmla="*/ 56251 w 749488"/>
                <a:gd name="connsiteY26" fmla="*/ 218798 h 372823"/>
                <a:gd name="connsiteX27" fmla="*/ 519157 w 749488"/>
                <a:gd name="connsiteY27" fmla="*/ 66478 h 372823"/>
                <a:gd name="connsiteX28" fmla="*/ 519647 w 749488"/>
                <a:gd name="connsiteY28" fmla="*/ 68318 h 372823"/>
                <a:gd name="connsiteX29" fmla="*/ 74133 w 749488"/>
                <a:gd name="connsiteY29" fmla="*/ 289833 h 372823"/>
                <a:gd name="connsiteX30" fmla="*/ 72035 w 749488"/>
                <a:gd name="connsiteY30" fmla="*/ 286222 h 372823"/>
                <a:gd name="connsiteX31" fmla="*/ 70569 w 749488"/>
                <a:gd name="connsiteY31" fmla="*/ 280789 h 372823"/>
                <a:gd name="connsiteX32" fmla="*/ 535469 w 749488"/>
                <a:gd name="connsiteY32" fmla="*/ 127824 h 372823"/>
                <a:gd name="connsiteX33" fmla="*/ 535777 w 749488"/>
                <a:gd name="connsiteY33" fmla="*/ 128984 h 372823"/>
                <a:gd name="connsiteX34" fmla="*/ 537186 w 749488"/>
                <a:gd name="connsiteY34" fmla="*/ 128520 h 372823"/>
                <a:gd name="connsiteX35" fmla="*/ 541554 w 749488"/>
                <a:gd name="connsiteY35" fmla="*/ 136039 h 372823"/>
                <a:gd name="connsiteX36" fmla="*/ 100219 w 749488"/>
                <a:gd name="connsiteY36" fmla="*/ 328134 h 372823"/>
                <a:gd name="connsiteX37" fmla="*/ 96506 w 749488"/>
                <a:gd name="connsiteY37" fmla="*/ 323851 h 372823"/>
                <a:gd name="connsiteX38" fmla="*/ 563974 w 749488"/>
                <a:gd name="connsiteY38" fmla="*/ 170067 h 372823"/>
                <a:gd name="connsiteX39" fmla="*/ 567687 w 749488"/>
                <a:gd name="connsiteY39" fmla="*/ 174349 h 372823"/>
                <a:gd name="connsiteX40" fmla="*/ 137155 w 749488"/>
                <a:gd name="connsiteY40" fmla="*/ 372098 h 372823"/>
                <a:gd name="connsiteX41" fmla="*/ 231982 w 749488"/>
                <a:gd name="connsiteY41" fmla="*/ 353477 h 372823"/>
                <a:gd name="connsiteX42" fmla="*/ 422562 w 749488"/>
                <a:gd name="connsiteY42" fmla="*/ 296782 h 372823"/>
                <a:gd name="connsiteX43" fmla="*/ 611005 w 749488"/>
                <a:gd name="connsiteY43" fmla="*/ 223676 h 372823"/>
                <a:gd name="connsiteX44" fmla="*/ 699583 w 749488"/>
                <a:gd name="connsiteY44" fmla="*/ 178452 h 372823"/>
                <a:gd name="connsiteX45" fmla="*/ 746834 w 749488"/>
                <a:gd name="connsiteY45" fmla="*/ 148291 h 372823"/>
                <a:gd name="connsiteX46" fmla="*/ 712847 w 749488"/>
                <a:gd name="connsiteY46" fmla="*/ 126595 h 372823"/>
                <a:gd name="connsiteX47" fmla="*/ 660687 w 749488"/>
                <a:gd name="connsiteY47" fmla="*/ 143754 h 372823"/>
                <a:gd name="connsiteX48" fmla="*/ 656976 w 749488"/>
                <a:gd name="connsiteY48" fmla="*/ 139472 h 372823"/>
                <a:gd name="connsiteX49" fmla="*/ 712909 w 749488"/>
                <a:gd name="connsiteY49" fmla="*/ 121071 h 372823"/>
                <a:gd name="connsiteX50" fmla="*/ 703752 w 749488"/>
                <a:gd name="connsiteY50" fmla="*/ 108222 h 372823"/>
                <a:gd name="connsiteX51" fmla="*/ 714251 w 749488"/>
                <a:gd name="connsiteY51" fmla="*/ 120333 h 372823"/>
                <a:gd name="connsiteX52" fmla="*/ 749488 w 749488"/>
                <a:gd name="connsiteY52" fmla="*/ 128521 h 372823"/>
                <a:gd name="connsiteX53" fmla="*/ 728039 w 749488"/>
                <a:gd name="connsiteY53" fmla="*/ 116636 h 372823"/>
                <a:gd name="connsiteX54" fmla="*/ 697277 w 749488"/>
                <a:gd name="connsiteY54" fmla="*/ 73252 h 372823"/>
                <a:gd name="connsiteX55" fmla="*/ 685822 w 749488"/>
                <a:gd name="connsiteY55" fmla="*/ 30717 h 372823"/>
                <a:gd name="connsiteX56" fmla="*/ 683989 w 749488"/>
                <a:gd name="connsiteY56" fmla="*/ 23779 h 372823"/>
                <a:gd name="connsiteX57" fmla="*/ 690601 w 749488"/>
                <a:gd name="connsiteY57" fmla="*/ 78 h 372823"/>
                <a:gd name="connsiteX58" fmla="*/ 690513 w 749488"/>
                <a:gd name="connsiteY58" fmla="*/ 111 h 372823"/>
                <a:gd name="connsiteX59" fmla="*/ 690544 w 749488"/>
                <a:gd name="connsiteY59" fmla="*/ 0 h 372823"/>
                <a:gd name="connsiteX60" fmla="*/ 684003 w 749488"/>
                <a:gd name="connsiteY60" fmla="*/ 2479 h 372823"/>
                <a:gd name="connsiteX61" fmla="*/ 684540 w 749488"/>
                <a:gd name="connsiteY61" fmla="*/ 606 h 372823"/>
                <a:gd name="connsiteX62" fmla="*/ 613541 w 749488"/>
                <a:gd name="connsiteY62" fmla="*/ 7758 h 372823"/>
                <a:gd name="connsiteX63" fmla="*/ 546069 w 749488"/>
                <a:gd name="connsiteY63" fmla="*/ 21732 h 372823"/>
                <a:gd name="connsiteX64" fmla="*/ 546464 w 749488"/>
                <a:gd name="connsiteY64" fmla="*/ 20988 h 372823"/>
                <a:gd name="connsiteX65" fmla="*/ 528926 w 749488"/>
                <a:gd name="connsiteY65" fmla="*/ 25272 h 372823"/>
                <a:gd name="connsiteX66" fmla="*/ 528919 w 749488"/>
                <a:gd name="connsiteY66" fmla="*/ 25284 h 372823"/>
                <a:gd name="connsiteX67" fmla="*/ 512949 w 749488"/>
                <a:gd name="connsiteY67" fmla="*/ 28591 h 372823"/>
                <a:gd name="connsiteX68" fmla="*/ 317611 w 749488"/>
                <a:gd name="connsiteY68" fmla="*/ 85908 h 372823"/>
                <a:gd name="connsiteX69" fmla="*/ 135014 w 749488"/>
                <a:gd name="connsiteY69" fmla="*/ 156352 h 372823"/>
                <a:gd name="connsiteX70" fmla="*/ 73319 w 749488"/>
                <a:gd name="connsiteY70" fmla="*/ 186816 h 372823"/>
                <a:gd name="connsiteX71" fmla="*/ 60125 w 749488"/>
                <a:gd name="connsiteY71" fmla="*/ 197730 h 372823"/>
                <a:gd name="connsiteX72" fmla="*/ 60801 w 749488"/>
                <a:gd name="connsiteY72" fmla="*/ 195769 h 372823"/>
                <a:gd name="connsiteX73" fmla="*/ 41973 w 749488"/>
                <a:gd name="connsiteY73" fmla="*/ 210107 h 372823"/>
                <a:gd name="connsiteX74" fmla="*/ 41670 w 749488"/>
                <a:gd name="connsiteY74" fmla="*/ 212996 h 372823"/>
                <a:gd name="connsiteX75" fmla="*/ 20392 w 749488"/>
                <a:gd name="connsiteY75" fmla="*/ 230598 h 372823"/>
                <a:gd name="connsiteX76" fmla="*/ 40518 w 749488"/>
                <a:gd name="connsiteY76" fmla="*/ 223975 h 372823"/>
                <a:gd name="connsiteX77" fmla="*/ 40301 w 749488"/>
                <a:gd name="connsiteY77" fmla="*/ 226049 h 372823"/>
                <a:gd name="connsiteX78" fmla="*/ 20410 w 749488"/>
                <a:gd name="connsiteY78" fmla="*/ 232594 h 372823"/>
                <a:gd name="connsiteX79" fmla="*/ 18595 w 749488"/>
                <a:gd name="connsiteY79" fmla="*/ 234632 h 372823"/>
                <a:gd name="connsiteX80" fmla="*/ 1380 w 749488"/>
                <a:gd name="connsiteY80" fmla="*/ 290186 h 372823"/>
                <a:gd name="connsiteX81" fmla="*/ 5049 w 749488"/>
                <a:gd name="connsiteY81" fmla="*/ 302347 h 372823"/>
                <a:gd name="connsiteX82" fmla="*/ 46857 w 749488"/>
                <a:gd name="connsiteY82" fmla="*/ 288591 h 372823"/>
                <a:gd name="connsiteX83" fmla="*/ 49231 w 749488"/>
                <a:gd name="connsiteY83" fmla="*/ 298027 h 372823"/>
                <a:gd name="connsiteX84" fmla="*/ 5017 w 749488"/>
                <a:gd name="connsiteY84" fmla="*/ 312574 h 372823"/>
                <a:gd name="connsiteX85" fmla="*/ 29127 w 749488"/>
                <a:gd name="connsiteY85" fmla="*/ 346017 h 372823"/>
                <a:gd name="connsiteX86" fmla="*/ 80776 w 749488"/>
                <a:gd name="connsiteY86" fmla="*/ 329026 h 372823"/>
                <a:gd name="connsiteX87" fmla="*/ 84489 w 749488"/>
                <a:gd name="connsiteY87" fmla="*/ 333308 h 372823"/>
                <a:gd name="connsiteX88" fmla="*/ 29064 w 749488"/>
                <a:gd name="connsiteY88" fmla="*/ 351542 h 372823"/>
                <a:gd name="connsiteX89" fmla="*/ 50796 w 749488"/>
                <a:gd name="connsiteY89" fmla="*/ 363703 h 372823"/>
                <a:gd name="connsiteX90" fmla="*/ 137155 w 749488"/>
                <a:gd name="connsiteY90" fmla="*/ 372098 h 37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749488" h="372823">
                  <a:moveTo>
                    <a:pt x="612971" y="37610"/>
                  </a:moveTo>
                  <a:lnTo>
                    <a:pt x="612746" y="36777"/>
                  </a:lnTo>
                  <a:lnTo>
                    <a:pt x="613090" y="35569"/>
                  </a:lnTo>
                  <a:lnTo>
                    <a:pt x="672971" y="15865"/>
                  </a:lnTo>
                  <a:lnTo>
                    <a:pt x="672437" y="18042"/>
                  </a:lnTo>
                  <a:close/>
                  <a:moveTo>
                    <a:pt x="539372" y="61828"/>
                  </a:moveTo>
                  <a:lnTo>
                    <a:pt x="538877" y="59989"/>
                  </a:lnTo>
                  <a:lnTo>
                    <a:pt x="595326" y="41414"/>
                  </a:lnTo>
                  <a:lnTo>
                    <a:pt x="595284" y="41696"/>
                  </a:lnTo>
                  <a:lnTo>
                    <a:pt x="595710" y="43289"/>
                  </a:lnTo>
                  <a:close/>
                  <a:moveTo>
                    <a:pt x="633819" y="105681"/>
                  </a:moveTo>
                  <a:lnTo>
                    <a:pt x="629165" y="97664"/>
                  </a:lnTo>
                  <a:lnTo>
                    <a:pt x="629000" y="97050"/>
                  </a:lnTo>
                  <a:lnTo>
                    <a:pt x="684560" y="78769"/>
                  </a:lnTo>
                  <a:lnTo>
                    <a:pt x="692456" y="92372"/>
                  </a:lnTo>
                  <a:lnTo>
                    <a:pt x="689001" y="87524"/>
                  </a:lnTo>
                  <a:close/>
                  <a:moveTo>
                    <a:pt x="559995" y="129971"/>
                  </a:moveTo>
                  <a:lnTo>
                    <a:pt x="555762" y="122677"/>
                  </a:lnTo>
                  <a:lnTo>
                    <a:pt x="555384" y="121272"/>
                  </a:lnTo>
                  <a:lnTo>
                    <a:pt x="612407" y="102509"/>
                  </a:lnTo>
                  <a:lnTo>
                    <a:pt x="617389" y="111087"/>
                  </a:lnTo>
                  <a:close/>
                  <a:moveTo>
                    <a:pt x="585893" y="168359"/>
                  </a:moveTo>
                  <a:lnTo>
                    <a:pt x="582182" y="164077"/>
                  </a:lnTo>
                  <a:lnTo>
                    <a:pt x="640745" y="144811"/>
                  </a:lnTo>
                  <a:lnTo>
                    <a:pt x="644458" y="149093"/>
                  </a:lnTo>
                  <a:close/>
                  <a:moveTo>
                    <a:pt x="56221" y="220810"/>
                  </a:moveTo>
                  <a:lnTo>
                    <a:pt x="56251" y="218798"/>
                  </a:lnTo>
                  <a:lnTo>
                    <a:pt x="519157" y="66478"/>
                  </a:lnTo>
                  <a:lnTo>
                    <a:pt x="519647" y="68318"/>
                  </a:lnTo>
                  <a:close/>
                  <a:moveTo>
                    <a:pt x="74133" y="289833"/>
                  </a:moveTo>
                  <a:lnTo>
                    <a:pt x="72035" y="286222"/>
                  </a:lnTo>
                  <a:lnTo>
                    <a:pt x="70569" y="280789"/>
                  </a:lnTo>
                  <a:lnTo>
                    <a:pt x="535469" y="127824"/>
                  </a:lnTo>
                  <a:lnTo>
                    <a:pt x="535777" y="128984"/>
                  </a:lnTo>
                  <a:lnTo>
                    <a:pt x="537186" y="128520"/>
                  </a:lnTo>
                  <a:lnTo>
                    <a:pt x="541554" y="136039"/>
                  </a:lnTo>
                  <a:close/>
                  <a:moveTo>
                    <a:pt x="100219" y="328134"/>
                  </a:moveTo>
                  <a:lnTo>
                    <a:pt x="96506" y="323851"/>
                  </a:lnTo>
                  <a:lnTo>
                    <a:pt x="563974" y="170067"/>
                  </a:lnTo>
                  <a:lnTo>
                    <a:pt x="567687" y="174349"/>
                  </a:lnTo>
                  <a:close/>
                  <a:moveTo>
                    <a:pt x="137155" y="372098"/>
                  </a:moveTo>
                  <a:cubicBezTo>
                    <a:pt x="170296" y="370025"/>
                    <a:pt x="201018" y="361491"/>
                    <a:pt x="231982" y="353477"/>
                  </a:cubicBezTo>
                  <a:cubicBezTo>
                    <a:pt x="296449" y="336755"/>
                    <a:pt x="360231" y="318410"/>
                    <a:pt x="422562" y="296782"/>
                  </a:cubicBezTo>
                  <a:cubicBezTo>
                    <a:pt x="486465" y="274637"/>
                    <a:pt x="548876" y="249450"/>
                    <a:pt x="611005" y="223676"/>
                  </a:cubicBezTo>
                  <a:cubicBezTo>
                    <a:pt x="641808" y="210894"/>
                    <a:pt x="671320" y="195796"/>
                    <a:pt x="699583" y="178452"/>
                  </a:cubicBezTo>
                  <a:cubicBezTo>
                    <a:pt x="715508" y="168675"/>
                    <a:pt x="731151" y="158414"/>
                    <a:pt x="746834" y="148291"/>
                  </a:cubicBezTo>
                  <a:cubicBezTo>
                    <a:pt x="736675" y="144146"/>
                    <a:pt x="724337" y="137409"/>
                    <a:pt x="712847" y="126595"/>
                  </a:cubicBezTo>
                  <a:lnTo>
                    <a:pt x="660687" y="143754"/>
                  </a:lnTo>
                  <a:lnTo>
                    <a:pt x="656976" y="139472"/>
                  </a:lnTo>
                  <a:lnTo>
                    <a:pt x="712909" y="121071"/>
                  </a:lnTo>
                  <a:lnTo>
                    <a:pt x="703752" y="108222"/>
                  </a:lnTo>
                  <a:lnTo>
                    <a:pt x="714251" y="120333"/>
                  </a:lnTo>
                  <a:cubicBezTo>
                    <a:pt x="729128" y="133772"/>
                    <a:pt x="740699" y="135465"/>
                    <a:pt x="749488" y="128521"/>
                  </a:cubicBezTo>
                  <a:cubicBezTo>
                    <a:pt x="743198" y="127381"/>
                    <a:pt x="735901" y="123753"/>
                    <a:pt x="728039" y="116636"/>
                  </a:cubicBezTo>
                  <a:cubicBezTo>
                    <a:pt x="716146" y="105857"/>
                    <a:pt x="705260" y="90068"/>
                    <a:pt x="697277" y="73252"/>
                  </a:cubicBezTo>
                  <a:lnTo>
                    <a:pt x="685822" y="30717"/>
                  </a:lnTo>
                  <a:lnTo>
                    <a:pt x="683989" y="23779"/>
                  </a:lnTo>
                  <a:cubicBezTo>
                    <a:pt x="683747" y="12585"/>
                    <a:pt x="686125" y="4500"/>
                    <a:pt x="690601" y="78"/>
                  </a:cubicBezTo>
                  <a:lnTo>
                    <a:pt x="690513" y="111"/>
                  </a:lnTo>
                  <a:lnTo>
                    <a:pt x="690544" y="0"/>
                  </a:lnTo>
                  <a:lnTo>
                    <a:pt x="684003" y="2479"/>
                  </a:lnTo>
                  <a:lnTo>
                    <a:pt x="684540" y="606"/>
                  </a:lnTo>
                  <a:cubicBezTo>
                    <a:pt x="660793" y="2749"/>
                    <a:pt x="637006" y="4752"/>
                    <a:pt x="613541" y="7758"/>
                  </a:cubicBezTo>
                  <a:lnTo>
                    <a:pt x="546069" y="21732"/>
                  </a:lnTo>
                  <a:lnTo>
                    <a:pt x="546464" y="20988"/>
                  </a:lnTo>
                  <a:cubicBezTo>
                    <a:pt x="540578" y="22335"/>
                    <a:pt x="534732" y="23787"/>
                    <a:pt x="528926" y="25272"/>
                  </a:cubicBezTo>
                  <a:lnTo>
                    <a:pt x="528919" y="25284"/>
                  </a:lnTo>
                  <a:lnTo>
                    <a:pt x="512949" y="28591"/>
                  </a:lnTo>
                  <a:cubicBezTo>
                    <a:pt x="447232" y="46350"/>
                    <a:pt x="381716" y="64453"/>
                    <a:pt x="317611" y="85908"/>
                  </a:cubicBezTo>
                  <a:cubicBezTo>
                    <a:pt x="255483" y="106740"/>
                    <a:pt x="194886" y="130856"/>
                    <a:pt x="135014" y="156352"/>
                  </a:cubicBezTo>
                  <a:cubicBezTo>
                    <a:pt x="113707" y="165404"/>
                    <a:pt x="92782" y="175000"/>
                    <a:pt x="73319" y="186816"/>
                  </a:cubicBezTo>
                  <a:lnTo>
                    <a:pt x="60125" y="197730"/>
                  </a:lnTo>
                  <a:lnTo>
                    <a:pt x="60801" y="195769"/>
                  </a:lnTo>
                  <a:cubicBezTo>
                    <a:pt x="54310" y="200226"/>
                    <a:pt x="48021" y="204994"/>
                    <a:pt x="41973" y="210107"/>
                  </a:cubicBezTo>
                  <a:lnTo>
                    <a:pt x="41670" y="212996"/>
                  </a:lnTo>
                  <a:lnTo>
                    <a:pt x="20392" y="230598"/>
                  </a:lnTo>
                  <a:lnTo>
                    <a:pt x="40518" y="223975"/>
                  </a:lnTo>
                  <a:lnTo>
                    <a:pt x="40301" y="226049"/>
                  </a:lnTo>
                  <a:lnTo>
                    <a:pt x="20410" y="232594"/>
                  </a:lnTo>
                  <a:cubicBezTo>
                    <a:pt x="19805" y="233285"/>
                    <a:pt x="19200" y="233907"/>
                    <a:pt x="18595" y="234632"/>
                  </a:cubicBezTo>
                  <a:cubicBezTo>
                    <a:pt x="6500" y="249073"/>
                    <a:pt x="-3821" y="265346"/>
                    <a:pt x="1380" y="290186"/>
                  </a:cubicBezTo>
                  <a:cubicBezTo>
                    <a:pt x="2227" y="294332"/>
                    <a:pt x="3476" y="298374"/>
                    <a:pt x="5049" y="302347"/>
                  </a:cubicBezTo>
                  <a:lnTo>
                    <a:pt x="46857" y="288591"/>
                  </a:lnTo>
                  <a:lnTo>
                    <a:pt x="49231" y="298027"/>
                  </a:lnTo>
                  <a:lnTo>
                    <a:pt x="5017" y="312574"/>
                  </a:lnTo>
                  <a:cubicBezTo>
                    <a:pt x="10137" y="325599"/>
                    <a:pt x="18725" y="337415"/>
                    <a:pt x="29127" y="346017"/>
                  </a:cubicBezTo>
                  <a:lnTo>
                    <a:pt x="80776" y="329026"/>
                  </a:lnTo>
                  <a:lnTo>
                    <a:pt x="84489" y="333308"/>
                  </a:lnTo>
                  <a:lnTo>
                    <a:pt x="29064" y="351542"/>
                  </a:lnTo>
                  <a:cubicBezTo>
                    <a:pt x="35717" y="357070"/>
                    <a:pt x="43095" y="361319"/>
                    <a:pt x="50796" y="363703"/>
                  </a:cubicBezTo>
                  <a:cubicBezTo>
                    <a:pt x="79905" y="372996"/>
                    <a:pt x="109780" y="373826"/>
                    <a:pt x="137155" y="372098"/>
                  </a:cubicBezTo>
                  <a:close/>
                </a:path>
              </a:pathLst>
            </a:custGeom>
            <a:solidFill>
              <a:srgbClr val="F5AE18"/>
            </a:solidFill>
            <a:ln w="403" cap="flat">
              <a:noFill/>
              <a:prstDash val="solid"/>
              <a:miter/>
            </a:ln>
          </p:spPr>
          <p:txBody>
            <a:bodyPr rtlCol="0" anchor="ctr"/>
            <a:lstStyle/>
            <a:p>
              <a:endParaRPr lang="en-US"/>
            </a:p>
          </p:txBody>
        </p:sp>
      </p:grpSp>
      <p:grpSp>
        <p:nvGrpSpPr>
          <p:cNvPr id="166" name="Group 165"/>
          <p:cNvGrpSpPr/>
          <p:nvPr/>
        </p:nvGrpSpPr>
        <p:grpSpPr>
          <a:xfrm rot="11926825" flipV="1">
            <a:off x="4140765" y="3615808"/>
            <a:ext cx="1391949" cy="622833"/>
            <a:chOff x="9719648" y="3325201"/>
            <a:chExt cx="1981397" cy="886584"/>
          </a:xfrm>
        </p:grpSpPr>
        <p:sp>
          <p:nvSpPr>
            <p:cNvPr id="167" name="Freeform: Shape 166"/>
            <p:cNvSpPr/>
            <p:nvPr/>
          </p:nvSpPr>
          <p:spPr>
            <a:xfrm flipV="1">
              <a:off x="9719648" y="3325201"/>
              <a:ext cx="418034" cy="185637"/>
            </a:xfrm>
            <a:custGeom>
              <a:avLst/>
              <a:gdLst>
                <a:gd name="connsiteX0" fmla="*/ 391954 w 418034"/>
                <a:gd name="connsiteY0" fmla="*/ 40085 h 185637"/>
                <a:gd name="connsiteX1" fmla="*/ -10333 w 418034"/>
                <a:gd name="connsiteY1" fmla="*/ 180139 h 185637"/>
                <a:gd name="connsiteX2" fmla="*/ 374173 w 418034"/>
                <a:gd name="connsiteY2" fmla="*/ -3216 h 185637"/>
                <a:gd name="connsiteX3" fmla="*/ 405419 w 418034"/>
                <a:gd name="connsiteY3" fmla="*/ 7871 h 185637"/>
                <a:gd name="connsiteX4" fmla="*/ 394332 w 418034"/>
                <a:gd name="connsiteY4" fmla="*/ 39117 h 185637"/>
                <a:gd name="connsiteX5" fmla="*/ 391954 w 418034"/>
                <a:gd name="connsiteY5" fmla="*/ 40085 h 18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34" h="185637">
                  <a:moveTo>
                    <a:pt x="391954" y="40085"/>
                  </a:moveTo>
                  <a:lnTo>
                    <a:pt x="-10333" y="180139"/>
                  </a:lnTo>
                  <a:lnTo>
                    <a:pt x="374173" y="-3216"/>
                  </a:lnTo>
                  <a:cubicBezTo>
                    <a:pt x="385865" y="-8780"/>
                    <a:pt x="399856" y="-3821"/>
                    <a:pt x="405419" y="7871"/>
                  </a:cubicBezTo>
                  <a:cubicBezTo>
                    <a:pt x="410983" y="19563"/>
                    <a:pt x="406024" y="33553"/>
                    <a:pt x="394332" y="39117"/>
                  </a:cubicBezTo>
                  <a:cubicBezTo>
                    <a:pt x="393566" y="39480"/>
                    <a:pt x="392760" y="39802"/>
                    <a:pt x="391954" y="40085"/>
                  </a:cubicBezTo>
                </a:path>
              </a:pathLst>
            </a:custGeom>
            <a:solidFill>
              <a:srgbClr val="00144F"/>
            </a:solidFill>
            <a:ln w="403" cap="flat">
              <a:noFill/>
              <a:prstDash val="solid"/>
              <a:miter/>
            </a:ln>
          </p:spPr>
          <p:txBody>
            <a:bodyPr rtlCol="0" anchor="ctr"/>
            <a:lstStyle/>
            <a:p>
              <a:endParaRPr lang="en-US"/>
            </a:p>
          </p:txBody>
        </p:sp>
        <p:sp>
          <p:nvSpPr>
            <p:cNvPr id="168" name="Freeform: Shape 167"/>
            <p:cNvSpPr/>
            <p:nvPr/>
          </p:nvSpPr>
          <p:spPr>
            <a:xfrm flipV="1">
              <a:off x="11180473" y="3854697"/>
              <a:ext cx="520572" cy="139680"/>
            </a:xfrm>
            <a:custGeom>
              <a:avLst/>
              <a:gdLst>
                <a:gd name="connsiteX0" fmla="*/ 456910 w 520572"/>
                <a:gd name="connsiteY0" fmla="*/ -4077 h 163003"/>
                <a:gd name="connsiteX1" fmla="*/ -13191 w 520572"/>
                <a:gd name="connsiteY1" fmla="*/ 158926 h 163003"/>
                <a:gd name="connsiteX2" fmla="*/ 488316 w 520572"/>
                <a:gd name="connsiteY2" fmla="*/ 118205 h 163003"/>
                <a:gd name="connsiteX3" fmla="*/ 490332 w 520572"/>
                <a:gd name="connsiteY3" fmla="*/ 117198 h 163003"/>
                <a:gd name="connsiteX4" fmla="*/ 490413 w 520572"/>
                <a:gd name="connsiteY4" fmla="*/ 36442 h 163003"/>
                <a:gd name="connsiteX5" fmla="*/ 456910 w 520572"/>
                <a:gd name="connsiteY5" fmla="*/ -4077 h 16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572" h="163003">
                  <a:moveTo>
                    <a:pt x="456910" y="-4077"/>
                  </a:moveTo>
                  <a:lnTo>
                    <a:pt x="-13191" y="158926"/>
                  </a:lnTo>
                  <a:lnTo>
                    <a:pt x="488316" y="118205"/>
                  </a:lnTo>
                  <a:lnTo>
                    <a:pt x="490332" y="117198"/>
                  </a:lnTo>
                  <a:cubicBezTo>
                    <a:pt x="513031" y="106151"/>
                    <a:pt x="513072" y="63777"/>
                    <a:pt x="490413" y="36442"/>
                  </a:cubicBezTo>
                  <a:lnTo>
                    <a:pt x="456910" y="-4077"/>
                  </a:lnTo>
                </a:path>
              </a:pathLst>
            </a:custGeom>
            <a:solidFill>
              <a:srgbClr val="C48A08"/>
            </a:solidFill>
            <a:ln w="403" cap="flat">
              <a:noFill/>
              <a:prstDash val="solid"/>
              <a:miter/>
            </a:ln>
          </p:spPr>
          <p:txBody>
            <a:bodyPr rtlCol="0" anchor="ctr"/>
            <a:lstStyle/>
            <a:p>
              <a:endParaRPr lang="en-US"/>
            </a:p>
          </p:txBody>
        </p:sp>
        <p:sp>
          <p:nvSpPr>
            <p:cNvPr id="169" name="Freeform: Shape 168"/>
            <p:cNvSpPr/>
            <p:nvPr/>
          </p:nvSpPr>
          <p:spPr>
            <a:xfrm flipV="1">
              <a:off x="11174546" y="3779698"/>
              <a:ext cx="521709" cy="190328"/>
            </a:xfrm>
            <a:custGeom>
              <a:avLst/>
              <a:gdLst>
                <a:gd name="connsiteX0" fmla="*/ 460913 w 521709"/>
                <a:gd name="connsiteY0" fmla="*/ -4229 h 222108"/>
                <a:gd name="connsiteX1" fmla="*/ -13179 w 521709"/>
                <a:gd name="connsiteY1" fmla="*/ 152565 h 222108"/>
                <a:gd name="connsiteX2" fmla="*/ 60763 w 521709"/>
                <a:gd name="connsiteY2" fmla="*/ 217880 h 222108"/>
                <a:gd name="connsiteX3" fmla="*/ 494255 w 521709"/>
                <a:gd name="connsiteY3" fmla="*/ 93702 h 222108"/>
                <a:gd name="connsiteX4" fmla="*/ 496351 w 521709"/>
                <a:gd name="connsiteY4" fmla="*/ 36774 h 222108"/>
                <a:gd name="connsiteX5" fmla="*/ 460913 w 521709"/>
                <a:gd name="connsiteY5" fmla="*/ -4229 h 22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1709" h="222108">
                  <a:moveTo>
                    <a:pt x="460913" y="-4229"/>
                  </a:moveTo>
                  <a:lnTo>
                    <a:pt x="-13179" y="152565"/>
                  </a:lnTo>
                  <a:lnTo>
                    <a:pt x="60763" y="217880"/>
                  </a:lnTo>
                  <a:lnTo>
                    <a:pt x="494255" y="93702"/>
                  </a:lnTo>
                  <a:cubicBezTo>
                    <a:pt x="512317" y="88501"/>
                    <a:pt x="513486" y="56610"/>
                    <a:pt x="496351" y="36774"/>
                  </a:cubicBezTo>
                  <a:lnTo>
                    <a:pt x="460913" y="-4229"/>
                  </a:lnTo>
                </a:path>
              </a:pathLst>
            </a:custGeom>
            <a:solidFill>
              <a:srgbClr val="F5AE18"/>
            </a:solidFill>
            <a:ln w="403" cap="flat">
              <a:noFill/>
              <a:prstDash val="solid"/>
              <a:miter/>
            </a:ln>
          </p:spPr>
          <p:txBody>
            <a:bodyPr rtlCol="0" anchor="ctr"/>
            <a:lstStyle/>
            <a:p>
              <a:endParaRPr lang="en-US"/>
            </a:p>
          </p:txBody>
        </p:sp>
        <p:sp>
          <p:nvSpPr>
            <p:cNvPr id="170" name="Freeform: Shape 169"/>
            <p:cNvSpPr/>
            <p:nvPr/>
          </p:nvSpPr>
          <p:spPr>
            <a:xfrm flipV="1">
              <a:off x="11154710" y="3891271"/>
              <a:ext cx="485985" cy="319122"/>
            </a:xfrm>
            <a:custGeom>
              <a:avLst/>
              <a:gdLst>
                <a:gd name="connsiteX0" fmla="*/ 472887 w 485985"/>
                <a:gd name="connsiteY0" fmla="*/ 196004 h 372407"/>
                <a:gd name="connsiteX1" fmla="*/ -13098 w 485985"/>
                <a:gd name="connsiteY1" fmla="*/ 368643 h 372407"/>
                <a:gd name="connsiteX2" fmla="*/ 344436 w 485985"/>
                <a:gd name="connsiteY2" fmla="*/ 4456 h 372407"/>
                <a:gd name="connsiteX3" fmla="*/ 370884 w 485985"/>
                <a:gd name="connsiteY3" fmla="*/ -2398 h 372407"/>
                <a:gd name="connsiteX4" fmla="*/ 438295 w 485985"/>
                <a:gd name="connsiteY4" fmla="*/ 55982 h 372407"/>
                <a:gd name="connsiteX5" fmla="*/ 472887 w 485985"/>
                <a:gd name="connsiteY5" fmla="*/ 196004 h 37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985" h="372407">
                  <a:moveTo>
                    <a:pt x="472887" y="196004"/>
                  </a:moveTo>
                  <a:lnTo>
                    <a:pt x="-13098" y="368643"/>
                  </a:lnTo>
                  <a:lnTo>
                    <a:pt x="344436" y="4456"/>
                  </a:lnTo>
                  <a:lnTo>
                    <a:pt x="370884" y="-2398"/>
                  </a:lnTo>
                  <a:cubicBezTo>
                    <a:pt x="396848" y="-10340"/>
                    <a:pt x="428780" y="17277"/>
                    <a:pt x="438295" y="55982"/>
                  </a:cubicBezTo>
                  <a:lnTo>
                    <a:pt x="472887" y="196004"/>
                  </a:lnTo>
                </a:path>
              </a:pathLst>
            </a:custGeom>
            <a:solidFill>
              <a:srgbClr val="F5AE18"/>
            </a:solidFill>
            <a:ln w="403" cap="flat">
              <a:noFill/>
              <a:prstDash val="solid"/>
              <a:miter/>
            </a:ln>
          </p:spPr>
          <p:txBody>
            <a:bodyPr rtlCol="0" anchor="ctr"/>
            <a:lstStyle/>
            <a:p>
              <a:endParaRPr lang="en-US"/>
            </a:p>
          </p:txBody>
        </p:sp>
        <p:sp>
          <p:nvSpPr>
            <p:cNvPr id="171" name="Freeform: Shape 170"/>
            <p:cNvSpPr/>
            <p:nvPr/>
          </p:nvSpPr>
          <p:spPr>
            <a:xfrm flipV="1">
              <a:off x="11157330" y="3920548"/>
              <a:ext cx="469052" cy="284150"/>
            </a:xfrm>
            <a:custGeom>
              <a:avLst/>
              <a:gdLst>
                <a:gd name="connsiteX0" fmla="*/ 455967 w 469052"/>
                <a:gd name="connsiteY0" fmla="*/ 176561 h 331595"/>
                <a:gd name="connsiteX1" fmla="*/ -13086 w 469052"/>
                <a:gd name="connsiteY1" fmla="*/ 327873 h 331595"/>
                <a:gd name="connsiteX2" fmla="*/ 5218 w 469052"/>
                <a:gd name="connsiteY2" fmla="*/ 128060 h 331595"/>
                <a:gd name="connsiteX3" fmla="*/ 341828 w 469052"/>
                <a:gd name="connsiteY3" fmla="*/ -1198 h 331595"/>
                <a:gd name="connsiteX4" fmla="*/ 426656 w 469052"/>
                <a:gd name="connsiteY4" fmla="*/ 67463 h 331595"/>
                <a:gd name="connsiteX5" fmla="*/ 455967 w 469052"/>
                <a:gd name="connsiteY5" fmla="*/ 176561 h 33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052" h="331595">
                  <a:moveTo>
                    <a:pt x="455967" y="176561"/>
                  </a:moveTo>
                  <a:lnTo>
                    <a:pt x="-13086" y="327873"/>
                  </a:lnTo>
                  <a:lnTo>
                    <a:pt x="5218" y="128060"/>
                  </a:lnTo>
                  <a:lnTo>
                    <a:pt x="341828" y="-1198"/>
                  </a:lnTo>
                  <a:cubicBezTo>
                    <a:pt x="373316" y="-13293"/>
                    <a:pt x="413714" y="19445"/>
                    <a:pt x="426656" y="67463"/>
                  </a:cubicBezTo>
                  <a:lnTo>
                    <a:pt x="455967" y="176561"/>
                  </a:lnTo>
                </a:path>
              </a:pathLst>
            </a:custGeom>
            <a:solidFill>
              <a:srgbClr val="C48A08"/>
            </a:solidFill>
            <a:ln w="403" cap="flat">
              <a:noFill/>
              <a:prstDash val="solid"/>
              <a:miter/>
            </a:ln>
          </p:spPr>
          <p:txBody>
            <a:bodyPr rtlCol="0" anchor="ctr"/>
            <a:lstStyle/>
            <a:p>
              <a:endParaRPr lang="en-US"/>
            </a:p>
          </p:txBody>
        </p:sp>
        <p:sp>
          <p:nvSpPr>
            <p:cNvPr id="172" name="Freeform: Shape 171"/>
            <p:cNvSpPr/>
            <p:nvPr/>
          </p:nvSpPr>
          <p:spPr>
            <a:xfrm flipV="1">
              <a:off x="10788069" y="3672651"/>
              <a:ext cx="866178" cy="379614"/>
            </a:xfrm>
            <a:custGeom>
              <a:avLst/>
              <a:gdLst>
                <a:gd name="connsiteX0" fmla="*/ 829103 w 866178"/>
                <a:gd name="connsiteY0" fmla="*/ 110871 h 442999"/>
                <a:gd name="connsiteX1" fmla="*/ 470036 w 866178"/>
                <a:gd name="connsiteY1" fmla="*/ 237065 h 442999"/>
                <a:gd name="connsiteX2" fmla="*/ 279295 w 866178"/>
                <a:gd name="connsiteY2" fmla="*/ 317095 h 442999"/>
                <a:gd name="connsiteX3" fmla="*/ 92182 w 866178"/>
                <a:gd name="connsiteY3" fmla="*/ 411720 h 442999"/>
                <a:gd name="connsiteX4" fmla="*/ 55291 w 866178"/>
                <a:gd name="connsiteY4" fmla="*/ 438692 h 442999"/>
                <a:gd name="connsiteX5" fmla="*/ -4177 w 866178"/>
                <a:gd name="connsiteY5" fmla="*/ 370273 h 442999"/>
                <a:gd name="connsiteX6" fmla="*/ -7079 w 866178"/>
                <a:gd name="connsiteY6" fmla="*/ 287058 h 442999"/>
                <a:gd name="connsiteX7" fmla="*/ 25860 w 866178"/>
                <a:gd name="connsiteY7" fmla="*/ 283349 h 442999"/>
                <a:gd name="connsiteX8" fmla="*/ 227850 w 866178"/>
                <a:gd name="connsiteY8" fmla="*/ 227832 h 442999"/>
                <a:gd name="connsiteX9" fmla="*/ 612356 w 866178"/>
                <a:gd name="connsiteY9" fmla="*/ 79101 h 442999"/>
                <a:gd name="connsiteX10" fmla="*/ 777497 w 866178"/>
                <a:gd name="connsiteY10" fmla="*/ 2256 h 442999"/>
                <a:gd name="connsiteX11" fmla="*/ 811524 w 866178"/>
                <a:gd name="connsiteY11" fmla="*/ -1695 h 442999"/>
                <a:gd name="connsiteX12" fmla="*/ 844746 w 866178"/>
                <a:gd name="connsiteY12" fmla="*/ 32374 h 442999"/>
                <a:gd name="connsiteX13" fmla="*/ 829103 w 866178"/>
                <a:gd name="connsiteY13" fmla="*/ 110871 h 44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178" h="442999">
                  <a:moveTo>
                    <a:pt x="829103" y="110871"/>
                  </a:moveTo>
                  <a:cubicBezTo>
                    <a:pt x="706538" y="144859"/>
                    <a:pt x="587803" y="190256"/>
                    <a:pt x="470036" y="237065"/>
                  </a:cubicBezTo>
                  <a:cubicBezTo>
                    <a:pt x="405932" y="262505"/>
                    <a:pt x="342512" y="289518"/>
                    <a:pt x="279295" y="317095"/>
                  </a:cubicBezTo>
                  <a:cubicBezTo>
                    <a:pt x="215351" y="344994"/>
                    <a:pt x="150320" y="371160"/>
                    <a:pt x="92182" y="411720"/>
                  </a:cubicBezTo>
                  <a:cubicBezTo>
                    <a:pt x="79724" y="420388"/>
                    <a:pt x="67508" y="429500"/>
                    <a:pt x="55291" y="438692"/>
                  </a:cubicBezTo>
                  <a:cubicBezTo>
                    <a:pt x="36584" y="429822"/>
                    <a:pt x="10378" y="410671"/>
                    <a:pt x="-4177" y="370273"/>
                  </a:cubicBezTo>
                  <a:cubicBezTo>
                    <a:pt x="-16635" y="335681"/>
                    <a:pt x="-13530" y="307741"/>
                    <a:pt x="-7079" y="287058"/>
                  </a:cubicBezTo>
                  <a:cubicBezTo>
                    <a:pt x="3927" y="285889"/>
                    <a:pt x="14934" y="284720"/>
                    <a:pt x="25860" y="283349"/>
                  </a:cubicBezTo>
                  <a:cubicBezTo>
                    <a:pt x="96536" y="274439"/>
                    <a:pt x="161931" y="250974"/>
                    <a:pt x="227850" y="227832"/>
                  </a:cubicBezTo>
                  <a:cubicBezTo>
                    <a:pt x="357591" y="182273"/>
                    <a:pt x="486204" y="133772"/>
                    <a:pt x="612356" y="79101"/>
                  </a:cubicBezTo>
                  <a:cubicBezTo>
                    <a:pt x="668035" y="54991"/>
                    <a:pt x="723391" y="30035"/>
                    <a:pt x="777497" y="2256"/>
                  </a:cubicBezTo>
                  <a:cubicBezTo>
                    <a:pt x="788059" y="-3146"/>
                    <a:pt x="798220" y="-7178"/>
                    <a:pt x="811524" y="-1695"/>
                  </a:cubicBezTo>
                  <a:cubicBezTo>
                    <a:pt x="824507" y="3668"/>
                    <a:pt x="836884" y="16327"/>
                    <a:pt x="844746" y="32374"/>
                  </a:cubicBezTo>
                  <a:cubicBezTo>
                    <a:pt x="861195" y="66039"/>
                    <a:pt x="853454" y="104138"/>
                    <a:pt x="829103" y="110871"/>
                  </a:cubicBezTo>
                </a:path>
              </a:pathLst>
            </a:custGeom>
            <a:solidFill>
              <a:srgbClr val="00144F"/>
            </a:solidFill>
            <a:ln w="403" cap="flat">
              <a:noFill/>
              <a:prstDash val="solid"/>
              <a:miter/>
            </a:ln>
          </p:spPr>
          <p:txBody>
            <a:bodyPr rtlCol="0" anchor="ctr"/>
            <a:lstStyle/>
            <a:p>
              <a:endParaRPr lang="en-US"/>
            </a:p>
          </p:txBody>
        </p:sp>
        <p:sp>
          <p:nvSpPr>
            <p:cNvPr id="173" name="Freeform: Shape 172"/>
            <p:cNvSpPr/>
            <p:nvPr/>
          </p:nvSpPr>
          <p:spPr>
            <a:xfrm flipV="1">
              <a:off x="11166765" y="3683061"/>
              <a:ext cx="482477" cy="297729"/>
            </a:xfrm>
            <a:custGeom>
              <a:avLst/>
              <a:gdLst>
                <a:gd name="connsiteX0" fmla="*/ 469357 w 482477"/>
                <a:gd name="connsiteY0" fmla="*/ 13123 h 347441"/>
                <a:gd name="connsiteX1" fmla="*/ 454440 w 482477"/>
                <a:gd name="connsiteY1" fmla="*/ -4375 h 347441"/>
                <a:gd name="connsiteX2" fmla="*/ -13121 w 482477"/>
                <a:gd name="connsiteY2" fmla="*/ 192052 h 347441"/>
                <a:gd name="connsiteX3" fmla="*/ 144883 w 482477"/>
                <a:gd name="connsiteY3" fmla="*/ 306150 h 347441"/>
                <a:gd name="connsiteX4" fmla="*/ 190281 w 482477"/>
                <a:gd name="connsiteY4" fmla="*/ 324413 h 347441"/>
                <a:gd name="connsiteX5" fmla="*/ 390335 w 482477"/>
                <a:gd name="connsiteY5" fmla="*/ 342839 h 347441"/>
                <a:gd name="connsiteX6" fmla="*/ 448352 w 482477"/>
                <a:gd name="connsiteY6" fmla="*/ 279500 h 347441"/>
                <a:gd name="connsiteX7" fmla="*/ 469357 w 482477"/>
                <a:gd name="connsiteY7" fmla="*/ 13123 h 34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477" h="347441">
                  <a:moveTo>
                    <a:pt x="469357" y="13123"/>
                  </a:moveTo>
                  <a:lnTo>
                    <a:pt x="454440" y="-4375"/>
                  </a:lnTo>
                  <a:lnTo>
                    <a:pt x="-13121" y="192052"/>
                  </a:lnTo>
                  <a:lnTo>
                    <a:pt x="144883" y="306150"/>
                  </a:lnTo>
                  <a:cubicBezTo>
                    <a:pt x="159639" y="316834"/>
                    <a:pt x="175242" y="323123"/>
                    <a:pt x="190281" y="324413"/>
                  </a:cubicBezTo>
                  <a:lnTo>
                    <a:pt x="390335" y="342839"/>
                  </a:lnTo>
                  <a:cubicBezTo>
                    <a:pt x="422186" y="345782"/>
                    <a:pt x="445852" y="319979"/>
                    <a:pt x="448352" y="279500"/>
                  </a:cubicBezTo>
                  <a:lnTo>
                    <a:pt x="469357" y="13123"/>
                  </a:lnTo>
                </a:path>
              </a:pathLst>
            </a:custGeom>
            <a:solidFill>
              <a:srgbClr val="F5AE18"/>
            </a:solidFill>
            <a:ln w="403" cap="flat">
              <a:noFill/>
              <a:prstDash val="solid"/>
              <a:miter/>
            </a:ln>
          </p:spPr>
          <p:txBody>
            <a:bodyPr rtlCol="0" anchor="ctr"/>
            <a:lstStyle/>
            <a:p>
              <a:endParaRPr lang="en-US"/>
            </a:p>
          </p:txBody>
        </p:sp>
        <p:sp>
          <p:nvSpPr>
            <p:cNvPr id="174" name="Freeform: Shape 173"/>
            <p:cNvSpPr/>
            <p:nvPr/>
          </p:nvSpPr>
          <p:spPr>
            <a:xfrm flipV="1">
              <a:off x="11166765" y="3701353"/>
              <a:ext cx="467560" cy="279438"/>
            </a:xfrm>
            <a:custGeom>
              <a:avLst/>
              <a:gdLst>
                <a:gd name="connsiteX0" fmla="*/ 454456 w 467560"/>
                <a:gd name="connsiteY0" fmla="*/ -4345 h 326096"/>
                <a:gd name="connsiteX1" fmla="*/ -13104 w 467560"/>
                <a:gd name="connsiteY1" fmla="*/ 192082 h 326096"/>
                <a:gd name="connsiteX2" fmla="*/ 130506 w 467560"/>
                <a:gd name="connsiteY2" fmla="*/ 279449 h 326096"/>
                <a:gd name="connsiteX3" fmla="*/ 200013 w 467560"/>
                <a:gd name="connsiteY3" fmla="*/ 304366 h 326096"/>
                <a:gd name="connsiteX4" fmla="*/ 356928 w 467560"/>
                <a:gd name="connsiteY4" fmla="*/ 321339 h 326096"/>
                <a:gd name="connsiteX5" fmla="*/ 438006 w 467560"/>
                <a:gd name="connsiteY5" fmla="*/ 242680 h 326096"/>
                <a:gd name="connsiteX6" fmla="*/ 454456 w 467560"/>
                <a:gd name="connsiteY6" fmla="*/ -4345 h 326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7560" h="326096">
                  <a:moveTo>
                    <a:pt x="454456" y="-4345"/>
                  </a:moveTo>
                  <a:lnTo>
                    <a:pt x="-13104" y="192082"/>
                  </a:lnTo>
                  <a:lnTo>
                    <a:pt x="130506" y="279449"/>
                  </a:lnTo>
                  <a:cubicBezTo>
                    <a:pt x="153446" y="293399"/>
                    <a:pt x="177073" y="301866"/>
                    <a:pt x="200013" y="304366"/>
                  </a:cubicBezTo>
                  <a:lnTo>
                    <a:pt x="356928" y="321339"/>
                  </a:lnTo>
                  <a:cubicBezTo>
                    <a:pt x="399060" y="325895"/>
                    <a:pt x="430548" y="292310"/>
                    <a:pt x="438006" y="242680"/>
                  </a:cubicBezTo>
                  <a:lnTo>
                    <a:pt x="454456" y="-4345"/>
                  </a:lnTo>
                </a:path>
              </a:pathLst>
            </a:custGeom>
            <a:solidFill>
              <a:srgbClr val="C48A08"/>
            </a:solidFill>
            <a:ln w="403" cap="flat">
              <a:noFill/>
              <a:prstDash val="solid"/>
              <a:miter/>
            </a:ln>
          </p:spPr>
          <p:txBody>
            <a:bodyPr rtlCol="0" anchor="ctr"/>
            <a:lstStyle/>
            <a:p>
              <a:endParaRPr lang="en-US"/>
            </a:p>
          </p:txBody>
        </p:sp>
        <p:sp>
          <p:nvSpPr>
            <p:cNvPr id="175" name="Freeform: Shape 174"/>
            <p:cNvSpPr/>
            <p:nvPr/>
          </p:nvSpPr>
          <p:spPr>
            <a:xfrm flipV="1">
              <a:off x="11144583" y="3966165"/>
              <a:ext cx="472930" cy="245620"/>
            </a:xfrm>
            <a:custGeom>
              <a:avLst/>
              <a:gdLst>
                <a:gd name="connsiteX0" fmla="*/ 459504 w 472930"/>
                <a:gd name="connsiteY0" fmla="*/ 173894 h 286632"/>
                <a:gd name="connsiteX1" fmla="*/ 459867 w 472930"/>
                <a:gd name="connsiteY1" fmla="*/ 194818 h 286632"/>
                <a:gd name="connsiteX2" fmla="*/ -10354 w 472930"/>
                <a:gd name="connsiteY2" fmla="*/ 282993 h 286632"/>
                <a:gd name="connsiteX3" fmla="*/ -12934 w 472930"/>
                <a:gd name="connsiteY3" fmla="*/ 216227 h 286632"/>
                <a:gd name="connsiteX4" fmla="*/ 20448 w 472930"/>
                <a:gd name="connsiteY4" fmla="*/ 125513 h 286632"/>
                <a:gd name="connsiteX5" fmla="*/ 155351 w 472930"/>
                <a:gd name="connsiteY5" fmla="*/ 10165 h 286632"/>
                <a:gd name="connsiteX6" fmla="*/ 242557 w 472930"/>
                <a:gd name="connsiteY6" fmla="*/ 14560 h 286632"/>
                <a:gd name="connsiteX7" fmla="*/ 459504 w 472930"/>
                <a:gd name="connsiteY7" fmla="*/ 173894 h 28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2930" h="286632">
                  <a:moveTo>
                    <a:pt x="459504" y="173894"/>
                  </a:moveTo>
                  <a:lnTo>
                    <a:pt x="459867" y="194818"/>
                  </a:lnTo>
                  <a:lnTo>
                    <a:pt x="-10354" y="282993"/>
                  </a:lnTo>
                  <a:lnTo>
                    <a:pt x="-12934" y="216227"/>
                  </a:lnTo>
                  <a:cubicBezTo>
                    <a:pt x="-14466" y="176797"/>
                    <a:pt x="-2210" y="143535"/>
                    <a:pt x="20448" y="125513"/>
                  </a:cubicBezTo>
                  <a:lnTo>
                    <a:pt x="155351" y="10165"/>
                  </a:lnTo>
                  <a:cubicBezTo>
                    <a:pt x="178573" y="-9711"/>
                    <a:pt x="211835" y="-8018"/>
                    <a:pt x="242557" y="14560"/>
                  </a:cubicBezTo>
                  <a:lnTo>
                    <a:pt x="459504" y="173894"/>
                  </a:lnTo>
                </a:path>
              </a:pathLst>
            </a:custGeom>
            <a:solidFill>
              <a:srgbClr val="C48A08"/>
            </a:solidFill>
            <a:ln w="403" cap="flat">
              <a:noFill/>
              <a:prstDash val="solid"/>
              <a:miter/>
            </a:ln>
          </p:spPr>
          <p:txBody>
            <a:bodyPr rtlCol="0" anchor="ctr"/>
            <a:lstStyle/>
            <a:p>
              <a:endParaRPr lang="en-US"/>
            </a:p>
          </p:txBody>
        </p:sp>
        <p:sp>
          <p:nvSpPr>
            <p:cNvPr id="176" name="Freeform: Shape 175"/>
            <p:cNvSpPr/>
            <p:nvPr/>
          </p:nvSpPr>
          <p:spPr>
            <a:xfrm flipV="1">
              <a:off x="11146965" y="3898048"/>
              <a:ext cx="470548" cy="274475"/>
            </a:xfrm>
            <a:custGeom>
              <a:avLst/>
              <a:gdLst>
                <a:gd name="connsiteX0" fmla="*/ 457483 w 470548"/>
                <a:gd name="connsiteY0" fmla="*/ 155400 h 320305"/>
                <a:gd name="connsiteX1" fmla="*/ -8142 w 470548"/>
                <a:gd name="connsiteY1" fmla="*/ 316508 h 320305"/>
                <a:gd name="connsiteX2" fmla="*/ -12738 w 470548"/>
                <a:gd name="connsiteY2" fmla="*/ 233616 h 320305"/>
                <a:gd name="connsiteX3" fmla="*/ 25805 w 470548"/>
                <a:gd name="connsiteY3" fmla="*/ 120606 h 320305"/>
                <a:gd name="connsiteX4" fmla="*/ 152240 w 470548"/>
                <a:gd name="connsiteY4" fmla="*/ 12798 h 320305"/>
                <a:gd name="connsiteX5" fmla="*/ 253920 w 470548"/>
                <a:gd name="connsiteY5" fmla="*/ 15620 h 320305"/>
                <a:gd name="connsiteX6" fmla="*/ 457483 w 470548"/>
                <a:gd name="connsiteY6" fmla="*/ 155400 h 32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0548" h="320305">
                  <a:moveTo>
                    <a:pt x="457483" y="155400"/>
                  </a:moveTo>
                  <a:lnTo>
                    <a:pt x="-8142" y="316508"/>
                  </a:lnTo>
                  <a:lnTo>
                    <a:pt x="-12738" y="233616"/>
                  </a:lnTo>
                  <a:cubicBezTo>
                    <a:pt x="-15440" y="185155"/>
                    <a:pt x="-1288" y="143708"/>
                    <a:pt x="25805" y="120606"/>
                  </a:cubicBezTo>
                  <a:lnTo>
                    <a:pt x="152240" y="12798"/>
                  </a:lnTo>
                  <a:cubicBezTo>
                    <a:pt x="179333" y="-10304"/>
                    <a:pt x="217756" y="-9215"/>
                    <a:pt x="253920" y="15620"/>
                  </a:cubicBezTo>
                  <a:lnTo>
                    <a:pt x="457483" y="155400"/>
                  </a:lnTo>
                </a:path>
              </a:pathLst>
            </a:custGeom>
            <a:solidFill>
              <a:srgbClr val="F5AE18"/>
            </a:solidFill>
            <a:ln w="403" cap="flat">
              <a:noFill/>
              <a:prstDash val="solid"/>
              <a:miter/>
            </a:ln>
          </p:spPr>
          <p:txBody>
            <a:bodyPr rtlCol="0" anchor="ctr"/>
            <a:lstStyle/>
            <a:p>
              <a:endParaRPr lang="en-US"/>
            </a:p>
          </p:txBody>
        </p:sp>
        <p:sp>
          <p:nvSpPr>
            <p:cNvPr id="177" name="Freeform: Shape 176"/>
            <p:cNvSpPr/>
            <p:nvPr/>
          </p:nvSpPr>
          <p:spPr>
            <a:xfrm flipV="1">
              <a:off x="10095700" y="3434936"/>
              <a:ext cx="749488" cy="372823"/>
            </a:xfrm>
            <a:custGeom>
              <a:avLst/>
              <a:gdLst>
                <a:gd name="connsiteX0" fmla="*/ 612971 w 749488"/>
                <a:gd name="connsiteY0" fmla="*/ 37610 h 372823"/>
                <a:gd name="connsiteX1" fmla="*/ 612746 w 749488"/>
                <a:gd name="connsiteY1" fmla="*/ 36777 h 372823"/>
                <a:gd name="connsiteX2" fmla="*/ 613090 w 749488"/>
                <a:gd name="connsiteY2" fmla="*/ 35569 h 372823"/>
                <a:gd name="connsiteX3" fmla="*/ 672971 w 749488"/>
                <a:gd name="connsiteY3" fmla="*/ 15865 h 372823"/>
                <a:gd name="connsiteX4" fmla="*/ 672437 w 749488"/>
                <a:gd name="connsiteY4" fmla="*/ 18042 h 372823"/>
                <a:gd name="connsiteX5" fmla="*/ 539372 w 749488"/>
                <a:gd name="connsiteY5" fmla="*/ 61828 h 372823"/>
                <a:gd name="connsiteX6" fmla="*/ 538877 w 749488"/>
                <a:gd name="connsiteY6" fmla="*/ 59989 h 372823"/>
                <a:gd name="connsiteX7" fmla="*/ 595326 w 749488"/>
                <a:gd name="connsiteY7" fmla="*/ 41414 h 372823"/>
                <a:gd name="connsiteX8" fmla="*/ 595284 w 749488"/>
                <a:gd name="connsiteY8" fmla="*/ 41696 h 372823"/>
                <a:gd name="connsiteX9" fmla="*/ 595710 w 749488"/>
                <a:gd name="connsiteY9" fmla="*/ 43289 h 372823"/>
                <a:gd name="connsiteX10" fmla="*/ 633819 w 749488"/>
                <a:gd name="connsiteY10" fmla="*/ 105681 h 372823"/>
                <a:gd name="connsiteX11" fmla="*/ 629165 w 749488"/>
                <a:gd name="connsiteY11" fmla="*/ 97664 h 372823"/>
                <a:gd name="connsiteX12" fmla="*/ 629000 w 749488"/>
                <a:gd name="connsiteY12" fmla="*/ 97050 h 372823"/>
                <a:gd name="connsiteX13" fmla="*/ 684560 w 749488"/>
                <a:gd name="connsiteY13" fmla="*/ 78769 h 372823"/>
                <a:gd name="connsiteX14" fmla="*/ 692456 w 749488"/>
                <a:gd name="connsiteY14" fmla="*/ 92372 h 372823"/>
                <a:gd name="connsiteX15" fmla="*/ 689001 w 749488"/>
                <a:gd name="connsiteY15" fmla="*/ 87524 h 372823"/>
                <a:gd name="connsiteX16" fmla="*/ 559995 w 749488"/>
                <a:gd name="connsiteY16" fmla="*/ 129971 h 372823"/>
                <a:gd name="connsiteX17" fmla="*/ 555762 w 749488"/>
                <a:gd name="connsiteY17" fmla="*/ 122677 h 372823"/>
                <a:gd name="connsiteX18" fmla="*/ 555384 w 749488"/>
                <a:gd name="connsiteY18" fmla="*/ 121272 h 372823"/>
                <a:gd name="connsiteX19" fmla="*/ 612407 w 749488"/>
                <a:gd name="connsiteY19" fmla="*/ 102509 h 372823"/>
                <a:gd name="connsiteX20" fmla="*/ 617389 w 749488"/>
                <a:gd name="connsiteY20" fmla="*/ 111087 h 372823"/>
                <a:gd name="connsiteX21" fmla="*/ 585893 w 749488"/>
                <a:gd name="connsiteY21" fmla="*/ 168359 h 372823"/>
                <a:gd name="connsiteX22" fmla="*/ 582182 w 749488"/>
                <a:gd name="connsiteY22" fmla="*/ 164077 h 372823"/>
                <a:gd name="connsiteX23" fmla="*/ 640745 w 749488"/>
                <a:gd name="connsiteY23" fmla="*/ 144811 h 372823"/>
                <a:gd name="connsiteX24" fmla="*/ 644458 w 749488"/>
                <a:gd name="connsiteY24" fmla="*/ 149093 h 372823"/>
                <a:gd name="connsiteX25" fmla="*/ 56221 w 749488"/>
                <a:gd name="connsiteY25" fmla="*/ 220810 h 372823"/>
                <a:gd name="connsiteX26" fmla="*/ 56251 w 749488"/>
                <a:gd name="connsiteY26" fmla="*/ 218798 h 372823"/>
                <a:gd name="connsiteX27" fmla="*/ 519157 w 749488"/>
                <a:gd name="connsiteY27" fmla="*/ 66478 h 372823"/>
                <a:gd name="connsiteX28" fmla="*/ 519647 w 749488"/>
                <a:gd name="connsiteY28" fmla="*/ 68318 h 372823"/>
                <a:gd name="connsiteX29" fmla="*/ 74133 w 749488"/>
                <a:gd name="connsiteY29" fmla="*/ 289833 h 372823"/>
                <a:gd name="connsiteX30" fmla="*/ 72035 w 749488"/>
                <a:gd name="connsiteY30" fmla="*/ 286222 h 372823"/>
                <a:gd name="connsiteX31" fmla="*/ 70569 w 749488"/>
                <a:gd name="connsiteY31" fmla="*/ 280789 h 372823"/>
                <a:gd name="connsiteX32" fmla="*/ 535469 w 749488"/>
                <a:gd name="connsiteY32" fmla="*/ 127824 h 372823"/>
                <a:gd name="connsiteX33" fmla="*/ 535777 w 749488"/>
                <a:gd name="connsiteY33" fmla="*/ 128984 h 372823"/>
                <a:gd name="connsiteX34" fmla="*/ 537186 w 749488"/>
                <a:gd name="connsiteY34" fmla="*/ 128520 h 372823"/>
                <a:gd name="connsiteX35" fmla="*/ 541554 w 749488"/>
                <a:gd name="connsiteY35" fmla="*/ 136039 h 372823"/>
                <a:gd name="connsiteX36" fmla="*/ 100219 w 749488"/>
                <a:gd name="connsiteY36" fmla="*/ 328134 h 372823"/>
                <a:gd name="connsiteX37" fmla="*/ 96506 w 749488"/>
                <a:gd name="connsiteY37" fmla="*/ 323851 h 372823"/>
                <a:gd name="connsiteX38" fmla="*/ 563974 w 749488"/>
                <a:gd name="connsiteY38" fmla="*/ 170067 h 372823"/>
                <a:gd name="connsiteX39" fmla="*/ 567687 w 749488"/>
                <a:gd name="connsiteY39" fmla="*/ 174349 h 372823"/>
                <a:gd name="connsiteX40" fmla="*/ 137155 w 749488"/>
                <a:gd name="connsiteY40" fmla="*/ 372098 h 372823"/>
                <a:gd name="connsiteX41" fmla="*/ 231982 w 749488"/>
                <a:gd name="connsiteY41" fmla="*/ 353477 h 372823"/>
                <a:gd name="connsiteX42" fmla="*/ 422562 w 749488"/>
                <a:gd name="connsiteY42" fmla="*/ 296782 h 372823"/>
                <a:gd name="connsiteX43" fmla="*/ 611005 w 749488"/>
                <a:gd name="connsiteY43" fmla="*/ 223676 h 372823"/>
                <a:gd name="connsiteX44" fmla="*/ 699583 w 749488"/>
                <a:gd name="connsiteY44" fmla="*/ 178452 h 372823"/>
                <a:gd name="connsiteX45" fmla="*/ 746834 w 749488"/>
                <a:gd name="connsiteY45" fmla="*/ 148291 h 372823"/>
                <a:gd name="connsiteX46" fmla="*/ 712847 w 749488"/>
                <a:gd name="connsiteY46" fmla="*/ 126595 h 372823"/>
                <a:gd name="connsiteX47" fmla="*/ 660687 w 749488"/>
                <a:gd name="connsiteY47" fmla="*/ 143754 h 372823"/>
                <a:gd name="connsiteX48" fmla="*/ 656976 w 749488"/>
                <a:gd name="connsiteY48" fmla="*/ 139472 h 372823"/>
                <a:gd name="connsiteX49" fmla="*/ 712909 w 749488"/>
                <a:gd name="connsiteY49" fmla="*/ 121071 h 372823"/>
                <a:gd name="connsiteX50" fmla="*/ 703752 w 749488"/>
                <a:gd name="connsiteY50" fmla="*/ 108222 h 372823"/>
                <a:gd name="connsiteX51" fmla="*/ 714251 w 749488"/>
                <a:gd name="connsiteY51" fmla="*/ 120333 h 372823"/>
                <a:gd name="connsiteX52" fmla="*/ 749488 w 749488"/>
                <a:gd name="connsiteY52" fmla="*/ 128521 h 372823"/>
                <a:gd name="connsiteX53" fmla="*/ 728039 w 749488"/>
                <a:gd name="connsiteY53" fmla="*/ 116636 h 372823"/>
                <a:gd name="connsiteX54" fmla="*/ 697277 w 749488"/>
                <a:gd name="connsiteY54" fmla="*/ 73252 h 372823"/>
                <a:gd name="connsiteX55" fmla="*/ 685822 w 749488"/>
                <a:gd name="connsiteY55" fmla="*/ 30717 h 372823"/>
                <a:gd name="connsiteX56" fmla="*/ 683989 w 749488"/>
                <a:gd name="connsiteY56" fmla="*/ 23779 h 372823"/>
                <a:gd name="connsiteX57" fmla="*/ 690601 w 749488"/>
                <a:gd name="connsiteY57" fmla="*/ 78 h 372823"/>
                <a:gd name="connsiteX58" fmla="*/ 690513 w 749488"/>
                <a:gd name="connsiteY58" fmla="*/ 111 h 372823"/>
                <a:gd name="connsiteX59" fmla="*/ 690544 w 749488"/>
                <a:gd name="connsiteY59" fmla="*/ 0 h 372823"/>
                <a:gd name="connsiteX60" fmla="*/ 684003 w 749488"/>
                <a:gd name="connsiteY60" fmla="*/ 2479 h 372823"/>
                <a:gd name="connsiteX61" fmla="*/ 684540 w 749488"/>
                <a:gd name="connsiteY61" fmla="*/ 606 h 372823"/>
                <a:gd name="connsiteX62" fmla="*/ 613541 w 749488"/>
                <a:gd name="connsiteY62" fmla="*/ 7758 h 372823"/>
                <a:gd name="connsiteX63" fmla="*/ 546069 w 749488"/>
                <a:gd name="connsiteY63" fmla="*/ 21732 h 372823"/>
                <a:gd name="connsiteX64" fmla="*/ 546464 w 749488"/>
                <a:gd name="connsiteY64" fmla="*/ 20988 h 372823"/>
                <a:gd name="connsiteX65" fmla="*/ 528926 w 749488"/>
                <a:gd name="connsiteY65" fmla="*/ 25272 h 372823"/>
                <a:gd name="connsiteX66" fmla="*/ 528919 w 749488"/>
                <a:gd name="connsiteY66" fmla="*/ 25284 h 372823"/>
                <a:gd name="connsiteX67" fmla="*/ 512949 w 749488"/>
                <a:gd name="connsiteY67" fmla="*/ 28591 h 372823"/>
                <a:gd name="connsiteX68" fmla="*/ 317611 w 749488"/>
                <a:gd name="connsiteY68" fmla="*/ 85908 h 372823"/>
                <a:gd name="connsiteX69" fmla="*/ 135014 w 749488"/>
                <a:gd name="connsiteY69" fmla="*/ 156352 h 372823"/>
                <a:gd name="connsiteX70" fmla="*/ 73319 w 749488"/>
                <a:gd name="connsiteY70" fmla="*/ 186816 h 372823"/>
                <a:gd name="connsiteX71" fmla="*/ 60125 w 749488"/>
                <a:gd name="connsiteY71" fmla="*/ 197730 h 372823"/>
                <a:gd name="connsiteX72" fmla="*/ 60801 w 749488"/>
                <a:gd name="connsiteY72" fmla="*/ 195769 h 372823"/>
                <a:gd name="connsiteX73" fmla="*/ 41973 w 749488"/>
                <a:gd name="connsiteY73" fmla="*/ 210107 h 372823"/>
                <a:gd name="connsiteX74" fmla="*/ 41670 w 749488"/>
                <a:gd name="connsiteY74" fmla="*/ 212996 h 372823"/>
                <a:gd name="connsiteX75" fmla="*/ 20392 w 749488"/>
                <a:gd name="connsiteY75" fmla="*/ 230598 h 372823"/>
                <a:gd name="connsiteX76" fmla="*/ 40518 w 749488"/>
                <a:gd name="connsiteY76" fmla="*/ 223975 h 372823"/>
                <a:gd name="connsiteX77" fmla="*/ 40301 w 749488"/>
                <a:gd name="connsiteY77" fmla="*/ 226049 h 372823"/>
                <a:gd name="connsiteX78" fmla="*/ 20410 w 749488"/>
                <a:gd name="connsiteY78" fmla="*/ 232594 h 372823"/>
                <a:gd name="connsiteX79" fmla="*/ 18595 w 749488"/>
                <a:gd name="connsiteY79" fmla="*/ 234632 h 372823"/>
                <a:gd name="connsiteX80" fmla="*/ 1380 w 749488"/>
                <a:gd name="connsiteY80" fmla="*/ 290186 h 372823"/>
                <a:gd name="connsiteX81" fmla="*/ 5049 w 749488"/>
                <a:gd name="connsiteY81" fmla="*/ 302347 h 372823"/>
                <a:gd name="connsiteX82" fmla="*/ 46857 w 749488"/>
                <a:gd name="connsiteY82" fmla="*/ 288591 h 372823"/>
                <a:gd name="connsiteX83" fmla="*/ 49231 w 749488"/>
                <a:gd name="connsiteY83" fmla="*/ 298027 h 372823"/>
                <a:gd name="connsiteX84" fmla="*/ 5017 w 749488"/>
                <a:gd name="connsiteY84" fmla="*/ 312574 h 372823"/>
                <a:gd name="connsiteX85" fmla="*/ 29127 w 749488"/>
                <a:gd name="connsiteY85" fmla="*/ 346017 h 372823"/>
                <a:gd name="connsiteX86" fmla="*/ 80776 w 749488"/>
                <a:gd name="connsiteY86" fmla="*/ 329026 h 372823"/>
                <a:gd name="connsiteX87" fmla="*/ 84489 w 749488"/>
                <a:gd name="connsiteY87" fmla="*/ 333308 h 372823"/>
                <a:gd name="connsiteX88" fmla="*/ 29064 w 749488"/>
                <a:gd name="connsiteY88" fmla="*/ 351542 h 372823"/>
                <a:gd name="connsiteX89" fmla="*/ 50796 w 749488"/>
                <a:gd name="connsiteY89" fmla="*/ 363703 h 372823"/>
                <a:gd name="connsiteX90" fmla="*/ 137155 w 749488"/>
                <a:gd name="connsiteY90" fmla="*/ 372098 h 37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749488" h="372823">
                  <a:moveTo>
                    <a:pt x="612971" y="37610"/>
                  </a:moveTo>
                  <a:lnTo>
                    <a:pt x="612746" y="36777"/>
                  </a:lnTo>
                  <a:lnTo>
                    <a:pt x="613090" y="35569"/>
                  </a:lnTo>
                  <a:lnTo>
                    <a:pt x="672971" y="15865"/>
                  </a:lnTo>
                  <a:lnTo>
                    <a:pt x="672437" y="18042"/>
                  </a:lnTo>
                  <a:close/>
                  <a:moveTo>
                    <a:pt x="539372" y="61828"/>
                  </a:moveTo>
                  <a:lnTo>
                    <a:pt x="538877" y="59989"/>
                  </a:lnTo>
                  <a:lnTo>
                    <a:pt x="595326" y="41414"/>
                  </a:lnTo>
                  <a:lnTo>
                    <a:pt x="595284" y="41696"/>
                  </a:lnTo>
                  <a:lnTo>
                    <a:pt x="595710" y="43289"/>
                  </a:lnTo>
                  <a:close/>
                  <a:moveTo>
                    <a:pt x="633819" y="105681"/>
                  </a:moveTo>
                  <a:lnTo>
                    <a:pt x="629165" y="97664"/>
                  </a:lnTo>
                  <a:lnTo>
                    <a:pt x="629000" y="97050"/>
                  </a:lnTo>
                  <a:lnTo>
                    <a:pt x="684560" y="78769"/>
                  </a:lnTo>
                  <a:lnTo>
                    <a:pt x="692456" y="92372"/>
                  </a:lnTo>
                  <a:lnTo>
                    <a:pt x="689001" y="87524"/>
                  </a:lnTo>
                  <a:close/>
                  <a:moveTo>
                    <a:pt x="559995" y="129971"/>
                  </a:moveTo>
                  <a:lnTo>
                    <a:pt x="555762" y="122677"/>
                  </a:lnTo>
                  <a:lnTo>
                    <a:pt x="555384" y="121272"/>
                  </a:lnTo>
                  <a:lnTo>
                    <a:pt x="612407" y="102509"/>
                  </a:lnTo>
                  <a:lnTo>
                    <a:pt x="617389" y="111087"/>
                  </a:lnTo>
                  <a:close/>
                  <a:moveTo>
                    <a:pt x="585893" y="168359"/>
                  </a:moveTo>
                  <a:lnTo>
                    <a:pt x="582182" y="164077"/>
                  </a:lnTo>
                  <a:lnTo>
                    <a:pt x="640745" y="144811"/>
                  </a:lnTo>
                  <a:lnTo>
                    <a:pt x="644458" y="149093"/>
                  </a:lnTo>
                  <a:close/>
                  <a:moveTo>
                    <a:pt x="56221" y="220810"/>
                  </a:moveTo>
                  <a:lnTo>
                    <a:pt x="56251" y="218798"/>
                  </a:lnTo>
                  <a:lnTo>
                    <a:pt x="519157" y="66478"/>
                  </a:lnTo>
                  <a:lnTo>
                    <a:pt x="519647" y="68318"/>
                  </a:lnTo>
                  <a:close/>
                  <a:moveTo>
                    <a:pt x="74133" y="289833"/>
                  </a:moveTo>
                  <a:lnTo>
                    <a:pt x="72035" y="286222"/>
                  </a:lnTo>
                  <a:lnTo>
                    <a:pt x="70569" y="280789"/>
                  </a:lnTo>
                  <a:lnTo>
                    <a:pt x="535469" y="127824"/>
                  </a:lnTo>
                  <a:lnTo>
                    <a:pt x="535777" y="128984"/>
                  </a:lnTo>
                  <a:lnTo>
                    <a:pt x="537186" y="128520"/>
                  </a:lnTo>
                  <a:lnTo>
                    <a:pt x="541554" y="136039"/>
                  </a:lnTo>
                  <a:close/>
                  <a:moveTo>
                    <a:pt x="100219" y="328134"/>
                  </a:moveTo>
                  <a:lnTo>
                    <a:pt x="96506" y="323851"/>
                  </a:lnTo>
                  <a:lnTo>
                    <a:pt x="563974" y="170067"/>
                  </a:lnTo>
                  <a:lnTo>
                    <a:pt x="567687" y="174349"/>
                  </a:lnTo>
                  <a:close/>
                  <a:moveTo>
                    <a:pt x="137155" y="372098"/>
                  </a:moveTo>
                  <a:cubicBezTo>
                    <a:pt x="170296" y="370025"/>
                    <a:pt x="201018" y="361491"/>
                    <a:pt x="231982" y="353477"/>
                  </a:cubicBezTo>
                  <a:cubicBezTo>
                    <a:pt x="296449" y="336755"/>
                    <a:pt x="360231" y="318410"/>
                    <a:pt x="422562" y="296782"/>
                  </a:cubicBezTo>
                  <a:cubicBezTo>
                    <a:pt x="486465" y="274637"/>
                    <a:pt x="548876" y="249450"/>
                    <a:pt x="611005" y="223676"/>
                  </a:cubicBezTo>
                  <a:cubicBezTo>
                    <a:pt x="641808" y="210894"/>
                    <a:pt x="671320" y="195796"/>
                    <a:pt x="699583" y="178452"/>
                  </a:cubicBezTo>
                  <a:cubicBezTo>
                    <a:pt x="715508" y="168675"/>
                    <a:pt x="731151" y="158414"/>
                    <a:pt x="746834" y="148291"/>
                  </a:cubicBezTo>
                  <a:cubicBezTo>
                    <a:pt x="736675" y="144146"/>
                    <a:pt x="724337" y="137409"/>
                    <a:pt x="712847" y="126595"/>
                  </a:cubicBezTo>
                  <a:lnTo>
                    <a:pt x="660687" y="143754"/>
                  </a:lnTo>
                  <a:lnTo>
                    <a:pt x="656976" y="139472"/>
                  </a:lnTo>
                  <a:lnTo>
                    <a:pt x="712909" y="121071"/>
                  </a:lnTo>
                  <a:lnTo>
                    <a:pt x="703752" y="108222"/>
                  </a:lnTo>
                  <a:lnTo>
                    <a:pt x="714251" y="120333"/>
                  </a:lnTo>
                  <a:cubicBezTo>
                    <a:pt x="729128" y="133772"/>
                    <a:pt x="740699" y="135465"/>
                    <a:pt x="749488" y="128521"/>
                  </a:cubicBezTo>
                  <a:cubicBezTo>
                    <a:pt x="743198" y="127381"/>
                    <a:pt x="735901" y="123753"/>
                    <a:pt x="728039" y="116636"/>
                  </a:cubicBezTo>
                  <a:cubicBezTo>
                    <a:pt x="716146" y="105857"/>
                    <a:pt x="705260" y="90068"/>
                    <a:pt x="697277" y="73252"/>
                  </a:cubicBezTo>
                  <a:lnTo>
                    <a:pt x="685822" y="30717"/>
                  </a:lnTo>
                  <a:lnTo>
                    <a:pt x="683989" y="23779"/>
                  </a:lnTo>
                  <a:cubicBezTo>
                    <a:pt x="683747" y="12585"/>
                    <a:pt x="686125" y="4500"/>
                    <a:pt x="690601" y="78"/>
                  </a:cubicBezTo>
                  <a:lnTo>
                    <a:pt x="690513" y="111"/>
                  </a:lnTo>
                  <a:lnTo>
                    <a:pt x="690544" y="0"/>
                  </a:lnTo>
                  <a:lnTo>
                    <a:pt x="684003" y="2479"/>
                  </a:lnTo>
                  <a:lnTo>
                    <a:pt x="684540" y="606"/>
                  </a:lnTo>
                  <a:cubicBezTo>
                    <a:pt x="660793" y="2749"/>
                    <a:pt x="637006" y="4752"/>
                    <a:pt x="613541" y="7758"/>
                  </a:cubicBezTo>
                  <a:lnTo>
                    <a:pt x="546069" y="21732"/>
                  </a:lnTo>
                  <a:lnTo>
                    <a:pt x="546464" y="20988"/>
                  </a:lnTo>
                  <a:cubicBezTo>
                    <a:pt x="540578" y="22335"/>
                    <a:pt x="534732" y="23787"/>
                    <a:pt x="528926" y="25272"/>
                  </a:cubicBezTo>
                  <a:lnTo>
                    <a:pt x="528919" y="25284"/>
                  </a:lnTo>
                  <a:lnTo>
                    <a:pt x="512949" y="28591"/>
                  </a:lnTo>
                  <a:cubicBezTo>
                    <a:pt x="447232" y="46350"/>
                    <a:pt x="381716" y="64453"/>
                    <a:pt x="317611" y="85908"/>
                  </a:cubicBezTo>
                  <a:cubicBezTo>
                    <a:pt x="255483" y="106740"/>
                    <a:pt x="194886" y="130856"/>
                    <a:pt x="135014" y="156352"/>
                  </a:cubicBezTo>
                  <a:cubicBezTo>
                    <a:pt x="113707" y="165404"/>
                    <a:pt x="92782" y="175000"/>
                    <a:pt x="73319" y="186816"/>
                  </a:cubicBezTo>
                  <a:lnTo>
                    <a:pt x="60125" y="197730"/>
                  </a:lnTo>
                  <a:lnTo>
                    <a:pt x="60801" y="195769"/>
                  </a:lnTo>
                  <a:cubicBezTo>
                    <a:pt x="54310" y="200226"/>
                    <a:pt x="48021" y="204994"/>
                    <a:pt x="41973" y="210107"/>
                  </a:cubicBezTo>
                  <a:lnTo>
                    <a:pt x="41670" y="212996"/>
                  </a:lnTo>
                  <a:lnTo>
                    <a:pt x="20392" y="230598"/>
                  </a:lnTo>
                  <a:lnTo>
                    <a:pt x="40518" y="223975"/>
                  </a:lnTo>
                  <a:lnTo>
                    <a:pt x="40301" y="226049"/>
                  </a:lnTo>
                  <a:lnTo>
                    <a:pt x="20410" y="232594"/>
                  </a:lnTo>
                  <a:cubicBezTo>
                    <a:pt x="19805" y="233285"/>
                    <a:pt x="19200" y="233907"/>
                    <a:pt x="18595" y="234632"/>
                  </a:cubicBezTo>
                  <a:cubicBezTo>
                    <a:pt x="6500" y="249073"/>
                    <a:pt x="-3821" y="265346"/>
                    <a:pt x="1380" y="290186"/>
                  </a:cubicBezTo>
                  <a:cubicBezTo>
                    <a:pt x="2227" y="294332"/>
                    <a:pt x="3476" y="298374"/>
                    <a:pt x="5049" y="302347"/>
                  </a:cubicBezTo>
                  <a:lnTo>
                    <a:pt x="46857" y="288591"/>
                  </a:lnTo>
                  <a:lnTo>
                    <a:pt x="49231" y="298027"/>
                  </a:lnTo>
                  <a:lnTo>
                    <a:pt x="5017" y="312574"/>
                  </a:lnTo>
                  <a:cubicBezTo>
                    <a:pt x="10137" y="325599"/>
                    <a:pt x="18725" y="337415"/>
                    <a:pt x="29127" y="346017"/>
                  </a:cubicBezTo>
                  <a:lnTo>
                    <a:pt x="80776" y="329026"/>
                  </a:lnTo>
                  <a:lnTo>
                    <a:pt x="84489" y="333308"/>
                  </a:lnTo>
                  <a:lnTo>
                    <a:pt x="29064" y="351542"/>
                  </a:lnTo>
                  <a:cubicBezTo>
                    <a:pt x="35717" y="357070"/>
                    <a:pt x="43095" y="361319"/>
                    <a:pt x="50796" y="363703"/>
                  </a:cubicBezTo>
                  <a:cubicBezTo>
                    <a:pt x="79905" y="372996"/>
                    <a:pt x="109780" y="373826"/>
                    <a:pt x="137155" y="372098"/>
                  </a:cubicBezTo>
                  <a:close/>
                </a:path>
              </a:pathLst>
            </a:custGeom>
            <a:solidFill>
              <a:srgbClr val="F5AE18"/>
            </a:solidFill>
            <a:ln w="403" cap="flat">
              <a:noFill/>
              <a:prstDash val="solid"/>
              <a:miter/>
            </a:ln>
          </p:spPr>
          <p:txBody>
            <a:bodyPr rtlCol="0" anchor="ctr"/>
            <a:lstStyle/>
            <a:p>
              <a:endParaRPr lang="en-US"/>
            </a:p>
          </p:txBody>
        </p:sp>
      </p:grpSp>
      <p:grpSp>
        <p:nvGrpSpPr>
          <p:cNvPr id="178" name="Group 177"/>
          <p:cNvGrpSpPr/>
          <p:nvPr/>
        </p:nvGrpSpPr>
        <p:grpSpPr>
          <a:xfrm rot="9000000" flipH="1">
            <a:off x="6125005" y="2265149"/>
            <a:ext cx="1843046" cy="824678"/>
            <a:chOff x="9719648" y="3325201"/>
            <a:chExt cx="1981397" cy="886584"/>
          </a:xfrm>
        </p:grpSpPr>
        <p:sp>
          <p:nvSpPr>
            <p:cNvPr id="179" name="Freeform: Shape 178"/>
            <p:cNvSpPr/>
            <p:nvPr/>
          </p:nvSpPr>
          <p:spPr>
            <a:xfrm flipV="1">
              <a:off x="9719648" y="3325201"/>
              <a:ext cx="418034" cy="185637"/>
            </a:xfrm>
            <a:custGeom>
              <a:avLst/>
              <a:gdLst>
                <a:gd name="connsiteX0" fmla="*/ 391954 w 418034"/>
                <a:gd name="connsiteY0" fmla="*/ 40085 h 185637"/>
                <a:gd name="connsiteX1" fmla="*/ -10333 w 418034"/>
                <a:gd name="connsiteY1" fmla="*/ 180139 h 185637"/>
                <a:gd name="connsiteX2" fmla="*/ 374173 w 418034"/>
                <a:gd name="connsiteY2" fmla="*/ -3216 h 185637"/>
                <a:gd name="connsiteX3" fmla="*/ 405419 w 418034"/>
                <a:gd name="connsiteY3" fmla="*/ 7871 h 185637"/>
                <a:gd name="connsiteX4" fmla="*/ 394332 w 418034"/>
                <a:gd name="connsiteY4" fmla="*/ 39117 h 185637"/>
                <a:gd name="connsiteX5" fmla="*/ 391954 w 418034"/>
                <a:gd name="connsiteY5" fmla="*/ 40085 h 18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34" h="185637">
                  <a:moveTo>
                    <a:pt x="391954" y="40085"/>
                  </a:moveTo>
                  <a:lnTo>
                    <a:pt x="-10333" y="180139"/>
                  </a:lnTo>
                  <a:lnTo>
                    <a:pt x="374173" y="-3216"/>
                  </a:lnTo>
                  <a:cubicBezTo>
                    <a:pt x="385865" y="-8780"/>
                    <a:pt x="399856" y="-3821"/>
                    <a:pt x="405419" y="7871"/>
                  </a:cubicBezTo>
                  <a:cubicBezTo>
                    <a:pt x="410983" y="19563"/>
                    <a:pt x="406024" y="33553"/>
                    <a:pt x="394332" y="39117"/>
                  </a:cubicBezTo>
                  <a:cubicBezTo>
                    <a:pt x="393566" y="39480"/>
                    <a:pt x="392760" y="39802"/>
                    <a:pt x="391954" y="40085"/>
                  </a:cubicBezTo>
                </a:path>
              </a:pathLst>
            </a:custGeom>
            <a:solidFill>
              <a:srgbClr val="00144F"/>
            </a:solidFill>
            <a:ln w="403" cap="flat">
              <a:noFill/>
              <a:prstDash val="solid"/>
              <a:miter/>
            </a:ln>
          </p:spPr>
          <p:txBody>
            <a:bodyPr rtlCol="0" anchor="ctr"/>
            <a:lstStyle/>
            <a:p>
              <a:endParaRPr lang="en-US"/>
            </a:p>
          </p:txBody>
        </p:sp>
        <p:sp>
          <p:nvSpPr>
            <p:cNvPr id="180" name="Freeform: Shape 179"/>
            <p:cNvSpPr/>
            <p:nvPr/>
          </p:nvSpPr>
          <p:spPr>
            <a:xfrm flipV="1">
              <a:off x="11180473" y="3854697"/>
              <a:ext cx="520572" cy="139680"/>
            </a:xfrm>
            <a:custGeom>
              <a:avLst/>
              <a:gdLst>
                <a:gd name="connsiteX0" fmla="*/ 456910 w 520572"/>
                <a:gd name="connsiteY0" fmla="*/ -4077 h 163003"/>
                <a:gd name="connsiteX1" fmla="*/ -13191 w 520572"/>
                <a:gd name="connsiteY1" fmla="*/ 158926 h 163003"/>
                <a:gd name="connsiteX2" fmla="*/ 488316 w 520572"/>
                <a:gd name="connsiteY2" fmla="*/ 118205 h 163003"/>
                <a:gd name="connsiteX3" fmla="*/ 490332 w 520572"/>
                <a:gd name="connsiteY3" fmla="*/ 117198 h 163003"/>
                <a:gd name="connsiteX4" fmla="*/ 490413 w 520572"/>
                <a:gd name="connsiteY4" fmla="*/ 36442 h 163003"/>
                <a:gd name="connsiteX5" fmla="*/ 456910 w 520572"/>
                <a:gd name="connsiteY5" fmla="*/ -4077 h 16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572" h="163003">
                  <a:moveTo>
                    <a:pt x="456910" y="-4077"/>
                  </a:moveTo>
                  <a:lnTo>
                    <a:pt x="-13191" y="158926"/>
                  </a:lnTo>
                  <a:lnTo>
                    <a:pt x="488316" y="118205"/>
                  </a:lnTo>
                  <a:lnTo>
                    <a:pt x="490332" y="117198"/>
                  </a:lnTo>
                  <a:cubicBezTo>
                    <a:pt x="513031" y="106151"/>
                    <a:pt x="513072" y="63777"/>
                    <a:pt x="490413" y="36442"/>
                  </a:cubicBezTo>
                  <a:lnTo>
                    <a:pt x="456910" y="-4077"/>
                  </a:lnTo>
                </a:path>
              </a:pathLst>
            </a:custGeom>
            <a:solidFill>
              <a:srgbClr val="C48A08"/>
            </a:solidFill>
            <a:ln w="403" cap="flat">
              <a:noFill/>
              <a:prstDash val="solid"/>
              <a:miter/>
            </a:ln>
          </p:spPr>
          <p:txBody>
            <a:bodyPr rtlCol="0" anchor="ctr"/>
            <a:lstStyle/>
            <a:p>
              <a:endParaRPr lang="en-US"/>
            </a:p>
          </p:txBody>
        </p:sp>
        <p:sp>
          <p:nvSpPr>
            <p:cNvPr id="181" name="Freeform: Shape 180"/>
            <p:cNvSpPr/>
            <p:nvPr/>
          </p:nvSpPr>
          <p:spPr>
            <a:xfrm flipV="1">
              <a:off x="11174546" y="3779698"/>
              <a:ext cx="521709" cy="190328"/>
            </a:xfrm>
            <a:custGeom>
              <a:avLst/>
              <a:gdLst>
                <a:gd name="connsiteX0" fmla="*/ 460913 w 521709"/>
                <a:gd name="connsiteY0" fmla="*/ -4229 h 222108"/>
                <a:gd name="connsiteX1" fmla="*/ -13179 w 521709"/>
                <a:gd name="connsiteY1" fmla="*/ 152565 h 222108"/>
                <a:gd name="connsiteX2" fmla="*/ 60763 w 521709"/>
                <a:gd name="connsiteY2" fmla="*/ 217880 h 222108"/>
                <a:gd name="connsiteX3" fmla="*/ 494255 w 521709"/>
                <a:gd name="connsiteY3" fmla="*/ 93702 h 222108"/>
                <a:gd name="connsiteX4" fmla="*/ 496351 w 521709"/>
                <a:gd name="connsiteY4" fmla="*/ 36774 h 222108"/>
                <a:gd name="connsiteX5" fmla="*/ 460913 w 521709"/>
                <a:gd name="connsiteY5" fmla="*/ -4229 h 22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1709" h="222108">
                  <a:moveTo>
                    <a:pt x="460913" y="-4229"/>
                  </a:moveTo>
                  <a:lnTo>
                    <a:pt x="-13179" y="152565"/>
                  </a:lnTo>
                  <a:lnTo>
                    <a:pt x="60763" y="217880"/>
                  </a:lnTo>
                  <a:lnTo>
                    <a:pt x="494255" y="93702"/>
                  </a:lnTo>
                  <a:cubicBezTo>
                    <a:pt x="512317" y="88501"/>
                    <a:pt x="513486" y="56610"/>
                    <a:pt x="496351" y="36774"/>
                  </a:cubicBezTo>
                  <a:lnTo>
                    <a:pt x="460913" y="-4229"/>
                  </a:lnTo>
                </a:path>
              </a:pathLst>
            </a:custGeom>
            <a:solidFill>
              <a:srgbClr val="F5AE18"/>
            </a:solidFill>
            <a:ln w="403" cap="flat">
              <a:noFill/>
              <a:prstDash val="solid"/>
              <a:miter/>
            </a:ln>
          </p:spPr>
          <p:txBody>
            <a:bodyPr rtlCol="0" anchor="ctr"/>
            <a:lstStyle/>
            <a:p>
              <a:endParaRPr lang="en-US"/>
            </a:p>
          </p:txBody>
        </p:sp>
        <p:sp>
          <p:nvSpPr>
            <p:cNvPr id="182" name="Freeform: Shape 181"/>
            <p:cNvSpPr/>
            <p:nvPr/>
          </p:nvSpPr>
          <p:spPr>
            <a:xfrm flipV="1">
              <a:off x="11154710" y="3891271"/>
              <a:ext cx="485985" cy="319122"/>
            </a:xfrm>
            <a:custGeom>
              <a:avLst/>
              <a:gdLst>
                <a:gd name="connsiteX0" fmla="*/ 472887 w 485985"/>
                <a:gd name="connsiteY0" fmla="*/ 196004 h 372407"/>
                <a:gd name="connsiteX1" fmla="*/ -13098 w 485985"/>
                <a:gd name="connsiteY1" fmla="*/ 368643 h 372407"/>
                <a:gd name="connsiteX2" fmla="*/ 344436 w 485985"/>
                <a:gd name="connsiteY2" fmla="*/ 4456 h 372407"/>
                <a:gd name="connsiteX3" fmla="*/ 370884 w 485985"/>
                <a:gd name="connsiteY3" fmla="*/ -2398 h 372407"/>
                <a:gd name="connsiteX4" fmla="*/ 438295 w 485985"/>
                <a:gd name="connsiteY4" fmla="*/ 55982 h 372407"/>
                <a:gd name="connsiteX5" fmla="*/ 472887 w 485985"/>
                <a:gd name="connsiteY5" fmla="*/ 196004 h 37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985" h="372407">
                  <a:moveTo>
                    <a:pt x="472887" y="196004"/>
                  </a:moveTo>
                  <a:lnTo>
                    <a:pt x="-13098" y="368643"/>
                  </a:lnTo>
                  <a:lnTo>
                    <a:pt x="344436" y="4456"/>
                  </a:lnTo>
                  <a:lnTo>
                    <a:pt x="370884" y="-2398"/>
                  </a:lnTo>
                  <a:cubicBezTo>
                    <a:pt x="396848" y="-10340"/>
                    <a:pt x="428780" y="17277"/>
                    <a:pt x="438295" y="55982"/>
                  </a:cubicBezTo>
                  <a:lnTo>
                    <a:pt x="472887" y="196004"/>
                  </a:lnTo>
                </a:path>
              </a:pathLst>
            </a:custGeom>
            <a:solidFill>
              <a:srgbClr val="F5AE18"/>
            </a:solidFill>
            <a:ln w="403" cap="flat">
              <a:noFill/>
              <a:prstDash val="solid"/>
              <a:miter/>
            </a:ln>
          </p:spPr>
          <p:txBody>
            <a:bodyPr rtlCol="0" anchor="ctr"/>
            <a:lstStyle/>
            <a:p>
              <a:endParaRPr lang="en-US"/>
            </a:p>
          </p:txBody>
        </p:sp>
        <p:sp>
          <p:nvSpPr>
            <p:cNvPr id="183" name="Freeform: Shape 182"/>
            <p:cNvSpPr/>
            <p:nvPr/>
          </p:nvSpPr>
          <p:spPr>
            <a:xfrm flipV="1">
              <a:off x="11157330" y="3920548"/>
              <a:ext cx="469052" cy="284150"/>
            </a:xfrm>
            <a:custGeom>
              <a:avLst/>
              <a:gdLst>
                <a:gd name="connsiteX0" fmla="*/ 455967 w 469052"/>
                <a:gd name="connsiteY0" fmla="*/ 176561 h 331595"/>
                <a:gd name="connsiteX1" fmla="*/ -13086 w 469052"/>
                <a:gd name="connsiteY1" fmla="*/ 327873 h 331595"/>
                <a:gd name="connsiteX2" fmla="*/ 5218 w 469052"/>
                <a:gd name="connsiteY2" fmla="*/ 128060 h 331595"/>
                <a:gd name="connsiteX3" fmla="*/ 341828 w 469052"/>
                <a:gd name="connsiteY3" fmla="*/ -1198 h 331595"/>
                <a:gd name="connsiteX4" fmla="*/ 426656 w 469052"/>
                <a:gd name="connsiteY4" fmla="*/ 67463 h 331595"/>
                <a:gd name="connsiteX5" fmla="*/ 455967 w 469052"/>
                <a:gd name="connsiteY5" fmla="*/ 176561 h 33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052" h="331595">
                  <a:moveTo>
                    <a:pt x="455967" y="176561"/>
                  </a:moveTo>
                  <a:lnTo>
                    <a:pt x="-13086" y="327873"/>
                  </a:lnTo>
                  <a:lnTo>
                    <a:pt x="5218" y="128060"/>
                  </a:lnTo>
                  <a:lnTo>
                    <a:pt x="341828" y="-1198"/>
                  </a:lnTo>
                  <a:cubicBezTo>
                    <a:pt x="373316" y="-13293"/>
                    <a:pt x="413714" y="19445"/>
                    <a:pt x="426656" y="67463"/>
                  </a:cubicBezTo>
                  <a:lnTo>
                    <a:pt x="455967" y="176561"/>
                  </a:lnTo>
                </a:path>
              </a:pathLst>
            </a:custGeom>
            <a:solidFill>
              <a:srgbClr val="C48A08"/>
            </a:solidFill>
            <a:ln w="403" cap="flat">
              <a:noFill/>
              <a:prstDash val="solid"/>
              <a:miter/>
            </a:ln>
          </p:spPr>
          <p:txBody>
            <a:bodyPr rtlCol="0" anchor="ctr"/>
            <a:lstStyle/>
            <a:p>
              <a:endParaRPr lang="en-US"/>
            </a:p>
          </p:txBody>
        </p:sp>
        <p:sp>
          <p:nvSpPr>
            <p:cNvPr id="184" name="Freeform: Shape 183"/>
            <p:cNvSpPr/>
            <p:nvPr/>
          </p:nvSpPr>
          <p:spPr>
            <a:xfrm flipV="1">
              <a:off x="10788069" y="3672651"/>
              <a:ext cx="866178" cy="379614"/>
            </a:xfrm>
            <a:custGeom>
              <a:avLst/>
              <a:gdLst>
                <a:gd name="connsiteX0" fmla="*/ 829103 w 866178"/>
                <a:gd name="connsiteY0" fmla="*/ 110871 h 442999"/>
                <a:gd name="connsiteX1" fmla="*/ 470036 w 866178"/>
                <a:gd name="connsiteY1" fmla="*/ 237065 h 442999"/>
                <a:gd name="connsiteX2" fmla="*/ 279295 w 866178"/>
                <a:gd name="connsiteY2" fmla="*/ 317095 h 442999"/>
                <a:gd name="connsiteX3" fmla="*/ 92182 w 866178"/>
                <a:gd name="connsiteY3" fmla="*/ 411720 h 442999"/>
                <a:gd name="connsiteX4" fmla="*/ 55291 w 866178"/>
                <a:gd name="connsiteY4" fmla="*/ 438692 h 442999"/>
                <a:gd name="connsiteX5" fmla="*/ -4177 w 866178"/>
                <a:gd name="connsiteY5" fmla="*/ 370273 h 442999"/>
                <a:gd name="connsiteX6" fmla="*/ -7079 w 866178"/>
                <a:gd name="connsiteY6" fmla="*/ 287058 h 442999"/>
                <a:gd name="connsiteX7" fmla="*/ 25860 w 866178"/>
                <a:gd name="connsiteY7" fmla="*/ 283349 h 442999"/>
                <a:gd name="connsiteX8" fmla="*/ 227850 w 866178"/>
                <a:gd name="connsiteY8" fmla="*/ 227832 h 442999"/>
                <a:gd name="connsiteX9" fmla="*/ 612356 w 866178"/>
                <a:gd name="connsiteY9" fmla="*/ 79101 h 442999"/>
                <a:gd name="connsiteX10" fmla="*/ 777497 w 866178"/>
                <a:gd name="connsiteY10" fmla="*/ 2256 h 442999"/>
                <a:gd name="connsiteX11" fmla="*/ 811524 w 866178"/>
                <a:gd name="connsiteY11" fmla="*/ -1695 h 442999"/>
                <a:gd name="connsiteX12" fmla="*/ 844746 w 866178"/>
                <a:gd name="connsiteY12" fmla="*/ 32374 h 442999"/>
                <a:gd name="connsiteX13" fmla="*/ 829103 w 866178"/>
                <a:gd name="connsiteY13" fmla="*/ 110871 h 44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178" h="442999">
                  <a:moveTo>
                    <a:pt x="829103" y="110871"/>
                  </a:moveTo>
                  <a:cubicBezTo>
                    <a:pt x="706538" y="144859"/>
                    <a:pt x="587803" y="190256"/>
                    <a:pt x="470036" y="237065"/>
                  </a:cubicBezTo>
                  <a:cubicBezTo>
                    <a:pt x="405932" y="262505"/>
                    <a:pt x="342512" y="289518"/>
                    <a:pt x="279295" y="317095"/>
                  </a:cubicBezTo>
                  <a:cubicBezTo>
                    <a:pt x="215351" y="344994"/>
                    <a:pt x="150320" y="371160"/>
                    <a:pt x="92182" y="411720"/>
                  </a:cubicBezTo>
                  <a:cubicBezTo>
                    <a:pt x="79724" y="420388"/>
                    <a:pt x="67508" y="429500"/>
                    <a:pt x="55291" y="438692"/>
                  </a:cubicBezTo>
                  <a:cubicBezTo>
                    <a:pt x="36584" y="429822"/>
                    <a:pt x="10378" y="410671"/>
                    <a:pt x="-4177" y="370273"/>
                  </a:cubicBezTo>
                  <a:cubicBezTo>
                    <a:pt x="-16635" y="335681"/>
                    <a:pt x="-13530" y="307741"/>
                    <a:pt x="-7079" y="287058"/>
                  </a:cubicBezTo>
                  <a:cubicBezTo>
                    <a:pt x="3927" y="285889"/>
                    <a:pt x="14934" y="284720"/>
                    <a:pt x="25860" y="283349"/>
                  </a:cubicBezTo>
                  <a:cubicBezTo>
                    <a:pt x="96536" y="274439"/>
                    <a:pt x="161931" y="250974"/>
                    <a:pt x="227850" y="227832"/>
                  </a:cubicBezTo>
                  <a:cubicBezTo>
                    <a:pt x="357591" y="182273"/>
                    <a:pt x="486204" y="133772"/>
                    <a:pt x="612356" y="79101"/>
                  </a:cubicBezTo>
                  <a:cubicBezTo>
                    <a:pt x="668035" y="54991"/>
                    <a:pt x="723391" y="30035"/>
                    <a:pt x="777497" y="2256"/>
                  </a:cubicBezTo>
                  <a:cubicBezTo>
                    <a:pt x="788059" y="-3146"/>
                    <a:pt x="798220" y="-7178"/>
                    <a:pt x="811524" y="-1695"/>
                  </a:cubicBezTo>
                  <a:cubicBezTo>
                    <a:pt x="824507" y="3668"/>
                    <a:pt x="836884" y="16327"/>
                    <a:pt x="844746" y="32374"/>
                  </a:cubicBezTo>
                  <a:cubicBezTo>
                    <a:pt x="861195" y="66039"/>
                    <a:pt x="853454" y="104138"/>
                    <a:pt x="829103" y="110871"/>
                  </a:cubicBezTo>
                </a:path>
              </a:pathLst>
            </a:custGeom>
            <a:solidFill>
              <a:srgbClr val="00144F"/>
            </a:solidFill>
            <a:ln w="403" cap="flat">
              <a:noFill/>
              <a:prstDash val="solid"/>
              <a:miter/>
            </a:ln>
          </p:spPr>
          <p:txBody>
            <a:bodyPr rtlCol="0" anchor="ctr"/>
            <a:lstStyle/>
            <a:p>
              <a:endParaRPr lang="en-US"/>
            </a:p>
          </p:txBody>
        </p:sp>
        <p:sp>
          <p:nvSpPr>
            <p:cNvPr id="185" name="Freeform: Shape 184"/>
            <p:cNvSpPr/>
            <p:nvPr/>
          </p:nvSpPr>
          <p:spPr>
            <a:xfrm flipV="1">
              <a:off x="11166765" y="3683061"/>
              <a:ext cx="482477" cy="297729"/>
            </a:xfrm>
            <a:custGeom>
              <a:avLst/>
              <a:gdLst>
                <a:gd name="connsiteX0" fmla="*/ 469357 w 482477"/>
                <a:gd name="connsiteY0" fmla="*/ 13123 h 347441"/>
                <a:gd name="connsiteX1" fmla="*/ 454440 w 482477"/>
                <a:gd name="connsiteY1" fmla="*/ -4375 h 347441"/>
                <a:gd name="connsiteX2" fmla="*/ -13121 w 482477"/>
                <a:gd name="connsiteY2" fmla="*/ 192052 h 347441"/>
                <a:gd name="connsiteX3" fmla="*/ 144883 w 482477"/>
                <a:gd name="connsiteY3" fmla="*/ 306150 h 347441"/>
                <a:gd name="connsiteX4" fmla="*/ 190281 w 482477"/>
                <a:gd name="connsiteY4" fmla="*/ 324413 h 347441"/>
                <a:gd name="connsiteX5" fmla="*/ 390335 w 482477"/>
                <a:gd name="connsiteY5" fmla="*/ 342839 h 347441"/>
                <a:gd name="connsiteX6" fmla="*/ 448352 w 482477"/>
                <a:gd name="connsiteY6" fmla="*/ 279500 h 347441"/>
                <a:gd name="connsiteX7" fmla="*/ 469357 w 482477"/>
                <a:gd name="connsiteY7" fmla="*/ 13123 h 34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477" h="347441">
                  <a:moveTo>
                    <a:pt x="469357" y="13123"/>
                  </a:moveTo>
                  <a:lnTo>
                    <a:pt x="454440" y="-4375"/>
                  </a:lnTo>
                  <a:lnTo>
                    <a:pt x="-13121" y="192052"/>
                  </a:lnTo>
                  <a:lnTo>
                    <a:pt x="144883" y="306150"/>
                  </a:lnTo>
                  <a:cubicBezTo>
                    <a:pt x="159639" y="316834"/>
                    <a:pt x="175242" y="323123"/>
                    <a:pt x="190281" y="324413"/>
                  </a:cubicBezTo>
                  <a:lnTo>
                    <a:pt x="390335" y="342839"/>
                  </a:lnTo>
                  <a:cubicBezTo>
                    <a:pt x="422186" y="345782"/>
                    <a:pt x="445852" y="319979"/>
                    <a:pt x="448352" y="279500"/>
                  </a:cubicBezTo>
                  <a:lnTo>
                    <a:pt x="469357" y="13123"/>
                  </a:lnTo>
                </a:path>
              </a:pathLst>
            </a:custGeom>
            <a:solidFill>
              <a:srgbClr val="F5AE18"/>
            </a:solidFill>
            <a:ln w="403" cap="flat">
              <a:noFill/>
              <a:prstDash val="solid"/>
              <a:miter/>
            </a:ln>
          </p:spPr>
          <p:txBody>
            <a:bodyPr rtlCol="0" anchor="ctr"/>
            <a:lstStyle/>
            <a:p>
              <a:endParaRPr lang="en-US"/>
            </a:p>
          </p:txBody>
        </p:sp>
        <p:sp>
          <p:nvSpPr>
            <p:cNvPr id="186" name="Freeform: Shape 185"/>
            <p:cNvSpPr/>
            <p:nvPr/>
          </p:nvSpPr>
          <p:spPr>
            <a:xfrm flipV="1">
              <a:off x="11166765" y="3701353"/>
              <a:ext cx="467560" cy="279438"/>
            </a:xfrm>
            <a:custGeom>
              <a:avLst/>
              <a:gdLst>
                <a:gd name="connsiteX0" fmla="*/ 454456 w 467560"/>
                <a:gd name="connsiteY0" fmla="*/ -4345 h 326096"/>
                <a:gd name="connsiteX1" fmla="*/ -13104 w 467560"/>
                <a:gd name="connsiteY1" fmla="*/ 192082 h 326096"/>
                <a:gd name="connsiteX2" fmla="*/ 130506 w 467560"/>
                <a:gd name="connsiteY2" fmla="*/ 279449 h 326096"/>
                <a:gd name="connsiteX3" fmla="*/ 200013 w 467560"/>
                <a:gd name="connsiteY3" fmla="*/ 304366 h 326096"/>
                <a:gd name="connsiteX4" fmla="*/ 356928 w 467560"/>
                <a:gd name="connsiteY4" fmla="*/ 321339 h 326096"/>
                <a:gd name="connsiteX5" fmla="*/ 438006 w 467560"/>
                <a:gd name="connsiteY5" fmla="*/ 242680 h 326096"/>
                <a:gd name="connsiteX6" fmla="*/ 454456 w 467560"/>
                <a:gd name="connsiteY6" fmla="*/ -4345 h 326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7560" h="326096">
                  <a:moveTo>
                    <a:pt x="454456" y="-4345"/>
                  </a:moveTo>
                  <a:lnTo>
                    <a:pt x="-13104" y="192082"/>
                  </a:lnTo>
                  <a:lnTo>
                    <a:pt x="130506" y="279449"/>
                  </a:lnTo>
                  <a:cubicBezTo>
                    <a:pt x="153446" y="293399"/>
                    <a:pt x="177073" y="301866"/>
                    <a:pt x="200013" y="304366"/>
                  </a:cubicBezTo>
                  <a:lnTo>
                    <a:pt x="356928" y="321339"/>
                  </a:lnTo>
                  <a:cubicBezTo>
                    <a:pt x="399060" y="325895"/>
                    <a:pt x="430548" y="292310"/>
                    <a:pt x="438006" y="242680"/>
                  </a:cubicBezTo>
                  <a:lnTo>
                    <a:pt x="454456" y="-4345"/>
                  </a:lnTo>
                </a:path>
              </a:pathLst>
            </a:custGeom>
            <a:solidFill>
              <a:srgbClr val="C48A08"/>
            </a:solidFill>
            <a:ln w="403" cap="flat">
              <a:noFill/>
              <a:prstDash val="solid"/>
              <a:miter/>
            </a:ln>
          </p:spPr>
          <p:txBody>
            <a:bodyPr rtlCol="0" anchor="ctr"/>
            <a:lstStyle/>
            <a:p>
              <a:endParaRPr lang="en-US"/>
            </a:p>
          </p:txBody>
        </p:sp>
        <p:sp>
          <p:nvSpPr>
            <p:cNvPr id="187" name="Freeform: Shape 186"/>
            <p:cNvSpPr/>
            <p:nvPr/>
          </p:nvSpPr>
          <p:spPr>
            <a:xfrm flipV="1">
              <a:off x="11144583" y="3966165"/>
              <a:ext cx="472930" cy="245620"/>
            </a:xfrm>
            <a:custGeom>
              <a:avLst/>
              <a:gdLst>
                <a:gd name="connsiteX0" fmla="*/ 459504 w 472930"/>
                <a:gd name="connsiteY0" fmla="*/ 173894 h 286632"/>
                <a:gd name="connsiteX1" fmla="*/ 459867 w 472930"/>
                <a:gd name="connsiteY1" fmla="*/ 194818 h 286632"/>
                <a:gd name="connsiteX2" fmla="*/ -10354 w 472930"/>
                <a:gd name="connsiteY2" fmla="*/ 282993 h 286632"/>
                <a:gd name="connsiteX3" fmla="*/ -12934 w 472930"/>
                <a:gd name="connsiteY3" fmla="*/ 216227 h 286632"/>
                <a:gd name="connsiteX4" fmla="*/ 20448 w 472930"/>
                <a:gd name="connsiteY4" fmla="*/ 125513 h 286632"/>
                <a:gd name="connsiteX5" fmla="*/ 155351 w 472930"/>
                <a:gd name="connsiteY5" fmla="*/ 10165 h 286632"/>
                <a:gd name="connsiteX6" fmla="*/ 242557 w 472930"/>
                <a:gd name="connsiteY6" fmla="*/ 14560 h 286632"/>
                <a:gd name="connsiteX7" fmla="*/ 459504 w 472930"/>
                <a:gd name="connsiteY7" fmla="*/ 173894 h 28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2930" h="286632">
                  <a:moveTo>
                    <a:pt x="459504" y="173894"/>
                  </a:moveTo>
                  <a:lnTo>
                    <a:pt x="459867" y="194818"/>
                  </a:lnTo>
                  <a:lnTo>
                    <a:pt x="-10354" y="282993"/>
                  </a:lnTo>
                  <a:lnTo>
                    <a:pt x="-12934" y="216227"/>
                  </a:lnTo>
                  <a:cubicBezTo>
                    <a:pt x="-14466" y="176797"/>
                    <a:pt x="-2210" y="143535"/>
                    <a:pt x="20448" y="125513"/>
                  </a:cubicBezTo>
                  <a:lnTo>
                    <a:pt x="155351" y="10165"/>
                  </a:lnTo>
                  <a:cubicBezTo>
                    <a:pt x="178573" y="-9711"/>
                    <a:pt x="211835" y="-8018"/>
                    <a:pt x="242557" y="14560"/>
                  </a:cubicBezTo>
                  <a:lnTo>
                    <a:pt x="459504" y="173894"/>
                  </a:lnTo>
                </a:path>
              </a:pathLst>
            </a:custGeom>
            <a:solidFill>
              <a:srgbClr val="C48A08"/>
            </a:solidFill>
            <a:ln w="403" cap="flat">
              <a:noFill/>
              <a:prstDash val="solid"/>
              <a:miter/>
            </a:ln>
          </p:spPr>
          <p:txBody>
            <a:bodyPr rtlCol="0" anchor="ctr"/>
            <a:lstStyle/>
            <a:p>
              <a:endParaRPr lang="en-US"/>
            </a:p>
          </p:txBody>
        </p:sp>
        <p:sp>
          <p:nvSpPr>
            <p:cNvPr id="188" name="Freeform: Shape 187"/>
            <p:cNvSpPr/>
            <p:nvPr/>
          </p:nvSpPr>
          <p:spPr>
            <a:xfrm flipV="1">
              <a:off x="11146965" y="3898048"/>
              <a:ext cx="470548" cy="274475"/>
            </a:xfrm>
            <a:custGeom>
              <a:avLst/>
              <a:gdLst>
                <a:gd name="connsiteX0" fmla="*/ 457483 w 470548"/>
                <a:gd name="connsiteY0" fmla="*/ 155400 h 320305"/>
                <a:gd name="connsiteX1" fmla="*/ -8142 w 470548"/>
                <a:gd name="connsiteY1" fmla="*/ 316508 h 320305"/>
                <a:gd name="connsiteX2" fmla="*/ -12738 w 470548"/>
                <a:gd name="connsiteY2" fmla="*/ 233616 h 320305"/>
                <a:gd name="connsiteX3" fmla="*/ 25805 w 470548"/>
                <a:gd name="connsiteY3" fmla="*/ 120606 h 320305"/>
                <a:gd name="connsiteX4" fmla="*/ 152240 w 470548"/>
                <a:gd name="connsiteY4" fmla="*/ 12798 h 320305"/>
                <a:gd name="connsiteX5" fmla="*/ 253920 w 470548"/>
                <a:gd name="connsiteY5" fmla="*/ 15620 h 320305"/>
                <a:gd name="connsiteX6" fmla="*/ 457483 w 470548"/>
                <a:gd name="connsiteY6" fmla="*/ 155400 h 32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0548" h="320305">
                  <a:moveTo>
                    <a:pt x="457483" y="155400"/>
                  </a:moveTo>
                  <a:lnTo>
                    <a:pt x="-8142" y="316508"/>
                  </a:lnTo>
                  <a:lnTo>
                    <a:pt x="-12738" y="233616"/>
                  </a:lnTo>
                  <a:cubicBezTo>
                    <a:pt x="-15440" y="185155"/>
                    <a:pt x="-1288" y="143708"/>
                    <a:pt x="25805" y="120606"/>
                  </a:cubicBezTo>
                  <a:lnTo>
                    <a:pt x="152240" y="12798"/>
                  </a:lnTo>
                  <a:cubicBezTo>
                    <a:pt x="179333" y="-10304"/>
                    <a:pt x="217756" y="-9215"/>
                    <a:pt x="253920" y="15620"/>
                  </a:cubicBezTo>
                  <a:lnTo>
                    <a:pt x="457483" y="155400"/>
                  </a:lnTo>
                </a:path>
              </a:pathLst>
            </a:custGeom>
            <a:solidFill>
              <a:srgbClr val="F5AE18"/>
            </a:solidFill>
            <a:ln w="403" cap="flat">
              <a:noFill/>
              <a:prstDash val="solid"/>
              <a:miter/>
            </a:ln>
          </p:spPr>
          <p:txBody>
            <a:bodyPr rtlCol="0" anchor="ctr"/>
            <a:lstStyle/>
            <a:p>
              <a:endParaRPr lang="en-US"/>
            </a:p>
          </p:txBody>
        </p:sp>
        <p:sp>
          <p:nvSpPr>
            <p:cNvPr id="189" name="Freeform: Shape 188"/>
            <p:cNvSpPr/>
            <p:nvPr/>
          </p:nvSpPr>
          <p:spPr>
            <a:xfrm flipV="1">
              <a:off x="10095700" y="3434936"/>
              <a:ext cx="749488" cy="372823"/>
            </a:xfrm>
            <a:custGeom>
              <a:avLst/>
              <a:gdLst>
                <a:gd name="connsiteX0" fmla="*/ 612971 w 749488"/>
                <a:gd name="connsiteY0" fmla="*/ 37610 h 372823"/>
                <a:gd name="connsiteX1" fmla="*/ 612746 w 749488"/>
                <a:gd name="connsiteY1" fmla="*/ 36777 h 372823"/>
                <a:gd name="connsiteX2" fmla="*/ 613090 w 749488"/>
                <a:gd name="connsiteY2" fmla="*/ 35569 h 372823"/>
                <a:gd name="connsiteX3" fmla="*/ 672971 w 749488"/>
                <a:gd name="connsiteY3" fmla="*/ 15865 h 372823"/>
                <a:gd name="connsiteX4" fmla="*/ 672437 w 749488"/>
                <a:gd name="connsiteY4" fmla="*/ 18042 h 372823"/>
                <a:gd name="connsiteX5" fmla="*/ 539372 w 749488"/>
                <a:gd name="connsiteY5" fmla="*/ 61828 h 372823"/>
                <a:gd name="connsiteX6" fmla="*/ 538877 w 749488"/>
                <a:gd name="connsiteY6" fmla="*/ 59989 h 372823"/>
                <a:gd name="connsiteX7" fmla="*/ 595326 w 749488"/>
                <a:gd name="connsiteY7" fmla="*/ 41414 h 372823"/>
                <a:gd name="connsiteX8" fmla="*/ 595284 w 749488"/>
                <a:gd name="connsiteY8" fmla="*/ 41696 h 372823"/>
                <a:gd name="connsiteX9" fmla="*/ 595710 w 749488"/>
                <a:gd name="connsiteY9" fmla="*/ 43289 h 372823"/>
                <a:gd name="connsiteX10" fmla="*/ 633819 w 749488"/>
                <a:gd name="connsiteY10" fmla="*/ 105681 h 372823"/>
                <a:gd name="connsiteX11" fmla="*/ 629165 w 749488"/>
                <a:gd name="connsiteY11" fmla="*/ 97664 h 372823"/>
                <a:gd name="connsiteX12" fmla="*/ 629000 w 749488"/>
                <a:gd name="connsiteY12" fmla="*/ 97050 h 372823"/>
                <a:gd name="connsiteX13" fmla="*/ 684560 w 749488"/>
                <a:gd name="connsiteY13" fmla="*/ 78769 h 372823"/>
                <a:gd name="connsiteX14" fmla="*/ 692456 w 749488"/>
                <a:gd name="connsiteY14" fmla="*/ 92372 h 372823"/>
                <a:gd name="connsiteX15" fmla="*/ 689001 w 749488"/>
                <a:gd name="connsiteY15" fmla="*/ 87524 h 372823"/>
                <a:gd name="connsiteX16" fmla="*/ 559995 w 749488"/>
                <a:gd name="connsiteY16" fmla="*/ 129971 h 372823"/>
                <a:gd name="connsiteX17" fmla="*/ 555762 w 749488"/>
                <a:gd name="connsiteY17" fmla="*/ 122677 h 372823"/>
                <a:gd name="connsiteX18" fmla="*/ 555384 w 749488"/>
                <a:gd name="connsiteY18" fmla="*/ 121272 h 372823"/>
                <a:gd name="connsiteX19" fmla="*/ 612407 w 749488"/>
                <a:gd name="connsiteY19" fmla="*/ 102509 h 372823"/>
                <a:gd name="connsiteX20" fmla="*/ 617389 w 749488"/>
                <a:gd name="connsiteY20" fmla="*/ 111087 h 372823"/>
                <a:gd name="connsiteX21" fmla="*/ 585893 w 749488"/>
                <a:gd name="connsiteY21" fmla="*/ 168359 h 372823"/>
                <a:gd name="connsiteX22" fmla="*/ 582182 w 749488"/>
                <a:gd name="connsiteY22" fmla="*/ 164077 h 372823"/>
                <a:gd name="connsiteX23" fmla="*/ 640745 w 749488"/>
                <a:gd name="connsiteY23" fmla="*/ 144811 h 372823"/>
                <a:gd name="connsiteX24" fmla="*/ 644458 w 749488"/>
                <a:gd name="connsiteY24" fmla="*/ 149093 h 372823"/>
                <a:gd name="connsiteX25" fmla="*/ 56221 w 749488"/>
                <a:gd name="connsiteY25" fmla="*/ 220810 h 372823"/>
                <a:gd name="connsiteX26" fmla="*/ 56251 w 749488"/>
                <a:gd name="connsiteY26" fmla="*/ 218798 h 372823"/>
                <a:gd name="connsiteX27" fmla="*/ 519157 w 749488"/>
                <a:gd name="connsiteY27" fmla="*/ 66478 h 372823"/>
                <a:gd name="connsiteX28" fmla="*/ 519647 w 749488"/>
                <a:gd name="connsiteY28" fmla="*/ 68318 h 372823"/>
                <a:gd name="connsiteX29" fmla="*/ 74133 w 749488"/>
                <a:gd name="connsiteY29" fmla="*/ 289833 h 372823"/>
                <a:gd name="connsiteX30" fmla="*/ 72035 w 749488"/>
                <a:gd name="connsiteY30" fmla="*/ 286222 h 372823"/>
                <a:gd name="connsiteX31" fmla="*/ 70569 w 749488"/>
                <a:gd name="connsiteY31" fmla="*/ 280789 h 372823"/>
                <a:gd name="connsiteX32" fmla="*/ 535469 w 749488"/>
                <a:gd name="connsiteY32" fmla="*/ 127824 h 372823"/>
                <a:gd name="connsiteX33" fmla="*/ 535777 w 749488"/>
                <a:gd name="connsiteY33" fmla="*/ 128984 h 372823"/>
                <a:gd name="connsiteX34" fmla="*/ 537186 w 749488"/>
                <a:gd name="connsiteY34" fmla="*/ 128520 h 372823"/>
                <a:gd name="connsiteX35" fmla="*/ 541554 w 749488"/>
                <a:gd name="connsiteY35" fmla="*/ 136039 h 372823"/>
                <a:gd name="connsiteX36" fmla="*/ 100219 w 749488"/>
                <a:gd name="connsiteY36" fmla="*/ 328134 h 372823"/>
                <a:gd name="connsiteX37" fmla="*/ 96506 w 749488"/>
                <a:gd name="connsiteY37" fmla="*/ 323851 h 372823"/>
                <a:gd name="connsiteX38" fmla="*/ 563974 w 749488"/>
                <a:gd name="connsiteY38" fmla="*/ 170067 h 372823"/>
                <a:gd name="connsiteX39" fmla="*/ 567687 w 749488"/>
                <a:gd name="connsiteY39" fmla="*/ 174349 h 372823"/>
                <a:gd name="connsiteX40" fmla="*/ 137155 w 749488"/>
                <a:gd name="connsiteY40" fmla="*/ 372098 h 372823"/>
                <a:gd name="connsiteX41" fmla="*/ 231982 w 749488"/>
                <a:gd name="connsiteY41" fmla="*/ 353477 h 372823"/>
                <a:gd name="connsiteX42" fmla="*/ 422562 w 749488"/>
                <a:gd name="connsiteY42" fmla="*/ 296782 h 372823"/>
                <a:gd name="connsiteX43" fmla="*/ 611005 w 749488"/>
                <a:gd name="connsiteY43" fmla="*/ 223676 h 372823"/>
                <a:gd name="connsiteX44" fmla="*/ 699583 w 749488"/>
                <a:gd name="connsiteY44" fmla="*/ 178452 h 372823"/>
                <a:gd name="connsiteX45" fmla="*/ 746834 w 749488"/>
                <a:gd name="connsiteY45" fmla="*/ 148291 h 372823"/>
                <a:gd name="connsiteX46" fmla="*/ 712847 w 749488"/>
                <a:gd name="connsiteY46" fmla="*/ 126595 h 372823"/>
                <a:gd name="connsiteX47" fmla="*/ 660687 w 749488"/>
                <a:gd name="connsiteY47" fmla="*/ 143754 h 372823"/>
                <a:gd name="connsiteX48" fmla="*/ 656976 w 749488"/>
                <a:gd name="connsiteY48" fmla="*/ 139472 h 372823"/>
                <a:gd name="connsiteX49" fmla="*/ 712909 w 749488"/>
                <a:gd name="connsiteY49" fmla="*/ 121071 h 372823"/>
                <a:gd name="connsiteX50" fmla="*/ 703752 w 749488"/>
                <a:gd name="connsiteY50" fmla="*/ 108222 h 372823"/>
                <a:gd name="connsiteX51" fmla="*/ 714251 w 749488"/>
                <a:gd name="connsiteY51" fmla="*/ 120333 h 372823"/>
                <a:gd name="connsiteX52" fmla="*/ 749488 w 749488"/>
                <a:gd name="connsiteY52" fmla="*/ 128521 h 372823"/>
                <a:gd name="connsiteX53" fmla="*/ 728039 w 749488"/>
                <a:gd name="connsiteY53" fmla="*/ 116636 h 372823"/>
                <a:gd name="connsiteX54" fmla="*/ 697277 w 749488"/>
                <a:gd name="connsiteY54" fmla="*/ 73252 h 372823"/>
                <a:gd name="connsiteX55" fmla="*/ 685822 w 749488"/>
                <a:gd name="connsiteY55" fmla="*/ 30717 h 372823"/>
                <a:gd name="connsiteX56" fmla="*/ 683989 w 749488"/>
                <a:gd name="connsiteY56" fmla="*/ 23779 h 372823"/>
                <a:gd name="connsiteX57" fmla="*/ 690601 w 749488"/>
                <a:gd name="connsiteY57" fmla="*/ 78 h 372823"/>
                <a:gd name="connsiteX58" fmla="*/ 690513 w 749488"/>
                <a:gd name="connsiteY58" fmla="*/ 111 h 372823"/>
                <a:gd name="connsiteX59" fmla="*/ 690544 w 749488"/>
                <a:gd name="connsiteY59" fmla="*/ 0 h 372823"/>
                <a:gd name="connsiteX60" fmla="*/ 684003 w 749488"/>
                <a:gd name="connsiteY60" fmla="*/ 2479 h 372823"/>
                <a:gd name="connsiteX61" fmla="*/ 684540 w 749488"/>
                <a:gd name="connsiteY61" fmla="*/ 606 h 372823"/>
                <a:gd name="connsiteX62" fmla="*/ 613541 w 749488"/>
                <a:gd name="connsiteY62" fmla="*/ 7758 h 372823"/>
                <a:gd name="connsiteX63" fmla="*/ 546069 w 749488"/>
                <a:gd name="connsiteY63" fmla="*/ 21732 h 372823"/>
                <a:gd name="connsiteX64" fmla="*/ 546464 w 749488"/>
                <a:gd name="connsiteY64" fmla="*/ 20988 h 372823"/>
                <a:gd name="connsiteX65" fmla="*/ 528926 w 749488"/>
                <a:gd name="connsiteY65" fmla="*/ 25272 h 372823"/>
                <a:gd name="connsiteX66" fmla="*/ 528919 w 749488"/>
                <a:gd name="connsiteY66" fmla="*/ 25284 h 372823"/>
                <a:gd name="connsiteX67" fmla="*/ 512949 w 749488"/>
                <a:gd name="connsiteY67" fmla="*/ 28591 h 372823"/>
                <a:gd name="connsiteX68" fmla="*/ 317611 w 749488"/>
                <a:gd name="connsiteY68" fmla="*/ 85908 h 372823"/>
                <a:gd name="connsiteX69" fmla="*/ 135014 w 749488"/>
                <a:gd name="connsiteY69" fmla="*/ 156352 h 372823"/>
                <a:gd name="connsiteX70" fmla="*/ 73319 w 749488"/>
                <a:gd name="connsiteY70" fmla="*/ 186816 h 372823"/>
                <a:gd name="connsiteX71" fmla="*/ 60125 w 749488"/>
                <a:gd name="connsiteY71" fmla="*/ 197730 h 372823"/>
                <a:gd name="connsiteX72" fmla="*/ 60801 w 749488"/>
                <a:gd name="connsiteY72" fmla="*/ 195769 h 372823"/>
                <a:gd name="connsiteX73" fmla="*/ 41973 w 749488"/>
                <a:gd name="connsiteY73" fmla="*/ 210107 h 372823"/>
                <a:gd name="connsiteX74" fmla="*/ 41670 w 749488"/>
                <a:gd name="connsiteY74" fmla="*/ 212996 h 372823"/>
                <a:gd name="connsiteX75" fmla="*/ 20392 w 749488"/>
                <a:gd name="connsiteY75" fmla="*/ 230598 h 372823"/>
                <a:gd name="connsiteX76" fmla="*/ 40518 w 749488"/>
                <a:gd name="connsiteY76" fmla="*/ 223975 h 372823"/>
                <a:gd name="connsiteX77" fmla="*/ 40301 w 749488"/>
                <a:gd name="connsiteY77" fmla="*/ 226049 h 372823"/>
                <a:gd name="connsiteX78" fmla="*/ 20410 w 749488"/>
                <a:gd name="connsiteY78" fmla="*/ 232594 h 372823"/>
                <a:gd name="connsiteX79" fmla="*/ 18595 w 749488"/>
                <a:gd name="connsiteY79" fmla="*/ 234632 h 372823"/>
                <a:gd name="connsiteX80" fmla="*/ 1380 w 749488"/>
                <a:gd name="connsiteY80" fmla="*/ 290186 h 372823"/>
                <a:gd name="connsiteX81" fmla="*/ 5049 w 749488"/>
                <a:gd name="connsiteY81" fmla="*/ 302347 h 372823"/>
                <a:gd name="connsiteX82" fmla="*/ 46857 w 749488"/>
                <a:gd name="connsiteY82" fmla="*/ 288591 h 372823"/>
                <a:gd name="connsiteX83" fmla="*/ 49231 w 749488"/>
                <a:gd name="connsiteY83" fmla="*/ 298027 h 372823"/>
                <a:gd name="connsiteX84" fmla="*/ 5017 w 749488"/>
                <a:gd name="connsiteY84" fmla="*/ 312574 h 372823"/>
                <a:gd name="connsiteX85" fmla="*/ 29127 w 749488"/>
                <a:gd name="connsiteY85" fmla="*/ 346017 h 372823"/>
                <a:gd name="connsiteX86" fmla="*/ 80776 w 749488"/>
                <a:gd name="connsiteY86" fmla="*/ 329026 h 372823"/>
                <a:gd name="connsiteX87" fmla="*/ 84489 w 749488"/>
                <a:gd name="connsiteY87" fmla="*/ 333308 h 372823"/>
                <a:gd name="connsiteX88" fmla="*/ 29064 w 749488"/>
                <a:gd name="connsiteY88" fmla="*/ 351542 h 372823"/>
                <a:gd name="connsiteX89" fmla="*/ 50796 w 749488"/>
                <a:gd name="connsiteY89" fmla="*/ 363703 h 372823"/>
                <a:gd name="connsiteX90" fmla="*/ 137155 w 749488"/>
                <a:gd name="connsiteY90" fmla="*/ 372098 h 37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749488" h="372823">
                  <a:moveTo>
                    <a:pt x="612971" y="37610"/>
                  </a:moveTo>
                  <a:lnTo>
                    <a:pt x="612746" y="36777"/>
                  </a:lnTo>
                  <a:lnTo>
                    <a:pt x="613090" y="35569"/>
                  </a:lnTo>
                  <a:lnTo>
                    <a:pt x="672971" y="15865"/>
                  </a:lnTo>
                  <a:lnTo>
                    <a:pt x="672437" y="18042"/>
                  </a:lnTo>
                  <a:close/>
                  <a:moveTo>
                    <a:pt x="539372" y="61828"/>
                  </a:moveTo>
                  <a:lnTo>
                    <a:pt x="538877" y="59989"/>
                  </a:lnTo>
                  <a:lnTo>
                    <a:pt x="595326" y="41414"/>
                  </a:lnTo>
                  <a:lnTo>
                    <a:pt x="595284" y="41696"/>
                  </a:lnTo>
                  <a:lnTo>
                    <a:pt x="595710" y="43289"/>
                  </a:lnTo>
                  <a:close/>
                  <a:moveTo>
                    <a:pt x="633819" y="105681"/>
                  </a:moveTo>
                  <a:lnTo>
                    <a:pt x="629165" y="97664"/>
                  </a:lnTo>
                  <a:lnTo>
                    <a:pt x="629000" y="97050"/>
                  </a:lnTo>
                  <a:lnTo>
                    <a:pt x="684560" y="78769"/>
                  </a:lnTo>
                  <a:lnTo>
                    <a:pt x="692456" y="92372"/>
                  </a:lnTo>
                  <a:lnTo>
                    <a:pt x="689001" y="87524"/>
                  </a:lnTo>
                  <a:close/>
                  <a:moveTo>
                    <a:pt x="559995" y="129971"/>
                  </a:moveTo>
                  <a:lnTo>
                    <a:pt x="555762" y="122677"/>
                  </a:lnTo>
                  <a:lnTo>
                    <a:pt x="555384" y="121272"/>
                  </a:lnTo>
                  <a:lnTo>
                    <a:pt x="612407" y="102509"/>
                  </a:lnTo>
                  <a:lnTo>
                    <a:pt x="617389" y="111087"/>
                  </a:lnTo>
                  <a:close/>
                  <a:moveTo>
                    <a:pt x="585893" y="168359"/>
                  </a:moveTo>
                  <a:lnTo>
                    <a:pt x="582182" y="164077"/>
                  </a:lnTo>
                  <a:lnTo>
                    <a:pt x="640745" y="144811"/>
                  </a:lnTo>
                  <a:lnTo>
                    <a:pt x="644458" y="149093"/>
                  </a:lnTo>
                  <a:close/>
                  <a:moveTo>
                    <a:pt x="56221" y="220810"/>
                  </a:moveTo>
                  <a:lnTo>
                    <a:pt x="56251" y="218798"/>
                  </a:lnTo>
                  <a:lnTo>
                    <a:pt x="519157" y="66478"/>
                  </a:lnTo>
                  <a:lnTo>
                    <a:pt x="519647" y="68318"/>
                  </a:lnTo>
                  <a:close/>
                  <a:moveTo>
                    <a:pt x="74133" y="289833"/>
                  </a:moveTo>
                  <a:lnTo>
                    <a:pt x="72035" y="286222"/>
                  </a:lnTo>
                  <a:lnTo>
                    <a:pt x="70569" y="280789"/>
                  </a:lnTo>
                  <a:lnTo>
                    <a:pt x="535469" y="127824"/>
                  </a:lnTo>
                  <a:lnTo>
                    <a:pt x="535777" y="128984"/>
                  </a:lnTo>
                  <a:lnTo>
                    <a:pt x="537186" y="128520"/>
                  </a:lnTo>
                  <a:lnTo>
                    <a:pt x="541554" y="136039"/>
                  </a:lnTo>
                  <a:close/>
                  <a:moveTo>
                    <a:pt x="100219" y="328134"/>
                  </a:moveTo>
                  <a:lnTo>
                    <a:pt x="96506" y="323851"/>
                  </a:lnTo>
                  <a:lnTo>
                    <a:pt x="563974" y="170067"/>
                  </a:lnTo>
                  <a:lnTo>
                    <a:pt x="567687" y="174349"/>
                  </a:lnTo>
                  <a:close/>
                  <a:moveTo>
                    <a:pt x="137155" y="372098"/>
                  </a:moveTo>
                  <a:cubicBezTo>
                    <a:pt x="170296" y="370025"/>
                    <a:pt x="201018" y="361491"/>
                    <a:pt x="231982" y="353477"/>
                  </a:cubicBezTo>
                  <a:cubicBezTo>
                    <a:pt x="296449" y="336755"/>
                    <a:pt x="360231" y="318410"/>
                    <a:pt x="422562" y="296782"/>
                  </a:cubicBezTo>
                  <a:cubicBezTo>
                    <a:pt x="486465" y="274637"/>
                    <a:pt x="548876" y="249450"/>
                    <a:pt x="611005" y="223676"/>
                  </a:cubicBezTo>
                  <a:cubicBezTo>
                    <a:pt x="641808" y="210894"/>
                    <a:pt x="671320" y="195796"/>
                    <a:pt x="699583" y="178452"/>
                  </a:cubicBezTo>
                  <a:cubicBezTo>
                    <a:pt x="715508" y="168675"/>
                    <a:pt x="731151" y="158414"/>
                    <a:pt x="746834" y="148291"/>
                  </a:cubicBezTo>
                  <a:cubicBezTo>
                    <a:pt x="736675" y="144146"/>
                    <a:pt x="724337" y="137409"/>
                    <a:pt x="712847" y="126595"/>
                  </a:cubicBezTo>
                  <a:lnTo>
                    <a:pt x="660687" y="143754"/>
                  </a:lnTo>
                  <a:lnTo>
                    <a:pt x="656976" y="139472"/>
                  </a:lnTo>
                  <a:lnTo>
                    <a:pt x="712909" y="121071"/>
                  </a:lnTo>
                  <a:lnTo>
                    <a:pt x="703752" y="108222"/>
                  </a:lnTo>
                  <a:lnTo>
                    <a:pt x="714251" y="120333"/>
                  </a:lnTo>
                  <a:cubicBezTo>
                    <a:pt x="729128" y="133772"/>
                    <a:pt x="740699" y="135465"/>
                    <a:pt x="749488" y="128521"/>
                  </a:cubicBezTo>
                  <a:cubicBezTo>
                    <a:pt x="743198" y="127381"/>
                    <a:pt x="735901" y="123753"/>
                    <a:pt x="728039" y="116636"/>
                  </a:cubicBezTo>
                  <a:cubicBezTo>
                    <a:pt x="716146" y="105857"/>
                    <a:pt x="705260" y="90068"/>
                    <a:pt x="697277" y="73252"/>
                  </a:cubicBezTo>
                  <a:lnTo>
                    <a:pt x="685822" y="30717"/>
                  </a:lnTo>
                  <a:lnTo>
                    <a:pt x="683989" y="23779"/>
                  </a:lnTo>
                  <a:cubicBezTo>
                    <a:pt x="683747" y="12585"/>
                    <a:pt x="686125" y="4500"/>
                    <a:pt x="690601" y="78"/>
                  </a:cubicBezTo>
                  <a:lnTo>
                    <a:pt x="690513" y="111"/>
                  </a:lnTo>
                  <a:lnTo>
                    <a:pt x="690544" y="0"/>
                  </a:lnTo>
                  <a:lnTo>
                    <a:pt x="684003" y="2479"/>
                  </a:lnTo>
                  <a:lnTo>
                    <a:pt x="684540" y="606"/>
                  </a:lnTo>
                  <a:cubicBezTo>
                    <a:pt x="660793" y="2749"/>
                    <a:pt x="637006" y="4752"/>
                    <a:pt x="613541" y="7758"/>
                  </a:cubicBezTo>
                  <a:lnTo>
                    <a:pt x="546069" y="21732"/>
                  </a:lnTo>
                  <a:lnTo>
                    <a:pt x="546464" y="20988"/>
                  </a:lnTo>
                  <a:cubicBezTo>
                    <a:pt x="540578" y="22335"/>
                    <a:pt x="534732" y="23787"/>
                    <a:pt x="528926" y="25272"/>
                  </a:cubicBezTo>
                  <a:lnTo>
                    <a:pt x="528919" y="25284"/>
                  </a:lnTo>
                  <a:lnTo>
                    <a:pt x="512949" y="28591"/>
                  </a:lnTo>
                  <a:cubicBezTo>
                    <a:pt x="447232" y="46350"/>
                    <a:pt x="381716" y="64453"/>
                    <a:pt x="317611" y="85908"/>
                  </a:cubicBezTo>
                  <a:cubicBezTo>
                    <a:pt x="255483" y="106740"/>
                    <a:pt x="194886" y="130856"/>
                    <a:pt x="135014" y="156352"/>
                  </a:cubicBezTo>
                  <a:cubicBezTo>
                    <a:pt x="113707" y="165404"/>
                    <a:pt x="92782" y="175000"/>
                    <a:pt x="73319" y="186816"/>
                  </a:cubicBezTo>
                  <a:lnTo>
                    <a:pt x="60125" y="197730"/>
                  </a:lnTo>
                  <a:lnTo>
                    <a:pt x="60801" y="195769"/>
                  </a:lnTo>
                  <a:cubicBezTo>
                    <a:pt x="54310" y="200226"/>
                    <a:pt x="48021" y="204994"/>
                    <a:pt x="41973" y="210107"/>
                  </a:cubicBezTo>
                  <a:lnTo>
                    <a:pt x="41670" y="212996"/>
                  </a:lnTo>
                  <a:lnTo>
                    <a:pt x="20392" y="230598"/>
                  </a:lnTo>
                  <a:lnTo>
                    <a:pt x="40518" y="223975"/>
                  </a:lnTo>
                  <a:lnTo>
                    <a:pt x="40301" y="226049"/>
                  </a:lnTo>
                  <a:lnTo>
                    <a:pt x="20410" y="232594"/>
                  </a:lnTo>
                  <a:cubicBezTo>
                    <a:pt x="19805" y="233285"/>
                    <a:pt x="19200" y="233907"/>
                    <a:pt x="18595" y="234632"/>
                  </a:cubicBezTo>
                  <a:cubicBezTo>
                    <a:pt x="6500" y="249073"/>
                    <a:pt x="-3821" y="265346"/>
                    <a:pt x="1380" y="290186"/>
                  </a:cubicBezTo>
                  <a:cubicBezTo>
                    <a:pt x="2227" y="294332"/>
                    <a:pt x="3476" y="298374"/>
                    <a:pt x="5049" y="302347"/>
                  </a:cubicBezTo>
                  <a:lnTo>
                    <a:pt x="46857" y="288591"/>
                  </a:lnTo>
                  <a:lnTo>
                    <a:pt x="49231" y="298027"/>
                  </a:lnTo>
                  <a:lnTo>
                    <a:pt x="5017" y="312574"/>
                  </a:lnTo>
                  <a:cubicBezTo>
                    <a:pt x="10137" y="325599"/>
                    <a:pt x="18725" y="337415"/>
                    <a:pt x="29127" y="346017"/>
                  </a:cubicBezTo>
                  <a:lnTo>
                    <a:pt x="80776" y="329026"/>
                  </a:lnTo>
                  <a:lnTo>
                    <a:pt x="84489" y="333308"/>
                  </a:lnTo>
                  <a:lnTo>
                    <a:pt x="29064" y="351542"/>
                  </a:lnTo>
                  <a:cubicBezTo>
                    <a:pt x="35717" y="357070"/>
                    <a:pt x="43095" y="361319"/>
                    <a:pt x="50796" y="363703"/>
                  </a:cubicBezTo>
                  <a:cubicBezTo>
                    <a:pt x="79905" y="372996"/>
                    <a:pt x="109780" y="373826"/>
                    <a:pt x="137155" y="372098"/>
                  </a:cubicBezTo>
                  <a:close/>
                </a:path>
              </a:pathLst>
            </a:custGeom>
            <a:solidFill>
              <a:srgbClr val="F5AE18"/>
            </a:solidFill>
            <a:ln w="403" cap="flat">
              <a:noFill/>
              <a:prstDash val="solid"/>
              <a:miter/>
            </a:ln>
          </p:spPr>
          <p:txBody>
            <a:bodyPr rtlCol="0" anchor="ctr"/>
            <a:lstStyle/>
            <a:p>
              <a:endParaRPr lang="en-US"/>
            </a:p>
          </p:txBody>
        </p:sp>
      </p:grpSp>
      <p:grpSp>
        <p:nvGrpSpPr>
          <p:cNvPr id="190" name="Group 189"/>
          <p:cNvGrpSpPr/>
          <p:nvPr/>
        </p:nvGrpSpPr>
        <p:grpSpPr>
          <a:xfrm rot="12600000" flipH="1" flipV="1">
            <a:off x="6125005" y="4627184"/>
            <a:ext cx="1843046" cy="824678"/>
            <a:chOff x="9719648" y="3325201"/>
            <a:chExt cx="1981397" cy="886584"/>
          </a:xfrm>
        </p:grpSpPr>
        <p:sp>
          <p:nvSpPr>
            <p:cNvPr id="191" name="Freeform: Shape 190"/>
            <p:cNvSpPr/>
            <p:nvPr/>
          </p:nvSpPr>
          <p:spPr>
            <a:xfrm flipV="1">
              <a:off x="9719648" y="3325201"/>
              <a:ext cx="418034" cy="185637"/>
            </a:xfrm>
            <a:custGeom>
              <a:avLst/>
              <a:gdLst>
                <a:gd name="connsiteX0" fmla="*/ 391954 w 418034"/>
                <a:gd name="connsiteY0" fmla="*/ 40085 h 185637"/>
                <a:gd name="connsiteX1" fmla="*/ -10333 w 418034"/>
                <a:gd name="connsiteY1" fmla="*/ 180139 h 185637"/>
                <a:gd name="connsiteX2" fmla="*/ 374173 w 418034"/>
                <a:gd name="connsiteY2" fmla="*/ -3216 h 185637"/>
                <a:gd name="connsiteX3" fmla="*/ 405419 w 418034"/>
                <a:gd name="connsiteY3" fmla="*/ 7871 h 185637"/>
                <a:gd name="connsiteX4" fmla="*/ 394332 w 418034"/>
                <a:gd name="connsiteY4" fmla="*/ 39117 h 185637"/>
                <a:gd name="connsiteX5" fmla="*/ 391954 w 418034"/>
                <a:gd name="connsiteY5" fmla="*/ 40085 h 18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34" h="185637">
                  <a:moveTo>
                    <a:pt x="391954" y="40085"/>
                  </a:moveTo>
                  <a:lnTo>
                    <a:pt x="-10333" y="180139"/>
                  </a:lnTo>
                  <a:lnTo>
                    <a:pt x="374173" y="-3216"/>
                  </a:lnTo>
                  <a:cubicBezTo>
                    <a:pt x="385865" y="-8780"/>
                    <a:pt x="399856" y="-3821"/>
                    <a:pt x="405419" y="7871"/>
                  </a:cubicBezTo>
                  <a:cubicBezTo>
                    <a:pt x="410983" y="19563"/>
                    <a:pt x="406024" y="33553"/>
                    <a:pt x="394332" y="39117"/>
                  </a:cubicBezTo>
                  <a:cubicBezTo>
                    <a:pt x="393566" y="39480"/>
                    <a:pt x="392760" y="39802"/>
                    <a:pt x="391954" y="40085"/>
                  </a:cubicBezTo>
                </a:path>
              </a:pathLst>
            </a:custGeom>
            <a:solidFill>
              <a:srgbClr val="00144F"/>
            </a:solidFill>
            <a:ln w="403" cap="flat">
              <a:noFill/>
              <a:prstDash val="solid"/>
              <a:miter/>
            </a:ln>
          </p:spPr>
          <p:txBody>
            <a:bodyPr rtlCol="0" anchor="ctr"/>
            <a:lstStyle/>
            <a:p>
              <a:endParaRPr lang="en-US"/>
            </a:p>
          </p:txBody>
        </p:sp>
        <p:sp>
          <p:nvSpPr>
            <p:cNvPr id="192" name="Freeform: Shape 191"/>
            <p:cNvSpPr/>
            <p:nvPr/>
          </p:nvSpPr>
          <p:spPr>
            <a:xfrm flipV="1">
              <a:off x="11180473" y="3854697"/>
              <a:ext cx="520572" cy="139680"/>
            </a:xfrm>
            <a:custGeom>
              <a:avLst/>
              <a:gdLst>
                <a:gd name="connsiteX0" fmla="*/ 456910 w 520572"/>
                <a:gd name="connsiteY0" fmla="*/ -4077 h 163003"/>
                <a:gd name="connsiteX1" fmla="*/ -13191 w 520572"/>
                <a:gd name="connsiteY1" fmla="*/ 158926 h 163003"/>
                <a:gd name="connsiteX2" fmla="*/ 488316 w 520572"/>
                <a:gd name="connsiteY2" fmla="*/ 118205 h 163003"/>
                <a:gd name="connsiteX3" fmla="*/ 490332 w 520572"/>
                <a:gd name="connsiteY3" fmla="*/ 117198 h 163003"/>
                <a:gd name="connsiteX4" fmla="*/ 490413 w 520572"/>
                <a:gd name="connsiteY4" fmla="*/ 36442 h 163003"/>
                <a:gd name="connsiteX5" fmla="*/ 456910 w 520572"/>
                <a:gd name="connsiteY5" fmla="*/ -4077 h 16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572" h="163003">
                  <a:moveTo>
                    <a:pt x="456910" y="-4077"/>
                  </a:moveTo>
                  <a:lnTo>
                    <a:pt x="-13191" y="158926"/>
                  </a:lnTo>
                  <a:lnTo>
                    <a:pt x="488316" y="118205"/>
                  </a:lnTo>
                  <a:lnTo>
                    <a:pt x="490332" y="117198"/>
                  </a:lnTo>
                  <a:cubicBezTo>
                    <a:pt x="513031" y="106151"/>
                    <a:pt x="513072" y="63777"/>
                    <a:pt x="490413" y="36442"/>
                  </a:cubicBezTo>
                  <a:lnTo>
                    <a:pt x="456910" y="-4077"/>
                  </a:lnTo>
                </a:path>
              </a:pathLst>
            </a:custGeom>
            <a:solidFill>
              <a:srgbClr val="C48A08"/>
            </a:solidFill>
            <a:ln w="403" cap="flat">
              <a:noFill/>
              <a:prstDash val="solid"/>
              <a:miter/>
            </a:ln>
          </p:spPr>
          <p:txBody>
            <a:bodyPr rtlCol="0" anchor="ctr"/>
            <a:lstStyle/>
            <a:p>
              <a:endParaRPr lang="en-US"/>
            </a:p>
          </p:txBody>
        </p:sp>
        <p:sp>
          <p:nvSpPr>
            <p:cNvPr id="193" name="Freeform: Shape 192"/>
            <p:cNvSpPr/>
            <p:nvPr/>
          </p:nvSpPr>
          <p:spPr>
            <a:xfrm flipV="1">
              <a:off x="11174546" y="3779698"/>
              <a:ext cx="521709" cy="190328"/>
            </a:xfrm>
            <a:custGeom>
              <a:avLst/>
              <a:gdLst>
                <a:gd name="connsiteX0" fmla="*/ 460913 w 521709"/>
                <a:gd name="connsiteY0" fmla="*/ -4229 h 222108"/>
                <a:gd name="connsiteX1" fmla="*/ -13179 w 521709"/>
                <a:gd name="connsiteY1" fmla="*/ 152565 h 222108"/>
                <a:gd name="connsiteX2" fmla="*/ 60763 w 521709"/>
                <a:gd name="connsiteY2" fmla="*/ 217880 h 222108"/>
                <a:gd name="connsiteX3" fmla="*/ 494255 w 521709"/>
                <a:gd name="connsiteY3" fmla="*/ 93702 h 222108"/>
                <a:gd name="connsiteX4" fmla="*/ 496351 w 521709"/>
                <a:gd name="connsiteY4" fmla="*/ 36774 h 222108"/>
                <a:gd name="connsiteX5" fmla="*/ 460913 w 521709"/>
                <a:gd name="connsiteY5" fmla="*/ -4229 h 22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1709" h="222108">
                  <a:moveTo>
                    <a:pt x="460913" y="-4229"/>
                  </a:moveTo>
                  <a:lnTo>
                    <a:pt x="-13179" y="152565"/>
                  </a:lnTo>
                  <a:lnTo>
                    <a:pt x="60763" y="217880"/>
                  </a:lnTo>
                  <a:lnTo>
                    <a:pt x="494255" y="93702"/>
                  </a:lnTo>
                  <a:cubicBezTo>
                    <a:pt x="512317" y="88501"/>
                    <a:pt x="513486" y="56610"/>
                    <a:pt x="496351" y="36774"/>
                  </a:cubicBezTo>
                  <a:lnTo>
                    <a:pt x="460913" y="-4229"/>
                  </a:lnTo>
                </a:path>
              </a:pathLst>
            </a:custGeom>
            <a:solidFill>
              <a:srgbClr val="F5AE18"/>
            </a:solidFill>
            <a:ln w="403" cap="flat">
              <a:noFill/>
              <a:prstDash val="solid"/>
              <a:miter/>
            </a:ln>
          </p:spPr>
          <p:txBody>
            <a:bodyPr rtlCol="0" anchor="ctr"/>
            <a:lstStyle/>
            <a:p>
              <a:endParaRPr lang="en-US"/>
            </a:p>
          </p:txBody>
        </p:sp>
        <p:sp>
          <p:nvSpPr>
            <p:cNvPr id="194" name="Freeform: Shape 193"/>
            <p:cNvSpPr/>
            <p:nvPr/>
          </p:nvSpPr>
          <p:spPr>
            <a:xfrm flipV="1">
              <a:off x="11154710" y="3891271"/>
              <a:ext cx="485985" cy="319122"/>
            </a:xfrm>
            <a:custGeom>
              <a:avLst/>
              <a:gdLst>
                <a:gd name="connsiteX0" fmla="*/ 472887 w 485985"/>
                <a:gd name="connsiteY0" fmla="*/ 196004 h 372407"/>
                <a:gd name="connsiteX1" fmla="*/ -13098 w 485985"/>
                <a:gd name="connsiteY1" fmla="*/ 368643 h 372407"/>
                <a:gd name="connsiteX2" fmla="*/ 344436 w 485985"/>
                <a:gd name="connsiteY2" fmla="*/ 4456 h 372407"/>
                <a:gd name="connsiteX3" fmla="*/ 370884 w 485985"/>
                <a:gd name="connsiteY3" fmla="*/ -2398 h 372407"/>
                <a:gd name="connsiteX4" fmla="*/ 438295 w 485985"/>
                <a:gd name="connsiteY4" fmla="*/ 55982 h 372407"/>
                <a:gd name="connsiteX5" fmla="*/ 472887 w 485985"/>
                <a:gd name="connsiteY5" fmla="*/ 196004 h 37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985" h="372407">
                  <a:moveTo>
                    <a:pt x="472887" y="196004"/>
                  </a:moveTo>
                  <a:lnTo>
                    <a:pt x="-13098" y="368643"/>
                  </a:lnTo>
                  <a:lnTo>
                    <a:pt x="344436" y="4456"/>
                  </a:lnTo>
                  <a:lnTo>
                    <a:pt x="370884" y="-2398"/>
                  </a:lnTo>
                  <a:cubicBezTo>
                    <a:pt x="396848" y="-10340"/>
                    <a:pt x="428780" y="17277"/>
                    <a:pt x="438295" y="55982"/>
                  </a:cubicBezTo>
                  <a:lnTo>
                    <a:pt x="472887" y="196004"/>
                  </a:lnTo>
                </a:path>
              </a:pathLst>
            </a:custGeom>
            <a:solidFill>
              <a:srgbClr val="F5AE18"/>
            </a:solidFill>
            <a:ln w="403" cap="flat">
              <a:noFill/>
              <a:prstDash val="solid"/>
              <a:miter/>
            </a:ln>
          </p:spPr>
          <p:txBody>
            <a:bodyPr rtlCol="0" anchor="ctr"/>
            <a:lstStyle/>
            <a:p>
              <a:endParaRPr lang="en-US"/>
            </a:p>
          </p:txBody>
        </p:sp>
        <p:sp>
          <p:nvSpPr>
            <p:cNvPr id="195" name="Freeform: Shape 194"/>
            <p:cNvSpPr/>
            <p:nvPr/>
          </p:nvSpPr>
          <p:spPr>
            <a:xfrm flipV="1">
              <a:off x="11157330" y="3920548"/>
              <a:ext cx="469052" cy="284150"/>
            </a:xfrm>
            <a:custGeom>
              <a:avLst/>
              <a:gdLst>
                <a:gd name="connsiteX0" fmla="*/ 455967 w 469052"/>
                <a:gd name="connsiteY0" fmla="*/ 176561 h 331595"/>
                <a:gd name="connsiteX1" fmla="*/ -13086 w 469052"/>
                <a:gd name="connsiteY1" fmla="*/ 327873 h 331595"/>
                <a:gd name="connsiteX2" fmla="*/ 5218 w 469052"/>
                <a:gd name="connsiteY2" fmla="*/ 128060 h 331595"/>
                <a:gd name="connsiteX3" fmla="*/ 341828 w 469052"/>
                <a:gd name="connsiteY3" fmla="*/ -1198 h 331595"/>
                <a:gd name="connsiteX4" fmla="*/ 426656 w 469052"/>
                <a:gd name="connsiteY4" fmla="*/ 67463 h 331595"/>
                <a:gd name="connsiteX5" fmla="*/ 455967 w 469052"/>
                <a:gd name="connsiteY5" fmla="*/ 176561 h 33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052" h="331595">
                  <a:moveTo>
                    <a:pt x="455967" y="176561"/>
                  </a:moveTo>
                  <a:lnTo>
                    <a:pt x="-13086" y="327873"/>
                  </a:lnTo>
                  <a:lnTo>
                    <a:pt x="5218" y="128060"/>
                  </a:lnTo>
                  <a:lnTo>
                    <a:pt x="341828" y="-1198"/>
                  </a:lnTo>
                  <a:cubicBezTo>
                    <a:pt x="373316" y="-13293"/>
                    <a:pt x="413714" y="19445"/>
                    <a:pt x="426656" y="67463"/>
                  </a:cubicBezTo>
                  <a:lnTo>
                    <a:pt x="455967" y="176561"/>
                  </a:lnTo>
                </a:path>
              </a:pathLst>
            </a:custGeom>
            <a:solidFill>
              <a:srgbClr val="C48A08"/>
            </a:solidFill>
            <a:ln w="403" cap="flat">
              <a:noFill/>
              <a:prstDash val="solid"/>
              <a:miter/>
            </a:ln>
          </p:spPr>
          <p:txBody>
            <a:bodyPr rtlCol="0" anchor="ctr"/>
            <a:lstStyle/>
            <a:p>
              <a:endParaRPr lang="en-US"/>
            </a:p>
          </p:txBody>
        </p:sp>
        <p:sp>
          <p:nvSpPr>
            <p:cNvPr id="196" name="Freeform: Shape 195"/>
            <p:cNvSpPr/>
            <p:nvPr/>
          </p:nvSpPr>
          <p:spPr>
            <a:xfrm flipV="1">
              <a:off x="10788069" y="3672651"/>
              <a:ext cx="866178" cy="379614"/>
            </a:xfrm>
            <a:custGeom>
              <a:avLst/>
              <a:gdLst>
                <a:gd name="connsiteX0" fmla="*/ 829103 w 866178"/>
                <a:gd name="connsiteY0" fmla="*/ 110871 h 442999"/>
                <a:gd name="connsiteX1" fmla="*/ 470036 w 866178"/>
                <a:gd name="connsiteY1" fmla="*/ 237065 h 442999"/>
                <a:gd name="connsiteX2" fmla="*/ 279295 w 866178"/>
                <a:gd name="connsiteY2" fmla="*/ 317095 h 442999"/>
                <a:gd name="connsiteX3" fmla="*/ 92182 w 866178"/>
                <a:gd name="connsiteY3" fmla="*/ 411720 h 442999"/>
                <a:gd name="connsiteX4" fmla="*/ 55291 w 866178"/>
                <a:gd name="connsiteY4" fmla="*/ 438692 h 442999"/>
                <a:gd name="connsiteX5" fmla="*/ -4177 w 866178"/>
                <a:gd name="connsiteY5" fmla="*/ 370273 h 442999"/>
                <a:gd name="connsiteX6" fmla="*/ -7079 w 866178"/>
                <a:gd name="connsiteY6" fmla="*/ 287058 h 442999"/>
                <a:gd name="connsiteX7" fmla="*/ 25860 w 866178"/>
                <a:gd name="connsiteY7" fmla="*/ 283349 h 442999"/>
                <a:gd name="connsiteX8" fmla="*/ 227850 w 866178"/>
                <a:gd name="connsiteY8" fmla="*/ 227832 h 442999"/>
                <a:gd name="connsiteX9" fmla="*/ 612356 w 866178"/>
                <a:gd name="connsiteY9" fmla="*/ 79101 h 442999"/>
                <a:gd name="connsiteX10" fmla="*/ 777497 w 866178"/>
                <a:gd name="connsiteY10" fmla="*/ 2256 h 442999"/>
                <a:gd name="connsiteX11" fmla="*/ 811524 w 866178"/>
                <a:gd name="connsiteY11" fmla="*/ -1695 h 442999"/>
                <a:gd name="connsiteX12" fmla="*/ 844746 w 866178"/>
                <a:gd name="connsiteY12" fmla="*/ 32374 h 442999"/>
                <a:gd name="connsiteX13" fmla="*/ 829103 w 866178"/>
                <a:gd name="connsiteY13" fmla="*/ 110871 h 44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178" h="442999">
                  <a:moveTo>
                    <a:pt x="829103" y="110871"/>
                  </a:moveTo>
                  <a:cubicBezTo>
                    <a:pt x="706538" y="144859"/>
                    <a:pt x="587803" y="190256"/>
                    <a:pt x="470036" y="237065"/>
                  </a:cubicBezTo>
                  <a:cubicBezTo>
                    <a:pt x="405932" y="262505"/>
                    <a:pt x="342512" y="289518"/>
                    <a:pt x="279295" y="317095"/>
                  </a:cubicBezTo>
                  <a:cubicBezTo>
                    <a:pt x="215351" y="344994"/>
                    <a:pt x="150320" y="371160"/>
                    <a:pt x="92182" y="411720"/>
                  </a:cubicBezTo>
                  <a:cubicBezTo>
                    <a:pt x="79724" y="420388"/>
                    <a:pt x="67508" y="429500"/>
                    <a:pt x="55291" y="438692"/>
                  </a:cubicBezTo>
                  <a:cubicBezTo>
                    <a:pt x="36584" y="429822"/>
                    <a:pt x="10378" y="410671"/>
                    <a:pt x="-4177" y="370273"/>
                  </a:cubicBezTo>
                  <a:cubicBezTo>
                    <a:pt x="-16635" y="335681"/>
                    <a:pt x="-13530" y="307741"/>
                    <a:pt x="-7079" y="287058"/>
                  </a:cubicBezTo>
                  <a:cubicBezTo>
                    <a:pt x="3927" y="285889"/>
                    <a:pt x="14934" y="284720"/>
                    <a:pt x="25860" y="283349"/>
                  </a:cubicBezTo>
                  <a:cubicBezTo>
                    <a:pt x="96536" y="274439"/>
                    <a:pt x="161931" y="250974"/>
                    <a:pt x="227850" y="227832"/>
                  </a:cubicBezTo>
                  <a:cubicBezTo>
                    <a:pt x="357591" y="182273"/>
                    <a:pt x="486204" y="133772"/>
                    <a:pt x="612356" y="79101"/>
                  </a:cubicBezTo>
                  <a:cubicBezTo>
                    <a:pt x="668035" y="54991"/>
                    <a:pt x="723391" y="30035"/>
                    <a:pt x="777497" y="2256"/>
                  </a:cubicBezTo>
                  <a:cubicBezTo>
                    <a:pt x="788059" y="-3146"/>
                    <a:pt x="798220" y="-7178"/>
                    <a:pt x="811524" y="-1695"/>
                  </a:cubicBezTo>
                  <a:cubicBezTo>
                    <a:pt x="824507" y="3668"/>
                    <a:pt x="836884" y="16327"/>
                    <a:pt x="844746" y="32374"/>
                  </a:cubicBezTo>
                  <a:cubicBezTo>
                    <a:pt x="861195" y="66039"/>
                    <a:pt x="853454" y="104138"/>
                    <a:pt x="829103" y="110871"/>
                  </a:cubicBezTo>
                </a:path>
              </a:pathLst>
            </a:custGeom>
            <a:solidFill>
              <a:srgbClr val="00144F"/>
            </a:solidFill>
            <a:ln w="403" cap="flat">
              <a:noFill/>
              <a:prstDash val="solid"/>
              <a:miter/>
            </a:ln>
          </p:spPr>
          <p:txBody>
            <a:bodyPr rtlCol="0" anchor="ctr"/>
            <a:lstStyle/>
            <a:p>
              <a:endParaRPr lang="en-US"/>
            </a:p>
          </p:txBody>
        </p:sp>
        <p:sp>
          <p:nvSpPr>
            <p:cNvPr id="197" name="Freeform: Shape 196"/>
            <p:cNvSpPr/>
            <p:nvPr/>
          </p:nvSpPr>
          <p:spPr>
            <a:xfrm flipV="1">
              <a:off x="11166765" y="3683061"/>
              <a:ext cx="482477" cy="297729"/>
            </a:xfrm>
            <a:custGeom>
              <a:avLst/>
              <a:gdLst>
                <a:gd name="connsiteX0" fmla="*/ 469357 w 482477"/>
                <a:gd name="connsiteY0" fmla="*/ 13123 h 347441"/>
                <a:gd name="connsiteX1" fmla="*/ 454440 w 482477"/>
                <a:gd name="connsiteY1" fmla="*/ -4375 h 347441"/>
                <a:gd name="connsiteX2" fmla="*/ -13121 w 482477"/>
                <a:gd name="connsiteY2" fmla="*/ 192052 h 347441"/>
                <a:gd name="connsiteX3" fmla="*/ 144883 w 482477"/>
                <a:gd name="connsiteY3" fmla="*/ 306150 h 347441"/>
                <a:gd name="connsiteX4" fmla="*/ 190281 w 482477"/>
                <a:gd name="connsiteY4" fmla="*/ 324413 h 347441"/>
                <a:gd name="connsiteX5" fmla="*/ 390335 w 482477"/>
                <a:gd name="connsiteY5" fmla="*/ 342839 h 347441"/>
                <a:gd name="connsiteX6" fmla="*/ 448352 w 482477"/>
                <a:gd name="connsiteY6" fmla="*/ 279500 h 347441"/>
                <a:gd name="connsiteX7" fmla="*/ 469357 w 482477"/>
                <a:gd name="connsiteY7" fmla="*/ 13123 h 34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477" h="347441">
                  <a:moveTo>
                    <a:pt x="469357" y="13123"/>
                  </a:moveTo>
                  <a:lnTo>
                    <a:pt x="454440" y="-4375"/>
                  </a:lnTo>
                  <a:lnTo>
                    <a:pt x="-13121" y="192052"/>
                  </a:lnTo>
                  <a:lnTo>
                    <a:pt x="144883" y="306150"/>
                  </a:lnTo>
                  <a:cubicBezTo>
                    <a:pt x="159639" y="316834"/>
                    <a:pt x="175242" y="323123"/>
                    <a:pt x="190281" y="324413"/>
                  </a:cubicBezTo>
                  <a:lnTo>
                    <a:pt x="390335" y="342839"/>
                  </a:lnTo>
                  <a:cubicBezTo>
                    <a:pt x="422186" y="345782"/>
                    <a:pt x="445852" y="319979"/>
                    <a:pt x="448352" y="279500"/>
                  </a:cubicBezTo>
                  <a:lnTo>
                    <a:pt x="469357" y="13123"/>
                  </a:lnTo>
                </a:path>
              </a:pathLst>
            </a:custGeom>
            <a:solidFill>
              <a:srgbClr val="F5AE18"/>
            </a:solidFill>
            <a:ln w="403" cap="flat">
              <a:noFill/>
              <a:prstDash val="solid"/>
              <a:miter/>
            </a:ln>
          </p:spPr>
          <p:txBody>
            <a:bodyPr rtlCol="0" anchor="ctr"/>
            <a:lstStyle/>
            <a:p>
              <a:endParaRPr lang="en-US"/>
            </a:p>
          </p:txBody>
        </p:sp>
        <p:sp>
          <p:nvSpPr>
            <p:cNvPr id="198" name="Freeform: Shape 197"/>
            <p:cNvSpPr/>
            <p:nvPr/>
          </p:nvSpPr>
          <p:spPr>
            <a:xfrm flipV="1">
              <a:off x="11166765" y="3701353"/>
              <a:ext cx="467560" cy="279438"/>
            </a:xfrm>
            <a:custGeom>
              <a:avLst/>
              <a:gdLst>
                <a:gd name="connsiteX0" fmla="*/ 454456 w 467560"/>
                <a:gd name="connsiteY0" fmla="*/ -4345 h 326096"/>
                <a:gd name="connsiteX1" fmla="*/ -13104 w 467560"/>
                <a:gd name="connsiteY1" fmla="*/ 192082 h 326096"/>
                <a:gd name="connsiteX2" fmla="*/ 130506 w 467560"/>
                <a:gd name="connsiteY2" fmla="*/ 279449 h 326096"/>
                <a:gd name="connsiteX3" fmla="*/ 200013 w 467560"/>
                <a:gd name="connsiteY3" fmla="*/ 304366 h 326096"/>
                <a:gd name="connsiteX4" fmla="*/ 356928 w 467560"/>
                <a:gd name="connsiteY4" fmla="*/ 321339 h 326096"/>
                <a:gd name="connsiteX5" fmla="*/ 438006 w 467560"/>
                <a:gd name="connsiteY5" fmla="*/ 242680 h 326096"/>
                <a:gd name="connsiteX6" fmla="*/ 454456 w 467560"/>
                <a:gd name="connsiteY6" fmla="*/ -4345 h 326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7560" h="326096">
                  <a:moveTo>
                    <a:pt x="454456" y="-4345"/>
                  </a:moveTo>
                  <a:lnTo>
                    <a:pt x="-13104" y="192082"/>
                  </a:lnTo>
                  <a:lnTo>
                    <a:pt x="130506" y="279449"/>
                  </a:lnTo>
                  <a:cubicBezTo>
                    <a:pt x="153446" y="293399"/>
                    <a:pt x="177073" y="301866"/>
                    <a:pt x="200013" y="304366"/>
                  </a:cubicBezTo>
                  <a:lnTo>
                    <a:pt x="356928" y="321339"/>
                  </a:lnTo>
                  <a:cubicBezTo>
                    <a:pt x="399060" y="325895"/>
                    <a:pt x="430548" y="292310"/>
                    <a:pt x="438006" y="242680"/>
                  </a:cubicBezTo>
                  <a:lnTo>
                    <a:pt x="454456" y="-4345"/>
                  </a:lnTo>
                </a:path>
              </a:pathLst>
            </a:custGeom>
            <a:solidFill>
              <a:srgbClr val="C48A08"/>
            </a:solidFill>
            <a:ln w="403" cap="flat">
              <a:noFill/>
              <a:prstDash val="solid"/>
              <a:miter/>
            </a:ln>
          </p:spPr>
          <p:txBody>
            <a:bodyPr rtlCol="0" anchor="ctr"/>
            <a:lstStyle/>
            <a:p>
              <a:endParaRPr lang="en-US"/>
            </a:p>
          </p:txBody>
        </p:sp>
        <p:sp>
          <p:nvSpPr>
            <p:cNvPr id="199" name="Freeform: Shape 198"/>
            <p:cNvSpPr/>
            <p:nvPr/>
          </p:nvSpPr>
          <p:spPr>
            <a:xfrm flipV="1">
              <a:off x="11144583" y="3966165"/>
              <a:ext cx="472930" cy="245620"/>
            </a:xfrm>
            <a:custGeom>
              <a:avLst/>
              <a:gdLst>
                <a:gd name="connsiteX0" fmla="*/ 459504 w 472930"/>
                <a:gd name="connsiteY0" fmla="*/ 173894 h 286632"/>
                <a:gd name="connsiteX1" fmla="*/ 459867 w 472930"/>
                <a:gd name="connsiteY1" fmla="*/ 194818 h 286632"/>
                <a:gd name="connsiteX2" fmla="*/ -10354 w 472930"/>
                <a:gd name="connsiteY2" fmla="*/ 282993 h 286632"/>
                <a:gd name="connsiteX3" fmla="*/ -12934 w 472930"/>
                <a:gd name="connsiteY3" fmla="*/ 216227 h 286632"/>
                <a:gd name="connsiteX4" fmla="*/ 20448 w 472930"/>
                <a:gd name="connsiteY4" fmla="*/ 125513 h 286632"/>
                <a:gd name="connsiteX5" fmla="*/ 155351 w 472930"/>
                <a:gd name="connsiteY5" fmla="*/ 10165 h 286632"/>
                <a:gd name="connsiteX6" fmla="*/ 242557 w 472930"/>
                <a:gd name="connsiteY6" fmla="*/ 14560 h 286632"/>
                <a:gd name="connsiteX7" fmla="*/ 459504 w 472930"/>
                <a:gd name="connsiteY7" fmla="*/ 173894 h 28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2930" h="286632">
                  <a:moveTo>
                    <a:pt x="459504" y="173894"/>
                  </a:moveTo>
                  <a:lnTo>
                    <a:pt x="459867" y="194818"/>
                  </a:lnTo>
                  <a:lnTo>
                    <a:pt x="-10354" y="282993"/>
                  </a:lnTo>
                  <a:lnTo>
                    <a:pt x="-12934" y="216227"/>
                  </a:lnTo>
                  <a:cubicBezTo>
                    <a:pt x="-14466" y="176797"/>
                    <a:pt x="-2210" y="143535"/>
                    <a:pt x="20448" y="125513"/>
                  </a:cubicBezTo>
                  <a:lnTo>
                    <a:pt x="155351" y="10165"/>
                  </a:lnTo>
                  <a:cubicBezTo>
                    <a:pt x="178573" y="-9711"/>
                    <a:pt x="211835" y="-8018"/>
                    <a:pt x="242557" y="14560"/>
                  </a:cubicBezTo>
                  <a:lnTo>
                    <a:pt x="459504" y="173894"/>
                  </a:lnTo>
                </a:path>
              </a:pathLst>
            </a:custGeom>
            <a:solidFill>
              <a:srgbClr val="C48A08"/>
            </a:solidFill>
            <a:ln w="403" cap="flat">
              <a:noFill/>
              <a:prstDash val="solid"/>
              <a:miter/>
            </a:ln>
          </p:spPr>
          <p:txBody>
            <a:bodyPr rtlCol="0" anchor="ctr"/>
            <a:lstStyle/>
            <a:p>
              <a:endParaRPr lang="en-US"/>
            </a:p>
          </p:txBody>
        </p:sp>
        <p:sp>
          <p:nvSpPr>
            <p:cNvPr id="200" name="Freeform: Shape 199"/>
            <p:cNvSpPr/>
            <p:nvPr/>
          </p:nvSpPr>
          <p:spPr>
            <a:xfrm flipV="1">
              <a:off x="11146965" y="3898048"/>
              <a:ext cx="470548" cy="274475"/>
            </a:xfrm>
            <a:custGeom>
              <a:avLst/>
              <a:gdLst>
                <a:gd name="connsiteX0" fmla="*/ 457483 w 470548"/>
                <a:gd name="connsiteY0" fmla="*/ 155400 h 320305"/>
                <a:gd name="connsiteX1" fmla="*/ -8142 w 470548"/>
                <a:gd name="connsiteY1" fmla="*/ 316508 h 320305"/>
                <a:gd name="connsiteX2" fmla="*/ -12738 w 470548"/>
                <a:gd name="connsiteY2" fmla="*/ 233616 h 320305"/>
                <a:gd name="connsiteX3" fmla="*/ 25805 w 470548"/>
                <a:gd name="connsiteY3" fmla="*/ 120606 h 320305"/>
                <a:gd name="connsiteX4" fmla="*/ 152240 w 470548"/>
                <a:gd name="connsiteY4" fmla="*/ 12798 h 320305"/>
                <a:gd name="connsiteX5" fmla="*/ 253920 w 470548"/>
                <a:gd name="connsiteY5" fmla="*/ 15620 h 320305"/>
                <a:gd name="connsiteX6" fmla="*/ 457483 w 470548"/>
                <a:gd name="connsiteY6" fmla="*/ 155400 h 32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0548" h="320305">
                  <a:moveTo>
                    <a:pt x="457483" y="155400"/>
                  </a:moveTo>
                  <a:lnTo>
                    <a:pt x="-8142" y="316508"/>
                  </a:lnTo>
                  <a:lnTo>
                    <a:pt x="-12738" y="233616"/>
                  </a:lnTo>
                  <a:cubicBezTo>
                    <a:pt x="-15440" y="185155"/>
                    <a:pt x="-1288" y="143708"/>
                    <a:pt x="25805" y="120606"/>
                  </a:cubicBezTo>
                  <a:lnTo>
                    <a:pt x="152240" y="12798"/>
                  </a:lnTo>
                  <a:cubicBezTo>
                    <a:pt x="179333" y="-10304"/>
                    <a:pt x="217756" y="-9215"/>
                    <a:pt x="253920" y="15620"/>
                  </a:cubicBezTo>
                  <a:lnTo>
                    <a:pt x="457483" y="155400"/>
                  </a:lnTo>
                </a:path>
              </a:pathLst>
            </a:custGeom>
            <a:solidFill>
              <a:srgbClr val="F5AE18"/>
            </a:solidFill>
            <a:ln w="403" cap="flat">
              <a:noFill/>
              <a:prstDash val="solid"/>
              <a:miter/>
            </a:ln>
          </p:spPr>
          <p:txBody>
            <a:bodyPr rtlCol="0" anchor="ctr"/>
            <a:lstStyle/>
            <a:p>
              <a:endParaRPr lang="en-US"/>
            </a:p>
          </p:txBody>
        </p:sp>
        <p:sp>
          <p:nvSpPr>
            <p:cNvPr id="201" name="Freeform: Shape 200"/>
            <p:cNvSpPr/>
            <p:nvPr/>
          </p:nvSpPr>
          <p:spPr>
            <a:xfrm flipV="1">
              <a:off x="10095700" y="3434936"/>
              <a:ext cx="749488" cy="372823"/>
            </a:xfrm>
            <a:custGeom>
              <a:avLst/>
              <a:gdLst>
                <a:gd name="connsiteX0" fmla="*/ 612971 w 749488"/>
                <a:gd name="connsiteY0" fmla="*/ 37610 h 372823"/>
                <a:gd name="connsiteX1" fmla="*/ 612746 w 749488"/>
                <a:gd name="connsiteY1" fmla="*/ 36777 h 372823"/>
                <a:gd name="connsiteX2" fmla="*/ 613090 w 749488"/>
                <a:gd name="connsiteY2" fmla="*/ 35569 h 372823"/>
                <a:gd name="connsiteX3" fmla="*/ 672971 w 749488"/>
                <a:gd name="connsiteY3" fmla="*/ 15865 h 372823"/>
                <a:gd name="connsiteX4" fmla="*/ 672437 w 749488"/>
                <a:gd name="connsiteY4" fmla="*/ 18042 h 372823"/>
                <a:gd name="connsiteX5" fmla="*/ 539372 w 749488"/>
                <a:gd name="connsiteY5" fmla="*/ 61828 h 372823"/>
                <a:gd name="connsiteX6" fmla="*/ 538877 w 749488"/>
                <a:gd name="connsiteY6" fmla="*/ 59989 h 372823"/>
                <a:gd name="connsiteX7" fmla="*/ 595326 w 749488"/>
                <a:gd name="connsiteY7" fmla="*/ 41414 h 372823"/>
                <a:gd name="connsiteX8" fmla="*/ 595284 w 749488"/>
                <a:gd name="connsiteY8" fmla="*/ 41696 h 372823"/>
                <a:gd name="connsiteX9" fmla="*/ 595710 w 749488"/>
                <a:gd name="connsiteY9" fmla="*/ 43289 h 372823"/>
                <a:gd name="connsiteX10" fmla="*/ 633819 w 749488"/>
                <a:gd name="connsiteY10" fmla="*/ 105681 h 372823"/>
                <a:gd name="connsiteX11" fmla="*/ 629165 w 749488"/>
                <a:gd name="connsiteY11" fmla="*/ 97664 h 372823"/>
                <a:gd name="connsiteX12" fmla="*/ 629000 w 749488"/>
                <a:gd name="connsiteY12" fmla="*/ 97050 h 372823"/>
                <a:gd name="connsiteX13" fmla="*/ 684560 w 749488"/>
                <a:gd name="connsiteY13" fmla="*/ 78769 h 372823"/>
                <a:gd name="connsiteX14" fmla="*/ 692456 w 749488"/>
                <a:gd name="connsiteY14" fmla="*/ 92372 h 372823"/>
                <a:gd name="connsiteX15" fmla="*/ 689001 w 749488"/>
                <a:gd name="connsiteY15" fmla="*/ 87524 h 372823"/>
                <a:gd name="connsiteX16" fmla="*/ 559995 w 749488"/>
                <a:gd name="connsiteY16" fmla="*/ 129971 h 372823"/>
                <a:gd name="connsiteX17" fmla="*/ 555762 w 749488"/>
                <a:gd name="connsiteY17" fmla="*/ 122677 h 372823"/>
                <a:gd name="connsiteX18" fmla="*/ 555384 w 749488"/>
                <a:gd name="connsiteY18" fmla="*/ 121272 h 372823"/>
                <a:gd name="connsiteX19" fmla="*/ 612407 w 749488"/>
                <a:gd name="connsiteY19" fmla="*/ 102509 h 372823"/>
                <a:gd name="connsiteX20" fmla="*/ 617389 w 749488"/>
                <a:gd name="connsiteY20" fmla="*/ 111087 h 372823"/>
                <a:gd name="connsiteX21" fmla="*/ 585893 w 749488"/>
                <a:gd name="connsiteY21" fmla="*/ 168359 h 372823"/>
                <a:gd name="connsiteX22" fmla="*/ 582182 w 749488"/>
                <a:gd name="connsiteY22" fmla="*/ 164077 h 372823"/>
                <a:gd name="connsiteX23" fmla="*/ 640745 w 749488"/>
                <a:gd name="connsiteY23" fmla="*/ 144811 h 372823"/>
                <a:gd name="connsiteX24" fmla="*/ 644458 w 749488"/>
                <a:gd name="connsiteY24" fmla="*/ 149093 h 372823"/>
                <a:gd name="connsiteX25" fmla="*/ 56221 w 749488"/>
                <a:gd name="connsiteY25" fmla="*/ 220810 h 372823"/>
                <a:gd name="connsiteX26" fmla="*/ 56251 w 749488"/>
                <a:gd name="connsiteY26" fmla="*/ 218798 h 372823"/>
                <a:gd name="connsiteX27" fmla="*/ 519157 w 749488"/>
                <a:gd name="connsiteY27" fmla="*/ 66478 h 372823"/>
                <a:gd name="connsiteX28" fmla="*/ 519647 w 749488"/>
                <a:gd name="connsiteY28" fmla="*/ 68318 h 372823"/>
                <a:gd name="connsiteX29" fmla="*/ 74133 w 749488"/>
                <a:gd name="connsiteY29" fmla="*/ 289833 h 372823"/>
                <a:gd name="connsiteX30" fmla="*/ 72035 w 749488"/>
                <a:gd name="connsiteY30" fmla="*/ 286222 h 372823"/>
                <a:gd name="connsiteX31" fmla="*/ 70569 w 749488"/>
                <a:gd name="connsiteY31" fmla="*/ 280789 h 372823"/>
                <a:gd name="connsiteX32" fmla="*/ 535469 w 749488"/>
                <a:gd name="connsiteY32" fmla="*/ 127824 h 372823"/>
                <a:gd name="connsiteX33" fmla="*/ 535777 w 749488"/>
                <a:gd name="connsiteY33" fmla="*/ 128984 h 372823"/>
                <a:gd name="connsiteX34" fmla="*/ 537186 w 749488"/>
                <a:gd name="connsiteY34" fmla="*/ 128520 h 372823"/>
                <a:gd name="connsiteX35" fmla="*/ 541554 w 749488"/>
                <a:gd name="connsiteY35" fmla="*/ 136039 h 372823"/>
                <a:gd name="connsiteX36" fmla="*/ 100219 w 749488"/>
                <a:gd name="connsiteY36" fmla="*/ 328134 h 372823"/>
                <a:gd name="connsiteX37" fmla="*/ 96506 w 749488"/>
                <a:gd name="connsiteY37" fmla="*/ 323851 h 372823"/>
                <a:gd name="connsiteX38" fmla="*/ 563974 w 749488"/>
                <a:gd name="connsiteY38" fmla="*/ 170067 h 372823"/>
                <a:gd name="connsiteX39" fmla="*/ 567687 w 749488"/>
                <a:gd name="connsiteY39" fmla="*/ 174349 h 372823"/>
                <a:gd name="connsiteX40" fmla="*/ 137155 w 749488"/>
                <a:gd name="connsiteY40" fmla="*/ 372098 h 372823"/>
                <a:gd name="connsiteX41" fmla="*/ 231982 w 749488"/>
                <a:gd name="connsiteY41" fmla="*/ 353477 h 372823"/>
                <a:gd name="connsiteX42" fmla="*/ 422562 w 749488"/>
                <a:gd name="connsiteY42" fmla="*/ 296782 h 372823"/>
                <a:gd name="connsiteX43" fmla="*/ 611005 w 749488"/>
                <a:gd name="connsiteY43" fmla="*/ 223676 h 372823"/>
                <a:gd name="connsiteX44" fmla="*/ 699583 w 749488"/>
                <a:gd name="connsiteY44" fmla="*/ 178452 h 372823"/>
                <a:gd name="connsiteX45" fmla="*/ 746834 w 749488"/>
                <a:gd name="connsiteY45" fmla="*/ 148291 h 372823"/>
                <a:gd name="connsiteX46" fmla="*/ 712847 w 749488"/>
                <a:gd name="connsiteY46" fmla="*/ 126595 h 372823"/>
                <a:gd name="connsiteX47" fmla="*/ 660687 w 749488"/>
                <a:gd name="connsiteY47" fmla="*/ 143754 h 372823"/>
                <a:gd name="connsiteX48" fmla="*/ 656976 w 749488"/>
                <a:gd name="connsiteY48" fmla="*/ 139472 h 372823"/>
                <a:gd name="connsiteX49" fmla="*/ 712909 w 749488"/>
                <a:gd name="connsiteY49" fmla="*/ 121071 h 372823"/>
                <a:gd name="connsiteX50" fmla="*/ 703752 w 749488"/>
                <a:gd name="connsiteY50" fmla="*/ 108222 h 372823"/>
                <a:gd name="connsiteX51" fmla="*/ 714251 w 749488"/>
                <a:gd name="connsiteY51" fmla="*/ 120333 h 372823"/>
                <a:gd name="connsiteX52" fmla="*/ 749488 w 749488"/>
                <a:gd name="connsiteY52" fmla="*/ 128521 h 372823"/>
                <a:gd name="connsiteX53" fmla="*/ 728039 w 749488"/>
                <a:gd name="connsiteY53" fmla="*/ 116636 h 372823"/>
                <a:gd name="connsiteX54" fmla="*/ 697277 w 749488"/>
                <a:gd name="connsiteY54" fmla="*/ 73252 h 372823"/>
                <a:gd name="connsiteX55" fmla="*/ 685822 w 749488"/>
                <a:gd name="connsiteY55" fmla="*/ 30717 h 372823"/>
                <a:gd name="connsiteX56" fmla="*/ 683989 w 749488"/>
                <a:gd name="connsiteY56" fmla="*/ 23779 h 372823"/>
                <a:gd name="connsiteX57" fmla="*/ 690601 w 749488"/>
                <a:gd name="connsiteY57" fmla="*/ 78 h 372823"/>
                <a:gd name="connsiteX58" fmla="*/ 690513 w 749488"/>
                <a:gd name="connsiteY58" fmla="*/ 111 h 372823"/>
                <a:gd name="connsiteX59" fmla="*/ 690544 w 749488"/>
                <a:gd name="connsiteY59" fmla="*/ 0 h 372823"/>
                <a:gd name="connsiteX60" fmla="*/ 684003 w 749488"/>
                <a:gd name="connsiteY60" fmla="*/ 2479 h 372823"/>
                <a:gd name="connsiteX61" fmla="*/ 684540 w 749488"/>
                <a:gd name="connsiteY61" fmla="*/ 606 h 372823"/>
                <a:gd name="connsiteX62" fmla="*/ 613541 w 749488"/>
                <a:gd name="connsiteY62" fmla="*/ 7758 h 372823"/>
                <a:gd name="connsiteX63" fmla="*/ 546069 w 749488"/>
                <a:gd name="connsiteY63" fmla="*/ 21732 h 372823"/>
                <a:gd name="connsiteX64" fmla="*/ 546464 w 749488"/>
                <a:gd name="connsiteY64" fmla="*/ 20988 h 372823"/>
                <a:gd name="connsiteX65" fmla="*/ 528926 w 749488"/>
                <a:gd name="connsiteY65" fmla="*/ 25272 h 372823"/>
                <a:gd name="connsiteX66" fmla="*/ 528919 w 749488"/>
                <a:gd name="connsiteY66" fmla="*/ 25284 h 372823"/>
                <a:gd name="connsiteX67" fmla="*/ 512949 w 749488"/>
                <a:gd name="connsiteY67" fmla="*/ 28591 h 372823"/>
                <a:gd name="connsiteX68" fmla="*/ 317611 w 749488"/>
                <a:gd name="connsiteY68" fmla="*/ 85908 h 372823"/>
                <a:gd name="connsiteX69" fmla="*/ 135014 w 749488"/>
                <a:gd name="connsiteY69" fmla="*/ 156352 h 372823"/>
                <a:gd name="connsiteX70" fmla="*/ 73319 w 749488"/>
                <a:gd name="connsiteY70" fmla="*/ 186816 h 372823"/>
                <a:gd name="connsiteX71" fmla="*/ 60125 w 749488"/>
                <a:gd name="connsiteY71" fmla="*/ 197730 h 372823"/>
                <a:gd name="connsiteX72" fmla="*/ 60801 w 749488"/>
                <a:gd name="connsiteY72" fmla="*/ 195769 h 372823"/>
                <a:gd name="connsiteX73" fmla="*/ 41973 w 749488"/>
                <a:gd name="connsiteY73" fmla="*/ 210107 h 372823"/>
                <a:gd name="connsiteX74" fmla="*/ 41670 w 749488"/>
                <a:gd name="connsiteY74" fmla="*/ 212996 h 372823"/>
                <a:gd name="connsiteX75" fmla="*/ 20392 w 749488"/>
                <a:gd name="connsiteY75" fmla="*/ 230598 h 372823"/>
                <a:gd name="connsiteX76" fmla="*/ 40518 w 749488"/>
                <a:gd name="connsiteY76" fmla="*/ 223975 h 372823"/>
                <a:gd name="connsiteX77" fmla="*/ 40301 w 749488"/>
                <a:gd name="connsiteY77" fmla="*/ 226049 h 372823"/>
                <a:gd name="connsiteX78" fmla="*/ 20410 w 749488"/>
                <a:gd name="connsiteY78" fmla="*/ 232594 h 372823"/>
                <a:gd name="connsiteX79" fmla="*/ 18595 w 749488"/>
                <a:gd name="connsiteY79" fmla="*/ 234632 h 372823"/>
                <a:gd name="connsiteX80" fmla="*/ 1380 w 749488"/>
                <a:gd name="connsiteY80" fmla="*/ 290186 h 372823"/>
                <a:gd name="connsiteX81" fmla="*/ 5049 w 749488"/>
                <a:gd name="connsiteY81" fmla="*/ 302347 h 372823"/>
                <a:gd name="connsiteX82" fmla="*/ 46857 w 749488"/>
                <a:gd name="connsiteY82" fmla="*/ 288591 h 372823"/>
                <a:gd name="connsiteX83" fmla="*/ 49231 w 749488"/>
                <a:gd name="connsiteY83" fmla="*/ 298027 h 372823"/>
                <a:gd name="connsiteX84" fmla="*/ 5017 w 749488"/>
                <a:gd name="connsiteY84" fmla="*/ 312574 h 372823"/>
                <a:gd name="connsiteX85" fmla="*/ 29127 w 749488"/>
                <a:gd name="connsiteY85" fmla="*/ 346017 h 372823"/>
                <a:gd name="connsiteX86" fmla="*/ 80776 w 749488"/>
                <a:gd name="connsiteY86" fmla="*/ 329026 h 372823"/>
                <a:gd name="connsiteX87" fmla="*/ 84489 w 749488"/>
                <a:gd name="connsiteY87" fmla="*/ 333308 h 372823"/>
                <a:gd name="connsiteX88" fmla="*/ 29064 w 749488"/>
                <a:gd name="connsiteY88" fmla="*/ 351542 h 372823"/>
                <a:gd name="connsiteX89" fmla="*/ 50796 w 749488"/>
                <a:gd name="connsiteY89" fmla="*/ 363703 h 372823"/>
                <a:gd name="connsiteX90" fmla="*/ 137155 w 749488"/>
                <a:gd name="connsiteY90" fmla="*/ 372098 h 37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749488" h="372823">
                  <a:moveTo>
                    <a:pt x="612971" y="37610"/>
                  </a:moveTo>
                  <a:lnTo>
                    <a:pt x="612746" y="36777"/>
                  </a:lnTo>
                  <a:lnTo>
                    <a:pt x="613090" y="35569"/>
                  </a:lnTo>
                  <a:lnTo>
                    <a:pt x="672971" y="15865"/>
                  </a:lnTo>
                  <a:lnTo>
                    <a:pt x="672437" y="18042"/>
                  </a:lnTo>
                  <a:close/>
                  <a:moveTo>
                    <a:pt x="539372" y="61828"/>
                  </a:moveTo>
                  <a:lnTo>
                    <a:pt x="538877" y="59989"/>
                  </a:lnTo>
                  <a:lnTo>
                    <a:pt x="595326" y="41414"/>
                  </a:lnTo>
                  <a:lnTo>
                    <a:pt x="595284" y="41696"/>
                  </a:lnTo>
                  <a:lnTo>
                    <a:pt x="595710" y="43289"/>
                  </a:lnTo>
                  <a:close/>
                  <a:moveTo>
                    <a:pt x="633819" y="105681"/>
                  </a:moveTo>
                  <a:lnTo>
                    <a:pt x="629165" y="97664"/>
                  </a:lnTo>
                  <a:lnTo>
                    <a:pt x="629000" y="97050"/>
                  </a:lnTo>
                  <a:lnTo>
                    <a:pt x="684560" y="78769"/>
                  </a:lnTo>
                  <a:lnTo>
                    <a:pt x="692456" y="92372"/>
                  </a:lnTo>
                  <a:lnTo>
                    <a:pt x="689001" y="87524"/>
                  </a:lnTo>
                  <a:close/>
                  <a:moveTo>
                    <a:pt x="559995" y="129971"/>
                  </a:moveTo>
                  <a:lnTo>
                    <a:pt x="555762" y="122677"/>
                  </a:lnTo>
                  <a:lnTo>
                    <a:pt x="555384" y="121272"/>
                  </a:lnTo>
                  <a:lnTo>
                    <a:pt x="612407" y="102509"/>
                  </a:lnTo>
                  <a:lnTo>
                    <a:pt x="617389" y="111087"/>
                  </a:lnTo>
                  <a:close/>
                  <a:moveTo>
                    <a:pt x="585893" y="168359"/>
                  </a:moveTo>
                  <a:lnTo>
                    <a:pt x="582182" y="164077"/>
                  </a:lnTo>
                  <a:lnTo>
                    <a:pt x="640745" y="144811"/>
                  </a:lnTo>
                  <a:lnTo>
                    <a:pt x="644458" y="149093"/>
                  </a:lnTo>
                  <a:close/>
                  <a:moveTo>
                    <a:pt x="56221" y="220810"/>
                  </a:moveTo>
                  <a:lnTo>
                    <a:pt x="56251" y="218798"/>
                  </a:lnTo>
                  <a:lnTo>
                    <a:pt x="519157" y="66478"/>
                  </a:lnTo>
                  <a:lnTo>
                    <a:pt x="519647" y="68318"/>
                  </a:lnTo>
                  <a:close/>
                  <a:moveTo>
                    <a:pt x="74133" y="289833"/>
                  </a:moveTo>
                  <a:lnTo>
                    <a:pt x="72035" y="286222"/>
                  </a:lnTo>
                  <a:lnTo>
                    <a:pt x="70569" y="280789"/>
                  </a:lnTo>
                  <a:lnTo>
                    <a:pt x="535469" y="127824"/>
                  </a:lnTo>
                  <a:lnTo>
                    <a:pt x="535777" y="128984"/>
                  </a:lnTo>
                  <a:lnTo>
                    <a:pt x="537186" y="128520"/>
                  </a:lnTo>
                  <a:lnTo>
                    <a:pt x="541554" y="136039"/>
                  </a:lnTo>
                  <a:close/>
                  <a:moveTo>
                    <a:pt x="100219" y="328134"/>
                  </a:moveTo>
                  <a:lnTo>
                    <a:pt x="96506" y="323851"/>
                  </a:lnTo>
                  <a:lnTo>
                    <a:pt x="563974" y="170067"/>
                  </a:lnTo>
                  <a:lnTo>
                    <a:pt x="567687" y="174349"/>
                  </a:lnTo>
                  <a:close/>
                  <a:moveTo>
                    <a:pt x="137155" y="372098"/>
                  </a:moveTo>
                  <a:cubicBezTo>
                    <a:pt x="170296" y="370025"/>
                    <a:pt x="201018" y="361491"/>
                    <a:pt x="231982" y="353477"/>
                  </a:cubicBezTo>
                  <a:cubicBezTo>
                    <a:pt x="296449" y="336755"/>
                    <a:pt x="360231" y="318410"/>
                    <a:pt x="422562" y="296782"/>
                  </a:cubicBezTo>
                  <a:cubicBezTo>
                    <a:pt x="486465" y="274637"/>
                    <a:pt x="548876" y="249450"/>
                    <a:pt x="611005" y="223676"/>
                  </a:cubicBezTo>
                  <a:cubicBezTo>
                    <a:pt x="641808" y="210894"/>
                    <a:pt x="671320" y="195796"/>
                    <a:pt x="699583" y="178452"/>
                  </a:cubicBezTo>
                  <a:cubicBezTo>
                    <a:pt x="715508" y="168675"/>
                    <a:pt x="731151" y="158414"/>
                    <a:pt x="746834" y="148291"/>
                  </a:cubicBezTo>
                  <a:cubicBezTo>
                    <a:pt x="736675" y="144146"/>
                    <a:pt x="724337" y="137409"/>
                    <a:pt x="712847" y="126595"/>
                  </a:cubicBezTo>
                  <a:lnTo>
                    <a:pt x="660687" y="143754"/>
                  </a:lnTo>
                  <a:lnTo>
                    <a:pt x="656976" y="139472"/>
                  </a:lnTo>
                  <a:lnTo>
                    <a:pt x="712909" y="121071"/>
                  </a:lnTo>
                  <a:lnTo>
                    <a:pt x="703752" y="108222"/>
                  </a:lnTo>
                  <a:lnTo>
                    <a:pt x="714251" y="120333"/>
                  </a:lnTo>
                  <a:cubicBezTo>
                    <a:pt x="729128" y="133772"/>
                    <a:pt x="740699" y="135465"/>
                    <a:pt x="749488" y="128521"/>
                  </a:cubicBezTo>
                  <a:cubicBezTo>
                    <a:pt x="743198" y="127381"/>
                    <a:pt x="735901" y="123753"/>
                    <a:pt x="728039" y="116636"/>
                  </a:cubicBezTo>
                  <a:cubicBezTo>
                    <a:pt x="716146" y="105857"/>
                    <a:pt x="705260" y="90068"/>
                    <a:pt x="697277" y="73252"/>
                  </a:cubicBezTo>
                  <a:lnTo>
                    <a:pt x="685822" y="30717"/>
                  </a:lnTo>
                  <a:lnTo>
                    <a:pt x="683989" y="23779"/>
                  </a:lnTo>
                  <a:cubicBezTo>
                    <a:pt x="683747" y="12585"/>
                    <a:pt x="686125" y="4500"/>
                    <a:pt x="690601" y="78"/>
                  </a:cubicBezTo>
                  <a:lnTo>
                    <a:pt x="690513" y="111"/>
                  </a:lnTo>
                  <a:lnTo>
                    <a:pt x="690544" y="0"/>
                  </a:lnTo>
                  <a:lnTo>
                    <a:pt x="684003" y="2479"/>
                  </a:lnTo>
                  <a:lnTo>
                    <a:pt x="684540" y="606"/>
                  </a:lnTo>
                  <a:cubicBezTo>
                    <a:pt x="660793" y="2749"/>
                    <a:pt x="637006" y="4752"/>
                    <a:pt x="613541" y="7758"/>
                  </a:cubicBezTo>
                  <a:lnTo>
                    <a:pt x="546069" y="21732"/>
                  </a:lnTo>
                  <a:lnTo>
                    <a:pt x="546464" y="20988"/>
                  </a:lnTo>
                  <a:cubicBezTo>
                    <a:pt x="540578" y="22335"/>
                    <a:pt x="534732" y="23787"/>
                    <a:pt x="528926" y="25272"/>
                  </a:cubicBezTo>
                  <a:lnTo>
                    <a:pt x="528919" y="25284"/>
                  </a:lnTo>
                  <a:lnTo>
                    <a:pt x="512949" y="28591"/>
                  </a:lnTo>
                  <a:cubicBezTo>
                    <a:pt x="447232" y="46350"/>
                    <a:pt x="381716" y="64453"/>
                    <a:pt x="317611" y="85908"/>
                  </a:cubicBezTo>
                  <a:cubicBezTo>
                    <a:pt x="255483" y="106740"/>
                    <a:pt x="194886" y="130856"/>
                    <a:pt x="135014" y="156352"/>
                  </a:cubicBezTo>
                  <a:cubicBezTo>
                    <a:pt x="113707" y="165404"/>
                    <a:pt x="92782" y="175000"/>
                    <a:pt x="73319" y="186816"/>
                  </a:cubicBezTo>
                  <a:lnTo>
                    <a:pt x="60125" y="197730"/>
                  </a:lnTo>
                  <a:lnTo>
                    <a:pt x="60801" y="195769"/>
                  </a:lnTo>
                  <a:cubicBezTo>
                    <a:pt x="54310" y="200226"/>
                    <a:pt x="48021" y="204994"/>
                    <a:pt x="41973" y="210107"/>
                  </a:cubicBezTo>
                  <a:lnTo>
                    <a:pt x="41670" y="212996"/>
                  </a:lnTo>
                  <a:lnTo>
                    <a:pt x="20392" y="230598"/>
                  </a:lnTo>
                  <a:lnTo>
                    <a:pt x="40518" y="223975"/>
                  </a:lnTo>
                  <a:lnTo>
                    <a:pt x="40301" y="226049"/>
                  </a:lnTo>
                  <a:lnTo>
                    <a:pt x="20410" y="232594"/>
                  </a:lnTo>
                  <a:cubicBezTo>
                    <a:pt x="19805" y="233285"/>
                    <a:pt x="19200" y="233907"/>
                    <a:pt x="18595" y="234632"/>
                  </a:cubicBezTo>
                  <a:cubicBezTo>
                    <a:pt x="6500" y="249073"/>
                    <a:pt x="-3821" y="265346"/>
                    <a:pt x="1380" y="290186"/>
                  </a:cubicBezTo>
                  <a:cubicBezTo>
                    <a:pt x="2227" y="294332"/>
                    <a:pt x="3476" y="298374"/>
                    <a:pt x="5049" y="302347"/>
                  </a:cubicBezTo>
                  <a:lnTo>
                    <a:pt x="46857" y="288591"/>
                  </a:lnTo>
                  <a:lnTo>
                    <a:pt x="49231" y="298027"/>
                  </a:lnTo>
                  <a:lnTo>
                    <a:pt x="5017" y="312574"/>
                  </a:lnTo>
                  <a:cubicBezTo>
                    <a:pt x="10137" y="325599"/>
                    <a:pt x="18725" y="337415"/>
                    <a:pt x="29127" y="346017"/>
                  </a:cubicBezTo>
                  <a:lnTo>
                    <a:pt x="80776" y="329026"/>
                  </a:lnTo>
                  <a:lnTo>
                    <a:pt x="84489" y="333308"/>
                  </a:lnTo>
                  <a:lnTo>
                    <a:pt x="29064" y="351542"/>
                  </a:lnTo>
                  <a:cubicBezTo>
                    <a:pt x="35717" y="357070"/>
                    <a:pt x="43095" y="361319"/>
                    <a:pt x="50796" y="363703"/>
                  </a:cubicBezTo>
                  <a:cubicBezTo>
                    <a:pt x="79905" y="372996"/>
                    <a:pt x="109780" y="373826"/>
                    <a:pt x="137155" y="372098"/>
                  </a:cubicBezTo>
                  <a:close/>
                </a:path>
              </a:pathLst>
            </a:custGeom>
            <a:solidFill>
              <a:srgbClr val="F5AE18"/>
            </a:solidFill>
            <a:ln w="403" cap="flat">
              <a:noFill/>
              <a:prstDash val="solid"/>
              <a:miter/>
            </a:ln>
          </p:spPr>
          <p:txBody>
            <a:bodyPr rtlCol="0" anchor="ctr"/>
            <a:lstStyle/>
            <a:p>
              <a:endParaRPr lang="en-US"/>
            </a:p>
          </p:txBody>
        </p:sp>
      </p:grpSp>
      <p:grpSp>
        <p:nvGrpSpPr>
          <p:cNvPr id="202" name="Group 201"/>
          <p:cNvGrpSpPr/>
          <p:nvPr/>
        </p:nvGrpSpPr>
        <p:grpSpPr>
          <a:xfrm rot="9673175" flipH="1" flipV="1">
            <a:off x="6644254" y="3615808"/>
            <a:ext cx="1391949" cy="622833"/>
            <a:chOff x="9719648" y="3325201"/>
            <a:chExt cx="1981397" cy="886584"/>
          </a:xfrm>
        </p:grpSpPr>
        <p:sp>
          <p:nvSpPr>
            <p:cNvPr id="203" name="Freeform: Shape 202"/>
            <p:cNvSpPr/>
            <p:nvPr/>
          </p:nvSpPr>
          <p:spPr>
            <a:xfrm flipV="1">
              <a:off x="9719648" y="3325201"/>
              <a:ext cx="418034" cy="185637"/>
            </a:xfrm>
            <a:custGeom>
              <a:avLst/>
              <a:gdLst>
                <a:gd name="connsiteX0" fmla="*/ 391954 w 418034"/>
                <a:gd name="connsiteY0" fmla="*/ 40085 h 185637"/>
                <a:gd name="connsiteX1" fmla="*/ -10333 w 418034"/>
                <a:gd name="connsiteY1" fmla="*/ 180139 h 185637"/>
                <a:gd name="connsiteX2" fmla="*/ 374173 w 418034"/>
                <a:gd name="connsiteY2" fmla="*/ -3216 h 185637"/>
                <a:gd name="connsiteX3" fmla="*/ 405419 w 418034"/>
                <a:gd name="connsiteY3" fmla="*/ 7871 h 185637"/>
                <a:gd name="connsiteX4" fmla="*/ 394332 w 418034"/>
                <a:gd name="connsiteY4" fmla="*/ 39117 h 185637"/>
                <a:gd name="connsiteX5" fmla="*/ 391954 w 418034"/>
                <a:gd name="connsiteY5" fmla="*/ 40085 h 18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034" h="185637">
                  <a:moveTo>
                    <a:pt x="391954" y="40085"/>
                  </a:moveTo>
                  <a:lnTo>
                    <a:pt x="-10333" y="180139"/>
                  </a:lnTo>
                  <a:lnTo>
                    <a:pt x="374173" y="-3216"/>
                  </a:lnTo>
                  <a:cubicBezTo>
                    <a:pt x="385865" y="-8780"/>
                    <a:pt x="399856" y="-3821"/>
                    <a:pt x="405419" y="7871"/>
                  </a:cubicBezTo>
                  <a:cubicBezTo>
                    <a:pt x="410983" y="19563"/>
                    <a:pt x="406024" y="33553"/>
                    <a:pt x="394332" y="39117"/>
                  </a:cubicBezTo>
                  <a:cubicBezTo>
                    <a:pt x="393566" y="39480"/>
                    <a:pt x="392760" y="39802"/>
                    <a:pt x="391954" y="40085"/>
                  </a:cubicBezTo>
                </a:path>
              </a:pathLst>
            </a:custGeom>
            <a:solidFill>
              <a:srgbClr val="00144F"/>
            </a:solidFill>
            <a:ln w="403" cap="flat">
              <a:noFill/>
              <a:prstDash val="solid"/>
              <a:miter/>
            </a:ln>
          </p:spPr>
          <p:txBody>
            <a:bodyPr rtlCol="0" anchor="ctr"/>
            <a:lstStyle/>
            <a:p>
              <a:endParaRPr lang="en-US"/>
            </a:p>
          </p:txBody>
        </p:sp>
        <p:sp>
          <p:nvSpPr>
            <p:cNvPr id="204" name="Freeform: Shape 203"/>
            <p:cNvSpPr/>
            <p:nvPr/>
          </p:nvSpPr>
          <p:spPr>
            <a:xfrm flipV="1">
              <a:off x="11180473" y="3854697"/>
              <a:ext cx="520572" cy="139680"/>
            </a:xfrm>
            <a:custGeom>
              <a:avLst/>
              <a:gdLst>
                <a:gd name="connsiteX0" fmla="*/ 456910 w 520572"/>
                <a:gd name="connsiteY0" fmla="*/ -4077 h 163003"/>
                <a:gd name="connsiteX1" fmla="*/ -13191 w 520572"/>
                <a:gd name="connsiteY1" fmla="*/ 158926 h 163003"/>
                <a:gd name="connsiteX2" fmla="*/ 488316 w 520572"/>
                <a:gd name="connsiteY2" fmla="*/ 118205 h 163003"/>
                <a:gd name="connsiteX3" fmla="*/ 490332 w 520572"/>
                <a:gd name="connsiteY3" fmla="*/ 117198 h 163003"/>
                <a:gd name="connsiteX4" fmla="*/ 490413 w 520572"/>
                <a:gd name="connsiteY4" fmla="*/ 36442 h 163003"/>
                <a:gd name="connsiteX5" fmla="*/ 456910 w 520572"/>
                <a:gd name="connsiteY5" fmla="*/ -4077 h 16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572" h="163003">
                  <a:moveTo>
                    <a:pt x="456910" y="-4077"/>
                  </a:moveTo>
                  <a:lnTo>
                    <a:pt x="-13191" y="158926"/>
                  </a:lnTo>
                  <a:lnTo>
                    <a:pt x="488316" y="118205"/>
                  </a:lnTo>
                  <a:lnTo>
                    <a:pt x="490332" y="117198"/>
                  </a:lnTo>
                  <a:cubicBezTo>
                    <a:pt x="513031" y="106151"/>
                    <a:pt x="513072" y="63777"/>
                    <a:pt x="490413" y="36442"/>
                  </a:cubicBezTo>
                  <a:lnTo>
                    <a:pt x="456910" y="-4077"/>
                  </a:lnTo>
                </a:path>
              </a:pathLst>
            </a:custGeom>
            <a:solidFill>
              <a:srgbClr val="C48A08"/>
            </a:solidFill>
            <a:ln w="403" cap="flat">
              <a:noFill/>
              <a:prstDash val="solid"/>
              <a:miter/>
            </a:ln>
          </p:spPr>
          <p:txBody>
            <a:bodyPr rtlCol="0" anchor="ctr"/>
            <a:lstStyle/>
            <a:p>
              <a:endParaRPr lang="en-US"/>
            </a:p>
          </p:txBody>
        </p:sp>
        <p:sp>
          <p:nvSpPr>
            <p:cNvPr id="205" name="Freeform: Shape 204"/>
            <p:cNvSpPr/>
            <p:nvPr/>
          </p:nvSpPr>
          <p:spPr>
            <a:xfrm flipV="1">
              <a:off x="11174546" y="3779698"/>
              <a:ext cx="521709" cy="190328"/>
            </a:xfrm>
            <a:custGeom>
              <a:avLst/>
              <a:gdLst>
                <a:gd name="connsiteX0" fmla="*/ 460913 w 521709"/>
                <a:gd name="connsiteY0" fmla="*/ -4229 h 222108"/>
                <a:gd name="connsiteX1" fmla="*/ -13179 w 521709"/>
                <a:gd name="connsiteY1" fmla="*/ 152565 h 222108"/>
                <a:gd name="connsiteX2" fmla="*/ 60763 w 521709"/>
                <a:gd name="connsiteY2" fmla="*/ 217880 h 222108"/>
                <a:gd name="connsiteX3" fmla="*/ 494255 w 521709"/>
                <a:gd name="connsiteY3" fmla="*/ 93702 h 222108"/>
                <a:gd name="connsiteX4" fmla="*/ 496351 w 521709"/>
                <a:gd name="connsiteY4" fmla="*/ 36774 h 222108"/>
                <a:gd name="connsiteX5" fmla="*/ 460913 w 521709"/>
                <a:gd name="connsiteY5" fmla="*/ -4229 h 22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1709" h="222108">
                  <a:moveTo>
                    <a:pt x="460913" y="-4229"/>
                  </a:moveTo>
                  <a:lnTo>
                    <a:pt x="-13179" y="152565"/>
                  </a:lnTo>
                  <a:lnTo>
                    <a:pt x="60763" y="217880"/>
                  </a:lnTo>
                  <a:lnTo>
                    <a:pt x="494255" y="93702"/>
                  </a:lnTo>
                  <a:cubicBezTo>
                    <a:pt x="512317" y="88501"/>
                    <a:pt x="513486" y="56610"/>
                    <a:pt x="496351" y="36774"/>
                  </a:cubicBezTo>
                  <a:lnTo>
                    <a:pt x="460913" y="-4229"/>
                  </a:lnTo>
                </a:path>
              </a:pathLst>
            </a:custGeom>
            <a:solidFill>
              <a:srgbClr val="F5AE18"/>
            </a:solidFill>
            <a:ln w="403" cap="flat">
              <a:noFill/>
              <a:prstDash val="solid"/>
              <a:miter/>
            </a:ln>
          </p:spPr>
          <p:txBody>
            <a:bodyPr rtlCol="0" anchor="ctr"/>
            <a:lstStyle/>
            <a:p>
              <a:endParaRPr lang="en-US"/>
            </a:p>
          </p:txBody>
        </p:sp>
        <p:sp>
          <p:nvSpPr>
            <p:cNvPr id="206" name="Freeform: Shape 205"/>
            <p:cNvSpPr/>
            <p:nvPr/>
          </p:nvSpPr>
          <p:spPr>
            <a:xfrm flipV="1">
              <a:off x="11154710" y="3891271"/>
              <a:ext cx="485985" cy="319122"/>
            </a:xfrm>
            <a:custGeom>
              <a:avLst/>
              <a:gdLst>
                <a:gd name="connsiteX0" fmla="*/ 472887 w 485985"/>
                <a:gd name="connsiteY0" fmla="*/ 196004 h 372407"/>
                <a:gd name="connsiteX1" fmla="*/ -13098 w 485985"/>
                <a:gd name="connsiteY1" fmla="*/ 368643 h 372407"/>
                <a:gd name="connsiteX2" fmla="*/ 344436 w 485985"/>
                <a:gd name="connsiteY2" fmla="*/ 4456 h 372407"/>
                <a:gd name="connsiteX3" fmla="*/ 370884 w 485985"/>
                <a:gd name="connsiteY3" fmla="*/ -2398 h 372407"/>
                <a:gd name="connsiteX4" fmla="*/ 438295 w 485985"/>
                <a:gd name="connsiteY4" fmla="*/ 55982 h 372407"/>
                <a:gd name="connsiteX5" fmla="*/ 472887 w 485985"/>
                <a:gd name="connsiteY5" fmla="*/ 196004 h 37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985" h="372407">
                  <a:moveTo>
                    <a:pt x="472887" y="196004"/>
                  </a:moveTo>
                  <a:lnTo>
                    <a:pt x="-13098" y="368643"/>
                  </a:lnTo>
                  <a:lnTo>
                    <a:pt x="344436" y="4456"/>
                  </a:lnTo>
                  <a:lnTo>
                    <a:pt x="370884" y="-2398"/>
                  </a:lnTo>
                  <a:cubicBezTo>
                    <a:pt x="396848" y="-10340"/>
                    <a:pt x="428780" y="17277"/>
                    <a:pt x="438295" y="55982"/>
                  </a:cubicBezTo>
                  <a:lnTo>
                    <a:pt x="472887" y="196004"/>
                  </a:lnTo>
                </a:path>
              </a:pathLst>
            </a:custGeom>
            <a:solidFill>
              <a:srgbClr val="F5AE18"/>
            </a:solidFill>
            <a:ln w="403" cap="flat">
              <a:noFill/>
              <a:prstDash val="solid"/>
              <a:miter/>
            </a:ln>
          </p:spPr>
          <p:txBody>
            <a:bodyPr rtlCol="0" anchor="ctr"/>
            <a:lstStyle/>
            <a:p>
              <a:endParaRPr lang="en-US"/>
            </a:p>
          </p:txBody>
        </p:sp>
        <p:sp>
          <p:nvSpPr>
            <p:cNvPr id="207" name="Freeform: Shape 206"/>
            <p:cNvSpPr/>
            <p:nvPr/>
          </p:nvSpPr>
          <p:spPr>
            <a:xfrm flipV="1">
              <a:off x="11157330" y="3920548"/>
              <a:ext cx="469052" cy="284150"/>
            </a:xfrm>
            <a:custGeom>
              <a:avLst/>
              <a:gdLst>
                <a:gd name="connsiteX0" fmla="*/ 455967 w 469052"/>
                <a:gd name="connsiteY0" fmla="*/ 176561 h 331595"/>
                <a:gd name="connsiteX1" fmla="*/ -13086 w 469052"/>
                <a:gd name="connsiteY1" fmla="*/ 327873 h 331595"/>
                <a:gd name="connsiteX2" fmla="*/ 5218 w 469052"/>
                <a:gd name="connsiteY2" fmla="*/ 128060 h 331595"/>
                <a:gd name="connsiteX3" fmla="*/ 341828 w 469052"/>
                <a:gd name="connsiteY3" fmla="*/ -1198 h 331595"/>
                <a:gd name="connsiteX4" fmla="*/ 426656 w 469052"/>
                <a:gd name="connsiteY4" fmla="*/ 67463 h 331595"/>
                <a:gd name="connsiteX5" fmla="*/ 455967 w 469052"/>
                <a:gd name="connsiteY5" fmla="*/ 176561 h 33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052" h="331595">
                  <a:moveTo>
                    <a:pt x="455967" y="176561"/>
                  </a:moveTo>
                  <a:lnTo>
                    <a:pt x="-13086" y="327873"/>
                  </a:lnTo>
                  <a:lnTo>
                    <a:pt x="5218" y="128060"/>
                  </a:lnTo>
                  <a:lnTo>
                    <a:pt x="341828" y="-1198"/>
                  </a:lnTo>
                  <a:cubicBezTo>
                    <a:pt x="373316" y="-13293"/>
                    <a:pt x="413714" y="19445"/>
                    <a:pt x="426656" y="67463"/>
                  </a:cubicBezTo>
                  <a:lnTo>
                    <a:pt x="455967" y="176561"/>
                  </a:lnTo>
                </a:path>
              </a:pathLst>
            </a:custGeom>
            <a:solidFill>
              <a:srgbClr val="C48A08"/>
            </a:solidFill>
            <a:ln w="403" cap="flat">
              <a:noFill/>
              <a:prstDash val="solid"/>
              <a:miter/>
            </a:ln>
          </p:spPr>
          <p:txBody>
            <a:bodyPr rtlCol="0" anchor="ctr"/>
            <a:lstStyle/>
            <a:p>
              <a:endParaRPr lang="en-US"/>
            </a:p>
          </p:txBody>
        </p:sp>
        <p:sp>
          <p:nvSpPr>
            <p:cNvPr id="208" name="Freeform: Shape 207"/>
            <p:cNvSpPr/>
            <p:nvPr/>
          </p:nvSpPr>
          <p:spPr>
            <a:xfrm flipV="1">
              <a:off x="10788069" y="3672651"/>
              <a:ext cx="866178" cy="379614"/>
            </a:xfrm>
            <a:custGeom>
              <a:avLst/>
              <a:gdLst>
                <a:gd name="connsiteX0" fmla="*/ 829103 w 866178"/>
                <a:gd name="connsiteY0" fmla="*/ 110871 h 442999"/>
                <a:gd name="connsiteX1" fmla="*/ 470036 w 866178"/>
                <a:gd name="connsiteY1" fmla="*/ 237065 h 442999"/>
                <a:gd name="connsiteX2" fmla="*/ 279295 w 866178"/>
                <a:gd name="connsiteY2" fmla="*/ 317095 h 442999"/>
                <a:gd name="connsiteX3" fmla="*/ 92182 w 866178"/>
                <a:gd name="connsiteY3" fmla="*/ 411720 h 442999"/>
                <a:gd name="connsiteX4" fmla="*/ 55291 w 866178"/>
                <a:gd name="connsiteY4" fmla="*/ 438692 h 442999"/>
                <a:gd name="connsiteX5" fmla="*/ -4177 w 866178"/>
                <a:gd name="connsiteY5" fmla="*/ 370273 h 442999"/>
                <a:gd name="connsiteX6" fmla="*/ -7079 w 866178"/>
                <a:gd name="connsiteY6" fmla="*/ 287058 h 442999"/>
                <a:gd name="connsiteX7" fmla="*/ 25860 w 866178"/>
                <a:gd name="connsiteY7" fmla="*/ 283349 h 442999"/>
                <a:gd name="connsiteX8" fmla="*/ 227850 w 866178"/>
                <a:gd name="connsiteY8" fmla="*/ 227832 h 442999"/>
                <a:gd name="connsiteX9" fmla="*/ 612356 w 866178"/>
                <a:gd name="connsiteY9" fmla="*/ 79101 h 442999"/>
                <a:gd name="connsiteX10" fmla="*/ 777497 w 866178"/>
                <a:gd name="connsiteY10" fmla="*/ 2256 h 442999"/>
                <a:gd name="connsiteX11" fmla="*/ 811524 w 866178"/>
                <a:gd name="connsiteY11" fmla="*/ -1695 h 442999"/>
                <a:gd name="connsiteX12" fmla="*/ 844746 w 866178"/>
                <a:gd name="connsiteY12" fmla="*/ 32374 h 442999"/>
                <a:gd name="connsiteX13" fmla="*/ 829103 w 866178"/>
                <a:gd name="connsiteY13" fmla="*/ 110871 h 44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178" h="442999">
                  <a:moveTo>
                    <a:pt x="829103" y="110871"/>
                  </a:moveTo>
                  <a:cubicBezTo>
                    <a:pt x="706538" y="144859"/>
                    <a:pt x="587803" y="190256"/>
                    <a:pt x="470036" y="237065"/>
                  </a:cubicBezTo>
                  <a:cubicBezTo>
                    <a:pt x="405932" y="262505"/>
                    <a:pt x="342512" y="289518"/>
                    <a:pt x="279295" y="317095"/>
                  </a:cubicBezTo>
                  <a:cubicBezTo>
                    <a:pt x="215351" y="344994"/>
                    <a:pt x="150320" y="371160"/>
                    <a:pt x="92182" y="411720"/>
                  </a:cubicBezTo>
                  <a:cubicBezTo>
                    <a:pt x="79724" y="420388"/>
                    <a:pt x="67508" y="429500"/>
                    <a:pt x="55291" y="438692"/>
                  </a:cubicBezTo>
                  <a:cubicBezTo>
                    <a:pt x="36584" y="429822"/>
                    <a:pt x="10378" y="410671"/>
                    <a:pt x="-4177" y="370273"/>
                  </a:cubicBezTo>
                  <a:cubicBezTo>
                    <a:pt x="-16635" y="335681"/>
                    <a:pt x="-13530" y="307741"/>
                    <a:pt x="-7079" y="287058"/>
                  </a:cubicBezTo>
                  <a:cubicBezTo>
                    <a:pt x="3927" y="285889"/>
                    <a:pt x="14934" y="284720"/>
                    <a:pt x="25860" y="283349"/>
                  </a:cubicBezTo>
                  <a:cubicBezTo>
                    <a:pt x="96536" y="274439"/>
                    <a:pt x="161931" y="250974"/>
                    <a:pt x="227850" y="227832"/>
                  </a:cubicBezTo>
                  <a:cubicBezTo>
                    <a:pt x="357591" y="182273"/>
                    <a:pt x="486204" y="133772"/>
                    <a:pt x="612356" y="79101"/>
                  </a:cubicBezTo>
                  <a:cubicBezTo>
                    <a:pt x="668035" y="54991"/>
                    <a:pt x="723391" y="30035"/>
                    <a:pt x="777497" y="2256"/>
                  </a:cubicBezTo>
                  <a:cubicBezTo>
                    <a:pt x="788059" y="-3146"/>
                    <a:pt x="798220" y="-7178"/>
                    <a:pt x="811524" y="-1695"/>
                  </a:cubicBezTo>
                  <a:cubicBezTo>
                    <a:pt x="824507" y="3668"/>
                    <a:pt x="836884" y="16327"/>
                    <a:pt x="844746" y="32374"/>
                  </a:cubicBezTo>
                  <a:cubicBezTo>
                    <a:pt x="861195" y="66039"/>
                    <a:pt x="853454" y="104138"/>
                    <a:pt x="829103" y="110871"/>
                  </a:cubicBezTo>
                </a:path>
              </a:pathLst>
            </a:custGeom>
            <a:solidFill>
              <a:srgbClr val="00144F"/>
            </a:solidFill>
            <a:ln w="403" cap="flat">
              <a:noFill/>
              <a:prstDash val="solid"/>
              <a:miter/>
            </a:ln>
          </p:spPr>
          <p:txBody>
            <a:bodyPr rtlCol="0" anchor="ctr"/>
            <a:lstStyle/>
            <a:p>
              <a:endParaRPr lang="en-US"/>
            </a:p>
          </p:txBody>
        </p:sp>
        <p:sp>
          <p:nvSpPr>
            <p:cNvPr id="209" name="Freeform: Shape 208"/>
            <p:cNvSpPr/>
            <p:nvPr/>
          </p:nvSpPr>
          <p:spPr>
            <a:xfrm flipV="1">
              <a:off x="11166765" y="3683061"/>
              <a:ext cx="482477" cy="297729"/>
            </a:xfrm>
            <a:custGeom>
              <a:avLst/>
              <a:gdLst>
                <a:gd name="connsiteX0" fmla="*/ 469357 w 482477"/>
                <a:gd name="connsiteY0" fmla="*/ 13123 h 347441"/>
                <a:gd name="connsiteX1" fmla="*/ 454440 w 482477"/>
                <a:gd name="connsiteY1" fmla="*/ -4375 h 347441"/>
                <a:gd name="connsiteX2" fmla="*/ -13121 w 482477"/>
                <a:gd name="connsiteY2" fmla="*/ 192052 h 347441"/>
                <a:gd name="connsiteX3" fmla="*/ 144883 w 482477"/>
                <a:gd name="connsiteY3" fmla="*/ 306150 h 347441"/>
                <a:gd name="connsiteX4" fmla="*/ 190281 w 482477"/>
                <a:gd name="connsiteY4" fmla="*/ 324413 h 347441"/>
                <a:gd name="connsiteX5" fmla="*/ 390335 w 482477"/>
                <a:gd name="connsiteY5" fmla="*/ 342839 h 347441"/>
                <a:gd name="connsiteX6" fmla="*/ 448352 w 482477"/>
                <a:gd name="connsiteY6" fmla="*/ 279500 h 347441"/>
                <a:gd name="connsiteX7" fmla="*/ 469357 w 482477"/>
                <a:gd name="connsiteY7" fmla="*/ 13123 h 34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477" h="347441">
                  <a:moveTo>
                    <a:pt x="469357" y="13123"/>
                  </a:moveTo>
                  <a:lnTo>
                    <a:pt x="454440" y="-4375"/>
                  </a:lnTo>
                  <a:lnTo>
                    <a:pt x="-13121" y="192052"/>
                  </a:lnTo>
                  <a:lnTo>
                    <a:pt x="144883" y="306150"/>
                  </a:lnTo>
                  <a:cubicBezTo>
                    <a:pt x="159639" y="316834"/>
                    <a:pt x="175242" y="323123"/>
                    <a:pt x="190281" y="324413"/>
                  </a:cubicBezTo>
                  <a:lnTo>
                    <a:pt x="390335" y="342839"/>
                  </a:lnTo>
                  <a:cubicBezTo>
                    <a:pt x="422186" y="345782"/>
                    <a:pt x="445852" y="319979"/>
                    <a:pt x="448352" y="279500"/>
                  </a:cubicBezTo>
                  <a:lnTo>
                    <a:pt x="469357" y="13123"/>
                  </a:lnTo>
                </a:path>
              </a:pathLst>
            </a:custGeom>
            <a:solidFill>
              <a:srgbClr val="F5AE18"/>
            </a:solidFill>
            <a:ln w="403" cap="flat">
              <a:noFill/>
              <a:prstDash val="solid"/>
              <a:miter/>
            </a:ln>
          </p:spPr>
          <p:txBody>
            <a:bodyPr rtlCol="0" anchor="ctr"/>
            <a:lstStyle/>
            <a:p>
              <a:endParaRPr lang="en-US"/>
            </a:p>
          </p:txBody>
        </p:sp>
        <p:sp>
          <p:nvSpPr>
            <p:cNvPr id="210" name="Freeform: Shape 209"/>
            <p:cNvSpPr/>
            <p:nvPr/>
          </p:nvSpPr>
          <p:spPr>
            <a:xfrm flipV="1">
              <a:off x="11166765" y="3701353"/>
              <a:ext cx="467560" cy="279438"/>
            </a:xfrm>
            <a:custGeom>
              <a:avLst/>
              <a:gdLst>
                <a:gd name="connsiteX0" fmla="*/ 454456 w 467560"/>
                <a:gd name="connsiteY0" fmla="*/ -4345 h 326096"/>
                <a:gd name="connsiteX1" fmla="*/ -13104 w 467560"/>
                <a:gd name="connsiteY1" fmla="*/ 192082 h 326096"/>
                <a:gd name="connsiteX2" fmla="*/ 130506 w 467560"/>
                <a:gd name="connsiteY2" fmla="*/ 279449 h 326096"/>
                <a:gd name="connsiteX3" fmla="*/ 200013 w 467560"/>
                <a:gd name="connsiteY3" fmla="*/ 304366 h 326096"/>
                <a:gd name="connsiteX4" fmla="*/ 356928 w 467560"/>
                <a:gd name="connsiteY4" fmla="*/ 321339 h 326096"/>
                <a:gd name="connsiteX5" fmla="*/ 438006 w 467560"/>
                <a:gd name="connsiteY5" fmla="*/ 242680 h 326096"/>
                <a:gd name="connsiteX6" fmla="*/ 454456 w 467560"/>
                <a:gd name="connsiteY6" fmla="*/ -4345 h 326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7560" h="326096">
                  <a:moveTo>
                    <a:pt x="454456" y="-4345"/>
                  </a:moveTo>
                  <a:lnTo>
                    <a:pt x="-13104" y="192082"/>
                  </a:lnTo>
                  <a:lnTo>
                    <a:pt x="130506" y="279449"/>
                  </a:lnTo>
                  <a:cubicBezTo>
                    <a:pt x="153446" y="293399"/>
                    <a:pt x="177073" y="301866"/>
                    <a:pt x="200013" y="304366"/>
                  </a:cubicBezTo>
                  <a:lnTo>
                    <a:pt x="356928" y="321339"/>
                  </a:lnTo>
                  <a:cubicBezTo>
                    <a:pt x="399060" y="325895"/>
                    <a:pt x="430548" y="292310"/>
                    <a:pt x="438006" y="242680"/>
                  </a:cubicBezTo>
                  <a:lnTo>
                    <a:pt x="454456" y="-4345"/>
                  </a:lnTo>
                </a:path>
              </a:pathLst>
            </a:custGeom>
            <a:solidFill>
              <a:srgbClr val="C48A08"/>
            </a:solidFill>
            <a:ln w="403" cap="flat">
              <a:noFill/>
              <a:prstDash val="solid"/>
              <a:miter/>
            </a:ln>
          </p:spPr>
          <p:txBody>
            <a:bodyPr rtlCol="0" anchor="ctr"/>
            <a:lstStyle/>
            <a:p>
              <a:endParaRPr lang="en-US"/>
            </a:p>
          </p:txBody>
        </p:sp>
        <p:sp>
          <p:nvSpPr>
            <p:cNvPr id="211" name="Freeform: Shape 210"/>
            <p:cNvSpPr/>
            <p:nvPr/>
          </p:nvSpPr>
          <p:spPr>
            <a:xfrm flipV="1">
              <a:off x="11144583" y="3966165"/>
              <a:ext cx="472930" cy="245620"/>
            </a:xfrm>
            <a:custGeom>
              <a:avLst/>
              <a:gdLst>
                <a:gd name="connsiteX0" fmla="*/ 459504 w 472930"/>
                <a:gd name="connsiteY0" fmla="*/ 173894 h 286632"/>
                <a:gd name="connsiteX1" fmla="*/ 459867 w 472930"/>
                <a:gd name="connsiteY1" fmla="*/ 194818 h 286632"/>
                <a:gd name="connsiteX2" fmla="*/ -10354 w 472930"/>
                <a:gd name="connsiteY2" fmla="*/ 282993 h 286632"/>
                <a:gd name="connsiteX3" fmla="*/ -12934 w 472930"/>
                <a:gd name="connsiteY3" fmla="*/ 216227 h 286632"/>
                <a:gd name="connsiteX4" fmla="*/ 20448 w 472930"/>
                <a:gd name="connsiteY4" fmla="*/ 125513 h 286632"/>
                <a:gd name="connsiteX5" fmla="*/ 155351 w 472930"/>
                <a:gd name="connsiteY5" fmla="*/ 10165 h 286632"/>
                <a:gd name="connsiteX6" fmla="*/ 242557 w 472930"/>
                <a:gd name="connsiteY6" fmla="*/ 14560 h 286632"/>
                <a:gd name="connsiteX7" fmla="*/ 459504 w 472930"/>
                <a:gd name="connsiteY7" fmla="*/ 173894 h 28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2930" h="286632">
                  <a:moveTo>
                    <a:pt x="459504" y="173894"/>
                  </a:moveTo>
                  <a:lnTo>
                    <a:pt x="459867" y="194818"/>
                  </a:lnTo>
                  <a:lnTo>
                    <a:pt x="-10354" y="282993"/>
                  </a:lnTo>
                  <a:lnTo>
                    <a:pt x="-12934" y="216227"/>
                  </a:lnTo>
                  <a:cubicBezTo>
                    <a:pt x="-14466" y="176797"/>
                    <a:pt x="-2210" y="143535"/>
                    <a:pt x="20448" y="125513"/>
                  </a:cubicBezTo>
                  <a:lnTo>
                    <a:pt x="155351" y="10165"/>
                  </a:lnTo>
                  <a:cubicBezTo>
                    <a:pt x="178573" y="-9711"/>
                    <a:pt x="211835" y="-8018"/>
                    <a:pt x="242557" y="14560"/>
                  </a:cubicBezTo>
                  <a:lnTo>
                    <a:pt x="459504" y="173894"/>
                  </a:lnTo>
                </a:path>
              </a:pathLst>
            </a:custGeom>
            <a:solidFill>
              <a:srgbClr val="C48A08"/>
            </a:solidFill>
            <a:ln w="403" cap="flat">
              <a:noFill/>
              <a:prstDash val="solid"/>
              <a:miter/>
            </a:ln>
          </p:spPr>
          <p:txBody>
            <a:bodyPr rtlCol="0" anchor="ctr"/>
            <a:lstStyle/>
            <a:p>
              <a:endParaRPr lang="en-US"/>
            </a:p>
          </p:txBody>
        </p:sp>
        <p:sp>
          <p:nvSpPr>
            <p:cNvPr id="212" name="Freeform: Shape 211"/>
            <p:cNvSpPr/>
            <p:nvPr/>
          </p:nvSpPr>
          <p:spPr>
            <a:xfrm flipV="1">
              <a:off x="11146965" y="3898048"/>
              <a:ext cx="470548" cy="274475"/>
            </a:xfrm>
            <a:custGeom>
              <a:avLst/>
              <a:gdLst>
                <a:gd name="connsiteX0" fmla="*/ 457483 w 470548"/>
                <a:gd name="connsiteY0" fmla="*/ 155400 h 320305"/>
                <a:gd name="connsiteX1" fmla="*/ -8142 w 470548"/>
                <a:gd name="connsiteY1" fmla="*/ 316508 h 320305"/>
                <a:gd name="connsiteX2" fmla="*/ -12738 w 470548"/>
                <a:gd name="connsiteY2" fmla="*/ 233616 h 320305"/>
                <a:gd name="connsiteX3" fmla="*/ 25805 w 470548"/>
                <a:gd name="connsiteY3" fmla="*/ 120606 h 320305"/>
                <a:gd name="connsiteX4" fmla="*/ 152240 w 470548"/>
                <a:gd name="connsiteY4" fmla="*/ 12798 h 320305"/>
                <a:gd name="connsiteX5" fmla="*/ 253920 w 470548"/>
                <a:gd name="connsiteY5" fmla="*/ 15620 h 320305"/>
                <a:gd name="connsiteX6" fmla="*/ 457483 w 470548"/>
                <a:gd name="connsiteY6" fmla="*/ 155400 h 32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0548" h="320305">
                  <a:moveTo>
                    <a:pt x="457483" y="155400"/>
                  </a:moveTo>
                  <a:lnTo>
                    <a:pt x="-8142" y="316508"/>
                  </a:lnTo>
                  <a:lnTo>
                    <a:pt x="-12738" y="233616"/>
                  </a:lnTo>
                  <a:cubicBezTo>
                    <a:pt x="-15440" y="185155"/>
                    <a:pt x="-1288" y="143708"/>
                    <a:pt x="25805" y="120606"/>
                  </a:cubicBezTo>
                  <a:lnTo>
                    <a:pt x="152240" y="12798"/>
                  </a:lnTo>
                  <a:cubicBezTo>
                    <a:pt x="179333" y="-10304"/>
                    <a:pt x="217756" y="-9215"/>
                    <a:pt x="253920" y="15620"/>
                  </a:cubicBezTo>
                  <a:lnTo>
                    <a:pt x="457483" y="155400"/>
                  </a:lnTo>
                </a:path>
              </a:pathLst>
            </a:custGeom>
            <a:solidFill>
              <a:srgbClr val="F5AE18"/>
            </a:solidFill>
            <a:ln w="403" cap="flat">
              <a:noFill/>
              <a:prstDash val="solid"/>
              <a:miter/>
            </a:ln>
          </p:spPr>
          <p:txBody>
            <a:bodyPr rtlCol="0" anchor="ctr"/>
            <a:lstStyle/>
            <a:p>
              <a:endParaRPr lang="en-US"/>
            </a:p>
          </p:txBody>
        </p:sp>
        <p:sp>
          <p:nvSpPr>
            <p:cNvPr id="213" name="Freeform: Shape 212"/>
            <p:cNvSpPr/>
            <p:nvPr/>
          </p:nvSpPr>
          <p:spPr>
            <a:xfrm flipV="1">
              <a:off x="10095700" y="3434936"/>
              <a:ext cx="749488" cy="372823"/>
            </a:xfrm>
            <a:custGeom>
              <a:avLst/>
              <a:gdLst>
                <a:gd name="connsiteX0" fmla="*/ 612971 w 749488"/>
                <a:gd name="connsiteY0" fmla="*/ 37610 h 372823"/>
                <a:gd name="connsiteX1" fmla="*/ 612746 w 749488"/>
                <a:gd name="connsiteY1" fmla="*/ 36777 h 372823"/>
                <a:gd name="connsiteX2" fmla="*/ 613090 w 749488"/>
                <a:gd name="connsiteY2" fmla="*/ 35569 h 372823"/>
                <a:gd name="connsiteX3" fmla="*/ 672971 w 749488"/>
                <a:gd name="connsiteY3" fmla="*/ 15865 h 372823"/>
                <a:gd name="connsiteX4" fmla="*/ 672437 w 749488"/>
                <a:gd name="connsiteY4" fmla="*/ 18042 h 372823"/>
                <a:gd name="connsiteX5" fmla="*/ 539372 w 749488"/>
                <a:gd name="connsiteY5" fmla="*/ 61828 h 372823"/>
                <a:gd name="connsiteX6" fmla="*/ 538877 w 749488"/>
                <a:gd name="connsiteY6" fmla="*/ 59989 h 372823"/>
                <a:gd name="connsiteX7" fmla="*/ 595326 w 749488"/>
                <a:gd name="connsiteY7" fmla="*/ 41414 h 372823"/>
                <a:gd name="connsiteX8" fmla="*/ 595284 w 749488"/>
                <a:gd name="connsiteY8" fmla="*/ 41696 h 372823"/>
                <a:gd name="connsiteX9" fmla="*/ 595710 w 749488"/>
                <a:gd name="connsiteY9" fmla="*/ 43289 h 372823"/>
                <a:gd name="connsiteX10" fmla="*/ 633819 w 749488"/>
                <a:gd name="connsiteY10" fmla="*/ 105681 h 372823"/>
                <a:gd name="connsiteX11" fmla="*/ 629165 w 749488"/>
                <a:gd name="connsiteY11" fmla="*/ 97664 h 372823"/>
                <a:gd name="connsiteX12" fmla="*/ 629000 w 749488"/>
                <a:gd name="connsiteY12" fmla="*/ 97050 h 372823"/>
                <a:gd name="connsiteX13" fmla="*/ 684560 w 749488"/>
                <a:gd name="connsiteY13" fmla="*/ 78769 h 372823"/>
                <a:gd name="connsiteX14" fmla="*/ 692456 w 749488"/>
                <a:gd name="connsiteY14" fmla="*/ 92372 h 372823"/>
                <a:gd name="connsiteX15" fmla="*/ 689001 w 749488"/>
                <a:gd name="connsiteY15" fmla="*/ 87524 h 372823"/>
                <a:gd name="connsiteX16" fmla="*/ 559995 w 749488"/>
                <a:gd name="connsiteY16" fmla="*/ 129971 h 372823"/>
                <a:gd name="connsiteX17" fmla="*/ 555762 w 749488"/>
                <a:gd name="connsiteY17" fmla="*/ 122677 h 372823"/>
                <a:gd name="connsiteX18" fmla="*/ 555384 w 749488"/>
                <a:gd name="connsiteY18" fmla="*/ 121272 h 372823"/>
                <a:gd name="connsiteX19" fmla="*/ 612407 w 749488"/>
                <a:gd name="connsiteY19" fmla="*/ 102509 h 372823"/>
                <a:gd name="connsiteX20" fmla="*/ 617389 w 749488"/>
                <a:gd name="connsiteY20" fmla="*/ 111087 h 372823"/>
                <a:gd name="connsiteX21" fmla="*/ 585893 w 749488"/>
                <a:gd name="connsiteY21" fmla="*/ 168359 h 372823"/>
                <a:gd name="connsiteX22" fmla="*/ 582182 w 749488"/>
                <a:gd name="connsiteY22" fmla="*/ 164077 h 372823"/>
                <a:gd name="connsiteX23" fmla="*/ 640745 w 749488"/>
                <a:gd name="connsiteY23" fmla="*/ 144811 h 372823"/>
                <a:gd name="connsiteX24" fmla="*/ 644458 w 749488"/>
                <a:gd name="connsiteY24" fmla="*/ 149093 h 372823"/>
                <a:gd name="connsiteX25" fmla="*/ 56221 w 749488"/>
                <a:gd name="connsiteY25" fmla="*/ 220810 h 372823"/>
                <a:gd name="connsiteX26" fmla="*/ 56251 w 749488"/>
                <a:gd name="connsiteY26" fmla="*/ 218798 h 372823"/>
                <a:gd name="connsiteX27" fmla="*/ 519157 w 749488"/>
                <a:gd name="connsiteY27" fmla="*/ 66478 h 372823"/>
                <a:gd name="connsiteX28" fmla="*/ 519647 w 749488"/>
                <a:gd name="connsiteY28" fmla="*/ 68318 h 372823"/>
                <a:gd name="connsiteX29" fmla="*/ 74133 w 749488"/>
                <a:gd name="connsiteY29" fmla="*/ 289833 h 372823"/>
                <a:gd name="connsiteX30" fmla="*/ 72035 w 749488"/>
                <a:gd name="connsiteY30" fmla="*/ 286222 h 372823"/>
                <a:gd name="connsiteX31" fmla="*/ 70569 w 749488"/>
                <a:gd name="connsiteY31" fmla="*/ 280789 h 372823"/>
                <a:gd name="connsiteX32" fmla="*/ 535469 w 749488"/>
                <a:gd name="connsiteY32" fmla="*/ 127824 h 372823"/>
                <a:gd name="connsiteX33" fmla="*/ 535777 w 749488"/>
                <a:gd name="connsiteY33" fmla="*/ 128984 h 372823"/>
                <a:gd name="connsiteX34" fmla="*/ 537186 w 749488"/>
                <a:gd name="connsiteY34" fmla="*/ 128520 h 372823"/>
                <a:gd name="connsiteX35" fmla="*/ 541554 w 749488"/>
                <a:gd name="connsiteY35" fmla="*/ 136039 h 372823"/>
                <a:gd name="connsiteX36" fmla="*/ 100219 w 749488"/>
                <a:gd name="connsiteY36" fmla="*/ 328134 h 372823"/>
                <a:gd name="connsiteX37" fmla="*/ 96506 w 749488"/>
                <a:gd name="connsiteY37" fmla="*/ 323851 h 372823"/>
                <a:gd name="connsiteX38" fmla="*/ 563974 w 749488"/>
                <a:gd name="connsiteY38" fmla="*/ 170067 h 372823"/>
                <a:gd name="connsiteX39" fmla="*/ 567687 w 749488"/>
                <a:gd name="connsiteY39" fmla="*/ 174349 h 372823"/>
                <a:gd name="connsiteX40" fmla="*/ 137155 w 749488"/>
                <a:gd name="connsiteY40" fmla="*/ 372098 h 372823"/>
                <a:gd name="connsiteX41" fmla="*/ 231982 w 749488"/>
                <a:gd name="connsiteY41" fmla="*/ 353477 h 372823"/>
                <a:gd name="connsiteX42" fmla="*/ 422562 w 749488"/>
                <a:gd name="connsiteY42" fmla="*/ 296782 h 372823"/>
                <a:gd name="connsiteX43" fmla="*/ 611005 w 749488"/>
                <a:gd name="connsiteY43" fmla="*/ 223676 h 372823"/>
                <a:gd name="connsiteX44" fmla="*/ 699583 w 749488"/>
                <a:gd name="connsiteY44" fmla="*/ 178452 h 372823"/>
                <a:gd name="connsiteX45" fmla="*/ 746834 w 749488"/>
                <a:gd name="connsiteY45" fmla="*/ 148291 h 372823"/>
                <a:gd name="connsiteX46" fmla="*/ 712847 w 749488"/>
                <a:gd name="connsiteY46" fmla="*/ 126595 h 372823"/>
                <a:gd name="connsiteX47" fmla="*/ 660687 w 749488"/>
                <a:gd name="connsiteY47" fmla="*/ 143754 h 372823"/>
                <a:gd name="connsiteX48" fmla="*/ 656976 w 749488"/>
                <a:gd name="connsiteY48" fmla="*/ 139472 h 372823"/>
                <a:gd name="connsiteX49" fmla="*/ 712909 w 749488"/>
                <a:gd name="connsiteY49" fmla="*/ 121071 h 372823"/>
                <a:gd name="connsiteX50" fmla="*/ 703752 w 749488"/>
                <a:gd name="connsiteY50" fmla="*/ 108222 h 372823"/>
                <a:gd name="connsiteX51" fmla="*/ 714251 w 749488"/>
                <a:gd name="connsiteY51" fmla="*/ 120333 h 372823"/>
                <a:gd name="connsiteX52" fmla="*/ 749488 w 749488"/>
                <a:gd name="connsiteY52" fmla="*/ 128521 h 372823"/>
                <a:gd name="connsiteX53" fmla="*/ 728039 w 749488"/>
                <a:gd name="connsiteY53" fmla="*/ 116636 h 372823"/>
                <a:gd name="connsiteX54" fmla="*/ 697277 w 749488"/>
                <a:gd name="connsiteY54" fmla="*/ 73252 h 372823"/>
                <a:gd name="connsiteX55" fmla="*/ 685822 w 749488"/>
                <a:gd name="connsiteY55" fmla="*/ 30717 h 372823"/>
                <a:gd name="connsiteX56" fmla="*/ 683989 w 749488"/>
                <a:gd name="connsiteY56" fmla="*/ 23779 h 372823"/>
                <a:gd name="connsiteX57" fmla="*/ 690601 w 749488"/>
                <a:gd name="connsiteY57" fmla="*/ 78 h 372823"/>
                <a:gd name="connsiteX58" fmla="*/ 690513 w 749488"/>
                <a:gd name="connsiteY58" fmla="*/ 111 h 372823"/>
                <a:gd name="connsiteX59" fmla="*/ 690544 w 749488"/>
                <a:gd name="connsiteY59" fmla="*/ 0 h 372823"/>
                <a:gd name="connsiteX60" fmla="*/ 684003 w 749488"/>
                <a:gd name="connsiteY60" fmla="*/ 2479 h 372823"/>
                <a:gd name="connsiteX61" fmla="*/ 684540 w 749488"/>
                <a:gd name="connsiteY61" fmla="*/ 606 h 372823"/>
                <a:gd name="connsiteX62" fmla="*/ 613541 w 749488"/>
                <a:gd name="connsiteY62" fmla="*/ 7758 h 372823"/>
                <a:gd name="connsiteX63" fmla="*/ 546069 w 749488"/>
                <a:gd name="connsiteY63" fmla="*/ 21732 h 372823"/>
                <a:gd name="connsiteX64" fmla="*/ 546464 w 749488"/>
                <a:gd name="connsiteY64" fmla="*/ 20988 h 372823"/>
                <a:gd name="connsiteX65" fmla="*/ 528926 w 749488"/>
                <a:gd name="connsiteY65" fmla="*/ 25272 h 372823"/>
                <a:gd name="connsiteX66" fmla="*/ 528919 w 749488"/>
                <a:gd name="connsiteY66" fmla="*/ 25284 h 372823"/>
                <a:gd name="connsiteX67" fmla="*/ 512949 w 749488"/>
                <a:gd name="connsiteY67" fmla="*/ 28591 h 372823"/>
                <a:gd name="connsiteX68" fmla="*/ 317611 w 749488"/>
                <a:gd name="connsiteY68" fmla="*/ 85908 h 372823"/>
                <a:gd name="connsiteX69" fmla="*/ 135014 w 749488"/>
                <a:gd name="connsiteY69" fmla="*/ 156352 h 372823"/>
                <a:gd name="connsiteX70" fmla="*/ 73319 w 749488"/>
                <a:gd name="connsiteY70" fmla="*/ 186816 h 372823"/>
                <a:gd name="connsiteX71" fmla="*/ 60125 w 749488"/>
                <a:gd name="connsiteY71" fmla="*/ 197730 h 372823"/>
                <a:gd name="connsiteX72" fmla="*/ 60801 w 749488"/>
                <a:gd name="connsiteY72" fmla="*/ 195769 h 372823"/>
                <a:gd name="connsiteX73" fmla="*/ 41973 w 749488"/>
                <a:gd name="connsiteY73" fmla="*/ 210107 h 372823"/>
                <a:gd name="connsiteX74" fmla="*/ 41670 w 749488"/>
                <a:gd name="connsiteY74" fmla="*/ 212996 h 372823"/>
                <a:gd name="connsiteX75" fmla="*/ 20392 w 749488"/>
                <a:gd name="connsiteY75" fmla="*/ 230598 h 372823"/>
                <a:gd name="connsiteX76" fmla="*/ 40518 w 749488"/>
                <a:gd name="connsiteY76" fmla="*/ 223975 h 372823"/>
                <a:gd name="connsiteX77" fmla="*/ 40301 w 749488"/>
                <a:gd name="connsiteY77" fmla="*/ 226049 h 372823"/>
                <a:gd name="connsiteX78" fmla="*/ 20410 w 749488"/>
                <a:gd name="connsiteY78" fmla="*/ 232594 h 372823"/>
                <a:gd name="connsiteX79" fmla="*/ 18595 w 749488"/>
                <a:gd name="connsiteY79" fmla="*/ 234632 h 372823"/>
                <a:gd name="connsiteX80" fmla="*/ 1380 w 749488"/>
                <a:gd name="connsiteY80" fmla="*/ 290186 h 372823"/>
                <a:gd name="connsiteX81" fmla="*/ 5049 w 749488"/>
                <a:gd name="connsiteY81" fmla="*/ 302347 h 372823"/>
                <a:gd name="connsiteX82" fmla="*/ 46857 w 749488"/>
                <a:gd name="connsiteY82" fmla="*/ 288591 h 372823"/>
                <a:gd name="connsiteX83" fmla="*/ 49231 w 749488"/>
                <a:gd name="connsiteY83" fmla="*/ 298027 h 372823"/>
                <a:gd name="connsiteX84" fmla="*/ 5017 w 749488"/>
                <a:gd name="connsiteY84" fmla="*/ 312574 h 372823"/>
                <a:gd name="connsiteX85" fmla="*/ 29127 w 749488"/>
                <a:gd name="connsiteY85" fmla="*/ 346017 h 372823"/>
                <a:gd name="connsiteX86" fmla="*/ 80776 w 749488"/>
                <a:gd name="connsiteY86" fmla="*/ 329026 h 372823"/>
                <a:gd name="connsiteX87" fmla="*/ 84489 w 749488"/>
                <a:gd name="connsiteY87" fmla="*/ 333308 h 372823"/>
                <a:gd name="connsiteX88" fmla="*/ 29064 w 749488"/>
                <a:gd name="connsiteY88" fmla="*/ 351542 h 372823"/>
                <a:gd name="connsiteX89" fmla="*/ 50796 w 749488"/>
                <a:gd name="connsiteY89" fmla="*/ 363703 h 372823"/>
                <a:gd name="connsiteX90" fmla="*/ 137155 w 749488"/>
                <a:gd name="connsiteY90" fmla="*/ 372098 h 37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749488" h="372823">
                  <a:moveTo>
                    <a:pt x="612971" y="37610"/>
                  </a:moveTo>
                  <a:lnTo>
                    <a:pt x="612746" y="36777"/>
                  </a:lnTo>
                  <a:lnTo>
                    <a:pt x="613090" y="35569"/>
                  </a:lnTo>
                  <a:lnTo>
                    <a:pt x="672971" y="15865"/>
                  </a:lnTo>
                  <a:lnTo>
                    <a:pt x="672437" y="18042"/>
                  </a:lnTo>
                  <a:close/>
                  <a:moveTo>
                    <a:pt x="539372" y="61828"/>
                  </a:moveTo>
                  <a:lnTo>
                    <a:pt x="538877" y="59989"/>
                  </a:lnTo>
                  <a:lnTo>
                    <a:pt x="595326" y="41414"/>
                  </a:lnTo>
                  <a:lnTo>
                    <a:pt x="595284" y="41696"/>
                  </a:lnTo>
                  <a:lnTo>
                    <a:pt x="595710" y="43289"/>
                  </a:lnTo>
                  <a:close/>
                  <a:moveTo>
                    <a:pt x="633819" y="105681"/>
                  </a:moveTo>
                  <a:lnTo>
                    <a:pt x="629165" y="97664"/>
                  </a:lnTo>
                  <a:lnTo>
                    <a:pt x="629000" y="97050"/>
                  </a:lnTo>
                  <a:lnTo>
                    <a:pt x="684560" y="78769"/>
                  </a:lnTo>
                  <a:lnTo>
                    <a:pt x="692456" y="92372"/>
                  </a:lnTo>
                  <a:lnTo>
                    <a:pt x="689001" y="87524"/>
                  </a:lnTo>
                  <a:close/>
                  <a:moveTo>
                    <a:pt x="559995" y="129971"/>
                  </a:moveTo>
                  <a:lnTo>
                    <a:pt x="555762" y="122677"/>
                  </a:lnTo>
                  <a:lnTo>
                    <a:pt x="555384" y="121272"/>
                  </a:lnTo>
                  <a:lnTo>
                    <a:pt x="612407" y="102509"/>
                  </a:lnTo>
                  <a:lnTo>
                    <a:pt x="617389" y="111087"/>
                  </a:lnTo>
                  <a:close/>
                  <a:moveTo>
                    <a:pt x="585893" y="168359"/>
                  </a:moveTo>
                  <a:lnTo>
                    <a:pt x="582182" y="164077"/>
                  </a:lnTo>
                  <a:lnTo>
                    <a:pt x="640745" y="144811"/>
                  </a:lnTo>
                  <a:lnTo>
                    <a:pt x="644458" y="149093"/>
                  </a:lnTo>
                  <a:close/>
                  <a:moveTo>
                    <a:pt x="56221" y="220810"/>
                  </a:moveTo>
                  <a:lnTo>
                    <a:pt x="56251" y="218798"/>
                  </a:lnTo>
                  <a:lnTo>
                    <a:pt x="519157" y="66478"/>
                  </a:lnTo>
                  <a:lnTo>
                    <a:pt x="519647" y="68318"/>
                  </a:lnTo>
                  <a:close/>
                  <a:moveTo>
                    <a:pt x="74133" y="289833"/>
                  </a:moveTo>
                  <a:lnTo>
                    <a:pt x="72035" y="286222"/>
                  </a:lnTo>
                  <a:lnTo>
                    <a:pt x="70569" y="280789"/>
                  </a:lnTo>
                  <a:lnTo>
                    <a:pt x="535469" y="127824"/>
                  </a:lnTo>
                  <a:lnTo>
                    <a:pt x="535777" y="128984"/>
                  </a:lnTo>
                  <a:lnTo>
                    <a:pt x="537186" y="128520"/>
                  </a:lnTo>
                  <a:lnTo>
                    <a:pt x="541554" y="136039"/>
                  </a:lnTo>
                  <a:close/>
                  <a:moveTo>
                    <a:pt x="100219" y="328134"/>
                  </a:moveTo>
                  <a:lnTo>
                    <a:pt x="96506" y="323851"/>
                  </a:lnTo>
                  <a:lnTo>
                    <a:pt x="563974" y="170067"/>
                  </a:lnTo>
                  <a:lnTo>
                    <a:pt x="567687" y="174349"/>
                  </a:lnTo>
                  <a:close/>
                  <a:moveTo>
                    <a:pt x="137155" y="372098"/>
                  </a:moveTo>
                  <a:cubicBezTo>
                    <a:pt x="170296" y="370025"/>
                    <a:pt x="201018" y="361491"/>
                    <a:pt x="231982" y="353477"/>
                  </a:cubicBezTo>
                  <a:cubicBezTo>
                    <a:pt x="296449" y="336755"/>
                    <a:pt x="360231" y="318410"/>
                    <a:pt x="422562" y="296782"/>
                  </a:cubicBezTo>
                  <a:cubicBezTo>
                    <a:pt x="486465" y="274637"/>
                    <a:pt x="548876" y="249450"/>
                    <a:pt x="611005" y="223676"/>
                  </a:cubicBezTo>
                  <a:cubicBezTo>
                    <a:pt x="641808" y="210894"/>
                    <a:pt x="671320" y="195796"/>
                    <a:pt x="699583" y="178452"/>
                  </a:cubicBezTo>
                  <a:cubicBezTo>
                    <a:pt x="715508" y="168675"/>
                    <a:pt x="731151" y="158414"/>
                    <a:pt x="746834" y="148291"/>
                  </a:cubicBezTo>
                  <a:cubicBezTo>
                    <a:pt x="736675" y="144146"/>
                    <a:pt x="724337" y="137409"/>
                    <a:pt x="712847" y="126595"/>
                  </a:cubicBezTo>
                  <a:lnTo>
                    <a:pt x="660687" y="143754"/>
                  </a:lnTo>
                  <a:lnTo>
                    <a:pt x="656976" y="139472"/>
                  </a:lnTo>
                  <a:lnTo>
                    <a:pt x="712909" y="121071"/>
                  </a:lnTo>
                  <a:lnTo>
                    <a:pt x="703752" y="108222"/>
                  </a:lnTo>
                  <a:lnTo>
                    <a:pt x="714251" y="120333"/>
                  </a:lnTo>
                  <a:cubicBezTo>
                    <a:pt x="729128" y="133772"/>
                    <a:pt x="740699" y="135465"/>
                    <a:pt x="749488" y="128521"/>
                  </a:cubicBezTo>
                  <a:cubicBezTo>
                    <a:pt x="743198" y="127381"/>
                    <a:pt x="735901" y="123753"/>
                    <a:pt x="728039" y="116636"/>
                  </a:cubicBezTo>
                  <a:cubicBezTo>
                    <a:pt x="716146" y="105857"/>
                    <a:pt x="705260" y="90068"/>
                    <a:pt x="697277" y="73252"/>
                  </a:cubicBezTo>
                  <a:lnTo>
                    <a:pt x="685822" y="30717"/>
                  </a:lnTo>
                  <a:lnTo>
                    <a:pt x="683989" y="23779"/>
                  </a:lnTo>
                  <a:cubicBezTo>
                    <a:pt x="683747" y="12585"/>
                    <a:pt x="686125" y="4500"/>
                    <a:pt x="690601" y="78"/>
                  </a:cubicBezTo>
                  <a:lnTo>
                    <a:pt x="690513" y="111"/>
                  </a:lnTo>
                  <a:lnTo>
                    <a:pt x="690544" y="0"/>
                  </a:lnTo>
                  <a:lnTo>
                    <a:pt x="684003" y="2479"/>
                  </a:lnTo>
                  <a:lnTo>
                    <a:pt x="684540" y="606"/>
                  </a:lnTo>
                  <a:cubicBezTo>
                    <a:pt x="660793" y="2749"/>
                    <a:pt x="637006" y="4752"/>
                    <a:pt x="613541" y="7758"/>
                  </a:cubicBezTo>
                  <a:lnTo>
                    <a:pt x="546069" y="21732"/>
                  </a:lnTo>
                  <a:lnTo>
                    <a:pt x="546464" y="20988"/>
                  </a:lnTo>
                  <a:cubicBezTo>
                    <a:pt x="540578" y="22335"/>
                    <a:pt x="534732" y="23787"/>
                    <a:pt x="528926" y="25272"/>
                  </a:cubicBezTo>
                  <a:lnTo>
                    <a:pt x="528919" y="25284"/>
                  </a:lnTo>
                  <a:lnTo>
                    <a:pt x="512949" y="28591"/>
                  </a:lnTo>
                  <a:cubicBezTo>
                    <a:pt x="447232" y="46350"/>
                    <a:pt x="381716" y="64453"/>
                    <a:pt x="317611" y="85908"/>
                  </a:cubicBezTo>
                  <a:cubicBezTo>
                    <a:pt x="255483" y="106740"/>
                    <a:pt x="194886" y="130856"/>
                    <a:pt x="135014" y="156352"/>
                  </a:cubicBezTo>
                  <a:cubicBezTo>
                    <a:pt x="113707" y="165404"/>
                    <a:pt x="92782" y="175000"/>
                    <a:pt x="73319" y="186816"/>
                  </a:cubicBezTo>
                  <a:lnTo>
                    <a:pt x="60125" y="197730"/>
                  </a:lnTo>
                  <a:lnTo>
                    <a:pt x="60801" y="195769"/>
                  </a:lnTo>
                  <a:cubicBezTo>
                    <a:pt x="54310" y="200226"/>
                    <a:pt x="48021" y="204994"/>
                    <a:pt x="41973" y="210107"/>
                  </a:cubicBezTo>
                  <a:lnTo>
                    <a:pt x="41670" y="212996"/>
                  </a:lnTo>
                  <a:lnTo>
                    <a:pt x="20392" y="230598"/>
                  </a:lnTo>
                  <a:lnTo>
                    <a:pt x="40518" y="223975"/>
                  </a:lnTo>
                  <a:lnTo>
                    <a:pt x="40301" y="226049"/>
                  </a:lnTo>
                  <a:lnTo>
                    <a:pt x="20410" y="232594"/>
                  </a:lnTo>
                  <a:cubicBezTo>
                    <a:pt x="19805" y="233285"/>
                    <a:pt x="19200" y="233907"/>
                    <a:pt x="18595" y="234632"/>
                  </a:cubicBezTo>
                  <a:cubicBezTo>
                    <a:pt x="6500" y="249073"/>
                    <a:pt x="-3821" y="265346"/>
                    <a:pt x="1380" y="290186"/>
                  </a:cubicBezTo>
                  <a:cubicBezTo>
                    <a:pt x="2227" y="294332"/>
                    <a:pt x="3476" y="298374"/>
                    <a:pt x="5049" y="302347"/>
                  </a:cubicBezTo>
                  <a:lnTo>
                    <a:pt x="46857" y="288591"/>
                  </a:lnTo>
                  <a:lnTo>
                    <a:pt x="49231" y="298027"/>
                  </a:lnTo>
                  <a:lnTo>
                    <a:pt x="5017" y="312574"/>
                  </a:lnTo>
                  <a:cubicBezTo>
                    <a:pt x="10137" y="325599"/>
                    <a:pt x="18725" y="337415"/>
                    <a:pt x="29127" y="346017"/>
                  </a:cubicBezTo>
                  <a:lnTo>
                    <a:pt x="80776" y="329026"/>
                  </a:lnTo>
                  <a:lnTo>
                    <a:pt x="84489" y="333308"/>
                  </a:lnTo>
                  <a:lnTo>
                    <a:pt x="29064" y="351542"/>
                  </a:lnTo>
                  <a:cubicBezTo>
                    <a:pt x="35717" y="357070"/>
                    <a:pt x="43095" y="361319"/>
                    <a:pt x="50796" y="363703"/>
                  </a:cubicBezTo>
                  <a:cubicBezTo>
                    <a:pt x="79905" y="372996"/>
                    <a:pt x="109780" y="373826"/>
                    <a:pt x="137155" y="372098"/>
                  </a:cubicBezTo>
                  <a:close/>
                </a:path>
              </a:pathLst>
            </a:custGeom>
            <a:solidFill>
              <a:srgbClr val="F5AE18"/>
            </a:solidFill>
            <a:ln w="403" cap="flat">
              <a:noFill/>
              <a:prstDash val="solid"/>
              <a:miter/>
            </a:ln>
          </p:spPr>
          <p:txBody>
            <a:bodyPr rtlCol="0" anchor="ctr"/>
            <a:lstStyle/>
            <a:p>
              <a:endParaRPr lang="en-US"/>
            </a:p>
          </p:txBody>
        </p:sp>
      </p:grpSp>
      <p:sp>
        <p:nvSpPr>
          <p:cNvPr id="214" name="Title 1"/>
          <p:cNvSpPr txBox="1"/>
          <p:nvPr/>
        </p:nvSpPr>
        <p:spPr>
          <a:xfrm>
            <a:off x="533947" y="2205658"/>
            <a:ext cx="3600000" cy="64579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a:solidFill>
                  <a:srgbClr val="00144F"/>
                </a:solidFill>
                <a:latin typeface="Segoe UI" panose="020B0502040204020203" pitchFamily="34" charset="0"/>
                <a:ea typeface="Segoe UI Black" panose="020B0A02040204020203" pitchFamily="34" charset="0"/>
                <a:cs typeface="Segoe UI" panose="020B0502040204020203" pitchFamily="34" charset="0"/>
              </a:rPr>
              <a:t>Require direct input, like ONA surveys, offering deep insights into expertise, leadership, and culture.</a:t>
            </a: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215" name="Title 1"/>
          <p:cNvSpPr txBox="1"/>
          <p:nvPr/>
        </p:nvSpPr>
        <p:spPr>
          <a:xfrm>
            <a:off x="533947" y="1892758"/>
            <a:ext cx="3600000" cy="24574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Active Sources</a:t>
            </a:r>
          </a:p>
        </p:txBody>
      </p:sp>
      <p:sp>
        <p:nvSpPr>
          <p:cNvPr id="216" name="Rectangle 215"/>
          <p:cNvSpPr/>
          <p:nvPr/>
        </p:nvSpPr>
        <p:spPr>
          <a:xfrm>
            <a:off x="515938" y="1425677"/>
            <a:ext cx="396825" cy="371374"/>
          </a:xfrm>
          <a:prstGeom prst="rect">
            <a:avLst/>
          </a:prstGeom>
          <a:solidFill>
            <a:srgbClr val="F5AE1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7" name="Straight Connector 216"/>
          <p:cNvCxnSpPr/>
          <p:nvPr/>
        </p:nvCxnSpPr>
        <p:spPr>
          <a:xfrm>
            <a:off x="533947" y="2976724"/>
            <a:ext cx="360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8" name="Title 1"/>
          <p:cNvSpPr txBox="1"/>
          <p:nvPr/>
        </p:nvSpPr>
        <p:spPr>
          <a:xfrm>
            <a:off x="534035" y="3852545"/>
            <a:ext cx="4018280" cy="86169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Combining active and passive sources yields the most comprehensive organizational map, capturing the structure, interaction patterns, and informal exchanges.</a:t>
            </a:r>
          </a:p>
        </p:txBody>
      </p:sp>
      <p:sp>
        <p:nvSpPr>
          <p:cNvPr id="219" name="Title 1"/>
          <p:cNvSpPr txBox="1"/>
          <p:nvPr/>
        </p:nvSpPr>
        <p:spPr>
          <a:xfrm>
            <a:off x="533947" y="3539512"/>
            <a:ext cx="3600000" cy="24574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Key Insights</a:t>
            </a:r>
          </a:p>
        </p:txBody>
      </p:sp>
      <p:sp>
        <p:nvSpPr>
          <p:cNvPr id="220" name="Rectangle 219"/>
          <p:cNvSpPr/>
          <p:nvPr/>
        </p:nvSpPr>
        <p:spPr>
          <a:xfrm>
            <a:off x="515938" y="3072431"/>
            <a:ext cx="396825" cy="371374"/>
          </a:xfrm>
          <a:prstGeom prst="rect">
            <a:avLst/>
          </a:prstGeom>
          <a:solidFill>
            <a:srgbClr val="F5AE1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Title 1"/>
          <p:cNvSpPr txBox="1"/>
          <p:nvPr/>
        </p:nvSpPr>
        <p:spPr>
          <a:xfrm>
            <a:off x="534035" y="5713730"/>
            <a:ext cx="4204335" cy="1076960"/>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The synergy between active and passive data enhances the understanding of organizational networks, crucial for focusing on increasing passive data leads due to their growing prevalence and depth of insight.</a:t>
            </a:r>
          </a:p>
        </p:txBody>
      </p:sp>
      <p:sp>
        <p:nvSpPr>
          <p:cNvPr id="223" name="Title 1"/>
          <p:cNvSpPr txBox="1"/>
          <p:nvPr/>
        </p:nvSpPr>
        <p:spPr>
          <a:xfrm>
            <a:off x="533947" y="5400896"/>
            <a:ext cx="3600000" cy="24574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Integration Benefit</a:t>
            </a:r>
          </a:p>
        </p:txBody>
      </p:sp>
      <p:sp>
        <p:nvSpPr>
          <p:cNvPr id="224" name="Rectangle 223"/>
          <p:cNvSpPr/>
          <p:nvPr/>
        </p:nvSpPr>
        <p:spPr>
          <a:xfrm>
            <a:off x="515938" y="4933815"/>
            <a:ext cx="396825" cy="371374"/>
          </a:xfrm>
          <a:prstGeom prst="rect">
            <a:avLst/>
          </a:prstGeom>
          <a:solidFill>
            <a:srgbClr val="F5AE1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5" name="Straight Connector 224"/>
          <p:cNvCxnSpPr/>
          <p:nvPr/>
        </p:nvCxnSpPr>
        <p:spPr>
          <a:xfrm>
            <a:off x="533947" y="4838108"/>
            <a:ext cx="360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6" name="Title 1"/>
          <p:cNvSpPr txBox="1"/>
          <p:nvPr/>
        </p:nvSpPr>
        <p:spPr>
          <a:xfrm>
            <a:off x="7439660" y="2205355"/>
            <a:ext cx="4408170" cy="86169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US" sz="1400">
                <a:solidFill>
                  <a:srgbClr val="00144F"/>
                </a:solidFill>
                <a:latin typeface="Segoe UI" panose="020B0502040204020203" pitchFamily="34" charset="0"/>
                <a:ea typeface="Segoe UI Black" panose="020B0A02040204020203" pitchFamily="34" charset="0"/>
                <a:cs typeface="Segoe UI" panose="020B0502040204020203" pitchFamily="34" charset="0"/>
              </a:rPr>
              <a:t>Automatically collected, such as Slack, Microsoft Teams, Google &amp; Outlook Calendars, Email, and CRM systems like Hubspot and Salesforce, providing real-time collaboration insights.</a:t>
            </a:r>
            <a:r>
              <a:rPr lang="en-US" sz="1400" dirty="0">
                <a:solidFill>
                  <a:srgbClr val="00144F"/>
                </a:solidFill>
                <a:latin typeface="Segoe UI" panose="020B0502040204020203" pitchFamily="34" charset="0"/>
                <a:ea typeface="Segoe UI Black" panose="020B0A02040204020203" pitchFamily="34" charset="0"/>
                <a:cs typeface="Segoe UI" panose="020B0502040204020203" pitchFamily="34" charset="0"/>
              </a:rPr>
              <a:t>. </a:t>
            </a:r>
          </a:p>
        </p:txBody>
      </p:sp>
      <p:sp>
        <p:nvSpPr>
          <p:cNvPr id="227" name="Title 1"/>
          <p:cNvSpPr txBox="1"/>
          <p:nvPr/>
        </p:nvSpPr>
        <p:spPr>
          <a:xfrm>
            <a:off x="8071209" y="1892758"/>
            <a:ext cx="3600000" cy="24574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Passive Sources</a:t>
            </a:r>
          </a:p>
        </p:txBody>
      </p:sp>
      <p:sp>
        <p:nvSpPr>
          <p:cNvPr id="228" name="Title 1"/>
          <p:cNvSpPr txBox="1"/>
          <p:nvPr/>
        </p:nvSpPr>
        <p:spPr>
          <a:xfrm>
            <a:off x="7739380" y="3852545"/>
            <a:ext cx="4083050" cy="86169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US" sz="1400">
                <a:solidFill>
                  <a:srgbClr val="00144F"/>
                </a:solidFill>
                <a:latin typeface="Segoe UI" panose="020B0502040204020203" pitchFamily="34" charset="0"/>
                <a:ea typeface="Segoe UI Black" panose="020B0A02040204020203" pitchFamily="34" charset="0"/>
                <a:cs typeface="Segoe UI" panose="020B0502040204020203" pitchFamily="34" charset="0"/>
              </a:rPr>
              <a:t>Active sources detail relationship types and influence, while passive sources highlight collaboration dynamics and communication patterns.</a:t>
            </a:r>
          </a:p>
        </p:txBody>
      </p:sp>
      <p:sp>
        <p:nvSpPr>
          <p:cNvPr id="229" name="Title 1"/>
          <p:cNvSpPr txBox="1"/>
          <p:nvPr/>
        </p:nvSpPr>
        <p:spPr>
          <a:xfrm>
            <a:off x="8071209" y="3539512"/>
            <a:ext cx="3600000" cy="24574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Advantages</a:t>
            </a:r>
          </a:p>
        </p:txBody>
      </p:sp>
      <p:sp>
        <p:nvSpPr>
          <p:cNvPr id="230" name="Title 1"/>
          <p:cNvSpPr txBox="1"/>
          <p:nvPr/>
        </p:nvSpPr>
        <p:spPr>
          <a:xfrm>
            <a:off x="7370445" y="5423535"/>
            <a:ext cx="4408170" cy="193865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endParaRPr lang="en-US" sz="1400">
              <a:solidFill>
                <a:srgbClr val="00144F"/>
              </a:solidFill>
              <a:latin typeface="Segoe UI" panose="020B0502040204020203" pitchFamily="34" charset="0"/>
              <a:ea typeface="Segoe UI Black" panose="020B0A02040204020203" pitchFamily="34" charset="0"/>
              <a:cs typeface="Segoe UI" panose="020B0502040204020203" pitchFamily="34" charset="0"/>
            </a:endParaRPr>
          </a:p>
          <a:p>
            <a:pPr algn="r">
              <a:lnSpc>
                <a:spcPct val="100000"/>
              </a:lnSpc>
            </a:pPr>
            <a:r>
              <a:rPr lang="en-US" sz="1400">
                <a:solidFill>
                  <a:srgbClr val="00144F"/>
                </a:solidFill>
                <a:latin typeface="Segoe UI" panose="020B0502040204020203" pitchFamily="34" charset="0"/>
                <a:ea typeface="Segoe UI Black" panose="020B0A02040204020203" pitchFamily="34" charset="0"/>
                <a:cs typeface="Segoe UI" panose="020B0502040204020203" pitchFamily="34" charset="0"/>
              </a:rPr>
              <a:t>Integrating active and passive data sources in Organizational Network Analytics enriches organizational mapping by combining direct employee input with real-time collaboration insights.</a:t>
            </a:r>
          </a:p>
          <a:p>
            <a:pPr algn="r">
              <a:lnSpc>
                <a:spcPct val="100000"/>
              </a:lnSpc>
            </a:pPr>
            <a:endParaRPr lang="en-US" sz="1400">
              <a:solidFill>
                <a:srgbClr val="00144F"/>
              </a:solidFill>
              <a:latin typeface="Segoe UI" panose="020B0502040204020203" pitchFamily="34" charset="0"/>
              <a:ea typeface="Segoe UI Black" panose="020B0A02040204020203" pitchFamily="34" charset="0"/>
              <a:cs typeface="Segoe UI" panose="020B0502040204020203" pitchFamily="34" charset="0"/>
            </a:endParaRPr>
          </a:p>
          <a:p>
            <a:pPr algn="r">
              <a:lnSpc>
                <a:spcPct val="100000"/>
              </a:lnSpc>
            </a:pPr>
            <a:endParaRPr lang="en-US" sz="1400">
              <a:solidFill>
                <a:srgbClr val="00144F"/>
              </a:solidFill>
              <a:latin typeface="Segoe UI" panose="020B0502040204020203" pitchFamily="34" charset="0"/>
              <a:ea typeface="Segoe UI Black" panose="020B0A02040204020203" pitchFamily="34" charset="0"/>
              <a:cs typeface="Segoe UI" panose="020B0502040204020203" pitchFamily="34" charset="0"/>
            </a:endParaRPr>
          </a:p>
          <a:p>
            <a:pPr algn="r">
              <a:lnSpc>
                <a:spcPct val="100000"/>
              </a:lnSpc>
            </a:pPr>
            <a:endParaRPr lang="en-US" sz="1400">
              <a:solidFill>
                <a:srgbClr val="00144F"/>
              </a:solidFill>
              <a:latin typeface="Segoe UI" panose="020B0502040204020203" pitchFamily="34" charset="0"/>
              <a:ea typeface="Segoe UI Black" panose="020B0A02040204020203" pitchFamily="34" charset="0"/>
              <a:cs typeface="Segoe UI" panose="020B0502040204020203" pitchFamily="34" charset="0"/>
            </a:endParaRPr>
          </a:p>
          <a:p>
            <a:pPr algn="r">
              <a:lnSpc>
                <a:spcPct val="100000"/>
              </a:lnSpc>
            </a:pPr>
            <a:endParaRPr lang="en-US" sz="1400">
              <a:solidFill>
                <a:srgbClr val="00144F"/>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31" name="Title 1"/>
          <p:cNvSpPr txBox="1"/>
          <p:nvPr/>
        </p:nvSpPr>
        <p:spPr>
          <a:xfrm>
            <a:off x="7962624" y="5400896"/>
            <a:ext cx="3600000" cy="245745"/>
          </a:xfrm>
          <a:prstGeom prst="rect">
            <a:avLst/>
          </a:prstGeom>
          <a:noFill/>
        </p:spPr>
        <p:txBody>
          <a:bodyPr vert="horz" wrap="square" lIns="0" tIns="0" rIns="0" bIns="0" rtlCol="0" anchor="t" anchorCtr="0">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US" sz="1600" b="1" dirty="0">
                <a:solidFill>
                  <a:srgbClr val="00144F"/>
                </a:solidFill>
                <a:latin typeface="Segoe UI" panose="020B0502040204020203" pitchFamily="34" charset="0"/>
                <a:ea typeface="Segoe UI Black" panose="020B0A02040204020203" pitchFamily="34" charset="0"/>
                <a:cs typeface="Segoe UI" panose="020B0502040204020203" pitchFamily="34" charset="0"/>
              </a:rPr>
              <a:t>Conclusion</a:t>
            </a:r>
          </a:p>
        </p:txBody>
      </p:sp>
      <p:sp>
        <p:nvSpPr>
          <p:cNvPr id="232" name="Rectangle 231"/>
          <p:cNvSpPr/>
          <p:nvPr/>
        </p:nvSpPr>
        <p:spPr>
          <a:xfrm>
            <a:off x="11274384" y="1425677"/>
            <a:ext cx="396825" cy="371374"/>
          </a:xfrm>
          <a:prstGeom prst="rect">
            <a:avLst/>
          </a:prstGeom>
          <a:solidFill>
            <a:srgbClr val="F5AE1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ectangle 232"/>
          <p:cNvSpPr/>
          <p:nvPr/>
        </p:nvSpPr>
        <p:spPr>
          <a:xfrm>
            <a:off x="11274384" y="3113996"/>
            <a:ext cx="396825" cy="371374"/>
          </a:xfrm>
          <a:prstGeom prst="rect">
            <a:avLst/>
          </a:prstGeom>
          <a:solidFill>
            <a:srgbClr val="F5AE1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233"/>
          <p:cNvSpPr/>
          <p:nvPr/>
        </p:nvSpPr>
        <p:spPr>
          <a:xfrm>
            <a:off x="11282181" y="4933815"/>
            <a:ext cx="396825" cy="371374"/>
          </a:xfrm>
          <a:prstGeom prst="rect">
            <a:avLst/>
          </a:prstGeom>
          <a:solidFill>
            <a:srgbClr val="F5AE1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5" name="Straight Connector 234"/>
          <p:cNvCxnSpPr/>
          <p:nvPr/>
        </p:nvCxnSpPr>
        <p:spPr>
          <a:xfrm>
            <a:off x="8071209" y="3071974"/>
            <a:ext cx="360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7962624" y="4838108"/>
            <a:ext cx="360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37" name="Group 236"/>
          <p:cNvGrpSpPr/>
          <p:nvPr/>
        </p:nvGrpSpPr>
        <p:grpSpPr>
          <a:xfrm>
            <a:off x="590308" y="3128709"/>
            <a:ext cx="248085" cy="258819"/>
            <a:chOff x="5562601" y="731838"/>
            <a:chExt cx="330200" cy="344488"/>
          </a:xfrm>
        </p:grpSpPr>
        <p:sp>
          <p:nvSpPr>
            <p:cNvPr id="238" name="Freeform 385"/>
            <p:cNvSpPr/>
            <p:nvPr/>
          </p:nvSpPr>
          <p:spPr bwMode="auto">
            <a:xfrm>
              <a:off x="5607051" y="850901"/>
              <a:ext cx="241300" cy="150813"/>
            </a:xfrm>
            <a:custGeom>
              <a:avLst/>
              <a:gdLst>
                <a:gd name="T0" fmla="*/ 109 w 152"/>
                <a:gd name="T1" fmla="*/ 0 h 95"/>
                <a:gd name="T2" fmla="*/ 152 w 152"/>
                <a:gd name="T3" fmla="*/ 0 h 95"/>
                <a:gd name="T4" fmla="*/ 152 w 152"/>
                <a:gd name="T5" fmla="*/ 95 h 95"/>
                <a:gd name="T6" fmla="*/ 81 w 152"/>
                <a:gd name="T7" fmla="*/ 95 h 95"/>
                <a:gd name="T8" fmla="*/ 0 w 152"/>
                <a:gd name="T9" fmla="*/ 95 h 95"/>
                <a:gd name="T10" fmla="*/ 0 w 152"/>
                <a:gd name="T11" fmla="*/ 0 h 95"/>
                <a:gd name="T12" fmla="*/ 43 w 152"/>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152" h="95">
                  <a:moveTo>
                    <a:pt x="109" y="0"/>
                  </a:moveTo>
                  <a:lnTo>
                    <a:pt x="152" y="0"/>
                  </a:lnTo>
                  <a:lnTo>
                    <a:pt x="152" y="95"/>
                  </a:lnTo>
                  <a:lnTo>
                    <a:pt x="81" y="95"/>
                  </a:lnTo>
                  <a:lnTo>
                    <a:pt x="0" y="95"/>
                  </a:lnTo>
                  <a:lnTo>
                    <a:pt x="0" y="0"/>
                  </a:lnTo>
                  <a:lnTo>
                    <a:pt x="43" y="0"/>
                  </a:ln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39" name="Freeform 386"/>
            <p:cNvSpPr/>
            <p:nvPr/>
          </p:nvSpPr>
          <p:spPr bwMode="auto">
            <a:xfrm>
              <a:off x="5780088" y="822326"/>
              <a:ext cx="98425" cy="209550"/>
            </a:xfrm>
            <a:custGeom>
              <a:avLst/>
              <a:gdLst>
                <a:gd name="T0" fmla="*/ 0 w 26"/>
                <a:gd name="T1" fmla="*/ 0 h 56"/>
                <a:gd name="T2" fmla="*/ 20 w 26"/>
                <a:gd name="T3" fmla="*/ 0 h 56"/>
                <a:gd name="T4" fmla="*/ 26 w 26"/>
                <a:gd name="T5" fmla="*/ 6 h 56"/>
                <a:gd name="T6" fmla="*/ 26 w 26"/>
                <a:gd name="T7" fmla="*/ 56 h 56"/>
              </a:gdLst>
              <a:ahLst/>
              <a:cxnLst>
                <a:cxn ang="0">
                  <a:pos x="T0" y="T1"/>
                </a:cxn>
                <a:cxn ang="0">
                  <a:pos x="T2" y="T3"/>
                </a:cxn>
                <a:cxn ang="0">
                  <a:pos x="T4" y="T5"/>
                </a:cxn>
                <a:cxn ang="0">
                  <a:pos x="T6" y="T7"/>
                </a:cxn>
              </a:cxnLst>
              <a:rect l="0" t="0" r="r" b="b"/>
              <a:pathLst>
                <a:path w="26" h="56">
                  <a:moveTo>
                    <a:pt x="0" y="0"/>
                  </a:moveTo>
                  <a:cubicBezTo>
                    <a:pt x="20" y="0"/>
                    <a:pt x="20" y="0"/>
                    <a:pt x="20" y="0"/>
                  </a:cubicBezTo>
                  <a:cubicBezTo>
                    <a:pt x="23" y="0"/>
                    <a:pt x="26" y="3"/>
                    <a:pt x="26" y="6"/>
                  </a:cubicBezTo>
                  <a:cubicBezTo>
                    <a:pt x="26" y="56"/>
                    <a:pt x="26" y="56"/>
                    <a:pt x="26" y="56"/>
                  </a:cubicBez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40" name="Freeform 387"/>
            <p:cNvSpPr/>
            <p:nvPr/>
          </p:nvSpPr>
          <p:spPr bwMode="auto">
            <a:xfrm>
              <a:off x="5576888" y="822326"/>
              <a:ext cx="98425" cy="209550"/>
            </a:xfrm>
            <a:custGeom>
              <a:avLst/>
              <a:gdLst>
                <a:gd name="T0" fmla="*/ 0 w 26"/>
                <a:gd name="T1" fmla="*/ 56 h 56"/>
                <a:gd name="T2" fmla="*/ 0 w 26"/>
                <a:gd name="T3" fmla="*/ 6 h 56"/>
                <a:gd name="T4" fmla="*/ 6 w 26"/>
                <a:gd name="T5" fmla="*/ 0 h 56"/>
                <a:gd name="T6" fmla="*/ 26 w 26"/>
                <a:gd name="T7" fmla="*/ 0 h 56"/>
              </a:gdLst>
              <a:ahLst/>
              <a:cxnLst>
                <a:cxn ang="0">
                  <a:pos x="T0" y="T1"/>
                </a:cxn>
                <a:cxn ang="0">
                  <a:pos x="T2" y="T3"/>
                </a:cxn>
                <a:cxn ang="0">
                  <a:pos x="T4" y="T5"/>
                </a:cxn>
                <a:cxn ang="0">
                  <a:pos x="T6" y="T7"/>
                </a:cxn>
              </a:cxnLst>
              <a:rect l="0" t="0" r="r" b="b"/>
              <a:pathLst>
                <a:path w="26" h="56">
                  <a:moveTo>
                    <a:pt x="0" y="56"/>
                  </a:moveTo>
                  <a:cubicBezTo>
                    <a:pt x="0" y="6"/>
                    <a:pt x="0" y="6"/>
                    <a:pt x="0" y="6"/>
                  </a:cubicBezTo>
                  <a:cubicBezTo>
                    <a:pt x="0" y="3"/>
                    <a:pt x="3" y="0"/>
                    <a:pt x="6" y="0"/>
                  </a:cubicBezTo>
                  <a:cubicBezTo>
                    <a:pt x="26" y="0"/>
                    <a:pt x="26" y="0"/>
                    <a:pt x="26" y="0"/>
                  </a:cubicBez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41" name="Freeform 388"/>
            <p:cNvSpPr/>
            <p:nvPr/>
          </p:nvSpPr>
          <p:spPr bwMode="auto">
            <a:xfrm>
              <a:off x="5562601" y="1031876"/>
              <a:ext cx="330200" cy="44450"/>
            </a:xfrm>
            <a:custGeom>
              <a:avLst/>
              <a:gdLst>
                <a:gd name="T0" fmla="*/ 52 w 88"/>
                <a:gd name="T1" fmla="*/ 0 h 12"/>
                <a:gd name="T2" fmla="*/ 52 w 88"/>
                <a:gd name="T3" fmla="*/ 4 h 12"/>
                <a:gd name="T4" fmla="*/ 36 w 88"/>
                <a:gd name="T5" fmla="*/ 4 h 12"/>
                <a:gd name="T6" fmla="*/ 36 w 88"/>
                <a:gd name="T7" fmla="*/ 0 h 12"/>
                <a:gd name="T8" fmla="*/ 0 w 88"/>
                <a:gd name="T9" fmla="*/ 0 h 12"/>
                <a:gd name="T10" fmla="*/ 0 w 88"/>
                <a:gd name="T11" fmla="*/ 8 h 12"/>
                <a:gd name="T12" fmla="*/ 4 w 88"/>
                <a:gd name="T13" fmla="*/ 12 h 12"/>
                <a:gd name="T14" fmla="*/ 84 w 88"/>
                <a:gd name="T15" fmla="*/ 12 h 12"/>
                <a:gd name="T16" fmla="*/ 88 w 88"/>
                <a:gd name="T17" fmla="*/ 8 h 12"/>
                <a:gd name="T18" fmla="*/ 88 w 88"/>
                <a:gd name="T19" fmla="*/ 0 h 12"/>
                <a:gd name="T20" fmla="*/ 52 w 88"/>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12">
                  <a:moveTo>
                    <a:pt x="52" y="0"/>
                  </a:moveTo>
                  <a:cubicBezTo>
                    <a:pt x="52" y="4"/>
                    <a:pt x="52" y="4"/>
                    <a:pt x="52" y="4"/>
                  </a:cubicBezTo>
                  <a:cubicBezTo>
                    <a:pt x="36" y="4"/>
                    <a:pt x="36" y="4"/>
                    <a:pt x="36" y="4"/>
                  </a:cubicBezTo>
                  <a:cubicBezTo>
                    <a:pt x="36" y="0"/>
                    <a:pt x="36" y="0"/>
                    <a:pt x="36" y="0"/>
                  </a:cubicBezTo>
                  <a:cubicBezTo>
                    <a:pt x="0" y="0"/>
                    <a:pt x="0" y="0"/>
                    <a:pt x="0" y="0"/>
                  </a:cubicBezTo>
                  <a:cubicBezTo>
                    <a:pt x="0" y="8"/>
                    <a:pt x="0" y="8"/>
                    <a:pt x="0" y="8"/>
                  </a:cubicBezTo>
                  <a:cubicBezTo>
                    <a:pt x="0" y="10"/>
                    <a:pt x="2" y="12"/>
                    <a:pt x="4" y="12"/>
                  </a:cubicBezTo>
                  <a:cubicBezTo>
                    <a:pt x="84" y="12"/>
                    <a:pt x="84" y="12"/>
                    <a:pt x="84" y="12"/>
                  </a:cubicBezTo>
                  <a:cubicBezTo>
                    <a:pt x="86" y="12"/>
                    <a:pt x="88" y="10"/>
                    <a:pt x="88" y="8"/>
                  </a:cubicBezTo>
                  <a:cubicBezTo>
                    <a:pt x="88" y="0"/>
                    <a:pt x="88" y="0"/>
                    <a:pt x="88" y="0"/>
                  </a:cubicBezTo>
                  <a:lnTo>
                    <a:pt x="52" y="0"/>
                  </a:lnTo>
                  <a:close/>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42" name="Line 389"/>
            <p:cNvSpPr>
              <a:spLocks noChangeShapeType="1"/>
            </p:cNvSpPr>
            <p:nvPr/>
          </p:nvSpPr>
          <p:spPr bwMode="auto">
            <a:xfrm>
              <a:off x="5727701" y="731838"/>
              <a:ext cx="0" cy="217488"/>
            </a:xfrm>
            <a:prstGeom prst="line">
              <a:avLst/>
            </a:prstGeom>
            <a:noFill/>
            <a:ln w="14288"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243" name="Freeform 390"/>
            <p:cNvSpPr/>
            <p:nvPr/>
          </p:nvSpPr>
          <p:spPr bwMode="auto">
            <a:xfrm>
              <a:off x="5667376" y="731838"/>
              <a:ext cx="120650" cy="60325"/>
            </a:xfrm>
            <a:custGeom>
              <a:avLst/>
              <a:gdLst>
                <a:gd name="T0" fmla="*/ 76 w 76"/>
                <a:gd name="T1" fmla="*/ 38 h 38"/>
                <a:gd name="T2" fmla="*/ 38 w 76"/>
                <a:gd name="T3" fmla="*/ 0 h 38"/>
                <a:gd name="T4" fmla="*/ 0 w 76"/>
                <a:gd name="T5" fmla="*/ 38 h 38"/>
              </a:gdLst>
              <a:ahLst/>
              <a:cxnLst>
                <a:cxn ang="0">
                  <a:pos x="T0" y="T1"/>
                </a:cxn>
                <a:cxn ang="0">
                  <a:pos x="T2" y="T3"/>
                </a:cxn>
                <a:cxn ang="0">
                  <a:pos x="T4" y="T5"/>
                </a:cxn>
              </a:cxnLst>
              <a:rect l="0" t="0" r="r" b="b"/>
              <a:pathLst>
                <a:path w="76" h="38">
                  <a:moveTo>
                    <a:pt x="76" y="38"/>
                  </a:moveTo>
                  <a:lnTo>
                    <a:pt x="38" y="0"/>
                  </a:lnTo>
                  <a:lnTo>
                    <a:pt x="0" y="38"/>
                  </a:ln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pSp>
      <p:grpSp>
        <p:nvGrpSpPr>
          <p:cNvPr id="244" name="Group 243"/>
          <p:cNvGrpSpPr/>
          <p:nvPr/>
        </p:nvGrpSpPr>
        <p:grpSpPr>
          <a:xfrm>
            <a:off x="11348158" y="3178587"/>
            <a:ext cx="249277" cy="258819"/>
            <a:chOff x="6283326" y="731838"/>
            <a:chExt cx="331788" cy="344488"/>
          </a:xfrm>
        </p:grpSpPr>
        <p:sp>
          <p:nvSpPr>
            <p:cNvPr id="245" name="Freeform 391"/>
            <p:cNvSpPr/>
            <p:nvPr/>
          </p:nvSpPr>
          <p:spPr bwMode="auto">
            <a:xfrm>
              <a:off x="6329363" y="850901"/>
              <a:ext cx="239713" cy="150813"/>
            </a:xfrm>
            <a:custGeom>
              <a:avLst/>
              <a:gdLst>
                <a:gd name="T0" fmla="*/ 109 w 151"/>
                <a:gd name="T1" fmla="*/ 0 h 95"/>
                <a:gd name="T2" fmla="*/ 151 w 151"/>
                <a:gd name="T3" fmla="*/ 0 h 95"/>
                <a:gd name="T4" fmla="*/ 151 w 151"/>
                <a:gd name="T5" fmla="*/ 95 h 95"/>
                <a:gd name="T6" fmla="*/ 80 w 151"/>
                <a:gd name="T7" fmla="*/ 95 h 95"/>
                <a:gd name="T8" fmla="*/ 0 w 151"/>
                <a:gd name="T9" fmla="*/ 95 h 95"/>
                <a:gd name="T10" fmla="*/ 0 w 151"/>
                <a:gd name="T11" fmla="*/ 0 h 95"/>
                <a:gd name="T12" fmla="*/ 42 w 151"/>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151" h="95">
                  <a:moveTo>
                    <a:pt x="109" y="0"/>
                  </a:moveTo>
                  <a:lnTo>
                    <a:pt x="151" y="0"/>
                  </a:lnTo>
                  <a:lnTo>
                    <a:pt x="151" y="95"/>
                  </a:lnTo>
                  <a:lnTo>
                    <a:pt x="80" y="95"/>
                  </a:lnTo>
                  <a:lnTo>
                    <a:pt x="0" y="95"/>
                  </a:lnTo>
                  <a:lnTo>
                    <a:pt x="0" y="0"/>
                  </a:lnTo>
                  <a:lnTo>
                    <a:pt x="42" y="0"/>
                  </a:ln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46" name="Freeform 392"/>
            <p:cNvSpPr/>
            <p:nvPr/>
          </p:nvSpPr>
          <p:spPr bwMode="auto">
            <a:xfrm>
              <a:off x="6502401" y="822326"/>
              <a:ext cx="96838" cy="209550"/>
            </a:xfrm>
            <a:custGeom>
              <a:avLst/>
              <a:gdLst>
                <a:gd name="T0" fmla="*/ 0 w 26"/>
                <a:gd name="T1" fmla="*/ 0 h 56"/>
                <a:gd name="T2" fmla="*/ 20 w 26"/>
                <a:gd name="T3" fmla="*/ 0 h 56"/>
                <a:gd name="T4" fmla="*/ 26 w 26"/>
                <a:gd name="T5" fmla="*/ 6 h 56"/>
                <a:gd name="T6" fmla="*/ 26 w 26"/>
                <a:gd name="T7" fmla="*/ 56 h 56"/>
              </a:gdLst>
              <a:ahLst/>
              <a:cxnLst>
                <a:cxn ang="0">
                  <a:pos x="T0" y="T1"/>
                </a:cxn>
                <a:cxn ang="0">
                  <a:pos x="T2" y="T3"/>
                </a:cxn>
                <a:cxn ang="0">
                  <a:pos x="T4" y="T5"/>
                </a:cxn>
                <a:cxn ang="0">
                  <a:pos x="T6" y="T7"/>
                </a:cxn>
              </a:cxnLst>
              <a:rect l="0" t="0" r="r" b="b"/>
              <a:pathLst>
                <a:path w="26" h="56">
                  <a:moveTo>
                    <a:pt x="0" y="0"/>
                  </a:moveTo>
                  <a:cubicBezTo>
                    <a:pt x="20" y="0"/>
                    <a:pt x="20" y="0"/>
                    <a:pt x="20" y="0"/>
                  </a:cubicBezTo>
                  <a:cubicBezTo>
                    <a:pt x="23" y="0"/>
                    <a:pt x="26" y="3"/>
                    <a:pt x="26" y="6"/>
                  </a:cubicBezTo>
                  <a:cubicBezTo>
                    <a:pt x="26" y="56"/>
                    <a:pt x="26" y="56"/>
                    <a:pt x="26" y="56"/>
                  </a:cubicBez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47" name="Freeform 393"/>
            <p:cNvSpPr/>
            <p:nvPr/>
          </p:nvSpPr>
          <p:spPr bwMode="auto">
            <a:xfrm>
              <a:off x="6299201" y="822326"/>
              <a:ext cx="96838" cy="209550"/>
            </a:xfrm>
            <a:custGeom>
              <a:avLst/>
              <a:gdLst>
                <a:gd name="T0" fmla="*/ 0 w 26"/>
                <a:gd name="T1" fmla="*/ 56 h 56"/>
                <a:gd name="T2" fmla="*/ 0 w 26"/>
                <a:gd name="T3" fmla="*/ 6 h 56"/>
                <a:gd name="T4" fmla="*/ 6 w 26"/>
                <a:gd name="T5" fmla="*/ 0 h 56"/>
                <a:gd name="T6" fmla="*/ 26 w 26"/>
                <a:gd name="T7" fmla="*/ 0 h 56"/>
              </a:gdLst>
              <a:ahLst/>
              <a:cxnLst>
                <a:cxn ang="0">
                  <a:pos x="T0" y="T1"/>
                </a:cxn>
                <a:cxn ang="0">
                  <a:pos x="T2" y="T3"/>
                </a:cxn>
                <a:cxn ang="0">
                  <a:pos x="T4" y="T5"/>
                </a:cxn>
                <a:cxn ang="0">
                  <a:pos x="T6" y="T7"/>
                </a:cxn>
              </a:cxnLst>
              <a:rect l="0" t="0" r="r" b="b"/>
              <a:pathLst>
                <a:path w="26" h="56">
                  <a:moveTo>
                    <a:pt x="0" y="56"/>
                  </a:moveTo>
                  <a:cubicBezTo>
                    <a:pt x="0" y="6"/>
                    <a:pt x="0" y="6"/>
                    <a:pt x="0" y="6"/>
                  </a:cubicBezTo>
                  <a:cubicBezTo>
                    <a:pt x="0" y="3"/>
                    <a:pt x="3" y="0"/>
                    <a:pt x="6" y="0"/>
                  </a:cubicBezTo>
                  <a:cubicBezTo>
                    <a:pt x="26" y="0"/>
                    <a:pt x="26" y="0"/>
                    <a:pt x="26" y="0"/>
                  </a:cubicBez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48" name="Freeform 394"/>
            <p:cNvSpPr/>
            <p:nvPr/>
          </p:nvSpPr>
          <p:spPr bwMode="auto">
            <a:xfrm>
              <a:off x="6283326" y="1031876"/>
              <a:ext cx="331788" cy="44450"/>
            </a:xfrm>
            <a:custGeom>
              <a:avLst/>
              <a:gdLst>
                <a:gd name="T0" fmla="*/ 52 w 88"/>
                <a:gd name="T1" fmla="*/ 0 h 12"/>
                <a:gd name="T2" fmla="*/ 52 w 88"/>
                <a:gd name="T3" fmla="*/ 4 h 12"/>
                <a:gd name="T4" fmla="*/ 36 w 88"/>
                <a:gd name="T5" fmla="*/ 4 h 12"/>
                <a:gd name="T6" fmla="*/ 36 w 88"/>
                <a:gd name="T7" fmla="*/ 0 h 12"/>
                <a:gd name="T8" fmla="*/ 0 w 88"/>
                <a:gd name="T9" fmla="*/ 0 h 12"/>
                <a:gd name="T10" fmla="*/ 0 w 88"/>
                <a:gd name="T11" fmla="*/ 8 h 12"/>
                <a:gd name="T12" fmla="*/ 4 w 88"/>
                <a:gd name="T13" fmla="*/ 12 h 12"/>
                <a:gd name="T14" fmla="*/ 84 w 88"/>
                <a:gd name="T15" fmla="*/ 12 h 12"/>
                <a:gd name="T16" fmla="*/ 88 w 88"/>
                <a:gd name="T17" fmla="*/ 8 h 12"/>
                <a:gd name="T18" fmla="*/ 88 w 88"/>
                <a:gd name="T19" fmla="*/ 0 h 12"/>
                <a:gd name="T20" fmla="*/ 52 w 88"/>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12">
                  <a:moveTo>
                    <a:pt x="52" y="0"/>
                  </a:moveTo>
                  <a:cubicBezTo>
                    <a:pt x="52" y="4"/>
                    <a:pt x="52" y="4"/>
                    <a:pt x="52" y="4"/>
                  </a:cubicBezTo>
                  <a:cubicBezTo>
                    <a:pt x="36" y="4"/>
                    <a:pt x="36" y="4"/>
                    <a:pt x="36" y="4"/>
                  </a:cubicBezTo>
                  <a:cubicBezTo>
                    <a:pt x="36" y="0"/>
                    <a:pt x="36" y="0"/>
                    <a:pt x="36" y="0"/>
                  </a:cubicBezTo>
                  <a:cubicBezTo>
                    <a:pt x="0" y="0"/>
                    <a:pt x="0" y="0"/>
                    <a:pt x="0" y="0"/>
                  </a:cubicBezTo>
                  <a:cubicBezTo>
                    <a:pt x="0" y="8"/>
                    <a:pt x="0" y="8"/>
                    <a:pt x="0" y="8"/>
                  </a:cubicBezTo>
                  <a:cubicBezTo>
                    <a:pt x="0" y="10"/>
                    <a:pt x="2" y="12"/>
                    <a:pt x="4" y="12"/>
                  </a:cubicBezTo>
                  <a:cubicBezTo>
                    <a:pt x="84" y="12"/>
                    <a:pt x="84" y="12"/>
                    <a:pt x="84" y="12"/>
                  </a:cubicBezTo>
                  <a:cubicBezTo>
                    <a:pt x="86" y="12"/>
                    <a:pt x="88" y="10"/>
                    <a:pt x="88" y="8"/>
                  </a:cubicBezTo>
                  <a:cubicBezTo>
                    <a:pt x="88" y="0"/>
                    <a:pt x="88" y="0"/>
                    <a:pt x="88" y="0"/>
                  </a:cubicBezTo>
                  <a:lnTo>
                    <a:pt x="52" y="0"/>
                  </a:lnTo>
                  <a:close/>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49" name="Line 395"/>
            <p:cNvSpPr>
              <a:spLocks noChangeShapeType="1"/>
            </p:cNvSpPr>
            <p:nvPr/>
          </p:nvSpPr>
          <p:spPr bwMode="auto">
            <a:xfrm flipV="1">
              <a:off x="6448426" y="731838"/>
              <a:ext cx="0" cy="217488"/>
            </a:xfrm>
            <a:prstGeom prst="line">
              <a:avLst/>
            </a:prstGeom>
            <a:noFill/>
            <a:ln w="14288"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250" name="Freeform 396"/>
            <p:cNvSpPr/>
            <p:nvPr/>
          </p:nvSpPr>
          <p:spPr bwMode="auto">
            <a:xfrm>
              <a:off x="6389688" y="889001"/>
              <a:ext cx="119063" cy="60325"/>
            </a:xfrm>
            <a:custGeom>
              <a:avLst/>
              <a:gdLst>
                <a:gd name="T0" fmla="*/ 0 w 75"/>
                <a:gd name="T1" fmla="*/ 0 h 38"/>
                <a:gd name="T2" fmla="*/ 37 w 75"/>
                <a:gd name="T3" fmla="*/ 38 h 38"/>
                <a:gd name="T4" fmla="*/ 75 w 75"/>
                <a:gd name="T5" fmla="*/ 0 h 38"/>
              </a:gdLst>
              <a:ahLst/>
              <a:cxnLst>
                <a:cxn ang="0">
                  <a:pos x="T0" y="T1"/>
                </a:cxn>
                <a:cxn ang="0">
                  <a:pos x="T2" y="T3"/>
                </a:cxn>
                <a:cxn ang="0">
                  <a:pos x="T4" y="T5"/>
                </a:cxn>
              </a:cxnLst>
              <a:rect l="0" t="0" r="r" b="b"/>
              <a:pathLst>
                <a:path w="75" h="38">
                  <a:moveTo>
                    <a:pt x="0" y="0"/>
                  </a:moveTo>
                  <a:lnTo>
                    <a:pt x="37" y="38"/>
                  </a:lnTo>
                  <a:lnTo>
                    <a:pt x="75" y="0"/>
                  </a:ln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pSp>
      <p:grpSp>
        <p:nvGrpSpPr>
          <p:cNvPr id="251" name="Group 250"/>
          <p:cNvGrpSpPr/>
          <p:nvPr/>
        </p:nvGrpSpPr>
        <p:grpSpPr>
          <a:xfrm>
            <a:off x="598657" y="4992478"/>
            <a:ext cx="231386" cy="254048"/>
            <a:chOff x="4135438" y="1460501"/>
            <a:chExt cx="307976" cy="338138"/>
          </a:xfrm>
        </p:grpSpPr>
        <p:sp>
          <p:nvSpPr>
            <p:cNvPr id="252" name="Freeform 404"/>
            <p:cNvSpPr/>
            <p:nvPr/>
          </p:nvSpPr>
          <p:spPr bwMode="auto">
            <a:xfrm>
              <a:off x="4202113" y="1730376"/>
              <a:ext cx="30163" cy="60325"/>
            </a:xfrm>
            <a:custGeom>
              <a:avLst/>
              <a:gdLst>
                <a:gd name="T0" fmla="*/ 0 w 19"/>
                <a:gd name="T1" fmla="*/ 38 h 38"/>
                <a:gd name="T2" fmla="*/ 19 w 19"/>
                <a:gd name="T3" fmla="*/ 19 h 38"/>
                <a:gd name="T4" fmla="*/ 0 w 19"/>
                <a:gd name="T5" fmla="*/ 0 h 38"/>
              </a:gdLst>
              <a:ahLst/>
              <a:cxnLst>
                <a:cxn ang="0">
                  <a:pos x="T0" y="T1"/>
                </a:cxn>
                <a:cxn ang="0">
                  <a:pos x="T2" y="T3"/>
                </a:cxn>
                <a:cxn ang="0">
                  <a:pos x="T4" y="T5"/>
                </a:cxn>
              </a:cxnLst>
              <a:rect l="0" t="0" r="r" b="b"/>
              <a:pathLst>
                <a:path w="19" h="38">
                  <a:moveTo>
                    <a:pt x="0" y="38"/>
                  </a:moveTo>
                  <a:lnTo>
                    <a:pt x="19" y="19"/>
                  </a:lnTo>
                  <a:lnTo>
                    <a:pt x="0" y="0"/>
                  </a:ln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53" name="Freeform 405"/>
            <p:cNvSpPr/>
            <p:nvPr/>
          </p:nvSpPr>
          <p:spPr bwMode="auto">
            <a:xfrm>
              <a:off x="4135438" y="1468438"/>
              <a:ext cx="165100" cy="134938"/>
            </a:xfrm>
            <a:custGeom>
              <a:avLst/>
              <a:gdLst>
                <a:gd name="T0" fmla="*/ 0 w 44"/>
                <a:gd name="T1" fmla="*/ 26 h 36"/>
                <a:gd name="T2" fmla="*/ 0 w 44"/>
                <a:gd name="T3" fmla="*/ 30 h 36"/>
                <a:gd name="T4" fmla="*/ 6 w 44"/>
                <a:gd name="T5" fmla="*/ 36 h 36"/>
                <a:gd name="T6" fmla="*/ 38 w 44"/>
                <a:gd name="T7" fmla="*/ 36 h 36"/>
                <a:gd name="T8" fmla="*/ 44 w 44"/>
                <a:gd name="T9" fmla="*/ 30 h 36"/>
                <a:gd name="T10" fmla="*/ 44 w 44"/>
                <a:gd name="T11" fmla="*/ 6 h 36"/>
                <a:gd name="T12" fmla="*/ 38 w 44"/>
                <a:gd name="T13" fmla="*/ 0 h 36"/>
                <a:gd name="T14" fmla="*/ 6 w 44"/>
                <a:gd name="T15" fmla="*/ 0 h 36"/>
                <a:gd name="T16" fmla="*/ 0 w 44"/>
                <a:gd name="T17" fmla="*/ 6 h 36"/>
                <a:gd name="T18" fmla="*/ 0 w 44"/>
                <a:gd name="T19"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6">
                  <a:moveTo>
                    <a:pt x="0" y="26"/>
                  </a:moveTo>
                  <a:cubicBezTo>
                    <a:pt x="0" y="30"/>
                    <a:pt x="0" y="30"/>
                    <a:pt x="0" y="30"/>
                  </a:cubicBezTo>
                  <a:cubicBezTo>
                    <a:pt x="0" y="33"/>
                    <a:pt x="3" y="36"/>
                    <a:pt x="6" y="36"/>
                  </a:cubicBezTo>
                  <a:cubicBezTo>
                    <a:pt x="38" y="36"/>
                    <a:pt x="38" y="36"/>
                    <a:pt x="38" y="36"/>
                  </a:cubicBezTo>
                  <a:cubicBezTo>
                    <a:pt x="41" y="36"/>
                    <a:pt x="44" y="33"/>
                    <a:pt x="44" y="30"/>
                  </a:cubicBezTo>
                  <a:cubicBezTo>
                    <a:pt x="44" y="6"/>
                    <a:pt x="44" y="6"/>
                    <a:pt x="44" y="6"/>
                  </a:cubicBezTo>
                  <a:cubicBezTo>
                    <a:pt x="44" y="3"/>
                    <a:pt x="41" y="0"/>
                    <a:pt x="38" y="0"/>
                  </a:cubicBezTo>
                  <a:cubicBezTo>
                    <a:pt x="6" y="0"/>
                    <a:pt x="6" y="0"/>
                    <a:pt x="6" y="0"/>
                  </a:cubicBezTo>
                  <a:cubicBezTo>
                    <a:pt x="3" y="0"/>
                    <a:pt x="0" y="3"/>
                    <a:pt x="0" y="6"/>
                  </a:cubicBezTo>
                  <a:lnTo>
                    <a:pt x="0" y="26"/>
                  </a:lnTo>
                  <a:close/>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54" name="Line 407"/>
            <p:cNvSpPr>
              <a:spLocks noChangeShapeType="1"/>
            </p:cNvSpPr>
            <p:nvPr/>
          </p:nvSpPr>
          <p:spPr bwMode="auto">
            <a:xfrm>
              <a:off x="4135438" y="1557338"/>
              <a:ext cx="165100" cy="0"/>
            </a:xfrm>
            <a:prstGeom prst="line">
              <a:avLst/>
            </a:prstGeom>
            <a:noFill/>
            <a:ln w="14288"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255" name="Line 408"/>
            <p:cNvSpPr>
              <a:spLocks noChangeShapeType="1"/>
            </p:cNvSpPr>
            <p:nvPr/>
          </p:nvSpPr>
          <p:spPr bwMode="auto">
            <a:xfrm>
              <a:off x="4187826" y="1633538"/>
              <a:ext cx="60325" cy="0"/>
            </a:xfrm>
            <a:prstGeom prst="line">
              <a:avLst/>
            </a:prstGeom>
            <a:noFill/>
            <a:ln w="14288"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256" name="Line 409"/>
            <p:cNvSpPr>
              <a:spLocks noChangeShapeType="1"/>
            </p:cNvSpPr>
            <p:nvPr/>
          </p:nvSpPr>
          <p:spPr bwMode="auto">
            <a:xfrm>
              <a:off x="4217988" y="1603376"/>
              <a:ext cx="0" cy="30163"/>
            </a:xfrm>
            <a:prstGeom prst="line">
              <a:avLst/>
            </a:prstGeom>
            <a:noFill/>
            <a:ln w="14288"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257" name="Freeform 410"/>
            <p:cNvSpPr/>
            <p:nvPr/>
          </p:nvSpPr>
          <p:spPr bwMode="auto">
            <a:xfrm>
              <a:off x="4314826" y="1603376"/>
              <a:ext cx="120650" cy="195263"/>
            </a:xfrm>
            <a:custGeom>
              <a:avLst/>
              <a:gdLst>
                <a:gd name="T0" fmla="*/ 0 w 32"/>
                <a:gd name="T1" fmla="*/ 4 h 52"/>
                <a:gd name="T2" fmla="*/ 4 w 32"/>
                <a:gd name="T3" fmla="*/ 0 h 52"/>
                <a:gd name="T4" fmla="*/ 28 w 32"/>
                <a:gd name="T5" fmla="*/ 0 h 52"/>
                <a:gd name="T6" fmla="*/ 32 w 32"/>
                <a:gd name="T7" fmla="*/ 4 h 52"/>
                <a:gd name="T8" fmla="*/ 32 w 32"/>
                <a:gd name="T9" fmla="*/ 48 h 52"/>
                <a:gd name="T10" fmla="*/ 28 w 32"/>
                <a:gd name="T11" fmla="*/ 52 h 52"/>
                <a:gd name="T12" fmla="*/ 4 w 32"/>
                <a:gd name="T13" fmla="*/ 52 h 52"/>
                <a:gd name="T14" fmla="*/ 0 w 32"/>
                <a:gd name="T15" fmla="*/ 48 h 52"/>
                <a:gd name="T16" fmla="*/ 0 w 32"/>
                <a:gd name="T17"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0" y="4"/>
                  </a:moveTo>
                  <a:cubicBezTo>
                    <a:pt x="0" y="2"/>
                    <a:pt x="2" y="0"/>
                    <a:pt x="4" y="0"/>
                  </a:cubicBezTo>
                  <a:cubicBezTo>
                    <a:pt x="28" y="0"/>
                    <a:pt x="28" y="0"/>
                    <a:pt x="28" y="0"/>
                  </a:cubicBezTo>
                  <a:cubicBezTo>
                    <a:pt x="30" y="0"/>
                    <a:pt x="32" y="2"/>
                    <a:pt x="32" y="4"/>
                  </a:cubicBezTo>
                  <a:cubicBezTo>
                    <a:pt x="32" y="48"/>
                    <a:pt x="32" y="48"/>
                    <a:pt x="32" y="48"/>
                  </a:cubicBezTo>
                  <a:cubicBezTo>
                    <a:pt x="32" y="50"/>
                    <a:pt x="30" y="52"/>
                    <a:pt x="28" y="52"/>
                  </a:cubicBezTo>
                  <a:cubicBezTo>
                    <a:pt x="4" y="52"/>
                    <a:pt x="4" y="52"/>
                    <a:pt x="4" y="52"/>
                  </a:cubicBezTo>
                  <a:cubicBezTo>
                    <a:pt x="2" y="52"/>
                    <a:pt x="0" y="50"/>
                    <a:pt x="0" y="48"/>
                  </a:cubicBezTo>
                  <a:lnTo>
                    <a:pt x="0" y="4"/>
                  </a:lnTo>
                  <a:close/>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58" name="Freeform 411"/>
            <p:cNvSpPr/>
            <p:nvPr/>
          </p:nvSpPr>
          <p:spPr bwMode="auto">
            <a:xfrm>
              <a:off x="4143376" y="1685926"/>
              <a:ext cx="88900" cy="74613"/>
            </a:xfrm>
            <a:custGeom>
              <a:avLst/>
              <a:gdLst>
                <a:gd name="T0" fmla="*/ 0 w 24"/>
                <a:gd name="T1" fmla="*/ 0 h 20"/>
                <a:gd name="T2" fmla="*/ 20 w 24"/>
                <a:gd name="T3" fmla="*/ 20 h 20"/>
                <a:gd name="T4" fmla="*/ 24 w 24"/>
                <a:gd name="T5" fmla="*/ 20 h 20"/>
              </a:gdLst>
              <a:ahLst/>
              <a:cxnLst>
                <a:cxn ang="0">
                  <a:pos x="T0" y="T1"/>
                </a:cxn>
                <a:cxn ang="0">
                  <a:pos x="T2" y="T3"/>
                </a:cxn>
                <a:cxn ang="0">
                  <a:pos x="T4" y="T5"/>
                </a:cxn>
              </a:cxnLst>
              <a:rect l="0" t="0" r="r" b="b"/>
              <a:pathLst>
                <a:path w="24" h="20">
                  <a:moveTo>
                    <a:pt x="0" y="0"/>
                  </a:moveTo>
                  <a:cubicBezTo>
                    <a:pt x="0" y="11"/>
                    <a:pt x="9" y="20"/>
                    <a:pt x="20" y="20"/>
                  </a:cubicBezTo>
                  <a:cubicBezTo>
                    <a:pt x="24" y="20"/>
                    <a:pt x="24" y="20"/>
                    <a:pt x="24" y="20"/>
                  </a:cubicBez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59" name="Freeform 412"/>
            <p:cNvSpPr/>
            <p:nvPr/>
          </p:nvSpPr>
          <p:spPr bwMode="auto">
            <a:xfrm>
              <a:off x="4352926" y="1460501"/>
              <a:ext cx="30163" cy="60325"/>
            </a:xfrm>
            <a:custGeom>
              <a:avLst/>
              <a:gdLst>
                <a:gd name="T0" fmla="*/ 19 w 19"/>
                <a:gd name="T1" fmla="*/ 0 h 38"/>
                <a:gd name="T2" fmla="*/ 0 w 19"/>
                <a:gd name="T3" fmla="*/ 19 h 38"/>
                <a:gd name="T4" fmla="*/ 19 w 19"/>
                <a:gd name="T5" fmla="*/ 38 h 38"/>
              </a:gdLst>
              <a:ahLst/>
              <a:cxnLst>
                <a:cxn ang="0">
                  <a:pos x="T0" y="T1"/>
                </a:cxn>
                <a:cxn ang="0">
                  <a:pos x="T2" y="T3"/>
                </a:cxn>
                <a:cxn ang="0">
                  <a:pos x="T4" y="T5"/>
                </a:cxn>
              </a:cxnLst>
              <a:rect l="0" t="0" r="r" b="b"/>
              <a:pathLst>
                <a:path w="19" h="38">
                  <a:moveTo>
                    <a:pt x="19" y="0"/>
                  </a:moveTo>
                  <a:lnTo>
                    <a:pt x="0" y="19"/>
                  </a:lnTo>
                  <a:lnTo>
                    <a:pt x="19" y="38"/>
                  </a:ln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60" name="Freeform 413"/>
            <p:cNvSpPr/>
            <p:nvPr/>
          </p:nvSpPr>
          <p:spPr bwMode="auto">
            <a:xfrm>
              <a:off x="4352926" y="1490663"/>
              <a:ext cx="90488" cy="74613"/>
            </a:xfrm>
            <a:custGeom>
              <a:avLst/>
              <a:gdLst>
                <a:gd name="T0" fmla="*/ 24 w 24"/>
                <a:gd name="T1" fmla="*/ 20 h 20"/>
                <a:gd name="T2" fmla="*/ 4 w 24"/>
                <a:gd name="T3" fmla="*/ 0 h 20"/>
                <a:gd name="T4" fmla="*/ 0 w 24"/>
                <a:gd name="T5" fmla="*/ 0 h 20"/>
              </a:gdLst>
              <a:ahLst/>
              <a:cxnLst>
                <a:cxn ang="0">
                  <a:pos x="T0" y="T1"/>
                </a:cxn>
                <a:cxn ang="0">
                  <a:pos x="T2" y="T3"/>
                </a:cxn>
                <a:cxn ang="0">
                  <a:pos x="T4" y="T5"/>
                </a:cxn>
              </a:cxnLst>
              <a:rect l="0" t="0" r="r" b="b"/>
              <a:pathLst>
                <a:path w="24" h="20">
                  <a:moveTo>
                    <a:pt x="24" y="20"/>
                  </a:moveTo>
                  <a:cubicBezTo>
                    <a:pt x="24" y="9"/>
                    <a:pt x="15" y="0"/>
                    <a:pt x="4" y="0"/>
                  </a:cubicBezTo>
                  <a:cubicBezTo>
                    <a:pt x="0" y="0"/>
                    <a:pt x="0" y="0"/>
                    <a:pt x="0" y="0"/>
                  </a:cubicBez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61" name="Line 414"/>
            <p:cNvSpPr>
              <a:spLocks noChangeShapeType="1"/>
            </p:cNvSpPr>
            <p:nvPr/>
          </p:nvSpPr>
          <p:spPr bwMode="auto">
            <a:xfrm>
              <a:off x="4314826" y="1752601"/>
              <a:ext cx="120650" cy="0"/>
            </a:xfrm>
            <a:prstGeom prst="line">
              <a:avLst/>
            </a:prstGeom>
            <a:noFill/>
            <a:ln w="14288"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262" name="Oval 415"/>
            <p:cNvSpPr>
              <a:spLocks noChangeArrowheads="1"/>
            </p:cNvSpPr>
            <p:nvPr/>
          </p:nvSpPr>
          <p:spPr bwMode="auto">
            <a:xfrm>
              <a:off x="4368801" y="1768476"/>
              <a:ext cx="14288" cy="1428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63" name="Group 262"/>
          <p:cNvGrpSpPr/>
          <p:nvPr/>
        </p:nvGrpSpPr>
        <p:grpSpPr>
          <a:xfrm>
            <a:off x="11343387" y="1481955"/>
            <a:ext cx="258819" cy="258819"/>
            <a:chOff x="4841876" y="731838"/>
            <a:chExt cx="344488" cy="344488"/>
          </a:xfrm>
        </p:grpSpPr>
        <p:sp>
          <p:nvSpPr>
            <p:cNvPr id="264" name="Freeform 432"/>
            <p:cNvSpPr/>
            <p:nvPr/>
          </p:nvSpPr>
          <p:spPr bwMode="auto">
            <a:xfrm>
              <a:off x="4841876" y="806451"/>
              <a:ext cx="344488" cy="225425"/>
            </a:xfrm>
            <a:custGeom>
              <a:avLst/>
              <a:gdLst>
                <a:gd name="T0" fmla="*/ 92 w 92"/>
                <a:gd name="T1" fmla="*/ 56 h 60"/>
                <a:gd name="T2" fmla="*/ 88 w 92"/>
                <a:gd name="T3" fmla="*/ 60 h 60"/>
                <a:gd name="T4" fmla="*/ 4 w 92"/>
                <a:gd name="T5" fmla="*/ 60 h 60"/>
                <a:gd name="T6" fmla="*/ 0 w 92"/>
                <a:gd name="T7" fmla="*/ 56 h 60"/>
                <a:gd name="T8" fmla="*/ 0 w 92"/>
                <a:gd name="T9" fmla="*/ 4 h 60"/>
                <a:gd name="T10" fmla="*/ 4 w 92"/>
                <a:gd name="T11" fmla="*/ 0 h 60"/>
                <a:gd name="T12" fmla="*/ 88 w 92"/>
                <a:gd name="T13" fmla="*/ 0 h 60"/>
                <a:gd name="T14" fmla="*/ 92 w 92"/>
                <a:gd name="T15" fmla="*/ 4 h 60"/>
                <a:gd name="T16" fmla="*/ 92 w 92"/>
                <a:gd name="T17"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60">
                  <a:moveTo>
                    <a:pt x="92" y="56"/>
                  </a:moveTo>
                  <a:cubicBezTo>
                    <a:pt x="92" y="58"/>
                    <a:pt x="90" y="60"/>
                    <a:pt x="88" y="60"/>
                  </a:cubicBezTo>
                  <a:cubicBezTo>
                    <a:pt x="4" y="60"/>
                    <a:pt x="4" y="60"/>
                    <a:pt x="4" y="60"/>
                  </a:cubicBezTo>
                  <a:cubicBezTo>
                    <a:pt x="2" y="60"/>
                    <a:pt x="0" y="58"/>
                    <a:pt x="0" y="56"/>
                  </a:cubicBezTo>
                  <a:cubicBezTo>
                    <a:pt x="0" y="4"/>
                    <a:pt x="0" y="4"/>
                    <a:pt x="0" y="4"/>
                  </a:cubicBezTo>
                  <a:cubicBezTo>
                    <a:pt x="0" y="2"/>
                    <a:pt x="2" y="0"/>
                    <a:pt x="4" y="0"/>
                  </a:cubicBezTo>
                  <a:cubicBezTo>
                    <a:pt x="88" y="0"/>
                    <a:pt x="88" y="0"/>
                    <a:pt x="88" y="0"/>
                  </a:cubicBezTo>
                  <a:cubicBezTo>
                    <a:pt x="90" y="0"/>
                    <a:pt x="92" y="2"/>
                    <a:pt x="92" y="4"/>
                  </a:cubicBezTo>
                  <a:lnTo>
                    <a:pt x="92" y="56"/>
                  </a:lnTo>
                  <a:close/>
                </a:path>
              </a:pathLst>
            </a:custGeom>
            <a:noFill/>
            <a:ln w="14288"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65" name="Rectangle 433"/>
            <p:cNvSpPr>
              <a:spLocks noChangeArrowheads="1"/>
            </p:cNvSpPr>
            <p:nvPr/>
          </p:nvSpPr>
          <p:spPr bwMode="auto">
            <a:xfrm>
              <a:off x="4872038" y="836613"/>
              <a:ext cx="284163" cy="165100"/>
            </a:xfrm>
            <a:prstGeom prst="rect">
              <a:avLst/>
            </a:prstGeom>
            <a:noFill/>
            <a:ln w="14288"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66" name="Line 434"/>
            <p:cNvSpPr>
              <a:spLocks noChangeShapeType="1"/>
            </p:cNvSpPr>
            <p:nvPr/>
          </p:nvSpPr>
          <p:spPr bwMode="auto">
            <a:xfrm>
              <a:off x="4938713" y="1076326"/>
              <a:ext cx="150813" cy="0"/>
            </a:xfrm>
            <a:prstGeom prst="line">
              <a:avLst/>
            </a:prstGeom>
            <a:noFill/>
            <a:ln w="14288"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267" name="Line 435"/>
            <p:cNvSpPr>
              <a:spLocks noChangeShapeType="1"/>
            </p:cNvSpPr>
            <p:nvPr/>
          </p:nvSpPr>
          <p:spPr bwMode="auto">
            <a:xfrm>
              <a:off x="4991101" y="1031876"/>
              <a:ext cx="0" cy="44450"/>
            </a:xfrm>
            <a:prstGeom prst="line">
              <a:avLst/>
            </a:prstGeom>
            <a:noFill/>
            <a:ln w="1428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268" name="Line 436"/>
            <p:cNvSpPr>
              <a:spLocks noChangeShapeType="1"/>
            </p:cNvSpPr>
            <p:nvPr/>
          </p:nvSpPr>
          <p:spPr bwMode="auto">
            <a:xfrm>
              <a:off x="5037138" y="1031876"/>
              <a:ext cx="0" cy="44450"/>
            </a:xfrm>
            <a:prstGeom prst="line">
              <a:avLst/>
            </a:prstGeom>
            <a:noFill/>
            <a:ln w="14288"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269" name="Freeform 437"/>
            <p:cNvSpPr/>
            <p:nvPr/>
          </p:nvSpPr>
          <p:spPr bwMode="auto">
            <a:xfrm>
              <a:off x="4943476" y="731838"/>
              <a:ext cx="142875" cy="22225"/>
            </a:xfrm>
            <a:custGeom>
              <a:avLst/>
              <a:gdLst>
                <a:gd name="T0" fmla="*/ 38 w 38"/>
                <a:gd name="T1" fmla="*/ 6 h 6"/>
                <a:gd name="T2" fmla="*/ 19 w 38"/>
                <a:gd name="T3" fmla="*/ 0 h 6"/>
                <a:gd name="T4" fmla="*/ 0 w 38"/>
                <a:gd name="T5" fmla="*/ 6 h 6"/>
              </a:gdLst>
              <a:ahLst/>
              <a:cxnLst>
                <a:cxn ang="0">
                  <a:pos x="T0" y="T1"/>
                </a:cxn>
                <a:cxn ang="0">
                  <a:pos x="T2" y="T3"/>
                </a:cxn>
                <a:cxn ang="0">
                  <a:pos x="T4" y="T5"/>
                </a:cxn>
              </a:cxnLst>
              <a:rect l="0" t="0" r="r" b="b"/>
              <a:pathLst>
                <a:path w="38" h="6">
                  <a:moveTo>
                    <a:pt x="38" y="6"/>
                  </a:moveTo>
                  <a:cubicBezTo>
                    <a:pt x="32" y="2"/>
                    <a:pt x="26" y="0"/>
                    <a:pt x="19" y="0"/>
                  </a:cubicBezTo>
                  <a:cubicBezTo>
                    <a:pt x="12" y="0"/>
                    <a:pt x="6" y="2"/>
                    <a:pt x="0" y="6"/>
                  </a:cubicBez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70" name="Freeform 438"/>
            <p:cNvSpPr/>
            <p:nvPr/>
          </p:nvSpPr>
          <p:spPr bwMode="auto">
            <a:xfrm>
              <a:off x="4960938" y="762001"/>
              <a:ext cx="106363" cy="19050"/>
            </a:xfrm>
            <a:custGeom>
              <a:avLst/>
              <a:gdLst>
                <a:gd name="T0" fmla="*/ 28 w 28"/>
                <a:gd name="T1" fmla="*/ 5 h 5"/>
                <a:gd name="T2" fmla="*/ 14 w 28"/>
                <a:gd name="T3" fmla="*/ 0 h 5"/>
                <a:gd name="T4" fmla="*/ 0 w 28"/>
                <a:gd name="T5" fmla="*/ 5 h 5"/>
              </a:gdLst>
              <a:ahLst/>
              <a:cxnLst>
                <a:cxn ang="0">
                  <a:pos x="T0" y="T1"/>
                </a:cxn>
                <a:cxn ang="0">
                  <a:pos x="T2" y="T3"/>
                </a:cxn>
                <a:cxn ang="0">
                  <a:pos x="T4" y="T5"/>
                </a:cxn>
              </a:cxnLst>
              <a:rect l="0" t="0" r="r" b="b"/>
              <a:pathLst>
                <a:path w="28" h="5">
                  <a:moveTo>
                    <a:pt x="28" y="5"/>
                  </a:moveTo>
                  <a:cubicBezTo>
                    <a:pt x="24" y="2"/>
                    <a:pt x="19" y="0"/>
                    <a:pt x="14" y="0"/>
                  </a:cubicBezTo>
                  <a:cubicBezTo>
                    <a:pt x="9" y="0"/>
                    <a:pt x="4" y="2"/>
                    <a:pt x="0" y="5"/>
                  </a:cubicBez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pSp>
      <p:grpSp>
        <p:nvGrpSpPr>
          <p:cNvPr id="271" name="Group 270"/>
          <p:cNvGrpSpPr/>
          <p:nvPr/>
        </p:nvGrpSpPr>
        <p:grpSpPr>
          <a:xfrm>
            <a:off x="11351184" y="4989496"/>
            <a:ext cx="258819" cy="260013"/>
            <a:chOff x="4841876" y="1452563"/>
            <a:chExt cx="344488" cy="346076"/>
          </a:xfrm>
        </p:grpSpPr>
        <p:sp>
          <p:nvSpPr>
            <p:cNvPr id="272" name="Freeform 439"/>
            <p:cNvSpPr/>
            <p:nvPr/>
          </p:nvSpPr>
          <p:spPr bwMode="auto">
            <a:xfrm>
              <a:off x="4886326" y="1617663"/>
              <a:ext cx="195263" cy="106363"/>
            </a:xfrm>
            <a:custGeom>
              <a:avLst/>
              <a:gdLst>
                <a:gd name="T0" fmla="*/ 123 w 123"/>
                <a:gd name="T1" fmla="*/ 14 h 67"/>
                <a:gd name="T2" fmla="*/ 123 w 123"/>
                <a:gd name="T3" fmla="*/ 67 h 67"/>
                <a:gd name="T4" fmla="*/ 62 w 123"/>
                <a:gd name="T5" fmla="*/ 67 h 67"/>
                <a:gd name="T6" fmla="*/ 0 w 123"/>
                <a:gd name="T7" fmla="*/ 67 h 67"/>
                <a:gd name="T8" fmla="*/ 0 w 123"/>
                <a:gd name="T9" fmla="*/ 0 h 67"/>
                <a:gd name="T10" fmla="*/ 52 w 123"/>
                <a:gd name="T11" fmla="*/ 0 h 67"/>
              </a:gdLst>
              <a:ahLst/>
              <a:cxnLst>
                <a:cxn ang="0">
                  <a:pos x="T0" y="T1"/>
                </a:cxn>
                <a:cxn ang="0">
                  <a:pos x="T2" y="T3"/>
                </a:cxn>
                <a:cxn ang="0">
                  <a:pos x="T4" y="T5"/>
                </a:cxn>
                <a:cxn ang="0">
                  <a:pos x="T6" y="T7"/>
                </a:cxn>
                <a:cxn ang="0">
                  <a:pos x="T8" y="T9"/>
                </a:cxn>
                <a:cxn ang="0">
                  <a:pos x="T10" y="T11"/>
                </a:cxn>
              </a:cxnLst>
              <a:rect l="0" t="0" r="r" b="b"/>
              <a:pathLst>
                <a:path w="123" h="67">
                  <a:moveTo>
                    <a:pt x="123" y="14"/>
                  </a:moveTo>
                  <a:lnTo>
                    <a:pt x="123" y="67"/>
                  </a:lnTo>
                  <a:lnTo>
                    <a:pt x="62" y="67"/>
                  </a:lnTo>
                  <a:lnTo>
                    <a:pt x="0" y="67"/>
                  </a:lnTo>
                  <a:lnTo>
                    <a:pt x="0" y="0"/>
                  </a:lnTo>
                  <a:lnTo>
                    <a:pt x="52" y="0"/>
                  </a:ln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73" name="Line 440"/>
            <p:cNvSpPr>
              <a:spLocks noChangeShapeType="1"/>
            </p:cNvSpPr>
            <p:nvPr/>
          </p:nvSpPr>
          <p:spPr bwMode="auto">
            <a:xfrm>
              <a:off x="5111751" y="1639888"/>
              <a:ext cx="0" cy="112713"/>
            </a:xfrm>
            <a:prstGeom prst="line">
              <a:avLst/>
            </a:prstGeom>
            <a:noFill/>
            <a:ln w="14288"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274" name="Freeform 441"/>
            <p:cNvSpPr/>
            <p:nvPr/>
          </p:nvSpPr>
          <p:spPr bwMode="auto">
            <a:xfrm>
              <a:off x="4856163" y="1587501"/>
              <a:ext cx="112713" cy="165100"/>
            </a:xfrm>
            <a:custGeom>
              <a:avLst/>
              <a:gdLst>
                <a:gd name="T0" fmla="*/ 0 w 30"/>
                <a:gd name="T1" fmla="*/ 44 h 44"/>
                <a:gd name="T2" fmla="*/ 0 w 30"/>
                <a:gd name="T3" fmla="*/ 6 h 44"/>
                <a:gd name="T4" fmla="*/ 6 w 30"/>
                <a:gd name="T5" fmla="*/ 0 h 44"/>
                <a:gd name="T6" fmla="*/ 30 w 30"/>
                <a:gd name="T7" fmla="*/ 0 h 44"/>
              </a:gdLst>
              <a:ahLst/>
              <a:cxnLst>
                <a:cxn ang="0">
                  <a:pos x="T0" y="T1"/>
                </a:cxn>
                <a:cxn ang="0">
                  <a:pos x="T2" y="T3"/>
                </a:cxn>
                <a:cxn ang="0">
                  <a:pos x="T4" y="T5"/>
                </a:cxn>
                <a:cxn ang="0">
                  <a:pos x="T6" y="T7"/>
                </a:cxn>
              </a:cxnLst>
              <a:rect l="0" t="0" r="r" b="b"/>
              <a:pathLst>
                <a:path w="30" h="44">
                  <a:moveTo>
                    <a:pt x="0" y="44"/>
                  </a:moveTo>
                  <a:cubicBezTo>
                    <a:pt x="0" y="6"/>
                    <a:pt x="0" y="6"/>
                    <a:pt x="0" y="6"/>
                  </a:cubicBezTo>
                  <a:cubicBezTo>
                    <a:pt x="0" y="3"/>
                    <a:pt x="3" y="0"/>
                    <a:pt x="6" y="0"/>
                  </a:cubicBezTo>
                  <a:cubicBezTo>
                    <a:pt x="30" y="0"/>
                    <a:pt x="30" y="0"/>
                    <a:pt x="30" y="0"/>
                  </a:cubicBez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75" name="Freeform 442"/>
            <p:cNvSpPr/>
            <p:nvPr/>
          </p:nvSpPr>
          <p:spPr bwMode="auto">
            <a:xfrm>
              <a:off x="4841876" y="1752601"/>
              <a:ext cx="285750" cy="46038"/>
            </a:xfrm>
            <a:custGeom>
              <a:avLst/>
              <a:gdLst>
                <a:gd name="T0" fmla="*/ 44 w 76"/>
                <a:gd name="T1" fmla="*/ 0 h 12"/>
                <a:gd name="T2" fmla="*/ 44 w 76"/>
                <a:gd name="T3" fmla="*/ 4 h 12"/>
                <a:gd name="T4" fmla="*/ 32 w 76"/>
                <a:gd name="T5" fmla="*/ 4 h 12"/>
                <a:gd name="T6" fmla="*/ 32 w 76"/>
                <a:gd name="T7" fmla="*/ 0 h 12"/>
                <a:gd name="T8" fmla="*/ 0 w 76"/>
                <a:gd name="T9" fmla="*/ 0 h 12"/>
                <a:gd name="T10" fmla="*/ 0 w 76"/>
                <a:gd name="T11" fmla="*/ 8 h 12"/>
                <a:gd name="T12" fmla="*/ 4 w 76"/>
                <a:gd name="T13" fmla="*/ 12 h 12"/>
                <a:gd name="T14" fmla="*/ 72 w 76"/>
                <a:gd name="T15" fmla="*/ 12 h 12"/>
                <a:gd name="T16" fmla="*/ 76 w 76"/>
                <a:gd name="T17" fmla="*/ 8 h 12"/>
                <a:gd name="T18" fmla="*/ 76 w 76"/>
                <a:gd name="T19" fmla="*/ 0 h 12"/>
                <a:gd name="T20" fmla="*/ 44 w 76"/>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2">
                  <a:moveTo>
                    <a:pt x="44" y="0"/>
                  </a:moveTo>
                  <a:cubicBezTo>
                    <a:pt x="44" y="4"/>
                    <a:pt x="44" y="4"/>
                    <a:pt x="44" y="4"/>
                  </a:cubicBezTo>
                  <a:cubicBezTo>
                    <a:pt x="32" y="4"/>
                    <a:pt x="32" y="4"/>
                    <a:pt x="32" y="4"/>
                  </a:cubicBezTo>
                  <a:cubicBezTo>
                    <a:pt x="32" y="0"/>
                    <a:pt x="32" y="0"/>
                    <a:pt x="32" y="0"/>
                  </a:cubicBezTo>
                  <a:cubicBezTo>
                    <a:pt x="0" y="0"/>
                    <a:pt x="0" y="0"/>
                    <a:pt x="0" y="0"/>
                  </a:cubicBezTo>
                  <a:cubicBezTo>
                    <a:pt x="0" y="8"/>
                    <a:pt x="0" y="8"/>
                    <a:pt x="0" y="8"/>
                  </a:cubicBezTo>
                  <a:cubicBezTo>
                    <a:pt x="0" y="10"/>
                    <a:pt x="2" y="12"/>
                    <a:pt x="4" y="12"/>
                  </a:cubicBezTo>
                  <a:cubicBezTo>
                    <a:pt x="72" y="12"/>
                    <a:pt x="72" y="12"/>
                    <a:pt x="72" y="12"/>
                  </a:cubicBezTo>
                  <a:cubicBezTo>
                    <a:pt x="74" y="12"/>
                    <a:pt x="76" y="10"/>
                    <a:pt x="76" y="8"/>
                  </a:cubicBezTo>
                  <a:cubicBezTo>
                    <a:pt x="76" y="0"/>
                    <a:pt x="76" y="0"/>
                    <a:pt x="76" y="0"/>
                  </a:cubicBezTo>
                  <a:lnTo>
                    <a:pt x="44" y="0"/>
                  </a:lnTo>
                  <a:close/>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76" name="Freeform 443"/>
            <p:cNvSpPr/>
            <p:nvPr/>
          </p:nvSpPr>
          <p:spPr bwMode="auto">
            <a:xfrm>
              <a:off x="5006976" y="1452563"/>
              <a:ext cx="179388" cy="134938"/>
            </a:xfrm>
            <a:custGeom>
              <a:avLst/>
              <a:gdLst>
                <a:gd name="T0" fmla="*/ 48 w 48"/>
                <a:gd name="T1" fmla="*/ 32 h 36"/>
                <a:gd name="T2" fmla="*/ 44 w 48"/>
                <a:gd name="T3" fmla="*/ 36 h 36"/>
                <a:gd name="T4" fmla="*/ 4 w 48"/>
                <a:gd name="T5" fmla="*/ 36 h 36"/>
                <a:gd name="T6" fmla="*/ 0 w 48"/>
                <a:gd name="T7" fmla="*/ 32 h 36"/>
                <a:gd name="T8" fmla="*/ 0 w 48"/>
                <a:gd name="T9" fmla="*/ 8 h 36"/>
                <a:gd name="T10" fmla="*/ 4 w 48"/>
                <a:gd name="T11" fmla="*/ 4 h 36"/>
                <a:gd name="T12" fmla="*/ 20 w 48"/>
                <a:gd name="T13" fmla="*/ 4 h 36"/>
                <a:gd name="T14" fmla="*/ 21 w 48"/>
                <a:gd name="T15" fmla="*/ 2 h 36"/>
                <a:gd name="T16" fmla="*/ 24 w 48"/>
                <a:gd name="T17" fmla="*/ 0 h 36"/>
                <a:gd name="T18" fmla="*/ 34 w 48"/>
                <a:gd name="T19" fmla="*/ 0 h 36"/>
                <a:gd name="T20" fmla="*/ 37 w 48"/>
                <a:gd name="T21" fmla="*/ 2 h 36"/>
                <a:gd name="T22" fmla="*/ 38 w 48"/>
                <a:gd name="T23" fmla="*/ 4 h 36"/>
                <a:gd name="T24" fmla="*/ 44 w 48"/>
                <a:gd name="T25" fmla="*/ 4 h 36"/>
                <a:gd name="T26" fmla="*/ 48 w 48"/>
                <a:gd name="T27" fmla="*/ 8 h 36"/>
                <a:gd name="T28" fmla="*/ 48 w 48"/>
                <a:gd name="T29"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36">
                  <a:moveTo>
                    <a:pt x="48" y="32"/>
                  </a:moveTo>
                  <a:cubicBezTo>
                    <a:pt x="48" y="34"/>
                    <a:pt x="46" y="36"/>
                    <a:pt x="44" y="36"/>
                  </a:cubicBezTo>
                  <a:cubicBezTo>
                    <a:pt x="4" y="36"/>
                    <a:pt x="4" y="36"/>
                    <a:pt x="4" y="36"/>
                  </a:cubicBezTo>
                  <a:cubicBezTo>
                    <a:pt x="2" y="36"/>
                    <a:pt x="0" y="34"/>
                    <a:pt x="0" y="32"/>
                  </a:cubicBezTo>
                  <a:cubicBezTo>
                    <a:pt x="0" y="8"/>
                    <a:pt x="0" y="8"/>
                    <a:pt x="0" y="8"/>
                  </a:cubicBezTo>
                  <a:cubicBezTo>
                    <a:pt x="0" y="6"/>
                    <a:pt x="2" y="4"/>
                    <a:pt x="4" y="4"/>
                  </a:cubicBezTo>
                  <a:cubicBezTo>
                    <a:pt x="20" y="4"/>
                    <a:pt x="20" y="4"/>
                    <a:pt x="20" y="4"/>
                  </a:cubicBezTo>
                  <a:cubicBezTo>
                    <a:pt x="21" y="2"/>
                    <a:pt x="21" y="2"/>
                    <a:pt x="21" y="2"/>
                  </a:cubicBezTo>
                  <a:cubicBezTo>
                    <a:pt x="22" y="1"/>
                    <a:pt x="23" y="0"/>
                    <a:pt x="24" y="0"/>
                  </a:cubicBezTo>
                  <a:cubicBezTo>
                    <a:pt x="34" y="0"/>
                    <a:pt x="34" y="0"/>
                    <a:pt x="34" y="0"/>
                  </a:cubicBezTo>
                  <a:cubicBezTo>
                    <a:pt x="35" y="0"/>
                    <a:pt x="36" y="1"/>
                    <a:pt x="37" y="2"/>
                  </a:cubicBezTo>
                  <a:cubicBezTo>
                    <a:pt x="38" y="4"/>
                    <a:pt x="38" y="4"/>
                    <a:pt x="38" y="4"/>
                  </a:cubicBezTo>
                  <a:cubicBezTo>
                    <a:pt x="44" y="4"/>
                    <a:pt x="44" y="4"/>
                    <a:pt x="44" y="4"/>
                  </a:cubicBezTo>
                  <a:cubicBezTo>
                    <a:pt x="46" y="4"/>
                    <a:pt x="48" y="6"/>
                    <a:pt x="48" y="8"/>
                  </a:cubicBezTo>
                  <a:lnTo>
                    <a:pt x="48" y="32"/>
                  </a:lnTo>
                  <a:close/>
                </a:path>
              </a:pathLst>
            </a:custGeom>
            <a:noFill/>
            <a:ln w="14288"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77" name="Oval 444"/>
            <p:cNvSpPr>
              <a:spLocks noChangeArrowheads="1"/>
            </p:cNvSpPr>
            <p:nvPr/>
          </p:nvSpPr>
          <p:spPr bwMode="auto">
            <a:xfrm>
              <a:off x="5081588" y="1498601"/>
              <a:ext cx="60325" cy="58738"/>
            </a:xfrm>
            <a:prstGeom prst="ellipse">
              <a:avLst/>
            </a:prstGeom>
            <a:noFill/>
            <a:ln w="14288"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78" name="Rectangle 445"/>
            <p:cNvSpPr>
              <a:spLocks noChangeArrowheads="1"/>
            </p:cNvSpPr>
            <p:nvPr/>
          </p:nvSpPr>
          <p:spPr bwMode="auto">
            <a:xfrm>
              <a:off x="5029201" y="1452563"/>
              <a:ext cx="7938" cy="15875"/>
            </a:xfrm>
            <a:prstGeom prst="rect">
              <a:avLst/>
            </a:prstGeom>
            <a:noFill/>
            <a:ln w="14288" cap="flat">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79" name="Freeform 446"/>
            <p:cNvSpPr/>
            <p:nvPr/>
          </p:nvSpPr>
          <p:spPr bwMode="auto">
            <a:xfrm>
              <a:off x="4902201" y="1498601"/>
              <a:ext cx="74613" cy="58738"/>
            </a:xfrm>
            <a:custGeom>
              <a:avLst/>
              <a:gdLst>
                <a:gd name="T0" fmla="*/ 0 w 47"/>
                <a:gd name="T1" fmla="*/ 37 h 37"/>
                <a:gd name="T2" fmla="*/ 0 w 47"/>
                <a:gd name="T3" fmla="*/ 0 h 37"/>
                <a:gd name="T4" fmla="*/ 47 w 47"/>
                <a:gd name="T5" fmla="*/ 0 h 37"/>
              </a:gdLst>
              <a:ahLst/>
              <a:cxnLst>
                <a:cxn ang="0">
                  <a:pos x="T0" y="T1"/>
                </a:cxn>
                <a:cxn ang="0">
                  <a:pos x="T2" y="T3"/>
                </a:cxn>
                <a:cxn ang="0">
                  <a:pos x="T4" y="T5"/>
                </a:cxn>
              </a:cxnLst>
              <a:rect l="0" t="0" r="r" b="b"/>
              <a:pathLst>
                <a:path w="47" h="37">
                  <a:moveTo>
                    <a:pt x="0" y="37"/>
                  </a:moveTo>
                  <a:lnTo>
                    <a:pt x="0" y="0"/>
                  </a:lnTo>
                  <a:lnTo>
                    <a:pt x="47" y="0"/>
                  </a:ln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80" name="Freeform 447"/>
            <p:cNvSpPr/>
            <p:nvPr/>
          </p:nvSpPr>
          <p:spPr bwMode="auto">
            <a:xfrm>
              <a:off x="4878388" y="1535113"/>
              <a:ext cx="46038" cy="22225"/>
            </a:xfrm>
            <a:custGeom>
              <a:avLst/>
              <a:gdLst>
                <a:gd name="T0" fmla="*/ 0 w 29"/>
                <a:gd name="T1" fmla="*/ 0 h 14"/>
                <a:gd name="T2" fmla="*/ 15 w 29"/>
                <a:gd name="T3" fmla="*/ 14 h 14"/>
                <a:gd name="T4" fmla="*/ 29 w 29"/>
                <a:gd name="T5" fmla="*/ 0 h 14"/>
              </a:gdLst>
              <a:ahLst/>
              <a:cxnLst>
                <a:cxn ang="0">
                  <a:pos x="T0" y="T1"/>
                </a:cxn>
                <a:cxn ang="0">
                  <a:pos x="T2" y="T3"/>
                </a:cxn>
                <a:cxn ang="0">
                  <a:pos x="T4" y="T5"/>
                </a:cxn>
              </a:cxnLst>
              <a:rect l="0" t="0" r="r" b="b"/>
              <a:pathLst>
                <a:path w="29" h="14">
                  <a:moveTo>
                    <a:pt x="0" y="0"/>
                  </a:moveTo>
                  <a:lnTo>
                    <a:pt x="15" y="14"/>
                  </a:lnTo>
                  <a:lnTo>
                    <a:pt x="29" y="0"/>
                  </a:ln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81" name="Freeform 448"/>
            <p:cNvSpPr/>
            <p:nvPr/>
          </p:nvSpPr>
          <p:spPr bwMode="auto">
            <a:xfrm>
              <a:off x="4954588" y="1474788"/>
              <a:ext cx="22225" cy="46038"/>
            </a:xfrm>
            <a:custGeom>
              <a:avLst/>
              <a:gdLst>
                <a:gd name="T0" fmla="*/ 0 w 14"/>
                <a:gd name="T1" fmla="*/ 29 h 29"/>
                <a:gd name="T2" fmla="*/ 14 w 14"/>
                <a:gd name="T3" fmla="*/ 15 h 29"/>
                <a:gd name="T4" fmla="*/ 0 w 14"/>
                <a:gd name="T5" fmla="*/ 0 h 29"/>
              </a:gdLst>
              <a:ahLst/>
              <a:cxnLst>
                <a:cxn ang="0">
                  <a:pos x="T0" y="T1"/>
                </a:cxn>
                <a:cxn ang="0">
                  <a:pos x="T2" y="T3"/>
                </a:cxn>
                <a:cxn ang="0">
                  <a:pos x="T4" y="T5"/>
                </a:cxn>
              </a:cxnLst>
              <a:rect l="0" t="0" r="r" b="b"/>
              <a:pathLst>
                <a:path w="14" h="29">
                  <a:moveTo>
                    <a:pt x="0" y="29"/>
                  </a:moveTo>
                  <a:lnTo>
                    <a:pt x="14" y="15"/>
                  </a:lnTo>
                  <a:lnTo>
                    <a:pt x="0" y="0"/>
                  </a:ln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pSp>
      <p:grpSp>
        <p:nvGrpSpPr>
          <p:cNvPr id="282" name="Group 281"/>
          <p:cNvGrpSpPr/>
          <p:nvPr/>
        </p:nvGrpSpPr>
        <p:grpSpPr>
          <a:xfrm>
            <a:off x="595675" y="1492689"/>
            <a:ext cx="237350" cy="237350"/>
            <a:chOff x="4135438" y="746126"/>
            <a:chExt cx="315913" cy="315913"/>
          </a:xfrm>
        </p:grpSpPr>
        <p:sp>
          <p:nvSpPr>
            <p:cNvPr id="283" name="Oval 473"/>
            <p:cNvSpPr>
              <a:spLocks noChangeArrowheads="1"/>
            </p:cNvSpPr>
            <p:nvPr/>
          </p:nvSpPr>
          <p:spPr bwMode="auto">
            <a:xfrm>
              <a:off x="4195763" y="806451"/>
              <a:ext cx="195263" cy="195263"/>
            </a:xfrm>
            <a:prstGeom prst="ellipse">
              <a:avLst/>
            </a:pr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84" name="Freeform 474"/>
            <p:cNvSpPr/>
            <p:nvPr/>
          </p:nvSpPr>
          <p:spPr bwMode="auto">
            <a:xfrm>
              <a:off x="4229101" y="809626"/>
              <a:ext cx="134938" cy="161925"/>
            </a:xfrm>
            <a:custGeom>
              <a:avLst/>
              <a:gdLst>
                <a:gd name="T0" fmla="*/ 36 w 36"/>
                <a:gd name="T1" fmla="*/ 7 h 43"/>
                <a:gd name="T2" fmla="*/ 31 w 36"/>
                <a:gd name="T3" fmla="*/ 16 h 43"/>
                <a:gd name="T4" fmla="*/ 25 w 36"/>
                <a:gd name="T5" fmla="*/ 23 h 43"/>
                <a:gd name="T6" fmla="*/ 28 w 36"/>
                <a:gd name="T7" fmla="*/ 23 h 43"/>
                <a:gd name="T8" fmla="*/ 25 w 36"/>
                <a:gd name="T9" fmla="*/ 35 h 43"/>
                <a:gd name="T10" fmla="*/ 15 w 36"/>
                <a:gd name="T11" fmla="*/ 43 h 43"/>
                <a:gd name="T12" fmla="*/ 11 w 36"/>
                <a:gd name="T13" fmla="*/ 37 h 43"/>
                <a:gd name="T14" fmla="*/ 3 w 36"/>
                <a:gd name="T15" fmla="*/ 27 h 43"/>
                <a:gd name="T16" fmla="*/ 0 w 36"/>
                <a:gd name="T17" fmla="*/ 23 h 43"/>
                <a:gd name="T18" fmla="*/ 6 w 36"/>
                <a:gd name="T19" fmla="*/ 14 h 43"/>
                <a:gd name="T20" fmla="*/ 11 w 36"/>
                <a:gd name="T21" fmla="*/ 15 h 43"/>
                <a:gd name="T22" fmla="*/ 14 w 36"/>
                <a:gd name="T23" fmla="*/ 7 h 43"/>
                <a:gd name="T24" fmla="*/ 25 w 36"/>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43">
                  <a:moveTo>
                    <a:pt x="36" y="7"/>
                  </a:moveTo>
                  <a:cubicBezTo>
                    <a:pt x="36" y="7"/>
                    <a:pt x="35" y="14"/>
                    <a:pt x="31" y="16"/>
                  </a:cubicBezTo>
                  <a:cubicBezTo>
                    <a:pt x="20" y="13"/>
                    <a:pt x="24" y="19"/>
                    <a:pt x="25" y="23"/>
                  </a:cubicBezTo>
                  <a:cubicBezTo>
                    <a:pt x="26" y="24"/>
                    <a:pt x="28" y="23"/>
                    <a:pt x="28" y="23"/>
                  </a:cubicBezTo>
                  <a:cubicBezTo>
                    <a:pt x="33" y="33"/>
                    <a:pt x="25" y="35"/>
                    <a:pt x="25" y="35"/>
                  </a:cubicBezTo>
                  <a:cubicBezTo>
                    <a:pt x="19" y="41"/>
                    <a:pt x="21" y="43"/>
                    <a:pt x="15" y="43"/>
                  </a:cubicBezTo>
                  <a:cubicBezTo>
                    <a:pt x="14" y="43"/>
                    <a:pt x="11" y="39"/>
                    <a:pt x="11" y="37"/>
                  </a:cubicBezTo>
                  <a:cubicBezTo>
                    <a:pt x="11" y="29"/>
                    <a:pt x="7" y="27"/>
                    <a:pt x="3" y="27"/>
                  </a:cubicBezTo>
                  <a:cubicBezTo>
                    <a:pt x="0" y="27"/>
                    <a:pt x="0" y="23"/>
                    <a:pt x="0" y="23"/>
                  </a:cubicBezTo>
                  <a:cubicBezTo>
                    <a:pt x="0" y="23"/>
                    <a:pt x="0" y="15"/>
                    <a:pt x="6" y="14"/>
                  </a:cubicBezTo>
                  <a:cubicBezTo>
                    <a:pt x="11" y="13"/>
                    <a:pt x="11" y="15"/>
                    <a:pt x="11" y="15"/>
                  </a:cubicBezTo>
                  <a:cubicBezTo>
                    <a:pt x="14" y="17"/>
                    <a:pt x="22" y="13"/>
                    <a:pt x="14" y="7"/>
                  </a:cubicBezTo>
                  <a:cubicBezTo>
                    <a:pt x="12" y="5"/>
                    <a:pt x="25" y="0"/>
                    <a:pt x="25" y="0"/>
                  </a:cubicBez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85" name="Freeform 475"/>
            <p:cNvSpPr/>
            <p:nvPr/>
          </p:nvSpPr>
          <p:spPr bwMode="auto">
            <a:xfrm>
              <a:off x="4375151" y="768351"/>
              <a:ext cx="60325" cy="53975"/>
            </a:xfrm>
            <a:custGeom>
              <a:avLst/>
              <a:gdLst>
                <a:gd name="T0" fmla="*/ 38 w 38"/>
                <a:gd name="T1" fmla="*/ 8 h 34"/>
                <a:gd name="T2" fmla="*/ 0 w 38"/>
                <a:gd name="T3" fmla="*/ 0 h 34"/>
                <a:gd name="T4" fmla="*/ 3 w 38"/>
                <a:gd name="T5" fmla="*/ 34 h 34"/>
              </a:gdLst>
              <a:ahLst/>
              <a:cxnLst>
                <a:cxn ang="0">
                  <a:pos x="T0" y="T1"/>
                </a:cxn>
                <a:cxn ang="0">
                  <a:pos x="T2" y="T3"/>
                </a:cxn>
                <a:cxn ang="0">
                  <a:pos x="T4" y="T5"/>
                </a:cxn>
              </a:cxnLst>
              <a:rect l="0" t="0" r="r" b="b"/>
              <a:pathLst>
                <a:path w="38" h="34">
                  <a:moveTo>
                    <a:pt x="38" y="8"/>
                  </a:moveTo>
                  <a:lnTo>
                    <a:pt x="0" y="0"/>
                  </a:lnTo>
                  <a:lnTo>
                    <a:pt x="3" y="34"/>
                  </a:ln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86" name="Freeform 476"/>
            <p:cNvSpPr/>
            <p:nvPr/>
          </p:nvSpPr>
          <p:spPr bwMode="auto">
            <a:xfrm>
              <a:off x="4143376" y="987426"/>
              <a:ext cx="66675" cy="52388"/>
            </a:xfrm>
            <a:custGeom>
              <a:avLst/>
              <a:gdLst>
                <a:gd name="T0" fmla="*/ 0 w 42"/>
                <a:gd name="T1" fmla="*/ 23 h 33"/>
                <a:gd name="T2" fmla="*/ 42 w 42"/>
                <a:gd name="T3" fmla="*/ 33 h 33"/>
                <a:gd name="T4" fmla="*/ 37 w 42"/>
                <a:gd name="T5" fmla="*/ 0 h 33"/>
              </a:gdLst>
              <a:ahLst/>
              <a:cxnLst>
                <a:cxn ang="0">
                  <a:pos x="T0" y="T1"/>
                </a:cxn>
                <a:cxn ang="0">
                  <a:pos x="T2" y="T3"/>
                </a:cxn>
                <a:cxn ang="0">
                  <a:pos x="T4" y="T5"/>
                </a:cxn>
              </a:cxnLst>
              <a:rect l="0" t="0" r="r" b="b"/>
              <a:pathLst>
                <a:path w="42" h="33">
                  <a:moveTo>
                    <a:pt x="0" y="23"/>
                  </a:moveTo>
                  <a:lnTo>
                    <a:pt x="42" y="33"/>
                  </a:lnTo>
                  <a:lnTo>
                    <a:pt x="37" y="0"/>
                  </a:ln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87" name="Freeform 477"/>
            <p:cNvSpPr/>
            <p:nvPr/>
          </p:nvSpPr>
          <p:spPr bwMode="auto">
            <a:xfrm>
              <a:off x="4259263" y="768351"/>
              <a:ext cx="192088" cy="293688"/>
            </a:xfrm>
            <a:custGeom>
              <a:avLst/>
              <a:gdLst>
                <a:gd name="T0" fmla="*/ 31 w 51"/>
                <a:gd name="T1" fmla="*/ 0 h 78"/>
                <a:gd name="T2" fmla="*/ 51 w 51"/>
                <a:gd name="T3" fmla="*/ 36 h 78"/>
                <a:gd name="T4" fmla="*/ 9 w 51"/>
                <a:gd name="T5" fmla="*/ 78 h 78"/>
                <a:gd name="T6" fmla="*/ 0 w 51"/>
                <a:gd name="T7" fmla="*/ 77 h 78"/>
              </a:gdLst>
              <a:ahLst/>
              <a:cxnLst>
                <a:cxn ang="0">
                  <a:pos x="T0" y="T1"/>
                </a:cxn>
                <a:cxn ang="0">
                  <a:pos x="T2" y="T3"/>
                </a:cxn>
                <a:cxn ang="0">
                  <a:pos x="T4" y="T5"/>
                </a:cxn>
                <a:cxn ang="0">
                  <a:pos x="T6" y="T7"/>
                </a:cxn>
              </a:cxnLst>
              <a:rect l="0" t="0" r="r" b="b"/>
              <a:pathLst>
                <a:path w="51" h="78">
                  <a:moveTo>
                    <a:pt x="31" y="0"/>
                  </a:moveTo>
                  <a:cubicBezTo>
                    <a:pt x="43" y="8"/>
                    <a:pt x="51" y="21"/>
                    <a:pt x="51" y="36"/>
                  </a:cubicBezTo>
                  <a:cubicBezTo>
                    <a:pt x="51" y="59"/>
                    <a:pt x="32" y="78"/>
                    <a:pt x="9" y="78"/>
                  </a:cubicBezTo>
                  <a:cubicBezTo>
                    <a:pt x="6" y="78"/>
                    <a:pt x="3" y="78"/>
                    <a:pt x="0" y="77"/>
                  </a:cubicBez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88" name="Freeform 478"/>
            <p:cNvSpPr/>
            <p:nvPr/>
          </p:nvSpPr>
          <p:spPr bwMode="auto">
            <a:xfrm>
              <a:off x="4135438" y="746126"/>
              <a:ext cx="192088" cy="293688"/>
            </a:xfrm>
            <a:custGeom>
              <a:avLst/>
              <a:gdLst>
                <a:gd name="T0" fmla="*/ 20 w 51"/>
                <a:gd name="T1" fmla="*/ 78 h 78"/>
                <a:gd name="T2" fmla="*/ 0 w 51"/>
                <a:gd name="T3" fmla="*/ 42 h 78"/>
                <a:gd name="T4" fmla="*/ 42 w 51"/>
                <a:gd name="T5" fmla="*/ 0 h 78"/>
                <a:gd name="T6" fmla="*/ 51 w 51"/>
                <a:gd name="T7" fmla="*/ 1 h 78"/>
              </a:gdLst>
              <a:ahLst/>
              <a:cxnLst>
                <a:cxn ang="0">
                  <a:pos x="T0" y="T1"/>
                </a:cxn>
                <a:cxn ang="0">
                  <a:pos x="T2" y="T3"/>
                </a:cxn>
                <a:cxn ang="0">
                  <a:pos x="T4" y="T5"/>
                </a:cxn>
                <a:cxn ang="0">
                  <a:pos x="T6" y="T7"/>
                </a:cxn>
              </a:cxnLst>
              <a:rect l="0" t="0" r="r" b="b"/>
              <a:pathLst>
                <a:path w="51" h="78">
                  <a:moveTo>
                    <a:pt x="20" y="78"/>
                  </a:moveTo>
                  <a:cubicBezTo>
                    <a:pt x="8" y="70"/>
                    <a:pt x="0" y="57"/>
                    <a:pt x="0" y="42"/>
                  </a:cubicBezTo>
                  <a:cubicBezTo>
                    <a:pt x="0" y="19"/>
                    <a:pt x="19" y="0"/>
                    <a:pt x="42" y="0"/>
                  </a:cubicBezTo>
                  <a:cubicBezTo>
                    <a:pt x="45" y="0"/>
                    <a:pt x="48" y="0"/>
                    <a:pt x="51" y="1"/>
                  </a:cubicBezTo>
                </a:path>
              </a:pathLst>
            </a:custGeom>
            <a:noFill/>
            <a:ln w="1428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pSp>
      <p:sp>
        <p:nvSpPr>
          <p:cNvPr id="291" name="Title 1023"/>
          <p:cNvSpPr txBox="1"/>
          <p:nvPr/>
        </p:nvSpPr>
        <p:spPr>
          <a:xfrm>
            <a:off x="2884805" y="313690"/>
            <a:ext cx="6422390" cy="700405"/>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ONA Data Sources</a:t>
            </a:r>
          </a:p>
        </p:txBody>
      </p:sp>
      <p:sp>
        <p:nvSpPr>
          <p:cNvPr id="4" name="Rectangle 3"/>
          <p:cNvSpPr/>
          <p:nvPr/>
        </p:nvSpPr>
        <p:spPr>
          <a:xfrm>
            <a:off x="11676062" y="6308726"/>
            <a:ext cx="515938" cy="365125"/>
          </a:xfrm>
          <a:prstGeom prst="rect">
            <a:avLst/>
          </a:prstGeom>
          <a:solidFill>
            <a:srgbClr val="F5A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374527" y="6310050"/>
            <a:ext cx="2743200" cy="365125"/>
          </a:xfrm>
        </p:spPr>
        <p:txBody>
          <a:bodyPr/>
          <a:lstStyle/>
          <a:p>
            <a:fld id="{D4F9442E-9437-4062-8DAD-965F8584E449}" type="slidenum">
              <a:rPr lang="en-US" b="1" smtClean="0">
                <a:solidFill>
                  <a:srgbClr val="DFEEEA"/>
                </a:solidFill>
                <a:latin typeface="Segoe UI" panose="020B0502040204020203" pitchFamily="34" charset="0"/>
                <a:cs typeface="Segoe UI" panose="020B0502040204020203" pitchFamily="34" charset="0"/>
              </a:rPr>
              <a:t>9</a:t>
            </a:fld>
            <a:endParaRPr lang="en-US" b="1" dirty="0">
              <a:solidFill>
                <a:srgbClr val="DFEEEA"/>
              </a:solidFill>
              <a:latin typeface="Segoe UI" panose="020B0502040204020203" pitchFamily="34" charset="0"/>
              <a:cs typeface="Segoe UI" panose="020B0502040204020203"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1953</Words>
  <Application>Microsoft Office PowerPoint</Application>
  <PresentationFormat>Widescreen</PresentationFormat>
  <Paragraphs>318</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 Display</vt:lpstr>
      <vt:lpstr>Arial</vt:lpstr>
      <vt:lpstr>Arial Black</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Current Measurement Tools</vt:lpstr>
      <vt:lpstr>Improved Measurement Tools</vt:lpstr>
      <vt:lpstr>PowerPoint Presentation</vt:lpstr>
      <vt:lpstr>Active vs. Passive Data Sources in ONA</vt:lpstr>
      <vt:lpstr>PowerPoint Presentation</vt:lpstr>
      <vt:lpstr>PowerPoint Presentation</vt:lpstr>
      <vt:lpstr>Identifying Threats </vt:lpstr>
      <vt:lpstr>Implementation</vt:lpstr>
      <vt:lpstr>PowerPoint Presentation</vt:lpstr>
      <vt:lpstr>Implementation</vt:lpstr>
      <vt:lpstr>mitigation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24slides 23</dc:creator>
  <cp:lastModifiedBy>Kim, Young</cp:lastModifiedBy>
  <cp:revision>39</cp:revision>
  <dcterms:created xsi:type="dcterms:W3CDTF">2024-02-29T20:07:17Z</dcterms:created>
  <dcterms:modified xsi:type="dcterms:W3CDTF">2024-03-01T17:50:44Z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2052-6.4.0.8550</vt:lpwstr>
  </property>
  <property fmtid="{D5CDD505-2E9C-101B-9397-08002B2CF9AE}" pid="3" name="ICV">
    <vt:lpwstr>0EC6DB920A4CC3BBF4E3E06531F31256_43</vt:lpwstr>
  </property>
</Properties>
</file>