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7" r:id="rId9"/>
    <p:sldId id="268" r:id="rId10"/>
    <p:sldId id="261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65F00-55E2-CFBB-5A1F-5DDDEFA17023}" v="179" dt="2023-11-14T18:57:09.294"/>
    <p1510:client id="{39E22C1C-A178-E6D7-EA3A-A9CF8FC9C7FB}" v="140" dt="2023-11-14T22:45:30.879"/>
    <p1510:client id="{59A8AEFB-95E9-4118-971F-AD544BF497DE}" v="326" dt="2023-11-13T21:33:24.890"/>
    <p1510:client id="{74D686DE-50BB-841D-87E1-DD53CCD69418}" v="52" dt="2023-11-15T03:23:02.175"/>
    <p1510:client id="{DE7E7B51-814E-E04B-4D5D-C6427C267E7D}" v="892" dt="2023-11-14T03:31:45.980"/>
    <p1510:client id="{DEBE9893-C5DB-4CA2-9BC9-F5C1EB718BE6}" v="8" dt="2023-12-21T14:52:14.638"/>
    <p1510:client id="{F1A674F4-F302-95EF-028E-7F7850E04D72}" v="56" dt="2023-11-13T23:23:48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70C2-805E-4042-B1B1-CC5557EE9F28}" type="datetimeFigureOut"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7F77-8F1F-4CC4-AFB8-E89542A57F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9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6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4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4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37F77-8F1F-4CC4-AFB8-E89542A57FF7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62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3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6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65" y="2359231"/>
            <a:ext cx="10893218" cy="1458020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Arial Nova"/>
                <a:ea typeface="+mj-lt"/>
                <a:cs typeface="+mj-lt"/>
              </a:rPr>
              <a:t>elevator anomaly detection system</a:t>
            </a:r>
            <a:endParaRPr lang="en-US" b="1"/>
          </a:p>
        </p:txBody>
      </p:sp>
      <p:sp>
        <p:nvSpPr>
          <p:cNvPr id="75" name="Date Placeholder 14">
            <a:extLst>
              <a:ext uri="{FF2B5EF4-FFF2-40B4-BE49-F238E27FC236}">
                <a16:creationId xmlns:a16="http://schemas.microsoft.com/office/drawing/2014/main" id="{4C753A68-3755-976F-1277-72CB545C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ACB261-25EB-4AF6-86E2-4199F92FB5BE}" type="datetime1">
              <a:rPr lang="en-US" smtClean="0"/>
              <a:pPr>
                <a:spcAft>
                  <a:spcPts val="600"/>
                </a:spcAft>
              </a:pPr>
              <a:t>12/29/2023</a:t>
            </a:fld>
            <a:endParaRPr lang="en-US"/>
          </a:p>
        </p:txBody>
      </p:sp>
      <p:sp>
        <p:nvSpPr>
          <p:cNvPr id="77" name="Slide Number Placeholder 16">
            <a:extLst>
              <a:ext uri="{FF2B5EF4-FFF2-40B4-BE49-F238E27FC236}">
                <a16:creationId xmlns:a16="http://schemas.microsoft.com/office/drawing/2014/main" id="{77E3683D-7FC0-A2ED-DD78-A21FBE3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87FC07-8CAE-08AC-0249-CE09DA323415}"/>
              </a:ext>
            </a:extLst>
          </p:cNvPr>
          <p:cNvSpPr txBox="1">
            <a:spLocks/>
          </p:cNvSpPr>
          <p:nvPr/>
        </p:nvSpPr>
        <p:spPr>
          <a:xfrm>
            <a:off x="5123156" y="5332167"/>
            <a:ext cx="6230234" cy="61640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5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Arial Nova"/>
                <a:ea typeface="+mj-lt"/>
                <a:cs typeface="+mj-lt"/>
              </a:rPr>
              <a:t>Written by Young Sang kwon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F0E6-76E6-7E99-F506-456182BA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Implementation</a:t>
            </a:r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EFA8166-9A6F-5D85-B0A1-6F0ABE7F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64" y="1890141"/>
            <a:ext cx="8666328" cy="4642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03D1D-CC40-8363-4DB4-423031A2C5F7}"/>
              </a:ext>
            </a:extLst>
          </p:cNvPr>
          <p:cNvSpPr txBox="1"/>
          <p:nvPr/>
        </p:nvSpPr>
        <p:spPr>
          <a:xfrm>
            <a:off x="7271982" y="846161"/>
            <a:ext cx="43468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https://aws.amazon.com/blogs/machine-learning/celebrate-over-20-years-of-ai-ml-at-innovation-day/</a:t>
            </a:r>
          </a:p>
        </p:txBody>
      </p:sp>
    </p:spTree>
    <p:extLst>
      <p:ext uri="{BB962C8B-B14F-4D97-AF65-F5344CB8AC3E}">
        <p14:creationId xmlns:p14="http://schemas.microsoft.com/office/powerpoint/2010/main" val="118194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F0E6-76E6-7E99-F506-456182BA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8253-4BDC-B7AB-871F-A01EE22B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9601200" cy="3984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b="1" err="1">
                <a:solidFill>
                  <a:srgbClr val="0F0F0F"/>
                </a:solidFill>
                <a:ea typeface="+mn-lt"/>
                <a:cs typeface="+mn-lt"/>
              </a:rPr>
              <a:t>Sagemakers</a:t>
            </a:r>
            <a:r>
              <a:rPr lang="ko-KR" altLang="en-US" sz="24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400" b="1" err="1">
                <a:solidFill>
                  <a:srgbClr val="0F0F0F"/>
                </a:solidFill>
                <a:ea typeface="+mn-lt"/>
                <a:cs typeface="+mn-lt"/>
              </a:rPr>
              <a:t>Studio</a:t>
            </a:r>
            <a:endParaRPr lang="en-US" altLang="ko-KR" b="1" err="1"/>
          </a:p>
          <a:p>
            <a:pPr marL="457200" indent="-457200">
              <a:buAutoNum type="arabicParenR"/>
            </a:pP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Data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Format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Changing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and S3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Initialization</a:t>
            </a:r>
            <a:endParaRPr lang="ko-KR" altLang="en-US" sz="20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457200" indent="-457200">
              <a:buAutoNum type="arabicParenR"/>
            </a:pP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Fetching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and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Storing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Data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from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S3</a:t>
            </a:r>
            <a:endParaRPr lang="ko-KR" altLang="en-US" sz="2000">
              <a:solidFill>
                <a:srgbClr val="0F0F0F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Training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the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RCF (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Random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Cut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Forest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)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Model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with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Train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Data</a:t>
            </a:r>
          </a:p>
          <a:p>
            <a:pPr marL="457200" indent="-457200">
              <a:buAutoNum type="arabicParenR"/>
            </a:pP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Testing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the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Model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with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Test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Data</a:t>
            </a:r>
          </a:p>
          <a:p>
            <a:pPr marL="457200" indent="-457200">
              <a:buAutoNum type="arabicParenR"/>
            </a:pP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Comparing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Training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and </a:t>
            </a:r>
            <a:r>
              <a:rPr lang="ko-KR" altLang="en-US" sz="2000" dirty="0" err="1">
                <a:solidFill>
                  <a:srgbClr val="0F0F0F"/>
                </a:solidFill>
                <a:ea typeface="+mn-lt"/>
                <a:cs typeface="+mn-lt"/>
              </a:rPr>
              <a:t>Testing</a:t>
            </a:r>
            <a:r>
              <a:rPr lang="ko-KR" altLang="en-US" sz="2000" dirty="0">
                <a:solidFill>
                  <a:srgbClr val="0F0F0F"/>
                </a:solidFill>
                <a:ea typeface="+mn-lt"/>
                <a:cs typeface="+mn-lt"/>
              </a:rPr>
              <a:t> Data</a:t>
            </a:r>
          </a:p>
          <a:p>
            <a:pPr marL="457200" indent="-457200">
              <a:buAutoNum type="arabicParenR"/>
            </a:pPr>
            <a:endParaRPr lang="ko-KR" altLang="en-US" sz="20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※ Refer to AWS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Sagemaker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4388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3C5-FA76-871F-311C-D74D00BD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en-US" b="1" dirty="0">
                <a:ea typeface="+mj-lt"/>
                <a:cs typeface="+mj-lt"/>
              </a:rPr>
              <a:t>Enhancements and Improvements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413B-E55C-D905-1B2D-9597DD58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Develop machine learning models by discovering additional anomaly detection scenarios and matching algorithms.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Develop a system to regularly(daily, weekly) receive and evaluate new data using the created Machine Learning model.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744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53DA-ACF9-C3D1-5B63-02E30D7C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362" y="2769529"/>
            <a:ext cx="2441276" cy="130968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Q &amp;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6AA9-D8F2-6AE6-58C6-3EB64F32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err="1"/>
              <a:t>Agenda</a:t>
            </a:r>
            <a:endParaRPr lang="ko-KR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03F3-C633-84AC-EF06-71023B40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Project </a:t>
            </a:r>
            <a:r>
              <a:rPr lang="ko-KR" altLang="en-US" sz="2400" b="1" dirty="0" err="1"/>
              <a:t>Overview</a:t>
            </a:r>
            <a:endParaRPr lang="ko-KR" altLang="en-US" sz="2400" b="1"/>
          </a:p>
          <a:p>
            <a:pPr marL="0" indent="0">
              <a:buNone/>
            </a:pPr>
            <a:r>
              <a:rPr lang="ko-KR" altLang="en-US" sz="2400" b="1" dirty="0"/>
              <a:t>2.  </a:t>
            </a:r>
            <a:r>
              <a:rPr lang="ko-KR" altLang="en-US" sz="2400" b="1" dirty="0" err="1"/>
              <a:t>Abnomality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Detecton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Scenario</a:t>
            </a:r>
            <a:endParaRPr lang="ko-KR" altLang="en-US" sz="2400" b="1" dirty="0"/>
          </a:p>
          <a:p>
            <a:pPr marL="0" indent="0">
              <a:buNone/>
            </a:pPr>
            <a:r>
              <a:rPr lang="ko-KR" altLang="en-US" sz="2400" b="1" dirty="0"/>
              <a:t>3.  </a:t>
            </a:r>
            <a:r>
              <a:rPr lang="ko-KR" altLang="en-US" sz="2400" b="1" dirty="0" err="1"/>
              <a:t>Machine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Learning</a:t>
            </a:r>
            <a:r>
              <a:rPr lang="ko-KR" altLang="en-US" sz="2400" b="1" dirty="0"/>
              <a:t> </a:t>
            </a:r>
            <a:endParaRPr lang="ko-KR" sz="2400" b="1"/>
          </a:p>
          <a:p>
            <a:pPr marL="0" indent="0">
              <a:buNone/>
            </a:pPr>
            <a:r>
              <a:rPr lang="ko-KR" altLang="en-US" sz="2400" b="1" dirty="0"/>
              <a:t>4.  </a:t>
            </a:r>
            <a:r>
              <a:rPr lang="ko-KR" altLang="en-US" sz="2400" b="1" dirty="0" err="1"/>
              <a:t>Implementation</a:t>
            </a:r>
            <a:r>
              <a:rPr lang="ko-KR" altLang="en-US" sz="2400" b="1" dirty="0"/>
              <a:t> </a:t>
            </a:r>
          </a:p>
          <a:p>
            <a:pPr marL="0" indent="0">
              <a:buNone/>
            </a:pPr>
            <a:r>
              <a:rPr lang="ko-KR" altLang="en-US" sz="2400" b="1" dirty="0"/>
              <a:t>5.  </a:t>
            </a:r>
            <a:r>
              <a:rPr lang="ko-KR" altLang="en-US" sz="2400" b="1" dirty="0" err="1">
                <a:solidFill>
                  <a:srgbClr val="000000"/>
                </a:solidFill>
                <a:ea typeface="+mn-lt"/>
                <a:cs typeface="+mn-lt"/>
              </a:rPr>
              <a:t>Enhancements</a:t>
            </a:r>
            <a:r>
              <a:rPr lang="ko-KR" altLang="en-US" sz="2400" b="1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ko-KR" altLang="en-US" sz="2400" b="1" dirty="0" err="1">
                <a:solidFill>
                  <a:srgbClr val="000000"/>
                </a:solidFill>
                <a:ea typeface="+mn-lt"/>
                <a:cs typeface="+mn-lt"/>
              </a:rPr>
              <a:t>Improvements</a:t>
            </a:r>
            <a:endParaRPr lang="ko-KR" altLang="en-US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altLang="en-US" sz="2400" b="1" dirty="0"/>
              <a:t>6.  </a:t>
            </a:r>
            <a:r>
              <a:rPr lang="ko-KR" altLang="en-US" sz="2400" b="1" dirty="0" err="1"/>
              <a:t>Q</a:t>
            </a:r>
            <a:r>
              <a:rPr lang="ko-KR" altLang="en-US" sz="2400" b="1" dirty="0"/>
              <a:t> &amp; </a:t>
            </a:r>
            <a:r>
              <a:rPr lang="ko-KR" altLang="en-US" sz="2400" b="1" dirty="0" err="1"/>
              <a:t>A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68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272E-81BF-69E4-5F24-7C9BE552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434B-A602-6DCF-11FE-679FB4B5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Constructing a system to </a:t>
            </a:r>
            <a:r>
              <a:rPr lang="en-US" sz="2400" b="1" dirty="0">
                <a:solidFill>
                  <a:srgbClr val="0F0F0F"/>
                </a:solidFill>
                <a:ea typeface="+mn-lt"/>
                <a:cs typeface="+mn-lt"/>
              </a:rPr>
              <a:t>proactively manage elevator anomalies</a:t>
            </a: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 using AWS SageMaker's Machine Learning, based on information obtained from sensors in elevators.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47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5C23-59B6-69CA-36C6-058922E6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ABNORMALITY DETECTION 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C9A3-B494-7F99-8AE5-5A761E16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10385945" cy="4086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arenR"/>
            </a:pPr>
            <a:r>
              <a:rPr lang="en-US" sz="2400" b="1" dirty="0"/>
              <a:t>Data Set  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※</a:t>
            </a:r>
            <a:r>
              <a:rPr lang="en-US" sz="2000" b="1" dirty="0"/>
              <a:t> </a:t>
            </a:r>
            <a:r>
              <a:rPr lang="en-US" sz="2000" dirty="0"/>
              <a:t>timestamp, </a:t>
            </a:r>
            <a:r>
              <a:rPr lang="en-US" sz="2000" dirty="0" err="1"/>
              <a:t>air_pressure</a:t>
            </a:r>
            <a:r>
              <a:rPr lang="en-US" sz="2000" dirty="0"/>
              <a:t>, </a:t>
            </a:r>
            <a:r>
              <a:rPr lang="en-US" sz="2000" dirty="0" err="1"/>
              <a:t>accel_x</a:t>
            </a:r>
            <a:r>
              <a:rPr lang="en-US" sz="2000" dirty="0"/>
              <a:t>/y/z, door state, PID, EID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9D54656-0AC3-5955-9615-4D7F64B9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5" y="2884202"/>
            <a:ext cx="7042244" cy="34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5C23-59B6-69CA-36C6-058922E6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abnormality detection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C9A3-B494-7F99-8AE5-5A761E16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9345383" cy="4031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2) </a:t>
            </a:r>
            <a:r>
              <a:rPr lang="en-US" sz="2400" b="1" dirty="0">
                <a:ea typeface="+mn-lt"/>
                <a:cs typeface="+mn-lt"/>
              </a:rPr>
              <a:t>Elevator abnormality detection scenario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    Create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a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scenario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for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the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data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needed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for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abnormal</a:t>
            </a:r>
            <a:r>
              <a:rPr lang="ko-KR" altLang="en-US" sz="2000" dirty="0">
                <a:ea typeface="+mn-lt"/>
                <a:cs typeface="+mn-lt"/>
              </a:rPr>
              <a:t> </a:t>
            </a:r>
            <a:r>
              <a:rPr lang="en-US" altLang="ko-KR" sz="2000" dirty="0">
                <a:ea typeface="+mn-lt"/>
                <a:cs typeface="+mn-lt"/>
              </a:rPr>
              <a:t>detection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    [Case 1] Detection of x/y/z acceleration abnormalities while elevator is</a:t>
            </a:r>
            <a:endParaRPr lang="ko-KR" altLang="en-US" sz="2000" dirty="0">
              <a:solidFill>
                <a:schemeClr val="accent4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                  moving or stopping </a:t>
            </a:r>
            <a:endParaRPr lang="en-US" altLang="ko-KR" sz="2000" dirty="0">
              <a:solidFill>
                <a:schemeClr val="accent4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2000" dirty="0">
                <a:ea typeface="+mn-lt"/>
                <a:cs typeface="+mn-lt"/>
              </a:rPr>
              <a:t>  </a:t>
            </a:r>
            <a:r>
              <a:rPr lang="en-US" altLang="ko-KR" sz="2000" dirty="0">
                <a:solidFill>
                  <a:schemeClr val="accent4"/>
                </a:solidFill>
                <a:ea typeface="+mn-lt"/>
                <a:cs typeface="+mn-lt"/>
              </a:rPr>
              <a:t>  [Case 2] 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Detection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of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abnormal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movement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speed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between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elevator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floors</a:t>
            </a:r>
            <a:endParaRPr lang="ko-KR" altLang="en-US" sz="2000" dirty="0">
              <a:solidFill>
                <a:schemeClr val="accent4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accent4"/>
                </a:solidFill>
                <a:ea typeface="+mn-lt"/>
                <a:cs typeface="+mn-lt"/>
              </a:rPr>
              <a:t>                  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(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Phenomena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that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goes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faster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or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slower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than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ko-KR" sz="2000" dirty="0" err="1">
                <a:solidFill>
                  <a:schemeClr val="accent4"/>
                </a:solidFill>
                <a:ea typeface="+mn-lt"/>
                <a:cs typeface="+mn-lt"/>
              </a:rPr>
              <a:t>the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altLang="ko-KR" sz="2000" dirty="0">
                <a:solidFill>
                  <a:schemeClr val="accent4"/>
                </a:solidFill>
                <a:ea typeface="+mn-lt"/>
                <a:cs typeface="+mn-lt"/>
              </a:rPr>
              <a:t>normal</a:t>
            </a:r>
            <a:r>
              <a:rPr lang="ko-KR" altLang="en-US" sz="2000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altLang="ko-KR" sz="2000" dirty="0">
                <a:solidFill>
                  <a:schemeClr val="accent4"/>
                </a:solidFill>
                <a:ea typeface="+mn-lt"/>
                <a:cs typeface="+mn-lt"/>
              </a:rPr>
              <a:t>value</a:t>
            </a:r>
            <a:r>
              <a:rPr lang="ko-KR" sz="2000" dirty="0">
                <a:solidFill>
                  <a:schemeClr val="accent4"/>
                </a:solidFill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58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1557-FC85-BF09-C144-49ADEDC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ABNORMALITY DETECTION 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9E18-6DD1-B250-2B35-B4BE947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Univers Light"/>
                <a:cs typeface="Segoe UI"/>
              </a:rPr>
              <a:t>Detection of x/y/z acceleration abnormalities while elevator is moving or stopping</a:t>
            </a:r>
          </a:p>
          <a:p>
            <a:pPr marL="0" indent="0">
              <a:buNone/>
            </a:pPr>
            <a:endParaRPr lang="en-US" sz="2000" dirty="0">
              <a:latin typeface="Univers Light"/>
              <a:cs typeface="Segoe UI"/>
            </a:endParaRPr>
          </a:p>
          <a:p>
            <a:pPr marL="0" indent="0">
              <a:buNone/>
            </a:pPr>
            <a:r>
              <a:rPr lang="en-US" sz="2000" dirty="0">
                <a:latin typeface="Univers Light"/>
                <a:cs typeface="Segoe UI"/>
              </a:rPr>
              <a:t>[1] </a:t>
            </a:r>
            <a:r>
              <a:rPr lang="en-US" sz="2000" dirty="0">
                <a:ea typeface="+mn-lt"/>
                <a:cs typeface="+mn-lt"/>
              </a:rPr>
              <a:t>Occurs when the acceleration is greater than the normal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     (ex) </a:t>
            </a:r>
            <a:r>
              <a:rPr lang="en-US" sz="2000" dirty="0" err="1"/>
              <a:t>Nomal</a:t>
            </a:r>
            <a:r>
              <a:rPr lang="en-US" sz="2000" dirty="0"/>
              <a:t> value: 1.0~4.5, value: 5.0</a:t>
            </a:r>
          </a:p>
          <a:p>
            <a:pPr marL="0" indent="0">
              <a:buNone/>
            </a:pPr>
            <a:r>
              <a:rPr lang="en-US" sz="2000" dirty="0">
                <a:latin typeface="Univers Light"/>
                <a:cs typeface="Segoe UI"/>
              </a:rPr>
              <a:t>[2] </a:t>
            </a:r>
            <a:r>
              <a:rPr lang="en-US" sz="2000" dirty="0">
                <a:ea typeface="+mn-lt"/>
                <a:cs typeface="+mn-lt"/>
              </a:rPr>
              <a:t>Abnormal symptoms of overall value increase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   (ex) daily average 3.2, daily average increasing</a:t>
            </a:r>
            <a:r>
              <a:rPr lang="en-US" sz="2400" dirty="0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201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1557-FC85-BF09-C144-49ADEDC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9E18-6DD1-B250-2B35-B4BE9478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9601200" cy="412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Univers Light"/>
                <a:cs typeface="Segoe UI"/>
              </a:rPr>
              <a:t>Machine Learning Type</a:t>
            </a:r>
          </a:p>
          <a:p>
            <a:pPr marL="342900" indent="-342900"/>
            <a:r>
              <a:rPr lang="en-US" sz="2000" b="1" dirty="0">
                <a:latin typeface="Univers Light"/>
                <a:cs typeface="Segoe UI"/>
              </a:rPr>
              <a:t>Supervised Learning</a:t>
            </a:r>
          </a:p>
          <a:p>
            <a:pPr marL="0" indent="0">
              <a:buNone/>
            </a:pPr>
            <a:r>
              <a:rPr lang="en-US" sz="2000" dirty="0">
                <a:latin typeface="Univers Light"/>
                <a:cs typeface="Segoe UI"/>
              </a:rPr>
              <a:t>     : </a:t>
            </a:r>
            <a:r>
              <a:rPr lang="en-US" sz="2000" dirty="0">
                <a:solidFill>
                  <a:srgbClr val="000000"/>
                </a:solidFill>
                <a:latin typeface="Univers Light"/>
                <a:ea typeface="+mn-lt"/>
                <a:cs typeface="Segoe UI"/>
              </a:rPr>
              <a:t>Training a model </a:t>
            </a:r>
            <a:r>
              <a:rPr lang="en-US" sz="2000" b="1" dirty="0">
                <a:solidFill>
                  <a:srgbClr val="0070C0"/>
                </a:solidFill>
                <a:latin typeface="Univers Light"/>
                <a:ea typeface="+mn-lt"/>
                <a:cs typeface="Segoe UI"/>
              </a:rPr>
              <a:t>with labeled data</a:t>
            </a:r>
          </a:p>
          <a:p>
            <a:pPr marL="342900" indent="-342900"/>
            <a:r>
              <a:rPr lang="en-US" sz="2000" b="1" dirty="0">
                <a:solidFill>
                  <a:srgbClr val="000000"/>
                </a:solidFill>
                <a:latin typeface="Univers Light"/>
                <a:ea typeface="+mn-lt"/>
                <a:cs typeface="Segoe UI"/>
              </a:rPr>
              <a:t>Unsupervised</a:t>
            </a:r>
            <a:r>
              <a:rPr lang="en-US" sz="2000" b="1" dirty="0">
                <a:latin typeface="Univers Light"/>
                <a:cs typeface="Segoe UI"/>
              </a:rPr>
              <a:t> Learning</a:t>
            </a:r>
            <a:endParaRPr lang="en-US" sz="2000" b="1">
              <a:latin typeface="Univers Light"/>
            </a:endParaRPr>
          </a:p>
          <a:p>
            <a:pPr marL="0" indent="0">
              <a:buNone/>
            </a:pPr>
            <a:r>
              <a:rPr lang="en-US" sz="2000" dirty="0">
                <a:latin typeface="Univers Light"/>
                <a:cs typeface="Segoe UI"/>
              </a:rPr>
              <a:t>     : </a:t>
            </a:r>
            <a:r>
              <a:rPr lang="en-US" sz="2000" dirty="0">
                <a:solidFill>
                  <a:srgbClr val="000000"/>
                </a:solidFill>
                <a:latin typeface="Univers Light"/>
                <a:ea typeface="+mn-lt"/>
                <a:cs typeface="Segoe UI"/>
              </a:rPr>
              <a:t>Discovering patterns in data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Univers Light"/>
                <a:ea typeface="+mn-lt"/>
                <a:cs typeface="Segoe UI"/>
              </a:rPr>
              <a:t>       </a:t>
            </a:r>
            <a:r>
              <a:rPr lang="en-US" sz="2000" b="1" dirty="0">
                <a:solidFill>
                  <a:srgbClr val="0070C0"/>
                </a:solidFill>
                <a:latin typeface="Univers Light"/>
                <a:ea typeface="+mn-lt"/>
                <a:cs typeface="Segoe UI"/>
              </a:rPr>
              <a:t>without predefined labels.</a:t>
            </a:r>
            <a:endParaRPr lang="en-US" sz="2000" b="1">
              <a:solidFill>
                <a:srgbClr val="0070C0"/>
              </a:solidFill>
              <a:latin typeface="Univers Light"/>
            </a:endParaRPr>
          </a:p>
          <a:p>
            <a:pPr marL="342900" indent="-342900"/>
            <a:r>
              <a:rPr lang="en-US" sz="2000" b="1" dirty="0">
                <a:latin typeface="Univers Light"/>
                <a:cs typeface="Segoe UI"/>
              </a:rPr>
              <a:t>Reinforcement Learning</a:t>
            </a:r>
          </a:p>
          <a:p>
            <a:pPr marL="0" indent="0">
              <a:buNone/>
            </a:pPr>
            <a:r>
              <a:rPr lang="en-US" sz="2000" dirty="0">
                <a:latin typeface="Univers Light"/>
                <a:cs typeface="Segoe UI"/>
              </a:rPr>
              <a:t>     : </a:t>
            </a:r>
            <a:r>
              <a:rPr lang="en-US" sz="2000" dirty="0">
                <a:solidFill>
                  <a:srgbClr val="000000"/>
                </a:solidFill>
                <a:latin typeface="Univers Light"/>
                <a:ea typeface="+mn-lt"/>
                <a:cs typeface="Segoe UI"/>
              </a:rPr>
              <a:t>Learning through</a:t>
            </a:r>
            <a:r>
              <a:rPr lang="en-US" sz="2000" dirty="0">
                <a:solidFill>
                  <a:srgbClr val="0070C0"/>
                </a:solidFill>
                <a:latin typeface="Univers Light"/>
                <a:ea typeface="+mn-lt"/>
                <a:cs typeface="Segoe UI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Univers Light"/>
                <a:ea typeface="+mn-lt"/>
                <a:cs typeface="Segoe UI"/>
              </a:rPr>
              <a:t>trial and error</a:t>
            </a:r>
            <a:r>
              <a:rPr lang="en-US" sz="2000" dirty="0">
                <a:solidFill>
                  <a:srgbClr val="000000"/>
                </a:solidFill>
                <a:latin typeface="Univers Light"/>
                <a:ea typeface="+mn-lt"/>
                <a:cs typeface="Segoe UI"/>
              </a:rPr>
              <a:t> to achieve a specific goal.</a:t>
            </a:r>
          </a:p>
          <a:p>
            <a:pPr marL="342900" indent="-342900"/>
            <a:endParaRPr lang="en-US" sz="24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2400" dirty="0">
              <a:latin typeface="Segoe UI"/>
              <a:cs typeface="Segoe UI"/>
            </a:endParaRPr>
          </a:p>
        </p:txBody>
      </p:sp>
      <p:pic>
        <p:nvPicPr>
          <p:cNvPr id="4" name="Picture 3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F50312DB-C63A-664E-EDF5-514EA204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17" y="925686"/>
            <a:ext cx="4472666" cy="3875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28EAB-B145-3B2F-8813-A55D5D820223}"/>
              </a:ext>
            </a:extLst>
          </p:cNvPr>
          <p:cNvSpPr txBox="1"/>
          <p:nvPr/>
        </p:nvSpPr>
        <p:spPr>
          <a:xfrm>
            <a:off x="6168789" y="4883624"/>
            <a:ext cx="59276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https://www.potentiaco.com/what-is-machine-learning-definition-types-applications-and-examples/</a:t>
            </a:r>
          </a:p>
        </p:txBody>
      </p:sp>
    </p:spTree>
    <p:extLst>
      <p:ext uri="{BB962C8B-B14F-4D97-AF65-F5344CB8AC3E}">
        <p14:creationId xmlns:p14="http://schemas.microsoft.com/office/powerpoint/2010/main" val="355782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1557-FC85-BF09-C144-49ADEDC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9E18-6DD1-B250-2B35-B4BE9478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10306333" cy="412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Univers Light"/>
                <a:cs typeface="Segoe UI"/>
              </a:rPr>
              <a:t>Machine Learning Type &gt; Unsupervised Learning</a:t>
            </a:r>
            <a:endParaRPr lang="en-US" altLang="ko-KR" sz="2400" b="1" dirty="0">
              <a:latin typeface="Univers Light"/>
              <a:ea typeface="+mn-lt"/>
              <a:cs typeface="Segoe UI"/>
            </a:endParaRPr>
          </a:p>
          <a:p>
            <a:pPr>
              <a:buFont typeface="Arial"/>
              <a:buChar char="•"/>
            </a:pPr>
            <a:r>
              <a:rPr lang="ko-KR" sz="2000" b="1" dirty="0" err="1">
                <a:ea typeface="+mn-lt"/>
                <a:cs typeface="+mn-lt"/>
              </a:rPr>
              <a:t>Clustering</a:t>
            </a:r>
            <a:r>
              <a:rPr lang="ko-KR" sz="2000" b="1" dirty="0">
                <a:ea typeface="+mn-lt"/>
                <a:cs typeface="+mn-lt"/>
              </a:rPr>
              <a:t>: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Groups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similar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data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points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dirty="0" err="1">
                <a:ea typeface="+mn-lt"/>
                <a:cs typeface="+mn-lt"/>
              </a:rPr>
              <a:t>together</a:t>
            </a:r>
            <a:r>
              <a:rPr lang="ko-KR" sz="2000" dirty="0">
                <a:ea typeface="+mn-lt"/>
                <a:cs typeface="+mn-lt"/>
              </a:rPr>
              <a:t> (</a:t>
            </a:r>
            <a:r>
              <a:rPr lang="ko-KR" sz="2000" dirty="0" err="1">
                <a:ea typeface="+mn-lt"/>
                <a:cs typeface="+mn-lt"/>
              </a:rPr>
              <a:t>e.g</a:t>
            </a:r>
            <a:r>
              <a:rPr lang="ko-KR" sz="2000" dirty="0">
                <a:ea typeface="+mn-lt"/>
                <a:cs typeface="+mn-lt"/>
              </a:rPr>
              <a:t>., K-</a:t>
            </a:r>
            <a:r>
              <a:rPr lang="ko-KR" sz="2000" dirty="0" err="1">
                <a:ea typeface="+mn-lt"/>
                <a:cs typeface="+mn-lt"/>
              </a:rPr>
              <a:t>means</a:t>
            </a:r>
            <a:r>
              <a:rPr lang="ko-KR" sz="2000" dirty="0">
                <a:ea typeface="+mn-lt"/>
                <a:cs typeface="+mn-lt"/>
              </a:rPr>
              <a:t>, DBSCAN).</a:t>
            </a:r>
            <a:endParaRPr lang="ko-KR" sz="2000" dirty="0"/>
          </a:p>
          <a:p>
            <a:pPr>
              <a:buFont typeface="Arial"/>
              <a:buChar char="•"/>
            </a:pPr>
            <a:r>
              <a:rPr lang="ko-KR" sz="2000" b="1" dirty="0">
                <a:ea typeface="+mn-lt"/>
                <a:cs typeface="+mn-lt"/>
              </a:rPr>
              <a:t>Association </a:t>
            </a:r>
            <a:r>
              <a:rPr lang="ko-KR" sz="2000" b="1" err="1">
                <a:ea typeface="+mn-lt"/>
                <a:cs typeface="+mn-lt"/>
              </a:rPr>
              <a:t>Rule</a:t>
            </a:r>
            <a:r>
              <a:rPr lang="ko-KR" sz="2000" b="1" dirty="0">
                <a:ea typeface="+mn-lt"/>
                <a:cs typeface="+mn-lt"/>
              </a:rPr>
              <a:t> </a:t>
            </a:r>
            <a:r>
              <a:rPr lang="ko-KR" sz="2000" b="1" err="1">
                <a:ea typeface="+mn-lt"/>
                <a:cs typeface="+mn-lt"/>
              </a:rPr>
              <a:t>Learning</a:t>
            </a:r>
            <a:r>
              <a:rPr lang="ko-KR" sz="2000" b="1" dirty="0">
                <a:ea typeface="+mn-lt"/>
                <a:cs typeface="+mn-lt"/>
              </a:rPr>
              <a:t>: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Discovers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relationships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between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data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items</a:t>
            </a:r>
            <a:r>
              <a:rPr lang="ko-KR" sz="2000" dirty="0">
                <a:ea typeface="+mn-lt"/>
                <a:cs typeface="+mn-lt"/>
              </a:rPr>
              <a:t> (</a:t>
            </a:r>
            <a:r>
              <a:rPr lang="ko-KR" sz="2000" err="1">
                <a:ea typeface="+mn-lt"/>
                <a:cs typeface="+mn-lt"/>
              </a:rPr>
              <a:t>e.g</a:t>
            </a:r>
            <a:r>
              <a:rPr lang="ko-KR" sz="2000" dirty="0">
                <a:ea typeface="+mn-lt"/>
                <a:cs typeface="+mn-lt"/>
              </a:rPr>
              <a:t>., </a:t>
            </a:r>
            <a:r>
              <a:rPr lang="ko-KR" sz="2000" err="1">
                <a:ea typeface="+mn-lt"/>
                <a:cs typeface="+mn-lt"/>
              </a:rPr>
              <a:t>Apriori</a:t>
            </a:r>
            <a:r>
              <a:rPr lang="ko-KR" sz="2000" dirty="0">
                <a:ea typeface="+mn-lt"/>
                <a:cs typeface="+mn-lt"/>
              </a:rPr>
              <a:t>, </a:t>
            </a:r>
            <a:r>
              <a:rPr lang="ko-KR" sz="2000" err="1">
                <a:ea typeface="+mn-lt"/>
                <a:cs typeface="+mn-lt"/>
              </a:rPr>
              <a:t>Eclat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algorithms</a:t>
            </a:r>
            <a:r>
              <a:rPr lang="ko-KR" sz="2000" dirty="0">
                <a:ea typeface="+mn-lt"/>
                <a:cs typeface="+mn-lt"/>
              </a:rPr>
              <a:t>).</a:t>
            </a:r>
            <a:endParaRPr lang="ko-KR" sz="2000"/>
          </a:p>
          <a:p>
            <a:pPr>
              <a:buFont typeface="Arial"/>
              <a:buChar char="•"/>
            </a:pPr>
            <a:r>
              <a:rPr lang="ko-KR" sz="2000" b="1" err="1">
                <a:ea typeface="+mn-lt"/>
                <a:cs typeface="+mn-lt"/>
              </a:rPr>
              <a:t>Dimensionality</a:t>
            </a:r>
            <a:r>
              <a:rPr lang="ko-KR" sz="2000" b="1" dirty="0">
                <a:ea typeface="+mn-lt"/>
                <a:cs typeface="+mn-lt"/>
              </a:rPr>
              <a:t> </a:t>
            </a:r>
            <a:r>
              <a:rPr lang="ko-KR" sz="2000" b="1" err="1">
                <a:ea typeface="+mn-lt"/>
                <a:cs typeface="+mn-lt"/>
              </a:rPr>
              <a:t>Reduction</a:t>
            </a:r>
            <a:r>
              <a:rPr lang="ko-KR" sz="2000" b="1" dirty="0">
                <a:ea typeface="+mn-lt"/>
                <a:cs typeface="+mn-lt"/>
              </a:rPr>
              <a:t>: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Reduces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the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number</a:t>
            </a:r>
            <a:r>
              <a:rPr lang="ko-KR" sz="2000" dirty="0">
                <a:ea typeface="+mn-lt"/>
                <a:cs typeface="+mn-lt"/>
              </a:rPr>
              <a:t> of </a:t>
            </a:r>
            <a:r>
              <a:rPr lang="ko-KR" sz="2000" err="1">
                <a:ea typeface="+mn-lt"/>
                <a:cs typeface="+mn-lt"/>
              </a:rPr>
              <a:t>features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while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preserving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important</a:t>
            </a:r>
            <a:r>
              <a:rPr lang="ko-KR" sz="2000" dirty="0">
                <a:ea typeface="+mn-lt"/>
                <a:cs typeface="+mn-lt"/>
              </a:rPr>
              <a:t> </a:t>
            </a:r>
            <a:r>
              <a:rPr lang="ko-KR" sz="2000" err="1">
                <a:ea typeface="+mn-lt"/>
                <a:cs typeface="+mn-lt"/>
              </a:rPr>
              <a:t>information</a:t>
            </a:r>
            <a:r>
              <a:rPr lang="ko-KR" sz="2000" dirty="0">
                <a:ea typeface="+mn-lt"/>
                <a:cs typeface="+mn-lt"/>
              </a:rPr>
              <a:t> (</a:t>
            </a:r>
            <a:r>
              <a:rPr lang="ko-KR" sz="2000" err="1">
                <a:ea typeface="+mn-lt"/>
                <a:cs typeface="+mn-lt"/>
              </a:rPr>
              <a:t>e.g</a:t>
            </a:r>
            <a:r>
              <a:rPr lang="ko-KR" sz="2000" dirty="0">
                <a:ea typeface="+mn-lt"/>
                <a:cs typeface="+mn-lt"/>
              </a:rPr>
              <a:t>., PCA, </a:t>
            </a:r>
            <a:r>
              <a:rPr lang="ko-KR" sz="2000" err="1">
                <a:ea typeface="+mn-lt"/>
                <a:cs typeface="+mn-lt"/>
              </a:rPr>
              <a:t>t</a:t>
            </a:r>
            <a:r>
              <a:rPr lang="ko-KR" sz="2000" dirty="0">
                <a:ea typeface="+mn-lt"/>
                <a:cs typeface="+mn-lt"/>
              </a:rPr>
              <a:t>-SNE).</a:t>
            </a:r>
            <a:endParaRPr lang="ko-KR" sz="2000"/>
          </a:p>
          <a:p>
            <a:pPr>
              <a:buFont typeface="Arial"/>
              <a:buChar char="•"/>
            </a:pPr>
            <a:r>
              <a:rPr lang="ko-KR" sz="2000" b="1" err="1">
                <a:solidFill>
                  <a:srgbClr val="0070C0"/>
                </a:solidFill>
                <a:ea typeface="+mn-lt"/>
                <a:cs typeface="+mn-lt"/>
              </a:rPr>
              <a:t>Anomaly</a:t>
            </a:r>
            <a:r>
              <a:rPr lang="ko-KR" sz="2000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b="1" err="1">
                <a:solidFill>
                  <a:srgbClr val="0070C0"/>
                </a:solidFill>
                <a:ea typeface="+mn-lt"/>
                <a:cs typeface="+mn-lt"/>
              </a:rPr>
              <a:t>Detection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: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Identifies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data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points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that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differ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significantly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from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the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majority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of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data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 (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e.g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., </a:t>
            </a:r>
            <a:r>
              <a:rPr lang="ko-KR" sz="2000" b="1" err="1">
                <a:solidFill>
                  <a:srgbClr val="0070C0"/>
                </a:solidFill>
                <a:ea typeface="+mn-lt"/>
                <a:cs typeface="+mn-lt"/>
              </a:rPr>
              <a:t>Isolation</a:t>
            </a:r>
            <a:r>
              <a:rPr lang="ko-KR" sz="2000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ko-KR" sz="2000" b="1" err="1">
                <a:solidFill>
                  <a:srgbClr val="0070C0"/>
                </a:solidFill>
                <a:ea typeface="+mn-lt"/>
                <a:cs typeface="+mn-lt"/>
              </a:rPr>
              <a:t>Forest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, </a:t>
            </a:r>
            <a:r>
              <a:rPr lang="ko-KR" sz="2000" err="1">
                <a:solidFill>
                  <a:srgbClr val="0070C0"/>
                </a:solidFill>
                <a:ea typeface="+mn-lt"/>
                <a:cs typeface="+mn-lt"/>
              </a:rPr>
              <a:t>Autoencoders</a:t>
            </a:r>
            <a:r>
              <a:rPr lang="ko-KR" sz="2000" dirty="0">
                <a:solidFill>
                  <a:srgbClr val="0070C0"/>
                </a:solidFill>
                <a:ea typeface="+mn-lt"/>
                <a:cs typeface="+mn-lt"/>
              </a:rPr>
              <a:t>).</a:t>
            </a:r>
            <a:endParaRPr lang="ko-KR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7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1557-FC85-BF09-C144-49ADEDC4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9E18-6DD1-B250-2B35-B4BE9478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10424804" cy="4120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Machine Learning Type &gt; Unsupervised Learning &gt; Anomaly Detection</a:t>
            </a:r>
            <a:endParaRPr lang="en-US" altLang="ko-KR" sz="24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ko-KR" dirty="0"/>
              <a:t>                     </a:t>
            </a:r>
            <a:r>
              <a:rPr lang="ko-KR" altLang="en-US" dirty="0"/>
              <a:t> </a:t>
            </a:r>
            <a:endParaRPr 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335C5-5CFB-02AA-6856-23238153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55" y="2838960"/>
            <a:ext cx="6801134" cy="3545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A735E-BDA1-930F-5463-ECC7921272B0}"/>
              </a:ext>
            </a:extLst>
          </p:cNvPr>
          <p:cNvSpPr txBox="1"/>
          <p:nvPr/>
        </p:nvSpPr>
        <p:spPr>
          <a:xfrm>
            <a:off x="8739116" y="5577385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/>
              <a:t>https://opensearch.org/blog/real-time-anomaly-detection-in-open-distro-for-elasticsearch/</a:t>
            </a:r>
            <a:r>
              <a:rPr lang="en-US" sz="1400" dirty="0"/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279B0-DF48-C477-A2FE-DE9C46F52244}"/>
              </a:ext>
            </a:extLst>
          </p:cNvPr>
          <p:cNvSpPr txBox="1"/>
          <p:nvPr/>
        </p:nvSpPr>
        <p:spPr>
          <a:xfrm>
            <a:off x="8831049" y="2843409"/>
            <a:ext cx="26437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※</a:t>
            </a:r>
            <a:r>
              <a:rPr lang="en-US" dirty="0"/>
              <a:t> </a:t>
            </a:r>
            <a:r>
              <a:rPr lang="en-US" altLang="ko-KR" dirty="0"/>
              <a:t>Random Cut Forest         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2521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C34DB4"/>
      </a:accent1>
      <a:accent2>
        <a:srgbClr val="8F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FB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517</Words>
  <Application>Microsoft Office PowerPoint</Application>
  <PresentationFormat>와이드스크린</PresentationFormat>
  <Paragraphs>81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</vt:lpstr>
      <vt:lpstr>Arial Nova</vt:lpstr>
      <vt:lpstr>Calibri</vt:lpstr>
      <vt:lpstr>Goudy Old Style</vt:lpstr>
      <vt:lpstr>Segoe UI</vt:lpstr>
      <vt:lpstr>Univers Light</vt:lpstr>
      <vt:lpstr>PoiseVTI</vt:lpstr>
      <vt:lpstr>elevator anomaly detection system</vt:lpstr>
      <vt:lpstr>Agenda</vt:lpstr>
      <vt:lpstr>Project overview</vt:lpstr>
      <vt:lpstr>2. ABNORMALITY DETECTION SCENARIO</vt:lpstr>
      <vt:lpstr>2. abnormality detection Scenario</vt:lpstr>
      <vt:lpstr>2. ABNORMALITY DETECTION SCENARIO</vt:lpstr>
      <vt:lpstr>3. Machine learning</vt:lpstr>
      <vt:lpstr>3. Machine learning</vt:lpstr>
      <vt:lpstr>3. Machine learning</vt:lpstr>
      <vt:lpstr>4. Implementation</vt:lpstr>
      <vt:lpstr>4. Implementation</vt:lpstr>
      <vt:lpstr>5. Enhancements and Improvements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Kwon, Young Sang [Student]</cp:lastModifiedBy>
  <cp:revision>694</cp:revision>
  <dcterms:created xsi:type="dcterms:W3CDTF">2023-11-13T20:24:56Z</dcterms:created>
  <dcterms:modified xsi:type="dcterms:W3CDTF">2023-12-29T12:34:27Z</dcterms:modified>
</cp:coreProperties>
</file>