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70" r:id="rId5"/>
    <p:sldId id="271" r:id="rId6"/>
    <p:sldId id="275" r:id="rId7"/>
    <p:sldId id="272" r:id="rId8"/>
    <p:sldId id="273" r:id="rId9"/>
    <p:sldId id="276" r:id="rId10"/>
    <p:sldId id="278" r:id="rId11"/>
    <p:sldId id="280" r:id="rId12"/>
    <p:sldId id="279" r:id="rId13"/>
    <p:sldId id="282" r:id="rId14"/>
    <p:sldId id="283" r:id="rId15"/>
    <p:sldId id="284" r:id="rId16"/>
    <p:sldId id="281" r:id="rId17"/>
    <p:sldId id="285" r:id="rId18"/>
    <p:sldId id="269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민(2016156007)" initials="김" lastIdx="1" clrIdx="0">
    <p:extLst>
      <p:ext uri="{19B8F6BF-5375-455C-9EA6-DF929625EA0E}">
        <p15:presenceInfo xmlns:p15="http://schemas.microsoft.com/office/powerpoint/2012/main" userId="김영민(201615600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2021.06.02 Spring Framework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AD7C3-7B6C-4D86-AD01-FF3E81065A63}"/>
              </a:ext>
            </a:extLst>
          </p:cNvPr>
          <p:cNvSpPr txBox="1"/>
          <p:nvPr/>
        </p:nvSpPr>
        <p:spPr>
          <a:xfrm>
            <a:off x="1944876" y="2287529"/>
            <a:ext cx="80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프레임워크프로그래밍 </a:t>
            </a:r>
            <a:r>
              <a:rPr lang="en-US" altLang="ko-KR" sz="3200" dirty="0"/>
              <a:t>6</a:t>
            </a:r>
            <a:r>
              <a:rPr lang="ko-KR" altLang="en-US" sz="3200" dirty="0"/>
              <a:t>차 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C774-9D22-46A3-A46B-1DF9BFB6986C}"/>
              </a:ext>
            </a:extLst>
          </p:cNvPr>
          <p:cNvSpPr txBox="1"/>
          <p:nvPr/>
        </p:nvSpPr>
        <p:spPr>
          <a:xfrm>
            <a:off x="2390274" y="3429000"/>
            <a:ext cx="741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주제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수강 신청 미리 담기 및 사전 과목 선호도 출력 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6017-0133-4EF0-B0B8-4055C08A93D7}"/>
              </a:ext>
            </a:extLst>
          </p:cNvPr>
          <p:cNvSpPr txBox="1"/>
          <p:nvPr/>
        </p:nvSpPr>
        <p:spPr>
          <a:xfrm>
            <a:off x="4554234" y="4491763"/>
            <a:ext cx="284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2016156007</a:t>
            </a:r>
          </a:p>
          <a:p>
            <a:pPr algn="ctr"/>
            <a:r>
              <a:rPr lang="ko-KR" altLang="en-US" b="1" dirty="0"/>
              <a:t>소프트웨어학과</a:t>
            </a:r>
            <a:endParaRPr lang="en-US" altLang="ko-KR" b="1" dirty="0"/>
          </a:p>
          <a:p>
            <a:pPr algn="ctr"/>
            <a:r>
              <a:rPr lang="ko-KR" altLang="en-US" b="1" dirty="0"/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31455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EB97F-D14B-4BD2-9D17-4FC65949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25" y="1189429"/>
            <a:ext cx="10259857" cy="54490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D09CCA-5896-481C-92E1-57A87B9FAF2D}"/>
              </a:ext>
            </a:extLst>
          </p:cNvPr>
          <p:cNvSpPr/>
          <p:nvPr/>
        </p:nvSpPr>
        <p:spPr>
          <a:xfrm>
            <a:off x="1339324" y="2801551"/>
            <a:ext cx="1457661" cy="2500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4E45D1-8202-427F-B6EE-96DA0BCF84E8}"/>
              </a:ext>
            </a:extLst>
          </p:cNvPr>
          <p:cNvCxnSpPr>
            <a:cxnSpLocks/>
          </p:cNvCxnSpPr>
          <p:nvPr/>
        </p:nvCxnSpPr>
        <p:spPr>
          <a:xfrm>
            <a:off x="2796985" y="2924722"/>
            <a:ext cx="11347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5EF0E5-1A6D-4D1A-B108-1163C8B1142E}"/>
              </a:ext>
            </a:extLst>
          </p:cNvPr>
          <p:cNvSpPr txBox="1"/>
          <p:nvPr/>
        </p:nvSpPr>
        <p:spPr>
          <a:xfrm>
            <a:off x="3969322" y="2743812"/>
            <a:ext cx="270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학생 목록으로 이동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9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BE7CCD-81AB-43D1-999D-43D34300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1275571"/>
            <a:ext cx="9097645" cy="55824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013240-3973-4983-BDD3-359B9A79BDC4}"/>
              </a:ext>
            </a:extLst>
          </p:cNvPr>
          <p:cNvGrpSpPr/>
          <p:nvPr/>
        </p:nvGrpSpPr>
        <p:grpSpPr>
          <a:xfrm>
            <a:off x="9271635" y="2473517"/>
            <a:ext cx="1101725" cy="4293043"/>
            <a:chOff x="9271635" y="2473517"/>
            <a:chExt cx="1101725" cy="42930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580FEE-90DD-4D83-A648-9A509E861755}"/>
                </a:ext>
              </a:extLst>
            </p:cNvPr>
            <p:cNvSpPr/>
            <p:nvPr/>
          </p:nvSpPr>
          <p:spPr>
            <a:xfrm>
              <a:off x="9271635" y="3007360"/>
              <a:ext cx="1101725" cy="3759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D07C99A-1CB6-4276-9A66-25C1B6570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9457" y="2473517"/>
              <a:ext cx="582294" cy="520849"/>
            </a:xfrm>
            <a:prstGeom prst="bentConnector3">
              <a:avLst>
                <a:gd name="adj1" fmla="val -6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10141712" y="2306634"/>
            <a:ext cx="135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[CRUD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구현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5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BE7CCD-81AB-43D1-999D-43D34300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1275571"/>
            <a:ext cx="9097645" cy="55824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96E8FD-1CEB-422D-ABA1-03C8CF149B42}"/>
              </a:ext>
            </a:extLst>
          </p:cNvPr>
          <p:cNvGrpSpPr/>
          <p:nvPr/>
        </p:nvGrpSpPr>
        <p:grpSpPr>
          <a:xfrm>
            <a:off x="7666355" y="2493837"/>
            <a:ext cx="919796" cy="4293043"/>
            <a:chOff x="7666355" y="2493837"/>
            <a:chExt cx="919796" cy="42930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580FEE-90DD-4D83-A648-9A509E861755}"/>
                </a:ext>
              </a:extLst>
            </p:cNvPr>
            <p:cNvSpPr/>
            <p:nvPr/>
          </p:nvSpPr>
          <p:spPr>
            <a:xfrm>
              <a:off x="7666355" y="3027680"/>
              <a:ext cx="735965" cy="3759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D07C99A-1CB6-4276-9A66-25C1B6570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3857" y="2493837"/>
              <a:ext cx="582294" cy="520849"/>
            </a:xfrm>
            <a:prstGeom prst="bentConnector3">
              <a:avLst>
                <a:gd name="adj1" fmla="val -6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8516112" y="2326954"/>
            <a:ext cx="359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전공별 신청 가능한 과목 목록으로 이동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2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B709D-BF54-4FE4-8515-A808C487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3" y="1098775"/>
            <a:ext cx="8448041" cy="2917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B3402-5B1B-420C-807E-C439AFADF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3"/>
          <a:stretch/>
        </p:blipFill>
        <p:spPr>
          <a:xfrm>
            <a:off x="2419350" y="4044412"/>
            <a:ext cx="9609612" cy="2813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4590415" y="1030565"/>
            <a:ext cx="359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전공별 신청 가능한 과목 목록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CC0E16-B12A-4142-A382-D5DE58F2AD47}"/>
              </a:ext>
            </a:extLst>
          </p:cNvPr>
          <p:cNvGrpSpPr/>
          <p:nvPr/>
        </p:nvGrpSpPr>
        <p:grpSpPr>
          <a:xfrm>
            <a:off x="8721753" y="1632498"/>
            <a:ext cx="3874435" cy="307777"/>
            <a:chOff x="8721753" y="1632498"/>
            <a:chExt cx="3874435" cy="307777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42FC772-5900-4230-8B03-62803B4B54F5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53" y="1813408"/>
              <a:ext cx="11347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4A3FC-C179-4571-B631-AF7373D5CF6A}"/>
                </a:ext>
              </a:extLst>
            </p:cNvPr>
            <p:cNvSpPr txBox="1"/>
            <p:nvPr/>
          </p:nvSpPr>
          <p:spPr>
            <a:xfrm>
              <a:off x="9894090" y="1632498"/>
              <a:ext cx="2702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컴공의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전공 번호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: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11]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7A9953F-F599-4F6F-9525-56118D21E0F5}"/>
              </a:ext>
            </a:extLst>
          </p:cNvPr>
          <p:cNvGrpSpPr/>
          <p:nvPr/>
        </p:nvGrpSpPr>
        <p:grpSpPr>
          <a:xfrm>
            <a:off x="40640" y="4203257"/>
            <a:ext cx="2622551" cy="307777"/>
            <a:chOff x="40640" y="4203257"/>
            <a:chExt cx="2622551" cy="307777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4416E8-E40D-49BD-A123-84814E1D7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7409" y="4357145"/>
              <a:ext cx="5257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43A725-B77A-41C8-A46A-7824F803C720}"/>
                </a:ext>
              </a:extLst>
            </p:cNvPr>
            <p:cNvSpPr txBox="1"/>
            <p:nvPr/>
          </p:nvSpPr>
          <p:spPr>
            <a:xfrm>
              <a:off x="40640" y="4203257"/>
              <a:ext cx="2174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기계공의 전공 번호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: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33]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F7D862-A48F-49E2-A34B-C9BFC0AF5C5D}"/>
              </a:ext>
            </a:extLst>
          </p:cNvPr>
          <p:cNvGrpSpPr/>
          <p:nvPr/>
        </p:nvGrpSpPr>
        <p:grpSpPr>
          <a:xfrm>
            <a:off x="2214879" y="2366072"/>
            <a:ext cx="2666683" cy="3553407"/>
            <a:chOff x="2214879" y="2366072"/>
            <a:chExt cx="2666683" cy="355340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28D723-414B-4842-9B10-4296D2D177F8}"/>
                </a:ext>
              </a:extLst>
            </p:cNvPr>
            <p:cNvSpPr/>
            <p:nvPr/>
          </p:nvSpPr>
          <p:spPr>
            <a:xfrm>
              <a:off x="2214879" y="2366072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0F9E5A-F75B-423E-9982-3381911E47C0}"/>
                </a:ext>
              </a:extLst>
            </p:cNvPr>
            <p:cNvSpPr/>
            <p:nvPr/>
          </p:nvSpPr>
          <p:spPr>
            <a:xfrm>
              <a:off x="2232024" y="3692064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8E48ED-5A82-415D-B72C-976D6492F327}"/>
                </a:ext>
              </a:extLst>
            </p:cNvPr>
            <p:cNvSpPr/>
            <p:nvPr/>
          </p:nvSpPr>
          <p:spPr>
            <a:xfrm>
              <a:off x="4666931" y="5694751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967EB0-D52B-41B4-A3EA-C4573216CF20}"/>
                </a:ext>
              </a:extLst>
            </p:cNvPr>
            <p:cNvSpPr/>
            <p:nvPr/>
          </p:nvSpPr>
          <p:spPr>
            <a:xfrm>
              <a:off x="4666931" y="4963231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9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B709D-BF54-4FE4-8515-A808C487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3" y="1098775"/>
            <a:ext cx="8448041" cy="2917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B3402-5B1B-420C-807E-C439AFADF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3"/>
          <a:stretch/>
        </p:blipFill>
        <p:spPr>
          <a:xfrm>
            <a:off x="2419350" y="4044412"/>
            <a:ext cx="9609612" cy="2813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4590415" y="1030565"/>
            <a:ext cx="359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전공별 신청 가능한 과목 목록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CC0E16-B12A-4142-A382-D5DE58F2AD47}"/>
              </a:ext>
            </a:extLst>
          </p:cNvPr>
          <p:cNvGrpSpPr/>
          <p:nvPr/>
        </p:nvGrpSpPr>
        <p:grpSpPr>
          <a:xfrm>
            <a:off x="8721753" y="1632498"/>
            <a:ext cx="3874435" cy="307777"/>
            <a:chOff x="8721753" y="1632498"/>
            <a:chExt cx="3874435" cy="307777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42FC772-5900-4230-8B03-62803B4B54F5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53" y="1813408"/>
              <a:ext cx="11347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4A3FC-C179-4571-B631-AF7373D5CF6A}"/>
                </a:ext>
              </a:extLst>
            </p:cNvPr>
            <p:cNvSpPr txBox="1"/>
            <p:nvPr/>
          </p:nvSpPr>
          <p:spPr>
            <a:xfrm>
              <a:off x="9894090" y="1632498"/>
              <a:ext cx="2702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컴공의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전공 번호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: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11]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7A9953F-F599-4F6F-9525-56118D21E0F5}"/>
              </a:ext>
            </a:extLst>
          </p:cNvPr>
          <p:cNvGrpSpPr/>
          <p:nvPr/>
        </p:nvGrpSpPr>
        <p:grpSpPr>
          <a:xfrm>
            <a:off x="40640" y="4203257"/>
            <a:ext cx="2622551" cy="307777"/>
            <a:chOff x="40640" y="4203257"/>
            <a:chExt cx="2622551" cy="307777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4416E8-E40D-49BD-A123-84814E1D7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7409" y="4357145"/>
              <a:ext cx="5257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43A725-B77A-41C8-A46A-7824F803C720}"/>
                </a:ext>
              </a:extLst>
            </p:cNvPr>
            <p:cNvSpPr txBox="1"/>
            <p:nvPr/>
          </p:nvSpPr>
          <p:spPr>
            <a:xfrm>
              <a:off x="40640" y="4203257"/>
              <a:ext cx="2174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기계공의 전공 번호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: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11]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F7D862-A48F-49E2-A34B-C9BFC0AF5C5D}"/>
              </a:ext>
            </a:extLst>
          </p:cNvPr>
          <p:cNvGrpSpPr/>
          <p:nvPr/>
        </p:nvGrpSpPr>
        <p:grpSpPr>
          <a:xfrm>
            <a:off x="2214879" y="2366072"/>
            <a:ext cx="2666683" cy="3553407"/>
            <a:chOff x="2214879" y="2366072"/>
            <a:chExt cx="2666683" cy="355340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28D723-414B-4842-9B10-4296D2D177F8}"/>
                </a:ext>
              </a:extLst>
            </p:cNvPr>
            <p:cNvSpPr/>
            <p:nvPr/>
          </p:nvSpPr>
          <p:spPr>
            <a:xfrm>
              <a:off x="2214879" y="2366072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0F9E5A-F75B-423E-9982-3381911E47C0}"/>
                </a:ext>
              </a:extLst>
            </p:cNvPr>
            <p:cNvSpPr/>
            <p:nvPr/>
          </p:nvSpPr>
          <p:spPr>
            <a:xfrm>
              <a:off x="2232024" y="3692064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8E48ED-5A82-415D-B72C-976D6492F327}"/>
                </a:ext>
              </a:extLst>
            </p:cNvPr>
            <p:cNvSpPr/>
            <p:nvPr/>
          </p:nvSpPr>
          <p:spPr>
            <a:xfrm>
              <a:off x="4666931" y="5694751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967EB0-D52B-41B4-A3EA-C4573216CF20}"/>
                </a:ext>
              </a:extLst>
            </p:cNvPr>
            <p:cNvSpPr/>
            <p:nvPr/>
          </p:nvSpPr>
          <p:spPr>
            <a:xfrm>
              <a:off x="4666931" y="4963231"/>
              <a:ext cx="214631" cy="2247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36E748-2139-49E5-853D-09B50AC6C859}"/>
              </a:ext>
            </a:extLst>
          </p:cNvPr>
          <p:cNvGrpSpPr/>
          <p:nvPr/>
        </p:nvGrpSpPr>
        <p:grpSpPr>
          <a:xfrm>
            <a:off x="7064288" y="1156980"/>
            <a:ext cx="4373613" cy="5544664"/>
            <a:chOff x="7064288" y="1156980"/>
            <a:chExt cx="4373613" cy="554466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9498DE-F22E-428C-8DF7-C46E56D6BCD0}"/>
                </a:ext>
              </a:extLst>
            </p:cNvPr>
            <p:cNvGrpSpPr/>
            <p:nvPr/>
          </p:nvGrpSpPr>
          <p:grpSpPr>
            <a:xfrm>
              <a:off x="7064288" y="1322295"/>
              <a:ext cx="1023072" cy="2614817"/>
              <a:chOff x="7666355" y="2493837"/>
              <a:chExt cx="919796" cy="398348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C3F77D3-B5C3-4B9C-B349-FE34668E004B}"/>
                  </a:ext>
                </a:extLst>
              </p:cNvPr>
              <p:cNvSpPr/>
              <p:nvPr/>
            </p:nvSpPr>
            <p:spPr>
              <a:xfrm>
                <a:off x="7666355" y="3044114"/>
                <a:ext cx="735965" cy="3433206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CCA38CFF-86E2-48FB-A50B-000CCF0C7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3857" y="2493837"/>
                <a:ext cx="582294" cy="520849"/>
              </a:xfrm>
              <a:prstGeom prst="bentConnector3">
                <a:avLst>
                  <a:gd name="adj1" fmla="val -600"/>
                </a:avLst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4F3CB0-6FD4-4E6B-B249-9841FA178D46}"/>
                </a:ext>
              </a:extLst>
            </p:cNvPr>
            <p:cNvSpPr txBox="1"/>
            <p:nvPr/>
          </p:nvSpPr>
          <p:spPr>
            <a:xfrm>
              <a:off x="7439685" y="1156980"/>
              <a:ext cx="39982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학생들의 과목 선호도를 수치화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</a:p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선호도 순으로 정렬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  <a:p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62665E-BE2B-4A5D-9D63-1A5239C934DB}"/>
                </a:ext>
              </a:extLst>
            </p:cNvPr>
            <p:cNvSpPr/>
            <p:nvPr/>
          </p:nvSpPr>
          <p:spPr>
            <a:xfrm>
              <a:off x="10139680" y="4187135"/>
              <a:ext cx="943011" cy="251450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D11FFE0-515D-46B8-BF31-91D24CDA154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50894" y="2332211"/>
              <a:ext cx="2462818" cy="11654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2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B709D-BF54-4FE4-8515-A808C487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3" y="1098775"/>
            <a:ext cx="8448041" cy="2917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B3402-5B1B-420C-807E-C439AFADF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3"/>
          <a:stretch/>
        </p:blipFill>
        <p:spPr>
          <a:xfrm>
            <a:off x="2419350" y="4044412"/>
            <a:ext cx="9609612" cy="2813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4590415" y="1030565"/>
            <a:ext cx="359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전공별 신청 가능한 과목 목록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36E748-2139-49E5-853D-09B50AC6C859}"/>
              </a:ext>
            </a:extLst>
          </p:cNvPr>
          <p:cNvGrpSpPr/>
          <p:nvPr/>
        </p:nvGrpSpPr>
        <p:grpSpPr>
          <a:xfrm>
            <a:off x="7064288" y="1156980"/>
            <a:ext cx="4373613" cy="5544664"/>
            <a:chOff x="7064288" y="1156980"/>
            <a:chExt cx="4373613" cy="55446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4F3CB0-6FD4-4E6B-B249-9841FA178D46}"/>
                </a:ext>
              </a:extLst>
            </p:cNvPr>
            <p:cNvSpPr txBox="1"/>
            <p:nvPr/>
          </p:nvSpPr>
          <p:spPr>
            <a:xfrm>
              <a:off x="7439685" y="1156980"/>
              <a:ext cx="39982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학생들의 과목 선호도를 수치화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</a:p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선호도 순으로 정렬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  <a:p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9498DE-F22E-428C-8DF7-C46E56D6BCD0}"/>
                </a:ext>
              </a:extLst>
            </p:cNvPr>
            <p:cNvGrpSpPr/>
            <p:nvPr/>
          </p:nvGrpSpPr>
          <p:grpSpPr>
            <a:xfrm>
              <a:off x="7064288" y="1322295"/>
              <a:ext cx="1023072" cy="2614817"/>
              <a:chOff x="7666355" y="2493837"/>
              <a:chExt cx="919796" cy="398348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C3F77D3-B5C3-4B9C-B349-FE34668E004B}"/>
                  </a:ext>
                </a:extLst>
              </p:cNvPr>
              <p:cNvSpPr/>
              <p:nvPr/>
            </p:nvSpPr>
            <p:spPr>
              <a:xfrm>
                <a:off x="7666355" y="3044114"/>
                <a:ext cx="735965" cy="3433206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CCA38CFF-86E2-48FB-A50B-000CCF0C7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3857" y="2493837"/>
                <a:ext cx="582294" cy="520849"/>
              </a:xfrm>
              <a:prstGeom prst="bentConnector3">
                <a:avLst>
                  <a:gd name="adj1" fmla="val -600"/>
                </a:avLst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62665E-BE2B-4A5D-9D63-1A5239C934DB}"/>
                </a:ext>
              </a:extLst>
            </p:cNvPr>
            <p:cNvSpPr/>
            <p:nvPr/>
          </p:nvSpPr>
          <p:spPr>
            <a:xfrm>
              <a:off x="10139680" y="4187135"/>
              <a:ext cx="943011" cy="251450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D11FFE0-515D-46B8-BF31-91D24CDA154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50894" y="2332211"/>
              <a:ext cx="2462818" cy="11654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2AF6D0-CC97-45DB-9611-C9F748D661CD}"/>
              </a:ext>
            </a:extLst>
          </p:cNvPr>
          <p:cNvGrpSpPr/>
          <p:nvPr/>
        </p:nvGrpSpPr>
        <p:grpSpPr>
          <a:xfrm>
            <a:off x="7952872" y="1677656"/>
            <a:ext cx="3903848" cy="5018139"/>
            <a:chOff x="7064287" y="1683505"/>
            <a:chExt cx="3903848" cy="501813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2557835-EF25-49E1-8625-00D99D7FAEF9}"/>
                </a:ext>
              </a:extLst>
            </p:cNvPr>
            <p:cNvSpPr/>
            <p:nvPr/>
          </p:nvSpPr>
          <p:spPr>
            <a:xfrm>
              <a:off x="7064287" y="1683505"/>
              <a:ext cx="608197" cy="225360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6666F23-BE8A-44D0-ACDF-97E497880039}"/>
                </a:ext>
              </a:extLst>
            </p:cNvPr>
            <p:cNvSpPr/>
            <p:nvPr/>
          </p:nvSpPr>
          <p:spPr>
            <a:xfrm>
              <a:off x="10297575" y="4187135"/>
              <a:ext cx="670560" cy="251450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0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BE7CCD-81AB-43D1-999D-43D34300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1275571"/>
            <a:ext cx="9097645" cy="55824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DFE94C-AA19-48CF-9C30-6E71C8560597}"/>
              </a:ext>
            </a:extLst>
          </p:cNvPr>
          <p:cNvGrpSpPr/>
          <p:nvPr/>
        </p:nvGrpSpPr>
        <p:grpSpPr>
          <a:xfrm>
            <a:off x="8458835" y="2483677"/>
            <a:ext cx="919796" cy="4293043"/>
            <a:chOff x="8458835" y="2483677"/>
            <a:chExt cx="919796" cy="42930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580FEE-90DD-4D83-A648-9A509E861755}"/>
                </a:ext>
              </a:extLst>
            </p:cNvPr>
            <p:cNvSpPr/>
            <p:nvPr/>
          </p:nvSpPr>
          <p:spPr>
            <a:xfrm>
              <a:off x="8458835" y="3017520"/>
              <a:ext cx="735965" cy="3759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D07C99A-1CB6-4276-9A66-25C1B6570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6337" y="2483677"/>
              <a:ext cx="582294" cy="520849"/>
            </a:xfrm>
            <a:prstGeom prst="bentConnector3">
              <a:avLst>
                <a:gd name="adj1" fmla="val -600"/>
              </a:avLst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37F7E7B-9DE6-45BB-8F38-750AD5664BDE}"/>
              </a:ext>
            </a:extLst>
          </p:cNvPr>
          <p:cNvSpPr txBox="1"/>
          <p:nvPr/>
        </p:nvSpPr>
        <p:spPr>
          <a:xfrm>
            <a:off x="9378631" y="2329788"/>
            <a:ext cx="359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학생 개인별 과목 미리 담기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9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538D52A-3ABC-41E3-8ABB-D1D0410E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91" y="2042919"/>
            <a:ext cx="7582958" cy="288647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16670ED-B06B-4AB0-BC53-BA067F77CB5E}"/>
              </a:ext>
            </a:extLst>
          </p:cNvPr>
          <p:cNvGrpSpPr/>
          <p:nvPr/>
        </p:nvGrpSpPr>
        <p:grpSpPr>
          <a:xfrm>
            <a:off x="2031761" y="2260562"/>
            <a:ext cx="7384407" cy="2563048"/>
            <a:chOff x="2031761" y="2260562"/>
            <a:chExt cx="7384407" cy="25630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7F7E7B-9DE6-45BB-8F38-750AD5664BDE}"/>
                </a:ext>
              </a:extLst>
            </p:cNvPr>
            <p:cNvSpPr txBox="1"/>
            <p:nvPr/>
          </p:nvSpPr>
          <p:spPr>
            <a:xfrm>
              <a:off x="6809912" y="2260562"/>
              <a:ext cx="1979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미리 담기 취소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CDFE94C-AA19-48CF-9C30-6E71C8560597}"/>
                </a:ext>
              </a:extLst>
            </p:cNvPr>
            <p:cNvGrpSpPr/>
            <p:nvPr/>
          </p:nvGrpSpPr>
          <p:grpSpPr>
            <a:xfrm>
              <a:off x="8230198" y="2417679"/>
              <a:ext cx="1185970" cy="2396966"/>
              <a:chOff x="8310665" y="1953755"/>
              <a:chExt cx="884135" cy="482296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580FEE-90DD-4D83-A648-9A509E861755}"/>
                  </a:ext>
                </a:extLst>
              </p:cNvPr>
              <p:cNvSpPr/>
              <p:nvPr/>
            </p:nvSpPr>
            <p:spPr>
              <a:xfrm>
                <a:off x="8458835" y="3017520"/>
                <a:ext cx="735965" cy="3759200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5D07C99A-1CB6-4276-9A66-25C1B6570B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10665" y="1953755"/>
                <a:ext cx="485672" cy="1050775"/>
              </a:xfrm>
              <a:prstGeom prst="bentConnector3">
                <a:avLst>
                  <a:gd name="adj1" fmla="val 1654"/>
                </a:avLst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11729B-C893-4F7A-8216-B8FA2AE0C755}"/>
                </a:ext>
              </a:extLst>
            </p:cNvPr>
            <p:cNvSpPr/>
            <p:nvPr/>
          </p:nvSpPr>
          <p:spPr>
            <a:xfrm>
              <a:off x="2031761" y="2622130"/>
              <a:ext cx="1979083" cy="27780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0DC348-9359-4806-A506-58148EE5EC35}"/>
                </a:ext>
              </a:extLst>
            </p:cNvPr>
            <p:cNvSpPr/>
            <p:nvPr/>
          </p:nvSpPr>
          <p:spPr>
            <a:xfrm>
              <a:off x="6995464" y="3313827"/>
              <a:ext cx="284480" cy="150978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2E23C6FE-F661-4545-BBFE-D10F6125E7EE}"/>
                </a:ext>
              </a:extLst>
            </p:cNvPr>
            <p:cNvCxnSpPr>
              <a:cxnSpLocks/>
              <a:stCxn id="21" idx="0"/>
              <a:endCxn id="20" idx="3"/>
            </p:cNvCxnSpPr>
            <p:nvPr/>
          </p:nvCxnSpPr>
          <p:spPr>
            <a:xfrm rot="16200000" flipV="1">
              <a:off x="5297877" y="1474000"/>
              <a:ext cx="552794" cy="3126860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9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1451727" y="34540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1451727" y="807065"/>
            <a:ext cx="8767094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793166" y="1785141"/>
            <a:ext cx="215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프로젝트 개요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2793165" y="3163327"/>
            <a:ext cx="215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프로젝트 구성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2793164" y="4541513"/>
            <a:ext cx="262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3. DI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설정 코드 설명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5844E-BCA3-4646-9BA9-1C2043608B98}"/>
              </a:ext>
            </a:extLst>
          </p:cNvPr>
          <p:cNvSpPr txBox="1"/>
          <p:nvPr/>
        </p:nvSpPr>
        <p:spPr>
          <a:xfrm>
            <a:off x="6268401" y="1785141"/>
            <a:ext cx="3292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4. AOP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설정 코드 설명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8241B-C38E-4C5B-B3BC-16DE7857C7F8}"/>
              </a:ext>
            </a:extLst>
          </p:cNvPr>
          <p:cNvSpPr txBox="1"/>
          <p:nvPr/>
        </p:nvSpPr>
        <p:spPr>
          <a:xfrm>
            <a:off x="6268400" y="3163327"/>
            <a:ext cx="3806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트랜잭션 적용 시나리오와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코드 설명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7EAD6-FF5E-43C8-872F-9514276AB769}"/>
              </a:ext>
            </a:extLst>
          </p:cNvPr>
          <p:cNvSpPr txBox="1"/>
          <p:nvPr/>
        </p:nvSpPr>
        <p:spPr>
          <a:xfrm>
            <a:off x="6268399" y="4541513"/>
            <a:ext cx="262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6.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실행 결과 화면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1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A2E6D-617A-4E40-97E9-758F7D6C829F}"/>
              </a:ext>
            </a:extLst>
          </p:cNvPr>
          <p:cNvSpPr txBox="1"/>
          <p:nvPr/>
        </p:nvSpPr>
        <p:spPr>
          <a:xfrm>
            <a:off x="1459832" y="2046048"/>
            <a:ext cx="927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수강 신청 미리 담기 및 사전 과목 선호도 출력 프로그램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A303FF-4DA1-4A09-A2B4-B5EE42CC8174}"/>
              </a:ext>
            </a:extLst>
          </p:cNvPr>
          <p:cNvGrpSpPr/>
          <p:nvPr/>
        </p:nvGrpSpPr>
        <p:grpSpPr>
          <a:xfrm>
            <a:off x="2975162" y="2569268"/>
            <a:ext cx="5933706" cy="671086"/>
            <a:chOff x="2975162" y="2569268"/>
            <a:chExt cx="5933706" cy="6710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917F90-529D-4674-81F1-C409D7DBE3FA}"/>
                </a:ext>
              </a:extLst>
            </p:cNvPr>
            <p:cNvSpPr txBox="1"/>
            <p:nvPr/>
          </p:nvSpPr>
          <p:spPr>
            <a:xfrm>
              <a:off x="3649800" y="2840244"/>
              <a:ext cx="5259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학생 목록 </a:t>
              </a:r>
              <a:r>
                <a:rPr lang="en-US" altLang="ko-KR" sz="2000" b="1" dirty="0"/>
                <a:t>CRUD/ </a:t>
              </a:r>
              <a:r>
                <a:rPr lang="ko-KR" altLang="en-US" sz="2000" b="1" dirty="0"/>
                <a:t>과목 목록 </a:t>
              </a:r>
              <a:r>
                <a:rPr lang="en-US" altLang="ko-KR" sz="2000" b="1" dirty="0"/>
                <a:t>CRUD</a:t>
              </a: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49B5423D-E9AD-4AB4-BA91-65A0E260E9C8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2975162" y="2569268"/>
              <a:ext cx="674638" cy="471031"/>
            </a:xfrm>
            <a:prstGeom prst="bentConnector3">
              <a:avLst>
                <a:gd name="adj1" fmla="val 834"/>
              </a:avLst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ECFF1B-DBEC-40B4-A9EF-814E98D303C1}"/>
              </a:ext>
            </a:extLst>
          </p:cNvPr>
          <p:cNvGrpSpPr/>
          <p:nvPr/>
        </p:nvGrpSpPr>
        <p:grpSpPr>
          <a:xfrm>
            <a:off x="2975162" y="3035472"/>
            <a:ext cx="5933706" cy="1015155"/>
            <a:chOff x="2975162" y="3035472"/>
            <a:chExt cx="5933706" cy="10151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9B1C92-E993-4A5B-89A4-F0405546ADD7}"/>
                </a:ext>
              </a:extLst>
            </p:cNvPr>
            <p:cNvSpPr txBox="1"/>
            <p:nvPr/>
          </p:nvSpPr>
          <p:spPr>
            <a:xfrm>
              <a:off x="3649800" y="3650517"/>
              <a:ext cx="5259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학생 개인 별 수강 희망 과목 미리 담기 기능</a:t>
              </a:r>
              <a:endParaRPr lang="en-US" altLang="ko-KR" sz="2000" b="1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7BA5C3BA-9571-45A2-BE5A-7E97300CDC1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16200000" flipH="1">
              <a:off x="2904931" y="3105703"/>
              <a:ext cx="815100" cy="674638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D54C85-7706-4F35-A6DE-46FA8694B159}"/>
              </a:ext>
            </a:extLst>
          </p:cNvPr>
          <p:cNvGrpSpPr/>
          <p:nvPr/>
        </p:nvGrpSpPr>
        <p:grpSpPr>
          <a:xfrm>
            <a:off x="2975162" y="3784875"/>
            <a:ext cx="5933706" cy="1076025"/>
            <a:chOff x="2975162" y="3784875"/>
            <a:chExt cx="5933706" cy="10760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B4F107-6D2D-4FE5-A15F-983610F6602C}"/>
                </a:ext>
              </a:extLst>
            </p:cNvPr>
            <p:cNvSpPr txBox="1"/>
            <p:nvPr/>
          </p:nvSpPr>
          <p:spPr>
            <a:xfrm>
              <a:off x="3649800" y="4460790"/>
              <a:ext cx="5259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수강 신청한 과목의 사전 선호도 출력 기능</a:t>
              </a:r>
              <a:endParaRPr lang="en-US" altLang="ko-KR" sz="2000" b="1" dirty="0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E99D32BF-2933-4F39-857F-F91CD6C41515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16200000" flipH="1">
              <a:off x="2874496" y="3885541"/>
              <a:ext cx="875970" cy="674637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63DDF7-CE60-40A2-B6FD-B2699520D6D4}"/>
              </a:ext>
            </a:extLst>
          </p:cNvPr>
          <p:cNvGrpSpPr/>
          <p:nvPr/>
        </p:nvGrpSpPr>
        <p:grpSpPr>
          <a:xfrm>
            <a:off x="2975162" y="4595147"/>
            <a:ext cx="7446544" cy="1076025"/>
            <a:chOff x="2975162" y="4595147"/>
            <a:chExt cx="7446544" cy="107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1518C5-F754-4B53-B34A-F6F48277840D}"/>
                </a:ext>
              </a:extLst>
            </p:cNvPr>
            <p:cNvSpPr txBox="1"/>
            <p:nvPr/>
          </p:nvSpPr>
          <p:spPr>
            <a:xfrm>
              <a:off x="3649799" y="5271062"/>
              <a:ext cx="6771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미리 담기 한 총 학점 계산</a:t>
              </a:r>
              <a:r>
                <a:rPr lang="en-US" altLang="ko-KR" sz="2000" b="1" dirty="0"/>
                <a:t>/ </a:t>
              </a:r>
              <a:r>
                <a:rPr lang="ko-KR" altLang="en-US" sz="2000" b="1" dirty="0"/>
                <a:t>선호도가 높은 순으로 재배치</a:t>
              </a:r>
              <a:endParaRPr lang="en-US" altLang="ko-KR" sz="2000" b="1" dirty="0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877BF2AE-752D-4F09-AEEC-56513B50B1F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74496" y="4695813"/>
              <a:ext cx="875970" cy="674637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4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B7163E-CE09-4D9F-B7BD-02965003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2" y="1248412"/>
            <a:ext cx="3296110" cy="485842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17E2AF-A4D3-4D66-9F7C-7E5BC95CDFC2}"/>
              </a:ext>
            </a:extLst>
          </p:cNvPr>
          <p:cNvGrpSpPr/>
          <p:nvPr/>
        </p:nvGrpSpPr>
        <p:grpSpPr>
          <a:xfrm>
            <a:off x="6139320" y="2535743"/>
            <a:ext cx="4952820" cy="3135546"/>
            <a:chOff x="6139320" y="2535743"/>
            <a:chExt cx="4952820" cy="31355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B03D05-849C-49C8-B8DB-5F272A12C9FA}"/>
                </a:ext>
              </a:extLst>
            </p:cNvPr>
            <p:cNvSpPr txBox="1"/>
            <p:nvPr/>
          </p:nvSpPr>
          <p:spPr>
            <a:xfrm>
              <a:off x="6167715" y="2535743"/>
              <a:ext cx="405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JavaConfig.java: AOP </a:t>
              </a:r>
              <a:r>
                <a:rPr lang="ko-KR" altLang="en-US" sz="1400" b="1" dirty="0"/>
                <a:t>빈 설정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746EC-B3CC-4E5F-AF95-96094E6DBF3D}"/>
                </a:ext>
              </a:extLst>
            </p:cNvPr>
            <p:cNvSpPr txBox="1"/>
            <p:nvPr/>
          </p:nvSpPr>
          <p:spPr>
            <a:xfrm>
              <a:off x="6167715" y="2997409"/>
              <a:ext cx="405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MemberAspect.java: AOP </a:t>
              </a:r>
              <a:r>
                <a:rPr lang="ko-KR" altLang="en-US" sz="1400" b="1" dirty="0"/>
                <a:t>공통 관심사 클래스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E861F1-503D-438E-825F-EC700BFF0922}"/>
                </a:ext>
              </a:extLst>
            </p:cNvPr>
            <p:cNvSpPr txBox="1"/>
            <p:nvPr/>
          </p:nvSpPr>
          <p:spPr>
            <a:xfrm>
              <a:off x="6167715" y="3623513"/>
              <a:ext cx="492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MemberController.java: </a:t>
              </a:r>
              <a:r>
                <a:rPr lang="ko-KR" altLang="en-US" sz="1400" b="1" dirty="0"/>
                <a:t>시스템 전체 총괄하는 컨트롤러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EB90A1-A047-4AB9-AABB-A548B175E756}"/>
                </a:ext>
              </a:extLst>
            </p:cNvPr>
            <p:cNvSpPr txBox="1"/>
            <p:nvPr/>
          </p:nvSpPr>
          <p:spPr>
            <a:xfrm>
              <a:off x="6139320" y="4071346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PreferVO</a:t>
              </a:r>
              <a:r>
                <a:rPr lang="en-US" altLang="ko-KR" sz="1400" b="1" dirty="0"/>
                <a:t>: </a:t>
              </a:r>
              <a:r>
                <a:rPr lang="ko-KR" altLang="en-US" sz="1400" b="1" dirty="0"/>
                <a:t>미리 담기 정보 도메인 클래스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C183FF-240B-4F7C-A308-26ECF40C3D47}"/>
                </a:ext>
              </a:extLst>
            </p:cNvPr>
            <p:cNvSpPr txBox="1"/>
            <p:nvPr/>
          </p:nvSpPr>
          <p:spPr>
            <a:xfrm>
              <a:off x="6139320" y="4305010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SubjectVO</a:t>
              </a:r>
              <a:r>
                <a:rPr lang="en-US" altLang="ko-KR" sz="1400" b="1" dirty="0"/>
                <a:t>: </a:t>
              </a:r>
              <a:r>
                <a:rPr lang="ko-KR" altLang="en-US" sz="1400" b="1" dirty="0"/>
                <a:t>과목 정보 도메인 클래스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F91789-B3DC-40F6-95FC-6EC0614B9FC6}"/>
                </a:ext>
              </a:extLst>
            </p:cNvPr>
            <p:cNvSpPr txBox="1"/>
            <p:nvPr/>
          </p:nvSpPr>
          <p:spPr>
            <a:xfrm>
              <a:off x="6139320" y="4528525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StudentVO</a:t>
              </a:r>
              <a:r>
                <a:rPr lang="en-US" altLang="ko-KR" sz="1400" b="1" dirty="0"/>
                <a:t>: </a:t>
              </a:r>
              <a:r>
                <a:rPr lang="ko-KR" altLang="en-US" sz="1400" b="1" dirty="0"/>
                <a:t>학생 정보 도메인 클래스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556434-88ED-446F-8B44-4447F18BFFB1}"/>
                </a:ext>
              </a:extLst>
            </p:cNvPr>
            <p:cNvSpPr txBox="1"/>
            <p:nvPr/>
          </p:nvSpPr>
          <p:spPr>
            <a:xfrm>
              <a:off x="6139320" y="5363512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프로젝트 </a:t>
              </a:r>
              <a:r>
                <a:rPr lang="en-US" altLang="ko-KR" sz="1400" b="1" dirty="0"/>
                <a:t>DI </a:t>
              </a:r>
              <a:r>
                <a:rPr lang="ko-KR" altLang="en-US" sz="1400" b="1" dirty="0"/>
                <a:t>구현</a:t>
              </a:r>
              <a:r>
                <a:rPr lang="en-US" altLang="ko-KR" sz="1400" b="1" dirty="0"/>
                <a:t> </a:t>
              </a:r>
              <a:endParaRPr lang="ko-KR" altLang="en-US" sz="14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77195DC-3E82-406E-9D90-EED71D04B3DD}"/>
              </a:ext>
            </a:extLst>
          </p:cNvPr>
          <p:cNvGrpSpPr/>
          <p:nvPr/>
        </p:nvGrpSpPr>
        <p:grpSpPr>
          <a:xfrm>
            <a:off x="3917576" y="2679082"/>
            <a:ext cx="2250139" cy="3329592"/>
            <a:chOff x="3917576" y="2679082"/>
            <a:chExt cx="2250139" cy="3329592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C68886F-0AA1-4A51-AF80-AC735E132F4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043082" y="2679082"/>
              <a:ext cx="2124633" cy="1055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1EFF151-3424-4EDA-8348-0BAFEAA5F56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294094" y="3137465"/>
              <a:ext cx="1873621" cy="1383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E39DD1E-B911-4C63-8C09-55D34431279A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4536141" y="3771101"/>
              <a:ext cx="1631574" cy="630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C97AFDA-3616-4F64-ACA4-266F2BFE5AE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917576" y="4225235"/>
              <a:ext cx="2221744" cy="61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CC598CF-3AD7-4D96-ADBB-AD4ED2BC2016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043082" y="4458280"/>
              <a:ext cx="2096238" cy="61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718387C-9D61-4BD8-8B14-6CDC98557FD3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980329" y="4669556"/>
              <a:ext cx="2158991" cy="128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오른쪽 중괄호 41">
              <a:extLst>
                <a:ext uri="{FF2B5EF4-FFF2-40B4-BE49-F238E27FC236}">
                  <a16:creationId xmlns:a16="http://schemas.microsoft.com/office/drawing/2014/main" id="{7AF76882-8766-4434-B893-38239DC60336}"/>
                </a:ext>
              </a:extLst>
            </p:cNvPr>
            <p:cNvSpPr/>
            <p:nvPr/>
          </p:nvSpPr>
          <p:spPr>
            <a:xfrm>
              <a:off x="4651931" y="5014968"/>
              <a:ext cx="385482" cy="993706"/>
            </a:xfrm>
            <a:prstGeom prst="rightBrace">
              <a:avLst>
                <a:gd name="adj1" fmla="val 19309"/>
                <a:gd name="adj2" fmla="val 50406"/>
              </a:avLst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374730F-B638-4E21-A9C9-255D1B656BBE}"/>
                </a:ext>
              </a:extLst>
            </p:cNvPr>
            <p:cNvCxnSpPr>
              <a:cxnSpLocks/>
              <a:stCxn id="42" idx="1"/>
              <a:endCxn id="21" idx="1"/>
            </p:cNvCxnSpPr>
            <p:nvPr/>
          </p:nvCxnSpPr>
          <p:spPr>
            <a:xfrm>
              <a:off x="5037413" y="5515855"/>
              <a:ext cx="1101907" cy="154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1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646809-1A73-48D1-A2DB-3C1F127C3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0"/>
          <a:stretch/>
        </p:blipFill>
        <p:spPr>
          <a:xfrm>
            <a:off x="2221274" y="871240"/>
            <a:ext cx="3019846" cy="5955087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B0C174D7-39C3-4267-8016-1C5FC9C170C4}"/>
              </a:ext>
            </a:extLst>
          </p:cNvPr>
          <p:cNvGrpSpPr/>
          <p:nvPr/>
        </p:nvGrpSpPr>
        <p:grpSpPr>
          <a:xfrm>
            <a:off x="3731199" y="1396700"/>
            <a:ext cx="2843221" cy="5266288"/>
            <a:chOff x="3731199" y="1396700"/>
            <a:chExt cx="2843221" cy="5266288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897B9DA-2BCD-4E1E-9B1C-EFD594DEC506}"/>
                </a:ext>
              </a:extLst>
            </p:cNvPr>
            <p:cNvCxnSpPr>
              <a:cxnSpLocks/>
            </p:cNvCxnSpPr>
            <p:nvPr/>
          </p:nvCxnSpPr>
          <p:spPr>
            <a:xfrm>
              <a:off x="4659589" y="3197376"/>
              <a:ext cx="150812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9B10A88-70CB-4E59-8BFC-7FFB3AB7A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862" y="1396700"/>
              <a:ext cx="1740853" cy="61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1244938-DB0E-46EA-BAED-2ECDD996CAAA}"/>
                </a:ext>
              </a:extLst>
            </p:cNvPr>
            <p:cNvCxnSpPr>
              <a:cxnSpLocks/>
            </p:cNvCxnSpPr>
            <p:nvPr/>
          </p:nvCxnSpPr>
          <p:spPr>
            <a:xfrm>
              <a:off x="4525203" y="1629745"/>
              <a:ext cx="1642512" cy="61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ECF612B-1C61-4DCE-966E-9B124857E359}"/>
                </a:ext>
              </a:extLst>
            </p:cNvPr>
            <p:cNvCxnSpPr>
              <a:cxnSpLocks/>
            </p:cNvCxnSpPr>
            <p:nvPr/>
          </p:nvCxnSpPr>
          <p:spPr>
            <a:xfrm>
              <a:off x="4476032" y="1864171"/>
              <a:ext cx="1691683" cy="128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F7FCB1A-206C-47F8-8872-4877ED2CC45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542" y="5421644"/>
              <a:ext cx="222074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FFBFEE71-3634-4CEF-8B0B-612C5D0FC25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3731199" y="4289304"/>
              <a:ext cx="2364801" cy="684242"/>
            </a:xfrm>
            <a:prstGeom prst="bentConnector3">
              <a:avLst>
                <a:gd name="adj1" fmla="val 51468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왼쪽 대괄호 56">
              <a:extLst>
                <a:ext uri="{FF2B5EF4-FFF2-40B4-BE49-F238E27FC236}">
                  <a16:creationId xmlns:a16="http://schemas.microsoft.com/office/drawing/2014/main" id="{2B3946CF-0826-49D8-82D3-4B8A7985C686}"/>
                </a:ext>
              </a:extLst>
            </p:cNvPr>
            <p:cNvSpPr/>
            <p:nvPr/>
          </p:nvSpPr>
          <p:spPr>
            <a:xfrm>
              <a:off x="6179290" y="4631425"/>
              <a:ext cx="395130" cy="2031563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F6CB8F1-775B-4B7F-A172-CA3091B24344}"/>
              </a:ext>
            </a:extLst>
          </p:cNvPr>
          <p:cNvGrpSpPr/>
          <p:nvPr/>
        </p:nvGrpSpPr>
        <p:grpSpPr>
          <a:xfrm>
            <a:off x="6096000" y="1211417"/>
            <a:ext cx="5096719" cy="5530694"/>
            <a:chOff x="6096000" y="1211417"/>
            <a:chExt cx="5096719" cy="55306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DBA03E-763B-4205-8A5E-2D42767BC3DE}"/>
                </a:ext>
              </a:extLst>
            </p:cNvPr>
            <p:cNvSpPr txBox="1"/>
            <p:nvPr/>
          </p:nvSpPr>
          <p:spPr>
            <a:xfrm>
              <a:off x="6096000" y="1211417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PreferMapper.xml: </a:t>
              </a:r>
              <a:r>
                <a:rPr lang="ko-KR" altLang="en-US" sz="1400" b="1" dirty="0"/>
                <a:t>미리 담기 정보 </a:t>
              </a:r>
              <a:r>
                <a:rPr lang="ko-KR" altLang="en-US" sz="1400" b="1" dirty="0" err="1"/>
                <a:t>맵퍼</a:t>
              </a:r>
              <a:r>
                <a:rPr lang="ko-KR" altLang="en-US" sz="1400" b="1" dirty="0"/>
                <a:t> 파일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05ADE2-29ED-456F-86BB-492DC040C454}"/>
                </a:ext>
              </a:extLst>
            </p:cNvPr>
            <p:cNvSpPr txBox="1"/>
            <p:nvPr/>
          </p:nvSpPr>
          <p:spPr>
            <a:xfrm>
              <a:off x="6096000" y="1468231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SubjectMapper.xml: </a:t>
              </a:r>
              <a:r>
                <a:rPr lang="ko-KR" altLang="en-US" sz="1400" b="1" dirty="0"/>
                <a:t>과목 정보 </a:t>
              </a:r>
              <a:r>
                <a:rPr lang="ko-KR" altLang="en-US" sz="1400" b="1" dirty="0" err="1"/>
                <a:t>맵퍼</a:t>
              </a:r>
              <a:r>
                <a:rPr lang="ko-KR" altLang="en-US" sz="1400" b="1" dirty="0"/>
                <a:t> 파일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B88655-B30E-4983-B88C-7D262AFE1ED8}"/>
                </a:ext>
              </a:extLst>
            </p:cNvPr>
            <p:cNvSpPr txBox="1"/>
            <p:nvPr/>
          </p:nvSpPr>
          <p:spPr>
            <a:xfrm>
              <a:off x="6096000" y="1714896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StudentMapper.xml: </a:t>
              </a:r>
              <a:r>
                <a:rPr lang="ko-KR" altLang="en-US" sz="1400" b="1" dirty="0"/>
                <a:t>학생 정보 </a:t>
              </a:r>
              <a:r>
                <a:rPr lang="ko-KR" altLang="en-US" sz="1400" b="1" dirty="0" err="1"/>
                <a:t>맵퍼</a:t>
              </a:r>
              <a:r>
                <a:rPr lang="ko-KR" altLang="en-US" sz="1400" b="1" dirty="0"/>
                <a:t> 파일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7D6689-7208-4808-80DC-6B349E6DCE08}"/>
                </a:ext>
              </a:extLst>
            </p:cNvPr>
            <p:cNvSpPr txBox="1"/>
            <p:nvPr/>
          </p:nvSpPr>
          <p:spPr>
            <a:xfrm>
              <a:off x="6146378" y="3024505"/>
              <a:ext cx="4634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MemberDAOTest.java: </a:t>
              </a:r>
              <a:r>
                <a:rPr lang="ko-KR" altLang="en-US" sz="1400" b="1" dirty="0" err="1"/>
                <a:t>다오</a:t>
              </a:r>
              <a:r>
                <a:rPr lang="ko-KR" altLang="en-US" sz="1400" b="1" dirty="0"/>
                <a:t> 테스트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67F92C-F4EA-4266-A250-0250FEA05CE3}"/>
                </a:ext>
              </a:extLst>
            </p:cNvPr>
            <p:cNvSpPr txBox="1"/>
            <p:nvPr/>
          </p:nvSpPr>
          <p:spPr>
            <a:xfrm>
              <a:off x="6096000" y="4135415"/>
              <a:ext cx="509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root-context.xml/servlet-context.xml: </a:t>
              </a:r>
              <a:r>
                <a:rPr lang="ko-KR" altLang="en-US" sz="1400" b="1" dirty="0"/>
                <a:t>프로젝트 설정 파일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15E31A8-4041-4A2A-BA9B-46C19F63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420" y="4551055"/>
              <a:ext cx="2133898" cy="219105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8AEA5C-C9E2-4CCA-8A69-FB300CECED59}"/>
                </a:ext>
              </a:extLst>
            </p:cNvPr>
            <p:cNvSpPr txBox="1"/>
            <p:nvPr/>
          </p:nvSpPr>
          <p:spPr>
            <a:xfrm>
              <a:off x="8747667" y="5388098"/>
              <a:ext cx="122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뷰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</a:t>
            </a:r>
            <a:r>
              <a:rPr lang="ko-KR" altLang="en-US" sz="2400" b="1" dirty="0"/>
              <a:t> 설정 코드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60405-CEDA-40A5-B892-6E7FB761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91" y="1911340"/>
            <a:ext cx="2476846" cy="64779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D1E822-F6A8-4AF1-BC61-6EC644A29276}"/>
              </a:ext>
            </a:extLst>
          </p:cNvPr>
          <p:cNvGrpSpPr/>
          <p:nvPr/>
        </p:nvGrpSpPr>
        <p:grpSpPr>
          <a:xfrm>
            <a:off x="2821444" y="2274160"/>
            <a:ext cx="1358565" cy="307830"/>
            <a:chOff x="2973659" y="1825770"/>
            <a:chExt cx="1358565" cy="30783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5DEDF7C-F883-49C1-8E13-5E498DECCC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3659" y="1979685"/>
              <a:ext cx="113477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왼쪽 대괄호 34">
              <a:extLst>
                <a:ext uri="{FF2B5EF4-FFF2-40B4-BE49-F238E27FC236}">
                  <a16:creationId xmlns:a16="http://schemas.microsoft.com/office/drawing/2014/main" id="{DC03DE5A-AD74-492D-98CA-E8ABB184E80C}"/>
                </a:ext>
              </a:extLst>
            </p:cNvPr>
            <p:cNvSpPr/>
            <p:nvPr/>
          </p:nvSpPr>
          <p:spPr>
            <a:xfrm>
              <a:off x="4108434" y="1825770"/>
              <a:ext cx="223790" cy="307830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1408E9-6DAC-4E9B-8DDC-A1F83665BAF1}"/>
              </a:ext>
            </a:extLst>
          </p:cNvPr>
          <p:cNvGrpSpPr/>
          <p:nvPr/>
        </p:nvGrpSpPr>
        <p:grpSpPr>
          <a:xfrm>
            <a:off x="4251959" y="1781908"/>
            <a:ext cx="6627513" cy="952482"/>
            <a:chOff x="4251959" y="1781908"/>
            <a:chExt cx="6627513" cy="9524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F85716A-9D7A-40AD-8E3A-105A053B7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71"/>
            <a:stretch/>
          </p:blipFill>
          <p:spPr>
            <a:xfrm>
              <a:off x="4251959" y="2048494"/>
              <a:ext cx="6627513" cy="68589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358EE8-98C3-437B-B821-430B6867822B}"/>
                </a:ext>
              </a:extLst>
            </p:cNvPr>
            <p:cNvSpPr txBox="1"/>
            <p:nvPr/>
          </p:nvSpPr>
          <p:spPr>
            <a:xfrm>
              <a:off x="5330443" y="1781908"/>
              <a:ext cx="260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[DI –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Annotation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설정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]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BD264D1-A2A1-4FCA-AFA4-2362B4F3CA30}"/>
              </a:ext>
            </a:extLst>
          </p:cNvPr>
          <p:cNvGrpSpPr/>
          <p:nvPr/>
        </p:nvGrpSpPr>
        <p:grpSpPr>
          <a:xfrm>
            <a:off x="1038191" y="3503245"/>
            <a:ext cx="5239164" cy="2210738"/>
            <a:chOff x="1038191" y="3503245"/>
            <a:chExt cx="5239164" cy="221073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341D80-EB42-48C7-9B9D-391DD546D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31" r="5666"/>
            <a:stretch/>
          </p:blipFill>
          <p:spPr>
            <a:xfrm>
              <a:off x="1038191" y="3884928"/>
              <a:ext cx="5239164" cy="18290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1EB89-467E-4760-A80D-7E8CF39F91FC}"/>
                </a:ext>
              </a:extLst>
            </p:cNvPr>
            <p:cNvSpPr txBox="1"/>
            <p:nvPr/>
          </p:nvSpPr>
          <p:spPr>
            <a:xfrm>
              <a:off x="1038191" y="3503245"/>
              <a:ext cx="2918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[MemberServiceImpl.java]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59D0D14-3C1F-49C6-B2C2-0FF55EC5944C}"/>
              </a:ext>
            </a:extLst>
          </p:cNvPr>
          <p:cNvGrpSpPr/>
          <p:nvPr/>
        </p:nvGrpSpPr>
        <p:grpSpPr>
          <a:xfrm>
            <a:off x="6606073" y="3505565"/>
            <a:ext cx="4772691" cy="2165289"/>
            <a:chOff x="6606073" y="3505565"/>
            <a:chExt cx="4772691" cy="216528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81E8A5-1C87-489E-A0AC-E614810DD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6073" y="3841799"/>
              <a:ext cx="4772691" cy="182905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18855B-DB6D-447D-8945-3D309C1578E1}"/>
                </a:ext>
              </a:extLst>
            </p:cNvPr>
            <p:cNvSpPr txBox="1"/>
            <p:nvPr/>
          </p:nvSpPr>
          <p:spPr>
            <a:xfrm>
              <a:off x="6606073" y="3505565"/>
              <a:ext cx="2918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[MemberDAOImpl.java]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2BD7727-F2E5-4634-B6CF-73272024F368}"/>
              </a:ext>
            </a:extLst>
          </p:cNvPr>
          <p:cNvGrpSpPr/>
          <p:nvPr/>
        </p:nvGrpSpPr>
        <p:grpSpPr>
          <a:xfrm>
            <a:off x="1290321" y="2209800"/>
            <a:ext cx="9156236" cy="3192779"/>
            <a:chOff x="1290321" y="2209800"/>
            <a:chExt cx="9156236" cy="319277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6B16A21-AC96-41CE-AFD6-900EC09393C9}"/>
                </a:ext>
              </a:extLst>
            </p:cNvPr>
            <p:cNvSpPr/>
            <p:nvPr/>
          </p:nvSpPr>
          <p:spPr>
            <a:xfrm>
              <a:off x="7843520" y="2209800"/>
              <a:ext cx="2603037" cy="20802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7E05CE4-0E99-43EB-8EB3-4DB1EEB10214}"/>
                </a:ext>
              </a:extLst>
            </p:cNvPr>
            <p:cNvSpPr/>
            <p:nvPr/>
          </p:nvSpPr>
          <p:spPr>
            <a:xfrm>
              <a:off x="7843519" y="2453526"/>
              <a:ext cx="2230121" cy="16394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9F0036D-2674-45AA-8822-00B642616318}"/>
                </a:ext>
              </a:extLst>
            </p:cNvPr>
            <p:cNvSpPr/>
            <p:nvPr/>
          </p:nvSpPr>
          <p:spPr>
            <a:xfrm>
              <a:off x="1290321" y="4644692"/>
              <a:ext cx="774700" cy="2092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B7ED932-FE6B-4BB8-BEE1-C6F0B7A0C667}"/>
                </a:ext>
              </a:extLst>
            </p:cNvPr>
            <p:cNvSpPr/>
            <p:nvPr/>
          </p:nvSpPr>
          <p:spPr>
            <a:xfrm>
              <a:off x="1638310" y="5193332"/>
              <a:ext cx="937249" cy="2092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7BDE89C-5034-4C75-B6B2-824465164161}"/>
                </a:ext>
              </a:extLst>
            </p:cNvPr>
            <p:cNvSpPr/>
            <p:nvPr/>
          </p:nvSpPr>
          <p:spPr>
            <a:xfrm>
              <a:off x="6681235" y="4590208"/>
              <a:ext cx="1007345" cy="2092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3D349D4-11F2-4F8E-9594-B4A4DC9165D7}"/>
                </a:ext>
              </a:extLst>
            </p:cNvPr>
            <p:cNvSpPr/>
            <p:nvPr/>
          </p:nvSpPr>
          <p:spPr>
            <a:xfrm>
              <a:off x="7026711" y="5147826"/>
              <a:ext cx="937249" cy="2092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21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4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AOP</a:t>
            </a:r>
            <a:r>
              <a:rPr lang="ko-KR" altLang="en-US" sz="2400" b="1" dirty="0"/>
              <a:t> 설정 코드 설명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874FF3-A021-4050-BDD5-6C0450E0FFCF}"/>
              </a:ext>
            </a:extLst>
          </p:cNvPr>
          <p:cNvGrpSpPr/>
          <p:nvPr/>
        </p:nvGrpSpPr>
        <p:grpSpPr>
          <a:xfrm>
            <a:off x="1030998" y="1530933"/>
            <a:ext cx="8011643" cy="3754286"/>
            <a:chOff x="1030998" y="1530933"/>
            <a:chExt cx="8011643" cy="37542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B3A202B-4040-4208-944E-F2A44EB68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998" y="1777154"/>
              <a:ext cx="8011643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4CFA526-4F9A-4B8D-A149-7FCAEF4C3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998" y="4418323"/>
              <a:ext cx="3600953" cy="86689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DA4A9-EB99-4F44-9FA9-AD7A658FC014}"/>
                </a:ext>
              </a:extLst>
            </p:cNvPr>
            <p:cNvSpPr txBox="1"/>
            <p:nvPr/>
          </p:nvSpPr>
          <p:spPr>
            <a:xfrm>
              <a:off x="1085436" y="1530933"/>
              <a:ext cx="2918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[MemberAspect.java]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478268-29CE-445B-89B0-A0BFD1CDDD84}"/>
                </a:ext>
              </a:extLst>
            </p:cNvPr>
            <p:cNvSpPr txBox="1"/>
            <p:nvPr/>
          </p:nvSpPr>
          <p:spPr>
            <a:xfrm>
              <a:off x="1085436" y="4173440"/>
              <a:ext cx="2918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[JavaConfig.java]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0B5F721-8ECD-4D45-B690-E8EDCE08890C}"/>
              </a:ext>
            </a:extLst>
          </p:cNvPr>
          <p:cNvGrpSpPr/>
          <p:nvPr/>
        </p:nvGrpSpPr>
        <p:grpSpPr>
          <a:xfrm>
            <a:off x="3497548" y="1556734"/>
            <a:ext cx="8511569" cy="3987038"/>
            <a:chOff x="3497548" y="1556734"/>
            <a:chExt cx="8511569" cy="398703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28567F7-280A-4F7D-BA7D-FCB368BE8BEC}"/>
                </a:ext>
              </a:extLst>
            </p:cNvPr>
            <p:cNvGrpSpPr/>
            <p:nvPr/>
          </p:nvGrpSpPr>
          <p:grpSpPr>
            <a:xfrm>
              <a:off x="3497548" y="1556734"/>
              <a:ext cx="7954994" cy="2960191"/>
              <a:chOff x="3497548" y="1556734"/>
              <a:chExt cx="7954994" cy="296019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42EA05-4969-4354-9903-99DDB1959E31}"/>
                  </a:ext>
                </a:extLst>
              </p:cNvPr>
              <p:cNvSpPr txBox="1"/>
              <p:nvPr/>
            </p:nvSpPr>
            <p:spPr>
              <a:xfrm>
                <a:off x="4292744" y="1556734"/>
                <a:ext cx="7159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org.kpu.myweb</a:t>
                </a:r>
                <a:r>
                  <a:rPr lang="ko-KR" altLang="en-US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 아래에 있는 모든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service </a:t>
                </a:r>
                <a:r>
                  <a:rPr lang="ko-KR" altLang="en-US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메서드 호출 이후 실행</a:t>
                </a:r>
                <a:endPara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0F8FD-FFD4-4F70-8B6C-B8374EC5D2EE}"/>
                  </a:ext>
                </a:extLst>
              </p:cNvPr>
              <p:cNvSpPr txBox="1"/>
              <p:nvPr/>
            </p:nvSpPr>
            <p:spPr>
              <a:xfrm>
                <a:off x="3497548" y="4209148"/>
                <a:ext cx="2702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java</a:t>
                </a:r>
                <a:r>
                  <a:rPr lang="ko-KR" altLang="en-US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를 이용한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AOP </a:t>
                </a:r>
                <a:r>
                  <a:rPr lang="ko-KR" altLang="en-US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ea typeface="KoPub돋움체 Light" panose="02020603020101020101" pitchFamily="18" charset="-127"/>
                  </a:rPr>
                  <a:t>설정</a:t>
                </a:r>
                <a:endPara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5B0F0A2-E244-4F85-8105-0371DE00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919"/>
            <a:stretch/>
          </p:blipFill>
          <p:spPr>
            <a:xfrm>
              <a:off x="6588007" y="3962401"/>
              <a:ext cx="5421110" cy="1581371"/>
            </a:xfrm>
            <a:prstGeom prst="rect">
              <a:avLst/>
            </a:prstGeom>
          </p:spPr>
        </p:pic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8333C0-C21E-45A9-BFDE-F6328CF351D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22880" y="4363036"/>
            <a:ext cx="774668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F8C6A6-C8DD-42D8-BCE7-CA038AC72D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20720" y="1710623"/>
            <a:ext cx="10720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1968509-E516-426C-81EE-D71B3F7EBE41}"/>
              </a:ext>
            </a:extLst>
          </p:cNvPr>
          <p:cNvGrpSpPr/>
          <p:nvPr/>
        </p:nvGrpSpPr>
        <p:grpSpPr>
          <a:xfrm>
            <a:off x="8953497" y="2529179"/>
            <a:ext cx="546103" cy="1433222"/>
            <a:chOff x="8953497" y="2529179"/>
            <a:chExt cx="546103" cy="1433222"/>
          </a:xfrm>
        </p:grpSpPr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BB7766-473F-43D5-91B3-DA77AF168AEE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9298562" y="2712389"/>
              <a:ext cx="201038" cy="1250012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왼쪽 대괄호 34">
              <a:extLst>
                <a:ext uri="{FF2B5EF4-FFF2-40B4-BE49-F238E27FC236}">
                  <a16:creationId xmlns:a16="http://schemas.microsoft.com/office/drawing/2014/main" id="{0D9B0264-A5DC-4315-8D42-447027A2E613}"/>
                </a:ext>
              </a:extLst>
            </p:cNvPr>
            <p:cNvSpPr/>
            <p:nvPr/>
          </p:nvSpPr>
          <p:spPr>
            <a:xfrm rot="10800000">
              <a:off x="8953497" y="2529179"/>
              <a:ext cx="345065" cy="366421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1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5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574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트랜잭션 적용 시나리오와 코드 설명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025719-CAAB-4FED-93B4-5873DFF9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373"/>
            <a:ext cx="12192636" cy="45451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F61E9F4-B609-4FC3-A326-48FB0F64D7FF}"/>
              </a:ext>
            </a:extLst>
          </p:cNvPr>
          <p:cNvGrpSpPr/>
          <p:nvPr/>
        </p:nvGrpSpPr>
        <p:grpSpPr>
          <a:xfrm>
            <a:off x="5463334" y="4056094"/>
            <a:ext cx="3833066" cy="1518955"/>
            <a:chOff x="5463334" y="4056094"/>
            <a:chExt cx="3833066" cy="15189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F0F4FB-66F4-458F-8953-B6E42B3AA667}"/>
                </a:ext>
              </a:extLst>
            </p:cNvPr>
            <p:cNvSpPr txBox="1"/>
            <p:nvPr/>
          </p:nvSpPr>
          <p:spPr>
            <a:xfrm>
              <a:off x="5463334" y="4056094"/>
              <a:ext cx="2702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성공 시 변경된 이름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DB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에 적용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FA05D1-B5EA-41E1-B071-FF55A4C68A21}"/>
                </a:ext>
              </a:extLst>
            </p:cNvPr>
            <p:cNvSpPr txBox="1"/>
            <p:nvPr/>
          </p:nvSpPr>
          <p:spPr>
            <a:xfrm>
              <a:off x="5463334" y="5267272"/>
              <a:ext cx="3833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실패 시 변경된 이름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DB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에 적용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x -&gt;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롤백 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596ED1-7013-4907-A3A3-08094586CF79}"/>
              </a:ext>
            </a:extLst>
          </p:cNvPr>
          <p:cNvGrpSpPr/>
          <p:nvPr/>
        </p:nvGrpSpPr>
        <p:grpSpPr>
          <a:xfrm>
            <a:off x="4297680" y="4209983"/>
            <a:ext cx="1165654" cy="1209040"/>
            <a:chOff x="4297680" y="4209983"/>
            <a:chExt cx="1165654" cy="1209040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D5DF506-E37C-466A-9991-43B4A765EA44}"/>
                </a:ext>
              </a:extLst>
            </p:cNvPr>
            <p:cNvCxnSpPr>
              <a:cxnSpLocks/>
            </p:cNvCxnSpPr>
            <p:nvPr/>
          </p:nvCxnSpPr>
          <p:spPr>
            <a:xfrm>
              <a:off x="4297680" y="4209983"/>
              <a:ext cx="107202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3B2B151-4A8B-464E-AE90-68C3B09C5274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30" y="5419023"/>
              <a:ext cx="8993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7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BE7CCD-81AB-43D1-999D-43D34300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1275571"/>
            <a:ext cx="9097645" cy="55824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2116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19350" y="804708"/>
            <a:ext cx="856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실행 결과 화면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E4FF9E-4249-4FD4-B5A6-8C598A3F512B}"/>
              </a:ext>
            </a:extLst>
          </p:cNvPr>
          <p:cNvGrpSpPr/>
          <p:nvPr/>
        </p:nvGrpSpPr>
        <p:grpSpPr>
          <a:xfrm>
            <a:off x="2011679" y="2658113"/>
            <a:ext cx="2592436" cy="250038"/>
            <a:chOff x="2011679" y="2658113"/>
            <a:chExt cx="2592436" cy="2500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883B318-9DBF-45CA-AAAE-CAD59FA4C9E2}"/>
                </a:ext>
              </a:extLst>
            </p:cNvPr>
            <p:cNvSpPr/>
            <p:nvPr/>
          </p:nvSpPr>
          <p:spPr>
            <a:xfrm>
              <a:off x="2011679" y="2658113"/>
              <a:ext cx="1457661" cy="25003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4948E70-B211-4363-8A54-4D06A9E9CF94}"/>
                </a:ext>
              </a:extLst>
            </p:cNvPr>
            <p:cNvCxnSpPr>
              <a:cxnSpLocks/>
            </p:cNvCxnSpPr>
            <p:nvPr/>
          </p:nvCxnSpPr>
          <p:spPr>
            <a:xfrm>
              <a:off x="3469340" y="2781284"/>
              <a:ext cx="11347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7F1282-6736-4657-BE07-3BEB797EC27A}"/>
              </a:ext>
            </a:extLst>
          </p:cNvPr>
          <p:cNvSpPr txBox="1"/>
          <p:nvPr/>
        </p:nvSpPr>
        <p:spPr>
          <a:xfrm>
            <a:off x="4641677" y="2600374"/>
            <a:ext cx="270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과목 목록으로 이동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]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8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435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김영민(2016156007)</cp:lastModifiedBy>
  <cp:revision>59</cp:revision>
  <dcterms:created xsi:type="dcterms:W3CDTF">2017-11-16T00:50:54Z</dcterms:created>
  <dcterms:modified xsi:type="dcterms:W3CDTF">2021-11-06T02:58:53Z</dcterms:modified>
</cp:coreProperties>
</file>