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260" r:id="rId2"/>
    <p:sldId id="262" r:id="rId3"/>
    <p:sldId id="304" r:id="rId4"/>
    <p:sldId id="324" r:id="rId5"/>
    <p:sldId id="328" r:id="rId6"/>
    <p:sldId id="342" r:id="rId7"/>
    <p:sldId id="352" r:id="rId8"/>
    <p:sldId id="345" r:id="rId9"/>
    <p:sldId id="346" r:id="rId10"/>
    <p:sldId id="322" r:id="rId11"/>
    <p:sldId id="347" r:id="rId12"/>
    <p:sldId id="348" r:id="rId13"/>
    <p:sldId id="349" r:id="rId14"/>
    <p:sldId id="350" r:id="rId15"/>
    <p:sldId id="341" r:id="rId16"/>
    <p:sldId id="326" r:id="rId17"/>
    <p:sldId id="343" r:id="rId18"/>
    <p:sldId id="353" r:id="rId19"/>
    <p:sldId id="354" r:id="rId20"/>
    <p:sldId id="330" r:id="rId21"/>
    <p:sldId id="327" r:id="rId22"/>
    <p:sldId id="331" r:id="rId23"/>
    <p:sldId id="332" r:id="rId24"/>
    <p:sldId id="333" r:id="rId25"/>
    <p:sldId id="335" r:id="rId26"/>
    <p:sldId id="334" r:id="rId27"/>
    <p:sldId id="336" r:id="rId28"/>
    <p:sldId id="337" r:id="rId29"/>
    <p:sldId id="338" r:id="rId30"/>
    <p:sldId id="339" r:id="rId31"/>
    <p:sldId id="340" r:id="rId32"/>
    <p:sldId id="256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4D34"/>
    <a:srgbClr val="496F74"/>
    <a:srgbClr val="EEE6CC"/>
    <a:srgbClr val="FFF2CC"/>
    <a:srgbClr val="EC745B"/>
    <a:srgbClr val="EAE0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86020" autoAdjust="0"/>
  </p:normalViewPr>
  <p:slideViewPr>
    <p:cSldViewPr snapToGrid="0">
      <p:cViewPr varScale="1">
        <p:scale>
          <a:sx n="73" d="100"/>
          <a:sy n="73" d="100"/>
        </p:scale>
        <p:origin x="103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34DE22-9ACC-4A7C-9851-851E05185E4F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FCB5D-D0D5-446D-8135-755106AD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093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. </a:t>
            </a:r>
            <a:r>
              <a:rPr lang="ko-KR" altLang="en-US" dirty="0"/>
              <a:t>네트워크 보안 </a:t>
            </a:r>
            <a:r>
              <a:rPr lang="en-US" altLang="ko-KR" dirty="0"/>
              <a:t>3</a:t>
            </a:r>
            <a:r>
              <a:rPr lang="ko-KR" altLang="en-US" dirty="0"/>
              <a:t>조의 </a:t>
            </a:r>
            <a:r>
              <a:rPr lang="en-US" altLang="ko-KR" dirty="0"/>
              <a:t>SSH MITM </a:t>
            </a:r>
            <a:r>
              <a:rPr lang="ko-KR" altLang="en-US" dirty="0"/>
              <a:t>공격 제 </a:t>
            </a:r>
            <a:r>
              <a:rPr lang="en-US" altLang="ko-KR" dirty="0"/>
              <a:t>3</a:t>
            </a:r>
            <a:r>
              <a:rPr lang="ko-KR" altLang="en-US" dirty="0"/>
              <a:t>차 과제 발표를 맞게 된 김영민입니다</a:t>
            </a:r>
            <a:r>
              <a:rPr lang="en-US" altLang="ko-KR" dirty="0"/>
              <a:t>. </a:t>
            </a:r>
            <a:r>
              <a:rPr lang="ko-KR" altLang="en-US" dirty="0"/>
              <a:t>저는 목차와 구현 개요</a:t>
            </a:r>
            <a:r>
              <a:rPr lang="en-US" altLang="ko-KR" dirty="0"/>
              <a:t>, </a:t>
            </a:r>
            <a:r>
              <a:rPr lang="ko-KR" altLang="en-US" dirty="0"/>
              <a:t>기본적인 용어 설명 등을 설명하고 실제 </a:t>
            </a:r>
            <a:r>
              <a:rPr lang="en-US" altLang="ko-KR" dirty="0"/>
              <a:t>downgrade </a:t>
            </a:r>
            <a:r>
              <a:rPr lang="ko-KR" altLang="en-US" dirty="0"/>
              <a:t>공격은 김재현 학생이</a:t>
            </a:r>
            <a:r>
              <a:rPr lang="en-US" altLang="ko-KR" dirty="0"/>
              <a:t>, </a:t>
            </a:r>
            <a:r>
              <a:rPr lang="ko-KR" altLang="en-US" dirty="0"/>
              <a:t>추가로 조사한 </a:t>
            </a:r>
            <a:r>
              <a:rPr lang="ko-KR" altLang="en-US" dirty="0" err="1"/>
              <a:t>부르트</a:t>
            </a:r>
            <a:r>
              <a:rPr lang="ko-KR" altLang="en-US" dirty="0"/>
              <a:t> 포스 공격은 김동혁 학생이 실제 구현 영상으로 발표 진행하도록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FCB5D-D0D5-446D-8135-755106AD2BB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2225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이후 내용은 동영상으로 실제 구현 시현을 진행하도록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FCB5D-D0D5-446D-8135-755106AD2BB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2108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FCB5D-D0D5-446D-8135-755106AD2BBB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2751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마지막으로 </a:t>
            </a:r>
            <a:r>
              <a:rPr lang="ko-KR" altLang="en-US" dirty="0" err="1"/>
              <a:t>부르트</a:t>
            </a:r>
            <a:r>
              <a:rPr lang="ko-KR" altLang="en-US" dirty="0"/>
              <a:t> 포스 공격의 보안 대책입니다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</a:t>
            </a:r>
            <a:r>
              <a:rPr lang="ko-KR" altLang="en-US" dirty="0"/>
              <a:t>이하 내용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FCB5D-D0D5-446D-8135-755106AD2BBB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018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해당 발표 목차입니다</a:t>
            </a:r>
            <a:r>
              <a:rPr lang="en-US" altLang="ko-KR" dirty="0"/>
              <a:t>. </a:t>
            </a:r>
            <a:r>
              <a:rPr lang="ko-KR" altLang="en-US" dirty="0"/>
              <a:t>저희는 먼저 </a:t>
            </a:r>
            <a:r>
              <a:rPr lang="en-US" altLang="ko-KR" dirty="0"/>
              <a:t>SSH MITM </a:t>
            </a:r>
            <a:r>
              <a:rPr lang="ko-KR" altLang="en-US" dirty="0"/>
              <a:t>공격 기술 구현 및 부연 설명을 하고 </a:t>
            </a:r>
            <a:r>
              <a:rPr lang="en-US" altLang="ko-KR" dirty="0"/>
              <a:t>downgrade </a:t>
            </a:r>
            <a:r>
              <a:rPr lang="ko-KR" altLang="en-US" dirty="0"/>
              <a:t>공격과 저희가 추가로 조사한 </a:t>
            </a:r>
            <a:r>
              <a:rPr lang="en-US" altLang="ko-KR" dirty="0"/>
              <a:t>Brute force</a:t>
            </a:r>
            <a:r>
              <a:rPr lang="ko-KR" altLang="en-US" dirty="0"/>
              <a:t>공격에 대해서 공격 설명</a:t>
            </a:r>
            <a:r>
              <a:rPr lang="en-US" altLang="ko-KR" dirty="0"/>
              <a:t>, </a:t>
            </a:r>
            <a:r>
              <a:rPr lang="ko-KR" altLang="en-US" dirty="0"/>
              <a:t>동영상 시연</a:t>
            </a:r>
            <a:r>
              <a:rPr lang="en-US" altLang="ko-KR" dirty="0"/>
              <a:t>, </a:t>
            </a:r>
            <a:r>
              <a:rPr lang="ko-KR" altLang="en-US" dirty="0"/>
              <a:t>보안 대응책 순서로 각각 발표를 진행 하도록 하겠습니다</a:t>
            </a:r>
            <a:r>
              <a:rPr lang="en-US" altLang="ko-KR" dirty="0"/>
              <a:t>. </a:t>
            </a:r>
            <a:r>
              <a:rPr lang="ko-KR" altLang="en-US" dirty="0"/>
              <a:t>먼저 저희는 </a:t>
            </a:r>
            <a:r>
              <a:rPr lang="en-US" altLang="ko-KR" dirty="0"/>
              <a:t>Downgrade </a:t>
            </a:r>
            <a:r>
              <a:rPr lang="ko-KR" altLang="en-US" dirty="0"/>
              <a:t>공격과</a:t>
            </a:r>
            <a:r>
              <a:rPr lang="en-US" altLang="ko-KR" dirty="0"/>
              <a:t> </a:t>
            </a:r>
            <a:r>
              <a:rPr lang="ko-KR" altLang="en-US" dirty="0"/>
              <a:t>와 </a:t>
            </a:r>
            <a:r>
              <a:rPr lang="en-US" altLang="ko-KR" dirty="0"/>
              <a:t>SSH MITM </a:t>
            </a:r>
            <a:r>
              <a:rPr lang="ko-KR" altLang="en-US" dirty="0"/>
              <a:t>공격을 따로 조사해보려고 계속 노력해보았으나</a:t>
            </a:r>
            <a:r>
              <a:rPr lang="en-US" altLang="ko-KR" dirty="0"/>
              <a:t>,  </a:t>
            </a:r>
            <a:r>
              <a:rPr lang="ko-KR" altLang="en-US" dirty="0"/>
              <a:t>보통 </a:t>
            </a:r>
            <a:r>
              <a:rPr lang="en-US" altLang="ko-KR" dirty="0"/>
              <a:t>Downgrade </a:t>
            </a:r>
            <a:r>
              <a:rPr lang="ko-KR" altLang="en-US" dirty="0"/>
              <a:t>공격과 </a:t>
            </a:r>
            <a:r>
              <a:rPr lang="en-US" altLang="ko-KR" dirty="0"/>
              <a:t>SSH MITM </a:t>
            </a:r>
            <a:r>
              <a:rPr lang="ko-KR" altLang="en-US" dirty="0"/>
              <a:t>공격을 같은 공격으로 정의하는 자료들이 많고 오직 </a:t>
            </a:r>
            <a:r>
              <a:rPr lang="en-US" altLang="ko-KR" dirty="0"/>
              <a:t>SSH MITM </a:t>
            </a:r>
            <a:r>
              <a:rPr lang="ko-KR" altLang="en-US" dirty="0"/>
              <a:t>공격만을 설명하고 구현하는 자료를 찾지 못해서 최종적으로 </a:t>
            </a:r>
            <a:r>
              <a:rPr lang="en-US" altLang="ko-KR" dirty="0"/>
              <a:t>Downgrade </a:t>
            </a:r>
            <a:r>
              <a:rPr lang="ko-KR" altLang="en-US" dirty="0"/>
              <a:t>공격과 저희가 추가로 조사한 </a:t>
            </a:r>
            <a:r>
              <a:rPr lang="en-US" altLang="ko-KR" dirty="0"/>
              <a:t>Brute force</a:t>
            </a:r>
            <a:r>
              <a:rPr lang="ko-KR" altLang="en-US" dirty="0"/>
              <a:t>공격에 대해 발표 진행 할 예정입니다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FCB5D-D0D5-446D-8135-755106AD2BB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655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이전에 앞서 저희가 이전 </a:t>
            </a:r>
            <a:r>
              <a:rPr lang="en-US" altLang="ko-KR" dirty="0"/>
              <a:t>2</a:t>
            </a:r>
            <a:r>
              <a:rPr lang="ko-KR" altLang="en-US" dirty="0"/>
              <a:t>차 발표에서 미처 </a:t>
            </a:r>
            <a:r>
              <a:rPr lang="ko-KR" altLang="en-US" dirty="0" err="1"/>
              <a:t>설명드리지</a:t>
            </a:r>
            <a:r>
              <a:rPr lang="ko-KR" altLang="en-US" dirty="0"/>
              <a:t> 못하고 누락된 내용 위주와</a:t>
            </a:r>
            <a:r>
              <a:rPr lang="en-US" altLang="ko-KR" dirty="0"/>
              <a:t>, </a:t>
            </a:r>
            <a:r>
              <a:rPr lang="ko-KR" altLang="en-US" dirty="0"/>
              <a:t>기본적인 용어 부연 설명부터 진행하도록 하겠습니다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내용 읽기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FCB5D-D0D5-446D-8135-755106AD2BB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737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앞서 설명 드렸던 </a:t>
            </a:r>
            <a:r>
              <a:rPr lang="ko-KR" altLang="en-US" dirty="0" err="1"/>
              <a:t>데몬에</a:t>
            </a:r>
            <a:r>
              <a:rPr lang="ko-KR" altLang="en-US" dirty="0"/>
              <a:t> 대해서 설명 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 </a:t>
            </a:r>
            <a:r>
              <a:rPr lang="en-US" altLang="ko-KR" dirty="0"/>
              <a:t>DH </a:t>
            </a:r>
            <a:r>
              <a:rPr lang="ko-KR" altLang="en-US" dirty="0"/>
              <a:t>키교환은 </a:t>
            </a:r>
            <a:r>
              <a:rPr lang="ko-KR" altLang="en-US" dirty="0" err="1"/>
              <a:t>디피</a:t>
            </a:r>
            <a:r>
              <a:rPr lang="ko-KR" altLang="en-US" dirty="0"/>
              <a:t> </a:t>
            </a:r>
            <a:r>
              <a:rPr lang="ko-KR" altLang="en-US" dirty="0" err="1"/>
              <a:t>헬만</a:t>
            </a:r>
            <a:r>
              <a:rPr lang="ko-KR" altLang="en-US" dirty="0"/>
              <a:t> 키 교환을 뜻하고</a:t>
            </a:r>
            <a:r>
              <a:rPr lang="en-US" altLang="ko-KR"/>
              <a:t> </a:t>
            </a:r>
            <a:r>
              <a:rPr lang="ko-KR" altLang="en-US"/>
              <a:t>세션 </a:t>
            </a:r>
            <a:r>
              <a:rPr lang="ko-KR" altLang="en-US" dirty="0"/>
              <a:t>키는 </a:t>
            </a:r>
            <a:r>
              <a:rPr lang="ko-KR" altLang="en-US" b="0" i="0" dirty="0">
                <a:solidFill>
                  <a:srgbClr val="6A6A6A"/>
                </a:solidFill>
                <a:effectLst/>
                <a:latin typeface="Nanum Gothic"/>
              </a:rPr>
              <a:t>공개 키와 개인 키를 통해서 인증을 한 후에 공유하는 키로</a:t>
            </a:r>
            <a:r>
              <a:rPr lang="en-US" altLang="ko-KR" b="0" i="0" dirty="0">
                <a:solidFill>
                  <a:srgbClr val="6A6A6A"/>
                </a:solidFill>
                <a:effectLst/>
                <a:latin typeface="Nanum Gothic"/>
              </a:rPr>
              <a:t> </a:t>
            </a:r>
            <a:r>
              <a:rPr lang="ko-KR" altLang="en-US" b="0" i="0" dirty="0">
                <a:solidFill>
                  <a:srgbClr val="6A6A6A"/>
                </a:solidFill>
                <a:effectLst/>
                <a:latin typeface="Nanum Gothic"/>
              </a:rPr>
              <a:t>하나의 통신 세션 동안에 통신을 하는 상대방과 사용하는 암호화된 키를 말합니다</a:t>
            </a:r>
            <a:r>
              <a:rPr lang="en-US" altLang="ko-KR" b="0" i="0" dirty="0">
                <a:solidFill>
                  <a:srgbClr val="6A6A6A"/>
                </a:solidFill>
                <a:effectLst/>
                <a:latin typeface="Nanum Gothic"/>
              </a:rPr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FCB5D-D0D5-446D-8135-755106AD2BB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624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</a:t>
            </a:r>
            <a:r>
              <a:rPr lang="ko-KR" altLang="en-US" dirty="0" err="1"/>
              <a:t>디피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헬만</a:t>
            </a:r>
            <a:r>
              <a:rPr lang="ko-KR" altLang="en-US" dirty="0"/>
              <a:t> 키 교환 방식을 좀더 이해하기 쉽게 설명 드리도록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FCB5D-D0D5-446D-8135-755106AD2BB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340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이제 저희들이 실제 </a:t>
            </a:r>
            <a:r>
              <a:rPr lang="ko-KR" altLang="en-US" dirty="0" err="1"/>
              <a:t>구현항</a:t>
            </a:r>
            <a:r>
              <a:rPr lang="ko-KR" altLang="en-US" dirty="0"/>
              <a:t> 공격들에 대해서 설명 드리겠습니다</a:t>
            </a:r>
            <a:r>
              <a:rPr lang="en-US" altLang="ko-KR" dirty="0"/>
              <a:t>. </a:t>
            </a:r>
            <a:r>
              <a:rPr lang="ko-KR" altLang="en-US" dirty="0"/>
              <a:t>먼저 다운그레이드 공격의 구현 절차입니다</a:t>
            </a:r>
            <a:r>
              <a:rPr lang="en-US" altLang="ko-KR" dirty="0"/>
              <a:t>. ppt</a:t>
            </a:r>
            <a:r>
              <a:rPr lang="ko-KR" altLang="en-US" dirty="0"/>
              <a:t>에서는 구현 환경에 대해 설명 드리고 실제 구현은 동영상에서 </a:t>
            </a:r>
            <a:r>
              <a:rPr lang="ko-KR" altLang="en-US" dirty="0" err="1"/>
              <a:t>설명드리</a:t>
            </a:r>
            <a:r>
              <a:rPr lang="ko-KR" altLang="en-US" dirty="0"/>
              <a:t> 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FCB5D-D0D5-446D-8135-755106AD2BB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255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다음으로 다운그레이드 공격에 대한 보안 대책입니다</a:t>
            </a:r>
            <a:r>
              <a:rPr lang="en-US" altLang="ko-KR" dirty="0"/>
              <a:t>. </a:t>
            </a:r>
            <a:r>
              <a:rPr lang="ko-KR" altLang="en-US" dirty="0"/>
              <a:t>먼저 첫번째로 </a:t>
            </a:r>
            <a:r>
              <a:rPr lang="en-US" altLang="ko-KR" dirty="0"/>
              <a:t>~~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FCB5D-D0D5-446D-8135-755106AD2BB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139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FCB5D-D0D5-446D-8135-755106AD2BB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360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다음으로는 저희가 추가로 조사한 </a:t>
            </a:r>
            <a:r>
              <a:rPr lang="ko-KR" altLang="en-US" dirty="0" err="1"/>
              <a:t>부르트</a:t>
            </a:r>
            <a:r>
              <a:rPr lang="ko-KR" altLang="en-US" dirty="0"/>
              <a:t> 포스 공격입니다</a:t>
            </a:r>
            <a:r>
              <a:rPr lang="en-US" altLang="ko-KR" dirty="0"/>
              <a:t>.</a:t>
            </a:r>
            <a:r>
              <a:rPr lang="ko-KR" altLang="en-US" dirty="0"/>
              <a:t> 공격 시나리오는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이하 내용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FCB5D-D0D5-446D-8135-755106AD2BB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22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84D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이등변 삼각형 5"/>
          <p:cNvSpPr/>
          <p:nvPr userDrawn="1"/>
        </p:nvSpPr>
        <p:spPr>
          <a:xfrm rot="5400000">
            <a:off x="942972" y="1362466"/>
            <a:ext cx="2019304" cy="1314448"/>
          </a:xfrm>
          <a:prstGeom prst="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이등변 삼각형 6"/>
          <p:cNvSpPr/>
          <p:nvPr userDrawn="1"/>
        </p:nvSpPr>
        <p:spPr>
          <a:xfrm rot="5400000">
            <a:off x="2219324" y="352424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각 삼각형 7"/>
          <p:cNvSpPr/>
          <p:nvPr userDrawn="1"/>
        </p:nvSpPr>
        <p:spPr>
          <a:xfrm rot="10800000">
            <a:off x="257175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각 삼각형 8"/>
          <p:cNvSpPr/>
          <p:nvPr userDrawn="1"/>
        </p:nvSpPr>
        <p:spPr>
          <a:xfrm rot="10800000" flipH="1">
            <a:off x="386715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각 삼각형 11"/>
          <p:cNvSpPr/>
          <p:nvPr userDrawn="1"/>
        </p:nvSpPr>
        <p:spPr>
          <a:xfrm>
            <a:off x="10896600" y="5829300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각 삼각형 12"/>
          <p:cNvSpPr/>
          <p:nvPr userDrawn="1"/>
        </p:nvSpPr>
        <p:spPr>
          <a:xfrm flipH="1">
            <a:off x="9601200" y="5848347"/>
            <a:ext cx="1295400" cy="1028700"/>
          </a:xfrm>
          <a:prstGeom prst="rt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이등변 삼각형 13"/>
          <p:cNvSpPr/>
          <p:nvPr userDrawn="1"/>
        </p:nvSpPr>
        <p:spPr>
          <a:xfrm rot="16200000">
            <a:off x="10525124" y="5191124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5162550" y="2389815"/>
            <a:ext cx="5539306" cy="50307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dirty="0">
                <a:solidFill>
                  <a:srgbClr val="E84D3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INSERT YOUR SUBTITLE</a:t>
            </a:r>
            <a:endParaRPr lang="ko-KR" altLang="en-US" sz="3200" dirty="0">
              <a:solidFill>
                <a:srgbClr val="E84D34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1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5162550" y="2957681"/>
            <a:ext cx="5539306" cy="180974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6000" dirty="0">
                <a:solidFill>
                  <a:srgbClr val="496F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INSERT YOUR MAIN TITLE</a:t>
            </a:r>
            <a:endParaRPr lang="ko-KR" altLang="en-US" sz="6000" dirty="0">
              <a:solidFill>
                <a:srgbClr val="496F74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5" name="슬라이드 번호 개체 틀 6">
            <a:extLst>
              <a:ext uri="{FF2B5EF4-FFF2-40B4-BE49-F238E27FC236}">
                <a16:creationId xmlns:a16="http://schemas.microsoft.com/office/drawing/2014/main" id="{9CBBDE2A-9EE6-43B0-8EE6-540186B94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0" y="149221"/>
            <a:ext cx="1176856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31CAC3F-21B6-4B83-8B78-56E8BDF4AF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731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lang="ko-KR" altLang="en-US"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lang="ko-KR" altLang="en-US"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lang="ko-KR" altLang="en-US"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fld id="{831CAC3F-21B6-4B83-8B78-56E8BDF4AF3A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822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44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44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44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44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44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lang="ko-KR" altLang="en-US" sz="44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lang="ko-KR" altLang="en-US" sz="44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lang="ko-KR" altLang="en-US" sz="44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fld id="{831CAC3F-21B6-4B83-8B78-56E8BDF4AF3A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7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2pPr>
            <a:lvl3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3pPr>
            <a:lvl4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4pPr>
            <a:lvl5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lang="ko-KR" altLang="en-US"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lang="ko-KR" altLang="en-US"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fld id="{831CAC3F-21B6-4B83-8B78-56E8BDF4AF3A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487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6">
            <a:extLst>
              <a:ext uri="{FF2B5EF4-FFF2-40B4-BE49-F238E27FC236}">
                <a16:creationId xmlns:a16="http://schemas.microsoft.com/office/drawing/2014/main" id="{6700072D-655B-496D-AB56-9746FA3F2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670" y="6407977"/>
            <a:ext cx="564472" cy="36512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fld id="{831CAC3F-21B6-4B83-8B78-56E8BDF4AF3A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927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10" name="슬라이드 번호 개체 틀 6">
            <a:extLst>
              <a:ext uri="{FF2B5EF4-FFF2-40B4-BE49-F238E27FC236}">
                <a16:creationId xmlns:a16="http://schemas.microsoft.com/office/drawing/2014/main" id="{E859B0ED-CDAA-4606-9094-0EAC7B55CEF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896600" y="149221"/>
            <a:ext cx="1176856" cy="36512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fld id="{831CAC3F-21B6-4B83-8B78-56E8BDF4AF3A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8836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2pPr>
            <a:lvl3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3pPr>
            <a:lvl4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4pPr>
            <a:lvl5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2pPr>
            <a:lvl3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3pPr>
            <a:lvl4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4pPr>
            <a:lvl5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6">
            <a:extLst>
              <a:ext uri="{FF2B5EF4-FFF2-40B4-BE49-F238E27FC236}">
                <a16:creationId xmlns:a16="http://schemas.microsoft.com/office/drawing/2014/main" id="{A6ABF76D-A8AC-4F5A-A8C6-3D5D486D1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0" y="149221"/>
            <a:ext cx="1176856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912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</a:t>
            </a:r>
            <a:r>
              <a:rPr lang="ko-KR" altLang="en-US" dirty="0" err="1"/>
              <a:t>텍스트ㅁ</a:t>
            </a:r>
            <a:r>
              <a:rPr lang="ko-KR" altLang="en-US" dirty="0"/>
              <a:t>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2pPr>
            <a:lvl3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3pPr>
            <a:lvl4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4pPr>
            <a:lvl5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2pPr>
            <a:lvl3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3pPr>
            <a:lvl4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4pPr>
            <a:lvl5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10" name="슬라이드 번호 개체 틀 6">
            <a:extLst>
              <a:ext uri="{FF2B5EF4-FFF2-40B4-BE49-F238E27FC236}">
                <a16:creationId xmlns:a16="http://schemas.microsoft.com/office/drawing/2014/main" id="{36C847DF-AFD8-4DEC-9A95-9495B3D6C866}"/>
              </a:ext>
            </a:extLst>
          </p:cNvPr>
          <p:cNvSpPr txBox="1">
            <a:spLocks/>
          </p:cNvSpPr>
          <p:nvPr userDrawn="1"/>
        </p:nvSpPr>
        <p:spPr>
          <a:xfrm>
            <a:off x="10896600" y="149221"/>
            <a:ext cx="1176856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31CAC3F-21B6-4B83-8B78-56E8BDF4AF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785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fld id="{831CAC3F-21B6-4B83-8B78-56E8BDF4AF3A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723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fld id="{831CAC3F-21B6-4B83-8B78-56E8BDF4AF3A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348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2pPr>
            <a:lvl3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3pPr>
            <a:lvl4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4pPr>
            <a:lvl5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fld id="{831CAC3F-21B6-4B83-8B78-56E8BDF4AF3A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83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7908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821502" y="2542709"/>
            <a:ext cx="6573328" cy="1206331"/>
          </a:xfrm>
        </p:spPr>
        <p:txBody>
          <a:bodyPr/>
          <a:lstStyle/>
          <a:p>
            <a:r>
              <a:rPr lang="en-US" altLang="ko-KR" sz="2400" dirty="0">
                <a:solidFill>
                  <a:srgbClr val="EC745B"/>
                </a:solidFill>
              </a:rPr>
              <a:t>3</a:t>
            </a:r>
            <a:r>
              <a:rPr lang="ko-KR" altLang="en-US" sz="2400" dirty="0">
                <a:solidFill>
                  <a:srgbClr val="EC745B"/>
                </a:solidFill>
              </a:rPr>
              <a:t>차 과제 </a:t>
            </a:r>
            <a:r>
              <a:rPr lang="en-US" altLang="ko-KR" sz="2400" dirty="0">
                <a:solidFill>
                  <a:srgbClr val="EC745B"/>
                </a:solidFill>
              </a:rPr>
              <a:t>– 3</a:t>
            </a:r>
            <a:r>
              <a:rPr lang="ko-KR" altLang="en-US" sz="2400" dirty="0">
                <a:solidFill>
                  <a:srgbClr val="EC745B"/>
                </a:solidFill>
              </a:rPr>
              <a:t>조</a:t>
            </a:r>
            <a:r>
              <a:rPr lang="en-US" altLang="ko-KR" sz="2400" dirty="0">
                <a:solidFill>
                  <a:srgbClr val="EC745B"/>
                </a:solidFill>
              </a:rPr>
              <a:t>: SSH MITM </a:t>
            </a:r>
            <a:r>
              <a:rPr lang="ko-KR" altLang="en-US" sz="2400" dirty="0">
                <a:solidFill>
                  <a:srgbClr val="EC745B"/>
                </a:solidFill>
              </a:rPr>
              <a:t>공격</a:t>
            </a:r>
            <a:endParaRPr lang="en-US" altLang="ko-KR" sz="2400" dirty="0">
              <a:solidFill>
                <a:srgbClr val="EC745B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3821502" y="1637839"/>
            <a:ext cx="8008548" cy="777557"/>
          </a:xfrm>
        </p:spPr>
        <p:txBody>
          <a:bodyPr/>
          <a:lstStyle/>
          <a:p>
            <a:r>
              <a:rPr lang="ko-KR" altLang="en-US" sz="4400" dirty="0">
                <a:solidFill>
                  <a:srgbClr val="496F74"/>
                </a:solidFill>
              </a:rPr>
              <a:t>네트워크 보안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DEB9F2-79CE-43E6-8D4A-0E25408661FD}"/>
              </a:ext>
            </a:extLst>
          </p:cNvPr>
          <p:cNvSpPr txBox="1"/>
          <p:nvPr/>
        </p:nvSpPr>
        <p:spPr>
          <a:xfrm>
            <a:off x="3821501" y="5303728"/>
            <a:ext cx="6439121" cy="856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i="0" u="none" strike="noStrike" dirty="0">
                <a:solidFill>
                  <a:srgbClr val="496F7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학번 </a:t>
            </a:r>
            <a:r>
              <a:rPr lang="en-US" altLang="ko-KR" sz="1600" b="1" i="0" u="none" strike="noStrike" dirty="0">
                <a:solidFill>
                  <a:srgbClr val="496F7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2016156003   </a:t>
            </a:r>
            <a:r>
              <a:rPr lang="ko-KR" altLang="en-US" sz="1600" b="1" i="0" u="none" strike="noStrike" dirty="0">
                <a:solidFill>
                  <a:srgbClr val="496F7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이름 </a:t>
            </a:r>
            <a:r>
              <a:rPr lang="en-US" altLang="ko-KR" sz="1600" b="1" i="0" u="none" strike="noStrike" dirty="0">
                <a:solidFill>
                  <a:srgbClr val="496F7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b="1" i="0" u="none" strike="noStrike" dirty="0">
                <a:solidFill>
                  <a:srgbClr val="496F7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김동혁</a:t>
            </a:r>
            <a:r>
              <a:rPr lang="en-US" altLang="ko-KR" sz="1600" b="1" i="0" u="none" strike="noStrike" dirty="0">
                <a:solidFill>
                  <a:srgbClr val="496F7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i="0" u="none" strike="noStrike" dirty="0">
                <a:solidFill>
                  <a:srgbClr val="496F7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조장</a:t>
            </a:r>
            <a:r>
              <a:rPr lang="en-US" altLang="ko-KR" sz="1600" b="1" i="0" u="none" strike="noStrike" dirty="0">
                <a:solidFill>
                  <a:srgbClr val="496F7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b="1" i="0" u="none" strike="noStrike" dirty="0">
                <a:solidFill>
                  <a:srgbClr val="496F7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endParaRPr lang="en-US" altLang="ko-KR" sz="1600" b="1" i="0" u="none" strike="noStrike" dirty="0">
              <a:solidFill>
                <a:srgbClr val="496F74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b="1" i="0" u="none" strike="noStrike" dirty="0">
                <a:solidFill>
                  <a:srgbClr val="496F7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학번 </a:t>
            </a:r>
            <a:r>
              <a:rPr lang="en-US" altLang="ko-KR" sz="1600" b="1" i="0" u="none" strike="noStrike" dirty="0">
                <a:solidFill>
                  <a:srgbClr val="496F7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2016156007   </a:t>
            </a:r>
            <a:r>
              <a:rPr lang="ko-KR" altLang="en-US" sz="1600" b="1" i="0" u="none" strike="noStrike" dirty="0">
                <a:solidFill>
                  <a:srgbClr val="496F7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이름 </a:t>
            </a:r>
            <a:r>
              <a:rPr lang="en-US" altLang="ko-KR" sz="1600" b="1" i="0" u="none" strike="noStrike" dirty="0">
                <a:solidFill>
                  <a:srgbClr val="496F7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b="1" i="0" u="none" strike="noStrike" dirty="0">
                <a:solidFill>
                  <a:srgbClr val="496F7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김영민   </a:t>
            </a:r>
            <a:endParaRPr lang="en-US" altLang="ko-KR" sz="1600" b="1" i="0" u="none" strike="noStrike" dirty="0">
              <a:solidFill>
                <a:srgbClr val="496F74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600" b="1" i="0" u="none" strike="noStrike" dirty="0">
                <a:solidFill>
                  <a:srgbClr val="496F7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학번 </a:t>
            </a:r>
            <a:r>
              <a:rPr lang="en-US" altLang="ko-KR" sz="1600" b="1" i="0" u="none" strike="noStrike" dirty="0">
                <a:solidFill>
                  <a:srgbClr val="496F7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2016156009   </a:t>
            </a:r>
            <a:r>
              <a:rPr lang="ko-KR" altLang="en-US" sz="1600" b="1" i="0" u="none" strike="noStrike" dirty="0">
                <a:solidFill>
                  <a:srgbClr val="496F7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이름 </a:t>
            </a:r>
            <a:r>
              <a:rPr lang="en-US" altLang="ko-KR" sz="1600" b="1" i="0" u="none" strike="noStrike" dirty="0">
                <a:solidFill>
                  <a:srgbClr val="496F7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b="1" i="0" u="none" strike="noStrike" dirty="0">
                <a:solidFill>
                  <a:srgbClr val="496F7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김재현</a:t>
            </a:r>
            <a:endParaRPr lang="en-US" altLang="ko-KR" sz="1600" b="1" i="0" u="none" strike="noStrike" dirty="0">
              <a:solidFill>
                <a:srgbClr val="496F74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349525E-1D36-4518-B2C6-D067C7DA9A8E}"/>
              </a:ext>
            </a:extLst>
          </p:cNvPr>
          <p:cNvCxnSpPr>
            <a:cxnSpLocks/>
          </p:cNvCxnSpPr>
          <p:nvPr/>
        </p:nvCxnSpPr>
        <p:spPr>
          <a:xfrm>
            <a:off x="3727938" y="4888524"/>
            <a:ext cx="6101862" cy="0"/>
          </a:xfrm>
          <a:prstGeom prst="line">
            <a:avLst/>
          </a:prstGeom>
          <a:ln w="38100">
            <a:solidFill>
              <a:srgbClr val="496F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463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A35D38-5E98-4782-9ABA-15BE0FE5493D}"/>
              </a:ext>
            </a:extLst>
          </p:cNvPr>
          <p:cNvSpPr>
            <a:spLocks noGrp="1"/>
          </p:cNvSpPr>
          <p:nvPr/>
        </p:nvSpPr>
        <p:spPr bwMode="gray">
          <a:xfrm>
            <a:off x="1981200" y="1217419"/>
            <a:ext cx="6347012" cy="37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v"/>
              <a:defRPr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Downgrade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공격 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 구현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C06964-CD88-4EF9-9EA3-CCF2DDD6B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D80A2E7-23DA-4F1C-81CC-9FF6B68700BB}"/>
              </a:ext>
            </a:extLst>
          </p:cNvPr>
          <p:cNvSpPr>
            <a:spLocks noGrp="1"/>
          </p:cNvSpPr>
          <p:nvPr/>
        </p:nvSpPr>
        <p:spPr bwMode="gray">
          <a:xfrm>
            <a:off x="1914700" y="1749023"/>
            <a:ext cx="9271459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v"/>
              <a:defRPr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/>
          </a:p>
          <a:p>
            <a:pPr lvl="1"/>
            <a:endParaRPr lang="en-US" altLang="ko-KR" b="1" dirty="0">
              <a:solidFill>
                <a:schemeClr val="tx1"/>
              </a:solidFill>
            </a:endParaRPr>
          </a:p>
          <a:p>
            <a:pPr lvl="1"/>
            <a:endParaRPr lang="en-US" altLang="ko-KR" dirty="0"/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C6813C64-07F9-4FB2-AA02-1504C850D95E}"/>
              </a:ext>
            </a:extLst>
          </p:cNvPr>
          <p:cNvSpPr txBox="1">
            <a:spLocks/>
          </p:cNvSpPr>
          <p:nvPr/>
        </p:nvSpPr>
        <p:spPr>
          <a:xfrm>
            <a:off x="2493092" y="302971"/>
            <a:ext cx="7000532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취약점 이용한 공격 구현 결과</a:t>
            </a:r>
            <a:endParaRPr lang="en-US" altLang="ko-KR" sz="3200" b="1" dirty="0">
              <a:solidFill>
                <a:srgbClr val="496F7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7AC2AD9-E7AA-474C-8548-34C6B8741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417" y="2537532"/>
            <a:ext cx="9670024" cy="3927954"/>
          </a:xfrm>
          <a:prstGeom prst="rect">
            <a:avLst/>
          </a:prstGeom>
        </p:spPr>
      </p:pic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D22C3674-4142-4D49-AB12-FC2DFD540A7E}"/>
              </a:ext>
            </a:extLst>
          </p:cNvPr>
          <p:cNvSpPr>
            <a:spLocks noGrp="1"/>
          </p:cNvSpPr>
          <p:nvPr/>
        </p:nvSpPr>
        <p:spPr bwMode="gray">
          <a:xfrm>
            <a:off x="1981200" y="1971881"/>
            <a:ext cx="67504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v"/>
              <a:defRPr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1800" dirty="0"/>
              <a:t>Downgrade </a:t>
            </a:r>
            <a:r>
              <a:rPr lang="ko-KR" altLang="en-US" sz="1800" dirty="0"/>
              <a:t>공격 </a:t>
            </a:r>
            <a:r>
              <a:rPr lang="en-US" altLang="ko-KR" sz="1800" dirty="0"/>
              <a:t>Filter </a:t>
            </a:r>
            <a:r>
              <a:rPr lang="ko-KR" altLang="en-US" sz="1800" dirty="0"/>
              <a:t>파일</a:t>
            </a:r>
          </a:p>
          <a:p>
            <a:pPr lvl="1"/>
            <a:endParaRPr lang="en-US" altLang="ko-KR" b="1" dirty="0">
              <a:solidFill>
                <a:schemeClr val="tx1"/>
              </a:solidFill>
            </a:endParaRP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51691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A35D38-5E98-4782-9ABA-15BE0FE5493D}"/>
              </a:ext>
            </a:extLst>
          </p:cNvPr>
          <p:cNvSpPr>
            <a:spLocks noGrp="1"/>
          </p:cNvSpPr>
          <p:nvPr/>
        </p:nvSpPr>
        <p:spPr bwMode="gray">
          <a:xfrm>
            <a:off x="1981200" y="1217419"/>
            <a:ext cx="6347012" cy="37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v"/>
              <a:defRPr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Downgrade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공격 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 구현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C06964-CD88-4EF9-9EA3-CCF2DDD6B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D80A2E7-23DA-4F1C-81CC-9FF6B68700BB}"/>
              </a:ext>
            </a:extLst>
          </p:cNvPr>
          <p:cNvSpPr>
            <a:spLocks noGrp="1"/>
          </p:cNvSpPr>
          <p:nvPr/>
        </p:nvSpPr>
        <p:spPr bwMode="gray">
          <a:xfrm>
            <a:off x="1914700" y="1749023"/>
            <a:ext cx="9271459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v"/>
              <a:defRPr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/>
          </a:p>
          <a:p>
            <a:pPr lvl="1"/>
            <a:endParaRPr lang="en-US" altLang="ko-KR" b="1" dirty="0">
              <a:solidFill>
                <a:schemeClr val="tx1"/>
              </a:solidFill>
            </a:endParaRPr>
          </a:p>
          <a:p>
            <a:pPr lvl="1"/>
            <a:endParaRPr lang="en-US" altLang="ko-KR" dirty="0"/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C6813C64-07F9-4FB2-AA02-1504C850D95E}"/>
              </a:ext>
            </a:extLst>
          </p:cNvPr>
          <p:cNvSpPr txBox="1">
            <a:spLocks/>
          </p:cNvSpPr>
          <p:nvPr/>
        </p:nvSpPr>
        <p:spPr>
          <a:xfrm>
            <a:off x="2493092" y="302971"/>
            <a:ext cx="7000532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취약점 이용한 공격 구현 결과</a:t>
            </a:r>
            <a:endParaRPr lang="en-US" altLang="ko-KR" sz="3200" b="1" dirty="0">
              <a:solidFill>
                <a:srgbClr val="496F7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D22C3674-4142-4D49-AB12-FC2DFD540A7E}"/>
              </a:ext>
            </a:extLst>
          </p:cNvPr>
          <p:cNvSpPr>
            <a:spLocks noGrp="1"/>
          </p:cNvSpPr>
          <p:nvPr/>
        </p:nvSpPr>
        <p:spPr bwMode="gray">
          <a:xfrm>
            <a:off x="1981200" y="1971881"/>
            <a:ext cx="67504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v"/>
              <a:defRPr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1800" dirty="0"/>
              <a:t>Filter </a:t>
            </a:r>
            <a:r>
              <a:rPr lang="en-US" altLang="ko-KR" sz="1800" dirty="0" err="1"/>
              <a:t>ettercap</a:t>
            </a:r>
            <a:r>
              <a:rPr lang="ko-KR" altLang="en-US" sz="1800" dirty="0"/>
              <a:t>을 이용하여 컴파일</a:t>
            </a:r>
          </a:p>
          <a:p>
            <a:pPr lvl="1"/>
            <a:endParaRPr lang="en-US" altLang="ko-KR" b="1" dirty="0">
              <a:solidFill>
                <a:schemeClr val="tx1"/>
              </a:solidFill>
            </a:endParaRPr>
          </a:p>
          <a:p>
            <a:pPr lvl="1"/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AC81512-001C-4281-9AF7-ACB517823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704" y="2503485"/>
            <a:ext cx="7261976" cy="416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878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A35D38-5E98-4782-9ABA-15BE0FE5493D}"/>
              </a:ext>
            </a:extLst>
          </p:cNvPr>
          <p:cNvSpPr>
            <a:spLocks noGrp="1"/>
          </p:cNvSpPr>
          <p:nvPr/>
        </p:nvSpPr>
        <p:spPr bwMode="gray">
          <a:xfrm>
            <a:off x="1981200" y="1217419"/>
            <a:ext cx="6347012" cy="37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v"/>
              <a:defRPr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Downgrade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공격 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 구현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C06964-CD88-4EF9-9EA3-CCF2DDD6B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D80A2E7-23DA-4F1C-81CC-9FF6B68700BB}"/>
              </a:ext>
            </a:extLst>
          </p:cNvPr>
          <p:cNvSpPr>
            <a:spLocks noGrp="1"/>
          </p:cNvSpPr>
          <p:nvPr/>
        </p:nvSpPr>
        <p:spPr bwMode="gray">
          <a:xfrm>
            <a:off x="1914700" y="1749023"/>
            <a:ext cx="9271459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v"/>
              <a:defRPr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/>
          </a:p>
          <a:p>
            <a:pPr lvl="1"/>
            <a:endParaRPr lang="en-US" altLang="ko-KR" b="1" dirty="0">
              <a:solidFill>
                <a:schemeClr val="tx1"/>
              </a:solidFill>
            </a:endParaRPr>
          </a:p>
          <a:p>
            <a:pPr lvl="1"/>
            <a:endParaRPr lang="en-US" altLang="ko-KR" dirty="0"/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C6813C64-07F9-4FB2-AA02-1504C850D95E}"/>
              </a:ext>
            </a:extLst>
          </p:cNvPr>
          <p:cNvSpPr txBox="1">
            <a:spLocks/>
          </p:cNvSpPr>
          <p:nvPr/>
        </p:nvSpPr>
        <p:spPr>
          <a:xfrm>
            <a:off x="2493092" y="302971"/>
            <a:ext cx="7000532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취약점 이용한 공격 구현 결과</a:t>
            </a:r>
            <a:endParaRPr lang="en-US" altLang="ko-KR" sz="3200" b="1" dirty="0">
              <a:solidFill>
                <a:srgbClr val="496F7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D22C3674-4142-4D49-AB12-FC2DFD540A7E}"/>
              </a:ext>
            </a:extLst>
          </p:cNvPr>
          <p:cNvSpPr>
            <a:spLocks noGrp="1"/>
          </p:cNvSpPr>
          <p:nvPr/>
        </p:nvSpPr>
        <p:spPr bwMode="gray">
          <a:xfrm>
            <a:off x="1981200" y="1971881"/>
            <a:ext cx="67504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v"/>
              <a:defRPr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1800" dirty="0"/>
              <a:t>Ettercap</a:t>
            </a:r>
            <a:r>
              <a:rPr lang="ko-KR" altLang="en-US" sz="1800" dirty="0"/>
              <a:t>에서 </a:t>
            </a:r>
            <a:r>
              <a:rPr lang="en-US" altLang="ko-KR" sz="1800" dirty="0"/>
              <a:t>filter</a:t>
            </a:r>
            <a:r>
              <a:rPr lang="ko-KR" altLang="en-US" sz="1800" dirty="0"/>
              <a:t>를 적용하여 </a:t>
            </a:r>
            <a:r>
              <a:rPr lang="ko-KR" altLang="en-US" sz="1800" dirty="0" err="1"/>
              <a:t>스니핑</a:t>
            </a:r>
            <a:endParaRPr lang="ko-KR" altLang="en-US" sz="1800" dirty="0"/>
          </a:p>
          <a:p>
            <a:pPr lvl="1"/>
            <a:endParaRPr lang="en-US" altLang="ko-KR" b="1" dirty="0">
              <a:solidFill>
                <a:schemeClr val="tx1"/>
              </a:solidFill>
            </a:endParaRPr>
          </a:p>
          <a:p>
            <a:pPr lvl="1"/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E44FAC3-7E3A-4E65-B0E3-D00D2B1F6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700" y="2541185"/>
            <a:ext cx="9587475" cy="399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42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A35D38-5E98-4782-9ABA-15BE0FE5493D}"/>
              </a:ext>
            </a:extLst>
          </p:cNvPr>
          <p:cNvSpPr>
            <a:spLocks noGrp="1"/>
          </p:cNvSpPr>
          <p:nvPr/>
        </p:nvSpPr>
        <p:spPr bwMode="gray">
          <a:xfrm>
            <a:off x="1981200" y="1217419"/>
            <a:ext cx="6347012" cy="37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v"/>
              <a:defRPr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Downgrade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공격 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400" dirty="0"/>
              <a:t>환경 구현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C06964-CD88-4EF9-9EA3-CCF2DDD6B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D80A2E7-23DA-4F1C-81CC-9FF6B68700BB}"/>
              </a:ext>
            </a:extLst>
          </p:cNvPr>
          <p:cNvSpPr>
            <a:spLocks noGrp="1"/>
          </p:cNvSpPr>
          <p:nvPr/>
        </p:nvSpPr>
        <p:spPr bwMode="gray">
          <a:xfrm>
            <a:off x="1914700" y="1749023"/>
            <a:ext cx="9271459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v"/>
              <a:defRPr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/>
          </a:p>
          <a:p>
            <a:pPr lvl="1"/>
            <a:endParaRPr lang="en-US" altLang="ko-KR" b="1" dirty="0">
              <a:solidFill>
                <a:schemeClr val="tx1"/>
              </a:solidFill>
            </a:endParaRPr>
          </a:p>
          <a:p>
            <a:pPr lvl="1"/>
            <a:endParaRPr lang="en-US" altLang="ko-KR" dirty="0"/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C6813C64-07F9-4FB2-AA02-1504C850D95E}"/>
              </a:ext>
            </a:extLst>
          </p:cNvPr>
          <p:cNvSpPr txBox="1">
            <a:spLocks/>
          </p:cNvSpPr>
          <p:nvPr/>
        </p:nvSpPr>
        <p:spPr>
          <a:xfrm>
            <a:off x="2493092" y="302971"/>
            <a:ext cx="7000532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취약점 이용한 공격 구현 결과</a:t>
            </a:r>
            <a:endParaRPr lang="en-US" altLang="ko-KR" sz="3200" b="1" dirty="0">
              <a:solidFill>
                <a:srgbClr val="496F7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D22C3674-4142-4D49-AB12-FC2DFD540A7E}"/>
              </a:ext>
            </a:extLst>
          </p:cNvPr>
          <p:cNvSpPr>
            <a:spLocks noGrp="1"/>
          </p:cNvSpPr>
          <p:nvPr/>
        </p:nvSpPr>
        <p:spPr bwMode="gray">
          <a:xfrm>
            <a:off x="1981200" y="1971881"/>
            <a:ext cx="67504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v"/>
              <a:defRPr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1800" dirty="0"/>
              <a:t>SSH-1.99</a:t>
            </a:r>
            <a:endParaRPr lang="en-US" altLang="ko-KR" b="1" dirty="0">
              <a:solidFill>
                <a:schemeClr val="tx1"/>
              </a:solidFill>
            </a:endParaRPr>
          </a:p>
          <a:p>
            <a:pPr lvl="1"/>
            <a:endParaRPr lang="en-US" altLang="ko-KR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65BBA98-B296-45A1-8287-C91EDBCE8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506" y="2385611"/>
            <a:ext cx="3875447" cy="208677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230AF605-5E1E-4C0A-B59B-7C7AD0181454}"/>
              </a:ext>
            </a:extLst>
          </p:cNvPr>
          <p:cNvSpPr/>
          <p:nvPr/>
        </p:nvSpPr>
        <p:spPr>
          <a:xfrm>
            <a:off x="2024429" y="2738010"/>
            <a:ext cx="2099734" cy="3217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E10E6BD-7041-4116-8233-AA4103851693}"/>
              </a:ext>
            </a:extLst>
          </p:cNvPr>
          <p:cNvCxnSpPr/>
          <p:nvPr/>
        </p:nvCxnSpPr>
        <p:spPr>
          <a:xfrm>
            <a:off x="4124163" y="2738010"/>
            <a:ext cx="387773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74E37FE-148E-4E2E-9CF1-006BFD53ED9A}"/>
              </a:ext>
            </a:extLst>
          </p:cNvPr>
          <p:cNvSpPr txBox="1"/>
          <p:nvPr/>
        </p:nvSpPr>
        <p:spPr>
          <a:xfrm>
            <a:off x="8289763" y="2500943"/>
            <a:ext cx="3877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Ssh</a:t>
            </a:r>
            <a:r>
              <a:rPr lang="en-US" altLang="ko-KR" dirty="0"/>
              <a:t> protocol version 1,2 </a:t>
            </a:r>
            <a:r>
              <a:rPr lang="ko-KR" altLang="en-US" dirty="0"/>
              <a:t>모두 사용</a:t>
            </a:r>
          </a:p>
        </p:txBody>
      </p:sp>
    </p:spTree>
    <p:extLst>
      <p:ext uri="{BB962C8B-B14F-4D97-AF65-F5344CB8AC3E}">
        <p14:creationId xmlns:p14="http://schemas.microsoft.com/office/powerpoint/2010/main" val="2677408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A35D38-5E98-4782-9ABA-15BE0FE5493D}"/>
              </a:ext>
            </a:extLst>
          </p:cNvPr>
          <p:cNvSpPr>
            <a:spLocks noGrp="1"/>
          </p:cNvSpPr>
          <p:nvPr/>
        </p:nvSpPr>
        <p:spPr bwMode="gray">
          <a:xfrm>
            <a:off x="1981199" y="1217419"/>
            <a:ext cx="8525435" cy="37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v"/>
              <a:defRPr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Downgrade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공격 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400" dirty="0"/>
              <a:t>정상 </a:t>
            </a:r>
            <a:r>
              <a:rPr lang="ko-KR" altLang="en-US" sz="2400" dirty="0" err="1"/>
              <a:t>접속시</a:t>
            </a:r>
            <a:r>
              <a:rPr lang="ko-KR" altLang="en-US" sz="2400" dirty="0"/>
              <a:t> </a:t>
            </a:r>
            <a:r>
              <a:rPr lang="en-US" altLang="ko-KR" sz="2400" dirty="0"/>
              <a:t>(</a:t>
            </a:r>
            <a:r>
              <a:rPr lang="ko-KR" altLang="en-US" sz="2400" dirty="0"/>
              <a:t>공격 </a:t>
            </a:r>
            <a:r>
              <a:rPr lang="ko-KR" altLang="en-US" sz="2400" dirty="0" err="1"/>
              <a:t>미시행</a:t>
            </a:r>
            <a:r>
              <a:rPr lang="en-US" altLang="ko-KR" sz="2400" dirty="0"/>
              <a:t>)</a:t>
            </a:r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C06964-CD88-4EF9-9EA3-CCF2DDD6B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D80A2E7-23DA-4F1C-81CC-9FF6B68700BB}"/>
              </a:ext>
            </a:extLst>
          </p:cNvPr>
          <p:cNvSpPr>
            <a:spLocks noGrp="1"/>
          </p:cNvSpPr>
          <p:nvPr/>
        </p:nvSpPr>
        <p:spPr bwMode="gray">
          <a:xfrm>
            <a:off x="1914700" y="1749023"/>
            <a:ext cx="9271459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v"/>
              <a:defRPr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/>
          </a:p>
          <a:p>
            <a:pPr lvl="1"/>
            <a:endParaRPr lang="en-US" altLang="ko-KR" b="1" dirty="0">
              <a:solidFill>
                <a:schemeClr val="tx1"/>
              </a:solidFill>
            </a:endParaRPr>
          </a:p>
          <a:p>
            <a:pPr lvl="1"/>
            <a:endParaRPr lang="en-US" altLang="ko-KR" dirty="0"/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C6813C64-07F9-4FB2-AA02-1504C850D95E}"/>
              </a:ext>
            </a:extLst>
          </p:cNvPr>
          <p:cNvSpPr txBox="1">
            <a:spLocks/>
          </p:cNvSpPr>
          <p:nvPr/>
        </p:nvSpPr>
        <p:spPr>
          <a:xfrm>
            <a:off x="2493092" y="302971"/>
            <a:ext cx="7000532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취약점 이용한 공격 구현 결과</a:t>
            </a:r>
            <a:endParaRPr lang="en-US" altLang="ko-KR" sz="3200" b="1" dirty="0">
              <a:solidFill>
                <a:srgbClr val="496F7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6A670DC-7652-4656-B38A-4F86EDCDA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627" y="1749023"/>
            <a:ext cx="10471515" cy="211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225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A35D38-5E98-4782-9ABA-15BE0FE5493D}"/>
              </a:ext>
            </a:extLst>
          </p:cNvPr>
          <p:cNvSpPr>
            <a:spLocks noGrp="1"/>
          </p:cNvSpPr>
          <p:nvPr/>
        </p:nvSpPr>
        <p:spPr bwMode="gray">
          <a:xfrm>
            <a:off x="1981200" y="1217419"/>
            <a:ext cx="7772400" cy="37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v"/>
              <a:defRPr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Downgrade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공격 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정상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접속시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공격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미시행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C06964-CD88-4EF9-9EA3-CCF2DDD6B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D80A2E7-23DA-4F1C-81CC-9FF6B68700BB}"/>
              </a:ext>
            </a:extLst>
          </p:cNvPr>
          <p:cNvSpPr>
            <a:spLocks noGrp="1"/>
          </p:cNvSpPr>
          <p:nvPr/>
        </p:nvSpPr>
        <p:spPr bwMode="gray">
          <a:xfrm>
            <a:off x="1914700" y="1749023"/>
            <a:ext cx="9271459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v"/>
              <a:defRPr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/>
          </a:p>
          <a:p>
            <a:pPr lvl="1"/>
            <a:endParaRPr lang="en-US" altLang="ko-KR" b="1" dirty="0">
              <a:solidFill>
                <a:schemeClr val="tx1"/>
              </a:solidFill>
            </a:endParaRPr>
          </a:p>
          <a:p>
            <a:pPr lvl="1"/>
            <a:endParaRPr lang="en-US" altLang="ko-KR" dirty="0"/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C6813C64-07F9-4FB2-AA02-1504C850D95E}"/>
              </a:ext>
            </a:extLst>
          </p:cNvPr>
          <p:cNvSpPr txBox="1">
            <a:spLocks/>
          </p:cNvSpPr>
          <p:nvPr/>
        </p:nvSpPr>
        <p:spPr>
          <a:xfrm>
            <a:off x="2493092" y="302971"/>
            <a:ext cx="7000532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취약점 이용한 공격 구현 결과</a:t>
            </a:r>
            <a:endParaRPr lang="en-US" altLang="ko-KR" sz="3200" b="1" dirty="0">
              <a:solidFill>
                <a:srgbClr val="496F7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8222B68-91CC-4B83-9F39-3E817E31D6DE}"/>
              </a:ext>
            </a:extLst>
          </p:cNvPr>
          <p:cNvSpPr>
            <a:spLocks noGrp="1"/>
          </p:cNvSpPr>
          <p:nvPr/>
        </p:nvSpPr>
        <p:spPr bwMode="gray">
          <a:xfrm>
            <a:off x="1914700" y="1713163"/>
            <a:ext cx="9271459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v"/>
              <a:defRPr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 lvl="1"/>
            <a:endParaRPr lang="en-US" altLang="ko-KR" b="1" dirty="0">
              <a:solidFill>
                <a:schemeClr val="tx1"/>
              </a:solidFill>
            </a:endParaRPr>
          </a:p>
          <a:p>
            <a:pPr lvl="1"/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58D3500-643C-4956-9391-D620AB889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787" y="2564070"/>
            <a:ext cx="9226834" cy="2851209"/>
          </a:xfrm>
          <a:prstGeom prst="rect">
            <a:avLst/>
          </a:prstGeom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1FA8B094-666B-4C30-97BE-D9EDE19248FC}"/>
              </a:ext>
            </a:extLst>
          </p:cNvPr>
          <p:cNvSpPr>
            <a:spLocks noGrp="1"/>
          </p:cNvSpPr>
          <p:nvPr/>
        </p:nvSpPr>
        <p:spPr bwMode="gray">
          <a:xfrm>
            <a:off x="1981200" y="1971881"/>
            <a:ext cx="67504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v"/>
              <a:defRPr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1800" dirty="0"/>
              <a:t>Putty </a:t>
            </a:r>
            <a:r>
              <a:rPr lang="en-US" altLang="ko-KR" sz="1800" dirty="0" err="1"/>
              <a:t>ssh</a:t>
            </a:r>
            <a:r>
              <a:rPr lang="en-US" altLang="ko-KR" sz="1800" dirty="0"/>
              <a:t> version only 2</a:t>
            </a:r>
            <a:r>
              <a:rPr lang="ko-KR" altLang="en-US" sz="1800" dirty="0"/>
              <a:t>로 설정할 경우</a:t>
            </a: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14420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A35D38-5E98-4782-9ABA-15BE0FE5493D}"/>
              </a:ext>
            </a:extLst>
          </p:cNvPr>
          <p:cNvSpPr>
            <a:spLocks noGrp="1"/>
          </p:cNvSpPr>
          <p:nvPr/>
        </p:nvSpPr>
        <p:spPr bwMode="gray">
          <a:xfrm>
            <a:off x="1981200" y="1217419"/>
            <a:ext cx="6347012" cy="37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v"/>
              <a:defRPr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Downgrade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공격 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공격 시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C06964-CD88-4EF9-9EA3-CCF2DDD6B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D80A2E7-23DA-4F1C-81CC-9FF6B68700BB}"/>
              </a:ext>
            </a:extLst>
          </p:cNvPr>
          <p:cNvSpPr>
            <a:spLocks noGrp="1"/>
          </p:cNvSpPr>
          <p:nvPr/>
        </p:nvSpPr>
        <p:spPr bwMode="gray">
          <a:xfrm>
            <a:off x="1914700" y="1749023"/>
            <a:ext cx="9271459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v"/>
              <a:defRPr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/>
          </a:p>
          <a:p>
            <a:pPr lvl="1"/>
            <a:endParaRPr lang="en-US" altLang="ko-KR" b="1" dirty="0">
              <a:solidFill>
                <a:schemeClr val="tx1"/>
              </a:solidFill>
            </a:endParaRPr>
          </a:p>
          <a:p>
            <a:pPr lvl="1"/>
            <a:endParaRPr lang="en-US" altLang="ko-KR" dirty="0"/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C6813C64-07F9-4FB2-AA02-1504C850D95E}"/>
              </a:ext>
            </a:extLst>
          </p:cNvPr>
          <p:cNvSpPr txBox="1">
            <a:spLocks/>
          </p:cNvSpPr>
          <p:nvPr/>
        </p:nvSpPr>
        <p:spPr>
          <a:xfrm>
            <a:off x="2493091" y="302971"/>
            <a:ext cx="6347011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취약점 이용한 공격 구현 결과</a:t>
            </a:r>
            <a:endParaRPr lang="en-US" altLang="ko-KR" sz="3200" b="1" dirty="0">
              <a:solidFill>
                <a:srgbClr val="496F7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91032C2-4FDC-47CB-B1D2-E3472E30F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889" y="2277208"/>
            <a:ext cx="9425752" cy="189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119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A35D38-5E98-4782-9ABA-15BE0FE5493D}"/>
              </a:ext>
            </a:extLst>
          </p:cNvPr>
          <p:cNvSpPr>
            <a:spLocks noGrp="1"/>
          </p:cNvSpPr>
          <p:nvPr/>
        </p:nvSpPr>
        <p:spPr bwMode="gray">
          <a:xfrm>
            <a:off x="1981200" y="1217419"/>
            <a:ext cx="6347012" cy="37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v"/>
              <a:defRPr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Downgrade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공격 구현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공격 시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C06964-CD88-4EF9-9EA3-CCF2DDD6B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D80A2E7-23DA-4F1C-81CC-9FF6B68700BB}"/>
              </a:ext>
            </a:extLst>
          </p:cNvPr>
          <p:cNvSpPr>
            <a:spLocks noGrp="1"/>
          </p:cNvSpPr>
          <p:nvPr/>
        </p:nvSpPr>
        <p:spPr bwMode="gray">
          <a:xfrm>
            <a:off x="1914700" y="1749023"/>
            <a:ext cx="9271459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v"/>
              <a:defRPr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/>
          </a:p>
          <a:p>
            <a:pPr lvl="1"/>
            <a:endParaRPr lang="en-US" altLang="ko-KR" b="1" dirty="0">
              <a:solidFill>
                <a:schemeClr val="tx1"/>
              </a:solidFill>
            </a:endParaRPr>
          </a:p>
          <a:p>
            <a:pPr lvl="1"/>
            <a:endParaRPr lang="en-US" altLang="ko-KR" dirty="0"/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C6813C64-07F9-4FB2-AA02-1504C850D95E}"/>
              </a:ext>
            </a:extLst>
          </p:cNvPr>
          <p:cNvSpPr txBox="1">
            <a:spLocks/>
          </p:cNvSpPr>
          <p:nvPr/>
        </p:nvSpPr>
        <p:spPr>
          <a:xfrm>
            <a:off x="2493091" y="302971"/>
            <a:ext cx="6347011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취약점 이용한 공격 구현 결과</a:t>
            </a:r>
            <a:endParaRPr lang="en-US" altLang="ko-KR" sz="3200" b="1" dirty="0">
              <a:solidFill>
                <a:srgbClr val="496F7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5FB7361-76E8-4E36-A067-815C62F54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727005"/>
            <a:ext cx="9243979" cy="3137096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7A3C6849-F96D-46DD-B312-76256C611089}"/>
              </a:ext>
            </a:extLst>
          </p:cNvPr>
          <p:cNvSpPr>
            <a:spLocks noGrp="1"/>
          </p:cNvSpPr>
          <p:nvPr/>
        </p:nvSpPr>
        <p:spPr bwMode="gray">
          <a:xfrm>
            <a:off x="1981200" y="1971881"/>
            <a:ext cx="67504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v"/>
              <a:defRPr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1800" dirty="0"/>
              <a:t>Ettercap </a:t>
            </a:r>
            <a:r>
              <a:rPr lang="ko-KR" altLang="en-US" sz="1800" dirty="0"/>
              <a:t>로그</a:t>
            </a: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10353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A35D38-5E98-4782-9ABA-15BE0FE5493D}"/>
              </a:ext>
            </a:extLst>
          </p:cNvPr>
          <p:cNvSpPr>
            <a:spLocks noGrp="1"/>
          </p:cNvSpPr>
          <p:nvPr/>
        </p:nvSpPr>
        <p:spPr bwMode="gray">
          <a:xfrm>
            <a:off x="1981200" y="1217419"/>
            <a:ext cx="6347012" cy="37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v"/>
              <a:defRPr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Downgrade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공격 구현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보안 대책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C06964-CD88-4EF9-9EA3-CCF2DDD6B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D80A2E7-23DA-4F1C-81CC-9FF6B68700BB}"/>
              </a:ext>
            </a:extLst>
          </p:cNvPr>
          <p:cNvSpPr>
            <a:spLocks noGrp="1"/>
          </p:cNvSpPr>
          <p:nvPr/>
        </p:nvSpPr>
        <p:spPr bwMode="gray">
          <a:xfrm>
            <a:off x="1914700" y="1749023"/>
            <a:ext cx="9271459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v"/>
              <a:defRPr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/>
          </a:p>
          <a:p>
            <a:pPr lvl="1"/>
            <a:endParaRPr lang="en-US" altLang="ko-KR" b="1" dirty="0">
              <a:solidFill>
                <a:schemeClr val="tx1"/>
              </a:solidFill>
            </a:endParaRPr>
          </a:p>
          <a:p>
            <a:pPr lvl="1"/>
            <a:endParaRPr lang="en-US" altLang="ko-KR" dirty="0"/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C6813C64-07F9-4FB2-AA02-1504C850D95E}"/>
              </a:ext>
            </a:extLst>
          </p:cNvPr>
          <p:cNvSpPr txBox="1">
            <a:spLocks/>
          </p:cNvSpPr>
          <p:nvPr/>
        </p:nvSpPr>
        <p:spPr>
          <a:xfrm>
            <a:off x="2493091" y="302971"/>
            <a:ext cx="6347011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취약점 이용한 공격 구현 결과</a:t>
            </a:r>
            <a:endParaRPr lang="en-US" altLang="ko-KR" sz="3200" b="1" dirty="0">
              <a:solidFill>
                <a:srgbClr val="496F7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7A3C6849-F96D-46DD-B312-76256C611089}"/>
              </a:ext>
            </a:extLst>
          </p:cNvPr>
          <p:cNvSpPr>
            <a:spLocks noGrp="1"/>
          </p:cNvSpPr>
          <p:nvPr/>
        </p:nvSpPr>
        <p:spPr bwMode="gray">
          <a:xfrm>
            <a:off x="1981200" y="1971881"/>
            <a:ext cx="67504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v"/>
              <a:defRPr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1800" dirty="0"/>
              <a:t>ARP </a:t>
            </a:r>
            <a:r>
              <a:rPr lang="ko-KR" altLang="en-US" sz="1800" dirty="0"/>
              <a:t>테이블 정적 관리</a:t>
            </a: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pPr lvl="1"/>
            <a:endParaRPr lang="en-US" altLang="ko-KR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F09F4F31-7A40-48B7-AA04-BA44861E07B5}"/>
              </a:ext>
            </a:extLst>
          </p:cNvPr>
          <p:cNvSpPr>
            <a:spLocks noGrp="1"/>
          </p:cNvSpPr>
          <p:nvPr/>
        </p:nvSpPr>
        <p:spPr bwMode="gray">
          <a:xfrm>
            <a:off x="2089677" y="4034017"/>
            <a:ext cx="71439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v"/>
              <a:defRPr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ko-KR" altLang="en-US" sz="1800" dirty="0"/>
              <a:t>클라이언트와 서버가 </a:t>
            </a:r>
            <a:r>
              <a:rPr lang="en-US" altLang="ko-KR" sz="1800" dirty="0"/>
              <a:t>SSH </a:t>
            </a:r>
            <a:r>
              <a:rPr lang="ko-KR" altLang="en-US" sz="1800" dirty="0"/>
              <a:t>버전을 </a:t>
            </a:r>
            <a:r>
              <a:rPr lang="en-US" altLang="ko-KR" sz="1800" dirty="0"/>
              <a:t>2</a:t>
            </a:r>
            <a:r>
              <a:rPr lang="ko-KR" altLang="en-US" sz="1800" dirty="0"/>
              <a:t>버전만 사용하도록 하는 것</a:t>
            </a:r>
            <a:endParaRPr lang="en-US" altLang="ko-KR" b="1" dirty="0">
              <a:solidFill>
                <a:schemeClr val="tx1"/>
              </a:solidFill>
            </a:endParaRPr>
          </a:p>
          <a:p>
            <a:pPr lvl="1"/>
            <a:endParaRPr lang="en-US" altLang="ko-KR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7D36671-3517-49A5-8718-AD1C9E212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258" y="4840942"/>
            <a:ext cx="4300112" cy="85106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84C64D4-B0B3-4A81-A430-21841FE596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600980"/>
            <a:ext cx="3409950" cy="1666875"/>
          </a:xfrm>
          <a:prstGeom prst="rect">
            <a:avLst/>
          </a:prstGeom>
        </p:spPr>
      </p:pic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BA43B490-A5E5-4A94-8A85-6F4A55255C00}"/>
              </a:ext>
            </a:extLst>
          </p:cNvPr>
          <p:cNvSpPr>
            <a:spLocks noGrp="1"/>
          </p:cNvSpPr>
          <p:nvPr/>
        </p:nvSpPr>
        <p:spPr bwMode="gray">
          <a:xfrm>
            <a:off x="9505950" y="5333635"/>
            <a:ext cx="6723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v"/>
              <a:defRPr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ko-KR" altLang="en-US" sz="1800" b="1" dirty="0">
                <a:solidFill>
                  <a:schemeClr val="tx1"/>
                </a:solidFill>
              </a:rPr>
              <a:t>서버</a:t>
            </a:r>
            <a:endParaRPr lang="en-US" altLang="ko-KR" b="1" dirty="0">
              <a:solidFill>
                <a:schemeClr val="tx1"/>
              </a:solidFill>
            </a:endParaRPr>
          </a:p>
          <a:p>
            <a:pPr lvl="1"/>
            <a:endParaRPr lang="en-US" altLang="ko-KR" dirty="0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06D5A4CC-258B-464A-A258-280E9ECA899A}"/>
              </a:ext>
            </a:extLst>
          </p:cNvPr>
          <p:cNvSpPr>
            <a:spLocks noGrp="1"/>
          </p:cNvSpPr>
          <p:nvPr/>
        </p:nvSpPr>
        <p:spPr bwMode="gray">
          <a:xfrm>
            <a:off x="2793985" y="5760267"/>
            <a:ext cx="19803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v"/>
              <a:defRPr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ko-KR" altLang="en-US" sz="1800" dirty="0">
                <a:solidFill>
                  <a:schemeClr val="tx1"/>
                </a:solidFill>
              </a:rPr>
              <a:t>클라이언트</a:t>
            </a:r>
            <a:endParaRPr lang="en-US" altLang="ko-KR" b="1" dirty="0">
              <a:solidFill>
                <a:schemeClr val="tx1"/>
              </a:solidFill>
            </a:endParaRPr>
          </a:p>
          <a:p>
            <a:pPr lvl="1"/>
            <a:endParaRPr lang="en-US" altLang="ko-KR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400DCD1-C667-437A-872D-C8BBCDCAF3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7960" y="2409474"/>
            <a:ext cx="6296904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374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A35D38-5E98-4782-9ABA-15BE0FE5493D}"/>
              </a:ext>
            </a:extLst>
          </p:cNvPr>
          <p:cNvSpPr>
            <a:spLocks noGrp="1"/>
          </p:cNvSpPr>
          <p:nvPr/>
        </p:nvSpPr>
        <p:spPr bwMode="gray">
          <a:xfrm>
            <a:off x="1981200" y="1217419"/>
            <a:ext cx="6347012" cy="37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v"/>
              <a:defRPr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Downgrade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공격 구현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보안 대책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C06964-CD88-4EF9-9EA3-CCF2DDD6B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D80A2E7-23DA-4F1C-81CC-9FF6B68700BB}"/>
              </a:ext>
            </a:extLst>
          </p:cNvPr>
          <p:cNvSpPr>
            <a:spLocks noGrp="1"/>
          </p:cNvSpPr>
          <p:nvPr/>
        </p:nvSpPr>
        <p:spPr bwMode="gray">
          <a:xfrm>
            <a:off x="1914700" y="1749023"/>
            <a:ext cx="9271459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v"/>
              <a:defRPr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/>
          </a:p>
          <a:p>
            <a:pPr lvl="1"/>
            <a:endParaRPr lang="en-US" altLang="ko-KR" b="1" dirty="0">
              <a:solidFill>
                <a:schemeClr val="tx1"/>
              </a:solidFill>
            </a:endParaRPr>
          </a:p>
          <a:p>
            <a:pPr lvl="1"/>
            <a:endParaRPr lang="en-US" altLang="ko-KR" dirty="0"/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C6813C64-07F9-4FB2-AA02-1504C850D95E}"/>
              </a:ext>
            </a:extLst>
          </p:cNvPr>
          <p:cNvSpPr txBox="1">
            <a:spLocks/>
          </p:cNvSpPr>
          <p:nvPr/>
        </p:nvSpPr>
        <p:spPr>
          <a:xfrm>
            <a:off x="2493091" y="302971"/>
            <a:ext cx="6347011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취약점 이용한 공격 구현 결과</a:t>
            </a:r>
            <a:endParaRPr lang="en-US" altLang="ko-KR" sz="3200" b="1" dirty="0">
              <a:solidFill>
                <a:srgbClr val="496F7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7A3C6849-F96D-46DD-B312-76256C611089}"/>
              </a:ext>
            </a:extLst>
          </p:cNvPr>
          <p:cNvSpPr>
            <a:spLocks noGrp="1"/>
          </p:cNvSpPr>
          <p:nvPr/>
        </p:nvSpPr>
        <p:spPr bwMode="gray">
          <a:xfrm>
            <a:off x="1981198" y="1971881"/>
            <a:ext cx="81040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v"/>
              <a:defRPr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1800" dirty="0"/>
              <a:t>OpenSSH 7.0</a:t>
            </a:r>
            <a:r>
              <a:rPr lang="ko-KR" altLang="en-US" sz="1800" dirty="0"/>
              <a:t>버전 이상 사용</a:t>
            </a:r>
            <a:r>
              <a:rPr lang="en-US" altLang="ko-KR" sz="1800" dirty="0"/>
              <a:t>(</a:t>
            </a:r>
            <a:r>
              <a:rPr lang="ko-KR" altLang="en-US" sz="1800" dirty="0"/>
              <a:t>해당 버전부터 </a:t>
            </a:r>
            <a:r>
              <a:rPr lang="en-US" altLang="ko-KR" sz="1800" dirty="0" err="1"/>
              <a:t>ssh</a:t>
            </a:r>
            <a:r>
              <a:rPr lang="en-US" altLang="ko-KR" sz="1800" dirty="0"/>
              <a:t> </a:t>
            </a:r>
            <a:r>
              <a:rPr lang="ko-KR" altLang="en-US" sz="1800" dirty="0"/>
              <a:t>버전 </a:t>
            </a:r>
            <a:r>
              <a:rPr lang="en-US" altLang="ko-KR" sz="1800" dirty="0"/>
              <a:t>1</a:t>
            </a:r>
            <a:r>
              <a:rPr lang="ko-KR" altLang="en-US" sz="1800" dirty="0"/>
              <a:t>을 지원하지 않음</a:t>
            </a:r>
            <a:r>
              <a:rPr lang="en-US" altLang="ko-KR" sz="1800" dirty="0"/>
              <a:t>)</a:t>
            </a:r>
            <a:endParaRPr lang="ko-KR" altLang="en-US" sz="1800" dirty="0"/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pPr lvl="1"/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78049C-F2CB-4388-A0CB-50D45ECFD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396" y="2503485"/>
            <a:ext cx="6335450" cy="315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873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90740584-10D4-48B9-8B78-A3A966B686EC}"/>
              </a:ext>
            </a:extLst>
          </p:cNvPr>
          <p:cNvSpPr txBox="1">
            <a:spLocks/>
          </p:cNvSpPr>
          <p:nvPr/>
        </p:nvSpPr>
        <p:spPr>
          <a:xfrm>
            <a:off x="2639628" y="1245470"/>
            <a:ext cx="6912743" cy="5055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SSH MITM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공격 기술 구현 및 부연 설명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buAutoNum type="arabicParenR"/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SSH</a:t>
            </a:r>
          </a:p>
          <a:p>
            <a:pPr marL="800100" lvl="1" indent="-342900">
              <a:buAutoNum type="arabicParenR"/>
            </a:pPr>
            <a:r>
              <a:rPr lang="en-US" altLang="ko-KR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ssh_config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sshd_config</a:t>
            </a:r>
            <a:endParaRPr lang="en-US" altLang="ko-KR" sz="18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buFont typeface="Arial" panose="020B0604020202020204" pitchFamily="34" charset="0"/>
              <a:buAutoNum type="arabicParenR"/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SSH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데몬</a:t>
            </a:r>
            <a:endParaRPr lang="en-US" altLang="ko-KR" sz="18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buFont typeface="Arial" panose="020B0604020202020204" pitchFamily="34" charset="0"/>
              <a:buAutoNum type="arabicParenR"/>
            </a:pP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디피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헬만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키 교환 방식 </a:t>
            </a:r>
          </a:p>
          <a:p>
            <a:pPr marL="457200" lvl="1" indent="0">
              <a:buNone/>
            </a:pP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Downgrade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공격</a:t>
            </a:r>
          </a:p>
          <a:p>
            <a:pPr marL="800100" lvl="1" indent="-342900">
              <a:buAutoNum type="arabicParenR"/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Downgrade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공격 설명</a:t>
            </a:r>
            <a:endParaRPr lang="en-US" altLang="ko-KR" sz="18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buFont typeface="Arial" panose="020B0604020202020204" pitchFamily="34" charset="0"/>
              <a:buAutoNum type="arabicParenR"/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Downgrade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공격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동영상 시연</a:t>
            </a:r>
            <a:endParaRPr lang="en-US" altLang="ko-KR" sz="18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buFont typeface="Arial" panose="020B0604020202020204" pitchFamily="34" charset="0"/>
              <a:buAutoNum type="arabicParenR"/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Downgrade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공격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보안 대책</a:t>
            </a:r>
            <a:endParaRPr lang="en-US" altLang="ko-KR" sz="18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buFont typeface="Arial" panose="020B0604020202020204" pitchFamily="34" charset="0"/>
              <a:buAutoNum type="arabicParenR"/>
            </a:pP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Brute force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공격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무차별 대입 공격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buFont typeface="Arial" panose="020B0604020202020204" pitchFamily="34" charset="0"/>
              <a:buAutoNum type="arabicParenR"/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Brute force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공격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무차별 대입 공격 설명</a:t>
            </a:r>
            <a:endParaRPr lang="en-US" altLang="ko-KR" sz="18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buFont typeface="Arial" panose="020B0604020202020204" pitchFamily="34" charset="0"/>
              <a:buAutoNum type="arabicParenR"/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Brute force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공격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무차별 대입 공격 동영상 시연</a:t>
            </a:r>
            <a:endParaRPr lang="en-US" altLang="ko-KR" sz="18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buFont typeface="Arial" panose="020B0604020202020204" pitchFamily="34" charset="0"/>
              <a:buAutoNum type="arabicParenR"/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Brute force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공격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무차별 대입 공격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보안 대책</a:t>
            </a:r>
            <a:endParaRPr lang="en-US" altLang="ko-KR" sz="18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buFont typeface="Arial" panose="020B0604020202020204" pitchFamily="34" charset="0"/>
              <a:buAutoNum type="arabicParenR"/>
            </a:pP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CABED7-6CF8-402B-8830-45BF64DF760E}"/>
              </a:ext>
            </a:extLst>
          </p:cNvPr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C9C9EF3-2E19-414A-AA86-A9F9A771E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8677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A35D38-5E98-4782-9ABA-15BE0FE5493D}"/>
              </a:ext>
            </a:extLst>
          </p:cNvPr>
          <p:cNvSpPr>
            <a:spLocks noGrp="1"/>
          </p:cNvSpPr>
          <p:nvPr/>
        </p:nvSpPr>
        <p:spPr bwMode="gray">
          <a:xfrm>
            <a:off x="1981200" y="1217419"/>
            <a:ext cx="6347012" cy="37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v"/>
              <a:defRPr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Brute force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공격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2400" dirty="0"/>
              <a:t>공격 시나리오</a:t>
            </a:r>
            <a:endParaRPr lang="ko-KR" altLang="en-US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C06964-CD88-4EF9-9EA3-CCF2DDD6B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D80A2E7-23DA-4F1C-81CC-9FF6B68700BB}"/>
              </a:ext>
            </a:extLst>
          </p:cNvPr>
          <p:cNvSpPr>
            <a:spLocks noGrp="1"/>
          </p:cNvSpPr>
          <p:nvPr/>
        </p:nvSpPr>
        <p:spPr bwMode="gray">
          <a:xfrm>
            <a:off x="1914700" y="1749023"/>
            <a:ext cx="9271459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v"/>
              <a:defRPr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/>
          </a:p>
          <a:p>
            <a:pPr lvl="1"/>
            <a:endParaRPr lang="en-US" altLang="ko-KR" b="1" dirty="0">
              <a:solidFill>
                <a:schemeClr val="tx1"/>
              </a:solidFill>
            </a:endParaRPr>
          </a:p>
          <a:p>
            <a:pPr lvl="1"/>
            <a:endParaRPr lang="en-US" altLang="ko-KR" dirty="0"/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C6813C64-07F9-4FB2-AA02-1504C850D95E}"/>
              </a:ext>
            </a:extLst>
          </p:cNvPr>
          <p:cNvSpPr txBox="1">
            <a:spLocks/>
          </p:cNvSpPr>
          <p:nvPr/>
        </p:nvSpPr>
        <p:spPr>
          <a:xfrm>
            <a:off x="2493091" y="302971"/>
            <a:ext cx="6347011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취약점 이용한 공격 구현 결과</a:t>
            </a:r>
            <a:endParaRPr lang="en-US" altLang="ko-KR" sz="3200" b="1" dirty="0">
              <a:solidFill>
                <a:srgbClr val="496F7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145C84B-5402-49DC-850E-DFC03576BF6C}"/>
              </a:ext>
            </a:extLst>
          </p:cNvPr>
          <p:cNvSpPr>
            <a:spLocks noGrp="1"/>
          </p:cNvSpPr>
          <p:nvPr/>
        </p:nvSpPr>
        <p:spPr bwMode="gray">
          <a:xfrm>
            <a:off x="1914700" y="1713163"/>
            <a:ext cx="9271459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v"/>
              <a:defRPr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2200" dirty="0"/>
              <a:t>먼저 </a:t>
            </a:r>
            <a:r>
              <a:rPr lang="en-US" altLang="ko-KR" sz="2200" dirty="0" err="1"/>
              <a:t>nmap</a:t>
            </a:r>
            <a:r>
              <a:rPr lang="ko-KR" altLang="en-US" sz="2200" dirty="0"/>
              <a:t>명령을 통해 공격대상의  포트상황을 파악함</a:t>
            </a:r>
            <a:r>
              <a:rPr lang="en-US" altLang="ko-KR" sz="22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ko-KR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2200" dirty="0"/>
              <a:t>먼저 예측비밀번호가 있는 </a:t>
            </a:r>
            <a:r>
              <a:rPr lang="ko-KR" altLang="en-US" sz="2200" dirty="0" err="1"/>
              <a:t>딕셔너리</a:t>
            </a:r>
            <a:r>
              <a:rPr lang="ko-KR" altLang="en-US" sz="2200" dirty="0"/>
              <a:t> 파일을 구함</a:t>
            </a:r>
            <a:endParaRPr lang="en-US" altLang="ko-KR" sz="2200" dirty="0"/>
          </a:p>
          <a:p>
            <a:pPr>
              <a:buFont typeface="Wingdings" panose="05000000000000000000" pitchFamily="2" charset="2"/>
              <a:buChar char="Ø"/>
            </a:pPr>
            <a:endParaRPr lang="ko-KR" altLang="en-US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2200" dirty="0"/>
              <a:t>여기서는 미리 </a:t>
            </a:r>
            <a:r>
              <a:rPr lang="ko-KR" altLang="en-US" sz="2200" dirty="0" err="1"/>
              <a:t>준비해놓은</a:t>
            </a:r>
            <a:r>
              <a:rPr lang="ko-KR" altLang="en-US" sz="2200" dirty="0"/>
              <a:t> </a:t>
            </a:r>
            <a:r>
              <a:rPr lang="en-US" altLang="ko-KR" sz="2200" dirty="0"/>
              <a:t>3000</a:t>
            </a:r>
            <a:r>
              <a:rPr lang="ko-KR" altLang="en-US" sz="2200" dirty="0" err="1"/>
              <a:t>개짜리</a:t>
            </a:r>
            <a:r>
              <a:rPr lang="ko-KR" altLang="en-US" sz="2200" dirty="0"/>
              <a:t> 비밀번호 사전파일을 사용함</a:t>
            </a:r>
            <a:r>
              <a:rPr lang="en-US" altLang="ko-KR" sz="22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ko-KR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2200" dirty="0"/>
              <a:t>이후 </a:t>
            </a:r>
            <a:r>
              <a:rPr lang="en-US" altLang="ko-KR" sz="2200" dirty="0" err="1"/>
              <a:t>msfconsole</a:t>
            </a:r>
            <a:r>
              <a:rPr lang="ko-KR" altLang="en-US" sz="2200" dirty="0"/>
              <a:t>을 실행함</a:t>
            </a:r>
            <a:endParaRPr lang="en-US" altLang="ko-KR" sz="2200" dirty="0"/>
          </a:p>
          <a:p>
            <a:pPr>
              <a:buFont typeface="Wingdings" panose="05000000000000000000" pitchFamily="2" charset="2"/>
              <a:buChar char="Ø"/>
            </a:pPr>
            <a:endParaRPr lang="ko-KR" altLang="en-US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2200" dirty="0"/>
              <a:t>use auxiliary/scanner/</a:t>
            </a:r>
            <a:r>
              <a:rPr lang="en-US" altLang="ko-KR" sz="2200" dirty="0" err="1"/>
              <a:t>ssh</a:t>
            </a:r>
            <a:r>
              <a:rPr lang="en-US" altLang="ko-KR" sz="2200" dirty="0"/>
              <a:t>/</a:t>
            </a:r>
            <a:r>
              <a:rPr lang="en-US" altLang="ko-KR" sz="2200" dirty="0" err="1"/>
              <a:t>ssh_login</a:t>
            </a:r>
            <a:r>
              <a:rPr lang="en-US" altLang="ko-KR" sz="2200" dirty="0"/>
              <a:t> </a:t>
            </a:r>
            <a:r>
              <a:rPr lang="ko-KR" altLang="en-US" sz="2200" dirty="0"/>
              <a:t>명령어를 실행하여 보조 기능으로 </a:t>
            </a:r>
            <a:r>
              <a:rPr lang="en-US" altLang="ko-KR" sz="2200" dirty="0" err="1"/>
              <a:t>ssh</a:t>
            </a:r>
            <a:r>
              <a:rPr lang="en-US" altLang="ko-KR" sz="2200" dirty="0"/>
              <a:t> </a:t>
            </a:r>
            <a:r>
              <a:rPr lang="ko-KR" altLang="en-US" sz="2200" dirty="0"/>
              <a:t>로그인을 사용하고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ko-KR" b="1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altLang="ko-KR" b="1" dirty="0">
              <a:solidFill>
                <a:schemeClr val="tx1"/>
              </a:solidFill>
            </a:endParaRP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95099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A35D38-5E98-4782-9ABA-15BE0FE5493D}"/>
              </a:ext>
            </a:extLst>
          </p:cNvPr>
          <p:cNvSpPr>
            <a:spLocks noGrp="1"/>
          </p:cNvSpPr>
          <p:nvPr/>
        </p:nvSpPr>
        <p:spPr bwMode="gray">
          <a:xfrm>
            <a:off x="1981200" y="1217419"/>
            <a:ext cx="6347012" cy="37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v"/>
              <a:defRPr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Brute force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공격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2400" dirty="0"/>
              <a:t>공격 시나리오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C06964-CD88-4EF9-9EA3-CCF2DDD6B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D80A2E7-23DA-4F1C-81CC-9FF6B68700BB}"/>
              </a:ext>
            </a:extLst>
          </p:cNvPr>
          <p:cNvSpPr>
            <a:spLocks noGrp="1"/>
          </p:cNvSpPr>
          <p:nvPr/>
        </p:nvSpPr>
        <p:spPr bwMode="gray">
          <a:xfrm>
            <a:off x="1914700" y="1749023"/>
            <a:ext cx="9271459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v"/>
              <a:defRPr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/>
          </a:p>
          <a:p>
            <a:pPr lvl="1"/>
            <a:endParaRPr lang="en-US" altLang="ko-KR" b="1" dirty="0">
              <a:solidFill>
                <a:schemeClr val="tx1"/>
              </a:solidFill>
            </a:endParaRPr>
          </a:p>
          <a:p>
            <a:pPr lvl="1"/>
            <a:endParaRPr lang="en-US" altLang="ko-KR" dirty="0"/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C6813C64-07F9-4FB2-AA02-1504C850D95E}"/>
              </a:ext>
            </a:extLst>
          </p:cNvPr>
          <p:cNvSpPr txBox="1">
            <a:spLocks/>
          </p:cNvSpPr>
          <p:nvPr/>
        </p:nvSpPr>
        <p:spPr>
          <a:xfrm>
            <a:off x="2493091" y="302971"/>
            <a:ext cx="6347011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취약점 이용한 공격 구현 결과</a:t>
            </a:r>
            <a:endParaRPr lang="en-US" altLang="ko-KR" sz="3200" b="1" dirty="0">
              <a:solidFill>
                <a:srgbClr val="496F7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145C84B-5402-49DC-850E-DFC03576BF6C}"/>
              </a:ext>
            </a:extLst>
          </p:cNvPr>
          <p:cNvSpPr>
            <a:spLocks noGrp="1"/>
          </p:cNvSpPr>
          <p:nvPr/>
        </p:nvSpPr>
        <p:spPr bwMode="gray">
          <a:xfrm>
            <a:off x="1914700" y="1713163"/>
            <a:ext cx="9271459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v"/>
              <a:defRPr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2200" dirty="0"/>
              <a:t>set RHOST: (</a:t>
            </a:r>
            <a:r>
              <a:rPr lang="ko-KR" altLang="en-US" sz="2200" dirty="0"/>
              <a:t>대상 </a:t>
            </a:r>
            <a:r>
              <a:rPr lang="en-US" altLang="ko-KR" sz="2200" dirty="0" err="1"/>
              <a:t>ip</a:t>
            </a:r>
            <a:r>
              <a:rPr lang="en-US" altLang="ko-KR" sz="2200" dirty="0"/>
              <a:t>) </a:t>
            </a:r>
            <a:r>
              <a:rPr lang="ko-KR" altLang="en-US" sz="2200" dirty="0"/>
              <a:t>로 공격대상을 설정함</a:t>
            </a:r>
            <a:r>
              <a:rPr lang="en-US" altLang="ko-KR" sz="22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ko-KR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2200" dirty="0"/>
              <a:t>set USERNAME root: </a:t>
            </a:r>
            <a:r>
              <a:rPr lang="ko-KR" altLang="en-US" sz="2200" dirty="0"/>
              <a:t>루트계정으로 </a:t>
            </a:r>
            <a:r>
              <a:rPr lang="ko-KR" altLang="en-US" sz="2200" dirty="0" err="1"/>
              <a:t>접속시도함</a:t>
            </a:r>
            <a:r>
              <a:rPr lang="en-US" altLang="ko-KR" sz="2200" dirty="0"/>
              <a:t>. //</a:t>
            </a:r>
            <a:r>
              <a:rPr lang="ko-KR" altLang="en-US" sz="2200" dirty="0"/>
              <a:t>여기에 옵션으로 </a:t>
            </a:r>
            <a:r>
              <a:rPr lang="en-US" altLang="ko-KR" sz="2200" dirty="0"/>
              <a:t>USER_FILE </a:t>
            </a:r>
            <a:r>
              <a:rPr lang="ko-KR" altLang="en-US" sz="2200" dirty="0" err="1"/>
              <a:t>딕셔너리</a:t>
            </a:r>
            <a:r>
              <a:rPr lang="ko-KR" altLang="en-US" sz="2200" dirty="0"/>
              <a:t> 파일 경로로 계정이름을 </a:t>
            </a:r>
            <a:r>
              <a:rPr lang="ko-KR" altLang="en-US" sz="2200" dirty="0" err="1"/>
              <a:t>알아낼수도</a:t>
            </a:r>
            <a:r>
              <a:rPr lang="ko-KR" altLang="en-US" sz="2200" dirty="0"/>
              <a:t> 있음</a:t>
            </a:r>
            <a:r>
              <a:rPr lang="en-US" altLang="ko-KR" sz="22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ko-KR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2200" dirty="0"/>
              <a:t>set PASS_FILE (</a:t>
            </a:r>
            <a:r>
              <a:rPr lang="ko-KR" altLang="en-US" sz="2200" dirty="0"/>
              <a:t>파일경로</a:t>
            </a:r>
            <a:r>
              <a:rPr lang="en-US" altLang="ko-KR" sz="2200" dirty="0"/>
              <a:t>): </a:t>
            </a:r>
            <a:r>
              <a:rPr lang="ko-KR" altLang="en-US" sz="2200" dirty="0"/>
              <a:t>비밀번호를 대입하기 위한 </a:t>
            </a:r>
            <a:r>
              <a:rPr lang="ko-KR" altLang="en-US" sz="2200" dirty="0" err="1"/>
              <a:t>딕셔너리</a:t>
            </a:r>
            <a:r>
              <a:rPr lang="ko-KR" altLang="en-US" sz="2200" dirty="0"/>
              <a:t> 파일경로를 설정해준다</a:t>
            </a:r>
            <a:r>
              <a:rPr lang="en-US" altLang="ko-KR" sz="22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ko-KR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2200" dirty="0"/>
              <a:t>run</a:t>
            </a:r>
            <a:r>
              <a:rPr lang="ko-KR" altLang="en-US" sz="2200" dirty="0"/>
              <a:t>공격실행</a:t>
            </a:r>
            <a:endParaRPr lang="en-US" altLang="ko-KR" sz="22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2400" dirty="0"/>
              <a:t>sessions –I: </a:t>
            </a:r>
            <a:r>
              <a:rPr lang="ko-KR" altLang="en-US" sz="2400" dirty="0"/>
              <a:t>공격 성공 결과 반환</a:t>
            </a:r>
            <a:endParaRPr lang="ko-KR" altLang="en-US" sz="22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 lvl="1"/>
            <a:endParaRPr lang="en-US" altLang="ko-KR" b="1" dirty="0">
              <a:solidFill>
                <a:schemeClr val="tx1"/>
              </a:solidFill>
            </a:endParaRP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31453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A35D38-5E98-4782-9ABA-15BE0FE5493D}"/>
              </a:ext>
            </a:extLst>
          </p:cNvPr>
          <p:cNvSpPr>
            <a:spLocks noGrp="1"/>
          </p:cNvSpPr>
          <p:nvPr/>
        </p:nvSpPr>
        <p:spPr bwMode="gray">
          <a:xfrm>
            <a:off x="1981200" y="1217419"/>
            <a:ext cx="6347012" cy="37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v"/>
              <a:defRPr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Brute force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공격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n-US" altLang="ko-KR" dirty="0" err="1"/>
              <a:t>Msfconsole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C06964-CD88-4EF9-9EA3-CCF2DDD6B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22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D80A2E7-23DA-4F1C-81CC-9FF6B68700BB}"/>
              </a:ext>
            </a:extLst>
          </p:cNvPr>
          <p:cNvSpPr>
            <a:spLocks noGrp="1"/>
          </p:cNvSpPr>
          <p:nvPr/>
        </p:nvSpPr>
        <p:spPr bwMode="gray">
          <a:xfrm>
            <a:off x="1914700" y="1749023"/>
            <a:ext cx="9271459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v"/>
              <a:defRPr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/>
          </a:p>
          <a:p>
            <a:pPr lvl="1"/>
            <a:endParaRPr lang="en-US" altLang="ko-KR" b="1" dirty="0">
              <a:solidFill>
                <a:schemeClr val="tx1"/>
              </a:solidFill>
            </a:endParaRPr>
          </a:p>
          <a:p>
            <a:pPr lvl="1"/>
            <a:endParaRPr lang="en-US" altLang="ko-KR" dirty="0"/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C6813C64-07F9-4FB2-AA02-1504C850D95E}"/>
              </a:ext>
            </a:extLst>
          </p:cNvPr>
          <p:cNvSpPr txBox="1">
            <a:spLocks/>
          </p:cNvSpPr>
          <p:nvPr/>
        </p:nvSpPr>
        <p:spPr>
          <a:xfrm>
            <a:off x="2493091" y="302971"/>
            <a:ext cx="6347011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취약점 이용한 공격 구현 결과</a:t>
            </a:r>
            <a:endParaRPr lang="en-US" altLang="ko-KR" sz="3200" b="1" dirty="0">
              <a:solidFill>
                <a:srgbClr val="496F7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145C84B-5402-49DC-850E-DFC03576BF6C}"/>
              </a:ext>
            </a:extLst>
          </p:cNvPr>
          <p:cNvSpPr>
            <a:spLocks noGrp="1"/>
          </p:cNvSpPr>
          <p:nvPr/>
        </p:nvSpPr>
        <p:spPr bwMode="gray">
          <a:xfrm>
            <a:off x="1914700" y="1713163"/>
            <a:ext cx="9271459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v"/>
              <a:defRPr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dirty="0" err="1"/>
              <a:t>msfconsole</a:t>
            </a:r>
            <a:r>
              <a:rPr lang="ko-KR" altLang="en-US" dirty="0"/>
              <a:t>은 </a:t>
            </a:r>
            <a:r>
              <a:rPr lang="ko-KR" altLang="en-US" dirty="0" err="1"/>
              <a:t>메타스플로잇을</a:t>
            </a:r>
            <a:r>
              <a:rPr lang="ko-KR" altLang="en-US" dirty="0"/>
              <a:t> 사용하는 툴로써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endParaRPr lang="ko-KR" alt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dirty="0" err="1"/>
              <a:t>metasploit</a:t>
            </a:r>
            <a:r>
              <a:rPr lang="ko-KR" altLang="en-US" dirty="0"/>
              <a:t>은 취약점 분석에 </a:t>
            </a:r>
            <a:r>
              <a:rPr lang="ko-KR" altLang="en-US" dirty="0" err="1"/>
              <a:t>사용할수</a:t>
            </a:r>
            <a:r>
              <a:rPr lang="ko-KR" altLang="en-US" dirty="0"/>
              <a:t> 있는 종합도구임</a:t>
            </a:r>
            <a:r>
              <a:rPr lang="en-US" altLang="ko-KR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dirty="0" err="1"/>
              <a:t>msfconsole</a:t>
            </a:r>
            <a:r>
              <a:rPr lang="ko-KR" altLang="en-US" dirty="0"/>
              <a:t>은 </a:t>
            </a:r>
            <a:r>
              <a:rPr lang="ko-KR" altLang="en-US" dirty="0" err="1"/>
              <a:t>메타스플로잇</a:t>
            </a:r>
            <a:r>
              <a:rPr lang="ko-KR" altLang="en-US" dirty="0"/>
              <a:t> 프레임워크 콘솔을 구동한다</a:t>
            </a:r>
            <a:r>
              <a:rPr lang="en-US" altLang="ko-KR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/>
              <a:t>사용자는 콘솔환경에서 명령어를 통해 도구를 사용할 수 있는데 이는 </a:t>
            </a:r>
            <a:r>
              <a:rPr lang="en-US" altLang="ko-KR" dirty="0" err="1"/>
              <a:t>msfconsole</a:t>
            </a:r>
            <a:r>
              <a:rPr lang="ko-KR" altLang="en-US" dirty="0"/>
              <a:t>명령어를 실행했을 때의 화면이다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 lvl="1"/>
            <a:endParaRPr lang="en-US" altLang="ko-KR" b="1" dirty="0">
              <a:solidFill>
                <a:schemeClr val="tx1"/>
              </a:solidFill>
            </a:endParaRP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00015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A35D38-5E98-4782-9ABA-15BE0FE5493D}"/>
              </a:ext>
            </a:extLst>
          </p:cNvPr>
          <p:cNvSpPr>
            <a:spLocks noGrp="1"/>
          </p:cNvSpPr>
          <p:nvPr/>
        </p:nvSpPr>
        <p:spPr bwMode="gray">
          <a:xfrm>
            <a:off x="1981200" y="1217419"/>
            <a:ext cx="6347012" cy="37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v"/>
              <a:defRPr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Brute force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공격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n-US" altLang="ko-KR" dirty="0" err="1"/>
              <a:t>Msfconsole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C06964-CD88-4EF9-9EA3-CCF2DDD6B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23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D80A2E7-23DA-4F1C-81CC-9FF6B68700BB}"/>
              </a:ext>
            </a:extLst>
          </p:cNvPr>
          <p:cNvSpPr>
            <a:spLocks noGrp="1"/>
          </p:cNvSpPr>
          <p:nvPr/>
        </p:nvSpPr>
        <p:spPr bwMode="gray">
          <a:xfrm>
            <a:off x="1914700" y="1749023"/>
            <a:ext cx="9271459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v"/>
              <a:defRPr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/>
          </a:p>
          <a:p>
            <a:pPr lvl="1"/>
            <a:endParaRPr lang="en-US" altLang="ko-KR" b="1" dirty="0">
              <a:solidFill>
                <a:schemeClr val="tx1"/>
              </a:solidFill>
            </a:endParaRPr>
          </a:p>
          <a:p>
            <a:pPr lvl="1"/>
            <a:endParaRPr lang="en-US" altLang="ko-KR" dirty="0"/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C6813C64-07F9-4FB2-AA02-1504C850D95E}"/>
              </a:ext>
            </a:extLst>
          </p:cNvPr>
          <p:cNvSpPr txBox="1">
            <a:spLocks/>
          </p:cNvSpPr>
          <p:nvPr/>
        </p:nvSpPr>
        <p:spPr>
          <a:xfrm>
            <a:off x="2493091" y="302971"/>
            <a:ext cx="6347011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취약점 이용한 공격 구현 결과</a:t>
            </a:r>
            <a:endParaRPr lang="en-US" altLang="ko-KR" sz="3200" b="1" dirty="0">
              <a:solidFill>
                <a:srgbClr val="496F7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145C84B-5402-49DC-850E-DFC03576BF6C}"/>
              </a:ext>
            </a:extLst>
          </p:cNvPr>
          <p:cNvSpPr>
            <a:spLocks noGrp="1"/>
          </p:cNvSpPr>
          <p:nvPr/>
        </p:nvSpPr>
        <p:spPr bwMode="gray">
          <a:xfrm>
            <a:off x="1914700" y="1713163"/>
            <a:ext cx="9271459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v"/>
              <a:defRPr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dirty="0" err="1"/>
              <a:t>msfconsole</a:t>
            </a:r>
            <a:r>
              <a:rPr lang="ko-KR" altLang="en-US" dirty="0"/>
              <a:t>은 </a:t>
            </a:r>
            <a:r>
              <a:rPr lang="ko-KR" altLang="en-US" dirty="0" err="1"/>
              <a:t>메타스플로잇을</a:t>
            </a:r>
            <a:r>
              <a:rPr lang="ko-KR" altLang="en-US" dirty="0"/>
              <a:t> 사용하는 툴로써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endParaRPr lang="ko-KR" alt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dirty="0" err="1"/>
              <a:t>metasploit</a:t>
            </a:r>
            <a:r>
              <a:rPr lang="ko-KR" altLang="en-US" dirty="0"/>
              <a:t>은 취약점 분석에 </a:t>
            </a:r>
            <a:r>
              <a:rPr lang="ko-KR" altLang="en-US" dirty="0" err="1"/>
              <a:t>사용할수</a:t>
            </a:r>
            <a:r>
              <a:rPr lang="ko-KR" altLang="en-US" dirty="0"/>
              <a:t> 있는 종합도구임</a:t>
            </a:r>
            <a:r>
              <a:rPr lang="en-US" altLang="ko-KR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dirty="0" err="1"/>
              <a:t>msfconsole</a:t>
            </a:r>
            <a:r>
              <a:rPr lang="ko-KR" altLang="en-US" dirty="0"/>
              <a:t>은 </a:t>
            </a:r>
            <a:r>
              <a:rPr lang="ko-KR" altLang="en-US" dirty="0" err="1"/>
              <a:t>메타스플로잇</a:t>
            </a:r>
            <a:r>
              <a:rPr lang="ko-KR" altLang="en-US" dirty="0"/>
              <a:t> 프레임워크 콘솔을 구동한다</a:t>
            </a:r>
            <a:r>
              <a:rPr lang="en-US" altLang="ko-KR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/>
              <a:t>사용자는 콘솔환경에서 명령어를 통해 도구를 사용할 수 있는데 이는 </a:t>
            </a:r>
            <a:r>
              <a:rPr lang="en-US" altLang="ko-KR" dirty="0" err="1"/>
              <a:t>msfconsole</a:t>
            </a:r>
            <a:r>
              <a:rPr lang="ko-KR" altLang="en-US" dirty="0"/>
              <a:t>명령어를 실행했을 때의 화면이다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 lvl="1"/>
            <a:endParaRPr lang="en-US" altLang="ko-KR" b="1" dirty="0">
              <a:solidFill>
                <a:schemeClr val="tx1"/>
              </a:solidFill>
            </a:endParaRP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49919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A35D38-5E98-4782-9ABA-15BE0FE5493D}"/>
              </a:ext>
            </a:extLst>
          </p:cNvPr>
          <p:cNvSpPr>
            <a:spLocks noGrp="1"/>
          </p:cNvSpPr>
          <p:nvPr/>
        </p:nvSpPr>
        <p:spPr bwMode="gray">
          <a:xfrm>
            <a:off x="1981200" y="1217419"/>
            <a:ext cx="6347012" cy="37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v"/>
              <a:defRPr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Brute force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공격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n-US" altLang="ko-KR" dirty="0" err="1"/>
              <a:t>Msfconsole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C06964-CD88-4EF9-9EA3-CCF2DDD6B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D80A2E7-23DA-4F1C-81CC-9FF6B68700BB}"/>
              </a:ext>
            </a:extLst>
          </p:cNvPr>
          <p:cNvSpPr>
            <a:spLocks noGrp="1"/>
          </p:cNvSpPr>
          <p:nvPr/>
        </p:nvSpPr>
        <p:spPr bwMode="gray">
          <a:xfrm>
            <a:off x="1914700" y="1749023"/>
            <a:ext cx="9271459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v"/>
              <a:defRPr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/>
          </a:p>
          <a:p>
            <a:pPr lvl="1"/>
            <a:endParaRPr lang="en-US" altLang="ko-KR" b="1" dirty="0">
              <a:solidFill>
                <a:schemeClr val="tx1"/>
              </a:solidFill>
            </a:endParaRPr>
          </a:p>
          <a:p>
            <a:pPr lvl="1"/>
            <a:endParaRPr lang="en-US" altLang="ko-KR" dirty="0"/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C6813C64-07F9-4FB2-AA02-1504C850D95E}"/>
              </a:ext>
            </a:extLst>
          </p:cNvPr>
          <p:cNvSpPr txBox="1">
            <a:spLocks/>
          </p:cNvSpPr>
          <p:nvPr/>
        </p:nvSpPr>
        <p:spPr>
          <a:xfrm>
            <a:off x="2493091" y="302971"/>
            <a:ext cx="6347011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취약점 이용한 공격 구현 결과</a:t>
            </a:r>
            <a:endParaRPr lang="en-US" altLang="ko-KR" sz="3200" b="1" dirty="0">
              <a:solidFill>
                <a:srgbClr val="496F7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99D4DB9-628F-4762-91DB-F7C05E958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6570" y="1637885"/>
            <a:ext cx="6599176" cy="493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47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A35D38-5E98-4782-9ABA-15BE0FE5493D}"/>
              </a:ext>
            </a:extLst>
          </p:cNvPr>
          <p:cNvSpPr>
            <a:spLocks noGrp="1"/>
          </p:cNvSpPr>
          <p:nvPr/>
        </p:nvSpPr>
        <p:spPr bwMode="gray">
          <a:xfrm>
            <a:off x="1981200" y="1217419"/>
            <a:ext cx="6347012" cy="37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v"/>
              <a:defRPr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Brute force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공격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n-US" altLang="ko-KR" dirty="0" err="1"/>
              <a:t>Msfconsole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C06964-CD88-4EF9-9EA3-CCF2DDD6B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D80A2E7-23DA-4F1C-81CC-9FF6B68700BB}"/>
              </a:ext>
            </a:extLst>
          </p:cNvPr>
          <p:cNvSpPr>
            <a:spLocks noGrp="1"/>
          </p:cNvSpPr>
          <p:nvPr/>
        </p:nvSpPr>
        <p:spPr bwMode="gray">
          <a:xfrm>
            <a:off x="1914700" y="1749023"/>
            <a:ext cx="9271459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v"/>
              <a:defRPr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/>
          </a:p>
          <a:p>
            <a:pPr lvl="1"/>
            <a:endParaRPr lang="en-US" altLang="ko-KR" b="1" dirty="0">
              <a:solidFill>
                <a:schemeClr val="tx1"/>
              </a:solidFill>
            </a:endParaRPr>
          </a:p>
          <a:p>
            <a:pPr lvl="1"/>
            <a:endParaRPr lang="en-US" altLang="ko-KR" dirty="0"/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C6813C64-07F9-4FB2-AA02-1504C850D95E}"/>
              </a:ext>
            </a:extLst>
          </p:cNvPr>
          <p:cNvSpPr txBox="1">
            <a:spLocks/>
          </p:cNvSpPr>
          <p:nvPr/>
        </p:nvSpPr>
        <p:spPr>
          <a:xfrm>
            <a:off x="2493091" y="302971"/>
            <a:ext cx="6347011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취약점 이용한 공격 구현 결과</a:t>
            </a:r>
            <a:endParaRPr lang="en-US" altLang="ko-KR" sz="3200" b="1" dirty="0">
              <a:solidFill>
                <a:srgbClr val="496F7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411909DF-0047-455D-98A4-10458DACDADA}"/>
              </a:ext>
            </a:extLst>
          </p:cNvPr>
          <p:cNvSpPr>
            <a:spLocks noGrp="1"/>
          </p:cNvSpPr>
          <p:nvPr/>
        </p:nvSpPr>
        <p:spPr bwMode="gray">
          <a:xfrm>
            <a:off x="1914700" y="1713164"/>
            <a:ext cx="9271459" cy="1119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v"/>
              <a:defRPr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dirty="0"/>
              <a:t>공격대상 선정</a:t>
            </a:r>
            <a:r>
              <a:rPr lang="en-US" altLang="ko-KR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/>
              <a:t>공격대상 계정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 lvl="1"/>
            <a:endParaRPr lang="en-US" altLang="ko-KR" b="1" dirty="0">
              <a:solidFill>
                <a:schemeClr val="tx1"/>
              </a:solidFill>
            </a:endParaRPr>
          </a:p>
          <a:p>
            <a:pPr lvl="1"/>
            <a:endParaRPr lang="en-US" altLang="ko-KR" dirty="0"/>
          </a:p>
        </p:txBody>
      </p:sp>
      <p:pic>
        <p:nvPicPr>
          <p:cNvPr id="11" name="내용 개체 틀 4">
            <a:extLst>
              <a:ext uri="{FF2B5EF4-FFF2-40B4-BE49-F238E27FC236}">
                <a16:creationId xmlns:a16="http://schemas.microsoft.com/office/drawing/2014/main" id="{A719FF51-D260-4F60-B645-0EDC6FF37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848" y="2700590"/>
            <a:ext cx="10164309" cy="325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454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A35D38-5E98-4782-9ABA-15BE0FE5493D}"/>
              </a:ext>
            </a:extLst>
          </p:cNvPr>
          <p:cNvSpPr>
            <a:spLocks noGrp="1"/>
          </p:cNvSpPr>
          <p:nvPr/>
        </p:nvSpPr>
        <p:spPr bwMode="gray">
          <a:xfrm>
            <a:off x="1981200" y="1217419"/>
            <a:ext cx="6347012" cy="37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v"/>
              <a:defRPr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Brute force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공격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n-US" altLang="ko-KR" dirty="0" err="1"/>
              <a:t>Msfconsole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C06964-CD88-4EF9-9EA3-CCF2DDD6B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26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D80A2E7-23DA-4F1C-81CC-9FF6B68700BB}"/>
              </a:ext>
            </a:extLst>
          </p:cNvPr>
          <p:cNvSpPr>
            <a:spLocks noGrp="1"/>
          </p:cNvSpPr>
          <p:nvPr/>
        </p:nvSpPr>
        <p:spPr bwMode="gray">
          <a:xfrm>
            <a:off x="1914700" y="1749023"/>
            <a:ext cx="9271459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v"/>
              <a:defRPr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/>
          </a:p>
          <a:p>
            <a:pPr lvl="1"/>
            <a:endParaRPr lang="en-US" altLang="ko-KR" b="1" dirty="0">
              <a:solidFill>
                <a:schemeClr val="tx1"/>
              </a:solidFill>
            </a:endParaRPr>
          </a:p>
          <a:p>
            <a:pPr lvl="1"/>
            <a:endParaRPr lang="en-US" altLang="ko-KR" dirty="0"/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C6813C64-07F9-4FB2-AA02-1504C850D95E}"/>
              </a:ext>
            </a:extLst>
          </p:cNvPr>
          <p:cNvSpPr txBox="1">
            <a:spLocks/>
          </p:cNvSpPr>
          <p:nvPr/>
        </p:nvSpPr>
        <p:spPr>
          <a:xfrm>
            <a:off x="2493091" y="302971"/>
            <a:ext cx="6347011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취약점 이용한 공격 구현 결과</a:t>
            </a:r>
            <a:endParaRPr lang="en-US" altLang="ko-KR" sz="3200" b="1" dirty="0">
              <a:solidFill>
                <a:srgbClr val="496F7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411909DF-0047-455D-98A4-10458DACDADA}"/>
              </a:ext>
            </a:extLst>
          </p:cNvPr>
          <p:cNvSpPr>
            <a:spLocks noGrp="1"/>
          </p:cNvSpPr>
          <p:nvPr/>
        </p:nvSpPr>
        <p:spPr bwMode="gray">
          <a:xfrm>
            <a:off x="1981200" y="3429000"/>
            <a:ext cx="4787153" cy="3139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v"/>
              <a:defRPr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dirty="0"/>
              <a:t>공격대상 계정의 패스워드 목록파일 여기서는 </a:t>
            </a:r>
            <a:r>
              <a:rPr lang="en-US" altLang="ko-KR" dirty="0"/>
              <a:t>3000</a:t>
            </a:r>
            <a:r>
              <a:rPr lang="ko-KR" altLang="en-US" dirty="0" err="1"/>
              <a:t>개짜리</a:t>
            </a:r>
            <a:r>
              <a:rPr lang="ko-KR" altLang="en-US" dirty="0"/>
              <a:t> 파일을 사용함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 lvl="1"/>
            <a:endParaRPr lang="en-US" altLang="ko-KR" b="1" dirty="0">
              <a:solidFill>
                <a:schemeClr val="tx1"/>
              </a:solidFill>
            </a:endParaRPr>
          </a:p>
          <a:p>
            <a:pPr lvl="1"/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FDC840-F691-4717-BBFF-6F1FDE918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5546" y="1282858"/>
            <a:ext cx="3924854" cy="546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7621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A35D38-5E98-4782-9ABA-15BE0FE5493D}"/>
              </a:ext>
            </a:extLst>
          </p:cNvPr>
          <p:cNvSpPr>
            <a:spLocks noGrp="1"/>
          </p:cNvSpPr>
          <p:nvPr/>
        </p:nvSpPr>
        <p:spPr bwMode="gray">
          <a:xfrm>
            <a:off x="1981200" y="1217419"/>
            <a:ext cx="6347012" cy="37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v"/>
              <a:defRPr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Brute force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공격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n-US" altLang="ko-KR" dirty="0" err="1"/>
              <a:t>Msfconsole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C06964-CD88-4EF9-9EA3-CCF2DDD6B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D80A2E7-23DA-4F1C-81CC-9FF6B68700BB}"/>
              </a:ext>
            </a:extLst>
          </p:cNvPr>
          <p:cNvSpPr>
            <a:spLocks noGrp="1"/>
          </p:cNvSpPr>
          <p:nvPr/>
        </p:nvSpPr>
        <p:spPr bwMode="gray">
          <a:xfrm>
            <a:off x="1914700" y="1749023"/>
            <a:ext cx="9271459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v"/>
              <a:defRPr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/>
          </a:p>
          <a:p>
            <a:pPr lvl="1"/>
            <a:endParaRPr lang="en-US" altLang="ko-KR" b="1" dirty="0">
              <a:solidFill>
                <a:schemeClr val="tx1"/>
              </a:solidFill>
            </a:endParaRPr>
          </a:p>
          <a:p>
            <a:pPr lvl="1"/>
            <a:endParaRPr lang="en-US" altLang="ko-KR" dirty="0"/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C6813C64-07F9-4FB2-AA02-1504C850D95E}"/>
              </a:ext>
            </a:extLst>
          </p:cNvPr>
          <p:cNvSpPr txBox="1">
            <a:spLocks/>
          </p:cNvSpPr>
          <p:nvPr/>
        </p:nvSpPr>
        <p:spPr>
          <a:xfrm>
            <a:off x="2493091" y="302971"/>
            <a:ext cx="6347011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취약점 이용한 공격 구현 결과</a:t>
            </a:r>
            <a:endParaRPr lang="en-US" altLang="ko-KR" sz="3200" b="1" dirty="0">
              <a:solidFill>
                <a:srgbClr val="496F7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411909DF-0047-455D-98A4-10458DACDADA}"/>
              </a:ext>
            </a:extLst>
          </p:cNvPr>
          <p:cNvSpPr>
            <a:spLocks noGrp="1"/>
          </p:cNvSpPr>
          <p:nvPr/>
        </p:nvSpPr>
        <p:spPr bwMode="gray">
          <a:xfrm>
            <a:off x="1981200" y="2082184"/>
            <a:ext cx="4787153" cy="995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v"/>
              <a:defRPr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dirty="0"/>
              <a:t>공격성공시 세션을 반환</a:t>
            </a:r>
            <a:endParaRPr lang="en-US" altLang="ko-KR" sz="2000" dirty="0"/>
          </a:p>
          <a:p>
            <a:pPr lvl="1"/>
            <a:endParaRPr lang="en-US" altLang="ko-KR" b="1" dirty="0">
              <a:solidFill>
                <a:schemeClr val="tx1"/>
              </a:solidFill>
            </a:endParaRPr>
          </a:p>
          <a:p>
            <a:pPr lvl="1"/>
            <a:endParaRPr lang="en-US" altLang="ko-KR" dirty="0"/>
          </a:p>
        </p:txBody>
      </p:sp>
      <p:pic>
        <p:nvPicPr>
          <p:cNvPr id="8" name="내용 개체 틀 4">
            <a:extLst>
              <a:ext uri="{FF2B5EF4-FFF2-40B4-BE49-F238E27FC236}">
                <a16:creationId xmlns:a16="http://schemas.microsoft.com/office/drawing/2014/main" id="{FEEE3AB4-E16C-4AEC-AED6-041387D7E0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862"/>
          <a:stretch/>
        </p:blipFill>
        <p:spPr>
          <a:xfrm>
            <a:off x="2030811" y="2620066"/>
            <a:ext cx="9155723" cy="399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2090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A35D38-5E98-4782-9ABA-15BE0FE5493D}"/>
              </a:ext>
            </a:extLst>
          </p:cNvPr>
          <p:cNvSpPr>
            <a:spLocks noGrp="1"/>
          </p:cNvSpPr>
          <p:nvPr/>
        </p:nvSpPr>
        <p:spPr bwMode="gray">
          <a:xfrm>
            <a:off x="1981200" y="1217419"/>
            <a:ext cx="6347012" cy="37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v"/>
              <a:defRPr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Brute force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공격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n-US" altLang="ko-KR" dirty="0" err="1"/>
              <a:t>Msfconsole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C06964-CD88-4EF9-9EA3-CCF2DDD6B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D80A2E7-23DA-4F1C-81CC-9FF6B68700BB}"/>
              </a:ext>
            </a:extLst>
          </p:cNvPr>
          <p:cNvSpPr>
            <a:spLocks noGrp="1"/>
          </p:cNvSpPr>
          <p:nvPr/>
        </p:nvSpPr>
        <p:spPr bwMode="gray">
          <a:xfrm>
            <a:off x="1914700" y="1749023"/>
            <a:ext cx="9271459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v"/>
              <a:defRPr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/>
          </a:p>
          <a:p>
            <a:pPr lvl="1"/>
            <a:endParaRPr lang="en-US" altLang="ko-KR" b="1" dirty="0">
              <a:solidFill>
                <a:schemeClr val="tx1"/>
              </a:solidFill>
            </a:endParaRPr>
          </a:p>
          <a:p>
            <a:pPr lvl="1"/>
            <a:endParaRPr lang="en-US" altLang="ko-KR" dirty="0"/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C6813C64-07F9-4FB2-AA02-1504C850D95E}"/>
              </a:ext>
            </a:extLst>
          </p:cNvPr>
          <p:cNvSpPr txBox="1">
            <a:spLocks/>
          </p:cNvSpPr>
          <p:nvPr/>
        </p:nvSpPr>
        <p:spPr>
          <a:xfrm>
            <a:off x="2493091" y="302971"/>
            <a:ext cx="6347011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취약점 이용한 공격 구현 결과</a:t>
            </a:r>
            <a:endParaRPr lang="en-US" altLang="ko-KR" sz="3200" b="1" dirty="0">
              <a:solidFill>
                <a:srgbClr val="496F7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411909DF-0047-455D-98A4-10458DACDADA}"/>
              </a:ext>
            </a:extLst>
          </p:cNvPr>
          <p:cNvSpPr>
            <a:spLocks noGrp="1"/>
          </p:cNvSpPr>
          <p:nvPr/>
        </p:nvSpPr>
        <p:spPr bwMode="gray">
          <a:xfrm>
            <a:off x="1981200" y="1758088"/>
            <a:ext cx="6684158" cy="1070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v"/>
              <a:defRPr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dirty="0"/>
              <a:t>루트계정으로 </a:t>
            </a:r>
            <a:r>
              <a:rPr lang="ko-KR" altLang="en-US" dirty="0" err="1"/>
              <a:t>접속후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 </a:t>
            </a:r>
            <a:r>
              <a:rPr lang="ko-KR" altLang="en-US" dirty="0"/>
              <a:t>폴더열람</a:t>
            </a:r>
            <a:endParaRPr lang="en-US" altLang="ko-KR" b="1" dirty="0">
              <a:solidFill>
                <a:schemeClr val="tx1"/>
              </a:solidFill>
            </a:endParaRPr>
          </a:p>
          <a:p>
            <a:pPr lvl="1"/>
            <a:endParaRPr lang="en-US" altLang="ko-KR" dirty="0"/>
          </a:p>
        </p:txBody>
      </p:sp>
      <p:pic>
        <p:nvPicPr>
          <p:cNvPr id="11" name="내용 개체 틀 4">
            <a:extLst>
              <a:ext uri="{FF2B5EF4-FFF2-40B4-BE49-F238E27FC236}">
                <a16:creationId xmlns:a16="http://schemas.microsoft.com/office/drawing/2014/main" id="{461A20AF-99F9-4131-8A73-98773C4CF1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839"/>
          <a:stretch/>
        </p:blipFill>
        <p:spPr>
          <a:xfrm>
            <a:off x="2057412" y="2255742"/>
            <a:ext cx="7924678" cy="460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9654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A35D38-5E98-4782-9ABA-15BE0FE5493D}"/>
              </a:ext>
            </a:extLst>
          </p:cNvPr>
          <p:cNvSpPr>
            <a:spLocks noGrp="1"/>
          </p:cNvSpPr>
          <p:nvPr/>
        </p:nvSpPr>
        <p:spPr bwMode="gray">
          <a:xfrm>
            <a:off x="1981200" y="1217419"/>
            <a:ext cx="6347012" cy="37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v"/>
              <a:defRPr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Brute force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공격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n-US" altLang="ko-KR" dirty="0" err="1"/>
              <a:t>Msfconsole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C06964-CD88-4EF9-9EA3-CCF2DDD6B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29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D80A2E7-23DA-4F1C-81CC-9FF6B68700BB}"/>
              </a:ext>
            </a:extLst>
          </p:cNvPr>
          <p:cNvSpPr>
            <a:spLocks noGrp="1"/>
          </p:cNvSpPr>
          <p:nvPr/>
        </p:nvSpPr>
        <p:spPr bwMode="gray">
          <a:xfrm>
            <a:off x="1914700" y="2116577"/>
            <a:ext cx="9271459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v"/>
              <a:defRPr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/>
          </a:p>
          <a:p>
            <a:pPr lvl="1"/>
            <a:endParaRPr lang="en-US" altLang="ko-KR" b="1" dirty="0">
              <a:solidFill>
                <a:schemeClr val="tx1"/>
              </a:solidFill>
            </a:endParaRPr>
          </a:p>
          <a:p>
            <a:pPr lvl="1"/>
            <a:endParaRPr lang="en-US" altLang="ko-KR" dirty="0"/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C6813C64-07F9-4FB2-AA02-1504C850D95E}"/>
              </a:ext>
            </a:extLst>
          </p:cNvPr>
          <p:cNvSpPr txBox="1">
            <a:spLocks/>
          </p:cNvSpPr>
          <p:nvPr/>
        </p:nvSpPr>
        <p:spPr>
          <a:xfrm>
            <a:off x="2493091" y="302971"/>
            <a:ext cx="6347011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취약점 이용한 공격 구현 결과</a:t>
            </a:r>
            <a:endParaRPr lang="en-US" altLang="ko-KR" sz="3200" b="1" dirty="0">
              <a:solidFill>
                <a:srgbClr val="496F7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411909DF-0047-455D-98A4-10458DACDADA}"/>
              </a:ext>
            </a:extLst>
          </p:cNvPr>
          <p:cNvSpPr>
            <a:spLocks noGrp="1"/>
          </p:cNvSpPr>
          <p:nvPr/>
        </p:nvSpPr>
        <p:spPr bwMode="gray">
          <a:xfrm>
            <a:off x="1981200" y="2125642"/>
            <a:ext cx="8296100" cy="51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v"/>
              <a:defRPr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dirty="0"/>
              <a:t>피공격자 로그 </a:t>
            </a:r>
            <a:r>
              <a:rPr lang="en-US" altLang="ko-KR" dirty="0"/>
              <a:t>last</a:t>
            </a:r>
            <a:r>
              <a:rPr lang="ko-KR" altLang="en-US" dirty="0"/>
              <a:t>명령으로 확인</a:t>
            </a:r>
            <a:r>
              <a:rPr lang="en-US" altLang="ko-KR" dirty="0"/>
              <a:t> /var/log/</a:t>
            </a:r>
            <a:r>
              <a:rPr lang="en-US" altLang="ko-KR" dirty="0" err="1"/>
              <a:t>btmp</a:t>
            </a:r>
            <a:endParaRPr lang="en-US" altLang="ko-KR" dirty="0"/>
          </a:p>
        </p:txBody>
      </p:sp>
      <p:pic>
        <p:nvPicPr>
          <p:cNvPr id="12" name="내용 개체 틀 4">
            <a:extLst>
              <a:ext uri="{FF2B5EF4-FFF2-40B4-BE49-F238E27FC236}">
                <a16:creationId xmlns:a16="http://schemas.microsoft.com/office/drawing/2014/main" id="{712AEB6C-B5BA-4176-8773-9C43D10BC9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7018"/>
          <a:stretch/>
        </p:blipFill>
        <p:spPr>
          <a:xfrm>
            <a:off x="2175204" y="2824550"/>
            <a:ext cx="7316481" cy="291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439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>
            <a:extLst>
              <a:ext uri="{FF2B5EF4-FFF2-40B4-BE49-F238E27FC236}">
                <a16:creationId xmlns:a16="http://schemas.microsoft.com/office/drawing/2014/main" id="{39255E14-A5F4-450F-8067-19BD58A0B1F8}"/>
              </a:ext>
            </a:extLst>
          </p:cNvPr>
          <p:cNvSpPr txBox="1">
            <a:spLocks/>
          </p:cNvSpPr>
          <p:nvPr/>
        </p:nvSpPr>
        <p:spPr>
          <a:xfrm>
            <a:off x="2493092" y="302971"/>
            <a:ext cx="824662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SSH MITM </a:t>
            </a:r>
            <a:r>
              <a:rPr lang="ko-KR" altLang="en-US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공격 기술 구현 및 부연 설명</a:t>
            </a:r>
          </a:p>
          <a:p>
            <a:pPr marL="0" indent="0">
              <a:buNone/>
            </a:pPr>
            <a:endParaRPr lang="en-US" altLang="ko-KR" sz="3200" b="1" dirty="0">
              <a:solidFill>
                <a:srgbClr val="496F7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ko-KR" altLang="en-US" sz="3200" b="1" dirty="0">
              <a:solidFill>
                <a:srgbClr val="496F7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A35D38-5E98-4782-9ABA-15BE0FE5493D}"/>
              </a:ext>
            </a:extLst>
          </p:cNvPr>
          <p:cNvSpPr>
            <a:spLocks noGrp="1"/>
          </p:cNvSpPr>
          <p:nvPr/>
        </p:nvSpPr>
        <p:spPr bwMode="gray">
          <a:xfrm>
            <a:off x="1981200" y="1217419"/>
            <a:ext cx="2938041" cy="37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v"/>
              <a:defRPr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SSH</a:t>
            </a:r>
            <a:endParaRPr lang="en-US" altLang="ko-KR" b="1" dirty="0">
              <a:solidFill>
                <a:schemeClr val="tx1"/>
              </a:solidFill>
            </a:endParaRPr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C06964-CD88-4EF9-9EA3-CCF2DDD6B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D80A2E7-23DA-4F1C-81CC-9FF6B68700BB}"/>
              </a:ext>
            </a:extLst>
          </p:cNvPr>
          <p:cNvSpPr>
            <a:spLocks noGrp="1"/>
          </p:cNvSpPr>
          <p:nvPr/>
        </p:nvSpPr>
        <p:spPr bwMode="gray">
          <a:xfrm>
            <a:off x="1914700" y="1749024"/>
            <a:ext cx="9271459" cy="2177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v"/>
              <a:defRPr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2000" dirty="0"/>
              <a:t>SSH(Secure </a:t>
            </a:r>
            <a:r>
              <a:rPr lang="en-US" altLang="ko-KR" sz="2000" dirty="0" err="1"/>
              <a:t>SHell</a:t>
            </a:r>
            <a:r>
              <a:rPr lang="en-US" altLang="ko-KR" sz="2000" dirty="0"/>
              <a:t>)</a:t>
            </a:r>
            <a:r>
              <a:rPr lang="ko-KR" altLang="en-US" sz="2000" dirty="0"/>
              <a:t>란 통신 경로를 암호화하는 </a:t>
            </a:r>
            <a:r>
              <a:rPr lang="en-US" altLang="ko-KR" sz="2000" dirty="0"/>
              <a:t>SSH </a:t>
            </a:r>
            <a:r>
              <a:rPr lang="ko-KR" altLang="en-US" sz="2000" dirty="0"/>
              <a:t>프로토콜을 사용하여 안전한 원격 셸을 제공하는 서비스</a:t>
            </a:r>
            <a:endParaRPr lang="en-US" altLang="ko-KR" sz="20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2000" dirty="0"/>
              <a:t>SSH </a:t>
            </a:r>
            <a:r>
              <a:rPr lang="ko-KR" altLang="en-US" sz="2000" dirty="0"/>
              <a:t>프로토콜은 원격 셸이나 파일 </a:t>
            </a:r>
            <a:r>
              <a:rPr lang="ko-KR" altLang="en-US" sz="2000" dirty="0" err="1"/>
              <a:t>전송뿐만</a:t>
            </a:r>
            <a:r>
              <a:rPr lang="ko-KR" altLang="en-US" sz="2000" dirty="0"/>
              <a:t> 아니라 해당 세션에 다른 애플리케이션의 통신을 </a:t>
            </a:r>
            <a:r>
              <a:rPr lang="ko-KR" altLang="en-US" sz="2000" dirty="0" err="1"/>
              <a:t>캡슐화할</a:t>
            </a:r>
            <a:r>
              <a:rPr lang="ko-KR" altLang="en-US" sz="2000" dirty="0"/>
              <a:t> 수 있다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1600" dirty="0" err="1"/>
              <a:t>평문</a:t>
            </a:r>
            <a:r>
              <a:rPr lang="en-US" altLang="ko-KR" sz="1600" dirty="0"/>
              <a:t>(plain text)</a:t>
            </a:r>
            <a:r>
              <a:rPr lang="ko-KR" altLang="en-US" sz="1600" dirty="0"/>
              <a:t>으로 통신하는 애플리케이션도 암호화 통신이 가능</a:t>
            </a:r>
            <a:endParaRPr lang="en-US" altLang="ko-KR" sz="20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/>
          </a:p>
          <a:p>
            <a:pPr lvl="1"/>
            <a:endParaRPr lang="en-US" altLang="ko-KR" b="1" dirty="0">
              <a:solidFill>
                <a:schemeClr val="tx1"/>
              </a:solidFill>
            </a:endParaRPr>
          </a:p>
          <a:p>
            <a:pPr lvl="1"/>
            <a:endParaRPr lang="en-US" altLang="ko-KR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5BDC5DD-DDD0-49D9-B1CC-5220F0F7AA0D}"/>
              </a:ext>
            </a:extLst>
          </p:cNvPr>
          <p:cNvSpPr>
            <a:spLocks noGrp="1"/>
          </p:cNvSpPr>
          <p:nvPr/>
        </p:nvSpPr>
        <p:spPr bwMode="gray">
          <a:xfrm>
            <a:off x="1981200" y="4256756"/>
            <a:ext cx="5491655" cy="37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v"/>
              <a:defRPr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ssh_config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sshd_config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lvl="1"/>
            <a:endParaRPr lang="en-US" altLang="ko-KR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834B8457-3CA8-4108-9817-774245CCD5B7}"/>
              </a:ext>
            </a:extLst>
          </p:cNvPr>
          <p:cNvSpPr>
            <a:spLocks noGrp="1"/>
          </p:cNvSpPr>
          <p:nvPr/>
        </p:nvSpPr>
        <p:spPr bwMode="gray">
          <a:xfrm>
            <a:off x="1968488" y="4740552"/>
            <a:ext cx="9271459" cy="1523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v"/>
              <a:defRPr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2000" dirty="0" err="1"/>
              <a:t>ssh_config</a:t>
            </a:r>
            <a:r>
              <a:rPr lang="en-US" altLang="ko-KR" sz="2000" dirty="0"/>
              <a:t>:</a:t>
            </a:r>
            <a:r>
              <a:rPr lang="ko-KR" altLang="en-US" sz="2000" dirty="0"/>
              <a:t>클라이언트 </a:t>
            </a:r>
            <a:r>
              <a:rPr lang="en-US" altLang="ko-KR" sz="2000" dirty="0"/>
              <a:t>-&gt;  </a:t>
            </a:r>
            <a:r>
              <a:rPr lang="ko-KR" altLang="en-US" sz="2000" dirty="0"/>
              <a:t>내부 서버에서 외부 서버로의 접속 설정의 영향을 받음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2000" dirty="0" err="1"/>
              <a:t>sshd_config</a:t>
            </a:r>
            <a:r>
              <a:rPr lang="en-US" altLang="ko-KR" sz="2000" dirty="0"/>
              <a:t>: </a:t>
            </a:r>
            <a:r>
              <a:rPr lang="ko-KR" altLang="en-US" sz="2000" dirty="0"/>
              <a:t>데몬 </a:t>
            </a:r>
            <a:r>
              <a:rPr lang="en-US" altLang="ko-KR" sz="2000" dirty="0"/>
              <a:t>-&gt; </a:t>
            </a:r>
            <a:r>
              <a:rPr lang="ko-KR" altLang="en-US" sz="2000" dirty="0"/>
              <a:t>외부에서 내부 서버에 접속하는 설정에 영향을 받음</a:t>
            </a:r>
          </a:p>
          <a:p>
            <a:pPr marL="0" indent="0">
              <a:buNone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/>
          </a:p>
          <a:p>
            <a:pPr lvl="1"/>
            <a:endParaRPr lang="en-US" altLang="ko-KR" b="1" dirty="0">
              <a:solidFill>
                <a:schemeClr val="tx1"/>
              </a:solidFill>
            </a:endParaRP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65841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A35D38-5E98-4782-9ABA-15BE0FE5493D}"/>
              </a:ext>
            </a:extLst>
          </p:cNvPr>
          <p:cNvSpPr>
            <a:spLocks noGrp="1"/>
          </p:cNvSpPr>
          <p:nvPr/>
        </p:nvSpPr>
        <p:spPr bwMode="gray">
          <a:xfrm>
            <a:off x="1981200" y="1217419"/>
            <a:ext cx="6347012" cy="37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v"/>
              <a:defRPr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Brute force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공격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보안 대</a:t>
            </a:r>
            <a:r>
              <a:rPr lang="ko-KR" altLang="en-US" dirty="0"/>
              <a:t>책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C06964-CD88-4EF9-9EA3-CCF2DDD6B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D80A2E7-23DA-4F1C-81CC-9FF6B68700BB}"/>
              </a:ext>
            </a:extLst>
          </p:cNvPr>
          <p:cNvSpPr>
            <a:spLocks noGrp="1"/>
          </p:cNvSpPr>
          <p:nvPr/>
        </p:nvSpPr>
        <p:spPr bwMode="gray">
          <a:xfrm>
            <a:off x="1914700" y="2116577"/>
            <a:ext cx="9271459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v"/>
              <a:defRPr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/>
          </a:p>
          <a:p>
            <a:pPr lvl="1"/>
            <a:endParaRPr lang="en-US" altLang="ko-KR" b="1" dirty="0">
              <a:solidFill>
                <a:schemeClr val="tx1"/>
              </a:solidFill>
            </a:endParaRPr>
          </a:p>
          <a:p>
            <a:pPr lvl="1"/>
            <a:endParaRPr lang="en-US" altLang="ko-KR" dirty="0"/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C6813C64-07F9-4FB2-AA02-1504C850D95E}"/>
              </a:ext>
            </a:extLst>
          </p:cNvPr>
          <p:cNvSpPr txBox="1">
            <a:spLocks/>
          </p:cNvSpPr>
          <p:nvPr/>
        </p:nvSpPr>
        <p:spPr>
          <a:xfrm>
            <a:off x="2493091" y="302971"/>
            <a:ext cx="6347011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취약점 이용한 공격 구현 결과</a:t>
            </a:r>
            <a:endParaRPr lang="en-US" altLang="ko-KR" sz="3200" b="1" dirty="0">
              <a:solidFill>
                <a:srgbClr val="496F7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411909DF-0047-455D-98A4-10458DACDADA}"/>
              </a:ext>
            </a:extLst>
          </p:cNvPr>
          <p:cNvSpPr>
            <a:spLocks noGrp="1"/>
          </p:cNvSpPr>
          <p:nvPr/>
        </p:nvSpPr>
        <p:spPr bwMode="gray">
          <a:xfrm>
            <a:off x="1981200" y="1740155"/>
            <a:ext cx="8193741" cy="875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v"/>
              <a:defRPr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ko-KR" altLang="en-US" dirty="0"/>
              <a:t>포트변경</a:t>
            </a:r>
            <a:r>
              <a:rPr lang="en-US" altLang="ko-KR" dirty="0"/>
              <a:t>:</a:t>
            </a:r>
            <a:r>
              <a:rPr lang="ko-KR" altLang="en-US" dirty="0"/>
              <a:t> 가장 간단한 방법</a:t>
            </a:r>
            <a:r>
              <a:rPr lang="en-US" altLang="ko-KR" dirty="0"/>
              <a:t>. </a:t>
            </a:r>
            <a:r>
              <a:rPr lang="ko-KR" altLang="en-US" dirty="0"/>
              <a:t>기존의 </a:t>
            </a:r>
            <a:r>
              <a:rPr lang="en-US" altLang="ko-KR" dirty="0"/>
              <a:t>22</a:t>
            </a:r>
            <a:r>
              <a:rPr lang="ko-KR" altLang="en-US" dirty="0"/>
              <a:t>번포트가 아닌 다른 포트를 지정함</a:t>
            </a:r>
            <a:r>
              <a:rPr lang="en-US" altLang="ko-KR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166A413-6A79-4E05-9013-C43CA123B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592" y="2615575"/>
            <a:ext cx="3811171" cy="113203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5EA764F-D8FF-44E1-B801-0F18AE7077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9155" y="2194189"/>
            <a:ext cx="4482353" cy="2193265"/>
          </a:xfrm>
          <a:prstGeom prst="rect">
            <a:avLst/>
          </a:prstGeom>
        </p:spPr>
      </p:pic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AB0EF55D-2600-4A4D-ABE8-BC527250E5D0}"/>
              </a:ext>
            </a:extLst>
          </p:cNvPr>
          <p:cNvSpPr>
            <a:spLocks noGrp="1"/>
          </p:cNvSpPr>
          <p:nvPr/>
        </p:nvSpPr>
        <p:spPr bwMode="gray">
          <a:xfrm>
            <a:off x="1914700" y="4489960"/>
            <a:ext cx="5149488" cy="875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v"/>
              <a:defRPr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ko-KR" altLang="en-US" dirty="0"/>
              <a:t>하지만 포트스캔을 하면 걸린다 </a:t>
            </a:r>
          </a:p>
          <a:p>
            <a:endParaRPr lang="en-US" altLang="ko-KR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01F2A46-A1D6-469F-A01F-56FF7A58D7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1200" y="4976398"/>
            <a:ext cx="6481072" cy="188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7941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A35D38-5E98-4782-9ABA-15BE0FE5493D}"/>
              </a:ext>
            </a:extLst>
          </p:cNvPr>
          <p:cNvSpPr>
            <a:spLocks noGrp="1"/>
          </p:cNvSpPr>
          <p:nvPr/>
        </p:nvSpPr>
        <p:spPr bwMode="gray">
          <a:xfrm>
            <a:off x="1981200" y="1217419"/>
            <a:ext cx="6347012" cy="37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v"/>
              <a:defRPr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Brute force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공격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보안 대</a:t>
            </a:r>
            <a:r>
              <a:rPr lang="ko-KR" altLang="en-US" dirty="0"/>
              <a:t>책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C06964-CD88-4EF9-9EA3-CCF2DDD6B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D80A2E7-23DA-4F1C-81CC-9FF6B68700BB}"/>
              </a:ext>
            </a:extLst>
          </p:cNvPr>
          <p:cNvSpPr>
            <a:spLocks noGrp="1"/>
          </p:cNvSpPr>
          <p:nvPr/>
        </p:nvSpPr>
        <p:spPr bwMode="gray">
          <a:xfrm>
            <a:off x="1914700" y="2116577"/>
            <a:ext cx="9271459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v"/>
              <a:defRPr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/>
          </a:p>
          <a:p>
            <a:pPr lvl="1"/>
            <a:endParaRPr lang="en-US" altLang="ko-KR" b="1" dirty="0">
              <a:solidFill>
                <a:schemeClr val="tx1"/>
              </a:solidFill>
            </a:endParaRPr>
          </a:p>
          <a:p>
            <a:pPr lvl="1"/>
            <a:endParaRPr lang="en-US" altLang="ko-KR" dirty="0"/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C6813C64-07F9-4FB2-AA02-1504C850D95E}"/>
              </a:ext>
            </a:extLst>
          </p:cNvPr>
          <p:cNvSpPr txBox="1">
            <a:spLocks/>
          </p:cNvSpPr>
          <p:nvPr/>
        </p:nvSpPr>
        <p:spPr>
          <a:xfrm>
            <a:off x="2493091" y="302971"/>
            <a:ext cx="6347011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취약점 이용한 공격 구현 결과</a:t>
            </a:r>
            <a:endParaRPr lang="en-US" altLang="ko-KR" sz="3200" b="1" dirty="0">
              <a:solidFill>
                <a:srgbClr val="496F7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411909DF-0047-455D-98A4-10458DACDADA}"/>
              </a:ext>
            </a:extLst>
          </p:cNvPr>
          <p:cNvSpPr>
            <a:spLocks noGrp="1"/>
          </p:cNvSpPr>
          <p:nvPr/>
        </p:nvSpPr>
        <p:spPr bwMode="gray">
          <a:xfrm>
            <a:off x="1981200" y="2125642"/>
            <a:ext cx="8296100" cy="51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v"/>
              <a:defRPr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ko-KR" altLang="en-US" dirty="0"/>
              <a:t>루트접속권한 막기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20C4C55-75E4-4860-BAF5-C21A1BBDC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270" y="2662519"/>
            <a:ext cx="8252439" cy="200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6564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5236292" y="3099368"/>
            <a:ext cx="5539306" cy="1809743"/>
          </a:xfrm>
        </p:spPr>
        <p:txBody>
          <a:bodyPr/>
          <a:lstStyle/>
          <a:p>
            <a:r>
              <a:rPr lang="en-US" altLang="ko-KR" sz="7200" dirty="0">
                <a:solidFill>
                  <a:srgbClr val="496F74"/>
                </a:solidFill>
              </a:rPr>
              <a:t>THANK YOU</a:t>
            </a:r>
            <a:endParaRPr lang="ko-KR" altLang="en-US" sz="7200" dirty="0">
              <a:solidFill>
                <a:srgbClr val="496F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087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>
            <a:extLst>
              <a:ext uri="{FF2B5EF4-FFF2-40B4-BE49-F238E27FC236}">
                <a16:creationId xmlns:a16="http://schemas.microsoft.com/office/drawing/2014/main" id="{39255E14-A5F4-450F-8067-19BD58A0B1F8}"/>
              </a:ext>
            </a:extLst>
          </p:cNvPr>
          <p:cNvSpPr txBox="1">
            <a:spLocks/>
          </p:cNvSpPr>
          <p:nvPr/>
        </p:nvSpPr>
        <p:spPr>
          <a:xfrm>
            <a:off x="2493091" y="302971"/>
            <a:ext cx="8901049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SSH MITM </a:t>
            </a:r>
            <a:r>
              <a:rPr lang="ko-KR" altLang="en-US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공격 기술 구현 및 부연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A35D38-5E98-4782-9ABA-15BE0FE5493D}"/>
              </a:ext>
            </a:extLst>
          </p:cNvPr>
          <p:cNvSpPr>
            <a:spLocks noGrp="1"/>
          </p:cNvSpPr>
          <p:nvPr/>
        </p:nvSpPr>
        <p:spPr bwMode="gray">
          <a:xfrm>
            <a:off x="1981200" y="1181559"/>
            <a:ext cx="5719482" cy="37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v"/>
              <a:defRPr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400" dirty="0"/>
              <a:t>SSH </a:t>
            </a:r>
            <a:r>
              <a:rPr lang="ko-KR" altLang="en-US" sz="2400" dirty="0"/>
              <a:t>데몬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C06964-CD88-4EF9-9EA3-CCF2DDD6B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D80A2E7-23DA-4F1C-81CC-9FF6B68700BB}"/>
              </a:ext>
            </a:extLst>
          </p:cNvPr>
          <p:cNvSpPr>
            <a:spLocks noGrp="1"/>
          </p:cNvSpPr>
          <p:nvPr/>
        </p:nvSpPr>
        <p:spPr bwMode="gray">
          <a:xfrm>
            <a:off x="1914700" y="1713163"/>
            <a:ext cx="9271459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v"/>
              <a:defRPr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2000" dirty="0"/>
              <a:t>데몬</a:t>
            </a:r>
            <a:r>
              <a:rPr lang="en-US" altLang="ko-KR" sz="2000" dirty="0"/>
              <a:t>: </a:t>
            </a:r>
            <a:r>
              <a:rPr lang="ko-KR" altLang="en-US" sz="2000" dirty="0"/>
              <a:t>백그라운드 상에서 요청을 기다리는 프로그램</a:t>
            </a:r>
            <a:r>
              <a:rPr lang="en-US" altLang="ko-KR" sz="2000" dirty="0"/>
              <a:t>. SSH </a:t>
            </a:r>
            <a:r>
              <a:rPr lang="ko-KR" altLang="en-US" sz="2000" dirty="0"/>
              <a:t>연결을 받아 주기 위해</a:t>
            </a:r>
            <a:r>
              <a:rPr lang="en-US" altLang="ko-KR" sz="2000" dirty="0"/>
              <a:t> </a:t>
            </a:r>
            <a:r>
              <a:rPr lang="ko-KR" altLang="en-US" sz="2000" dirty="0"/>
              <a:t>대기하는 프로세스</a:t>
            </a:r>
            <a:endParaRPr lang="en-US" altLang="ko-KR" sz="20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2000" dirty="0"/>
              <a:t>[SSH</a:t>
            </a:r>
            <a:r>
              <a:rPr lang="ko-KR" altLang="en-US" sz="2000" dirty="0"/>
              <a:t> 데몬 동작 순서</a:t>
            </a:r>
            <a:r>
              <a:rPr lang="en-US" altLang="ko-KR" sz="2000" dirty="0"/>
              <a:t>]</a:t>
            </a:r>
          </a:p>
          <a:p>
            <a:pPr lvl="1">
              <a:buFont typeface="+mj-lt"/>
              <a:buAutoNum type="arabicPeriod"/>
            </a:pPr>
            <a:r>
              <a:rPr lang="en-US" altLang="ko-KR" sz="1800" b="1" i="0" dirty="0">
                <a:solidFill>
                  <a:schemeClr val="tx1"/>
                </a:solidFill>
                <a:effectLst/>
                <a:latin typeface="맑은 돋움"/>
              </a:rPr>
              <a:t>SSH </a:t>
            </a:r>
            <a:r>
              <a:rPr lang="ko-KR" altLang="en-US" sz="1800" b="1" i="0" dirty="0">
                <a:solidFill>
                  <a:schemeClr val="tx1"/>
                </a:solidFill>
                <a:effectLst/>
                <a:latin typeface="맑은 돋움"/>
              </a:rPr>
              <a:t>클라이언트의 접속 요구</a:t>
            </a:r>
          </a:p>
          <a:p>
            <a:pPr lvl="1">
              <a:buFont typeface="+mj-lt"/>
              <a:buAutoNum type="arabicPeriod"/>
            </a:pPr>
            <a:r>
              <a:rPr lang="en-US" altLang="ko-KR" sz="1800" b="1" i="0" dirty="0">
                <a:solidFill>
                  <a:schemeClr val="tx1"/>
                </a:solidFill>
                <a:effectLst/>
                <a:latin typeface="맑은 돋움"/>
              </a:rPr>
              <a:t>SSH </a:t>
            </a:r>
            <a:r>
              <a:rPr lang="ko-KR" altLang="en-US" sz="1800" b="1" i="0" dirty="0">
                <a:solidFill>
                  <a:schemeClr val="tx1"/>
                </a:solidFill>
                <a:effectLst/>
                <a:latin typeface="맑은 돋움"/>
              </a:rPr>
              <a:t>프로토콜 버전 교환</a:t>
            </a:r>
          </a:p>
          <a:p>
            <a:pPr lvl="1">
              <a:buFont typeface="+mj-lt"/>
              <a:buAutoNum type="arabicPeriod"/>
            </a:pPr>
            <a:r>
              <a:rPr lang="en-US" altLang="ko-KR" sz="1800" b="1" i="0" dirty="0">
                <a:solidFill>
                  <a:schemeClr val="tx1"/>
                </a:solidFill>
                <a:effectLst/>
                <a:latin typeface="맑은 돋움"/>
              </a:rPr>
              <a:t>DH </a:t>
            </a:r>
            <a:r>
              <a:rPr lang="ko-KR" altLang="en-US" sz="1800" b="1" i="0" dirty="0">
                <a:solidFill>
                  <a:schemeClr val="tx1"/>
                </a:solidFill>
                <a:effectLst/>
                <a:latin typeface="맑은 돋움"/>
              </a:rPr>
              <a:t>키 교환을 거쳐 세션 키를 취득</a:t>
            </a:r>
            <a:endParaRPr lang="ko-KR" altLang="en-US" sz="1800" b="1" i="0" dirty="0">
              <a:solidFill>
                <a:srgbClr val="FF0000"/>
              </a:solidFill>
              <a:effectLst/>
              <a:latin typeface="맑은 돋움"/>
            </a:endParaRPr>
          </a:p>
          <a:p>
            <a:pPr lvl="1">
              <a:buFont typeface="+mj-lt"/>
              <a:buAutoNum type="arabicPeriod"/>
            </a:pPr>
            <a:r>
              <a:rPr lang="ko-KR" altLang="en-US" sz="1800" b="1" i="0" dirty="0">
                <a:solidFill>
                  <a:schemeClr val="tx1"/>
                </a:solidFill>
                <a:effectLst/>
                <a:latin typeface="맑은 돋움"/>
              </a:rPr>
              <a:t>호스트 키</a:t>
            </a:r>
            <a:r>
              <a:rPr lang="en-US" altLang="ko-KR" sz="1800" b="1" i="0" dirty="0">
                <a:solidFill>
                  <a:schemeClr val="tx1"/>
                </a:solidFill>
                <a:effectLst/>
                <a:latin typeface="맑은 돋움"/>
              </a:rPr>
              <a:t>/</a:t>
            </a:r>
            <a:r>
              <a:rPr lang="ko-KR" altLang="en-US" sz="1800" b="1" i="0" dirty="0">
                <a:solidFill>
                  <a:schemeClr val="tx1"/>
                </a:solidFill>
                <a:effectLst/>
                <a:latin typeface="맑은 돋움"/>
              </a:rPr>
              <a:t>사용자 키 교환</a:t>
            </a:r>
          </a:p>
          <a:p>
            <a:pPr lvl="1">
              <a:buFont typeface="+mj-lt"/>
              <a:buAutoNum type="arabicPeriod"/>
            </a:pPr>
            <a:r>
              <a:rPr lang="ko-KR" altLang="en-US" sz="1800" b="1" i="0" dirty="0">
                <a:solidFill>
                  <a:schemeClr val="tx1"/>
                </a:solidFill>
                <a:effectLst/>
                <a:latin typeface="맑은 돋움"/>
              </a:rPr>
              <a:t>인증</a:t>
            </a:r>
          </a:p>
          <a:p>
            <a:pPr lvl="1">
              <a:buFont typeface="+mj-lt"/>
              <a:buAutoNum type="arabicPeriod"/>
            </a:pPr>
            <a:r>
              <a:rPr lang="ko-KR" altLang="en-US" sz="1800" b="1" i="0" dirty="0">
                <a:solidFill>
                  <a:schemeClr val="tx1"/>
                </a:solidFill>
                <a:effectLst/>
                <a:latin typeface="맑은 돋움"/>
              </a:rPr>
              <a:t>세션 개시</a:t>
            </a:r>
          </a:p>
          <a:p>
            <a:pPr lvl="1">
              <a:buFont typeface="+mj-lt"/>
              <a:buAutoNum type="arabicPeriod"/>
            </a:pPr>
            <a:r>
              <a:rPr lang="ko-KR" altLang="en-US" sz="1800" b="1" i="0" dirty="0">
                <a:solidFill>
                  <a:schemeClr val="tx1"/>
                </a:solidFill>
                <a:effectLst/>
                <a:latin typeface="맑은 돋움"/>
              </a:rPr>
              <a:t>셸 커맨드 실행</a:t>
            </a:r>
          </a:p>
          <a:p>
            <a:pPr lvl="1">
              <a:buFont typeface="+mj-lt"/>
              <a:buAutoNum type="arabicPeriod"/>
            </a:pPr>
            <a:r>
              <a:rPr lang="ko-KR" altLang="en-US" sz="1800" b="1" i="0" dirty="0">
                <a:solidFill>
                  <a:schemeClr val="tx1"/>
                </a:solidFill>
                <a:effectLst/>
                <a:latin typeface="맑은 돋움"/>
              </a:rPr>
              <a:t>세션 종료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 lvl="1"/>
            <a:endParaRPr lang="en-US" altLang="ko-KR" b="1" dirty="0">
              <a:solidFill>
                <a:schemeClr val="tx1"/>
              </a:solidFill>
            </a:endParaRP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93290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>
            <a:extLst>
              <a:ext uri="{FF2B5EF4-FFF2-40B4-BE49-F238E27FC236}">
                <a16:creationId xmlns:a16="http://schemas.microsoft.com/office/drawing/2014/main" id="{39255E14-A5F4-450F-8067-19BD58A0B1F8}"/>
              </a:ext>
            </a:extLst>
          </p:cNvPr>
          <p:cNvSpPr txBox="1">
            <a:spLocks/>
          </p:cNvSpPr>
          <p:nvPr/>
        </p:nvSpPr>
        <p:spPr>
          <a:xfrm>
            <a:off x="2493092" y="302971"/>
            <a:ext cx="9089308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SSH MITM </a:t>
            </a:r>
            <a:r>
              <a:rPr lang="ko-KR" altLang="en-US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공격 기술 구현 및 부연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A35D38-5E98-4782-9ABA-15BE0FE5493D}"/>
              </a:ext>
            </a:extLst>
          </p:cNvPr>
          <p:cNvSpPr>
            <a:spLocks noGrp="1"/>
          </p:cNvSpPr>
          <p:nvPr/>
        </p:nvSpPr>
        <p:spPr bwMode="gray">
          <a:xfrm>
            <a:off x="1981200" y="1217419"/>
            <a:ext cx="5719482" cy="37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v"/>
              <a:defRPr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디피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헬만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키 교환 방식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C06964-CD88-4EF9-9EA3-CCF2DDD6B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원통형 9">
            <a:extLst>
              <a:ext uri="{FF2B5EF4-FFF2-40B4-BE49-F238E27FC236}">
                <a16:creationId xmlns:a16="http://schemas.microsoft.com/office/drawing/2014/main" id="{29CB05DA-6A66-485F-BF87-348A7B4950B3}"/>
              </a:ext>
            </a:extLst>
          </p:cNvPr>
          <p:cNvSpPr/>
          <p:nvPr/>
        </p:nvSpPr>
        <p:spPr>
          <a:xfrm>
            <a:off x="1609461" y="5216220"/>
            <a:ext cx="2438400" cy="1255059"/>
          </a:xfrm>
          <a:prstGeom prst="can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lang="ko-KR" altLang="en-US" sz="3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원통형 10">
            <a:extLst>
              <a:ext uri="{FF2B5EF4-FFF2-40B4-BE49-F238E27FC236}">
                <a16:creationId xmlns:a16="http://schemas.microsoft.com/office/drawing/2014/main" id="{63466774-F092-4D0C-9EBA-BB2D228551B1}"/>
              </a:ext>
            </a:extLst>
          </p:cNvPr>
          <p:cNvSpPr/>
          <p:nvPr/>
        </p:nvSpPr>
        <p:spPr>
          <a:xfrm>
            <a:off x="6017710" y="5212979"/>
            <a:ext cx="2438400" cy="1255059"/>
          </a:xfrm>
          <a:prstGeom prst="can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endParaRPr lang="ko-KR" altLang="en-US" sz="3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A4AC29-D3D5-438F-A938-D5E7E0176FFB}"/>
              </a:ext>
            </a:extLst>
          </p:cNvPr>
          <p:cNvSpPr txBox="1"/>
          <p:nvPr/>
        </p:nvSpPr>
        <p:spPr>
          <a:xfrm>
            <a:off x="1842544" y="2052918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알고 있는 값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5F5184-BFA8-4118-BE01-DFEA49508B60}"/>
              </a:ext>
            </a:extLst>
          </p:cNvPr>
          <p:cNvSpPr txBox="1"/>
          <p:nvPr/>
        </p:nvSpPr>
        <p:spPr>
          <a:xfrm>
            <a:off x="6152180" y="2052918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알고 있는 값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B739513-55B1-4907-9801-449D7FE46720}"/>
              </a:ext>
            </a:extLst>
          </p:cNvPr>
          <p:cNvSpPr/>
          <p:nvPr/>
        </p:nvSpPr>
        <p:spPr>
          <a:xfrm>
            <a:off x="1573602" y="2572871"/>
            <a:ext cx="2510118" cy="232185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225C30-9EE3-4499-8A11-FEFDCDF62FC5}"/>
              </a:ext>
            </a:extLst>
          </p:cNvPr>
          <p:cNvSpPr txBox="1"/>
          <p:nvPr/>
        </p:nvSpPr>
        <p:spPr>
          <a:xfrm>
            <a:off x="1609461" y="2617104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P=17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E15AB0-D9CF-4B22-998A-54884F2B250B}"/>
              </a:ext>
            </a:extLst>
          </p:cNvPr>
          <p:cNvSpPr txBox="1"/>
          <p:nvPr/>
        </p:nvSpPr>
        <p:spPr>
          <a:xfrm>
            <a:off x="1573602" y="2992342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G=3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E6EADA-F475-48EF-B6A5-99F4D57984D6}"/>
              </a:ext>
            </a:extLst>
          </p:cNvPr>
          <p:cNvSpPr txBox="1"/>
          <p:nvPr/>
        </p:nvSpPr>
        <p:spPr>
          <a:xfrm>
            <a:off x="1587946" y="336758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A=4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7DBA45-1F66-4DC4-9717-C165114A0633}"/>
              </a:ext>
            </a:extLst>
          </p:cNvPr>
          <p:cNvSpPr txBox="1"/>
          <p:nvPr/>
        </p:nvSpPr>
        <p:spPr>
          <a:xfrm>
            <a:off x="1595118" y="3742818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A’=3^4 mod 17=13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DE97AF-F8F5-424D-9E69-3D735E0E1509}"/>
              </a:ext>
            </a:extLst>
          </p:cNvPr>
          <p:cNvSpPr txBox="1"/>
          <p:nvPr/>
        </p:nvSpPr>
        <p:spPr>
          <a:xfrm>
            <a:off x="1580774" y="4118056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B’ = 15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345E78-247D-4648-9CB9-8EEE802EFD74}"/>
              </a:ext>
            </a:extLst>
          </p:cNvPr>
          <p:cNvSpPr txBox="1"/>
          <p:nvPr/>
        </p:nvSpPr>
        <p:spPr>
          <a:xfrm>
            <a:off x="1602290" y="4493295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15^4 mod 17 = 16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43B415-1B61-4C32-B171-553821F1F933}"/>
              </a:ext>
            </a:extLst>
          </p:cNvPr>
          <p:cNvSpPr/>
          <p:nvPr/>
        </p:nvSpPr>
        <p:spPr>
          <a:xfrm>
            <a:off x="5945992" y="2578580"/>
            <a:ext cx="2510118" cy="232185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C2E5CE-0B48-4606-B276-E2E56D5ACA67}"/>
              </a:ext>
            </a:extLst>
          </p:cNvPr>
          <p:cNvSpPr txBox="1"/>
          <p:nvPr/>
        </p:nvSpPr>
        <p:spPr>
          <a:xfrm>
            <a:off x="5981851" y="2622813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P=17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3A0B62-4542-4A0C-A085-6C90CE0E41E7}"/>
              </a:ext>
            </a:extLst>
          </p:cNvPr>
          <p:cNvSpPr txBox="1"/>
          <p:nvPr/>
        </p:nvSpPr>
        <p:spPr>
          <a:xfrm>
            <a:off x="5945992" y="2998051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G=3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BBEE80-4EEA-4691-9AEE-F6639B77400C}"/>
              </a:ext>
            </a:extLst>
          </p:cNvPr>
          <p:cNvSpPr txBox="1"/>
          <p:nvPr/>
        </p:nvSpPr>
        <p:spPr>
          <a:xfrm>
            <a:off x="5960336" y="3373289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B=6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3DD571-284E-4380-A5B0-BFCEBB1073B2}"/>
              </a:ext>
            </a:extLst>
          </p:cNvPr>
          <p:cNvSpPr txBox="1"/>
          <p:nvPr/>
        </p:nvSpPr>
        <p:spPr>
          <a:xfrm>
            <a:off x="5967508" y="3748527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B’=3^6 mod 17=15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A427F4-DFA2-4CF7-AF9B-E22BAEE3CF36}"/>
              </a:ext>
            </a:extLst>
          </p:cNvPr>
          <p:cNvSpPr txBox="1"/>
          <p:nvPr/>
        </p:nvSpPr>
        <p:spPr>
          <a:xfrm>
            <a:off x="5953164" y="4123765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A’=13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8D204E-CF00-446E-BFFD-8E3B64EBFAFC}"/>
              </a:ext>
            </a:extLst>
          </p:cNvPr>
          <p:cNvSpPr txBox="1"/>
          <p:nvPr/>
        </p:nvSpPr>
        <p:spPr>
          <a:xfrm>
            <a:off x="5974680" y="4499004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13^6 mod 17= 16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ED692B-8E48-47AB-B8CB-FD6AE02D754F}"/>
              </a:ext>
            </a:extLst>
          </p:cNvPr>
          <p:cNvSpPr txBox="1"/>
          <p:nvPr/>
        </p:nvSpPr>
        <p:spPr>
          <a:xfrm>
            <a:off x="8739093" y="1514985"/>
            <a:ext cx="3205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임의의 소수 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생성</a:t>
            </a:r>
            <a:endParaRPr lang="en-US" altLang="ko-KR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 = 17, G = 3</a:t>
            </a:r>
            <a:endParaRPr lang="ko-KR" altLang="en-US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4A27C0-63AE-4044-8A1A-C341C4A2CDA3}"/>
              </a:ext>
            </a:extLst>
          </p:cNvPr>
          <p:cNvSpPr txBox="1"/>
          <p:nvPr/>
        </p:nvSpPr>
        <p:spPr>
          <a:xfrm>
            <a:off x="8739093" y="2233312"/>
            <a:ext cx="3205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B</a:t>
            </a: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에게 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P, G </a:t>
            </a: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 전송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A8188-011B-43EA-8C8A-107A80974A46}"/>
              </a:ext>
            </a:extLst>
          </p:cNvPr>
          <p:cNvSpPr txBox="1"/>
          <p:nvPr/>
        </p:nvSpPr>
        <p:spPr>
          <a:xfrm>
            <a:off x="8739093" y="2674640"/>
            <a:ext cx="3205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A, B </a:t>
            </a: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각각 임의의 개인키 생성 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(A, B)</a:t>
            </a:r>
            <a:endParaRPr lang="ko-KR" altLang="en-US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3451C8D-FD52-43C3-8B99-07F1A6632890}"/>
              </a:ext>
            </a:extLst>
          </p:cNvPr>
          <p:cNvSpPr txBox="1"/>
          <p:nvPr/>
        </p:nvSpPr>
        <p:spPr>
          <a:xfrm>
            <a:off x="8739093" y="4121454"/>
            <a:ext cx="3205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계산한  값을 서로 교환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4DE1ED-C2E5-4684-B5B4-00960D090AA5}"/>
              </a:ext>
            </a:extLst>
          </p:cNvPr>
          <p:cNvSpPr txBox="1"/>
          <p:nvPr/>
        </p:nvSpPr>
        <p:spPr>
          <a:xfrm>
            <a:off x="8746269" y="4555301"/>
            <a:ext cx="33343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</a:t>
            </a: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각각 주고받은 값을 활용해</a:t>
            </a:r>
            <a:endParaRPr lang="en-US" altLang="ko-KR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B’ mod p </a:t>
            </a: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계산</a:t>
            </a:r>
            <a:endParaRPr lang="en-US" altLang="ko-KR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A’ mod p </a:t>
            </a: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계산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4EE2BD-F098-4409-803F-5309375B89BE}"/>
              </a:ext>
            </a:extLst>
          </p:cNvPr>
          <p:cNvSpPr txBox="1"/>
          <p:nvPr/>
        </p:nvSpPr>
        <p:spPr>
          <a:xfrm>
            <a:off x="8739091" y="5550628"/>
            <a:ext cx="3334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7. A, B</a:t>
            </a: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서로 동일한 최종 값을 갖는 것이 가능</a:t>
            </a:r>
            <a:endParaRPr lang="en-US" altLang="ko-KR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6BA7598-2526-4459-AACC-DEF9A0EBC817}"/>
              </a:ext>
            </a:extLst>
          </p:cNvPr>
          <p:cNvGrpSpPr/>
          <p:nvPr/>
        </p:nvGrpSpPr>
        <p:grpSpPr>
          <a:xfrm>
            <a:off x="4175760" y="5640282"/>
            <a:ext cx="1770232" cy="408186"/>
            <a:chOff x="4175760" y="5640282"/>
            <a:chExt cx="1770232" cy="408186"/>
          </a:xfrm>
        </p:grpSpPr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0D40B01C-98E9-41E8-AB9C-A3E18B1C251B}"/>
                </a:ext>
              </a:extLst>
            </p:cNvPr>
            <p:cNvCxnSpPr>
              <a:cxnSpLocks/>
            </p:cNvCxnSpPr>
            <p:nvPr/>
          </p:nvCxnSpPr>
          <p:spPr>
            <a:xfrm>
              <a:off x="4175760" y="6048468"/>
              <a:ext cx="1770232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1BAC963-AFD3-4F64-840B-D4875D9BF995}"/>
                </a:ext>
              </a:extLst>
            </p:cNvPr>
            <p:cNvSpPr txBox="1"/>
            <p:nvPr/>
          </p:nvSpPr>
          <p:spPr>
            <a:xfrm>
              <a:off x="4326793" y="5640282"/>
              <a:ext cx="1515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P, G </a:t>
              </a:r>
              <a:r>
                <a:rPr lang="ko-KR" altLang="en-US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값 전송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D3583AD4-9717-4240-8B6E-99B0561C1983}"/>
              </a:ext>
            </a:extLst>
          </p:cNvPr>
          <p:cNvGrpSpPr/>
          <p:nvPr/>
        </p:nvGrpSpPr>
        <p:grpSpPr>
          <a:xfrm>
            <a:off x="4208399" y="5367927"/>
            <a:ext cx="1704953" cy="680541"/>
            <a:chOff x="4211021" y="4655444"/>
            <a:chExt cx="1704953" cy="680541"/>
          </a:xfrm>
        </p:grpSpPr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A7B4C092-7D17-4B05-93CD-CE1A0924A7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1021" y="5335985"/>
              <a:ext cx="1686269" cy="0"/>
            </a:xfrm>
            <a:prstGeom prst="straightConnector1">
              <a:avLst/>
            </a:prstGeom>
            <a:ln w="38100" cap="flat" cmpd="sng" algn="ctr">
              <a:solidFill>
                <a:schemeClr val="accent6"/>
              </a:solidFill>
              <a:prstDash val="sysDash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F569CE8-0F83-4CA0-8F22-96CD9F3F3641}"/>
                </a:ext>
              </a:extLst>
            </p:cNvPr>
            <p:cNvSpPr txBox="1"/>
            <p:nvPr/>
          </p:nvSpPr>
          <p:spPr>
            <a:xfrm>
              <a:off x="4280944" y="4655444"/>
              <a:ext cx="16350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</a:t>
              </a:r>
              <a:r>
                <a:rPr lang="ko-KR" altLang="en-US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에겐 </a:t>
              </a:r>
              <a:r>
                <a:rPr lang="en-US" altLang="ko-KR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B’ </a:t>
              </a:r>
              <a:r>
                <a:rPr lang="ko-KR" altLang="en-US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전송</a:t>
              </a:r>
              <a:endPara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</a:t>
              </a:r>
              <a:r>
                <a:rPr lang="ko-KR" altLang="en-US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에겐 </a:t>
              </a:r>
              <a:r>
                <a:rPr lang="en-US" altLang="ko-KR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A’ </a:t>
              </a:r>
              <a:r>
                <a:rPr lang="ko-KR" altLang="en-US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전송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18E37B5E-B50F-4A56-9E36-663C32FB4630}"/>
              </a:ext>
            </a:extLst>
          </p:cNvPr>
          <p:cNvSpPr txBox="1"/>
          <p:nvPr/>
        </p:nvSpPr>
        <p:spPr>
          <a:xfrm>
            <a:off x="8728930" y="3373289"/>
            <a:ext cx="3334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각각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A, B</a:t>
            </a: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 mod p </a:t>
            </a: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계산 </a:t>
            </a:r>
            <a:endParaRPr lang="en-US" altLang="ko-KR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5B801C3F-5238-463E-8AE4-B767F8D816E8}"/>
              </a:ext>
            </a:extLst>
          </p:cNvPr>
          <p:cNvGrpSpPr/>
          <p:nvPr/>
        </p:nvGrpSpPr>
        <p:grpSpPr>
          <a:xfrm>
            <a:off x="1609461" y="3778873"/>
            <a:ext cx="6564559" cy="712881"/>
            <a:chOff x="1609461" y="3778873"/>
            <a:chExt cx="6564559" cy="712881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04E24D06-5095-4437-9319-53D9ED04D55E}"/>
                </a:ext>
              </a:extLst>
            </p:cNvPr>
            <p:cNvSpPr/>
            <p:nvPr/>
          </p:nvSpPr>
          <p:spPr>
            <a:xfrm>
              <a:off x="1609461" y="4143402"/>
              <a:ext cx="873984" cy="309875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C435D24D-F838-4080-8EE9-09EAE5B09E8A}"/>
                </a:ext>
              </a:extLst>
            </p:cNvPr>
            <p:cNvSpPr/>
            <p:nvPr/>
          </p:nvSpPr>
          <p:spPr>
            <a:xfrm>
              <a:off x="6017710" y="4181879"/>
              <a:ext cx="645010" cy="309875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EB5242F7-E070-48E0-A136-FD74517AE672}"/>
                </a:ext>
              </a:extLst>
            </p:cNvPr>
            <p:cNvSpPr/>
            <p:nvPr/>
          </p:nvSpPr>
          <p:spPr>
            <a:xfrm>
              <a:off x="3449169" y="3781145"/>
              <a:ext cx="325120" cy="309875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440EBF7C-EBF9-407A-807D-09862B8F6B06}"/>
                </a:ext>
              </a:extLst>
            </p:cNvPr>
            <p:cNvSpPr/>
            <p:nvPr/>
          </p:nvSpPr>
          <p:spPr>
            <a:xfrm>
              <a:off x="7848900" y="3778873"/>
              <a:ext cx="325120" cy="309875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3A2E40A7-50E6-4700-BCEB-5D20A1CBDE8C}"/>
                </a:ext>
              </a:extLst>
            </p:cNvPr>
            <p:cNvCxnSpPr>
              <a:cxnSpLocks/>
              <a:endCxn id="49" idx="1"/>
            </p:cNvCxnSpPr>
            <p:nvPr/>
          </p:nvCxnSpPr>
          <p:spPr>
            <a:xfrm>
              <a:off x="3749188" y="3936082"/>
              <a:ext cx="2268522" cy="400735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368886A3-8BEE-41C5-A15B-B0FEA599A9B6}"/>
                </a:ext>
              </a:extLst>
            </p:cNvPr>
            <p:cNvCxnSpPr>
              <a:cxnSpLocks/>
              <a:stCxn id="51" idx="1"/>
            </p:cNvCxnSpPr>
            <p:nvPr/>
          </p:nvCxnSpPr>
          <p:spPr>
            <a:xfrm flipH="1">
              <a:off x="2512134" y="3933811"/>
              <a:ext cx="5336766" cy="363203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C1BF62D-425C-4DE5-9533-0BAFEC2986AD}"/>
              </a:ext>
            </a:extLst>
          </p:cNvPr>
          <p:cNvSpPr/>
          <p:nvPr/>
        </p:nvSpPr>
        <p:spPr>
          <a:xfrm>
            <a:off x="3424068" y="4507385"/>
            <a:ext cx="325120" cy="30987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0AE0210-DDB3-4439-8651-44F59B05218D}"/>
              </a:ext>
            </a:extLst>
          </p:cNvPr>
          <p:cNvSpPr/>
          <p:nvPr/>
        </p:nvSpPr>
        <p:spPr>
          <a:xfrm>
            <a:off x="7700682" y="4507385"/>
            <a:ext cx="325120" cy="30987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25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/>
      <p:bldP spid="15" grpId="0" animBg="1"/>
      <p:bldP spid="16" grpId="0"/>
      <p:bldP spid="17" grpId="0"/>
      <p:bldP spid="18" grpId="0"/>
      <p:bldP spid="19" grpId="0"/>
      <p:bldP spid="20" grpId="0"/>
      <p:bldP spid="21" grpId="0"/>
      <p:bldP spid="22" grpId="0" animBg="1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3" grpId="0"/>
      <p:bldP spid="34" grpId="0"/>
      <p:bldP spid="35" grpId="0"/>
      <p:bldP spid="47" grpId="0"/>
      <p:bldP spid="63" grpId="0" animBg="1"/>
      <p:bldP spid="6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A35D38-5E98-4782-9ABA-15BE0FE5493D}"/>
              </a:ext>
            </a:extLst>
          </p:cNvPr>
          <p:cNvSpPr>
            <a:spLocks noGrp="1"/>
          </p:cNvSpPr>
          <p:nvPr/>
        </p:nvSpPr>
        <p:spPr bwMode="gray">
          <a:xfrm>
            <a:off x="1981200" y="1217419"/>
            <a:ext cx="6347012" cy="37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v"/>
              <a:defRPr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Downgrade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공격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구현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항목 및 절차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C06964-CD88-4EF9-9EA3-CCF2DDD6B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7528" y="5771483"/>
            <a:ext cx="564472" cy="365125"/>
          </a:xfrm>
        </p:spPr>
        <p:txBody>
          <a:bodyPr/>
          <a:lstStyle/>
          <a:p>
            <a:fld id="{831CAC3F-21B6-4B83-8B78-56E8BDF4AF3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C6813C64-07F9-4FB2-AA02-1504C850D95E}"/>
              </a:ext>
            </a:extLst>
          </p:cNvPr>
          <p:cNvSpPr txBox="1">
            <a:spLocks/>
          </p:cNvSpPr>
          <p:nvPr/>
        </p:nvSpPr>
        <p:spPr>
          <a:xfrm>
            <a:off x="2493092" y="302971"/>
            <a:ext cx="7000532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취약점 이용한 공격 구현 결과</a:t>
            </a:r>
            <a:endParaRPr lang="en-US" altLang="ko-KR" sz="3200" b="1" dirty="0">
              <a:solidFill>
                <a:srgbClr val="496F7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8222B68-91CC-4B83-9F39-3E817E31D6DE}"/>
              </a:ext>
            </a:extLst>
          </p:cNvPr>
          <p:cNvSpPr>
            <a:spLocks noGrp="1"/>
          </p:cNvSpPr>
          <p:nvPr/>
        </p:nvSpPr>
        <p:spPr bwMode="gray">
          <a:xfrm>
            <a:off x="1233170" y="1822553"/>
            <a:ext cx="85383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v"/>
              <a:defRPr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ko-KR" altLang="en-US" dirty="0">
                <a:solidFill>
                  <a:schemeClr val="tx1"/>
                </a:solidFill>
              </a:rPr>
              <a:t>설정 환경 구현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SSH – downgrade</a:t>
            </a:r>
            <a:r>
              <a:rPr lang="ko-KR" altLang="en-US" dirty="0">
                <a:solidFill>
                  <a:schemeClr val="tx1"/>
                </a:solidFill>
              </a:rPr>
              <a:t> 공격 정상 접속 시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 err="1">
                <a:solidFill>
                  <a:schemeClr val="tx1"/>
                </a:solidFill>
              </a:rPr>
              <a:t>미시행</a:t>
            </a:r>
            <a:r>
              <a:rPr lang="ko-KR" altLang="en-US" dirty="0">
                <a:solidFill>
                  <a:schemeClr val="tx1"/>
                </a:solidFill>
              </a:rPr>
              <a:t> 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SHH - 1.99 </a:t>
            </a:r>
            <a:r>
              <a:rPr lang="ko-KR" altLang="en-US" dirty="0">
                <a:solidFill>
                  <a:schemeClr val="tx1"/>
                </a:solidFill>
              </a:rPr>
              <a:t>공격 시행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(SSH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–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2.0 , SHH – 1.51 </a:t>
            </a:r>
            <a:r>
              <a:rPr lang="ko-KR" altLang="en-US" dirty="0">
                <a:solidFill>
                  <a:schemeClr val="tx1"/>
                </a:solidFill>
              </a:rPr>
              <a:t>공격 시행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해당 버전 </a:t>
            </a:r>
            <a:r>
              <a:rPr lang="en-US" altLang="ko-KR" dirty="0">
                <a:solidFill>
                  <a:schemeClr val="tx1"/>
                </a:solidFill>
              </a:rPr>
              <a:t>downgrade </a:t>
            </a:r>
            <a:r>
              <a:rPr lang="ko-KR" altLang="en-US" dirty="0">
                <a:solidFill>
                  <a:schemeClr val="tx1"/>
                </a:solidFill>
              </a:rPr>
              <a:t>공격에서는 공격 미 시행시와 동일함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pPr lvl="1"/>
            <a:endParaRPr lang="en-US" altLang="ko-KR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3C86D29-FC4B-4274-943D-80C582608D95}"/>
              </a:ext>
            </a:extLst>
          </p:cNvPr>
          <p:cNvSpPr>
            <a:spLocks noGrp="1"/>
          </p:cNvSpPr>
          <p:nvPr/>
        </p:nvSpPr>
        <p:spPr bwMode="gray">
          <a:xfrm>
            <a:off x="1233170" y="2419317"/>
            <a:ext cx="8538359" cy="2825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v"/>
              <a:defRPr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/>
            <a:endParaRPr lang="en-US" altLang="ko-KR" b="1" dirty="0">
              <a:solidFill>
                <a:schemeClr val="tx1"/>
              </a:solidFill>
            </a:endParaRP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40210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A35D38-5E98-4782-9ABA-15BE0FE5493D}"/>
              </a:ext>
            </a:extLst>
          </p:cNvPr>
          <p:cNvSpPr>
            <a:spLocks noGrp="1"/>
          </p:cNvSpPr>
          <p:nvPr/>
        </p:nvSpPr>
        <p:spPr bwMode="gray">
          <a:xfrm>
            <a:off x="1981200" y="1217419"/>
            <a:ext cx="6347012" cy="37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v"/>
              <a:defRPr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Downgrade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공격 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C06964-CD88-4EF9-9EA3-CCF2DDD6B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7528" y="5771483"/>
            <a:ext cx="564472" cy="365125"/>
          </a:xfrm>
        </p:spPr>
        <p:txBody>
          <a:bodyPr/>
          <a:lstStyle/>
          <a:p>
            <a:fld id="{831CAC3F-21B6-4B83-8B78-56E8BDF4AF3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C6813C64-07F9-4FB2-AA02-1504C850D95E}"/>
              </a:ext>
            </a:extLst>
          </p:cNvPr>
          <p:cNvSpPr txBox="1">
            <a:spLocks/>
          </p:cNvSpPr>
          <p:nvPr/>
        </p:nvSpPr>
        <p:spPr>
          <a:xfrm>
            <a:off x="2493092" y="302971"/>
            <a:ext cx="7000532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취약점 이용한 공격 구현 결과</a:t>
            </a:r>
            <a:endParaRPr lang="en-US" altLang="ko-KR" sz="3200" b="1" dirty="0">
              <a:solidFill>
                <a:srgbClr val="496F7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8222B68-91CC-4B83-9F39-3E817E31D6DE}"/>
              </a:ext>
            </a:extLst>
          </p:cNvPr>
          <p:cNvSpPr>
            <a:spLocks noGrp="1"/>
          </p:cNvSpPr>
          <p:nvPr/>
        </p:nvSpPr>
        <p:spPr bwMode="gray">
          <a:xfrm>
            <a:off x="844360" y="1787215"/>
            <a:ext cx="54997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v"/>
              <a:defRPr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ko-KR" altLang="en-US" sz="1800" dirty="0"/>
              <a:t>현재 칼리 리눅스</a:t>
            </a:r>
            <a:r>
              <a:rPr lang="en-US" altLang="ko-KR" sz="1800" dirty="0"/>
              <a:t>(openssh8.4)</a:t>
            </a:r>
            <a:r>
              <a:rPr lang="ko-KR" altLang="en-US" sz="1800" dirty="0"/>
              <a:t> </a:t>
            </a:r>
            <a:r>
              <a:rPr lang="en-US" altLang="ko-KR" sz="1800" dirty="0"/>
              <a:t>sshv1 </a:t>
            </a:r>
            <a:r>
              <a:rPr lang="ko-KR" altLang="en-US" sz="1800" dirty="0"/>
              <a:t>지원 안함</a:t>
            </a:r>
            <a:endParaRPr lang="en-US" altLang="ko-KR" sz="2000" dirty="0"/>
          </a:p>
          <a:p>
            <a:pPr lvl="1"/>
            <a:endParaRPr lang="en-US" altLang="ko-KR" b="1" dirty="0">
              <a:solidFill>
                <a:schemeClr val="tx1"/>
              </a:solidFill>
            </a:endParaRPr>
          </a:p>
          <a:p>
            <a:pPr lvl="1"/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E208300-66BE-474F-8ADA-3E56485FC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360" y="2345788"/>
            <a:ext cx="5499796" cy="348320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E8B563F-3247-4E5B-9E24-FFF0D0673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262" y="2345788"/>
            <a:ext cx="5692879" cy="2518003"/>
          </a:xfrm>
          <a:prstGeom prst="rect">
            <a:avLst/>
          </a:prstGeom>
        </p:spPr>
      </p:pic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2D8060AE-0D1D-4ED5-9C06-9F0705A29F09}"/>
              </a:ext>
            </a:extLst>
          </p:cNvPr>
          <p:cNvSpPr>
            <a:spLocks noGrp="1"/>
          </p:cNvSpPr>
          <p:nvPr/>
        </p:nvSpPr>
        <p:spPr bwMode="gray">
          <a:xfrm>
            <a:off x="6576691" y="1762132"/>
            <a:ext cx="55794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v"/>
              <a:defRPr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1800" dirty="0"/>
              <a:t>Protocol 2</a:t>
            </a:r>
            <a:r>
              <a:rPr lang="ko-KR" altLang="en-US" sz="1800" dirty="0"/>
              <a:t>만 지원하므로 </a:t>
            </a:r>
            <a:r>
              <a:rPr lang="en-US" altLang="ko-KR" sz="1800" dirty="0"/>
              <a:t>Protocol </a:t>
            </a:r>
            <a:r>
              <a:rPr lang="ko-KR" altLang="en-US" sz="1800" dirty="0"/>
              <a:t>옵션이 없음</a:t>
            </a:r>
          </a:p>
          <a:p>
            <a:pPr lvl="1"/>
            <a:endParaRPr lang="en-US" altLang="ko-KR" sz="2800" b="1" dirty="0">
              <a:solidFill>
                <a:schemeClr val="tx1"/>
              </a:solidFill>
            </a:endParaRPr>
          </a:p>
          <a:p>
            <a:pPr lvl="1"/>
            <a:endParaRPr lang="en-US" altLang="ko-KR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5D0486-035C-4F90-9072-FE3B34EAD5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360" y="5915892"/>
            <a:ext cx="5501250" cy="912467"/>
          </a:xfrm>
          <a:prstGeom prst="rect">
            <a:avLst/>
          </a:prstGeom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3D425DD4-92BC-457A-895D-0BC7BCA9413F}"/>
              </a:ext>
            </a:extLst>
          </p:cNvPr>
          <p:cNvSpPr>
            <a:spLocks noGrp="1"/>
          </p:cNvSpPr>
          <p:nvPr/>
        </p:nvSpPr>
        <p:spPr bwMode="gray">
          <a:xfrm>
            <a:off x="6409968" y="6136608"/>
            <a:ext cx="54997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v"/>
              <a:defRPr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ko-KR" altLang="en-US" sz="1800" dirty="0"/>
              <a:t>현재 칼리 리눅스의 </a:t>
            </a:r>
            <a:r>
              <a:rPr lang="en-US" altLang="ko-KR" sz="1800" dirty="0" err="1"/>
              <a:t>ssh</a:t>
            </a:r>
            <a:r>
              <a:rPr lang="en-US" altLang="ko-KR" sz="1800" dirty="0"/>
              <a:t> </a:t>
            </a:r>
            <a:r>
              <a:rPr lang="ko-KR" altLang="en-US" sz="1800" dirty="0"/>
              <a:t>버전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808732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A35D38-5E98-4782-9ABA-15BE0FE5493D}"/>
              </a:ext>
            </a:extLst>
          </p:cNvPr>
          <p:cNvSpPr>
            <a:spLocks noGrp="1"/>
          </p:cNvSpPr>
          <p:nvPr/>
        </p:nvSpPr>
        <p:spPr bwMode="gray">
          <a:xfrm>
            <a:off x="1981200" y="1217419"/>
            <a:ext cx="6347012" cy="37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v"/>
              <a:defRPr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Downgrade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공격 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환경 구현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C06964-CD88-4EF9-9EA3-CCF2DDD6B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7528" y="5771483"/>
            <a:ext cx="564472" cy="365125"/>
          </a:xfrm>
        </p:spPr>
        <p:txBody>
          <a:bodyPr/>
          <a:lstStyle/>
          <a:p>
            <a:fld id="{831CAC3F-21B6-4B83-8B78-56E8BDF4AF3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C6813C64-07F9-4FB2-AA02-1504C850D95E}"/>
              </a:ext>
            </a:extLst>
          </p:cNvPr>
          <p:cNvSpPr txBox="1">
            <a:spLocks/>
          </p:cNvSpPr>
          <p:nvPr/>
        </p:nvSpPr>
        <p:spPr>
          <a:xfrm>
            <a:off x="2493092" y="302971"/>
            <a:ext cx="7000532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취약점 이용한 공격 구현 결과</a:t>
            </a:r>
            <a:endParaRPr lang="en-US" altLang="ko-KR" sz="3200" b="1" dirty="0">
              <a:solidFill>
                <a:srgbClr val="496F7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DED50DB-24B4-4D4D-92DC-7146D90F1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398567"/>
            <a:ext cx="4985334" cy="3372916"/>
          </a:xfrm>
          <a:prstGeom prst="rect">
            <a:avLst/>
          </a:prstGeom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835D27CC-ECEB-480D-838B-DA1660AA8F23}"/>
              </a:ext>
            </a:extLst>
          </p:cNvPr>
          <p:cNvSpPr>
            <a:spLocks noGrp="1"/>
          </p:cNvSpPr>
          <p:nvPr/>
        </p:nvSpPr>
        <p:spPr bwMode="gray">
          <a:xfrm>
            <a:off x="1443317" y="1971881"/>
            <a:ext cx="67504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v"/>
              <a:defRPr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ko-KR" altLang="en-US" sz="1800" dirty="0"/>
              <a:t>서버 </a:t>
            </a:r>
            <a:r>
              <a:rPr lang="en-US" altLang="ko-KR" sz="1800" dirty="0"/>
              <a:t>: Centos</a:t>
            </a:r>
            <a:r>
              <a:rPr lang="ko-KR" altLang="en-US" sz="1800" dirty="0"/>
              <a:t> </a:t>
            </a:r>
            <a:r>
              <a:rPr lang="en-US" altLang="ko-KR" sz="1800" dirty="0"/>
              <a:t>5.3</a:t>
            </a:r>
            <a:r>
              <a:rPr lang="ko-KR" altLang="en-US" sz="1800" dirty="0"/>
              <a:t>버전 이용 </a:t>
            </a:r>
            <a:r>
              <a:rPr lang="en-US" altLang="ko-KR" sz="1800" dirty="0"/>
              <a:t>– 1.51, 1.99, 2.0 </a:t>
            </a:r>
            <a:r>
              <a:rPr lang="ko-KR" altLang="en-US" sz="1800" dirty="0"/>
              <a:t>모두 지원</a:t>
            </a:r>
          </a:p>
          <a:p>
            <a:pPr lvl="1"/>
            <a:endParaRPr lang="en-US" altLang="ko-KR" b="1" dirty="0">
              <a:solidFill>
                <a:schemeClr val="tx1"/>
              </a:solidFill>
            </a:endParaRPr>
          </a:p>
          <a:p>
            <a:pPr lvl="1"/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F471E27-9CFF-4839-A5E1-675E988A8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3720" y="3570291"/>
            <a:ext cx="4659808" cy="852404"/>
          </a:xfrm>
          <a:prstGeom prst="rect">
            <a:avLst/>
          </a:prstGeom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19122CE7-B670-487F-85E6-8DE2594932CE}"/>
              </a:ext>
            </a:extLst>
          </p:cNvPr>
          <p:cNvSpPr>
            <a:spLocks noGrp="1"/>
          </p:cNvSpPr>
          <p:nvPr/>
        </p:nvSpPr>
        <p:spPr bwMode="gray">
          <a:xfrm>
            <a:off x="7642411" y="3103043"/>
            <a:ext cx="35410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v"/>
              <a:defRPr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1800" dirty="0" err="1"/>
              <a:t>openssh</a:t>
            </a:r>
            <a:r>
              <a:rPr lang="en-US" altLang="ko-KR" sz="1800" dirty="0"/>
              <a:t> version 4.3 </a:t>
            </a:r>
            <a:r>
              <a:rPr lang="ko-KR" altLang="en-US" sz="1800" dirty="0"/>
              <a:t>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07420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A35D38-5E98-4782-9ABA-15BE0FE5493D}"/>
              </a:ext>
            </a:extLst>
          </p:cNvPr>
          <p:cNvSpPr>
            <a:spLocks noGrp="1"/>
          </p:cNvSpPr>
          <p:nvPr/>
        </p:nvSpPr>
        <p:spPr bwMode="gray">
          <a:xfrm>
            <a:off x="1981200" y="1217419"/>
            <a:ext cx="6347012" cy="37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v"/>
              <a:defRPr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Downgrade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공격 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C06964-CD88-4EF9-9EA3-CCF2DDD6B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7528" y="5771483"/>
            <a:ext cx="564472" cy="365125"/>
          </a:xfrm>
        </p:spPr>
        <p:txBody>
          <a:bodyPr/>
          <a:lstStyle/>
          <a:p>
            <a:fld id="{831CAC3F-21B6-4B83-8B78-56E8BDF4AF3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C6813C64-07F9-4FB2-AA02-1504C850D95E}"/>
              </a:ext>
            </a:extLst>
          </p:cNvPr>
          <p:cNvSpPr txBox="1">
            <a:spLocks/>
          </p:cNvSpPr>
          <p:nvPr/>
        </p:nvSpPr>
        <p:spPr>
          <a:xfrm>
            <a:off x="2493092" y="302971"/>
            <a:ext cx="7000532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취약점 이용한 공격 구현 결과</a:t>
            </a:r>
            <a:endParaRPr lang="en-US" altLang="ko-KR" sz="3200" b="1" dirty="0">
              <a:solidFill>
                <a:srgbClr val="496F7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835D27CC-ECEB-480D-838B-DA1660AA8F23}"/>
              </a:ext>
            </a:extLst>
          </p:cNvPr>
          <p:cNvSpPr>
            <a:spLocks noGrp="1"/>
          </p:cNvSpPr>
          <p:nvPr/>
        </p:nvSpPr>
        <p:spPr bwMode="gray">
          <a:xfrm>
            <a:off x="1981199" y="1777895"/>
            <a:ext cx="77813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v"/>
              <a:defRPr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ko-KR" altLang="en-US" sz="1800" dirty="0"/>
              <a:t>클라이언트 </a:t>
            </a:r>
            <a:r>
              <a:rPr lang="en-US" altLang="ko-KR" sz="1800" dirty="0"/>
              <a:t>: putty</a:t>
            </a:r>
            <a:r>
              <a:rPr lang="ko-KR" altLang="en-US" sz="1800" dirty="0"/>
              <a:t>로 </a:t>
            </a:r>
            <a:r>
              <a:rPr lang="en-US" altLang="ko-KR" sz="1800" dirty="0"/>
              <a:t>SSH server </a:t>
            </a:r>
            <a:r>
              <a:rPr lang="ko-KR" altLang="en-US" sz="1800" dirty="0"/>
              <a:t>접속 </a:t>
            </a:r>
            <a:r>
              <a:rPr lang="en-US" altLang="ko-KR" sz="1800" dirty="0"/>
              <a:t>sshv1, sshv2 </a:t>
            </a:r>
            <a:r>
              <a:rPr lang="ko-KR" altLang="en-US" sz="1800" dirty="0"/>
              <a:t>모두 지원</a:t>
            </a:r>
          </a:p>
          <a:p>
            <a:pPr lvl="1"/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6B55119-3EEA-4E86-AAE0-A99679452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1568" y="2183328"/>
            <a:ext cx="3620625" cy="80900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48E27FB-21E6-4CCB-BC30-37EC956CA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836" y="2964685"/>
            <a:ext cx="4041855" cy="389587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16F830F-3F4B-43C5-8278-58AA25A52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6896" y="2973810"/>
            <a:ext cx="4032731" cy="388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2174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청록색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사용자 지정 3">
      <a:majorFont>
        <a:latin typeface="KoPub돋움체 Medium"/>
        <a:ea typeface="KoPub돋움체 Medium"/>
        <a:cs typeface=""/>
      </a:majorFont>
      <a:minorFont>
        <a:latin typeface="KoPub돋움체 Medium"/>
        <a:ea typeface="KoPub돋움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63D97651-9F09-4B96-A8BE-BCF06120534C}" vid="{32553D14-C644-4D00-8AF9-F760326BB16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1951</TotalTime>
  <Words>1479</Words>
  <Application>Microsoft Office PowerPoint</Application>
  <PresentationFormat>와이드스크린</PresentationFormat>
  <Paragraphs>377</Paragraphs>
  <Slides>32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KoPub돋움체 Medium</vt:lpstr>
      <vt:lpstr>Nanum Gothic</vt:lpstr>
      <vt:lpstr>맑은 고딕</vt:lpstr>
      <vt:lpstr>맑은 돋움</vt:lpstr>
      <vt:lpstr>Arial</vt:lpstr>
      <vt:lpstr>Wingdings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김영민(2016156007)</cp:lastModifiedBy>
  <cp:revision>194</cp:revision>
  <dcterms:created xsi:type="dcterms:W3CDTF">2015-04-03T04:33:23Z</dcterms:created>
  <dcterms:modified xsi:type="dcterms:W3CDTF">2021-06-11T07:56:05Z</dcterms:modified>
</cp:coreProperties>
</file>