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3" r:id="rId2"/>
    <p:sldId id="264" r:id="rId3"/>
    <p:sldId id="265" r:id="rId4"/>
    <p:sldId id="279" r:id="rId5"/>
    <p:sldId id="270" r:id="rId6"/>
    <p:sldId id="271" r:id="rId7"/>
    <p:sldId id="280" r:id="rId8"/>
    <p:sldId id="281" r:id="rId9"/>
    <p:sldId id="272" r:id="rId10"/>
    <p:sldId id="282" r:id="rId11"/>
    <p:sldId id="283" r:id="rId12"/>
    <p:sldId id="284" r:id="rId13"/>
    <p:sldId id="285" r:id="rId14"/>
    <p:sldId id="273" r:id="rId15"/>
    <p:sldId id="274" r:id="rId16"/>
    <p:sldId id="286" r:id="rId17"/>
    <p:sldId id="287" r:id="rId18"/>
    <p:sldId id="275" r:id="rId19"/>
    <p:sldId id="289" r:id="rId20"/>
    <p:sldId id="288" r:id="rId21"/>
    <p:sldId id="276" r:id="rId22"/>
    <p:sldId id="290" r:id="rId23"/>
    <p:sldId id="291" r:id="rId24"/>
    <p:sldId id="294" r:id="rId25"/>
    <p:sldId id="277" r:id="rId26"/>
    <p:sldId id="295" r:id="rId27"/>
    <p:sldId id="293" r:id="rId28"/>
    <p:sldId id="297" r:id="rId29"/>
    <p:sldId id="298" r:id="rId30"/>
    <p:sldId id="278" r:id="rId31"/>
    <p:sldId id="299" r:id="rId32"/>
    <p:sldId id="300" r:id="rId33"/>
    <p:sldId id="269" r:id="rId34"/>
  </p:sldIdLst>
  <p:sldSz cx="12192000" cy="6858000"/>
  <p:notesSz cx="6858000" cy="9144000"/>
  <p:embeddedFontLs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ea typeface="210 옴니고딕 030" panose="02020603020101020101" pitchFamily="18" charset="-127"/>
              </a:rPr>
              <a:t>2021 Network Security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1AAD7C3-7B6C-4D86-AD01-FF3E81065A63}"/>
              </a:ext>
            </a:extLst>
          </p:cNvPr>
          <p:cNvSpPr txBox="1"/>
          <p:nvPr/>
        </p:nvSpPr>
        <p:spPr>
          <a:xfrm>
            <a:off x="4203090" y="2303718"/>
            <a:ext cx="3543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네트워크 보안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8EC774-9D22-46A3-A46B-1DF9BFB6986C}"/>
              </a:ext>
            </a:extLst>
          </p:cNvPr>
          <p:cNvSpPr txBox="1"/>
          <p:nvPr/>
        </p:nvSpPr>
        <p:spPr>
          <a:xfrm>
            <a:off x="3198204" y="3431031"/>
            <a:ext cx="5553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1</a:t>
            </a:r>
            <a:r>
              <a:rPr lang="ko-KR" altLang="en-US" sz="2000" dirty="0"/>
              <a:t>차 과제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B6017-0133-4EF0-B0B8-4055C08A93D7}"/>
              </a:ext>
            </a:extLst>
          </p:cNvPr>
          <p:cNvSpPr txBox="1"/>
          <p:nvPr/>
        </p:nvSpPr>
        <p:spPr>
          <a:xfrm>
            <a:off x="4554230" y="4372848"/>
            <a:ext cx="2841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2016156007</a:t>
            </a:r>
          </a:p>
          <a:p>
            <a:pPr algn="ctr"/>
            <a:r>
              <a:rPr lang="ko-KR" altLang="en-US" dirty="0"/>
              <a:t>소프트웨어학과</a:t>
            </a:r>
            <a:endParaRPr lang="en-US" altLang="ko-KR" dirty="0"/>
          </a:p>
          <a:p>
            <a:pPr algn="ctr"/>
            <a:r>
              <a:rPr lang="ko-KR" altLang="en-US" dirty="0"/>
              <a:t>김영민</a:t>
            </a:r>
          </a:p>
        </p:txBody>
      </p:sp>
    </p:spTree>
    <p:extLst>
      <p:ext uri="{BB962C8B-B14F-4D97-AF65-F5344CB8AC3E}">
        <p14:creationId xmlns:p14="http://schemas.microsoft.com/office/powerpoint/2010/main" val="31455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3</a:t>
              </a:r>
            </a:p>
            <a:p>
              <a:pPr algn="ctr"/>
              <a:r>
                <a:rPr lang="en-US" altLang="ko-KR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xinetd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오픈 소스 슈퍼 서버 설정 기술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7DC8A67-E543-42D3-AEE4-8822289017FB}"/>
              </a:ext>
            </a:extLst>
          </p:cNvPr>
          <p:cNvCxnSpPr>
            <a:cxnSpLocks/>
          </p:cNvCxnSpPr>
          <p:nvPr/>
        </p:nvCxnSpPr>
        <p:spPr>
          <a:xfrm>
            <a:off x="2248977" y="1037107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8C582B-3546-428C-9D86-F68BA3B00AFF}"/>
              </a:ext>
            </a:extLst>
          </p:cNvPr>
          <p:cNvSpPr txBox="1"/>
          <p:nvPr/>
        </p:nvSpPr>
        <p:spPr>
          <a:xfrm>
            <a:off x="744543" y="2208620"/>
            <a:ext cx="104349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</a:rPr>
              <a:t>[</a:t>
            </a:r>
            <a:r>
              <a:rPr lang="en-US" altLang="ko-KR" sz="18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xinetd</a:t>
            </a:r>
            <a:r>
              <a:rPr lang="ko-KR" altLang="en-US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의 파일 지시자</a:t>
            </a:r>
            <a:r>
              <a:rPr lang="en-US" altLang="ko-KR" b="1" i="0" dirty="0">
                <a:solidFill>
                  <a:srgbClr val="333333"/>
                </a:solidFill>
                <a:effectLst/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service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해당 서비스의 이름을 의미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ea typeface="KoPub돋움체 Light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ea typeface="KoPub돋움체 Light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disable: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 해당 서비스를 활용하려면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no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로 설정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/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서비스를 이용하지 않으려면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yes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로 설정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ea typeface="KoPub돋움체 Light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ea typeface="KoPub돋움체 Light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socket_type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해당 서비스가 </a:t>
            </a:r>
            <a:r>
              <a:rPr lang="en-US" altLang="ko-KR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tcp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프로토콜을 이용하면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stream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으로 설정하고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u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에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프로토콜을 이용할 </a:t>
            </a:r>
            <a:r>
              <a:rPr lang="ko-KR" altLang="en-US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경우네는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 </a:t>
            </a:r>
            <a:r>
              <a:rPr lang="en-US" altLang="ko-KR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dgram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으로 설정한다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ea typeface="KoPub돋움체 Light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wait: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 서비스요청을 받은 후에 </a:t>
            </a:r>
            <a:r>
              <a:rPr lang="ko-KR" altLang="en-US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요청받은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 서비스가 아직 종료하지 않았을 때에 또다른 서비스요청이 들어오더라도 허용하려면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no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로 설정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.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먼저 </a:t>
            </a:r>
            <a:r>
              <a:rPr lang="ko-KR" altLang="en-US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요청받은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 서비스가 종료된 후에 또다른 서비스요청을 허용하려면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yes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로 설정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ea typeface="KoPub돋움체 Light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ea typeface="KoPub돋움체 Light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user: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해당 서비스를 어떤 사용자의 권한으로 서비스할 것인가를 결정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7476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3</a:t>
              </a:r>
            </a:p>
            <a:p>
              <a:pPr algn="ctr"/>
              <a:r>
                <a:rPr lang="en-US" altLang="ko-KR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xinetd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오픈 소스 슈퍼 서버 설정 기술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7DC8A67-E543-42D3-AEE4-8822289017FB}"/>
              </a:ext>
            </a:extLst>
          </p:cNvPr>
          <p:cNvCxnSpPr>
            <a:cxnSpLocks/>
          </p:cNvCxnSpPr>
          <p:nvPr/>
        </p:nvCxnSpPr>
        <p:spPr>
          <a:xfrm>
            <a:off x="2248977" y="1037107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A997DB3-3ACA-4E1D-9935-A8448557B449}"/>
              </a:ext>
            </a:extLst>
          </p:cNvPr>
          <p:cNvSpPr txBox="1"/>
          <p:nvPr/>
        </p:nvSpPr>
        <p:spPr>
          <a:xfrm>
            <a:off x="878541" y="1711315"/>
            <a:ext cx="104349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</a:rPr>
              <a:t>[</a:t>
            </a:r>
            <a:r>
              <a:rPr lang="en-US" altLang="ko-KR" sz="18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xinetd</a:t>
            </a:r>
            <a:r>
              <a:rPr lang="ko-KR" altLang="en-US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의 파일 지시자</a:t>
            </a:r>
            <a:r>
              <a:rPr lang="en-US" altLang="ko-KR" b="1" i="0" dirty="0">
                <a:solidFill>
                  <a:srgbClr val="333333"/>
                </a:solidFill>
                <a:effectLst/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log_on_success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해당 서비스접속에 성공하였을 경우에 로그파일에 기록할 내용을 설정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ea typeface="KoPub돋움체 Light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ea typeface="KoPub돋움체 Light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log_on_failure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해당서비스에 접속하지 못하였을 경우에 로그파일에 기록할 내용을 설정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ea typeface="KoPub돋움체 Light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ea typeface="KoPub돋움체 Light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only_from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해당서비스의 접속가능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IP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주소를 설정하거나 네트워크 주소를 설정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ea typeface="KoPub돋움체 Light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ea typeface="KoPub돋움체 Light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no_access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위의 </a:t>
            </a:r>
            <a:r>
              <a:rPr lang="en-US" altLang="ko-KR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only_from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설정으로 인하여 접속가능한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IP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주소들 가운데 접속을 거부할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IP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주소를 설정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ea typeface="KoPub돋움체 Light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ea typeface="KoPub돋움체 Light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instances: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해당 서비스로 접속 가능한 총 접속자수를 지정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ea typeface="KoPub돋움체 Light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ea typeface="KoPub돋움체 Light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access_times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해당 서비스의 이용가능 시간대를 지정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ea typeface="KoPub돋움체 Light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ea typeface="KoPub돋움체 Light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per_source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동일한 곳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(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호스트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, IP)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에서 해당 서비스로의 동시접속 횟수를 제한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4376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4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TCP Wrapper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방화벽 설정 기술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7DC8A67-E543-42D3-AEE4-8822289017FB}"/>
              </a:ext>
            </a:extLst>
          </p:cNvPr>
          <p:cNvCxnSpPr>
            <a:cxnSpLocks/>
          </p:cNvCxnSpPr>
          <p:nvPr/>
        </p:nvCxnSpPr>
        <p:spPr>
          <a:xfrm>
            <a:off x="2248977" y="1037107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1B2AF80-487F-4C84-91BD-A4F8E34F6E2C}"/>
              </a:ext>
            </a:extLst>
          </p:cNvPr>
          <p:cNvSpPr txBox="1"/>
          <p:nvPr/>
        </p:nvSpPr>
        <p:spPr>
          <a:xfrm>
            <a:off x="878541" y="1711315"/>
            <a:ext cx="104349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</a:rPr>
              <a:t>[</a:t>
            </a:r>
            <a:r>
              <a:rPr lang="en-US" altLang="ko-KR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TCP Wrapper</a:t>
            </a:r>
            <a:r>
              <a:rPr lang="en-US" altLang="ko-KR" b="1" i="0" dirty="0">
                <a:solidFill>
                  <a:srgbClr val="333333"/>
                </a:solidFill>
                <a:effectLst/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TCP-Wrapper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는 네트워크 서비스에 관련한 트래픽을 제어하고 모니터링 할 수 있는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UNIX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기반의 방화벽 툴이다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ea typeface="KoPub돋움체 Light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임의의 호스트가 서비스를 요청해 오면 실제 </a:t>
            </a:r>
            <a:r>
              <a:rPr lang="ko-KR" altLang="en-US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데몬을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 구동하기 전에 접속을 허용한 시스템인지 여부를 확인하여 호스트명 및 서비스명을 로그에 </a:t>
            </a:r>
            <a:r>
              <a:rPr lang="ko-KR" altLang="en-US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남긴다음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,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허가된 시스템은 서비스를 제공하고 허가되지 않은 경우에는 접속을 차단한다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ea typeface="KoPub돋움체 Light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리눅스 또는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BSD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같은 운영 체제의 인터넷 프로토콜 서버에서 네트워크 접근을 필터링하기 위해 사용된다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ea typeface="KoPub돋움체 Light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대부분 서비스 자체적으로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ACL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기능을 제공하기 때문에 점점 </a:t>
            </a:r>
            <a:r>
              <a:rPr lang="ko-KR" altLang="en-US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안쓰이는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 분위기이다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ea typeface="KoPub돋움체 Light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현대 리눅스에선 네트워크 단위의 접근 통제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,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서비스 자체적인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ACL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이 지원되고 있기 때문에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TCP Wrapper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의 사용은 지양된다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4532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4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TCP Wrapper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방화벽 설정 기술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7DC8A67-E543-42D3-AEE4-8822289017FB}"/>
              </a:ext>
            </a:extLst>
          </p:cNvPr>
          <p:cNvCxnSpPr>
            <a:cxnSpLocks/>
          </p:cNvCxnSpPr>
          <p:nvPr/>
        </p:nvCxnSpPr>
        <p:spPr>
          <a:xfrm>
            <a:off x="2248977" y="1037107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CE47EAD-3D2B-4A7B-9405-8D56D699D986}"/>
              </a:ext>
            </a:extLst>
          </p:cNvPr>
          <p:cNvSpPr txBox="1"/>
          <p:nvPr/>
        </p:nvSpPr>
        <p:spPr>
          <a:xfrm>
            <a:off x="878541" y="1711315"/>
            <a:ext cx="104349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</a:rPr>
              <a:t>[</a:t>
            </a:r>
            <a:r>
              <a:rPr lang="en-US" altLang="ko-KR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TCP Wrapper </a:t>
            </a:r>
            <a:r>
              <a:rPr lang="ko-KR" altLang="en-US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사용 방법</a:t>
            </a:r>
            <a:r>
              <a:rPr lang="en-US" altLang="ko-KR" b="1" i="0" dirty="0">
                <a:solidFill>
                  <a:srgbClr val="333333"/>
                </a:solidFill>
                <a:effectLst/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 err="1">
                <a:solidFill>
                  <a:srgbClr val="333333"/>
                </a:solidFill>
              </a:rPr>
              <a:t>hosts.allow</a:t>
            </a:r>
            <a:r>
              <a:rPr lang="ko-KR" altLang="en-US" b="1" dirty="0">
                <a:solidFill>
                  <a:srgbClr val="333333"/>
                </a:solidFill>
              </a:rPr>
              <a:t>와 </a:t>
            </a:r>
            <a:r>
              <a:rPr lang="en-US" altLang="ko-KR" b="1" dirty="0" err="1">
                <a:solidFill>
                  <a:srgbClr val="333333"/>
                </a:solidFill>
              </a:rPr>
              <a:t>hosts.deny</a:t>
            </a:r>
            <a:r>
              <a:rPr lang="ko-KR" altLang="en-US" b="1" dirty="0">
                <a:solidFill>
                  <a:srgbClr val="333333"/>
                </a:solidFill>
              </a:rPr>
              <a:t>를 통해 서비스별 필터링을 수행하고 서비스 목록 </a:t>
            </a:r>
            <a:r>
              <a:rPr lang="en-US" altLang="ko-KR" b="1" dirty="0">
                <a:solidFill>
                  <a:srgbClr val="333333"/>
                </a:solidFill>
              </a:rPr>
              <a:t>: </a:t>
            </a:r>
            <a:r>
              <a:rPr lang="ko-KR" altLang="en-US" b="1" dirty="0">
                <a:solidFill>
                  <a:srgbClr val="333333"/>
                </a:solidFill>
              </a:rPr>
              <a:t>호스트 목록 형태로 사용된다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333333"/>
                </a:solidFill>
              </a:rPr>
              <a:t>서비스 목록</a:t>
            </a:r>
            <a:r>
              <a:rPr lang="en-US" altLang="ko-KR" b="1" dirty="0">
                <a:solidFill>
                  <a:srgbClr val="333333"/>
                </a:solidFill>
              </a:rPr>
              <a:t>: </a:t>
            </a:r>
            <a:r>
              <a:rPr lang="ko-KR" altLang="en-US" b="1" dirty="0">
                <a:solidFill>
                  <a:srgbClr val="333333"/>
                </a:solidFill>
              </a:rPr>
              <a:t>서비스명이 아닌 실행 </a:t>
            </a:r>
            <a:r>
              <a:rPr lang="ko-KR" altLang="en-US" b="1" dirty="0" err="1">
                <a:solidFill>
                  <a:srgbClr val="333333"/>
                </a:solidFill>
              </a:rPr>
              <a:t>데몬명으로</a:t>
            </a:r>
            <a:r>
              <a:rPr lang="ko-KR" altLang="en-US" b="1" dirty="0">
                <a:solidFill>
                  <a:srgbClr val="333333"/>
                </a:solidFill>
              </a:rPr>
              <a:t> 적는다</a:t>
            </a:r>
            <a:r>
              <a:rPr lang="en-US" altLang="ko-KR" b="1" dirty="0">
                <a:solidFill>
                  <a:srgbClr val="333333"/>
                </a:solidFill>
              </a:rPr>
              <a:t>. telnet </a:t>
            </a:r>
            <a:r>
              <a:rPr lang="ko-KR" altLang="en-US" b="1" dirty="0" err="1">
                <a:solidFill>
                  <a:srgbClr val="333333"/>
                </a:solidFill>
              </a:rPr>
              <a:t>제어시</a:t>
            </a:r>
            <a:r>
              <a:rPr lang="ko-KR" altLang="en-US" b="1" dirty="0">
                <a:solidFill>
                  <a:srgbClr val="333333"/>
                </a:solidFill>
              </a:rPr>
              <a:t> </a:t>
            </a:r>
            <a:r>
              <a:rPr lang="en-US" altLang="ko-KR" b="1" dirty="0" err="1">
                <a:solidFill>
                  <a:srgbClr val="333333"/>
                </a:solidFill>
              </a:rPr>
              <a:t>in.teelnetd</a:t>
            </a:r>
            <a:r>
              <a:rPr lang="ko-KR" altLang="en-US" b="1" dirty="0">
                <a:solidFill>
                  <a:srgbClr val="333333"/>
                </a:solidFill>
              </a:rPr>
              <a:t>라고 적는다</a:t>
            </a:r>
            <a:r>
              <a:rPr lang="en-US" altLang="ko-KR" b="1" dirty="0">
                <a:solidFill>
                  <a:srgbClr val="333333"/>
                </a:solidFill>
              </a:rPr>
              <a:t>. </a:t>
            </a:r>
            <a:r>
              <a:rPr lang="ko-KR" altLang="en-US" b="1" dirty="0">
                <a:solidFill>
                  <a:srgbClr val="333333"/>
                </a:solidFill>
              </a:rPr>
              <a:t>복수의 경우 따옴표로 구분한다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333333"/>
                </a:solidFill>
              </a:rPr>
              <a:t>호스트 목록</a:t>
            </a:r>
            <a:r>
              <a:rPr lang="en-US" altLang="ko-KR" b="1" dirty="0">
                <a:solidFill>
                  <a:srgbClr val="333333"/>
                </a:solidFill>
              </a:rPr>
              <a:t>: 192.168.10. // 192.168.10.0/255.255.255.0 // .itwiki.kr </a:t>
            </a:r>
            <a:r>
              <a:rPr lang="ko-KR" altLang="en-US" b="1" dirty="0">
                <a:solidFill>
                  <a:srgbClr val="333333"/>
                </a:solidFill>
              </a:rPr>
              <a:t>같이 표현이 가능하다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err="1">
                <a:solidFill>
                  <a:srgbClr val="333333"/>
                </a:solidFill>
              </a:rPr>
              <a:t>hosts.deny</a:t>
            </a:r>
            <a:r>
              <a:rPr lang="en-US" altLang="ko-KR" b="1" dirty="0">
                <a:solidFill>
                  <a:srgbClr val="333333"/>
                </a:solidFill>
              </a:rPr>
              <a:t>: </a:t>
            </a:r>
            <a:r>
              <a:rPr lang="ko-KR" altLang="en-US" b="1" dirty="0">
                <a:solidFill>
                  <a:srgbClr val="333333"/>
                </a:solidFill>
              </a:rPr>
              <a:t>접속을 막을 목록을 관리한다</a:t>
            </a:r>
            <a:r>
              <a:rPr lang="en-US" altLang="ko-KR" b="1" dirty="0">
                <a:solidFill>
                  <a:srgbClr val="333333"/>
                </a:solidFill>
              </a:rPr>
              <a:t>. </a:t>
            </a:r>
            <a:r>
              <a:rPr lang="ko-KR" altLang="en-US" b="1" dirty="0">
                <a:solidFill>
                  <a:srgbClr val="333333"/>
                </a:solidFill>
              </a:rPr>
              <a:t>화이트리스트 기반으로 운영 하려면</a:t>
            </a:r>
            <a:r>
              <a:rPr lang="en-US" altLang="ko-KR" b="1" dirty="0">
                <a:solidFill>
                  <a:srgbClr val="333333"/>
                </a:solidFill>
              </a:rPr>
              <a:t> #vi/etc/hosts.deny</a:t>
            </a:r>
          </a:p>
          <a:p>
            <a:r>
              <a:rPr lang="en-US" altLang="ko-KR" b="1" dirty="0">
                <a:solidFill>
                  <a:srgbClr val="333333"/>
                </a:solidFill>
              </a:rPr>
              <a:t>   ALL : ALL </a:t>
            </a:r>
            <a:r>
              <a:rPr lang="ko-KR" altLang="en-US" b="1" dirty="0">
                <a:solidFill>
                  <a:srgbClr val="333333"/>
                </a:solidFill>
              </a:rPr>
              <a:t>이렇게 표시한다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err="1">
                <a:solidFill>
                  <a:srgbClr val="333333"/>
                </a:solidFill>
              </a:rPr>
              <a:t>hosts.allow</a:t>
            </a:r>
            <a:r>
              <a:rPr lang="en-US" altLang="ko-KR" b="1" dirty="0">
                <a:solidFill>
                  <a:srgbClr val="333333"/>
                </a:solidFill>
              </a:rPr>
              <a:t>: </a:t>
            </a:r>
            <a:r>
              <a:rPr lang="ko-KR" altLang="en-US" b="1" dirty="0">
                <a:solidFill>
                  <a:srgbClr val="333333"/>
                </a:solidFill>
              </a:rPr>
              <a:t>화이트리스트 기반으로 운영 하려면 </a:t>
            </a:r>
            <a:r>
              <a:rPr lang="en-US" altLang="ko-KR" b="1" dirty="0" err="1">
                <a:solidFill>
                  <a:srgbClr val="333333"/>
                </a:solidFill>
              </a:rPr>
              <a:t>hosts.deny</a:t>
            </a:r>
            <a:r>
              <a:rPr lang="ko-KR" altLang="en-US" b="1" dirty="0">
                <a:solidFill>
                  <a:srgbClr val="333333"/>
                </a:solidFill>
              </a:rPr>
              <a:t>에서 </a:t>
            </a:r>
            <a:r>
              <a:rPr lang="en-US" altLang="ko-KR" b="1" dirty="0">
                <a:solidFill>
                  <a:srgbClr val="333333"/>
                </a:solidFill>
              </a:rPr>
              <a:t>ALL:ALL</a:t>
            </a:r>
            <a:r>
              <a:rPr lang="ko-KR" altLang="en-US" b="1" dirty="0">
                <a:solidFill>
                  <a:srgbClr val="333333"/>
                </a:solidFill>
              </a:rPr>
              <a:t>로 다 </a:t>
            </a:r>
            <a:r>
              <a:rPr lang="ko-KR" altLang="en-US" b="1" dirty="0" err="1">
                <a:solidFill>
                  <a:srgbClr val="333333"/>
                </a:solidFill>
              </a:rPr>
              <a:t>막아놓고</a:t>
            </a:r>
            <a:r>
              <a:rPr lang="ko-KR" altLang="en-US" b="1" dirty="0">
                <a:solidFill>
                  <a:srgbClr val="333333"/>
                </a:solidFill>
              </a:rPr>
              <a:t> </a:t>
            </a:r>
            <a:r>
              <a:rPr lang="en-US" altLang="ko-KR" b="1" dirty="0" err="1">
                <a:solidFill>
                  <a:srgbClr val="333333"/>
                </a:solidFill>
              </a:rPr>
              <a:t>hosts.allow</a:t>
            </a:r>
            <a:r>
              <a:rPr lang="ko-KR" altLang="en-US" b="1" dirty="0">
                <a:solidFill>
                  <a:srgbClr val="333333"/>
                </a:solidFill>
              </a:rPr>
              <a:t>에 허용할 서비스만 연다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005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4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TCP Wrapper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방화벽 설정 기술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7DC8A67-E543-42D3-AEE4-8822289017FB}"/>
              </a:ext>
            </a:extLst>
          </p:cNvPr>
          <p:cNvCxnSpPr>
            <a:cxnSpLocks/>
          </p:cNvCxnSpPr>
          <p:nvPr/>
        </p:nvCxnSpPr>
        <p:spPr>
          <a:xfrm>
            <a:off x="2248977" y="1037107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F653D6-77AF-41F0-B294-A1643126ACE6}"/>
              </a:ext>
            </a:extLst>
          </p:cNvPr>
          <p:cNvSpPr txBox="1"/>
          <p:nvPr/>
        </p:nvSpPr>
        <p:spPr>
          <a:xfrm>
            <a:off x="878541" y="1887779"/>
            <a:ext cx="104349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</a:rPr>
              <a:t>[</a:t>
            </a:r>
            <a:r>
              <a:rPr lang="en-US" altLang="ko-KR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TCP Wrapper </a:t>
            </a:r>
            <a:r>
              <a:rPr lang="ko-KR" altLang="en-US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기본 구문</a:t>
            </a:r>
            <a:r>
              <a:rPr lang="en-US" altLang="ko-KR" b="1" i="0" dirty="0">
                <a:solidFill>
                  <a:srgbClr val="333333"/>
                </a:solidFill>
                <a:effectLst/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</a:rPr>
              <a:t>ALL : ALL    -&gt; </a:t>
            </a:r>
            <a:r>
              <a:rPr lang="ko-KR" altLang="en-US" b="1" dirty="0" err="1">
                <a:solidFill>
                  <a:srgbClr val="333333"/>
                </a:solidFill>
              </a:rPr>
              <a:t>모든서비스</a:t>
            </a:r>
            <a:r>
              <a:rPr lang="ko-KR" altLang="en-US" b="1" dirty="0">
                <a:solidFill>
                  <a:srgbClr val="333333"/>
                </a:solidFill>
              </a:rPr>
              <a:t> </a:t>
            </a:r>
            <a:r>
              <a:rPr lang="en-US" altLang="ko-KR" b="1" dirty="0">
                <a:solidFill>
                  <a:srgbClr val="333333"/>
                </a:solidFill>
              </a:rPr>
              <a:t>: </a:t>
            </a:r>
            <a:r>
              <a:rPr lang="ko-KR" altLang="en-US" b="1" dirty="0" err="1">
                <a:solidFill>
                  <a:srgbClr val="333333"/>
                </a:solidFill>
              </a:rPr>
              <a:t>모든아이피</a:t>
            </a:r>
            <a:r>
              <a:rPr lang="ko-KR" altLang="en-US" b="1" dirty="0">
                <a:solidFill>
                  <a:srgbClr val="333333"/>
                </a:solidFill>
              </a:rPr>
              <a:t> 허가 또는 거부</a:t>
            </a:r>
            <a:endParaRPr lang="en-US" altLang="ko-KR" b="1" dirty="0">
              <a:solidFill>
                <a:srgbClr val="333333"/>
              </a:solidFill>
            </a:endParaRPr>
          </a:p>
          <a:p>
            <a:endParaRPr lang="ko-KR" altLang="en-US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err="1">
                <a:solidFill>
                  <a:srgbClr val="333333"/>
                </a:solidFill>
              </a:rPr>
              <a:t>sshd</a:t>
            </a:r>
            <a:r>
              <a:rPr lang="en-US" altLang="ko-KR" b="1" dirty="0">
                <a:solidFill>
                  <a:srgbClr val="333333"/>
                </a:solidFill>
              </a:rPr>
              <a:t> : ALL   -&gt; </a:t>
            </a:r>
            <a:r>
              <a:rPr lang="en-US" altLang="ko-KR" b="1" dirty="0" err="1">
                <a:solidFill>
                  <a:srgbClr val="333333"/>
                </a:solidFill>
              </a:rPr>
              <a:t>sshd</a:t>
            </a:r>
            <a:r>
              <a:rPr lang="en-US" altLang="ko-KR" b="1" dirty="0">
                <a:solidFill>
                  <a:srgbClr val="333333"/>
                </a:solidFill>
              </a:rPr>
              <a:t> </a:t>
            </a:r>
            <a:r>
              <a:rPr lang="ko-KR" altLang="en-US" b="1" dirty="0">
                <a:solidFill>
                  <a:srgbClr val="333333"/>
                </a:solidFill>
              </a:rPr>
              <a:t>서비스에 대해서 모든 아이피에 대해 허가 또는 거부</a:t>
            </a:r>
            <a:endParaRPr lang="en-US" altLang="ko-KR" b="1" dirty="0">
              <a:solidFill>
                <a:srgbClr val="333333"/>
              </a:solidFill>
            </a:endParaRPr>
          </a:p>
          <a:p>
            <a:endParaRPr lang="ko-KR" altLang="en-US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err="1">
                <a:solidFill>
                  <a:srgbClr val="333333"/>
                </a:solidFill>
              </a:rPr>
              <a:t>in.telnetd</a:t>
            </a:r>
            <a:r>
              <a:rPr lang="en-US" altLang="ko-KR" b="1" dirty="0">
                <a:solidFill>
                  <a:srgbClr val="333333"/>
                </a:solidFill>
              </a:rPr>
              <a:t> : LOCAL -&gt; </a:t>
            </a:r>
            <a:r>
              <a:rPr lang="ko-KR" altLang="en-US" b="1" dirty="0">
                <a:solidFill>
                  <a:srgbClr val="333333"/>
                </a:solidFill>
              </a:rPr>
              <a:t>텔넷 서비스에 대해서 </a:t>
            </a:r>
            <a:r>
              <a:rPr lang="en-US" altLang="ko-KR" b="1" dirty="0">
                <a:solidFill>
                  <a:srgbClr val="333333"/>
                </a:solidFill>
              </a:rPr>
              <a:t>/</a:t>
            </a:r>
            <a:r>
              <a:rPr lang="en-US" altLang="ko-KR" b="1" dirty="0" err="1">
                <a:solidFill>
                  <a:srgbClr val="333333"/>
                </a:solidFill>
              </a:rPr>
              <a:t>etc</a:t>
            </a:r>
            <a:r>
              <a:rPr lang="en-US" altLang="ko-KR" b="1" dirty="0">
                <a:solidFill>
                  <a:srgbClr val="333333"/>
                </a:solidFill>
              </a:rPr>
              <a:t>/hosts </a:t>
            </a:r>
            <a:r>
              <a:rPr lang="ko-KR" altLang="en-US" b="1" dirty="0">
                <a:solidFill>
                  <a:srgbClr val="333333"/>
                </a:solidFill>
              </a:rPr>
              <a:t>파일 내에 있는 호스트에 대해서만 허가</a:t>
            </a: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endParaRPr lang="ko-KR" altLang="en-US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err="1">
                <a:solidFill>
                  <a:srgbClr val="333333"/>
                </a:solidFill>
              </a:rPr>
              <a:t>in.telnetd</a:t>
            </a:r>
            <a:r>
              <a:rPr lang="en-US" altLang="ko-KR" b="1" dirty="0">
                <a:solidFill>
                  <a:srgbClr val="333333"/>
                </a:solidFill>
              </a:rPr>
              <a:t> : 192.168.0.* -&gt; </a:t>
            </a:r>
            <a:r>
              <a:rPr lang="ko-KR" altLang="en-US" b="1" dirty="0">
                <a:solidFill>
                  <a:srgbClr val="333333"/>
                </a:solidFill>
              </a:rPr>
              <a:t>텔넷 서비스에 대해서 </a:t>
            </a:r>
            <a:r>
              <a:rPr lang="en-US" altLang="ko-KR" b="1" dirty="0">
                <a:solidFill>
                  <a:srgbClr val="333333"/>
                </a:solidFill>
              </a:rPr>
              <a:t>192.168.0.* </a:t>
            </a:r>
            <a:r>
              <a:rPr lang="ko-KR" altLang="en-US" b="1" dirty="0">
                <a:solidFill>
                  <a:srgbClr val="333333"/>
                </a:solidFill>
              </a:rPr>
              <a:t>대역에 대해서만 허가</a:t>
            </a:r>
            <a:r>
              <a:rPr lang="en-US" altLang="ko-KR" b="1" dirty="0">
                <a:solidFill>
                  <a:srgbClr val="333333"/>
                </a:solidFill>
              </a:rPr>
              <a:t>, </a:t>
            </a:r>
            <a:r>
              <a:rPr lang="ko-KR" altLang="en-US" b="1" dirty="0">
                <a:solidFill>
                  <a:srgbClr val="333333"/>
                </a:solidFill>
              </a:rPr>
              <a:t>거부</a:t>
            </a: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err="1">
                <a:solidFill>
                  <a:srgbClr val="333333"/>
                </a:solidFill>
              </a:rPr>
              <a:t>in.telnetd</a:t>
            </a:r>
            <a:r>
              <a:rPr lang="en-US" altLang="ko-KR" b="1" dirty="0">
                <a:solidFill>
                  <a:srgbClr val="333333"/>
                </a:solidFill>
              </a:rPr>
              <a:t> : *.test.com -&gt; </a:t>
            </a:r>
            <a:r>
              <a:rPr lang="ko-KR" altLang="en-US" b="1" dirty="0">
                <a:solidFill>
                  <a:srgbClr val="333333"/>
                </a:solidFill>
              </a:rPr>
              <a:t>텔넷 서비스에 대해서 *</a:t>
            </a:r>
            <a:r>
              <a:rPr lang="en-US" altLang="ko-KR" b="1" dirty="0">
                <a:solidFill>
                  <a:srgbClr val="333333"/>
                </a:solidFill>
              </a:rPr>
              <a:t>.test.com </a:t>
            </a:r>
            <a:r>
              <a:rPr lang="ko-KR" altLang="en-US" b="1" dirty="0">
                <a:solidFill>
                  <a:srgbClr val="333333"/>
                </a:solidFill>
              </a:rPr>
              <a:t>도메인에 속한 호스트에 대해서만 허가</a:t>
            </a:r>
            <a:r>
              <a:rPr lang="en-US" altLang="ko-KR" b="1" dirty="0">
                <a:solidFill>
                  <a:srgbClr val="333333"/>
                </a:solidFill>
              </a:rPr>
              <a:t>, </a:t>
            </a:r>
            <a:r>
              <a:rPr lang="ko-KR" altLang="en-US" b="1" dirty="0">
                <a:solidFill>
                  <a:srgbClr val="333333"/>
                </a:solidFill>
              </a:rPr>
              <a:t>거부</a:t>
            </a: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endParaRPr lang="ko-KR" altLang="en-US" b="1" dirty="0">
              <a:solidFill>
                <a:srgbClr val="333333"/>
              </a:solidFill>
            </a:endParaRPr>
          </a:p>
          <a:p>
            <a:endParaRPr lang="ko-KR" altLang="en-US" b="1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143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5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iptables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방화벽 설정 명령어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7DC8A67-E543-42D3-AEE4-8822289017FB}"/>
              </a:ext>
            </a:extLst>
          </p:cNvPr>
          <p:cNvCxnSpPr>
            <a:cxnSpLocks/>
          </p:cNvCxnSpPr>
          <p:nvPr/>
        </p:nvCxnSpPr>
        <p:spPr>
          <a:xfrm>
            <a:off x="2248977" y="1037107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A7CE62C-BA1F-437D-B241-7BBC630A9258}"/>
              </a:ext>
            </a:extLst>
          </p:cNvPr>
          <p:cNvSpPr txBox="1"/>
          <p:nvPr/>
        </p:nvSpPr>
        <p:spPr>
          <a:xfrm>
            <a:off x="878541" y="1711315"/>
            <a:ext cx="10434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</a:rPr>
              <a:t>[</a:t>
            </a:r>
            <a:r>
              <a:rPr lang="en-US" altLang="ko-KR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iptables</a:t>
            </a:r>
            <a:r>
              <a:rPr lang="en-US" altLang="ko-KR" b="1" i="0" dirty="0">
                <a:solidFill>
                  <a:srgbClr val="333333"/>
                </a:solidFill>
                <a:effectLst/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</a:rPr>
              <a:t>iptables</a:t>
            </a:r>
            <a:r>
              <a:rPr lang="ko-KR" altLang="en-US" b="1" dirty="0">
                <a:solidFill>
                  <a:srgbClr val="333333"/>
                </a:solidFill>
              </a:rPr>
              <a:t>는 </a:t>
            </a:r>
            <a:r>
              <a:rPr lang="ko-KR" altLang="en-US" b="1" dirty="0" err="1">
                <a:solidFill>
                  <a:srgbClr val="333333"/>
                </a:solidFill>
              </a:rPr>
              <a:t>리눅스상에서</a:t>
            </a:r>
            <a:r>
              <a:rPr lang="ko-KR" altLang="en-US" b="1" dirty="0">
                <a:solidFill>
                  <a:srgbClr val="333333"/>
                </a:solidFill>
              </a:rPr>
              <a:t> 방화벽을 설정하는 도구이다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333333"/>
                </a:solidFill>
              </a:rPr>
              <a:t>커널 </a:t>
            </a:r>
            <a:r>
              <a:rPr lang="en-US" altLang="ko-KR" b="1" dirty="0">
                <a:solidFill>
                  <a:srgbClr val="333333"/>
                </a:solidFill>
              </a:rPr>
              <a:t>2.4 </a:t>
            </a:r>
            <a:r>
              <a:rPr lang="ko-KR" altLang="en-US" b="1" dirty="0">
                <a:solidFill>
                  <a:srgbClr val="333333"/>
                </a:solidFill>
              </a:rPr>
              <a:t>이전 버전에서 사용되던 </a:t>
            </a:r>
            <a:r>
              <a:rPr lang="en-US" altLang="ko-KR" b="1" dirty="0" err="1">
                <a:solidFill>
                  <a:srgbClr val="333333"/>
                </a:solidFill>
              </a:rPr>
              <a:t>ipchains</a:t>
            </a:r>
            <a:r>
              <a:rPr lang="ko-KR" altLang="en-US" b="1" dirty="0">
                <a:solidFill>
                  <a:srgbClr val="333333"/>
                </a:solidFill>
              </a:rPr>
              <a:t>를 대신하는 방화벽 도구이다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</a:rPr>
              <a:t>iptables</a:t>
            </a:r>
            <a:r>
              <a:rPr lang="ko-KR" altLang="en-US" b="1" dirty="0">
                <a:solidFill>
                  <a:srgbClr val="333333"/>
                </a:solidFill>
              </a:rPr>
              <a:t>는 </a:t>
            </a:r>
            <a:r>
              <a:rPr lang="ko-KR" altLang="en-US" b="1" dirty="0" err="1">
                <a:solidFill>
                  <a:srgbClr val="333333"/>
                </a:solidFill>
              </a:rPr>
              <a:t>커널상에서의</a:t>
            </a:r>
            <a:r>
              <a:rPr lang="ko-KR" altLang="en-US" b="1" dirty="0">
                <a:solidFill>
                  <a:srgbClr val="333333"/>
                </a:solidFill>
              </a:rPr>
              <a:t> </a:t>
            </a:r>
            <a:r>
              <a:rPr lang="en-US" altLang="ko-KR" b="1" dirty="0" err="1">
                <a:solidFill>
                  <a:srgbClr val="333333"/>
                </a:solidFill>
              </a:rPr>
              <a:t>netfilter</a:t>
            </a:r>
            <a:r>
              <a:rPr lang="en-US" altLang="ko-KR" b="1" dirty="0">
                <a:solidFill>
                  <a:srgbClr val="333333"/>
                </a:solidFill>
              </a:rPr>
              <a:t> </a:t>
            </a:r>
            <a:r>
              <a:rPr lang="ko-KR" altLang="en-US" b="1" dirty="0" err="1">
                <a:solidFill>
                  <a:srgbClr val="333333"/>
                </a:solidFill>
              </a:rPr>
              <a:t>패킷필터링</a:t>
            </a:r>
            <a:r>
              <a:rPr lang="ko-KR" altLang="en-US" b="1" dirty="0">
                <a:solidFill>
                  <a:srgbClr val="333333"/>
                </a:solidFill>
              </a:rPr>
              <a:t> 기능을 사용자 공간에서 제어하는 수준으로 사용할 수 있다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333333"/>
                </a:solidFill>
              </a:rPr>
              <a:t>패킷 필터링</a:t>
            </a:r>
            <a:r>
              <a:rPr lang="en-US" altLang="ko-KR" b="1" dirty="0">
                <a:solidFill>
                  <a:srgbClr val="333333"/>
                </a:solidFill>
              </a:rPr>
              <a:t>: </a:t>
            </a:r>
            <a:r>
              <a:rPr lang="ko-KR" altLang="en-US" b="1" dirty="0">
                <a:solidFill>
                  <a:srgbClr val="333333"/>
                </a:solidFill>
              </a:rPr>
              <a:t>지나가는 패킷의 </a:t>
            </a:r>
            <a:r>
              <a:rPr lang="ko-KR" altLang="en-US" b="1" dirty="0" err="1">
                <a:solidFill>
                  <a:srgbClr val="333333"/>
                </a:solidFill>
              </a:rPr>
              <a:t>해더를</a:t>
            </a:r>
            <a:r>
              <a:rPr lang="ko-KR" altLang="en-US" b="1" dirty="0">
                <a:solidFill>
                  <a:srgbClr val="333333"/>
                </a:solidFill>
              </a:rPr>
              <a:t> 보고 그 전체 패킷의 운명을 결정하는 것을 말한다</a:t>
            </a:r>
            <a:r>
              <a:rPr lang="en-US" altLang="ko-KR" b="1" dirty="0">
                <a:solidFill>
                  <a:srgbClr val="333333"/>
                </a:solidFill>
              </a:rPr>
              <a:t>. </a:t>
            </a:r>
            <a:r>
              <a:rPr lang="ko-KR" altLang="en-US" b="1" dirty="0">
                <a:solidFill>
                  <a:srgbClr val="333333"/>
                </a:solidFill>
              </a:rPr>
              <a:t>일반적으로 패킷은 </a:t>
            </a:r>
            <a:r>
              <a:rPr lang="ko-KR" altLang="en-US" b="1" dirty="0" err="1">
                <a:solidFill>
                  <a:srgbClr val="333333"/>
                </a:solidFill>
              </a:rPr>
              <a:t>해더와</a:t>
            </a:r>
            <a:r>
              <a:rPr lang="ko-KR" altLang="en-US" b="1" dirty="0">
                <a:solidFill>
                  <a:srgbClr val="333333"/>
                </a:solidFill>
              </a:rPr>
              <a:t> 데이터를 가지는데</a:t>
            </a:r>
            <a:r>
              <a:rPr lang="en-US" altLang="ko-KR" b="1" dirty="0">
                <a:solidFill>
                  <a:srgbClr val="333333"/>
                </a:solidFill>
              </a:rPr>
              <a:t>, </a:t>
            </a:r>
            <a:r>
              <a:rPr lang="ko-KR" altLang="en-US" b="1" dirty="0">
                <a:solidFill>
                  <a:srgbClr val="333333"/>
                </a:solidFill>
              </a:rPr>
              <a:t>특정 조건을 가지고 있는 패킷에 대해 허용</a:t>
            </a:r>
            <a:r>
              <a:rPr lang="en-US" altLang="ko-KR" b="1" dirty="0">
                <a:solidFill>
                  <a:srgbClr val="333333"/>
                </a:solidFill>
              </a:rPr>
              <a:t>(ACCEPT)</a:t>
            </a:r>
            <a:r>
              <a:rPr lang="ko-KR" altLang="en-US" b="1" dirty="0">
                <a:solidFill>
                  <a:srgbClr val="333333"/>
                </a:solidFill>
              </a:rPr>
              <a:t>과 차단</a:t>
            </a:r>
            <a:r>
              <a:rPr lang="en-US" altLang="ko-KR" b="1" dirty="0">
                <a:solidFill>
                  <a:srgbClr val="333333"/>
                </a:solidFill>
              </a:rPr>
              <a:t>(DROP)</a:t>
            </a:r>
            <a:r>
              <a:rPr lang="ko-KR" altLang="en-US" b="1" dirty="0">
                <a:solidFill>
                  <a:srgbClr val="333333"/>
                </a:solidFill>
              </a:rPr>
              <a:t>등을 지정할 수 있으며</a:t>
            </a:r>
            <a:r>
              <a:rPr lang="en-US" altLang="ko-KR" b="1" dirty="0">
                <a:solidFill>
                  <a:srgbClr val="333333"/>
                </a:solidFill>
              </a:rPr>
              <a:t>, </a:t>
            </a:r>
            <a:r>
              <a:rPr lang="ko-KR" altLang="en-US" b="1" dirty="0">
                <a:solidFill>
                  <a:srgbClr val="333333"/>
                </a:solidFill>
              </a:rPr>
              <a:t>특정 </a:t>
            </a:r>
            <a:r>
              <a:rPr lang="ko-KR" altLang="en-US" b="1" dirty="0" err="1">
                <a:solidFill>
                  <a:srgbClr val="333333"/>
                </a:solidFill>
              </a:rPr>
              <a:t>조건등을</a:t>
            </a:r>
            <a:r>
              <a:rPr lang="ko-KR" altLang="en-US" b="1" dirty="0">
                <a:solidFill>
                  <a:srgbClr val="333333"/>
                </a:solidFill>
              </a:rPr>
              <a:t> 통해 다양한 방식의 패킷 필터링과 처리 방식을 지원한다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</a:rPr>
              <a:t>chain: Chain</a:t>
            </a:r>
            <a:r>
              <a:rPr lang="ko-KR" altLang="en-US" b="1" dirty="0">
                <a:solidFill>
                  <a:srgbClr val="333333"/>
                </a:solidFill>
              </a:rPr>
              <a:t>은 패킷이 조작될 상태를 지정한다</a:t>
            </a:r>
            <a:r>
              <a:rPr lang="en-US" altLang="ko-KR" b="1" dirty="0">
                <a:solidFill>
                  <a:srgbClr val="333333"/>
                </a:solidFill>
              </a:rPr>
              <a:t>. </a:t>
            </a:r>
            <a:r>
              <a:rPr lang="ko-KR" altLang="en-US" b="1" dirty="0">
                <a:solidFill>
                  <a:srgbClr val="333333"/>
                </a:solidFill>
              </a:rPr>
              <a:t>내장된 기본 체인으로는 </a:t>
            </a:r>
            <a:r>
              <a:rPr lang="en-US" altLang="ko-KR" b="1" dirty="0">
                <a:solidFill>
                  <a:srgbClr val="333333"/>
                </a:solidFill>
              </a:rPr>
              <a:t>Chain INPUT, Chain FORWARD, Chain OUTPUT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698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5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iptables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방화벽 설정 명령어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7DC8A67-E543-42D3-AEE4-8822289017FB}"/>
              </a:ext>
            </a:extLst>
          </p:cNvPr>
          <p:cNvCxnSpPr>
            <a:cxnSpLocks/>
          </p:cNvCxnSpPr>
          <p:nvPr/>
        </p:nvCxnSpPr>
        <p:spPr>
          <a:xfrm>
            <a:off x="2248977" y="1037107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B66C6E-C1B7-4E9B-96AA-3892AC131A22}"/>
              </a:ext>
            </a:extLst>
          </p:cNvPr>
          <p:cNvSpPr txBox="1"/>
          <p:nvPr/>
        </p:nvSpPr>
        <p:spPr>
          <a:xfrm>
            <a:off x="878541" y="1711315"/>
            <a:ext cx="10434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</a:rPr>
              <a:t>[</a:t>
            </a:r>
            <a:r>
              <a:rPr lang="en-US" altLang="ko-KR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iptables</a:t>
            </a:r>
            <a:r>
              <a:rPr lang="ko-KR" altLang="en-US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의 명령어</a:t>
            </a:r>
            <a:r>
              <a:rPr lang="en-US" altLang="ko-KR" b="1" i="0" dirty="0">
                <a:solidFill>
                  <a:srgbClr val="333333"/>
                </a:solidFill>
                <a:effectLst/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</a:rPr>
              <a:t>-N: </a:t>
            </a:r>
            <a:r>
              <a:rPr lang="ko-KR" altLang="en-US" b="1" dirty="0">
                <a:solidFill>
                  <a:srgbClr val="333333"/>
                </a:solidFill>
              </a:rPr>
              <a:t>새로운 제안을 만든다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</a:rPr>
              <a:t>-L: </a:t>
            </a:r>
            <a:r>
              <a:rPr lang="ko-KR" altLang="en-US" b="1" dirty="0">
                <a:solidFill>
                  <a:srgbClr val="333333"/>
                </a:solidFill>
              </a:rPr>
              <a:t>새로운 규칙을 출력한다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</a:rPr>
              <a:t>-X: </a:t>
            </a:r>
            <a:r>
              <a:rPr lang="ko-KR" altLang="en-US" b="1" dirty="0">
                <a:solidFill>
                  <a:srgbClr val="333333"/>
                </a:solidFill>
              </a:rPr>
              <a:t>비어 있는 체인을 삭제한다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</a:rPr>
              <a:t>-p: </a:t>
            </a:r>
            <a:r>
              <a:rPr lang="ko-KR" altLang="en-US" b="1" dirty="0">
                <a:solidFill>
                  <a:srgbClr val="333333"/>
                </a:solidFill>
              </a:rPr>
              <a:t>기본 정책을 변경한다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</a:rPr>
              <a:t>-F: </a:t>
            </a:r>
            <a:r>
              <a:rPr lang="ko-KR" altLang="en-US" b="1" dirty="0">
                <a:solidFill>
                  <a:srgbClr val="333333"/>
                </a:solidFill>
              </a:rPr>
              <a:t>체인의 모든 규칙을 삭제한다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</a:rPr>
              <a:t>-A </a:t>
            </a:r>
            <a:r>
              <a:rPr lang="ko-KR" altLang="en-US" b="1" dirty="0">
                <a:solidFill>
                  <a:srgbClr val="333333"/>
                </a:solidFill>
              </a:rPr>
              <a:t>새로운 규칙을 맨 아래에 추가한다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</a:rPr>
              <a:t>-I: </a:t>
            </a:r>
            <a:r>
              <a:rPr lang="ko-KR" altLang="en-US" b="1" dirty="0">
                <a:solidFill>
                  <a:srgbClr val="333333"/>
                </a:solidFill>
              </a:rPr>
              <a:t>새로운 규칙을 맨 앞쪽에 삽입한다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</a:rPr>
              <a:t>-D: </a:t>
            </a:r>
            <a:r>
              <a:rPr lang="ko-KR" altLang="en-US" b="1" dirty="0">
                <a:solidFill>
                  <a:srgbClr val="333333"/>
                </a:solidFill>
              </a:rPr>
              <a:t>규칙을</a:t>
            </a:r>
            <a:r>
              <a:rPr lang="en-US" altLang="ko-KR" b="1" dirty="0">
                <a:solidFill>
                  <a:srgbClr val="333333"/>
                </a:solidFill>
              </a:rPr>
              <a:t> </a:t>
            </a:r>
            <a:r>
              <a:rPr lang="ko-KR" altLang="en-US" b="1" dirty="0">
                <a:solidFill>
                  <a:srgbClr val="333333"/>
                </a:solidFill>
              </a:rPr>
              <a:t>삭제한다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0214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5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iptables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방화벽 설정 명령어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7DC8A67-E543-42D3-AEE4-8822289017FB}"/>
              </a:ext>
            </a:extLst>
          </p:cNvPr>
          <p:cNvCxnSpPr>
            <a:cxnSpLocks/>
          </p:cNvCxnSpPr>
          <p:nvPr/>
        </p:nvCxnSpPr>
        <p:spPr>
          <a:xfrm>
            <a:off x="2248977" y="1037107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06FA6D3-C18D-4F6D-ABB4-2C9275B6E0BD}"/>
              </a:ext>
            </a:extLst>
          </p:cNvPr>
          <p:cNvSpPr txBox="1"/>
          <p:nvPr/>
        </p:nvSpPr>
        <p:spPr>
          <a:xfrm>
            <a:off x="878541" y="1711315"/>
            <a:ext cx="104349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</a:rPr>
              <a:t>[</a:t>
            </a:r>
            <a:r>
              <a:rPr lang="en-US" altLang="ko-KR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iptables</a:t>
            </a:r>
            <a:r>
              <a:rPr lang="ko-KR" altLang="en-US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의 규칙 추가</a:t>
            </a:r>
            <a:r>
              <a:rPr lang="en-US" altLang="ko-KR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/</a:t>
            </a:r>
            <a:r>
              <a:rPr lang="ko-KR" altLang="en-US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제거 예시</a:t>
            </a:r>
            <a:r>
              <a:rPr lang="en-US" altLang="ko-KR" b="1" i="0" dirty="0">
                <a:solidFill>
                  <a:srgbClr val="333333"/>
                </a:solidFill>
                <a:effectLst/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333333"/>
                </a:solidFill>
              </a:rPr>
              <a:t>로컬에서 요청하는 모든 </a:t>
            </a:r>
            <a:r>
              <a:rPr lang="en-US" altLang="ko-KR" b="1" dirty="0">
                <a:solidFill>
                  <a:srgbClr val="333333"/>
                </a:solidFill>
              </a:rPr>
              <a:t>ICMP </a:t>
            </a:r>
            <a:r>
              <a:rPr lang="ko-KR" altLang="en-US" b="1" dirty="0">
                <a:solidFill>
                  <a:srgbClr val="333333"/>
                </a:solidFill>
              </a:rPr>
              <a:t>패킷에 대해 무시</a:t>
            </a:r>
            <a:endParaRPr lang="en-US" altLang="ko-KR" b="1" dirty="0">
              <a:solidFill>
                <a:srgbClr val="333333"/>
              </a:solidFill>
            </a:endParaRPr>
          </a:p>
          <a:p>
            <a:r>
              <a:rPr lang="en-US" altLang="ko-KR" b="1" dirty="0">
                <a:solidFill>
                  <a:srgbClr val="333333"/>
                </a:solidFill>
              </a:rPr>
              <a:t>	-&gt; # iptables -A INPUT -s 127.0.0.1 -p </a:t>
            </a:r>
            <a:r>
              <a:rPr lang="en-US" altLang="ko-KR" b="1" dirty="0" err="1">
                <a:solidFill>
                  <a:srgbClr val="333333"/>
                </a:solidFill>
              </a:rPr>
              <a:t>icmp</a:t>
            </a:r>
            <a:r>
              <a:rPr lang="en-US" altLang="ko-KR" b="1" dirty="0">
                <a:solidFill>
                  <a:srgbClr val="333333"/>
                </a:solidFill>
              </a:rPr>
              <a:t> -j DROP</a:t>
            </a:r>
          </a:p>
          <a:p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</a:rPr>
              <a:t>iptables</a:t>
            </a:r>
            <a:r>
              <a:rPr lang="ko-KR" altLang="en-US" b="1" dirty="0">
                <a:solidFill>
                  <a:srgbClr val="333333"/>
                </a:solidFill>
              </a:rPr>
              <a:t>의 규칙 제거 </a:t>
            </a:r>
            <a:r>
              <a:rPr lang="en-US" altLang="ko-KR" b="1" dirty="0">
                <a:solidFill>
                  <a:srgbClr val="333333"/>
                </a:solidFill>
              </a:rPr>
              <a:t>(</a:t>
            </a:r>
            <a:r>
              <a:rPr lang="ko-KR" altLang="en-US" b="1" dirty="0">
                <a:solidFill>
                  <a:srgbClr val="333333"/>
                </a:solidFill>
              </a:rPr>
              <a:t>방금 입력했던 규칙 제거</a:t>
            </a:r>
            <a:r>
              <a:rPr lang="en-US" altLang="ko-KR" b="1" dirty="0">
                <a:solidFill>
                  <a:srgbClr val="333333"/>
                </a:solidFill>
              </a:rPr>
              <a:t>)</a:t>
            </a:r>
          </a:p>
          <a:p>
            <a:r>
              <a:rPr lang="en-US" altLang="ko-KR" b="1" dirty="0">
                <a:solidFill>
                  <a:srgbClr val="333333"/>
                </a:solidFill>
              </a:rPr>
              <a:t>	-&gt; # iptables -D INPUT 1</a:t>
            </a:r>
          </a:p>
          <a:p>
            <a:r>
              <a:rPr lang="en-US" altLang="ko-KR" b="1" dirty="0">
                <a:solidFill>
                  <a:srgbClr val="333333"/>
                </a:solidFill>
              </a:rPr>
              <a:t>	-&gt; # iptables -D INPUT -s 127.0.0.1 -p </a:t>
            </a:r>
            <a:r>
              <a:rPr lang="en-US" altLang="ko-KR" b="1" dirty="0" err="1">
                <a:solidFill>
                  <a:srgbClr val="333333"/>
                </a:solidFill>
              </a:rPr>
              <a:t>icmp</a:t>
            </a:r>
            <a:r>
              <a:rPr lang="en-US" altLang="ko-KR" b="1" dirty="0">
                <a:solidFill>
                  <a:srgbClr val="333333"/>
                </a:solidFill>
              </a:rPr>
              <a:t> -j DROP</a:t>
            </a:r>
          </a:p>
          <a:p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err="1">
                <a:solidFill>
                  <a:srgbClr val="333333"/>
                </a:solidFill>
              </a:rPr>
              <a:t>impables</a:t>
            </a:r>
            <a:r>
              <a:rPr lang="ko-KR" altLang="en-US" b="1" dirty="0">
                <a:solidFill>
                  <a:srgbClr val="333333"/>
                </a:solidFill>
              </a:rPr>
              <a:t> 정책 확장</a:t>
            </a:r>
            <a:r>
              <a:rPr lang="en-US" altLang="ko-KR" b="1" dirty="0">
                <a:solidFill>
                  <a:srgbClr val="333333"/>
                </a:solidFill>
              </a:rPr>
              <a:t>: 1</a:t>
            </a:r>
            <a:r>
              <a:rPr lang="ko-KR" altLang="en-US" b="1" dirty="0" err="1">
                <a:solidFill>
                  <a:srgbClr val="333333"/>
                </a:solidFill>
              </a:rPr>
              <a:t>초동안</a:t>
            </a:r>
            <a:r>
              <a:rPr lang="ko-KR" altLang="en-US" b="1" dirty="0">
                <a:solidFill>
                  <a:srgbClr val="333333"/>
                </a:solidFill>
              </a:rPr>
              <a:t> </a:t>
            </a:r>
            <a:r>
              <a:rPr lang="en-US" altLang="ko-KR" b="1" dirty="0">
                <a:solidFill>
                  <a:srgbClr val="333333"/>
                </a:solidFill>
              </a:rPr>
              <a:t>80</a:t>
            </a:r>
            <a:r>
              <a:rPr lang="ko-KR" altLang="en-US" b="1" dirty="0">
                <a:solidFill>
                  <a:srgbClr val="333333"/>
                </a:solidFill>
              </a:rPr>
              <a:t>포트에 똑같은 </a:t>
            </a:r>
            <a:r>
              <a:rPr lang="en-US" altLang="ko-KR" b="1" dirty="0">
                <a:solidFill>
                  <a:srgbClr val="333333"/>
                </a:solidFill>
              </a:rPr>
              <a:t>IP</a:t>
            </a:r>
            <a:r>
              <a:rPr lang="ko-KR" altLang="en-US" b="1" dirty="0">
                <a:solidFill>
                  <a:srgbClr val="333333"/>
                </a:solidFill>
              </a:rPr>
              <a:t>가 </a:t>
            </a:r>
            <a:r>
              <a:rPr lang="en-US" altLang="ko-KR" b="1" dirty="0">
                <a:solidFill>
                  <a:srgbClr val="333333"/>
                </a:solidFill>
              </a:rPr>
              <a:t>10</a:t>
            </a:r>
            <a:r>
              <a:rPr lang="ko-KR" altLang="en-US" b="1" dirty="0">
                <a:solidFill>
                  <a:srgbClr val="333333"/>
                </a:solidFill>
              </a:rPr>
              <a:t>번 이상의 </a:t>
            </a:r>
            <a:r>
              <a:rPr lang="en-US" altLang="ko-KR" b="1" dirty="0">
                <a:solidFill>
                  <a:srgbClr val="333333"/>
                </a:solidFill>
              </a:rPr>
              <a:t>SYN</a:t>
            </a:r>
            <a:r>
              <a:rPr lang="ko-KR" altLang="en-US" b="1" dirty="0">
                <a:solidFill>
                  <a:srgbClr val="333333"/>
                </a:solidFill>
              </a:rPr>
              <a:t>가 들어오면 </a:t>
            </a:r>
            <a:r>
              <a:rPr lang="ko-KR" altLang="en-US" b="1" dirty="0" err="1">
                <a:solidFill>
                  <a:srgbClr val="333333"/>
                </a:solidFill>
              </a:rPr>
              <a:t>드랍하기</a:t>
            </a:r>
            <a:endParaRPr lang="en-US" altLang="ko-KR" b="1" dirty="0">
              <a:solidFill>
                <a:srgbClr val="333333"/>
              </a:solidFill>
            </a:endParaRPr>
          </a:p>
          <a:p>
            <a:r>
              <a:rPr lang="en-US" altLang="ko-KR" b="1" dirty="0">
                <a:solidFill>
                  <a:srgbClr val="333333"/>
                </a:solidFill>
              </a:rPr>
              <a:t>	-&gt; # iptables -A INPUT -p </a:t>
            </a:r>
            <a:r>
              <a:rPr lang="en-US" altLang="ko-KR" b="1" dirty="0" err="1">
                <a:solidFill>
                  <a:srgbClr val="333333"/>
                </a:solidFill>
              </a:rPr>
              <a:t>tcp</a:t>
            </a:r>
            <a:r>
              <a:rPr lang="en-US" altLang="ko-KR" b="1" dirty="0">
                <a:solidFill>
                  <a:srgbClr val="333333"/>
                </a:solidFill>
              </a:rPr>
              <a:t> --</a:t>
            </a:r>
            <a:r>
              <a:rPr lang="en-US" altLang="ko-KR" b="1" dirty="0" err="1">
                <a:solidFill>
                  <a:srgbClr val="333333"/>
                </a:solidFill>
              </a:rPr>
              <a:t>dport</a:t>
            </a:r>
            <a:r>
              <a:rPr lang="en-US" altLang="ko-KR" b="1" dirty="0">
                <a:solidFill>
                  <a:srgbClr val="333333"/>
                </a:solidFill>
              </a:rPr>
              <a:t> 80 -m recent --update --seconds 1 --</a:t>
            </a:r>
            <a:r>
              <a:rPr lang="en-US" altLang="ko-KR" b="1" dirty="0" err="1">
                <a:solidFill>
                  <a:srgbClr val="333333"/>
                </a:solidFill>
              </a:rPr>
              <a:t>hitcount</a:t>
            </a:r>
            <a:r>
              <a:rPr lang="en-US" altLang="ko-KR" b="1" dirty="0">
                <a:solidFill>
                  <a:srgbClr val="333333"/>
                </a:solidFill>
              </a:rPr>
              <a:t> 	    10 --name HTTP -j DROP</a:t>
            </a:r>
          </a:p>
          <a:p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333333"/>
                </a:solidFill>
              </a:rPr>
              <a:t>소스 </a:t>
            </a:r>
            <a:r>
              <a:rPr lang="en-US" altLang="ko-KR" b="1" dirty="0" err="1">
                <a:solidFill>
                  <a:srgbClr val="333333"/>
                </a:solidFill>
              </a:rPr>
              <a:t>ip</a:t>
            </a:r>
            <a:r>
              <a:rPr lang="ko-KR" altLang="en-US" b="1" dirty="0">
                <a:solidFill>
                  <a:srgbClr val="333333"/>
                </a:solidFill>
              </a:rPr>
              <a:t>가 </a:t>
            </a:r>
            <a:r>
              <a:rPr lang="en-US" altLang="ko-KR" b="1" dirty="0">
                <a:solidFill>
                  <a:srgbClr val="333333"/>
                </a:solidFill>
              </a:rPr>
              <a:t>192.168.0.111 </a:t>
            </a:r>
            <a:r>
              <a:rPr lang="ko-KR" altLang="en-US" b="1" dirty="0">
                <a:solidFill>
                  <a:srgbClr val="333333"/>
                </a:solidFill>
              </a:rPr>
              <a:t>인 접속의 모든 접속 포트를 막기</a:t>
            </a:r>
            <a:endParaRPr lang="en-US" altLang="ko-KR" b="1" dirty="0">
              <a:solidFill>
                <a:srgbClr val="333333"/>
              </a:solidFill>
            </a:endParaRPr>
          </a:p>
          <a:p>
            <a:r>
              <a:rPr lang="en-US" altLang="ko-KR" b="1" dirty="0">
                <a:solidFill>
                  <a:srgbClr val="333333"/>
                </a:solidFill>
              </a:rPr>
              <a:t>	-&gt; # iptables -A INPUT -s 192.168.0.111 -j DROP</a:t>
            </a:r>
          </a:p>
          <a:p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333333"/>
                </a:solidFill>
              </a:rPr>
              <a:t>웹서버 포트 </a:t>
            </a:r>
            <a:r>
              <a:rPr lang="en-US" altLang="ko-KR" b="1" dirty="0">
                <a:solidFill>
                  <a:srgbClr val="333333"/>
                </a:solidFill>
              </a:rPr>
              <a:t>80 -&gt; 8880</a:t>
            </a:r>
            <a:r>
              <a:rPr lang="ko-KR" altLang="en-US" b="1" dirty="0">
                <a:solidFill>
                  <a:srgbClr val="333333"/>
                </a:solidFill>
              </a:rPr>
              <a:t>으로 교체하기</a:t>
            </a:r>
            <a:endParaRPr lang="en-US" altLang="ko-KR" b="1" dirty="0">
              <a:solidFill>
                <a:srgbClr val="333333"/>
              </a:solidFill>
            </a:endParaRPr>
          </a:p>
          <a:p>
            <a:r>
              <a:rPr lang="en-US" altLang="ko-KR" b="1" dirty="0">
                <a:solidFill>
                  <a:srgbClr val="333333"/>
                </a:solidFill>
              </a:rPr>
              <a:t>	-&gt; # iptables -R INPUT 2 -p </a:t>
            </a:r>
            <a:r>
              <a:rPr lang="en-US" altLang="ko-KR" b="1" dirty="0" err="1">
                <a:solidFill>
                  <a:srgbClr val="333333"/>
                </a:solidFill>
              </a:rPr>
              <a:t>tcp</a:t>
            </a:r>
            <a:r>
              <a:rPr lang="en-US" altLang="ko-KR" b="1" dirty="0">
                <a:solidFill>
                  <a:srgbClr val="333333"/>
                </a:solidFill>
              </a:rPr>
              <a:t> --</a:t>
            </a:r>
            <a:r>
              <a:rPr lang="en-US" altLang="ko-KR" b="1" dirty="0" err="1">
                <a:solidFill>
                  <a:srgbClr val="333333"/>
                </a:solidFill>
              </a:rPr>
              <a:t>dport</a:t>
            </a:r>
            <a:r>
              <a:rPr lang="en-US" altLang="ko-KR" b="1" dirty="0">
                <a:solidFill>
                  <a:srgbClr val="333333"/>
                </a:solidFill>
              </a:rPr>
              <a:t> 8880 -j ACCEPT</a:t>
            </a:r>
          </a:p>
        </p:txBody>
      </p:sp>
    </p:spTree>
    <p:extLst>
      <p:ext uri="{BB962C8B-B14F-4D97-AF65-F5344CB8AC3E}">
        <p14:creationId xmlns:p14="http://schemas.microsoft.com/office/powerpoint/2010/main" val="683089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6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snort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침입 탐지 설정 명령어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7DC8A67-E543-42D3-AEE4-8822289017FB}"/>
              </a:ext>
            </a:extLst>
          </p:cNvPr>
          <p:cNvCxnSpPr>
            <a:cxnSpLocks/>
          </p:cNvCxnSpPr>
          <p:nvPr/>
        </p:nvCxnSpPr>
        <p:spPr>
          <a:xfrm>
            <a:off x="2248977" y="1037107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418B691-1AF4-4D27-A550-1909C557499D}"/>
              </a:ext>
            </a:extLst>
          </p:cNvPr>
          <p:cNvSpPr txBox="1"/>
          <p:nvPr/>
        </p:nvSpPr>
        <p:spPr>
          <a:xfrm>
            <a:off x="878541" y="1711315"/>
            <a:ext cx="104349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</a:rPr>
              <a:t>[</a:t>
            </a:r>
            <a:r>
              <a:rPr lang="en-US" altLang="ko-KR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snort</a:t>
            </a:r>
            <a:r>
              <a:rPr lang="en-US" altLang="ko-KR" b="1" i="0" dirty="0">
                <a:solidFill>
                  <a:srgbClr val="333333"/>
                </a:solidFill>
                <a:effectLst/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b="1" dirty="0" err="1">
                <a:solidFill>
                  <a:srgbClr val="333333"/>
                </a:solidFill>
              </a:rPr>
              <a:t>스노트</a:t>
            </a:r>
            <a:r>
              <a:rPr lang="en-US" altLang="ko-KR" b="1" dirty="0">
                <a:solidFill>
                  <a:srgbClr val="333333"/>
                </a:solidFill>
              </a:rPr>
              <a:t>(Snort)</a:t>
            </a:r>
            <a:r>
              <a:rPr lang="ko-KR" altLang="en-US" b="1" dirty="0">
                <a:solidFill>
                  <a:srgbClr val="333333"/>
                </a:solidFill>
              </a:rPr>
              <a:t>는 무료 오픈 소스 네트워크 침입 차단 시스템</a:t>
            </a:r>
            <a:r>
              <a:rPr lang="en-US" altLang="ko-KR" b="1" dirty="0">
                <a:solidFill>
                  <a:srgbClr val="333333"/>
                </a:solidFill>
              </a:rPr>
              <a:t>(NIPS: Network Intrusion Prevention System)</a:t>
            </a:r>
            <a:r>
              <a:rPr lang="ko-KR" altLang="en-US" b="1" dirty="0">
                <a:solidFill>
                  <a:srgbClr val="333333"/>
                </a:solidFill>
              </a:rPr>
              <a:t>이자</a:t>
            </a:r>
            <a:r>
              <a:rPr lang="en-US" altLang="ko-KR" b="1" dirty="0">
                <a:solidFill>
                  <a:srgbClr val="333333"/>
                </a:solidFill>
              </a:rPr>
              <a:t>, </a:t>
            </a:r>
            <a:r>
              <a:rPr lang="ko-KR" altLang="en-US" b="1" dirty="0">
                <a:solidFill>
                  <a:srgbClr val="333333"/>
                </a:solidFill>
              </a:rPr>
              <a:t>네트워크 침입 탐지 시스템</a:t>
            </a:r>
            <a:r>
              <a:rPr lang="en-US" altLang="ko-KR" b="1" dirty="0">
                <a:solidFill>
                  <a:srgbClr val="333333"/>
                </a:solidFill>
              </a:rPr>
              <a:t>(NIDS: Network Intrusion Detection System)</a:t>
            </a:r>
            <a:r>
              <a:rPr lang="ko-KR" altLang="en-US" b="1" dirty="0">
                <a:solidFill>
                  <a:srgbClr val="333333"/>
                </a:solidFill>
              </a:rPr>
              <a:t>으로 마틴 </a:t>
            </a:r>
            <a:r>
              <a:rPr lang="ko-KR" altLang="en-US" b="1" dirty="0" err="1">
                <a:solidFill>
                  <a:srgbClr val="333333"/>
                </a:solidFill>
              </a:rPr>
              <a:t>로시가</a:t>
            </a:r>
            <a:r>
              <a:rPr lang="ko-KR" altLang="en-US" b="1" dirty="0">
                <a:solidFill>
                  <a:srgbClr val="333333"/>
                </a:solidFill>
              </a:rPr>
              <a:t> </a:t>
            </a:r>
            <a:r>
              <a:rPr lang="en-US" altLang="ko-KR" b="1" dirty="0">
                <a:solidFill>
                  <a:srgbClr val="333333"/>
                </a:solidFill>
              </a:rPr>
              <a:t>1998</a:t>
            </a:r>
            <a:r>
              <a:rPr lang="ko-KR" altLang="en-US" b="1" dirty="0">
                <a:solidFill>
                  <a:srgbClr val="333333"/>
                </a:solidFill>
              </a:rPr>
              <a:t>년에 개발 하였다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err="1">
                <a:solidFill>
                  <a:srgbClr val="333333"/>
                </a:solidFill>
              </a:rPr>
              <a:t>스노트는</a:t>
            </a:r>
            <a:r>
              <a:rPr lang="ko-KR" altLang="en-US" b="1" dirty="0">
                <a:solidFill>
                  <a:srgbClr val="333333"/>
                </a:solidFill>
              </a:rPr>
              <a:t> 현재 </a:t>
            </a:r>
            <a:r>
              <a:rPr lang="en-US" altLang="ko-KR" b="1" dirty="0">
                <a:solidFill>
                  <a:srgbClr val="333333"/>
                </a:solidFill>
              </a:rPr>
              <a:t>Sourcefire </a:t>
            </a:r>
            <a:r>
              <a:rPr lang="ko-KR" altLang="en-US" b="1" dirty="0">
                <a:solidFill>
                  <a:srgbClr val="333333"/>
                </a:solidFill>
              </a:rPr>
              <a:t>회사에서 개발되고 있고 </a:t>
            </a:r>
            <a:r>
              <a:rPr lang="en-US" altLang="ko-KR" b="1" dirty="0">
                <a:solidFill>
                  <a:srgbClr val="333333"/>
                </a:solidFill>
              </a:rPr>
              <a:t>2013</a:t>
            </a:r>
            <a:r>
              <a:rPr lang="ko-KR" altLang="en-US" b="1" dirty="0">
                <a:solidFill>
                  <a:srgbClr val="333333"/>
                </a:solidFill>
              </a:rPr>
              <a:t>년 이후 시스코 </a:t>
            </a:r>
            <a:r>
              <a:rPr lang="ko-KR" altLang="en-US" b="1" dirty="0" err="1">
                <a:solidFill>
                  <a:srgbClr val="333333"/>
                </a:solidFill>
              </a:rPr>
              <a:t>시스템즈가</a:t>
            </a:r>
            <a:r>
              <a:rPr lang="ko-KR" altLang="en-US" b="1" dirty="0">
                <a:solidFill>
                  <a:srgbClr val="333333"/>
                </a:solidFill>
              </a:rPr>
              <a:t> </a:t>
            </a:r>
            <a:r>
              <a:rPr lang="ko-KR" altLang="en-US" b="1" dirty="0" err="1">
                <a:solidFill>
                  <a:srgbClr val="333333"/>
                </a:solidFill>
              </a:rPr>
              <a:t>소유중에</a:t>
            </a:r>
            <a:r>
              <a:rPr lang="ko-KR" altLang="en-US" b="1" dirty="0">
                <a:solidFill>
                  <a:srgbClr val="333333"/>
                </a:solidFill>
              </a:rPr>
              <a:t> 있다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err="1">
                <a:solidFill>
                  <a:srgbClr val="333333"/>
                </a:solidFill>
              </a:rPr>
              <a:t>스노트는</a:t>
            </a:r>
            <a:r>
              <a:rPr lang="ko-KR" altLang="en-US" b="1" dirty="0">
                <a:solidFill>
                  <a:srgbClr val="333333"/>
                </a:solidFill>
              </a:rPr>
              <a:t> </a:t>
            </a:r>
            <a:r>
              <a:rPr lang="ko-KR" altLang="en-US" b="1" dirty="0" err="1">
                <a:solidFill>
                  <a:srgbClr val="333333"/>
                </a:solidFill>
              </a:rPr>
              <a:t>스니퍼</a:t>
            </a:r>
            <a:r>
              <a:rPr lang="ko-KR" altLang="en-US" b="1" dirty="0">
                <a:solidFill>
                  <a:srgbClr val="333333"/>
                </a:solidFill>
              </a:rPr>
              <a:t> 모드</a:t>
            </a:r>
            <a:r>
              <a:rPr lang="en-US" altLang="ko-KR" b="1" dirty="0">
                <a:solidFill>
                  <a:srgbClr val="333333"/>
                </a:solidFill>
              </a:rPr>
              <a:t>, </a:t>
            </a:r>
            <a:r>
              <a:rPr lang="ko-KR" altLang="en-US" b="1" dirty="0">
                <a:solidFill>
                  <a:srgbClr val="333333"/>
                </a:solidFill>
              </a:rPr>
              <a:t>패킷 </a:t>
            </a:r>
            <a:r>
              <a:rPr lang="ko-KR" altLang="en-US" b="1" dirty="0" err="1">
                <a:solidFill>
                  <a:srgbClr val="333333"/>
                </a:solidFill>
              </a:rPr>
              <a:t>로거</a:t>
            </a:r>
            <a:r>
              <a:rPr lang="ko-KR" altLang="en-US" b="1" dirty="0">
                <a:solidFill>
                  <a:srgbClr val="333333"/>
                </a:solidFill>
              </a:rPr>
              <a:t> 모드</a:t>
            </a:r>
            <a:r>
              <a:rPr lang="en-US" altLang="ko-KR" b="1" dirty="0">
                <a:solidFill>
                  <a:srgbClr val="333333"/>
                </a:solidFill>
              </a:rPr>
              <a:t>, </a:t>
            </a:r>
            <a:r>
              <a:rPr lang="ko-KR" altLang="en-US" b="1" dirty="0">
                <a:solidFill>
                  <a:srgbClr val="333333"/>
                </a:solidFill>
              </a:rPr>
              <a:t>침입 탐지 모드 이렇게 </a:t>
            </a:r>
            <a:r>
              <a:rPr lang="en-US" altLang="ko-KR" b="1" dirty="0">
                <a:solidFill>
                  <a:srgbClr val="333333"/>
                </a:solidFill>
              </a:rPr>
              <a:t>3</a:t>
            </a:r>
            <a:r>
              <a:rPr lang="ko-KR" altLang="en-US" b="1" dirty="0">
                <a:solidFill>
                  <a:srgbClr val="333333"/>
                </a:solidFill>
              </a:rPr>
              <a:t>가지 침입 탐지 모드를 주로 사용한다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err="1">
                <a:solidFill>
                  <a:srgbClr val="333333"/>
                </a:solidFill>
              </a:rPr>
              <a:t>스노트는</a:t>
            </a:r>
            <a:r>
              <a:rPr lang="ko-KR" altLang="en-US" b="1" dirty="0">
                <a:solidFill>
                  <a:srgbClr val="333333"/>
                </a:solidFill>
              </a:rPr>
              <a:t> </a:t>
            </a:r>
            <a:r>
              <a:rPr lang="en-US" altLang="ko-KR" b="1" dirty="0">
                <a:solidFill>
                  <a:srgbClr val="333333"/>
                </a:solidFill>
              </a:rPr>
              <a:t>Action, Protocol, </a:t>
            </a:r>
            <a:r>
              <a:rPr lang="en-US" altLang="ko-KR" b="1" dirty="0" err="1">
                <a:solidFill>
                  <a:srgbClr val="333333"/>
                </a:solidFill>
              </a:rPr>
              <a:t>SrcIP</a:t>
            </a:r>
            <a:r>
              <a:rPr lang="en-US" altLang="ko-KR" b="1" dirty="0">
                <a:solidFill>
                  <a:srgbClr val="333333"/>
                </a:solidFill>
              </a:rPr>
              <a:t>, </a:t>
            </a:r>
            <a:r>
              <a:rPr lang="en-US" altLang="ko-KR" b="1" dirty="0" err="1">
                <a:solidFill>
                  <a:srgbClr val="333333"/>
                </a:solidFill>
              </a:rPr>
              <a:t>srcPort</a:t>
            </a:r>
            <a:r>
              <a:rPr lang="en-US" altLang="ko-KR" b="1" dirty="0">
                <a:solidFill>
                  <a:srgbClr val="333333"/>
                </a:solidFill>
              </a:rPr>
              <a:t>, -&gt;, </a:t>
            </a:r>
            <a:r>
              <a:rPr lang="en-US" altLang="ko-KR" b="1" dirty="0" err="1">
                <a:solidFill>
                  <a:srgbClr val="333333"/>
                </a:solidFill>
              </a:rPr>
              <a:t>DstIP</a:t>
            </a:r>
            <a:r>
              <a:rPr lang="en-US" altLang="ko-KR" b="1" dirty="0">
                <a:solidFill>
                  <a:srgbClr val="333333"/>
                </a:solidFill>
              </a:rPr>
              <a:t>, </a:t>
            </a:r>
            <a:r>
              <a:rPr lang="en-US" altLang="ko-KR" b="1" dirty="0" err="1">
                <a:solidFill>
                  <a:srgbClr val="333333"/>
                </a:solidFill>
              </a:rPr>
              <a:t>DstPort</a:t>
            </a:r>
            <a:r>
              <a:rPr lang="en-US" altLang="ko-KR" b="1" dirty="0">
                <a:solidFill>
                  <a:srgbClr val="333333"/>
                </a:solidFill>
              </a:rPr>
              <a:t> </a:t>
            </a:r>
            <a:r>
              <a:rPr lang="ko-KR" altLang="en-US" b="1" dirty="0">
                <a:solidFill>
                  <a:srgbClr val="333333"/>
                </a:solidFill>
              </a:rPr>
              <a:t>의 룰 헤더와 </a:t>
            </a:r>
            <a:r>
              <a:rPr lang="en-US" altLang="ko-KR" b="1" dirty="0" err="1">
                <a:solidFill>
                  <a:srgbClr val="333333"/>
                </a:solidFill>
              </a:rPr>
              <a:t>Otion</a:t>
            </a:r>
            <a:r>
              <a:rPr lang="ko-KR" altLang="en-US" b="1" dirty="0">
                <a:solidFill>
                  <a:srgbClr val="333333"/>
                </a:solidFill>
              </a:rPr>
              <a:t>인 옵션 으로 구성된다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204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6</a:t>
              </a:r>
            </a:p>
            <a:p>
              <a:pPr algn="ctr"/>
              <a:r>
                <a:rPr lang="en-US" altLang="ko-KR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snote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침입 탐지 설정 명령어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7DC8A67-E543-42D3-AEE4-8822289017FB}"/>
              </a:ext>
            </a:extLst>
          </p:cNvPr>
          <p:cNvCxnSpPr>
            <a:cxnSpLocks/>
          </p:cNvCxnSpPr>
          <p:nvPr/>
        </p:nvCxnSpPr>
        <p:spPr>
          <a:xfrm>
            <a:off x="2248977" y="1037107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1FDBBC9-A6BE-4786-BD3B-E468678AFD36}"/>
              </a:ext>
            </a:extLst>
          </p:cNvPr>
          <p:cNvSpPr txBox="1"/>
          <p:nvPr/>
        </p:nvSpPr>
        <p:spPr>
          <a:xfrm>
            <a:off x="878541" y="1711315"/>
            <a:ext cx="104349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</a:rPr>
              <a:t>[</a:t>
            </a:r>
            <a:r>
              <a:rPr lang="en-US" altLang="ko-KR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snort</a:t>
            </a:r>
            <a:r>
              <a:rPr lang="ko-KR" altLang="en-US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의 사용</a:t>
            </a:r>
            <a:r>
              <a:rPr lang="en-US" altLang="ko-KR" b="1" i="0" dirty="0">
                <a:solidFill>
                  <a:srgbClr val="333333"/>
                </a:solidFill>
                <a:effectLst/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b="1" dirty="0" err="1">
                <a:solidFill>
                  <a:srgbClr val="333333"/>
                </a:solidFill>
              </a:rPr>
              <a:t>스노트의</a:t>
            </a:r>
            <a:r>
              <a:rPr lang="ko-KR" altLang="en-US" b="1" dirty="0">
                <a:solidFill>
                  <a:srgbClr val="333333"/>
                </a:solidFill>
              </a:rPr>
              <a:t> 오픈 소스 네트워크 기반 침입 탐지 시스템</a:t>
            </a:r>
            <a:r>
              <a:rPr lang="en-US" altLang="ko-KR" b="1" dirty="0">
                <a:solidFill>
                  <a:srgbClr val="333333"/>
                </a:solidFill>
              </a:rPr>
              <a:t>(NIDS)</a:t>
            </a:r>
            <a:r>
              <a:rPr lang="ko-KR" altLang="en-US" b="1" dirty="0">
                <a:solidFill>
                  <a:srgbClr val="333333"/>
                </a:solidFill>
              </a:rPr>
              <a:t>은 실시간 트래픽 분석과 </a:t>
            </a:r>
            <a:r>
              <a:rPr lang="en-US" altLang="ko-KR" b="1" dirty="0">
                <a:solidFill>
                  <a:srgbClr val="333333"/>
                </a:solidFill>
              </a:rPr>
              <a:t>IP</a:t>
            </a:r>
            <a:r>
              <a:rPr lang="ko-KR" altLang="en-US" b="1" dirty="0">
                <a:solidFill>
                  <a:srgbClr val="333333"/>
                </a:solidFill>
              </a:rPr>
              <a:t>에서의 패킷 로깅을 수행하는 능력을 갖는다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err="1">
                <a:solidFill>
                  <a:srgbClr val="333333"/>
                </a:solidFill>
              </a:rPr>
              <a:t>스노트는</a:t>
            </a:r>
            <a:r>
              <a:rPr lang="ko-KR" altLang="en-US" b="1" dirty="0">
                <a:solidFill>
                  <a:srgbClr val="333333"/>
                </a:solidFill>
              </a:rPr>
              <a:t> 프로토콜 분석</a:t>
            </a:r>
            <a:r>
              <a:rPr lang="en-US" altLang="ko-KR" b="1" dirty="0">
                <a:solidFill>
                  <a:srgbClr val="333333"/>
                </a:solidFill>
              </a:rPr>
              <a:t>, </a:t>
            </a:r>
            <a:r>
              <a:rPr lang="ko-KR" altLang="en-US" b="1" dirty="0">
                <a:solidFill>
                  <a:srgbClr val="333333"/>
                </a:solidFill>
              </a:rPr>
              <a:t>내용 검색 그리고 </a:t>
            </a:r>
            <a:r>
              <a:rPr lang="ko-KR" altLang="en-US" b="1" dirty="0" err="1">
                <a:solidFill>
                  <a:srgbClr val="333333"/>
                </a:solidFill>
              </a:rPr>
              <a:t>매칭을</a:t>
            </a:r>
            <a:r>
              <a:rPr lang="ko-KR" altLang="en-US" b="1" dirty="0">
                <a:solidFill>
                  <a:srgbClr val="333333"/>
                </a:solidFill>
              </a:rPr>
              <a:t> 수행한다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333333"/>
                </a:solidFill>
              </a:rPr>
              <a:t>이 프로그램은 또한 조사나 공격을 탐지하는데 사용될 수 있다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333333"/>
                </a:solidFill>
              </a:rPr>
              <a:t>이러한 조사나 공격으로는 공용 </a:t>
            </a:r>
            <a:r>
              <a:rPr lang="en-US" altLang="ko-KR" b="1" dirty="0">
                <a:solidFill>
                  <a:srgbClr val="333333"/>
                </a:solidFill>
              </a:rPr>
              <a:t>TCP/IP </a:t>
            </a:r>
            <a:r>
              <a:rPr lang="ko-KR" altLang="en-US" b="1" dirty="0">
                <a:solidFill>
                  <a:srgbClr val="333333"/>
                </a:solidFill>
              </a:rPr>
              <a:t>스택 </a:t>
            </a:r>
            <a:r>
              <a:rPr lang="ko-KR" altLang="en-US" b="1" dirty="0" err="1">
                <a:solidFill>
                  <a:srgbClr val="333333"/>
                </a:solidFill>
              </a:rPr>
              <a:t>핑거프린팅</a:t>
            </a:r>
            <a:r>
              <a:rPr lang="en-US" altLang="ko-KR" b="1" dirty="0">
                <a:solidFill>
                  <a:srgbClr val="333333"/>
                </a:solidFill>
              </a:rPr>
              <a:t>, </a:t>
            </a:r>
            <a:r>
              <a:rPr lang="ko-KR" altLang="en-US" b="1" dirty="0">
                <a:solidFill>
                  <a:srgbClr val="333333"/>
                </a:solidFill>
              </a:rPr>
              <a:t>공용 게이트웨이 인터페이스</a:t>
            </a:r>
            <a:r>
              <a:rPr lang="en-US" altLang="ko-KR" b="1" dirty="0">
                <a:solidFill>
                  <a:srgbClr val="333333"/>
                </a:solidFill>
              </a:rPr>
              <a:t>, </a:t>
            </a:r>
            <a:r>
              <a:rPr lang="ko-KR" altLang="en-US" b="1" dirty="0">
                <a:solidFill>
                  <a:srgbClr val="333333"/>
                </a:solidFill>
              </a:rPr>
              <a:t>버퍼 </a:t>
            </a:r>
            <a:r>
              <a:rPr lang="ko-KR" altLang="en-US" b="1" dirty="0" err="1">
                <a:solidFill>
                  <a:srgbClr val="333333"/>
                </a:solidFill>
              </a:rPr>
              <a:t>오버플로</a:t>
            </a:r>
            <a:r>
              <a:rPr lang="en-US" altLang="ko-KR" b="1" dirty="0">
                <a:solidFill>
                  <a:srgbClr val="333333"/>
                </a:solidFill>
              </a:rPr>
              <a:t>, </a:t>
            </a:r>
            <a:r>
              <a:rPr lang="ko-KR" altLang="en-US" b="1" dirty="0">
                <a:solidFill>
                  <a:srgbClr val="333333"/>
                </a:solidFill>
              </a:rPr>
              <a:t>서버 메시지 블록 조사 그리고 </a:t>
            </a:r>
            <a:r>
              <a:rPr lang="ko-KR" altLang="en-US" b="1" dirty="0" err="1">
                <a:solidFill>
                  <a:srgbClr val="333333"/>
                </a:solidFill>
              </a:rPr>
              <a:t>스텔스</a:t>
            </a:r>
            <a:r>
              <a:rPr lang="ko-KR" altLang="en-US" b="1" dirty="0">
                <a:solidFill>
                  <a:srgbClr val="333333"/>
                </a:solidFill>
              </a:rPr>
              <a:t> 포트 스캔 등이 있다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err="1">
                <a:solidFill>
                  <a:srgbClr val="333333"/>
                </a:solidFill>
              </a:rPr>
              <a:t>서드</a:t>
            </a:r>
            <a:r>
              <a:rPr lang="ko-KR" altLang="en-US" b="1" dirty="0">
                <a:solidFill>
                  <a:srgbClr val="333333"/>
                </a:solidFill>
              </a:rPr>
              <a:t> 파티 툴로는 </a:t>
            </a:r>
            <a:r>
              <a:rPr lang="en-US" altLang="ko-KR" b="1" dirty="0" err="1">
                <a:solidFill>
                  <a:srgbClr val="333333"/>
                </a:solidFill>
              </a:rPr>
              <a:t>Snorby</a:t>
            </a:r>
            <a:r>
              <a:rPr lang="en-US" altLang="ko-KR" b="1" dirty="0">
                <a:solidFill>
                  <a:srgbClr val="333333"/>
                </a:solidFill>
              </a:rPr>
              <a:t>, BASE, </a:t>
            </a:r>
            <a:r>
              <a:rPr lang="en-US" altLang="ko-KR" b="1" dirty="0" err="1">
                <a:solidFill>
                  <a:srgbClr val="333333"/>
                </a:solidFill>
              </a:rPr>
              <a:t>Squil</a:t>
            </a:r>
            <a:r>
              <a:rPr lang="en-US" altLang="ko-KR" b="1" dirty="0">
                <a:solidFill>
                  <a:srgbClr val="333333"/>
                </a:solidFill>
              </a:rPr>
              <a:t>, </a:t>
            </a:r>
            <a:r>
              <a:rPr lang="en-US" altLang="ko-KR" b="1" dirty="0" err="1">
                <a:solidFill>
                  <a:srgbClr val="333333"/>
                </a:solidFill>
              </a:rPr>
              <a:t>Aanval</a:t>
            </a:r>
            <a:r>
              <a:rPr lang="en-US" altLang="ko-KR" b="1" dirty="0">
                <a:solidFill>
                  <a:srgbClr val="333333"/>
                </a:solidFill>
              </a:rPr>
              <a:t> </a:t>
            </a:r>
            <a:r>
              <a:rPr lang="ko-KR" altLang="en-US" b="1" dirty="0">
                <a:solidFill>
                  <a:srgbClr val="333333"/>
                </a:solidFill>
              </a:rPr>
              <a:t>등이 있다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940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1604169" y="483317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1604169" y="880110"/>
            <a:ext cx="8983662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406125" y="1354712"/>
            <a:ext cx="2566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Chapter 1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-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tcpdump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2406123" y="2328646"/>
            <a:ext cx="2935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Chapter 2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– telnet/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ssh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2406125" y="3302580"/>
            <a:ext cx="2776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Chapter 3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-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xinetd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9189D7-8C56-435A-8DD9-504E21564A52}"/>
              </a:ext>
            </a:extLst>
          </p:cNvPr>
          <p:cNvSpPr txBox="1"/>
          <p:nvPr/>
        </p:nvSpPr>
        <p:spPr>
          <a:xfrm>
            <a:off x="2406125" y="4276514"/>
            <a:ext cx="2935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Chapter 4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–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TCP Wrapper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938EC1-3686-4A27-A249-44C3E7B7CA51}"/>
              </a:ext>
            </a:extLst>
          </p:cNvPr>
          <p:cNvSpPr txBox="1"/>
          <p:nvPr/>
        </p:nvSpPr>
        <p:spPr>
          <a:xfrm>
            <a:off x="2406125" y="5250450"/>
            <a:ext cx="2935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Chapter 5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-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iptables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7C2531-F01F-4643-9F3C-4110B4FB828B}"/>
              </a:ext>
            </a:extLst>
          </p:cNvPr>
          <p:cNvSpPr txBox="1"/>
          <p:nvPr/>
        </p:nvSpPr>
        <p:spPr>
          <a:xfrm>
            <a:off x="5501669" y="1354712"/>
            <a:ext cx="282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Chapter 6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-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snote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253FE2-80C8-4824-9944-597C3376152F}"/>
              </a:ext>
            </a:extLst>
          </p:cNvPr>
          <p:cNvSpPr txBox="1"/>
          <p:nvPr/>
        </p:nvSpPr>
        <p:spPr>
          <a:xfrm>
            <a:off x="5501667" y="2328646"/>
            <a:ext cx="282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Chapter 7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– SSL/TLS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CC0A92-95AB-485B-92A5-5E61E8E9B69C}"/>
              </a:ext>
            </a:extLst>
          </p:cNvPr>
          <p:cNvSpPr txBox="1"/>
          <p:nvPr/>
        </p:nvSpPr>
        <p:spPr>
          <a:xfrm>
            <a:off x="5501669" y="3302580"/>
            <a:ext cx="3056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Chapter 8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–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openssl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/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Keytool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EA747B-9FA2-4133-B417-2BF3EB9ED82C}"/>
              </a:ext>
            </a:extLst>
          </p:cNvPr>
          <p:cNvSpPr txBox="1"/>
          <p:nvPr/>
        </p:nvSpPr>
        <p:spPr>
          <a:xfrm>
            <a:off x="5501669" y="4276514"/>
            <a:ext cx="282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Chapter 9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–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VPN/IPSEC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05D4E2-8F82-428E-BAC5-B6226B871D68}"/>
              </a:ext>
            </a:extLst>
          </p:cNvPr>
          <p:cNvSpPr txBox="1"/>
          <p:nvPr/>
        </p:nvSpPr>
        <p:spPr>
          <a:xfrm>
            <a:off x="5501669" y="5250450"/>
            <a:ext cx="4701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Chapter 10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–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 공개키 기반 구조와 전자 인증서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392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6</a:t>
              </a:r>
            </a:p>
            <a:p>
              <a:pPr algn="ctr"/>
              <a:r>
                <a:rPr lang="en-US" altLang="ko-KR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snote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침입 탐지 설정 명령어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7DC8A67-E543-42D3-AEE4-8822289017FB}"/>
              </a:ext>
            </a:extLst>
          </p:cNvPr>
          <p:cNvCxnSpPr>
            <a:cxnSpLocks/>
          </p:cNvCxnSpPr>
          <p:nvPr/>
        </p:nvCxnSpPr>
        <p:spPr>
          <a:xfrm>
            <a:off x="2248977" y="1037107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417D8F-AACC-4496-8315-01BCA9CAE147}"/>
              </a:ext>
            </a:extLst>
          </p:cNvPr>
          <p:cNvSpPr txBox="1"/>
          <p:nvPr/>
        </p:nvSpPr>
        <p:spPr>
          <a:xfrm>
            <a:off x="878541" y="1711315"/>
            <a:ext cx="104349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</a:rPr>
              <a:t>[</a:t>
            </a:r>
            <a:r>
              <a:rPr lang="en-US" altLang="ko-KR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snort</a:t>
            </a:r>
            <a:r>
              <a:rPr lang="ko-KR" altLang="en-US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의 </a:t>
            </a:r>
            <a:r>
              <a:rPr lang="en-US" altLang="ko-KR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3</a:t>
            </a:r>
            <a:r>
              <a:rPr lang="ko-KR" altLang="en-US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가지 주요 모드</a:t>
            </a:r>
            <a:r>
              <a:rPr lang="en-US" altLang="ko-KR" b="1" i="0" dirty="0">
                <a:solidFill>
                  <a:srgbClr val="333333"/>
                </a:solidFill>
                <a:effectLst/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b="1" dirty="0" err="1">
                <a:solidFill>
                  <a:srgbClr val="333333"/>
                </a:solidFill>
              </a:rPr>
              <a:t>스니퍼</a:t>
            </a:r>
            <a:r>
              <a:rPr lang="ko-KR" altLang="en-US" b="1" dirty="0">
                <a:solidFill>
                  <a:srgbClr val="333333"/>
                </a:solidFill>
              </a:rPr>
              <a:t> 모드</a:t>
            </a:r>
            <a:endParaRPr lang="en-US" altLang="ko-KR" b="1" dirty="0">
              <a:solidFill>
                <a:srgbClr val="333333"/>
              </a:solidFill>
            </a:endParaRPr>
          </a:p>
          <a:p>
            <a:pPr lvl="1"/>
            <a:r>
              <a:rPr lang="en-US" altLang="ko-KR" b="1" dirty="0">
                <a:solidFill>
                  <a:srgbClr val="333333"/>
                </a:solidFill>
              </a:rPr>
              <a:t>-&gt; </a:t>
            </a:r>
            <a:r>
              <a:rPr lang="ko-KR" altLang="en-US" b="1" dirty="0">
                <a:solidFill>
                  <a:srgbClr val="333333"/>
                </a:solidFill>
              </a:rPr>
              <a:t>프로그램은 네트워크 패킷을 읽고 콘솔에 보여준다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lvl="1"/>
            <a:r>
              <a:rPr lang="en-US" altLang="ko-KR" b="1" dirty="0">
                <a:solidFill>
                  <a:srgbClr val="333333"/>
                </a:solidFill>
              </a:rPr>
              <a:t>-&gt; # snort : </a:t>
            </a:r>
            <a:r>
              <a:rPr lang="ko-KR" altLang="en-US" b="1" dirty="0">
                <a:solidFill>
                  <a:srgbClr val="333333"/>
                </a:solidFill>
              </a:rPr>
              <a:t>초기화된 설정 파일로 구동</a:t>
            </a:r>
            <a:endParaRPr lang="en-US" altLang="ko-KR" b="1" dirty="0">
              <a:solidFill>
                <a:srgbClr val="333333"/>
              </a:solidFill>
            </a:endParaRPr>
          </a:p>
          <a:p>
            <a:pPr lvl="1"/>
            <a:r>
              <a:rPr lang="en-US" altLang="ko-KR" b="1" dirty="0">
                <a:solidFill>
                  <a:srgbClr val="333333"/>
                </a:solidFill>
              </a:rPr>
              <a:t>-&gt; # snort -c /</a:t>
            </a:r>
            <a:r>
              <a:rPr lang="en-US" altLang="ko-KR" b="1" dirty="0" err="1">
                <a:solidFill>
                  <a:srgbClr val="333333"/>
                </a:solidFill>
              </a:rPr>
              <a:t>etc</a:t>
            </a:r>
            <a:r>
              <a:rPr lang="en-US" altLang="ko-KR" b="1" dirty="0">
                <a:solidFill>
                  <a:srgbClr val="333333"/>
                </a:solidFill>
              </a:rPr>
              <a:t>/snort/</a:t>
            </a:r>
            <a:r>
              <a:rPr lang="en-US" altLang="ko-KR" b="1" dirty="0" err="1">
                <a:solidFill>
                  <a:srgbClr val="333333"/>
                </a:solidFill>
              </a:rPr>
              <a:t>snort.conf</a:t>
            </a:r>
            <a:r>
              <a:rPr lang="en-US" altLang="ko-KR" b="1" dirty="0">
                <a:solidFill>
                  <a:srgbClr val="333333"/>
                </a:solidFill>
              </a:rPr>
              <a:t> : </a:t>
            </a:r>
            <a:r>
              <a:rPr lang="ko-KR" altLang="en-US" b="1" dirty="0">
                <a:solidFill>
                  <a:srgbClr val="333333"/>
                </a:solidFill>
              </a:rPr>
              <a:t>상세 트래픽 포함하여 덤프</a:t>
            </a: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333333"/>
                </a:solidFill>
              </a:rPr>
              <a:t>패킷 </a:t>
            </a:r>
            <a:r>
              <a:rPr lang="ko-KR" altLang="en-US" b="1" dirty="0" err="1">
                <a:solidFill>
                  <a:srgbClr val="333333"/>
                </a:solidFill>
              </a:rPr>
              <a:t>로거</a:t>
            </a:r>
            <a:r>
              <a:rPr lang="ko-KR" altLang="en-US" b="1" dirty="0">
                <a:solidFill>
                  <a:srgbClr val="333333"/>
                </a:solidFill>
              </a:rPr>
              <a:t> 모드</a:t>
            </a:r>
            <a:endParaRPr lang="en-US" altLang="ko-KR" b="1" dirty="0">
              <a:solidFill>
                <a:srgbClr val="333333"/>
              </a:solidFill>
            </a:endParaRPr>
          </a:p>
          <a:p>
            <a:pPr lvl="1"/>
            <a:r>
              <a:rPr lang="en-US" altLang="ko-KR" b="1" dirty="0">
                <a:solidFill>
                  <a:srgbClr val="333333"/>
                </a:solidFill>
              </a:rPr>
              <a:t>-&gt; </a:t>
            </a:r>
            <a:r>
              <a:rPr lang="ko-KR" altLang="en-US" b="1" dirty="0">
                <a:solidFill>
                  <a:srgbClr val="333333"/>
                </a:solidFill>
              </a:rPr>
              <a:t>프로그램은 패킷을 디스크에 기록한다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333333"/>
                </a:solidFill>
              </a:rPr>
              <a:t>네트워크 침입 탐지 모드</a:t>
            </a:r>
            <a:endParaRPr lang="en-US" altLang="ko-KR" b="1" dirty="0">
              <a:solidFill>
                <a:srgbClr val="333333"/>
              </a:solidFill>
            </a:endParaRPr>
          </a:p>
          <a:p>
            <a:pPr lvl="1"/>
            <a:r>
              <a:rPr lang="en-US" altLang="ko-KR" b="1" dirty="0">
                <a:solidFill>
                  <a:srgbClr val="333333"/>
                </a:solidFill>
              </a:rPr>
              <a:t>-&gt; </a:t>
            </a:r>
            <a:r>
              <a:rPr lang="ko-KR" altLang="en-US" b="1" dirty="0">
                <a:solidFill>
                  <a:srgbClr val="333333"/>
                </a:solidFill>
              </a:rPr>
              <a:t>프로그램은 네트워크 트래픽을 모니터하고 사용자에 의해 정의된 규칙에 반하는지를 분석한다</a:t>
            </a:r>
            <a:r>
              <a:rPr lang="en-US" altLang="ko-KR" b="1" dirty="0">
                <a:solidFill>
                  <a:srgbClr val="333333"/>
                </a:solidFill>
              </a:rPr>
              <a:t>. </a:t>
            </a:r>
            <a:r>
              <a:rPr lang="ko-KR" altLang="en-US" b="1" dirty="0">
                <a:solidFill>
                  <a:srgbClr val="333333"/>
                </a:solidFill>
              </a:rPr>
              <a:t>프로그램은 그 후 특정한 동작을 수행한다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751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7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SSL/TLS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암호화 소켓 통신 기술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7DC8A67-E543-42D3-AEE4-8822289017FB}"/>
              </a:ext>
            </a:extLst>
          </p:cNvPr>
          <p:cNvCxnSpPr>
            <a:cxnSpLocks/>
          </p:cNvCxnSpPr>
          <p:nvPr/>
        </p:nvCxnSpPr>
        <p:spPr>
          <a:xfrm>
            <a:off x="2248977" y="1037107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518AD8-3775-409F-911E-98B9533EDFA3}"/>
              </a:ext>
            </a:extLst>
          </p:cNvPr>
          <p:cNvSpPr txBox="1"/>
          <p:nvPr/>
        </p:nvSpPr>
        <p:spPr>
          <a:xfrm>
            <a:off x="878541" y="1711315"/>
            <a:ext cx="104349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</a:rPr>
              <a:t>[</a:t>
            </a:r>
            <a:r>
              <a:rPr lang="en-US" altLang="ko-KR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SSL/TLS</a:t>
            </a:r>
            <a:r>
              <a:rPr lang="en-US" altLang="ko-KR" b="1" i="0" dirty="0">
                <a:solidFill>
                  <a:srgbClr val="333333"/>
                </a:solidFill>
                <a:effectLst/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</a:rPr>
              <a:t>SSL </a:t>
            </a:r>
            <a:r>
              <a:rPr lang="ko-KR" altLang="en-US" b="1" dirty="0">
                <a:solidFill>
                  <a:srgbClr val="333333"/>
                </a:solidFill>
              </a:rPr>
              <a:t>및 </a:t>
            </a:r>
            <a:r>
              <a:rPr lang="en-US" altLang="ko-KR" b="1" dirty="0">
                <a:solidFill>
                  <a:srgbClr val="333333"/>
                </a:solidFill>
              </a:rPr>
              <a:t>TLS</a:t>
            </a:r>
            <a:r>
              <a:rPr lang="ko-KR" altLang="en-US" b="1" dirty="0">
                <a:solidFill>
                  <a:srgbClr val="333333"/>
                </a:solidFill>
              </a:rPr>
              <a:t>는 네트워크 </a:t>
            </a:r>
            <a:r>
              <a:rPr lang="en-US" altLang="ko-KR" b="1" dirty="0">
                <a:solidFill>
                  <a:srgbClr val="333333"/>
                </a:solidFill>
              </a:rPr>
              <a:t>(</a:t>
            </a:r>
            <a:r>
              <a:rPr lang="ko-KR" altLang="en-US" b="1" dirty="0">
                <a:solidFill>
                  <a:srgbClr val="333333"/>
                </a:solidFill>
              </a:rPr>
              <a:t>예 </a:t>
            </a:r>
            <a:r>
              <a:rPr lang="en-US" altLang="ko-KR" b="1" dirty="0">
                <a:solidFill>
                  <a:srgbClr val="333333"/>
                </a:solidFill>
              </a:rPr>
              <a:t>: </a:t>
            </a:r>
            <a:r>
              <a:rPr lang="ko-KR" altLang="en-US" b="1" dirty="0">
                <a:solidFill>
                  <a:srgbClr val="333333"/>
                </a:solidFill>
              </a:rPr>
              <a:t>웹서버에 연결하는 클라이언트</a:t>
            </a:r>
            <a:r>
              <a:rPr lang="en-US" altLang="ko-KR" b="1" dirty="0">
                <a:solidFill>
                  <a:srgbClr val="333333"/>
                </a:solidFill>
              </a:rPr>
              <a:t>)</a:t>
            </a:r>
            <a:r>
              <a:rPr lang="ko-KR" altLang="en-US" b="1" dirty="0">
                <a:solidFill>
                  <a:srgbClr val="333333"/>
                </a:solidFill>
              </a:rPr>
              <a:t>를 통해 작동하는 서버</a:t>
            </a:r>
            <a:r>
              <a:rPr lang="en-US" altLang="ko-KR" b="1" dirty="0">
                <a:solidFill>
                  <a:srgbClr val="333333"/>
                </a:solidFill>
              </a:rPr>
              <a:t>, </a:t>
            </a:r>
            <a:r>
              <a:rPr lang="ko-KR" altLang="en-US" b="1" dirty="0">
                <a:solidFill>
                  <a:srgbClr val="333333"/>
                </a:solidFill>
              </a:rPr>
              <a:t>시스템 및 응용 </a:t>
            </a:r>
            <a:r>
              <a:rPr lang="ko-KR" altLang="en-US" b="1" dirty="0" err="1">
                <a:solidFill>
                  <a:srgbClr val="333333"/>
                </a:solidFill>
              </a:rPr>
              <a:t>프로그램간에</a:t>
            </a:r>
            <a:r>
              <a:rPr lang="ko-KR" altLang="en-US" b="1" dirty="0">
                <a:solidFill>
                  <a:srgbClr val="333333"/>
                </a:solidFill>
              </a:rPr>
              <a:t> 인증 및 데이터 암호화를 제공하는 암호화 프로토콜이다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</a:rPr>
              <a:t>SSL</a:t>
            </a:r>
            <a:r>
              <a:rPr lang="ko-KR" altLang="en-US" b="1" dirty="0">
                <a:solidFill>
                  <a:srgbClr val="333333"/>
                </a:solidFill>
              </a:rPr>
              <a:t>은 </a:t>
            </a:r>
            <a:r>
              <a:rPr lang="en-US" altLang="ko-KR" b="1" dirty="0">
                <a:solidFill>
                  <a:srgbClr val="333333"/>
                </a:solidFill>
              </a:rPr>
              <a:t>TLS</a:t>
            </a:r>
            <a:r>
              <a:rPr lang="ko-KR" altLang="en-US" b="1" dirty="0">
                <a:solidFill>
                  <a:srgbClr val="333333"/>
                </a:solidFill>
              </a:rPr>
              <a:t>의 이전의 프로토콜이다</a:t>
            </a:r>
            <a:r>
              <a:rPr lang="en-US" altLang="ko-KR" b="1" dirty="0">
                <a:solidFill>
                  <a:srgbClr val="333333"/>
                </a:solidFill>
              </a:rPr>
              <a:t>. </a:t>
            </a:r>
            <a:r>
              <a:rPr lang="ko-KR" altLang="en-US" b="1" dirty="0">
                <a:solidFill>
                  <a:srgbClr val="333333"/>
                </a:solidFill>
              </a:rPr>
              <a:t>수년동안 취약성을 해결하고 더 강력하고 안전한 암호화 제품군 및 알고리즘을 지원하기 위해 새로운 버전의 프로토콜이 출시하였다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</a:rPr>
              <a:t>SSL 2.0 </a:t>
            </a:r>
            <a:r>
              <a:rPr lang="ko-KR" altLang="en-US" b="1" dirty="0">
                <a:solidFill>
                  <a:srgbClr val="333333"/>
                </a:solidFill>
              </a:rPr>
              <a:t>및 </a:t>
            </a:r>
            <a:r>
              <a:rPr lang="en-US" altLang="ko-KR" b="1" dirty="0">
                <a:solidFill>
                  <a:srgbClr val="333333"/>
                </a:solidFill>
              </a:rPr>
              <a:t>3.0 </a:t>
            </a:r>
            <a:r>
              <a:rPr lang="ko-KR" altLang="en-US" b="1" dirty="0">
                <a:solidFill>
                  <a:srgbClr val="333333"/>
                </a:solidFill>
              </a:rPr>
              <a:t>모두 </a:t>
            </a:r>
            <a:r>
              <a:rPr lang="en-US" altLang="ko-KR" b="1" dirty="0">
                <a:solidFill>
                  <a:srgbClr val="333333"/>
                </a:solidFill>
              </a:rPr>
              <a:t>IETF</a:t>
            </a:r>
            <a:r>
              <a:rPr lang="ko-KR" altLang="en-US" b="1" dirty="0">
                <a:solidFill>
                  <a:srgbClr val="333333"/>
                </a:solidFill>
              </a:rPr>
              <a:t>에 의해 사용 중지되었다</a:t>
            </a:r>
            <a:r>
              <a:rPr lang="en-US" altLang="ko-KR" b="1" dirty="0">
                <a:solidFill>
                  <a:srgbClr val="333333"/>
                </a:solidFill>
              </a:rPr>
              <a:t>. SSL </a:t>
            </a:r>
            <a:r>
              <a:rPr lang="ko-KR" altLang="en-US" b="1" dirty="0">
                <a:solidFill>
                  <a:srgbClr val="333333"/>
                </a:solidFill>
              </a:rPr>
              <a:t>프로토콜 </a:t>
            </a:r>
            <a:r>
              <a:rPr lang="en-US" altLang="ko-KR" b="1" dirty="0">
                <a:solidFill>
                  <a:srgbClr val="333333"/>
                </a:solidFill>
              </a:rPr>
              <a:t>(</a:t>
            </a:r>
            <a:r>
              <a:rPr lang="ko-KR" altLang="en-US" b="1" dirty="0">
                <a:solidFill>
                  <a:srgbClr val="333333"/>
                </a:solidFill>
              </a:rPr>
              <a:t>예 </a:t>
            </a:r>
            <a:r>
              <a:rPr lang="en-US" altLang="ko-KR" b="1" dirty="0">
                <a:solidFill>
                  <a:srgbClr val="333333"/>
                </a:solidFill>
              </a:rPr>
              <a:t>: POODLE, DROWN)</a:t>
            </a:r>
            <a:r>
              <a:rPr lang="ko-KR" altLang="en-US" b="1" dirty="0">
                <a:solidFill>
                  <a:srgbClr val="333333"/>
                </a:solidFill>
              </a:rPr>
              <a:t>에서 수년동안 취약점이 발견 되고 있어 개선이 이루어지고 있다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333333"/>
                </a:solidFill>
              </a:rPr>
              <a:t>현재는 </a:t>
            </a:r>
            <a:r>
              <a:rPr lang="en-US" altLang="ko-KR" b="1" dirty="0">
                <a:solidFill>
                  <a:srgbClr val="333333"/>
                </a:solidFill>
              </a:rPr>
              <a:t>SSL</a:t>
            </a:r>
            <a:r>
              <a:rPr lang="ko-KR" altLang="en-US" b="1" dirty="0">
                <a:solidFill>
                  <a:srgbClr val="333333"/>
                </a:solidFill>
              </a:rPr>
              <a:t>보다 </a:t>
            </a:r>
            <a:r>
              <a:rPr lang="en-US" altLang="ko-KR" b="1" dirty="0">
                <a:solidFill>
                  <a:srgbClr val="333333"/>
                </a:solidFill>
              </a:rPr>
              <a:t>TLS</a:t>
            </a:r>
            <a:r>
              <a:rPr lang="ko-KR" altLang="en-US" b="1" dirty="0">
                <a:solidFill>
                  <a:srgbClr val="333333"/>
                </a:solidFill>
              </a:rPr>
              <a:t>가 더 늘어나는 추세이다</a:t>
            </a:r>
            <a:r>
              <a:rPr lang="en-US" altLang="ko-KR" b="1" dirty="0">
                <a:solidFill>
                  <a:srgbClr val="333333"/>
                </a:solidFill>
              </a:rPr>
              <a:t>. SSL / TLS</a:t>
            </a:r>
            <a:r>
              <a:rPr lang="ko-KR" altLang="en-US" b="1" dirty="0">
                <a:solidFill>
                  <a:srgbClr val="333333"/>
                </a:solidFill>
              </a:rPr>
              <a:t>는 더 많은 사람들이 </a:t>
            </a:r>
            <a:r>
              <a:rPr lang="en-US" altLang="ko-KR" b="1" dirty="0">
                <a:solidFill>
                  <a:srgbClr val="333333"/>
                </a:solidFill>
              </a:rPr>
              <a:t>TLS</a:t>
            </a:r>
            <a:r>
              <a:rPr lang="ko-KR" altLang="en-US" b="1" dirty="0">
                <a:solidFill>
                  <a:srgbClr val="333333"/>
                </a:solidFill>
              </a:rPr>
              <a:t>에 익숙해질 때까지 공통적인 절충안으로 사용되고 있다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296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7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SSL/TLS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암호화 소켓 통신 기술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7DC8A67-E543-42D3-AEE4-8822289017FB}"/>
              </a:ext>
            </a:extLst>
          </p:cNvPr>
          <p:cNvCxnSpPr>
            <a:cxnSpLocks/>
          </p:cNvCxnSpPr>
          <p:nvPr/>
        </p:nvCxnSpPr>
        <p:spPr>
          <a:xfrm>
            <a:off x="2248977" y="1037107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385E2A-5A30-4DCC-A3A2-427C8D327545}"/>
              </a:ext>
            </a:extLst>
          </p:cNvPr>
          <p:cNvSpPr txBox="1"/>
          <p:nvPr/>
        </p:nvSpPr>
        <p:spPr>
          <a:xfrm>
            <a:off x="878541" y="1711315"/>
            <a:ext cx="104349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</a:rPr>
              <a:t>[</a:t>
            </a:r>
            <a:r>
              <a:rPr lang="en-US" altLang="ko-KR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SSL </a:t>
            </a:r>
            <a:r>
              <a:rPr lang="ko-KR" altLang="en-US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인증서</a:t>
            </a:r>
            <a:r>
              <a:rPr lang="en-US" altLang="ko-KR" b="1" i="0" dirty="0">
                <a:solidFill>
                  <a:srgbClr val="333333"/>
                </a:solidFill>
                <a:effectLst/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</a:rPr>
              <a:t>SSL </a:t>
            </a:r>
            <a:r>
              <a:rPr lang="ko-KR" altLang="en-US" b="1" dirty="0">
                <a:solidFill>
                  <a:srgbClr val="333333"/>
                </a:solidFill>
              </a:rPr>
              <a:t>인증서는 </a:t>
            </a:r>
            <a:r>
              <a:rPr lang="en-US" altLang="ko-KR" b="1" dirty="0">
                <a:solidFill>
                  <a:srgbClr val="333333"/>
                </a:solidFill>
              </a:rPr>
              <a:t>SSL/TLS </a:t>
            </a:r>
            <a:r>
              <a:rPr lang="ko-KR" altLang="en-US" b="1" dirty="0">
                <a:solidFill>
                  <a:srgbClr val="333333"/>
                </a:solidFill>
              </a:rPr>
              <a:t>프로토콜의 핵심이다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</a:rPr>
              <a:t>SSL </a:t>
            </a:r>
            <a:r>
              <a:rPr lang="ko-KR" altLang="en-US" b="1" dirty="0">
                <a:solidFill>
                  <a:srgbClr val="333333"/>
                </a:solidFill>
              </a:rPr>
              <a:t>인증서는 안전한 연결을 시작하는 데 반드시 필요한 퍼블릭 암호화 키를 클라이언트에게 제공한다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333333"/>
                </a:solidFill>
              </a:rPr>
              <a:t>인증서의 기능은 단순히 키를 제공하는 것에 국한되지 않고</a:t>
            </a:r>
            <a:r>
              <a:rPr lang="en-US" altLang="ko-KR" b="1" dirty="0">
                <a:solidFill>
                  <a:srgbClr val="333333"/>
                </a:solidFill>
              </a:rPr>
              <a:t>, </a:t>
            </a:r>
            <a:r>
              <a:rPr lang="ko-KR" altLang="en-US" b="1" dirty="0">
                <a:solidFill>
                  <a:srgbClr val="333333"/>
                </a:solidFill>
              </a:rPr>
              <a:t>인증서는 퍼블릭 키가 그것을 제공하는 단체와 관련되어 있음을 클라이언트에게 증명해주는 역할을 한다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</a:rPr>
              <a:t>TLS</a:t>
            </a:r>
            <a:r>
              <a:rPr lang="ko-KR" altLang="en-US" b="1" dirty="0">
                <a:solidFill>
                  <a:srgbClr val="333333"/>
                </a:solidFill>
              </a:rPr>
              <a:t>로 서비스를 암호화하려는 기관에서는 </a:t>
            </a:r>
            <a:r>
              <a:rPr lang="en-US" altLang="ko-KR" b="1" dirty="0">
                <a:solidFill>
                  <a:srgbClr val="333333"/>
                </a:solidFill>
              </a:rPr>
              <a:t>CA</a:t>
            </a:r>
            <a:r>
              <a:rPr lang="ko-KR" altLang="en-US" b="1" dirty="0">
                <a:solidFill>
                  <a:srgbClr val="333333"/>
                </a:solidFill>
              </a:rPr>
              <a:t>로부터 인증서를 구매해야 하며</a:t>
            </a:r>
            <a:r>
              <a:rPr lang="en-US" altLang="ko-KR" b="1" dirty="0">
                <a:solidFill>
                  <a:srgbClr val="333333"/>
                </a:solidFill>
              </a:rPr>
              <a:t>, CA</a:t>
            </a:r>
            <a:r>
              <a:rPr lang="ko-KR" altLang="en-US" b="1" dirty="0">
                <a:solidFill>
                  <a:srgbClr val="333333"/>
                </a:solidFill>
              </a:rPr>
              <a:t>는 해당 조직이 실제로 자신이 주장하는 그 단체가 맞는지를 확인한다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</a:rPr>
              <a:t>SSL </a:t>
            </a:r>
            <a:r>
              <a:rPr lang="ko-KR" altLang="en-US" b="1" dirty="0">
                <a:solidFill>
                  <a:srgbClr val="333333"/>
                </a:solidFill>
              </a:rPr>
              <a:t>인증서를 정의하는 표준을 가리켜 </a:t>
            </a:r>
            <a:r>
              <a:rPr lang="en-US" altLang="ko-KR" b="1" dirty="0">
                <a:solidFill>
                  <a:srgbClr val="333333"/>
                </a:solidFill>
              </a:rPr>
              <a:t>X.509</a:t>
            </a:r>
            <a:r>
              <a:rPr lang="ko-KR" altLang="en-US" b="1" dirty="0">
                <a:solidFill>
                  <a:srgbClr val="333333"/>
                </a:solidFill>
              </a:rPr>
              <a:t>라고 한다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179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7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SSL/TLS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암호화 소켓 통신 기술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7DC8A67-E543-42D3-AEE4-8822289017FB}"/>
              </a:ext>
            </a:extLst>
          </p:cNvPr>
          <p:cNvCxnSpPr>
            <a:cxnSpLocks/>
          </p:cNvCxnSpPr>
          <p:nvPr/>
        </p:nvCxnSpPr>
        <p:spPr>
          <a:xfrm>
            <a:off x="2248977" y="1037107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AD3B7F-4D24-4F4A-A3AE-BA34AE5563C0}"/>
              </a:ext>
            </a:extLst>
          </p:cNvPr>
          <p:cNvSpPr txBox="1"/>
          <p:nvPr/>
        </p:nvSpPr>
        <p:spPr>
          <a:xfrm>
            <a:off x="878541" y="1711315"/>
            <a:ext cx="104349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</a:rPr>
              <a:t>[</a:t>
            </a:r>
            <a:r>
              <a:rPr lang="en-US" altLang="ko-KR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TLS 1.2</a:t>
            </a:r>
            <a:r>
              <a:rPr lang="en-US" altLang="ko-KR" b="1" i="0" dirty="0">
                <a:solidFill>
                  <a:srgbClr val="333333"/>
                </a:solidFill>
                <a:effectLst/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</a:rPr>
              <a:t>TLS 1.2</a:t>
            </a:r>
            <a:r>
              <a:rPr lang="ko-KR" altLang="en-US" b="1" dirty="0">
                <a:solidFill>
                  <a:srgbClr val="333333"/>
                </a:solidFill>
              </a:rPr>
              <a:t>는 </a:t>
            </a:r>
            <a:r>
              <a:rPr lang="en-US" altLang="ko-KR" b="1" dirty="0">
                <a:solidFill>
                  <a:srgbClr val="333333"/>
                </a:solidFill>
              </a:rPr>
              <a:t>TLS </a:t>
            </a:r>
            <a:r>
              <a:rPr lang="ko-KR" altLang="en-US" b="1" dirty="0">
                <a:solidFill>
                  <a:srgbClr val="333333"/>
                </a:solidFill>
              </a:rPr>
              <a:t>프로토콜 가운데 가장 최근에 정의된 버전으로 수년 전 출시됐다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</a:rPr>
              <a:t>TLS 1.2</a:t>
            </a:r>
            <a:r>
              <a:rPr lang="ko-KR" altLang="en-US" b="1" dirty="0">
                <a:solidFill>
                  <a:srgbClr val="333333"/>
                </a:solidFill>
              </a:rPr>
              <a:t>는 서버 클라이언트 간 통신을 위한 여러 가지 새로운 암호화 옵션을 제공하고 있으나</a:t>
            </a:r>
            <a:r>
              <a:rPr lang="en-US" altLang="ko-KR" b="1" dirty="0">
                <a:solidFill>
                  <a:srgbClr val="333333"/>
                </a:solidFill>
              </a:rPr>
              <a:t>, </a:t>
            </a:r>
            <a:r>
              <a:rPr lang="ko-KR" altLang="en-US" b="1" dirty="0">
                <a:solidFill>
                  <a:srgbClr val="333333"/>
                </a:solidFill>
              </a:rPr>
              <a:t>오래된 컴퓨터들을 지원해야 하므로 기존의 암호화 기술 사용도 허용하고 있어 이로 인해 여러 가지 취약점이 존재한다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333333"/>
                </a:solidFill>
              </a:rPr>
              <a:t>특히 </a:t>
            </a:r>
            <a:r>
              <a:rPr lang="en-US" altLang="ko-KR" b="1" dirty="0">
                <a:solidFill>
                  <a:srgbClr val="333333"/>
                </a:solidFill>
              </a:rPr>
              <a:t>TLS 1.2</a:t>
            </a:r>
            <a:r>
              <a:rPr lang="ko-KR" altLang="en-US" b="1" dirty="0">
                <a:solidFill>
                  <a:srgbClr val="333333"/>
                </a:solidFill>
              </a:rPr>
              <a:t>는 소위 중간자</a:t>
            </a:r>
            <a:r>
              <a:rPr lang="en-US" altLang="ko-KR" b="1" dirty="0">
                <a:solidFill>
                  <a:srgbClr val="333333"/>
                </a:solidFill>
              </a:rPr>
              <a:t>(Man in The Middle, </a:t>
            </a:r>
            <a:r>
              <a:rPr lang="en-US" altLang="ko-KR" b="1" dirty="0" err="1">
                <a:solidFill>
                  <a:srgbClr val="333333"/>
                </a:solidFill>
              </a:rPr>
              <a:t>MiTM</a:t>
            </a:r>
            <a:r>
              <a:rPr lang="en-US" altLang="ko-KR" b="1" dirty="0">
                <a:solidFill>
                  <a:srgbClr val="333333"/>
                </a:solidFill>
              </a:rPr>
              <a:t>) </a:t>
            </a:r>
            <a:r>
              <a:rPr lang="ko-KR" altLang="en-US" b="1" dirty="0">
                <a:solidFill>
                  <a:srgbClr val="333333"/>
                </a:solidFill>
              </a:rPr>
              <a:t>공격에 갈수록 더 취약해지고 있다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r>
              <a:rPr lang="en-US" altLang="ko-KR" b="1" dirty="0">
                <a:solidFill>
                  <a:srgbClr val="333333"/>
                </a:solidFill>
              </a:rPr>
              <a:t>[TLS 1.3]</a:t>
            </a: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</a:rPr>
              <a:t>TLS 1.3</a:t>
            </a:r>
            <a:r>
              <a:rPr lang="ko-KR" altLang="en-US" b="1" dirty="0">
                <a:solidFill>
                  <a:srgbClr val="333333"/>
                </a:solidFill>
              </a:rPr>
              <a:t>은 레거시 암호화 시스템에 대한 불필요한 지원을 모두 제거함으로써 이런 취약점 가운데 상당 부분을 해소하였다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</a:rPr>
              <a:t>TLS 1.3</a:t>
            </a:r>
            <a:r>
              <a:rPr lang="ko-KR" altLang="en-US" b="1" dirty="0">
                <a:solidFill>
                  <a:srgbClr val="333333"/>
                </a:solidFill>
              </a:rPr>
              <a:t>이 허용한 새로운 암호화 시스템을 사용할 수 없는 경우 </a:t>
            </a:r>
            <a:r>
              <a:rPr lang="en-US" altLang="ko-KR" b="1" dirty="0">
                <a:solidFill>
                  <a:srgbClr val="333333"/>
                </a:solidFill>
              </a:rPr>
              <a:t>TLS 1.2</a:t>
            </a:r>
            <a:r>
              <a:rPr lang="ko-KR" altLang="en-US" b="1" dirty="0">
                <a:solidFill>
                  <a:srgbClr val="333333"/>
                </a:solidFill>
              </a:rPr>
              <a:t>로 다시 되돌아간다는 점에서 역호환성이 존재한다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6185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8</a:t>
              </a:r>
            </a:p>
            <a:p>
              <a:pPr algn="ctr"/>
              <a:r>
                <a:rPr lang="en-US" altLang="ko-KR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openssl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/</a:t>
              </a:r>
              <a:r>
                <a:rPr lang="en-US" altLang="ko-KR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Keytool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인증서 관리 명령어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7DC8A67-E543-42D3-AEE4-8822289017FB}"/>
              </a:ext>
            </a:extLst>
          </p:cNvPr>
          <p:cNvCxnSpPr>
            <a:cxnSpLocks/>
          </p:cNvCxnSpPr>
          <p:nvPr/>
        </p:nvCxnSpPr>
        <p:spPr>
          <a:xfrm>
            <a:off x="2248977" y="1037107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769900-CE98-4562-8B9F-F6C99D09E225}"/>
              </a:ext>
            </a:extLst>
          </p:cNvPr>
          <p:cNvSpPr txBox="1"/>
          <p:nvPr/>
        </p:nvSpPr>
        <p:spPr>
          <a:xfrm>
            <a:off x="878541" y="1711315"/>
            <a:ext cx="104349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</a:rPr>
              <a:t>[</a:t>
            </a:r>
            <a:r>
              <a:rPr lang="en-US" altLang="ko-KR" sz="18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openssl</a:t>
            </a:r>
            <a:r>
              <a:rPr lang="en-US" altLang="ko-KR" b="1" i="0" dirty="0">
                <a:solidFill>
                  <a:srgbClr val="333333"/>
                </a:solidFill>
                <a:effectLst/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 err="1">
                <a:solidFill>
                  <a:srgbClr val="333333"/>
                </a:solidFill>
              </a:rPr>
              <a:t>openssl</a:t>
            </a:r>
            <a:r>
              <a:rPr lang="ko-KR" altLang="en-US" b="1" dirty="0">
                <a:solidFill>
                  <a:srgbClr val="333333"/>
                </a:solidFill>
              </a:rPr>
              <a:t>은 테스트용 인증서를 만들 수 있는 툴이다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333333"/>
                </a:solidFill>
              </a:rPr>
              <a:t>실서버에서 사용할 때는 반드시 공인된 인증기관에서 발급하는 인증서를 사서 써야한다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err="1">
                <a:solidFill>
                  <a:srgbClr val="333333"/>
                </a:solidFill>
              </a:rPr>
              <a:t>openssl</a:t>
            </a:r>
            <a:r>
              <a:rPr lang="ko-KR" altLang="en-US" b="1" dirty="0">
                <a:solidFill>
                  <a:srgbClr val="333333"/>
                </a:solidFill>
              </a:rPr>
              <a:t>로 직접 인증기관을 생성할 수도 있고 그 인증기관에서 발급하는 것처럼 인증서를 만들 수 있다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333333"/>
                </a:solidFill>
              </a:rPr>
              <a:t>공개 키 기반</a:t>
            </a:r>
            <a:r>
              <a:rPr lang="en-US" altLang="ko-KR" b="1" dirty="0">
                <a:solidFill>
                  <a:srgbClr val="333333"/>
                </a:solidFill>
              </a:rPr>
              <a:t>(PKI)</a:t>
            </a:r>
            <a:r>
              <a:rPr lang="ko-KR" altLang="en-US" b="1" dirty="0">
                <a:solidFill>
                  <a:srgbClr val="333333"/>
                </a:solidFill>
              </a:rPr>
              <a:t>의 </a:t>
            </a:r>
            <a:r>
              <a:rPr lang="en-US" altLang="ko-KR" b="1" dirty="0">
                <a:solidFill>
                  <a:srgbClr val="333333"/>
                </a:solidFill>
              </a:rPr>
              <a:t>ITU-T </a:t>
            </a:r>
            <a:r>
              <a:rPr lang="ko-KR" altLang="en-US" b="1" dirty="0">
                <a:solidFill>
                  <a:srgbClr val="333333"/>
                </a:solidFill>
              </a:rPr>
              <a:t>표준인 인증서 생성 방법 </a:t>
            </a:r>
            <a:r>
              <a:rPr lang="en-US" altLang="ko-KR" b="1" dirty="0">
                <a:solidFill>
                  <a:srgbClr val="333333"/>
                </a:solidFill>
              </a:rPr>
              <a:t>( X.509 v3 )</a:t>
            </a:r>
            <a:r>
              <a:rPr lang="ko-KR" altLang="en-US" b="1" dirty="0">
                <a:solidFill>
                  <a:srgbClr val="333333"/>
                </a:solidFill>
              </a:rPr>
              <a:t>를 지원한다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333333"/>
                </a:solidFill>
              </a:rPr>
              <a:t>기본적으로 </a:t>
            </a:r>
            <a:r>
              <a:rPr lang="en-US" altLang="ko-KR" b="1" dirty="0">
                <a:solidFill>
                  <a:srgbClr val="333333"/>
                </a:solidFill>
              </a:rPr>
              <a:t>Linux </a:t>
            </a:r>
            <a:r>
              <a:rPr lang="ko-KR" altLang="en-US" b="1" dirty="0">
                <a:solidFill>
                  <a:srgbClr val="333333"/>
                </a:solidFill>
              </a:rPr>
              <a:t>계열을 지원하며</a:t>
            </a:r>
            <a:r>
              <a:rPr lang="en-US" altLang="ko-KR" b="1" dirty="0">
                <a:solidFill>
                  <a:srgbClr val="333333"/>
                </a:solidFill>
              </a:rPr>
              <a:t>, Window </a:t>
            </a:r>
            <a:r>
              <a:rPr lang="ko-KR" altLang="en-US" b="1" dirty="0">
                <a:solidFill>
                  <a:srgbClr val="333333"/>
                </a:solidFill>
              </a:rPr>
              <a:t>버전도 지원 한다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3088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8</a:t>
              </a:r>
            </a:p>
            <a:p>
              <a:pPr algn="ctr"/>
              <a:r>
                <a:rPr lang="en-US" altLang="ko-KR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openssl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/</a:t>
              </a:r>
              <a:r>
                <a:rPr lang="en-US" altLang="ko-KR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Keytool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인증서 관리 명령어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7DC8A67-E543-42D3-AEE4-8822289017FB}"/>
              </a:ext>
            </a:extLst>
          </p:cNvPr>
          <p:cNvCxnSpPr>
            <a:cxnSpLocks/>
          </p:cNvCxnSpPr>
          <p:nvPr/>
        </p:nvCxnSpPr>
        <p:spPr>
          <a:xfrm>
            <a:off x="2248977" y="1037107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9CA2780-557C-43BE-993B-ECC132796633}"/>
              </a:ext>
            </a:extLst>
          </p:cNvPr>
          <p:cNvSpPr txBox="1"/>
          <p:nvPr/>
        </p:nvSpPr>
        <p:spPr>
          <a:xfrm>
            <a:off x="878541" y="1711315"/>
            <a:ext cx="104349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</a:rPr>
              <a:t>[</a:t>
            </a:r>
            <a:r>
              <a:rPr lang="en-US" altLang="ko-KR" sz="18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Keytool</a:t>
            </a:r>
            <a:r>
              <a:rPr lang="en-US" altLang="ko-KR" b="1" i="0" dirty="0">
                <a:solidFill>
                  <a:srgbClr val="333333"/>
                </a:solidFill>
                <a:effectLst/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333333"/>
                </a:solidFill>
              </a:rPr>
              <a:t>인증서를 다루는 툴이다</a:t>
            </a:r>
            <a:r>
              <a:rPr lang="en-US" altLang="ko-KR" b="1" dirty="0">
                <a:solidFill>
                  <a:srgbClr val="333333"/>
                </a:solidFill>
              </a:rPr>
              <a:t>. JDK1.6</a:t>
            </a:r>
            <a:r>
              <a:rPr lang="ko-KR" altLang="en-US" b="1" dirty="0">
                <a:solidFill>
                  <a:srgbClr val="333333"/>
                </a:solidFill>
              </a:rPr>
              <a:t>에 기본으로 포함되어 있는 다루기 간단한 툴이다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</a:rPr>
              <a:t>java </a:t>
            </a:r>
            <a:r>
              <a:rPr lang="ko-KR" altLang="en-US" b="1" dirty="0">
                <a:solidFill>
                  <a:srgbClr val="333333"/>
                </a:solidFill>
              </a:rPr>
              <a:t>코딩을 하면서 인증서가 적용된 </a:t>
            </a:r>
            <a:r>
              <a:rPr lang="en-US" altLang="ko-KR" b="1" dirty="0" err="1">
                <a:solidFill>
                  <a:srgbClr val="333333"/>
                </a:solidFill>
              </a:rPr>
              <a:t>ssl</a:t>
            </a:r>
            <a:r>
              <a:rPr lang="ko-KR" altLang="en-US" b="1" dirty="0">
                <a:solidFill>
                  <a:srgbClr val="333333"/>
                </a:solidFill>
              </a:rPr>
              <a:t>통신이나 인증관련 코드를 작성하고 </a:t>
            </a:r>
            <a:r>
              <a:rPr lang="ko-KR" altLang="en-US" b="1" dirty="0" err="1">
                <a:solidFill>
                  <a:srgbClr val="333333"/>
                </a:solidFill>
              </a:rPr>
              <a:t>실행할려면</a:t>
            </a:r>
            <a:r>
              <a:rPr lang="ko-KR" altLang="en-US" b="1" dirty="0">
                <a:solidFill>
                  <a:srgbClr val="333333"/>
                </a:solidFill>
              </a:rPr>
              <a:t> </a:t>
            </a:r>
            <a:r>
              <a:rPr lang="en-US" altLang="ko-KR" b="1" dirty="0">
                <a:solidFill>
                  <a:srgbClr val="333333"/>
                </a:solidFill>
              </a:rPr>
              <a:t>keystore</a:t>
            </a:r>
            <a:r>
              <a:rPr lang="ko-KR" altLang="en-US" b="1" dirty="0">
                <a:solidFill>
                  <a:srgbClr val="333333"/>
                </a:solidFill>
              </a:rPr>
              <a:t>에 해당 인증서가 등록되어 있어야 한다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</a:rPr>
              <a:t>Java </a:t>
            </a:r>
            <a:r>
              <a:rPr lang="ko-KR" altLang="en-US" b="1" dirty="0">
                <a:solidFill>
                  <a:srgbClr val="333333"/>
                </a:solidFill>
              </a:rPr>
              <a:t>는 </a:t>
            </a:r>
            <a:r>
              <a:rPr lang="en-US" altLang="ko-KR" b="1" dirty="0">
                <a:solidFill>
                  <a:srgbClr val="333333"/>
                </a:solidFill>
              </a:rPr>
              <a:t>KeyStore </a:t>
            </a:r>
            <a:r>
              <a:rPr lang="ko-KR" altLang="en-US" b="1" dirty="0">
                <a:solidFill>
                  <a:srgbClr val="333333"/>
                </a:solidFill>
              </a:rPr>
              <a:t>라는 인터페이스를 통해 </a:t>
            </a:r>
            <a:r>
              <a:rPr lang="en-US" altLang="ko-KR" b="1" dirty="0">
                <a:solidFill>
                  <a:srgbClr val="333333"/>
                </a:solidFill>
              </a:rPr>
              <a:t>Private Key, Public Key </a:t>
            </a:r>
            <a:r>
              <a:rPr lang="ko-KR" altLang="en-US" b="1" dirty="0">
                <a:solidFill>
                  <a:srgbClr val="333333"/>
                </a:solidFill>
              </a:rPr>
              <a:t>와 </a:t>
            </a:r>
            <a:r>
              <a:rPr lang="en-US" altLang="ko-KR" b="1" dirty="0">
                <a:solidFill>
                  <a:srgbClr val="333333"/>
                </a:solidFill>
              </a:rPr>
              <a:t>Certificate </a:t>
            </a:r>
            <a:r>
              <a:rPr lang="ko-KR" altLang="en-US" b="1" dirty="0">
                <a:solidFill>
                  <a:srgbClr val="333333"/>
                </a:solidFill>
              </a:rPr>
              <a:t>를 </a:t>
            </a:r>
            <a:r>
              <a:rPr lang="ko-KR" altLang="en-US" b="1" dirty="0" err="1">
                <a:solidFill>
                  <a:srgbClr val="333333"/>
                </a:solidFill>
              </a:rPr>
              <a:t>추상화하여</a:t>
            </a:r>
            <a:r>
              <a:rPr lang="ko-KR" altLang="en-US" b="1" dirty="0">
                <a:solidFill>
                  <a:srgbClr val="333333"/>
                </a:solidFill>
              </a:rPr>
              <a:t> 제공</a:t>
            </a: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333333"/>
                </a:solidFill>
              </a:rPr>
              <a:t> </a:t>
            </a:r>
            <a:r>
              <a:rPr lang="en-US" altLang="ko-KR" b="1" dirty="0">
                <a:solidFill>
                  <a:srgbClr val="333333"/>
                </a:solidFill>
              </a:rPr>
              <a:t>keystore</a:t>
            </a:r>
            <a:r>
              <a:rPr lang="ko-KR" altLang="en-US" b="1" dirty="0">
                <a:solidFill>
                  <a:srgbClr val="333333"/>
                </a:solidFill>
              </a:rPr>
              <a:t>에 여러 개의 인증서가 들어갈 수도 있고 </a:t>
            </a:r>
            <a:r>
              <a:rPr lang="en-US" altLang="ko-KR" b="1" dirty="0">
                <a:solidFill>
                  <a:srgbClr val="333333"/>
                </a:solidFill>
              </a:rPr>
              <a:t>java</a:t>
            </a:r>
            <a:r>
              <a:rPr lang="ko-KR" altLang="en-US" b="1" dirty="0">
                <a:solidFill>
                  <a:srgbClr val="333333"/>
                </a:solidFill>
              </a:rPr>
              <a:t>는 </a:t>
            </a:r>
            <a:r>
              <a:rPr lang="ko-KR" altLang="en-US" b="1" dirty="0" err="1">
                <a:solidFill>
                  <a:srgbClr val="333333"/>
                </a:solidFill>
              </a:rPr>
              <a:t>여러개의</a:t>
            </a:r>
            <a:r>
              <a:rPr lang="ko-KR" altLang="en-US" b="1" dirty="0">
                <a:solidFill>
                  <a:srgbClr val="333333"/>
                </a:solidFill>
              </a:rPr>
              <a:t> </a:t>
            </a:r>
            <a:r>
              <a:rPr lang="en-US" altLang="ko-KR" b="1" dirty="0">
                <a:solidFill>
                  <a:srgbClr val="333333"/>
                </a:solidFill>
              </a:rPr>
              <a:t>keystore</a:t>
            </a:r>
            <a:r>
              <a:rPr lang="ko-KR" altLang="en-US" b="1" dirty="0">
                <a:solidFill>
                  <a:srgbClr val="333333"/>
                </a:solidFill>
              </a:rPr>
              <a:t>를 가질 수 있다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err="1">
                <a:solidFill>
                  <a:srgbClr val="333333"/>
                </a:solidFill>
              </a:rPr>
              <a:t>keytool</a:t>
            </a:r>
            <a:r>
              <a:rPr lang="ko-KR" altLang="en-US" b="1" dirty="0">
                <a:solidFill>
                  <a:srgbClr val="333333"/>
                </a:solidFill>
              </a:rPr>
              <a:t>을 이용하여 </a:t>
            </a:r>
            <a:r>
              <a:rPr lang="en-US" altLang="ko-KR" b="1" dirty="0">
                <a:solidFill>
                  <a:srgbClr val="333333"/>
                </a:solidFill>
              </a:rPr>
              <a:t>keystore</a:t>
            </a:r>
            <a:r>
              <a:rPr lang="ko-KR" altLang="en-US" b="1" dirty="0">
                <a:solidFill>
                  <a:srgbClr val="333333"/>
                </a:solidFill>
              </a:rPr>
              <a:t>가 등록된다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</a:rPr>
              <a:t>test.myweb.com</a:t>
            </a:r>
            <a:r>
              <a:rPr lang="ko-KR" altLang="en-US" b="1" dirty="0">
                <a:solidFill>
                  <a:srgbClr val="333333"/>
                </a:solidFill>
              </a:rPr>
              <a:t>에 </a:t>
            </a:r>
            <a:r>
              <a:rPr lang="en-US" altLang="ko-KR" b="1" dirty="0">
                <a:solidFill>
                  <a:srgbClr val="333333"/>
                </a:solidFill>
              </a:rPr>
              <a:t>https</a:t>
            </a:r>
            <a:r>
              <a:rPr lang="ko-KR" altLang="en-US" b="1" dirty="0">
                <a:solidFill>
                  <a:srgbClr val="333333"/>
                </a:solidFill>
              </a:rPr>
              <a:t>보안이 된 주소를 적어주면 </a:t>
            </a:r>
            <a:r>
              <a:rPr lang="en-US" altLang="ko-KR" b="1" dirty="0" err="1">
                <a:solidFill>
                  <a:srgbClr val="333333"/>
                </a:solidFill>
              </a:rPr>
              <a:t>InsertCert</a:t>
            </a:r>
            <a:r>
              <a:rPr lang="ko-KR" altLang="en-US" b="1" dirty="0">
                <a:solidFill>
                  <a:srgbClr val="333333"/>
                </a:solidFill>
              </a:rPr>
              <a:t>는 알아서 </a:t>
            </a:r>
            <a:r>
              <a:rPr lang="en-US" altLang="ko-KR" b="1" dirty="0">
                <a:solidFill>
                  <a:srgbClr val="333333"/>
                </a:solidFill>
              </a:rPr>
              <a:t>keystore</a:t>
            </a:r>
            <a:r>
              <a:rPr lang="ko-KR" altLang="en-US" b="1" dirty="0">
                <a:solidFill>
                  <a:srgbClr val="333333"/>
                </a:solidFill>
              </a:rPr>
              <a:t>를 생성하고 그 안에 </a:t>
            </a:r>
            <a:r>
              <a:rPr lang="en-US" altLang="ko-KR" b="1" dirty="0">
                <a:solidFill>
                  <a:srgbClr val="333333"/>
                </a:solidFill>
              </a:rPr>
              <a:t>test.myweb.com</a:t>
            </a:r>
            <a:r>
              <a:rPr lang="ko-KR" altLang="en-US" b="1" dirty="0">
                <a:solidFill>
                  <a:srgbClr val="333333"/>
                </a:solidFill>
              </a:rPr>
              <a:t>에서 제공하는 인증서를 저장해준다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8153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8</a:t>
              </a:r>
            </a:p>
            <a:p>
              <a:pPr algn="ctr"/>
              <a:r>
                <a:rPr lang="en-US" altLang="ko-KR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openssl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/</a:t>
              </a:r>
              <a:r>
                <a:rPr lang="en-US" altLang="ko-KR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Keytool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인증서 관리 명령어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7DC8A67-E543-42D3-AEE4-8822289017FB}"/>
              </a:ext>
            </a:extLst>
          </p:cNvPr>
          <p:cNvCxnSpPr>
            <a:cxnSpLocks/>
          </p:cNvCxnSpPr>
          <p:nvPr/>
        </p:nvCxnSpPr>
        <p:spPr>
          <a:xfrm>
            <a:off x="2248977" y="1037107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1C81AEF-1421-4483-9BBC-828394EC8DDF}"/>
              </a:ext>
            </a:extLst>
          </p:cNvPr>
          <p:cNvSpPr txBox="1"/>
          <p:nvPr/>
        </p:nvSpPr>
        <p:spPr>
          <a:xfrm>
            <a:off x="878541" y="1711315"/>
            <a:ext cx="10434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</a:rPr>
              <a:t>[</a:t>
            </a:r>
            <a:r>
              <a:rPr lang="en-US" altLang="ko-KR" sz="18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Keytool</a:t>
            </a:r>
            <a:r>
              <a:rPr lang="en-US" altLang="ko-KR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 </a:t>
            </a:r>
            <a:r>
              <a:rPr lang="ko-KR" altLang="en-US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사용법</a:t>
            </a:r>
            <a:r>
              <a:rPr lang="en-US" altLang="ko-KR" b="1" i="0" dirty="0">
                <a:solidFill>
                  <a:srgbClr val="333333"/>
                </a:solidFill>
                <a:effectLst/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 err="1">
                <a:solidFill>
                  <a:srgbClr val="333333"/>
                </a:solidFill>
              </a:rPr>
              <a:t>keytool</a:t>
            </a:r>
            <a:r>
              <a:rPr lang="en-US" altLang="ko-KR" b="1" dirty="0">
                <a:solidFill>
                  <a:srgbClr val="333333"/>
                </a:solidFill>
              </a:rPr>
              <a:t> </a:t>
            </a:r>
            <a:r>
              <a:rPr lang="ko-KR" altLang="en-US" b="1" dirty="0">
                <a:solidFill>
                  <a:srgbClr val="333333"/>
                </a:solidFill>
              </a:rPr>
              <a:t>을 사용할 경우 명시적으로 </a:t>
            </a:r>
            <a:r>
              <a:rPr lang="en-US" altLang="ko-KR" b="1" dirty="0">
                <a:solidFill>
                  <a:srgbClr val="333333"/>
                </a:solidFill>
              </a:rPr>
              <a:t>-keystore </a:t>
            </a:r>
            <a:r>
              <a:rPr lang="ko-KR" altLang="en-US" b="1" dirty="0">
                <a:solidFill>
                  <a:srgbClr val="333333"/>
                </a:solidFill>
              </a:rPr>
              <a:t>옵션으로 키스토어 파일의 경로를 지정하지 않으면 기본적으로 사용자의 </a:t>
            </a:r>
            <a:r>
              <a:rPr lang="ko-KR" altLang="en-US" b="1" dirty="0" err="1">
                <a:solidFill>
                  <a:srgbClr val="333333"/>
                </a:solidFill>
              </a:rPr>
              <a:t>홈디렉터리에서</a:t>
            </a:r>
            <a:r>
              <a:rPr lang="ko-KR" altLang="en-US" b="1" dirty="0">
                <a:solidFill>
                  <a:srgbClr val="333333"/>
                </a:solidFill>
              </a:rPr>
              <a:t> </a:t>
            </a:r>
            <a:r>
              <a:rPr lang="en-US" altLang="ko-KR" b="1" dirty="0">
                <a:solidFill>
                  <a:srgbClr val="333333"/>
                </a:solidFill>
              </a:rPr>
              <a:t>.keystore </a:t>
            </a:r>
            <a:r>
              <a:rPr lang="ko-KR" altLang="en-US" b="1" dirty="0">
                <a:solidFill>
                  <a:srgbClr val="333333"/>
                </a:solidFill>
              </a:rPr>
              <a:t>파일을 찾게 된다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</a:rPr>
              <a:t>keystore </a:t>
            </a:r>
            <a:r>
              <a:rPr lang="ko-KR" altLang="en-US" b="1" dirty="0">
                <a:solidFill>
                  <a:srgbClr val="333333"/>
                </a:solidFill>
              </a:rPr>
              <a:t>는 여러 가지 타입을 지원하는데 기본적으로는 </a:t>
            </a:r>
            <a:r>
              <a:rPr lang="en-US" altLang="ko-KR" b="1" dirty="0">
                <a:solidFill>
                  <a:srgbClr val="333333"/>
                </a:solidFill>
              </a:rPr>
              <a:t>JKS(Java KeyStore) </a:t>
            </a:r>
            <a:r>
              <a:rPr lang="ko-KR" altLang="en-US" b="1" dirty="0">
                <a:solidFill>
                  <a:srgbClr val="333333"/>
                </a:solidFill>
              </a:rPr>
              <a:t>라는 타입으로 처리된다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r>
              <a:rPr lang="en-US" altLang="ko-KR" b="1" i="0" dirty="0">
                <a:solidFill>
                  <a:srgbClr val="333333"/>
                </a:solidFill>
                <a:effectLst/>
              </a:rPr>
              <a:t>[</a:t>
            </a:r>
            <a:r>
              <a:rPr lang="en-US" altLang="ko-KR" sz="18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openssl</a:t>
            </a:r>
            <a:r>
              <a:rPr lang="en-US" altLang="ko-KR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 </a:t>
            </a:r>
            <a:r>
              <a:rPr lang="ko-KR" altLang="en-US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사용법</a:t>
            </a:r>
            <a:r>
              <a:rPr lang="en-US" altLang="ko-KR" b="1" i="0" dirty="0">
                <a:solidFill>
                  <a:srgbClr val="333333"/>
                </a:solidFill>
                <a:effectLst/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</a:rPr>
              <a:t>PEM </a:t>
            </a:r>
            <a:r>
              <a:rPr lang="ko-KR" altLang="en-US" b="1" dirty="0" err="1">
                <a:solidFill>
                  <a:srgbClr val="333333"/>
                </a:solidFill>
              </a:rPr>
              <a:t>인코딩된</a:t>
            </a:r>
            <a:r>
              <a:rPr lang="ko-KR" altLang="en-US" b="1" dirty="0">
                <a:solidFill>
                  <a:srgbClr val="333333"/>
                </a:solidFill>
              </a:rPr>
              <a:t> 인증서를 </a:t>
            </a:r>
            <a:r>
              <a:rPr lang="ko-KR" altLang="en-US" b="1" dirty="0" err="1">
                <a:solidFill>
                  <a:srgbClr val="333333"/>
                </a:solidFill>
              </a:rPr>
              <a:t>파싱해서</a:t>
            </a:r>
            <a:r>
              <a:rPr lang="ko-KR" altLang="en-US" b="1" dirty="0">
                <a:solidFill>
                  <a:srgbClr val="333333"/>
                </a:solidFill>
              </a:rPr>
              <a:t> 정보를  출력</a:t>
            </a:r>
            <a:endParaRPr lang="en-US" altLang="ko-KR" b="1" dirty="0">
              <a:solidFill>
                <a:srgbClr val="333333"/>
              </a:solidFill>
            </a:endParaRPr>
          </a:p>
          <a:p>
            <a:pPr lvl="1"/>
            <a:r>
              <a:rPr lang="en-US" altLang="ko-KR" b="1" dirty="0">
                <a:solidFill>
                  <a:srgbClr val="333333"/>
                </a:solidFill>
              </a:rPr>
              <a:t>-&gt; </a:t>
            </a:r>
            <a:r>
              <a:rPr lang="en-US" altLang="ko-KR" b="1" dirty="0" err="1">
                <a:solidFill>
                  <a:srgbClr val="333333"/>
                </a:solidFill>
              </a:rPr>
              <a:t>openssl</a:t>
            </a:r>
            <a:r>
              <a:rPr lang="en-US" altLang="ko-KR" b="1" dirty="0">
                <a:solidFill>
                  <a:srgbClr val="333333"/>
                </a:solidFill>
              </a:rPr>
              <a:t> x509 -text -</a:t>
            </a:r>
            <a:r>
              <a:rPr lang="en-US" altLang="ko-KR" b="1" dirty="0" err="1">
                <a:solidFill>
                  <a:srgbClr val="333333"/>
                </a:solidFill>
              </a:rPr>
              <a:t>noout</a:t>
            </a:r>
            <a:r>
              <a:rPr lang="en-US" altLang="ko-KR" b="1" dirty="0">
                <a:solidFill>
                  <a:srgbClr val="333333"/>
                </a:solidFill>
              </a:rPr>
              <a:t> -in localhost.crt</a:t>
            </a:r>
          </a:p>
          <a:p>
            <a:pPr lvl="1"/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</a:rPr>
              <a:t>DER </a:t>
            </a:r>
            <a:r>
              <a:rPr lang="ko-KR" altLang="en-US" b="1" dirty="0">
                <a:solidFill>
                  <a:srgbClr val="333333"/>
                </a:solidFill>
              </a:rPr>
              <a:t>인코딩일 경우  </a:t>
            </a:r>
            <a:r>
              <a:rPr lang="en-US" altLang="ko-KR" b="1" dirty="0">
                <a:solidFill>
                  <a:srgbClr val="333333"/>
                </a:solidFill>
              </a:rPr>
              <a:t>-inform der  </a:t>
            </a:r>
            <a:r>
              <a:rPr lang="ko-KR" altLang="en-US" b="1" dirty="0">
                <a:solidFill>
                  <a:srgbClr val="333333"/>
                </a:solidFill>
              </a:rPr>
              <a:t>옵션 추가</a:t>
            </a:r>
            <a:endParaRPr lang="en-US" altLang="ko-KR" b="1" dirty="0">
              <a:solidFill>
                <a:srgbClr val="333333"/>
              </a:solidFill>
            </a:endParaRPr>
          </a:p>
          <a:p>
            <a:pPr lvl="1"/>
            <a:r>
              <a:rPr lang="en-US" altLang="ko-KR" b="1" dirty="0">
                <a:solidFill>
                  <a:srgbClr val="333333"/>
                </a:solidFill>
              </a:rPr>
              <a:t>-&gt; </a:t>
            </a:r>
            <a:r>
              <a:rPr lang="en-US" altLang="ko-KR" b="1" dirty="0" err="1">
                <a:solidFill>
                  <a:srgbClr val="333333"/>
                </a:solidFill>
              </a:rPr>
              <a:t>openssl</a:t>
            </a:r>
            <a:r>
              <a:rPr lang="en-US" altLang="ko-KR" b="1" dirty="0">
                <a:solidFill>
                  <a:srgbClr val="333333"/>
                </a:solidFill>
              </a:rPr>
              <a:t> x509 -inform der -text -</a:t>
            </a:r>
            <a:r>
              <a:rPr lang="en-US" altLang="ko-KR" b="1" dirty="0" err="1">
                <a:solidFill>
                  <a:srgbClr val="333333"/>
                </a:solidFill>
              </a:rPr>
              <a:t>noout</a:t>
            </a:r>
            <a:r>
              <a:rPr lang="en-US" altLang="ko-KR" b="1" dirty="0">
                <a:solidFill>
                  <a:srgbClr val="333333"/>
                </a:solidFill>
              </a:rPr>
              <a:t> -in localhost.crt</a:t>
            </a:r>
          </a:p>
          <a:p>
            <a:pPr lvl="1"/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</a:rPr>
              <a:t>DER </a:t>
            </a:r>
            <a:r>
              <a:rPr lang="ko-KR" altLang="en-US" b="1" dirty="0" err="1">
                <a:solidFill>
                  <a:srgbClr val="333333"/>
                </a:solidFill>
              </a:rPr>
              <a:t>인코딩된</a:t>
            </a:r>
            <a:r>
              <a:rPr lang="ko-KR" altLang="en-US" b="1" dirty="0">
                <a:solidFill>
                  <a:srgbClr val="333333"/>
                </a:solidFill>
              </a:rPr>
              <a:t> 인증서를 </a:t>
            </a:r>
            <a:r>
              <a:rPr lang="en-US" altLang="ko-KR" b="1" dirty="0">
                <a:solidFill>
                  <a:srgbClr val="333333"/>
                </a:solidFill>
              </a:rPr>
              <a:t>PEM </a:t>
            </a:r>
            <a:r>
              <a:rPr lang="ko-KR" altLang="en-US" b="1" dirty="0">
                <a:solidFill>
                  <a:srgbClr val="333333"/>
                </a:solidFill>
              </a:rPr>
              <a:t>으로 변경</a:t>
            </a:r>
            <a:endParaRPr lang="en-US" altLang="ko-KR" b="1" dirty="0">
              <a:solidFill>
                <a:srgbClr val="333333"/>
              </a:solidFill>
            </a:endParaRPr>
          </a:p>
          <a:p>
            <a:pPr lvl="1"/>
            <a:r>
              <a:rPr lang="en-US" altLang="ko-KR" b="1" dirty="0">
                <a:solidFill>
                  <a:srgbClr val="333333"/>
                </a:solidFill>
              </a:rPr>
              <a:t>-&gt; </a:t>
            </a:r>
            <a:r>
              <a:rPr lang="en-US" altLang="ko-KR" b="1" dirty="0" err="1">
                <a:solidFill>
                  <a:srgbClr val="333333"/>
                </a:solidFill>
              </a:rPr>
              <a:t>openssl</a:t>
            </a:r>
            <a:r>
              <a:rPr lang="en-US" altLang="ko-KR" b="1" dirty="0">
                <a:solidFill>
                  <a:srgbClr val="333333"/>
                </a:solidFill>
              </a:rPr>
              <a:t> x509 -inform der -</a:t>
            </a:r>
            <a:r>
              <a:rPr lang="en-US" altLang="ko-KR" b="1" dirty="0" err="1">
                <a:solidFill>
                  <a:srgbClr val="333333"/>
                </a:solidFill>
              </a:rPr>
              <a:t>outform</a:t>
            </a:r>
            <a:r>
              <a:rPr lang="en-US" altLang="ko-KR" b="1" dirty="0">
                <a:solidFill>
                  <a:srgbClr val="333333"/>
                </a:solidFill>
              </a:rPr>
              <a:t> </a:t>
            </a:r>
            <a:r>
              <a:rPr lang="en-US" altLang="ko-KR" b="1" dirty="0" err="1">
                <a:solidFill>
                  <a:srgbClr val="333333"/>
                </a:solidFill>
              </a:rPr>
              <a:t>pem</a:t>
            </a:r>
            <a:r>
              <a:rPr lang="en-US" altLang="ko-KR" b="1" dirty="0">
                <a:solidFill>
                  <a:srgbClr val="333333"/>
                </a:solidFill>
              </a:rPr>
              <a:t> -out </a:t>
            </a:r>
            <a:r>
              <a:rPr lang="en-US" altLang="ko-KR" b="1" dirty="0" err="1">
                <a:solidFill>
                  <a:srgbClr val="333333"/>
                </a:solidFill>
              </a:rPr>
              <a:t>mycert.pem</a:t>
            </a:r>
            <a:r>
              <a:rPr lang="en-US" altLang="ko-KR" b="1" dirty="0">
                <a:solidFill>
                  <a:srgbClr val="333333"/>
                </a:solidFill>
              </a:rPr>
              <a:t> -in </a:t>
            </a:r>
            <a:r>
              <a:rPr lang="en-US" altLang="ko-KR" b="1" dirty="0" err="1">
                <a:solidFill>
                  <a:srgbClr val="333333"/>
                </a:solidFill>
              </a:rPr>
              <a:t>mycert.der</a:t>
            </a:r>
            <a:endParaRPr lang="en-US" altLang="ko-KR" b="1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424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9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VPN/IPSEC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가상화 사설 네트워크 설정 기술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7DC8A67-E543-42D3-AEE4-8822289017FB}"/>
              </a:ext>
            </a:extLst>
          </p:cNvPr>
          <p:cNvCxnSpPr>
            <a:cxnSpLocks/>
          </p:cNvCxnSpPr>
          <p:nvPr/>
        </p:nvCxnSpPr>
        <p:spPr>
          <a:xfrm>
            <a:off x="2248977" y="1037107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8E3351-568E-49A9-9358-B21FADA2896A}"/>
              </a:ext>
            </a:extLst>
          </p:cNvPr>
          <p:cNvSpPr txBox="1"/>
          <p:nvPr/>
        </p:nvSpPr>
        <p:spPr>
          <a:xfrm>
            <a:off x="878541" y="1711315"/>
            <a:ext cx="104349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</a:rPr>
              <a:t>[</a:t>
            </a:r>
            <a:r>
              <a:rPr lang="en-US" altLang="ko-KR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VPN</a:t>
            </a:r>
            <a:r>
              <a:rPr lang="en-US" altLang="ko-KR" b="1" i="0" dirty="0">
                <a:solidFill>
                  <a:srgbClr val="333333"/>
                </a:solidFill>
                <a:effectLst/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b="1" dirty="0" err="1">
                <a:solidFill>
                  <a:srgbClr val="333333"/>
                </a:solidFill>
              </a:rPr>
              <a:t>사설망</a:t>
            </a:r>
            <a:r>
              <a:rPr lang="en-US" altLang="ko-KR" b="1" dirty="0">
                <a:solidFill>
                  <a:srgbClr val="333333"/>
                </a:solidFill>
              </a:rPr>
              <a:t>(Private Network)</a:t>
            </a:r>
            <a:r>
              <a:rPr lang="ko-KR" altLang="en-US" b="1" dirty="0">
                <a:solidFill>
                  <a:srgbClr val="333333"/>
                </a:solidFill>
              </a:rPr>
              <a:t>이란 특정한 회사나 조직이 소유하고 독점적으로 사용하는 네트워크를 의미하고</a:t>
            </a:r>
            <a:r>
              <a:rPr lang="en-US" altLang="ko-KR" b="1" dirty="0">
                <a:solidFill>
                  <a:srgbClr val="333333"/>
                </a:solidFill>
              </a:rPr>
              <a:t>, </a:t>
            </a:r>
            <a:r>
              <a:rPr lang="ko-KR" altLang="en-US" b="1" dirty="0">
                <a:solidFill>
                  <a:srgbClr val="333333"/>
                </a:solidFill>
              </a:rPr>
              <a:t>공중망</a:t>
            </a:r>
            <a:r>
              <a:rPr lang="en-US" altLang="ko-KR" b="1" dirty="0">
                <a:solidFill>
                  <a:srgbClr val="333333"/>
                </a:solidFill>
              </a:rPr>
              <a:t>(Public Network)</a:t>
            </a:r>
            <a:r>
              <a:rPr lang="ko-KR" altLang="en-US" b="1" dirty="0">
                <a:solidFill>
                  <a:srgbClr val="333333"/>
                </a:solidFill>
              </a:rPr>
              <a:t>은 사설망과 대칭되는 개념으로 불특정 다수의 사용자에게 서비스를 제공하는 통신망을 뜻한다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</a:rPr>
              <a:t> VPN</a:t>
            </a:r>
            <a:r>
              <a:rPr lang="ko-KR" altLang="en-US" b="1" dirty="0">
                <a:solidFill>
                  <a:srgbClr val="333333"/>
                </a:solidFill>
              </a:rPr>
              <a:t>은 인터넷을 이용하여 고비용의 사설망을 대체하는 효과를 얻기 위한 기술로 인터넷망과 같은 공중망을 사용하여 둘 이상의 네트워크를 안전하게 연결하기 위하여 가상의 터널을 만들고 암호화된 데이터를 전송할 수 있도록 구성된 네트워크라고 정의할 수 있으며 공중망 상에서 구축되는 논리적인 전용망이다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</a:rPr>
              <a:t>VPN</a:t>
            </a:r>
            <a:r>
              <a:rPr lang="ko-KR" altLang="en-US" b="1" dirty="0">
                <a:solidFill>
                  <a:srgbClr val="333333"/>
                </a:solidFill>
              </a:rPr>
              <a:t>은 인터넷을 통해 전용망과 같은 사설 네트워크를 구성할 수 있도록 해주는 기술이다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1175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9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VPN/IPSEC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가상화 사설 네트워크 설정 기술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7DC8A67-E543-42D3-AEE4-8822289017FB}"/>
              </a:ext>
            </a:extLst>
          </p:cNvPr>
          <p:cNvCxnSpPr>
            <a:cxnSpLocks/>
          </p:cNvCxnSpPr>
          <p:nvPr/>
        </p:nvCxnSpPr>
        <p:spPr>
          <a:xfrm>
            <a:off x="2248977" y="1037107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E00B4BE-F47E-4B33-B745-7D409A3BB298}"/>
              </a:ext>
            </a:extLst>
          </p:cNvPr>
          <p:cNvSpPr txBox="1"/>
          <p:nvPr/>
        </p:nvSpPr>
        <p:spPr>
          <a:xfrm>
            <a:off x="878541" y="1711315"/>
            <a:ext cx="104349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</a:rPr>
              <a:t>[</a:t>
            </a:r>
            <a:r>
              <a:rPr lang="en-US" altLang="ko-KR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IPSEC</a:t>
            </a:r>
            <a:r>
              <a:rPr lang="en-US" altLang="ko-KR" b="1" i="0" dirty="0">
                <a:solidFill>
                  <a:srgbClr val="333333"/>
                </a:solidFill>
                <a:effectLst/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</a:rPr>
              <a:t>IPSEC(Internet Protocol Security)</a:t>
            </a:r>
            <a:r>
              <a:rPr lang="ko-KR" altLang="en-US" b="1" dirty="0">
                <a:solidFill>
                  <a:srgbClr val="333333"/>
                </a:solidFill>
              </a:rPr>
              <a:t>은 </a:t>
            </a:r>
            <a:r>
              <a:rPr lang="en-US" altLang="ko-KR" b="1" dirty="0">
                <a:solidFill>
                  <a:srgbClr val="333333"/>
                </a:solidFill>
              </a:rPr>
              <a:t>TCP/IP </a:t>
            </a:r>
            <a:r>
              <a:rPr lang="ko-KR" altLang="en-US" b="1" dirty="0">
                <a:solidFill>
                  <a:srgbClr val="333333"/>
                </a:solidFill>
              </a:rPr>
              <a:t>프로토콜의 구조적인 결함을 극복하고 </a:t>
            </a:r>
            <a:r>
              <a:rPr lang="en-US" altLang="ko-KR" b="1" dirty="0">
                <a:solidFill>
                  <a:srgbClr val="333333"/>
                </a:solidFill>
              </a:rPr>
              <a:t>IP </a:t>
            </a:r>
            <a:r>
              <a:rPr lang="ko-KR" altLang="en-US" b="1" dirty="0">
                <a:solidFill>
                  <a:srgbClr val="333333"/>
                </a:solidFill>
              </a:rPr>
              <a:t>수준에서 제공되는 보안 서비스를 </a:t>
            </a:r>
            <a:r>
              <a:rPr lang="ko-KR" altLang="en-US" b="1" dirty="0" err="1">
                <a:solidFill>
                  <a:srgbClr val="333333"/>
                </a:solidFill>
              </a:rPr>
              <a:t>표준화할</a:t>
            </a:r>
            <a:r>
              <a:rPr lang="ko-KR" altLang="en-US" b="1" dirty="0">
                <a:solidFill>
                  <a:srgbClr val="333333"/>
                </a:solidFill>
              </a:rPr>
              <a:t> 목적으로 개발된 인터넷 보안 표준이다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</a:rPr>
              <a:t>IPSEC</a:t>
            </a:r>
            <a:r>
              <a:rPr lang="ko-KR" altLang="en-US" b="1" dirty="0">
                <a:solidFill>
                  <a:srgbClr val="333333"/>
                </a:solidFill>
              </a:rPr>
              <a:t>의 구조는 </a:t>
            </a:r>
            <a:r>
              <a:rPr lang="en-US" altLang="ko-KR" b="1" dirty="0">
                <a:solidFill>
                  <a:srgbClr val="333333"/>
                </a:solidFill>
              </a:rPr>
              <a:t>IP </a:t>
            </a:r>
            <a:r>
              <a:rPr lang="ko-KR" altLang="en-US" b="1" dirty="0">
                <a:solidFill>
                  <a:srgbClr val="333333"/>
                </a:solidFill>
              </a:rPr>
              <a:t>계층에서 보안 서비스를 제공하기 위한 </a:t>
            </a:r>
            <a:r>
              <a:rPr lang="en-US" altLang="ko-KR" b="1" dirty="0">
                <a:solidFill>
                  <a:srgbClr val="333333"/>
                </a:solidFill>
              </a:rPr>
              <a:t>IP </a:t>
            </a:r>
            <a:r>
              <a:rPr lang="ko-KR" altLang="en-US" b="1" dirty="0">
                <a:solidFill>
                  <a:srgbClr val="333333"/>
                </a:solidFill>
              </a:rPr>
              <a:t>계층 보안 프로토콜과 </a:t>
            </a:r>
            <a:r>
              <a:rPr lang="ko-KR" altLang="en-US" b="1" dirty="0" err="1">
                <a:solidFill>
                  <a:srgbClr val="333333"/>
                </a:solidFill>
              </a:rPr>
              <a:t>키관리</a:t>
            </a:r>
            <a:r>
              <a:rPr lang="ko-KR" altLang="en-US" b="1" dirty="0">
                <a:solidFill>
                  <a:srgbClr val="333333"/>
                </a:solidFill>
              </a:rPr>
              <a:t> 프로토콜로 나눌 수 있습니다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</a:rPr>
              <a:t>IP </a:t>
            </a:r>
            <a:r>
              <a:rPr lang="ko-KR" altLang="en-US" b="1" dirty="0">
                <a:solidFill>
                  <a:srgbClr val="333333"/>
                </a:solidFill>
              </a:rPr>
              <a:t>보안표준과 </a:t>
            </a:r>
            <a:r>
              <a:rPr lang="ko-KR" altLang="en-US" b="1" dirty="0" err="1">
                <a:solidFill>
                  <a:srgbClr val="333333"/>
                </a:solidFill>
              </a:rPr>
              <a:t>키관리</a:t>
            </a:r>
            <a:r>
              <a:rPr lang="ko-KR" altLang="en-US" b="1" dirty="0">
                <a:solidFill>
                  <a:srgbClr val="333333"/>
                </a:solidFill>
              </a:rPr>
              <a:t> 프로토콜은 서로 독립적으로 설계되었고 </a:t>
            </a:r>
            <a:r>
              <a:rPr lang="en-US" altLang="ko-KR" b="1" dirty="0">
                <a:solidFill>
                  <a:srgbClr val="333333"/>
                </a:solidFill>
              </a:rPr>
              <a:t>SA(Security Association)</a:t>
            </a:r>
            <a:r>
              <a:rPr lang="ko-KR" altLang="en-US" b="1" dirty="0">
                <a:solidFill>
                  <a:srgbClr val="333333"/>
                </a:solidFill>
              </a:rPr>
              <a:t>를 매개로 하여 연결된다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</a:rPr>
              <a:t>IP </a:t>
            </a:r>
            <a:r>
              <a:rPr lang="ko-KR" altLang="en-US" b="1" dirty="0">
                <a:solidFill>
                  <a:srgbClr val="333333"/>
                </a:solidFill>
              </a:rPr>
              <a:t>보안 표준은 </a:t>
            </a:r>
            <a:r>
              <a:rPr lang="en-US" altLang="ko-KR" b="1" dirty="0">
                <a:solidFill>
                  <a:srgbClr val="333333"/>
                </a:solidFill>
              </a:rPr>
              <a:t>IP </a:t>
            </a:r>
            <a:r>
              <a:rPr lang="ko-KR" altLang="en-US" b="1" dirty="0">
                <a:solidFill>
                  <a:srgbClr val="333333"/>
                </a:solidFill>
              </a:rPr>
              <a:t>패킷의 발신지를 인증하고 패킷 내용이 불법으로 변조되었는지 확인하는 무결성 서비스를 제공하는 인증 보안 메커니즘</a:t>
            </a:r>
            <a:r>
              <a:rPr lang="en-US" altLang="ko-KR" b="1" dirty="0">
                <a:solidFill>
                  <a:srgbClr val="333333"/>
                </a:solidFill>
              </a:rPr>
              <a:t>(AH, Authentication Header)</a:t>
            </a:r>
            <a:r>
              <a:rPr lang="ko-KR" altLang="en-US" b="1" dirty="0">
                <a:solidFill>
                  <a:srgbClr val="333333"/>
                </a:solidFill>
              </a:rPr>
              <a:t>과 패킷의 데이터를 암호화함으로써 </a:t>
            </a:r>
            <a:r>
              <a:rPr lang="ko-KR" altLang="en-US" b="1" dirty="0" err="1">
                <a:solidFill>
                  <a:srgbClr val="333333"/>
                </a:solidFill>
              </a:rPr>
              <a:t>비밀성</a:t>
            </a:r>
            <a:r>
              <a:rPr lang="ko-KR" altLang="en-US" b="1" dirty="0">
                <a:solidFill>
                  <a:srgbClr val="333333"/>
                </a:solidFill>
              </a:rPr>
              <a:t> 서비스를 제공하는 암호화 보안 메커니즘</a:t>
            </a:r>
            <a:r>
              <a:rPr lang="en-US" altLang="ko-KR" b="1" dirty="0">
                <a:solidFill>
                  <a:srgbClr val="333333"/>
                </a:solidFill>
              </a:rPr>
              <a:t>(ESP, Encapsulated Security Payload)</a:t>
            </a:r>
            <a:r>
              <a:rPr lang="ko-KR" altLang="en-US" b="1" dirty="0">
                <a:solidFill>
                  <a:srgbClr val="333333"/>
                </a:solidFill>
              </a:rPr>
              <a:t>으로 구성된다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3832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9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VPN/IPSEC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가상화 사설 네트워크 설정 기술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7DC8A67-E543-42D3-AEE4-8822289017FB}"/>
              </a:ext>
            </a:extLst>
          </p:cNvPr>
          <p:cNvCxnSpPr>
            <a:cxnSpLocks/>
          </p:cNvCxnSpPr>
          <p:nvPr/>
        </p:nvCxnSpPr>
        <p:spPr>
          <a:xfrm>
            <a:off x="2248977" y="1037107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47D8C0E-5942-4BF7-9683-6C2F1D01460F}"/>
              </a:ext>
            </a:extLst>
          </p:cNvPr>
          <p:cNvSpPr txBox="1"/>
          <p:nvPr/>
        </p:nvSpPr>
        <p:spPr>
          <a:xfrm>
            <a:off x="878541" y="1711315"/>
            <a:ext cx="104349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</a:rPr>
              <a:t>[IPSEC </a:t>
            </a:r>
            <a:r>
              <a:rPr lang="ko-KR" altLang="en-US" b="1" dirty="0">
                <a:solidFill>
                  <a:srgbClr val="333333"/>
                </a:solidFill>
              </a:rPr>
              <a:t>보안 메커니즘</a:t>
            </a:r>
            <a:r>
              <a:rPr lang="en-US" altLang="ko-KR" b="1" dirty="0">
                <a:solidFill>
                  <a:srgbClr val="333333"/>
                </a:solidFill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333333"/>
                </a:solidFill>
              </a:rPr>
              <a:t>두 보안 메커니즘은 전송</a:t>
            </a:r>
            <a:r>
              <a:rPr lang="en-US" altLang="ko-KR" b="1" dirty="0">
                <a:solidFill>
                  <a:srgbClr val="333333"/>
                </a:solidFill>
              </a:rPr>
              <a:t>(Transport) </a:t>
            </a:r>
            <a:r>
              <a:rPr lang="ko-KR" altLang="en-US" b="1" dirty="0">
                <a:solidFill>
                  <a:srgbClr val="333333"/>
                </a:solidFill>
              </a:rPr>
              <a:t>모드와 터널</a:t>
            </a:r>
            <a:r>
              <a:rPr lang="en-US" altLang="ko-KR" b="1" dirty="0">
                <a:solidFill>
                  <a:srgbClr val="333333"/>
                </a:solidFill>
              </a:rPr>
              <a:t>(Tunnel) </a:t>
            </a:r>
            <a:r>
              <a:rPr lang="ko-KR" altLang="en-US" b="1" dirty="0">
                <a:solidFill>
                  <a:srgbClr val="333333"/>
                </a:solidFill>
              </a:rPr>
              <a:t>모드라는 </a:t>
            </a:r>
            <a:r>
              <a:rPr lang="en-US" altLang="ko-KR" b="1" dirty="0">
                <a:solidFill>
                  <a:srgbClr val="333333"/>
                </a:solidFill>
              </a:rPr>
              <a:t>2</a:t>
            </a:r>
            <a:r>
              <a:rPr lang="ko-KR" altLang="en-US" b="1" dirty="0">
                <a:solidFill>
                  <a:srgbClr val="333333"/>
                </a:solidFill>
              </a:rPr>
              <a:t>개의 보안 방식으로 사용될 수 있다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333333"/>
                </a:solidFill>
              </a:rPr>
              <a:t>전송모드</a:t>
            </a:r>
            <a:r>
              <a:rPr lang="en-US" altLang="ko-KR" b="1" dirty="0">
                <a:solidFill>
                  <a:srgbClr val="333333"/>
                </a:solidFill>
              </a:rPr>
              <a:t>: </a:t>
            </a:r>
            <a:r>
              <a:rPr lang="ko-KR" altLang="en-US" b="1" dirty="0">
                <a:solidFill>
                  <a:srgbClr val="333333"/>
                </a:solidFill>
              </a:rPr>
              <a:t>통신하는 양 호스트에 단말간 보안 기능을 제공하기 위해 사용한다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333333"/>
                </a:solidFill>
              </a:rPr>
              <a:t>터널모드</a:t>
            </a:r>
            <a:r>
              <a:rPr lang="en-US" altLang="ko-KR" b="1" dirty="0">
                <a:solidFill>
                  <a:srgbClr val="333333"/>
                </a:solidFill>
              </a:rPr>
              <a:t>: </a:t>
            </a:r>
            <a:r>
              <a:rPr lang="ko-KR" altLang="en-US" b="1" dirty="0">
                <a:solidFill>
                  <a:srgbClr val="333333"/>
                </a:solidFill>
              </a:rPr>
              <a:t>터널모드는 양 호스트 사이에 위치한 보안 게이트웨이에서 보안 기능을 제공하여 안전한 </a:t>
            </a:r>
            <a:r>
              <a:rPr lang="ko-KR" altLang="en-US" b="1" dirty="0" err="1">
                <a:solidFill>
                  <a:srgbClr val="333333"/>
                </a:solidFill>
              </a:rPr>
              <a:t>가상사설망을</a:t>
            </a:r>
            <a:r>
              <a:rPr lang="ko-KR" altLang="en-US" b="1" dirty="0">
                <a:solidFill>
                  <a:srgbClr val="333333"/>
                </a:solidFill>
              </a:rPr>
              <a:t> 구성하기 위해 사용된다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r>
              <a:rPr lang="en-US" altLang="ko-KR" b="1" dirty="0">
                <a:solidFill>
                  <a:srgbClr val="333333"/>
                </a:solidFill>
              </a:rPr>
              <a:t>[</a:t>
            </a:r>
            <a:r>
              <a:rPr lang="en-US" altLang="ko-KR" b="1" dirty="0" err="1">
                <a:solidFill>
                  <a:srgbClr val="333333"/>
                </a:solidFill>
              </a:rPr>
              <a:t>vpn</a:t>
            </a:r>
            <a:r>
              <a:rPr lang="ko-KR" altLang="en-US" b="1" dirty="0">
                <a:solidFill>
                  <a:srgbClr val="333333"/>
                </a:solidFill>
              </a:rPr>
              <a:t>의 </a:t>
            </a:r>
            <a:r>
              <a:rPr lang="ko-KR" altLang="en-US" b="1" dirty="0" err="1">
                <a:solidFill>
                  <a:srgbClr val="333333"/>
                </a:solidFill>
              </a:rPr>
              <a:t>터널링</a:t>
            </a:r>
            <a:r>
              <a:rPr lang="en-US" altLang="ko-KR" b="1" dirty="0">
                <a:solidFill>
                  <a:srgbClr val="333333"/>
                </a:solidFill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333333"/>
                </a:solidFill>
              </a:rPr>
              <a:t>인터넷과 같은 안전하지 못한 네트워크 환경에서 전용선과 같은 강력한 보안을 제공한다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333333"/>
                </a:solidFill>
              </a:rPr>
              <a:t> </a:t>
            </a:r>
            <a:r>
              <a:rPr lang="en-US" altLang="ko-KR" b="1" dirty="0">
                <a:solidFill>
                  <a:srgbClr val="333333"/>
                </a:solidFill>
              </a:rPr>
              <a:t>IP </a:t>
            </a:r>
            <a:r>
              <a:rPr lang="ko-KR" altLang="en-US" b="1" dirty="0">
                <a:solidFill>
                  <a:srgbClr val="333333"/>
                </a:solidFill>
              </a:rPr>
              <a:t>패킷이 공중망을 통과할 때 사용자 간에 마치 터널이 뚫린 것처럼 통로를 마련하여 이 통로를 통해 데이터를 안전하게 전송한다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365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1</a:t>
              </a:r>
            </a:p>
            <a:p>
              <a:pPr algn="ctr"/>
              <a:r>
                <a:rPr lang="en-US" altLang="ko-KR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tcpdump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CLI </a:t>
            </a:r>
            <a:r>
              <a:rPr lang="ko-KR" altLang="en-US" b="1" dirty="0"/>
              <a:t>기반 패킷 분석 명령어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7DC8A67-E543-42D3-AEE4-8822289017FB}"/>
              </a:ext>
            </a:extLst>
          </p:cNvPr>
          <p:cNvCxnSpPr>
            <a:cxnSpLocks/>
          </p:cNvCxnSpPr>
          <p:nvPr/>
        </p:nvCxnSpPr>
        <p:spPr>
          <a:xfrm>
            <a:off x="2248977" y="1037107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065613F-C881-4CBE-9BEB-621D8E33D16A}"/>
              </a:ext>
            </a:extLst>
          </p:cNvPr>
          <p:cNvSpPr txBox="1"/>
          <p:nvPr/>
        </p:nvSpPr>
        <p:spPr>
          <a:xfrm>
            <a:off x="824753" y="1855694"/>
            <a:ext cx="104349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</a:rPr>
              <a:t>[TCP DUMP]</a:t>
            </a:r>
          </a:p>
          <a:p>
            <a:r>
              <a:rPr lang="ko-KR" altLang="en-US" b="1" i="0" dirty="0">
                <a:solidFill>
                  <a:srgbClr val="333333"/>
                </a:solidFill>
                <a:effectLst/>
              </a:rPr>
              <a:t>주어진 조건식을 만족하는 네트워크 인터페이스를 거치는 패킷들의 헤더를 출력해준다</a:t>
            </a:r>
            <a:r>
              <a:rPr lang="en-US" altLang="ko-KR" b="1" i="0" dirty="0">
                <a:solidFill>
                  <a:srgbClr val="333333"/>
                </a:solidFill>
                <a:effectLst/>
              </a:rPr>
              <a:t>. </a:t>
            </a:r>
            <a:r>
              <a:rPr lang="ko-KR" altLang="en-US" b="1" i="0" dirty="0">
                <a:solidFill>
                  <a:srgbClr val="333333"/>
                </a:solidFill>
                <a:effectLst/>
              </a:rPr>
              <a:t>일반적인 패킷 가로채기 소프트웨어로 </a:t>
            </a:r>
            <a:r>
              <a:rPr lang="ko-KR" altLang="en-US" b="1" dirty="0">
                <a:solidFill>
                  <a:srgbClr val="333333"/>
                </a:solidFill>
              </a:rPr>
              <a:t>대부분의 유닉스 계열에서 네트워크 카드를 통해 송수신 되는 패킷을 가로채고 표시해주는 소프트웨어이다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endParaRPr lang="en-US" altLang="ko-KR" b="1" i="0" dirty="0">
              <a:solidFill>
                <a:srgbClr val="333333"/>
              </a:solidFill>
              <a:effectLst/>
            </a:endParaRPr>
          </a:p>
          <a:p>
            <a:endParaRPr lang="en-US" altLang="ko-KR" b="1" i="0" dirty="0">
              <a:solidFill>
                <a:srgbClr val="333333"/>
              </a:solidFill>
              <a:effectLst/>
            </a:endParaRPr>
          </a:p>
          <a:p>
            <a:r>
              <a:rPr lang="en-US" altLang="ko-KR" b="1" i="0" dirty="0">
                <a:solidFill>
                  <a:srgbClr val="333333"/>
                </a:solidFill>
                <a:effectLst/>
              </a:rPr>
              <a:t>[TCP DUMP </a:t>
            </a:r>
            <a:r>
              <a:rPr lang="ko-KR" altLang="en-US" b="1" i="0" dirty="0">
                <a:solidFill>
                  <a:srgbClr val="333333"/>
                </a:solidFill>
                <a:effectLst/>
              </a:rPr>
              <a:t>사용법</a:t>
            </a:r>
            <a:r>
              <a:rPr lang="en-US" altLang="ko-KR" b="1" i="0" dirty="0">
                <a:solidFill>
                  <a:srgbClr val="333333"/>
                </a:solidFill>
                <a:effectLst/>
              </a:rPr>
              <a:t>]</a:t>
            </a:r>
          </a:p>
          <a:p>
            <a:r>
              <a:rPr lang="ko-KR" altLang="en-US" b="1" dirty="0">
                <a:solidFill>
                  <a:srgbClr val="333333"/>
                </a:solidFill>
              </a:rPr>
              <a:t>명령 줄에서 </a:t>
            </a:r>
            <a:r>
              <a:rPr lang="en-US" altLang="ko-KR" b="1" dirty="0" err="1">
                <a:solidFill>
                  <a:srgbClr val="333333"/>
                </a:solidFill>
              </a:rPr>
              <a:t>tcpdump</a:t>
            </a:r>
            <a:r>
              <a:rPr lang="ko-KR" altLang="en-US" b="1" dirty="0">
                <a:solidFill>
                  <a:srgbClr val="333333"/>
                </a:solidFill>
              </a:rPr>
              <a:t>라는 명령어를 이용하여 사용한다</a:t>
            </a:r>
            <a:r>
              <a:rPr lang="en-US" altLang="ko-KR" b="1" dirty="0">
                <a:solidFill>
                  <a:srgbClr val="333333"/>
                </a:solidFill>
              </a:rPr>
              <a:t>. </a:t>
            </a:r>
            <a:r>
              <a:rPr lang="ko-KR" altLang="en-US" b="1" dirty="0">
                <a:solidFill>
                  <a:srgbClr val="333333"/>
                </a:solidFill>
              </a:rPr>
              <a:t>다양한 옵션값</a:t>
            </a:r>
            <a:r>
              <a:rPr lang="en-US" altLang="ko-KR" b="1" dirty="0">
                <a:solidFill>
                  <a:srgbClr val="333333"/>
                </a:solidFill>
              </a:rPr>
              <a:t>, </a:t>
            </a:r>
            <a:r>
              <a:rPr lang="ko-KR" altLang="en-US" b="1" dirty="0">
                <a:solidFill>
                  <a:srgbClr val="333333"/>
                </a:solidFill>
              </a:rPr>
              <a:t>표현식</a:t>
            </a:r>
            <a:r>
              <a:rPr lang="en-US" altLang="ko-KR" b="1" dirty="0">
                <a:solidFill>
                  <a:srgbClr val="333333"/>
                </a:solidFill>
              </a:rPr>
              <a:t>, </a:t>
            </a:r>
            <a:r>
              <a:rPr lang="ko-KR" altLang="en-US" b="1" dirty="0" err="1">
                <a:solidFill>
                  <a:srgbClr val="333333"/>
                </a:solidFill>
              </a:rPr>
              <a:t>범위값이</a:t>
            </a:r>
            <a:r>
              <a:rPr lang="ko-KR" altLang="en-US" b="1" dirty="0">
                <a:solidFill>
                  <a:srgbClr val="333333"/>
                </a:solidFill>
              </a:rPr>
              <a:t> 있는데 이 들을 활용해서 패킷을 수집한다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endParaRPr lang="en-US" altLang="ko-KR" b="1" i="0" dirty="0">
              <a:solidFill>
                <a:srgbClr val="333333"/>
              </a:solidFill>
              <a:effectLst/>
            </a:endParaRPr>
          </a:p>
          <a:p>
            <a:r>
              <a:rPr lang="en-US" altLang="ko-KR" b="1" i="0" dirty="0">
                <a:solidFill>
                  <a:srgbClr val="333333"/>
                </a:solidFill>
                <a:effectLst/>
              </a:rPr>
              <a:t>[TCP DUMP </a:t>
            </a:r>
            <a:r>
              <a:rPr lang="ko-KR" altLang="en-US" b="1" i="0" dirty="0">
                <a:solidFill>
                  <a:srgbClr val="333333"/>
                </a:solidFill>
                <a:effectLst/>
              </a:rPr>
              <a:t>옵션값</a:t>
            </a:r>
            <a:r>
              <a:rPr lang="en-US" altLang="ko-KR" b="1" i="0" dirty="0">
                <a:solidFill>
                  <a:srgbClr val="333333"/>
                </a:solidFill>
                <a:effectLst/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</a:rPr>
              <a:t>c</a:t>
            </a:r>
            <a:r>
              <a:rPr lang="ko-KR" altLang="en-US" b="1" dirty="0">
                <a:solidFill>
                  <a:srgbClr val="333333"/>
                </a:solidFill>
              </a:rPr>
              <a:t> </a:t>
            </a:r>
            <a:r>
              <a:rPr lang="en-US" altLang="ko-KR" b="1" dirty="0">
                <a:solidFill>
                  <a:srgbClr val="333333"/>
                </a:solidFill>
              </a:rPr>
              <a:t>count: </a:t>
            </a:r>
            <a:r>
              <a:rPr lang="ko-KR" altLang="en-US" b="1" dirty="0">
                <a:solidFill>
                  <a:srgbClr val="333333"/>
                </a:solidFill>
              </a:rPr>
              <a:t>지정한 수만큼 패킷을 수신</a:t>
            </a: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</a:rPr>
              <a:t>I</a:t>
            </a:r>
            <a:r>
              <a:rPr lang="ko-KR" altLang="en-US" b="1" dirty="0">
                <a:solidFill>
                  <a:srgbClr val="333333"/>
                </a:solidFill>
              </a:rPr>
              <a:t> </a:t>
            </a:r>
            <a:r>
              <a:rPr lang="en-US" altLang="ko-KR" b="1" dirty="0">
                <a:solidFill>
                  <a:srgbClr val="333333"/>
                </a:solidFill>
              </a:rPr>
              <a:t>interface:</a:t>
            </a:r>
            <a:r>
              <a:rPr lang="ko-KR" altLang="en-US" b="1" dirty="0">
                <a:solidFill>
                  <a:srgbClr val="333333"/>
                </a:solidFill>
              </a:rPr>
              <a:t> 지정한 인터페이스를 경유하는 패킷 내역을 출력</a:t>
            </a: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i="0" dirty="0">
                <a:solidFill>
                  <a:srgbClr val="333333"/>
                </a:solidFill>
                <a:effectLst/>
              </a:rPr>
              <a:t>w file: </a:t>
            </a:r>
            <a:r>
              <a:rPr lang="ko-KR" altLang="en-US" b="1" i="0" dirty="0" err="1">
                <a:solidFill>
                  <a:srgbClr val="333333"/>
                </a:solidFill>
                <a:effectLst/>
              </a:rPr>
              <a:t>캡쳐한</a:t>
            </a:r>
            <a:r>
              <a:rPr lang="ko-KR" altLang="en-US" b="1" i="0" dirty="0">
                <a:solidFill>
                  <a:srgbClr val="333333"/>
                </a:solidFill>
                <a:effectLst/>
              </a:rPr>
              <a:t> 패킷 내용을 파일로 만든다</a:t>
            </a:r>
            <a:r>
              <a:rPr lang="en-US" altLang="ko-KR" b="1" i="0" dirty="0">
                <a:solidFill>
                  <a:srgbClr val="333333"/>
                </a:solidFill>
                <a:effectLst/>
              </a:rPr>
              <a:t>.</a:t>
            </a:r>
          </a:p>
          <a:p>
            <a:r>
              <a:rPr lang="en-US" altLang="ko-KR" b="1" dirty="0">
                <a:solidFill>
                  <a:srgbClr val="333333"/>
                </a:solidFill>
              </a:rPr>
              <a:t>- f </a:t>
            </a:r>
            <a:r>
              <a:rPr lang="en-US" altLang="ko-KR" b="1" dirty="0" err="1">
                <a:solidFill>
                  <a:srgbClr val="333333"/>
                </a:solidFill>
              </a:rPr>
              <a:t>flie</a:t>
            </a:r>
            <a:r>
              <a:rPr lang="en-US" altLang="ko-KR" b="1" dirty="0">
                <a:solidFill>
                  <a:srgbClr val="333333"/>
                </a:solidFill>
              </a:rPr>
              <a:t>: </a:t>
            </a:r>
            <a:r>
              <a:rPr lang="ko-KR" altLang="en-US" b="1" dirty="0">
                <a:solidFill>
                  <a:srgbClr val="333333"/>
                </a:solidFill>
              </a:rPr>
              <a:t>패킷들을 </a:t>
            </a:r>
            <a:r>
              <a:rPr lang="en-US" altLang="ko-KR" b="1" dirty="0">
                <a:solidFill>
                  <a:srgbClr val="333333"/>
                </a:solidFill>
              </a:rPr>
              <a:t>–w </a:t>
            </a:r>
            <a:r>
              <a:rPr lang="ko-KR" altLang="en-US" b="1" dirty="0">
                <a:solidFill>
                  <a:srgbClr val="333333"/>
                </a:solidFill>
              </a:rPr>
              <a:t>옵션으로 만들어진 파일로부터 읽어드린다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  <a:endParaRPr lang="en-US" altLang="ko-KR" b="1" i="0" dirty="0">
              <a:solidFill>
                <a:srgbClr val="333333"/>
              </a:solidFill>
              <a:effectLst/>
            </a:endParaRPr>
          </a:p>
          <a:p>
            <a:endParaRPr lang="en-US" altLang="ko-KR" b="1" i="0" dirty="0">
              <a:solidFill>
                <a:srgbClr val="333333"/>
              </a:solidFill>
              <a:effectLst/>
            </a:endParaRPr>
          </a:p>
          <a:p>
            <a:endParaRPr lang="en-US" altLang="ko-KR" b="1" dirty="0">
              <a:solidFill>
                <a:srgbClr val="333333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464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79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51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10</a:t>
              </a:r>
            </a:p>
            <a:p>
              <a:pPr algn="ctr"/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공개키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/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전자 인증서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공개키 기반 구조</a:t>
            </a:r>
            <a:r>
              <a:rPr lang="en-US" altLang="ko-KR" b="1" dirty="0"/>
              <a:t>(PKI)</a:t>
            </a:r>
            <a:r>
              <a:rPr lang="ko-KR" altLang="en-US" b="1" dirty="0"/>
              <a:t>와 전자 인증서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7DC8A67-E543-42D3-AEE4-8822289017FB}"/>
              </a:ext>
            </a:extLst>
          </p:cNvPr>
          <p:cNvCxnSpPr>
            <a:cxnSpLocks/>
          </p:cNvCxnSpPr>
          <p:nvPr/>
        </p:nvCxnSpPr>
        <p:spPr>
          <a:xfrm>
            <a:off x="2248977" y="1037107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2E35C8A-74E8-462A-8B52-4D48E580CD1C}"/>
              </a:ext>
            </a:extLst>
          </p:cNvPr>
          <p:cNvSpPr txBox="1"/>
          <p:nvPr/>
        </p:nvSpPr>
        <p:spPr>
          <a:xfrm>
            <a:off x="878541" y="1711315"/>
            <a:ext cx="104349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</a:rPr>
              <a:t>[</a:t>
            </a:r>
            <a:r>
              <a:rPr lang="ko-KR" altLang="en-US" b="1" dirty="0">
                <a:solidFill>
                  <a:srgbClr val="333333"/>
                </a:solidFill>
              </a:rPr>
              <a:t>공개키 기반 구조</a:t>
            </a:r>
            <a:r>
              <a:rPr lang="en-US" altLang="ko-KR" b="1" dirty="0">
                <a:solidFill>
                  <a:srgbClr val="333333"/>
                </a:solidFill>
              </a:rPr>
              <a:t>(PKI)]</a:t>
            </a: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333333"/>
                </a:solidFill>
              </a:rPr>
              <a:t>공개키 암호 알고리즘</a:t>
            </a:r>
            <a:r>
              <a:rPr lang="en-US" altLang="ko-KR" b="1" dirty="0">
                <a:solidFill>
                  <a:srgbClr val="333333"/>
                </a:solidFill>
              </a:rPr>
              <a:t>(Algorithm)</a:t>
            </a:r>
            <a:r>
              <a:rPr lang="ko-KR" altLang="en-US" b="1" dirty="0">
                <a:solidFill>
                  <a:srgbClr val="333333"/>
                </a:solidFill>
              </a:rPr>
              <a:t>을 적용하고 인증서를 관리하기 위한 기반시스템을</a:t>
            </a:r>
            <a:r>
              <a:rPr lang="en-US" altLang="ko-KR" b="1" dirty="0">
                <a:solidFill>
                  <a:srgbClr val="333333"/>
                </a:solidFill>
              </a:rPr>
              <a:t> </a:t>
            </a:r>
            <a:r>
              <a:rPr lang="ko-KR" altLang="en-US" b="1" dirty="0">
                <a:solidFill>
                  <a:srgbClr val="333333"/>
                </a:solidFill>
              </a:rPr>
              <a:t>말한다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333333"/>
                </a:solidFill>
              </a:rPr>
              <a:t>사용하는 인증서는 주로 </a:t>
            </a:r>
            <a:r>
              <a:rPr lang="en-US" altLang="ko-KR" b="1" dirty="0">
                <a:solidFill>
                  <a:srgbClr val="333333"/>
                </a:solidFill>
              </a:rPr>
              <a:t>X.509 </a:t>
            </a:r>
            <a:r>
              <a:rPr lang="ko-KR" altLang="en-US" b="1" dirty="0">
                <a:solidFill>
                  <a:srgbClr val="333333"/>
                </a:solidFill>
              </a:rPr>
              <a:t>형식의 인증서를 사용하고 있으며</a:t>
            </a:r>
            <a:r>
              <a:rPr lang="en-US" altLang="ko-KR" b="1" dirty="0">
                <a:solidFill>
                  <a:srgbClr val="333333"/>
                </a:solidFill>
              </a:rPr>
              <a:t>, </a:t>
            </a:r>
            <a:r>
              <a:rPr lang="ko-KR" altLang="en-US" b="1" dirty="0">
                <a:solidFill>
                  <a:srgbClr val="333333"/>
                </a:solidFill>
              </a:rPr>
              <a:t>그 인증서를 발급하는 역할을 하는 기관을 </a:t>
            </a:r>
            <a:r>
              <a:rPr lang="en-US" altLang="ko-KR" b="1" dirty="0">
                <a:solidFill>
                  <a:srgbClr val="333333"/>
                </a:solidFill>
              </a:rPr>
              <a:t>CA</a:t>
            </a:r>
            <a:r>
              <a:rPr lang="ko-KR" altLang="en-US" b="1" dirty="0">
                <a:solidFill>
                  <a:srgbClr val="333333"/>
                </a:solidFill>
              </a:rPr>
              <a:t>라고 한다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333333"/>
                </a:solidFill>
              </a:rPr>
              <a:t>전자서명</a:t>
            </a:r>
            <a:r>
              <a:rPr lang="en-US" altLang="ko-KR" b="1" dirty="0">
                <a:solidFill>
                  <a:srgbClr val="333333"/>
                </a:solidFill>
              </a:rPr>
              <a:t>, </a:t>
            </a:r>
            <a:r>
              <a:rPr lang="ko-KR" altLang="en-US" b="1" dirty="0">
                <a:solidFill>
                  <a:srgbClr val="333333"/>
                </a:solidFill>
              </a:rPr>
              <a:t>전자상거래 등이 안전하게 구현되기 위하여 구축되어야 할 기반기술 이다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</a:rPr>
              <a:t>PKI</a:t>
            </a:r>
            <a:r>
              <a:rPr lang="ko-KR" altLang="en-US" b="1" dirty="0">
                <a:solidFill>
                  <a:srgbClr val="333333"/>
                </a:solidFill>
              </a:rPr>
              <a:t>는 보안이 되지 않는 네트워크를 통해 안전한 전송이 가능하게 하는 플랫폼으로</a:t>
            </a:r>
            <a:r>
              <a:rPr lang="en-US" altLang="ko-KR" b="1" dirty="0">
                <a:solidFill>
                  <a:srgbClr val="333333"/>
                </a:solidFill>
              </a:rPr>
              <a:t>, </a:t>
            </a:r>
            <a:r>
              <a:rPr lang="ko-KR" altLang="en-US" b="1" dirty="0">
                <a:solidFill>
                  <a:srgbClr val="333333"/>
                </a:solidFill>
              </a:rPr>
              <a:t>공개</a:t>
            </a:r>
            <a:r>
              <a:rPr lang="en-US" altLang="ko-KR" b="1" dirty="0">
                <a:solidFill>
                  <a:srgbClr val="333333"/>
                </a:solidFill>
              </a:rPr>
              <a:t>(</a:t>
            </a:r>
            <a:r>
              <a:rPr lang="ko-KR" altLang="en-US" b="1" dirty="0">
                <a:solidFill>
                  <a:srgbClr val="333333"/>
                </a:solidFill>
              </a:rPr>
              <a:t>비대칭</a:t>
            </a:r>
            <a:r>
              <a:rPr lang="en-US" altLang="ko-KR" b="1" dirty="0">
                <a:solidFill>
                  <a:srgbClr val="333333"/>
                </a:solidFill>
              </a:rPr>
              <a:t>)</a:t>
            </a:r>
            <a:r>
              <a:rPr lang="ko-KR" altLang="en-US" b="1" dirty="0">
                <a:solidFill>
                  <a:srgbClr val="333333"/>
                </a:solidFill>
              </a:rPr>
              <a:t>키 암호화 구조의 구현을 통해 이루어 진다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</a:rPr>
              <a:t>PKI</a:t>
            </a:r>
            <a:r>
              <a:rPr lang="ko-KR" altLang="en-US" b="1" dirty="0">
                <a:solidFill>
                  <a:srgbClr val="333333"/>
                </a:solidFill>
              </a:rPr>
              <a:t>는 공개키를 키 관리 센터와 같은 신뢰할 수 있는 제</a:t>
            </a:r>
            <a:r>
              <a:rPr lang="en-US" altLang="ko-KR" b="1" dirty="0">
                <a:solidFill>
                  <a:srgbClr val="333333"/>
                </a:solidFill>
              </a:rPr>
              <a:t>3</a:t>
            </a:r>
            <a:r>
              <a:rPr lang="ko-KR" altLang="en-US" b="1" dirty="0">
                <a:solidFill>
                  <a:srgbClr val="333333"/>
                </a:solidFill>
              </a:rPr>
              <a:t>자</a:t>
            </a:r>
            <a:r>
              <a:rPr lang="en-US" altLang="ko-KR" b="1" dirty="0">
                <a:solidFill>
                  <a:srgbClr val="333333"/>
                </a:solidFill>
              </a:rPr>
              <a:t>(Trusted Third Party)</a:t>
            </a:r>
            <a:r>
              <a:rPr lang="ko-KR" altLang="en-US" b="1" dirty="0">
                <a:solidFill>
                  <a:srgbClr val="333333"/>
                </a:solidFill>
              </a:rPr>
              <a:t>를 통해 전달하는 방식을 사용한다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  <a:endParaRPr lang="ko-KR" altLang="en-US" b="1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862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79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51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10</a:t>
              </a:r>
            </a:p>
            <a:p>
              <a:pPr algn="ctr"/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공개키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/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전자 인증서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공개키 기반 구조</a:t>
            </a:r>
            <a:r>
              <a:rPr lang="en-US" altLang="ko-KR" b="1" dirty="0"/>
              <a:t>(PKI)</a:t>
            </a:r>
            <a:r>
              <a:rPr lang="ko-KR" altLang="en-US" b="1" dirty="0"/>
              <a:t>와 전자 인증서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7DC8A67-E543-42D3-AEE4-8822289017FB}"/>
              </a:ext>
            </a:extLst>
          </p:cNvPr>
          <p:cNvCxnSpPr>
            <a:cxnSpLocks/>
          </p:cNvCxnSpPr>
          <p:nvPr/>
        </p:nvCxnSpPr>
        <p:spPr>
          <a:xfrm>
            <a:off x="2248977" y="1037107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DB9F3B-0F14-49EB-AF90-CAE7C4C6CEFD}"/>
              </a:ext>
            </a:extLst>
          </p:cNvPr>
          <p:cNvSpPr txBox="1"/>
          <p:nvPr/>
        </p:nvSpPr>
        <p:spPr>
          <a:xfrm>
            <a:off x="878541" y="1711315"/>
            <a:ext cx="104349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</a:rPr>
              <a:t>[</a:t>
            </a:r>
            <a:r>
              <a:rPr lang="ko-KR" altLang="en-US" b="1" dirty="0">
                <a:solidFill>
                  <a:srgbClr val="333333"/>
                </a:solidFill>
              </a:rPr>
              <a:t>전자 인증서</a:t>
            </a:r>
            <a:r>
              <a:rPr lang="en-US" altLang="ko-KR" b="1" dirty="0">
                <a:solidFill>
                  <a:srgbClr val="333333"/>
                </a:solidFill>
              </a:rPr>
              <a:t>(</a:t>
            </a:r>
            <a:r>
              <a:rPr lang="ko-KR" altLang="en-US" b="1" dirty="0">
                <a:solidFill>
                  <a:srgbClr val="333333"/>
                </a:solidFill>
              </a:rPr>
              <a:t>공인 인증서</a:t>
            </a:r>
            <a:r>
              <a:rPr lang="en-US" altLang="ko-KR" b="1" dirty="0">
                <a:solidFill>
                  <a:srgbClr val="333333"/>
                </a:solidFill>
              </a:rPr>
              <a:t>)]</a:t>
            </a: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333333"/>
                </a:solidFill>
              </a:rPr>
              <a:t>공개키</a:t>
            </a:r>
            <a:r>
              <a:rPr lang="en-US" altLang="ko-KR" b="1" dirty="0">
                <a:solidFill>
                  <a:srgbClr val="333333"/>
                </a:solidFill>
              </a:rPr>
              <a:t>(RSA) </a:t>
            </a:r>
            <a:r>
              <a:rPr lang="ko-KR" altLang="en-US" b="1" dirty="0">
                <a:solidFill>
                  <a:srgbClr val="333333"/>
                </a:solidFill>
              </a:rPr>
              <a:t>기반의 인증 시스템 표준이다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333333"/>
                </a:solidFill>
              </a:rPr>
              <a:t>인증서는 인증기관에서 발행하고 이용자가 그것을 검증하기 때문에 인증서의 형식이 서로 다르면 매우 불편해 인증서의 표준 규격이 따로 정해져 있다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333333"/>
                </a:solidFill>
              </a:rPr>
              <a:t>가장 널리 사용되는 것은 </a:t>
            </a:r>
            <a:r>
              <a:rPr lang="en-US" altLang="ko-KR" b="1" dirty="0">
                <a:solidFill>
                  <a:srgbClr val="333333"/>
                </a:solidFill>
              </a:rPr>
              <a:t>ITU</a:t>
            </a:r>
            <a:r>
              <a:rPr lang="ko-KR" altLang="en-US" b="1" dirty="0">
                <a:solidFill>
                  <a:srgbClr val="333333"/>
                </a:solidFill>
              </a:rPr>
              <a:t>나 </a:t>
            </a:r>
            <a:r>
              <a:rPr lang="en-US" altLang="ko-KR" b="1" dirty="0">
                <a:solidFill>
                  <a:srgbClr val="333333"/>
                </a:solidFill>
              </a:rPr>
              <a:t>ISO</a:t>
            </a:r>
            <a:r>
              <a:rPr lang="ko-KR" altLang="en-US" b="1" dirty="0">
                <a:solidFill>
                  <a:srgbClr val="333333"/>
                </a:solidFill>
              </a:rPr>
              <a:t>에서 정하고 있는 </a:t>
            </a:r>
            <a:r>
              <a:rPr lang="en-US" altLang="ko-KR" b="1" dirty="0">
                <a:solidFill>
                  <a:srgbClr val="333333"/>
                </a:solidFill>
              </a:rPr>
              <a:t>X.509 </a:t>
            </a:r>
            <a:r>
              <a:rPr lang="ko-KR" altLang="en-US" b="1" dirty="0">
                <a:solidFill>
                  <a:srgbClr val="333333"/>
                </a:solidFill>
              </a:rPr>
              <a:t>규격이다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333333"/>
                </a:solidFill>
              </a:rPr>
              <a:t>표준화 된 디렉터리를 구성해 서비스를 제공하면 작업효율이 증대될 것으로 기대하고 표준화 한 </a:t>
            </a:r>
            <a:r>
              <a:rPr lang="en-US" altLang="ko-KR" b="1" dirty="0">
                <a:solidFill>
                  <a:srgbClr val="333333"/>
                </a:solidFill>
              </a:rPr>
              <a:t>X.500 </a:t>
            </a:r>
            <a:r>
              <a:rPr lang="ko-KR" altLang="en-US" b="1" dirty="0">
                <a:solidFill>
                  <a:srgbClr val="333333"/>
                </a:solidFill>
              </a:rPr>
              <a:t>권고안 중 일부이다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333333"/>
                </a:solidFill>
              </a:rPr>
              <a:t>구조는 버전</a:t>
            </a:r>
            <a:r>
              <a:rPr lang="en-US" altLang="ko-KR" b="1" dirty="0">
                <a:solidFill>
                  <a:srgbClr val="333333"/>
                </a:solidFill>
              </a:rPr>
              <a:t>, </a:t>
            </a:r>
            <a:r>
              <a:rPr lang="ko-KR" altLang="en-US" b="1" dirty="0">
                <a:solidFill>
                  <a:srgbClr val="333333"/>
                </a:solidFill>
              </a:rPr>
              <a:t>일련번호</a:t>
            </a:r>
            <a:r>
              <a:rPr lang="en-US" altLang="ko-KR" b="1" dirty="0">
                <a:solidFill>
                  <a:srgbClr val="333333"/>
                </a:solidFill>
              </a:rPr>
              <a:t>, </a:t>
            </a:r>
            <a:r>
              <a:rPr lang="ko-KR" altLang="en-US" b="1" dirty="0">
                <a:solidFill>
                  <a:srgbClr val="333333"/>
                </a:solidFill>
              </a:rPr>
              <a:t>알고리즘 식별자</a:t>
            </a:r>
            <a:r>
              <a:rPr lang="en-US" altLang="ko-KR" b="1" dirty="0">
                <a:solidFill>
                  <a:srgbClr val="333333"/>
                </a:solidFill>
              </a:rPr>
              <a:t>, </a:t>
            </a:r>
            <a:r>
              <a:rPr lang="ko-KR" altLang="en-US" b="1" dirty="0">
                <a:solidFill>
                  <a:srgbClr val="333333"/>
                </a:solidFill>
              </a:rPr>
              <a:t>발행자</a:t>
            </a:r>
            <a:r>
              <a:rPr lang="en-US" altLang="ko-KR" b="1" dirty="0">
                <a:solidFill>
                  <a:srgbClr val="333333"/>
                </a:solidFill>
              </a:rPr>
              <a:t>, </a:t>
            </a:r>
            <a:r>
              <a:rPr lang="ko-KR" altLang="en-US" b="1" dirty="0">
                <a:solidFill>
                  <a:srgbClr val="333333"/>
                </a:solidFill>
              </a:rPr>
              <a:t>유효기간</a:t>
            </a:r>
            <a:r>
              <a:rPr lang="en-US" altLang="ko-KR" b="1" dirty="0">
                <a:solidFill>
                  <a:srgbClr val="333333"/>
                </a:solidFill>
              </a:rPr>
              <a:t>, </a:t>
            </a:r>
            <a:r>
              <a:rPr lang="ko-KR" altLang="en-US" b="1" dirty="0">
                <a:solidFill>
                  <a:srgbClr val="333333"/>
                </a:solidFill>
              </a:rPr>
              <a:t>주체</a:t>
            </a:r>
            <a:r>
              <a:rPr lang="en-US" altLang="ko-KR" b="1" dirty="0">
                <a:solidFill>
                  <a:srgbClr val="333333"/>
                </a:solidFill>
              </a:rPr>
              <a:t>(</a:t>
            </a:r>
            <a:r>
              <a:rPr lang="ko-KR" altLang="en-US" b="1" dirty="0">
                <a:solidFill>
                  <a:srgbClr val="333333"/>
                </a:solidFill>
              </a:rPr>
              <a:t>소유자</a:t>
            </a:r>
            <a:r>
              <a:rPr lang="en-US" altLang="ko-KR" b="1" dirty="0">
                <a:solidFill>
                  <a:srgbClr val="333333"/>
                </a:solidFill>
              </a:rPr>
              <a:t>), </a:t>
            </a:r>
            <a:r>
              <a:rPr lang="ko-KR" altLang="en-US" b="1" dirty="0">
                <a:solidFill>
                  <a:srgbClr val="333333"/>
                </a:solidFill>
              </a:rPr>
              <a:t>공개키 정보</a:t>
            </a:r>
            <a:r>
              <a:rPr lang="en-US" altLang="ko-KR" b="1" dirty="0">
                <a:solidFill>
                  <a:srgbClr val="333333"/>
                </a:solidFill>
              </a:rPr>
              <a:t>, </a:t>
            </a:r>
            <a:r>
              <a:rPr lang="ko-KR" altLang="en-US" b="1" dirty="0">
                <a:solidFill>
                  <a:srgbClr val="333333"/>
                </a:solidFill>
              </a:rPr>
              <a:t>서명 등의 정보가 들어있다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  <a:endParaRPr lang="ko-KR" altLang="en-US" b="1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192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79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51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10</a:t>
              </a:r>
            </a:p>
            <a:p>
              <a:pPr algn="ctr"/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공개키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/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전자 인증서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공개키 기반 구조</a:t>
            </a:r>
            <a:r>
              <a:rPr lang="en-US" altLang="ko-KR" b="1" dirty="0"/>
              <a:t>(PKI)</a:t>
            </a:r>
            <a:r>
              <a:rPr lang="ko-KR" altLang="en-US" b="1" dirty="0"/>
              <a:t>와 전자 인증서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7DC8A67-E543-42D3-AEE4-8822289017FB}"/>
              </a:ext>
            </a:extLst>
          </p:cNvPr>
          <p:cNvCxnSpPr>
            <a:cxnSpLocks/>
          </p:cNvCxnSpPr>
          <p:nvPr/>
        </p:nvCxnSpPr>
        <p:spPr>
          <a:xfrm>
            <a:off x="2248977" y="1037107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1C26CCB-21D8-426A-9C60-5EC93DAB8B0C}"/>
              </a:ext>
            </a:extLst>
          </p:cNvPr>
          <p:cNvSpPr txBox="1"/>
          <p:nvPr/>
        </p:nvSpPr>
        <p:spPr>
          <a:xfrm>
            <a:off x="878541" y="1711315"/>
            <a:ext cx="10434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</a:rPr>
              <a:t>[PKI </a:t>
            </a:r>
            <a:r>
              <a:rPr lang="ko-KR" altLang="en-US" b="1" dirty="0">
                <a:solidFill>
                  <a:srgbClr val="333333"/>
                </a:solidFill>
              </a:rPr>
              <a:t>구성 프로토콜</a:t>
            </a:r>
            <a:r>
              <a:rPr lang="en-US" altLang="ko-KR" b="1" dirty="0">
                <a:solidFill>
                  <a:srgbClr val="333333"/>
                </a:solidFill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</a:rPr>
              <a:t>LDAP: LDAP</a:t>
            </a:r>
            <a:r>
              <a:rPr lang="ko-KR" altLang="en-US" b="1" dirty="0">
                <a:solidFill>
                  <a:srgbClr val="333333"/>
                </a:solidFill>
              </a:rPr>
              <a:t>는 조직이나 개체 그리고 인터넷이나 기업 내의 인트라넷 등 네트워크상에 있는 파일이나 장치와 같은 자원 등의 위치를 찾을 수 있게 해주는 소프트웨어 프로토콜이다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333333"/>
                </a:solidFill>
              </a:rPr>
              <a:t>온라인 인증서 상태 프로토콜</a:t>
            </a:r>
            <a:r>
              <a:rPr lang="en-US" altLang="ko-KR" b="1" dirty="0">
                <a:solidFill>
                  <a:srgbClr val="333333"/>
                </a:solidFill>
              </a:rPr>
              <a:t>(OCSP):</a:t>
            </a:r>
            <a:r>
              <a:rPr lang="ko-KR" altLang="en-US" b="1" dirty="0">
                <a:solidFill>
                  <a:srgbClr val="333333"/>
                </a:solidFill>
              </a:rPr>
              <a:t> 인증서의 폐기 여부를 확인하기 위해 사용되는 프로토콜이다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333333"/>
                </a:solidFill>
              </a:rPr>
              <a:t>단순 인증서 검증 프로토콜</a:t>
            </a:r>
            <a:r>
              <a:rPr lang="en-US" altLang="ko-KR" b="1" dirty="0">
                <a:solidFill>
                  <a:srgbClr val="333333"/>
                </a:solidFill>
              </a:rPr>
              <a:t>(SCVP): </a:t>
            </a:r>
            <a:r>
              <a:rPr lang="ko-KR" altLang="en-US" b="1" dirty="0">
                <a:solidFill>
                  <a:srgbClr val="333333"/>
                </a:solidFill>
              </a:rPr>
              <a:t>사용자를 대신하여 서버가 인증 경로를 발견해주고</a:t>
            </a:r>
            <a:r>
              <a:rPr lang="en-US" altLang="ko-KR" b="1" dirty="0">
                <a:solidFill>
                  <a:srgbClr val="333333"/>
                </a:solidFill>
              </a:rPr>
              <a:t>, </a:t>
            </a:r>
            <a:r>
              <a:rPr lang="ko-KR" altLang="en-US" b="1" dirty="0">
                <a:solidFill>
                  <a:srgbClr val="333333"/>
                </a:solidFill>
              </a:rPr>
              <a:t>인증경로의 유효성을 확인하기 위한 프로토콜이다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r>
              <a:rPr lang="en-US" altLang="ko-KR" b="1" dirty="0">
                <a:solidFill>
                  <a:srgbClr val="333333"/>
                </a:solidFill>
              </a:rPr>
              <a:t>[WPKI]</a:t>
            </a: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333333"/>
                </a:solidFill>
              </a:rPr>
              <a:t>무선 인터넷상에서의 인터넷 뱅킹</a:t>
            </a:r>
            <a:r>
              <a:rPr lang="en-US" altLang="ko-KR" b="1" dirty="0">
                <a:solidFill>
                  <a:srgbClr val="333333"/>
                </a:solidFill>
              </a:rPr>
              <a:t>, </a:t>
            </a:r>
            <a:r>
              <a:rPr lang="ko-KR" altLang="en-US" b="1" dirty="0">
                <a:solidFill>
                  <a:srgbClr val="333333"/>
                </a:solidFill>
              </a:rPr>
              <a:t>사이버 주식 거래 등 전자상거래 시 외부 침입이나 정보 누출 로부터 보호받을 수 있도록 하는 무선 인터넷 공개키 기반 구조이다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</a:rPr>
              <a:t>PKI </a:t>
            </a:r>
            <a:r>
              <a:rPr lang="ko-KR" altLang="en-US" b="1" dirty="0">
                <a:solidFill>
                  <a:srgbClr val="333333"/>
                </a:solidFill>
              </a:rPr>
              <a:t>기술의 핵심인 </a:t>
            </a:r>
            <a:r>
              <a:rPr lang="ko-KR" altLang="en-US" b="1" dirty="0" err="1">
                <a:solidFill>
                  <a:srgbClr val="333333"/>
                </a:solidFill>
              </a:rPr>
              <a:t>비밀성</a:t>
            </a:r>
            <a:r>
              <a:rPr lang="ko-KR" altLang="en-US" b="1" dirty="0">
                <a:solidFill>
                  <a:srgbClr val="333333"/>
                </a:solidFill>
              </a:rPr>
              <a:t> 무결성 및 신원 확인과 부인방지 같은 서비스를 무선 환경에서 구현함으로써 무선 보안을 가능케 하였다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4646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30588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ea typeface="KoPub돋움체 Bold" panose="02020603020101020101" pitchFamily="18" charset="-127"/>
              </a:rPr>
              <a:t>Thank you </a:t>
            </a:r>
            <a:endParaRPr lang="ko-KR" altLang="en-US" sz="4400" dirty="0"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05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1</a:t>
              </a:r>
            </a:p>
            <a:p>
              <a:pPr algn="ctr"/>
              <a:r>
                <a:rPr lang="en-US" altLang="ko-KR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tcpdump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CLI </a:t>
            </a:r>
            <a:r>
              <a:rPr lang="ko-KR" altLang="en-US" b="1" dirty="0"/>
              <a:t>기반 패킷 분석 명령어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7DC8A67-E543-42D3-AEE4-8822289017FB}"/>
              </a:ext>
            </a:extLst>
          </p:cNvPr>
          <p:cNvCxnSpPr>
            <a:cxnSpLocks/>
          </p:cNvCxnSpPr>
          <p:nvPr/>
        </p:nvCxnSpPr>
        <p:spPr>
          <a:xfrm>
            <a:off x="2248977" y="1037107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9818A00-4B7F-490D-9292-D519F75AE43C}"/>
              </a:ext>
            </a:extLst>
          </p:cNvPr>
          <p:cNvSpPr txBox="1"/>
          <p:nvPr/>
        </p:nvSpPr>
        <p:spPr>
          <a:xfrm>
            <a:off x="824753" y="1855694"/>
            <a:ext cx="104349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</a:rPr>
              <a:t>[TCP DUMP </a:t>
            </a:r>
            <a:r>
              <a:rPr lang="ko-KR" altLang="en-US" b="1" dirty="0">
                <a:solidFill>
                  <a:srgbClr val="333333"/>
                </a:solidFill>
              </a:rPr>
              <a:t>표현식</a:t>
            </a:r>
            <a:r>
              <a:rPr lang="en-US" altLang="ko-KR" b="1" i="0" dirty="0">
                <a:solidFill>
                  <a:srgbClr val="333333"/>
                </a:solidFill>
                <a:effectLst/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i="0" dirty="0">
                <a:solidFill>
                  <a:srgbClr val="333333"/>
                </a:solidFill>
                <a:effectLst/>
              </a:rPr>
              <a:t>and: </a:t>
            </a:r>
            <a:r>
              <a:rPr lang="ko-KR" altLang="en-US" b="1" i="0" dirty="0">
                <a:solidFill>
                  <a:srgbClr val="333333"/>
                </a:solidFill>
                <a:effectLst/>
              </a:rPr>
              <a:t>기호는 </a:t>
            </a:r>
            <a:r>
              <a:rPr lang="en-US" altLang="ko-KR" b="1" i="0" dirty="0">
                <a:solidFill>
                  <a:srgbClr val="333333"/>
                </a:solidFill>
                <a:effectLst/>
              </a:rPr>
              <a:t>&amp;&amp;</a:t>
            </a:r>
            <a:r>
              <a:rPr lang="ko-KR" altLang="en-US" b="1" i="0" dirty="0">
                <a:solidFill>
                  <a:srgbClr val="333333"/>
                </a:solidFill>
                <a:effectLst/>
              </a:rPr>
              <a:t>이고 </a:t>
            </a:r>
            <a:r>
              <a:rPr lang="en-US" altLang="ko-KR" b="1" i="0" dirty="0">
                <a:solidFill>
                  <a:srgbClr val="333333"/>
                </a:solidFill>
                <a:effectLst/>
              </a:rPr>
              <a:t>and </a:t>
            </a:r>
            <a:r>
              <a:rPr lang="ko-KR" altLang="en-US" b="1" i="0" dirty="0">
                <a:solidFill>
                  <a:srgbClr val="333333"/>
                </a:solidFill>
                <a:effectLst/>
              </a:rPr>
              <a:t>연산을 수행한다</a:t>
            </a:r>
            <a:r>
              <a:rPr lang="en-US" altLang="ko-KR" b="1" i="0" dirty="0">
                <a:solidFill>
                  <a:srgbClr val="333333"/>
                </a:solidFill>
                <a:effectLst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</a:rPr>
              <a:t>or: </a:t>
            </a:r>
            <a:r>
              <a:rPr lang="ko-KR" altLang="en-US" b="1" dirty="0">
                <a:solidFill>
                  <a:srgbClr val="333333"/>
                </a:solidFill>
              </a:rPr>
              <a:t>기호는 </a:t>
            </a:r>
            <a:r>
              <a:rPr lang="en-US" altLang="ko-KR" b="1" dirty="0">
                <a:solidFill>
                  <a:srgbClr val="333333"/>
                </a:solidFill>
              </a:rPr>
              <a:t>|| </a:t>
            </a:r>
            <a:r>
              <a:rPr lang="ko-KR" altLang="en-US" b="1" dirty="0">
                <a:solidFill>
                  <a:srgbClr val="333333"/>
                </a:solidFill>
              </a:rPr>
              <a:t>이고</a:t>
            </a:r>
            <a:r>
              <a:rPr lang="en-US" altLang="ko-KR" b="1" dirty="0">
                <a:solidFill>
                  <a:srgbClr val="333333"/>
                </a:solidFill>
              </a:rPr>
              <a:t> or </a:t>
            </a:r>
            <a:r>
              <a:rPr lang="ko-KR" altLang="en-US" b="1" dirty="0">
                <a:solidFill>
                  <a:srgbClr val="333333"/>
                </a:solidFill>
              </a:rPr>
              <a:t>연산을 수행한다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</a:rPr>
              <a:t>not: </a:t>
            </a:r>
            <a:r>
              <a:rPr lang="ko-KR" altLang="en-US" b="1" dirty="0">
                <a:solidFill>
                  <a:srgbClr val="333333"/>
                </a:solidFill>
              </a:rPr>
              <a:t>기호는 </a:t>
            </a:r>
            <a:r>
              <a:rPr lang="en-US" altLang="ko-KR" b="1" dirty="0">
                <a:solidFill>
                  <a:srgbClr val="333333"/>
                </a:solidFill>
              </a:rPr>
              <a:t>! </a:t>
            </a:r>
            <a:r>
              <a:rPr lang="ko-KR" altLang="en-US" b="1" dirty="0">
                <a:solidFill>
                  <a:srgbClr val="333333"/>
                </a:solidFill>
              </a:rPr>
              <a:t>이고</a:t>
            </a:r>
            <a:r>
              <a:rPr lang="en-US" altLang="ko-KR" b="1" dirty="0">
                <a:solidFill>
                  <a:srgbClr val="333333"/>
                </a:solidFill>
              </a:rPr>
              <a:t> </a:t>
            </a:r>
            <a:r>
              <a:rPr lang="ko-KR" altLang="en-US" b="1" dirty="0">
                <a:solidFill>
                  <a:srgbClr val="333333"/>
                </a:solidFill>
              </a:rPr>
              <a:t>부정 연산을 수행한다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i="0" dirty="0">
              <a:solidFill>
                <a:srgbClr val="333333"/>
              </a:solidFill>
              <a:effectLst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r>
              <a:rPr lang="en-US" altLang="ko-KR" b="1" i="0" dirty="0">
                <a:solidFill>
                  <a:srgbClr val="333333"/>
                </a:solidFill>
                <a:effectLst/>
              </a:rPr>
              <a:t>[TCP DUMP </a:t>
            </a:r>
            <a:r>
              <a:rPr lang="ko-KR" altLang="en-US" b="1" i="0" dirty="0" err="1">
                <a:solidFill>
                  <a:srgbClr val="333333"/>
                </a:solidFill>
                <a:effectLst/>
              </a:rPr>
              <a:t>범위값</a:t>
            </a:r>
            <a:r>
              <a:rPr lang="en-US" altLang="ko-KR" b="1" i="0" dirty="0">
                <a:solidFill>
                  <a:srgbClr val="333333"/>
                </a:solidFill>
                <a:effectLst/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333333"/>
                </a:solidFill>
              </a:rPr>
              <a:t>네트워크</a:t>
            </a:r>
            <a:r>
              <a:rPr lang="en-US" altLang="ko-KR" b="1" dirty="0">
                <a:solidFill>
                  <a:srgbClr val="333333"/>
                </a:solidFill>
              </a:rPr>
              <a:t>: network, mask </a:t>
            </a:r>
            <a:r>
              <a:rPr lang="ko-KR" altLang="en-US" b="1" dirty="0">
                <a:solidFill>
                  <a:srgbClr val="333333"/>
                </a:solidFill>
              </a:rPr>
              <a:t>로 표시하고 해당 네트워크가 통신하는 패킷 내역 범위를 지정한다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333333"/>
                </a:solidFill>
              </a:rPr>
              <a:t>출발지</a:t>
            </a:r>
            <a:r>
              <a:rPr lang="en-US" altLang="ko-KR" b="1" dirty="0">
                <a:solidFill>
                  <a:srgbClr val="333333"/>
                </a:solidFill>
              </a:rPr>
              <a:t>: </a:t>
            </a:r>
            <a:r>
              <a:rPr lang="en-US" altLang="ko-KR" b="1" dirty="0" err="1">
                <a:solidFill>
                  <a:srgbClr val="333333"/>
                </a:solidFill>
              </a:rPr>
              <a:t>src</a:t>
            </a:r>
            <a:r>
              <a:rPr lang="ko-KR" altLang="en-US" b="1" dirty="0">
                <a:solidFill>
                  <a:srgbClr val="333333"/>
                </a:solidFill>
              </a:rPr>
              <a:t>로 표시하고 해당</a:t>
            </a:r>
            <a:r>
              <a:rPr lang="en-US" altLang="ko-KR" b="1" dirty="0">
                <a:solidFill>
                  <a:srgbClr val="333333"/>
                </a:solidFill>
              </a:rPr>
              <a:t> </a:t>
            </a:r>
            <a:r>
              <a:rPr lang="en-US" altLang="ko-KR" b="1" dirty="0" err="1">
                <a:solidFill>
                  <a:srgbClr val="333333"/>
                </a:solidFill>
              </a:rPr>
              <a:t>ip</a:t>
            </a:r>
            <a:r>
              <a:rPr lang="ko-KR" altLang="en-US" b="1" dirty="0">
                <a:solidFill>
                  <a:srgbClr val="333333"/>
                </a:solidFill>
              </a:rPr>
              <a:t>가 출발지인 패킷을 나타낸다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333333"/>
                </a:solidFill>
              </a:rPr>
              <a:t>목적지</a:t>
            </a:r>
            <a:r>
              <a:rPr lang="en-US" altLang="ko-KR" b="1" dirty="0">
                <a:solidFill>
                  <a:srgbClr val="333333"/>
                </a:solidFill>
              </a:rPr>
              <a:t>: </a:t>
            </a:r>
            <a:r>
              <a:rPr lang="en-US" altLang="ko-KR" b="1" dirty="0" err="1">
                <a:solidFill>
                  <a:srgbClr val="333333"/>
                </a:solidFill>
              </a:rPr>
              <a:t>dst</a:t>
            </a:r>
            <a:r>
              <a:rPr lang="ko-KR" altLang="en-US" b="1" dirty="0">
                <a:solidFill>
                  <a:srgbClr val="333333"/>
                </a:solidFill>
              </a:rPr>
              <a:t>로 표시하고 해당 </a:t>
            </a:r>
            <a:r>
              <a:rPr lang="en-US" altLang="ko-KR" b="1" dirty="0" err="1">
                <a:solidFill>
                  <a:srgbClr val="333333"/>
                </a:solidFill>
              </a:rPr>
              <a:t>ip</a:t>
            </a:r>
            <a:r>
              <a:rPr lang="ko-KR" altLang="en-US" b="1" dirty="0">
                <a:solidFill>
                  <a:srgbClr val="333333"/>
                </a:solidFill>
              </a:rPr>
              <a:t>가 목적지인 패킷을 나타낸다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333333"/>
                </a:solidFill>
              </a:rPr>
              <a:t>포트</a:t>
            </a:r>
            <a:r>
              <a:rPr lang="en-US" altLang="ko-KR" b="1" dirty="0">
                <a:solidFill>
                  <a:srgbClr val="333333"/>
                </a:solidFill>
              </a:rPr>
              <a:t>: port</a:t>
            </a:r>
            <a:r>
              <a:rPr lang="ko-KR" altLang="en-US" b="1" dirty="0">
                <a:solidFill>
                  <a:srgbClr val="333333"/>
                </a:solidFill>
              </a:rPr>
              <a:t>로 표시하고 </a:t>
            </a:r>
            <a:r>
              <a:rPr lang="ko-KR" altLang="en-US" b="1" dirty="0" err="1">
                <a:solidFill>
                  <a:srgbClr val="333333"/>
                </a:solidFill>
              </a:rPr>
              <a:t>몇번</a:t>
            </a:r>
            <a:r>
              <a:rPr lang="ko-KR" altLang="en-US" b="1" dirty="0">
                <a:solidFill>
                  <a:srgbClr val="333333"/>
                </a:solidFill>
              </a:rPr>
              <a:t> 포트로 </a:t>
            </a:r>
            <a:r>
              <a:rPr lang="ko-KR" altLang="en-US" b="1" dirty="0" err="1">
                <a:solidFill>
                  <a:srgbClr val="333333"/>
                </a:solidFill>
              </a:rPr>
              <a:t>통신되는지</a:t>
            </a:r>
            <a:r>
              <a:rPr lang="ko-KR" altLang="en-US" b="1" dirty="0">
                <a:solidFill>
                  <a:srgbClr val="333333"/>
                </a:solidFill>
              </a:rPr>
              <a:t> 표시한다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333333"/>
                </a:solidFill>
              </a:rPr>
              <a:t>도메인</a:t>
            </a:r>
            <a:r>
              <a:rPr lang="en-US" altLang="ko-KR" b="1" dirty="0">
                <a:solidFill>
                  <a:srgbClr val="333333"/>
                </a:solidFill>
              </a:rPr>
              <a:t>: host</a:t>
            </a:r>
            <a:r>
              <a:rPr lang="ko-KR" altLang="en-US" b="1" dirty="0">
                <a:solidFill>
                  <a:srgbClr val="333333"/>
                </a:solidFill>
              </a:rPr>
              <a:t>로 표시하고 해당 도메인으로 접속 요청한 패킷을 나타낸다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40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1</a:t>
              </a:r>
            </a:p>
            <a:p>
              <a:pPr algn="ctr"/>
              <a:r>
                <a:rPr lang="en-US" altLang="ko-KR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tcpdump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CLI </a:t>
            </a:r>
            <a:r>
              <a:rPr lang="ko-KR" altLang="en-US" b="1" dirty="0"/>
              <a:t>기반 패킷 분석 명령어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7DC8A67-E543-42D3-AEE4-8822289017FB}"/>
              </a:ext>
            </a:extLst>
          </p:cNvPr>
          <p:cNvCxnSpPr>
            <a:cxnSpLocks/>
          </p:cNvCxnSpPr>
          <p:nvPr/>
        </p:nvCxnSpPr>
        <p:spPr>
          <a:xfrm>
            <a:off x="2248977" y="1037107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9E5D926-FCA9-4C1D-8D9A-C0485977F4AB}"/>
              </a:ext>
            </a:extLst>
          </p:cNvPr>
          <p:cNvSpPr txBox="1"/>
          <p:nvPr/>
        </p:nvSpPr>
        <p:spPr>
          <a:xfrm>
            <a:off x="824753" y="1855694"/>
            <a:ext cx="10434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</a:rPr>
              <a:t>[TCP DUMP </a:t>
            </a:r>
            <a:r>
              <a:rPr lang="ko-KR" altLang="en-US" b="1" i="0" dirty="0">
                <a:solidFill>
                  <a:srgbClr val="333333"/>
                </a:solidFill>
                <a:effectLst/>
              </a:rPr>
              <a:t>예시</a:t>
            </a:r>
            <a:r>
              <a:rPr lang="en-US" altLang="ko-KR" b="1" i="0" dirty="0">
                <a:solidFill>
                  <a:srgbClr val="333333"/>
                </a:solidFill>
                <a:effectLst/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</a:rPr>
              <a:t>IP 8.8.8.8</a:t>
            </a:r>
            <a:r>
              <a:rPr lang="ko-KR" altLang="en-US" b="1" dirty="0">
                <a:solidFill>
                  <a:srgbClr val="333333"/>
                </a:solidFill>
              </a:rPr>
              <a:t>과 </a:t>
            </a:r>
            <a:r>
              <a:rPr lang="en-US" altLang="ko-KR" b="1" dirty="0">
                <a:solidFill>
                  <a:srgbClr val="333333"/>
                </a:solidFill>
              </a:rPr>
              <a:t>Port 53</a:t>
            </a:r>
            <a:r>
              <a:rPr lang="ko-KR" altLang="en-US" b="1" dirty="0">
                <a:solidFill>
                  <a:srgbClr val="333333"/>
                </a:solidFill>
              </a:rPr>
              <a:t>을 사용하는 패킷 덤프 보기</a:t>
            </a:r>
            <a:endParaRPr lang="en-US" altLang="ko-KR" b="1" dirty="0">
              <a:solidFill>
                <a:srgbClr val="333333"/>
              </a:solidFill>
            </a:endParaRPr>
          </a:p>
          <a:p>
            <a:r>
              <a:rPr lang="en-US" altLang="ko-KR" b="1" dirty="0">
                <a:solidFill>
                  <a:srgbClr val="333333"/>
                </a:solidFill>
              </a:rPr>
              <a:t>	-&gt; </a:t>
            </a:r>
            <a:r>
              <a:rPr lang="en-US" altLang="ko-KR" b="1" dirty="0" err="1">
                <a:solidFill>
                  <a:srgbClr val="333333"/>
                </a:solidFill>
              </a:rPr>
              <a:t>tcpdump</a:t>
            </a:r>
            <a:r>
              <a:rPr lang="en-US" altLang="ko-KR" b="1" dirty="0">
                <a:solidFill>
                  <a:srgbClr val="333333"/>
                </a:solidFill>
              </a:rPr>
              <a:t> -</a:t>
            </a:r>
            <a:r>
              <a:rPr lang="en-US" altLang="ko-KR" b="1" dirty="0" err="1">
                <a:solidFill>
                  <a:srgbClr val="333333"/>
                </a:solidFill>
              </a:rPr>
              <a:t>ni</a:t>
            </a:r>
            <a:r>
              <a:rPr lang="en-US" altLang="ko-KR" b="1" dirty="0">
                <a:solidFill>
                  <a:srgbClr val="333333"/>
                </a:solidFill>
              </a:rPr>
              <a:t> eth1 host 8.8.8.8 and port 53</a:t>
            </a:r>
          </a:p>
          <a:p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</a:rPr>
              <a:t>IP 8.8.8.8</a:t>
            </a:r>
            <a:r>
              <a:rPr lang="ko-KR" altLang="en-US" b="1" dirty="0">
                <a:solidFill>
                  <a:srgbClr val="333333"/>
                </a:solidFill>
              </a:rPr>
              <a:t>과 </a:t>
            </a:r>
            <a:r>
              <a:rPr lang="en-US" altLang="ko-KR" b="1" dirty="0">
                <a:solidFill>
                  <a:srgbClr val="333333"/>
                </a:solidFill>
              </a:rPr>
              <a:t>Port 53</a:t>
            </a:r>
            <a:r>
              <a:rPr lang="ko-KR" altLang="en-US" b="1" dirty="0">
                <a:solidFill>
                  <a:srgbClr val="333333"/>
                </a:solidFill>
              </a:rPr>
              <a:t>을 사용하는 패킷 덤프를 </a:t>
            </a:r>
            <a:r>
              <a:rPr lang="en-US" altLang="ko-KR" b="1" dirty="0">
                <a:solidFill>
                  <a:srgbClr val="333333"/>
                </a:solidFill>
              </a:rPr>
              <a:t>/var/log/ </a:t>
            </a:r>
            <a:r>
              <a:rPr lang="ko-KR" altLang="en-US" b="1" dirty="0">
                <a:solidFill>
                  <a:srgbClr val="333333"/>
                </a:solidFill>
              </a:rPr>
              <a:t>경로에 </a:t>
            </a:r>
            <a:r>
              <a:rPr lang="en-US" altLang="ko-KR" b="1" dirty="0">
                <a:solidFill>
                  <a:srgbClr val="333333"/>
                </a:solidFill>
              </a:rPr>
              <a:t>abc2.pcap</a:t>
            </a:r>
            <a:r>
              <a:rPr lang="ko-KR" altLang="en-US" b="1" dirty="0">
                <a:solidFill>
                  <a:srgbClr val="333333"/>
                </a:solidFill>
              </a:rPr>
              <a:t>파일로 저장</a:t>
            </a:r>
            <a:endParaRPr lang="en-US" altLang="ko-KR" b="1" dirty="0">
              <a:solidFill>
                <a:srgbClr val="333333"/>
              </a:solidFill>
            </a:endParaRPr>
          </a:p>
          <a:p>
            <a:r>
              <a:rPr lang="en-US" altLang="ko-KR" b="1" dirty="0">
                <a:solidFill>
                  <a:srgbClr val="333333"/>
                </a:solidFill>
              </a:rPr>
              <a:t>	-&gt; </a:t>
            </a:r>
            <a:r>
              <a:rPr lang="en-US" altLang="ko-KR" b="1" dirty="0" err="1">
                <a:solidFill>
                  <a:srgbClr val="333333"/>
                </a:solidFill>
              </a:rPr>
              <a:t>tcpdump</a:t>
            </a:r>
            <a:r>
              <a:rPr lang="en-US" altLang="ko-KR" b="1" dirty="0">
                <a:solidFill>
                  <a:srgbClr val="333333"/>
                </a:solidFill>
              </a:rPr>
              <a:t> -</a:t>
            </a:r>
            <a:r>
              <a:rPr lang="en-US" altLang="ko-KR" b="1" dirty="0" err="1">
                <a:solidFill>
                  <a:srgbClr val="333333"/>
                </a:solidFill>
              </a:rPr>
              <a:t>ni</a:t>
            </a:r>
            <a:r>
              <a:rPr lang="en-US" altLang="ko-KR" b="1" dirty="0">
                <a:solidFill>
                  <a:srgbClr val="333333"/>
                </a:solidFill>
              </a:rPr>
              <a:t> eth1 host 8.8.8.8 and port 53 -w /var/log/abc2.pcap</a:t>
            </a:r>
          </a:p>
          <a:p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333333"/>
                </a:solidFill>
              </a:rPr>
              <a:t>저장한 </a:t>
            </a:r>
            <a:r>
              <a:rPr lang="en-US" altLang="ko-KR" b="1" dirty="0" err="1">
                <a:solidFill>
                  <a:srgbClr val="333333"/>
                </a:solidFill>
              </a:rPr>
              <a:t>pcap</a:t>
            </a:r>
            <a:r>
              <a:rPr lang="ko-KR" altLang="en-US" b="1" dirty="0">
                <a:solidFill>
                  <a:srgbClr val="333333"/>
                </a:solidFill>
              </a:rPr>
              <a:t>파일을 보기</a:t>
            </a:r>
            <a:endParaRPr lang="en-US" altLang="ko-KR" b="1" dirty="0">
              <a:solidFill>
                <a:srgbClr val="333333"/>
              </a:solidFill>
            </a:endParaRPr>
          </a:p>
          <a:p>
            <a:r>
              <a:rPr lang="en-US" altLang="ko-KR" b="1" dirty="0">
                <a:solidFill>
                  <a:srgbClr val="333333"/>
                </a:solidFill>
              </a:rPr>
              <a:t>	-&gt; </a:t>
            </a:r>
            <a:r>
              <a:rPr lang="en-US" altLang="ko-KR" b="1" dirty="0" err="1">
                <a:solidFill>
                  <a:srgbClr val="333333"/>
                </a:solidFill>
              </a:rPr>
              <a:t>tcpdump</a:t>
            </a:r>
            <a:r>
              <a:rPr lang="en-US" altLang="ko-KR" b="1" dirty="0">
                <a:solidFill>
                  <a:srgbClr val="333333"/>
                </a:solidFill>
              </a:rPr>
              <a:t> -r /var/log/abc2.pcap</a:t>
            </a:r>
          </a:p>
          <a:p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333333"/>
                </a:solidFill>
              </a:rPr>
              <a:t>인터페이스 </a:t>
            </a:r>
            <a:r>
              <a:rPr lang="en-US" altLang="ko-KR" b="1" dirty="0">
                <a:solidFill>
                  <a:srgbClr val="333333"/>
                </a:solidFill>
              </a:rPr>
              <a:t>eth0 </a:t>
            </a:r>
            <a:r>
              <a:rPr lang="ko-KR" altLang="en-US" b="1" dirty="0">
                <a:solidFill>
                  <a:srgbClr val="333333"/>
                </a:solidFill>
              </a:rPr>
              <a:t>을 보여주기</a:t>
            </a:r>
            <a:endParaRPr lang="en-US" altLang="ko-KR" b="1" dirty="0">
              <a:solidFill>
                <a:srgbClr val="333333"/>
              </a:solidFill>
            </a:endParaRPr>
          </a:p>
          <a:p>
            <a:r>
              <a:rPr lang="en-US" altLang="ko-KR" b="1" dirty="0">
                <a:solidFill>
                  <a:srgbClr val="333333"/>
                </a:solidFill>
              </a:rPr>
              <a:t>	-&gt; </a:t>
            </a:r>
            <a:r>
              <a:rPr lang="en-US" altLang="ko-KR" b="1" dirty="0" err="1">
                <a:solidFill>
                  <a:srgbClr val="333333"/>
                </a:solidFill>
              </a:rPr>
              <a:t>tcpdump</a:t>
            </a:r>
            <a:r>
              <a:rPr lang="en-US" altLang="ko-KR" b="1" dirty="0">
                <a:solidFill>
                  <a:srgbClr val="333333"/>
                </a:solidFill>
              </a:rPr>
              <a:t> -</a:t>
            </a:r>
            <a:r>
              <a:rPr lang="en-US" altLang="ko-KR" b="1" dirty="0" err="1">
                <a:solidFill>
                  <a:srgbClr val="333333"/>
                </a:solidFill>
              </a:rPr>
              <a:t>i</a:t>
            </a:r>
            <a:r>
              <a:rPr lang="en-US" altLang="ko-KR" b="1" dirty="0">
                <a:solidFill>
                  <a:srgbClr val="333333"/>
                </a:solidFill>
              </a:rPr>
              <a:t> eth0</a:t>
            </a:r>
          </a:p>
          <a:p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</a:rPr>
              <a:t>host </a:t>
            </a:r>
            <a:r>
              <a:rPr lang="ko-KR" altLang="en-US" b="1" dirty="0">
                <a:solidFill>
                  <a:srgbClr val="333333"/>
                </a:solidFill>
              </a:rPr>
              <a:t>중에서 </a:t>
            </a:r>
            <a:r>
              <a:rPr lang="en-US" altLang="ko-KR" b="1" dirty="0" err="1">
                <a:solidFill>
                  <a:srgbClr val="333333"/>
                </a:solidFill>
              </a:rPr>
              <a:t>src</a:t>
            </a:r>
            <a:r>
              <a:rPr lang="en-US" altLang="ko-KR" b="1" dirty="0">
                <a:solidFill>
                  <a:srgbClr val="333333"/>
                </a:solidFill>
              </a:rPr>
              <a:t> </a:t>
            </a:r>
            <a:r>
              <a:rPr lang="ko-KR" altLang="en-US" b="1" dirty="0">
                <a:solidFill>
                  <a:srgbClr val="333333"/>
                </a:solidFill>
              </a:rPr>
              <a:t>가 지정한 </a:t>
            </a:r>
            <a:r>
              <a:rPr lang="en-US" altLang="ko-KR" b="1" dirty="0" err="1">
                <a:solidFill>
                  <a:srgbClr val="333333"/>
                </a:solidFill>
              </a:rPr>
              <a:t>ip</a:t>
            </a:r>
            <a:r>
              <a:rPr lang="en-US" altLang="ko-KR" b="1" dirty="0">
                <a:solidFill>
                  <a:srgbClr val="333333"/>
                </a:solidFill>
              </a:rPr>
              <a:t> </a:t>
            </a:r>
            <a:r>
              <a:rPr lang="ko-KR" altLang="en-US" b="1" dirty="0" err="1">
                <a:solidFill>
                  <a:srgbClr val="333333"/>
                </a:solidFill>
              </a:rPr>
              <a:t>인것</a:t>
            </a:r>
            <a:r>
              <a:rPr lang="ko-KR" altLang="en-US" b="1" dirty="0">
                <a:solidFill>
                  <a:srgbClr val="333333"/>
                </a:solidFill>
              </a:rPr>
              <a:t> 만 지정</a:t>
            </a:r>
            <a:endParaRPr lang="en-US" altLang="ko-KR" b="1" dirty="0">
              <a:solidFill>
                <a:srgbClr val="333333"/>
              </a:solidFill>
            </a:endParaRPr>
          </a:p>
          <a:p>
            <a:r>
              <a:rPr lang="en-US" altLang="ko-KR" b="1" dirty="0">
                <a:solidFill>
                  <a:srgbClr val="333333"/>
                </a:solidFill>
              </a:rPr>
              <a:t>	-&gt; </a:t>
            </a:r>
            <a:r>
              <a:rPr lang="en-US" altLang="ko-KR" b="1" dirty="0" err="1">
                <a:solidFill>
                  <a:srgbClr val="333333"/>
                </a:solidFill>
              </a:rPr>
              <a:t>tcpdump</a:t>
            </a:r>
            <a:r>
              <a:rPr lang="en-US" altLang="ko-KR" b="1" dirty="0">
                <a:solidFill>
                  <a:srgbClr val="333333"/>
                </a:solidFill>
              </a:rPr>
              <a:t> </a:t>
            </a:r>
            <a:r>
              <a:rPr lang="en-US" altLang="ko-KR" b="1" dirty="0" err="1">
                <a:solidFill>
                  <a:srgbClr val="333333"/>
                </a:solidFill>
              </a:rPr>
              <a:t>src</a:t>
            </a:r>
            <a:r>
              <a:rPr lang="en-US" altLang="ko-KR" b="1" dirty="0">
                <a:solidFill>
                  <a:srgbClr val="333333"/>
                </a:solidFill>
              </a:rPr>
              <a:t> 192.168.0.1</a:t>
            </a:r>
          </a:p>
          <a:p>
            <a:pPr marL="742950" lvl="1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4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2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telnet/</a:t>
              </a:r>
              <a:r>
                <a:rPr lang="en-US" altLang="ko-KR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ssh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보안 및 </a:t>
            </a:r>
            <a:r>
              <a:rPr lang="ko-KR" altLang="en-US" b="1" dirty="0" err="1"/>
              <a:t>비보안</a:t>
            </a:r>
            <a:r>
              <a:rPr lang="ko-KR" altLang="en-US" b="1" dirty="0"/>
              <a:t> 원격 접속 명령어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7DC8A67-E543-42D3-AEE4-8822289017FB}"/>
              </a:ext>
            </a:extLst>
          </p:cNvPr>
          <p:cNvCxnSpPr>
            <a:cxnSpLocks/>
          </p:cNvCxnSpPr>
          <p:nvPr/>
        </p:nvCxnSpPr>
        <p:spPr>
          <a:xfrm>
            <a:off x="2248977" y="1037107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1873E14-0B72-4D85-A372-330B41A226C6}"/>
              </a:ext>
            </a:extLst>
          </p:cNvPr>
          <p:cNvSpPr txBox="1"/>
          <p:nvPr/>
        </p:nvSpPr>
        <p:spPr>
          <a:xfrm>
            <a:off x="824753" y="1855694"/>
            <a:ext cx="104349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</a:rPr>
              <a:t>[</a:t>
            </a:r>
            <a:r>
              <a:rPr lang="en-US" altLang="ko-KR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telnet</a:t>
            </a:r>
            <a:r>
              <a:rPr lang="en-US" altLang="ko-KR" b="1" i="0" dirty="0">
                <a:solidFill>
                  <a:srgbClr val="333333"/>
                </a:solidFill>
                <a:effectLst/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b="1" i="0" dirty="0">
                <a:solidFill>
                  <a:srgbClr val="333333"/>
                </a:solidFill>
                <a:effectLst/>
              </a:rPr>
              <a:t>텔넷은 원격의 컴퓨터를 인터넷을 통해 접속하여 자신의 컴퓨터처럼 사용할 수 있는 원격 접속 서비스이다</a:t>
            </a:r>
            <a:r>
              <a:rPr lang="en-US" altLang="ko-KR" b="1" i="0" dirty="0">
                <a:solidFill>
                  <a:srgbClr val="333333"/>
                </a:solidFill>
                <a:effectLst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b="1" i="0" dirty="0">
                <a:solidFill>
                  <a:srgbClr val="333333"/>
                </a:solidFill>
                <a:effectLst/>
              </a:rPr>
              <a:t>텔넷을 이용하려면 원격 컴퓨터를 이용할 수 있는 사용자 계정이 있어야 한다</a:t>
            </a:r>
            <a:r>
              <a:rPr lang="en-US" altLang="ko-KR" b="1" i="0" dirty="0">
                <a:solidFill>
                  <a:srgbClr val="333333"/>
                </a:solidFill>
                <a:effectLst/>
              </a:rPr>
              <a:t>. </a:t>
            </a:r>
            <a:r>
              <a:rPr lang="ko-KR" altLang="en-US" b="1" dirty="0">
                <a:solidFill>
                  <a:srgbClr val="333333"/>
                </a:solidFill>
              </a:rPr>
              <a:t>텔넷은 사용권한을 가지고 있다는 전제하에 다른 사람의 호스트 컴퓨터를 원격지에서 </a:t>
            </a:r>
            <a:r>
              <a:rPr lang="ko-KR" altLang="en-US" b="1" dirty="0" err="1">
                <a:solidFill>
                  <a:srgbClr val="333333"/>
                </a:solidFill>
              </a:rPr>
              <a:t>엑세스</a:t>
            </a:r>
            <a:r>
              <a:rPr lang="ko-KR" altLang="en-US" b="1" dirty="0">
                <a:solidFill>
                  <a:srgbClr val="333333"/>
                </a:solidFill>
              </a:rPr>
              <a:t> 할 수 있도록 해주는 방법이다</a:t>
            </a:r>
            <a:r>
              <a:rPr lang="en-US" altLang="ko-KR" b="1" dirty="0">
                <a:solidFill>
                  <a:srgbClr val="333333"/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333333"/>
                </a:solidFill>
              </a:rPr>
              <a:t>텔넷은 프로그램 개발자나 특정한 호스트 컴퓨터에 있는 응용프로그램이나 데이터를 사용할 필요가 있는 사람들이 주로 사용한다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i="0" dirty="0">
              <a:solidFill>
                <a:srgbClr val="333333"/>
              </a:solidFill>
              <a:effectLst/>
            </a:endParaRPr>
          </a:p>
          <a:p>
            <a:r>
              <a:rPr lang="en-US" altLang="ko-KR" b="1" dirty="0">
                <a:solidFill>
                  <a:srgbClr val="333333"/>
                </a:solidFill>
              </a:rPr>
              <a:t>[</a:t>
            </a:r>
            <a:r>
              <a:rPr lang="en-US" altLang="ko-KR" b="1" dirty="0" err="1">
                <a:solidFill>
                  <a:srgbClr val="333333"/>
                </a:solidFill>
              </a:rPr>
              <a:t>ssh</a:t>
            </a:r>
            <a:r>
              <a:rPr lang="en-US" altLang="ko-KR" b="1" dirty="0">
                <a:solidFill>
                  <a:srgbClr val="333333"/>
                </a:solidFill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i="0" dirty="0">
                <a:solidFill>
                  <a:srgbClr val="333333"/>
                </a:solidFill>
                <a:effectLst/>
              </a:rPr>
              <a:t>SSH</a:t>
            </a:r>
            <a:r>
              <a:rPr lang="ko-KR" altLang="en-US" b="1" i="0" dirty="0">
                <a:solidFill>
                  <a:srgbClr val="333333"/>
                </a:solidFill>
                <a:effectLst/>
              </a:rPr>
              <a:t>는 버클리 서비스들</a:t>
            </a:r>
            <a:r>
              <a:rPr lang="en-US" altLang="ko-KR" b="1" i="0" dirty="0">
                <a:solidFill>
                  <a:srgbClr val="333333"/>
                </a:solidFill>
                <a:effectLst/>
              </a:rPr>
              <a:t>(</a:t>
            </a:r>
            <a:r>
              <a:rPr lang="en-US" altLang="ko-KR" b="1" i="0" dirty="0" err="1">
                <a:solidFill>
                  <a:srgbClr val="333333"/>
                </a:solidFill>
                <a:effectLst/>
              </a:rPr>
              <a:t>rsh</a:t>
            </a:r>
            <a:r>
              <a:rPr lang="en-US" altLang="ko-KR" b="1" i="0" dirty="0">
                <a:solidFill>
                  <a:srgbClr val="333333"/>
                </a:solidFill>
                <a:effectLst/>
              </a:rPr>
              <a:t>, </a:t>
            </a:r>
            <a:r>
              <a:rPr lang="en-US" altLang="ko-KR" b="1" i="0" dirty="0" err="1">
                <a:solidFill>
                  <a:srgbClr val="333333"/>
                </a:solidFill>
                <a:effectLst/>
              </a:rPr>
              <a:t>rcp</a:t>
            </a:r>
            <a:r>
              <a:rPr lang="en-US" altLang="ko-KR" b="1" i="0" dirty="0">
                <a:solidFill>
                  <a:srgbClr val="333333"/>
                </a:solidFill>
                <a:effectLst/>
              </a:rPr>
              <a:t>, rlogin, </a:t>
            </a:r>
            <a:r>
              <a:rPr lang="en-US" altLang="ko-KR" b="1" i="0" dirty="0" err="1">
                <a:solidFill>
                  <a:srgbClr val="333333"/>
                </a:solidFill>
                <a:effectLst/>
              </a:rPr>
              <a:t>rexec</a:t>
            </a:r>
            <a:r>
              <a:rPr lang="en-US" altLang="ko-KR" b="1" i="0" dirty="0">
                <a:solidFill>
                  <a:srgbClr val="333333"/>
                </a:solidFill>
                <a:effectLst/>
              </a:rPr>
              <a:t>)</a:t>
            </a:r>
            <a:r>
              <a:rPr lang="ko-KR" altLang="en-US" b="1" i="0" dirty="0">
                <a:solidFill>
                  <a:srgbClr val="333333"/>
                </a:solidFill>
                <a:effectLst/>
              </a:rPr>
              <a:t>및 </a:t>
            </a:r>
            <a:r>
              <a:rPr lang="en-US" altLang="ko-KR" b="1" i="0" dirty="0">
                <a:solidFill>
                  <a:srgbClr val="333333"/>
                </a:solidFill>
                <a:effectLst/>
              </a:rPr>
              <a:t>telnet, ftp </a:t>
            </a:r>
            <a:r>
              <a:rPr lang="ko-KR" altLang="en-US" b="1" i="0" dirty="0">
                <a:solidFill>
                  <a:srgbClr val="333333"/>
                </a:solidFill>
                <a:effectLst/>
              </a:rPr>
              <a:t>서비스를 좀 더 보안이 강화된 명령으로 대체하기 위해 만든</a:t>
            </a:r>
            <a:r>
              <a:rPr lang="en-US" altLang="ko-KR" b="1" i="0" dirty="0">
                <a:solidFill>
                  <a:srgbClr val="333333"/>
                </a:solidFill>
                <a:effectLst/>
              </a:rPr>
              <a:t> </a:t>
            </a:r>
            <a:r>
              <a:rPr lang="ko-KR" altLang="en-US" b="1" i="0" dirty="0">
                <a:solidFill>
                  <a:srgbClr val="333333"/>
                </a:solidFill>
                <a:effectLst/>
              </a:rPr>
              <a:t>프로그램이다</a:t>
            </a:r>
            <a:r>
              <a:rPr lang="en-US" altLang="ko-KR" b="1" i="0" dirty="0">
                <a:solidFill>
                  <a:srgbClr val="333333"/>
                </a:solidFill>
                <a:effectLst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</a:rPr>
              <a:t>SSH(Secure Shell, </a:t>
            </a:r>
            <a:r>
              <a:rPr lang="ko-KR" altLang="en-US" b="1" dirty="0" err="1">
                <a:solidFill>
                  <a:srgbClr val="333333"/>
                </a:solidFill>
              </a:rPr>
              <a:t>시큐어셀</a:t>
            </a:r>
            <a:r>
              <a:rPr lang="en-US" altLang="ko-KR" b="1" dirty="0">
                <a:solidFill>
                  <a:srgbClr val="333333"/>
                </a:solidFill>
              </a:rPr>
              <a:t>)</a:t>
            </a:r>
            <a:r>
              <a:rPr lang="ko-KR" altLang="en-US" b="1" dirty="0">
                <a:solidFill>
                  <a:srgbClr val="333333"/>
                </a:solidFill>
              </a:rPr>
              <a:t>는 네트워크 상의 다른 컴퓨터에 로그인하거나 원격 시스템에서 명령을 실행하고 다른 시스템으로 파일을 복사할 수 있도록 해 주는 응용 프로그램 또는 그 프로토콜을 말한다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b="1" i="0" dirty="0">
                <a:solidFill>
                  <a:srgbClr val="333333"/>
                </a:solidFill>
                <a:effectLst/>
              </a:rPr>
              <a:t>강력한 인증 방법 및 안전하지 못한 네트워크에서 안전하게 통신을 할 수 있는 기능을 제공을 특징으로 한다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090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2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telnet/</a:t>
              </a:r>
              <a:r>
                <a:rPr lang="en-US" altLang="ko-KR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ssh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보안 및 </a:t>
            </a:r>
            <a:r>
              <a:rPr lang="ko-KR" altLang="en-US" b="1" dirty="0" err="1"/>
              <a:t>비보안</a:t>
            </a:r>
            <a:r>
              <a:rPr lang="ko-KR" altLang="en-US" b="1" dirty="0"/>
              <a:t> 원격 접속 명령어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7DC8A67-E543-42D3-AEE4-8822289017FB}"/>
              </a:ext>
            </a:extLst>
          </p:cNvPr>
          <p:cNvCxnSpPr>
            <a:cxnSpLocks/>
          </p:cNvCxnSpPr>
          <p:nvPr/>
        </p:nvCxnSpPr>
        <p:spPr>
          <a:xfrm>
            <a:off x="2248977" y="1037107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00150B1-897E-4FB0-AAD2-C68BE7D8CA5C}"/>
              </a:ext>
            </a:extLst>
          </p:cNvPr>
          <p:cNvSpPr txBox="1"/>
          <p:nvPr/>
        </p:nvSpPr>
        <p:spPr>
          <a:xfrm>
            <a:off x="632248" y="2285602"/>
            <a:ext cx="104349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</a:rPr>
              <a:t>[</a:t>
            </a:r>
            <a:r>
              <a:rPr lang="en-US" altLang="ko-KR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telnet VS </a:t>
            </a:r>
            <a:r>
              <a:rPr lang="en-US" altLang="ko-KR" sz="18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ssh</a:t>
            </a:r>
            <a:r>
              <a:rPr lang="en-US" altLang="ko-KR" b="1" i="0" dirty="0">
                <a:solidFill>
                  <a:srgbClr val="333333"/>
                </a:solidFill>
                <a:effectLst/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</a:rPr>
              <a:t>Telnet</a:t>
            </a:r>
            <a:r>
              <a:rPr lang="ko-KR" altLang="en-US" b="1" dirty="0">
                <a:solidFill>
                  <a:srgbClr val="333333"/>
                </a:solidFill>
              </a:rPr>
              <a:t>과 </a:t>
            </a:r>
            <a:r>
              <a:rPr lang="en-US" altLang="ko-KR" b="1" dirty="0">
                <a:solidFill>
                  <a:srgbClr val="333333"/>
                </a:solidFill>
              </a:rPr>
              <a:t>SSH</a:t>
            </a:r>
            <a:r>
              <a:rPr lang="ko-KR" altLang="en-US" b="1" dirty="0">
                <a:solidFill>
                  <a:srgbClr val="333333"/>
                </a:solidFill>
              </a:rPr>
              <a:t>를 비교한다면 우선 하는 기능은 똑같으나 </a:t>
            </a:r>
            <a:r>
              <a:rPr lang="en-US" altLang="ko-KR" b="1" dirty="0" err="1">
                <a:solidFill>
                  <a:srgbClr val="333333"/>
                </a:solidFill>
              </a:rPr>
              <a:t>ssh</a:t>
            </a:r>
            <a:r>
              <a:rPr lang="ko-KR" altLang="en-US" b="1" dirty="0">
                <a:solidFill>
                  <a:srgbClr val="333333"/>
                </a:solidFill>
              </a:rPr>
              <a:t>는 안전한 통신 기능이 제공된다는 점에서 </a:t>
            </a:r>
            <a:r>
              <a:rPr lang="en-US" altLang="ko-KR" b="1" dirty="0">
                <a:solidFill>
                  <a:srgbClr val="333333"/>
                </a:solidFill>
              </a:rPr>
              <a:t>Telnet </a:t>
            </a:r>
            <a:r>
              <a:rPr lang="ko-KR" altLang="en-US" b="1" dirty="0">
                <a:solidFill>
                  <a:srgbClr val="333333"/>
                </a:solidFill>
              </a:rPr>
              <a:t>과 조금 차이가 있다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i="0" dirty="0">
                <a:solidFill>
                  <a:srgbClr val="333333"/>
                </a:solidFill>
                <a:effectLst/>
              </a:rPr>
              <a:t>Telnet</a:t>
            </a:r>
            <a:r>
              <a:rPr lang="ko-KR" altLang="en-US" b="1" i="0" dirty="0">
                <a:solidFill>
                  <a:srgbClr val="333333"/>
                </a:solidFill>
                <a:effectLst/>
              </a:rPr>
              <a:t>은 평문으로 되어 있어서 해킹을 당한다면 그대로 노출 될 가능성이 있지만 </a:t>
            </a:r>
            <a:r>
              <a:rPr lang="en-US" altLang="ko-KR" b="1" i="0" dirty="0">
                <a:solidFill>
                  <a:srgbClr val="333333"/>
                </a:solidFill>
                <a:effectLst/>
              </a:rPr>
              <a:t>SSH</a:t>
            </a:r>
            <a:r>
              <a:rPr lang="ko-KR" altLang="en-US" b="1" i="0" dirty="0">
                <a:solidFill>
                  <a:srgbClr val="333333"/>
                </a:solidFill>
                <a:effectLst/>
              </a:rPr>
              <a:t>는 암호화 통신을 하기 때문에 </a:t>
            </a:r>
            <a:r>
              <a:rPr lang="ko-KR" altLang="en-US" b="1" i="0" dirty="0" err="1">
                <a:solidFill>
                  <a:srgbClr val="333333"/>
                </a:solidFill>
                <a:effectLst/>
              </a:rPr>
              <a:t>오픈되어</a:t>
            </a:r>
            <a:r>
              <a:rPr lang="ko-KR" altLang="en-US" b="1" i="0" dirty="0">
                <a:solidFill>
                  <a:srgbClr val="333333"/>
                </a:solidFill>
                <a:effectLst/>
              </a:rPr>
              <a:t> 있는 네트워크에서도 암호화를 통해 해킹을 당하더라도 그 안의 내용들이 암호화되어 있어 알아보기 어렵게 만든다</a:t>
            </a:r>
            <a:r>
              <a:rPr lang="en-US" altLang="ko-KR" b="1" i="0" dirty="0">
                <a:solidFill>
                  <a:srgbClr val="333333"/>
                </a:solidFill>
                <a:effectLst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i="0" dirty="0">
              <a:solidFill>
                <a:srgbClr val="333333"/>
              </a:solidFill>
              <a:effectLst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333333"/>
                </a:solidFill>
              </a:rPr>
              <a:t>사용자가 </a:t>
            </a:r>
            <a:r>
              <a:rPr lang="en-US" altLang="ko-KR" b="1" dirty="0">
                <a:solidFill>
                  <a:srgbClr val="333333"/>
                </a:solidFill>
              </a:rPr>
              <a:t>telnet </a:t>
            </a:r>
            <a:r>
              <a:rPr lang="ko-KR" altLang="en-US" b="1" dirty="0">
                <a:solidFill>
                  <a:srgbClr val="333333"/>
                </a:solidFill>
              </a:rPr>
              <a:t>과 </a:t>
            </a:r>
            <a:r>
              <a:rPr lang="en-US" altLang="ko-KR" b="1" dirty="0" err="1">
                <a:solidFill>
                  <a:srgbClr val="333333"/>
                </a:solidFill>
              </a:rPr>
              <a:t>ssh</a:t>
            </a:r>
            <a:r>
              <a:rPr lang="en-US" altLang="ko-KR" b="1" dirty="0">
                <a:solidFill>
                  <a:srgbClr val="333333"/>
                </a:solidFill>
              </a:rPr>
              <a:t> </a:t>
            </a:r>
            <a:r>
              <a:rPr lang="ko-KR" altLang="en-US" b="1" dirty="0">
                <a:solidFill>
                  <a:srgbClr val="333333"/>
                </a:solidFill>
              </a:rPr>
              <a:t>를 쓰기에는 차이점이 없지만 다만 로그인</a:t>
            </a:r>
            <a:r>
              <a:rPr lang="en-US" altLang="ko-KR" b="1" dirty="0">
                <a:solidFill>
                  <a:srgbClr val="333333"/>
                </a:solidFill>
              </a:rPr>
              <a:t>,</a:t>
            </a:r>
            <a:r>
              <a:rPr lang="ko-KR" altLang="en-US" b="1" dirty="0">
                <a:solidFill>
                  <a:srgbClr val="333333"/>
                </a:solidFill>
              </a:rPr>
              <a:t>프로그램 실행</a:t>
            </a:r>
            <a:r>
              <a:rPr lang="en-US" altLang="ko-KR" b="1" dirty="0">
                <a:solidFill>
                  <a:srgbClr val="333333"/>
                </a:solidFill>
              </a:rPr>
              <a:t>, </a:t>
            </a:r>
            <a:r>
              <a:rPr lang="ko-KR" altLang="en-US" b="1" dirty="0">
                <a:solidFill>
                  <a:srgbClr val="333333"/>
                </a:solidFill>
              </a:rPr>
              <a:t>하드디스크 체크</a:t>
            </a:r>
            <a:r>
              <a:rPr lang="en-US" altLang="ko-KR" b="1" dirty="0">
                <a:solidFill>
                  <a:srgbClr val="333333"/>
                </a:solidFill>
              </a:rPr>
              <a:t>, </a:t>
            </a:r>
            <a:r>
              <a:rPr lang="ko-KR" altLang="en-US" b="1" dirty="0">
                <a:solidFill>
                  <a:srgbClr val="333333"/>
                </a:solidFill>
              </a:rPr>
              <a:t>로그아웃 등 작업들을 하기 위해 사용자와 서버 간의 통신 방법의 차이가 존재한다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  <a:endParaRPr lang="en-US" altLang="ko-KR" b="1" i="0" dirty="0">
              <a:solidFill>
                <a:srgbClr val="333333"/>
              </a:solidFill>
              <a:effectLst/>
            </a:endParaRPr>
          </a:p>
          <a:p>
            <a:pPr marL="285750" indent="-285750">
              <a:buFontTx/>
              <a:buChar char="-"/>
            </a:pPr>
            <a:endParaRPr lang="en-US" altLang="ko-KR" b="1" i="0" dirty="0">
              <a:solidFill>
                <a:srgbClr val="333333"/>
              </a:solidFill>
              <a:effectLst/>
            </a:endParaRPr>
          </a:p>
          <a:p>
            <a:endParaRPr lang="en-US" altLang="ko-KR" b="1" i="0" dirty="0">
              <a:solidFill>
                <a:srgbClr val="333333"/>
              </a:solidFill>
              <a:effectLst/>
            </a:endParaRPr>
          </a:p>
          <a:p>
            <a:endParaRPr lang="en-US" altLang="ko-KR" b="1" dirty="0">
              <a:solidFill>
                <a:srgbClr val="333333"/>
              </a:solidFill>
            </a:endParaRP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77895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2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telnet/</a:t>
              </a:r>
              <a:r>
                <a:rPr lang="en-US" altLang="ko-KR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ssh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보안 및 </a:t>
            </a:r>
            <a:r>
              <a:rPr lang="ko-KR" altLang="en-US" b="1" dirty="0" err="1"/>
              <a:t>비보안</a:t>
            </a:r>
            <a:r>
              <a:rPr lang="ko-KR" altLang="en-US" b="1" dirty="0"/>
              <a:t> 원격 접속 명령어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7DC8A67-E543-42D3-AEE4-8822289017FB}"/>
              </a:ext>
            </a:extLst>
          </p:cNvPr>
          <p:cNvCxnSpPr>
            <a:cxnSpLocks/>
          </p:cNvCxnSpPr>
          <p:nvPr/>
        </p:nvCxnSpPr>
        <p:spPr>
          <a:xfrm>
            <a:off x="2248977" y="1037107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E9A9133-3546-43BB-8F27-5955608068FF}"/>
              </a:ext>
            </a:extLst>
          </p:cNvPr>
          <p:cNvSpPr txBox="1"/>
          <p:nvPr/>
        </p:nvSpPr>
        <p:spPr>
          <a:xfrm>
            <a:off x="824753" y="1855694"/>
            <a:ext cx="104349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</a:rPr>
              <a:t>[telnet/</a:t>
            </a:r>
            <a:r>
              <a:rPr lang="en-US" altLang="ko-KR" b="1" i="0" dirty="0" err="1">
                <a:solidFill>
                  <a:srgbClr val="333333"/>
                </a:solidFill>
                <a:effectLst/>
              </a:rPr>
              <a:t>ssh</a:t>
            </a:r>
            <a:r>
              <a:rPr lang="en-US" altLang="ko-KR" b="1" dirty="0">
                <a:solidFill>
                  <a:srgbClr val="333333"/>
                </a:solidFill>
              </a:rPr>
              <a:t> </a:t>
            </a:r>
            <a:r>
              <a:rPr lang="ko-KR" altLang="en-US" b="1" i="0" dirty="0">
                <a:solidFill>
                  <a:srgbClr val="333333"/>
                </a:solidFill>
                <a:effectLst/>
              </a:rPr>
              <a:t>예시</a:t>
            </a:r>
            <a:r>
              <a:rPr lang="en-US" altLang="ko-KR" b="1" i="0" dirty="0">
                <a:solidFill>
                  <a:srgbClr val="333333"/>
                </a:solidFill>
                <a:effectLst/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</a:rPr>
              <a:t>23 </a:t>
            </a:r>
            <a:r>
              <a:rPr lang="ko-KR" altLang="en-US" b="1" dirty="0">
                <a:solidFill>
                  <a:srgbClr val="333333"/>
                </a:solidFill>
              </a:rPr>
              <a:t>로 조건을 걸어 원하는 </a:t>
            </a:r>
            <a:r>
              <a:rPr lang="en-US" altLang="ko-KR" b="1" dirty="0">
                <a:solidFill>
                  <a:srgbClr val="333333"/>
                </a:solidFill>
              </a:rPr>
              <a:t>IP</a:t>
            </a:r>
            <a:r>
              <a:rPr lang="ko-KR" altLang="en-US" b="1" dirty="0">
                <a:solidFill>
                  <a:srgbClr val="333333"/>
                </a:solidFill>
              </a:rPr>
              <a:t>와 </a:t>
            </a:r>
            <a:r>
              <a:rPr lang="en-US" altLang="ko-KR" b="1" dirty="0">
                <a:solidFill>
                  <a:srgbClr val="333333"/>
                </a:solidFill>
              </a:rPr>
              <a:t>port</a:t>
            </a:r>
            <a:r>
              <a:rPr lang="ko-KR" altLang="en-US" b="1" dirty="0">
                <a:solidFill>
                  <a:srgbClr val="333333"/>
                </a:solidFill>
              </a:rPr>
              <a:t>가 </a:t>
            </a:r>
            <a:r>
              <a:rPr lang="en-US" altLang="ko-KR" b="1" dirty="0">
                <a:solidFill>
                  <a:srgbClr val="333333"/>
                </a:solidFill>
              </a:rPr>
              <a:t>23</a:t>
            </a:r>
            <a:r>
              <a:rPr lang="ko-KR" altLang="en-US" b="1" dirty="0">
                <a:solidFill>
                  <a:srgbClr val="333333"/>
                </a:solidFill>
              </a:rPr>
              <a:t>번 인 패킷만 확인하기</a:t>
            </a:r>
            <a:endParaRPr lang="en-US" altLang="ko-KR" b="1" dirty="0">
              <a:solidFill>
                <a:srgbClr val="333333"/>
              </a:solidFill>
            </a:endParaRPr>
          </a:p>
          <a:p>
            <a:r>
              <a:rPr lang="en-US" altLang="ko-KR" b="1" dirty="0">
                <a:solidFill>
                  <a:srgbClr val="333333"/>
                </a:solidFill>
              </a:rPr>
              <a:t>	-&gt; </a:t>
            </a:r>
            <a:r>
              <a:rPr lang="en-US" altLang="ko-KR" b="1" dirty="0" err="1">
                <a:solidFill>
                  <a:srgbClr val="333333"/>
                </a:solidFill>
              </a:rPr>
              <a:t>ip.addr</a:t>
            </a:r>
            <a:r>
              <a:rPr lang="en-US" altLang="ko-KR" b="1" dirty="0">
                <a:solidFill>
                  <a:srgbClr val="333333"/>
                </a:solidFill>
              </a:rPr>
              <a:t> == IP &amp;&amp; </a:t>
            </a:r>
            <a:r>
              <a:rPr lang="en-US" altLang="ko-KR" b="1" dirty="0" err="1">
                <a:solidFill>
                  <a:srgbClr val="333333"/>
                </a:solidFill>
              </a:rPr>
              <a:t>tcp.port</a:t>
            </a:r>
            <a:r>
              <a:rPr lang="en-US" altLang="ko-KR" b="1" dirty="0">
                <a:solidFill>
                  <a:srgbClr val="333333"/>
                </a:solidFill>
              </a:rPr>
              <a:t> == 23</a:t>
            </a:r>
          </a:p>
          <a:p>
            <a:r>
              <a:rPr lang="en-US" altLang="ko-KR" b="1" dirty="0">
                <a:solidFill>
                  <a:srgbClr val="333333"/>
                </a:solidFill>
              </a:rPr>
              <a:t>	-&gt;  </a:t>
            </a:r>
            <a:r>
              <a:rPr lang="en-US" altLang="ko-KR" b="1" dirty="0" err="1">
                <a:solidFill>
                  <a:srgbClr val="333333"/>
                </a:solidFill>
              </a:rPr>
              <a:t>ip.dst</a:t>
            </a:r>
            <a:r>
              <a:rPr lang="en-US" altLang="ko-KR" b="1" dirty="0">
                <a:solidFill>
                  <a:srgbClr val="333333"/>
                </a:solidFill>
              </a:rPr>
              <a:t> == IP &amp;&amp; </a:t>
            </a:r>
            <a:r>
              <a:rPr lang="en-US" altLang="ko-KR" b="1" dirty="0" err="1">
                <a:solidFill>
                  <a:srgbClr val="333333"/>
                </a:solidFill>
              </a:rPr>
              <a:t>tcp.dstport</a:t>
            </a:r>
            <a:r>
              <a:rPr lang="en-US" altLang="ko-KR" b="1" dirty="0">
                <a:solidFill>
                  <a:srgbClr val="333333"/>
                </a:solidFill>
              </a:rPr>
              <a:t> == 23 &amp;&amp; telnet</a:t>
            </a:r>
          </a:p>
          <a:p>
            <a:endParaRPr lang="en-US" altLang="ko-KR" b="1" dirty="0">
              <a:solidFill>
                <a:srgbClr val="333333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err="1">
                <a:solidFill>
                  <a:srgbClr val="333333"/>
                </a:solidFill>
              </a:rPr>
              <a:t>이런식으로</a:t>
            </a:r>
            <a:r>
              <a:rPr lang="ko-KR" altLang="en-US" b="1" dirty="0">
                <a:solidFill>
                  <a:srgbClr val="333333"/>
                </a:solidFill>
              </a:rPr>
              <a:t> 명령을 수행했을 때</a:t>
            </a:r>
            <a:endParaRPr lang="en-US" altLang="ko-KR" b="1" dirty="0">
              <a:solidFill>
                <a:srgbClr val="333333"/>
              </a:solidFill>
            </a:endParaRPr>
          </a:p>
          <a:p>
            <a:pPr lvl="1"/>
            <a:r>
              <a:rPr lang="en-US" altLang="ko-KR" b="1" dirty="0">
                <a:solidFill>
                  <a:srgbClr val="333333"/>
                </a:solidFill>
              </a:rPr>
              <a:t>-&gt; </a:t>
            </a:r>
            <a:r>
              <a:rPr lang="ko-KR" altLang="en-US" b="1" dirty="0">
                <a:solidFill>
                  <a:srgbClr val="333333"/>
                </a:solidFill>
              </a:rPr>
              <a:t>텔넷은 입력한 비밀번호가 그대로 노출되어 패킷이 전송될 때 암호화 되지 않고 그대로 노출 되는 것을 확인 할 수 있다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lvl="1"/>
            <a:r>
              <a:rPr lang="en-US" altLang="ko-KR" b="1" dirty="0">
                <a:solidFill>
                  <a:srgbClr val="333333"/>
                </a:solidFill>
              </a:rPr>
              <a:t>-&gt; </a:t>
            </a:r>
            <a:r>
              <a:rPr lang="ko-KR" altLang="en-US" b="1" dirty="0">
                <a:solidFill>
                  <a:srgbClr val="333333"/>
                </a:solidFill>
              </a:rPr>
              <a:t>같은 명령을 </a:t>
            </a:r>
            <a:r>
              <a:rPr lang="en-US" altLang="ko-KR" b="1" dirty="0">
                <a:solidFill>
                  <a:srgbClr val="333333"/>
                </a:solidFill>
              </a:rPr>
              <a:t>SSH </a:t>
            </a:r>
            <a:r>
              <a:rPr lang="ko-KR" altLang="en-US" b="1" dirty="0">
                <a:solidFill>
                  <a:srgbClr val="333333"/>
                </a:solidFill>
              </a:rPr>
              <a:t>에서 수행하게 되면 </a:t>
            </a:r>
            <a:r>
              <a:rPr lang="en-US" altLang="ko-KR" b="1" dirty="0">
                <a:solidFill>
                  <a:srgbClr val="333333"/>
                </a:solidFill>
              </a:rPr>
              <a:t>telnet </a:t>
            </a:r>
            <a:r>
              <a:rPr lang="ko-KR" altLang="en-US" b="1" dirty="0">
                <a:solidFill>
                  <a:srgbClr val="333333"/>
                </a:solidFill>
              </a:rPr>
              <a:t>과 다르게 내용이 암호화되어 알아볼 수 없게 </a:t>
            </a:r>
            <a:r>
              <a:rPr lang="ko-KR" altLang="en-US" b="1" dirty="0" err="1">
                <a:solidFill>
                  <a:srgbClr val="333333"/>
                </a:solidFill>
              </a:rPr>
              <a:t>표시돤다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  <a:p>
            <a:pPr lvl="1"/>
            <a:endParaRPr lang="en-US" altLang="ko-KR" b="1" dirty="0">
              <a:solidFill>
                <a:srgbClr val="333333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b="1" dirty="0">
                <a:solidFill>
                  <a:srgbClr val="333333"/>
                </a:solidFill>
              </a:rPr>
              <a:t>이 밖에도 </a:t>
            </a:r>
            <a:r>
              <a:rPr lang="en-US" altLang="ko-KR" b="1" dirty="0">
                <a:solidFill>
                  <a:srgbClr val="333333"/>
                </a:solidFill>
              </a:rPr>
              <a:t>SSH</a:t>
            </a:r>
            <a:r>
              <a:rPr lang="ko-KR" altLang="en-US" b="1" dirty="0">
                <a:solidFill>
                  <a:srgbClr val="333333"/>
                </a:solidFill>
              </a:rPr>
              <a:t>는 추가적인 보안 설정을 추가로 설정하여 보안을 추가적으로 더 </a:t>
            </a:r>
            <a:r>
              <a:rPr lang="ko-KR" altLang="en-US" b="1" dirty="0" err="1">
                <a:solidFill>
                  <a:srgbClr val="333333"/>
                </a:solidFill>
              </a:rPr>
              <a:t>높혀줄</a:t>
            </a:r>
            <a:r>
              <a:rPr lang="ko-KR" altLang="en-US" b="1" dirty="0">
                <a:solidFill>
                  <a:srgbClr val="333333"/>
                </a:solidFill>
              </a:rPr>
              <a:t> 수 있다</a:t>
            </a:r>
            <a:r>
              <a:rPr lang="en-US" altLang="ko-KR" b="1" dirty="0">
                <a:solidFill>
                  <a:srgbClr val="33333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4749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3</a:t>
              </a:r>
            </a:p>
            <a:p>
              <a:pPr algn="ctr"/>
              <a:r>
                <a:rPr lang="en-US" altLang="ko-KR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xinetd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오픈 소스 슈퍼 서버 설정 기술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7DC8A67-E543-42D3-AEE4-8822289017FB}"/>
              </a:ext>
            </a:extLst>
          </p:cNvPr>
          <p:cNvCxnSpPr>
            <a:cxnSpLocks/>
          </p:cNvCxnSpPr>
          <p:nvPr/>
        </p:nvCxnSpPr>
        <p:spPr>
          <a:xfrm>
            <a:off x="2248977" y="1037107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63A21D-9630-4C49-B5B8-27D815CB5005}"/>
              </a:ext>
            </a:extLst>
          </p:cNvPr>
          <p:cNvSpPr txBox="1"/>
          <p:nvPr/>
        </p:nvSpPr>
        <p:spPr>
          <a:xfrm>
            <a:off x="726613" y="1295307"/>
            <a:ext cx="104349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</a:rPr>
              <a:t>[</a:t>
            </a:r>
            <a:r>
              <a:rPr lang="en-US" altLang="ko-KR" sz="18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xinetd</a:t>
            </a:r>
            <a:r>
              <a:rPr lang="en-US" altLang="ko-KR" b="1" i="0" dirty="0">
                <a:solidFill>
                  <a:srgbClr val="333333"/>
                </a:solidFill>
                <a:effectLst/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333333"/>
                </a:solidFill>
              </a:rPr>
              <a:t>리눅스에서 서비스되는 일반 </a:t>
            </a:r>
            <a:r>
              <a:rPr lang="ko-KR" altLang="en-US" b="1" dirty="0" err="1">
                <a:solidFill>
                  <a:srgbClr val="333333"/>
                </a:solidFill>
              </a:rPr>
              <a:t>데몬들은</a:t>
            </a:r>
            <a:r>
              <a:rPr lang="ko-KR" altLang="en-US" b="1" dirty="0">
                <a:solidFill>
                  <a:srgbClr val="333333"/>
                </a:solidFill>
              </a:rPr>
              <a:t> 자기 자신 스스로가 직접 서비스를 하고 있는데 </a:t>
            </a:r>
            <a:r>
              <a:rPr lang="en-US" altLang="ko-KR" sz="18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xinetd</a:t>
            </a:r>
            <a:r>
              <a:rPr lang="ko-KR" altLang="en-US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는 이러한 여러 서비스들을 통합 관리해주는 </a:t>
            </a:r>
            <a:r>
              <a:rPr lang="ko-KR" altLang="en-US" sz="18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슈퍼데몬이다</a:t>
            </a:r>
            <a:r>
              <a:rPr lang="en-US" altLang="ko-KR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800" b="1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과거 </a:t>
            </a:r>
            <a:r>
              <a:rPr lang="ko-KR" altLang="en-US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슈퍼데몬으로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 사용되었던 </a:t>
            </a:r>
            <a:r>
              <a:rPr lang="en-US" altLang="ko-KR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inetd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를 대체하기 위해 등장했다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ea typeface="KoPub돋움체 Light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각각의 서비스 별로 별도의 파일에 설정이 가능하다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ea typeface="KoPub돋움체 Light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tcp_wrapper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를 내장하기 때문에 접근제어를 할 수 있다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ea typeface="KoPub돋움체 Light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timeout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설정으로 서비스 접근제어를 할 수 있다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ea typeface="KoPub돋움체 Light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접속시도 횟수로 접근제어를 할 수 있으므로 무차별 서비스거부공격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(DoS)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을 방지할 수 있다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로그파일의 크기를 제한할 수 있다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ea typeface="KoPub돋움체 Light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접속하는 클라이언트들의 서비스 이용시간을 기록할 수 있다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ea typeface="KoPub돋움체 Light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서비스를 거부하거나 서비스 접근제어가 되었을 경우에 상세로그를 기록할 수 있다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a typeface="KoPub돋움체 Light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8063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3374</Words>
  <Application>Microsoft Office PowerPoint</Application>
  <PresentationFormat>와이드스크린</PresentationFormat>
  <Paragraphs>439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김영민(2016156007)</cp:lastModifiedBy>
  <cp:revision>60</cp:revision>
  <dcterms:created xsi:type="dcterms:W3CDTF">2017-11-16T00:50:54Z</dcterms:created>
  <dcterms:modified xsi:type="dcterms:W3CDTF">2021-04-02T17:15:51Z</dcterms:modified>
</cp:coreProperties>
</file>