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304" r:id="rId4"/>
    <p:sldId id="322" r:id="rId5"/>
    <p:sldId id="320" r:id="rId6"/>
    <p:sldId id="313" r:id="rId7"/>
    <p:sldId id="319" r:id="rId8"/>
    <p:sldId id="318" r:id="rId9"/>
    <p:sldId id="321" r:id="rId10"/>
    <p:sldId id="315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D34"/>
    <a:srgbClr val="496F74"/>
    <a:srgbClr val="EEE6CC"/>
    <a:srgbClr val="FFF2CC"/>
    <a:srgbClr val="EC745B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DE22-9ACC-4A7C-9851-851E05185E4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B5D-D0D5-446D-8135-755106AD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9CBBDE2A-9EE6-43B0-8EE6-540186B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44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lang="ko-KR" altLang="en-US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6700072D-655B-496D-AB56-9746FA3F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E859B0ED-CDAA-4606-9094-0EAC7B55CE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6">
            <a:extLst>
              <a:ext uri="{FF2B5EF4-FFF2-40B4-BE49-F238E27FC236}">
                <a16:creationId xmlns:a16="http://schemas.microsoft.com/office/drawing/2014/main" id="{A6ABF76D-A8AC-4F5A-A8C6-3D5D486D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</a:t>
            </a:r>
            <a:r>
              <a:rPr lang="ko-KR" altLang="en-US" dirty="0" err="1"/>
              <a:t>텍스트ㅁ</a:t>
            </a:r>
            <a:r>
              <a:rPr lang="ko-KR" altLang="en-US" dirty="0"/>
              <a:t>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36C847DF-AFD8-4DEC-9A95-9495B3D6C866}"/>
              </a:ext>
            </a:extLst>
          </p:cNvPr>
          <p:cNvSpPr txBox="1">
            <a:spLocks/>
          </p:cNvSpPr>
          <p:nvPr userDrawn="1"/>
        </p:nvSpPr>
        <p:spPr>
          <a:xfrm>
            <a:off x="10896600" y="149221"/>
            <a:ext cx="1176856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CAC3F-21B6-4B83-8B78-56E8BDF4AF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2pPr>
            <a:lvl3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3pPr>
            <a:lvl4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4pPr>
            <a:lvl5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fld id="{831CAC3F-21B6-4B83-8B78-56E8BDF4AF3A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21502" y="2542709"/>
            <a:ext cx="6573328" cy="1206331"/>
          </a:xfrm>
        </p:spPr>
        <p:txBody>
          <a:bodyPr/>
          <a:lstStyle/>
          <a:p>
            <a:r>
              <a:rPr lang="en-US" altLang="ko-KR" sz="2400" dirty="0">
                <a:solidFill>
                  <a:srgbClr val="EC745B"/>
                </a:solidFill>
              </a:rPr>
              <a:t>2</a:t>
            </a:r>
            <a:r>
              <a:rPr lang="ko-KR" altLang="en-US" sz="2400" dirty="0">
                <a:solidFill>
                  <a:srgbClr val="EC745B"/>
                </a:solidFill>
              </a:rPr>
              <a:t>차 과제 </a:t>
            </a:r>
            <a:r>
              <a:rPr lang="en-US" altLang="ko-KR" sz="2400" dirty="0">
                <a:solidFill>
                  <a:srgbClr val="EC745B"/>
                </a:solidFill>
              </a:rPr>
              <a:t>– 3</a:t>
            </a:r>
            <a:r>
              <a:rPr lang="ko-KR" altLang="en-US" sz="2400" dirty="0">
                <a:solidFill>
                  <a:srgbClr val="EC745B"/>
                </a:solidFill>
              </a:rPr>
              <a:t>조</a:t>
            </a:r>
            <a:r>
              <a:rPr lang="en-US" altLang="ko-KR" sz="2400" dirty="0">
                <a:solidFill>
                  <a:srgbClr val="EC745B"/>
                </a:solidFill>
              </a:rPr>
              <a:t>: SSH MITM </a:t>
            </a:r>
            <a:r>
              <a:rPr lang="ko-KR" altLang="en-US" sz="2400" dirty="0">
                <a:solidFill>
                  <a:srgbClr val="EC745B"/>
                </a:solidFill>
              </a:rPr>
              <a:t>공격</a:t>
            </a:r>
            <a:endParaRPr lang="en-US" altLang="ko-KR" sz="2400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821502" y="1637839"/>
            <a:ext cx="8008548" cy="777557"/>
          </a:xfrm>
        </p:spPr>
        <p:txBody>
          <a:bodyPr/>
          <a:lstStyle/>
          <a:p>
            <a:r>
              <a:rPr lang="ko-KR" altLang="en-US" sz="4400" dirty="0">
                <a:solidFill>
                  <a:srgbClr val="496F74"/>
                </a:solidFill>
              </a:rPr>
              <a:t>네트워크 보안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EB9F2-79CE-43E6-8D4A-0E25408661FD}"/>
              </a:ext>
            </a:extLst>
          </p:cNvPr>
          <p:cNvSpPr txBox="1"/>
          <p:nvPr/>
        </p:nvSpPr>
        <p:spPr>
          <a:xfrm>
            <a:off x="3821501" y="5303728"/>
            <a:ext cx="6439121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2016156003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김동혁   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2016156007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김영민   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2016156009  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i="0" u="none" strike="noStrike" dirty="0">
                <a:solidFill>
                  <a:srgbClr val="496F7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김재현</a:t>
            </a:r>
            <a:endParaRPr lang="en-US" altLang="ko-KR" sz="1600" b="1" i="0" u="none" strike="noStrike" dirty="0">
              <a:solidFill>
                <a:srgbClr val="496F7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49525E-1D36-4518-B2C6-D067C7DA9A8E}"/>
              </a:ext>
            </a:extLst>
          </p:cNvPr>
          <p:cNvCxnSpPr>
            <a:cxnSpLocks/>
          </p:cNvCxnSpPr>
          <p:nvPr/>
        </p:nvCxnSpPr>
        <p:spPr>
          <a:xfrm>
            <a:off x="3727938" y="4888524"/>
            <a:ext cx="6101862" cy="0"/>
          </a:xfrm>
          <a:prstGeom prst="line">
            <a:avLst/>
          </a:prstGeom>
          <a:ln w="38100">
            <a:solidFill>
              <a:srgbClr val="496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051198" cy="4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대응 방법</a:t>
            </a:r>
            <a:endParaRPr lang="en-US" altLang="ko-KR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81200" y="1838566"/>
            <a:ext cx="4973256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CFB18BF-CE82-49AF-99A1-4FA359E1710F}"/>
              </a:ext>
            </a:extLst>
          </p:cNvPr>
          <p:cNvSpPr>
            <a:spLocks noGrp="1"/>
          </p:cNvSpPr>
          <p:nvPr/>
        </p:nvSpPr>
        <p:spPr bwMode="gray">
          <a:xfrm>
            <a:off x="1981198" y="1993211"/>
            <a:ext cx="9018495" cy="170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ssh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sshd_config</a:t>
            </a:r>
            <a:r>
              <a:rPr lang="en-US" altLang="ko-KR" sz="2000" dirty="0"/>
              <a:t> </a:t>
            </a:r>
            <a:r>
              <a:rPr lang="ko-KR" altLang="en-US" sz="2000" dirty="0"/>
              <a:t>파일의 </a:t>
            </a:r>
            <a:r>
              <a:rPr lang="en-US" altLang="ko-KR" sz="2000" dirty="0"/>
              <a:t>Protocol </a:t>
            </a:r>
            <a:r>
              <a:rPr lang="ko-KR" altLang="en-US" sz="2000" dirty="0"/>
              <a:t>부분을 </a:t>
            </a:r>
            <a:r>
              <a:rPr lang="en-US" altLang="ko-KR" sz="2000" dirty="0"/>
              <a:t>2</a:t>
            </a:r>
            <a:r>
              <a:rPr lang="ko-KR" altLang="en-US" sz="2000" dirty="0"/>
              <a:t>로 변경하여 </a:t>
            </a:r>
            <a:r>
              <a:rPr lang="en-US" altLang="ko-KR" sz="2000" dirty="0"/>
              <a:t>SSHv1</a:t>
            </a:r>
            <a:r>
              <a:rPr lang="ko-KR" altLang="en-US" sz="2000" dirty="0"/>
              <a:t>을 사용할 수 없게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클라이언트에서 </a:t>
            </a:r>
            <a:r>
              <a:rPr lang="en-US" altLang="ko-KR" sz="2000" dirty="0"/>
              <a:t>SSH </a:t>
            </a:r>
            <a:r>
              <a:rPr lang="ko-KR" altLang="en-US" sz="2000" dirty="0"/>
              <a:t>통신을 서버 접속 프로그램을 사용하여 진행할 때 </a:t>
            </a:r>
            <a:r>
              <a:rPr lang="en-US" altLang="ko-KR" sz="2000" dirty="0"/>
              <a:t>SSH version</a:t>
            </a:r>
            <a:r>
              <a:rPr lang="ko-KR" altLang="en-US" sz="2000" dirty="0"/>
              <a:t>을 </a:t>
            </a:r>
            <a:r>
              <a:rPr lang="en-US" altLang="ko-KR" sz="2000" dirty="0"/>
              <a:t>only 2</a:t>
            </a:r>
            <a:r>
              <a:rPr lang="ko-KR" altLang="en-US" sz="2000" dirty="0"/>
              <a:t>로 설정하면 </a:t>
            </a:r>
            <a:r>
              <a:rPr lang="en-US" altLang="ko-KR" sz="2000" dirty="0"/>
              <a:t>SSHv2</a:t>
            </a:r>
            <a:r>
              <a:rPr lang="ko-KR" altLang="en-US" sz="2000" dirty="0"/>
              <a:t>로만 통신이 가능해진다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5C3F9D6-2EF6-40C0-B5DC-76164C816375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대응 방법</a:t>
            </a: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5424458-4143-481C-81E4-42ECCA627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7" y="3981535"/>
            <a:ext cx="666144" cy="64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FB93D4-67A4-4BB8-96AF-FB20159720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38" y="3885246"/>
            <a:ext cx="648000" cy="6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0A98D-70D3-4026-B762-7BDDCFE2511F}"/>
              </a:ext>
            </a:extLst>
          </p:cNvPr>
          <p:cNvSpPr txBox="1"/>
          <p:nvPr/>
        </p:nvSpPr>
        <p:spPr>
          <a:xfrm>
            <a:off x="6615078" y="4589386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5C79C-EBD6-4B8C-A56E-294145D91432}"/>
              </a:ext>
            </a:extLst>
          </p:cNvPr>
          <p:cNvSpPr txBox="1"/>
          <p:nvPr/>
        </p:nvSpPr>
        <p:spPr>
          <a:xfrm>
            <a:off x="1984249" y="4595469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공격자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9D979A7-33B1-4361-B804-D360AC1492AC}"/>
              </a:ext>
            </a:extLst>
          </p:cNvPr>
          <p:cNvCxnSpPr/>
          <p:nvPr/>
        </p:nvCxnSpPr>
        <p:spPr>
          <a:xfrm>
            <a:off x="7323738" y="5200020"/>
            <a:ext cx="0" cy="135002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33D635-2A93-430D-9124-2AC19EFA88FD}"/>
              </a:ext>
            </a:extLst>
          </p:cNvPr>
          <p:cNvCxnSpPr/>
          <p:nvPr/>
        </p:nvCxnSpPr>
        <p:spPr>
          <a:xfrm>
            <a:off x="2692909" y="5202997"/>
            <a:ext cx="0" cy="135002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2EB84F5-56AB-478F-98BC-BC11BE0CDFED}"/>
              </a:ext>
            </a:extLst>
          </p:cNvPr>
          <p:cNvCxnSpPr>
            <a:cxnSpLocks/>
          </p:cNvCxnSpPr>
          <p:nvPr/>
        </p:nvCxnSpPr>
        <p:spPr>
          <a:xfrm>
            <a:off x="2841596" y="5213105"/>
            <a:ext cx="4307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524C92-BBFB-420A-B4B2-DA8C44F54094}"/>
              </a:ext>
            </a:extLst>
          </p:cNvPr>
          <p:cNvCxnSpPr>
            <a:cxnSpLocks/>
          </p:cNvCxnSpPr>
          <p:nvPr/>
        </p:nvCxnSpPr>
        <p:spPr>
          <a:xfrm flipH="1">
            <a:off x="2796093" y="6136068"/>
            <a:ext cx="4307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CCBA01-52FD-495F-BF8F-A188EE163634}"/>
              </a:ext>
            </a:extLst>
          </p:cNvPr>
          <p:cNvSpPr txBox="1"/>
          <p:nvPr/>
        </p:nvSpPr>
        <p:spPr>
          <a:xfrm>
            <a:off x="2736953" y="4870510"/>
            <a:ext cx="16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 </a:t>
            </a:r>
            <a:r>
              <a:rPr lang="ko-KR" altLang="en-US" b="1" dirty="0"/>
              <a:t>연결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EDCE2-7A8F-4556-8D39-501E9B45E359}"/>
              </a:ext>
            </a:extLst>
          </p:cNvPr>
          <p:cNvSpPr txBox="1"/>
          <p:nvPr/>
        </p:nvSpPr>
        <p:spPr>
          <a:xfrm>
            <a:off x="5363191" y="5729290"/>
            <a:ext cx="186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SSH </a:t>
            </a:r>
            <a:r>
              <a:rPr lang="ko-KR" altLang="en-US" b="1" dirty="0"/>
              <a:t>서버 활성화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E83B8-005C-452F-8E89-87DF5A51DA84}"/>
              </a:ext>
            </a:extLst>
          </p:cNvPr>
          <p:cNvSpPr txBox="1"/>
          <p:nvPr/>
        </p:nvSpPr>
        <p:spPr>
          <a:xfrm>
            <a:off x="4789599" y="6154443"/>
            <a:ext cx="246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rgbClr val="FF0000"/>
                </a:solidFill>
              </a:rPr>
              <a:t>오직 </a:t>
            </a:r>
            <a:r>
              <a:rPr lang="en-US" altLang="ko-KR" b="1" dirty="0">
                <a:solidFill>
                  <a:srgbClr val="FF0000"/>
                </a:solidFill>
              </a:rPr>
              <a:t>SSH2</a:t>
            </a:r>
            <a:r>
              <a:rPr lang="ko-KR" altLang="en-US" b="1" dirty="0">
                <a:solidFill>
                  <a:srgbClr val="FF0000"/>
                </a:solidFill>
              </a:rPr>
              <a:t>만 지원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490380-EE11-4B3C-B106-66A89B2E4700}"/>
              </a:ext>
            </a:extLst>
          </p:cNvPr>
          <p:cNvSpPr/>
          <p:nvPr/>
        </p:nvSpPr>
        <p:spPr>
          <a:xfrm>
            <a:off x="4799931" y="6077589"/>
            <a:ext cx="2592138" cy="4935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236292" y="3099368"/>
            <a:ext cx="5539306" cy="1809743"/>
          </a:xfrm>
        </p:spPr>
        <p:txBody>
          <a:bodyPr/>
          <a:lstStyle/>
          <a:p>
            <a:r>
              <a:rPr lang="en-US" altLang="ko-KR" sz="7200" dirty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0740584-10D4-48B9-8B78-A3A966B686EC}"/>
              </a:ext>
            </a:extLst>
          </p:cNvPr>
          <p:cNvSpPr txBox="1">
            <a:spLocks/>
          </p:cNvSpPr>
          <p:nvPr/>
        </p:nvSpPr>
        <p:spPr>
          <a:xfrm>
            <a:off x="2639628" y="1595094"/>
            <a:ext cx="6912743" cy="505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 MITM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</a:p>
          <a:p>
            <a:pPr marL="800100" lvl="1" indent="-342900">
              <a:buAutoNum type="arabicParenR"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취약점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SSH MITM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공격 시나리오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환경 구축 절차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대응 방법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ABED7-6CF8-402B-8830-45BF64DF760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9C9EF3-2E19-414A-AA86-A9F9A77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6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SSH MITM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2938041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원격 컴퓨터에 안전하게 액세스 하기 위한 유닉스 기반의 명령 </a:t>
            </a:r>
            <a:r>
              <a:rPr lang="en-US" altLang="ko-KR" sz="2000" dirty="0"/>
              <a:t>Interface </a:t>
            </a:r>
            <a:r>
              <a:rPr lang="ko-KR" altLang="en-US" sz="2000" dirty="0"/>
              <a:t>및 </a:t>
            </a:r>
            <a:r>
              <a:rPr lang="en-US" altLang="ko-KR" sz="2000" dirty="0"/>
              <a:t>Protocol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</a:t>
            </a:r>
            <a:r>
              <a:rPr lang="ko-KR" altLang="en-US" sz="2000" dirty="0"/>
              <a:t>는 한 쌍의 </a:t>
            </a:r>
            <a:r>
              <a:rPr lang="en-US" altLang="ko-KR" sz="2000" dirty="0"/>
              <a:t>Private Key,</a:t>
            </a:r>
            <a:r>
              <a:rPr lang="ko-KR" altLang="en-US" sz="2000" dirty="0"/>
              <a:t> </a:t>
            </a:r>
            <a:r>
              <a:rPr lang="en-US" altLang="ko-KR" sz="2000" dirty="0"/>
              <a:t>Public Key</a:t>
            </a:r>
            <a:r>
              <a:rPr lang="ko-KR" altLang="en-US" sz="2000" dirty="0"/>
              <a:t>를 통해 접속하려는 컴퓨터와 인증    과정을 거친다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패킷이 암호화되어 전송되기 때문에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Sniffing </a:t>
            </a:r>
            <a:r>
              <a:rPr lang="ko-KR" altLang="en-US" sz="2000" dirty="0"/>
              <a:t>된다 하여도 해독 키가 없어 내용을 파악하기 어렵다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8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취약점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</a:t>
            </a:r>
            <a:r>
              <a:rPr lang="ko-KR" altLang="en-US" sz="2000" dirty="0"/>
              <a:t> 버전</a:t>
            </a:r>
            <a:endParaRPr lang="en-US" altLang="ko-KR" sz="2000" dirty="0"/>
          </a:p>
          <a:p>
            <a:pPr lvl="1"/>
            <a:r>
              <a:rPr lang="en-US" altLang="ko-KR" sz="1600" b="1" dirty="0"/>
              <a:t>SSH version 1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(SSH v1/</a:t>
            </a:r>
            <a:r>
              <a:rPr lang="en-US" altLang="ko-KR" sz="16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ssh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– 1.5) - </a:t>
            </a:r>
            <a:r>
              <a:rPr lang="ko-KR" altLang="en-US" sz="1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보안에 매우 </a:t>
            </a:r>
            <a:r>
              <a:rPr lang="ko-KR" altLang="en-US" sz="1400" b="1" dirty="0">
                <a:cs typeface="Times New Roman" panose="02020603050405020304" pitchFamily="18" charset="0"/>
              </a:rPr>
              <a:t>취약함</a:t>
            </a:r>
            <a:endParaRPr lang="en-US" altLang="ko-KR" sz="14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b="1" dirty="0"/>
              <a:t>SSH version 1 or 2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(SSH v1 or SSH v2/</a:t>
            </a:r>
            <a:r>
              <a:rPr lang="en-US" altLang="ko-KR" sz="16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ssh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– 1.99) - </a:t>
            </a:r>
            <a:r>
              <a:rPr lang="en-US" altLang="ko-KR" sz="1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SSH</a:t>
            </a:r>
            <a:r>
              <a:rPr lang="ko-KR" altLang="ko-KR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1.0, 2.0 </a:t>
            </a:r>
            <a:r>
              <a:rPr lang="ko-KR" altLang="ko-KR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 접속할 수 있게 </a:t>
            </a:r>
            <a:r>
              <a:rPr lang="ko-KR" altLang="en-US" sz="1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호환</a:t>
            </a:r>
            <a:endParaRPr lang="en-US" altLang="ko-KR" sz="1400" b="1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b="1" dirty="0"/>
              <a:t>SSH version 2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(SSH v2/</a:t>
            </a:r>
            <a:r>
              <a:rPr lang="en-US" altLang="ko-KR" sz="16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ssh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– 2.0) - </a:t>
            </a:r>
            <a:r>
              <a:rPr lang="en-US" altLang="ko-KR" sz="1400" b="1" dirty="0"/>
              <a:t>Diffie-Helman </a:t>
            </a:r>
            <a:r>
              <a:rPr lang="ko-KR" altLang="en-US" sz="1400" b="1" dirty="0"/>
              <a:t>키 교환 방식 사용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버전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보다 보안성 높다</a:t>
            </a:r>
            <a:r>
              <a:rPr lang="en-US" altLang="ko-KR" sz="1400" b="1" dirty="0"/>
              <a:t>.</a:t>
            </a:r>
            <a:endParaRPr lang="en-US" altLang="ko-KR" sz="1400" b="1" dirty="0">
              <a:cs typeface="Times New Roman" panose="02020603050405020304" pitchFamily="18" charset="0"/>
            </a:endParaRPr>
          </a:p>
          <a:p>
            <a:pPr lvl="2"/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 version 1</a:t>
            </a:r>
            <a:r>
              <a:rPr lang="ko-KR" altLang="en-US" sz="2000" dirty="0"/>
              <a:t>은 공개 키를 이용하여 세션 키를 암호화하는 방식을 사용하기 때문에 암호화된 세션 키가 노출된다면 공개 키를 이용해 누구나 정보 확인이 가능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 version 2</a:t>
            </a:r>
            <a:r>
              <a:rPr lang="ko-KR" altLang="en-US" sz="2000" dirty="0"/>
              <a:t>는 </a:t>
            </a:r>
            <a:r>
              <a:rPr lang="en-US" altLang="ko-KR" sz="2000" dirty="0"/>
              <a:t>Diffie-Helman </a:t>
            </a:r>
            <a:r>
              <a:rPr lang="ko-KR" altLang="en-US" sz="2000" dirty="0"/>
              <a:t>키 교환 방식을 이용하여 직접 키를 전송하지 않기 때문에</a:t>
            </a:r>
            <a:r>
              <a:rPr lang="en-US" altLang="ko-KR" sz="2000" dirty="0"/>
              <a:t> SSH version 1</a:t>
            </a:r>
            <a:r>
              <a:rPr lang="ko-KR" altLang="en-US" sz="2000" dirty="0"/>
              <a:t>보다 보안성이 높다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리눅스</a:t>
            </a:r>
            <a:r>
              <a:rPr lang="en-US" altLang="ko-KR" sz="2000" dirty="0"/>
              <a:t>, </a:t>
            </a:r>
            <a:r>
              <a:rPr lang="ko-KR" altLang="en-US" sz="2000" dirty="0"/>
              <a:t>유닉스 서버는 안전한 쉘 접속을 위해 </a:t>
            </a:r>
            <a:r>
              <a:rPr lang="en-US" altLang="ko-KR" sz="2000" dirty="0"/>
              <a:t>SSH</a:t>
            </a:r>
            <a:r>
              <a:rPr lang="ko-KR" altLang="en-US" sz="2000" dirty="0"/>
              <a:t>를 많이 사용하는데 보안성의 문제로 기존 사용하던 </a:t>
            </a:r>
            <a:r>
              <a:rPr lang="en-US" altLang="ko-KR" sz="2000" dirty="0"/>
              <a:t>SSH version 1 </a:t>
            </a:r>
            <a:r>
              <a:rPr lang="ko-KR" altLang="en-US" sz="2000" dirty="0"/>
              <a:t>보다 </a:t>
            </a:r>
            <a:r>
              <a:rPr lang="en-US" altLang="ko-KR" sz="2000" dirty="0"/>
              <a:t>SSH version 2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SSH MITM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9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347012" cy="37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SSH MITM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(SSH downgrade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27145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SSH MITM </a:t>
            </a:r>
            <a:r>
              <a:rPr lang="ko-KR" altLang="en-US" sz="2000" dirty="0"/>
              <a:t>공격을 수행하기 위해 서버의 정보를 변조시켜 클라이언트에 전송한다</a:t>
            </a:r>
            <a:r>
              <a:rPr lang="en-US" altLang="ko-KR" sz="20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이를 통해 중간자 공격이 불가능한 </a:t>
            </a:r>
            <a:r>
              <a:rPr lang="en-US" altLang="ko-KR" sz="2000" dirty="0"/>
              <a:t>SSH version2</a:t>
            </a:r>
            <a:r>
              <a:rPr lang="ko-KR" altLang="en-US" sz="2000" dirty="0"/>
              <a:t>를 강제로 버전 </a:t>
            </a:r>
            <a:r>
              <a:rPr lang="en-US" altLang="ko-KR" sz="2000" dirty="0"/>
              <a:t>1</a:t>
            </a:r>
            <a:r>
              <a:rPr lang="ko-KR" altLang="en-US" sz="2000" dirty="0"/>
              <a:t>로 전환 시키는 </a:t>
            </a:r>
            <a:r>
              <a:rPr lang="en-US" altLang="ko-KR" sz="2000" dirty="0"/>
              <a:t>downgrade</a:t>
            </a:r>
            <a:r>
              <a:rPr lang="ko-KR" altLang="en-US" sz="2000" dirty="0"/>
              <a:t> 공격을 시행한다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중간자가 클라이언트와 서버 사이에서 정보를 수집하여 정보를 훔쳐온다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6813C64-07F9-4FB2-AA02-1504C850D95E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SSH MITM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 기술</a:t>
            </a: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공격 시나리오</a:t>
            </a: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051198" cy="4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정상 </a:t>
            </a:r>
            <a:r>
              <a:rPr lang="en-US" altLang="ko-KR" dirty="0"/>
              <a:t>SSH</a:t>
            </a:r>
            <a:r>
              <a:rPr lang="ko-KR" altLang="en-US" dirty="0"/>
              <a:t> 연결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D39B5A-5541-40FC-A8F5-F7B7072D6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92" y="1977631"/>
            <a:ext cx="900000" cy="9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81404C-83C6-4911-8815-79B3A885D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02" y="1845726"/>
            <a:ext cx="900000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6576D-062F-4CA4-BC9B-4BB41BAE3814}"/>
              </a:ext>
            </a:extLst>
          </p:cNvPr>
          <p:cNvSpPr txBox="1"/>
          <p:nvPr/>
        </p:nvSpPr>
        <p:spPr>
          <a:xfrm>
            <a:off x="2257947" y="2818367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0D10A-63DF-4702-8B88-A9B07C8AA825}"/>
              </a:ext>
            </a:extLst>
          </p:cNvPr>
          <p:cNvSpPr txBox="1"/>
          <p:nvPr/>
        </p:nvSpPr>
        <p:spPr>
          <a:xfrm>
            <a:off x="7521842" y="2818367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61320F-29A3-4E63-9B80-C848C85D3933}"/>
              </a:ext>
            </a:extLst>
          </p:cNvPr>
          <p:cNvCxnSpPr/>
          <p:nvPr/>
        </p:nvCxnSpPr>
        <p:spPr>
          <a:xfrm>
            <a:off x="2943092" y="3429000"/>
            <a:ext cx="0" cy="275844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831B65-1087-417B-BDAF-22CDB09058BF}"/>
              </a:ext>
            </a:extLst>
          </p:cNvPr>
          <p:cNvCxnSpPr/>
          <p:nvPr/>
        </p:nvCxnSpPr>
        <p:spPr>
          <a:xfrm>
            <a:off x="8230502" y="3429000"/>
            <a:ext cx="0" cy="275844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572A59D-04A3-47D3-A0B3-D379FCDC0141}"/>
              </a:ext>
            </a:extLst>
          </p:cNvPr>
          <p:cNvCxnSpPr/>
          <p:nvPr/>
        </p:nvCxnSpPr>
        <p:spPr>
          <a:xfrm>
            <a:off x="3210560" y="3429000"/>
            <a:ext cx="4821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0ABBCC-CBC9-4051-9CF1-C6E4DCFEFB0B}"/>
              </a:ext>
            </a:extLst>
          </p:cNvPr>
          <p:cNvCxnSpPr>
            <a:cxnSpLocks/>
          </p:cNvCxnSpPr>
          <p:nvPr/>
        </p:nvCxnSpPr>
        <p:spPr>
          <a:xfrm flipH="1">
            <a:off x="3159625" y="4351963"/>
            <a:ext cx="48218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8B3A45-0E03-4459-BC13-898A224A9759}"/>
              </a:ext>
            </a:extLst>
          </p:cNvPr>
          <p:cNvCxnSpPr/>
          <p:nvPr/>
        </p:nvCxnSpPr>
        <p:spPr>
          <a:xfrm>
            <a:off x="3210560" y="5237480"/>
            <a:ext cx="4821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6E24E6-F056-4B29-AB40-F3B16FD34134}"/>
              </a:ext>
            </a:extLst>
          </p:cNvPr>
          <p:cNvCxnSpPr>
            <a:cxnSpLocks/>
          </p:cNvCxnSpPr>
          <p:nvPr/>
        </p:nvCxnSpPr>
        <p:spPr>
          <a:xfrm flipH="1">
            <a:off x="3159625" y="6160443"/>
            <a:ext cx="48218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9F3E53-84F4-4498-9EE0-E1615718878E}"/>
              </a:ext>
            </a:extLst>
          </p:cNvPr>
          <p:cNvSpPr txBox="1"/>
          <p:nvPr/>
        </p:nvSpPr>
        <p:spPr>
          <a:xfrm>
            <a:off x="3469292" y="3059668"/>
            <a:ext cx="16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 </a:t>
            </a:r>
            <a:r>
              <a:rPr lang="ko-KR" altLang="en-US" b="1" dirty="0"/>
              <a:t>연결 요청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F8BC39-A62B-48E0-9E9D-35E6CEDCF16E}"/>
              </a:ext>
            </a:extLst>
          </p:cNvPr>
          <p:cNvSpPr txBox="1"/>
          <p:nvPr/>
        </p:nvSpPr>
        <p:spPr>
          <a:xfrm>
            <a:off x="6288783" y="4001819"/>
            <a:ext cx="1869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 </a:t>
            </a:r>
            <a:r>
              <a:rPr lang="ko-KR" altLang="en-US" b="1" dirty="0"/>
              <a:t>서버 활성화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FF9B6F-9680-4069-A526-46665A8DCAC8}"/>
              </a:ext>
            </a:extLst>
          </p:cNvPr>
          <p:cNvSpPr txBox="1"/>
          <p:nvPr/>
        </p:nvSpPr>
        <p:spPr>
          <a:xfrm>
            <a:off x="4034116" y="4406668"/>
            <a:ext cx="407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SSH1, SSH2</a:t>
            </a:r>
            <a:r>
              <a:rPr lang="ko-KR" altLang="en-US" b="1" dirty="0"/>
              <a:t> 프로토콜을 모두 지원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3FAAF6-A946-4003-B3B3-E3E0FCE8BFA5}"/>
              </a:ext>
            </a:extLst>
          </p:cNvPr>
          <p:cNvSpPr txBox="1"/>
          <p:nvPr/>
        </p:nvSpPr>
        <p:spPr>
          <a:xfrm>
            <a:off x="3155505" y="4868147"/>
            <a:ext cx="2850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SSH1 </a:t>
            </a:r>
            <a:r>
              <a:rPr lang="ko-KR" altLang="en-US" b="1" dirty="0"/>
              <a:t>버전으로  연결 요청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D63822-6703-4D6D-AC57-55BACBFE5DF9}"/>
              </a:ext>
            </a:extLst>
          </p:cNvPr>
          <p:cNvSpPr txBox="1"/>
          <p:nvPr/>
        </p:nvSpPr>
        <p:spPr>
          <a:xfrm>
            <a:off x="3141197" y="5266393"/>
            <a:ext cx="234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암호 정보 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DC80D5-8D37-4AAC-A7AC-EB48BBAE7E19}"/>
              </a:ext>
            </a:extLst>
          </p:cNvPr>
          <p:cNvSpPr txBox="1"/>
          <p:nvPr/>
        </p:nvSpPr>
        <p:spPr>
          <a:xfrm>
            <a:off x="3703754" y="5791111"/>
            <a:ext cx="4373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암호 정보 유효 확인</a:t>
            </a:r>
            <a:r>
              <a:rPr lang="en-US" altLang="ko-KR" b="1" dirty="0"/>
              <a:t>, </a:t>
            </a:r>
            <a:r>
              <a:rPr lang="ko-KR" altLang="en-US" b="1" dirty="0"/>
              <a:t>신원 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FEEDB-FCA1-45D0-A0C5-1158136114D0}"/>
              </a:ext>
            </a:extLst>
          </p:cNvPr>
          <p:cNvSpPr txBox="1"/>
          <p:nvPr/>
        </p:nvSpPr>
        <p:spPr>
          <a:xfrm>
            <a:off x="6429583" y="6152258"/>
            <a:ext cx="1676400" cy="36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서버 접속 허용</a:t>
            </a:r>
          </a:p>
        </p:txBody>
      </p:sp>
    </p:spTree>
    <p:extLst>
      <p:ext uri="{BB962C8B-B14F-4D97-AF65-F5344CB8AC3E}">
        <p14:creationId xmlns:p14="http://schemas.microsoft.com/office/powerpoint/2010/main" val="9993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공격 시나리오</a:t>
            </a: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19"/>
            <a:ext cx="6051198" cy="4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dirty="0"/>
              <a:t>SSH</a:t>
            </a:r>
            <a:r>
              <a:rPr lang="ko-KR" altLang="en-US" dirty="0"/>
              <a:t> </a:t>
            </a:r>
            <a:r>
              <a:rPr lang="en-US" altLang="ko-KR" dirty="0"/>
              <a:t>MITM</a:t>
            </a:r>
            <a:r>
              <a:rPr lang="ko-KR" altLang="en-US" dirty="0"/>
              <a:t> 공격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81200" y="1838566"/>
            <a:ext cx="4973256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CFB18BF-CE82-49AF-99A1-4FA359E1710F}"/>
              </a:ext>
            </a:extLst>
          </p:cNvPr>
          <p:cNvSpPr>
            <a:spLocks noGrp="1"/>
          </p:cNvSpPr>
          <p:nvPr/>
        </p:nvSpPr>
        <p:spPr bwMode="gray">
          <a:xfrm>
            <a:off x="1981198" y="1993210"/>
            <a:ext cx="9018495" cy="338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E99BC4-2F63-4503-BED7-51F11234A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23" y="1942015"/>
            <a:ext cx="900000" cy="875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C0947E-457F-4CDC-8243-F7F4FD8A0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8" y="1977631"/>
            <a:ext cx="900000" cy="9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8DF9C-C7AC-401D-9DA2-5893D0807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14" y="1845726"/>
            <a:ext cx="900000" cy="9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AB2CED-71F5-4D10-8935-7AEC3D27FDA0}"/>
              </a:ext>
            </a:extLst>
          </p:cNvPr>
          <p:cNvSpPr txBox="1"/>
          <p:nvPr/>
        </p:nvSpPr>
        <p:spPr>
          <a:xfrm>
            <a:off x="1263343" y="2818367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클라이언트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67013-008E-46E7-9AE6-4F9ACA6554CE}"/>
              </a:ext>
            </a:extLst>
          </p:cNvPr>
          <p:cNvSpPr txBox="1"/>
          <p:nvPr/>
        </p:nvSpPr>
        <p:spPr>
          <a:xfrm>
            <a:off x="10468654" y="2818367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서버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7A4B0B-5C79-401F-BABC-97D7F021BA8C}"/>
              </a:ext>
            </a:extLst>
          </p:cNvPr>
          <p:cNvCxnSpPr>
            <a:cxnSpLocks/>
          </p:cNvCxnSpPr>
          <p:nvPr/>
        </p:nvCxnSpPr>
        <p:spPr>
          <a:xfrm>
            <a:off x="2098223" y="3429000"/>
            <a:ext cx="4307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A17B4F7-5FEC-4970-A9E8-C4CD4BAE7BB0}"/>
              </a:ext>
            </a:extLst>
          </p:cNvPr>
          <p:cNvCxnSpPr>
            <a:cxnSpLocks/>
          </p:cNvCxnSpPr>
          <p:nvPr/>
        </p:nvCxnSpPr>
        <p:spPr>
          <a:xfrm flipH="1">
            <a:off x="2052720" y="4351963"/>
            <a:ext cx="4307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7531BA-013D-4AA1-933A-CA6C4D8550E8}"/>
              </a:ext>
            </a:extLst>
          </p:cNvPr>
          <p:cNvCxnSpPr>
            <a:cxnSpLocks/>
          </p:cNvCxnSpPr>
          <p:nvPr/>
        </p:nvCxnSpPr>
        <p:spPr>
          <a:xfrm>
            <a:off x="2098223" y="5237480"/>
            <a:ext cx="4307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5AD25F-E8C1-48AA-AE87-AD738F5A3848}"/>
              </a:ext>
            </a:extLst>
          </p:cNvPr>
          <p:cNvCxnSpPr>
            <a:cxnSpLocks/>
          </p:cNvCxnSpPr>
          <p:nvPr/>
        </p:nvCxnSpPr>
        <p:spPr>
          <a:xfrm flipH="1">
            <a:off x="2052720" y="6160443"/>
            <a:ext cx="4307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30438D-1BD0-4E27-BAC1-EFF7F7034C7C}"/>
              </a:ext>
            </a:extLst>
          </p:cNvPr>
          <p:cNvSpPr txBox="1"/>
          <p:nvPr/>
        </p:nvSpPr>
        <p:spPr>
          <a:xfrm>
            <a:off x="1946914" y="3136776"/>
            <a:ext cx="16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 </a:t>
            </a:r>
            <a:r>
              <a:rPr lang="ko-KR" altLang="en-US" b="1" dirty="0"/>
              <a:t>연결 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7F673-DF88-49CE-B0D9-5B3E7CE21812}"/>
              </a:ext>
            </a:extLst>
          </p:cNvPr>
          <p:cNvSpPr txBox="1"/>
          <p:nvPr/>
        </p:nvSpPr>
        <p:spPr>
          <a:xfrm>
            <a:off x="4210800" y="4014801"/>
            <a:ext cx="227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SSH </a:t>
            </a:r>
            <a:r>
              <a:rPr lang="ko-KR" altLang="en-US" b="1" dirty="0"/>
              <a:t>서버 활성화됨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762A4-52F9-486B-925E-B8665BF88894}"/>
              </a:ext>
            </a:extLst>
          </p:cNvPr>
          <p:cNvSpPr txBox="1"/>
          <p:nvPr/>
        </p:nvSpPr>
        <p:spPr>
          <a:xfrm>
            <a:off x="4042464" y="4439954"/>
            <a:ext cx="246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SSH1</a:t>
            </a:r>
            <a:r>
              <a:rPr lang="ko-KR" altLang="en-US" b="1" dirty="0">
                <a:solidFill>
                  <a:srgbClr val="FF0000"/>
                </a:solidFill>
              </a:rPr>
              <a:t>만 지원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E5D9C3-4469-4A5D-B8D8-45EB8877E6A5}"/>
              </a:ext>
            </a:extLst>
          </p:cNvPr>
          <p:cNvSpPr txBox="1"/>
          <p:nvPr/>
        </p:nvSpPr>
        <p:spPr>
          <a:xfrm>
            <a:off x="1952345" y="4868147"/>
            <a:ext cx="2973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SSH1 </a:t>
            </a:r>
            <a:r>
              <a:rPr lang="ko-KR" altLang="en-US" b="1" dirty="0"/>
              <a:t>버전으로  연결 요청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8B510-34EF-48DE-B4EF-59849A844DA7}"/>
              </a:ext>
            </a:extLst>
          </p:cNvPr>
          <p:cNvSpPr txBox="1"/>
          <p:nvPr/>
        </p:nvSpPr>
        <p:spPr>
          <a:xfrm>
            <a:off x="1938038" y="5266393"/>
            <a:ext cx="234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암호 정보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D24F3-98CD-4769-B464-3DD57D14F9F4}"/>
              </a:ext>
            </a:extLst>
          </p:cNvPr>
          <p:cNvSpPr txBox="1"/>
          <p:nvPr/>
        </p:nvSpPr>
        <p:spPr>
          <a:xfrm>
            <a:off x="3032287" y="5791111"/>
            <a:ext cx="345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암호 정보 유효 확인</a:t>
            </a:r>
            <a:r>
              <a:rPr lang="en-US" altLang="ko-KR" b="1" dirty="0"/>
              <a:t>, </a:t>
            </a:r>
            <a:r>
              <a:rPr lang="ko-KR" altLang="en-US" b="1" dirty="0"/>
              <a:t>신원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982C7-D4CE-430D-BD61-790FD42146DD}"/>
              </a:ext>
            </a:extLst>
          </p:cNvPr>
          <p:cNvSpPr txBox="1"/>
          <p:nvPr/>
        </p:nvSpPr>
        <p:spPr>
          <a:xfrm>
            <a:off x="4832039" y="6185709"/>
            <a:ext cx="1676400" cy="36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서버 접속 허용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4E89B6-2AF7-4D09-B1CB-DCE7FA83B2AF}"/>
              </a:ext>
            </a:extLst>
          </p:cNvPr>
          <p:cNvSpPr txBox="1"/>
          <p:nvPr/>
        </p:nvSpPr>
        <p:spPr>
          <a:xfrm>
            <a:off x="5837825" y="2824450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공격자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7CC1F6-4BF1-4270-AAA1-C46595F8AC5D}"/>
              </a:ext>
            </a:extLst>
          </p:cNvPr>
          <p:cNvCxnSpPr/>
          <p:nvPr/>
        </p:nvCxnSpPr>
        <p:spPr>
          <a:xfrm>
            <a:off x="1948488" y="3429000"/>
            <a:ext cx="0" cy="311915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E9D752-6152-4361-9045-7F157F179E14}"/>
              </a:ext>
            </a:extLst>
          </p:cNvPr>
          <p:cNvCxnSpPr/>
          <p:nvPr/>
        </p:nvCxnSpPr>
        <p:spPr>
          <a:xfrm>
            <a:off x="11177314" y="3429000"/>
            <a:ext cx="0" cy="311915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EE7F165-CFD9-4B69-924E-5F78F657FE32}"/>
              </a:ext>
            </a:extLst>
          </p:cNvPr>
          <p:cNvCxnSpPr/>
          <p:nvPr/>
        </p:nvCxnSpPr>
        <p:spPr>
          <a:xfrm>
            <a:off x="6546485" y="3435878"/>
            <a:ext cx="0" cy="3119151"/>
          </a:xfrm>
          <a:prstGeom prst="line">
            <a:avLst/>
          </a:prstGeom>
          <a:ln w="57150">
            <a:solidFill>
              <a:srgbClr val="E84D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3B8771E-0123-4494-961A-B84799FA75D2}"/>
              </a:ext>
            </a:extLst>
          </p:cNvPr>
          <p:cNvCxnSpPr>
            <a:cxnSpLocks/>
          </p:cNvCxnSpPr>
          <p:nvPr/>
        </p:nvCxnSpPr>
        <p:spPr>
          <a:xfrm>
            <a:off x="6695172" y="3442086"/>
            <a:ext cx="4307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2E41FD-3777-416C-8B6D-005B717C3242}"/>
              </a:ext>
            </a:extLst>
          </p:cNvPr>
          <p:cNvCxnSpPr>
            <a:cxnSpLocks/>
          </p:cNvCxnSpPr>
          <p:nvPr/>
        </p:nvCxnSpPr>
        <p:spPr>
          <a:xfrm flipH="1">
            <a:off x="6649669" y="4365049"/>
            <a:ext cx="4307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83300E-D28D-4041-BA8B-0F7417D9137F}"/>
              </a:ext>
            </a:extLst>
          </p:cNvPr>
          <p:cNvCxnSpPr>
            <a:cxnSpLocks/>
          </p:cNvCxnSpPr>
          <p:nvPr/>
        </p:nvCxnSpPr>
        <p:spPr>
          <a:xfrm>
            <a:off x="6695172" y="5250566"/>
            <a:ext cx="43075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D335F74-7948-48B5-BD8F-3025FBF02B1F}"/>
              </a:ext>
            </a:extLst>
          </p:cNvPr>
          <p:cNvCxnSpPr>
            <a:cxnSpLocks/>
          </p:cNvCxnSpPr>
          <p:nvPr/>
        </p:nvCxnSpPr>
        <p:spPr>
          <a:xfrm flipH="1">
            <a:off x="6649669" y="6173529"/>
            <a:ext cx="4307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349D99-1133-4896-A29C-6FE82082FAD3}"/>
              </a:ext>
            </a:extLst>
          </p:cNvPr>
          <p:cNvSpPr txBox="1"/>
          <p:nvPr/>
        </p:nvSpPr>
        <p:spPr>
          <a:xfrm>
            <a:off x="6590529" y="3099491"/>
            <a:ext cx="16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 </a:t>
            </a:r>
            <a:r>
              <a:rPr lang="ko-KR" altLang="en-US" b="1" dirty="0"/>
              <a:t>연결 요청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989A64-65B9-46FD-A70E-FFF5FE1220FF}"/>
              </a:ext>
            </a:extLst>
          </p:cNvPr>
          <p:cNvSpPr txBox="1"/>
          <p:nvPr/>
        </p:nvSpPr>
        <p:spPr>
          <a:xfrm>
            <a:off x="8946478" y="3958271"/>
            <a:ext cx="213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SSH </a:t>
            </a:r>
            <a:r>
              <a:rPr lang="ko-KR" altLang="en-US" b="1" dirty="0"/>
              <a:t>서버 활성화됨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B42FA-09E4-426F-B551-EB29FBE13DFA}"/>
              </a:ext>
            </a:extLst>
          </p:cNvPr>
          <p:cNvSpPr txBox="1"/>
          <p:nvPr/>
        </p:nvSpPr>
        <p:spPr>
          <a:xfrm>
            <a:off x="6987167" y="4383424"/>
            <a:ext cx="4121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b="1" dirty="0"/>
              <a:t>SSH1, SSH2</a:t>
            </a:r>
            <a:r>
              <a:rPr lang="ko-KR" altLang="en-US" b="1" dirty="0"/>
              <a:t> 프로토콜을 모두 지원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D65F15-81FE-4B2A-A3DA-93A74F1B5094}"/>
              </a:ext>
            </a:extLst>
          </p:cNvPr>
          <p:cNvSpPr txBox="1"/>
          <p:nvPr/>
        </p:nvSpPr>
        <p:spPr>
          <a:xfrm>
            <a:off x="6614649" y="4878158"/>
            <a:ext cx="2876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SSH1 </a:t>
            </a:r>
            <a:r>
              <a:rPr lang="ko-KR" altLang="en-US" b="1" dirty="0"/>
              <a:t>버전으로 연결 요청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AFCB03-2A0A-489D-8236-90AA44A08322}"/>
              </a:ext>
            </a:extLst>
          </p:cNvPr>
          <p:cNvSpPr txBox="1"/>
          <p:nvPr/>
        </p:nvSpPr>
        <p:spPr>
          <a:xfrm>
            <a:off x="6600342" y="5276404"/>
            <a:ext cx="234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암호 정보 전송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B5CB3-7FF0-4A8F-9D92-2B8C8EE40046}"/>
              </a:ext>
            </a:extLst>
          </p:cNvPr>
          <p:cNvSpPr txBox="1"/>
          <p:nvPr/>
        </p:nvSpPr>
        <p:spPr>
          <a:xfrm>
            <a:off x="7541031" y="5830464"/>
            <a:ext cx="3529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암호 정보 유효 확인</a:t>
            </a:r>
            <a:r>
              <a:rPr lang="en-US" altLang="ko-KR" b="1" dirty="0"/>
              <a:t>, </a:t>
            </a:r>
            <a:r>
              <a:rPr lang="ko-KR" altLang="en-US" b="1" dirty="0"/>
              <a:t>신원 확인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FF99B-29EF-486A-B91D-BAC619C3CE78}"/>
              </a:ext>
            </a:extLst>
          </p:cNvPr>
          <p:cNvSpPr txBox="1"/>
          <p:nvPr/>
        </p:nvSpPr>
        <p:spPr>
          <a:xfrm>
            <a:off x="9412294" y="6225062"/>
            <a:ext cx="1676400" cy="36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/>
              <a:t>서버 접속 허용</a:t>
            </a:r>
          </a:p>
        </p:txBody>
      </p:sp>
    </p:spTree>
    <p:extLst>
      <p:ext uri="{BB962C8B-B14F-4D97-AF65-F5344CB8AC3E}">
        <p14:creationId xmlns:p14="http://schemas.microsoft.com/office/powerpoint/2010/main" val="21860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환경 구축 절차</a:t>
            </a:r>
          </a:p>
          <a:p>
            <a:pPr marL="0" indent="0">
              <a:buNone/>
            </a:pP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20"/>
            <a:ext cx="2938041" cy="53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운영 환경 구축</a:t>
            </a:r>
            <a:endParaRPr lang="en-US" altLang="ko-KR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914700" y="1749023"/>
            <a:ext cx="912921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물리 환경</a:t>
            </a:r>
            <a:r>
              <a:rPr lang="en-US" altLang="ko-KR" sz="1800" dirty="0"/>
              <a:t>]</a:t>
            </a:r>
            <a:endParaRPr lang="ko-KR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Oracle VM Virtual Box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2</a:t>
            </a:r>
            <a:r>
              <a:rPr lang="ko-KR" altLang="en-US" sz="1800" dirty="0"/>
              <a:t>개의 </a:t>
            </a:r>
            <a:r>
              <a:rPr lang="en-US" altLang="ko-KR" sz="1800" dirty="0"/>
              <a:t>Kali Linux </a:t>
            </a:r>
            <a:r>
              <a:rPr lang="ko-KR" altLang="en-US" sz="1800" dirty="0"/>
              <a:t>가상 머신 구현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Kali Linux 1 (</a:t>
            </a:r>
            <a:r>
              <a:rPr lang="ko-KR" altLang="en-US" sz="1800" dirty="0"/>
              <a:t>공격자</a:t>
            </a:r>
            <a:r>
              <a:rPr lang="en-US" altLang="ko-KR" sz="1800" dirty="0"/>
              <a:t>), Kali Linux 2 (SSH </a:t>
            </a:r>
            <a:r>
              <a:rPr lang="ko-KR" altLang="en-US" sz="1800" dirty="0"/>
              <a:t>서버</a:t>
            </a:r>
            <a:r>
              <a:rPr lang="en-US" altLang="ko-KR" sz="1800" dirty="0"/>
              <a:t>), Window prompt (</a:t>
            </a:r>
            <a:r>
              <a:rPr lang="ko-KR" altLang="en-US" sz="1800" dirty="0"/>
              <a:t>클라이언트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각각의 네트워크는 브리지모드로 설정하여 한 네트워크로 구성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Kali Linux</a:t>
            </a:r>
            <a:r>
              <a:rPr lang="ko-KR" altLang="en-US" sz="1800" dirty="0"/>
              <a:t>에서 제공해주는 </a:t>
            </a:r>
            <a:r>
              <a:rPr lang="en-US" altLang="ko-KR" sz="1800" dirty="0" err="1"/>
              <a:t>ettercap</a:t>
            </a:r>
            <a:r>
              <a:rPr lang="ko-KR" altLang="en-US" sz="1800" dirty="0"/>
              <a:t>을 이용하여 공격자가 패킷 확인</a:t>
            </a:r>
          </a:p>
          <a:p>
            <a:pPr>
              <a:buFont typeface="Wingdings" panose="05000000000000000000" pitchFamily="2" charset="2"/>
              <a:buChar char="Ø"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시스템 환경</a:t>
            </a:r>
            <a:r>
              <a:rPr lang="en-US" altLang="ko-KR" sz="1800" dirty="0"/>
              <a:t>]</a:t>
            </a:r>
            <a:endParaRPr lang="ko-KR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서버측 에서 </a:t>
            </a:r>
            <a:r>
              <a:rPr lang="en-US" altLang="ko-KR" sz="1800" dirty="0"/>
              <a:t>SSH </a:t>
            </a:r>
            <a:r>
              <a:rPr lang="ko-KR" altLang="en-US" sz="1800" dirty="0"/>
              <a:t>프로토콜 </a:t>
            </a:r>
            <a:r>
              <a:rPr lang="en-US" altLang="ko-KR" sz="1800" dirty="0"/>
              <a:t>version 1,2 </a:t>
            </a:r>
            <a:r>
              <a:rPr lang="ko-KR" altLang="en-US" sz="1800" dirty="0"/>
              <a:t>모두 사용할 수 있도록 설정 </a:t>
            </a:r>
            <a:r>
              <a:rPr lang="ko-KR" altLang="en-US" sz="1800" dirty="0" err="1"/>
              <a:t>해야한다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vi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sshd_config</a:t>
            </a:r>
            <a:r>
              <a:rPr lang="en-US" altLang="ko-KR" sz="1800" dirty="0"/>
              <a:t> </a:t>
            </a:r>
            <a:r>
              <a:rPr lang="ko-KR" altLang="en-US" sz="1800" dirty="0"/>
              <a:t>에서 </a:t>
            </a:r>
            <a:r>
              <a:rPr lang="en-US" altLang="ko-KR" sz="1800" dirty="0"/>
              <a:t>Protocol 2 -&gt; Protocol 1,2</a:t>
            </a:r>
            <a:r>
              <a:rPr lang="ko-KR" altLang="en-US" sz="1800" dirty="0"/>
              <a:t>로 변경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/</a:t>
            </a:r>
            <a:r>
              <a:rPr lang="en-US" altLang="ko-KR" sz="1800" dirty="0" err="1"/>
              <a:t>usr</a:t>
            </a:r>
            <a:r>
              <a:rPr lang="en-US" altLang="ko-KR" sz="1800" dirty="0"/>
              <a:t>/local/share/Ettercap </a:t>
            </a:r>
            <a:r>
              <a:rPr lang="ko-KR" altLang="en-US" sz="1800" dirty="0"/>
              <a:t>디렉터리에 </a:t>
            </a:r>
            <a:r>
              <a:rPr lang="en-US" altLang="ko-KR" sz="1800" dirty="0" err="1"/>
              <a:t>etterfilter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etter.filter.ssh</a:t>
            </a:r>
            <a:r>
              <a:rPr lang="en-US" altLang="ko-KR" sz="1800" dirty="0"/>
              <a:t> -o etter.filter.co </a:t>
            </a:r>
            <a:r>
              <a:rPr lang="ko-KR" altLang="en-US" sz="1800" dirty="0"/>
              <a:t>명령어로 </a:t>
            </a:r>
            <a:r>
              <a:rPr lang="en-US" altLang="ko-KR" sz="1800" dirty="0" err="1"/>
              <a:t>etter.filter.ssh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etterfilter</a:t>
            </a:r>
            <a:r>
              <a:rPr lang="en-US" altLang="ko-KR" sz="1800" dirty="0"/>
              <a:t> </a:t>
            </a:r>
            <a:r>
              <a:rPr lang="ko-KR" altLang="en-US" sz="1800" dirty="0"/>
              <a:t>프로그램을 이용하여 컴파일 해준다</a:t>
            </a:r>
            <a:r>
              <a:rPr lang="en-US" altLang="ko-KR" sz="1800" dirty="0"/>
              <a:t>. </a:t>
            </a:r>
            <a:r>
              <a:rPr lang="ko-KR" altLang="en-US" sz="1800" dirty="0"/>
              <a:t>공격자가 </a:t>
            </a:r>
            <a:r>
              <a:rPr lang="ko-KR" altLang="en-US" sz="1800" dirty="0" err="1"/>
              <a:t>공격시</a:t>
            </a:r>
            <a:r>
              <a:rPr lang="ko-KR" altLang="en-US" sz="1800" dirty="0"/>
              <a:t> </a:t>
            </a:r>
            <a:r>
              <a:rPr lang="en-US" altLang="ko-KR" sz="1800" dirty="0"/>
              <a:t>Ettercap </a:t>
            </a:r>
            <a:r>
              <a:rPr lang="ko-KR" altLang="en-US" sz="1800" dirty="0"/>
              <a:t>프로그램에서 만든 필터를 이용해 </a:t>
            </a:r>
            <a:r>
              <a:rPr lang="en-US" altLang="ko-KR" sz="1800" dirty="0"/>
              <a:t>SSH </a:t>
            </a:r>
            <a:r>
              <a:rPr lang="ko-KR" altLang="en-US" sz="1800" dirty="0"/>
              <a:t>연결을 알 수 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968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39255E14-A5F4-450F-8067-19BD58A0B1F8}"/>
              </a:ext>
            </a:extLst>
          </p:cNvPr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환경 구축 절차</a:t>
            </a:r>
          </a:p>
          <a:p>
            <a:pPr marL="0" indent="0">
              <a:buNone/>
            </a:pPr>
            <a:endParaRPr lang="en-US" altLang="ko-KR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496F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496F7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35D38-5E98-4782-9ABA-15BE0FE5493D}"/>
              </a:ext>
            </a:extLst>
          </p:cNvPr>
          <p:cNvSpPr>
            <a:spLocks noGrp="1"/>
          </p:cNvSpPr>
          <p:nvPr/>
        </p:nvSpPr>
        <p:spPr bwMode="gray">
          <a:xfrm>
            <a:off x="1981200" y="1217420"/>
            <a:ext cx="4114800" cy="53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/>
              <a:t>공격 시나리오 확인 절차</a:t>
            </a:r>
            <a:endParaRPr lang="en-US" altLang="ko-KR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06964-CD88-4EF9-9EA3-CCF2DDD6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D80A2E7-23DA-4F1C-81CC-9FF6B68700BB}"/>
              </a:ext>
            </a:extLst>
          </p:cNvPr>
          <p:cNvSpPr>
            <a:spLocks noGrp="1"/>
          </p:cNvSpPr>
          <p:nvPr/>
        </p:nvSpPr>
        <p:spPr bwMode="gray">
          <a:xfrm>
            <a:off x="1842982" y="1705106"/>
            <a:ext cx="9129219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공격자와 피 공격자가 같은 </a:t>
            </a:r>
            <a:r>
              <a:rPr lang="ko-KR" altLang="en-US" sz="1800" dirty="0" err="1"/>
              <a:t>서브넷</a:t>
            </a:r>
            <a:r>
              <a:rPr lang="ko-KR" altLang="en-US" sz="1800" dirty="0"/>
              <a:t> 안에 있는지 확인한다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클라이언트 </a:t>
            </a:r>
            <a:r>
              <a:rPr lang="en-US" altLang="ko-KR" sz="1800" dirty="0"/>
              <a:t>ARP</a:t>
            </a:r>
            <a:r>
              <a:rPr lang="ko-KR" altLang="en-US" sz="1800" dirty="0"/>
              <a:t> 테이블에 내용이 </a:t>
            </a:r>
            <a:r>
              <a:rPr lang="ko-KR" altLang="en-US" sz="1800" dirty="0" err="1"/>
              <a:t>스푸핑을</a:t>
            </a:r>
            <a:r>
              <a:rPr lang="ko-KR" altLang="en-US" sz="1800" dirty="0"/>
              <a:t> 통해 바뀌었는지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서버의 </a:t>
            </a:r>
            <a:r>
              <a:rPr lang="en-US" altLang="ko-KR" sz="1800" dirty="0"/>
              <a:t>SSH </a:t>
            </a:r>
            <a:r>
              <a:rPr lang="ko-KR" altLang="en-US" sz="1800" dirty="0"/>
              <a:t>프로토콜 </a:t>
            </a:r>
            <a:r>
              <a:rPr lang="en-US" altLang="ko-KR" sz="1800" dirty="0"/>
              <a:t>version</a:t>
            </a:r>
            <a:r>
              <a:rPr lang="ko-KR" altLang="en-US" sz="1800" dirty="0"/>
              <a:t>을</a:t>
            </a:r>
            <a:r>
              <a:rPr lang="en-US" altLang="ko-KR" sz="1800" dirty="0"/>
              <a:t> 1 or 2</a:t>
            </a:r>
            <a:r>
              <a:rPr lang="ko-KR" altLang="en-US" sz="1800" dirty="0"/>
              <a:t>로 설정하였을 경우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Ettercap SSH </a:t>
            </a:r>
            <a:r>
              <a:rPr lang="ko-KR" altLang="en-US" sz="1800" dirty="0"/>
              <a:t>필터에 클라이언트의 계정과 패스워드가 출력이 되는지 확인한다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SSH </a:t>
            </a:r>
            <a:r>
              <a:rPr lang="ko-KR" altLang="en-US" sz="1800" dirty="0"/>
              <a:t>프로토콜 </a:t>
            </a:r>
            <a:r>
              <a:rPr lang="en-US" altLang="ko-KR" sz="1800" dirty="0"/>
              <a:t>version</a:t>
            </a:r>
            <a:r>
              <a:rPr lang="ko-KR" altLang="en-US" sz="1800" dirty="0"/>
              <a:t>을</a:t>
            </a:r>
            <a:r>
              <a:rPr lang="en-US" altLang="ko-KR" sz="1800" dirty="0"/>
              <a:t> 2</a:t>
            </a:r>
            <a:r>
              <a:rPr lang="ko-KR" altLang="en-US" sz="1800" dirty="0"/>
              <a:t>로 설정하였을 경우에는 </a:t>
            </a:r>
            <a:r>
              <a:rPr lang="en-US" altLang="ko-KR" sz="1800" dirty="0"/>
              <a:t>SSH MITM </a:t>
            </a:r>
            <a:r>
              <a:rPr lang="ko-KR" altLang="en-US" sz="1800" dirty="0"/>
              <a:t>공격이 불가능한 것을 확인한다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8347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1377</TotalTime>
  <Words>695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KoPub돋움체 Medium</vt:lpstr>
      <vt:lpstr>맑은 고딕</vt:lpstr>
      <vt:lpstr>Arial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김영민(2016156007)</cp:lastModifiedBy>
  <cp:revision>162</cp:revision>
  <dcterms:created xsi:type="dcterms:W3CDTF">2015-04-03T04:33:23Z</dcterms:created>
  <dcterms:modified xsi:type="dcterms:W3CDTF">2021-06-06T12:13:53Z</dcterms:modified>
</cp:coreProperties>
</file>