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60" r:id="rId2"/>
    <p:sldId id="262" r:id="rId3"/>
    <p:sldId id="304" r:id="rId4"/>
    <p:sldId id="263" r:id="rId5"/>
    <p:sldId id="264" r:id="rId6"/>
    <p:sldId id="261" r:id="rId7"/>
    <p:sldId id="265" r:id="rId8"/>
    <p:sldId id="272" r:id="rId9"/>
    <p:sldId id="270" r:id="rId10"/>
    <p:sldId id="271" r:id="rId11"/>
    <p:sldId id="266" r:id="rId12"/>
    <p:sldId id="303" r:id="rId13"/>
    <p:sldId id="282" r:id="rId14"/>
    <p:sldId id="298" r:id="rId15"/>
    <p:sldId id="287" r:id="rId16"/>
    <p:sldId id="276" r:id="rId17"/>
    <p:sldId id="283" r:id="rId18"/>
    <p:sldId id="273" r:id="rId19"/>
    <p:sldId id="275" r:id="rId20"/>
    <p:sldId id="278" r:id="rId21"/>
    <p:sldId id="279" r:id="rId22"/>
    <p:sldId id="280" r:id="rId23"/>
    <p:sldId id="281" r:id="rId24"/>
    <p:sldId id="277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67" r:id="rId34"/>
    <p:sldId id="293" r:id="rId35"/>
    <p:sldId id="306" r:id="rId36"/>
    <p:sldId id="269" r:id="rId37"/>
    <p:sldId id="299" r:id="rId38"/>
    <p:sldId id="301" r:id="rId39"/>
    <p:sldId id="305" r:id="rId40"/>
    <p:sldId id="300" r:id="rId41"/>
    <p:sldId id="25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6CC"/>
    <a:srgbClr val="FFF2CC"/>
    <a:srgbClr val="496F74"/>
    <a:srgbClr val="EC745B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DE22-9ACC-4A7C-9851-851E05185E4F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B5D-D0D5-446D-8135-755106AD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9CBBDE2A-9EE6-43B0-8EE6-540186B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6700072D-655B-496D-AB56-9746FA3F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859B0ED-CDAA-4606-9094-0EAC7B55CE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A6ABF76D-A8AC-4F5A-A8C6-3D5D486D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</a:t>
            </a:r>
            <a:r>
              <a:rPr lang="ko-KR" altLang="en-US" dirty="0" err="1"/>
              <a:t>텍스트ㅁ</a:t>
            </a:r>
            <a:r>
              <a:rPr lang="ko-KR" altLang="en-US" dirty="0"/>
              <a:t>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36C847DF-AFD8-4DEC-9A95-9495B3D6C866}"/>
              </a:ext>
            </a:extLst>
          </p:cNvPr>
          <p:cNvSpPr txBox="1">
            <a:spLocks/>
          </p:cNvSpPr>
          <p:nvPr userDrawn="1"/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et.or.kr/?module=file&amp;act=procFileDownload&amp;file_srl=54172&amp;sid=a4e9f96b0af328c594ce40959e4adba9&amp;module_srl=148" TargetMode="External"/><Relationship Id="rId2" Type="http://schemas.openxmlformats.org/officeDocument/2006/relationships/hyperlink" Target="https://scienceon.kisti.re.kr/commons/util/originalView.do?cn=TRKO201800035622&amp;dbt=TRKO&amp;rn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-smartcity.kr/service1/service07.php" TargetMode="External"/><Relationship Id="rId5" Type="http://schemas.openxmlformats.org/officeDocument/2006/relationships/hyperlink" Target="https://www.hellot.net/new_hellot/magazine/magazine_read.html?code=205&amp;sub=001&amp;idx=44952&amp;page=1&amp;list=all" TargetMode="External"/><Relationship Id="rId4" Type="http://schemas.openxmlformats.org/officeDocument/2006/relationships/hyperlink" Target="https://www.google.co.kr/url?sa=t&amp;rct=j&amp;q=&amp;esrc=s&amp;source=web&amp;cd=&amp;ved=2ahUKEwi9s_rrjaftAhUXyIsBHZkKB7sQFjADegQIARAC&amp;url=https%3A%2F%2Ftta.or.kr%2Fdata%2FreportDown.jsp%3Fnews_num%3D3548&amp;usg=AOvVaw0K5dIwbvH1Xv2kY4e79-zY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facebook.github.io/prophet/docs/quick_start.html#python-api" TargetMode="External"/><Relationship Id="rId3" Type="http://schemas.openxmlformats.org/officeDocument/2006/relationships/hyperlink" Target="https://github.com/mcxiaoke/ESPDateTime" TargetMode="External"/><Relationship Id="rId7" Type="http://schemas.openxmlformats.org/officeDocument/2006/relationships/hyperlink" Target="https://www.tensorflow.org/tutorials/structured_data/time_series" TargetMode="External"/><Relationship Id="rId2" Type="http://schemas.openxmlformats.org/officeDocument/2006/relationships/hyperlink" Target="https://github.com/adafruit/DHT-sensor-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meict.co.kr/product_cb.html" TargetMode="External"/><Relationship Id="rId11" Type="http://schemas.openxmlformats.org/officeDocument/2006/relationships/hyperlink" Target="https://geo.ipify.org/" TargetMode="External"/><Relationship Id="rId5" Type="http://schemas.openxmlformats.org/officeDocument/2006/relationships/hyperlink" Target="https://learn.openenergymonitor.org/electricity-monitoring/ct-sensors/how-to-build-an-arduino-energy-monitor-measuring-current-only?redirected=true" TargetMode="External"/><Relationship Id="rId10" Type="http://schemas.openxmlformats.org/officeDocument/2006/relationships/hyperlink" Target="https://cloud.google.com/solutions/reverse-geocoding-geolocation-telemetry-cloud-maps-api?hl=ko" TargetMode="External"/><Relationship Id="rId4" Type="http://schemas.openxmlformats.org/officeDocument/2006/relationships/hyperlink" Target="https://github.com/ChuckBell/MySQL_Connector_Arduino" TargetMode="External"/><Relationship Id="rId9" Type="http://schemas.openxmlformats.org/officeDocument/2006/relationships/hyperlink" Target="https://brunch.co.kr/@chris-song/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21502" y="2542709"/>
            <a:ext cx="6573328" cy="1554838"/>
          </a:xfrm>
        </p:spPr>
        <p:txBody>
          <a:bodyPr/>
          <a:lstStyle/>
          <a:p>
            <a:r>
              <a:rPr lang="en-US" altLang="ko-KR" dirty="0">
                <a:solidFill>
                  <a:srgbClr val="EC745B"/>
                </a:solidFill>
              </a:rPr>
              <a:t>IoT Based Energy Management System</a:t>
            </a:r>
          </a:p>
          <a:p>
            <a:endParaRPr lang="en-US" altLang="ko-KR" dirty="0">
              <a:solidFill>
                <a:srgbClr val="EC745B"/>
              </a:solidFill>
            </a:endParaRPr>
          </a:p>
          <a:p>
            <a:r>
              <a:rPr lang="en-US" altLang="ko-KR" b="1" dirty="0">
                <a:solidFill>
                  <a:srgbClr val="EC745B"/>
                </a:solidFill>
              </a:rPr>
              <a:t>Net-KTI</a:t>
            </a:r>
            <a:endParaRPr lang="ko-KR" altLang="en-US" b="1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21502" y="1637839"/>
            <a:ext cx="8008548" cy="777557"/>
          </a:xfrm>
        </p:spPr>
        <p:txBody>
          <a:bodyPr/>
          <a:lstStyle/>
          <a:p>
            <a:r>
              <a:rPr lang="en-US" altLang="ko-KR" sz="4400" dirty="0">
                <a:solidFill>
                  <a:srgbClr val="496F74"/>
                </a:solidFill>
              </a:rPr>
              <a:t>IoT</a:t>
            </a:r>
            <a:r>
              <a:rPr lang="ko-KR" altLang="en-US" sz="4400" dirty="0">
                <a:solidFill>
                  <a:srgbClr val="496F74"/>
                </a:solidFill>
              </a:rPr>
              <a:t>기반 에너지 매니저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EB9F2-79CE-43E6-8D4A-0E25408661FD}"/>
              </a:ext>
            </a:extLst>
          </p:cNvPr>
          <p:cNvSpPr txBox="1"/>
          <p:nvPr/>
        </p:nvSpPr>
        <p:spPr>
          <a:xfrm>
            <a:off x="3821501" y="5303728"/>
            <a:ext cx="6439121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2016156007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김영민   지도교수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 err="1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김영곤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ko-KR" altLang="en-US" sz="1600" b="1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spcBef>
                <a:spcPts val="24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2016156003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김동혁   지도교수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 err="1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김영곤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ko-KR" altLang="en-US" sz="1600" b="1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spcBef>
                <a:spcPts val="24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2016156009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김재현   지도교수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 err="1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김영곤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교수님         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spcBef>
                <a:spcPts val="24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2016156022 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 err="1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이영채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  지도교수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 err="1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김영곤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endParaRPr lang="ko-KR" altLang="en-US" sz="1600" b="1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49525E-1D36-4518-B2C6-D067C7DA9A8E}"/>
              </a:ext>
            </a:extLst>
          </p:cNvPr>
          <p:cNvCxnSpPr>
            <a:cxnSpLocks/>
          </p:cNvCxnSpPr>
          <p:nvPr/>
        </p:nvCxnSpPr>
        <p:spPr>
          <a:xfrm>
            <a:off x="3727938" y="4888524"/>
            <a:ext cx="6101862" cy="0"/>
          </a:xfrm>
          <a:prstGeom prst="line">
            <a:avLst/>
          </a:prstGeom>
          <a:ln w="3810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571DCBB-16BC-4BC3-9C0C-1ACB06306200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84068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65656-23C9-476B-9B16-FE22ED08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22" y="840658"/>
            <a:ext cx="6488792" cy="364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C5686-A78F-4587-8B20-9A6748BFCD37}"/>
              </a:ext>
            </a:extLst>
          </p:cNvPr>
          <p:cNvSpPr txBox="1"/>
          <p:nvPr/>
        </p:nvSpPr>
        <p:spPr>
          <a:xfrm>
            <a:off x="2493092" y="4451146"/>
            <a:ext cx="7333502" cy="11542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인터페이스에서 제어명령을 내린다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명령은 웹서버를 거쳐 원격제어 모듈로 전송된다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IR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신호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릴레이를 사용하여 전열기구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전등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플러그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모니터등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을 제어한다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3E06AB-D997-47E7-B74A-E3CAC32A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40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57E23EE-2034-428B-BA16-0F5FED96FF9F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pic>
        <p:nvPicPr>
          <p:cNvPr id="3" name="그림 10">
            <a:extLst>
              <a:ext uri="{FF2B5EF4-FFF2-40B4-BE49-F238E27FC236}">
                <a16:creationId xmlns:a16="http://schemas.microsoft.com/office/drawing/2014/main" id="{5C73D0BC-1524-4482-B6E0-51407350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959809"/>
            <a:ext cx="8794721" cy="56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50AAF-CD7B-4E4B-BAC0-4BFA5160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9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9E131E-4239-4A5C-8496-5C84F33D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08F66-B011-4E28-997F-F1DBC90CDE8D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03403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A6F9AD2-B672-41A7-8E29-EDA0AD96D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94642"/>
              </p:ext>
            </p:extLst>
          </p:nvPr>
        </p:nvGraphicFramePr>
        <p:xfrm>
          <a:off x="1544128" y="1314887"/>
          <a:ext cx="9885872" cy="47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936">
                  <a:extLst>
                    <a:ext uri="{9D8B030D-6E8A-4147-A177-3AD203B41FA5}">
                      <a16:colId xmlns:a16="http://schemas.microsoft.com/office/drawing/2014/main" val="1455404939"/>
                    </a:ext>
                  </a:extLst>
                </a:gridCol>
                <a:gridCol w="4942936">
                  <a:extLst>
                    <a:ext uri="{9D8B030D-6E8A-4147-A177-3AD203B41FA5}">
                      <a16:colId xmlns:a16="http://schemas.microsoft.com/office/drawing/2014/main" val="1816648365"/>
                    </a:ext>
                  </a:extLst>
                </a:gridCol>
              </a:tblGrid>
              <a:tr h="686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스마트 플러그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IoT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제어 허브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05974"/>
                  </a:ext>
                </a:extLst>
              </a:tr>
              <a:tr h="4055254">
                <a:tc>
                  <a:txBody>
                    <a:bodyPr/>
                    <a:lstStyle/>
                    <a:p>
                      <a:pPr marL="266700" indent="-266700" algn="l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플러그를 사용하는 </a:t>
                      </a:r>
                      <a:r>
                        <a:rPr lang="ko-KR" altLang="en-US" dirty="0" err="1">
                          <a:sym typeface="Wingdings" panose="05000000000000000000" pitchFamily="2" charset="2"/>
                        </a:rPr>
                        <a:t>저전류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 기기의 전류를 측정하기 위한 장치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266700" indent="-266700" algn="l" latinLnBrk="1"/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접촉 전류센서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(ACS-712)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를 이용해 전류를 측정함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5V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릴레이를 통해 원격으로 전원을 차단하여 전자기기 제어 가능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플러그가 설치되어 있는 장소의 온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습도 측정 가능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측정한 데이터를 데이터 베이스로 전송함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플러그를 사용하지 못하는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 기기의 전류를 측정하기 위한 장치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비접촉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 전류센서를 이용하여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50A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까지의 전류측정가능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모션인식을 사용하여 공간 내 사람의 존재유무를 측정가능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측정한 데이터를 데이터 베이스로 전송함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endParaRPr lang="en-US" altLang="ko-KR" dirty="0">
                        <a:solidFill>
                          <a:sysClr val="windowText" lastClr="00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릴레이를 사용하지못하는 전자기기의 리모컨 신호를 복제하여 제어하는 역할을 수행함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1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6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932509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 회로도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E5DD7-15FF-4DE2-8CB9-2576578A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96" y="840658"/>
            <a:ext cx="7756207" cy="579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68010-005C-488A-BAD5-D44A7EA0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82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03403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허브 회로도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A1FE3E-BF18-4CB5-A671-90154A8C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98" y="1058607"/>
            <a:ext cx="5680603" cy="54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0D153-6FE1-42A3-BC06-3147CA2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68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747041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7FE4A26-9D64-4C4F-825A-16BBD701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5022869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96EF291A-D95F-4AA7-97DF-F2944CEA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93776"/>
              </p:ext>
            </p:extLst>
          </p:nvPr>
        </p:nvGraphicFramePr>
        <p:xfrm>
          <a:off x="2063936" y="1422718"/>
          <a:ext cx="424822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85">
                  <a:extLst>
                    <a:ext uri="{9D8B030D-6E8A-4147-A177-3AD203B41FA5}">
                      <a16:colId xmlns:a16="http://schemas.microsoft.com/office/drawing/2014/main" val="2416770324"/>
                    </a:ext>
                  </a:extLst>
                </a:gridCol>
                <a:gridCol w="3358438">
                  <a:extLst>
                    <a:ext uri="{9D8B030D-6E8A-4147-A177-3AD203B41FA5}">
                      <a16:colId xmlns:a16="http://schemas.microsoft.com/office/drawing/2014/main" val="27258128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MySQL_Connection.h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헤더파일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DB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접속 관련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기기에서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7080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1C55D689-A21F-4BD6-A27B-A88F8D69E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76844"/>
              </p:ext>
            </p:extLst>
          </p:nvPr>
        </p:nvGraphicFramePr>
        <p:xfrm>
          <a:off x="2063936" y="3048796"/>
          <a:ext cx="424822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84">
                  <a:extLst>
                    <a:ext uri="{9D8B030D-6E8A-4147-A177-3AD203B41FA5}">
                      <a16:colId xmlns:a16="http://schemas.microsoft.com/office/drawing/2014/main" val="2416770324"/>
                    </a:ext>
                  </a:extLst>
                </a:gridCol>
                <a:gridCol w="3358439">
                  <a:extLst>
                    <a:ext uri="{9D8B030D-6E8A-4147-A177-3AD203B41FA5}">
                      <a16:colId xmlns:a16="http://schemas.microsoft.com/office/drawing/2014/main" val="27258128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getVPP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전류센서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초간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교류전류값의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최댓값을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받아옴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리턴값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실수형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전류값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아날로그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69285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01CD1E0A-7A0E-41A9-B1CB-9CEB13B9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30280"/>
              </p:ext>
            </p:extLst>
          </p:nvPr>
        </p:nvGraphicFramePr>
        <p:xfrm>
          <a:off x="6986021" y="1422718"/>
          <a:ext cx="424822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84">
                  <a:extLst>
                    <a:ext uri="{9D8B030D-6E8A-4147-A177-3AD203B41FA5}">
                      <a16:colId xmlns:a16="http://schemas.microsoft.com/office/drawing/2014/main" val="2416770324"/>
                    </a:ext>
                  </a:extLst>
                </a:gridCol>
                <a:gridCol w="3358438">
                  <a:extLst>
                    <a:ext uri="{9D8B030D-6E8A-4147-A177-3AD203B41FA5}">
                      <a16:colId xmlns:a16="http://schemas.microsoft.com/office/drawing/2014/main" val="27258128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DHT.h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헤더파일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온습도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DHT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사용하여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온습도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7080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DD9D43E-EBD5-4A05-8E51-0164C3D15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99599"/>
              </p:ext>
            </p:extLst>
          </p:nvPr>
        </p:nvGraphicFramePr>
        <p:xfrm>
          <a:off x="6986021" y="3041866"/>
          <a:ext cx="424822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85">
                  <a:extLst>
                    <a:ext uri="{9D8B030D-6E8A-4147-A177-3AD203B41FA5}">
                      <a16:colId xmlns:a16="http://schemas.microsoft.com/office/drawing/2014/main" val="2416770324"/>
                    </a:ext>
                  </a:extLst>
                </a:gridCol>
                <a:gridCol w="3358437">
                  <a:extLst>
                    <a:ext uri="{9D8B030D-6E8A-4147-A177-3AD203B41FA5}">
                      <a16:colId xmlns:a16="http://schemas.microsoft.com/office/drawing/2014/main" val="27258128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Wifi_connect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와이파이모듈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블루투스 모듈 동작 헤더파일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리턴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177104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623EA418-4EBE-4829-82C6-61272F4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55309"/>
              </p:ext>
            </p:extLst>
          </p:nvPr>
        </p:nvGraphicFramePr>
        <p:xfrm>
          <a:off x="4608727" y="4798683"/>
          <a:ext cx="424822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9784">
                  <a:extLst>
                    <a:ext uri="{9D8B030D-6E8A-4147-A177-3AD203B41FA5}">
                      <a16:colId xmlns:a16="http://schemas.microsoft.com/office/drawing/2014/main" val="2416770324"/>
                    </a:ext>
                  </a:extLst>
                </a:gridCol>
                <a:gridCol w="3358439">
                  <a:extLst>
                    <a:ext uri="{9D8B030D-6E8A-4147-A177-3AD203B41FA5}">
                      <a16:colId xmlns:a16="http://schemas.microsoft.com/office/drawing/2014/main" val="27258128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setupDateTime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7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인터넷 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ntp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서버에서 시간을 받아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리턴값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void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6928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25BCFB-60BC-4D31-B043-A709CB49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5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D8DC50-A74F-4208-AC24-F8168DF1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74" y="2213660"/>
            <a:ext cx="10053372" cy="2815539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A6E439E-31AE-431C-B5D5-32F315955FE9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40350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흐름도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E9873F-5FAD-47D2-8F33-4B125C5A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32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034039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디자인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33E6C-B101-4DC8-B74C-BED6D7078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1" t="21543" r="10002" b="3610"/>
          <a:stretch/>
        </p:blipFill>
        <p:spPr>
          <a:xfrm>
            <a:off x="2493092" y="824422"/>
            <a:ext cx="3488393" cy="2167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86D491-B0BF-4F56-9C92-34238DAD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16" y="865800"/>
            <a:ext cx="3488393" cy="211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30D5CD-2E46-4107-838F-1BD3BA06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51903" y="2253998"/>
            <a:ext cx="3437179" cy="51648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BD5576-060A-4D36-A28F-207FCB37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39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816053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Class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222890-26D8-46A5-916B-EF6C661E6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61" y="1066380"/>
            <a:ext cx="9400206" cy="548864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7FEC6D-23ED-49AF-B239-E843889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44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706048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94AA3C0-18AF-4E33-97BD-3807520B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940"/>
              </p:ext>
            </p:extLst>
          </p:nvPr>
        </p:nvGraphicFramePr>
        <p:xfrm>
          <a:off x="2550241" y="1807765"/>
          <a:ext cx="8362174" cy="3242469"/>
        </p:xfrm>
        <a:graphic>
          <a:graphicData uri="http://schemas.openxmlformats.org/drawingml/2006/table">
            <a:tbl>
              <a:tblPr/>
              <a:tblGrid>
                <a:gridCol w="965931">
                  <a:extLst>
                    <a:ext uri="{9D8B030D-6E8A-4147-A177-3AD203B41FA5}">
                      <a16:colId xmlns:a16="http://schemas.microsoft.com/office/drawing/2014/main" val="1866791783"/>
                    </a:ext>
                  </a:extLst>
                </a:gridCol>
                <a:gridCol w="3266370">
                  <a:extLst>
                    <a:ext uri="{9D8B030D-6E8A-4147-A177-3AD203B41FA5}">
                      <a16:colId xmlns:a16="http://schemas.microsoft.com/office/drawing/2014/main" val="3635669639"/>
                    </a:ext>
                  </a:extLst>
                </a:gridCol>
                <a:gridCol w="4129873">
                  <a:extLst>
                    <a:ext uri="{9D8B030D-6E8A-4147-A177-3AD203B41FA5}">
                      <a16:colId xmlns:a16="http://schemas.microsoft.com/office/drawing/2014/main" val="3908352308"/>
                    </a:ext>
                  </a:extLst>
                </a:gridCol>
              </a:tblGrid>
              <a:tr h="12098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데이터 베이스의 정보를 이용하여 시간별 예측 전력 사용량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전력 사용량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기기를 제어해 절감된 전력량을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사용자한테 제공한다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91036"/>
                  </a:ext>
                </a:extLst>
              </a:tr>
              <a:tr h="677531">
                <a:tc rowSpan="3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showChart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(self, object):void</a:t>
                      </a:r>
                      <a:endParaRPr 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사용자한테 제공한다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3293"/>
                  </a:ext>
                </a:extLst>
              </a:tr>
              <a:tr h="677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getData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String,datetime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object</a:t>
                      </a:r>
                      <a:endParaRPr 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베이스에서 현재 사용중인 데이터를 가져온다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587466"/>
                  </a:ext>
                </a:extLst>
              </a:tr>
              <a:tr h="677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getPredictData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(String): float[][]</a:t>
                      </a:r>
                      <a:endParaRPr 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베이스에서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머신러닝을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구한 예측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전력값을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가져온다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3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8928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C1538D0-284E-486F-8E5B-21B345F4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092" y="1235346"/>
            <a:ext cx="6606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Display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28ED9E-FCC7-4345-A2A2-D7240928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19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0740584-10D4-48B9-8B78-A3A966B686EC}"/>
              </a:ext>
            </a:extLst>
          </p:cNvPr>
          <p:cNvSpPr txBox="1">
            <a:spLocks/>
          </p:cNvSpPr>
          <p:nvPr/>
        </p:nvSpPr>
        <p:spPr>
          <a:xfrm>
            <a:off x="2688457" y="1224704"/>
            <a:ext cx="6912743" cy="505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개발방법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데모환경 설계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ABED7-6CF8-402B-8830-45BF64DF760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9C9EF3-2E19-414A-AA86-A9F9A77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6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212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94AA3C0-18AF-4E33-97BD-3807520B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40729"/>
              </p:ext>
            </p:extLst>
          </p:nvPr>
        </p:nvGraphicFramePr>
        <p:xfrm>
          <a:off x="2170678" y="1613469"/>
          <a:ext cx="9331040" cy="2294297"/>
        </p:xfrm>
        <a:graphic>
          <a:graphicData uri="http://schemas.openxmlformats.org/drawingml/2006/table">
            <a:tbl>
              <a:tblPr/>
              <a:tblGrid>
                <a:gridCol w="1147738">
                  <a:extLst>
                    <a:ext uri="{9D8B030D-6E8A-4147-A177-3AD203B41FA5}">
                      <a16:colId xmlns:a16="http://schemas.microsoft.com/office/drawing/2014/main" val="1866791783"/>
                    </a:ext>
                  </a:extLst>
                </a:gridCol>
                <a:gridCol w="3481764">
                  <a:extLst>
                    <a:ext uri="{9D8B030D-6E8A-4147-A177-3AD203B41FA5}">
                      <a16:colId xmlns:a16="http://schemas.microsoft.com/office/drawing/2014/main" val="3635669639"/>
                    </a:ext>
                  </a:extLst>
                </a:gridCol>
                <a:gridCol w="4701538">
                  <a:extLst>
                    <a:ext uri="{9D8B030D-6E8A-4147-A177-3AD203B41FA5}">
                      <a16:colId xmlns:a16="http://schemas.microsoft.com/office/drawing/2014/main" val="3908352308"/>
                    </a:ext>
                  </a:extLst>
                </a:gridCol>
              </a:tblGrid>
              <a:tr h="758960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Google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Colaboratory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통해 데이터 베이스에 저장된 현재 사용전력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 습도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인구 밀도를  활용하여 이후의 예측 소비 전력을 계산한다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91036"/>
                  </a:ext>
                </a:extLst>
              </a:tr>
              <a:tr h="537946">
                <a:tc rowSpan="3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1400" b="1" dirty="0">
                          <a:effectLst/>
                          <a:latin typeface="+mn-lt"/>
                        </a:rPr>
                      </a:b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getData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(String, datetime, datetime) : object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베이스에서 머신 러닝에 활용할 데이터를 가져온다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3293"/>
                  </a:ext>
                </a:extLst>
              </a:tr>
              <a:tr h="537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AnalyzeData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(object): float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데이터를 머신 러닝을 통해 분석하여 예측 값을 도출한다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587466"/>
                  </a:ext>
                </a:extLst>
              </a:tr>
              <a:tr h="459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 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sendData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(String, datetime, float)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머신 러닝을 통해 도출한 값을 데이터베이스로 보낸다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8928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C1538D0-284E-486F-8E5B-21B345F4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678" y="1152564"/>
            <a:ext cx="6606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Machine Learning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C7E4C3-8F58-4E38-9B1A-022E20923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41856"/>
              </p:ext>
            </p:extLst>
          </p:nvPr>
        </p:nvGraphicFramePr>
        <p:xfrm>
          <a:off x="2170679" y="4491374"/>
          <a:ext cx="9331040" cy="1960880"/>
        </p:xfrm>
        <a:graphic>
          <a:graphicData uri="http://schemas.openxmlformats.org/drawingml/2006/table">
            <a:tbl>
              <a:tblPr/>
              <a:tblGrid>
                <a:gridCol w="1176053">
                  <a:extLst>
                    <a:ext uri="{9D8B030D-6E8A-4147-A177-3AD203B41FA5}">
                      <a16:colId xmlns:a16="http://schemas.microsoft.com/office/drawing/2014/main" val="610078935"/>
                    </a:ext>
                  </a:extLst>
                </a:gridCol>
                <a:gridCol w="3325746">
                  <a:extLst>
                    <a:ext uri="{9D8B030D-6E8A-4147-A177-3AD203B41FA5}">
                      <a16:colId xmlns:a16="http://schemas.microsoft.com/office/drawing/2014/main" val="3513993957"/>
                    </a:ext>
                  </a:extLst>
                </a:gridCol>
                <a:gridCol w="4829241">
                  <a:extLst>
                    <a:ext uri="{9D8B030D-6E8A-4147-A177-3AD203B41FA5}">
                      <a16:colId xmlns:a16="http://schemas.microsoft.com/office/drawing/2014/main" val="2096869746"/>
                    </a:ext>
                  </a:extLst>
                </a:gridCol>
              </a:tblGrid>
              <a:tr h="378365">
                <a:tc>
                  <a:txBody>
                    <a:bodyPr/>
                    <a:lstStyle/>
                    <a:p>
                      <a:pPr marL="63500" marR="63500" algn="ctr" rtl="0" font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허브의 모션인식 카메라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플러그의 온 습도 센서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전류 센서를 추상화한 클래스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각각의 센서 클래스들이 상속하여 사용한다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80264"/>
                  </a:ext>
                </a:extLst>
              </a:tr>
              <a:tr h="400050">
                <a:tc rowSpan="3">
                  <a:txBody>
                    <a:bodyPr/>
                    <a:lstStyle/>
                    <a:p>
                      <a:pPr marL="63500" marR="63500" algn="ctr" rtl="0" font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collectData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 : void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센서로부터 데이터를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gpio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아날로그 핀을 통해 수집한다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 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02512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sendData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 : void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수집된 데이터를 사전에 정의해둔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서버로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wifi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통해 전송한다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230309"/>
                  </a:ext>
                </a:extLst>
              </a:tr>
              <a:tr h="2239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setUpDatetime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아두이노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보드의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wifi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연결을 통해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NTP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서버로부터 시간을 받아와 동기화 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03738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82B75DC-3ECD-4D33-8266-9D680DED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678" y="4034246"/>
            <a:ext cx="12362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3)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Sensor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F6E6A-814F-4A7A-AE73-74AF93F8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31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0413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5BC297-7380-4969-B950-E27AD563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4252"/>
              </p:ext>
            </p:extLst>
          </p:nvPr>
        </p:nvGraphicFramePr>
        <p:xfrm>
          <a:off x="2633844" y="1525137"/>
          <a:ext cx="7640216" cy="962817"/>
        </p:xfrm>
        <a:graphic>
          <a:graphicData uri="http://schemas.openxmlformats.org/drawingml/2006/table">
            <a:tbl>
              <a:tblPr/>
              <a:tblGrid>
                <a:gridCol w="962846">
                  <a:extLst>
                    <a:ext uri="{9D8B030D-6E8A-4147-A177-3AD203B41FA5}">
                      <a16:colId xmlns:a16="http://schemas.microsoft.com/office/drawing/2014/main" val="2018224623"/>
                    </a:ext>
                  </a:extLst>
                </a:gridCol>
                <a:gridCol w="2890374">
                  <a:extLst>
                    <a:ext uri="{9D8B030D-6E8A-4147-A177-3AD203B41FA5}">
                      <a16:colId xmlns:a16="http://schemas.microsoft.com/office/drawing/2014/main" val="1134923610"/>
                    </a:ext>
                  </a:extLst>
                </a:gridCol>
                <a:gridCol w="3786996">
                  <a:extLst>
                    <a:ext uri="{9D8B030D-6E8A-4147-A177-3AD203B41FA5}">
                      <a16:colId xmlns:a16="http://schemas.microsoft.com/office/drawing/2014/main" val="2105761202"/>
                    </a:ext>
                  </a:extLst>
                </a:gridCol>
              </a:tblGrid>
              <a:tr h="510697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허브의 모션인식 카메라를 이용해 매장내의 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손님수를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사용하여 인식한다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77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collectData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 : void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센서로부터 데이터를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gpio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아날로그 핀을 통해 수집한다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 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2588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85F521-E04C-4047-9A27-405B2B6A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06238"/>
              </p:ext>
            </p:extLst>
          </p:nvPr>
        </p:nvGraphicFramePr>
        <p:xfrm>
          <a:off x="2633843" y="3197543"/>
          <a:ext cx="7648844" cy="1334514"/>
        </p:xfrm>
        <a:graphic>
          <a:graphicData uri="http://schemas.openxmlformats.org/drawingml/2006/table">
            <a:tbl>
              <a:tblPr/>
              <a:tblGrid>
                <a:gridCol w="1032554">
                  <a:extLst>
                    <a:ext uri="{9D8B030D-6E8A-4147-A177-3AD203B41FA5}">
                      <a16:colId xmlns:a16="http://schemas.microsoft.com/office/drawing/2014/main" val="3511830432"/>
                    </a:ext>
                  </a:extLst>
                </a:gridCol>
                <a:gridCol w="2863799">
                  <a:extLst>
                    <a:ext uri="{9D8B030D-6E8A-4147-A177-3AD203B41FA5}">
                      <a16:colId xmlns:a16="http://schemas.microsoft.com/office/drawing/2014/main" val="360943500"/>
                    </a:ext>
                  </a:extLst>
                </a:gridCol>
                <a:gridCol w="3752491">
                  <a:extLst>
                    <a:ext uri="{9D8B030D-6E8A-4147-A177-3AD203B41FA5}">
                      <a16:colId xmlns:a16="http://schemas.microsoft.com/office/drawing/2014/main" val="3689550222"/>
                    </a:ext>
                  </a:extLst>
                </a:gridCol>
              </a:tblGrid>
              <a:tr h="482344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허브와 스마트플러그의 전류측정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(ACS712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SCT013)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센서를 이용해 전류를 측정한다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3491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sendData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(int, datetime, float)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전류센서의 데이터를 데이터베이스 로 현재 시간과 함께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wifi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전송한다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60812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collectData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전류데이터를 센서로부터 수집한다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9630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4C68AB-8396-4AD5-9664-ED681A91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18190"/>
              </p:ext>
            </p:extLst>
          </p:nvPr>
        </p:nvGraphicFramePr>
        <p:xfrm>
          <a:off x="2633844" y="5177079"/>
          <a:ext cx="7648843" cy="1356360"/>
        </p:xfrm>
        <a:graphic>
          <a:graphicData uri="http://schemas.openxmlformats.org/drawingml/2006/table">
            <a:tbl>
              <a:tblPr/>
              <a:tblGrid>
                <a:gridCol w="1068887">
                  <a:extLst>
                    <a:ext uri="{9D8B030D-6E8A-4147-A177-3AD203B41FA5}">
                      <a16:colId xmlns:a16="http://schemas.microsoft.com/office/drawing/2014/main" val="3040743753"/>
                    </a:ext>
                  </a:extLst>
                </a:gridCol>
                <a:gridCol w="2678504">
                  <a:extLst>
                    <a:ext uri="{9D8B030D-6E8A-4147-A177-3AD203B41FA5}">
                      <a16:colId xmlns:a16="http://schemas.microsoft.com/office/drawing/2014/main" val="807466359"/>
                    </a:ext>
                  </a:extLst>
                </a:gridCol>
                <a:gridCol w="3901452">
                  <a:extLst>
                    <a:ext uri="{9D8B030D-6E8A-4147-A177-3AD203B41FA5}">
                      <a16:colId xmlns:a16="http://schemas.microsoft.com/office/drawing/2014/main" val="4220482732"/>
                    </a:ext>
                  </a:extLst>
                </a:gridCol>
              </a:tblGrid>
              <a:tr h="447344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스마트플러그의 온 습도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(DHT22)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센서를 이용하여 매장내의 온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습도를 측정한다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459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sendData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(int, datetime, int, int)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 습도 센서의 데이터를 데이터베이스로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wifi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통해 전송한다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83228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collectData(int) : int[]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 습도 데이터를 측정하고 이에 대한 결과를 배열로 반환한다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3598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795FE527-C526-40AD-9492-A6C9C2FD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1080309"/>
            <a:ext cx="29674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-1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PeopleRecogSensor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56566E4-188D-4343-A1E3-B41BF0A7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1" y="2763643"/>
            <a:ext cx="2015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-2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ampSensor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E1D746-B6A0-495F-8877-DCEFC944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0" y="4723456"/>
            <a:ext cx="2016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-3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DHTSensor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BA741B-8259-4C2B-8144-FDD8F5FB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0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4413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95FE527-C526-40AD-9492-A6C9C2FD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1080309"/>
            <a:ext cx="1380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Control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4CF4B5-531A-4D8A-9F9F-CC3195A7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15399"/>
              </p:ext>
            </p:extLst>
          </p:nvPr>
        </p:nvGraphicFramePr>
        <p:xfrm>
          <a:off x="2633842" y="1483678"/>
          <a:ext cx="8365335" cy="1508760"/>
        </p:xfrm>
        <a:graphic>
          <a:graphicData uri="http://schemas.openxmlformats.org/drawingml/2006/table">
            <a:tbl>
              <a:tblPr/>
              <a:tblGrid>
                <a:gridCol w="1018855">
                  <a:extLst>
                    <a:ext uri="{9D8B030D-6E8A-4147-A177-3AD203B41FA5}">
                      <a16:colId xmlns:a16="http://schemas.microsoft.com/office/drawing/2014/main" val="1545844233"/>
                    </a:ext>
                  </a:extLst>
                </a:gridCol>
                <a:gridCol w="3673240">
                  <a:extLst>
                    <a:ext uri="{9D8B030D-6E8A-4147-A177-3AD203B41FA5}">
                      <a16:colId xmlns:a16="http://schemas.microsoft.com/office/drawing/2014/main" val="3708967020"/>
                    </a:ext>
                  </a:extLst>
                </a:gridCol>
                <a:gridCol w="3673240">
                  <a:extLst>
                    <a:ext uri="{9D8B030D-6E8A-4147-A177-3AD203B41FA5}">
                      <a16:colId xmlns:a16="http://schemas.microsoft.com/office/drawing/2014/main" val="1783633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자체 제작한 스마트 플러그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배전반에 연결된 전자기기를 제어하는 인터페이스</a:t>
                      </a:r>
                    </a:p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인터페이스를 이용하여 각각의 컨트롤러에 연결된 기기를 제어한다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4746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deviceOn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(int):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플러그에 연결된 전자기기의 전원을 릴레이를 통해 켜는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442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deviceOff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(int):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플러그에 연결된 전자기기의 전원을 연결된 릴레이를 통해 끄는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5867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E14191F-ABA3-4ED3-9120-8157AFF5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092" y="2302173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44F989-F80A-49FB-9EA7-7F089D3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55330"/>
              </p:ext>
            </p:extLst>
          </p:nvPr>
        </p:nvGraphicFramePr>
        <p:xfrm>
          <a:off x="2633842" y="3518709"/>
          <a:ext cx="8365334" cy="1056640"/>
        </p:xfrm>
        <a:graphic>
          <a:graphicData uri="http://schemas.openxmlformats.org/drawingml/2006/table">
            <a:tbl>
              <a:tblPr/>
              <a:tblGrid>
                <a:gridCol w="1217726">
                  <a:extLst>
                    <a:ext uri="{9D8B030D-6E8A-4147-A177-3AD203B41FA5}">
                      <a16:colId xmlns:a16="http://schemas.microsoft.com/office/drawing/2014/main" val="155868237"/>
                    </a:ext>
                  </a:extLst>
                </a:gridCol>
                <a:gridCol w="3518823">
                  <a:extLst>
                    <a:ext uri="{9D8B030D-6E8A-4147-A177-3AD203B41FA5}">
                      <a16:colId xmlns:a16="http://schemas.microsoft.com/office/drawing/2014/main" val="2015024611"/>
                    </a:ext>
                  </a:extLst>
                </a:gridCol>
                <a:gridCol w="3628785">
                  <a:extLst>
                    <a:ext uri="{9D8B030D-6E8A-4147-A177-3AD203B41FA5}">
                      <a16:colId xmlns:a16="http://schemas.microsoft.com/office/drawing/2014/main" val="237521929"/>
                    </a:ext>
                  </a:extLst>
                </a:gridCol>
              </a:tblGrid>
              <a:tr h="486067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적외선 리모컨을 사용하는 제품의 제어를 담당하는 클래스이다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AirControl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MonitorControl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상속을 해준다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6773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copySignal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(void):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ulong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리모컨의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IR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신호를 시스템에 저장 받는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7500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8DA4E0C-7978-40C5-9BCD-FD56CCF2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3144338"/>
            <a:ext cx="1748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4-1)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IRControl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6ECE539-5BF2-45C1-943D-5580605F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2473"/>
              </p:ext>
            </p:extLst>
          </p:nvPr>
        </p:nvGraphicFramePr>
        <p:xfrm>
          <a:off x="2633842" y="5210293"/>
          <a:ext cx="8365335" cy="1456588"/>
        </p:xfrm>
        <a:graphic>
          <a:graphicData uri="http://schemas.openxmlformats.org/drawingml/2006/table">
            <a:tbl>
              <a:tblPr/>
              <a:tblGrid>
                <a:gridCol w="1140727">
                  <a:extLst>
                    <a:ext uri="{9D8B030D-6E8A-4147-A177-3AD203B41FA5}">
                      <a16:colId xmlns:a16="http://schemas.microsoft.com/office/drawing/2014/main" val="4202195236"/>
                    </a:ext>
                  </a:extLst>
                </a:gridCol>
                <a:gridCol w="3489624">
                  <a:extLst>
                    <a:ext uri="{9D8B030D-6E8A-4147-A177-3AD203B41FA5}">
                      <a16:colId xmlns:a16="http://schemas.microsoft.com/office/drawing/2014/main" val="691915793"/>
                    </a:ext>
                  </a:extLst>
                </a:gridCol>
                <a:gridCol w="3734984">
                  <a:extLst>
                    <a:ext uri="{9D8B030D-6E8A-4147-A177-3AD203B41FA5}">
                      <a16:colId xmlns:a16="http://schemas.microsoft.com/office/drawing/2014/main" val="65186813"/>
                    </a:ext>
                  </a:extLst>
                </a:gridCol>
              </a:tblGrid>
              <a:tr h="399948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IR Control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상속을 받아 냉난방기의 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바람 세기와 온도를 조절하는 클래스이다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18031"/>
                  </a:ext>
                </a:extLst>
              </a:tr>
              <a:tr h="399948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controlTemp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ulong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냉난방기의 온도를 조절하는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413530"/>
                  </a:ext>
                </a:extLst>
              </a:tr>
              <a:tr h="450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controlPower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ulong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냉난방기의 바람 세기를 조절을 하는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155434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96415DA1-DEA7-4054-A97A-C6E0E6C7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1" y="4761535"/>
            <a:ext cx="2075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4-1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-1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Air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Control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4DFA38-614F-42EB-B4E7-90E4B01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5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6549307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Class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95FE527-C526-40AD-9492-A6C9C2FD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1080309"/>
            <a:ext cx="2731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4-1-2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MonitorControl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4191F-ABA3-4ED3-9120-8157AFF5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092" y="2302173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7FE4A26-9D64-4C4F-825A-16BBD701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5022869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AA0F99-A1F5-471C-AD73-0211A1326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96736"/>
              </p:ext>
            </p:extLst>
          </p:nvPr>
        </p:nvGraphicFramePr>
        <p:xfrm>
          <a:off x="2728179" y="1449641"/>
          <a:ext cx="6314220" cy="1304188"/>
        </p:xfrm>
        <a:graphic>
          <a:graphicData uri="http://schemas.openxmlformats.org/drawingml/2006/table">
            <a:tbl>
              <a:tblPr/>
              <a:tblGrid>
                <a:gridCol w="884400">
                  <a:extLst>
                    <a:ext uri="{9D8B030D-6E8A-4147-A177-3AD203B41FA5}">
                      <a16:colId xmlns:a16="http://schemas.microsoft.com/office/drawing/2014/main" val="4282482541"/>
                    </a:ext>
                  </a:extLst>
                </a:gridCol>
                <a:gridCol w="2669444">
                  <a:extLst>
                    <a:ext uri="{9D8B030D-6E8A-4147-A177-3AD203B41FA5}">
                      <a16:colId xmlns:a16="http://schemas.microsoft.com/office/drawing/2014/main" val="3171087833"/>
                    </a:ext>
                  </a:extLst>
                </a:gridCol>
                <a:gridCol w="2760376">
                  <a:extLst>
                    <a:ext uri="{9D8B030D-6E8A-4147-A177-3AD203B41FA5}">
                      <a16:colId xmlns:a16="http://schemas.microsoft.com/office/drawing/2014/main" val="3301734607"/>
                    </a:ext>
                  </a:extLst>
                </a:gridCol>
              </a:tblGrid>
              <a:tr h="399948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IRControl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상속을 받아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TV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제어하는 클래스이다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3406"/>
                  </a:ext>
                </a:extLst>
              </a:tr>
              <a:tr h="399948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deviceTVOn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ulong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): void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TV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전원을 켜는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87380"/>
                  </a:ext>
                </a:extLst>
              </a:tr>
              <a:tr h="399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deviceTVOff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ulong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): void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TV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전원을 끄는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3475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5C50FC-81F0-4618-9B06-D951436B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16923"/>
              </p:ext>
            </p:extLst>
          </p:nvPr>
        </p:nvGraphicFramePr>
        <p:xfrm>
          <a:off x="2728178" y="3362812"/>
          <a:ext cx="6314221" cy="1069024"/>
        </p:xfrm>
        <a:graphic>
          <a:graphicData uri="http://schemas.openxmlformats.org/drawingml/2006/table">
            <a:tbl>
              <a:tblPr/>
              <a:tblGrid>
                <a:gridCol w="800371">
                  <a:extLst>
                    <a:ext uri="{9D8B030D-6E8A-4147-A177-3AD203B41FA5}">
                      <a16:colId xmlns:a16="http://schemas.microsoft.com/office/drawing/2014/main" val="2083801825"/>
                    </a:ext>
                  </a:extLst>
                </a:gridCol>
                <a:gridCol w="2791038">
                  <a:extLst>
                    <a:ext uri="{9D8B030D-6E8A-4147-A177-3AD203B41FA5}">
                      <a16:colId xmlns:a16="http://schemas.microsoft.com/office/drawing/2014/main" val="625528599"/>
                    </a:ext>
                  </a:extLst>
                </a:gridCol>
                <a:gridCol w="2722812">
                  <a:extLst>
                    <a:ext uri="{9D8B030D-6E8A-4147-A177-3AD203B41FA5}">
                      <a16:colId xmlns:a16="http://schemas.microsoft.com/office/drawing/2014/main" val="3680273095"/>
                    </a:ext>
                  </a:extLst>
                </a:gridCol>
              </a:tblGrid>
              <a:tr h="611605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플러그의 릴레이를 통한 제어를 하는 클래스이다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Control interface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사용한다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580967"/>
                  </a:ext>
                </a:extLst>
              </a:tr>
              <a:tr h="457419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relayControl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(void):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릴레이를 통해 스마트 플러그에 연결된 장비를 제어한다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56405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A6136B75-4744-4ACB-9737-FAD3B7F0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2997723"/>
            <a:ext cx="193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4-2)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PlugControl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30AFC63-E8C5-4977-812A-9FB9FF60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71836"/>
              </p:ext>
            </p:extLst>
          </p:nvPr>
        </p:nvGraphicFramePr>
        <p:xfrm>
          <a:off x="2728180" y="5144856"/>
          <a:ext cx="6829977" cy="1448007"/>
        </p:xfrm>
        <a:graphic>
          <a:graphicData uri="http://schemas.openxmlformats.org/drawingml/2006/table">
            <a:tbl>
              <a:tblPr/>
              <a:tblGrid>
                <a:gridCol w="1014878">
                  <a:extLst>
                    <a:ext uri="{9D8B030D-6E8A-4147-A177-3AD203B41FA5}">
                      <a16:colId xmlns:a16="http://schemas.microsoft.com/office/drawing/2014/main" val="791322623"/>
                    </a:ext>
                  </a:extLst>
                </a:gridCol>
                <a:gridCol w="2542652">
                  <a:extLst>
                    <a:ext uri="{9D8B030D-6E8A-4147-A177-3AD203B41FA5}">
                      <a16:colId xmlns:a16="http://schemas.microsoft.com/office/drawing/2014/main" val="2964915001"/>
                    </a:ext>
                  </a:extLst>
                </a:gridCol>
                <a:gridCol w="3272447">
                  <a:extLst>
                    <a:ext uri="{9D8B030D-6E8A-4147-A177-3AD203B41FA5}">
                      <a16:colId xmlns:a16="http://schemas.microsoft.com/office/drawing/2014/main" val="2938473621"/>
                    </a:ext>
                  </a:extLst>
                </a:gridCol>
              </a:tblGrid>
              <a:tr h="543767">
                <a:tc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AWS RDS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사용할 수 있는 데이터베이스 인터페이스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 주소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정보를 이용하여 데이터 베이스를 사용한다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37767"/>
                  </a:ext>
                </a:extLst>
              </a:tr>
              <a:tr h="400050">
                <a:tc rowSpan="2">
                  <a:txBody>
                    <a:bodyPr/>
                    <a:lstStyle/>
                    <a:p>
                      <a:pPr marL="63500" marR="63500" algn="ctr" rtl="0" font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메서드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loginServer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IPAddress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char, char):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베이스에 매장 별 접속을 할 수 있게 해주는 함수이다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71057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addNewStore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 : int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l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데이터베이스에 새로운 관리대상 매장을 추가하는 메소드</a:t>
                      </a:r>
                    </a:p>
                  </a:txBody>
                  <a:tcPr marL="63500" marR="63500" marT="12700" marB="12700" anchor="ctr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7704"/>
                  </a:ext>
                </a:extLst>
              </a:tr>
            </a:tbl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BF64F777-1F4F-4024-9CEF-376EA4BE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842" y="4687998"/>
            <a:ext cx="187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5)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DB_interface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875554-30AA-4A13-B5FD-2707AC7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8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357610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527F6A-F602-4426-8673-1C482E0B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946119"/>
            <a:ext cx="10063357" cy="55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B61B67-AEDB-4A94-B17A-DF875FFF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67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9C3621-51E7-4270-8954-BA402839C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99" y="2005571"/>
            <a:ext cx="6341755" cy="4770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B46D5-E947-4F34-86D9-CDAB5F819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01" y="2335254"/>
            <a:ext cx="4210050" cy="331307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907519C-0299-4648-BB44-C4E77D8E562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892828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흐름도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CAA787-6337-4F04-BB21-5B0F785F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092" y="1403290"/>
            <a:ext cx="2530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Machine Learning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22440B-B03F-4DAA-9762-0D87F95E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888" y="1403290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Display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E53DF7-4455-4B41-9B80-5AC2B54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00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57393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상세설계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흐름도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1E93B-5071-4B45-B040-04191C23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45" y="840658"/>
            <a:ext cx="10014121" cy="576559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4F5721-1C07-49FF-B955-33699E0B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24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722003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179282"/>
            <a:ext cx="6377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 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환경 데이터 수집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2133459"/>
            <a:ext cx="9384583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소비 전력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습도 수집</a:t>
            </a:r>
          </a:p>
          <a:p>
            <a:pPr marL="12001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자체 제작 스마트 플러그와 배전반 수집기를 통해 데이터를 수집한다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기상청에서 날씨 데이터 수집</a:t>
            </a:r>
          </a:p>
          <a:p>
            <a:pPr marL="12001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기상청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해당날짜 기상데이터를 수집한다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손님 유무 데이터 카메라로 수집</a:t>
            </a:r>
          </a:p>
          <a:p>
            <a:pPr marL="12001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설치하여 구역 내 손님의 유무를 확인한다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830E1F-F4AD-4A35-AAEF-6A0E01C5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229502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27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9108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179282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스마트 플러그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1838097"/>
            <a:ext cx="9004641" cy="4708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 개념 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멀티탭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선을 단선하여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ESP8266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보드를 기반으로 전력센서와 릴레이를 통해 연결된 전자기기의 소비전력을 측정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 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부품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ESP 8266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ACS 712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DHT 22 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실내 온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습도 측정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5V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 - Dc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컨버터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와이파이와 연결된 형태로 일정 시간마다 측정전류를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전송하고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웹으로부터 릴레이 작동신호를 받으면 릴레이를 작동시킴으로써 연결된 전자기기를 제어한다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개발환경은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ESP8266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보드를 추가하여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개발한다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DA27A-0B43-48DC-89E1-608790FF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77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9108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009970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제어 허브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(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배전반 측정용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1640947"/>
            <a:ext cx="9038508" cy="50167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허브 개념 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현실적으로 단선하여 측정이 어려운 배전반의 경우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비접촉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전류센서를 사용하기위한 측정 도구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더불어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전력측정뿐만이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카메라를 통한 손님인식 및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IR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신호를 통한 기기제어를 실행한다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부품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Rasp Pi 3 b+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Arduino uno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IR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수신기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비접촉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전류센서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(SCT - 013)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카메라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5MP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아두이노는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라즈베리파이로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5V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전원을 공급받아 전원을 일원화 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IR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송수신기를 통해 전자기기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리모콘의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적외선 신호를 복제하여 전자기기를 제어한다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C7668-3D28-4984-9511-1AB41877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47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8686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주제에 대해 적용하는 장소가 구체적이지 않다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전력 수집 대상이 명확하지 않다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구상도에서 음성 인식과 카메라의 필요성이 설명되지 않았다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머신 러닝의 이유에 대해 명확하지 않다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지적 사항에 대한 답변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주제에 대해 적용하는 장소는 매장으로 선정했다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냉난방기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조명</a:t>
            </a:r>
            <a:r>
              <a:rPr lang="en-US" altLang="ko-KR" b="1" dirty="0">
                <a:solidFill>
                  <a:schemeClr val="tx1"/>
                </a:solidFill>
              </a:rPr>
              <a:t>, (</a:t>
            </a:r>
            <a:r>
              <a:rPr lang="ko-KR" altLang="en-US" b="1" dirty="0">
                <a:solidFill>
                  <a:schemeClr val="tx1"/>
                </a:solidFill>
              </a:rPr>
              <a:t>스크린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음성인식은 주제에 맞지 않아 제외하기로 하였고 카메라는 모션 인식을 통해 사람이 있는지 확인한다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수집한 환경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전력 데이터를 학습하여 전력 소비량을 예측하여 사용자에게 알려준다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8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9108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179282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머신 러닝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1810411"/>
            <a:ext cx="8982745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수집한 데이터를 통해 머신 러닝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Colab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수행한다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전력 사용량과 온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인원 수 등의 데이터들을 연계하여 머신 러닝을 진행한다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전력과 나머지 데이터의 연관에 따른 예측 소비량을 보여준다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분석한 데이터를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전송한다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시각화를 위해 분석한 데이터를 데이터베이스에 지속적으로 저장한다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004C30-D25A-4DC9-A1F9-1F262633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23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9108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179282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웹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1802786"/>
            <a:ext cx="8982745" cy="47089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웹 개발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 Framework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웹 구현한다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Apache Tomcat 9.0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이용한다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베이스에 저장된 수집한 데이터와 예측된 데이터를 시각화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플러그와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수집된 데이터를 시각화 하여 사용자한테 제공한다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러닝을 통해 예측한 데이터를 시각화 하여 사용자한테 제공한다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전력 기기 제어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보낸 제어 신호를 스마트 플러그와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전송한다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플러그와 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Hub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전력 기기를 신호로 제어한다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절감량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사용자한테 기기를 제어해 절감된 전력량을 </a:t>
            </a:r>
            <a:r>
              <a:rPr lang="ko-KR" altLang="en-US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시각화하여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표시한다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 수신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전력 절감이 필요한 기기를 알려준다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80612C-824F-429D-85C4-97BF2FA8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13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FD7E328-A312-4A93-9745-7AF4CE63768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6910884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9AC1-94BC-4188-8805-212C029C49D2}"/>
              </a:ext>
            </a:extLst>
          </p:cNvPr>
          <p:cNvSpPr txBox="1"/>
          <p:nvPr/>
        </p:nvSpPr>
        <p:spPr>
          <a:xfrm>
            <a:off x="2493092" y="1179282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베이스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F389D-740F-4049-9496-7BEA75F14ECE}"/>
              </a:ext>
            </a:extLst>
          </p:cNvPr>
          <p:cNvSpPr txBox="1"/>
          <p:nvPr/>
        </p:nvSpPr>
        <p:spPr>
          <a:xfrm>
            <a:off x="2493092" y="1823747"/>
            <a:ext cx="8982745" cy="4190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AWS RDS for MYSQL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AWS RDS 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서비스를 사용하여 데이터베이스를 이용한다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Entitiy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아래와 같다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Store(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Account(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Smart_plug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Airconditioner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냉난방기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Light(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조명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573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Hub(</a:t>
            </a:r>
            <a:r>
              <a:rPr lang="ko-KR" altLang="en-US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배전반 측정기</a:t>
            </a: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52B8C7-8216-4CAE-9826-2E3EF4C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779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30CC5D-916E-452F-AC41-77C62992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40722"/>
              </p:ext>
            </p:extLst>
          </p:nvPr>
        </p:nvGraphicFramePr>
        <p:xfrm>
          <a:off x="2553493" y="1081559"/>
          <a:ext cx="7085013" cy="2371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33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스마트 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플러그</a:t>
                      </a:r>
                    </a:p>
                  </a:txBody>
                  <a:tcPr marT="45735" marB="45735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NODEMCU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Esp8266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탑재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인터넷 접속과 데이터 수집을 수행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ACS-712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교류전류데이터 수집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DHT-22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온습도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측정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5V relay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5v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구동 릴레이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전자기기 전원제어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AC-DC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컨버터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교류전원을 사용하여 보드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센서를 구동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61B66-EEDA-43DD-A4FA-F7778D3E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117"/>
              </p:ext>
            </p:extLst>
          </p:nvPr>
        </p:nvGraphicFramePr>
        <p:xfrm>
          <a:off x="2553493" y="3754678"/>
          <a:ext cx="7085013" cy="266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8447">
                  <a:extLst>
                    <a:ext uri="{9D8B030D-6E8A-4147-A177-3AD203B41FA5}">
                      <a16:colId xmlns:a16="http://schemas.microsoft.com/office/drawing/2014/main" val="2221825412"/>
                    </a:ext>
                  </a:extLst>
                </a:gridCol>
                <a:gridCol w="1626243">
                  <a:extLst>
                    <a:ext uri="{9D8B030D-6E8A-4147-A177-3AD203B41FA5}">
                      <a16:colId xmlns:a16="http://schemas.microsoft.com/office/drawing/2014/main" val="964729704"/>
                    </a:ext>
                  </a:extLst>
                </a:gridCol>
                <a:gridCol w="4570323">
                  <a:extLst>
                    <a:ext uri="{9D8B030D-6E8A-4147-A177-3AD203B41FA5}">
                      <a16:colId xmlns:a16="http://schemas.microsoft.com/office/drawing/2014/main" val="404704892"/>
                    </a:ext>
                  </a:extLst>
                </a:gridCol>
              </a:tblGrid>
              <a:tr h="52246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허브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Arduino uno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센서데이터 수집용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(analog)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4222845292"/>
                  </a:ext>
                </a:extLst>
              </a:tr>
              <a:tr h="522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SCT-013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비접촉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전류센서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배전반 사용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576244150"/>
                  </a:ext>
                </a:extLst>
              </a:tr>
              <a:tr h="5224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Raspberry 3b+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영상처리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아두이노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전원제공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인터넷 접속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3502508924"/>
                  </a:ext>
                </a:extLst>
              </a:tr>
              <a:tr h="522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Pi camera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손님인식용 카메라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2422974606"/>
                  </a:ext>
                </a:extLst>
              </a:tr>
              <a:tr h="522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적외선 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 센서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리모콘의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신호를 복제하여 기기제어</a:t>
                      </a: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988196146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C79A3D-97C1-47E4-B516-0391BC5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8EA8547-D67E-4A53-88A4-7F92FBEBA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55657"/>
              </p:ext>
            </p:extLst>
          </p:nvPr>
        </p:nvGraphicFramePr>
        <p:xfrm>
          <a:off x="2553493" y="1076396"/>
          <a:ext cx="7085013" cy="320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21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S/W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Apache Tomcat 9.0 / Ubuntu 18.0.4 LTS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RDS for MySQL 8.0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머신 러닝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Google </a:t>
                      </a: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Colaboratory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시각화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Grafana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marT="45735" marB="45735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모션 인식</a:t>
                      </a:r>
                    </a:p>
                  </a:txBody>
                  <a:tcPr marT="45735" marB="457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OpenCV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35" marB="45735" anchor="ctr"/>
                </a:tc>
                <a:extLst>
                  <a:ext uri="{0D108BD9-81ED-4DB2-BD59-A6C34878D82A}">
                    <a16:rowId xmlns:a16="http://schemas.microsoft.com/office/drawing/2014/main" val="5840060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D3743-073A-4AAF-889D-19AD551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3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FEF52B5-6AC9-4798-89E0-9CFD8E3C95D3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CE810C-41D6-4997-9695-9E3E369C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0DE52-53B3-45B6-9E9B-90523D37E074}"/>
              </a:ext>
            </a:extLst>
          </p:cNvPr>
          <p:cNvSpPr txBox="1"/>
          <p:nvPr/>
        </p:nvSpPr>
        <p:spPr>
          <a:xfrm>
            <a:off x="2493092" y="1048706"/>
            <a:ext cx="7251543" cy="22547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데모 환경 구성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3D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프린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팅으로 시제품 완성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허브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3D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프린팅으로 시제품 완성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센서 데이터를 데이터베이스에서 가져와 시각화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접속 및 확인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E8BC8-2DE2-4EA7-8C4C-D81C445CD46B}"/>
              </a:ext>
            </a:extLst>
          </p:cNvPr>
          <p:cNvSpPr txBox="1"/>
          <p:nvPr/>
        </p:nvSpPr>
        <p:spPr>
          <a:xfrm>
            <a:off x="2493092" y="3487536"/>
            <a:ext cx="7251543" cy="30857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데모 순서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플러그 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허브 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센서로 데이터 측정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축적된 데이터로 예측 전력 도출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웹서버에서 데이터 시각화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모니터로 확인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72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1EC9D06-A0C7-4D28-A636-67C6EA3DFE0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A27655BE-5F99-4D64-BAC4-E2EE7D19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18" y="982134"/>
            <a:ext cx="10460081" cy="57520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60997C-7517-41B5-9818-76D39B93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88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1EC9D06-A0C7-4D28-A636-67C6EA3DFE0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E4C6AA82-7E8C-4DA4-9430-A9E670D0B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396017"/>
              </p:ext>
            </p:extLst>
          </p:nvPr>
        </p:nvGraphicFramePr>
        <p:xfrm>
          <a:off x="2493093" y="840658"/>
          <a:ext cx="9394107" cy="5594010"/>
        </p:xfrm>
        <a:graphic>
          <a:graphicData uri="http://schemas.openxmlformats.org/drawingml/2006/table">
            <a:tbl>
              <a:tblPr/>
              <a:tblGrid>
                <a:gridCol w="118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9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493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280" marR="94280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김재현</a:t>
                      </a:r>
                    </a:p>
                  </a:txBody>
                  <a:tcPr marL="94280" marR="94280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이영채</a:t>
                      </a:r>
                      <a:endParaRPr lang="ko-KR" altLang="en-US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280" marR="94280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김영민</a:t>
                      </a:r>
                    </a:p>
                  </a:txBody>
                  <a:tcPr marL="94280" marR="94280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김동혁</a:t>
                      </a:r>
                    </a:p>
                  </a:txBody>
                  <a:tcPr marL="94280" marR="94280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71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자료수집</a:t>
                      </a:r>
                    </a:p>
                  </a:txBody>
                  <a:tcPr marL="94280" marR="94280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HTML,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JSP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Android Studio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AWS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RDS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 MySQL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영상 처리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Google </a:t>
                      </a: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colab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머신 러닝 모델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라즈베리파이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Atmega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센서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6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      계</a:t>
                      </a:r>
                    </a:p>
                  </a:txBody>
                  <a:tcPr marL="94280" marR="94280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 웹 페이지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베이스 설계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모션 인식 개발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머신 러닝 모델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Atmega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연동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0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      현</a:t>
                      </a:r>
                    </a:p>
                  </a:txBody>
                  <a:tcPr marL="94280" marR="94280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웹페이지에 정보 표시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앱으로도 호환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베이스 구축하여 데이터 관리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카메라를 이용한 모션 인식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머신 러닝을 통해 결과 예측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라즈베리파이에서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수집한 데이터 전송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Atmega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이용한 데이터 수집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03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94280" marR="94280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D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머신 러닝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예측 결과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 페이지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앱 연동</a:t>
                      </a:r>
                      <a:endParaRPr lang="en-US" altLang="ko-KR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ko-KR" altLang="en-US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라즈베리파이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Atmega</a:t>
                      </a: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 및 데이터 수집</a:t>
                      </a: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0" marR="94280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47F595-A25A-4D48-A1EB-455087C9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1EC9D06-A0C7-4D28-A636-67C6EA3DFE0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A8E1C4-B358-43B2-A4E4-2EAC7F2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60068-BD9A-43E6-8320-72D2269D150D}"/>
              </a:ext>
            </a:extLst>
          </p:cNvPr>
          <p:cNvSpPr txBox="1"/>
          <p:nvPr/>
        </p:nvSpPr>
        <p:spPr>
          <a:xfrm>
            <a:off x="1698811" y="1567933"/>
            <a:ext cx="863749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사례</a:t>
            </a:r>
            <a:r>
              <a:rPr lang="en-US" altLang="ko-KR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- 2017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차세대에너지연구소 고유과제 결과 보고서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https://scienceon.kisti.re.kr/commons/util/originalView.do?cn=TRKO201800035622&amp;dbt=TRKO&amp;rn=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KT meg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http://www.enet.or.kr/?module=file&amp;act=procFileDownload&amp;file_srl=54172&amp;sid=a4e9f96b0af328c594ce40959e4adba9&amp;module_srl=148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pp. 2-18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빌딩 에너지 관리 시스템의 기술 및 표준화 동향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https://www.google.co.kr/url?sa=t&amp;rct=j&amp;q=&amp;esrc=s&amp;source=web&amp;cd=&amp;ved=2ahUKEwi9s_rrjaftAhUXyIsBHZkKB7sQFjADegQIARAC&amp;url=https%3A%2F%2Ftta.or.kr%2Fdata%2FreportDown.jsp%3Fnews_num%3D3548&amp;usg=AOvVaw0K5dIwbvH1Xv2kY4e79-zY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오파워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https://www.hellot.net/new_hellot/magazine/magazine_read.html?code=205&amp;sub=001&amp;idx=44952&amp;page=1&amp;list=all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스마트 시티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http://www.k-smartcity.kr/service1/service07.php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938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1EC9D06-A0C7-4D28-A636-67C6EA3DFE0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A8E1C4-B358-43B2-A4E4-2EAC7F2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60068-BD9A-43E6-8320-72D2269D150D}"/>
              </a:ext>
            </a:extLst>
          </p:cNvPr>
          <p:cNvSpPr txBox="1"/>
          <p:nvPr/>
        </p:nvSpPr>
        <p:spPr>
          <a:xfrm>
            <a:off x="1698811" y="972899"/>
            <a:ext cx="919778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라이브러리</a:t>
            </a:r>
            <a:r>
              <a:rPr lang="en-US" altLang="ko-KR" sz="20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DHT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 tooltip="https://github.com/adafruit/DHT-sensor-libra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https://github.com/adafruit/DHT-sensor-library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ESP8266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인터넷시간 알아보는 라이브러리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tooltip="https://github.com/mcxiaoke/ESPDate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https://github.com/mcxiaoke/ESPDateTime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connector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척벨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 tooltip="https://github.com/ChuckBell/MySQL_Connector_Arduin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https://github.com/ChuckBell/MySQL_Connector_Arduino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SCT-013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사용관련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회로참고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 tooltip="https://learn.openenergymonitor.org/electricity-monitoring/ct-sensors/how-to-build-an-arduino-energy-monitor-measuring-current-only?redirected=tr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https://learn.openenergymonitor.org/electricity-monitoring/ct-sensors/how-to-build-an-arduino-energy-monitor-measuring-current-only?redirected=true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47C3B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http://limeict.co.kr/product_cb.html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u="none" strike="noStrike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 예측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https://www.tensorflow.org/tutorials/structured_data/time_series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Prophet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https://facebook.github.io/prophet/docs/quick_start.html#python-api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https://brunch.co.kr/@chris-song/9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</a:endParaRPr>
          </a:p>
          <a:p>
            <a:pPr fontAlgn="base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[Google Cloud Platform]</a:t>
            </a:r>
          </a:p>
          <a:p>
            <a:pPr marL="285750" indent="-28575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0" tooltip="https://cloud.google.com/solutions/reverse-geocoding-geolocation-telemetry-cloud-maps-api?hl=k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https://cloud.google.com/solutions/reverse-geocoding-geolocation-telemetry-cloud-maps-api?hl=ko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Geolocation API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https://geo.ipify.org/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3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지적사항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8915400" cy="525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지난 발표에서의 지적 사항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하드웨어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허브 의 역할 각 부품의 역할 등이 명확히 정리된 장표가 없다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/>
              <a:t>클래스 설계와 통일되게 용어</a:t>
            </a:r>
            <a:r>
              <a:rPr lang="en-US" altLang="ko-KR" b="1" dirty="0"/>
              <a:t> </a:t>
            </a:r>
            <a:r>
              <a:rPr lang="ko-KR" altLang="en-US" b="1" dirty="0"/>
              <a:t>정의가 명확히 필요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통신 방식에 대해서도 </a:t>
            </a:r>
            <a:r>
              <a:rPr lang="en-US" altLang="ko-KR" b="1" dirty="0" err="1"/>
              <a:t>wifi</a:t>
            </a:r>
            <a:r>
              <a:rPr lang="en-US" altLang="ko-KR" b="1" dirty="0"/>
              <a:t> or </a:t>
            </a:r>
            <a:r>
              <a:rPr lang="ko-KR" altLang="en-US" b="1" dirty="0"/>
              <a:t>블루투스 표기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dirty="0"/>
              <a:t>지적 사항에 대한 답변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cs typeface="Times New Roman" panose="02020603050405020304" pitchFamily="18" charset="0"/>
              </a:rPr>
              <a:t>12 </a:t>
            </a:r>
            <a:r>
              <a:rPr lang="ko-KR" altLang="ko-KR" b="1" kern="100" dirty="0">
                <a:effectLst/>
                <a:cs typeface="Times New Roman" panose="02020603050405020304" pitchFamily="18" charset="0"/>
              </a:rPr>
              <a:t>페이지에 말씀하신 허브와 스마트 플러그의 역할 추가</a:t>
            </a:r>
            <a:r>
              <a:rPr lang="ko-KR" altLang="en-US" b="1" kern="100" dirty="0">
                <a:effectLst/>
                <a:cs typeface="Times New Roman" panose="02020603050405020304" pitchFamily="18" charset="0"/>
              </a:rPr>
              <a:t>했습니다</a:t>
            </a:r>
            <a:endParaRPr lang="ko-KR" altLang="ko-KR" sz="1400" kern="100" dirty="0">
              <a:effectLst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effectLst/>
                <a:cs typeface="Times New Roman" panose="02020603050405020304" pitchFamily="18" charset="0"/>
              </a:rPr>
              <a:t>허브와 스마트플러그의 부품 등 상세한 내용은 </a:t>
            </a:r>
            <a:r>
              <a:rPr lang="en-US" altLang="ko-KR" b="1" kern="100" dirty="0">
                <a:effectLst/>
                <a:cs typeface="Times New Roman" panose="02020603050405020304" pitchFamily="18" charset="0"/>
              </a:rPr>
              <a:t>28,29 </a:t>
            </a:r>
            <a:r>
              <a:rPr lang="ko-KR" altLang="ko-KR" b="1" kern="100" dirty="0">
                <a:effectLst/>
                <a:cs typeface="Times New Roman" panose="02020603050405020304" pitchFamily="18" charset="0"/>
              </a:rPr>
              <a:t>페이지에 있습니다</a:t>
            </a:r>
            <a:r>
              <a:rPr lang="en-US" altLang="ko-KR" b="1" kern="100" dirty="0">
                <a:effectLst/>
                <a:cs typeface="Times New Roman" panose="02020603050405020304" pitchFamily="18" charset="0"/>
              </a:rPr>
              <a:t>.</a:t>
            </a:r>
            <a:endParaRPr lang="ko-KR" altLang="ko-KR" b="1" kern="100" dirty="0">
              <a:effectLst/>
              <a:cs typeface="Times New Roman" panose="02020603050405020304" pitchFamily="18" charset="0"/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1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1EC9D06-A0C7-4D28-A636-67C6EA3DFE00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GitHub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4C80690-B6B3-4B30-A008-1A4FDE71489B}"/>
              </a:ext>
            </a:extLst>
          </p:cNvPr>
          <p:cNvSpPr txBox="1">
            <a:spLocks noChangeArrowheads="1"/>
          </p:cNvSpPr>
          <p:nvPr/>
        </p:nvSpPr>
        <p:spPr>
          <a:xfrm>
            <a:off x="2493092" y="1040872"/>
            <a:ext cx="8229600" cy="501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https://github.com/mugju/kpu_energy</a:t>
            </a:r>
            <a:endParaRPr lang="ko-KR" alt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0E953CD6-E2F2-47C5-B91B-882F6510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91" y="1615547"/>
            <a:ext cx="9360241" cy="50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B42A45-9145-4E09-99E4-09A6C748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123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7C205F1-B898-45E5-A163-7E9F2AEFA8E5}"/>
              </a:ext>
            </a:extLst>
          </p:cNvPr>
          <p:cNvSpPr txBox="1">
            <a:spLocks noChangeArrowheads="1"/>
          </p:cNvSpPr>
          <p:nvPr/>
        </p:nvSpPr>
        <p:spPr>
          <a:xfrm>
            <a:off x="2493092" y="1229384"/>
            <a:ext cx="8229600" cy="5325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매장에 손님이 없는 경우에도 지속적으로 전력이 소모되는 상황이 자주 발생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관리를 해줄 수 있는 시스템의 필요를 느낌 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매장내 에너지 관리 시스템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AI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최적화 시스템 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불필요한 에너지 사용을 줄일 수 있고 이로 인한 매장관리비용의 감소를 실현 가능함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EA4FC-608D-4CCC-A5DA-962DBFEB6E9A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6D13A-C9AB-4EAF-A72A-50EBD2D2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7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F5E1C9D8-EFB2-434B-AD1D-35910A92B243}"/>
              </a:ext>
            </a:extLst>
          </p:cNvPr>
          <p:cNvSpPr txBox="1">
            <a:spLocks/>
          </p:cNvSpPr>
          <p:nvPr/>
        </p:nvSpPr>
        <p:spPr>
          <a:xfrm>
            <a:off x="2645490" y="455371"/>
            <a:ext cx="761994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   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 추가예정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A8FF5899-A3D2-4C40-AEA7-E062F132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4244"/>
              </p:ext>
            </p:extLst>
          </p:nvPr>
        </p:nvGraphicFramePr>
        <p:xfrm>
          <a:off x="2540838" y="993058"/>
          <a:ext cx="8496300" cy="583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사례</a:t>
                      </a:r>
                    </a:p>
                  </a:txBody>
                  <a:tcPr marL="68572" marR="68572" marT="34287" marB="34287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8572" marR="68572" marT="34287" marB="34287" anchor="ctr">
                    <a:solidFill>
                      <a:srgbClr val="F0E8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개선점</a:t>
                      </a:r>
                    </a:p>
                  </a:txBody>
                  <a:tcPr marL="68572" marR="68572" marT="34287" marB="34287" anchor="ctr">
                    <a:solidFill>
                      <a:srgbClr val="F0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스마트빌딩 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통합관리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·E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절감 솔루션</a:t>
                      </a:r>
                    </a:p>
                  </a:txBody>
                  <a:tcPr marL="68572" marR="68572" marT="34287" marB="3428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기기간 무선 통신 비용 절감 및 제어 용이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자체적인 지능형 에너지 절감 분석 시스템을 통해 에너지 절감 효과 개선 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전문가만 제어가 가능함</a:t>
                      </a:r>
                    </a:p>
                  </a:txBody>
                  <a:tcPr marL="68572" marR="68572" marT="34287" marB="3428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전문 지식을 보유하지 않은 일반 사용자도 이용하기 편하도록 인터페이스를 구현</a:t>
                      </a:r>
                    </a:p>
                  </a:txBody>
                  <a:tcPr marL="68572" marR="68572" marT="34287" marB="342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7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 파워</a:t>
                      </a:r>
                    </a:p>
                  </a:txBody>
                  <a:tcPr marL="68572" marR="68572" marT="34287" marB="34287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홈페이지를 통해 전기 사용량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전기요금 등의 정보를 제공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고객이 직접 확인하여 구체적인 절전 목표 수립이 가능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 사용량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전기요금 등을 그래프와 표로 표현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72" marR="68572" marT="34287" marB="34287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Ø"/>
                      </a:pP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에너지 장치 각각의 데이터를 수집하고 제어한다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72" marR="68572" marT="34287" marB="342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1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 스마트시티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매장 에너지 관리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0" marR="91430" marT="45709" marB="45709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 별 전력 사용량 실시간 모니터링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 설정을 통한 실시간 알림 설정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규칙 설정을 통한 설비 자동 제어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매장 실내환경 실시간 모니터링</a:t>
                      </a:r>
                    </a:p>
                  </a:txBody>
                  <a:tcPr marL="91430" marR="91430" marT="45709" marB="45709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실내 온도</a:t>
                      </a:r>
                      <a:r>
                        <a:rPr lang="en-US" altLang="ko-KR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밀집도와 같은 환경 요소들도 파악하여 서비스 제공</a:t>
                      </a:r>
                      <a:endParaRPr lang="en-US" altLang="ko-KR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빅데이터를 사용하여 적절한 에너지 사용 방법 알림</a:t>
                      </a:r>
                    </a:p>
                  </a:txBody>
                  <a:tcPr marL="91430" marR="91430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4B56E1-7F28-42ED-9302-AF3F8DC2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571DCBB-16BC-4BC3-9C0C-1ACB06306200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748767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7C95C-BAAA-4C6B-A412-00B1525A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67" y="879127"/>
            <a:ext cx="6552421" cy="3685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0016D-6A8D-4F6B-83D8-1A6DC70F46FA}"/>
              </a:ext>
            </a:extLst>
          </p:cNvPr>
          <p:cNvSpPr txBox="1"/>
          <p:nvPr/>
        </p:nvSpPr>
        <p:spPr>
          <a:xfrm>
            <a:off x="2819789" y="5091447"/>
            <a:ext cx="8333986" cy="11526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전력사용량을 전류센서를 통해 수집한다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 내 실내 온습도를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DHT22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센서를 이용하여 수집한다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매장내 카메라를 통해 매장 내 손님 수를 분석하여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유선으로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C49C73-8DC8-48E0-9A17-8C01B9E2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7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46C422-9E9B-4DC2-9C87-747E284B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975053"/>
            <a:ext cx="7126212" cy="3726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56380-841F-41FF-85D9-A57AF9AD7032}"/>
              </a:ext>
            </a:extLst>
          </p:cNvPr>
          <p:cNvSpPr txBox="1"/>
          <p:nvPr/>
        </p:nvSpPr>
        <p:spPr>
          <a:xfrm>
            <a:off x="2819789" y="4544895"/>
            <a:ext cx="7048111" cy="189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센서데이터를 데이터베이스로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전송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데이터베이스에서는 구글 클라우드로 데이터를 제공해준다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기상청으로부터 외부 날씨 데이터를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받아온다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수집한 데이터들을 통한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예측전력값을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구한다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예측데이터를 데이터 베이스에 저장한다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2A5A6F-5458-4F06-B3E6-518F78F5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599" y="149221"/>
            <a:ext cx="1265885" cy="365125"/>
          </a:xfrm>
        </p:spPr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571DCBB-16BC-4BC3-9C0C-1ACB06306200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524480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dirty="0" err="1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99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F571DCBB-16BC-4BC3-9C0C-1ACB06306200}"/>
              </a:ext>
            </a:extLst>
          </p:cNvPr>
          <p:cNvSpPr txBox="1">
            <a:spLocks/>
          </p:cNvSpPr>
          <p:nvPr/>
        </p:nvSpPr>
        <p:spPr>
          <a:xfrm>
            <a:off x="2493091" y="302971"/>
            <a:ext cx="912317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 </a:t>
            </a: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인터페이스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122F4-2B3D-49EB-A043-C3E3BEC4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92" y="1306901"/>
            <a:ext cx="5865962" cy="3299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0A71E-DF60-4D77-9AEC-E1D424148613}"/>
              </a:ext>
            </a:extLst>
          </p:cNvPr>
          <p:cNvSpPr txBox="1"/>
          <p:nvPr/>
        </p:nvSpPr>
        <p:spPr>
          <a:xfrm>
            <a:off x="2493092" y="4644977"/>
            <a:ext cx="655242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데이터를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시각화하여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웹서버로 전송한다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웹서버는 사용자에게 인터페이스를 제공한다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D0A694-02A3-43BA-A702-4F887CB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43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852</TotalTime>
  <Words>2669</Words>
  <Application>Microsoft Office PowerPoint</Application>
  <PresentationFormat>와이드스크린</PresentationFormat>
  <Paragraphs>506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KoPub돋움체 Medium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/소프트웨어전공/학생 김영민</cp:lastModifiedBy>
  <cp:revision>94</cp:revision>
  <dcterms:created xsi:type="dcterms:W3CDTF">2015-04-03T04:33:23Z</dcterms:created>
  <dcterms:modified xsi:type="dcterms:W3CDTF">2021-03-01T14:42:54Z</dcterms:modified>
</cp:coreProperties>
</file>