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73" r:id="rId4"/>
    <p:sldId id="258" r:id="rId5"/>
    <p:sldId id="259" r:id="rId6"/>
    <p:sldId id="263" r:id="rId7"/>
    <p:sldId id="277" r:id="rId8"/>
    <p:sldId id="278" r:id="rId9"/>
    <p:sldId id="284" r:id="rId10"/>
    <p:sldId id="282" r:id="rId11"/>
    <p:sldId id="280" r:id="rId12"/>
    <p:sldId id="261" r:id="rId13"/>
    <p:sldId id="262" r:id="rId14"/>
    <p:sldId id="265" r:id="rId15"/>
    <p:sldId id="264" r:id="rId16"/>
    <p:sldId id="285" r:id="rId17"/>
    <p:sldId id="266" r:id="rId18"/>
    <p:sldId id="260" r:id="rId19"/>
    <p:sldId id="267" r:id="rId20"/>
    <p:sldId id="289" r:id="rId21"/>
    <p:sldId id="286" r:id="rId22"/>
    <p:sldId id="269" r:id="rId23"/>
    <p:sldId id="272" r:id="rId24"/>
    <p:sldId id="288" r:id="rId25"/>
    <p:sldId id="268" r:id="rId26"/>
    <p:sldId id="274" r:id="rId27"/>
    <p:sldId id="287" r:id="rId28"/>
    <p:sldId id="270" r:id="rId29"/>
    <p:sldId id="276" r:id="rId30"/>
    <p:sldId id="275" r:id="rId31"/>
    <p:sldId id="27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556" autoAdjust="0"/>
  </p:normalViewPr>
  <p:slideViewPr>
    <p:cSldViewPr>
      <p:cViewPr>
        <p:scale>
          <a:sx n="100" d="100"/>
          <a:sy n="100" d="100"/>
        </p:scale>
        <p:origin x="-1888" y="6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DD1E7-655B-4B20-B661-16E5E8CD0F41}" type="datetimeFigureOut">
              <a:rPr lang="zh-CN" altLang="en-US" smtClean="0"/>
              <a:t>14-11-7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F23883-10C9-4527-B91C-7445AE8B0CC2}" type="slidenum">
              <a:rPr lang="zh-CN" altLang="en-US" smtClean="0"/>
              <a:t>‹#›</a:t>
            </a:fld>
            <a:endParaRPr lang="zh-CN" altLang="en-US"/>
          </a:p>
        </p:txBody>
      </p:sp>
    </p:spTree>
    <p:extLst>
      <p:ext uri="{BB962C8B-B14F-4D97-AF65-F5344CB8AC3E}">
        <p14:creationId xmlns:p14="http://schemas.microsoft.com/office/powerpoint/2010/main" val="302401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a:t>
            </a:fld>
            <a:endParaRPr lang="zh-CN" altLang="en-US"/>
          </a:p>
        </p:txBody>
      </p:sp>
    </p:spTree>
    <p:extLst>
      <p:ext uri="{BB962C8B-B14F-4D97-AF65-F5344CB8AC3E}">
        <p14:creationId xmlns:p14="http://schemas.microsoft.com/office/powerpoint/2010/main" val="155064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10</a:t>
            </a:fld>
            <a:endParaRPr lang="zh-CN" altLang="en-US"/>
          </a:p>
        </p:txBody>
      </p:sp>
    </p:spTree>
    <p:extLst>
      <p:ext uri="{BB962C8B-B14F-4D97-AF65-F5344CB8AC3E}">
        <p14:creationId xmlns:p14="http://schemas.microsoft.com/office/powerpoint/2010/main" val="4156149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11</a:t>
            </a:fld>
            <a:endParaRPr lang="zh-CN" altLang="en-US"/>
          </a:p>
        </p:txBody>
      </p:sp>
    </p:spTree>
    <p:extLst>
      <p:ext uri="{BB962C8B-B14F-4D97-AF65-F5344CB8AC3E}">
        <p14:creationId xmlns:p14="http://schemas.microsoft.com/office/powerpoint/2010/main" val="1075411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baseline="0" dirty="0" smtClean="0">
                <a:solidFill>
                  <a:schemeClr val="tx1"/>
                </a:solidFill>
                <a:latin typeface="+mn-lt"/>
                <a:ea typeface="+mn-ea"/>
                <a:cs typeface="+mn-cs"/>
              </a:rPr>
              <a:t>500 </a:t>
            </a:r>
            <a:r>
              <a:rPr lang="en-US" altLang="zh-CN" sz="1200" b="0" i="0" u="none" strike="noStrike" kern="1200" baseline="0" dirty="0" smtClean="0">
                <a:solidFill>
                  <a:schemeClr val="tx1"/>
                </a:solidFill>
                <a:latin typeface="+mn-lt"/>
                <a:ea typeface="+mn-ea"/>
                <a:cs typeface="+mn-cs"/>
              </a:rPr>
              <a:t>million devices installed flash. </a:t>
            </a:r>
          </a:p>
          <a:p>
            <a:pPr rtl="0"/>
            <a:r>
              <a:rPr lang="en-US" altLang="zh-CN" sz="1200" b="0" i="0" u="none" strike="noStrike" kern="1200" baseline="0" dirty="0" smtClean="0">
                <a:solidFill>
                  <a:schemeClr val="tx1"/>
                </a:solidFill>
                <a:latin typeface="+mn-lt"/>
                <a:ea typeface="+mn-ea"/>
                <a:cs typeface="+mn-cs"/>
              </a:rPr>
              <a:t>Flash provides so much functions that could be used as exploiting vector. </a:t>
            </a:r>
          </a:p>
          <a:p>
            <a:pPr rtl="0"/>
            <a:r>
              <a:rPr lang="en-US" altLang="zh-CN" sz="1200" b="0" i="0" u="none" strike="noStrike" kern="1200" baseline="0" dirty="0" smtClean="0">
                <a:solidFill>
                  <a:schemeClr val="tx1"/>
                </a:solidFill>
                <a:latin typeface="+mn-lt"/>
                <a:ea typeface="+mn-ea"/>
                <a:cs typeface="+mn-cs"/>
              </a:rPr>
              <a:t>AV products sometimes ignore things happened in flash module.</a:t>
            </a:r>
          </a:p>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12</a:t>
            </a:fld>
            <a:endParaRPr lang="zh-CN" altLang="en-US"/>
          </a:p>
        </p:txBody>
      </p:sp>
    </p:spTree>
    <p:extLst>
      <p:ext uri="{BB962C8B-B14F-4D97-AF65-F5344CB8AC3E}">
        <p14:creationId xmlns:p14="http://schemas.microsoft.com/office/powerpoint/2010/main" val="159513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Using flash to do a heap</a:t>
            </a:r>
            <a:r>
              <a:rPr lang="en-US" altLang="zh-CN" baseline="0" dirty="0" smtClean="0"/>
              <a:t> spray is so common, and it is useful because even </a:t>
            </a:r>
            <a:r>
              <a:rPr lang="en-US" altLang="zh-CN" baseline="0" dirty="0" err="1" smtClean="0"/>
              <a:t>qihoo</a:t>
            </a:r>
            <a:r>
              <a:rPr lang="en-US" altLang="zh-CN" baseline="0" dirty="0" smtClean="0"/>
              <a:t> product cannot detect it months ago. Well, now it can</a:t>
            </a:r>
            <a:r>
              <a:rPr lang="en-US" altLang="zh-CN"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13</a:t>
            </a:fld>
            <a:endParaRPr lang="zh-CN" altLang="en-US"/>
          </a:p>
        </p:txBody>
      </p:sp>
    </p:spTree>
    <p:extLst>
      <p:ext uri="{BB962C8B-B14F-4D97-AF65-F5344CB8AC3E}">
        <p14:creationId xmlns:p14="http://schemas.microsoft.com/office/powerpoint/2010/main" val="2732882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Check </a:t>
            </a:r>
            <a:r>
              <a:rPr lang="en-US" altLang="zh-CN" dirty="0" smtClean="0"/>
              <a:t>all object allocation, this works</a:t>
            </a:r>
            <a:r>
              <a:rPr lang="en-US" altLang="zh-CN" baseline="0" dirty="0" smtClean="0"/>
              <a:t> but it consumes too much resources. So at a higher position, checking the duplicated object are more efficient. In details, we check several memory blocks, calculate the hash of random position value in each memory block, if the hash among several memory blocks are the same, the heap spray happened. </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14</a:t>
            </a:fld>
            <a:endParaRPr lang="zh-CN" altLang="en-US"/>
          </a:p>
        </p:txBody>
      </p:sp>
    </p:spTree>
    <p:extLst>
      <p:ext uri="{BB962C8B-B14F-4D97-AF65-F5344CB8AC3E}">
        <p14:creationId xmlns:p14="http://schemas.microsoft.com/office/powerpoint/2010/main" val="2732882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15</a:t>
            </a:fld>
            <a:endParaRPr lang="zh-CN" altLang="en-US"/>
          </a:p>
        </p:txBody>
      </p:sp>
    </p:spTree>
    <p:extLst>
      <p:ext uri="{BB962C8B-B14F-4D97-AF65-F5344CB8AC3E}">
        <p14:creationId xmlns:p14="http://schemas.microsoft.com/office/powerpoint/2010/main" val="448044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baseline="0" dirty="0" smtClean="0">
                <a:solidFill>
                  <a:schemeClr val="tx1"/>
                </a:solidFill>
                <a:latin typeface="+mn-lt"/>
                <a:ea typeface="+mn-ea"/>
                <a:cs typeface="+mn-cs"/>
              </a:rPr>
              <a:t>Lets see the structure of Vector. We concentrate the 0x18 offset, it’s a pointer to a vector data buffer. The first 4 bytes in vector data buffer is the length. So exploiters can write the </a:t>
            </a:r>
            <a:r>
              <a:rPr lang="en-US" altLang="zh-CN" sz="1200" b="0" i="0" u="none" strike="noStrike" kern="1200" baseline="0" dirty="0" err="1" smtClean="0">
                <a:solidFill>
                  <a:schemeClr val="tx1"/>
                </a:solidFill>
                <a:latin typeface="+mn-lt"/>
                <a:ea typeface="+mn-ea"/>
                <a:cs typeface="+mn-cs"/>
              </a:rPr>
              <a:t>ptr</a:t>
            </a:r>
            <a:r>
              <a:rPr lang="en-US" altLang="zh-CN" sz="1200" b="0" i="0" u="none" strike="noStrike" kern="1200" baseline="0" dirty="0" smtClean="0">
                <a:solidFill>
                  <a:schemeClr val="tx1"/>
                </a:solidFill>
                <a:latin typeface="+mn-lt"/>
                <a:ea typeface="+mn-ea"/>
                <a:cs typeface="+mn-cs"/>
              </a:rPr>
              <a:t> to fake the whole vector data buffer or can write the </a:t>
            </a:r>
            <a:r>
              <a:rPr lang="en-US" altLang="zh-CN" sz="1200" b="0" i="0" u="none" strike="noStrike" kern="1200" baseline="0" dirty="0" err="1" smtClean="0">
                <a:solidFill>
                  <a:schemeClr val="tx1"/>
                </a:solidFill>
                <a:latin typeface="+mn-lt"/>
                <a:ea typeface="+mn-ea"/>
                <a:cs typeface="+mn-cs"/>
              </a:rPr>
              <a:t>len</a:t>
            </a:r>
            <a:r>
              <a:rPr lang="en-US" altLang="zh-CN" sz="1200" b="0" i="0" u="none" strike="noStrike" kern="1200" baseline="0" dirty="0" smtClean="0">
                <a:solidFill>
                  <a:schemeClr val="tx1"/>
                </a:solidFill>
                <a:latin typeface="+mn-lt"/>
                <a:ea typeface="+mn-ea"/>
                <a:cs typeface="+mn-cs"/>
              </a:rPr>
              <a:t> of vector data buffer. The most wild exploit use the second one.</a:t>
            </a:r>
          </a:p>
          <a:p>
            <a:pPr rtl="0"/>
            <a:r>
              <a:rPr lang="en-US" altLang="zh-CN" sz="1200" b="0" i="0" u="none" strike="noStrike" kern="1200" baseline="0" dirty="0" smtClean="0">
                <a:solidFill>
                  <a:schemeClr val="tx1"/>
                </a:solidFill>
                <a:latin typeface="+mn-lt"/>
                <a:ea typeface="+mn-ea"/>
                <a:cs typeface="+mn-cs"/>
              </a:rPr>
              <a:t>If exploiters have the write 0 primitive, they can overwrite the low 8 bits of the vector data buffer pointer, and type confusion one </a:t>
            </a:r>
            <a:r>
              <a:rPr lang="en-US" altLang="zh-CN" sz="1200" b="0" i="0" u="none" strike="noStrike" kern="1200" baseline="0" dirty="0" smtClean="0">
                <a:solidFill>
                  <a:schemeClr val="tx1"/>
                </a:solidFill>
                <a:latin typeface="+mn-lt"/>
                <a:ea typeface="+mn-ea"/>
                <a:cs typeface="+mn-cs"/>
              </a:rPr>
              <a:t>fake object </a:t>
            </a:r>
            <a:r>
              <a:rPr lang="en-US" altLang="zh-CN" sz="1200" b="0" i="0" u="none" strike="noStrike" kern="1200" baseline="0" dirty="0" smtClean="0">
                <a:solidFill>
                  <a:schemeClr val="tx1"/>
                </a:solidFill>
                <a:latin typeface="+mn-lt"/>
                <a:ea typeface="+mn-ea"/>
                <a:cs typeface="+mn-cs"/>
              </a:rPr>
              <a:t>to vector data buffer to enlarge the length of vector data buffer. The low 8 bits of this </a:t>
            </a:r>
            <a:r>
              <a:rPr lang="en-US" altLang="zh-CN" sz="1200" b="0" i="0" u="none" strike="noStrike" kern="1200" baseline="0" dirty="0" smtClean="0">
                <a:solidFill>
                  <a:schemeClr val="tx1"/>
                </a:solidFill>
                <a:latin typeface="+mn-lt"/>
                <a:ea typeface="+mn-ea"/>
                <a:cs typeface="+mn-cs"/>
              </a:rPr>
              <a:t>fake </a:t>
            </a:r>
            <a:r>
              <a:rPr lang="en-US" altLang="zh-CN" sz="1200" b="0" i="0" u="none" strike="noStrike" kern="1200" baseline="0" dirty="0" smtClean="0">
                <a:solidFill>
                  <a:schemeClr val="tx1"/>
                </a:solidFill>
                <a:latin typeface="+mn-lt"/>
                <a:ea typeface="+mn-ea"/>
                <a:cs typeface="+mn-cs"/>
              </a:rPr>
              <a:t>object is zero, so exploiters can use heap </a:t>
            </a:r>
            <a:r>
              <a:rPr lang="en-US" altLang="zh-CN" sz="1200" b="0" i="0" u="none" strike="noStrike" kern="1200" baseline="0" dirty="0" err="1" smtClean="0">
                <a:solidFill>
                  <a:schemeClr val="tx1"/>
                </a:solidFill>
                <a:latin typeface="+mn-lt"/>
                <a:ea typeface="+mn-ea"/>
                <a:cs typeface="+mn-cs"/>
              </a:rPr>
              <a:t>fengshui</a:t>
            </a:r>
            <a:r>
              <a:rPr lang="en-US" altLang="zh-CN" sz="1200" b="0" i="0" u="none" strike="noStrike" kern="1200" baseline="0" dirty="0" smtClean="0">
                <a:solidFill>
                  <a:schemeClr val="tx1"/>
                </a:solidFill>
                <a:latin typeface="+mn-lt"/>
                <a:ea typeface="+mn-ea"/>
                <a:cs typeface="+mn-cs"/>
              </a:rPr>
              <a:t> to heap layout this </a:t>
            </a:r>
            <a:r>
              <a:rPr lang="en-US" altLang="zh-CN" sz="1200" b="0" i="0" u="none" strike="noStrike" kern="1200" baseline="0" dirty="0" smtClean="0">
                <a:solidFill>
                  <a:schemeClr val="tx1"/>
                </a:solidFill>
                <a:latin typeface="+mn-lt"/>
                <a:ea typeface="+mn-ea"/>
                <a:cs typeface="+mn-cs"/>
              </a:rPr>
              <a:t>fake object with the first 4 bytes larger than the original length of vector data buffer.</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EEF23883-10C9-4527-B91C-7445AE8B0CC2}" type="slidenum">
              <a:rPr lang="zh-CN" altLang="en-US" smtClean="0"/>
              <a:t>16</a:t>
            </a:fld>
            <a:endParaRPr lang="zh-CN" altLang="en-US"/>
          </a:p>
        </p:txBody>
      </p:sp>
    </p:spTree>
    <p:extLst>
      <p:ext uri="{BB962C8B-B14F-4D97-AF65-F5344CB8AC3E}">
        <p14:creationId xmlns:p14="http://schemas.microsoft.com/office/powerpoint/2010/main" val="2083773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In </a:t>
            </a:r>
            <a:r>
              <a:rPr lang="en-US" altLang="zh-CN" baseline="0" dirty="0" smtClean="0"/>
              <a:t>the length checking, we can check the modification of single object just like the </a:t>
            </a:r>
            <a:r>
              <a:rPr lang="en-US" altLang="zh-CN" baseline="0" dirty="0" err="1" smtClean="0"/>
              <a:t>javascript</a:t>
            </a:r>
            <a:r>
              <a:rPr lang="en-US" altLang="zh-CN" baseline="0" dirty="0" smtClean="0"/>
              <a:t>, also we can check the modification of multiple objects. If total memory usage below the sum of object length, we think one of the objects was modified.</a:t>
            </a:r>
            <a:endParaRPr lang="en-US" altLang="zh-CN" dirty="0" smtClean="0"/>
          </a:p>
          <a:p>
            <a:r>
              <a:rPr lang="en-US" altLang="zh-CN" dirty="0" smtClean="0"/>
              <a:t>In</a:t>
            </a:r>
            <a:r>
              <a:rPr lang="en-US" altLang="zh-CN" baseline="0" dirty="0" smtClean="0"/>
              <a:t> the buffer checking, we can create a mapping table, and compare the items in the table at every accessing the vector object to confirm if it is modified. Also, we design a buffer validation mechanism, check if the same address have two objects to against the type confusion.</a:t>
            </a:r>
            <a:endParaRPr lang="en-US" altLang="zh-CN" dirty="0" smtClean="0"/>
          </a:p>
          <a:p>
            <a:endParaRPr lang="en-US" altLang="zh-CN" dirty="0" smtClean="0"/>
          </a:p>
          <a:p>
            <a:r>
              <a:rPr lang="en-US" altLang="zh-CN" dirty="0" smtClean="0"/>
              <a:t>Total memory usage</a:t>
            </a:r>
            <a:r>
              <a:rPr lang="en-US" altLang="zh-CN" baseline="0" dirty="0" smtClean="0"/>
              <a:t> &lt; sum(object </a:t>
            </a:r>
            <a:r>
              <a:rPr lang="en-US" altLang="zh-CN" baseline="0" dirty="0" err="1" smtClean="0"/>
              <a:t>len</a:t>
            </a:r>
            <a:r>
              <a:rPr lang="en-US" altLang="zh-CN" baseline="0" dirty="0" smtClean="0"/>
              <a:t>)</a:t>
            </a:r>
          </a:p>
          <a:p>
            <a:r>
              <a:rPr lang="en-US" altLang="zh-CN" baseline="0" dirty="0" smtClean="0"/>
              <a:t>No overlapping!</a:t>
            </a:r>
          </a:p>
          <a:p>
            <a:endParaRPr lang="en-US" altLang="zh-CN" baseline="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17</a:t>
            </a:fld>
            <a:endParaRPr lang="zh-CN" altLang="en-US"/>
          </a:p>
        </p:txBody>
      </p:sp>
    </p:spTree>
    <p:extLst>
      <p:ext uri="{BB962C8B-B14F-4D97-AF65-F5344CB8AC3E}">
        <p14:creationId xmlns:p14="http://schemas.microsoft.com/office/powerpoint/2010/main" val="1070059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18</a:t>
            </a:fld>
            <a:endParaRPr lang="zh-CN" altLang="en-US"/>
          </a:p>
        </p:txBody>
      </p:sp>
    </p:spTree>
    <p:extLst>
      <p:ext uri="{BB962C8B-B14F-4D97-AF65-F5344CB8AC3E}">
        <p14:creationId xmlns:p14="http://schemas.microsoft.com/office/powerpoint/2010/main" val="288553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Linear </a:t>
            </a:r>
            <a:r>
              <a:rPr lang="en-US" altLang="zh-CN" dirty="0" smtClean="0"/>
              <a:t>increasing enables the heap spray.</a:t>
            </a:r>
            <a:r>
              <a:rPr lang="en-US" altLang="zh-CN" baseline="0" dirty="0" smtClean="0"/>
              <a:t> Alignment enables the accurately locating the address. LFH and other features enable predictable memory re-usage and occupancy.</a:t>
            </a:r>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19</a:t>
            </a:fld>
            <a:endParaRPr lang="zh-CN" altLang="en-US"/>
          </a:p>
        </p:txBody>
      </p:sp>
    </p:spTree>
    <p:extLst>
      <p:ext uri="{BB962C8B-B14F-4D97-AF65-F5344CB8AC3E}">
        <p14:creationId xmlns:p14="http://schemas.microsoft.com/office/powerpoint/2010/main" val="37752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a:t>
            </a:fld>
            <a:endParaRPr lang="zh-CN" altLang="en-US"/>
          </a:p>
        </p:txBody>
      </p:sp>
    </p:spTree>
    <p:extLst>
      <p:ext uri="{BB962C8B-B14F-4D97-AF65-F5344CB8AC3E}">
        <p14:creationId xmlns:p14="http://schemas.microsoft.com/office/powerpoint/2010/main" val="405007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20</a:t>
            </a:fld>
            <a:endParaRPr lang="zh-CN" altLang="en-US"/>
          </a:p>
        </p:txBody>
      </p:sp>
    </p:spTree>
    <p:extLst>
      <p:ext uri="{BB962C8B-B14F-4D97-AF65-F5344CB8AC3E}">
        <p14:creationId xmlns:p14="http://schemas.microsoft.com/office/powerpoint/2010/main" val="1994110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Alignment ensures</a:t>
            </a:r>
            <a:r>
              <a:rPr lang="en-US" altLang="zh-CN" baseline="0" dirty="0" smtClean="0"/>
              <a:t> that the address of certain chunk has a fixed lower value, e.g. 0x0020. Then linear increasing mechanism ensures that repeating allocations can reach a certain address in limited steps. To combine them all, you get reliably spraying.</a:t>
            </a:r>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21</a:t>
            </a:fld>
            <a:endParaRPr lang="zh-CN" altLang="en-US"/>
          </a:p>
        </p:txBody>
      </p:sp>
    </p:spTree>
    <p:extLst>
      <p:ext uri="{BB962C8B-B14F-4D97-AF65-F5344CB8AC3E}">
        <p14:creationId xmlns:p14="http://schemas.microsoft.com/office/powerpoint/2010/main" val="1469595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Large </a:t>
            </a:r>
            <a:r>
              <a:rPr lang="en-US" altLang="zh-CN" dirty="0" smtClean="0"/>
              <a:t>sized chunk involve allocating</a:t>
            </a:r>
            <a:r>
              <a:rPr lang="en-US" altLang="zh-CN" baseline="0" dirty="0" smtClean="0"/>
              <a:t> new page(s). For small sized chunk, you can allocate random chunk within an existing page. Light-weight solution is something that you allocate more and return random 1 then free others.</a:t>
            </a:r>
          </a:p>
          <a:p>
            <a:r>
              <a:rPr lang="en-US" altLang="zh-CN" baseline="0" dirty="0" smtClean="0"/>
              <a:t>Before exploiters can layout the user-controlled data to the target.</a:t>
            </a:r>
          </a:p>
          <a:p>
            <a:r>
              <a:rPr lang="en-US" altLang="zh-CN" baseline="0" dirty="0" smtClean="0"/>
              <a:t>After because of the random allocation, Exploiters cannot layout the user-controlled data to the target stably</a:t>
            </a:r>
            <a:r>
              <a:rPr lang="en-US" altLang="zh-CN"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22</a:t>
            </a:fld>
            <a:endParaRPr lang="zh-CN" altLang="en-US"/>
          </a:p>
        </p:txBody>
      </p:sp>
    </p:spTree>
    <p:extLst>
      <p:ext uri="{BB962C8B-B14F-4D97-AF65-F5344CB8AC3E}">
        <p14:creationId xmlns:p14="http://schemas.microsoft.com/office/powerpoint/2010/main" val="3684707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a:t>
            </a:r>
            <a:r>
              <a:rPr lang="en-US" altLang="zh-CN" dirty="0" smtClean="0"/>
              <a:t>large sized chunk(with</a:t>
            </a:r>
            <a:r>
              <a:rPr lang="en-US" altLang="zh-CN" baseline="0" dirty="0" smtClean="0"/>
              <a:t> 0x1000 alignment</a:t>
            </a:r>
            <a:r>
              <a:rPr lang="en-US" altLang="zh-CN" dirty="0" smtClean="0"/>
              <a:t>) and small sized chunk</a:t>
            </a:r>
            <a:r>
              <a:rPr lang="en-US" altLang="zh-CN" baseline="0" dirty="0" smtClean="0"/>
              <a:t>(0x8 alignment), we both allocate more bytes than it requests and return a random position to the allocate caller. So exploiters can’t get the object address precisely.</a:t>
            </a:r>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23</a:t>
            </a:fld>
            <a:endParaRPr lang="zh-CN" altLang="en-US"/>
          </a:p>
        </p:txBody>
      </p:sp>
    </p:spTree>
    <p:extLst>
      <p:ext uri="{BB962C8B-B14F-4D97-AF65-F5344CB8AC3E}">
        <p14:creationId xmlns:p14="http://schemas.microsoft.com/office/powerpoint/2010/main" val="1835615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We </a:t>
            </a:r>
            <a:r>
              <a:rPr lang="en-US" altLang="zh-CN" baseline="0" dirty="0" smtClean="0"/>
              <a:t>come to understand the exploits deeper. If you are a exploiter, you may notice buggy object and exploit object are different ones in most cases. For example, the buggy object is </a:t>
            </a:r>
            <a:r>
              <a:rPr lang="en-US" altLang="zh-CN" baseline="0" dirty="0" err="1" smtClean="0"/>
              <a:t>CTreeNode</a:t>
            </a:r>
            <a:r>
              <a:rPr lang="en-US" altLang="zh-CN" baseline="0" dirty="0" smtClean="0"/>
              <a:t>, the exploit object is BSTR or Array or </a:t>
            </a:r>
            <a:r>
              <a:rPr lang="en-US" altLang="zh-CN" baseline="0" dirty="0" err="1" smtClean="0"/>
              <a:t>TypedArray</a:t>
            </a:r>
            <a:r>
              <a:rPr lang="en-US" altLang="zh-CN" baseline="0" dirty="0" smtClean="0"/>
              <a:t>. In addition, exploit object must be placed in certain position. For example, for UAF, exploiter should occupy the same position with buggy object, for OBA, exploiter should place the exploit object next to the buggy object, for others just like uninitialized memory, exploiters should place the exploit object on the stack or heap.</a:t>
            </a:r>
            <a:endParaRPr lang="en-US" altLang="zh-CN" dirty="0" smtClean="0"/>
          </a:p>
          <a:p>
            <a:endParaRPr lang="en-US" altLang="zh-CN" dirty="0" smtClean="0"/>
          </a:p>
          <a:p>
            <a:r>
              <a:rPr lang="en-US" altLang="zh-CN" dirty="0" smtClean="0"/>
              <a:t>Others: </a:t>
            </a:r>
            <a:r>
              <a:rPr lang="zh-CN" altLang="en-US" dirty="0" smtClean="0"/>
              <a:t>有一个未初始化的问题</a:t>
            </a:r>
            <a:endParaRPr lang="en-US" altLang="zh-CN" dirty="0" smtClean="0"/>
          </a:p>
          <a:p>
            <a:r>
              <a:rPr lang="en-US" altLang="zh-CN" dirty="0" smtClean="0"/>
              <a:t>UAF</a:t>
            </a:r>
            <a:r>
              <a:rPr lang="zh-CN" altLang="en-US" dirty="0" smtClean="0"/>
              <a:t>：两个对抗措施，对占位的影响是不对齐导致</a:t>
            </a:r>
            <a:r>
              <a:rPr lang="en-US" altLang="zh-CN" dirty="0" smtClean="0"/>
              <a:t>v-table</a:t>
            </a:r>
            <a:r>
              <a:rPr lang="zh-CN" altLang="en-US" dirty="0" smtClean="0"/>
              <a:t>调用时</a:t>
            </a:r>
            <a:r>
              <a:rPr lang="en-US" altLang="zh-CN" dirty="0" smtClean="0"/>
              <a:t>crash</a:t>
            </a:r>
            <a:r>
              <a:rPr lang="zh-CN" altLang="en-US" dirty="0" smtClean="0"/>
              <a:t>，随机的影响是增加占位</a:t>
            </a:r>
            <a:r>
              <a:rPr lang="zh-CN" altLang="en-US" dirty="0" smtClean="0"/>
              <a:t>的难度和减小成功概率</a:t>
            </a:r>
            <a:r>
              <a:rPr lang="en-US" altLang="zh-CN" dirty="0" smtClean="0"/>
              <a:t>;</a:t>
            </a:r>
            <a:r>
              <a:rPr lang="en-US" altLang="zh-CN" baseline="0" dirty="0" smtClean="0"/>
              <a:t> </a:t>
            </a:r>
            <a:r>
              <a:rPr lang="zh-CN" altLang="en-US" dirty="0" smtClean="0"/>
              <a:t>对</a:t>
            </a:r>
            <a:r>
              <a:rPr lang="zh-CN" altLang="en-US" dirty="0" smtClean="0"/>
              <a:t>布局</a:t>
            </a:r>
            <a:r>
              <a:rPr lang="en-US" altLang="zh-CN" dirty="0" smtClean="0"/>
              <a:t>array</a:t>
            </a:r>
            <a:r>
              <a:rPr lang="zh-CN" altLang="en-US" dirty="0" smtClean="0"/>
              <a:t>等有影响，不一定覆盖到，还有精确控制不了了。</a:t>
            </a:r>
            <a:endParaRPr lang="en-US" altLang="zh-CN" dirty="0" smtClean="0"/>
          </a:p>
          <a:p>
            <a:r>
              <a:rPr lang="en-US" altLang="zh-CN" dirty="0" smtClean="0"/>
              <a:t>OBA</a:t>
            </a:r>
            <a:r>
              <a:rPr lang="zh-CN" altLang="en-US" dirty="0" smtClean="0"/>
              <a:t>：对抗线性增长的随机化分配可能使得堆布局不会相邻了，对抗对齐的堆偏移使得不能精确覆盖虚表或者关键字段了。</a:t>
            </a:r>
            <a:endParaRPr lang="en-US" altLang="zh-CN" dirty="0" smtClean="0"/>
          </a:p>
          <a:p>
            <a:r>
              <a:rPr lang="en-US" altLang="zh-CN" dirty="0" smtClean="0"/>
              <a:t>ROP</a:t>
            </a:r>
            <a:r>
              <a:rPr lang="zh-CN" altLang="en-US" dirty="0" smtClean="0"/>
              <a:t>：不管是</a:t>
            </a:r>
            <a:r>
              <a:rPr lang="en-US" altLang="zh-CN" dirty="0" smtClean="0"/>
              <a:t>BSTR</a:t>
            </a:r>
            <a:r>
              <a:rPr lang="zh-CN" altLang="en-US" dirty="0" smtClean="0"/>
              <a:t>还是</a:t>
            </a:r>
            <a:r>
              <a:rPr lang="en-US" altLang="zh-CN" dirty="0" smtClean="0"/>
              <a:t>ARRAY</a:t>
            </a:r>
            <a:r>
              <a:rPr lang="zh-CN" altLang="en-US" dirty="0" smtClean="0"/>
              <a:t>可能不会精确控制了。</a:t>
            </a:r>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24</a:t>
            </a:fld>
            <a:endParaRPr lang="zh-CN" altLang="en-US"/>
          </a:p>
        </p:txBody>
      </p:sp>
    </p:spTree>
    <p:extLst>
      <p:ext uri="{BB962C8B-B14F-4D97-AF65-F5344CB8AC3E}">
        <p14:creationId xmlns:p14="http://schemas.microsoft.com/office/powerpoint/2010/main" val="886336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Most</a:t>
            </a:r>
            <a:r>
              <a:rPr lang="en-US" altLang="zh-CN" baseline="0" dirty="0" smtClean="0"/>
              <a:t> </a:t>
            </a:r>
            <a:r>
              <a:rPr lang="en-US" altLang="zh-CN" baseline="0" dirty="0" err="1" smtClean="0"/>
              <a:t>ie</a:t>
            </a:r>
            <a:r>
              <a:rPr lang="en-US" altLang="zh-CN" baseline="0" dirty="0" smtClean="0"/>
              <a:t> bugs are happened in small object, which is less than 0x200 bytes, we can focus on this part. And we do not need a so heavy mechanism to help us.</a:t>
            </a:r>
          </a:p>
          <a:p>
            <a:r>
              <a:rPr lang="en-US" altLang="zh-CN" baseline="0" dirty="0" smtClean="0"/>
              <a:t>First </a:t>
            </a:r>
            <a:r>
              <a:rPr lang="en-US" altLang="zh-CN" baseline="0" dirty="0" smtClean="0"/>
              <a:t>exploiters must place the data on the fixed address, and then trigger the vulnerability to complete </a:t>
            </a:r>
            <a:r>
              <a:rPr lang="en-US" altLang="zh-CN" baseline="0" dirty="0" err="1" smtClean="0"/>
              <a:t>rop</a:t>
            </a:r>
            <a:r>
              <a:rPr lang="en-US" altLang="zh-CN" baseline="0" dirty="0" smtClean="0"/>
              <a:t> or write primitive.</a:t>
            </a:r>
          </a:p>
          <a:p>
            <a:endParaRPr lang="en-US" altLang="zh-CN" baseline="0" dirty="0" smtClean="0"/>
          </a:p>
          <a:p>
            <a:endParaRPr lang="en-US" altLang="zh-CN" baseline="0" dirty="0" smtClean="0"/>
          </a:p>
          <a:p>
            <a:r>
              <a:rPr lang="zh-CN" altLang="en-US" baseline="0" dirty="0" smtClean="0"/>
              <a:t>这边举的例子是</a:t>
            </a:r>
            <a:r>
              <a:rPr lang="en-US" altLang="zh-CN" baseline="0" dirty="0" err="1" smtClean="0"/>
              <a:t>rop</a:t>
            </a:r>
            <a:r>
              <a:rPr lang="zh-CN" altLang="en-US" baseline="0" dirty="0" smtClean="0"/>
              <a:t>和堆布局</a:t>
            </a:r>
            <a:r>
              <a:rPr lang="en-US" altLang="zh-CN" baseline="0" dirty="0" smtClean="0"/>
              <a:t>write primitive</a:t>
            </a:r>
            <a:r>
              <a:rPr lang="zh-CN" altLang="en-US" baseline="0" dirty="0" smtClean="0"/>
              <a:t>的例子。</a:t>
            </a:r>
            <a:endParaRPr lang="en-US" altLang="zh-CN" baseline="0" dirty="0" smtClean="0"/>
          </a:p>
          <a:p>
            <a:r>
              <a:rPr lang="en-US" altLang="zh-CN" baseline="0" dirty="0" smtClean="0"/>
              <a:t>OBA</a:t>
            </a:r>
            <a:r>
              <a:rPr lang="zh-CN" altLang="en-US" baseline="0" dirty="0" smtClean="0"/>
              <a:t>和</a:t>
            </a:r>
            <a:r>
              <a:rPr lang="en-US" altLang="zh-CN" baseline="0" dirty="0" smtClean="0"/>
              <a:t>UAF</a:t>
            </a:r>
            <a:r>
              <a:rPr lang="zh-CN" altLang="en-US" baseline="0" dirty="0" smtClean="0"/>
              <a:t>的例子没有举，上页做了说明，比较复杂。</a:t>
            </a:r>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25</a:t>
            </a:fld>
            <a:endParaRPr lang="zh-CN" altLang="en-US"/>
          </a:p>
        </p:txBody>
      </p:sp>
    </p:spTree>
    <p:extLst>
      <p:ext uri="{BB962C8B-B14F-4D97-AF65-F5344CB8AC3E}">
        <p14:creationId xmlns:p14="http://schemas.microsoft.com/office/powerpoint/2010/main" val="3473894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a:t>
            </a:r>
            <a:r>
              <a:rPr lang="en-US" altLang="zh-CN" dirty="0" smtClean="0"/>
              <a:t>can focus</a:t>
            </a:r>
            <a:r>
              <a:rPr lang="en-US" altLang="zh-CN" baseline="0" dirty="0" smtClean="0"/>
              <a:t> on the small trunk and create more heaps to randomize the memory layout and the actual size.</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dirty="0" smtClean="0"/>
              <a:t>Randomized the memory layout</a:t>
            </a:r>
            <a:r>
              <a:rPr lang="zh-CN" altLang="en-US" baseline="0" dirty="0" smtClean="0"/>
              <a:t> </a:t>
            </a:r>
            <a:r>
              <a:rPr lang="en-US" altLang="zh-CN" baseline="0" dirty="0" smtClean="0"/>
              <a:t>means breaking the continuousness(sample are given below)</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Randomize the actual size means modify</a:t>
            </a:r>
            <a:r>
              <a:rPr lang="en-US" altLang="zh-CN" sz="1200" baseline="0" dirty="0" smtClean="0"/>
              <a:t> the LFH mechanism to </a:t>
            </a:r>
            <a:r>
              <a:rPr lang="en-US" altLang="zh-CN" sz="1200" dirty="0" smtClean="0"/>
              <a:t>make the same size object appear</a:t>
            </a:r>
            <a:r>
              <a:rPr lang="en-US" altLang="zh-CN" sz="1200" baseline="0" dirty="0" smtClean="0"/>
              <a:t> only once in a block. </a:t>
            </a:r>
            <a:r>
              <a:rPr lang="en-US" altLang="zh-CN" sz="1200" baseline="0" dirty="0" smtClean="0"/>
              <a:t>?</a:t>
            </a:r>
            <a:endParaRPr lang="en-US" altLang="zh-CN" sz="120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26</a:t>
            </a:fld>
            <a:endParaRPr lang="zh-CN" altLang="en-US"/>
          </a:p>
        </p:txBody>
      </p:sp>
    </p:spTree>
    <p:extLst>
      <p:ext uri="{BB962C8B-B14F-4D97-AF65-F5344CB8AC3E}">
        <p14:creationId xmlns:p14="http://schemas.microsoft.com/office/powerpoint/2010/main" val="873678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Exploiters </a:t>
            </a:r>
            <a:r>
              <a:rPr lang="en-US" altLang="zh-CN" baseline="0" dirty="0" smtClean="0"/>
              <a:t>cannot place the exploit object in the fixed address precisely. The exploitation will be failed because of misaligned problem and inaccurate data control.</a:t>
            </a:r>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27</a:t>
            </a:fld>
            <a:endParaRPr lang="zh-CN" altLang="en-US"/>
          </a:p>
        </p:txBody>
      </p:sp>
    </p:spTree>
    <p:extLst>
      <p:ext uri="{BB962C8B-B14F-4D97-AF65-F5344CB8AC3E}">
        <p14:creationId xmlns:p14="http://schemas.microsoft.com/office/powerpoint/2010/main" val="1549568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Deferred</a:t>
            </a:r>
            <a:r>
              <a:rPr lang="en-US" altLang="zh-CN" dirty="0" smtClean="0"/>
              <a:t>+ free</a:t>
            </a:r>
            <a:r>
              <a:rPr lang="en-US" altLang="zh-CN" baseline="0" dirty="0" smtClean="0"/>
              <a:t> (</a:t>
            </a:r>
            <a:r>
              <a:rPr lang="en-US" altLang="zh-CN" baseline="0" dirty="0" err="1" smtClean="0"/>
              <a:t>lol</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28</a:t>
            </a:fld>
            <a:endParaRPr lang="zh-CN" altLang="en-US"/>
          </a:p>
        </p:txBody>
      </p:sp>
    </p:spTree>
    <p:extLst>
      <p:ext uri="{BB962C8B-B14F-4D97-AF65-F5344CB8AC3E}">
        <p14:creationId xmlns:p14="http://schemas.microsoft.com/office/powerpoint/2010/main" val="3115133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29</a:t>
            </a:fld>
            <a:endParaRPr lang="zh-CN" altLang="en-US"/>
          </a:p>
        </p:txBody>
      </p:sp>
    </p:spTree>
    <p:extLst>
      <p:ext uri="{BB962C8B-B14F-4D97-AF65-F5344CB8AC3E}">
        <p14:creationId xmlns:p14="http://schemas.microsoft.com/office/powerpoint/2010/main" val="155288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3</a:t>
            </a:fld>
            <a:endParaRPr lang="zh-CN" altLang="en-US"/>
          </a:p>
        </p:txBody>
      </p:sp>
    </p:spTree>
    <p:extLst>
      <p:ext uri="{BB962C8B-B14F-4D97-AF65-F5344CB8AC3E}">
        <p14:creationId xmlns:p14="http://schemas.microsoft.com/office/powerpoint/2010/main" val="2404720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a:t>
            </a:r>
            <a:r>
              <a:rPr lang="en-US" altLang="zh-CN" baseline="0" dirty="0" smtClean="0"/>
              <a:t> last lets show the demo.</a:t>
            </a:r>
          </a:p>
          <a:p>
            <a:r>
              <a:rPr lang="en-US" altLang="zh-CN" baseline="0" dirty="0" smtClean="0"/>
              <a:t>0.This is a flash detection demo</a:t>
            </a:r>
          </a:p>
          <a:p>
            <a:r>
              <a:rPr lang="en-US" altLang="zh-CN" dirty="0" smtClean="0"/>
              <a:t>1.First we demo a IE</a:t>
            </a:r>
            <a:r>
              <a:rPr lang="en-US" altLang="zh-CN" baseline="0" dirty="0" smtClean="0"/>
              <a:t> </a:t>
            </a:r>
            <a:r>
              <a:rPr lang="en-US" altLang="zh-CN" dirty="0" smtClean="0"/>
              <a:t>0-day which we find</a:t>
            </a:r>
            <a:r>
              <a:rPr lang="en-US" altLang="zh-CN" baseline="0" dirty="0" smtClean="0"/>
              <a:t> and patched in June, this exploit used the flash vector to</a:t>
            </a:r>
            <a:r>
              <a:rPr lang="en-US" altLang="zh-CN" dirty="0" smtClean="0"/>
              <a:t> pop a calculator. </a:t>
            </a:r>
          </a:p>
          <a:p>
            <a:r>
              <a:rPr lang="en-US" altLang="zh-CN" dirty="0" smtClean="0"/>
              <a:t>2.Then we use pantool.exe to launch IE, it will inject our detection module. Let IE execute it and pop </a:t>
            </a:r>
            <a:r>
              <a:rPr lang="en-US" altLang="zh-CN" dirty="0" err="1" smtClean="0"/>
              <a:t>calc</a:t>
            </a:r>
            <a:r>
              <a:rPr lang="en-US" altLang="zh-CN" dirty="0" smtClean="0"/>
              <a:t> again.</a:t>
            </a:r>
          </a:p>
          <a:p>
            <a:r>
              <a:rPr lang="en-US" altLang="zh-CN" dirty="0" smtClean="0"/>
              <a:t>  This step takes a little bit longer.</a:t>
            </a:r>
          </a:p>
          <a:p>
            <a:r>
              <a:rPr lang="en-US" altLang="zh-CN" dirty="0" smtClean="0"/>
              <a:t>3.Check log file, we detected abnormal Flash vector size on Write, it is because of 0-day </a:t>
            </a:r>
            <a:r>
              <a:rPr lang="en-US" altLang="zh-CN" dirty="0" err="1" smtClean="0"/>
              <a:t>arbitriary</a:t>
            </a:r>
            <a:r>
              <a:rPr lang="en-US" altLang="zh-CN" dirty="0" smtClean="0"/>
              <a:t> write. </a:t>
            </a:r>
          </a:p>
          <a:p>
            <a:r>
              <a:rPr lang="en-US" altLang="zh-CN" dirty="0" smtClean="0"/>
              <a:t>4.From the log we also see a </a:t>
            </a:r>
            <a:r>
              <a:rPr lang="en-US" altLang="zh-CN" dirty="0" err="1" smtClean="0"/>
              <a:t>URLDownloadToFile</a:t>
            </a:r>
            <a:r>
              <a:rPr lang="en-US" altLang="zh-CN" dirty="0" smtClean="0"/>
              <a:t> from http://127.0.0.1/calc.exe to C:\docume~1\panlab\Loacls~1\temp\c.exe.</a:t>
            </a:r>
          </a:p>
          <a:p>
            <a:r>
              <a:rPr lang="en-US" altLang="zh-CN" dirty="0" smtClean="0"/>
              <a:t>  After that, </a:t>
            </a:r>
            <a:r>
              <a:rPr lang="en-US" altLang="zh-CN" dirty="0" err="1" smtClean="0"/>
              <a:t>CreateProcessInternalW</a:t>
            </a:r>
            <a:r>
              <a:rPr lang="en-US" altLang="zh-CN" dirty="0" smtClean="0"/>
              <a:t> is called and process c.exe is created.</a:t>
            </a:r>
          </a:p>
          <a:p>
            <a:endParaRPr lang="en-US" altLang="zh-CN" dirty="0" smtClean="0"/>
          </a:p>
          <a:p>
            <a:r>
              <a:rPr lang="en-US" altLang="zh-CN" dirty="0" smtClean="0"/>
              <a:t>0.This is a heap defense demo</a:t>
            </a:r>
          </a:p>
          <a:p>
            <a:r>
              <a:rPr lang="en-US" altLang="zh-CN" dirty="0" smtClean="0"/>
              <a:t>1.First we demo a IE exploit, very stable. Run it twice.</a:t>
            </a:r>
          </a:p>
          <a:p>
            <a:r>
              <a:rPr lang="en-US" altLang="zh-CN" dirty="0" smtClean="0"/>
              <a:t>2.We use panlab.exe to launch iexplor.exe, enable the heap defense module. </a:t>
            </a:r>
          </a:p>
          <a:p>
            <a:r>
              <a:rPr lang="en-US" altLang="zh-CN" dirty="0" smtClean="0"/>
              <a:t>3.Execute the IE exploit again. It will fail.</a:t>
            </a:r>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30</a:t>
            </a:fld>
            <a:endParaRPr lang="zh-CN" altLang="en-US"/>
          </a:p>
        </p:txBody>
      </p:sp>
    </p:spTree>
    <p:extLst>
      <p:ext uri="{BB962C8B-B14F-4D97-AF65-F5344CB8AC3E}">
        <p14:creationId xmlns:p14="http://schemas.microsoft.com/office/powerpoint/2010/main" val="185001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dirty="0" smtClean="0"/>
              <a:t>Microsoft</a:t>
            </a:r>
            <a:r>
              <a:rPr lang="en-US" altLang="zh-CN" baseline="0" dirty="0" smtClean="0"/>
              <a:t> had released some mitigation mechanism against exploitation.</a:t>
            </a:r>
            <a:endParaRPr lang="en-US" altLang="zh-CN" dirty="0" smtClean="0"/>
          </a:p>
          <a:p>
            <a:pPr algn="just"/>
            <a:r>
              <a:rPr lang="en-US" altLang="zh-CN" dirty="0" smtClean="0"/>
              <a:t>In the June patch, Microsoft released</a:t>
            </a:r>
            <a:r>
              <a:rPr lang="en-US" altLang="zh-CN" baseline="0" dirty="0" smtClean="0"/>
              <a:t> the isolated heap which isolate JS Object and DOM object, so you can’t occupy the space of freed Object precisely with BSTR Object. But it is not a real problem, you can occupy the non-isolated object and exploit by type confusion, or you can disable the LFH and occupy the different size object.</a:t>
            </a:r>
          </a:p>
          <a:p>
            <a:pPr algn="just"/>
            <a:r>
              <a:rPr lang="en-US" altLang="zh-CN" baseline="0" dirty="0" smtClean="0"/>
              <a:t>In July patch, Microsoft use one mitigation mechanism called deferred free which defer the free of object, so you can’t occupy anything. But it is not a silver bullet, deferred free only protect a part of objects, and even protected object can be force to free through breaking out the deferred free threshold at some times</a:t>
            </a:r>
            <a:r>
              <a:rPr lang="en-US" altLang="zh-CN"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4</a:t>
            </a:fld>
            <a:endParaRPr lang="zh-CN" altLang="en-US"/>
          </a:p>
        </p:txBody>
      </p:sp>
    </p:spTree>
    <p:extLst>
      <p:ext uri="{BB962C8B-B14F-4D97-AF65-F5344CB8AC3E}">
        <p14:creationId xmlns:p14="http://schemas.microsoft.com/office/powerpoint/2010/main" val="291835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5</a:t>
            </a:fld>
            <a:endParaRPr lang="zh-CN" altLang="en-US"/>
          </a:p>
        </p:txBody>
      </p:sp>
    </p:spTree>
    <p:extLst>
      <p:ext uri="{BB962C8B-B14F-4D97-AF65-F5344CB8AC3E}">
        <p14:creationId xmlns:p14="http://schemas.microsoft.com/office/powerpoint/2010/main" val="100121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baseline="0" dirty="0" smtClean="0">
                <a:solidFill>
                  <a:schemeClr val="tx1"/>
                </a:solidFill>
                <a:latin typeface="+mn-lt"/>
                <a:ea typeface="+mn-ea"/>
                <a:cs typeface="+mn-cs"/>
              </a:rPr>
              <a:t>We </a:t>
            </a:r>
            <a:r>
              <a:rPr lang="en-US" altLang="zh-CN" sz="1200" b="0" i="0" u="none" strike="noStrike" kern="1200" baseline="0" dirty="0" smtClean="0">
                <a:solidFill>
                  <a:schemeClr val="tx1"/>
                </a:solidFill>
                <a:latin typeface="+mn-lt"/>
                <a:ea typeface="+mn-ea"/>
                <a:cs typeface="+mn-cs"/>
              </a:rPr>
              <a:t>can see the UAF and OBA is the most cases. Usually the exploiters change the vulnerability to the write primitive. But write what is an important question. Usually exploiters use BSTR, Element Attribute, array and so on</a:t>
            </a:r>
            <a:r>
              <a:rPr lang="en-US" altLang="zh-CN"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EF23883-10C9-4527-B91C-7445AE8B0CC2}" type="slidenum">
              <a:rPr lang="zh-CN" altLang="en-US" smtClean="0"/>
              <a:t>6</a:t>
            </a:fld>
            <a:endParaRPr lang="zh-CN" altLang="en-US"/>
          </a:p>
        </p:txBody>
      </p:sp>
    </p:spTree>
    <p:extLst>
      <p:ext uri="{BB962C8B-B14F-4D97-AF65-F5344CB8AC3E}">
        <p14:creationId xmlns:p14="http://schemas.microsoft.com/office/powerpoint/2010/main" val="257240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7</a:t>
            </a:fld>
            <a:endParaRPr lang="zh-CN" altLang="en-US"/>
          </a:p>
        </p:txBody>
      </p:sp>
    </p:spTree>
    <p:extLst>
      <p:ext uri="{BB962C8B-B14F-4D97-AF65-F5344CB8AC3E}">
        <p14:creationId xmlns:p14="http://schemas.microsoft.com/office/powerpoint/2010/main" val="363187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We </a:t>
            </a:r>
            <a:r>
              <a:rPr lang="en-US" altLang="zh-CN" baseline="0" dirty="0" smtClean="0"/>
              <a:t>can hook allocate function and check the loop counts and array length to see if it is a heap spray or heap layout</a:t>
            </a:r>
            <a:r>
              <a:rPr lang="en-US" altLang="zh-CN"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8</a:t>
            </a:fld>
            <a:endParaRPr lang="zh-CN" altLang="en-US"/>
          </a:p>
        </p:txBody>
      </p:sp>
    </p:spTree>
    <p:extLst>
      <p:ext uri="{BB962C8B-B14F-4D97-AF65-F5344CB8AC3E}">
        <p14:creationId xmlns:p14="http://schemas.microsoft.com/office/powerpoint/2010/main" val="140515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most important</a:t>
            </a:r>
            <a:r>
              <a:rPr lang="en-US" altLang="zh-CN" baseline="0" dirty="0" smtClean="0"/>
              <a:t> part in Project JS is defense in array write primitive.</a:t>
            </a:r>
          </a:p>
          <a:p>
            <a:r>
              <a:rPr lang="en-US" altLang="zh-CN" baseline="0" dirty="0" smtClean="0"/>
              <a:t>The core idea is precise “address + length/buffer” modification checking. When allocating the array, we log the original address, length and buffer, and when calling get/set/length, log again and compare if any item has been modified.</a:t>
            </a:r>
          </a:p>
          <a:p>
            <a:r>
              <a:rPr lang="en-US" altLang="zh-CN" baseline="0" dirty="0" smtClean="0"/>
              <a:t>There are 3 types of heap </a:t>
            </a:r>
            <a:r>
              <a:rPr lang="en-US" altLang="zh-CN" baseline="0" dirty="0" err="1" smtClean="0"/>
              <a:t>fengshui</a:t>
            </a:r>
            <a:r>
              <a:rPr lang="en-US" altLang="zh-CN" baseline="0" dirty="0" smtClean="0"/>
              <a:t>: typed array, </a:t>
            </a:r>
            <a:r>
              <a:rPr lang="en-US" altLang="zh-CN" sz="1200" dirty="0" smtClean="0"/>
              <a:t>Native </a:t>
            </a:r>
            <a:r>
              <a:rPr lang="en-US" altLang="zh-CN" sz="1200" dirty="0" err="1" smtClean="0"/>
              <a:t>Int</a:t>
            </a:r>
            <a:r>
              <a:rPr lang="en-US" altLang="zh-CN" sz="1200" dirty="0" smtClean="0"/>
              <a:t> Array with head and data together and Native </a:t>
            </a:r>
            <a:r>
              <a:rPr lang="en-US" altLang="zh-CN" sz="1200" dirty="0" err="1" smtClean="0"/>
              <a:t>Int</a:t>
            </a:r>
            <a:r>
              <a:rPr lang="en-US" altLang="zh-CN" sz="1200" dirty="0" smtClean="0"/>
              <a:t> Array with head and data </a:t>
            </a:r>
            <a:r>
              <a:rPr lang="en-US" altLang="zh-CN" sz="1200" dirty="0" smtClean="0">
                <a:solidFill>
                  <a:srgbClr val="FF0000"/>
                </a:solidFill>
              </a:rPr>
              <a:t>separately. We</a:t>
            </a:r>
            <a:r>
              <a:rPr lang="en-US" altLang="zh-CN" sz="1200" baseline="0" dirty="0" smtClean="0">
                <a:solidFill>
                  <a:srgbClr val="FF0000"/>
                </a:solidFill>
              </a:rPr>
              <a:t> won’t show you the details of these 3 heap </a:t>
            </a:r>
            <a:r>
              <a:rPr lang="en-US" altLang="zh-CN" sz="1200" baseline="0" dirty="0" err="1" smtClean="0">
                <a:solidFill>
                  <a:srgbClr val="FF0000"/>
                </a:solidFill>
              </a:rPr>
              <a:t>fengshui</a:t>
            </a:r>
            <a:r>
              <a:rPr lang="en-US" altLang="zh-CN" sz="1200" baseline="0" dirty="0" smtClean="0">
                <a:solidFill>
                  <a:srgbClr val="FF0000"/>
                </a:solidFill>
              </a:rPr>
              <a:t> technique in this topic. These 3 types need us to hook the different functions.</a:t>
            </a:r>
          </a:p>
          <a:p>
            <a:r>
              <a:rPr lang="en-US" altLang="zh-CN" sz="1200" baseline="0" dirty="0" smtClean="0">
                <a:solidFill>
                  <a:srgbClr val="FF0000"/>
                </a:solidFill>
              </a:rPr>
              <a:t>To be mentioned that there is code overlapping problem of inline hook. We need to analyze the function deeply to log the correct values. We can get the type of array based on the </a:t>
            </a:r>
            <a:r>
              <a:rPr lang="en-US" altLang="zh-CN" sz="1200" baseline="0" dirty="0" err="1" smtClean="0">
                <a:solidFill>
                  <a:srgbClr val="FF0000"/>
                </a:solidFill>
              </a:rPr>
              <a:t>ArrayType</a:t>
            </a:r>
            <a:r>
              <a:rPr lang="en-US" altLang="zh-CN" sz="1200" baseline="0" dirty="0" smtClean="0">
                <a:solidFill>
                  <a:srgbClr val="FF0000"/>
                </a:solidFill>
              </a:rPr>
              <a:t>, the 0x21-0x29 is </a:t>
            </a:r>
            <a:r>
              <a:rPr lang="en-US" altLang="zh-CN" sz="1200" baseline="0" dirty="0" err="1" smtClean="0">
                <a:solidFill>
                  <a:srgbClr val="FF0000"/>
                </a:solidFill>
              </a:rPr>
              <a:t>typedarray</a:t>
            </a:r>
            <a:r>
              <a:rPr lang="en-US" altLang="zh-CN" sz="1200" baseline="0" dirty="0" smtClean="0">
                <a:solidFill>
                  <a:srgbClr val="FF0000"/>
                </a:solidFill>
              </a:rPr>
              <a:t>, the 0x12-14 is array. Besides, we can use this method to get the array / </a:t>
            </a:r>
            <a:r>
              <a:rPr lang="en-US" altLang="zh-CN" sz="1200" baseline="0" dirty="0" err="1" smtClean="0">
                <a:solidFill>
                  <a:srgbClr val="FF0000"/>
                </a:solidFill>
              </a:rPr>
              <a:t>typedarray</a:t>
            </a:r>
            <a:r>
              <a:rPr lang="en-US" altLang="zh-CN" sz="1200" baseline="0" dirty="0" smtClean="0">
                <a:solidFill>
                  <a:srgbClr val="FF0000"/>
                </a:solidFill>
              </a:rPr>
              <a:t> capacity in a universal way.</a:t>
            </a:r>
          </a:p>
          <a:p>
            <a:r>
              <a:rPr lang="en-US" altLang="zh-CN" sz="1200" baseline="0" dirty="0" smtClean="0">
                <a:solidFill>
                  <a:srgbClr val="FF0000"/>
                </a:solidFill>
              </a:rPr>
              <a:t>The last to be notice is the </a:t>
            </a:r>
            <a:r>
              <a:rPr lang="en-US" altLang="zh-CN" sz="1200" baseline="0" dirty="0" err="1" smtClean="0">
                <a:solidFill>
                  <a:srgbClr val="FF0000"/>
                </a:solidFill>
              </a:rPr>
              <a:t>jit</a:t>
            </a:r>
            <a:r>
              <a:rPr lang="en-US" altLang="zh-CN" sz="1200" baseline="0" dirty="0" smtClean="0">
                <a:solidFill>
                  <a:srgbClr val="FF0000"/>
                </a:solidFill>
              </a:rPr>
              <a:t> problem. There are different functions in JIT or not.</a:t>
            </a:r>
            <a:endParaRPr lang="en-US" altLang="zh-CN" baseline="0" dirty="0" smtClean="0"/>
          </a:p>
        </p:txBody>
      </p:sp>
      <p:sp>
        <p:nvSpPr>
          <p:cNvPr id="4" name="灯片编号占位符 3"/>
          <p:cNvSpPr>
            <a:spLocks noGrp="1"/>
          </p:cNvSpPr>
          <p:nvPr>
            <p:ph type="sldNum" sz="quarter" idx="10"/>
          </p:nvPr>
        </p:nvSpPr>
        <p:spPr/>
        <p:txBody>
          <a:bodyPr/>
          <a:lstStyle/>
          <a:p>
            <a:fld id="{EEF23883-10C9-4527-B91C-7445AE8B0CC2}" type="slidenum">
              <a:rPr lang="zh-CN" altLang="en-US" smtClean="0"/>
              <a:t>9</a:t>
            </a:fld>
            <a:endParaRPr lang="zh-CN" altLang="en-US"/>
          </a:p>
        </p:txBody>
      </p:sp>
    </p:spTree>
    <p:extLst>
      <p:ext uri="{BB962C8B-B14F-4D97-AF65-F5344CB8AC3E}">
        <p14:creationId xmlns:p14="http://schemas.microsoft.com/office/powerpoint/2010/main" val="2670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3" descr="PAN_PPT_4-3-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1" y="1254126"/>
            <a:ext cx="8094739" cy="1470025"/>
          </a:xfrm>
        </p:spPr>
        <p:txBody>
          <a:bodyPr>
            <a:noAutofit/>
          </a:bodyPr>
          <a:lstStyle>
            <a:lvl1pPr marL="0" indent="0" algn="r">
              <a:defRPr sz="3600">
                <a:solidFill>
                  <a:srgbClr val="316989"/>
                </a:solidFill>
                <a:latin typeface="Arial"/>
                <a:cs typeface="Aria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1" y="2724151"/>
            <a:ext cx="8094739" cy="1752600"/>
          </a:xfrm>
        </p:spPr>
        <p:txBody>
          <a:bodyPr>
            <a:normAutofit/>
          </a:bodyPr>
          <a:lstStyle>
            <a:lvl1pPr marL="0" indent="0" algn="r">
              <a:buNone/>
              <a:defRPr sz="2200" b="0" i="1">
                <a:solidFill>
                  <a:schemeClr val="tx1">
                    <a:lumMod val="65000"/>
                    <a:lumOff val="3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60067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342900" indent="-342900">
              <a:buClr>
                <a:srgbClr val="316989"/>
              </a:buClr>
              <a:buFont typeface="Wingdings" charset="2"/>
              <a:buChar char="§"/>
              <a:defRPr/>
            </a:lvl1pPr>
            <a:lvl2pPr marL="742950" indent="-285750">
              <a:buClr>
                <a:srgbClr val="316989"/>
              </a:buClr>
              <a:buFont typeface="Wingdings" charset="2"/>
              <a:buChar char="§"/>
              <a:defRPr/>
            </a:lvl2pPr>
            <a:lvl3pPr marL="1143000" indent="-228600">
              <a:buClr>
                <a:srgbClr val="316989"/>
              </a:buClr>
              <a:buFont typeface="Wingdings" charset="2"/>
              <a:buChar char="§"/>
              <a:defRPr/>
            </a:lvl3pPr>
            <a:lvl4pPr marL="1600200" indent="-228600">
              <a:buClr>
                <a:srgbClr val="316989"/>
              </a:buClr>
              <a:buFont typeface="Wingdings" charset="2"/>
              <a:buChar char="§"/>
              <a:defRPr/>
            </a:lvl4pPr>
            <a:lvl5pPr marL="2057400" indent="-228600">
              <a:buClr>
                <a:srgbClr val="316989"/>
              </a:buClr>
              <a:buFont typeface="Wingdings" charset="2"/>
              <a:buChar char="§"/>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3718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342778" y="1200151"/>
            <a:ext cx="4153023" cy="4967485"/>
          </a:xfrm>
        </p:spPr>
        <p:txBody>
          <a:bodyPr>
            <a:normAutofit/>
          </a:bodyPr>
          <a:lstStyle>
            <a:lvl1pPr marL="342900" indent="-342900">
              <a:buClr>
                <a:srgbClr val="316989"/>
              </a:buClr>
              <a:buFont typeface="Wingdings" charset="2"/>
              <a:buChar char="§"/>
              <a:defRPr sz="1800">
                <a:latin typeface="Arial"/>
                <a:cs typeface="Arial"/>
              </a:defRPr>
            </a:lvl1pPr>
            <a:lvl2pPr marL="742950" indent="-285750">
              <a:buClr>
                <a:srgbClr val="316989"/>
              </a:buClr>
              <a:buFont typeface="Wingdings" charset="2"/>
              <a:buChar char="§"/>
              <a:defRPr sz="1600">
                <a:latin typeface="Arial"/>
                <a:cs typeface="Arial"/>
              </a:defRPr>
            </a:lvl2pPr>
            <a:lvl3pPr marL="1143000" indent="-228600">
              <a:buClr>
                <a:srgbClr val="316989"/>
              </a:buClr>
              <a:buFont typeface="Wingdings" charset="2"/>
              <a:buChar char="§"/>
              <a:defRPr sz="1400">
                <a:latin typeface="Arial"/>
                <a:cs typeface="Arial"/>
              </a:defRPr>
            </a:lvl3pPr>
            <a:lvl4pPr marL="1600200" indent="-228600">
              <a:buClr>
                <a:srgbClr val="316989"/>
              </a:buClr>
              <a:buFont typeface="Wingdings" charset="2"/>
              <a:buChar char="§"/>
              <a:defRPr sz="1800">
                <a:latin typeface="Arial"/>
                <a:cs typeface="Arial"/>
              </a:defRPr>
            </a:lvl4pPr>
            <a:lvl5pPr marL="2057400" indent="-228600">
              <a:buClr>
                <a:srgbClr val="316989"/>
              </a:buClr>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Content Placeholder 3"/>
          <p:cNvSpPr>
            <a:spLocks noGrp="1"/>
          </p:cNvSpPr>
          <p:nvPr>
            <p:ph sz="half" idx="2"/>
          </p:nvPr>
        </p:nvSpPr>
        <p:spPr>
          <a:xfrm>
            <a:off x="4648200" y="1200151"/>
            <a:ext cx="4134760" cy="4967485"/>
          </a:xfrm>
        </p:spPr>
        <p:txBody>
          <a:bodyPr>
            <a:normAutofit/>
          </a:bodyPr>
          <a:lstStyle>
            <a:lvl1pPr marL="342900" indent="-342900">
              <a:buClr>
                <a:srgbClr val="316989"/>
              </a:buClr>
              <a:buFont typeface="Wingdings" charset="2"/>
              <a:buChar char="§"/>
              <a:defRPr sz="1800">
                <a:latin typeface="Arial"/>
                <a:cs typeface="Arial"/>
              </a:defRPr>
            </a:lvl1pPr>
            <a:lvl2pPr marL="742950" indent="-285750">
              <a:buClr>
                <a:srgbClr val="316989"/>
              </a:buClr>
              <a:buFont typeface="Wingdings" charset="2"/>
              <a:buChar char="§"/>
              <a:defRPr sz="1600">
                <a:latin typeface="Arial"/>
                <a:cs typeface="Arial"/>
              </a:defRPr>
            </a:lvl2pPr>
            <a:lvl3pPr marL="1143000" indent="-228600">
              <a:buClr>
                <a:srgbClr val="316989"/>
              </a:buClr>
              <a:buFont typeface="Wingdings" charset="2"/>
              <a:buChar char="§"/>
              <a:defRPr sz="1400">
                <a:latin typeface="Arial"/>
                <a:cs typeface="Arial"/>
              </a:defRPr>
            </a:lvl3pPr>
            <a:lvl4pPr marL="1600200" indent="-228600">
              <a:buClr>
                <a:srgbClr val="316989"/>
              </a:buClr>
              <a:buFont typeface="Wingdings" charset="2"/>
              <a:buChar char="§"/>
              <a:defRPr sz="1800">
                <a:latin typeface="Arial"/>
                <a:cs typeface="Arial"/>
              </a:defRPr>
            </a:lvl4pPr>
            <a:lvl5pPr marL="2057400" indent="-228600">
              <a:buClr>
                <a:srgbClr val="316989"/>
              </a:buClr>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7" name="Slide Number Placeholder 6"/>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3035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42778" y="274639"/>
            <a:ext cx="8457041" cy="602047"/>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342778" y="1010600"/>
            <a:ext cx="4154611" cy="639763"/>
          </a:xfrm>
        </p:spPr>
        <p:txBody>
          <a:bodyPr anchor="b">
            <a:normAutofit/>
          </a:bodyPr>
          <a:lstStyle>
            <a:lvl1pPr marL="0" indent="0">
              <a:buNone/>
              <a:defRPr sz="18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42778" y="1650361"/>
            <a:ext cx="4154611" cy="4517275"/>
          </a:xfrm>
        </p:spPr>
        <p:txBody>
          <a:bodyPr>
            <a:normAutofit/>
          </a:bodyPr>
          <a:lstStyle>
            <a:lvl1pPr marL="342900" indent="-342900">
              <a:buClr>
                <a:srgbClr val="316989"/>
              </a:buClr>
              <a:buFont typeface="Wingdings" charset="2"/>
              <a:buChar char="§"/>
              <a:defRPr sz="1800">
                <a:latin typeface="Arial"/>
                <a:cs typeface="Arial"/>
              </a:defRPr>
            </a:lvl1pPr>
            <a:lvl2pPr marL="742950" indent="-285750">
              <a:buClr>
                <a:srgbClr val="316989"/>
              </a:buClr>
              <a:buFont typeface="Wingdings" charset="2"/>
              <a:buChar char="§"/>
              <a:defRPr sz="1600">
                <a:latin typeface="Arial"/>
                <a:cs typeface="Arial"/>
              </a:defRPr>
            </a:lvl2pPr>
            <a:lvl3pPr marL="1143000" indent="-228600">
              <a:buClr>
                <a:srgbClr val="316989"/>
              </a:buClr>
              <a:buFont typeface="Wingdings" charset="2"/>
              <a:buChar char="§"/>
              <a:defRPr sz="1400">
                <a:latin typeface="Arial"/>
                <a:cs typeface="Arial"/>
              </a:defRPr>
            </a:lvl3pPr>
            <a:lvl4pPr marL="1600200" indent="-228600">
              <a:buClr>
                <a:srgbClr val="316989"/>
              </a:buClr>
              <a:buFont typeface="Wingdings" charset="2"/>
              <a:buChar char="§"/>
              <a:defRPr sz="1800">
                <a:latin typeface="Arial"/>
                <a:cs typeface="Arial"/>
              </a:defRPr>
            </a:lvl4pPr>
            <a:lvl5pPr marL="2057400" indent="-228600">
              <a:buClr>
                <a:srgbClr val="316989"/>
              </a:buClr>
              <a:buFont typeface="Wingdings" charset="2"/>
              <a:buChar char="§"/>
              <a:defRPr sz="1800">
                <a:latin typeface="Arial"/>
                <a:cs typeface="Aria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5" name="Text Placeholder 4"/>
          <p:cNvSpPr>
            <a:spLocks noGrp="1"/>
          </p:cNvSpPr>
          <p:nvPr>
            <p:ph type="body" sz="quarter" idx="3"/>
          </p:nvPr>
        </p:nvSpPr>
        <p:spPr>
          <a:xfrm>
            <a:off x="4645026" y="1010600"/>
            <a:ext cx="4154792" cy="639763"/>
          </a:xfrm>
        </p:spPr>
        <p:txBody>
          <a:bodyPr anchor="b">
            <a:normAutofit/>
          </a:bodyPr>
          <a:lstStyle>
            <a:lvl1pPr marL="0" indent="0">
              <a:buNone/>
              <a:defRPr sz="18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6" y="1650361"/>
            <a:ext cx="4154792" cy="4517275"/>
          </a:xfrm>
        </p:spPr>
        <p:txBody>
          <a:bodyPr>
            <a:normAutofit/>
          </a:bodyPr>
          <a:lstStyle>
            <a:lvl1pPr marL="342900" indent="-342900">
              <a:buClr>
                <a:srgbClr val="316989"/>
              </a:buClr>
              <a:buFont typeface="Wingdings" charset="2"/>
              <a:buChar char="§"/>
              <a:defRPr sz="1800"/>
            </a:lvl1pPr>
            <a:lvl2pPr marL="742950" indent="-285750">
              <a:buClr>
                <a:srgbClr val="316989"/>
              </a:buClr>
              <a:buFont typeface="Wingdings" charset="2"/>
              <a:buChar char="§"/>
              <a:defRPr sz="1600"/>
            </a:lvl2pPr>
            <a:lvl3pPr marL="1143000" indent="-228600">
              <a:buClr>
                <a:srgbClr val="316989"/>
              </a:buClr>
              <a:buFont typeface="Wingdings" charset="2"/>
              <a:buChar char="§"/>
              <a:defRPr sz="1400"/>
            </a:lvl3pPr>
            <a:lvl4pPr marL="1600200" indent="-228600">
              <a:buClr>
                <a:srgbClr val="316989"/>
              </a:buClr>
              <a:buFont typeface="Wingdings" charset="2"/>
              <a:buChar char="§"/>
              <a:defRPr sz="1800"/>
            </a:lvl4pPr>
            <a:lvl5pPr marL="2057400" indent="-228600">
              <a:buClr>
                <a:srgbClr val="316989"/>
              </a:buClr>
              <a:buFont typeface="Wingdings" charset="2"/>
              <a:buChar cha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9" name="Slide Number Placeholder 8"/>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4587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Slide Number Placeholder 4"/>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1521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814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2" name="Picture 1" descr="PAN_PPT_4-3-0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lide Number Placeholder 2"/>
          <p:cNvSpPr>
            <a:spLocks noGrp="1"/>
          </p:cNvSpPr>
          <p:nvPr>
            <p:ph type="sldNum" sz="quarter" idx="10"/>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14000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PAN_PPT_4-3-02.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342778" y="274640"/>
            <a:ext cx="8440183" cy="60496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42778" y="1068673"/>
            <a:ext cx="8440183" cy="50574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342778" y="6423387"/>
            <a:ext cx="2696079" cy="365125"/>
          </a:xfrm>
          <a:prstGeom prst="rect">
            <a:avLst/>
          </a:prstGeom>
        </p:spPr>
        <p:txBody>
          <a:bodyPr vert="horz" lIns="91440" tIns="45720" rIns="91440" bIns="45720" rtlCol="0" anchor="ctr"/>
          <a:lstStyle>
            <a:lvl1pPr algn="l">
              <a:defRPr sz="500">
                <a:solidFill>
                  <a:schemeClr val="tx1">
                    <a:lumMod val="65000"/>
                    <a:lumOff val="35000"/>
                  </a:schemeClr>
                </a:solidFill>
                <a:latin typeface="Arial"/>
                <a:cs typeface="Aria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04410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57200" rtl="0" eaLnBrk="1" latinLnBrk="0" hangingPunct="1">
        <a:spcBef>
          <a:spcPct val="0"/>
        </a:spcBef>
        <a:buNone/>
        <a:defRPr sz="2800" kern="1200">
          <a:solidFill>
            <a:srgbClr val="316989"/>
          </a:solidFill>
          <a:latin typeface="Arial"/>
          <a:ea typeface="+mj-ea"/>
          <a:cs typeface="Arial"/>
        </a:defRPr>
      </a:lvl1pPr>
    </p:titleStyle>
    <p:bodyStyle>
      <a:lvl1pPr marL="342900" indent="-342900" algn="l" defTabSz="457200" rtl="0" eaLnBrk="1" latinLnBrk="0" hangingPunct="1">
        <a:spcBef>
          <a:spcPts val="1600"/>
        </a:spcBef>
        <a:buClr>
          <a:srgbClr val="316989"/>
        </a:buClr>
        <a:buFont typeface="Wingdings" charset="2"/>
        <a:buChar char="§"/>
        <a:defRPr sz="1800" kern="1200">
          <a:solidFill>
            <a:schemeClr val="tx1">
              <a:lumMod val="65000"/>
              <a:lumOff val="35000"/>
            </a:schemeClr>
          </a:solidFill>
          <a:latin typeface="Arial" pitchFamily="34" charset="0"/>
          <a:ea typeface="+mn-ea"/>
          <a:cs typeface="Arial" pitchFamily="34" charset="0"/>
        </a:defRPr>
      </a:lvl1pPr>
      <a:lvl2pPr marL="742950" indent="-285750" algn="l" defTabSz="457200" rtl="0" eaLnBrk="1" latinLnBrk="0" hangingPunct="1">
        <a:spcBef>
          <a:spcPct val="20000"/>
        </a:spcBef>
        <a:buClr>
          <a:srgbClr val="316989"/>
        </a:buClr>
        <a:buFont typeface="Wingdings" charset="2"/>
        <a:buChar char="§"/>
        <a:defRPr sz="1600" kern="1200">
          <a:solidFill>
            <a:schemeClr val="tx1">
              <a:lumMod val="65000"/>
              <a:lumOff val="35000"/>
            </a:schemeClr>
          </a:solidFill>
          <a:latin typeface="Arial" pitchFamily="34" charset="0"/>
          <a:ea typeface="+mn-ea"/>
          <a:cs typeface="Arial" pitchFamily="34" charset="0"/>
        </a:defRPr>
      </a:lvl2pPr>
      <a:lvl3pPr marL="1143000" indent="-228600" algn="l" defTabSz="457200" rtl="0" eaLnBrk="1" latinLnBrk="0" hangingPunct="1">
        <a:spcBef>
          <a:spcPct val="20000"/>
        </a:spcBef>
        <a:buClr>
          <a:srgbClr val="316989"/>
        </a:buClr>
        <a:buFont typeface="Wingdings" charset="2"/>
        <a:buChar char="§"/>
        <a:defRPr sz="1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(More)Advanced defense for IE</a:t>
            </a:r>
            <a:endParaRPr lang="zh-CN" altLang="en-US" dirty="0"/>
          </a:p>
        </p:txBody>
      </p:sp>
      <p:sp>
        <p:nvSpPr>
          <p:cNvPr id="3" name="副标题 2"/>
          <p:cNvSpPr>
            <a:spLocks noGrp="1"/>
          </p:cNvSpPr>
          <p:nvPr>
            <p:ph type="subTitle" idx="1"/>
          </p:nvPr>
        </p:nvSpPr>
        <p:spPr/>
        <p:txBody>
          <a:bodyPr/>
          <a:lstStyle/>
          <a:p>
            <a:r>
              <a:rPr lang="en-US" altLang="zh-CN" dirty="0" smtClean="0"/>
              <a:t>Bo Qu, Royce Lu &amp; </a:t>
            </a:r>
            <a:r>
              <a:rPr lang="en-US" altLang="zh-CN" i="0" dirty="0"/>
              <a:t>G</a:t>
            </a:r>
            <a:r>
              <a:rPr lang="en-US" altLang="zh-CN" i="0" dirty="0" smtClean="0"/>
              <a:t>a1ois</a:t>
            </a:r>
            <a:endParaRPr lang="zh-CN" altLang="en-US" dirty="0"/>
          </a:p>
        </p:txBody>
      </p:sp>
    </p:spTree>
    <p:extLst>
      <p:ext uri="{BB962C8B-B14F-4D97-AF65-F5344CB8AC3E}">
        <p14:creationId xmlns:p14="http://schemas.microsoft.com/office/powerpoint/2010/main" val="24570097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JS</a:t>
            </a:r>
            <a:endParaRPr lang="zh-CN" altLang="en-US" sz="3600" dirty="0"/>
          </a:p>
        </p:txBody>
      </p:sp>
      <p:sp>
        <p:nvSpPr>
          <p:cNvPr id="3" name="内容占位符 2"/>
          <p:cNvSpPr>
            <a:spLocks noGrp="1"/>
          </p:cNvSpPr>
          <p:nvPr>
            <p:ph idx="1"/>
          </p:nvPr>
        </p:nvSpPr>
        <p:spPr/>
        <p:txBody>
          <a:bodyPr>
            <a:normAutofit fontScale="92500"/>
          </a:bodyPr>
          <a:lstStyle/>
          <a:p>
            <a:r>
              <a:rPr lang="en-US" altLang="zh-CN" sz="2800" dirty="0" smtClean="0"/>
              <a:t>Defense array write primitive</a:t>
            </a:r>
          </a:p>
          <a:p>
            <a:pPr lvl="1"/>
            <a:r>
              <a:rPr lang="en-US" altLang="zh-CN" sz="2400" dirty="0" smtClean="0"/>
              <a:t>Typed Array</a:t>
            </a:r>
          </a:p>
          <a:p>
            <a:pPr lvl="2"/>
            <a:r>
              <a:rPr lang="en-US" altLang="zh-CN" sz="2200" dirty="0" err="1" smtClean="0"/>
              <a:t>TypedArray.length</a:t>
            </a:r>
            <a:r>
              <a:rPr lang="en-US" altLang="zh-CN" sz="2200" dirty="0" smtClean="0"/>
              <a:t> </a:t>
            </a:r>
            <a:r>
              <a:rPr lang="en-US" altLang="zh-CN" sz="2200" dirty="0">
                <a:sym typeface="Wingdings" panose="05000000000000000000" pitchFamily="2" charset="2"/>
              </a:rPr>
              <a:t> </a:t>
            </a:r>
            <a:r>
              <a:rPr lang="en-US" altLang="zh-CN" sz="2200" dirty="0" err="1">
                <a:sym typeface="Wingdings" panose="05000000000000000000" pitchFamily="2" charset="2"/>
              </a:rPr>
              <a:t>Js</a:t>
            </a:r>
            <a:r>
              <a:rPr lang="en-US" altLang="zh-CN" sz="2200" dirty="0">
                <a:sym typeface="Wingdings" panose="05000000000000000000" pitchFamily="2" charset="2"/>
              </a:rPr>
              <a:t>::</a:t>
            </a:r>
            <a:r>
              <a:rPr lang="en-US" altLang="zh-CN" sz="2200" dirty="0" err="1">
                <a:sym typeface="Wingdings" panose="05000000000000000000" pitchFamily="2" charset="2"/>
              </a:rPr>
              <a:t>TypedArrayBase</a:t>
            </a:r>
            <a:r>
              <a:rPr lang="en-US" altLang="zh-CN" sz="2200" dirty="0">
                <a:sym typeface="Wingdings" panose="05000000000000000000" pitchFamily="2" charset="2"/>
              </a:rPr>
              <a:t>::</a:t>
            </a:r>
            <a:r>
              <a:rPr lang="en-US" altLang="zh-CN" sz="2200" dirty="0" err="1" smtClean="0">
                <a:sym typeface="Wingdings" panose="05000000000000000000" pitchFamily="2" charset="2"/>
              </a:rPr>
              <a:t>GetPropertyBuiltIns</a:t>
            </a:r>
            <a:endParaRPr lang="en-US" altLang="zh-CN" sz="2200" dirty="0" smtClean="0">
              <a:sym typeface="Wingdings" panose="05000000000000000000" pitchFamily="2" charset="2"/>
            </a:endParaRPr>
          </a:p>
          <a:p>
            <a:pPr lvl="2"/>
            <a:r>
              <a:rPr lang="en-US" altLang="zh-CN" sz="2200" dirty="0" err="1" smtClean="0">
                <a:sym typeface="Wingdings" panose="05000000000000000000" pitchFamily="2" charset="2"/>
              </a:rPr>
              <a:t>TypedArray.get</a:t>
            </a:r>
            <a:r>
              <a:rPr lang="en-US" altLang="zh-CN" sz="2200" dirty="0">
                <a:sym typeface="Wingdings" panose="05000000000000000000" pitchFamily="2" charset="2"/>
              </a:rPr>
              <a:t>  </a:t>
            </a:r>
            <a:r>
              <a:rPr lang="en-US" altLang="zh-CN" sz="2200" dirty="0" err="1">
                <a:sym typeface="Wingdings" panose="05000000000000000000" pitchFamily="2" charset="2"/>
              </a:rPr>
              <a:t>Js</a:t>
            </a:r>
            <a:r>
              <a:rPr lang="en-US" altLang="zh-CN" sz="2200" dirty="0">
                <a:sym typeface="Wingdings" panose="05000000000000000000" pitchFamily="2" charset="2"/>
              </a:rPr>
              <a:t>::</a:t>
            </a:r>
            <a:r>
              <a:rPr lang="en-US" altLang="zh-CN" sz="2200" dirty="0" err="1">
                <a:sym typeface="Wingdings" panose="05000000000000000000" pitchFamily="2" charset="2"/>
              </a:rPr>
              <a:t>JavascriptOperators</a:t>
            </a:r>
            <a:r>
              <a:rPr lang="en-US" altLang="zh-CN" sz="2200" dirty="0">
                <a:sym typeface="Wingdings" panose="05000000000000000000" pitchFamily="2" charset="2"/>
              </a:rPr>
              <a:t>::</a:t>
            </a:r>
            <a:r>
              <a:rPr lang="en-US" altLang="zh-CN" sz="2200" dirty="0" err="1" smtClean="0">
                <a:sym typeface="Wingdings" panose="05000000000000000000" pitchFamily="2" charset="2"/>
              </a:rPr>
              <a:t>OP_GetElementI</a:t>
            </a:r>
            <a:r>
              <a:rPr lang="en-US" altLang="zh-CN" sz="2200" dirty="0" smtClean="0">
                <a:sym typeface="Wingdings" panose="05000000000000000000" pitchFamily="2" charset="2"/>
              </a:rPr>
              <a:t> [type:0x21-0x29]</a:t>
            </a:r>
          </a:p>
          <a:p>
            <a:pPr lvl="2"/>
            <a:r>
              <a:rPr lang="en-US" altLang="zh-CN" sz="2200" dirty="0" err="1" smtClean="0">
                <a:sym typeface="Wingdings" panose="05000000000000000000" pitchFamily="2" charset="2"/>
              </a:rPr>
              <a:t>TypedArray.set</a:t>
            </a:r>
            <a:r>
              <a:rPr lang="en-US" altLang="zh-CN" sz="2200" dirty="0">
                <a:sym typeface="Wingdings" panose="05000000000000000000" pitchFamily="2" charset="2"/>
              </a:rPr>
              <a:t>  </a:t>
            </a:r>
            <a:r>
              <a:rPr lang="en-US" altLang="zh-CN" sz="2200" dirty="0" err="1">
                <a:sym typeface="Wingdings" panose="05000000000000000000" pitchFamily="2" charset="2"/>
              </a:rPr>
              <a:t>Js</a:t>
            </a:r>
            <a:r>
              <a:rPr lang="en-US" altLang="zh-CN" sz="2200" dirty="0">
                <a:sym typeface="Wingdings" panose="05000000000000000000" pitchFamily="2" charset="2"/>
              </a:rPr>
              <a:t>::</a:t>
            </a:r>
            <a:r>
              <a:rPr lang="en-US" altLang="zh-CN" sz="2200" dirty="0" err="1">
                <a:sym typeface="Wingdings" panose="05000000000000000000" pitchFamily="2" charset="2"/>
              </a:rPr>
              <a:t>JavascriptOperators</a:t>
            </a:r>
            <a:r>
              <a:rPr lang="en-US" altLang="zh-CN" sz="2200" dirty="0">
                <a:sym typeface="Wingdings" panose="05000000000000000000" pitchFamily="2" charset="2"/>
              </a:rPr>
              <a:t>::</a:t>
            </a:r>
            <a:r>
              <a:rPr lang="en-US" altLang="zh-CN" sz="2200" dirty="0" err="1" smtClean="0">
                <a:sym typeface="Wingdings" panose="05000000000000000000" pitchFamily="2" charset="2"/>
              </a:rPr>
              <a:t>OP_SetElementI</a:t>
            </a:r>
            <a:r>
              <a:rPr lang="en-US" altLang="zh-CN" sz="2200" dirty="0" smtClean="0">
                <a:sym typeface="Wingdings" panose="05000000000000000000" pitchFamily="2" charset="2"/>
              </a:rPr>
              <a:t> [type:0x21-0x29]</a:t>
            </a:r>
            <a:endParaRPr lang="en-US" altLang="zh-CN" sz="2200" dirty="0" smtClean="0"/>
          </a:p>
          <a:p>
            <a:pPr lvl="1"/>
            <a:r>
              <a:rPr lang="en-US" altLang="zh-CN" sz="2400" dirty="0" smtClean="0"/>
              <a:t>Native </a:t>
            </a:r>
            <a:r>
              <a:rPr lang="en-US" altLang="zh-CN" sz="2400" dirty="0" err="1" smtClean="0"/>
              <a:t>Int</a:t>
            </a:r>
            <a:r>
              <a:rPr lang="en-US" altLang="zh-CN" sz="2400" dirty="0" smtClean="0"/>
              <a:t> Array with head and data together/separately[not </a:t>
            </a:r>
            <a:r>
              <a:rPr lang="en-US" altLang="zh-CN" sz="2400" dirty="0"/>
              <a:t>sparse</a:t>
            </a:r>
            <a:r>
              <a:rPr lang="en-US" altLang="zh-CN" sz="2400" dirty="0" smtClean="0"/>
              <a:t>]</a:t>
            </a:r>
          </a:p>
          <a:p>
            <a:pPr lvl="2"/>
            <a:r>
              <a:rPr lang="en-US" altLang="zh-CN" sz="2200" dirty="0" err="1" smtClean="0"/>
              <a:t>Array.set</a:t>
            </a:r>
            <a:r>
              <a:rPr lang="en-US" altLang="zh-CN" sz="2200" dirty="0" smtClean="0"/>
              <a:t> </a:t>
            </a:r>
            <a:r>
              <a:rPr lang="en-US" altLang="zh-CN" sz="2200" dirty="0">
                <a:sym typeface="Wingdings" panose="05000000000000000000" pitchFamily="2" charset="2"/>
              </a:rPr>
              <a:t> </a:t>
            </a:r>
            <a:r>
              <a:rPr lang="en-US" altLang="zh-CN" sz="2200" dirty="0" err="1">
                <a:sym typeface="Wingdings" panose="05000000000000000000" pitchFamily="2" charset="2"/>
              </a:rPr>
              <a:t>Js</a:t>
            </a:r>
            <a:r>
              <a:rPr lang="en-US" altLang="zh-CN" sz="2200" dirty="0">
                <a:sym typeface="Wingdings" panose="05000000000000000000" pitchFamily="2" charset="2"/>
              </a:rPr>
              <a:t>::</a:t>
            </a:r>
            <a:r>
              <a:rPr lang="en-US" altLang="zh-CN" sz="2200" dirty="0" err="1">
                <a:sym typeface="Wingdings" panose="05000000000000000000" pitchFamily="2" charset="2"/>
              </a:rPr>
              <a:t>JavascriptOperators</a:t>
            </a:r>
            <a:r>
              <a:rPr lang="en-US" altLang="zh-CN" sz="2200" dirty="0">
                <a:sym typeface="Wingdings" panose="05000000000000000000" pitchFamily="2" charset="2"/>
              </a:rPr>
              <a:t>::</a:t>
            </a:r>
            <a:r>
              <a:rPr lang="en-US" altLang="zh-CN" sz="2200" dirty="0" err="1" smtClean="0">
                <a:sym typeface="Wingdings" panose="05000000000000000000" pitchFamily="2" charset="2"/>
              </a:rPr>
              <a:t>OP_SetElementI</a:t>
            </a:r>
            <a:r>
              <a:rPr lang="en-US" altLang="zh-CN" sz="2200" dirty="0" smtClean="0">
                <a:sym typeface="Wingdings" panose="05000000000000000000" pitchFamily="2" charset="2"/>
              </a:rPr>
              <a:t> [type:0x12-0x14] [NOT JIT]</a:t>
            </a:r>
          </a:p>
          <a:p>
            <a:pPr lvl="2"/>
            <a:r>
              <a:rPr lang="en-US" altLang="zh-CN" sz="2200" dirty="0" err="1" smtClean="0">
                <a:sym typeface="Wingdings" panose="05000000000000000000" pitchFamily="2" charset="2"/>
              </a:rPr>
              <a:t>Array.set</a:t>
            </a:r>
            <a:r>
              <a:rPr lang="en-US" altLang="zh-CN" sz="2200" dirty="0" smtClean="0">
                <a:sym typeface="Wingdings" panose="05000000000000000000" pitchFamily="2" charset="2"/>
              </a:rPr>
              <a:t> </a:t>
            </a:r>
            <a:r>
              <a:rPr lang="en-US" altLang="zh-CN" sz="2200" dirty="0">
                <a:sym typeface="Wingdings" panose="05000000000000000000" pitchFamily="2" charset="2"/>
              </a:rPr>
              <a:t> </a:t>
            </a:r>
            <a:r>
              <a:rPr lang="en-US" altLang="zh-CN" sz="2200" dirty="0" err="1">
                <a:sym typeface="Wingdings" panose="05000000000000000000" pitchFamily="2" charset="2"/>
              </a:rPr>
              <a:t>Js</a:t>
            </a:r>
            <a:r>
              <a:rPr lang="en-US" altLang="zh-CN" sz="2200" dirty="0">
                <a:sym typeface="Wingdings" panose="05000000000000000000" pitchFamily="2" charset="2"/>
              </a:rPr>
              <a:t>::</a:t>
            </a:r>
            <a:r>
              <a:rPr lang="en-US" altLang="zh-CN" sz="2200" dirty="0" err="1">
                <a:sym typeface="Wingdings" panose="05000000000000000000" pitchFamily="2" charset="2"/>
              </a:rPr>
              <a:t>JavascriptOperators</a:t>
            </a:r>
            <a:r>
              <a:rPr lang="en-US" altLang="zh-CN" sz="2200" dirty="0">
                <a:sym typeface="Wingdings" panose="05000000000000000000" pitchFamily="2" charset="2"/>
              </a:rPr>
              <a:t>::</a:t>
            </a:r>
            <a:r>
              <a:rPr lang="en-US" altLang="zh-CN" sz="2200" dirty="0" err="1" smtClean="0">
                <a:sym typeface="Wingdings" panose="05000000000000000000" pitchFamily="2" charset="2"/>
              </a:rPr>
              <a:t>OP_SetNativeIntElementI</a:t>
            </a:r>
            <a:r>
              <a:rPr lang="en-US" altLang="zh-CN" sz="2200" dirty="0" smtClean="0">
                <a:sym typeface="Wingdings" panose="05000000000000000000" pitchFamily="2" charset="2"/>
              </a:rPr>
              <a:t> [type:0x12-0x14] [JIT]</a:t>
            </a:r>
            <a:endParaRPr lang="en-US" altLang="zh-CN" sz="2200" dirty="0" smtClean="0"/>
          </a:p>
          <a:p>
            <a:pPr lvl="1"/>
            <a:endParaRPr lang="zh-CN" altLang="en-US" sz="2400" dirty="0"/>
          </a:p>
        </p:txBody>
      </p:sp>
    </p:spTree>
    <p:extLst>
      <p:ext uri="{BB962C8B-B14F-4D97-AF65-F5344CB8AC3E}">
        <p14:creationId xmlns:p14="http://schemas.microsoft.com/office/powerpoint/2010/main" val="11791074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JS</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Limitations</a:t>
            </a:r>
          </a:p>
          <a:p>
            <a:pPr lvl="1"/>
            <a:r>
              <a:rPr lang="en-US" altLang="zh-CN" sz="2400" dirty="0" smtClean="0"/>
              <a:t>Check most UAF/OBA exploit </a:t>
            </a:r>
          </a:p>
          <a:p>
            <a:pPr lvl="2"/>
            <a:r>
              <a:rPr lang="en-US" altLang="zh-CN" sz="2000" dirty="0" smtClean="0"/>
              <a:t>except the one not using BSTR/Array/EA</a:t>
            </a:r>
          </a:p>
          <a:p>
            <a:pPr lvl="2"/>
            <a:r>
              <a:rPr lang="en-US" altLang="zh-CN" sz="2000" dirty="0"/>
              <a:t>except the one </a:t>
            </a:r>
            <a:r>
              <a:rPr lang="en-US" altLang="zh-CN" sz="2000" dirty="0" smtClean="0"/>
              <a:t>like cve-2013-2551</a:t>
            </a:r>
          </a:p>
          <a:p>
            <a:pPr lvl="1"/>
            <a:r>
              <a:rPr lang="en-US" altLang="zh-CN" sz="2400" dirty="0" smtClean="0"/>
              <a:t>“BSTR, Element Attribute, array in </a:t>
            </a:r>
            <a:r>
              <a:rPr lang="en-US" altLang="zh-CN" sz="2400" dirty="0" err="1" smtClean="0"/>
              <a:t>vbscript</a:t>
            </a:r>
            <a:r>
              <a:rPr lang="en-US" altLang="zh-CN" sz="2400" dirty="0" smtClean="0"/>
              <a:t>” to be continued… </a:t>
            </a:r>
            <a:endParaRPr lang="zh-CN" altLang="en-US" sz="2400" dirty="0"/>
          </a:p>
        </p:txBody>
      </p:sp>
    </p:spTree>
    <p:extLst>
      <p:ext uri="{BB962C8B-B14F-4D97-AF65-F5344CB8AC3E}">
        <p14:creationId xmlns:p14="http://schemas.microsoft.com/office/powerpoint/2010/main" val="1501107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Flash</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Why flash?</a:t>
            </a:r>
          </a:p>
          <a:p>
            <a:pPr lvl="1"/>
            <a:r>
              <a:rPr lang="en-US" altLang="zh-CN" sz="2400" dirty="0" smtClean="0"/>
              <a:t>It is popular</a:t>
            </a:r>
          </a:p>
          <a:p>
            <a:pPr lvl="1"/>
            <a:r>
              <a:rPr lang="en-US" altLang="zh-CN" sz="2400" dirty="0" smtClean="0"/>
              <a:t>It provides more than it should have</a:t>
            </a:r>
          </a:p>
          <a:p>
            <a:pPr lvl="1"/>
            <a:r>
              <a:rPr lang="en-US" altLang="zh-CN" sz="2400" dirty="0" smtClean="0"/>
              <a:t>It used to be a blind point</a:t>
            </a:r>
            <a:endParaRPr lang="zh-CN" altLang="en-US" sz="2400" dirty="0"/>
          </a:p>
        </p:txBody>
      </p:sp>
    </p:spTree>
    <p:extLst>
      <p:ext uri="{BB962C8B-B14F-4D97-AF65-F5344CB8AC3E}">
        <p14:creationId xmlns:p14="http://schemas.microsoft.com/office/powerpoint/2010/main" val="42360330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Flash</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[Heap] Spray</a:t>
            </a:r>
          </a:p>
          <a:p>
            <a:pPr lvl="1"/>
            <a:r>
              <a:rPr lang="en-US" altLang="zh-CN" sz="2400" dirty="0" smtClean="0"/>
              <a:t>Regular heap spray</a:t>
            </a:r>
          </a:p>
          <a:p>
            <a:pPr lvl="1"/>
            <a:r>
              <a:rPr lang="en-US" altLang="zh-CN" sz="2400" dirty="0" smtClean="0"/>
              <a:t>Small chunk spray</a:t>
            </a:r>
            <a:endParaRPr lang="zh-CN" altLang="en-US" sz="2400" dirty="0"/>
          </a:p>
        </p:txBody>
      </p:sp>
    </p:spTree>
    <p:extLst>
      <p:ext uri="{BB962C8B-B14F-4D97-AF65-F5344CB8AC3E}">
        <p14:creationId xmlns:p14="http://schemas.microsoft.com/office/powerpoint/2010/main" val="2022025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Flash</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[Heap] Spray</a:t>
            </a:r>
          </a:p>
          <a:p>
            <a:pPr lvl="1"/>
            <a:r>
              <a:rPr lang="en-US" altLang="zh-CN" sz="2400" dirty="0" smtClean="0"/>
              <a:t>Two-layer defense</a:t>
            </a:r>
          </a:p>
          <a:p>
            <a:pPr lvl="1"/>
            <a:r>
              <a:rPr lang="en-US" altLang="zh-CN" sz="2400" dirty="0" smtClean="0"/>
              <a:t>Object allocation monitor</a:t>
            </a:r>
          </a:p>
          <a:p>
            <a:pPr lvl="1"/>
            <a:r>
              <a:rPr lang="en-US" altLang="zh-CN" sz="2400" dirty="0" smtClean="0"/>
              <a:t>Memory usage monitor</a:t>
            </a:r>
          </a:p>
          <a:p>
            <a:pPr lvl="1"/>
            <a:r>
              <a:rPr lang="en-US" altLang="zh-CN" sz="2400" dirty="0" smtClean="0"/>
              <a:t>Reduce false positives</a:t>
            </a:r>
            <a:endParaRPr lang="zh-CN" altLang="en-US" sz="2400" dirty="0"/>
          </a:p>
        </p:txBody>
      </p:sp>
    </p:spTree>
    <p:extLst>
      <p:ext uri="{BB962C8B-B14F-4D97-AF65-F5344CB8AC3E}">
        <p14:creationId xmlns:p14="http://schemas.microsoft.com/office/powerpoint/2010/main" val="41283183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Project Flash</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Vector</a:t>
            </a:r>
          </a:p>
          <a:p>
            <a:pPr lvl="1"/>
            <a:r>
              <a:rPr lang="en-US" altLang="zh-CN" sz="2400" dirty="0" smtClean="0"/>
              <a:t>The root of all evils</a:t>
            </a:r>
          </a:p>
          <a:p>
            <a:pPr lvl="1"/>
            <a:r>
              <a:rPr lang="en-US" altLang="zh-CN" sz="2400" dirty="0" smtClean="0"/>
              <a:t>Modification of length</a:t>
            </a:r>
          </a:p>
          <a:p>
            <a:pPr lvl="1"/>
            <a:r>
              <a:rPr lang="en-US" altLang="zh-CN" sz="2400" dirty="0" smtClean="0"/>
              <a:t>Modification of buffer address</a:t>
            </a:r>
          </a:p>
          <a:p>
            <a:pPr lvl="1"/>
            <a:r>
              <a:rPr lang="en-US" altLang="zh-CN" sz="2400" dirty="0" smtClean="0"/>
              <a:t>Full memory access is *bad*</a:t>
            </a:r>
            <a:endParaRPr lang="zh-CN" altLang="en-US" sz="2400" dirty="0"/>
          </a:p>
        </p:txBody>
      </p:sp>
    </p:spTree>
    <p:extLst>
      <p:ext uri="{BB962C8B-B14F-4D97-AF65-F5344CB8AC3E}">
        <p14:creationId xmlns:p14="http://schemas.microsoft.com/office/powerpoint/2010/main" val="34540580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Flash</a:t>
            </a:r>
            <a:endParaRPr lang="zh-CN" altLang="en-US" sz="3600" dirty="0"/>
          </a:p>
        </p:txBody>
      </p:sp>
      <p:sp>
        <p:nvSpPr>
          <p:cNvPr id="3" name="内容占位符 2"/>
          <p:cNvSpPr>
            <a:spLocks noGrp="1"/>
          </p:cNvSpPr>
          <p:nvPr>
            <p:ph idx="1"/>
          </p:nvPr>
        </p:nvSpPr>
        <p:spPr>
          <a:xfrm>
            <a:off x="457200" y="1639341"/>
            <a:ext cx="8229600" cy="4525963"/>
          </a:xfrm>
        </p:spPr>
        <p:txBody>
          <a:bodyPr>
            <a:noAutofit/>
          </a:bodyPr>
          <a:lstStyle/>
          <a:p>
            <a:r>
              <a:rPr lang="en-US" altLang="zh-CN" sz="2800" dirty="0" smtClean="0"/>
              <a:t>Vector</a:t>
            </a:r>
          </a:p>
          <a:p>
            <a:endParaRPr lang="en-US" altLang="zh-CN" sz="2800" dirty="0"/>
          </a:p>
          <a:p>
            <a:endParaRPr lang="en-US" altLang="zh-CN" sz="2800" dirty="0" smtClean="0"/>
          </a:p>
          <a:p>
            <a:endParaRPr lang="en-US" altLang="zh-CN" sz="2800" dirty="0"/>
          </a:p>
          <a:p>
            <a:endParaRPr lang="en-US" altLang="zh-CN" sz="2800" dirty="0" smtClean="0"/>
          </a:p>
          <a:p>
            <a:pPr marL="0" indent="0">
              <a:buNone/>
            </a:pPr>
            <a:endParaRPr lang="en-US" altLang="zh-CN" sz="2800" dirty="0" smtClean="0"/>
          </a:p>
          <a:p>
            <a:pPr lvl="1"/>
            <a:r>
              <a:rPr lang="en-US" altLang="zh-CN" sz="2400" dirty="0" smtClean="0"/>
              <a:t>Write 0? 1-(58.3%)</a:t>
            </a:r>
            <a:r>
              <a:rPr lang="en-US" altLang="zh-CN" sz="2400" baseline="30000" dirty="0" smtClean="0"/>
              <a:t>n</a:t>
            </a:r>
            <a:r>
              <a:rPr lang="en-US" altLang="zh-CN" sz="2400" dirty="0" smtClean="0"/>
              <a:t> chance to exploit.</a:t>
            </a:r>
          </a:p>
          <a:p>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4271463234"/>
              </p:ext>
            </p:extLst>
          </p:nvPr>
        </p:nvGraphicFramePr>
        <p:xfrm>
          <a:off x="899592" y="2348880"/>
          <a:ext cx="6696740" cy="741680"/>
        </p:xfrm>
        <a:graphic>
          <a:graphicData uri="http://schemas.openxmlformats.org/drawingml/2006/table">
            <a:tbl>
              <a:tblPr firstRow="1" bandRow="1">
                <a:tableStyleId>{5C22544A-7EE6-4342-B048-85BDC9FD1C3A}</a:tableStyleId>
              </a:tblPr>
              <a:tblGrid>
                <a:gridCol w="669674"/>
                <a:gridCol w="669674"/>
                <a:gridCol w="669674"/>
                <a:gridCol w="669674"/>
                <a:gridCol w="669674"/>
                <a:gridCol w="669674"/>
                <a:gridCol w="669674"/>
                <a:gridCol w="669674"/>
                <a:gridCol w="669674"/>
                <a:gridCol w="669674"/>
              </a:tblGrid>
              <a:tr h="370840">
                <a:tc>
                  <a:txBody>
                    <a:bodyPr/>
                    <a:lstStyle/>
                    <a:p>
                      <a:pPr algn="ctr"/>
                      <a:r>
                        <a:rPr lang="en-US" altLang="zh-CN" dirty="0" smtClean="0"/>
                        <a:t>0x00</a:t>
                      </a:r>
                      <a:endParaRPr lang="zh-CN" altLang="en-US" dirty="0"/>
                    </a:p>
                  </a:txBody>
                  <a:tcPr/>
                </a:tc>
                <a:tc>
                  <a:txBody>
                    <a:bodyPr/>
                    <a:lstStyle/>
                    <a:p>
                      <a:pPr algn="ctr"/>
                      <a:r>
                        <a:rPr lang="en-US" altLang="zh-CN" dirty="0" smtClean="0"/>
                        <a:t>0x04</a:t>
                      </a:r>
                      <a:endParaRPr lang="zh-CN" altLang="en-US" dirty="0"/>
                    </a:p>
                  </a:txBody>
                  <a:tcPr/>
                </a:tc>
                <a:tc>
                  <a:txBody>
                    <a:bodyPr/>
                    <a:lstStyle/>
                    <a:p>
                      <a:pPr algn="ctr"/>
                      <a:r>
                        <a:rPr lang="en-US" altLang="zh-CN" dirty="0" smtClean="0"/>
                        <a:t>0x08</a:t>
                      </a:r>
                      <a:endParaRPr lang="zh-CN" altLang="en-US" dirty="0"/>
                    </a:p>
                  </a:txBody>
                  <a:tcPr/>
                </a:tc>
                <a:tc>
                  <a:txBody>
                    <a:bodyPr/>
                    <a:lstStyle/>
                    <a:p>
                      <a:pPr algn="ctr"/>
                      <a:r>
                        <a:rPr lang="en-US" altLang="zh-CN" dirty="0" smtClean="0"/>
                        <a:t>0x0c</a:t>
                      </a:r>
                      <a:endParaRPr lang="zh-CN" altLang="en-US" dirty="0"/>
                    </a:p>
                  </a:txBody>
                  <a:tcPr/>
                </a:tc>
                <a:tc>
                  <a:txBody>
                    <a:bodyPr/>
                    <a:lstStyle/>
                    <a:p>
                      <a:pPr algn="ctr"/>
                      <a:r>
                        <a:rPr lang="en-US" altLang="zh-CN" dirty="0" smtClean="0"/>
                        <a:t>0x10</a:t>
                      </a:r>
                      <a:endParaRPr lang="zh-CN" altLang="en-US" dirty="0"/>
                    </a:p>
                  </a:txBody>
                  <a:tcPr/>
                </a:tc>
                <a:tc>
                  <a:txBody>
                    <a:bodyPr/>
                    <a:lstStyle/>
                    <a:p>
                      <a:pPr algn="ctr"/>
                      <a:r>
                        <a:rPr lang="en-US" altLang="zh-CN" dirty="0" smtClean="0"/>
                        <a:t>0x14</a:t>
                      </a:r>
                      <a:endParaRPr lang="zh-CN" altLang="en-US" dirty="0"/>
                    </a:p>
                  </a:txBody>
                  <a:tcPr/>
                </a:tc>
                <a:tc>
                  <a:txBody>
                    <a:bodyPr/>
                    <a:lstStyle/>
                    <a:p>
                      <a:pPr algn="ctr"/>
                      <a:r>
                        <a:rPr lang="en-US" altLang="zh-CN" dirty="0" smtClean="0"/>
                        <a:t>0x18</a:t>
                      </a:r>
                      <a:endParaRPr lang="zh-CN" altLang="en-US" dirty="0"/>
                    </a:p>
                  </a:txBody>
                  <a:tcPr/>
                </a:tc>
                <a:tc>
                  <a:txBody>
                    <a:bodyPr/>
                    <a:lstStyle/>
                    <a:p>
                      <a:pPr algn="ctr"/>
                      <a:r>
                        <a:rPr lang="en-US" altLang="zh-CN" dirty="0" smtClean="0"/>
                        <a:t>0x1c</a:t>
                      </a:r>
                      <a:endParaRPr lang="zh-CN" altLang="en-US" dirty="0"/>
                    </a:p>
                  </a:txBody>
                  <a:tcPr/>
                </a:tc>
                <a:tc>
                  <a:txBody>
                    <a:bodyPr/>
                    <a:lstStyle/>
                    <a:p>
                      <a:pPr algn="ctr"/>
                      <a:r>
                        <a:rPr lang="en-US" altLang="zh-CN" dirty="0" smtClean="0"/>
                        <a:t>0x20</a:t>
                      </a:r>
                      <a:endParaRPr lang="zh-CN" altLang="en-US" dirty="0"/>
                    </a:p>
                  </a:txBody>
                  <a:tcPr/>
                </a:tc>
                <a:tc>
                  <a:txBody>
                    <a:bodyPr/>
                    <a:lstStyle/>
                    <a:p>
                      <a:pPr algn="ctr"/>
                      <a:r>
                        <a:rPr lang="en-US" altLang="zh-CN" dirty="0" smtClean="0"/>
                        <a:t>0x24</a:t>
                      </a:r>
                      <a:endParaRPr lang="zh-CN" altLang="en-US" dirty="0"/>
                    </a:p>
                  </a:txBody>
                  <a:tcPr/>
                </a:tc>
              </a:tr>
              <a:tr h="370840">
                <a:tc>
                  <a:txBody>
                    <a:bodyPr/>
                    <a:lstStyle/>
                    <a:p>
                      <a:pPr algn="ctr"/>
                      <a:r>
                        <a:rPr lang="en-US" altLang="zh-CN" dirty="0" smtClean="0"/>
                        <a:t>VT</a:t>
                      </a:r>
                      <a:endParaRPr lang="zh-CN" altLang="en-US" dirty="0"/>
                    </a:p>
                  </a:txBody>
                  <a:tcPr/>
                </a:tc>
                <a:tc>
                  <a:txBody>
                    <a:bodyPr/>
                    <a:lstStyle/>
                    <a:p>
                      <a:pPr algn="ctr"/>
                      <a:r>
                        <a:rPr lang="en-US" altLang="zh-CN" dirty="0" smtClean="0"/>
                        <a:t>0x4e</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0x00</a:t>
                      </a:r>
                      <a:endParaRPr lang="zh-CN" altLang="en-US" dirty="0"/>
                    </a:p>
                  </a:txBody>
                  <a:tcPr/>
                </a:tc>
                <a:tc>
                  <a:txBody>
                    <a:bodyPr/>
                    <a:lstStyle/>
                    <a:p>
                      <a:pPr algn="ctr"/>
                      <a:r>
                        <a:rPr lang="en-US" altLang="zh-CN" dirty="0" smtClean="0">
                          <a:solidFill>
                            <a:srgbClr val="FF0000"/>
                          </a:solidFill>
                        </a:rPr>
                        <a:t>PTR</a:t>
                      </a:r>
                      <a:endParaRPr lang="zh-CN" altLang="en-US" dirty="0">
                        <a:solidFill>
                          <a:srgbClr val="FF0000"/>
                        </a:solidFill>
                      </a:endParaRPr>
                    </a:p>
                  </a:txBody>
                  <a:tcPr/>
                </a:tc>
                <a:tc>
                  <a:txBody>
                    <a:bodyPr/>
                    <a:lstStyle/>
                    <a:p>
                      <a:pPr algn="ctr"/>
                      <a:r>
                        <a:rPr lang="en-US" altLang="zh-CN" dirty="0" smtClean="0"/>
                        <a:t>0x00</a:t>
                      </a:r>
                      <a:endParaRPr lang="zh-CN" altLang="en-US" dirty="0"/>
                    </a:p>
                  </a:txBody>
                  <a:tcPr/>
                </a:tc>
                <a:tc>
                  <a:txBody>
                    <a:bodyPr/>
                    <a:lstStyle/>
                    <a:p>
                      <a:pPr algn="ctr"/>
                      <a:r>
                        <a:rPr lang="en-US" altLang="zh-CN" dirty="0" smtClean="0"/>
                        <a:t>0x00</a:t>
                      </a:r>
                      <a:endParaRPr lang="zh-CN" altLang="en-US" dirty="0"/>
                    </a:p>
                  </a:txBody>
                  <a:tcPr/>
                </a:tc>
                <a:tc>
                  <a:txBody>
                    <a:bodyPr/>
                    <a:lstStyle/>
                    <a:p>
                      <a:pPr algn="ctr"/>
                      <a:r>
                        <a:rPr lang="en-US" altLang="zh-CN" dirty="0" smtClean="0"/>
                        <a:t>0x00</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10068544"/>
              </p:ext>
            </p:extLst>
          </p:nvPr>
        </p:nvGraphicFramePr>
        <p:xfrm>
          <a:off x="3995936" y="4127480"/>
          <a:ext cx="3168352" cy="741680"/>
        </p:xfrm>
        <a:graphic>
          <a:graphicData uri="http://schemas.openxmlformats.org/drawingml/2006/table">
            <a:tbl>
              <a:tblPr firstRow="1" bandRow="1">
                <a:tableStyleId>{5C22544A-7EE6-4342-B048-85BDC9FD1C3A}</a:tableStyleId>
              </a:tblPr>
              <a:tblGrid>
                <a:gridCol w="720080"/>
                <a:gridCol w="2448272"/>
              </a:tblGrid>
              <a:tr h="370840">
                <a:tc>
                  <a:txBody>
                    <a:bodyPr/>
                    <a:lstStyle/>
                    <a:p>
                      <a:pPr algn="ctr"/>
                      <a:r>
                        <a:rPr lang="en-US" altLang="zh-CN" dirty="0" smtClean="0"/>
                        <a:t>0x00</a:t>
                      </a:r>
                      <a:endParaRPr lang="zh-CN" altLang="en-US" dirty="0"/>
                    </a:p>
                  </a:txBody>
                  <a:tcPr/>
                </a:tc>
                <a:tc>
                  <a:txBody>
                    <a:bodyPr/>
                    <a:lstStyle/>
                    <a:p>
                      <a:r>
                        <a:rPr lang="en-US" altLang="zh-CN" dirty="0" smtClean="0"/>
                        <a:t>…</a:t>
                      </a:r>
                      <a:endParaRPr lang="zh-CN" altLang="en-US" dirty="0"/>
                    </a:p>
                  </a:txBody>
                  <a:tcPr/>
                </a:tc>
              </a:tr>
              <a:tr h="370840">
                <a:tc>
                  <a:txBody>
                    <a:bodyPr/>
                    <a:lstStyle/>
                    <a:p>
                      <a:pPr algn="ctr"/>
                      <a:r>
                        <a:rPr lang="en-US" altLang="zh-CN" dirty="0" smtClean="0">
                          <a:solidFill>
                            <a:srgbClr val="FF0000"/>
                          </a:solidFill>
                        </a:rPr>
                        <a:t>Len</a:t>
                      </a:r>
                      <a:endParaRPr lang="zh-CN" altLang="en-US" dirty="0">
                        <a:solidFill>
                          <a:srgbClr val="FF0000"/>
                        </a:solidFill>
                      </a:endParaRPr>
                    </a:p>
                  </a:txBody>
                  <a:tcPr/>
                </a:tc>
                <a:tc>
                  <a:txBody>
                    <a:bodyPr/>
                    <a:lstStyle/>
                    <a:p>
                      <a:r>
                        <a:rPr lang="en-US" altLang="zh-CN" dirty="0" smtClean="0"/>
                        <a:t>…</a:t>
                      </a:r>
                      <a:endParaRPr lang="zh-CN" altLang="en-US" dirty="0"/>
                    </a:p>
                  </a:txBody>
                  <a:tcPr/>
                </a:tc>
              </a:tr>
            </a:tbl>
          </a:graphicData>
        </a:graphic>
      </p:graphicFrame>
      <p:cxnSp>
        <p:nvCxnSpPr>
          <p:cNvPr id="16" name="肘形连接符 15"/>
          <p:cNvCxnSpPr/>
          <p:nvPr/>
        </p:nvCxnSpPr>
        <p:spPr>
          <a:xfrm rot="5400000">
            <a:off x="4283968" y="3140968"/>
            <a:ext cx="936104" cy="9361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856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Project Flash</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Vector</a:t>
            </a:r>
          </a:p>
          <a:p>
            <a:pPr lvl="1"/>
            <a:r>
              <a:rPr lang="en-US" altLang="zh-CN" sz="2400" dirty="0" smtClean="0"/>
              <a:t>Hooking read/write functions(6 places?)</a:t>
            </a:r>
          </a:p>
          <a:p>
            <a:pPr lvl="1"/>
            <a:r>
              <a:rPr lang="en-US" altLang="zh-CN" sz="2400" dirty="0" smtClean="0"/>
              <a:t>Length checking</a:t>
            </a:r>
          </a:p>
          <a:p>
            <a:pPr lvl="2"/>
            <a:r>
              <a:rPr lang="en-US" altLang="zh-CN" sz="2000" dirty="0" smtClean="0"/>
              <a:t>Single object checking</a:t>
            </a:r>
          </a:p>
          <a:p>
            <a:pPr lvl="2"/>
            <a:r>
              <a:rPr lang="en-US" altLang="zh-CN" sz="2000" dirty="0" smtClean="0"/>
              <a:t>Multiple objects checking</a:t>
            </a:r>
          </a:p>
          <a:p>
            <a:pPr lvl="1"/>
            <a:r>
              <a:rPr lang="en-US" altLang="zh-CN" sz="2400" dirty="0" smtClean="0"/>
              <a:t>Buffer checking</a:t>
            </a:r>
          </a:p>
          <a:p>
            <a:pPr lvl="2"/>
            <a:r>
              <a:rPr lang="en-US" altLang="zh-CN" sz="2000" dirty="0" smtClean="0"/>
              <a:t>Mapping table</a:t>
            </a:r>
          </a:p>
          <a:p>
            <a:pPr lvl="2"/>
            <a:r>
              <a:rPr lang="en-US" altLang="zh-CN" sz="2000" dirty="0" smtClean="0"/>
              <a:t>Buffer validation</a:t>
            </a:r>
          </a:p>
          <a:p>
            <a:pPr lvl="1"/>
            <a:endParaRPr lang="en-US" altLang="zh-CN" sz="2400" dirty="0" smtClean="0"/>
          </a:p>
        </p:txBody>
      </p:sp>
    </p:spTree>
    <p:extLst>
      <p:ext uri="{BB962C8B-B14F-4D97-AF65-F5344CB8AC3E}">
        <p14:creationId xmlns:p14="http://schemas.microsoft.com/office/powerpoint/2010/main" val="20113975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Project </a:t>
            </a:r>
            <a:r>
              <a:rPr lang="en-US" altLang="zh-CN" sz="3600" dirty="0" err="1" smtClean="0"/>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Project </a:t>
            </a:r>
            <a:r>
              <a:rPr lang="en-US" altLang="zh-CN" sz="2800" dirty="0" err="1" smtClean="0"/>
              <a:t>Luchong</a:t>
            </a:r>
            <a:r>
              <a:rPr lang="en-US" altLang="zh-CN" sz="2800" dirty="0" smtClean="0"/>
              <a:t>(</a:t>
            </a:r>
            <a:r>
              <a:rPr lang="zh-CN" altLang="en-US" sz="2800" dirty="0" smtClean="0"/>
              <a:t>路冲</a:t>
            </a:r>
            <a:r>
              <a:rPr lang="en-US" altLang="zh-CN" sz="2800" dirty="0" smtClean="0"/>
              <a:t>)</a:t>
            </a:r>
          </a:p>
          <a:p>
            <a:pPr lvl="1"/>
            <a:r>
              <a:rPr lang="en-US" altLang="zh-CN" sz="2400" dirty="0"/>
              <a:t>T</a:t>
            </a:r>
            <a:r>
              <a:rPr lang="en-US" altLang="zh-CN" sz="2400" dirty="0" smtClean="0"/>
              <a:t>he bad </a:t>
            </a:r>
            <a:r>
              <a:rPr lang="en-US" altLang="zh-CN" sz="2400" dirty="0" err="1" smtClean="0"/>
              <a:t>Fengshui</a:t>
            </a:r>
            <a:endParaRPr lang="en-US" altLang="zh-CN" sz="2400" dirty="0" smtClean="0"/>
          </a:p>
          <a:p>
            <a:pPr lvl="1"/>
            <a:r>
              <a:rPr lang="en-US" altLang="zh-CN" sz="2400" dirty="0" smtClean="0"/>
              <a:t>Destroy predictable heap layout</a:t>
            </a:r>
          </a:p>
          <a:p>
            <a:pPr lvl="1"/>
            <a:r>
              <a:rPr lang="en-US" altLang="zh-CN" sz="2400" dirty="0" smtClean="0"/>
              <a:t>Transparent to user level</a:t>
            </a: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974" y="3054474"/>
            <a:ext cx="3464471" cy="2940174"/>
          </a:xfrm>
          <a:prstGeom prst="rect">
            <a:avLst/>
          </a:prstGeom>
        </p:spPr>
      </p:pic>
    </p:spTree>
    <p:extLst>
      <p:ext uri="{BB962C8B-B14F-4D97-AF65-F5344CB8AC3E}">
        <p14:creationId xmlns:p14="http://schemas.microsoft.com/office/powerpoint/2010/main" val="41358895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Why </a:t>
            </a:r>
            <a:r>
              <a:rPr lang="en-US" altLang="zh-CN" sz="2800" dirty="0" err="1" smtClean="0"/>
              <a:t>Luchong</a:t>
            </a:r>
            <a:endParaRPr lang="en-US" altLang="zh-CN" sz="2800" dirty="0" smtClean="0"/>
          </a:p>
          <a:p>
            <a:pPr lvl="1"/>
            <a:r>
              <a:rPr lang="en-US" altLang="zh-CN" sz="2400" dirty="0" smtClean="0"/>
              <a:t>Heap </a:t>
            </a:r>
            <a:r>
              <a:rPr lang="en-US" altLang="zh-CN" sz="2400" dirty="0" err="1" smtClean="0"/>
              <a:t>Fengshui</a:t>
            </a:r>
            <a:r>
              <a:rPr lang="en-US" altLang="zh-CN" sz="2400" dirty="0" smtClean="0"/>
              <a:t> is vital for exploitation</a:t>
            </a:r>
          </a:p>
          <a:p>
            <a:pPr lvl="1"/>
            <a:r>
              <a:rPr lang="en-US" altLang="zh-CN" sz="2400" dirty="0" smtClean="0"/>
              <a:t>Heap is predictable</a:t>
            </a:r>
          </a:p>
          <a:p>
            <a:pPr lvl="2"/>
            <a:r>
              <a:rPr lang="en-US" altLang="zh-CN" sz="2000" dirty="0" smtClean="0"/>
              <a:t>Continuous, linear increasing. </a:t>
            </a:r>
          </a:p>
          <a:p>
            <a:pPr lvl="2"/>
            <a:r>
              <a:rPr lang="en-US" altLang="zh-CN" sz="2000" dirty="0" smtClean="0"/>
              <a:t>Alignment</a:t>
            </a:r>
            <a:r>
              <a:rPr lang="en-US" altLang="zh-CN" sz="2000" dirty="0"/>
              <a:t>.</a:t>
            </a:r>
            <a:r>
              <a:rPr lang="en-US" altLang="zh-CN" sz="2000" dirty="0" smtClean="0"/>
              <a:t> </a:t>
            </a:r>
            <a:endParaRPr lang="en-US" altLang="zh-CN" sz="2000" dirty="0"/>
          </a:p>
          <a:p>
            <a:pPr lvl="2"/>
            <a:r>
              <a:rPr lang="en-US" altLang="zh-CN" sz="2000" dirty="0" smtClean="0"/>
              <a:t>Other features for performance</a:t>
            </a:r>
            <a:endParaRPr lang="zh-CN" altLang="en-US" sz="2000" dirty="0"/>
          </a:p>
        </p:txBody>
      </p:sp>
    </p:spTree>
    <p:extLst>
      <p:ext uri="{BB962C8B-B14F-4D97-AF65-F5344CB8AC3E}">
        <p14:creationId xmlns:p14="http://schemas.microsoft.com/office/powerpoint/2010/main" val="26353481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Agenda</a:t>
            </a:r>
            <a:endParaRPr lang="zh-CN" altLang="en-US" sz="3600" dirty="0"/>
          </a:p>
        </p:txBody>
      </p:sp>
      <p:sp>
        <p:nvSpPr>
          <p:cNvPr id="3" name="内容占位符 2"/>
          <p:cNvSpPr>
            <a:spLocks noGrp="1"/>
          </p:cNvSpPr>
          <p:nvPr>
            <p:ph idx="1"/>
          </p:nvPr>
        </p:nvSpPr>
        <p:spPr/>
        <p:txBody>
          <a:bodyPr>
            <a:normAutofit/>
          </a:bodyPr>
          <a:lstStyle/>
          <a:p>
            <a:r>
              <a:rPr lang="en-US" altLang="zh-CN" sz="2800" dirty="0" err="1"/>
              <a:t>w</a:t>
            </a:r>
            <a:r>
              <a:rPr lang="en-US" altLang="zh-CN" sz="2800" dirty="0" err="1" smtClean="0"/>
              <a:t>hoami</a:t>
            </a:r>
            <a:endParaRPr lang="en-US" altLang="zh-CN" sz="2800" dirty="0" smtClean="0"/>
          </a:p>
          <a:p>
            <a:r>
              <a:rPr lang="en-US" altLang="zh-CN" sz="2800" dirty="0" err="1" smtClean="0"/>
              <a:t>history|less</a:t>
            </a:r>
            <a:endParaRPr lang="en-US" altLang="zh-CN" sz="2800" dirty="0" smtClean="0"/>
          </a:p>
          <a:p>
            <a:r>
              <a:rPr lang="en-US" altLang="zh-CN" sz="2800" dirty="0" err="1"/>
              <a:t>l</a:t>
            </a:r>
            <a:r>
              <a:rPr lang="en-US" altLang="zh-CN" sz="2800" dirty="0" err="1" smtClean="0"/>
              <a:t>s</a:t>
            </a:r>
            <a:r>
              <a:rPr lang="en-US" altLang="zh-CN" sz="2800" dirty="0" smtClean="0"/>
              <a:t> ~/</a:t>
            </a:r>
            <a:r>
              <a:rPr lang="en-US" altLang="zh-CN" sz="2800" dirty="0" err="1" smtClean="0"/>
              <a:t>InternetExploder</a:t>
            </a:r>
            <a:r>
              <a:rPr lang="en-US" altLang="zh-CN" sz="2800" dirty="0" smtClean="0"/>
              <a:t>/</a:t>
            </a:r>
            <a:r>
              <a:rPr lang="en-US" altLang="zh-CN" sz="2800" dirty="0" err="1" smtClean="0"/>
              <a:t>js</a:t>
            </a:r>
            <a:endParaRPr lang="en-US" altLang="zh-CN" sz="2800" dirty="0" smtClean="0"/>
          </a:p>
          <a:p>
            <a:r>
              <a:rPr lang="en-US" altLang="zh-CN" sz="2800" dirty="0" err="1"/>
              <a:t>l</a:t>
            </a:r>
            <a:r>
              <a:rPr lang="en-US" altLang="zh-CN" sz="2800" dirty="0" err="1" smtClean="0"/>
              <a:t>s</a:t>
            </a:r>
            <a:r>
              <a:rPr lang="en-US" altLang="zh-CN" sz="2800" dirty="0" smtClean="0"/>
              <a:t> ~/</a:t>
            </a:r>
            <a:r>
              <a:rPr lang="en-US" altLang="zh-CN" sz="2800" dirty="0" err="1" smtClean="0"/>
              <a:t>InternetExploder</a:t>
            </a:r>
            <a:r>
              <a:rPr lang="en-US" altLang="zh-CN" sz="2800" dirty="0" smtClean="0"/>
              <a:t>/flash</a:t>
            </a:r>
          </a:p>
          <a:p>
            <a:r>
              <a:rPr lang="en-US" altLang="zh-CN" sz="2800" dirty="0" err="1"/>
              <a:t>l</a:t>
            </a:r>
            <a:r>
              <a:rPr lang="en-US" altLang="zh-CN" sz="2800" dirty="0" err="1" smtClean="0"/>
              <a:t>s</a:t>
            </a:r>
            <a:r>
              <a:rPr lang="en-US" altLang="zh-CN" sz="2800" dirty="0" smtClean="0"/>
              <a:t> ~/</a:t>
            </a:r>
            <a:r>
              <a:rPr lang="en-US" altLang="zh-CN" sz="2800" dirty="0" err="1" smtClean="0"/>
              <a:t>InternetExploder</a:t>
            </a:r>
            <a:r>
              <a:rPr lang="en-US" altLang="zh-CN" sz="2800" dirty="0" smtClean="0"/>
              <a:t>/</a:t>
            </a:r>
            <a:r>
              <a:rPr lang="en-US" altLang="zh-CN" sz="2800" dirty="0" err="1" smtClean="0"/>
              <a:t>luchong</a:t>
            </a:r>
            <a:endParaRPr lang="en-US" altLang="zh-CN" sz="2800" dirty="0" smtClean="0"/>
          </a:p>
          <a:p>
            <a:r>
              <a:rPr lang="en-US" altLang="zh-CN" sz="2800" dirty="0" smtClean="0"/>
              <a:t>./</a:t>
            </a:r>
            <a:r>
              <a:rPr lang="en-US" altLang="zh-CN" sz="2800" dirty="0" err="1" smtClean="0"/>
              <a:t>exp</a:t>
            </a:r>
            <a:endParaRPr lang="en-US" altLang="zh-CN" sz="2800" dirty="0" smtClean="0"/>
          </a:p>
          <a:p>
            <a:r>
              <a:rPr lang="en-US" altLang="zh-CN" sz="2800" dirty="0"/>
              <a:t>m</a:t>
            </a:r>
            <a:r>
              <a:rPr lang="en-US" altLang="zh-CN" sz="2800" dirty="0" smtClean="0"/>
              <a:t>an -h</a:t>
            </a:r>
            <a:endParaRPr lang="zh-CN" altLang="en-US" sz="2800" dirty="0"/>
          </a:p>
        </p:txBody>
      </p:sp>
    </p:spTree>
    <p:extLst>
      <p:ext uri="{BB962C8B-B14F-4D97-AF65-F5344CB8AC3E}">
        <p14:creationId xmlns:p14="http://schemas.microsoft.com/office/powerpoint/2010/main" val="27617536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Mechanism</a:t>
            </a:r>
          </a:p>
          <a:p>
            <a:pPr lvl="1"/>
            <a:r>
              <a:rPr lang="en-US" altLang="zh-CN" sz="2400" dirty="0" smtClean="0"/>
              <a:t>Understand the accurate spray</a:t>
            </a:r>
          </a:p>
          <a:p>
            <a:pPr lvl="2"/>
            <a:r>
              <a:rPr lang="en-US" altLang="zh-CN" sz="2000" dirty="0" smtClean="0"/>
              <a:t>Higher 20 bits – 0x</a:t>
            </a:r>
            <a:r>
              <a:rPr lang="en-US" altLang="zh-CN" sz="2000" dirty="0" smtClean="0">
                <a:solidFill>
                  <a:srgbClr val="FF0000"/>
                </a:solidFill>
              </a:rPr>
              <a:t>ABCDE</a:t>
            </a:r>
            <a:r>
              <a:rPr lang="en-US" altLang="zh-CN" sz="2000" dirty="0" smtClean="0"/>
              <a:t>XXX</a:t>
            </a:r>
          </a:p>
          <a:p>
            <a:pPr lvl="3"/>
            <a:r>
              <a:rPr lang="en-US" altLang="zh-CN" sz="2800" dirty="0"/>
              <a:t>G</a:t>
            </a:r>
            <a:r>
              <a:rPr lang="en-US" altLang="zh-CN" sz="2800" dirty="0" smtClean="0"/>
              <a:t>uaranteed by repeatedly allocation</a:t>
            </a:r>
          </a:p>
          <a:p>
            <a:pPr lvl="3"/>
            <a:r>
              <a:rPr lang="en-US" altLang="zh-CN" sz="2800" dirty="0" smtClean="0"/>
              <a:t>Optimized by </a:t>
            </a:r>
            <a:r>
              <a:rPr lang="en-US" altLang="zh-CN" sz="2800" dirty="0"/>
              <a:t>linear </a:t>
            </a:r>
            <a:r>
              <a:rPr lang="en-US" altLang="zh-CN" sz="2800" dirty="0" smtClean="0"/>
              <a:t>increasing mechanism</a:t>
            </a:r>
          </a:p>
          <a:p>
            <a:pPr lvl="2"/>
            <a:r>
              <a:rPr lang="en-US" altLang="zh-CN" sz="2000" dirty="0" smtClean="0"/>
              <a:t>Lower 12 bits – 0xXXXXX</a:t>
            </a:r>
            <a:r>
              <a:rPr lang="en-US" altLang="zh-CN" sz="2000" dirty="0" smtClean="0">
                <a:solidFill>
                  <a:srgbClr val="FF0000"/>
                </a:solidFill>
              </a:rPr>
              <a:t>FGH</a:t>
            </a:r>
          </a:p>
          <a:p>
            <a:pPr lvl="3"/>
            <a:r>
              <a:rPr lang="en-US" altLang="zh-CN" sz="2800" dirty="0" smtClean="0"/>
              <a:t>Guaranteed by alignment</a:t>
            </a:r>
            <a:endParaRPr lang="zh-CN" altLang="en-US" sz="2800" dirty="0"/>
          </a:p>
        </p:txBody>
      </p:sp>
    </p:spTree>
    <p:extLst>
      <p:ext uri="{BB962C8B-B14F-4D97-AF65-F5344CB8AC3E}">
        <p14:creationId xmlns:p14="http://schemas.microsoft.com/office/powerpoint/2010/main" val="2884082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74908665"/>
              </p:ext>
            </p:extLst>
          </p:nvPr>
        </p:nvGraphicFramePr>
        <p:xfrm>
          <a:off x="342900" y="1564000"/>
          <a:ext cx="8440740" cy="2225040"/>
        </p:xfrm>
        <a:graphic>
          <a:graphicData uri="http://schemas.openxmlformats.org/drawingml/2006/table">
            <a:tbl>
              <a:tblPr firstRow="1" bandRow="1">
                <a:tableStyleId>{5940675A-B579-460E-94D1-54222C63F5DA}</a:tableStyleId>
              </a:tblPr>
              <a:tblGrid>
                <a:gridCol w="844074"/>
                <a:gridCol w="844074"/>
                <a:gridCol w="844074"/>
                <a:gridCol w="844074"/>
                <a:gridCol w="844074"/>
                <a:gridCol w="844074"/>
                <a:gridCol w="844074"/>
                <a:gridCol w="844074"/>
                <a:gridCol w="844074"/>
                <a:gridCol w="844074"/>
              </a:tblGrid>
              <a:tr h="370840">
                <a:tc>
                  <a:txBody>
                    <a:bodyPr/>
                    <a:lstStyle/>
                    <a:p>
                      <a:endParaRPr lang="zh-CN" altLang="en-US" dirty="0"/>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c>
                  <a:txBody>
                    <a:bodyPr/>
                    <a:lstStyle/>
                    <a:p>
                      <a:endParaRPr lang="zh-CN" altLang="en-US" dirty="0"/>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c>
                  <a:txBody>
                    <a:bodyPr/>
                    <a:lstStyle/>
                    <a:p>
                      <a:endParaRPr lang="zh-CN" altLang="en-US"/>
                    </a:p>
                  </a:txBody>
                  <a:tcPr marL="93786" marR="93786"/>
                </a:tc>
                <a:tc>
                  <a:txBody>
                    <a:bodyPr/>
                    <a:lstStyle/>
                    <a:p>
                      <a:pPr algn="ctr"/>
                      <a:r>
                        <a:rPr lang="en-US" altLang="zh-CN" sz="1100" b="1" dirty="0" smtClean="0">
                          <a:solidFill>
                            <a:srgbClr val="FF0000"/>
                          </a:solidFill>
                        </a:rPr>
                        <a:t>0C0C0C0C</a:t>
                      </a:r>
                      <a:endParaRPr lang="zh-CN" altLang="en-US" sz="1100" b="1" dirty="0">
                        <a:solidFill>
                          <a:srgbClr val="FF0000"/>
                        </a:solidFill>
                      </a:endParaRPr>
                    </a:p>
                  </a:txBody>
                  <a:tcPr marL="93786" marR="93786" anchor="ctr">
                    <a:solidFill>
                      <a:schemeClr val="tx2">
                        <a:lumMod val="40000"/>
                        <a:lumOff val="60000"/>
                      </a:schemeClr>
                    </a:solidFill>
                  </a:tcPr>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974002365"/>
              </p:ext>
            </p:extLst>
          </p:nvPr>
        </p:nvGraphicFramePr>
        <p:xfrm>
          <a:off x="467544" y="4365104"/>
          <a:ext cx="4104455" cy="370840"/>
        </p:xfrm>
        <a:graphic>
          <a:graphicData uri="http://schemas.openxmlformats.org/drawingml/2006/table">
            <a:tbl>
              <a:tblPr firstRow="1" bandRow="1">
                <a:tableStyleId>{5C22544A-7EE6-4342-B048-85BDC9FD1C3A}</a:tableStyleId>
              </a:tblPr>
              <a:tblGrid>
                <a:gridCol w="820891"/>
                <a:gridCol w="820891"/>
                <a:gridCol w="820891"/>
                <a:gridCol w="820891"/>
                <a:gridCol w="820891"/>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chemeClr val="tx1">
                        <a:lumMod val="65000"/>
                        <a:lumOff val="3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436507240"/>
              </p:ext>
            </p:extLst>
          </p:nvPr>
        </p:nvGraphicFramePr>
        <p:xfrm>
          <a:off x="467544" y="4941168"/>
          <a:ext cx="4104455" cy="370840"/>
        </p:xfrm>
        <a:graphic>
          <a:graphicData uri="http://schemas.openxmlformats.org/drawingml/2006/table">
            <a:tbl>
              <a:tblPr firstRow="1" bandRow="1">
                <a:tableStyleId>{5C22544A-7EE6-4342-B048-85BDC9FD1C3A}</a:tableStyleId>
              </a:tblPr>
              <a:tblGrid>
                <a:gridCol w="820891"/>
                <a:gridCol w="820891"/>
                <a:gridCol w="820891"/>
                <a:gridCol w="820891"/>
                <a:gridCol w="820891"/>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sz="1800" b="1" kern="1200" dirty="0">
                        <a:solidFill>
                          <a:schemeClr val="lt1"/>
                        </a:solidFill>
                        <a:latin typeface="+mn-lt"/>
                        <a:ea typeface="+mn-ea"/>
                        <a:cs typeface="+mn-cs"/>
                      </a:endParaRPr>
                    </a:p>
                  </a:txBody>
                  <a:tcPr>
                    <a:solidFill>
                      <a:schemeClr val="tx1">
                        <a:lumMod val="65000"/>
                        <a:lumOff val="3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024908470"/>
              </p:ext>
            </p:extLst>
          </p:nvPr>
        </p:nvGraphicFramePr>
        <p:xfrm>
          <a:off x="467544" y="5445224"/>
          <a:ext cx="4104455" cy="370840"/>
        </p:xfrm>
        <a:graphic>
          <a:graphicData uri="http://schemas.openxmlformats.org/drawingml/2006/table">
            <a:tbl>
              <a:tblPr firstRow="1" bandRow="1">
                <a:tableStyleId>{5C22544A-7EE6-4342-B048-85BDC9FD1C3A}</a:tableStyleId>
              </a:tblPr>
              <a:tblGrid>
                <a:gridCol w="820891"/>
                <a:gridCol w="820891"/>
                <a:gridCol w="820891"/>
                <a:gridCol w="820891"/>
                <a:gridCol w="820891"/>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chemeClr val="tx1">
                        <a:lumMod val="65000"/>
                        <a:lumOff val="35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78110552"/>
              </p:ext>
            </p:extLst>
          </p:nvPr>
        </p:nvGraphicFramePr>
        <p:xfrm>
          <a:off x="467544" y="5949280"/>
          <a:ext cx="4104455" cy="370840"/>
        </p:xfrm>
        <a:graphic>
          <a:graphicData uri="http://schemas.openxmlformats.org/drawingml/2006/table">
            <a:tbl>
              <a:tblPr firstRow="1" bandRow="1">
                <a:tableStyleId>{5C22544A-7EE6-4342-B048-85BDC9FD1C3A}</a:tableStyleId>
              </a:tblPr>
              <a:tblGrid>
                <a:gridCol w="820891"/>
                <a:gridCol w="820891"/>
                <a:gridCol w="820891"/>
                <a:gridCol w="820891"/>
                <a:gridCol w="820891"/>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chemeClr val="tx1">
                        <a:lumMod val="65000"/>
                        <a:lumOff val="35000"/>
                      </a:schemeClr>
                    </a:solidFill>
                  </a:tcPr>
                </a:tc>
              </a:tr>
            </a:tbl>
          </a:graphicData>
        </a:graphic>
      </p:graphicFrame>
    </p:spTree>
    <p:extLst>
      <p:ext uri="{BB962C8B-B14F-4D97-AF65-F5344CB8AC3E}">
        <p14:creationId xmlns:p14="http://schemas.microsoft.com/office/powerpoint/2010/main" val="3170958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8.33333E-7 4.46681E-6 L -0.00382 -0.40458 " pathEditMode="relative" rAng="0" ptsTypes="AA">
                                      <p:cBhvr>
                                        <p:cTn id="15" dur="1000" fill="hold"/>
                                        <p:tgtEl>
                                          <p:spTgt spid="6"/>
                                        </p:tgtEl>
                                        <p:attrNameLst>
                                          <p:attrName>ppt_x</p:attrName>
                                          <p:attrName>ppt_y</p:attrName>
                                        </p:attrNameLst>
                                      </p:cBhvr>
                                      <p:rCtr x="-191" y="-20241"/>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8.33333E-7 -4.99884E-6 L 0.44497 -0.48854 " pathEditMode="relative" rAng="0" ptsTypes="AA">
                                      <p:cBhvr>
                                        <p:cTn id="32" dur="1000" fill="hold"/>
                                        <p:tgtEl>
                                          <p:spTgt spid="7"/>
                                        </p:tgtEl>
                                        <p:attrNameLst>
                                          <p:attrName>ppt_x</p:attrName>
                                          <p:attrName>ppt_y</p:attrName>
                                        </p:attrNameLst>
                                      </p:cBhvr>
                                      <p:rCtr x="22240" y="-24427"/>
                                    </p:animMotion>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8.33333E-7 4.9734E-6 L -0.00382 -0.5096 " pathEditMode="relative" rAng="0" ptsTypes="AA">
                                      <p:cBhvr>
                                        <p:cTn id="35" dur="1000" fill="hold"/>
                                        <p:tgtEl>
                                          <p:spTgt spid="8"/>
                                        </p:tgtEl>
                                        <p:attrNameLst>
                                          <p:attrName>ppt_x</p:attrName>
                                          <p:attrName>ppt_y</p:attrName>
                                        </p:attrNameLst>
                                      </p:cBhvr>
                                      <p:rCtr x="-191" y="-25492"/>
                                    </p:animMotion>
                                  </p:childTnLst>
                                </p:cTn>
                              </p:par>
                            </p:childTnLst>
                          </p:cTn>
                        </p:par>
                        <p:par>
                          <p:cTn id="36" fill="hold">
                            <p:stCondLst>
                              <p:cond delay="2000"/>
                            </p:stCondLst>
                            <p:childTnLst>
                              <p:par>
                                <p:cTn id="37" presetID="42" presetClass="path" presetSubtype="0" accel="50000" decel="50000" fill="hold" nodeType="afterEffect">
                                  <p:stCondLst>
                                    <p:cond delay="0"/>
                                  </p:stCondLst>
                                  <p:childTnLst>
                                    <p:animMotion origin="layout" path="M -8.33333E-7 -3.73352E-6 L 0.44497 -0.58292 " pathEditMode="relative" rAng="0" ptsTypes="AA">
                                      <p:cBhvr>
                                        <p:cTn id="38" dur="1000" fill="hold"/>
                                        <p:tgtEl>
                                          <p:spTgt spid="9"/>
                                        </p:tgtEl>
                                        <p:attrNameLst>
                                          <p:attrName>ppt_x</p:attrName>
                                          <p:attrName>ppt_y</p:attrName>
                                        </p:attrNameLst>
                                      </p:cBhvr>
                                      <p:rCtr x="22240" y="-291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a:t>Mechanism(cont</a:t>
            </a:r>
            <a:r>
              <a:rPr lang="en-US" altLang="zh-CN" sz="2800" dirty="0" smtClean="0"/>
              <a:t>.)</a:t>
            </a:r>
          </a:p>
          <a:p>
            <a:pPr lvl="1"/>
            <a:r>
              <a:rPr lang="en-US" altLang="zh-CN" sz="2400" dirty="0" smtClean="0"/>
              <a:t>Break linear increasing mechanism</a:t>
            </a:r>
          </a:p>
          <a:p>
            <a:pPr lvl="2"/>
            <a:r>
              <a:rPr lang="en-US" altLang="zh-CN" sz="2000" dirty="0" smtClean="0"/>
              <a:t>Large sized chunk</a:t>
            </a:r>
          </a:p>
          <a:p>
            <a:pPr lvl="2"/>
            <a:r>
              <a:rPr lang="en-US" altLang="zh-CN" sz="2000" dirty="0" smtClean="0"/>
              <a:t>Small sized chunk</a:t>
            </a:r>
          </a:p>
          <a:p>
            <a:pPr lvl="2"/>
            <a:r>
              <a:rPr lang="en-US" altLang="zh-CN" sz="2000" dirty="0" smtClean="0"/>
              <a:t>Light-weight solution</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74176232"/>
              </p:ext>
            </p:extLst>
          </p:nvPr>
        </p:nvGraphicFramePr>
        <p:xfrm>
          <a:off x="1403646" y="5589240"/>
          <a:ext cx="6336710" cy="370840"/>
        </p:xfrm>
        <a:graphic>
          <a:graphicData uri="http://schemas.openxmlformats.org/drawingml/2006/table">
            <a:tbl>
              <a:tblPr firstRow="1" bandRow="1">
                <a:tableStyleId>{5940675A-B579-460E-94D1-54222C63F5DA}</a:tableStyleId>
              </a:tblPr>
              <a:tblGrid>
                <a:gridCol w="633671"/>
                <a:gridCol w="633671"/>
                <a:gridCol w="633671"/>
                <a:gridCol w="633671"/>
                <a:gridCol w="633671"/>
                <a:gridCol w="633671"/>
                <a:gridCol w="633671"/>
                <a:gridCol w="633671"/>
                <a:gridCol w="633671"/>
                <a:gridCol w="633671"/>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sz="1200" dirty="0" smtClean="0"/>
                        <a:t>target</a:t>
                      </a:r>
                      <a:endParaRPr lang="zh-CN" altLang="en-US" sz="12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51775261"/>
              </p:ext>
            </p:extLst>
          </p:nvPr>
        </p:nvGraphicFramePr>
        <p:xfrm>
          <a:off x="1403648" y="5589240"/>
          <a:ext cx="648072" cy="370840"/>
        </p:xfrm>
        <a:graphic>
          <a:graphicData uri="http://schemas.openxmlformats.org/drawingml/2006/table">
            <a:tbl>
              <a:tblPr firstRow="1" bandRow="1">
                <a:tableStyleId>{5C22544A-7EE6-4342-B048-85BDC9FD1C3A}</a:tableStyleId>
              </a:tblPr>
              <a:tblGrid>
                <a:gridCol w="648072"/>
              </a:tblGrid>
              <a:tr h="370840">
                <a:tc>
                  <a:txBody>
                    <a:bodyPr/>
                    <a:lstStyle/>
                    <a:p>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725793950"/>
              </p:ext>
            </p:extLst>
          </p:nvPr>
        </p:nvGraphicFramePr>
        <p:xfrm>
          <a:off x="2051720" y="5589240"/>
          <a:ext cx="648072" cy="370840"/>
        </p:xfrm>
        <a:graphic>
          <a:graphicData uri="http://schemas.openxmlformats.org/drawingml/2006/table">
            <a:tbl>
              <a:tblPr firstRow="1" bandRow="1">
                <a:tableStyleId>{5C22544A-7EE6-4342-B048-85BDC9FD1C3A}</a:tableStyleId>
              </a:tblPr>
              <a:tblGrid>
                <a:gridCol w="648072"/>
              </a:tblGrid>
              <a:tr h="370840">
                <a:tc>
                  <a:txBody>
                    <a:bodyPr/>
                    <a:lstStyle/>
                    <a:p>
                      <a:endParaRPr lang="zh-CN" altLang="en-US"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214994561"/>
              </p:ext>
            </p:extLst>
          </p:nvPr>
        </p:nvGraphicFramePr>
        <p:xfrm>
          <a:off x="2699792" y="5589240"/>
          <a:ext cx="648072" cy="370840"/>
        </p:xfrm>
        <a:graphic>
          <a:graphicData uri="http://schemas.openxmlformats.org/drawingml/2006/table">
            <a:tbl>
              <a:tblPr firstRow="1" bandRow="1">
                <a:tableStyleId>{5C22544A-7EE6-4342-B048-85BDC9FD1C3A}</a:tableStyleId>
              </a:tblPr>
              <a:tblGrid>
                <a:gridCol w="648072"/>
              </a:tblGrid>
              <a:tr h="370840">
                <a:tc>
                  <a:txBody>
                    <a:bodyPr/>
                    <a:lstStyle/>
                    <a:p>
                      <a:endParaRPr lang="zh-CN" altLang="en-US" dirty="0"/>
                    </a:p>
                  </a:txBody>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902048076"/>
              </p:ext>
            </p:extLst>
          </p:nvPr>
        </p:nvGraphicFramePr>
        <p:xfrm>
          <a:off x="3347864" y="5589240"/>
          <a:ext cx="648072" cy="370840"/>
        </p:xfrm>
        <a:graphic>
          <a:graphicData uri="http://schemas.openxmlformats.org/drawingml/2006/table">
            <a:tbl>
              <a:tblPr firstRow="1" bandRow="1">
                <a:tableStyleId>{5C22544A-7EE6-4342-B048-85BDC9FD1C3A}</a:tableStyleId>
              </a:tblPr>
              <a:tblGrid>
                <a:gridCol w="648072"/>
              </a:tblGrid>
              <a:tr h="370840">
                <a:tc>
                  <a:txBody>
                    <a:bodyPr/>
                    <a:lstStyle/>
                    <a:p>
                      <a:endParaRPr lang="zh-CN" altLang="en-US" dirty="0"/>
                    </a:p>
                  </a:txBody>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011850913"/>
              </p:ext>
            </p:extLst>
          </p:nvPr>
        </p:nvGraphicFramePr>
        <p:xfrm>
          <a:off x="4572000" y="5589240"/>
          <a:ext cx="648072" cy="370840"/>
        </p:xfrm>
        <a:graphic>
          <a:graphicData uri="http://schemas.openxmlformats.org/drawingml/2006/table">
            <a:tbl>
              <a:tblPr firstRow="1" bandRow="1">
                <a:tableStyleId>{5C22544A-7EE6-4342-B048-85BDC9FD1C3A}</a:tableStyleId>
              </a:tblPr>
              <a:tblGrid>
                <a:gridCol w="648072"/>
              </a:tblGrid>
              <a:tr h="370840">
                <a:tc>
                  <a:txBody>
                    <a:bodyPr/>
                    <a:lstStyle/>
                    <a:p>
                      <a:endParaRPr lang="zh-CN" altLang="en-US"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319057592"/>
              </p:ext>
            </p:extLst>
          </p:nvPr>
        </p:nvGraphicFramePr>
        <p:xfrm>
          <a:off x="2051720" y="5589240"/>
          <a:ext cx="648072" cy="370840"/>
        </p:xfrm>
        <a:graphic>
          <a:graphicData uri="http://schemas.openxmlformats.org/drawingml/2006/table">
            <a:tbl>
              <a:tblPr firstRow="1" bandRow="1">
                <a:tableStyleId>{5C22544A-7EE6-4342-B048-85BDC9FD1C3A}</a:tableStyleId>
              </a:tblPr>
              <a:tblGrid>
                <a:gridCol w="648072"/>
              </a:tblGrid>
              <a:tr h="370840">
                <a:tc>
                  <a:txBody>
                    <a:bodyPr/>
                    <a:lstStyle/>
                    <a:p>
                      <a:endParaRPr lang="zh-CN"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347412483"/>
              </p:ext>
            </p:extLst>
          </p:nvPr>
        </p:nvGraphicFramePr>
        <p:xfrm>
          <a:off x="5796136" y="5589240"/>
          <a:ext cx="648072" cy="370840"/>
        </p:xfrm>
        <a:graphic>
          <a:graphicData uri="http://schemas.openxmlformats.org/drawingml/2006/table">
            <a:tbl>
              <a:tblPr firstRow="1" bandRow="1">
                <a:tableStyleId>{5C22544A-7EE6-4342-B048-85BDC9FD1C3A}</a:tableStyleId>
              </a:tblPr>
              <a:tblGrid>
                <a:gridCol w="648072"/>
              </a:tblGrid>
              <a:tr h="370840">
                <a:tc>
                  <a:txBody>
                    <a:bodyPr/>
                    <a:lstStyle/>
                    <a:p>
                      <a:endParaRPr lang="zh-CN" altLang="en-US" dirty="0"/>
                    </a:p>
                  </a:txBody>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015671143"/>
              </p:ext>
            </p:extLst>
          </p:nvPr>
        </p:nvGraphicFramePr>
        <p:xfrm>
          <a:off x="1403648" y="5589240"/>
          <a:ext cx="648072" cy="370840"/>
        </p:xfrm>
        <a:graphic>
          <a:graphicData uri="http://schemas.openxmlformats.org/drawingml/2006/table">
            <a:tbl>
              <a:tblPr firstRow="1" bandRow="1">
                <a:tableStyleId>{5C22544A-7EE6-4342-B048-85BDC9FD1C3A}</a:tableStyleId>
              </a:tblPr>
              <a:tblGrid>
                <a:gridCol w="648072"/>
              </a:tblGrid>
              <a:tr h="370840">
                <a:tc>
                  <a:txBody>
                    <a:bodyPr/>
                    <a:lstStyle/>
                    <a:p>
                      <a:endParaRPr lang="zh-CN" altLang="en-US" dirty="0"/>
                    </a:p>
                  </a:txBody>
                  <a:tcPr/>
                </a:tc>
              </a:tr>
            </a:tbl>
          </a:graphicData>
        </a:graphic>
      </p:graphicFrame>
    </p:spTree>
    <p:extLst>
      <p:ext uri="{BB962C8B-B14F-4D97-AF65-F5344CB8AC3E}">
        <p14:creationId xmlns:p14="http://schemas.microsoft.com/office/powerpoint/2010/main" val="1054801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Mechanism(cont.)</a:t>
            </a:r>
          </a:p>
          <a:p>
            <a:pPr lvl="1"/>
            <a:r>
              <a:rPr lang="en-US" altLang="zh-CN" sz="2400" dirty="0" smtClean="0"/>
              <a:t>Break the alignment</a:t>
            </a:r>
          </a:p>
          <a:p>
            <a:pPr lvl="2"/>
            <a:r>
              <a:rPr lang="en-US" altLang="zh-CN" sz="2000" dirty="0" smtClean="0"/>
              <a:t>Large sized chunk (0x1000 alignment)</a:t>
            </a:r>
          </a:p>
          <a:p>
            <a:pPr lvl="2"/>
            <a:r>
              <a:rPr lang="en-US" altLang="zh-CN" sz="2000" dirty="0" smtClean="0"/>
              <a:t>Small sized chunk (0x08 alignment)</a:t>
            </a:r>
          </a:p>
          <a:p>
            <a:pPr lvl="2"/>
            <a:r>
              <a:rPr lang="en-US" altLang="zh-CN" sz="2000" dirty="0" smtClean="0"/>
              <a:t>Allocate more bytes than it requests</a:t>
            </a:r>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3136512518"/>
              </p:ext>
            </p:extLst>
          </p:nvPr>
        </p:nvGraphicFramePr>
        <p:xfrm>
          <a:off x="1331640" y="486916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85043361"/>
              </p:ext>
            </p:extLst>
          </p:nvPr>
        </p:nvGraphicFramePr>
        <p:xfrm>
          <a:off x="1331640" y="4869160"/>
          <a:ext cx="5472612" cy="370840"/>
        </p:xfrm>
        <a:graphic>
          <a:graphicData uri="http://schemas.openxmlformats.org/drawingml/2006/table">
            <a:tbl>
              <a:tblPr firstRow="1" bandRow="1">
                <a:tableStyleId>{F5AB1C69-6EDB-4FF4-983F-18BD219EF322}</a:tableStyleId>
              </a:tblPr>
              <a:tblGrid>
                <a:gridCol w="608068"/>
                <a:gridCol w="608068"/>
                <a:gridCol w="608068"/>
                <a:gridCol w="608068"/>
                <a:gridCol w="608068"/>
                <a:gridCol w="608068"/>
                <a:gridCol w="608068"/>
                <a:gridCol w="608068"/>
                <a:gridCol w="608068"/>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6" name="下箭头 5"/>
          <p:cNvSpPr/>
          <p:nvPr/>
        </p:nvSpPr>
        <p:spPr>
          <a:xfrm>
            <a:off x="1717969" y="4293096"/>
            <a:ext cx="117727"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1259632" y="4293096"/>
            <a:ext cx="117727"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3763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1.66667E-6 2.96296E-6 L 0.04636 0.00023 " pathEditMode="relative" rAng="0" ptsTypes="AA">
                                      <p:cBhvr>
                                        <p:cTn id="15" dur="2000" fill="hold"/>
                                        <p:tgtEl>
                                          <p:spTgt spid="5"/>
                                        </p:tgtEl>
                                        <p:attrNameLst>
                                          <p:attrName>ppt_x</p:attrName>
                                          <p:attrName>ppt_y</p:attrName>
                                        </p:attrNameLst>
                                      </p:cBhvr>
                                      <p:rCtr x="2309" y="0"/>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a:t>Mechanism(cont</a:t>
            </a:r>
            <a:r>
              <a:rPr lang="en-US" altLang="zh-CN" sz="2800" dirty="0" smtClean="0"/>
              <a:t>.)</a:t>
            </a:r>
          </a:p>
          <a:p>
            <a:pPr lvl="1"/>
            <a:r>
              <a:rPr lang="en-US" altLang="zh-CN" sz="2400" dirty="0" smtClean="0"/>
              <a:t>Understand the exploits</a:t>
            </a:r>
          </a:p>
          <a:p>
            <a:pPr lvl="2"/>
            <a:r>
              <a:rPr lang="en-US" altLang="zh-CN" sz="2000" dirty="0" smtClean="0"/>
              <a:t>Buggy object and exploit object are different ones.</a:t>
            </a:r>
          </a:p>
          <a:p>
            <a:pPr lvl="2"/>
            <a:r>
              <a:rPr lang="en-US" altLang="zh-CN" sz="2000" dirty="0" smtClean="0"/>
              <a:t>Exploit object must be placed in certain position</a:t>
            </a:r>
          </a:p>
          <a:p>
            <a:pPr lvl="3"/>
            <a:r>
              <a:rPr lang="en-US" altLang="zh-CN" sz="2800" dirty="0" smtClean="0"/>
              <a:t>UAF, same position</a:t>
            </a:r>
          </a:p>
          <a:p>
            <a:pPr lvl="3"/>
            <a:r>
              <a:rPr lang="en-US" altLang="zh-CN" sz="2800" dirty="0" smtClean="0"/>
              <a:t>OBA, next to buggy object</a:t>
            </a:r>
          </a:p>
          <a:p>
            <a:pPr lvl="3"/>
            <a:r>
              <a:rPr lang="en-US" altLang="zh-CN" sz="2800" dirty="0" smtClean="0"/>
              <a:t>Others</a:t>
            </a:r>
            <a:endParaRPr lang="en-US" altLang="zh-CN" sz="2800" dirty="0"/>
          </a:p>
          <a:p>
            <a:pPr lvl="2"/>
            <a:r>
              <a:rPr lang="en-US" altLang="zh-CN" sz="2000" dirty="0" smtClean="0"/>
              <a:t>Size matters</a:t>
            </a:r>
            <a:endParaRPr lang="en-US" altLang="zh-CN" sz="2000" dirty="0"/>
          </a:p>
        </p:txBody>
      </p:sp>
    </p:spTree>
    <p:extLst>
      <p:ext uri="{BB962C8B-B14F-4D97-AF65-F5344CB8AC3E}">
        <p14:creationId xmlns:p14="http://schemas.microsoft.com/office/powerpoint/2010/main" val="24118329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60283295"/>
              </p:ext>
            </p:extLst>
          </p:nvPr>
        </p:nvGraphicFramePr>
        <p:xfrm>
          <a:off x="451740" y="1614408"/>
          <a:ext cx="8440740" cy="2966720"/>
        </p:xfrm>
        <a:graphic>
          <a:graphicData uri="http://schemas.openxmlformats.org/drawingml/2006/table">
            <a:tbl>
              <a:tblPr firstRow="1" bandRow="1">
                <a:tableStyleId>{5940675A-B579-460E-94D1-54222C63F5DA}</a:tableStyleId>
              </a:tblPr>
              <a:tblGrid>
                <a:gridCol w="844074"/>
                <a:gridCol w="844074"/>
                <a:gridCol w="844074"/>
                <a:gridCol w="844074"/>
                <a:gridCol w="844074"/>
                <a:gridCol w="844074"/>
                <a:gridCol w="844074"/>
                <a:gridCol w="844074"/>
                <a:gridCol w="844074"/>
                <a:gridCol w="844074"/>
              </a:tblGrid>
              <a:tr h="370840">
                <a:tc>
                  <a:txBody>
                    <a:bodyPr/>
                    <a:lstStyle/>
                    <a:p>
                      <a:endParaRPr lang="zh-CN" altLang="en-US" dirty="0"/>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c>
                  <a:txBody>
                    <a:bodyPr/>
                    <a:lstStyle/>
                    <a:p>
                      <a:endParaRPr lang="zh-CN" altLang="en-US" dirty="0"/>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21458033"/>
              </p:ext>
            </p:extLst>
          </p:nvPr>
        </p:nvGraphicFramePr>
        <p:xfrm>
          <a:off x="2123728" y="1988840"/>
          <a:ext cx="1656184" cy="370840"/>
        </p:xfrm>
        <a:graphic>
          <a:graphicData uri="http://schemas.openxmlformats.org/drawingml/2006/table">
            <a:tbl>
              <a:tblPr firstRow="1" bandRow="1">
                <a:tableStyleId>{5C22544A-7EE6-4342-B048-85BDC9FD1C3A}</a:tableStyleId>
              </a:tblPr>
              <a:tblGrid>
                <a:gridCol w="828092"/>
                <a:gridCol w="828092"/>
              </a:tblGrid>
              <a:tr h="370840">
                <a:tc>
                  <a:txBody>
                    <a:bodyPr/>
                    <a:lstStyle/>
                    <a:p>
                      <a:pPr algn="ctr"/>
                      <a:r>
                        <a:rPr lang="en-US" altLang="zh-CN" smtClean="0"/>
                        <a:t>VT</a:t>
                      </a:r>
                      <a:endParaRPr lang="zh-CN" altLang="en-US" dirty="0"/>
                    </a:p>
                  </a:txBody>
                  <a:tcPr>
                    <a:solidFill>
                      <a:schemeClr val="tx2">
                        <a:lumMod val="40000"/>
                        <a:lumOff val="60000"/>
                        <a:alpha val="78000"/>
                      </a:schemeClr>
                    </a:solidFill>
                  </a:tcPr>
                </a:tc>
                <a:tc>
                  <a:txBody>
                    <a:bodyPr/>
                    <a:lstStyle/>
                    <a:p>
                      <a:endParaRPr lang="zh-CN" altLang="en-US" dirty="0"/>
                    </a:p>
                  </a:txBody>
                  <a:tcPr>
                    <a:solidFill>
                      <a:schemeClr val="tx2">
                        <a:lumMod val="40000"/>
                        <a:lumOff val="60000"/>
                        <a:alpha val="78000"/>
                      </a:schemeClr>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789567110"/>
              </p:ext>
            </p:extLst>
          </p:nvPr>
        </p:nvGraphicFramePr>
        <p:xfrm>
          <a:off x="467544" y="1628800"/>
          <a:ext cx="1656184" cy="370840"/>
        </p:xfrm>
        <a:graphic>
          <a:graphicData uri="http://schemas.openxmlformats.org/drawingml/2006/table">
            <a:tbl>
              <a:tblPr firstRow="1" bandRow="1">
                <a:tableStyleId>{5C22544A-7EE6-4342-B048-85BDC9FD1C3A}</a:tableStyleId>
              </a:tblPr>
              <a:tblGrid>
                <a:gridCol w="828092"/>
                <a:gridCol w="828092"/>
              </a:tblGrid>
              <a:tr h="370840">
                <a:tc>
                  <a:txBody>
                    <a:bodyPr/>
                    <a:lstStyle/>
                    <a:p>
                      <a:pPr algn="ctr"/>
                      <a:r>
                        <a:rPr lang="en-US" altLang="zh-CN" dirty="0" smtClean="0"/>
                        <a:t>data</a:t>
                      </a:r>
                      <a:endParaRPr lang="zh-CN" altLang="en-US" dirty="0"/>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998891187"/>
              </p:ext>
            </p:extLst>
          </p:nvPr>
        </p:nvGraphicFramePr>
        <p:xfrm>
          <a:off x="2123728" y="1628800"/>
          <a:ext cx="1656184" cy="370840"/>
        </p:xfrm>
        <a:graphic>
          <a:graphicData uri="http://schemas.openxmlformats.org/drawingml/2006/table">
            <a:tbl>
              <a:tblPr firstRow="1" bandRow="1">
                <a:tableStyleId>{5C22544A-7EE6-4342-B048-85BDC9FD1C3A}</a:tableStyleId>
              </a:tblPr>
              <a:tblGrid>
                <a:gridCol w="828092"/>
                <a:gridCol w="828092"/>
              </a:tblGrid>
              <a:tr h="370840">
                <a:tc>
                  <a:txBody>
                    <a:bodyPr/>
                    <a:lstStyle/>
                    <a:p>
                      <a:pPr algn="ctr"/>
                      <a:r>
                        <a:rPr lang="en-US" altLang="zh-CN" dirty="0" smtClean="0"/>
                        <a:t>data</a:t>
                      </a:r>
                      <a:endParaRPr lang="zh-CN" altLang="en-US" dirty="0"/>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02325972"/>
              </p:ext>
            </p:extLst>
          </p:nvPr>
        </p:nvGraphicFramePr>
        <p:xfrm>
          <a:off x="3779912" y="1628800"/>
          <a:ext cx="1656184" cy="370840"/>
        </p:xfrm>
        <a:graphic>
          <a:graphicData uri="http://schemas.openxmlformats.org/drawingml/2006/table">
            <a:tbl>
              <a:tblPr firstRow="1" bandRow="1">
                <a:tableStyleId>{5C22544A-7EE6-4342-B048-85BDC9FD1C3A}</a:tableStyleId>
              </a:tblPr>
              <a:tblGrid>
                <a:gridCol w="828092"/>
                <a:gridCol w="828092"/>
              </a:tblGrid>
              <a:tr h="370840">
                <a:tc>
                  <a:txBody>
                    <a:bodyPr/>
                    <a:lstStyle/>
                    <a:p>
                      <a:pPr algn="ctr"/>
                      <a:r>
                        <a:rPr lang="en-US" altLang="zh-CN" dirty="0" smtClean="0"/>
                        <a:t>data</a:t>
                      </a:r>
                      <a:endParaRPr lang="zh-CN" altLang="en-US" dirty="0"/>
                    </a:p>
                  </a:txBody>
                  <a:tcPr/>
                </a:tc>
                <a:tc>
                  <a:txBody>
                    <a:bodyPr/>
                    <a:lstStyle/>
                    <a:p>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199035290"/>
              </p:ext>
            </p:extLst>
          </p:nvPr>
        </p:nvGraphicFramePr>
        <p:xfrm>
          <a:off x="5436096" y="1628800"/>
          <a:ext cx="1656184" cy="370840"/>
        </p:xfrm>
        <a:graphic>
          <a:graphicData uri="http://schemas.openxmlformats.org/drawingml/2006/table">
            <a:tbl>
              <a:tblPr firstRow="1" bandRow="1">
                <a:tableStyleId>{5C22544A-7EE6-4342-B048-85BDC9FD1C3A}</a:tableStyleId>
              </a:tblPr>
              <a:tblGrid>
                <a:gridCol w="828092"/>
                <a:gridCol w="828092"/>
              </a:tblGrid>
              <a:tr h="370840">
                <a:tc>
                  <a:txBody>
                    <a:bodyPr/>
                    <a:lstStyle/>
                    <a:p>
                      <a:pPr algn="ctr"/>
                      <a:r>
                        <a:rPr lang="en-US" altLang="zh-CN" dirty="0" smtClean="0"/>
                        <a:t>data</a:t>
                      </a:r>
                      <a:endParaRPr lang="zh-CN" altLang="en-US" dirty="0"/>
                    </a:p>
                  </a:txBody>
                  <a:tcPr/>
                </a:tc>
                <a:tc>
                  <a:txBody>
                    <a:bodyPr/>
                    <a:lstStyle/>
                    <a:p>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771799900"/>
              </p:ext>
            </p:extLst>
          </p:nvPr>
        </p:nvGraphicFramePr>
        <p:xfrm>
          <a:off x="7020272" y="1628800"/>
          <a:ext cx="1656184" cy="370840"/>
        </p:xfrm>
        <a:graphic>
          <a:graphicData uri="http://schemas.openxmlformats.org/drawingml/2006/table">
            <a:tbl>
              <a:tblPr firstRow="1" bandRow="1">
                <a:tableStyleId>{5C22544A-7EE6-4342-B048-85BDC9FD1C3A}</a:tableStyleId>
              </a:tblPr>
              <a:tblGrid>
                <a:gridCol w="828092"/>
                <a:gridCol w="828092"/>
              </a:tblGrid>
              <a:tr h="370840">
                <a:tc>
                  <a:txBody>
                    <a:bodyPr/>
                    <a:lstStyle/>
                    <a:p>
                      <a:pPr algn="ctr"/>
                      <a:r>
                        <a:rPr lang="en-US" altLang="zh-CN" dirty="0" smtClean="0"/>
                        <a:t>data</a:t>
                      </a:r>
                      <a:endParaRPr lang="zh-CN" altLang="en-US" dirty="0"/>
                    </a:p>
                  </a:txBody>
                  <a:tcPr/>
                </a:tc>
                <a:tc>
                  <a:txBody>
                    <a:bodyPr/>
                    <a:lstStyle/>
                    <a:p>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242377843"/>
              </p:ext>
            </p:extLst>
          </p:nvPr>
        </p:nvGraphicFramePr>
        <p:xfrm>
          <a:off x="467544" y="1988840"/>
          <a:ext cx="1656184" cy="370840"/>
        </p:xfrm>
        <a:graphic>
          <a:graphicData uri="http://schemas.openxmlformats.org/drawingml/2006/table">
            <a:tbl>
              <a:tblPr firstRow="1" bandRow="1">
                <a:tableStyleId>{5C22544A-7EE6-4342-B048-85BDC9FD1C3A}</a:tableStyleId>
              </a:tblPr>
              <a:tblGrid>
                <a:gridCol w="828092"/>
                <a:gridCol w="828092"/>
              </a:tblGrid>
              <a:tr h="370840">
                <a:tc>
                  <a:txBody>
                    <a:bodyPr/>
                    <a:lstStyle/>
                    <a:p>
                      <a:pPr algn="ctr"/>
                      <a:r>
                        <a:rPr lang="en-US" altLang="zh-CN" dirty="0" smtClean="0"/>
                        <a:t>data</a:t>
                      </a:r>
                      <a:endParaRPr lang="zh-CN" altLang="en-US" dirty="0"/>
                    </a:p>
                  </a:txBody>
                  <a:tcPr/>
                </a:tc>
                <a:tc>
                  <a:txBody>
                    <a:bodyPr/>
                    <a:lstStyle/>
                    <a:p>
                      <a:endParaRPr lang="zh-CN" altLang="en-US"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741108639"/>
              </p:ext>
            </p:extLst>
          </p:nvPr>
        </p:nvGraphicFramePr>
        <p:xfrm>
          <a:off x="2123728" y="1988840"/>
          <a:ext cx="1656184" cy="370840"/>
        </p:xfrm>
        <a:graphic>
          <a:graphicData uri="http://schemas.openxmlformats.org/drawingml/2006/table">
            <a:tbl>
              <a:tblPr firstRow="1" bandRow="1">
                <a:tableStyleId>{5C22544A-7EE6-4342-B048-85BDC9FD1C3A}</a:tableStyleId>
              </a:tblPr>
              <a:tblGrid>
                <a:gridCol w="828092"/>
                <a:gridCol w="828092"/>
              </a:tblGrid>
              <a:tr h="370840">
                <a:tc>
                  <a:txBody>
                    <a:bodyPr/>
                    <a:lstStyle/>
                    <a:p>
                      <a:pPr algn="ctr"/>
                      <a:r>
                        <a:rPr lang="en-US" altLang="zh-CN" dirty="0" smtClean="0"/>
                        <a:t>data</a:t>
                      </a:r>
                      <a:endParaRPr lang="zh-CN" altLang="en-US" dirty="0"/>
                    </a:p>
                  </a:txBody>
                  <a:tcPr>
                    <a:solidFill>
                      <a:schemeClr val="accent2"/>
                    </a:solidFill>
                  </a:tcPr>
                </a:tc>
                <a:tc>
                  <a:txBody>
                    <a:bodyPr/>
                    <a:lstStyle/>
                    <a:p>
                      <a:endParaRPr lang="zh-CN" altLang="en-US" dirty="0"/>
                    </a:p>
                  </a:txBody>
                  <a:tcPr>
                    <a:solidFill>
                      <a:schemeClr val="accent2"/>
                    </a:solidFill>
                  </a:tcPr>
                </a:tc>
              </a:tr>
            </a:tbl>
          </a:graphicData>
        </a:graphic>
      </p:graphicFrame>
      <p:grpSp>
        <p:nvGrpSpPr>
          <p:cNvPr id="15" name="组合 14"/>
          <p:cNvGrpSpPr/>
          <p:nvPr/>
        </p:nvGrpSpPr>
        <p:grpSpPr>
          <a:xfrm>
            <a:off x="2483768" y="2348880"/>
            <a:ext cx="3024336" cy="3672408"/>
            <a:chOff x="2483768" y="2348880"/>
            <a:chExt cx="3024336" cy="2889612"/>
          </a:xfrm>
        </p:grpSpPr>
        <p:sp>
          <p:nvSpPr>
            <p:cNvPr id="13" name="圆角右箭头 12"/>
            <p:cNvSpPr/>
            <p:nvPr/>
          </p:nvSpPr>
          <p:spPr>
            <a:xfrm flipV="1">
              <a:off x="2483768" y="2348880"/>
              <a:ext cx="288007" cy="27385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13"/>
            <p:cNvSpPr txBox="1"/>
            <p:nvPr/>
          </p:nvSpPr>
          <p:spPr>
            <a:xfrm>
              <a:off x="2771800" y="4869160"/>
              <a:ext cx="2736304" cy="369332"/>
            </a:xfrm>
            <a:prstGeom prst="rect">
              <a:avLst/>
            </a:prstGeom>
            <a:noFill/>
          </p:spPr>
          <p:txBody>
            <a:bodyPr wrap="square" rtlCol="0">
              <a:spAutoFit/>
            </a:bodyPr>
            <a:lstStyle/>
            <a:p>
              <a:r>
                <a:rPr lang="en-US" altLang="zh-CN" dirty="0"/>
                <a:t>c</a:t>
              </a:r>
              <a:r>
                <a:rPr lang="en-US" altLang="zh-CN" dirty="0" smtClean="0"/>
                <a:t>all [</a:t>
              </a:r>
              <a:r>
                <a:rPr lang="en-US" altLang="zh-CN" dirty="0" err="1" smtClean="0"/>
                <a:t>exx+xx</a:t>
              </a:r>
              <a:r>
                <a:rPr lang="en-US" altLang="zh-CN" dirty="0" smtClean="0"/>
                <a:t>] -&gt;</a:t>
              </a:r>
              <a:r>
                <a:rPr lang="en-US" altLang="zh-CN" dirty="0" err="1" smtClean="0"/>
                <a:t>xchg</a:t>
              </a:r>
              <a:r>
                <a:rPr lang="en-US" altLang="zh-CN" dirty="0" smtClean="0"/>
                <a:t> </a:t>
              </a:r>
              <a:r>
                <a:rPr lang="en-US" altLang="zh-CN" dirty="0" err="1" smtClean="0"/>
                <a:t>eax,esp</a:t>
              </a:r>
              <a:endParaRPr lang="zh-CN" altLang="en-US" dirty="0"/>
            </a:p>
          </p:txBody>
        </p:sp>
      </p:grpSp>
      <p:graphicFrame>
        <p:nvGraphicFramePr>
          <p:cNvPr id="16" name="表格 15"/>
          <p:cNvGraphicFramePr>
            <a:graphicFrameLocks noGrp="1"/>
          </p:cNvGraphicFramePr>
          <p:nvPr>
            <p:extLst>
              <p:ext uri="{D42A27DB-BD31-4B8C-83A1-F6EECF244321}">
                <p14:modId xmlns:p14="http://schemas.microsoft.com/office/powerpoint/2010/main" val="2566219592"/>
              </p:ext>
            </p:extLst>
          </p:nvPr>
        </p:nvGraphicFramePr>
        <p:xfrm>
          <a:off x="3779912" y="1987565"/>
          <a:ext cx="1656184" cy="370840"/>
        </p:xfrm>
        <a:graphic>
          <a:graphicData uri="http://schemas.openxmlformats.org/drawingml/2006/table">
            <a:tbl>
              <a:tblPr firstRow="1" bandRow="1">
                <a:tableStyleId>{00A15C55-8517-42AA-B614-E9B94910E393}</a:tableStyleId>
              </a:tblPr>
              <a:tblGrid>
                <a:gridCol w="828092"/>
                <a:gridCol w="828092"/>
              </a:tblGrid>
              <a:tr h="370840">
                <a:tc>
                  <a:txBody>
                    <a:bodyPr/>
                    <a:lstStyle/>
                    <a:p>
                      <a:pPr algn="ctr"/>
                      <a:r>
                        <a:rPr lang="en-US" altLang="zh-CN" dirty="0" smtClean="0"/>
                        <a:t>data</a:t>
                      </a:r>
                      <a:endParaRPr lang="zh-CN" altLang="en-US" dirty="0"/>
                    </a:p>
                  </a:txBody>
                  <a:tcPr/>
                </a:tc>
                <a:tc>
                  <a:txBody>
                    <a:bodyPr/>
                    <a:lstStyle/>
                    <a:p>
                      <a:endParaRPr lang="zh-CN" altLang="en-US" dirty="0"/>
                    </a:p>
                  </a:txBody>
                  <a:tcPr/>
                </a:tc>
              </a:tr>
            </a:tbl>
          </a:graphicData>
        </a:graphic>
      </p:graphicFrame>
      <p:grpSp>
        <p:nvGrpSpPr>
          <p:cNvPr id="17" name="组合 16"/>
          <p:cNvGrpSpPr/>
          <p:nvPr/>
        </p:nvGrpSpPr>
        <p:grpSpPr>
          <a:xfrm>
            <a:off x="3851920" y="2360290"/>
            <a:ext cx="1584176" cy="2943944"/>
            <a:chOff x="2483768" y="2348880"/>
            <a:chExt cx="1584176" cy="2889612"/>
          </a:xfrm>
        </p:grpSpPr>
        <p:sp>
          <p:nvSpPr>
            <p:cNvPr id="18" name="圆角右箭头 17"/>
            <p:cNvSpPr/>
            <p:nvPr/>
          </p:nvSpPr>
          <p:spPr>
            <a:xfrm flipV="1">
              <a:off x="2483768" y="2348880"/>
              <a:ext cx="288007" cy="27385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TextBox 18"/>
            <p:cNvSpPr txBox="1"/>
            <p:nvPr/>
          </p:nvSpPr>
          <p:spPr>
            <a:xfrm>
              <a:off x="2771800" y="4869160"/>
              <a:ext cx="1296144" cy="369332"/>
            </a:xfrm>
            <a:prstGeom prst="rect">
              <a:avLst/>
            </a:prstGeom>
            <a:noFill/>
          </p:spPr>
          <p:txBody>
            <a:bodyPr wrap="square" rtlCol="0">
              <a:spAutoFit/>
            </a:bodyPr>
            <a:lstStyle/>
            <a:p>
              <a:r>
                <a:rPr lang="en-US" altLang="zh-CN" dirty="0" err="1"/>
                <a:t>i</a:t>
              </a:r>
              <a:r>
                <a:rPr lang="en-US" altLang="zh-CN" dirty="0" err="1" smtClean="0"/>
                <a:t>nc</a:t>
              </a:r>
              <a:r>
                <a:rPr lang="en-US" altLang="zh-CN" dirty="0" smtClean="0"/>
                <a:t> [</a:t>
              </a:r>
              <a:r>
                <a:rPr lang="en-US" altLang="zh-CN" dirty="0" err="1" smtClean="0"/>
                <a:t>exx+xx</a:t>
              </a:r>
              <a:r>
                <a:rPr lang="en-US" altLang="zh-CN" dirty="0" smtClean="0"/>
                <a:t>]</a:t>
              </a:r>
              <a:endParaRPr lang="zh-CN" altLang="en-US" dirty="0"/>
            </a:p>
          </p:txBody>
        </p:sp>
      </p:grpSp>
    </p:spTree>
    <p:extLst>
      <p:ext uri="{BB962C8B-B14F-4D97-AF65-F5344CB8AC3E}">
        <p14:creationId xmlns:p14="http://schemas.microsoft.com/office/powerpoint/2010/main" val="221466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anim calcmode="lin" valueType="num">
                                      <p:cBhvr>
                                        <p:cTn id="35" dur="500" fill="hold"/>
                                        <p:tgtEl>
                                          <p:spTgt spid="9"/>
                                        </p:tgtEl>
                                        <p:attrNameLst>
                                          <p:attrName>ppt_x</p:attrName>
                                        </p:attrNameLst>
                                      </p:cBhvr>
                                      <p:tavLst>
                                        <p:tav tm="0">
                                          <p:val>
                                            <p:strVal val="#ppt_x"/>
                                          </p:val>
                                        </p:tav>
                                        <p:tav tm="100000">
                                          <p:val>
                                            <p:strVal val="#ppt_x"/>
                                          </p:val>
                                        </p:tav>
                                      </p:tavLst>
                                    </p:anim>
                                    <p:anim calcmode="lin" valueType="num">
                                      <p:cBhvr>
                                        <p:cTn id="36" dur="5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42"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anim calcmode="lin" valueType="num">
                                      <p:cBhvr>
                                        <p:cTn id="47" dur="500" fill="hold"/>
                                        <p:tgtEl>
                                          <p:spTgt spid="11"/>
                                        </p:tgtEl>
                                        <p:attrNameLst>
                                          <p:attrName>ppt_x</p:attrName>
                                        </p:attrNameLst>
                                      </p:cBhvr>
                                      <p:tavLst>
                                        <p:tav tm="0">
                                          <p:val>
                                            <p:strVal val="#ppt_x"/>
                                          </p:val>
                                        </p:tav>
                                        <p:tav tm="100000">
                                          <p:val>
                                            <p:strVal val="#ppt_x"/>
                                          </p:val>
                                        </p:tav>
                                      </p:tavLst>
                                    </p:anim>
                                    <p:anim calcmode="lin" valueType="num">
                                      <p:cBhvr>
                                        <p:cTn id="48" dur="500" fill="hold"/>
                                        <p:tgtEl>
                                          <p:spTgt spid="11"/>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2"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anim calcmode="lin" valueType="num">
                                      <p:cBhvr>
                                        <p:cTn id="53" dur="500" fill="hold"/>
                                        <p:tgtEl>
                                          <p:spTgt spid="12"/>
                                        </p:tgtEl>
                                        <p:attrNameLst>
                                          <p:attrName>ppt_x</p:attrName>
                                        </p:attrNameLst>
                                      </p:cBhvr>
                                      <p:tavLst>
                                        <p:tav tm="0">
                                          <p:val>
                                            <p:strVal val="#ppt_x"/>
                                          </p:val>
                                        </p:tav>
                                        <p:tav tm="100000">
                                          <p:val>
                                            <p:strVal val="#ppt_x"/>
                                          </p:val>
                                        </p:tav>
                                      </p:tavLst>
                                    </p:anim>
                                    <p:anim calcmode="lin" valueType="num">
                                      <p:cBhvr>
                                        <p:cTn id="5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anim calcmode="lin" valueType="num">
                                      <p:cBhvr>
                                        <p:cTn id="65" dur="500" fill="hold"/>
                                        <p:tgtEl>
                                          <p:spTgt spid="16"/>
                                        </p:tgtEl>
                                        <p:attrNameLst>
                                          <p:attrName>ppt_x</p:attrName>
                                        </p:attrNameLst>
                                      </p:cBhvr>
                                      <p:tavLst>
                                        <p:tav tm="0">
                                          <p:val>
                                            <p:strVal val="#ppt_x"/>
                                          </p:val>
                                        </p:tav>
                                        <p:tav tm="100000">
                                          <p:val>
                                            <p:strVal val="#ppt_x"/>
                                          </p:val>
                                        </p:tav>
                                      </p:tavLst>
                                    </p:anim>
                                    <p:anim calcmode="lin" valueType="num">
                                      <p:cBhvr>
                                        <p:cTn id="6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Mechanism(cont.)</a:t>
            </a:r>
          </a:p>
          <a:p>
            <a:pPr lvl="1"/>
            <a:r>
              <a:rPr lang="en-US" altLang="zh-CN" sz="2400" dirty="0" smtClean="0"/>
              <a:t>Break the heap </a:t>
            </a:r>
            <a:r>
              <a:rPr lang="en-US" altLang="zh-CN" sz="2400" dirty="0" err="1" smtClean="0"/>
              <a:t>fengshui</a:t>
            </a:r>
            <a:endParaRPr lang="en-US" altLang="zh-CN" sz="2400" dirty="0" smtClean="0"/>
          </a:p>
          <a:p>
            <a:pPr lvl="2"/>
            <a:r>
              <a:rPr lang="en-US" altLang="zh-CN" sz="2000" dirty="0" smtClean="0"/>
              <a:t>Focus on small chunk(&lt;0x200 bytes)</a:t>
            </a:r>
          </a:p>
          <a:p>
            <a:pPr lvl="2"/>
            <a:r>
              <a:rPr lang="en-US" altLang="zh-CN" sz="2000" dirty="0" smtClean="0"/>
              <a:t>Create more heaps</a:t>
            </a:r>
          </a:p>
          <a:p>
            <a:pPr lvl="2"/>
            <a:r>
              <a:rPr lang="en-US" altLang="zh-CN" sz="2000" dirty="0" smtClean="0"/>
              <a:t>Randomize the memory layout</a:t>
            </a:r>
          </a:p>
          <a:p>
            <a:pPr lvl="2"/>
            <a:r>
              <a:rPr lang="en-US" altLang="zh-CN" sz="2000" dirty="0" smtClean="0"/>
              <a:t>Randomize the actual size</a:t>
            </a:r>
            <a:endParaRPr lang="en-US" altLang="zh-CN" sz="2000" dirty="0"/>
          </a:p>
        </p:txBody>
      </p:sp>
    </p:spTree>
    <p:extLst>
      <p:ext uri="{BB962C8B-B14F-4D97-AF65-F5344CB8AC3E}">
        <p14:creationId xmlns:p14="http://schemas.microsoft.com/office/powerpoint/2010/main" val="30980851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a:t>
            </a:r>
            <a:r>
              <a:rPr lang="en-US" altLang="zh-CN" dirty="0" err="1"/>
              <a:t>Luchong</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339458086"/>
              </p:ext>
            </p:extLst>
          </p:nvPr>
        </p:nvGraphicFramePr>
        <p:xfrm>
          <a:off x="342900" y="1068388"/>
          <a:ext cx="8440740" cy="2595880"/>
        </p:xfrm>
        <a:graphic>
          <a:graphicData uri="http://schemas.openxmlformats.org/drawingml/2006/table">
            <a:tbl>
              <a:tblPr firstRow="1" bandRow="1">
                <a:tableStyleId>{5940675A-B579-460E-94D1-54222C63F5DA}</a:tableStyleId>
              </a:tblPr>
              <a:tblGrid>
                <a:gridCol w="844074"/>
                <a:gridCol w="844074"/>
                <a:gridCol w="844074"/>
                <a:gridCol w="844074"/>
                <a:gridCol w="844074"/>
                <a:gridCol w="844074"/>
                <a:gridCol w="844074"/>
                <a:gridCol w="844074"/>
                <a:gridCol w="844074"/>
                <a:gridCol w="844074"/>
              </a:tblGrid>
              <a:tr h="370840">
                <a:tc>
                  <a:txBody>
                    <a:bodyPr/>
                    <a:lstStyle/>
                    <a:p>
                      <a:endParaRPr lang="zh-CN" altLang="en-US" dirty="0"/>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solidFill>
                      <a:schemeClr val="tx2">
                        <a:lumMod val="20000"/>
                        <a:lumOff val="80000"/>
                      </a:schemeClr>
                    </a:solidFill>
                  </a:tcPr>
                </a:tc>
                <a:tc>
                  <a:txBody>
                    <a:bodyPr/>
                    <a:lstStyle/>
                    <a:p>
                      <a:endParaRPr lang="zh-CN" altLang="en-US" dirty="0"/>
                    </a:p>
                  </a:txBody>
                  <a:tcPr marL="93786" marR="93786">
                    <a:solidFill>
                      <a:schemeClr val="tx2">
                        <a:lumMod val="20000"/>
                        <a:lumOff val="80000"/>
                      </a:schemeClr>
                    </a:solidFill>
                  </a:tcPr>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r>
              <a:tr h="370840">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a:p>
                  </a:txBody>
                  <a:tcPr marL="93786" marR="93786"/>
                </a:tc>
                <a:tc>
                  <a:txBody>
                    <a:bodyPr/>
                    <a:lstStyle/>
                    <a:p>
                      <a:endParaRPr lang="zh-CN" altLang="en-US" dirty="0"/>
                    </a:p>
                  </a:txBody>
                  <a:tcPr marL="93786" marR="93786"/>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26572119"/>
              </p:ext>
            </p:extLst>
          </p:nvPr>
        </p:nvGraphicFramePr>
        <p:xfrm>
          <a:off x="1619672" y="5722456"/>
          <a:ext cx="2448273" cy="370840"/>
        </p:xfrm>
        <a:graphic>
          <a:graphicData uri="http://schemas.openxmlformats.org/drawingml/2006/table">
            <a:tbl>
              <a:tblPr firstRow="1" bandRow="1">
                <a:tableStyleId>{5C22544A-7EE6-4342-B048-85BDC9FD1C3A}</a:tableStyleId>
              </a:tblPr>
              <a:tblGrid>
                <a:gridCol w="816091"/>
                <a:gridCol w="816091"/>
                <a:gridCol w="816091"/>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939894931"/>
              </p:ext>
            </p:extLst>
          </p:nvPr>
        </p:nvGraphicFramePr>
        <p:xfrm>
          <a:off x="467544" y="5157192"/>
          <a:ext cx="1656184" cy="370840"/>
        </p:xfrm>
        <a:graphic>
          <a:graphicData uri="http://schemas.openxmlformats.org/drawingml/2006/table">
            <a:tbl>
              <a:tblPr firstRow="1" bandRow="1">
                <a:tableStyleId>{F5AB1C69-6EDB-4FF4-983F-18BD219EF322}</a:tableStyleId>
              </a:tblPr>
              <a:tblGrid>
                <a:gridCol w="828092"/>
                <a:gridCol w="828092"/>
              </a:tblGrid>
              <a:tr h="370840">
                <a:tc>
                  <a:txBody>
                    <a:bodyPr/>
                    <a:lstStyle/>
                    <a:p>
                      <a:endParaRPr lang="zh-CN" altLang="en-US" dirty="0"/>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553565627"/>
              </p:ext>
            </p:extLst>
          </p:nvPr>
        </p:nvGraphicFramePr>
        <p:xfrm>
          <a:off x="2937082" y="1484784"/>
          <a:ext cx="2448273" cy="370840"/>
        </p:xfrm>
        <a:graphic>
          <a:graphicData uri="http://schemas.openxmlformats.org/drawingml/2006/table">
            <a:tbl>
              <a:tblPr firstRow="1" bandRow="1">
                <a:tableStyleId>{5C22544A-7EE6-4342-B048-85BDC9FD1C3A}</a:tableStyleId>
              </a:tblPr>
              <a:tblGrid>
                <a:gridCol w="816091"/>
                <a:gridCol w="816091"/>
                <a:gridCol w="816091"/>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828500527"/>
              </p:ext>
            </p:extLst>
          </p:nvPr>
        </p:nvGraphicFramePr>
        <p:xfrm>
          <a:off x="3326598" y="1486027"/>
          <a:ext cx="1656184" cy="370840"/>
        </p:xfrm>
        <a:graphic>
          <a:graphicData uri="http://schemas.openxmlformats.org/drawingml/2006/table">
            <a:tbl>
              <a:tblPr firstRow="1" bandRow="1">
                <a:tableStyleId>{F5AB1C69-6EDB-4FF4-983F-18BD219EF322}</a:tableStyleId>
              </a:tblPr>
              <a:tblGrid>
                <a:gridCol w="828092"/>
                <a:gridCol w="828092"/>
              </a:tblGrid>
              <a:tr h="370840">
                <a:tc>
                  <a:txBody>
                    <a:bodyPr/>
                    <a:lstStyle/>
                    <a:p>
                      <a:endParaRPr lang="zh-CN" altLang="en-US" dirty="0"/>
                    </a:p>
                  </a:txBody>
                  <a:tcPr/>
                </a:tc>
                <a:tc>
                  <a:txBody>
                    <a:bodyPr/>
                    <a:lstStyle/>
                    <a:p>
                      <a:endParaRPr lang="zh-CN" altLang="en-US" dirty="0"/>
                    </a:p>
                  </a:txBody>
                  <a:tcPr/>
                </a:tc>
              </a:tr>
            </a:tbl>
          </a:graphicData>
        </a:graphic>
      </p:graphicFrame>
      <p:grpSp>
        <p:nvGrpSpPr>
          <p:cNvPr id="10" name="组合 9"/>
          <p:cNvGrpSpPr/>
          <p:nvPr/>
        </p:nvGrpSpPr>
        <p:grpSpPr>
          <a:xfrm>
            <a:off x="2987824" y="1868513"/>
            <a:ext cx="4464496" cy="2867546"/>
            <a:chOff x="2987824" y="2348880"/>
            <a:chExt cx="4464496" cy="2867546"/>
          </a:xfrm>
        </p:grpSpPr>
        <p:sp>
          <p:nvSpPr>
            <p:cNvPr id="3" name="圆角右箭头 2"/>
            <p:cNvSpPr/>
            <p:nvPr/>
          </p:nvSpPr>
          <p:spPr>
            <a:xfrm flipV="1">
              <a:off x="2987824" y="2348880"/>
              <a:ext cx="432048" cy="2376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3419872" y="4293096"/>
              <a:ext cx="4032448" cy="923330"/>
            </a:xfrm>
            <a:prstGeom prst="rect">
              <a:avLst/>
            </a:prstGeom>
            <a:noFill/>
          </p:spPr>
          <p:txBody>
            <a:bodyPr wrap="square" rtlCol="0">
              <a:spAutoFit/>
            </a:bodyPr>
            <a:lstStyle/>
            <a:p>
              <a:r>
                <a:rPr lang="en-US" altLang="zh-CN" dirty="0" smtClean="0"/>
                <a:t>1, misaligned</a:t>
              </a:r>
            </a:p>
            <a:p>
              <a:r>
                <a:rPr lang="en-US" altLang="zh-CN" dirty="0" smtClean="0"/>
                <a:t>2, inaccurate data control</a:t>
              </a:r>
            </a:p>
            <a:p>
              <a:r>
                <a:rPr lang="en-US" altLang="zh-CN" dirty="0" smtClean="0"/>
                <a:t>3, failed exploitation</a:t>
              </a:r>
              <a:endParaRPr lang="zh-CN" altLang="en-US" dirty="0"/>
            </a:p>
          </p:txBody>
        </p:sp>
      </p:grpSp>
    </p:spTree>
    <p:extLst>
      <p:ext uri="{BB962C8B-B14F-4D97-AF65-F5344CB8AC3E}">
        <p14:creationId xmlns:p14="http://schemas.microsoft.com/office/powerpoint/2010/main" val="23165877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50" presetClass="path" presetSubtype="0" accel="50000" decel="50000" fill="hold" nodeType="afterEffect">
                                  <p:stCondLst>
                                    <p:cond delay="0"/>
                                  </p:stCondLst>
                                  <p:childTnLst>
                                    <p:animMotion origin="layout" path="M 3.33333E-6 -0.00024 L 0.08298 -0.00024 C 0.12118 -0.00024 0.16788 0.02152 0.16788 0.04004 L 0.16788 0.08287 " pathEditMode="relative" rAng="0" ptsTypes="FfFF">
                                      <p:cBhvr>
                                        <p:cTn id="19" dur="1000" fill="hold"/>
                                        <p:tgtEl>
                                          <p:spTgt spid="5"/>
                                        </p:tgtEl>
                                        <p:attrNameLst>
                                          <p:attrName>ppt_x</p:attrName>
                                          <p:attrName>ppt_y</p:attrName>
                                        </p:attrNameLst>
                                      </p:cBhvr>
                                      <p:rCtr x="8385" y="4144"/>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6"/>
                                        </p:tgtEl>
                                        <p:attrNameLst>
                                          <p:attrName>style.visibility</p:attrName>
                                        </p:attrNameLst>
                                      </p:cBhvr>
                                      <p:to>
                                        <p:strVal val="hidden"/>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Everything else</a:t>
            </a:r>
          </a:p>
          <a:p>
            <a:pPr lvl="1"/>
            <a:r>
              <a:rPr lang="en-US" altLang="zh-CN" sz="2400" dirty="0" smtClean="0"/>
              <a:t>Cookie for the heap chunk</a:t>
            </a:r>
          </a:p>
          <a:p>
            <a:pPr lvl="2"/>
            <a:r>
              <a:rPr lang="en-US" altLang="zh-CN" sz="2000" dirty="0" smtClean="0"/>
              <a:t>Post exploitation checking</a:t>
            </a:r>
          </a:p>
          <a:p>
            <a:pPr lvl="1"/>
            <a:r>
              <a:rPr lang="en-US" altLang="zh-CN" sz="2400" dirty="0" smtClean="0"/>
              <a:t>Chunk initialization</a:t>
            </a:r>
          </a:p>
          <a:p>
            <a:pPr lvl="2"/>
            <a:r>
              <a:rPr lang="en-US" altLang="zh-CN" sz="2000" dirty="0" smtClean="0"/>
              <a:t>Deal with uninitialized cases</a:t>
            </a:r>
          </a:p>
          <a:p>
            <a:pPr lvl="1"/>
            <a:r>
              <a:rPr lang="en-US" altLang="zh-CN" sz="2400" dirty="0" smtClean="0"/>
              <a:t>Timestamp for the </a:t>
            </a:r>
            <a:r>
              <a:rPr lang="en-US" altLang="zh-CN" sz="2400" dirty="0" err="1" smtClean="0"/>
              <a:t>free’d</a:t>
            </a:r>
            <a:r>
              <a:rPr lang="en-US" altLang="zh-CN" sz="2400" dirty="0" smtClean="0"/>
              <a:t> chunk</a:t>
            </a:r>
          </a:p>
          <a:p>
            <a:pPr lvl="2"/>
            <a:r>
              <a:rPr lang="en-US" altLang="zh-CN" sz="2000" dirty="0" smtClean="0"/>
              <a:t>Enhanced deferred free</a:t>
            </a:r>
            <a:endParaRPr lang="en-US" altLang="zh-CN" sz="2400" dirty="0" smtClean="0"/>
          </a:p>
          <a:p>
            <a:pPr lvl="1"/>
            <a:endParaRPr lang="zh-CN" altLang="en-US" sz="2400" dirty="0"/>
          </a:p>
        </p:txBody>
      </p:sp>
    </p:spTree>
    <p:extLst>
      <p:ext uri="{BB962C8B-B14F-4D97-AF65-F5344CB8AC3E}">
        <p14:creationId xmlns:p14="http://schemas.microsoft.com/office/powerpoint/2010/main" val="190179837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err="1"/>
              <a:t>Luchong</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Limitation despite of 99% coverage</a:t>
            </a:r>
          </a:p>
          <a:p>
            <a:pPr lvl="1"/>
            <a:r>
              <a:rPr lang="en-US" altLang="zh-CN" sz="2400" dirty="0" smtClean="0"/>
              <a:t>Trade off between performance and accuracy</a:t>
            </a:r>
          </a:p>
          <a:p>
            <a:pPr lvl="1"/>
            <a:r>
              <a:rPr lang="en-US" altLang="zh-CN" sz="2400" dirty="0" smtClean="0"/>
              <a:t>Stack things</a:t>
            </a:r>
          </a:p>
          <a:p>
            <a:pPr lvl="2"/>
            <a:r>
              <a:rPr lang="en-US" altLang="zh-CN" sz="2000" dirty="0" smtClean="0"/>
              <a:t>CVE-2014-2797, type confusion on the stack</a:t>
            </a:r>
          </a:p>
          <a:p>
            <a:pPr lvl="1"/>
            <a:r>
              <a:rPr lang="en-US" altLang="zh-CN" sz="2400" dirty="0" smtClean="0"/>
              <a:t>Brute force</a:t>
            </a:r>
          </a:p>
          <a:p>
            <a:pPr lvl="1"/>
            <a:r>
              <a:rPr lang="en-US" altLang="zh-CN" sz="2400" dirty="0" smtClean="0"/>
              <a:t>Logic bugs</a:t>
            </a:r>
            <a:endParaRPr lang="zh-CN" altLang="en-US" sz="2400" dirty="0"/>
          </a:p>
        </p:txBody>
      </p:sp>
    </p:spTree>
    <p:extLst>
      <p:ext uri="{BB962C8B-B14F-4D97-AF65-F5344CB8AC3E}">
        <p14:creationId xmlns:p14="http://schemas.microsoft.com/office/powerpoint/2010/main" val="13799415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About us</a:t>
            </a:r>
            <a:endParaRPr lang="zh-CN" altLang="en-US" sz="3600" dirty="0"/>
          </a:p>
        </p:txBody>
      </p:sp>
      <p:sp>
        <p:nvSpPr>
          <p:cNvPr id="3" name="内容占位符 2"/>
          <p:cNvSpPr>
            <a:spLocks noGrp="1"/>
          </p:cNvSpPr>
          <p:nvPr>
            <p:ph idx="1"/>
          </p:nvPr>
        </p:nvSpPr>
        <p:spPr/>
        <p:txBody>
          <a:bodyPr/>
          <a:lstStyle/>
          <a:p>
            <a:r>
              <a:rPr lang="en-US" altLang="zh-CN" sz="2800" dirty="0"/>
              <a:t>IPS team of Palo Alto Networks(09:00-17:00)</a:t>
            </a:r>
          </a:p>
          <a:p>
            <a:r>
              <a:rPr lang="en-US" altLang="zh-CN" sz="2800" dirty="0"/>
              <a:t>Researchers(19:00-22:00)</a:t>
            </a:r>
          </a:p>
          <a:p>
            <a:pPr lvl="1"/>
            <a:r>
              <a:rPr lang="en-US" altLang="zh-CN" sz="2400" dirty="0"/>
              <a:t>http://osvdb.org/affiliations/1148-palo-alto-networks</a:t>
            </a:r>
          </a:p>
          <a:p>
            <a:r>
              <a:rPr lang="en-US" altLang="zh-CN" sz="2800" dirty="0"/>
              <a:t>White hats</a:t>
            </a:r>
          </a:p>
          <a:p>
            <a:pPr lvl="1"/>
            <a:r>
              <a:rPr lang="en-US" altLang="zh-CN" sz="2400" dirty="0"/>
              <a:t>100+ CVEs from </a:t>
            </a:r>
            <a:r>
              <a:rPr lang="en-US" altLang="zh-CN" sz="2400" dirty="0" smtClean="0"/>
              <a:t>vendors</a:t>
            </a:r>
          </a:p>
          <a:p>
            <a:pPr lvl="1"/>
            <a:r>
              <a:rPr lang="en-US" altLang="zh-CN" sz="2400" dirty="0"/>
              <a:t>0 bug sold to ZDI/3</a:t>
            </a:r>
            <a:r>
              <a:rPr lang="en-US" altLang="zh-CN" sz="2400" baseline="30000" dirty="0"/>
              <a:t>rd</a:t>
            </a:r>
            <a:r>
              <a:rPr lang="en-US" altLang="zh-CN" sz="2400" dirty="0"/>
              <a:t> party</a:t>
            </a:r>
          </a:p>
          <a:p>
            <a:pPr lvl="1"/>
            <a:r>
              <a:rPr lang="en-US" altLang="zh-CN" sz="2400" dirty="0" smtClean="0"/>
              <a:t>Exploit writer for defense in depth</a:t>
            </a:r>
            <a:endParaRPr lang="zh-CN" altLang="en-US" sz="2000" strike="dblStrike" dirty="0"/>
          </a:p>
          <a:p>
            <a:endParaRPr lang="zh-CN" altLang="en-US" dirty="0"/>
          </a:p>
        </p:txBody>
      </p:sp>
    </p:spTree>
    <p:extLst>
      <p:ext uri="{BB962C8B-B14F-4D97-AF65-F5344CB8AC3E}">
        <p14:creationId xmlns:p14="http://schemas.microsoft.com/office/powerpoint/2010/main" val="1832560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Demo</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Demo</a:t>
            </a:r>
            <a:endParaRPr lang="zh-CN" altLang="en-US" sz="2800" dirty="0"/>
          </a:p>
        </p:txBody>
      </p:sp>
    </p:spTree>
    <p:extLst>
      <p:ext uri="{BB962C8B-B14F-4D97-AF65-F5344CB8AC3E}">
        <p14:creationId xmlns:p14="http://schemas.microsoft.com/office/powerpoint/2010/main" val="237829615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Q&amp;A</a:t>
            </a:r>
            <a:endParaRPr lang="zh-CN" altLang="en-US" sz="3600"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3078387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History</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June patch</a:t>
            </a:r>
          </a:p>
          <a:p>
            <a:pPr lvl="1"/>
            <a:r>
              <a:rPr lang="en-US" altLang="zh-CN" sz="2400" dirty="0" smtClean="0"/>
              <a:t>Isolated heap</a:t>
            </a:r>
          </a:p>
          <a:p>
            <a:pPr lvl="1"/>
            <a:r>
              <a:rPr lang="en-US" altLang="zh-CN" sz="2400" dirty="0" smtClean="0"/>
              <a:t>Not a problem</a:t>
            </a:r>
          </a:p>
          <a:p>
            <a:r>
              <a:rPr lang="en-US" altLang="zh-CN" sz="2800" dirty="0" smtClean="0"/>
              <a:t>July patch</a:t>
            </a:r>
          </a:p>
          <a:p>
            <a:pPr lvl="1"/>
            <a:r>
              <a:rPr lang="en-US" altLang="zh-CN" sz="2400" dirty="0" smtClean="0"/>
              <a:t>Deferred free</a:t>
            </a:r>
          </a:p>
          <a:p>
            <a:pPr lvl="1"/>
            <a:r>
              <a:rPr lang="en-US" altLang="zh-CN" sz="2400" dirty="0" smtClean="0"/>
              <a:t>Not a silver bullet</a:t>
            </a:r>
            <a:endParaRPr lang="zh-CN" altLang="en-US" sz="2400" dirty="0"/>
          </a:p>
        </p:txBody>
      </p:sp>
    </p:spTree>
    <p:extLst>
      <p:ext uri="{BB962C8B-B14F-4D97-AF65-F5344CB8AC3E}">
        <p14:creationId xmlns:p14="http://schemas.microsoft.com/office/powerpoint/2010/main" val="29722044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History</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UAF is NOT everything</a:t>
            </a:r>
          </a:p>
          <a:p>
            <a:pPr lvl="1"/>
            <a:r>
              <a:rPr lang="en-US" altLang="zh-CN" sz="2400" dirty="0"/>
              <a:t>Type confusion</a:t>
            </a:r>
          </a:p>
          <a:p>
            <a:pPr lvl="1"/>
            <a:r>
              <a:rPr lang="en-US" altLang="zh-CN" sz="2400" dirty="0"/>
              <a:t>Overflow</a:t>
            </a:r>
          </a:p>
          <a:p>
            <a:pPr lvl="1"/>
            <a:r>
              <a:rPr lang="en-US" altLang="zh-CN" sz="2400" dirty="0"/>
              <a:t>Uninitialized memory</a:t>
            </a:r>
          </a:p>
          <a:p>
            <a:pPr lvl="1"/>
            <a:r>
              <a:rPr lang="en-US" altLang="zh-CN" sz="2400" dirty="0"/>
              <a:t>Other memory corruption</a:t>
            </a:r>
            <a:r>
              <a:rPr lang="en-US" altLang="zh-CN" sz="2400" dirty="0" smtClean="0"/>
              <a:t>…</a:t>
            </a:r>
          </a:p>
          <a:p>
            <a:r>
              <a:rPr lang="en-US" altLang="zh-CN" sz="2800" dirty="0" smtClean="0"/>
              <a:t>Defense on the heap, or deeper?</a:t>
            </a:r>
          </a:p>
        </p:txBody>
      </p:sp>
    </p:spTree>
    <p:extLst>
      <p:ext uri="{BB962C8B-B14F-4D97-AF65-F5344CB8AC3E}">
        <p14:creationId xmlns:p14="http://schemas.microsoft.com/office/powerpoint/2010/main" val="12907991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JS</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Exploit trends in IE browser</a:t>
            </a:r>
          </a:p>
          <a:p>
            <a:pPr lvl="1"/>
            <a:r>
              <a:rPr lang="en-US" altLang="zh-CN" sz="2400" dirty="0" smtClean="0"/>
              <a:t>UAF and OBA(Out of Boundary Access)</a:t>
            </a:r>
          </a:p>
          <a:p>
            <a:pPr lvl="1"/>
            <a:r>
              <a:rPr lang="en-US" altLang="zh-CN" sz="2400" dirty="0" smtClean="0"/>
              <a:t>Write primitive</a:t>
            </a:r>
          </a:p>
          <a:p>
            <a:pPr lvl="1"/>
            <a:r>
              <a:rPr lang="en-US" altLang="zh-CN" sz="2400" dirty="0" smtClean="0"/>
              <a:t>Write what?</a:t>
            </a:r>
          </a:p>
          <a:p>
            <a:pPr lvl="2"/>
            <a:r>
              <a:rPr lang="en-US" altLang="zh-CN" sz="2000" dirty="0" smtClean="0"/>
              <a:t>BSTR</a:t>
            </a:r>
          </a:p>
          <a:p>
            <a:pPr lvl="2"/>
            <a:r>
              <a:rPr lang="en-US" altLang="zh-CN" sz="2000" dirty="0" smtClean="0"/>
              <a:t>*Array*</a:t>
            </a:r>
          </a:p>
          <a:p>
            <a:pPr lvl="2"/>
            <a:r>
              <a:rPr lang="en-US" altLang="zh-CN" sz="2000" dirty="0" smtClean="0"/>
              <a:t>Element Attribute</a:t>
            </a:r>
          </a:p>
          <a:p>
            <a:pPr lvl="2"/>
            <a:r>
              <a:rPr lang="en-US" altLang="zh-CN" sz="2000" dirty="0" smtClean="0"/>
              <a:t>Other</a:t>
            </a:r>
            <a:endParaRPr lang="zh-CN" altLang="en-US" sz="2000" dirty="0"/>
          </a:p>
        </p:txBody>
      </p:sp>
    </p:spTree>
    <p:extLst>
      <p:ext uri="{BB962C8B-B14F-4D97-AF65-F5344CB8AC3E}">
        <p14:creationId xmlns:p14="http://schemas.microsoft.com/office/powerpoint/2010/main" val="13259446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JS</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Why Array?</a:t>
            </a:r>
          </a:p>
          <a:p>
            <a:pPr lvl="1"/>
            <a:r>
              <a:rPr lang="en-US" altLang="zh-CN" sz="2400" dirty="0" smtClean="0"/>
              <a:t>Simple: Few JS code</a:t>
            </a:r>
          </a:p>
          <a:p>
            <a:pPr lvl="1"/>
            <a:r>
              <a:rPr lang="en-US" altLang="zh-CN" sz="2400" dirty="0" smtClean="0"/>
              <a:t>Powerful: From write one byte to read/write anywhere</a:t>
            </a:r>
          </a:p>
          <a:p>
            <a:pPr lvl="1"/>
            <a:r>
              <a:rPr lang="en-US" altLang="zh-CN" sz="2400" dirty="0" smtClean="0"/>
              <a:t>Extensive: UAF and OBA, heap spray and heap layout, </a:t>
            </a:r>
            <a:r>
              <a:rPr lang="en-US" altLang="zh-CN" sz="2400" dirty="0" err="1" smtClean="0"/>
              <a:t>javascript</a:t>
            </a:r>
            <a:r>
              <a:rPr lang="en-US" altLang="zh-CN" sz="2400" dirty="0" smtClean="0"/>
              <a:t> and </a:t>
            </a:r>
            <a:r>
              <a:rPr lang="en-US" altLang="zh-CN" sz="2400" dirty="0" err="1" smtClean="0"/>
              <a:t>vbscript</a:t>
            </a:r>
            <a:endParaRPr lang="zh-CN" altLang="en-US" sz="2400" dirty="0"/>
          </a:p>
        </p:txBody>
      </p:sp>
    </p:spTree>
    <p:extLst>
      <p:ext uri="{BB962C8B-B14F-4D97-AF65-F5344CB8AC3E}">
        <p14:creationId xmlns:p14="http://schemas.microsoft.com/office/powerpoint/2010/main" val="1501107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JS</a:t>
            </a:r>
            <a:endParaRPr lang="zh-CN" altLang="en-US" sz="3600" dirty="0"/>
          </a:p>
        </p:txBody>
      </p:sp>
      <p:sp>
        <p:nvSpPr>
          <p:cNvPr id="3" name="内容占位符 2"/>
          <p:cNvSpPr>
            <a:spLocks noGrp="1"/>
          </p:cNvSpPr>
          <p:nvPr>
            <p:ph idx="1"/>
          </p:nvPr>
        </p:nvSpPr>
        <p:spPr/>
        <p:txBody>
          <a:bodyPr>
            <a:normAutofit/>
          </a:bodyPr>
          <a:lstStyle/>
          <a:p>
            <a:r>
              <a:rPr lang="en-US" altLang="zh-CN" sz="2800" dirty="0" smtClean="0"/>
              <a:t>Defense array heap spray and heap layout</a:t>
            </a:r>
          </a:p>
          <a:p>
            <a:pPr lvl="1"/>
            <a:r>
              <a:rPr lang="en-US" altLang="zh-CN" sz="2400" dirty="0" smtClean="0"/>
              <a:t>Hook array allocate function</a:t>
            </a:r>
          </a:p>
          <a:p>
            <a:pPr lvl="1"/>
            <a:r>
              <a:rPr lang="en-US" altLang="zh-CN" sz="2400" dirty="0" smtClean="0"/>
              <a:t>Loop Counts and array length</a:t>
            </a:r>
            <a:endParaRPr lang="zh-CN" altLang="en-US" sz="2400" dirty="0"/>
          </a:p>
        </p:txBody>
      </p:sp>
      <p:sp>
        <p:nvSpPr>
          <p:cNvPr id="4" name="TextBox 3"/>
          <p:cNvSpPr txBox="1"/>
          <p:nvPr/>
        </p:nvSpPr>
        <p:spPr>
          <a:xfrm>
            <a:off x="467544" y="2780928"/>
            <a:ext cx="8208912" cy="1015663"/>
          </a:xfrm>
          <a:prstGeom prst="rect">
            <a:avLst/>
          </a:prstGeom>
          <a:noFill/>
        </p:spPr>
        <p:txBody>
          <a:bodyPr wrap="square" rtlCol="0">
            <a:spAutoFit/>
          </a:bodyPr>
          <a:lstStyle/>
          <a:p>
            <a:r>
              <a:rPr lang="en-US" altLang="zh-CN" sz="2000" dirty="0" err="1" smtClean="0">
                <a:solidFill>
                  <a:schemeClr val="tx1">
                    <a:lumMod val="65000"/>
                    <a:lumOff val="35000"/>
                  </a:schemeClr>
                </a:solidFill>
                <a:latin typeface="Arial" pitchFamily="34" charset="0"/>
                <a:cs typeface="Arial" pitchFamily="34" charset="0"/>
              </a:rPr>
              <a:t>Var</a:t>
            </a:r>
            <a:r>
              <a:rPr lang="en-US" altLang="zh-CN" sz="2000" dirty="0" smtClean="0">
                <a:solidFill>
                  <a:schemeClr val="tx1">
                    <a:lumMod val="65000"/>
                    <a:lumOff val="35000"/>
                  </a:schemeClr>
                </a:solidFill>
                <a:latin typeface="Arial" pitchFamily="34" charset="0"/>
                <a:cs typeface="Arial" pitchFamily="34" charset="0"/>
              </a:rPr>
              <a:t> a = new int32array(</a:t>
            </a:r>
            <a:r>
              <a:rPr lang="en-US" altLang="zh-CN" sz="2000" dirty="0" err="1" smtClean="0">
                <a:solidFill>
                  <a:schemeClr val="tx1">
                    <a:lumMod val="65000"/>
                    <a:lumOff val="35000"/>
                  </a:schemeClr>
                </a:solidFill>
                <a:latin typeface="Arial" pitchFamily="34" charset="0"/>
                <a:cs typeface="Arial" pitchFamily="34" charset="0"/>
              </a:rPr>
              <a:t>arraybuffer</a:t>
            </a:r>
            <a:r>
              <a:rPr lang="en-US" altLang="zh-CN" sz="2000" dirty="0" smtClean="0">
                <a:solidFill>
                  <a:schemeClr val="tx1">
                    <a:lumMod val="65000"/>
                    <a:lumOff val="35000"/>
                  </a:schemeClr>
                </a:solidFill>
                <a:latin typeface="Arial" pitchFamily="34" charset="0"/>
                <a:cs typeface="Arial" pitchFamily="34" charset="0"/>
              </a:rPr>
              <a:t>)</a:t>
            </a:r>
          </a:p>
          <a:p>
            <a:r>
              <a:rPr lang="en-US" altLang="zh-CN" sz="2000" dirty="0" smtClean="0">
                <a:solidFill>
                  <a:schemeClr val="tx1">
                    <a:lumMod val="65000"/>
                    <a:lumOff val="35000"/>
                  </a:schemeClr>
                </a:solidFill>
                <a:latin typeface="Arial" pitchFamily="34" charset="0"/>
                <a:cs typeface="Arial" pitchFamily="34" charset="0"/>
                <a:sym typeface="Wingdings" panose="05000000000000000000" pitchFamily="2" charset="2"/>
              </a:rPr>
              <a:t> </a:t>
            </a:r>
            <a:r>
              <a:rPr lang="en-US" altLang="zh-CN" sz="2000" dirty="0">
                <a:solidFill>
                  <a:schemeClr val="tx1">
                    <a:lumMod val="65000"/>
                    <a:lumOff val="35000"/>
                  </a:schemeClr>
                </a:solidFill>
                <a:latin typeface="Arial" pitchFamily="34" charset="0"/>
                <a:cs typeface="Arial" pitchFamily="34" charset="0"/>
              </a:rPr>
              <a:t>jscript9! </a:t>
            </a:r>
            <a:r>
              <a:rPr lang="en-US" altLang="zh-CN" sz="2000" dirty="0" err="1">
                <a:solidFill>
                  <a:schemeClr val="tx1">
                    <a:lumMod val="65000"/>
                    <a:lumOff val="35000"/>
                  </a:schemeClr>
                </a:solidFill>
                <a:latin typeface="Arial" pitchFamily="34" charset="0"/>
                <a:cs typeface="Arial" pitchFamily="34" charset="0"/>
              </a:rPr>
              <a:t>Js</a:t>
            </a:r>
            <a:r>
              <a:rPr lang="en-US" altLang="zh-CN" sz="2000" dirty="0">
                <a:solidFill>
                  <a:schemeClr val="tx1">
                    <a:lumMod val="65000"/>
                    <a:lumOff val="35000"/>
                  </a:schemeClr>
                </a:solidFill>
                <a:latin typeface="Arial" pitchFamily="34" charset="0"/>
                <a:cs typeface="Arial" pitchFamily="34" charset="0"/>
              </a:rPr>
              <a:t>::</a:t>
            </a:r>
            <a:r>
              <a:rPr lang="en-US" altLang="zh-CN" sz="2000" dirty="0" err="1">
                <a:solidFill>
                  <a:schemeClr val="tx1">
                    <a:lumMod val="65000"/>
                    <a:lumOff val="35000"/>
                  </a:schemeClr>
                </a:solidFill>
                <a:latin typeface="Arial" pitchFamily="34" charset="0"/>
                <a:cs typeface="Arial" pitchFamily="34" charset="0"/>
              </a:rPr>
              <a:t>TypedArrayBase</a:t>
            </a:r>
            <a:r>
              <a:rPr lang="en-US" altLang="zh-CN" sz="2000" dirty="0">
                <a:solidFill>
                  <a:schemeClr val="tx1">
                    <a:lumMod val="65000"/>
                    <a:lumOff val="35000"/>
                  </a:schemeClr>
                </a:solidFill>
                <a:latin typeface="Arial" pitchFamily="34" charset="0"/>
                <a:cs typeface="Arial" pitchFamily="34" charset="0"/>
              </a:rPr>
              <a:t>::</a:t>
            </a:r>
            <a:r>
              <a:rPr lang="en-US" altLang="zh-CN" sz="2000" dirty="0" err="1">
                <a:solidFill>
                  <a:schemeClr val="tx1">
                    <a:lumMod val="65000"/>
                    <a:lumOff val="35000"/>
                  </a:schemeClr>
                </a:solidFill>
                <a:latin typeface="Arial" pitchFamily="34" charset="0"/>
                <a:cs typeface="Arial" pitchFamily="34" charset="0"/>
              </a:rPr>
              <a:t>TypedArrayBase</a:t>
            </a:r>
            <a:r>
              <a:rPr lang="en-US" altLang="zh-CN" sz="2000" dirty="0">
                <a:solidFill>
                  <a:schemeClr val="tx1">
                    <a:lumMod val="65000"/>
                    <a:lumOff val="35000"/>
                  </a:schemeClr>
                </a:solidFill>
                <a:latin typeface="Arial" pitchFamily="34" charset="0"/>
                <a:cs typeface="Arial" pitchFamily="34" charset="0"/>
              </a:rPr>
              <a:t>(</a:t>
            </a:r>
            <a:r>
              <a:rPr lang="en-US" altLang="zh-CN" sz="2000" dirty="0" err="1">
                <a:solidFill>
                  <a:schemeClr val="tx1">
                    <a:lumMod val="65000"/>
                    <a:lumOff val="35000"/>
                  </a:schemeClr>
                </a:solidFill>
                <a:latin typeface="Arial" pitchFamily="34" charset="0"/>
                <a:cs typeface="Arial" pitchFamily="34" charset="0"/>
              </a:rPr>
              <a:t>Js</a:t>
            </a:r>
            <a:r>
              <a:rPr lang="en-US" altLang="zh-CN" sz="2000" dirty="0">
                <a:solidFill>
                  <a:schemeClr val="tx1">
                    <a:lumMod val="65000"/>
                    <a:lumOff val="35000"/>
                  </a:schemeClr>
                </a:solidFill>
                <a:latin typeface="Arial" pitchFamily="34" charset="0"/>
                <a:cs typeface="Arial" pitchFamily="34" charset="0"/>
              </a:rPr>
              <a:t>::</a:t>
            </a:r>
            <a:r>
              <a:rPr lang="en-US" altLang="zh-CN" sz="2000" dirty="0" err="1">
                <a:solidFill>
                  <a:schemeClr val="tx1">
                    <a:lumMod val="65000"/>
                    <a:lumOff val="35000"/>
                  </a:schemeClr>
                </a:solidFill>
                <a:latin typeface="Arial" pitchFamily="34" charset="0"/>
                <a:cs typeface="Arial" pitchFamily="34" charset="0"/>
              </a:rPr>
              <a:t>ArrayBuffer</a:t>
            </a:r>
            <a:r>
              <a:rPr lang="en-US" altLang="zh-CN" sz="2000" dirty="0">
                <a:solidFill>
                  <a:schemeClr val="tx1">
                    <a:lumMod val="65000"/>
                    <a:lumOff val="35000"/>
                  </a:schemeClr>
                </a:solidFill>
                <a:latin typeface="Arial" pitchFamily="34" charset="0"/>
                <a:cs typeface="Arial" pitchFamily="34" charset="0"/>
              </a:rPr>
              <a:t> *,</a:t>
            </a:r>
            <a:r>
              <a:rPr lang="en-US" altLang="zh-CN" sz="2000" dirty="0" err="1">
                <a:solidFill>
                  <a:schemeClr val="tx1">
                    <a:lumMod val="65000"/>
                    <a:lumOff val="35000"/>
                  </a:schemeClr>
                </a:solidFill>
                <a:latin typeface="Arial" pitchFamily="34" charset="0"/>
                <a:cs typeface="Arial" pitchFamily="34" charset="0"/>
              </a:rPr>
              <a:t>uint,uint,uint,Js</a:t>
            </a:r>
            <a:r>
              <a:rPr lang="en-US" altLang="zh-CN" sz="2000" dirty="0">
                <a:solidFill>
                  <a:schemeClr val="tx1">
                    <a:lumMod val="65000"/>
                    <a:lumOff val="35000"/>
                  </a:schemeClr>
                </a:solidFill>
                <a:latin typeface="Arial" pitchFamily="34" charset="0"/>
                <a:cs typeface="Arial" pitchFamily="34" charset="0"/>
              </a:rPr>
              <a:t>::</a:t>
            </a:r>
            <a:r>
              <a:rPr lang="en-US" altLang="zh-CN" sz="2000" dirty="0" err="1">
                <a:solidFill>
                  <a:schemeClr val="tx1">
                    <a:lumMod val="65000"/>
                    <a:lumOff val="35000"/>
                  </a:schemeClr>
                </a:solidFill>
                <a:latin typeface="Arial" pitchFamily="34" charset="0"/>
                <a:cs typeface="Arial" pitchFamily="34" charset="0"/>
              </a:rPr>
              <a:t>DynamicType</a:t>
            </a:r>
            <a:r>
              <a:rPr lang="en-US" altLang="zh-CN" sz="2000" dirty="0">
                <a:solidFill>
                  <a:schemeClr val="tx1">
                    <a:lumMod val="65000"/>
                    <a:lumOff val="35000"/>
                  </a:schemeClr>
                </a:solidFill>
                <a:latin typeface="Arial" pitchFamily="34" charset="0"/>
                <a:cs typeface="Arial" pitchFamily="34" charset="0"/>
              </a:rPr>
              <a:t> *)</a:t>
            </a:r>
            <a:endParaRPr lang="en-US" altLang="zh-CN" sz="2000" dirty="0" smtClean="0">
              <a:solidFill>
                <a:schemeClr val="tx1">
                  <a:lumMod val="65000"/>
                  <a:lumOff val="35000"/>
                </a:schemeClr>
              </a:solidFill>
              <a:latin typeface="Arial" pitchFamily="34" charset="0"/>
              <a:cs typeface="Arial" pitchFamily="34" charset="0"/>
            </a:endParaRPr>
          </a:p>
        </p:txBody>
      </p:sp>
      <p:sp>
        <p:nvSpPr>
          <p:cNvPr id="5" name="TextBox 4"/>
          <p:cNvSpPr txBox="1"/>
          <p:nvPr/>
        </p:nvSpPr>
        <p:spPr>
          <a:xfrm>
            <a:off x="395536" y="4067780"/>
            <a:ext cx="8352928" cy="1015663"/>
          </a:xfrm>
          <a:prstGeom prst="rect">
            <a:avLst/>
          </a:prstGeom>
          <a:noFill/>
        </p:spPr>
        <p:txBody>
          <a:bodyPr wrap="square" rtlCol="0">
            <a:spAutoFit/>
          </a:bodyPr>
          <a:lstStyle/>
          <a:p>
            <a:r>
              <a:rPr lang="en-US" altLang="zh-CN" sz="2000" dirty="0" err="1" smtClean="0">
                <a:solidFill>
                  <a:schemeClr val="tx1">
                    <a:lumMod val="65000"/>
                    <a:lumOff val="35000"/>
                  </a:schemeClr>
                </a:solidFill>
                <a:latin typeface="Arial" pitchFamily="34" charset="0"/>
                <a:cs typeface="Arial" pitchFamily="34" charset="0"/>
              </a:rPr>
              <a:t>Var</a:t>
            </a:r>
            <a:r>
              <a:rPr lang="en-US" altLang="zh-CN" sz="2000" dirty="0" smtClean="0">
                <a:solidFill>
                  <a:schemeClr val="tx1">
                    <a:lumMod val="65000"/>
                    <a:lumOff val="35000"/>
                  </a:schemeClr>
                </a:solidFill>
                <a:latin typeface="Arial" pitchFamily="34" charset="0"/>
                <a:cs typeface="Arial" pitchFamily="34" charset="0"/>
              </a:rPr>
              <a:t> a = new array(1,1,1,1,1,1,1,1,1,1,1,1,1,1,1,1) </a:t>
            </a:r>
          </a:p>
          <a:p>
            <a:r>
              <a:rPr lang="en-US" altLang="zh-CN" sz="2000" dirty="0" smtClean="0">
                <a:solidFill>
                  <a:schemeClr val="tx1">
                    <a:lumMod val="65000"/>
                    <a:lumOff val="35000"/>
                  </a:schemeClr>
                </a:solidFill>
                <a:latin typeface="Arial" pitchFamily="34" charset="0"/>
                <a:cs typeface="Arial" pitchFamily="34" charset="0"/>
              </a:rPr>
              <a:t>or </a:t>
            </a:r>
            <a:r>
              <a:rPr lang="en-US" altLang="zh-CN" sz="2000" dirty="0" err="1" smtClean="0">
                <a:solidFill>
                  <a:schemeClr val="tx1">
                    <a:lumMod val="65000"/>
                    <a:lumOff val="35000"/>
                  </a:schemeClr>
                </a:solidFill>
                <a:latin typeface="Arial" pitchFamily="34" charset="0"/>
                <a:cs typeface="Arial" pitchFamily="34" charset="0"/>
              </a:rPr>
              <a:t>var</a:t>
            </a:r>
            <a:r>
              <a:rPr lang="en-US" altLang="zh-CN" sz="2000" dirty="0" smtClean="0">
                <a:solidFill>
                  <a:schemeClr val="tx1">
                    <a:lumMod val="65000"/>
                    <a:lumOff val="35000"/>
                  </a:schemeClr>
                </a:solidFill>
                <a:latin typeface="Arial" pitchFamily="34" charset="0"/>
                <a:cs typeface="Arial" pitchFamily="34" charset="0"/>
              </a:rPr>
              <a:t> a = new array(0x3f00)</a:t>
            </a:r>
          </a:p>
          <a:p>
            <a:r>
              <a:rPr lang="en-US" altLang="zh-CN" sz="2000" dirty="0" smtClean="0">
                <a:solidFill>
                  <a:schemeClr val="tx1">
                    <a:lumMod val="65000"/>
                    <a:lumOff val="35000"/>
                  </a:schemeClr>
                </a:solidFill>
                <a:latin typeface="Arial" pitchFamily="34" charset="0"/>
                <a:cs typeface="Arial" pitchFamily="34" charset="0"/>
                <a:sym typeface="Wingdings" panose="05000000000000000000" pitchFamily="2" charset="2"/>
              </a:rPr>
              <a:t> jscript9!</a:t>
            </a:r>
            <a:r>
              <a:rPr lang="en-US" altLang="zh-CN" sz="2000" dirty="0" smtClean="0">
                <a:solidFill>
                  <a:schemeClr val="tx1">
                    <a:lumMod val="65000"/>
                    <a:lumOff val="35000"/>
                  </a:schemeClr>
                </a:solidFill>
                <a:latin typeface="Arial" pitchFamily="34" charset="0"/>
                <a:cs typeface="Arial" pitchFamily="34" charset="0"/>
              </a:rPr>
              <a:t>Js</a:t>
            </a:r>
            <a:r>
              <a:rPr lang="en-US" altLang="zh-CN" sz="2000" dirty="0">
                <a:solidFill>
                  <a:schemeClr val="tx1">
                    <a:lumMod val="65000"/>
                    <a:lumOff val="35000"/>
                  </a:schemeClr>
                </a:solidFill>
                <a:latin typeface="Arial" pitchFamily="34" charset="0"/>
                <a:cs typeface="Arial" pitchFamily="34" charset="0"/>
              </a:rPr>
              <a:t>::</a:t>
            </a:r>
            <a:r>
              <a:rPr lang="en-US" altLang="zh-CN" sz="2000" dirty="0" err="1">
                <a:solidFill>
                  <a:schemeClr val="tx1">
                    <a:lumMod val="65000"/>
                    <a:lumOff val="35000"/>
                  </a:schemeClr>
                </a:solidFill>
                <a:latin typeface="Arial" pitchFamily="34" charset="0"/>
                <a:cs typeface="Arial" pitchFamily="34" charset="0"/>
              </a:rPr>
              <a:t>JavascriptArray</a:t>
            </a:r>
            <a:r>
              <a:rPr lang="en-US" altLang="zh-CN" sz="2000" dirty="0">
                <a:solidFill>
                  <a:schemeClr val="tx1">
                    <a:lumMod val="65000"/>
                    <a:lumOff val="35000"/>
                  </a:schemeClr>
                </a:solidFill>
                <a:latin typeface="Arial" pitchFamily="34" charset="0"/>
                <a:cs typeface="Arial" pitchFamily="34" charset="0"/>
              </a:rPr>
              <a:t>::New&lt;</a:t>
            </a:r>
            <a:r>
              <a:rPr lang="en-US" altLang="zh-CN" sz="2000" dirty="0" err="1">
                <a:solidFill>
                  <a:schemeClr val="tx1">
                    <a:lumMod val="65000"/>
                    <a:lumOff val="35000"/>
                  </a:schemeClr>
                </a:solidFill>
                <a:latin typeface="Arial" pitchFamily="34" charset="0"/>
                <a:cs typeface="Arial" pitchFamily="34" charset="0"/>
              </a:rPr>
              <a:t>int,Js</a:t>
            </a:r>
            <a:r>
              <a:rPr lang="en-US" altLang="zh-CN" sz="2000" dirty="0">
                <a:solidFill>
                  <a:schemeClr val="tx1">
                    <a:lumMod val="65000"/>
                    <a:lumOff val="35000"/>
                  </a:schemeClr>
                </a:solidFill>
                <a:latin typeface="Arial" pitchFamily="34" charset="0"/>
                <a:cs typeface="Arial" pitchFamily="34" charset="0"/>
              </a:rPr>
              <a:t>::</a:t>
            </a:r>
            <a:r>
              <a:rPr lang="en-US" altLang="zh-CN" sz="2000" dirty="0" err="1">
                <a:solidFill>
                  <a:schemeClr val="tx1">
                    <a:lumMod val="65000"/>
                    <a:lumOff val="35000"/>
                  </a:schemeClr>
                </a:solidFill>
                <a:latin typeface="Arial" pitchFamily="34" charset="0"/>
                <a:cs typeface="Arial" pitchFamily="34" charset="0"/>
              </a:rPr>
              <a:t>JavascriptNativeIntArray</a:t>
            </a:r>
            <a:r>
              <a:rPr lang="en-US" altLang="zh-CN" sz="2000" dirty="0" smtClean="0">
                <a:solidFill>
                  <a:schemeClr val="tx1">
                    <a:lumMod val="65000"/>
                    <a:lumOff val="35000"/>
                  </a:schemeClr>
                </a:solidFill>
                <a:latin typeface="Arial" pitchFamily="34" charset="0"/>
                <a:cs typeface="Arial" pitchFamily="34" charset="0"/>
              </a:rPr>
              <a:t>&gt;</a:t>
            </a:r>
            <a:endParaRPr lang="zh-CN" alt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501107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Project </a:t>
            </a:r>
            <a:r>
              <a:rPr lang="en-US" altLang="zh-CN" sz="3600" dirty="0" smtClean="0"/>
              <a:t>JS</a:t>
            </a:r>
            <a:endParaRPr lang="zh-CN" altLang="en-US" sz="3600" dirty="0"/>
          </a:p>
        </p:txBody>
      </p:sp>
      <p:sp>
        <p:nvSpPr>
          <p:cNvPr id="3" name="内容占位符 2"/>
          <p:cNvSpPr>
            <a:spLocks noGrp="1"/>
          </p:cNvSpPr>
          <p:nvPr>
            <p:ph idx="1"/>
          </p:nvPr>
        </p:nvSpPr>
        <p:spPr/>
        <p:txBody>
          <a:bodyPr>
            <a:normAutofit fontScale="92500"/>
          </a:bodyPr>
          <a:lstStyle/>
          <a:p>
            <a:r>
              <a:rPr lang="en-US" altLang="zh-CN" sz="2800" dirty="0" smtClean="0"/>
              <a:t>Defense array write primitive</a:t>
            </a:r>
          </a:p>
          <a:p>
            <a:pPr lvl="1"/>
            <a:r>
              <a:rPr lang="en-US" altLang="zh-CN" sz="2400" dirty="0" smtClean="0"/>
              <a:t>Core idea: Precise “address + length/buffer” modification checking</a:t>
            </a:r>
          </a:p>
          <a:p>
            <a:pPr lvl="2"/>
            <a:r>
              <a:rPr lang="en-US" altLang="zh-CN" sz="2000" dirty="0" smtClean="0"/>
              <a:t>Log when allocate</a:t>
            </a:r>
          </a:p>
          <a:p>
            <a:pPr lvl="2"/>
            <a:r>
              <a:rPr lang="en-US" altLang="zh-CN" sz="2000" dirty="0" smtClean="0"/>
              <a:t>Log when get/set/length</a:t>
            </a:r>
          </a:p>
          <a:p>
            <a:pPr lvl="1"/>
            <a:r>
              <a:rPr lang="en-US" altLang="zh-CN" sz="2400" dirty="0"/>
              <a:t>Three </a:t>
            </a:r>
            <a:r>
              <a:rPr lang="en-US" altLang="zh-CN" sz="2400" dirty="0" smtClean="0"/>
              <a:t>types: different hook functions</a:t>
            </a:r>
          </a:p>
          <a:p>
            <a:pPr lvl="2"/>
            <a:r>
              <a:rPr lang="en-US" altLang="zh-CN" sz="2200" dirty="0"/>
              <a:t>Typed </a:t>
            </a:r>
            <a:r>
              <a:rPr lang="en-US" altLang="zh-CN" sz="2200" dirty="0" smtClean="0"/>
              <a:t>Array</a:t>
            </a:r>
          </a:p>
          <a:p>
            <a:pPr lvl="2"/>
            <a:r>
              <a:rPr lang="en-US" altLang="zh-CN" sz="2200" dirty="0"/>
              <a:t>Native </a:t>
            </a:r>
            <a:r>
              <a:rPr lang="en-US" altLang="zh-CN" sz="2200" dirty="0" err="1"/>
              <a:t>Int</a:t>
            </a:r>
            <a:r>
              <a:rPr lang="en-US" altLang="zh-CN" sz="2200" dirty="0"/>
              <a:t> Array with head and data together[not sparse</a:t>
            </a:r>
            <a:r>
              <a:rPr lang="en-US" altLang="zh-CN" sz="2200" dirty="0" smtClean="0"/>
              <a:t>]</a:t>
            </a:r>
          </a:p>
          <a:p>
            <a:pPr lvl="2"/>
            <a:r>
              <a:rPr lang="en-US" altLang="zh-CN" sz="2200" dirty="0"/>
              <a:t>Native </a:t>
            </a:r>
            <a:r>
              <a:rPr lang="en-US" altLang="zh-CN" sz="2200" dirty="0" err="1"/>
              <a:t>Int</a:t>
            </a:r>
            <a:r>
              <a:rPr lang="en-US" altLang="zh-CN" sz="2200" dirty="0"/>
              <a:t> Array with head and data </a:t>
            </a:r>
            <a:r>
              <a:rPr lang="en-US" altLang="zh-CN" sz="2200" dirty="0">
                <a:solidFill>
                  <a:srgbClr val="FF0000"/>
                </a:solidFill>
              </a:rPr>
              <a:t>separately</a:t>
            </a:r>
            <a:r>
              <a:rPr lang="en-US" altLang="zh-CN" sz="2200" dirty="0"/>
              <a:t>[not sparse]</a:t>
            </a:r>
          </a:p>
          <a:p>
            <a:pPr lvl="1"/>
            <a:r>
              <a:rPr lang="en-US" altLang="zh-CN" sz="2400" dirty="0" smtClean="0"/>
              <a:t>Code overlapping problem of inline hook</a:t>
            </a:r>
          </a:p>
          <a:p>
            <a:pPr lvl="2"/>
            <a:r>
              <a:rPr lang="en-US" altLang="zh-CN" sz="2200" dirty="0" err="1" smtClean="0"/>
              <a:t>ArrayType</a:t>
            </a:r>
            <a:r>
              <a:rPr lang="en-US" altLang="zh-CN" sz="2200" dirty="0" smtClean="0"/>
              <a:t>: </a:t>
            </a:r>
            <a:r>
              <a:rPr lang="en-US" altLang="zh-CN" sz="2200" dirty="0" err="1" smtClean="0"/>
              <a:t>TypedArray</a:t>
            </a:r>
            <a:r>
              <a:rPr lang="en-US" altLang="zh-CN" sz="2200" dirty="0" smtClean="0"/>
              <a:t>-&gt;[0x21-0x29]; Array-&gt;[0x12-0x14]</a:t>
            </a:r>
          </a:p>
          <a:p>
            <a:pPr lvl="2"/>
            <a:r>
              <a:rPr lang="en-US" altLang="zh-CN" sz="2200" dirty="0" smtClean="0">
                <a:solidFill>
                  <a:srgbClr val="FF0000"/>
                </a:solidFill>
              </a:rPr>
              <a:t>Capacity = [[Array/</a:t>
            </a:r>
            <a:r>
              <a:rPr lang="en-US" altLang="zh-CN" sz="2200" dirty="0" err="1" smtClean="0">
                <a:solidFill>
                  <a:srgbClr val="FF0000"/>
                </a:solidFill>
              </a:rPr>
              <a:t>TypedArray</a:t>
            </a:r>
            <a:r>
              <a:rPr lang="en-US" altLang="zh-CN" sz="2200" dirty="0" smtClean="0">
                <a:solidFill>
                  <a:srgbClr val="FF0000"/>
                </a:solidFill>
              </a:rPr>
              <a:t> + 0x18] + 0x8]</a:t>
            </a:r>
          </a:p>
          <a:p>
            <a:pPr lvl="1"/>
            <a:r>
              <a:rPr lang="en-US" altLang="zh-CN" sz="2400" dirty="0" smtClean="0"/>
              <a:t>Different functions between JIT and not </a:t>
            </a:r>
            <a:endParaRPr lang="zh-CN" altLang="en-US" sz="2400" dirty="0"/>
          </a:p>
        </p:txBody>
      </p:sp>
    </p:spTree>
    <p:extLst>
      <p:ext uri="{BB962C8B-B14F-4D97-AF65-F5344CB8AC3E}">
        <p14:creationId xmlns:p14="http://schemas.microsoft.com/office/powerpoint/2010/main" val="39586663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AN_PPT_Template_4-3_White">
  <a:themeElements>
    <a:clrScheme name="Palo Alto Networks">
      <a:dk1>
        <a:srgbClr val="000000"/>
      </a:dk1>
      <a:lt1>
        <a:srgbClr val="FFFFFF"/>
      </a:lt1>
      <a:dk2>
        <a:srgbClr val="071C26"/>
      </a:dk2>
      <a:lt2>
        <a:srgbClr val="C1CD23"/>
      </a:lt2>
      <a:accent1>
        <a:srgbClr val="00344C"/>
      </a:accent1>
      <a:accent2>
        <a:srgbClr val="004E74"/>
      </a:accent2>
      <a:accent3>
        <a:srgbClr val="006595"/>
      </a:accent3>
      <a:accent4>
        <a:srgbClr val="4D7CA8"/>
      </a:accent4>
      <a:accent5>
        <a:srgbClr val="7694B9"/>
      </a:accent5>
      <a:accent6>
        <a:srgbClr val="CAD3E2"/>
      </a:accent6>
      <a:hlink>
        <a:srgbClr val="006595"/>
      </a:hlink>
      <a:folHlink>
        <a:srgbClr val="00659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65000"/>
                <a:lumOff val="35000"/>
              </a:schemeClr>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PPT_Template_4-3_White_Icons and how it works</Template>
  <TotalTime>4820</TotalTime>
  <Words>2575</Words>
  <Application>Microsoft Macintosh PowerPoint</Application>
  <PresentationFormat>On-screen Show (4:3)</PresentationFormat>
  <Paragraphs>318</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PAN_PPT_Template_4-3_White</vt:lpstr>
      <vt:lpstr>(More)Advanced defense for IE</vt:lpstr>
      <vt:lpstr>Agenda</vt:lpstr>
      <vt:lpstr>About us</vt:lpstr>
      <vt:lpstr>History</vt:lpstr>
      <vt:lpstr>History</vt:lpstr>
      <vt:lpstr>Project JS</vt:lpstr>
      <vt:lpstr>Project JS</vt:lpstr>
      <vt:lpstr>Project JS</vt:lpstr>
      <vt:lpstr>Project JS</vt:lpstr>
      <vt:lpstr>Project JS</vt:lpstr>
      <vt:lpstr>Project JS</vt:lpstr>
      <vt:lpstr>Project Flash</vt:lpstr>
      <vt:lpstr>Project Flash</vt:lpstr>
      <vt:lpstr>Project Flash</vt:lpstr>
      <vt:lpstr>Project Flash</vt:lpstr>
      <vt:lpstr>Project Flash</vt:lpstr>
      <vt:lpstr>Project Flash</vt:lpstr>
      <vt:lpstr>Project Luchong</vt:lpstr>
      <vt:lpstr>Project Luchong</vt:lpstr>
      <vt:lpstr>Project Luchong</vt:lpstr>
      <vt:lpstr>Project Luchong</vt:lpstr>
      <vt:lpstr>Project Luchong</vt:lpstr>
      <vt:lpstr>Project Luchong</vt:lpstr>
      <vt:lpstr>Project Luchong</vt:lpstr>
      <vt:lpstr>Project Luchong</vt:lpstr>
      <vt:lpstr>Project Luchong</vt:lpstr>
      <vt:lpstr>Project Luchong</vt:lpstr>
      <vt:lpstr>Project Luchong</vt:lpstr>
      <vt:lpstr>Project Luchong</vt:lpstr>
      <vt:lpstr>Demo</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(More)Advanced defense in IE</dc:title>
  <dc:creator>ga1ois</dc:creator>
  <cp:lastModifiedBy>Tao Yan</cp:lastModifiedBy>
  <cp:revision>379</cp:revision>
  <dcterms:modified xsi:type="dcterms:W3CDTF">2014-11-07T01:41:59Z</dcterms:modified>
</cp:coreProperties>
</file>