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6" r:id="rId11"/>
    <p:sldId id="268" r:id="rId12"/>
    <p:sldId id="274" r:id="rId13"/>
    <p:sldId id="270" r:id="rId14"/>
    <p:sldId id="271" r:id="rId15"/>
    <p:sldId id="272" r:id="rId16"/>
    <p:sldId id="273" r:id="rId17"/>
    <p:sldId id="275" r:id="rId18"/>
    <p:sldId id="269" r:id="rId19"/>
    <p:sldId id="277" r:id="rId20"/>
    <p:sldId id="278" r:id="rId21"/>
    <p:sldId id="279" r:id="rId22"/>
    <p:sldId id="267" r:id="rId23"/>
    <p:sldId id="276" r:id="rId24"/>
    <p:sldId id="280" r:id="rId25"/>
    <p:sldId id="294" r:id="rId26"/>
    <p:sldId id="281" r:id="rId27"/>
    <p:sldId id="283" r:id="rId28"/>
    <p:sldId id="282" r:id="rId29"/>
    <p:sldId id="296" r:id="rId30"/>
    <p:sldId id="297" r:id="rId31"/>
    <p:sldId id="295" r:id="rId32"/>
    <p:sldId id="298" r:id="rId33"/>
    <p:sldId id="299" r:id="rId34"/>
    <p:sldId id="286" r:id="rId35"/>
    <p:sldId id="284" r:id="rId36"/>
    <p:sldId id="291" r:id="rId37"/>
    <p:sldId id="293" r:id="rId38"/>
    <p:sldId id="287" r:id="rId39"/>
    <p:sldId id="292" r:id="rId40"/>
    <p:sldId id="285" r:id="rId41"/>
    <p:sldId id="288" r:id="rId42"/>
    <p:sldId id="289" r:id="rId43"/>
    <p:sldId id="290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26" autoAdjust="0"/>
  </p:normalViewPr>
  <p:slideViewPr>
    <p:cSldViewPr snapToGrid="0">
      <p:cViewPr varScale="1">
        <p:scale>
          <a:sx n="81" d="100"/>
          <a:sy n="81" d="100"/>
        </p:scale>
        <p:origin x="9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B0595-397C-4E93-B61D-AAA17F8A0B02}" type="datetimeFigureOut">
              <a:rPr lang="zh-CN" altLang="en-US" smtClean="0"/>
              <a:t>2015/7/27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7D9-47E4-49A6-98FB-630966F5E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89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 extract the possible exploits: static detect the loop in AS3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 stop the exploits: corrupt the heap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shui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in flash using flash page heap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 distinguish the real exploits: write primitive detect, especially JIT-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write primitive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7A7D9-47E4-49A6-98FB-630966F5EF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575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102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969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70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319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71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261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514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87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825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6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</a:t>
            </a:r>
            <a:r>
              <a:rPr lang="en-US" altLang="zh-CN" baseline="0" dirty="0" smtClean="0"/>
              <a:t>y need static </a:t>
            </a:r>
          </a:p>
          <a:p>
            <a:r>
              <a:rPr lang="en-US" altLang="zh-CN" baseline="0" dirty="0" smtClean="0"/>
              <a:t>Why detect loop: to find possible exploit and filter non-exploit </a:t>
            </a:r>
            <a:r>
              <a:rPr lang="en-US" altLang="zh-CN" baseline="0" dirty="0" err="1" smtClean="0"/>
              <a:t>swf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7A7D9-47E4-49A6-98FB-630966F5EF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67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570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459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234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5172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58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How to find this series function ? Leave it to you as a homework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5936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We spent much time in this procedure, RE 20-30 functions about JIT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393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To be mentioned here, static variable may be in the </a:t>
            </a:r>
            <a:r>
              <a:rPr lang="en-US" altLang="zh-CN" baseline="0" dirty="0" err="1" smtClean="0"/>
              <a:t>Scritp_Env</a:t>
            </a:r>
            <a:r>
              <a:rPr lang="en-US" altLang="zh-CN" baseline="0" dirty="0" smtClean="0"/>
              <a:t> structure, we should also monitor this buffer if needed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950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041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83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Asc.jar is the same</a:t>
            </a:r>
            <a:r>
              <a:rPr lang="en-US" altLang="zh-CN" baseline="0" dirty="0" smtClean="0"/>
              <a:t> with the </a:t>
            </a:r>
            <a:r>
              <a:rPr lang="en-US" altLang="zh-CN" baseline="0" dirty="0" err="1" smtClean="0"/>
              <a:t>mxmlc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344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4895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The simplest way to find this pattern is IDA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search, we can RE more functions here if needed.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41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4114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533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0567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7566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1654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7312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354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The pattern of f</a:t>
            </a:r>
            <a:r>
              <a:rPr lang="en-US" altLang="zh-CN" dirty="0" smtClean="0"/>
              <a:t>or and while is the same, so we</a:t>
            </a:r>
            <a:r>
              <a:rPr lang="en-US" altLang="zh-CN" baseline="0" dirty="0" smtClean="0"/>
              <a:t> only need to distinguish the for and do/while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115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Asc.jar is the same</a:t>
            </a:r>
            <a:r>
              <a:rPr lang="en-US" altLang="zh-CN" baseline="0" dirty="0" smtClean="0"/>
              <a:t> with the </a:t>
            </a:r>
            <a:r>
              <a:rPr lang="en-US" altLang="zh-CN" baseline="0" dirty="0" err="1" smtClean="0"/>
              <a:t>mxmlc</a:t>
            </a:r>
            <a:endParaRPr lang="en-US" altLang="zh-CN" baseline="0" dirty="0" smtClean="0"/>
          </a:p>
          <a:p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FindVecInLoop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range(0,len(line)):</a:t>
            </a:r>
          </a:p>
          <a:p>
            <a:r>
              <a:rPr lang="en-US" altLang="zh-CN" dirty="0" smtClean="0"/>
              <a:t>  If find jump opcode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line_of_jump_opcode</a:t>
            </a:r>
            <a:endParaRPr lang="en-US" altLang="zh-CN" dirty="0" smtClean="0"/>
          </a:p>
          <a:p>
            <a:r>
              <a:rPr lang="en-US" altLang="zh-CN" dirty="0" smtClean="0"/>
              <a:t>    get </a:t>
            </a:r>
            <a:r>
              <a:rPr lang="en-US" altLang="zh-CN" dirty="0" err="1" smtClean="0"/>
              <a:t>Jump_label</a:t>
            </a:r>
            <a:endParaRPr lang="en-US" altLang="zh-CN" dirty="0" smtClean="0"/>
          </a:p>
          <a:p>
            <a:r>
              <a:rPr lang="en-US" altLang="zh-CN" dirty="0" smtClean="0"/>
              <a:t>    for j in range(line_of_jump_opcode+1,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(line))</a:t>
            </a:r>
          </a:p>
          <a:p>
            <a:r>
              <a:rPr lang="en-US" altLang="zh-CN" dirty="0" smtClean="0"/>
              <a:t>      If find </a:t>
            </a:r>
            <a:r>
              <a:rPr lang="en-US" altLang="zh-CN" dirty="0" err="1" smtClean="0"/>
              <a:t>jump_label</a:t>
            </a:r>
            <a:endParaRPr lang="en-US" altLang="zh-CN" dirty="0" smtClean="0"/>
          </a:p>
          <a:p>
            <a:r>
              <a:rPr lang="en-US" altLang="zh-CN" dirty="0" smtClean="0"/>
              <a:t>        get </a:t>
            </a:r>
            <a:r>
              <a:rPr lang="en-US" altLang="zh-CN" dirty="0" err="1" smtClean="0"/>
              <a:t>cur_line_cnt</a:t>
            </a:r>
            <a:endParaRPr lang="en-US" altLang="zh-CN" dirty="0" smtClean="0"/>
          </a:p>
          <a:p>
            <a:r>
              <a:rPr lang="en-US" altLang="zh-CN" dirty="0" smtClean="0"/>
              <a:t>        for k in range(cur_line_cnt+1,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(line))</a:t>
            </a:r>
          </a:p>
          <a:p>
            <a:r>
              <a:rPr lang="en-US" altLang="zh-CN" dirty="0" smtClean="0"/>
              <a:t>          if find if: </a:t>
            </a:r>
          </a:p>
          <a:p>
            <a:r>
              <a:rPr lang="en-US" altLang="zh-CN" dirty="0" smtClean="0"/>
              <a:t>            get the </a:t>
            </a:r>
            <a:r>
              <a:rPr lang="en-US" altLang="zh-CN" dirty="0" err="1" smtClean="0"/>
              <a:t>if_label</a:t>
            </a:r>
            <a:endParaRPr lang="en-US" altLang="zh-CN" dirty="0" smtClean="0"/>
          </a:p>
          <a:p>
            <a:r>
              <a:rPr lang="en-US" altLang="zh-CN" dirty="0" smtClean="0"/>
              <a:t>            if </a:t>
            </a:r>
            <a:r>
              <a:rPr lang="en-US" altLang="zh-CN" dirty="0" err="1" smtClean="0"/>
              <a:t>line_of_if_label</a:t>
            </a:r>
            <a:r>
              <a:rPr lang="en-US" altLang="zh-CN" dirty="0" smtClean="0"/>
              <a:t> == line_of_jump_opcode+1</a:t>
            </a:r>
          </a:p>
          <a:p>
            <a:r>
              <a:rPr lang="en-US" altLang="zh-CN" dirty="0" smtClean="0"/>
              <a:t>	      print find loop</a:t>
            </a:r>
          </a:p>
          <a:p>
            <a:r>
              <a:rPr lang="en-US" altLang="zh-CN" dirty="0" smtClean="0"/>
              <a:t>	      get </a:t>
            </a:r>
            <a:r>
              <a:rPr lang="en-US" altLang="zh-CN" dirty="0" err="1" smtClean="0"/>
              <a:t>loop_body</a:t>
            </a:r>
            <a:endParaRPr lang="en-US" altLang="zh-CN" dirty="0" smtClean="0"/>
          </a:p>
          <a:p>
            <a:r>
              <a:rPr lang="en-US" altLang="zh-CN" dirty="0" smtClean="0"/>
              <a:t>	      find vector in </a:t>
            </a:r>
            <a:r>
              <a:rPr lang="en-US" altLang="zh-CN" dirty="0" err="1" smtClean="0"/>
              <a:t>loop_body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		check the 3rd argument of construct, if vector</a:t>
            </a:r>
          </a:p>
          <a:p>
            <a:r>
              <a:rPr lang="en-US" altLang="zh-CN" dirty="0" smtClean="0"/>
              <a:t>		  bingo!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84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988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03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957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8A5E-F889-4E82-9594-AEC4298CED6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2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813-144F-4D61-B35E-2B7192100B94}" type="datetimeFigureOut">
              <a:rPr lang="zh-CN" altLang="en-US" smtClean="0"/>
              <a:t>2015/7/27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D1EA-E668-4261-BE6C-588D8A2A5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6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813-144F-4D61-B35E-2B7192100B94}" type="datetimeFigureOut">
              <a:rPr lang="zh-CN" altLang="en-US" smtClean="0"/>
              <a:t>2015/7/27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D1EA-E668-4261-BE6C-588D8A2A5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30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813-144F-4D61-B35E-2B7192100B94}" type="datetimeFigureOut">
              <a:rPr lang="zh-CN" altLang="en-US" smtClean="0"/>
              <a:t>2015/7/27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D1EA-E668-4261-BE6C-588D8A2A5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87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813-144F-4D61-B35E-2B7192100B94}" type="datetimeFigureOut">
              <a:rPr lang="zh-CN" altLang="en-US" smtClean="0"/>
              <a:t>2015/7/27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D1EA-E668-4261-BE6C-588D8A2A5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7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813-144F-4D61-B35E-2B7192100B94}" type="datetimeFigureOut">
              <a:rPr lang="zh-CN" altLang="en-US" smtClean="0"/>
              <a:t>2015/7/27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D1EA-E668-4261-BE6C-588D8A2A5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6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813-144F-4D61-B35E-2B7192100B94}" type="datetimeFigureOut">
              <a:rPr lang="zh-CN" altLang="en-US" smtClean="0"/>
              <a:t>2015/7/27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D1EA-E668-4261-BE6C-588D8A2A5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16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813-144F-4D61-B35E-2B7192100B94}" type="datetimeFigureOut">
              <a:rPr lang="zh-CN" altLang="en-US" smtClean="0"/>
              <a:t>2015/7/27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D1EA-E668-4261-BE6C-588D8A2A5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45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813-144F-4D61-B35E-2B7192100B94}" type="datetimeFigureOut">
              <a:rPr lang="zh-CN" altLang="en-US" smtClean="0"/>
              <a:t>2015/7/27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D1EA-E668-4261-BE6C-588D8A2A5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92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813-144F-4D61-B35E-2B7192100B94}" type="datetimeFigureOut">
              <a:rPr lang="zh-CN" altLang="en-US" smtClean="0"/>
              <a:t>2015/7/27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D1EA-E668-4261-BE6C-588D8A2A5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5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813-144F-4D61-B35E-2B7192100B94}" type="datetimeFigureOut">
              <a:rPr lang="zh-CN" altLang="en-US" smtClean="0"/>
              <a:t>2015/7/27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D1EA-E668-4261-BE6C-588D8A2A5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02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813-144F-4D61-B35E-2B7192100B94}" type="datetimeFigureOut">
              <a:rPr lang="zh-CN" altLang="en-US" smtClean="0"/>
              <a:t>2015/7/27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D1EA-E668-4261-BE6C-588D8A2A5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53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AE813-144F-4D61-B35E-2B7192100B94}" type="datetimeFigureOut">
              <a:rPr lang="zh-CN" altLang="en-US" smtClean="0"/>
              <a:t>2015/7/27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DD1EA-E668-4261-BE6C-588D8A2A5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06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Inside Flash: Flash Exploit Detection Uncovered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Ga1ois</a:t>
            </a:r>
            <a:r>
              <a:rPr lang="en-US" altLang="zh-CN" dirty="0" smtClean="0"/>
              <a:t> </a:t>
            </a:r>
            <a:r>
              <a:rPr lang="en-US" altLang="zh-CN" dirty="0" smtClean="0"/>
              <a:t>&amp; </a:t>
            </a:r>
            <a:r>
              <a:rPr lang="en-US" altLang="zh-CN" dirty="0" smtClean="0"/>
              <a:t>Bo Qu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58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313825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z="3600" dirty="0" smtClean="0">
                <a:solidFill>
                  <a:schemeClr val="bg1"/>
                </a:solidFill>
              </a:rPr>
              <a:t>Part</a:t>
            </a:r>
            <a:r>
              <a:rPr lang="en-US" altLang="zh-CN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2</a:t>
            </a:r>
            <a:r>
              <a:rPr lang="en-US" altLang="zh-CN" sz="3600" dirty="0" smtClean="0">
                <a:solidFill>
                  <a:schemeClr val="bg1"/>
                </a:solidFill>
              </a:rPr>
              <a:t> : </a:t>
            </a:r>
            <a:r>
              <a:rPr lang="en-US" altLang="zh-CN" sz="3600" dirty="0">
                <a:solidFill>
                  <a:schemeClr val="bg1"/>
                </a:solidFill>
              </a:rPr>
              <a:t>S</a:t>
            </a:r>
            <a:r>
              <a:rPr lang="en-US" altLang="zh-CN" sz="3600" dirty="0" smtClean="0">
                <a:solidFill>
                  <a:schemeClr val="bg1"/>
                </a:solidFill>
              </a:rPr>
              <a:t>top </a:t>
            </a:r>
            <a:r>
              <a:rPr lang="en-US" altLang="zh-CN" sz="3600" dirty="0" smtClean="0">
                <a:solidFill>
                  <a:schemeClr val="bg1"/>
                </a:solidFill>
              </a:rPr>
              <a:t>E</a:t>
            </a:r>
            <a:r>
              <a:rPr lang="en-US" altLang="zh-CN" sz="3600" dirty="0" smtClean="0">
                <a:solidFill>
                  <a:schemeClr val="bg1"/>
                </a:solidFill>
              </a:rPr>
              <a:t>xploit</a:t>
            </a:r>
          </a:p>
          <a:p>
            <a:pPr lvl="1" algn="ctr"/>
            <a:r>
              <a:rPr lang="en-US" altLang="zh-CN" sz="3600" dirty="0" smtClean="0">
                <a:solidFill>
                  <a:schemeClr val="bg1"/>
                </a:solidFill>
              </a:rPr>
              <a:t>A Light 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PageHeap</a:t>
            </a:r>
            <a:r>
              <a:rPr lang="en-US" altLang="zh-CN" sz="3600" dirty="0" smtClean="0">
                <a:solidFill>
                  <a:srgbClr val="FF0000"/>
                </a:solidFill>
              </a:rPr>
              <a:t> for 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FixedMalloc</a:t>
            </a:r>
            <a:r>
              <a:rPr lang="en-US" altLang="zh-CN" sz="3600" dirty="0" smtClean="0">
                <a:solidFill>
                  <a:srgbClr val="FF0000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in</a:t>
            </a:r>
            <a:r>
              <a:rPr lang="en-US" altLang="zh-CN" sz="3600" dirty="0" smtClean="0">
                <a:solidFill>
                  <a:srgbClr val="FF0000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Flash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10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Custom Heap in Flash </a:t>
            </a:r>
            <a:r>
              <a:rPr lang="en-US" altLang="zh-CN" dirty="0" err="1" smtClean="0"/>
              <a:t>MMgc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821065"/>
              </p:ext>
            </p:extLst>
          </p:nvPr>
        </p:nvGraphicFramePr>
        <p:xfrm>
          <a:off x="838200" y="1825624"/>
          <a:ext cx="10515600" cy="4538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4538231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C00000"/>
                          </a:solidFill>
                        </a:rPr>
                        <a:t>GCHeap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26904"/>
              </p:ext>
            </p:extLst>
          </p:nvPr>
        </p:nvGraphicFramePr>
        <p:xfrm>
          <a:off x="1080655" y="2973337"/>
          <a:ext cx="2807854" cy="1986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854"/>
              </a:tblGrid>
              <a:tr h="19865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GC</a:t>
                      </a:r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990274"/>
              </p:ext>
            </p:extLst>
          </p:nvPr>
        </p:nvGraphicFramePr>
        <p:xfrm>
          <a:off x="4313381" y="1976582"/>
          <a:ext cx="6696363" cy="4128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363"/>
              </a:tblGrid>
              <a:tr h="4128654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C00000"/>
                          </a:solidFill>
                        </a:rPr>
                        <a:t>FixedMalloc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958023"/>
              </p:ext>
            </p:extLst>
          </p:nvPr>
        </p:nvGraphicFramePr>
        <p:xfrm>
          <a:off x="4479635" y="3028759"/>
          <a:ext cx="61883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838"/>
              </a:tblGrid>
              <a:tr h="3118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118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118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118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118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118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118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118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185267"/>
              </p:ext>
            </p:extLst>
          </p:nvPr>
        </p:nvGraphicFramePr>
        <p:xfrm>
          <a:off x="5551057" y="3019522"/>
          <a:ext cx="2835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556"/>
                <a:gridCol w="283556"/>
                <a:gridCol w="283556"/>
                <a:gridCol w="283556"/>
                <a:gridCol w="283556"/>
                <a:gridCol w="283556"/>
                <a:gridCol w="283556"/>
                <a:gridCol w="283556"/>
                <a:gridCol w="283556"/>
                <a:gridCol w="283556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252607"/>
              </p:ext>
            </p:extLst>
          </p:nvPr>
        </p:nvGraphicFramePr>
        <p:xfrm>
          <a:off x="5527971" y="4501950"/>
          <a:ext cx="3616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03"/>
                <a:gridCol w="361603"/>
                <a:gridCol w="361603"/>
                <a:gridCol w="361603"/>
                <a:gridCol w="361603"/>
                <a:gridCol w="361603"/>
                <a:gridCol w="361603"/>
                <a:gridCol w="361603"/>
                <a:gridCol w="361603"/>
                <a:gridCol w="36160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25235"/>
              </p:ext>
            </p:extLst>
          </p:nvPr>
        </p:nvGraphicFramePr>
        <p:xfrm>
          <a:off x="5532589" y="3758416"/>
          <a:ext cx="3260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43"/>
                <a:gridCol w="326043"/>
                <a:gridCol w="326043"/>
                <a:gridCol w="326043"/>
                <a:gridCol w="326043"/>
                <a:gridCol w="326043"/>
                <a:gridCol w="326043"/>
                <a:gridCol w="326043"/>
                <a:gridCol w="326043"/>
                <a:gridCol w="32604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52408"/>
              </p:ext>
            </p:extLst>
          </p:nvPr>
        </p:nvGraphicFramePr>
        <p:xfrm>
          <a:off x="5537202" y="5573371"/>
          <a:ext cx="523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40"/>
                <a:gridCol w="523240"/>
                <a:gridCol w="523240"/>
                <a:gridCol w="523240"/>
                <a:gridCol w="523240"/>
                <a:gridCol w="523240"/>
                <a:gridCol w="523240"/>
                <a:gridCol w="523240"/>
                <a:gridCol w="523240"/>
                <a:gridCol w="52324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直接箭头连接符 12"/>
          <p:cNvCxnSpPr/>
          <p:nvPr/>
        </p:nvCxnSpPr>
        <p:spPr>
          <a:xfrm>
            <a:off x="5006109" y="3186545"/>
            <a:ext cx="544946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006109" y="3948545"/>
            <a:ext cx="544946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006109" y="4687454"/>
            <a:ext cx="544946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006109" y="5781964"/>
            <a:ext cx="544946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66326"/>
              </p:ext>
            </p:extLst>
          </p:nvPr>
        </p:nvGraphicFramePr>
        <p:xfrm>
          <a:off x="9733096" y="5573440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4350326" y="2521527"/>
            <a:ext cx="108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m_allocs</a:t>
            </a:r>
            <a:r>
              <a:rPr lang="en-US" altLang="zh-CN" dirty="0"/>
              <a:t>[]</a:t>
            </a:r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89386"/>
              </p:ext>
            </p:extLst>
          </p:nvPr>
        </p:nvGraphicFramePr>
        <p:xfrm>
          <a:off x="10206577" y="5573440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267144"/>
              </p:ext>
            </p:extLst>
          </p:nvPr>
        </p:nvGraphicFramePr>
        <p:xfrm>
          <a:off x="6580913" y="5573457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cxnSp>
        <p:nvCxnSpPr>
          <p:cNvPr id="69" name="直接箭头连接符 68"/>
          <p:cNvCxnSpPr/>
          <p:nvPr/>
        </p:nvCxnSpPr>
        <p:spPr>
          <a:xfrm flipV="1">
            <a:off x="9825694" y="5768089"/>
            <a:ext cx="417599" cy="2"/>
          </a:xfrm>
          <a:prstGeom prst="straightConnector1">
            <a:avLst/>
          </a:prstGeom>
          <a:ln w="412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359824"/>
              </p:ext>
            </p:extLst>
          </p:nvPr>
        </p:nvGraphicFramePr>
        <p:xfrm>
          <a:off x="7121236" y="5578081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671415"/>
              </p:ext>
            </p:extLst>
          </p:nvPr>
        </p:nvGraphicFramePr>
        <p:xfrm>
          <a:off x="9199422" y="5578070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614523"/>
              </p:ext>
            </p:extLst>
          </p:nvPr>
        </p:nvGraphicFramePr>
        <p:xfrm>
          <a:off x="8686805" y="5573461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785380"/>
              </p:ext>
            </p:extLst>
          </p:nvPr>
        </p:nvGraphicFramePr>
        <p:xfrm>
          <a:off x="8155708" y="5587315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123929"/>
              </p:ext>
            </p:extLst>
          </p:nvPr>
        </p:nvGraphicFramePr>
        <p:xfrm>
          <a:off x="7643095" y="5573466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77" name="文本框 76"/>
          <p:cNvSpPr txBox="1"/>
          <p:nvPr/>
        </p:nvSpPr>
        <p:spPr>
          <a:xfrm>
            <a:off x="5551054" y="4987642"/>
            <a:ext cx="130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Used buffer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8557185" y="4987642"/>
            <a:ext cx="224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Ptr</a:t>
            </a:r>
            <a:r>
              <a:rPr lang="en-US" altLang="zh-CN" dirty="0" smtClean="0"/>
              <a:t> to next free block</a:t>
            </a:r>
            <a:endParaRPr lang="zh-CN" altLang="en-US" dirty="0"/>
          </a:p>
        </p:txBody>
      </p:sp>
      <p:cxnSp>
        <p:nvCxnSpPr>
          <p:cNvPr id="79" name="直接箭头连接符 78"/>
          <p:cNvCxnSpPr/>
          <p:nvPr/>
        </p:nvCxnSpPr>
        <p:spPr>
          <a:xfrm flipV="1">
            <a:off x="6710727" y="5781958"/>
            <a:ext cx="417599" cy="2"/>
          </a:xfrm>
          <a:prstGeom prst="straightConnector1">
            <a:avLst/>
          </a:prstGeom>
          <a:ln w="412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7262599" y="5758860"/>
            <a:ext cx="417599" cy="2"/>
          </a:xfrm>
          <a:prstGeom prst="straightConnector1">
            <a:avLst/>
          </a:prstGeom>
          <a:ln w="412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7775218" y="5758864"/>
            <a:ext cx="417599" cy="2"/>
          </a:xfrm>
          <a:prstGeom prst="straightConnector1">
            <a:avLst/>
          </a:prstGeom>
          <a:ln w="412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8287837" y="5763484"/>
            <a:ext cx="417599" cy="2"/>
          </a:xfrm>
          <a:prstGeom prst="straightConnector1">
            <a:avLst/>
          </a:prstGeom>
          <a:ln w="412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8791218" y="5781960"/>
            <a:ext cx="417599" cy="2"/>
          </a:xfrm>
          <a:prstGeom prst="straightConnector1">
            <a:avLst/>
          </a:prstGeom>
          <a:ln w="412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9313075" y="5768089"/>
            <a:ext cx="417599" cy="2"/>
          </a:xfrm>
          <a:prstGeom prst="straightConnector1">
            <a:avLst/>
          </a:prstGeom>
          <a:ln w="412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5768109" y="5322396"/>
            <a:ext cx="327891" cy="40188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7018735" y="4996994"/>
            <a:ext cx="130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ree buffer</a:t>
            </a:r>
            <a:endParaRPr lang="zh-CN" altLang="en-US" dirty="0"/>
          </a:p>
        </p:txBody>
      </p:sp>
      <p:cxnSp>
        <p:nvCxnSpPr>
          <p:cNvPr id="88" name="直接箭头连接符 87"/>
          <p:cNvCxnSpPr/>
          <p:nvPr/>
        </p:nvCxnSpPr>
        <p:spPr>
          <a:xfrm flipV="1">
            <a:off x="6926966" y="5322396"/>
            <a:ext cx="327891" cy="40188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8229294" y="5278465"/>
            <a:ext cx="327891" cy="40188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V="1">
            <a:off x="5932213" y="2729784"/>
            <a:ext cx="327891" cy="40188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6525491" y="2729784"/>
            <a:ext cx="327891" cy="40188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6202218" y="2360452"/>
            <a:ext cx="250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Same size in one bucket</a:t>
            </a:r>
            <a:endParaRPr lang="zh-CN" altLang="en-US" dirty="0"/>
          </a:p>
        </p:txBody>
      </p:sp>
      <p:cxnSp>
        <p:nvCxnSpPr>
          <p:cNvPr id="93" name="直接箭头连接符 92"/>
          <p:cNvCxnSpPr/>
          <p:nvPr/>
        </p:nvCxnSpPr>
        <p:spPr>
          <a:xfrm>
            <a:off x="8393239" y="3186545"/>
            <a:ext cx="919836" cy="42146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8862045" y="3948545"/>
            <a:ext cx="451030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9149129" y="4357291"/>
            <a:ext cx="327891" cy="40188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9313074" y="3782402"/>
            <a:ext cx="161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Different sizes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6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Custom Heap in Flash </a:t>
            </a:r>
            <a:r>
              <a:rPr lang="en-US" altLang="zh-CN" dirty="0" err="1" smtClean="0"/>
              <a:t>MMgc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10515600" cy="4538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4538231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C00000"/>
                          </a:solidFill>
                        </a:rPr>
                        <a:t>GCHeap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854853"/>
              </p:ext>
            </p:extLst>
          </p:nvPr>
        </p:nvGraphicFramePr>
        <p:xfrm>
          <a:off x="1080655" y="2392219"/>
          <a:ext cx="2807854" cy="3415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854"/>
              </a:tblGrid>
              <a:tr h="34157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GC</a:t>
                      </a:r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Toplevel</a:t>
                      </a:r>
                      <a:r>
                        <a:rPr lang="en-US" altLang="zh-CN" dirty="0" smtClean="0"/>
                        <a:t>:</a:t>
                      </a:r>
                    </a:p>
                    <a:p>
                      <a:r>
                        <a:rPr lang="en-US" altLang="zh-CN" dirty="0" err="1" smtClean="0"/>
                        <a:t>ArrayObject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ByteArrayObject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VectorObject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…</a:t>
                      </a:r>
                    </a:p>
                    <a:p>
                      <a:r>
                        <a:rPr lang="en-US" altLang="zh-CN" dirty="0" smtClean="0"/>
                        <a:t>Native:</a:t>
                      </a:r>
                    </a:p>
                    <a:p>
                      <a:r>
                        <a:rPr lang="en-US" altLang="zh-CN" dirty="0" err="1" smtClean="0"/>
                        <a:t>BitmapDataObject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SoundObject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66616"/>
              </p:ext>
            </p:extLst>
          </p:nvPr>
        </p:nvGraphicFramePr>
        <p:xfrm>
          <a:off x="4313381" y="1976582"/>
          <a:ext cx="6696363" cy="4128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363"/>
              </a:tblGrid>
              <a:tr h="4128654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C00000"/>
                          </a:solidFill>
                        </a:rPr>
                        <a:t>FixedMalloc</a:t>
                      </a:r>
                      <a:endParaRPr lang="en-US" altLang="zh-CN" dirty="0" smtClean="0">
                        <a:solidFill>
                          <a:srgbClr val="C00000"/>
                        </a:solidFill>
                      </a:endParaRPr>
                    </a:p>
                    <a:p>
                      <a:endParaRPr lang="en-US" altLang="zh-CN" dirty="0" smtClean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All of the internal buffer</a:t>
                      </a:r>
                    </a:p>
                    <a:p>
                      <a:endParaRPr lang="en-US" altLang="zh-CN" dirty="0" smtClean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altLang="zh-CN" dirty="0" err="1" smtClean="0">
                          <a:solidFill>
                            <a:srgbClr val="C00000"/>
                          </a:solidFill>
                        </a:rPr>
                        <a:t>ByteArrayBuffer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 – UAF Bugs</a:t>
                      </a:r>
                    </a:p>
                    <a:p>
                      <a:endParaRPr lang="en-US" altLang="zh-CN" dirty="0" smtClean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altLang="zh-CN" dirty="0" err="1" smtClean="0">
                          <a:solidFill>
                            <a:srgbClr val="C00000"/>
                          </a:solidFill>
                        </a:rPr>
                        <a:t>VectorBuffer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 – Used</a:t>
                      </a:r>
                      <a:r>
                        <a:rPr lang="en-US" altLang="zh-CN" baseline="0" dirty="0" smtClean="0">
                          <a:solidFill>
                            <a:srgbClr val="C00000"/>
                          </a:solidFill>
                        </a:rPr>
                        <a:t> to Arbitrary Read/Write in the exploit</a:t>
                      </a:r>
                      <a:endParaRPr lang="en-US" altLang="zh-CN" dirty="0" smtClean="0">
                        <a:solidFill>
                          <a:srgbClr val="C00000"/>
                        </a:solidFill>
                      </a:endParaRPr>
                    </a:p>
                    <a:p>
                      <a:endParaRPr lang="en-US" altLang="zh-CN" dirty="0" smtClean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altLang="zh-CN" dirty="0" err="1" smtClean="0">
                          <a:solidFill>
                            <a:srgbClr val="C00000"/>
                          </a:solidFill>
                        </a:rPr>
                        <a:t>BitmapDataBuffer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 – OBA Bugs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5" name="直接箭头连接符 44"/>
          <p:cNvCxnSpPr/>
          <p:nvPr/>
        </p:nvCxnSpPr>
        <p:spPr>
          <a:xfrm flipV="1">
            <a:off x="2888367" y="3288145"/>
            <a:ext cx="1480433" cy="38792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2888367" y="3805383"/>
            <a:ext cx="1480433" cy="17549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2914768" y="4382655"/>
            <a:ext cx="1480433" cy="38792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395201" y="4779810"/>
            <a:ext cx="6531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Vulnerable buffer and exploited buffer are all allocated here.</a:t>
            </a:r>
          </a:p>
          <a:p>
            <a:endParaRPr lang="en-US" altLang="zh-CN" dirty="0"/>
          </a:p>
          <a:p>
            <a:r>
              <a:rPr lang="en-US" altLang="zh-CN" dirty="0" smtClean="0"/>
              <a:t>All interesting things happened here.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46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From AS3 To Memory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Take </a:t>
            </a:r>
            <a:r>
              <a:rPr lang="en-US" altLang="zh-CN" dirty="0" err="1" smtClean="0"/>
              <a:t>ByteArray</a:t>
            </a:r>
            <a:r>
              <a:rPr lang="en-US" altLang="zh-CN" dirty="0" smtClean="0"/>
              <a:t> As An Example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094283"/>
              </p:ext>
            </p:extLst>
          </p:nvPr>
        </p:nvGraphicFramePr>
        <p:xfrm>
          <a:off x="295563" y="2336030"/>
          <a:ext cx="3602182" cy="684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182"/>
              </a:tblGrid>
              <a:tr h="68426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var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ba:ByteArray</a:t>
                      </a:r>
                      <a:r>
                        <a:rPr lang="en-US" altLang="zh-CN" dirty="0" smtClean="0"/>
                        <a:t> = new </a:t>
                      </a:r>
                      <a:r>
                        <a:rPr lang="en-US" altLang="zh-CN" dirty="0" err="1" smtClean="0"/>
                        <a:t>ByteArray</a:t>
                      </a:r>
                      <a:r>
                        <a:rPr lang="en-US" altLang="zh-CN" dirty="0" smtClean="0"/>
                        <a:t>();</a:t>
                      </a:r>
                    </a:p>
                    <a:p>
                      <a:r>
                        <a:rPr lang="en-US" altLang="zh-CN" dirty="0" err="1" smtClean="0"/>
                        <a:t>ba.length</a:t>
                      </a:r>
                      <a:r>
                        <a:rPr lang="en-US" altLang="zh-CN" dirty="0" smtClean="0"/>
                        <a:t> = 0x80;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34594"/>
              </p:ext>
            </p:extLst>
          </p:nvPr>
        </p:nvGraphicFramePr>
        <p:xfrm>
          <a:off x="4064000" y="2299084"/>
          <a:ext cx="8128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/*static*/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avmplus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ScriptObject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 FASTCALL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avmplus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ByteArrayClass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createInstanceProc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avmplus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ClassClosure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cls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return new 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cls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gc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MMgc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kExact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cls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getExtraSize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())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avmplus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ByteArrayObject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cls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ivtable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cls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prototypePtr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32505"/>
              </p:ext>
            </p:extLst>
          </p:nvPr>
        </p:nvGraphicFramePr>
        <p:xfrm>
          <a:off x="0" y="4053994"/>
          <a:ext cx="48860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6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static void *operator new(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size, GC *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gc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GCExactFlag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extra)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gc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AllocExtraRCObjectExact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(size, extra);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142003"/>
              </p:ext>
            </p:extLst>
          </p:nvPr>
        </p:nvGraphicFramePr>
        <p:xfrm>
          <a:off x="4904509" y="4023360"/>
          <a:ext cx="728749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74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ByteArrayObject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ByteArrayObject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VTable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ivtable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ScriptObject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 delegate)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: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ScriptObject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ivtable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delegate)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,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m_byteArray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toplevel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c.set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m_byteArray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ByteArray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ByteArrayClass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cls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toplevel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()-&gt;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byteArrayClass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m_byteArray.SetObjectEncoding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ObjectEncoding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cls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get_defaultObjectEncoding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toplevel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()-&gt;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byteArrayCreated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(this);</a:t>
                      </a:r>
                    </a:p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3639127" y="2521527"/>
            <a:ext cx="544946" cy="0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2225964" y="3391693"/>
            <a:ext cx="2122054" cy="773907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631709" y="3581038"/>
            <a:ext cx="1" cy="655783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3891" y="5731668"/>
            <a:ext cx="477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ByteArrayObject</a:t>
            </a:r>
            <a:r>
              <a:rPr lang="en-US" altLang="zh-CN" sz="2400" dirty="0" smtClean="0"/>
              <a:t> are managed by GC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122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From AS3 To Memory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Take </a:t>
            </a:r>
            <a:r>
              <a:rPr lang="en-US" altLang="zh-CN" dirty="0" err="1" smtClean="0"/>
              <a:t>ByteArray</a:t>
            </a:r>
            <a:r>
              <a:rPr lang="en-US" altLang="zh-CN" dirty="0" smtClean="0"/>
              <a:t> As An Example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98300"/>
              </p:ext>
            </p:extLst>
          </p:nvPr>
        </p:nvGraphicFramePr>
        <p:xfrm>
          <a:off x="1182253" y="2317557"/>
          <a:ext cx="3602182" cy="684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182"/>
              </a:tblGrid>
              <a:tr h="68426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var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ba:ByteArray</a:t>
                      </a:r>
                      <a:r>
                        <a:rPr lang="en-US" altLang="zh-CN" dirty="0" smtClean="0"/>
                        <a:t> = new </a:t>
                      </a:r>
                      <a:r>
                        <a:rPr lang="en-US" altLang="zh-CN" dirty="0" err="1" smtClean="0"/>
                        <a:t>ByteArray</a:t>
                      </a:r>
                      <a:r>
                        <a:rPr lang="en-US" altLang="zh-CN" dirty="0" smtClean="0"/>
                        <a:t>();</a:t>
                      </a:r>
                    </a:p>
                    <a:p>
                      <a:r>
                        <a:rPr lang="en-US" altLang="zh-CN" dirty="0" err="1" smtClean="0"/>
                        <a:t>ba.length</a:t>
                      </a:r>
                      <a:r>
                        <a:rPr lang="en-US" altLang="zh-CN" dirty="0" smtClean="0"/>
                        <a:t> = 0x80;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32388"/>
              </p:ext>
            </p:extLst>
          </p:nvPr>
        </p:nvGraphicFramePr>
        <p:xfrm>
          <a:off x="701964" y="3131128"/>
          <a:ext cx="4747491" cy="378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7491"/>
              </a:tblGrid>
              <a:tr h="37869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ByteArrayObject</a:t>
                      </a:r>
                      <a:r>
                        <a:rPr lang="en-US" altLang="zh-CN" dirty="0" smtClean="0"/>
                        <a:t>::</a:t>
                      </a:r>
                      <a:r>
                        <a:rPr lang="en-US" altLang="zh-CN" dirty="0" err="1" smtClean="0"/>
                        <a:t>set_length</a:t>
                      </a:r>
                      <a:r>
                        <a:rPr lang="en-US" altLang="zh-CN" dirty="0" smtClean="0"/>
                        <a:t>(unsigned 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value)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528797"/>
              </p:ext>
            </p:extLst>
          </p:nvPr>
        </p:nvGraphicFramePr>
        <p:xfrm>
          <a:off x="692728" y="3635534"/>
          <a:ext cx="54032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272"/>
              </a:tblGrid>
              <a:tr h="32522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ByteArray</a:t>
                      </a:r>
                      <a:r>
                        <a:rPr lang="en-US" altLang="zh-CN" dirty="0" smtClean="0"/>
                        <a:t>::SetLengthFromAS3(unsigned 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newLength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701755"/>
              </p:ext>
            </p:extLst>
          </p:nvPr>
        </p:nvGraphicFramePr>
        <p:xfrm>
          <a:off x="692728" y="4123316"/>
          <a:ext cx="84420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ByteArray</a:t>
                      </a:r>
                      <a:r>
                        <a:rPr lang="en-US" altLang="zh-CN" dirty="0" smtClean="0"/>
                        <a:t>::</a:t>
                      </a:r>
                      <a:r>
                        <a:rPr lang="en-US" altLang="zh-CN" dirty="0" err="1" smtClean="0"/>
                        <a:t>SetLengthCommon</a:t>
                      </a:r>
                      <a:r>
                        <a:rPr lang="en-US" altLang="zh-CN" dirty="0" smtClean="0"/>
                        <a:t>(unsigned 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newLength</a:t>
                      </a:r>
                      <a:r>
                        <a:rPr lang="en-US" altLang="zh-CN" dirty="0" smtClean="0"/>
                        <a:t>, bool </a:t>
                      </a:r>
                      <a:r>
                        <a:rPr lang="en-US" altLang="zh-CN" dirty="0" err="1" smtClean="0"/>
                        <a:t>calledFromLengthSetter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30617"/>
              </p:ext>
            </p:extLst>
          </p:nvPr>
        </p:nvGraphicFramePr>
        <p:xfrm>
          <a:off x="674254" y="4670714"/>
          <a:ext cx="9531927" cy="450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1927"/>
              </a:tblGrid>
              <a:tr h="45041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ByteArray</a:t>
                      </a:r>
                      <a:r>
                        <a:rPr lang="en-US" altLang="zh-CN" dirty="0" smtClean="0"/>
                        <a:t>::</a:t>
                      </a:r>
                      <a:r>
                        <a:rPr lang="en-US" altLang="zh-CN" dirty="0" err="1" smtClean="0"/>
                        <a:t>UnprotectedSetLengthCommon</a:t>
                      </a:r>
                      <a:r>
                        <a:rPr lang="en-US" altLang="zh-CN" dirty="0" smtClean="0"/>
                        <a:t>(unsigned 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newLength</a:t>
                      </a:r>
                      <a:r>
                        <a:rPr lang="en-US" altLang="zh-CN" dirty="0" smtClean="0"/>
                        <a:t>, bool </a:t>
                      </a:r>
                      <a:r>
                        <a:rPr lang="en-US" altLang="zh-CN" dirty="0" err="1" smtClean="0"/>
                        <a:t>calledFromLengthSetter</a:t>
                      </a:r>
                      <a:r>
                        <a:rPr lang="en-US" altLang="zh-CN" dirty="0" smtClean="0"/>
                        <a:t>)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887787"/>
              </p:ext>
            </p:extLst>
          </p:nvPr>
        </p:nvGraphicFramePr>
        <p:xfrm>
          <a:off x="674254" y="5285048"/>
          <a:ext cx="95319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19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ByteArray</a:t>
                      </a:r>
                      <a:r>
                        <a:rPr lang="en-US" altLang="zh-CN" dirty="0" smtClean="0"/>
                        <a:t>::Grower::</a:t>
                      </a:r>
                      <a:r>
                        <a:rPr lang="en-US" altLang="zh-CN" dirty="0" err="1" smtClean="0"/>
                        <a:t>SetLengthCommon</a:t>
                      </a:r>
                      <a:r>
                        <a:rPr lang="en-US" altLang="zh-CN" dirty="0" smtClean="0"/>
                        <a:t>(unsigned 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newLength</a:t>
                      </a:r>
                      <a:r>
                        <a:rPr lang="en-US" altLang="zh-CN" dirty="0" smtClean="0"/>
                        <a:t>, bool </a:t>
                      </a:r>
                      <a:r>
                        <a:rPr lang="en-US" altLang="zh-CN" dirty="0" err="1" smtClean="0"/>
                        <a:t>calledFromLengthSetter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99543"/>
              </p:ext>
            </p:extLst>
          </p:nvPr>
        </p:nvGraphicFramePr>
        <p:xfrm>
          <a:off x="683491" y="5806123"/>
          <a:ext cx="4479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6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ByteArray</a:t>
                      </a:r>
                      <a:r>
                        <a:rPr lang="en-US" altLang="zh-CN" dirty="0" smtClean="0"/>
                        <a:t>::Grower::</a:t>
                      </a:r>
                      <a:r>
                        <a:rPr lang="en-US" altLang="zh-CN" dirty="0" err="1" smtClean="0"/>
                        <a:t>EnsureWritableCapacity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528417"/>
              </p:ext>
            </p:extLst>
          </p:nvPr>
        </p:nvGraphicFramePr>
        <p:xfrm>
          <a:off x="671945" y="6311900"/>
          <a:ext cx="41009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9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ByteArray</a:t>
                      </a:r>
                      <a:r>
                        <a:rPr lang="en-US" altLang="zh-CN" dirty="0" smtClean="0"/>
                        <a:t>::Grower::</a:t>
                      </a:r>
                      <a:r>
                        <a:rPr lang="en-US" altLang="zh-CN" dirty="0" err="1" smtClean="0"/>
                        <a:t>ReallocBackingStore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直接箭头连接符 16"/>
          <p:cNvCxnSpPr/>
          <p:nvPr/>
        </p:nvCxnSpPr>
        <p:spPr>
          <a:xfrm>
            <a:off x="10704945" y="2863273"/>
            <a:ext cx="1" cy="3448627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65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From AS3 To Memory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Take </a:t>
            </a:r>
            <a:r>
              <a:rPr lang="en-US" altLang="zh-CN" dirty="0" err="1" smtClean="0"/>
              <a:t>ByteArray</a:t>
            </a:r>
            <a:r>
              <a:rPr lang="en-US" altLang="zh-CN" dirty="0" smtClean="0"/>
              <a:t> As An Example</a:t>
            </a:r>
            <a:endParaRPr lang="en-US" altLang="zh-CN" dirty="0" smtClean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392662"/>
              </p:ext>
            </p:extLst>
          </p:nvPr>
        </p:nvGraphicFramePr>
        <p:xfrm>
          <a:off x="755073" y="1212374"/>
          <a:ext cx="9929091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9091"/>
              </a:tblGrid>
              <a:tr h="537633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void FASTCALL </a:t>
                      </a:r>
                      <a:r>
                        <a:rPr lang="en-US" altLang="zh-CN" dirty="0" err="1" smtClean="0"/>
                        <a:t>ByteArray</a:t>
                      </a:r>
                      <a:r>
                        <a:rPr lang="en-US" altLang="zh-CN" dirty="0" smtClean="0"/>
                        <a:t>::Grower::</a:t>
                      </a:r>
                      <a:r>
                        <a:rPr lang="en-US" altLang="zh-CN" dirty="0" err="1" smtClean="0"/>
                        <a:t>ReallocBackingStore</a:t>
                      </a:r>
                      <a:r>
                        <a:rPr lang="en-US" altLang="zh-CN" dirty="0" smtClean="0"/>
                        <a:t>(uint32_t </a:t>
                      </a:r>
                      <a:r>
                        <a:rPr lang="en-US" altLang="zh-CN" dirty="0" err="1" smtClean="0"/>
                        <a:t>newCapacity</a:t>
                      </a:r>
                      <a:r>
                        <a:rPr lang="en-US" altLang="zh-CN" dirty="0" smtClean="0"/>
                        <a:t>)</a:t>
                      </a:r>
                    </a:p>
                    <a:p>
                      <a:r>
                        <a:rPr lang="en-US" altLang="zh-CN" dirty="0" smtClean="0"/>
                        <a:t>{</a:t>
                      </a:r>
                    </a:p>
                    <a:p>
                      <a:r>
                        <a:rPr lang="en-US" altLang="zh-CN" dirty="0" smtClean="0"/>
                        <a:t>	...</a:t>
                      </a:r>
                    </a:p>
                    <a:p>
                      <a:r>
                        <a:rPr lang="en-US" altLang="zh-CN" dirty="0" smtClean="0"/>
                        <a:t>	</a:t>
                      </a:r>
                      <a:r>
                        <a:rPr lang="en-US" altLang="zh-CN" dirty="0" err="1" smtClean="0"/>
                        <a:t>m_oldArray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err="1" smtClean="0"/>
                        <a:t>m_owner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m_buffer</a:t>
                      </a:r>
                      <a:r>
                        <a:rPr lang="en-US" altLang="zh-CN" dirty="0" smtClean="0"/>
                        <a:t>-&gt;array;</a:t>
                      </a:r>
                    </a:p>
                    <a:p>
                      <a:r>
                        <a:rPr lang="en-US" altLang="zh-CN" dirty="0" smtClean="0"/>
                        <a:t>	</a:t>
                      </a:r>
                      <a:r>
                        <a:rPr lang="en-US" altLang="zh-CN" dirty="0" err="1" smtClean="0"/>
                        <a:t>m_oldLength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err="1" smtClean="0"/>
                        <a:t>m_owner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m_buffer</a:t>
                      </a:r>
                      <a:r>
                        <a:rPr lang="en-US" altLang="zh-CN" dirty="0" smtClean="0"/>
                        <a:t>-&gt;length;</a:t>
                      </a:r>
                    </a:p>
                    <a:p>
                      <a:r>
                        <a:rPr lang="en-US" altLang="zh-CN" dirty="0" smtClean="0"/>
                        <a:t>	</a:t>
                      </a:r>
                      <a:r>
                        <a:rPr lang="en-US" altLang="zh-CN" dirty="0" err="1" smtClean="0"/>
                        <a:t>m_oldCapacity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err="1" smtClean="0"/>
                        <a:t>m_owner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m_buffer</a:t>
                      </a:r>
                      <a:r>
                        <a:rPr lang="en-US" altLang="zh-CN" dirty="0" smtClean="0"/>
                        <a:t>-&gt;capacity;</a:t>
                      </a:r>
                    </a:p>
                    <a:p>
                      <a:r>
                        <a:rPr lang="en-US" altLang="zh-CN" dirty="0" smtClean="0"/>
                        <a:t>	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uint8_t* </a:t>
                      </a:r>
                      <a:r>
                        <a:rPr lang="en-US" altLang="zh-CN" dirty="0" err="1" smtClean="0">
                          <a:solidFill>
                            <a:srgbClr val="C00000"/>
                          </a:solidFill>
                        </a:rPr>
                        <a:t>newArray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 = </a:t>
                      </a:r>
                      <a:r>
                        <a:rPr lang="en-US" altLang="zh-CN" dirty="0" err="1" smtClean="0">
                          <a:solidFill>
                            <a:srgbClr val="C00000"/>
                          </a:solidFill>
                        </a:rPr>
                        <a:t>mmfx_new_array_opt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(uint8_t, </a:t>
                      </a:r>
                      <a:r>
                        <a:rPr lang="en-US" altLang="zh-CN" dirty="0" err="1" smtClean="0">
                          <a:solidFill>
                            <a:srgbClr val="C00000"/>
                          </a:solidFill>
                        </a:rPr>
                        <a:t>newCapacity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, </a:t>
                      </a:r>
                      <a:r>
                        <a:rPr lang="en-US" altLang="zh-CN" dirty="0" err="1" smtClean="0">
                          <a:solidFill>
                            <a:srgbClr val="C00000"/>
                          </a:solidFill>
                        </a:rPr>
                        <a:t>MMgc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::</a:t>
                      </a:r>
                      <a:r>
                        <a:rPr lang="en-US" altLang="zh-CN" dirty="0" err="1" smtClean="0">
                          <a:solidFill>
                            <a:srgbClr val="C00000"/>
                          </a:solidFill>
                        </a:rPr>
                        <a:t>kCanFail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);</a:t>
                      </a:r>
                    </a:p>
                    <a:p>
                      <a:r>
                        <a:rPr lang="en-US" altLang="zh-CN" dirty="0" smtClean="0"/>
                        <a:t>                 …</a:t>
                      </a:r>
                    </a:p>
                    <a:p>
                      <a:r>
                        <a:rPr lang="en-US" altLang="zh-CN" dirty="0" smtClean="0"/>
                        <a:t>	</a:t>
                      </a:r>
                      <a:r>
                        <a:rPr lang="en-US" altLang="zh-CN" dirty="0" err="1" smtClean="0"/>
                        <a:t>m_owner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TellGcNewBufferMemory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newArray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newCapacity</a:t>
                      </a:r>
                      <a:r>
                        <a:rPr lang="en-US" altLang="zh-CN" dirty="0" smtClean="0"/>
                        <a:t>);</a:t>
                      </a:r>
                    </a:p>
                    <a:p>
                      <a:r>
                        <a:rPr lang="en-US" altLang="zh-CN" dirty="0" smtClean="0"/>
                        <a:t>	if (</a:t>
                      </a:r>
                      <a:r>
                        <a:rPr lang="en-US" altLang="zh-CN" dirty="0" err="1" smtClean="0"/>
                        <a:t>m_oldArray</a:t>
                      </a:r>
                      <a:r>
                        <a:rPr lang="en-US" altLang="zh-CN" dirty="0" smtClean="0"/>
                        <a:t>){</a:t>
                      </a:r>
                    </a:p>
                    <a:p>
                      <a:r>
                        <a:rPr lang="en-US" altLang="zh-CN" dirty="0" smtClean="0"/>
                        <a:t>		</a:t>
                      </a:r>
                      <a:r>
                        <a:rPr lang="en-US" altLang="zh-CN" dirty="0" err="1" smtClean="0"/>
                        <a:t>VMPI_memcpy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newArray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m_oldArray</a:t>
                      </a:r>
                      <a:r>
                        <a:rPr lang="en-US" altLang="zh-CN" dirty="0" smtClean="0"/>
                        <a:t>, min(</a:t>
                      </a:r>
                      <a:r>
                        <a:rPr lang="en-US" altLang="zh-CN" dirty="0" err="1" smtClean="0"/>
                        <a:t>newCapacity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m_oldLength</a:t>
                      </a:r>
                      <a:r>
                        <a:rPr lang="en-US" altLang="zh-CN" dirty="0" smtClean="0"/>
                        <a:t>));</a:t>
                      </a:r>
                    </a:p>
                    <a:p>
                      <a:r>
                        <a:rPr lang="en-US" altLang="zh-CN" dirty="0" smtClean="0"/>
                        <a:t>		if (</a:t>
                      </a:r>
                      <a:r>
                        <a:rPr lang="en-US" altLang="zh-CN" dirty="0" err="1" smtClean="0"/>
                        <a:t>newCapacity</a:t>
                      </a:r>
                      <a:r>
                        <a:rPr lang="en-US" altLang="zh-CN" dirty="0" smtClean="0"/>
                        <a:t> &gt; </a:t>
                      </a:r>
                      <a:r>
                        <a:rPr lang="en-US" altLang="zh-CN" dirty="0" err="1" smtClean="0"/>
                        <a:t>m_oldLength</a:t>
                      </a:r>
                      <a:r>
                        <a:rPr lang="en-US" altLang="zh-CN" dirty="0" smtClean="0"/>
                        <a:t>)</a:t>
                      </a:r>
                    </a:p>
                    <a:p>
                      <a:r>
                        <a:rPr lang="en-US" altLang="zh-CN" dirty="0" smtClean="0"/>
                        <a:t>			</a:t>
                      </a:r>
                      <a:r>
                        <a:rPr lang="en-US" altLang="zh-CN" dirty="0" err="1" smtClean="0"/>
                        <a:t>VMPI_memset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newArray+m_oldLength</a:t>
                      </a:r>
                      <a:r>
                        <a:rPr lang="en-US" altLang="zh-CN" dirty="0" smtClean="0"/>
                        <a:t>, 0, </a:t>
                      </a:r>
                      <a:r>
                        <a:rPr lang="en-US" altLang="zh-CN" dirty="0" err="1" smtClean="0"/>
                        <a:t>newCapacity-m_oldLength</a:t>
                      </a:r>
                      <a:r>
                        <a:rPr lang="en-US" altLang="zh-CN" dirty="0" smtClean="0"/>
                        <a:t>);</a:t>
                      </a:r>
                    </a:p>
                    <a:p>
                      <a:r>
                        <a:rPr lang="en-US" altLang="zh-CN" dirty="0" smtClean="0"/>
                        <a:t>	}else{</a:t>
                      </a:r>
                    </a:p>
                    <a:p>
                      <a:r>
                        <a:rPr lang="en-US" altLang="zh-CN" dirty="0" smtClean="0"/>
                        <a:t>		</a:t>
                      </a:r>
                      <a:r>
                        <a:rPr lang="en-US" altLang="zh-CN" dirty="0" err="1" smtClean="0"/>
                        <a:t>VMPI_memset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newArray</a:t>
                      </a:r>
                      <a:r>
                        <a:rPr lang="en-US" altLang="zh-CN" dirty="0" smtClean="0"/>
                        <a:t>, 0, </a:t>
                      </a:r>
                      <a:r>
                        <a:rPr lang="en-US" altLang="zh-CN" dirty="0" err="1" smtClean="0"/>
                        <a:t>newCapacity</a:t>
                      </a:r>
                      <a:r>
                        <a:rPr lang="en-US" altLang="zh-CN" dirty="0" smtClean="0"/>
                        <a:t>);</a:t>
                      </a:r>
                    </a:p>
                    <a:p>
                      <a:r>
                        <a:rPr lang="en-US" altLang="zh-CN" dirty="0" smtClean="0"/>
                        <a:t>	}</a:t>
                      </a:r>
                    </a:p>
                    <a:p>
                      <a:r>
                        <a:rPr lang="en-US" altLang="zh-CN" dirty="0" smtClean="0"/>
                        <a:t>	</a:t>
                      </a:r>
                      <a:r>
                        <a:rPr lang="en-US" altLang="zh-CN" dirty="0" err="1" smtClean="0"/>
                        <a:t>m_owner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m_buffer</a:t>
                      </a:r>
                      <a:r>
                        <a:rPr lang="en-US" altLang="zh-CN" dirty="0" smtClean="0"/>
                        <a:t>-&gt;array = </a:t>
                      </a:r>
                      <a:r>
                        <a:rPr lang="en-US" altLang="zh-CN" dirty="0" err="1" smtClean="0"/>
                        <a:t>newArray</a:t>
                      </a:r>
                      <a:r>
                        <a:rPr lang="en-US" altLang="zh-CN" dirty="0" smtClean="0"/>
                        <a:t>;</a:t>
                      </a:r>
                    </a:p>
                    <a:p>
                      <a:r>
                        <a:rPr lang="en-US" altLang="zh-CN" dirty="0" smtClean="0"/>
                        <a:t>	</a:t>
                      </a:r>
                      <a:r>
                        <a:rPr lang="en-US" altLang="zh-CN" dirty="0" err="1" smtClean="0"/>
                        <a:t>m_owner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m_buffer</a:t>
                      </a:r>
                      <a:r>
                        <a:rPr lang="en-US" altLang="zh-CN" dirty="0" smtClean="0"/>
                        <a:t>-&gt;capacity = </a:t>
                      </a:r>
                      <a:r>
                        <a:rPr lang="en-US" altLang="zh-CN" dirty="0" err="1" smtClean="0"/>
                        <a:t>newCapacity</a:t>
                      </a:r>
                      <a:r>
                        <a:rPr lang="en-US" altLang="zh-CN" dirty="0" smtClean="0"/>
                        <a:t>;</a:t>
                      </a:r>
                    </a:p>
                    <a:p>
                      <a:r>
                        <a:rPr lang="en-US" altLang="zh-CN" dirty="0" smtClean="0"/>
                        <a:t>                 …</a:t>
                      </a:r>
                    </a:p>
                    <a:p>
                      <a:r>
                        <a:rPr lang="en-US" altLang="zh-CN" dirty="0" smtClean="0"/>
                        <a:t>}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631708" y="2105891"/>
            <a:ext cx="393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Mmfx</a:t>
            </a:r>
            <a:r>
              <a:rPr lang="en-US" altLang="zh-CN" dirty="0" smtClean="0"/>
              <a:t>_ is a series Macro in </a:t>
            </a:r>
            <a:r>
              <a:rPr lang="en-US" altLang="zh-CN" dirty="0" err="1" smtClean="0"/>
              <a:t>FixedMalloc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800436" y="5521395"/>
            <a:ext cx="476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ByteArrayDataBuffer</a:t>
            </a:r>
            <a:r>
              <a:rPr lang="en-US" altLang="zh-CN" dirty="0" smtClean="0"/>
              <a:t> is managed by </a:t>
            </a:r>
            <a:r>
              <a:rPr lang="en-US" altLang="zh-CN" dirty="0" err="1" smtClean="0"/>
              <a:t>FixedMallo</a:t>
            </a:r>
            <a:r>
              <a:rPr lang="en-US" altLang="zh-CN" dirty="0" err="1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2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From AS3 To Memory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Take </a:t>
            </a:r>
            <a:r>
              <a:rPr lang="en-US" altLang="zh-CN" dirty="0" err="1" smtClean="0"/>
              <a:t>ByteArray</a:t>
            </a:r>
            <a:r>
              <a:rPr lang="en-US" altLang="zh-CN" dirty="0" smtClean="0"/>
              <a:t> As An Example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258805"/>
              </p:ext>
            </p:extLst>
          </p:nvPr>
        </p:nvGraphicFramePr>
        <p:xfrm>
          <a:off x="1681018" y="2464894"/>
          <a:ext cx="3602182" cy="684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182"/>
              </a:tblGrid>
              <a:tr h="68426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var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ba:ByteArray</a:t>
                      </a:r>
                      <a:r>
                        <a:rPr lang="en-US" altLang="zh-CN" dirty="0" smtClean="0"/>
                        <a:t> = new </a:t>
                      </a:r>
                      <a:r>
                        <a:rPr lang="en-US" altLang="zh-CN" dirty="0" err="1" smtClean="0"/>
                        <a:t>ByteArray</a:t>
                      </a:r>
                      <a:r>
                        <a:rPr lang="en-US" altLang="zh-CN" dirty="0" smtClean="0"/>
                        <a:t>();</a:t>
                      </a:r>
                    </a:p>
                    <a:p>
                      <a:r>
                        <a:rPr lang="en-US" altLang="zh-CN" dirty="0" err="1" smtClean="0"/>
                        <a:t>ba.length</a:t>
                      </a:r>
                      <a:r>
                        <a:rPr lang="en-US" altLang="zh-CN" dirty="0" smtClean="0"/>
                        <a:t> = 0x80;</a:t>
                      </a:r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987555"/>
              </p:ext>
            </p:extLst>
          </p:nvPr>
        </p:nvGraphicFramePr>
        <p:xfrm>
          <a:off x="6095999" y="1326083"/>
          <a:ext cx="602211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110"/>
              </a:tblGrid>
              <a:tr h="16081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ByteArrayObject</a:t>
                      </a:r>
                      <a:r>
                        <a:rPr lang="en-US" altLang="zh-CN" dirty="0" smtClean="0"/>
                        <a:t> [managed by GC]</a:t>
                      </a:r>
                    </a:p>
                    <a:p>
                      <a:r>
                        <a:rPr lang="pt-BR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02A944A8  cc 4b 18 01 01 df 07 80 d8 bd f2 04 e8 52 9f 05</a:t>
                      </a:r>
                    </a:p>
                    <a:p>
                      <a:r>
                        <a:rPr lang="pt-BR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02A944B8  c0 44 a9 02 40 00 00 00 20 4a 18 01 34 4a 18 01</a:t>
                      </a:r>
                    </a:p>
                    <a:p>
                      <a:r>
                        <a:rPr lang="pt-BR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02A944C8  28 4a 18 01 3c 4a 18 01 18 6c a3 02 10 00 5b 00 </a:t>
                      </a:r>
                    </a:p>
                    <a:p>
                      <a:r>
                        <a:rPr lang="pt-BR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02A944D8  88 c3 9f 05 00 00 00 00 00 00 00 00 00 da 14 01</a:t>
                      </a:r>
                    </a:p>
                    <a:p>
                      <a:r>
                        <a:rPr lang="pt-BR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02A944E8  </a:t>
                      </a:r>
                      <a:r>
                        <a:rPr lang="pt-BR" altLang="zh-CN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a0 8b 5a 00 </a:t>
                      </a:r>
                      <a:r>
                        <a:rPr lang="pt-BR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01 00 00 00 00 00 00 00 2c 4a 18 01 </a:t>
                      </a:r>
                    </a:p>
                    <a:p>
                      <a:r>
                        <a:rPr lang="pt-BR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02A944F8  03 00 00 00 00 00 00 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650250"/>
              </p:ext>
            </p:extLst>
          </p:nvPr>
        </p:nvGraphicFramePr>
        <p:xfrm>
          <a:off x="1" y="3895076"/>
          <a:ext cx="5875482" cy="2769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5482"/>
              </a:tblGrid>
              <a:tr h="2769936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ByteArrayBuffer</a:t>
                      </a:r>
                      <a:r>
                        <a:rPr lang="en-US" altLang="zh-CN" baseline="0" dirty="0" smtClean="0"/>
                        <a:t> [managed by </a:t>
                      </a:r>
                      <a:r>
                        <a:rPr lang="en-US" altLang="zh-CN" baseline="0" dirty="0" err="1" smtClean="0"/>
                        <a:t>FixedMalloc</a:t>
                      </a:r>
                      <a:r>
                        <a:rPr lang="en-US" altLang="zh-CN" baseline="0" dirty="0" smtClean="0"/>
                        <a:t>]</a:t>
                      </a:r>
                    </a:p>
                    <a:p>
                      <a:r>
                        <a:rPr lang="en-US" altLang="zh-CN" dirty="0" smtClean="0"/>
                        <a:t>059FD010  41 41 41 41 41 41 41 41 41 41 41 41 41 41 41 41</a:t>
                      </a:r>
                    </a:p>
                    <a:p>
                      <a:r>
                        <a:rPr lang="en-US" altLang="zh-CN" dirty="0" smtClean="0"/>
                        <a:t>059FD020  41 41 41 41 41 41 41 41 41 41 41 41 41 41 41 41 </a:t>
                      </a:r>
                    </a:p>
                    <a:p>
                      <a:r>
                        <a:rPr lang="en-US" altLang="zh-CN" dirty="0" smtClean="0"/>
                        <a:t>059FD030  41 41 41 41 41 41 41 41 41 41 41 41 41 41 41 41 </a:t>
                      </a:r>
                    </a:p>
                    <a:p>
                      <a:r>
                        <a:rPr lang="en-US" altLang="zh-CN" dirty="0" smtClean="0"/>
                        <a:t>059FD040  41 41 41 41 41 41 41 41 41 41 41 41 41 41 41 41 </a:t>
                      </a:r>
                    </a:p>
                    <a:p>
                      <a:r>
                        <a:rPr lang="en-US" altLang="zh-CN" dirty="0" smtClean="0"/>
                        <a:t>059FD050  41 41 41 41 41 41 41 41 41 41 41 41 41 41 41 41</a:t>
                      </a:r>
                    </a:p>
                    <a:p>
                      <a:r>
                        <a:rPr lang="en-US" altLang="zh-CN" dirty="0" smtClean="0"/>
                        <a:t>059FD060  41 41 41 41 41 41 41 41 41 41 41 41 41 41 41 41</a:t>
                      </a:r>
                    </a:p>
                    <a:p>
                      <a:r>
                        <a:rPr lang="en-US" altLang="zh-CN" dirty="0" smtClean="0"/>
                        <a:t>059FD070  41 41 41 41 41 41 41 41 41 41 41 41 41 41 41 41</a:t>
                      </a:r>
                    </a:p>
                    <a:p>
                      <a:r>
                        <a:rPr lang="en-US" altLang="zh-CN" dirty="0" smtClean="0"/>
                        <a:t>059FD080  41 41 41 41 41 41 41 41 41 41 41 41 41 41 41 41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673227"/>
              </p:ext>
            </p:extLst>
          </p:nvPr>
        </p:nvGraphicFramePr>
        <p:xfrm>
          <a:off x="6095999" y="4001294"/>
          <a:ext cx="6003637" cy="2573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637"/>
              </a:tblGrid>
              <a:tr h="257305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ByteArrayBufferObject</a:t>
                      </a:r>
                      <a:r>
                        <a:rPr lang="en-US" altLang="zh-CN" dirty="0" smtClean="0"/>
                        <a:t> [managed</a:t>
                      </a:r>
                      <a:r>
                        <a:rPr lang="en-US" altLang="zh-CN" baseline="0" dirty="0" smtClean="0"/>
                        <a:t> by </a:t>
                      </a:r>
                      <a:r>
                        <a:rPr lang="en-US" altLang="zh-CN" baseline="0" dirty="0" err="1" smtClean="0"/>
                        <a:t>FixedMalloc</a:t>
                      </a:r>
                      <a:r>
                        <a:rPr lang="en-US" altLang="zh-CN" dirty="0" smtClean="0"/>
                        <a:t>]</a:t>
                      </a:r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005A8BA0  f8 d9 14 01 01 00 00 00 </a:t>
                      </a:r>
                      <a:r>
                        <a:rPr lang="en-US" altLang="zh-CN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 d0 9f 05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00 10 00 00  </a:t>
                      </a:r>
                      <a:r>
                        <a:rPr lang="pt-BR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005A8BB0  80 00 00 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5301672" y="2890982"/>
            <a:ext cx="794327" cy="287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698835" y="5482793"/>
            <a:ext cx="646546" cy="12844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636001" y="3265054"/>
            <a:ext cx="1" cy="736240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11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 smtClean="0"/>
              <a:t>Light </a:t>
            </a:r>
            <a:r>
              <a:rPr lang="en-US" altLang="zh-CN" dirty="0" smtClean="0"/>
              <a:t>Page Heap For </a:t>
            </a:r>
            <a:r>
              <a:rPr lang="en-US" altLang="zh-CN" dirty="0" err="1" smtClean="0"/>
              <a:t>FixedMallo</a:t>
            </a:r>
            <a:r>
              <a:rPr lang="en-US" altLang="zh-CN" dirty="0" err="1" smtClean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Change all of Heap Allocators in </a:t>
            </a:r>
            <a:r>
              <a:rPr lang="en-US" altLang="zh-CN" dirty="0" err="1" smtClean="0"/>
              <a:t>FixedMalloc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HeapAlloc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ProcessHeap</a:t>
            </a:r>
            <a:endParaRPr lang="en-US" altLang="zh-CN" dirty="0" smtClean="0"/>
          </a:p>
          <a:p>
            <a:r>
              <a:rPr lang="en-US" altLang="zh-CN" dirty="0" smtClean="0"/>
              <a:t>Turn On Page Heap on Windows Process Heap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419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Heap Allocators in </a:t>
            </a:r>
            <a:r>
              <a:rPr lang="en-US" altLang="zh-CN" dirty="0" err="1" smtClean="0"/>
              <a:t>FixedMalloc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FixedAlloc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42544"/>
              </p:ext>
            </p:extLst>
          </p:nvPr>
        </p:nvGraphicFramePr>
        <p:xfrm>
          <a:off x="838200" y="1511601"/>
          <a:ext cx="10515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AllocationMaros.h</a:t>
                      </a:r>
                      <a:r>
                        <a:rPr lang="en-US" altLang="zh-C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US" altLang="zh-C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Avmplus</a:t>
                      </a:r>
                      <a:r>
                        <a:rPr lang="en-US" altLang="zh-C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MMgc</a:t>
                      </a:r>
                      <a:endParaRPr lang="en-US" altLang="zh-C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// Used for allocating/deallocating memory with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MMgc's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fixed allocator.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// The memory allocated using these macros will be released when the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MMgc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aborts due to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// an unrecoverable out of memory situation.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#define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mmfx_new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new_data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                  new 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MMgc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kUseFixedMalloc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new_data</a:t>
                      </a:r>
                      <a:endParaRPr lang="en-US" altLang="zh-C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#define mmfx_new0(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new_data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                 new 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MMgc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kUseFixedMalloc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MMgc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kZero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new_data</a:t>
                      </a:r>
                      <a:endParaRPr lang="en-US" altLang="zh-C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#define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mmfx_new_array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(type, n)             ::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MMgcConstructTaggedArray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((type*)NULL, n,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MMgc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kNone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zh-CN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#define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mmfx_new_opt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new_data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opts)        new 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MMgc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kUseFixedMalloc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opts)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new_data</a:t>
                      </a:r>
                      <a:endParaRPr lang="en-US" altLang="zh-C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#define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mmfx_new_array_opt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(type, n, opts)   ::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MMgcConstructTaggedArray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((type*)NULL, n, opts)</a:t>
                      </a:r>
                    </a:p>
                    <a:p>
                      <a:endParaRPr lang="zh-CN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#define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mmfx_delete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(p)                      ::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MMgcDestructTaggedScalarChecked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(p)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#define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mmfx_delete_array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(p)                ::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MMgcDestructTaggedArrayChecked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(p)</a:t>
                      </a:r>
                    </a:p>
                    <a:p>
                      <a:endParaRPr lang="zh-CN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#define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mmfx_alloc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(_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siz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            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MMgc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AllocCall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(_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siz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#define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mmfx_alloc_opt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(_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siz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opts)  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MMgc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AllocCall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(_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siz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opts)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#define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mmfx_free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(_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             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MMgc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DeleteCall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(_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05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Heap Allocators in </a:t>
            </a:r>
            <a:r>
              <a:rPr lang="en-US" altLang="zh-CN" dirty="0" err="1" smtClean="0"/>
              <a:t>FixedMalloc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Take </a:t>
            </a:r>
            <a:r>
              <a:rPr lang="en-US" altLang="zh-CN" dirty="0" err="1" smtClean="0"/>
              <a:t>mmfx_new_array_opt</a:t>
            </a:r>
            <a:r>
              <a:rPr lang="en-US" altLang="zh-CN" dirty="0" smtClean="0"/>
              <a:t> as an example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435939"/>
              </p:ext>
            </p:extLst>
          </p:nvPr>
        </p:nvGraphicFramePr>
        <p:xfrm>
          <a:off x="544946" y="2834793"/>
          <a:ext cx="36206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06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MMgcConstructTaggedArray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754115"/>
              </p:ext>
            </p:extLst>
          </p:nvPr>
        </p:nvGraphicFramePr>
        <p:xfrm>
          <a:off x="554181" y="2363739"/>
          <a:ext cx="36391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912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mmfx_new_array_opt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(type, n, opts)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359819"/>
              </p:ext>
            </p:extLst>
          </p:nvPr>
        </p:nvGraphicFramePr>
        <p:xfrm>
          <a:off x="526473" y="3352029"/>
          <a:ext cx="365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MMgc</a:t>
                      </a:r>
                      <a:r>
                        <a:rPr lang="en-US" altLang="zh-CN" dirty="0" smtClean="0"/>
                        <a:t>::</a:t>
                      </a:r>
                      <a:r>
                        <a:rPr lang="en-US" altLang="zh-CN" dirty="0" err="1" smtClean="0"/>
                        <a:t>NewTaggedArray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538107"/>
              </p:ext>
            </p:extLst>
          </p:nvPr>
        </p:nvGraphicFramePr>
        <p:xfrm>
          <a:off x="517236" y="3860030"/>
          <a:ext cx="36114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4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MMgc</a:t>
                      </a:r>
                      <a:r>
                        <a:rPr lang="en-US" altLang="zh-CN" dirty="0" smtClean="0"/>
                        <a:t>::</a:t>
                      </a:r>
                      <a:r>
                        <a:rPr lang="en-US" altLang="zh-CN" dirty="0" err="1" smtClean="0"/>
                        <a:t>TaggedAlloc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897256"/>
              </p:ext>
            </p:extLst>
          </p:nvPr>
        </p:nvGraphicFramePr>
        <p:xfrm>
          <a:off x="498764" y="4340321"/>
          <a:ext cx="36206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06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MMgc</a:t>
                      </a:r>
                      <a:r>
                        <a:rPr lang="en-US" altLang="zh-CN" dirty="0" smtClean="0"/>
                        <a:t>::</a:t>
                      </a:r>
                      <a:r>
                        <a:rPr lang="en-US" altLang="zh-CN" dirty="0" err="1" smtClean="0"/>
                        <a:t>AllocCallInline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99528"/>
              </p:ext>
            </p:extLst>
          </p:nvPr>
        </p:nvGraphicFramePr>
        <p:xfrm>
          <a:off x="489527" y="4866793"/>
          <a:ext cx="36298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98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MMgc</a:t>
                      </a:r>
                      <a:r>
                        <a:rPr lang="en-US" altLang="zh-CN" dirty="0" smtClean="0"/>
                        <a:t>::</a:t>
                      </a:r>
                      <a:r>
                        <a:rPr lang="en-US" altLang="zh-CN" dirty="0" err="1" smtClean="0"/>
                        <a:t>FixedMalloc</a:t>
                      </a:r>
                      <a:r>
                        <a:rPr lang="en-US" altLang="zh-CN" dirty="0" smtClean="0"/>
                        <a:t>::</a:t>
                      </a:r>
                      <a:r>
                        <a:rPr lang="en-US" altLang="zh-CN" dirty="0" err="1" smtClean="0"/>
                        <a:t>OutOfLineAlloc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286327" y="2276980"/>
            <a:ext cx="0" cy="2987747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659706"/>
              </p:ext>
            </p:extLst>
          </p:nvPr>
        </p:nvGraphicFramePr>
        <p:xfrm>
          <a:off x="480291" y="5365557"/>
          <a:ext cx="3509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98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FixedMalloc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Alloc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852238"/>
              </p:ext>
            </p:extLst>
          </p:nvPr>
        </p:nvGraphicFramePr>
        <p:xfrm>
          <a:off x="4396508" y="2276980"/>
          <a:ext cx="728749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74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REALLY_INLINE void* </a:t>
                      </a:r>
                      <a:r>
                        <a:rPr lang="en-US" altLang="zh-CN" dirty="0" err="1" smtClean="0"/>
                        <a:t>FixedMalloc</a:t>
                      </a:r>
                      <a:r>
                        <a:rPr lang="en-US" altLang="zh-CN" dirty="0" smtClean="0"/>
                        <a:t>::</a:t>
                      </a:r>
                      <a:r>
                        <a:rPr lang="en-US" altLang="zh-CN" dirty="0" err="1" smtClean="0"/>
                        <a:t>Alloc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size_t</a:t>
                      </a:r>
                      <a:r>
                        <a:rPr lang="en-US" altLang="zh-CN" dirty="0" smtClean="0"/>
                        <a:t> size, </a:t>
                      </a:r>
                      <a:r>
                        <a:rPr lang="en-US" altLang="zh-CN" dirty="0" err="1" smtClean="0"/>
                        <a:t>FixedMallocOpts</a:t>
                      </a:r>
                      <a:r>
                        <a:rPr lang="en-US" altLang="zh-CN" dirty="0" smtClean="0"/>
                        <a:t> flags)</a:t>
                      </a:r>
                    </a:p>
                    <a:p>
                      <a:r>
                        <a:rPr lang="en-US" altLang="zh-CN" dirty="0" smtClean="0"/>
                        <a:t>{</a:t>
                      </a:r>
                    </a:p>
                    <a:p>
                      <a:r>
                        <a:rPr lang="en-US" altLang="zh-CN" dirty="0" smtClean="0"/>
                        <a:t>	if (size &lt;= (</a:t>
                      </a:r>
                      <a:r>
                        <a:rPr lang="en-US" altLang="zh-CN" dirty="0" err="1" smtClean="0"/>
                        <a:t>size_t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en-US" altLang="zh-CN" dirty="0" err="1" smtClean="0"/>
                        <a:t>kLargestAlloc</a:t>
                      </a:r>
                      <a:r>
                        <a:rPr lang="en-US" altLang="zh-CN" dirty="0" smtClean="0"/>
                        <a:t>)</a:t>
                      </a:r>
                    </a:p>
                    <a:p>
                      <a:r>
                        <a:rPr lang="en-US" altLang="zh-CN" dirty="0" smtClean="0"/>
                        <a:t>		return </a:t>
                      </a:r>
                      <a:r>
                        <a:rPr lang="en-US" altLang="zh-CN" dirty="0" err="1" smtClean="0"/>
                        <a:t>FindAllocatorForSize</a:t>
                      </a:r>
                      <a:r>
                        <a:rPr lang="en-US" altLang="zh-CN" dirty="0" smtClean="0"/>
                        <a:t>(size)-&gt;</a:t>
                      </a:r>
                      <a:r>
                        <a:rPr lang="en-US" altLang="zh-CN" dirty="0" err="1" smtClean="0"/>
                        <a:t>Alloc</a:t>
                      </a:r>
                      <a:r>
                        <a:rPr lang="en-US" altLang="zh-CN" dirty="0" smtClean="0"/>
                        <a:t>(size, flags);</a:t>
                      </a:r>
                    </a:p>
                    <a:p>
                      <a:r>
                        <a:rPr lang="en-US" altLang="zh-CN" dirty="0" smtClean="0"/>
                        <a:t>	else</a:t>
                      </a:r>
                    </a:p>
                    <a:p>
                      <a:r>
                        <a:rPr lang="en-US" altLang="zh-CN" dirty="0" smtClean="0"/>
                        <a:t>		return </a:t>
                      </a:r>
                      <a:r>
                        <a:rPr lang="en-US" altLang="zh-CN" dirty="0" err="1" smtClean="0"/>
                        <a:t>LargeAlloc</a:t>
                      </a:r>
                      <a:r>
                        <a:rPr lang="en-US" altLang="zh-CN" dirty="0" smtClean="0"/>
                        <a:t>(size, flags);</a:t>
                      </a:r>
                    </a:p>
                    <a:p>
                      <a:r>
                        <a:rPr lang="en-US" altLang="zh-CN" dirty="0" smtClean="0"/>
                        <a:t>}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885719"/>
              </p:ext>
            </p:extLst>
          </p:nvPr>
        </p:nvGraphicFramePr>
        <p:xfrm>
          <a:off x="4257964" y="4432684"/>
          <a:ext cx="774007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00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REALLY_INLINE </a:t>
                      </a:r>
                      <a:r>
                        <a:rPr lang="en-US" altLang="zh-CN" dirty="0" err="1" smtClean="0"/>
                        <a:t>FixedAllocSafe</a:t>
                      </a:r>
                      <a:r>
                        <a:rPr lang="en-US" altLang="zh-CN" dirty="0" smtClean="0"/>
                        <a:t>* </a:t>
                      </a:r>
                      <a:r>
                        <a:rPr lang="en-US" altLang="zh-CN" dirty="0" err="1" smtClean="0"/>
                        <a:t>FixedMalloc</a:t>
                      </a:r>
                      <a:r>
                        <a:rPr lang="en-US" altLang="zh-CN" dirty="0" smtClean="0"/>
                        <a:t>::</a:t>
                      </a:r>
                      <a:r>
                        <a:rPr lang="en-US" altLang="zh-CN" dirty="0" err="1" smtClean="0"/>
                        <a:t>FindAllocatorForSize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size_t</a:t>
                      </a:r>
                      <a:r>
                        <a:rPr lang="en-US" altLang="zh-CN" dirty="0" smtClean="0"/>
                        <a:t> size)</a:t>
                      </a:r>
                    </a:p>
                    <a:p>
                      <a:r>
                        <a:rPr lang="en-US" altLang="zh-CN" dirty="0" smtClean="0"/>
                        <a:t>{</a:t>
                      </a:r>
                    </a:p>
                    <a:p>
                      <a:r>
                        <a:rPr lang="en-US" altLang="zh-CN" dirty="0" smtClean="0"/>
                        <a:t>	unsigned </a:t>
                      </a:r>
                      <a:r>
                        <a:rPr lang="en-US" altLang="zh-CN" dirty="0" err="1" smtClean="0"/>
                        <a:t>const</a:t>
                      </a:r>
                      <a:r>
                        <a:rPr lang="en-US" altLang="zh-CN" dirty="0" smtClean="0"/>
                        <a:t> index = (size &lt;= 4) ? 0 : </a:t>
                      </a:r>
                      <a:r>
                        <a:rPr lang="en-US" altLang="zh-CN" dirty="0" err="1" smtClean="0"/>
                        <a:t>kSizeClassIndex</a:t>
                      </a:r>
                      <a:r>
                        <a:rPr lang="en-US" altLang="zh-CN" dirty="0" smtClean="0"/>
                        <a:t>[((size+7)&gt;&gt;3)];</a:t>
                      </a:r>
                    </a:p>
                    <a:p>
                      <a:r>
                        <a:rPr lang="en-US" altLang="zh-CN" dirty="0" smtClean="0"/>
                        <a:t>	</a:t>
                      </a:r>
                      <a:r>
                        <a:rPr lang="en-US" altLang="zh-CN" dirty="0" err="1" smtClean="0"/>
                        <a:t>GCAssert</a:t>
                      </a:r>
                      <a:r>
                        <a:rPr lang="en-US" altLang="zh-CN" dirty="0" smtClean="0"/>
                        <a:t>(size &lt;= </a:t>
                      </a:r>
                      <a:r>
                        <a:rPr lang="en-US" altLang="zh-CN" dirty="0" err="1" smtClean="0"/>
                        <a:t>m_allocs</a:t>
                      </a:r>
                      <a:r>
                        <a:rPr lang="en-US" altLang="zh-CN" dirty="0" smtClean="0"/>
                        <a:t>[index].</a:t>
                      </a:r>
                      <a:r>
                        <a:rPr lang="en-US" altLang="zh-CN" dirty="0" err="1" smtClean="0"/>
                        <a:t>GetItemSize</a:t>
                      </a:r>
                      <a:r>
                        <a:rPr lang="en-US" altLang="zh-CN" dirty="0" smtClean="0"/>
                        <a:t>());</a:t>
                      </a:r>
                    </a:p>
                    <a:p>
                      <a:r>
                        <a:rPr lang="en-US" altLang="zh-CN" dirty="0" smtClean="0"/>
                        <a:t>	</a:t>
                      </a:r>
                      <a:r>
                        <a:rPr lang="en-US" altLang="zh-CN" dirty="0" err="1" smtClean="0"/>
                        <a:t>GCAssert</a:t>
                      </a:r>
                      <a:r>
                        <a:rPr lang="en-US" altLang="zh-CN" dirty="0" smtClean="0"/>
                        <a:t>(index == 0 || size &gt; </a:t>
                      </a:r>
                      <a:r>
                        <a:rPr lang="en-US" altLang="zh-CN" dirty="0" err="1" smtClean="0"/>
                        <a:t>m_allocs</a:t>
                      </a:r>
                      <a:r>
                        <a:rPr lang="en-US" altLang="zh-CN" dirty="0" smtClean="0"/>
                        <a:t>[index-1].</a:t>
                      </a:r>
                      <a:r>
                        <a:rPr lang="en-US" altLang="zh-CN" dirty="0" err="1" smtClean="0"/>
                        <a:t>GetItemSize</a:t>
                      </a:r>
                      <a:r>
                        <a:rPr lang="en-US" altLang="zh-CN" dirty="0" smtClean="0"/>
                        <a:t>());</a:t>
                      </a:r>
                    </a:p>
                    <a:p>
                      <a:r>
                        <a:rPr lang="en-US" altLang="zh-CN" dirty="0" smtClean="0"/>
                        <a:t>	return &amp;</a:t>
                      </a:r>
                      <a:r>
                        <a:rPr lang="en-US" altLang="zh-CN" dirty="0" err="1" smtClean="0"/>
                        <a:t>m_allocs</a:t>
                      </a:r>
                      <a:r>
                        <a:rPr lang="en-US" altLang="zh-CN" dirty="0" smtClean="0"/>
                        <a:t>[index];</a:t>
                      </a:r>
                    </a:p>
                    <a:p>
                      <a:r>
                        <a:rPr lang="en-US" altLang="zh-CN" dirty="0" smtClean="0"/>
                        <a:t>}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6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Security Researchers in PANW</a:t>
            </a:r>
          </a:p>
          <a:p>
            <a:r>
              <a:rPr lang="en-US" altLang="zh-CN" dirty="0" smtClean="0"/>
              <a:t>Work</a:t>
            </a:r>
          </a:p>
          <a:p>
            <a:pPr lvl="1"/>
            <a:r>
              <a:rPr lang="en-US" altLang="zh-CN" dirty="0" smtClean="0"/>
              <a:t>IPS</a:t>
            </a:r>
          </a:p>
          <a:p>
            <a:pPr lvl="1"/>
            <a:r>
              <a:rPr lang="en-US" altLang="zh-CN" dirty="0" smtClean="0"/>
              <a:t>APT Detection</a:t>
            </a:r>
          </a:p>
          <a:p>
            <a:r>
              <a:rPr lang="en-US" altLang="zh-CN" dirty="0" smtClean="0"/>
              <a:t>After work</a:t>
            </a:r>
          </a:p>
          <a:p>
            <a:pPr lvl="1"/>
            <a:r>
              <a:rPr lang="en-US" altLang="zh-CN" dirty="0" smtClean="0"/>
              <a:t>Bug hunting</a:t>
            </a:r>
          </a:p>
          <a:p>
            <a:pPr lvl="1"/>
            <a:r>
              <a:rPr lang="en-US" altLang="zh-CN" dirty="0" smtClean="0"/>
              <a:t>Exploit technique researching</a:t>
            </a:r>
          </a:p>
        </p:txBody>
      </p:sp>
    </p:spTree>
    <p:extLst>
      <p:ext uri="{BB962C8B-B14F-4D97-AF65-F5344CB8AC3E}">
        <p14:creationId xmlns:p14="http://schemas.microsoft.com/office/powerpoint/2010/main" val="119899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Heap Allocators in </a:t>
            </a:r>
            <a:r>
              <a:rPr lang="en-US" altLang="zh-CN" dirty="0" err="1" smtClean="0"/>
              <a:t>FixedMalloc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Take </a:t>
            </a:r>
            <a:r>
              <a:rPr lang="en-US" altLang="zh-CN" dirty="0" err="1" smtClean="0"/>
              <a:t>mmfx_new_array_opt</a:t>
            </a:r>
            <a:r>
              <a:rPr lang="en-US" altLang="zh-CN" dirty="0" smtClean="0"/>
              <a:t> as an example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253294"/>
              </p:ext>
            </p:extLst>
          </p:nvPr>
        </p:nvGraphicFramePr>
        <p:xfrm>
          <a:off x="2789371" y="2276980"/>
          <a:ext cx="728749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74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REALLY_INLINE void* </a:t>
                      </a:r>
                      <a:r>
                        <a:rPr lang="en-US" altLang="zh-CN" dirty="0" err="1" smtClean="0"/>
                        <a:t>FixedMalloc</a:t>
                      </a:r>
                      <a:r>
                        <a:rPr lang="en-US" altLang="zh-CN" dirty="0" smtClean="0"/>
                        <a:t>::</a:t>
                      </a:r>
                      <a:r>
                        <a:rPr lang="en-US" altLang="zh-CN" dirty="0" err="1" smtClean="0"/>
                        <a:t>Alloc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size_t</a:t>
                      </a:r>
                      <a:r>
                        <a:rPr lang="en-US" altLang="zh-CN" dirty="0" smtClean="0"/>
                        <a:t> size, </a:t>
                      </a:r>
                      <a:r>
                        <a:rPr lang="en-US" altLang="zh-CN" dirty="0" err="1" smtClean="0"/>
                        <a:t>FixedMallocOpts</a:t>
                      </a:r>
                      <a:r>
                        <a:rPr lang="en-US" altLang="zh-CN" dirty="0" smtClean="0"/>
                        <a:t> flags)</a:t>
                      </a:r>
                    </a:p>
                    <a:p>
                      <a:r>
                        <a:rPr lang="en-US" altLang="zh-CN" dirty="0" smtClean="0"/>
                        <a:t>{</a:t>
                      </a:r>
                    </a:p>
                    <a:p>
                      <a:r>
                        <a:rPr lang="en-US" altLang="zh-CN" dirty="0" smtClean="0"/>
                        <a:t>	if (size &lt;= (</a:t>
                      </a:r>
                      <a:r>
                        <a:rPr lang="en-US" altLang="zh-CN" dirty="0" err="1" smtClean="0"/>
                        <a:t>size_t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en-US" altLang="zh-CN" dirty="0" err="1" smtClean="0"/>
                        <a:t>kLargestAlloc</a:t>
                      </a:r>
                      <a:r>
                        <a:rPr lang="en-US" altLang="zh-CN" dirty="0" smtClean="0"/>
                        <a:t>)</a:t>
                      </a:r>
                    </a:p>
                    <a:p>
                      <a:r>
                        <a:rPr lang="en-US" altLang="zh-CN" dirty="0" smtClean="0"/>
                        <a:t>		return </a:t>
                      </a:r>
                      <a:r>
                        <a:rPr lang="en-US" altLang="zh-CN" dirty="0" err="1" smtClean="0"/>
                        <a:t>FindAllocatorForSize</a:t>
                      </a:r>
                      <a:r>
                        <a:rPr lang="en-US" altLang="zh-CN" dirty="0" smtClean="0"/>
                        <a:t>(size)-&gt;</a:t>
                      </a:r>
                      <a:r>
                        <a:rPr lang="en-US" altLang="zh-CN" dirty="0" err="1" smtClean="0"/>
                        <a:t>Alloc</a:t>
                      </a:r>
                      <a:r>
                        <a:rPr lang="en-US" altLang="zh-CN" dirty="0" smtClean="0"/>
                        <a:t>(size, flags);</a:t>
                      </a:r>
                    </a:p>
                    <a:p>
                      <a:r>
                        <a:rPr lang="en-US" altLang="zh-CN" dirty="0" smtClean="0"/>
                        <a:t>	else</a:t>
                      </a:r>
                    </a:p>
                    <a:p>
                      <a:r>
                        <a:rPr lang="en-US" altLang="zh-CN" dirty="0" smtClean="0"/>
                        <a:t>		return </a:t>
                      </a:r>
                      <a:r>
                        <a:rPr lang="en-US" altLang="zh-CN" dirty="0" err="1" smtClean="0"/>
                        <a:t>LargeAlloc</a:t>
                      </a:r>
                      <a:r>
                        <a:rPr lang="en-US" altLang="zh-CN" dirty="0" smtClean="0"/>
                        <a:t>(size, flags);</a:t>
                      </a:r>
                    </a:p>
                    <a:p>
                      <a:r>
                        <a:rPr lang="en-US" altLang="zh-CN" dirty="0" smtClean="0"/>
                        <a:t>}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743341"/>
              </p:ext>
            </p:extLst>
          </p:nvPr>
        </p:nvGraphicFramePr>
        <p:xfrm>
          <a:off x="2623135" y="4432684"/>
          <a:ext cx="774007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00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REALLY_INLINE void* </a:t>
                      </a:r>
                      <a:r>
                        <a:rPr lang="en-US" altLang="zh-CN" dirty="0" err="1" smtClean="0"/>
                        <a:t>FixedMalloc</a:t>
                      </a:r>
                      <a:r>
                        <a:rPr lang="en-US" altLang="zh-CN" dirty="0" smtClean="0"/>
                        <a:t>::</a:t>
                      </a:r>
                      <a:r>
                        <a:rPr lang="en-US" altLang="zh-CN" dirty="0" err="1" smtClean="0"/>
                        <a:t>Alloc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size_t</a:t>
                      </a:r>
                      <a:r>
                        <a:rPr lang="en-US" altLang="zh-CN" dirty="0" smtClean="0"/>
                        <a:t> size, </a:t>
                      </a:r>
                      <a:r>
                        <a:rPr lang="en-US" altLang="zh-CN" dirty="0" err="1" smtClean="0"/>
                        <a:t>FixedMallocOpts</a:t>
                      </a:r>
                      <a:r>
                        <a:rPr lang="en-US" altLang="zh-CN" dirty="0" smtClean="0"/>
                        <a:t> flags)</a:t>
                      </a:r>
                    </a:p>
                    <a:p>
                      <a:r>
                        <a:rPr lang="en-US" altLang="zh-CN" dirty="0" smtClean="0"/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                 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return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HeapAlloc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GetProcessHeap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(), 0, size);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}</a:t>
                      </a:r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01600" y="2586182"/>
            <a:ext cx="2475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Hook and change Fixed Heap Allocators to </a:t>
            </a:r>
            <a:r>
              <a:rPr lang="en-US" altLang="zh-CN" sz="2400" dirty="0" err="1"/>
              <a:t>H</a:t>
            </a:r>
            <a:r>
              <a:rPr lang="en-US" altLang="zh-CN" sz="2400" dirty="0" err="1" smtClean="0"/>
              <a:t>eapAlloc</a:t>
            </a:r>
            <a:r>
              <a:rPr lang="en-US" altLang="zh-CN" sz="2400" dirty="0" smtClean="0"/>
              <a:t> in </a:t>
            </a:r>
            <a:r>
              <a:rPr lang="en-US" altLang="zh-CN" sz="2400" dirty="0" err="1" smtClean="0"/>
              <a:t>ProcessHeap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83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 smtClean="0"/>
              <a:t>Light </a:t>
            </a:r>
            <a:r>
              <a:rPr lang="en-US" altLang="zh-CN" dirty="0" smtClean="0"/>
              <a:t>Page Heap For </a:t>
            </a:r>
            <a:r>
              <a:rPr lang="en-US" altLang="zh-CN" dirty="0" err="1" smtClean="0"/>
              <a:t>FixedMallo</a:t>
            </a:r>
            <a:r>
              <a:rPr lang="en-US" altLang="zh-CN" dirty="0" err="1" smtClean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Find </a:t>
            </a:r>
            <a:r>
              <a:rPr lang="en-US" altLang="zh-CN" dirty="0"/>
              <a:t>Heap Allocators in </a:t>
            </a:r>
            <a:r>
              <a:rPr lang="en-US" altLang="zh-CN" dirty="0" err="1" smtClean="0"/>
              <a:t>FixedMalloc</a:t>
            </a:r>
            <a:r>
              <a:rPr lang="en-US" altLang="zh-CN" dirty="0" smtClean="0"/>
              <a:t>(Simplest Way – </a:t>
            </a:r>
            <a:r>
              <a:rPr lang="en-US" altLang="zh-CN" dirty="0" err="1" smtClean="0"/>
              <a:t>AVM.sig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07" y="2725880"/>
            <a:ext cx="103536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1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 heap on windows process heap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 diagnostic option that can detect OBA(</a:t>
            </a:r>
            <a:r>
              <a:rPr lang="en-US" altLang="zh-CN" dirty="0"/>
              <a:t>Out of Bounds </a:t>
            </a:r>
            <a:r>
              <a:rPr lang="en-US" altLang="zh-CN" dirty="0" smtClean="0"/>
              <a:t>Access) and UAF(Use After Free) bugs</a:t>
            </a:r>
            <a:endParaRPr lang="en-US" altLang="zh-CN" dirty="0"/>
          </a:p>
          <a:p>
            <a:r>
              <a:rPr lang="en-US" altLang="zh-CN" dirty="0" smtClean="0"/>
              <a:t>OBA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UAF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17960"/>
              </p:ext>
            </p:extLst>
          </p:nvPr>
        </p:nvGraphicFramePr>
        <p:xfrm>
          <a:off x="1680758" y="3488992"/>
          <a:ext cx="16853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99"/>
                <a:gridCol w="842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79657"/>
              </p:ext>
            </p:extLst>
          </p:nvPr>
        </p:nvGraphicFramePr>
        <p:xfrm>
          <a:off x="2255521" y="3492137"/>
          <a:ext cx="2525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548"/>
              </a:tblGrid>
              <a:tr h="3570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731992"/>
              </p:ext>
            </p:extLst>
          </p:nvPr>
        </p:nvGraphicFramePr>
        <p:xfrm>
          <a:off x="3384861" y="3493610"/>
          <a:ext cx="16853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99"/>
                <a:gridCol w="842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065497"/>
              </p:ext>
            </p:extLst>
          </p:nvPr>
        </p:nvGraphicFramePr>
        <p:xfrm>
          <a:off x="5088981" y="3488995"/>
          <a:ext cx="16853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99"/>
                <a:gridCol w="842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7046"/>
              </p:ext>
            </p:extLst>
          </p:nvPr>
        </p:nvGraphicFramePr>
        <p:xfrm>
          <a:off x="5659121" y="3496761"/>
          <a:ext cx="41840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406"/>
              </a:tblGrid>
              <a:tr h="3570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811431"/>
              </p:ext>
            </p:extLst>
          </p:nvPr>
        </p:nvGraphicFramePr>
        <p:xfrm>
          <a:off x="3945773" y="3501377"/>
          <a:ext cx="2525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548"/>
              </a:tblGrid>
              <a:tr h="3570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11" name="左大括号 10"/>
          <p:cNvSpPr/>
          <p:nvPr/>
        </p:nvSpPr>
        <p:spPr>
          <a:xfrm rot="16200000">
            <a:off x="1925785" y="3634518"/>
            <a:ext cx="360218" cy="812793"/>
          </a:xfrm>
          <a:prstGeom prst="leftBrac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97408"/>
              </p:ext>
            </p:extLst>
          </p:nvPr>
        </p:nvGraphicFramePr>
        <p:xfrm>
          <a:off x="1699497" y="4294139"/>
          <a:ext cx="8127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7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1 page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左大括号 12"/>
          <p:cNvSpPr/>
          <p:nvPr/>
        </p:nvSpPr>
        <p:spPr>
          <a:xfrm rot="16200000">
            <a:off x="2761676" y="3648378"/>
            <a:ext cx="360218" cy="812793"/>
          </a:xfrm>
          <a:prstGeom prst="leftBrac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81495"/>
              </p:ext>
            </p:extLst>
          </p:nvPr>
        </p:nvGraphicFramePr>
        <p:xfrm>
          <a:off x="2544623" y="4298757"/>
          <a:ext cx="1233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C00000"/>
                          </a:solidFill>
                        </a:rPr>
                        <a:t>NO_Access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5" name="左大括号 14"/>
          <p:cNvSpPr/>
          <p:nvPr/>
        </p:nvSpPr>
        <p:spPr>
          <a:xfrm rot="5400000">
            <a:off x="2207490" y="3172697"/>
            <a:ext cx="360218" cy="249383"/>
          </a:xfrm>
          <a:prstGeom prst="leftBrac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46996"/>
              </p:ext>
            </p:extLst>
          </p:nvPr>
        </p:nvGraphicFramePr>
        <p:xfrm>
          <a:off x="2105894" y="2746439"/>
          <a:ext cx="1242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2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Heap</a:t>
                      </a:r>
                      <a:r>
                        <a:rPr lang="en-US" altLang="zh-CN" baseline="0" dirty="0" smtClean="0">
                          <a:solidFill>
                            <a:srgbClr val="C00000"/>
                          </a:solidFill>
                        </a:rPr>
                        <a:t> block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左大括号 16"/>
          <p:cNvSpPr/>
          <p:nvPr/>
        </p:nvSpPr>
        <p:spPr>
          <a:xfrm rot="16200000">
            <a:off x="5320156" y="3629906"/>
            <a:ext cx="360218" cy="812793"/>
          </a:xfrm>
          <a:prstGeom prst="leftBrac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/>
          <p:cNvSpPr/>
          <p:nvPr/>
        </p:nvSpPr>
        <p:spPr>
          <a:xfrm rot="16200000">
            <a:off x="6165277" y="3634525"/>
            <a:ext cx="360218" cy="812793"/>
          </a:xfrm>
          <a:prstGeom prst="leftBrac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094124"/>
              </p:ext>
            </p:extLst>
          </p:nvPr>
        </p:nvGraphicFramePr>
        <p:xfrm>
          <a:off x="5084626" y="4317232"/>
          <a:ext cx="8127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7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1 page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左大括号 19"/>
          <p:cNvSpPr/>
          <p:nvPr/>
        </p:nvSpPr>
        <p:spPr>
          <a:xfrm rot="5400000">
            <a:off x="5701148" y="3087262"/>
            <a:ext cx="360218" cy="392539"/>
          </a:xfrm>
          <a:prstGeom prst="leftBrac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9229"/>
              </p:ext>
            </p:extLst>
          </p:nvPr>
        </p:nvGraphicFramePr>
        <p:xfrm>
          <a:off x="5564920" y="2630988"/>
          <a:ext cx="641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OBA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813155"/>
              </p:ext>
            </p:extLst>
          </p:nvPr>
        </p:nvGraphicFramePr>
        <p:xfrm>
          <a:off x="5846623" y="4321848"/>
          <a:ext cx="1233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C00000"/>
                          </a:solidFill>
                        </a:rPr>
                        <a:t>NO_Access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 flipV="1">
            <a:off x="6001993" y="3648026"/>
            <a:ext cx="1887518" cy="1554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900721"/>
              </p:ext>
            </p:extLst>
          </p:nvPr>
        </p:nvGraphicFramePr>
        <p:xfrm>
          <a:off x="7892479" y="3467483"/>
          <a:ext cx="1233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CRASH !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090112"/>
              </p:ext>
            </p:extLst>
          </p:nvPr>
        </p:nvGraphicFramePr>
        <p:xfrm>
          <a:off x="1629957" y="5821176"/>
          <a:ext cx="16853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99"/>
                <a:gridCol w="842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29" name="直接箭头连接符 28"/>
          <p:cNvCxnSpPr/>
          <p:nvPr/>
        </p:nvCxnSpPr>
        <p:spPr>
          <a:xfrm>
            <a:off x="3392718" y="6014226"/>
            <a:ext cx="828300" cy="788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09370"/>
              </p:ext>
            </p:extLst>
          </p:nvPr>
        </p:nvGraphicFramePr>
        <p:xfrm>
          <a:off x="4257700" y="5835033"/>
          <a:ext cx="16853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99"/>
                <a:gridCol w="842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082999"/>
              </p:ext>
            </p:extLst>
          </p:nvPr>
        </p:nvGraphicFramePr>
        <p:xfrm>
          <a:off x="6723812" y="5816558"/>
          <a:ext cx="16853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99"/>
                <a:gridCol w="842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33" name="直接箭头连接符 32"/>
          <p:cNvCxnSpPr/>
          <p:nvPr/>
        </p:nvCxnSpPr>
        <p:spPr>
          <a:xfrm>
            <a:off x="5909626" y="6009609"/>
            <a:ext cx="828300" cy="788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520405"/>
              </p:ext>
            </p:extLst>
          </p:nvPr>
        </p:nvGraphicFramePr>
        <p:xfrm>
          <a:off x="2195486" y="5833561"/>
          <a:ext cx="2525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548"/>
              </a:tblGrid>
              <a:tr h="3570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908431"/>
              </p:ext>
            </p:extLst>
          </p:nvPr>
        </p:nvGraphicFramePr>
        <p:xfrm>
          <a:off x="2073570" y="5065365"/>
          <a:ext cx="6292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2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free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790400"/>
              </p:ext>
            </p:extLst>
          </p:nvPr>
        </p:nvGraphicFramePr>
        <p:xfrm>
          <a:off x="4823230" y="5838179"/>
          <a:ext cx="2525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548"/>
              </a:tblGrid>
              <a:tr h="3570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7" name="左大括号 36"/>
          <p:cNvSpPr/>
          <p:nvPr/>
        </p:nvSpPr>
        <p:spPr>
          <a:xfrm rot="5400000">
            <a:off x="4770587" y="5523340"/>
            <a:ext cx="360218" cy="249383"/>
          </a:xfrm>
          <a:prstGeom prst="leftBrac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744239"/>
              </p:ext>
            </p:extLst>
          </p:nvPr>
        </p:nvGraphicFramePr>
        <p:xfrm>
          <a:off x="4341101" y="5079222"/>
          <a:ext cx="1233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C00000"/>
                          </a:solidFill>
                        </a:rPr>
                        <a:t>NO_Access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791609"/>
              </p:ext>
            </p:extLst>
          </p:nvPr>
        </p:nvGraphicFramePr>
        <p:xfrm>
          <a:off x="7185894" y="5069987"/>
          <a:ext cx="5726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6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use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861540"/>
              </p:ext>
            </p:extLst>
          </p:nvPr>
        </p:nvGraphicFramePr>
        <p:xfrm>
          <a:off x="7303194" y="5824323"/>
          <a:ext cx="2525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548"/>
              </a:tblGrid>
              <a:tr h="3570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41" name="直接箭头连接符 40"/>
          <p:cNvCxnSpPr/>
          <p:nvPr/>
        </p:nvCxnSpPr>
        <p:spPr>
          <a:xfrm flipV="1">
            <a:off x="7465957" y="5977954"/>
            <a:ext cx="1887518" cy="1554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318154"/>
              </p:ext>
            </p:extLst>
          </p:nvPr>
        </p:nvGraphicFramePr>
        <p:xfrm>
          <a:off x="9365683" y="5799671"/>
          <a:ext cx="1233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CRASH !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3" name="左大括号 42"/>
          <p:cNvSpPr/>
          <p:nvPr/>
        </p:nvSpPr>
        <p:spPr>
          <a:xfrm rot="5400000">
            <a:off x="2147454" y="5504873"/>
            <a:ext cx="360218" cy="249383"/>
          </a:xfrm>
          <a:prstGeom prst="leftBrac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大括号 43"/>
          <p:cNvSpPr/>
          <p:nvPr/>
        </p:nvSpPr>
        <p:spPr>
          <a:xfrm rot="5400000">
            <a:off x="7259788" y="5491019"/>
            <a:ext cx="360218" cy="249383"/>
          </a:xfrm>
          <a:prstGeom prst="leftBrac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82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Stop Exploits </a:t>
            </a:r>
            <a:r>
              <a:rPr lang="en-US" altLang="zh-CN" dirty="0" smtClean="0"/>
              <a:t>with </a:t>
            </a:r>
            <a:r>
              <a:rPr lang="en-US" altLang="zh-CN" dirty="0" smtClean="0"/>
              <a:t>Page Heap For Flash Custom Heap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demo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7913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313825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z="3600" dirty="0" smtClean="0">
                <a:solidFill>
                  <a:schemeClr val="bg1"/>
                </a:solidFill>
              </a:rPr>
              <a:t>Part</a:t>
            </a:r>
            <a:r>
              <a:rPr lang="en-US" altLang="zh-CN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3</a:t>
            </a:r>
            <a:r>
              <a:rPr lang="en-US" altLang="zh-CN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: </a:t>
            </a:r>
            <a:r>
              <a:rPr lang="en-US" altLang="zh-CN" sz="3600" dirty="0" smtClean="0">
                <a:solidFill>
                  <a:schemeClr val="bg1"/>
                </a:solidFill>
              </a:rPr>
              <a:t>Detect </a:t>
            </a:r>
            <a:r>
              <a:rPr lang="en-US" altLang="zh-CN" sz="3600" dirty="0" smtClean="0">
                <a:solidFill>
                  <a:schemeClr val="bg1"/>
                </a:solidFill>
              </a:rPr>
              <a:t>E</a:t>
            </a:r>
            <a:r>
              <a:rPr lang="en-US" altLang="zh-CN" sz="3600" dirty="0" smtClean="0">
                <a:solidFill>
                  <a:schemeClr val="bg1"/>
                </a:solidFill>
              </a:rPr>
              <a:t>xploit</a:t>
            </a:r>
          </a:p>
          <a:p>
            <a:pPr lvl="1" algn="ctr"/>
            <a:r>
              <a:rPr lang="en-US" altLang="zh-CN" sz="3600" dirty="0" smtClean="0">
                <a:solidFill>
                  <a:srgbClr val="FF0000"/>
                </a:solidFill>
              </a:rPr>
              <a:t>Find *bad* vector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31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Layer</a:t>
            </a:r>
            <a:r>
              <a:rPr lang="en-US" altLang="zh-CN" dirty="0" smtClean="0"/>
              <a:t> Exploit 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Check the length of vector when doing finding *bad* vector, reading and writing using this *bad* vector</a:t>
            </a:r>
          </a:p>
          <a:p>
            <a:r>
              <a:rPr lang="en-US" altLang="zh-CN" dirty="0" smtClean="0"/>
              <a:t>Monitor the length of vectors in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 of JIT-</a:t>
            </a:r>
            <a:r>
              <a:rPr lang="en-US" altLang="zh-CN" dirty="0" err="1" smtClean="0"/>
              <a:t>ed</a:t>
            </a:r>
            <a:r>
              <a:rPr lang="en-US" altLang="zh-CN" dirty="0" smtClean="0"/>
              <a:t> Code when length/read/write operation are JIT-</a:t>
            </a:r>
            <a:r>
              <a:rPr lang="en-US" altLang="zh-CN" dirty="0" err="1" smtClean="0"/>
              <a:t>ed</a:t>
            </a:r>
            <a:endParaRPr lang="en-US" altLang="zh-CN" dirty="0" smtClean="0"/>
          </a:p>
          <a:p>
            <a:r>
              <a:rPr lang="en-US" altLang="zh-CN" dirty="0" smtClean="0"/>
              <a:t>God Mode: Monitor all of vector length when DoABC2 Tag is parsed.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021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*Bad* Vector Detection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60771"/>
              </p:ext>
            </p:extLst>
          </p:nvPr>
        </p:nvGraphicFramePr>
        <p:xfrm>
          <a:off x="838200" y="1797916"/>
          <a:ext cx="10106891" cy="4288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6891"/>
              </a:tblGrid>
              <a:tr h="42888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Exploit Process - exploit.as</a:t>
                      </a:r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1. Heap Spray and Feng </a:t>
                      </a:r>
                      <a:r>
                        <a:rPr lang="en-US" altLang="zh-CN" dirty="0" err="1" smtClean="0"/>
                        <a:t>Shui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2. Trigger the bug</a:t>
                      </a:r>
                      <a:r>
                        <a:rPr lang="en-US" altLang="zh-CN" baseline="0" dirty="0" smtClean="0"/>
                        <a:t> and corrupt the length of vector</a:t>
                      </a:r>
                    </a:p>
                    <a:p>
                      <a:r>
                        <a:rPr lang="en-US" altLang="zh-CN" baseline="0" dirty="0" smtClean="0"/>
                        <a:t>3. Find this *bad* vector and use it to do arbitrary Read/Write to build ROP and overwrite v-table</a:t>
                      </a:r>
                    </a:p>
                    <a:p>
                      <a:r>
                        <a:rPr lang="en-US" altLang="zh-CN" baseline="0" dirty="0" smtClean="0"/>
                        <a:t>4. Trigger controlled EIP</a:t>
                      </a:r>
                    </a:p>
                    <a:p>
                      <a:r>
                        <a:rPr lang="en-US" altLang="zh-CN" baseline="0" dirty="0" smtClean="0"/>
                        <a:t>5. Restore and clean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16000" y="4350328"/>
            <a:ext cx="4830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Hook </a:t>
            </a:r>
            <a:r>
              <a:rPr lang="en-US" altLang="zh-CN" dirty="0" err="1"/>
              <a:t>v</a:t>
            </a:r>
            <a:r>
              <a:rPr lang="en-US" altLang="zh-CN" dirty="0" err="1" smtClean="0"/>
              <a:t>ector.length</a:t>
            </a:r>
            <a:r>
              <a:rPr lang="en-US" altLang="zh-CN" dirty="0" smtClean="0"/>
              <a:t> – </a:t>
            </a:r>
            <a:r>
              <a:rPr lang="en-US" altLang="zh-CN" dirty="0" err="1" smtClean="0"/>
              <a:t>vectorObject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get_length</a:t>
            </a:r>
            <a:r>
              <a:rPr lang="en-US" altLang="zh-CN" dirty="0" smtClean="0"/>
              <a:t> to check the length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03637" y="4350328"/>
            <a:ext cx="4668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Hook vector[] – </a:t>
            </a:r>
            <a:r>
              <a:rPr lang="en-US" altLang="zh-CN" dirty="0" err="1" smtClean="0"/>
              <a:t>vectorObject</a:t>
            </a:r>
            <a:r>
              <a:rPr lang="en-US" altLang="zh-CN" dirty="0" smtClean="0"/>
              <a:t>::Operator [] to check the length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117600" y="2927927"/>
            <a:ext cx="2198255" cy="27709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93490" y="2927927"/>
            <a:ext cx="2341419" cy="27709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6448638" y="3205019"/>
            <a:ext cx="7580" cy="1145309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3229765" y="3205018"/>
            <a:ext cx="7580" cy="1145309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80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091" y="15268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Not JIT-</a:t>
            </a:r>
            <a:r>
              <a:rPr lang="en-US" altLang="zh-CN" dirty="0" err="1" smtClean="0"/>
              <a:t>ed</a:t>
            </a:r>
            <a:r>
              <a:rPr lang="en-US" altLang="zh-CN" dirty="0" smtClean="0"/>
              <a:t> Length/Write/Read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577128"/>
              </p:ext>
            </p:extLst>
          </p:nvPr>
        </p:nvGraphicFramePr>
        <p:xfrm>
          <a:off x="646545" y="1173018"/>
          <a:ext cx="11046691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6691"/>
              </a:tblGrid>
              <a:tr h="54864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Take </a:t>
                      </a:r>
                      <a:r>
                        <a:rPr lang="en-US" altLang="zh-CN" dirty="0" err="1" smtClean="0"/>
                        <a:t>vector.length</a:t>
                      </a:r>
                      <a:r>
                        <a:rPr lang="en-US" altLang="zh-CN" dirty="0" smtClean="0"/>
                        <a:t> as an example:</a:t>
                      </a:r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Exploit.as</a:t>
                      </a:r>
                    </a:p>
                    <a:p>
                      <a:r>
                        <a:rPr lang="en-US" altLang="zh-CN" dirty="0" smtClean="0"/>
                        <a:t>for(_loc1_=0; _loc1_&lt;</a:t>
                      </a:r>
                      <a:r>
                        <a:rPr lang="en-US" altLang="zh-CN" dirty="0" err="1" smtClean="0"/>
                        <a:t>cnt</a:t>
                      </a:r>
                      <a:r>
                        <a:rPr lang="en-US" altLang="zh-CN" dirty="0" smtClean="0"/>
                        <a:t>; _</a:t>
                      </a:r>
                      <a:r>
                        <a:rPr lang="en-US" altLang="zh-CN" dirty="0" err="1" smtClean="0"/>
                        <a:t>locl</a:t>
                      </a:r>
                      <a:r>
                        <a:rPr lang="en-US" altLang="zh-CN" dirty="0" smtClean="0"/>
                        <a:t>_++)</a:t>
                      </a:r>
                    </a:p>
                    <a:p>
                      <a:r>
                        <a:rPr lang="en-US" altLang="zh-CN" dirty="0" smtClean="0"/>
                        <a:t>{</a:t>
                      </a:r>
                    </a:p>
                    <a:p>
                      <a:r>
                        <a:rPr lang="en-US" altLang="zh-CN" dirty="0" smtClean="0"/>
                        <a:t>	if(vectors[_</a:t>
                      </a:r>
                      <a:r>
                        <a:rPr lang="en-US" altLang="zh-CN" dirty="0" err="1" smtClean="0"/>
                        <a:t>locl</a:t>
                      </a:r>
                      <a:r>
                        <a:rPr lang="en-US" altLang="zh-CN" dirty="0" smtClean="0"/>
                        <a:t>_].length &gt; </a:t>
                      </a:r>
                      <a:r>
                        <a:rPr lang="en-US" altLang="zh-CN" dirty="0" err="1" smtClean="0"/>
                        <a:t>orig_length</a:t>
                      </a:r>
                      <a:r>
                        <a:rPr lang="en-US" altLang="zh-CN" dirty="0" smtClean="0"/>
                        <a:t>) </a:t>
                      </a:r>
                    </a:p>
                    <a:p>
                      <a:r>
                        <a:rPr lang="en-US" altLang="zh-CN" dirty="0" smtClean="0"/>
                        <a:t>		break;</a:t>
                      </a:r>
                    </a:p>
                    <a:p>
                      <a:r>
                        <a:rPr lang="en-US" altLang="zh-CN" dirty="0" smtClean="0"/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圆角矩形 4"/>
          <p:cNvSpPr/>
          <p:nvPr/>
        </p:nvSpPr>
        <p:spPr>
          <a:xfrm>
            <a:off x="665018" y="1751302"/>
            <a:ext cx="4655127" cy="164364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65018" y="3394942"/>
            <a:ext cx="10908146" cy="317716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19091" y="220379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 can set a </a:t>
            </a:r>
            <a:r>
              <a:rPr lang="en-US" altLang="zh-CN" dirty="0" err="1" smtClean="0"/>
              <a:t>hookpoint</a:t>
            </a:r>
            <a:r>
              <a:rPr lang="en-US" altLang="zh-CN" dirty="0" smtClean="0"/>
              <a:t> at Vector::</a:t>
            </a:r>
            <a:r>
              <a:rPr lang="en-US" altLang="zh-CN" dirty="0" err="1" smtClean="0"/>
              <a:t>get_length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91" y="3763386"/>
            <a:ext cx="105156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4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091" y="15268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JIT-</a:t>
            </a:r>
            <a:r>
              <a:rPr lang="en-US" altLang="zh-CN" dirty="0" err="1" smtClean="0"/>
              <a:t>ed</a:t>
            </a:r>
            <a:r>
              <a:rPr lang="en-US" altLang="zh-CN" dirty="0" smtClean="0"/>
              <a:t> Length/Write/Read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419841"/>
              </p:ext>
            </p:extLst>
          </p:nvPr>
        </p:nvGraphicFramePr>
        <p:xfrm>
          <a:off x="646545" y="1173018"/>
          <a:ext cx="11046691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6691"/>
              </a:tblGrid>
              <a:tr h="52329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Take </a:t>
                      </a:r>
                      <a:r>
                        <a:rPr lang="en-US" altLang="zh-CN" dirty="0" err="1" smtClean="0"/>
                        <a:t>vector.length</a:t>
                      </a:r>
                      <a:r>
                        <a:rPr lang="en-US" altLang="zh-CN" dirty="0" smtClean="0"/>
                        <a:t> as an example:</a:t>
                      </a:r>
                    </a:p>
                    <a:p>
                      <a:r>
                        <a:rPr lang="en-US" altLang="zh-CN" dirty="0" smtClean="0"/>
                        <a:t>Exploit.as</a:t>
                      </a:r>
                    </a:p>
                    <a:p>
                      <a:r>
                        <a:rPr lang="en-US" altLang="zh-CN" dirty="0" smtClean="0"/>
                        <a:t>for(_loc1_=0; _loc1_&lt;</a:t>
                      </a:r>
                      <a:r>
                        <a:rPr lang="en-US" altLang="zh-CN" dirty="0" err="1" smtClean="0"/>
                        <a:t>cnt</a:t>
                      </a:r>
                      <a:r>
                        <a:rPr lang="en-US" altLang="zh-CN" dirty="0" smtClean="0"/>
                        <a:t>; _</a:t>
                      </a:r>
                      <a:r>
                        <a:rPr lang="en-US" altLang="zh-CN" dirty="0" err="1" smtClean="0"/>
                        <a:t>locl</a:t>
                      </a:r>
                      <a:r>
                        <a:rPr lang="en-US" altLang="zh-CN" dirty="0" smtClean="0"/>
                        <a:t>_++)</a:t>
                      </a:r>
                    </a:p>
                    <a:p>
                      <a:r>
                        <a:rPr lang="en-US" altLang="zh-CN" dirty="0" smtClean="0"/>
                        <a:t>{</a:t>
                      </a:r>
                    </a:p>
                    <a:p>
                      <a:r>
                        <a:rPr lang="en-US" altLang="zh-CN" dirty="0" smtClean="0"/>
                        <a:t>	if(vectors[_</a:t>
                      </a:r>
                      <a:r>
                        <a:rPr lang="en-US" altLang="zh-CN" dirty="0" err="1" smtClean="0"/>
                        <a:t>locl</a:t>
                      </a:r>
                      <a:r>
                        <a:rPr lang="en-US" altLang="zh-CN" dirty="0" smtClean="0"/>
                        <a:t>_].length &gt; </a:t>
                      </a:r>
                      <a:r>
                        <a:rPr lang="en-US" altLang="zh-CN" dirty="0" err="1" smtClean="0"/>
                        <a:t>orig_length</a:t>
                      </a:r>
                      <a:r>
                        <a:rPr lang="en-US" altLang="zh-CN" dirty="0" smtClean="0"/>
                        <a:t>) </a:t>
                      </a:r>
                    </a:p>
                    <a:p>
                      <a:r>
                        <a:rPr lang="en-US" altLang="zh-CN" dirty="0" smtClean="0"/>
                        <a:t>		break;</a:t>
                      </a:r>
                    </a:p>
                    <a:p>
                      <a:r>
                        <a:rPr lang="en-US" altLang="zh-CN" dirty="0" smtClean="0"/>
                        <a:t>}</a:t>
                      </a:r>
                    </a:p>
                    <a:p>
                      <a:r>
                        <a:rPr lang="en-US" altLang="zh-CN" dirty="0" smtClean="0"/>
                        <a:t>03d6042c </a:t>
                      </a:r>
                      <a:r>
                        <a:rPr lang="en-US" altLang="zh-CN" dirty="0" err="1" smtClean="0"/>
                        <a:t>mov</a:t>
                      </a:r>
                      <a:r>
                        <a:rPr lang="en-US" altLang="zh-CN" dirty="0" smtClean="0"/>
                        <a:t>     </a:t>
                      </a:r>
                      <a:r>
                        <a:rPr lang="en-US" altLang="zh-CN" dirty="0" err="1" smtClean="0"/>
                        <a:t>edx,dword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ptr</a:t>
                      </a:r>
                      <a:r>
                        <a:rPr lang="en-US" altLang="zh-CN" dirty="0" smtClean="0"/>
                        <a:t> [ebp-90h] ; </a:t>
                      </a:r>
                      <a:r>
                        <a:rPr lang="en-US" altLang="zh-CN" dirty="0" err="1" smtClean="0">
                          <a:solidFill>
                            <a:srgbClr val="C00000"/>
                          </a:solidFill>
                        </a:rPr>
                        <a:t>edx</a:t>
                      </a:r>
                      <a:r>
                        <a:rPr lang="en-US" altLang="zh-CN" baseline="0" dirty="0" smtClean="0">
                          <a:solidFill>
                            <a:srgbClr val="C00000"/>
                          </a:solidFill>
                        </a:rPr>
                        <a:t> is address of arg3</a:t>
                      </a:r>
                      <a:endParaRPr lang="en-US" altLang="zh-CN" dirty="0" smtClean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altLang="zh-CN" dirty="0" smtClean="0"/>
                        <a:t>03d60432 </a:t>
                      </a:r>
                      <a:r>
                        <a:rPr lang="en-US" altLang="zh-CN" dirty="0" err="1" smtClean="0"/>
                        <a:t>mov</a:t>
                      </a:r>
                      <a:r>
                        <a:rPr lang="en-US" altLang="zh-CN" dirty="0" smtClean="0"/>
                        <a:t>     </a:t>
                      </a:r>
                      <a:r>
                        <a:rPr lang="en-US" altLang="zh-CN" dirty="0" err="1" smtClean="0"/>
                        <a:t>eax,dword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ptr</a:t>
                      </a:r>
                      <a:r>
                        <a:rPr lang="en-US" altLang="zh-CN" dirty="0" smtClean="0"/>
                        <a:t> [ebp-94h] ; </a:t>
                      </a:r>
                      <a:r>
                        <a:rPr lang="en-US" altLang="zh-CN" dirty="0" err="1" smtClean="0">
                          <a:solidFill>
                            <a:srgbClr val="C00000"/>
                          </a:solidFill>
                        </a:rPr>
                        <a:t>eax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 is </a:t>
                      </a:r>
                      <a:r>
                        <a:rPr lang="en-US" altLang="zh-CN" dirty="0" err="1" smtClean="0">
                          <a:solidFill>
                            <a:srgbClr val="C00000"/>
                          </a:solidFill>
                        </a:rPr>
                        <a:t>VectorObject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 address</a:t>
                      </a:r>
                    </a:p>
                    <a:p>
                      <a:r>
                        <a:rPr lang="en-US" altLang="zh-CN" dirty="0" smtClean="0"/>
                        <a:t>03d60438 and     eax,0FFFFFFF8h ; 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atom type address</a:t>
                      </a:r>
                    </a:p>
                    <a:p>
                      <a:r>
                        <a:rPr lang="en-US" altLang="zh-CN" dirty="0" smtClean="0"/>
                        <a:t>03d6043b </a:t>
                      </a:r>
                      <a:r>
                        <a:rPr lang="en-US" altLang="zh-CN" dirty="0" err="1" smtClean="0"/>
                        <a:t>mov</a:t>
                      </a:r>
                      <a:r>
                        <a:rPr lang="en-US" altLang="zh-CN" dirty="0" smtClean="0"/>
                        <a:t>     </a:t>
                      </a:r>
                      <a:r>
                        <a:rPr lang="en-US" altLang="zh-CN" dirty="0" err="1" smtClean="0"/>
                        <a:t>dword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ptr</a:t>
                      </a:r>
                      <a:r>
                        <a:rPr lang="en-US" altLang="zh-CN" dirty="0" smtClean="0"/>
                        <a:t> [ebp-94h],</a:t>
                      </a:r>
                      <a:r>
                        <a:rPr lang="en-US" altLang="zh-CN" dirty="0" err="1" smtClean="0"/>
                        <a:t>eax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03d60441 je      &lt;Unloaded_oy.dll&gt;+0x3d60671 (03d60672)</a:t>
                      </a:r>
                    </a:p>
                    <a:p>
                      <a:r>
                        <a:rPr lang="en-US" altLang="zh-CN" dirty="0" smtClean="0"/>
                        <a:t>03d60447 </a:t>
                      </a:r>
                      <a:r>
                        <a:rPr lang="en-US" altLang="zh-CN" dirty="0" err="1" smtClean="0"/>
                        <a:t>mov</a:t>
                      </a:r>
                      <a:r>
                        <a:rPr lang="en-US" altLang="zh-CN" dirty="0" smtClean="0"/>
                        <a:t>     </a:t>
                      </a:r>
                      <a:r>
                        <a:rPr lang="en-US" altLang="zh-CN" dirty="0" err="1" smtClean="0"/>
                        <a:t>ecx,dword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ptr</a:t>
                      </a:r>
                      <a:r>
                        <a:rPr lang="en-US" altLang="zh-CN" dirty="0" smtClean="0"/>
                        <a:t> [eax+18h] ; 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[eax+0x18] is </a:t>
                      </a:r>
                      <a:r>
                        <a:rPr lang="en-US" altLang="zh-CN" dirty="0" err="1" smtClean="0">
                          <a:solidFill>
                            <a:srgbClr val="C00000"/>
                          </a:solidFill>
                        </a:rPr>
                        <a:t>VectorBuffer</a:t>
                      </a:r>
                      <a:endParaRPr lang="en-US" altLang="zh-CN" dirty="0" smtClean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altLang="zh-CN" dirty="0" smtClean="0"/>
                        <a:t>03d6044a </a:t>
                      </a:r>
                      <a:r>
                        <a:rPr lang="en-US" altLang="zh-CN" dirty="0" err="1" smtClean="0"/>
                        <a:t>mov</a:t>
                      </a:r>
                      <a:r>
                        <a:rPr lang="en-US" altLang="zh-CN" dirty="0" smtClean="0"/>
                        <a:t>     </a:t>
                      </a:r>
                      <a:r>
                        <a:rPr lang="en-US" altLang="zh-CN" dirty="0" err="1" smtClean="0"/>
                        <a:t>eax,dword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ptr</a:t>
                      </a:r>
                      <a:r>
                        <a:rPr lang="en-US" altLang="zh-CN" dirty="0" smtClean="0"/>
                        <a:t> [</a:t>
                      </a:r>
                      <a:r>
                        <a:rPr lang="en-US" altLang="zh-CN" dirty="0" err="1" smtClean="0"/>
                        <a:t>ecx</a:t>
                      </a:r>
                      <a:r>
                        <a:rPr lang="en-US" altLang="zh-CN" dirty="0" smtClean="0"/>
                        <a:t>] ; </a:t>
                      </a:r>
                      <a:r>
                        <a:rPr lang="en-US" altLang="zh-CN" dirty="0" err="1" smtClean="0">
                          <a:solidFill>
                            <a:srgbClr val="C00000"/>
                          </a:solidFill>
                        </a:rPr>
                        <a:t>ecx</a:t>
                      </a:r>
                      <a:r>
                        <a:rPr lang="en-US" altLang="zh-CN" baseline="0" dirty="0" smtClean="0">
                          <a:solidFill>
                            <a:srgbClr val="C00000"/>
                          </a:solidFill>
                        </a:rPr>
                        <a:t> is </a:t>
                      </a:r>
                      <a:r>
                        <a:rPr lang="en-US" altLang="zh-CN" baseline="0" dirty="0" err="1" smtClean="0">
                          <a:solidFill>
                            <a:srgbClr val="C00000"/>
                          </a:solidFill>
                        </a:rPr>
                        <a:t>VectorBuffer</a:t>
                      </a:r>
                      <a:r>
                        <a:rPr lang="en-US" altLang="zh-CN" baseline="0" dirty="0" smtClean="0">
                          <a:solidFill>
                            <a:srgbClr val="C00000"/>
                          </a:solidFill>
                        </a:rPr>
                        <a:t> and [</a:t>
                      </a:r>
                      <a:r>
                        <a:rPr lang="en-US" altLang="zh-CN" baseline="0" dirty="0" err="1" smtClean="0">
                          <a:solidFill>
                            <a:srgbClr val="C00000"/>
                          </a:solidFill>
                        </a:rPr>
                        <a:t>ecx</a:t>
                      </a:r>
                      <a:r>
                        <a:rPr lang="en-US" altLang="zh-CN" baseline="0" dirty="0" smtClean="0">
                          <a:solidFill>
                            <a:srgbClr val="C00000"/>
                          </a:solidFill>
                        </a:rPr>
                        <a:t>] is the length of vector</a:t>
                      </a:r>
                      <a:endParaRPr lang="en-US" altLang="zh-CN" dirty="0" smtClean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altLang="zh-CN" dirty="0" smtClean="0"/>
                        <a:t>03d6044c </a:t>
                      </a:r>
                      <a:r>
                        <a:rPr lang="en-US" altLang="zh-CN" dirty="0" err="1" smtClean="0"/>
                        <a:t>mov</a:t>
                      </a:r>
                      <a:r>
                        <a:rPr lang="en-US" altLang="zh-CN" dirty="0" smtClean="0"/>
                        <a:t>     </a:t>
                      </a:r>
                      <a:r>
                        <a:rPr lang="en-US" altLang="zh-CN" dirty="0" err="1" smtClean="0"/>
                        <a:t>dword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ptr</a:t>
                      </a:r>
                      <a:r>
                        <a:rPr lang="en-US" altLang="zh-CN" dirty="0" smtClean="0"/>
                        <a:t> [ebp-98h],</a:t>
                      </a:r>
                      <a:r>
                        <a:rPr lang="en-US" altLang="zh-CN" dirty="0" err="1" smtClean="0"/>
                        <a:t>eax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03d60452 lea     </a:t>
                      </a:r>
                      <a:r>
                        <a:rPr lang="en-US" altLang="zh-CN" dirty="0" err="1" smtClean="0"/>
                        <a:t>esp</a:t>
                      </a:r>
                      <a:r>
                        <a:rPr lang="en-US" altLang="zh-CN" dirty="0" smtClean="0"/>
                        <a:t>,[</a:t>
                      </a:r>
                      <a:r>
                        <a:rPr lang="en-US" altLang="zh-CN" dirty="0" err="1" smtClean="0"/>
                        <a:t>esp</a:t>
                      </a:r>
                      <a:r>
                        <a:rPr lang="en-US" altLang="zh-CN" dirty="0" smtClean="0"/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03d60455 </a:t>
                      </a:r>
                      <a:r>
                        <a:rPr lang="en-US" altLang="zh-CN" dirty="0" err="1" smtClean="0"/>
                        <a:t>mov</a:t>
                      </a:r>
                      <a:r>
                        <a:rPr lang="en-US" altLang="zh-CN" dirty="0" smtClean="0"/>
                        <a:t>     </a:t>
                      </a:r>
                      <a:r>
                        <a:rPr lang="en-US" altLang="zh-CN" dirty="0" err="1" smtClean="0"/>
                        <a:t>ecx,dword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ptr</a:t>
                      </a:r>
                      <a:r>
                        <a:rPr lang="en-US" altLang="zh-CN" dirty="0" smtClean="0"/>
                        <a:t> &lt;Unloaded_oy.dll&gt;+0xa7 (000000a8)[</a:t>
                      </a:r>
                      <a:r>
                        <a:rPr lang="en-US" altLang="zh-CN" dirty="0" err="1" smtClean="0"/>
                        <a:t>edx</a:t>
                      </a:r>
                      <a:r>
                        <a:rPr lang="en-US" altLang="zh-CN" dirty="0" smtClean="0"/>
                        <a:t>] ds:0023:03d44158=00000072 ;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&lt;- here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03d6045b </a:t>
                      </a:r>
                      <a:r>
                        <a:rPr lang="en-US" altLang="zh-CN" dirty="0" err="1" smtClean="0"/>
                        <a:t>mov</a:t>
                      </a:r>
                      <a:r>
                        <a:rPr lang="en-US" altLang="zh-CN" dirty="0" smtClean="0"/>
                        <a:t>     </a:t>
                      </a:r>
                      <a:r>
                        <a:rPr lang="en-US" altLang="zh-CN" dirty="0" err="1" smtClean="0"/>
                        <a:t>dword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ptr</a:t>
                      </a:r>
                      <a:r>
                        <a:rPr lang="en-US" altLang="zh-CN" dirty="0" smtClean="0"/>
                        <a:t> [ebp-9Ch],</a:t>
                      </a:r>
                      <a:r>
                        <a:rPr lang="en-US" altLang="zh-CN" dirty="0" err="1" smtClean="0"/>
                        <a:t>ecx</a:t>
                      </a:r>
                      <a:r>
                        <a:rPr lang="en-US" altLang="zh-CN" dirty="0" smtClean="0"/>
                        <a:t> ; </a:t>
                      </a:r>
                      <a:r>
                        <a:rPr lang="en-US" altLang="zh-CN" dirty="0" err="1" smtClean="0">
                          <a:solidFill>
                            <a:srgbClr val="C00000"/>
                          </a:solidFill>
                        </a:rPr>
                        <a:t>ecx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 is </a:t>
                      </a:r>
                      <a:r>
                        <a:rPr lang="en-US" altLang="zh-CN" dirty="0" err="1" smtClean="0">
                          <a:solidFill>
                            <a:srgbClr val="C00000"/>
                          </a:solidFill>
                        </a:rPr>
                        <a:t>orig_length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 now</a:t>
                      </a:r>
                    </a:p>
                    <a:p>
                      <a:r>
                        <a:rPr lang="en-US" altLang="zh-CN" dirty="0" smtClean="0"/>
                        <a:t>03d60461 </a:t>
                      </a:r>
                      <a:r>
                        <a:rPr lang="en-US" altLang="zh-CN" dirty="0" err="1" smtClean="0"/>
                        <a:t>cmp</a:t>
                      </a:r>
                      <a:r>
                        <a:rPr lang="en-US" altLang="zh-CN" dirty="0" smtClean="0"/>
                        <a:t>     </a:t>
                      </a:r>
                      <a:r>
                        <a:rPr lang="en-US" altLang="zh-CN" dirty="0" err="1" smtClean="0"/>
                        <a:t>eax,ecx</a:t>
                      </a:r>
                      <a:r>
                        <a:rPr lang="en-US" altLang="zh-CN" baseline="0" dirty="0" smtClean="0"/>
                        <a:t> ; </a:t>
                      </a:r>
                      <a:r>
                        <a:rPr lang="en-US" altLang="zh-CN" baseline="0" dirty="0" smtClean="0">
                          <a:solidFill>
                            <a:srgbClr val="C00000"/>
                          </a:solidFill>
                        </a:rPr>
                        <a:t>compare </a:t>
                      </a:r>
                      <a:r>
                        <a:rPr lang="en-US" altLang="zh-CN" baseline="0" dirty="0" err="1" smtClean="0">
                          <a:solidFill>
                            <a:srgbClr val="C00000"/>
                          </a:solidFill>
                        </a:rPr>
                        <a:t>vector.length</a:t>
                      </a:r>
                      <a:r>
                        <a:rPr lang="en-US" altLang="zh-CN" baseline="0" dirty="0" smtClean="0">
                          <a:solidFill>
                            <a:srgbClr val="C00000"/>
                          </a:solidFill>
                        </a:rPr>
                        <a:t> and </a:t>
                      </a:r>
                      <a:r>
                        <a:rPr lang="en-US" altLang="zh-CN" baseline="0" dirty="0" err="1" smtClean="0">
                          <a:solidFill>
                            <a:srgbClr val="C00000"/>
                          </a:solidFill>
                        </a:rPr>
                        <a:t>orig_length</a:t>
                      </a:r>
                      <a:endParaRPr lang="en-US" altLang="zh-CN" dirty="0" smtClean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altLang="zh-CN" dirty="0" smtClean="0"/>
                        <a:t>03d60463 </a:t>
                      </a:r>
                      <a:r>
                        <a:rPr lang="en-US" altLang="zh-CN" dirty="0" err="1" smtClean="0"/>
                        <a:t>sete</a:t>
                      </a:r>
                      <a:r>
                        <a:rPr lang="en-US" altLang="zh-CN" dirty="0" smtClean="0"/>
                        <a:t>    dl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圆角矩形 4"/>
          <p:cNvSpPr/>
          <p:nvPr/>
        </p:nvSpPr>
        <p:spPr>
          <a:xfrm>
            <a:off x="665018" y="1478251"/>
            <a:ext cx="4655127" cy="164364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65018" y="3121891"/>
            <a:ext cx="10908147" cy="355600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94400" y="2013527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 can’t set a </a:t>
            </a:r>
            <a:r>
              <a:rPr lang="en-US" altLang="zh-CN" dirty="0" err="1" smtClean="0"/>
              <a:t>hookpoint</a:t>
            </a:r>
            <a:r>
              <a:rPr lang="en-US" altLang="zh-CN" dirty="0" smtClean="0"/>
              <a:t> at dynamic JIT-</a:t>
            </a:r>
            <a:r>
              <a:rPr lang="en-US" altLang="zh-CN" dirty="0" err="1" smtClean="0"/>
              <a:t>ed</a:t>
            </a:r>
            <a:r>
              <a:rPr lang="en-US" altLang="zh-CN" dirty="0" smtClean="0"/>
              <a:t> code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585200" y="5190309"/>
            <a:ext cx="303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Arg3[base+0xa8] = </a:t>
            </a:r>
            <a:r>
              <a:rPr lang="en-US" altLang="zh-CN" dirty="0" err="1" smtClean="0"/>
              <a:t>orig_length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03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3300" dirty="0" smtClean="0"/>
              <a:t>Where is “</a:t>
            </a:r>
            <a:r>
              <a:rPr lang="en-US" altLang="zh-CN" sz="3300" dirty="0" err="1" smtClean="0"/>
              <a:t>VectorObject</a:t>
            </a:r>
            <a:r>
              <a:rPr lang="en-US" altLang="zh-CN" sz="3300" dirty="0" smtClean="0"/>
              <a:t>” in JIT-</a:t>
            </a:r>
            <a:r>
              <a:rPr lang="en-US" altLang="zh-CN" sz="3300" dirty="0" err="1" smtClean="0"/>
              <a:t>ed</a:t>
            </a:r>
            <a:r>
              <a:rPr lang="en-US" altLang="zh-CN" sz="3300" dirty="0" smtClean="0"/>
              <a:t> code from ?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JIT-</a:t>
            </a:r>
            <a:r>
              <a:rPr lang="en-US" altLang="zh-CN" sz="1800" dirty="0" err="1" smtClean="0"/>
              <a:t>ed</a:t>
            </a:r>
            <a:r>
              <a:rPr lang="en-US" altLang="zh-CN" sz="1800" dirty="0" smtClean="0"/>
              <a:t> ASM Code Fragment:</a:t>
            </a:r>
          </a:p>
          <a:p>
            <a:pPr marL="0" indent="0">
              <a:buNone/>
            </a:pPr>
            <a:r>
              <a:rPr lang="en-US" altLang="zh-CN" sz="1800" dirty="0" smtClean="0"/>
              <a:t>03d602be </a:t>
            </a:r>
            <a:r>
              <a:rPr lang="en-US" altLang="zh-CN" sz="1800" dirty="0" err="1"/>
              <a:t>mov</a:t>
            </a:r>
            <a:r>
              <a:rPr lang="en-US" altLang="zh-CN" sz="1800" dirty="0"/>
              <a:t>     </a:t>
            </a:r>
            <a:r>
              <a:rPr lang="en-US" altLang="zh-CN" sz="1800" dirty="0" err="1"/>
              <a:t>edi,dword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[ebp+10h</a:t>
            </a:r>
            <a:r>
              <a:rPr lang="en-US" altLang="zh-CN" sz="1800" dirty="0" smtClean="0">
                <a:solidFill>
                  <a:srgbClr val="C00000"/>
                </a:solidFill>
              </a:rPr>
              <a:t>] </a:t>
            </a:r>
            <a:r>
              <a:rPr lang="en-US" altLang="zh-CN" sz="1800" dirty="0" smtClean="0">
                <a:solidFill>
                  <a:srgbClr val="0070C0"/>
                </a:solidFill>
              </a:rPr>
              <a:t>&lt;-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edi</a:t>
            </a:r>
            <a:r>
              <a:rPr lang="en-US" altLang="zh-CN" sz="1800" dirty="0" smtClean="0">
                <a:solidFill>
                  <a:srgbClr val="0070C0"/>
                </a:solidFill>
              </a:rPr>
              <a:t> is from the arg3 </a:t>
            </a:r>
          </a:p>
          <a:p>
            <a:pPr marL="0" indent="0">
              <a:buNone/>
            </a:pPr>
            <a:r>
              <a:rPr lang="en-US" altLang="zh-CN" sz="1800" dirty="0" smtClean="0"/>
              <a:t>03d602f7 </a:t>
            </a:r>
            <a:r>
              <a:rPr lang="en-US" altLang="zh-CN" sz="1800" dirty="0" err="1" smtClean="0"/>
              <a:t>mov</a:t>
            </a:r>
            <a:r>
              <a:rPr lang="en-US" altLang="zh-CN" sz="1800" dirty="0" smtClean="0"/>
              <a:t>     </a:t>
            </a:r>
            <a:r>
              <a:rPr lang="en-US" altLang="zh-CN" sz="1800" dirty="0" err="1" smtClean="0"/>
              <a:t>ebx,dword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ptr</a:t>
            </a:r>
            <a:r>
              <a:rPr lang="en-US" altLang="zh-CN" sz="1800" dirty="0" smtClean="0"/>
              <a:t> [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edi</a:t>
            </a:r>
            <a:r>
              <a:rPr lang="en-US" altLang="zh-CN" sz="1800" dirty="0" smtClean="0"/>
              <a:t>]</a:t>
            </a:r>
          </a:p>
          <a:p>
            <a:pPr marL="0" indent="0">
              <a:buNone/>
            </a:pPr>
            <a:r>
              <a:rPr lang="en-US" altLang="zh-CN" sz="1800" dirty="0" smtClean="0"/>
              <a:t>03d602f9 </a:t>
            </a:r>
            <a:r>
              <a:rPr lang="en-US" altLang="zh-CN" sz="1800" dirty="0" err="1" smtClean="0"/>
              <a:t>mov</a:t>
            </a:r>
            <a:r>
              <a:rPr lang="en-US" altLang="zh-CN" sz="1800" dirty="0" smtClean="0"/>
              <a:t>     </a:t>
            </a:r>
            <a:r>
              <a:rPr lang="en-US" altLang="zh-CN" sz="1800" dirty="0" err="1"/>
              <a:t>dword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 [ebp-50h],</a:t>
            </a:r>
            <a:r>
              <a:rPr lang="en-US" altLang="zh-CN" sz="1800" dirty="0" err="1">
                <a:solidFill>
                  <a:srgbClr val="C00000"/>
                </a:solidFill>
              </a:rPr>
              <a:t>ebx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03d60342 </a:t>
            </a:r>
            <a:r>
              <a:rPr lang="en-US" altLang="zh-CN" sz="1800" dirty="0" err="1" smtClean="0"/>
              <a:t>mov</a:t>
            </a:r>
            <a:r>
              <a:rPr lang="en-US" altLang="zh-CN" sz="1800" dirty="0" smtClean="0"/>
              <a:t>     </a:t>
            </a:r>
            <a:r>
              <a:rPr lang="en-US" altLang="zh-CN" sz="1800" dirty="0" err="1"/>
              <a:t>eax,dword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 [</a:t>
            </a:r>
            <a:r>
              <a:rPr lang="en-US" altLang="zh-CN" sz="1800" dirty="0">
                <a:solidFill>
                  <a:srgbClr val="C00000"/>
                </a:solidFill>
              </a:rPr>
              <a:t>ebp-50h</a:t>
            </a:r>
            <a:r>
              <a:rPr lang="en-US" altLang="zh-CN" sz="1800" dirty="0"/>
              <a:t>]</a:t>
            </a:r>
          </a:p>
          <a:p>
            <a:pPr marL="0" indent="0">
              <a:buNone/>
            </a:pPr>
            <a:r>
              <a:rPr lang="en-US" altLang="zh-CN" sz="1800" dirty="0"/>
              <a:t>03d60345 </a:t>
            </a:r>
            <a:r>
              <a:rPr lang="en-US" altLang="zh-CN" sz="1800" dirty="0" err="1" smtClean="0"/>
              <a:t>mov</a:t>
            </a:r>
            <a:r>
              <a:rPr lang="en-US" altLang="zh-CN" sz="1800" dirty="0" smtClean="0"/>
              <a:t>     </a:t>
            </a:r>
            <a:r>
              <a:rPr lang="en-US" altLang="zh-CN" sz="1800" dirty="0" err="1"/>
              <a:t>dword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 [ebp-90h],</a:t>
            </a:r>
            <a:r>
              <a:rPr lang="en-US" altLang="zh-CN" sz="1800" dirty="0" err="1"/>
              <a:t>eax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03d6034b </a:t>
            </a:r>
            <a:r>
              <a:rPr lang="en-US" altLang="zh-CN" sz="1800" dirty="0" err="1" smtClean="0"/>
              <a:t>mov</a:t>
            </a:r>
            <a:r>
              <a:rPr lang="en-US" altLang="zh-CN" sz="1800" dirty="0" smtClean="0"/>
              <a:t>     </a:t>
            </a:r>
            <a:r>
              <a:rPr lang="en-US" altLang="zh-CN" sz="1800" dirty="0" err="1"/>
              <a:t>esi,dword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 &lt;Unloaded_oy.dll&gt;+0x1d3 </a:t>
            </a:r>
            <a:r>
              <a:rPr lang="en-US" altLang="zh-CN" sz="1800" dirty="0">
                <a:solidFill>
                  <a:srgbClr val="C00000"/>
                </a:solidFill>
              </a:rPr>
              <a:t>(000001d4)[</a:t>
            </a:r>
            <a:r>
              <a:rPr lang="en-US" altLang="zh-CN" sz="1800" dirty="0" err="1">
                <a:solidFill>
                  <a:srgbClr val="C00000"/>
                </a:solidFill>
              </a:rPr>
              <a:t>eax</a:t>
            </a:r>
            <a:r>
              <a:rPr lang="en-US" altLang="zh-CN" sz="1800" dirty="0">
                <a:solidFill>
                  <a:srgbClr val="C00000"/>
                </a:solidFill>
              </a:rPr>
              <a:t>] </a:t>
            </a:r>
            <a:r>
              <a:rPr lang="en-US" altLang="zh-CN" sz="1800" dirty="0">
                <a:solidFill>
                  <a:srgbClr val="0070C0"/>
                </a:solidFill>
              </a:rPr>
              <a:t>&lt;- here</a:t>
            </a:r>
          </a:p>
          <a:p>
            <a:pPr marL="0" indent="0">
              <a:buNone/>
            </a:pPr>
            <a:r>
              <a:rPr lang="en-US" altLang="zh-CN" sz="1800" dirty="0"/>
              <a:t>03d60351 </a:t>
            </a:r>
            <a:r>
              <a:rPr lang="en-US" altLang="zh-CN" sz="1800" dirty="0" err="1" smtClean="0"/>
              <a:t>mov</a:t>
            </a:r>
            <a:r>
              <a:rPr lang="en-US" altLang="zh-CN" sz="1800" dirty="0" smtClean="0"/>
              <a:t>     </a:t>
            </a:r>
            <a:r>
              <a:rPr lang="en-US" altLang="zh-CN" sz="1800" dirty="0" err="1"/>
              <a:t>dword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 [ebp-94h],</a:t>
            </a:r>
            <a:r>
              <a:rPr lang="en-US" altLang="zh-CN" sz="1800" dirty="0" err="1">
                <a:solidFill>
                  <a:srgbClr val="C00000"/>
                </a:solidFill>
              </a:rPr>
              <a:t>esi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03d60370 </a:t>
            </a:r>
            <a:r>
              <a:rPr lang="en-US" altLang="zh-CN" sz="1800" dirty="0" err="1" smtClean="0"/>
              <a:t>mov</a:t>
            </a:r>
            <a:r>
              <a:rPr lang="en-US" altLang="zh-CN" sz="1800" dirty="0" smtClean="0"/>
              <a:t>     </a:t>
            </a:r>
            <a:r>
              <a:rPr lang="en-US" altLang="zh-CN" sz="1800" dirty="0" err="1"/>
              <a:t>eax,dword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 [</a:t>
            </a:r>
            <a:r>
              <a:rPr lang="en-US" altLang="zh-CN" sz="1800" dirty="0">
                <a:solidFill>
                  <a:srgbClr val="C00000"/>
                </a:solidFill>
              </a:rPr>
              <a:t>ebp-94h</a:t>
            </a:r>
            <a:r>
              <a:rPr lang="en-US" altLang="zh-CN" sz="1800" dirty="0"/>
              <a:t>]</a:t>
            </a:r>
          </a:p>
          <a:p>
            <a:pPr marL="0" indent="0">
              <a:buNone/>
            </a:pPr>
            <a:r>
              <a:rPr lang="en-US" altLang="zh-CN" sz="1800" dirty="0"/>
              <a:t>03d60376 </a:t>
            </a:r>
            <a:r>
              <a:rPr lang="en-US" altLang="zh-CN" sz="1800" dirty="0" smtClean="0"/>
              <a:t>test    </a:t>
            </a:r>
            <a:r>
              <a:rPr lang="en-US" altLang="zh-CN" sz="1800" dirty="0" err="1"/>
              <a:t>eax,eax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03d6037e </a:t>
            </a:r>
            <a:r>
              <a:rPr lang="en-US" altLang="zh-CN" sz="1800" dirty="0" smtClean="0"/>
              <a:t>lea     </a:t>
            </a:r>
            <a:r>
              <a:rPr lang="en-US" altLang="zh-CN" sz="1800" dirty="0" err="1"/>
              <a:t>eax</a:t>
            </a:r>
            <a:r>
              <a:rPr lang="en-US" altLang="zh-CN" sz="1800" dirty="0"/>
              <a:t>,[eax+1]</a:t>
            </a:r>
          </a:p>
          <a:p>
            <a:pPr marL="0" indent="0">
              <a:buNone/>
            </a:pPr>
            <a:r>
              <a:rPr lang="en-US" altLang="zh-CN" sz="1800" dirty="0"/>
              <a:t>03d60387 </a:t>
            </a:r>
            <a:r>
              <a:rPr lang="en-US" altLang="zh-CN" sz="1800" dirty="0" smtClean="0"/>
              <a:t>push    </a:t>
            </a:r>
            <a:r>
              <a:rPr lang="en-US" altLang="zh-CN" sz="1800" dirty="0" err="1"/>
              <a:t>eax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0070C0"/>
                </a:solidFill>
              </a:rPr>
              <a:t>&lt;- from arg3</a:t>
            </a:r>
          </a:p>
          <a:p>
            <a:pPr marL="0" indent="0">
              <a:buNone/>
            </a:pPr>
            <a:r>
              <a:rPr lang="en-US" altLang="zh-CN" sz="1800" dirty="0"/>
              <a:t>03d60399 </a:t>
            </a:r>
            <a:r>
              <a:rPr lang="en-US" altLang="zh-CN" sz="1800" dirty="0" err="1" smtClean="0"/>
              <a:t>mov</a:t>
            </a:r>
            <a:r>
              <a:rPr lang="en-US" altLang="zh-CN" sz="1800" dirty="0" smtClean="0"/>
              <a:t>     </a:t>
            </a:r>
            <a:r>
              <a:rPr lang="en-US" altLang="zh-CN" sz="1800" dirty="0" err="1"/>
              <a:t>dword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 [ebp-98h],</a:t>
            </a:r>
            <a:r>
              <a:rPr lang="en-US" altLang="zh-CN" sz="1800" dirty="0" err="1">
                <a:solidFill>
                  <a:srgbClr val="C00000"/>
                </a:solidFill>
              </a:rPr>
              <a:t>eax</a:t>
            </a:r>
            <a:r>
              <a:rPr lang="en-US" altLang="zh-CN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</a:rPr>
              <a:t>&lt;-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eax</a:t>
            </a:r>
            <a:r>
              <a:rPr lang="en-US" altLang="zh-CN" sz="1800" dirty="0" smtClean="0">
                <a:solidFill>
                  <a:srgbClr val="0070C0"/>
                </a:solidFill>
              </a:rPr>
              <a:t> is address of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VectorObject</a:t>
            </a:r>
            <a:endParaRPr lang="en-US" altLang="zh-CN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03d603f7 </a:t>
            </a:r>
            <a:r>
              <a:rPr lang="en-US" altLang="zh-CN" sz="1800" dirty="0" err="1" smtClean="0"/>
              <a:t>mov</a:t>
            </a:r>
            <a:r>
              <a:rPr lang="en-US" altLang="zh-CN" sz="1800" dirty="0" smtClean="0"/>
              <a:t>     </a:t>
            </a:r>
            <a:r>
              <a:rPr lang="en-US" altLang="zh-CN" sz="1800" dirty="0" err="1"/>
              <a:t>eax,dword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 [</a:t>
            </a:r>
            <a:r>
              <a:rPr lang="en-US" altLang="zh-CN" sz="1800" dirty="0">
                <a:solidFill>
                  <a:srgbClr val="C00000"/>
                </a:solidFill>
              </a:rPr>
              <a:t>ebp-98h</a:t>
            </a:r>
            <a:r>
              <a:rPr lang="en-US" altLang="zh-CN" sz="1800" dirty="0"/>
              <a:t>]</a:t>
            </a:r>
          </a:p>
          <a:p>
            <a:pPr marL="0" indent="0">
              <a:buNone/>
            </a:pPr>
            <a:r>
              <a:rPr lang="en-US" altLang="zh-CN" sz="1800" dirty="0"/>
              <a:t>03d6040d </a:t>
            </a:r>
            <a:r>
              <a:rPr lang="en-US" altLang="zh-CN" sz="1800" dirty="0" err="1" smtClean="0"/>
              <a:t>mov</a:t>
            </a:r>
            <a:r>
              <a:rPr lang="en-US" altLang="zh-CN" sz="1800" dirty="0" smtClean="0"/>
              <a:t>     </a:t>
            </a:r>
            <a:r>
              <a:rPr lang="en-US" altLang="zh-CN" sz="1800" dirty="0" err="1"/>
              <a:t>dword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 [ebp-94h],</a:t>
            </a:r>
            <a:r>
              <a:rPr lang="en-US" altLang="zh-CN" sz="1800" dirty="0" err="1">
                <a:solidFill>
                  <a:srgbClr val="C00000"/>
                </a:solidFill>
              </a:rPr>
              <a:t>eax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03d6042c </a:t>
            </a:r>
            <a:r>
              <a:rPr lang="en-US" altLang="zh-CN" sz="1800" dirty="0" err="1" smtClean="0"/>
              <a:t>mov</a:t>
            </a:r>
            <a:r>
              <a:rPr lang="en-US" altLang="zh-CN" sz="1800" dirty="0" smtClean="0"/>
              <a:t>     </a:t>
            </a:r>
            <a:r>
              <a:rPr lang="en-US" altLang="zh-CN" sz="1800" dirty="0" err="1"/>
              <a:t>edx,dword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 [ebp-90h]</a:t>
            </a:r>
          </a:p>
          <a:p>
            <a:pPr marL="0" indent="0">
              <a:buNone/>
            </a:pPr>
            <a:r>
              <a:rPr lang="en-US" altLang="zh-CN" sz="1800" dirty="0"/>
              <a:t>03d60432 </a:t>
            </a:r>
            <a:r>
              <a:rPr lang="en-US" altLang="zh-CN" sz="1800" dirty="0" err="1" smtClean="0"/>
              <a:t>mov</a:t>
            </a:r>
            <a:r>
              <a:rPr lang="en-US" altLang="zh-CN" sz="1800" dirty="0" smtClean="0"/>
              <a:t>     </a:t>
            </a:r>
            <a:r>
              <a:rPr lang="en-US" altLang="zh-CN" sz="1800" dirty="0" err="1">
                <a:solidFill>
                  <a:srgbClr val="C00000"/>
                </a:solidFill>
              </a:rPr>
              <a:t>eax</a:t>
            </a:r>
            <a:r>
              <a:rPr lang="en-US" altLang="zh-CN" sz="1800" dirty="0" err="1"/>
              <a:t>,dword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 [</a:t>
            </a:r>
            <a:r>
              <a:rPr lang="en-US" altLang="zh-CN" sz="1800" dirty="0">
                <a:solidFill>
                  <a:srgbClr val="C00000"/>
                </a:solidFill>
              </a:rPr>
              <a:t>ebp-94h</a:t>
            </a:r>
            <a:r>
              <a:rPr lang="en-US" altLang="zh-CN" sz="1800" dirty="0" smtClean="0"/>
              <a:t>] </a:t>
            </a:r>
            <a:r>
              <a:rPr lang="en-US" altLang="zh-CN" sz="1800" dirty="0" smtClean="0">
                <a:solidFill>
                  <a:srgbClr val="0070C0"/>
                </a:solidFill>
              </a:rPr>
              <a:t>&lt;-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eax</a:t>
            </a:r>
            <a:r>
              <a:rPr lang="en-US" altLang="zh-CN" sz="1800" dirty="0" smtClean="0">
                <a:solidFill>
                  <a:srgbClr val="0070C0"/>
                </a:solidFill>
              </a:rPr>
              <a:t> is address of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VectorObject</a:t>
            </a:r>
            <a:endParaRPr lang="en-US" altLang="zh-CN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03d60438 </a:t>
            </a:r>
            <a:r>
              <a:rPr lang="en-US" altLang="zh-CN" sz="1800" dirty="0" smtClean="0"/>
              <a:t>and     </a:t>
            </a:r>
            <a:r>
              <a:rPr lang="en-US" altLang="zh-CN" sz="1800" dirty="0"/>
              <a:t>eax,0FFFFFFF8h</a:t>
            </a:r>
          </a:p>
          <a:p>
            <a:pPr marL="0" indent="0">
              <a:buNone/>
            </a:pPr>
            <a:r>
              <a:rPr lang="en-US" altLang="zh-CN" sz="1800" dirty="0"/>
              <a:t>03d6043b </a:t>
            </a:r>
            <a:r>
              <a:rPr lang="en-US" altLang="zh-CN" sz="1800" dirty="0" err="1" smtClean="0"/>
              <a:t>mov</a:t>
            </a:r>
            <a:r>
              <a:rPr lang="en-US" altLang="zh-CN" sz="1800" dirty="0" smtClean="0"/>
              <a:t>     </a:t>
            </a:r>
            <a:r>
              <a:rPr lang="en-US" altLang="zh-CN" sz="1800" dirty="0" err="1"/>
              <a:t>dword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 [ebp-94h],</a:t>
            </a:r>
            <a:r>
              <a:rPr lang="en-US" altLang="zh-CN" sz="1800" dirty="0" err="1"/>
              <a:t>eax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03d60447 </a:t>
            </a:r>
            <a:r>
              <a:rPr lang="en-US" altLang="zh-CN" sz="1800" dirty="0" err="1" smtClean="0"/>
              <a:t>mov</a:t>
            </a:r>
            <a:r>
              <a:rPr lang="en-US" altLang="zh-CN" sz="1800" dirty="0" smtClean="0"/>
              <a:t>     </a:t>
            </a:r>
            <a:r>
              <a:rPr lang="en-US" altLang="zh-CN" sz="1800" dirty="0" err="1"/>
              <a:t>ecx,dword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 [eax+18h]</a:t>
            </a:r>
            <a:endParaRPr lang="en-US" altLang="zh-CN" sz="18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3962401" y="2629376"/>
            <a:ext cx="8046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Arg3 is the 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argument of </a:t>
            </a:r>
            <a:r>
              <a:rPr lang="en-US" altLang="zh-CN" dirty="0" err="1" smtClean="0"/>
              <a:t>endCoerce</a:t>
            </a:r>
            <a:r>
              <a:rPr lang="en-US" altLang="zh-CN" dirty="0" smtClean="0"/>
              <a:t> </a:t>
            </a:r>
            <a:r>
              <a:rPr lang="en-US" altLang="zh-CN" dirty="0"/>
              <a:t>and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implGPR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Atom </a:t>
            </a:r>
            <a:r>
              <a:rPr lang="en-US" altLang="zh-CN" dirty="0" err="1"/>
              <a:t>BaseExecMgr</a:t>
            </a:r>
            <a:r>
              <a:rPr lang="en-US" altLang="zh-CN" dirty="0"/>
              <a:t>::</a:t>
            </a:r>
            <a:r>
              <a:rPr lang="en-US" altLang="zh-CN" dirty="0" err="1"/>
              <a:t>endCoerce</a:t>
            </a:r>
            <a:r>
              <a:rPr lang="en-US" altLang="zh-CN" dirty="0"/>
              <a:t>(</a:t>
            </a:r>
            <a:r>
              <a:rPr lang="en-US" altLang="zh-CN" dirty="0" err="1"/>
              <a:t>MethodEnv</a:t>
            </a:r>
            <a:r>
              <a:rPr lang="en-US" altLang="zh-CN" dirty="0"/>
              <a:t>* </a:t>
            </a:r>
            <a:r>
              <a:rPr lang="en-US" altLang="zh-CN" dirty="0" err="1"/>
              <a:t>env</a:t>
            </a:r>
            <a:r>
              <a:rPr lang="en-US" altLang="zh-CN" dirty="0"/>
              <a:t>, int32_t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C00000"/>
                </a:solidFill>
              </a:rPr>
              <a:t>uint32_t *</a:t>
            </a:r>
            <a:r>
              <a:rPr lang="en-US" altLang="zh-CN" dirty="0" err="1">
                <a:solidFill>
                  <a:srgbClr val="C00000"/>
                </a:solidFill>
              </a:rPr>
              <a:t>ap</a:t>
            </a:r>
            <a:r>
              <a:rPr lang="en-US" altLang="zh-CN" dirty="0"/>
              <a:t>, </a:t>
            </a:r>
            <a:r>
              <a:rPr lang="en-US" altLang="zh-CN" dirty="0" err="1"/>
              <a:t>MethodSignaturep</a:t>
            </a:r>
            <a:r>
              <a:rPr lang="en-US" altLang="zh-CN" dirty="0"/>
              <a:t> </a:t>
            </a:r>
            <a:r>
              <a:rPr lang="en-US" altLang="zh-CN" dirty="0" err="1"/>
              <a:t>ms</a:t>
            </a:r>
            <a:r>
              <a:rPr lang="en-US" altLang="zh-CN" dirty="0"/>
              <a:t>)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(*</a:t>
            </a:r>
            <a:r>
              <a:rPr lang="en-US" altLang="zh-CN" dirty="0" err="1"/>
              <a:t>env</a:t>
            </a:r>
            <a:r>
              <a:rPr lang="en-US" altLang="zh-CN" dirty="0"/>
              <a:t>-&gt;method-&gt;_</a:t>
            </a:r>
            <a:r>
              <a:rPr lang="en-US" altLang="zh-CN" dirty="0" err="1"/>
              <a:t>implGPR</a:t>
            </a:r>
            <a:r>
              <a:rPr lang="en-US" altLang="zh-CN" dirty="0"/>
              <a:t>)(</a:t>
            </a:r>
            <a:r>
              <a:rPr lang="en-US" altLang="zh-CN" dirty="0" err="1"/>
              <a:t>env</a:t>
            </a:r>
            <a:r>
              <a:rPr lang="en-US" altLang="zh-CN" dirty="0"/>
              <a:t>,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C00000"/>
                </a:solidFill>
              </a:rPr>
              <a:t>ap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962401" y="2673280"/>
            <a:ext cx="7498079" cy="14334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30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Possible Exploit</a:t>
            </a:r>
          </a:p>
          <a:p>
            <a:r>
              <a:rPr lang="en-US" altLang="zh-CN" dirty="0" smtClean="0"/>
              <a:t>Stop Exploit</a:t>
            </a:r>
          </a:p>
          <a:p>
            <a:r>
              <a:rPr lang="en-US" altLang="zh-CN" dirty="0" smtClean="0"/>
              <a:t>Detect Exploit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40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3" y="30481"/>
            <a:ext cx="12039600" cy="68275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80763" y="1271452"/>
            <a:ext cx="570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Real JIT-</a:t>
            </a:r>
            <a:r>
              <a:rPr lang="en-US" altLang="zh-CN" dirty="0" err="1" smtClean="0"/>
              <a:t>ed</a:t>
            </a:r>
            <a:r>
              <a:rPr lang="en-US" altLang="zh-CN" dirty="0" smtClean="0"/>
              <a:t> Code Entrance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8519162" y="1607052"/>
            <a:ext cx="23947" cy="18197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803574" y="1607052"/>
            <a:ext cx="6534" cy="770388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5893527" y="1305183"/>
            <a:ext cx="2945673" cy="301869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587432"/>
              </p:ext>
            </p:extLst>
          </p:nvPr>
        </p:nvGraphicFramePr>
        <p:xfrm>
          <a:off x="5460270" y="4119153"/>
          <a:ext cx="6481360" cy="251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170"/>
                <a:gridCol w="810170"/>
                <a:gridCol w="810170"/>
                <a:gridCol w="810170"/>
                <a:gridCol w="810170"/>
                <a:gridCol w="810170"/>
                <a:gridCol w="810170"/>
                <a:gridCol w="810170"/>
              </a:tblGrid>
              <a:tr h="4195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95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95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95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array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95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95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 flipH="1">
            <a:off x="7271657" y="3622766"/>
            <a:ext cx="844732" cy="459582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451566" y="3709851"/>
            <a:ext cx="1820091" cy="37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Structure of </a:t>
            </a:r>
            <a:r>
              <a:rPr lang="en-US" altLang="zh-CN" dirty="0" err="1" smtClean="0"/>
              <a:t>ap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611987" y="4769913"/>
            <a:ext cx="4944287" cy="37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All of data used in JIT-</a:t>
            </a:r>
            <a:r>
              <a:rPr lang="en-US" altLang="zh-CN" dirty="0" err="1" smtClean="0"/>
              <a:t>ed</a:t>
            </a:r>
            <a:r>
              <a:rPr lang="en-US" altLang="zh-CN" dirty="0" smtClean="0"/>
              <a:t> code: object, variable, </a:t>
            </a:r>
            <a:r>
              <a:rPr lang="en-US" altLang="zh-CN" dirty="0" err="1" smtClean="0"/>
              <a:t>etc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30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90689"/>
            <a:ext cx="121920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[</a:t>
            </a:r>
            <a:r>
              <a:rPr lang="en-US" altLang="zh-CN" sz="1800" dirty="0" err="1"/>
              <a:t>ClassClosure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constructObject</a:t>
            </a:r>
            <a:r>
              <a:rPr lang="en-US" altLang="zh-CN" sz="1800" dirty="0"/>
              <a:t>()]</a:t>
            </a:r>
          </a:p>
          <a:p>
            <a:pPr marL="0" indent="0">
              <a:buNone/>
            </a:pPr>
            <a:r>
              <a:rPr lang="en-US" altLang="zh-CN" sz="1800" dirty="0"/>
              <a:t>	-&gt;[1064a7ed][</a:t>
            </a:r>
            <a:r>
              <a:rPr lang="en-US" altLang="zh-CN" sz="1800" dirty="0" err="1"/>
              <a:t>ClassClosure</a:t>
            </a:r>
            <a:r>
              <a:rPr lang="en-US" altLang="zh-CN" sz="1800" dirty="0"/>
              <a:t>::construct or </a:t>
            </a:r>
            <a:r>
              <a:rPr lang="en-US" altLang="zh-CN" sz="1800" dirty="0" err="1"/>
              <a:t>ClassClosure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construct_Native</a:t>
            </a:r>
            <a:r>
              <a:rPr lang="en-US" altLang="zh-CN" sz="1800" dirty="0"/>
              <a:t>]</a:t>
            </a:r>
          </a:p>
          <a:p>
            <a:pPr marL="0" indent="0">
              <a:buNone/>
            </a:pPr>
            <a:r>
              <a:rPr lang="en-US" altLang="zh-CN" sz="1800" dirty="0"/>
              <a:t>		-&gt;</a:t>
            </a:r>
            <a:r>
              <a:rPr lang="en-US" altLang="zh-CN" sz="1800" dirty="0" err="1"/>
              <a:t>ScriptObject</a:t>
            </a:r>
            <a:r>
              <a:rPr lang="en-US" altLang="zh-CN" sz="1800" dirty="0"/>
              <a:t>* </a:t>
            </a:r>
            <a:r>
              <a:rPr lang="en-US" altLang="zh-CN" sz="1800" dirty="0" err="1"/>
              <a:t>obj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newInstance</a:t>
            </a:r>
            <a:r>
              <a:rPr lang="en-US" altLang="zh-CN" sz="1800" dirty="0"/>
              <a:t>()</a:t>
            </a:r>
          </a:p>
          <a:p>
            <a:pPr marL="0" indent="0">
              <a:buNone/>
            </a:pPr>
            <a:r>
              <a:rPr lang="en-US" altLang="zh-CN" sz="1800" dirty="0"/>
              <a:t>			-&gt;</a:t>
            </a:r>
            <a:r>
              <a:rPr lang="en-US" altLang="zh-CN" sz="1800" dirty="0" err="1"/>
              <a:t>jmp</a:t>
            </a:r>
            <a:r>
              <a:rPr lang="en-US" altLang="zh-CN" sz="1800" dirty="0"/>
              <a:t> 102afa16 &lt;- </a:t>
            </a:r>
            <a:r>
              <a:rPr lang="en-US" altLang="zh-CN" sz="1800" dirty="0" smtClean="0">
                <a:solidFill>
                  <a:srgbClr val="C00000"/>
                </a:solidFill>
              </a:rPr>
              <a:t>hook</a:t>
            </a:r>
            <a:r>
              <a:rPr lang="en-US" altLang="zh-CN" sz="1800" dirty="0" smtClean="0">
                <a:solidFill>
                  <a:srgbClr val="00B050"/>
                </a:solidFill>
              </a:rPr>
              <a:t> </a:t>
            </a:r>
            <a:r>
              <a:rPr lang="en-US" altLang="zh-CN" sz="1800" dirty="0">
                <a:solidFill>
                  <a:srgbClr val="00B050"/>
                </a:solidFill>
              </a:rPr>
              <a:t>here</a:t>
            </a:r>
          </a:p>
          <a:p>
            <a:pPr marL="0" indent="0">
              <a:buNone/>
            </a:pPr>
            <a:r>
              <a:rPr lang="en-US" altLang="zh-CN" sz="1800" dirty="0" smtClean="0"/>
              <a:t>				-&gt;[102afa5a] 105f3950 </a:t>
            </a:r>
            <a:r>
              <a:rPr lang="en-US" altLang="zh-CN" sz="1800" dirty="0" smtClean="0">
                <a:solidFill>
                  <a:srgbClr val="00B050"/>
                </a:solidFill>
              </a:rPr>
              <a:t>new 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Script_Env</a:t>
            </a:r>
            <a:r>
              <a:rPr lang="en-US" altLang="zh-CN" sz="1800" dirty="0" smtClean="0">
                <a:solidFill>
                  <a:srgbClr val="00B050"/>
                </a:solidFill>
              </a:rPr>
              <a:t> and set 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args</a:t>
            </a:r>
            <a:r>
              <a:rPr lang="en-US" altLang="zh-CN" sz="1800" dirty="0" smtClean="0">
                <a:solidFill>
                  <a:srgbClr val="00B050"/>
                </a:solidFill>
              </a:rPr>
              <a:t> buffer and length attribute</a:t>
            </a:r>
          </a:p>
          <a:p>
            <a:pPr marL="0" indent="0">
              <a:buNone/>
            </a:pPr>
            <a:r>
              <a:rPr lang="en-US" altLang="zh-CN" sz="1800" dirty="0"/>
              <a:t>				-&gt;[102AFA7D] 1027CA36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ap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args</a:t>
            </a:r>
            <a:r>
              <a:rPr lang="en-US" altLang="zh-CN" sz="1800" dirty="0" smtClean="0"/>
              <a:t> structure </a:t>
            </a:r>
            <a:r>
              <a:rPr lang="en-US" altLang="zh-CN" sz="1800" dirty="0"/>
              <a:t>... </a:t>
            </a:r>
          </a:p>
          <a:p>
            <a:pPr marL="0" indent="0">
              <a:buNone/>
            </a:pPr>
            <a:r>
              <a:rPr lang="en-US" altLang="zh-CN" sz="1800" dirty="0"/>
              <a:t>		-&gt;</a:t>
            </a:r>
            <a:r>
              <a:rPr lang="en-US" altLang="zh-CN" sz="1800" dirty="0" err="1"/>
              <a:t>ivtable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coerceEnter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argc</a:t>
            </a:r>
            <a:r>
              <a:rPr lang="en-US" altLang="zh-CN" sz="1800" dirty="0"/>
              <a:t>, </a:t>
            </a:r>
            <a:r>
              <a:rPr lang="en-US" altLang="zh-CN" sz="1800" dirty="0" err="1">
                <a:solidFill>
                  <a:srgbClr val="C00000"/>
                </a:solidFill>
              </a:rPr>
              <a:t>argv</a:t>
            </a:r>
            <a:r>
              <a:rPr lang="en-US" altLang="zh-CN" sz="1800" dirty="0"/>
              <a:t>) </a:t>
            </a:r>
          </a:p>
          <a:p>
            <a:pPr marL="0" indent="0">
              <a:buNone/>
            </a:pPr>
            <a:r>
              <a:rPr lang="en-US" altLang="zh-CN" sz="1800" dirty="0"/>
              <a:t>			-&gt;</a:t>
            </a:r>
            <a:r>
              <a:rPr lang="en-US" altLang="zh-CN" sz="1800" dirty="0" err="1"/>
              <a:t>verifyInvoke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		-&gt;[106ae2ee](*</a:t>
            </a:r>
            <a:r>
              <a:rPr lang="en-US" altLang="zh-CN" sz="1800" dirty="0" err="1"/>
              <a:t>env</a:t>
            </a:r>
            <a:r>
              <a:rPr lang="en-US" altLang="zh-CN" sz="1800" dirty="0"/>
              <a:t>-&gt;method-&gt;_invoker)(</a:t>
            </a:r>
            <a:r>
              <a:rPr lang="en-US" altLang="zh-CN" sz="1800" dirty="0" err="1"/>
              <a:t>env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argc</a:t>
            </a:r>
            <a:r>
              <a:rPr lang="en-US" altLang="zh-CN" sz="1800" dirty="0"/>
              <a:t>, </a:t>
            </a:r>
            <a:r>
              <a:rPr lang="en-US" altLang="zh-CN" sz="1800" dirty="0" err="1">
                <a:solidFill>
                  <a:srgbClr val="C00000"/>
                </a:solidFill>
              </a:rPr>
              <a:t>args</a:t>
            </a:r>
            <a:r>
              <a:rPr lang="en-US" altLang="zh-CN" sz="1800" dirty="0"/>
              <a:t>) -- </a:t>
            </a:r>
            <a:r>
              <a:rPr lang="en-US" altLang="zh-CN" sz="1800" dirty="0" err="1"/>
              <a:t>jitInvokeNext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			-&gt;[106d7292]</a:t>
            </a:r>
            <a:r>
              <a:rPr lang="en-US" altLang="zh-CN" sz="1800" dirty="0" err="1"/>
              <a:t>invokeGeneric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				-&gt;[106ae805]</a:t>
            </a:r>
            <a:r>
              <a:rPr lang="en-US" altLang="zh-CN" sz="1800" dirty="0" err="1"/>
              <a:t>endCoerce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					-&gt;[106adb21](*</a:t>
            </a:r>
            <a:r>
              <a:rPr lang="en-US" altLang="zh-CN" sz="1800" dirty="0" err="1"/>
              <a:t>env</a:t>
            </a:r>
            <a:r>
              <a:rPr lang="en-US" altLang="zh-CN" sz="1800" dirty="0"/>
              <a:t>-&gt;method-&gt;_</a:t>
            </a:r>
            <a:r>
              <a:rPr lang="en-US" altLang="zh-CN" sz="1800" dirty="0" err="1"/>
              <a:t>implGPR</a:t>
            </a:r>
            <a:r>
              <a:rPr lang="en-US" altLang="zh-CN" sz="1800" dirty="0"/>
              <a:t>)(</a:t>
            </a:r>
            <a:r>
              <a:rPr lang="en-US" altLang="zh-CN" sz="1800" dirty="0" err="1"/>
              <a:t>env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argc</a:t>
            </a:r>
            <a:r>
              <a:rPr lang="en-US" altLang="zh-CN" sz="1800" dirty="0"/>
              <a:t>, </a:t>
            </a:r>
            <a:r>
              <a:rPr lang="en-US" altLang="zh-CN" sz="1800" dirty="0" err="1">
                <a:solidFill>
                  <a:srgbClr val="C00000"/>
                </a:solidFill>
              </a:rPr>
              <a:t>ap</a:t>
            </a:r>
            <a:r>
              <a:rPr lang="en-US" altLang="zh-CN" sz="1800" dirty="0"/>
              <a:t>)</a:t>
            </a:r>
            <a:endParaRPr lang="en-US" altLang="zh-CN" sz="1800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A Typical JIT Procedure in Flash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4909" y="5120035"/>
            <a:ext cx="4478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Focus on it! Get </a:t>
            </a:r>
            <a:r>
              <a:rPr lang="en-US" altLang="zh-CN" dirty="0" err="1" smtClean="0">
                <a:solidFill>
                  <a:srgbClr val="0070C0"/>
                </a:solidFill>
              </a:rPr>
              <a:t>Args</a:t>
            </a:r>
            <a:r>
              <a:rPr lang="en-US" altLang="zh-CN" dirty="0" smtClean="0">
                <a:solidFill>
                  <a:srgbClr val="0070C0"/>
                </a:solidFill>
              </a:rPr>
              <a:t> address and buffer length from </a:t>
            </a:r>
            <a:r>
              <a:rPr lang="en-US" altLang="zh-CN" dirty="0" err="1" smtClean="0">
                <a:solidFill>
                  <a:srgbClr val="0070C0"/>
                </a:solidFill>
              </a:rPr>
              <a:t>Script_Env</a:t>
            </a:r>
            <a:r>
              <a:rPr lang="en-US" altLang="zh-CN" dirty="0" smtClean="0">
                <a:solidFill>
                  <a:srgbClr val="0070C0"/>
                </a:solidFill>
              </a:rPr>
              <a:t>, and Create a Thread to monitor possible vector.&lt;*&gt;, </a:t>
            </a:r>
            <a:r>
              <a:rPr lang="en-US" altLang="zh-CN" dirty="0" err="1" smtClean="0">
                <a:solidFill>
                  <a:srgbClr val="0070C0"/>
                </a:solidFill>
              </a:rPr>
              <a:t>vectorBuffer</a:t>
            </a:r>
            <a:r>
              <a:rPr lang="en-US" altLang="zh-CN" dirty="0" smtClean="0">
                <a:solidFill>
                  <a:srgbClr val="0070C0"/>
                </a:solidFill>
              </a:rPr>
              <a:t>, array, </a:t>
            </a:r>
            <a:r>
              <a:rPr lang="en-US" altLang="zh-CN" dirty="0" err="1" smtClean="0">
                <a:solidFill>
                  <a:srgbClr val="0070C0"/>
                </a:solidFill>
              </a:rPr>
              <a:t>etc</a:t>
            </a:r>
            <a:r>
              <a:rPr lang="en-US" altLang="zh-CN" dirty="0" smtClean="0">
                <a:solidFill>
                  <a:srgbClr val="0070C0"/>
                </a:solidFill>
              </a:rPr>
              <a:t> in </a:t>
            </a:r>
            <a:r>
              <a:rPr lang="en-US" altLang="zh-CN" dirty="0" err="1" smtClean="0">
                <a:solidFill>
                  <a:srgbClr val="0070C0"/>
                </a:solidFill>
              </a:rPr>
              <a:t>Args</a:t>
            </a:r>
            <a:r>
              <a:rPr lang="en-US" altLang="zh-CN" dirty="0" smtClean="0">
                <a:solidFill>
                  <a:srgbClr val="0070C0"/>
                </a:solidFill>
              </a:rPr>
              <a:t> buffer.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Use </a:t>
            </a:r>
            <a:r>
              <a:rPr lang="en-US" altLang="zh-CN" dirty="0" err="1" smtClean="0">
                <a:solidFill>
                  <a:srgbClr val="0070C0"/>
                </a:solidFill>
              </a:rPr>
              <a:t>vtable</a:t>
            </a:r>
            <a:r>
              <a:rPr lang="en-US" altLang="zh-CN" dirty="0" smtClean="0">
                <a:solidFill>
                  <a:srgbClr val="0070C0"/>
                </a:solidFill>
              </a:rPr>
              <a:t> to distinguish them.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758440" y="2773259"/>
            <a:ext cx="8371113" cy="114192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/>
          <p:nvPr/>
        </p:nvCxnSpPr>
        <p:spPr>
          <a:xfrm flipV="1">
            <a:off x="566057" y="3321768"/>
            <a:ext cx="2192383" cy="1711786"/>
          </a:xfrm>
          <a:prstGeom prst="bentConnector3">
            <a:avLst>
              <a:gd name="adj1" fmla="val -44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0" y="5114507"/>
            <a:ext cx="4408713" cy="1550126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20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951" y="15137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Memory Dump of </a:t>
            </a:r>
            <a:r>
              <a:rPr lang="en-US" altLang="zh-CN" dirty="0" err="1" smtClean="0"/>
              <a:t>Scri</a:t>
            </a:r>
            <a:r>
              <a:rPr lang="en-US" altLang="zh-CN" dirty="0" err="1" smtClean="0"/>
              <a:t>pt_Env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Args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851993"/>
              </p:ext>
            </p:extLst>
          </p:nvPr>
        </p:nvGraphicFramePr>
        <p:xfrm>
          <a:off x="161305" y="1493115"/>
          <a:ext cx="50875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588"/>
              </a:tblGrid>
              <a:tr h="204573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Script_Env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0543e0f8 10c7d3c8 03a51000 </a:t>
                      </a:r>
                      <a:r>
                        <a:rPr lang="en-US" altLang="zh-CN" dirty="0" err="1" smtClean="0"/>
                        <a:t>03a51000</a:t>
                      </a:r>
                      <a:r>
                        <a:rPr lang="en-US" altLang="zh-CN" dirty="0" smtClean="0"/>
                        <a:t> 00000000</a:t>
                      </a:r>
                    </a:p>
                    <a:p>
                      <a:r>
                        <a:rPr lang="en-US" altLang="zh-CN" dirty="0" smtClean="0"/>
                        <a:t>0543e108 00000000 03a510b0 00000000 00000007</a:t>
                      </a:r>
                    </a:p>
                    <a:p>
                      <a:r>
                        <a:rPr lang="en-US" altLang="zh-CN" dirty="0" smtClean="0"/>
                        <a:t>0543e118 00000230 00000007 00000230 00000009</a:t>
                      </a:r>
                    </a:p>
                    <a:p>
                      <a:r>
                        <a:rPr lang="en-US" altLang="zh-CN" dirty="0" smtClean="0"/>
                        <a:t>0543e128 00000008 00000022 1d420001 01010016</a:t>
                      </a:r>
                    </a:p>
                    <a:p>
                      <a:r>
                        <a:rPr lang="en-US" altLang="zh-CN" dirty="0" smtClean="0"/>
                        <a:t>0543e138 00000001 04796000 10c7d3c8 00000000</a:t>
                      </a:r>
                    </a:p>
                    <a:p>
                      <a:r>
                        <a:rPr lang="en-US" altLang="zh-CN" dirty="0" smtClean="0"/>
                        <a:t>0543e148 00000000 00000000 00000000 00000000</a:t>
                      </a:r>
                    </a:p>
                    <a:p>
                      <a:r>
                        <a:rPr lang="en-US" altLang="zh-CN" dirty="0" smtClean="0"/>
                        <a:t>0543e158 00000007 00000007 00000230 00000007</a:t>
                      </a:r>
                    </a:p>
                    <a:p>
                      <a:r>
                        <a:rPr lang="en-US" altLang="zh-CN" dirty="0" smtClean="0"/>
                        <a:t>0543e168 00000000 00000009 00000008 00000022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圆角矩形 4"/>
          <p:cNvSpPr/>
          <p:nvPr/>
        </p:nvSpPr>
        <p:spPr>
          <a:xfrm>
            <a:off x="2142607" y="2078925"/>
            <a:ext cx="1041663" cy="26682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123012" y="2351314"/>
            <a:ext cx="1041663" cy="26682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394810"/>
              </p:ext>
            </p:extLst>
          </p:nvPr>
        </p:nvGraphicFramePr>
        <p:xfrm>
          <a:off x="6293922" y="1476933"/>
          <a:ext cx="564077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779"/>
              </a:tblGrid>
              <a:tr h="204573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Args</a:t>
                      </a:r>
                      <a:r>
                        <a:rPr lang="en-US" altLang="zh-CN" baseline="0" dirty="0" smtClean="0"/>
                        <a:t> [length = 0x230]</a:t>
                      </a:r>
                      <a:endParaRPr lang="en-US" altLang="zh-CN" dirty="0" smtClean="0"/>
                    </a:p>
                    <a:p>
                      <a:r>
                        <a:rPr lang="pt-BR" altLang="zh-CN" dirty="0" smtClean="0"/>
                        <a:t>03a510b0  10bb7240 20000003 03bb6478 03a37a78  03a510c0  00000000 00000000 03a4b480 00000000  03a510d0  00000000 06158060 0000003b 061702b8</a:t>
                      </a:r>
                    </a:p>
                    <a:p>
                      <a:r>
                        <a:rPr lang="pt-BR" altLang="zh-CN" dirty="0" smtClean="0"/>
                        <a:t>03a510e0  00000000 03e70040 00000000 00000000  03a510f0  00000000 00000000 00000000 00000000  03a51100  00000000 00000000 ffffffff 00000000  03a51110  00000000 00000000 00000001 feedface  03a51120  00002000 bbbbbbbb 00002000 00000000</a:t>
                      </a:r>
                    </a:p>
                    <a:p>
                      <a:r>
                        <a:rPr lang="pt-BR" altLang="zh-CN" dirty="0" smtClean="0"/>
                        <a:t>...</a:t>
                      </a:r>
                    </a:p>
                    <a:p>
                      <a:r>
                        <a:rPr lang="pt-BR" altLang="zh-CN" dirty="0" smtClean="0"/>
                        <a:t>03a51270  00000000 00000000 03d63f50 03a374c0  </a:t>
                      </a:r>
                    </a:p>
                    <a:p>
                      <a:r>
                        <a:rPr lang="pt-BR" altLang="zh-CN" dirty="0" smtClean="0"/>
                        <a:t>03a51280  056f0880 056f0df8 03a1db28 00000000  </a:t>
                      </a:r>
                    </a:p>
                    <a:p>
                      <a:r>
                        <a:rPr lang="pt-BR" altLang="zh-CN" dirty="0" smtClean="0"/>
                        <a:t>03a51290  056e4fe8 03a20160 03a201c0 00000000 </a:t>
                      </a:r>
                    </a:p>
                    <a:p>
                      <a:r>
                        <a:rPr lang="pt-BR" altLang="zh-CN" dirty="0" smtClean="0"/>
                        <a:t> 03a512a0  00000000 40440000 00000000 00000000</a:t>
                      </a:r>
                    </a:p>
                    <a:p>
                      <a:endParaRPr lang="pt-BR" altLang="zh-CN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587212"/>
              </p:ext>
            </p:extLst>
          </p:nvPr>
        </p:nvGraphicFramePr>
        <p:xfrm>
          <a:off x="115291" y="5669280"/>
          <a:ext cx="509629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62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VectorBuffer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062ca020 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40000000</a:t>
                      </a:r>
                      <a:r>
                        <a:rPr lang="en-US" altLang="zh-CN" dirty="0" smtClean="0"/>
                        <a:t> 06144000 </a:t>
                      </a:r>
                      <a:r>
                        <a:rPr lang="en-US" altLang="zh-CN" dirty="0" err="1" smtClean="0"/>
                        <a:t>feedbabe</a:t>
                      </a:r>
                      <a:r>
                        <a:rPr lang="en-US" altLang="zh-CN" dirty="0" smtClean="0"/>
                        <a:t> 00001680</a:t>
                      </a:r>
                    </a:p>
                    <a:p>
                      <a:r>
                        <a:rPr lang="en-US" altLang="zh-CN" dirty="0" smtClean="0"/>
                        <a:t>062ca030 </a:t>
                      </a:r>
                      <a:r>
                        <a:rPr lang="en-US" altLang="zh-CN" dirty="0" err="1" smtClean="0"/>
                        <a:t>babeface</a:t>
                      </a:r>
                      <a:r>
                        <a:rPr lang="en-US" altLang="zh-CN" dirty="0" smtClean="0"/>
                        <a:t> 00000000 00000000 00000000</a:t>
                      </a:r>
                    </a:p>
                    <a:p>
                      <a:r>
                        <a:rPr lang="en-US" altLang="zh-CN" dirty="0" smtClean="0"/>
                        <a:t>062ca040 00000000 00000000 00000000 00000000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87803"/>
              </p:ext>
            </p:extLst>
          </p:nvPr>
        </p:nvGraphicFramePr>
        <p:xfrm>
          <a:off x="110903" y="4191879"/>
          <a:ext cx="510507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07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vectorObject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03a1db28 10c99918 00000002 03e8b1f0 03d46d78</a:t>
                      </a:r>
                    </a:p>
                    <a:p>
                      <a:r>
                        <a:rPr lang="en-US" altLang="zh-CN" dirty="0" smtClean="0"/>
                        <a:t>03a1db38 056e2150 00000000 062ca020 00000000</a:t>
                      </a:r>
                    </a:p>
                    <a:p>
                      <a:r>
                        <a:rPr lang="en-US" altLang="zh-CN" dirty="0" smtClean="0"/>
                        <a:t>03a1db48 00000000 00000000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V="1">
            <a:off x="3184270" y="1650670"/>
            <a:ext cx="3192779" cy="534390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5142016" y="4453247"/>
            <a:ext cx="4076306" cy="100323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9218322" y="4541693"/>
            <a:ext cx="1041663" cy="26682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066903" y="4808516"/>
            <a:ext cx="1041663" cy="26682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1123012" y="5075339"/>
            <a:ext cx="2225830" cy="601066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351813" y="5854535"/>
            <a:ext cx="684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Create a thread to monitor this buffer of </a:t>
            </a:r>
            <a:r>
              <a:rPr lang="en-US" altLang="zh-CN" sz="2400" dirty="0" err="1" smtClean="0"/>
              <a:t>Args</a:t>
            </a:r>
            <a:r>
              <a:rPr lang="en-US" altLang="zh-CN" sz="2400" dirty="0" smtClean="0"/>
              <a:t> and find *bad* vector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65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Whole process of detecting *bad* vector operation in JIT-</a:t>
            </a:r>
            <a:r>
              <a:rPr lang="en-US" altLang="zh-CN" dirty="0" err="1" smtClean="0"/>
              <a:t>ed</a:t>
            </a:r>
            <a:r>
              <a:rPr lang="en-US" altLang="zh-CN" dirty="0" smtClean="0"/>
              <a:t>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Find and hook “new </a:t>
            </a:r>
            <a:r>
              <a:rPr lang="en-US" altLang="zh-CN" dirty="0" err="1" smtClean="0"/>
              <a:t>Script_Env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Get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 buffer and length, Create a thread to monitor this buffer</a:t>
            </a:r>
          </a:p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vtable</a:t>
            </a:r>
            <a:r>
              <a:rPr lang="en-US" altLang="zh-CN" dirty="0" smtClean="0"/>
              <a:t> to distinguish possible exploit object[vector.&lt;*&gt;, array,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]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420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Turn on God Mode of Detection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070838"/>
              </p:ext>
            </p:extLst>
          </p:nvPr>
        </p:nvGraphicFramePr>
        <p:xfrm>
          <a:off x="838200" y="1797916"/>
          <a:ext cx="10106891" cy="4288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6891"/>
              </a:tblGrid>
              <a:tr h="42888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Exploit Process - exploit.as</a:t>
                      </a:r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1. Heap Spray and Feng </a:t>
                      </a:r>
                      <a:r>
                        <a:rPr lang="en-US" altLang="zh-CN" dirty="0" err="1" smtClean="0"/>
                        <a:t>Shui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2. Trigger the bug</a:t>
                      </a:r>
                      <a:r>
                        <a:rPr lang="en-US" altLang="zh-CN" baseline="0" dirty="0" smtClean="0"/>
                        <a:t> and corrupt the length of vector</a:t>
                      </a:r>
                    </a:p>
                    <a:p>
                      <a:r>
                        <a:rPr lang="en-US" altLang="zh-CN" baseline="0" dirty="0" smtClean="0"/>
                        <a:t>3. Find this *bad* vector and use it to do arbitrary Read/Write to build ROP and overwrite v-table</a:t>
                      </a:r>
                    </a:p>
                    <a:p>
                      <a:r>
                        <a:rPr lang="en-US" altLang="zh-CN" baseline="0" dirty="0" smtClean="0"/>
                        <a:t>4. Trigger controlled EIP</a:t>
                      </a:r>
                    </a:p>
                    <a:p>
                      <a:r>
                        <a:rPr lang="en-US" altLang="zh-CN" baseline="0" dirty="0" smtClean="0"/>
                        <a:t>5. Restore and clean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16000" y="4350328"/>
            <a:ext cx="9504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Hook </a:t>
            </a:r>
            <a:r>
              <a:rPr lang="en-US" altLang="zh-CN" dirty="0" err="1"/>
              <a:t>V</a:t>
            </a:r>
            <a:r>
              <a:rPr lang="en-US" altLang="zh-CN" dirty="0" err="1" smtClean="0"/>
              <a:t>ectorBaseObject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VectorBaseObject</a:t>
            </a:r>
            <a:r>
              <a:rPr lang="en-US" altLang="zh-CN" dirty="0" smtClean="0"/>
              <a:t> to Record all of allocated Vectors.&lt;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&gt;/&lt;</a:t>
            </a:r>
            <a:r>
              <a:rPr lang="en-US" altLang="zh-CN" dirty="0" err="1" smtClean="0"/>
              <a:t>uint</a:t>
            </a:r>
            <a:r>
              <a:rPr lang="en-US" altLang="zh-CN" dirty="0" smtClean="0"/>
              <a:t>&gt;/&lt;double&gt;</a:t>
            </a:r>
          </a:p>
          <a:p>
            <a:endParaRPr lang="en-US" altLang="zh-CN" dirty="0"/>
          </a:p>
          <a:p>
            <a:r>
              <a:rPr lang="en-US" altLang="zh-CN" dirty="0" smtClean="0"/>
              <a:t>Create a Thread to Monitor every length change of vectors at the beginning of ActionScript was parsed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417455" y="2697021"/>
            <a:ext cx="6274" cy="1653307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117600" y="2419929"/>
            <a:ext cx="2567709" cy="27709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4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Turn on God Mode of 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Find </a:t>
            </a:r>
            <a:r>
              <a:rPr lang="en-US" altLang="zh-CN" dirty="0" err="1" smtClean="0"/>
              <a:t>VectorBaseObject</a:t>
            </a:r>
            <a:r>
              <a:rPr lang="en-US" altLang="zh-CN" dirty="0"/>
              <a:t>::</a:t>
            </a:r>
            <a:r>
              <a:rPr lang="en-US" altLang="zh-CN" dirty="0" err="1"/>
              <a:t>VectorBaseObject</a:t>
            </a:r>
            <a:r>
              <a:rPr lang="en-US" altLang="zh-CN" dirty="0"/>
              <a:t>(Simplest Way – </a:t>
            </a:r>
            <a:r>
              <a:rPr lang="en-US" altLang="zh-CN" dirty="0" err="1"/>
              <a:t>AVM.sig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2333769"/>
            <a:ext cx="105822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8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Turn on God Mode of 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Find </a:t>
            </a:r>
            <a:r>
              <a:rPr lang="en-US" altLang="zh-CN" dirty="0" err="1" smtClean="0"/>
              <a:t>DoABCTag</a:t>
            </a:r>
            <a:r>
              <a:rPr lang="en-US" altLang="zh-CN" dirty="0" smtClean="0"/>
              <a:t> Function which is responsible for parse </a:t>
            </a:r>
            <a:r>
              <a:rPr lang="en-US" altLang="zh-CN" dirty="0" err="1" smtClean="0"/>
              <a:t>DoABC</a:t>
            </a:r>
            <a:r>
              <a:rPr lang="en-US" altLang="zh-CN" dirty="0" smtClean="0"/>
              <a:t> Tag.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2276475"/>
            <a:ext cx="113061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1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Life cycle of *bad* vector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Why do we have to </a:t>
            </a:r>
            <a:r>
              <a:rPr lang="en-US" altLang="zh-CN" dirty="0" smtClean="0">
                <a:solidFill>
                  <a:srgbClr val="C00000"/>
                </a:solidFill>
              </a:rPr>
              <a:t>monitor</a:t>
            </a:r>
            <a:r>
              <a:rPr lang="en-US" altLang="zh-CN" dirty="0" smtClean="0"/>
              <a:t> the every length change, not </a:t>
            </a:r>
            <a:r>
              <a:rPr lang="en-US" altLang="zh-CN" dirty="0" smtClean="0">
                <a:solidFill>
                  <a:srgbClr val="0070C0"/>
                </a:solidFill>
              </a:rPr>
              <a:t>check</a:t>
            </a:r>
            <a:r>
              <a:rPr lang="en-US" altLang="zh-CN" dirty="0" smtClean="0"/>
              <a:t> all of vectors </a:t>
            </a:r>
            <a:r>
              <a:rPr lang="en-US" altLang="zh-CN" dirty="0" smtClean="0">
                <a:solidFill>
                  <a:srgbClr val="0070C0"/>
                </a:solidFill>
              </a:rPr>
              <a:t>once</a:t>
            </a:r>
            <a:r>
              <a:rPr lang="en-US" altLang="zh-CN" dirty="0" smtClean="0"/>
              <a:t> at the end of </a:t>
            </a:r>
            <a:r>
              <a:rPr lang="en-US" altLang="zh-CN" dirty="0" err="1" smtClean="0"/>
              <a:t>swf</a:t>
            </a:r>
            <a:r>
              <a:rPr lang="en-US" altLang="zh-CN" dirty="0" smtClean="0"/>
              <a:t> finish ?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679433"/>
              </p:ext>
            </p:extLst>
          </p:nvPr>
        </p:nvGraphicFramePr>
        <p:xfrm>
          <a:off x="942108" y="2770137"/>
          <a:ext cx="10335492" cy="3288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5492"/>
              </a:tblGrid>
              <a:tr h="328891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Exploit Process - exploit.as</a:t>
                      </a:r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1. Heap Spray and Feng </a:t>
                      </a:r>
                      <a:r>
                        <a:rPr lang="en-US" altLang="zh-CN" dirty="0" err="1" smtClean="0"/>
                        <a:t>Shui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2. Trigger the bug</a:t>
                      </a:r>
                      <a:r>
                        <a:rPr lang="en-US" altLang="zh-CN" baseline="0" dirty="0" smtClean="0"/>
                        <a:t> and corrupt the length of vector</a:t>
                      </a:r>
                    </a:p>
                    <a:p>
                      <a:r>
                        <a:rPr lang="en-US" altLang="zh-CN" baseline="0" dirty="0" smtClean="0"/>
                        <a:t>3. Find this *bad* vector and use it to do arbitrary Read/Write to build ROP </a:t>
                      </a:r>
                    </a:p>
                    <a:p>
                      <a:r>
                        <a:rPr lang="en-US" altLang="zh-CN" baseline="0" dirty="0" smtClean="0"/>
                        <a:t>and </a:t>
                      </a:r>
                      <a:r>
                        <a:rPr lang="en-US" altLang="zh-CN" baseline="0" dirty="0" smtClean="0">
                          <a:solidFill>
                            <a:srgbClr val="C00000"/>
                          </a:solidFill>
                        </a:rPr>
                        <a:t>overwrite </a:t>
                      </a:r>
                      <a:r>
                        <a:rPr lang="en-US" altLang="zh-CN" baseline="0" dirty="0" err="1" smtClean="0">
                          <a:solidFill>
                            <a:srgbClr val="C00000"/>
                          </a:solidFill>
                        </a:rPr>
                        <a:t>c_cleaner</a:t>
                      </a:r>
                      <a:r>
                        <a:rPr lang="en-US" altLang="zh-CN" baseline="0" dirty="0" smtClean="0">
                          <a:solidFill>
                            <a:srgbClr val="C00000"/>
                          </a:solidFill>
                        </a:rPr>
                        <a:t> of bad vector itself</a:t>
                      </a:r>
                    </a:p>
                    <a:p>
                      <a:r>
                        <a:rPr lang="en-US" altLang="zh-CN" baseline="0" dirty="0" smtClean="0"/>
                        <a:t>4. Trigger controlled EIP </a:t>
                      </a:r>
                      <a:r>
                        <a:rPr lang="en-US" altLang="zh-CN" baseline="0" dirty="0" smtClean="0">
                          <a:solidFill>
                            <a:srgbClr val="C00000"/>
                          </a:solidFill>
                        </a:rPr>
                        <a:t>with “</a:t>
                      </a:r>
                      <a:r>
                        <a:rPr lang="en-US" altLang="zh-CN" baseline="0" dirty="0" err="1" smtClean="0">
                          <a:solidFill>
                            <a:srgbClr val="C00000"/>
                          </a:solidFill>
                        </a:rPr>
                        <a:t>bad_vector.length</a:t>
                      </a:r>
                      <a:r>
                        <a:rPr lang="en-US" altLang="zh-CN" baseline="0" dirty="0" smtClean="0">
                          <a:solidFill>
                            <a:srgbClr val="C00000"/>
                          </a:solidFill>
                        </a:rPr>
                        <a:t> = </a:t>
                      </a:r>
                      <a:r>
                        <a:rPr lang="en-US" altLang="zh-CN" baseline="0" dirty="0" err="1" smtClean="0">
                          <a:solidFill>
                            <a:srgbClr val="C00000"/>
                          </a:solidFill>
                        </a:rPr>
                        <a:t>new_length</a:t>
                      </a:r>
                      <a:r>
                        <a:rPr lang="en-US" altLang="zh-CN" baseline="0" dirty="0" smtClean="0">
                          <a:solidFill>
                            <a:srgbClr val="C00000"/>
                          </a:solidFill>
                        </a:rPr>
                        <a:t>”</a:t>
                      </a:r>
                    </a:p>
                    <a:p>
                      <a:r>
                        <a:rPr lang="en-US" altLang="zh-CN" baseline="0" dirty="0" smtClean="0"/>
                        <a:t>5. Restore 0and clean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153728" y="3020292"/>
            <a:ext cx="520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Exploiters can make the life cycle of *bad* vector very short !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273" y="5001491"/>
            <a:ext cx="766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Bad_vector</a:t>
            </a:r>
            <a:r>
              <a:rPr lang="en-US" altLang="zh-CN" dirty="0" smtClean="0"/>
              <a:t> will be free and reallocate. The length of this bad vector will be set to </a:t>
            </a:r>
            <a:r>
              <a:rPr lang="en-US" altLang="zh-CN" dirty="0" err="1" smtClean="0"/>
              <a:t>new_length</a:t>
            </a:r>
            <a:r>
              <a:rPr lang="en-US" altLang="zh-CN" dirty="0" smtClean="0"/>
              <a:t>, if we check after all this happened, </a:t>
            </a:r>
            <a:r>
              <a:rPr lang="en-US" altLang="zh-CN" dirty="0" smtClean="0">
                <a:solidFill>
                  <a:srgbClr val="C00000"/>
                </a:solidFill>
              </a:rPr>
              <a:t>everything will be normal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25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Life cycle of *bad* vector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4095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Why do we have to monitor the every length change, not check all of vectors once at the end of </a:t>
            </a:r>
            <a:r>
              <a:rPr lang="en-US" altLang="zh-CN" dirty="0" err="1" smtClean="0"/>
              <a:t>swf</a:t>
            </a:r>
            <a:r>
              <a:rPr lang="en-US" altLang="zh-CN" dirty="0" smtClean="0"/>
              <a:t> finish ?</a:t>
            </a:r>
            <a:endParaRPr lang="en-US" altLang="zh-CN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921270"/>
              </p:ext>
            </p:extLst>
          </p:nvPr>
        </p:nvGraphicFramePr>
        <p:xfrm>
          <a:off x="544943" y="2885334"/>
          <a:ext cx="111021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568"/>
                <a:gridCol w="1233568"/>
                <a:gridCol w="1233568"/>
                <a:gridCol w="1233568"/>
                <a:gridCol w="1233568"/>
                <a:gridCol w="1233568"/>
                <a:gridCol w="1233568"/>
                <a:gridCol w="1233568"/>
                <a:gridCol w="12335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C_Cleaner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Data[4]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Data[5]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24871" y="2518159"/>
            <a:ext cx="232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VectorBuffer</a:t>
            </a:r>
            <a:r>
              <a:rPr lang="en-US" altLang="zh-CN" dirty="0" smtClean="0"/>
              <a:t> structure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24871" y="3306552"/>
            <a:ext cx="420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*bad* </a:t>
            </a:r>
            <a:r>
              <a:rPr lang="en-US" altLang="zh-CN" dirty="0" err="1" smtClean="0"/>
              <a:t>VectorBuffer</a:t>
            </a:r>
            <a:r>
              <a:rPr lang="en-US" altLang="zh-CN" dirty="0" smtClean="0"/>
              <a:t> with normal </a:t>
            </a:r>
            <a:r>
              <a:rPr lang="en-US" altLang="zh-CN" dirty="0" err="1" smtClean="0"/>
              <a:t>c_cleaner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708467"/>
              </p:ext>
            </p:extLst>
          </p:nvPr>
        </p:nvGraphicFramePr>
        <p:xfrm>
          <a:off x="535709" y="3707250"/>
          <a:ext cx="11120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620"/>
                <a:gridCol w="1235620"/>
                <a:gridCol w="1235620"/>
                <a:gridCol w="1235620"/>
                <a:gridCol w="1235620"/>
                <a:gridCol w="1235620"/>
                <a:gridCol w="1235620"/>
                <a:gridCol w="1235620"/>
                <a:gridCol w="12356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40000000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ABCDEFGH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24871" y="4094945"/>
            <a:ext cx="1147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*bad* </a:t>
            </a:r>
            <a:r>
              <a:rPr lang="en-US" altLang="zh-CN" dirty="0" err="1" smtClean="0"/>
              <a:t>VectorBuffer</a:t>
            </a:r>
            <a:r>
              <a:rPr lang="en-US" altLang="zh-CN" dirty="0" smtClean="0"/>
              <a:t> with *bad* </a:t>
            </a:r>
            <a:r>
              <a:rPr lang="en-US" altLang="zh-CN" dirty="0" err="1" smtClean="0"/>
              <a:t>c_cleaner</a:t>
            </a:r>
            <a:endParaRPr lang="en-US" altLang="zh-CN" dirty="0" smtClean="0"/>
          </a:p>
          <a:p>
            <a:r>
              <a:rPr lang="en-US" altLang="zh-CN" dirty="0" err="1" smtClean="0"/>
              <a:t>bad_vector</a:t>
            </a:r>
            <a:r>
              <a:rPr lang="en-US" altLang="zh-CN" dirty="0" smtClean="0"/>
              <a:t>[3fffffff] = </a:t>
            </a:r>
            <a:r>
              <a:rPr lang="en-US" altLang="zh-CN" dirty="0" err="1" smtClean="0"/>
              <a:t>bad_vector</a:t>
            </a:r>
            <a:r>
              <a:rPr lang="en-US" altLang="zh-CN" dirty="0" smtClean="0"/>
              <a:t>[base+3fffffff*4+8] = </a:t>
            </a:r>
            <a:r>
              <a:rPr lang="en-US" altLang="zh-CN" dirty="0" err="1" smtClean="0"/>
              <a:t>bad_vector</a:t>
            </a:r>
            <a:r>
              <a:rPr lang="en-US" altLang="zh-CN" dirty="0" smtClean="0"/>
              <a:t>[base+4] = DEADBEEF 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63949"/>
              </p:ext>
            </p:extLst>
          </p:nvPr>
        </p:nvGraphicFramePr>
        <p:xfrm>
          <a:off x="535709" y="4741276"/>
          <a:ext cx="11120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620"/>
                <a:gridCol w="1235620"/>
                <a:gridCol w="1235620"/>
                <a:gridCol w="1235620"/>
                <a:gridCol w="1235620"/>
                <a:gridCol w="1235620"/>
                <a:gridCol w="1235620"/>
                <a:gridCol w="1235620"/>
                <a:gridCol w="12356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40000000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DEADBEEF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360217" y="5182120"/>
            <a:ext cx="1147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Bad_vector.length</a:t>
            </a:r>
            <a:r>
              <a:rPr lang="en-US" altLang="zh-CN" dirty="0" smtClean="0"/>
              <a:t> = 0x72, bad </a:t>
            </a:r>
            <a:r>
              <a:rPr lang="en-US" altLang="zh-CN" dirty="0" err="1" smtClean="0"/>
              <a:t>c_cleaner</a:t>
            </a:r>
            <a:r>
              <a:rPr lang="en-US" altLang="zh-CN" dirty="0" smtClean="0"/>
              <a:t>[DEADBEEF] will trigger controlled EIP, and bad vector change to normal vector </a:t>
            </a:r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70272"/>
              </p:ext>
            </p:extLst>
          </p:nvPr>
        </p:nvGraphicFramePr>
        <p:xfrm>
          <a:off x="535709" y="5621456"/>
          <a:ext cx="11120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620"/>
                <a:gridCol w="1235620"/>
                <a:gridCol w="1235620"/>
                <a:gridCol w="1235620"/>
                <a:gridCol w="1235620"/>
                <a:gridCol w="1235620"/>
                <a:gridCol w="1235620"/>
                <a:gridCol w="1235620"/>
                <a:gridCol w="12356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lt1"/>
                          </a:solidFill>
                        </a:rPr>
                        <a:t>00000072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DEADBEEF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424871" y="6142837"/>
            <a:ext cx="1147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Details about how </a:t>
            </a:r>
            <a:r>
              <a:rPr lang="en-US" altLang="zh-CN" dirty="0" err="1" smtClean="0"/>
              <a:t>c_cleaner</a:t>
            </a:r>
            <a:r>
              <a:rPr lang="en-US" altLang="zh-CN" dirty="0" smtClean="0"/>
              <a:t>[DEADBEEF] trigger controlled </a:t>
            </a:r>
            <a:r>
              <a:rPr lang="en-US" altLang="zh-CN" dirty="0"/>
              <a:t>EIP -- http://researchcenter.paloaltonetworks.com/2015/05/the-latest-flash-uaf-vulnerabilities-in-exploit-kits/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916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Detect Exploit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Demo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314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313825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z="3600" dirty="0" smtClean="0">
                <a:solidFill>
                  <a:schemeClr val="bg1"/>
                </a:solidFill>
              </a:rPr>
              <a:t>Part</a:t>
            </a:r>
            <a:r>
              <a:rPr lang="en-US" altLang="zh-CN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1 : </a:t>
            </a:r>
            <a:r>
              <a:rPr lang="en-US" altLang="zh-CN" sz="3600" dirty="0" smtClean="0">
                <a:solidFill>
                  <a:schemeClr val="bg1"/>
                </a:solidFill>
              </a:rPr>
              <a:t>Possible Exploit</a:t>
            </a:r>
          </a:p>
          <a:p>
            <a:pPr lvl="1" algn="ctr"/>
            <a:r>
              <a:rPr lang="en-US" altLang="zh-CN" sz="3600" dirty="0" smtClean="0">
                <a:solidFill>
                  <a:schemeClr val="bg1"/>
                </a:solidFill>
              </a:rPr>
              <a:t>Find </a:t>
            </a:r>
            <a:r>
              <a:rPr lang="en-US" altLang="zh-CN" sz="3600" dirty="0" smtClean="0">
                <a:solidFill>
                  <a:srgbClr val="FF0000"/>
                </a:solidFill>
              </a:rPr>
              <a:t>vector in loop</a:t>
            </a:r>
            <a:r>
              <a:rPr lang="en-US" altLang="zh-CN" sz="3600" dirty="0" smtClean="0">
                <a:solidFill>
                  <a:schemeClr val="bg1"/>
                </a:solidFill>
              </a:rPr>
              <a:t> using static detection</a:t>
            </a:r>
          </a:p>
        </p:txBody>
      </p:sp>
    </p:spTree>
    <p:extLst>
      <p:ext uri="{BB962C8B-B14F-4D97-AF65-F5344CB8AC3E}">
        <p14:creationId xmlns:p14="http://schemas.microsoft.com/office/powerpoint/2010/main" val="19049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Exploit Mitigation </a:t>
            </a:r>
            <a:r>
              <a:rPr lang="en-US" altLang="zh-CN" dirty="0" smtClean="0"/>
              <a:t>in flash_18_0_0_209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Kill the vector-like object with length validation and isolated heap</a:t>
            </a:r>
          </a:p>
          <a:p>
            <a:r>
              <a:rPr lang="en-US" altLang="zh-CN" dirty="0" smtClean="0"/>
              <a:t>Raise the *bar* of exploit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370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Dissect and unclose</a:t>
            </a:r>
            <a:r>
              <a:rPr lang="en-US" altLang="zh-CN" dirty="0"/>
              <a:t> </a:t>
            </a:r>
            <a:r>
              <a:rPr lang="en-US" altLang="zh-CN" dirty="0" smtClean="0"/>
              <a:t>some</a:t>
            </a:r>
            <a:r>
              <a:rPr lang="en-US" altLang="zh-CN" dirty="0"/>
              <a:t> </a:t>
            </a:r>
            <a:r>
              <a:rPr lang="en-US" altLang="zh-CN" dirty="0" smtClean="0"/>
              <a:t>undocumented</a:t>
            </a:r>
            <a:r>
              <a:rPr lang="en-US" altLang="zh-CN" dirty="0"/>
              <a:t> </a:t>
            </a:r>
            <a:r>
              <a:rPr lang="en-US" altLang="zh-CN" dirty="0" smtClean="0"/>
              <a:t>and</a:t>
            </a:r>
            <a:r>
              <a:rPr lang="en-US" altLang="zh-CN" dirty="0"/>
              <a:t> </a:t>
            </a:r>
            <a:r>
              <a:rPr lang="en-US" altLang="zh-CN" dirty="0" smtClean="0"/>
              <a:t>uncovered</a:t>
            </a:r>
            <a:r>
              <a:rPr lang="en-US" altLang="zh-CN" dirty="0"/>
              <a:t> </a:t>
            </a:r>
            <a:r>
              <a:rPr lang="en-US" altLang="zh-CN" dirty="0" smtClean="0"/>
              <a:t>internals</a:t>
            </a:r>
            <a:r>
              <a:rPr lang="en-US" altLang="zh-CN" dirty="0"/>
              <a:t> </a:t>
            </a:r>
            <a:r>
              <a:rPr lang="en-US" altLang="zh-CN" dirty="0" smtClean="0"/>
              <a:t>inside</a:t>
            </a:r>
            <a:r>
              <a:rPr lang="en-US" altLang="zh-CN" dirty="0"/>
              <a:t> </a:t>
            </a:r>
            <a:r>
              <a:rPr lang="en-US" altLang="zh-CN" dirty="0" smtClean="0"/>
              <a:t>flash</a:t>
            </a:r>
            <a:r>
              <a:rPr lang="en-US" altLang="zh-CN" dirty="0"/>
              <a:t> </a:t>
            </a:r>
            <a:r>
              <a:rPr lang="en-US" altLang="zh-CN" dirty="0" smtClean="0"/>
              <a:t>for</a:t>
            </a:r>
            <a:r>
              <a:rPr lang="en-US" altLang="zh-CN" dirty="0"/>
              <a:t> </a:t>
            </a:r>
            <a:r>
              <a:rPr lang="en-US" altLang="zh-CN" dirty="0" smtClean="0"/>
              <a:t>detecting</a:t>
            </a:r>
            <a:r>
              <a:rPr lang="en-US" altLang="zh-CN" dirty="0"/>
              <a:t> </a:t>
            </a:r>
            <a:r>
              <a:rPr lang="en-US" altLang="zh-CN" dirty="0" smtClean="0"/>
              <a:t>flash</a:t>
            </a:r>
            <a:r>
              <a:rPr lang="en-US" altLang="zh-CN" dirty="0"/>
              <a:t> </a:t>
            </a:r>
            <a:r>
              <a:rPr lang="en-US" altLang="zh-CN" dirty="0" smtClean="0"/>
              <a:t>exploits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en-US" altLang="zh-CN" dirty="0" smtClean="0"/>
              <a:t>Multiple Dimensional Exploit Detection Based on the Deep </a:t>
            </a:r>
            <a:r>
              <a:rPr lang="en-US" altLang="zh-CN" dirty="0"/>
              <a:t>U</a:t>
            </a:r>
            <a:r>
              <a:rPr lang="en-US" altLang="zh-CN" dirty="0" smtClean="0"/>
              <a:t>nderstanding of Exploit Essence</a:t>
            </a:r>
          </a:p>
          <a:p>
            <a:r>
              <a:rPr lang="en-US" altLang="zh-CN" dirty="0" smtClean="0"/>
              <a:t>Find Other Possible/Potential Exploit Object in Flash In the future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9864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Thanks to </a:t>
            </a:r>
            <a:r>
              <a:rPr lang="en-US" altLang="zh-CN" dirty="0" err="1" smtClean="0"/>
              <a:t>Yamata</a:t>
            </a:r>
            <a:r>
              <a:rPr lang="en-US" altLang="zh-CN" dirty="0" smtClean="0"/>
              <a:t> Li and others in IPS Team</a:t>
            </a:r>
          </a:p>
          <a:p>
            <a:r>
              <a:rPr lang="en-US" altLang="zh-CN" dirty="0" smtClean="0"/>
              <a:t>Special thanks to guhe120, </a:t>
            </a:r>
            <a:r>
              <a:rPr lang="en-US" altLang="zh-CN" dirty="0" err="1" smtClean="0"/>
              <a:t>promised_lu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380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279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 opcode pattern of loop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Compile </a:t>
            </a:r>
            <a:r>
              <a:rPr lang="en-US" altLang="zh-CN" dirty="0" smtClean="0"/>
              <a:t>tools</a:t>
            </a:r>
          </a:p>
          <a:p>
            <a:pPr lvl="1"/>
            <a:r>
              <a:rPr lang="en-US" altLang="zh-CN" dirty="0" smtClean="0"/>
              <a:t>As3compile.exe</a:t>
            </a:r>
          </a:p>
          <a:p>
            <a:pPr lvl="1"/>
            <a:r>
              <a:rPr lang="en-US" altLang="zh-CN" dirty="0"/>
              <a:t>Asc.jar– two </a:t>
            </a:r>
            <a:r>
              <a:rPr lang="en-US" altLang="zh-CN" dirty="0" err="1"/>
              <a:t>embeded</a:t>
            </a:r>
            <a:r>
              <a:rPr lang="en-US" altLang="zh-CN" dirty="0"/>
              <a:t> </a:t>
            </a:r>
            <a:r>
              <a:rPr lang="en-US" altLang="zh-CN" dirty="0" err="1"/>
              <a:t>abc</a:t>
            </a:r>
            <a:r>
              <a:rPr lang="en-US" altLang="zh-CN" dirty="0"/>
              <a:t> file </a:t>
            </a:r>
            <a:r>
              <a:rPr lang="en-US" altLang="zh-CN" dirty="0" smtClean="0"/>
              <a:t>needed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Mxmlc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flexsdk</a:t>
            </a:r>
            <a:r>
              <a:rPr lang="en-US" altLang="zh-CN" dirty="0" smtClean="0"/>
              <a:t> – most exploit used</a:t>
            </a:r>
          </a:p>
          <a:p>
            <a:pPr lvl="1"/>
            <a:r>
              <a:rPr lang="en-US" altLang="zh-CN" dirty="0" smtClean="0"/>
              <a:t>Flash Builder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Flash CS*</a:t>
            </a:r>
            <a:endParaRPr lang="en-US" altLang="zh-CN" dirty="0" smtClean="0"/>
          </a:p>
          <a:p>
            <a:r>
              <a:rPr lang="en-US" altLang="zh-CN" dirty="0" smtClean="0"/>
              <a:t>Command line </a:t>
            </a:r>
            <a:r>
              <a:rPr lang="en-US" altLang="zh-CN" dirty="0" smtClean="0"/>
              <a:t>decompile tools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Swfdump.exe in </a:t>
            </a:r>
            <a:r>
              <a:rPr lang="en-US" altLang="zh-CN" dirty="0" err="1" smtClean="0"/>
              <a:t>swftools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Swfdump.py in </a:t>
            </a:r>
            <a:r>
              <a:rPr lang="en-US" altLang="zh-CN" dirty="0" err="1" smtClean="0"/>
              <a:t>mecheye</a:t>
            </a:r>
            <a:r>
              <a:rPr lang="en-US" altLang="zh-CN" dirty="0" smtClean="0"/>
              <a:t>-fusion</a:t>
            </a:r>
          </a:p>
          <a:p>
            <a:pPr lvl="1"/>
            <a:r>
              <a:rPr lang="en-US" altLang="zh-CN" dirty="0" smtClean="0"/>
              <a:t>Swfdump.jar/swfdump.exe in flex – we use it</a:t>
            </a:r>
          </a:p>
          <a:p>
            <a:r>
              <a:rPr lang="en-US" altLang="zh-CN" dirty="0" smtClean="0"/>
              <a:t>3 types of loop</a:t>
            </a:r>
          </a:p>
          <a:p>
            <a:pPr lvl="1"/>
            <a:r>
              <a:rPr lang="en-US" altLang="zh-CN" dirty="0" smtClean="0"/>
              <a:t>For</a:t>
            </a:r>
          </a:p>
          <a:p>
            <a:pPr lvl="1"/>
            <a:r>
              <a:rPr lang="en-US" altLang="zh-CN" dirty="0" smtClean="0"/>
              <a:t>While</a:t>
            </a:r>
          </a:p>
          <a:p>
            <a:pPr lvl="1"/>
            <a:r>
              <a:rPr lang="en-US" altLang="zh-CN" dirty="0" smtClean="0"/>
              <a:t>Do/while</a:t>
            </a:r>
          </a:p>
        </p:txBody>
      </p:sp>
    </p:spTree>
    <p:extLst>
      <p:ext uri="{BB962C8B-B14F-4D97-AF65-F5344CB8AC3E}">
        <p14:creationId xmlns:p14="http://schemas.microsoft.com/office/powerpoint/2010/main" val="158261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059" y="273685"/>
            <a:ext cx="4217124" cy="875848"/>
          </a:xfrm>
        </p:spPr>
        <p:txBody>
          <a:bodyPr/>
          <a:lstStyle/>
          <a:p>
            <a:r>
              <a:rPr lang="en-US" altLang="zh-CN" dirty="0" smtClean="0"/>
              <a:t>Simplest situation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86412" y="3505994"/>
            <a:ext cx="889053" cy="864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40" y="1443718"/>
            <a:ext cx="4410075" cy="5276850"/>
          </a:xfrm>
          <a:prstGeom prst="rect">
            <a:avLst/>
          </a:prstGeom>
        </p:spPr>
      </p:pic>
      <p:cxnSp>
        <p:nvCxnSpPr>
          <p:cNvPr id="8" name="直接箭头连接符 7"/>
          <p:cNvCxnSpPr>
            <a:endCxn id="6" idx="1"/>
          </p:cNvCxnSpPr>
          <p:nvPr/>
        </p:nvCxnSpPr>
        <p:spPr>
          <a:xfrm flipV="1">
            <a:off x="4578115" y="3938057"/>
            <a:ext cx="1008297" cy="61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578114" y="3568724"/>
            <a:ext cx="100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MXMLC</a:t>
            </a:r>
            <a:endParaRPr lang="zh-CN" altLang="en-US" b="1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644337" y="4023064"/>
            <a:ext cx="96246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637692" y="3574871"/>
            <a:ext cx="108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Swfdump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5605724" y="3078483"/>
            <a:ext cx="100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SWF</a:t>
            </a:r>
            <a:endParaRPr lang="zh-CN" altLang="en-US" b="1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0518" y="128587"/>
            <a:ext cx="4171950" cy="660082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0765566" y="5638807"/>
            <a:ext cx="1134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Do/while</a:t>
            </a:r>
            <a:endParaRPr lang="zh-CN" altLang="en-US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10735084" y="2551613"/>
            <a:ext cx="1134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While/for</a:t>
            </a:r>
            <a:endParaRPr lang="zh-CN" altLang="en-US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3392352" y="1443718"/>
            <a:ext cx="1134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AS3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9009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FindVecInLoop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range(0,len(line)):</a:t>
            </a:r>
          </a:p>
          <a:p>
            <a:pPr marL="0" indent="0">
              <a:buNone/>
            </a:pPr>
            <a:r>
              <a:rPr lang="en-US" altLang="zh-CN" dirty="0" smtClean="0"/>
              <a:t>  If find jump opcode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line_of_jump_opcode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get </a:t>
            </a:r>
            <a:r>
              <a:rPr lang="en-US" altLang="zh-CN" dirty="0" err="1" smtClean="0"/>
              <a:t>Jump_label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for j in range(line_of_jump_opcode+1,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(line))</a:t>
            </a:r>
          </a:p>
          <a:p>
            <a:pPr marL="0" indent="0">
              <a:buNone/>
            </a:pPr>
            <a:r>
              <a:rPr lang="en-US" altLang="zh-CN" dirty="0" smtClean="0"/>
              <a:t>      If find </a:t>
            </a:r>
            <a:r>
              <a:rPr lang="en-US" altLang="zh-CN" dirty="0" err="1" smtClean="0"/>
              <a:t>jump_label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get </a:t>
            </a:r>
            <a:r>
              <a:rPr lang="en-US" altLang="zh-CN" dirty="0" err="1" smtClean="0"/>
              <a:t>cur_line_cnt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for k in range(cur_line_cnt+1,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(line))</a:t>
            </a:r>
          </a:p>
          <a:p>
            <a:pPr marL="0" indent="0">
              <a:buNone/>
            </a:pPr>
            <a:r>
              <a:rPr lang="en-US" altLang="zh-CN" dirty="0" smtClean="0"/>
              <a:t>          if find if: </a:t>
            </a:r>
          </a:p>
          <a:p>
            <a:pPr marL="0" indent="0">
              <a:buNone/>
            </a:pPr>
            <a:r>
              <a:rPr lang="en-US" altLang="zh-CN" dirty="0" smtClean="0"/>
              <a:t>            get the </a:t>
            </a:r>
            <a:r>
              <a:rPr lang="en-US" altLang="zh-CN" dirty="0" err="1" smtClean="0"/>
              <a:t>if_label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if </a:t>
            </a:r>
            <a:r>
              <a:rPr lang="en-US" altLang="zh-CN" dirty="0" err="1" smtClean="0"/>
              <a:t>line_of_if_label</a:t>
            </a:r>
            <a:r>
              <a:rPr lang="en-US" altLang="zh-CN" dirty="0" smtClean="0"/>
              <a:t> == line_of_jump_opcode+1</a:t>
            </a:r>
          </a:p>
          <a:p>
            <a:pPr marL="0" indent="0">
              <a:buNone/>
            </a:pPr>
            <a:r>
              <a:rPr lang="en-US" altLang="zh-CN" dirty="0" smtClean="0"/>
              <a:t>	      print find loop</a:t>
            </a:r>
          </a:p>
          <a:p>
            <a:pPr marL="0" indent="0">
              <a:buNone/>
            </a:pPr>
            <a:r>
              <a:rPr lang="en-US" altLang="zh-CN" dirty="0" smtClean="0"/>
              <a:t>	      get </a:t>
            </a:r>
            <a:r>
              <a:rPr lang="en-US" altLang="zh-CN" dirty="0" err="1" smtClean="0"/>
              <a:t>loop_body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      find vector in </a:t>
            </a:r>
            <a:r>
              <a:rPr lang="en-US" altLang="zh-CN" dirty="0" err="1" smtClean="0"/>
              <a:t>loop_body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		check the 3rd argument of construct, if vector</a:t>
            </a:r>
          </a:p>
          <a:p>
            <a:pPr marL="0" indent="0">
              <a:buNone/>
            </a:pPr>
            <a:r>
              <a:rPr lang="en-US" altLang="zh-CN" dirty="0" smtClean="0"/>
              <a:t>		  bingo!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518" y="128587"/>
            <a:ext cx="4171950" cy="6600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5" y="1628503"/>
            <a:ext cx="7594571" cy="431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7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 opcode pattern of loop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demo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358" y="2561930"/>
            <a:ext cx="85915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Possible Exploit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Bad news</a:t>
            </a:r>
          </a:p>
          <a:p>
            <a:pPr lvl="1"/>
            <a:r>
              <a:rPr lang="en-US" altLang="zh-CN" dirty="0" err="1" smtClean="0"/>
              <a:t>Loadbytes</a:t>
            </a:r>
            <a:r>
              <a:rPr lang="en-US" altLang="zh-CN" dirty="0" smtClean="0"/>
              <a:t> for obfuscation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Not use </a:t>
            </a:r>
            <a:r>
              <a:rPr lang="en-US" altLang="zh-CN" dirty="0" smtClean="0"/>
              <a:t>loop[</a:t>
            </a:r>
            <a:r>
              <a:rPr lang="en-US" altLang="zh-CN" dirty="0" err="1" smtClean="0"/>
              <a:t>jmp</a:t>
            </a:r>
            <a:r>
              <a:rPr lang="en-US" altLang="zh-CN" dirty="0" smtClean="0"/>
              <a:t> label or 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or repeat one statement for many times]</a:t>
            </a:r>
            <a:endParaRPr lang="en-US" altLang="zh-CN" dirty="0" smtClean="0"/>
          </a:p>
          <a:p>
            <a:r>
              <a:rPr lang="en-US" altLang="zh-CN" dirty="0" smtClean="0"/>
              <a:t>Good news</a:t>
            </a:r>
          </a:p>
          <a:p>
            <a:pPr lvl="1"/>
            <a:r>
              <a:rPr lang="en-US" altLang="zh-CN" dirty="0" smtClean="0"/>
              <a:t>Hook and generate inner real exploit SWF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pattern </a:t>
            </a:r>
            <a:r>
              <a:rPr lang="en-US" altLang="zh-CN" dirty="0" smtClean="0"/>
              <a:t>itself can be detected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62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6560</TotalTime>
  <Words>2617</Words>
  <Application>Microsoft Office PowerPoint</Application>
  <PresentationFormat>宽屏</PresentationFormat>
  <Paragraphs>549</Paragraphs>
  <Slides>43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8" baseType="lpstr">
      <vt:lpstr>宋体</vt:lpstr>
      <vt:lpstr>Arial</vt:lpstr>
      <vt:lpstr>Calibri</vt:lpstr>
      <vt:lpstr>Calibri Light</vt:lpstr>
      <vt:lpstr>Office 主题</vt:lpstr>
      <vt:lpstr>Inside Flash: Flash Exploit Detection Uncovered</vt:lpstr>
      <vt:lpstr>About us</vt:lpstr>
      <vt:lpstr>Agenda</vt:lpstr>
      <vt:lpstr>PowerPoint 演示文稿</vt:lpstr>
      <vt:lpstr>Find opcode pattern of loop</vt:lpstr>
      <vt:lpstr>Simplest situation</vt:lpstr>
      <vt:lpstr>Algorithm</vt:lpstr>
      <vt:lpstr>Find opcode pattern of loop</vt:lpstr>
      <vt:lpstr>Possible Exploit</vt:lpstr>
      <vt:lpstr>PowerPoint 演示文稿</vt:lpstr>
      <vt:lpstr>Custom Heap in Flash MMgc</vt:lpstr>
      <vt:lpstr>Custom Heap in Flash MMgc</vt:lpstr>
      <vt:lpstr>From AS3 To Memory</vt:lpstr>
      <vt:lpstr>From AS3 To Memory</vt:lpstr>
      <vt:lpstr>From AS3 To Memory</vt:lpstr>
      <vt:lpstr>From AS3 To Memory</vt:lpstr>
      <vt:lpstr>A Light Page Heap For FixedMalloc</vt:lpstr>
      <vt:lpstr>Heap Allocators in FixedMalloc/FixedAlloc</vt:lpstr>
      <vt:lpstr>Heap Allocators in FixedMalloc</vt:lpstr>
      <vt:lpstr>Heap Allocators in FixedMalloc</vt:lpstr>
      <vt:lpstr>A Light Page Heap For FixedMalloc</vt:lpstr>
      <vt:lpstr>Page heap on windows process heap</vt:lpstr>
      <vt:lpstr>Stop Exploits with Page Heap For Flash Custom Heap</vt:lpstr>
      <vt:lpstr>PowerPoint 演示文稿</vt:lpstr>
      <vt:lpstr>3 Layer Exploit Detection</vt:lpstr>
      <vt:lpstr>*Bad* Vector Detection</vt:lpstr>
      <vt:lpstr>Not JIT-ed Length/Write/Read</vt:lpstr>
      <vt:lpstr>JIT-ed Length/Write/Read</vt:lpstr>
      <vt:lpstr>PowerPoint 演示文稿</vt:lpstr>
      <vt:lpstr>PowerPoint 演示文稿</vt:lpstr>
      <vt:lpstr>A Typical JIT Procedure in Flash</vt:lpstr>
      <vt:lpstr>Memory Dump of Script_Env and Args</vt:lpstr>
      <vt:lpstr>Whole process of detecting *bad* vector operation in JIT-ed Code</vt:lpstr>
      <vt:lpstr>Turn on God Mode of Detection</vt:lpstr>
      <vt:lpstr>Turn on God Mode of Detection</vt:lpstr>
      <vt:lpstr>Turn on God Mode of Detection</vt:lpstr>
      <vt:lpstr>Life cycle of *bad* vector</vt:lpstr>
      <vt:lpstr>Life cycle of *bad* vector</vt:lpstr>
      <vt:lpstr>Detect Exploit</vt:lpstr>
      <vt:lpstr>Exploit Mitigation in flash_18_0_0_209</vt:lpstr>
      <vt:lpstr>Summary</vt:lpstr>
      <vt:lpstr>Thanks</vt:lpstr>
      <vt:lpstr>Questions ?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Flash: Flash Exploit Detection Uncovered</dc:title>
  <dc:creator>ga1ois</dc:creator>
  <cp:lastModifiedBy>ga1ois</cp:lastModifiedBy>
  <cp:revision>123</cp:revision>
  <dcterms:created xsi:type="dcterms:W3CDTF">2015-06-30T03:58:27Z</dcterms:created>
  <dcterms:modified xsi:type="dcterms:W3CDTF">2015-07-31T15:51:22Z</dcterms:modified>
</cp:coreProperties>
</file>