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 id="262" r:id="rId9"/>
    <p:sldId id="263" r:id="rId10"/>
    <p:sldId id="266" r:id="rId11"/>
    <p:sldId id="267" r:id="rId12"/>
    <p:sldId id="268" r:id="rId13"/>
    <p:sldId id="269" r:id="rId14"/>
    <p:sldId id="270" r:id="rId15"/>
    <p:sldId id="271"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4.xml"/><Relationship Id="rId7" Type="http://schemas.openxmlformats.org/officeDocument/2006/relationships/image" Target="../media/image30.png"/><Relationship Id="rId6" Type="http://schemas.openxmlformats.org/officeDocument/2006/relationships/image" Target="../media/image29.wmf"/><Relationship Id="rId5" Type="http://schemas.openxmlformats.org/officeDocument/2006/relationships/oleObject" Target="../embeddings/oleObject10.bin"/><Relationship Id="rId4" Type="http://schemas.openxmlformats.org/officeDocument/2006/relationships/image" Target="../media/image28.wmf"/><Relationship Id="rId3" Type="http://schemas.openxmlformats.org/officeDocument/2006/relationships/oleObject" Target="../embeddings/oleObject9.bin"/><Relationship Id="rId2" Type="http://schemas.openxmlformats.org/officeDocument/2006/relationships/image" Target="../media/image27.wmf"/><Relationship Id="rId1"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3.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oleObject" Target="../embeddings/oleObject13.bin"/><Relationship Id="rId7" Type="http://schemas.openxmlformats.org/officeDocument/2006/relationships/image" Target="../media/image37.png"/><Relationship Id="rId6" Type="http://schemas.openxmlformats.org/officeDocument/2006/relationships/image" Target="../media/image36.png"/><Relationship Id="rId5" Type="http://schemas.openxmlformats.org/officeDocument/2006/relationships/image" Target="../media/image35.wmf"/><Relationship Id="rId4" Type="http://schemas.openxmlformats.org/officeDocument/2006/relationships/oleObject" Target="../embeddings/oleObject12.bin"/><Relationship Id="rId3" Type="http://schemas.openxmlformats.org/officeDocument/2006/relationships/image" Target="../media/image34.wmf"/><Relationship Id="rId2" Type="http://schemas.openxmlformats.org/officeDocument/2006/relationships/oleObject" Target="../embeddings/oleObject11.bin"/><Relationship Id="rId13" Type="http://schemas.openxmlformats.org/officeDocument/2006/relationships/vmlDrawing" Target="../drawings/vmlDrawing3.vml"/><Relationship Id="rId12" Type="http://schemas.openxmlformats.org/officeDocument/2006/relationships/slideLayout" Target="../slideLayouts/slideLayout4.xml"/><Relationship Id="rId11" Type="http://schemas.openxmlformats.org/officeDocument/2006/relationships/image" Target="../media/image39.png"/><Relationship Id="rId10" Type="http://schemas.openxmlformats.org/officeDocument/2006/relationships/oleObject" Target="../embeddings/oleObject14.bin"/><Relationship Id="rId1" Type="http://schemas.openxmlformats.org/officeDocument/2006/relationships/image" Target="../media/image33.png"/></Relationships>
</file>

<file path=ppt/slides/_rels/slide14.xml.rels><?xml version="1.0" encoding="UTF-8" standalone="yes"?>
<Relationships xmlns="http://schemas.openxmlformats.org/package/2006/relationships"><Relationship Id="rId9" Type="http://schemas.openxmlformats.org/officeDocument/2006/relationships/image" Target="../media/image48.png"/><Relationship Id="rId8" Type="http://schemas.openxmlformats.org/officeDocument/2006/relationships/image" Target="../media/image47.png"/><Relationship Id="rId7" Type="http://schemas.openxmlformats.org/officeDocument/2006/relationships/image" Target="../media/image46.png"/><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1" Type="http://schemas.openxmlformats.org/officeDocument/2006/relationships/slideLayout" Target="../slideLayouts/slideLayout2.xml"/><Relationship Id="rId10" Type="http://schemas.openxmlformats.org/officeDocument/2006/relationships/image" Target="../media/image49.png"/><Relationship Id="rId1"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image" Target="../media/image7.wmf"/><Relationship Id="rId8" Type="http://schemas.openxmlformats.org/officeDocument/2006/relationships/oleObject" Target="../embeddings/oleObject5.bin"/><Relationship Id="rId7" Type="http://schemas.openxmlformats.org/officeDocument/2006/relationships/image" Target="../media/image6.wmf"/><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5" Type="http://schemas.openxmlformats.org/officeDocument/2006/relationships/vmlDrawing" Target="../drawings/vmlDrawing1.vml"/><Relationship Id="rId14" Type="http://schemas.openxmlformats.org/officeDocument/2006/relationships/slideLayout" Target="../slideLayouts/slideLayout4.xml"/><Relationship Id="rId13" Type="http://schemas.openxmlformats.org/officeDocument/2006/relationships/image" Target="../media/image9.wmf"/><Relationship Id="rId12" Type="http://schemas.openxmlformats.org/officeDocument/2006/relationships/oleObject" Target="../embeddings/oleObject7.bin"/><Relationship Id="rId11" Type="http://schemas.openxmlformats.org/officeDocument/2006/relationships/image" Target="../media/image8.wmf"/><Relationship Id="rId10" Type="http://schemas.openxmlformats.org/officeDocument/2006/relationships/oleObject" Target="../embeddings/oleObject6.bin"/><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2170" y="1389380"/>
            <a:ext cx="10210800" cy="2251075"/>
          </a:xfrm>
        </p:spPr>
        <p:txBody>
          <a:bodyPr/>
          <a:lstStyle/>
          <a:p>
            <a:r>
              <a:rPr lang="en-US" sz="4400"/>
              <a:t>LDA Exploration</a:t>
            </a:r>
            <a:endParaRPr lang="en-US" sz="4400"/>
          </a:p>
          <a:p>
            <a:endParaRPr lang="en-US" sz="2800"/>
          </a:p>
          <a:p>
            <a:r>
              <a:rPr lang="en-US" sz="2800"/>
              <a:t>Yang Dai</a:t>
            </a:r>
            <a:r>
              <a:rPr lang="en-US"/>
              <a:t> </a:t>
            </a:r>
            <a:endParaRPr lang="en-US"/>
          </a:p>
        </p:txBody>
      </p:sp>
      <p:pic>
        <p:nvPicPr>
          <p:cNvPr id="4" name="Picture 3"/>
          <p:cNvPicPr>
            <a:picLocks noChangeAspect="1"/>
          </p:cNvPicPr>
          <p:nvPr/>
        </p:nvPicPr>
        <p:blipFill>
          <a:blip r:embed="rId1"/>
          <a:stretch>
            <a:fillRect/>
          </a:stretch>
        </p:blipFill>
        <p:spPr>
          <a:xfrm>
            <a:off x="4911725" y="4747260"/>
            <a:ext cx="2367915" cy="16103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1304290" y="1443990"/>
            <a:ext cx="9838055" cy="4892675"/>
          </a:xfrm>
          <a:prstGeom prst="rect">
            <a:avLst/>
          </a:prstGeom>
          <a:noFill/>
        </p:spPr>
        <p:txBody>
          <a:bodyPr wrap="square" rtlCol="0">
            <a:spAutoFit/>
          </a:bodyPr>
          <a:p>
            <a:r>
              <a:rPr lang="en-US" sz="2400" b="1"/>
              <a:t>Deduction: </a:t>
            </a:r>
            <a:endParaRPr lang="en-US" sz="2400" b="1"/>
          </a:p>
          <a:p>
            <a:endParaRPr lang="en-US"/>
          </a:p>
          <a:p>
            <a:r>
              <a:rPr lang="en-US"/>
              <a:t>We define the distance between two classes with mean u1 and u2 after projecting to w direction as  </a:t>
            </a:r>
            <a:endParaRPr lang="en-US"/>
          </a:p>
          <a:p>
            <a:endParaRPr lang="en-US"/>
          </a:p>
          <a:p>
            <a:endParaRPr lang="en-US"/>
          </a:p>
          <a:p>
            <a:endParaRPr lang="en-US"/>
          </a:p>
          <a:p>
            <a:r>
              <a:rPr lang="en-US"/>
              <a:t>We define the sample variance within class is </a:t>
            </a:r>
            <a:endParaRPr lang="en-US"/>
          </a:p>
          <a:p>
            <a:endParaRPr lang="en-US"/>
          </a:p>
          <a:p>
            <a:endParaRPr lang="en-US"/>
          </a:p>
          <a:p>
            <a:endParaRPr lang="en-US"/>
          </a:p>
          <a:p>
            <a:r>
              <a:rPr lang="en-US"/>
              <a:t>We try to maximize D whiling minimizing var, so we define our loss function (two classes) </a:t>
            </a:r>
            <a:endParaRPr lang="en-US"/>
          </a:p>
          <a:p>
            <a:endParaRPr lang="en-US"/>
          </a:p>
          <a:p>
            <a:endParaRPr lang="en-US"/>
          </a:p>
          <a:p>
            <a:endParaRPr lang="en-US"/>
          </a:p>
          <a:p>
            <a:endParaRPr lang="en-US"/>
          </a:p>
          <a:p>
            <a:endParaRPr lang="en-US"/>
          </a:p>
        </p:txBody>
      </p:sp>
      <p:sp>
        <p:nvSpPr>
          <p:cNvPr id="5" name="Title 4"/>
          <p:cNvSpPr>
            <a:spLocks noGrp="1"/>
          </p:cNvSpPr>
          <p:nvPr/>
        </p:nvSpPr>
        <p:spPr>
          <a:xfrm>
            <a:off x="609600" y="486410"/>
            <a:ext cx="109728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r>
              <a:rPr lang="en-US"/>
              <a:t>LDA  (As Reduction of Dimension)</a:t>
            </a:r>
            <a:endParaRPr lang="en-US"/>
          </a:p>
        </p:txBody>
      </p:sp>
      <p:graphicFrame>
        <p:nvGraphicFramePr>
          <p:cNvPr id="6" name="Content Placeholder 5">
            <a:hlinkClick r:id="" action="ppaction://ole?verb="/>
          </p:cNvPr>
          <p:cNvGraphicFramePr>
            <a:graphicFrameLocks noChangeAspect="1"/>
          </p:cNvGraphicFramePr>
          <p:nvPr>
            <p:ph sz="half" idx="1"/>
          </p:nvPr>
        </p:nvGraphicFramePr>
        <p:xfrm>
          <a:off x="2861628" y="2858135"/>
          <a:ext cx="2285365" cy="331470"/>
        </p:xfrm>
        <a:graphic>
          <a:graphicData uri="http://schemas.openxmlformats.org/presentationml/2006/ole">
            <mc:AlternateContent xmlns:mc="http://schemas.openxmlformats.org/markup-compatibility/2006">
              <mc:Choice xmlns:v="urn:schemas-microsoft-com:vml" Requires="v">
                <p:oleObj spid="_x0000_s3073" name="" r:id="rId1" imgW="1574800" imgH="228600" progId="Equation.KSEE3">
                  <p:embed/>
                </p:oleObj>
              </mc:Choice>
              <mc:Fallback>
                <p:oleObj name="" r:id="rId1" imgW="1574800" imgH="228600" progId="Equation.KSEE3">
                  <p:embed/>
                  <p:pic>
                    <p:nvPicPr>
                      <p:cNvPr id="0" name="Picture 3072"/>
                      <p:cNvPicPr/>
                      <p:nvPr/>
                    </p:nvPicPr>
                    <p:blipFill>
                      <a:blip r:embed="rId2"/>
                      <a:stretch>
                        <a:fillRect/>
                      </a:stretch>
                    </p:blipFill>
                    <p:spPr>
                      <a:xfrm>
                        <a:off x="2861628" y="2858135"/>
                        <a:ext cx="2285365" cy="331470"/>
                      </a:xfrm>
                      <a:prstGeom prst="rect">
                        <a:avLst/>
                      </a:prstGeom>
                    </p:spPr>
                  </p:pic>
                </p:oleObj>
              </mc:Fallback>
            </mc:AlternateContent>
          </a:graphicData>
        </a:graphic>
      </p:graphicFrame>
      <p:graphicFrame>
        <p:nvGraphicFramePr>
          <p:cNvPr id="9" name="Content Placeholder 8">
            <a:hlinkClick r:id="" action="ppaction://ole?verb="/>
          </p:cNvPr>
          <p:cNvGraphicFramePr>
            <a:graphicFrameLocks noChangeAspect="1"/>
          </p:cNvGraphicFramePr>
          <p:nvPr>
            <p:ph sz="half" idx="2"/>
          </p:nvPr>
        </p:nvGraphicFramePr>
        <p:xfrm>
          <a:off x="2861945" y="3881120"/>
          <a:ext cx="2608580" cy="615950"/>
        </p:xfrm>
        <a:graphic>
          <a:graphicData uri="http://schemas.openxmlformats.org/presentationml/2006/ole">
            <mc:AlternateContent xmlns:mc="http://schemas.openxmlformats.org/markup-compatibility/2006">
              <mc:Choice xmlns:v="urn:schemas-microsoft-com:vml" Requires="v">
                <p:oleObj spid="_x0000_s3074" name="" r:id="rId3" imgW="914400" imgH="215900" progId="Equation.KSEE3">
                  <p:embed/>
                </p:oleObj>
              </mc:Choice>
              <mc:Fallback>
                <p:oleObj name="" r:id="rId3" imgW="914400" imgH="215900" progId="Equation.KSEE3">
                  <p:embed/>
                  <p:pic>
                    <p:nvPicPr>
                      <p:cNvPr id="0" name="Picture 3073"/>
                      <p:cNvPicPr/>
                      <p:nvPr/>
                    </p:nvPicPr>
                    <p:blipFill>
                      <a:blip r:embed="rId4"/>
                      <a:stretch>
                        <a:fillRect/>
                      </a:stretch>
                    </p:blipFill>
                    <p:spPr>
                      <a:xfrm>
                        <a:off x="2861945" y="3881120"/>
                        <a:ext cx="2608580" cy="615950"/>
                      </a:xfrm>
                      <a:prstGeom prst="rect">
                        <a:avLst/>
                      </a:prstGeom>
                    </p:spPr>
                  </p:pic>
                </p:oleObj>
              </mc:Fallback>
            </mc:AlternateContent>
          </a:graphicData>
        </a:graphic>
      </p:graphicFrame>
      <p:graphicFrame>
        <p:nvGraphicFramePr>
          <p:cNvPr id="12" name="Object 11">
            <a:hlinkClick r:id="" action="ppaction://ole?verb="/>
          </p:cNvPr>
          <p:cNvGraphicFramePr>
            <a:graphicFrameLocks noChangeAspect="1"/>
          </p:cNvGraphicFramePr>
          <p:nvPr/>
        </p:nvGraphicFramePr>
        <p:xfrm>
          <a:off x="1827848" y="5024120"/>
          <a:ext cx="2082800" cy="1312545"/>
        </p:xfrm>
        <a:graphic>
          <a:graphicData uri="http://schemas.openxmlformats.org/presentationml/2006/ole">
            <mc:AlternateContent xmlns:mc="http://schemas.openxmlformats.org/markup-compatibility/2006">
              <mc:Choice xmlns:v="urn:schemas-microsoft-com:vml" Requires="v">
                <p:oleObj spid="_x0000_s3075" name="" r:id="rId5" imgW="1270000" imgH="800100" progId="Equation.KSEE3">
                  <p:embed/>
                </p:oleObj>
              </mc:Choice>
              <mc:Fallback>
                <p:oleObj name="" r:id="rId5" imgW="1270000" imgH="800100" progId="Equation.KSEE3">
                  <p:embed/>
                  <p:pic>
                    <p:nvPicPr>
                      <p:cNvPr id="0" name="Picture 3074"/>
                      <p:cNvPicPr/>
                      <p:nvPr/>
                    </p:nvPicPr>
                    <p:blipFill>
                      <a:blip r:embed="rId6"/>
                      <a:stretch>
                        <a:fillRect/>
                      </a:stretch>
                    </p:blipFill>
                    <p:spPr>
                      <a:xfrm>
                        <a:off x="1827848" y="5024120"/>
                        <a:ext cx="2082800" cy="1312545"/>
                      </a:xfrm>
                      <a:prstGeom prst="rect">
                        <a:avLst/>
                      </a:prstGeom>
                    </p:spPr>
                  </p:pic>
                </p:oleObj>
              </mc:Fallback>
            </mc:AlternateContent>
          </a:graphicData>
        </a:graphic>
      </p:graphicFrame>
      <p:sp>
        <p:nvSpPr>
          <p:cNvPr id="13" name="Right Arrow 12"/>
          <p:cNvSpPr/>
          <p:nvPr/>
        </p:nvSpPr>
        <p:spPr>
          <a:xfrm>
            <a:off x="4469765" y="5527675"/>
            <a:ext cx="1559560" cy="304800"/>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14" name="Picture 13"/>
          <p:cNvPicPr>
            <a:picLocks noChangeAspect="1"/>
          </p:cNvPicPr>
          <p:nvPr/>
        </p:nvPicPr>
        <p:blipFill>
          <a:blip r:embed="rId7"/>
          <a:stretch>
            <a:fillRect/>
          </a:stretch>
        </p:blipFill>
        <p:spPr>
          <a:xfrm>
            <a:off x="6272530" y="5274945"/>
            <a:ext cx="4869815" cy="8115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1304290" y="1443990"/>
            <a:ext cx="9838055" cy="4615815"/>
          </a:xfrm>
          <a:prstGeom prst="rect">
            <a:avLst/>
          </a:prstGeom>
          <a:noFill/>
        </p:spPr>
        <p:txBody>
          <a:bodyPr wrap="square" rtlCol="0">
            <a:spAutoFit/>
          </a:bodyPr>
          <a:p>
            <a:r>
              <a:rPr lang="en-US" sz="2400" b="1"/>
              <a:t>Deduction: </a:t>
            </a:r>
            <a:endParaRPr lang="en-US" sz="2400" b="1"/>
          </a:p>
          <a:p>
            <a:r>
              <a:rPr lang="en-US"/>
              <a:t>Then we could convert it to optimization problem with constriants</a:t>
            </a:r>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Here we put the </a:t>
            </a:r>
            <a:r>
              <a:rPr lang="en-US">
                <a:sym typeface="+mn-ea"/>
              </a:rPr>
              <a:t>denominator to 1 by adjusting w value, then we use lagarangian method and KKT condition, we can solve w by eigenvalue decomposition. Then we can select first k w as our new feature space's projection direction.</a:t>
            </a:r>
            <a:endParaRPr lang="en-US"/>
          </a:p>
        </p:txBody>
      </p:sp>
      <p:sp>
        <p:nvSpPr>
          <p:cNvPr id="5" name="Title 4"/>
          <p:cNvSpPr>
            <a:spLocks noGrp="1"/>
          </p:cNvSpPr>
          <p:nvPr/>
        </p:nvSpPr>
        <p:spPr>
          <a:xfrm>
            <a:off x="609600" y="486410"/>
            <a:ext cx="109728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r>
              <a:rPr lang="en-US"/>
              <a:t>LDA  (As Reduction of Dimension)</a:t>
            </a:r>
            <a:endParaRPr lang="en-US"/>
          </a:p>
        </p:txBody>
      </p:sp>
      <p:pic>
        <p:nvPicPr>
          <p:cNvPr id="4" name="Content Placeholder 3"/>
          <p:cNvPicPr>
            <a:picLocks noChangeAspect="1"/>
          </p:cNvPicPr>
          <p:nvPr>
            <p:ph idx="1"/>
          </p:nvPr>
        </p:nvPicPr>
        <p:blipFill>
          <a:blip r:embed="rId1"/>
          <a:stretch>
            <a:fillRect/>
          </a:stretch>
        </p:blipFill>
        <p:spPr>
          <a:xfrm>
            <a:off x="3517265" y="2252980"/>
            <a:ext cx="4434840" cy="2834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nvSpPr>
        <p:spPr>
          <a:xfrm>
            <a:off x="609600" y="486410"/>
            <a:ext cx="109728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r>
              <a:rPr lang="en-US"/>
              <a:t>LDA  VS PCA</a:t>
            </a:r>
            <a:endParaRPr lang="en-US"/>
          </a:p>
        </p:txBody>
      </p:sp>
      <p:sp>
        <p:nvSpPr>
          <p:cNvPr id="4" name="Text Box 3"/>
          <p:cNvSpPr txBox="1"/>
          <p:nvPr/>
        </p:nvSpPr>
        <p:spPr>
          <a:xfrm>
            <a:off x="1184275" y="1605280"/>
            <a:ext cx="8380095" cy="2922905"/>
          </a:xfrm>
          <a:prstGeom prst="rect">
            <a:avLst/>
          </a:prstGeom>
          <a:noFill/>
        </p:spPr>
        <p:txBody>
          <a:bodyPr wrap="square" rtlCol="0">
            <a:spAutoFit/>
          </a:bodyPr>
          <a:p>
            <a:r>
              <a:rPr lang="en-US" sz="2000" b="1"/>
              <a:t>Similarity</a:t>
            </a:r>
            <a:r>
              <a:rPr lang="en-US"/>
              <a:t>: </a:t>
            </a:r>
            <a:endParaRPr lang="en-US"/>
          </a:p>
          <a:p>
            <a:r>
              <a:rPr lang="en-US"/>
              <a:t>All try to project samples into a new feature space to reduce the dimensions and discard less important features</a:t>
            </a:r>
            <a:endParaRPr lang="en-US"/>
          </a:p>
          <a:p>
            <a:endParaRPr lang="en-US"/>
          </a:p>
          <a:p>
            <a:r>
              <a:rPr lang="en-US" sz="2000" b="1"/>
              <a:t>Difference</a:t>
            </a:r>
            <a:r>
              <a:rPr lang="en-US"/>
              <a:t>: </a:t>
            </a:r>
            <a:endParaRPr lang="en-US"/>
          </a:p>
          <a:p>
            <a:r>
              <a:rPr lang="en-US"/>
              <a:t>The key difference for PCA and LDA is whether they consider the labels or not. PCA is just try to projet samples inot a new space where we can lowest the information loss after projection. But LDA does the same while considering the labels.</a:t>
            </a:r>
            <a:endParaRPr lang="en-US"/>
          </a:p>
          <a:p>
            <a:endParaRPr lang="en-US"/>
          </a:p>
        </p:txBody>
      </p:sp>
      <p:pic>
        <p:nvPicPr>
          <p:cNvPr id="6" name="Content Placeholder 5"/>
          <p:cNvPicPr>
            <a:picLocks noChangeAspect="1"/>
          </p:cNvPicPr>
          <p:nvPr>
            <p:ph idx="1"/>
          </p:nvPr>
        </p:nvPicPr>
        <p:blipFill>
          <a:blip r:embed="rId1"/>
          <a:stretch>
            <a:fillRect/>
          </a:stretch>
        </p:blipFill>
        <p:spPr>
          <a:xfrm>
            <a:off x="3013075" y="4087495"/>
            <a:ext cx="4171315" cy="231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915670" y="1990090"/>
            <a:ext cx="10226675" cy="4523105"/>
          </a:xfrm>
          <a:prstGeom prst="rect">
            <a:avLst/>
          </a:prstGeom>
          <a:noFill/>
        </p:spPr>
        <p:txBody>
          <a:bodyPr wrap="square" rtlCol="0">
            <a:spAutoFit/>
          </a:bodyPr>
          <a:p>
            <a:r>
              <a:rPr lang="en-US"/>
              <a:t>Assuming      is a non linear relfection to feature space F, the new feature space is      </a:t>
            </a:r>
            <a:endParaRPr lang="en-US"/>
          </a:p>
          <a:p>
            <a:endParaRPr lang="en-US"/>
          </a:p>
          <a:p>
            <a:r>
              <a:rPr lang="en-US"/>
              <a:t>Then our objective function is </a:t>
            </a:r>
            <a:endParaRPr lang="en-US"/>
          </a:p>
          <a:p>
            <a:endParaRPr lang="en-US"/>
          </a:p>
          <a:p>
            <a:r>
              <a:rPr lang="en-US"/>
              <a:t>w belongs to F space,  and we define new space Sb, Sw, mi is the mean of class i in new space</a:t>
            </a:r>
            <a:endParaRPr lang="en-US"/>
          </a:p>
          <a:p>
            <a:endParaRPr lang="en-US"/>
          </a:p>
          <a:p>
            <a:endParaRPr lang="en-US"/>
          </a:p>
          <a:p>
            <a:endParaRPr lang="en-US"/>
          </a:p>
          <a:p>
            <a:endParaRPr lang="en-US"/>
          </a:p>
          <a:p>
            <a:endParaRPr lang="en-US"/>
          </a:p>
          <a:p>
            <a:endParaRPr lang="en-US"/>
          </a:p>
          <a:p>
            <a:r>
              <a:rPr lang="en-US"/>
              <a:t>But we actually don't want to calcluate the function         , we want to use                                      Mercer Kernel methods to aviod calculating         . Then we need to do some changes.</a:t>
            </a:r>
            <a:endParaRPr lang="en-US"/>
          </a:p>
          <a:p>
            <a:endParaRPr lang="en-US"/>
          </a:p>
          <a:p>
            <a:r>
              <a:rPr lang="en-US"/>
              <a:t>According to Representer Theorem, w cound be expressed as the linear combination of all training data, that is </a:t>
            </a:r>
            <a:endParaRPr lang="en-US"/>
          </a:p>
        </p:txBody>
      </p:sp>
      <p:sp>
        <p:nvSpPr>
          <p:cNvPr id="5" name="Title 4"/>
          <p:cNvSpPr>
            <a:spLocks noGrp="1"/>
          </p:cNvSpPr>
          <p:nvPr/>
        </p:nvSpPr>
        <p:spPr>
          <a:xfrm>
            <a:off x="609600" y="486410"/>
            <a:ext cx="109728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r>
              <a:rPr lang="en-US"/>
              <a:t>Kernel Fisher LDA  </a:t>
            </a:r>
            <a:endParaRPr lang="en-US"/>
          </a:p>
        </p:txBody>
      </p:sp>
      <p:sp>
        <p:nvSpPr>
          <p:cNvPr id="4" name="Text Box 3"/>
          <p:cNvSpPr txBox="1"/>
          <p:nvPr/>
        </p:nvSpPr>
        <p:spPr>
          <a:xfrm>
            <a:off x="856615" y="1214755"/>
            <a:ext cx="10725785" cy="645160"/>
          </a:xfrm>
          <a:prstGeom prst="rect">
            <a:avLst/>
          </a:prstGeom>
          <a:noFill/>
        </p:spPr>
        <p:txBody>
          <a:bodyPr wrap="square" rtlCol="0">
            <a:spAutoFit/>
          </a:bodyPr>
          <a:p>
            <a:r>
              <a:rPr lang="en-US"/>
              <a:t>For some certain data set, we can't directly to use LDA to get good separation of data after LDA. For example circle data, thus we ca refer to the same ideas of kernel SVM, and apply it here. </a:t>
            </a:r>
            <a:endParaRPr lang="en-US"/>
          </a:p>
        </p:txBody>
      </p:sp>
      <p:pic>
        <p:nvPicPr>
          <p:cNvPr id="6" name="Content Placeholder 5"/>
          <p:cNvPicPr>
            <a:picLocks noChangeAspect="1"/>
          </p:cNvPicPr>
          <p:nvPr>
            <p:ph sz="half" idx="1"/>
          </p:nvPr>
        </p:nvPicPr>
        <p:blipFill>
          <a:blip r:embed="rId1"/>
          <a:stretch>
            <a:fillRect/>
          </a:stretch>
        </p:blipFill>
        <p:spPr>
          <a:xfrm>
            <a:off x="10331450" y="93345"/>
            <a:ext cx="1324610" cy="1121410"/>
          </a:xfrm>
          <a:prstGeom prst="rect">
            <a:avLst/>
          </a:prstGeom>
        </p:spPr>
      </p:pic>
      <p:graphicFrame>
        <p:nvGraphicFramePr>
          <p:cNvPr id="9" name="Content Placeholder 8">
            <a:hlinkClick r:id="" action="ppaction://ole?verb="/>
          </p:cNvPr>
          <p:cNvGraphicFramePr>
            <a:graphicFrameLocks noChangeAspect="1"/>
          </p:cNvGraphicFramePr>
          <p:nvPr>
            <p:ph sz="half" idx="2"/>
          </p:nvPr>
        </p:nvGraphicFramePr>
        <p:xfrm>
          <a:off x="2035810" y="2085975"/>
          <a:ext cx="386080" cy="271780"/>
        </p:xfrm>
        <a:graphic>
          <a:graphicData uri="http://schemas.openxmlformats.org/presentationml/2006/ole">
            <mc:AlternateContent xmlns:mc="http://schemas.openxmlformats.org/markup-compatibility/2006">
              <mc:Choice xmlns:v="urn:schemas-microsoft-com:vml" Requires="v">
                <p:oleObj spid="_x0000_s4097" name="" r:id="rId2" imgW="914400" imgH="215900" progId="Equation.KSEE3">
                  <p:embed/>
                </p:oleObj>
              </mc:Choice>
              <mc:Fallback>
                <p:oleObj name="" r:id="rId2" imgW="914400" imgH="215900" progId="Equation.KSEE3">
                  <p:embed/>
                  <p:pic>
                    <p:nvPicPr>
                      <p:cNvPr id="0" name="Picture 4096"/>
                      <p:cNvPicPr/>
                      <p:nvPr/>
                    </p:nvPicPr>
                    <p:blipFill>
                      <a:blip r:embed="rId3"/>
                      <a:stretch>
                        <a:fillRect/>
                      </a:stretch>
                    </p:blipFill>
                    <p:spPr>
                      <a:xfrm>
                        <a:off x="2035810" y="2085975"/>
                        <a:ext cx="386080" cy="271780"/>
                      </a:xfrm>
                      <a:prstGeom prst="rect">
                        <a:avLst/>
                      </a:prstGeom>
                    </p:spPr>
                  </p:pic>
                </p:oleObj>
              </mc:Fallback>
            </mc:AlternateContent>
          </a:graphicData>
        </a:graphic>
      </p:graphicFrame>
      <p:graphicFrame>
        <p:nvGraphicFramePr>
          <p:cNvPr id="11" name="Object 10">
            <a:hlinkClick r:id="" action="ppaction://ole?verb="/>
          </p:cNvPr>
          <p:cNvGraphicFramePr>
            <a:graphicFrameLocks noChangeAspect="1"/>
          </p:cNvGraphicFramePr>
          <p:nvPr/>
        </p:nvGraphicFramePr>
        <p:xfrm>
          <a:off x="9373870" y="2085975"/>
          <a:ext cx="504190" cy="252730"/>
        </p:xfrm>
        <a:graphic>
          <a:graphicData uri="http://schemas.openxmlformats.org/presentationml/2006/ole">
            <mc:AlternateContent xmlns:mc="http://schemas.openxmlformats.org/markup-compatibility/2006">
              <mc:Choice xmlns:v="urn:schemas-microsoft-com:vml" Requires="v">
                <p:oleObj spid="_x0000_s4098" name="" r:id="rId4" imgW="405765" imgH="203200" progId="Equation.KSEE3">
                  <p:embed/>
                </p:oleObj>
              </mc:Choice>
              <mc:Fallback>
                <p:oleObj name="" r:id="rId4" imgW="405765" imgH="203200" progId="Equation.KSEE3">
                  <p:embed/>
                  <p:pic>
                    <p:nvPicPr>
                      <p:cNvPr id="0" name="Picture 4097"/>
                      <p:cNvPicPr/>
                      <p:nvPr/>
                    </p:nvPicPr>
                    <p:blipFill>
                      <a:blip r:embed="rId5"/>
                      <a:stretch>
                        <a:fillRect/>
                      </a:stretch>
                    </p:blipFill>
                    <p:spPr>
                      <a:xfrm>
                        <a:off x="9373870" y="2085975"/>
                        <a:ext cx="504190" cy="252730"/>
                      </a:xfrm>
                      <a:prstGeom prst="rect">
                        <a:avLst/>
                      </a:prstGeom>
                    </p:spPr>
                  </p:pic>
                </p:oleObj>
              </mc:Fallback>
            </mc:AlternateContent>
          </a:graphicData>
        </a:graphic>
      </p:graphicFrame>
      <p:pic>
        <p:nvPicPr>
          <p:cNvPr id="12" name="Picture 11"/>
          <p:cNvPicPr>
            <a:picLocks noChangeAspect="1"/>
          </p:cNvPicPr>
          <p:nvPr/>
        </p:nvPicPr>
        <p:blipFill>
          <a:blip r:embed="rId6"/>
          <a:stretch>
            <a:fillRect/>
          </a:stretch>
        </p:blipFill>
        <p:spPr>
          <a:xfrm>
            <a:off x="4124960" y="2425065"/>
            <a:ext cx="2004060" cy="548640"/>
          </a:xfrm>
          <a:prstGeom prst="rect">
            <a:avLst/>
          </a:prstGeom>
        </p:spPr>
      </p:pic>
      <p:pic>
        <p:nvPicPr>
          <p:cNvPr id="13" name="Picture 12"/>
          <p:cNvPicPr>
            <a:picLocks noChangeAspect="1"/>
          </p:cNvPicPr>
          <p:nvPr/>
        </p:nvPicPr>
        <p:blipFill>
          <a:blip r:embed="rId7"/>
          <a:stretch>
            <a:fillRect/>
          </a:stretch>
        </p:blipFill>
        <p:spPr>
          <a:xfrm>
            <a:off x="1071245" y="3562985"/>
            <a:ext cx="3291840" cy="1135380"/>
          </a:xfrm>
          <a:prstGeom prst="rect">
            <a:avLst/>
          </a:prstGeom>
        </p:spPr>
      </p:pic>
      <p:graphicFrame>
        <p:nvGraphicFramePr>
          <p:cNvPr id="14" name="Object 13">
            <a:hlinkClick r:id="" action="ppaction://ole?verb="/>
          </p:cNvPr>
          <p:cNvGraphicFramePr>
            <a:graphicFrameLocks noChangeAspect="1"/>
          </p:cNvGraphicFramePr>
          <p:nvPr/>
        </p:nvGraphicFramePr>
        <p:xfrm>
          <a:off x="6186805" y="5065395"/>
          <a:ext cx="504190" cy="252730"/>
        </p:xfrm>
        <a:graphic>
          <a:graphicData uri="http://schemas.openxmlformats.org/presentationml/2006/ole">
            <mc:AlternateContent xmlns:mc="http://schemas.openxmlformats.org/markup-compatibility/2006">
              <mc:Choice xmlns:v="urn:schemas-microsoft-com:vml" Requires="v">
                <p:oleObj spid="_x0000_s4098" name="" r:id="rId8" imgW="405765" imgH="203200" progId="Equation.KSEE3">
                  <p:embed/>
                </p:oleObj>
              </mc:Choice>
              <mc:Fallback>
                <p:oleObj name="" r:id="rId8" imgW="405765" imgH="203200" progId="Equation.KSEE3">
                  <p:embed/>
                  <p:pic>
                    <p:nvPicPr>
                      <p:cNvPr id="0" name="Picture 4097"/>
                      <p:cNvPicPr/>
                      <p:nvPr/>
                    </p:nvPicPr>
                    <p:blipFill>
                      <a:blip r:embed="rId5"/>
                      <a:stretch>
                        <a:fillRect/>
                      </a:stretch>
                    </p:blipFill>
                    <p:spPr>
                      <a:xfrm>
                        <a:off x="6186805" y="5065395"/>
                        <a:ext cx="504190" cy="252730"/>
                      </a:xfrm>
                      <a:prstGeom prst="rect">
                        <a:avLst/>
                      </a:prstGeom>
                    </p:spPr>
                  </p:pic>
                </p:oleObj>
              </mc:Fallback>
            </mc:AlternateContent>
          </a:graphicData>
        </a:graphic>
      </p:graphicFrame>
      <p:pic>
        <p:nvPicPr>
          <p:cNvPr id="15" name="Picture 14"/>
          <p:cNvPicPr>
            <a:picLocks noChangeAspect="1"/>
          </p:cNvPicPr>
          <p:nvPr/>
        </p:nvPicPr>
        <p:blipFill>
          <a:blip r:embed="rId9"/>
          <a:stretch>
            <a:fillRect/>
          </a:stretch>
        </p:blipFill>
        <p:spPr>
          <a:xfrm>
            <a:off x="8460105" y="4986020"/>
            <a:ext cx="2194560" cy="411480"/>
          </a:xfrm>
          <a:prstGeom prst="rect">
            <a:avLst/>
          </a:prstGeom>
        </p:spPr>
      </p:pic>
      <p:graphicFrame>
        <p:nvGraphicFramePr>
          <p:cNvPr id="16" name="Object 15">
            <a:hlinkClick r:id="" action="ppaction://ole?verb="/>
          </p:cNvPr>
          <p:cNvGraphicFramePr>
            <a:graphicFrameLocks noChangeAspect="1"/>
          </p:cNvGraphicFramePr>
          <p:nvPr/>
        </p:nvGraphicFramePr>
        <p:xfrm>
          <a:off x="5473700" y="5318125"/>
          <a:ext cx="504190" cy="307975"/>
        </p:xfrm>
        <a:graphic>
          <a:graphicData uri="http://schemas.openxmlformats.org/presentationml/2006/ole">
            <mc:AlternateContent xmlns:mc="http://schemas.openxmlformats.org/markup-compatibility/2006">
              <mc:Choice xmlns:v="urn:schemas-microsoft-com:vml" Requires="v">
                <p:oleObj spid="_x0000_s17" name="" r:id="rId10" imgW="405765" imgH="203200" progId="Equation.KSEE3">
                  <p:embed/>
                </p:oleObj>
              </mc:Choice>
              <mc:Fallback>
                <p:oleObj name="" r:id="rId10" imgW="405765" imgH="203200" progId="Equation.KSEE3">
                  <p:embed/>
                  <p:pic>
                    <p:nvPicPr>
                      <p:cNvPr id="0" name="Picture 4097"/>
                      <p:cNvPicPr/>
                      <p:nvPr/>
                    </p:nvPicPr>
                    <p:blipFill>
                      <a:blip r:embed="rId5"/>
                      <a:stretch>
                        <a:fillRect/>
                      </a:stretch>
                    </p:blipFill>
                    <p:spPr>
                      <a:xfrm>
                        <a:off x="5473700" y="5318125"/>
                        <a:ext cx="504190" cy="307975"/>
                      </a:xfrm>
                      <a:prstGeom prst="rect">
                        <a:avLst/>
                      </a:prstGeom>
                    </p:spPr>
                  </p:pic>
                </p:oleObj>
              </mc:Fallback>
            </mc:AlternateContent>
          </a:graphicData>
        </a:graphic>
      </p:graphicFrame>
      <p:pic>
        <p:nvPicPr>
          <p:cNvPr id="18" name="Picture 17"/>
          <p:cNvPicPr>
            <a:picLocks noChangeAspect="1"/>
          </p:cNvPicPr>
          <p:nvPr/>
        </p:nvPicPr>
        <p:blipFill>
          <a:blip r:embed="rId11"/>
          <a:stretch>
            <a:fillRect/>
          </a:stretch>
        </p:blipFill>
        <p:spPr>
          <a:xfrm>
            <a:off x="2287905" y="6071235"/>
            <a:ext cx="1615440" cy="4419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 Box 9"/>
          <p:cNvSpPr txBox="1"/>
          <p:nvPr/>
        </p:nvSpPr>
        <p:spPr>
          <a:xfrm>
            <a:off x="1000125" y="1338580"/>
            <a:ext cx="11269345" cy="4799965"/>
          </a:xfrm>
          <a:prstGeom prst="rect">
            <a:avLst/>
          </a:prstGeom>
          <a:noFill/>
        </p:spPr>
        <p:txBody>
          <a:bodyPr wrap="square" rtlCol="0">
            <a:spAutoFit/>
          </a:bodyPr>
          <a:p>
            <a:r>
              <a:rPr lang="en-US"/>
              <a:t>According to mi notation, we can rewrite it                                                     , here a is our new-introduced parameter, li is the number of sample is mi, l is total number of sample</a:t>
            </a:r>
            <a:endParaRPr lang="en-US"/>
          </a:p>
          <a:p>
            <a:endParaRPr lang="en-US"/>
          </a:p>
          <a:p>
            <a:r>
              <a:rPr lang="en-US"/>
              <a:t>for every sample (j), the ith m (class) of it </a:t>
            </a:r>
            <a:endParaRPr lang="en-US"/>
          </a:p>
          <a:p>
            <a:endParaRPr lang="en-US"/>
          </a:p>
          <a:p>
            <a:r>
              <a:rPr lang="en-US"/>
              <a:t>then, we notate                                        we can get </a:t>
            </a:r>
            <a:endParaRPr lang="en-US"/>
          </a:p>
          <a:p>
            <a:r>
              <a:rPr lang="en-US"/>
              <a:t> </a:t>
            </a:r>
            <a:endParaRPr lang="en-US"/>
          </a:p>
          <a:p>
            <a:r>
              <a:rPr lang="en-US"/>
              <a:t>For below part,                                     we notate N as so. Kj is l*li matrix, is the jth class kernel matrix </a:t>
            </a:r>
            <a:endParaRPr lang="en-US"/>
          </a:p>
          <a:p>
            <a:endParaRPr lang="en-US"/>
          </a:p>
          <a:p>
            <a:r>
              <a:rPr lang="en-US"/>
              <a:t>                           I is identity matrix, 1lj is the matrix with all elements equal to 1/lj, lj is number of jth class sample, so we get </a:t>
            </a:r>
            <a:endParaRPr lang="en-US"/>
          </a:p>
          <a:p>
            <a:endParaRPr lang="en-US"/>
          </a:p>
          <a:p>
            <a:r>
              <a:rPr lang="en-US"/>
              <a:t>Finally we have</a:t>
            </a:r>
            <a:endParaRPr lang="en-US"/>
          </a:p>
          <a:p>
            <a:endParaRPr lang="en-US"/>
          </a:p>
          <a:p>
            <a:r>
              <a:rPr lang="en-US"/>
              <a:t>and we can use the similar LDA methods to solve a. </a:t>
            </a:r>
            <a:endParaRPr lang="en-US"/>
          </a:p>
          <a:p>
            <a:endParaRPr lang="en-US"/>
          </a:p>
          <a:p>
            <a:r>
              <a:rPr lang="en-US"/>
              <a:t>And for the project part, kernel projection is </a:t>
            </a:r>
            <a:endParaRPr lang="en-US"/>
          </a:p>
        </p:txBody>
      </p:sp>
      <p:sp>
        <p:nvSpPr>
          <p:cNvPr id="5" name="Title 4"/>
          <p:cNvSpPr>
            <a:spLocks noGrp="1"/>
          </p:cNvSpPr>
          <p:nvPr/>
        </p:nvSpPr>
        <p:spPr>
          <a:xfrm>
            <a:off x="609600" y="486410"/>
            <a:ext cx="109728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r>
              <a:rPr lang="en-US"/>
              <a:t>Kernel Fisher LDA  </a:t>
            </a:r>
            <a:endParaRPr lang="en-US"/>
          </a:p>
        </p:txBody>
      </p:sp>
      <p:pic>
        <p:nvPicPr>
          <p:cNvPr id="19" name="Content Placeholder 18"/>
          <p:cNvPicPr>
            <a:picLocks noChangeAspect="1"/>
          </p:cNvPicPr>
          <p:nvPr>
            <p:ph idx="1"/>
          </p:nvPr>
        </p:nvPicPr>
        <p:blipFill>
          <a:blip r:embed="rId1"/>
          <a:stretch>
            <a:fillRect/>
          </a:stretch>
        </p:blipFill>
        <p:spPr>
          <a:xfrm>
            <a:off x="5419725" y="1338580"/>
            <a:ext cx="3215640" cy="373380"/>
          </a:xfrm>
          <a:prstGeom prst="rect">
            <a:avLst/>
          </a:prstGeom>
        </p:spPr>
      </p:pic>
      <p:pic>
        <p:nvPicPr>
          <p:cNvPr id="21" name="Picture 20"/>
          <p:cNvPicPr>
            <a:picLocks noChangeAspect="1"/>
          </p:cNvPicPr>
          <p:nvPr/>
        </p:nvPicPr>
        <p:blipFill>
          <a:blip r:embed="rId2"/>
          <a:stretch>
            <a:fillRect/>
          </a:stretch>
        </p:blipFill>
        <p:spPr>
          <a:xfrm>
            <a:off x="5419725" y="1999615"/>
            <a:ext cx="2087880" cy="541020"/>
          </a:xfrm>
          <a:prstGeom prst="rect">
            <a:avLst/>
          </a:prstGeom>
        </p:spPr>
      </p:pic>
      <p:pic>
        <p:nvPicPr>
          <p:cNvPr id="23" name="Picture 22"/>
          <p:cNvPicPr>
            <a:picLocks noChangeAspect="1"/>
          </p:cNvPicPr>
          <p:nvPr/>
        </p:nvPicPr>
        <p:blipFill>
          <a:blip r:embed="rId3"/>
          <a:stretch>
            <a:fillRect/>
          </a:stretch>
        </p:blipFill>
        <p:spPr>
          <a:xfrm>
            <a:off x="2832735" y="2746375"/>
            <a:ext cx="2263140" cy="312420"/>
          </a:xfrm>
          <a:prstGeom prst="rect">
            <a:avLst/>
          </a:prstGeom>
        </p:spPr>
      </p:pic>
      <p:pic>
        <p:nvPicPr>
          <p:cNvPr id="25" name="Picture 24"/>
          <p:cNvPicPr>
            <a:picLocks noChangeAspect="1"/>
          </p:cNvPicPr>
          <p:nvPr/>
        </p:nvPicPr>
        <p:blipFill>
          <a:blip r:embed="rId4"/>
          <a:stretch>
            <a:fillRect/>
          </a:stretch>
        </p:blipFill>
        <p:spPr>
          <a:xfrm>
            <a:off x="6414770" y="2769235"/>
            <a:ext cx="1485900" cy="289560"/>
          </a:xfrm>
          <a:prstGeom prst="rect">
            <a:avLst/>
          </a:prstGeom>
        </p:spPr>
      </p:pic>
      <p:pic>
        <p:nvPicPr>
          <p:cNvPr id="27" name="Picture 26"/>
          <p:cNvPicPr>
            <a:picLocks noChangeAspect="1"/>
          </p:cNvPicPr>
          <p:nvPr/>
        </p:nvPicPr>
        <p:blipFill>
          <a:blip r:embed="rId5"/>
          <a:stretch>
            <a:fillRect/>
          </a:stretch>
        </p:blipFill>
        <p:spPr>
          <a:xfrm>
            <a:off x="2715260" y="3246120"/>
            <a:ext cx="2164080" cy="365760"/>
          </a:xfrm>
          <a:prstGeom prst="rect">
            <a:avLst/>
          </a:prstGeom>
        </p:spPr>
      </p:pic>
      <p:pic>
        <p:nvPicPr>
          <p:cNvPr id="29" name="Picture 28"/>
          <p:cNvPicPr>
            <a:picLocks noChangeAspect="1"/>
          </p:cNvPicPr>
          <p:nvPr/>
        </p:nvPicPr>
        <p:blipFill>
          <a:blip r:embed="rId6"/>
          <a:stretch>
            <a:fillRect/>
          </a:stretch>
        </p:blipFill>
        <p:spPr>
          <a:xfrm>
            <a:off x="1115060" y="3710940"/>
            <a:ext cx="1600200" cy="396240"/>
          </a:xfrm>
          <a:prstGeom prst="rect">
            <a:avLst/>
          </a:prstGeom>
        </p:spPr>
      </p:pic>
      <p:pic>
        <p:nvPicPr>
          <p:cNvPr id="31" name="Picture 30"/>
          <p:cNvPicPr>
            <a:picLocks noChangeAspect="1"/>
          </p:cNvPicPr>
          <p:nvPr/>
        </p:nvPicPr>
        <p:blipFill>
          <a:blip r:embed="rId7"/>
          <a:stretch>
            <a:fillRect/>
          </a:stretch>
        </p:blipFill>
        <p:spPr>
          <a:xfrm>
            <a:off x="3098800" y="4107180"/>
            <a:ext cx="1600200" cy="381000"/>
          </a:xfrm>
          <a:prstGeom prst="rect">
            <a:avLst/>
          </a:prstGeom>
        </p:spPr>
      </p:pic>
      <p:pic>
        <p:nvPicPr>
          <p:cNvPr id="33" name="Picture 32"/>
          <p:cNvPicPr>
            <a:picLocks noChangeAspect="1"/>
          </p:cNvPicPr>
          <p:nvPr/>
        </p:nvPicPr>
        <p:blipFill>
          <a:blip r:embed="rId8"/>
          <a:stretch>
            <a:fillRect/>
          </a:stretch>
        </p:blipFill>
        <p:spPr>
          <a:xfrm>
            <a:off x="2832735" y="4622800"/>
            <a:ext cx="1531620" cy="510540"/>
          </a:xfrm>
          <a:prstGeom prst="rect">
            <a:avLst/>
          </a:prstGeom>
        </p:spPr>
      </p:pic>
      <p:pic>
        <p:nvPicPr>
          <p:cNvPr id="35" name="Picture 34"/>
          <p:cNvPicPr>
            <a:picLocks noChangeAspect="1"/>
          </p:cNvPicPr>
          <p:nvPr/>
        </p:nvPicPr>
        <p:blipFill>
          <a:blip r:embed="rId9"/>
          <a:stretch>
            <a:fillRect/>
          </a:stretch>
        </p:blipFill>
        <p:spPr>
          <a:xfrm>
            <a:off x="5525770" y="5723255"/>
            <a:ext cx="2217420" cy="358140"/>
          </a:xfrm>
          <a:prstGeom prst="rect">
            <a:avLst/>
          </a:prstGeom>
        </p:spPr>
      </p:pic>
      <p:sp>
        <p:nvSpPr>
          <p:cNvPr id="37" name="Text Box 36"/>
          <p:cNvSpPr txBox="1"/>
          <p:nvPr/>
        </p:nvSpPr>
        <p:spPr>
          <a:xfrm>
            <a:off x="6706235" y="4308475"/>
            <a:ext cx="5233670" cy="1198880"/>
          </a:xfrm>
          <a:prstGeom prst="rect">
            <a:avLst/>
          </a:prstGeom>
          <a:noFill/>
        </p:spPr>
        <p:txBody>
          <a:bodyPr wrap="square" rtlCol="0">
            <a:spAutoFit/>
          </a:bodyPr>
          <a:p>
            <a:r>
              <a:rPr lang="en-US"/>
              <a:t>Here when l (number of sample) is larger than features, N perhaps can't be transposed, we can use                    as replacement, if lamda is large enough and N(lamda) could be transposed  </a:t>
            </a:r>
            <a:endParaRPr lang="en-US"/>
          </a:p>
        </p:txBody>
      </p:sp>
      <p:pic>
        <p:nvPicPr>
          <p:cNvPr id="40" name="Picture 39"/>
          <p:cNvPicPr>
            <a:picLocks noChangeAspect="1"/>
          </p:cNvPicPr>
          <p:nvPr/>
        </p:nvPicPr>
        <p:blipFill>
          <a:blip r:embed="rId10"/>
          <a:stretch>
            <a:fillRect/>
          </a:stretch>
        </p:blipFill>
        <p:spPr>
          <a:xfrm>
            <a:off x="7282180" y="4895215"/>
            <a:ext cx="1074420" cy="3352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Copyright</a:t>
            </a:r>
            <a:endParaRPr lang="en-US"/>
          </a:p>
        </p:txBody>
      </p:sp>
      <p:sp>
        <p:nvSpPr>
          <p:cNvPr id="6" name="Text Box 5"/>
          <p:cNvSpPr txBox="1"/>
          <p:nvPr/>
        </p:nvSpPr>
        <p:spPr>
          <a:xfrm>
            <a:off x="988695" y="5085715"/>
            <a:ext cx="9018270" cy="922020"/>
          </a:xfrm>
          <a:prstGeom prst="rect">
            <a:avLst/>
          </a:prstGeom>
          <a:noFill/>
        </p:spPr>
        <p:txBody>
          <a:bodyPr wrap="square" rtlCol="0">
            <a:spAutoFit/>
          </a:bodyPr>
          <a:p>
            <a:r>
              <a:rPr lang="en-US"/>
              <a:t>Most of the materials in this ppt is from Jia Li,http://www.stat.psu.edu/∼jiali. </a:t>
            </a:r>
            <a:endParaRPr lang="en-US"/>
          </a:p>
          <a:p>
            <a:r>
              <a:rPr lang="en-US"/>
              <a:t>This original material could be found here: http://personal.psu.edu/jol2/course/stat597e/notes2/lda.pdf</a:t>
            </a:r>
            <a:endParaRPr lang="en-US"/>
          </a:p>
        </p:txBody>
      </p:sp>
      <p:sp>
        <p:nvSpPr>
          <p:cNvPr id="4" name="Text Box 3"/>
          <p:cNvSpPr txBox="1"/>
          <p:nvPr/>
        </p:nvSpPr>
        <p:spPr>
          <a:xfrm>
            <a:off x="1174115" y="2205355"/>
            <a:ext cx="9211310" cy="1198880"/>
          </a:xfrm>
          <a:prstGeom prst="rect">
            <a:avLst/>
          </a:prstGeom>
          <a:noFill/>
        </p:spPr>
        <p:txBody>
          <a:bodyPr wrap="square" rtlCol="0">
            <a:spAutoFit/>
          </a:bodyPr>
          <a:p>
            <a:r>
              <a:rPr lang="en-US"/>
              <a:t>This ppt is refered from another ppt and greedyai company, just to learn the basic idea of LDA as the note of my ML learning voyage. This ppt will be updated after reading more materials, I am glad to share knowledge and disscuss stuffs about machine learning, thanks for the help of authors.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7880" y="430530"/>
            <a:ext cx="10972800" cy="582613"/>
          </a:xfrm>
        </p:spPr>
        <p:txBody>
          <a:bodyPr/>
          <a:p>
            <a:r>
              <a:rPr lang="en-US"/>
              <a:t>LDA  (As classifier)</a:t>
            </a:r>
            <a:endParaRPr lang="en-US"/>
          </a:p>
        </p:txBody>
      </p:sp>
      <p:graphicFrame>
        <p:nvGraphicFramePr>
          <p:cNvPr id="4" name="Content Placeholder 3">
            <a:hlinkClick r:id="" action="ppaction://ole?verb="/>
          </p:cNvPr>
          <p:cNvGraphicFramePr>
            <a:graphicFrameLocks noChangeAspect="1"/>
          </p:cNvGraphicFramePr>
          <p:nvPr>
            <p:ph sz="half" idx="2"/>
          </p:nvPr>
        </p:nvGraphicFramePr>
        <p:xfrm>
          <a:off x="5899150" y="1813560"/>
          <a:ext cx="393065" cy="471805"/>
        </p:xfrm>
        <a:graphic>
          <a:graphicData uri="http://schemas.openxmlformats.org/presentationml/2006/ole">
            <mc:AlternateContent xmlns:mc="http://schemas.openxmlformats.org/markup-compatibility/2006">
              <mc:Choice xmlns:v="urn:schemas-microsoft-com:vml" Requires="v">
                <p:oleObj spid="_x0000_s1025" name="" r:id="rId1" imgW="190500" imgH="228600" progId="Equation.KSEE3">
                  <p:embed/>
                </p:oleObj>
              </mc:Choice>
              <mc:Fallback>
                <p:oleObj name="" r:id="rId1" imgW="190500" imgH="228600" progId="Equation.KSEE3">
                  <p:embed/>
                  <p:pic>
                    <p:nvPicPr>
                      <p:cNvPr id="0" name="Picture 1024"/>
                      <p:cNvPicPr/>
                      <p:nvPr/>
                    </p:nvPicPr>
                    <p:blipFill>
                      <a:blip r:embed="rId2"/>
                      <a:stretch>
                        <a:fillRect/>
                      </a:stretch>
                    </p:blipFill>
                    <p:spPr>
                      <a:xfrm>
                        <a:off x="5899150" y="1813560"/>
                        <a:ext cx="393065" cy="471805"/>
                      </a:xfrm>
                      <a:prstGeom prst="rect">
                        <a:avLst/>
                      </a:prstGeom>
                    </p:spPr>
                  </p:pic>
                </p:oleObj>
              </mc:Fallback>
            </mc:AlternateContent>
          </a:graphicData>
        </a:graphic>
      </p:graphicFrame>
      <p:sp>
        <p:nvSpPr>
          <p:cNvPr id="3" name="Content Placeholder 2"/>
          <p:cNvSpPr>
            <a:spLocks noGrp="1"/>
          </p:cNvSpPr>
          <p:nvPr>
            <p:ph sz="half" idx="1"/>
          </p:nvPr>
        </p:nvSpPr>
        <p:spPr>
          <a:xfrm>
            <a:off x="720725" y="1188720"/>
            <a:ext cx="11069955" cy="5080000"/>
          </a:xfrm>
        </p:spPr>
        <p:txBody>
          <a:bodyPr/>
          <a:p>
            <a:pPr marL="0" indent="0">
              <a:buNone/>
            </a:pPr>
            <a:r>
              <a:rPr lang="en-US"/>
              <a:t>Notations:</a:t>
            </a:r>
            <a:endParaRPr lang="en-US"/>
          </a:p>
          <a:p>
            <a:pPr marL="0" indent="0">
              <a:buNone/>
            </a:pPr>
            <a:r>
              <a:rPr lang="en-US" sz="2800"/>
              <a:t>The prior probability of class k is    , and              , K is class number</a:t>
            </a:r>
            <a:endParaRPr lang="en-US" sz="2800"/>
          </a:p>
          <a:p>
            <a:pPr marL="0" indent="0">
              <a:buNone/>
            </a:pPr>
            <a:r>
              <a:rPr lang="en-US" sz="2800"/>
              <a:t>          </a:t>
            </a:r>
            <a:endParaRPr lang="en-US" sz="2800"/>
          </a:p>
          <a:p>
            <a:pPr marL="0" indent="0">
              <a:buNone/>
            </a:pPr>
            <a:r>
              <a:rPr lang="en-US" sz="2800"/>
              <a:t>The conditional dense of X in class G is           </a:t>
            </a:r>
            <a:endParaRPr lang="en-US" sz="2800"/>
          </a:p>
          <a:p>
            <a:pPr marL="0" indent="0">
              <a:buNone/>
            </a:pPr>
            <a:r>
              <a:rPr lang="en-US" sz="2800"/>
              <a:t>Baesd on Bayes rule, we can write posterior probability of x being in class k,</a:t>
            </a:r>
            <a:endParaRPr lang="en-US" sz="2800"/>
          </a:p>
          <a:p>
            <a:pPr marL="0" indent="0">
              <a:buNone/>
            </a:pPr>
            <a:endParaRPr lang="en-US" sz="2800"/>
          </a:p>
          <a:p>
            <a:pPr marL="0" indent="0">
              <a:buNone/>
            </a:pPr>
            <a:endParaRPr lang="en-US" sz="2800"/>
          </a:p>
          <a:p>
            <a:pPr marL="0" indent="0">
              <a:buNone/>
            </a:pPr>
            <a:r>
              <a:rPr lang="en-US" sz="2800"/>
              <a:t>Then we use MAP to infer parameter k, that is </a:t>
            </a:r>
            <a:endParaRPr lang="en-US" sz="2800"/>
          </a:p>
        </p:txBody>
      </p:sp>
      <p:graphicFrame>
        <p:nvGraphicFramePr>
          <p:cNvPr id="5" name="Object 4">
            <a:hlinkClick r:id="" action="ppaction://ole?verb="/>
          </p:cNvPr>
          <p:cNvGraphicFramePr>
            <a:graphicFrameLocks noChangeAspect="1"/>
          </p:cNvGraphicFramePr>
          <p:nvPr/>
        </p:nvGraphicFramePr>
        <p:xfrm>
          <a:off x="7146290" y="1749425"/>
          <a:ext cx="1304290" cy="526415"/>
        </p:xfrm>
        <a:graphic>
          <a:graphicData uri="http://schemas.openxmlformats.org/presentationml/2006/ole">
            <mc:AlternateContent xmlns:mc="http://schemas.openxmlformats.org/markup-compatibility/2006">
              <mc:Choice xmlns:v="urn:schemas-microsoft-com:vml" Requires="v">
                <p:oleObj spid="_x0000_s1026" name="" r:id="rId3" imgW="723900" imgH="292100" progId="Equation.KSEE3">
                  <p:embed/>
                </p:oleObj>
              </mc:Choice>
              <mc:Fallback>
                <p:oleObj name="" r:id="rId3" imgW="723900" imgH="292100" progId="Equation.KSEE3">
                  <p:embed/>
                  <p:pic>
                    <p:nvPicPr>
                      <p:cNvPr id="0" name="Picture 1025"/>
                      <p:cNvPicPr/>
                      <p:nvPr/>
                    </p:nvPicPr>
                    <p:blipFill>
                      <a:blip r:embed="rId4"/>
                      <a:stretch>
                        <a:fillRect/>
                      </a:stretch>
                    </p:blipFill>
                    <p:spPr>
                      <a:xfrm>
                        <a:off x="7146290" y="1749425"/>
                        <a:ext cx="1304290" cy="526415"/>
                      </a:xfrm>
                      <a:prstGeom prst="rect">
                        <a:avLst/>
                      </a:prstGeom>
                    </p:spPr>
                  </p:pic>
                </p:oleObj>
              </mc:Fallback>
            </mc:AlternateContent>
          </a:graphicData>
        </a:graphic>
      </p:graphicFrame>
      <p:graphicFrame>
        <p:nvGraphicFramePr>
          <p:cNvPr id="6" name="Object 5">
            <a:hlinkClick r:id="" action="ppaction://ole?verb="/>
          </p:cNvPr>
          <p:cNvGraphicFramePr>
            <a:graphicFrameLocks noChangeAspect="1"/>
          </p:cNvGraphicFramePr>
          <p:nvPr/>
        </p:nvGraphicFramePr>
        <p:xfrm>
          <a:off x="5899150" y="1804035"/>
          <a:ext cx="393065" cy="471805"/>
        </p:xfrm>
        <a:graphic>
          <a:graphicData uri="http://schemas.openxmlformats.org/presentationml/2006/ole">
            <mc:AlternateContent xmlns:mc="http://schemas.openxmlformats.org/markup-compatibility/2006">
              <mc:Choice xmlns:v="urn:schemas-microsoft-com:vml" Requires="v">
                <p:oleObj spid="_x0000_s1025" name="" r:id="rId5" imgW="190500" imgH="228600" progId="Equation.KSEE3">
                  <p:embed/>
                </p:oleObj>
              </mc:Choice>
              <mc:Fallback>
                <p:oleObj name="" r:id="rId5" imgW="190500" imgH="228600" progId="Equation.KSEE3">
                  <p:embed/>
                  <p:pic>
                    <p:nvPicPr>
                      <p:cNvPr id="0" name="Picture 1024"/>
                      <p:cNvPicPr/>
                      <p:nvPr/>
                    </p:nvPicPr>
                    <p:blipFill>
                      <a:blip r:embed="rId2"/>
                      <a:stretch>
                        <a:fillRect/>
                      </a:stretch>
                    </p:blipFill>
                    <p:spPr>
                      <a:xfrm>
                        <a:off x="5899150" y="1804035"/>
                        <a:ext cx="393065" cy="471805"/>
                      </a:xfrm>
                      <a:prstGeom prst="rect">
                        <a:avLst/>
                      </a:prstGeom>
                    </p:spPr>
                  </p:pic>
                </p:oleObj>
              </mc:Fallback>
            </mc:AlternateContent>
          </a:graphicData>
        </a:graphic>
      </p:graphicFrame>
      <p:graphicFrame>
        <p:nvGraphicFramePr>
          <p:cNvPr id="8" name="Object 7">
            <a:hlinkClick r:id="" action="ppaction://ole?verb="/>
          </p:cNvPr>
          <p:cNvGraphicFramePr>
            <a:graphicFrameLocks noChangeAspect="1"/>
          </p:cNvGraphicFramePr>
          <p:nvPr/>
        </p:nvGraphicFramePr>
        <p:xfrm>
          <a:off x="942340" y="2285365"/>
          <a:ext cx="826135" cy="581660"/>
        </p:xfrm>
        <a:graphic>
          <a:graphicData uri="http://schemas.openxmlformats.org/presentationml/2006/ole">
            <mc:AlternateContent xmlns:mc="http://schemas.openxmlformats.org/markup-compatibility/2006">
              <mc:Choice xmlns:v="urn:schemas-microsoft-com:vml" Requires="v">
                <p:oleObj spid="_x0000_s1027" name="" r:id="rId6" imgW="558800" imgH="393700" progId="Equation.KSEE3">
                  <p:embed/>
                </p:oleObj>
              </mc:Choice>
              <mc:Fallback>
                <p:oleObj name="" r:id="rId6" imgW="558800" imgH="393700" progId="Equation.KSEE3">
                  <p:embed/>
                  <p:pic>
                    <p:nvPicPr>
                      <p:cNvPr id="0" name="Picture 1026"/>
                      <p:cNvPicPr/>
                      <p:nvPr/>
                    </p:nvPicPr>
                    <p:blipFill>
                      <a:blip r:embed="rId7"/>
                      <a:stretch>
                        <a:fillRect/>
                      </a:stretch>
                    </p:blipFill>
                    <p:spPr>
                      <a:xfrm>
                        <a:off x="942340" y="2285365"/>
                        <a:ext cx="826135" cy="581660"/>
                      </a:xfrm>
                      <a:prstGeom prst="rect">
                        <a:avLst/>
                      </a:prstGeom>
                    </p:spPr>
                  </p:pic>
                </p:oleObj>
              </mc:Fallback>
            </mc:AlternateContent>
          </a:graphicData>
        </a:graphic>
      </p:graphicFrame>
      <p:graphicFrame>
        <p:nvGraphicFramePr>
          <p:cNvPr id="9" name="Object 8">
            <a:hlinkClick r:id="" action="ppaction://ole?verb="/>
          </p:cNvPr>
          <p:cNvGraphicFramePr>
            <a:graphicFrameLocks noChangeAspect="1"/>
          </p:cNvGraphicFramePr>
          <p:nvPr/>
        </p:nvGraphicFramePr>
        <p:xfrm>
          <a:off x="7146290" y="2867025"/>
          <a:ext cx="675640" cy="405130"/>
        </p:xfrm>
        <a:graphic>
          <a:graphicData uri="http://schemas.openxmlformats.org/presentationml/2006/ole">
            <mc:AlternateContent xmlns:mc="http://schemas.openxmlformats.org/markup-compatibility/2006">
              <mc:Choice xmlns:v="urn:schemas-microsoft-com:vml" Requires="v">
                <p:oleObj spid="_x0000_s1028" name="" r:id="rId8" imgW="381000" imgH="228600" progId="Equation.KSEE3">
                  <p:embed/>
                </p:oleObj>
              </mc:Choice>
              <mc:Fallback>
                <p:oleObj name="" r:id="rId8" imgW="381000" imgH="228600" progId="Equation.KSEE3">
                  <p:embed/>
                  <p:pic>
                    <p:nvPicPr>
                      <p:cNvPr id="0" name="Picture 1027"/>
                      <p:cNvPicPr/>
                      <p:nvPr/>
                    </p:nvPicPr>
                    <p:blipFill>
                      <a:blip r:embed="rId9"/>
                      <a:stretch>
                        <a:fillRect/>
                      </a:stretch>
                    </p:blipFill>
                    <p:spPr>
                      <a:xfrm>
                        <a:off x="7146290" y="2867025"/>
                        <a:ext cx="675640" cy="405130"/>
                      </a:xfrm>
                      <a:prstGeom prst="rect">
                        <a:avLst/>
                      </a:prstGeom>
                    </p:spPr>
                  </p:pic>
                </p:oleObj>
              </mc:Fallback>
            </mc:AlternateContent>
          </a:graphicData>
        </a:graphic>
      </p:graphicFrame>
      <p:graphicFrame>
        <p:nvGraphicFramePr>
          <p:cNvPr id="13" name="Object 12">
            <a:hlinkClick r:id="" action="ppaction://ole?verb="/>
          </p:cNvPr>
          <p:cNvGraphicFramePr>
            <a:graphicFrameLocks noChangeAspect="1"/>
          </p:cNvGraphicFramePr>
          <p:nvPr/>
        </p:nvGraphicFramePr>
        <p:xfrm>
          <a:off x="942340" y="4263390"/>
          <a:ext cx="6819265" cy="1109980"/>
        </p:xfrm>
        <a:graphic>
          <a:graphicData uri="http://schemas.openxmlformats.org/presentationml/2006/ole">
            <mc:AlternateContent xmlns:mc="http://schemas.openxmlformats.org/markup-compatibility/2006">
              <mc:Choice xmlns:v="urn:schemas-microsoft-com:vml" Requires="v">
                <p:oleObj spid="_x0000_s1032" name="" r:id="rId10" imgW="3822700" imgH="622300" progId="Equation.KSEE3">
                  <p:embed/>
                </p:oleObj>
              </mc:Choice>
              <mc:Fallback>
                <p:oleObj name="" r:id="rId10" imgW="3822700" imgH="622300" progId="Equation.KSEE3">
                  <p:embed/>
                  <p:pic>
                    <p:nvPicPr>
                      <p:cNvPr id="0" name="Picture 1031"/>
                      <p:cNvPicPr/>
                      <p:nvPr/>
                    </p:nvPicPr>
                    <p:blipFill>
                      <a:blip r:embed="rId11"/>
                      <a:stretch>
                        <a:fillRect/>
                      </a:stretch>
                    </p:blipFill>
                    <p:spPr>
                      <a:xfrm>
                        <a:off x="942340" y="4263390"/>
                        <a:ext cx="6819265" cy="1109980"/>
                      </a:xfrm>
                      <a:prstGeom prst="rect">
                        <a:avLst/>
                      </a:prstGeom>
                    </p:spPr>
                  </p:pic>
                </p:oleObj>
              </mc:Fallback>
            </mc:AlternateContent>
          </a:graphicData>
        </a:graphic>
      </p:graphicFrame>
      <p:graphicFrame>
        <p:nvGraphicFramePr>
          <p:cNvPr id="14" name="Object 13">
            <a:hlinkClick r:id="" action="ppaction://ole?verb="/>
          </p:cNvPr>
          <p:cNvGraphicFramePr>
            <a:graphicFrameLocks noChangeAspect="1"/>
          </p:cNvGraphicFramePr>
          <p:nvPr/>
        </p:nvGraphicFramePr>
        <p:xfrm>
          <a:off x="1861185" y="5890260"/>
          <a:ext cx="5285105" cy="657860"/>
        </p:xfrm>
        <a:graphic>
          <a:graphicData uri="http://schemas.openxmlformats.org/presentationml/2006/ole">
            <mc:AlternateContent xmlns:mc="http://schemas.openxmlformats.org/markup-compatibility/2006">
              <mc:Choice xmlns:v="urn:schemas-microsoft-com:vml" Requires="v">
                <p:oleObj spid="_x0000_s1033" name="" r:id="rId12" imgW="3162300" imgH="393700" progId="Equation.KSEE3">
                  <p:embed/>
                </p:oleObj>
              </mc:Choice>
              <mc:Fallback>
                <p:oleObj name="" r:id="rId12" imgW="3162300" imgH="393700" progId="Equation.KSEE3">
                  <p:embed/>
                  <p:pic>
                    <p:nvPicPr>
                      <p:cNvPr id="0" name="Picture 1032"/>
                      <p:cNvPicPr/>
                      <p:nvPr/>
                    </p:nvPicPr>
                    <p:blipFill>
                      <a:blip r:embed="rId13"/>
                      <a:stretch>
                        <a:fillRect/>
                      </a:stretch>
                    </p:blipFill>
                    <p:spPr>
                      <a:xfrm>
                        <a:off x="1861185" y="5890260"/>
                        <a:ext cx="5285105" cy="657860"/>
                      </a:xfrm>
                      <a:prstGeom prst="rect">
                        <a:avLst/>
                      </a:prstGeom>
                    </p:spPr>
                  </p:pic>
                </p:oleObj>
              </mc:Fallback>
            </mc:AlternateContent>
          </a:graphicData>
        </a:graphic>
      </p:graphicFrame>
      <p:sp>
        <p:nvSpPr>
          <p:cNvPr id="15" name="Text Box 14"/>
          <p:cNvSpPr txBox="1"/>
          <p:nvPr/>
        </p:nvSpPr>
        <p:spPr>
          <a:xfrm>
            <a:off x="8390255" y="5071745"/>
            <a:ext cx="3801745" cy="1476375"/>
          </a:xfrm>
          <a:prstGeom prst="rect">
            <a:avLst/>
          </a:prstGeom>
          <a:noFill/>
        </p:spPr>
        <p:txBody>
          <a:bodyPr wrap="square" rtlCol="0">
            <a:spAutoFit/>
          </a:bodyPr>
          <a:p>
            <a:r>
              <a:rPr lang="en-US"/>
              <a:t>Here we ignore denominator because given one x sample, the denominator is constant, it doesn't do anything for k inference, that means it is a constant</a:t>
            </a:r>
            <a:endParaRPr lang="en-US"/>
          </a:p>
        </p:txBody>
      </p:sp>
      <p:cxnSp>
        <p:nvCxnSpPr>
          <p:cNvPr id="16" name="Straight Arrow Connector 15"/>
          <p:cNvCxnSpPr/>
          <p:nvPr/>
        </p:nvCxnSpPr>
        <p:spPr>
          <a:xfrm flipH="1">
            <a:off x="7285355" y="5343525"/>
            <a:ext cx="1264285" cy="904875"/>
          </a:xfrm>
          <a:prstGeom prst="straightConnector1">
            <a:avLst/>
          </a:prstGeom>
          <a:gradFill rotWithShape="0">
            <a:gsLst>
              <a:gs pos="0">
                <a:schemeClr val="accent1"/>
              </a:gs>
              <a:gs pos="100000">
                <a:schemeClr val="accent2"/>
              </a:gs>
            </a:gsLst>
            <a:lin ang="5400000" scaled="1"/>
          </a:gradFill>
          <a:ln w="34925" cap="flat" cmpd="sng" algn="ctr">
            <a:solidFill>
              <a:srgbClr val="FF0000"/>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00025"/>
            <a:ext cx="10972800" cy="582613"/>
          </a:xfrm>
        </p:spPr>
        <p:txBody>
          <a:bodyPr/>
          <a:p>
            <a:r>
              <a:rPr lang="en-US"/>
              <a:t>LDA  (As classifier)</a:t>
            </a:r>
            <a:endParaRPr lang="en-US"/>
          </a:p>
        </p:txBody>
      </p:sp>
      <p:sp>
        <p:nvSpPr>
          <p:cNvPr id="12" name="Text Box 11"/>
          <p:cNvSpPr txBox="1"/>
          <p:nvPr/>
        </p:nvSpPr>
        <p:spPr>
          <a:xfrm>
            <a:off x="440055" y="848360"/>
            <a:ext cx="11311890" cy="4984750"/>
          </a:xfrm>
          <a:prstGeom prst="rect">
            <a:avLst/>
          </a:prstGeom>
          <a:noFill/>
        </p:spPr>
        <p:txBody>
          <a:bodyPr wrap="square" rtlCol="0">
            <a:spAutoFit/>
          </a:bodyPr>
          <a:p>
            <a:r>
              <a:rPr lang="en-US" sz="3200">
                <a:latin typeface="+mj-lt"/>
                <a:ea typeface="+mj-ea"/>
                <a:cs typeface="+mj-cs"/>
              </a:rPr>
              <a:t>Assumption of LDA</a:t>
            </a:r>
            <a:endParaRPr lang="en-US" sz="3200">
              <a:latin typeface="+mj-lt"/>
              <a:ea typeface="+mj-ea"/>
              <a:cs typeface="+mj-cs"/>
            </a:endParaRPr>
          </a:p>
          <a:p>
            <a:endParaRPr lang="en-US" sz="3200">
              <a:latin typeface="+mj-lt"/>
              <a:ea typeface="+mj-ea"/>
              <a:cs typeface="+mj-cs"/>
            </a:endParaRPr>
          </a:p>
          <a:p>
            <a:r>
              <a:rPr lang="en-US" sz="2800">
                <a:latin typeface="+mj-lt"/>
                <a:ea typeface="+mj-ea"/>
                <a:cs typeface="+mj-cs"/>
              </a:rPr>
              <a:t>x is Multivariate Gaussian:</a:t>
            </a:r>
            <a:endParaRPr lang="en-US"/>
          </a:p>
          <a:p>
            <a:endParaRPr lang="en-US"/>
          </a:p>
          <a:p>
            <a:endParaRPr lang="en-US"/>
          </a:p>
          <a:p>
            <a:endParaRPr lang="en-US"/>
          </a:p>
          <a:p>
            <a:endParaRPr lang="en-US"/>
          </a:p>
          <a:p>
            <a:r>
              <a:rPr lang="en-US" sz="2800"/>
              <a:t>the class covariances are identical:</a:t>
            </a:r>
            <a:endParaRPr lang="en-US" sz="2800"/>
          </a:p>
          <a:p>
            <a:endParaRPr lang="en-US"/>
          </a:p>
          <a:p>
            <a:endParaRPr lang="en-US"/>
          </a:p>
          <a:p>
            <a:endParaRPr lang="en-US"/>
          </a:p>
          <a:p>
            <a:endParaRPr lang="en-US"/>
          </a:p>
          <a:p>
            <a:endParaRPr lang="en-US"/>
          </a:p>
          <a:p>
            <a:endParaRPr lang="en-US"/>
          </a:p>
          <a:p>
            <a:endParaRPr lang="en-US"/>
          </a:p>
        </p:txBody>
      </p:sp>
      <p:pic>
        <p:nvPicPr>
          <p:cNvPr id="17" name="Content Placeholder 16"/>
          <p:cNvPicPr>
            <a:picLocks noChangeAspect="1"/>
          </p:cNvPicPr>
          <p:nvPr>
            <p:ph sz="half" idx="1"/>
          </p:nvPr>
        </p:nvPicPr>
        <p:blipFill>
          <a:blip r:embed="rId1"/>
          <a:stretch>
            <a:fillRect/>
          </a:stretch>
        </p:blipFill>
        <p:spPr>
          <a:xfrm>
            <a:off x="2785745" y="2343785"/>
            <a:ext cx="5384800" cy="969645"/>
          </a:xfrm>
          <a:prstGeom prst="rect">
            <a:avLst/>
          </a:prstGeom>
        </p:spPr>
      </p:pic>
      <p:pic>
        <p:nvPicPr>
          <p:cNvPr id="18" name="Picture 17"/>
          <p:cNvPicPr>
            <a:picLocks noChangeAspect="1"/>
          </p:cNvPicPr>
          <p:nvPr/>
        </p:nvPicPr>
        <p:blipFill>
          <a:blip r:embed="rId2"/>
          <a:stretch>
            <a:fillRect/>
          </a:stretch>
        </p:blipFill>
        <p:spPr>
          <a:xfrm>
            <a:off x="4242435" y="4005580"/>
            <a:ext cx="2026920" cy="563880"/>
          </a:xfrm>
          <a:prstGeom prst="rect">
            <a:avLst/>
          </a:prstGeom>
        </p:spPr>
      </p:pic>
      <p:pic>
        <p:nvPicPr>
          <p:cNvPr id="21" name="Picture 20"/>
          <p:cNvPicPr>
            <a:picLocks noChangeAspect="1"/>
          </p:cNvPicPr>
          <p:nvPr/>
        </p:nvPicPr>
        <p:blipFill>
          <a:blip r:embed="rId3"/>
          <a:stretch>
            <a:fillRect/>
          </a:stretch>
        </p:blipFill>
        <p:spPr>
          <a:xfrm>
            <a:off x="1360805" y="4801235"/>
            <a:ext cx="4229100" cy="525780"/>
          </a:xfrm>
          <a:prstGeom prst="rect">
            <a:avLst/>
          </a:prstGeom>
        </p:spPr>
      </p:pic>
      <p:pic>
        <p:nvPicPr>
          <p:cNvPr id="22" name="Picture 21"/>
          <p:cNvPicPr>
            <a:picLocks noChangeAspect="1"/>
          </p:cNvPicPr>
          <p:nvPr/>
        </p:nvPicPr>
        <p:blipFill>
          <a:blip r:embed="rId4"/>
          <a:stretch>
            <a:fillRect/>
          </a:stretch>
        </p:blipFill>
        <p:spPr>
          <a:xfrm>
            <a:off x="6375400" y="4763135"/>
            <a:ext cx="1950720" cy="563880"/>
          </a:xfrm>
          <a:prstGeom prst="rect">
            <a:avLst/>
          </a:prstGeom>
        </p:spPr>
      </p:pic>
      <p:pic>
        <p:nvPicPr>
          <p:cNvPr id="23" name="Picture 22"/>
          <p:cNvPicPr>
            <a:picLocks noChangeAspect="1"/>
          </p:cNvPicPr>
          <p:nvPr/>
        </p:nvPicPr>
        <p:blipFill>
          <a:blip r:embed="rId5"/>
          <a:stretch>
            <a:fillRect/>
          </a:stretch>
        </p:blipFill>
        <p:spPr>
          <a:xfrm>
            <a:off x="7997825" y="440055"/>
            <a:ext cx="3991610" cy="1534160"/>
          </a:xfrm>
          <a:prstGeom prst="rect">
            <a:avLst/>
          </a:prstGeom>
        </p:spPr>
      </p:pic>
      <p:sp>
        <p:nvSpPr>
          <p:cNvPr id="24" name="Text Box 23"/>
          <p:cNvSpPr txBox="1"/>
          <p:nvPr/>
        </p:nvSpPr>
        <p:spPr>
          <a:xfrm>
            <a:off x="8702675" y="2037080"/>
            <a:ext cx="3350895" cy="306705"/>
          </a:xfrm>
          <a:prstGeom prst="rect">
            <a:avLst/>
          </a:prstGeom>
          <a:noFill/>
        </p:spPr>
        <p:txBody>
          <a:bodyPr wrap="square" rtlCol="0">
            <a:spAutoFit/>
          </a:bodyPr>
          <a:p>
            <a:r>
              <a:rPr lang="en-US" sz="1400" b="1"/>
              <a:t>2D mixture of 2 Gaussians </a:t>
            </a:r>
            <a:endParaRPr lang="en-US" sz="1400" b="1"/>
          </a:p>
        </p:txBody>
      </p:sp>
      <p:pic>
        <p:nvPicPr>
          <p:cNvPr id="27" name="Content Placeholder 26"/>
          <p:cNvPicPr>
            <a:picLocks noChangeAspect="1"/>
          </p:cNvPicPr>
          <p:nvPr>
            <p:ph sz="half" idx="2"/>
          </p:nvPr>
        </p:nvPicPr>
        <p:blipFill>
          <a:blip r:embed="rId6"/>
          <a:stretch>
            <a:fillRect/>
          </a:stretch>
        </p:blipFill>
        <p:spPr>
          <a:xfrm>
            <a:off x="5241925" y="116840"/>
            <a:ext cx="2476500" cy="1857375"/>
          </a:xfrm>
          <a:prstGeom prst="rect">
            <a:avLst/>
          </a:prstGeom>
        </p:spPr>
      </p:pic>
      <p:sp>
        <p:nvSpPr>
          <p:cNvPr id="28" name="Text Box 27"/>
          <p:cNvSpPr txBox="1"/>
          <p:nvPr/>
        </p:nvSpPr>
        <p:spPr>
          <a:xfrm>
            <a:off x="5443855" y="2164080"/>
            <a:ext cx="3350895" cy="306705"/>
          </a:xfrm>
          <a:prstGeom prst="rect">
            <a:avLst/>
          </a:prstGeom>
          <a:noFill/>
        </p:spPr>
        <p:txBody>
          <a:bodyPr wrap="square" rtlCol="0">
            <a:spAutoFit/>
          </a:bodyPr>
          <a:p>
            <a:r>
              <a:rPr lang="en-US" sz="1400" b="1"/>
              <a:t>2D Gaussian Distribution</a:t>
            </a:r>
            <a:endParaRPr lang="en-US" sz="1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LDA  (As classifier)</a:t>
            </a:r>
            <a:endParaRPr lang="en-US"/>
          </a:p>
        </p:txBody>
      </p:sp>
      <p:sp>
        <p:nvSpPr>
          <p:cNvPr id="6" name="Text Box 5"/>
          <p:cNvSpPr txBox="1"/>
          <p:nvPr/>
        </p:nvSpPr>
        <p:spPr>
          <a:xfrm>
            <a:off x="609600" y="959485"/>
            <a:ext cx="10502265" cy="737235"/>
          </a:xfrm>
          <a:prstGeom prst="rect">
            <a:avLst/>
          </a:prstGeom>
          <a:noFill/>
        </p:spPr>
        <p:txBody>
          <a:bodyPr wrap="square" rtlCol="0">
            <a:spAutoFit/>
          </a:bodyPr>
          <a:p>
            <a:r>
              <a:rPr lang="en-US" sz="2400" b="1"/>
              <a:t>Optimal deducing process:</a:t>
            </a:r>
            <a:endParaRPr lang="en-US" sz="2400" b="1"/>
          </a:p>
          <a:p>
            <a:r>
              <a:rPr lang="en-US"/>
              <a:t>Then, based on our assumptions, we can replace terms into our optimal functions, then we get:</a:t>
            </a:r>
            <a:endParaRPr lang="en-US"/>
          </a:p>
        </p:txBody>
      </p:sp>
      <p:pic>
        <p:nvPicPr>
          <p:cNvPr id="7" name="Content Placeholder 6"/>
          <p:cNvPicPr>
            <a:picLocks noChangeAspect="1"/>
          </p:cNvPicPr>
          <p:nvPr>
            <p:ph idx="1"/>
          </p:nvPr>
        </p:nvPicPr>
        <p:blipFill>
          <a:blip r:embed="rId1"/>
          <a:stretch>
            <a:fillRect/>
          </a:stretch>
        </p:blipFill>
        <p:spPr>
          <a:xfrm>
            <a:off x="1015365" y="1807210"/>
            <a:ext cx="8464550" cy="3911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608965" y="940435"/>
            <a:ext cx="10502265" cy="5077460"/>
          </a:xfrm>
          <a:prstGeom prst="rect">
            <a:avLst/>
          </a:prstGeom>
          <a:noFill/>
        </p:spPr>
        <p:txBody>
          <a:bodyPr wrap="square" rtlCol="0">
            <a:spAutoFit/>
          </a:bodyPr>
          <a:p>
            <a:r>
              <a:rPr lang="en-US" sz="2400" b="1"/>
              <a:t>Optimal deducing process:</a:t>
            </a:r>
            <a:endParaRPr lang="en-US" sz="2400" b="1"/>
          </a:p>
          <a:p>
            <a:r>
              <a:rPr lang="en-US" sz="2000"/>
              <a:t>Then we extend the first term:</a:t>
            </a:r>
            <a:endParaRPr lang="en-US" sz="2000"/>
          </a:p>
          <a:p>
            <a:endParaRPr lang="en-US" sz="2000"/>
          </a:p>
          <a:p>
            <a:endParaRPr lang="en-US" sz="2000"/>
          </a:p>
          <a:p>
            <a:endParaRPr lang="en-US" sz="2000"/>
          </a:p>
          <a:p>
            <a:endParaRPr lang="en-US" sz="2000"/>
          </a:p>
          <a:p>
            <a:r>
              <a:rPr lang="en-US" sz="2000"/>
              <a:t>Then we get </a:t>
            </a:r>
            <a:endParaRPr lang="en-US" sz="2000"/>
          </a:p>
          <a:p>
            <a:endParaRPr lang="en-US" sz="2000"/>
          </a:p>
          <a:p>
            <a:endParaRPr lang="en-US" sz="2000"/>
          </a:p>
          <a:p>
            <a:endParaRPr lang="en-US" sz="2000"/>
          </a:p>
          <a:p>
            <a:endParaRPr lang="en-US" sz="2000"/>
          </a:p>
          <a:p>
            <a:r>
              <a:rPr lang="en-US" sz="2000"/>
              <a:t>We define:</a:t>
            </a:r>
            <a:endParaRPr lang="en-US" sz="2000"/>
          </a:p>
          <a:p>
            <a:endParaRPr lang="en-US" sz="2000"/>
          </a:p>
          <a:p>
            <a:endParaRPr lang="en-US" sz="2000"/>
          </a:p>
          <a:p>
            <a:endParaRPr lang="en-US" sz="2000"/>
          </a:p>
          <a:p>
            <a:r>
              <a:rPr lang="en-US" sz="2000"/>
              <a:t>And our decision boundary is </a:t>
            </a:r>
            <a:endParaRPr lang="en-US" sz="2000"/>
          </a:p>
        </p:txBody>
      </p:sp>
      <p:sp>
        <p:nvSpPr>
          <p:cNvPr id="5" name="Title 4"/>
          <p:cNvSpPr>
            <a:spLocks noGrp="1"/>
          </p:cNvSpPr>
          <p:nvPr>
            <p:ph type="title"/>
          </p:nvPr>
        </p:nvSpPr>
        <p:spPr/>
        <p:txBody>
          <a:bodyPr/>
          <a:p>
            <a:r>
              <a:rPr lang="en-US"/>
              <a:t>LDA  (As classifier)</a:t>
            </a:r>
            <a:endParaRPr lang="en-US"/>
          </a:p>
        </p:txBody>
      </p:sp>
      <p:pic>
        <p:nvPicPr>
          <p:cNvPr id="3" name="Content Placeholder 2"/>
          <p:cNvPicPr>
            <a:picLocks noChangeAspect="1"/>
          </p:cNvPicPr>
          <p:nvPr>
            <p:ph idx="1"/>
          </p:nvPr>
        </p:nvPicPr>
        <p:blipFill>
          <a:blip r:embed="rId1"/>
          <a:stretch>
            <a:fillRect/>
          </a:stretch>
        </p:blipFill>
        <p:spPr>
          <a:xfrm>
            <a:off x="1135380" y="1731010"/>
            <a:ext cx="8829675" cy="833755"/>
          </a:xfrm>
          <a:prstGeom prst="rect">
            <a:avLst/>
          </a:prstGeom>
        </p:spPr>
      </p:pic>
      <p:pic>
        <p:nvPicPr>
          <p:cNvPr id="4" name="Picture 3"/>
          <p:cNvPicPr>
            <a:picLocks noChangeAspect="1"/>
          </p:cNvPicPr>
          <p:nvPr/>
        </p:nvPicPr>
        <p:blipFill>
          <a:blip r:embed="rId2"/>
          <a:stretch>
            <a:fillRect/>
          </a:stretch>
        </p:blipFill>
        <p:spPr>
          <a:xfrm>
            <a:off x="1849755" y="3391535"/>
            <a:ext cx="6830060" cy="906780"/>
          </a:xfrm>
          <a:prstGeom prst="rect">
            <a:avLst/>
          </a:prstGeom>
        </p:spPr>
      </p:pic>
      <p:sp>
        <p:nvSpPr>
          <p:cNvPr id="8" name="Oval 7"/>
          <p:cNvSpPr/>
          <p:nvPr/>
        </p:nvSpPr>
        <p:spPr>
          <a:xfrm>
            <a:off x="8155305" y="1696085"/>
            <a:ext cx="2030730" cy="904240"/>
          </a:xfrm>
          <a:prstGeom prst="ellipse">
            <a:avLst/>
          </a:prstGeom>
          <a:noFill/>
          <a:ln w="3492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Text Box 8"/>
          <p:cNvSpPr txBox="1"/>
          <p:nvPr/>
        </p:nvSpPr>
        <p:spPr>
          <a:xfrm>
            <a:off x="8567420" y="2708910"/>
            <a:ext cx="3107690" cy="368300"/>
          </a:xfrm>
          <a:prstGeom prst="rect">
            <a:avLst/>
          </a:prstGeom>
          <a:noFill/>
        </p:spPr>
        <p:txBody>
          <a:bodyPr wrap="square" rtlCol="0">
            <a:spAutoFit/>
          </a:bodyPr>
          <a:p>
            <a:r>
              <a:rPr lang="en-US"/>
              <a:t>Constant(can be removed)</a:t>
            </a:r>
            <a:endParaRPr lang="en-US"/>
          </a:p>
        </p:txBody>
      </p:sp>
      <p:pic>
        <p:nvPicPr>
          <p:cNvPr id="10" name="Picture 9"/>
          <p:cNvPicPr>
            <a:picLocks noChangeAspect="1"/>
          </p:cNvPicPr>
          <p:nvPr/>
        </p:nvPicPr>
        <p:blipFill>
          <a:blip r:embed="rId3"/>
          <a:stretch>
            <a:fillRect/>
          </a:stretch>
        </p:blipFill>
        <p:spPr>
          <a:xfrm>
            <a:off x="2364105" y="4366895"/>
            <a:ext cx="5616575" cy="665480"/>
          </a:xfrm>
          <a:prstGeom prst="rect">
            <a:avLst/>
          </a:prstGeom>
        </p:spPr>
      </p:pic>
      <p:pic>
        <p:nvPicPr>
          <p:cNvPr id="11" name="Picture 10"/>
          <p:cNvPicPr>
            <a:picLocks noChangeAspect="1"/>
          </p:cNvPicPr>
          <p:nvPr/>
        </p:nvPicPr>
        <p:blipFill>
          <a:blip r:embed="rId4"/>
          <a:stretch>
            <a:fillRect/>
          </a:stretch>
        </p:blipFill>
        <p:spPr>
          <a:xfrm>
            <a:off x="4148455" y="5384800"/>
            <a:ext cx="2971800" cy="815340"/>
          </a:xfrm>
          <a:prstGeom prst="rect">
            <a:avLst/>
          </a:prstGeom>
        </p:spPr>
      </p:pic>
      <p:sp>
        <p:nvSpPr>
          <p:cNvPr id="12" name="Text Box 11"/>
          <p:cNvSpPr txBox="1"/>
          <p:nvPr/>
        </p:nvSpPr>
        <p:spPr>
          <a:xfrm>
            <a:off x="8155305" y="5384800"/>
            <a:ext cx="3672840" cy="368300"/>
          </a:xfrm>
          <a:prstGeom prst="rect">
            <a:avLst/>
          </a:prstGeom>
          <a:noFill/>
        </p:spPr>
        <p:txBody>
          <a:bodyPr wrap="square" rtlCol="0">
            <a:spAutoFit/>
          </a:bodyPr>
          <a:p>
            <a:r>
              <a:rPr lang="en-US"/>
              <a:t>Here we get our FINAL MODEL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LDA  (As classifier)</a:t>
            </a:r>
            <a:endParaRPr lang="en-US"/>
          </a:p>
        </p:txBody>
      </p:sp>
      <p:sp>
        <p:nvSpPr>
          <p:cNvPr id="4" name="Text Box 3"/>
          <p:cNvSpPr txBox="1"/>
          <p:nvPr/>
        </p:nvSpPr>
        <p:spPr>
          <a:xfrm>
            <a:off x="860425" y="1042670"/>
            <a:ext cx="2307590" cy="460375"/>
          </a:xfrm>
          <a:prstGeom prst="rect">
            <a:avLst/>
          </a:prstGeom>
          <a:noFill/>
        </p:spPr>
        <p:txBody>
          <a:bodyPr wrap="square" rtlCol="0">
            <a:spAutoFit/>
          </a:bodyPr>
          <a:p>
            <a:r>
              <a:rPr lang="en-US" sz="2400" b="1"/>
              <a:t>Practice</a:t>
            </a:r>
            <a:endParaRPr lang="en-US" sz="2400" b="1"/>
          </a:p>
        </p:txBody>
      </p:sp>
      <p:pic>
        <p:nvPicPr>
          <p:cNvPr id="7" name="Content Placeholder 6"/>
          <p:cNvPicPr>
            <a:picLocks noChangeAspect="1"/>
          </p:cNvPicPr>
          <p:nvPr>
            <p:ph idx="1"/>
          </p:nvPr>
        </p:nvPicPr>
        <p:blipFill>
          <a:blip r:embed="rId1"/>
          <a:stretch>
            <a:fillRect/>
          </a:stretch>
        </p:blipFill>
        <p:spPr>
          <a:xfrm>
            <a:off x="609600" y="1503045"/>
            <a:ext cx="5128260" cy="4160520"/>
          </a:xfrm>
          <a:prstGeom prst="rect">
            <a:avLst/>
          </a:prstGeom>
        </p:spPr>
      </p:pic>
      <p:sp>
        <p:nvSpPr>
          <p:cNvPr id="8" name="Text Box 7"/>
          <p:cNvSpPr txBox="1"/>
          <p:nvPr/>
        </p:nvSpPr>
        <p:spPr>
          <a:xfrm>
            <a:off x="6127750" y="1042670"/>
            <a:ext cx="4936490" cy="5446395"/>
          </a:xfrm>
          <a:prstGeom prst="rect">
            <a:avLst/>
          </a:prstGeom>
          <a:noFill/>
        </p:spPr>
        <p:txBody>
          <a:bodyPr wrap="square" rtlCol="0">
            <a:spAutoFit/>
          </a:bodyPr>
          <a:p>
            <a:r>
              <a:rPr lang="en-US" sz="2400" b="1"/>
              <a:t>Analysis:</a:t>
            </a:r>
            <a:endParaRPr lang="en-US" sz="2400" b="1"/>
          </a:p>
          <a:p>
            <a:r>
              <a:rPr lang="en-US"/>
              <a:t>This data set is 2D data with Gaussian distribution with identical covariance</a:t>
            </a:r>
            <a:endParaRPr lang="en-US"/>
          </a:p>
          <a:p>
            <a:endParaRPr lang="en-US"/>
          </a:p>
          <a:p>
            <a:r>
              <a:rPr lang="en-US"/>
              <a:t>This data set obeys the assumption of LDA, thus we can see the result is pretty good.</a:t>
            </a:r>
            <a:endParaRPr lang="en-US"/>
          </a:p>
          <a:p>
            <a:r>
              <a:rPr lang="en-US"/>
              <a:t>For each class, they have their own multivariate Gaussian distributions, we can get the distribution of it from our data set, the more data we have, the more accurate we to estimate the parameters of these Gaussian distributions. And after we estimate these parameter, we can input our new data points into each class Gaussian model, and we pick up the one which has the highest value (that means the probability of falling into these distribution is biggest) as the final class we are trying to estimate. This is how LDA works.</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181610"/>
            <a:ext cx="10972800" cy="582613"/>
          </a:xfrm>
        </p:spPr>
        <p:txBody>
          <a:bodyPr/>
          <a:p>
            <a:r>
              <a:rPr lang="en-US"/>
              <a:t>LDA  (As classifier)</a:t>
            </a:r>
            <a:endParaRPr lang="en-US"/>
          </a:p>
        </p:txBody>
      </p:sp>
      <p:sp>
        <p:nvSpPr>
          <p:cNvPr id="4" name="Text Box 3"/>
          <p:cNvSpPr txBox="1"/>
          <p:nvPr/>
        </p:nvSpPr>
        <p:spPr>
          <a:xfrm>
            <a:off x="860425" y="1042670"/>
            <a:ext cx="2307590" cy="460375"/>
          </a:xfrm>
          <a:prstGeom prst="rect">
            <a:avLst/>
          </a:prstGeom>
          <a:noFill/>
        </p:spPr>
        <p:txBody>
          <a:bodyPr wrap="square" rtlCol="0">
            <a:spAutoFit/>
          </a:bodyPr>
          <a:p>
            <a:r>
              <a:rPr lang="en-US" sz="2400" b="1"/>
              <a:t>Practice</a:t>
            </a:r>
            <a:endParaRPr lang="en-US" sz="2400" b="1"/>
          </a:p>
        </p:txBody>
      </p:sp>
      <p:sp>
        <p:nvSpPr>
          <p:cNvPr id="8" name="Text Box 7"/>
          <p:cNvSpPr txBox="1"/>
          <p:nvPr/>
        </p:nvSpPr>
        <p:spPr>
          <a:xfrm>
            <a:off x="860425" y="4457700"/>
            <a:ext cx="10465435" cy="2122805"/>
          </a:xfrm>
          <a:prstGeom prst="rect">
            <a:avLst/>
          </a:prstGeom>
          <a:noFill/>
        </p:spPr>
        <p:txBody>
          <a:bodyPr wrap="square" rtlCol="0">
            <a:spAutoFit/>
          </a:bodyPr>
          <a:p>
            <a:r>
              <a:rPr lang="en-US" sz="2400" b="1"/>
              <a:t>Analysis:</a:t>
            </a:r>
            <a:endParaRPr lang="en-US" sz="2400" b="1"/>
          </a:p>
          <a:p>
            <a:r>
              <a:rPr lang="en-US"/>
              <a:t>This data set is 2D data with mixture of Gaussian distribution </a:t>
            </a:r>
            <a:endParaRPr lang="en-US"/>
          </a:p>
          <a:p>
            <a:r>
              <a:rPr lang="en-US"/>
              <a:t>This data set breaks the assumption of LDA, thus we can see the result is bad. This is because our model still uses normal Gaussian distribution to estimate it. Thus when we apply LDA, we should carefully think about whether our sample(x) is Gaussian distribution or other distributions.</a:t>
            </a:r>
            <a:endParaRPr lang="en-US"/>
          </a:p>
          <a:p>
            <a:r>
              <a:rPr lang="en-US"/>
              <a:t>In the right picture, if we input our fk(x) as mixture of Gaussian distribution, and then we can also classify it well, so be careful about the fk(x) distribution form.</a:t>
            </a:r>
            <a:endParaRPr lang="en-US"/>
          </a:p>
        </p:txBody>
      </p:sp>
      <p:pic>
        <p:nvPicPr>
          <p:cNvPr id="3" name="Content Placeholder 2"/>
          <p:cNvPicPr>
            <a:picLocks noChangeAspect="1"/>
          </p:cNvPicPr>
          <p:nvPr>
            <p:ph sz="half" idx="1"/>
          </p:nvPr>
        </p:nvPicPr>
        <p:blipFill>
          <a:blip r:embed="rId1"/>
          <a:stretch>
            <a:fillRect/>
          </a:stretch>
        </p:blipFill>
        <p:spPr>
          <a:xfrm>
            <a:off x="1496060" y="1503045"/>
            <a:ext cx="3412490" cy="2696845"/>
          </a:xfrm>
          <a:prstGeom prst="rect">
            <a:avLst/>
          </a:prstGeom>
        </p:spPr>
      </p:pic>
      <p:pic>
        <p:nvPicPr>
          <p:cNvPr id="6" name="Content Placeholder 5"/>
          <p:cNvPicPr>
            <a:picLocks noChangeAspect="1"/>
          </p:cNvPicPr>
          <p:nvPr>
            <p:ph sz="half" idx="2"/>
          </p:nvPr>
        </p:nvPicPr>
        <p:blipFill>
          <a:blip r:embed="rId2"/>
          <a:stretch>
            <a:fillRect/>
          </a:stretch>
        </p:blipFill>
        <p:spPr>
          <a:xfrm>
            <a:off x="6076950" y="1543685"/>
            <a:ext cx="3344545" cy="26562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QDA  VS LDA</a:t>
            </a:r>
            <a:endParaRPr lang="en-US"/>
          </a:p>
        </p:txBody>
      </p:sp>
      <p:sp>
        <p:nvSpPr>
          <p:cNvPr id="6" name="Text Box 5"/>
          <p:cNvSpPr txBox="1"/>
          <p:nvPr/>
        </p:nvSpPr>
        <p:spPr>
          <a:xfrm>
            <a:off x="861060" y="1033780"/>
            <a:ext cx="9265920" cy="1229995"/>
          </a:xfrm>
          <a:prstGeom prst="rect">
            <a:avLst/>
          </a:prstGeom>
          <a:noFill/>
        </p:spPr>
        <p:txBody>
          <a:bodyPr wrap="square" rtlCol="0">
            <a:spAutoFit/>
          </a:bodyPr>
          <a:p>
            <a:r>
              <a:rPr lang="en-US" sz="2000" b="1"/>
              <a:t>QDA</a:t>
            </a:r>
            <a:r>
              <a:rPr lang="en-US"/>
              <a:t>, short for quadratic discriminant analysis, it is an extension of LDA, in LDA, we assume the covariance matrix is the same for each class, whereas in most time, they don't, so we just modify LDA alittle bit, to assume the CM is different from different classes.</a:t>
            </a:r>
            <a:endParaRPr lang="en-US"/>
          </a:p>
        </p:txBody>
      </p:sp>
      <p:pic>
        <p:nvPicPr>
          <p:cNvPr id="7" name="Content Placeholder 6"/>
          <p:cNvPicPr>
            <a:picLocks noChangeAspect="1"/>
          </p:cNvPicPr>
          <p:nvPr>
            <p:ph idx="1"/>
          </p:nvPr>
        </p:nvPicPr>
        <p:blipFill>
          <a:blip r:embed="rId1"/>
          <a:stretch>
            <a:fillRect/>
          </a:stretch>
        </p:blipFill>
        <p:spPr>
          <a:xfrm>
            <a:off x="699770" y="2328545"/>
            <a:ext cx="7502525" cy="4342765"/>
          </a:xfrm>
          <a:prstGeom prst="rect">
            <a:avLst/>
          </a:prstGeom>
        </p:spPr>
      </p:pic>
      <p:pic>
        <p:nvPicPr>
          <p:cNvPr id="8" name="Picture 7"/>
          <p:cNvPicPr>
            <a:picLocks noChangeAspect="1"/>
          </p:cNvPicPr>
          <p:nvPr/>
        </p:nvPicPr>
        <p:blipFill>
          <a:blip r:embed="rId2"/>
          <a:stretch>
            <a:fillRect/>
          </a:stretch>
        </p:blipFill>
        <p:spPr>
          <a:xfrm>
            <a:off x="8593455" y="2646045"/>
            <a:ext cx="3044825" cy="2452370"/>
          </a:xfrm>
          <a:prstGeom prst="rect">
            <a:avLst/>
          </a:prstGeom>
        </p:spPr>
      </p:pic>
      <p:sp>
        <p:nvSpPr>
          <p:cNvPr id="9" name="Text Box 8"/>
          <p:cNvSpPr txBox="1"/>
          <p:nvPr/>
        </p:nvSpPr>
        <p:spPr>
          <a:xfrm>
            <a:off x="9284335" y="5306695"/>
            <a:ext cx="2206625" cy="553085"/>
          </a:xfrm>
          <a:prstGeom prst="rect">
            <a:avLst/>
          </a:prstGeom>
          <a:noFill/>
        </p:spPr>
        <p:txBody>
          <a:bodyPr wrap="square" rtlCol="0">
            <a:spAutoFit/>
          </a:bodyPr>
          <a:p>
            <a:r>
              <a:rPr lang="en-US" sz="1600" b="1"/>
              <a:t>QDA practice:</a:t>
            </a:r>
            <a:endParaRPr lang="en-US" sz="1600" b="1"/>
          </a:p>
          <a:p>
            <a:r>
              <a:rPr lang="en-US" sz="1400" b="1"/>
              <a:t>Curve boundary</a:t>
            </a:r>
            <a:endParaRPr lang="en-US" sz="1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nvSpPr>
        <p:spPr>
          <a:xfrm>
            <a:off x="609600" y="486410"/>
            <a:ext cx="109728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宋体" panose="02010600030101010101" pitchFamily="2" charset="-122"/>
              </a:defRPr>
            </a:lvl9pPr>
          </a:lstStyle>
          <a:p>
            <a:r>
              <a:rPr lang="en-US"/>
              <a:t>LDA  (As Reduction of Dimension)</a:t>
            </a:r>
            <a:endParaRPr lang="en-US"/>
          </a:p>
        </p:txBody>
      </p:sp>
      <p:sp>
        <p:nvSpPr>
          <p:cNvPr id="4" name="Text Box 3"/>
          <p:cNvSpPr txBox="1"/>
          <p:nvPr/>
        </p:nvSpPr>
        <p:spPr>
          <a:xfrm>
            <a:off x="518160" y="1162685"/>
            <a:ext cx="11802745" cy="1291590"/>
          </a:xfrm>
          <a:prstGeom prst="rect">
            <a:avLst/>
          </a:prstGeom>
          <a:noFill/>
        </p:spPr>
        <p:txBody>
          <a:bodyPr wrap="square" rtlCol="0">
            <a:spAutoFit/>
          </a:bodyPr>
          <a:p>
            <a:r>
              <a:rPr lang="en-US" sz="2400" b="1">
                <a:sym typeface="+mn-ea"/>
              </a:rPr>
              <a:t>Fisher's linear discriminant:</a:t>
            </a:r>
            <a:endParaRPr lang="en-US" sz="2400" b="1"/>
          </a:p>
          <a:p>
            <a:r>
              <a:rPr lang="en-US"/>
              <a:t>The rationale is simple: We project our labeled sample into a space with lower dimension with the aime to maximize the distances between different classes and at the same time minimize the distainces within classes.</a:t>
            </a:r>
            <a:endParaRPr lang="en-US"/>
          </a:p>
          <a:p>
            <a:r>
              <a:rPr lang="en-US"/>
              <a:t>Our goal is to find such vectors to porject. </a:t>
            </a:r>
            <a:endParaRPr lang="en-US"/>
          </a:p>
        </p:txBody>
      </p:sp>
      <p:pic>
        <p:nvPicPr>
          <p:cNvPr id="12" name="Content Placeholder 11"/>
          <p:cNvPicPr>
            <a:picLocks noChangeAspect="1"/>
          </p:cNvPicPr>
          <p:nvPr>
            <p:ph idx="1"/>
          </p:nvPr>
        </p:nvPicPr>
        <p:blipFill>
          <a:blip r:embed="rId1"/>
          <a:stretch>
            <a:fillRect/>
          </a:stretch>
        </p:blipFill>
        <p:spPr>
          <a:xfrm>
            <a:off x="1785620" y="2678430"/>
            <a:ext cx="8185150" cy="2814955"/>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5961</Words>
  <Application>WPS Presentation</Application>
  <PresentationFormat>Widescreen</PresentationFormat>
  <Paragraphs>191</Paragraphs>
  <Slides>15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14</vt:i4>
      </vt:variant>
      <vt:variant>
        <vt:lpstr>幻灯片标题</vt:lpstr>
      </vt:variant>
      <vt:variant>
        <vt:i4>15</vt:i4>
      </vt:variant>
    </vt:vector>
  </HeadingPairs>
  <TitlesOfParts>
    <vt:vector size="37" baseType="lpstr">
      <vt:lpstr>Arial</vt:lpstr>
      <vt:lpstr>宋体</vt:lpstr>
      <vt:lpstr>Wingdings</vt:lpstr>
      <vt:lpstr>Calibri Light</vt:lpstr>
      <vt:lpstr>Calibri</vt:lpstr>
      <vt:lpstr>微软雅黑</vt:lpstr>
      <vt:lpstr>Arial Unicode MS</vt:lpstr>
      <vt:lpstr>Blue Waves</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LDA  (As classifier)</vt:lpstr>
      <vt:lpstr>LDA  (As classifier)</vt:lpstr>
      <vt:lpstr>LDA  (As classifier)</vt:lpstr>
      <vt:lpstr>LDA  (As classifier)</vt:lpstr>
      <vt:lpstr>LDA  (As classifier)</vt:lpstr>
      <vt:lpstr>LDA  (As classifier)</vt:lpstr>
      <vt:lpstr>LDA  (As classifier)</vt:lpstr>
      <vt:lpstr>PowerPoint 演示文稿</vt:lpstr>
      <vt:lpstr>PowerPoint 演示文稿</vt:lpstr>
      <vt:lpstr>PowerPoint 演示文稿</vt:lpstr>
      <vt:lpstr>PowerPoint 演示文稿</vt:lpstr>
      <vt:lpstr>PowerPoint 演示文稿</vt:lpstr>
      <vt:lpstr>Copyright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daiya</cp:lastModifiedBy>
  <cp:revision>14</cp:revision>
  <dcterms:created xsi:type="dcterms:W3CDTF">2020-12-23T21:53:02Z</dcterms:created>
  <dcterms:modified xsi:type="dcterms:W3CDTF">2020-12-24T00:33:00Z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