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1" r:id="rId5"/>
    <p:sldId id="262"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oleObject" Target="../embeddings/oleObject2.bin"/><Relationship Id="rId7" Type="http://schemas.openxmlformats.org/officeDocument/2006/relationships/image" Target="../media/image9.png"/><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3" Type="http://schemas.openxmlformats.org/officeDocument/2006/relationships/vmlDrawing" Target="../drawings/vmlDrawing1.vml"/><Relationship Id="rId12" Type="http://schemas.openxmlformats.org/officeDocument/2006/relationships/slideLayout" Target="../slideLayouts/slideLayout4.xml"/><Relationship Id="rId11" Type="http://schemas.openxmlformats.org/officeDocument/2006/relationships/image" Target="../media/image11.wmf"/><Relationship Id="rId10" Type="http://schemas.openxmlformats.org/officeDocument/2006/relationships/oleObject" Target="../embeddings/oleObject3.bin"/><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IVM Model Illastration</a:t>
            </a:r>
            <a:endParaRPr lang="en-US" sz="4400" dirty="0"/>
          </a:p>
        </p:txBody>
      </p:sp>
      <p:sp>
        <p:nvSpPr>
          <p:cNvPr id="3" name="Subtitle 2"/>
          <p:cNvSpPr>
            <a:spLocks noGrp="1"/>
          </p:cNvSpPr>
          <p:nvPr>
            <p:ph type="subTitle" idx="1"/>
          </p:nvPr>
        </p:nvSpPr>
        <p:spPr>
          <a:xfrm>
            <a:off x="1934846" y="2982595"/>
            <a:ext cx="9218083" cy="1752600"/>
          </a:xfrm>
        </p:spPr>
        <p:txBody>
          <a:bodyPr/>
          <a:lstStyle/>
          <a:p>
            <a:r>
              <a:rPr lang="en-US" sz="2800"/>
              <a:t>Yang Dai</a:t>
            </a:r>
            <a:endParaRPr lang="en-US" sz="2800"/>
          </a:p>
        </p:txBody>
      </p:sp>
      <p:pic>
        <p:nvPicPr>
          <p:cNvPr id="4" name="Picture 3"/>
          <p:cNvPicPr>
            <a:picLocks noChangeAspect="1"/>
          </p:cNvPicPr>
          <p:nvPr/>
        </p:nvPicPr>
        <p:blipFill>
          <a:blip r:embed="rId1"/>
          <a:stretch>
            <a:fillRect/>
          </a:stretch>
        </p:blipFill>
        <p:spPr>
          <a:xfrm>
            <a:off x="8949055" y="4415790"/>
            <a:ext cx="2675255" cy="2004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IVM Algorithm</a:t>
            </a:r>
            <a:endParaRPr lang="en-US"/>
          </a:p>
        </p:txBody>
      </p:sp>
      <p:sp>
        <p:nvSpPr>
          <p:cNvPr id="6" name="Text Box 5"/>
          <p:cNvSpPr txBox="1"/>
          <p:nvPr/>
        </p:nvSpPr>
        <p:spPr>
          <a:xfrm>
            <a:off x="453390" y="950595"/>
            <a:ext cx="11129010" cy="3291840"/>
          </a:xfrm>
          <a:prstGeom prst="rect">
            <a:avLst/>
          </a:prstGeom>
          <a:noFill/>
        </p:spPr>
        <p:txBody>
          <a:bodyPr wrap="square" rtlCol="0">
            <a:spAutoFit/>
          </a:bodyPr>
          <a:p>
            <a:r>
              <a:rPr lang="en-US" sz="2800" b="1"/>
              <a:t>Theorem:</a:t>
            </a:r>
            <a:endParaRPr lang="en-US" sz="2800" b="1"/>
          </a:p>
          <a:p>
            <a:r>
              <a:rPr lang="en-US"/>
              <a:t>According to Representation Theorem, for every L2-regularized linear model (objective functions has w square term), the optimal solution could always be represented as the linear combinations of x</a:t>
            </a:r>
            <a:endParaRPr lang="en-US"/>
          </a:p>
          <a:p>
            <a:r>
              <a:rPr lang="en-US"/>
              <a:t>That is: </a:t>
            </a:r>
            <a:endParaRPr lang="en-US"/>
          </a:p>
          <a:p>
            <a:r>
              <a:rPr lang="en-US"/>
              <a:t>For every model like this:</a:t>
            </a:r>
            <a:endParaRPr lang="en-US"/>
          </a:p>
          <a:p>
            <a:endParaRPr lang="en-US"/>
          </a:p>
          <a:p>
            <a:endParaRPr lang="en-US"/>
          </a:p>
          <a:p>
            <a:r>
              <a:rPr lang="en-US"/>
              <a:t>The optimal solution could be </a:t>
            </a:r>
            <a:endParaRPr lang="en-US"/>
          </a:p>
          <a:p>
            <a:endParaRPr lang="en-US"/>
          </a:p>
          <a:p>
            <a:endParaRPr lang="en-US"/>
          </a:p>
          <a:p>
            <a:r>
              <a:rPr lang="en-US"/>
              <a:t>The decision function could be </a:t>
            </a:r>
            <a:endParaRPr lang="en-US"/>
          </a:p>
        </p:txBody>
      </p:sp>
      <p:pic>
        <p:nvPicPr>
          <p:cNvPr id="7" name="Content Placeholder 6"/>
          <p:cNvPicPr>
            <a:picLocks noChangeAspect="1"/>
          </p:cNvPicPr>
          <p:nvPr>
            <p:ph sz="half" idx="1"/>
          </p:nvPr>
        </p:nvPicPr>
        <p:blipFill>
          <a:blip r:embed="rId1"/>
          <a:stretch>
            <a:fillRect/>
          </a:stretch>
        </p:blipFill>
        <p:spPr>
          <a:xfrm>
            <a:off x="3190875" y="2136775"/>
            <a:ext cx="2276475" cy="664845"/>
          </a:xfrm>
          <a:prstGeom prst="rect">
            <a:avLst/>
          </a:prstGeom>
        </p:spPr>
      </p:pic>
      <p:pic>
        <p:nvPicPr>
          <p:cNvPr id="8" name="Picture 7"/>
          <p:cNvPicPr>
            <a:picLocks noChangeAspect="1"/>
          </p:cNvPicPr>
          <p:nvPr/>
        </p:nvPicPr>
        <p:blipFill>
          <a:blip r:embed="rId2"/>
          <a:stretch>
            <a:fillRect/>
          </a:stretch>
        </p:blipFill>
        <p:spPr>
          <a:xfrm>
            <a:off x="3686810" y="2944495"/>
            <a:ext cx="1410335" cy="779145"/>
          </a:xfrm>
          <a:prstGeom prst="rect">
            <a:avLst/>
          </a:prstGeom>
        </p:spPr>
      </p:pic>
      <p:pic>
        <p:nvPicPr>
          <p:cNvPr id="9" name="Picture 8"/>
          <p:cNvPicPr>
            <a:picLocks noChangeAspect="1"/>
          </p:cNvPicPr>
          <p:nvPr/>
        </p:nvPicPr>
        <p:blipFill>
          <a:blip r:embed="rId3"/>
          <a:stretch>
            <a:fillRect/>
          </a:stretch>
        </p:blipFill>
        <p:spPr>
          <a:xfrm>
            <a:off x="3839210" y="3723640"/>
            <a:ext cx="1783080" cy="701040"/>
          </a:xfrm>
          <a:prstGeom prst="rect">
            <a:avLst/>
          </a:prstGeom>
        </p:spPr>
      </p:pic>
      <p:sp>
        <p:nvSpPr>
          <p:cNvPr id="11" name="Text Box 10"/>
          <p:cNvSpPr txBox="1"/>
          <p:nvPr/>
        </p:nvSpPr>
        <p:spPr>
          <a:xfrm>
            <a:off x="453390" y="4627880"/>
            <a:ext cx="10493375" cy="645160"/>
          </a:xfrm>
          <a:prstGeom prst="rect">
            <a:avLst/>
          </a:prstGeom>
          <a:noFill/>
        </p:spPr>
        <p:txBody>
          <a:bodyPr wrap="square" rtlCol="0">
            <a:spAutoFit/>
          </a:bodyPr>
          <a:p>
            <a:r>
              <a:rPr lang="en-US"/>
              <a:t>Thus, we can replace error term here to </a:t>
            </a:r>
            <a:r>
              <a:rPr lang="en-US" b="1" i="1"/>
              <a:t>logistic regression </a:t>
            </a:r>
            <a:r>
              <a:rPr lang="en-US"/>
              <a:t>loss function, then we get:</a:t>
            </a:r>
            <a:endParaRPr lang="en-US"/>
          </a:p>
          <a:p>
            <a:endParaRPr lang="en-US"/>
          </a:p>
        </p:txBody>
      </p:sp>
      <p:pic>
        <p:nvPicPr>
          <p:cNvPr id="12" name="Content Placeholder 11"/>
          <p:cNvPicPr>
            <a:picLocks noChangeAspect="1"/>
          </p:cNvPicPr>
          <p:nvPr>
            <p:ph sz="half" idx="2"/>
          </p:nvPr>
        </p:nvPicPr>
        <p:blipFill>
          <a:blip r:embed="rId4"/>
          <a:stretch>
            <a:fillRect/>
          </a:stretch>
        </p:blipFill>
        <p:spPr>
          <a:xfrm>
            <a:off x="890270" y="5273040"/>
            <a:ext cx="5311140" cy="739140"/>
          </a:xfrm>
          <a:prstGeom prst="rect">
            <a:avLst/>
          </a:prstGeom>
        </p:spPr>
      </p:pic>
      <p:graphicFrame>
        <p:nvGraphicFramePr>
          <p:cNvPr id="13" name="Object 12">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49" name="" r:id="rId5" imgW="914400" imgH="215900" progId="Equation.KSEE3">
                  <p:embed/>
                </p:oleObj>
              </mc:Choice>
              <mc:Fallback>
                <p:oleObj name="" r:id="rId5" imgW="914400" imgH="215900" progId="Equation.KSEE3">
                  <p:embed/>
                  <p:pic>
                    <p:nvPicPr>
                      <p:cNvPr id="0" name="Picture 2048"/>
                      <p:cNvPicPr/>
                      <p:nvPr/>
                    </p:nvPicPr>
                    <p:blipFill>
                      <a:blip r:embed="rId6"/>
                      <a:stretch>
                        <a:fillRect/>
                      </a:stretch>
                    </p:blipFill>
                    <p:spPr>
                      <a:xfrm>
                        <a:off x="5638800" y="3321050"/>
                        <a:ext cx="914400" cy="215900"/>
                      </a:xfrm>
                      <a:prstGeom prst="rect">
                        <a:avLst/>
                      </a:prstGeom>
                    </p:spPr>
                  </p:pic>
                </p:oleObj>
              </mc:Fallback>
            </mc:AlternateContent>
          </a:graphicData>
        </a:graphic>
      </p:graphicFrame>
      <p:sp>
        <p:nvSpPr>
          <p:cNvPr id="15" name="Text Box 14"/>
          <p:cNvSpPr txBox="1"/>
          <p:nvPr/>
        </p:nvSpPr>
        <p:spPr>
          <a:xfrm>
            <a:off x="8620125" y="2677160"/>
            <a:ext cx="3773805" cy="368300"/>
          </a:xfrm>
          <a:prstGeom prst="rect">
            <a:avLst/>
          </a:prstGeom>
          <a:noFill/>
        </p:spPr>
        <p:txBody>
          <a:bodyPr wrap="square" rtlCol="0">
            <a:spAutoFit/>
          </a:bodyPr>
          <a:p>
            <a:r>
              <a:rPr lang="en-US"/>
              <a:t>LR Loss Function (label {0,1})</a:t>
            </a:r>
            <a:endParaRPr lang="en-US"/>
          </a:p>
        </p:txBody>
      </p:sp>
      <p:pic>
        <p:nvPicPr>
          <p:cNvPr id="16" name="Picture 15"/>
          <p:cNvPicPr>
            <a:picLocks noChangeAspect="1"/>
          </p:cNvPicPr>
          <p:nvPr/>
        </p:nvPicPr>
        <p:blipFill>
          <a:blip r:embed="rId7"/>
          <a:srcRect t="7808" r="11385"/>
          <a:stretch>
            <a:fillRect/>
          </a:stretch>
        </p:blipFill>
        <p:spPr>
          <a:xfrm>
            <a:off x="6608445" y="2568575"/>
            <a:ext cx="2011680" cy="584835"/>
          </a:xfrm>
          <a:prstGeom prst="rect">
            <a:avLst/>
          </a:prstGeom>
        </p:spPr>
      </p:pic>
      <p:graphicFrame>
        <p:nvGraphicFramePr>
          <p:cNvPr id="17" name="Object 16">
            <a:hlinkClick r:id="" action="ppaction://ole?verb="/>
          </p:cNvPr>
          <p:cNvGraphicFramePr>
            <a:graphicFrameLocks noChangeAspect="1"/>
          </p:cNvGraphicFramePr>
          <p:nvPr/>
        </p:nvGraphicFramePr>
        <p:xfrm>
          <a:off x="5840095" y="3237865"/>
          <a:ext cx="6043295" cy="621030"/>
        </p:xfrm>
        <a:graphic>
          <a:graphicData uri="http://schemas.openxmlformats.org/presentationml/2006/ole">
            <mc:AlternateContent xmlns:mc="http://schemas.openxmlformats.org/markup-compatibility/2006">
              <mc:Choice xmlns:v="urn:schemas-microsoft-com:vml" Requires="v">
                <p:oleObj spid="_x0000_s2050" name="" r:id="rId8" imgW="4203065" imgH="431800" progId="Equation.KSEE3">
                  <p:embed/>
                </p:oleObj>
              </mc:Choice>
              <mc:Fallback>
                <p:oleObj name="" r:id="rId8" imgW="4203065" imgH="431800" progId="Equation.KSEE3">
                  <p:embed/>
                  <p:pic>
                    <p:nvPicPr>
                      <p:cNvPr id="0" name="Picture 2049"/>
                      <p:cNvPicPr/>
                      <p:nvPr/>
                    </p:nvPicPr>
                    <p:blipFill>
                      <a:blip r:embed="rId9"/>
                      <a:stretch>
                        <a:fillRect/>
                      </a:stretch>
                    </p:blipFill>
                    <p:spPr>
                      <a:xfrm>
                        <a:off x="5840095" y="3237865"/>
                        <a:ext cx="6043295" cy="621030"/>
                      </a:xfrm>
                      <a:prstGeom prst="rect">
                        <a:avLst/>
                      </a:prstGeom>
                    </p:spPr>
                  </p:pic>
                </p:oleObj>
              </mc:Fallback>
            </mc:AlternateContent>
          </a:graphicData>
        </a:graphic>
      </p:graphicFrame>
      <p:sp>
        <p:nvSpPr>
          <p:cNvPr id="18" name="Rectangles 17"/>
          <p:cNvSpPr/>
          <p:nvPr/>
        </p:nvSpPr>
        <p:spPr>
          <a:xfrm>
            <a:off x="5546090" y="2528570"/>
            <a:ext cx="6599555" cy="1569085"/>
          </a:xfrm>
          <a:prstGeom prst="rect">
            <a:avLst/>
          </a:prstGeom>
          <a:noFill/>
          <a:ln w="38100">
            <a:solidFill>
              <a:srgbClr val="FF0000"/>
            </a:solidFill>
            <a:headEnd type="none" w="med" len="med"/>
            <a:tailEnd type="none" w="med" len="med"/>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9" name="Straight Arrow Connector 18"/>
          <p:cNvCxnSpPr/>
          <p:nvPr/>
        </p:nvCxnSpPr>
        <p:spPr>
          <a:xfrm flipH="1" flipV="1">
            <a:off x="5352415" y="2583815"/>
            <a:ext cx="848995" cy="461645"/>
          </a:xfrm>
          <a:prstGeom prst="straightConnector1">
            <a:avLst/>
          </a:prstGeom>
          <a:gradFill rotWithShape="0">
            <a:gsLst>
              <a:gs pos="0">
                <a:schemeClr val="accent1"/>
              </a:gs>
              <a:gs pos="100000">
                <a:schemeClr val="accent2"/>
              </a:gs>
            </a:gsLst>
            <a:lin ang="5400000" scaled="1"/>
          </a:gradFill>
          <a:ln w="41275" cap="flat" cmpd="sng" algn="ctr">
            <a:solidFill>
              <a:srgbClr val="FF0000"/>
            </a:solidFill>
            <a:prstDash val="solid"/>
            <a:round/>
            <a:headEnd type="none" w="med" len="med"/>
            <a:tailEnd type="triangle" w="med" len="med"/>
          </a:ln>
        </p:spPr>
      </p:cxnSp>
      <p:sp>
        <p:nvSpPr>
          <p:cNvPr id="20" name="Text Box 19"/>
          <p:cNvSpPr txBox="1"/>
          <p:nvPr/>
        </p:nvSpPr>
        <p:spPr>
          <a:xfrm>
            <a:off x="5998210" y="2160270"/>
            <a:ext cx="2731770" cy="368300"/>
          </a:xfrm>
          <a:prstGeom prst="rect">
            <a:avLst/>
          </a:prstGeom>
          <a:noFill/>
        </p:spPr>
        <p:txBody>
          <a:bodyPr wrap="square" rtlCol="0">
            <a:spAutoFit/>
          </a:bodyPr>
          <a:p>
            <a:r>
              <a:rPr lang="en-US"/>
              <a:t>Replce error term</a:t>
            </a:r>
            <a:endParaRPr lang="en-US"/>
          </a:p>
        </p:txBody>
      </p:sp>
      <p:graphicFrame>
        <p:nvGraphicFramePr>
          <p:cNvPr id="21" name="Object 20">
            <a:hlinkClick r:id="" action="ppaction://ole?verb="/>
          </p:cNvPr>
          <p:cNvGraphicFramePr>
            <a:graphicFrameLocks noChangeAspect="1"/>
          </p:cNvGraphicFramePr>
          <p:nvPr/>
        </p:nvGraphicFramePr>
        <p:xfrm>
          <a:off x="6464300" y="5273040"/>
          <a:ext cx="2633980" cy="1160780"/>
        </p:xfrm>
        <a:graphic>
          <a:graphicData uri="http://schemas.openxmlformats.org/presentationml/2006/ole">
            <mc:AlternateContent xmlns:mc="http://schemas.openxmlformats.org/markup-compatibility/2006">
              <mc:Choice xmlns:v="urn:schemas-microsoft-com:vml" Requires="v">
                <p:oleObj spid="_x0000_s2051" name="" r:id="rId10" imgW="1498600" imgH="660400" progId="Equation.KSEE3">
                  <p:embed/>
                </p:oleObj>
              </mc:Choice>
              <mc:Fallback>
                <p:oleObj name="" r:id="rId10" imgW="1498600" imgH="660400" progId="Equation.KSEE3">
                  <p:embed/>
                  <p:pic>
                    <p:nvPicPr>
                      <p:cNvPr id="0" name="Picture 2050"/>
                      <p:cNvPicPr/>
                      <p:nvPr/>
                    </p:nvPicPr>
                    <p:blipFill>
                      <a:blip r:embed="rId11"/>
                      <a:stretch>
                        <a:fillRect/>
                      </a:stretch>
                    </p:blipFill>
                    <p:spPr>
                      <a:xfrm>
                        <a:off x="6464300" y="5273040"/>
                        <a:ext cx="2633980" cy="1160780"/>
                      </a:xfrm>
                      <a:prstGeom prst="rect">
                        <a:avLst/>
                      </a:prstGeom>
                    </p:spPr>
                  </p:pic>
                </p:oleObj>
              </mc:Fallback>
            </mc:AlternateContent>
          </a:graphicData>
        </a:graphic>
      </p:graphicFrame>
      <p:sp>
        <p:nvSpPr>
          <p:cNvPr id="22" name="Text Box 21"/>
          <p:cNvSpPr txBox="1"/>
          <p:nvPr/>
        </p:nvSpPr>
        <p:spPr>
          <a:xfrm>
            <a:off x="8951595" y="5788660"/>
            <a:ext cx="3110230" cy="645160"/>
          </a:xfrm>
          <a:prstGeom prst="rect">
            <a:avLst/>
          </a:prstGeom>
          <a:noFill/>
        </p:spPr>
        <p:txBody>
          <a:bodyPr wrap="square" rtlCol="0">
            <a:spAutoFit/>
          </a:bodyPr>
          <a:p>
            <a:r>
              <a:rPr lang="en-US"/>
              <a:t>H</a:t>
            </a:r>
            <a:r>
              <a:rPr lang="en-US" baseline="-25000"/>
              <a:t>k </a:t>
            </a:r>
            <a:r>
              <a:rPr lang="en-US"/>
              <a:t>is the RKHS generated by Kernel K</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80975"/>
            <a:ext cx="10972800" cy="582613"/>
          </a:xfrm>
        </p:spPr>
        <p:txBody>
          <a:bodyPr/>
          <a:p>
            <a:r>
              <a:rPr lang="en-US"/>
              <a:t>IVM Algorithm</a:t>
            </a:r>
            <a:endParaRPr lang="en-US"/>
          </a:p>
        </p:txBody>
      </p:sp>
      <p:pic>
        <p:nvPicPr>
          <p:cNvPr id="12" name="Content Placeholder 11"/>
          <p:cNvPicPr>
            <a:picLocks noChangeAspect="1"/>
          </p:cNvPicPr>
          <p:nvPr>
            <p:ph sz="half" idx="1"/>
          </p:nvPr>
        </p:nvPicPr>
        <p:blipFill>
          <a:blip r:embed="rId1"/>
          <a:stretch>
            <a:fillRect/>
          </a:stretch>
        </p:blipFill>
        <p:spPr>
          <a:xfrm>
            <a:off x="589915" y="1306195"/>
            <a:ext cx="5311140" cy="739140"/>
          </a:xfrm>
          <a:prstGeom prst="rect">
            <a:avLst/>
          </a:prstGeom>
        </p:spPr>
      </p:pic>
      <p:graphicFrame>
        <p:nvGraphicFramePr>
          <p:cNvPr id="21" name="Object 20">
            <a:hlinkClick r:id="" action="ppaction://ole?verb="/>
          </p:cNvPr>
          <p:cNvGraphicFramePr>
            <a:graphicFrameLocks noChangeAspect="1"/>
          </p:cNvGraphicFramePr>
          <p:nvPr/>
        </p:nvGraphicFramePr>
        <p:xfrm>
          <a:off x="5901055" y="1165860"/>
          <a:ext cx="2633980" cy="1160780"/>
        </p:xfrm>
        <a:graphic>
          <a:graphicData uri="http://schemas.openxmlformats.org/presentationml/2006/ole">
            <mc:AlternateContent xmlns:mc="http://schemas.openxmlformats.org/markup-compatibility/2006">
              <mc:Choice xmlns:v="urn:schemas-microsoft-com:vml" Requires="v">
                <p:oleObj spid="_x0000_s2051" name="" r:id="rId2" imgW="1498600" imgH="660400" progId="Equation.KSEE3">
                  <p:embed/>
                </p:oleObj>
              </mc:Choice>
              <mc:Fallback>
                <p:oleObj name="" r:id="rId2" imgW="1498600" imgH="660400" progId="Equation.KSEE3">
                  <p:embed/>
                  <p:pic>
                    <p:nvPicPr>
                      <p:cNvPr id="0" name="Picture 2050"/>
                      <p:cNvPicPr/>
                      <p:nvPr/>
                    </p:nvPicPr>
                    <p:blipFill>
                      <a:blip r:embed="rId3"/>
                      <a:stretch>
                        <a:fillRect/>
                      </a:stretch>
                    </p:blipFill>
                    <p:spPr>
                      <a:xfrm>
                        <a:off x="5901055" y="1165860"/>
                        <a:ext cx="2633980" cy="1160780"/>
                      </a:xfrm>
                      <a:prstGeom prst="rect">
                        <a:avLst/>
                      </a:prstGeom>
                    </p:spPr>
                  </p:pic>
                </p:oleObj>
              </mc:Fallback>
            </mc:AlternateContent>
          </a:graphicData>
        </a:graphic>
      </p:graphicFrame>
      <p:sp>
        <p:nvSpPr>
          <p:cNvPr id="22" name="Text Box 21"/>
          <p:cNvSpPr txBox="1"/>
          <p:nvPr/>
        </p:nvSpPr>
        <p:spPr>
          <a:xfrm>
            <a:off x="8388350" y="1681480"/>
            <a:ext cx="3110230" cy="645160"/>
          </a:xfrm>
          <a:prstGeom prst="rect">
            <a:avLst/>
          </a:prstGeom>
          <a:noFill/>
        </p:spPr>
        <p:txBody>
          <a:bodyPr wrap="square" rtlCol="0">
            <a:spAutoFit/>
          </a:bodyPr>
          <a:p>
            <a:r>
              <a:rPr lang="en-US"/>
              <a:t>H</a:t>
            </a:r>
            <a:r>
              <a:rPr lang="en-US" baseline="-25000"/>
              <a:t>k </a:t>
            </a:r>
            <a:r>
              <a:rPr lang="en-US"/>
              <a:t>is the RKHS generated by Kernel K</a:t>
            </a:r>
            <a:endParaRPr lang="en-US"/>
          </a:p>
        </p:txBody>
      </p:sp>
      <p:sp>
        <p:nvSpPr>
          <p:cNvPr id="4" name="Text Box 3"/>
          <p:cNvSpPr txBox="1"/>
          <p:nvPr/>
        </p:nvSpPr>
        <p:spPr>
          <a:xfrm>
            <a:off x="847725" y="2491740"/>
            <a:ext cx="6728460" cy="368300"/>
          </a:xfrm>
          <a:prstGeom prst="rect">
            <a:avLst/>
          </a:prstGeom>
          <a:noFill/>
        </p:spPr>
        <p:txBody>
          <a:bodyPr wrap="square" rtlCol="0">
            <a:spAutoFit/>
          </a:bodyPr>
          <a:p>
            <a:r>
              <a:rPr lang="en-US"/>
              <a:t>Then with the finite dimensional form, we can rewrite it as: </a:t>
            </a:r>
            <a:endParaRPr lang="en-US"/>
          </a:p>
        </p:txBody>
      </p:sp>
      <p:pic>
        <p:nvPicPr>
          <p:cNvPr id="5" name="Content Placeholder 4"/>
          <p:cNvPicPr>
            <a:picLocks noChangeAspect="1"/>
          </p:cNvPicPr>
          <p:nvPr>
            <p:ph sz="half" idx="2"/>
          </p:nvPr>
        </p:nvPicPr>
        <p:blipFill>
          <a:blip r:embed="rId4"/>
          <a:stretch>
            <a:fillRect/>
          </a:stretch>
        </p:blipFill>
        <p:spPr>
          <a:xfrm>
            <a:off x="2191385" y="2992755"/>
            <a:ext cx="5384800" cy="634365"/>
          </a:xfrm>
          <a:prstGeom prst="rect">
            <a:avLst/>
          </a:prstGeom>
        </p:spPr>
      </p:pic>
      <p:sp>
        <p:nvSpPr>
          <p:cNvPr id="10" name="Text Box 9"/>
          <p:cNvSpPr txBox="1"/>
          <p:nvPr/>
        </p:nvSpPr>
        <p:spPr>
          <a:xfrm>
            <a:off x="1430020" y="3627120"/>
            <a:ext cx="6350000" cy="368300"/>
          </a:xfrm>
          <a:prstGeom prst="rect">
            <a:avLst/>
          </a:prstGeom>
          <a:noFill/>
        </p:spPr>
        <p:txBody>
          <a:bodyPr wrap="square" rtlCol="0">
            <a:spAutoFit/>
          </a:bodyPr>
          <a:p>
            <a:r>
              <a:rPr lang="en-US"/>
              <a:t>Here, y is (N*1), Ka is (N*N), a is (N*1), Kq is equal to Ka</a:t>
            </a:r>
            <a:endParaRPr lang="en-US"/>
          </a:p>
        </p:txBody>
      </p:sp>
      <p:sp>
        <p:nvSpPr>
          <p:cNvPr id="14" name="Text Box 13"/>
          <p:cNvSpPr txBox="1"/>
          <p:nvPr/>
        </p:nvSpPr>
        <p:spPr>
          <a:xfrm>
            <a:off x="1078865" y="4347210"/>
            <a:ext cx="9774555" cy="645160"/>
          </a:xfrm>
          <a:prstGeom prst="rect">
            <a:avLst/>
          </a:prstGeom>
          <a:noFill/>
        </p:spPr>
        <p:txBody>
          <a:bodyPr wrap="square" rtlCol="0">
            <a:spAutoFit/>
          </a:bodyPr>
          <a:p>
            <a:r>
              <a:rPr lang="en-US"/>
              <a:t>Then ,we can solve this problem by Netwon- Raphson iterative method to get optimal a</a:t>
            </a:r>
            <a:endParaRPr lang="en-US"/>
          </a:p>
          <a:p>
            <a:endParaRPr lang="en-US"/>
          </a:p>
        </p:txBody>
      </p:sp>
      <p:pic>
        <p:nvPicPr>
          <p:cNvPr id="23" name="Picture 22"/>
          <p:cNvPicPr>
            <a:picLocks noChangeAspect="1"/>
          </p:cNvPicPr>
          <p:nvPr/>
        </p:nvPicPr>
        <p:blipFill>
          <a:blip r:embed="rId5"/>
          <a:stretch>
            <a:fillRect/>
          </a:stretch>
        </p:blipFill>
        <p:spPr>
          <a:xfrm>
            <a:off x="2445385" y="5122545"/>
            <a:ext cx="7612380" cy="1005840"/>
          </a:xfrm>
          <a:prstGeom prst="rect">
            <a:avLst/>
          </a:prstGeom>
        </p:spPr>
      </p:pic>
      <p:sp>
        <p:nvSpPr>
          <p:cNvPr id="24" name="Text Box 23"/>
          <p:cNvSpPr txBox="1"/>
          <p:nvPr/>
        </p:nvSpPr>
        <p:spPr>
          <a:xfrm>
            <a:off x="747395" y="5302885"/>
            <a:ext cx="1591945" cy="645160"/>
          </a:xfrm>
          <a:prstGeom prst="rect">
            <a:avLst/>
          </a:prstGeom>
          <a:noFill/>
        </p:spPr>
        <p:txBody>
          <a:bodyPr wrap="square" rtlCol="0">
            <a:spAutoFit/>
          </a:bodyPr>
          <a:p>
            <a:r>
              <a:rPr lang="en-US"/>
              <a:t>Iterative a for each step</a:t>
            </a:r>
            <a:endParaRPr lang="en-US"/>
          </a:p>
        </p:txBody>
      </p:sp>
      <p:sp>
        <p:nvSpPr>
          <p:cNvPr id="25" name="Text Box 24"/>
          <p:cNvSpPr txBox="1"/>
          <p:nvPr/>
        </p:nvSpPr>
        <p:spPr>
          <a:xfrm>
            <a:off x="7171690" y="2992755"/>
            <a:ext cx="4880610" cy="368300"/>
          </a:xfrm>
          <a:prstGeom prst="rect">
            <a:avLst/>
          </a:prstGeom>
          <a:noFill/>
        </p:spPr>
        <p:txBody>
          <a:bodyPr wrap="square" rtlCol="0">
            <a:spAutoFit/>
          </a:bodyPr>
          <a:p>
            <a:r>
              <a:rPr lang="en-US"/>
              <a:t>We ignore b cause it doesn't influence result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nvSpPr>
        <p:spPr>
          <a:xfrm>
            <a:off x="508000" y="319405"/>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IVM Algorithm</a:t>
            </a:r>
            <a:endParaRPr lang="en-US"/>
          </a:p>
        </p:txBody>
      </p:sp>
      <p:sp>
        <p:nvSpPr>
          <p:cNvPr id="6" name="Text Box 5"/>
          <p:cNvSpPr txBox="1"/>
          <p:nvPr/>
        </p:nvSpPr>
        <p:spPr>
          <a:xfrm>
            <a:off x="645795" y="1116965"/>
            <a:ext cx="9377680" cy="1476375"/>
          </a:xfrm>
          <a:prstGeom prst="rect">
            <a:avLst/>
          </a:prstGeom>
          <a:noFill/>
        </p:spPr>
        <p:txBody>
          <a:bodyPr wrap="square" rtlCol="0">
            <a:spAutoFit/>
          </a:bodyPr>
          <a:p>
            <a:r>
              <a:rPr lang="en-US"/>
              <a:t>We have model already and know how to get optimal solution of it, but one question is for each step (iteration), we have to use all the training data set to update a, which is too time consuming for computation, thus to solve this problem, we want to find a sub-model to approximate full model. In this paper, author illustrates a new way to select the sub-model which can save time for training</a:t>
            </a:r>
            <a:endParaRPr lang="en-US"/>
          </a:p>
        </p:txBody>
      </p:sp>
      <p:pic>
        <p:nvPicPr>
          <p:cNvPr id="7" name="Content Placeholder 6"/>
          <p:cNvPicPr>
            <a:picLocks noChangeAspect="1"/>
          </p:cNvPicPr>
          <p:nvPr>
            <p:ph sz="half" idx="1"/>
          </p:nvPr>
        </p:nvPicPr>
        <p:blipFill>
          <a:blip r:embed="rId1"/>
          <a:stretch>
            <a:fillRect/>
          </a:stretch>
        </p:blipFill>
        <p:spPr>
          <a:xfrm>
            <a:off x="5634355" y="2797175"/>
            <a:ext cx="2865120" cy="769620"/>
          </a:xfrm>
          <a:prstGeom prst="rect">
            <a:avLst/>
          </a:prstGeom>
        </p:spPr>
      </p:pic>
      <p:pic>
        <p:nvPicPr>
          <p:cNvPr id="9" name="Content Placeholder 8"/>
          <p:cNvPicPr>
            <a:picLocks noChangeAspect="1"/>
          </p:cNvPicPr>
          <p:nvPr>
            <p:ph sz="half" idx="2"/>
          </p:nvPr>
        </p:nvPicPr>
        <p:blipFill>
          <a:blip r:embed="rId2"/>
          <a:stretch>
            <a:fillRect/>
          </a:stretch>
        </p:blipFill>
        <p:spPr>
          <a:xfrm>
            <a:off x="1657985" y="2797175"/>
            <a:ext cx="2796540" cy="868680"/>
          </a:xfrm>
          <a:prstGeom prst="rect">
            <a:avLst/>
          </a:prstGeom>
        </p:spPr>
      </p:pic>
      <p:sp>
        <p:nvSpPr>
          <p:cNvPr id="11" name="Text Box 10"/>
          <p:cNvSpPr txBox="1"/>
          <p:nvPr/>
        </p:nvSpPr>
        <p:spPr>
          <a:xfrm>
            <a:off x="2131060" y="3783965"/>
            <a:ext cx="7726680" cy="368300"/>
          </a:xfrm>
          <a:prstGeom prst="rect">
            <a:avLst/>
          </a:prstGeom>
          <a:noFill/>
        </p:spPr>
        <p:txBody>
          <a:bodyPr wrap="none" rtlCol="0">
            <a:spAutoFit/>
          </a:bodyPr>
          <a:p>
            <a:r>
              <a:rPr lang="en-US"/>
              <a:t>Original Model                                              Alternative Model                      </a:t>
            </a:r>
            <a:endParaRPr lang="en-US"/>
          </a:p>
        </p:txBody>
      </p:sp>
      <p:sp>
        <p:nvSpPr>
          <p:cNvPr id="13" name="Text Box 12"/>
          <p:cNvSpPr txBox="1"/>
          <p:nvPr/>
        </p:nvSpPr>
        <p:spPr>
          <a:xfrm>
            <a:off x="2536190" y="4730750"/>
            <a:ext cx="7644130" cy="368300"/>
          </a:xfrm>
          <a:prstGeom prst="rect">
            <a:avLst/>
          </a:prstGeom>
          <a:noFill/>
        </p:spPr>
        <p:txBody>
          <a:bodyPr wrap="square" rtlCol="0">
            <a:spAutoFit/>
          </a:bodyPr>
          <a:p>
            <a:r>
              <a:rPr lang="en-US"/>
              <a:t>Where S is the subset of the training data {x1,x2,,,xN}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nvSpPr>
        <p:spPr>
          <a:xfrm>
            <a:off x="508000" y="319405"/>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IVM Algorithm</a:t>
            </a:r>
            <a:endParaRPr lang="en-US"/>
          </a:p>
        </p:txBody>
      </p:sp>
      <p:sp>
        <p:nvSpPr>
          <p:cNvPr id="4" name="Text Box 3"/>
          <p:cNvSpPr txBox="1"/>
          <p:nvPr/>
        </p:nvSpPr>
        <p:spPr>
          <a:xfrm>
            <a:off x="690245" y="1042670"/>
            <a:ext cx="8933180" cy="645160"/>
          </a:xfrm>
          <a:prstGeom prst="rect">
            <a:avLst/>
          </a:prstGeom>
          <a:noFill/>
        </p:spPr>
        <p:txBody>
          <a:bodyPr wrap="square" rtlCol="0">
            <a:spAutoFit/>
          </a:bodyPr>
          <a:p>
            <a:r>
              <a:rPr lang="en-US"/>
              <a:t>It is impossible to find all the possible subset of training data set, thus we use greedy forward method to achieve it</a:t>
            </a:r>
            <a:endParaRPr lang="en-US"/>
          </a:p>
        </p:txBody>
      </p:sp>
      <p:pic>
        <p:nvPicPr>
          <p:cNvPr id="8" name="Content Placeholder 7"/>
          <p:cNvPicPr>
            <a:picLocks noChangeAspect="1"/>
          </p:cNvPicPr>
          <p:nvPr>
            <p:ph idx="1"/>
          </p:nvPr>
        </p:nvPicPr>
        <p:blipFill>
          <a:blip r:embed="rId1"/>
          <a:stretch>
            <a:fillRect/>
          </a:stretch>
        </p:blipFill>
        <p:spPr>
          <a:xfrm>
            <a:off x="586740" y="1687830"/>
            <a:ext cx="6852285" cy="4712335"/>
          </a:xfrm>
          <a:prstGeom prst="rect">
            <a:avLst/>
          </a:prstGeom>
        </p:spPr>
      </p:pic>
      <p:sp>
        <p:nvSpPr>
          <p:cNvPr id="14" name="Text Box 13"/>
          <p:cNvSpPr txBox="1"/>
          <p:nvPr/>
        </p:nvSpPr>
        <p:spPr>
          <a:xfrm>
            <a:off x="7439025" y="2077720"/>
            <a:ext cx="4337685" cy="3415030"/>
          </a:xfrm>
          <a:prstGeom prst="rect">
            <a:avLst/>
          </a:prstGeom>
          <a:noFill/>
        </p:spPr>
        <p:txBody>
          <a:bodyPr wrap="square" rtlCol="0">
            <a:spAutoFit/>
          </a:bodyPr>
          <a:p>
            <a:r>
              <a:rPr lang="en-US"/>
              <a:t>In each epoch, we just select one sample and one possible subset element, and calculate Kernel of it and every subset elements and one possible subset element, then we get fx, then we calculate the loss function to find the optimal a under this epoch, then we get optimal a (and f), then we find the one sample which could minimize H most to put it to sub set, we repeat this step for a while until H converges. At last we get optimal a and subset 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nvSpPr>
        <p:spPr>
          <a:xfrm>
            <a:off x="508000" y="319405"/>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IVM Algorithm</a:t>
            </a:r>
            <a:endParaRPr lang="en-US"/>
          </a:p>
        </p:txBody>
      </p:sp>
      <p:sp>
        <p:nvSpPr>
          <p:cNvPr id="6" name="Text Box 5"/>
          <p:cNvSpPr txBox="1"/>
          <p:nvPr/>
        </p:nvSpPr>
        <p:spPr>
          <a:xfrm>
            <a:off x="1179830" y="3187065"/>
            <a:ext cx="9077960" cy="645160"/>
          </a:xfrm>
          <a:prstGeom prst="rect">
            <a:avLst/>
          </a:prstGeom>
          <a:noFill/>
        </p:spPr>
        <p:txBody>
          <a:bodyPr wrap="square" rtlCol="0">
            <a:spAutoFit/>
          </a:bodyPr>
          <a:p>
            <a:r>
              <a:rPr lang="en-US"/>
              <a:t>Then author mentions that because for each epoch, we have to optimize a by using Newton method which also can be time consuming, so we do a further approximation:</a:t>
            </a:r>
            <a:endParaRPr lang="en-US"/>
          </a:p>
        </p:txBody>
      </p:sp>
      <p:pic>
        <p:nvPicPr>
          <p:cNvPr id="7" name="Content Placeholder 6"/>
          <p:cNvPicPr>
            <a:picLocks noChangeAspect="1"/>
          </p:cNvPicPr>
          <p:nvPr>
            <p:ph sz="half" idx="1"/>
          </p:nvPr>
        </p:nvPicPr>
        <p:blipFill>
          <a:blip r:embed="rId1"/>
          <a:srcRect l="5753" t="24842"/>
          <a:stretch>
            <a:fillRect/>
          </a:stretch>
        </p:blipFill>
        <p:spPr>
          <a:xfrm>
            <a:off x="1427480" y="3832225"/>
            <a:ext cx="8582660" cy="829945"/>
          </a:xfrm>
          <a:prstGeom prst="rect">
            <a:avLst/>
          </a:prstGeom>
        </p:spPr>
      </p:pic>
      <p:pic>
        <p:nvPicPr>
          <p:cNvPr id="9" name="Content Placeholder 8"/>
          <p:cNvPicPr>
            <a:picLocks noChangeAspect="1"/>
          </p:cNvPicPr>
          <p:nvPr>
            <p:ph sz="half" idx="2"/>
          </p:nvPr>
        </p:nvPicPr>
        <p:blipFill>
          <a:blip r:embed="rId2"/>
          <a:stretch>
            <a:fillRect/>
          </a:stretch>
        </p:blipFill>
        <p:spPr>
          <a:xfrm>
            <a:off x="1179830" y="1165860"/>
            <a:ext cx="6725285" cy="882650"/>
          </a:xfrm>
          <a:prstGeom prst="rect">
            <a:avLst/>
          </a:prstGeom>
        </p:spPr>
      </p:pic>
      <p:pic>
        <p:nvPicPr>
          <p:cNvPr id="11" name="Picture 10"/>
          <p:cNvPicPr>
            <a:picLocks noChangeAspect="1"/>
          </p:cNvPicPr>
          <p:nvPr/>
        </p:nvPicPr>
        <p:blipFill>
          <a:blip r:embed="rId3"/>
          <a:stretch>
            <a:fillRect/>
          </a:stretch>
        </p:blipFill>
        <p:spPr>
          <a:xfrm>
            <a:off x="1022985" y="2440940"/>
            <a:ext cx="7310120" cy="515620"/>
          </a:xfrm>
          <a:prstGeom prst="rect">
            <a:avLst/>
          </a:prstGeom>
        </p:spPr>
      </p:pic>
      <p:sp>
        <p:nvSpPr>
          <p:cNvPr id="12" name="Text Box 11"/>
          <p:cNvSpPr txBox="1"/>
          <p:nvPr/>
        </p:nvSpPr>
        <p:spPr>
          <a:xfrm>
            <a:off x="1618615" y="4863465"/>
            <a:ext cx="8391525" cy="368300"/>
          </a:xfrm>
          <a:prstGeom prst="rect">
            <a:avLst/>
          </a:prstGeom>
          <a:noFill/>
        </p:spPr>
        <p:txBody>
          <a:bodyPr wrap="square" rtlCol="0">
            <a:spAutoFit/>
          </a:bodyPr>
          <a:p>
            <a:r>
              <a:rPr lang="en-US"/>
              <a:t>This means for each epoch, we just update a for once to approximize full a value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572135" y="1364615"/>
            <a:ext cx="7731760" cy="1976120"/>
          </a:xfrm>
          <a:prstGeom prst="rect">
            <a:avLst/>
          </a:prstGeom>
        </p:spPr>
      </p:pic>
      <p:sp>
        <p:nvSpPr>
          <p:cNvPr id="7" name="Title 1"/>
          <p:cNvSpPr>
            <a:spLocks noGrp="1"/>
          </p:cNvSpPr>
          <p:nvPr/>
        </p:nvSpPr>
        <p:spPr>
          <a:xfrm>
            <a:off x="508000" y="319405"/>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IVM Algorithm</a:t>
            </a:r>
            <a:endParaRPr lang="en-US"/>
          </a:p>
        </p:txBody>
      </p:sp>
      <p:sp>
        <p:nvSpPr>
          <p:cNvPr id="8" name="Text Box 7"/>
          <p:cNvSpPr txBox="1"/>
          <p:nvPr/>
        </p:nvSpPr>
        <p:spPr>
          <a:xfrm>
            <a:off x="679450" y="3340735"/>
            <a:ext cx="5436235" cy="398780"/>
          </a:xfrm>
          <a:prstGeom prst="rect">
            <a:avLst/>
          </a:prstGeom>
          <a:noFill/>
        </p:spPr>
        <p:txBody>
          <a:bodyPr wrap="square" rtlCol="0">
            <a:spAutoFit/>
          </a:bodyPr>
          <a:p>
            <a:r>
              <a:rPr lang="en-US" sz="2000" b="1"/>
              <a:t>Hyper-parameter tuning</a:t>
            </a:r>
            <a:endParaRPr lang="en-US" sz="2000" b="1"/>
          </a:p>
        </p:txBody>
      </p:sp>
      <p:sp>
        <p:nvSpPr>
          <p:cNvPr id="9" name="Text Box 8"/>
          <p:cNvSpPr txBox="1"/>
          <p:nvPr/>
        </p:nvSpPr>
        <p:spPr>
          <a:xfrm>
            <a:off x="827405" y="965835"/>
            <a:ext cx="5436235" cy="398780"/>
          </a:xfrm>
          <a:prstGeom prst="rect">
            <a:avLst/>
          </a:prstGeom>
          <a:noFill/>
        </p:spPr>
        <p:txBody>
          <a:bodyPr wrap="square" rtlCol="0">
            <a:spAutoFit/>
          </a:bodyPr>
          <a:p>
            <a:r>
              <a:rPr lang="en-US" sz="2000" b="1"/>
              <a:t>Stoping rule</a:t>
            </a:r>
            <a:endParaRPr lang="en-US" sz="2000" b="1"/>
          </a:p>
        </p:txBody>
      </p:sp>
      <p:sp>
        <p:nvSpPr>
          <p:cNvPr id="10" name="Text Box 9"/>
          <p:cNvSpPr txBox="1"/>
          <p:nvPr/>
        </p:nvSpPr>
        <p:spPr>
          <a:xfrm>
            <a:off x="679450" y="3739515"/>
            <a:ext cx="5362575" cy="1476375"/>
          </a:xfrm>
          <a:prstGeom prst="rect">
            <a:avLst/>
          </a:prstGeom>
          <a:noFill/>
        </p:spPr>
        <p:txBody>
          <a:bodyPr wrap="square" rtlCol="0">
            <a:spAutoFit/>
          </a:bodyPr>
          <a:p>
            <a:r>
              <a:rPr lang="en-US"/>
              <a:t>If we train many models and test their perfomances on validation data set to select lamda, it's too time consuming, to reduce the computation time, author illustrates to select optimal lamda while selecting sub set S</a:t>
            </a:r>
            <a:endParaRPr lang="en-US"/>
          </a:p>
        </p:txBody>
      </p:sp>
      <p:pic>
        <p:nvPicPr>
          <p:cNvPr id="11" name="Picture 10"/>
          <p:cNvPicPr>
            <a:picLocks noChangeAspect="1"/>
          </p:cNvPicPr>
          <p:nvPr/>
        </p:nvPicPr>
        <p:blipFill>
          <a:blip r:embed="rId2"/>
          <a:stretch>
            <a:fillRect/>
          </a:stretch>
        </p:blipFill>
        <p:spPr>
          <a:xfrm>
            <a:off x="6263640" y="3091180"/>
            <a:ext cx="5539740" cy="1964690"/>
          </a:xfrm>
          <a:prstGeom prst="rect">
            <a:avLst/>
          </a:prstGeom>
        </p:spPr>
      </p:pic>
      <p:sp>
        <p:nvSpPr>
          <p:cNvPr id="13" name="Text Box 12"/>
          <p:cNvSpPr txBox="1"/>
          <p:nvPr/>
        </p:nvSpPr>
        <p:spPr>
          <a:xfrm>
            <a:off x="917575" y="5354320"/>
            <a:ext cx="10356215" cy="1076325"/>
          </a:xfrm>
          <a:prstGeom prst="rect">
            <a:avLst/>
          </a:prstGeom>
          <a:noFill/>
        </p:spPr>
        <p:txBody>
          <a:bodyPr wrap="square" rtlCol="0">
            <a:spAutoFit/>
          </a:bodyPr>
          <a:p>
            <a:r>
              <a:rPr lang="en-US" sz="1600"/>
              <a:t>The process is like this, firstly we run the model normally, just compute the error on validataion data set and decrease lamda, then draw the plots: (1) Regularized NLL(negative log likelyhood) verse number of import vectors, (2) error on validation dataset verse import vectors number. Then we pick lamda the one which can minimize the error rate as the optimal lamda, then put it in the model, train it again to get optimal a and subset S</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1"/>
          <p:cNvSpPr>
            <a:spLocks noGrp="1"/>
          </p:cNvSpPr>
          <p:nvPr/>
        </p:nvSpPr>
        <p:spPr>
          <a:xfrm>
            <a:off x="508000" y="319405"/>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IVM Algorithm</a:t>
            </a:r>
            <a:endParaRPr lang="en-US"/>
          </a:p>
        </p:txBody>
      </p:sp>
      <p:sp>
        <p:nvSpPr>
          <p:cNvPr id="4" name="Text Box 3"/>
          <p:cNvSpPr txBox="1"/>
          <p:nvPr/>
        </p:nvSpPr>
        <p:spPr>
          <a:xfrm>
            <a:off x="646430" y="1097280"/>
            <a:ext cx="10695940" cy="368300"/>
          </a:xfrm>
          <a:prstGeom prst="rect">
            <a:avLst/>
          </a:prstGeom>
          <a:noFill/>
        </p:spPr>
        <p:txBody>
          <a:bodyPr wrap="square" rtlCol="0">
            <a:spAutoFit/>
          </a:bodyPr>
          <a:p>
            <a:r>
              <a:rPr lang="en-US"/>
              <a:t>As we said before, this algorithm is easy to be extended to multiple classification task </a:t>
            </a:r>
            <a:endParaRPr lang="en-US"/>
          </a:p>
        </p:txBody>
      </p:sp>
      <p:pic>
        <p:nvPicPr>
          <p:cNvPr id="9" name="Content Placeholder 8"/>
          <p:cNvPicPr>
            <a:picLocks noChangeAspect="1"/>
          </p:cNvPicPr>
          <p:nvPr>
            <p:ph idx="1"/>
          </p:nvPr>
        </p:nvPicPr>
        <p:blipFill>
          <a:blip r:embed="rId1"/>
          <a:stretch>
            <a:fillRect/>
          </a:stretch>
        </p:blipFill>
        <p:spPr>
          <a:xfrm>
            <a:off x="977900" y="1465580"/>
            <a:ext cx="7871460" cy="3345180"/>
          </a:xfrm>
          <a:prstGeom prst="rect">
            <a:avLst/>
          </a:prstGeom>
        </p:spPr>
      </p:pic>
      <p:pic>
        <p:nvPicPr>
          <p:cNvPr id="11" name="Picture 10"/>
          <p:cNvPicPr>
            <a:picLocks noChangeAspect="1"/>
          </p:cNvPicPr>
          <p:nvPr/>
        </p:nvPicPr>
        <p:blipFill>
          <a:blip r:embed="rId2"/>
          <a:stretch>
            <a:fillRect/>
          </a:stretch>
        </p:blipFill>
        <p:spPr>
          <a:xfrm>
            <a:off x="977900" y="4884420"/>
            <a:ext cx="6891020" cy="1612900"/>
          </a:xfrm>
          <a:prstGeom prst="rect">
            <a:avLst/>
          </a:prstGeom>
        </p:spPr>
      </p:pic>
      <p:pic>
        <p:nvPicPr>
          <p:cNvPr id="13" name="Picture 12"/>
          <p:cNvPicPr>
            <a:picLocks noChangeAspect="1"/>
          </p:cNvPicPr>
          <p:nvPr/>
        </p:nvPicPr>
        <p:blipFill>
          <a:blip r:embed="rId3"/>
          <a:stretch>
            <a:fillRect/>
          </a:stretch>
        </p:blipFill>
        <p:spPr>
          <a:xfrm>
            <a:off x="8258175" y="3802380"/>
            <a:ext cx="3700145" cy="2694940"/>
          </a:xfrm>
          <a:prstGeom prst="rect">
            <a:avLst/>
          </a:prstGeom>
        </p:spPr>
      </p:pic>
      <p:sp>
        <p:nvSpPr>
          <p:cNvPr id="15" name="Text Box 14"/>
          <p:cNvSpPr txBox="1"/>
          <p:nvPr/>
        </p:nvSpPr>
        <p:spPr>
          <a:xfrm>
            <a:off x="8620125" y="3336925"/>
            <a:ext cx="3627755" cy="368300"/>
          </a:xfrm>
          <a:prstGeom prst="rect">
            <a:avLst/>
          </a:prstGeom>
          <a:noFill/>
        </p:spPr>
        <p:txBody>
          <a:bodyPr wrap="square" rtlCol="0">
            <a:spAutoFit/>
          </a:bodyPr>
          <a:p>
            <a:r>
              <a:rPr lang="en-US"/>
              <a:t>Exapmle of Multiple classes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1"/>
          <p:cNvSpPr>
            <a:spLocks noGrp="1"/>
          </p:cNvSpPr>
          <p:nvPr/>
        </p:nvSpPr>
        <p:spPr>
          <a:xfrm>
            <a:off x="508000" y="319405"/>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IVM Algorithm</a:t>
            </a:r>
            <a:endParaRPr lang="en-US"/>
          </a:p>
        </p:txBody>
      </p:sp>
      <p:sp>
        <p:nvSpPr>
          <p:cNvPr id="4" name="Text Box 3"/>
          <p:cNvSpPr txBox="1"/>
          <p:nvPr/>
        </p:nvSpPr>
        <p:spPr>
          <a:xfrm>
            <a:off x="765175" y="1324610"/>
            <a:ext cx="9902825" cy="2461260"/>
          </a:xfrm>
          <a:prstGeom prst="rect">
            <a:avLst/>
          </a:prstGeom>
          <a:noFill/>
        </p:spPr>
        <p:txBody>
          <a:bodyPr wrap="square" rtlCol="0">
            <a:spAutoFit/>
          </a:bodyPr>
          <a:p>
            <a:r>
              <a:rPr lang="en-US" sz="2800" b="1"/>
              <a:t>Conclusion:</a:t>
            </a:r>
            <a:endParaRPr lang="en-US" sz="2800" b="1"/>
          </a:p>
          <a:p>
            <a:r>
              <a:rPr lang="en-US"/>
              <a:t>This algorithms could be regarded as an improved algortihms compared with SVM.</a:t>
            </a:r>
            <a:endParaRPr lang="en-US"/>
          </a:p>
          <a:p>
            <a:pPr marL="285750" indent="-285750">
              <a:buFont typeface="Wingdings" panose="05000000000000000000" charset="0"/>
              <a:buChar char="v"/>
            </a:pPr>
            <a:r>
              <a:rPr lang="en-US"/>
              <a:t>It proposes the import vector (compared with support vector), which number of vectors (samples) is fewer than support vectors.</a:t>
            </a:r>
            <a:endParaRPr lang="en-US"/>
          </a:p>
          <a:p>
            <a:pPr marL="285750" indent="-285750">
              <a:buFont typeface="Wingdings" panose="05000000000000000000" charset="0"/>
              <a:buChar char="v"/>
            </a:pPr>
            <a:r>
              <a:rPr lang="en-US"/>
              <a:t>Secondly, it can output probability directly just like LR</a:t>
            </a:r>
            <a:endParaRPr lang="en-US"/>
          </a:p>
          <a:p>
            <a:pPr marL="285750" indent="-285750">
              <a:buFont typeface="Wingdings" panose="05000000000000000000" charset="0"/>
              <a:buChar char="v"/>
            </a:pPr>
            <a:r>
              <a:rPr lang="en-US"/>
              <a:t>Thirdly, it can easily be extended to multi-class classification tasks</a:t>
            </a:r>
            <a:endParaRPr lang="en-US"/>
          </a:p>
          <a:p>
            <a:pPr marL="285750" indent="-285750">
              <a:buFont typeface="Wingdings" panose="05000000000000000000" charset="0"/>
              <a:buChar char="v"/>
            </a:pPr>
            <a:r>
              <a:rPr lang="en-US"/>
              <a:t>Forthly, it imports import vector to reduce the computation time and proposes a new way to select hyper parameters lamda </a:t>
            </a:r>
            <a:endParaRPr lang="en-US"/>
          </a:p>
        </p:txBody>
      </p:sp>
      <p:sp>
        <p:nvSpPr>
          <p:cNvPr id="5" name="Text Box 4"/>
          <p:cNvSpPr txBox="1"/>
          <p:nvPr/>
        </p:nvSpPr>
        <p:spPr>
          <a:xfrm>
            <a:off x="1125220" y="4107180"/>
            <a:ext cx="5759450" cy="368300"/>
          </a:xfrm>
          <a:prstGeom prst="rect">
            <a:avLst/>
          </a:prstGeom>
          <a:noFill/>
        </p:spPr>
        <p:txBody>
          <a:bodyPr wrap="square" rtlCol="0">
            <a:spAutoFit/>
          </a:bodyPr>
          <a:p>
            <a:r>
              <a:rPr lang="en-US"/>
              <a:t>After all, it's a good alternative fro SVM</a:t>
            </a:r>
            <a:endParaRPr lang="en-US"/>
          </a:p>
        </p:txBody>
      </p:sp>
      <p:sp>
        <p:nvSpPr>
          <p:cNvPr id="6" name="Text Box 5"/>
          <p:cNvSpPr txBox="1"/>
          <p:nvPr/>
        </p:nvSpPr>
        <p:spPr>
          <a:xfrm>
            <a:off x="508000" y="5611495"/>
            <a:ext cx="10309860" cy="860425"/>
          </a:xfrm>
          <a:prstGeom prst="rect">
            <a:avLst/>
          </a:prstGeom>
          <a:noFill/>
        </p:spPr>
        <p:txBody>
          <a:bodyPr wrap="square" rtlCol="0">
            <a:spAutoFit/>
          </a:bodyPr>
          <a:p>
            <a:r>
              <a:rPr lang="en-US" sz="1200"/>
              <a:t>This file is finished by myself, if there is any question, please let me know, thanks a lot.</a:t>
            </a:r>
            <a:endParaRPr lang="en-US" sz="1200"/>
          </a:p>
          <a:p>
            <a:r>
              <a:rPr lang="en-US" sz="1400" b="1"/>
              <a:t>Reference: </a:t>
            </a:r>
            <a:endParaRPr lang="en-US" sz="1400" b="1"/>
          </a:p>
          <a:p>
            <a:r>
              <a:rPr lang="en-US" sz="1200"/>
              <a:t>1. Original paper</a:t>
            </a:r>
            <a:endParaRPr lang="en-US" sz="1200"/>
          </a:p>
          <a:p>
            <a:r>
              <a:rPr lang="en-US" sz="1200"/>
              <a:t>2. </a:t>
            </a:r>
            <a:r>
              <a:rPr lang="zh-CN" altLang="en-US" sz="1200"/>
              <a:t>吃货改变世界</a:t>
            </a:r>
            <a:r>
              <a:rPr lang="en-US" altLang="zh-CN" sz="1200"/>
              <a:t>'s essay: </a:t>
            </a:r>
            <a:r>
              <a:rPr lang="en-US" sz="1200"/>
              <a:t>https://zhuanlan.zhihu.com/p/108832010</a:t>
            </a:r>
            <a:endParaRPr lang="en-US" sz="12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3762</Words>
  <Application>WPS Presentation</Application>
  <PresentationFormat>Widescreen</PresentationFormat>
  <Paragraphs>93</Paragraphs>
  <Slides>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9</vt:i4>
      </vt:variant>
    </vt:vector>
  </HeadingPairs>
  <TitlesOfParts>
    <vt:vector size="22" baseType="lpstr">
      <vt:lpstr>Arial</vt:lpstr>
      <vt:lpstr>宋体</vt:lpstr>
      <vt:lpstr>Wingdings</vt:lpstr>
      <vt:lpstr>Calibri Light</vt:lpstr>
      <vt:lpstr>Calibri</vt:lpstr>
      <vt:lpstr>微软雅黑</vt:lpstr>
      <vt:lpstr>Arial Unicode MS</vt:lpstr>
      <vt:lpstr>Wingdings</vt:lpstr>
      <vt:lpstr>Gear Drives</vt:lpstr>
      <vt:lpstr>Equation.KSEE3</vt:lpstr>
      <vt:lpstr>Equation.KSEE3</vt:lpstr>
      <vt:lpstr>Equation.KSEE3</vt:lpstr>
      <vt:lpstr>Equation.KSEE3</vt:lpstr>
      <vt:lpstr>PowerPoint 演示文稿</vt:lpstr>
      <vt:lpstr>PowerPoint 演示文稿</vt:lpstr>
      <vt:lpstr>IVM Algorithm</vt:lpstr>
      <vt:lpstr>IVM Algorithm</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daiya</cp:lastModifiedBy>
  <cp:revision>10</cp:revision>
  <dcterms:created xsi:type="dcterms:W3CDTF">2020-12-21T21:57:13Z</dcterms:created>
  <dcterms:modified xsi:type="dcterms:W3CDTF">2020-12-21T22:51:07Z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