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1" r:id="rId4"/>
    <p:sldId id="267" r:id="rId5"/>
    <p:sldId id="276" r:id="rId6"/>
    <p:sldId id="279" r:id="rId7"/>
    <p:sldId id="280" r:id="rId8"/>
    <p:sldId id="277" r:id="rId9"/>
    <p:sldId id="283" r:id="rId10"/>
    <p:sldId id="268" r:id="rId11"/>
    <p:sldId id="274" r:id="rId12"/>
    <p:sldId id="275" r:id="rId13"/>
    <p:sldId id="278" r:id="rId14"/>
    <p:sldId id="27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125" d="100"/>
          <a:sy n="125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t>2019年1月28日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t>2019年1月28日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erciti.biz/" TargetMode="External"/><Relationship Id="rId3" Type="http://schemas.openxmlformats.org/officeDocument/2006/relationships/hyperlink" Target="http://linux.chinaitlab.com/" TargetMode="External"/><Relationship Id="rId7" Type="http://schemas.openxmlformats.org/officeDocument/2006/relationships/hyperlink" Target="http://www.linuxdiyf.com/" TargetMode="External"/><Relationship Id="rId2" Type="http://schemas.openxmlformats.org/officeDocument/2006/relationships/hyperlink" Target="http://os.51cto.com/linu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uxsir.org/" TargetMode="External"/><Relationship Id="rId5" Type="http://schemas.openxmlformats.org/officeDocument/2006/relationships/hyperlink" Target="http://www.linuxidc.com/" TargetMode="External"/><Relationship Id="rId4" Type="http://schemas.openxmlformats.org/officeDocument/2006/relationships/hyperlink" Target="http://www.linuxeden.com/" TargetMode="External"/><Relationship Id="rId9" Type="http://schemas.openxmlformats.org/officeDocument/2006/relationships/hyperlink" Target="http://www.thegeekstuff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edoraproject.org/wiki/EPEL" TargetMode="External"/><Relationship Id="rId7" Type="http://schemas.openxmlformats.org/officeDocument/2006/relationships/hyperlink" Target="http://atrpms.net/" TargetMode="External"/><Relationship Id="rId2" Type="http://schemas.openxmlformats.org/officeDocument/2006/relationships/hyperlink" Target="http://rpmfin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pmfusion.org/" TargetMode="External"/><Relationship Id="rId5" Type="http://schemas.openxmlformats.org/officeDocument/2006/relationships/hyperlink" Target="http://rpms.famillecollet.com/" TargetMode="External"/><Relationship Id="rId4" Type="http://schemas.openxmlformats.org/officeDocument/2006/relationships/hyperlink" Target="http://rpmforge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linux" TargetMode="External"/><Relationship Id="rId2" Type="http://schemas.openxmlformats.org/officeDocument/2006/relationships/hyperlink" Target="http://www.distrowatc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life.be/quickreferences/quickrefs.htm" TargetMode="External"/><Relationship Id="rId5" Type="http://schemas.openxmlformats.org/officeDocument/2006/relationships/hyperlink" Target="http://www.mzlinux.org/node/2" TargetMode="External"/><Relationship Id="rId4" Type="http://schemas.openxmlformats.org/officeDocument/2006/relationships/hyperlink" Target="http://man.cx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bleapps.com/" TargetMode="External"/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lex.com/" TargetMode="External"/><Relationship Id="rId4" Type="http://schemas.openxmlformats.org/officeDocument/2006/relationships/hyperlink" Target="http://www.theopendisc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600" dirty="0"/>
              <a:t>Linux </a:t>
            </a:r>
            <a:r>
              <a:rPr lang="zh-CN" altLang="en-US" sz="4600" dirty="0"/>
              <a:t>应用基础教程</a:t>
            </a:r>
            <a:br>
              <a:rPr lang="en-US" altLang="zh-CN" sz="4600" dirty="0"/>
            </a:br>
            <a:r>
              <a:rPr lang="en-US" altLang="zh-CN" sz="4600" dirty="0"/>
              <a:t>                  — </a:t>
            </a:r>
            <a:r>
              <a:rPr lang="zh-CN" altLang="en-US" sz="4600" dirty="0"/>
              <a:t>基于</a:t>
            </a:r>
            <a:r>
              <a:rPr lang="en-US" altLang="zh-CN" sz="4600" dirty="0" err="1"/>
              <a:t>CentOS</a:t>
            </a:r>
            <a:r>
              <a:rPr lang="en-US" altLang="zh-CN" sz="4600" dirty="0"/>
              <a:t> 7</a:t>
            </a:r>
            <a:endParaRPr lang="zh-CN" altLang="en-US" sz="4600" dirty="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34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曹重华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/>
              <a:t>2015-05-05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相关网络资源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中文站点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2"/>
              </a:rPr>
              <a:t>http://os.51cto.com/linux/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3"/>
              </a:rPr>
              <a:t>http://linux.chinaitlab.com/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4"/>
              </a:rPr>
              <a:t>http://www.linuxeden.com/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5"/>
              </a:rPr>
              <a:t>http://www.linuxidc.com/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6"/>
              </a:rPr>
              <a:t>http://www.linuxsir.org/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7"/>
              </a:rPr>
              <a:t>http://www.linuxdiyf.com/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7"/>
              </a:rPr>
              <a:t>http:// </a:t>
            </a:r>
            <a:r>
              <a:rPr lang="zh-CN" altLang="zh-CN" dirty="0">
                <a:hlinkClick r:id="rId7"/>
              </a:rPr>
              <a:t>www.opsers.org/</a:t>
            </a:r>
            <a:endParaRPr lang="en-US" altLang="zh-CN" dirty="0">
              <a:hlinkClick r:id="rId7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西文站点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8"/>
              </a:rPr>
              <a:t>http://www.cyberciti.biz/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9"/>
              </a:rPr>
              <a:t>http://www.thegeekstuff.com/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67D6-7AC0-48A7-A858-92F97647B934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相关网络资源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——RPM</a:t>
            </a:r>
            <a:r>
              <a:rPr lang="zh-CN" altLang="en-US" dirty="0">
                <a:latin typeface="宋体" panose="02010600030101010101" pitchFamily="2" charset="-122"/>
              </a:rPr>
              <a:t>包搜索与更新源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RPM</a:t>
            </a:r>
            <a:r>
              <a:rPr lang="zh-CN" altLang="en-US" dirty="0"/>
              <a:t>包搜索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hlinkClick r:id="rId2"/>
              </a:rPr>
              <a:t>http://rpmfind.net/</a:t>
            </a:r>
            <a:endParaRPr lang="en-US" altLang="zh-CN" dirty="0"/>
          </a:p>
          <a:p>
            <a:r>
              <a:rPr lang="en-US" altLang="zh-CN" dirty="0"/>
              <a:t>YUM</a:t>
            </a:r>
            <a:r>
              <a:rPr lang="zh-CN" altLang="en-US" dirty="0">
                <a:latin typeface="宋体" panose="02010600030101010101" pitchFamily="2" charset="-122"/>
              </a:rPr>
              <a:t>更新源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 err="1"/>
              <a:t>epel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http://fedoraproject.org/wiki/EPEL</a:t>
            </a:r>
            <a:endParaRPr lang="en-US" altLang="zh-CN" dirty="0"/>
          </a:p>
          <a:p>
            <a:pPr lvl="1"/>
            <a:r>
              <a:rPr lang="en-US" altLang="zh-CN" dirty="0" err="1"/>
              <a:t>rpmforge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http://rpmforge.net/</a:t>
            </a:r>
            <a:endParaRPr lang="en-US" altLang="zh-CN" dirty="0"/>
          </a:p>
          <a:p>
            <a:pPr lvl="1"/>
            <a:r>
              <a:rPr lang="en-US" altLang="zh-CN" dirty="0" err="1"/>
              <a:t>remi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http://rpms.famillecollet.com/</a:t>
            </a:r>
            <a:endParaRPr lang="en-US" altLang="zh-CN" dirty="0"/>
          </a:p>
          <a:p>
            <a:pPr lvl="1"/>
            <a:r>
              <a:rPr lang="en-US" altLang="zh-CN" dirty="0" err="1"/>
              <a:t>rpmfusion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http://rpmfusion.org/</a:t>
            </a:r>
            <a:endParaRPr lang="en-US" altLang="zh-CN" dirty="0"/>
          </a:p>
          <a:p>
            <a:pPr lvl="1"/>
            <a:r>
              <a:rPr lang="en-US" altLang="zh-CN" dirty="0" err="1"/>
              <a:t>atrpms</a:t>
            </a:r>
            <a:r>
              <a:rPr lang="zh-CN" altLang="en-US" dirty="0"/>
              <a:t>：</a:t>
            </a:r>
            <a:r>
              <a:rPr lang="en-US" altLang="zh-CN" dirty="0">
                <a:hlinkClick r:id="rId7"/>
              </a:rPr>
              <a:t>http://atrpms.net/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其他相关网络资源</a:t>
            </a:r>
            <a:br>
              <a:rPr lang="en-US" altLang="zh-CN" dirty="0">
                <a:latin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发行版本比较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2"/>
              </a:rPr>
              <a:t>http://www.distrowatch.com/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搜索引擎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http://www.google.com/linux</a:t>
            </a:r>
            <a:endParaRPr lang="en-US" altLang="zh-CN" sz="2400" dirty="0"/>
          </a:p>
          <a:p>
            <a:r>
              <a:rPr lang="en-US" altLang="zh-CN" dirty="0"/>
              <a:t>Linux</a:t>
            </a:r>
            <a:r>
              <a:rPr lang="zh-CN" altLang="en-US" dirty="0"/>
              <a:t>在线命令手册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http://man.cx</a:t>
            </a:r>
            <a:endParaRPr lang="en-US" altLang="zh-CN" dirty="0"/>
          </a:p>
          <a:p>
            <a:r>
              <a:rPr lang="en-US" altLang="zh-CN" dirty="0"/>
              <a:t>Marc Links and Tips </a:t>
            </a:r>
          </a:p>
          <a:p>
            <a:pPr lvl="1"/>
            <a:r>
              <a:rPr lang="en-US" altLang="zh-CN" dirty="0">
                <a:hlinkClick r:id="rId5"/>
              </a:rPr>
              <a:t>http://www.mzlinux.org/node/2</a:t>
            </a:r>
            <a:endParaRPr lang="en-US" altLang="zh-CN" dirty="0"/>
          </a:p>
          <a:p>
            <a:r>
              <a:rPr lang="en-US" altLang="zh-CN" dirty="0"/>
              <a:t>Quick Reference Card</a:t>
            </a:r>
          </a:p>
          <a:p>
            <a:pPr lvl="1"/>
            <a:r>
              <a:rPr lang="en-US" altLang="zh-CN" sz="2400" dirty="0">
                <a:hlinkClick r:id="rId6"/>
              </a:rPr>
              <a:t>http://www.digilife.be/quickreferences/quickrefs.htm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下的开源软件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Chocolatey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dirty="0"/>
              <a:t>Package Manager for Windows</a:t>
            </a:r>
          </a:p>
          <a:p>
            <a:pPr lvl="1"/>
            <a:r>
              <a:rPr lang="en-US" altLang="zh-CN" dirty="0"/>
              <a:t>like: yum / apt / brew</a:t>
            </a:r>
          </a:p>
          <a:p>
            <a:pPr lvl="1"/>
            <a:r>
              <a:rPr lang="en-US" altLang="zh-CN" dirty="0">
                <a:hlinkClick r:id="rId2"/>
              </a:rPr>
              <a:t>https://chocolatey.org</a:t>
            </a:r>
            <a:endParaRPr lang="en-US" altLang="zh-CN" dirty="0"/>
          </a:p>
          <a:p>
            <a:r>
              <a:rPr lang="en-US" altLang="zh-CN" sz="2800" dirty="0" err="1"/>
              <a:t>PortableApps</a:t>
            </a:r>
            <a:r>
              <a:rPr lang="en-US" altLang="zh-CN" sz="2800" dirty="0"/>
              <a:t> for Windows </a:t>
            </a:r>
          </a:p>
          <a:p>
            <a:pPr lvl="1"/>
            <a:r>
              <a:rPr lang="en-US" altLang="zh-CN" dirty="0">
                <a:hlinkClick r:id="rId3"/>
              </a:rPr>
              <a:t>http://portableapps.com</a:t>
            </a:r>
            <a:endParaRPr lang="en-US" altLang="zh-CN" dirty="0"/>
          </a:p>
          <a:p>
            <a:r>
              <a:rPr lang="en-US" altLang="zh-CN" sz="2800" dirty="0" err="1"/>
              <a:t>OpenDisc</a:t>
            </a:r>
            <a:r>
              <a:rPr lang="en-US" altLang="zh-CN" sz="2800" dirty="0"/>
              <a:t> &amp; </a:t>
            </a:r>
            <a:r>
              <a:rPr lang="en-US" altLang="zh-CN" sz="2800" dirty="0" err="1"/>
              <a:t>OpenEducationDisc</a:t>
            </a:r>
            <a:endParaRPr lang="en-US" altLang="zh-CN" sz="2800" dirty="0"/>
          </a:p>
          <a:p>
            <a:pPr lvl="1"/>
            <a:r>
              <a:rPr lang="en-US" altLang="zh-CN" dirty="0">
                <a:hlinkClick r:id="rId4"/>
              </a:rPr>
              <a:t>http://www.theopendisc.com/</a:t>
            </a:r>
            <a:endParaRPr lang="en-US" altLang="zh-CN" dirty="0"/>
          </a:p>
          <a:p>
            <a:r>
              <a:rPr lang="en-US" altLang="zh-CN" sz="2800" dirty="0"/>
              <a:t>Microsoft's open source project hosting web site</a:t>
            </a:r>
          </a:p>
          <a:p>
            <a:pPr lvl="1"/>
            <a:r>
              <a:rPr lang="en-US" altLang="zh-CN" dirty="0">
                <a:hlinkClick r:id="rId5"/>
              </a:rPr>
              <a:t>http://www.codeplex.com/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9E4-0EEE-4DA1-8360-87B84B53402C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kern="0" dirty="0">
                <a:latin typeface="+mn-lt"/>
                <a:ea typeface="+mn-ea"/>
              </a:rPr>
              <a:t>请将手机关闭或置于震动状态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kern="0" dirty="0">
                <a:latin typeface="+mn-lt"/>
                <a:ea typeface="+mn-ea"/>
              </a:rPr>
              <a:t>严禁在教学和工作区内吸烟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/>
              <a:t>掌握</a:t>
            </a:r>
            <a:r>
              <a:rPr lang="en-GB" altLang="zh-CN" dirty="0"/>
              <a:t>Linux</a:t>
            </a:r>
            <a:r>
              <a:rPr lang="zh-CN" altLang="en-GB" dirty="0"/>
              <a:t>的安装</a:t>
            </a:r>
            <a:r>
              <a:rPr lang="zh-CN" altLang="en-US" dirty="0"/>
              <a:t>（</a:t>
            </a:r>
            <a:r>
              <a:rPr lang="en-US" altLang="zh-CN" dirty="0" err="1"/>
              <a:t>CentOS</a:t>
            </a:r>
            <a:r>
              <a:rPr lang="en-US" altLang="zh-CN" dirty="0"/>
              <a:t> 7</a:t>
            </a:r>
            <a:r>
              <a:rPr lang="zh-CN" altLang="en-US" dirty="0"/>
              <a:t>）</a:t>
            </a:r>
            <a:endParaRPr lang="zh-CN" altLang="en-GB" dirty="0"/>
          </a:p>
          <a:p>
            <a:r>
              <a:rPr lang="zh-CN" altLang="en-GB" dirty="0"/>
              <a:t>熟悉</a:t>
            </a:r>
            <a:r>
              <a:rPr lang="en-GB" altLang="zh-CN" dirty="0"/>
              <a:t>Linux</a:t>
            </a:r>
            <a:r>
              <a:rPr lang="zh-CN" altLang="en-GB" dirty="0"/>
              <a:t>系统的运行环境</a:t>
            </a:r>
          </a:p>
          <a:p>
            <a:r>
              <a:rPr lang="zh-CN" altLang="en-GB" dirty="0"/>
              <a:t>掌握</a:t>
            </a:r>
            <a:r>
              <a:rPr lang="en-GB" altLang="zh-CN" dirty="0"/>
              <a:t>Linux</a:t>
            </a:r>
            <a:r>
              <a:rPr lang="zh-CN" altLang="en-GB" dirty="0"/>
              <a:t>中</a:t>
            </a:r>
            <a:r>
              <a:rPr lang="en-US" altLang="zh-CN" dirty="0"/>
              <a:t>Shell</a:t>
            </a:r>
            <a:r>
              <a:rPr lang="zh-CN" altLang="en-US" dirty="0"/>
              <a:t>和</a:t>
            </a:r>
            <a:r>
              <a:rPr lang="zh-CN" altLang="en-GB" dirty="0"/>
              <a:t>常用命令的使用</a:t>
            </a:r>
          </a:p>
          <a:p>
            <a:r>
              <a:rPr lang="zh-CN" altLang="en-GB" dirty="0"/>
              <a:t>掌握</a:t>
            </a:r>
            <a:r>
              <a:rPr lang="en-GB" altLang="zh-CN" dirty="0"/>
              <a:t>Linux</a:t>
            </a:r>
            <a:r>
              <a:rPr lang="zh-CN" altLang="en-GB" dirty="0"/>
              <a:t>系统管理的相关内容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的相关安全配置</a:t>
            </a:r>
          </a:p>
          <a:p>
            <a:r>
              <a:rPr lang="zh-CN" altLang="en-GB" dirty="0"/>
              <a:t>掌握</a:t>
            </a:r>
            <a:r>
              <a:rPr lang="en-US" altLang="zh-CN" dirty="0"/>
              <a:t>Linux</a:t>
            </a:r>
            <a:r>
              <a:rPr lang="zh-CN" altLang="en-US" dirty="0"/>
              <a:t>环境下常用服务</a:t>
            </a:r>
            <a:r>
              <a:rPr lang="zh-CN" altLang="en-GB" dirty="0"/>
              <a:t>的配置</a:t>
            </a:r>
            <a:r>
              <a:rPr lang="zh-CN" altLang="en-US" dirty="0"/>
              <a:t>及应用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Part I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－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基础篇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b="1" dirty="0"/>
              <a:t>1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  <a:cs typeface="+mn-cs"/>
              </a:rPr>
              <a:t>Linux</a:t>
            </a:r>
            <a:r>
              <a:rPr lang="zh-CN" altLang="en-US" sz="2000" b="1" dirty="0">
                <a:solidFill>
                  <a:srgbClr val="0070C0"/>
                </a:solidFill>
                <a:cs typeface="+mn-cs"/>
              </a:rPr>
              <a:t>简介与安装</a:t>
            </a:r>
          </a:p>
          <a:p>
            <a:pPr lvl="1"/>
            <a:r>
              <a:rPr lang="en-US" altLang="zh-CN" sz="2000" b="1" dirty="0"/>
              <a:t>2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  <a:cs typeface="+mn-cs"/>
              </a:rPr>
              <a:t>Linux</a:t>
            </a:r>
            <a:r>
              <a:rPr lang="zh-CN" altLang="en-US" sz="2000" b="1" dirty="0">
                <a:solidFill>
                  <a:srgbClr val="0070C0"/>
                </a:solidFill>
                <a:cs typeface="+mn-cs"/>
              </a:rPr>
              <a:t>操作基础</a:t>
            </a:r>
            <a:endParaRPr lang="en-US" altLang="zh-CN" sz="2000" b="1" dirty="0">
              <a:solidFill>
                <a:srgbClr val="0070C0"/>
              </a:solidFill>
              <a:cs typeface="+mn-cs"/>
            </a:endParaRPr>
          </a:p>
          <a:p>
            <a:pPr lvl="0"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Part II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－ 系统与安全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篇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000" b="1" dirty="0"/>
              <a:t>3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多用户多任务管理</a:t>
            </a:r>
          </a:p>
          <a:p>
            <a:pPr lvl="1"/>
            <a:r>
              <a:rPr lang="en-US" altLang="zh-CN" sz="2000" b="1" dirty="0"/>
              <a:t>4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本地存储管理</a:t>
            </a:r>
          </a:p>
          <a:p>
            <a:pPr lvl="1"/>
            <a:r>
              <a:rPr lang="en-US" altLang="zh-CN" sz="2000" b="1" dirty="0"/>
              <a:t>5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网络配置与包管理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/>
              <a:t>6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服务管理与基础服务</a:t>
            </a:r>
          </a:p>
          <a:p>
            <a:pPr lvl="1"/>
            <a:r>
              <a:rPr lang="en-US" altLang="zh-CN" sz="2000" b="1" dirty="0"/>
              <a:t>7 </a:t>
            </a:r>
            <a:r>
              <a:rPr lang="zh-CN" altLang="en-US" sz="2000" b="1" dirty="0">
                <a:solidFill>
                  <a:srgbClr val="0070C0"/>
                </a:solidFill>
              </a:rPr>
              <a:t>系统日常维护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/>
              <a:t>8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服务器安全基础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/>
              <a:t>9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防火墙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>
                <a:highlight>
                  <a:srgbClr val="FFFF00"/>
                </a:highlight>
              </a:rPr>
              <a:t>10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 Shell</a:t>
            </a:r>
            <a:r>
              <a:rPr lang="zh-CN" alt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脚本编程</a:t>
            </a:r>
          </a:p>
          <a:p>
            <a:endParaRPr lang="en-US" altLang="zh-CN" b="1" dirty="0">
              <a:solidFill>
                <a:srgbClr val="0070C0"/>
              </a:solidFill>
              <a:cs typeface="+mn-cs"/>
            </a:endParaRPr>
          </a:p>
          <a:p>
            <a:pPr lvl="1"/>
            <a:endParaRPr lang="zh-CN" alt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57752" y="1556792"/>
            <a:ext cx="4034728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Part III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－ 服务篇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9925" lvl="1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+mn-lt"/>
                <a:ea typeface="+mn-ea"/>
              </a:rPr>
              <a:t>11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DHCP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服务和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DNS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</a:p>
          <a:p>
            <a:pPr marL="669925" lvl="1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+mn-lt"/>
                <a:ea typeface="+mn-ea"/>
              </a:rPr>
              <a:t>12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FTP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服务和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NFS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  <a:endParaRPr lang="en-US" altLang="zh-CN" sz="20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+mn-lt"/>
                <a:ea typeface="+mn-ea"/>
              </a:rPr>
              <a:t>13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 Samba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  <a:endParaRPr lang="en-US" altLang="zh-CN" sz="20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+mn-lt"/>
                <a:ea typeface="+mn-ea"/>
              </a:rPr>
              <a:t>14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 Apache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基础</a:t>
            </a:r>
            <a:endParaRPr lang="en-US" altLang="zh-CN" sz="20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+mn-lt"/>
                <a:ea typeface="+mn-ea"/>
              </a:rPr>
              <a:t>15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 Apache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进阶</a:t>
            </a:r>
            <a:endParaRPr lang="en-US" altLang="zh-CN" sz="20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000" b="1" dirty="0">
                <a:latin typeface="+mn-lt"/>
                <a:ea typeface="+mn-ea"/>
              </a:rPr>
              <a:t>16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  <a:ea typeface="+mn-ea"/>
              </a:rPr>
              <a:t> Email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《 Linux</a:t>
            </a:r>
            <a:r>
              <a:rPr lang="zh-CN" altLang="en-US" sz="2000" dirty="0"/>
              <a:t>基础及应用教程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3DAA-E818-4619-B4AD-31F1C66915B0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4</a:t>
            </a:fld>
            <a:endParaRPr lang="en-US" altLang="zh-CN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643050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《Linux</a:t>
            </a:r>
            <a:r>
              <a:rPr lang="zh-CN" altLang="en-US" sz="2000" dirty="0"/>
              <a:t>应用基础教程</a:t>
            </a:r>
            <a:r>
              <a:rPr lang="en-US" altLang="zh-CN" sz="2000" dirty="0"/>
              <a:t>——Red Hat Enterprise Linux/</a:t>
            </a:r>
            <a:r>
              <a:rPr lang="en-US" altLang="zh-CN" sz="2000" dirty="0" err="1"/>
              <a:t>CentOS</a:t>
            </a:r>
            <a:r>
              <a:rPr lang="en-US" altLang="zh-CN" sz="2000" dirty="0"/>
              <a:t> 5》</a:t>
            </a:r>
            <a:r>
              <a:rPr lang="zh-CN" altLang="en-US" sz="2000" dirty="0"/>
              <a:t>梁如军，机械工业出版社</a:t>
            </a:r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en-US" altLang="zh-CN" sz="2000" dirty="0" err="1"/>
              <a:t>CentOS</a:t>
            </a:r>
            <a:r>
              <a:rPr lang="en-US" altLang="zh-CN" sz="2000" dirty="0"/>
              <a:t> 5 </a:t>
            </a:r>
            <a:r>
              <a:rPr lang="zh-CN" altLang="en-US" sz="2000" dirty="0"/>
              <a:t>系统管理</a:t>
            </a:r>
            <a:r>
              <a:rPr lang="en-US" altLang="zh-CN" sz="2000" dirty="0"/>
              <a:t>》 </a:t>
            </a:r>
            <a:r>
              <a:rPr lang="zh-CN" altLang="en-US" sz="2000" dirty="0"/>
              <a:t>梁如军 电子工业出版社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《Red Hat Linux </a:t>
            </a:r>
            <a:r>
              <a:rPr lang="zh-CN" altLang="en-US" sz="2000" dirty="0"/>
              <a:t>用户基础</a:t>
            </a:r>
            <a:r>
              <a:rPr lang="en-US" altLang="zh-CN" sz="2000" dirty="0"/>
              <a:t>》 </a:t>
            </a:r>
            <a:r>
              <a:rPr lang="zh-CN" altLang="en-US" sz="2000" dirty="0"/>
              <a:t>红帽软件</a:t>
            </a:r>
            <a:r>
              <a:rPr lang="en-US" altLang="zh-CN" sz="2000" dirty="0"/>
              <a:t>(</a:t>
            </a:r>
            <a:r>
              <a:rPr lang="zh-CN" altLang="en-US" sz="2000" dirty="0"/>
              <a:t>北京</a:t>
            </a:r>
            <a:r>
              <a:rPr lang="en-US" altLang="zh-CN" sz="2000" dirty="0"/>
              <a:t>)</a:t>
            </a:r>
            <a:r>
              <a:rPr lang="zh-CN" altLang="en-US" sz="2000" dirty="0"/>
              <a:t>有限公司 电子工业出版社</a:t>
            </a:r>
            <a:endParaRPr lang="en-US" altLang="zh-CN" sz="2000" dirty="0"/>
          </a:p>
          <a:p>
            <a:r>
              <a:rPr lang="en-US" altLang="zh-CN" sz="2000" dirty="0"/>
              <a:t>《Red Hat Enterprise Linux </a:t>
            </a:r>
            <a:r>
              <a:rPr lang="zh-CN" altLang="en-US" sz="2000" dirty="0"/>
              <a:t>系统管理</a:t>
            </a:r>
            <a:r>
              <a:rPr lang="en-US" altLang="zh-CN" sz="2000" dirty="0"/>
              <a:t>》 </a:t>
            </a:r>
            <a:r>
              <a:rPr lang="zh-CN" altLang="en-US" sz="2000" dirty="0"/>
              <a:t>红帽软件</a:t>
            </a:r>
            <a:r>
              <a:rPr lang="en-US" altLang="zh-CN" sz="2000" dirty="0"/>
              <a:t>(</a:t>
            </a:r>
            <a:r>
              <a:rPr lang="zh-CN" altLang="en-US" sz="2000" dirty="0"/>
              <a:t>北京</a:t>
            </a:r>
            <a:r>
              <a:rPr lang="en-US" altLang="zh-CN" sz="2000" dirty="0"/>
              <a:t>)</a:t>
            </a:r>
            <a:r>
              <a:rPr lang="zh-CN" altLang="en-US" sz="2000" dirty="0"/>
              <a:t>有限公司 电子工业出版社 </a:t>
            </a:r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鸟哥的</a:t>
            </a:r>
            <a:r>
              <a:rPr lang="en-US" altLang="zh-CN" sz="2000" dirty="0"/>
              <a:t>Linux</a:t>
            </a:r>
            <a:r>
              <a:rPr lang="zh-CN" altLang="en-US" sz="2000" dirty="0"/>
              <a:t>私房菜</a:t>
            </a:r>
            <a:r>
              <a:rPr lang="en-US" altLang="zh-CN" sz="2000" dirty="0"/>
              <a:t>-</a:t>
            </a:r>
            <a:r>
              <a:rPr lang="zh-CN" altLang="en-US" sz="2000" dirty="0"/>
              <a:t>基础学习篇</a:t>
            </a:r>
            <a:r>
              <a:rPr lang="en-US" altLang="zh-CN" sz="2000" dirty="0"/>
              <a:t>》(</a:t>
            </a: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版</a:t>
            </a:r>
            <a:r>
              <a:rPr lang="en-US" altLang="zh-CN" sz="2000" dirty="0"/>
              <a:t>) </a:t>
            </a:r>
            <a:r>
              <a:rPr lang="zh-CN" altLang="en-US" sz="2000" dirty="0"/>
              <a:t>鸟哥等 人民邮电出版社</a:t>
            </a:r>
            <a:endParaRPr lang="en-US" altLang="zh-CN" sz="2000" dirty="0"/>
          </a:p>
          <a:p>
            <a:r>
              <a:rPr lang="en-US" altLang="zh-CN" sz="2000" dirty="0"/>
              <a:t>《Red Hat Enterprise Linux 5</a:t>
            </a:r>
            <a:r>
              <a:rPr lang="zh-CN" altLang="en-US" sz="2000" dirty="0"/>
              <a:t>系统管理宝典</a:t>
            </a:r>
            <a:r>
              <a:rPr lang="en-US" altLang="zh-CN" sz="2000" dirty="0"/>
              <a:t>》</a:t>
            </a:r>
            <a:r>
              <a:rPr lang="zh-CN" altLang="en-US" sz="2000" dirty="0"/>
              <a:t>陈永昇 电子工业出版社</a:t>
            </a:r>
          </a:p>
          <a:p>
            <a:r>
              <a:rPr lang="en-US" altLang="zh-CN" sz="2000" dirty="0"/>
              <a:t>《Red Hat Linux 9 </a:t>
            </a:r>
            <a:r>
              <a:rPr lang="zh-CN" altLang="en-US" sz="2000" dirty="0"/>
              <a:t>应用基础教程</a:t>
            </a:r>
            <a:r>
              <a:rPr lang="en-US" altLang="zh-CN" sz="2000" dirty="0"/>
              <a:t>》  </a:t>
            </a:r>
            <a:r>
              <a:rPr lang="zh-CN" altLang="en-US" sz="2000" dirty="0"/>
              <a:t>梁如军主编，机械工业出版社</a:t>
            </a:r>
            <a:endParaRPr lang="en-US" altLang="zh-CN" sz="2000" dirty="0"/>
          </a:p>
          <a:p>
            <a:r>
              <a:rPr lang="en-US" altLang="zh-CN" sz="2000" dirty="0"/>
              <a:t>《Red Hat Linux 9 </a:t>
            </a:r>
            <a:r>
              <a:rPr lang="zh-CN" altLang="en-US" sz="2000" dirty="0"/>
              <a:t>网络服务</a:t>
            </a:r>
            <a:r>
              <a:rPr lang="en-US" altLang="zh-CN" sz="2000" dirty="0"/>
              <a:t>》</a:t>
            </a:r>
            <a:r>
              <a:rPr lang="zh-CN" altLang="en-US" sz="2000" dirty="0"/>
              <a:t>梁如军 丛日权编著，机械工业出版社</a:t>
            </a:r>
          </a:p>
          <a:p>
            <a:r>
              <a:rPr lang="en-US" altLang="zh-CN" sz="2000" dirty="0"/>
              <a:t>《Red Hat Linux 9 </a:t>
            </a:r>
            <a:r>
              <a:rPr lang="zh-CN" altLang="en-US" sz="2000" dirty="0"/>
              <a:t>系统管理</a:t>
            </a:r>
            <a:r>
              <a:rPr lang="en-US" altLang="zh-CN" sz="2000" dirty="0"/>
              <a:t>》</a:t>
            </a:r>
            <a:r>
              <a:rPr lang="zh-CN" altLang="en-US" sz="2000" dirty="0"/>
              <a:t>金洁珩 王娟编著，机械工业出版社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844824"/>
            <a:ext cx="41044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推荐阅读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《Linux</a:t>
            </a:r>
            <a:r>
              <a:rPr lang="zh-CN" altLang="en-US" sz="3200" dirty="0"/>
              <a:t>系统管理技术手册</a:t>
            </a:r>
            <a:r>
              <a:rPr lang="en-US" altLang="zh-CN" sz="3200" dirty="0"/>
              <a:t>》</a:t>
            </a:r>
            <a:r>
              <a:rPr lang="zh-CN" altLang="en-US" sz="3200" dirty="0"/>
              <a:t>（第</a:t>
            </a:r>
            <a:r>
              <a:rPr lang="en-US" altLang="zh-CN" sz="3200" dirty="0"/>
              <a:t>2</a:t>
            </a:r>
            <a:r>
              <a:rPr lang="zh-CN" altLang="en-US" sz="3200" dirty="0"/>
              <a:t>版） </a:t>
            </a:r>
            <a:endParaRPr lang="en-US" altLang="zh-CN" sz="3200" dirty="0"/>
          </a:p>
          <a:p>
            <a:pPr lvl="1"/>
            <a:r>
              <a:rPr lang="zh-CN" altLang="en-US" sz="2800" dirty="0"/>
              <a:t>张辉等译 人民邮电出版社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2520280" cy="354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16832"/>
            <a:ext cx="40324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推荐阅读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系统管理与网络管理技术实践</a:t>
            </a:r>
            <a:r>
              <a:rPr lang="en-US" altLang="zh-CN" sz="3200" dirty="0"/>
              <a:t>》(</a:t>
            </a: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版</a:t>
            </a:r>
            <a:r>
              <a:rPr lang="en-US" altLang="zh-CN" sz="3200" dirty="0"/>
              <a:t>) </a:t>
            </a:r>
          </a:p>
          <a:p>
            <a:pPr lvl="1"/>
            <a:r>
              <a:rPr lang="zh-CN" altLang="en-US" sz="2800" dirty="0"/>
              <a:t>谢军英等译      人民邮电出版社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7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78708"/>
            <a:ext cx="2478038" cy="364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本课程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最广泛应用的服务器为目标，并配以相关的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基础知识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运维知识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本课程未涉及如下内容</a:t>
            </a:r>
            <a:endParaRPr lang="en-US" altLang="zh-CN" dirty="0"/>
          </a:p>
          <a:p>
            <a:pPr lvl="1"/>
            <a:r>
              <a:rPr lang="zh-CN" altLang="en-US" dirty="0"/>
              <a:t>图形界面的配置和操作</a:t>
            </a:r>
            <a:endParaRPr lang="en-US" altLang="zh-CN" dirty="0"/>
          </a:p>
          <a:p>
            <a:pPr lvl="1"/>
            <a:r>
              <a:rPr lang="zh-CN" altLang="en-US" dirty="0"/>
              <a:t>软</a:t>
            </a:r>
            <a:r>
              <a:rPr lang="en-US" altLang="zh-CN" dirty="0"/>
              <a:t>RAID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SELinux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KVM/XEN</a:t>
            </a:r>
          </a:p>
          <a:p>
            <a:pPr lvl="1">
              <a:defRPr/>
            </a:pPr>
            <a:r>
              <a:rPr lang="en-US" altLang="zh-CN" dirty="0" err="1"/>
              <a:t>Docker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请备考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RHCE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的学生补修上述内容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</a:t>
            </a:r>
            <a:r>
              <a:rPr lang="zh-CN" altLang="zh-CN" dirty="0"/>
              <a:t>后继课程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计算机网络专业或计算机应用专业</a:t>
            </a:r>
            <a:endParaRPr lang="en-US" altLang="zh-CN" dirty="0"/>
          </a:p>
          <a:p>
            <a:pPr lvl="1"/>
            <a:r>
              <a:rPr lang="zh-CN" altLang="zh-CN" dirty="0"/>
              <a:t>《脚本语言与系统管理》</a:t>
            </a:r>
            <a:endParaRPr lang="en-US" altLang="zh-CN" dirty="0"/>
          </a:p>
          <a:p>
            <a:pPr lvl="1"/>
            <a:r>
              <a:rPr lang="zh-CN" altLang="zh-CN" dirty="0"/>
              <a:t>《目录服务及其应用》</a:t>
            </a:r>
            <a:endParaRPr lang="en-US" altLang="zh-CN" dirty="0"/>
          </a:p>
          <a:p>
            <a:pPr lvl="1"/>
            <a:r>
              <a:rPr lang="zh-CN" altLang="zh-CN" dirty="0"/>
              <a:t>《开源虚拟化技术》</a:t>
            </a:r>
            <a:endParaRPr lang="en-US" altLang="zh-CN" dirty="0"/>
          </a:p>
          <a:p>
            <a:pPr lvl="1"/>
            <a:r>
              <a:rPr lang="zh-CN" altLang="zh-CN" dirty="0"/>
              <a:t>《大中型网络应用与部署》等</a:t>
            </a:r>
            <a:endParaRPr lang="en-US" altLang="zh-CN" dirty="0"/>
          </a:p>
          <a:p>
            <a:r>
              <a:rPr lang="zh-CN" altLang="zh-CN" dirty="0"/>
              <a:t>计算机软件专业或计算机应用专业</a:t>
            </a:r>
            <a:endParaRPr lang="en-US" altLang="zh-CN" dirty="0"/>
          </a:p>
          <a:p>
            <a:pPr lvl="1"/>
            <a:r>
              <a:rPr lang="zh-CN" altLang="zh-CN" dirty="0"/>
              <a:t>《脚本语言编程》</a:t>
            </a:r>
            <a:endParaRPr lang="en-US" altLang="zh-CN" dirty="0"/>
          </a:p>
          <a:p>
            <a:pPr lvl="1"/>
            <a:r>
              <a:rPr lang="zh-CN" altLang="zh-CN" dirty="0"/>
              <a:t>《基于</a:t>
            </a:r>
            <a:r>
              <a:rPr lang="en-US" altLang="zh-CN" dirty="0"/>
              <a:t>MVC</a:t>
            </a:r>
            <a:r>
              <a:rPr lang="zh-CN" altLang="zh-CN" dirty="0"/>
              <a:t>框架的</a:t>
            </a:r>
            <a:r>
              <a:rPr lang="en-US" altLang="zh-CN" dirty="0"/>
              <a:t>Web</a:t>
            </a:r>
            <a:r>
              <a:rPr lang="zh-CN" altLang="zh-CN" dirty="0"/>
              <a:t>应用开发》</a:t>
            </a:r>
            <a:endParaRPr lang="en-US" altLang="zh-CN" dirty="0"/>
          </a:p>
          <a:p>
            <a:pPr lvl="1"/>
            <a:r>
              <a:rPr lang="zh-CN" altLang="zh-CN" dirty="0"/>
              <a:t>《嵌入式</a:t>
            </a:r>
            <a:r>
              <a:rPr lang="en-US" altLang="zh-CN" dirty="0"/>
              <a:t>Linux</a:t>
            </a:r>
            <a:r>
              <a:rPr lang="zh-CN" altLang="zh-CN" dirty="0"/>
              <a:t>编程》等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t>2019年1月28日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OS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CentOS-PPT</Template>
  <TotalTime>112</TotalTime>
  <Words>637</Words>
  <Application>Microsoft Office PowerPoint</Application>
  <PresentationFormat>全屏显示(4:3)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黑体</vt:lpstr>
      <vt:lpstr>Arial</vt:lpstr>
      <vt:lpstr>Calibri</vt:lpstr>
      <vt:lpstr>Garamond</vt:lpstr>
      <vt:lpstr>Wingdings</vt:lpstr>
      <vt:lpstr>CentOS-PPT</vt:lpstr>
      <vt:lpstr>Linux 应用基础教程                   — 基于CentOS 7</vt:lpstr>
      <vt:lpstr>课程目标 </vt:lpstr>
      <vt:lpstr>教学内容</vt:lpstr>
      <vt:lpstr>教材</vt:lpstr>
      <vt:lpstr>参考书</vt:lpstr>
      <vt:lpstr>推荐阅读1</vt:lpstr>
      <vt:lpstr>推荐阅读2</vt:lpstr>
      <vt:lpstr>课程说明</vt:lpstr>
      <vt:lpstr>本课程的后继课程</vt:lpstr>
      <vt:lpstr>相关网络资源</vt:lpstr>
      <vt:lpstr>相关网络资源 ——RPM包搜索与更新源</vt:lpstr>
      <vt:lpstr>其他相关网络资源 </vt:lpstr>
      <vt:lpstr>Windows下的开源软件</vt:lpstr>
      <vt:lpstr>课堂要求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应用基础教程                   基于RHEL/CentOS 5</dc:title>
  <dc:creator>osmond</dc:creator>
  <cp:lastModifiedBy>Young</cp:lastModifiedBy>
  <cp:revision>61</cp:revision>
  <dcterms:created xsi:type="dcterms:W3CDTF">2011-05-22T14:30:00Z</dcterms:created>
  <dcterms:modified xsi:type="dcterms:W3CDTF">2019-01-28T13:22:05Z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