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20"/>
  </p:notesMasterIdLst>
  <p:sldIdLst>
    <p:sldId id="256" r:id="rId2"/>
    <p:sldId id="271" r:id="rId3"/>
    <p:sldId id="266" r:id="rId4"/>
    <p:sldId id="307" r:id="rId5"/>
    <p:sldId id="337" r:id="rId6"/>
    <p:sldId id="338" r:id="rId7"/>
    <p:sldId id="339" r:id="rId8"/>
    <p:sldId id="340" r:id="rId9"/>
    <p:sldId id="341" r:id="rId10"/>
    <p:sldId id="342" r:id="rId11"/>
    <p:sldId id="359" r:id="rId12"/>
    <p:sldId id="343" r:id="rId13"/>
    <p:sldId id="344" r:id="rId14"/>
    <p:sldId id="345" r:id="rId15"/>
    <p:sldId id="346" r:id="rId16"/>
    <p:sldId id="347" r:id="rId17"/>
    <p:sldId id="348" r:id="rId18"/>
    <p:sldId id="349" r:id="rId19"/>
    <p:sldId id="360" r:id="rId20"/>
    <p:sldId id="350" r:id="rId21"/>
    <p:sldId id="351" r:id="rId22"/>
    <p:sldId id="369" r:id="rId23"/>
    <p:sldId id="352" r:id="rId24"/>
    <p:sldId id="353" r:id="rId25"/>
    <p:sldId id="370" r:id="rId26"/>
    <p:sldId id="354" r:id="rId27"/>
    <p:sldId id="355" r:id="rId28"/>
    <p:sldId id="356" r:id="rId29"/>
    <p:sldId id="357" r:id="rId30"/>
    <p:sldId id="358" r:id="rId31"/>
    <p:sldId id="361" r:id="rId32"/>
    <p:sldId id="372" r:id="rId33"/>
    <p:sldId id="373" r:id="rId34"/>
    <p:sldId id="374" r:id="rId35"/>
    <p:sldId id="375" r:id="rId36"/>
    <p:sldId id="376" r:id="rId37"/>
    <p:sldId id="378" r:id="rId38"/>
    <p:sldId id="379" r:id="rId39"/>
    <p:sldId id="371" r:id="rId40"/>
    <p:sldId id="362" r:id="rId41"/>
    <p:sldId id="363" r:id="rId42"/>
    <p:sldId id="364" r:id="rId43"/>
    <p:sldId id="365" r:id="rId44"/>
    <p:sldId id="381" r:id="rId45"/>
    <p:sldId id="380" r:id="rId46"/>
    <p:sldId id="377" r:id="rId47"/>
    <p:sldId id="366" r:id="rId48"/>
    <p:sldId id="367" r:id="rId49"/>
    <p:sldId id="368" r:id="rId50"/>
    <p:sldId id="382" r:id="rId51"/>
    <p:sldId id="383" r:id="rId52"/>
    <p:sldId id="395" r:id="rId53"/>
    <p:sldId id="384" r:id="rId54"/>
    <p:sldId id="396" r:id="rId55"/>
    <p:sldId id="385" r:id="rId56"/>
    <p:sldId id="386" r:id="rId57"/>
    <p:sldId id="387" r:id="rId58"/>
    <p:sldId id="388" r:id="rId59"/>
    <p:sldId id="389" r:id="rId60"/>
    <p:sldId id="390" r:id="rId61"/>
    <p:sldId id="391" r:id="rId62"/>
    <p:sldId id="392" r:id="rId63"/>
    <p:sldId id="397" r:id="rId64"/>
    <p:sldId id="398" r:id="rId65"/>
    <p:sldId id="399" r:id="rId66"/>
    <p:sldId id="400" r:id="rId67"/>
    <p:sldId id="404" r:id="rId68"/>
    <p:sldId id="403" r:id="rId69"/>
    <p:sldId id="401" r:id="rId70"/>
    <p:sldId id="402" r:id="rId71"/>
    <p:sldId id="393" r:id="rId72"/>
    <p:sldId id="405" r:id="rId73"/>
    <p:sldId id="409" r:id="rId74"/>
    <p:sldId id="410" r:id="rId75"/>
    <p:sldId id="406" r:id="rId76"/>
    <p:sldId id="407" r:id="rId77"/>
    <p:sldId id="408" r:id="rId78"/>
    <p:sldId id="411" r:id="rId79"/>
    <p:sldId id="394" r:id="rId80"/>
    <p:sldId id="412" r:id="rId81"/>
    <p:sldId id="413" r:id="rId82"/>
    <p:sldId id="415" r:id="rId83"/>
    <p:sldId id="416" r:id="rId84"/>
    <p:sldId id="417" r:id="rId85"/>
    <p:sldId id="414" r:id="rId86"/>
    <p:sldId id="418" r:id="rId87"/>
    <p:sldId id="419" r:id="rId88"/>
    <p:sldId id="420" r:id="rId89"/>
    <p:sldId id="421" r:id="rId90"/>
    <p:sldId id="422" r:id="rId91"/>
    <p:sldId id="423" r:id="rId92"/>
    <p:sldId id="424" r:id="rId93"/>
    <p:sldId id="425" r:id="rId94"/>
    <p:sldId id="426" r:id="rId95"/>
    <p:sldId id="427" r:id="rId96"/>
    <p:sldId id="428" r:id="rId97"/>
    <p:sldId id="430" r:id="rId98"/>
    <p:sldId id="431" r:id="rId99"/>
    <p:sldId id="432" r:id="rId100"/>
    <p:sldId id="433" r:id="rId101"/>
    <p:sldId id="434" r:id="rId102"/>
    <p:sldId id="435" r:id="rId103"/>
    <p:sldId id="436" r:id="rId104"/>
    <p:sldId id="437" r:id="rId105"/>
    <p:sldId id="438" r:id="rId106"/>
    <p:sldId id="439" r:id="rId107"/>
    <p:sldId id="440" r:id="rId108"/>
    <p:sldId id="441" r:id="rId109"/>
    <p:sldId id="442" r:id="rId110"/>
    <p:sldId id="443" r:id="rId111"/>
    <p:sldId id="444" r:id="rId112"/>
    <p:sldId id="445" r:id="rId113"/>
    <p:sldId id="446" r:id="rId114"/>
    <p:sldId id="270" r:id="rId115"/>
    <p:sldId id="448" r:id="rId116"/>
    <p:sldId id="447" r:id="rId117"/>
    <p:sldId id="269" r:id="rId118"/>
    <p:sldId id="272" r:id="rId1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084" autoAdjust="0"/>
    <p:restoredTop sz="96761" autoAdjust="0"/>
  </p:normalViewPr>
  <p:slideViewPr>
    <p:cSldViewPr>
      <p:cViewPr varScale="1">
        <p:scale>
          <a:sx n="91" d="100"/>
          <a:sy n="91" d="100"/>
        </p:scale>
        <p:origin x="78" y="9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2019/2/17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val="356703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http://zonghe.17xie.com/book/10134260/32620.html</a:t>
            </a:r>
          </a:p>
          <a:p>
            <a:r>
              <a:rPr lang="en-US" altLang="zh-CN" dirty="0"/>
              <a:t>http://hi.baidu.com/daidai141/blog/item/75b383448fb431358794739c.html</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76</a:t>
            </a:fld>
            <a:endParaRPr lang="zh-CN" altLang="en-US"/>
          </a:p>
        </p:txBody>
      </p:sp>
    </p:spTree>
    <p:extLst>
      <p:ext uri="{BB962C8B-B14F-4D97-AF65-F5344CB8AC3E}">
        <p14:creationId xmlns:p14="http://schemas.microsoft.com/office/powerpoint/2010/main" val="336592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000" dirty="0"/>
              <a:t>Linux </a:t>
            </a:r>
            <a:r>
              <a:rPr lang="zh-CN" altLang="en-US" sz="2000" dirty="0"/>
              <a:t>不允许普通用户更改文件属主。</a:t>
            </a:r>
            <a:endParaRPr lang="en-US" altLang="zh-CN" sz="2000" dirty="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79</a:t>
            </a:fld>
            <a:endParaRPr lang="zh-CN" altLang="en-US"/>
          </a:p>
        </p:txBody>
      </p:sp>
    </p:spTree>
    <p:extLst>
      <p:ext uri="{BB962C8B-B14F-4D97-AF65-F5344CB8AC3E}">
        <p14:creationId xmlns:p14="http://schemas.microsoft.com/office/powerpoint/2010/main" val="231301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114</a:t>
            </a:fld>
            <a:endParaRPr lang="zh-CN" altLang="en-US"/>
          </a:p>
        </p:txBody>
      </p:sp>
    </p:spTree>
    <p:extLst>
      <p:ext uri="{BB962C8B-B14F-4D97-AF65-F5344CB8AC3E}">
        <p14:creationId xmlns:p14="http://schemas.microsoft.com/office/powerpoint/2010/main" val="659597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2019年2月17日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2019年2月17日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2019年2月17日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2019年2月17日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2019年2月17日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a:t>第</a:t>
            </a:r>
            <a:r>
              <a:rPr lang="en-US" altLang="zh-CN" sz="4600" dirty="0"/>
              <a:t>3</a:t>
            </a:r>
            <a:r>
              <a:rPr lang="zh-CN" altLang="en-US" sz="4600" dirty="0"/>
              <a:t>章</a:t>
            </a:r>
            <a:br>
              <a:rPr lang="en-US" altLang="zh-CN" sz="4600" dirty="0"/>
            </a:br>
            <a:r>
              <a:rPr lang="zh-CN" altLang="en-US" sz="4600" dirty="0"/>
              <a:t>多用户与多任务管理</a:t>
            </a:r>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285720" y="2428868"/>
            <a:ext cx="2985431" cy="3857628"/>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用户和组的关系</a:t>
            </a:r>
          </a:p>
        </p:txBody>
      </p:sp>
      <p:sp>
        <p:nvSpPr>
          <p:cNvPr id="3" name="内容占位符 2"/>
          <p:cNvSpPr>
            <a:spLocks noGrp="1"/>
          </p:cNvSpPr>
          <p:nvPr>
            <p:ph idx="1"/>
          </p:nvPr>
        </p:nvSpPr>
        <p:spPr/>
        <p:txBody>
          <a:bodyPr/>
          <a:lstStyle/>
          <a:p>
            <a:r>
              <a:rPr lang="zh-CN" altLang="en-US" dirty="0"/>
              <a:t>组是用户的集合。</a:t>
            </a:r>
            <a:endParaRPr lang="en-US" altLang="zh-CN" dirty="0"/>
          </a:p>
          <a:p>
            <a:r>
              <a:rPr lang="zh-CN" altLang="en-US" dirty="0"/>
              <a:t>一个标准组可以容纳多个用户。</a:t>
            </a:r>
          </a:p>
          <a:p>
            <a:r>
              <a:rPr lang="zh-CN" altLang="en-US" dirty="0"/>
              <a:t>同一个用户可以同属于多个组，这些组可以是私有组，也可以是标准组。</a:t>
            </a:r>
          </a:p>
          <a:p>
            <a:r>
              <a:rPr lang="zh-CN" altLang="en-US" dirty="0"/>
              <a:t>当一个用户同属于多个组时，将这些组分为：</a:t>
            </a:r>
          </a:p>
          <a:p>
            <a:pPr lvl="1"/>
            <a:r>
              <a:rPr lang="zh-CN" altLang="en-US" dirty="0">
                <a:solidFill>
                  <a:srgbClr val="FF0000"/>
                </a:solidFill>
                <a:latin typeface="黑体" pitchFamily="49" charset="-122"/>
                <a:ea typeface="黑体" pitchFamily="49" charset="-122"/>
              </a:rPr>
              <a:t>主组（初始组）</a:t>
            </a:r>
            <a:r>
              <a:rPr lang="zh-CN" altLang="en-US" dirty="0"/>
              <a:t>：用户登录系统时的组。</a:t>
            </a:r>
          </a:p>
          <a:p>
            <a:pPr lvl="1"/>
            <a:r>
              <a:rPr lang="zh-CN" altLang="en-US" dirty="0">
                <a:solidFill>
                  <a:srgbClr val="FF0000"/>
                </a:solidFill>
                <a:latin typeface="黑体" pitchFamily="49" charset="-122"/>
                <a:ea typeface="黑体" pitchFamily="49" charset="-122"/>
              </a:rPr>
              <a:t>附加组</a:t>
            </a:r>
            <a:r>
              <a:rPr lang="zh-CN" altLang="en-US" dirty="0"/>
              <a:t>：登录后可切换的其他组。</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ps</a:t>
            </a:r>
            <a:r>
              <a:rPr lang="zh-CN" altLang="en-US" dirty="0"/>
              <a:t>命令使用举例</a:t>
            </a:r>
          </a:p>
        </p:txBody>
      </p:sp>
      <p:sp>
        <p:nvSpPr>
          <p:cNvPr id="3" name="内容占位符 2"/>
          <p:cNvSpPr>
            <a:spLocks noGrp="1"/>
          </p:cNvSpPr>
          <p:nvPr>
            <p:ph idx="1"/>
          </p:nvPr>
        </p:nvSpPr>
        <p:spPr>
          <a:xfrm>
            <a:off x="457200" y="1340768"/>
            <a:ext cx="8229600" cy="4790157"/>
          </a:xfrm>
        </p:spPr>
        <p:txBody>
          <a:bodyPr/>
          <a:lstStyle/>
          <a:p>
            <a:pPr>
              <a:buNone/>
            </a:pPr>
            <a:r>
              <a:rPr lang="fr-FR" altLang="zh-CN" sz="2800" dirty="0">
                <a:solidFill>
                  <a:srgbClr val="002060"/>
                </a:solidFill>
              </a:rPr>
              <a:t>$ ps -e</a:t>
            </a:r>
          </a:p>
          <a:p>
            <a:pPr>
              <a:buNone/>
            </a:pPr>
            <a:r>
              <a:rPr lang="fr-FR" altLang="zh-CN" sz="2800" dirty="0">
                <a:solidFill>
                  <a:srgbClr val="C00000"/>
                </a:solidFill>
              </a:rPr>
              <a:t>$ ps -ef</a:t>
            </a:r>
          </a:p>
          <a:p>
            <a:pPr>
              <a:buNone/>
            </a:pPr>
            <a:r>
              <a:rPr lang="fr-FR" altLang="zh-CN" sz="2800" dirty="0">
                <a:solidFill>
                  <a:srgbClr val="002060"/>
                </a:solidFill>
              </a:rPr>
              <a:t>$ ps -eH</a:t>
            </a:r>
          </a:p>
          <a:p>
            <a:pPr>
              <a:buNone/>
            </a:pPr>
            <a:r>
              <a:rPr lang="fr-FR" altLang="zh-CN" sz="2800" dirty="0">
                <a:solidFill>
                  <a:srgbClr val="002060"/>
                </a:solidFill>
              </a:rPr>
              <a:t>$ ps -elw</a:t>
            </a:r>
          </a:p>
          <a:p>
            <a:pPr>
              <a:buNone/>
            </a:pPr>
            <a:endParaRPr lang="fr-FR" altLang="zh-CN" sz="2800" dirty="0">
              <a:solidFill>
                <a:srgbClr val="002060"/>
              </a:solidFill>
            </a:endParaRPr>
          </a:p>
          <a:p>
            <a:pPr>
              <a:buNone/>
            </a:pPr>
            <a:r>
              <a:rPr lang="fr-FR" altLang="zh-CN" sz="2800" dirty="0">
                <a:solidFill>
                  <a:srgbClr val="002060"/>
                </a:solidFill>
              </a:rPr>
              <a:t>$ ps au</a:t>
            </a:r>
          </a:p>
          <a:p>
            <a:pPr>
              <a:buNone/>
            </a:pPr>
            <a:r>
              <a:rPr lang="fr-FR" altLang="zh-CN" sz="2800" dirty="0">
                <a:solidFill>
                  <a:srgbClr val="C00000"/>
                </a:solidFill>
              </a:rPr>
              <a:t>$ ps aux</a:t>
            </a:r>
          </a:p>
          <a:p>
            <a:pPr>
              <a:buNone/>
            </a:pPr>
            <a:r>
              <a:rPr lang="fr-FR" altLang="zh-CN" sz="2800" dirty="0">
                <a:solidFill>
                  <a:srgbClr val="002060"/>
                </a:solidFill>
              </a:rPr>
              <a:t>$ ps axf</a:t>
            </a:r>
          </a:p>
          <a:p>
            <a:pPr>
              <a:buNone/>
            </a:pPr>
            <a:r>
              <a:rPr lang="fr-FR" altLang="zh-CN" sz="2800" dirty="0">
                <a:solidFill>
                  <a:srgbClr val="002060"/>
                </a:solidFill>
              </a:rPr>
              <a:t>$ ps auxw</a:t>
            </a:r>
            <a:endParaRPr lang="zh-CN" altLang="en-US" sz="2800"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668069"/>
          </a:xfrm>
        </p:spPr>
        <p:txBody>
          <a:bodyPr/>
          <a:lstStyle/>
          <a:p>
            <a:r>
              <a:rPr kumimoji="1" lang="en-US" altLang="zh-CN" b="1" dirty="0" err="1">
                <a:solidFill>
                  <a:srgbClr val="006600"/>
                </a:solidFill>
              </a:rPr>
              <a:t>ps</a:t>
            </a:r>
            <a:r>
              <a:rPr kumimoji="1" lang="en-US" altLang="zh-CN" dirty="0"/>
              <a:t> </a:t>
            </a:r>
            <a:r>
              <a:rPr kumimoji="1" lang="zh-CN" altLang="en-US" dirty="0"/>
              <a:t>常见的输出标记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graphicFrame>
        <p:nvGraphicFramePr>
          <p:cNvPr id="7" name="Group 92"/>
          <p:cNvGraphicFramePr>
            <a:graphicFrameLocks noGrp="1"/>
          </p:cNvGraphicFramePr>
          <p:nvPr>
            <p:extLst>
              <p:ext uri="{D42A27DB-BD31-4B8C-83A1-F6EECF244321}">
                <p14:modId xmlns:p14="http://schemas.microsoft.com/office/powerpoint/2010/main" val="141971828"/>
              </p:ext>
            </p:extLst>
          </p:nvPr>
        </p:nvGraphicFramePr>
        <p:xfrm>
          <a:off x="395536" y="1988840"/>
          <a:ext cx="8496944" cy="3931920"/>
        </p:xfrm>
        <a:graphic>
          <a:graphicData uri="http://schemas.openxmlformats.org/drawingml/2006/table">
            <a:tbl>
              <a:tblPr>
                <a:tableStyleId>{3C2FFA5D-87B4-456A-9821-1D502468CF0F}</a:tableStyleId>
              </a:tblPr>
              <a:tblGrid>
                <a:gridCol w="1152128">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1235309">
                  <a:extLst>
                    <a:ext uri="{9D8B030D-6E8A-4147-A177-3AD203B41FA5}">
                      <a16:colId xmlns:a16="http://schemas.microsoft.com/office/drawing/2014/main" val="20002"/>
                    </a:ext>
                  </a:extLst>
                </a:gridCol>
                <a:gridCol w="3589227">
                  <a:extLst>
                    <a:ext uri="{9D8B030D-6E8A-4147-A177-3AD203B41FA5}">
                      <a16:colId xmlns:a16="http://schemas.microsoft.com/office/drawing/2014/main" val="20003"/>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UID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用户 </a:t>
                      </a:r>
                      <a:r>
                        <a:rPr kumimoji="1" lang="en-US" altLang="zh-CN" sz="2400" u="none" strike="noStrike" cap="none" normalizeH="0" baseline="0" dirty="0">
                          <a:ln>
                            <a:noFill/>
                          </a:ln>
                          <a:effectLst/>
                        </a:rPr>
                        <a:t>ID</a:t>
                      </a:r>
                      <a:endParaRPr kumimoji="1"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START</a:t>
                      </a:r>
                      <a:endParaRPr kumimoji="1" lang="zh-CN" altLang="en-US" sz="2400" b="1" i="0" u="none" strike="noStrike" kern="1200" cap="none" normalizeH="0" baseline="0" dirty="0">
                        <a:ln>
                          <a:noFill/>
                        </a:ln>
                        <a:solidFill>
                          <a:srgbClr val="0000CC"/>
                        </a:solidFill>
                        <a:effectLst/>
                        <a:latin typeface="Courier New" pitchFamily="49" charset="0"/>
                        <a:ea typeface="宋体"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进程启动时间</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USER</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用户名</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TIME</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a:ln>
                            <a:noFill/>
                          </a:ln>
                          <a:effectLst/>
                        </a:rPr>
                        <a:t>执行时间</a:t>
                      </a: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PID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进程 </a:t>
                      </a:r>
                      <a:r>
                        <a:rPr kumimoji="1" lang="en-US" altLang="zh-CN" sz="2400" u="none" strike="noStrike" cap="none" normalizeH="0" baseline="0" dirty="0">
                          <a:ln>
                            <a:noFill/>
                          </a:ln>
                          <a:effectLst/>
                        </a:rPr>
                        <a:t>ID</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STAT</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进程状态</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PPID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父进程的 </a:t>
                      </a:r>
                      <a:r>
                        <a:rPr kumimoji="1" lang="en-US" altLang="zh-CN" sz="2400" u="none" strike="noStrike" cap="none" normalizeH="0" baseline="0" dirty="0">
                          <a:ln>
                            <a:noFill/>
                          </a:ln>
                          <a:effectLst/>
                        </a:rPr>
                        <a:t>ID</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NI</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优先权值 </a:t>
                      </a:r>
                      <a:r>
                        <a:rPr kumimoji="1" lang="en-US" altLang="zh-CN" sz="2400" u="none" strike="noStrike" cap="none" normalizeH="0" baseline="0" dirty="0">
                          <a:ln>
                            <a:noFill/>
                          </a:ln>
                          <a:effectLst/>
                        </a:rPr>
                        <a:t>/ nice </a:t>
                      </a:r>
                      <a:r>
                        <a:rPr kumimoji="1" lang="zh-CN" altLang="en-US" sz="2400" u="none" strike="noStrike" cap="none" normalizeH="0" baseline="0" dirty="0">
                          <a:ln>
                            <a:noFill/>
                          </a:ln>
                          <a:effectLst/>
                        </a:rPr>
                        <a:t>值</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TTY</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启动进程的终端</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CMD</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命令名（</a:t>
                      </a:r>
                      <a:r>
                        <a:rPr kumimoji="1" lang="en-US" altLang="zh-CN" sz="2400" u="none" strike="noStrike" cap="none" normalizeH="0" baseline="0" dirty="0">
                          <a:ln>
                            <a:noFill/>
                          </a:ln>
                          <a:effectLst/>
                        </a:rPr>
                        <a:t>COMMAND）</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RSS</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进程所用内存块数</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%CPU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400" u="none" strike="noStrike" cap="none" normalizeH="0" baseline="0" dirty="0">
                          <a:ln>
                            <a:noFill/>
                          </a:ln>
                          <a:effectLst/>
                        </a:rPr>
                        <a:t>进程所用</a:t>
                      </a:r>
                      <a:r>
                        <a:rPr kumimoji="1" lang="en-US" altLang="zh-CN" sz="2400" u="none" strike="noStrike" cap="none" normalizeH="0" baseline="0" dirty="0">
                          <a:ln>
                            <a:noFill/>
                          </a:ln>
                          <a:effectLst/>
                        </a:rPr>
                        <a:t>CPU</a:t>
                      </a:r>
                      <a:r>
                        <a:rPr kumimoji="1" lang="zh-CN" altLang="en-US" sz="2400" u="none" strike="noStrike" cap="none" normalizeH="0" baseline="0" dirty="0">
                          <a:ln>
                            <a:noFill/>
                          </a:ln>
                          <a:effectLst/>
                        </a:rPr>
                        <a:t>时间百分比</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a:t>
                      </a:r>
                      <a:r>
                        <a:rPr kumimoji="1" lang="en-US" altLang="zh-CN" sz="2400" b="1" i="0" u="none" strike="noStrike" kern="1200" cap="none" normalizeH="0" baseline="0" dirty="0" err="1">
                          <a:ln>
                            <a:noFill/>
                          </a:ln>
                          <a:solidFill>
                            <a:srgbClr val="0000CC"/>
                          </a:solidFill>
                          <a:effectLst/>
                          <a:latin typeface="Courier New" pitchFamily="49" charset="0"/>
                          <a:ea typeface="宋体" charset="-122"/>
                          <a:cs typeface="+mn-cs"/>
                        </a:rPr>
                        <a:t>pcpu</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VSZ</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u="none" strike="noStrike" cap="none" normalizeH="0" baseline="0" dirty="0">
                          <a:ln>
                            <a:noFill/>
                          </a:ln>
                          <a:effectLst/>
                        </a:rPr>
                        <a:t>进程所用虚拟内存块数</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a:ln>
                            <a:noFill/>
                          </a:ln>
                          <a:solidFill>
                            <a:srgbClr val="0000CC"/>
                          </a:solidFill>
                          <a:effectLst/>
                          <a:latin typeface="Courier New" pitchFamily="49" charset="0"/>
                          <a:ea typeface="宋体" charset="-122"/>
                          <a:cs typeface="+mn-cs"/>
                        </a:rPr>
                        <a:t>%</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MEM</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400" u="none" strike="noStrike" cap="none" normalizeH="0" baseline="0" dirty="0">
                          <a:ln>
                            <a:noFill/>
                          </a:ln>
                          <a:effectLst/>
                        </a:rPr>
                        <a:t>进程所有</a:t>
                      </a:r>
                      <a:r>
                        <a:rPr kumimoji="1" lang="en-US" altLang="zh-CN" sz="2400" u="none" strike="noStrike" cap="none" normalizeH="0" baseline="0" dirty="0">
                          <a:ln>
                            <a:noFill/>
                          </a:ln>
                          <a:effectLst/>
                        </a:rPr>
                        <a:t>MEM</a:t>
                      </a:r>
                      <a:r>
                        <a:rPr kumimoji="1" lang="zh-CN" altLang="en-US" sz="2400" u="none" strike="noStrike" cap="none" normalizeH="0" baseline="0" dirty="0">
                          <a:ln>
                            <a:noFill/>
                          </a:ln>
                          <a:effectLst/>
                        </a:rPr>
                        <a:t>百分比</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a:t>
                      </a:r>
                      <a:r>
                        <a:rPr kumimoji="1" lang="en-US" altLang="zh-CN" sz="2400" b="1" i="0" u="none" strike="noStrike" kern="1200" cap="none" normalizeH="0" baseline="0" dirty="0" err="1">
                          <a:ln>
                            <a:noFill/>
                          </a:ln>
                          <a:solidFill>
                            <a:srgbClr val="0000CC"/>
                          </a:solidFill>
                          <a:effectLst/>
                          <a:latin typeface="Courier New" pitchFamily="49" charset="0"/>
                          <a:ea typeface="宋体" charset="-122"/>
                          <a:cs typeface="+mn-cs"/>
                        </a:rPr>
                        <a:t>pmem</a:t>
                      </a:r>
                      <a:r>
                        <a:rPr kumimoji="1" lang="en-US" altLang="zh-CN" sz="2400" b="1" i="0" u="none" strike="noStrike" kern="1200" cap="none" normalizeH="0" baseline="0" dirty="0">
                          <a:ln>
                            <a:noFill/>
                          </a:ln>
                          <a:solidFill>
                            <a:srgbClr val="0000CC"/>
                          </a:solidFill>
                          <a:effectLst/>
                          <a:latin typeface="Courier New" pitchFamily="49" charset="0"/>
                          <a:ea typeface="宋体" charset="-122"/>
                          <a:cs typeface="+mn-cs"/>
                        </a:rPr>
                        <a:t>)</a:t>
                      </a:r>
                      <a:endParaRPr kumimoji="1"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tc>
                <a:extLst>
                  <a:ext uri="{0D108BD9-81ED-4DB2-BD59-A6C34878D82A}">
                    <a16:rowId xmlns:a16="http://schemas.microsoft.com/office/drawing/2014/main" val="10006"/>
                  </a:ext>
                </a:extLst>
              </a:tr>
            </a:tbl>
          </a:graphicData>
        </a:graphic>
      </p:graphicFrame>
      <p:sp>
        <p:nvSpPr>
          <p:cNvPr id="8" name="Rectangle 3"/>
          <p:cNvSpPr>
            <a:spLocks noChangeArrowheads="1"/>
          </p:cNvSpPr>
          <p:nvPr/>
        </p:nvSpPr>
        <p:spPr bwMode="auto">
          <a:xfrm>
            <a:off x="539750" y="1268760"/>
            <a:ext cx="7924800" cy="530225"/>
          </a:xfrm>
          <a:prstGeom prst="rect">
            <a:avLst/>
          </a:prstGeom>
          <a:noFill/>
          <a:ln w="9525">
            <a:noFill/>
            <a:miter lim="800000"/>
            <a:headEnd/>
            <a:tailEnd/>
          </a:ln>
          <a:effectLst/>
        </p:spPr>
        <p:txBody>
          <a:bodyPr>
            <a:spAutoFit/>
          </a:bodyPr>
          <a:lstStyle/>
          <a:p>
            <a:pPr>
              <a:lnSpc>
                <a:spcPct val="120000"/>
              </a:lnSpc>
              <a:buClr>
                <a:schemeClr val="hlink"/>
              </a:buClr>
              <a:buFont typeface="Wingdings" pitchFamily="2" charset="2"/>
              <a:buChar char="q"/>
            </a:pPr>
            <a:r>
              <a:rPr lang="en-US" altLang="zh-CN" sz="2400" b="0" dirty="0">
                <a:solidFill>
                  <a:schemeClr val="tx1"/>
                </a:solidFill>
                <a:ea typeface="黑体" pitchFamily="2" charset="-122"/>
              </a:rPr>
              <a:t> </a:t>
            </a:r>
            <a:r>
              <a:rPr lang="en-US" altLang="zh-CN" sz="2400" dirty="0" err="1">
                <a:solidFill>
                  <a:srgbClr val="006600"/>
                </a:solidFill>
                <a:latin typeface="Courier New" pitchFamily="49" charset="0"/>
                <a:ea typeface="黑体" pitchFamily="2" charset="-122"/>
              </a:rPr>
              <a:t>ps</a:t>
            </a:r>
            <a:r>
              <a:rPr lang="en-US" altLang="zh-CN" sz="2400" b="0" dirty="0">
                <a:solidFill>
                  <a:schemeClr val="tx1"/>
                </a:solidFill>
                <a:ea typeface="黑体" pitchFamily="2" charset="-122"/>
              </a:rPr>
              <a:t> </a:t>
            </a:r>
            <a:r>
              <a:rPr lang="zh-CN" altLang="en-US" sz="2400" b="0" dirty="0">
                <a:solidFill>
                  <a:schemeClr val="tx1"/>
                </a:solidFill>
                <a:ea typeface="黑体" pitchFamily="2" charset="-122"/>
              </a:rPr>
              <a:t>的输出依赖于用户所给的选项</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ps</a:t>
            </a:r>
            <a:r>
              <a:rPr lang="zh-CN" altLang="en-US" dirty="0"/>
              <a:t>命令的进程状态列</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graphicFrame>
        <p:nvGraphicFramePr>
          <p:cNvPr id="7" name="Group 45"/>
          <p:cNvGraphicFramePr>
            <a:graphicFrameLocks noGrp="1"/>
          </p:cNvGraphicFramePr>
          <p:nvPr>
            <p:ph idx="1"/>
            <p:extLst>
              <p:ext uri="{D42A27DB-BD31-4B8C-83A1-F6EECF244321}">
                <p14:modId xmlns:p14="http://schemas.microsoft.com/office/powerpoint/2010/main" val="2662713786"/>
              </p:ext>
            </p:extLst>
          </p:nvPr>
        </p:nvGraphicFramePr>
        <p:xfrm>
          <a:off x="457200" y="2036792"/>
          <a:ext cx="8229600" cy="3840480"/>
        </p:xfrm>
        <a:graphic>
          <a:graphicData uri="http://schemas.openxmlformats.org/drawingml/2006/table">
            <a:tbl>
              <a:tblPr/>
              <a:tblGrid>
                <a:gridCol w="1306488">
                  <a:extLst>
                    <a:ext uri="{9D8B030D-6E8A-4147-A177-3AD203B41FA5}">
                      <a16:colId xmlns:a16="http://schemas.microsoft.com/office/drawing/2014/main" val="20000"/>
                    </a:ext>
                  </a:extLst>
                </a:gridCol>
                <a:gridCol w="6923112">
                  <a:extLst>
                    <a:ext uri="{9D8B030D-6E8A-4147-A177-3AD203B41FA5}">
                      <a16:colId xmlns:a16="http://schemas.microsoft.com/office/drawing/2014/main" val="20001"/>
                    </a:ext>
                  </a:extLst>
                </a:gridCol>
              </a:tblGrid>
              <a:tr h="390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正在运行或处在运行队列中</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休眠</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停止或被追踪</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进程在 </a:t>
                      </a:r>
                      <a:r>
                        <a:rPr kumimoji="0" lang="en-US" altLang="zh-CN" sz="2200" b="1" i="0" u="none" strike="noStrike" cap="none" normalizeH="0" baseline="0" dirty="0">
                          <a:ln>
                            <a:noFill/>
                          </a:ln>
                          <a:solidFill>
                            <a:schemeClr val="tx1"/>
                          </a:solidFill>
                          <a:effectLst/>
                          <a:latin typeface="Times New Roman" pitchFamily="18" charset="0"/>
                          <a:ea typeface="黑体" pitchFamily="2" charset="-122"/>
                        </a:rPr>
                        <a:t>RAM </a:t>
                      </a: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中没有驻留页（</a:t>
                      </a:r>
                      <a:r>
                        <a:rPr kumimoji="0" lang="en-US" altLang="en-US" sz="2200" b="0" i="0" u="none" strike="noStrike" cap="none" normalizeH="0" baseline="0" dirty="0">
                          <a:ln>
                            <a:noFill/>
                          </a:ln>
                          <a:solidFill>
                            <a:schemeClr val="tx1"/>
                          </a:solidFill>
                          <a:effectLst/>
                          <a:latin typeface="Times New Roman" pitchFamily="18" charset="0"/>
                          <a:ea typeface="黑体" pitchFamily="2" charset="-122"/>
                        </a:rPr>
                        <a:t>2.6.xx </a:t>
                      </a:r>
                      <a:r>
                        <a:rPr kumimoji="0" lang="en-US" altLang="zh-CN" sz="22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200" b="0" i="0" u="none" strike="noStrike" cap="none" normalizeH="0" baseline="0" dirty="0">
                          <a:ln>
                            <a:noFill/>
                          </a:ln>
                          <a:solidFill>
                            <a:schemeClr val="tx1"/>
                          </a:solidFill>
                          <a:effectLst/>
                          <a:latin typeface="Times New Roman" pitchFamily="18" charset="0"/>
                          <a:ea typeface="黑体" pitchFamily="2" charset="-122"/>
                        </a:rPr>
                        <a:t>的内核无效）</a:t>
                      </a:r>
                      <a:endParaRPr kumimoji="0" lang="en-US" altLang="zh-CN" sz="22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不可中断的睡眠，通常指  </a:t>
                      </a:r>
                      <a:r>
                        <a:rPr kumimoji="0" lang="en-US" altLang="zh-CN" sz="2200" b="1" i="0" u="none" strike="noStrike" cap="none" normalizeH="0" baseline="0" dirty="0">
                          <a:ln>
                            <a:noFill/>
                          </a:ln>
                          <a:solidFill>
                            <a:schemeClr val="tx1"/>
                          </a:solidFill>
                          <a:effectLst/>
                          <a:latin typeface="Times New Roman" pitchFamily="18" charset="0"/>
                          <a:ea typeface="黑体" pitchFamily="2" charset="-122"/>
                        </a:rPr>
                        <a:t>I</a:t>
                      </a:r>
                      <a:r>
                        <a:rPr kumimoji="0" lang="en-US" altLang="zh-CN" sz="2200" b="0" i="0" u="none" strike="noStrike" cap="none" normalizeH="0" baseline="0" dirty="0">
                          <a:ln>
                            <a:noFill/>
                          </a:ln>
                          <a:solidFill>
                            <a:schemeClr val="tx1"/>
                          </a:solidFill>
                          <a:effectLst/>
                          <a:latin typeface="Courier New" pitchFamily="49" charset="0"/>
                          <a:ea typeface="黑体" pitchFamily="2" charset="-122"/>
                        </a:rPr>
                        <a:t>/</a:t>
                      </a:r>
                      <a:r>
                        <a:rPr kumimoji="0" lang="en-US" altLang="zh-CN" sz="2200" b="1" i="0" u="none" strike="noStrike" cap="none" normalizeH="0" baseline="0" dirty="0">
                          <a:ln>
                            <a:noFill/>
                          </a:ln>
                          <a:solidFill>
                            <a:schemeClr val="tx1"/>
                          </a:solidFill>
                          <a:effectLst/>
                          <a:latin typeface="Times New Roman" pitchFamily="18" charset="0"/>
                          <a:ea typeface="黑体" pitchFamily="2" charset="-122"/>
                        </a:rPr>
                        <a: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Z</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僵尸进程（已结束但未被父进程收回）</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已死进程 （这个状态不会出现）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具有最高优先权</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dirty="0">
                          <a:ln>
                            <a:noFill/>
                          </a:ln>
                          <a:solidFill>
                            <a:srgbClr val="0000CC"/>
                          </a:solidFill>
                          <a:effectLst/>
                          <a:latin typeface="Courier New" pitchFamily="49" charset="0"/>
                          <a:ea typeface="宋体"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1" i="0" u="none" strike="noStrike" cap="none" normalizeH="0" baseline="0" dirty="0">
                          <a:ln>
                            <a:noFill/>
                          </a:ln>
                          <a:solidFill>
                            <a:schemeClr val="tx1"/>
                          </a:solidFill>
                          <a:effectLst/>
                          <a:latin typeface="Times New Roman" pitchFamily="18" charset="0"/>
                          <a:ea typeface="黑体" pitchFamily="2" charset="-122"/>
                        </a:rPr>
                        <a:t>具有较低的优先权</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 name="Rectangle 3"/>
          <p:cNvSpPr>
            <a:spLocks noChangeArrowheads="1"/>
          </p:cNvSpPr>
          <p:nvPr/>
        </p:nvSpPr>
        <p:spPr bwMode="auto">
          <a:xfrm>
            <a:off x="539750" y="1340768"/>
            <a:ext cx="7924800" cy="530225"/>
          </a:xfrm>
          <a:prstGeom prst="rect">
            <a:avLst/>
          </a:prstGeom>
          <a:noFill/>
          <a:ln w="9525">
            <a:noFill/>
            <a:miter lim="800000"/>
            <a:headEnd/>
            <a:tailEnd/>
          </a:ln>
          <a:effectLst/>
        </p:spPr>
        <p:txBody>
          <a:bodyPr>
            <a:spAutoFit/>
          </a:bodyPr>
          <a:lstStyle/>
          <a:p>
            <a:pPr>
              <a:lnSpc>
                <a:spcPct val="120000"/>
              </a:lnSpc>
              <a:buClr>
                <a:schemeClr val="hlink"/>
              </a:buClr>
              <a:buFont typeface="Wingdings" pitchFamily="2" charset="2"/>
              <a:buChar char="q"/>
            </a:pPr>
            <a:r>
              <a:rPr lang="en-US" altLang="zh-CN" sz="2400" b="0" dirty="0">
                <a:solidFill>
                  <a:schemeClr val="tx1"/>
                </a:solidFill>
                <a:ea typeface="黑体" pitchFamily="2" charset="-122"/>
              </a:rPr>
              <a:t> </a:t>
            </a:r>
            <a:r>
              <a:rPr lang="en-US" altLang="zh-CN" sz="2400" dirty="0">
                <a:solidFill>
                  <a:srgbClr val="006600"/>
                </a:solidFill>
                <a:latin typeface="Courier New" pitchFamily="49" charset="0"/>
                <a:ea typeface="黑体" pitchFamily="2" charset="-122"/>
              </a:rPr>
              <a:t>"STAT" </a:t>
            </a:r>
            <a:r>
              <a:rPr lang="zh-CN" altLang="en-US" sz="2400" dirty="0">
                <a:solidFill>
                  <a:srgbClr val="006600"/>
                </a:solidFill>
                <a:latin typeface="Courier New" pitchFamily="49" charset="0"/>
                <a:ea typeface="黑体" pitchFamily="2" charset="-122"/>
              </a:rPr>
              <a:t>或 </a:t>
            </a:r>
            <a:r>
              <a:rPr lang="en-US" altLang="zh-CN" sz="2400" dirty="0">
                <a:solidFill>
                  <a:srgbClr val="006600"/>
                </a:solidFill>
                <a:latin typeface="Courier New" pitchFamily="49" charset="0"/>
                <a:ea typeface="黑体" pitchFamily="2" charset="-122"/>
              </a:rPr>
              <a:t>"S" </a:t>
            </a:r>
            <a:r>
              <a:rPr lang="zh-CN" altLang="en-US" sz="2400" dirty="0">
                <a:solidFill>
                  <a:srgbClr val="006600"/>
                </a:solidFill>
                <a:latin typeface="Courier New" pitchFamily="49" charset="0"/>
                <a:ea typeface="黑体" pitchFamily="2" charset="-122"/>
              </a:rPr>
              <a:t>列的输出</a:t>
            </a:r>
            <a:endParaRPr lang="zh-CN" altLang="en-US" sz="2400" b="0" dirty="0">
              <a:solidFill>
                <a:schemeClr val="tx1"/>
              </a:solidFill>
              <a:ea typeface="黑体"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ps</a:t>
            </a:r>
            <a:r>
              <a:rPr lang="zh-CN" altLang="en-US" dirty="0"/>
              <a:t>命令使用举例（</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指定输出列</a:t>
            </a:r>
            <a:endParaRPr lang="en-US" altLang="zh-CN" dirty="0"/>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o </a:t>
            </a:r>
            <a:r>
              <a:rPr lang="en-US" altLang="zh-CN" sz="2000" dirty="0" err="1">
                <a:solidFill>
                  <a:schemeClr val="accent6">
                    <a:lumMod val="75000"/>
                  </a:schemeClr>
                </a:solidFill>
              </a:rPr>
              <a:t>user,pid,ppid,pcpu,pmem,nice,cmd</a:t>
            </a:r>
            <a:endParaRPr lang="en-US" altLang="zh-CN" sz="2000" dirty="0">
              <a:solidFill>
                <a:schemeClr val="accent6">
                  <a:lumMod val="75000"/>
                </a:schemeClr>
              </a:solidFill>
            </a:endParaRP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t>
            </a:r>
            <a:r>
              <a:rPr lang="en-US" altLang="zh-CN" sz="2000" dirty="0" err="1">
                <a:solidFill>
                  <a:schemeClr val="accent6">
                    <a:lumMod val="75000"/>
                  </a:schemeClr>
                </a:solidFill>
              </a:rPr>
              <a:t>eo</a:t>
            </a:r>
            <a:r>
              <a:rPr lang="en-US" altLang="zh-CN" sz="2000" dirty="0">
                <a:solidFill>
                  <a:schemeClr val="accent6">
                    <a:lumMod val="75000"/>
                  </a:schemeClr>
                </a:solidFill>
              </a:rPr>
              <a:t> pid,tid,class,rtprio,ni,pri,psr,pcpu,stat,wchan:14,comm</a:t>
            </a: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t>
            </a:r>
            <a:r>
              <a:rPr lang="en-US" altLang="zh-CN" sz="2000" dirty="0" err="1">
                <a:solidFill>
                  <a:schemeClr val="accent6">
                    <a:lumMod val="75000"/>
                  </a:schemeClr>
                </a:solidFill>
              </a:rPr>
              <a:t>axo</a:t>
            </a:r>
            <a:r>
              <a:rPr lang="en-US" altLang="zh-CN" sz="2000" dirty="0">
                <a:solidFill>
                  <a:schemeClr val="accent6">
                    <a:lumMod val="75000"/>
                  </a:schemeClr>
                </a:solidFill>
              </a:rPr>
              <a:t> </a:t>
            </a:r>
            <a:r>
              <a:rPr lang="en-US" altLang="zh-CN" sz="2000" dirty="0" err="1">
                <a:solidFill>
                  <a:schemeClr val="accent6">
                    <a:lumMod val="75000"/>
                  </a:schemeClr>
                </a:solidFill>
              </a:rPr>
              <a:t>stat,euid,ruid,tty,tpgid,sess,pgrp,ppid,pid,pcpu,comm</a:t>
            </a:r>
            <a:endParaRPr lang="en-US" altLang="zh-CN" sz="2000" dirty="0">
              <a:solidFill>
                <a:schemeClr val="accent6">
                  <a:lumMod val="75000"/>
                </a:schemeClr>
              </a:solidFill>
            </a:endParaRP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t>
            </a:r>
            <a:r>
              <a:rPr lang="en-US" altLang="zh-CN" sz="2000" dirty="0" err="1">
                <a:solidFill>
                  <a:schemeClr val="accent6">
                    <a:lumMod val="75000"/>
                  </a:schemeClr>
                </a:solidFill>
              </a:rPr>
              <a:t>eo</a:t>
            </a:r>
            <a:r>
              <a:rPr lang="en-US" altLang="zh-CN" sz="2000" dirty="0">
                <a:solidFill>
                  <a:schemeClr val="accent6">
                    <a:lumMod val="75000"/>
                  </a:schemeClr>
                </a:solidFill>
              </a:rPr>
              <a:t> “%p %y %x %n %c“       —— AIX</a:t>
            </a:r>
            <a:r>
              <a:rPr lang="zh-CN" altLang="en-US" sz="2000" dirty="0">
                <a:solidFill>
                  <a:schemeClr val="accent6">
                    <a:lumMod val="75000"/>
                  </a:schemeClr>
                </a:solidFill>
              </a:rPr>
              <a:t>风格</a:t>
            </a:r>
            <a:endParaRPr lang="en-US" altLang="zh-CN" sz="2000" dirty="0">
              <a:solidFill>
                <a:schemeClr val="accent6">
                  <a:lumMod val="75000"/>
                </a:schemeClr>
              </a:solidFill>
            </a:endParaRPr>
          </a:p>
          <a:p>
            <a:r>
              <a:rPr lang="zh-CN" altLang="en-US" dirty="0"/>
              <a:t>对指定列排序</a:t>
            </a:r>
            <a:endParaRPr lang="en-US" altLang="zh-CN" dirty="0"/>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t>
            </a:r>
            <a:r>
              <a:rPr lang="en-US" altLang="zh-CN" sz="2000" dirty="0" err="1">
                <a:solidFill>
                  <a:schemeClr val="accent6">
                    <a:lumMod val="75000"/>
                  </a:schemeClr>
                </a:solidFill>
              </a:rPr>
              <a:t>ef</a:t>
            </a:r>
            <a:r>
              <a:rPr lang="en-US" altLang="zh-CN" sz="2000" dirty="0">
                <a:solidFill>
                  <a:schemeClr val="accent6">
                    <a:lumMod val="75000"/>
                  </a:schemeClr>
                </a:solidFill>
              </a:rPr>
              <a:t> --sort user,-time</a:t>
            </a: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aux --sort -</a:t>
            </a:r>
            <a:r>
              <a:rPr lang="en-US" altLang="zh-CN" sz="2000" dirty="0" err="1">
                <a:solidFill>
                  <a:schemeClr val="accent6">
                    <a:lumMod val="75000"/>
                  </a:schemeClr>
                </a:solidFill>
              </a:rPr>
              <a:t>pcpu</a:t>
            </a:r>
            <a:endParaRPr lang="en-US" altLang="zh-CN" sz="2000" dirty="0">
              <a:solidFill>
                <a:schemeClr val="accent6">
                  <a:lumMod val="75000"/>
                </a:schemeClr>
              </a:solidFill>
            </a:endParaRP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aux --sort -</a:t>
            </a:r>
            <a:r>
              <a:rPr lang="en-US" altLang="zh-CN" sz="2000" dirty="0" err="1">
                <a:solidFill>
                  <a:schemeClr val="accent6">
                    <a:lumMod val="75000"/>
                  </a:schemeClr>
                </a:solidFill>
              </a:rPr>
              <a:t>pmem</a:t>
            </a:r>
            <a:endParaRPr lang="en-US" altLang="zh-CN" sz="2000" dirty="0">
              <a:solidFill>
                <a:schemeClr val="accent6">
                  <a:lumMod val="75000"/>
                </a:schemeClr>
              </a:solidFill>
            </a:endParaRPr>
          </a:p>
          <a:p>
            <a:pPr lvl="1">
              <a:buNone/>
            </a:pPr>
            <a:r>
              <a:rPr lang="en-US" altLang="zh-CN" sz="2000" dirty="0">
                <a:solidFill>
                  <a:schemeClr val="accent6">
                    <a:lumMod val="75000"/>
                  </a:schemeClr>
                </a:solidFill>
              </a:rPr>
              <a:t>$ </a:t>
            </a:r>
            <a:r>
              <a:rPr lang="en-US" altLang="zh-CN" sz="2000" dirty="0" err="1">
                <a:solidFill>
                  <a:schemeClr val="accent6">
                    <a:lumMod val="75000"/>
                  </a:schemeClr>
                </a:solidFill>
              </a:rPr>
              <a:t>ps</a:t>
            </a:r>
            <a:r>
              <a:rPr lang="en-US" altLang="zh-CN" sz="2000" dirty="0">
                <a:solidFill>
                  <a:schemeClr val="accent6">
                    <a:lumMod val="75000"/>
                  </a:schemeClr>
                </a:solidFill>
              </a:rPr>
              <a:t> o </a:t>
            </a:r>
            <a:r>
              <a:rPr lang="en-US" altLang="zh-CN" sz="2000" dirty="0" err="1">
                <a:solidFill>
                  <a:schemeClr val="accent6">
                    <a:lumMod val="75000"/>
                  </a:schemeClr>
                </a:solidFill>
              </a:rPr>
              <a:t>user,pid,ppid,pcpu,pmem,nice,cmd</a:t>
            </a:r>
            <a:r>
              <a:rPr lang="en-US" altLang="zh-CN" sz="2000" dirty="0">
                <a:solidFill>
                  <a:schemeClr val="accent6">
                    <a:lumMod val="75000"/>
                  </a:schemeClr>
                </a:solidFill>
              </a:rPr>
              <a:t> --sort nice </a:t>
            </a:r>
          </a:p>
          <a:p>
            <a:endParaRPr lang="en-US" altLang="zh-CN" dirty="0"/>
          </a:p>
          <a:p>
            <a:pPr lvl="1">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搜索进程</a:t>
            </a:r>
          </a:p>
        </p:txBody>
      </p:sp>
      <p:sp>
        <p:nvSpPr>
          <p:cNvPr id="3" name="内容占位符 2"/>
          <p:cNvSpPr>
            <a:spLocks noGrp="1"/>
          </p:cNvSpPr>
          <p:nvPr>
            <p:ph idx="1"/>
          </p:nvPr>
        </p:nvSpPr>
        <p:spPr>
          <a:xfrm>
            <a:off x="457200" y="1484784"/>
            <a:ext cx="8229600" cy="4646141"/>
          </a:xfrm>
        </p:spPr>
        <p:txBody>
          <a:bodyPr/>
          <a:lstStyle/>
          <a:p>
            <a:r>
              <a:rPr lang="zh-CN" altLang="en-US" dirty="0"/>
              <a:t>搜索指定的进程</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ps</a:t>
            </a:r>
            <a:r>
              <a:rPr lang="en-US" altLang="zh-CN" dirty="0">
                <a:solidFill>
                  <a:schemeClr val="accent6">
                    <a:lumMod val="75000"/>
                  </a:schemeClr>
                </a:solidFill>
              </a:rPr>
              <a:t> aux | </a:t>
            </a:r>
            <a:r>
              <a:rPr lang="en-US" altLang="zh-CN" dirty="0" err="1">
                <a:solidFill>
                  <a:schemeClr val="accent6">
                    <a:lumMod val="75000"/>
                  </a:schemeClr>
                </a:solidFill>
              </a:rPr>
              <a:t>grep</a:t>
            </a:r>
            <a:r>
              <a:rPr lang="en-US" altLang="zh-CN" dirty="0">
                <a:solidFill>
                  <a:schemeClr val="accent6">
                    <a:lumMod val="75000"/>
                  </a:schemeClr>
                </a:solidFill>
              </a:rPr>
              <a:t> </a:t>
            </a:r>
            <a:r>
              <a:rPr lang="en-US" altLang="zh-CN" dirty="0" err="1">
                <a:solidFill>
                  <a:schemeClr val="accent6">
                    <a:lumMod val="75000"/>
                  </a:schemeClr>
                </a:solidFill>
              </a:rPr>
              <a:t>httpd</a:t>
            </a:r>
            <a:endParaRPr lang="en-US" altLang="zh-CN" dirty="0">
              <a:solidFill>
                <a:schemeClr val="accent6">
                  <a:lumMod val="75000"/>
                </a:schemeClr>
              </a:solidFill>
            </a:endParaRPr>
          </a:p>
          <a:p>
            <a:pPr lvl="1">
              <a:buNone/>
            </a:pPr>
            <a:r>
              <a:rPr lang="en-US" altLang="zh-CN" dirty="0">
                <a:solidFill>
                  <a:schemeClr val="accent6">
                    <a:lumMod val="75000"/>
                  </a:schemeClr>
                </a:solidFill>
              </a:rPr>
              <a:t>$ </a:t>
            </a:r>
            <a:r>
              <a:rPr lang="en-US" altLang="zh-CN" dirty="0" err="1">
                <a:solidFill>
                  <a:schemeClr val="accent6">
                    <a:lumMod val="75000"/>
                  </a:schemeClr>
                </a:solidFill>
              </a:rPr>
              <a:t>ps</a:t>
            </a:r>
            <a:r>
              <a:rPr lang="en-US" altLang="zh-CN" dirty="0">
                <a:solidFill>
                  <a:schemeClr val="accent6">
                    <a:lumMod val="75000"/>
                  </a:schemeClr>
                </a:solidFill>
              </a:rPr>
              <a:t> -</a:t>
            </a:r>
            <a:r>
              <a:rPr lang="en-US" altLang="zh-CN" dirty="0" err="1">
                <a:solidFill>
                  <a:schemeClr val="accent6">
                    <a:lumMod val="75000"/>
                  </a:schemeClr>
                </a:solidFill>
              </a:rPr>
              <a:t>fp</a:t>
            </a:r>
            <a:r>
              <a:rPr lang="en-US" altLang="zh-CN" dirty="0">
                <a:solidFill>
                  <a:schemeClr val="accent6">
                    <a:lumMod val="75000"/>
                  </a:schemeClr>
                </a:solidFill>
              </a:rPr>
              <a:t> </a:t>
            </a:r>
            <a:r>
              <a:rPr lang="en-US" altLang="zh-CN" dirty="0"/>
              <a:t>$(</a:t>
            </a:r>
            <a:r>
              <a:rPr lang="en-US" altLang="zh-CN" dirty="0" err="1">
                <a:solidFill>
                  <a:srgbClr val="002060"/>
                </a:solidFill>
              </a:rPr>
              <a:t>pgrep</a:t>
            </a:r>
            <a:r>
              <a:rPr lang="en-US" altLang="zh-CN" dirty="0">
                <a:solidFill>
                  <a:srgbClr val="002060"/>
                </a:solidFill>
              </a:rPr>
              <a:t> -d, -x </a:t>
            </a:r>
            <a:r>
              <a:rPr lang="en-US" altLang="zh-CN" dirty="0" err="1">
                <a:solidFill>
                  <a:srgbClr val="002060"/>
                </a:solidFill>
              </a:rPr>
              <a:t>httpd</a:t>
            </a:r>
            <a:r>
              <a:rPr lang="en-US" altLang="zh-CN" dirty="0"/>
              <a:t>)</a:t>
            </a:r>
            <a:endParaRPr lang="en-US" altLang="zh-CN" dirty="0">
              <a:solidFill>
                <a:schemeClr val="accent6">
                  <a:lumMod val="75000"/>
                </a:schemeClr>
              </a:solidFill>
            </a:endParaRPr>
          </a:p>
          <a:p>
            <a:r>
              <a:rPr lang="zh-CN" altLang="en-US" dirty="0"/>
              <a:t>查找符合条件的进程</a:t>
            </a:r>
            <a:r>
              <a:rPr lang="en-US" altLang="zh-CN" dirty="0"/>
              <a:t>PID</a:t>
            </a:r>
          </a:p>
          <a:p>
            <a:pPr lvl="1">
              <a:buNone/>
            </a:pPr>
            <a:r>
              <a:rPr lang="nl-NL" altLang="zh-CN" dirty="0">
                <a:solidFill>
                  <a:srgbClr val="002060"/>
                </a:solidFill>
              </a:rPr>
              <a:t>$ pgrep httpd</a:t>
            </a:r>
          </a:p>
          <a:p>
            <a:pPr lvl="1">
              <a:buNone/>
            </a:pPr>
            <a:r>
              <a:rPr lang="en-US" altLang="zh-CN" dirty="0">
                <a:solidFill>
                  <a:schemeClr val="accent6">
                    <a:lumMod val="75000"/>
                  </a:schemeClr>
                </a:solidFill>
              </a:rPr>
              <a:t>$ </a:t>
            </a:r>
            <a:r>
              <a:rPr lang="en-US" altLang="zh-CN" dirty="0" err="1">
                <a:solidFill>
                  <a:schemeClr val="accent6">
                    <a:lumMod val="75000"/>
                  </a:schemeClr>
                </a:solidFill>
              </a:rPr>
              <a:t>pidof</a:t>
            </a:r>
            <a:r>
              <a:rPr lang="en-US" altLang="zh-CN" dirty="0">
                <a:solidFill>
                  <a:schemeClr val="accent6">
                    <a:lumMod val="75000"/>
                  </a:schemeClr>
                </a:solidFill>
              </a:rPr>
              <a:t> </a:t>
            </a:r>
            <a:r>
              <a:rPr lang="en-US" altLang="zh-CN" dirty="0" err="1">
                <a:solidFill>
                  <a:schemeClr val="accent6">
                    <a:lumMod val="75000"/>
                  </a:schemeClr>
                </a:solidFill>
              </a:rPr>
              <a:t>httpd</a:t>
            </a:r>
            <a:endParaRPr lang="nl-NL" altLang="zh-CN" dirty="0">
              <a:solidFill>
                <a:schemeClr val="accent6">
                  <a:lumMod val="75000"/>
                </a:schemeClr>
              </a:solidFill>
            </a:endParaRPr>
          </a:p>
          <a:p>
            <a:pPr lvl="1">
              <a:buNone/>
            </a:pPr>
            <a:r>
              <a:rPr lang="nl-NL" altLang="zh-CN" dirty="0"/>
              <a:t>$ </a:t>
            </a:r>
            <a:r>
              <a:rPr lang="pt-BR" altLang="zh-CN" dirty="0"/>
              <a:t>ps -C httpd -o pid=</a:t>
            </a:r>
            <a:endParaRPr lang="nl-NL" altLang="zh-CN" dirty="0"/>
          </a:p>
          <a:p>
            <a:pPr lvl="1">
              <a:buNone/>
            </a:pPr>
            <a:r>
              <a:rPr lang="nl-NL" altLang="zh-CN" dirty="0">
                <a:solidFill>
                  <a:srgbClr val="002060"/>
                </a:solidFill>
              </a:rPr>
              <a:t>$ pgrep -U apache httpd</a:t>
            </a:r>
          </a:p>
          <a:p>
            <a:pPr lvl="1">
              <a:buNone/>
            </a:pPr>
            <a:r>
              <a:rPr lang="nl-NL" altLang="zh-CN" dirty="0">
                <a:solidFill>
                  <a:srgbClr val="002060"/>
                </a:solidFill>
              </a:rPr>
              <a:t>$ pgrep -G student -l</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highlight>
                  <a:srgbClr val="FFFF00"/>
                </a:highlight>
              </a:rPr>
              <a:t>注销后</a:t>
            </a:r>
            <a:r>
              <a:rPr lang="zh-CN" altLang="en-US" b="1" dirty="0">
                <a:solidFill>
                  <a:srgbClr val="FF0000"/>
                </a:solidFill>
              </a:rPr>
              <a:t>继续运行进程</a:t>
            </a:r>
          </a:p>
        </p:txBody>
      </p:sp>
      <p:sp>
        <p:nvSpPr>
          <p:cNvPr id="3" name="内容占位符 2"/>
          <p:cNvSpPr>
            <a:spLocks noGrp="1"/>
          </p:cNvSpPr>
          <p:nvPr>
            <p:ph idx="1"/>
          </p:nvPr>
        </p:nvSpPr>
        <p:spPr>
          <a:xfrm>
            <a:off x="457200" y="1124744"/>
            <a:ext cx="8229600" cy="5040560"/>
          </a:xfrm>
        </p:spPr>
        <p:txBody>
          <a:bodyPr/>
          <a:lstStyle/>
          <a:p>
            <a:r>
              <a:rPr kumimoji="1" lang="zh-CN" altLang="en-US" sz="2800" dirty="0"/>
              <a:t>通常当用户注销后，所有属于该用户的进程将全部被终止。</a:t>
            </a:r>
          </a:p>
          <a:p>
            <a:r>
              <a:rPr kumimoji="1" lang="zh-CN" altLang="en-US" sz="2800" dirty="0"/>
              <a:t>如果希望程序在退出系统后仍然能够继续运行，可以使用 </a:t>
            </a:r>
            <a:r>
              <a:rPr kumimoji="1" lang="en-US" altLang="zh-CN" sz="2800" b="1" dirty="0" err="1">
                <a:solidFill>
                  <a:srgbClr val="006600"/>
                </a:solidFill>
              </a:rPr>
              <a:t>nohup</a:t>
            </a:r>
            <a:r>
              <a:rPr kumimoji="1" lang="en-US" altLang="zh-CN" sz="2800" dirty="0"/>
              <a:t> </a:t>
            </a:r>
            <a:r>
              <a:rPr kumimoji="1" lang="zh-CN" altLang="en-US" sz="2800" dirty="0"/>
              <a:t>命令启动该进程。</a:t>
            </a:r>
            <a:endParaRPr kumimoji="1" lang="en-US" altLang="zh-CN" sz="2800" dirty="0"/>
          </a:p>
          <a:p>
            <a:endParaRPr kumimoji="1" lang="en-US" altLang="zh-CN" dirty="0"/>
          </a:p>
          <a:p>
            <a:r>
              <a:rPr kumimoji="1" lang="zh-CN" altLang="en-US" dirty="0"/>
              <a:t>例如：</a:t>
            </a:r>
            <a:endParaRPr kumimoji="1" lang="en-US" altLang="zh-CN" dirty="0"/>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nohup</a:t>
            </a:r>
            <a:r>
              <a:rPr lang="en-US" altLang="zh-CN" sz="2400" dirty="0">
                <a:solidFill>
                  <a:schemeClr val="accent6">
                    <a:lumMod val="75000"/>
                  </a:schemeClr>
                </a:solidFill>
              </a:rPr>
              <a:t> </a:t>
            </a:r>
            <a:r>
              <a:rPr lang="en-US" altLang="zh-CN" sz="2400" dirty="0">
                <a:solidFill>
                  <a:srgbClr val="002060"/>
                </a:solidFill>
              </a:rPr>
              <a:t>~/bin/mirror_yumrepo_with_rsync.sh --centos  \</a:t>
            </a:r>
          </a:p>
          <a:p>
            <a:pPr lvl="1">
              <a:buNone/>
            </a:pPr>
            <a:r>
              <a:rPr lang="en-US" altLang="zh-CN" sz="2400" dirty="0">
                <a:solidFill>
                  <a:srgbClr val="002060"/>
                </a:solidFill>
              </a:rPr>
              <a:t>   --arch i386 --exclude-</a:t>
            </a:r>
            <a:r>
              <a:rPr lang="en-US" altLang="zh-CN" sz="2400" dirty="0" err="1">
                <a:solidFill>
                  <a:srgbClr val="002060"/>
                </a:solidFill>
              </a:rPr>
              <a:t>iso</a:t>
            </a:r>
            <a:r>
              <a:rPr lang="en-US" altLang="zh-CN" sz="2400" dirty="0">
                <a:solidFill>
                  <a:srgbClr val="002060"/>
                </a:solidFill>
              </a:rPr>
              <a:t> </a:t>
            </a:r>
            <a:r>
              <a:rPr lang="en-US" altLang="zh-CN" sz="2400" dirty="0">
                <a:solidFill>
                  <a:schemeClr val="accent6">
                    <a:lumMod val="75000"/>
                  </a:schemeClr>
                </a:solidFill>
              </a:rPr>
              <a:t>&amp;</a:t>
            </a:r>
          </a:p>
          <a:p>
            <a:pPr lvl="1"/>
            <a:r>
              <a:rPr lang="zh-CN" altLang="en-US" sz="1800" dirty="0"/>
              <a:t>若程序有结果输出，输出结果将会被保存到当前目录下的一个文件名为 </a:t>
            </a:r>
            <a:r>
              <a:rPr lang="en-US" altLang="zh-CN" sz="1800" dirty="0" err="1"/>
              <a:t>nohup.out</a:t>
            </a:r>
            <a:r>
              <a:rPr lang="en-US" altLang="zh-CN" sz="1800" dirty="0"/>
              <a:t> </a:t>
            </a:r>
            <a:r>
              <a:rPr lang="zh-CN" altLang="en-US" sz="1800" dirty="0"/>
              <a:t>的文件中， </a:t>
            </a:r>
          </a:p>
          <a:p>
            <a:pPr lvl="1"/>
            <a:r>
              <a:rPr lang="zh-CN" altLang="en-US" sz="1800" dirty="0"/>
              <a:t>若用户在当前目录没有写的权限，则结果将会被保存到用户主目录下的 </a:t>
            </a:r>
            <a:r>
              <a:rPr lang="en-US" altLang="zh-CN" sz="1800" dirty="0" err="1"/>
              <a:t>nohup.out</a:t>
            </a:r>
            <a:r>
              <a:rPr lang="en-US" altLang="zh-CN" sz="1800" dirty="0"/>
              <a:t> </a:t>
            </a:r>
            <a:r>
              <a:rPr lang="zh-CN" altLang="en-US" sz="1800" dirty="0"/>
              <a:t>文件中。</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
        <p:nvSpPr>
          <p:cNvPr id="7" name="Rectangle 4"/>
          <p:cNvSpPr>
            <a:spLocks noChangeArrowheads="1"/>
          </p:cNvSpPr>
          <p:nvPr/>
        </p:nvSpPr>
        <p:spPr bwMode="auto">
          <a:xfrm>
            <a:off x="899592" y="2996952"/>
            <a:ext cx="7560443" cy="581762"/>
          </a:xfrm>
          <a:prstGeom prst="rect">
            <a:avLst/>
          </a:prstGeom>
          <a:noFill/>
          <a:ln w="9525">
            <a:solidFill>
              <a:schemeClr val="tx1"/>
            </a:solidFill>
            <a:miter lim="800000"/>
            <a:headEnd/>
            <a:tailEnd/>
          </a:ln>
          <a:effectLst/>
        </p:spPr>
        <p:txBody>
          <a:bodyPr wrap="square">
            <a:spAutoFit/>
          </a:bodyPr>
          <a:lstStyle/>
          <a:p>
            <a:pPr>
              <a:lnSpc>
                <a:spcPct val="120000"/>
              </a:lnSpc>
              <a:buClr>
                <a:schemeClr val="hlink"/>
              </a:buClr>
              <a:buFont typeface="Wingdings" pitchFamily="2" charset="2"/>
              <a:buNone/>
            </a:pPr>
            <a:r>
              <a:rPr lang="en-US" altLang="zh-CN" sz="2800" b="1" dirty="0" err="1">
                <a:solidFill>
                  <a:srgbClr val="006600"/>
                </a:solidFill>
                <a:latin typeface="Courier New" pitchFamily="49" charset="0"/>
              </a:rPr>
              <a:t>nohup</a:t>
            </a:r>
            <a:r>
              <a:rPr lang="en-US" altLang="zh-CN" sz="2800" b="1" dirty="0">
                <a:solidFill>
                  <a:srgbClr val="006600"/>
                </a:solidFill>
                <a:latin typeface="Courier New" pitchFamily="49" charset="0"/>
              </a:rPr>
              <a:t> </a:t>
            </a:r>
            <a:r>
              <a:rPr lang="zh-CN" altLang="en-US" sz="2800" b="1" dirty="0">
                <a:solidFill>
                  <a:srgbClr val="0000CC"/>
                </a:solidFill>
                <a:latin typeface="Courier New" pitchFamily="49" charset="0"/>
              </a:rPr>
              <a:t>命令 [选项] [参数] [输出文件] </a:t>
            </a:r>
            <a:r>
              <a:rPr lang="zh-CN" altLang="en-US" sz="2800" b="1" dirty="0">
                <a:solidFill>
                  <a:srgbClr val="006600"/>
                </a:solidFill>
                <a:latin typeface="Courier New" pitchFamily="49" charset="0"/>
              </a:rPr>
              <a:t>&amp;</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74923"/>
          </a:xfrm>
        </p:spPr>
        <p:txBody>
          <a:bodyPr/>
          <a:lstStyle/>
          <a:p>
            <a:r>
              <a:rPr lang="zh-CN" altLang="en-US" sz="4400" dirty="0"/>
              <a:t>进程调度的优先权</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a:t>进程的优先权决定对</a:t>
            </a:r>
            <a:r>
              <a:rPr lang="en-US" altLang="zh-CN" dirty="0"/>
              <a:t>CPU</a:t>
            </a:r>
            <a:r>
              <a:rPr lang="zh-CN" altLang="en-US" dirty="0"/>
              <a:t>的使用</a:t>
            </a:r>
          </a:p>
          <a:p>
            <a:r>
              <a:rPr lang="zh-CN" altLang="en-US" dirty="0"/>
              <a:t>进程在运行时可以享有不同等的优先权</a:t>
            </a:r>
          </a:p>
          <a:p>
            <a:r>
              <a:rPr lang="zh-CN" altLang="en-US" dirty="0"/>
              <a:t>进程的优先权受进程的</a:t>
            </a:r>
            <a:r>
              <a:rPr lang="en-US" altLang="zh-CN" dirty="0"/>
              <a:t>nice</a:t>
            </a:r>
            <a:r>
              <a:rPr lang="zh-CN" altLang="en-US" dirty="0"/>
              <a:t>值的影响 </a:t>
            </a:r>
          </a:p>
          <a:p>
            <a:pPr lvl="1"/>
            <a:r>
              <a:rPr lang="zh-CN" altLang="en-US" dirty="0"/>
              <a:t>这个值的范围是 </a:t>
            </a:r>
            <a:r>
              <a:rPr lang="en-US" altLang="zh-CN" dirty="0"/>
              <a:t>-20</a:t>
            </a:r>
            <a:r>
              <a:rPr lang="zh-CN" altLang="en-US" dirty="0"/>
              <a:t>到</a:t>
            </a:r>
            <a:r>
              <a:rPr lang="en-US" altLang="zh-CN" dirty="0"/>
              <a:t>19</a:t>
            </a:r>
            <a:r>
              <a:rPr lang="zh-CN" altLang="en-US" dirty="0"/>
              <a:t>，</a:t>
            </a:r>
            <a:r>
              <a:rPr lang="zh-CN" altLang="en-US" dirty="0">
                <a:solidFill>
                  <a:srgbClr val="002060"/>
                </a:solidFill>
              </a:rPr>
              <a:t>默认是 </a:t>
            </a:r>
            <a:r>
              <a:rPr lang="en-US" altLang="zh-CN" dirty="0">
                <a:solidFill>
                  <a:srgbClr val="002060"/>
                </a:solidFill>
              </a:rPr>
              <a:t>0 </a:t>
            </a:r>
          </a:p>
          <a:p>
            <a:pPr lvl="1"/>
            <a:r>
              <a:rPr lang="zh-CN" altLang="en-US" dirty="0">
                <a:highlight>
                  <a:srgbClr val="FFFF00"/>
                </a:highlight>
              </a:rPr>
              <a:t>值越小说明对</a:t>
            </a:r>
            <a:r>
              <a:rPr lang="en-US" altLang="zh-CN" dirty="0">
                <a:highlight>
                  <a:srgbClr val="FFFF00"/>
                </a:highlight>
              </a:rPr>
              <a:t>CPU</a:t>
            </a:r>
            <a:r>
              <a:rPr lang="zh-CN" altLang="en-US" dirty="0">
                <a:highlight>
                  <a:srgbClr val="FFFF00"/>
                </a:highlight>
              </a:rPr>
              <a:t>的使用越优先 </a:t>
            </a:r>
          </a:p>
          <a:p>
            <a:r>
              <a:rPr lang="zh-CN" altLang="en-US" dirty="0"/>
              <a:t>查看进程优先级（看 </a:t>
            </a:r>
            <a:r>
              <a:rPr lang="en-US" altLang="zh-CN" dirty="0">
                <a:solidFill>
                  <a:srgbClr val="002060"/>
                </a:solidFill>
              </a:rPr>
              <a:t>NI</a:t>
            </a:r>
            <a:r>
              <a:rPr lang="en-US" altLang="zh-CN" dirty="0"/>
              <a:t> </a:t>
            </a:r>
            <a:r>
              <a:rPr lang="zh-CN" altLang="en-US" dirty="0"/>
              <a:t>列的值）</a:t>
            </a:r>
          </a:p>
          <a:p>
            <a:pPr lvl="1"/>
            <a:r>
              <a:rPr lang="en-US" altLang="zh-CN" dirty="0" err="1">
                <a:solidFill>
                  <a:srgbClr val="002060"/>
                </a:solidFill>
              </a:rPr>
              <a:t>ps</a:t>
            </a:r>
            <a:r>
              <a:rPr lang="en-US" altLang="zh-CN" dirty="0">
                <a:solidFill>
                  <a:srgbClr val="002060"/>
                </a:solidFill>
              </a:rPr>
              <a:t> -l </a:t>
            </a:r>
          </a:p>
          <a:p>
            <a:pPr lvl="1"/>
            <a:r>
              <a:rPr lang="en-US" altLang="zh-CN" dirty="0" err="1">
                <a:solidFill>
                  <a:srgbClr val="002060"/>
                </a:solidFill>
              </a:rPr>
              <a:t>ps</a:t>
            </a:r>
            <a:r>
              <a:rPr lang="en-US" altLang="zh-CN" dirty="0">
                <a:solidFill>
                  <a:srgbClr val="002060"/>
                </a:solidFill>
              </a:rPr>
              <a:t> -o </a:t>
            </a:r>
            <a:r>
              <a:rPr lang="en-US" altLang="zh-CN" dirty="0" err="1">
                <a:solidFill>
                  <a:srgbClr val="002060"/>
                </a:solidFill>
              </a:rPr>
              <a:t>comm,nice</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388069"/>
          </a:xfrm>
        </p:spPr>
        <p:txBody>
          <a:bodyPr/>
          <a:lstStyle/>
          <a:p>
            <a:r>
              <a:rPr lang="zh-CN" altLang="en-US" dirty="0"/>
              <a:t>改变进程调度优先权</a:t>
            </a:r>
            <a:br>
              <a:rPr lang="en-US" altLang="zh-CN" dirty="0"/>
            </a:br>
            <a:r>
              <a:rPr lang="en-US" altLang="zh-CN" dirty="0"/>
              <a:t>——</a:t>
            </a:r>
            <a:r>
              <a:rPr lang="zh-CN" altLang="en-US" dirty="0"/>
              <a:t>在启动进程时指定</a:t>
            </a:r>
          </a:p>
        </p:txBody>
      </p:sp>
      <p:sp>
        <p:nvSpPr>
          <p:cNvPr id="3" name="内容占位符 2"/>
          <p:cNvSpPr>
            <a:spLocks noGrp="1"/>
          </p:cNvSpPr>
          <p:nvPr>
            <p:ph idx="1"/>
          </p:nvPr>
        </p:nvSpPr>
        <p:spPr>
          <a:xfrm>
            <a:off x="457200" y="1672208"/>
            <a:ext cx="8229600" cy="676672"/>
          </a:xfrm>
        </p:spPr>
        <p:txBody>
          <a:bodyPr/>
          <a:lstStyle/>
          <a:p>
            <a:r>
              <a:rPr lang="zh-CN" altLang="en-US" dirty="0">
                <a:solidFill>
                  <a:srgbClr val="0000CC"/>
                </a:solidFill>
                <a:latin typeface="+mn-ea"/>
              </a:rPr>
              <a:t>在启动进程时就指定优先级：</a:t>
            </a:r>
            <a:r>
              <a:rPr lang="zh-CN" altLang="en-US" b="1" dirty="0">
                <a:solidFill>
                  <a:srgbClr val="0000CC"/>
                </a:solidFill>
                <a:latin typeface="+mn-ea"/>
              </a:rPr>
              <a:t> </a:t>
            </a:r>
            <a:r>
              <a:rPr lang="en-US" altLang="zh-CN" sz="3600" b="1" dirty="0">
                <a:solidFill>
                  <a:srgbClr val="990000"/>
                </a:solidFill>
                <a:latin typeface="Courier New" pitchFamily="49" charset="0"/>
                <a:ea typeface="黑体" pitchFamily="2" charset="-122"/>
              </a:rPr>
              <a:t>nice</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107</a:t>
            </a:fld>
            <a:endParaRPr lang="en-US" altLang="zh-CN" dirty="0"/>
          </a:p>
        </p:txBody>
      </p:sp>
      <p:sp>
        <p:nvSpPr>
          <p:cNvPr id="7" name="Rectangle 5"/>
          <p:cNvSpPr>
            <a:spLocks noChangeArrowheads="1"/>
          </p:cNvSpPr>
          <p:nvPr/>
        </p:nvSpPr>
        <p:spPr bwMode="auto">
          <a:xfrm>
            <a:off x="972617" y="2708920"/>
            <a:ext cx="7239000" cy="535531"/>
          </a:xfrm>
          <a:prstGeom prst="rect">
            <a:avLst/>
          </a:prstGeom>
          <a:noFill/>
          <a:ln w="9525">
            <a:solidFill>
              <a:schemeClr val="tx1"/>
            </a:solidFill>
            <a:miter lim="800000"/>
            <a:headEnd/>
            <a:tailEnd/>
          </a:ln>
          <a:effectLst/>
        </p:spPr>
        <p:txBody>
          <a:bodyPr>
            <a:spAutoFit/>
          </a:bodyPr>
          <a:lstStyle/>
          <a:p>
            <a:pPr>
              <a:lnSpc>
                <a:spcPct val="120000"/>
              </a:lnSpc>
              <a:buClr>
                <a:schemeClr val="hlink"/>
              </a:buClr>
              <a:buFont typeface="Wingdings" pitchFamily="2" charset="2"/>
              <a:buNone/>
            </a:pPr>
            <a:r>
              <a:rPr lang="en-US" altLang="zh-CN" sz="2400" b="1" dirty="0">
                <a:solidFill>
                  <a:srgbClr val="006600"/>
                </a:solidFill>
                <a:latin typeface="Courier New" pitchFamily="49" charset="0"/>
              </a:rPr>
              <a:t>nice</a:t>
            </a:r>
            <a:r>
              <a:rPr lang="en-US" altLang="zh-CN" sz="2400" dirty="0">
                <a:solidFill>
                  <a:srgbClr val="006600"/>
                </a:solidFill>
                <a:latin typeface="Courier New" pitchFamily="49" charset="0"/>
              </a:rPr>
              <a:t> –</a:t>
            </a:r>
            <a:r>
              <a:rPr lang="zh-CN" altLang="en-US" sz="2400" b="0" dirty="0">
                <a:solidFill>
                  <a:schemeClr val="tx1"/>
                </a:solidFill>
                <a:latin typeface="Courier New" pitchFamily="49" charset="0"/>
                <a:ea typeface="黑体" pitchFamily="2" charset="-122"/>
              </a:rPr>
              <a:t>优先级改变量</a:t>
            </a:r>
            <a:r>
              <a:rPr lang="zh-CN" altLang="en-US" sz="2400" dirty="0">
                <a:solidFill>
                  <a:srgbClr val="006600"/>
                </a:solidFill>
                <a:latin typeface="Courier New" pitchFamily="49" charset="0"/>
              </a:rPr>
              <a:t> </a:t>
            </a:r>
            <a:r>
              <a:rPr lang="zh-CN" altLang="en-US" sz="2400" dirty="0">
                <a:solidFill>
                  <a:srgbClr val="0000CC"/>
                </a:solidFill>
                <a:latin typeface="Courier New" pitchFamily="49" charset="0"/>
              </a:rPr>
              <a:t>命令</a:t>
            </a:r>
            <a:r>
              <a:rPr lang="zh-CN" altLang="en-US" sz="2400" dirty="0">
                <a:solidFill>
                  <a:srgbClr val="006600"/>
                </a:solidFill>
                <a:latin typeface="Courier New" pitchFamily="49" charset="0"/>
              </a:rPr>
              <a:t> </a:t>
            </a:r>
            <a:r>
              <a:rPr lang="en-US" altLang="zh-CN" sz="2400" dirty="0">
                <a:solidFill>
                  <a:srgbClr val="006600"/>
                </a:solidFill>
                <a:latin typeface="Courier New" pitchFamily="49" charset="0"/>
              </a:rPr>
              <a:t>[</a:t>
            </a:r>
            <a:r>
              <a:rPr lang="zh-CN" altLang="en-US" sz="2400" dirty="0">
                <a:solidFill>
                  <a:srgbClr val="006600"/>
                </a:solidFill>
                <a:latin typeface="Courier New" pitchFamily="49" charset="0"/>
              </a:rPr>
              <a:t>&amp;</a:t>
            </a:r>
            <a:r>
              <a:rPr lang="en-US" altLang="zh-CN" sz="2400" dirty="0">
                <a:solidFill>
                  <a:srgbClr val="006600"/>
                </a:solidFill>
                <a:latin typeface="Courier New" pitchFamily="49" charset="0"/>
              </a:rPr>
              <a:t>]</a:t>
            </a:r>
            <a:endParaRPr lang="zh-CN" altLang="en-US" sz="2400" dirty="0">
              <a:solidFill>
                <a:srgbClr val="006600"/>
              </a:solidFill>
              <a:latin typeface="Courier New" pitchFamily="49" charset="0"/>
            </a:endParaRPr>
          </a:p>
        </p:txBody>
      </p:sp>
      <p:sp>
        <p:nvSpPr>
          <p:cNvPr id="8" name="Line 8"/>
          <p:cNvSpPr>
            <a:spLocks noChangeShapeType="1"/>
          </p:cNvSpPr>
          <p:nvPr/>
        </p:nvSpPr>
        <p:spPr bwMode="auto">
          <a:xfrm>
            <a:off x="2844279" y="3140720"/>
            <a:ext cx="0" cy="792162"/>
          </a:xfrm>
          <a:prstGeom prst="line">
            <a:avLst/>
          </a:prstGeom>
          <a:noFill/>
          <a:ln w="28575">
            <a:solidFill>
              <a:srgbClr val="FF3300"/>
            </a:solidFill>
            <a:miter lim="800000"/>
            <a:headEnd/>
            <a:tailEnd type="triangle" w="lg" len="lg"/>
          </a:ln>
          <a:effectLst/>
        </p:spPr>
        <p:txBody>
          <a:bodyPr wrap="none"/>
          <a:lstStyle/>
          <a:p>
            <a:endParaRPr lang="zh-CN" altLang="en-US"/>
          </a:p>
        </p:txBody>
      </p:sp>
      <p:sp>
        <p:nvSpPr>
          <p:cNvPr id="9" name="Text Box 9"/>
          <p:cNvSpPr txBox="1">
            <a:spLocks noChangeArrowheads="1"/>
          </p:cNvSpPr>
          <p:nvPr/>
        </p:nvSpPr>
        <p:spPr bwMode="auto">
          <a:xfrm>
            <a:off x="899592" y="3859857"/>
            <a:ext cx="7489825" cy="1951038"/>
          </a:xfrm>
          <a:prstGeom prst="rect">
            <a:avLst/>
          </a:prstGeom>
          <a:noFill/>
          <a:ln w="9525">
            <a:solidFill>
              <a:schemeClr val="tx1"/>
            </a:solidFill>
            <a:miter lim="800000"/>
            <a:headEnd/>
            <a:tailEnd/>
          </a:ln>
          <a:effectLst/>
        </p:spPr>
        <p:txBody>
          <a:bodyPr>
            <a:spAutoFit/>
          </a:bodyPr>
          <a:lstStyle/>
          <a:p>
            <a:pPr>
              <a:lnSpc>
                <a:spcPct val="115000"/>
              </a:lnSpc>
              <a:spcBef>
                <a:spcPct val="15000"/>
              </a:spcBef>
              <a:buClr>
                <a:schemeClr val="hlink"/>
              </a:buClr>
              <a:buSzPct val="80000"/>
              <a:buFont typeface="Wingdings" pitchFamily="2" charset="2"/>
              <a:buNone/>
            </a:pPr>
            <a:r>
              <a:rPr lang="zh-CN" altLang="en-US" sz="2400" b="0" dirty="0">
                <a:solidFill>
                  <a:schemeClr val="tx1"/>
                </a:solidFill>
                <a:ea typeface="黑体" pitchFamily="2" charset="-122"/>
              </a:rPr>
              <a:t>是指优先级的增量</a:t>
            </a:r>
          </a:p>
          <a:p>
            <a:pPr>
              <a:lnSpc>
                <a:spcPct val="115000"/>
              </a:lnSpc>
              <a:spcBef>
                <a:spcPct val="15000"/>
              </a:spcBef>
              <a:buClr>
                <a:schemeClr val="hlink"/>
              </a:buClr>
              <a:buSzPct val="80000"/>
              <a:buFont typeface="Wingdings" pitchFamily="2" charset="2"/>
              <a:buChar char="u"/>
            </a:pPr>
            <a:r>
              <a:rPr lang="zh-CN" altLang="en-US" sz="2400" b="0" dirty="0">
                <a:solidFill>
                  <a:schemeClr val="tx1"/>
                </a:solidFill>
                <a:ea typeface="黑体" pitchFamily="2" charset="-122"/>
              </a:rPr>
              <a:t> 若为正，表示增加</a:t>
            </a:r>
            <a:r>
              <a:rPr lang="en-US" altLang="zh-CN" sz="2400" b="0" dirty="0">
                <a:solidFill>
                  <a:schemeClr val="tx1"/>
                </a:solidFill>
                <a:ea typeface="黑体" pitchFamily="2" charset="-122"/>
              </a:rPr>
              <a:t>nice</a:t>
            </a:r>
            <a:r>
              <a:rPr lang="zh-CN" altLang="en-US" sz="2400" b="0" dirty="0">
                <a:solidFill>
                  <a:schemeClr val="tx1"/>
                </a:solidFill>
                <a:ea typeface="黑体" pitchFamily="2" charset="-122"/>
              </a:rPr>
              <a:t>值，即降低进程优先权</a:t>
            </a:r>
            <a:endParaRPr lang="en-US" altLang="zh-CN" sz="2400" b="0" dirty="0">
              <a:solidFill>
                <a:schemeClr val="tx1"/>
              </a:solidFill>
              <a:ea typeface="黑体" pitchFamily="2" charset="-122"/>
            </a:endParaRPr>
          </a:p>
          <a:p>
            <a:pPr>
              <a:lnSpc>
                <a:spcPct val="115000"/>
              </a:lnSpc>
              <a:spcBef>
                <a:spcPct val="15000"/>
              </a:spcBef>
              <a:buClr>
                <a:schemeClr val="hlink"/>
              </a:buClr>
              <a:buSzPct val="80000"/>
              <a:buFont typeface="Wingdings" pitchFamily="2" charset="2"/>
              <a:buChar char="u"/>
            </a:pPr>
            <a:r>
              <a:rPr lang="zh-CN" altLang="en-US" sz="2400" b="0" dirty="0">
                <a:solidFill>
                  <a:schemeClr val="tx1"/>
                </a:solidFill>
                <a:ea typeface="黑体" pitchFamily="2" charset="-122"/>
              </a:rPr>
              <a:t> 若为负，表示减小</a:t>
            </a:r>
            <a:r>
              <a:rPr lang="en-US" altLang="zh-CN" sz="2400" b="0" dirty="0">
                <a:solidFill>
                  <a:schemeClr val="tx1"/>
                </a:solidFill>
                <a:ea typeface="黑体" pitchFamily="2" charset="-122"/>
              </a:rPr>
              <a:t>nice</a:t>
            </a:r>
            <a:r>
              <a:rPr lang="zh-CN" altLang="en-US" sz="2400" b="0" dirty="0">
                <a:solidFill>
                  <a:schemeClr val="tx1"/>
                </a:solidFill>
                <a:ea typeface="黑体" pitchFamily="2" charset="-122"/>
              </a:rPr>
              <a:t>值，即提高优先权</a:t>
            </a:r>
          </a:p>
          <a:p>
            <a:pPr>
              <a:lnSpc>
                <a:spcPct val="115000"/>
              </a:lnSpc>
              <a:spcBef>
                <a:spcPct val="15000"/>
              </a:spcBef>
              <a:buClr>
                <a:schemeClr val="hlink"/>
              </a:buClr>
              <a:buSzPct val="80000"/>
              <a:buFont typeface="Wingdings" pitchFamily="2" charset="2"/>
              <a:buChar char="u"/>
            </a:pPr>
            <a:r>
              <a:rPr lang="zh-CN" altLang="en-US" sz="2400" b="0" dirty="0">
                <a:solidFill>
                  <a:schemeClr val="tx1"/>
                </a:solidFill>
                <a:ea typeface="黑体" pitchFamily="2" charset="-122"/>
              </a:rPr>
              <a:t> 若缺省，则默认为 </a:t>
            </a:r>
            <a:r>
              <a:rPr lang="en-US" altLang="zh-CN" sz="2400" b="0" dirty="0">
                <a:solidFill>
                  <a:schemeClr val="tx1"/>
                </a:solidFill>
                <a:ea typeface="黑体" pitchFamily="2" charset="-122"/>
              </a:rPr>
              <a:t>10</a:t>
            </a:r>
            <a:r>
              <a:rPr lang="zh-CN" altLang="en-US" sz="2400" b="0" dirty="0">
                <a:solidFill>
                  <a:schemeClr val="tx1"/>
                </a:solidFill>
                <a:ea typeface="黑体" pitchFamily="2" charset="-122"/>
              </a:rPr>
              <a:t>，即 </a:t>
            </a:r>
            <a:r>
              <a:rPr lang="en-US" altLang="zh-CN" sz="2400" b="0" dirty="0">
                <a:solidFill>
                  <a:schemeClr val="tx1"/>
                </a:solidFill>
                <a:ea typeface="黑体" pitchFamily="2" charset="-122"/>
              </a:rPr>
              <a:t>nice</a:t>
            </a:r>
            <a:r>
              <a:rPr lang="zh-CN" altLang="en-US" sz="2400" b="0" dirty="0">
                <a:solidFill>
                  <a:schemeClr val="tx1"/>
                </a:solidFill>
                <a:ea typeface="黑体" pitchFamily="2" charset="-122"/>
              </a:rPr>
              <a:t>值 增加 </a:t>
            </a:r>
            <a:r>
              <a:rPr lang="en-US" altLang="zh-CN" sz="2400" b="0" dirty="0">
                <a:solidFill>
                  <a:schemeClr val="tx1"/>
                </a:solidFill>
                <a:ea typeface="黑体" pitchFamily="2" charset="-122"/>
              </a:rPr>
              <a:t>10</a:t>
            </a:r>
            <a:endParaRPr lang="zh-CN" altLang="en-US" sz="2400" b="0" dirty="0">
              <a:solidFill>
                <a:schemeClr val="tx1"/>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nice</a:t>
            </a:r>
            <a:r>
              <a:rPr lang="zh-CN" altLang="en-US" dirty="0"/>
              <a:t>命令举例</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
        <p:nvSpPr>
          <p:cNvPr id="11" name="Rectangle 2"/>
          <p:cNvSpPr>
            <a:spLocks noChangeArrowheads="1"/>
          </p:cNvSpPr>
          <p:nvPr/>
        </p:nvSpPr>
        <p:spPr bwMode="auto">
          <a:xfrm>
            <a:off x="914400" y="1981200"/>
            <a:ext cx="7157074" cy="517065"/>
          </a:xfrm>
          <a:prstGeom prst="rect">
            <a:avLst/>
          </a:prstGeom>
          <a:noFill/>
          <a:ln w="9525">
            <a:solidFill>
              <a:schemeClr val="tx1"/>
            </a:solidFill>
            <a:miter lim="800000"/>
            <a:headEnd/>
            <a:tailEnd/>
          </a:ln>
          <a:effectLst/>
        </p:spPr>
        <p:txBody>
          <a:bodyPr wrap="square">
            <a:spAutoFit/>
          </a:bodyPr>
          <a:lstStyle/>
          <a:p>
            <a:pPr algn="just">
              <a:lnSpc>
                <a:spcPct val="120000"/>
              </a:lnSpc>
              <a:buClr>
                <a:schemeClr val="hlink"/>
              </a:buClr>
              <a:buFont typeface="Wingdings" pitchFamily="2" charset="2"/>
              <a:buNone/>
            </a:pPr>
            <a:r>
              <a:rPr lang="en-US" altLang="zh-CN" sz="2400" dirty="0">
                <a:solidFill>
                  <a:srgbClr val="006600"/>
                </a:solidFill>
                <a:latin typeface="Courier New" pitchFamily="49" charset="0"/>
              </a:rPr>
              <a:t>nice –5  </a:t>
            </a:r>
            <a:r>
              <a:rPr lang="en-US" altLang="zh-CN" sz="2400" dirty="0" err="1">
                <a:solidFill>
                  <a:srgbClr val="0000CC"/>
                </a:solidFill>
                <a:latin typeface="Courier New" pitchFamily="49" charset="0"/>
              </a:rPr>
              <a:t>lp</a:t>
            </a:r>
            <a:r>
              <a:rPr lang="en-US" altLang="zh-CN" sz="2400" dirty="0">
                <a:solidFill>
                  <a:srgbClr val="0000CC"/>
                </a:solidFill>
                <a:latin typeface="Courier New" pitchFamily="49" charset="0"/>
              </a:rPr>
              <a:t>  paper.pdf </a:t>
            </a:r>
            <a:r>
              <a:rPr lang="en-US" altLang="zh-CN" sz="2400" dirty="0">
                <a:solidFill>
                  <a:srgbClr val="006600"/>
                </a:solidFill>
                <a:latin typeface="Courier New" pitchFamily="49" charset="0"/>
              </a:rPr>
              <a:t>&amp;</a:t>
            </a:r>
          </a:p>
        </p:txBody>
      </p:sp>
      <p:sp>
        <p:nvSpPr>
          <p:cNvPr id="12" name="Rectangle 3" descr="蓝色砂纸"/>
          <p:cNvSpPr>
            <a:spLocks noChangeArrowheads="1"/>
          </p:cNvSpPr>
          <p:nvPr/>
        </p:nvSpPr>
        <p:spPr bwMode="auto">
          <a:xfrm>
            <a:off x="914400" y="2819400"/>
            <a:ext cx="7233213" cy="511807"/>
          </a:xfrm>
          <a:prstGeom prst="rect">
            <a:avLst/>
          </a:prstGeom>
          <a:blipFill dpi="0" rotWithShape="0">
            <a:blip r:embed="rId2" cstate="print"/>
            <a:srcRect/>
            <a:tile tx="0" ty="0" sx="100000" sy="100000" flip="none" algn="tl"/>
          </a:blipFill>
          <a:ln w="9525">
            <a:solidFill>
              <a:schemeClr val="tx1"/>
            </a:solidFill>
            <a:miter lim="800000"/>
            <a:headEnd/>
            <a:tailEnd/>
          </a:ln>
          <a:effectLst/>
        </p:spPr>
        <p:txBody>
          <a:bodyPr wrap="square">
            <a:spAutoFit/>
          </a:bodyPr>
          <a:lstStyle/>
          <a:p>
            <a:pPr algn="just">
              <a:lnSpc>
                <a:spcPct val="120000"/>
              </a:lnSpc>
              <a:buClr>
                <a:schemeClr val="hlink"/>
              </a:buClr>
              <a:buFont typeface="Wingdings" pitchFamily="2" charset="2"/>
              <a:buNone/>
            </a:pPr>
            <a:r>
              <a:rPr lang="zh-CN" altLang="en-US" sz="2400" b="0" dirty="0">
                <a:solidFill>
                  <a:srgbClr val="0000CC"/>
                </a:solidFill>
                <a:ea typeface="黑体" pitchFamily="2" charset="-122"/>
              </a:rPr>
              <a:t>注：</a:t>
            </a:r>
            <a:r>
              <a:rPr lang="zh-CN" altLang="en-US" sz="2400" b="0" dirty="0">
                <a:solidFill>
                  <a:srgbClr val="006600"/>
                </a:solidFill>
                <a:ea typeface="黑体" pitchFamily="2" charset="-122"/>
              </a:rPr>
              <a:t>使用 </a:t>
            </a:r>
            <a:r>
              <a:rPr lang="en-US" altLang="zh-CN" sz="2400" dirty="0">
                <a:solidFill>
                  <a:srgbClr val="006600"/>
                </a:solidFill>
                <a:latin typeface="Courier New" pitchFamily="49" charset="0"/>
                <a:ea typeface="黑体" pitchFamily="2" charset="-122"/>
              </a:rPr>
              <a:t>nice</a:t>
            </a:r>
            <a:r>
              <a:rPr lang="en-US" altLang="zh-CN" sz="2400" b="0" dirty="0">
                <a:solidFill>
                  <a:srgbClr val="006600"/>
                </a:solidFill>
                <a:ea typeface="黑体" pitchFamily="2" charset="-122"/>
              </a:rPr>
              <a:t> </a:t>
            </a:r>
            <a:r>
              <a:rPr lang="zh-CN" altLang="en-US" sz="2400" b="0" dirty="0">
                <a:solidFill>
                  <a:srgbClr val="006600"/>
                </a:solidFill>
                <a:ea typeface="黑体" pitchFamily="2" charset="-122"/>
              </a:rPr>
              <a:t>同样可以改变前台任务的优先级。</a:t>
            </a:r>
          </a:p>
        </p:txBody>
      </p:sp>
      <p:grpSp>
        <p:nvGrpSpPr>
          <p:cNvPr id="3" name="Group 12"/>
          <p:cNvGrpSpPr>
            <a:grpSpLocks/>
          </p:cNvGrpSpPr>
          <p:nvPr/>
        </p:nvGrpSpPr>
        <p:grpSpPr bwMode="auto">
          <a:xfrm>
            <a:off x="914400" y="3657600"/>
            <a:ext cx="7258593" cy="1279525"/>
            <a:chOff x="576" y="2304"/>
            <a:chExt cx="4576" cy="806"/>
          </a:xfrm>
        </p:grpSpPr>
        <p:sp>
          <p:nvSpPr>
            <p:cNvPr id="14" name="Rectangle 4"/>
            <p:cNvSpPr>
              <a:spLocks noChangeArrowheads="1"/>
            </p:cNvSpPr>
            <p:nvPr/>
          </p:nvSpPr>
          <p:spPr bwMode="auto">
            <a:xfrm>
              <a:off x="576" y="2304"/>
              <a:ext cx="4576" cy="310"/>
            </a:xfrm>
            <a:prstGeom prst="rect">
              <a:avLst/>
            </a:prstGeom>
            <a:noFill/>
            <a:ln w="9525">
              <a:noFill/>
              <a:miter lim="800000"/>
              <a:headEnd/>
              <a:tailEnd/>
            </a:ln>
            <a:effectLst/>
          </p:spPr>
          <p:txBody>
            <a:bodyPr wrap="square">
              <a:spAutoFit/>
            </a:bodyPr>
            <a:lstStyle/>
            <a:p>
              <a:pPr algn="just">
                <a:lnSpc>
                  <a:spcPct val="120000"/>
                </a:lnSpc>
                <a:buClr>
                  <a:schemeClr val="hlink"/>
                </a:buClr>
                <a:buFont typeface="Wingdings" pitchFamily="2" charset="2"/>
                <a:buNone/>
              </a:pPr>
              <a:r>
                <a:rPr lang="zh-CN" altLang="en-US" sz="2400" b="0" dirty="0">
                  <a:solidFill>
                    <a:srgbClr val="0000CC"/>
                  </a:solidFill>
                  <a:ea typeface="黑体" pitchFamily="2" charset="-122"/>
                </a:rPr>
                <a:t>例：超级用户（</a:t>
              </a:r>
              <a:r>
                <a:rPr lang="en-US" altLang="zh-CN" sz="2400" b="0" dirty="0">
                  <a:solidFill>
                    <a:srgbClr val="0000CC"/>
                  </a:solidFill>
                  <a:ea typeface="黑体" pitchFamily="2" charset="-122"/>
                </a:rPr>
                <a:t>root）</a:t>
              </a:r>
              <a:r>
                <a:rPr lang="zh-CN" altLang="en-US" sz="2400" b="0" dirty="0">
                  <a:solidFill>
                    <a:srgbClr val="0000CC"/>
                  </a:solidFill>
                  <a:ea typeface="黑体" pitchFamily="2" charset="-122"/>
                </a:rPr>
                <a:t>忙着打印一份演讲稿：</a:t>
              </a:r>
              <a:endParaRPr lang="zh-CN" altLang="en-US" sz="2400" b="0" dirty="0">
                <a:solidFill>
                  <a:srgbClr val="990000"/>
                </a:solidFill>
                <a:ea typeface="黑体" pitchFamily="2" charset="-122"/>
              </a:endParaRPr>
            </a:p>
          </p:txBody>
        </p:sp>
        <p:sp>
          <p:nvSpPr>
            <p:cNvPr id="15" name="Rectangle 5"/>
            <p:cNvSpPr>
              <a:spLocks noChangeArrowheads="1"/>
            </p:cNvSpPr>
            <p:nvPr/>
          </p:nvSpPr>
          <p:spPr bwMode="auto">
            <a:xfrm>
              <a:off x="624" y="2784"/>
              <a:ext cx="4512" cy="326"/>
            </a:xfrm>
            <a:prstGeom prst="rect">
              <a:avLst/>
            </a:prstGeom>
            <a:noFill/>
            <a:ln w="9525">
              <a:solidFill>
                <a:schemeClr val="tx1"/>
              </a:solidFill>
              <a:miter lim="800000"/>
              <a:headEnd/>
              <a:tailEnd/>
            </a:ln>
            <a:effectLst/>
          </p:spPr>
          <p:txBody>
            <a:bodyPr>
              <a:spAutoFit/>
            </a:bodyPr>
            <a:lstStyle/>
            <a:p>
              <a:pPr algn="just">
                <a:lnSpc>
                  <a:spcPct val="120000"/>
                </a:lnSpc>
                <a:buClr>
                  <a:schemeClr val="hlink"/>
                </a:buClr>
                <a:buFont typeface="Wingdings" pitchFamily="2" charset="2"/>
                <a:buNone/>
              </a:pPr>
              <a:r>
                <a:rPr lang="en-US" altLang="zh-CN" sz="2400" dirty="0">
                  <a:solidFill>
                    <a:srgbClr val="006600"/>
                  </a:solidFill>
                  <a:latin typeface="Courier New" pitchFamily="49" charset="0"/>
                </a:rPr>
                <a:t>nice –-10 </a:t>
              </a:r>
              <a:r>
                <a:rPr lang="en-US" altLang="zh-CN" sz="2400" dirty="0" err="1">
                  <a:solidFill>
                    <a:srgbClr val="0000CC"/>
                  </a:solidFill>
                  <a:latin typeface="Courier New" pitchFamily="49" charset="0"/>
                </a:rPr>
                <a:t>lp</a:t>
              </a:r>
              <a:r>
                <a:rPr lang="en-US" altLang="zh-CN" sz="2400" dirty="0">
                  <a:solidFill>
                    <a:srgbClr val="0000CC"/>
                  </a:solidFill>
                  <a:latin typeface="Courier New" pitchFamily="49" charset="0"/>
                </a:rPr>
                <a:t> report.pdf</a:t>
              </a:r>
            </a:p>
          </p:txBody>
        </p:sp>
      </p:grpSp>
      <p:sp>
        <p:nvSpPr>
          <p:cNvPr id="16" name="Rectangle 7" descr="蓝色砂纸"/>
          <p:cNvSpPr>
            <a:spLocks noChangeArrowheads="1"/>
          </p:cNvSpPr>
          <p:nvPr/>
        </p:nvSpPr>
        <p:spPr bwMode="auto">
          <a:xfrm>
            <a:off x="990600" y="5257800"/>
            <a:ext cx="7233213" cy="491481"/>
          </a:xfrm>
          <a:prstGeom prst="rect">
            <a:avLst/>
          </a:prstGeom>
          <a:blipFill dpi="0" rotWithShape="0">
            <a:blip r:embed="rId2" cstate="print"/>
            <a:srcRect/>
            <a:tile tx="0" ty="0" sx="100000" sy="100000" flip="none" algn="tl"/>
          </a:blipFill>
          <a:ln w="9525">
            <a:solidFill>
              <a:schemeClr val="tx1"/>
            </a:solidFill>
            <a:miter lim="800000"/>
            <a:headEnd/>
            <a:tailEnd/>
          </a:ln>
          <a:effectLst/>
        </p:spPr>
        <p:txBody>
          <a:bodyPr wrap="square">
            <a:spAutoFit/>
          </a:bodyPr>
          <a:lstStyle/>
          <a:p>
            <a:pPr algn="just">
              <a:lnSpc>
                <a:spcPct val="120000"/>
              </a:lnSpc>
              <a:buClr>
                <a:schemeClr val="hlink"/>
              </a:buClr>
              <a:buFont typeface="Wingdings" pitchFamily="2" charset="2"/>
              <a:buNone/>
            </a:pPr>
            <a:r>
              <a:rPr lang="zh-CN" altLang="en-US" sz="2400" b="0" dirty="0">
                <a:solidFill>
                  <a:srgbClr val="0000CC"/>
                </a:solidFill>
                <a:ea typeface="黑体" pitchFamily="2" charset="-122"/>
              </a:rPr>
              <a:t>注：</a:t>
            </a:r>
            <a:r>
              <a:rPr lang="zh-CN" altLang="en-US" sz="2400" b="0" dirty="0">
                <a:solidFill>
                  <a:srgbClr val="006600"/>
                </a:solidFill>
                <a:ea typeface="黑体" pitchFamily="2" charset="-122"/>
              </a:rPr>
              <a:t>只有 </a:t>
            </a:r>
            <a:r>
              <a:rPr lang="en-US" altLang="zh-CN" sz="2400" b="0" dirty="0">
                <a:solidFill>
                  <a:srgbClr val="00B0F0"/>
                </a:solidFill>
                <a:highlight>
                  <a:srgbClr val="FFFF00"/>
                </a:highlight>
                <a:ea typeface="黑体" pitchFamily="2" charset="-122"/>
              </a:rPr>
              <a:t>root </a:t>
            </a:r>
            <a:r>
              <a:rPr lang="zh-CN" altLang="en-US" sz="2400" b="0" dirty="0">
                <a:solidFill>
                  <a:srgbClr val="006600"/>
                </a:solidFill>
                <a:ea typeface="黑体" pitchFamily="2" charset="-122"/>
              </a:rPr>
              <a:t>才有权限提高一个进程的优先权。</a:t>
            </a:r>
          </a:p>
        </p:txBody>
      </p:sp>
      <p:sp>
        <p:nvSpPr>
          <p:cNvPr id="17" name="Rectangle 8"/>
          <p:cNvSpPr>
            <a:spLocks noChangeArrowheads="1"/>
          </p:cNvSpPr>
          <p:nvPr/>
        </p:nvSpPr>
        <p:spPr bwMode="auto">
          <a:xfrm>
            <a:off x="899592" y="1412776"/>
            <a:ext cx="7272808" cy="504056"/>
          </a:xfrm>
          <a:prstGeom prst="rect">
            <a:avLst/>
          </a:prstGeom>
          <a:noFill/>
          <a:ln w="9525">
            <a:noFill/>
            <a:miter lim="800000"/>
            <a:headEnd/>
            <a:tailEnd/>
          </a:ln>
          <a:effectLst/>
        </p:spPr>
        <p:txBody>
          <a:bodyPr anchor="b"/>
          <a:lstStyle/>
          <a:p>
            <a:r>
              <a:rPr lang="zh-CN" altLang="en-US" sz="2800" dirty="0">
                <a:solidFill>
                  <a:srgbClr val="0000CC"/>
                </a:solidFill>
              </a:rPr>
              <a:t>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改变进程调度优先权</a:t>
            </a:r>
            <a:br>
              <a:rPr lang="en-US" altLang="zh-CN" dirty="0"/>
            </a:br>
            <a:r>
              <a:rPr lang="en-US" altLang="zh-CN" dirty="0"/>
              <a:t>——</a:t>
            </a:r>
            <a:r>
              <a:rPr lang="zh-CN" altLang="en-US" dirty="0"/>
              <a:t>在进程运行过程中调整</a:t>
            </a:r>
          </a:p>
        </p:txBody>
      </p:sp>
      <p:sp>
        <p:nvSpPr>
          <p:cNvPr id="3" name="内容占位符 2"/>
          <p:cNvSpPr>
            <a:spLocks noGrp="1"/>
          </p:cNvSpPr>
          <p:nvPr>
            <p:ph idx="1"/>
          </p:nvPr>
        </p:nvSpPr>
        <p:spPr>
          <a:xfrm>
            <a:off x="457200" y="1600201"/>
            <a:ext cx="8229600" cy="1972816"/>
          </a:xfrm>
        </p:spPr>
        <p:txBody>
          <a:bodyPr/>
          <a:lstStyle/>
          <a:p>
            <a:r>
              <a:rPr lang="zh-CN" altLang="en-US" dirty="0">
                <a:solidFill>
                  <a:srgbClr val="0000CC"/>
                </a:solidFill>
                <a:latin typeface="+mn-ea"/>
              </a:rPr>
              <a:t>进程运行后调整优先级：</a:t>
            </a:r>
            <a:r>
              <a:rPr lang="zh-CN" altLang="en-US" sz="3600" dirty="0">
                <a:solidFill>
                  <a:srgbClr val="0000CC"/>
                </a:solidFill>
                <a:latin typeface="+mn-ea"/>
              </a:rPr>
              <a:t> </a:t>
            </a:r>
            <a:r>
              <a:rPr lang="en-US" altLang="zh-CN" sz="3600" b="1" dirty="0" err="1">
                <a:solidFill>
                  <a:srgbClr val="006600"/>
                </a:solidFill>
                <a:latin typeface="Courier New" pitchFamily="49" charset="0"/>
              </a:rPr>
              <a:t>renice</a:t>
            </a:r>
            <a:endParaRPr lang="en-US" altLang="zh-CN" sz="3600" b="1" dirty="0">
              <a:solidFill>
                <a:srgbClr val="006600"/>
              </a:solidFill>
              <a:latin typeface="Courier New" pitchFamily="49" charset="0"/>
            </a:endParaRPr>
          </a:p>
          <a:p>
            <a:pPr lvl="1"/>
            <a:r>
              <a:rPr lang="zh-CN" altLang="en-US" sz="2400" b="1" dirty="0">
                <a:latin typeface="+mj-ea"/>
                <a:ea typeface="+mj-ea"/>
              </a:rPr>
              <a:t>在系统资源紧张时，可以通过降低其它不着急的进程的优先权，从而使得急用的进程能分得更多的 </a:t>
            </a:r>
            <a:r>
              <a:rPr lang="en-US" altLang="zh-CN" sz="2400" b="1" dirty="0">
                <a:latin typeface="+mj-ea"/>
                <a:ea typeface="+mj-ea"/>
              </a:rPr>
              <a:t>CPU </a:t>
            </a:r>
            <a:r>
              <a:rPr lang="zh-CN" altLang="en-US" sz="2400" b="1" dirty="0">
                <a:latin typeface="+mj-ea"/>
                <a:ea typeface="+mj-ea"/>
              </a:rPr>
              <a:t>时间。</a:t>
            </a:r>
            <a:endParaRPr lang="en-US" altLang="zh-CN" sz="2400" b="1" dirty="0">
              <a:latin typeface="+mj-ea"/>
              <a:ea typeface="+mj-ea"/>
            </a:endParaRPr>
          </a:p>
          <a:p>
            <a:pPr lvl="1"/>
            <a:r>
              <a:rPr lang="en-US" altLang="zh-CN" sz="2400" b="1" dirty="0">
                <a:latin typeface="+mj-ea"/>
                <a:ea typeface="+mj-ea"/>
              </a:rPr>
              <a:t>root </a:t>
            </a:r>
            <a:r>
              <a:rPr lang="zh-CN" altLang="en-US" sz="2400" b="1" dirty="0">
                <a:latin typeface="+mj-ea"/>
                <a:ea typeface="+mj-ea"/>
              </a:rPr>
              <a:t>可以提高进程的优先权，但普通用户没这个权限。</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grpSp>
        <p:nvGrpSpPr>
          <p:cNvPr id="7" name="Group 12"/>
          <p:cNvGrpSpPr>
            <a:grpSpLocks/>
          </p:cNvGrpSpPr>
          <p:nvPr/>
        </p:nvGrpSpPr>
        <p:grpSpPr bwMode="auto">
          <a:xfrm>
            <a:off x="539552" y="3501010"/>
            <a:ext cx="7849443" cy="997428"/>
            <a:chOff x="704" y="2659"/>
            <a:chExt cx="4808" cy="506"/>
          </a:xfrm>
        </p:grpSpPr>
        <p:sp>
          <p:nvSpPr>
            <p:cNvPr id="8" name="Rectangle 3"/>
            <p:cNvSpPr>
              <a:spLocks noChangeArrowheads="1"/>
            </p:cNvSpPr>
            <p:nvPr/>
          </p:nvSpPr>
          <p:spPr bwMode="auto">
            <a:xfrm>
              <a:off x="749" y="2931"/>
              <a:ext cx="4763" cy="234"/>
            </a:xfrm>
            <a:prstGeom prst="rect">
              <a:avLst/>
            </a:prstGeom>
            <a:noFill/>
            <a:ln w="9525">
              <a:solidFill>
                <a:schemeClr val="hlink"/>
              </a:solidFill>
              <a:miter lim="800000"/>
              <a:headEnd/>
              <a:tailEnd/>
            </a:ln>
            <a:effectLst/>
          </p:spPr>
          <p:txBody>
            <a:bodyPr wrap="square">
              <a:spAutoFit/>
            </a:bodyPr>
            <a:lstStyle/>
            <a:p>
              <a:pPr>
                <a:buClr>
                  <a:schemeClr val="hlink"/>
                </a:buClr>
                <a:buFont typeface="Wingdings" pitchFamily="2" charset="2"/>
                <a:buNone/>
              </a:pPr>
              <a:r>
                <a:rPr lang="en-US" altLang="zh-CN" sz="2400" b="1" dirty="0" err="1">
                  <a:solidFill>
                    <a:srgbClr val="006600"/>
                  </a:solidFill>
                  <a:latin typeface="Courier New" pitchFamily="49" charset="0"/>
                </a:rPr>
                <a:t>renice</a:t>
              </a:r>
              <a:r>
                <a:rPr lang="en-US" altLang="zh-CN" sz="2400" dirty="0">
                  <a:solidFill>
                    <a:srgbClr val="006600"/>
                  </a:solidFill>
                  <a:latin typeface="Courier New" pitchFamily="49" charset="0"/>
                </a:rPr>
                <a:t> </a:t>
              </a:r>
              <a:r>
                <a:rPr lang="zh-CN" altLang="en-US" sz="2400" b="0" dirty="0">
                  <a:solidFill>
                    <a:schemeClr val="tx1"/>
                  </a:solidFill>
                  <a:latin typeface="Courier New" pitchFamily="49" charset="0"/>
                  <a:ea typeface="黑体" pitchFamily="2" charset="-122"/>
                </a:rPr>
                <a:t>优先级</a:t>
              </a:r>
              <a:r>
                <a:rPr lang="zh-CN" altLang="en-US" sz="2400" dirty="0">
                  <a:solidFill>
                    <a:srgbClr val="006600"/>
                  </a:solidFill>
                  <a:latin typeface="Courier New" pitchFamily="49" charset="0"/>
                </a:rPr>
                <a:t> </a:t>
              </a:r>
              <a:r>
                <a:rPr lang="en-US" altLang="zh-CN" sz="2400" dirty="0">
                  <a:solidFill>
                    <a:srgbClr val="0000CC"/>
                  </a:solidFill>
                  <a:latin typeface="Courier New" pitchFamily="49" charset="0"/>
                </a:rPr>
                <a:t>[-p </a:t>
              </a:r>
              <a:r>
                <a:rPr lang="en-US" altLang="zh-CN" sz="2400" dirty="0" err="1">
                  <a:solidFill>
                    <a:srgbClr val="0000CC"/>
                  </a:solidFill>
                  <a:latin typeface="Courier New" pitchFamily="49" charset="0"/>
                </a:rPr>
                <a:t>pid</a:t>
              </a:r>
              <a:r>
                <a:rPr lang="en-US" altLang="zh-CN" sz="2400" dirty="0">
                  <a:solidFill>
                    <a:srgbClr val="0000CC"/>
                  </a:solidFill>
                  <a:latin typeface="Courier New" pitchFamily="49" charset="0"/>
                </a:rPr>
                <a:t>] [-u user] [-g </a:t>
              </a:r>
              <a:r>
                <a:rPr lang="en-US" altLang="zh-CN" sz="2400" dirty="0" err="1">
                  <a:solidFill>
                    <a:srgbClr val="0000CC"/>
                  </a:solidFill>
                  <a:latin typeface="Courier New" pitchFamily="49" charset="0"/>
                </a:rPr>
                <a:t>gid</a:t>
              </a:r>
              <a:r>
                <a:rPr lang="en-US" altLang="zh-CN" sz="2400" dirty="0">
                  <a:solidFill>
                    <a:srgbClr val="0000CC"/>
                  </a:solidFill>
                  <a:latin typeface="Courier New" pitchFamily="49" charset="0"/>
                </a:rPr>
                <a:t>]</a:t>
              </a:r>
              <a:endParaRPr lang="zh-CN" altLang="en-US" sz="2400" dirty="0">
                <a:solidFill>
                  <a:srgbClr val="0000CC"/>
                </a:solidFill>
                <a:latin typeface="Courier New" pitchFamily="49" charset="0"/>
              </a:endParaRPr>
            </a:p>
          </p:txBody>
        </p:sp>
        <p:sp>
          <p:nvSpPr>
            <p:cNvPr id="9" name="Text Box 4"/>
            <p:cNvSpPr txBox="1">
              <a:spLocks noChangeArrowheads="1"/>
            </p:cNvSpPr>
            <p:nvPr/>
          </p:nvSpPr>
          <p:spPr bwMode="auto">
            <a:xfrm>
              <a:off x="704" y="2659"/>
              <a:ext cx="4368" cy="288"/>
            </a:xfrm>
            <a:prstGeom prst="rect">
              <a:avLst/>
            </a:prstGeom>
            <a:noFill/>
            <a:ln w="9525">
              <a:noFill/>
              <a:miter lim="800000"/>
              <a:headEnd/>
              <a:tailEnd/>
            </a:ln>
            <a:effectLst/>
          </p:spPr>
          <p:txBody>
            <a:bodyPr>
              <a:spAutoFit/>
            </a:bodyPr>
            <a:lstStyle/>
            <a:p>
              <a:r>
                <a:rPr lang="zh-CN" altLang="en-US" sz="2400" b="0" dirty="0">
                  <a:solidFill>
                    <a:srgbClr val="0000CC"/>
                  </a:solidFill>
                  <a:ea typeface="黑体" pitchFamily="2" charset="-122"/>
                </a:rPr>
                <a:t>调整指定进程的优先级</a:t>
              </a:r>
            </a:p>
          </p:txBody>
        </p:sp>
      </p:grpSp>
      <p:sp>
        <p:nvSpPr>
          <p:cNvPr id="10" name="Rectangle 6"/>
          <p:cNvSpPr>
            <a:spLocks noChangeArrowheads="1"/>
          </p:cNvSpPr>
          <p:nvPr/>
        </p:nvSpPr>
        <p:spPr bwMode="auto">
          <a:xfrm>
            <a:off x="616024" y="4653136"/>
            <a:ext cx="7772400" cy="466725"/>
          </a:xfrm>
          <a:prstGeom prst="rect">
            <a:avLst/>
          </a:prstGeom>
          <a:noFill/>
          <a:ln w="9525">
            <a:solidFill>
              <a:schemeClr val="tx1"/>
            </a:solidFill>
            <a:miter lim="800000"/>
            <a:headEnd/>
            <a:tailEnd/>
          </a:ln>
          <a:effectLst/>
        </p:spPr>
        <p:txBody>
          <a:bodyPr>
            <a:spAutoFit/>
          </a:bodyPr>
          <a:lstStyle/>
          <a:p>
            <a:pPr>
              <a:buClr>
                <a:schemeClr val="hlink"/>
              </a:buClr>
              <a:buFont typeface="Wingdings" pitchFamily="2" charset="2"/>
              <a:buNone/>
            </a:pPr>
            <a:r>
              <a:rPr lang="en-US" altLang="zh-CN" sz="2400" b="1" dirty="0" err="1">
                <a:solidFill>
                  <a:srgbClr val="006600"/>
                </a:solidFill>
                <a:latin typeface="Courier New" pitchFamily="49" charset="0"/>
              </a:rPr>
              <a:t>renice</a:t>
            </a:r>
            <a:r>
              <a:rPr lang="en-US" altLang="zh-CN" sz="2400" dirty="0">
                <a:solidFill>
                  <a:srgbClr val="006600"/>
                </a:solidFill>
                <a:latin typeface="Courier New" pitchFamily="49" charset="0"/>
              </a:rPr>
              <a:t> </a:t>
            </a:r>
            <a:r>
              <a:rPr lang="zh-CN" altLang="en-US" sz="2400" dirty="0">
                <a:solidFill>
                  <a:schemeClr val="tx1"/>
                </a:solidFill>
                <a:latin typeface="Courier New" pitchFamily="49" charset="0"/>
              </a:rPr>
              <a:t>5 </a:t>
            </a:r>
            <a:r>
              <a:rPr lang="en-US" altLang="zh-CN" sz="2400" dirty="0">
                <a:solidFill>
                  <a:srgbClr val="0000CC"/>
                </a:solidFill>
                <a:latin typeface="Courier New" pitchFamily="49" charset="0"/>
              </a:rPr>
              <a:t>–p</a:t>
            </a:r>
            <a:r>
              <a:rPr lang="en-US" altLang="zh-CN" sz="2400" dirty="0">
                <a:solidFill>
                  <a:schemeClr val="tx1"/>
                </a:solidFill>
                <a:latin typeface="Courier New" pitchFamily="49" charset="0"/>
              </a:rPr>
              <a:t> 2345      # -p </a:t>
            </a:r>
            <a:r>
              <a:rPr lang="zh-CN" altLang="en-US" sz="2400" dirty="0">
                <a:solidFill>
                  <a:schemeClr val="tx1"/>
                </a:solidFill>
                <a:latin typeface="Courier New" pitchFamily="49" charset="0"/>
                <a:ea typeface="楷体_GB2312" pitchFamily="49" charset="-122"/>
              </a:rPr>
              <a:t>可以省略</a:t>
            </a:r>
          </a:p>
        </p:txBody>
      </p:sp>
      <p:sp>
        <p:nvSpPr>
          <p:cNvPr id="11" name="Rectangle 7" descr="蓝色砂纸"/>
          <p:cNvSpPr>
            <a:spLocks noChangeArrowheads="1"/>
          </p:cNvSpPr>
          <p:nvPr/>
        </p:nvSpPr>
        <p:spPr bwMode="auto">
          <a:xfrm>
            <a:off x="538806" y="5229919"/>
            <a:ext cx="8065641" cy="904875"/>
          </a:xfrm>
          <a:prstGeom prst="rect">
            <a:avLst/>
          </a:prstGeom>
          <a:blipFill dpi="0" rotWithShape="0">
            <a:blip r:embed="rId2" cstate="print"/>
            <a:srcRect/>
            <a:tile tx="0" ty="0" sx="100000" sy="100000" flip="none" algn="tl"/>
          </a:blipFill>
          <a:ln w="9525">
            <a:solidFill>
              <a:schemeClr val="tx1"/>
            </a:solidFill>
            <a:miter lim="800000"/>
            <a:headEnd/>
            <a:tailEnd/>
          </a:ln>
          <a:effectLst/>
        </p:spPr>
        <p:txBody>
          <a:bodyPr wrap="square">
            <a:spAutoFit/>
          </a:bodyPr>
          <a:lstStyle/>
          <a:p>
            <a:pPr algn="just">
              <a:lnSpc>
                <a:spcPct val="110000"/>
              </a:lnSpc>
              <a:buClr>
                <a:schemeClr val="hlink"/>
              </a:buClr>
              <a:buFont typeface="Wingdings" pitchFamily="2" charset="2"/>
              <a:buNone/>
            </a:pPr>
            <a:r>
              <a:rPr lang="zh-CN" altLang="en-US" sz="2400" b="0" dirty="0">
                <a:solidFill>
                  <a:schemeClr val="tx1"/>
                </a:solidFill>
                <a:ea typeface="黑体" pitchFamily="2" charset="-122"/>
              </a:rPr>
              <a:t>注：普通用户一旦增加某个进程的优先级 </a:t>
            </a:r>
            <a:r>
              <a:rPr lang="en-US" altLang="zh-CN" sz="2400" b="0" dirty="0">
                <a:solidFill>
                  <a:schemeClr val="tx1"/>
                </a:solidFill>
                <a:ea typeface="黑体" pitchFamily="2" charset="-122"/>
              </a:rPr>
              <a:t>(</a:t>
            </a:r>
            <a:r>
              <a:rPr lang="zh-CN" altLang="en-US" sz="2400" b="0" dirty="0">
                <a:solidFill>
                  <a:schemeClr val="tx1"/>
                </a:solidFill>
                <a:ea typeface="黑体" pitchFamily="2" charset="-122"/>
              </a:rPr>
              <a:t>即降低优先值</a:t>
            </a:r>
            <a:r>
              <a:rPr lang="en-US" altLang="zh-CN" sz="2400" b="0" dirty="0">
                <a:solidFill>
                  <a:schemeClr val="tx1"/>
                </a:solidFill>
                <a:ea typeface="黑体" pitchFamily="2" charset="-122"/>
              </a:rPr>
              <a:t>) </a:t>
            </a:r>
            <a:r>
              <a:rPr lang="zh-CN" altLang="en-US" sz="2400" b="0" dirty="0">
                <a:solidFill>
                  <a:schemeClr val="tx1"/>
                </a:solidFill>
                <a:ea typeface="黑体" pitchFamily="2" charset="-122"/>
              </a:rPr>
              <a:t>后，就无法再回复到原来的优先级</a:t>
            </a:r>
            <a:r>
              <a:rPr lang="zh-CN" altLang="en-US" sz="2400" b="0" dirty="0">
                <a:solidFill>
                  <a:schemeClr val="tx1"/>
                </a:solidFill>
                <a:latin typeface="Courier New" pitchFamily="49" charset="0"/>
                <a:ea typeface="黑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Red Hat </a:t>
            </a:r>
            <a:r>
              <a:rPr lang="zh-CN" altLang="en-US" b="1" dirty="0"/>
              <a:t>的账户管理</a:t>
            </a:r>
            <a:br>
              <a:rPr lang="zh-CN" altLang="en-US" b="1" dirty="0"/>
            </a:b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600" dirty="0"/>
              <a:t>默认启用</a:t>
            </a:r>
            <a:r>
              <a:rPr lang="en-US" altLang="zh-CN" sz="2600" dirty="0"/>
              <a:t>shadow passwords</a:t>
            </a:r>
            <a:r>
              <a:rPr lang="zh-CN" altLang="en-US" sz="2600" dirty="0"/>
              <a:t>功能。 </a:t>
            </a:r>
          </a:p>
          <a:p>
            <a:pPr lvl="1"/>
            <a:r>
              <a:rPr lang="en-US" altLang="zh-CN" sz="2200" dirty="0"/>
              <a:t>/etc/</a:t>
            </a:r>
            <a:r>
              <a:rPr lang="en-US" altLang="zh-CN" sz="2200" dirty="0" err="1"/>
              <a:t>passwd</a:t>
            </a:r>
            <a:r>
              <a:rPr lang="zh-CN" altLang="en-US" sz="2200" dirty="0"/>
              <a:t>文件对任何用户均可读， 为了增加系统的安全性， 用户的口令通常用</a:t>
            </a:r>
            <a:r>
              <a:rPr lang="en-US" altLang="zh-CN" sz="2200" dirty="0"/>
              <a:t>shadow passwords</a:t>
            </a:r>
            <a:r>
              <a:rPr lang="zh-CN" altLang="en-US" sz="2200" dirty="0"/>
              <a:t>保护。</a:t>
            </a:r>
          </a:p>
          <a:p>
            <a:pPr lvl="1"/>
            <a:r>
              <a:rPr lang="zh-CN" altLang="en-US" sz="2200" dirty="0"/>
              <a:t>经过</a:t>
            </a:r>
            <a:r>
              <a:rPr lang="en-US" altLang="zh-CN" sz="2200" dirty="0"/>
              <a:t>shadow passwords</a:t>
            </a:r>
            <a:r>
              <a:rPr lang="zh-CN" altLang="en-US" sz="2200" dirty="0"/>
              <a:t>保护的账户密码和相关设置信息保存在</a:t>
            </a:r>
            <a:r>
              <a:rPr lang="en-US" altLang="zh-CN" sz="2200" dirty="0"/>
              <a:t>/etc/shadow</a:t>
            </a:r>
            <a:r>
              <a:rPr lang="zh-CN" altLang="en-US" sz="2200" dirty="0"/>
              <a:t>文件里。 </a:t>
            </a:r>
            <a:r>
              <a:rPr lang="en-US" altLang="zh-CN" sz="2200" dirty="0"/>
              <a:t>/etc/shadow</a:t>
            </a:r>
            <a:r>
              <a:rPr lang="zh-CN" altLang="en-US" sz="2200" dirty="0"/>
              <a:t>只对</a:t>
            </a:r>
            <a:r>
              <a:rPr lang="en-US" altLang="zh-CN" sz="2200" dirty="0"/>
              <a:t>root</a:t>
            </a:r>
            <a:r>
              <a:rPr lang="zh-CN" altLang="en-US" sz="2200" dirty="0"/>
              <a:t>用户可读。</a:t>
            </a:r>
          </a:p>
          <a:p>
            <a:pPr lvl="1"/>
            <a:r>
              <a:rPr lang="zh-CN" altLang="en-US" sz="2200" dirty="0"/>
              <a:t>默认使用</a:t>
            </a:r>
            <a:r>
              <a:rPr lang="en-US" altLang="zh-CN" sz="2400" dirty="0"/>
              <a:t>sha512</a:t>
            </a:r>
            <a:r>
              <a:rPr lang="zh-CN" altLang="zh-CN" sz="2400" dirty="0"/>
              <a:t>哈希</a:t>
            </a:r>
            <a:r>
              <a:rPr lang="zh-CN" altLang="en-US" sz="2200" dirty="0"/>
              <a:t>算法存储用户的口令。</a:t>
            </a:r>
          </a:p>
          <a:p>
            <a:r>
              <a:rPr lang="zh-CN" altLang="en-US" sz="2600" dirty="0"/>
              <a:t>一般不设置组口令。因为绝大多数应用程序不使用它。</a:t>
            </a:r>
          </a:p>
          <a:p>
            <a:r>
              <a:rPr lang="zh-CN" altLang="en-US" sz="2600" dirty="0"/>
              <a:t>建议尽量使用私有组来提高系统安全性。</a:t>
            </a:r>
          </a:p>
          <a:p>
            <a:r>
              <a:rPr lang="zh-CN" altLang="en-US" sz="2600" dirty="0"/>
              <a:t>管理工具由 </a:t>
            </a:r>
            <a:r>
              <a:rPr lang="en-US" altLang="zh-CN" sz="2600" dirty="0"/>
              <a:t>shadow-</a:t>
            </a:r>
            <a:r>
              <a:rPr lang="en-US" altLang="zh-CN" sz="2600" dirty="0" err="1"/>
              <a:t>utils</a:t>
            </a:r>
            <a:r>
              <a:rPr lang="en-US" altLang="zh-CN" sz="2600" dirty="0"/>
              <a:t> </a:t>
            </a:r>
            <a:r>
              <a:rPr lang="zh-CN" altLang="en-US" sz="2600" dirty="0"/>
              <a:t>软件包提供。</a:t>
            </a:r>
            <a:endParaRPr lang="en-US" altLang="zh-CN" sz="2600" dirty="0"/>
          </a:p>
          <a:p>
            <a:r>
              <a:rPr lang="zh-CN" altLang="en-US" sz="2600" dirty="0"/>
              <a:t>不建议管理员直接编辑修改系统账户文件来维护账户。</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进程信号（</a:t>
            </a:r>
            <a:r>
              <a:rPr lang="en-US" altLang="zh-CN" dirty="0"/>
              <a:t>signal</a:t>
            </a:r>
            <a:r>
              <a:rPr lang="zh-CN" altLang="en-US" dirty="0"/>
              <a:t>）</a:t>
            </a:r>
          </a:p>
        </p:txBody>
      </p:sp>
      <p:sp>
        <p:nvSpPr>
          <p:cNvPr id="3" name="内容占位符 2"/>
          <p:cNvSpPr>
            <a:spLocks noGrp="1"/>
          </p:cNvSpPr>
          <p:nvPr>
            <p:ph idx="1"/>
          </p:nvPr>
        </p:nvSpPr>
        <p:spPr>
          <a:xfrm>
            <a:off x="457200" y="1124744"/>
            <a:ext cx="8229600" cy="5006181"/>
          </a:xfrm>
        </p:spPr>
        <p:txBody>
          <a:bodyPr/>
          <a:lstStyle/>
          <a:p>
            <a:r>
              <a:rPr lang="zh-CN" altLang="en-US" dirty="0"/>
              <a:t>进程信号是在软件层次上对中断机制的一种模拟，在原理上，一个进程收到一个信号与处理器收到一个中断请求可以说是一样的。</a:t>
            </a:r>
            <a:endParaRPr lang="en-US" altLang="zh-CN" dirty="0"/>
          </a:p>
          <a:p>
            <a:r>
              <a:rPr lang="zh-CN" altLang="en-US" dirty="0"/>
              <a:t>进程信号是</a:t>
            </a:r>
            <a:r>
              <a:rPr lang="zh-CN" altLang="en-US" b="1" dirty="0">
                <a:highlight>
                  <a:srgbClr val="FFFF00"/>
                </a:highlight>
              </a:rPr>
              <a:t>最基本的进程间通讯方式</a:t>
            </a:r>
            <a:endParaRPr lang="en-US" altLang="zh-CN" b="1" dirty="0">
              <a:highlight>
                <a:srgbClr val="FFFF00"/>
              </a:highlight>
            </a:endParaRPr>
          </a:p>
          <a:p>
            <a:pPr lvl="1"/>
            <a:r>
              <a:rPr lang="zh-CN" altLang="en-US" dirty="0"/>
              <a:t>可以在进程之间直接发送，而不需要用户界面</a:t>
            </a:r>
            <a:endParaRPr lang="en-US" altLang="zh-CN" dirty="0"/>
          </a:p>
          <a:p>
            <a:pPr lvl="1"/>
            <a:r>
              <a:rPr lang="zh-CN" altLang="en-US" dirty="0"/>
              <a:t>可以在</a:t>
            </a:r>
            <a:r>
              <a:rPr lang="en-US" altLang="zh-CN" dirty="0"/>
              <a:t>Shell</a:t>
            </a:r>
            <a:r>
              <a:rPr lang="zh-CN" altLang="en-US" dirty="0"/>
              <a:t>中通过</a:t>
            </a:r>
            <a:r>
              <a:rPr lang="en-US" altLang="zh-CN" dirty="0"/>
              <a:t>kill</a:t>
            </a:r>
            <a:r>
              <a:rPr lang="zh-CN" altLang="en-US" dirty="0"/>
              <a:t>命令发送给进程</a:t>
            </a:r>
            <a:endParaRPr lang="en-US" altLang="zh-CN" dirty="0"/>
          </a:p>
          <a:p>
            <a:r>
              <a:rPr lang="en-US" altLang="zh-CN" dirty="0"/>
              <a:t>Linux</a:t>
            </a:r>
            <a:r>
              <a:rPr lang="zh-CN" altLang="en-US" dirty="0"/>
              <a:t>对每种进程信号都规定了默认关联动作。</a:t>
            </a:r>
            <a:endParaRPr lang="en-US" altLang="zh-CN" dirty="0"/>
          </a:p>
          <a:p>
            <a:r>
              <a:rPr lang="zh-CN" altLang="en-US" dirty="0"/>
              <a:t>查看可用的进程信号</a:t>
            </a:r>
            <a:endParaRPr lang="en-US" altLang="zh-CN" dirty="0"/>
          </a:p>
          <a:p>
            <a:pPr lvl="1">
              <a:buNone/>
            </a:pPr>
            <a:r>
              <a:rPr lang="en-US" altLang="zh-CN" dirty="0">
                <a:solidFill>
                  <a:schemeClr val="accent6">
                    <a:lumMod val="75000"/>
                  </a:schemeClr>
                </a:solidFill>
              </a:rPr>
              <a:t>$ kill  -l</a:t>
            </a:r>
          </a:p>
          <a:p>
            <a:pPr lvl="1">
              <a:buNone/>
            </a:pPr>
            <a:r>
              <a:rPr lang="en-US" altLang="zh-CN" dirty="0">
                <a:solidFill>
                  <a:schemeClr val="accent6">
                    <a:lumMod val="75000"/>
                  </a:schemeClr>
                </a:solidFill>
              </a:rPr>
              <a:t>$ man 7 signal</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进程信号和信号发送</a:t>
            </a:r>
          </a:p>
        </p:txBody>
      </p:sp>
      <p:sp>
        <p:nvSpPr>
          <p:cNvPr id="3" name="内容占位符 2"/>
          <p:cNvSpPr>
            <a:spLocks noGrp="1"/>
          </p:cNvSpPr>
          <p:nvPr>
            <p:ph idx="1"/>
          </p:nvPr>
        </p:nvSpPr>
        <p:spPr>
          <a:xfrm>
            <a:off x="457200" y="1412776"/>
            <a:ext cx="8229600" cy="4718149"/>
          </a:xfrm>
        </p:spPr>
        <p:txBody>
          <a:bodyPr/>
          <a:lstStyle/>
          <a:p>
            <a:r>
              <a:rPr lang="zh-CN" altLang="en-US" dirty="0"/>
              <a:t>常见的进程信号</a:t>
            </a:r>
            <a:endParaRPr lang="en-US" altLang="zh-CN" dirty="0"/>
          </a:p>
          <a:p>
            <a:pPr lvl="1"/>
            <a:r>
              <a:rPr lang="en-US" altLang="zh-CN" dirty="0">
                <a:solidFill>
                  <a:srgbClr val="002060"/>
                </a:solidFill>
              </a:rPr>
              <a:t>SIGTERM </a:t>
            </a:r>
            <a:r>
              <a:rPr lang="en-US" altLang="zh-CN" dirty="0"/>
              <a:t>| TERM   </a:t>
            </a:r>
            <a:r>
              <a:rPr lang="zh-CN" altLang="en-US" dirty="0"/>
              <a:t>（</a:t>
            </a:r>
            <a:r>
              <a:rPr lang="en-US" altLang="zh-CN" dirty="0"/>
              <a:t>15</a:t>
            </a:r>
            <a:r>
              <a:rPr lang="zh-CN" altLang="en-US" dirty="0"/>
              <a:t>） </a:t>
            </a:r>
            <a:r>
              <a:rPr lang="en-US" altLang="zh-CN" dirty="0"/>
              <a:t>—— </a:t>
            </a:r>
            <a:r>
              <a:rPr lang="zh-CN" altLang="en-US" dirty="0"/>
              <a:t>正常终止 </a:t>
            </a:r>
            <a:r>
              <a:rPr lang="en-US" altLang="zh-CN" dirty="0"/>
              <a:t>(</a:t>
            </a:r>
            <a:r>
              <a:rPr lang="zh-CN" altLang="en-US" dirty="0"/>
              <a:t>默认</a:t>
            </a:r>
            <a:r>
              <a:rPr lang="en-US" altLang="zh-CN" dirty="0"/>
              <a:t>)</a:t>
            </a:r>
            <a:endParaRPr lang="zh-CN" altLang="en-US" dirty="0"/>
          </a:p>
          <a:p>
            <a:pPr lvl="1"/>
            <a:r>
              <a:rPr lang="en-US" altLang="zh-CN" dirty="0">
                <a:solidFill>
                  <a:srgbClr val="002060"/>
                </a:solidFill>
              </a:rPr>
              <a:t>SIGKILL </a:t>
            </a:r>
            <a:r>
              <a:rPr lang="en-US" altLang="zh-CN" dirty="0"/>
              <a:t>| </a:t>
            </a:r>
            <a:r>
              <a:rPr lang="en-US" altLang="zh-CN" dirty="0">
                <a:solidFill>
                  <a:srgbClr val="002060"/>
                </a:solidFill>
              </a:rPr>
              <a:t>KILL</a:t>
            </a:r>
            <a:r>
              <a:rPr lang="en-US" altLang="zh-CN" dirty="0"/>
              <a:t>           </a:t>
            </a:r>
            <a:r>
              <a:rPr lang="zh-CN" altLang="en-US" dirty="0"/>
              <a:t>（</a:t>
            </a:r>
            <a:r>
              <a:rPr lang="en-US" altLang="zh-CN" dirty="0"/>
              <a:t>9</a:t>
            </a:r>
            <a:r>
              <a:rPr lang="zh-CN" altLang="en-US" dirty="0"/>
              <a:t>）  </a:t>
            </a:r>
            <a:r>
              <a:rPr lang="en-US" altLang="zh-CN" dirty="0"/>
              <a:t>—— </a:t>
            </a:r>
            <a:r>
              <a:rPr lang="zh-CN" altLang="en-US" dirty="0"/>
              <a:t>立即终止</a:t>
            </a:r>
          </a:p>
          <a:p>
            <a:pPr lvl="1"/>
            <a:r>
              <a:rPr lang="en-US" altLang="zh-CN" dirty="0">
                <a:solidFill>
                  <a:srgbClr val="002060"/>
                </a:solidFill>
              </a:rPr>
              <a:t>SIGHUP </a:t>
            </a:r>
            <a:r>
              <a:rPr lang="en-US" altLang="zh-CN" dirty="0"/>
              <a:t>| </a:t>
            </a:r>
            <a:r>
              <a:rPr lang="en-US" altLang="zh-CN" dirty="0">
                <a:solidFill>
                  <a:srgbClr val="002060"/>
                </a:solidFill>
              </a:rPr>
              <a:t>HUP</a:t>
            </a:r>
            <a:r>
              <a:rPr lang="en-US" altLang="zh-CN" dirty="0"/>
              <a:t>          </a:t>
            </a:r>
            <a:r>
              <a:rPr lang="zh-CN" altLang="en-US" dirty="0"/>
              <a:t>（</a:t>
            </a:r>
            <a:r>
              <a:rPr lang="en-US" altLang="zh-CN" dirty="0"/>
              <a:t>1</a:t>
            </a:r>
            <a:r>
              <a:rPr lang="zh-CN" altLang="en-US" dirty="0"/>
              <a:t>）  </a:t>
            </a:r>
            <a:r>
              <a:rPr lang="en-US" altLang="zh-CN" dirty="0"/>
              <a:t>—— </a:t>
            </a:r>
            <a:r>
              <a:rPr lang="zh-CN" altLang="en-US" dirty="0"/>
              <a:t>重读配置文件</a:t>
            </a:r>
            <a:endParaRPr lang="en-US" altLang="zh-CN" dirty="0"/>
          </a:p>
          <a:p>
            <a:r>
              <a:rPr lang="zh-CN" altLang="en-US" dirty="0"/>
              <a:t>给进程发送信号</a:t>
            </a:r>
            <a:endParaRPr lang="en-US" altLang="zh-CN" dirty="0"/>
          </a:p>
          <a:p>
            <a:pPr lvl="1"/>
            <a:r>
              <a:rPr lang="zh-CN" altLang="en-US" dirty="0"/>
              <a:t>按</a:t>
            </a:r>
            <a:r>
              <a:rPr lang="en-US" altLang="zh-CN" dirty="0"/>
              <a:t>PID</a:t>
            </a:r>
            <a:r>
              <a:rPr lang="zh-CN" altLang="en-US" dirty="0"/>
              <a:t>：  </a:t>
            </a:r>
            <a:r>
              <a:rPr lang="en-US" altLang="zh-CN" dirty="0">
                <a:solidFill>
                  <a:schemeClr val="accent6">
                    <a:lumMod val="75000"/>
                  </a:schemeClr>
                </a:solidFill>
              </a:rPr>
              <a:t>kill  [</a:t>
            </a:r>
            <a:r>
              <a:rPr lang="zh-CN" altLang="en-US" dirty="0">
                <a:solidFill>
                  <a:schemeClr val="accent6">
                    <a:lumMod val="75000"/>
                  </a:schemeClr>
                </a:solidFill>
              </a:rPr>
              <a:t>信号</a:t>
            </a:r>
            <a:r>
              <a:rPr lang="en-US" altLang="zh-CN" dirty="0">
                <a:solidFill>
                  <a:schemeClr val="accent6">
                    <a:lumMod val="75000"/>
                  </a:schemeClr>
                </a:solidFill>
              </a:rPr>
              <a:t>]  PID … </a:t>
            </a:r>
          </a:p>
          <a:p>
            <a:pPr lvl="1"/>
            <a:r>
              <a:rPr lang="zh-CN" altLang="en-US" dirty="0"/>
              <a:t>按名称：</a:t>
            </a:r>
            <a:r>
              <a:rPr lang="en-US" altLang="zh-CN" dirty="0" err="1">
                <a:solidFill>
                  <a:schemeClr val="accent6">
                    <a:lumMod val="75000"/>
                  </a:schemeClr>
                </a:solidFill>
              </a:rPr>
              <a:t>killall</a:t>
            </a:r>
            <a:r>
              <a:rPr lang="en-US" altLang="zh-CN" dirty="0">
                <a:solidFill>
                  <a:schemeClr val="accent6">
                    <a:lumMod val="75000"/>
                  </a:schemeClr>
                </a:solidFill>
              </a:rPr>
              <a:t>  [</a:t>
            </a:r>
            <a:r>
              <a:rPr lang="zh-CN" altLang="en-US" dirty="0">
                <a:solidFill>
                  <a:schemeClr val="accent6">
                    <a:lumMod val="75000"/>
                  </a:schemeClr>
                </a:solidFill>
              </a:rPr>
              <a:t>信号</a:t>
            </a:r>
            <a:r>
              <a:rPr lang="en-US" altLang="zh-CN" dirty="0">
                <a:solidFill>
                  <a:schemeClr val="accent6">
                    <a:lumMod val="75000"/>
                  </a:schemeClr>
                </a:solidFill>
              </a:rPr>
              <a:t>] COMM … </a:t>
            </a:r>
          </a:p>
          <a:p>
            <a:pPr lvl="1"/>
            <a:r>
              <a:rPr lang="zh-CN" altLang="en-US" dirty="0"/>
              <a:t>按模式：</a:t>
            </a:r>
            <a:r>
              <a:rPr lang="en-US" altLang="zh-CN" dirty="0" err="1">
                <a:solidFill>
                  <a:schemeClr val="accent6">
                    <a:lumMod val="75000"/>
                  </a:schemeClr>
                </a:solidFill>
              </a:rPr>
              <a:t>pkill</a:t>
            </a:r>
            <a:r>
              <a:rPr lang="en-US" altLang="zh-CN" dirty="0">
                <a:solidFill>
                  <a:schemeClr val="accent6">
                    <a:lumMod val="75000"/>
                  </a:schemeClr>
                </a:solidFill>
              </a:rPr>
              <a:t>  [-</a:t>
            </a:r>
            <a:r>
              <a:rPr lang="zh-CN" altLang="en-US" dirty="0">
                <a:solidFill>
                  <a:schemeClr val="accent6">
                    <a:lumMod val="75000"/>
                  </a:schemeClr>
                </a:solidFill>
              </a:rPr>
              <a:t>信号</a:t>
            </a:r>
            <a:r>
              <a:rPr lang="en-US" altLang="zh-CN" dirty="0">
                <a:solidFill>
                  <a:schemeClr val="accent6">
                    <a:lumMod val="75000"/>
                  </a:schemeClr>
                </a:solidFill>
              </a:rPr>
              <a:t>] </a:t>
            </a:r>
            <a:r>
              <a:rPr lang="zh-CN" altLang="en-US" dirty="0">
                <a:solidFill>
                  <a:schemeClr val="accent6">
                    <a:lumMod val="75000"/>
                  </a:schemeClr>
                </a:solidFill>
              </a:rPr>
              <a:t>模式</a:t>
            </a:r>
            <a:endParaRPr lang="en-US" altLang="zh-CN" dirty="0">
              <a:solidFill>
                <a:schemeClr val="accent6">
                  <a:lumMod val="75000"/>
                </a:schemeClr>
              </a:solidFill>
            </a:endParaRPr>
          </a:p>
          <a:p>
            <a:r>
              <a:rPr lang="zh-CN" altLang="en-US" dirty="0">
                <a:solidFill>
                  <a:srgbClr val="002060"/>
                </a:solidFill>
              </a:rPr>
              <a:t>发送信号可以使用名称或数字号码</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111</a:t>
            </a:fld>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杀死进程</a:t>
            </a:r>
          </a:p>
        </p:txBody>
      </p:sp>
      <p:sp>
        <p:nvSpPr>
          <p:cNvPr id="3" name="内容占位符 2"/>
          <p:cNvSpPr>
            <a:spLocks noGrp="1"/>
          </p:cNvSpPr>
          <p:nvPr>
            <p:ph idx="1"/>
          </p:nvPr>
        </p:nvSpPr>
        <p:spPr>
          <a:xfrm>
            <a:off x="457200" y="1124744"/>
            <a:ext cx="8229600" cy="3816425"/>
          </a:xfrm>
        </p:spPr>
        <p:txBody>
          <a:bodyPr/>
          <a:lstStyle/>
          <a:p>
            <a:pPr>
              <a:lnSpc>
                <a:spcPct val="93000"/>
              </a:lnSpc>
            </a:pPr>
            <a:r>
              <a:rPr lang="zh-CN" altLang="en-GB" sz="2800" dirty="0"/>
              <a:t>为什么要杀死进程</a:t>
            </a:r>
          </a:p>
          <a:p>
            <a:pPr lvl="1"/>
            <a:r>
              <a:rPr lang="zh-CN" altLang="en-GB" sz="2400" dirty="0"/>
              <a:t>该进程占用了过多的</a:t>
            </a:r>
            <a:r>
              <a:rPr lang="en-GB" altLang="zh-CN" sz="2400" dirty="0"/>
              <a:t>CPU</a:t>
            </a:r>
            <a:r>
              <a:rPr lang="zh-CN" altLang="en-GB" sz="2400" dirty="0"/>
              <a:t>时间</a:t>
            </a:r>
          </a:p>
          <a:p>
            <a:pPr lvl="1"/>
            <a:r>
              <a:rPr lang="zh-CN" altLang="en-GB" sz="2400" dirty="0"/>
              <a:t>该进程锁住了一个终端，使其他前台进程无法运行</a:t>
            </a:r>
          </a:p>
          <a:p>
            <a:pPr lvl="1"/>
            <a:r>
              <a:rPr lang="zh-CN" altLang="en-GB" sz="2400" dirty="0"/>
              <a:t>运行时间过长，但没有预期效果</a:t>
            </a:r>
            <a:r>
              <a:rPr lang="zh-CN" altLang="en-US" sz="2400" dirty="0"/>
              <a:t>或</a:t>
            </a:r>
            <a:r>
              <a:rPr lang="zh-CN" altLang="en-GB" sz="2400" dirty="0"/>
              <a:t>无法正常退出</a:t>
            </a:r>
          </a:p>
          <a:p>
            <a:pPr lvl="1"/>
            <a:r>
              <a:rPr lang="zh-CN" altLang="en-GB" sz="2400" dirty="0"/>
              <a:t>产生了过多到屏幕或磁盘文件的输出</a:t>
            </a:r>
          </a:p>
          <a:p>
            <a:r>
              <a:rPr lang="en-US" altLang="zh-CN" dirty="0"/>
              <a:t>kill/</a:t>
            </a:r>
            <a:r>
              <a:rPr lang="en-US" altLang="zh-CN" dirty="0" err="1"/>
              <a:t>killall</a:t>
            </a:r>
            <a:r>
              <a:rPr lang="en-US" altLang="zh-CN" dirty="0"/>
              <a:t> </a:t>
            </a:r>
            <a:r>
              <a:rPr lang="zh-CN" altLang="en-US" dirty="0"/>
              <a:t>命令举例</a:t>
            </a:r>
            <a:endParaRPr lang="en-US" altLang="zh-CN" dirty="0"/>
          </a:p>
          <a:p>
            <a:pPr lvl="1">
              <a:buNone/>
            </a:pPr>
            <a:r>
              <a:rPr lang="en-US" altLang="zh-CN" dirty="0">
                <a:solidFill>
                  <a:srgbClr val="002060"/>
                </a:solidFill>
              </a:rPr>
              <a:t>$ kill 1234             </a:t>
            </a:r>
            <a:r>
              <a:rPr lang="en-US" altLang="zh-CN" dirty="0"/>
              <a:t>OR       </a:t>
            </a:r>
            <a:r>
              <a:rPr lang="en-US" altLang="zh-CN" dirty="0">
                <a:solidFill>
                  <a:srgbClr val="002060"/>
                </a:solidFill>
              </a:rPr>
              <a:t>$ kill  -9 1234</a:t>
            </a:r>
            <a:endParaRPr lang="zh-CN" altLang="en-US" dirty="0">
              <a:solidFill>
                <a:srgbClr val="002060"/>
              </a:solidFill>
            </a:endParaRPr>
          </a:p>
          <a:p>
            <a:pPr lvl="1">
              <a:buNone/>
            </a:pPr>
            <a:r>
              <a:rPr lang="en-US" altLang="zh-CN" dirty="0">
                <a:solidFill>
                  <a:srgbClr val="002060"/>
                </a:solidFill>
              </a:rPr>
              <a:t>$ </a:t>
            </a:r>
            <a:r>
              <a:rPr lang="en-US" altLang="zh-CN" dirty="0" err="1">
                <a:solidFill>
                  <a:srgbClr val="002060"/>
                </a:solidFill>
              </a:rPr>
              <a:t>killall</a:t>
            </a:r>
            <a:r>
              <a:rPr lang="en-US" altLang="zh-CN" dirty="0">
                <a:solidFill>
                  <a:srgbClr val="002060"/>
                </a:solidFill>
              </a:rPr>
              <a:t>  </a:t>
            </a:r>
            <a:r>
              <a:rPr lang="en-US" altLang="zh-CN" dirty="0" err="1">
                <a:solidFill>
                  <a:srgbClr val="002060"/>
                </a:solidFill>
              </a:rPr>
              <a:t>myprog</a:t>
            </a:r>
            <a:r>
              <a:rPr lang="en-US" altLang="zh-CN" dirty="0">
                <a:solidFill>
                  <a:srgbClr val="002060"/>
                </a:solidFill>
              </a:rPr>
              <a:t>     </a:t>
            </a:r>
            <a:r>
              <a:rPr lang="en-US" altLang="zh-CN" dirty="0"/>
              <a:t>OR       </a:t>
            </a:r>
            <a:r>
              <a:rPr lang="en-US" altLang="zh-CN" dirty="0">
                <a:solidFill>
                  <a:srgbClr val="002060"/>
                </a:solidFill>
              </a:rPr>
              <a:t>$ </a:t>
            </a:r>
            <a:r>
              <a:rPr lang="en-US" altLang="zh-CN" dirty="0" err="1">
                <a:solidFill>
                  <a:srgbClr val="002060"/>
                </a:solidFill>
              </a:rPr>
              <a:t>killall</a:t>
            </a:r>
            <a:r>
              <a:rPr lang="en-US" altLang="zh-CN" dirty="0">
                <a:solidFill>
                  <a:srgbClr val="002060"/>
                </a:solidFill>
              </a:rPr>
              <a:t>  -9 </a:t>
            </a:r>
            <a:r>
              <a:rPr lang="en-US" altLang="zh-CN" dirty="0" err="1">
                <a:solidFill>
                  <a:srgbClr val="002060"/>
                </a:solidFill>
              </a:rPr>
              <a:t>myprog</a:t>
            </a:r>
            <a:r>
              <a:rPr lang="en-US" altLang="zh-CN" dirty="0">
                <a:solidFill>
                  <a:srgbClr val="002060"/>
                </a:solidFill>
              </a:rPr>
              <a:t> </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
        <p:nvSpPr>
          <p:cNvPr id="8" name="Rectangle 10"/>
          <p:cNvSpPr>
            <a:spLocks noChangeArrowheads="1"/>
          </p:cNvSpPr>
          <p:nvPr/>
        </p:nvSpPr>
        <p:spPr bwMode="auto">
          <a:xfrm>
            <a:off x="395412" y="4892967"/>
            <a:ext cx="8353052" cy="1200329"/>
          </a:xfrm>
          <a:prstGeom prst="rect">
            <a:avLst/>
          </a:prstGeom>
          <a:noFill/>
          <a:ln w="28575">
            <a:solidFill>
              <a:schemeClr val="hlink"/>
            </a:solidFill>
            <a:miter lim="800000"/>
            <a:headEnd/>
            <a:tailEnd/>
          </a:ln>
          <a:effectLst/>
        </p:spPr>
        <p:txBody>
          <a:bodyPr wrap="square">
            <a:spAutoFit/>
          </a:bodyPr>
          <a:lstStyle/>
          <a:p>
            <a:pPr>
              <a:lnSpc>
                <a:spcPct val="120000"/>
              </a:lnSpc>
              <a:buClr>
                <a:schemeClr val="hlink"/>
              </a:buClr>
              <a:buFont typeface="Wingdings" pitchFamily="2" charset="2"/>
              <a:buNone/>
            </a:pPr>
            <a:r>
              <a:rPr lang="zh-CN" altLang="en-US" sz="2000" b="0" dirty="0">
                <a:solidFill>
                  <a:srgbClr val="0000CC"/>
                </a:solidFill>
                <a:ea typeface="黑体" pitchFamily="2" charset="-122"/>
              </a:rPr>
              <a:t>注：</a:t>
            </a:r>
            <a:r>
              <a:rPr lang="en-US" altLang="zh-CN" sz="2000" b="0" dirty="0">
                <a:solidFill>
                  <a:srgbClr val="0000CC"/>
                </a:solidFill>
                <a:ea typeface="黑体" pitchFamily="2" charset="-122"/>
              </a:rPr>
              <a:t>(1) </a:t>
            </a:r>
            <a:r>
              <a:rPr lang="zh-CN" altLang="en-US" sz="2000" b="0" dirty="0">
                <a:solidFill>
                  <a:srgbClr val="0000CC"/>
                </a:solidFill>
                <a:ea typeface="黑体" pitchFamily="2" charset="-122"/>
              </a:rPr>
              <a:t>使用 </a:t>
            </a:r>
            <a:r>
              <a:rPr lang="en-US" altLang="zh-CN" sz="2000" b="1" dirty="0">
                <a:solidFill>
                  <a:srgbClr val="006600"/>
                </a:solidFill>
                <a:latin typeface="Courier New" pitchFamily="49" charset="0"/>
                <a:ea typeface="黑体" pitchFamily="2" charset="-122"/>
              </a:rPr>
              <a:t>kill</a:t>
            </a:r>
            <a:r>
              <a:rPr lang="en-US" altLang="zh-CN" sz="2000" b="0" dirty="0">
                <a:solidFill>
                  <a:srgbClr val="006600"/>
                </a:solidFill>
                <a:ea typeface="黑体" pitchFamily="2" charset="-122"/>
              </a:rPr>
              <a:t> </a:t>
            </a:r>
            <a:r>
              <a:rPr lang="zh-CN" altLang="en-US" sz="2000" b="0" dirty="0">
                <a:solidFill>
                  <a:srgbClr val="0000CC"/>
                </a:solidFill>
                <a:ea typeface="黑体" pitchFamily="2" charset="-122"/>
              </a:rPr>
              <a:t>前需要先用 </a:t>
            </a:r>
            <a:r>
              <a:rPr lang="en-US" altLang="zh-CN" sz="2000" b="1" dirty="0" err="1">
                <a:solidFill>
                  <a:srgbClr val="006600"/>
                </a:solidFill>
                <a:latin typeface="Courier New" pitchFamily="49" charset="0"/>
                <a:ea typeface="黑体" pitchFamily="2" charset="-122"/>
              </a:rPr>
              <a:t>ps</a:t>
            </a:r>
            <a:r>
              <a:rPr lang="en-US" altLang="zh-CN" sz="2000" b="0" dirty="0">
                <a:solidFill>
                  <a:srgbClr val="006600"/>
                </a:solidFill>
                <a:ea typeface="黑体" pitchFamily="2" charset="-122"/>
              </a:rPr>
              <a:t> </a:t>
            </a:r>
            <a:r>
              <a:rPr lang="zh-CN" altLang="en-US" sz="2000" b="0" dirty="0">
                <a:solidFill>
                  <a:srgbClr val="0000CC"/>
                </a:solidFill>
                <a:ea typeface="黑体" pitchFamily="2" charset="-122"/>
              </a:rPr>
              <a:t>查看需要终止的进程的</a:t>
            </a:r>
            <a:r>
              <a:rPr lang="en-US" altLang="zh-CN" sz="2000" dirty="0" err="1">
                <a:solidFill>
                  <a:srgbClr val="0000CC"/>
                </a:solidFill>
                <a:latin typeface="Courier New" pitchFamily="49" charset="0"/>
                <a:ea typeface="黑体" pitchFamily="2" charset="-122"/>
              </a:rPr>
              <a:t>pid</a:t>
            </a:r>
            <a:r>
              <a:rPr lang="en-US" altLang="zh-CN" sz="2000" b="0" dirty="0">
                <a:solidFill>
                  <a:srgbClr val="0000CC"/>
                </a:solidFill>
                <a:ea typeface="黑体" pitchFamily="2" charset="-122"/>
              </a:rPr>
              <a:t>；</a:t>
            </a:r>
          </a:p>
          <a:p>
            <a:pPr>
              <a:lnSpc>
                <a:spcPct val="120000"/>
              </a:lnSpc>
              <a:buClr>
                <a:schemeClr val="hlink"/>
              </a:buClr>
              <a:buFont typeface="Wingdings" pitchFamily="2" charset="2"/>
              <a:buNone/>
            </a:pPr>
            <a:r>
              <a:rPr lang="en-US" altLang="zh-CN" sz="2000" b="0" dirty="0">
                <a:solidFill>
                  <a:srgbClr val="0000CC"/>
                </a:solidFill>
                <a:ea typeface="黑体" pitchFamily="2" charset="-122"/>
              </a:rPr>
              <a:t>        (2) </a:t>
            </a:r>
            <a:r>
              <a:rPr lang="en-US" altLang="zh-CN" sz="2000" b="1" dirty="0">
                <a:solidFill>
                  <a:srgbClr val="006600"/>
                </a:solidFill>
                <a:latin typeface="Courier New" pitchFamily="49" charset="0"/>
                <a:ea typeface="黑体" pitchFamily="2" charset="-122"/>
              </a:rPr>
              <a:t>kill –9</a:t>
            </a:r>
            <a:r>
              <a:rPr lang="en-US" altLang="zh-CN" sz="2000" b="1" dirty="0">
                <a:solidFill>
                  <a:srgbClr val="0000CC"/>
                </a:solidFill>
                <a:ea typeface="黑体" pitchFamily="2" charset="-122"/>
              </a:rPr>
              <a:t> </a:t>
            </a:r>
            <a:r>
              <a:rPr lang="zh-CN" altLang="en-US" sz="2000" b="0" dirty="0">
                <a:solidFill>
                  <a:srgbClr val="0000CC"/>
                </a:solidFill>
                <a:ea typeface="黑体" pitchFamily="2" charset="-122"/>
              </a:rPr>
              <a:t>很霸道，它在杀死一个进程的同时，将杀死其所有子进程，使用时要谨慎。如错杀 </a:t>
            </a:r>
            <a:r>
              <a:rPr lang="en-US" altLang="zh-CN" sz="2000" b="0" dirty="0">
                <a:solidFill>
                  <a:srgbClr val="0000CC"/>
                </a:solidFill>
                <a:ea typeface="黑体" pitchFamily="2" charset="-122"/>
              </a:rPr>
              <a:t>login </a:t>
            </a:r>
            <a:r>
              <a:rPr lang="zh-CN" altLang="en-US" sz="2000" b="0" dirty="0">
                <a:solidFill>
                  <a:srgbClr val="0000CC"/>
                </a:solidFill>
                <a:ea typeface="黑体" pitchFamily="2" charset="-122"/>
              </a:rPr>
              <a:t>进程或 </a:t>
            </a:r>
            <a:r>
              <a:rPr lang="en-US" altLang="zh-CN" sz="2000" b="0" dirty="0">
                <a:solidFill>
                  <a:srgbClr val="0000CC"/>
                </a:solidFill>
                <a:ea typeface="黑体" pitchFamily="2" charset="-122"/>
              </a:rPr>
              <a:t>shell </a:t>
            </a:r>
            <a:r>
              <a:rPr lang="zh-CN" altLang="en-US" sz="2000" b="0" dirty="0">
                <a:solidFill>
                  <a:srgbClr val="0000CC"/>
                </a:solidFill>
                <a:ea typeface="黑体" pitchFamily="2" charset="-122"/>
              </a:rPr>
              <a:t>进程等。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作业控制</a:t>
            </a:r>
          </a:p>
        </p:txBody>
      </p:sp>
      <p:sp>
        <p:nvSpPr>
          <p:cNvPr id="3" name="内容占位符 2"/>
          <p:cNvSpPr>
            <a:spLocks noGrp="1"/>
          </p:cNvSpPr>
          <p:nvPr>
            <p:ph idx="1"/>
          </p:nvPr>
        </p:nvSpPr>
        <p:spPr>
          <a:xfrm>
            <a:off x="457200" y="1412776"/>
            <a:ext cx="8229600" cy="4718149"/>
          </a:xfrm>
        </p:spPr>
        <p:txBody>
          <a:bodyPr/>
          <a:lstStyle/>
          <a:p>
            <a:r>
              <a:rPr lang="zh-CN" altLang="en-US" dirty="0"/>
              <a:t>作业控制是指控制当前正在运行的进程的行为，也被称为进程控制。</a:t>
            </a:r>
            <a:endParaRPr lang="en-US" altLang="zh-CN" dirty="0"/>
          </a:p>
          <a:p>
            <a:r>
              <a:rPr lang="zh-CN" altLang="en-US" dirty="0"/>
              <a:t>暂时停止某个运行程序 </a:t>
            </a:r>
          </a:p>
          <a:p>
            <a:pPr lvl="1"/>
            <a:r>
              <a:rPr lang="zh-CN" altLang="en-US" dirty="0"/>
              <a:t>使用</a:t>
            </a:r>
            <a:r>
              <a:rPr lang="en-US" altLang="zh-CN" dirty="0">
                <a:solidFill>
                  <a:srgbClr val="002060"/>
                </a:solidFill>
              </a:rPr>
              <a:t>Ctrl-z</a:t>
            </a:r>
            <a:r>
              <a:rPr lang="zh-CN" altLang="en-US" dirty="0"/>
              <a:t>或发送信号 </a:t>
            </a:r>
            <a:r>
              <a:rPr lang="en-US" altLang="zh-CN" dirty="0"/>
              <a:t>17 </a:t>
            </a:r>
            <a:r>
              <a:rPr lang="zh-CN" altLang="en-US" dirty="0"/>
              <a:t>（</a:t>
            </a:r>
            <a:r>
              <a:rPr lang="en-US" altLang="zh-CN" dirty="0"/>
              <a:t>STOP</a:t>
            </a:r>
            <a:r>
              <a:rPr lang="zh-CN" altLang="en-US" dirty="0"/>
              <a:t>） </a:t>
            </a:r>
          </a:p>
          <a:p>
            <a:r>
              <a:rPr lang="zh-CN" altLang="en-US" dirty="0"/>
              <a:t>管理后台作业或暂停的作业 </a:t>
            </a:r>
          </a:p>
          <a:p>
            <a:pPr lvl="1"/>
            <a:r>
              <a:rPr lang="zh-CN" altLang="en-US" dirty="0"/>
              <a:t>列举作业号码和名称：</a:t>
            </a:r>
            <a:r>
              <a:rPr lang="en-US" altLang="zh-CN" dirty="0">
                <a:solidFill>
                  <a:srgbClr val="002060"/>
                </a:solidFill>
              </a:rPr>
              <a:t>jobs </a:t>
            </a:r>
          </a:p>
          <a:p>
            <a:pPr lvl="1"/>
            <a:r>
              <a:rPr lang="zh-CN" altLang="en-US" dirty="0"/>
              <a:t>在后台恢复运行：</a:t>
            </a:r>
            <a:r>
              <a:rPr lang="en-US" altLang="zh-CN" dirty="0" err="1">
                <a:solidFill>
                  <a:srgbClr val="002060"/>
                </a:solidFill>
              </a:rPr>
              <a:t>bg</a:t>
            </a:r>
            <a:r>
              <a:rPr lang="en-US" altLang="zh-CN" dirty="0">
                <a:solidFill>
                  <a:srgbClr val="002060"/>
                </a:solidFill>
              </a:rPr>
              <a:t> [%</a:t>
            </a:r>
            <a:r>
              <a:rPr lang="zh-CN" altLang="en-US" dirty="0">
                <a:solidFill>
                  <a:srgbClr val="002060"/>
                </a:solidFill>
              </a:rPr>
              <a:t>作业号码</a:t>
            </a:r>
            <a:r>
              <a:rPr lang="en-US" altLang="zh-CN" dirty="0">
                <a:solidFill>
                  <a:srgbClr val="002060"/>
                </a:solidFill>
              </a:rPr>
              <a:t>] </a:t>
            </a:r>
          </a:p>
          <a:p>
            <a:pPr lvl="1"/>
            <a:r>
              <a:rPr lang="zh-CN" altLang="en-US" dirty="0"/>
              <a:t>在前台恢复运行：</a:t>
            </a:r>
            <a:r>
              <a:rPr lang="en-US" altLang="zh-CN" dirty="0" err="1">
                <a:solidFill>
                  <a:srgbClr val="002060"/>
                </a:solidFill>
              </a:rPr>
              <a:t>fg</a:t>
            </a:r>
            <a:r>
              <a:rPr lang="en-US" altLang="zh-CN" dirty="0">
                <a:solidFill>
                  <a:srgbClr val="002060"/>
                </a:solidFill>
              </a:rPr>
              <a:t> [%</a:t>
            </a:r>
            <a:r>
              <a:rPr lang="zh-CN" altLang="en-US" dirty="0">
                <a:solidFill>
                  <a:srgbClr val="002060"/>
                </a:solidFill>
              </a:rPr>
              <a:t>作业号码</a:t>
            </a:r>
            <a:r>
              <a:rPr lang="en-US" altLang="zh-CN" dirty="0">
                <a:solidFill>
                  <a:srgbClr val="002060"/>
                </a:solidFill>
              </a:rPr>
              <a:t>] </a:t>
            </a:r>
          </a:p>
          <a:p>
            <a:pPr lvl="1"/>
            <a:r>
              <a:rPr lang="zh-CN" altLang="en-US" dirty="0"/>
              <a:t>发送信号：</a:t>
            </a:r>
            <a:r>
              <a:rPr lang="en-US" altLang="zh-CN" dirty="0">
                <a:solidFill>
                  <a:srgbClr val="002060"/>
                </a:solidFill>
              </a:rPr>
              <a:t>kill -[</a:t>
            </a:r>
            <a:r>
              <a:rPr lang="zh-CN" altLang="en-US" dirty="0">
                <a:solidFill>
                  <a:srgbClr val="002060"/>
                </a:solidFill>
              </a:rPr>
              <a:t>信号</a:t>
            </a:r>
            <a:r>
              <a:rPr lang="en-US" altLang="zh-CN" dirty="0">
                <a:solidFill>
                  <a:srgbClr val="002060"/>
                </a:solidFill>
              </a:rPr>
              <a:t>] [</a:t>
            </a:r>
            <a:r>
              <a:rPr lang="zh-CN" altLang="en-US" dirty="0">
                <a:solidFill>
                  <a:srgbClr val="002060"/>
                </a:solidFill>
              </a:rPr>
              <a:t>％作业号码</a:t>
            </a:r>
            <a:r>
              <a:rPr lang="en-US" altLang="zh-CN" dirty="0">
                <a:solidFill>
                  <a:srgbClr val="002060"/>
                </a:solidFill>
              </a:rPr>
              <a:t>]</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本章思考题</a:t>
            </a:r>
          </a:p>
        </p:txBody>
      </p:sp>
      <p:sp>
        <p:nvSpPr>
          <p:cNvPr id="108547" name="Rectangle 3"/>
          <p:cNvSpPr>
            <a:spLocks noGrp="1" noChangeArrowheads="1"/>
          </p:cNvSpPr>
          <p:nvPr>
            <p:ph type="body" idx="1"/>
          </p:nvPr>
        </p:nvSpPr>
        <p:spPr>
          <a:xfrm>
            <a:off x="395536" y="1340768"/>
            <a:ext cx="8291264" cy="4790157"/>
          </a:xfrm>
        </p:spPr>
        <p:txBody>
          <a:bodyPr/>
          <a:lstStyle/>
          <a:p>
            <a:r>
              <a:rPr lang="en-US" altLang="zh-CN" sz="2400" dirty="0"/>
              <a:t>Linux</a:t>
            </a:r>
            <a:r>
              <a:rPr lang="zh-CN" altLang="en-US" sz="2400" dirty="0"/>
              <a:t>系统是</a:t>
            </a:r>
            <a:r>
              <a:rPr lang="zh-CN" altLang="en-US" sz="2400" b="1" dirty="0">
                <a:highlight>
                  <a:srgbClr val="FFFF00"/>
                </a:highlight>
              </a:rPr>
              <a:t>如何标识用户和组的</a:t>
            </a:r>
            <a:r>
              <a:rPr lang="zh-CN" altLang="en-US" sz="2400" dirty="0"/>
              <a:t>？</a:t>
            </a:r>
          </a:p>
          <a:p>
            <a:r>
              <a:rPr lang="zh-CN" altLang="en-US" sz="2400" dirty="0"/>
              <a:t>什么是标准组？什么是私有组？为什么使用了私有组？</a:t>
            </a:r>
          </a:p>
          <a:p>
            <a:r>
              <a:rPr lang="zh-CN" altLang="en-US" sz="2400" dirty="0"/>
              <a:t>什么是主组？什么是附加组？以主组登录后如何切换到附加组？</a:t>
            </a:r>
          </a:p>
          <a:p>
            <a:r>
              <a:rPr lang="zh-CN" altLang="en-US" sz="2400" dirty="0"/>
              <a:t>简述私有组和主组的关系，简述标准组和附加组的关系。</a:t>
            </a:r>
          </a:p>
          <a:p>
            <a:r>
              <a:rPr lang="zh-CN" altLang="en-US" sz="2400" dirty="0"/>
              <a:t>简述</a:t>
            </a:r>
            <a:r>
              <a:rPr lang="en-US" altLang="zh-CN" sz="2400" dirty="0"/>
              <a:t>Linux</a:t>
            </a:r>
            <a:r>
              <a:rPr lang="zh-CN" altLang="en-US" sz="2400" dirty="0"/>
              <a:t>的</a:t>
            </a:r>
            <a:r>
              <a:rPr lang="en-US" altLang="zh-CN" sz="2400" dirty="0"/>
              <a:t>4</a:t>
            </a:r>
            <a:r>
              <a:rPr lang="zh-CN" altLang="en-US" sz="2400" dirty="0"/>
              <a:t>个账户系统文件及其各个字段的含义。</a:t>
            </a:r>
          </a:p>
          <a:p>
            <a:r>
              <a:rPr lang="zh-CN" altLang="en-US" sz="2400" dirty="0"/>
              <a:t>举例说明创建一个用户账号的详细过程。</a:t>
            </a:r>
          </a:p>
          <a:p>
            <a:r>
              <a:rPr lang="zh-CN" altLang="en-US" sz="2400" dirty="0"/>
              <a:t>举例说明如何将一个用户账号添加到一个当前还不存在的组中。</a:t>
            </a:r>
          </a:p>
          <a:p>
            <a:r>
              <a:rPr lang="zh-CN" altLang="en-US" sz="2400" dirty="0"/>
              <a:t>如何设置用户口令？如何锁定用户账号？如何设置用户口令时效？</a:t>
            </a:r>
          </a:p>
        </p:txBody>
      </p:sp>
      <p:sp>
        <p:nvSpPr>
          <p:cNvPr id="6" name="日期占位符 5"/>
          <p:cNvSpPr>
            <a:spLocks noGrp="1"/>
          </p:cNvSpPr>
          <p:nvPr>
            <p:ph type="dt" sz="half" idx="10"/>
          </p:nvPr>
        </p:nvSpPr>
        <p:spPr/>
        <p:txBody>
          <a:bodyPr/>
          <a:lstStyle/>
          <a:p>
            <a:fld id="{49B00342-E55E-4A6A-AB5F-6477F90B311C}"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114</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本章思考题</a:t>
            </a:r>
          </a:p>
        </p:txBody>
      </p:sp>
      <p:sp>
        <p:nvSpPr>
          <p:cNvPr id="3" name="内容占位符 2"/>
          <p:cNvSpPr>
            <a:spLocks noGrp="1"/>
          </p:cNvSpPr>
          <p:nvPr>
            <p:ph idx="1"/>
          </p:nvPr>
        </p:nvSpPr>
        <p:spPr/>
        <p:txBody>
          <a:bodyPr/>
          <a:lstStyle/>
          <a:p>
            <a:r>
              <a:rPr lang="en-US" altLang="zh-CN" sz="3200" dirty="0"/>
              <a:t>Linux</a:t>
            </a:r>
            <a:r>
              <a:rPr lang="zh-CN" altLang="en-US" sz="3200" dirty="0"/>
              <a:t>文件系统的三种基本权限是什么？</a:t>
            </a:r>
          </a:p>
          <a:p>
            <a:r>
              <a:rPr lang="en-US" altLang="zh-CN" sz="3200" dirty="0"/>
              <a:t>Linux</a:t>
            </a:r>
            <a:r>
              <a:rPr lang="zh-CN" altLang="en-US" sz="3200" dirty="0"/>
              <a:t>文件系统的三种特殊权限是什么？何时使用它们？</a:t>
            </a:r>
          </a:p>
          <a:p>
            <a:r>
              <a:rPr lang="zh-CN" altLang="en-US" sz="3200" dirty="0"/>
              <a:t>简述</a:t>
            </a:r>
            <a:r>
              <a:rPr lang="en-US" altLang="zh-CN" sz="3200" dirty="0" err="1"/>
              <a:t>chmod</a:t>
            </a:r>
            <a:r>
              <a:rPr lang="zh-CN" altLang="en-US" sz="3200" dirty="0"/>
              <a:t>命令的两种设置权限的方法。</a:t>
            </a:r>
          </a:p>
          <a:p>
            <a:r>
              <a:rPr lang="zh-CN" altLang="en-US" sz="3200" dirty="0"/>
              <a:t>如何更改文件或目录的属主和</a:t>
            </a:r>
            <a:r>
              <a:rPr lang="en-US" altLang="zh-CN" sz="3200" dirty="0"/>
              <a:t>/</a:t>
            </a:r>
            <a:r>
              <a:rPr lang="zh-CN" altLang="en-US" sz="3200" dirty="0"/>
              <a:t>或同组人？</a:t>
            </a:r>
          </a:p>
          <a:p>
            <a:r>
              <a:rPr lang="zh-CN" altLang="en-US" sz="3200" dirty="0"/>
              <a:t>为什么使用</a:t>
            </a:r>
            <a:r>
              <a:rPr lang="en-US" altLang="zh-CN" sz="3200" dirty="0"/>
              <a:t>ACL</a:t>
            </a:r>
            <a:r>
              <a:rPr lang="zh-CN" altLang="en-US" sz="3200" dirty="0"/>
              <a:t>？</a:t>
            </a:r>
            <a:r>
              <a:rPr lang="en-US" altLang="zh-CN" sz="3200" dirty="0"/>
              <a:t>ACL</a:t>
            </a:r>
            <a:r>
              <a:rPr lang="zh-CN" altLang="en-US" sz="3200" dirty="0"/>
              <a:t>的</a:t>
            </a:r>
            <a:r>
              <a:rPr lang="zh-CN" altLang="en-US" sz="3200" b="1" dirty="0">
                <a:solidFill>
                  <a:srgbClr val="FF0000"/>
                </a:solidFill>
              </a:rPr>
              <a:t>两种类型</a:t>
            </a:r>
            <a:r>
              <a:rPr lang="zh-CN" altLang="en-US" sz="3200" dirty="0"/>
              <a:t>及其作用。</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115</a:t>
            </a:fld>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本章思考题</a:t>
            </a:r>
          </a:p>
        </p:txBody>
      </p:sp>
      <p:sp>
        <p:nvSpPr>
          <p:cNvPr id="3" name="内容占位符 2"/>
          <p:cNvSpPr>
            <a:spLocks noGrp="1"/>
          </p:cNvSpPr>
          <p:nvPr>
            <p:ph idx="1"/>
          </p:nvPr>
        </p:nvSpPr>
        <p:spPr/>
        <p:txBody>
          <a:bodyPr/>
          <a:lstStyle/>
          <a:p>
            <a:r>
              <a:rPr lang="zh-CN" altLang="en-US" sz="3200" dirty="0"/>
              <a:t>什么是进程？它与程序有何关系？</a:t>
            </a:r>
            <a:endParaRPr lang="en-US" altLang="zh-CN" sz="3200" dirty="0"/>
          </a:p>
          <a:p>
            <a:r>
              <a:rPr lang="zh-CN" altLang="en-US" sz="3200" dirty="0"/>
              <a:t>进程的类型？进程的启动方式？</a:t>
            </a:r>
          </a:p>
          <a:p>
            <a:r>
              <a:rPr lang="zh-CN" altLang="en-US" sz="3200" dirty="0"/>
              <a:t>什么是前台进程？什么是后台进程？</a:t>
            </a:r>
            <a:endParaRPr lang="en-US" altLang="zh-CN" sz="3200" dirty="0"/>
          </a:p>
          <a:p>
            <a:r>
              <a:rPr lang="zh-CN" altLang="en-US" sz="3200" dirty="0"/>
              <a:t>如何查看进程？</a:t>
            </a:r>
            <a:endParaRPr lang="en-US" altLang="zh-CN" sz="3200" dirty="0"/>
          </a:p>
          <a:p>
            <a:r>
              <a:rPr lang="zh-CN" altLang="en-US" sz="3200" dirty="0"/>
              <a:t>如何删除进程？</a:t>
            </a:r>
            <a:endParaRPr lang="en-US" altLang="zh-CN" sz="3200" dirty="0"/>
          </a:p>
          <a:p>
            <a:r>
              <a:rPr lang="zh-CN" altLang="en-US" sz="3200" dirty="0"/>
              <a:t>如何更改进程优先级？</a:t>
            </a:r>
          </a:p>
          <a:p>
            <a:r>
              <a:rPr lang="zh-CN" altLang="en-US" sz="3200" dirty="0"/>
              <a:t>什么是作业控制？</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本章实验</a:t>
            </a:r>
          </a:p>
        </p:txBody>
      </p:sp>
      <p:sp>
        <p:nvSpPr>
          <p:cNvPr id="107523" name="Rectangle 3"/>
          <p:cNvSpPr>
            <a:spLocks noGrp="1" noChangeArrowheads="1"/>
          </p:cNvSpPr>
          <p:nvPr>
            <p:ph type="body" idx="1"/>
          </p:nvPr>
        </p:nvSpPr>
        <p:spPr/>
        <p:txBody>
          <a:bodyPr/>
          <a:lstStyle/>
          <a:p>
            <a:pPr>
              <a:lnSpc>
                <a:spcPct val="90000"/>
              </a:lnSpc>
            </a:pPr>
            <a:r>
              <a:rPr lang="zh-CN" altLang="en-US" dirty="0"/>
              <a:t>学会管理用户和组账号。</a:t>
            </a:r>
            <a:endParaRPr lang="en-US" altLang="zh-CN" dirty="0"/>
          </a:p>
          <a:p>
            <a:pPr>
              <a:lnSpc>
                <a:spcPct val="90000"/>
              </a:lnSpc>
            </a:pPr>
            <a:r>
              <a:rPr lang="zh-CN" altLang="en-US" dirty="0"/>
              <a:t>学会设置用户口令并管理用户口令时效。</a:t>
            </a:r>
          </a:p>
          <a:p>
            <a:pPr>
              <a:lnSpc>
                <a:spcPct val="90000"/>
              </a:lnSpc>
            </a:pPr>
            <a:r>
              <a:rPr lang="zh-CN" altLang="en-US" dirty="0"/>
              <a:t>学会设置文件和目录的操作权限。</a:t>
            </a:r>
          </a:p>
          <a:p>
            <a:pPr>
              <a:lnSpc>
                <a:spcPct val="90000"/>
              </a:lnSpc>
            </a:pPr>
            <a:r>
              <a:rPr lang="zh-CN" altLang="en-US" dirty="0"/>
              <a:t>学会设置和使用</a:t>
            </a:r>
            <a:r>
              <a:rPr lang="en-US" altLang="zh-CN" dirty="0"/>
              <a:t>ACL</a:t>
            </a:r>
            <a:r>
              <a:rPr lang="zh-CN" altLang="en-US" dirty="0"/>
              <a:t>权限。</a:t>
            </a:r>
            <a:endParaRPr lang="en-US" altLang="zh-CN" dirty="0"/>
          </a:p>
          <a:p>
            <a:pPr>
              <a:lnSpc>
                <a:spcPct val="90000"/>
              </a:lnSpc>
            </a:pPr>
            <a:r>
              <a:rPr lang="zh-CN" altLang="en-US" dirty="0"/>
              <a:t>学会显示和杀死进程。</a:t>
            </a:r>
          </a:p>
          <a:p>
            <a:pPr>
              <a:lnSpc>
                <a:spcPct val="90000"/>
              </a:lnSpc>
            </a:pPr>
            <a:r>
              <a:rPr lang="zh-CN" altLang="en-US" dirty="0"/>
              <a:t>学会显示和管理守护进程。</a:t>
            </a:r>
          </a:p>
          <a:p>
            <a:pPr>
              <a:lnSpc>
                <a:spcPct val="90000"/>
              </a:lnSpc>
            </a:pPr>
            <a:r>
              <a:rPr lang="zh-CN" altLang="en-US" dirty="0"/>
              <a:t>学会实施作业控制。</a:t>
            </a:r>
          </a:p>
          <a:p>
            <a:pPr>
              <a:lnSpc>
                <a:spcPct val="90000"/>
              </a:lnSpc>
            </a:pP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117</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p:txBody>
          <a:bodyPr/>
          <a:lstStyle/>
          <a:p>
            <a:pPr>
              <a:lnSpc>
                <a:spcPct val="90000"/>
              </a:lnSpc>
            </a:pPr>
            <a:r>
              <a:rPr lang="zh-CN" altLang="en-US" dirty="0"/>
              <a:t>学习</a:t>
            </a:r>
            <a:r>
              <a:rPr lang="en-US" altLang="zh-CN" dirty="0"/>
              <a:t>SUN</a:t>
            </a:r>
            <a:r>
              <a:rPr lang="zh-CN" altLang="en-US" dirty="0"/>
              <a:t>的集中式的账户系统</a:t>
            </a:r>
            <a:r>
              <a:rPr lang="en-US" altLang="zh-CN" dirty="0"/>
              <a:t>NIS</a:t>
            </a:r>
            <a:r>
              <a:rPr lang="zh-CN" altLang="en-US" dirty="0"/>
              <a:t>服务的配置和使用。</a:t>
            </a:r>
          </a:p>
          <a:p>
            <a:pPr>
              <a:lnSpc>
                <a:spcPct val="90000"/>
              </a:lnSpc>
            </a:pPr>
            <a:endParaRPr lang="en-US" altLang="zh-CN" dirty="0"/>
          </a:p>
          <a:p>
            <a:pPr>
              <a:lnSpc>
                <a:spcPct val="90000"/>
              </a:lnSpc>
            </a:pPr>
            <a:r>
              <a:rPr lang="zh-CN" altLang="en-US" dirty="0"/>
              <a:t>学习使用</a:t>
            </a:r>
            <a:r>
              <a:rPr lang="en-US" altLang="zh-CN" b="1" dirty="0" err="1">
                <a:solidFill>
                  <a:srgbClr val="FF0000"/>
                </a:solidFill>
              </a:rPr>
              <a:t>OpenLDAP</a:t>
            </a:r>
            <a:r>
              <a:rPr lang="zh-CN" altLang="en-US" dirty="0"/>
              <a:t>实现的集中式账户管理和应用。</a:t>
            </a:r>
          </a:p>
          <a:p>
            <a:pPr>
              <a:lnSpc>
                <a:spcPct val="90000"/>
              </a:lnSpc>
            </a:pP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118</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账户验证信息文件</a:t>
            </a:r>
          </a:p>
        </p:txBody>
      </p:sp>
      <p:sp>
        <p:nvSpPr>
          <p:cNvPr id="3" name="内容占位符 2"/>
          <p:cNvSpPr>
            <a:spLocks noGrp="1"/>
          </p:cNvSpPr>
          <p:nvPr>
            <p:ph idx="1"/>
          </p:nvPr>
        </p:nvSpPr>
        <p:spPr/>
        <p:txBody>
          <a:bodyPr/>
          <a:lstStyle/>
          <a:p>
            <a:r>
              <a:rPr lang="zh-CN" altLang="en-GB" dirty="0"/>
              <a:t>口令文件 </a:t>
            </a:r>
            <a:r>
              <a:rPr lang="zh-CN" altLang="en-GB" dirty="0">
                <a:solidFill>
                  <a:schemeClr val="accent6">
                    <a:lumMod val="75000"/>
                  </a:schemeClr>
                </a:solidFill>
              </a:rPr>
              <a:t>/</a:t>
            </a:r>
            <a:r>
              <a:rPr lang="en-GB" altLang="zh-CN" dirty="0">
                <a:solidFill>
                  <a:schemeClr val="accent6">
                    <a:lumMod val="75000"/>
                  </a:schemeClr>
                </a:solidFill>
              </a:rPr>
              <a:t>etc/</a:t>
            </a:r>
            <a:r>
              <a:rPr lang="en-GB" altLang="zh-CN" dirty="0" err="1">
                <a:solidFill>
                  <a:schemeClr val="accent6">
                    <a:lumMod val="75000"/>
                  </a:schemeClr>
                </a:solidFill>
              </a:rPr>
              <a:t>passwd</a:t>
            </a:r>
            <a:r>
              <a:rPr lang="en-GB" altLang="zh-CN" dirty="0">
                <a:solidFill>
                  <a:schemeClr val="accent6">
                    <a:lumMod val="75000"/>
                  </a:schemeClr>
                </a:solidFill>
              </a:rPr>
              <a:t> </a:t>
            </a:r>
          </a:p>
          <a:p>
            <a:pPr lvl="1"/>
            <a:r>
              <a:rPr lang="zh-CN" altLang="en-GB" dirty="0"/>
              <a:t>文件权限 </a:t>
            </a:r>
            <a:r>
              <a:rPr lang="en-GB" altLang="zh-CN" dirty="0"/>
              <a:t>(-</a:t>
            </a:r>
            <a:r>
              <a:rPr lang="en-GB" altLang="zh-CN" dirty="0" err="1"/>
              <a:t>rw</a:t>
            </a:r>
            <a:r>
              <a:rPr lang="en-GB" altLang="zh-CN" dirty="0"/>
              <a:t>-r--r--)</a:t>
            </a:r>
          </a:p>
          <a:p>
            <a:r>
              <a:rPr lang="zh-CN" altLang="en-GB" dirty="0"/>
              <a:t>影子口令文件 </a:t>
            </a:r>
            <a:r>
              <a:rPr lang="zh-CN" altLang="en-GB" dirty="0">
                <a:solidFill>
                  <a:schemeClr val="accent6">
                    <a:lumMod val="75000"/>
                  </a:schemeClr>
                </a:solidFill>
              </a:rPr>
              <a:t>/</a:t>
            </a:r>
            <a:r>
              <a:rPr lang="en-GB" altLang="zh-CN" dirty="0">
                <a:solidFill>
                  <a:schemeClr val="accent6">
                    <a:lumMod val="75000"/>
                  </a:schemeClr>
                </a:solidFill>
              </a:rPr>
              <a:t>etc/shadow</a:t>
            </a:r>
          </a:p>
          <a:p>
            <a:pPr lvl="1"/>
            <a:r>
              <a:rPr lang="zh-CN" altLang="en-GB" dirty="0"/>
              <a:t>文件权限</a:t>
            </a:r>
            <a:r>
              <a:rPr lang="en-GB" altLang="zh-CN" dirty="0"/>
              <a:t> (-r--------)</a:t>
            </a:r>
            <a:endParaRPr lang="zh-CN" altLang="en-GB" dirty="0"/>
          </a:p>
          <a:p>
            <a:r>
              <a:rPr lang="zh-CN" altLang="en-US" dirty="0"/>
              <a:t>组账号文件 </a:t>
            </a:r>
            <a:r>
              <a:rPr lang="zh-CN" altLang="en-GB" dirty="0">
                <a:solidFill>
                  <a:schemeClr val="accent6">
                    <a:lumMod val="75000"/>
                  </a:schemeClr>
                </a:solidFill>
              </a:rPr>
              <a:t>/</a:t>
            </a:r>
            <a:r>
              <a:rPr lang="en-GB" altLang="zh-CN" dirty="0">
                <a:solidFill>
                  <a:schemeClr val="accent6">
                    <a:lumMod val="75000"/>
                  </a:schemeClr>
                </a:solidFill>
              </a:rPr>
              <a:t>etc/</a:t>
            </a:r>
            <a:r>
              <a:rPr lang="en-US" altLang="zh-CN" dirty="0">
                <a:solidFill>
                  <a:schemeClr val="accent6">
                    <a:lumMod val="75000"/>
                  </a:schemeClr>
                </a:solidFill>
              </a:rPr>
              <a:t>group</a:t>
            </a:r>
            <a:endParaRPr lang="zh-CN" altLang="en-GB" dirty="0">
              <a:solidFill>
                <a:schemeClr val="accent6">
                  <a:lumMod val="75000"/>
                </a:schemeClr>
              </a:solidFill>
            </a:endParaRPr>
          </a:p>
          <a:p>
            <a:pPr lvl="1"/>
            <a:r>
              <a:rPr lang="zh-CN" altLang="en-GB" dirty="0"/>
              <a:t>文件权限 </a:t>
            </a:r>
            <a:r>
              <a:rPr lang="en-US" altLang="zh-CN" dirty="0"/>
              <a:t>(-</a:t>
            </a:r>
            <a:r>
              <a:rPr lang="en-US" altLang="zh-CN" dirty="0" err="1"/>
              <a:t>rw</a:t>
            </a:r>
            <a:r>
              <a:rPr lang="en-US" altLang="zh-CN" dirty="0"/>
              <a:t>-r--r-- )</a:t>
            </a:r>
            <a:endParaRPr lang="en-GB" altLang="zh-CN" dirty="0"/>
          </a:p>
          <a:p>
            <a:r>
              <a:rPr lang="zh-CN" altLang="en-US" dirty="0"/>
              <a:t>组</a:t>
            </a:r>
            <a:r>
              <a:rPr lang="zh-CN" altLang="en-GB" dirty="0"/>
              <a:t>口令文件 </a:t>
            </a:r>
            <a:r>
              <a:rPr lang="zh-CN" altLang="en-GB" dirty="0">
                <a:solidFill>
                  <a:schemeClr val="accent6">
                    <a:lumMod val="75000"/>
                  </a:schemeClr>
                </a:solidFill>
              </a:rPr>
              <a:t>/</a:t>
            </a:r>
            <a:r>
              <a:rPr lang="en-GB" altLang="zh-CN" dirty="0">
                <a:solidFill>
                  <a:schemeClr val="accent6">
                    <a:lumMod val="75000"/>
                  </a:schemeClr>
                </a:solidFill>
              </a:rPr>
              <a:t>etc/</a:t>
            </a:r>
            <a:r>
              <a:rPr lang="en-US" altLang="zh-CN" dirty="0" err="1">
                <a:solidFill>
                  <a:schemeClr val="accent6">
                    <a:lumMod val="75000"/>
                  </a:schemeClr>
                </a:solidFill>
              </a:rPr>
              <a:t>gshadow</a:t>
            </a:r>
            <a:endParaRPr lang="zh-CN" altLang="en-GB" dirty="0">
              <a:solidFill>
                <a:schemeClr val="accent6">
                  <a:lumMod val="75000"/>
                </a:schemeClr>
              </a:solidFill>
            </a:endParaRPr>
          </a:p>
          <a:p>
            <a:pPr lvl="1"/>
            <a:r>
              <a:rPr lang="zh-CN" altLang="en-GB" dirty="0"/>
              <a:t>文件权限 </a:t>
            </a:r>
            <a:r>
              <a:rPr lang="en-GB" altLang="zh-CN" dirty="0"/>
              <a:t>(-r--------)</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a:t>口令文件 </a:t>
            </a:r>
            <a:r>
              <a:rPr lang="zh-CN" altLang="en-GB" dirty="0">
                <a:solidFill>
                  <a:schemeClr val="accent6">
                    <a:lumMod val="75000"/>
                  </a:schemeClr>
                </a:solidFill>
              </a:rPr>
              <a:t>/</a:t>
            </a:r>
            <a:r>
              <a:rPr lang="en-GB" altLang="zh-CN" dirty="0">
                <a:solidFill>
                  <a:schemeClr val="accent6">
                    <a:lumMod val="75000"/>
                  </a:schemeClr>
                </a:solidFill>
              </a:rPr>
              <a:t>etc/</a:t>
            </a:r>
            <a:r>
              <a:rPr lang="en-GB" altLang="zh-CN" dirty="0" err="1">
                <a:solidFill>
                  <a:schemeClr val="accent6">
                    <a:lumMod val="75000"/>
                  </a:schemeClr>
                </a:solidFill>
              </a:rPr>
              <a:t>passwd</a:t>
            </a:r>
            <a:r>
              <a:rPr lang="en-GB" altLang="zh-CN" dirty="0">
                <a:solidFill>
                  <a:schemeClr val="accent6">
                    <a:lumMod val="75000"/>
                  </a:schemeClr>
                </a:solidFill>
              </a:rPr>
              <a:t> </a:t>
            </a:r>
            <a:endParaRPr lang="zh-CN" altLang="en-US" dirty="0"/>
          </a:p>
        </p:txBody>
      </p:sp>
      <p:sp>
        <p:nvSpPr>
          <p:cNvPr id="3" name="内容占位符 2"/>
          <p:cNvSpPr>
            <a:spLocks noGrp="1"/>
          </p:cNvSpPr>
          <p:nvPr>
            <p:ph idx="1"/>
          </p:nvPr>
        </p:nvSpPr>
        <p:spPr>
          <a:xfrm>
            <a:off x="395536" y="1340768"/>
            <a:ext cx="8229600" cy="964704"/>
          </a:xfrm>
        </p:spPr>
        <p:txBody>
          <a:bodyPr/>
          <a:lstStyle/>
          <a:p>
            <a:r>
              <a:rPr lang="zh-CN" altLang="en-US" sz="2400" dirty="0"/>
              <a:t>每一个用户一条记录 </a:t>
            </a:r>
          </a:p>
          <a:p>
            <a:r>
              <a:rPr lang="zh-CN" altLang="en-US" sz="2400" dirty="0"/>
              <a:t>每条记录由用分号间隔的</a:t>
            </a:r>
            <a:r>
              <a:rPr lang="zh-CN" altLang="en-US" sz="2400" b="1" dirty="0">
                <a:solidFill>
                  <a:srgbClr val="FF0000"/>
                </a:solidFill>
              </a:rPr>
              <a:t>七个字段组成</a:t>
            </a:r>
            <a:r>
              <a:rPr lang="zh-CN" altLang="en-US" sz="2400"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graphicFrame>
        <p:nvGraphicFramePr>
          <p:cNvPr id="7" name="表格 6"/>
          <p:cNvGraphicFramePr>
            <a:graphicFrameLocks noGrp="1"/>
          </p:cNvGraphicFramePr>
          <p:nvPr/>
        </p:nvGraphicFramePr>
        <p:xfrm>
          <a:off x="611560" y="2444080"/>
          <a:ext cx="8064897" cy="3505200"/>
        </p:xfrm>
        <a:graphic>
          <a:graphicData uri="http://schemas.openxmlformats.org/drawingml/2006/table">
            <a:tbl>
              <a:tblPr firstRow="1" bandRow="1">
                <a:tableStyleId>{21E4AEA4-8DFA-4A89-87EB-49C32662AFE0}</a:tableStyleId>
              </a:tblPr>
              <a:tblGrid>
                <a:gridCol w="1728192">
                  <a:extLst>
                    <a:ext uri="{9D8B030D-6E8A-4147-A177-3AD203B41FA5}">
                      <a16:colId xmlns:a16="http://schemas.microsoft.com/office/drawing/2014/main" val="20000"/>
                    </a:ext>
                  </a:extLst>
                </a:gridCol>
                <a:gridCol w="6336705">
                  <a:extLst>
                    <a:ext uri="{9D8B030D-6E8A-4147-A177-3AD203B41FA5}">
                      <a16:colId xmlns:a16="http://schemas.microsoft.com/office/drawing/2014/main" val="20001"/>
                    </a:ext>
                  </a:extLst>
                </a:gridCol>
              </a:tblGrid>
              <a:tr h="370840">
                <a:tc>
                  <a:txBody>
                    <a:bodyPr/>
                    <a:lstStyle/>
                    <a:p>
                      <a:r>
                        <a:rPr lang="zh-CN" altLang="en-US" dirty="0"/>
                        <a:t>字段</a:t>
                      </a:r>
                    </a:p>
                  </a:txBody>
                  <a:tcPr/>
                </a:tc>
                <a:tc>
                  <a:txBody>
                    <a:bodyPr/>
                    <a:lstStyle/>
                    <a:p>
                      <a:r>
                        <a:rPr lang="zh-CN" altLang="en-US" dirty="0"/>
                        <a:t>说明</a:t>
                      </a:r>
                    </a:p>
                  </a:txBody>
                  <a:tcPr/>
                </a:tc>
                <a:extLst>
                  <a:ext uri="{0D108BD9-81ED-4DB2-BD59-A6C34878D82A}">
                    <a16:rowId xmlns:a16="http://schemas.microsoft.com/office/drawing/2014/main" val="10000"/>
                  </a:ext>
                </a:extLst>
              </a:tr>
              <a:tr h="370840">
                <a:tc>
                  <a:txBody>
                    <a:bodyPr/>
                    <a:lstStyle/>
                    <a:p>
                      <a:r>
                        <a:rPr lang="en-US" altLang="zh-CN" dirty="0"/>
                        <a:t>name</a:t>
                      </a:r>
                      <a:endParaRPr lang="zh-CN" altLang="en-US" dirty="0"/>
                    </a:p>
                  </a:txBody>
                  <a:tcPr/>
                </a:tc>
                <a:tc>
                  <a:txBody>
                    <a:bodyPr/>
                    <a:lstStyle/>
                    <a:p>
                      <a:r>
                        <a:rPr lang="zh-CN" altLang="en-US" dirty="0"/>
                        <a:t>用户名</a:t>
                      </a:r>
                    </a:p>
                  </a:txBody>
                  <a:tcPr/>
                </a:tc>
                <a:extLst>
                  <a:ext uri="{0D108BD9-81ED-4DB2-BD59-A6C34878D82A}">
                    <a16:rowId xmlns:a16="http://schemas.microsoft.com/office/drawing/2014/main" val="10001"/>
                  </a:ext>
                </a:extLst>
              </a:tr>
              <a:tr h="370840">
                <a:tc>
                  <a:txBody>
                    <a:bodyPr/>
                    <a:lstStyle/>
                    <a:p>
                      <a:r>
                        <a:rPr lang="en-US" altLang="zh-CN" dirty="0"/>
                        <a:t>password</a:t>
                      </a:r>
                      <a:endParaRPr lang="zh-CN" altLang="en-US" dirty="0"/>
                    </a:p>
                  </a:txBody>
                  <a:tcPr/>
                </a:tc>
                <a:tc>
                  <a:txBody>
                    <a:bodyPr/>
                    <a:lstStyle/>
                    <a:p>
                      <a:r>
                        <a:rPr lang="zh-CN" altLang="en-US" dirty="0"/>
                        <a:t>在此文件中的口令是</a:t>
                      </a:r>
                      <a:r>
                        <a:rPr lang="en-US" altLang="zh-CN" dirty="0"/>
                        <a:t>X</a:t>
                      </a:r>
                      <a:r>
                        <a:rPr lang="zh-CN" altLang="en-US" dirty="0"/>
                        <a:t>，这表示用户的口令是被</a:t>
                      </a:r>
                      <a:r>
                        <a:rPr lang="en-US" altLang="zh-CN" dirty="0"/>
                        <a:t>/etc/shadow</a:t>
                      </a:r>
                      <a:r>
                        <a:rPr lang="zh-CN" altLang="en-US" dirty="0"/>
                        <a:t>文件保护的</a:t>
                      </a:r>
                    </a:p>
                  </a:txBody>
                  <a:tcPr/>
                </a:tc>
                <a:extLst>
                  <a:ext uri="{0D108BD9-81ED-4DB2-BD59-A6C34878D82A}">
                    <a16:rowId xmlns:a16="http://schemas.microsoft.com/office/drawing/2014/main" val="10002"/>
                  </a:ext>
                </a:extLst>
              </a:tr>
              <a:tr h="370840">
                <a:tc>
                  <a:txBody>
                    <a:bodyPr/>
                    <a:lstStyle/>
                    <a:p>
                      <a:r>
                        <a:rPr lang="en-US" altLang="zh-CN" dirty="0" err="1"/>
                        <a:t>uid</a:t>
                      </a:r>
                      <a:endParaRPr lang="zh-CN" altLang="en-US" dirty="0"/>
                    </a:p>
                  </a:txBody>
                  <a:tcPr/>
                </a:tc>
                <a:tc>
                  <a:txBody>
                    <a:bodyPr/>
                    <a:lstStyle/>
                    <a:p>
                      <a:r>
                        <a:rPr lang="zh-CN" altLang="en-US" dirty="0"/>
                        <a:t>用户的识别号，是一个数字。每个用户的</a:t>
                      </a:r>
                      <a:r>
                        <a:rPr lang="en-US" altLang="zh-CN" dirty="0"/>
                        <a:t>UID</a:t>
                      </a:r>
                      <a:r>
                        <a:rPr lang="zh-CN" altLang="en-US" dirty="0"/>
                        <a:t>都是唯一的</a:t>
                      </a:r>
                    </a:p>
                  </a:txBody>
                  <a:tcPr/>
                </a:tc>
                <a:extLst>
                  <a:ext uri="{0D108BD9-81ED-4DB2-BD59-A6C34878D82A}">
                    <a16:rowId xmlns:a16="http://schemas.microsoft.com/office/drawing/2014/main" val="10003"/>
                  </a:ext>
                </a:extLst>
              </a:tr>
              <a:tr h="370840">
                <a:tc>
                  <a:txBody>
                    <a:bodyPr/>
                    <a:lstStyle/>
                    <a:p>
                      <a:r>
                        <a:rPr lang="en-US" altLang="zh-CN" dirty="0" err="1"/>
                        <a:t>gid</a:t>
                      </a:r>
                      <a:endParaRPr lang="zh-CN" altLang="en-US" dirty="0"/>
                    </a:p>
                  </a:txBody>
                  <a:tcPr/>
                </a:tc>
                <a:tc>
                  <a:txBody>
                    <a:bodyPr/>
                    <a:lstStyle/>
                    <a:p>
                      <a:r>
                        <a:rPr lang="zh-CN" altLang="en-US" dirty="0"/>
                        <a:t>用户的组的识别号，也是一个数字。每个用户账户在建立好后都会有一个主组。主组相同的账户其</a:t>
                      </a:r>
                      <a:r>
                        <a:rPr lang="en-US" altLang="zh-CN" dirty="0"/>
                        <a:t>GID</a:t>
                      </a:r>
                      <a:r>
                        <a:rPr lang="zh-CN" altLang="en-US" dirty="0"/>
                        <a:t>相同。</a:t>
                      </a:r>
                    </a:p>
                  </a:txBody>
                  <a:tcPr/>
                </a:tc>
                <a:extLst>
                  <a:ext uri="{0D108BD9-81ED-4DB2-BD59-A6C34878D82A}">
                    <a16:rowId xmlns:a16="http://schemas.microsoft.com/office/drawing/2014/main" val="10004"/>
                  </a:ext>
                </a:extLst>
              </a:tr>
              <a:tr h="370840">
                <a:tc>
                  <a:txBody>
                    <a:bodyPr/>
                    <a:lstStyle/>
                    <a:p>
                      <a:r>
                        <a:rPr lang="en-US" altLang="zh-CN" dirty="0"/>
                        <a:t>description</a:t>
                      </a:r>
                      <a:endParaRPr lang="zh-CN" altLang="en-US" dirty="0"/>
                    </a:p>
                  </a:txBody>
                  <a:tcPr/>
                </a:tc>
                <a:tc>
                  <a:txBody>
                    <a:bodyPr/>
                    <a:lstStyle/>
                    <a:p>
                      <a:r>
                        <a:rPr lang="zh-CN" altLang="en-US" dirty="0"/>
                        <a:t>用户的个人资料，包括地址、电话等信息</a:t>
                      </a:r>
                    </a:p>
                  </a:txBody>
                  <a:tcPr/>
                </a:tc>
                <a:extLst>
                  <a:ext uri="{0D108BD9-81ED-4DB2-BD59-A6C34878D82A}">
                    <a16:rowId xmlns:a16="http://schemas.microsoft.com/office/drawing/2014/main" val="10005"/>
                  </a:ext>
                </a:extLst>
              </a:tr>
              <a:tr h="370840">
                <a:tc>
                  <a:txBody>
                    <a:bodyPr/>
                    <a:lstStyle/>
                    <a:p>
                      <a:r>
                        <a:rPr lang="en-US" altLang="zh-CN" dirty="0"/>
                        <a:t>home</a:t>
                      </a:r>
                      <a:endParaRPr lang="zh-CN" altLang="en-US" dirty="0"/>
                    </a:p>
                  </a:txBody>
                  <a:tcPr/>
                </a:tc>
                <a:tc>
                  <a:txBody>
                    <a:bodyPr/>
                    <a:lstStyle/>
                    <a:p>
                      <a:r>
                        <a:rPr lang="zh-CN" altLang="en-US" dirty="0"/>
                        <a:t>用户的主目录，通常在</a:t>
                      </a:r>
                      <a:r>
                        <a:rPr lang="en-US" altLang="zh-CN" dirty="0"/>
                        <a:t>/home</a:t>
                      </a:r>
                      <a:r>
                        <a:rPr lang="zh-CN" altLang="en-US" dirty="0"/>
                        <a:t>下，目录名和账户名相同</a:t>
                      </a:r>
                    </a:p>
                  </a:txBody>
                  <a:tcPr/>
                </a:tc>
                <a:extLst>
                  <a:ext uri="{0D108BD9-81ED-4DB2-BD59-A6C34878D82A}">
                    <a16:rowId xmlns:a16="http://schemas.microsoft.com/office/drawing/2014/main" val="10006"/>
                  </a:ext>
                </a:extLst>
              </a:tr>
              <a:tr h="370840">
                <a:tc>
                  <a:txBody>
                    <a:bodyPr/>
                    <a:lstStyle/>
                    <a:p>
                      <a:r>
                        <a:rPr lang="en-US" altLang="zh-CN" dirty="0"/>
                        <a:t>shell</a:t>
                      </a:r>
                      <a:endParaRPr lang="zh-CN" altLang="en-US" dirty="0"/>
                    </a:p>
                  </a:txBody>
                  <a:tcPr/>
                </a:tc>
                <a:tc>
                  <a:txBody>
                    <a:bodyPr/>
                    <a:lstStyle/>
                    <a:p>
                      <a:r>
                        <a:rPr lang="zh-CN" altLang="en-US" dirty="0"/>
                        <a:t>用户登录后启动的</a:t>
                      </a:r>
                      <a:r>
                        <a:rPr lang="en-US" altLang="zh-CN" dirty="0"/>
                        <a:t>shell</a:t>
                      </a:r>
                      <a:r>
                        <a:rPr lang="zh-CN" altLang="en-US" dirty="0"/>
                        <a:t>，默认是</a:t>
                      </a:r>
                      <a:r>
                        <a:rPr lang="en-US" altLang="zh-CN" dirty="0"/>
                        <a:t>/bin/bash </a:t>
                      </a:r>
                      <a:endParaRPr lang="zh-CN" alt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a:t>影子口令文件 </a:t>
            </a:r>
            <a:r>
              <a:rPr lang="zh-CN" altLang="en-GB" dirty="0">
                <a:solidFill>
                  <a:schemeClr val="accent6">
                    <a:lumMod val="75000"/>
                  </a:schemeClr>
                </a:solidFill>
              </a:rPr>
              <a:t>/</a:t>
            </a:r>
            <a:r>
              <a:rPr lang="en-GB" altLang="zh-CN" dirty="0">
                <a:solidFill>
                  <a:schemeClr val="accent6">
                    <a:lumMod val="75000"/>
                  </a:schemeClr>
                </a:solidFill>
              </a:rPr>
              <a:t>etc/shadow</a:t>
            </a:r>
            <a:endParaRPr lang="zh-CN" altLang="en-US" dirty="0"/>
          </a:p>
        </p:txBody>
      </p:sp>
      <p:sp>
        <p:nvSpPr>
          <p:cNvPr id="3" name="内容占位符 2"/>
          <p:cNvSpPr>
            <a:spLocks noGrp="1"/>
          </p:cNvSpPr>
          <p:nvPr>
            <p:ph idx="1"/>
          </p:nvPr>
        </p:nvSpPr>
        <p:spPr>
          <a:xfrm>
            <a:off x="457200" y="1196752"/>
            <a:ext cx="8229600" cy="892696"/>
          </a:xfrm>
        </p:spPr>
        <p:txBody>
          <a:bodyPr/>
          <a:lstStyle/>
          <a:p>
            <a:r>
              <a:rPr lang="zh-CN" altLang="en-US" sz="2400" dirty="0"/>
              <a:t>每一个用户一条记录 </a:t>
            </a:r>
          </a:p>
          <a:p>
            <a:r>
              <a:rPr lang="zh-CN" altLang="en-US" sz="2400" dirty="0"/>
              <a:t>每条记录由用分号间隔的九个字段组成。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graphicFrame>
        <p:nvGraphicFramePr>
          <p:cNvPr id="7" name="表格 6"/>
          <p:cNvGraphicFramePr>
            <a:graphicFrameLocks noGrp="1"/>
          </p:cNvGraphicFramePr>
          <p:nvPr/>
        </p:nvGraphicFramePr>
        <p:xfrm>
          <a:off x="539552" y="2204864"/>
          <a:ext cx="8136906" cy="3693160"/>
        </p:xfrm>
        <a:graphic>
          <a:graphicData uri="http://schemas.openxmlformats.org/drawingml/2006/table">
            <a:tbl>
              <a:tblPr firstRow="1" bandRow="1">
                <a:tableStyleId>{21E4AEA4-8DFA-4A89-87EB-49C32662AFE0}</a:tableStyleId>
              </a:tblPr>
              <a:tblGrid>
                <a:gridCol w="2304256">
                  <a:extLst>
                    <a:ext uri="{9D8B030D-6E8A-4147-A177-3AD203B41FA5}">
                      <a16:colId xmlns:a16="http://schemas.microsoft.com/office/drawing/2014/main" val="20000"/>
                    </a:ext>
                  </a:extLst>
                </a:gridCol>
                <a:gridCol w="5832650">
                  <a:extLst>
                    <a:ext uri="{9D8B030D-6E8A-4147-A177-3AD203B41FA5}">
                      <a16:colId xmlns:a16="http://schemas.microsoft.com/office/drawing/2014/main" val="20001"/>
                    </a:ext>
                  </a:extLst>
                </a:gridCol>
              </a:tblGrid>
              <a:tr h="370840">
                <a:tc>
                  <a:txBody>
                    <a:bodyPr/>
                    <a:lstStyle/>
                    <a:p>
                      <a:r>
                        <a:rPr lang="zh-CN" altLang="en-US" dirty="0"/>
                        <a:t>字段</a:t>
                      </a:r>
                    </a:p>
                  </a:txBody>
                  <a:tcPr/>
                </a:tc>
                <a:tc>
                  <a:txBody>
                    <a:bodyPr/>
                    <a:lstStyle/>
                    <a:p>
                      <a:r>
                        <a:rPr lang="zh-CN" altLang="en-US" dirty="0"/>
                        <a:t>说明</a:t>
                      </a:r>
                    </a:p>
                  </a:txBody>
                  <a:tcPr/>
                </a:tc>
                <a:extLst>
                  <a:ext uri="{0D108BD9-81ED-4DB2-BD59-A6C34878D82A}">
                    <a16:rowId xmlns:a16="http://schemas.microsoft.com/office/drawing/2014/main" val="10000"/>
                  </a:ext>
                </a:extLst>
              </a:tr>
              <a:tr h="370840">
                <a:tc>
                  <a:txBody>
                    <a:bodyPr/>
                    <a:lstStyle/>
                    <a:p>
                      <a:r>
                        <a:rPr lang="zh-CN" altLang="en-US" dirty="0"/>
                        <a:t>用户名</a:t>
                      </a:r>
                    </a:p>
                  </a:txBody>
                  <a:tcPr/>
                </a:tc>
                <a:tc>
                  <a:txBody>
                    <a:bodyPr/>
                    <a:lstStyle/>
                    <a:p>
                      <a:r>
                        <a:rPr lang="zh-CN" altLang="en-US" dirty="0"/>
                        <a:t>用户登录名</a:t>
                      </a:r>
                    </a:p>
                  </a:txBody>
                  <a:tcPr/>
                </a:tc>
                <a:extLst>
                  <a:ext uri="{0D108BD9-81ED-4DB2-BD59-A6C34878D82A}">
                    <a16:rowId xmlns:a16="http://schemas.microsoft.com/office/drawing/2014/main" val="10001"/>
                  </a:ext>
                </a:extLst>
              </a:tr>
              <a:tr h="370840">
                <a:tc>
                  <a:txBody>
                    <a:bodyPr/>
                    <a:lstStyle/>
                    <a:p>
                      <a:r>
                        <a:rPr lang="zh-CN" altLang="en-US" dirty="0"/>
                        <a:t>口令</a:t>
                      </a:r>
                    </a:p>
                  </a:txBody>
                  <a:tcPr/>
                </a:tc>
                <a:tc>
                  <a:txBody>
                    <a:bodyPr/>
                    <a:lstStyle/>
                    <a:p>
                      <a:r>
                        <a:rPr lang="zh-CN" altLang="en-US" dirty="0"/>
                        <a:t>用户的密码，是加密过的（</a:t>
                      </a:r>
                      <a:r>
                        <a:rPr lang="en-US" altLang="zh-CN" dirty="0"/>
                        <a:t>MD5</a:t>
                      </a:r>
                      <a:r>
                        <a:rPr lang="zh-CN" altLang="en-US" dirty="0"/>
                        <a:t>）</a:t>
                      </a:r>
                    </a:p>
                  </a:txBody>
                  <a:tcPr/>
                </a:tc>
                <a:extLst>
                  <a:ext uri="{0D108BD9-81ED-4DB2-BD59-A6C34878D82A}">
                    <a16:rowId xmlns:a16="http://schemas.microsoft.com/office/drawing/2014/main" val="10002"/>
                  </a:ext>
                </a:extLst>
              </a:tr>
              <a:tr h="370840">
                <a:tc>
                  <a:txBody>
                    <a:bodyPr/>
                    <a:lstStyle/>
                    <a:p>
                      <a:r>
                        <a:rPr lang="zh-CN" altLang="en-US" dirty="0"/>
                        <a:t>最后一次修改的时间</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日起，到用户最后一次更改密码的天数</a:t>
                      </a:r>
                    </a:p>
                  </a:txBody>
                  <a:tcPr/>
                </a:tc>
                <a:extLst>
                  <a:ext uri="{0D108BD9-81ED-4DB2-BD59-A6C34878D82A}">
                    <a16:rowId xmlns:a16="http://schemas.microsoft.com/office/drawing/2014/main" val="10003"/>
                  </a:ext>
                </a:extLst>
              </a:tr>
              <a:tr h="370840">
                <a:tc>
                  <a:txBody>
                    <a:bodyPr/>
                    <a:lstStyle/>
                    <a:p>
                      <a:r>
                        <a:rPr lang="zh-CN" altLang="en-US" dirty="0"/>
                        <a:t>最小时间间隔</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日起，到用户应该更改密码的天数</a:t>
                      </a:r>
                    </a:p>
                  </a:txBody>
                  <a:tcPr/>
                </a:tc>
                <a:extLst>
                  <a:ext uri="{0D108BD9-81ED-4DB2-BD59-A6C34878D82A}">
                    <a16:rowId xmlns:a16="http://schemas.microsoft.com/office/drawing/2014/main" val="10004"/>
                  </a:ext>
                </a:extLst>
              </a:tr>
              <a:tr h="370840">
                <a:tc>
                  <a:txBody>
                    <a:bodyPr/>
                    <a:lstStyle/>
                    <a:p>
                      <a:r>
                        <a:rPr lang="zh-CN" altLang="en-US" dirty="0"/>
                        <a:t>最大时间间隔</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日起，到用户必须更改密码的天数</a:t>
                      </a:r>
                    </a:p>
                  </a:txBody>
                  <a:tcPr/>
                </a:tc>
                <a:extLst>
                  <a:ext uri="{0D108BD9-81ED-4DB2-BD59-A6C34878D82A}">
                    <a16:rowId xmlns:a16="http://schemas.microsoft.com/office/drawing/2014/main" val="10005"/>
                  </a:ext>
                </a:extLst>
              </a:tr>
              <a:tr h="370840">
                <a:tc>
                  <a:txBody>
                    <a:bodyPr/>
                    <a:lstStyle/>
                    <a:p>
                      <a:r>
                        <a:rPr lang="zh-CN" altLang="en-US" dirty="0"/>
                        <a:t>警告时间</a:t>
                      </a:r>
                    </a:p>
                  </a:txBody>
                  <a:tcPr/>
                </a:tc>
                <a:tc>
                  <a:txBody>
                    <a:bodyPr/>
                    <a:lstStyle/>
                    <a:p>
                      <a:r>
                        <a:rPr lang="zh-CN" altLang="en-US" dirty="0"/>
                        <a:t>在用户密码过期之前多少天提醒用户更新</a:t>
                      </a:r>
                    </a:p>
                  </a:txBody>
                  <a:tcPr/>
                </a:tc>
                <a:extLst>
                  <a:ext uri="{0D108BD9-81ED-4DB2-BD59-A6C34878D82A}">
                    <a16:rowId xmlns:a16="http://schemas.microsoft.com/office/drawing/2014/main" val="10006"/>
                  </a:ext>
                </a:extLst>
              </a:tr>
              <a:tr h="123613">
                <a:tc>
                  <a:txBody>
                    <a:bodyPr/>
                    <a:lstStyle/>
                    <a:p>
                      <a:r>
                        <a:rPr lang="zh-CN" altLang="en-US" dirty="0"/>
                        <a:t>不活动时间</a:t>
                      </a:r>
                    </a:p>
                  </a:txBody>
                  <a:tcPr/>
                </a:tc>
                <a:tc>
                  <a:txBody>
                    <a:bodyPr/>
                    <a:lstStyle/>
                    <a:p>
                      <a:r>
                        <a:rPr lang="zh-CN" altLang="en-US" dirty="0"/>
                        <a:t>在用户密码过期之后到禁用账户的天数</a:t>
                      </a:r>
                    </a:p>
                  </a:txBody>
                  <a:tcPr/>
                </a:tc>
                <a:extLst>
                  <a:ext uri="{0D108BD9-81ED-4DB2-BD59-A6C34878D82A}">
                    <a16:rowId xmlns:a16="http://schemas.microsoft.com/office/drawing/2014/main" val="10007"/>
                  </a:ext>
                </a:extLst>
              </a:tr>
              <a:tr h="242147">
                <a:tc>
                  <a:txBody>
                    <a:bodyPr/>
                    <a:lstStyle/>
                    <a:p>
                      <a:r>
                        <a:rPr lang="zh-CN" altLang="en-US" dirty="0"/>
                        <a:t>失效时间</a:t>
                      </a:r>
                    </a:p>
                  </a:txBody>
                  <a:tcPr/>
                </a:tc>
                <a:tc>
                  <a:txBody>
                    <a:bodyPr/>
                    <a:lstStyle/>
                    <a:p>
                      <a:r>
                        <a:rPr lang="zh-CN" altLang="en-US" dirty="0"/>
                        <a:t>从</a:t>
                      </a:r>
                      <a:r>
                        <a:rPr lang="en-US" altLang="zh-CN" dirty="0"/>
                        <a:t>1970</a:t>
                      </a:r>
                      <a:r>
                        <a:rPr lang="zh-CN" altLang="en-US" dirty="0"/>
                        <a:t>年</a:t>
                      </a:r>
                      <a:r>
                        <a:rPr lang="en-US" altLang="zh-CN" dirty="0"/>
                        <a:t>1</a:t>
                      </a:r>
                      <a:r>
                        <a:rPr lang="zh-CN" altLang="en-US" dirty="0"/>
                        <a:t>月</a:t>
                      </a:r>
                      <a:r>
                        <a:rPr lang="en-US" altLang="zh-CN" dirty="0"/>
                        <a:t>1</a:t>
                      </a:r>
                      <a:r>
                        <a:rPr lang="zh-CN" altLang="en-US" dirty="0"/>
                        <a:t>日起，到账户被禁用的天数</a:t>
                      </a:r>
                    </a:p>
                  </a:txBody>
                  <a:tcPr/>
                </a:tc>
                <a:extLst>
                  <a:ext uri="{0D108BD9-81ED-4DB2-BD59-A6C34878D82A}">
                    <a16:rowId xmlns:a16="http://schemas.microsoft.com/office/drawing/2014/main" val="10008"/>
                  </a:ext>
                </a:extLst>
              </a:tr>
              <a:tr h="123613">
                <a:tc>
                  <a:txBody>
                    <a:bodyPr/>
                    <a:lstStyle/>
                    <a:p>
                      <a:r>
                        <a:rPr lang="zh-CN" altLang="en-US" dirty="0"/>
                        <a:t>标志</a:t>
                      </a:r>
                    </a:p>
                  </a:txBody>
                  <a:tcPr/>
                </a:tc>
                <a:tc>
                  <a:txBody>
                    <a:bodyPr/>
                    <a:lstStyle/>
                    <a:p>
                      <a:r>
                        <a:rPr lang="zh-CN" altLang="en-US" dirty="0"/>
                        <a:t>保留位</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组账号文件 </a:t>
            </a:r>
            <a:r>
              <a:rPr lang="zh-CN" altLang="en-GB" dirty="0">
                <a:solidFill>
                  <a:schemeClr val="accent6">
                    <a:lumMod val="75000"/>
                  </a:schemeClr>
                </a:solidFill>
              </a:rPr>
              <a:t>/</a:t>
            </a:r>
            <a:r>
              <a:rPr lang="en-GB" altLang="zh-CN" dirty="0">
                <a:solidFill>
                  <a:schemeClr val="accent6">
                    <a:lumMod val="75000"/>
                  </a:schemeClr>
                </a:solidFill>
              </a:rPr>
              <a:t>etc/</a:t>
            </a:r>
            <a:r>
              <a:rPr lang="en-US" altLang="zh-CN" dirty="0">
                <a:solidFill>
                  <a:schemeClr val="accent6">
                    <a:lumMod val="75000"/>
                  </a:schemeClr>
                </a:solidFill>
              </a:rPr>
              <a:t>group</a:t>
            </a:r>
            <a:endParaRPr lang="zh-CN" altLang="en-US" dirty="0"/>
          </a:p>
        </p:txBody>
      </p:sp>
      <p:sp>
        <p:nvSpPr>
          <p:cNvPr id="3" name="内容占位符 2"/>
          <p:cNvSpPr>
            <a:spLocks noGrp="1"/>
          </p:cNvSpPr>
          <p:nvPr>
            <p:ph idx="1"/>
          </p:nvPr>
        </p:nvSpPr>
        <p:spPr>
          <a:xfrm>
            <a:off x="457200" y="1412776"/>
            <a:ext cx="8229600" cy="1180728"/>
          </a:xfrm>
        </p:spPr>
        <p:txBody>
          <a:bodyPr/>
          <a:lstStyle/>
          <a:p>
            <a:r>
              <a:rPr lang="zh-CN" altLang="en-US" dirty="0"/>
              <a:t>每一个组一条记录 </a:t>
            </a:r>
          </a:p>
          <a:p>
            <a:r>
              <a:rPr lang="zh-CN" altLang="en-US" dirty="0"/>
              <a:t>每条记录由用分号间隔的四个字段组成</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graphicFrame>
        <p:nvGraphicFramePr>
          <p:cNvPr id="7" name="表格 6"/>
          <p:cNvGraphicFramePr>
            <a:graphicFrameLocks noGrp="1"/>
          </p:cNvGraphicFramePr>
          <p:nvPr/>
        </p:nvGraphicFramePr>
        <p:xfrm>
          <a:off x="611560" y="2636912"/>
          <a:ext cx="7848872" cy="3383280"/>
        </p:xfrm>
        <a:graphic>
          <a:graphicData uri="http://schemas.openxmlformats.org/drawingml/2006/table">
            <a:tbl>
              <a:tblPr firstRow="1" bandRow="1">
                <a:tableStyleId>{21E4AEA4-8DFA-4A89-87EB-49C32662AFE0}</a:tableStyleId>
              </a:tblPr>
              <a:tblGrid>
                <a:gridCol w="244827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370840">
                <a:tc>
                  <a:txBody>
                    <a:bodyPr/>
                    <a:lstStyle/>
                    <a:p>
                      <a:r>
                        <a:rPr lang="zh-CN" altLang="en-US" sz="2400" dirty="0"/>
                        <a:t>字段</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zh-CN" altLang="en-US" sz="2400" dirty="0"/>
                        <a:t>组名</a:t>
                      </a:r>
                    </a:p>
                  </a:txBody>
                  <a:tcPr/>
                </a:tc>
                <a:tc>
                  <a:txBody>
                    <a:bodyPr/>
                    <a:lstStyle/>
                    <a:p>
                      <a:r>
                        <a:rPr lang="zh-CN" altLang="en-US" sz="2400" dirty="0"/>
                        <a:t>这是用户登录系统时的默认组名，它在系统中是唯一的</a:t>
                      </a:r>
                    </a:p>
                  </a:txBody>
                  <a:tcPr/>
                </a:tc>
                <a:extLst>
                  <a:ext uri="{0D108BD9-81ED-4DB2-BD59-A6C34878D82A}">
                    <a16:rowId xmlns:a16="http://schemas.microsoft.com/office/drawing/2014/main" val="10001"/>
                  </a:ext>
                </a:extLst>
              </a:tr>
              <a:tr h="370840">
                <a:tc>
                  <a:txBody>
                    <a:bodyPr/>
                    <a:lstStyle/>
                    <a:p>
                      <a:r>
                        <a:rPr lang="zh-CN" altLang="en-US" sz="2400" dirty="0"/>
                        <a:t>口令</a:t>
                      </a:r>
                    </a:p>
                  </a:txBody>
                  <a:tcPr/>
                </a:tc>
                <a:tc>
                  <a:txBody>
                    <a:bodyPr/>
                    <a:lstStyle/>
                    <a:p>
                      <a:r>
                        <a:rPr lang="zh-CN" altLang="en-US" sz="2400" dirty="0"/>
                        <a:t>组口令，由于安全性原因，已不使用该字段保存口令，用“</a:t>
                      </a:r>
                      <a:r>
                        <a:rPr lang="en-US" altLang="zh-CN" sz="2400" dirty="0"/>
                        <a:t>x”</a:t>
                      </a:r>
                      <a:r>
                        <a:rPr lang="zh-CN" altLang="en-US" sz="2400" dirty="0"/>
                        <a:t>占位 </a:t>
                      </a:r>
                    </a:p>
                  </a:txBody>
                  <a:tcPr/>
                </a:tc>
                <a:extLst>
                  <a:ext uri="{0D108BD9-81ED-4DB2-BD59-A6C34878D82A}">
                    <a16:rowId xmlns:a16="http://schemas.microsoft.com/office/drawing/2014/main" val="10002"/>
                  </a:ext>
                </a:extLst>
              </a:tr>
              <a:tr h="370840">
                <a:tc>
                  <a:txBody>
                    <a:bodyPr/>
                    <a:lstStyle/>
                    <a:p>
                      <a:r>
                        <a:rPr lang="zh-CN" altLang="en-US" sz="2400" dirty="0"/>
                        <a:t>组</a:t>
                      </a:r>
                      <a:r>
                        <a:rPr lang="en-US" altLang="zh-CN" sz="2400" dirty="0"/>
                        <a:t>ID</a:t>
                      </a:r>
                      <a:endParaRPr lang="zh-CN" altLang="en-US" sz="2400" dirty="0"/>
                    </a:p>
                  </a:txBody>
                  <a:tcPr/>
                </a:tc>
                <a:tc>
                  <a:txBody>
                    <a:bodyPr/>
                    <a:lstStyle/>
                    <a:p>
                      <a:r>
                        <a:rPr lang="zh-CN" altLang="en-US" sz="2400" dirty="0"/>
                        <a:t>是一个整数，系统内部用它来标识组</a:t>
                      </a:r>
                    </a:p>
                  </a:txBody>
                  <a:tcPr/>
                </a:tc>
                <a:extLst>
                  <a:ext uri="{0D108BD9-81ED-4DB2-BD59-A6C34878D82A}">
                    <a16:rowId xmlns:a16="http://schemas.microsoft.com/office/drawing/2014/main" val="10003"/>
                  </a:ext>
                </a:extLst>
              </a:tr>
              <a:tr h="370840">
                <a:tc>
                  <a:txBody>
                    <a:bodyPr/>
                    <a:lstStyle/>
                    <a:p>
                      <a:r>
                        <a:rPr lang="zh-CN" altLang="en-US" sz="2400" dirty="0"/>
                        <a:t>组内用户列表</a:t>
                      </a:r>
                    </a:p>
                  </a:txBody>
                  <a:tcPr/>
                </a:tc>
                <a:tc>
                  <a:txBody>
                    <a:bodyPr/>
                    <a:lstStyle/>
                    <a:p>
                      <a:r>
                        <a:rPr lang="zh-CN" altLang="en-US" sz="2400" dirty="0"/>
                        <a:t>属于该组的所有用户名表，列表中多个用户间用“</a:t>
                      </a:r>
                      <a:r>
                        <a:rPr lang="en-US" altLang="zh-CN" sz="2400" dirty="0"/>
                        <a:t>,”</a:t>
                      </a:r>
                      <a:r>
                        <a:rPr lang="zh-CN" altLang="en-US" sz="2400" dirty="0"/>
                        <a:t>分隔</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a:t>
            </a:r>
            <a:r>
              <a:rPr lang="zh-CN" altLang="en-GB" dirty="0"/>
              <a:t>口令文件 </a:t>
            </a:r>
            <a:r>
              <a:rPr lang="zh-CN" altLang="en-GB" dirty="0">
                <a:solidFill>
                  <a:schemeClr val="accent6">
                    <a:lumMod val="75000"/>
                  </a:schemeClr>
                </a:solidFill>
              </a:rPr>
              <a:t>/</a:t>
            </a:r>
            <a:r>
              <a:rPr lang="en-GB" altLang="zh-CN" dirty="0">
                <a:solidFill>
                  <a:schemeClr val="accent6">
                    <a:lumMod val="75000"/>
                  </a:schemeClr>
                </a:solidFill>
              </a:rPr>
              <a:t>etc/</a:t>
            </a:r>
            <a:r>
              <a:rPr lang="en-US" altLang="zh-CN" dirty="0" err="1">
                <a:solidFill>
                  <a:schemeClr val="accent6">
                    <a:lumMod val="75000"/>
                  </a:schemeClr>
                </a:solidFill>
              </a:rPr>
              <a:t>gshadow</a:t>
            </a:r>
            <a:endParaRPr lang="zh-CN" altLang="en-US" dirty="0"/>
          </a:p>
        </p:txBody>
      </p:sp>
      <p:sp>
        <p:nvSpPr>
          <p:cNvPr id="3" name="内容占位符 2"/>
          <p:cNvSpPr>
            <a:spLocks noGrp="1"/>
          </p:cNvSpPr>
          <p:nvPr>
            <p:ph idx="1"/>
          </p:nvPr>
        </p:nvSpPr>
        <p:spPr>
          <a:xfrm>
            <a:off x="457200" y="1412776"/>
            <a:ext cx="8229600" cy="1180728"/>
          </a:xfrm>
        </p:spPr>
        <p:txBody>
          <a:bodyPr/>
          <a:lstStyle/>
          <a:p>
            <a:r>
              <a:rPr lang="zh-CN" altLang="en-US" dirty="0"/>
              <a:t>每一个组一条记录 </a:t>
            </a:r>
          </a:p>
          <a:p>
            <a:r>
              <a:rPr lang="zh-CN" altLang="en-US" dirty="0"/>
              <a:t>每条记录由用分号间隔的四个字段组成。</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graphicFrame>
        <p:nvGraphicFramePr>
          <p:cNvPr id="7" name="表格 6"/>
          <p:cNvGraphicFramePr>
            <a:graphicFrameLocks noGrp="1"/>
          </p:cNvGraphicFramePr>
          <p:nvPr/>
        </p:nvGraphicFramePr>
        <p:xfrm>
          <a:off x="611560" y="2787744"/>
          <a:ext cx="7848872" cy="3017520"/>
        </p:xfrm>
        <a:graphic>
          <a:graphicData uri="http://schemas.openxmlformats.org/drawingml/2006/table">
            <a:tbl>
              <a:tblPr firstRow="1" bandRow="1">
                <a:tableStyleId>{21E4AEA4-8DFA-4A89-87EB-49C32662AFE0}</a:tableStyleId>
              </a:tblPr>
              <a:tblGrid>
                <a:gridCol w="244827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370840">
                <a:tc>
                  <a:txBody>
                    <a:bodyPr/>
                    <a:lstStyle/>
                    <a:p>
                      <a:r>
                        <a:rPr lang="zh-CN" altLang="en-US" sz="2400" dirty="0"/>
                        <a:t>字段</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zh-CN" altLang="en-US" sz="2400" dirty="0"/>
                        <a:t>组名</a:t>
                      </a:r>
                    </a:p>
                  </a:txBody>
                  <a:tcPr/>
                </a:tc>
                <a:tc>
                  <a:txBody>
                    <a:bodyPr/>
                    <a:lstStyle/>
                    <a:p>
                      <a:r>
                        <a:rPr lang="zh-CN" altLang="en-US" sz="2400" dirty="0"/>
                        <a:t>组名称，该字段与</a:t>
                      </a:r>
                      <a:r>
                        <a:rPr lang="en-US" altLang="zh-CN" sz="2400" dirty="0"/>
                        <a:t>group</a:t>
                      </a:r>
                      <a:r>
                        <a:rPr lang="zh-CN" altLang="en-US" sz="2400" dirty="0"/>
                        <a:t>文件中的组名称对应 </a:t>
                      </a:r>
                    </a:p>
                  </a:txBody>
                  <a:tcPr/>
                </a:tc>
                <a:extLst>
                  <a:ext uri="{0D108BD9-81ED-4DB2-BD59-A6C34878D82A}">
                    <a16:rowId xmlns:a16="http://schemas.microsoft.com/office/drawing/2014/main" val="10001"/>
                  </a:ext>
                </a:extLst>
              </a:tr>
              <a:tr h="370840">
                <a:tc>
                  <a:txBody>
                    <a:bodyPr/>
                    <a:lstStyle/>
                    <a:p>
                      <a:r>
                        <a:rPr lang="zh-CN" altLang="en-US" sz="2400" dirty="0"/>
                        <a:t>加密的组口令</a:t>
                      </a:r>
                    </a:p>
                  </a:txBody>
                  <a:tcPr/>
                </a:tc>
                <a:tc>
                  <a:txBody>
                    <a:bodyPr/>
                    <a:lstStyle/>
                    <a:p>
                      <a:r>
                        <a:rPr lang="zh-CN" altLang="en-US" sz="2400" dirty="0"/>
                        <a:t>用于保存已加密的口令</a:t>
                      </a:r>
                    </a:p>
                  </a:txBody>
                  <a:tcPr/>
                </a:tc>
                <a:extLst>
                  <a:ext uri="{0D108BD9-81ED-4DB2-BD59-A6C34878D82A}">
                    <a16:rowId xmlns:a16="http://schemas.microsoft.com/office/drawing/2014/main" val="10002"/>
                  </a:ext>
                </a:extLst>
              </a:tr>
              <a:tr h="370840">
                <a:tc>
                  <a:txBody>
                    <a:bodyPr/>
                    <a:lstStyle/>
                    <a:p>
                      <a:r>
                        <a:rPr lang="zh-CN" altLang="en-US" sz="2400" dirty="0"/>
                        <a:t>组的管理员账号</a:t>
                      </a:r>
                    </a:p>
                  </a:txBody>
                  <a:tcPr/>
                </a:tc>
                <a:tc>
                  <a:txBody>
                    <a:bodyPr/>
                    <a:lstStyle/>
                    <a:p>
                      <a:r>
                        <a:rPr lang="zh-CN" altLang="en-US" sz="2400" dirty="0"/>
                        <a:t>管理员有权对该组添加删除账号</a:t>
                      </a:r>
                    </a:p>
                  </a:txBody>
                  <a:tcPr/>
                </a:tc>
                <a:extLst>
                  <a:ext uri="{0D108BD9-81ED-4DB2-BD59-A6C34878D82A}">
                    <a16:rowId xmlns:a16="http://schemas.microsoft.com/office/drawing/2014/main" val="10003"/>
                  </a:ext>
                </a:extLst>
              </a:tr>
              <a:tr h="370840">
                <a:tc>
                  <a:txBody>
                    <a:bodyPr/>
                    <a:lstStyle/>
                    <a:p>
                      <a:r>
                        <a:rPr lang="zh-CN" altLang="en-US" sz="2400" dirty="0"/>
                        <a:t>组内用户列表</a:t>
                      </a:r>
                    </a:p>
                  </a:txBody>
                  <a:tcPr/>
                </a:tc>
                <a:tc>
                  <a:txBody>
                    <a:bodyPr/>
                    <a:lstStyle/>
                    <a:p>
                      <a:r>
                        <a:rPr lang="zh-CN" altLang="en-US" sz="2400" dirty="0"/>
                        <a:t>属于该组的用户成员列表，列表中多个用户间用“</a:t>
                      </a:r>
                      <a:r>
                        <a:rPr lang="en-US" altLang="zh-CN" sz="2400" dirty="0"/>
                        <a:t>,”</a:t>
                      </a:r>
                      <a:r>
                        <a:rPr lang="zh-CN" altLang="en-US" sz="2400" dirty="0"/>
                        <a:t>分隔</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验证账号文件的一致性</a:t>
            </a:r>
          </a:p>
        </p:txBody>
      </p:sp>
      <p:sp>
        <p:nvSpPr>
          <p:cNvPr id="3" name="内容占位符 2"/>
          <p:cNvSpPr>
            <a:spLocks noGrp="1"/>
          </p:cNvSpPr>
          <p:nvPr>
            <p:ph idx="1"/>
          </p:nvPr>
        </p:nvSpPr>
        <p:spPr/>
        <p:txBody>
          <a:bodyPr/>
          <a:lstStyle/>
          <a:p>
            <a:r>
              <a:rPr lang="en-US" altLang="zh-CN" sz="2000" dirty="0">
                <a:solidFill>
                  <a:schemeClr val="accent6">
                    <a:lumMod val="75000"/>
                  </a:schemeClr>
                </a:solidFill>
              </a:rPr>
              <a:t>Red Hat </a:t>
            </a:r>
            <a:r>
              <a:rPr lang="zh-CN" altLang="en-US" sz="2000" dirty="0">
                <a:solidFill>
                  <a:schemeClr val="accent6">
                    <a:lumMod val="75000"/>
                  </a:schemeClr>
                </a:solidFill>
              </a:rPr>
              <a:t>不建议管理员直接编辑修改系统账户文件来维护账户。</a:t>
            </a:r>
          </a:p>
          <a:p>
            <a:r>
              <a:rPr lang="zh-CN" altLang="en-US" sz="2000" dirty="0">
                <a:solidFill>
                  <a:schemeClr val="accent6">
                    <a:lumMod val="75000"/>
                  </a:schemeClr>
                </a:solidFill>
              </a:rPr>
              <a:t>若用户直接编辑了账户文件， 建议使用账号文件的一致性检测命令。</a:t>
            </a:r>
          </a:p>
          <a:p>
            <a:r>
              <a:rPr lang="en-US" altLang="zh-CN" sz="2800" dirty="0" err="1"/>
              <a:t>pwck</a:t>
            </a:r>
            <a:r>
              <a:rPr lang="en-US" altLang="zh-CN" sz="2800" dirty="0"/>
              <a:t> </a:t>
            </a:r>
          </a:p>
          <a:p>
            <a:pPr lvl="1"/>
            <a:r>
              <a:rPr lang="zh-CN" altLang="en-US" sz="2400" dirty="0"/>
              <a:t>验证用户账号文件，认证信息的完整性。 </a:t>
            </a:r>
          </a:p>
          <a:p>
            <a:pPr lvl="1"/>
            <a:r>
              <a:rPr lang="zh-CN" altLang="en-US" sz="2400" dirty="0"/>
              <a:t>该命令检测文件“</a:t>
            </a:r>
            <a:r>
              <a:rPr lang="en-US" altLang="zh-CN" sz="2400" dirty="0"/>
              <a:t>/etc/</a:t>
            </a:r>
            <a:r>
              <a:rPr lang="en-US" altLang="zh-CN" sz="2400" dirty="0" err="1"/>
              <a:t>passwd</a:t>
            </a:r>
            <a:r>
              <a:rPr lang="en-US" altLang="zh-CN" sz="2400" dirty="0"/>
              <a:t>”</a:t>
            </a:r>
            <a:r>
              <a:rPr lang="zh-CN" altLang="en-US" sz="2400" dirty="0"/>
              <a:t>和“</a:t>
            </a:r>
            <a:r>
              <a:rPr lang="en-US" altLang="zh-CN" sz="2400" dirty="0"/>
              <a:t>/etc/shadow” </a:t>
            </a:r>
            <a:r>
              <a:rPr lang="zh-CN" altLang="en-US" sz="2400" dirty="0"/>
              <a:t>的每行中字段的格式和值是否正确。 </a:t>
            </a:r>
          </a:p>
          <a:p>
            <a:r>
              <a:rPr lang="en-US" altLang="zh-CN" sz="2800" dirty="0" err="1"/>
              <a:t>grpck</a:t>
            </a:r>
            <a:r>
              <a:rPr lang="en-US" altLang="zh-CN" sz="2800" dirty="0"/>
              <a:t> </a:t>
            </a:r>
          </a:p>
          <a:p>
            <a:pPr lvl="1"/>
            <a:r>
              <a:rPr lang="zh-CN" altLang="en-US" sz="2400" dirty="0"/>
              <a:t>验证组账号文件，认证信息的完整性。 </a:t>
            </a:r>
          </a:p>
          <a:p>
            <a:pPr lvl="1"/>
            <a:r>
              <a:rPr lang="zh-CN" altLang="en-US" sz="2400" dirty="0"/>
              <a:t>该命令检测文件“</a:t>
            </a:r>
            <a:r>
              <a:rPr lang="en-US" altLang="zh-CN" sz="2400" dirty="0"/>
              <a:t>/etc/group”</a:t>
            </a:r>
            <a:r>
              <a:rPr lang="zh-CN" altLang="en-US" sz="2400" dirty="0"/>
              <a:t>和“</a:t>
            </a:r>
            <a:r>
              <a:rPr lang="en-US" altLang="zh-CN" sz="2400" dirty="0"/>
              <a:t>/etc/</a:t>
            </a:r>
            <a:r>
              <a:rPr lang="en-US" altLang="zh-CN" sz="2400" dirty="0" err="1"/>
              <a:t>gshadow</a:t>
            </a:r>
            <a:r>
              <a:rPr lang="en-US" altLang="zh-CN" sz="2400" dirty="0"/>
              <a:t>”</a:t>
            </a:r>
            <a:r>
              <a:rPr lang="zh-CN" altLang="en-US" sz="2400" dirty="0"/>
              <a:t>的每行中字段的格式和值是否正确。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用户默认环境配置及模板</a:t>
            </a:r>
          </a:p>
        </p:txBody>
      </p:sp>
      <p:sp>
        <p:nvSpPr>
          <p:cNvPr id="3" name="内容占位符 2"/>
          <p:cNvSpPr>
            <a:spLocks noGrp="1"/>
          </p:cNvSpPr>
          <p:nvPr>
            <p:ph idx="1"/>
          </p:nvPr>
        </p:nvSpPr>
        <p:spPr/>
        <p:txBody>
          <a:bodyPr/>
          <a:lstStyle/>
          <a:p>
            <a:r>
              <a:rPr lang="zh-CN" altLang="en-US" dirty="0"/>
              <a:t>用户默认配置文件 </a:t>
            </a:r>
          </a:p>
          <a:p>
            <a:pPr lvl="1"/>
            <a:r>
              <a:rPr lang="en-US" altLang="zh-CN" dirty="0"/>
              <a:t>/etc/</a:t>
            </a:r>
            <a:r>
              <a:rPr lang="en-US" altLang="zh-CN" dirty="0" err="1"/>
              <a:t>login.defs</a:t>
            </a:r>
            <a:r>
              <a:rPr lang="en-US" altLang="zh-CN" dirty="0"/>
              <a:t> </a:t>
            </a:r>
          </a:p>
          <a:p>
            <a:pPr lvl="1"/>
            <a:r>
              <a:rPr lang="en-US" altLang="zh-CN" dirty="0"/>
              <a:t>/etc/default/</a:t>
            </a:r>
            <a:r>
              <a:rPr lang="en-US" altLang="zh-CN" dirty="0" err="1"/>
              <a:t>useradd</a:t>
            </a:r>
            <a:r>
              <a:rPr lang="en-US" altLang="zh-CN" dirty="0"/>
              <a:t> </a:t>
            </a:r>
          </a:p>
          <a:p>
            <a:r>
              <a:rPr lang="zh-CN" altLang="en-US" dirty="0"/>
              <a:t>新用户基本信息 </a:t>
            </a:r>
          </a:p>
          <a:p>
            <a:pPr lvl="1"/>
            <a:r>
              <a:rPr lang="en-US" altLang="zh-CN" dirty="0"/>
              <a:t>/etc/</a:t>
            </a:r>
            <a:r>
              <a:rPr lang="en-US" altLang="zh-CN" dirty="0" err="1"/>
              <a:t>skel</a:t>
            </a:r>
            <a:r>
              <a:rPr lang="en-US" altLang="zh-CN" dirty="0"/>
              <a:t> </a:t>
            </a:r>
          </a:p>
          <a:p>
            <a:pPr lvl="1"/>
            <a:r>
              <a:rPr lang="zh-CN" altLang="en-US" dirty="0"/>
              <a:t>如果手工创建用户，则需复制该目录到用户主目录</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用户和组管理工具</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19</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本章内容要点</a:t>
            </a:r>
          </a:p>
        </p:txBody>
      </p:sp>
      <p:sp>
        <p:nvSpPr>
          <p:cNvPr id="110595" name="Rectangle 3"/>
          <p:cNvSpPr>
            <a:spLocks noGrp="1" noChangeArrowheads="1"/>
          </p:cNvSpPr>
          <p:nvPr>
            <p:ph type="body" idx="1"/>
          </p:nvPr>
        </p:nvSpPr>
        <p:spPr>
          <a:xfrm>
            <a:off x="457200" y="1196752"/>
            <a:ext cx="8229600" cy="4934173"/>
          </a:xfrm>
        </p:spPr>
        <p:txBody>
          <a:bodyPr/>
          <a:lstStyle/>
          <a:p>
            <a:r>
              <a:rPr lang="zh-CN" altLang="en-US" dirty="0"/>
              <a:t>账户实质</a:t>
            </a:r>
          </a:p>
          <a:p>
            <a:r>
              <a:rPr lang="zh-CN" altLang="en-US" dirty="0"/>
              <a:t>账户文件</a:t>
            </a:r>
          </a:p>
          <a:p>
            <a:r>
              <a:rPr lang="zh-CN" altLang="en-US" dirty="0"/>
              <a:t>账户设置</a:t>
            </a:r>
          </a:p>
          <a:p>
            <a:r>
              <a:rPr lang="zh-CN" altLang="en-US" dirty="0"/>
              <a:t>口令管理</a:t>
            </a:r>
          </a:p>
          <a:p>
            <a:r>
              <a:rPr lang="zh-CN" altLang="en-US" dirty="0"/>
              <a:t>权限表示</a:t>
            </a:r>
          </a:p>
          <a:p>
            <a:r>
              <a:rPr lang="zh-CN" altLang="en-US" dirty="0"/>
              <a:t>权限设置</a:t>
            </a:r>
            <a:endParaRPr lang="en-US" altLang="zh-CN" dirty="0"/>
          </a:p>
          <a:p>
            <a:r>
              <a:rPr lang="zh-CN" altLang="en-US" dirty="0"/>
              <a:t>进程概述</a:t>
            </a:r>
          </a:p>
          <a:p>
            <a:r>
              <a:rPr lang="zh-CN" altLang="en-US" dirty="0"/>
              <a:t>进程管理</a:t>
            </a:r>
          </a:p>
          <a:p>
            <a:r>
              <a:rPr lang="zh-CN" altLang="en-US" dirty="0"/>
              <a:t>作业控制</a:t>
            </a:r>
          </a:p>
        </p:txBody>
      </p:sp>
      <p:sp>
        <p:nvSpPr>
          <p:cNvPr id="6" name="日期占位符 5"/>
          <p:cNvSpPr>
            <a:spLocks noGrp="1"/>
          </p:cNvSpPr>
          <p:nvPr>
            <p:ph type="dt" sz="half" idx="10"/>
          </p:nvPr>
        </p:nvSpPr>
        <p:spPr/>
        <p:txBody>
          <a:bodyPr/>
          <a:lstStyle/>
          <a:p>
            <a:fld id="{29A22462-6AFA-4DFA-AFDB-F17DF9625822}"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用户和组管理工具</a:t>
            </a:r>
          </a:p>
        </p:txBody>
      </p:sp>
      <p:sp>
        <p:nvSpPr>
          <p:cNvPr id="3" name="内容占位符 2"/>
          <p:cNvSpPr>
            <a:spLocks noGrp="1"/>
          </p:cNvSpPr>
          <p:nvPr>
            <p:ph idx="1"/>
          </p:nvPr>
        </p:nvSpPr>
        <p:spPr/>
        <p:txBody>
          <a:bodyPr/>
          <a:lstStyle/>
          <a:p>
            <a:r>
              <a:rPr lang="zh-CN" altLang="en-US" dirty="0"/>
              <a:t>用户管理 </a:t>
            </a:r>
          </a:p>
          <a:p>
            <a:pPr lvl="1"/>
            <a:r>
              <a:rPr lang="en-US" altLang="zh-CN" dirty="0" err="1"/>
              <a:t>useradd</a:t>
            </a:r>
            <a:r>
              <a:rPr lang="en-US" altLang="zh-CN" dirty="0"/>
              <a:t> </a:t>
            </a:r>
          </a:p>
          <a:p>
            <a:pPr lvl="1"/>
            <a:r>
              <a:rPr lang="en-US" altLang="zh-CN" dirty="0" err="1"/>
              <a:t>usermod</a:t>
            </a:r>
            <a:r>
              <a:rPr lang="en-US" altLang="zh-CN" dirty="0"/>
              <a:t> </a:t>
            </a:r>
          </a:p>
          <a:p>
            <a:pPr lvl="1"/>
            <a:r>
              <a:rPr lang="en-US" altLang="zh-CN" dirty="0" err="1"/>
              <a:t>userdel</a:t>
            </a:r>
            <a:r>
              <a:rPr lang="en-US" altLang="zh-CN" dirty="0"/>
              <a:t> </a:t>
            </a:r>
          </a:p>
          <a:p>
            <a:r>
              <a:rPr lang="zh-CN" altLang="en-US" dirty="0"/>
              <a:t>组管理 </a:t>
            </a:r>
          </a:p>
          <a:p>
            <a:pPr lvl="1"/>
            <a:r>
              <a:rPr lang="en-US" altLang="zh-CN" dirty="0" err="1"/>
              <a:t>groupadd</a:t>
            </a:r>
            <a:r>
              <a:rPr lang="en-US" altLang="zh-CN" dirty="0"/>
              <a:t> </a:t>
            </a:r>
          </a:p>
          <a:p>
            <a:pPr lvl="1"/>
            <a:r>
              <a:rPr lang="en-US" altLang="zh-CN" dirty="0" err="1"/>
              <a:t>groupmod</a:t>
            </a:r>
            <a:r>
              <a:rPr lang="en-US" altLang="zh-CN" dirty="0"/>
              <a:t> </a:t>
            </a:r>
          </a:p>
          <a:p>
            <a:pPr lvl="1"/>
            <a:r>
              <a:rPr lang="en-US" altLang="zh-CN" dirty="0" err="1"/>
              <a:t>groupdel</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添加用户账号（</a:t>
            </a:r>
            <a:r>
              <a:rPr lang="en-US" altLang="zh-CN" sz="4400" dirty="0" err="1"/>
              <a:t>useradd</a:t>
            </a:r>
            <a:r>
              <a:rPr lang="zh-CN" altLang="en-US" sz="4400" dirty="0"/>
              <a:t>）</a:t>
            </a:r>
            <a:endParaRPr lang="zh-CN" altLang="en-US" dirty="0"/>
          </a:p>
        </p:txBody>
      </p:sp>
      <p:sp>
        <p:nvSpPr>
          <p:cNvPr id="3" name="内容占位符 2"/>
          <p:cNvSpPr>
            <a:spLocks noGrp="1"/>
          </p:cNvSpPr>
          <p:nvPr>
            <p:ph idx="1"/>
          </p:nvPr>
        </p:nvSpPr>
        <p:spPr>
          <a:xfrm>
            <a:off x="457200" y="1600201"/>
            <a:ext cx="8229600" cy="1468760"/>
          </a:xfrm>
        </p:spPr>
        <p:txBody>
          <a:bodyPr/>
          <a:lstStyle/>
          <a:p>
            <a:r>
              <a:rPr lang="zh-CN" altLang="en-US" sz="2800" dirty="0"/>
              <a:t>格式：</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useradd</a:t>
            </a:r>
            <a:r>
              <a:rPr lang="en-US" altLang="zh-CN" sz="2400" dirty="0">
                <a:solidFill>
                  <a:schemeClr val="accent6">
                    <a:lumMod val="75000"/>
                  </a:schemeClr>
                </a:solidFill>
              </a:rPr>
              <a:t> [&lt;</a:t>
            </a:r>
            <a:r>
              <a:rPr lang="zh-CN" altLang="en-US" sz="2400" dirty="0">
                <a:solidFill>
                  <a:schemeClr val="accent6">
                    <a:lumMod val="75000"/>
                  </a:schemeClr>
                </a:solidFill>
              </a:rPr>
              <a:t>选项</a:t>
            </a:r>
            <a:r>
              <a:rPr lang="en-US" altLang="zh-CN" sz="2400" dirty="0">
                <a:solidFill>
                  <a:schemeClr val="accent6">
                    <a:lumMod val="75000"/>
                  </a:schemeClr>
                </a:solidFill>
              </a:rPr>
              <a:t>&gt;] &lt;</a:t>
            </a:r>
            <a:r>
              <a:rPr lang="zh-CN" altLang="en-US" sz="2400" dirty="0">
                <a:solidFill>
                  <a:schemeClr val="accent6">
                    <a:lumMod val="75000"/>
                  </a:schemeClr>
                </a:solidFill>
              </a:rPr>
              <a:t>用户名</a:t>
            </a:r>
            <a:r>
              <a:rPr lang="en-US" altLang="zh-CN" sz="2400" dirty="0">
                <a:solidFill>
                  <a:schemeClr val="accent6">
                    <a:lumMod val="75000"/>
                  </a:schemeClr>
                </a:solidFill>
              </a:rPr>
              <a:t>&gt;</a:t>
            </a:r>
          </a:p>
          <a:p>
            <a:r>
              <a:rPr lang="zh-CN" altLang="en-US" sz="2800" dirty="0"/>
              <a:t>常用选项</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graphicFrame>
        <p:nvGraphicFramePr>
          <p:cNvPr id="7" name="Group 27"/>
          <p:cNvGraphicFramePr>
            <a:graphicFrameLocks/>
          </p:cNvGraphicFramePr>
          <p:nvPr>
            <p:extLst>
              <p:ext uri="{D42A27DB-BD31-4B8C-83A1-F6EECF244321}">
                <p14:modId xmlns:p14="http://schemas.microsoft.com/office/powerpoint/2010/main" val="4230070203"/>
              </p:ext>
            </p:extLst>
          </p:nvPr>
        </p:nvGraphicFramePr>
        <p:xfrm>
          <a:off x="611188" y="3212976"/>
          <a:ext cx="7859712" cy="2698752"/>
        </p:xfrm>
        <a:graphic>
          <a:graphicData uri="http://schemas.openxmlformats.org/drawingml/2006/table">
            <a:tbl>
              <a:tblPr>
                <a:tableStyleId>{284E427A-3D55-4303-BF80-6455036E1DE7}</a:tableStyleId>
              </a:tblPr>
              <a:tblGrid>
                <a:gridCol w="2014537">
                  <a:extLst>
                    <a:ext uri="{9D8B030D-6E8A-4147-A177-3AD203B41FA5}">
                      <a16:colId xmlns:a16="http://schemas.microsoft.com/office/drawing/2014/main" val="20000"/>
                    </a:ext>
                  </a:extLst>
                </a:gridCol>
                <a:gridCol w="5845175">
                  <a:extLst>
                    <a:ext uri="{9D8B030D-6E8A-4147-A177-3AD203B41FA5}">
                      <a16:colId xmlns:a16="http://schemas.microsoft.com/office/drawing/2014/main" val="20001"/>
                    </a:ext>
                  </a:extLst>
                </a:gridCol>
              </a:tblGrid>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-g group</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指定新用户的主（私有）组。</a:t>
                      </a:r>
                      <a:endParaRPr kumimoji="0" lang="zh-CN" altLang="en-US"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0"/>
                  </a:ext>
                </a:extLst>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-G group</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b="1" u="none" strike="noStrike" cap="none" normalizeH="0" baseline="0" dirty="0">
                          <a:ln>
                            <a:noFill/>
                          </a:ln>
                          <a:solidFill>
                            <a:srgbClr val="FF0000"/>
                          </a:solidFill>
                          <a:effectLst/>
                        </a:rPr>
                        <a:t>指定新用户的</a:t>
                      </a:r>
                      <a:r>
                        <a:rPr kumimoji="0" lang="zh-CN" altLang="en-US" sz="2200" b="1" u="none" strike="noStrike" cap="none" normalizeH="0" baseline="0" dirty="0">
                          <a:ln>
                            <a:noFill/>
                          </a:ln>
                          <a:solidFill>
                            <a:srgbClr val="FF0000"/>
                          </a:solidFill>
                          <a:effectLst/>
                          <a:highlight>
                            <a:srgbClr val="FFFF00"/>
                          </a:highlight>
                        </a:rPr>
                        <a:t>附加组</a:t>
                      </a:r>
                      <a:r>
                        <a:rPr kumimoji="0" lang="zh-CN" altLang="en-US" sz="2200" b="1" u="none" strike="noStrike" cap="none" normalizeH="0" baseline="0" dirty="0">
                          <a:ln>
                            <a:noFill/>
                          </a:ln>
                          <a:solidFill>
                            <a:srgbClr val="FF0000"/>
                          </a:solidFill>
                          <a:effectLst/>
                        </a:rPr>
                        <a:t>。</a:t>
                      </a:r>
                      <a:endParaRPr kumimoji="0" lang="zh-CN" altLang="en-US" sz="2200" b="1" i="0" u="none" strike="noStrike" cap="none" normalizeH="0" baseline="0" dirty="0">
                        <a:ln>
                          <a:noFill/>
                        </a:ln>
                        <a:solidFill>
                          <a:srgbClr val="FF0000"/>
                        </a:solidFill>
                        <a:effectLst/>
                        <a:latin typeface="Arial" charset="0"/>
                        <a:ea typeface="宋体" charset="-122"/>
                      </a:endParaRPr>
                    </a:p>
                  </a:txBody>
                  <a:tcPr anchor="ctr" horzOverflow="overflow"/>
                </a:tc>
                <a:extLst>
                  <a:ext uri="{0D108BD9-81ED-4DB2-BD59-A6C34878D82A}">
                    <a16:rowId xmlns:a16="http://schemas.microsoft.com/office/drawing/2014/main" val="10001"/>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-d directory</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指定新用户的自家目录。</a:t>
                      </a:r>
                      <a:endParaRPr kumimoji="0" lang="zh-CN" altLang="en-US"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2"/>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-s shell</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指定新用户使用的</a:t>
                      </a:r>
                      <a:r>
                        <a:rPr kumimoji="0" lang="en-US" altLang="zh-CN" sz="2200" u="none" strike="noStrike" cap="none" normalizeH="0" baseline="0" dirty="0">
                          <a:ln>
                            <a:noFill/>
                          </a:ln>
                          <a:effectLst/>
                        </a:rPr>
                        <a:t>Shell</a:t>
                      </a:r>
                      <a:r>
                        <a:rPr kumimoji="0" lang="zh-CN" altLang="en-US" sz="2200" u="none" strike="noStrike" cap="none" normalizeH="0" baseline="0" dirty="0">
                          <a:ln>
                            <a:noFill/>
                          </a:ln>
                          <a:effectLst/>
                        </a:rPr>
                        <a:t>，默认为</a:t>
                      </a:r>
                      <a:r>
                        <a:rPr kumimoji="0" lang="en-US" altLang="zh-CN" sz="2200" u="none" strike="noStrike" cap="none" normalizeH="0" baseline="0" dirty="0">
                          <a:ln>
                            <a:noFill/>
                          </a:ln>
                          <a:effectLst/>
                        </a:rPr>
                        <a:t>bash</a:t>
                      </a:r>
                      <a:r>
                        <a:rPr kumimoji="0" lang="zh-CN" altLang="en-US" sz="2200" u="none" strike="noStrike" cap="none" normalizeH="0" baseline="0" dirty="0">
                          <a:ln>
                            <a:noFill/>
                          </a:ln>
                          <a:effectLst/>
                        </a:rPr>
                        <a:t>。</a:t>
                      </a:r>
                      <a:endParaRPr kumimoji="0" lang="zh-CN" altLang="en-US"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3"/>
                  </a:ext>
                </a:extLst>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-e expire</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指定用户的登录失效时间，例如：</a:t>
                      </a:r>
                      <a:r>
                        <a:rPr kumimoji="0" lang="en-US" altLang="zh-CN" sz="2200" u="none" strike="noStrike" cap="none" normalizeH="0" baseline="0" dirty="0">
                          <a:ln>
                            <a:noFill/>
                          </a:ln>
                          <a:effectLst/>
                        </a:rPr>
                        <a:t>08/10/2001</a:t>
                      </a:r>
                      <a:endParaRPr kumimoji="0" lang="en-US" altLang="zh-CN"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4"/>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200" u="none" strike="noStrike" cap="none" normalizeH="0" baseline="0">
                          <a:ln>
                            <a:noFill/>
                          </a:ln>
                          <a:effectLst/>
                        </a:rPr>
                        <a:t>-M</a:t>
                      </a:r>
                      <a:endParaRPr kumimoji="0" lang="en-US" altLang="zh-CN" sz="22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200" u="none" strike="noStrike" cap="none" normalizeH="0" baseline="0" dirty="0">
                          <a:ln>
                            <a:noFill/>
                          </a:ln>
                          <a:effectLst/>
                        </a:rPr>
                        <a:t>不建立新用户的自家目录。</a:t>
                      </a:r>
                      <a:endParaRPr kumimoji="0" lang="zh-CN" altLang="en-US" sz="22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useradd</a:t>
            </a:r>
            <a:r>
              <a:rPr lang="zh-CN" altLang="en-US" dirty="0"/>
              <a:t>命令</a:t>
            </a:r>
            <a:r>
              <a:rPr lang="zh-CN" altLang="en-US" b="1" dirty="0">
                <a:solidFill>
                  <a:srgbClr val="00B0F0"/>
                </a:solidFill>
                <a:highlight>
                  <a:srgbClr val="FFFF00"/>
                </a:highlight>
              </a:rPr>
              <a:t>添加用户的过程</a:t>
            </a:r>
          </a:p>
        </p:txBody>
      </p:sp>
      <p:sp>
        <p:nvSpPr>
          <p:cNvPr id="3" name="内容占位符 2"/>
          <p:cNvSpPr>
            <a:spLocks noGrp="1"/>
          </p:cNvSpPr>
          <p:nvPr>
            <p:ph idx="1"/>
          </p:nvPr>
        </p:nvSpPr>
        <p:spPr/>
        <p:txBody>
          <a:bodyPr/>
          <a:lstStyle/>
          <a:p>
            <a:r>
              <a:rPr lang="zh-CN" altLang="en-US" dirty="0"/>
              <a:t>编辑账户验证信息文件</a:t>
            </a:r>
          </a:p>
          <a:p>
            <a:pPr lvl="1"/>
            <a:r>
              <a:rPr lang="en-US" altLang="zh-CN" dirty="0"/>
              <a:t>/etc/</a:t>
            </a:r>
            <a:r>
              <a:rPr lang="en-US" altLang="zh-CN" dirty="0" err="1"/>
              <a:t>passwd</a:t>
            </a:r>
            <a:r>
              <a:rPr lang="en-US" altLang="zh-CN" dirty="0"/>
              <a:t>, /etc/shadow</a:t>
            </a:r>
          </a:p>
          <a:p>
            <a:pPr lvl="1"/>
            <a:r>
              <a:rPr lang="en-US" altLang="zh-CN" dirty="0"/>
              <a:t>/etc/group, /etc/</a:t>
            </a:r>
            <a:r>
              <a:rPr lang="en-US" altLang="zh-CN" dirty="0" err="1"/>
              <a:t>gshadow</a:t>
            </a:r>
            <a:r>
              <a:rPr lang="en-US" altLang="zh-CN" dirty="0"/>
              <a:t> </a:t>
            </a:r>
          </a:p>
          <a:p>
            <a:r>
              <a:rPr lang="zh-CN" altLang="en-US" dirty="0"/>
              <a:t>创建主目录 </a:t>
            </a:r>
            <a:r>
              <a:rPr lang="en-US" altLang="zh-CN" dirty="0">
                <a:solidFill>
                  <a:schemeClr val="accent6">
                    <a:lumMod val="75000"/>
                  </a:schemeClr>
                </a:solidFill>
              </a:rPr>
              <a:t>/home/&lt;username&gt;</a:t>
            </a:r>
          </a:p>
          <a:p>
            <a:pPr lvl="1"/>
            <a:r>
              <a:rPr lang="zh-CN" altLang="en-US" dirty="0"/>
              <a:t>根据骨架目录（</a:t>
            </a:r>
            <a:r>
              <a:rPr lang="en-US" altLang="zh-CN" dirty="0"/>
              <a:t>Skeleton Directory</a:t>
            </a:r>
            <a:r>
              <a:rPr lang="zh-CN" altLang="en-US" dirty="0"/>
              <a:t>） </a:t>
            </a:r>
            <a:r>
              <a:rPr lang="en-US" altLang="zh-CN" dirty="0"/>
              <a:t>/etc/</a:t>
            </a:r>
            <a:r>
              <a:rPr lang="en-US" altLang="zh-CN" dirty="0" err="1"/>
              <a:t>skel</a:t>
            </a:r>
            <a:r>
              <a:rPr lang="en-US" altLang="zh-CN" dirty="0"/>
              <a:t>/ </a:t>
            </a:r>
            <a:r>
              <a:rPr lang="zh-CN" altLang="en-US" dirty="0"/>
              <a:t>的内容填充用户主目录 </a:t>
            </a:r>
          </a:p>
          <a:p>
            <a:r>
              <a:rPr lang="zh-CN" altLang="en-US" dirty="0"/>
              <a:t>设置权限和拥有者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设置用户口令</a:t>
            </a:r>
            <a:endParaRPr lang="zh-CN" altLang="en-US" dirty="0"/>
          </a:p>
        </p:txBody>
      </p:sp>
      <p:sp>
        <p:nvSpPr>
          <p:cNvPr id="3" name="内容占位符 2"/>
          <p:cNvSpPr>
            <a:spLocks noGrp="1"/>
          </p:cNvSpPr>
          <p:nvPr>
            <p:ph idx="1"/>
          </p:nvPr>
        </p:nvSpPr>
        <p:spPr/>
        <p:txBody>
          <a:bodyPr/>
          <a:lstStyle/>
          <a:p>
            <a:r>
              <a:rPr lang="zh-CN" altLang="en-US" dirty="0"/>
              <a:t>命令格式</a:t>
            </a:r>
          </a:p>
          <a:p>
            <a:pPr lvl="1"/>
            <a:r>
              <a:rPr lang="en-US" altLang="zh-CN" b="1" dirty="0" err="1">
                <a:solidFill>
                  <a:schemeClr val="accent6">
                    <a:lumMod val="75000"/>
                  </a:schemeClr>
                </a:solidFill>
              </a:rPr>
              <a:t>passwd</a:t>
            </a:r>
            <a:r>
              <a:rPr lang="en-US" altLang="zh-CN" b="1" dirty="0">
                <a:solidFill>
                  <a:schemeClr val="accent6">
                    <a:lumMod val="75000"/>
                  </a:schemeClr>
                </a:solidFill>
              </a:rPr>
              <a:t> [&lt;</a:t>
            </a:r>
            <a:r>
              <a:rPr lang="zh-CN" altLang="en-US" b="1" dirty="0">
                <a:solidFill>
                  <a:schemeClr val="accent6">
                    <a:lumMod val="75000"/>
                  </a:schemeClr>
                </a:solidFill>
              </a:rPr>
              <a:t>用户账号名</a:t>
            </a:r>
            <a:r>
              <a:rPr lang="en-US" altLang="zh-CN" b="1" dirty="0">
                <a:solidFill>
                  <a:schemeClr val="accent6">
                    <a:lumMod val="75000"/>
                  </a:schemeClr>
                </a:solidFill>
              </a:rPr>
              <a:t>&gt;]</a:t>
            </a:r>
          </a:p>
          <a:p>
            <a:r>
              <a:rPr lang="zh-CN" altLang="en-US" dirty="0"/>
              <a:t>使用举例</a:t>
            </a:r>
          </a:p>
          <a:p>
            <a:pPr lvl="1"/>
            <a:r>
              <a:rPr lang="zh-CN" altLang="en-US" dirty="0"/>
              <a:t>设置用户自己的口令</a:t>
            </a:r>
          </a:p>
          <a:p>
            <a:pPr lvl="2">
              <a:buNone/>
            </a:pPr>
            <a:r>
              <a:rPr lang="en-US" altLang="zh-CN" dirty="0">
                <a:solidFill>
                  <a:schemeClr val="accent6">
                    <a:lumMod val="75000"/>
                  </a:schemeClr>
                </a:solidFill>
              </a:rPr>
              <a:t>$ </a:t>
            </a:r>
            <a:r>
              <a:rPr lang="en-US" altLang="zh-CN" dirty="0" err="1">
                <a:solidFill>
                  <a:schemeClr val="accent6">
                    <a:lumMod val="75000"/>
                  </a:schemeClr>
                </a:solidFill>
              </a:rPr>
              <a:t>passwd</a:t>
            </a:r>
            <a:endParaRPr lang="en-US" altLang="zh-CN" dirty="0">
              <a:solidFill>
                <a:schemeClr val="accent6">
                  <a:lumMod val="75000"/>
                </a:schemeClr>
              </a:solidFill>
            </a:endParaRPr>
          </a:p>
          <a:p>
            <a:pPr lvl="2">
              <a:buNone/>
            </a:pPr>
            <a:r>
              <a:rPr lang="en-US" altLang="zh-CN" dirty="0">
                <a:solidFill>
                  <a:schemeClr val="accent6">
                    <a:lumMod val="75000"/>
                  </a:schemeClr>
                </a:solidFill>
              </a:rPr>
              <a:t># </a:t>
            </a:r>
            <a:r>
              <a:rPr lang="en-US" altLang="zh-CN" dirty="0" err="1">
                <a:solidFill>
                  <a:schemeClr val="accent6">
                    <a:lumMod val="75000"/>
                  </a:schemeClr>
                </a:solidFill>
              </a:rPr>
              <a:t>passwd</a:t>
            </a:r>
            <a:endParaRPr lang="en-US" altLang="zh-CN" dirty="0">
              <a:solidFill>
                <a:schemeClr val="accent6">
                  <a:lumMod val="75000"/>
                </a:schemeClr>
              </a:solidFill>
            </a:endParaRPr>
          </a:p>
          <a:p>
            <a:pPr lvl="1"/>
            <a:r>
              <a:rPr lang="en-US" altLang="zh-CN" dirty="0"/>
              <a:t>root </a:t>
            </a:r>
            <a:r>
              <a:rPr lang="zh-CN" altLang="en-US" dirty="0"/>
              <a:t>用户设置他人的口令</a:t>
            </a:r>
          </a:p>
          <a:p>
            <a:pPr lvl="2">
              <a:buNone/>
            </a:pPr>
            <a:r>
              <a:rPr lang="en-US" altLang="zh-CN" dirty="0">
                <a:solidFill>
                  <a:schemeClr val="accent6">
                    <a:lumMod val="75000"/>
                  </a:schemeClr>
                </a:solidFill>
              </a:rPr>
              <a:t># </a:t>
            </a:r>
            <a:r>
              <a:rPr lang="en-US" altLang="zh-CN" dirty="0" err="1">
                <a:solidFill>
                  <a:schemeClr val="accent6">
                    <a:lumMod val="75000"/>
                  </a:schemeClr>
                </a:solidFill>
              </a:rPr>
              <a:t>passwd</a:t>
            </a:r>
            <a:r>
              <a:rPr lang="en-US" altLang="zh-CN" dirty="0">
                <a:solidFill>
                  <a:schemeClr val="accent6">
                    <a:lumMod val="75000"/>
                  </a:schemeClr>
                </a:solidFill>
              </a:rPr>
              <a:t> user1</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添加用户账号举例</a:t>
            </a:r>
            <a:endParaRPr lang="zh-CN" altLang="en-US" dirty="0"/>
          </a:p>
        </p:txBody>
      </p:sp>
      <p:sp>
        <p:nvSpPr>
          <p:cNvPr id="3" name="内容占位符 2"/>
          <p:cNvSpPr>
            <a:spLocks noGrp="1"/>
          </p:cNvSpPr>
          <p:nvPr>
            <p:ph idx="1"/>
          </p:nvPr>
        </p:nvSpPr>
        <p:spPr/>
        <p:txBody>
          <a:bodyPr/>
          <a:lstStyle/>
          <a:p>
            <a:pPr>
              <a:lnSpc>
                <a:spcPct val="93000"/>
              </a:lnSpc>
              <a:spcBef>
                <a:spcPts val="688"/>
              </a:spcBef>
              <a:buSzPct val="87000"/>
            </a:pPr>
            <a:r>
              <a:rPr lang="zh-CN" altLang="en-GB" sz="2800" dirty="0"/>
              <a:t>例一：</a:t>
            </a:r>
          </a:p>
          <a:p>
            <a:pPr lvl="1">
              <a:lnSpc>
                <a:spcPct val="93000"/>
              </a:lnSpc>
              <a:spcBef>
                <a:spcPts val="688"/>
              </a:spcBef>
              <a:buSzPct val="87000"/>
            </a:pPr>
            <a:r>
              <a:rPr lang="en-GB" altLang="zh-CN" sz="2400" dirty="0"/>
              <a:t># </a:t>
            </a:r>
            <a:r>
              <a:rPr lang="en-GB" altLang="zh-CN" sz="2400" dirty="0" err="1"/>
              <a:t>useradd</a:t>
            </a:r>
            <a:r>
              <a:rPr lang="en-GB" altLang="zh-CN" sz="2400" dirty="0"/>
              <a:t> </a:t>
            </a:r>
            <a:r>
              <a:rPr lang="en-US" altLang="zh-CN" sz="2400" dirty="0"/>
              <a:t>-</a:t>
            </a:r>
            <a:r>
              <a:rPr lang="en-GB" altLang="zh-CN" sz="2400" dirty="0"/>
              <a:t>g group1 </a:t>
            </a:r>
            <a:r>
              <a:rPr lang="en-US" altLang="zh-CN" sz="2400" dirty="0"/>
              <a:t>-</a:t>
            </a:r>
            <a:r>
              <a:rPr lang="en-GB" altLang="zh-CN" sz="2400" dirty="0"/>
              <a:t>e 12/31/2011 user1</a:t>
            </a:r>
          </a:p>
          <a:p>
            <a:pPr lvl="1">
              <a:spcBef>
                <a:spcPts val="688"/>
              </a:spcBef>
              <a:buSzPct val="87000"/>
            </a:pPr>
            <a:r>
              <a:rPr lang="en-GB" altLang="zh-CN" sz="2400" dirty="0"/>
              <a:t># </a:t>
            </a:r>
            <a:r>
              <a:rPr lang="en-GB" altLang="zh-CN" sz="2400" dirty="0" err="1"/>
              <a:t>passwd</a:t>
            </a:r>
            <a:r>
              <a:rPr lang="en-GB" altLang="zh-CN" sz="2400" dirty="0"/>
              <a:t> user1</a:t>
            </a:r>
          </a:p>
          <a:p>
            <a:pPr>
              <a:spcBef>
                <a:spcPts val="688"/>
              </a:spcBef>
              <a:buSzPct val="87000"/>
            </a:pPr>
            <a:r>
              <a:rPr lang="zh-CN" altLang="en-US" sz="2800" dirty="0"/>
              <a:t>例二：</a:t>
            </a:r>
          </a:p>
          <a:p>
            <a:pPr lvl="1">
              <a:spcBef>
                <a:spcPts val="688"/>
              </a:spcBef>
              <a:buSzPct val="87000"/>
            </a:pPr>
            <a:r>
              <a:rPr lang="en-US" altLang="zh-CN" sz="2400" dirty="0"/>
              <a:t># </a:t>
            </a:r>
            <a:r>
              <a:rPr lang="en-US" altLang="zh-CN" sz="2400" dirty="0" err="1">
                <a:highlight>
                  <a:srgbClr val="FFFF00"/>
                </a:highlight>
              </a:rPr>
              <a:t>useradd</a:t>
            </a:r>
            <a:r>
              <a:rPr lang="en-US" altLang="zh-CN" sz="2400" dirty="0">
                <a:highlight>
                  <a:srgbClr val="FFFF00"/>
                </a:highlight>
              </a:rPr>
              <a:t> -G staff tom </a:t>
            </a:r>
          </a:p>
          <a:p>
            <a:pPr lvl="1">
              <a:spcBef>
                <a:spcPts val="688"/>
              </a:spcBef>
              <a:buSzPct val="87000"/>
            </a:pPr>
            <a:r>
              <a:rPr lang="en-GB" altLang="zh-CN" sz="2400" dirty="0"/>
              <a:t># </a:t>
            </a:r>
            <a:r>
              <a:rPr lang="en-GB" altLang="zh-CN" sz="2400" dirty="0" err="1"/>
              <a:t>passwd</a:t>
            </a:r>
            <a:r>
              <a:rPr lang="en-GB" altLang="zh-CN" sz="2400" dirty="0"/>
              <a:t> </a:t>
            </a:r>
            <a:r>
              <a:rPr lang="en-US" altLang="zh-CN" sz="2400" dirty="0"/>
              <a:t>tom</a:t>
            </a:r>
          </a:p>
          <a:p>
            <a:pPr>
              <a:spcBef>
                <a:spcPts val="688"/>
              </a:spcBef>
              <a:buSzPct val="87000"/>
            </a:pPr>
            <a:r>
              <a:rPr lang="zh-CN" altLang="en-US" sz="2800" dirty="0"/>
              <a:t>例三：</a:t>
            </a:r>
          </a:p>
          <a:p>
            <a:pPr lvl="1">
              <a:spcBef>
                <a:spcPts val="688"/>
              </a:spcBef>
              <a:buSzPct val="87000"/>
            </a:pPr>
            <a:r>
              <a:rPr lang="en-US" altLang="zh-CN" sz="2400" dirty="0"/>
              <a:t># </a:t>
            </a:r>
            <a:r>
              <a:rPr lang="en-US" altLang="zh-CN" sz="2400" dirty="0" err="1"/>
              <a:t>useradd</a:t>
            </a:r>
            <a:r>
              <a:rPr lang="en-US" altLang="zh-CN" sz="2400" dirty="0"/>
              <a:t> -G </a:t>
            </a:r>
            <a:r>
              <a:rPr lang="en-US" altLang="zh-CN" sz="2400" dirty="0" err="1"/>
              <a:t>ftpgrp</a:t>
            </a:r>
            <a:r>
              <a:rPr lang="en-US" altLang="zh-CN" sz="2400" dirty="0"/>
              <a:t> -</a:t>
            </a:r>
            <a:r>
              <a:rPr lang="en-US" altLang="zh-CN" sz="2400" dirty="0">
                <a:cs typeface="Times New Roman" pitchFamily="18" charset="0"/>
              </a:rPr>
              <a:t>d /</a:t>
            </a:r>
            <a:r>
              <a:rPr lang="en-US" altLang="zh-CN" sz="2400" dirty="0" err="1">
                <a:cs typeface="Times New Roman" pitchFamily="18" charset="0"/>
              </a:rPr>
              <a:t>var</a:t>
            </a:r>
            <a:r>
              <a:rPr lang="en-US" altLang="zh-CN" sz="2400" dirty="0">
                <a:cs typeface="Times New Roman" pitchFamily="18" charset="0"/>
              </a:rPr>
              <a:t>/ftp2 -s /</a:t>
            </a:r>
            <a:r>
              <a:rPr lang="en-US" altLang="zh-CN" sz="2400" dirty="0" err="1">
                <a:cs typeface="Times New Roman" pitchFamily="18" charset="0"/>
              </a:rPr>
              <a:t>sbin</a:t>
            </a:r>
            <a:r>
              <a:rPr lang="en-US" altLang="zh-CN" sz="2400" dirty="0">
                <a:cs typeface="Times New Roman" pitchFamily="18" charset="0"/>
              </a:rPr>
              <a:t>/</a:t>
            </a:r>
            <a:r>
              <a:rPr lang="en-US" altLang="zh-CN" sz="2400" dirty="0" err="1">
                <a:cs typeface="Times New Roman" pitchFamily="18" charset="0"/>
              </a:rPr>
              <a:t>nologin</a:t>
            </a:r>
            <a:r>
              <a:rPr lang="en-US" altLang="zh-CN" sz="2400" dirty="0">
                <a:cs typeface="Times New Roman" pitchFamily="18" charset="0"/>
              </a:rPr>
              <a:t> -M ftp1</a:t>
            </a:r>
          </a:p>
          <a:p>
            <a:pPr lvl="1">
              <a:spcBef>
                <a:spcPts val="688"/>
              </a:spcBef>
              <a:buSzPct val="87000"/>
            </a:pPr>
            <a:r>
              <a:rPr lang="en-US" altLang="zh-CN" sz="2400" dirty="0">
                <a:cs typeface="Times New Roman" pitchFamily="18" charset="0"/>
              </a:rPr>
              <a:t># </a:t>
            </a:r>
            <a:r>
              <a:rPr lang="en-GB" altLang="zh-CN" sz="2400" dirty="0" err="1"/>
              <a:t>passwd</a:t>
            </a:r>
            <a:r>
              <a:rPr lang="en-GB" altLang="zh-CN" sz="2400" dirty="0"/>
              <a:t> </a:t>
            </a:r>
            <a:r>
              <a:rPr lang="en-US" altLang="zh-CN" sz="2400" dirty="0"/>
              <a:t>ftp1</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useradd</a:t>
            </a:r>
            <a:r>
              <a:rPr lang="en-US" altLang="zh-CN" dirty="0"/>
              <a:t> </a:t>
            </a:r>
            <a:r>
              <a:rPr lang="zh-CN" altLang="en-US" dirty="0"/>
              <a:t>命令参数的默认值</a:t>
            </a:r>
          </a:p>
        </p:txBody>
      </p:sp>
      <p:sp>
        <p:nvSpPr>
          <p:cNvPr id="3" name="内容占位符 2"/>
          <p:cNvSpPr>
            <a:spLocks noGrp="1"/>
          </p:cNvSpPr>
          <p:nvPr>
            <p:ph idx="1"/>
          </p:nvPr>
        </p:nvSpPr>
        <p:spPr>
          <a:xfrm>
            <a:off x="467544" y="1600200"/>
            <a:ext cx="8208912" cy="4530725"/>
          </a:xfrm>
        </p:spPr>
        <p:txBody>
          <a:bodyPr/>
          <a:lstStyle/>
          <a:p>
            <a:r>
              <a:rPr lang="zh-CN" altLang="en-US" dirty="0"/>
              <a:t>显示 </a:t>
            </a:r>
            <a:r>
              <a:rPr lang="en-US" altLang="zh-CN" dirty="0" err="1"/>
              <a:t>useradd</a:t>
            </a:r>
            <a:r>
              <a:rPr lang="en-US" altLang="zh-CN" dirty="0"/>
              <a:t> </a:t>
            </a:r>
            <a:r>
              <a:rPr lang="zh-CN" altLang="en-US" dirty="0"/>
              <a:t>命令参数的默认值 </a:t>
            </a:r>
          </a:p>
          <a:p>
            <a:pPr lvl="1"/>
            <a:r>
              <a:rPr lang="en-US" altLang="zh-CN" b="1" dirty="0" err="1">
                <a:solidFill>
                  <a:schemeClr val="accent6">
                    <a:lumMod val="75000"/>
                  </a:schemeClr>
                </a:solidFill>
              </a:rPr>
              <a:t>useradd</a:t>
            </a:r>
            <a:r>
              <a:rPr lang="en-US" altLang="zh-CN" b="1" dirty="0">
                <a:solidFill>
                  <a:schemeClr val="accent6">
                    <a:lumMod val="75000"/>
                  </a:schemeClr>
                </a:solidFill>
              </a:rPr>
              <a:t> -D </a:t>
            </a:r>
          </a:p>
          <a:p>
            <a:pPr lvl="1"/>
            <a:r>
              <a:rPr lang="zh-CN" altLang="en-US" dirty="0"/>
              <a:t>从文件 </a:t>
            </a:r>
            <a:r>
              <a:rPr lang="en-US" altLang="zh-CN" dirty="0"/>
              <a:t>/etc/default/</a:t>
            </a:r>
            <a:r>
              <a:rPr lang="en-US" altLang="zh-CN" dirty="0" err="1"/>
              <a:t>useradd</a:t>
            </a:r>
            <a:r>
              <a:rPr lang="en-US" altLang="zh-CN" dirty="0"/>
              <a:t> </a:t>
            </a:r>
            <a:r>
              <a:rPr lang="zh-CN" altLang="en-US" dirty="0"/>
              <a:t>中读取 </a:t>
            </a:r>
          </a:p>
          <a:p>
            <a:r>
              <a:rPr lang="zh-CN" altLang="en-US" dirty="0"/>
              <a:t>更改 </a:t>
            </a:r>
            <a:r>
              <a:rPr lang="en-US" altLang="zh-CN" dirty="0" err="1"/>
              <a:t>useradd</a:t>
            </a:r>
            <a:r>
              <a:rPr lang="en-US" altLang="zh-CN" dirty="0"/>
              <a:t> </a:t>
            </a:r>
            <a:r>
              <a:rPr lang="zh-CN" altLang="en-US" dirty="0"/>
              <a:t>命令参数的默认值 </a:t>
            </a:r>
          </a:p>
          <a:p>
            <a:pPr lvl="1"/>
            <a:r>
              <a:rPr lang="zh-CN" altLang="en-US" dirty="0"/>
              <a:t>格式 </a:t>
            </a:r>
          </a:p>
          <a:p>
            <a:pPr lvl="1">
              <a:buNone/>
            </a:pPr>
            <a:r>
              <a:rPr lang="en-US" altLang="zh-CN" sz="2400" dirty="0"/>
              <a:t># </a:t>
            </a:r>
            <a:r>
              <a:rPr lang="en-US" altLang="zh-CN" sz="2400" dirty="0" err="1"/>
              <a:t>useradd</a:t>
            </a:r>
            <a:r>
              <a:rPr lang="en-US" altLang="zh-CN" sz="2400" dirty="0"/>
              <a:t> -D [-g group] [-b base] [-s shell]  [-e expire ] </a:t>
            </a:r>
          </a:p>
          <a:p>
            <a:pPr lvl="1"/>
            <a:r>
              <a:rPr lang="zh-CN" altLang="en-US" dirty="0"/>
              <a:t>举例 </a:t>
            </a:r>
          </a:p>
          <a:p>
            <a:pPr lvl="1">
              <a:buNone/>
            </a:pPr>
            <a:r>
              <a:rPr lang="en-US" altLang="zh-CN" dirty="0">
                <a:solidFill>
                  <a:schemeClr val="accent6">
                    <a:lumMod val="75000"/>
                  </a:schemeClr>
                </a:solidFill>
              </a:rPr>
              <a:t># </a:t>
            </a:r>
            <a:r>
              <a:rPr lang="en-US" altLang="zh-CN" dirty="0" err="1">
                <a:solidFill>
                  <a:schemeClr val="accent6">
                    <a:lumMod val="75000"/>
                  </a:schemeClr>
                </a:solidFill>
              </a:rPr>
              <a:t>useradd</a:t>
            </a:r>
            <a:r>
              <a:rPr lang="en-US" altLang="zh-CN" dirty="0">
                <a:solidFill>
                  <a:schemeClr val="accent6">
                    <a:lumMod val="75000"/>
                  </a:schemeClr>
                </a:solidFill>
              </a:rPr>
              <a:t> -D -s /bin/</a:t>
            </a:r>
            <a:r>
              <a:rPr lang="en-US" altLang="zh-CN" dirty="0" err="1">
                <a:solidFill>
                  <a:schemeClr val="accent6">
                    <a:lumMod val="75000"/>
                  </a:schemeClr>
                </a:solidFill>
              </a:rPr>
              <a:t>ksh</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修改用户账号（</a:t>
            </a:r>
            <a:r>
              <a:rPr lang="en-US" altLang="zh-CN" sz="4400" dirty="0" err="1"/>
              <a:t>usermod</a:t>
            </a:r>
            <a:r>
              <a:rPr lang="zh-CN" altLang="en-US" sz="4400" dirty="0"/>
              <a:t>）</a:t>
            </a:r>
            <a:endParaRPr lang="zh-CN" altLang="en-US" dirty="0"/>
          </a:p>
        </p:txBody>
      </p:sp>
      <p:sp>
        <p:nvSpPr>
          <p:cNvPr id="3" name="内容占位符 2"/>
          <p:cNvSpPr>
            <a:spLocks noGrp="1"/>
          </p:cNvSpPr>
          <p:nvPr>
            <p:ph idx="1"/>
          </p:nvPr>
        </p:nvSpPr>
        <p:spPr/>
        <p:txBody>
          <a:bodyPr/>
          <a:lstStyle/>
          <a:p>
            <a:r>
              <a:rPr lang="zh-CN" altLang="en-US" dirty="0"/>
              <a:t>格式：</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usermod</a:t>
            </a:r>
            <a:r>
              <a:rPr lang="en-US" altLang="zh-CN" b="1" dirty="0">
                <a:solidFill>
                  <a:schemeClr val="accent6">
                    <a:lumMod val="75000"/>
                  </a:schemeClr>
                </a:solidFill>
              </a:rPr>
              <a:t> [&lt;</a:t>
            </a:r>
            <a:r>
              <a:rPr lang="zh-CN" altLang="en-US" b="1" dirty="0">
                <a:solidFill>
                  <a:schemeClr val="accent6">
                    <a:lumMod val="75000"/>
                  </a:schemeClr>
                </a:solidFill>
              </a:rPr>
              <a:t>选项</a:t>
            </a:r>
            <a:r>
              <a:rPr lang="en-US" altLang="zh-CN" b="1" dirty="0">
                <a:solidFill>
                  <a:schemeClr val="accent6">
                    <a:lumMod val="75000"/>
                  </a:schemeClr>
                </a:solidFill>
              </a:rPr>
              <a:t>&gt;] &lt;</a:t>
            </a:r>
            <a:r>
              <a:rPr lang="zh-CN" altLang="en-US" b="1" dirty="0">
                <a:solidFill>
                  <a:schemeClr val="accent6">
                    <a:lumMod val="75000"/>
                  </a:schemeClr>
                </a:solidFill>
              </a:rPr>
              <a:t>用户名</a:t>
            </a:r>
            <a:r>
              <a:rPr lang="en-US" altLang="zh-CN" b="1" dirty="0">
                <a:solidFill>
                  <a:schemeClr val="accent6">
                    <a:lumMod val="75000"/>
                  </a:schemeClr>
                </a:solidFill>
              </a:rPr>
              <a:t>&gt;</a:t>
            </a:r>
          </a:p>
          <a:p>
            <a:pPr lvl="1"/>
            <a:r>
              <a:rPr lang="zh-CN" altLang="en-US" dirty="0"/>
              <a:t>选项与</a:t>
            </a:r>
            <a:r>
              <a:rPr lang="en-US" altLang="zh-CN" dirty="0" err="1"/>
              <a:t>useradd</a:t>
            </a:r>
            <a:r>
              <a:rPr lang="zh-CN" altLang="en-US" dirty="0"/>
              <a:t>命令基本相同</a:t>
            </a:r>
          </a:p>
          <a:p>
            <a:r>
              <a:rPr lang="zh-CN" altLang="en-US" dirty="0"/>
              <a:t>举例：</a:t>
            </a:r>
          </a:p>
          <a:p>
            <a:pPr lvl="1"/>
            <a:r>
              <a:rPr lang="en-US" altLang="zh-CN" dirty="0"/>
              <a:t># </a:t>
            </a:r>
            <a:r>
              <a:rPr lang="en-US" altLang="zh-CN" dirty="0" err="1"/>
              <a:t>usermod</a:t>
            </a:r>
            <a:r>
              <a:rPr lang="en-US" altLang="zh-CN" dirty="0"/>
              <a:t> -l user2 user1 </a:t>
            </a:r>
            <a:endParaRPr lang="en-GB" altLang="zh-CN" dirty="0"/>
          </a:p>
          <a:p>
            <a:pPr lvl="1"/>
            <a:r>
              <a:rPr lang="en-GB" altLang="zh-CN" dirty="0"/>
              <a:t># </a:t>
            </a:r>
            <a:r>
              <a:rPr lang="en-GB" altLang="zh-CN" dirty="0" err="1"/>
              <a:t>usermod</a:t>
            </a:r>
            <a:r>
              <a:rPr lang="en-GB" altLang="zh-CN" dirty="0"/>
              <a:t> -G </a:t>
            </a:r>
            <a:r>
              <a:rPr lang="en-GB" altLang="zh-CN" dirty="0" err="1"/>
              <a:t>softgroup</a:t>
            </a:r>
            <a:r>
              <a:rPr lang="en-GB" altLang="zh-CN" dirty="0"/>
              <a:t> </a:t>
            </a:r>
            <a:r>
              <a:rPr lang="en-GB" altLang="zh-CN" dirty="0" err="1"/>
              <a:t>jjh</a:t>
            </a:r>
            <a:endParaRPr lang="en-GB" altLang="zh-CN" dirty="0"/>
          </a:p>
          <a:p>
            <a:pPr lvl="1"/>
            <a:r>
              <a:rPr lang="en-GB" altLang="zh-CN" dirty="0"/>
              <a:t># </a:t>
            </a:r>
            <a:r>
              <a:rPr lang="en-US" altLang="zh-CN" dirty="0" err="1"/>
              <a:t>usermod</a:t>
            </a:r>
            <a:r>
              <a:rPr lang="en-US" altLang="zh-CN" dirty="0"/>
              <a:t> -L user1 </a:t>
            </a:r>
            <a:endParaRPr lang="en-GB" altLang="zh-CN" dirty="0"/>
          </a:p>
          <a:p>
            <a:pPr lvl="1"/>
            <a:r>
              <a:rPr lang="en-GB" altLang="zh-CN" dirty="0"/>
              <a:t># </a:t>
            </a:r>
            <a:r>
              <a:rPr lang="en-US" altLang="zh-CN" dirty="0" err="1"/>
              <a:t>usermod</a:t>
            </a:r>
            <a:r>
              <a:rPr lang="en-US" altLang="zh-CN" dirty="0"/>
              <a:t> -U user1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删除用户账号（</a:t>
            </a:r>
            <a:r>
              <a:rPr lang="en-US" altLang="zh-CN" sz="4400" dirty="0" err="1"/>
              <a:t>userdel</a:t>
            </a:r>
            <a:r>
              <a:rPr lang="zh-CN" altLang="en-US" sz="4400" dirty="0"/>
              <a:t>）</a:t>
            </a:r>
            <a:endParaRPr lang="zh-CN" altLang="en-US" dirty="0"/>
          </a:p>
        </p:txBody>
      </p:sp>
      <p:sp>
        <p:nvSpPr>
          <p:cNvPr id="3" name="内容占位符 2"/>
          <p:cNvSpPr>
            <a:spLocks noGrp="1"/>
          </p:cNvSpPr>
          <p:nvPr>
            <p:ph idx="1"/>
          </p:nvPr>
        </p:nvSpPr>
        <p:spPr/>
        <p:txBody>
          <a:bodyPr/>
          <a:lstStyle/>
          <a:p>
            <a:r>
              <a:rPr lang="zh-CN" altLang="en-US" dirty="0"/>
              <a:t>格式：</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userdel</a:t>
            </a:r>
            <a:r>
              <a:rPr lang="en-US" altLang="zh-CN" b="1" dirty="0">
                <a:solidFill>
                  <a:schemeClr val="accent6">
                    <a:lumMod val="75000"/>
                  </a:schemeClr>
                </a:solidFill>
              </a:rPr>
              <a:t> [&lt;-r&gt;] &lt;</a:t>
            </a:r>
            <a:r>
              <a:rPr lang="zh-CN" altLang="en-US" b="1" dirty="0">
                <a:solidFill>
                  <a:schemeClr val="accent6">
                    <a:lumMod val="75000"/>
                  </a:schemeClr>
                </a:solidFill>
              </a:rPr>
              <a:t>用户名</a:t>
            </a:r>
            <a:r>
              <a:rPr lang="en-US" altLang="zh-CN" b="1" dirty="0">
                <a:solidFill>
                  <a:schemeClr val="accent6">
                    <a:lumMod val="75000"/>
                  </a:schemeClr>
                </a:solidFill>
              </a:rPr>
              <a:t>&gt;</a:t>
            </a:r>
          </a:p>
          <a:p>
            <a:pPr lvl="1"/>
            <a:r>
              <a:rPr lang="zh-CN" altLang="en-US" dirty="0"/>
              <a:t>选项</a:t>
            </a:r>
            <a:r>
              <a:rPr lang="en-US" altLang="zh-CN" dirty="0"/>
              <a:t>-r</a:t>
            </a:r>
            <a:r>
              <a:rPr lang="zh-CN" altLang="en-US" dirty="0"/>
              <a:t>用于删除用户的宿主目录</a:t>
            </a:r>
          </a:p>
          <a:p>
            <a:endParaRPr lang="zh-CN" altLang="en-US" dirty="0"/>
          </a:p>
          <a:p>
            <a:r>
              <a:rPr lang="zh-CN" altLang="en-US" dirty="0"/>
              <a:t>举例：</a:t>
            </a:r>
          </a:p>
          <a:p>
            <a:pPr lvl="1"/>
            <a:r>
              <a:rPr lang="en-US" altLang="zh-CN" dirty="0"/>
              <a:t># </a:t>
            </a:r>
            <a:r>
              <a:rPr lang="en-US" altLang="zh-CN" dirty="0" err="1"/>
              <a:t>userdel</a:t>
            </a:r>
            <a:r>
              <a:rPr lang="en-US" altLang="zh-CN" dirty="0"/>
              <a:t> ftp1 </a:t>
            </a:r>
            <a:endParaRPr lang="en-GB" altLang="zh-CN" dirty="0"/>
          </a:p>
          <a:p>
            <a:pPr lvl="1"/>
            <a:r>
              <a:rPr lang="en-GB" altLang="zh-CN" dirty="0"/>
              <a:t># </a:t>
            </a:r>
            <a:r>
              <a:rPr lang="en-GB" altLang="zh-CN" dirty="0" err="1"/>
              <a:t>userdel</a:t>
            </a:r>
            <a:r>
              <a:rPr lang="en-GB" altLang="zh-CN" dirty="0"/>
              <a:t> </a:t>
            </a:r>
            <a:r>
              <a:rPr lang="en-GB" altLang="zh-CN" dirty="0">
                <a:latin typeface="helvetica"/>
              </a:rPr>
              <a:t>–</a:t>
            </a:r>
            <a:r>
              <a:rPr lang="en-GB" altLang="zh-CN" dirty="0"/>
              <a:t>r user1</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添加组账号（ </a:t>
            </a:r>
            <a:r>
              <a:rPr lang="en-US" altLang="zh-CN" sz="4400" dirty="0" err="1"/>
              <a:t>groupadd</a:t>
            </a:r>
            <a:r>
              <a:rPr lang="en-US" altLang="zh-CN" sz="4400" dirty="0"/>
              <a:t> </a:t>
            </a:r>
            <a:r>
              <a:rPr lang="zh-CN" altLang="en-US" sz="4400" dirty="0"/>
              <a:t>）</a:t>
            </a:r>
            <a:endParaRPr lang="zh-CN" altLang="en-US" dirty="0"/>
          </a:p>
        </p:txBody>
      </p:sp>
      <p:sp>
        <p:nvSpPr>
          <p:cNvPr id="3" name="内容占位符 2"/>
          <p:cNvSpPr>
            <a:spLocks noGrp="1"/>
          </p:cNvSpPr>
          <p:nvPr>
            <p:ph idx="1"/>
          </p:nvPr>
        </p:nvSpPr>
        <p:spPr/>
        <p:txBody>
          <a:bodyPr/>
          <a:lstStyle/>
          <a:p>
            <a:r>
              <a:rPr lang="zh-CN" altLang="en-US" dirty="0"/>
              <a:t>格式</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groupadd</a:t>
            </a:r>
            <a:r>
              <a:rPr lang="en-US" altLang="zh-CN" b="1" dirty="0">
                <a:solidFill>
                  <a:schemeClr val="accent6">
                    <a:lumMod val="75000"/>
                  </a:schemeClr>
                </a:solidFill>
              </a:rPr>
              <a:t> [&lt;</a:t>
            </a:r>
            <a:r>
              <a:rPr lang="zh-CN" altLang="en-US" b="1" dirty="0">
                <a:solidFill>
                  <a:schemeClr val="accent6">
                    <a:lumMod val="75000"/>
                  </a:schemeClr>
                </a:solidFill>
              </a:rPr>
              <a:t>参数</a:t>
            </a:r>
            <a:r>
              <a:rPr lang="en-US" altLang="zh-CN" b="1" dirty="0">
                <a:solidFill>
                  <a:schemeClr val="accent6">
                    <a:lumMod val="75000"/>
                  </a:schemeClr>
                </a:solidFill>
              </a:rPr>
              <a:t>&gt;] &lt;</a:t>
            </a:r>
            <a:r>
              <a:rPr lang="zh-CN" altLang="en-US" b="1" i="1" dirty="0">
                <a:solidFill>
                  <a:schemeClr val="accent6">
                    <a:lumMod val="75000"/>
                  </a:schemeClr>
                </a:solidFill>
              </a:rPr>
              <a:t>组账号名</a:t>
            </a:r>
            <a:r>
              <a:rPr lang="en-US" altLang="zh-CN" b="1" i="1" dirty="0">
                <a:solidFill>
                  <a:schemeClr val="accent6">
                    <a:lumMod val="75000"/>
                  </a:schemeClr>
                </a:solidFill>
              </a:rPr>
              <a:t>&gt;</a:t>
            </a:r>
          </a:p>
          <a:p>
            <a:r>
              <a:rPr lang="zh-CN" altLang="en-US" dirty="0"/>
              <a:t>常用参数</a:t>
            </a:r>
          </a:p>
          <a:p>
            <a:pPr lvl="1"/>
            <a:r>
              <a:rPr lang="zh-CN" altLang="en-US" dirty="0"/>
              <a:t>参数</a:t>
            </a:r>
            <a:r>
              <a:rPr lang="en-US" altLang="zh-CN" dirty="0"/>
              <a:t>-r</a:t>
            </a:r>
            <a:r>
              <a:rPr lang="zh-CN" altLang="en-US" dirty="0"/>
              <a:t>用于创建系统组账号（</a:t>
            </a:r>
            <a:r>
              <a:rPr lang="en-US" altLang="zh-CN" dirty="0"/>
              <a:t>GID</a:t>
            </a:r>
            <a:r>
              <a:rPr lang="zh-CN" altLang="en-US" dirty="0"/>
              <a:t>小于</a:t>
            </a:r>
            <a:r>
              <a:rPr lang="en-US" altLang="zh-CN" dirty="0"/>
              <a:t>500 </a:t>
            </a:r>
            <a:r>
              <a:rPr lang="zh-CN" altLang="en-US" dirty="0"/>
              <a:t>）</a:t>
            </a:r>
          </a:p>
          <a:p>
            <a:pPr lvl="1"/>
            <a:r>
              <a:rPr lang="zh-CN" altLang="en-US" dirty="0"/>
              <a:t>参数</a:t>
            </a:r>
            <a:r>
              <a:rPr lang="en-US" altLang="zh-CN" dirty="0"/>
              <a:t>-g</a:t>
            </a:r>
            <a:r>
              <a:rPr lang="zh-CN" altLang="en-US" dirty="0"/>
              <a:t>用于指定</a:t>
            </a:r>
            <a:r>
              <a:rPr lang="en-US" altLang="zh-CN" dirty="0"/>
              <a:t>GID</a:t>
            </a:r>
          </a:p>
          <a:p>
            <a:r>
              <a:rPr lang="zh-CN" altLang="en-US" dirty="0"/>
              <a:t>举例</a:t>
            </a:r>
          </a:p>
          <a:p>
            <a:pPr lvl="1"/>
            <a:r>
              <a:rPr lang="en-US" altLang="zh-CN" dirty="0"/>
              <a:t># </a:t>
            </a:r>
            <a:r>
              <a:rPr lang="en-US" altLang="zh-CN" dirty="0" err="1"/>
              <a:t>groupadd</a:t>
            </a:r>
            <a:r>
              <a:rPr lang="en-US" altLang="zh-CN" dirty="0"/>
              <a:t> </a:t>
            </a:r>
            <a:r>
              <a:rPr lang="en-US" altLang="zh-CN" dirty="0" err="1"/>
              <a:t>mygroup</a:t>
            </a:r>
            <a:r>
              <a:rPr lang="en-US" altLang="zh-CN" dirty="0"/>
              <a:t> </a:t>
            </a:r>
          </a:p>
          <a:p>
            <a:pPr lvl="1"/>
            <a:r>
              <a:rPr lang="en-US" altLang="zh-CN" dirty="0"/>
              <a:t># </a:t>
            </a:r>
            <a:r>
              <a:rPr lang="en-US" altLang="zh-CN" dirty="0" err="1"/>
              <a:t>groupadd</a:t>
            </a:r>
            <a:r>
              <a:rPr lang="en-US" altLang="zh-CN" dirty="0"/>
              <a:t> -r </a:t>
            </a:r>
            <a:r>
              <a:rPr lang="en-US" altLang="zh-CN" dirty="0" err="1"/>
              <a:t>sysgroup</a:t>
            </a:r>
            <a:endParaRPr lang="en-US" altLang="zh-CN" dirty="0"/>
          </a:p>
          <a:p>
            <a:pPr lvl="1">
              <a:lnSpc>
                <a:spcPct val="93000"/>
              </a:lnSpc>
            </a:pPr>
            <a:r>
              <a:rPr lang="en-GB" altLang="zh-CN" dirty="0"/>
              <a:t># </a:t>
            </a:r>
            <a:r>
              <a:rPr lang="en-GB" altLang="zh-CN" dirty="0" err="1"/>
              <a:t>groupadd</a:t>
            </a:r>
            <a:r>
              <a:rPr lang="en-GB" altLang="zh-CN" dirty="0"/>
              <a:t> </a:t>
            </a:r>
            <a:r>
              <a:rPr lang="en-US" altLang="zh-CN" dirty="0"/>
              <a:t>-</a:t>
            </a:r>
            <a:r>
              <a:rPr lang="en-GB" altLang="zh-CN" dirty="0"/>
              <a:t>g 888 group2</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修改组账号（ </a:t>
            </a:r>
            <a:r>
              <a:rPr lang="en-US" altLang="zh-CN" sz="4400" dirty="0" err="1"/>
              <a:t>groupmod</a:t>
            </a:r>
            <a:r>
              <a:rPr lang="en-US" altLang="zh-CN" sz="4400" dirty="0"/>
              <a:t> </a:t>
            </a:r>
            <a:r>
              <a:rPr lang="zh-CN" altLang="en-US" sz="4400" dirty="0"/>
              <a:t>）</a:t>
            </a:r>
            <a:endParaRPr lang="zh-CN" altLang="en-US" dirty="0"/>
          </a:p>
        </p:txBody>
      </p:sp>
      <p:sp>
        <p:nvSpPr>
          <p:cNvPr id="3" name="内容占位符 2"/>
          <p:cNvSpPr>
            <a:spLocks noGrp="1"/>
          </p:cNvSpPr>
          <p:nvPr>
            <p:ph idx="1"/>
          </p:nvPr>
        </p:nvSpPr>
        <p:spPr/>
        <p:txBody>
          <a:bodyPr/>
          <a:lstStyle/>
          <a:p>
            <a:r>
              <a:rPr lang="zh-CN" altLang="en-US" dirty="0"/>
              <a:t>格式</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groupmod</a:t>
            </a:r>
            <a:r>
              <a:rPr lang="en-US" altLang="zh-CN" b="1" dirty="0">
                <a:solidFill>
                  <a:schemeClr val="accent6">
                    <a:lumMod val="75000"/>
                  </a:schemeClr>
                </a:solidFill>
              </a:rPr>
              <a:t> [&lt;</a:t>
            </a:r>
            <a:r>
              <a:rPr lang="zh-CN" altLang="en-US" b="1" dirty="0">
                <a:solidFill>
                  <a:schemeClr val="accent6">
                    <a:lumMod val="75000"/>
                  </a:schemeClr>
                </a:solidFill>
              </a:rPr>
              <a:t>参数</a:t>
            </a:r>
            <a:r>
              <a:rPr lang="en-US" altLang="zh-CN" b="1" dirty="0">
                <a:solidFill>
                  <a:schemeClr val="accent6">
                    <a:lumMod val="75000"/>
                  </a:schemeClr>
                </a:solidFill>
              </a:rPr>
              <a:t>&gt;] &lt;</a:t>
            </a:r>
            <a:r>
              <a:rPr lang="zh-CN" altLang="en-US" b="1" i="1" dirty="0">
                <a:solidFill>
                  <a:schemeClr val="accent6">
                    <a:lumMod val="75000"/>
                  </a:schemeClr>
                </a:solidFill>
              </a:rPr>
              <a:t>组账号名</a:t>
            </a:r>
            <a:r>
              <a:rPr lang="en-US" altLang="zh-CN" b="1" i="1" dirty="0">
                <a:solidFill>
                  <a:schemeClr val="accent6">
                    <a:lumMod val="75000"/>
                  </a:schemeClr>
                </a:solidFill>
              </a:rPr>
              <a:t>&gt;</a:t>
            </a:r>
          </a:p>
          <a:p>
            <a:r>
              <a:rPr lang="zh-CN" altLang="en-US" dirty="0"/>
              <a:t>常用参数</a:t>
            </a:r>
          </a:p>
          <a:p>
            <a:pPr lvl="1"/>
            <a:r>
              <a:rPr lang="zh-CN" altLang="en-US" dirty="0"/>
              <a:t>参数</a:t>
            </a:r>
            <a:r>
              <a:rPr lang="en-US" altLang="zh-CN" dirty="0"/>
              <a:t>-g</a:t>
            </a:r>
            <a:r>
              <a:rPr lang="zh-CN" altLang="en-US" dirty="0"/>
              <a:t>改变组账号的</a:t>
            </a:r>
            <a:r>
              <a:rPr lang="en-US" altLang="zh-CN" dirty="0"/>
              <a:t>GID </a:t>
            </a:r>
            <a:r>
              <a:rPr lang="zh-CN" altLang="en-US" dirty="0"/>
              <a:t>，组账号名保持不变。 </a:t>
            </a:r>
          </a:p>
          <a:p>
            <a:pPr lvl="1"/>
            <a:r>
              <a:rPr lang="zh-CN" altLang="en-US" dirty="0"/>
              <a:t>参数</a:t>
            </a:r>
            <a:r>
              <a:rPr lang="en-US" altLang="zh-CN" dirty="0"/>
              <a:t>-n</a:t>
            </a:r>
            <a:r>
              <a:rPr lang="zh-CN" altLang="en-US" b="1" dirty="0">
                <a:solidFill>
                  <a:srgbClr val="00B0F0"/>
                </a:solidFill>
              </a:rPr>
              <a:t>改变组账号名 </a:t>
            </a:r>
            <a:r>
              <a:rPr lang="zh-CN" altLang="en-US" dirty="0"/>
              <a:t>。</a:t>
            </a:r>
          </a:p>
          <a:p>
            <a:r>
              <a:rPr lang="zh-CN" altLang="en-US" dirty="0"/>
              <a:t>举例</a:t>
            </a:r>
          </a:p>
          <a:p>
            <a:pPr lvl="1"/>
            <a:r>
              <a:rPr lang="en-US" altLang="zh-CN" dirty="0"/>
              <a:t>#</a:t>
            </a:r>
            <a:r>
              <a:rPr lang="en-US" altLang="zh-CN" dirty="0">
                <a:latin typeface="helvetica"/>
              </a:rPr>
              <a:t> </a:t>
            </a:r>
            <a:r>
              <a:rPr lang="en-US" altLang="zh-CN" dirty="0" err="1"/>
              <a:t>groupmod</a:t>
            </a:r>
            <a:r>
              <a:rPr lang="en-US" altLang="zh-CN" dirty="0">
                <a:latin typeface="helvetica"/>
              </a:rPr>
              <a:t> </a:t>
            </a:r>
            <a:r>
              <a:rPr lang="en-US" altLang="zh-CN" dirty="0"/>
              <a:t>-g</a:t>
            </a:r>
            <a:r>
              <a:rPr lang="en-US" altLang="zh-CN" dirty="0">
                <a:latin typeface="helvetica"/>
              </a:rPr>
              <a:t> </a:t>
            </a:r>
            <a:r>
              <a:rPr lang="en-US" altLang="zh-CN" dirty="0"/>
              <a:t>503</a:t>
            </a:r>
            <a:r>
              <a:rPr lang="en-US" altLang="zh-CN" dirty="0">
                <a:latin typeface="helvetica"/>
              </a:rPr>
              <a:t> </a:t>
            </a:r>
            <a:r>
              <a:rPr lang="en-US" altLang="zh-CN" dirty="0" err="1"/>
              <a:t>mygroup</a:t>
            </a:r>
            <a:r>
              <a:rPr lang="en-US" altLang="zh-CN" dirty="0"/>
              <a:t> </a:t>
            </a:r>
          </a:p>
          <a:p>
            <a:pPr lvl="1"/>
            <a:r>
              <a:rPr lang="en-GB" altLang="zh-CN" dirty="0"/>
              <a:t># </a:t>
            </a:r>
            <a:r>
              <a:rPr lang="en-GB" altLang="zh-CN" dirty="0" err="1"/>
              <a:t>groupmod</a:t>
            </a:r>
            <a:r>
              <a:rPr lang="en-GB" altLang="zh-CN" dirty="0"/>
              <a:t> </a:t>
            </a:r>
            <a:r>
              <a:rPr lang="en-GB" altLang="zh-CN" dirty="0">
                <a:latin typeface="helvetica"/>
              </a:rPr>
              <a:t>–</a:t>
            </a:r>
            <a:r>
              <a:rPr lang="en-GB" altLang="zh-CN" dirty="0"/>
              <a:t>n </a:t>
            </a:r>
            <a:r>
              <a:rPr lang="en-US" altLang="zh-CN" b="1" dirty="0" err="1"/>
              <a:t>newgroup</a:t>
            </a:r>
            <a:r>
              <a:rPr lang="en-US" altLang="zh-CN" b="1" dirty="0"/>
              <a:t> </a:t>
            </a:r>
            <a:r>
              <a:rPr lang="en-US" altLang="zh-CN" b="1" dirty="0" err="1"/>
              <a:t>mygroup</a:t>
            </a:r>
            <a:r>
              <a:rPr lang="en-US" altLang="zh-CN" dirty="0"/>
              <a:t>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本章学习目标 </a:t>
            </a:r>
          </a:p>
        </p:txBody>
      </p:sp>
      <p:sp>
        <p:nvSpPr>
          <p:cNvPr id="104451" name="Rectangle 3"/>
          <p:cNvSpPr>
            <a:spLocks noGrp="1" noChangeArrowheads="1"/>
          </p:cNvSpPr>
          <p:nvPr>
            <p:ph type="body" idx="1"/>
          </p:nvPr>
        </p:nvSpPr>
        <p:spPr>
          <a:xfrm>
            <a:off x="457200" y="1124744"/>
            <a:ext cx="8229600" cy="5006181"/>
          </a:xfrm>
        </p:spPr>
        <p:txBody>
          <a:bodyPr/>
          <a:lstStyle/>
          <a:p>
            <a:r>
              <a:rPr lang="zh-CN" altLang="en-US" sz="2400" dirty="0"/>
              <a:t>熟悉账户配置文件</a:t>
            </a:r>
          </a:p>
          <a:p>
            <a:r>
              <a:rPr lang="zh-CN" altLang="en-US" sz="2400" dirty="0"/>
              <a:t>学会设置和管理口令</a:t>
            </a:r>
          </a:p>
          <a:p>
            <a:r>
              <a:rPr lang="zh-CN" altLang="en-US" sz="2400" dirty="0"/>
              <a:t>理解</a:t>
            </a:r>
            <a:r>
              <a:rPr lang="en-US" altLang="zh-CN" sz="2400" dirty="0"/>
              <a:t>Linux</a:t>
            </a:r>
            <a:r>
              <a:rPr lang="zh-CN" altLang="en-US" sz="2400" dirty="0"/>
              <a:t>系统的权限</a:t>
            </a:r>
          </a:p>
          <a:p>
            <a:r>
              <a:rPr lang="zh-CN" altLang="en-US" sz="2400" dirty="0"/>
              <a:t>掌握设置</a:t>
            </a:r>
            <a:r>
              <a:rPr lang="zh-CN" altLang="en-US" sz="2400" dirty="0">
                <a:highlight>
                  <a:srgbClr val="FFFF00"/>
                </a:highlight>
              </a:rPr>
              <a:t>基本操作权限</a:t>
            </a:r>
          </a:p>
          <a:p>
            <a:r>
              <a:rPr lang="zh-CN" altLang="en-US" sz="2400" dirty="0"/>
              <a:t>学会</a:t>
            </a:r>
            <a:r>
              <a:rPr lang="zh-CN" altLang="en-US" sz="2400" dirty="0">
                <a:highlight>
                  <a:srgbClr val="FFFF00"/>
                </a:highlight>
              </a:rPr>
              <a:t>设置特殊权限</a:t>
            </a:r>
            <a:endParaRPr lang="en-US" altLang="zh-CN" sz="2400" dirty="0">
              <a:highlight>
                <a:srgbClr val="FFFF00"/>
              </a:highlight>
            </a:endParaRPr>
          </a:p>
          <a:p>
            <a:r>
              <a:rPr lang="zh-CN" altLang="en-US" sz="2400" dirty="0"/>
              <a:t>学会设置</a:t>
            </a:r>
            <a:r>
              <a:rPr lang="en-US" altLang="zh-CN" sz="2400" dirty="0"/>
              <a:t>ext2/3/4 </a:t>
            </a:r>
            <a:r>
              <a:rPr lang="zh-CN" altLang="en-US" sz="2400" dirty="0"/>
              <a:t>的文件扩展属性</a:t>
            </a:r>
          </a:p>
          <a:p>
            <a:r>
              <a:rPr lang="zh-CN" altLang="en-US" sz="2400" dirty="0"/>
              <a:t>学会设置</a:t>
            </a:r>
            <a:r>
              <a:rPr lang="en-US" altLang="zh-CN" sz="2400" b="1" dirty="0">
                <a:solidFill>
                  <a:srgbClr val="FF0000"/>
                </a:solidFill>
              </a:rPr>
              <a:t>FACL</a:t>
            </a:r>
            <a:r>
              <a:rPr lang="zh-CN" altLang="en-US" sz="2400" b="1" dirty="0">
                <a:solidFill>
                  <a:srgbClr val="FF0000"/>
                </a:solidFill>
              </a:rPr>
              <a:t>权限</a:t>
            </a:r>
            <a:endParaRPr lang="en-US" altLang="zh-CN" sz="2400" b="1" dirty="0">
              <a:solidFill>
                <a:srgbClr val="FF0000"/>
              </a:solidFill>
            </a:endParaRPr>
          </a:p>
          <a:p>
            <a:r>
              <a:rPr lang="zh-CN" altLang="en-US" sz="2400" dirty="0"/>
              <a:t>理解进程相关概念</a:t>
            </a:r>
          </a:p>
          <a:p>
            <a:r>
              <a:rPr lang="zh-CN" altLang="en-US" sz="2400" dirty="0"/>
              <a:t>掌握如何运行后台进程及注销后继续执行</a:t>
            </a:r>
          </a:p>
          <a:p>
            <a:r>
              <a:rPr lang="zh-CN" altLang="en-US" sz="2400" dirty="0"/>
              <a:t>掌握进程管理命令的使用</a:t>
            </a:r>
            <a:endParaRPr lang="en-US" altLang="zh-CN" sz="2400" dirty="0"/>
          </a:p>
          <a:p>
            <a:r>
              <a:rPr lang="zh-CN" altLang="en-US" sz="2400" dirty="0"/>
              <a:t>掌握</a:t>
            </a:r>
            <a:r>
              <a:rPr lang="zh-CN" altLang="en-US" sz="2400" b="1" dirty="0">
                <a:solidFill>
                  <a:srgbClr val="FF0000"/>
                </a:solidFill>
              </a:rPr>
              <a:t>作业控制</a:t>
            </a:r>
            <a:r>
              <a:rPr lang="zh-CN" altLang="en-US" sz="2400" dirty="0"/>
              <a:t>的命令及快捷键的使用</a:t>
            </a:r>
            <a:endParaRPr lang="en-US" altLang="zh-CN" sz="2400" dirty="0"/>
          </a:p>
          <a:p>
            <a:endParaRPr lang="zh-CN" altLang="en-US" sz="2400"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删除组账号（ </a:t>
            </a:r>
            <a:r>
              <a:rPr lang="en-US" altLang="zh-CN" sz="4400" dirty="0" err="1"/>
              <a:t>groupdel</a:t>
            </a:r>
            <a:r>
              <a:rPr lang="en-US" altLang="zh-CN" sz="4400" dirty="0"/>
              <a:t> </a:t>
            </a:r>
            <a:r>
              <a:rPr lang="zh-CN" altLang="en-US" sz="4400" dirty="0"/>
              <a:t>）</a:t>
            </a:r>
            <a:endParaRPr lang="zh-CN" altLang="en-US" dirty="0"/>
          </a:p>
        </p:txBody>
      </p:sp>
      <p:sp>
        <p:nvSpPr>
          <p:cNvPr id="3" name="内容占位符 2"/>
          <p:cNvSpPr>
            <a:spLocks noGrp="1"/>
          </p:cNvSpPr>
          <p:nvPr>
            <p:ph idx="1"/>
          </p:nvPr>
        </p:nvSpPr>
        <p:spPr/>
        <p:txBody>
          <a:bodyPr/>
          <a:lstStyle/>
          <a:p>
            <a:r>
              <a:rPr lang="zh-CN" altLang="en-US" dirty="0"/>
              <a:t>格式</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groupdel</a:t>
            </a:r>
            <a:r>
              <a:rPr lang="en-US" altLang="zh-CN" b="1" dirty="0">
                <a:solidFill>
                  <a:schemeClr val="accent6">
                    <a:lumMod val="75000"/>
                  </a:schemeClr>
                </a:solidFill>
              </a:rPr>
              <a:t> &lt;</a:t>
            </a:r>
            <a:r>
              <a:rPr lang="zh-CN" altLang="en-US" b="1" i="1" dirty="0">
                <a:solidFill>
                  <a:schemeClr val="accent6">
                    <a:lumMod val="75000"/>
                  </a:schemeClr>
                </a:solidFill>
              </a:rPr>
              <a:t>组账号名</a:t>
            </a:r>
            <a:r>
              <a:rPr lang="en-US" altLang="zh-CN" b="1" i="1" dirty="0">
                <a:solidFill>
                  <a:schemeClr val="accent6">
                    <a:lumMod val="75000"/>
                  </a:schemeClr>
                </a:solidFill>
              </a:rPr>
              <a:t>&gt;</a:t>
            </a:r>
          </a:p>
          <a:p>
            <a:r>
              <a:rPr lang="zh-CN" altLang="en-US" dirty="0"/>
              <a:t>举例</a:t>
            </a:r>
          </a:p>
          <a:p>
            <a:pPr lvl="1">
              <a:buNone/>
            </a:pPr>
            <a:r>
              <a:rPr lang="en-US" altLang="zh-CN" dirty="0"/>
              <a:t>#</a:t>
            </a:r>
            <a:r>
              <a:rPr lang="en-US" altLang="zh-CN" dirty="0">
                <a:latin typeface="helvetica"/>
              </a:rPr>
              <a:t> </a:t>
            </a:r>
            <a:r>
              <a:rPr lang="en-US" altLang="zh-CN" dirty="0" err="1"/>
              <a:t>groupdel</a:t>
            </a:r>
            <a:r>
              <a:rPr lang="en-US" altLang="zh-CN" dirty="0">
                <a:latin typeface="helvetica"/>
              </a:rPr>
              <a:t>  </a:t>
            </a:r>
            <a:r>
              <a:rPr lang="en-US" altLang="zh-CN" dirty="0" err="1"/>
              <a:t>mygroup</a:t>
            </a:r>
            <a:r>
              <a:rPr lang="en-US" altLang="zh-CN" dirty="0"/>
              <a:t> </a:t>
            </a:r>
          </a:p>
          <a:p>
            <a:r>
              <a:rPr lang="zh-CN" altLang="en-US" dirty="0"/>
              <a:t>注意</a:t>
            </a:r>
          </a:p>
          <a:p>
            <a:pPr lvl="1"/>
            <a:r>
              <a:rPr lang="zh-CN" altLang="en-US" dirty="0"/>
              <a:t>被删除的组账号必须存在 </a:t>
            </a:r>
          </a:p>
          <a:p>
            <a:pPr lvl="1"/>
            <a:r>
              <a:rPr lang="zh-CN" altLang="en-US" dirty="0"/>
              <a:t>当有用户使用组账号作为私有组时不能删除</a:t>
            </a:r>
          </a:p>
          <a:p>
            <a:pPr lvl="1"/>
            <a:r>
              <a:rPr lang="zh-CN" altLang="en-US" dirty="0"/>
              <a:t>与用户名同名的私有组账号在使用</a:t>
            </a:r>
            <a:r>
              <a:rPr lang="en-US" altLang="zh-CN" dirty="0" err="1"/>
              <a:t>userdel</a:t>
            </a:r>
            <a:r>
              <a:rPr lang="zh-CN" altLang="en-US" dirty="0"/>
              <a:t>命令删除用户时被同时删除，无需使用</a:t>
            </a:r>
            <a:r>
              <a:rPr lang="en-US" altLang="zh-CN" dirty="0" err="1"/>
              <a:t>groupdel</a:t>
            </a:r>
            <a:r>
              <a:rPr lang="zh-CN" altLang="en-US" dirty="0"/>
              <a:t>命令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组成员管理</a:t>
            </a:r>
          </a:p>
        </p:txBody>
      </p:sp>
      <p:sp>
        <p:nvSpPr>
          <p:cNvPr id="3" name="内容占位符 2"/>
          <p:cNvSpPr>
            <a:spLocks noGrp="1"/>
          </p:cNvSpPr>
          <p:nvPr>
            <p:ph idx="1"/>
          </p:nvPr>
        </p:nvSpPr>
        <p:spPr/>
        <p:txBody>
          <a:bodyPr/>
          <a:lstStyle/>
          <a:p>
            <a:r>
              <a:rPr lang="zh-CN" altLang="en-US" dirty="0"/>
              <a:t>向标准组中添加用户 </a:t>
            </a:r>
          </a:p>
          <a:p>
            <a:pPr lvl="1"/>
            <a:r>
              <a:rPr lang="en-US" altLang="zh-CN" dirty="0" err="1"/>
              <a:t>gpasswd</a:t>
            </a:r>
            <a:r>
              <a:rPr lang="en-US" altLang="zh-CN" dirty="0"/>
              <a:t> -a &lt;</a:t>
            </a:r>
            <a:r>
              <a:rPr lang="zh-CN" altLang="en-US" dirty="0"/>
              <a:t>用户账号名</a:t>
            </a:r>
            <a:r>
              <a:rPr lang="en-US" altLang="zh-CN" dirty="0"/>
              <a:t>&gt; &lt;</a:t>
            </a:r>
            <a:r>
              <a:rPr lang="zh-CN" altLang="en-US" dirty="0"/>
              <a:t>组账号名</a:t>
            </a:r>
            <a:r>
              <a:rPr lang="en-US" altLang="zh-CN" dirty="0"/>
              <a:t>&gt; </a:t>
            </a:r>
          </a:p>
          <a:p>
            <a:pPr lvl="1">
              <a:buNone/>
            </a:pPr>
            <a:r>
              <a:rPr lang="en-US" altLang="zh-CN" dirty="0">
                <a:solidFill>
                  <a:schemeClr val="accent6">
                    <a:lumMod val="75000"/>
                  </a:schemeClr>
                </a:solidFill>
              </a:rPr>
              <a:t># </a:t>
            </a:r>
            <a:r>
              <a:rPr lang="en-US" altLang="zh-CN" dirty="0" err="1">
                <a:solidFill>
                  <a:schemeClr val="accent6">
                    <a:lumMod val="75000"/>
                  </a:schemeClr>
                </a:solidFill>
              </a:rPr>
              <a:t>gpasswd</a:t>
            </a:r>
            <a:r>
              <a:rPr lang="en-US" altLang="zh-CN" dirty="0">
                <a:solidFill>
                  <a:schemeClr val="accent6">
                    <a:lumMod val="75000"/>
                  </a:schemeClr>
                </a:solidFill>
              </a:rPr>
              <a:t> -a user1 staff </a:t>
            </a:r>
          </a:p>
          <a:p>
            <a:pPr lvl="1"/>
            <a:r>
              <a:rPr lang="en-US" altLang="zh-CN" dirty="0" err="1"/>
              <a:t>usermod</a:t>
            </a:r>
            <a:r>
              <a:rPr lang="en-US" altLang="zh-CN" dirty="0"/>
              <a:t> -G &lt;</a:t>
            </a:r>
            <a:r>
              <a:rPr lang="zh-CN" altLang="en-US" dirty="0"/>
              <a:t>组账号名</a:t>
            </a:r>
            <a:r>
              <a:rPr lang="en-US" altLang="zh-CN" dirty="0"/>
              <a:t>&gt; &lt;</a:t>
            </a:r>
            <a:r>
              <a:rPr lang="zh-CN" altLang="en-US" dirty="0"/>
              <a:t>用户账号名</a:t>
            </a:r>
            <a:r>
              <a:rPr lang="en-US" altLang="zh-CN" dirty="0"/>
              <a:t>&gt; </a:t>
            </a:r>
          </a:p>
          <a:p>
            <a:pPr lvl="1">
              <a:buNone/>
            </a:pPr>
            <a:r>
              <a:rPr lang="en-US" altLang="zh-CN" dirty="0">
                <a:solidFill>
                  <a:schemeClr val="accent6">
                    <a:lumMod val="75000"/>
                  </a:schemeClr>
                </a:solidFill>
              </a:rPr>
              <a:t># </a:t>
            </a:r>
            <a:r>
              <a:rPr lang="en-US" altLang="zh-CN" dirty="0" err="1">
                <a:solidFill>
                  <a:schemeClr val="accent6">
                    <a:lumMod val="75000"/>
                  </a:schemeClr>
                </a:solidFill>
              </a:rPr>
              <a:t>usermod</a:t>
            </a:r>
            <a:r>
              <a:rPr lang="en-US" altLang="zh-CN" dirty="0">
                <a:solidFill>
                  <a:schemeClr val="accent6">
                    <a:lumMod val="75000"/>
                  </a:schemeClr>
                </a:solidFill>
              </a:rPr>
              <a:t> -G  staff  user1</a:t>
            </a:r>
          </a:p>
          <a:p>
            <a:r>
              <a:rPr lang="zh-CN" altLang="en-US" dirty="0"/>
              <a:t>从标准组中删除用户 </a:t>
            </a:r>
          </a:p>
          <a:p>
            <a:pPr lvl="1"/>
            <a:r>
              <a:rPr lang="en-US" altLang="zh-CN" dirty="0" err="1"/>
              <a:t>gpasswd</a:t>
            </a:r>
            <a:r>
              <a:rPr lang="en-US" altLang="zh-CN" dirty="0"/>
              <a:t> -d &lt;</a:t>
            </a:r>
            <a:r>
              <a:rPr lang="zh-CN" altLang="en-US" dirty="0"/>
              <a:t>用户账号名</a:t>
            </a:r>
            <a:r>
              <a:rPr lang="en-US" altLang="zh-CN" dirty="0"/>
              <a:t>&gt; &lt;</a:t>
            </a:r>
            <a:r>
              <a:rPr lang="zh-CN" altLang="en-US" dirty="0"/>
              <a:t>组账号名</a:t>
            </a:r>
            <a:r>
              <a:rPr lang="en-US" altLang="zh-CN" dirty="0"/>
              <a:t>&gt; </a:t>
            </a:r>
          </a:p>
          <a:p>
            <a:pPr lvl="1">
              <a:buNone/>
            </a:pPr>
            <a:r>
              <a:rPr lang="en-US" altLang="zh-CN" dirty="0">
                <a:solidFill>
                  <a:schemeClr val="accent6">
                    <a:lumMod val="75000"/>
                  </a:schemeClr>
                </a:solidFill>
              </a:rPr>
              <a:t># </a:t>
            </a:r>
            <a:r>
              <a:rPr lang="en-US" altLang="zh-CN" dirty="0" err="1">
                <a:solidFill>
                  <a:schemeClr val="accent6">
                    <a:lumMod val="75000"/>
                  </a:schemeClr>
                </a:solidFill>
              </a:rPr>
              <a:t>gpasswd</a:t>
            </a:r>
            <a:r>
              <a:rPr lang="en-US" altLang="zh-CN" dirty="0">
                <a:solidFill>
                  <a:schemeClr val="accent6">
                    <a:lumMod val="75000"/>
                  </a:schemeClr>
                </a:solidFill>
              </a:rPr>
              <a:t> -d user1 staff</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批量用户管理</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32</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批量用户管理工具</a:t>
            </a:r>
          </a:p>
        </p:txBody>
      </p:sp>
      <p:sp>
        <p:nvSpPr>
          <p:cNvPr id="3" name="内容占位符 2"/>
          <p:cNvSpPr>
            <a:spLocks noGrp="1"/>
          </p:cNvSpPr>
          <p:nvPr>
            <p:ph idx="1"/>
          </p:nvPr>
        </p:nvSpPr>
        <p:spPr/>
        <p:txBody>
          <a:bodyPr/>
          <a:lstStyle/>
          <a:p>
            <a:pPr marL="342900" lvl="1" indent="-342900">
              <a:buClr>
                <a:schemeClr val="accent1"/>
              </a:buClr>
              <a:buSzPct val="65000"/>
              <a:buFont typeface="Wingdings" pitchFamily="2" charset="2"/>
              <a:buChar char="n"/>
            </a:pPr>
            <a:r>
              <a:rPr lang="zh-CN" altLang="en-US" sz="3200" dirty="0"/>
              <a:t>成批</a:t>
            </a:r>
            <a:r>
              <a:rPr lang="zh-CN" altLang="en-US" sz="3000" dirty="0">
                <a:cs typeface="+mn-cs"/>
              </a:rPr>
              <a:t>添加</a:t>
            </a:r>
            <a:r>
              <a:rPr lang="en-US" altLang="zh-CN" sz="3000" dirty="0">
                <a:cs typeface="+mn-cs"/>
              </a:rPr>
              <a:t>/</a:t>
            </a:r>
            <a:r>
              <a:rPr lang="zh-CN" altLang="en-US" sz="3000" dirty="0">
                <a:cs typeface="+mn-cs"/>
              </a:rPr>
              <a:t>更新一组账户</a:t>
            </a:r>
            <a:endParaRPr lang="en-US" altLang="zh-CN" sz="3000" dirty="0">
              <a:cs typeface="+mn-cs"/>
            </a:endParaRPr>
          </a:p>
          <a:p>
            <a:pPr lvl="1"/>
            <a:r>
              <a:rPr lang="en-US" altLang="zh-CN" b="1" dirty="0" err="1">
                <a:solidFill>
                  <a:schemeClr val="accent6">
                    <a:lumMod val="75000"/>
                  </a:schemeClr>
                </a:solidFill>
              </a:rPr>
              <a:t>newusers</a:t>
            </a:r>
            <a:endParaRPr lang="en-US" altLang="zh-CN" b="1" dirty="0">
              <a:solidFill>
                <a:schemeClr val="accent6">
                  <a:lumMod val="75000"/>
                </a:schemeClr>
              </a:solidFill>
            </a:endParaRPr>
          </a:p>
          <a:p>
            <a:r>
              <a:rPr lang="zh-CN" altLang="en-US" dirty="0"/>
              <a:t>成批更新用户的口令</a:t>
            </a:r>
            <a:endParaRPr lang="en-US" altLang="zh-CN" dirty="0"/>
          </a:p>
          <a:p>
            <a:pPr lvl="1"/>
            <a:r>
              <a:rPr lang="en-US" altLang="zh-CN" b="1" dirty="0" err="1">
                <a:solidFill>
                  <a:schemeClr val="accent6">
                    <a:lumMod val="75000"/>
                  </a:schemeClr>
                </a:solidFill>
              </a:rPr>
              <a:t>chpasswd</a:t>
            </a:r>
            <a:endParaRPr lang="en-US" altLang="zh-CN" b="1" dirty="0">
              <a:solidFill>
                <a:schemeClr val="accent6">
                  <a:lumMod val="75000"/>
                </a:schemeClr>
              </a:solidFill>
            </a:endParaRPr>
          </a:p>
          <a:p>
            <a:r>
              <a:rPr lang="zh-CN" altLang="en-US" dirty="0"/>
              <a:t>批量生成安全的口令</a:t>
            </a:r>
            <a:endParaRPr lang="en-US" altLang="zh-CN" dirty="0"/>
          </a:p>
          <a:p>
            <a:pPr lvl="1"/>
            <a:r>
              <a:rPr lang="en-US" altLang="zh-CN" b="1" dirty="0" err="1">
                <a:solidFill>
                  <a:schemeClr val="accent6">
                    <a:lumMod val="75000"/>
                  </a:schemeClr>
                </a:solidFill>
              </a:rPr>
              <a:t>pwgen</a:t>
            </a:r>
            <a:endParaRPr lang="en-US" altLang="zh-CN" b="1" dirty="0">
              <a:solidFill>
                <a:schemeClr val="accent6">
                  <a:lumMod val="75000"/>
                </a:schemeClr>
              </a:solidFill>
            </a:endParaRPr>
          </a:p>
          <a:p>
            <a:pPr lvl="1"/>
            <a:r>
              <a:rPr lang="en-US" altLang="zh-CN" b="1" dirty="0" err="1">
                <a:solidFill>
                  <a:schemeClr val="accent6">
                    <a:lumMod val="75000"/>
                  </a:schemeClr>
                </a:solidFill>
              </a:rPr>
              <a:t>secpwgen</a:t>
            </a:r>
            <a:r>
              <a:rPr lang="zh-CN" altLang="en-US" dirty="0"/>
              <a:t>（由</a:t>
            </a:r>
            <a:r>
              <a:rPr lang="en-US" altLang="zh-CN" dirty="0" err="1"/>
              <a:t>RPMForge</a:t>
            </a:r>
            <a:r>
              <a:rPr lang="zh-CN" altLang="en-US" dirty="0"/>
              <a:t>仓库提供）</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newusers</a:t>
            </a:r>
            <a:r>
              <a:rPr lang="zh-CN" altLang="en-US" dirty="0"/>
              <a:t>命令</a:t>
            </a:r>
          </a:p>
        </p:txBody>
      </p:sp>
      <p:sp>
        <p:nvSpPr>
          <p:cNvPr id="3" name="内容占位符 2"/>
          <p:cNvSpPr>
            <a:spLocks noGrp="1"/>
          </p:cNvSpPr>
          <p:nvPr>
            <p:ph idx="1"/>
          </p:nvPr>
        </p:nvSpPr>
        <p:spPr>
          <a:xfrm>
            <a:off x="457200" y="1412776"/>
            <a:ext cx="8229600" cy="4718149"/>
          </a:xfrm>
        </p:spPr>
        <p:txBody>
          <a:bodyPr/>
          <a:lstStyle/>
          <a:p>
            <a:r>
              <a:rPr lang="zh-CN" altLang="en-US" dirty="0"/>
              <a:t>格式</a:t>
            </a:r>
            <a:endParaRPr lang="en-US" altLang="zh-CN" dirty="0"/>
          </a:p>
          <a:p>
            <a:pPr lvl="1"/>
            <a:r>
              <a:rPr lang="en-US" altLang="zh-CN" dirty="0" err="1">
                <a:solidFill>
                  <a:schemeClr val="accent6">
                    <a:lumMod val="75000"/>
                  </a:schemeClr>
                </a:solidFill>
              </a:rPr>
              <a:t>newusers</a:t>
            </a:r>
            <a:r>
              <a:rPr lang="en-US" altLang="zh-CN" dirty="0">
                <a:solidFill>
                  <a:schemeClr val="accent6">
                    <a:lumMod val="75000"/>
                  </a:schemeClr>
                </a:solidFill>
              </a:rPr>
              <a:t>  &lt;filename&gt;</a:t>
            </a:r>
          </a:p>
          <a:p>
            <a:pPr lvl="1"/>
            <a:r>
              <a:rPr lang="en-US" altLang="zh-CN" dirty="0"/>
              <a:t>filename</a:t>
            </a:r>
            <a:r>
              <a:rPr lang="zh-CN" altLang="en-US" dirty="0"/>
              <a:t>的格式与 </a:t>
            </a:r>
            <a:r>
              <a:rPr lang="en-US" altLang="zh-CN" dirty="0"/>
              <a:t>/etc/</a:t>
            </a:r>
            <a:r>
              <a:rPr lang="en-US" altLang="zh-CN" dirty="0" err="1"/>
              <a:t>passwd</a:t>
            </a:r>
            <a:r>
              <a:rPr lang="en-US" altLang="zh-CN" dirty="0"/>
              <a:t> </a:t>
            </a:r>
            <a:r>
              <a:rPr lang="zh-CN" altLang="en-US" dirty="0"/>
              <a:t>一致</a:t>
            </a:r>
            <a:endParaRPr lang="en-US" altLang="zh-CN" dirty="0"/>
          </a:p>
          <a:p>
            <a:r>
              <a:rPr lang="zh-CN" altLang="en-US" dirty="0"/>
              <a:t>举例</a:t>
            </a:r>
            <a:endParaRPr lang="en-US" altLang="zh-CN" dirty="0"/>
          </a:p>
          <a:p>
            <a:pPr lvl="1">
              <a:buNone/>
            </a:pPr>
            <a:r>
              <a:rPr lang="en-US" altLang="zh-CN" dirty="0">
                <a:solidFill>
                  <a:schemeClr val="accent6">
                    <a:lumMod val="75000"/>
                  </a:schemeClr>
                </a:solidFill>
              </a:rPr>
              <a:t># vi userfile.txt</a:t>
            </a:r>
          </a:p>
          <a:p>
            <a:pPr lvl="1">
              <a:buNone/>
            </a:pPr>
            <a:r>
              <a:rPr lang="en-US" altLang="zh-CN" dirty="0">
                <a:solidFill>
                  <a:schemeClr val="accent6">
                    <a:lumMod val="75000"/>
                  </a:schemeClr>
                </a:solidFill>
              </a:rPr>
              <a:t># cat userfile.txt</a:t>
            </a:r>
          </a:p>
          <a:p>
            <a:pPr lvl="1">
              <a:buNone/>
            </a:pPr>
            <a:r>
              <a:rPr lang="en-US" altLang="zh-CN" sz="1600" dirty="0">
                <a:solidFill>
                  <a:srgbClr val="002060"/>
                </a:solidFill>
              </a:rPr>
              <a:t>user1:x:1001:1001::/home/user1:/bin/bash</a:t>
            </a:r>
          </a:p>
          <a:p>
            <a:pPr lvl="1">
              <a:buNone/>
            </a:pPr>
            <a:r>
              <a:rPr lang="en-US" altLang="zh-CN" sz="1600" dirty="0">
                <a:solidFill>
                  <a:srgbClr val="002060"/>
                </a:solidFill>
              </a:rPr>
              <a:t>user2:x:1002:1002::/home/user2:/bin/bash</a:t>
            </a:r>
          </a:p>
          <a:p>
            <a:pPr lvl="1">
              <a:buNone/>
            </a:pPr>
            <a:r>
              <a:rPr lang="en-US" altLang="zh-CN" sz="1600" dirty="0">
                <a:solidFill>
                  <a:srgbClr val="002060"/>
                </a:solidFill>
              </a:rPr>
              <a:t>ftpuser1:x:2001:2001::/home/ftpuser1:/</a:t>
            </a:r>
            <a:r>
              <a:rPr lang="en-US" altLang="zh-CN" sz="1600" dirty="0" err="1">
                <a:solidFill>
                  <a:srgbClr val="002060"/>
                </a:solidFill>
              </a:rPr>
              <a:t>sbin</a:t>
            </a:r>
            <a:r>
              <a:rPr lang="en-US" altLang="zh-CN" sz="1600" dirty="0">
                <a:solidFill>
                  <a:srgbClr val="002060"/>
                </a:solidFill>
              </a:rPr>
              <a:t>/</a:t>
            </a:r>
            <a:r>
              <a:rPr lang="en-US" altLang="zh-CN" sz="1600" dirty="0" err="1">
                <a:solidFill>
                  <a:srgbClr val="002060"/>
                </a:solidFill>
              </a:rPr>
              <a:t>nologin</a:t>
            </a:r>
            <a:endParaRPr lang="en-US" altLang="zh-CN" sz="1600" dirty="0">
              <a:solidFill>
                <a:srgbClr val="002060"/>
              </a:solidFill>
            </a:endParaRPr>
          </a:p>
          <a:p>
            <a:pPr lvl="1">
              <a:buNone/>
            </a:pPr>
            <a:r>
              <a:rPr lang="en-US" altLang="zh-CN" sz="1600" dirty="0">
                <a:solidFill>
                  <a:srgbClr val="002060"/>
                </a:solidFill>
              </a:rPr>
              <a:t>ftpuser2:x:2002:2002::/home/ftpuser2:/</a:t>
            </a:r>
            <a:r>
              <a:rPr lang="en-US" altLang="zh-CN" sz="1600" dirty="0" err="1">
                <a:solidFill>
                  <a:srgbClr val="002060"/>
                </a:solidFill>
              </a:rPr>
              <a:t>sbin</a:t>
            </a:r>
            <a:r>
              <a:rPr lang="en-US" altLang="zh-CN" sz="1600" dirty="0">
                <a:solidFill>
                  <a:srgbClr val="002060"/>
                </a:solidFill>
              </a:rPr>
              <a:t>/</a:t>
            </a:r>
            <a:r>
              <a:rPr lang="en-US" altLang="zh-CN" sz="1600" dirty="0" err="1">
                <a:solidFill>
                  <a:srgbClr val="002060"/>
                </a:solidFill>
              </a:rPr>
              <a:t>nologin</a:t>
            </a:r>
            <a:endParaRPr lang="en-US" altLang="zh-CN" sz="1600" dirty="0">
              <a:solidFill>
                <a:srgbClr val="002060"/>
              </a:solidFill>
            </a:endParaRPr>
          </a:p>
          <a:p>
            <a:pPr lvl="1">
              <a:buNone/>
            </a:pPr>
            <a:r>
              <a:rPr lang="en-US" altLang="zh-CN" dirty="0">
                <a:solidFill>
                  <a:schemeClr val="accent6">
                    <a:lumMod val="75000"/>
                  </a:schemeClr>
                </a:solidFill>
              </a:rPr>
              <a:t># </a:t>
            </a:r>
            <a:r>
              <a:rPr lang="en-US" altLang="zh-CN" dirty="0" err="1">
                <a:solidFill>
                  <a:schemeClr val="accent6">
                    <a:lumMod val="75000"/>
                  </a:schemeClr>
                </a:solidFill>
              </a:rPr>
              <a:t>newusers</a:t>
            </a:r>
            <a:r>
              <a:rPr lang="en-US" altLang="zh-CN" dirty="0">
                <a:solidFill>
                  <a:schemeClr val="accent6">
                    <a:lumMod val="75000"/>
                  </a:schemeClr>
                </a:solidFill>
              </a:rPr>
              <a:t> userfile.txt</a:t>
            </a:r>
            <a:endParaRPr lang="zh-CN" altLang="en-US" dirty="0">
              <a:solidFill>
                <a:schemeClr val="accent6">
                  <a:lumMod val="75000"/>
                </a:schemeClr>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chpasswd</a:t>
            </a:r>
            <a:r>
              <a:rPr lang="zh-CN" altLang="en-US" dirty="0"/>
              <a:t>命令</a:t>
            </a:r>
          </a:p>
        </p:txBody>
      </p:sp>
      <p:sp>
        <p:nvSpPr>
          <p:cNvPr id="3" name="内容占位符 2"/>
          <p:cNvSpPr>
            <a:spLocks noGrp="1"/>
          </p:cNvSpPr>
          <p:nvPr>
            <p:ph idx="1"/>
          </p:nvPr>
        </p:nvSpPr>
        <p:spPr>
          <a:xfrm>
            <a:off x="457200" y="1196752"/>
            <a:ext cx="8229600" cy="4934173"/>
          </a:xfrm>
        </p:spPr>
        <p:txBody>
          <a:bodyPr/>
          <a:lstStyle/>
          <a:p>
            <a:r>
              <a:rPr lang="zh-CN" altLang="en-US" sz="2800" dirty="0"/>
              <a:t>格式</a:t>
            </a:r>
            <a:endParaRPr lang="en-US" altLang="zh-CN" sz="2800" dirty="0"/>
          </a:p>
          <a:p>
            <a:pPr lvl="1"/>
            <a:r>
              <a:rPr lang="en-US" altLang="zh-CN" sz="2400" dirty="0" err="1"/>
              <a:t>chpasswd</a:t>
            </a:r>
            <a:r>
              <a:rPr lang="en-US" altLang="zh-CN" sz="2400" dirty="0">
                <a:solidFill>
                  <a:schemeClr val="accent6">
                    <a:lumMod val="75000"/>
                  </a:schemeClr>
                </a:solidFill>
              </a:rPr>
              <a:t>  </a:t>
            </a:r>
            <a:r>
              <a:rPr lang="en-US" altLang="zh-CN" sz="2400" dirty="0">
                <a:solidFill>
                  <a:srgbClr val="C00000"/>
                </a:solidFill>
              </a:rPr>
              <a:t>&lt;</a:t>
            </a:r>
            <a:r>
              <a:rPr lang="en-US" altLang="zh-CN" sz="2400" dirty="0">
                <a:solidFill>
                  <a:schemeClr val="accent6">
                    <a:lumMod val="75000"/>
                  </a:schemeClr>
                </a:solidFill>
              </a:rPr>
              <a:t> &lt;filename&gt;</a:t>
            </a:r>
          </a:p>
          <a:p>
            <a:pPr lvl="1"/>
            <a:r>
              <a:rPr lang="en-US" altLang="zh-CN" sz="2400" dirty="0"/>
              <a:t>filename</a:t>
            </a:r>
            <a:r>
              <a:rPr lang="zh-CN" altLang="en-US" sz="2400" dirty="0"/>
              <a:t>每一行的格式：</a:t>
            </a:r>
            <a:endParaRPr lang="en-US" altLang="zh-CN" sz="2400" dirty="0"/>
          </a:p>
          <a:p>
            <a:pPr lvl="2"/>
            <a:r>
              <a:rPr lang="en-US" altLang="zh-CN" dirty="0" err="1">
                <a:solidFill>
                  <a:srgbClr val="C00000"/>
                </a:solidFill>
              </a:rPr>
              <a:t>username:password</a:t>
            </a:r>
            <a:endParaRPr lang="en-US" altLang="zh-CN" dirty="0">
              <a:solidFill>
                <a:srgbClr val="C00000"/>
              </a:solidFill>
            </a:endParaRPr>
          </a:p>
          <a:p>
            <a:pPr lvl="2"/>
            <a:r>
              <a:rPr lang="en-US" altLang="zh-CN" dirty="0">
                <a:solidFill>
                  <a:srgbClr val="C00000"/>
                </a:solidFill>
              </a:rPr>
              <a:t>username</a:t>
            </a:r>
            <a:r>
              <a:rPr lang="zh-CN" altLang="en-US" dirty="0">
                <a:solidFill>
                  <a:srgbClr val="C00000"/>
                </a:solidFill>
              </a:rPr>
              <a:t>必须是系统上已存在的用户</a:t>
            </a:r>
            <a:endParaRPr lang="en-US" altLang="zh-CN" dirty="0">
              <a:solidFill>
                <a:srgbClr val="C00000"/>
              </a:solidFill>
            </a:endParaRPr>
          </a:p>
          <a:p>
            <a:r>
              <a:rPr lang="zh-CN" altLang="en-US" sz="2800" dirty="0"/>
              <a:t>举例</a:t>
            </a:r>
            <a:endParaRPr lang="en-US" altLang="zh-CN" sz="2800" dirty="0"/>
          </a:p>
          <a:p>
            <a:pPr lvl="1">
              <a:buNone/>
            </a:pPr>
            <a:r>
              <a:rPr lang="en-US" altLang="zh-CN" sz="2400" dirty="0">
                <a:solidFill>
                  <a:schemeClr val="accent6">
                    <a:lumMod val="75000"/>
                  </a:schemeClr>
                </a:solidFill>
              </a:rPr>
              <a:t># vi userpwdfile.txt; </a:t>
            </a:r>
            <a:r>
              <a:rPr lang="en-US" altLang="zh-CN" sz="2400" dirty="0" err="1">
                <a:solidFill>
                  <a:schemeClr val="accent6">
                    <a:lumMod val="75000"/>
                  </a:schemeClr>
                </a:solidFill>
              </a:rPr>
              <a:t>chmod</a:t>
            </a:r>
            <a:r>
              <a:rPr lang="en-US" altLang="zh-CN" sz="2400" dirty="0">
                <a:solidFill>
                  <a:schemeClr val="accent6">
                    <a:lumMod val="75000"/>
                  </a:schemeClr>
                </a:solidFill>
              </a:rPr>
              <a:t> 600 userpwdfile.txt</a:t>
            </a:r>
          </a:p>
          <a:p>
            <a:pPr lvl="1">
              <a:buNone/>
            </a:pPr>
            <a:r>
              <a:rPr lang="en-US" altLang="zh-CN" sz="2400" dirty="0">
                <a:solidFill>
                  <a:schemeClr val="accent6">
                    <a:lumMod val="75000"/>
                  </a:schemeClr>
                </a:solidFill>
              </a:rPr>
              <a:t># cat userpwdfile.txt</a:t>
            </a:r>
          </a:p>
          <a:p>
            <a:pPr lvl="1">
              <a:buNone/>
            </a:pPr>
            <a:r>
              <a:rPr lang="en-US" altLang="zh-CN" sz="1200" dirty="0">
                <a:solidFill>
                  <a:srgbClr val="002060"/>
                </a:solidFill>
              </a:rPr>
              <a:t>user1:123456</a:t>
            </a:r>
          </a:p>
          <a:p>
            <a:pPr lvl="1">
              <a:buNone/>
            </a:pPr>
            <a:r>
              <a:rPr lang="en-US" altLang="zh-CN" sz="1200" dirty="0">
                <a:solidFill>
                  <a:srgbClr val="002060"/>
                </a:solidFill>
              </a:rPr>
              <a:t>user2:passwd</a:t>
            </a:r>
          </a:p>
          <a:p>
            <a:pPr lvl="1">
              <a:buNone/>
            </a:pPr>
            <a:r>
              <a:rPr lang="en-US" altLang="zh-CN" sz="1200" dirty="0">
                <a:solidFill>
                  <a:srgbClr val="002060"/>
                </a:solidFill>
              </a:rPr>
              <a:t>ftpuser1:123qaz</a:t>
            </a:r>
          </a:p>
          <a:p>
            <a:pPr lvl="1">
              <a:buNone/>
            </a:pPr>
            <a:r>
              <a:rPr lang="en-US" altLang="zh-CN" sz="1200" dirty="0">
                <a:solidFill>
                  <a:srgbClr val="002060"/>
                </a:solidFill>
              </a:rPr>
              <a:t>ftpuser2:xsw321</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chpasswd</a:t>
            </a:r>
            <a:r>
              <a:rPr lang="en-US" altLang="zh-CN" sz="2400" dirty="0">
                <a:solidFill>
                  <a:schemeClr val="accent6">
                    <a:lumMod val="75000"/>
                  </a:schemeClr>
                </a:solidFill>
              </a:rPr>
              <a:t> &lt; userpwdfile.txt</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pwgen</a:t>
            </a:r>
            <a:r>
              <a:rPr lang="zh-CN" altLang="en-US" dirty="0"/>
              <a:t>命令</a:t>
            </a:r>
          </a:p>
        </p:txBody>
      </p:sp>
      <p:sp>
        <p:nvSpPr>
          <p:cNvPr id="3" name="内容占位符 2"/>
          <p:cNvSpPr>
            <a:spLocks noGrp="1"/>
          </p:cNvSpPr>
          <p:nvPr>
            <p:ph idx="1"/>
          </p:nvPr>
        </p:nvSpPr>
        <p:spPr>
          <a:xfrm>
            <a:off x="457200" y="1196752"/>
            <a:ext cx="8229600" cy="4934173"/>
          </a:xfrm>
        </p:spPr>
        <p:txBody>
          <a:bodyPr/>
          <a:lstStyle/>
          <a:p>
            <a:r>
              <a:rPr lang="zh-CN" altLang="en-US" dirty="0"/>
              <a:t>格式</a:t>
            </a:r>
            <a:endParaRPr lang="en-US" altLang="zh-CN" dirty="0"/>
          </a:p>
          <a:p>
            <a:pPr lvl="1">
              <a:buNone/>
            </a:pPr>
            <a:r>
              <a:rPr lang="en-US" altLang="zh-CN" dirty="0" err="1"/>
              <a:t>pwgen</a:t>
            </a:r>
            <a:r>
              <a:rPr lang="en-US" altLang="zh-CN" dirty="0"/>
              <a:t> [</a:t>
            </a:r>
            <a:r>
              <a:rPr lang="zh-CN" altLang="en-US" dirty="0"/>
              <a:t>选项</a:t>
            </a:r>
            <a:r>
              <a:rPr lang="en-US" altLang="zh-CN" dirty="0"/>
              <a:t>] [</a:t>
            </a:r>
            <a:r>
              <a:rPr lang="zh-CN" altLang="en-US" dirty="0"/>
              <a:t>口令长度</a:t>
            </a:r>
            <a:r>
              <a:rPr lang="en-US" altLang="zh-CN" dirty="0"/>
              <a:t>] [</a:t>
            </a:r>
            <a:r>
              <a:rPr lang="zh-CN" altLang="en-US" dirty="0"/>
              <a:t>口令个数</a:t>
            </a:r>
            <a:r>
              <a:rPr lang="en-US" altLang="zh-CN" dirty="0"/>
              <a:t>]</a:t>
            </a:r>
          </a:p>
          <a:p>
            <a:pPr lvl="1"/>
            <a:r>
              <a:rPr lang="zh-CN" altLang="en-US" dirty="0"/>
              <a:t>默认的口令长度为 </a:t>
            </a:r>
            <a:r>
              <a:rPr lang="en-US" altLang="zh-CN" dirty="0"/>
              <a:t>8</a:t>
            </a:r>
          </a:p>
          <a:p>
            <a:pPr lvl="1"/>
            <a:r>
              <a:rPr lang="zh-CN" altLang="en-US" dirty="0"/>
              <a:t>默认生成的口令个数为 </a:t>
            </a:r>
            <a:r>
              <a:rPr lang="en-US" altLang="zh-CN" dirty="0"/>
              <a:t>8</a:t>
            </a:r>
            <a:r>
              <a:rPr lang="zh-CN" altLang="en-US" dirty="0"/>
              <a:t>*</a:t>
            </a:r>
            <a:r>
              <a:rPr lang="en-US" altLang="zh-CN" dirty="0"/>
              <a:t>20</a:t>
            </a:r>
          </a:p>
          <a:p>
            <a:r>
              <a:rPr lang="zh-CN" altLang="en-US" dirty="0"/>
              <a:t>选项</a:t>
            </a:r>
            <a:endParaRPr lang="en-US" altLang="zh-CN" dirty="0"/>
          </a:p>
          <a:p>
            <a:pPr lvl="1"/>
            <a:r>
              <a:rPr lang="en-US" altLang="zh-CN" dirty="0"/>
              <a:t>-c</a:t>
            </a:r>
            <a:r>
              <a:rPr lang="zh-CN" altLang="en-US" dirty="0"/>
              <a:t>：至少包含一个大写字母</a:t>
            </a:r>
          </a:p>
          <a:p>
            <a:pPr lvl="1"/>
            <a:r>
              <a:rPr lang="en-US" altLang="zh-CN" dirty="0"/>
              <a:t>-n</a:t>
            </a:r>
            <a:r>
              <a:rPr lang="zh-CN" altLang="en-US" dirty="0"/>
              <a:t>：至少包含一个数字</a:t>
            </a:r>
          </a:p>
          <a:p>
            <a:pPr lvl="1"/>
            <a:r>
              <a:rPr lang="en-US" altLang="zh-CN" dirty="0"/>
              <a:t>-y</a:t>
            </a:r>
            <a:r>
              <a:rPr lang="zh-CN" altLang="en-US" dirty="0"/>
              <a:t>：至少包含一个非字母和数字的特殊字符</a:t>
            </a:r>
          </a:p>
          <a:p>
            <a:pPr lvl="1"/>
            <a:r>
              <a:rPr lang="en-US" altLang="zh-CN" dirty="0"/>
              <a:t>-s</a:t>
            </a:r>
            <a:r>
              <a:rPr lang="zh-CN" altLang="en-US" dirty="0"/>
              <a:t>：生成完全随机的安全口令</a:t>
            </a:r>
          </a:p>
          <a:p>
            <a:pPr lvl="1"/>
            <a:r>
              <a:rPr lang="en-US" altLang="zh-CN" dirty="0"/>
              <a:t>-1</a:t>
            </a:r>
            <a:r>
              <a:rPr lang="zh-CN" altLang="en-US" dirty="0"/>
              <a:t>：每行显示一个口令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pwgen</a:t>
            </a:r>
            <a:r>
              <a:rPr lang="zh-CN" altLang="en-US" dirty="0"/>
              <a:t>命令举例</a:t>
            </a:r>
          </a:p>
        </p:txBody>
      </p:sp>
      <p:sp>
        <p:nvSpPr>
          <p:cNvPr id="3" name="内容占位符 2"/>
          <p:cNvSpPr>
            <a:spLocks noGrp="1"/>
          </p:cNvSpPr>
          <p:nvPr>
            <p:ph idx="1"/>
          </p:nvPr>
        </p:nvSpPr>
        <p:spPr>
          <a:xfrm>
            <a:off x="457200" y="1340768"/>
            <a:ext cx="8229600" cy="4790157"/>
          </a:xfrm>
        </p:spPr>
        <p:txBody>
          <a:bodyPr/>
          <a:lstStyle/>
          <a:p>
            <a:r>
              <a:rPr lang="en-US" altLang="zh-CN" dirty="0"/>
              <a:t># </a:t>
            </a:r>
            <a:r>
              <a:rPr lang="en-US" altLang="zh-CN" dirty="0" err="1"/>
              <a:t>pwgen</a:t>
            </a:r>
            <a:endParaRPr lang="en-US" altLang="zh-CN" dirty="0"/>
          </a:p>
          <a:p>
            <a:r>
              <a:rPr lang="en-US" altLang="zh-CN" dirty="0"/>
              <a:t># </a:t>
            </a:r>
            <a:r>
              <a:rPr lang="en-US" altLang="zh-CN" dirty="0" err="1"/>
              <a:t>pwgen</a:t>
            </a:r>
            <a:r>
              <a:rPr lang="en-US" altLang="zh-CN" dirty="0"/>
              <a:t>  8 20</a:t>
            </a:r>
          </a:p>
          <a:p>
            <a:r>
              <a:rPr lang="en-US" altLang="zh-CN" dirty="0"/>
              <a:t># </a:t>
            </a:r>
            <a:r>
              <a:rPr lang="en-US" altLang="zh-CN" dirty="0" err="1"/>
              <a:t>pwgen</a:t>
            </a:r>
            <a:r>
              <a:rPr lang="en-US" altLang="zh-CN" dirty="0"/>
              <a:t>  -1  8 20</a:t>
            </a:r>
          </a:p>
          <a:p>
            <a:endParaRPr lang="en-US" altLang="zh-CN" sz="1800" dirty="0"/>
          </a:p>
          <a:p>
            <a:r>
              <a:rPr lang="en-US" altLang="zh-CN" dirty="0"/>
              <a:t># </a:t>
            </a:r>
            <a:r>
              <a:rPr lang="en-US" altLang="zh-CN" dirty="0" err="1"/>
              <a:t>pwgen</a:t>
            </a:r>
            <a:r>
              <a:rPr lang="en-US" altLang="zh-CN" dirty="0"/>
              <a:t> -y</a:t>
            </a:r>
          </a:p>
          <a:p>
            <a:r>
              <a:rPr lang="en-US" altLang="zh-CN" dirty="0"/>
              <a:t># </a:t>
            </a:r>
            <a:r>
              <a:rPr lang="en-US" altLang="zh-CN" dirty="0" err="1"/>
              <a:t>pwgen</a:t>
            </a:r>
            <a:r>
              <a:rPr lang="en-US" altLang="zh-CN" dirty="0"/>
              <a:t> -</a:t>
            </a:r>
            <a:r>
              <a:rPr lang="en-US" altLang="zh-CN" dirty="0" err="1"/>
              <a:t>sy</a:t>
            </a:r>
            <a:endParaRPr lang="en-US" altLang="zh-CN" dirty="0"/>
          </a:p>
          <a:p>
            <a:r>
              <a:rPr lang="en-US" altLang="zh-CN" dirty="0"/>
              <a:t># </a:t>
            </a:r>
            <a:r>
              <a:rPr lang="en-US" altLang="zh-CN" dirty="0" err="1"/>
              <a:t>pwgen</a:t>
            </a:r>
            <a:r>
              <a:rPr lang="en-US" altLang="zh-CN" dirty="0"/>
              <a:t> -ns  10</a:t>
            </a:r>
          </a:p>
          <a:p>
            <a:r>
              <a:rPr lang="en-US" altLang="zh-CN" dirty="0"/>
              <a:t># </a:t>
            </a:r>
            <a:r>
              <a:rPr lang="en-US" altLang="zh-CN" dirty="0" err="1"/>
              <a:t>pwgen</a:t>
            </a:r>
            <a:r>
              <a:rPr lang="en-US" altLang="zh-CN" dirty="0"/>
              <a:t> -</a:t>
            </a:r>
            <a:r>
              <a:rPr lang="en-US" altLang="zh-CN" dirty="0" err="1"/>
              <a:t>nsy</a:t>
            </a:r>
            <a:r>
              <a:rPr lang="en-US" altLang="zh-CN" dirty="0"/>
              <a:t>  12   20</a:t>
            </a:r>
          </a:p>
          <a:p>
            <a:r>
              <a:rPr lang="en-US" altLang="zh-CN" dirty="0"/>
              <a:t># </a:t>
            </a:r>
            <a:r>
              <a:rPr lang="en-US" altLang="zh-CN" dirty="0" err="1"/>
              <a:t>pwgen</a:t>
            </a:r>
            <a:r>
              <a:rPr lang="en-US" altLang="zh-CN" dirty="0"/>
              <a:t> -nsy1  12   20</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pwgen</a:t>
            </a:r>
            <a:r>
              <a:rPr lang="zh-CN" altLang="en-US" dirty="0"/>
              <a:t>命令生成</a:t>
            </a:r>
            <a:br>
              <a:rPr lang="en-US" altLang="zh-CN" dirty="0"/>
            </a:br>
            <a:r>
              <a:rPr lang="en-US" altLang="zh-CN" dirty="0" err="1"/>
              <a:t>chpasswd</a:t>
            </a:r>
            <a:r>
              <a:rPr lang="zh-CN" altLang="en-US" dirty="0"/>
              <a:t>命令所需的口令文件</a:t>
            </a:r>
          </a:p>
        </p:txBody>
      </p:sp>
      <p:sp>
        <p:nvSpPr>
          <p:cNvPr id="3" name="内容占位符 2"/>
          <p:cNvSpPr>
            <a:spLocks noGrp="1"/>
          </p:cNvSpPr>
          <p:nvPr>
            <p:ph idx="1"/>
          </p:nvPr>
        </p:nvSpPr>
        <p:spPr>
          <a:xfrm>
            <a:off x="457200" y="1772816"/>
            <a:ext cx="8229600" cy="4358109"/>
          </a:xfrm>
        </p:spPr>
        <p:txBody>
          <a:bodyPr/>
          <a:lstStyle/>
          <a:p>
            <a:pPr lvl="1">
              <a:buNone/>
            </a:pPr>
            <a:r>
              <a:rPr lang="en-US" altLang="zh-CN" sz="2400" dirty="0">
                <a:solidFill>
                  <a:schemeClr val="accent6">
                    <a:lumMod val="75000"/>
                  </a:schemeClr>
                </a:solidFill>
              </a:rPr>
              <a:t># cat userfile.txt</a:t>
            </a:r>
          </a:p>
          <a:p>
            <a:pPr lvl="1">
              <a:buNone/>
            </a:pPr>
            <a:r>
              <a:rPr lang="en-US" altLang="zh-CN" sz="1800" dirty="0">
                <a:solidFill>
                  <a:srgbClr val="002060"/>
                </a:solidFill>
              </a:rPr>
              <a:t>user1:x:1001:1001::/home/user1:/bin/bash</a:t>
            </a:r>
          </a:p>
          <a:p>
            <a:pPr lvl="1">
              <a:buNone/>
            </a:pPr>
            <a:r>
              <a:rPr lang="en-US" altLang="zh-CN" sz="1800" dirty="0">
                <a:solidFill>
                  <a:srgbClr val="002060"/>
                </a:solidFill>
              </a:rPr>
              <a:t>user2:x:1002:1002::/home/user2:/bin/bash</a:t>
            </a:r>
          </a:p>
          <a:p>
            <a:pPr lvl="1">
              <a:buNone/>
            </a:pPr>
            <a:r>
              <a:rPr lang="en-US" altLang="zh-CN" sz="1800" dirty="0">
                <a:solidFill>
                  <a:srgbClr val="002060"/>
                </a:solidFill>
              </a:rPr>
              <a:t>ftpuser1:x:2001:2001::/home/ftpuser1:/</a:t>
            </a:r>
            <a:r>
              <a:rPr lang="en-US" altLang="zh-CN" sz="1800" dirty="0" err="1">
                <a:solidFill>
                  <a:srgbClr val="002060"/>
                </a:solidFill>
              </a:rPr>
              <a:t>sbin</a:t>
            </a:r>
            <a:r>
              <a:rPr lang="en-US" altLang="zh-CN" sz="1800" dirty="0">
                <a:solidFill>
                  <a:srgbClr val="002060"/>
                </a:solidFill>
              </a:rPr>
              <a:t>/</a:t>
            </a:r>
            <a:r>
              <a:rPr lang="en-US" altLang="zh-CN" sz="1800" dirty="0" err="1">
                <a:solidFill>
                  <a:srgbClr val="002060"/>
                </a:solidFill>
              </a:rPr>
              <a:t>nologin</a:t>
            </a:r>
            <a:endParaRPr lang="en-US" altLang="zh-CN" sz="1800" dirty="0">
              <a:solidFill>
                <a:srgbClr val="002060"/>
              </a:solidFill>
            </a:endParaRPr>
          </a:p>
          <a:p>
            <a:pPr lvl="1">
              <a:buNone/>
            </a:pPr>
            <a:r>
              <a:rPr lang="en-US" altLang="zh-CN" sz="1800" dirty="0">
                <a:solidFill>
                  <a:srgbClr val="002060"/>
                </a:solidFill>
              </a:rPr>
              <a:t>ftpuser2:x:2002:2002::/home/ftpuser2:/</a:t>
            </a:r>
            <a:r>
              <a:rPr lang="en-US" altLang="zh-CN" sz="1800" dirty="0" err="1">
                <a:solidFill>
                  <a:srgbClr val="002060"/>
                </a:solidFill>
              </a:rPr>
              <a:t>sbin</a:t>
            </a:r>
            <a:r>
              <a:rPr lang="en-US" altLang="zh-CN" sz="1800" dirty="0">
                <a:solidFill>
                  <a:srgbClr val="002060"/>
                </a:solidFill>
              </a:rPr>
              <a:t>/</a:t>
            </a:r>
            <a:r>
              <a:rPr lang="en-US" altLang="zh-CN" sz="1800" dirty="0" err="1">
                <a:solidFill>
                  <a:srgbClr val="002060"/>
                </a:solidFill>
              </a:rPr>
              <a:t>nologin</a:t>
            </a:r>
            <a:endParaRPr lang="en-US" altLang="zh-CN" sz="1800" dirty="0">
              <a:solidFill>
                <a:srgbClr val="002060"/>
              </a:solidFill>
            </a:endParaRPr>
          </a:p>
          <a:p>
            <a:endParaRPr lang="en-US" altLang="zh-CN" sz="1100" dirty="0"/>
          </a:p>
          <a:p>
            <a:r>
              <a:rPr lang="en-US" altLang="zh-CN" sz="2400" dirty="0"/>
              <a:t># cut -d\: -f 1 userfile.txt&gt; pwdtemp1</a:t>
            </a:r>
          </a:p>
          <a:p>
            <a:r>
              <a:rPr lang="en-US" altLang="zh-CN" sz="2400" dirty="0">
                <a:solidFill>
                  <a:srgbClr val="C00000"/>
                </a:solidFill>
              </a:rPr>
              <a:t># </a:t>
            </a:r>
            <a:r>
              <a:rPr lang="en-US" altLang="zh-CN" sz="2400" dirty="0" err="1">
                <a:solidFill>
                  <a:srgbClr val="C00000"/>
                </a:solidFill>
              </a:rPr>
              <a:t>pwgen</a:t>
            </a:r>
            <a:r>
              <a:rPr lang="en-US" altLang="zh-CN" sz="2400" dirty="0">
                <a:solidFill>
                  <a:srgbClr val="C00000"/>
                </a:solidFill>
              </a:rPr>
              <a:t> -cn1 8 $(</a:t>
            </a:r>
            <a:r>
              <a:rPr lang="en-US" altLang="zh-CN" sz="2400" dirty="0" err="1">
                <a:solidFill>
                  <a:srgbClr val="C00000"/>
                </a:solidFill>
              </a:rPr>
              <a:t>wc</a:t>
            </a:r>
            <a:r>
              <a:rPr lang="en-US" altLang="zh-CN" sz="2400" dirty="0">
                <a:solidFill>
                  <a:srgbClr val="C00000"/>
                </a:solidFill>
              </a:rPr>
              <a:t> -l &lt; userfile.txt) &gt; pwdtemp2</a:t>
            </a:r>
          </a:p>
          <a:p>
            <a:r>
              <a:rPr lang="en-US" altLang="zh-CN" sz="2400" dirty="0"/>
              <a:t># paste -d \: pwdtemp1 pwdtemp2 &gt; userpwdfile.txt</a:t>
            </a:r>
          </a:p>
          <a:p>
            <a:pPr marL="342900" lvl="1" indent="-342900">
              <a:buClr>
                <a:schemeClr val="accent1"/>
              </a:buClr>
              <a:buSzPct val="65000"/>
              <a:buFont typeface="Wingdings" pitchFamily="2" charset="2"/>
              <a:buChar char="n"/>
            </a:pPr>
            <a:r>
              <a:rPr lang="en-US" altLang="zh-CN" sz="2400" dirty="0">
                <a:solidFill>
                  <a:schemeClr val="accent6">
                    <a:lumMod val="75000"/>
                  </a:schemeClr>
                </a:solidFill>
              </a:rPr>
              <a:t># </a:t>
            </a:r>
            <a:r>
              <a:rPr lang="en-US" altLang="zh-CN" sz="2400" dirty="0" err="1">
                <a:solidFill>
                  <a:schemeClr val="accent6">
                    <a:lumMod val="75000"/>
                  </a:schemeClr>
                </a:solidFill>
              </a:rPr>
              <a:t>chmod</a:t>
            </a:r>
            <a:r>
              <a:rPr lang="en-US" altLang="zh-CN" sz="2400" dirty="0">
                <a:solidFill>
                  <a:schemeClr val="accent6">
                    <a:lumMod val="75000"/>
                  </a:schemeClr>
                </a:solidFill>
              </a:rPr>
              <a:t> 600 userpwdfile.txt; </a:t>
            </a:r>
            <a:r>
              <a:rPr lang="en-US" altLang="zh-CN" sz="2400" dirty="0" err="1">
                <a:solidFill>
                  <a:schemeClr val="accent6">
                    <a:lumMod val="75000"/>
                  </a:schemeClr>
                </a:solidFill>
              </a:rPr>
              <a:t>rm</a:t>
            </a:r>
            <a:r>
              <a:rPr lang="en-US" altLang="zh-CN" sz="2400" dirty="0">
                <a:solidFill>
                  <a:schemeClr val="accent6">
                    <a:lumMod val="75000"/>
                  </a:schemeClr>
                </a:solidFill>
              </a:rPr>
              <a:t> -f </a:t>
            </a:r>
            <a:r>
              <a:rPr lang="en-US" altLang="zh-CN" sz="2400" dirty="0" err="1">
                <a:solidFill>
                  <a:schemeClr val="accent6">
                    <a:lumMod val="75000"/>
                  </a:schemeClr>
                </a:solidFill>
              </a:rPr>
              <a:t>pwdtemp</a:t>
            </a:r>
            <a:r>
              <a:rPr lang="en-US" altLang="zh-CN" sz="2400" dirty="0">
                <a:solidFill>
                  <a:schemeClr val="accent6">
                    <a:lumMod val="75000"/>
                  </a:schemeClr>
                </a:solidFill>
              </a:rPr>
              <a:t>{1,2}</a:t>
            </a:r>
            <a:endParaRPr lang="zh-CN" altLang="en-US" sz="2400" dirty="0">
              <a:solidFill>
                <a:schemeClr val="accent6">
                  <a:lumMod val="75000"/>
                </a:schemeClr>
              </a:solidFill>
            </a:endParaRPr>
          </a:p>
          <a:p>
            <a:pPr marL="342900" lvl="1" indent="-342900">
              <a:buClr>
                <a:schemeClr val="accent1"/>
              </a:buClr>
              <a:buSzPct val="65000"/>
              <a:buFont typeface="Wingdings" pitchFamily="2" charset="2"/>
              <a:buChar char="n"/>
            </a:pPr>
            <a:r>
              <a:rPr lang="en-US" altLang="zh-CN" sz="2400" dirty="0">
                <a:solidFill>
                  <a:schemeClr val="accent6">
                    <a:lumMod val="75000"/>
                  </a:schemeClr>
                </a:solidFill>
              </a:rPr>
              <a:t># </a:t>
            </a:r>
            <a:r>
              <a:rPr lang="en-US" altLang="zh-CN" sz="2400" dirty="0" err="1">
                <a:solidFill>
                  <a:schemeClr val="accent6">
                    <a:lumMod val="75000"/>
                  </a:schemeClr>
                </a:solidFill>
              </a:rPr>
              <a:t>chpasswd</a:t>
            </a:r>
            <a:r>
              <a:rPr lang="en-US" altLang="zh-CN" sz="2400" dirty="0">
                <a:solidFill>
                  <a:schemeClr val="accent6">
                    <a:lumMod val="75000"/>
                  </a:schemeClr>
                </a:solidFill>
              </a:rPr>
              <a:t> &lt; userpwdfile.txt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口令维护和口令时效</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39</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账户管理的相关概念</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口令维护 </a:t>
            </a:r>
            <a:br>
              <a:rPr lang="en-US" altLang="zh-CN" dirty="0"/>
            </a:br>
            <a:r>
              <a:rPr lang="en-US" altLang="zh-CN" dirty="0"/>
              <a:t>—— </a:t>
            </a:r>
            <a:r>
              <a:rPr lang="zh-CN" altLang="en-US" dirty="0"/>
              <a:t>禁用、恢复和删除用户口令</a:t>
            </a:r>
          </a:p>
        </p:txBody>
      </p:sp>
      <p:sp>
        <p:nvSpPr>
          <p:cNvPr id="3" name="内容占位符 2"/>
          <p:cNvSpPr>
            <a:spLocks noGrp="1"/>
          </p:cNvSpPr>
          <p:nvPr>
            <p:ph idx="1"/>
          </p:nvPr>
        </p:nvSpPr>
        <p:spPr>
          <a:xfrm>
            <a:off x="457200" y="1772816"/>
            <a:ext cx="8229600" cy="4358109"/>
          </a:xfrm>
        </p:spPr>
        <p:txBody>
          <a:bodyPr/>
          <a:lstStyle/>
          <a:p>
            <a:r>
              <a:rPr lang="zh-CN" altLang="en-US" dirty="0"/>
              <a:t>禁用用户账户口令 </a:t>
            </a:r>
          </a:p>
          <a:p>
            <a:pPr lvl="1"/>
            <a:r>
              <a:rPr lang="en-US" altLang="zh-CN" dirty="0"/>
              <a:t># </a:t>
            </a:r>
            <a:r>
              <a:rPr lang="en-US" altLang="zh-CN" dirty="0" err="1"/>
              <a:t>passwd</a:t>
            </a:r>
            <a:r>
              <a:rPr lang="en-US" altLang="zh-CN" dirty="0"/>
              <a:t> -l &lt;</a:t>
            </a:r>
            <a:r>
              <a:rPr lang="zh-CN" altLang="en-US" dirty="0"/>
              <a:t>用户账号名</a:t>
            </a:r>
            <a:r>
              <a:rPr lang="en-US" altLang="zh-CN" dirty="0"/>
              <a:t>&gt;</a:t>
            </a:r>
          </a:p>
          <a:p>
            <a:r>
              <a:rPr lang="zh-CN" altLang="en-US" dirty="0"/>
              <a:t>查看用户账户口令状态 </a:t>
            </a:r>
          </a:p>
          <a:p>
            <a:pPr lvl="1"/>
            <a:r>
              <a:rPr lang="en-US" altLang="zh-CN" dirty="0"/>
              <a:t># </a:t>
            </a:r>
            <a:r>
              <a:rPr lang="en-US" altLang="zh-CN" dirty="0" err="1"/>
              <a:t>passwd</a:t>
            </a:r>
            <a:r>
              <a:rPr lang="en-US" altLang="zh-CN" dirty="0"/>
              <a:t> -S &lt;</a:t>
            </a:r>
            <a:r>
              <a:rPr lang="zh-CN" altLang="en-US" dirty="0"/>
              <a:t>用户账号名</a:t>
            </a:r>
            <a:r>
              <a:rPr lang="en-US" altLang="zh-CN" dirty="0"/>
              <a:t>&gt;</a:t>
            </a:r>
          </a:p>
          <a:p>
            <a:r>
              <a:rPr lang="zh-CN" altLang="en-US" dirty="0"/>
              <a:t>恢复用户账户口令 </a:t>
            </a:r>
          </a:p>
          <a:p>
            <a:pPr lvl="1"/>
            <a:r>
              <a:rPr lang="en-US" altLang="zh-CN" dirty="0"/>
              <a:t># </a:t>
            </a:r>
            <a:r>
              <a:rPr lang="en-US" altLang="zh-CN" dirty="0" err="1"/>
              <a:t>passwd</a:t>
            </a:r>
            <a:r>
              <a:rPr lang="en-US" altLang="zh-CN" dirty="0"/>
              <a:t> -u &lt;</a:t>
            </a:r>
            <a:r>
              <a:rPr lang="zh-CN" altLang="en-US" dirty="0"/>
              <a:t>用户账号名</a:t>
            </a:r>
            <a:r>
              <a:rPr lang="en-US" altLang="zh-CN" dirty="0"/>
              <a:t>&gt;</a:t>
            </a:r>
          </a:p>
          <a:p>
            <a:r>
              <a:rPr lang="zh-CN" altLang="en-US" dirty="0"/>
              <a:t>清除用户账户口令 </a:t>
            </a:r>
          </a:p>
          <a:p>
            <a:pPr lvl="1"/>
            <a:r>
              <a:rPr lang="en-US" altLang="zh-CN" dirty="0"/>
              <a:t># </a:t>
            </a:r>
            <a:r>
              <a:rPr lang="en-US" altLang="zh-CN" dirty="0" err="1"/>
              <a:t>passwd</a:t>
            </a:r>
            <a:r>
              <a:rPr lang="en-US" altLang="zh-CN" dirty="0"/>
              <a:t> -d &lt;</a:t>
            </a:r>
            <a:r>
              <a:rPr lang="zh-CN" altLang="en-US" dirty="0"/>
              <a:t>用户账号名</a:t>
            </a:r>
            <a:r>
              <a:rPr lang="en-US" altLang="zh-CN" dirty="0"/>
              <a:t>&gt;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口令时效</a:t>
            </a:r>
          </a:p>
        </p:txBody>
      </p:sp>
      <p:sp>
        <p:nvSpPr>
          <p:cNvPr id="3" name="内容占位符 2"/>
          <p:cNvSpPr>
            <a:spLocks noGrp="1"/>
          </p:cNvSpPr>
          <p:nvPr>
            <p:ph idx="1"/>
          </p:nvPr>
        </p:nvSpPr>
        <p:spPr/>
        <p:txBody>
          <a:bodyPr/>
          <a:lstStyle/>
          <a:p>
            <a:r>
              <a:rPr lang="zh-CN" altLang="en-US" dirty="0"/>
              <a:t>口令时效是系统管理员用来防止机构内不良口令的一种技术。</a:t>
            </a:r>
          </a:p>
          <a:p>
            <a:r>
              <a:rPr lang="zh-CN" altLang="en-US" dirty="0"/>
              <a:t>防止口令被攻击的方法就是要</a:t>
            </a:r>
            <a:r>
              <a:rPr lang="zh-CN" altLang="en-US" b="1" dirty="0">
                <a:solidFill>
                  <a:srgbClr val="FF0000"/>
                </a:solidFill>
                <a:highlight>
                  <a:srgbClr val="FFFF00"/>
                </a:highlight>
              </a:rPr>
              <a:t>经常地改变口令</a:t>
            </a:r>
            <a:r>
              <a:rPr lang="zh-CN" altLang="en-US" dirty="0"/>
              <a:t>。</a:t>
            </a:r>
          </a:p>
          <a:p>
            <a:r>
              <a:rPr lang="zh-CN" altLang="en-US" dirty="0"/>
              <a:t>强制用户在一段时间之后更改口令的机制称为口令时效。</a:t>
            </a:r>
          </a:p>
          <a:p>
            <a:endParaRPr lang="zh-CN" altLang="en-US" dirty="0"/>
          </a:p>
          <a:p>
            <a:r>
              <a:rPr lang="zh-CN" altLang="en-US" dirty="0"/>
              <a:t>在默认状况下，口令不会过期 </a:t>
            </a:r>
          </a:p>
          <a:p>
            <a:r>
              <a:rPr lang="zh-CN" altLang="en-US" dirty="0"/>
              <a:t>强制口令失效是强大安全策略的一部分</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设置新添用户的口令时效</a:t>
            </a:r>
          </a:p>
        </p:txBody>
      </p:sp>
      <p:sp>
        <p:nvSpPr>
          <p:cNvPr id="3" name="内容占位符 2"/>
          <p:cNvSpPr>
            <a:spLocks noGrp="1"/>
          </p:cNvSpPr>
          <p:nvPr>
            <p:ph idx="1"/>
          </p:nvPr>
        </p:nvSpPr>
        <p:spPr/>
        <p:txBody>
          <a:bodyPr/>
          <a:lstStyle/>
          <a:p>
            <a:r>
              <a:rPr lang="zh-CN" altLang="en-US" dirty="0"/>
              <a:t>修改 </a:t>
            </a:r>
            <a:r>
              <a:rPr lang="en-US" altLang="zh-CN" dirty="0"/>
              <a:t>/etc/</a:t>
            </a:r>
            <a:r>
              <a:rPr lang="en-US" altLang="zh-CN" dirty="0" err="1"/>
              <a:t>login.defs</a:t>
            </a:r>
            <a:r>
              <a:rPr lang="en-US" altLang="zh-CN" dirty="0"/>
              <a:t> </a:t>
            </a:r>
            <a:r>
              <a:rPr lang="zh-CN" altLang="en-US" dirty="0"/>
              <a:t>的相关配置参数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graphicFrame>
        <p:nvGraphicFramePr>
          <p:cNvPr id="7" name="Group 27"/>
          <p:cNvGraphicFramePr>
            <a:graphicFrameLocks/>
          </p:cNvGraphicFramePr>
          <p:nvPr/>
        </p:nvGraphicFramePr>
        <p:xfrm>
          <a:off x="539552" y="2420888"/>
          <a:ext cx="7859713" cy="3466783"/>
        </p:xfrm>
        <a:graphic>
          <a:graphicData uri="http://schemas.openxmlformats.org/drawingml/2006/table">
            <a:tbl>
              <a:tblPr>
                <a:tableStyleId>{284E427A-3D55-4303-BF80-6455036E1DE7}</a:tableStyleId>
              </a:tblPr>
              <a:tblGrid>
                <a:gridCol w="2664668">
                  <a:extLst>
                    <a:ext uri="{9D8B030D-6E8A-4147-A177-3AD203B41FA5}">
                      <a16:colId xmlns:a16="http://schemas.microsoft.com/office/drawing/2014/main" val="20000"/>
                    </a:ext>
                  </a:extLst>
                </a:gridCol>
                <a:gridCol w="5195045">
                  <a:extLst>
                    <a:ext uri="{9D8B030D-6E8A-4147-A177-3AD203B41FA5}">
                      <a16:colId xmlns:a16="http://schemas.microsoft.com/office/drawing/2014/main" val="20001"/>
                    </a:ext>
                  </a:extLst>
                </a:gridCol>
              </a:tblGrid>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PASS_MAX_DAYS</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设定在多少天后要求用户修改口令。默认口令时效的天数为</a:t>
                      </a:r>
                      <a:r>
                        <a:rPr kumimoji="0" lang="en-US" altLang="zh-CN" sz="2000" b="0" i="0" u="none" strike="noStrike" cap="none" normalizeH="0" baseline="0" dirty="0">
                          <a:ln>
                            <a:noFill/>
                          </a:ln>
                          <a:solidFill>
                            <a:schemeClr val="tx1"/>
                          </a:solidFill>
                          <a:effectLst/>
                          <a:latin typeface="Arial" charset="0"/>
                          <a:ea typeface="宋体" charset="-122"/>
                        </a:rPr>
                        <a:t>99999</a:t>
                      </a:r>
                      <a:r>
                        <a:rPr kumimoji="0" lang="zh-CN" altLang="en-US" sz="2000" b="0" i="0" u="none" strike="noStrike" cap="none" normalizeH="0" baseline="0" dirty="0">
                          <a:ln>
                            <a:noFill/>
                          </a:ln>
                          <a:solidFill>
                            <a:schemeClr val="tx1"/>
                          </a:solidFill>
                          <a:effectLst/>
                          <a:latin typeface="Arial" charset="0"/>
                          <a:ea typeface="宋体" charset="-122"/>
                        </a:rPr>
                        <a:t>，即关闭了口令时效。明智的设定一般是</a:t>
                      </a:r>
                      <a:r>
                        <a:rPr kumimoji="0" lang="en-US" altLang="zh-CN" sz="2000" b="0" i="0" u="none" strike="noStrike" cap="none" normalizeH="0" baseline="0" dirty="0">
                          <a:ln>
                            <a:noFill/>
                          </a:ln>
                          <a:solidFill>
                            <a:schemeClr val="tx1"/>
                          </a:solidFill>
                          <a:effectLst/>
                          <a:latin typeface="Arial" charset="0"/>
                          <a:ea typeface="宋体" charset="-122"/>
                        </a:rPr>
                        <a:t>60</a:t>
                      </a:r>
                      <a:r>
                        <a:rPr kumimoji="0" lang="zh-CN" altLang="en-US" sz="2000" b="0" i="0" u="none" strike="noStrike" cap="none" normalizeH="0" baseline="0" dirty="0">
                          <a:ln>
                            <a:noFill/>
                          </a:ln>
                          <a:solidFill>
                            <a:schemeClr val="tx1"/>
                          </a:solidFill>
                          <a:effectLst/>
                          <a:latin typeface="Arial" charset="0"/>
                          <a:ea typeface="宋体" charset="-122"/>
                        </a:rPr>
                        <a:t>天（</a:t>
                      </a:r>
                      <a:r>
                        <a:rPr kumimoji="0" lang="en-US" altLang="zh-CN" sz="2000" b="0" i="0" u="none" strike="noStrike" cap="none" normalizeH="0" baseline="0" dirty="0">
                          <a:ln>
                            <a:noFill/>
                          </a:ln>
                          <a:solidFill>
                            <a:schemeClr val="tx1"/>
                          </a:solidFill>
                          <a:effectLst/>
                          <a:latin typeface="Arial" charset="0"/>
                          <a:ea typeface="宋体" charset="-122"/>
                        </a:rPr>
                        <a:t>2</a:t>
                      </a:r>
                      <a:r>
                        <a:rPr kumimoji="0" lang="zh-CN" altLang="en-US" sz="2000" b="0" i="0" u="none" strike="noStrike" cap="none" normalizeH="0" baseline="0" dirty="0">
                          <a:ln>
                            <a:noFill/>
                          </a:ln>
                          <a:solidFill>
                            <a:schemeClr val="tx1"/>
                          </a:solidFill>
                          <a:effectLst/>
                          <a:latin typeface="Arial" charset="0"/>
                          <a:ea typeface="宋体" charset="-122"/>
                        </a:rPr>
                        <a:t>个月）强制更改一次口令。</a:t>
                      </a:r>
                    </a:p>
                  </a:txBody>
                  <a:tcPr anchor="ctr" horzOverflow="overflow"/>
                </a:tc>
                <a:extLst>
                  <a:ext uri="{0D108BD9-81ED-4DB2-BD59-A6C34878D82A}">
                    <a16:rowId xmlns:a16="http://schemas.microsoft.com/office/drawing/2014/main" val="10000"/>
                  </a:ext>
                </a:extLst>
              </a:tr>
              <a:tr h="450850">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PASS_MIN_DAYS</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设定在本次口令修改后，至少要经过多少天后才允许更改口令。</a:t>
                      </a:r>
                    </a:p>
                  </a:txBody>
                  <a:tcPr anchor="ctr" horzOverflow="overflow"/>
                </a:tc>
                <a:extLst>
                  <a:ext uri="{0D108BD9-81ED-4DB2-BD59-A6C34878D82A}">
                    <a16:rowId xmlns:a16="http://schemas.microsoft.com/office/drawing/2014/main" val="10001"/>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PASS_MIN_LEN</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设定口令的最小字符数。 </a:t>
                      </a:r>
                    </a:p>
                  </a:txBody>
                  <a:tcPr anchor="ctr" horzOverflow="overflow"/>
                </a:tc>
                <a:extLst>
                  <a:ext uri="{0D108BD9-81ED-4DB2-BD59-A6C34878D82A}">
                    <a16:rowId xmlns:a16="http://schemas.microsoft.com/office/drawing/2014/main" val="10002"/>
                  </a:ext>
                </a:extLst>
              </a:tr>
              <a:tr h="449263">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PASS_WARN_AGE</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设定在口令失效前多少天开始通知用户更改口令（一般在用户刚刚登录系统时就会收到警告通知）。</a:t>
                      </a:r>
                    </a:p>
                  </a:txBody>
                  <a:tcPr anchor="ctr"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设置已存在用户的口令时效</a:t>
            </a:r>
          </a:p>
        </p:txBody>
      </p:sp>
      <p:sp>
        <p:nvSpPr>
          <p:cNvPr id="3" name="内容占位符 2"/>
          <p:cNvSpPr>
            <a:spLocks noGrp="1"/>
          </p:cNvSpPr>
          <p:nvPr>
            <p:ph idx="1"/>
          </p:nvPr>
        </p:nvSpPr>
        <p:spPr>
          <a:xfrm>
            <a:off x="457200" y="1412776"/>
            <a:ext cx="8229600" cy="4718149"/>
          </a:xfrm>
        </p:spPr>
        <p:txBody>
          <a:bodyPr/>
          <a:lstStyle/>
          <a:p>
            <a:r>
              <a:rPr lang="en-US" altLang="zh-CN" dirty="0" err="1"/>
              <a:t>chage</a:t>
            </a:r>
            <a:r>
              <a:rPr lang="zh-CN" altLang="en-US" dirty="0"/>
              <a:t>命令</a:t>
            </a:r>
            <a:endParaRPr lang="en-US" altLang="zh-CN" dirty="0"/>
          </a:p>
          <a:p>
            <a:pPr lvl="1"/>
            <a:r>
              <a:rPr lang="en-US" altLang="zh-CN" dirty="0" err="1"/>
              <a:t>chage</a:t>
            </a:r>
            <a:r>
              <a:rPr lang="en-US" altLang="zh-CN" dirty="0"/>
              <a:t> [</a:t>
            </a:r>
            <a:r>
              <a:rPr lang="zh-CN" altLang="en-US" dirty="0"/>
              <a:t>选项</a:t>
            </a:r>
            <a:r>
              <a:rPr lang="en-US" altLang="zh-CN" dirty="0"/>
              <a:t>] [</a:t>
            </a:r>
            <a:r>
              <a:rPr lang="zh-CN" altLang="en-US" dirty="0"/>
              <a:t>用户登录名</a:t>
            </a:r>
            <a:r>
              <a:rPr lang="en-US" altLang="zh-CN" dirty="0"/>
              <a:t>]</a:t>
            </a:r>
          </a:p>
          <a:p>
            <a:r>
              <a:rPr lang="zh-CN" altLang="en-US" dirty="0"/>
              <a:t>举例</a:t>
            </a:r>
            <a:endParaRPr lang="en-US" altLang="zh-CN" dirty="0"/>
          </a:p>
          <a:p>
            <a:pPr lvl="1"/>
            <a:r>
              <a:rPr lang="zh-CN" altLang="en-US" dirty="0"/>
              <a:t>查看用户</a:t>
            </a:r>
            <a:r>
              <a:rPr lang="en-US" altLang="zh-CN" dirty="0" err="1"/>
              <a:t>jason</a:t>
            </a:r>
            <a:r>
              <a:rPr lang="zh-CN" altLang="en-US" dirty="0"/>
              <a:t>当前的口令时效信息</a:t>
            </a:r>
          </a:p>
          <a:p>
            <a:pPr lvl="2">
              <a:buNone/>
            </a:pPr>
            <a:r>
              <a:rPr lang="en-US" altLang="zh-CN" b="1" dirty="0">
                <a:solidFill>
                  <a:schemeClr val="accent6">
                    <a:lumMod val="75000"/>
                  </a:schemeClr>
                </a:solidFill>
              </a:rPr>
              <a:t># </a:t>
            </a:r>
            <a:r>
              <a:rPr lang="en-US" altLang="zh-CN" b="1" dirty="0" err="1">
                <a:solidFill>
                  <a:schemeClr val="accent6">
                    <a:lumMod val="75000"/>
                  </a:schemeClr>
                </a:solidFill>
              </a:rPr>
              <a:t>chage</a:t>
            </a:r>
            <a:r>
              <a:rPr lang="en-US" altLang="zh-CN" b="1" dirty="0">
                <a:solidFill>
                  <a:schemeClr val="accent6">
                    <a:lumMod val="75000"/>
                  </a:schemeClr>
                </a:solidFill>
              </a:rPr>
              <a:t> -l </a:t>
            </a:r>
            <a:r>
              <a:rPr lang="en-US" altLang="zh-CN" b="1" dirty="0" err="1">
                <a:solidFill>
                  <a:schemeClr val="accent6">
                    <a:lumMod val="75000"/>
                  </a:schemeClr>
                </a:solidFill>
              </a:rPr>
              <a:t>jason</a:t>
            </a:r>
            <a:endParaRPr lang="en-US" altLang="zh-CN" b="1" dirty="0">
              <a:solidFill>
                <a:schemeClr val="accent6">
                  <a:lumMod val="75000"/>
                </a:schemeClr>
              </a:solidFill>
            </a:endParaRPr>
          </a:p>
          <a:p>
            <a:pPr lvl="1"/>
            <a:r>
              <a:rPr lang="zh-CN" altLang="en-US" dirty="0"/>
              <a:t>使用户</a:t>
            </a:r>
            <a:r>
              <a:rPr lang="en-US" altLang="zh-CN" dirty="0" err="1"/>
              <a:t>jason</a:t>
            </a:r>
            <a:r>
              <a:rPr lang="zh-CN" altLang="en-US" dirty="0"/>
              <a:t>下次登录之后修改口令</a:t>
            </a:r>
          </a:p>
          <a:p>
            <a:pPr lvl="2">
              <a:buNone/>
            </a:pPr>
            <a:r>
              <a:rPr lang="en-US" altLang="zh-CN" b="1" dirty="0">
                <a:solidFill>
                  <a:schemeClr val="accent6">
                    <a:lumMod val="75000"/>
                  </a:schemeClr>
                </a:solidFill>
              </a:rPr>
              <a:t># </a:t>
            </a:r>
            <a:r>
              <a:rPr lang="en-US" altLang="zh-CN" b="1" dirty="0" err="1">
                <a:solidFill>
                  <a:schemeClr val="accent6">
                    <a:lumMod val="75000"/>
                  </a:schemeClr>
                </a:solidFill>
              </a:rPr>
              <a:t>chage</a:t>
            </a:r>
            <a:r>
              <a:rPr lang="en-US" altLang="zh-CN" b="1" dirty="0">
                <a:solidFill>
                  <a:schemeClr val="accent6">
                    <a:lumMod val="75000"/>
                  </a:schemeClr>
                </a:solidFill>
              </a:rPr>
              <a:t> -d 0 </a:t>
            </a:r>
            <a:r>
              <a:rPr lang="en-US" altLang="zh-CN" b="1" dirty="0" err="1">
                <a:solidFill>
                  <a:schemeClr val="accent6">
                    <a:lumMod val="75000"/>
                  </a:schemeClr>
                </a:solidFill>
              </a:rPr>
              <a:t>jason</a:t>
            </a:r>
            <a:endParaRPr lang="en-US" altLang="zh-CN" b="1" dirty="0">
              <a:solidFill>
                <a:schemeClr val="accent6">
                  <a:lumMod val="75000"/>
                </a:schemeClr>
              </a:solidFill>
            </a:endParaRPr>
          </a:p>
          <a:p>
            <a:pPr lvl="1"/>
            <a:r>
              <a:rPr lang="zh-CN" altLang="en-US" dirty="0"/>
              <a:t>用户 </a:t>
            </a:r>
            <a:r>
              <a:rPr lang="en-US" altLang="zh-CN" dirty="0" err="1"/>
              <a:t>jason</a:t>
            </a:r>
            <a:r>
              <a:rPr lang="en-US" altLang="zh-CN" dirty="0"/>
              <a:t> </a:t>
            </a:r>
            <a:r>
              <a:rPr lang="zh-CN" altLang="en-US" dirty="0"/>
              <a:t>两天内不能更改口令，且口令最长的存活期为 </a:t>
            </a:r>
            <a:r>
              <a:rPr lang="en-US" altLang="zh-CN" dirty="0"/>
              <a:t>30 </a:t>
            </a:r>
            <a:r>
              <a:rPr lang="zh-CN" altLang="en-US" dirty="0"/>
              <a:t>天，并在口令过期前 </a:t>
            </a:r>
            <a:r>
              <a:rPr lang="en-US" altLang="zh-CN" dirty="0"/>
              <a:t>5 </a:t>
            </a:r>
            <a:r>
              <a:rPr lang="zh-CN" altLang="en-US" dirty="0"/>
              <a:t>天通知用户</a:t>
            </a:r>
          </a:p>
          <a:p>
            <a:pPr lvl="2">
              <a:buNone/>
            </a:pPr>
            <a:r>
              <a:rPr lang="en-US" altLang="zh-CN" b="1" dirty="0">
                <a:solidFill>
                  <a:schemeClr val="accent6">
                    <a:lumMod val="75000"/>
                  </a:schemeClr>
                </a:solidFill>
              </a:rPr>
              <a:t># </a:t>
            </a:r>
            <a:r>
              <a:rPr lang="en-US" altLang="zh-CN" b="1" dirty="0" err="1">
                <a:solidFill>
                  <a:schemeClr val="accent6">
                    <a:lumMod val="75000"/>
                  </a:schemeClr>
                </a:solidFill>
              </a:rPr>
              <a:t>chage</a:t>
            </a:r>
            <a:r>
              <a:rPr lang="en-US" altLang="zh-CN" b="1" dirty="0">
                <a:solidFill>
                  <a:schemeClr val="accent6">
                    <a:lumMod val="75000"/>
                  </a:schemeClr>
                </a:solidFill>
              </a:rPr>
              <a:t> -m 2 -M 30 -W 5 </a:t>
            </a:r>
            <a:r>
              <a:rPr lang="en-US" altLang="zh-CN" b="1" dirty="0" err="1">
                <a:solidFill>
                  <a:schemeClr val="accent6">
                    <a:lumMod val="75000"/>
                  </a:schemeClr>
                </a:solidFill>
              </a:rPr>
              <a:t>jason</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highlight>
                  <a:srgbClr val="FFFF00"/>
                </a:highlight>
              </a:rPr>
              <a:t>用户切换命令</a:t>
            </a:r>
          </a:p>
        </p:txBody>
      </p:sp>
      <p:sp>
        <p:nvSpPr>
          <p:cNvPr id="3" name="内容占位符 2"/>
          <p:cNvSpPr>
            <a:spLocks noGrp="1"/>
          </p:cNvSpPr>
          <p:nvPr>
            <p:ph idx="1"/>
          </p:nvPr>
        </p:nvSpPr>
        <p:spPr/>
        <p:txBody>
          <a:bodyPr/>
          <a:lstStyle/>
          <a:p>
            <a:pPr>
              <a:lnSpc>
                <a:spcPct val="80000"/>
              </a:lnSpc>
            </a:pPr>
            <a:r>
              <a:rPr lang="en-US" altLang="zh-CN" sz="2800" dirty="0" err="1"/>
              <a:t>su</a:t>
            </a:r>
            <a:endParaRPr lang="en-US" altLang="zh-CN" sz="2800" dirty="0"/>
          </a:p>
          <a:p>
            <a:pPr lvl="1">
              <a:lnSpc>
                <a:spcPct val="80000"/>
              </a:lnSpc>
            </a:pPr>
            <a:r>
              <a:rPr lang="zh-CN" altLang="en-US" sz="2400" dirty="0"/>
              <a:t>直接切换为超级用户</a:t>
            </a:r>
          </a:p>
          <a:p>
            <a:pPr lvl="1">
              <a:lnSpc>
                <a:spcPct val="80000"/>
              </a:lnSpc>
            </a:pPr>
            <a:r>
              <a:rPr lang="zh-CN" altLang="en-US" sz="2400" dirty="0"/>
              <a:t>普通用户要切换为超级用户必须知道超级用户的口令</a:t>
            </a:r>
          </a:p>
          <a:p>
            <a:pPr lvl="1">
              <a:lnSpc>
                <a:spcPct val="80000"/>
              </a:lnSpc>
            </a:pPr>
            <a:r>
              <a:rPr lang="zh-CN" altLang="en-US" sz="2400" dirty="0"/>
              <a:t>适用于系统中</a:t>
            </a:r>
            <a:r>
              <a:rPr lang="zh-CN" altLang="en-US" sz="2400" dirty="0">
                <a:solidFill>
                  <a:srgbClr val="FF0000"/>
                </a:solidFill>
                <a:highlight>
                  <a:srgbClr val="FFFF00"/>
                </a:highlight>
              </a:rPr>
              <a:t>只有单个系统管理员</a:t>
            </a:r>
            <a:r>
              <a:rPr lang="zh-CN" altLang="en-US" sz="2400" dirty="0"/>
              <a:t>的情况</a:t>
            </a:r>
          </a:p>
          <a:p>
            <a:pPr>
              <a:lnSpc>
                <a:spcPct val="80000"/>
              </a:lnSpc>
            </a:pPr>
            <a:r>
              <a:rPr lang="en-US" altLang="zh-CN" sz="2800" dirty="0" err="1"/>
              <a:t>sudo</a:t>
            </a:r>
            <a:endParaRPr lang="en-US" altLang="zh-CN" sz="2800" dirty="0"/>
          </a:p>
          <a:p>
            <a:pPr lvl="1">
              <a:lnSpc>
                <a:spcPct val="80000"/>
              </a:lnSpc>
            </a:pPr>
            <a:r>
              <a:rPr lang="zh-CN" altLang="en-US" sz="2400" dirty="0"/>
              <a:t>直接使用 </a:t>
            </a:r>
            <a:r>
              <a:rPr lang="en-US" altLang="zh-CN" sz="2400" dirty="0" err="1"/>
              <a:t>sudo</a:t>
            </a:r>
            <a:r>
              <a:rPr lang="en-US" altLang="zh-CN" sz="2400" dirty="0"/>
              <a:t> </a:t>
            </a:r>
            <a:r>
              <a:rPr lang="zh-CN" altLang="en-US" sz="2400" dirty="0"/>
              <a:t>命令前缀执行系统管理命令</a:t>
            </a:r>
          </a:p>
          <a:p>
            <a:pPr lvl="1">
              <a:lnSpc>
                <a:spcPct val="80000"/>
              </a:lnSpc>
            </a:pPr>
            <a:r>
              <a:rPr lang="zh-CN" altLang="en-US" sz="2400" dirty="0"/>
              <a:t>执行系统管理命令时无需知道超级用户的口令，使用普通用户自己的口令即可</a:t>
            </a:r>
          </a:p>
          <a:p>
            <a:pPr lvl="1">
              <a:lnSpc>
                <a:spcPct val="80000"/>
              </a:lnSpc>
            </a:pPr>
            <a:r>
              <a:rPr lang="zh-CN" altLang="en-US" sz="2400" dirty="0"/>
              <a:t>由于执行系统管理命令时无需知晓超级用户口令，所以适用于系统中有多个系统管理员的情况，因为这样不会泄露超级用户口令。当然系统只有单个系统管理员时也可以使用。</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02915"/>
          </a:xfrm>
        </p:spPr>
        <p:txBody>
          <a:bodyPr/>
          <a:lstStyle/>
          <a:p>
            <a:r>
              <a:rPr lang="zh-CN" altLang="en-US" dirty="0"/>
              <a:t>账户相关命令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graphicFrame>
        <p:nvGraphicFramePr>
          <p:cNvPr id="7" name="Group 27"/>
          <p:cNvGraphicFramePr>
            <a:graphicFrameLocks/>
          </p:cNvGraphicFramePr>
          <p:nvPr/>
        </p:nvGraphicFramePr>
        <p:xfrm>
          <a:off x="539552" y="1700808"/>
          <a:ext cx="8136904" cy="4320480"/>
        </p:xfrm>
        <a:graphic>
          <a:graphicData uri="http://schemas.openxmlformats.org/drawingml/2006/table">
            <a:tbl>
              <a:tblPr>
                <a:tableStyleId>{284E427A-3D55-4303-BF80-6455036E1DE7}</a:tableStyleId>
              </a:tblPr>
              <a:tblGrid>
                <a:gridCol w="1584176">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864096">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id</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显示用户当前的</a:t>
                      </a:r>
                      <a:r>
                        <a:rPr kumimoji="0" lang="en-US" altLang="zh-CN" sz="2400" b="0" i="0" u="none" strike="noStrike" cap="none" normalizeH="0" baseline="0" dirty="0" err="1">
                          <a:ln>
                            <a:noFill/>
                          </a:ln>
                          <a:solidFill>
                            <a:schemeClr val="tx1"/>
                          </a:solidFill>
                          <a:effectLst/>
                          <a:latin typeface="Arial" charset="0"/>
                          <a:ea typeface="宋体" charset="-122"/>
                        </a:rPr>
                        <a:t>uid</a:t>
                      </a:r>
                      <a:r>
                        <a:rPr kumimoji="0" lang="zh-CN" altLang="en-US" sz="2400" b="0" i="0" u="none" strike="noStrike" cap="none" normalizeH="0" baseline="0" dirty="0">
                          <a:ln>
                            <a:noFill/>
                          </a:ln>
                          <a:solidFill>
                            <a:schemeClr val="tx1"/>
                          </a:solidFill>
                          <a:effectLst/>
                          <a:latin typeface="Arial" charset="0"/>
                          <a:ea typeface="宋体" charset="-122"/>
                        </a:rPr>
                        <a:t>、</a:t>
                      </a:r>
                      <a:r>
                        <a:rPr kumimoji="0" lang="en-US" altLang="zh-CN" sz="2400" b="0" i="0" u="none" strike="noStrike" cap="none" normalizeH="0" baseline="0" dirty="0" err="1">
                          <a:ln>
                            <a:noFill/>
                          </a:ln>
                          <a:solidFill>
                            <a:schemeClr val="tx1"/>
                          </a:solidFill>
                          <a:effectLst/>
                          <a:latin typeface="Arial" charset="0"/>
                          <a:ea typeface="宋体" charset="-122"/>
                        </a:rPr>
                        <a:t>gid</a:t>
                      </a:r>
                      <a:r>
                        <a:rPr kumimoji="0" lang="zh-CN" altLang="en-US" sz="2400" b="0" i="0" u="none" strike="noStrike" cap="none" normalizeH="0" baseline="0" dirty="0">
                          <a:ln>
                            <a:noFill/>
                          </a:ln>
                          <a:solidFill>
                            <a:schemeClr val="tx1"/>
                          </a:solidFill>
                          <a:effectLst/>
                          <a:latin typeface="Arial" charset="0"/>
                          <a:ea typeface="宋体" charset="-122"/>
                        </a:rPr>
                        <a:t>和用户所属的组列表</a:t>
                      </a:r>
                    </a:p>
                  </a:txBody>
                  <a:tcPr anchor="ctr" horzOverflow="overflow"/>
                </a:tc>
                <a:extLst>
                  <a:ext uri="{0D108BD9-81ED-4DB2-BD59-A6C34878D82A}">
                    <a16:rowId xmlns:a16="http://schemas.microsoft.com/office/drawing/2014/main" val="10000"/>
                  </a:ext>
                </a:extLst>
              </a:tr>
              <a:tr h="846652">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groups</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显示指定用户所属的组列表</a:t>
                      </a:r>
                    </a:p>
                  </a:txBody>
                  <a:tcPr anchor="ctr" horzOverflow="overflow"/>
                </a:tc>
                <a:extLst>
                  <a:ext uri="{0D108BD9-81ED-4DB2-BD59-A6C34878D82A}">
                    <a16:rowId xmlns:a16="http://schemas.microsoft.com/office/drawing/2014/main" val="10001"/>
                  </a:ext>
                </a:extLst>
              </a:tr>
              <a:tr h="737524">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en-US" altLang="zh-CN" sz="2400" b="0" i="0" u="none" strike="noStrike" cap="none" normalizeH="0" baseline="0" dirty="0" err="1">
                          <a:ln>
                            <a:noFill/>
                          </a:ln>
                          <a:solidFill>
                            <a:schemeClr val="tx1"/>
                          </a:solidFill>
                          <a:effectLst/>
                          <a:latin typeface="Arial" charset="0"/>
                          <a:ea typeface="宋体" charset="-122"/>
                        </a:rPr>
                        <a:t>whoami</a:t>
                      </a:r>
                      <a:r>
                        <a:rPr kumimoji="0" lang="en-US" altLang="zh-CN" sz="2400" b="0" i="0" u="none" strike="noStrike" cap="none" normalizeH="0" baseline="0" dirty="0">
                          <a:ln>
                            <a:noFill/>
                          </a:ln>
                          <a:solidFill>
                            <a:schemeClr val="tx1"/>
                          </a:solidFill>
                          <a:effectLst/>
                          <a:latin typeface="Arial" charset="0"/>
                          <a:ea typeface="宋体" charset="-122"/>
                        </a:rPr>
                        <a:t> </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defRPr/>
                      </a:pPr>
                      <a:r>
                        <a:rPr kumimoji="0" lang="zh-CN" altLang="en-US" sz="2400" b="0" i="0" u="none" strike="noStrike" cap="none" normalizeH="0" baseline="0" dirty="0">
                          <a:ln>
                            <a:noFill/>
                          </a:ln>
                          <a:solidFill>
                            <a:schemeClr val="tx1"/>
                          </a:solidFill>
                          <a:effectLst/>
                          <a:latin typeface="Arial" charset="0"/>
                          <a:ea typeface="宋体" charset="-122"/>
                        </a:rPr>
                        <a:t>显示当前用户的名称</a:t>
                      </a:r>
                    </a:p>
                  </a:txBody>
                  <a:tcPr anchor="ctr" horzOverflow="overflow"/>
                </a:tc>
                <a:extLst>
                  <a:ext uri="{0D108BD9-81ED-4DB2-BD59-A6C34878D82A}">
                    <a16:rowId xmlns:a16="http://schemas.microsoft.com/office/drawing/2014/main" val="10002"/>
                  </a:ext>
                </a:extLst>
              </a:tr>
              <a:tr h="843017">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w/who</a:t>
                      </a: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显示登录用户及相关信息</a:t>
                      </a:r>
                    </a:p>
                  </a:txBody>
                  <a:tcPr anchor="ctr" horzOverflow="overflow"/>
                </a:tc>
                <a:extLst>
                  <a:ext uri="{0D108BD9-81ED-4DB2-BD59-A6C34878D82A}">
                    <a16:rowId xmlns:a16="http://schemas.microsoft.com/office/drawing/2014/main" val="10003"/>
                  </a:ext>
                </a:extLst>
              </a:tr>
              <a:tr h="1029191">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chemeClr val="tx1"/>
                          </a:solidFill>
                          <a:effectLst/>
                          <a:latin typeface="Arial" charset="0"/>
                          <a:ea typeface="宋体" charset="-122"/>
                        </a:rPr>
                        <a:t>newgrp</a:t>
                      </a:r>
                      <a:endParaRPr kumimoji="0" lang="en-US" altLang="zh-CN" sz="24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342900" marR="0" lvl="0" indent="-342900" algn="just"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charset="-122"/>
                        </a:rPr>
                        <a:t>用于转换用户的当前组到指定的组账号，用户必须属于该组才可以正确执行该命令</a:t>
                      </a:r>
                    </a:p>
                  </a:txBody>
                  <a:tcPr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文件和目录的基本权限</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46</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02915"/>
          </a:xfrm>
        </p:spPr>
        <p:txBody>
          <a:bodyPr/>
          <a:lstStyle/>
          <a:p>
            <a:r>
              <a:rPr lang="zh-CN" altLang="en-US" dirty="0"/>
              <a:t>权限概述</a:t>
            </a:r>
          </a:p>
        </p:txBody>
      </p:sp>
      <p:sp>
        <p:nvSpPr>
          <p:cNvPr id="3" name="内容占位符 2"/>
          <p:cNvSpPr>
            <a:spLocks noGrp="1"/>
          </p:cNvSpPr>
          <p:nvPr>
            <p:ph idx="1"/>
          </p:nvPr>
        </p:nvSpPr>
        <p:spPr>
          <a:xfrm>
            <a:off x="457200" y="1196752"/>
            <a:ext cx="8229600" cy="4934173"/>
          </a:xfrm>
        </p:spPr>
        <p:txBody>
          <a:bodyPr/>
          <a:lstStyle/>
          <a:p>
            <a:r>
              <a:rPr lang="en-US" altLang="zh-CN" sz="2800" dirty="0"/>
              <a:t>Linux</a:t>
            </a:r>
            <a:r>
              <a:rPr lang="zh-CN" altLang="en-US" sz="2800" dirty="0"/>
              <a:t>是</a:t>
            </a:r>
            <a:r>
              <a:rPr lang="zh-CN" altLang="en-US" sz="2800" b="1" dirty="0">
                <a:solidFill>
                  <a:srgbClr val="FF0000"/>
                </a:solidFill>
              </a:rPr>
              <a:t>多用户的操作系统</a:t>
            </a:r>
            <a:r>
              <a:rPr lang="zh-CN" altLang="en-US" sz="2800" dirty="0"/>
              <a:t>，允许多个用户同时在系统上登录和工作。 </a:t>
            </a:r>
          </a:p>
          <a:p>
            <a:r>
              <a:rPr lang="zh-CN" altLang="en-US" sz="2800" dirty="0"/>
              <a:t>为了确保系统和用户的安全采取了如下安全措施</a:t>
            </a:r>
          </a:p>
          <a:p>
            <a:pPr lvl="1"/>
            <a:r>
              <a:rPr lang="zh-CN" altLang="en-US" sz="2400" dirty="0"/>
              <a:t>通过</a:t>
            </a:r>
            <a:r>
              <a:rPr lang="en-US" altLang="zh-CN" sz="2400" dirty="0"/>
              <a:t>UID/GID</a:t>
            </a:r>
            <a:r>
              <a:rPr lang="zh-CN" altLang="en-US" sz="2400" dirty="0"/>
              <a:t>确定每个用户在登录系统后都做了些什么</a:t>
            </a:r>
          </a:p>
          <a:p>
            <a:pPr lvl="1"/>
            <a:r>
              <a:rPr lang="zh-CN" altLang="en-US" sz="2400" dirty="0"/>
              <a:t>通过</a:t>
            </a:r>
            <a:r>
              <a:rPr lang="en-US" altLang="zh-CN" sz="2400" dirty="0"/>
              <a:t>UID/GID</a:t>
            </a:r>
            <a:r>
              <a:rPr lang="zh-CN" altLang="en-US" sz="2400" dirty="0"/>
              <a:t>来区别不同用户所建立的文件或目录 </a:t>
            </a:r>
          </a:p>
          <a:p>
            <a:pPr lvl="2"/>
            <a:r>
              <a:rPr lang="zh-CN" altLang="en-US" sz="2000" dirty="0"/>
              <a:t>每个文件或目录都属于一个</a:t>
            </a:r>
            <a:r>
              <a:rPr lang="en-US" altLang="zh-CN" sz="2000" dirty="0"/>
              <a:t>UID</a:t>
            </a:r>
            <a:r>
              <a:rPr lang="zh-CN" altLang="en-US" sz="2000" dirty="0"/>
              <a:t>和一个</a:t>
            </a:r>
            <a:r>
              <a:rPr lang="en-US" altLang="zh-CN" sz="2000" dirty="0"/>
              <a:t>GID </a:t>
            </a:r>
          </a:p>
          <a:p>
            <a:pPr lvl="1"/>
            <a:r>
              <a:rPr lang="zh-CN" altLang="en-US" sz="2400" dirty="0"/>
              <a:t>每个进程都使用一个</a:t>
            </a:r>
            <a:r>
              <a:rPr lang="en-US" altLang="zh-CN" sz="2400" dirty="0"/>
              <a:t>UID</a:t>
            </a:r>
            <a:r>
              <a:rPr lang="zh-CN" altLang="en-US" sz="2400" dirty="0"/>
              <a:t>和一个或多个</a:t>
            </a:r>
            <a:r>
              <a:rPr lang="en-US" altLang="zh-CN" sz="2400" dirty="0"/>
              <a:t>GID</a:t>
            </a:r>
            <a:r>
              <a:rPr lang="zh-CN" altLang="en-US" sz="2400" dirty="0"/>
              <a:t>来运行</a:t>
            </a:r>
            <a:endParaRPr lang="en-US" altLang="zh-CN" sz="2400" dirty="0"/>
          </a:p>
          <a:p>
            <a:pPr lvl="2"/>
            <a:r>
              <a:rPr lang="zh-CN" altLang="en-US" sz="2000" dirty="0"/>
              <a:t>通常由被运行进程的用户决定</a:t>
            </a:r>
            <a:endParaRPr lang="en-US" altLang="zh-CN" sz="2000" dirty="0"/>
          </a:p>
          <a:p>
            <a:pPr lvl="1"/>
            <a:r>
              <a:rPr lang="zh-CN" altLang="en-US" sz="2400" dirty="0">
                <a:solidFill>
                  <a:srgbClr val="FF0000"/>
                </a:solidFill>
                <a:latin typeface="黑体" pitchFamily="49" charset="-122"/>
                <a:ea typeface="黑体" pitchFamily="49" charset="-122"/>
              </a:rPr>
              <a:t>超级用户具有</a:t>
            </a:r>
            <a:r>
              <a:rPr lang="zh-CN" altLang="en-US" sz="2400" b="1" dirty="0">
                <a:solidFill>
                  <a:srgbClr val="FF0000"/>
                </a:solidFill>
                <a:highlight>
                  <a:srgbClr val="FFFF00"/>
                </a:highlight>
                <a:latin typeface="黑体" pitchFamily="49" charset="-122"/>
                <a:ea typeface="黑体" pitchFamily="49" charset="-122"/>
              </a:rPr>
              <a:t>一切权限</a:t>
            </a:r>
            <a:r>
              <a:rPr lang="zh-CN" altLang="en-US" sz="2400" dirty="0">
                <a:solidFill>
                  <a:srgbClr val="FF0000"/>
                </a:solidFill>
                <a:latin typeface="黑体" pitchFamily="49" charset="-122"/>
                <a:ea typeface="黑体" pitchFamily="49" charset="-122"/>
              </a:rPr>
              <a:t>，无需特殊说明</a:t>
            </a:r>
          </a:p>
          <a:p>
            <a:pPr lvl="1"/>
            <a:r>
              <a:rPr lang="zh-CN" altLang="en-US" sz="2400" dirty="0"/>
              <a:t>普通用户只能不受限制的操作主目录及其子目录下的所有文件，对系统中其他目录</a:t>
            </a:r>
            <a:r>
              <a:rPr lang="en-US" altLang="zh-CN" sz="2400" dirty="0"/>
              <a:t>/</a:t>
            </a:r>
            <a:r>
              <a:rPr lang="zh-CN" altLang="en-US" sz="2400" dirty="0"/>
              <a:t>文件的访问受到限制</a:t>
            </a:r>
          </a:p>
          <a:p>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三种基本权限</a:t>
            </a:r>
          </a:p>
        </p:txBody>
      </p:sp>
      <p:graphicFrame>
        <p:nvGraphicFramePr>
          <p:cNvPr id="8" name="内容占位符 7"/>
          <p:cNvGraphicFramePr>
            <a:graphicFrameLocks noGrp="1"/>
          </p:cNvGraphicFramePr>
          <p:nvPr>
            <p:ph idx="1"/>
          </p:nvPr>
        </p:nvGraphicFramePr>
        <p:xfrm>
          <a:off x="457200" y="1600200"/>
          <a:ext cx="8229607" cy="4061048"/>
        </p:xfrm>
        <a:graphic>
          <a:graphicData uri="http://schemas.openxmlformats.org/drawingml/2006/table">
            <a:tbl>
              <a:tblPr firstRow="1" bandRow="1">
                <a:tableStyleId>{21E4AEA4-8DFA-4A89-87EB-49C32662AFE0}</a:tableStyleId>
              </a:tblPr>
              <a:tblGrid>
                <a:gridCol w="1018456">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2592290">
                  <a:extLst>
                    <a:ext uri="{9D8B030D-6E8A-4147-A177-3AD203B41FA5}">
                      <a16:colId xmlns:a16="http://schemas.microsoft.com/office/drawing/2014/main" val="20002"/>
                    </a:ext>
                  </a:extLst>
                </a:gridCol>
                <a:gridCol w="3538741">
                  <a:extLst>
                    <a:ext uri="{9D8B030D-6E8A-4147-A177-3AD203B41FA5}">
                      <a16:colId xmlns:a16="http://schemas.microsoft.com/office/drawing/2014/main" val="20003"/>
                    </a:ext>
                  </a:extLst>
                </a:gridCol>
              </a:tblGrid>
              <a:tr h="1015262">
                <a:tc>
                  <a:txBody>
                    <a:bodyPr/>
                    <a:lstStyle/>
                    <a:p>
                      <a:pPr algn="ctr"/>
                      <a:r>
                        <a:rPr lang="zh-CN" altLang="en-US" sz="2400" dirty="0"/>
                        <a:t>权限</a:t>
                      </a:r>
                    </a:p>
                  </a:txBody>
                  <a:tcPr/>
                </a:tc>
                <a:tc>
                  <a:txBody>
                    <a:bodyPr/>
                    <a:lstStyle/>
                    <a:p>
                      <a:pPr algn="ctr"/>
                      <a:r>
                        <a:rPr lang="zh-CN" altLang="en-US" sz="2400" dirty="0"/>
                        <a:t>描述字符</a:t>
                      </a:r>
                    </a:p>
                  </a:txBody>
                  <a:tcPr/>
                </a:tc>
                <a:tc>
                  <a:txBody>
                    <a:bodyPr/>
                    <a:lstStyle/>
                    <a:p>
                      <a:pPr algn="ctr"/>
                      <a:r>
                        <a:rPr lang="zh-CN" altLang="en-US" sz="2400" dirty="0"/>
                        <a:t>对文件的含义</a:t>
                      </a:r>
                    </a:p>
                  </a:txBody>
                  <a:tcPr/>
                </a:tc>
                <a:tc>
                  <a:txBody>
                    <a:bodyPr/>
                    <a:lstStyle/>
                    <a:p>
                      <a:pPr algn="ctr"/>
                      <a:r>
                        <a:rPr lang="zh-CN" altLang="en-US" sz="2400" dirty="0"/>
                        <a:t>对目录的含义</a:t>
                      </a:r>
                    </a:p>
                  </a:txBody>
                  <a:tcPr/>
                </a:tc>
                <a:extLst>
                  <a:ext uri="{0D108BD9-81ED-4DB2-BD59-A6C34878D82A}">
                    <a16:rowId xmlns:a16="http://schemas.microsoft.com/office/drawing/2014/main" val="10000"/>
                  </a:ext>
                </a:extLst>
              </a:tr>
              <a:tr h="1015262">
                <a:tc>
                  <a:txBody>
                    <a:bodyPr/>
                    <a:lstStyle/>
                    <a:p>
                      <a:r>
                        <a:rPr lang="zh-CN" altLang="en-US" sz="2400" dirty="0"/>
                        <a:t>读</a:t>
                      </a:r>
                      <a:endParaRPr lang="en-US" altLang="zh-CN" sz="2400" dirty="0"/>
                    </a:p>
                    <a:p>
                      <a:r>
                        <a:rPr lang="zh-CN" altLang="en-US" sz="2400" dirty="0"/>
                        <a:t>权限</a:t>
                      </a:r>
                    </a:p>
                  </a:txBody>
                  <a:tcPr/>
                </a:tc>
                <a:tc>
                  <a:txBody>
                    <a:bodyPr/>
                    <a:lstStyle/>
                    <a:p>
                      <a:pPr algn="ctr"/>
                      <a:r>
                        <a:rPr lang="en-US" altLang="zh-CN" sz="2400" dirty="0"/>
                        <a:t>r</a:t>
                      </a:r>
                      <a:endParaRPr lang="zh-CN" altLang="en-US" sz="2400" dirty="0"/>
                    </a:p>
                  </a:txBody>
                  <a:tcPr/>
                </a:tc>
                <a:tc>
                  <a:txBody>
                    <a:bodyPr/>
                    <a:lstStyle/>
                    <a:p>
                      <a:r>
                        <a:rPr lang="zh-CN" altLang="en-US" sz="2400" dirty="0"/>
                        <a:t>可以读取文件的内容</a:t>
                      </a:r>
                    </a:p>
                  </a:txBody>
                  <a:tcPr/>
                </a:tc>
                <a:tc>
                  <a:txBody>
                    <a:bodyPr/>
                    <a:lstStyle/>
                    <a:p>
                      <a:r>
                        <a:rPr lang="zh-CN" altLang="en-US" sz="2400" dirty="0"/>
                        <a:t>可以列出目录中的文件列表</a:t>
                      </a:r>
                    </a:p>
                  </a:txBody>
                  <a:tcPr/>
                </a:tc>
                <a:extLst>
                  <a:ext uri="{0D108BD9-81ED-4DB2-BD59-A6C34878D82A}">
                    <a16:rowId xmlns:a16="http://schemas.microsoft.com/office/drawing/2014/main" val="10001"/>
                  </a:ext>
                </a:extLst>
              </a:tr>
              <a:tr h="1015262">
                <a:tc>
                  <a:txBody>
                    <a:bodyPr/>
                    <a:lstStyle/>
                    <a:p>
                      <a:r>
                        <a:rPr lang="zh-CN" altLang="en-US" sz="2400" dirty="0"/>
                        <a:t>写</a:t>
                      </a:r>
                      <a:endParaRPr lang="en-US" altLang="zh-CN" sz="2400" dirty="0"/>
                    </a:p>
                    <a:p>
                      <a:r>
                        <a:rPr lang="zh-CN" altLang="en-US" sz="2400" dirty="0"/>
                        <a:t>权限</a:t>
                      </a:r>
                    </a:p>
                  </a:txBody>
                  <a:tcPr/>
                </a:tc>
                <a:tc>
                  <a:txBody>
                    <a:bodyPr/>
                    <a:lstStyle/>
                    <a:p>
                      <a:pPr algn="ctr"/>
                      <a:r>
                        <a:rPr lang="en-US" altLang="zh-CN" sz="2400" dirty="0"/>
                        <a:t>w</a:t>
                      </a:r>
                      <a:endParaRPr lang="zh-CN" altLang="en-US" sz="2400" dirty="0"/>
                    </a:p>
                  </a:txBody>
                  <a:tcPr/>
                </a:tc>
                <a:tc>
                  <a:txBody>
                    <a:bodyPr/>
                    <a:lstStyle/>
                    <a:p>
                      <a:r>
                        <a:rPr lang="zh-CN" altLang="en-US" sz="2400" dirty="0"/>
                        <a:t>可以修改或删除文件</a:t>
                      </a:r>
                    </a:p>
                  </a:txBody>
                  <a:tcPr/>
                </a:tc>
                <a:tc>
                  <a:txBody>
                    <a:bodyPr/>
                    <a:lstStyle/>
                    <a:p>
                      <a:r>
                        <a:rPr lang="zh-CN" altLang="en-US" sz="2400" dirty="0"/>
                        <a:t>可以在该目录中创建或删除文件或子目录</a:t>
                      </a:r>
                    </a:p>
                  </a:txBody>
                  <a:tcPr/>
                </a:tc>
                <a:extLst>
                  <a:ext uri="{0D108BD9-81ED-4DB2-BD59-A6C34878D82A}">
                    <a16:rowId xmlns:a16="http://schemas.microsoft.com/office/drawing/2014/main" val="10002"/>
                  </a:ext>
                </a:extLst>
              </a:tr>
              <a:tr h="1015262">
                <a:tc>
                  <a:txBody>
                    <a:bodyPr/>
                    <a:lstStyle/>
                    <a:p>
                      <a:r>
                        <a:rPr lang="zh-CN" altLang="en-US" sz="2400" dirty="0"/>
                        <a:t>执行权限</a:t>
                      </a:r>
                    </a:p>
                  </a:txBody>
                  <a:tcPr/>
                </a:tc>
                <a:tc>
                  <a:txBody>
                    <a:bodyPr/>
                    <a:lstStyle/>
                    <a:p>
                      <a:pPr algn="ctr"/>
                      <a:r>
                        <a:rPr lang="en-US" altLang="zh-CN" sz="2400" dirty="0"/>
                        <a:t>x</a:t>
                      </a:r>
                      <a:endParaRPr lang="zh-CN" altLang="en-US" sz="2400" dirty="0"/>
                    </a:p>
                  </a:txBody>
                  <a:tcPr/>
                </a:tc>
                <a:tc>
                  <a:txBody>
                    <a:bodyPr/>
                    <a:lstStyle/>
                    <a:p>
                      <a:r>
                        <a:rPr lang="zh-CN" altLang="en-US" sz="2400" dirty="0"/>
                        <a:t>可以执行该文件</a:t>
                      </a:r>
                    </a:p>
                  </a:txBody>
                  <a:tcPr/>
                </a:tc>
                <a:tc>
                  <a:txBody>
                    <a:bodyPr/>
                    <a:lstStyle/>
                    <a:p>
                      <a:r>
                        <a:rPr lang="zh-CN" altLang="en-US" sz="2400" dirty="0"/>
                        <a:t>可以使用</a:t>
                      </a:r>
                      <a:r>
                        <a:rPr lang="en-US" altLang="zh-CN" sz="2400" dirty="0" err="1"/>
                        <a:t>cd</a:t>
                      </a:r>
                      <a:r>
                        <a:rPr lang="zh-CN" altLang="en-US" sz="2400" dirty="0"/>
                        <a:t>命令进入该目录</a:t>
                      </a:r>
                    </a:p>
                  </a:txBody>
                  <a:tcPr/>
                </a:tc>
                <a:extLst>
                  <a:ext uri="{0D108BD9-81ED-4DB2-BD59-A6C34878D82A}">
                    <a16:rowId xmlns:a16="http://schemas.microsoft.com/office/drawing/2014/main" val="10003"/>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三种基本权限（续）</a:t>
            </a:r>
          </a:p>
        </p:txBody>
      </p:sp>
      <p:sp>
        <p:nvSpPr>
          <p:cNvPr id="3" name="内容占位符 2"/>
          <p:cNvSpPr>
            <a:spLocks noGrp="1"/>
          </p:cNvSpPr>
          <p:nvPr>
            <p:ph idx="1"/>
          </p:nvPr>
        </p:nvSpPr>
        <p:spPr>
          <a:xfrm>
            <a:off x="457200" y="1340768"/>
            <a:ext cx="8229600" cy="4790157"/>
          </a:xfrm>
        </p:spPr>
        <p:txBody>
          <a:bodyPr/>
          <a:lstStyle/>
          <a:p>
            <a:pPr marL="609600" indent="-609600">
              <a:lnSpc>
                <a:spcPct val="80000"/>
              </a:lnSpc>
            </a:pPr>
            <a:r>
              <a:rPr lang="zh-CN" altLang="en-US" sz="3200" dirty="0"/>
              <a:t>目录上只有执行权限，表示可以进入或穿越他进入更深层次的子目录</a:t>
            </a:r>
          </a:p>
          <a:p>
            <a:pPr marL="609600" indent="-609600">
              <a:lnSpc>
                <a:spcPct val="80000"/>
              </a:lnSpc>
            </a:pPr>
            <a:r>
              <a:rPr lang="zh-CN" altLang="en-US" sz="3200" dirty="0"/>
              <a:t>目录上只有执行权限，要访问该目录下的有读权限的文件，必须知道文件名才可以访问</a:t>
            </a:r>
          </a:p>
          <a:p>
            <a:pPr marL="609600" indent="-609600">
              <a:lnSpc>
                <a:spcPct val="80000"/>
              </a:lnSpc>
            </a:pPr>
            <a:r>
              <a:rPr lang="zh-CN" altLang="en-US" sz="3200" dirty="0"/>
              <a:t>目录上只有执行权限，不能列出目录列表也不能删除该目录</a:t>
            </a:r>
          </a:p>
          <a:p>
            <a:pPr marL="609600" indent="-609600">
              <a:lnSpc>
                <a:spcPct val="80000"/>
              </a:lnSpc>
            </a:pPr>
            <a:r>
              <a:rPr lang="zh-CN" altLang="en-US" sz="3200" dirty="0"/>
              <a:t>目录上执行权限和读权限的组合，表示可以进入目录并列出目录列表</a:t>
            </a:r>
          </a:p>
          <a:p>
            <a:pPr marL="609600" indent="-609600">
              <a:lnSpc>
                <a:spcPct val="80000"/>
              </a:lnSpc>
            </a:pPr>
            <a:r>
              <a:rPr lang="zh-CN" altLang="en-US" sz="3200" dirty="0"/>
              <a:t>目录上执行权限和写权限的组合，表示可以在目录中创建、删除和重命名文件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账户实质</a:t>
            </a:r>
          </a:p>
        </p:txBody>
      </p:sp>
      <p:sp>
        <p:nvSpPr>
          <p:cNvPr id="3" name="内容占位符 2"/>
          <p:cNvSpPr>
            <a:spLocks noGrp="1"/>
          </p:cNvSpPr>
          <p:nvPr>
            <p:ph idx="1"/>
          </p:nvPr>
        </p:nvSpPr>
        <p:spPr/>
        <p:txBody>
          <a:bodyPr/>
          <a:lstStyle/>
          <a:p>
            <a:pPr>
              <a:lnSpc>
                <a:spcPct val="90000"/>
              </a:lnSpc>
            </a:pPr>
            <a:r>
              <a:rPr lang="zh-CN" altLang="en-US" dirty="0"/>
              <a:t>账户实质上就是一个用户在系统上的标识</a:t>
            </a:r>
            <a:endParaRPr lang="en-US" altLang="zh-CN" dirty="0"/>
          </a:p>
          <a:p>
            <a:pPr lvl="1">
              <a:lnSpc>
                <a:spcPct val="90000"/>
              </a:lnSpc>
            </a:pPr>
            <a:r>
              <a:rPr lang="zh-CN" altLang="en-US" dirty="0"/>
              <a:t>系统依据账户来区分每个用户的文件、进程、任务，给每个用户提供特定的工作环境（如用户的工作目录、</a:t>
            </a:r>
            <a:r>
              <a:rPr lang="en-US" altLang="zh-CN" dirty="0"/>
              <a:t>shell</a:t>
            </a:r>
            <a:r>
              <a:rPr lang="zh-CN" altLang="en-US" dirty="0"/>
              <a:t>版本、以及</a:t>
            </a:r>
            <a:r>
              <a:rPr lang="en-US" altLang="zh-CN" dirty="0"/>
              <a:t>X-Window</a:t>
            </a:r>
            <a:r>
              <a:rPr lang="zh-CN" altLang="en-US" dirty="0"/>
              <a:t>环境的配置等），使每个用户的工作都能独立不受干扰地进行。</a:t>
            </a:r>
          </a:p>
          <a:p>
            <a:pPr>
              <a:lnSpc>
                <a:spcPct val="90000"/>
              </a:lnSpc>
            </a:pPr>
            <a:r>
              <a:rPr lang="en-US" altLang="zh-CN" dirty="0"/>
              <a:t>Linux</a:t>
            </a:r>
            <a:r>
              <a:rPr lang="zh-CN" altLang="en-US" dirty="0"/>
              <a:t>中的账户包括</a:t>
            </a:r>
          </a:p>
          <a:p>
            <a:pPr lvl="1">
              <a:lnSpc>
                <a:spcPct val="90000"/>
              </a:lnSpc>
            </a:pPr>
            <a:r>
              <a:rPr lang="zh-CN" altLang="en-US" dirty="0"/>
              <a:t>用户账户</a:t>
            </a:r>
          </a:p>
          <a:p>
            <a:pPr lvl="1">
              <a:lnSpc>
                <a:spcPct val="90000"/>
              </a:lnSpc>
            </a:pPr>
            <a:r>
              <a:rPr lang="zh-CN" altLang="en-US" dirty="0"/>
              <a:t>组账户</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840605"/>
          </a:xfrm>
        </p:spPr>
        <p:txBody>
          <a:bodyPr/>
          <a:lstStyle/>
          <a:p>
            <a:r>
              <a:rPr lang="zh-CN" altLang="en-US" dirty="0"/>
              <a:t>分配三种基本权限</a:t>
            </a:r>
          </a:p>
        </p:txBody>
      </p:sp>
      <p:sp>
        <p:nvSpPr>
          <p:cNvPr id="3" name="内容占位符 2"/>
          <p:cNvSpPr>
            <a:spLocks noGrp="1"/>
          </p:cNvSpPr>
          <p:nvPr>
            <p:ph idx="1"/>
          </p:nvPr>
        </p:nvSpPr>
        <p:spPr>
          <a:xfrm>
            <a:off x="457200" y="1124744"/>
            <a:ext cx="8229600" cy="5006181"/>
          </a:xfrm>
        </p:spPr>
        <p:txBody>
          <a:bodyPr/>
          <a:lstStyle/>
          <a:p>
            <a:r>
              <a:rPr lang="zh-CN" altLang="en-US" sz="2800" dirty="0"/>
              <a:t>文件和目录的使用者</a:t>
            </a:r>
          </a:p>
          <a:p>
            <a:pPr lvl="1"/>
            <a:r>
              <a:rPr lang="zh-CN" altLang="en-US" sz="2400" dirty="0">
                <a:highlight>
                  <a:srgbClr val="FFFF00"/>
                </a:highlight>
              </a:rPr>
              <a:t>属主、同组人、其他人</a:t>
            </a:r>
            <a:endParaRPr lang="en-US" altLang="zh-CN" sz="2400" dirty="0">
              <a:highlight>
                <a:srgbClr val="FFFF00"/>
              </a:highlight>
            </a:endParaRPr>
          </a:p>
          <a:p>
            <a:r>
              <a:rPr lang="zh-CN" altLang="en-US" sz="2800" dirty="0"/>
              <a:t>权限分配</a:t>
            </a:r>
          </a:p>
          <a:p>
            <a:pPr lvl="1"/>
            <a:r>
              <a:rPr lang="zh-CN" altLang="en-US" sz="2400" dirty="0"/>
              <a:t>属主的权限：用于限制文件或目录的创建者</a:t>
            </a:r>
          </a:p>
          <a:p>
            <a:pPr lvl="1"/>
            <a:r>
              <a:rPr lang="zh-CN" altLang="en-US" sz="2400" dirty="0"/>
              <a:t>属组的权限：用于限制文件或目录所属组的成员</a:t>
            </a:r>
          </a:p>
          <a:p>
            <a:pPr lvl="1"/>
            <a:r>
              <a:rPr lang="zh-CN" altLang="en-US" sz="2400" dirty="0"/>
              <a:t>其他用户的权限：用于限制既不是属主又不是所属组的能访问该文件或目录的其他人员</a:t>
            </a:r>
            <a:endParaRPr lang="en-US" altLang="zh-CN" sz="2400" dirty="0"/>
          </a:p>
          <a:p>
            <a:r>
              <a:rPr lang="zh-CN" altLang="en-US" sz="2800" dirty="0"/>
              <a:t>权限的优先顺序</a:t>
            </a:r>
          </a:p>
          <a:p>
            <a:pPr lvl="1"/>
            <a:r>
              <a:rPr lang="zh-CN" altLang="en-US" sz="2400" dirty="0"/>
              <a:t>如果</a:t>
            </a:r>
            <a:r>
              <a:rPr lang="en-US" altLang="zh-CN" sz="2400" dirty="0"/>
              <a:t>UID</a:t>
            </a:r>
            <a:r>
              <a:rPr lang="zh-CN" altLang="en-US" sz="2400" dirty="0"/>
              <a:t>匹配，就应用用户属主（</a:t>
            </a:r>
            <a:r>
              <a:rPr lang="en-US" altLang="zh-CN" sz="2400" dirty="0"/>
              <a:t>user</a:t>
            </a:r>
            <a:r>
              <a:rPr lang="zh-CN" altLang="en-US" sz="2400" dirty="0"/>
              <a:t>）权限 </a:t>
            </a:r>
          </a:p>
          <a:p>
            <a:pPr lvl="1"/>
            <a:r>
              <a:rPr lang="zh-CN" altLang="en-US" sz="2400" dirty="0"/>
              <a:t>否则，如果</a:t>
            </a:r>
            <a:r>
              <a:rPr lang="en-US" altLang="zh-CN" sz="2400" dirty="0"/>
              <a:t>GID</a:t>
            </a:r>
            <a:r>
              <a:rPr lang="zh-CN" altLang="en-US" sz="2400" dirty="0"/>
              <a:t>匹配，就应用组（</a:t>
            </a:r>
            <a:r>
              <a:rPr lang="en-US" altLang="zh-CN" sz="2400" dirty="0"/>
              <a:t>group</a:t>
            </a:r>
            <a:r>
              <a:rPr lang="zh-CN" altLang="en-US" sz="2400" dirty="0"/>
              <a:t>）权限 </a:t>
            </a:r>
          </a:p>
          <a:p>
            <a:pPr lvl="1"/>
            <a:r>
              <a:rPr lang="zh-CN" altLang="en-US" sz="2400" dirty="0"/>
              <a:t>如果都不匹配，就应用其它用户（</a:t>
            </a:r>
            <a:r>
              <a:rPr lang="en-US" altLang="zh-CN" sz="2400" dirty="0"/>
              <a:t>other</a:t>
            </a:r>
            <a:r>
              <a:rPr lang="zh-CN" altLang="en-US" sz="2400" dirty="0"/>
              <a:t>）权限</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查看文件</a:t>
            </a:r>
            <a:r>
              <a:rPr lang="en-US" altLang="zh-CN" dirty="0"/>
              <a:t>/</a:t>
            </a:r>
            <a:r>
              <a:rPr lang="zh-CN" altLang="en-US" dirty="0"/>
              <a:t>目录的权限</a:t>
            </a:r>
          </a:p>
        </p:txBody>
      </p:sp>
      <p:sp>
        <p:nvSpPr>
          <p:cNvPr id="3" name="内容占位符 2"/>
          <p:cNvSpPr>
            <a:spLocks noGrp="1"/>
          </p:cNvSpPr>
          <p:nvPr>
            <p:ph idx="1"/>
          </p:nvPr>
        </p:nvSpPr>
        <p:spPr>
          <a:xfrm>
            <a:off x="457200" y="1196752"/>
            <a:ext cx="8229600" cy="964703"/>
          </a:xfrm>
        </p:spPr>
        <p:txBody>
          <a:bodyPr/>
          <a:lstStyle/>
          <a:p>
            <a:r>
              <a:rPr lang="zh-CN" altLang="en-US" dirty="0"/>
              <a:t>通过给三类用户分配三种基本权限，就产生了文件或目录的</a:t>
            </a:r>
            <a:r>
              <a:rPr lang="en-US" altLang="zh-CN" dirty="0"/>
              <a:t>9</a:t>
            </a:r>
            <a:r>
              <a:rPr lang="zh-CN" altLang="en-US" dirty="0"/>
              <a:t>个基本权限位</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
        <p:nvSpPr>
          <p:cNvPr id="7" name="TextBox 6"/>
          <p:cNvSpPr txBox="1"/>
          <p:nvPr/>
        </p:nvSpPr>
        <p:spPr>
          <a:xfrm>
            <a:off x="251520" y="2276872"/>
            <a:ext cx="8712968" cy="2123658"/>
          </a:xfrm>
          <a:prstGeom prst="rect">
            <a:avLst/>
          </a:prstGeom>
          <a:noFill/>
        </p:spPr>
        <p:txBody>
          <a:bodyPr wrap="square" rtlCol="0">
            <a:spAutoFit/>
          </a:bodyPr>
          <a:lstStyle/>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osmond@soho</a:t>
            </a:r>
            <a:r>
              <a:rPr lang="en-US" altLang="zh-CN" sz="2200" dirty="0">
                <a:latin typeface="Microsoft Sans Serif" pitchFamily="34" charset="0"/>
                <a:cs typeface="Microsoft Sans Serif" pitchFamily="34" charset="0"/>
              </a:rPr>
              <a:t> ~]$ </a:t>
            </a:r>
            <a:r>
              <a:rPr lang="en-US" altLang="zh-CN" sz="2200" dirty="0" err="1">
                <a:latin typeface="Microsoft Sans Serif" pitchFamily="34" charset="0"/>
                <a:cs typeface="Microsoft Sans Serif" pitchFamily="34" charset="0"/>
              </a:rPr>
              <a:t>ls</a:t>
            </a:r>
            <a:r>
              <a:rPr lang="en-US" altLang="zh-CN" sz="2200" dirty="0">
                <a:latin typeface="Microsoft Sans Serif" pitchFamily="34" charset="0"/>
                <a:cs typeface="Microsoft Sans Serif" pitchFamily="34" charset="0"/>
              </a:rPr>
              <a:t>  -l</a:t>
            </a:r>
          </a:p>
          <a:p>
            <a:r>
              <a:rPr lang="zh-CN" altLang="en-US" sz="2200" dirty="0">
                <a:latin typeface="Microsoft Sans Serif" pitchFamily="34" charset="0"/>
                <a:cs typeface="Microsoft Sans Serif" pitchFamily="34" charset="0"/>
              </a:rPr>
              <a:t>总计 </a:t>
            </a:r>
            <a:r>
              <a:rPr lang="en-US" altLang="zh-CN" sz="2200" dirty="0">
                <a:latin typeface="Microsoft Sans Serif" pitchFamily="34" charset="0"/>
                <a:cs typeface="Microsoft Sans Serif" pitchFamily="34" charset="0"/>
              </a:rPr>
              <a:t>12</a:t>
            </a:r>
          </a:p>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-r--    1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0 06-16 20:43   </a:t>
            </a:r>
            <a:r>
              <a:rPr lang="en-US" altLang="zh-CN" sz="2200" dirty="0" err="1">
                <a:latin typeface="Microsoft Sans Serif" pitchFamily="34" charset="0"/>
                <a:cs typeface="Microsoft Sans Serif" pitchFamily="34" charset="0"/>
              </a:rPr>
              <a:t>abc</a:t>
            </a:r>
            <a:endParaRPr lang="en-US" altLang="zh-CN" sz="2200" dirty="0">
              <a:latin typeface="Microsoft Sans Serif" pitchFamily="34" charset="0"/>
              <a:cs typeface="Microsoft Sans Serif" pitchFamily="34" charset="0"/>
            </a:endParaRP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2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4096  06-16 20:43   docs</a:t>
            </a:r>
          </a:p>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rw</a:t>
            </a:r>
            <a:r>
              <a:rPr lang="en-US" altLang="zh-CN" sz="2200" dirty="0">
                <a:latin typeface="Microsoft Sans Serif" pitchFamily="34" charset="0"/>
                <a:cs typeface="Microsoft Sans Serif" pitchFamily="34" charset="0"/>
              </a:rPr>
              <a:t>-r--    1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1155  06-16 20:44   mylist.txt</a:t>
            </a: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3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4096  05-16 13:32   </a:t>
            </a:r>
            <a:r>
              <a:rPr lang="en-US" altLang="zh-CN" sz="2200" dirty="0" err="1">
                <a:latin typeface="Microsoft Sans Serif" pitchFamily="34" charset="0"/>
                <a:cs typeface="Microsoft Sans Serif" pitchFamily="34" charset="0"/>
              </a:rPr>
              <a:t>nobp</a:t>
            </a:r>
            <a:endParaRPr lang="zh-CN" altLang="en-US" sz="2200" dirty="0">
              <a:latin typeface="Microsoft Sans Serif" pitchFamily="34" charset="0"/>
              <a:cs typeface="Microsoft Sans Serif" pitchFamily="34" charset="0"/>
            </a:endParaRPr>
          </a:p>
        </p:txBody>
      </p:sp>
      <p:sp>
        <p:nvSpPr>
          <p:cNvPr id="8" name="Text Box 5"/>
          <p:cNvSpPr txBox="1">
            <a:spLocks noChangeArrowheads="1"/>
          </p:cNvSpPr>
          <p:nvPr/>
        </p:nvSpPr>
        <p:spPr bwMode="auto">
          <a:xfrm>
            <a:off x="228600" y="4705821"/>
            <a:ext cx="4572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文件类型</a:t>
            </a:r>
          </a:p>
        </p:txBody>
      </p:sp>
      <p:sp>
        <p:nvSpPr>
          <p:cNvPr id="9" name="Text Box 6"/>
          <p:cNvSpPr txBox="1">
            <a:spLocks noChangeArrowheads="1"/>
          </p:cNvSpPr>
          <p:nvPr/>
        </p:nvSpPr>
        <p:spPr bwMode="auto">
          <a:xfrm>
            <a:off x="914400" y="4705821"/>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文件权限</a:t>
            </a:r>
          </a:p>
        </p:txBody>
      </p:sp>
      <p:sp>
        <p:nvSpPr>
          <p:cNvPr id="10" name="Text Box 7"/>
          <p:cNvSpPr txBox="1">
            <a:spLocks noChangeArrowheads="1"/>
          </p:cNvSpPr>
          <p:nvPr/>
        </p:nvSpPr>
        <p:spPr bwMode="auto">
          <a:xfrm>
            <a:off x="1547664" y="4782021"/>
            <a:ext cx="1008112" cy="1631216"/>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硬链接数或目录包含的文件数</a:t>
            </a:r>
          </a:p>
        </p:txBody>
      </p:sp>
      <p:sp>
        <p:nvSpPr>
          <p:cNvPr id="11" name="Text Box 8"/>
          <p:cNvSpPr txBox="1">
            <a:spLocks noChangeArrowheads="1"/>
          </p:cNvSpPr>
          <p:nvPr/>
        </p:nvSpPr>
        <p:spPr bwMode="auto">
          <a:xfrm>
            <a:off x="2514600" y="4782021"/>
            <a:ext cx="761256" cy="10064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文件所有者</a:t>
            </a:r>
          </a:p>
        </p:txBody>
      </p:sp>
      <p:sp>
        <p:nvSpPr>
          <p:cNvPr id="12" name="Text Box 9"/>
          <p:cNvSpPr txBox="1">
            <a:spLocks noChangeArrowheads="1"/>
          </p:cNvSpPr>
          <p:nvPr/>
        </p:nvSpPr>
        <p:spPr bwMode="auto">
          <a:xfrm>
            <a:off x="3352800" y="4782021"/>
            <a:ext cx="9906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文件所有者所在的用户组</a:t>
            </a:r>
          </a:p>
        </p:txBody>
      </p:sp>
      <p:sp>
        <p:nvSpPr>
          <p:cNvPr id="13" name="Text Box 10"/>
          <p:cNvSpPr txBox="1">
            <a:spLocks noChangeArrowheads="1"/>
          </p:cNvSpPr>
          <p:nvPr/>
        </p:nvSpPr>
        <p:spPr bwMode="auto">
          <a:xfrm>
            <a:off x="4876800" y="4782021"/>
            <a:ext cx="533400" cy="13112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文件长度</a:t>
            </a:r>
          </a:p>
        </p:txBody>
      </p:sp>
      <p:sp>
        <p:nvSpPr>
          <p:cNvPr id="14" name="Text Box 11"/>
          <p:cNvSpPr txBox="1">
            <a:spLocks noChangeArrowheads="1"/>
          </p:cNvSpPr>
          <p:nvPr/>
        </p:nvSpPr>
        <p:spPr bwMode="auto">
          <a:xfrm>
            <a:off x="5791200" y="4782021"/>
            <a:ext cx="1219200"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2060"/>
                </a:solidFill>
                <a:latin typeface="宋体" pitchFamily="2" charset="-122"/>
              </a:rPr>
              <a:t>文件上次修改的时间和日期</a:t>
            </a:r>
          </a:p>
        </p:txBody>
      </p:sp>
      <p:sp>
        <p:nvSpPr>
          <p:cNvPr id="15" name="Text Box 12"/>
          <p:cNvSpPr txBox="1">
            <a:spLocks noChangeArrowheads="1"/>
          </p:cNvSpPr>
          <p:nvPr/>
        </p:nvSpPr>
        <p:spPr bwMode="auto">
          <a:xfrm>
            <a:off x="7543800" y="4705821"/>
            <a:ext cx="1060648" cy="3968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2060"/>
                </a:solidFill>
                <a:latin typeface="宋体" pitchFamily="2" charset="-122"/>
              </a:rPr>
              <a:t>文件名</a:t>
            </a:r>
          </a:p>
        </p:txBody>
      </p:sp>
      <p:sp>
        <p:nvSpPr>
          <p:cNvPr id="16" name="Line 13"/>
          <p:cNvSpPr>
            <a:spLocks noChangeShapeType="1"/>
          </p:cNvSpPr>
          <p:nvPr/>
        </p:nvSpPr>
        <p:spPr bwMode="auto">
          <a:xfrm>
            <a:off x="323528" y="4365105"/>
            <a:ext cx="57472" cy="416916"/>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17" name="Line 14"/>
          <p:cNvSpPr>
            <a:spLocks noChangeShapeType="1"/>
          </p:cNvSpPr>
          <p:nvPr/>
        </p:nvSpPr>
        <p:spPr bwMode="auto">
          <a:xfrm flipV="1">
            <a:off x="529208" y="4365103"/>
            <a:ext cx="1090464" cy="35917"/>
          </a:xfrm>
          <a:prstGeom prst="line">
            <a:avLst/>
          </a:prstGeom>
          <a:noFill/>
          <a:ln w="57150">
            <a:solidFill>
              <a:schemeClr val="folHlink"/>
            </a:solidFill>
            <a:miter lim="800000"/>
            <a:headEnd/>
            <a:tailEnd/>
          </a:ln>
          <a:effectLst/>
        </p:spPr>
        <p:txBody>
          <a:bodyPr wrap="none"/>
          <a:lstStyle/>
          <a:p>
            <a:endParaRPr lang="zh-CN" altLang="en-US"/>
          </a:p>
        </p:txBody>
      </p:sp>
      <p:sp>
        <p:nvSpPr>
          <p:cNvPr id="18" name="Line 15"/>
          <p:cNvSpPr>
            <a:spLocks noChangeShapeType="1"/>
          </p:cNvSpPr>
          <p:nvPr/>
        </p:nvSpPr>
        <p:spPr bwMode="auto">
          <a:xfrm>
            <a:off x="5364088" y="4401021"/>
            <a:ext cx="1524000" cy="0"/>
          </a:xfrm>
          <a:prstGeom prst="line">
            <a:avLst/>
          </a:prstGeom>
          <a:noFill/>
          <a:ln w="57150">
            <a:solidFill>
              <a:schemeClr val="folHlink"/>
            </a:solidFill>
            <a:miter lim="800000"/>
            <a:headEnd/>
            <a:tailEnd/>
          </a:ln>
          <a:effectLst/>
        </p:spPr>
        <p:txBody>
          <a:bodyPr wrap="none"/>
          <a:lstStyle/>
          <a:p>
            <a:endParaRPr lang="zh-CN" altLang="en-US"/>
          </a:p>
        </p:txBody>
      </p:sp>
      <p:sp>
        <p:nvSpPr>
          <p:cNvPr id="19" name="Line 16"/>
          <p:cNvSpPr>
            <a:spLocks noChangeShapeType="1"/>
          </p:cNvSpPr>
          <p:nvPr/>
        </p:nvSpPr>
        <p:spPr bwMode="auto">
          <a:xfrm>
            <a:off x="990600" y="4401021"/>
            <a:ext cx="762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0" name="Line 17"/>
          <p:cNvSpPr>
            <a:spLocks noChangeShapeType="1"/>
          </p:cNvSpPr>
          <p:nvPr/>
        </p:nvSpPr>
        <p:spPr bwMode="auto">
          <a:xfrm>
            <a:off x="1907704" y="4365104"/>
            <a:ext cx="149696"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1" name="Line 18"/>
          <p:cNvSpPr>
            <a:spLocks noChangeShapeType="1"/>
          </p:cNvSpPr>
          <p:nvPr/>
        </p:nvSpPr>
        <p:spPr bwMode="auto">
          <a:xfrm>
            <a:off x="2514600" y="4324821"/>
            <a:ext cx="304800" cy="4572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2" name="Line 19"/>
          <p:cNvSpPr>
            <a:spLocks noChangeShapeType="1"/>
          </p:cNvSpPr>
          <p:nvPr/>
        </p:nvSpPr>
        <p:spPr bwMode="auto">
          <a:xfrm>
            <a:off x="3779912" y="4365104"/>
            <a:ext cx="30088" cy="416917"/>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3" name="Line 20"/>
          <p:cNvSpPr>
            <a:spLocks noChangeShapeType="1"/>
          </p:cNvSpPr>
          <p:nvPr/>
        </p:nvSpPr>
        <p:spPr bwMode="auto">
          <a:xfrm>
            <a:off x="5076056" y="4365105"/>
            <a:ext cx="29344" cy="416916"/>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4" name="Line 21"/>
          <p:cNvSpPr>
            <a:spLocks noChangeShapeType="1"/>
          </p:cNvSpPr>
          <p:nvPr/>
        </p:nvSpPr>
        <p:spPr bwMode="auto">
          <a:xfrm>
            <a:off x="6248400" y="4477221"/>
            <a:ext cx="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5" name="Line 22"/>
          <p:cNvSpPr>
            <a:spLocks noChangeShapeType="1"/>
          </p:cNvSpPr>
          <p:nvPr/>
        </p:nvSpPr>
        <p:spPr bwMode="auto">
          <a:xfrm>
            <a:off x="7543800" y="4324821"/>
            <a:ext cx="304800" cy="381000"/>
          </a:xfrm>
          <a:prstGeom prst="line">
            <a:avLst/>
          </a:prstGeom>
          <a:noFill/>
          <a:ln w="38100">
            <a:solidFill>
              <a:srgbClr val="FF3300"/>
            </a:solidFill>
            <a:miter lim="800000"/>
            <a:headEnd/>
            <a:tailEnd type="triangle" w="med" len="med"/>
          </a:ln>
          <a:effectLst/>
        </p:spPr>
        <p:txBody>
          <a:bodyPr wrap="none"/>
          <a:lstStyle/>
          <a:p>
            <a:endParaRPr lang="zh-CN" altLang="en-US"/>
          </a:p>
        </p:txBody>
      </p:sp>
      <p:sp>
        <p:nvSpPr>
          <p:cNvPr id="26" name="Text Box 12"/>
          <p:cNvSpPr txBox="1">
            <a:spLocks noChangeArrowheads="1"/>
          </p:cNvSpPr>
          <p:nvPr/>
        </p:nvSpPr>
        <p:spPr bwMode="auto">
          <a:xfrm>
            <a:off x="6516216" y="5775647"/>
            <a:ext cx="2160240"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en-US" altLang="zh-CN" sz="2000" dirty="0">
                <a:solidFill>
                  <a:schemeClr val="tx1"/>
                </a:solidFill>
                <a:latin typeface="Courier New" pitchFamily="49" charset="0"/>
                <a:ea typeface="黑体" pitchFamily="49" charset="-122"/>
              </a:rPr>
              <a:t>-</a:t>
            </a:r>
            <a:r>
              <a:rPr lang="zh-CN" altLang="en-US" sz="2000" dirty="0">
                <a:solidFill>
                  <a:schemeClr val="tx1"/>
                </a:solidFill>
                <a:latin typeface="Courier New" pitchFamily="49" charset="0"/>
                <a:ea typeface="黑体" pitchFamily="49" charset="-122"/>
              </a:rPr>
              <a:t> 表示无权限</a:t>
            </a:r>
            <a:endParaRPr lang="en-US" altLang="zh-CN" sz="2000" dirty="0">
              <a:solidFill>
                <a:schemeClr val="tx1"/>
              </a:solidFill>
              <a:latin typeface="Courier New" pitchFamily="49"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up)">
                                      <p:cBhvr>
                                        <p:cTn id="56" dur="500"/>
                                        <p:tgtEl>
                                          <p:spTgt spid="23"/>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up)">
                                      <p:cBhvr>
                                        <p:cTn id="65" dur="500"/>
                                        <p:tgtEl>
                                          <p:spTgt spid="18"/>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up)">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up)">
                                      <p:cBhvr>
                                        <p:cTn id="78" dur="500"/>
                                        <p:tgtEl>
                                          <p:spTgt spid="25"/>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up)">
                                      <p:cBhvr>
                                        <p:cTn id="8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a:t>
            </a:r>
            <a:r>
              <a:rPr lang="en-US" altLang="zh-CN" dirty="0"/>
              <a:t>/</a:t>
            </a:r>
            <a:r>
              <a:rPr lang="zh-CN" altLang="en-US" dirty="0"/>
              <a:t>目录的权限</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
        <p:nvSpPr>
          <p:cNvPr id="7" name="TextBox 6"/>
          <p:cNvSpPr txBox="1"/>
          <p:nvPr/>
        </p:nvSpPr>
        <p:spPr>
          <a:xfrm>
            <a:off x="431032" y="1196752"/>
            <a:ext cx="8173416" cy="769441"/>
          </a:xfrm>
          <a:prstGeom prst="rect">
            <a:avLst/>
          </a:prstGeom>
          <a:noFill/>
        </p:spPr>
        <p:txBody>
          <a:bodyPr wrap="square" rtlCol="0">
            <a:spAutoFit/>
          </a:bodyPr>
          <a:lstStyle/>
          <a:p>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osmond@soho</a:t>
            </a:r>
            <a:r>
              <a:rPr lang="en-US" altLang="zh-CN" sz="2200" dirty="0">
                <a:latin typeface="Microsoft Sans Serif" pitchFamily="34" charset="0"/>
                <a:cs typeface="Microsoft Sans Serif" pitchFamily="34" charset="0"/>
              </a:rPr>
              <a:t> ~]$ </a:t>
            </a:r>
            <a:r>
              <a:rPr lang="en-US" altLang="zh-CN" sz="2200" dirty="0" err="1">
                <a:latin typeface="Microsoft Sans Serif" pitchFamily="34" charset="0"/>
                <a:cs typeface="Microsoft Sans Serif" pitchFamily="34" charset="0"/>
              </a:rPr>
              <a:t>ls</a:t>
            </a:r>
            <a:r>
              <a:rPr lang="en-US" altLang="zh-CN" sz="2200" dirty="0">
                <a:latin typeface="Microsoft Sans Serif" pitchFamily="34" charset="0"/>
                <a:cs typeface="Microsoft Sans Serif" pitchFamily="34" charset="0"/>
              </a:rPr>
              <a:t>  -l  docs</a:t>
            </a:r>
          </a:p>
          <a:p>
            <a:r>
              <a:rPr lang="en-US" altLang="zh-CN" sz="2200" dirty="0" err="1">
                <a:latin typeface="Microsoft Sans Serif" pitchFamily="34" charset="0"/>
                <a:cs typeface="Microsoft Sans Serif" pitchFamily="34" charset="0"/>
              </a:rPr>
              <a:t>drwxr</a:t>
            </a:r>
            <a:r>
              <a:rPr lang="en-US" altLang="zh-CN" sz="2200" dirty="0">
                <a:latin typeface="Microsoft Sans Serif" pitchFamily="34" charset="0"/>
                <a:cs typeface="Microsoft Sans Serif" pitchFamily="34" charset="0"/>
              </a:rPr>
              <a:t>-</a:t>
            </a:r>
            <a:r>
              <a:rPr lang="en-US" altLang="zh-CN" sz="2200" dirty="0" err="1">
                <a:latin typeface="Microsoft Sans Serif" pitchFamily="34" charset="0"/>
                <a:cs typeface="Microsoft Sans Serif" pitchFamily="34" charset="0"/>
              </a:rPr>
              <a:t>xr</a:t>
            </a:r>
            <a:r>
              <a:rPr lang="en-US" altLang="zh-CN" sz="2200" dirty="0">
                <a:latin typeface="Microsoft Sans Serif" pitchFamily="34" charset="0"/>
                <a:cs typeface="Microsoft Sans Serif" pitchFamily="34" charset="0"/>
              </a:rPr>
              <a:t>-x   2  </a:t>
            </a:r>
            <a:r>
              <a:rPr lang="en-US" altLang="zh-CN" sz="2200" dirty="0" err="1">
                <a:latin typeface="Microsoft Sans Serif" pitchFamily="34" charset="0"/>
                <a:cs typeface="Microsoft Sans Serif" pitchFamily="34" charset="0"/>
              </a:rPr>
              <a:t>osmond</a:t>
            </a:r>
            <a:r>
              <a:rPr lang="en-US" altLang="zh-CN" sz="2200" dirty="0">
                <a:latin typeface="Microsoft Sans Serif" pitchFamily="34" charset="0"/>
                <a:cs typeface="Microsoft Sans Serif" pitchFamily="34" charset="0"/>
              </a:rPr>
              <a:t>      family    4096  06-16 20:43   docs</a:t>
            </a:r>
          </a:p>
        </p:txBody>
      </p:sp>
      <p:sp>
        <p:nvSpPr>
          <p:cNvPr id="9" name="Text Box 3"/>
          <p:cNvSpPr txBox="1">
            <a:spLocks noChangeArrowheads="1"/>
          </p:cNvSpPr>
          <p:nvPr/>
        </p:nvSpPr>
        <p:spPr bwMode="auto">
          <a:xfrm>
            <a:off x="467544" y="4005064"/>
            <a:ext cx="8208912" cy="1938992"/>
          </a:xfrm>
          <a:prstGeom prst="rect">
            <a:avLst/>
          </a:prstGeom>
          <a:noFill/>
          <a:ln w="9525">
            <a:solidFill>
              <a:srgbClr val="993300"/>
            </a:solidFill>
            <a:miter lim="800000"/>
            <a:headEnd/>
            <a:tailEnd/>
          </a:ln>
          <a:effectLst/>
        </p:spPr>
        <p:txBody>
          <a:bodyPr wrap="square">
            <a:spAutoFit/>
          </a:bodyPr>
          <a:lstStyle/>
          <a:p>
            <a:pPr>
              <a:lnSpc>
                <a:spcPct val="120000"/>
              </a:lnSpc>
              <a:buClr>
                <a:srgbClr val="FF3300"/>
              </a:buClr>
              <a:buFont typeface="Wingdings" pitchFamily="2" charset="2"/>
              <a:buChar char="n"/>
            </a:pPr>
            <a:r>
              <a:rPr lang="zh-CN" altLang="en-US" sz="2000" b="0" dirty="0">
                <a:solidFill>
                  <a:schemeClr val="tx1"/>
                </a:solidFill>
                <a:ea typeface="黑体" pitchFamily="49" charset="-122"/>
              </a:rPr>
              <a:t> 在显示的结果中，第一个字段的第</a:t>
            </a:r>
            <a:r>
              <a:rPr lang="zh-CN" altLang="en-US" sz="2000" b="0" dirty="0">
                <a:solidFill>
                  <a:schemeClr val="tx2"/>
                </a:solidFill>
                <a:ea typeface="黑体" pitchFamily="49" charset="-122"/>
              </a:rPr>
              <a:t> </a:t>
            </a:r>
            <a:r>
              <a:rPr lang="zh-CN" altLang="en-US" sz="2000" b="1" dirty="0">
                <a:solidFill>
                  <a:srgbClr val="0000CC"/>
                </a:solidFill>
                <a:latin typeface="Courier New" pitchFamily="49" charset="0"/>
                <a:ea typeface="黑体" pitchFamily="49" charset="-122"/>
              </a:rPr>
              <a:t>2～10</a:t>
            </a:r>
            <a:r>
              <a:rPr lang="zh-CN" altLang="en-US" sz="2000" b="1" dirty="0">
                <a:solidFill>
                  <a:srgbClr val="FF3300"/>
                </a:solidFill>
                <a:ea typeface="黑体" pitchFamily="49" charset="-122"/>
              </a:rPr>
              <a:t> </a:t>
            </a:r>
            <a:r>
              <a:rPr lang="zh-CN" altLang="en-US" sz="2000" b="0" dirty="0">
                <a:solidFill>
                  <a:schemeClr val="tx1"/>
                </a:solidFill>
                <a:ea typeface="黑体" pitchFamily="49" charset="-122"/>
              </a:rPr>
              <a:t>个字符是用来表示权限</a:t>
            </a:r>
            <a:r>
              <a:rPr lang="en-US" altLang="zh-CN" sz="2000" b="0" dirty="0">
                <a:solidFill>
                  <a:schemeClr val="tx1"/>
                </a:solidFill>
                <a:ea typeface="黑体" pitchFamily="49" charset="-122"/>
              </a:rPr>
              <a:t>。</a:t>
            </a:r>
          </a:p>
          <a:p>
            <a:pPr>
              <a:lnSpc>
                <a:spcPct val="120000"/>
              </a:lnSpc>
              <a:buClr>
                <a:srgbClr val="FF3300"/>
              </a:buClr>
              <a:buFont typeface="Wingdings" pitchFamily="2" charset="2"/>
              <a:buChar char="n"/>
            </a:pPr>
            <a:r>
              <a:rPr lang="en-US" altLang="zh-CN" sz="2000" dirty="0">
                <a:ea typeface="黑体" pitchFamily="49" charset="-122"/>
              </a:rPr>
              <a:t> </a:t>
            </a:r>
            <a:r>
              <a:rPr lang="zh-CN" altLang="en-US" sz="2000" b="0" dirty="0">
                <a:solidFill>
                  <a:schemeClr val="tx1"/>
                </a:solidFill>
                <a:ea typeface="黑体" pitchFamily="49" charset="-122"/>
              </a:rPr>
              <a:t>这 </a:t>
            </a:r>
            <a:r>
              <a:rPr lang="zh-CN" altLang="en-US" sz="2000" b="1" dirty="0">
                <a:solidFill>
                  <a:srgbClr val="993300"/>
                </a:solidFill>
                <a:latin typeface="Courier New" pitchFamily="49" charset="0"/>
                <a:ea typeface="黑体" pitchFamily="49" charset="-122"/>
              </a:rPr>
              <a:t>9</a:t>
            </a:r>
            <a:r>
              <a:rPr lang="zh-CN" altLang="en-US" sz="2000" b="0" dirty="0">
                <a:solidFill>
                  <a:schemeClr val="tx1"/>
                </a:solidFill>
                <a:ea typeface="黑体" pitchFamily="49" charset="-122"/>
              </a:rPr>
              <a:t> 个字符每</a:t>
            </a:r>
            <a:r>
              <a:rPr lang="zh-CN" altLang="en-US" sz="2000" dirty="0">
                <a:solidFill>
                  <a:schemeClr val="tx1"/>
                </a:solidFill>
                <a:ea typeface="黑体" pitchFamily="49" charset="-122"/>
              </a:rPr>
              <a:t> </a:t>
            </a:r>
            <a:r>
              <a:rPr lang="zh-CN" altLang="en-US" sz="2000" b="1" dirty="0">
                <a:solidFill>
                  <a:srgbClr val="993300"/>
                </a:solidFill>
                <a:latin typeface="Courier New" pitchFamily="49" charset="0"/>
                <a:ea typeface="黑体" pitchFamily="49" charset="-122"/>
              </a:rPr>
              <a:t>3</a:t>
            </a:r>
            <a:r>
              <a:rPr lang="zh-CN" altLang="en-US" sz="2000" b="0" dirty="0">
                <a:solidFill>
                  <a:schemeClr val="tx1"/>
                </a:solidFill>
                <a:ea typeface="黑体" pitchFamily="49" charset="-122"/>
              </a:rPr>
              <a:t> 个一组，组成</a:t>
            </a:r>
            <a:r>
              <a:rPr lang="zh-CN" altLang="en-US" sz="2000" b="1" dirty="0">
                <a:solidFill>
                  <a:schemeClr val="tx2"/>
                </a:solidFill>
                <a:ea typeface="黑体" pitchFamily="49" charset="-122"/>
              </a:rPr>
              <a:t> </a:t>
            </a:r>
            <a:r>
              <a:rPr lang="zh-CN" altLang="en-US" sz="2000" b="1" dirty="0">
                <a:solidFill>
                  <a:srgbClr val="993300"/>
                </a:solidFill>
                <a:latin typeface="Courier New" pitchFamily="49" charset="0"/>
                <a:ea typeface="黑体" pitchFamily="49" charset="-122"/>
              </a:rPr>
              <a:t>3</a:t>
            </a:r>
            <a:r>
              <a:rPr lang="zh-CN" altLang="en-US" sz="2000" b="1" dirty="0">
                <a:solidFill>
                  <a:srgbClr val="0000CC"/>
                </a:solidFill>
                <a:ea typeface="黑体" pitchFamily="49" charset="-122"/>
              </a:rPr>
              <a:t> </a:t>
            </a:r>
            <a:r>
              <a:rPr lang="zh-CN" altLang="en-US" sz="2000" b="0" dirty="0">
                <a:solidFill>
                  <a:srgbClr val="0000CC"/>
                </a:solidFill>
                <a:ea typeface="黑体" pitchFamily="49" charset="-122"/>
              </a:rPr>
              <a:t>套</a:t>
            </a:r>
            <a:r>
              <a:rPr lang="zh-CN" altLang="en-US" sz="2000" b="0" dirty="0">
                <a:solidFill>
                  <a:srgbClr val="FF3300"/>
                </a:solidFill>
                <a:ea typeface="黑体" pitchFamily="49" charset="-122"/>
              </a:rPr>
              <a:t> </a:t>
            </a:r>
            <a:r>
              <a:rPr lang="zh-CN" altLang="en-US" sz="2000" b="0" dirty="0">
                <a:solidFill>
                  <a:schemeClr val="tx1"/>
                </a:solidFill>
                <a:ea typeface="黑体" pitchFamily="49" charset="-122"/>
              </a:rPr>
              <a:t>权限控制</a:t>
            </a:r>
            <a:endParaRPr lang="en-US" altLang="zh-CN" sz="2000" b="0" dirty="0">
              <a:solidFill>
                <a:schemeClr val="tx1"/>
              </a:solidFill>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b="0" dirty="0">
                <a:solidFill>
                  <a:schemeClr val="tx1"/>
                </a:solidFill>
                <a:ea typeface="黑体" pitchFamily="49" charset="-122"/>
              </a:rPr>
              <a:t>第一套控制文件</a:t>
            </a:r>
            <a:r>
              <a:rPr lang="zh-CN" altLang="en-US" sz="2000" b="0" dirty="0">
                <a:solidFill>
                  <a:srgbClr val="0000CC"/>
                </a:solidFill>
                <a:ea typeface="黑体" pitchFamily="49" charset="-122"/>
              </a:rPr>
              <a:t>所有者</a:t>
            </a:r>
            <a:r>
              <a:rPr lang="zh-CN" altLang="en-US" sz="2000" b="0" dirty="0">
                <a:solidFill>
                  <a:schemeClr val="tx1"/>
                </a:solidFill>
                <a:ea typeface="黑体" pitchFamily="49" charset="-122"/>
              </a:rPr>
              <a:t>的访问权限</a:t>
            </a:r>
            <a:endParaRPr lang="en-US" altLang="zh-CN" sz="2000" b="0" dirty="0">
              <a:solidFill>
                <a:schemeClr val="tx1"/>
              </a:solidFill>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b="0" dirty="0">
                <a:solidFill>
                  <a:schemeClr val="tx1"/>
                </a:solidFill>
                <a:ea typeface="黑体" pitchFamily="49" charset="-122"/>
              </a:rPr>
              <a:t>第二套控制所有者所在</a:t>
            </a:r>
            <a:r>
              <a:rPr lang="zh-CN" altLang="en-US" sz="2000" b="0" dirty="0">
                <a:solidFill>
                  <a:srgbClr val="0000CC"/>
                </a:solidFill>
                <a:ea typeface="黑体" pitchFamily="49" charset="-122"/>
              </a:rPr>
              <a:t>用户组的其他成员</a:t>
            </a:r>
            <a:r>
              <a:rPr lang="zh-CN" altLang="en-US" sz="2000" b="0" dirty="0">
                <a:solidFill>
                  <a:schemeClr val="tx1"/>
                </a:solidFill>
                <a:ea typeface="黑体" pitchFamily="49" charset="-122"/>
              </a:rPr>
              <a:t>的访问权限</a:t>
            </a:r>
            <a:endParaRPr lang="en-US" altLang="zh-CN" sz="2000" b="0" dirty="0">
              <a:solidFill>
                <a:schemeClr val="tx1"/>
              </a:solidFill>
              <a:ea typeface="黑体" pitchFamily="49" charset="-122"/>
            </a:endParaRPr>
          </a:p>
          <a:p>
            <a:pPr lvl="1">
              <a:lnSpc>
                <a:spcPct val="120000"/>
              </a:lnSpc>
              <a:buClr>
                <a:srgbClr val="FF3300"/>
              </a:buClr>
              <a:buFont typeface="Wingdings" pitchFamily="2" charset="2"/>
              <a:buChar char="n"/>
            </a:pPr>
            <a:r>
              <a:rPr lang="en-US" altLang="zh-CN" sz="2000" dirty="0">
                <a:ea typeface="黑体" pitchFamily="49" charset="-122"/>
              </a:rPr>
              <a:t> </a:t>
            </a:r>
            <a:r>
              <a:rPr lang="zh-CN" altLang="en-US" sz="2000" dirty="0">
                <a:ea typeface="黑体" pitchFamily="49" charset="-122"/>
              </a:rPr>
              <a:t>第三套控制系统</a:t>
            </a:r>
            <a:r>
              <a:rPr lang="zh-CN" altLang="en-US" sz="2000" b="0" dirty="0">
                <a:solidFill>
                  <a:srgbClr val="0000CC"/>
                </a:solidFill>
                <a:ea typeface="黑体" pitchFamily="49" charset="-122"/>
              </a:rPr>
              <a:t>其他用户</a:t>
            </a:r>
            <a:r>
              <a:rPr lang="zh-CN" altLang="en-US" sz="2000" b="0" dirty="0">
                <a:solidFill>
                  <a:schemeClr val="tx1"/>
                </a:solidFill>
                <a:ea typeface="黑体" pitchFamily="49" charset="-122"/>
              </a:rPr>
              <a:t>的访问权限</a:t>
            </a:r>
          </a:p>
        </p:txBody>
      </p:sp>
      <p:sp>
        <p:nvSpPr>
          <p:cNvPr id="10" name="Line 5"/>
          <p:cNvSpPr>
            <a:spLocks noChangeShapeType="1"/>
          </p:cNvSpPr>
          <p:nvPr/>
        </p:nvSpPr>
        <p:spPr bwMode="auto">
          <a:xfrm>
            <a:off x="539552" y="1988840"/>
            <a:ext cx="1219211" cy="0"/>
          </a:xfrm>
          <a:prstGeom prst="line">
            <a:avLst/>
          </a:prstGeom>
          <a:noFill/>
          <a:ln w="57150">
            <a:solidFill>
              <a:srgbClr val="0000FF"/>
            </a:solidFill>
            <a:miter lim="800000"/>
            <a:headEnd/>
            <a:tailEnd/>
          </a:ln>
          <a:effectLst/>
        </p:spPr>
        <p:txBody>
          <a:bodyPr wrap="none"/>
          <a:lstStyle/>
          <a:p>
            <a:endParaRPr lang="zh-CN" altLang="en-US"/>
          </a:p>
        </p:txBody>
      </p:sp>
      <p:sp>
        <p:nvSpPr>
          <p:cNvPr id="11" name="Line 6"/>
          <p:cNvSpPr>
            <a:spLocks noChangeShapeType="1"/>
          </p:cNvSpPr>
          <p:nvPr/>
        </p:nvSpPr>
        <p:spPr bwMode="auto">
          <a:xfrm>
            <a:off x="1547808" y="2060278"/>
            <a:ext cx="533405" cy="239424"/>
          </a:xfrm>
          <a:prstGeom prst="line">
            <a:avLst/>
          </a:prstGeom>
          <a:noFill/>
          <a:ln w="38100">
            <a:solidFill>
              <a:srgbClr val="99CC00"/>
            </a:solidFill>
            <a:miter lim="800000"/>
            <a:headEnd/>
            <a:tailEnd type="triangle" w="med" len="med"/>
          </a:ln>
          <a:effectLst/>
        </p:spPr>
        <p:txBody>
          <a:bodyPr wrap="none"/>
          <a:lstStyle/>
          <a:p>
            <a:endParaRPr lang="zh-CN" altLang="en-US"/>
          </a:p>
        </p:txBody>
      </p:sp>
      <p:pic>
        <p:nvPicPr>
          <p:cNvPr id="12" name="Picture 7" descr="untitled"/>
          <p:cNvPicPr>
            <a:picLocks noChangeAspect="1" noChangeArrowheads="1"/>
          </p:cNvPicPr>
          <p:nvPr/>
        </p:nvPicPr>
        <p:blipFill>
          <a:blip r:embed="rId2" cstate="print"/>
          <a:srcRect/>
          <a:stretch>
            <a:fillRect/>
          </a:stretch>
        </p:blipFill>
        <p:spPr bwMode="auto">
          <a:xfrm>
            <a:off x="2124034" y="2204740"/>
            <a:ext cx="4343441" cy="648195"/>
          </a:xfrm>
          <a:prstGeom prst="rect">
            <a:avLst/>
          </a:prstGeom>
          <a:noFill/>
        </p:spPr>
      </p:pic>
      <p:sp>
        <p:nvSpPr>
          <p:cNvPr id="13" name="Line 8"/>
          <p:cNvSpPr>
            <a:spLocks noChangeShapeType="1"/>
          </p:cNvSpPr>
          <p:nvPr/>
        </p:nvSpPr>
        <p:spPr bwMode="auto">
          <a:xfrm>
            <a:off x="2555776" y="2204740"/>
            <a:ext cx="0" cy="1292887"/>
          </a:xfrm>
          <a:prstGeom prst="line">
            <a:avLst/>
          </a:prstGeom>
          <a:noFill/>
          <a:ln w="31750">
            <a:solidFill>
              <a:srgbClr val="99CC00"/>
            </a:solidFill>
            <a:prstDash val="lgDash"/>
            <a:miter lim="800000"/>
            <a:headEnd/>
            <a:tailEnd/>
          </a:ln>
          <a:effectLst/>
        </p:spPr>
        <p:txBody>
          <a:bodyPr wrap="none"/>
          <a:lstStyle/>
          <a:p>
            <a:endParaRPr lang="zh-CN" altLang="en-US"/>
          </a:p>
        </p:txBody>
      </p:sp>
      <p:sp>
        <p:nvSpPr>
          <p:cNvPr id="14" name="Line 9"/>
          <p:cNvSpPr>
            <a:spLocks noChangeShapeType="1"/>
          </p:cNvSpPr>
          <p:nvPr/>
        </p:nvSpPr>
        <p:spPr bwMode="auto">
          <a:xfrm>
            <a:off x="3779838" y="2133303"/>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5" name="Line 10"/>
          <p:cNvSpPr>
            <a:spLocks noChangeShapeType="1"/>
          </p:cNvSpPr>
          <p:nvPr/>
        </p:nvSpPr>
        <p:spPr bwMode="auto">
          <a:xfrm>
            <a:off x="5003800" y="2060278"/>
            <a:ext cx="0" cy="1292887"/>
          </a:xfrm>
          <a:prstGeom prst="line">
            <a:avLst/>
          </a:prstGeom>
          <a:noFill/>
          <a:ln w="28575">
            <a:solidFill>
              <a:srgbClr val="99CC00"/>
            </a:solidFill>
            <a:prstDash val="lgDash"/>
            <a:miter lim="800000"/>
            <a:headEnd/>
            <a:tailEnd/>
          </a:ln>
          <a:effectLst/>
        </p:spPr>
        <p:txBody>
          <a:bodyPr wrap="none"/>
          <a:lstStyle/>
          <a:p>
            <a:endParaRPr lang="zh-CN" altLang="en-US"/>
          </a:p>
        </p:txBody>
      </p:sp>
      <p:sp>
        <p:nvSpPr>
          <p:cNvPr id="16" name="Text Box 11"/>
          <p:cNvSpPr txBox="1">
            <a:spLocks noChangeArrowheads="1"/>
          </p:cNvSpPr>
          <p:nvPr/>
        </p:nvSpPr>
        <p:spPr bwMode="auto">
          <a:xfrm>
            <a:off x="2700850" y="3142709"/>
            <a:ext cx="935046"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a:ea typeface="黑体" pitchFamily="49" charset="-122"/>
              </a:rPr>
              <a:t>所有者的权限</a:t>
            </a:r>
          </a:p>
        </p:txBody>
      </p:sp>
      <p:sp>
        <p:nvSpPr>
          <p:cNvPr id="17" name="Text Box 12"/>
          <p:cNvSpPr txBox="1">
            <a:spLocks noChangeArrowheads="1"/>
          </p:cNvSpPr>
          <p:nvPr/>
        </p:nvSpPr>
        <p:spPr bwMode="auto">
          <a:xfrm>
            <a:off x="3924292" y="3142709"/>
            <a:ext cx="936634"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a:ea typeface="黑体" pitchFamily="49" charset="-122"/>
              </a:rPr>
              <a:t>同组用户权限</a:t>
            </a:r>
          </a:p>
        </p:txBody>
      </p:sp>
      <p:sp>
        <p:nvSpPr>
          <p:cNvPr id="18" name="Text Box 13"/>
          <p:cNvSpPr txBox="1">
            <a:spLocks noChangeArrowheads="1"/>
          </p:cNvSpPr>
          <p:nvPr/>
        </p:nvSpPr>
        <p:spPr bwMode="auto">
          <a:xfrm>
            <a:off x="5220072" y="3140968"/>
            <a:ext cx="1150948"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其他用户权限</a:t>
            </a:r>
          </a:p>
        </p:txBody>
      </p:sp>
      <p:sp>
        <p:nvSpPr>
          <p:cNvPr id="19" name="Text Box 14"/>
          <p:cNvSpPr txBox="1">
            <a:spLocks noChangeArrowheads="1"/>
          </p:cNvSpPr>
          <p:nvPr/>
        </p:nvSpPr>
        <p:spPr bwMode="auto">
          <a:xfrm>
            <a:off x="1258880" y="3142709"/>
            <a:ext cx="936634" cy="646331"/>
          </a:xfrm>
          <a:prstGeom prst="rect">
            <a:avLst/>
          </a:prstGeom>
          <a:noFill/>
          <a:ln w="9525">
            <a:solidFill>
              <a:schemeClr val="bg2"/>
            </a:solidFill>
            <a:miter lim="800000"/>
            <a:headEnd/>
            <a:tailEnd/>
          </a:ln>
          <a:effectLst/>
        </p:spPr>
        <p:txBody>
          <a:bodyPr wrap="square">
            <a:spAutoFit/>
          </a:bodyPr>
          <a:lstStyle/>
          <a:p>
            <a:pPr algn="ctr">
              <a:spcBef>
                <a:spcPct val="50000"/>
              </a:spcBef>
            </a:pPr>
            <a:r>
              <a:rPr lang="zh-CN" altLang="en-US" b="0" dirty="0">
                <a:ea typeface="黑体" pitchFamily="49" charset="-122"/>
              </a:rPr>
              <a:t>文件类型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par>
                          <p:cTn id="45" fill="hold">
                            <p:stCondLst>
                              <p:cond delay="3500"/>
                            </p:stCondLst>
                            <p:childTnLst>
                              <p:par>
                                <p:cTn id="46" presetID="22" presetClass="entr" presetSubtype="1"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P spid="11" grpId="0" animBg="1"/>
      <p:bldP spid="13" grpId="0" animBg="1"/>
      <p:bldP spid="14" grpId="0" animBg="1"/>
      <p:bldP spid="15" grpId="0" animBg="1"/>
      <p:bldP spid="16" grpId="0" animBg="1" autoUpdateAnimBg="0"/>
      <p:bldP spid="17" grpId="0" animBg="1" autoUpdateAnimBg="0"/>
      <p:bldP spid="18" grpId="0" animBg="1" autoUpdateAnimBg="0"/>
      <p:bldP spid="19"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常见的权限字符串及其含义</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graphicFrame>
        <p:nvGraphicFramePr>
          <p:cNvPr id="7" name="Group 146"/>
          <p:cNvGraphicFramePr>
            <a:graphicFrameLocks noGrp="1"/>
          </p:cNvGraphicFramePr>
          <p:nvPr>
            <p:ph idx="1"/>
          </p:nvPr>
        </p:nvGraphicFramePr>
        <p:xfrm>
          <a:off x="529207" y="1266408"/>
          <a:ext cx="8075241" cy="4754880"/>
        </p:xfrm>
        <a:graphic>
          <a:graphicData uri="http://schemas.openxmlformats.org/drawingml/2006/table">
            <a:tbl>
              <a:tblPr>
                <a:tableStyleId>{284E427A-3D55-4303-BF80-6455036E1DE7}</a:tableStyleId>
              </a:tblPr>
              <a:tblGrid>
                <a:gridCol w="1368152">
                  <a:extLst>
                    <a:ext uri="{9D8B030D-6E8A-4147-A177-3AD203B41FA5}">
                      <a16:colId xmlns:a16="http://schemas.microsoft.com/office/drawing/2014/main" val="20000"/>
                    </a:ext>
                  </a:extLst>
                </a:gridCol>
                <a:gridCol w="1450892">
                  <a:extLst>
                    <a:ext uri="{9D8B030D-6E8A-4147-A177-3AD203B41FA5}">
                      <a16:colId xmlns:a16="http://schemas.microsoft.com/office/drawing/2014/main" val="20001"/>
                    </a:ext>
                  </a:extLst>
                </a:gridCol>
                <a:gridCol w="5256197">
                  <a:extLst>
                    <a:ext uri="{9D8B030D-6E8A-4147-A177-3AD203B41FA5}">
                      <a16:colId xmlns:a16="http://schemas.microsoft.com/office/drawing/2014/main" val="20002"/>
                    </a:ext>
                  </a:extLst>
                </a:gridCol>
              </a:tblGrid>
              <a:tr h="31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字符串 </a:t>
                      </a:r>
                      <a:endParaRPr kumimoji="0" lang="zh-CN" altLang="en-US" sz="1800" b="1"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effectLst/>
                        </a:rPr>
                        <a:t>八进制数值 </a:t>
                      </a:r>
                      <a:endParaRPr kumimoji="0" lang="zh-CN" altLang="en-US" sz="1800" b="1"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effectLst/>
                        </a:rPr>
                        <a:t>说明 </a:t>
                      </a:r>
                      <a:endParaRPr kumimoji="0" lang="zh-CN" altLang="en-US" sz="1800" b="1"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0"/>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600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只有属主才有读取和写入的权限。</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a:t>
                      </a:r>
                      <a:r>
                        <a:rPr kumimoji="0" lang="en-US" altLang="zh-CN" sz="1800" u="none" strike="noStrike" cap="none" normalizeH="0" baseline="0" dirty="0">
                          <a:ln>
                            <a:noFill/>
                          </a:ln>
                          <a:effectLst/>
                        </a:rPr>
                        <a:t>-r--r--</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644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只有属主才有读取和写入的权限；同组人和其他人只有读取的权限。</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2"/>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700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a:ln>
                            <a:noFill/>
                          </a:ln>
                          <a:effectLst/>
                        </a:rPr>
                        <a:t>只有属主才有读取、写入、和执行的权限。</a:t>
                      </a:r>
                      <a:endParaRPr kumimoji="0" lang="zh-CN" altLang="en-US" sz="1800" b="0" i="0" u="none" strike="noStrike" cap="none" normalizeH="0" baseline="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rwxr</a:t>
                      </a: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xr</a:t>
                      </a:r>
                      <a:r>
                        <a:rPr kumimoji="0" lang="en-US" altLang="zh-CN" sz="1800" u="none" strike="noStrike" cap="none" normalizeH="0" baseline="0" dirty="0">
                          <a:ln>
                            <a:noFill/>
                          </a:ln>
                          <a:effectLst/>
                        </a:rPr>
                        <a:t>-x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755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属主有读取、写入、和执行的权限；同组人和其他人只有读取和执行的权限。</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4"/>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a:t>
                      </a:r>
                      <a:r>
                        <a:rPr kumimoji="0" lang="en-US" altLang="zh-CN" sz="1800" u="none" strike="noStrike" cap="none" normalizeH="0" baseline="0" dirty="0" err="1">
                          <a:ln>
                            <a:noFill/>
                          </a:ln>
                          <a:effectLst/>
                        </a:rPr>
                        <a:t>rwx</a:t>
                      </a:r>
                      <a:r>
                        <a:rPr kumimoji="0" lang="en-US" altLang="zh-CN" sz="1800" u="none" strike="noStrike" cap="none" normalizeH="0" baseline="0" dirty="0">
                          <a:ln>
                            <a:noFill/>
                          </a:ln>
                          <a:effectLst/>
                        </a:rPr>
                        <a:t>--x--x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711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属主有读取、写入、和执行权限；同组人和其他人只有执行权限。</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5"/>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-rw-rw-rw-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666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每个人都能够读取和写入文件。</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6"/>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-rwxrwxrwx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777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每个人都能够读取、写入、和执行。</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7"/>
                  </a:ext>
                </a:extLst>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rPr>
                        <a:t>drwx</a:t>
                      </a:r>
                      <a:r>
                        <a:rPr kumimoji="0" lang="en-US" altLang="zh-CN" sz="1800" u="none" strike="noStrike" cap="none" normalizeH="0" baseline="0" dirty="0">
                          <a:ln>
                            <a:noFill/>
                          </a:ln>
                          <a:effectLst/>
                        </a:rPr>
                        <a:t>------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700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只有属主能在目录中读取、写入。</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8"/>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rPr>
                        <a:t>drwxr-xr-x </a:t>
                      </a: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rPr>
                        <a:t>755 </a:t>
                      </a:r>
                      <a:endParaRPr kumimoji="0" lang="en-US" altLang="zh-CN" sz="1800" b="0" i="0" u="none" strike="noStrike" cap="none" normalizeH="0" baseline="0" dirty="0">
                        <a:ln>
                          <a:noFill/>
                        </a:ln>
                        <a:solidFill>
                          <a:schemeClr val="tx1"/>
                        </a:solidFill>
                        <a:effectLst/>
                        <a:latin typeface="Arial" charset="0"/>
                        <a:ea typeface="宋体" charset="-122"/>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a:ln>
                            <a:noFill/>
                          </a:ln>
                          <a:effectLst/>
                        </a:rPr>
                        <a:t>每个人都能够读取目录，但是其中的内容却只能被属主改变。</a:t>
                      </a:r>
                      <a:endParaRPr kumimoji="0" lang="zh-CN" altLang="en-US" sz="1800" b="0" i="0" u="none" strike="noStrike" cap="none" normalizeH="0" baseline="0" dirty="0">
                        <a:ln>
                          <a:noFill/>
                        </a:ln>
                        <a:solidFill>
                          <a:schemeClr val="tx1"/>
                        </a:solidFill>
                        <a:effectLst/>
                        <a:latin typeface="Arial" charset="0"/>
                        <a:ea typeface="宋体" charset="-122"/>
                      </a:endParaRPr>
                    </a:p>
                  </a:txBody>
                  <a:tcPr anchor="ctr" horzOverflow="overflow"/>
                </a:tc>
                <a:extLst>
                  <a:ext uri="{0D108BD9-81ED-4DB2-BD59-A6C34878D82A}">
                    <a16:rowId xmlns:a16="http://schemas.microsoft.com/office/drawing/2014/main" val="10009"/>
                  </a:ext>
                </a:extLst>
              </a:tr>
            </a:tbl>
          </a:graphicData>
        </a:graphic>
      </p:graphicFrame>
      <p:sp>
        <p:nvSpPr>
          <p:cNvPr id="8" name="Text Box 12"/>
          <p:cNvSpPr txBox="1">
            <a:spLocks noChangeArrowheads="1"/>
          </p:cNvSpPr>
          <p:nvPr/>
        </p:nvSpPr>
        <p:spPr bwMode="auto">
          <a:xfrm>
            <a:off x="957708" y="3501008"/>
            <a:ext cx="7646740" cy="13480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zh-CN" altLang="en-US" b="0" dirty="0">
                <a:solidFill>
                  <a:srgbClr val="C00000"/>
                </a:solidFill>
                <a:ea typeface="黑体" pitchFamily="49" charset="-122"/>
              </a:rPr>
              <a:t> 每个用户都拥有自己的专属目录（主目录），通常放置在 </a:t>
            </a:r>
            <a:r>
              <a:rPr lang="zh-CN" altLang="en-US" dirty="0">
                <a:solidFill>
                  <a:srgbClr val="C00000"/>
                </a:solidFill>
                <a:latin typeface="Courier New" pitchFamily="49" charset="0"/>
                <a:ea typeface="黑体" pitchFamily="49" charset="-122"/>
              </a:rPr>
              <a:t>/</a:t>
            </a:r>
            <a:r>
              <a:rPr lang="en-US" altLang="zh-CN" dirty="0">
                <a:solidFill>
                  <a:srgbClr val="C00000"/>
                </a:solidFill>
                <a:latin typeface="Courier New" pitchFamily="49" charset="0"/>
                <a:ea typeface="黑体" pitchFamily="49" charset="-122"/>
              </a:rPr>
              <a:t>home</a:t>
            </a:r>
            <a:r>
              <a:rPr lang="en-US" altLang="zh-CN" b="0" dirty="0">
                <a:solidFill>
                  <a:srgbClr val="C00000"/>
                </a:solidFill>
                <a:ea typeface="黑体" pitchFamily="49" charset="-122"/>
              </a:rPr>
              <a:t> </a:t>
            </a:r>
            <a:r>
              <a:rPr lang="zh-CN" altLang="en-US" b="0" dirty="0">
                <a:solidFill>
                  <a:srgbClr val="C00000"/>
                </a:solidFill>
                <a:ea typeface="黑体" pitchFamily="49" charset="-122"/>
              </a:rPr>
              <a:t>目录下，这些专属目录的默认权限通常为</a:t>
            </a:r>
            <a:br>
              <a:rPr lang="zh-CN" altLang="en-US" b="0" dirty="0">
                <a:solidFill>
                  <a:srgbClr val="C00000"/>
                </a:solidFill>
                <a:ea typeface="黑体" pitchFamily="49" charset="-122"/>
              </a:rPr>
            </a:br>
            <a:r>
              <a:rPr lang="zh-CN" altLang="en-US" b="0" dirty="0">
                <a:solidFill>
                  <a:srgbClr val="C00000"/>
                </a:solidFill>
                <a:ea typeface="黑体" pitchFamily="49" charset="-122"/>
              </a:rPr>
              <a:t>                     </a:t>
            </a:r>
            <a:r>
              <a:rPr lang="en-US" altLang="zh-CN" sz="3200" dirty="0" err="1">
                <a:solidFill>
                  <a:srgbClr val="C00000"/>
                </a:solidFill>
                <a:latin typeface="Courier New" pitchFamily="49" charset="0"/>
                <a:ea typeface="黑体" pitchFamily="49" charset="-122"/>
              </a:rPr>
              <a:t>drwx</a:t>
            </a:r>
            <a:r>
              <a:rPr lang="en-US" altLang="zh-CN" sz="3200" dirty="0">
                <a:solidFill>
                  <a:srgbClr val="C00000"/>
                </a:solidFill>
                <a:latin typeface="Courier New" pitchFamily="49" charset="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与权限相关的命令</a:t>
            </a:r>
          </a:p>
        </p:txBody>
      </p:sp>
      <p:sp>
        <p:nvSpPr>
          <p:cNvPr id="3" name="内容占位符 2"/>
          <p:cNvSpPr>
            <a:spLocks noGrp="1"/>
          </p:cNvSpPr>
          <p:nvPr>
            <p:ph idx="1"/>
          </p:nvPr>
        </p:nvSpPr>
        <p:spPr/>
        <p:txBody>
          <a:bodyPr/>
          <a:lstStyle/>
          <a:p>
            <a:r>
              <a:rPr lang="en-US" altLang="zh-CN" dirty="0" err="1"/>
              <a:t>chmod</a:t>
            </a:r>
            <a:endParaRPr lang="en-US" altLang="zh-CN" dirty="0"/>
          </a:p>
          <a:p>
            <a:pPr lvl="1"/>
            <a:r>
              <a:rPr lang="zh-CN" altLang="en-US" dirty="0"/>
              <a:t>改变文件或目录的权限</a:t>
            </a:r>
          </a:p>
          <a:p>
            <a:r>
              <a:rPr lang="en-US" altLang="zh-CN" dirty="0" err="1"/>
              <a:t>chown</a:t>
            </a:r>
            <a:endParaRPr lang="en-US" altLang="zh-CN" dirty="0"/>
          </a:p>
          <a:p>
            <a:pPr lvl="1"/>
            <a:r>
              <a:rPr lang="zh-CN" altLang="en-US" dirty="0"/>
              <a:t>改变文件或目录的属主（所有者）</a:t>
            </a:r>
          </a:p>
          <a:p>
            <a:r>
              <a:rPr lang="en-US" altLang="zh-CN" dirty="0" err="1"/>
              <a:t>chgrp</a:t>
            </a:r>
            <a:endParaRPr lang="en-US" altLang="zh-CN" dirty="0"/>
          </a:p>
          <a:p>
            <a:pPr lvl="1"/>
            <a:r>
              <a:rPr lang="zh-CN" altLang="en-US" dirty="0"/>
              <a:t>改变文件或目录所属的组</a:t>
            </a:r>
          </a:p>
          <a:p>
            <a:r>
              <a:rPr lang="en-US" altLang="zh-CN" dirty="0" err="1"/>
              <a:t>umask</a:t>
            </a:r>
            <a:endParaRPr lang="en-US" altLang="zh-CN" dirty="0"/>
          </a:p>
          <a:p>
            <a:pPr lvl="1"/>
            <a:r>
              <a:rPr lang="zh-CN" altLang="en-US" dirty="0"/>
              <a:t>设置文件的</a:t>
            </a:r>
            <a:r>
              <a:rPr lang="zh-CN" altLang="en-US" b="1" dirty="0">
                <a:solidFill>
                  <a:srgbClr val="FF0000"/>
                </a:solidFill>
                <a:highlight>
                  <a:srgbClr val="FFFF00"/>
                </a:highlight>
              </a:rPr>
              <a:t>缺省生成掩码</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4"/>
            <a:ext cx="8229600" cy="806226"/>
          </a:xfrm>
        </p:spPr>
        <p:txBody>
          <a:bodyPr/>
          <a:lstStyle/>
          <a:p>
            <a:r>
              <a:rPr lang="zh-CN" altLang="en-US" dirty="0"/>
              <a:t>修改文件</a:t>
            </a:r>
            <a:r>
              <a:rPr lang="en-US" altLang="zh-CN" dirty="0"/>
              <a:t>/</a:t>
            </a:r>
            <a:r>
              <a:rPr lang="zh-CN" altLang="en-US" dirty="0"/>
              <a:t>目录的权限</a:t>
            </a:r>
          </a:p>
        </p:txBody>
      </p:sp>
      <p:sp>
        <p:nvSpPr>
          <p:cNvPr id="3" name="内容占位符 2"/>
          <p:cNvSpPr>
            <a:spLocks noGrp="1"/>
          </p:cNvSpPr>
          <p:nvPr>
            <p:ph idx="1"/>
          </p:nvPr>
        </p:nvSpPr>
        <p:spPr>
          <a:xfrm>
            <a:off x="457200" y="1340768"/>
            <a:ext cx="8229600" cy="4646141"/>
          </a:xfrm>
        </p:spPr>
        <p:txBody>
          <a:bodyPr/>
          <a:lstStyle/>
          <a:p>
            <a:r>
              <a:rPr lang="zh-CN" altLang="en-US" dirty="0"/>
              <a:t>更改已有文件或目录的访问权限</a:t>
            </a:r>
            <a:endParaRPr lang="en-US" altLang="zh-CN" dirty="0"/>
          </a:p>
          <a:p>
            <a:pPr lvl="1"/>
            <a:r>
              <a:rPr lang="zh-CN" altLang="en-US" dirty="0"/>
              <a:t>使用</a:t>
            </a:r>
            <a:r>
              <a:rPr lang="en-US" altLang="zh-CN" dirty="0" err="1"/>
              <a:t>chmod</a:t>
            </a:r>
            <a:r>
              <a:rPr lang="zh-CN" altLang="en-US" dirty="0"/>
              <a:t>命令</a:t>
            </a:r>
            <a:endParaRPr lang="en-US" altLang="zh-CN" dirty="0"/>
          </a:p>
          <a:p>
            <a:r>
              <a:rPr lang="en-US" altLang="zh-CN" dirty="0" err="1"/>
              <a:t>chmod</a:t>
            </a:r>
            <a:r>
              <a:rPr lang="zh-CN" altLang="en-US" dirty="0"/>
              <a:t>命令</a:t>
            </a:r>
            <a:r>
              <a:rPr lang="zh-CN" altLang="zh-CN" dirty="0"/>
              <a:t>有两种设置方法</a:t>
            </a:r>
            <a:endParaRPr lang="en-US" altLang="zh-CN" dirty="0"/>
          </a:p>
          <a:p>
            <a:pPr lvl="1"/>
            <a:r>
              <a:rPr lang="zh-CN" altLang="zh-CN" dirty="0"/>
              <a:t>文字设定法</a:t>
            </a:r>
            <a:endParaRPr lang="en-US" altLang="zh-CN" dirty="0"/>
          </a:p>
          <a:p>
            <a:pPr lvl="2"/>
            <a:r>
              <a:rPr lang="zh-CN" altLang="en-US" dirty="0"/>
              <a:t>使用字母和操作符表达式来修改或设定文件的访问权限</a:t>
            </a:r>
            <a:endParaRPr lang="en-US" altLang="zh-CN" dirty="0"/>
          </a:p>
          <a:p>
            <a:pPr lvl="2"/>
            <a:r>
              <a:rPr lang="en-US" altLang="zh-CN" dirty="0" err="1">
                <a:solidFill>
                  <a:schemeClr val="accent6">
                    <a:lumMod val="75000"/>
                  </a:schemeClr>
                </a:solidFill>
              </a:rPr>
              <a:t>chmod</a:t>
            </a:r>
            <a:r>
              <a:rPr lang="en-US" altLang="zh-CN" dirty="0">
                <a:solidFill>
                  <a:schemeClr val="accent6">
                    <a:lumMod val="75000"/>
                  </a:schemeClr>
                </a:solidFill>
              </a:rPr>
              <a:t>  [-R]  &lt;</a:t>
            </a:r>
            <a:r>
              <a:rPr lang="zh-CN" altLang="en-US" dirty="0">
                <a:solidFill>
                  <a:srgbClr val="C00000"/>
                </a:solidFill>
              </a:rPr>
              <a:t>文字模式</a:t>
            </a:r>
            <a:r>
              <a:rPr lang="en-US" altLang="zh-CN" dirty="0">
                <a:solidFill>
                  <a:schemeClr val="accent6">
                    <a:lumMod val="75000"/>
                  </a:schemeClr>
                </a:solidFill>
              </a:rPr>
              <a:t>&gt;</a:t>
            </a:r>
            <a:r>
              <a:rPr lang="zh-CN" altLang="en-US" dirty="0">
                <a:solidFill>
                  <a:schemeClr val="accent6">
                    <a:lumMod val="75000"/>
                  </a:schemeClr>
                </a:solidFill>
              </a:rPr>
              <a:t>   </a:t>
            </a:r>
            <a:r>
              <a:rPr lang="en-US" altLang="zh-CN" dirty="0">
                <a:solidFill>
                  <a:schemeClr val="accent6">
                    <a:lumMod val="75000"/>
                  </a:schemeClr>
                </a:solidFill>
              </a:rPr>
              <a:t>&lt;</a:t>
            </a:r>
            <a:r>
              <a:rPr lang="zh-CN" altLang="en-US" dirty="0">
                <a:solidFill>
                  <a:schemeClr val="accent6">
                    <a:lumMod val="75000"/>
                  </a:schemeClr>
                </a:solidFill>
              </a:rPr>
              <a:t>文件或目录名</a:t>
            </a:r>
            <a:r>
              <a:rPr lang="en-US" altLang="zh-CN" dirty="0">
                <a:solidFill>
                  <a:schemeClr val="accent6">
                    <a:lumMod val="75000"/>
                  </a:schemeClr>
                </a:solidFill>
              </a:rPr>
              <a:t>&gt;</a:t>
            </a:r>
            <a:r>
              <a:rPr lang="zh-CN" altLang="en-US" dirty="0">
                <a:solidFill>
                  <a:schemeClr val="accent6">
                    <a:lumMod val="75000"/>
                  </a:schemeClr>
                </a:solidFill>
              </a:rPr>
              <a:t> </a:t>
            </a:r>
          </a:p>
          <a:p>
            <a:pPr lvl="1"/>
            <a:r>
              <a:rPr lang="zh-CN" altLang="zh-CN" dirty="0"/>
              <a:t>数值设定法</a:t>
            </a:r>
            <a:endParaRPr lang="en-US" altLang="zh-CN" dirty="0"/>
          </a:p>
          <a:p>
            <a:pPr lvl="2"/>
            <a:r>
              <a:rPr lang="zh-CN" altLang="en-US" dirty="0"/>
              <a:t>使用八进制数字来设定文件的访问权限</a:t>
            </a:r>
            <a:endParaRPr lang="en-US" altLang="zh-CN" dirty="0"/>
          </a:p>
          <a:p>
            <a:pPr lvl="2"/>
            <a:r>
              <a:rPr lang="en-US" altLang="zh-CN" dirty="0" err="1">
                <a:solidFill>
                  <a:schemeClr val="accent6">
                    <a:lumMod val="75000"/>
                  </a:schemeClr>
                </a:solidFill>
              </a:rPr>
              <a:t>chmod</a:t>
            </a:r>
            <a:r>
              <a:rPr lang="en-US" altLang="zh-CN" dirty="0">
                <a:solidFill>
                  <a:schemeClr val="accent6">
                    <a:lumMod val="75000"/>
                  </a:schemeClr>
                </a:solidFill>
              </a:rPr>
              <a:t>  [-R]  &lt;</a:t>
            </a:r>
            <a:r>
              <a:rPr lang="zh-CN" altLang="en-US" dirty="0">
                <a:solidFill>
                  <a:srgbClr val="C00000"/>
                </a:solidFill>
              </a:rPr>
              <a:t>八进制模式</a:t>
            </a:r>
            <a:r>
              <a:rPr lang="en-US" altLang="zh-CN" dirty="0">
                <a:solidFill>
                  <a:schemeClr val="accent6">
                    <a:lumMod val="75000"/>
                  </a:schemeClr>
                </a:solidFill>
              </a:rPr>
              <a:t>&gt;</a:t>
            </a:r>
            <a:r>
              <a:rPr lang="zh-CN" altLang="en-US" dirty="0">
                <a:solidFill>
                  <a:schemeClr val="accent6">
                    <a:lumMod val="75000"/>
                  </a:schemeClr>
                </a:solidFill>
              </a:rPr>
              <a:t>   </a:t>
            </a:r>
            <a:r>
              <a:rPr lang="en-US" altLang="zh-CN" dirty="0">
                <a:solidFill>
                  <a:schemeClr val="accent6">
                    <a:lumMod val="75000"/>
                  </a:schemeClr>
                </a:solidFill>
              </a:rPr>
              <a:t>&lt;</a:t>
            </a:r>
            <a:r>
              <a:rPr lang="zh-CN" altLang="en-US" dirty="0">
                <a:solidFill>
                  <a:schemeClr val="accent6">
                    <a:lumMod val="75000"/>
                  </a:schemeClr>
                </a:solidFill>
              </a:rPr>
              <a:t>文件或目录名</a:t>
            </a:r>
            <a:r>
              <a:rPr lang="en-US" altLang="zh-CN" dirty="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
        <p:nvSpPr>
          <p:cNvPr id="8" name="TextBox 7"/>
          <p:cNvSpPr txBox="1"/>
          <p:nvPr/>
        </p:nvSpPr>
        <p:spPr>
          <a:xfrm>
            <a:off x="539552" y="5589240"/>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a:t>-R </a:t>
            </a:r>
            <a:r>
              <a:rPr lang="zh-CN" altLang="en-US" sz="2400" dirty="0"/>
              <a:t>选项表示对目录中的所有文件或子目录进行递归操作</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chmod</a:t>
            </a:r>
            <a:r>
              <a:rPr lang="en-US" altLang="zh-CN" dirty="0"/>
              <a:t> </a:t>
            </a:r>
            <a:r>
              <a:rPr lang="zh-CN" altLang="en-US" dirty="0"/>
              <a:t>的文字设定法</a:t>
            </a:r>
          </a:p>
        </p:txBody>
      </p:sp>
      <p:graphicFrame>
        <p:nvGraphicFramePr>
          <p:cNvPr id="20" name="内容占位符 19"/>
          <p:cNvGraphicFramePr>
            <a:graphicFrameLocks noGrp="1"/>
          </p:cNvGraphicFramePr>
          <p:nvPr>
            <p:ph idx="1"/>
          </p:nvPr>
        </p:nvGraphicFramePr>
        <p:xfrm>
          <a:off x="467544" y="2852936"/>
          <a:ext cx="8208912" cy="2286000"/>
        </p:xfrm>
        <a:graphic>
          <a:graphicData uri="http://schemas.openxmlformats.org/drawingml/2006/table">
            <a:tbl>
              <a:tblPr firstRow="1" bandRow="1">
                <a:tableStyleId>{21E4AEA4-8DFA-4A89-87EB-49C32662AFE0}</a:tableStyleId>
              </a:tblPr>
              <a:tblGrid>
                <a:gridCol w="601479">
                  <a:extLst>
                    <a:ext uri="{9D8B030D-6E8A-4147-A177-3AD203B41FA5}">
                      <a16:colId xmlns:a16="http://schemas.microsoft.com/office/drawing/2014/main" val="20000"/>
                    </a:ext>
                  </a:extLst>
                </a:gridCol>
                <a:gridCol w="2289617">
                  <a:extLst>
                    <a:ext uri="{9D8B030D-6E8A-4147-A177-3AD203B41FA5}">
                      <a16:colId xmlns:a16="http://schemas.microsoft.com/office/drawing/2014/main" val="20001"/>
                    </a:ext>
                  </a:extLst>
                </a:gridCol>
                <a:gridCol w="638743">
                  <a:extLst>
                    <a:ext uri="{9D8B030D-6E8A-4147-A177-3AD203B41FA5}">
                      <a16:colId xmlns:a16="http://schemas.microsoft.com/office/drawing/2014/main" val="20002"/>
                    </a:ext>
                  </a:extLst>
                </a:gridCol>
                <a:gridCol w="2758750">
                  <a:extLst>
                    <a:ext uri="{9D8B030D-6E8A-4147-A177-3AD203B41FA5}">
                      <a16:colId xmlns:a16="http://schemas.microsoft.com/office/drawing/2014/main" val="20003"/>
                    </a:ext>
                  </a:extLst>
                </a:gridCol>
                <a:gridCol w="812444">
                  <a:extLst>
                    <a:ext uri="{9D8B030D-6E8A-4147-A177-3AD203B41FA5}">
                      <a16:colId xmlns:a16="http://schemas.microsoft.com/office/drawing/2014/main" val="20004"/>
                    </a:ext>
                  </a:extLst>
                </a:gridCol>
                <a:gridCol w="1107879">
                  <a:extLst>
                    <a:ext uri="{9D8B030D-6E8A-4147-A177-3AD203B41FA5}">
                      <a16:colId xmlns:a16="http://schemas.microsoft.com/office/drawing/2014/main" val="20005"/>
                    </a:ext>
                  </a:extLst>
                </a:gridCol>
              </a:tblGrid>
              <a:tr h="370840">
                <a:tc gridSpan="2">
                  <a:txBody>
                    <a:bodyPr/>
                    <a:lstStyle/>
                    <a:p>
                      <a:pPr algn="ctr"/>
                      <a:r>
                        <a:rPr lang="zh-CN" altLang="en-US" sz="2400" dirty="0"/>
                        <a:t>操作对象</a:t>
                      </a:r>
                    </a:p>
                  </a:txBody>
                  <a:tcPr/>
                </a:tc>
                <a:tc hMerge="1">
                  <a:txBody>
                    <a:bodyPr/>
                    <a:lstStyle/>
                    <a:p>
                      <a:endParaRPr lang="zh-CN" altLang="en-US" dirty="0"/>
                    </a:p>
                  </a:txBody>
                  <a:tcPr/>
                </a:tc>
                <a:tc gridSpan="2">
                  <a:txBody>
                    <a:bodyPr/>
                    <a:lstStyle/>
                    <a:p>
                      <a:pPr algn="ctr"/>
                      <a:r>
                        <a:rPr lang="zh-CN" altLang="en-US" sz="2400" dirty="0"/>
                        <a:t>操作方法</a:t>
                      </a:r>
                    </a:p>
                  </a:txBody>
                  <a:tcPr/>
                </a:tc>
                <a:tc hMerge="1">
                  <a:txBody>
                    <a:bodyPr/>
                    <a:lstStyle/>
                    <a:p>
                      <a:endParaRPr lang="zh-CN" altLang="en-US" dirty="0"/>
                    </a:p>
                  </a:txBody>
                  <a:tcPr/>
                </a:tc>
                <a:tc gridSpan="2">
                  <a:txBody>
                    <a:bodyPr/>
                    <a:lstStyle/>
                    <a:p>
                      <a:pPr algn="ctr"/>
                      <a:r>
                        <a:rPr lang="zh-CN" altLang="en-US" sz="2400" dirty="0"/>
                        <a:t>访问权限</a:t>
                      </a:r>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sz="2400" dirty="0">
                          <a:solidFill>
                            <a:srgbClr val="C00000"/>
                          </a:solidFill>
                        </a:rPr>
                        <a:t>u</a:t>
                      </a:r>
                      <a:endParaRPr lang="zh-CN" altLang="en-US" sz="2400" dirty="0">
                        <a:solidFill>
                          <a:srgbClr val="C00000"/>
                        </a:solidFill>
                      </a:endParaRPr>
                    </a:p>
                  </a:txBody>
                  <a:tcPr/>
                </a:tc>
                <a:tc>
                  <a:txBody>
                    <a:bodyPr/>
                    <a:lstStyle/>
                    <a:p>
                      <a:r>
                        <a:rPr lang="zh-CN" altLang="en-US" sz="2400" dirty="0"/>
                        <a:t>属主（</a:t>
                      </a:r>
                      <a:r>
                        <a:rPr lang="en-US" altLang="zh-CN" sz="2400" dirty="0"/>
                        <a:t>user</a:t>
                      </a:r>
                      <a:r>
                        <a:rPr lang="zh-CN" altLang="en-US" sz="2400" dirty="0"/>
                        <a:t>）</a:t>
                      </a:r>
                    </a:p>
                  </a:txBody>
                  <a:tcPr/>
                </a:tc>
                <a:tc>
                  <a:txBody>
                    <a:bodyPr/>
                    <a:lstStyle/>
                    <a:p>
                      <a:pPr algn="ctr"/>
                      <a:r>
                        <a:rPr lang="en-US" altLang="zh-CN" sz="2400" dirty="0">
                          <a:solidFill>
                            <a:srgbClr val="C00000"/>
                          </a:solidFill>
                        </a:rPr>
                        <a:t>+</a:t>
                      </a:r>
                      <a:endParaRPr lang="zh-CN" altLang="en-US" sz="2400" dirty="0">
                        <a:solidFill>
                          <a:srgbClr val="C00000"/>
                        </a:solidFill>
                      </a:endParaRPr>
                    </a:p>
                  </a:txBody>
                  <a:tcPr/>
                </a:tc>
                <a:tc>
                  <a:txBody>
                    <a:bodyPr/>
                    <a:lstStyle/>
                    <a:p>
                      <a:r>
                        <a:rPr lang="zh-CN" altLang="en-US" sz="2400" dirty="0"/>
                        <a:t>添加某权限</a:t>
                      </a:r>
                    </a:p>
                  </a:txBody>
                  <a:tcPr/>
                </a:tc>
                <a:tc>
                  <a:txBody>
                    <a:bodyPr/>
                    <a:lstStyle/>
                    <a:p>
                      <a:pPr algn="ctr"/>
                      <a:r>
                        <a:rPr lang="en-US" altLang="zh-CN" sz="2400" dirty="0">
                          <a:solidFill>
                            <a:srgbClr val="C00000"/>
                          </a:solidFill>
                        </a:rPr>
                        <a:t>r</a:t>
                      </a:r>
                      <a:endParaRPr lang="zh-CN" altLang="en-US" sz="2400" dirty="0">
                        <a:solidFill>
                          <a:srgbClr val="C00000"/>
                        </a:solidFill>
                      </a:endParaRPr>
                    </a:p>
                  </a:txBody>
                  <a:tcPr/>
                </a:tc>
                <a:tc>
                  <a:txBody>
                    <a:bodyPr/>
                    <a:lstStyle/>
                    <a:p>
                      <a:r>
                        <a:rPr lang="zh-CN" altLang="en-US" sz="2400" dirty="0"/>
                        <a:t>读</a:t>
                      </a:r>
                    </a:p>
                  </a:txBody>
                  <a:tcPr/>
                </a:tc>
                <a:extLst>
                  <a:ext uri="{0D108BD9-81ED-4DB2-BD59-A6C34878D82A}">
                    <a16:rowId xmlns:a16="http://schemas.microsoft.com/office/drawing/2014/main" val="10001"/>
                  </a:ext>
                </a:extLst>
              </a:tr>
              <a:tr h="370840">
                <a:tc>
                  <a:txBody>
                    <a:bodyPr/>
                    <a:lstStyle/>
                    <a:p>
                      <a:pPr algn="ctr"/>
                      <a:r>
                        <a:rPr lang="en-US" altLang="zh-CN" sz="2400" dirty="0">
                          <a:solidFill>
                            <a:srgbClr val="C00000"/>
                          </a:solidFill>
                        </a:rPr>
                        <a:t>g</a:t>
                      </a:r>
                      <a:endParaRPr lang="zh-CN" altLang="en-US" sz="2400" dirty="0">
                        <a:solidFill>
                          <a:srgbClr val="C00000"/>
                        </a:solidFill>
                      </a:endParaRPr>
                    </a:p>
                  </a:txBody>
                  <a:tcPr/>
                </a:tc>
                <a:tc>
                  <a:txBody>
                    <a:bodyPr/>
                    <a:lstStyle/>
                    <a:p>
                      <a:r>
                        <a:rPr lang="zh-CN" altLang="en-US" sz="2400" dirty="0"/>
                        <a:t>同组（</a:t>
                      </a:r>
                      <a:r>
                        <a:rPr lang="en-US" altLang="zh-CN" sz="2400" dirty="0"/>
                        <a:t>group</a:t>
                      </a:r>
                      <a:r>
                        <a:rPr lang="zh-CN" altLang="en-US" sz="2400" dirty="0"/>
                        <a:t>）</a:t>
                      </a:r>
                    </a:p>
                  </a:txBody>
                  <a:tcPr/>
                </a:tc>
                <a:tc>
                  <a:txBody>
                    <a:bodyPr/>
                    <a:lstStyle/>
                    <a:p>
                      <a:pPr algn="ctr"/>
                      <a:r>
                        <a:rPr lang="en-US" altLang="zh-CN" sz="2400" dirty="0">
                          <a:solidFill>
                            <a:srgbClr val="C00000"/>
                          </a:solidFill>
                        </a:rPr>
                        <a:t>-</a:t>
                      </a:r>
                      <a:endParaRPr lang="zh-CN" altLang="en-US" sz="2400" dirty="0">
                        <a:solidFill>
                          <a:srgbClr val="C00000"/>
                        </a:solidFill>
                      </a:endParaRPr>
                    </a:p>
                  </a:txBody>
                  <a:tcPr/>
                </a:tc>
                <a:tc>
                  <a:txBody>
                    <a:bodyPr/>
                    <a:lstStyle/>
                    <a:p>
                      <a:r>
                        <a:rPr lang="zh-CN" altLang="en-US" sz="2400" dirty="0"/>
                        <a:t>删除某权限</a:t>
                      </a:r>
                    </a:p>
                  </a:txBody>
                  <a:tcPr/>
                </a:tc>
                <a:tc>
                  <a:txBody>
                    <a:bodyPr/>
                    <a:lstStyle/>
                    <a:p>
                      <a:pPr algn="ctr"/>
                      <a:r>
                        <a:rPr lang="en-US" altLang="zh-CN" sz="2400" dirty="0">
                          <a:solidFill>
                            <a:srgbClr val="C00000"/>
                          </a:solidFill>
                        </a:rPr>
                        <a:t>w</a:t>
                      </a:r>
                      <a:endParaRPr lang="zh-CN" altLang="en-US" sz="2400" dirty="0">
                        <a:solidFill>
                          <a:srgbClr val="C00000"/>
                        </a:solidFill>
                      </a:endParaRPr>
                    </a:p>
                  </a:txBody>
                  <a:tcPr/>
                </a:tc>
                <a:tc>
                  <a:txBody>
                    <a:bodyPr/>
                    <a:lstStyle/>
                    <a:p>
                      <a:r>
                        <a:rPr lang="zh-CN" altLang="en-US" sz="2400" dirty="0"/>
                        <a:t>写</a:t>
                      </a:r>
                    </a:p>
                  </a:txBody>
                  <a:tcPr/>
                </a:tc>
                <a:extLst>
                  <a:ext uri="{0D108BD9-81ED-4DB2-BD59-A6C34878D82A}">
                    <a16:rowId xmlns:a16="http://schemas.microsoft.com/office/drawing/2014/main" val="10002"/>
                  </a:ext>
                </a:extLst>
              </a:tr>
              <a:tr h="370840">
                <a:tc>
                  <a:txBody>
                    <a:bodyPr/>
                    <a:lstStyle/>
                    <a:p>
                      <a:pPr algn="ctr"/>
                      <a:r>
                        <a:rPr lang="en-US" altLang="zh-CN" sz="2400" dirty="0">
                          <a:solidFill>
                            <a:srgbClr val="C00000"/>
                          </a:solidFill>
                        </a:rPr>
                        <a:t>o</a:t>
                      </a:r>
                      <a:endParaRPr lang="zh-CN" altLang="en-US" sz="2400" dirty="0">
                        <a:solidFill>
                          <a:srgbClr val="C00000"/>
                        </a:solidFill>
                      </a:endParaRPr>
                    </a:p>
                  </a:txBody>
                  <a:tcPr/>
                </a:tc>
                <a:tc>
                  <a:txBody>
                    <a:bodyPr/>
                    <a:lstStyle/>
                    <a:p>
                      <a:r>
                        <a:rPr lang="zh-CN" altLang="en-US" sz="2400" dirty="0"/>
                        <a:t>其他（</a:t>
                      </a:r>
                      <a:r>
                        <a:rPr lang="en-US" altLang="zh-CN" sz="2400" dirty="0"/>
                        <a:t>others</a:t>
                      </a:r>
                      <a:r>
                        <a:rPr lang="zh-CN" altLang="en-US" sz="2400" dirty="0"/>
                        <a:t>）</a:t>
                      </a:r>
                    </a:p>
                  </a:txBody>
                  <a:tcPr/>
                </a:tc>
                <a:tc rowSpan="2">
                  <a:txBody>
                    <a:bodyPr/>
                    <a:lstStyle/>
                    <a:p>
                      <a:pPr algn="ctr"/>
                      <a:r>
                        <a:rPr lang="en-US" altLang="zh-CN" sz="2400" dirty="0">
                          <a:solidFill>
                            <a:srgbClr val="C00000"/>
                          </a:solidFill>
                        </a:rPr>
                        <a:t>=</a:t>
                      </a:r>
                      <a:endParaRPr lang="zh-CN" altLang="en-US" sz="2400" dirty="0">
                        <a:solidFill>
                          <a:srgbClr val="C00000"/>
                        </a:solidFill>
                      </a:endParaRPr>
                    </a:p>
                  </a:txBody>
                  <a:tcPr/>
                </a:tc>
                <a:tc rowSpan="2">
                  <a:txBody>
                    <a:bodyPr/>
                    <a:lstStyle/>
                    <a:p>
                      <a:r>
                        <a:rPr lang="zh-CN" altLang="en-US" sz="2400" dirty="0"/>
                        <a:t>直接赋予某权限并取消其他所有权限</a:t>
                      </a:r>
                    </a:p>
                  </a:txBody>
                  <a:tcPr/>
                </a:tc>
                <a:tc>
                  <a:txBody>
                    <a:bodyPr/>
                    <a:lstStyle/>
                    <a:p>
                      <a:pPr algn="ctr"/>
                      <a:r>
                        <a:rPr lang="en-US" altLang="zh-CN" sz="2400" dirty="0">
                          <a:solidFill>
                            <a:srgbClr val="C00000"/>
                          </a:solidFill>
                        </a:rPr>
                        <a:t>x</a:t>
                      </a:r>
                      <a:endParaRPr lang="zh-CN" altLang="en-US" sz="2400" dirty="0">
                        <a:solidFill>
                          <a:srgbClr val="C00000"/>
                        </a:solidFill>
                      </a:endParaRPr>
                    </a:p>
                  </a:txBody>
                  <a:tcPr/>
                </a:tc>
                <a:tc>
                  <a:txBody>
                    <a:bodyPr/>
                    <a:lstStyle/>
                    <a:p>
                      <a:r>
                        <a:rPr lang="zh-CN" altLang="en-US" sz="2400" dirty="0"/>
                        <a:t>执行</a:t>
                      </a:r>
                    </a:p>
                  </a:txBody>
                  <a:tcPr/>
                </a:tc>
                <a:extLst>
                  <a:ext uri="{0D108BD9-81ED-4DB2-BD59-A6C34878D82A}">
                    <a16:rowId xmlns:a16="http://schemas.microsoft.com/office/drawing/2014/main" val="10003"/>
                  </a:ext>
                </a:extLst>
              </a:tr>
              <a:tr h="370840">
                <a:tc>
                  <a:txBody>
                    <a:bodyPr/>
                    <a:lstStyle/>
                    <a:p>
                      <a:pPr algn="ctr"/>
                      <a:r>
                        <a:rPr lang="en-US" altLang="zh-CN" sz="2400" dirty="0">
                          <a:solidFill>
                            <a:srgbClr val="C00000"/>
                          </a:solidFill>
                        </a:rPr>
                        <a:t>a</a:t>
                      </a:r>
                      <a:endParaRPr lang="zh-CN" altLang="en-US" sz="2400" dirty="0">
                        <a:solidFill>
                          <a:srgbClr val="C00000"/>
                        </a:solidFill>
                      </a:endParaRPr>
                    </a:p>
                  </a:txBody>
                  <a:tcPr/>
                </a:tc>
                <a:tc>
                  <a:txBody>
                    <a:bodyPr/>
                    <a:lstStyle/>
                    <a:p>
                      <a:r>
                        <a:rPr lang="zh-CN" altLang="en-US" sz="2400" dirty="0"/>
                        <a:t>所有（</a:t>
                      </a:r>
                      <a:r>
                        <a:rPr lang="en-US" altLang="zh-CN" sz="2400" dirty="0"/>
                        <a:t>all</a:t>
                      </a:r>
                      <a:r>
                        <a:rPr lang="zh-CN" altLang="en-US" sz="2400" dirty="0"/>
                        <a:t>）</a:t>
                      </a:r>
                    </a:p>
                  </a:txBody>
                  <a:tcPr/>
                </a:tc>
                <a:tc vMerge="1">
                  <a:txBody>
                    <a:bodyPr/>
                    <a:lstStyle/>
                    <a:p>
                      <a:pPr algn="ctr"/>
                      <a:endParaRPr lang="zh-CN" altLang="en-US" dirty="0"/>
                    </a:p>
                  </a:txBody>
                  <a:tcPr/>
                </a:tc>
                <a:tc vMerge="1">
                  <a:txBody>
                    <a:bodyPr/>
                    <a:lstStyle/>
                    <a:p>
                      <a:endParaRPr lang="zh-CN" altLang="en-US" dirty="0"/>
                    </a:p>
                  </a:txBody>
                  <a:tcPr/>
                </a:tc>
                <a:tc>
                  <a:txBody>
                    <a:bodyPr/>
                    <a:lstStyle/>
                    <a:p>
                      <a:pPr marL="0" algn="ctr" defTabSz="914400" rtl="0" eaLnBrk="1" latinLnBrk="0" hangingPunct="1"/>
                      <a:r>
                        <a:rPr lang="en-US" altLang="zh-CN" sz="2400" kern="1200" dirty="0">
                          <a:solidFill>
                            <a:srgbClr val="C00000"/>
                          </a:solidFill>
                          <a:latin typeface="+mn-lt"/>
                          <a:ea typeface="+mn-ea"/>
                          <a:cs typeface="+mn-cs"/>
                        </a:rPr>
                        <a:t>-</a:t>
                      </a:r>
                      <a:endParaRPr lang="zh-CN" altLang="en-US" sz="2400" kern="1200" dirty="0">
                        <a:solidFill>
                          <a:srgbClr val="C00000"/>
                        </a:solidFill>
                        <a:latin typeface="+mn-lt"/>
                        <a:ea typeface="+mn-ea"/>
                        <a:cs typeface="+mn-cs"/>
                      </a:endParaRPr>
                    </a:p>
                  </a:txBody>
                  <a:tcPr/>
                </a:tc>
                <a:tc>
                  <a:txBody>
                    <a:bodyPr/>
                    <a:lstStyle/>
                    <a:p>
                      <a:r>
                        <a:rPr lang="zh-CN" altLang="en-US" sz="2400" dirty="0"/>
                        <a:t>无权限</a:t>
                      </a:r>
                    </a:p>
                  </a:txBody>
                  <a:tcPr/>
                </a:tc>
                <a:extLst>
                  <a:ext uri="{0D108BD9-81ED-4DB2-BD59-A6C34878D82A}">
                    <a16:rowId xmlns:a16="http://schemas.microsoft.com/office/drawing/2014/main" val="10004"/>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
        <p:nvSpPr>
          <p:cNvPr id="7" name="Text Box 3"/>
          <p:cNvSpPr txBox="1">
            <a:spLocks noChangeArrowheads="1"/>
          </p:cNvSpPr>
          <p:nvPr/>
        </p:nvSpPr>
        <p:spPr bwMode="auto">
          <a:xfrm>
            <a:off x="531440" y="1372689"/>
            <a:ext cx="8001000" cy="461665"/>
          </a:xfrm>
          <a:prstGeom prst="rect">
            <a:avLst/>
          </a:prstGeom>
          <a:noFill/>
          <a:ln w="9525">
            <a:solidFill>
              <a:schemeClr val="tx1"/>
            </a:solidFill>
            <a:miter lim="800000"/>
            <a:headEnd/>
            <a:tailEnd/>
          </a:ln>
          <a:effectLst/>
        </p:spPr>
        <p:txBody>
          <a:bodyPr>
            <a:spAutoFit/>
          </a:bodyPr>
          <a:lstStyle/>
          <a:p>
            <a:r>
              <a:rPr lang="en-US" altLang="zh-CN" sz="2400" dirty="0" err="1">
                <a:solidFill>
                  <a:srgbClr val="006400"/>
                </a:solidFill>
                <a:latin typeface="Courier New" pitchFamily="49" charset="0"/>
                <a:ea typeface="黑体" pitchFamily="49" charset="-122"/>
              </a:rPr>
              <a:t>chmod</a:t>
            </a:r>
            <a:r>
              <a:rPr lang="en-US" altLang="zh-CN" sz="2400" b="0" dirty="0">
                <a:solidFill>
                  <a:srgbClr val="006400"/>
                </a:solidFill>
                <a:ea typeface="黑体" pitchFamily="49" charset="-122"/>
              </a:rPr>
              <a:t>   </a:t>
            </a:r>
            <a:r>
              <a:rPr lang="en-US" altLang="zh-CN" sz="2400" dirty="0">
                <a:solidFill>
                  <a:srgbClr val="0000CC"/>
                </a:solidFill>
                <a:ea typeface="黑体" pitchFamily="49" charset="-122"/>
              </a:rPr>
              <a:t>[</a:t>
            </a:r>
            <a:r>
              <a:rPr lang="en-US" altLang="zh-CN" sz="2400" dirty="0">
                <a:solidFill>
                  <a:srgbClr val="993300"/>
                </a:solidFill>
                <a:latin typeface="Courier New" pitchFamily="49" charset="0"/>
                <a:ea typeface="黑体" pitchFamily="49" charset="-122"/>
              </a:rPr>
              <a:t>who</a:t>
            </a:r>
            <a:r>
              <a:rPr lang="en-US" altLang="zh-CN" sz="2400" dirty="0">
                <a:solidFill>
                  <a:srgbClr val="0000CC"/>
                </a:solidFill>
                <a:ea typeface="黑体" pitchFamily="49" charset="-122"/>
              </a:rPr>
              <a:t>] [</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latin typeface="Courier New" pitchFamily="49" charset="0"/>
                <a:ea typeface="黑体" pitchFamily="49" charset="-122"/>
              </a:rPr>
              <a:t>|</a:t>
            </a:r>
            <a:r>
              <a:rPr lang="en-US" altLang="zh-CN" sz="2400" dirty="0">
                <a:solidFill>
                  <a:srgbClr val="993300"/>
                </a:solidFill>
                <a:latin typeface="Courier New" pitchFamily="49" charset="0"/>
                <a:ea typeface="黑体" pitchFamily="49" charset="-122"/>
              </a:rPr>
              <a:t>=</a:t>
            </a:r>
            <a:r>
              <a:rPr lang="en-US" altLang="zh-CN" sz="2400" dirty="0">
                <a:solidFill>
                  <a:srgbClr val="0000CC"/>
                </a:solidFill>
                <a:ea typeface="黑体" pitchFamily="49" charset="-122"/>
              </a:rPr>
              <a:t>] [</a:t>
            </a:r>
            <a:r>
              <a:rPr lang="en-US" altLang="zh-CN" sz="2400" dirty="0">
                <a:solidFill>
                  <a:srgbClr val="993300"/>
                </a:solidFill>
                <a:latin typeface="Courier New" pitchFamily="49" charset="0"/>
                <a:ea typeface="黑体" pitchFamily="49" charset="-122"/>
              </a:rPr>
              <a:t>permission</a:t>
            </a:r>
            <a:r>
              <a:rPr lang="en-US" altLang="zh-CN" sz="2400" dirty="0">
                <a:solidFill>
                  <a:srgbClr val="0000CC"/>
                </a:solidFill>
                <a:ea typeface="黑体" pitchFamily="49" charset="-122"/>
              </a:rPr>
              <a:t>]</a:t>
            </a:r>
            <a:r>
              <a:rPr lang="en-US" altLang="zh-CN" sz="2400" b="0" dirty="0">
                <a:solidFill>
                  <a:srgbClr val="006400"/>
                </a:solidFill>
                <a:ea typeface="黑体" pitchFamily="49" charset="-122"/>
              </a:rPr>
              <a:t>   </a:t>
            </a:r>
            <a:r>
              <a:rPr lang="zh-CN" altLang="en-US" sz="2400" b="0" dirty="0">
                <a:solidFill>
                  <a:schemeClr val="tx1"/>
                </a:solidFill>
                <a:ea typeface="黑体" pitchFamily="49" charset="-122"/>
              </a:rPr>
              <a:t>文件或目录名</a:t>
            </a:r>
            <a:r>
              <a:rPr lang="zh-CN" altLang="en-US" sz="2400" b="0" dirty="0">
                <a:solidFill>
                  <a:srgbClr val="006400"/>
                </a:solidFill>
                <a:ea typeface="黑体" pitchFamily="49" charset="-122"/>
              </a:rPr>
              <a:t> </a:t>
            </a:r>
            <a:endParaRPr lang="en-US" altLang="zh-CN" sz="2400" b="0" dirty="0">
              <a:solidFill>
                <a:srgbClr val="006400"/>
              </a:solidFill>
              <a:ea typeface="黑体" pitchFamily="49" charset="-122"/>
            </a:endParaRPr>
          </a:p>
        </p:txBody>
      </p:sp>
      <p:grpSp>
        <p:nvGrpSpPr>
          <p:cNvPr id="8" name="Group 19"/>
          <p:cNvGrpSpPr>
            <a:grpSpLocks/>
          </p:cNvGrpSpPr>
          <p:nvPr/>
        </p:nvGrpSpPr>
        <p:grpSpPr bwMode="auto">
          <a:xfrm>
            <a:off x="891802" y="1301252"/>
            <a:ext cx="1590675" cy="1223689"/>
            <a:chOff x="748" y="1253"/>
            <a:chExt cx="1002" cy="887"/>
          </a:xfrm>
        </p:grpSpPr>
        <p:sp>
          <p:nvSpPr>
            <p:cNvPr id="9" name="Oval 9"/>
            <p:cNvSpPr>
              <a:spLocks noChangeArrowheads="1"/>
            </p:cNvSpPr>
            <p:nvPr/>
          </p:nvSpPr>
          <p:spPr bwMode="auto">
            <a:xfrm>
              <a:off x="1343" y="1253"/>
              <a:ext cx="407" cy="453"/>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0" name="Line 12"/>
            <p:cNvSpPr>
              <a:spLocks noChangeShapeType="1"/>
            </p:cNvSpPr>
            <p:nvPr/>
          </p:nvSpPr>
          <p:spPr bwMode="auto">
            <a:xfrm flipH="1">
              <a:off x="1116" y="1661"/>
              <a:ext cx="273" cy="227"/>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1" name="Rectangle 16"/>
            <p:cNvSpPr>
              <a:spLocks noChangeArrowheads="1"/>
            </p:cNvSpPr>
            <p:nvPr/>
          </p:nvSpPr>
          <p:spPr bwMode="auto">
            <a:xfrm>
              <a:off x="748" y="1888"/>
              <a:ext cx="763" cy="252"/>
            </a:xfrm>
            <a:prstGeom prst="rect">
              <a:avLst/>
            </a:prstGeom>
            <a:noFill/>
            <a:ln w="9525">
              <a:solidFill>
                <a:schemeClr val="hlink"/>
              </a:solidFill>
              <a:miter lim="800000"/>
              <a:headEnd/>
              <a:tailEnd/>
            </a:ln>
            <a:effectLst/>
          </p:spPr>
          <p:txBody>
            <a:bodyPr wrap="none">
              <a:spAutoFit/>
            </a:bodyPr>
            <a:lstStyle/>
            <a:p>
              <a:r>
                <a:rPr lang="zh-CN" altLang="en-US" sz="2000" b="0" dirty="0">
                  <a:solidFill>
                    <a:srgbClr val="0000CC"/>
                  </a:solidFill>
                  <a:ea typeface="黑体" pitchFamily="49" charset="-122"/>
                </a:rPr>
                <a:t>操作对象</a:t>
              </a:r>
            </a:p>
          </p:txBody>
        </p:sp>
      </p:grpSp>
      <p:grpSp>
        <p:nvGrpSpPr>
          <p:cNvPr id="12" name="Group 20"/>
          <p:cNvGrpSpPr>
            <a:grpSpLocks/>
          </p:cNvGrpSpPr>
          <p:nvPr/>
        </p:nvGrpSpPr>
        <p:grpSpPr bwMode="auto">
          <a:xfrm>
            <a:off x="2627783" y="1301253"/>
            <a:ext cx="1498600" cy="1263651"/>
            <a:chOff x="2068" y="1253"/>
            <a:chExt cx="944" cy="796"/>
          </a:xfrm>
        </p:grpSpPr>
        <p:sp>
          <p:nvSpPr>
            <p:cNvPr id="13" name="Oval 10"/>
            <p:cNvSpPr>
              <a:spLocks noChangeArrowheads="1"/>
            </p:cNvSpPr>
            <p:nvPr/>
          </p:nvSpPr>
          <p:spPr bwMode="auto">
            <a:xfrm>
              <a:off x="2068" y="1253"/>
              <a:ext cx="635" cy="408"/>
            </a:xfrm>
            <a:prstGeom prst="ellipse">
              <a:avLst/>
            </a:prstGeom>
            <a:noFill/>
            <a:ln w="28575">
              <a:solidFill>
                <a:schemeClr val="tx1"/>
              </a:solidFill>
              <a:miter lim="800000"/>
              <a:headEnd/>
              <a:tailEnd/>
            </a:ln>
            <a:effectLst/>
          </p:spPr>
          <p:txBody>
            <a:bodyPr wrap="none" anchor="ctr"/>
            <a:lstStyle/>
            <a:p>
              <a:endParaRPr lang="zh-CN" altLang="en-US"/>
            </a:p>
          </p:txBody>
        </p:sp>
        <p:sp>
          <p:nvSpPr>
            <p:cNvPr id="14" name="Line 13"/>
            <p:cNvSpPr>
              <a:spLocks noChangeShapeType="1"/>
            </p:cNvSpPr>
            <p:nvPr/>
          </p:nvSpPr>
          <p:spPr bwMode="auto">
            <a:xfrm>
              <a:off x="2567" y="1616"/>
              <a:ext cx="91" cy="181"/>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5" name="Rectangle 17"/>
            <p:cNvSpPr>
              <a:spLocks noChangeArrowheads="1"/>
            </p:cNvSpPr>
            <p:nvPr/>
          </p:nvSpPr>
          <p:spPr bwMode="auto">
            <a:xfrm>
              <a:off x="2249" y="1797"/>
              <a:ext cx="763" cy="252"/>
            </a:xfrm>
            <a:prstGeom prst="rect">
              <a:avLst/>
            </a:prstGeom>
            <a:noFill/>
            <a:ln w="9525">
              <a:solidFill>
                <a:schemeClr val="hlink"/>
              </a:solidFill>
              <a:miter lim="800000"/>
              <a:headEnd/>
              <a:tailEnd/>
            </a:ln>
            <a:effectLst/>
          </p:spPr>
          <p:txBody>
            <a:bodyPr wrap="none">
              <a:spAutoFit/>
            </a:bodyPr>
            <a:lstStyle/>
            <a:p>
              <a:r>
                <a:rPr lang="zh-CN" altLang="en-US" sz="2000" b="0" dirty="0">
                  <a:solidFill>
                    <a:srgbClr val="0000CC"/>
                  </a:solidFill>
                  <a:ea typeface="黑体" pitchFamily="49" charset="-122"/>
                </a:rPr>
                <a:t>操作符号</a:t>
              </a:r>
            </a:p>
          </p:txBody>
        </p:sp>
      </p:grpSp>
      <p:grpSp>
        <p:nvGrpSpPr>
          <p:cNvPr id="16" name="Group 21"/>
          <p:cNvGrpSpPr>
            <a:grpSpLocks/>
          </p:cNvGrpSpPr>
          <p:nvPr/>
        </p:nvGrpSpPr>
        <p:grpSpPr bwMode="auto">
          <a:xfrm>
            <a:off x="3780621" y="1300805"/>
            <a:ext cx="2591175" cy="1223962"/>
            <a:chOff x="2615" y="1253"/>
            <a:chExt cx="1381" cy="771"/>
          </a:xfrm>
        </p:grpSpPr>
        <p:sp>
          <p:nvSpPr>
            <p:cNvPr id="17" name="Oval 11"/>
            <p:cNvSpPr>
              <a:spLocks noChangeArrowheads="1"/>
            </p:cNvSpPr>
            <p:nvPr/>
          </p:nvSpPr>
          <p:spPr bwMode="auto">
            <a:xfrm>
              <a:off x="2615" y="1253"/>
              <a:ext cx="1036" cy="408"/>
            </a:xfrm>
            <a:prstGeom prst="ellipse">
              <a:avLst/>
            </a:prstGeom>
            <a:noFill/>
            <a:ln w="28575">
              <a:solidFill>
                <a:schemeClr val="hlink"/>
              </a:solidFill>
              <a:miter lim="800000"/>
              <a:headEnd/>
              <a:tailEnd/>
            </a:ln>
            <a:effectLst/>
          </p:spPr>
          <p:txBody>
            <a:bodyPr wrap="none" anchor="ctr"/>
            <a:lstStyle/>
            <a:p>
              <a:endParaRPr lang="zh-CN" altLang="en-US"/>
            </a:p>
          </p:txBody>
        </p:sp>
        <p:sp>
          <p:nvSpPr>
            <p:cNvPr id="18" name="Line 14"/>
            <p:cNvSpPr>
              <a:spLocks noChangeShapeType="1"/>
            </p:cNvSpPr>
            <p:nvPr/>
          </p:nvSpPr>
          <p:spPr bwMode="auto">
            <a:xfrm>
              <a:off x="3435" y="1616"/>
              <a:ext cx="254" cy="161"/>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9" name="Rectangle 18"/>
            <p:cNvSpPr>
              <a:spLocks noChangeArrowheads="1"/>
            </p:cNvSpPr>
            <p:nvPr/>
          </p:nvSpPr>
          <p:spPr bwMode="auto">
            <a:xfrm>
              <a:off x="3344" y="1772"/>
              <a:ext cx="652" cy="252"/>
            </a:xfrm>
            <a:prstGeom prst="rect">
              <a:avLst/>
            </a:prstGeom>
            <a:noFill/>
            <a:ln w="9525">
              <a:solidFill>
                <a:schemeClr val="hlink"/>
              </a:solidFill>
              <a:miter lim="800000"/>
              <a:headEnd/>
              <a:tailEnd/>
            </a:ln>
            <a:effectLst/>
          </p:spPr>
          <p:txBody>
            <a:bodyPr wrap="square">
              <a:spAutoFit/>
            </a:bodyPr>
            <a:lstStyle/>
            <a:p>
              <a:r>
                <a:rPr lang="zh-CN" altLang="en-US" sz="2000" b="0" dirty="0">
                  <a:solidFill>
                    <a:srgbClr val="0000CC"/>
                  </a:solidFill>
                  <a:ea typeface="黑体" pitchFamily="49" charset="-122"/>
                </a:rPr>
                <a:t>访问权限</a:t>
              </a:r>
            </a:p>
          </p:txBody>
        </p:sp>
      </p:grpSp>
      <p:sp>
        <p:nvSpPr>
          <p:cNvPr id="21" name="AutoShape 4"/>
          <p:cNvSpPr>
            <a:spLocks noChangeArrowheads="1"/>
          </p:cNvSpPr>
          <p:nvPr/>
        </p:nvSpPr>
        <p:spPr bwMode="auto">
          <a:xfrm>
            <a:off x="684213" y="5339680"/>
            <a:ext cx="7696200" cy="609600"/>
          </a:xfrm>
          <a:prstGeom prst="roundRect">
            <a:avLst>
              <a:gd name="adj" fmla="val 29167"/>
            </a:avLst>
          </a:prstGeom>
          <a:noFill/>
          <a:ln w="28575">
            <a:solidFill>
              <a:schemeClr val="hlink"/>
            </a:solidFill>
            <a:miter lim="800000"/>
            <a:headEnd/>
            <a:tailEnd/>
          </a:ln>
          <a:effectLst/>
        </p:spPr>
        <p:txBody>
          <a:bodyPr wrap="none" anchor="ctr"/>
          <a:lstStyle/>
          <a:p>
            <a:pPr algn="ctr"/>
            <a:r>
              <a:rPr lang="zh-CN" altLang="en-US" sz="2400" b="0" dirty="0">
                <a:solidFill>
                  <a:schemeClr val="tx1"/>
                </a:solidFill>
                <a:latin typeface="Tahoma" pitchFamily="34" charset="0"/>
                <a:ea typeface="黑体" pitchFamily="49" charset="-122"/>
              </a:rPr>
              <a:t>在一个命令行中可给出多个权限模式，其间用</a:t>
            </a:r>
            <a:r>
              <a:rPr lang="zh-CN" altLang="en-US" sz="2400" b="0" dirty="0">
                <a:solidFill>
                  <a:srgbClr val="0000CC"/>
                </a:solidFill>
                <a:latin typeface="Tahoma" pitchFamily="34" charset="0"/>
                <a:ea typeface="黑体" pitchFamily="49" charset="-122"/>
              </a:rPr>
              <a:t>逗号</a:t>
            </a:r>
            <a:r>
              <a:rPr lang="zh-CN" altLang="en-US" sz="2400" b="0" dirty="0">
                <a:latin typeface="Tahoma" pitchFamily="34" charset="0"/>
                <a:ea typeface="黑体" pitchFamily="49" charset="-122"/>
              </a:rPr>
              <a:t>间</a:t>
            </a:r>
            <a:r>
              <a:rPr lang="zh-CN" altLang="en-US" sz="2400" b="0" dirty="0">
                <a:solidFill>
                  <a:schemeClr val="tx1"/>
                </a:solidFill>
                <a:latin typeface="Tahoma" pitchFamily="34" charset="0"/>
                <a:ea typeface="黑体" pitchFamily="49" charset="-122"/>
              </a:rPr>
              <a:t>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02915"/>
          </a:xfrm>
        </p:spPr>
        <p:txBody>
          <a:bodyPr/>
          <a:lstStyle/>
          <a:p>
            <a:r>
              <a:rPr lang="en-US" altLang="zh-CN" dirty="0" err="1"/>
              <a:t>chmod</a:t>
            </a:r>
            <a:r>
              <a:rPr lang="en-US" altLang="zh-CN" dirty="0"/>
              <a:t> </a:t>
            </a:r>
            <a:r>
              <a:rPr lang="zh-CN" altLang="en-US" dirty="0"/>
              <a:t>的文字设定法举例</a:t>
            </a:r>
          </a:p>
        </p:txBody>
      </p:sp>
      <p:sp>
        <p:nvSpPr>
          <p:cNvPr id="3" name="内容占位符 2"/>
          <p:cNvSpPr>
            <a:spLocks noGrp="1"/>
          </p:cNvSpPr>
          <p:nvPr>
            <p:ph idx="1"/>
          </p:nvPr>
        </p:nvSpPr>
        <p:spPr/>
        <p:txBody>
          <a:bodyPr/>
          <a:lstStyle/>
          <a:p>
            <a:r>
              <a:rPr lang="en-US" altLang="zh-CN" dirty="0" err="1"/>
              <a:t>chmod</a:t>
            </a:r>
            <a:r>
              <a:rPr lang="en-US" altLang="zh-CN" dirty="0"/>
              <a:t> </a:t>
            </a:r>
            <a:r>
              <a:rPr lang="en-US" altLang="zh-CN" dirty="0" err="1">
                <a:solidFill>
                  <a:schemeClr val="accent6">
                    <a:lumMod val="75000"/>
                  </a:schemeClr>
                </a:solidFill>
              </a:rPr>
              <a:t>u+rw</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err="1">
                <a:solidFill>
                  <a:schemeClr val="accent6">
                    <a:lumMod val="75000"/>
                  </a:schemeClr>
                </a:solidFill>
              </a:rPr>
              <a:t>a+rx,u+w</a:t>
            </a:r>
            <a:r>
              <a:rPr lang="en-US" altLang="zh-CN" dirty="0"/>
              <a:t> </a:t>
            </a:r>
            <a:r>
              <a:rPr lang="en-US" altLang="zh-CN" dirty="0" err="1"/>
              <a:t>myfile</a:t>
            </a:r>
            <a:endParaRPr lang="en-US" altLang="zh-CN" dirty="0"/>
          </a:p>
          <a:p>
            <a:r>
              <a:rPr lang="en-US" altLang="zh-CN" dirty="0" err="1"/>
              <a:t>chmod</a:t>
            </a:r>
            <a:r>
              <a:rPr lang="en-US" altLang="zh-CN" dirty="0"/>
              <a:t> </a:t>
            </a:r>
            <a:r>
              <a:rPr lang="en-US" altLang="zh-CN" dirty="0" err="1">
                <a:solidFill>
                  <a:schemeClr val="accent6">
                    <a:lumMod val="75000"/>
                  </a:schemeClr>
                </a:solidFill>
              </a:rPr>
              <a:t>u+rwx,g+rx,o+rx</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err="1">
                <a:solidFill>
                  <a:schemeClr val="accent6">
                    <a:lumMod val="75000"/>
                  </a:schemeClr>
                </a:solidFill>
              </a:rPr>
              <a:t>a+rwx</a:t>
            </a:r>
            <a:r>
              <a:rPr lang="en-US" altLang="zh-CN" dirty="0">
                <a:solidFill>
                  <a:schemeClr val="accent6">
                    <a:lumMod val="75000"/>
                  </a:schemeClr>
                </a:solidFill>
              </a:rPr>
              <a:t> ,g-</a:t>
            </a:r>
            <a:r>
              <a:rPr lang="en-US" altLang="zh-CN" dirty="0" err="1">
                <a:solidFill>
                  <a:schemeClr val="accent6">
                    <a:lumMod val="75000"/>
                  </a:schemeClr>
                </a:solidFill>
              </a:rPr>
              <a:t>w,o</a:t>
            </a:r>
            <a:r>
              <a:rPr lang="en-US" altLang="zh-CN" dirty="0">
                <a:solidFill>
                  <a:schemeClr val="accent6">
                    <a:lumMod val="75000"/>
                  </a:schemeClr>
                </a:solidFill>
              </a:rPr>
              <a:t>-w </a:t>
            </a:r>
            <a:r>
              <a:rPr lang="en-US" altLang="zh-CN" dirty="0" err="1"/>
              <a:t>myfile</a:t>
            </a:r>
            <a:endParaRPr lang="en-US" altLang="zh-CN" dirty="0"/>
          </a:p>
          <a:p>
            <a:r>
              <a:rPr lang="en-US" altLang="zh-CN" dirty="0" err="1"/>
              <a:t>chmod</a:t>
            </a:r>
            <a:r>
              <a:rPr lang="en-US" altLang="zh-CN" dirty="0"/>
              <a:t> </a:t>
            </a:r>
            <a:r>
              <a:rPr lang="en-US" altLang="zh-CN" dirty="0">
                <a:solidFill>
                  <a:schemeClr val="accent6">
                    <a:lumMod val="75000"/>
                  </a:schemeClr>
                </a:solidFill>
              </a:rPr>
              <a:t>a=</a:t>
            </a:r>
            <a:r>
              <a:rPr lang="en-US" altLang="zh-CN" dirty="0" err="1">
                <a:solidFill>
                  <a:schemeClr val="accent6">
                    <a:lumMod val="75000"/>
                  </a:schemeClr>
                </a:solidFill>
              </a:rPr>
              <a:t>rwx</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a:solidFill>
                  <a:schemeClr val="accent6">
                    <a:lumMod val="75000"/>
                  </a:schemeClr>
                </a:solidFill>
              </a:rPr>
              <a:t>go=</a:t>
            </a:r>
            <a:r>
              <a:rPr lang="en-US" altLang="zh-CN" dirty="0" err="1">
                <a:solidFill>
                  <a:schemeClr val="accent6">
                    <a:lumMod val="75000"/>
                  </a:schemeClr>
                </a:solidFill>
              </a:rPr>
              <a:t>rx</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a:solidFill>
                  <a:schemeClr val="accent6">
                    <a:lumMod val="75000"/>
                  </a:schemeClr>
                </a:solidFill>
              </a:rPr>
              <a:t>u-</a:t>
            </a:r>
            <a:r>
              <a:rPr lang="en-US" altLang="zh-CN" dirty="0" err="1">
                <a:solidFill>
                  <a:schemeClr val="accent6">
                    <a:lumMod val="75000"/>
                  </a:schemeClr>
                </a:solidFill>
              </a:rPr>
              <a:t>wx,go</a:t>
            </a:r>
            <a:r>
              <a:rPr lang="en-US" altLang="zh-CN" dirty="0">
                <a:solidFill>
                  <a:schemeClr val="accent6">
                    <a:lumMod val="75000"/>
                  </a:schemeClr>
                </a:solidFill>
              </a:rPr>
              <a:t>-x</a:t>
            </a:r>
            <a:r>
              <a:rPr lang="en-US" altLang="zh-CN" dirty="0"/>
              <a:t> </a:t>
            </a:r>
            <a:r>
              <a:rPr lang="en-US" altLang="zh-CN" dirty="0" err="1"/>
              <a:t>myfile</a:t>
            </a:r>
            <a:r>
              <a:rPr lang="en-US" altLang="zh-CN" dirty="0"/>
              <a:t> </a:t>
            </a:r>
          </a:p>
          <a:p>
            <a:r>
              <a:rPr lang="en-US" altLang="zh-CN" dirty="0" err="1"/>
              <a:t>chmod</a:t>
            </a:r>
            <a:r>
              <a:rPr lang="en-US" altLang="zh-CN" dirty="0"/>
              <a:t> </a:t>
            </a:r>
            <a:r>
              <a:rPr lang="en-US" altLang="zh-CN" dirty="0" err="1">
                <a:solidFill>
                  <a:schemeClr val="accent6">
                    <a:lumMod val="75000"/>
                  </a:schemeClr>
                </a:solidFill>
              </a:rPr>
              <a:t>a+x</a:t>
            </a:r>
            <a:r>
              <a:rPr lang="en-US" altLang="zh-CN" dirty="0"/>
              <a:t> </a:t>
            </a:r>
            <a:r>
              <a:rPr lang="en-US" altLang="zh-CN" dirty="0" err="1"/>
              <a:t>myfile</a:t>
            </a:r>
            <a:r>
              <a:rPr lang="en-US" altLang="zh-CN" dirty="0"/>
              <a: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chmod</a:t>
            </a:r>
            <a:r>
              <a:rPr lang="en-US" altLang="zh-CN" dirty="0"/>
              <a:t> </a:t>
            </a:r>
            <a:r>
              <a:rPr lang="zh-CN" altLang="en-US" dirty="0"/>
              <a:t>的文字设定法举例续</a:t>
            </a:r>
          </a:p>
        </p:txBody>
      </p:sp>
      <p:sp>
        <p:nvSpPr>
          <p:cNvPr id="3" name="内容占位符 2"/>
          <p:cNvSpPr>
            <a:spLocks noGrp="1"/>
          </p:cNvSpPr>
          <p:nvPr>
            <p:ph idx="1"/>
          </p:nvPr>
        </p:nvSpPr>
        <p:spPr>
          <a:xfrm>
            <a:off x="457200" y="1412776"/>
            <a:ext cx="8229600" cy="4718149"/>
          </a:xfrm>
        </p:spPr>
        <p:txBody>
          <a:bodyPr/>
          <a:lstStyle/>
          <a:p>
            <a:r>
              <a:rPr lang="en-US" altLang="zh-CN" sz="2800" dirty="0" err="1"/>
              <a:t>chmod</a:t>
            </a:r>
            <a:r>
              <a:rPr lang="en-US" altLang="zh-CN" sz="2800" dirty="0"/>
              <a:t> </a:t>
            </a:r>
            <a:r>
              <a:rPr lang="en-US" altLang="zh-CN" sz="2800" dirty="0">
                <a:solidFill>
                  <a:schemeClr val="accent6">
                    <a:lumMod val="75000"/>
                  </a:schemeClr>
                </a:solidFill>
              </a:rPr>
              <a:t>+r</a:t>
            </a:r>
            <a:r>
              <a:rPr lang="en-US" altLang="zh-CN" sz="2800" dirty="0"/>
              <a:t> </a:t>
            </a:r>
            <a:r>
              <a:rPr lang="en-US" altLang="zh-CN" sz="2800" dirty="0" err="1"/>
              <a:t>myfile</a:t>
            </a:r>
            <a:r>
              <a:rPr lang="en-US" altLang="zh-CN" sz="2800" dirty="0"/>
              <a:t> 	</a:t>
            </a:r>
            <a:r>
              <a:rPr lang="en-US" altLang="zh-CN" sz="2800" dirty="0">
                <a:solidFill>
                  <a:srgbClr val="7030A0"/>
                </a:solidFill>
                <a:sym typeface="Wingdings" pitchFamily="2" charset="2"/>
              </a:rPr>
              <a:t>   </a:t>
            </a:r>
            <a:r>
              <a:rPr lang="en-US" altLang="zh-CN" sz="2800" dirty="0" err="1"/>
              <a:t>chmod</a:t>
            </a:r>
            <a:r>
              <a:rPr lang="en-US" altLang="zh-CN" sz="2800" dirty="0"/>
              <a:t> </a:t>
            </a:r>
            <a:r>
              <a:rPr lang="en-US" altLang="zh-CN" sz="2800" dirty="0" err="1">
                <a:solidFill>
                  <a:srgbClr val="002060"/>
                </a:solidFill>
              </a:rPr>
              <a:t>a</a:t>
            </a:r>
            <a:r>
              <a:rPr lang="en-US" altLang="zh-CN" sz="2800" dirty="0" err="1">
                <a:solidFill>
                  <a:schemeClr val="accent6">
                    <a:lumMod val="75000"/>
                  </a:schemeClr>
                </a:solidFill>
              </a:rPr>
              <a:t>+r</a:t>
            </a:r>
            <a:r>
              <a:rPr lang="en-US" altLang="zh-CN" sz="2800" dirty="0"/>
              <a:t> </a:t>
            </a:r>
            <a:r>
              <a:rPr lang="en-US" altLang="zh-CN" sz="2800" dirty="0" err="1"/>
              <a:t>myfile</a:t>
            </a:r>
            <a:r>
              <a:rPr lang="en-US" altLang="zh-CN" sz="2800" dirty="0"/>
              <a:t> </a:t>
            </a:r>
            <a:endParaRPr lang="en-US" altLang="zh-CN" sz="2800" dirty="0">
              <a:solidFill>
                <a:srgbClr val="7030A0"/>
              </a:solidFill>
            </a:endParaRPr>
          </a:p>
          <a:p>
            <a:r>
              <a:rPr lang="en-US" altLang="zh-CN" sz="2800" dirty="0" err="1"/>
              <a:t>chmod</a:t>
            </a:r>
            <a:r>
              <a:rPr lang="en-US" altLang="zh-CN" sz="2800" dirty="0"/>
              <a:t> </a:t>
            </a:r>
            <a:r>
              <a:rPr lang="en-US" altLang="zh-CN" sz="2800" dirty="0">
                <a:solidFill>
                  <a:schemeClr val="accent6">
                    <a:lumMod val="75000"/>
                  </a:schemeClr>
                </a:solidFill>
              </a:rPr>
              <a:t>+x </a:t>
            </a:r>
            <a:r>
              <a:rPr lang="en-US" altLang="zh-CN" sz="2800" dirty="0" err="1"/>
              <a:t>myfile</a:t>
            </a:r>
            <a:r>
              <a:rPr lang="en-US" altLang="zh-CN" sz="2800" dirty="0"/>
              <a:t>	</a:t>
            </a:r>
            <a:r>
              <a:rPr lang="en-US" altLang="zh-CN" sz="2800" dirty="0">
                <a:solidFill>
                  <a:srgbClr val="7030A0"/>
                </a:solidFill>
                <a:sym typeface="Wingdings" pitchFamily="2" charset="2"/>
              </a:rPr>
              <a:t>   </a:t>
            </a:r>
            <a:r>
              <a:rPr lang="en-US" altLang="zh-CN" sz="2800" dirty="0" err="1"/>
              <a:t>chmod</a:t>
            </a:r>
            <a:r>
              <a:rPr lang="en-US" altLang="zh-CN" sz="2800" dirty="0"/>
              <a:t> </a:t>
            </a:r>
            <a:r>
              <a:rPr lang="en-US" altLang="zh-CN" sz="2800" dirty="0" err="1">
                <a:solidFill>
                  <a:srgbClr val="002060"/>
                </a:solidFill>
              </a:rPr>
              <a:t>a</a:t>
            </a:r>
            <a:r>
              <a:rPr lang="en-US" altLang="zh-CN" sz="2800" dirty="0" err="1">
                <a:solidFill>
                  <a:schemeClr val="accent6">
                    <a:lumMod val="75000"/>
                  </a:schemeClr>
                </a:solidFill>
              </a:rPr>
              <a:t>+x</a:t>
            </a:r>
            <a:r>
              <a:rPr lang="en-US" altLang="zh-CN" sz="2800" dirty="0">
                <a:solidFill>
                  <a:schemeClr val="accent6">
                    <a:lumMod val="75000"/>
                  </a:schemeClr>
                </a:solidFill>
              </a:rPr>
              <a:t> </a:t>
            </a:r>
            <a:r>
              <a:rPr lang="en-US" altLang="zh-CN" sz="2800" dirty="0" err="1"/>
              <a:t>myfile</a:t>
            </a:r>
            <a:r>
              <a:rPr lang="en-US" altLang="zh-CN" sz="2800" dirty="0">
                <a:sym typeface="Wingdings" pitchFamily="2" charset="2"/>
              </a:rPr>
              <a:t> </a:t>
            </a:r>
            <a:endParaRPr lang="en-US" altLang="zh-CN" sz="2800" dirty="0"/>
          </a:p>
          <a:p>
            <a:r>
              <a:rPr lang="en-US" altLang="zh-CN" sz="2800" dirty="0" err="1"/>
              <a:t>chmod</a:t>
            </a:r>
            <a:r>
              <a:rPr lang="en-US" altLang="zh-CN" sz="2800" dirty="0"/>
              <a:t> </a:t>
            </a:r>
            <a:r>
              <a:rPr lang="en-US" altLang="zh-CN" sz="2800" dirty="0">
                <a:solidFill>
                  <a:schemeClr val="accent6">
                    <a:lumMod val="75000"/>
                  </a:schemeClr>
                </a:solidFill>
              </a:rPr>
              <a:t>+w</a:t>
            </a:r>
            <a:r>
              <a:rPr lang="en-US" altLang="zh-CN" sz="2800" dirty="0"/>
              <a:t> </a:t>
            </a:r>
            <a:r>
              <a:rPr lang="en-US" altLang="zh-CN" sz="2800" dirty="0" err="1"/>
              <a:t>myfile</a:t>
            </a:r>
            <a:r>
              <a:rPr lang="en-US" altLang="zh-CN" sz="2800" dirty="0">
                <a:sym typeface="Wingdings" pitchFamily="2" charset="2"/>
              </a:rPr>
              <a:t>	</a:t>
            </a:r>
            <a:r>
              <a:rPr lang="en-US" altLang="zh-CN" sz="2800" dirty="0">
                <a:solidFill>
                  <a:srgbClr val="7030A0"/>
                </a:solidFill>
                <a:sym typeface="Wingdings" pitchFamily="2" charset="2"/>
              </a:rPr>
              <a:t>   </a:t>
            </a:r>
            <a:r>
              <a:rPr lang="en-US" altLang="zh-CN" sz="2800" dirty="0" err="1"/>
              <a:t>chmod</a:t>
            </a:r>
            <a:r>
              <a:rPr lang="en-US" altLang="zh-CN" sz="2800" dirty="0"/>
              <a:t> </a:t>
            </a:r>
            <a:r>
              <a:rPr lang="en-US" altLang="zh-CN" sz="2800" dirty="0" err="1">
                <a:solidFill>
                  <a:srgbClr val="C00000"/>
                </a:solidFill>
              </a:rPr>
              <a:t>u</a:t>
            </a:r>
            <a:r>
              <a:rPr lang="en-US" altLang="zh-CN" sz="2800" dirty="0" err="1">
                <a:solidFill>
                  <a:schemeClr val="accent6">
                    <a:lumMod val="75000"/>
                  </a:schemeClr>
                </a:solidFill>
              </a:rPr>
              <a:t>+w</a:t>
            </a:r>
            <a:r>
              <a:rPr lang="en-US" altLang="zh-CN" sz="2800" dirty="0"/>
              <a:t> </a:t>
            </a:r>
            <a:r>
              <a:rPr lang="en-US" altLang="zh-CN" sz="2800" dirty="0" err="1"/>
              <a:t>myfile</a:t>
            </a:r>
            <a:r>
              <a:rPr lang="en-US" altLang="zh-CN" sz="2800" dirty="0">
                <a:sym typeface="Wingdings" pitchFamily="2" charset="2"/>
              </a:rPr>
              <a:t> </a:t>
            </a:r>
            <a:endParaRPr lang="en-US" altLang="zh-CN" sz="2800" dirty="0"/>
          </a:p>
          <a:p>
            <a:r>
              <a:rPr lang="en-US" altLang="zh-CN" sz="2800" dirty="0" err="1"/>
              <a:t>chmod</a:t>
            </a:r>
            <a:r>
              <a:rPr lang="en-US" altLang="zh-CN" sz="2800" dirty="0"/>
              <a:t> </a:t>
            </a:r>
            <a:r>
              <a:rPr lang="en-US" altLang="zh-CN" sz="2800" dirty="0">
                <a:solidFill>
                  <a:schemeClr val="accent6">
                    <a:lumMod val="75000"/>
                  </a:schemeClr>
                </a:solidFill>
              </a:rPr>
              <a:t>=r</a:t>
            </a:r>
            <a:r>
              <a:rPr lang="en-US" altLang="zh-CN" sz="2800" dirty="0"/>
              <a:t> </a:t>
            </a:r>
            <a:r>
              <a:rPr lang="en-US" altLang="zh-CN" sz="2800" dirty="0" err="1"/>
              <a:t>myfile</a:t>
            </a:r>
            <a:r>
              <a:rPr lang="en-US" altLang="zh-CN" sz="2800" dirty="0"/>
              <a:t> 	</a:t>
            </a:r>
            <a:r>
              <a:rPr lang="en-US" altLang="zh-CN" sz="2800" dirty="0">
                <a:solidFill>
                  <a:srgbClr val="7030A0"/>
                </a:solidFill>
                <a:sym typeface="Wingdings" pitchFamily="2" charset="2"/>
              </a:rPr>
              <a:t>   </a:t>
            </a:r>
            <a:r>
              <a:rPr lang="en-US" altLang="zh-CN" sz="2800" dirty="0" err="1"/>
              <a:t>chmod</a:t>
            </a:r>
            <a:r>
              <a:rPr lang="en-US" altLang="zh-CN" sz="2800" dirty="0"/>
              <a:t> </a:t>
            </a:r>
            <a:r>
              <a:rPr lang="en-US" altLang="zh-CN" sz="2800" dirty="0">
                <a:solidFill>
                  <a:srgbClr val="002060"/>
                </a:solidFill>
              </a:rPr>
              <a:t>a</a:t>
            </a:r>
            <a:r>
              <a:rPr lang="en-US" altLang="zh-CN" sz="2800" dirty="0">
                <a:solidFill>
                  <a:schemeClr val="accent6">
                    <a:lumMod val="75000"/>
                  </a:schemeClr>
                </a:solidFill>
              </a:rPr>
              <a:t>=r</a:t>
            </a:r>
            <a:r>
              <a:rPr lang="en-US" altLang="zh-CN" sz="2800" dirty="0"/>
              <a:t> </a:t>
            </a:r>
            <a:r>
              <a:rPr lang="en-US" altLang="zh-CN" sz="2800" dirty="0" err="1"/>
              <a:t>myfile</a:t>
            </a:r>
            <a:r>
              <a:rPr lang="en-US" altLang="zh-CN" sz="2800" dirty="0"/>
              <a:t> </a:t>
            </a:r>
          </a:p>
          <a:p>
            <a:r>
              <a:rPr lang="en-US" altLang="zh-CN" sz="2800" dirty="0" err="1"/>
              <a:t>chmod</a:t>
            </a:r>
            <a:r>
              <a:rPr lang="en-US" altLang="zh-CN" sz="2800" dirty="0"/>
              <a:t> </a:t>
            </a:r>
            <a:r>
              <a:rPr lang="en-US" altLang="zh-CN" sz="2800" dirty="0">
                <a:solidFill>
                  <a:schemeClr val="accent6">
                    <a:lumMod val="75000"/>
                  </a:schemeClr>
                </a:solidFill>
              </a:rPr>
              <a:t>=w</a:t>
            </a:r>
            <a:r>
              <a:rPr lang="en-US" altLang="zh-CN" sz="2800" dirty="0"/>
              <a:t> </a:t>
            </a:r>
            <a:r>
              <a:rPr lang="en-US" altLang="zh-CN" sz="2800" dirty="0" err="1"/>
              <a:t>myfile</a:t>
            </a:r>
            <a:r>
              <a:rPr lang="en-US" altLang="zh-CN" sz="2800" dirty="0"/>
              <a:t> 	</a:t>
            </a:r>
            <a:r>
              <a:rPr lang="en-US" altLang="zh-CN" sz="2800" dirty="0">
                <a:solidFill>
                  <a:srgbClr val="7030A0"/>
                </a:solidFill>
                <a:sym typeface="Wingdings" pitchFamily="2" charset="2"/>
              </a:rPr>
              <a:t>   </a:t>
            </a:r>
            <a:r>
              <a:rPr lang="en-US" altLang="zh-CN" sz="2800" dirty="0" err="1"/>
              <a:t>chmod</a:t>
            </a:r>
            <a:r>
              <a:rPr lang="en-US" altLang="zh-CN" sz="2800" dirty="0"/>
              <a:t> </a:t>
            </a:r>
            <a:r>
              <a:rPr lang="en-US" altLang="zh-CN" sz="2800" dirty="0">
                <a:solidFill>
                  <a:srgbClr val="C00000"/>
                </a:solidFill>
              </a:rPr>
              <a:t>u</a:t>
            </a:r>
            <a:r>
              <a:rPr lang="en-US" altLang="zh-CN" sz="2800" dirty="0">
                <a:solidFill>
                  <a:schemeClr val="accent6">
                    <a:lumMod val="75000"/>
                  </a:schemeClr>
                </a:solidFill>
              </a:rPr>
              <a:t>=w</a:t>
            </a:r>
            <a:r>
              <a:rPr lang="en-US" altLang="zh-CN" sz="2800" dirty="0"/>
              <a:t> </a:t>
            </a:r>
            <a:r>
              <a:rPr lang="en-US" altLang="zh-CN" sz="2800" dirty="0" err="1"/>
              <a:t>myfile</a:t>
            </a:r>
            <a:r>
              <a:rPr lang="en-US" altLang="zh-CN" sz="2800" dirty="0"/>
              <a:t> </a:t>
            </a:r>
          </a:p>
          <a:p>
            <a:r>
              <a:rPr lang="en-US" altLang="zh-CN" sz="2800" dirty="0" err="1"/>
              <a:t>chmod</a:t>
            </a:r>
            <a:r>
              <a:rPr lang="en-US" altLang="zh-CN" sz="2800" dirty="0"/>
              <a:t> </a:t>
            </a:r>
            <a:r>
              <a:rPr lang="en-US" altLang="zh-CN" sz="2800" dirty="0">
                <a:solidFill>
                  <a:schemeClr val="accent6">
                    <a:lumMod val="75000"/>
                  </a:schemeClr>
                </a:solidFill>
              </a:rPr>
              <a:t>o=</a:t>
            </a:r>
            <a:r>
              <a:rPr lang="en-US" altLang="zh-CN" sz="2800" dirty="0"/>
              <a:t> </a:t>
            </a:r>
            <a:r>
              <a:rPr lang="en-US" altLang="zh-CN" sz="2800" dirty="0" err="1"/>
              <a:t>myfile</a:t>
            </a:r>
            <a:r>
              <a:rPr lang="en-US" altLang="zh-CN" sz="2800" dirty="0"/>
              <a:t>	</a:t>
            </a:r>
            <a:r>
              <a:rPr lang="en-US" altLang="zh-CN" sz="2800" dirty="0">
                <a:solidFill>
                  <a:srgbClr val="7030A0"/>
                </a:solidFill>
                <a:sym typeface="Wingdings" pitchFamily="2" charset="2"/>
              </a:rPr>
              <a:t>   </a:t>
            </a:r>
            <a:r>
              <a:rPr lang="en-US" altLang="zh-CN" sz="2800" dirty="0" err="1"/>
              <a:t>chmod</a:t>
            </a:r>
            <a:r>
              <a:rPr lang="en-US" altLang="zh-CN" sz="2800" dirty="0"/>
              <a:t> </a:t>
            </a:r>
            <a:r>
              <a:rPr lang="en-US" altLang="zh-CN" sz="2800" dirty="0">
                <a:solidFill>
                  <a:schemeClr val="accent6">
                    <a:lumMod val="75000"/>
                  </a:schemeClr>
                </a:solidFill>
              </a:rPr>
              <a:t>o=</a:t>
            </a:r>
            <a:r>
              <a:rPr lang="en-US" altLang="zh-CN" sz="2800" dirty="0">
                <a:solidFill>
                  <a:srgbClr val="C00000"/>
                </a:solidFill>
              </a:rPr>
              <a:t>-</a:t>
            </a:r>
            <a:r>
              <a:rPr lang="en-US" altLang="zh-CN" sz="2800" dirty="0"/>
              <a:t> </a:t>
            </a:r>
            <a:r>
              <a:rPr lang="en-US" altLang="zh-CN" sz="2800" dirty="0" err="1"/>
              <a:t>myfile</a:t>
            </a:r>
            <a:endParaRPr lang="en-US" altLang="zh-CN" sz="2800" dirty="0"/>
          </a:p>
          <a:p>
            <a:endParaRPr lang="en-US" altLang="zh-CN" sz="2800" dirty="0"/>
          </a:p>
          <a:p>
            <a:r>
              <a:rPr lang="en-US" altLang="zh-CN" sz="2800" dirty="0" err="1"/>
              <a:t>chmod</a:t>
            </a:r>
            <a:r>
              <a:rPr lang="en-US" altLang="zh-CN" sz="2800" dirty="0"/>
              <a:t> u=</a:t>
            </a:r>
            <a:r>
              <a:rPr lang="en-US" altLang="zh-CN" sz="2800" dirty="0" err="1"/>
              <a:t>rw,g</a:t>
            </a:r>
            <a:r>
              <a:rPr lang="en-US" altLang="zh-CN" sz="2800" dirty="0"/>
              <a:t>=,o= projects</a:t>
            </a:r>
          </a:p>
          <a:p>
            <a:r>
              <a:rPr lang="en-US" altLang="zh-CN" sz="2800" dirty="0" err="1"/>
              <a:t>chmod</a:t>
            </a:r>
            <a:r>
              <a:rPr lang="en-US" altLang="zh-CN" sz="2800" dirty="0"/>
              <a:t> -R u=</a:t>
            </a:r>
            <a:r>
              <a:rPr lang="en-US" altLang="zh-CN" sz="2800" dirty="0" err="1"/>
              <a:t>rwx,go</a:t>
            </a:r>
            <a:r>
              <a:rPr lang="en-US" altLang="zh-CN" sz="2800" dirty="0"/>
              <a:t>= projects</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chmod</a:t>
            </a:r>
            <a:r>
              <a:rPr lang="en-US" altLang="zh-CN" dirty="0"/>
              <a:t> </a:t>
            </a:r>
            <a:r>
              <a:rPr lang="zh-CN" altLang="en-US" dirty="0"/>
              <a:t>的</a:t>
            </a:r>
            <a:r>
              <a:rPr lang="zh-CN" altLang="en-US" b="1" dirty="0">
                <a:solidFill>
                  <a:srgbClr val="FF0000"/>
                </a:solidFill>
                <a:highlight>
                  <a:srgbClr val="FFFF00"/>
                </a:highlight>
              </a:rPr>
              <a:t>数字设定法</a:t>
            </a:r>
          </a:p>
        </p:txBody>
      </p:sp>
      <p:sp>
        <p:nvSpPr>
          <p:cNvPr id="3" name="内容占位符 2"/>
          <p:cNvSpPr>
            <a:spLocks noGrp="1"/>
          </p:cNvSpPr>
          <p:nvPr>
            <p:ph idx="1"/>
          </p:nvPr>
        </p:nvSpPr>
        <p:spPr>
          <a:xfrm>
            <a:off x="323528" y="1910864"/>
            <a:ext cx="8229600" cy="1549797"/>
          </a:xfrm>
        </p:spPr>
        <p:txBody>
          <a:bodyPr/>
          <a:lstStyle/>
          <a:p>
            <a:r>
              <a:rPr lang="zh-CN" altLang="en-US" sz="2400" dirty="0"/>
              <a:t>使用三个数字模式来表示，分别代表用户（</a:t>
            </a:r>
            <a:r>
              <a:rPr lang="en-US" altLang="zh-CN" sz="2400" b="1" dirty="0">
                <a:solidFill>
                  <a:srgbClr val="002060"/>
                </a:solidFill>
              </a:rPr>
              <a:t>n1</a:t>
            </a:r>
            <a:r>
              <a:rPr lang="zh-CN" altLang="en-US" sz="2400" dirty="0"/>
              <a:t>）、同组用户（</a:t>
            </a:r>
            <a:r>
              <a:rPr lang="en-US" altLang="zh-CN" sz="2400" b="1" dirty="0">
                <a:solidFill>
                  <a:srgbClr val="002060"/>
                </a:solidFill>
              </a:rPr>
              <a:t>n2</a:t>
            </a:r>
            <a:r>
              <a:rPr lang="zh-CN" altLang="en-US" sz="2400" dirty="0"/>
              <a:t>）和其它用户（</a:t>
            </a:r>
            <a:r>
              <a:rPr lang="en-US" altLang="zh-CN" sz="2400" b="1" dirty="0">
                <a:solidFill>
                  <a:srgbClr val="002060"/>
                </a:solidFill>
              </a:rPr>
              <a:t>n3</a:t>
            </a:r>
            <a:r>
              <a:rPr lang="en-US" altLang="zh-CN" sz="2400" dirty="0">
                <a:solidFill>
                  <a:srgbClr val="002060"/>
                </a:solidFill>
              </a:rPr>
              <a:t> </a:t>
            </a:r>
            <a:r>
              <a:rPr lang="zh-CN" altLang="en-US" sz="2400" dirty="0"/>
              <a:t>）的访问权限。 </a:t>
            </a:r>
            <a:endParaRPr lang="en-US" altLang="zh-CN" sz="2400" dirty="0"/>
          </a:p>
          <a:p>
            <a:r>
              <a:rPr lang="zh-CN" altLang="en-US" sz="2400" dirty="0"/>
              <a:t>每个数字模式（</a:t>
            </a:r>
            <a:r>
              <a:rPr lang="en-US" altLang="zh-CN" sz="2400" b="1" dirty="0">
                <a:solidFill>
                  <a:srgbClr val="0000CC"/>
                </a:solidFill>
                <a:latin typeface="Courier New" pitchFamily="49" charset="0"/>
              </a:rPr>
              <a:t>n1|n2|n3</a:t>
            </a:r>
            <a:r>
              <a:rPr lang="zh-CN" altLang="en-US" sz="2400" dirty="0"/>
              <a:t>）由不同权限所对应的数字相加得到一个表示访问权限的八进制数字。</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
        <p:nvSpPr>
          <p:cNvPr id="7" name="Text Box 3"/>
          <p:cNvSpPr txBox="1">
            <a:spLocks noChangeArrowheads="1"/>
          </p:cNvSpPr>
          <p:nvPr/>
        </p:nvSpPr>
        <p:spPr bwMode="auto">
          <a:xfrm>
            <a:off x="827038" y="1239143"/>
            <a:ext cx="7345362" cy="523220"/>
          </a:xfrm>
          <a:prstGeom prst="rect">
            <a:avLst/>
          </a:prstGeom>
          <a:noFill/>
          <a:ln w="9525">
            <a:solidFill>
              <a:schemeClr val="tx1"/>
            </a:solidFill>
            <a:miter lim="800000"/>
            <a:headEnd/>
            <a:tailEnd/>
          </a:ln>
          <a:effectLst/>
        </p:spPr>
        <p:txBody>
          <a:bodyPr>
            <a:spAutoFit/>
          </a:bodyPr>
          <a:lstStyle/>
          <a:p>
            <a:r>
              <a:rPr lang="en-US" altLang="zh-CN" sz="2800" dirty="0" err="1">
                <a:solidFill>
                  <a:srgbClr val="993300"/>
                </a:solidFill>
                <a:latin typeface="Courier New" pitchFamily="49" charset="0"/>
              </a:rPr>
              <a:t>chmod</a:t>
            </a:r>
            <a:r>
              <a:rPr lang="en-US" altLang="zh-CN" sz="2800" dirty="0">
                <a:solidFill>
                  <a:srgbClr val="006400"/>
                </a:solidFill>
                <a:latin typeface="Arial Unicode MS" pitchFamily="34" charset="-122"/>
              </a:rPr>
              <a:t>  </a:t>
            </a:r>
            <a:r>
              <a:rPr lang="en-US" altLang="zh-CN" sz="2800" b="1" dirty="0">
                <a:solidFill>
                  <a:srgbClr val="002060"/>
                </a:solidFill>
                <a:latin typeface="Courier New" pitchFamily="49" charset="0"/>
              </a:rPr>
              <a:t>n1n2n3</a:t>
            </a:r>
            <a:r>
              <a:rPr lang="en-US" altLang="zh-CN" sz="2800" dirty="0">
                <a:solidFill>
                  <a:srgbClr val="006400"/>
                </a:solidFill>
                <a:latin typeface="Arial Unicode MS" pitchFamily="34" charset="-122"/>
              </a:rPr>
              <a:t>  </a:t>
            </a:r>
            <a:r>
              <a:rPr lang="zh-CN" altLang="en-US" sz="2400" b="0" dirty="0">
                <a:solidFill>
                  <a:schemeClr val="accent6">
                    <a:lumMod val="75000"/>
                  </a:schemeClr>
                </a:solidFill>
                <a:latin typeface="Arial Unicode MS" pitchFamily="34" charset="-122"/>
                <a:ea typeface="黑体" pitchFamily="49" charset="-122"/>
              </a:rPr>
              <a:t>文件或目录名</a:t>
            </a:r>
            <a:r>
              <a:rPr lang="zh-CN" altLang="en-US" sz="2400" dirty="0">
                <a:solidFill>
                  <a:schemeClr val="accent6">
                    <a:lumMod val="75000"/>
                  </a:schemeClr>
                </a:solidFill>
                <a:latin typeface="Arial Unicode MS" pitchFamily="34" charset="-122"/>
              </a:rPr>
              <a:t> </a:t>
            </a:r>
            <a:endParaRPr lang="en-US" altLang="zh-CN" sz="2400" dirty="0">
              <a:solidFill>
                <a:schemeClr val="accent6">
                  <a:lumMod val="75000"/>
                </a:schemeClr>
              </a:solidFill>
              <a:latin typeface="Arial Unicode MS" pitchFamily="34" charset="-122"/>
            </a:endParaRPr>
          </a:p>
        </p:txBody>
      </p:sp>
      <p:graphicFrame>
        <p:nvGraphicFramePr>
          <p:cNvPr id="8" name="Group 103"/>
          <p:cNvGraphicFramePr>
            <a:graphicFrameLocks noGrp="1"/>
          </p:cNvGraphicFramePr>
          <p:nvPr/>
        </p:nvGraphicFramePr>
        <p:xfrm>
          <a:off x="797892" y="3842302"/>
          <a:ext cx="2514600" cy="2034970"/>
        </p:xfrm>
        <a:graphic>
          <a:graphicData uri="http://schemas.openxmlformats.org/drawingml/2006/table">
            <a:tbl>
              <a:tblPr/>
              <a:tblGrid>
                <a:gridCol w="914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617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993300"/>
                          </a:solidFill>
                          <a:effectLst/>
                          <a:latin typeface="Courier New" pitchFamily="49" charset="0"/>
                          <a:ea typeface="黑体" pitchFamily="49" charset="-122"/>
                        </a:rPr>
                        <a: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3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993300"/>
                          </a:solidFill>
                          <a:effectLst/>
                          <a:latin typeface="Courier New" pitchFamily="49" charset="0"/>
                          <a:ea typeface="黑体" pitchFamily="49" charset="-122"/>
                        </a:rPr>
                        <a:t>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993300"/>
                          </a:solidFill>
                          <a:effectLst/>
                          <a:latin typeface="Courier New" pitchFamily="49" charset="0"/>
                          <a:ea typeface="黑体" pitchFamily="49"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24"/>
          <p:cNvSpPr txBox="1">
            <a:spLocks noChangeArrowheads="1"/>
          </p:cNvSpPr>
          <p:nvPr/>
        </p:nvSpPr>
        <p:spPr bwMode="auto">
          <a:xfrm>
            <a:off x="3893517" y="3701950"/>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rw-r--r--</a:t>
            </a:r>
          </a:p>
        </p:txBody>
      </p:sp>
      <p:sp>
        <p:nvSpPr>
          <p:cNvPr id="10" name="Text Box 25"/>
          <p:cNvSpPr txBox="1">
            <a:spLocks noChangeArrowheads="1"/>
          </p:cNvSpPr>
          <p:nvPr/>
        </p:nvSpPr>
        <p:spPr bwMode="auto">
          <a:xfrm>
            <a:off x="3895104" y="4235350"/>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drwx--x--x</a:t>
            </a:r>
          </a:p>
        </p:txBody>
      </p:sp>
      <p:sp>
        <p:nvSpPr>
          <p:cNvPr id="11" name="Text Box 26"/>
          <p:cNvSpPr txBox="1">
            <a:spLocks noChangeArrowheads="1"/>
          </p:cNvSpPr>
          <p:nvPr/>
        </p:nvSpPr>
        <p:spPr bwMode="auto">
          <a:xfrm>
            <a:off x="3895104" y="4844950"/>
            <a:ext cx="2311400" cy="519113"/>
          </a:xfrm>
          <a:prstGeom prst="rect">
            <a:avLst/>
          </a:prstGeom>
          <a:noFill/>
          <a:ln w="9525">
            <a:noFill/>
            <a:miter lim="800000"/>
            <a:headEnd/>
            <a:tailEnd/>
          </a:ln>
          <a:effectLst/>
        </p:spPr>
        <p:txBody>
          <a:bodyPr wrap="none">
            <a:spAutoFit/>
          </a:bodyPr>
          <a:lstStyle/>
          <a:p>
            <a:r>
              <a:rPr lang="en-US" altLang="zh-CN" sz="2800">
                <a:solidFill>
                  <a:srgbClr val="0000CC"/>
                </a:solidFill>
                <a:latin typeface="Courier New" pitchFamily="49" charset="0"/>
              </a:rPr>
              <a:t>drwx------</a:t>
            </a:r>
          </a:p>
        </p:txBody>
      </p:sp>
      <p:sp>
        <p:nvSpPr>
          <p:cNvPr id="12" name="Text Box 27"/>
          <p:cNvSpPr txBox="1">
            <a:spLocks noChangeArrowheads="1"/>
          </p:cNvSpPr>
          <p:nvPr/>
        </p:nvSpPr>
        <p:spPr bwMode="auto">
          <a:xfrm>
            <a:off x="3895104" y="5454550"/>
            <a:ext cx="2311400"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a:t>
            </a:r>
            <a:r>
              <a:rPr lang="en-US" altLang="zh-CN" sz="2800">
                <a:solidFill>
                  <a:srgbClr val="0000CC"/>
                </a:solidFill>
                <a:latin typeface="Courier New" pitchFamily="49" charset="0"/>
              </a:rPr>
              <a:t>rwxr-xr-x</a:t>
            </a:r>
          </a:p>
        </p:txBody>
      </p:sp>
      <p:sp>
        <p:nvSpPr>
          <p:cNvPr id="13" name="Text Box 28"/>
          <p:cNvSpPr txBox="1">
            <a:spLocks noChangeArrowheads="1"/>
          </p:cNvSpPr>
          <p:nvPr/>
        </p:nvSpPr>
        <p:spPr bwMode="auto">
          <a:xfrm>
            <a:off x="7278067" y="3749575"/>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644</a:t>
            </a:r>
            <a:endParaRPr lang="en-US" altLang="zh-CN" sz="2800">
              <a:solidFill>
                <a:srgbClr val="0000CC"/>
              </a:solidFill>
              <a:latin typeface="Courier New" pitchFamily="49" charset="0"/>
            </a:endParaRPr>
          </a:p>
        </p:txBody>
      </p:sp>
      <p:sp>
        <p:nvSpPr>
          <p:cNvPr id="14" name="Text Box 29"/>
          <p:cNvSpPr txBox="1">
            <a:spLocks noChangeArrowheads="1"/>
          </p:cNvSpPr>
          <p:nvPr/>
        </p:nvSpPr>
        <p:spPr bwMode="auto">
          <a:xfrm>
            <a:off x="7278067" y="4282975"/>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711</a:t>
            </a:r>
            <a:endParaRPr lang="en-US" altLang="zh-CN" sz="2800">
              <a:solidFill>
                <a:srgbClr val="0000CC"/>
              </a:solidFill>
              <a:latin typeface="Courier New" pitchFamily="49" charset="0"/>
            </a:endParaRPr>
          </a:p>
        </p:txBody>
      </p:sp>
      <p:sp>
        <p:nvSpPr>
          <p:cNvPr id="15" name="Text Box 30"/>
          <p:cNvSpPr txBox="1">
            <a:spLocks noChangeArrowheads="1"/>
          </p:cNvSpPr>
          <p:nvPr/>
        </p:nvSpPr>
        <p:spPr bwMode="auto">
          <a:xfrm>
            <a:off x="7278067" y="4892575"/>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700</a:t>
            </a:r>
            <a:endParaRPr lang="en-US" altLang="zh-CN" sz="2800">
              <a:solidFill>
                <a:srgbClr val="0000CC"/>
              </a:solidFill>
              <a:latin typeface="Courier New" pitchFamily="49" charset="0"/>
            </a:endParaRPr>
          </a:p>
        </p:txBody>
      </p:sp>
      <p:sp>
        <p:nvSpPr>
          <p:cNvPr id="16" name="Text Box 31"/>
          <p:cNvSpPr txBox="1">
            <a:spLocks noChangeArrowheads="1"/>
          </p:cNvSpPr>
          <p:nvPr/>
        </p:nvSpPr>
        <p:spPr bwMode="auto">
          <a:xfrm>
            <a:off x="7278067" y="5502175"/>
            <a:ext cx="822325" cy="519113"/>
          </a:xfrm>
          <a:prstGeom prst="rect">
            <a:avLst/>
          </a:prstGeom>
          <a:noFill/>
          <a:ln w="9525">
            <a:noFill/>
            <a:miter lim="800000"/>
            <a:headEnd/>
            <a:tailEnd/>
          </a:ln>
          <a:effectLst/>
        </p:spPr>
        <p:txBody>
          <a:bodyPr wrap="none">
            <a:spAutoFit/>
          </a:bodyPr>
          <a:lstStyle/>
          <a:p>
            <a:r>
              <a:rPr lang="zh-CN" altLang="en-US" sz="2800">
                <a:solidFill>
                  <a:srgbClr val="0000CC"/>
                </a:solidFill>
                <a:latin typeface="Courier New" pitchFamily="49" charset="0"/>
              </a:rPr>
              <a:t>755</a:t>
            </a:r>
            <a:endParaRPr lang="en-US" altLang="zh-CN" sz="2800">
              <a:solidFill>
                <a:srgbClr val="0000CC"/>
              </a:solidFill>
              <a:latin typeface="Courier New" pitchFamily="49" charset="0"/>
            </a:endParaRPr>
          </a:p>
        </p:txBody>
      </p:sp>
      <p:sp>
        <p:nvSpPr>
          <p:cNvPr id="17" name="Line 32"/>
          <p:cNvSpPr>
            <a:spLocks noChangeShapeType="1"/>
          </p:cNvSpPr>
          <p:nvPr/>
        </p:nvSpPr>
        <p:spPr bwMode="auto">
          <a:xfrm>
            <a:off x="6211267" y="4003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8" name="Line 33"/>
          <p:cNvSpPr>
            <a:spLocks noChangeShapeType="1"/>
          </p:cNvSpPr>
          <p:nvPr/>
        </p:nvSpPr>
        <p:spPr bwMode="auto">
          <a:xfrm>
            <a:off x="6211267" y="45369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9" name="Line 34"/>
          <p:cNvSpPr>
            <a:spLocks noChangeShapeType="1"/>
          </p:cNvSpPr>
          <p:nvPr/>
        </p:nvSpPr>
        <p:spPr bwMode="auto">
          <a:xfrm>
            <a:off x="6228184" y="51465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0" name="Line 35"/>
          <p:cNvSpPr>
            <a:spLocks noChangeShapeType="1"/>
          </p:cNvSpPr>
          <p:nvPr/>
        </p:nvSpPr>
        <p:spPr bwMode="auto">
          <a:xfrm>
            <a:off x="6287467" y="5756175"/>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702915"/>
          </a:xfrm>
        </p:spPr>
        <p:txBody>
          <a:bodyPr/>
          <a:lstStyle/>
          <a:p>
            <a:r>
              <a:rPr lang="zh-CN" altLang="en-US" dirty="0"/>
              <a:t>用户</a:t>
            </a:r>
          </a:p>
        </p:txBody>
      </p:sp>
      <p:sp>
        <p:nvSpPr>
          <p:cNvPr id="3" name="内容占位符 2"/>
          <p:cNvSpPr>
            <a:spLocks noGrp="1"/>
          </p:cNvSpPr>
          <p:nvPr>
            <p:ph idx="1"/>
          </p:nvPr>
        </p:nvSpPr>
        <p:spPr>
          <a:xfrm>
            <a:off x="457200" y="1412776"/>
            <a:ext cx="8229600" cy="4718149"/>
          </a:xfrm>
        </p:spPr>
        <p:txBody>
          <a:bodyPr/>
          <a:lstStyle/>
          <a:p>
            <a:r>
              <a:rPr lang="en-US" altLang="zh-CN" dirty="0"/>
              <a:t>Linux</a:t>
            </a:r>
            <a:r>
              <a:rPr lang="zh-CN" altLang="en-US" dirty="0"/>
              <a:t>系统下的用户账户（简称用户）有两种</a:t>
            </a:r>
          </a:p>
          <a:p>
            <a:pPr lvl="1"/>
            <a:r>
              <a:rPr lang="zh-CN" altLang="en-US" dirty="0"/>
              <a:t>普通用户账户：在系统上的任务是进行普通工作</a:t>
            </a:r>
          </a:p>
          <a:p>
            <a:pPr lvl="1"/>
            <a:r>
              <a:rPr lang="zh-CN" altLang="en-US" dirty="0"/>
              <a:t>超级用户账户（或管理员账户）：在系统上的任务是对普通用户和整个系统进行管理。</a:t>
            </a:r>
            <a:endParaRPr lang="en-US" altLang="zh-CN" dirty="0"/>
          </a:p>
          <a:p>
            <a:r>
              <a:rPr lang="zh-CN" altLang="en-US" dirty="0"/>
              <a:t>每个用户都被分配了一个</a:t>
            </a:r>
            <a:r>
              <a:rPr lang="zh-CN" altLang="en-US" b="1" dirty="0">
                <a:highlight>
                  <a:srgbClr val="FFFF00"/>
                </a:highlight>
              </a:rPr>
              <a:t>唯一的用户</a:t>
            </a:r>
            <a:r>
              <a:rPr lang="en-US" altLang="zh-CN" b="1" dirty="0">
                <a:highlight>
                  <a:srgbClr val="FFFF00"/>
                </a:highlight>
              </a:rPr>
              <a:t>ID</a:t>
            </a:r>
            <a:r>
              <a:rPr lang="zh-CN" altLang="en-US" b="1" dirty="0">
                <a:highlight>
                  <a:srgbClr val="FFFF00"/>
                </a:highlight>
              </a:rPr>
              <a:t>号</a:t>
            </a:r>
            <a:r>
              <a:rPr lang="zh-CN" altLang="en-US" dirty="0"/>
              <a:t>（</a:t>
            </a:r>
            <a:r>
              <a:rPr lang="en-US" altLang="zh-CN" dirty="0"/>
              <a:t>UID</a:t>
            </a:r>
            <a:r>
              <a:rPr lang="zh-CN" altLang="en-US" dirty="0"/>
              <a:t>） </a:t>
            </a:r>
          </a:p>
          <a:p>
            <a:pPr lvl="1"/>
            <a:r>
              <a:rPr lang="zh-CN" altLang="en-US" dirty="0"/>
              <a:t>超级用户：</a:t>
            </a:r>
            <a:r>
              <a:rPr lang="en-US" altLang="zh-CN" dirty="0"/>
              <a:t>UID=0</a:t>
            </a:r>
            <a:r>
              <a:rPr lang="zh-CN" altLang="en-US" dirty="0"/>
              <a:t>，</a:t>
            </a:r>
            <a:r>
              <a:rPr lang="en-US" altLang="zh-CN" dirty="0"/>
              <a:t>GID=0</a:t>
            </a:r>
          </a:p>
          <a:p>
            <a:pPr lvl="1"/>
            <a:r>
              <a:rPr lang="zh-CN" altLang="en-US" dirty="0"/>
              <a:t>普通用户：</a:t>
            </a:r>
            <a:r>
              <a:rPr lang="en-US" altLang="zh-CN" dirty="0"/>
              <a:t>UID&gt;=1000</a:t>
            </a:r>
          </a:p>
          <a:p>
            <a:pPr lvl="1"/>
            <a:r>
              <a:rPr lang="zh-CN" altLang="en-US" dirty="0"/>
              <a:t>系统用户（伪用户，不可登录）：</a:t>
            </a:r>
            <a:r>
              <a:rPr lang="en-US" altLang="zh-CN" dirty="0"/>
              <a:t>0&lt;UID&lt;1000</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chmod</a:t>
            </a:r>
            <a:r>
              <a:rPr lang="en-US" altLang="zh-CN" dirty="0"/>
              <a:t> </a:t>
            </a:r>
            <a:r>
              <a:rPr lang="zh-CN" altLang="en-US" dirty="0"/>
              <a:t>的数字设定法举例</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
        <p:nvSpPr>
          <p:cNvPr id="7" name="Rectangle 5"/>
          <p:cNvSpPr>
            <a:spLocks noChangeArrowheads="1"/>
          </p:cNvSpPr>
          <p:nvPr/>
        </p:nvSpPr>
        <p:spPr bwMode="auto">
          <a:xfrm>
            <a:off x="611386" y="3141663"/>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750 myname.txt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设定文件</a:t>
            </a:r>
            <a:r>
              <a:rPr lang="zh-CN" altLang="en-US" sz="2400" b="0" dirty="0">
                <a:solidFill>
                  <a:schemeClr val="tx1"/>
                </a:solidFill>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b="0" dirty="0">
                <a:solidFill>
                  <a:schemeClr val="tx1"/>
                </a:solidFill>
                <a:latin typeface="Courier New" pitchFamily="49" charset="0"/>
                <a:ea typeface="黑体" pitchFamily="49" charset="-122"/>
              </a:rPr>
              <a:t>的</a:t>
            </a:r>
            <a:r>
              <a:rPr lang="zh-CN" altLang="en-US" dirty="0">
                <a:latin typeface="Courier New" pitchFamily="49" charset="0"/>
                <a:ea typeface="黑体" pitchFamily="49" charset="-122"/>
              </a:rPr>
              <a:t>权限</a:t>
            </a:r>
            <a:r>
              <a:rPr lang="zh-CN" altLang="en-US" b="0" dirty="0">
                <a:solidFill>
                  <a:schemeClr val="tx1"/>
                </a:solidFill>
                <a:latin typeface="Courier New" pitchFamily="49" charset="0"/>
                <a:ea typeface="黑体" pitchFamily="49" charset="-122"/>
              </a:rPr>
              <a:t>属性为：</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rwxr</a:t>
            </a:r>
            <a:r>
              <a:rPr lang="en-US" altLang="zh-CN" sz="2800" dirty="0">
                <a:solidFill>
                  <a:srgbClr val="006400"/>
                </a:solidFill>
                <a:latin typeface="Courier New" pitchFamily="49" charset="0"/>
                <a:ea typeface="黑体" pitchFamily="49" charset="-122"/>
              </a:rPr>
              <a:t>-x--- </a:t>
            </a:r>
            <a:endParaRPr lang="zh-CN" altLang="en-US" sz="2800" dirty="0">
              <a:solidFill>
                <a:srgbClr val="006400"/>
              </a:solidFill>
              <a:latin typeface="Courier New" pitchFamily="49" charset="0"/>
              <a:ea typeface="黑体" pitchFamily="49" charset="-122"/>
            </a:endParaRPr>
          </a:p>
        </p:txBody>
      </p:sp>
      <p:sp>
        <p:nvSpPr>
          <p:cNvPr id="8" name="Rectangle 6"/>
          <p:cNvSpPr>
            <a:spLocks noChangeArrowheads="1"/>
          </p:cNvSpPr>
          <p:nvPr/>
        </p:nvSpPr>
        <p:spPr bwMode="auto">
          <a:xfrm>
            <a:off x="611386" y="4725144"/>
            <a:ext cx="7991475"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700 </a:t>
            </a:r>
            <a:r>
              <a:rPr lang="en-US" altLang="zh-CN" sz="2800" dirty="0" err="1">
                <a:solidFill>
                  <a:srgbClr val="006400"/>
                </a:solidFill>
                <a:latin typeface="Courier New" pitchFamily="49" charset="0"/>
                <a:ea typeface="黑体" pitchFamily="49" charset="-122"/>
              </a:rPr>
              <a:t>mydata</a:t>
            </a:r>
            <a:r>
              <a:rPr lang="en-US" altLang="zh-CN" sz="2800" dirty="0">
                <a:solidFill>
                  <a:srgbClr val="006400"/>
                </a:solidFill>
                <a:latin typeface="Courier New" pitchFamily="49" charset="0"/>
                <a:ea typeface="黑体" pitchFamily="49" charset="-122"/>
              </a:rPr>
              <a: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设定目录</a:t>
            </a:r>
            <a:r>
              <a:rPr lang="zh-CN" altLang="en-US" sz="2400" dirty="0">
                <a:solidFill>
                  <a:srgbClr val="3333CC"/>
                </a:solidFill>
                <a:ea typeface="黑体" pitchFamily="49" charset="-122"/>
              </a:rPr>
              <a:t> </a:t>
            </a:r>
            <a:r>
              <a:rPr lang="en-US" altLang="zh-CN" sz="2400" dirty="0" err="1">
                <a:solidFill>
                  <a:srgbClr val="3333CC"/>
                </a:solidFill>
                <a:latin typeface="Courier New" pitchFamily="49" charset="0"/>
                <a:ea typeface="黑体" pitchFamily="49" charset="-122"/>
              </a:rPr>
              <a:t>mydata</a:t>
            </a:r>
            <a:r>
              <a:rPr lang="en-US" altLang="zh-CN" sz="2400" dirty="0">
                <a:solidFill>
                  <a:srgbClr val="3333CC"/>
                </a:solidFill>
                <a:ea typeface="黑体" pitchFamily="49" charset="-122"/>
              </a:rPr>
              <a:t> </a:t>
            </a:r>
            <a:r>
              <a:rPr lang="zh-CN" altLang="en-US" b="0" dirty="0">
                <a:solidFill>
                  <a:schemeClr val="tx1"/>
                </a:solidFill>
                <a:latin typeface="Courier New" pitchFamily="49" charset="0"/>
                <a:ea typeface="黑体" pitchFamily="49" charset="-122"/>
              </a:rPr>
              <a:t>的</a:t>
            </a:r>
            <a:r>
              <a:rPr lang="zh-CN" altLang="en-US" dirty="0">
                <a:latin typeface="Courier New" pitchFamily="49" charset="0"/>
                <a:ea typeface="黑体" pitchFamily="49" charset="-122"/>
              </a:rPr>
              <a:t>权限</a:t>
            </a:r>
            <a:r>
              <a:rPr lang="zh-CN" altLang="en-US" b="0" dirty="0">
                <a:solidFill>
                  <a:schemeClr val="tx1"/>
                </a:solidFill>
                <a:latin typeface="Courier New" pitchFamily="49" charset="0"/>
                <a:ea typeface="黑体" pitchFamily="49" charset="-122"/>
              </a:rPr>
              <a:t>属性为：</a:t>
            </a:r>
            <a:r>
              <a:rPr lang="en-US" altLang="zh-CN" sz="2800" dirty="0" err="1">
                <a:solidFill>
                  <a:srgbClr val="006400"/>
                </a:solidFill>
                <a:latin typeface="Courier New" pitchFamily="49" charset="0"/>
                <a:ea typeface="黑体" pitchFamily="49" charset="-122"/>
              </a:rPr>
              <a:t>drwx</a:t>
            </a:r>
            <a:r>
              <a:rPr lang="en-US" altLang="zh-CN" sz="2800" dirty="0">
                <a:solidFill>
                  <a:srgbClr val="006400"/>
                </a:solidFill>
                <a:latin typeface="Courier New" pitchFamily="49" charset="0"/>
                <a:ea typeface="黑体" pitchFamily="49" charset="-122"/>
              </a:rPr>
              <a:t>------ </a:t>
            </a:r>
            <a:endParaRPr lang="zh-CN" altLang="en-US" sz="2800" dirty="0">
              <a:solidFill>
                <a:srgbClr val="006400"/>
              </a:solidFill>
              <a:latin typeface="Courier New" pitchFamily="49" charset="0"/>
              <a:ea typeface="黑体" pitchFamily="49" charset="-122"/>
            </a:endParaRPr>
          </a:p>
        </p:txBody>
      </p:sp>
      <p:sp>
        <p:nvSpPr>
          <p:cNvPr id="9" name="Rectangle 9"/>
          <p:cNvSpPr>
            <a:spLocks noChangeArrowheads="1"/>
          </p:cNvSpPr>
          <p:nvPr/>
        </p:nvSpPr>
        <p:spPr bwMode="auto">
          <a:xfrm>
            <a:off x="611386" y="1557338"/>
            <a:ext cx="7993062" cy="1041400"/>
          </a:xfrm>
          <a:prstGeom prst="rect">
            <a:avLst/>
          </a:prstGeom>
          <a:noFill/>
          <a:ln w="9525">
            <a:solidFill>
              <a:schemeClr val="hlink"/>
            </a:solid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800" dirty="0" err="1">
                <a:solidFill>
                  <a:srgbClr val="006400"/>
                </a:solidFill>
                <a:latin typeface="Courier New" pitchFamily="49" charset="0"/>
                <a:ea typeface="黑体" pitchFamily="49" charset="-122"/>
              </a:rPr>
              <a:t>chmod</a:t>
            </a:r>
            <a:r>
              <a:rPr lang="en-US" altLang="zh-CN" sz="2800" dirty="0">
                <a:solidFill>
                  <a:srgbClr val="006400"/>
                </a:solidFill>
                <a:latin typeface="Courier New" pitchFamily="49" charset="0"/>
                <a:ea typeface="黑体" pitchFamily="49" charset="-122"/>
              </a:rPr>
              <a:t> 644 myname.txt</a:t>
            </a:r>
          </a:p>
          <a:p>
            <a:pPr>
              <a:spcBef>
                <a:spcPct val="20000"/>
              </a:spcBef>
              <a:buClr>
                <a:schemeClr val="folHlink"/>
              </a:buClr>
              <a:buSzPct val="60000"/>
              <a:buFont typeface="Wingdings" pitchFamily="2" charset="2"/>
              <a:buNone/>
            </a:pPr>
            <a:r>
              <a:rPr lang="zh-CN" altLang="en-US" b="0" dirty="0">
                <a:solidFill>
                  <a:schemeClr val="tx1"/>
                </a:solidFill>
                <a:latin typeface="Courier New" pitchFamily="49" charset="0"/>
                <a:ea typeface="黑体" pitchFamily="49" charset="-122"/>
              </a:rPr>
              <a:t>设定文件</a:t>
            </a:r>
            <a:r>
              <a:rPr lang="zh-CN" altLang="en-US" sz="2400" dirty="0">
                <a:solidFill>
                  <a:srgbClr val="3333CC"/>
                </a:solidFill>
                <a:ea typeface="黑体" pitchFamily="49" charset="-122"/>
              </a:rPr>
              <a:t> </a:t>
            </a:r>
            <a:r>
              <a:rPr lang="en-US" altLang="zh-CN" sz="2400" dirty="0">
                <a:solidFill>
                  <a:srgbClr val="3333CC"/>
                </a:solidFill>
                <a:latin typeface="Courier New" pitchFamily="49" charset="0"/>
                <a:ea typeface="黑体" pitchFamily="49" charset="-122"/>
              </a:rPr>
              <a:t>myname.txt</a:t>
            </a:r>
            <a:r>
              <a:rPr lang="en-US" altLang="zh-CN" sz="2400" dirty="0">
                <a:solidFill>
                  <a:srgbClr val="3333CC"/>
                </a:solidFill>
                <a:ea typeface="黑体" pitchFamily="49" charset="-122"/>
              </a:rPr>
              <a:t> </a:t>
            </a:r>
            <a:r>
              <a:rPr lang="zh-CN" altLang="en-US" b="0" dirty="0">
                <a:solidFill>
                  <a:schemeClr val="tx1"/>
                </a:solidFill>
                <a:latin typeface="Courier New" pitchFamily="49" charset="0"/>
                <a:ea typeface="黑体" pitchFamily="49" charset="-122"/>
              </a:rPr>
              <a:t>的权限属性为：</a:t>
            </a:r>
            <a:r>
              <a:rPr lang="zh-CN" altLang="en-US" sz="2800" dirty="0">
                <a:solidFill>
                  <a:srgbClr val="006400"/>
                </a:solidFill>
                <a:latin typeface="Courier New" pitchFamily="49" charset="0"/>
                <a:ea typeface="黑体" pitchFamily="49" charset="-122"/>
              </a:rPr>
              <a:t>-</a:t>
            </a:r>
            <a:r>
              <a:rPr lang="en-US" altLang="zh-CN" sz="2800" dirty="0" err="1">
                <a:solidFill>
                  <a:srgbClr val="006400"/>
                </a:solidFill>
                <a:latin typeface="Courier New" pitchFamily="49" charset="0"/>
                <a:ea typeface="黑体" pitchFamily="49" charset="-122"/>
              </a:rPr>
              <a:t>rw</a:t>
            </a:r>
            <a:r>
              <a:rPr lang="en-US" altLang="zh-CN" sz="2800" dirty="0">
                <a:solidFill>
                  <a:srgbClr val="006400"/>
                </a:solidFill>
                <a:latin typeface="Courier New" pitchFamily="49" charset="0"/>
                <a:ea typeface="黑体" pitchFamily="49" charset="-122"/>
              </a:rPr>
              <a:t>-r--r-- </a:t>
            </a:r>
            <a:endParaRPr lang="zh-CN" altLang="en-US" sz="2800" dirty="0">
              <a:solidFill>
                <a:srgbClr val="006400"/>
              </a:solidFill>
              <a:latin typeface="Courier New" pitchFamily="49"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改变文件</a:t>
            </a:r>
            <a:r>
              <a:rPr lang="en-US" altLang="zh-CN" dirty="0"/>
              <a:t>/</a:t>
            </a:r>
            <a:r>
              <a:rPr lang="zh-CN" altLang="en-US" dirty="0"/>
              <a:t>目录属主或组</a:t>
            </a:r>
          </a:p>
        </p:txBody>
      </p:sp>
      <p:sp>
        <p:nvSpPr>
          <p:cNvPr id="3" name="内容占位符 2"/>
          <p:cNvSpPr>
            <a:spLocks noGrp="1"/>
          </p:cNvSpPr>
          <p:nvPr>
            <p:ph idx="1"/>
          </p:nvPr>
        </p:nvSpPr>
        <p:spPr/>
        <p:txBody>
          <a:bodyPr/>
          <a:lstStyle/>
          <a:p>
            <a:r>
              <a:rPr lang="zh-CN" altLang="en-US" dirty="0"/>
              <a:t>只有</a:t>
            </a:r>
            <a:r>
              <a:rPr lang="en-US" altLang="zh-CN" b="1" dirty="0">
                <a:solidFill>
                  <a:srgbClr val="FF0000"/>
                </a:solidFill>
              </a:rPr>
              <a:t>root</a:t>
            </a:r>
            <a:r>
              <a:rPr lang="zh-CN" altLang="en-US" b="1" dirty="0">
                <a:solidFill>
                  <a:srgbClr val="FF0000"/>
                </a:solidFill>
              </a:rPr>
              <a:t>用户才能改变文件的所有者 </a:t>
            </a:r>
          </a:p>
          <a:p>
            <a:r>
              <a:rPr lang="zh-CN" altLang="en-US" dirty="0"/>
              <a:t>只有</a:t>
            </a:r>
            <a:r>
              <a:rPr lang="en-US" altLang="zh-CN" dirty="0"/>
              <a:t>root</a:t>
            </a:r>
            <a:r>
              <a:rPr lang="zh-CN" altLang="en-US" dirty="0"/>
              <a:t>用户或所有者才能改变文件所属的组 </a:t>
            </a:r>
          </a:p>
          <a:p>
            <a:r>
              <a:rPr lang="zh-CN" altLang="en-US" dirty="0"/>
              <a:t>用 </a:t>
            </a:r>
            <a:r>
              <a:rPr lang="en-US" altLang="zh-CN" dirty="0" err="1"/>
              <a:t>chown</a:t>
            </a:r>
            <a:r>
              <a:rPr lang="en-US" altLang="zh-CN" dirty="0"/>
              <a:t> </a:t>
            </a:r>
            <a:r>
              <a:rPr lang="zh-CN" altLang="en-US" dirty="0"/>
              <a:t>命令改变属主 和</a:t>
            </a:r>
            <a:r>
              <a:rPr lang="en-US" altLang="zh-CN" dirty="0"/>
              <a:t>/</a:t>
            </a:r>
            <a:r>
              <a:rPr lang="zh-CN" altLang="en-US" dirty="0"/>
              <a:t>或 组 </a:t>
            </a:r>
          </a:p>
          <a:p>
            <a:pPr lvl="1">
              <a:buNone/>
            </a:pPr>
            <a:r>
              <a:rPr lang="en-US" altLang="zh-CN" b="1" dirty="0" err="1">
                <a:solidFill>
                  <a:schemeClr val="accent6">
                    <a:lumMod val="75000"/>
                  </a:schemeClr>
                </a:solidFill>
              </a:rPr>
              <a:t>chown</a:t>
            </a:r>
            <a:r>
              <a:rPr lang="en-US" altLang="zh-CN" b="1" dirty="0">
                <a:solidFill>
                  <a:schemeClr val="accent6">
                    <a:lumMod val="75000"/>
                  </a:schemeClr>
                </a:solidFill>
              </a:rPr>
              <a:t> [-R] &lt;</a:t>
            </a:r>
            <a:r>
              <a:rPr lang="zh-CN" altLang="en-US" b="1" dirty="0">
                <a:solidFill>
                  <a:schemeClr val="accent6">
                    <a:lumMod val="75000"/>
                  </a:schemeClr>
                </a:solidFill>
              </a:rPr>
              <a:t>用户名</a:t>
            </a:r>
            <a:r>
              <a:rPr lang="en-US" altLang="zh-CN" b="1" dirty="0">
                <a:solidFill>
                  <a:schemeClr val="accent6">
                    <a:lumMod val="75000"/>
                  </a:schemeClr>
                </a:solidFill>
              </a:rPr>
              <a:t>[&lt;.|:&gt;</a:t>
            </a:r>
            <a:r>
              <a:rPr lang="zh-CN" altLang="en-US" b="1" dirty="0">
                <a:solidFill>
                  <a:schemeClr val="accent6">
                    <a:lumMod val="75000"/>
                  </a:schemeClr>
                </a:solidFill>
              </a:rPr>
              <a:t>组名</a:t>
            </a:r>
            <a:r>
              <a:rPr lang="en-US" altLang="zh-CN" b="1" dirty="0">
                <a:solidFill>
                  <a:schemeClr val="accent6">
                    <a:lumMod val="75000"/>
                  </a:schemeClr>
                </a:solidFill>
              </a:rPr>
              <a:t>]&gt; &lt;</a:t>
            </a:r>
            <a:r>
              <a:rPr lang="zh-CN" altLang="en-US" b="1" dirty="0">
                <a:solidFill>
                  <a:schemeClr val="accent6">
                    <a:lumMod val="75000"/>
                  </a:schemeClr>
                </a:solidFill>
              </a:rPr>
              <a:t>文件｜目录</a:t>
            </a:r>
            <a:r>
              <a:rPr lang="en-US" altLang="zh-CN" b="1" dirty="0">
                <a:solidFill>
                  <a:schemeClr val="accent6">
                    <a:lumMod val="75000"/>
                  </a:schemeClr>
                </a:solidFill>
              </a:rPr>
              <a:t>&gt; </a:t>
            </a:r>
          </a:p>
          <a:p>
            <a:r>
              <a:rPr lang="en-US" altLang="zh-CN" dirty="0" err="1"/>
              <a:t>chgrp</a:t>
            </a:r>
            <a:r>
              <a:rPr lang="en-US" altLang="zh-CN" dirty="0"/>
              <a:t> </a:t>
            </a:r>
            <a:r>
              <a:rPr lang="zh-CN" altLang="en-US" dirty="0"/>
              <a:t>被用来改变所属组 </a:t>
            </a:r>
          </a:p>
          <a:p>
            <a:pPr lvl="1">
              <a:buNone/>
            </a:pPr>
            <a:r>
              <a:rPr lang="en-US" altLang="zh-CN" b="1" dirty="0" err="1">
                <a:solidFill>
                  <a:schemeClr val="accent6">
                    <a:lumMod val="75000"/>
                  </a:schemeClr>
                </a:solidFill>
              </a:rPr>
              <a:t>chgrp</a:t>
            </a:r>
            <a:r>
              <a:rPr lang="en-US" altLang="zh-CN" b="1" dirty="0">
                <a:solidFill>
                  <a:schemeClr val="accent6">
                    <a:lumMod val="75000"/>
                  </a:schemeClr>
                </a:solidFill>
              </a:rPr>
              <a:t> [-R] &lt;</a:t>
            </a:r>
            <a:r>
              <a:rPr lang="zh-CN" altLang="en-US" b="1" dirty="0">
                <a:solidFill>
                  <a:schemeClr val="accent6">
                    <a:lumMod val="75000"/>
                  </a:schemeClr>
                </a:solidFill>
              </a:rPr>
              <a:t>组名</a:t>
            </a:r>
            <a:r>
              <a:rPr lang="en-US" altLang="zh-CN" b="1" dirty="0">
                <a:solidFill>
                  <a:schemeClr val="accent6">
                    <a:lumMod val="75000"/>
                  </a:schemeClr>
                </a:solidFill>
              </a:rPr>
              <a:t>&gt; &lt;</a:t>
            </a:r>
            <a:r>
              <a:rPr lang="zh-CN" altLang="en-US" b="1" dirty="0">
                <a:solidFill>
                  <a:schemeClr val="accent6">
                    <a:lumMod val="75000"/>
                  </a:schemeClr>
                </a:solidFill>
              </a:rPr>
              <a:t>文件｜目录</a:t>
            </a:r>
            <a:r>
              <a:rPr lang="en-US" altLang="zh-CN" b="1" dirty="0">
                <a:solidFill>
                  <a:schemeClr val="accent6">
                    <a:lumMod val="75000"/>
                  </a:schemeClr>
                </a:solidFill>
              </a:rPr>
              <a:t>&gt;</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02915"/>
          </a:xfrm>
        </p:spPr>
        <p:txBody>
          <a:bodyPr/>
          <a:lstStyle/>
          <a:p>
            <a:r>
              <a:rPr lang="zh-CN" altLang="en-US" dirty="0"/>
              <a:t>改变属主或组举例</a:t>
            </a:r>
          </a:p>
        </p:txBody>
      </p:sp>
      <p:sp>
        <p:nvSpPr>
          <p:cNvPr id="3" name="内容占位符 2"/>
          <p:cNvSpPr>
            <a:spLocks noGrp="1"/>
          </p:cNvSpPr>
          <p:nvPr>
            <p:ph idx="1"/>
          </p:nvPr>
        </p:nvSpPr>
        <p:spPr/>
        <p:txBody>
          <a:bodyPr/>
          <a:lstStyle/>
          <a:p>
            <a:r>
              <a:rPr lang="en-US" altLang="zh-CN" dirty="0" err="1"/>
              <a:t>chown</a:t>
            </a:r>
            <a:r>
              <a:rPr lang="en-US" altLang="zh-CN" dirty="0"/>
              <a:t>  </a:t>
            </a:r>
            <a:r>
              <a:rPr lang="en-US" altLang="zh-CN" dirty="0">
                <a:solidFill>
                  <a:srgbClr val="C00000"/>
                </a:solidFill>
              </a:rPr>
              <a:t>soft</a:t>
            </a:r>
            <a:r>
              <a:rPr lang="en-US" altLang="zh-CN" dirty="0"/>
              <a:t>       </a:t>
            </a:r>
            <a:r>
              <a:rPr lang="en-US" altLang="zh-CN" dirty="0" err="1"/>
              <a:t>myfile</a:t>
            </a:r>
            <a:endParaRPr lang="en-US" altLang="zh-CN" dirty="0"/>
          </a:p>
          <a:p>
            <a:r>
              <a:rPr lang="en-US" altLang="zh-CN" dirty="0" err="1"/>
              <a:t>chgrp</a:t>
            </a:r>
            <a:r>
              <a:rPr lang="en-US" altLang="zh-CN" dirty="0"/>
              <a:t> </a:t>
            </a:r>
            <a:r>
              <a:rPr lang="en-US" altLang="zh-CN" dirty="0" err="1">
                <a:solidFill>
                  <a:srgbClr val="C00000"/>
                </a:solidFill>
              </a:rPr>
              <a:t>softgrp</a:t>
            </a:r>
            <a:r>
              <a:rPr lang="en-US" altLang="zh-CN" dirty="0"/>
              <a:t>    </a:t>
            </a:r>
            <a:r>
              <a:rPr lang="en-US" altLang="zh-CN" dirty="0" err="1"/>
              <a:t>myfile</a:t>
            </a:r>
            <a:endParaRPr lang="en-US" altLang="zh-CN" dirty="0"/>
          </a:p>
          <a:p>
            <a:r>
              <a:rPr lang="en-US" altLang="zh-CN" dirty="0" err="1"/>
              <a:t>chown</a:t>
            </a:r>
            <a:r>
              <a:rPr lang="en-US" altLang="zh-CN" dirty="0"/>
              <a:t> </a:t>
            </a:r>
            <a:r>
              <a:rPr lang="en-US" altLang="zh-CN" dirty="0">
                <a:solidFill>
                  <a:srgbClr val="C00000"/>
                </a:solidFill>
              </a:rPr>
              <a:t>.</a:t>
            </a:r>
            <a:r>
              <a:rPr lang="en-US" altLang="zh-CN" dirty="0" err="1">
                <a:solidFill>
                  <a:srgbClr val="C00000"/>
                </a:solidFill>
              </a:rPr>
              <a:t>softgrp</a:t>
            </a:r>
            <a:r>
              <a:rPr lang="en-US" altLang="zh-CN" dirty="0">
                <a:solidFill>
                  <a:srgbClr val="C00000"/>
                </a:solidFill>
              </a:rPr>
              <a:t>  </a:t>
            </a:r>
            <a:r>
              <a:rPr lang="en-US" altLang="zh-CN" dirty="0" err="1"/>
              <a:t>myfile</a:t>
            </a:r>
            <a:endParaRPr lang="en-US" altLang="zh-CN" dirty="0"/>
          </a:p>
          <a:p>
            <a:r>
              <a:rPr lang="en-US" altLang="zh-CN" dirty="0" err="1"/>
              <a:t>chown</a:t>
            </a:r>
            <a:r>
              <a:rPr lang="en-US" altLang="zh-CN" dirty="0"/>
              <a:t> -R </a:t>
            </a:r>
            <a:r>
              <a:rPr lang="en-US" altLang="zh-CN" dirty="0">
                <a:solidFill>
                  <a:srgbClr val="C00000"/>
                </a:solidFill>
              </a:rPr>
              <a:t>soft</a:t>
            </a:r>
            <a:r>
              <a:rPr lang="en-US" altLang="zh-CN" dirty="0"/>
              <a:t>    </a:t>
            </a:r>
            <a:r>
              <a:rPr lang="en-US" altLang="zh-CN" dirty="0" err="1"/>
              <a:t>mydir</a:t>
            </a:r>
            <a:endParaRPr lang="en-US" altLang="zh-CN" dirty="0"/>
          </a:p>
          <a:p>
            <a:r>
              <a:rPr lang="en-US" altLang="zh-CN" dirty="0" err="1"/>
              <a:t>chgrp</a:t>
            </a:r>
            <a:r>
              <a:rPr lang="en-US" altLang="zh-CN" dirty="0"/>
              <a:t>  </a:t>
            </a:r>
            <a:r>
              <a:rPr lang="en-US" altLang="zh-CN" dirty="0" err="1">
                <a:solidFill>
                  <a:srgbClr val="C00000"/>
                </a:solidFill>
              </a:rPr>
              <a:t>softgrp</a:t>
            </a:r>
            <a:r>
              <a:rPr lang="en-US" altLang="zh-CN" dirty="0"/>
              <a:t>    </a:t>
            </a:r>
            <a:r>
              <a:rPr lang="en-US" altLang="zh-CN" dirty="0" err="1"/>
              <a:t>mydir</a:t>
            </a:r>
            <a:endParaRPr lang="en-US" altLang="zh-CN" dirty="0"/>
          </a:p>
          <a:p>
            <a:r>
              <a:rPr lang="en-US" altLang="zh-CN" dirty="0" err="1"/>
              <a:t>chown</a:t>
            </a:r>
            <a:r>
              <a:rPr lang="en-US" altLang="zh-CN" dirty="0"/>
              <a:t> -R </a:t>
            </a:r>
            <a:r>
              <a:rPr lang="en-US" altLang="zh-CN" dirty="0">
                <a:solidFill>
                  <a:srgbClr val="C00000"/>
                </a:solidFill>
              </a:rPr>
              <a:t>:</a:t>
            </a:r>
            <a:r>
              <a:rPr lang="en-US" altLang="zh-CN" dirty="0" err="1">
                <a:solidFill>
                  <a:srgbClr val="C00000"/>
                </a:solidFill>
              </a:rPr>
              <a:t>softgrp</a:t>
            </a:r>
            <a:r>
              <a:rPr lang="en-US" altLang="zh-CN" dirty="0">
                <a:solidFill>
                  <a:srgbClr val="C00000"/>
                </a:solidFill>
              </a:rPr>
              <a:t>  </a:t>
            </a:r>
            <a:r>
              <a:rPr lang="en-US" altLang="zh-CN" dirty="0" err="1"/>
              <a:t>mydir</a:t>
            </a:r>
            <a:endParaRPr lang="en-US" altLang="zh-CN" dirty="0"/>
          </a:p>
          <a:p>
            <a:r>
              <a:rPr lang="en-US" altLang="zh-CN" dirty="0" err="1"/>
              <a:t>chown</a:t>
            </a:r>
            <a:r>
              <a:rPr lang="en-US" altLang="zh-CN" dirty="0"/>
              <a:t> -R </a:t>
            </a:r>
            <a:r>
              <a:rPr lang="en-US" altLang="zh-CN" dirty="0" err="1">
                <a:solidFill>
                  <a:srgbClr val="C00000"/>
                </a:solidFill>
              </a:rPr>
              <a:t>soft.softgrp</a:t>
            </a:r>
            <a:r>
              <a:rPr lang="en-US" altLang="zh-CN" dirty="0"/>
              <a:t>  </a:t>
            </a:r>
            <a:r>
              <a:rPr lang="en-US" altLang="zh-CN" dirty="0" err="1"/>
              <a:t>mydir</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设置生成文件</a:t>
            </a:r>
            <a:r>
              <a:rPr lang="en-US" altLang="zh-CN" dirty="0"/>
              <a:t>/</a:t>
            </a:r>
            <a:r>
              <a:rPr lang="zh-CN" altLang="en-US" dirty="0"/>
              <a:t>目录时的</a:t>
            </a:r>
            <a:br>
              <a:rPr lang="en-US" altLang="zh-CN" dirty="0"/>
            </a:br>
            <a:r>
              <a:rPr lang="zh-CN" altLang="en-US" b="1" dirty="0">
                <a:solidFill>
                  <a:srgbClr val="FF0000"/>
                </a:solidFill>
                <a:highlight>
                  <a:srgbClr val="FFFF00"/>
                </a:highlight>
              </a:rPr>
              <a:t>默认权限</a:t>
            </a:r>
          </a:p>
        </p:txBody>
      </p:sp>
      <p:sp>
        <p:nvSpPr>
          <p:cNvPr id="3" name="内容占位符 2"/>
          <p:cNvSpPr>
            <a:spLocks noGrp="1"/>
          </p:cNvSpPr>
          <p:nvPr>
            <p:ph idx="1"/>
          </p:nvPr>
        </p:nvSpPr>
        <p:spPr/>
        <p:txBody>
          <a:bodyPr/>
          <a:lstStyle/>
          <a:p>
            <a:r>
              <a:rPr lang="zh-CN" altLang="en-US" dirty="0"/>
              <a:t>创建新文件或新目录时，系统都会为它们指定默认的访问权限，这个缺省的访问权限就由 </a:t>
            </a:r>
            <a:r>
              <a:rPr lang="en-US" altLang="zh-CN" dirty="0" err="1"/>
              <a:t>umask</a:t>
            </a:r>
            <a:r>
              <a:rPr lang="en-US" altLang="zh-CN" dirty="0"/>
              <a:t> </a:t>
            </a:r>
            <a:r>
              <a:rPr lang="zh-CN" altLang="en-US" dirty="0"/>
              <a:t>值来决定。</a:t>
            </a:r>
          </a:p>
          <a:p>
            <a:r>
              <a:rPr lang="zh-CN" altLang="en-US" dirty="0"/>
              <a:t>用户可以使用 </a:t>
            </a:r>
            <a:r>
              <a:rPr lang="en-US" altLang="zh-CN" dirty="0" err="1"/>
              <a:t>umask</a:t>
            </a:r>
            <a:r>
              <a:rPr lang="en-US" altLang="zh-CN" dirty="0"/>
              <a:t> </a:t>
            </a:r>
            <a:r>
              <a:rPr lang="zh-CN" altLang="en-US" dirty="0"/>
              <a:t>命令设置文件的默认生成掩码。默认生成掩码告诉系统当创建一个文件或目录时</a:t>
            </a:r>
            <a:r>
              <a:rPr lang="zh-CN" altLang="en-US" dirty="0">
                <a:solidFill>
                  <a:srgbClr val="C00000"/>
                </a:solidFill>
                <a:latin typeface="黑体" pitchFamily="49" charset="-122"/>
                <a:ea typeface="黑体" pitchFamily="49" charset="-122"/>
              </a:rPr>
              <a:t>不应该</a:t>
            </a:r>
            <a:r>
              <a:rPr lang="zh-CN" altLang="en-US" dirty="0"/>
              <a:t>赋予其哪些权限。</a:t>
            </a:r>
          </a:p>
          <a:p>
            <a:r>
              <a:rPr lang="zh-CN" altLang="en-US" dirty="0"/>
              <a:t>系统不允许用户在创建一个普通文件时就赋予它可执行权限，必须在创建后用 </a:t>
            </a:r>
            <a:r>
              <a:rPr lang="en-US" altLang="zh-CN" dirty="0" err="1"/>
              <a:t>chmod</a:t>
            </a:r>
            <a:r>
              <a:rPr lang="en-US" altLang="zh-CN" dirty="0"/>
              <a:t> </a:t>
            </a:r>
            <a:r>
              <a:rPr lang="zh-CN" altLang="en-US" dirty="0"/>
              <a:t>修改。目录则允许设定可执行权限。</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umask</a:t>
            </a:r>
            <a:r>
              <a:rPr lang="zh-CN" altLang="en-US" dirty="0"/>
              <a:t>命令</a:t>
            </a:r>
          </a:p>
        </p:txBody>
      </p:sp>
      <p:sp>
        <p:nvSpPr>
          <p:cNvPr id="3" name="内容占位符 2"/>
          <p:cNvSpPr>
            <a:spLocks noGrp="1"/>
          </p:cNvSpPr>
          <p:nvPr>
            <p:ph idx="1"/>
          </p:nvPr>
        </p:nvSpPr>
        <p:spPr>
          <a:xfrm>
            <a:off x="457200" y="1196752"/>
            <a:ext cx="8229600" cy="4934173"/>
          </a:xfrm>
        </p:spPr>
        <p:txBody>
          <a:bodyPr/>
          <a:lstStyle/>
          <a:p>
            <a:r>
              <a:rPr lang="zh-CN" altLang="en-US" dirty="0"/>
              <a:t>查看当前 </a:t>
            </a:r>
            <a:r>
              <a:rPr lang="en-US" altLang="zh-CN" dirty="0" err="1"/>
              <a:t>umask</a:t>
            </a:r>
            <a:r>
              <a:rPr lang="en-US" altLang="zh-CN" dirty="0"/>
              <a:t> </a:t>
            </a:r>
            <a:r>
              <a:rPr lang="zh-CN" altLang="en-US" dirty="0"/>
              <a:t>值</a:t>
            </a:r>
            <a:endParaRPr lang="en-US" altLang="zh-CN" dirty="0"/>
          </a:p>
          <a:p>
            <a:pPr lvl="1"/>
            <a:r>
              <a:rPr lang="zh-CN" altLang="en-US" dirty="0"/>
              <a:t>格式：</a:t>
            </a:r>
            <a:r>
              <a:rPr lang="en-US" altLang="zh-CN" dirty="0" err="1">
                <a:solidFill>
                  <a:schemeClr val="accent6">
                    <a:lumMod val="75000"/>
                  </a:schemeClr>
                </a:solidFill>
              </a:rPr>
              <a:t>umask</a:t>
            </a:r>
            <a:r>
              <a:rPr lang="en-US" altLang="zh-CN" dirty="0">
                <a:solidFill>
                  <a:schemeClr val="accent6">
                    <a:lumMod val="75000"/>
                  </a:schemeClr>
                </a:solidFill>
              </a:rPr>
              <a:t>  [-S]</a:t>
            </a:r>
          </a:p>
          <a:p>
            <a:r>
              <a:rPr lang="zh-CN" altLang="en-US" dirty="0"/>
              <a:t>修改当前 </a:t>
            </a:r>
            <a:r>
              <a:rPr lang="en-US" altLang="zh-CN" dirty="0" err="1"/>
              <a:t>umask</a:t>
            </a:r>
            <a:r>
              <a:rPr lang="en-US" altLang="zh-CN" dirty="0"/>
              <a:t> </a:t>
            </a:r>
            <a:r>
              <a:rPr lang="zh-CN" altLang="en-US" dirty="0"/>
              <a:t>值</a:t>
            </a:r>
            <a:endParaRPr lang="en-US" altLang="zh-CN" dirty="0"/>
          </a:p>
          <a:p>
            <a:pPr marL="695325" lvl="2" indent="-342900"/>
            <a:r>
              <a:rPr lang="zh-CN" altLang="en-US" sz="2600" dirty="0"/>
              <a:t>格式：</a:t>
            </a:r>
            <a:r>
              <a:rPr lang="en-US" altLang="zh-CN" sz="2600" dirty="0" err="1">
                <a:solidFill>
                  <a:schemeClr val="accent6">
                    <a:lumMod val="75000"/>
                  </a:schemeClr>
                </a:solidFill>
              </a:rPr>
              <a:t>umask</a:t>
            </a:r>
            <a:r>
              <a:rPr lang="en-US" altLang="zh-CN" sz="2600" dirty="0">
                <a:solidFill>
                  <a:schemeClr val="accent6">
                    <a:lumMod val="75000"/>
                  </a:schemeClr>
                </a:solidFill>
              </a:rPr>
              <a:t>  </a:t>
            </a:r>
            <a:r>
              <a:rPr lang="en-US" altLang="zh-CN" sz="2800" dirty="0">
                <a:solidFill>
                  <a:schemeClr val="accent6">
                    <a:lumMod val="75000"/>
                  </a:schemeClr>
                </a:solidFill>
              </a:rPr>
              <a:t>u1u2u3</a:t>
            </a:r>
          </a:p>
          <a:p>
            <a:pPr marL="1012825" lvl="3" indent="-342900"/>
            <a:r>
              <a:rPr lang="en-US" altLang="zh-CN" sz="2600" dirty="0"/>
              <a:t>u1</a:t>
            </a:r>
            <a:r>
              <a:rPr lang="zh-CN" altLang="zh-CN" sz="2600" dirty="0"/>
              <a:t>表示的是不允许属主有的权限</a:t>
            </a:r>
            <a:endParaRPr lang="en-US" altLang="zh-CN" sz="2600" dirty="0"/>
          </a:p>
          <a:p>
            <a:pPr marL="1012825" lvl="3" indent="-342900"/>
            <a:r>
              <a:rPr lang="en-US" altLang="zh-CN" sz="2600" dirty="0"/>
              <a:t>u2</a:t>
            </a:r>
            <a:r>
              <a:rPr lang="zh-CN" altLang="zh-CN" sz="2600" dirty="0"/>
              <a:t>表示的是不允许同组人有的权限</a:t>
            </a:r>
            <a:endParaRPr lang="en-US" altLang="zh-CN" sz="2600" dirty="0"/>
          </a:p>
          <a:p>
            <a:pPr marL="1012825" lvl="3" indent="-342900"/>
            <a:r>
              <a:rPr lang="en-US" altLang="zh-CN" sz="2600" dirty="0"/>
              <a:t>u3</a:t>
            </a:r>
            <a:r>
              <a:rPr lang="zh-CN" altLang="zh-CN" sz="2600" dirty="0"/>
              <a:t>表示的是不允许其他人有的权限</a:t>
            </a:r>
            <a:endParaRPr lang="en-US" altLang="zh-CN" dirty="0">
              <a:solidFill>
                <a:schemeClr val="accent6">
                  <a:lumMod val="75000"/>
                </a:schemeClr>
              </a:solidFill>
            </a:endParaRPr>
          </a:p>
          <a:p>
            <a:r>
              <a:rPr lang="en-US" altLang="zh-CN" dirty="0"/>
              <a:t>RHEL/</a:t>
            </a:r>
            <a:r>
              <a:rPr lang="en-US" altLang="zh-CN" dirty="0" err="1"/>
              <a:t>CentOS</a:t>
            </a:r>
            <a:r>
              <a:rPr lang="zh-CN" altLang="en-US" dirty="0"/>
              <a:t>默认的 </a:t>
            </a:r>
            <a:r>
              <a:rPr lang="en-US" altLang="zh-CN" dirty="0" err="1"/>
              <a:t>umask</a:t>
            </a:r>
            <a:r>
              <a:rPr lang="en-US" altLang="zh-CN" dirty="0"/>
              <a:t> </a:t>
            </a:r>
            <a:r>
              <a:rPr lang="zh-CN" altLang="en-US" dirty="0"/>
              <a:t>值</a:t>
            </a:r>
            <a:endParaRPr lang="en-US" altLang="zh-CN" dirty="0"/>
          </a:p>
          <a:p>
            <a:pPr lvl="1"/>
            <a:r>
              <a:rPr lang="zh-CN" altLang="en-US" dirty="0"/>
              <a:t>普通用户的 </a:t>
            </a:r>
            <a:r>
              <a:rPr lang="en-US" altLang="zh-CN" dirty="0" err="1"/>
              <a:t>umask</a:t>
            </a:r>
            <a:r>
              <a:rPr lang="en-US" altLang="zh-CN" dirty="0"/>
              <a:t> </a:t>
            </a:r>
            <a:r>
              <a:rPr lang="zh-CN" altLang="en-US" dirty="0"/>
              <a:t>是 </a:t>
            </a:r>
            <a:r>
              <a:rPr lang="en-US" altLang="zh-CN" dirty="0"/>
              <a:t>002 </a:t>
            </a:r>
          </a:p>
          <a:p>
            <a:pPr lvl="1"/>
            <a:r>
              <a:rPr lang="en-US" altLang="zh-CN" dirty="0"/>
              <a:t>root</a:t>
            </a:r>
            <a:r>
              <a:rPr lang="zh-CN" altLang="en-US" dirty="0"/>
              <a:t>用户的 </a:t>
            </a:r>
            <a:r>
              <a:rPr lang="en-US" altLang="zh-CN" dirty="0" err="1"/>
              <a:t>umask</a:t>
            </a:r>
            <a:r>
              <a:rPr lang="en-US" altLang="zh-CN" dirty="0"/>
              <a:t> </a:t>
            </a:r>
            <a:r>
              <a:rPr lang="zh-CN" altLang="en-US" dirty="0"/>
              <a:t>是 </a:t>
            </a:r>
            <a:r>
              <a:rPr lang="en-US" altLang="zh-CN" dirty="0"/>
              <a:t>022</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umask</a:t>
            </a:r>
            <a:r>
              <a:rPr lang="en-US" altLang="zh-CN" dirty="0"/>
              <a:t> </a:t>
            </a:r>
            <a:r>
              <a:rPr lang="zh-CN" altLang="en-US" dirty="0"/>
              <a:t>值与文件</a:t>
            </a:r>
            <a:r>
              <a:rPr lang="en-US" altLang="zh-CN" dirty="0"/>
              <a:t>/</a:t>
            </a:r>
            <a:r>
              <a:rPr lang="zh-CN" altLang="en-US" dirty="0"/>
              <a:t>目录权限</a:t>
            </a:r>
          </a:p>
        </p:txBody>
      </p:sp>
      <p:sp>
        <p:nvSpPr>
          <p:cNvPr id="3" name="内容占位符 2"/>
          <p:cNvSpPr>
            <a:spLocks noGrp="1"/>
          </p:cNvSpPr>
          <p:nvPr>
            <p:ph idx="1"/>
          </p:nvPr>
        </p:nvSpPr>
        <p:spPr>
          <a:xfrm>
            <a:off x="457200" y="1600201"/>
            <a:ext cx="8229600" cy="604664"/>
          </a:xfrm>
        </p:spPr>
        <p:txBody>
          <a:bodyPr/>
          <a:lstStyle/>
          <a:p>
            <a:r>
              <a:rPr lang="zh-CN" altLang="en-US" dirty="0"/>
              <a:t>常见 </a:t>
            </a:r>
            <a:r>
              <a:rPr lang="en-US" altLang="zh-CN" dirty="0" err="1"/>
              <a:t>umask</a:t>
            </a:r>
            <a:r>
              <a:rPr lang="en-US" altLang="zh-CN" dirty="0"/>
              <a:t> </a:t>
            </a:r>
            <a:r>
              <a:rPr lang="zh-CN" altLang="en-US" dirty="0"/>
              <a:t>值与新建文件</a:t>
            </a:r>
            <a:r>
              <a:rPr lang="en-US" altLang="zh-CN" dirty="0"/>
              <a:t>/</a:t>
            </a:r>
            <a:r>
              <a:rPr lang="zh-CN" altLang="en-US" dirty="0"/>
              <a:t>目录的权限对应表</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graphicFrame>
        <p:nvGraphicFramePr>
          <p:cNvPr id="7" name="Group 3"/>
          <p:cNvGraphicFramePr>
            <a:graphicFrameLocks noGrp="1"/>
          </p:cNvGraphicFramePr>
          <p:nvPr>
            <p:extLst>
              <p:ext uri="{D42A27DB-BD31-4B8C-83A1-F6EECF244321}">
                <p14:modId xmlns:p14="http://schemas.microsoft.com/office/powerpoint/2010/main" val="162477789"/>
              </p:ext>
            </p:extLst>
          </p:nvPr>
        </p:nvGraphicFramePr>
        <p:xfrm>
          <a:off x="539552" y="2465038"/>
          <a:ext cx="8136906" cy="3266161"/>
        </p:xfrm>
        <a:graphic>
          <a:graphicData uri="http://schemas.openxmlformats.org/drawingml/2006/table">
            <a:tbl>
              <a:tblPr/>
              <a:tblGrid>
                <a:gridCol w="1440160">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3384378">
                  <a:extLst>
                    <a:ext uri="{9D8B030D-6E8A-4147-A177-3AD203B41FA5}">
                      <a16:colId xmlns:a16="http://schemas.microsoft.com/office/drawing/2014/main" val="20002"/>
                    </a:ext>
                  </a:extLst>
                </a:gridCol>
              </a:tblGrid>
              <a:tr h="6039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err="1">
                          <a:ln>
                            <a:noFill/>
                          </a:ln>
                          <a:solidFill>
                            <a:schemeClr val="tx1"/>
                          </a:solidFill>
                          <a:effectLst/>
                          <a:latin typeface="宋体" pitchFamily="2" charset="-122"/>
                          <a:ea typeface="宋体" pitchFamily="2" charset="-122"/>
                        </a:rPr>
                        <a:t>umask</a:t>
                      </a:r>
                      <a:r>
                        <a:rPr kumimoji="1" lang="zh-CN" altLang="en-US" sz="2400" b="1" i="0" u="none" strike="noStrike" cap="none" normalizeH="0" baseline="0" dirty="0">
                          <a:ln>
                            <a:noFill/>
                          </a:ln>
                          <a:solidFill>
                            <a:schemeClr val="tx1"/>
                          </a:solidFill>
                          <a:effectLst/>
                          <a:latin typeface="宋体" pitchFamily="2" charset="-122"/>
                          <a:ea typeface="宋体" pitchFamily="2" charset="-122"/>
                        </a:rPr>
                        <a:t>值</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宋体" pitchFamily="2" charset="-122"/>
                          <a:ea typeface="宋体" pitchFamily="2" charset="-122"/>
                        </a:rPr>
                        <a:t>新建目录的访问权限</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宋体" pitchFamily="2" charset="-122"/>
                          <a:ea typeface="宋体" pitchFamily="2" charset="-122"/>
                        </a:rPr>
                        <a:t>新建文件的访问权限</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022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-022=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755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accent6">
                              <a:lumMod val="75000"/>
                            </a:schemeClr>
                          </a:solidFill>
                          <a:effectLst/>
                          <a:latin typeface="Courier New" pitchFamily="49" charset="0"/>
                          <a:ea typeface="宋体" pitchFamily="2" charset="-122"/>
                        </a:rPr>
                        <a:t>666</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-022=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644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027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-027=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-027=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002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-002=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775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-002=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664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006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-006=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771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kern="1200" cap="none" normalizeH="0" baseline="0" dirty="0">
                          <a:ln>
                            <a:noFill/>
                          </a:ln>
                          <a:solidFill>
                            <a:schemeClr val="tx1"/>
                          </a:solidFill>
                          <a:effectLst/>
                          <a:latin typeface="Courier New" pitchFamily="49" charset="0"/>
                          <a:ea typeface="宋体" pitchFamily="2" charset="-122"/>
                          <a:cs typeface="+mn-cs"/>
                        </a:rPr>
                        <a:t>-006</a:t>
                      </a: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宋体" pitchFamily="2" charset="-122"/>
                          <a:ea typeface="宋体" pitchFamily="2" charset="-122"/>
                        </a:rPr>
                        <a:t>007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777</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-007= </a:t>
                      </a:r>
                      <a:r>
                        <a:rPr kumimoji="1" lang="zh-CN" altLang="en-US" sz="2400" b="1" i="0" u="none" strike="noStrike" cap="none" normalizeH="0" baseline="0" dirty="0">
                          <a:ln>
                            <a:noFill/>
                          </a:ln>
                          <a:solidFill>
                            <a:srgbClr val="FF3300"/>
                          </a:solidFill>
                          <a:effectLst/>
                          <a:latin typeface="Courier New" pitchFamily="49" charset="0"/>
                          <a:ea typeface="宋体" pitchFamily="2" charset="-122"/>
                        </a:rPr>
                        <a:t>770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kern="1200" cap="none" normalizeH="0" baseline="0" dirty="0">
                          <a:ln>
                            <a:noFill/>
                          </a:ln>
                          <a:solidFill>
                            <a:schemeClr val="accent6">
                              <a:lumMod val="75000"/>
                            </a:schemeClr>
                          </a:solidFill>
                          <a:effectLst/>
                          <a:latin typeface="Courier New" pitchFamily="49" charset="0"/>
                          <a:ea typeface="宋体" pitchFamily="2" charset="-122"/>
                          <a:cs typeface="+mn-cs"/>
                        </a:rPr>
                        <a:t>666</a:t>
                      </a:r>
                      <a:r>
                        <a:rPr kumimoji="1" lang="en-US" altLang="zh-CN" sz="2400" b="1" i="0" u="none" strike="noStrike" cap="none" normalizeH="0" baseline="0" dirty="0">
                          <a:ln>
                            <a:noFill/>
                          </a:ln>
                          <a:solidFill>
                            <a:schemeClr val="tx1"/>
                          </a:solidFill>
                          <a:effectLst/>
                          <a:latin typeface="Courier New" pitchFamily="49" charset="0"/>
                          <a:ea typeface="宋体" pitchFamily="2" charset="-122"/>
                        </a:rPr>
                        <a:t>-007= </a:t>
                      </a:r>
                      <a:r>
                        <a:rPr kumimoji="1" lang="zh-CN" altLang="en-US" sz="2400" b="1" i="0" u="none" strike="noStrike" cap="none" normalizeH="0" baseline="0" dirty="0">
                          <a:ln>
                            <a:noFill/>
                          </a:ln>
                          <a:solidFill>
                            <a:srgbClr val="0033CC"/>
                          </a:solidFill>
                          <a:effectLst/>
                          <a:latin typeface="Courier New" pitchFamily="49" charset="0"/>
                          <a:ea typeface="宋体" pitchFamily="2" charset="-122"/>
                        </a:rPr>
                        <a:t>660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a:t>
            </a:r>
            <a:r>
              <a:rPr lang="en-US" altLang="zh-CN" dirty="0" err="1"/>
              <a:t>umask</a:t>
            </a:r>
            <a:r>
              <a:rPr lang="zh-CN" altLang="en-US" dirty="0"/>
              <a:t>值的方法</a:t>
            </a:r>
          </a:p>
        </p:txBody>
      </p:sp>
      <p:sp>
        <p:nvSpPr>
          <p:cNvPr id="3" name="内容占位符 2"/>
          <p:cNvSpPr>
            <a:spLocks noGrp="1"/>
          </p:cNvSpPr>
          <p:nvPr>
            <p:ph idx="1"/>
          </p:nvPr>
        </p:nvSpPr>
        <p:spPr>
          <a:xfrm>
            <a:off x="457200" y="1600201"/>
            <a:ext cx="8229600" cy="3124944"/>
          </a:xfrm>
        </p:spPr>
        <p:txBody>
          <a:bodyPr/>
          <a:lstStyle/>
          <a:p>
            <a:r>
              <a:rPr lang="zh-CN" altLang="en-US" dirty="0"/>
              <a:t>使用</a:t>
            </a:r>
            <a:r>
              <a:rPr lang="en-US" altLang="zh-CN" dirty="0" err="1"/>
              <a:t>umask</a:t>
            </a:r>
            <a:r>
              <a:rPr lang="zh-CN" altLang="en-US" dirty="0"/>
              <a:t>命令</a:t>
            </a:r>
            <a:r>
              <a:rPr lang="zh-CN" altLang="en-US" b="1" dirty="0">
                <a:solidFill>
                  <a:srgbClr val="00B0F0"/>
                </a:solidFill>
              </a:rPr>
              <a:t>临时设置</a:t>
            </a:r>
            <a:endParaRPr lang="en-US" altLang="zh-CN" b="1" dirty="0">
              <a:solidFill>
                <a:srgbClr val="00B0F0"/>
              </a:solidFill>
            </a:endParaRPr>
          </a:p>
          <a:p>
            <a:r>
              <a:rPr lang="zh-CN" altLang="en-US" dirty="0"/>
              <a:t>在</a:t>
            </a:r>
            <a:r>
              <a:rPr lang="en-US" altLang="zh-CN" dirty="0"/>
              <a:t>Shell</a:t>
            </a:r>
            <a:r>
              <a:rPr lang="zh-CN" altLang="en-US" b="1" dirty="0">
                <a:solidFill>
                  <a:srgbClr val="00B0F0"/>
                </a:solidFill>
              </a:rPr>
              <a:t>环境配置文件</a:t>
            </a:r>
            <a:r>
              <a:rPr lang="zh-CN" altLang="en-US" dirty="0"/>
              <a:t>中设置</a:t>
            </a:r>
            <a:endParaRPr lang="en-US" altLang="zh-CN" dirty="0"/>
          </a:p>
          <a:p>
            <a:pPr lvl="1"/>
            <a:r>
              <a:rPr lang="en-US" altLang="zh-CN" dirty="0"/>
              <a:t>RHEL/</a:t>
            </a:r>
            <a:r>
              <a:rPr lang="en-US" altLang="zh-CN" dirty="0" err="1"/>
              <a:t>CentOS</a:t>
            </a:r>
            <a:r>
              <a:rPr lang="en-US" altLang="zh-CN" dirty="0"/>
              <a:t> </a:t>
            </a:r>
            <a:r>
              <a:rPr lang="zh-CN" altLang="en-US" dirty="0"/>
              <a:t>默认</a:t>
            </a:r>
            <a:r>
              <a:rPr lang="zh-CN" altLang="en-US" dirty="0">
                <a:solidFill>
                  <a:schemeClr val="accent6">
                    <a:lumMod val="75000"/>
                  </a:schemeClr>
                </a:solidFill>
              </a:rPr>
              <a:t>在 </a:t>
            </a:r>
            <a:r>
              <a:rPr lang="en-US" altLang="zh-CN" dirty="0">
                <a:solidFill>
                  <a:schemeClr val="accent6">
                    <a:lumMod val="75000"/>
                  </a:schemeClr>
                </a:solidFill>
              </a:rPr>
              <a:t>/etc/</a:t>
            </a:r>
            <a:r>
              <a:rPr lang="en-US" altLang="zh-CN" dirty="0" err="1">
                <a:solidFill>
                  <a:schemeClr val="accent6">
                    <a:lumMod val="75000"/>
                  </a:schemeClr>
                </a:solidFill>
              </a:rPr>
              <a:t>bashrc</a:t>
            </a:r>
            <a:r>
              <a:rPr lang="en-US" altLang="zh-CN" dirty="0">
                <a:solidFill>
                  <a:schemeClr val="accent6">
                    <a:lumMod val="75000"/>
                  </a:schemeClr>
                </a:solidFill>
              </a:rPr>
              <a:t> </a:t>
            </a:r>
            <a:r>
              <a:rPr lang="zh-CN" altLang="en-US" dirty="0"/>
              <a:t>中设置</a:t>
            </a:r>
            <a:endParaRPr lang="en-US" altLang="zh-CN" dirty="0"/>
          </a:p>
          <a:p>
            <a:pPr lvl="1"/>
            <a:r>
              <a:rPr lang="zh-CN" altLang="en-US" dirty="0"/>
              <a:t>用户可以在</a:t>
            </a:r>
            <a:r>
              <a:rPr lang="en-US" altLang="zh-CN" dirty="0">
                <a:solidFill>
                  <a:schemeClr val="accent6">
                    <a:lumMod val="75000"/>
                  </a:schemeClr>
                </a:solidFill>
              </a:rPr>
              <a:t>~/. </a:t>
            </a:r>
            <a:r>
              <a:rPr lang="en-US" altLang="zh-CN" dirty="0" err="1">
                <a:solidFill>
                  <a:schemeClr val="accent6">
                    <a:lumMod val="75000"/>
                  </a:schemeClr>
                </a:solidFill>
              </a:rPr>
              <a:t>bashrc</a:t>
            </a:r>
            <a:r>
              <a:rPr lang="en-US" altLang="zh-CN" dirty="0">
                <a:solidFill>
                  <a:schemeClr val="accent6">
                    <a:lumMod val="75000"/>
                  </a:schemeClr>
                </a:solidFill>
              </a:rPr>
              <a:t> </a:t>
            </a:r>
            <a:r>
              <a:rPr lang="zh-CN" altLang="en-US" dirty="0"/>
              <a:t>中重新设置</a:t>
            </a:r>
            <a:endParaRPr lang="en-US" altLang="zh-CN" dirty="0"/>
          </a:p>
          <a:p>
            <a:r>
              <a:rPr lang="zh-CN" altLang="en-US" dirty="0"/>
              <a:t>在 </a:t>
            </a:r>
            <a:r>
              <a:rPr lang="en-US" altLang="zh-CN" dirty="0"/>
              <a:t>/etc/</a:t>
            </a:r>
            <a:r>
              <a:rPr lang="en-US" altLang="zh-CN" dirty="0" err="1"/>
              <a:t>fstab</a:t>
            </a:r>
            <a:r>
              <a:rPr lang="en-US" altLang="zh-CN" dirty="0"/>
              <a:t> </a:t>
            </a:r>
            <a:r>
              <a:rPr lang="zh-CN" altLang="en-US" dirty="0"/>
              <a:t>的</a:t>
            </a:r>
            <a:r>
              <a:rPr lang="zh-CN" altLang="en-US" b="1" dirty="0">
                <a:solidFill>
                  <a:srgbClr val="00B0F0"/>
                </a:solidFill>
              </a:rPr>
              <a:t>文件系统挂装参数</a:t>
            </a:r>
            <a:r>
              <a:rPr lang="zh-CN" altLang="en-US" dirty="0"/>
              <a:t>中指定</a:t>
            </a:r>
            <a:endParaRPr lang="en-US" altLang="zh-CN" dirty="0"/>
          </a:p>
          <a:p>
            <a:pPr lvl="1"/>
            <a:r>
              <a:rPr lang="zh-CN" altLang="en-US" dirty="0"/>
              <a:t>例如：</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
        <p:nvSpPr>
          <p:cNvPr id="7" name="Text Box 33"/>
          <p:cNvSpPr txBox="1">
            <a:spLocks noChangeArrowheads="1"/>
          </p:cNvSpPr>
          <p:nvPr/>
        </p:nvSpPr>
        <p:spPr bwMode="auto">
          <a:xfrm>
            <a:off x="260350" y="4793318"/>
            <a:ext cx="8581195" cy="867930"/>
          </a:xfrm>
          <a:prstGeom prst="rect">
            <a:avLst/>
          </a:prstGeom>
          <a:noFill/>
          <a:ln w="9525">
            <a:noFill/>
            <a:miter lim="800000"/>
            <a:headEnd/>
            <a:tailEnd/>
          </a:ln>
          <a:effectLst/>
        </p:spPr>
        <p:txBody>
          <a:bodyPr wrap="square">
            <a:spAutoFit/>
          </a:bodyPr>
          <a:lstStyle/>
          <a:p>
            <a:pPr>
              <a:lnSpc>
                <a:spcPct val="140000"/>
              </a:lnSpc>
              <a:buFont typeface="Arial" pitchFamily="34" charset="0"/>
              <a:buChar char="•"/>
            </a:pPr>
            <a:r>
              <a:rPr lang="zh-CN" altLang="en-US" b="0" dirty="0">
                <a:ea typeface="黑体" pitchFamily="49" charset="-122"/>
              </a:rPr>
              <a:t>  在 </a:t>
            </a:r>
            <a:r>
              <a:rPr lang="zh-CN" altLang="en-US" dirty="0">
                <a:latin typeface="Courier New" pitchFamily="49" charset="0"/>
                <a:ea typeface="黑体" pitchFamily="49" charset="-122"/>
              </a:rPr>
              <a:t>/</a:t>
            </a:r>
            <a:r>
              <a:rPr lang="en-US" altLang="zh-CN" dirty="0">
                <a:latin typeface="Courier New" pitchFamily="49" charset="0"/>
                <a:ea typeface="黑体" pitchFamily="49" charset="-122"/>
              </a:rPr>
              <a:t>etc/</a:t>
            </a:r>
            <a:r>
              <a:rPr lang="en-US" altLang="zh-CN" dirty="0" err="1">
                <a:latin typeface="Courier New" pitchFamily="49" charset="0"/>
                <a:ea typeface="黑体" pitchFamily="49" charset="-122"/>
              </a:rPr>
              <a:t>fstab</a:t>
            </a:r>
            <a:r>
              <a:rPr lang="en-US" altLang="zh-CN" b="0" dirty="0">
                <a:ea typeface="黑体" pitchFamily="49" charset="-122"/>
              </a:rPr>
              <a:t> </a:t>
            </a:r>
            <a:r>
              <a:rPr lang="zh-CN" altLang="en-US" b="0" dirty="0">
                <a:ea typeface="黑体" pitchFamily="49" charset="-122"/>
              </a:rPr>
              <a:t>的挂装选项中加入 </a:t>
            </a:r>
            <a:r>
              <a:rPr lang="en-US" altLang="zh-CN" dirty="0" err="1">
                <a:latin typeface="Courier New" pitchFamily="49" charset="0"/>
                <a:ea typeface="黑体" pitchFamily="49" charset="-122"/>
              </a:rPr>
              <a:t>umask</a:t>
            </a:r>
            <a:r>
              <a:rPr lang="en-US" altLang="zh-CN" b="0" dirty="0">
                <a:ea typeface="黑体" pitchFamily="49" charset="-122"/>
              </a:rPr>
              <a:t> </a:t>
            </a:r>
            <a:r>
              <a:rPr lang="zh-CN" altLang="en-US" b="0" dirty="0">
                <a:ea typeface="黑体" pitchFamily="49" charset="-122"/>
              </a:rPr>
              <a:t>值</a:t>
            </a:r>
          </a:p>
          <a:p>
            <a:pPr>
              <a:lnSpc>
                <a:spcPct val="140000"/>
              </a:lnSpc>
            </a:pPr>
            <a:r>
              <a:rPr lang="en-US" altLang="zh-CN" dirty="0">
                <a:solidFill>
                  <a:schemeClr val="tx1"/>
                </a:solidFill>
                <a:latin typeface="宋体" pitchFamily="2" charset="-122"/>
              </a:rPr>
              <a:t>/dev/sda10  /home  ext3  </a:t>
            </a:r>
            <a:r>
              <a:rPr lang="en-US" altLang="zh-CN" dirty="0" err="1">
                <a:solidFill>
                  <a:schemeClr val="tx1"/>
                </a:solidFill>
                <a:latin typeface="宋体" pitchFamily="2" charset="-122"/>
              </a:rPr>
              <a:t>noauto,</a:t>
            </a:r>
            <a:r>
              <a:rPr lang="en-US" altLang="zh-CN" b="1" dirty="0" err="1">
                <a:solidFill>
                  <a:srgbClr val="FF3300"/>
                </a:solidFill>
                <a:latin typeface="Courier New" pitchFamily="49" charset="0"/>
              </a:rPr>
              <a:t>umask</a:t>
            </a:r>
            <a:r>
              <a:rPr lang="en-US" altLang="zh-CN" b="1" dirty="0">
                <a:solidFill>
                  <a:srgbClr val="FF3300"/>
                </a:solidFill>
                <a:latin typeface="Courier New" pitchFamily="49" charset="0"/>
              </a:rPr>
              <a:t>=022</a:t>
            </a:r>
            <a:r>
              <a:rPr lang="en-US" altLang="zh-CN" dirty="0">
                <a:solidFill>
                  <a:schemeClr val="tx1"/>
                </a:solidFill>
                <a:latin typeface="宋体" pitchFamily="2" charset="-122"/>
              </a:rPr>
              <a:t>,iocharset=cp936,ro,users  0 0</a:t>
            </a:r>
            <a:endParaRPr lang="zh-CN" altLang="en-US" dirty="0">
              <a:solidFill>
                <a:schemeClr val="tx1"/>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文件权限的</a:t>
            </a:r>
            <a:r>
              <a:rPr lang="zh-CN" altLang="en-US" b="1" dirty="0">
                <a:solidFill>
                  <a:srgbClr val="00B0F0"/>
                </a:solidFill>
              </a:rPr>
              <a:t>设置准则</a:t>
            </a:r>
          </a:p>
        </p:txBody>
      </p:sp>
      <p:sp>
        <p:nvSpPr>
          <p:cNvPr id="3" name="内容占位符 2"/>
          <p:cNvSpPr>
            <a:spLocks noGrp="1"/>
          </p:cNvSpPr>
          <p:nvPr>
            <p:ph idx="1"/>
          </p:nvPr>
        </p:nvSpPr>
        <p:spPr>
          <a:xfrm>
            <a:off x="457200" y="1268760"/>
            <a:ext cx="8229600" cy="4862165"/>
          </a:xfrm>
        </p:spPr>
        <p:txBody>
          <a:bodyPr/>
          <a:lstStyle/>
          <a:p>
            <a:r>
              <a:rPr lang="zh-CN" altLang="en-US" sz="2800" dirty="0"/>
              <a:t>尽量使用私有组，保护用户各自的文件或目录。</a:t>
            </a:r>
            <a:endParaRPr lang="en-US" altLang="zh-CN" sz="2800" dirty="0"/>
          </a:p>
          <a:p>
            <a:r>
              <a:rPr lang="zh-CN" altLang="en-US" sz="2800" dirty="0"/>
              <a:t>把权限设置为 </a:t>
            </a:r>
            <a:r>
              <a:rPr lang="en-US" altLang="zh-CN" sz="2800" dirty="0">
                <a:solidFill>
                  <a:schemeClr val="accent6">
                    <a:lumMod val="75000"/>
                  </a:schemeClr>
                </a:solidFill>
              </a:rPr>
              <a:t>777</a:t>
            </a:r>
            <a:r>
              <a:rPr lang="zh-CN" altLang="en-US" sz="2800" dirty="0">
                <a:solidFill>
                  <a:schemeClr val="accent6">
                    <a:lumMod val="75000"/>
                  </a:schemeClr>
                </a:solidFill>
              </a:rPr>
              <a:t>或</a:t>
            </a:r>
            <a:r>
              <a:rPr lang="en-US" altLang="zh-CN" sz="2800" dirty="0">
                <a:solidFill>
                  <a:schemeClr val="accent6">
                    <a:lumMod val="75000"/>
                  </a:schemeClr>
                </a:solidFill>
              </a:rPr>
              <a:t>666 </a:t>
            </a:r>
            <a:r>
              <a:rPr lang="zh-CN" altLang="en-US" sz="2800" dirty="0"/>
              <a:t>的世界可读写的权限是不明智的，应该尽量避免使用。</a:t>
            </a:r>
          </a:p>
          <a:p>
            <a:r>
              <a:rPr lang="zh-CN" altLang="en-US" sz="2800" dirty="0"/>
              <a:t>应随时了解指定给文件和目录的权限，定期检查文件和目录以确保指定了正确的权限。 </a:t>
            </a:r>
          </a:p>
          <a:p>
            <a:pPr lvl="1"/>
            <a:r>
              <a:rPr lang="zh-CN" altLang="en-US" sz="2400" dirty="0"/>
              <a:t>如果在目录下发现陌生的文件请向系统管理员或安全人员报告。</a:t>
            </a:r>
          </a:p>
          <a:p>
            <a:r>
              <a:rPr lang="zh-CN" altLang="en-US" sz="2800" dirty="0"/>
              <a:t>为文件和目录指定权限时请慎重考虑只有在具有充分的理由时再将访问权限授予他人。</a:t>
            </a:r>
          </a:p>
          <a:p>
            <a:pPr lvl="1"/>
            <a:r>
              <a:rPr lang="zh-CN" altLang="en-US" sz="2400" dirty="0"/>
              <a:t>例如处理小组项目时组员可能需要访问特定的文件或目录需要让他人访问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三种特殊权限</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68</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特殊权限</a:t>
            </a:r>
          </a:p>
        </p:txBody>
      </p:sp>
      <p:sp>
        <p:nvSpPr>
          <p:cNvPr id="3" name="内容占位符 2"/>
          <p:cNvSpPr>
            <a:spLocks noGrp="1"/>
          </p:cNvSpPr>
          <p:nvPr>
            <p:ph idx="1"/>
          </p:nvPr>
        </p:nvSpPr>
        <p:spPr>
          <a:xfrm>
            <a:off x="457200" y="1340768"/>
            <a:ext cx="8229600" cy="4790157"/>
          </a:xfrm>
        </p:spPr>
        <p:txBody>
          <a:bodyPr/>
          <a:lstStyle/>
          <a:p>
            <a:r>
              <a:rPr lang="zh-CN" altLang="en-US" dirty="0"/>
              <a:t>可执行文件的特殊权限</a:t>
            </a:r>
          </a:p>
          <a:p>
            <a:pPr lvl="1"/>
            <a:r>
              <a:rPr lang="en-US" altLang="zh-CN" b="1" dirty="0" err="1"/>
              <a:t>suid</a:t>
            </a:r>
            <a:r>
              <a:rPr lang="zh-CN" altLang="en-US" dirty="0"/>
              <a:t>：使用命令的所属用户的权限来运行，而不是命令执行者的权限 </a:t>
            </a:r>
          </a:p>
          <a:p>
            <a:pPr lvl="1"/>
            <a:r>
              <a:rPr lang="en-US" altLang="zh-CN" b="1" dirty="0" err="1"/>
              <a:t>sgid</a:t>
            </a:r>
            <a:r>
              <a:rPr lang="zh-CN" altLang="en-US" dirty="0"/>
              <a:t>：使用命令的组权限来运行</a:t>
            </a:r>
          </a:p>
          <a:p>
            <a:r>
              <a:rPr lang="zh-CN" altLang="en-US" dirty="0"/>
              <a:t>目录的特殊权限</a:t>
            </a:r>
          </a:p>
          <a:p>
            <a:pPr lvl="1"/>
            <a:r>
              <a:rPr lang="en-US" altLang="zh-CN" b="1" dirty="0" err="1"/>
              <a:t>sgid</a:t>
            </a:r>
            <a:r>
              <a:rPr lang="zh-CN" altLang="en-US" dirty="0"/>
              <a:t>：在设置了 </a:t>
            </a:r>
            <a:r>
              <a:rPr lang="en-US" altLang="zh-CN" dirty="0" err="1"/>
              <a:t>sgid</a:t>
            </a:r>
            <a:r>
              <a:rPr lang="en-US" altLang="zh-CN" dirty="0"/>
              <a:t> </a:t>
            </a:r>
            <a:r>
              <a:rPr lang="zh-CN" altLang="en-US" dirty="0"/>
              <a:t>权限的目录中创建的文件会具备该目录的组权限</a:t>
            </a:r>
          </a:p>
          <a:p>
            <a:pPr lvl="1"/>
            <a:r>
              <a:rPr lang="en-US" altLang="zh-CN" b="1" dirty="0"/>
              <a:t>sticky-bit</a:t>
            </a:r>
            <a:r>
              <a:rPr lang="zh-CN" altLang="en-US" dirty="0"/>
              <a:t>：在带有粘滞位的目录中的文件只能被文件的</a:t>
            </a:r>
            <a:r>
              <a:rPr lang="zh-CN" altLang="en-US" b="1" dirty="0">
                <a:solidFill>
                  <a:srgbClr val="FF0000"/>
                </a:solidFill>
              </a:rPr>
              <a:t>所属用户和</a:t>
            </a:r>
            <a:r>
              <a:rPr lang="en-US" altLang="zh-CN" b="1" dirty="0">
                <a:solidFill>
                  <a:srgbClr val="FF0000"/>
                </a:solidFill>
              </a:rPr>
              <a:t>root</a:t>
            </a:r>
            <a:r>
              <a:rPr lang="zh-CN" altLang="en-US" b="1" dirty="0">
                <a:solidFill>
                  <a:srgbClr val="FF0000"/>
                </a:solidFill>
              </a:rPr>
              <a:t>用户删除</a:t>
            </a:r>
            <a:r>
              <a:rPr lang="zh-CN" altLang="en-US" dirty="0"/>
              <a:t>，不管该目录的写入权限是如何设置的</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用户（续）</a:t>
            </a:r>
          </a:p>
        </p:txBody>
      </p:sp>
      <p:sp>
        <p:nvSpPr>
          <p:cNvPr id="3" name="内容占位符 2"/>
          <p:cNvSpPr>
            <a:spLocks noGrp="1"/>
          </p:cNvSpPr>
          <p:nvPr>
            <p:ph idx="1"/>
          </p:nvPr>
        </p:nvSpPr>
        <p:spPr/>
        <p:txBody>
          <a:bodyPr/>
          <a:lstStyle/>
          <a:p>
            <a:r>
              <a:rPr lang="zh-CN" altLang="en-US" dirty="0"/>
              <a:t>用户名和 </a:t>
            </a:r>
            <a:r>
              <a:rPr lang="en-US" altLang="zh-CN" dirty="0"/>
              <a:t>UID </a:t>
            </a:r>
            <a:r>
              <a:rPr lang="zh-CN" altLang="en-US" dirty="0"/>
              <a:t>被保存在 </a:t>
            </a:r>
            <a:r>
              <a:rPr lang="en-US" altLang="zh-CN" dirty="0"/>
              <a:t>/etc/</a:t>
            </a:r>
            <a:r>
              <a:rPr lang="en-US" altLang="zh-CN" dirty="0" err="1"/>
              <a:t>passwd</a:t>
            </a:r>
            <a:r>
              <a:rPr lang="en-US" altLang="zh-CN" dirty="0"/>
              <a:t> </a:t>
            </a:r>
            <a:r>
              <a:rPr lang="zh-CN" altLang="en-US" dirty="0"/>
              <a:t>这个文件中 </a:t>
            </a:r>
          </a:p>
          <a:p>
            <a:r>
              <a:rPr lang="zh-CN" altLang="en-US" dirty="0"/>
              <a:t>当用户登录时，他们被分配了一个主目录和一个运行的程序（通常是 </a:t>
            </a:r>
            <a:r>
              <a:rPr lang="en-US" altLang="zh-CN" dirty="0"/>
              <a:t>shell</a:t>
            </a:r>
            <a:r>
              <a:rPr lang="zh-CN" altLang="en-US" dirty="0"/>
              <a:t>） </a:t>
            </a:r>
          </a:p>
          <a:p>
            <a:r>
              <a:rPr lang="zh-CN" altLang="en-US" dirty="0"/>
              <a:t>若无适当权限，用户无法读取、写入或执行彼此的文件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特殊权限的文字表示方法</a:t>
            </a:r>
          </a:p>
        </p:txBody>
      </p:sp>
      <p:sp>
        <p:nvSpPr>
          <p:cNvPr id="3" name="内容占位符 2"/>
          <p:cNvSpPr>
            <a:spLocks noGrp="1"/>
          </p:cNvSpPr>
          <p:nvPr>
            <p:ph idx="1"/>
          </p:nvPr>
        </p:nvSpPr>
        <p:spPr>
          <a:xfrm>
            <a:off x="457200" y="1484784"/>
            <a:ext cx="8229600" cy="4646141"/>
          </a:xfrm>
        </p:spPr>
        <p:txBody>
          <a:bodyPr/>
          <a:lstStyle/>
          <a:p>
            <a:r>
              <a:rPr lang="en-US" altLang="zh-CN" b="1" dirty="0">
                <a:solidFill>
                  <a:srgbClr val="FF0000"/>
                </a:solidFill>
                <a:highlight>
                  <a:srgbClr val="FFFF00"/>
                </a:highlight>
              </a:rPr>
              <a:t>SUID</a:t>
            </a:r>
            <a:r>
              <a:rPr lang="zh-CN" altLang="en-US" b="1" dirty="0">
                <a:solidFill>
                  <a:srgbClr val="FF0000"/>
                </a:solidFill>
                <a:highlight>
                  <a:srgbClr val="FFFF00"/>
                </a:highlight>
              </a:rPr>
              <a:t>和</a:t>
            </a:r>
            <a:r>
              <a:rPr lang="en-US" altLang="zh-CN" b="1" dirty="0">
                <a:solidFill>
                  <a:srgbClr val="FF0000"/>
                </a:solidFill>
                <a:highlight>
                  <a:srgbClr val="FFFF00"/>
                </a:highlight>
              </a:rPr>
              <a:t>SGID</a:t>
            </a:r>
            <a:r>
              <a:rPr lang="zh-CN" altLang="en-US" b="1" dirty="0">
                <a:solidFill>
                  <a:srgbClr val="FF0000"/>
                </a:solidFill>
                <a:highlight>
                  <a:srgbClr val="FFFF00"/>
                </a:highlight>
              </a:rPr>
              <a:t>用</a:t>
            </a:r>
            <a:r>
              <a:rPr lang="en-US" altLang="zh-CN" b="1" dirty="0">
                <a:solidFill>
                  <a:srgbClr val="FF0000"/>
                </a:solidFill>
                <a:highlight>
                  <a:srgbClr val="FFFF00"/>
                </a:highlight>
              </a:rPr>
              <a:t>s</a:t>
            </a:r>
            <a:r>
              <a:rPr lang="zh-CN" altLang="en-US" b="1" dirty="0">
                <a:solidFill>
                  <a:srgbClr val="FF0000"/>
                </a:solidFill>
                <a:highlight>
                  <a:srgbClr val="FFFF00"/>
                </a:highlight>
              </a:rPr>
              <a:t>表示</a:t>
            </a:r>
            <a:r>
              <a:rPr lang="zh-CN" altLang="en-US" dirty="0"/>
              <a:t>；</a:t>
            </a:r>
            <a:r>
              <a:rPr lang="en-US" altLang="zh-CN" dirty="0"/>
              <a:t>Sticky-bit</a:t>
            </a:r>
            <a:r>
              <a:rPr lang="zh-CN" altLang="en-US" dirty="0"/>
              <a:t>用</a:t>
            </a:r>
            <a:r>
              <a:rPr lang="en-US" altLang="zh-CN" dirty="0"/>
              <a:t>t</a:t>
            </a:r>
            <a:r>
              <a:rPr lang="zh-CN" altLang="en-US" dirty="0"/>
              <a:t>表示</a:t>
            </a:r>
          </a:p>
          <a:p>
            <a:pPr lvl="1"/>
            <a:r>
              <a:rPr lang="en-US" altLang="zh-CN" dirty="0"/>
              <a:t>SUID</a:t>
            </a:r>
            <a:r>
              <a:rPr lang="zh-CN" altLang="en-US" dirty="0"/>
              <a:t>是占用属主的</a:t>
            </a:r>
            <a:r>
              <a:rPr lang="en-US" altLang="zh-CN" dirty="0"/>
              <a:t>x</a:t>
            </a:r>
            <a:r>
              <a:rPr lang="zh-CN" altLang="en-US" dirty="0"/>
              <a:t>位置来表示</a:t>
            </a:r>
            <a:endParaRPr lang="en-US" altLang="zh-CN" dirty="0"/>
          </a:p>
          <a:p>
            <a:pPr lvl="1"/>
            <a:r>
              <a:rPr lang="en-US" altLang="zh-CN" dirty="0"/>
              <a:t>SGID</a:t>
            </a:r>
            <a:r>
              <a:rPr lang="zh-CN" altLang="en-US" dirty="0"/>
              <a:t>是占用组的</a:t>
            </a:r>
            <a:r>
              <a:rPr lang="en-US" altLang="zh-CN" dirty="0"/>
              <a:t>x</a:t>
            </a:r>
            <a:r>
              <a:rPr lang="zh-CN" altLang="en-US" dirty="0"/>
              <a:t>位置来表示</a:t>
            </a:r>
            <a:endParaRPr lang="en-US" altLang="zh-CN" dirty="0"/>
          </a:p>
          <a:p>
            <a:pPr lvl="1"/>
            <a:r>
              <a:rPr lang="en-US" altLang="zh-CN" dirty="0"/>
              <a:t>sticky-bit</a:t>
            </a:r>
            <a:r>
              <a:rPr lang="zh-CN" altLang="en-US" dirty="0"/>
              <a:t>是占用其他人的</a:t>
            </a:r>
            <a:r>
              <a:rPr lang="en-US" altLang="zh-CN" dirty="0"/>
              <a:t>x</a:t>
            </a:r>
            <a:r>
              <a:rPr lang="zh-CN" altLang="en-US" dirty="0"/>
              <a:t>位置来表示</a:t>
            </a:r>
          </a:p>
          <a:p>
            <a:r>
              <a:rPr lang="zh-CN" altLang="en-US" dirty="0"/>
              <a:t>例如</a:t>
            </a:r>
            <a:endParaRPr lang="en-US" altLang="zh-CN" dirty="0"/>
          </a:p>
          <a:p>
            <a:pPr lvl="1">
              <a:buNone/>
            </a:pPr>
            <a:endParaRPr kumimoji="1" lang="en-US" altLang="zh-CN" sz="1600" b="1" kern="1200" dirty="0">
              <a:solidFill>
                <a:schemeClr val="accent6">
                  <a:lumMod val="75000"/>
                </a:schemeClr>
              </a:solidFill>
              <a:latin typeface="Courier New" pitchFamily="49" charset="0"/>
              <a:ea typeface="宋体" pitchFamily="2" charset="-122"/>
              <a:cs typeface="+mn-cs"/>
            </a:endParaRPr>
          </a:p>
          <a:p>
            <a:pPr lvl="1">
              <a:buNone/>
            </a:pPr>
            <a:r>
              <a:rPr kumimoji="1" lang="en-US" altLang="zh-CN" sz="1600" b="1" kern="1200" dirty="0">
                <a:solidFill>
                  <a:schemeClr val="accent6">
                    <a:lumMod val="75000"/>
                  </a:schemeClr>
                </a:solidFill>
                <a:latin typeface="Courier New" pitchFamily="49" charset="0"/>
                <a:ea typeface="宋体" pitchFamily="2" charset="-122"/>
                <a:cs typeface="+mn-cs"/>
              </a:rPr>
              <a:t>-</a:t>
            </a:r>
            <a:r>
              <a:rPr kumimoji="1" lang="en-US" altLang="zh-CN" sz="1600" b="1" kern="1200" dirty="0" err="1">
                <a:solidFill>
                  <a:schemeClr val="accent6">
                    <a:lumMod val="75000"/>
                  </a:schemeClr>
                </a:solidFill>
                <a:latin typeface="Courier New" pitchFamily="49" charset="0"/>
                <a:ea typeface="宋体" pitchFamily="2" charset="-122"/>
                <a:cs typeface="+mn-cs"/>
              </a:rPr>
              <a:t>rwsr</a:t>
            </a:r>
            <a:r>
              <a:rPr kumimoji="1" lang="en-US" altLang="zh-CN" sz="1600" b="1" kern="1200" dirty="0">
                <a:solidFill>
                  <a:schemeClr val="accent6">
                    <a:lumMod val="75000"/>
                  </a:schemeClr>
                </a:solidFill>
                <a:latin typeface="Courier New" pitchFamily="49" charset="0"/>
                <a:ea typeface="宋体" pitchFamily="2" charset="-122"/>
                <a:cs typeface="+mn-cs"/>
              </a:rPr>
              <a:t>-</a:t>
            </a:r>
            <a:r>
              <a:rPr kumimoji="1" lang="en-US" altLang="zh-CN" sz="1600" b="1" kern="1200" dirty="0" err="1">
                <a:solidFill>
                  <a:schemeClr val="accent6">
                    <a:lumMod val="75000"/>
                  </a:schemeClr>
                </a:solidFill>
                <a:latin typeface="Courier New" pitchFamily="49" charset="0"/>
                <a:ea typeface="宋体" pitchFamily="2" charset="-122"/>
                <a:cs typeface="+mn-cs"/>
              </a:rPr>
              <a:t>xr</a:t>
            </a:r>
            <a:r>
              <a:rPr kumimoji="1" lang="en-US" altLang="zh-CN" sz="1600" b="1" kern="1200" dirty="0">
                <a:solidFill>
                  <a:schemeClr val="accent6">
                    <a:lumMod val="75000"/>
                  </a:schemeClr>
                </a:solidFill>
                <a:latin typeface="Courier New" pitchFamily="49" charset="0"/>
                <a:ea typeface="宋体" pitchFamily="2" charset="-122"/>
                <a:cs typeface="+mn-cs"/>
              </a:rPr>
              <a:t>-x 1 root </a:t>
            </a:r>
            <a:r>
              <a:rPr kumimoji="1" lang="en-US" altLang="zh-CN" sz="1600" b="1" kern="1200" dirty="0" err="1">
                <a:solidFill>
                  <a:schemeClr val="accent6">
                    <a:lumMod val="75000"/>
                  </a:schemeClr>
                </a:solidFill>
                <a:latin typeface="Courier New" pitchFamily="49" charset="0"/>
                <a:ea typeface="宋体" pitchFamily="2" charset="-122"/>
                <a:cs typeface="+mn-cs"/>
              </a:rPr>
              <a:t>root</a:t>
            </a:r>
            <a:r>
              <a:rPr kumimoji="1" lang="en-US" altLang="zh-CN" sz="1600" b="1" kern="1200" dirty="0">
                <a:solidFill>
                  <a:schemeClr val="accent6">
                    <a:lumMod val="75000"/>
                  </a:schemeClr>
                </a:solidFill>
                <a:latin typeface="Courier New" pitchFamily="49" charset="0"/>
                <a:ea typeface="宋体" pitchFamily="2" charset="-122"/>
                <a:cs typeface="+mn-cs"/>
              </a:rPr>
              <a:t>  23420  2010-08-11  /</a:t>
            </a:r>
            <a:r>
              <a:rPr kumimoji="1" lang="en-US" altLang="zh-CN" sz="1600" b="1" kern="1200" dirty="0" err="1">
                <a:solidFill>
                  <a:schemeClr val="accent6">
                    <a:lumMod val="75000"/>
                  </a:schemeClr>
                </a:solidFill>
                <a:latin typeface="Courier New" pitchFamily="49" charset="0"/>
                <a:ea typeface="宋体" pitchFamily="2" charset="-122"/>
                <a:cs typeface="+mn-cs"/>
              </a:rPr>
              <a:t>usr</a:t>
            </a:r>
            <a:r>
              <a:rPr kumimoji="1" lang="en-US" altLang="zh-CN" sz="1600" b="1" kern="1200" dirty="0">
                <a:solidFill>
                  <a:schemeClr val="accent6">
                    <a:lumMod val="75000"/>
                  </a:schemeClr>
                </a:solidFill>
                <a:latin typeface="Courier New" pitchFamily="49" charset="0"/>
                <a:ea typeface="宋体" pitchFamily="2" charset="-122"/>
                <a:cs typeface="+mn-cs"/>
              </a:rPr>
              <a:t>/bin/</a:t>
            </a:r>
            <a:r>
              <a:rPr kumimoji="1" lang="en-US" altLang="zh-CN" sz="1600" b="1" kern="1200" dirty="0" err="1">
                <a:solidFill>
                  <a:schemeClr val="accent6">
                    <a:lumMod val="75000"/>
                  </a:schemeClr>
                </a:solidFill>
                <a:latin typeface="Courier New" pitchFamily="49" charset="0"/>
                <a:ea typeface="宋体" pitchFamily="2" charset="-122"/>
                <a:cs typeface="+mn-cs"/>
              </a:rPr>
              <a:t>passwd</a:t>
            </a:r>
            <a:endParaRPr kumimoji="1" lang="en-US" altLang="zh-CN" sz="1600" b="1" kern="1200" dirty="0">
              <a:solidFill>
                <a:schemeClr val="accent6">
                  <a:lumMod val="75000"/>
                </a:schemeClr>
              </a:solidFill>
              <a:latin typeface="Courier New" pitchFamily="49" charset="0"/>
              <a:ea typeface="宋体" pitchFamily="2" charset="-122"/>
              <a:cs typeface="+mn-cs"/>
            </a:endParaRPr>
          </a:p>
          <a:p>
            <a:pPr lvl="1">
              <a:buNone/>
            </a:pPr>
            <a:r>
              <a:rPr kumimoji="1" lang="en-US" altLang="zh-CN" sz="1600" b="1" kern="1200" dirty="0">
                <a:solidFill>
                  <a:schemeClr val="accent6">
                    <a:lumMod val="75000"/>
                  </a:schemeClr>
                </a:solidFill>
                <a:latin typeface="Courier New" pitchFamily="49" charset="0"/>
                <a:ea typeface="宋体" pitchFamily="2" charset="-122"/>
                <a:cs typeface="+mn-cs"/>
              </a:rPr>
              <a:t>-</a:t>
            </a:r>
            <a:r>
              <a:rPr kumimoji="1" lang="en-US" altLang="zh-CN" sz="1600" b="1" kern="1200" dirty="0" err="1">
                <a:solidFill>
                  <a:schemeClr val="accent6">
                    <a:lumMod val="75000"/>
                  </a:schemeClr>
                </a:solidFill>
                <a:latin typeface="Courier New" pitchFamily="49" charset="0"/>
                <a:ea typeface="宋体" pitchFamily="2" charset="-122"/>
                <a:cs typeface="+mn-cs"/>
              </a:rPr>
              <a:t>rwxr</a:t>
            </a:r>
            <a:r>
              <a:rPr kumimoji="1" lang="en-US" altLang="zh-CN" sz="1600" b="1" kern="1200" dirty="0">
                <a:solidFill>
                  <a:schemeClr val="accent6">
                    <a:lumMod val="75000"/>
                  </a:schemeClr>
                </a:solidFill>
                <a:latin typeface="Courier New" pitchFamily="49" charset="0"/>
                <a:ea typeface="宋体" pitchFamily="2" charset="-122"/>
                <a:cs typeface="+mn-cs"/>
              </a:rPr>
              <a:t>-</a:t>
            </a:r>
            <a:r>
              <a:rPr kumimoji="1" lang="en-US" altLang="zh-CN" sz="1600" b="1" kern="1200" dirty="0" err="1">
                <a:solidFill>
                  <a:schemeClr val="accent6">
                    <a:lumMod val="75000"/>
                  </a:schemeClr>
                </a:solidFill>
                <a:latin typeface="Courier New" pitchFamily="49" charset="0"/>
                <a:ea typeface="宋体" pitchFamily="2" charset="-122"/>
                <a:cs typeface="+mn-cs"/>
              </a:rPr>
              <a:t>sr</a:t>
            </a:r>
            <a:r>
              <a:rPr kumimoji="1" lang="en-US" altLang="zh-CN" sz="1600" b="1" kern="1200" dirty="0">
                <a:solidFill>
                  <a:schemeClr val="accent6">
                    <a:lumMod val="75000"/>
                  </a:schemeClr>
                </a:solidFill>
                <a:latin typeface="Courier New" pitchFamily="49" charset="0"/>
                <a:ea typeface="宋体" pitchFamily="2" charset="-122"/>
                <a:cs typeface="+mn-cs"/>
              </a:rPr>
              <a:t>-x 1 root </a:t>
            </a:r>
            <a:r>
              <a:rPr kumimoji="1" lang="en-US" altLang="zh-CN" sz="1600" b="1" kern="1200" dirty="0" err="1">
                <a:solidFill>
                  <a:schemeClr val="accent6">
                    <a:lumMod val="75000"/>
                  </a:schemeClr>
                </a:solidFill>
                <a:latin typeface="Courier New" pitchFamily="49" charset="0"/>
                <a:ea typeface="宋体" pitchFamily="2" charset="-122"/>
                <a:cs typeface="+mn-cs"/>
              </a:rPr>
              <a:t>tty</a:t>
            </a:r>
            <a:r>
              <a:rPr kumimoji="1" lang="en-US" altLang="zh-CN" sz="1600" b="1" kern="1200" dirty="0">
                <a:solidFill>
                  <a:schemeClr val="accent6">
                    <a:lumMod val="75000"/>
                  </a:schemeClr>
                </a:solidFill>
                <a:latin typeface="Courier New" pitchFamily="49" charset="0"/>
                <a:ea typeface="宋体" pitchFamily="2" charset="-122"/>
                <a:cs typeface="+mn-cs"/>
              </a:rPr>
              <a:t>   11084  03-10 21:28 /</a:t>
            </a:r>
            <a:r>
              <a:rPr kumimoji="1" lang="en-US" altLang="zh-CN" sz="1600" b="1" kern="1200" dirty="0" err="1">
                <a:solidFill>
                  <a:schemeClr val="accent6">
                    <a:lumMod val="75000"/>
                  </a:schemeClr>
                </a:solidFill>
                <a:latin typeface="Courier New" pitchFamily="49" charset="0"/>
                <a:ea typeface="宋体" pitchFamily="2" charset="-122"/>
                <a:cs typeface="+mn-cs"/>
              </a:rPr>
              <a:t>usr</a:t>
            </a:r>
            <a:r>
              <a:rPr kumimoji="1" lang="en-US" altLang="zh-CN" sz="1600" b="1" kern="1200" dirty="0">
                <a:solidFill>
                  <a:schemeClr val="accent6">
                    <a:lumMod val="75000"/>
                  </a:schemeClr>
                </a:solidFill>
                <a:latin typeface="Courier New" pitchFamily="49" charset="0"/>
                <a:ea typeface="宋体" pitchFamily="2" charset="-122"/>
                <a:cs typeface="+mn-cs"/>
              </a:rPr>
              <a:t>/bin/write</a:t>
            </a:r>
          </a:p>
          <a:p>
            <a:pPr lvl="1">
              <a:buNone/>
            </a:pPr>
            <a:r>
              <a:rPr kumimoji="1" lang="en-US" altLang="zh-CN" sz="1600" b="1" kern="1200" dirty="0">
                <a:solidFill>
                  <a:schemeClr val="accent6">
                    <a:lumMod val="75000"/>
                  </a:schemeClr>
                </a:solidFill>
                <a:latin typeface="Courier New" pitchFamily="49" charset="0"/>
                <a:ea typeface="宋体" pitchFamily="2" charset="-122"/>
                <a:cs typeface="+mn-cs"/>
              </a:rPr>
              <a:t>-</a:t>
            </a:r>
            <a:r>
              <a:rPr kumimoji="1" lang="en-US" altLang="zh-CN" sz="1600" b="1" kern="1200" dirty="0" err="1">
                <a:solidFill>
                  <a:schemeClr val="accent6">
                    <a:lumMod val="75000"/>
                  </a:schemeClr>
                </a:solidFill>
                <a:latin typeface="Courier New" pitchFamily="49" charset="0"/>
                <a:ea typeface="宋体" pitchFamily="2" charset="-122"/>
                <a:cs typeface="+mn-cs"/>
              </a:rPr>
              <a:t>rwsr</a:t>
            </a:r>
            <a:r>
              <a:rPr kumimoji="1" lang="en-US" altLang="zh-CN" sz="1600" b="1" kern="1200" dirty="0">
                <a:solidFill>
                  <a:schemeClr val="accent6">
                    <a:lumMod val="75000"/>
                  </a:schemeClr>
                </a:solidFill>
                <a:latin typeface="Courier New" pitchFamily="49" charset="0"/>
                <a:ea typeface="宋体" pitchFamily="2" charset="-122"/>
                <a:cs typeface="+mn-cs"/>
              </a:rPr>
              <a:t>-</a:t>
            </a:r>
            <a:r>
              <a:rPr kumimoji="1" lang="en-US" altLang="zh-CN" sz="1600" b="1" kern="1200" dirty="0" err="1">
                <a:solidFill>
                  <a:schemeClr val="accent6">
                    <a:lumMod val="75000"/>
                  </a:schemeClr>
                </a:solidFill>
                <a:latin typeface="Courier New" pitchFamily="49" charset="0"/>
                <a:ea typeface="宋体" pitchFamily="2" charset="-122"/>
                <a:cs typeface="+mn-cs"/>
              </a:rPr>
              <a:t>sr</a:t>
            </a:r>
            <a:r>
              <a:rPr kumimoji="1" lang="en-US" altLang="zh-CN" sz="1600" b="1" kern="1200" dirty="0">
                <a:solidFill>
                  <a:schemeClr val="accent6">
                    <a:lumMod val="75000"/>
                  </a:schemeClr>
                </a:solidFill>
                <a:latin typeface="Courier New" pitchFamily="49" charset="0"/>
                <a:ea typeface="宋体" pitchFamily="2" charset="-122"/>
                <a:cs typeface="+mn-cs"/>
              </a:rPr>
              <a:t>-x 1 root </a:t>
            </a:r>
            <a:r>
              <a:rPr kumimoji="1" lang="en-US" altLang="zh-CN" sz="1600" b="1" kern="1200" dirty="0" err="1">
                <a:solidFill>
                  <a:schemeClr val="accent6">
                    <a:lumMod val="75000"/>
                  </a:schemeClr>
                </a:solidFill>
                <a:latin typeface="Courier New" pitchFamily="49" charset="0"/>
                <a:ea typeface="宋体" pitchFamily="2" charset="-122"/>
                <a:cs typeface="+mn-cs"/>
              </a:rPr>
              <a:t>root</a:t>
            </a:r>
            <a:r>
              <a:rPr kumimoji="1" lang="en-US" altLang="zh-CN" sz="1600" b="1" kern="1200" dirty="0">
                <a:solidFill>
                  <a:schemeClr val="accent6">
                    <a:lumMod val="75000"/>
                  </a:schemeClr>
                </a:solidFill>
                <a:latin typeface="Courier New" pitchFamily="49" charset="0"/>
                <a:ea typeface="宋体" pitchFamily="2" charset="-122"/>
                <a:cs typeface="+mn-cs"/>
              </a:rPr>
              <a:t>  315416 2010-01-06  /</a:t>
            </a:r>
            <a:r>
              <a:rPr kumimoji="1" lang="en-US" altLang="zh-CN" sz="1600" b="1" kern="1200" dirty="0" err="1">
                <a:solidFill>
                  <a:schemeClr val="accent6">
                    <a:lumMod val="75000"/>
                  </a:schemeClr>
                </a:solidFill>
                <a:latin typeface="Courier New" pitchFamily="49" charset="0"/>
                <a:ea typeface="宋体" pitchFamily="2" charset="-122"/>
                <a:cs typeface="+mn-cs"/>
              </a:rPr>
              <a:t>usr</a:t>
            </a:r>
            <a:r>
              <a:rPr kumimoji="1" lang="en-US" altLang="zh-CN" sz="1600" b="1" kern="1200" dirty="0">
                <a:solidFill>
                  <a:schemeClr val="accent6">
                    <a:lumMod val="75000"/>
                  </a:schemeClr>
                </a:solidFill>
                <a:latin typeface="Courier New" pitchFamily="49" charset="0"/>
                <a:ea typeface="宋体" pitchFamily="2" charset="-122"/>
                <a:cs typeface="+mn-cs"/>
              </a:rPr>
              <a:t>/bin/</a:t>
            </a:r>
            <a:r>
              <a:rPr kumimoji="1" lang="en-US" altLang="zh-CN" sz="1600" b="1" kern="1200" dirty="0" err="1">
                <a:solidFill>
                  <a:schemeClr val="accent6">
                    <a:lumMod val="75000"/>
                  </a:schemeClr>
                </a:solidFill>
                <a:latin typeface="Courier New" pitchFamily="49" charset="0"/>
                <a:ea typeface="宋体" pitchFamily="2" charset="-122"/>
                <a:cs typeface="+mn-cs"/>
              </a:rPr>
              <a:t>crontab</a:t>
            </a:r>
            <a:endParaRPr kumimoji="1" lang="en-US" altLang="zh-CN" sz="1600" b="1" kern="1200" dirty="0">
              <a:solidFill>
                <a:schemeClr val="accent6">
                  <a:lumMod val="75000"/>
                </a:schemeClr>
              </a:solidFill>
              <a:latin typeface="Courier New" pitchFamily="49" charset="0"/>
              <a:ea typeface="宋体" pitchFamily="2" charset="-122"/>
              <a:cs typeface="+mn-cs"/>
            </a:endParaRPr>
          </a:p>
          <a:p>
            <a:pPr lvl="1">
              <a:buNone/>
            </a:pPr>
            <a:r>
              <a:rPr kumimoji="1" lang="en-US" altLang="zh-CN" sz="1600" b="1" kern="1200" dirty="0" err="1">
                <a:solidFill>
                  <a:schemeClr val="accent6">
                    <a:lumMod val="75000"/>
                  </a:schemeClr>
                </a:solidFill>
                <a:latin typeface="Courier New" pitchFamily="49" charset="0"/>
                <a:ea typeface="宋体" pitchFamily="2" charset="-122"/>
                <a:cs typeface="+mn-cs"/>
              </a:rPr>
              <a:t>drwxrws</a:t>
            </a:r>
            <a:r>
              <a:rPr kumimoji="1" lang="en-US" altLang="zh-CN" sz="1600" b="1" kern="1200" dirty="0">
                <a:solidFill>
                  <a:schemeClr val="accent6">
                    <a:lumMod val="75000"/>
                  </a:schemeClr>
                </a:solidFill>
                <a:latin typeface="Courier New" pitchFamily="49" charset="0"/>
                <a:ea typeface="宋体" pitchFamily="2" charset="-122"/>
                <a:cs typeface="+mn-cs"/>
              </a:rPr>
              <a:t>--- 3 root admin 4096   06-18 01:01 /admin/sales</a:t>
            </a:r>
          </a:p>
          <a:p>
            <a:pPr lvl="1">
              <a:buNone/>
            </a:pPr>
            <a:r>
              <a:rPr kumimoji="1" lang="en-US" altLang="zh-CN" sz="1600" b="1" kern="1200" dirty="0" err="1">
                <a:solidFill>
                  <a:schemeClr val="accent6">
                    <a:lumMod val="75000"/>
                  </a:schemeClr>
                </a:solidFill>
                <a:latin typeface="Courier New" pitchFamily="49" charset="0"/>
                <a:ea typeface="宋体" pitchFamily="2" charset="-122"/>
                <a:cs typeface="+mn-cs"/>
              </a:rPr>
              <a:t>drwxrwxrwt</a:t>
            </a:r>
            <a:r>
              <a:rPr kumimoji="1" lang="en-US" altLang="zh-CN" sz="1600" b="1" kern="1200" dirty="0">
                <a:solidFill>
                  <a:schemeClr val="accent6">
                    <a:lumMod val="75000"/>
                  </a:schemeClr>
                </a:solidFill>
                <a:latin typeface="Courier New" pitchFamily="49" charset="0"/>
                <a:ea typeface="宋体" pitchFamily="2" charset="-122"/>
                <a:cs typeface="+mn-cs"/>
              </a:rPr>
              <a:t> 5 root </a:t>
            </a:r>
            <a:r>
              <a:rPr kumimoji="1" lang="en-US" altLang="zh-CN" sz="1600" b="1" kern="1200" dirty="0" err="1">
                <a:solidFill>
                  <a:schemeClr val="accent6">
                    <a:lumMod val="75000"/>
                  </a:schemeClr>
                </a:solidFill>
                <a:latin typeface="Courier New" pitchFamily="49" charset="0"/>
                <a:ea typeface="宋体" pitchFamily="2" charset="-122"/>
                <a:cs typeface="+mn-cs"/>
              </a:rPr>
              <a:t>root</a:t>
            </a:r>
            <a:r>
              <a:rPr kumimoji="1" lang="en-US" altLang="zh-CN" sz="1600" b="1" kern="1200" dirty="0">
                <a:solidFill>
                  <a:schemeClr val="accent6">
                    <a:lumMod val="75000"/>
                  </a:schemeClr>
                </a:solidFill>
                <a:latin typeface="Courier New" pitchFamily="49" charset="0"/>
                <a:ea typeface="宋体" pitchFamily="2" charset="-122"/>
                <a:cs typeface="+mn-cs"/>
              </a:rPr>
              <a:t>  4096   06-18 01:01 /</a:t>
            </a:r>
            <a:r>
              <a:rPr kumimoji="1" lang="en-US" altLang="zh-CN" sz="1600" b="1" kern="1200" dirty="0" err="1">
                <a:solidFill>
                  <a:schemeClr val="accent6">
                    <a:lumMod val="75000"/>
                  </a:schemeClr>
                </a:solidFill>
                <a:latin typeface="Courier New" pitchFamily="49" charset="0"/>
                <a:ea typeface="宋体" pitchFamily="2" charset="-122"/>
                <a:cs typeface="+mn-cs"/>
              </a:rPr>
              <a:t>tmp</a:t>
            </a:r>
            <a:endParaRPr kumimoji="1" lang="zh-CN" altLang="en-US" sz="1600" b="1" kern="1200" dirty="0">
              <a:solidFill>
                <a:schemeClr val="accent6">
                  <a:lumMod val="75000"/>
                </a:schemeClr>
              </a:solidFill>
              <a:latin typeface="Courier New" pitchFamily="49" charset="0"/>
              <a:ea typeface="宋体" pitchFamily="2" charset="-122"/>
              <a:cs typeface="+mn-cs"/>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682263"/>
          </a:xfrm>
        </p:spPr>
        <p:txBody>
          <a:bodyPr/>
          <a:lstStyle/>
          <a:p>
            <a:r>
              <a:rPr lang="zh-CN" altLang="en-US" dirty="0"/>
              <a:t>特殊权限的</a:t>
            </a:r>
            <a:r>
              <a:rPr lang="zh-CN" altLang="en-US" dirty="0">
                <a:highlight>
                  <a:srgbClr val="FFFF00"/>
                </a:highlight>
              </a:rPr>
              <a:t>数值表示方法</a:t>
            </a:r>
          </a:p>
        </p:txBody>
      </p:sp>
      <p:sp>
        <p:nvSpPr>
          <p:cNvPr id="3" name="内容占位符 2"/>
          <p:cNvSpPr>
            <a:spLocks noGrp="1"/>
          </p:cNvSpPr>
          <p:nvPr>
            <p:ph idx="1"/>
          </p:nvPr>
        </p:nvSpPr>
        <p:spPr>
          <a:xfrm>
            <a:off x="457200" y="2060848"/>
            <a:ext cx="8229600" cy="1008112"/>
          </a:xfrm>
        </p:spPr>
        <p:txBody>
          <a:bodyPr/>
          <a:lstStyle/>
          <a:p>
            <a:r>
              <a:rPr lang="zh-CN" altLang="en-US" sz="2800" dirty="0"/>
              <a:t>使用一个单独的数字模式（</a:t>
            </a:r>
            <a:r>
              <a:rPr lang="en-US" altLang="zh-CN" sz="2800" dirty="0">
                <a:solidFill>
                  <a:srgbClr val="C00000"/>
                </a:solidFill>
              </a:rPr>
              <a:t>n0</a:t>
            </a:r>
            <a:r>
              <a:rPr lang="zh-CN" altLang="en-US" sz="2800" dirty="0"/>
              <a:t>）由不同权限所对应的数字相加得到一个表示特殊权限的八进制数。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7" name="Text Box 3"/>
          <p:cNvSpPr txBox="1">
            <a:spLocks noChangeArrowheads="1"/>
          </p:cNvSpPr>
          <p:nvPr/>
        </p:nvSpPr>
        <p:spPr bwMode="auto">
          <a:xfrm>
            <a:off x="467544" y="1283841"/>
            <a:ext cx="7345362" cy="523220"/>
          </a:xfrm>
          <a:prstGeom prst="rect">
            <a:avLst/>
          </a:prstGeom>
          <a:noFill/>
          <a:ln w="9525">
            <a:solidFill>
              <a:schemeClr val="tx1"/>
            </a:solidFill>
            <a:miter lim="800000"/>
            <a:headEnd/>
            <a:tailEnd/>
          </a:ln>
          <a:effectLst/>
        </p:spPr>
        <p:txBody>
          <a:bodyPr>
            <a:spAutoFit/>
          </a:bodyPr>
          <a:lstStyle/>
          <a:p>
            <a:r>
              <a:rPr lang="en-US" altLang="zh-CN" sz="2800" b="1" dirty="0" err="1">
                <a:latin typeface="Courier New" pitchFamily="49" charset="0"/>
              </a:rPr>
              <a:t>chmod</a:t>
            </a:r>
            <a:r>
              <a:rPr lang="en-US" altLang="zh-CN" sz="2800" dirty="0">
                <a:solidFill>
                  <a:srgbClr val="006400"/>
                </a:solidFill>
                <a:latin typeface="Arial Unicode MS" pitchFamily="34" charset="-122"/>
              </a:rPr>
              <a:t>  </a:t>
            </a:r>
            <a:r>
              <a:rPr lang="en-US" altLang="zh-CN" sz="2800" dirty="0">
                <a:solidFill>
                  <a:srgbClr val="C00000"/>
                </a:solidFill>
                <a:latin typeface="Arial Unicode MS" pitchFamily="34" charset="-122"/>
              </a:rPr>
              <a:t>n0</a:t>
            </a:r>
            <a:r>
              <a:rPr lang="en-US" altLang="zh-CN" sz="2800" b="1" dirty="0">
                <a:solidFill>
                  <a:srgbClr val="002060"/>
                </a:solidFill>
                <a:latin typeface="Courier New" pitchFamily="49" charset="0"/>
              </a:rPr>
              <a:t>n1n2n3</a:t>
            </a:r>
            <a:r>
              <a:rPr lang="en-US" altLang="zh-CN" sz="2800" dirty="0">
                <a:solidFill>
                  <a:srgbClr val="006400"/>
                </a:solidFill>
                <a:latin typeface="Arial Unicode MS" pitchFamily="34" charset="-122"/>
              </a:rPr>
              <a:t>  </a:t>
            </a:r>
            <a:r>
              <a:rPr lang="zh-CN" altLang="en-US" sz="2400" b="0" dirty="0">
                <a:solidFill>
                  <a:schemeClr val="accent6">
                    <a:lumMod val="75000"/>
                  </a:schemeClr>
                </a:solidFill>
                <a:latin typeface="Arial Unicode MS" pitchFamily="34" charset="-122"/>
                <a:ea typeface="黑体" pitchFamily="49" charset="-122"/>
              </a:rPr>
              <a:t>文件或目录名</a:t>
            </a:r>
            <a:r>
              <a:rPr lang="zh-CN" altLang="en-US" sz="2400" dirty="0">
                <a:solidFill>
                  <a:schemeClr val="accent6">
                    <a:lumMod val="75000"/>
                  </a:schemeClr>
                </a:solidFill>
                <a:latin typeface="Arial Unicode MS" pitchFamily="34" charset="-122"/>
              </a:rPr>
              <a:t> </a:t>
            </a:r>
            <a:endParaRPr lang="en-US" altLang="zh-CN" sz="2400" dirty="0">
              <a:solidFill>
                <a:schemeClr val="accent6">
                  <a:lumMod val="75000"/>
                </a:schemeClr>
              </a:solidFill>
              <a:latin typeface="Arial Unicode MS" pitchFamily="34" charset="-122"/>
            </a:endParaRPr>
          </a:p>
        </p:txBody>
      </p:sp>
      <p:graphicFrame>
        <p:nvGraphicFramePr>
          <p:cNvPr id="8" name="Group 103"/>
          <p:cNvGraphicFramePr>
            <a:graphicFrameLocks noGrp="1"/>
          </p:cNvGraphicFramePr>
          <p:nvPr/>
        </p:nvGraphicFramePr>
        <p:xfrm>
          <a:off x="467544" y="3501008"/>
          <a:ext cx="3240361" cy="2034970"/>
        </p:xfrm>
        <a:graphic>
          <a:graphicData uri="http://schemas.openxmlformats.org/drawingml/2006/table">
            <a:tbl>
              <a:tblPr/>
              <a:tblGrid>
                <a:gridCol w="2016224">
                  <a:extLst>
                    <a:ext uri="{9D8B030D-6E8A-4147-A177-3AD203B41FA5}">
                      <a16:colId xmlns:a16="http://schemas.microsoft.com/office/drawing/2014/main" val="20000"/>
                    </a:ext>
                  </a:extLst>
                </a:gridCol>
                <a:gridCol w="1224137">
                  <a:extLst>
                    <a:ext uri="{9D8B030D-6E8A-4147-A177-3AD203B41FA5}">
                      <a16:colId xmlns:a16="http://schemas.microsoft.com/office/drawing/2014/main" val="20001"/>
                    </a:ext>
                  </a:extLst>
                </a:gridCol>
              </a:tblGrid>
              <a:tr h="36173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权限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黑体" pitchFamily="49" charset="-122"/>
                        </a:rPr>
                        <a:t>对应数字</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993300"/>
                          </a:solidFill>
                          <a:effectLst/>
                          <a:latin typeface="Courier New" pitchFamily="49" charset="0"/>
                          <a:ea typeface="黑体" pitchFamily="49" charset="-122"/>
                        </a:rPr>
                        <a:t>SUID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CC"/>
                          </a:solidFill>
                          <a:effectLst/>
                          <a:latin typeface="Courier New" pitchFamily="49" charset="0"/>
                          <a:ea typeface="黑体"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3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993300"/>
                          </a:solidFill>
                          <a:effectLst/>
                          <a:latin typeface="Courier New" pitchFamily="49" charset="0"/>
                          <a:ea typeface="黑体" pitchFamily="49" charset="-122"/>
                        </a:rPr>
                        <a:t>SGID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CC"/>
                          </a:solidFill>
                          <a:effectLst/>
                          <a:latin typeface="Courier New" pitchFamily="49" charset="0"/>
                          <a:ea typeface="黑体"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kern="1200" cap="none" normalizeH="0" baseline="0" dirty="0">
                          <a:ln>
                            <a:noFill/>
                          </a:ln>
                          <a:solidFill>
                            <a:srgbClr val="993300"/>
                          </a:solidFill>
                          <a:effectLst/>
                          <a:latin typeface="Courier New" pitchFamily="49" charset="0"/>
                          <a:ea typeface="黑体" pitchFamily="49" charset="-122"/>
                          <a:cs typeface="+mn-cs"/>
                        </a:rPr>
                        <a:t>Sticky-bit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CC"/>
                          </a:solidFill>
                          <a:effectLst/>
                          <a:latin typeface="Courier New" pitchFamily="49" charset="0"/>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63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9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993300"/>
                          </a:solidFill>
                          <a:effectLst/>
                          <a:latin typeface="Courier New" pitchFamily="49" charset="0"/>
                          <a:ea typeface="黑体"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CC"/>
                          </a:solidFill>
                          <a:effectLst/>
                          <a:latin typeface="Courier New" pitchFamily="49" charset="0"/>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63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Text Box 24"/>
          <p:cNvSpPr txBox="1">
            <a:spLocks noChangeArrowheads="1"/>
          </p:cNvSpPr>
          <p:nvPr/>
        </p:nvSpPr>
        <p:spPr bwMode="auto">
          <a:xfrm>
            <a:off x="3893517" y="2996952"/>
            <a:ext cx="2311400" cy="519113"/>
          </a:xfrm>
          <a:prstGeom prst="rect">
            <a:avLst/>
          </a:prstGeom>
          <a:noFill/>
          <a:ln w="9525">
            <a:noFill/>
            <a:miter lim="800000"/>
            <a:headEnd/>
            <a:tailEnd/>
          </a:ln>
          <a:effectLst/>
        </p:spPr>
        <p:txBody>
          <a:bodyPr wrap="none">
            <a:spAutoFit/>
          </a:bodyPr>
          <a:lstStyle/>
          <a:p>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rwsr</a:t>
            </a:r>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xr</a:t>
            </a:r>
            <a:r>
              <a:rPr lang="en-US" altLang="zh-CN" sz="2800" dirty="0">
                <a:solidFill>
                  <a:srgbClr val="0000CC"/>
                </a:solidFill>
                <a:latin typeface="Courier New" pitchFamily="49" charset="0"/>
              </a:rPr>
              <a:t>-x</a:t>
            </a:r>
          </a:p>
        </p:txBody>
      </p:sp>
      <p:sp>
        <p:nvSpPr>
          <p:cNvPr id="10" name="Text Box 25"/>
          <p:cNvSpPr txBox="1">
            <a:spLocks noChangeArrowheads="1"/>
          </p:cNvSpPr>
          <p:nvPr/>
        </p:nvSpPr>
        <p:spPr bwMode="auto">
          <a:xfrm>
            <a:off x="3895104" y="3530352"/>
            <a:ext cx="2311400" cy="519113"/>
          </a:xfrm>
          <a:prstGeom prst="rect">
            <a:avLst/>
          </a:prstGeom>
          <a:noFill/>
          <a:ln w="9525">
            <a:noFill/>
            <a:miter lim="800000"/>
            <a:headEnd/>
            <a:tailEnd/>
          </a:ln>
          <a:effectLst/>
        </p:spPr>
        <p:txBody>
          <a:bodyPr wrap="none">
            <a:spAutoFit/>
          </a:bodyPr>
          <a:lstStyle/>
          <a:p>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rwxr</a:t>
            </a:r>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sr</a:t>
            </a:r>
            <a:r>
              <a:rPr lang="en-US" altLang="zh-CN" sz="2800" dirty="0">
                <a:solidFill>
                  <a:srgbClr val="0000CC"/>
                </a:solidFill>
                <a:latin typeface="Courier New" pitchFamily="49" charset="0"/>
              </a:rPr>
              <a:t>-x</a:t>
            </a:r>
          </a:p>
        </p:txBody>
      </p:sp>
      <p:sp>
        <p:nvSpPr>
          <p:cNvPr id="11" name="Text Box 26"/>
          <p:cNvSpPr txBox="1">
            <a:spLocks noChangeArrowheads="1"/>
          </p:cNvSpPr>
          <p:nvPr/>
        </p:nvSpPr>
        <p:spPr bwMode="auto">
          <a:xfrm>
            <a:off x="3895104" y="4077072"/>
            <a:ext cx="2311400" cy="519113"/>
          </a:xfrm>
          <a:prstGeom prst="rect">
            <a:avLst/>
          </a:prstGeom>
          <a:noFill/>
          <a:ln w="9525">
            <a:noFill/>
            <a:miter lim="800000"/>
            <a:headEnd/>
            <a:tailEnd/>
          </a:ln>
          <a:effectLst/>
        </p:spPr>
        <p:txBody>
          <a:bodyPr wrap="none">
            <a:spAutoFit/>
          </a:bodyPr>
          <a:lstStyle/>
          <a:p>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rwsr</a:t>
            </a:r>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sr</a:t>
            </a:r>
            <a:r>
              <a:rPr lang="en-US" altLang="zh-CN" sz="2800" dirty="0">
                <a:solidFill>
                  <a:srgbClr val="0000CC"/>
                </a:solidFill>
                <a:latin typeface="Courier New" pitchFamily="49" charset="0"/>
              </a:rPr>
              <a:t>-x</a:t>
            </a:r>
          </a:p>
        </p:txBody>
      </p:sp>
      <p:sp>
        <p:nvSpPr>
          <p:cNvPr id="12" name="Text Box 27"/>
          <p:cNvSpPr txBox="1">
            <a:spLocks noChangeArrowheads="1"/>
          </p:cNvSpPr>
          <p:nvPr/>
        </p:nvSpPr>
        <p:spPr bwMode="auto">
          <a:xfrm>
            <a:off x="3895104" y="4668218"/>
            <a:ext cx="2311400" cy="519113"/>
          </a:xfrm>
          <a:prstGeom prst="rect">
            <a:avLst/>
          </a:prstGeom>
          <a:noFill/>
          <a:ln w="9525">
            <a:noFill/>
            <a:miter lim="800000"/>
            <a:headEnd/>
            <a:tailEnd/>
          </a:ln>
          <a:effectLst/>
        </p:spPr>
        <p:txBody>
          <a:bodyPr wrap="none">
            <a:spAutoFit/>
          </a:bodyPr>
          <a:lstStyle/>
          <a:p>
            <a:r>
              <a:rPr lang="en-US" altLang="zh-CN" sz="2800" dirty="0" err="1">
                <a:solidFill>
                  <a:srgbClr val="0000CC"/>
                </a:solidFill>
                <a:latin typeface="Courier New" pitchFamily="49" charset="0"/>
              </a:rPr>
              <a:t>drwxrws</a:t>
            </a:r>
            <a:r>
              <a:rPr lang="en-US" altLang="zh-CN" sz="2800" dirty="0">
                <a:solidFill>
                  <a:srgbClr val="0000CC"/>
                </a:solidFill>
                <a:latin typeface="Courier New" pitchFamily="49" charset="0"/>
              </a:rPr>
              <a:t>---</a:t>
            </a:r>
          </a:p>
        </p:txBody>
      </p:sp>
      <p:sp>
        <p:nvSpPr>
          <p:cNvPr id="13" name="Text Box 28"/>
          <p:cNvSpPr txBox="1">
            <a:spLocks noChangeArrowheads="1"/>
          </p:cNvSpPr>
          <p:nvPr/>
        </p:nvSpPr>
        <p:spPr bwMode="auto">
          <a:xfrm>
            <a:off x="7278067" y="3044577"/>
            <a:ext cx="1038349"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4755</a:t>
            </a:r>
          </a:p>
        </p:txBody>
      </p:sp>
      <p:sp>
        <p:nvSpPr>
          <p:cNvPr id="14" name="Text Box 29"/>
          <p:cNvSpPr txBox="1">
            <a:spLocks noChangeArrowheads="1"/>
          </p:cNvSpPr>
          <p:nvPr/>
        </p:nvSpPr>
        <p:spPr bwMode="auto">
          <a:xfrm>
            <a:off x="7278067" y="3577977"/>
            <a:ext cx="1110357"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2</a:t>
            </a:r>
            <a:r>
              <a:rPr lang="zh-CN" altLang="en-US" sz="2800" dirty="0">
                <a:solidFill>
                  <a:srgbClr val="0000CC"/>
                </a:solidFill>
                <a:latin typeface="Courier New" pitchFamily="49" charset="0"/>
              </a:rPr>
              <a:t>7</a:t>
            </a:r>
            <a:r>
              <a:rPr lang="en-US" altLang="zh-CN" sz="2800" dirty="0">
                <a:solidFill>
                  <a:srgbClr val="0000CC"/>
                </a:solidFill>
                <a:latin typeface="Courier New" pitchFamily="49" charset="0"/>
              </a:rPr>
              <a:t>55</a:t>
            </a:r>
          </a:p>
        </p:txBody>
      </p:sp>
      <p:sp>
        <p:nvSpPr>
          <p:cNvPr id="15" name="Text Box 30"/>
          <p:cNvSpPr txBox="1">
            <a:spLocks noChangeArrowheads="1"/>
          </p:cNvSpPr>
          <p:nvPr/>
        </p:nvSpPr>
        <p:spPr bwMode="auto">
          <a:xfrm>
            <a:off x="7278067" y="4124697"/>
            <a:ext cx="1110357"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6755</a:t>
            </a:r>
          </a:p>
        </p:txBody>
      </p:sp>
      <p:sp>
        <p:nvSpPr>
          <p:cNvPr id="16" name="Text Box 31"/>
          <p:cNvSpPr txBox="1">
            <a:spLocks noChangeArrowheads="1"/>
          </p:cNvSpPr>
          <p:nvPr/>
        </p:nvSpPr>
        <p:spPr bwMode="auto">
          <a:xfrm>
            <a:off x="7278067" y="4740226"/>
            <a:ext cx="1182365"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2770</a:t>
            </a:r>
          </a:p>
        </p:txBody>
      </p:sp>
      <p:sp>
        <p:nvSpPr>
          <p:cNvPr id="17" name="Line 32"/>
          <p:cNvSpPr>
            <a:spLocks noChangeShapeType="1"/>
          </p:cNvSpPr>
          <p:nvPr/>
        </p:nvSpPr>
        <p:spPr bwMode="auto">
          <a:xfrm>
            <a:off x="6211267" y="3298577"/>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8" name="Line 33"/>
          <p:cNvSpPr>
            <a:spLocks noChangeShapeType="1"/>
          </p:cNvSpPr>
          <p:nvPr/>
        </p:nvSpPr>
        <p:spPr bwMode="auto">
          <a:xfrm>
            <a:off x="6211267" y="3831977"/>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19" name="Line 34"/>
          <p:cNvSpPr>
            <a:spLocks noChangeShapeType="1"/>
          </p:cNvSpPr>
          <p:nvPr/>
        </p:nvSpPr>
        <p:spPr bwMode="auto">
          <a:xfrm>
            <a:off x="6228184" y="4378697"/>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0" name="Line 35"/>
          <p:cNvSpPr>
            <a:spLocks noChangeShapeType="1"/>
          </p:cNvSpPr>
          <p:nvPr/>
        </p:nvSpPr>
        <p:spPr bwMode="auto">
          <a:xfrm>
            <a:off x="6228184" y="4969843"/>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1" name="Text Box 27"/>
          <p:cNvSpPr txBox="1">
            <a:spLocks noChangeArrowheads="1"/>
          </p:cNvSpPr>
          <p:nvPr/>
        </p:nvSpPr>
        <p:spPr bwMode="auto">
          <a:xfrm>
            <a:off x="3895104" y="5214143"/>
            <a:ext cx="2311400" cy="519113"/>
          </a:xfrm>
          <a:prstGeom prst="rect">
            <a:avLst/>
          </a:prstGeom>
          <a:noFill/>
          <a:ln w="9525">
            <a:noFill/>
            <a:miter lim="800000"/>
            <a:headEnd/>
            <a:tailEnd/>
          </a:ln>
          <a:effectLst/>
        </p:spPr>
        <p:txBody>
          <a:bodyPr wrap="none">
            <a:spAutoFit/>
          </a:bodyPr>
          <a:lstStyle/>
          <a:p>
            <a:r>
              <a:rPr lang="en-US" altLang="zh-CN" sz="2800" dirty="0" err="1">
                <a:solidFill>
                  <a:srgbClr val="0000CC"/>
                </a:solidFill>
                <a:latin typeface="Courier New" pitchFamily="49" charset="0"/>
              </a:rPr>
              <a:t>drwxrwxrwt</a:t>
            </a:r>
            <a:endParaRPr lang="en-US" altLang="zh-CN" sz="2800" dirty="0">
              <a:solidFill>
                <a:srgbClr val="0000CC"/>
              </a:solidFill>
              <a:latin typeface="Courier New" pitchFamily="49" charset="0"/>
            </a:endParaRPr>
          </a:p>
        </p:txBody>
      </p:sp>
      <p:sp>
        <p:nvSpPr>
          <p:cNvPr id="22" name="Text Box 31"/>
          <p:cNvSpPr txBox="1">
            <a:spLocks noChangeArrowheads="1"/>
          </p:cNvSpPr>
          <p:nvPr/>
        </p:nvSpPr>
        <p:spPr bwMode="auto">
          <a:xfrm>
            <a:off x="7278067" y="5286151"/>
            <a:ext cx="1182365"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177</a:t>
            </a:r>
            <a:r>
              <a:rPr lang="zh-CN" altLang="en-US" sz="2800" dirty="0">
                <a:solidFill>
                  <a:srgbClr val="0000CC"/>
                </a:solidFill>
                <a:latin typeface="Courier New" pitchFamily="49" charset="0"/>
              </a:rPr>
              <a:t>7</a:t>
            </a:r>
            <a:endParaRPr lang="en-US" altLang="zh-CN" sz="2800" dirty="0">
              <a:solidFill>
                <a:srgbClr val="0000CC"/>
              </a:solidFill>
              <a:latin typeface="Courier New" pitchFamily="49" charset="0"/>
            </a:endParaRPr>
          </a:p>
        </p:txBody>
      </p:sp>
      <p:sp>
        <p:nvSpPr>
          <p:cNvPr id="23" name="Line 35"/>
          <p:cNvSpPr>
            <a:spLocks noChangeShapeType="1"/>
          </p:cNvSpPr>
          <p:nvPr/>
        </p:nvSpPr>
        <p:spPr bwMode="auto">
          <a:xfrm>
            <a:off x="6228184" y="5515768"/>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
        <p:nvSpPr>
          <p:cNvPr id="24" name="Text Box 27"/>
          <p:cNvSpPr txBox="1">
            <a:spLocks noChangeArrowheads="1"/>
          </p:cNvSpPr>
          <p:nvPr/>
        </p:nvSpPr>
        <p:spPr bwMode="auto">
          <a:xfrm>
            <a:off x="3923928" y="5718199"/>
            <a:ext cx="2332690" cy="523220"/>
          </a:xfrm>
          <a:prstGeom prst="rect">
            <a:avLst/>
          </a:prstGeom>
          <a:noFill/>
          <a:ln w="9525">
            <a:noFill/>
            <a:miter lim="800000"/>
            <a:headEnd/>
            <a:tailEnd/>
          </a:ln>
          <a:effectLst/>
        </p:spPr>
        <p:txBody>
          <a:bodyPr wrap="none">
            <a:spAutoFit/>
          </a:bodyPr>
          <a:lstStyle/>
          <a:p>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rwxr</a:t>
            </a:r>
            <a:r>
              <a:rPr lang="en-US" altLang="zh-CN" sz="2800" dirty="0">
                <a:solidFill>
                  <a:srgbClr val="0000CC"/>
                </a:solidFill>
                <a:latin typeface="Courier New" pitchFamily="49" charset="0"/>
              </a:rPr>
              <a:t>-</a:t>
            </a:r>
            <a:r>
              <a:rPr lang="en-US" altLang="zh-CN" sz="2800" dirty="0" err="1">
                <a:solidFill>
                  <a:srgbClr val="0000CC"/>
                </a:solidFill>
                <a:latin typeface="Courier New" pitchFamily="49" charset="0"/>
              </a:rPr>
              <a:t>xr</a:t>
            </a:r>
            <a:r>
              <a:rPr lang="en-US" altLang="zh-CN" sz="2800" dirty="0">
                <a:solidFill>
                  <a:srgbClr val="0000CC"/>
                </a:solidFill>
                <a:latin typeface="Courier New" pitchFamily="49" charset="0"/>
              </a:rPr>
              <a:t>-x</a:t>
            </a:r>
          </a:p>
        </p:txBody>
      </p:sp>
      <p:sp>
        <p:nvSpPr>
          <p:cNvPr id="25" name="Text Box 31"/>
          <p:cNvSpPr txBox="1">
            <a:spLocks noChangeArrowheads="1"/>
          </p:cNvSpPr>
          <p:nvPr/>
        </p:nvSpPr>
        <p:spPr bwMode="auto">
          <a:xfrm>
            <a:off x="7306891" y="5790207"/>
            <a:ext cx="1182365" cy="519113"/>
          </a:xfrm>
          <a:prstGeom prst="rect">
            <a:avLst/>
          </a:prstGeom>
          <a:noFill/>
          <a:ln w="9525">
            <a:noFill/>
            <a:miter lim="800000"/>
            <a:headEnd/>
            <a:tailEnd/>
          </a:ln>
          <a:effectLst/>
        </p:spPr>
        <p:txBody>
          <a:bodyPr wrap="square">
            <a:spAutoFit/>
          </a:bodyPr>
          <a:lstStyle/>
          <a:p>
            <a:r>
              <a:rPr lang="en-US" altLang="zh-CN" sz="2800" dirty="0">
                <a:solidFill>
                  <a:srgbClr val="0000CC"/>
                </a:solidFill>
                <a:latin typeface="Courier New" pitchFamily="49" charset="0"/>
              </a:rPr>
              <a:t>0755</a:t>
            </a:r>
          </a:p>
        </p:txBody>
      </p:sp>
      <p:sp>
        <p:nvSpPr>
          <p:cNvPr id="26" name="Line 35"/>
          <p:cNvSpPr>
            <a:spLocks noChangeShapeType="1"/>
          </p:cNvSpPr>
          <p:nvPr/>
        </p:nvSpPr>
        <p:spPr bwMode="auto">
          <a:xfrm>
            <a:off x="6257008" y="6019824"/>
            <a:ext cx="1066800" cy="0"/>
          </a:xfrm>
          <a:prstGeom prst="line">
            <a:avLst/>
          </a:prstGeom>
          <a:noFill/>
          <a:ln w="38100">
            <a:solidFill>
              <a:srgbClr val="FF3300"/>
            </a:solidFill>
            <a:miter lim="800000"/>
            <a:headEnd type="arrow" w="med" len="med"/>
            <a:tailEnd type="arrow"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par>
                          <p:cTn id="69" fill="hold">
                            <p:stCondLst>
                              <p:cond delay="1000"/>
                            </p:stCondLst>
                            <p:childTnLst>
                              <p:par>
                                <p:cTn id="70" presetID="22" presetClass="entr" presetSubtype="1"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up)">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up)">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nimBg="1"/>
      <p:bldP spid="18" grpId="0" animBg="1"/>
      <p:bldP spid="19" grpId="0" animBg="1"/>
      <p:bldP spid="20" grpId="0" animBg="1"/>
      <p:bldP spid="21" grpId="0" autoUpdateAnimBg="0"/>
      <p:bldP spid="22" grpId="0" autoUpdateAnimBg="0"/>
      <p:bldP spid="23" grpId="0" animBg="1"/>
      <p:bldP spid="24" grpId="0" autoUpdateAnimBg="0"/>
      <p:bldP spid="25" grpId="0" autoUpdateAnimBg="0"/>
      <p:bldP spid="2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chmod</a:t>
            </a:r>
            <a:r>
              <a:rPr lang="zh-CN" altLang="en-US" dirty="0"/>
              <a:t>设置特殊权限</a:t>
            </a:r>
          </a:p>
        </p:txBody>
      </p:sp>
      <p:sp>
        <p:nvSpPr>
          <p:cNvPr id="3" name="内容占位符 2"/>
          <p:cNvSpPr>
            <a:spLocks noGrp="1"/>
          </p:cNvSpPr>
          <p:nvPr>
            <p:ph idx="1"/>
          </p:nvPr>
        </p:nvSpPr>
        <p:spPr>
          <a:xfrm>
            <a:off x="457200" y="1484784"/>
            <a:ext cx="8229600" cy="4646141"/>
          </a:xfrm>
        </p:spPr>
        <p:txBody>
          <a:bodyPr/>
          <a:lstStyle/>
          <a:p>
            <a:r>
              <a:rPr lang="zh-CN" altLang="en-US" dirty="0"/>
              <a:t>为程序 </a:t>
            </a:r>
            <a:r>
              <a:rPr lang="en-US" altLang="zh-CN" dirty="0"/>
              <a:t>~/bin/</a:t>
            </a:r>
            <a:r>
              <a:rPr lang="en-US" altLang="zh-CN" dirty="0" err="1"/>
              <a:t>myapp</a:t>
            </a:r>
            <a:r>
              <a:rPr lang="en-US" altLang="zh-CN" dirty="0"/>
              <a:t> </a:t>
            </a:r>
            <a:r>
              <a:rPr lang="zh-CN" altLang="en-US" dirty="0"/>
              <a:t>添加 </a:t>
            </a:r>
            <a:r>
              <a:rPr lang="en-US" altLang="zh-CN" dirty="0">
                <a:solidFill>
                  <a:srgbClr val="002060"/>
                </a:solidFill>
              </a:rPr>
              <a:t>SUID</a:t>
            </a:r>
            <a:r>
              <a:rPr lang="zh-CN" altLang="en-US" dirty="0">
                <a:solidFill>
                  <a:srgbClr val="002060"/>
                </a:solidFill>
              </a:rPr>
              <a:t>权限</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a:t>
            </a:r>
            <a:r>
              <a:rPr lang="en-US" altLang="zh-CN" b="1" dirty="0" err="1">
                <a:solidFill>
                  <a:schemeClr val="accent6">
                    <a:lumMod val="75000"/>
                  </a:schemeClr>
                </a:solidFill>
              </a:rPr>
              <a:t>u+s</a:t>
            </a:r>
            <a:r>
              <a:rPr lang="en-US" altLang="zh-CN" b="1" dirty="0">
                <a:solidFill>
                  <a:schemeClr val="accent6">
                    <a:lumMod val="75000"/>
                  </a:schemeClr>
                </a:solidFill>
              </a:rPr>
              <a:t> ~/bin/</a:t>
            </a:r>
            <a:r>
              <a:rPr lang="en-US" altLang="zh-CN" b="1" dirty="0" err="1">
                <a:solidFill>
                  <a:schemeClr val="accent6">
                    <a:lumMod val="75000"/>
                  </a:schemeClr>
                </a:solidFill>
              </a:rPr>
              <a:t>myapp</a:t>
            </a:r>
            <a:endParaRPr lang="en-US" altLang="zh-CN" b="1" dirty="0">
              <a:solidFill>
                <a:schemeClr val="accent6">
                  <a:lumMod val="75000"/>
                </a:schemeClr>
              </a:solidFill>
            </a:endParaRP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4755 ~/bin/</a:t>
            </a:r>
            <a:r>
              <a:rPr lang="en-US" altLang="zh-CN" b="1" dirty="0" err="1">
                <a:solidFill>
                  <a:schemeClr val="accent6">
                    <a:lumMod val="75000"/>
                  </a:schemeClr>
                </a:solidFill>
              </a:rPr>
              <a:t>myapp</a:t>
            </a:r>
            <a:endParaRPr lang="en-US" altLang="zh-CN" b="1" dirty="0">
              <a:solidFill>
                <a:schemeClr val="accent6">
                  <a:lumMod val="75000"/>
                </a:schemeClr>
              </a:solidFill>
            </a:endParaRPr>
          </a:p>
          <a:p>
            <a:r>
              <a:rPr lang="zh-CN" altLang="en-US" dirty="0"/>
              <a:t>为目录 </a:t>
            </a:r>
            <a:r>
              <a:rPr lang="en-US" altLang="zh-CN" dirty="0"/>
              <a:t>/home/</a:t>
            </a:r>
            <a:r>
              <a:rPr lang="en-US" altLang="zh-CN" dirty="0" err="1"/>
              <a:t>groupspace</a:t>
            </a:r>
            <a:r>
              <a:rPr lang="en-US" altLang="zh-CN" dirty="0"/>
              <a:t> </a:t>
            </a:r>
            <a:r>
              <a:rPr lang="zh-CN" altLang="en-US" dirty="0"/>
              <a:t>添加 </a:t>
            </a:r>
            <a:r>
              <a:rPr lang="en-US" altLang="zh-CN" b="1" dirty="0">
                <a:solidFill>
                  <a:srgbClr val="FF0000"/>
                </a:solidFill>
              </a:rPr>
              <a:t>SGID</a:t>
            </a:r>
            <a:r>
              <a:rPr lang="zh-CN" altLang="en-US" b="1" dirty="0">
                <a:solidFill>
                  <a:srgbClr val="FF0000"/>
                </a:solidFill>
              </a:rPr>
              <a:t>权限</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a:t>
            </a:r>
            <a:r>
              <a:rPr lang="en-US" altLang="zh-CN" b="1" dirty="0" err="1">
                <a:solidFill>
                  <a:schemeClr val="accent6">
                    <a:lumMod val="75000"/>
                  </a:schemeClr>
                </a:solidFill>
              </a:rPr>
              <a:t>g+s</a:t>
            </a:r>
            <a:r>
              <a:rPr lang="en-US" altLang="zh-CN" b="1" dirty="0">
                <a:solidFill>
                  <a:schemeClr val="accent6">
                    <a:lumMod val="75000"/>
                  </a:schemeClr>
                </a:solidFill>
              </a:rPr>
              <a:t> /home/</a:t>
            </a:r>
            <a:r>
              <a:rPr lang="en-US" altLang="zh-CN" b="1" dirty="0" err="1">
                <a:solidFill>
                  <a:schemeClr val="accent6">
                    <a:lumMod val="75000"/>
                  </a:schemeClr>
                </a:solidFill>
              </a:rPr>
              <a:t>groupspace</a:t>
            </a:r>
            <a:endParaRPr lang="en-US" altLang="zh-CN" b="1" dirty="0">
              <a:solidFill>
                <a:schemeClr val="accent6">
                  <a:lumMod val="75000"/>
                </a:schemeClr>
              </a:solidFill>
            </a:endParaRP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2755 /home/</a:t>
            </a:r>
            <a:r>
              <a:rPr lang="en-US" altLang="zh-CN" b="1" dirty="0" err="1">
                <a:solidFill>
                  <a:schemeClr val="accent6">
                    <a:lumMod val="75000"/>
                  </a:schemeClr>
                </a:solidFill>
              </a:rPr>
              <a:t>groupspace</a:t>
            </a:r>
            <a:endParaRPr lang="en-US" altLang="zh-CN" b="1" dirty="0">
              <a:solidFill>
                <a:schemeClr val="accent6">
                  <a:lumMod val="75000"/>
                </a:schemeClr>
              </a:solidFill>
            </a:endParaRPr>
          </a:p>
          <a:p>
            <a:r>
              <a:rPr lang="zh-CN" altLang="en-US" dirty="0"/>
              <a:t>为目录 </a:t>
            </a:r>
            <a:r>
              <a:rPr lang="en-US" altLang="zh-CN" dirty="0"/>
              <a:t>/home/share </a:t>
            </a:r>
            <a:r>
              <a:rPr lang="zh-CN" altLang="en-US" dirty="0"/>
              <a:t>添加 </a:t>
            </a:r>
            <a:r>
              <a:rPr lang="en-US" altLang="zh-CN" dirty="0">
                <a:solidFill>
                  <a:srgbClr val="002060"/>
                </a:solidFill>
              </a:rPr>
              <a:t>sticky-bit </a:t>
            </a:r>
            <a:r>
              <a:rPr lang="zh-CN" altLang="en-US" dirty="0">
                <a:solidFill>
                  <a:srgbClr val="002060"/>
                </a:solidFill>
              </a:rPr>
              <a:t>权限</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a:t>
            </a:r>
            <a:r>
              <a:rPr lang="en-US" altLang="zh-CN" b="1" dirty="0" err="1">
                <a:solidFill>
                  <a:schemeClr val="accent6">
                    <a:lumMod val="75000"/>
                  </a:schemeClr>
                </a:solidFill>
              </a:rPr>
              <a:t>o+t</a:t>
            </a:r>
            <a:r>
              <a:rPr lang="en-US" altLang="zh-CN" b="1" dirty="0">
                <a:solidFill>
                  <a:schemeClr val="accent6">
                    <a:lumMod val="75000"/>
                  </a:schemeClr>
                </a:solidFill>
              </a:rPr>
              <a:t> /home/share</a:t>
            </a:r>
          </a:p>
          <a:p>
            <a:pPr lvl="1">
              <a:buNone/>
            </a:pPr>
            <a:r>
              <a:rPr lang="en-US" altLang="zh-CN" b="1" dirty="0">
                <a:solidFill>
                  <a:schemeClr val="accent6">
                    <a:lumMod val="75000"/>
                  </a:schemeClr>
                </a:solidFill>
              </a:rPr>
              <a:t># </a:t>
            </a:r>
            <a:r>
              <a:rPr lang="en-US" altLang="zh-CN" b="1" dirty="0" err="1">
                <a:solidFill>
                  <a:schemeClr val="accent6">
                    <a:lumMod val="75000"/>
                  </a:schemeClr>
                </a:solidFill>
              </a:rPr>
              <a:t>chmod</a:t>
            </a:r>
            <a:r>
              <a:rPr lang="en-US" altLang="zh-CN" b="1" dirty="0">
                <a:solidFill>
                  <a:schemeClr val="accent6">
                    <a:lumMod val="75000"/>
                  </a:schemeClr>
                </a:solidFill>
              </a:rPr>
              <a:t> 1755 /home/share</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Ext2/3/4 </a:t>
            </a:r>
            <a:r>
              <a:rPr lang="zh-CN" altLang="en-US" dirty="0"/>
              <a:t>的文件扩展属性</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73</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ext2/3/4 </a:t>
            </a:r>
            <a:r>
              <a:rPr lang="zh-CN" altLang="en-US" dirty="0"/>
              <a:t>的文件扩展属性</a:t>
            </a:r>
          </a:p>
        </p:txBody>
      </p:sp>
      <p:sp>
        <p:nvSpPr>
          <p:cNvPr id="3" name="内容占位符 2"/>
          <p:cNvSpPr>
            <a:spLocks noGrp="1"/>
          </p:cNvSpPr>
          <p:nvPr>
            <p:ph idx="1"/>
          </p:nvPr>
        </p:nvSpPr>
        <p:spPr>
          <a:xfrm>
            <a:off x="457200" y="1340768"/>
            <a:ext cx="8229600" cy="1296144"/>
          </a:xfrm>
        </p:spPr>
        <p:txBody>
          <a:bodyPr/>
          <a:lstStyle/>
          <a:p>
            <a:r>
              <a:rPr lang="en-US" altLang="zh-CN" sz="2200" dirty="0"/>
              <a:t>Linux</a:t>
            </a:r>
            <a:r>
              <a:rPr lang="zh-CN" altLang="en-US" sz="2200" dirty="0"/>
              <a:t>内核中有大量安全特征。</a:t>
            </a:r>
            <a:r>
              <a:rPr lang="en-US" altLang="zh-CN" sz="2200" dirty="0"/>
              <a:t>EXT2/3/4 </a:t>
            </a:r>
            <a:r>
              <a:rPr lang="zh-CN" altLang="en-US" sz="2200" dirty="0"/>
              <a:t>文件系统的扩展属性（</a:t>
            </a:r>
            <a:r>
              <a:rPr lang="en-US" altLang="zh-CN" sz="2200" dirty="0"/>
              <a:t>Extended Attributes</a:t>
            </a:r>
            <a:r>
              <a:rPr lang="zh-CN" altLang="en-US" sz="2200" dirty="0"/>
              <a:t>）可以在某种程度上保护系统的安全。</a:t>
            </a:r>
            <a:endParaRPr lang="en-US" altLang="zh-CN" sz="2200" dirty="0"/>
          </a:p>
          <a:p>
            <a:r>
              <a:rPr lang="zh-CN" altLang="en-US" sz="2200" dirty="0"/>
              <a:t>常见的扩展属性</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graphicFrame>
        <p:nvGraphicFramePr>
          <p:cNvPr id="8" name="内容占位符 6"/>
          <p:cNvGraphicFramePr>
            <a:graphicFrameLocks/>
          </p:cNvGraphicFramePr>
          <p:nvPr/>
        </p:nvGraphicFramePr>
        <p:xfrm>
          <a:off x="467544" y="2738720"/>
          <a:ext cx="8229601" cy="3210560"/>
        </p:xfrm>
        <a:graphic>
          <a:graphicData uri="http://schemas.openxmlformats.org/drawingml/2006/table">
            <a:tbl>
              <a:tblPr firstRow="1" bandRow="1">
                <a:tableStyleId>{21E4AEA4-8DFA-4A89-87EB-49C32662AFE0}</a:tableStyleId>
              </a:tblPr>
              <a:tblGrid>
                <a:gridCol w="1656184">
                  <a:extLst>
                    <a:ext uri="{9D8B030D-6E8A-4147-A177-3AD203B41FA5}">
                      <a16:colId xmlns:a16="http://schemas.microsoft.com/office/drawing/2014/main" val="20000"/>
                    </a:ext>
                  </a:extLst>
                </a:gridCol>
                <a:gridCol w="6573417">
                  <a:extLst>
                    <a:ext uri="{9D8B030D-6E8A-4147-A177-3AD203B41FA5}">
                      <a16:colId xmlns:a16="http://schemas.microsoft.com/office/drawing/2014/main" val="20001"/>
                    </a:ext>
                  </a:extLst>
                </a:gridCol>
              </a:tblGrid>
              <a:tr h="370840">
                <a:tc>
                  <a:txBody>
                    <a:bodyPr/>
                    <a:lstStyle/>
                    <a:p>
                      <a:r>
                        <a:rPr lang="zh-CN" altLang="en-US" dirty="0"/>
                        <a:t>属性</a:t>
                      </a:r>
                    </a:p>
                  </a:txBody>
                  <a:tcPr/>
                </a:tc>
                <a:tc>
                  <a:txBody>
                    <a:bodyPr/>
                    <a:lstStyle/>
                    <a:p>
                      <a:r>
                        <a:rPr lang="zh-CN" altLang="en-US" dirty="0"/>
                        <a:t>说明</a:t>
                      </a:r>
                    </a:p>
                  </a:txBody>
                  <a:tcPr/>
                </a:tc>
                <a:extLst>
                  <a:ext uri="{0D108BD9-81ED-4DB2-BD59-A6C34878D82A}">
                    <a16:rowId xmlns:a16="http://schemas.microsoft.com/office/drawing/2014/main" val="10000"/>
                  </a:ext>
                </a:extLst>
              </a:tr>
              <a:tr h="370840">
                <a:tc>
                  <a:txBody>
                    <a:bodyPr/>
                    <a:lstStyle/>
                    <a:p>
                      <a:r>
                        <a:rPr lang="en-US" altLang="zh-CN" dirty="0"/>
                        <a:t>A</a:t>
                      </a:r>
                      <a:r>
                        <a:rPr lang="zh-CN" altLang="en-US" dirty="0"/>
                        <a:t>（</a:t>
                      </a:r>
                      <a:r>
                        <a:rPr lang="en-US" altLang="zh-CN" dirty="0" err="1"/>
                        <a:t>Atime</a:t>
                      </a:r>
                      <a:r>
                        <a:rPr lang="zh-CN" altLang="en-US" dirty="0"/>
                        <a:t>）</a:t>
                      </a:r>
                    </a:p>
                  </a:txBody>
                  <a:tcPr/>
                </a:tc>
                <a:tc>
                  <a:txBody>
                    <a:bodyPr/>
                    <a:lstStyle/>
                    <a:p>
                      <a:r>
                        <a:rPr lang="zh-CN" altLang="en-US" dirty="0"/>
                        <a:t>告诉系统不要修改对这个文件的最后访问时间。</a:t>
                      </a:r>
                    </a:p>
                  </a:txBody>
                  <a:tcPr/>
                </a:tc>
                <a:extLst>
                  <a:ext uri="{0D108BD9-81ED-4DB2-BD59-A6C34878D82A}">
                    <a16:rowId xmlns:a16="http://schemas.microsoft.com/office/drawing/2014/main" val="10001"/>
                  </a:ext>
                </a:extLst>
              </a:tr>
              <a:tr h="370840">
                <a:tc>
                  <a:txBody>
                    <a:bodyPr/>
                    <a:lstStyle/>
                    <a:p>
                      <a:r>
                        <a:rPr lang="en-US" altLang="zh-CN" dirty="0"/>
                        <a:t>S</a:t>
                      </a:r>
                      <a:r>
                        <a:rPr lang="zh-CN" altLang="en-US" dirty="0"/>
                        <a:t>（</a:t>
                      </a:r>
                      <a:r>
                        <a:rPr lang="en-US" altLang="zh-CN" dirty="0"/>
                        <a:t>Sync</a:t>
                      </a:r>
                      <a:r>
                        <a:rPr lang="zh-CN" altLang="en-US" dirty="0"/>
                        <a:t>）</a:t>
                      </a:r>
                    </a:p>
                  </a:txBody>
                  <a:tcPr/>
                </a:tc>
                <a:tc>
                  <a:txBody>
                    <a:bodyPr/>
                    <a:lstStyle/>
                    <a:p>
                      <a:r>
                        <a:rPr lang="zh-CN" altLang="en-US" dirty="0"/>
                        <a:t>一旦应用程序对这个文件执行了写操作，使系统立刻把修改的结果写到磁盘。</a:t>
                      </a:r>
                    </a:p>
                  </a:txBody>
                  <a:tcPr/>
                </a:tc>
                <a:extLst>
                  <a:ext uri="{0D108BD9-81ED-4DB2-BD59-A6C34878D82A}">
                    <a16:rowId xmlns:a16="http://schemas.microsoft.com/office/drawing/2014/main" val="10002"/>
                  </a:ext>
                </a:extLst>
              </a:tr>
              <a:tr h="370840">
                <a:tc>
                  <a:txBody>
                    <a:bodyPr/>
                    <a:lstStyle/>
                    <a:p>
                      <a:r>
                        <a:rPr lang="en-US" altLang="zh-CN" dirty="0"/>
                        <a:t>a</a:t>
                      </a:r>
                      <a:r>
                        <a:rPr lang="zh-CN" altLang="en-US" dirty="0"/>
                        <a:t>（</a:t>
                      </a:r>
                      <a:r>
                        <a:rPr lang="en-US" altLang="zh-CN" dirty="0"/>
                        <a:t>Append Only</a:t>
                      </a:r>
                      <a:r>
                        <a:rPr lang="zh-CN" altLang="en-US" dirty="0"/>
                        <a:t>）</a:t>
                      </a:r>
                    </a:p>
                  </a:txBody>
                  <a:tcPr/>
                </a:tc>
                <a:tc>
                  <a:txBody>
                    <a:bodyPr/>
                    <a:lstStyle/>
                    <a:p>
                      <a:r>
                        <a:rPr lang="zh-CN" altLang="en-US" dirty="0"/>
                        <a:t>系统只允许在这个文件之后追加数据，不允许任何进程覆盖或者截断这个文件。如果目录具有这个属性，系统将 只允许在这个目录下建立和修改文件，而不允许删除任何文件。</a:t>
                      </a:r>
                    </a:p>
                  </a:txBody>
                  <a:tcPr/>
                </a:tc>
                <a:extLst>
                  <a:ext uri="{0D108BD9-81ED-4DB2-BD59-A6C34878D82A}">
                    <a16:rowId xmlns:a16="http://schemas.microsoft.com/office/drawing/2014/main" val="10003"/>
                  </a:ext>
                </a:extLst>
              </a:tr>
              <a:tr h="370840">
                <a:tc>
                  <a:txBody>
                    <a:bodyPr/>
                    <a:lstStyle/>
                    <a:p>
                      <a:r>
                        <a:rPr lang="en-US" altLang="zh-CN" dirty="0" err="1"/>
                        <a:t>i</a:t>
                      </a:r>
                      <a:r>
                        <a:rPr lang="zh-CN" altLang="en-US" dirty="0"/>
                        <a:t>（</a:t>
                      </a:r>
                      <a:r>
                        <a:rPr lang="en-US" altLang="zh-CN" dirty="0"/>
                        <a:t>Immutable</a:t>
                      </a:r>
                      <a:r>
                        <a:rPr lang="zh-CN" altLang="en-US" dirty="0"/>
                        <a:t>）</a:t>
                      </a:r>
                    </a:p>
                  </a:txBody>
                  <a:tcPr/>
                </a:tc>
                <a:tc>
                  <a:txBody>
                    <a:bodyPr/>
                    <a:lstStyle/>
                    <a:p>
                      <a:r>
                        <a:rPr lang="zh-CN" altLang="en-US" dirty="0"/>
                        <a:t>系统不允许对这个文件进行任何的修改。如果目录具有这个属性，那么任何的进程只能修改目录之下的文件，不允许建立和删除文件。</a:t>
                      </a:r>
                    </a:p>
                  </a:txBody>
                  <a:tcPr/>
                </a:tc>
                <a:extLst>
                  <a:ext uri="{0D108BD9-81ED-4DB2-BD59-A6C34878D82A}">
                    <a16:rowId xmlns:a16="http://schemas.microsoft.com/office/drawing/2014/main" val="10004"/>
                  </a:ext>
                </a:extLst>
              </a:tr>
            </a:tbl>
          </a:graphicData>
        </a:graphic>
      </p:graphicFrame>
      <p:sp>
        <p:nvSpPr>
          <p:cNvPr id="9" name="Text Box 12"/>
          <p:cNvSpPr txBox="1">
            <a:spLocks noChangeArrowheads="1"/>
          </p:cNvSpPr>
          <p:nvPr/>
        </p:nvSpPr>
        <p:spPr bwMode="auto">
          <a:xfrm>
            <a:off x="611560" y="3501008"/>
            <a:ext cx="8208912" cy="13480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zh-CN" altLang="en-US" dirty="0">
                <a:solidFill>
                  <a:srgbClr val="C00000"/>
                </a:solidFill>
                <a:ea typeface="黑体" pitchFamily="49" charset="-122"/>
              </a:rPr>
              <a:t>使用</a:t>
            </a:r>
            <a:r>
              <a:rPr lang="en-US" altLang="zh-CN" dirty="0">
                <a:solidFill>
                  <a:srgbClr val="C00000"/>
                </a:solidFill>
                <a:ea typeface="黑体" pitchFamily="49" charset="-122"/>
              </a:rPr>
              <a:t>A</a:t>
            </a:r>
            <a:r>
              <a:rPr lang="zh-CN" altLang="en-US" dirty="0">
                <a:solidFill>
                  <a:srgbClr val="C00000"/>
                </a:solidFill>
                <a:ea typeface="黑体" pitchFamily="49" charset="-122"/>
              </a:rPr>
              <a:t>属性可以提高一定的性能。</a:t>
            </a:r>
            <a:endParaRPr lang="en-US" altLang="zh-CN" dirty="0">
              <a:solidFill>
                <a:srgbClr val="C00000"/>
              </a:solidFill>
              <a:ea typeface="黑体" pitchFamily="49" charset="-122"/>
            </a:endParaRPr>
          </a:p>
          <a:p>
            <a:pPr>
              <a:lnSpc>
                <a:spcPct val="120000"/>
              </a:lnSpc>
              <a:buClr>
                <a:srgbClr val="FF3300"/>
              </a:buClr>
              <a:buFont typeface="Wingdings" pitchFamily="2" charset="2"/>
              <a:buNone/>
            </a:pPr>
            <a:r>
              <a:rPr lang="zh-CN" altLang="en-US" dirty="0">
                <a:solidFill>
                  <a:srgbClr val="C00000"/>
                </a:solidFill>
                <a:ea typeface="黑体" pitchFamily="49" charset="-122"/>
              </a:rPr>
              <a:t>使用</a:t>
            </a:r>
            <a:r>
              <a:rPr lang="en-US" altLang="zh-CN" dirty="0">
                <a:solidFill>
                  <a:srgbClr val="C00000"/>
                </a:solidFill>
                <a:ea typeface="黑体" pitchFamily="49" charset="-122"/>
              </a:rPr>
              <a:t>S</a:t>
            </a:r>
            <a:r>
              <a:rPr lang="zh-CN" altLang="en-US" dirty="0">
                <a:solidFill>
                  <a:srgbClr val="C00000"/>
                </a:solidFill>
                <a:ea typeface="黑体" pitchFamily="49" charset="-122"/>
              </a:rPr>
              <a:t>属性能够最大限度的保障文件的完整性。</a:t>
            </a:r>
          </a:p>
          <a:p>
            <a:pPr>
              <a:lnSpc>
                <a:spcPct val="120000"/>
              </a:lnSpc>
              <a:buClr>
                <a:srgbClr val="FF3300"/>
              </a:buClr>
              <a:buFont typeface="Wingdings" pitchFamily="2" charset="2"/>
              <a:buNone/>
            </a:pPr>
            <a:r>
              <a:rPr lang="en-US" altLang="zh-CN" dirty="0">
                <a:solidFill>
                  <a:srgbClr val="C00000"/>
                </a:solidFill>
                <a:ea typeface="黑体" pitchFamily="49" charset="-122"/>
              </a:rPr>
              <a:t>a</a:t>
            </a:r>
            <a:r>
              <a:rPr lang="zh-CN" altLang="en-US" dirty="0">
                <a:solidFill>
                  <a:srgbClr val="C00000"/>
                </a:solidFill>
                <a:ea typeface="黑体" pitchFamily="49" charset="-122"/>
              </a:rPr>
              <a:t>属性和</a:t>
            </a:r>
            <a:r>
              <a:rPr lang="en-US" altLang="zh-CN" dirty="0" err="1">
                <a:solidFill>
                  <a:srgbClr val="C00000"/>
                </a:solidFill>
                <a:ea typeface="黑体" pitchFamily="49" charset="-122"/>
              </a:rPr>
              <a:t>i</a:t>
            </a:r>
            <a:r>
              <a:rPr lang="zh-CN" altLang="en-US" dirty="0">
                <a:solidFill>
                  <a:srgbClr val="C00000"/>
                </a:solidFill>
                <a:ea typeface="黑体" pitchFamily="49" charset="-122"/>
              </a:rPr>
              <a:t>属性对于提高文件系统的安全性和保障文件系统的完整性有很大的好处。</a:t>
            </a:r>
            <a:endParaRPr lang="en-US" altLang="zh-CN" sz="3200" dirty="0">
              <a:solidFill>
                <a:srgbClr val="C00000"/>
              </a:solidFill>
              <a:latin typeface="Courier New" pitchFamily="49"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显示</a:t>
            </a:r>
            <a:r>
              <a:rPr lang="en-US" altLang="zh-CN" dirty="0"/>
              <a:t>ext2/3/4 </a:t>
            </a:r>
            <a:r>
              <a:rPr lang="zh-CN" altLang="en-US" dirty="0"/>
              <a:t>的文件扩展属性</a:t>
            </a:r>
          </a:p>
        </p:txBody>
      </p:sp>
      <p:sp>
        <p:nvSpPr>
          <p:cNvPr id="3" name="内容占位符 2"/>
          <p:cNvSpPr>
            <a:spLocks noGrp="1"/>
          </p:cNvSpPr>
          <p:nvPr>
            <p:ph idx="1"/>
          </p:nvPr>
        </p:nvSpPr>
        <p:spPr>
          <a:xfrm>
            <a:off x="457200" y="1484784"/>
            <a:ext cx="8229600" cy="4646141"/>
          </a:xfrm>
        </p:spPr>
        <p:txBody>
          <a:bodyPr/>
          <a:lstStyle/>
          <a:p>
            <a:r>
              <a:rPr lang="en-US" altLang="zh-CN" dirty="0" err="1"/>
              <a:t>lsattr</a:t>
            </a:r>
            <a:r>
              <a:rPr lang="zh-CN" altLang="en-US" dirty="0"/>
              <a:t>命令格式</a:t>
            </a:r>
            <a:endParaRPr lang="en-US" altLang="zh-CN" dirty="0"/>
          </a:p>
          <a:p>
            <a:pPr lvl="1">
              <a:buNone/>
            </a:pPr>
            <a:r>
              <a:rPr lang="en-US" altLang="zh-CN" dirty="0" err="1">
                <a:solidFill>
                  <a:srgbClr val="002060"/>
                </a:solidFill>
              </a:rPr>
              <a:t>lsattr</a:t>
            </a:r>
            <a:r>
              <a:rPr lang="en-US" altLang="zh-CN" dirty="0">
                <a:solidFill>
                  <a:srgbClr val="002060"/>
                </a:solidFill>
              </a:rPr>
              <a:t> [-</a:t>
            </a:r>
            <a:r>
              <a:rPr lang="en-US" altLang="zh-CN" dirty="0" err="1">
                <a:solidFill>
                  <a:srgbClr val="002060"/>
                </a:solidFill>
              </a:rPr>
              <a:t>adR</a:t>
            </a:r>
            <a:r>
              <a:rPr lang="en-US" altLang="zh-CN" dirty="0">
                <a:solidFill>
                  <a:srgbClr val="002060"/>
                </a:solidFill>
              </a:rPr>
              <a:t>] [</a:t>
            </a:r>
            <a:r>
              <a:rPr lang="zh-CN" altLang="en-US" dirty="0">
                <a:solidFill>
                  <a:srgbClr val="002060"/>
                </a:solidFill>
              </a:rPr>
              <a:t>文件</a:t>
            </a:r>
            <a:r>
              <a:rPr lang="en-US" altLang="zh-CN" dirty="0">
                <a:solidFill>
                  <a:srgbClr val="002060"/>
                </a:solidFill>
              </a:rPr>
              <a:t>|</a:t>
            </a:r>
            <a:r>
              <a:rPr lang="zh-CN" altLang="en-US" dirty="0">
                <a:solidFill>
                  <a:srgbClr val="002060"/>
                </a:solidFill>
              </a:rPr>
              <a:t>目录</a:t>
            </a:r>
            <a:r>
              <a:rPr lang="en-US" altLang="zh-CN" dirty="0">
                <a:solidFill>
                  <a:srgbClr val="002060"/>
                </a:solidFill>
              </a:rPr>
              <a:t>]</a:t>
            </a:r>
          </a:p>
          <a:p>
            <a:pPr lvl="1"/>
            <a:r>
              <a:rPr lang="en-US" altLang="zh-CN" dirty="0"/>
              <a:t>-a: </a:t>
            </a:r>
            <a:r>
              <a:rPr lang="zh-CN" altLang="en-US" dirty="0"/>
              <a:t>全部文件，包含隐含文件 </a:t>
            </a:r>
            <a:endParaRPr lang="en-US" altLang="zh-CN" dirty="0"/>
          </a:p>
          <a:p>
            <a:pPr lvl="1"/>
            <a:r>
              <a:rPr lang="en-US" altLang="zh-CN" dirty="0"/>
              <a:t>-d: </a:t>
            </a:r>
            <a:r>
              <a:rPr lang="zh-CN" altLang="en-US" dirty="0"/>
              <a:t>目录本身，而非目录中的内容 </a:t>
            </a:r>
          </a:p>
          <a:p>
            <a:pPr lvl="1"/>
            <a:r>
              <a:rPr lang="en-US" altLang="zh-CN" dirty="0"/>
              <a:t>-R: </a:t>
            </a:r>
            <a:r>
              <a:rPr lang="zh-CN" altLang="en-US" dirty="0"/>
              <a:t>递归方式，包含子目录 </a:t>
            </a:r>
          </a:p>
          <a:p>
            <a:r>
              <a:rPr lang="zh-CN" altLang="en-US" dirty="0"/>
              <a:t>举例 </a:t>
            </a:r>
          </a:p>
          <a:p>
            <a:pPr lvl="1"/>
            <a:r>
              <a:rPr lang="en-US" altLang="zh-CN" dirty="0" err="1"/>
              <a:t>lsattr</a:t>
            </a:r>
            <a:r>
              <a:rPr lang="en-US" altLang="zh-CN" dirty="0"/>
              <a:t> </a:t>
            </a:r>
            <a:r>
              <a:rPr lang="en-US" altLang="zh-CN" dirty="0" err="1"/>
              <a:t>myfile</a:t>
            </a:r>
            <a:endParaRPr lang="en-US" altLang="zh-CN" dirty="0"/>
          </a:p>
          <a:p>
            <a:pPr lvl="1"/>
            <a:r>
              <a:rPr lang="en-US" altLang="zh-CN" dirty="0" err="1"/>
              <a:t>lsattr</a:t>
            </a:r>
            <a:r>
              <a:rPr lang="en-US" altLang="zh-CN" dirty="0"/>
              <a:t> -R /etc</a:t>
            </a:r>
          </a:p>
          <a:p>
            <a:pPr lvl="1"/>
            <a:r>
              <a:rPr lang="en-US" altLang="zh-CN" dirty="0" err="1"/>
              <a:t>lsattr</a:t>
            </a:r>
            <a:r>
              <a:rPr lang="en-US" altLang="zh-CN" dirty="0"/>
              <a:t> -d /etc</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a:t>
            </a:r>
            <a:r>
              <a:rPr lang="en-US" altLang="zh-CN" dirty="0"/>
              <a:t>ext2/3/4 </a:t>
            </a:r>
            <a:r>
              <a:rPr lang="zh-CN" altLang="en-US" dirty="0"/>
              <a:t>的文件扩展属性</a:t>
            </a:r>
          </a:p>
        </p:txBody>
      </p:sp>
      <p:sp>
        <p:nvSpPr>
          <p:cNvPr id="3" name="内容占位符 2"/>
          <p:cNvSpPr>
            <a:spLocks noGrp="1"/>
          </p:cNvSpPr>
          <p:nvPr>
            <p:ph idx="1"/>
          </p:nvPr>
        </p:nvSpPr>
        <p:spPr>
          <a:xfrm>
            <a:off x="457200" y="1412776"/>
            <a:ext cx="8229600" cy="4718149"/>
          </a:xfrm>
        </p:spPr>
        <p:txBody>
          <a:bodyPr/>
          <a:lstStyle/>
          <a:p>
            <a:r>
              <a:rPr lang="en-US" altLang="zh-CN" dirty="0" err="1"/>
              <a:t>chattr</a:t>
            </a:r>
            <a:r>
              <a:rPr lang="zh-CN" altLang="en-US" dirty="0"/>
              <a:t>命令格式</a:t>
            </a:r>
            <a:endParaRPr lang="en-US" altLang="zh-CN" dirty="0"/>
          </a:p>
          <a:p>
            <a:pPr lvl="1">
              <a:buNone/>
            </a:pPr>
            <a:r>
              <a:rPr lang="en-US" altLang="zh-CN" dirty="0" err="1">
                <a:solidFill>
                  <a:srgbClr val="002060"/>
                </a:solidFill>
              </a:rPr>
              <a:t>chattr</a:t>
            </a:r>
            <a:r>
              <a:rPr lang="en-US" altLang="zh-CN" dirty="0">
                <a:solidFill>
                  <a:srgbClr val="002060"/>
                </a:solidFill>
              </a:rPr>
              <a:t> [-R] [[-+=][</a:t>
            </a:r>
            <a:r>
              <a:rPr lang="zh-CN" altLang="en-US" dirty="0">
                <a:solidFill>
                  <a:srgbClr val="002060"/>
                </a:solidFill>
              </a:rPr>
              <a:t>属性</a:t>
            </a:r>
            <a:r>
              <a:rPr lang="en-US" altLang="zh-CN" dirty="0">
                <a:solidFill>
                  <a:srgbClr val="002060"/>
                </a:solidFill>
              </a:rPr>
              <a:t>]] &lt;</a:t>
            </a:r>
            <a:r>
              <a:rPr lang="zh-CN" altLang="en-US" dirty="0">
                <a:solidFill>
                  <a:srgbClr val="002060"/>
                </a:solidFill>
              </a:rPr>
              <a:t>文件</a:t>
            </a:r>
            <a:r>
              <a:rPr lang="en-US" altLang="zh-CN" dirty="0">
                <a:solidFill>
                  <a:srgbClr val="002060"/>
                </a:solidFill>
              </a:rPr>
              <a:t>|</a:t>
            </a:r>
            <a:r>
              <a:rPr lang="zh-CN" altLang="en-US" dirty="0">
                <a:solidFill>
                  <a:srgbClr val="002060"/>
                </a:solidFill>
              </a:rPr>
              <a:t>目录</a:t>
            </a:r>
            <a:r>
              <a:rPr lang="en-US" altLang="zh-CN" dirty="0">
                <a:solidFill>
                  <a:srgbClr val="002060"/>
                </a:solidFill>
              </a:rPr>
              <a:t>&gt;</a:t>
            </a:r>
          </a:p>
          <a:p>
            <a:pPr lvl="1"/>
            <a:r>
              <a:rPr lang="zh-CN" altLang="en-US" dirty="0"/>
              <a:t>设置方式：添加（</a:t>
            </a:r>
            <a:r>
              <a:rPr lang="en-US" altLang="zh-CN" dirty="0">
                <a:solidFill>
                  <a:srgbClr val="002060"/>
                </a:solidFill>
              </a:rPr>
              <a:t>+</a:t>
            </a:r>
            <a:r>
              <a:rPr lang="zh-CN" altLang="en-US" dirty="0"/>
              <a:t>）、删除（</a:t>
            </a:r>
            <a:r>
              <a:rPr lang="en-US" altLang="zh-CN" dirty="0">
                <a:solidFill>
                  <a:srgbClr val="002060"/>
                </a:solidFill>
              </a:rPr>
              <a:t>-</a:t>
            </a:r>
            <a:r>
              <a:rPr lang="zh-CN" altLang="en-US" dirty="0"/>
              <a:t>）、直接设置（</a:t>
            </a:r>
            <a:r>
              <a:rPr lang="en-US" altLang="zh-CN" dirty="0">
                <a:solidFill>
                  <a:srgbClr val="002060"/>
                </a:solidFill>
              </a:rPr>
              <a:t>=</a:t>
            </a:r>
            <a:r>
              <a:rPr lang="zh-CN" altLang="en-US" dirty="0"/>
              <a:t>）</a:t>
            </a:r>
            <a:endParaRPr lang="en-US" altLang="zh-CN" dirty="0"/>
          </a:p>
          <a:p>
            <a:pPr lvl="1"/>
            <a:r>
              <a:rPr lang="zh-CN" altLang="en-US" dirty="0"/>
              <a:t>常用属性：</a:t>
            </a:r>
            <a:r>
              <a:rPr lang="en-US" altLang="zh-CN" dirty="0">
                <a:solidFill>
                  <a:srgbClr val="C00000"/>
                </a:solidFill>
              </a:rPr>
              <a:t>A</a:t>
            </a:r>
            <a:r>
              <a:rPr lang="zh-CN" altLang="en-US" dirty="0"/>
              <a:t>（</a:t>
            </a:r>
            <a:r>
              <a:rPr lang="en-US" altLang="zh-CN" dirty="0" err="1"/>
              <a:t>Atime</a:t>
            </a:r>
            <a:r>
              <a:rPr lang="zh-CN" altLang="en-US" dirty="0"/>
              <a:t>）、</a:t>
            </a:r>
            <a:r>
              <a:rPr lang="en-US" altLang="zh-CN" dirty="0">
                <a:solidFill>
                  <a:srgbClr val="C00000"/>
                </a:solidFill>
              </a:rPr>
              <a:t>S</a:t>
            </a:r>
            <a:r>
              <a:rPr lang="zh-CN" altLang="en-US" dirty="0"/>
              <a:t>（</a:t>
            </a:r>
            <a:r>
              <a:rPr lang="en-US" altLang="zh-CN" dirty="0"/>
              <a:t>Sync</a:t>
            </a:r>
            <a:r>
              <a:rPr lang="zh-CN" altLang="en-US" dirty="0"/>
              <a:t>）、</a:t>
            </a:r>
            <a:r>
              <a:rPr lang="en-US" altLang="zh-CN" dirty="0">
                <a:solidFill>
                  <a:srgbClr val="C00000"/>
                </a:solidFill>
              </a:rPr>
              <a:t>a</a:t>
            </a:r>
            <a:r>
              <a:rPr lang="zh-CN" altLang="en-US" dirty="0"/>
              <a:t>（</a:t>
            </a:r>
            <a:r>
              <a:rPr lang="en-US" altLang="zh-CN" dirty="0"/>
              <a:t>Append Only</a:t>
            </a:r>
            <a:r>
              <a:rPr lang="zh-CN" altLang="en-US" dirty="0"/>
              <a:t>）、</a:t>
            </a:r>
            <a:r>
              <a:rPr lang="en-US" altLang="zh-CN" dirty="0" err="1">
                <a:solidFill>
                  <a:srgbClr val="C00000"/>
                </a:solidFill>
              </a:rPr>
              <a:t>i</a:t>
            </a:r>
            <a:r>
              <a:rPr lang="zh-CN" altLang="en-US" dirty="0"/>
              <a:t>（</a:t>
            </a:r>
            <a:r>
              <a:rPr lang="en-US" altLang="zh-CN" dirty="0"/>
              <a:t>Immutable</a:t>
            </a:r>
            <a:r>
              <a:rPr lang="zh-CN" altLang="en-US" dirty="0"/>
              <a:t>）</a:t>
            </a:r>
            <a:endParaRPr lang="en-US" altLang="zh-CN" dirty="0"/>
          </a:p>
          <a:p>
            <a:r>
              <a:rPr lang="zh-CN" altLang="en-US" dirty="0"/>
              <a:t>举例</a:t>
            </a:r>
            <a:endParaRPr lang="en-US" altLang="zh-CN" dirty="0"/>
          </a:p>
          <a:p>
            <a:pPr lvl="1"/>
            <a:r>
              <a:rPr lang="en-US" altLang="zh-CN" dirty="0" err="1"/>
              <a:t>chattr</a:t>
            </a:r>
            <a:r>
              <a:rPr lang="en-US" altLang="zh-CN" dirty="0"/>
              <a:t> +a my.log</a:t>
            </a:r>
          </a:p>
          <a:p>
            <a:pPr lvl="1"/>
            <a:r>
              <a:rPr lang="en-US" altLang="zh-CN" dirty="0" err="1"/>
              <a:t>chattr</a:t>
            </a:r>
            <a:r>
              <a:rPr lang="en-US" altLang="zh-CN" dirty="0"/>
              <a:t> +</a:t>
            </a:r>
            <a:r>
              <a:rPr lang="en-US" altLang="zh-CN" dirty="0" err="1"/>
              <a:t>i</a:t>
            </a:r>
            <a:r>
              <a:rPr lang="en-US" altLang="zh-CN" dirty="0"/>
              <a:t> /etc/</a:t>
            </a:r>
            <a:r>
              <a:rPr lang="en-US" altLang="zh-CN" dirty="0" err="1"/>
              <a:t>passwd</a:t>
            </a:r>
            <a:endParaRPr lang="en-US" altLang="zh-CN" dirty="0"/>
          </a:p>
          <a:p>
            <a:pPr lvl="1"/>
            <a:r>
              <a:rPr lang="en-US" altLang="zh-CN" dirty="0" err="1"/>
              <a:t>chattr</a:t>
            </a:r>
            <a:r>
              <a:rPr lang="en-US" altLang="zh-CN" dirty="0"/>
              <a:t> -</a:t>
            </a:r>
            <a:r>
              <a:rPr lang="en-US" altLang="zh-CN" dirty="0" err="1"/>
              <a:t>i</a:t>
            </a:r>
            <a:r>
              <a:rPr lang="en-US" altLang="zh-CN" dirty="0"/>
              <a:t> /etc/</a:t>
            </a:r>
            <a:r>
              <a:rPr lang="en-US" altLang="zh-CN" dirty="0" err="1"/>
              <a:t>passwd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设置文件扩展属性注意事项</a:t>
            </a:r>
          </a:p>
        </p:txBody>
      </p:sp>
      <p:sp>
        <p:nvSpPr>
          <p:cNvPr id="3" name="内容占位符 2"/>
          <p:cNvSpPr>
            <a:spLocks noGrp="1"/>
          </p:cNvSpPr>
          <p:nvPr>
            <p:ph idx="1"/>
          </p:nvPr>
        </p:nvSpPr>
        <p:spPr/>
        <p:txBody>
          <a:bodyPr/>
          <a:lstStyle/>
          <a:p>
            <a:r>
              <a:rPr lang="zh-CN" altLang="en-US" dirty="0"/>
              <a:t>虽然属性能够提高系统的安全性，但是它并不适合所有的目录。</a:t>
            </a:r>
            <a:endParaRPr lang="en-US" altLang="zh-CN" dirty="0"/>
          </a:p>
          <a:p>
            <a:r>
              <a:rPr lang="zh-CN" altLang="en-US" dirty="0"/>
              <a:t>为了保证系统的正常运行，注意如下目录的扩展属性</a:t>
            </a:r>
            <a:endParaRPr lang="en-US" altLang="zh-CN" dirty="0"/>
          </a:p>
          <a:p>
            <a:pPr lvl="1"/>
            <a:r>
              <a:rPr lang="en-US" altLang="zh-CN" dirty="0"/>
              <a:t>/ </a:t>
            </a:r>
            <a:r>
              <a:rPr lang="zh-CN" altLang="en-US" dirty="0"/>
              <a:t>文件系统不能设置</a:t>
            </a:r>
            <a:r>
              <a:rPr lang="en-US" altLang="zh-CN" dirty="0"/>
              <a:t>immutable</a:t>
            </a:r>
            <a:r>
              <a:rPr lang="zh-CN" altLang="en-US" dirty="0"/>
              <a:t>属性</a:t>
            </a:r>
          </a:p>
          <a:p>
            <a:pPr lvl="1"/>
            <a:r>
              <a:rPr lang="en-US" altLang="zh-CN" dirty="0"/>
              <a:t>/dev </a:t>
            </a:r>
            <a:r>
              <a:rPr lang="zh-CN" altLang="en-US" dirty="0"/>
              <a:t>目录不能设置</a:t>
            </a:r>
            <a:r>
              <a:rPr lang="en-US" altLang="zh-CN" dirty="0"/>
              <a:t>immutable</a:t>
            </a:r>
            <a:r>
              <a:rPr lang="zh-CN" altLang="en-US" dirty="0"/>
              <a:t>和</a:t>
            </a:r>
            <a:r>
              <a:rPr lang="en-US" altLang="zh-CN" dirty="0"/>
              <a:t>append-only</a:t>
            </a:r>
            <a:r>
              <a:rPr lang="zh-CN" altLang="en-US" dirty="0"/>
              <a:t>属性</a:t>
            </a:r>
          </a:p>
          <a:p>
            <a:pPr lvl="1"/>
            <a:r>
              <a:rPr lang="en-US" altLang="zh-CN" dirty="0"/>
              <a:t>/</a:t>
            </a:r>
            <a:r>
              <a:rPr lang="en-US" altLang="zh-CN" dirty="0" err="1"/>
              <a:t>tmp</a:t>
            </a:r>
            <a:r>
              <a:rPr lang="en-US" altLang="zh-CN" dirty="0"/>
              <a:t> </a:t>
            </a:r>
            <a:r>
              <a:rPr lang="zh-CN" altLang="en-US" dirty="0"/>
              <a:t>目录不能设置</a:t>
            </a:r>
            <a:r>
              <a:rPr lang="en-US" altLang="zh-CN" dirty="0"/>
              <a:t>immutable</a:t>
            </a:r>
            <a:r>
              <a:rPr lang="zh-CN" altLang="en-US" dirty="0"/>
              <a:t>和</a:t>
            </a:r>
            <a:r>
              <a:rPr lang="en-US" altLang="zh-CN" dirty="0"/>
              <a:t>append-only</a:t>
            </a:r>
            <a:r>
              <a:rPr lang="zh-CN" altLang="en-US" dirty="0"/>
              <a:t>属性</a:t>
            </a:r>
          </a:p>
          <a:p>
            <a:pPr lvl="1"/>
            <a:r>
              <a:rPr lang="en-US" altLang="zh-CN" dirty="0"/>
              <a:t>/</a:t>
            </a:r>
            <a:r>
              <a:rPr lang="en-US" altLang="zh-CN" dirty="0" err="1"/>
              <a:t>var</a:t>
            </a:r>
            <a:r>
              <a:rPr lang="en-US" altLang="zh-CN" dirty="0"/>
              <a:t> </a:t>
            </a:r>
            <a:r>
              <a:rPr lang="zh-CN" altLang="en-US" dirty="0"/>
              <a:t>目录不能设置</a:t>
            </a:r>
            <a:r>
              <a:rPr lang="en-US" altLang="zh-CN" dirty="0"/>
              <a:t>immutable</a:t>
            </a:r>
            <a:r>
              <a:rPr lang="zh-CN" altLang="en-US" dirty="0"/>
              <a:t>属性</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POSIX</a:t>
            </a:r>
            <a:r>
              <a:rPr lang="zh-CN" altLang="en-US" dirty="0"/>
              <a:t>文件访问控制列表</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78</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02915"/>
          </a:xfrm>
        </p:spPr>
        <p:txBody>
          <a:bodyPr/>
          <a:lstStyle/>
          <a:p>
            <a:r>
              <a:rPr lang="zh-CN" altLang="en-US" dirty="0"/>
              <a:t>文件访问控制列表简介</a:t>
            </a:r>
          </a:p>
        </p:txBody>
      </p:sp>
      <p:sp>
        <p:nvSpPr>
          <p:cNvPr id="3" name="内容占位符 2"/>
          <p:cNvSpPr>
            <a:spLocks noGrp="1"/>
          </p:cNvSpPr>
          <p:nvPr>
            <p:ph idx="1"/>
          </p:nvPr>
        </p:nvSpPr>
        <p:spPr>
          <a:xfrm>
            <a:off x="457200" y="1556792"/>
            <a:ext cx="8229600" cy="4574133"/>
          </a:xfrm>
        </p:spPr>
        <p:txBody>
          <a:bodyPr/>
          <a:lstStyle/>
          <a:p>
            <a:r>
              <a:rPr lang="en-US" altLang="zh-CN" sz="2400" dirty="0"/>
              <a:t>IEEE POSIX 1003.1e </a:t>
            </a:r>
            <a:r>
              <a:rPr lang="zh-CN" altLang="en-US" sz="2400" dirty="0"/>
              <a:t>制定了</a:t>
            </a:r>
            <a:r>
              <a:rPr lang="en-US" altLang="zh-CN" sz="2400" dirty="0"/>
              <a:t>ACL</a:t>
            </a:r>
            <a:r>
              <a:rPr lang="zh-CN" altLang="en-US" sz="2400" dirty="0"/>
              <a:t>标准。</a:t>
            </a:r>
            <a:endParaRPr lang="en-US" altLang="zh-CN" sz="2400" dirty="0"/>
          </a:p>
          <a:p>
            <a:r>
              <a:rPr lang="en-US" altLang="zh-CN" sz="2400" dirty="0"/>
              <a:t>FACL</a:t>
            </a:r>
            <a:r>
              <a:rPr lang="zh-CN" altLang="en-US" sz="2400" dirty="0"/>
              <a:t>是访问控制列表（</a:t>
            </a:r>
            <a:r>
              <a:rPr lang="en-US" altLang="zh-CN" sz="2400" dirty="0"/>
              <a:t>File Access Control Lists</a:t>
            </a:r>
            <a:r>
              <a:rPr lang="zh-CN" altLang="en-US" sz="2400" dirty="0"/>
              <a:t>）的缩写，简称 </a:t>
            </a:r>
            <a:r>
              <a:rPr lang="en-US" altLang="zh-CN" sz="2400" dirty="0"/>
              <a:t>ACL</a:t>
            </a:r>
            <a:r>
              <a:rPr lang="zh-CN" altLang="en-US" sz="2400" dirty="0"/>
              <a:t>。</a:t>
            </a:r>
            <a:endParaRPr lang="en-US" altLang="zh-CN" sz="2400" dirty="0"/>
          </a:p>
          <a:p>
            <a:r>
              <a:rPr lang="en-US" altLang="zh-CN" sz="2400" dirty="0"/>
              <a:t>ACL</a:t>
            </a:r>
            <a:r>
              <a:rPr lang="zh-CN" altLang="en-US" sz="2400" dirty="0"/>
              <a:t>给予用户和管理员</a:t>
            </a:r>
            <a:r>
              <a:rPr lang="zh-CN" altLang="en-US" sz="2400" dirty="0">
                <a:solidFill>
                  <a:srgbClr val="C00000"/>
                </a:solidFill>
                <a:latin typeface="黑体" pitchFamily="49" charset="-122"/>
                <a:ea typeface="黑体" pitchFamily="49" charset="-122"/>
              </a:rPr>
              <a:t>更灵活的</a:t>
            </a:r>
            <a:r>
              <a:rPr lang="zh-CN" altLang="en-US" sz="2400" dirty="0"/>
              <a:t>控制文件读写和权限赋予的能力。</a:t>
            </a:r>
            <a:endParaRPr lang="en-US" altLang="zh-CN" sz="2400" dirty="0"/>
          </a:p>
          <a:p>
            <a:pPr lvl="1"/>
            <a:r>
              <a:rPr lang="en-US" altLang="zh-CN" sz="2000" dirty="0"/>
              <a:t>ACL </a:t>
            </a:r>
            <a:r>
              <a:rPr lang="zh-CN" altLang="en-US" sz="2000" dirty="0"/>
              <a:t>是标准</a:t>
            </a:r>
            <a:r>
              <a:rPr lang="en-US" altLang="zh-CN" sz="2000" dirty="0"/>
              <a:t>UNIX</a:t>
            </a:r>
            <a:r>
              <a:rPr lang="zh-CN" altLang="en-US" sz="2000" dirty="0"/>
              <a:t>文件属性（</a:t>
            </a:r>
            <a:r>
              <a:rPr lang="en-US" altLang="zh-CN" sz="2000" dirty="0"/>
              <a:t>r</a:t>
            </a:r>
            <a:r>
              <a:rPr lang="zh-CN" altLang="en-US" sz="2000" dirty="0"/>
              <a:t>，</a:t>
            </a:r>
            <a:r>
              <a:rPr lang="en-US" altLang="zh-CN" sz="2000" dirty="0"/>
              <a:t>w</a:t>
            </a:r>
            <a:r>
              <a:rPr lang="zh-CN" altLang="en-US" sz="2000" dirty="0"/>
              <a:t>）的</a:t>
            </a:r>
            <a:r>
              <a:rPr lang="zh-CN" altLang="en-US" sz="2000" b="1" dirty="0">
                <a:highlight>
                  <a:srgbClr val="FFFF00"/>
                </a:highlight>
              </a:rPr>
              <a:t>附加扩展</a:t>
            </a:r>
            <a:r>
              <a:rPr lang="zh-CN" altLang="en-US" sz="2000" dirty="0"/>
              <a:t>。</a:t>
            </a:r>
          </a:p>
          <a:p>
            <a:pPr lvl="1"/>
            <a:r>
              <a:rPr lang="en-US" altLang="zh-CN" sz="2000" dirty="0"/>
              <a:t>ACL </a:t>
            </a:r>
            <a:r>
              <a:rPr lang="zh-CN" altLang="en-US" sz="2000" dirty="0"/>
              <a:t>可以针对任意指定的用户</a:t>
            </a:r>
            <a:r>
              <a:rPr lang="en-US" altLang="zh-CN" sz="2000" dirty="0"/>
              <a:t>/</a:t>
            </a:r>
            <a:r>
              <a:rPr lang="zh-CN" altLang="en-US" sz="2000" dirty="0"/>
              <a:t>组分配</a:t>
            </a:r>
            <a:r>
              <a:rPr lang="en-US" altLang="zh-CN" sz="2000" dirty="0"/>
              <a:t>RWX</a:t>
            </a:r>
            <a:r>
              <a:rPr lang="zh-CN" altLang="en-US" sz="2000" dirty="0"/>
              <a:t>权限。</a:t>
            </a:r>
            <a:endParaRPr lang="en-US" altLang="zh-CN" sz="2000" dirty="0"/>
          </a:p>
          <a:p>
            <a:pPr lvl="1"/>
            <a:r>
              <a:rPr lang="en-US" altLang="zh-CN" sz="2000" dirty="0"/>
              <a:t>ACL </a:t>
            </a:r>
            <a:r>
              <a:rPr lang="zh-CN" altLang="en-US" sz="2000" dirty="0"/>
              <a:t>允许用户共享文件避免使用冒险的 </a:t>
            </a:r>
            <a:r>
              <a:rPr lang="en-US" altLang="zh-CN" sz="2000" dirty="0"/>
              <a:t>777 </a:t>
            </a:r>
            <a:r>
              <a:rPr lang="zh-CN" altLang="en-US" sz="2000" dirty="0"/>
              <a:t>权限。</a:t>
            </a:r>
            <a:endParaRPr lang="en-US" altLang="zh-CN" sz="2000" dirty="0"/>
          </a:p>
          <a:p>
            <a:r>
              <a:rPr lang="zh-CN" altLang="en-US" sz="2400" dirty="0"/>
              <a:t>支持</a:t>
            </a:r>
            <a:r>
              <a:rPr lang="en-US" altLang="zh-CN" sz="2400" dirty="0"/>
              <a:t>FACL</a:t>
            </a:r>
            <a:r>
              <a:rPr lang="zh-CN" altLang="en-US" sz="2400" dirty="0"/>
              <a:t>的操作系统</a:t>
            </a:r>
            <a:endParaRPr lang="en-US" altLang="zh-CN" sz="2400" dirty="0"/>
          </a:p>
          <a:p>
            <a:pPr lvl="1"/>
            <a:r>
              <a:rPr lang="zh-CN" altLang="en-US" sz="2000" dirty="0"/>
              <a:t>主流的商业 </a:t>
            </a:r>
            <a:r>
              <a:rPr lang="en-US" altLang="zh-CN" sz="2000" dirty="0"/>
              <a:t>UNIX </a:t>
            </a:r>
            <a:r>
              <a:rPr lang="zh-CN" altLang="en-US" sz="2000" dirty="0"/>
              <a:t>系统</a:t>
            </a:r>
            <a:endParaRPr lang="en-US" altLang="zh-CN" sz="2000" dirty="0"/>
          </a:p>
          <a:p>
            <a:pPr lvl="1"/>
            <a:r>
              <a:rPr lang="en-US" altLang="zh-CN" sz="2000" dirty="0"/>
              <a:t>FreeBSD</a:t>
            </a:r>
            <a:r>
              <a:rPr lang="zh-CN" altLang="en-US" sz="2000" dirty="0"/>
              <a:t>、</a:t>
            </a:r>
            <a:r>
              <a:rPr lang="en-US" altLang="zh-CN" sz="2000" dirty="0"/>
              <a:t>Linux </a:t>
            </a:r>
            <a:r>
              <a:rPr lang="zh-CN" altLang="en-US" sz="2000" dirty="0"/>
              <a:t>系统</a:t>
            </a:r>
            <a:endParaRPr lang="en-US" altLang="zh-CN"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a:t>
            </a:r>
          </a:p>
        </p:txBody>
      </p:sp>
      <p:sp>
        <p:nvSpPr>
          <p:cNvPr id="3" name="内容占位符 2"/>
          <p:cNvSpPr>
            <a:spLocks noGrp="1"/>
          </p:cNvSpPr>
          <p:nvPr>
            <p:ph idx="1"/>
          </p:nvPr>
        </p:nvSpPr>
        <p:spPr/>
        <p:txBody>
          <a:bodyPr/>
          <a:lstStyle/>
          <a:p>
            <a:r>
              <a:rPr lang="zh-CN" altLang="en-US" dirty="0"/>
              <a:t>组是用户的集合。</a:t>
            </a:r>
            <a:endParaRPr lang="en-US" altLang="zh-CN" dirty="0"/>
          </a:p>
          <a:p>
            <a:r>
              <a:rPr lang="zh-CN" altLang="en-US" dirty="0"/>
              <a:t>每个组都被分配了一个唯一的组</a:t>
            </a:r>
            <a:r>
              <a:rPr lang="en-US" altLang="zh-CN" dirty="0"/>
              <a:t>ID</a:t>
            </a:r>
            <a:r>
              <a:rPr lang="zh-CN" altLang="en-US" dirty="0"/>
              <a:t>号（</a:t>
            </a:r>
            <a:r>
              <a:rPr lang="en-US" altLang="zh-CN" dirty="0"/>
              <a:t>GID</a:t>
            </a:r>
            <a:r>
              <a:rPr lang="zh-CN" altLang="en-US" dirty="0"/>
              <a:t>） </a:t>
            </a:r>
          </a:p>
          <a:p>
            <a:r>
              <a:rPr lang="zh-CN" altLang="en-US" dirty="0"/>
              <a:t>组和</a:t>
            </a:r>
            <a:r>
              <a:rPr lang="en-US" altLang="zh-CN" dirty="0"/>
              <a:t>GID </a:t>
            </a:r>
            <a:r>
              <a:rPr lang="zh-CN" altLang="en-US" dirty="0"/>
              <a:t>被保存在 </a:t>
            </a:r>
            <a:r>
              <a:rPr lang="en-US" altLang="zh-CN" dirty="0"/>
              <a:t>/etc/group </a:t>
            </a:r>
            <a:r>
              <a:rPr lang="zh-CN" altLang="en-US" dirty="0"/>
              <a:t>文件中 </a:t>
            </a:r>
          </a:p>
          <a:p>
            <a:r>
              <a:rPr lang="zh-CN" altLang="en-US" dirty="0"/>
              <a:t>每个用户都</a:t>
            </a:r>
            <a:r>
              <a:rPr lang="zh-CN" altLang="en-US" b="1" dirty="0">
                <a:solidFill>
                  <a:srgbClr val="FF0000"/>
                </a:solidFill>
              </a:rPr>
              <a:t>有他们自己的私有组 </a:t>
            </a:r>
          </a:p>
          <a:p>
            <a:r>
              <a:rPr lang="zh-CN" altLang="en-US" dirty="0"/>
              <a:t>每个用户都</a:t>
            </a:r>
            <a:r>
              <a:rPr lang="zh-CN" altLang="en-US" b="1" dirty="0">
                <a:solidFill>
                  <a:srgbClr val="FF0000"/>
                </a:solidFill>
              </a:rPr>
              <a:t>可以被添加到其他组中</a:t>
            </a:r>
            <a:r>
              <a:rPr lang="zh-CN" altLang="en-US" dirty="0"/>
              <a:t>来</a:t>
            </a:r>
            <a:r>
              <a:rPr lang="zh-CN" altLang="en-US" b="1" dirty="0">
                <a:solidFill>
                  <a:srgbClr val="00B0F0"/>
                </a:solidFill>
              </a:rPr>
              <a:t>获得额外的存取权限</a:t>
            </a:r>
            <a:r>
              <a:rPr lang="zh-CN" altLang="en-US" dirty="0">
                <a:solidFill>
                  <a:srgbClr val="00B0F0"/>
                </a:solidFill>
              </a:rPr>
              <a:t> </a:t>
            </a:r>
          </a:p>
          <a:p>
            <a:r>
              <a:rPr lang="zh-CN" altLang="en-US" dirty="0"/>
              <a:t>组中的所有用户都可以共享属于该组的文件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4"/>
            <a:ext cx="8229600" cy="734218"/>
          </a:xfrm>
        </p:spPr>
        <p:txBody>
          <a:bodyPr/>
          <a:lstStyle/>
          <a:p>
            <a:r>
              <a:rPr lang="en-US" altLang="zh-CN" dirty="0"/>
              <a:t>Linux</a:t>
            </a:r>
            <a:r>
              <a:rPr lang="zh-CN" altLang="en-US" dirty="0"/>
              <a:t>的</a:t>
            </a:r>
            <a:r>
              <a:rPr lang="en-US" altLang="zh-CN" b="1" dirty="0">
                <a:solidFill>
                  <a:srgbClr val="FF0000"/>
                </a:solidFill>
              </a:rPr>
              <a:t>FACL</a:t>
            </a:r>
            <a:r>
              <a:rPr lang="zh-CN" altLang="en-US" b="1" dirty="0">
                <a:solidFill>
                  <a:srgbClr val="FF0000"/>
                </a:solidFill>
              </a:rPr>
              <a:t>支持</a:t>
            </a:r>
          </a:p>
        </p:txBody>
      </p:sp>
      <p:sp>
        <p:nvSpPr>
          <p:cNvPr id="3" name="内容占位符 2"/>
          <p:cNvSpPr>
            <a:spLocks noGrp="1"/>
          </p:cNvSpPr>
          <p:nvPr>
            <p:ph idx="1"/>
          </p:nvPr>
        </p:nvSpPr>
        <p:spPr>
          <a:xfrm>
            <a:off x="457200" y="1124744"/>
            <a:ext cx="8229600" cy="5006181"/>
          </a:xfrm>
        </p:spPr>
        <p:txBody>
          <a:bodyPr/>
          <a:lstStyle/>
          <a:p>
            <a:r>
              <a:rPr lang="en-US" altLang="zh-CN" dirty="0"/>
              <a:t>ACL</a:t>
            </a:r>
            <a:r>
              <a:rPr lang="zh-CN" altLang="en-US" dirty="0"/>
              <a:t>需要内核和文件系统的同时支持</a:t>
            </a:r>
            <a:endParaRPr lang="en-US" altLang="zh-CN" dirty="0"/>
          </a:p>
          <a:p>
            <a:pPr lvl="1"/>
            <a:r>
              <a:rPr lang="en-US" altLang="zh-CN" sz="2400" dirty="0"/>
              <a:t>Linux</a:t>
            </a:r>
            <a:r>
              <a:rPr lang="zh-CN" altLang="en-US" sz="2400" dirty="0"/>
              <a:t>从</a:t>
            </a:r>
            <a:r>
              <a:rPr lang="en-US" altLang="zh-CN" sz="2400" dirty="0"/>
              <a:t>2.6</a:t>
            </a:r>
            <a:r>
              <a:rPr lang="zh-CN" altLang="en-US" sz="2400" dirty="0"/>
              <a:t>内核开始提供了对</a:t>
            </a:r>
            <a:r>
              <a:rPr lang="en-US" altLang="zh-CN" sz="2400" dirty="0"/>
              <a:t>EXT2/EXT3, JFS, XFS, </a:t>
            </a:r>
            <a:r>
              <a:rPr lang="en-US" altLang="zh-CN" sz="2400" dirty="0" err="1"/>
              <a:t>ReiserFS</a:t>
            </a:r>
            <a:r>
              <a:rPr lang="zh-CN" altLang="en-US" sz="2400" dirty="0"/>
              <a:t>等文件系统的</a:t>
            </a:r>
            <a:r>
              <a:rPr lang="en-US" altLang="zh-CN" sz="2400" dirty="0"/>
              <a:t>ACL</a:t>
            </a:r>
            <a:r>
              <a:rPr lang="zh-CN" altLang="en-US" sz="2400" dirty="0"/>
              <a:t>支持。</a:t>
            </a:r>
            <a:endParaRPr lang="en-US" altLang="zh-CN" sz="2400" dirty="0"/>
          </a:p>
          <a:p>
            <a:r>
              <a:rPr lang="en-US" altLang="zh-CN" dirty="0"/>
              <a:t>ACL</a:t>
            </a:r>
            <a:r>
              <a:rPr lang="zh-CN" altLang="en-US" dirty="0"/>
              <a:t>的文件系统支持</a:t>
            </a:r>
            <a:endParaRPr lang="en-US" altLang="zh-CN" dirty="0"/>
          </a:p>
          <a:p>
            <a:pPr lvl="1"/>
            <a:r>
              <a:rPr lang="zh-CN" altLang="en-US" dirty="0"/>
              <a:t>通过文件系统的挂装选项实现 </a:t>
            </a:r>
            <a:r>
              <a:rPr lang="en-US" altLang="zh-CN" dirty="0"/>
              <a:t>ACL </a:t>
            </a:r>
            <a:r>
              <a:rPr lang="zh-CN" altLang="en-US" dirty="0"/>
              <a:t>支持</a:t>
            </a:r>
          </a:p>
          <a:p>
            <a:pPr lvl="1">
              <a:buNone/>
            </a:pPr>
            <a:r>
              <a:rPr lang="en-US" altLang="zh-CN" sz="2400" dirty="0">
                <a:solidFill>
                  <a:schemeClr val="accent6"/>
                </a:solidFill>
              </a:rPr>
              <a:t># mount -t ext4 -o </a:t>
            </a:r>
            <a:r>
              <a:rPr lang="en-US" altLang="zh-CN" sz="2400" dirty="0" err="1">
                <a:solidFill>
                  <a:schemeClr val="accent6"/>
                </a:solidFill>
              </a:rPr>
              <a:t>acl</a:t>
            </a:r>
            <a:r>
              <a:rPr lang="en-US" altLang="zh-CN" sz="2400" dirty="0">
                <a:solidFill>
                  <a:schemeClr val="accent6"/>
                </a:solidFill>
              </a:rPr>
              <a:t> &lt;device name&gt; &lt;partition&gt;</a:t>
            </a:r>
            <a:endParaRPr lang="en-US" altLang="zh-CN" sz="2400" dirty="0">
              <a:solidFill>
                <a:schemeClr val="accent6">
                  <a:lumMod val="75000"/>
                </a:schemeClr>
              </a:solidFill>
            </a:endParaRPr>
          </a:p>
          <a:p>
            <a:pPr lvl="1">
              <a:buNone/>
            </a:pPr>
            <a:r>
              <a:rPr lang="zh-CN" altLang="en-US" sz="2400" dirty="0"/>
              <a:t>或修改 </a:t>
            </a:r>
            <a:r>
              <a:rPr lang="en-US" altLang="zh-CN" sz="2400" dirty="0"/>
              <a:t>/etc/</a:t>
            </a:r>
            <a:r>
              <a:rPr lang="en-US" altLang="zh-CN" sz="2400" dirty="0" err="1"/>
              <a:t>fstab</a:t>
            </a:r>
            <a:r>
              <a:rPr lang="en-US" altLang="zh-CN" sz="2400" dirty="0"/>
              <a:t> </a:t>
            </a:r>
            <a:r>
              <a:rPr lang="zh-CN" altLang="en-US" sz="2400" dirty="0"/>
              <a:t>的挂装选项</a:t>
            </a:r>
          </a:p>
          <a:p>
            <a:pPr lvl="1"/>
            <a:r>
              <a:rPr lang="zh-CN" altLang="en-US" dirty="0"/>
              <a:t>查看</a:t>
            </a:r>
            <a:r>
              <a:rPr lang="en-US" altLang="zh-CN" dirty="0"/>
              <a:t>ext4</a:t>
            </a:r>
            <a:r>
              <a:rPr lang="zh-CN" altLang="en-US" dirty="0"/>
              <a:t>文件系统的默认选项</a:t>
            </a:r>
            <a:endParaRPr lang="en-US" altLang="zh-CN" dirty="0"/>
          </a:p>
          <a:p>
            <a:pPr lvl="1">
              <a:buNone/>
            </a:pPr>
            <a:r>
              <a:rPr lang="en-US" altLang="zh-CN" sz="2400" dirty="0">
                <a:solidFill>
                  <a:schemeClr val="accent6"/>
                </a:solidFill>
              </a:rPr>
              <a:t># tune2fs -l /dev/sda1 | </a:t>
            </a:r>
            <a:r>
              <a:rPr lang="en-US" altLang="zh-CN" sz="2400" dirty="0" err="1">
                <a:solidFill>
                  <a:schemeClr val="accent6"/>
                </a:solidFill>
              </a:rPr>
              <a:t>grep</a:t>
            </a:r>
            <a:r>
              <a:rPr lang="en-US" altLang="zh-CN" sz="2400" dirty="0">
                <a:solidFill>
                  <a:schemeClr val="accent6"/>
                </a:solidFill>
              </a:rPr>
              <a:t> options</a:t>
            </a:r>
          </a:p>
          <a:p>
            <a:pPr lvl="1">
              <a:buNone/>
            </a:pPr>
            <a:r>
              <a:rPr lang="en-US" altLang="zh-CN" sz="2400" dirty="0"/>
              <a:t>Default mount options:    </a:t>
            </a:r>
            <a:r>
              <a:rPr lang="en-US" altLang="zh-CN" sz="2400" dirty="0" err="1"/>
              <a:t>user_xattr</a:t>
            </a:r>
            <a:r>
              <a:rPr lang="en-US" altLang="zh-CN" sz="2400" dirty="0"/>
              <a:t> </a:t>
            </a:r>
            <a:r>
              <a:rPr lang="en-US" altLang="zh-CN" sz="2400" dirty="0" err="1">
                <a:solidFill>
                  <a:srgbClr val="C00000"/>
                </a:solidFill>
              </a:rPr>
              <a:t>acl</a:t>
            </a:r>
            <a:endParaRPr lang="en-US" altLang="zh-CN" sz="2400" dirty="0">
              <a:solidFill>
                <a:srgbClr val="C00000"/>
              </a:solidFill>
            </a:endParaRPr>
          </a:p>
          <a:p>
            <a:pPr lvl="1">
              <a:buNone/>
            </a:pPr>
            <a:r>
              <a:rPr lang="en-US" altLang="zh-CN" sz="2400" dirty="0">
                <a:solidFill>
                  <a:srgbClr val="C00000"/>
                </a:solidFill>
              </a:rPr>
              <a:t>(</a:t>
            </a:r>
            <a:r>
              <a:rPr lang="zh-CN" altLang="en-US" sz="2400" dirty="0">
                <a:solidFill>
                  <a:srgbClr val="C00000"/>
                </a:solidFill>
              </a:rPr>
              <a:t>在</a:t>
            </a:r>
            <a:r>
              <a:rPr lang="en-US" altLang="zh-CN" sz="2400" dirty="0">
                <a:solidFill>
                  <a:srgbClr val="C00000"/>
                </a:solidFill>
              </a:rPr>
              <a:t>RHEL/</a:t>
            </a:r>
            <a:r>
              <a:rPr lang="en-US" altLang="zh-CN" sz="2400" dirty="0" err="1">
                <a:solidFill>
                  <a:srgbClr val="C00000"/>
                </a:solidFill>
              </a:rPr>
              <a:t>CentOS</a:t>
            </a:r>
            <a:r>
              <a:rPr lang="zh-CN" altLang="en-US" sz="2400" dirty="0">
                <a:solidFill>
                  <a:srgbClr val="C00000"/>
                </a:solidFill>
              </a:rPr>
              <a:t>中，</a:t>
            </a:r>
            <a:r>
              <a:rPr lang="en-US" altLang="zh-CN" sz="2400" dirty="0">
                <a:solidFill>
                  <a:srgbClr val="C00000"/>
                </a:solidFill>
              </a:rPr>
              <a:t>ACL</a:t>
            </a:r>
            <a:r>
              <a:rPr lang="zh-CN" altLang="en-US" sz="2400" dirty="0">
                <a:solidFill>
                  <a:srgbClr val="C00000"/>
                </a:solidFill>
              </a:rPr>
              <a:t>是默认挂装选项</a:t>
            </a:r>
            <a:r>
              <a:rPr lang="en-US" altLang="zh-CN" sz="2400" dirty="0">
                <a:solidFill>
                  <a:srgbClr val="C00000"/>
                </a:solidFill>
              </a:rPr>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a:t>
            </a:r>
            <a:r>
              <a:rPr lang="zh-CN" altLang="en-US" dirty="0"/>
              <a:t>类型</a:t>
            </a:r>
          </a:p>
        </p:txBody>
      </p:sp>
      <p:sp>
        <p:nvSpPr>
          <p:cNvPr id="3" name="内容占位符 2"/>
          <p:cNvSpPr>
            <a:spLocks noGrp="1"/>
          </p:cNvSpPr>
          <p:nvPr>
            <p:ph idx="1"/>
          </p:nvPr>
        </p:nvSpPr>
        <p:spPr/>
        <p:txBody>
          <a:bodyPr/>
          <a:lstStyle/>
          <a:p>
            <a:r>
              <a:rPr lang="zh-CN" altLang="en-US" dirty="0"/>
              <a:t>存取 </a:t>
            </a:r>
            <a:r>
              <a:rPr lang="en-US" altLang="zh-CN" dirty="0"/>
              <a:t>ACL</a:t>
            </a:r>
            <a:r>
              <a:rPr lang="zh-CN" altLang="en-US" dirty="0"/>
              <a:t>（</a:t>
            </a:r>
            <a:r>
              <a:rPr lang="en-US" altLang="zh-CN" dirty="0"/>
              <a:t>access ACLs</a:t>
            </a:r>
            <a:r>
              <a:rPr lang="zh-CN" altLang="en-US" dirty="0"/>
              <a:t>） </a:t>
            </a:r>
          </a:p>
          <a:p>
            <a:pPr lvl="1"/>
            <a:r>
              <a:rPr lang="zh-CN" altLang="en-US" dirty="0"/>
              <a:t>是对指定文件或目录的存取控制列表。 </a:t>
            </a:r>
          </a:p>
          <a:p>
            <a:r>
              <a:rPr lang="zh-CN" altLang="en-US" dirty="0"/>
              <a:t>默认 </a:t>
            </a:r>
            <a:r>
              <a:rPr lang="en-US" altLang="zh-CN" dirty="0"/>
              <a:t>ACL</a:t>
            </a:r>
            <a:r>
              <a:rPr lang="zh-CN" altLang="en-US" dirty="0"/>
              <a:t>（</a:t>
            </a:r>
            <a:r>
              <a:rPr lang="en-US" altLang="zh-CN" dirty="0"/>
              <a:t>default ACLs</a:t>
            </a:r>
            <a:r>
              <a:rPr lang="zh-CN" altLang="en-US" dirty="0"/>
              <a:t>）</a:t>
            </a:r>
            <a:endParaRPr lang="en-US" altLang="zh-CN" dirty="0"/>
          </a:p>
          <a:p>
            <a:pPr lvl="1"/>
            <a:r>
              <a:rPr lang="zh-CN" altLang="en-US" dirty="0"/>
              <a:t>只能和目录相关。 </a:t>
            </a:r>
          </a:p>
          <a:p>
            <a:pPr lvl="1"/>
            <a:r>
              <a:rPr lang="zh-CN" altLang="en-US" dirty="0"/>
              <a:t>若目录中的文件没有存取 </a:t>
            </a:r>
            <a:r>
              <a:rPr lang="en-US" altLang="zh-CN" dirty="0"/>
              <a:t>ACL</a:t>
            </a:r>
            <a:r>
              <a:rPr lang="zh-CN" altLang="en-US" dirty="0"/>
              <a:t>，就会使用该目录的默认 </a:t>
            </a:r>
            <a:r>
              <a:rPr lang="en-US" altLang="zh-CN" dirty="0"/>
              <a:t>ACL</a:t>
            </a:r>
            <a:r>
              <a:rPr lang="zh-CN" altLang="en-US" dirty="0"/>
              <a:t>。但是访问</a:t>
            </a:r>
            <a:r>
              <a:rPr lang="en-US" altLang="zh-CN" dirty="0"/>
              <a:t>ACL</a:t>
            </a:r>
            <a:r>
              <a:rPr lang="zh-CN" altLang="en-US" dirty="0"/>
              <a:t>的优先级更高。</a:t>
            </a:r>
          </a:p>
          <a:p>
            <a:pPr lvl="1"/>
            <a:r>
              <a:rPr lang="zh-CN" altLang="en-US" dirty="0"/>
              <a:t>默认 </a:t>
            </a:r>
            <a:r>
              <a:rPr lang="en-US" altLang="zh-CN" dirty="0"/>
              <a:t>ACL </a:t>
            </a:r>
            <a:r>
              <a:rPr lang="zh-CN" altLang="en-US" dirty="0"/>
              <a:t>是可选的。</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a:t>
            </a:r>
            <a:r>
              <a:rPr lang="zh-CN" altLang="en-US" dirty="0"/>
              <a:t>工具</a:t>
            </a:r>
          </a:p>
        </p:txBody>
      </p:sp>
      <p:sp>
        <p:nvSpPr>
          <p:cNvPr id="3" name="内容占位符 2"/>
          <p:cNvSpPr>
            <a:spLocks noGrp="1"/>
          </p:cNvSpPr>
          <p:nvPr>
            <p:ph idx="1"/>
          </p:nvPr>
        </p:nvSpPr>
        <p:spPr>
          <a:xfrm>
            <a:off x="457200" y="1556792"/>
            <a:ext cx="8229600" cy="4574133"/>
          </a:xfrm>
        </p:spPr>
        <p:txBody>
          <a:bodyPr/>
          <a:lstStyle/>
          <a:p>
            <a:r>
              <a:rPr lang="zh-CN" altLang="en-US" dirty="0"/>
              <a:t>在</a:t>
            </a:r>
            <a:r>
              <a:rPr lang="en-US" altLang="zh-CN" dirty="0"/>
              <a:t>RHEL/</a:t>
            </a:r>
            <a:r>
              <a:rPr lang="en-US" altLang="zh-CN" dirty="0" err="1"/>
              <a:t>CentOS</a:t>
            </a:r>
            <a:r>
              <a:rPr lang="zh-CN" altLang="en-US" dirty="0"/>
              <a:t>中由 </a:t>
            </a:r>
            <a:r>
              <a:rPr lang="en-US" altLang="zh-CN" dirty="0" err="1">
                <a:solidFill>
                  <a:schemeClr val="accent6">
                    <a:lumMod val="75000"/>
                  </a:schemeClr>
                </a:solidFill>
              </a:rPr>
              <a:t>acl</a:t>
            </a:r>
            <a:r>
              <a:rPr lang="en-US" altLang="zh-CN" dirty="0">
                <a:solidFill>
                  <a:schemeClr val="accent6">
                    <a:lumMod val="75000"/>
                  </a:schemeClr>
                </a:solidFill>
              </a:rPr>
              <a:t> </a:t>
            </a:r>
            <a:r>
              <a:rPr lang="zh-CN" altLang="en-US" dirty="0"/>
              <a:t>软件包提供</a:t>
            </a:r>
            <a:endParaRPr lang="en-US" altLang="zh-CN" dirty="0"/>
          </a:p>
          <a:p>
            <a:pPr lvl="1"/>
            <a:r>
              <a:rPr lang="en-US" altLang="zh-CN" dirty="0" err="1"/>
              <a:t>getfacl</a:t>
            </a:r>
            <a:r>
              <a:rPr lang="en-US" altLang="zh-CN" dirty="0"/>
              <a:t> – </a:t>
            </a:r>
            <a:r>
              <a:rPr lang="zh-CN" altLang="en-US" dirty="0"/>
              <a:t>获取文件的</a:t>
            </a:r>
            <a:r>
              <a:rPr lang="en-US" altLang="zh-CN" dirty="0"/>
              <a:t>FACL</a:t>
            </a:r>
            <a:r>
              <a:rPr lang="zh-CN" altLang="en-US" dirty="0"/>
              <a:t>信息</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getfacl</a:t>
            </a:r>
            <a:r>
              <a:rPr lang="en-US" altLang="zh-CN" dirty="0">
                <a:solidFill>
                  <a:schemeClr val="accent6">
                    <a:lumMod val="75000"/>
                  </a:schemeClr>
                </a:solidFill>
              </a:rPr>
              <a:t>  &lt;</a:t>
            </a:r>
            <a:r>
              <a:rPr lang="en-US" altLang="zh-CN" dirty="0" err="1">
                <a:solidFill>
                  <a:schemeClr val="accent6">
                    <a:lumMod val="75000"/>
                  </a:schemeClr>
                </a:solidFill>
              </a:rPr>
              <a:t>file|directory</a:t>
            </a:r>
            <a:r>
              <a:rPr lang="en-US" altLang="zh-CN" dirty="0">
                <a:solidFill>
                  <a:schemeClr val="accent6">
                    <a:lumMod val="75000"/>
                  </a:schemeClr>
                </a:solidFill>
              </a:rPr>
              <a:t>&gt;</a:t>
            </a:r>
            <a:endParaRPr lang="zh-CN" altLang="en-US" dirty="0">
              <a:solidFill>
                <a:schemeClr val="accent6">
                  <a:lumMod val="75000"/>
                </a:schemeClr>
              </a:solidFill>
            </a:endParaRPr>
          </a:p>
          <a:p>
            <a:pPr lvl="1"/>
            <a:r>
              <a:rPr lang="en-US" altLang="zh-CN" dirty="0" err="1"/>
              <a:t>setfacl</a:t>
            </a:r>
            <a:r>
              <a:rPr lang="en-US" altLang="zh-CN" dirty="0"/>
              <a:t> – </a:t>
            </a:r>
            <a:r>
              <a:rPr lang="zh-CN" altLang="en-US" dirty="0">
                <a:highlight>
                  <a:srgbClr val="FFFF00"/>
                </a:highlight>
              </a:rPr>
              <a:t>设置文件的</a:t>
            </a:r>
            <a:r>
              <a:rPr lang="en-US" altLang="zh-CN" dirty="0">
                <a:highlight>
                  <a:srgbClr val="FFFF00"/>
                </a:highlight>
              </a:rPr>
              <a:t>FACL</a:t>
            </a:r>
            <a:r>
              <a:rPr lang="zh-CN" altLang="en-US" dirty="0">
                <a:highlight>
                  <a:srgbClr val="FFFF00"/>
                </a:highlight>
              </a:rPr>
              <a:t>信息</a:t>
            </a:r>
            <a:endParaRPr lang="en-US" altLang="zh-CN" dirty="0">
              <a:highlight>
                <a:srgbClr val="FFFF00"/>
              </a:highlight>
            </a:endParaRPr>
          </a:p>
          <a:p>
            <a:r>
              <a:rPr lang="zh-CN" altLang="en-US" dirty="0"/>
              <a:t>自动获得</a:t>
            </a:r>
            <a:r>
              <a:rPr lang="en-US" altLang="zh-CN" dirty="0"/>
              <a:t>ACL</a:t>
            </a:r>
            <a:r>
              <a:rPr lang="zh-CN" altLang="en-US" dirty="0"/>
              <a:t>权限</a:t>
            </a:r>
            <a:endParaRPr lang="en-US" altLang="zh-CN" dirty="0"/>
          </a:p>
          <a:p>
            <a:pPr lvl="1"/>
            <a:r>
              <a:rPr lang="zh-CN" altLang="en-US" dirty="0"/>
              <a:t>若目录已设置了默认</a:t>
            </a:r>
            <a:r>
              <a:rPr lang="en-US" altLang="zh-CN" dirty="0"/>
              <a:t>ACL</a:t>
            </a:r>
            <a:r>
              <a:rPr lang="zh-CN" altLang="en-US" dirty="0"/>
              <a:t>，则新创建的文件将从其目录继承默认</a:t>
            </a:r>
            <a:r>
              <a:rPr lang="en-US" altLang="zh-CN" dirty="0"/>
              <a:t>ACL</a:t>
            </a:r>
            <a:r>
              <a:rPr lang="zh-CN" altLang="en-US" dirty="0"/>
              <a:t>设置。 </a:t>
            </a:r>
          </a:p>
          <a:p>
            <a:pPr lvl="1"/>
            <a:r>
              <a:rPr lang="zh-CN" altLang="en-US" dirty="0"/>
              <a:t>使用 </a:t>
            </a:r>
            <a:r>
              <a:rPr lang="en-US" altLang="zh-CN" dirty="0" err="1"/>
              <a:t>mv</a:t>
            </a:r>
            <a:r>
              <a:rPr lang="en-US" altLang="zh-CN" dirty="0"/>
              <a:t> </a:t>
            </a:r>
            <a:r>
              <a:rPr lang="zh-CN" altLang="en-US" dirty="0"/>
              <a:t>命令和 </a:t>
            </a:r>
            <a:r>
              <a:rPr lang="en-US" altLang="zh-CN" dirty="0"/>
              <a:t>cp -p </a:t>
            </a:r>
            <a:r>
              <a:rPr lang="zh-CN" altLang="en-US" dirty="0"/>
              <a:t>命令操作文件时将</a:t>
            </a:r>
            <a:r>
              <a:rPr lang="zh-CN" altLang="en-US" b="1" dirty="0">
                <a:solidFill>
                  <a:srgbClr val="00B0F0"/>
                </a:solidFill>
              </a:rPr>
              <a:t>保持 </a:t>
            </a:r>
            <a:r>
              <a:rPr lang="en-US" altLang="zh-CN" b="1" dirty="0">
                <a:solidFill>
                  <a:srgbClr val="00B0F0"/>
                </a:solidFill>
              </a:rPr>
              <a:t>ACL </a:t>
            </a:r>
            <a:r>
              <a:rPr lang="zh-CN" altLang="en-US" b="1" dirty="0">
                <a:solidFill>
                  <a:srgbClr val="00B0F0"/>
                </a:solidFill>
              </a:rPr>
              <a:t>设置</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setfacl</a:t>
            </a:r>
            <a:r>
              <a:rPr lang="zh-CN" altLang="en-US" dirty="0"/>
              <a:t>命令</a:t>
            </a:r>
          </a:p>
        </p:txBody>
      </p:sp>
      <p:sp>
        <p:nvSpPr>
          <p:cNvPr id="3" name="内容占位符 2"/>
          <p:cNvSpPr>
            <a:spLocks noGrp="1"/>
          </p:cNvSpPr>
          <p:nvPr>
            <p:ph idx="1"/>
          </p:nvPr>
        </p:nvSpPr>
        <p:spPr/>
        <p:txBody>
          <a:bodyPr/>
          <a:lstStyle/>
          <a:p>
            <a:r>
              <a:rPr lang="zh-CN" altLang="en-US" dirty="0"/>
              <a:t>语法</a:t>
            </a:r>
          </a:p>
          <a:p>
            <a:pPr lvl="1"/>
            <a:r>
              <a:rPr lang="en-US" altLang="zh-CN" b="1" dirty="0" err="1"/>
              <a:t>setfacl</a:t>
            </a:r>
            <a:r>
              <a:rPr lang="en-US" altLang="zh-CN" b="1" dirty="0"/>
              <a:t> [-R] {-m|-x} &lt;rules&gt; &lt;files or directory&gt;</a:t>
            </a:r>
          </a:p>
          <a:p>
            <a:r>
              <a:rPr lang="zh-CN" altLang="en-US" dirty="0"/>
              <a:t>说明</a:t>
            </a:r>
          </a:p>
          <a:p>
            <a:pPr lvl="1"/>
            <a:r>
              <a:rPr lang="en-US" altLang="zh-CN" dirty="0"/>
              <a:t>-R</a:t>
            </a:r>
            <a:r>
              <a:rPr lang="zh-CN" altLang="en-US" dirty="0"/>
              <a:t>选项用于对目录进行递归操作</a:t>
            </a:r>
          </a:p>
          <a:p>
            <a:pPr lvl="1"/>
            <a:r>
              <a:rPr lang="en-US" altLang="zh-CN" dirty="0"/>
              <a:t>-m</a:t>
            </a:r>
            <a:r>
              <a:rPr lang="zh-CN" altLang="en-US" dirty="0"/>
              <a:t>选项表示修改</a:t>
            </a:r>
            <a:r>
              <a:rPr lang="en-US" altLang="zh-CN" dirty="0"/>
              <a:t>ACL</a:t>
            </a:r>
            <a:r>
              <a:rPr lang="zh-CN" altLang="en-US" dirty="0"/>
              <a:t>权限</a:t>
            </a:r>
            <a:endParaRPr lang="en-US" altLang="zh-CN" dirty="0"/>
          </a:p>
          <a:p>
            <a:pPr lvl="1"/>
            <a:r>
              <a:rPr lang="en-US" altLang="zh-CN" dirty="0"/>
              <a:t>-x</a:t>
            </a:r>
            <a:r>
              <a:rPr lang="zh-CN" altLang="en-US" dirty="0"/>
              <a:t>选项表示删除</a:t>
            </a:r>
            <a:r>
              <a:rPr lang="en-US" altLang="zh-CN" dirty="0"/>
              <a:t>ACL</a:t>
            </a:r>
            <a:r>
              <a:rPr lang="zh-CN" altLang="en-US" dirty="0"/>
              <a:t>权限</a:t>
            </a:r>
            <a:endParaRPr lang="en-US" altLang="zh-CN" dirty="0"/>
          </a:p>
          <a:p>
            <a:pPr lvl="1"/>
            <a:r>
              <a:rPr lang="en-US" altLang="zh-CN" dirty="0"/>
              <a:t>rules</a:t>
            </a:r>
            <a:r>
              <a:rPr lang="zh-CN" altLang="en-US" dirty="0"/>
              <a:t>为要设置的</a:t>
            </a:r>
            <a:r>
              <a:rPr lang="en-US" altLang="zh-CN" dirty="0"/>
              <a:t>ACL</a:t>
            </a:r>
            <a:r>
              <a:rPr lang="zh-CN" altLang="en-US" dirty="0"/>
              <a:t>规则</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setfacl</a:t>
            </a:r>
            <a:r>
              <a:rPr lang="zh-CN" altLang="en-US" dirty="0"/>
              <a:t>命令中的</a:t>
            </a:r>
            <a:r>
              <a:rPr lang="en-US" altLang="zh-CN" dirty="0"/>
              <a:t>ACL</a:t>
            </a:r>
            <a:r>
              <a:rPr lang="zh-CN" altLang="en-US" dirty="0"/>
              <a:t>规则</a:t>
            </a:r>
          </a:p>
        </p:txBody>
      </p:sp>
      <p:sp>
        <p:nvSpPr>
          <p:cNvPr id="3" name="内容占位符 2"/>
          <p:cNvSpPr>
            <a:spLocks noGrp="1"/>
          </p:cNvSpPr>
          <p:nvPr>
            <p:ph idx="1"/>
          </p:nvPr>
        </p:nvSpPr>
        <p:spPr>
          <a:xfrm>
            <a:off x="457200" y="3861048"/>
            <a:ext cx="8229600" cy="2269877"/>
          </a:xfrm>
        </p:spPr>
        <p:txBody>
          <a:bodyPr/>
          <a:lstStyle/>
          <a:p>
            <a:r>
              <a:rPr lang="zh-CN" altLang="en-US" dirty="0"/>
              <a:t>当使用</a:t>
            </a:r>
            <a:r>
              <a:rPr lang="en-US" altLang="zh-CN" dirty="0"/>
              <a:t>d:</a:t>
            </a:r>
            <a:r>
              <a:rPr lang="zh-CN" altLang="en-US" dirty="0"/>
              <a:t>前缀时用于设置默认</a:t>
            </a:r>
            <a:r>
              <a:rPr lang="en-US" altLang="zh-CN" dirty="0"/>
              <a:t>ACL</a:t>
            </a:r>
            <a:r>
              <a:rPr lang="zh-CN" altLang="en-US" dirty="0"/>
              <a:t>，当使用</a:t>
            </a:r>
            <a:r>
              <a:rPr lang="en-US" altLang="zh-CN" dirty="0"/>
              <a:t>d:</a:t>
            </a:r>
            <a:r>
              <a:rPr lang="zh-CN" altLang="en-US" dirty="0"/>
              <a:t>前缀时只能对目录设置</a:t>
            </a:r>
          </a:p>
          <a:p>
            <a:r>
              <a:rPr lang="en-US" altLang="zh-CN" dirty="0"/>
              <a:t>perms</a:t>
            </a:r>
            <a:r>
              <a:rPr lang="zh-CN" altLang="en-US" dirty="0"/>
              <a:t>为</a:t>
            </a:r>
            <a:r>
              <a:rPr lang="en-US" altLang="zh-CN" dirty="0"/>
              <a:t>r</a:t>
            </a:r>
            <a:r>
              <a:rPr lang="zh-CN" altLang="en-US" dirty="0"/>
              <a:t>、</a:t>
            </a:r>
            <a:r>
              <a:rPr lang="en-US" altLang="zh-CN" dirty="0"/>
              <a:t>w</a:t>
            </a:r>
            <a:r>
              <a:rPr lang="zh-CN" altLang="en-US" dirty="0"/>
              <a:t>、</a:t>
            </a:r>
            <a:r>
              <a:rPr lang="en-US" altLang="zh-CN" dirty="0"/>
              <a:t>x</a:t>
            </a:r>
            <a:r>
              <a:rPr lang="zh-CN" altLang="en-US" dirty="0"/>
              <a:t>、</a:t>
            </a:r>
            <a:r>
              <a:rPr lang="en-US" altLang="zh-CN" dirty="0"/>
              <a:t>-</a:t>
            </a:r>
            <a:r>
              <a:rPr lang="zh-CN" altLang="en-US" dirty="0"/>
              <a:t>或其组合</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
        <p:nvSpPr>
          <p:cNvPr id="7" name="TextBox 6"/>
          <p:cNvSpPr txBox="1"/>
          <p:nvPr/>
        </p:nvSpPr>
        <p:spPr>
          <a:xfrm>
            <a:off x="539552" y="1700808"/>
            <a:ext cx="7992888" cy="132343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sz="2000" dirty="0"/>
              <a:t>[d:]u:uid:perms 	— </a:t>
            </a:r>
            <a:r>
              <a:rPr lang="zh-CN" altLang="en-US" sz="2000" dirty="0"/>
              <a:t>为指定的用户（使用 </a:t>
            </a:r>
            <a:r>
              <a:rPr lang="en-US" altLang="zh-CN" sz="2000" dirty="0"/>
              <a:t>UID </a:t>
            </a:r>
            <a:r>
              <a:rPr lang="zh-CN" altLang="en-US" sz="2000" dirty="0"/>
              <a:t>或用户名）设置</a:t>
            </a:r>
            <a:r>
              <a:rPr lang="en-US" altLang="zh-CN" sz="2000" dirty="0"/>
              <a:t>ACL</a:t>
            </a:r>
            <a:r>
              <a:rPr lang="zh-CN" altLang="en-US" sz="2000" dirty="0"/>
              <a:t>权限</a:t>
            </a:r>
          </a:p>
          <a:p>
            <a:r>
              <a:rPr lang="en-US" altLang="zh-CN" sz="2000" dirty="0"/>
              <a:t>[d:]g:gid:perms	— </a:t>
            </a:r>
            <a:r>
              <a:rPr lang="zh-CN" altLang="en-US" sz="2000" dirty="0"/>
              <a:t>为指定的组（使用 </a:t>
            </a:r>
            <a:r>
              <a:rPr lang="en-US" altLang="zh-CN" sz="2000" dirty="0"/>
              <a:t>GID </a:t>
            </a:r>
            <a:r>
              <a:rPr lang="zh-CN" altLang="en-US" sz="2000" dirty="0"/>
              <a:t>或组名）设置</a:t>
            </a:r>
            <a:r>
              <a:rPr lang="en-US" altLang="zh-CN" sz="2000" dirty="0"/>
              <a:t>ACL</a:t>
            </a:r>
            <a:r>
              <a:rPr lang="zh-CN" altLang="en-US" sz="2000" dirty="0"/>
              <a:t>权限</a:t>
            </a:r>
          </a:p>
          <a:p>
            <a:r>
              <a:rPr lang="en-US" altLang="zh-CN" sz="2000" dirty="0"/>
              <a:t>[d:]o:[:]perms	— </a:t>
            </a:r>
            <a:r>
              <a:rPr lang="zh-CN" altLang="en-US" sz="2000" dirty="0"/>
              <a:t>为其他用户设置</a:t>
            </a:r>
            <a:r>
              <a:rPr lang="en-US" altLang="zh-CN" sz="2000" dirty="0"/>
              <a:t>ACL</a:t>
            </a:r>
            <a:r>
              <a:rPr lang="zh-CN" altLang="en-US" sz="2000" dirty="0"/>
              <a:t>权限</a:t>
            </a:r>
          </a:p>
          <a:p>
            <a:r>
              <a:rPr lang="en-US" altLang="zh-CN" sz="2000" dirty="0"/>
              <a:t>[d:]m:[:]perms	— </a:t>
            </a:r>
            <a:r>
              <a:rPr lang="zh-CN" altLang="en-US" sz="2000" dirty="0"/>
              <a:t>设置有效的访问掩码</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setfacl</a:t>
            </a:r>
            <a:r>
              <a:rPr lang="zh-CN" altLang="en-US" dirty="0"/>
              <a:t>命令举例</a:t>
            </a:r>
          </a:p>
        </p:txBody>
      </p:sp>
      <p:sp>
        <p:nvSpPr>
          <p:cNvPr id="3" name="内容占位符 2"/>
          <p:cNvSpPr>
            <a:spLocks noGrp="1"/>
          </p:cNvSpPr>
          <p:nvPr>
            <p:ph idx="1"/>
          </p:nvPr>
        </p:nvSpPr>
        <p:spPr/>
        <p:txBody>
          <a:bodyPr/>
          <a:lstStyle/>
          <a:p>
            <a:r>
              <a:rPr lang="en-US" altLang="zh-CN" dirty="0" err="1">
                <a:solidFill>
                  <a:schemeClr val="accent6">
                    <a:lumMod val="75000"/>
                  </a:schemeClr>
                </a:solidFill>
              </a:rPr>
              <a:t>setfacl</a:t>
            </a:r>
            <a:r>
              <a:rPr lang="en-US" altLang="zh-CN" dirty="0">
                <a:solidFill>
                  <a:schemeClr val="accent6">
                    <a:lumMod val="75000"/>
                  </a:schemeClr>
                </a:solidFill>
              </a:rPr>
              <a:t> -m  u:gandolf:rwx </a:t>
            </a:r>
            <a:r>
              <a:rPr lang="en-US" altLang="zh-CN" dirty="0" err="1">
                <a:solidFill>
                  <a:schemeClr val="accent6">
                    <a:lumMod val="75000"/>
                  </a:schemeClr>
                </a:solidFill>
              </a:rPr>
              <a:t>file|directory</a:t>
            </a:r>
            <a:endParaRPr lang="en-US" altLang="zh-CN" dirty="0">
              <a:solidFill>
                <a:schemeClr val="accent6">
                  <a:lumMod val="75000"/>
                </a:schemeClr>
              </a:solidFill>
            </a:endParaRPr>
          </a:p>
          <a:p>
            <a:r>
              <a:rPr lang="en-US" altLang="zh-CN" dirty="0" err="1">
                <a:solidFill>
                  <a:schemeClr val="accent6">
                    <a:lumMod val="75000"/>
                  </a:schemeClr>
                </a:solidFill>
              </a:rPr>
              <a:t>setfacl</a:t>
            </a:r>
            <a:r>
              <a:rPr lang="en-US" altLang="zh-CN" dirty="0">
                <a:solidFill>
                  <a:schemeClr val="accent6">
                    <a:lumMod val="75000"/>
                  </a:schemeClr>
                </a:solidFill>
              </a:rPr>
              <a:t> -m  g:nazgul:rw </a:t>
            </a:r>
            <a:r>
              <a:rPr lang="en-US" altLang="zh-CN" dirty="0" err="1">
                <a:solidFill>
                  <a:schemeClr val="accent6">
                    <a:lumMod val="75000"/>
                  </a:schemeClr>
                </a:solidFill>
              </a:rPr>
              <a:t>file|directory</a:t>
            </a:r>
            <a:endParaRPr lang="en-US" altLang="zh-CN" dirty="0">
              <a:solidFill>
                <a:schemeClr val="accent6">
                  <a:lumMod val="75000"/>
                </a:schemeClr>
              </a:solidFill>
            </a:endParaRPr>
          </a:p>
          <a:p>
            <a:r>
              <a:rPr lang="en-US" altLang="zh-CN" dirty="0" err="1">
                <a:solidFill>
                  <a:schemeClr val="accent6">
                    <a:lumMod val="75000"/>
                  </a:schemeClr>
                </a:solidFill>
              </a:rPr>
              <a:t>setfacl</a:t>
            </a:r>
            <a:r>
              <a:rPr lang="en-US" altLang="zh-CN" dirty="0">
                <a:solidFill>
                  <a:schemeClr val="accent6">
                    <a:lumMod val="75000"/>
                  </a:schemeClr>
                </a:solidFill>
              </a:rPr>
              <a:t> -m  d:u:frodo:rw  directory</a:t>
            </a:r>
          </a:p>
          <a:p>
            <a:r>
              <a:rPr lang="en-US" altLang="zh-CN" dirty="0" err="1">
                <a:solidFill>
                  <a:schemeClr val="accent6">
                    <a:lumMod val="75000"/>
                  </a:schemeClr>
                </a:solidFill>
              </a:rPr>
              <a:t>setfacl</a:t>
            </a:r>
            <a:r>
              <a:rPr lang="en-US" altLang="zh-CN" dirty="0">
                <a:solidFill>
                  <a:schemeClr val="accent6">
                    <a:lumMod val="75000"/>
                  </a:schemeClr>
                </a:solidFill>
              </a:rPr>
              <a:t> -x  u:samwise  </a:t>
            </a:r>
            <a:r>
              <a:rPr lang="en-US" altLang="zh-CN" dirty="0" err="1">
                <a:solidFill>
                  <a:schemeClr val="accent6">
                    <a:lumMod val="75000"/>
                  </a:schemeClr>
                </a:solidFill>
              </a:rPr>
              <a:t>file|directory</a:t>
            </a:r>
            <a:endParaRPr lang="en-US" altLang="zh-CN" dirty="0">
              <a:solidFill>
                <a:schemeClr val="accent6">
                  <a:lumMod val="75000"/>
                </a:schemeClr>
              </a:solidFill>
            </a:endParaRPr>
          </a:p>
          <a:p>
            <a:r>
              <a:rPr lang="en-US" altLang="zh-CN" dirty="0" err="1">
                <a:solidFill>
                  <a:schemeClr val="accent6">
                    <a:lumMod val="75000"/>
                  </a:schemeClr>
                </a:solidFill>
              </a:rPr>
              <a:t>setfacl</a:t>
            </a:r>
            <a:r>
              <a:rPr lang="en-US" altLang="zh-CN" dirty="0">
                <a:solidFill>
                  <a:schemeClr val="accent6">
                    <a:lumMod val="75000"/>
                  </a:schemeClr>
                </a:solidFill>
              </a:rPr>
              <a:t> -R -m g:doc:rwx,d:g:doc:rwx,g:everyone:--- /data/share/</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进程相关概念</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86</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74923"/>
          </a:xfrm>
        </p:spPr>
        <p:txBody>
          <a:bodyPr/>
          <a:lstStyle/>
          <a:p>
            <a:r>
              <a:rPr lang="zh-CN" altLang="en-US" b="1" dirty="0"/>
              <a:t>程序、进程和作业</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a:t>程序（</a:t>
            </a:r>
            <a:r>
              <a:rPr lang="en-US" altLang="zh-CN" sz="3200" dirty="0">
                <a:solidFill>
                  <a:srgbClr val="0000CC"/>
                </a:solidFill>
                <a:ea typeface="黑体" pitchFamily="49" charset="-122"/>
              </a:rPr>
              <a:t> program</a:t>
            </a:r>
            <a:r>
              <a:rPr lang="zh-CN" altLang="en-US" dirty="0"/>
              <a:t>）</a:t>
            </a:r>
          </a:p>
          <a:p>
            <a:pPr lvl="1"/>
            <a:r>
              <a:rPr lang="zh-CN" altLang="en-US" dirty="0"/>
              <a:t>程序是机器指令的集合， 文件形式存储</a:t>
            </a:r>
          </a:p>
          <a:p>
            <a:r>
              <a:rPr lang="zh-CN" altLang="en-US" dirty="0"/>
              <a:t>进程（</a:t>
            </a:r>
            <a:r>
              <a:rPr lang="en-US" altLang="zh-CN" sz="3200" dirty="0">
                <a:solidFill>
                  <a:srgbClr val="0000CC"/>
                </a:solidFill>
                <a:ea typeface="黑体" pitchFamily="49" charset="-122"/>
              </a:rPr>
              <a:t> process </a:t>
            </a:r>
            <a:r>
              <a:rPr lang="zh-CN" altLang="en-US" dirty="0"/>
              <a:t>）</a:t>
            </a:r>
          </a:p>
          <a:p>
            <a:pPr lvl="1"/>
            <a:r>
              <a:rPr lang="zh-CN" altLang="en-US" dirty="0"/>
              <a:t>进程是一个程序在其自身的虚拟地址空间中的一次 执行活动  </a:t>
            </a:r>
          </a:p>
          <a:p>
            <a:r>
              <a:rPr lang="zh-CN" altLang="en-US" dirty="0"/>
              <a:t>作业</a:t>
            </a:r>
            <a:r>
              <a:rPr lang="en-US" altLang="zh-CN" dirty="0"/>
              <a:t>/</a:t>
            </a:r>
            <a:r>
              <a:rPr lang="zh-CN" altLang="en-US" dirty="0"/>
              <a:t>任务（</a:t>
            </a:r>
            <a:r>
              <a:rPr lang="en-US" altLang="zh-CN" sz="3200" dirty="0">
                <a:solidFill>
                  <a:srgbClr val="0000CC"/>
                </a:solidFill>
                <a:ea typeface="黑体" pitchFamily="49" charset="-122"/>
              </a:rPr>
              <a:t> job/task </a:t>
            </a:r>
            <a:r>
              <a:rPr lang="zh-CN" altLang="en-US" dirty="0"/>
              <a:t>）</a:t>
            </a:r>
          </a:p>
          <a:p>
            <a:pPr lvl="1"/>
            <a:r>
              <a:rPr lang="zh-CN" altLang="en-US" dirty="0"/>
              <a:t>用户通过操作系统用户接口（</a:t>
            </a:r>
            <a:r>
              <a:rPr lang="en-US" altLang="zh-CN" dirty="0"/>
              <a:t>Shell</a:t>
            </a:r>
            <a:r>
              <a:rPr lang="zh-CN" altLang="en-US" dirty="0"/>
              <a:t>或</a:t>
            </a:r>
            <a:r>
              <a:rPr lang="en-US" altLang="zh-CN" dirty="0"/>
              <a:t>X</a:t>
            </a:r>
            <a:r>
              <a:rPr lang="zh-CN" altLang="en-US" dirty="0"/>
              <a:t>环境）提交给计算机进行加工处理的程序。如用户发出一个打印命令，就产生一个打印作业</a:t>
            </a:r>
            <a:r>
              <a:rPr lang="en-US" altLang="zh-CN" dirty="0"/>
              <a:t>/</a:t>
            </a:r>
            <a:r>
              <a:rPr lang="zh-CN" altLang="en-US" dirty="0"/>
              <a:t>任务。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sz="4400" dirty="0"/>
              <a:t>进程和程序概念的比较</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a:t>程序只是一个</a:t>
            </a:r>
            <a:r>
              <a:rPr lang="zh-CN" altLang="en-US" sz="2800" dirty="0">
                <a:solidFill>
                  <a:srgbClr val="C00000"/>
                </a:solidFill>
              </a:rPr>
              <a:t>静态的指令集合</a:t>
            </a:r>
            <a:r>
              <a:rPr lang="zh-CN" altLang="en-US" sz="2800" dirty="0"/>
              <a:t>；而进程是一个程序的</a:t>
            </a:r>
            <a:r>
              <a:rPr lang="zh-CN" altLang="en-US" sz="2800" dirty="0">
                <a:solidFill>
                  <a:srgbClr val="C00000"/>
                </a:solidFill>
              </a:rPr>
              <a:t>动态执行过程</a:t>
            </a:r>
            <a:r>
              <a:rPr lang="zh-CN" altLang="en-US" sz="2800" dirty="0"/>
              <a:t>，它具有生命期，是动态的产生和消亡的。</a:t>
            </a:r>
          </a:p>
          <a:p>
            <a:r>
              <a:rPr lang="zh-CN" altLang="en-US" sz="2800" dirty="0"/>
              <a:t>进程是</a:t>
            </a:r>
            <a:r>
              <a:rPr lang="zh-CN" altLang="en-US" sz="2800" dirty="0">
                <a:solidFill>
                  <a:srgbClr val="C00000"/>
                </a:solidFill>
              </a:rPr>
              <a:t>资源申请、调度和独立运行的单位</a:t>
            </a:r>
            <a:r>
              <a:rPr lang="zh-CN" altLang="en-US" sz="2800" dirty="0"/>
              <a:t>，因此，它使用系统中的运行资源；而程序不能申请系统资源、不能被系统调度、也不能作为独立运行的单位，因此，它不占用系统的运行资源。</a:t>
            </a:r>
          </a:p>
          <a:p>
            <a:r>
              <a:rPr lang="zh-CN" altLang="en-US" sz="2800" dirty="0"/>
              <a:t>程序和进程</a:t>
            </a:r>
            <a:r>
              <a:rPr lang="zh-CN" altLang="en-US" sz="2800" dirty="0">
                <a:solidFill>
                  <a:srgbClr val="C00000"/>
                </a:solidFill>
              </a:rPr>
              <a:t>无一一对应的关系</a:t>
            </a:r>
            <a:r>
              <a:rPr lang="zh-CN" altLang="en-US" sz="2800" dirty="0"/>
              <a:t>。一方面一个程序可以由多个进程所共用，即一个程序在运行过程中可以产生多个进程；另一方面，一个进程在生命期内可以顺序的执行若干个程序。</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a:t>
            </a:r>
          </a:p>
        </p:txBody>
      </p:sp>
      <p:sp>
        <p:nvSpPr>
          <p:cNvPr id="3" name="内容占位符 2"/>
          <p:cNvSpPr>
            <a:spLocks noGrp="1"/>
          </p:cNvSpPr>
          <p:nvPr>
            <p:ph idx="1"/>
          </p:nvPr>
        </p:nvSpPr>
        <p:spPr/>
        <p:txBody>
          <a:bodyPr/>
          <a:lstStyle/>
          <a:p>
            <a:r>
              <a:rPr lang="zh-CN" altLang="en-US" dirty="0"/>
              <a:t>进程是一个动态实体。</a:t>
            </a:r>
          </a:p>
          <a:p>
            <a:r>
              <a:rPr lang="zh-CN" altLang="en-US" dirty="0"/>
              <a:t>进程是处理器通过操作系统调度的基本单位。 </a:t>
            </a:r>
          </a:p>
          <a:p>
            <a:r>
              <a:rPr lang="zh-CN" altLang="en-US" dirty="0"/>
              <a:t>每个进程的执行都独立于系统中的其它进程。 </a:t>
            </a:r>
          </a:p>
          <a:p>
            <a:r>
              <a:rPr lang="zh-CN" altLang="en-US" dirty="0"/>
              <a:t>进程之间可以通过称为进程间通信（</a:t>
            </a:r>
            <a:r>
              <a:rPr lang="en-US" altLang="zh-CN" dirty="0"/>
              <a:t>IPC</a:t>
            </a:r>
            <a:r>
              <a:rPr lang="zh-CN" altLang="en-US" dirty="0"/>
              <a:t>）的机制进行交互。</a:t>
            </a:r>
          </a:p>
          <a:p>
            <a:r>
              <a:rPr lang="zh-CN" altLang="en-US" dirty="0"/>
              <a:t>当进程之间共享数据时，操作系统使用了同步技术来保证共享的合法性。</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标准组和私有组</a:t>
            </a:r>
            <a:endParaRPr lang="en-US" altLang="zh-CN" dirty="0"/>
          </a:p>
        </p:txBody>
      </p:sp>
      <p:sp>
        <p:nvSpPr>
          <p:cNvPr id="3" name="内容占位符 2"/>
          <p:cNvSpPr>
            <a:spLocks noGrp="1"/>
          </p:cNvSpPr>
          <p:nvPr>
            <p:ph idx="1"/>
          </p:nvPr>
        </p:nvSpPr>
        <p:spPr>
          <a:xfrm>
            <a:off x="457200" y="1268760"/>
            <a:ext cx="8229600" cy="4862165"/>
          </a:xfrm>
        </p:spPr>
        <p:txBody>
          <a:bodyPr/>
          <a:lstStyle/>
          <a:p>
            <a:r>
              <a:rPr lang="zh-CN" altLang="en-US" dirty="0"/>
              <a:t>标准组</a:t>
            </a:r>
            <a:endParaRPr lang="en-US" altLang="zh-CN" dirty="0"/>
          </a:p>
          <a:p>
            <a:pPr lvl="1"/>
            <a:r>
              <a:rPr lang="zh-CN" altLang="en-US" sz="2400" dirty="0"/>
              <a:t>标准组可以容纳多个用户</a:t>
            </a:r>
            <a:endParaRPr lang="en-US" altLang="zh-CN" sz="2400" dirty="0"/>
          </a:p>
          <a:p>
            <a:pPr lvl="1"/>
            <a:r>
              <a:rPr lang="zh-CN" altLang="en-US" sz="2400" dirty="0"/>
              <a:t>若使用标准组，在创建一个新的用户时就应该指定他所属于的组</a:t>
            </a:r>
            <a:endParaRPr lang="en-US" altLang="zh-CN" sz="2400" dirty="0"/>
          </a:p>
          <a:p>
            <a:r>
              <a:rPr lang="zh-CN" altLang="en-US" dirty="0"/>
              <a:t>私有组</a:t>
            </a:r>
            <a:endParaRPr lang="en-US" altLang="zh-CN" dirty="0"/>
          </a:p>
          <a:p>
            <a:pPr lvl="1"/>
            <a:r>
              <a:rPr lang="zh-CN" altLang="en-US" sz="2400" dirty="0"/>
              <a:t>私有组中只有用户自己</a:t>
            </a:r>
            <a:endParaRPr lang="en-US" altLang="zh-CN" sz="2400" dirty="0"/>
          </a:p>
          <a:p>
            <a:pPr lvl="1"/>
            <a:r>
              <a:rPr lang="zh-CN" altLang="en-US" sz="2400" dirty="0"/>
              <a:t>当在创建一个新用户时， 若没有指定他所属于的组，</a:t>
            </a:r>
            <a:r>
              <a:rPr lang="en-US" altLang="zh-CN" sz="2400" dirty="0"/>
              <a:t>RHEL/</a:t>
            </a:r>
            <a:r>
              <a:rPr lang="en-US" altLang="zh-CN" sz="2400" dirty="0" err="1"/>
              <a:t>CentOS</a:t>
            </a:r>
            <a:r>
              <a:rPr lang="zh-CN" altLang="en-US" sz="2400" dirty="0"/>
              <a:t>就建立一个和该用户同名的私有组，且用户被分配到这个私有组中</a:t>
            </a:r>
            <a:endParaRPr lang="en-US" altLang="zh-CN" sz="2400" dirty="0"/>
          </a:p>
          <a:p>
            <a:pPr lvl="1"/>
            <a:r>
              <a:rPr lang="zh-CN" altLang="en-US" sz="2400" dirty="0"/>
              <a:t>优点：防止新文件归 “公共” 组所有 </a:t>
            </a:r>
          </a:p>
          <a:p>
            <a:pPr lvl="1"/>
            <a:r>
              <a:rPr lang="zh-CN" altLang="en-US" sz="2400" dirty="0"/>
              <a:t>缺点：可能会鼓励创建 “任何人都可以访问” 的文件</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是多用户多任务系统</a:t>
            </a:r>
          </a:p>
        </p:txBody>
      </p:sp>
      <p:sp>
        <p:nvSpPr>
          <p:cNvPr id="3" name="内容占位符 2"/>
          <p:cNvSpPr>
            <a:spLocks noGrp="1"/>
          </p:cNvSpPr>
          <p:nvPr>
            <p:ph idx="1"/>
          </p:nvPr>
        </p:nvSpPr>
        <p:spPr>
          <a:xfrm>
            <a:off x="457200" y="1052736"/>
            <a:ext cx="8229600" cy="5006181"/>
          </a:xfrm>
        </p:spPr>
        <p:txBody>
          <a:bodyPr/>
          <a:lstStyle/>
          <a:p>
            <a:r>
              <a:rPr lang="zh-CN" altLang="en-US" sz="2600" dirty="0"/>
              <a:t>当多个用户同时在一个系统上工作时，</a:t>
            </a:r>
            <a:r>
              <a:rPr lang="en-US" altLang="zh-CN" sz="2600" dirty="0"/>
              <a:t>Linux </a:t>
            </a:r>
            <a:r>
              <a:rPr lang="zh-CN" altLang="en-US" sz="2600" dirty="0"/>
              <a:t>要能够同时满足用户们的要求，而且还要使用户感觉不到系统在同时为多个用户服务，就好像每一个用户都单独拥有整个系统一样。</a:t>
            </a:r>
            <a:endParaRPr lang="en-US" altLang="zh-CN" sz="2600" dirty="0"/>
          </a:p>
          <a:p>
            <a:r>
              <a:rPr lang="zh-CN" altLang="en-US" sz="2600" dirty="0">
                <a:ea typeface="黑体" pitchFamily="49" charset="-122"/>
              </a:rPr>
              <a:t>每个用户均可同时运行多个程序。为了区分每一个运行的程序，</a:t>
            </a:r>
            <a:r>
              <a:rPr lang="en-US" altLang="zh-CN" sz="2600" dirty="0">
                <a:ea typeface="黑体" pitchFamily="49" charset="-122"/>
              </a:rPr>
              <a:t>Linux </a:t>
            </a:r>
            <a:r>
              <a:rPr lang="zh-CN" altLang="en-US" sz="2600" dirty="0">
                <a:ea typeface="黑体" pitchFamily="49" charset="-122"/>
              </a:rPr>
              <a:t>给每个进程都做了标识，称为进程号（</a:t>
            </a:r>
            <a:r>
              <a:rPr lang="en-US" altLang="zh-CN" sz="2600" dirty="0">
                <a:solidFill>
                  <a:srgbClr val="0000CC"/>
                </a:solidFill>
                <a:ea typeface="黑体" pitchFamily="49" charset="-122"/>
              </a:rPr>
              <a:t>process ID</a:t>
            </a:r>
            <a:r>
              <a:rPr lang="en-US" altLang="zh-CN" sz="2600" dirty="0">
                <a:ea typeface="黑体" pitchFamily="49" charset="-122"/>
              </a:rPr>
              <a:t>），</a:t>
            </a:r>
            <a:r>
              <a:rPr lang="zh-CN" altLang="en-US" sz="2600" dirty="0">
                <a:ea typeface="黑体" pitchFamily="49" charset="-122"/>
              </a:rPr>
              <a:t>每个进程的进程号是</a:t>
            </a:r>
            <a:r>
              <a:rPr lang="zh-CN" altLang="en-US" sz="2600" dirty="0">
                <a:solidFill>
                  <a:srgbClr val="C00000"/>
                </a:solidFill>
                <a:ea typeface="黑体" pitchFamily="49" charset="-122"/>
              </a:rPr>
              <a:t>唯一</a:t>
            </a:r>
            <a:r>
              <a:rPr lang="zh-CN" altLang="en-US" sz="2600" dirty="0">
                <a:ea typeface="黑体" pitchFamily="49" charset="-122"/>
              </a:rPr>
              <a:t>的。</a:t>
            </a:r>
            <a:endParaRPr lang="en-US" altLang="zh-CN" sz="2600" dirty="0">
              <a:ea typeface="黑体" pitchFamily="49" charset="-122"/>
            </a:endParaRPr>
          </a:p>
          <a:p>
            <a:r>
              <a:rPr lang="en-US" altLang="zh-CN" sz="2600" dirty="0">
                <a:ea typeface="黑体" pitchFamily="49" charset="-122"/>
              </a:rPr>
              <a:t>Linux </a:t>
            </a:r>
            <a:r>
              <a:rPr lang="zh-CN" altLang="en-US" sz="2600" dirty="0">
                <a:ea typeface="黑体" pitchFamily="49" charset="-122"/>
              </a:rPr>
              <a:t>给每个进程都打上了运行者的标志，</a:t>
            </a:r>
            <a:r>
              <a:rPr lang="zh-CN" altLang="en-US" sz="2600" dirty="0">
                <a:solidFill>
                  <a:srgbClr val="0000CC"/>
                </a:solidFill>
                <a:ea typeface="黑体" pitchFamily="49" charset="-122"/>
              </a:rPr>
              <a:t>用户可以控制自己的进程</a:t>
            </a:r>
            <a:r>
              <a:rPr lang="zh-CN" altLang="en-US" sz="2600" dirty="0">
                <a:ea typeface="黑体" pitchFamily="49" charset="-122"/>
              </a:rPr>
              <a:t>：给自己的进程分配不同的优先级，也可以随时终止自己的进程。</a:t>
            </a:r>
            <a:endParaRPr lang="en-US" altLang="zh-CN" sz="2600" dirty="0">
              <a:ea typeface="黑体" pitchFamily="49" charset="-122"/>
            </a:endParaRPr>
          </a:p>
          <a:p>
            <a:r>
              <a:rPr lang="zh-CN" altLang="en-US" sz="2600" b="1" dirty="0"/>
              <a:t>进程</a:t>
            </a:r>
            <a:r>
              <a:rPr lang="zh-CN" altLang="en-US" sz="2600" b="1" dirty="0">
                <a:solidFill>
                  <a:srgbClr val="C00000"/>
                </a:solidFill>
              </a:rPr>
              <a:t>从执行它的用户处继承</a:t>
            </a:r>
            <a:r>
              <a:rPr lang="en-US" altLang="zh-CN" sz="2600" b="1" dirty="0">
                <a:solidFill>
                  <a:srgbClr val="C00000"/>
                </a:solidFill>
              </a:rPr>
              <a:t>UID</a:t>
            </a:r>
            <a:r>
              <a:rPr lang="zh-CN" altLang="en-US" sz="2600" b="1" dirty="0">
                <a:solidFill>
                  <a:srgbClr val="C00000"/>
                </a:solidFill>
              </a:rPr>
              <a:t>、</a:t>
            </a:r>
            <a:r>
              <a:rPr lang="en-US" altLang="zh-CN" sz="2600" b="1" dirty="0">
                <a:solidFill>
                  <a:srgbClr val="C00000"/>
                </a:solidFill>
              </a:rPr>
              <a:t>GID</a:t>
            </a:r>
            <a:r>
              <a:rPr lang="zh-CN" altLang="en-US" sz="2600" b="1" dirty="0"/>
              <a:t>，从而决定对文件系统的存取和访问。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的多任务实现</a:t>
            </a:r>
            <a:br>
              <a:rPr lang="en-US" altLang="zh-CN" dirty="0"/>
            </a:br>
            <a:r>
              <a:rPr lang="en-US" altLang="zh-CN" dirty="0"/>
              <a:t>——</a:t>
            </a:r>
            <a:r>
              <a:rPr lang="zh-CN" altLang="en-US" dirty="0"/>
              <a:t>分时技术</a:t>
            </a:r>
          </a:p>
        </p:txBody>
      </p:sp>
      <p:sp>
        <p:nvSpPr>
          <p:cNvPr id="3" name="内容占位符 2"/>
          <p:cNvSpPr>
            <a:spLocks noGrp="1"/>
          </p:cNvSpPr>
          <p:nvPr>
            <p:ph idx="1"/>
          </p:nvPr>
        </p:nvSpPr>
        <p:spPr/>
        <p:txBody>
          <a:bodyPr/>
          <a:lstStyle/>
          <a:p>
            <a:r>
              <a:rPr lang="en-US" altLang="zh-CN" sz="3600" dirty="0">
                <a:ea typeface="黑体" pitchFamily="49" charset="-122"/>
              </a:rPr>
              <a:t>Linux</a:t>
            </a:r>
            <a:r>
              <a:rPr lang="en-US" altLang="zh-CN" dirty="0">
                <a:ea typeface="黑体" pitchFamily="49" charset="-122"/>
              </a:rPr>
              <a:t> </a:t>
            </a:r>
            <a:r>
              <a:rPr lang="zh-CN" altLang="en-US" dirty="0">
                <a:ea typeface="黑体" pitchFamily="49" charset="-122"/>
              </a:rPr>
              <a:t>不可能在一个</a:t>
            </a:r>
            <a:r>
              <a:rPr lang="zh-CN" altLang="en-US" sz="2800" dirty="0">
                <a:ea typeface="黑体" pitchFamily="49" charset="-122"/>
              </a:rPr>
              <a:t> </a:t>
            </a:r>
            <a:r>
              <a:rPr lang="en-US" altLang="zh-CN" sz="2800" dirty="0">
                <a:ea typeface="黑体" pitchFamily="49" charset="-122"/>
              </a:rPr>
              <a:t>CPU </a:t>
            </a:r>
            <a:r>
              <a:rPr lang="zh-CN" altLang="en-US" dirty="0">
                <a:ea typeface="黑体" pitchFamily="49" charset="-122"/>
              </a:rPr>
              <a:t>上同时处理多个任务（作业）请求，而是采用 “</a:t>
            </a:r>
            <a:r>
              <a:rPr lang="zh-CN" altLang="en-US" dirty="0">
                <a:solidFill>
                  <a:srgbClr val="0000CC"/>
                </a:solidFill>
                <a:ea typeface="黑体" pitchFamily="49" charset="-122"/>
              </a:rPr>
              <a:t>分时</a:t>
            </a:r>
            <a:r>
              <a:rPr lang="zh-CN" altLang="en-US" dirty="0">
                <a:ea typeface="黑体" pitchFamily="49" charset="-122"/>
              </a:rPr>
              <a:t>” 技术来处理这些任务请求。</a:t>
            </a:r>
            <a:endParaRPr lang="en-US" altLang="zh-CN" dirty="0">
              <a:ea typeface="黑体" pitchFamily="49" charset="-122"/>
            </a:endParaRPr>
          </a:p>
          <a:p>
            <a:r>
              <a:rPr lang="zh-CN" altLang="en-US" dirty="0"/>
              <a:t>分时技术</a:t>
            </a:r>
          </a:p>
          <a:p>
            <a:pPr lvl="1"/>
            <a:r>
              <a:rPr lang="zh-CN" altLang="en-US" dirty="0"/>
              <a:t>所有的任务请求被排除一个队列，系统按顺序每次从这个队列中抽取一个任务来执行，这个任务执行很短的时间（几毫秒）后，系统就将它排到任务队列的末尾，然后读入队列中的下一个任务，以同样的方式执行。这样经过一段时间后，任务队列中的所有任务都被执行一次，然后又开始下一轮循环。</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中的进程识别</a:t>
            </a:r>
          </a:p>
        </p:txBody>
      </p:sp>
      <p:sp>
        <p:nvSpPr>
          <p:cNvPr id="3" name="内容占位符 2"/>
          <p:cNvSpPr>
            <a:spLocks noGrp="1"/>
          </p:cNvSpPr>
          <p:nvPr>
            <p:ph idx="1"/>
          </p:nvPr>
        </p:nvSpPr>
        <p:spPr>
          <a:xfrm>
            <a:off x="457200" y="1412776"/>
            <a:ext cx="8363272" cy="4718149"/>
          </a:xfrm>
        </p:spPr>
        <p:txBody>
          <a:bodyPr/>
          <a:lstStyle/>
          <a:p>
            <a:r>
              <a:rPr lang="zh-CN" altLang="en-US" sz="3200" dirty="0"/>
              <a:t>使用</a:t>
            </a:r>
            <a:r>
              <a:rPr lang="en-US" altLang="zh-CN" sz="3200" dirty="0"/>
              <a:t>PID</a:t>
            </a:r>
            <a:r>
              <a:rPr lang="zh-CN" altLang="en-US" sz="3200" dirty="0"/>
              <a:t>区分不同的进程</a:t>
            </a:r>
            <a:endParaRPr lang="en-US" altLang="zh-CN" sz="3200" dirty="0"/>
          </a:p>
          <a:p>
            <a:pPr lvl="1"/>
            <a:r>
              <a:rPr lang="zh-CN" altLang="en-US" sz="2800" dirty="0"/>
              <a:t>系统启动后的第一个进程是</a:t>
            </a:r>
            <a:r>
              <a:rPr lang="en-US" altLang="zh-CN" sz="2800" dirty="0"/>
              <a:t>init</a:t>
            </a:r>
            <a:r>
              <a:rPr lang="zh-CN" altLang="en-US" sz="2800" dirty="0"/>
              <a:t>，它的</a:t>
            </a:r>
            <a:r>
              <a:rPr lang="en-US" altLang="zh-CN" sz="2800" dirty="0"/>
              <a:t>PID</a:t>
            </a:r>
            <a:r>
              <a:rPr lang="zh-CN" altLang="en-US" sz="2800" dirty="0"/>
              <a:t>是</a:t>
            </a:r>
            <a:r>
              <a:rPr lang="en-US" altLang="zh-CN" sz="2800" dirty="0"/>
              <a:t>1</a:t>
            </a:r>
            <a:r>
              <a:rPr lang="zh-CN" altLang="en-US" sz="2800" dirty="0"/>
              <a:t>。</a:t>
            </a:r>
            <a:endParaRPr lang="en-US" altLang="zh-CN" sz="2800" dirty="0"/>
          </a:p>
          <a:p>
            <a:pPr lvl="1"/>
            <a:r>
              <a:rPr lang="en-US" altLang="zh-CN" sz="2800" dirty="0"/>
              <a:t>init</a:t>
            </a:r>
            <a:r>
              <a:rPr lang="zh-CN" altLang="zh-CN" sz="2800" dirty="0"/>
              <a:t>是唯一一个由系统内核直接运行的进程。</a:t>
            </a:r>
            <a:endParaRPr lang="en-US" altLang="zh-CN" sz="2800" dirty="0"/>
          </a:p>
          <a:p>
            <a:pPr lvl="1"/>
            <a:r>
              <a:rPr lang="zh-CN" altLang="en-US" sz="2800" dirty="0"/>
              <a:t>除了</a:t>
            </a:r>
            <a:r>
              <a:rPr lang="en-US" altLang="zh-CN" sz="2800" dirty="0"/>
              <a:t>init</a:t>
            </a:r>
            <a:r>
              <a:rPr lang="zh-CN" altLang="en-US" sz="2800" dirty="0"/>
              <a:t>之外，每个进程都有父进程（</a:t>
            </a:r>
            <a:r>
              <a:rPr lang="en-US" altLang="zh-CN" sz="2800" dirty="0"/>
              <a:t>PPID</a:t>
            </a:r>
            <a:r>
              <a:rPr lang="zh-CN" altLang="en-US" sz="2800" dirty="0"/>
              <a:t>标识）</a:t>
            </a:r>
            <a:endParaRPr lang="en-US" altLang="zh-CN" sz="2800" dirty="0"/>
          </a:p>
          <a:p>
            <a:r>
              <a:rPr lang="zh-CN" altLang="en-US" sz="3200" dirty="0"/>
              <a:t>每个进程还有四个与用户和组相关的识别号</a:t>
            </a:r>
            <a:endParaRPr lang="en-US" altLang="zh-CN" sz="3200" dirty="0"/>
          </a:p>
          <a:p>
            <a:pPr lvl="1"/>
            <a:r>
              <a:rPr lang="zh-CN" altLang="en-US" dirty="0"/>
              <a:t>实际用户识别号</a:t>
            </a:r>
            <a:r>
              <a:rPr lang="en-US" altLang="zh-CN" dirty="0"/>
              <a:t>	</a:t>
            </a:r>
            <a:r>
              <a:rPr lang="zh-CN" altLang="en-US" dirty="0"/>
              <a:t>（</a:t>
            </a:r>
            <a:r>
              <a:rPr lang="en-US" altLang="zh-CN" dirty="0"/>
              <a:t>real user ID</a:t>
            </a:r>
            <a:r>
              <a:rPr lang="zh-CN" altLang="en-US" dirty="0"/>
              <a:t>，</a:t>
            </a:r>
            <a:r>
              <a:rPr lang="en-US" altLang="zh-CN" dirty="0"/>
              <a:t>RUID</a:t>
            </a:r>
            <a:r>
              <a:rPr lang="zh-CN" altLang="en-US" dirty="0"/>
              <a:t>）</a:t>
            </a:r>
          </a:p>
          <a:p>
            <a:pPr lvl="1"/>
            <a:r>
              <a:rPr lang="zh-CN" altLang="en-US" dirty="0"/>
              <a:t>实际组识别号</a:t>
            </a:r>
            <a:r>
              <a:rPr lang="en-US" altLang="zh-CN" dirty="0"/>
              <a:t>	</a:t>
            </a:r>
            <a:r>
              <a:rPr lang="zh-CN" altLang="en-US" dirty="0"/>
              <a:t>	（</a:t>
            </a:r>
            <a:r>
              <a:rPr lang="en-US" altLang="zh-CN" dirty="0"/>
              <a:t>real group ID</a:t>
            </a:r>
            <a:r>
              <a:rPr lang="zh-CN" altLang="en-US" dirty="0"/>
              <a:t>，</a:t>
            </a:r>
            <a:r>
              <a:rPr lang="en-US" altLang="zh-CN" dirty="0"/>
              <a:t>RGID</a:t>
            </a:r>
            <a:r>
              <a:rPr lang="zh-CN" altLang="en-US" dirty="0"/>
              <a:t>）</a:t>
            </a:r>
          </a:p>
          <a:p>
            <a:pPr lvl="1"/>
            <a:r>
              <a:rPr lang="zh-CN" altLang="en-US" dirty="0"/>
              <a:t>有效用户识别号</a:t>
            </a:r>
            <a:r>
              <a:rPr lang="en-US" altLang="zh-CN" dirty="0"/>
              <a:t>	</a:t>
            </a:r>
            <a:r>
              <a:rPr lang="zh-CN" altLang="en-US" dirty="0"/>
              <a:t>（</a:t>
            </a:r>
            <a:r>
              <a:rPr lang="en-US" altLang="zh-CN" dirty="0"/>
              <a:t>effect user ID</a:t>
            </a:r>
            <a:r>
              <a:rPr lang="zh-CN" altLang="en-US" dirty="0"/>
              <a:t>，</a:t>
            </a:r>
            <a:r>
              <a:rPr lang="en-US" altLang="zh-CN" dirty="0"/>
              <a:t>EUID</a:t>
            </a:r>
            <a:r>
              <a:rPr lang="zh-CN" altLang="en-US" dirty="0"/>
              <a:t>）</a:t>
            </a:r>
          </a:p>
          <a:p>
            <a:pPr lvl="1"/>
            <a:r>
              <a:rPr lang="zh-CN" altLang="en-US" dirty="0"/>
              <a:t>有效组识别号</a:t>
            </a:r>
            <a:r>
              <a:rPr lang="en-US" altLang="zh-CN" dirty="0"/>
              <a:t>	</a:t>
            </a:r>
            <a:r>
              <a:rPr lang="zh-CN" altLang="en-US" dirty="0"/>
              <a:t>	（</a:t>
            </a:r>
            <a:r>
              <a:rPr lang="en-US" altLang="zh-CN" dirty="0"/>
              <a:t>effect group ID</a:t>
            </a:r>
            <a:r>
              <a:rPr lang="zh-CN" altLang="en-US" dirty="0"/>
              <a:t>，</a:t>
            </a:r>
            <a:r>
              <a:rPr lang="en-US" altLang="zh-CN" dirty="0"/>
              <a:t>EGID</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92</a:t>
            </a:fld>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用户、进程与权限</a:t>
            </a:r>
          </a:p>
        </p:txBody>
      </p:sp>
      <p:sp>
        <p:nvSpPr>
          <p:cNvPr id="3" name="内容占位符 2"/>
          <p:cNvSpPr>
            <a:spLocks noGrp="1"/>
          </p:cNvSpPr>
          <p:nvPr>
            <p:ph idx="1"/>
          </p:nvPr>
        </p:nvSpPr>
        <p:spPr>
          <a:xfrm>
            <a:off x="395536" y="1556792"/>
            <a:ext cx="8424936" cy="4574133"/>
          </a:xfrm>
        </p:spPr>
        <p:txBody>
          <a:bodyPr/>
          <a:lstStyle/>
          <a:p>
            <a:r>
              <a:rPr lang="en-US" altLang="zh-CN" sz="3200" dirty="0"/>
              <a:t>RUID</a:t>
            </a:r>
            <a:r>
              <a:rPr lang="zh-CN" altLang="en-US" sz="3200" dirty="0"/>
              <a:t>和</a:t>
            </a:r>
            <a:r>
              <a:rPr lang="en-US" altLang="zh-CN" sz="3200" dirty="0"/>
              <a:t>RGID</a:t>
            </a:r>
            <a:r>
              <a:rPr lang="zh-CN" altLang="en-US" sz="3200" dirty="0"/>
              <a:t>的作用</a:t>
            </a:r>
            <a:endParaRPr lang="en-US" altLang="zh-CN" sz="3200" dirty="0"/>
          </a:p>
          <a:p>
            <a:pPr lvl="1"/>
            <a:r>
              <a:rPr lang="zh-CN" altLang="en-US" sz="2800" dirty="0"/>
              <a:t>识别正在运行此进程的用户和组。</a:t>
            </a:r>
            <a:endParaRPr lang="en-US" altLang="zh-CN" sz="2800" dirty="0"/>
          </a:p>
          <a:p>
            <a:pPr lvl="2"/>
            <a:r>
              <a:rPr lang="zh-CN" altLang="en-US" sz="2400" dirty="0"/>
              <a:t>一个进程的</a:t>
            </a:r>
            <a:r>
              <a:rPr lang="en-US" altLang="zh-CN" sz="2400" dirty="0"/>
              <a:t>RUID</a:t>
            </a:r>
            <a:r>
              <a:rPr lang="zh-CN" altLang="en-US" sz="2400" dirty="0"/>
              <a:t>和</a:t>
            </a:r>
            <a:r>
              <a:rPr lang="en-US" altLang="zh-CN" sz="2400" dirty="0"/>
              <a:t>RGID</a:t>
            </a:r>
            <a:r>
              <a:rPr lang="zh-CN" altLang="en-US" sz="2400" dirty="0"/>
              <a:t>就是运行此进程的</a:t>
            </a:r>
            <a:r>
              <a:rPr lang="en-US" altLang="zh-CN" sz="2400" dirty="0"/>
              <a:t>UID</a:t>
            </a:r>
            <a:r>
              <a:rPr lang="zh-CN" altLang="en-US" sz="2400" dirty="0"/>
              <a:t>和</a:t>
            </a:r>
            <a:r>
              <a:rPr lang="en-US" altLang="zh-CN" sz="2400" dirty="0"/>
              <a:t>GID</a:t>
            </a:r>
            <a:r>
              <a:rPr lang="zh-CN" altLang="en-US" sz="2400" dirty="0"/>
              <a:t>。</a:t>
            </a:r>
            <a:endParaRPr lang="en-US" altLang="zh-CN" sz="2400" dirty="0"/>
          </a:p>
          <a:p>
            <a:r>
              <a:rPr lang="en-US" altLang="zh-CN" sz="3200" dirty="0"/>
              <a:t>EUID</a:t>
            </a:r>
            <a:r>
              <a:rPr lang="zh-CN" altLang="en-US" sz="3200" dirty="0"/>
              <a:t>和</a:t>
            </a:r>
            <a:r>
              <a:rPr lang="en-US" altLang="zh-CN" sz="3200" dirty="0"/>
              <a:t>EGID</a:t>
            </a:r>
            <a:r>
              <a:rPr lang="zh-CN" altLang="en-US" sz="3200" dirty="0"/>
              <a:t>的作用</a:t>
            </a:r>
            <a:endParaRPr lang="en-US" altLang="zh-CN" sz="3200" dirty="0"/>
          </a:p>
          <a:p>
            <a:pPr lvl="1"/>
            <a:r>
              <a:rPr lang="zh-CN" altLang="en-US" dirty="0"/>
              <a:t>确定一个进程对其访问的文件的权限。</a:t>
            </a:r>
          </a:p>
          <a:p>
            <a:pPr lvl="2"/>
            <a:r>
              <a:rPr lang="zh-CN" altLang="en-US" dirty="0"/>
              <a:t>除了产生进程的程序被设置</a:t>
            </a:r>
            <a:r>
              <a:rPr lang="en-US" altLang="zh-CN" dirty="0"/>
              <a:t>SUID</a:t>
            </a:r>
            <a:r>
              <a:rPr lang="zh-CN" altLang="en-US" dirty="0"/>
              <a:t>和</a:t>
            </a:r>
            <a:r>
              <a:rPr lang="en-US" altLang="zh-CN" dirty="0"/>
              <a:t>SGID</a:t>
            </a:r>
            <a:r>
              <a:rPr lang="zh-CN" altLang="en-US" dirty="0"/>
              <a:t>权限位之外，一般</a:t>
            </a:r>
            <a:r>
              <a:rPr lang="en-US" altLang="zh-CN" dirty="0"/>
              <a:t>EUID</a:t>
            </a:r>
            <a:r>
              <a:rPr lang="zh-CN" altLang="en-US" dirty="0"/>
              <a:t>、</a:t>
            </a:r>
            <a:r>
              <a:rPr lang="en-US" altLang="zh-CN" dirty="0"/>
              <a:t>EGID</a:t>
            </a:r>
            <a:r>
              <a:rPr lang="zh-CN" altLang="en-US" dirty="0"/>
              <a:t>和</a:t>
            </a:r>
            <a:r>
              <a:rPr lang="en-US" altLang="zh-CN" dirty="0"/>
              <a:t>RUID</a:t>
            </a:r>
            <a:r>
              <a:rPr lang="zh-CN" altLang="en-US" dirty="0"/>
              <a:t>、</a:t>
            </a:r>
            <a:r>
              <a:rPr lang="en-US" altLang="zh-CN" dirty="0"/>
              <a:t>RGID</a:t>
            </a:r>
            <a:r>
              <a:rPr lang="zh-CN" altLang="en-US" dirty="0"/>
              <a:t>相同。</a:t>
            </a:r>
          </a:p>
          <a:p>
            <a:pPr lvl="2"/>
            <a:r>
              <a:rPr lang="zh-CN" altLang="en-US" dirty="0"/>
              <a:t>若程序被设置了</a:t>
            </a:r>
            <a:r>
              <a:rPr lang="en-US" altLang="zh-CN" dirty="0"/>
              <a:t>SUID</a:t>
            </a:r>
            <a:r>
              <a:rPr lang="zh-CN" altLang="en-US" dirty="0"/>
              <a:t>或</a:t>
            </a:r>
            <a:r>
              <a:rPr lang="en-US" altLang="zh-CN" dirty="0"/>
              <a:t>SGID</a:t>
            </a:r>
            <a:r>
              <a:rPr lang="zh-CN" altLang="en-US" dirty="0"/>
              <a:t>权限位，则此进程相应的</a:t>
            </a:r>
            <a:r>
              <a:rPr lang="en-US" altLang="zh-CN" dirty="0"/>
              <a:t>EUID</a:t>
            </a:r>
            <a:r>
              <a:rPr lang="zh-CN" altLang="en-US" dirty="0"/>
              <a:t>和</a:t>
            </a:r>
            <a:r>
              <a:rPr lang="en-US" altLang="zh-CN" dirty="0"/>
              <a:t>EGID</a:t>
            </a:r>
            <a:r>
              <a:rPr lang="zh-CN" altLang="en-US" dirty="0"/>
              <a:t>，将和运行此进程的文件的所属用户的</a:t>
            </a:r>
            <a:r>
              <a:rPr lang="en-US" altLang="zh-CN" dirty="0"/>
              <a:t>UID</a:t>
            </a:r>
            <a:r>
              <a:rPr lang="zh-CN" altLang="en-US" dirty="0"/>
              <a:t>或所属组的</a:t>
            </a:r>
            <a:r>
              <a:rPr lang="en-US" altLang="zh-CN" dirty="0"/>
              <a:t>GID</a:t>
            </a:r>
            <a:r>
              <a:rPr lang="zh-CN" altLang="en-US" dirty="0"/>
              <a:t>相同。</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93</a:t>
            </a:fld>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进程类型</a:t>
            </a:r>
          </a:p>
        </p:txBody>
      </p:sp>
      <p:sp>
        <p:nvSpPr>
          <p:cNvPr id="3" name="内容占位符 2"/>
          <p:cNvSpPr>
            <a:spLocks noGrp="1"/>
          </p:cNvSpPr>
          <p:nvPr>
            <p:ph idx="1"/>
          </p:nvPr>
        </p:nvSpPr>
        <p:spPr/>
        <p:txBody>
          <a:bodyPr/>
          <a:lstStyle/>
          <a:p>
            <a:r>
              <a:rPr lang="zh-CN" altLang="en-US" dirty="0">
                <a:latin typeface="黑体" pitchFamily="49" charset="-122"/>
                <a:ea typeface="黑体" pitchFamily="49" charset="-122"/>
              </a:rPr>
              <a:t>交互进程</a:t>
            </a:r>
          </a:p>
          <a:p>
            <a:pPr lvl="1"/>
            <a:r>
              <a:rPr lang="zh-CN" altLang="en-US" dirty="0"/>
              <a:t>由一个</a:t>
            </a:r>
            <a:r>
              <a:rPr lang="en-US" altLang="zh-CN" dirty="0"/>
              <a:t>Shell</a:t>
            </a:r>
            <a:r>
              <a:rPr lang="zh-CN" altLang="en-US" dirty="0"/>
              <a:t>启动的进程。</a:t>
            </a:r>
            <a:endParaRPr lang="en-US" altLang="zh-CN" dirty="0"/>
          </a:p>
          <a:p>
            <a:pPr lvl="1"/>
            <a:r>
              <a:rPr lang="zh-CN" altLang="en-US" dirty="0"/>
              <a:t>交互进程既可以在前台运行，也可以在后台运行。  </a:t>
            </a:r>
          </a:p>
          <a:p>
            <a:r>
              <a:rPr lang="zh-CN" altLang="en-US" dirty="0">
                <a:latin typeface="黑体" pitchFamily="49" charset="-122"/>
                <a:ea typeface="黑体" pitchFamily="49" charset="-122"/>
              </a:rPr>
              <a:t>批处理进程</a:t>
            </a:r>
          </a:p>
          <a:p>
            <a:pPr lvl="1"/>
            <a:r>
              <a:rPr lang="zh-CN" altLang="en-US" dirty="0"/>
              <a:t>不与特定的终端相关联，提交到等待队列种顺序执 行的进程。  </a:t>
            </a:r>
          </a:p>
          <a:p>
            <a:r>
              <a:rPr lang="zh-CN" altLang="en-US" dirty="0">
                <a:latin typeface="黑体" pitchFamily="49" charset="-122"/>
                <a:ea typeface="黑体" pitchFamily="49" charset="-122"/>
              </a:rPr>
              <a:t>守护进程</a:t>
            </a:r>
            <a:r>
              <a:rPr lang="zh-CN" altLang="en-US" dirty="0"/>
              <a:t>（</a:t>
            </a:r>
            <a:r>
              <a:rPr lang="en-US" altLang="zh-CN" dirty="0">
                <a:solidFill>
                  <a:srgbClr val="002060"/>
                </a:solidFill>
              </a:rPr>
              <a:t>Daemon</a:t>
            </a:r>
            <a:r>
              <a:rPr lang="zh-CN" altLang="en-US" dirty="0"/>
              <a:t>）</a:t>
            </a:r>
          </a:p>
          <a:p>
            <a:pPr lvl="1"/>
            <a:r>
              <a:rPr lang="zh-CN" altLang="en-US" dirty="0"/>
              <a:t>在</a:t>
            </a:r>
            <a:r>
              <a:rPr lang="en-US" altLang="zh-CN" dirty="0"/>
              <a:t>Linux</a:t>
            </a:r>
            <a:r>
              <a:rPr lang="zh-CN" altLang="en-US" dirty="0"/>
              <a:t>在启动时初始化，需要时运行于后台的进 程。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进程的启动方式</a:t>
            </a:r>
          </a:p>
        </p:txBody>
      </p:sp>
      <p:sp>
        <p:nvSpPr>
          <p:cNvPr id="3" name="内容占位符 2"/>
          <p:cNvSpPr>
            <a:spLocks noGrp="1"/>
          </p:cNvSpPr>
          <p:nvPr>
            <p:ph idx="1"/>
          </p:nvPr>
        </p:nvSpPr>
        <p:spPr/>
        <p:txBody>
          <a:bodyPr/>
          <a:lstStyle/>
          <a:p>
            <a:r>
              <a:rPr lang="zh-CN" altLang="en-US" dirty="0"/>
              <a:t>手工方式：使用操作系统提供的用户接口</a:t>
            </a:r>
          </a:p>
          <a:p>
            <a:pPr lvl="1"/>
            <a:r>
              <a:rPr lang="zh-CN" altLang="en-US" dirty="0"/>
              <a:t>前台</a:t>
            </a:r>
          </a:p>
          <a:p>
            <a:pPr lvl="1"/>
            <a:r>
              <a:rPr lang="zh-CN" altLang="en-US" dirty="0"/>
              <a:t>后台 （</a:t>
            </a:r>
            <a:r>
              <a:rPr lang="en-US" altLang="zh-CN" dirty="0"/>
              <a:t>&amp;</a:t>
            </a:r>
            <a:r>
              <a:rPr lang="zh-CN" altLang="en-US" dirty="0"/>
              <a:t>）</a:t>
            </a:r>
          </a:p>
          <a:p>
            <a:r>
              <a:rPr lang="zh-CN" altLang="en-US" dirty="0"/>
              <a:t>调度方式：按照</a:t>
            </a:r>
            <a:r>
              <a:rPr lang="zh-CN" altLang="en-US" b="1" dirty="0">
                <a:solidFill>
                  <a:srgbClr val="FF0000"/>
                </a:solidFill>
              </a:rPr>
              <a:t>预先指定的时间</a:t>
            </a:r>
            <a:r>
              <a:rPr lang="zh-CN" altLang="en-US" dirty="0"/>
              <a:t>执行</a:t>
            </a:r>
          </a:p>
          <a:p>
            <a:pPr lvl="1"/>
            <a:r>
              <a:rPr lang="en-US" altLang="zh-CN" dirty="0"/>
              <a:t>at</a:t>
            </a:r>
          </a:p>
          <a:p>
            <a:pPr lvl="1"/>
            <a:r>
              <a:rPr lang="en-US" altLang="zh-CN" dirty="0"/>
              <a:t>batch</a:t>
            </a:r>
          </a:p>
          <a:p>
            <a:pPr lvl="1"/>
            <a:r>
              <a:rPr lang="en-US" altLang="zh-CN" b="1" dirty="0" err="1">
                <a:solidFill>
                  <a:srgbClr val="FF0000"/>
                </a:solidFill>
              </a:rPr>
              <a:t>cron</a:t>
            </a:r>
            <a:endParaRPr lang="en-US" altLang="zh-CN" b="1" dirty="0">
              <a:solidFill>
                <a:srgbClr val="FF000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前台与后台</a:t>
            </a:r>
          </a:p>
        </p:txBody>
      </p:sp>
      <p:sp>
        <p:nvSpPr>
          <p:cNvPr id="3" name="内容占位符 2"/>
          <p:cNvSpPr>
            <a:spLocks noGrp="1"/>
          </p:cNvSpPr>
          <p:nvPr>
            <p:ph idx="1"/>
          </p:nvPr>
        </p:nvSpPr>
        <p:spPr>
          <a:xfrm>
            <a:off x="457200" y="1340768"/>
            <a:ext cx="8229600" cy="3744416"/>
          </a:xfrm>
        </p:spPr>
        <p:txBody>
          <a:bodyPr/>
          <a:lstStyle/>
          <a:p>
            <a:r>
              <a:rPr lang="zh-CN" altLang="en-US" dirty="0">
                <a:solidFill>
                  <a:srgbClr val="0000CC"/>
                </a:solidFill>
                <a:ea typeface="黑体" pitchFamily="49" charset="-122"/>
              </a:rPr>
              <a:t> 前台进程</a:t>
            </a:r>
            <a:endParaRPr lang="en-US" altLang="zh-CN" dirty="0">
              <a:solidFill>
                <a:srgbClr val="0000CC"/>
              </a:solidFill>
              <a:ea typeface="黑体" pitchFamily="49" charset="-122"/>
            </a:endParaRPr>
          </a:p>
          <a:p>
            <a:pPr lvl="1"/>
            <a:r>
              <a:rPr lang="zh-CN" altLang="en-US" dirty="0">
                <a:ea typeface="黑体" pitchFamily="49" charset="-122"/>
              </a:rPr>
              <a:t>指一个程序控制着标准输入</a:t>
            </a:r>
            <a:r>
              <a:rPr lang="zh-CN" altLang="en-US" dirty="0">
                <a:solidFill>
                  <a:srgbClr val="0000CC"/>
                </a:solidFill>
                <a:latin typeface="Courier New" pitchFamily="49" charset="0"/>
                <a:ea typeface="黑体" pitchFamily="49" charset="-122"/>
              </a:rPr>
              <a:t>/</a:t>
            </a:r>
            <a:r>
              <a:rPr lang="zh-CN" altLang="en-US" dirty="0">
                <a:ea typeface="黑体" pitchFamily="49" charset="-122"/>
              </a:rPr>
              <a:t>输出，在程序运行时，</a:t>
            </a:r>
            <a:r>
              <a:rPr lang="en-US" altLang="zh-CN" dirty="0">
                <a:ea typeface="黑体" pitchFamily="49" charset="-122"/>
              </a:rPr>
              <a:t>shell </a:t>
            </a:r>
            <a:r>
              <a:rPr lang="zh-CN" altLang="en-US" dirty="0">
                <a:ea typeface="黑体" pitchFamily="49" charset="-122"/>
              </a:rPr>
              <a:t>被暂时挂起，直到该程序运行结束后，才退回到 </a:t>
            </a:r>
            <a:r>
              <a:rPr lang="en-US" altLang="zh-CN" dirty="0">
                <a:ea typeface="黑体" pitchFamily="49" charset="-122"/>
              </a:rPr>
              <a:t>shell</a:t>
            </a:r>
            <a:r>
              <a:rPr lang="zh-CN" altLang="en-US" dirty="0">
                <a:ea typeface="黑体" pitchFamily="49" charset="-122"/>
              </a:rPr>
              <a:t>。在这个过程中，用户不能再执行其它程序。</a:t>
            </a:r>
          </a:p>
          <a:p>
            <a:r>
              <a:rPr lang="zh-CN" altLang="en-US" dirty="0">
                <a:solidFill>
                  <a:srgbClr val="0000CC"/>
                </a:solidFill>
                <a:ea typeface="黑体" pitchFamily="49" charset="-122"/>
              </a:rPr>
              <a:t> 后台进程</a:t>
            </a:r>
            <a:endParaRPr lang="en-US" altLang="zh-CN" dirty="0">
              <a:ea typeface="黑体" pitchFamily="49" charset="-122"/>
            </a:endParaRPr>
          </a:p>
          <a:p>
            <a:pPr lvl="1"/>
            <a:r>
              <a:rPr lang="zh-CN" altLang="en-US" dirty="0">
                <a:ea typeface="黑体" pitchFamily="49" charset="-122"/>
              </a:rPr>
              <a:t>用户不必等待程序运行结束就可以执行其它程序。</a:t>
            </a:r>
            <a:endParaRPr lang="en-US" altLang="zh-CN" dirty="0">
              <a:ea typeface="黑体" pitchFamily="49" charset="-122"/>
            </a:endParaRPr>
          </a:p>
          <a:p>
            <a:pPr lvl="1"/>
            <a:r>
              <a:rPr lang="zh-CN" altLang="en-US" dirty="0">
                <a:latin typeface="黑体" pitchFamily="49" charset="-122"/>
                <a:ea typeface="黑体" pitchFamily="49" charset="-122"/>
              </a:rPr>
              <a:t>运行后台进程的方法是在</a:t>
            </a:r>
            <a:r>
              <a:rPr lang="zh-CN" altLang="en-US" dirty="0">
                <a:highlight>
                  <a:srgbClr val="FFFF00"/>
                </a:highlight>
                <a:latin typeface="黑体" pitchFamily="49" charset="-122"/>
                <a:ea typeface="黑体" pitchFamily="49" charset="-122"/>
              </a:rPr>
              <a:t>命令行最后加上 </a:t>
            </a:r>
            <a:r>
              <a:rPr lang="zh-CN" altLang="en-US" dirty="0">
                <a:highlight>
                  <a:srgbClr val="FFFF00"/>
                </a:highlight>
              </a:rPr>
              <a:t>“</a:t>
            </a:r>
            <a:r>
              <a:rPr lang="en-US" altLang="zh-CN" dirty="0">
                <a:highlight>
                  <a:srgbClr val="FFFF00"/>
                </a:highlight>
              </a:rPr>
              <a:t>&amp;”</a:t>
            </a:r>
          </a:p>
          <a:p>
            <a:pPr lvl="2"/>
            <a:r>
              <a:rPr lang="zh-CN" altLang="en-US" dirty="0"/>
              <a:t>例如：</a:t>
            </a:r>
            <a:r>
              <a:rPr lang="en-US" altLang="zh-CN" dirty="0">
                <a:solidFill>
                  <a:schemeClr val="accent6">
                    <a:lumMod val="75000"/>
                  </a:schemeClr>
                </a:solidFill>
              </a:rPr>
              <a:t>$ sleep 10000 &amp;</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
        <p:nvSpPr>
          <p:cNvPr id="7" name="TextBox 6"/>
          <p:cNvSpPr txBox="1"/>
          <p:nvPr/>
        </p:nvSpPr>
        <p:spPr>
          <a:xfrm>
            <a:off x="1619672" y="5229200"/>
            <a:ext cx="597666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ea typeface="黑体" pitchFamily="49" charset="-122"/>
              </a:rPr>
              <a:t>在一个终端里只能同时存在一个前台任务，但可以有多个后台任务。</a:t>
            </a:r>
            <a:endParaRPr lang="zh-CN" alt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进程管理</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97</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查看系统中的进程</a:t>
            </a:r>
          </a:p>
        </p:txBody>
      </p:sp>
      <p:sp>
        <p:nvSpPr>
          <p:cNvPr id="3" name="内容占位符 2"/>
          <p:cNvSpPr>
            <a:spLocks noGrp="1"/>
          </p:cNvSpPr>
          <p:nvPr>
            <p:ph idx="1"/>
          </p:nvPr>
        </p:nvSpPr>
        <p:spPr>
          <a:xfrm>
            <a:off x="251520" y="1412776"/>
            <a:ext cx="8712968" cy="4718149"/>
          </a:xfrm>
        </p:spPr>
        <p:txBody>
          <a:bodyPr/>
          <a:lstStyle/>
          <a:p>
            <a:r>
              <a:rPr lang="zh-CN" altLang="en-US" dirty="0"/>
              <a:t>使用</a:t>
            </a:r>
            <a:r>
              <a:rPr lang="en-US" altLang="zh-CN" dirty="0" err="1"/>
              <a:t>ps</a:t>
            </a:r>
            <a:r>
              <a:rPr lang="zh-CN" altLang="en-US" dirty="0"/>
              <a:t>命令查看进程状态信息</a:t>
            </a:r>
            <a:endParaRPr lang="en-US" altLang="zh-CN" dirty="0"/>
          </a:p>
          <a:p>
            <a:pPr lvl="1"/>
            <a:r>
              <a:rPr lang="zh-CN" altLang="en-US" dirty="0"/>
              <a:t>显示哪些进程正在执行和执行的状态</a:t>
            </a:r>
          </a:p>
          <a:p>
            <a:pPr lvl="1"/>
            <a:r>
              <a:rPr lang="zh-CN" altLang="en-US" dirty="0"/>
              <a:t>进程是否结束、进程有没有僵死</a:t>
            </a:r>
          </a:p>
          <a:p>
            <a:pPr lvl="1"/>
            <a:r>
              <a:rPr lang="zh-CN" altLang="en-US" dirty="0"/>
              <a:t>哪些进程占用了过多的系统资源等</a:t>
            </a:r>
            <a:endParaRPr lang="en-US" altLang="zh-CN" dirty="0"/>
          </a:p>
          <a:p>
            <a:r>
              <a:rPr lang="en-US" altLang="zh-CN" dirty="0" err="1"/>
              <a:t>ps</a:t>
            </a:r>
            <a:r>
              <a:rPr lang="zh-CN" altLang="en-US" dirty="0"/>
              <a:t>（</a:t>
            </a:r>
            <a:r>
              <a:rPr lang="en-US" altLang="zh-CN" dirty="0"/>
              <a:t> </a:t>
            </a:r>
            <a:r>
              <a:rPr lang="en-US" altLang="zh-CN" dirty="0">
                <a:highlight>
                  <a:srgbClr val="FFFF00"/>
                </a:highlight>
              </a:rPr>
              <a:t>Process Status </a:t>
            </a:r>
            <a:r>
              <a:rPr lang="zh-CN" altLang="en-US" dirty="0"/>
              <a:t>）命令格式</a:t>
            </a:r>
            <a:endParaRPr lang="en-US" altLang="zh-CN" dirty="0"/>
          </a:p>
          <a:p>
            <a:pPr lvl="1"/>
            <a:r>
              <a:rPr lang="en-US" altLang="zh-CN" dirty="0" err="1">
                <a:solidFill>
                  <a:schemeClr val="accent6">
                    <a:lumMod val="75000"/>
                  </a:schemeClr>
                </a:solidFill>
              </a:rPr>
              <a:t>ps</a:t>
            </a:r>
            <a:r>
              <a:rPr lang="en-US" altLang="zh-CN" dirty="0">
                <a:solidFill>
                  <a:schemeClr val="accent6">
                    <a:lumMod val="75000"/>
                  </a:schemeClr>
                </a:solidFill>
              </a:rPr>
              <a:t> [</a:t>
            </a:r>
            <a:r>
              <a:rPr lang="zh-CN" altLang="en-US" dirty="0">
                <a:solidFill>
                  <a:schemeClr val="accent6">
                    <a:lumMod val="75000"/>
                  </a:schemeClr>
                </a:solidFill>
              </a:rPr>
              <a:t>选项</a:t>
            </a:r>
            <a:r>
              <a:rPr lang="en-US" altLang="zh-CN" dirty="0">
                <a:solidFill>
                  <a:schemeClr val="accent6">
                    <a:lumMod val="75000"/>
                  </a:schemeClr>
                </a:solidFill>
              </a:rPr>
              <a:t>]</a:t>
            </a:r>
          </a:p>
          <a:p>
            <a:pPr lvl="1"/>
            <a:r>
              <a:rPr lang="zh-CN" altLang="en-US" dirty="0"/>
              <a:t>不带任何选项的</a:t>
            </a:r>
            <a:r>
              <a:rPr lang="en-US" altLang="zh-CN" dirty="0" err="1"/>
              <a:t>ps</a:t>
            </a:r>
            <a:r>
              <a:rPr lang="zh-CN" altLang="en-US" dirty="0"/>
              <a:t>命令</a:t>
            </a:r>
            <a:endParaRPr lang="en-US" altLang="zh-CN" dirty="0"/>
          </a:p>
          <a:p>
            <a:pPr lvl="2"/>
            <a:r>
              <a:rPr lang="zh-CN" altLang="en-US" dirty="0"/>
              <a:t>显示当前用户所在终端中的所有进程</a:t>
            </a:r>
            <a:endParaRPr lang="en-US" altLang="zh-CN" dirty="0"/>
          </a:p>
          <a:p>
            <a:pPr lvl="2"/>
            <a:r>
              <a:rPr lang="zh-CN" altLang="en-US" dirty="0"/>
              <a:t>输出项包括：识别号</a:t>
            </a:r>
            <a:r>
              <a:rPr lang="en-US" altLang="zh-CN" dirty="0"/>
              <a:t>(PID)</a:t>
            </a:r>
            <a:r>
              <a:rPr lang="zh-CN" altLang="en-US" dirty="0"/>
              <a:t>、终端</a:t>
            </a:r>
            <a:r>
              <a:rPr lang="en-US" altLang="zh-CN" dirty="0"/>
              <a:t>(TTY)</a:t>
            </a:r>
            <a:r>
              <a:rPr lang="zh-CN" altLang="en-US" dirty="0"/>
              <a:t>、运行时间</a:t>
            </a:r>
            <a:r>
              <a:rPr lang="en-US" altLang="zh-CN" dirty="0"/>
              <a:t>(TIME)</a:t>
            </a:r>
            <a:r>
              <a:rPr lang="zh-CN" altLang="en-US" dirty="0"/>
              <a:t>、产生该进程所运行的命令</a:t>
            </a:r>
            <a:r>
              <a:rPr lang="en-US" altLang="zh-CN" dirty="0"/>
              <a:t>(CMD)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ps</a:t>
            </a:r>
            <a:r>
              <a:rPr lang="zh-CN" altLang="en-US" dirty="0"/>
              <a:t>命令的常用选项</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077228589"/>
              </p:ext>
            </p:extLst>
          </p:nvPr>
        </p:nvGraphicFramePr>
        <p:xfrm>
          <a:off x="323528" y="1270600"/>
          <a:ext cx="8496944" cy="4678680"/>
        </p:xfrm>
        <a:graphic>
          <a:graphicData uri="http://schemas.openxmlformats.org/drawingml/2006/table">
            <a:tbl>
              <a:tblPr firstRow="1" bandRow="1">
                <a:tableStyleId>{93296810-A885-4BE3-A3E7-6D5BEEA58F35}</a:tableStyleId>
              </a:tblPr>
              <a:tblGrid>
                <a:gridCol w="2007374">
                  <a:extLst>
                    <a:ext uri="{9D8B030D-6E8A-4147-A177-3AD203B41FA5}">
                      <a16:colId xmlns:a16="http://schemas.microsoft.com/office/drawing/2014/main" val="20000"/>
                    </a:ext>
                  </a:extLst>
                </a:gridCol>
                <a:gridCol w="6489570">
                  <a:extLst>
                    <a:ext uri="{9D8B030D-6E8A-4147-A177-3AD203B41FA5}">
                      <a16:colId xmlns:a16="http://schemas.microsoft.com/office/drawing/2014/main" val="20001"/>
                    </a:ext>
                  </a:extLst>
                </a:gridCol>
              </a:tblGrid>
              <a:tr h="370840">
                <a:tc>
                  <a:txBody>
                    <a:bodyPr/>
                    <a:lstStyle/>
                    <a:p>
                      <a:pPr algn="ctr"/>
                      <a:r>
                        <a:rPr lang="zh-CN" altLang="en-US" sz="1800" dirty="0"/>
                        <a:t>选项</a:t>
                      </a:r>
                    </a:p>
                  </a:txBody>
                  <a:tcPr/>
                </a:tc>
                <a:tc>
                  <a:txBody>
                    <a:bodyPr/>
                    <a:lstStyle/>
                    <a:p>
                      <a:pPr algn="ctr"/>
                      <a:r>
                        <a:rPr lang="zh-CN" altLang="en-US" sz="1800" dirty="0"/>
                        <a:t>说明</a:t>
                      </a:r>
                    </a:p>
                  </a:txBody>
                  <a:tcPr/>
                </a:tc>
                <a:extLst>
                  <a:ext uri="{0D108BD9-81ED-4DB2-BD59-A6C34878D82A}">
                    <a16:rowId xmlns:a16="http://schemas.microsoft.com/office/drawing/2014/main" val="10000"/>
                  </a:ext>
                </a:extLst>
              </a:tr>
              <a:tr h="370840">
                <a:tc>
                  <a:txBody>
                    <a:bodyPr/>
                    <a:lstStyle/>
                    <a:p>
                      <a:r>
                        <a:rPr lang="en-US" altLang="zh-CN" sz="1800" b="1" dirty="0">
                          <a:solidFill>
                            <a:srgbClr val="002060"/>
                          </a:solidFill>
                        </a:rPr>
                        <a:t>-e</a:t>
                      </a:r>
                      <a:endParaRPr lang="zh-CN" altLang="en-US" sz="1800" b="1" dirty="0">
                        <a:solidFill>
                          <a:srgbClr val="002060"/>
                        </a:solidFill>
                      </a:endParaRPr>
                    </a:p>
                  </a:txBody>
                  <a:tcPr/>
                </a:tc>
                <a:tc>
                  <a:txBody>
                    <a:bodyPr/>
                    <a:lstStyle/>
                    <a:p>
                      <a:r>
                        <a:rPr lang="zh-CN" altLang="en-US" sz="1800" dirty="0"/>
                        <a:t>显示所有进程，等价于 </a:t>
                      </a:r>
                      <a:r>
                        <a:rPr lang="en-US" altLang="zh-CN" sz="1800" dirty="0"/>
                        <a:t>-A</a:t>
                      </a:r>
                      <a:r>
                        <a:rPr lang="zh-CN" altLang="en-US" sz="1800" dirty="0"/>
                        <a:t>。</a:t>
                      </a:r>
                    </a:p>
                  </a:txBody>
                  <a:tcPr/>
                </a:tc>
                <a:extLst>
                  <a:ext uri="{0D108BD9-81ED-4DB2-BD59-A6C34878D82A}">
                    <a16:rowId xmlns:a16="http://schemas.microsoft.com/office/drawing/2014/main" val="10001"/>
                  </a:ext>
                </a:extLst>
              </a:tr>
              <a:tr h="185420">
                <a:tc>
                  <a:txBody>
                    <a:bodyPr/>
                    <a:lstStyle/>
                    <a:p>
                      <a:r>
                        <a:rPr lang="en-US" altLang="zh-CN" sz="1800" b="1" dirty="0">
                          <a:solidFill>
                            <a:srgbClr val="002060"/>
                          </a:solidFill>
                        </a:rPr>
                        <a:t>-f</a:t>
                      </a:r>
                      <a:endParaRPr lang="zh-CN" altLang="en-US" sz="1800" b="1" dirty="0">
                        <a:solidFill>
                          <a:srgbClr val="002060"/>
                        </a:solidFill>
                      </a:endParaRPr>
                    </a:p>
                  </a:txBody>
                  <a:tcPr/>
                </a:tc>
                <a:tc>
                  <a:txBody>
                    <a:bodyPr/>
                    <a:lstStyle/>
                    <a:p>
                      <a:r>
                        <a:rPr lang="zh-CN" altLang="en-US" sz="1800" dirty="0"/>
                        <a:t>完全（</a:t>
                      </a:r>
                      <a:r>
                        <a:rPr lang="en-US" altLang="zh-CN" sz="1800" dirty="0"/>
                        <a:t>FULL</a:t>
                      </a:r>
                      <a:r>
                        <a:rPr lang="zh-CN" altLang="en-US" sz="1800" dirty="0"/>
                        <a:t>）显示。增加显示用户名、</a:t>
                      </a:r>
                      <a:r>
                        <a:rPr lang="en-US" altLang="zh-CN" sz="1800" dirty="0"/>
                        <a:t>PPID</a:t>
                      </a:r>
                      <a:r>
                        <a:rPr lang="zh-CN" altLang="en-US" sz="1800" dirty="0"/>
                        <a:t>、进程起始时间。</a:t>
                      </a:r>
                    </a:p>
                  </a:txBody>
                  <a:tcPr/>
                </a:tc>
                <a:extLst>
                  <a:ext uri="{0D108BD9-81ED-4DB2-BD59-A6C34878D82A}">
                    <a16:rowId xmlns:a16="http://schemas.microsoft.com/office/drawing/2014/main" val="10002"/>
                  </a:ext>
                </a:extLst>
              </a:tr>
              <a:tr h="185420">
                <a:tc>
                  <a:txBody>
                    <a:bodyPr/>
                    <a:lstStyle/>
                    <a:p>
                      <a:r>
                        <a:rPr lang="en-US" altLang="zh-CN" sz="1800" b="1" dirty="0">
                          <a:solidFill>
                            <a:srgbClr val="002060"/>
                          </a:solidFill>
                        </a:rPr>
                        <a:t> f/-H</a:t>
                      </a:r>
                      <a:endParaRPr lang="zh-CN" altLang="en-US" sz="1800" b="1" dirty="0">
                        <a:solidFill>
                          <a:srgbClr val="002060"/>
                        </a:solidFill>
                      </a:endParaRPr>
                    </a:p>
                  </a:txBody>
                  <a:tcPr/>
                </a:tc>
                <a:tc>
                  <a:txBody>
                    <a:bodyPr/>
                    <a:lstStyle/>
                    <a:p>
                      <a:r>
                        <a:rPr lang="zh-CN" altLang="en-US" sz="1800" dirty="0"/>
                        <a:t>显示进程树，等价于 </a:t>
                      </a:r>
                      <a:r>
                        <a:rPr lang="en-US" altLang="zh-CN" sz="1800" dirty="0"/>
                        <a:t>--forest</a:t>
                      </a:r>
                      <a:r>
                        <a:rPr lang="zh-CN" altLang="en-US" sz="1800" dirty="0"/>
                        <a:t>。</a:t>
                      </a:r>
                    </a:p>
                  </a:txBody>
                  <a:tcPr/>
                </a:tc>
                <a:extLst>
                  <a:ext uri="{0D108BD9-81ED-4DB2-BD59-A6C34878D82A}">
                    <a16:rowId xmlns:a16="http://schemas.microsoft.com/office/drawing/2014/main" val="10003"/>
                  </a:ext>
                </a:extLst>
              </a:tr>
              <a:tr h="123613">
                <a:tc>
                  <a:txBody>
                    <a:bodyPr/>
                    <a:lstStyle/>
                    <a:p>
                      <a:r>
                        <a:rPr lang="en-US" altLang="zh-CN" sz="1800" b="1" dirty="0">
                          <a:solidFill>
                            <a:srgbClr val="002060"/>
                          </a:solidFill>
                        </a:rPr>
                        <a:t> a</a:t>
                      </a:r>
                      <a:endParaRPr lang="zh-CN" altLang="en-US" sz="1800" b="1" dirty="0">
                        <a:solidFill>
                          <a:srgbClr val="002060"/>
                        </a:solidFill>
                      </a:endParaRPr>
                    </a:p>
                  </a:txBody>
                  <a:tcPr/>
                </a:tc>
                <a:tc>
                  <a:txBody>
                    <a:bodyPr/>
                    <a:lstStyle/>
                    <a:p>
                      <a:r>
                        <a:rPr lang="zh-CN" altLang="en-US" sz="1800" dirty="0"/>
                        <a:t>显示终端上的所有进程，包括其他用户地进程。</a:t>
                      </a:r>
                    </a:p>
                  </a:txBody>
                  <a:tcPr/>
                </a:tc>
                <a:extLst>
                  <a:ext uri="{0D108BD9-81ED-4DB2-BD59-A6C34878D82A}">
                    <a16:rowId xmlns:a16="http://schemas.microsoft.com/office/drawing/2014/main" val="10004"/>
                  </a:ext>
                </a:extLst>
              </a:tr>
              <a:tr h="242147">
                <a:tc>
                  <a:txBody>
                    <a:bodyPr/>
                    <a:lstStyle/>
                    <a:p>
                      <a:r>
                        <a:rPr lang="en-US" altLang="zh-CN" sz="1800" b="1" dirty="0">
                          <a:solidFill>
                            <a:srgbClr val="002060"/>
                          </a:solidFill>
                        </a:rPr>
                        <a:t> x</a:t>
                      </a:r>
                      <a:endParaRPr lang="zh-CN" altLang="en-US" sz="1800" b="1" dirty="0">
                        <a:solidFill>
                          <a:srgbClr val="002060"/>
                        </a:solidFill>
                      </a:endParaRPr>
                    </a:p>
                  </a:txBody>
                  <a:tcPr/>
                </a:tc>
                <a:tc>
                  <a:txBody>
                    <a:bodyPr/>
                    <a:lstStyle/>
                    <a:p>
                      <a:r>
                        <a:rPr lang="zh-CN" altLang="en-US" sz="1800" dirty="0"/>
                        <a:t>显示没有控制终端地进程。</a:t>
                      </a:r>
                    </a:p>
                  </a:txBody>
                  <a:tcPr/>
                </a:tc>
                <a:extLst>
                  <a:ext uri="{0D108BD9-81ED-4DB2-BD59-A6C34878D82A}">
                    <a16:rowId xmlns:a16="http://schemas.microsoft.com/office/drawing/2014/main" val="10005"/>
                  </a:ext>
                </a:extLst>
              </a:tr>
              <a:tr h="123613">
                <a:tc>
                  <a:txBody>
                    <a:bodyPr/>
                    <a:lstStyle/>
                    <a:p>
                      <a:r>
                        <a:rPr lang="en-US" altLang="zh-CN" sz="1800" b="1" baseline="0" dirty="0">
                          <a:solidFill>
                            <a:srgbClr val="002060"/>
                          </a:solidFill>
                        </a:rPr>
                        <a:t> u</a:t>
                      </a:r>
                      <a:endParaRPr lang="zh-CN" altLang="en-US" sz="1800" b="1" dirty="0">
                        <a:solidFill>
                          <a:srgbClr val="002060"/>
                        </a:solidFill>
                      </a:endParaRPr>
                    </a:p>
                  </a:txBody>
                  <a:tcPr/>
                </a:tc>
                <a:tc>
                  <a:txBody>
                    <a:bodyPr/>
                    <a:lstStyle/>
                    <a:p>
                      <a:r>
                        <a:rPr lang="zh-CN" altLang="en-US" sz="1800" dirty="0"/>
                        <a:t>面向用户的显示格式。增加显示用户名，进程起始时间，</a:t>
                      </a:r>
                      <a:r>
                        <a:rPr lang="en-US" altLang="zh-CN" sz="1800" dirty="0"/>
                        <a:t>CPU </a:t>
                      </a:r>
                      <a:r>
                        <a:rPr lang="zh-CN" altLang="en-US" sz="1800" dirty="0"/>
                        <a:t>和内存占用百分比等信息。</a:t>
                      </a:r>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2060"/>
                          </a:solidFill>
                        </a:rPr>
                        <a:t>-u &lt;username&gt;</a:t>
                      </a:r>
                      <a:endParaRPr lang="zh-CN" altLang="en-US" sz="1800" b="1" dirty="0">
                        <a:solidFill>
                          <a:srgbClr val="002060"/>
                        </a:solidFill>
                      </a:endParaRPr>
                    </a:p>
                  </a:txBody>
                  <a:tcPr/>
                </a:tc>
                <a:tc>
                  <a:txBody>
                    <a:bodyPr/>
                    <a:lstStyle/>
                    <a:p>
                      <a:r>
                        <a:rPr lang="zh-CN" altLang="en-US" sz="1800" dirty="0"/>
                        <a:t>仅显示指定用户的进程。</a:t>
                      </a:r>
                    </a:p>
                  </a:txBody>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2060"/>
                          </a:solidFill>
                        </a:rPr>
                        <a:t>l/-l</a:t>
                      </a:r>
                      <a:endParaRPr lang="zh-CN" altLang="en-US" sz="1800" b="1" dirty="0">
                        <a:solidFill>
                          <a:srgbClr val="002060"/>
                        </a:solidFill>
                      </a:endParaRPr>
                    </a:p>
                  </a:txBody>
                  <a:tcPr/>
                </a:tc>
                <a:tc>
                  <a:txBody>
                    <a:bodyPr/>
                    <a:lstStyle/>
                    <a:p>
                      <a:r>
                        <a:rPr lang="zh-CN" altLang="en-US" sz="1800" dirty="0"/>
                        <a:t>长格式显示。增加显示进程的</a:t>
                      </a:r>
                      <a:r>
                        <a:rPr lang="en-US" altLang="zh-CN" sz="1800" dirty="0"/>
                        <a:t>UID</a:t>
                      </a:r>
                      <a:r>
                        <a:rPr lang="zh-CN" altLang="en-US" sz="1800" dirty="0"/>
                        <a:t>、</a:t>
                      </a:r>
                      <a:r>
                        <a:rPr lang="en-US" altLang="zh-CN" sz="1800" dirty="0"/>
                        <a:t>PPID</a:t>
                      </a:r>
                      <a:r>
                        <a:rPr lang="zh-CN" altLang="en-US" sz="1800" dirty="0"/>
                        <a:t>和优先权值。</a:t>
                      </a:r>
                    </a:p>
                  </a:txBody>
                  <a:tcPr/>
                </a:tc>
                <a:extLst>
                  <a:ext uri="{0D108BD9-81ED-4DB2-BD59-A6C34878D82A}">
                    <a16:rowId xmlns:a16="http://schemas.microsoft.com/office/drawing/2014/main" val="10008"/>
                  </a:ext>
                </a:extLst>
              </a:tr>
              <a:tr h="273050">
                <a:tc>
                  <a:txBody>
                    <a:bodyPr/>
                    <a:lstStyle/>
                    <a:p>
                      <a:r>
                        <a:rPr lang="en-US" altLang="zh-CN" sz="1800" b="1" dirty="0">
                          <a:solidFill>
                            <a:srgbClr val="002060"/>
                          </a:solidFill>
                        </a:rPr>
                        <a:t>w[w]/-w[w]</a:t>
                      </a:r>
                      <a:endParaRPr lang="zh-CN" altLang="en-US" sz="1800" b="1" dirty="0">
                        <a:solidFill>
                          <a:srgbClr val="002060"/>
                        </a:solidFill>
                      </a:endParaRPr>
                    </a:p>
                  </a:txBody>
                  <a:tcPr/>
                </a:tc>
                <a:tc>
                  <a:txBody>
                    <a:bodyPr/>
                    <a:lstStyle/>
                    <a:p>
                      <a:r>
                        <a:rPr lang="zh-CN" altLang="en-US" sz="1800" dirty="0"/>
                        <a:t>加宽显示。通常用于显示完整的命令行。</a:t>
                      </a:r>
                    </a:p>
                  </a:txBody>
                  <a:tcPr/>
                </a:tc>
                <a:extLst>
                  <a:ext uri="{0D108BD9-81ED-4DB2-BD59-A6C34878D82A}">
                    <a16:rowId xmlns:a16="http://schemas.microsoft.com/office/drawing/2014/main" val="10009"/>
                  </a:ext>
                </a:extLst>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2060"/>
                          </a:solidFill>
                        </a:rPr>
                        <a:t>o/-o &lt;format&gt;</a:t>
                      </a:r>
                      <a:endParaRPr lang="zh-CN" altLang="en-US" sz="1800" b="1" dirty="0">
                        <a:solidFill>
                          <a:srgbClr val="002060"/>
                        </a:solidFill>
                      </a:endParaRPr>
                    </a:p>
                  </a:txBody>
                  <a:tcPr/>
                </a:tc>
                <a:tc>
                  <a:txBody>
                    <a:bodyPr/>
                    <a:lstStyle/>
                    <a:p>
                      <a:r>
                        <a:rPr lang="zh-CN" altLang="en-US" sz="1800" dirty="0"/>
                        <a:t>由用户自定义输出列。</a:t>
                      </a:r>
                    </a:p>
                  </a:txBody>
                  <a:tcPr/>
                </a:tc>
                <a:extLst>
                  <a:ext uri="{0D108BD9-81ED-4DB2-BD59-A6C34878D82A}">
                    <a16:rowId xmlns:a16="http://schemas.microsoft.com/office/drawing/2014/main" val="10010"/>
                  </a:ext>
                </a:extLst>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2060"/>
                          </a:solidFill>
                        </a:rPr>
                        <a:t>--sort &lt;order&gt;</a:t>
                      </a:r>
                      <a:endParaRPr lang="zh-CN" altLang="en-US" sz="1800" b="1" dirty="0">
                        <a:solidFill>
                          <a:srgbClr val="002060"/>
                        </a:solidFill>
                      </a:endParaRPr>
                    </a:p>
                  </a:txBody>
                  <a:tcPr/>
                </a:tc>
                <a:tc>
                  <a:txBody>
                    <a:bodyPr/>
                    <a:lstStyle/>
                    <a:p>
                      <a:r>
                        <a:rPr lang="zh-CN" altLang="en-US" sz="1800" dirty="0"/>
                        <a:t>指定按哪</a:t>
                      </a:r>
                      <a:r>
                        <a:rPr lang="en-US" altLang="zh-CN" sz="1800" dirty="0"/>
                        <a:t>/</a:t>
                      </a:r>
                      <a:r>
                        <a:rPr lang="zh-CN" altLang="en-US" sz="1800" dirty="0"/>
                        <a:t>哪些列排序，</a:t>
                      </a:r>
                      <a:r>
                        <a:rPr lang="en-US" altLang="zh-CN" sz="1800" dirty="0"/>
                        <a:t>order</a:t>
                      </a:r>
                      <a:r>
                        <a:rPr lang="zh-CN" altLang="en-US" sz="1800" dirty="0"/>
                        <a:t>格式为：</a:t>
                      </a:r>
                      <a:r>
                        <a:rPr lang="en-US" altLang="zh-CN" sz="1800" dirty="0"/>
                        <a:t>[+|-]key[,[+|-]key[,...]]</a:t>
                      </a:r>
                      <a:endParaRPr lang="zh-CN" altLang="en-US" sz="1800" dirty="0"/>
                    </a:p>
                  </a:txBody>
                  <a:tcPr/>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11024</TotalTime>
  <Words>10861</Words>
  <Application>Microsoft Office PowerPoint</Application>
  <PresentationFormat>全屏显示(4:3)</PresentationFormat>
  <Paragraphs>1632</Paragraphs>
  <Slides>118</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118</vt:i4>
      </vt:variant>
    </vt:vector>
  </HeadingPairs>
  <TitlesOfParts>
    <vt:vector size="131" baseType="lpstr">
      <vt:lpstr>Arial Unicode MS</vt:lpstr>
      <vt:lpstr>宋体</vt:lpstr>
      <vt:lpstr>黑体</vt:lpstr>
      <vt:lpstr>Arial</vt:lpstr>
      <vt:lpstr>Calibri</vt:lpstr>
      <vt:lpstr>Courier New</vt:lpstr>
      <vt:lpstr>Garamond</vt:lpstr>
      <vt:lpstr>helvetica</vt:lpstr>
      <vt:lpstr>Microsoft Sans Serif</vt:lpstr>
      <vt:lpstr>Tahoma</vt:lpstr>
      <vt:lpstr>Times New Roman</vt:lpstr>
      <vt:lpstr>Wingdings</vt:lpstr>
      <vt:lpstr>CentOS-CH-PPT2</vt:lpstr>
      <vt:lpstr>第3章 多用户与多任务管理</vt:lpstr>
      <vt:lpstr>本章内容要点</vt:lpstr>
      <vt:lpstr>本章学习目标 </vt:lpstr>
      <vt:lpstr>账户管理的相关概念</vt:lpstr>
      <vt:lpstr>账户实质</vt:lpstr>
      <vt:lpstr>用户</vt:lpstr>
      <vt:lpstr>用户（续）</vt:lpstr>
      <vt:lpstr>组</vt:lpstr>
      <vt:lpstr>标准组和私有组</vt:lpstr>
      <vt:lpstr>用户和组的关系</vt:lpstr>
      <vt:lpstr>Red Hat 的账户管理 </vt:lpstr>
      <vt:lpstr>账户验证信息文件</vt:lpstr>
      <vt:lpstr>口令文件 /etc/passwd </vt:lpstr>
      <vt:lpstr>影子口令文件 /etc/shadow</vt:lpstr>
      <vt:lpstr>组账号文件 /etc/group</vt:lpstr>
      <vt:lpstr>组口令文件 /etc/gshadow</vt:lpstr>
      <vt:lpstr>验证账号文件的一致性</vt:lpstr>
      <vt:lpstr>用户默认环境配置及模板</vt:lpstr>
      <vt:lpstr>用户和组管理工具</vt:lpstr>
      <vt:lpstr>用户和组管理工具</vt:lpstr>
      <vt:lpstr>添加用户账号（useradd）</vt:lpstr>
      <vt:lpstr>useradd命令添加用户的过程</vt:lpstr>
      <vt:lpstr>设置用户口令</vt:lpstr>
      <vt:lpstr>添加用户账号举例</vt:lpstr>
      <vt:lpstr>useradd 命令参数的默认值</vt:lpstr>
      <vt:lpstr>修改用户账号（usermod）</vt:lpstr>
      <vt:lpstr>删除用户账号（userdel）</vt:lpstr>
      <vt:lpstr>添加组账号（ groupadd ）</vt:lpstr>
      <vt:lpstr>修改组账号（ groupmod ）</vt:lpstr>
      <vt:lpstr>删除组账号（ groupdel ）</vt:lpstr>
      <vt:lpstr>组成员管理</vt:lpstr>
      <vt:lpstr>批量用户管理</vt:lpstr>
      <vt:lpstr>批量用户管理工具</vt:lpstr>
      <vt:lpstr>newusers命令</vt:lpstr>
      <vt:lpstr>chpasswd命令</vt:lpstr>
      <vt:lpstr>pwgen命令</vt:lpstr>
      <vt:lpstr>pwgen命令举例</vt:lpstr>
      <vt:lpstr>使用pwgen命令生成 chpasswd命令所需的口令文件</vt:lpstr>
      <vt:lpstr>口令维护和口令时效</vt:lpstr>
      <vt:lpstr>口令维护  —— 禁用、恢复和删除用户口令</vt:lpstr>
      <vt:lpstr>口令时效</vt:lpstr>
      <vt:lpstr>设置新添用户的口令时效</vt:lpstr>
      <vt:lpstr>设置已存在用户的口令时效</vt:lpstr>
      <vt:lpstr>用户切换命令</vt:lpstr>
      <vt:lpstr>账户相关命令</vt:lpstr>
      <vt:lpstr>文件和目录的基本权限</vt:lpstr>
      <vt:lpstr>权限概述</vt:lpstr>
      <vt:lpstr>三种基本权限</vt:lpstr>
      <vt:lpstr>三种基本权限（续）</vt:lpstr>
      <vt:lpstr>分配三种基本权限</vt:lpstr>
      <vt:lpstr>查看文件/目录的权限</vt:lpstr>
      <vt:lpstr>文件/目录的权限</vt:lpstr>
      <vt:lpstr>常见的权限字符串及其含义</vt:lpstr>
      <vt:lpstr>与权限相关的命令</vt:lpstr>
      <vt:lpstr>修改文件/目录的权限</vt:lpstr>
      <vt:lpstr>chmod 的文字设定法</vt:lpstr>
      <vt:lpstr>chmod 的文字设定法举例</vt:lpstr>
      <vt:lpstr>chmod 的文字设定法举例续</vt:lpstr>
      <vt:lpstr>chmod 的数字设定法</vt:lpstr>
      <vt:lpstr>chmod 的数字设定法举例</vt:lpstr>
      <vt:lpstr>改变文件/目录属主或组</vt:lpstr>
      <vt:lpstr>改变属主或组举例</vt:lpstr>
      <vt:lpstr>设置生成文件/目录时的 默认权限</vt:lpstr>
      <vt:lpstr>umask命令</vt:lpstr>
      <vt:lpstr>umask 值与文件/目录权限</vt:lpstr>
      <vt:lpstr>设置umask值的方法</vt:lpstr>
      <vt:lpstr>文件权限的设置准则</vt:lpstr>
      <vt:lpstr>三种特殊权限</vt:lpstr>
      <vt:lpstr>特殊权限</vt:lpstr>
      <vt:lpstr>特殊权限的文字表示方法</vt:lpstr>
      <vt:lpstr>特殊权限的数值表示方法</vt:lpstr>
      <vt:lpstr>使用chmod设置特殊权限</vt:lpstr>
      <vt:lpstr>Ext2/3/4 的文件扩展属性</vt:lpstr>
      <vt:lpstr>ext2/3/4 的文件扩展属性</vt:lpstr>
      <vt:lpstr>显示ext2/3/4 的文件扩展属性</vt:lpstr>
      <vt:lpstr>修改ext2/3/4 的文件扩展属性</vt:lpstr>
      <vt:lpstr>设置文件扩展属性注意事项</vt:lpstr>
      <vt:lpstr>POSIX文件访问控制列表</vt:lpstr>
      <vt:lpstr>文件访问控制列表简介</vt:lpstr>
      <vt:lpstr>Linux的FACL支持</vt:lpstr>
      <vt:lpstr>ACL类型</vt:lpstr>
      <vt:lpstr>ACL工具</vt:lpstr>
      <vt:lpstr>setfacl命令</vt:lpstr>
      <vt:lpstr>setfacl命令中的ACL规则</vt:lpstr>
      <vt:lpstr>setfacl命令举例</vt:lpstr>
      <vt:lpstr>进程相关概念</vt:lpstr>
      <vt:lpstr>程序、进程和作业</vt:lpstr>
      <vt:lpstr>进程和程序概念的比较</vt:lpstr>
      <vt:lpstr>进程</vt:lpstr>
      <vt:lpstr>Linux是多用户多任务系统</vt:lpstr>
      <vt:lpstr>Linux的多任务实现 ——分时技术</vt:lpstr>
      <vt:lpstr>Linux中的进程识别</vt:lpstr>
      <vt:lpstr>用户、进程与权限</vt:lpstr>
      <vt:lpstr>进程类型</vt:lpstr>
      <vt:lpstr>进程的启动方式</vt:lpstr>
      <vt:lpstr>前台与后台</vt:lpstr>
      <vt:lpstr>进程管理</vt:lpstr>
      <vt:lpstr>查看系统中的进程</vt:lpstr>
      <vt:lpstr>ps命令的常用选项</vt:lpstr>
      <vt:lpstr>ps命令使用举例</vt:lpstr>
      <vt:lpstr>ps 常见的输出标记</vt:lpstr>
      <vt:lpstr>ps命令的进程状态列</vt:lpstr>
      <vt:lpstr>ps命令使用举例（2）</vt:lpstr>
      <vt:lpstr>搜索进程</vt:lpstr>
      <vt:lpstr>注销后继续运行进程</vt:lpstr>
      <vt:lpstr>进程调度的优先权</vt:lpstr>
      <vt:lpstr>改变进程调度优先权 ——在启动进程时指定</vt:lpstr>
      <vt:lpstr>nice命令举例</vt:lpstr>
      <vt:lpstr>改变进程调度优先权 ——在进程运行过程中调整</vt:lpstr>
      <vt:lpstr>进程信号（signal）</vt:lpstr>
      <vt:lpstr>进程信号和信号发送</vt:lpstr>
      <vt:lpstr>杀死进程</vt:lpstr>
      <vt:lpstr>作业控制</vt:lpstr>
      <vt:lpstr>本章思考题</vt:lpstr>
      <vt:lpstr>本章思考题</vt:lpstr>
      <vt:lpstr>本章思考题</vt:lpstr>
      <vt:lpstr>本章实验</vt:lpstr>
      <vt:lpstr>进一步学习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账户管理和权限管理</dc:title>
  <dc:creator>osmond</dc:creator>
  <cp:lastModifiedBy>Young</cp:lastModifiedBy>
  <cp:revision>506</cp:revision>
  <dcterms:created xsi:type="dcterms:W3CDTF">2011-06-12T04:43:12Z</dcterms:created>
  <dcterms:modified xsi:type="dcterms:W3CDTF">2019-02-17T08:04:42Z</dcterms:modified>
</cp:coreProperties>
</file>