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21"/>
  </p:notesMasterIdLst>
  <p:sldIdLst>
    <p:sldId id="256" r:id="rId2"/>
    <p:sldId id="271" r:id="rId3"/>
    <p:sldId id="266" r:id="rId4"/>
    <p:sldId id="370" r:id="rId5"/>
    <p:sldId id="365" r:id="rId6"/>
    <p:sldId id="494" r:id="rId7"/>
    <p:sldId id="495" r:id="rId8"/>
    <p:sldId id="496" r:id="rId9"/>
    <p:sldId id="497" r:id="rId10"/>
    <p:sldId id="379" r:id="rId11"/>
    <p:sldId id="374" r:id="rId12"/>
    <p:sldId id="481" r:id="rId13"/>
    <p:sldId id="470" r:id="rId14"/>
    <p:sldId id="471" r:id="rId15"/>
    <p:sldId id="378" r:id="rId16"/>
    <p:sldId id="472" r:id="rId17"/>
    <p:sldId id="473" r:id="rId18"/>
    <p:sldId id="474" r:id="rId19"/>
    <p:sldId id="475" r:id="rId20"/>
    <p:sldId id="476" r:id="rId21"/>
    <p:sldId id="462" r:id="rId22"/>
    <p:sldId id="464" r:id="rId23"/>
    <p:sldId id="463" r:id="rId24"/>
    <p:sldId id="465" r:id="rId25"/>
    <p:sldId id="477" r:id="rId26"/>
    <p:sldId id="478" r:id="rId27"/>
    <p:sldId id="479" r:id="rId28"/>
    <p:sldId id="480" r:id="rId29"/>
    <p:sldId id="410" r:id="rId30"/>
    <p:sldId id="413" r:id="rId31"/>
    <p:sldId id="415" r:id="rId32"/>
    <p:sldId id="431" r:id="rId33"/>
    <p:sldId id="432" r:id="rId34"/>
    <p:sldId id="433" r:id="rId35"/>
    <p:sldId id="434" r:id="rId36"/>
    <p:sldId id="435" r:id="rId37"/>
    <p:sldId id="436" r:id="rId38"/>
    <p:sldId id="437" r:id="rId39"/>
    <p:sldId id="438" r:id="rId40"/>
    <p:sldId id="439" r:id="rId41"/>
    <p:sldId id="440" r:id="rId42"/>
    <p:sldId id="441" r:id="rId43"/>
    <p:sldId id="442" r:id="rId44"/>
    <p:sldId id="443" r:id="rId45"/>
    <p:sldId id="444" r:id="rId46"/>
    <p:sldId id="445" r:id="rId47"/>
    <p:sldId id="446" r:id="rId48"/>
    <p:sldId id="447" r:id="rId49"/>
    <p:sldId id="448" r:id="rId50"/>
    <p:sldId id="449" r:id="rId51"/>
    <p:sldId id="451" r:id="rId52"/>
    <p:sldId id="452" r:id="rId53"/>
    <p:sldId id="453" r:id="rId54"/>
    <p:sldId id="454" r:id="rId55"/>
    <p:sldId id="455" r:id="rId56"/>
    <p:sldId id="456" r:id="rId57"/>
    <p:sldId id="457" r:id="rId58"/>
    <p:sldId id="458" r:id="rId59"/>
    <p:sldId id="459" r:id="rId60"/>
    <p:sldId id="501" r:id="rId61"/>
    <p:sldId id="502" r:id="rId62"/>
    <p:sldId id="503" r:id="rId63"/>
    <p:sldId id="504" r:id="rId64"/>
    <p:sldId id="505" r:id="rId65"/>
    <p:sldId id="506" r:id="rId66"/>
    <p:sldId id="507" r:id="rId67"/>
    <p:sldId id="508" r:id="rId68"/>
    <p:sldId id="509" r:id="rId69"/>
    <p:sldId id="510" r:id="rId70"/>
    <p:sldId id="511" r:id="rId71"/>
    <p:sldId id="512" r:id="rId72"/>
    <p:sldId id="513" r:id="rId73"/>
    <p:sldId id="514" r:id="rId74"/>
    <p:sldId id="515" r:id="rId75"/>
    <p:sldId id="516" r:id="rId76"/>
    <p:sldId id="517" r:id="rId77"/>
    <p:sldId id="518" r:id="rId78"/>
    <p:sldId id="519" r:id="rId79"/>
    <p:sldId id="520" r:id="rId80"/>
    <p:sldId id="521" r:id="rId81"/>
    <p:sldId id="522" r:id="rId82"/>
    <p:sldId id="523" r:id="rId83"/>
    <p:sldId id="524" r:id="rId84"/>
    <p:sldId id="525" r:id="rId85"/>
    <p:sldId id="526" r:id="rId86"/>
    <p:sldId id="535" r:id="rId87"/>
    <p:sldId id="527" r:id="rId88"/>
    <p:sldId id="528" r:id="rId89"/>
    <p:sldId id="529" r:id="rId90"/>
    <p:sldId id="530" r:id="rId91"/>
    <p:sldId id="531" r:id="rId92"/>
    <p:sldId id="532" r:id="rId93"/>
    <p:sldId id="533" r:id="rId94"/>
    <p:sldId id="498" r:id="rId95"/>
    <p:sldId id="499" r:id="rId96"/>
    <p:sldId id="500" r:id="rId97"/>
    <p:sldId id="534" r:id="rId98"/>
    <p:sldId id="468" r:id="rId99"/>
    <p:sldId id="466" r:id="rId100"/>
    <p:sldId id="483" r:id="rId101"/>
    <p:sldId id="482" r:id="rId102"/>
    <p:sldId id="484" r:id="rId103"/>
    <p:sldId id="485" r:id="rId104"/>
    <p:sldId id="488" r:id="rId105"/>
    <p:sldId id="489" r:id="rId106"/>
    <p:sldId id="490" r:id="rId107"/>
    <p:sldId id="487" r:id="rId108"/>
    <p:sldId id="486" r:id="rId109"/>
    <p:sldId id="469" r:id="rId110"/>
    <p:sldId id="467" r:id="rId111"/>
    <p:sldId id="491" r:id="rId112"/>
    <p:sldId id="492" r:id="rId113"/>
    <p:sldId id="493" r:id="rId114"/>
    <p:sldId id="429" r:id="rId115"/>
    <p:sldId id="418" r:id="rId116"/>
    <p:sldId id="419" r:id="rId117"/>
    <p:sldId id="420" r:id="rId118"/>
    <p:sldId id="421" r:id="rId119"/>
    <p:sldId id="422" r:id="rId1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20" autoAdjust="0"/>
  </p:normalViewPr>
  <p:slideViewPr>
    <p:cSldViewPr>
      <p:cViewPr varScale="1">
        <p:scale>
          <a:sx n="121" d="100"/>
          <a:sy n="121" d="100"/>
        </p:scale>
        <p:origin x="131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2018/11/13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p14="http://schemas.microsoft.com/office/powerpoint/2010/main" val="135403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thegeekstuff.com/2012/03/chroot-sftp-setup/" TargetMode="External"/><Relationship Id="rId2" Type="http://schemas.openxmlformats.org/officeDocument/2006/relationships/slide" Target="../slides/slide91.xml"/><Relationship Id="rId1" Type="http://schemas.openxmlformats.org/officeDocument/2006/relationships/notesMaster" Target="../notesMasters/notesMaster1.xml"/><Relationship Id="rId4" Type="http://schemas.openxmlformats.org/officeDocument/2006/relationships/hyperlink" Target="http://www.chriscowley.me.uk/blog/2012/11/19/sftp-chroot-on-cento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cnblogs.com/tobeseeker/archive/2013/03/10/2953250.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lang="en-US" altLang="zh-CN" dirty="0"/>
              <a:t>DNS</a:t>
            </a:r>
            <a:r>
              <a:rPr lang="zh-CN" altLang="en-US" dirty="0"/>
              <a:t>缓存与转发器</a:t>
            </a:r>
            <a:endParaRPr lang="en-US" altLang="zh-CN" dirty="0"/>
          </a:p>
          <a:p>
            <a:r>
              <a:rPr lang="en-US" altLang="zh-CN" dirty="0"/>
              <a:t>HTTP</a:t>
            </a:r>
            <a:r>
              <a:rPr lang="zh-CN" altLang="en-US" dirty="0"/>
              <a:t>缓存器</a:t>
            </a:r>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a:t>
            </a:fld>
            <a:endParaRPr lang="zh-CN" altLang="en-US"/>
          </a:p>
        </p:txBody>
      </p:sp>
    </p:spTree>
    <p:extLst>
      <p:ext uri="{BB962C8B-B14F-4D97-AF65-F5344CB8AC3E}">
        <p14:creationId xmlns:p14="http://schemas.microsoft.com/office/powerpoint/2010/main" val="1872796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
          <p:cNvSpPr>
            <a:spLocks noGrp="1" noChangeArrowheads="1"/>
          </p:cNvSpPr>
          <p:nvPr>
            <p:ph type="sldNum" sz="quarter" idx="5"/>
          </p:nvPr>
        </p:nvSpPr>
        <p:spPr>
          <a:ln/>
        </p:spPr>
        <p:txBody>
          <a:bodyPr/>
          <a:lstStyle/>
          <a:p>
            <a:fld id="{A73ED819-9E4C-4900-A1F1-B7ACB9448C9C}" type="slidenum">
              <a:rPr lang="de-DE"/>
              <a:pPr/>
              <a:t>74</a:t>
            </a:fld>
            <a:endParaRPr lang="de-DE"/>
          </a:p>
        </p:txBody>
      </p:sp>
      <p:sp>
        <p:nvSpPr>
          <p:cNvPr id="886786" name="Rectangle 2"/>
          <p:cNvSpPr>
            <a:spLocks noGrp="1" noRot="1" noChangeAspect="1" noChangeArrowheads="1" noTextEdit="1"/>
          </p:cNvSpPr>
          <p:nvPr>
            <p:ph type="sldImg"/>
          </p:nvPr>
        </p:nvSpPr>
        <p:spPr>
          <a:xfrm>
            <a:off x="1154113" y="692150"/>
            <a:ext cx="4552950" cy="3416300"/>
          </a:xfrm>
          <a:ln/>
        </p:spPr>
      </p:sp>
      <p:sp>
        <p:nvSpPr>
          <p:cNvPr id="886787" name="Rectangle 3"/>
          <p:cNvSpPr>
            <a:spLocks noGrp="1" noChangeArrowheads="1"/>
          </p:cNvSpPr>
          <p:nvPr>
            <p:ph type="body" idx="1"/>
          </p:nvPr>
        </p:nvSpPr>
        <p:spPr>
          <a:ln/>
        </p:spPr>
        <p:txBody>
          <a:bodyPr lIns="83085" tIns="41542" rIns="83085" bIns="41542"/>
          <a:lstStyle/>
          <a:p>
            <a:r>
              <a:rPr lang="en-US" b="1"/>
              <a:t>SSH 2 Authentication Protocol</a:t>
            </a:r>
            <a:r>
              <a:rPr lang="en-US"/>
              <a:t>: </a:t>
            </a:r>
            <a:r>
              <a:rPr lang="de-DE"/>
              <a:t>RFC 4252</a:t>
            </a:r>
            <a:r>
              <a:rPr lang="en-US"/>
              <a:t> </a:t>
            </a:r>
            <a:endParaRPr lang="de-CH"/>
          </a:p>
          <a:p>
            <a:endParaRPr lang="de-CH"/>
          </a:p>
        </p:txBody>
      </p:sp>
      <p:sp>
        <p:nvSpPr>
          <p:cNvPr id="886789" name="Line 5"/>
          <p:cNvSpPr>
            <a:spLocks noChangeShapeType="1"/>
          </p:cNvSpPr>
          <p:nvPr/>
        </p:nvSpPr>
        <p:spPr bwMode="auto">
          <a:xfrm>
            <a:off x="1051064" y="490960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0" name="Line 6"/>
          <p:cNvSpPr>
            <a:spLocks noChangeShapeType="1"/>
          </p:cNvSpPr>
          <p:nvPr/>
        </p:nvSpPr>
        <p:spPr bwMode="auto">
          <a:xfrm>
            <a:off x="1051064" y="51790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1" name="Line 7"/>
          <p:cNvSpPr>
            <a:spLocks noChangeShapeType="1"/>
          </p:cNvSpPr>
          <p:nvPr/>
        </p:nvSpPr>
        <p:spPr bwMode="auto">
          <a:xfrm>
            <a:off x="1051064" y="5450066"/>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2" name="Line 8"/>
          <p:cNvSpPr>
            <a:spLocks noChangeShapeType="1"/>
          </p:cNvSpPr>
          <p:nvPr/>
        </p:nvSpPr>
        <p:spPr bwMode="auto">
          <a:xfrm>
            <a:off x="1051064" y="571802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3" name="Line 9"/>
          <p:cNvSpPr>
            <a:spLocks noChangeShapeType="1"/>
          </p:cNvSpPr>
          <p:nvPr/>
        </p:nvSpPr>
        <p:spPr bwMode="auto">
          <a:xfrm>
            <a:off x="1051064" y="598901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4" name="Line 10"/>
          <p:cNvSpPr>
            <a:spLocks noChangeShapeType="1"/>
          </p:cNvSpPr>
          <p:nvPr/>
        </p:nvSpPr>
        <p:spPr bwMode="auto">
          <a:xfrm>
            <a:off x="1051064" y="625849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5" name="Line 11"/>
          <p:cNvSpPr>
            <a:spLocks noChangeShapeType="1"/>
          </p:cNvSpPr>
          <p:nvPr/>
        </p:nvSpPr>
        <p:spPr bwMode="auto">
          <a:xfrm>
            <a:off x="1051064" y="652948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6" name="Line 12"/>
          <p:cNvSpPr>
            <a:spLocks noChangeShapeType="1"/>
          </p:cNvSpPr>
          <p:nvPr/>
        </p:nvSpPr>
        <p:spPr bwMode="auto">
          <a:xfrm>
            <a:off x="1051064" y="679895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7" name="Line 13"/>
          <p:cNvSpPr>
            <a:spLocks noChangeShapeType="1"/>
          </p:cNvSpPr>
          <p:nvPr/>
        </p:nvSpPr>
        <p:spPr bwMode="auto">
          <a:xfrm>
            <a:off x="1051064" y="706994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8" name="Line 14"/>
          <p:cNvSpPr>
            <a:spLocks noChangeShapeType="1"/>
          </p:cNvSpPr>
          <p:nvPr/>
        </p:nvSpPr>
        <p:spPr bwMode="auto">
          <a:xfrm>
            <a:off x="1051064" y="733942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9" name="Line 15"/>
          <p:cNvSpPr>
            <a:spLocks noChangeShapeType="1"/>
          </p:cNvSpPr>
          <p:nvPr/>
        </p:nvSpPr>
        <p:spPr bwMode="auto">
          <a:xfrm>
            <a:off x="1051064" y="76104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800" name="Line 16"/>
          <p:cNvSpPr>
            <a:spLocks noChangeShapeType="1"/>
          </p:cNvSpPr>
          <p:nvPr/>
        </p:nvSpPr>
        <p:spPr bwMode="auto">
          <a:xfrm>
            <a:off x="1051064" y="787988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801" name="Line 17"/>
          <p:cNvSpPr>
            <a:spLocks noChangeShapeType="1"/>
          </p:cNvSpPr>
          <p:nvPr/>
        </p:nvSpPr>
        <p:spPr bwMode="auto">
          <a:xfrm>
            <a:off x="1051064" y="81508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802" name="Line 18"/>
          <p:cNvSpPr>
            <a:spLocks noChangeShapeType="1"/>
          </p:cNvSpPr>
          <p:nvPr/>
        </p:nvSpPr>
        <p:spPr bwMode="auto">
          <a:xfrm>
            <a:off x="1051064" y="842035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Tree>
    <p:extLst>
      <p:ext uri="{BB962C8B-B14F-4D97-AF65-F5344CB8AC3E}">
        <p14:creationId xmlns:p14="http://schemas.microsoft.com/office/powerpoint/2010/main" val="2141841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
          <p:cNvSpPr>
            <a:spLocks noGrp="1" noChangeArrowheads="1"/>
          </p:cNvSpPr>
          <p:nvPr>
            <p:ph type="sldNum" sz="quarter" idx="5"/>
          </p:nvPr>
        </p:nvSpPr>
        <p:spPr>
          <a:ln/>
        </p:spPr>
        <p:txBody>
          <a:bodyPr/>
          <a:lstStyle/>
          <a:p>
            <a:fld id="{3E90BCAD-B2D6-49AA-9243-391D7B6E3FB8}" type="slidenum">
              <a:rPr lang="de-DE"/>
              <a:pPr/>
              <a:t>75</a:t>
            </a:fld>
            <a:endParaRPr lang="de-DE"/>
          </a:p>
        </p:txBody>
      </p:sp>
      <p:sp>
        <p:nvSpPr>
          <p:cNvPr id="888834" name="Rectangle 2"/>
          <p:cNvSpPr>
            <a:spLocks noGrp="1" noRot="1" noChangeAspect="1" noChangeArrowheads="1" noTextEdit="1"/>
          </p:cNvSpPr>
          <p:nvPr>
            <p:ph type="sldImg"/>
          </p:nvPr>
        </p:nvSpPr>
        <p:spPr>
          <a:xfrm>
            <a:off x="1154113" y="692150"/>
            <a:ext cx="4552950" cy="3416300"/>
          </a:xfrm>
          <a:ln/>
        </p:spPr>
      </p:sp>
      <p:sp>
        <p:nvSpPr>
          <p:cNvPr id="888835" name="Rectangle 3"/>
          <p:cNvSpPr>
            <a:spLocks noGrp="1" noChangeArrowheads="1"/>
          </p:cNvSpPr>
          <p:nvPr>
            <p:ph type="body" idx="1"/>
          </p:nvPr>
        </p:nvSpPr>
        <p:spPr>
          <a:ln/>
        </p:spPr>
        <p:txBody>
          <a:bodyPr lIns="83085" tIns="41542" rIns="83085" bIns="41542"/>
          <a:lstStyle/>
          <a:p>
            <a:r>
              <a:rPr lang="en-US" b="1"/>
              <a:t>SSH 2 Connection Protocol</a:t>
            </a:r>
            <a:r>
              <a:rPr lang="en-US"/>
              <a:t>: </a:t>
            </a:r>
            <a:r>
              <a:rPr lang="de-DE"/>
              <a:t>RFC 4254 </a:t>
            </a:r>
            <a:endParaRPr lang="de-CH"/>
          </a:p>
        </p:txBody>
      </p:sp>
      <p:sp>
        <p:nvSpPr>
          <p:cNvPr id="888837" name="Line 5"/>
          <p:cNvSpPr>
            <a:spLocks noChangeShapeType="1"/>
          </p:cNvSpPr>
          <p:nvPr/>
        </p:nvSpPr>
        <p:spPr bwMode="auto">
          <a:xfrm>
            <a:off x="1051064" y="490960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38" name="Line 6"/>
          <p:cNvSpPr>
            <a:spLocks noChangeShapeType="1"/>
          </p:cNvSpPr>
          <p:nvPr/>
        </p:nvSpPr>
        <p:spPr bwMode="auto">
          <a:xfrm>
            <a:off x="1051064" y="51790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39" name="Line 7"/>
          <p:cNvSpPr>
            <a:spLocks noChangeShapeType="1"/>
          </p:cNvSpPr>
          <p:nvPr/>
        </p:nvSpPr>
        <p:spPr bwMode="auto">
          <a:xfrm>
            <a:off x="1051064" y="5450066"/>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0" name="Line 8"/>
          <p:cNvSpPr>
            <a:spLocks noChangeShapeType="1"/>
          </p:cNvSpPr>
          <p:nvPr/>
        </p:nvSpPr>
        <p:spPr bwMode="auto">
          <a:xfrm>
            <a:off x="1051064" y="571802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1" name="Line 9"/>
          <p:cNvSpPr>
            <a:spLocks noChangeShapeType="1"/>
          </p:cNvSpPr>
          <p:nvPr/>
        </p:nvSpPr>
        <p:spPr bwMode="auto">
          <a:xfrm>
            <a:off x="1051064" y="598901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2" name="Line 10"/>
          <p:cNvSpPr>
            <a:spLocks noChangeShapeType="1"/>
          </p:cNvSpPr>
          <p:nvPr/>
        </p:nvSpPr>
        <p:spPr bwMode="auto">
          <a:xfrm>
            <a:off x="1051064" y="625849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3" name="Line 11"/>
          <p:cNvSpPr>
            <a:spLocks noChangeShapeType="1"/>
          </p:cNvSpPr>
          <p:nvPr/>
        </p:nvSpPr>
        <p:spPr bwMode="auto">
          <a:xfrm>
            <a:off x="1051064" y="652948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4" name="Line 12"/>
          <p:cNvSpPr>
            <a:spLocks noChangeShapeType="1"/>
          </p:cNvSpPr>
          <p:nvPr/>
        </p:nvSpPr>
        <p:spPr bwMode="auto">
          <a:xfrm>
            <a:off x="1051064" y="679895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5" name="Line 13"/>
          <p:cNvSpPr>
            <a:spLocks noChangeShapeType="1"/>
          </p:cNvSpPr>
          <p:nvPr/>
        </p:nvSpPr>
        <p:spPr bwMode="auto">
          <a:xfrm>
            <a:off x="1051064" y="706994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6" name="Line 14"/>
          <p:cNvSpPr>
            <a:spLocks noChangeShapeType="1"/>
          </p:cNvSpPr>
          <p:nvPr/>
        </p:nvSpPr>
        <p:spPr bwMode="auto">
          <a:xfrm>
            <a:off x="1051064" y="733942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7" name="Line 15"/>
          <p:cNvSpPr>
            <a:spLocks noChangeShapeType="1"/>
          </p:cNvSpPr>
          <p:nvPr/>
        </p:nvSpPr>
        <p:spPr bwMode="auto">
          <a:xfrm>
            <a:off x="1051064" y="76104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8" name="Line 16"/>
          <p:cNvSpPr>
            <a:spLocks noChangeShapeType="1"/>
          </p:cNvSpPr>
          <p:nvPr/>
        </p:nvSpPr>
        <p:spPr bwMode="auto">
          <a:xfrm>
            <a:off x="1051064" y="787988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9" name="Line 17"/>
          <p:cNvSpPr>
            <a:spLocks noChangeShapeType="1"/>
          </p:cNvSpPr>
          <p:nvPr/>
        </p:nvSpPr>
        <p:spPr bwMode="auto">
          <a:xfrm>
            <a:off x="1051064" y="81508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50" name="Line 18"/>
          <p:cNvSpPr>
            <a:spLocks noChangeShapeType="1"/>
          </p:cNvSpPr>
          <p:nvPr/>
        </p:nvSpPr>
        <p:spPr bwMode="auto">
          <a:xfrm>
            <a:off x="1051064" y="842035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Tree>
    <p:extLst>
      <p:ext uri="{BB962C8B-B14F-4D97-AF65-F5344CB8AC3E}">
        <p14:creationId xmlns:p14="http://schemas.microsoft.com/office/powerpoint/2010/main" val="2399646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Grp="1" noChangeArrowheads="1"/>
          </p:cNvSpPr>
          <p:nvPr>
            <p:ph type="sldNum" sz="quarter" idx="5"/>
          </p:nvPr>
        </p:nvSpPr>
        <p:spPr>
          <a:ln/>
        </p:spPr>
        <p:txBody>
          <a:bodyPr/>
          <a:lstStyle/>
          <a:p>
            <a:fld id="{B887986C-83D7-438E-AE7F-96FE92B33BF3}" type="slidenum">
              <a:rPr lang="de-DE"/>
              <a:pPr/>
              <a:t>76</a:t>
            </a:fld>
            <a:endParaRPr lang="de-DE"/>
          </a:p>
        </p:txBody>
      </p:sp>
      <p:sp>
        <p:nvSpPr>
          <p:cNvPr id="890882" name="Rectangle 2"/>
          <p:cNvSpPr>
            <a:spLocks noGrp="1" noRot="1" noChangeAspect="1" noChangeArrowheads="1" noTextEdit="1"/>
          </p:cNvSpPr>
          <p:nvPr>
            <p:ph type="sldImg"/>
          </p:nvPr>
        </p:nvSpPr>
        <p:spPr>
          <a:xfrm>
            <a:off x="1154113" y="692150"/>
            <a:ext cx="4552950" cy="3416300"/>
          </a:xfrm>
          <a:ln/>
        </p:spPr>
      </p:sp>
      <p:sp>
        <p:nvSpPr>
          <p:cNvPr id="890883" name="Rectangle 3"/>
          <p:cNvSpPr>
            <a:spLocks noGrp="1" noChangeArrowheads="1"/>
          </p:cNvSpPr>
          <p:nvPr>
            <p:ph type="body" idx="1"/>
          </p:nvPr>
        </p:nvSpPr>
        <p:spPr>
          <a:ln/>
        </p:spPr>
        <p:txBody>
          <a:bodyPr lIns="83085" tIns="41542" rIns="83085" bIns="41542"/>
          <a:lstStyle/>
          <a:p>
            <a:r>
              <a:rPr lang="en-US" altLang="zh-CN" sz="1200" kern="1200" dirty="0" err="1">
                <a:solidFill>
                  <a:schemeClr val="tx1"/>
                </a:solidFill>
                <a:latin typeface="+mn-lt"/>
                <a:ea typeface="+mn-ea"/>
                <a:cs typeface="+mn-cs"/>
              </a:rPr>
              <a:t>ssh</a:t>
            </a:r>
            <a:r>
              <a:rPr lang="en-US" altLang="zh-CN" sz="1200" kern="1200" dirty="0">
                <a:solidFill>
                  <a:schemeClr val="tx1"/>
                </a:solidFill>
                <a:latin typeface="+mn-lt"/>
                <a:ea typeface="+mn-ea"/>
                <a:cs typeface="+mn-cs"/>
              </a:rPr>
              <a:t> -L8000:dev.ulezone.com:8080 osmond@dev1.ulezone.com</a:t>
            </a:r>
            <a:br>
              <a:rPr lang="en-US" altLang="zh-CN" sz="1200" kern="1200" dirty="0">
                <a:solidFill>
                  <a:schemeClr val="tx1"/>
                </a:solidFill>
                <a:latin typeface="+mn-lt"/>
                <a:ea typeface="+mn-ea"/>
                <a:cs typeface="+mn-cs"/>
              </a:rPr>
            </a:br>
            <a:br>
              <a:rPr lang="en-US" altLang="zh-CN" sz="1200" kern="1200" dirty="0">
                <a:solidFill>
                  <a:schemeClr val="tx1"/>
                </a:solidFill>
                <a:latin typeface="+mn-lt"/>
                <a:ea typeface="+mn-ea"/>
                <a:cs typeface="+mn-cs"/>
              </a:rPr>
            </a:br>
            <a:r>
              <a:rPr lang="en-US" altLang="zh-CN" sz="1200" kern="1200" dirty="0">
                <a:solidFill>
                  <a:schemeClr val="tx1"/>
                </a:solidFill>
                <a:latin typeface="+mn-lt"/>
                <a:ea typeface="+mn-ea"/>
                <a:cs typeface="+mn-cs"/>
              </a:rPr>
              <a:t>Note: 8000 is the local port, it's forwarded to dev.ulezone.com port 8080 </a:t>
            </a:r>
            <a:r>
              <a:rPr lang="en-US" altLang="zh-CN" sz="1200" kern="1200">
                <a:solidFill>
                  <a:schemeClr val="tx1"/>
                </a:solidFill>
                <a:latin typeface="+mn-lt"/>
                <a:ea typeface="+mn-ea"/>
                <a:cs typeface="+mn-cs"/>
              </a:rPr>
              <a:t>through dev-1</a:t>
            </a:r>
            <a:br>
              <a:rPr lang="en-US" altLang="zh-CN" sz="1200" kern="1200" dirty="0">
                <a:solidFill>
                  <a:schemeClr val="tx1"/>
                </a:solidFill>
                <a:latin typeface="+mn-lt"/>
                <a:ea typeface="+mn-ea"/>
                <a:cs typeface="+mn-cs"/>
              </a:rPr>
            </a:br>
            <a:br>
              <a:rPr lang="en-US" altLang="zh-CN" sz="1200" kern="1200" dirty="0">
                <a:solidFill>
                  <a:schemeClr val="tx1"/>
                </a:solidFill>
                <a:latin typeface="+mn-lt"/>
                <a:ea typeface="+mn-ea"/>
                <a:cs typeface="+mn-cs"/>
              </a:rPr>
            </a:br>
            <a:r>
              <a:rPr lang="en-US" altLang="zh-CN" sz="1200" kern="1200" dirty="0">
                <a:solidFill>
                  <a:schemeClr val="tx1"/>
                </a:solidFill>
                <a:latin typeface="+mn-lt"/>
                <a:ea typeface="+mn-ea"/>
                <a:cs typeface="+mn-cs"/>
              </a:rPr>
              <a:t>Use http://localhost:8000 to access http://dev.ulezone.com:8080 </a:t>
            </a:r>
            <a:br>
              <a:rPr lang="en-US" altLang="zh-CN" sz="1200" kern="1200" dirty="0">
                <a:solidFill>
                  <a:schemeClr val="tx1"/>
                </a:solidFill>
                <a:latin typeface="+mn-lt"/>
                <a:ea typeface="+mn-ea"/>
                <a:cs typeface="+mn-cs"/>
              </a:rPr>
            </a:br>
            <a:endParaRPr lang="de-CH" dirty="0"/>
          </a:p>
        </p:txBody>
      </p:sp>
      <p:sp>
        <p:nvSpPr>
          <p:cNvPr id="890884" name="Line 4"/>
          <p:cNvSpPr>
            <a:spLocks noChangeShapeType="1"/>
          </p:cNvSpPr>
          <p:nvPr/>
        </p:nvSpPr>
        <p:spPr bwMode="auto">
          <a:xfrm>
            <a:off x="1051064" y="490960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85" name="Line 5"/>
          <p:cNvSpPr>
            <a:spLocks noChangeShapeType="1"/>
          </p:cNvSpPr>
          <p:nvPr/>
        </p:nvSpPr>
        <p:spPr bwMode="auto">
          <a:xfrm>
            <a:off x="1051064" y="51790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86" name="Line 6"/>
          <p:cNvSpPr>
            <a:spLocks noChangeShapeType="1"/>
          </p:cNvSpPr>
          <p:nvPr/>
        </p:nvSpPr>
        <p:spPr bwMode="auto">
          <a:xfrm>
            <a:off x="1051064" y="5450066"/>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87" name="Line 7"/>
          <p:cNvSpPr>
            <a:spLocks noChangeShapeType="1"/>
          </p:cNvSpPr>
          <p:nvPr/>
        </p:nvSpPr>
        <p:spPr bwMode="auto">
          <a:xfrm>
            <a:off x="1051064" y="571802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88" name="Line 8"/>
          <p:cNvSpPr>
            <a:spLocks noChangeShapeType="1"/>
          </p:cNvSpPr>
          <p:nvPr/>
        </p:nvSpPr>
        <p:spPr bwMode="auto">
          <a:xfrm>
            <a:off x="1051064" y="598901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89" name="Line 9"/>
          <p:cNvSpPr>
            <a:spLocks noChangeShapeType="1"/>
          </p:cNvSpPr>
          <p:nvPr/>
        </p:nvSpPr>
        <p:spPr bwMode="auto">
          <a:xfrm>
            <a:off x="1051064" y="625849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0" name="Line 10"/>
          <p:cNvSpPr>
            <a:spLocks noChangeShapeType="1"/>
          </p:cNvSpPr>
          <p:nvPr/>
        </p:nvSpPr>
        <p:spPr bwMode="auto">
          <a:xfrm>
            <a:off x="1051064" y="652948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1" name="Line 11"/>
          <p:cNvSpPr>
            <a:spLocks noChangeShapeType="1"/>
          </p:cNvSpPr>
          <p:nvPr/>
        </p:nvSpPr>
        <p:spPr bwMode="auto">
          <a:xfrm>
            <a:off x="1051064" y="679895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2" name="Line 12"/>
          <p:cNvSpPr>
            <a:spLocks noChangeShapeType="1"/>
          </p:cNvSpPr>
          <p:nvPr/>
        </p:nvSpPr>
        <p:spPr bwMode="auto">
          <a:xfrm>
            <a:off x="1051064" y="706994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3" name="Line 13"/>
          <p:cNvSpPr>
            <a:spLocks noChangeShapeType="1"/>
          </p:cNvSpPr>
          <p:nvPr/>
        </p:nvSpPr>
        <p:spPr bwMode="auto">
          <a:xfrm>
            <a:off x="1051064" y="733942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4" name="Line 14"/>
          <p:cNvSpPr>
            <a:spLocks noChangeShapeType="1"/>
          </p:cNvSpPr>
          <p:nvPr/>
        </p:nvSpPr>
        <p:spPr bwMode="auto">
          <a:xfrm>
            <a:off x="1051064" y="76104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5" name="Line 15"/>
          <p:cNvSpPr>
            <a:spLocks noChangeShapeType="1"/>
          </p:cNvSpPr>
          <p:nvPr/>
        </p:nvSpPr>
        <p:spPr bwMode="auto">
          <a:xfrm>
            <a:off x="1051064" y="787988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6" name="Line 16"/>
          <p:cNvSpPr>
            <a:spLocks noChangeShapeType="1"/>
          </p:cNvSpPr>
          <p:nvPr/>
        </p:nvSpPr>
        <p:spPr bwMode="auto">
          <a:xfrm>
            <a:off x="1051064" y="81508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7" name="Line 17"/>
          <p:cNvSpPr>
            <a:spLocks noChangeShapeType="1"/>
          </p:cNvSpPr>
          <p:nvPr/>
        </p:nvSpPr>
        <p:spPr bwMode="auto">
          <a:xfrm>
            <a:off x="1051064" y="842035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8" name="Line 18"/>
          <p:cNvSpPr>
            <a:spLocks noChangeShapeType="1"/>
          </p:cNvSpPr>
          <p:nvPr/>
        </p:nvSpPr>
        <p:spPr bwMode="auto">
          <a:xfrm>
            <a:off x="1051064" y="46386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Tree>
    <p:extLst>
      <p:ext uri="{BB962C8B-B14F-4D97-AF65-F5344CB8AC3E}">
        <p14:creationId xmlns:p14="http://schemas.microsoft.com/office/powerpoint/2010/main" val="3225036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Grp="1" noChangeArrowheads="1"/>
          </p:cNvSpPr>
          <p:nvPr>
            <p:ph type="sldNum" sz="quarter" idx="5"/>
          </p:nvPr>
        </p:nvSpPr>
        <p:spPr>
          <a:ln/>
        </p:spPr>
        <p:txBody>
          <a:bodyPr/>
          <a:lstStyle/>
          <a:p>
            <a:fld id="{E1DE2A63-B953-40C6-AF42-A67C0ACD6B5A}" type="slidenum">
              <a:rPr lang="de-DE"/>
              <a:pPr/>
              <a:t>77</a:t>
            </a:fld>
            <a:endParaRPr lang="de-DE"/>
          </a:p>
        </p:txBody>
      </p:sp>
      <p:sp>
        <p:nvSpPr>
          <p:cNvPr id="892930" name="Rectangle 2"/>
          <p:cNvSpPr>
            <a:spLocks noGrp="1" noRot="1" noChangeAspect="1" noChangeArrowheads="1" noTextEdit="1"/>
          </p:cNvSpPr>
          <p:nvPr>
            <p:ph type="sldImg"/>
          </p:nvPr>
        </p:nvSpPr>
        <p:spPr>
          <a:xfrm>
            <a:off x="1154113" y="692150"/>
            <a:ext cx="4552950" cy="3416300"/>
          </a:xfrm>
          <a:ln/>
        </p:spPr>
      </p:sp>
      <p:sp>
        <p:nvSpPr>
          <p:cNvPr id="892931" name="Rectangle 3"/>
          <p:cNvSpPr>
            <a:spLocks noGrp="1" noChangeArrowheads="1"/>
          </p:cNvSpPr>
          <p:nvPr>
            <p:ph type="body" idx="1"/>
          </p:nvPr>
        </p:nvSpPr>
        <p:spPr>
          <a:ln/>
        </p:spPr>
        <p:txBody>
          <a:bodyPr lIns="83085" tIns="41542" rIns="83085" bIns="41542"/>
          <a:lstStyle/>
          <a:p>
            <a:r>
              <a:rPr lang="de-CH"/>
              <a:t> </a:t>
            </a:r>
          </a:p>
        </p:txBody>
      </p:sp>
      <p:sp>
        <p:nvSpPr>
          <p:cNvPr id="892932" name="Line 4"/>
          <p:cNvSpPr>
            <a:spLocks noChangeShapeType="1"/>
          </p:cNvSpPr>
          <p:nvPr/>
        </p:nvSpPr>
        <p:spPr bwMode="auto">
          <a:xfrm>
            <a:off x="1051064" y="490960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33" name="Line 5"/>
          <p:cNvSpPr>
            <a:spLocks noChangeShapeType="1"/>
          </p:cNvSpPr>
          <p:nvPr/>
        </p:nvSpPr>
        <p:spPr bwMode="auto">
          <a:xfrm>
            <a:off x="1051064" y="51790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34" name="Line 6"/>
          <p:cNvSpPr>
            <a:spLocks noChangeShapeType="1"/>
          </p:cNvSpPr>
          <p:nvPr/>
        </p:nvSpPr>
        <p:spPr bwMode="auto">
          <a:xfrm>
            <a:off x="1051064" y="5450066"/>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35" name="Line 7"/>
          <p:cNvSpPr>
            <a:spLocks noChangeShapeType="1"/>
          </p:cNvSpPr>
          <p:nvPr/>
        </p:nvSpPr>
        <p:spPr bwMode="auto">
          <a:xfrm>
            <a:off x="1051064" y="571802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36" name="Line 8"/>
          <p:cNvSpPr>
            <a:spLocks noChangeShapeType="1"/>
          </p:cNvSpPr>
          <p:nvPr/>
        </p:nvSpPr>
        <p:spPr bwMode="auto">
          <a:xfrm>
            <a:off x="1051064" y="598901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37" name="Line 9"/>
          <p:cNvSpPr>
            <a:spLocks noChangeShapeType="1"/>
          </p:cNvSpPr>
          <p:nvPr/>
        </p:nvSpPr>
        <p:spPr bwMode="auto">
          <a:xfrm>
            <a:off x="1051064" y="625849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38" name="Line 10"/>
          <p:cNvSpPr>
            <a:spLocks noChangeShapeType="1"/>
          </p:cNvSpPr>
          <p:nvPr/>
        </p:nvSpPr>
        <p:spPr bwMode="auto">
          <a:xfrm>
            <a:off x="1051064" y="652948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39" name="Line 11"/>
          <p:cNvSpPr>
            <a:spLocks noChangeShapeType="1"/>
          </p:cNvSpPr>
          <p:nvPr/>
        </p:nvSpPr>
        <p:spPr bwMode="auto">
          <a:xfrm>
            <a:off x="1051064" y="679895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40" name="Line 12"/>
          <p:cNvSpPr>
            <a:spLocks noChangeShapeType="1"/>
          </p:cNvSpPr>
          <p:nvPr/>
        </p:nvSpPr>
        <p:spPr bwMode="auto">
          <a:xfrm>
            <a:off x="1051064" y="706994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41" name="Line 13"/>
          <p:cNvSpPr>
            <a:spLocks noChangeShapeType="1"/>
          </p:cNvSpPr>
          <p:nvPr/>
        </p:nvSpPr>
        <p:spPr bwMode="auto">
          <a:xfrm>
            <a:off x="1051064" y="733942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42" name="Line 14"/>
          <p:cNvSpPr>
            <a:spLocks noChangeShapeType="1"/>
          </p:cNvSpPr>
          <p:nvPr/>
        </p:nvSpPr>
        <p:spPr bwMode="auto">
          <a:xfrm>
            <a:off x="1051064" y="76104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43" name="Line 15"/>
          <p:cNvSpPr>
            <a:spLocks noChangeShapeType="1"/>
          </p:cNvSpPr>
          <p:nvPr/>
        </p:nvSpPr>
        <p:spPr bwMode="auto">
          <a:xfrm>
            <a:off x="1051064" y="787988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44" name="Line 16"/>
          <p:cNvSpPr>
            <a:spLocks noChangeShapeType="1"/>
          </p:cNvSpPr>
          <p:nvPr/>
        </p:nvSpPr>
        <p:spPr bwMode="auto">
          <a:xfrm>
            <a:off x="1051064" y="81508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45" name="Line 17"/>
          <p:cNvSpPr>
            <a:spLocks noChangeShapeType="1"/>
          </p:cNvSpPr>
          <p:nvPr/>
        </p:nvSpPr>
        <p:spPr bwMode="auto">
          <a:xfrm>
            <a:off x="1051064" y="842035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46" name="Line 18"/>
          <p:cNvSpPr>
            <a:spLocks noChangeShapeType="1"/>
          </p:cNvSpPr>
          <p:nvPr/>
        </p:nvSpPr>
        <p:spPr bwMode="auto">
          <a:xfrm>
            <a:off x="1051064" y="46386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Tree>
    <p:extLst>
      <p:ext uri="{BB962C8B-B14F-4D97-AF65-F5344CB8AC3E}">
        <p14:creationId xmlns:p14="http://schemas.microsoft.com/office/powerpoint/2010/main" val="2247904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latin typeface="+mn-lt"/>
                <a:ea typeface="+mn-ea"/>
                <a:cs typeface="+mn-cs"/>
              </a:rPr>
              <a:t>在没有提供</a:t>
            </a:r>
            <a:r>
              <a:rPr lang="en-US" altLang="zh-CN" sz="1200" kern="1200" dirty="0" err="1">
                <a:solidFill>
                  <a:schemeClr val="tx1"/>
                </a:solidFill>
                <a:latin typeface="+mn-lt"/>
                <a:ea typeface="+mn-ea"/>
                <a:cs typeface="+mn-cs"/>
              </a:rPr>
              <a:t>ssh</a:t>
            </a:r>
            <a:r>
              <a:rPr lang="en-US" altLang="zh-CN" sz="1200" kern="1200" dirty="0">
                <a:solidFill>
                  <a:schemeClr val="tx1"/>
                </a:solidFill>
                <a:latin typeface="+mn-lt"/>
                <a:ea typeface="+mn-ea"/>
                <a:cs typeface="+mn-cs"/>
              </a:rPr>
              <a:t>-copy-id </a:t>
            </a:r>
            <a:r>
              <a:rPr lang="zh-CN" altLang="zh-CN" sz="1200" kern="1200" dirty="0">
                <a:solidFill>
                  <a:schemeClr val="tx1"/>
                </a:solidFill>
                <a:latin typeface="+mn-lt"/>
                <a:ea typeface="+mn-ea"/>
                <a:cs typeface="+mn-cs"/>
              </a:rPr>
              <a:t>命令的系统中，可以使用如下命令：</a:t>
            </a: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6">
                    <a:lumMod val="75000"/>
                  </a:schemeClr>
                </a:solidFill>
              </a:rPr>
              <a:t>$ cat .</a:t>
            </a:r>
            <a:r>
              <a:rPr lang="en-US" altLang="zh-CN" dirty="0" err="1">
                <a:solidFill>
                  <a:schemeClr val="accent6">
                    <a:lumMod val="75000"/>
                  </a:schemeClr>
                </a:solidFill>
              </a:rPr>
              <a:t>ssh</a:t>
            </a:r>
            <a:r>
              <a:rPr lang="en-US" altLang="zh-CN" dirty="0">
                <a:solidFill>
                  <a:schemeClr val="accent6">
                    <a:lumMod val="75000"/>
                  </a:schemeClr>
                </a:solidFill>
              </a:rPr>
              <a:t>/id_dsa.pub | </a:t>
            </a:r>
            <a:r>
              <a:rPr lang="en-US" altLang="zh-CN" dirty="0" err="1">
                <a:solidFill>
                  <a:schemeClr val="accent6">
                    <a:lumMod val="75000"/>
                  </a:schemeClr>
                </a:solidFill>
              </a:rPr>
              <a:t>ssh</a:t>
            </a:r>
            <a:r>
              <a:rPr lang="en-US" altLang="zh-CN" dirty="0">
                <a:solidFill>
                  <a:schemeClr val="accent6">
                    <a:lumMod val="75000"/>
                  </a:schemeClr>
                </a:solidFill>
              </a:rPr>
              <a:t> [user@]host "cat - &gt;&gt; ~/.</a:t>
            </a:r>
            <a:r>
              <a:rPr lang="en-US" altLang="zh-CN" dirty="0" err="1">
                <a:solidFill>
                  <a:schemeClr val="accent6">
                    <a:lumMod val="75000"/>
                  </a:schemeClr>
                </a:solidFill>
              </a:rPr>
              <a:t>ssh</a:t>
            </a:r>
            <a:r>
              <a:rPr lang="en-US" altLang="zh-CN" dirty="0">
                <a:solidFill>
                  <a:schemeClr val="accent6">
                    <a:lumMod val="75000"/>
                  </a:schemeClr>
                </a:solidFill>
              </a:rPr>
              <a:t>/</a:t>
            </a:r>
            <a:r>
              <a:rPr lang="en-US" altLang="zh-CN" dirty="0" err="1">
                <a:solidFill>
                  <a:schemeClr val="accent6">
                    <a:lumMod val="75000"/>
                  </a:schemeClr>
                </a:solidFill>
              </a:rPr>
              <a:t>authorized_keys</a:t>
            </a:r>
            <a:r>
              <a:rPr lang="en-US" altLang="zh-CN" dirty="0">
                <a:solidFill>
                  <a:schemeClr val="accent6">
                    <a:lumMod val="75000"/>
                  </a:schemeClr>
                </a:solidFill>
              </a:rPr>
              <a:t>"</a:t>
            </a:r>
            <a:endParaRPr lang="zh-CN" altLang="en-US" dirty="0">
              <a:solidFill>
                <a:schemeClr val="accent6">
                  <a:lumMod val="75000"/>
                </a:schemeClr>
              </a:solidFill>
            </a:endParaRP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82</a:t>
            </a:fld>
            <a:endParaRPr lang="zh-CN" altLang="en-US"/>
          </a:p>
        </p:txBody>
      </p:sp>
    </p:spTree>
    <p:extLst>
      <p:ext uri="{BB962C8B-B14F-4D97-AF65-F5344CB8AC3E}">
        <p14:creationId xmlns:p14="http://schemas.microsoft.com/office/powerpoint/2010/main" val="766805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还可以</a:t>
            </a:r>
          </a:p>
          <a:p>
            <a:r>
              <a:rPr lang="zh-CN" altLang="en-US" dirty="0"/>
              <a:t>还可以使用 </a:t>
            </a:r>
            <a:r>
              <a:rPr lang="en-US" altLang="zh-CN" dirty="0"/>
              <a:t>PAM </a:t>
            </a:r>
            <a:r>
              <a:rPr lang="zh-CN" altLang="en-US" dirty="0"/>
              <a:t>的 </a:t>
            </a:r>
            <a:r>
              <a:rPr lang="en-US" altLang="zh-CN" dirty="0" err="1"/>
              <a:t>pam_access</a:t>
            </a:r>
            <a:r>
              <a:rPr lang="en-US" altLang="zh-CN" dirty="0"/>
              <a:t> </a:t>
            </a:r>
            <a:r>
              <a:rPr lang="zh-CN" altLang="en-US" dirty="0"/>
              <a:t>模块实现基于用户口令认证的访问控制（参见第</a:t>
            </a:r>
            <a:r>
              <a:rPr lang="en-US" altLang="zh-CN" dirty="0"/>
              <a:t>13</a:t>
            </a:r>
            <a:r>
              <a:rPr lang="zh-CN" altLang="en-US" dirty="0"/>
              <a:t>章）</a:t>
            </a:r>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89</a:t>
            </a:fld>
            <a:endParaRPr lang="zh-CN" altLang="en-US"/>
          </a:p>
        </p:txBody>
      </p:sp>
    </p:spTree>
    <p:extLst>
      <p:ext uri="{BB962C8B-B14F-4D97-AF65-F5344CB8AC3E}">
        <p14:creationId xmlns:p14="http://schemas.microsoft.com/office/powerpoint/2010/main" val="1322182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hlinkClick r:id="rId3"/>
              </a:rPr>
              <a:t>http://www.thegeekstuff.com/2012/03/chroot-sftp-setup/</a:t>
            </a:r>
            <a:endParaRPr lang="en-US" altLang="zh-CN" dirty="0"/>
          </a:p>
          <a:p>
            <a:r>
              <a:rPr lang="en-US" altLang="zh-CN">
                <a:hlinkClick r:id="rId4"/>
              </a:rPr>
              <a:t>http://www.chriscowley.me.uk/blog/2012/11/19/sftp-chroot-on-centos/</a:t>
            </a:r>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91</a:t>
            </a:fld>
            <a:endParaRPr lang="zh-CN" altLang="en-US"/>
          </a:p>
        </p:txBody>
      </p:sp>
    </p:spTree>
    <p:extLst>
      <p:ext uri="{BB962C8B-B14F-4D97-AF65-F5344CB8AC3E}">
        <p14:creationId xmlns:p14="http://schemas.microsoft.com/office/powerpoint/2010/main" val="1585172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94</a:t>
            </a:fld>
            <a:endParaRPr lang="zh-CN" altLang="en-US"/>
          </a:p>
        </p:txBody>
      </p:sp>
    </p:spTree>
    <p:extLst>
      <p:ext uri="{BB962C8B-B14F-4D97-AF65-F5344CB8AC3E}">
        <p14:creationId xmlns:p14="http://schemas.microsoft.com/office/powerpoint/2010/main" val="3704054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lang="zh-CN" altLang="en-US" dirty="0"/>
              <a:t>掌握</a:t>
            </a:r>
            <a:r>
              <a:rPr lang="en-US" altLang="zh-CN" dirty="0" err="1"/>
              <a:t>Dnsmasq</a:t>
            </a:r>
            <a:r>
              <a:rPr lang="zh-CN" altLang="en-US" dirty="0"/>
              <a:t>的配置</a:t>
            </a:r>
            <a:endParaRPr lang="en-US" altLang="zh-CN" dirty="0"/>
          </a:p>
          <a:p>
            <a:r>
              <a:rPr lang="zh-CN" altLang="en-US" dirty="0"/>
              <a:t>掌握</a:t>
            </a:r>
            <a:r>
              <a:rPr lang="en-US" altLang="zh-CN" dirty="0" err="1"/>
              <a:t>Polipo</a:t>
            </a:r>
            <a:r>
              <a:rPr lang="zh-CN" altLang="en-US" dirty="0"/>
              <a:t>的配置</a:t>
            </a:r>
            <a:endParaRPr lang="en-US" altLang="zh-CN"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a:t>
            </a:fld>
            <a:endParaRPr lang="zh-CN" altLang="en-US"/>
          </a:p>
        </p:txBody>
      </p:sp>
    </p:spTree>
    <p:extLst>
      <p:ext uri="{BB962C8B-B14F-4D97-AF65-F5344CB8AC3E}">
        <p14:creationId xmlns:p14="http://schemas.microsoft.com/office/powerpoint/2010/main" val="1391435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当 </a:t>
            </a:r>
            <a:r>
              <a:rPr lang="en-US" altLang="zh-CN" dirty="0" err="1"/>
              <a:t>anacron</a:t>
            </a:r>
            <a:r>
              <a:rPr lang="en-US" altLang="zh-CN" dirty="0"/>
              <a:t> </a:t>
            </a:r>
            <a:r>
              <a:rPr lang="zh-CN" altLang="en-US" dirty="0"/>
              <a:t>运行时，它检查自作业上一次运行以来是否已经经过了所需的天数，如果需要，就运行作业</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21</a:t>
            </a:fld>
            <a:endParaRPr lang="zh-CN" altLang="en-US"/>
          </a:p>
        </p:txBody>
      </p:sp>
    </p:spTree>
    <p:extLst>
      <p:ext uri="{BB962C8B-B14F-4D97-AF65-F5344CB8AC3E}">
        <p14:creationId xmlns:p14="http://schemas.microsoft.com/office/powerpoint/2010/main" val="263101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2"/>
            <a:r>
              <a:rPr lang="en-US" altLang="zh-CN" dirty="0" err="1"/>
              <a:t>loganalyzer</a:t>
            </a:r>
            <a:r>
              <a:rPr lang="en-US" altLang="zh-CN" dirty="0"/>
              <a:t> </a:t>
            </a:r>
            <a:r>
              <a:rPr lang="zh-CN" altLang="en-US" dirty="0"/>
              <a:t>（</a:t>
            </a:r>
            <a:r>
              <a:rPr lang="en-US" altLang="zh-CN" dirty="0"/>
              <a:t>http://loganalyzer.adiscon.com/</a:t>
            </a:r>
            <a:r>
              <a:rPr lang="zh-CN" altLang="en-US" dirty="0"/>
              <a:t>）</a:t>
            </a:r>
            <a:endParaRPr lang="en-US" altLang="zh-CN" dirty="0"/>
          </a:p>
          <a:p>
            <a:pPr lvl="2"/>
            <a:r>
              <a:rPr lang="zh-CN" altLang="en-US" dirty="0"/>
              <a:t>之前的</a:t>
            </a:r>
            <a:r>
              <a:rPr lang="en-US" altLang="zh-CN" dirty="0" err="1"/>
              <a:t>phplogcon</a:t>
            </a:r>
            <a:r>
              <a:rPr lang="zh-CN" altLang="en-US" dirty="0"/>
              <a:t>（ </a:t>
            </a:r>
            <a:r>
              <a:rPr lang="en-US" altLang="zh-CN" dirty="0"/>
              <a:t>http://www.phplogcon.org</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35</a:t>
            </a:fld>
            <a:endParaRPr lang="zh-CN" altLang="en-US"/>
          </a:p>
        </p:txBody>
      </p:sp>
    </p:spTree>
    <p:extLst>
      <p:ext uri="{BB962C8B-B14F-4D97-AF65-F5344CB8AC3E}">
        <p14:creationId xmlns:p14="http://schemas.microsoft.com/office/powerpoint/2010/main" val="3828799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a:t>Filetr</a:t>
            </a:r>
            <a:r>
              <a:rPr lang="zh-CN" altLang="en-US" dirty="0"/>
              <a:t>模块处理消息的分析和过滤，</a:t>
            </a:r>
            <a:r>
              <a:rPr lang="en-US" altLang="zh-CN" dirty="0" err="1"/>
              <a:t>rsyslog</a:t>
            </a:r>
            <a:r>
              <a:rPr lang="zh-CN" altLang="en-US" dirty="0"/>
              <a:t>可以根据消息的任何部分进行过滤。</a:t>
            </a:r>
          </a:p>
          <a:p>
            <a:r>
              <a:rPr lang="en-US" altLang="zh-CN" dirty="0"/>
              <a:t>Queue</a:t>
            </a:r>
            <a:r>
              <a:rPr lang="zh-CN" altLang="en-US" dirty="0"/>
              <a:t>模块负责消息的存储，从</a:t>
            </a:r>
            <a:r>
              <a:rPr lang="en-US" altLang="zh-CN" dirty="0"/>
              <a:t>Input</a:t>
            </a:r>
            <a:r>
              <a:rPr lang="zh-CN" altLang="en-US" dirty="0"/>
              <a:t>传入的未经过滤的消息放在主队列中，过滤后的消息放入到不同</a:t>
            </a:r>
            <a:r>
              <a:rPr lang="en-US" altLang="zh-CN" dirty="0"/>
              <a:t>action queue</a:t>
            </a:r>
            <a:r>
              <a:rPr lang="zh-CN" altLang="en-US" dirty="0"/>
              <a:t>中，再由</a:t>
            </a:r>
            <a:r>
              <a:rPr lang="en-US" altLang="zh-CN" dirty="0"/>
              <a:t>action queue</a:t>
            </a:r>
            <a:r>
              <a:rPr lang="zh-CN" altLang="en-US" dirty="0"/>
              <a:t>送到各个输出模块。</a:t>
            </a:r>
            <a:endParaRPr lang="en-US" altLang="zh-CN" dirty="0"/>
          </a:p>
          <a:p>
            <a:endParaRPr lang="en-US" altLang="zh-CN" dirty="0"/>
          </a:p>
          <a:p>
            <a:r>
              <a:rPr lang="en-US" altLang="zh-CN">
                <a:sym typeface="Wingdings" pitchFamily="2" charset="2"/>
              </a:rPr>
              <a:t></a:t>
            </a:r>
            <a:r>
              <a:rPr lang="en-US" altLang="zh-CN">
                <a:hlinkClick r:id="rId3"/>
              </a:rPr>
              <a:t>http://www.cnblogs.com/tobeseeker/archive/2013/03/10/2953250.html</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37</a:t>
            </a:fld>
            <a:endParaRPr lang="zh-CN" altLang="en-US"/>
          </a:p>
        </p:txBody>
      </p:sp>
    </p:spTree>
    <p:extLst>
      <p:ext uri="{BB962C8B-B14F-4D97-AF65-F5344CB8AC3E}">
        <p14:creationId xmlns:p14="http://schemas.microsoft.com/office/powerpoint/2010/main" val="1420496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buFont typeface="Wingdings" pitchFamily="2" charset="2"/>
              <a:buChar char="l"/>
            </a:pPr>
            <a:r>
              <a:rPr lang="zh-CN" altLang="en-US" b="1" dirty="0"/>
              <a:t>时间标签</a:t>
            </a:r>
            <a:r>
              <a:rPr lang="zh-CN" altLang="en-US" dirty="0"/>
              <a:t>：消息发出的日期和时间</a:t>
            </a:r>
            <a:endParaRPr lang="zh-CN" altLang="en-US" b="1" dirty="0"/>
          </a:p>
          <a:p>
            <a:pPr lvl="1">
              <a:buFont typeface="Wingdings" pitchFamily="2" charset="2"/>
              <a:buChar char="l"/>
            </a:pPr>
            <a:r>
              <a:rPr lang="zh-CN" altLang="en-US" b="1" dirty="0"/>
              <a:t>主机名</a:t>
            </a:r>
            <a:r>
              <a:rPr lang="zh-CN" altLang="en-US" dirty="0"/>
              <a:t>：生成消息的计算机的名字</a:t>
            </a:r>
            <a:endParaRPr lang="zh-CN" altLang="en-US" b="1" dirty="0"/>
          </a:p>
          <a:p>
            <a:pPr lvl="1">
              <a:buFont typeface="Wingdings" pitchFamily="2" charset="2"/>
              <a:buChar char="l"/>
            </a:pPr>
            <a:r>
              <a:rPr lang="zh-CN" altLang="en-US" b="1" dirty="0"/>
              <a:t>子系统名称</a:t>
            </a:r>
            <a:r>
              <a:rPr lang="zh-CN" altLang="en-US" dirty="0"/>
              <a:t>：发出消息的应用程序名称</a:t>
            </a:r>
            <a:endParaRPr lang="zh-CN" altLang="en-US" b="1" dirty="0"/>
          </a:p>
          <a:p>
            <a:pPr lvl="1">
              <a:buFont typeface="Wingdings" pitchFamily="2" charset="2"/>
              <a:buChar char="l"/>
            </a:pPr>
            <a:r>
              <a:rPr lang="zh-CN" altLang="en-US" b="1" dirty="0"/>
              <a:t>消息</a:t>
            </a:r>
            <a:r>
              <a:rPr lang="zh-CN" altLang="en-US" dirty="0"/>
              <a:t>：消息的具体内容</a:t>
            </a:r>
            <a:endParaRPr lang="zh-CN" altLang="en-US" b="1" dirty="0"/>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56</a:t>
            </a:fld>
            <a:endParaRPr lang="zh-CN" altLang="en-US"/>
          </a:p>
        </p:txBody>
      </p:sp>
    </p:spTree>
    <p:extLst>
      <p:ext uri="{BB962C8B-B14F-4D97-AF65-F5344CB8AC3E}">
        <p14:creationId xmlns:p14="http://schemas.microsoft.com/office/powerpoint/2010/main" val="1267724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p:cNvSpPr>
            <a:spLocks noGrp="1" noChangeArrowheads="1"/>
          </p:cNvSpPr>
          <p:nvPr>
            <p:ph type="sldNum" sz="quarter" idx="5"/>
          </p:nvPr>
        </p:nvSpPr>
        <p:spPr>
          <a:ln/>
        </p:spPr>
        <p:txBody>
          <a:bodyPr/>
          <a:lstStyle/>
          <a:p>
            <a:fld id="{E0141844-8FD8-4277-B811-A17B3FF5CE89}" type="slidenum">
              <a:rPr lang="de-DE"/>
              <a:pPr/>
              <a:t>71</a:t>
            </a:fld>
            <a:endParaRPr lang="de-DE"/>
          </a:p>
        </p:txBody>
      </p:sp>
      <p:sp>
        <p:nvSpPr>
          <p:cNvPr id="882690" name="Rectangle 2"/>
          <p:cNvSpPr>
            <a:spLocks noGrp="1" noRot="1" noChangeAspect="1" noChangeArrowheads="1" noTextEdit="1"/>
          </p:cNvSpPr>
          <p:nvPr>
            <p:ph type="sldImg"/>
          </p:nvPr>
        </p:nvSpPr>
        <p:spPr>
          <a:xfrm>
            <a:off x="1154113" y="692150"/>
            <a:ext cx="4552950" cy="3416300"/>
          </a:xfrm>
          <a:ln/>
        </p:spPr>
      </p:sp>
      <p:sp>
        <p:nvSpPr>
          <p:cNvPr id="882691" name="Rectangle 3"/>
          <p:cNvSpPr>
            <a:spLocks noGrp="1" noChangeArrowheads="1"/>
          </p:cNvSpPr>
          <p:nvPr>
            <p:ph type="body" idx="1"/>
          </p:nvPr>
        </p:nvSpPr>
        <p:spPr>
          <a:xfrm>
            <a:off x="910922" y="4353997"/>
            <a:ext cx="5104737" cy="4135995"/>
          </a:xfrm>
          <a:ln/>
        </p:spPr>
        <p:txBody>
          <a:bodyPr lIns="83085" tIns="41542" rIns="83085" bIns="41542"/>
          <a:lstStyle/>
          <a:p>
            <a:r>
              <a:rPr lang="de-CH"/>
              <a:t>In January 2006 the SSH 2 Protocol architecture became an official Internet Standard:</a:t>
            </a:r>
          </a:p>
          <a:p>
            <a:r>
              <a:rPr lang="de-DE"/>
              <a:t> • RFC 4250 The Secure Shell (SSH) Protocol Assigned Numbers </a:t>
            </a:r>
          </a:p>
          <a:p>
            <a:r>
              <a:rPr lang="de-DE"/>
              <a:t> • RFC 4251 The Secure Shell (SSH) Protocol Architecture</a:t>
            </a:r>
          </a:p>
          <a:p>
            <a:r>
              <a:rPr lang="de-DE"/>
              <a:t> • RFC 4252 The Secure Shell (SSH) Authentication Protocol </a:t>
            </a:r>
          </a:p>
          <a:p>
            <a:r>
              <a:rPr lang="de-DE"/>
              <a:t> • RFC 4253 The Secure Shell (SSH) Transport Layer Protocol </a:t>
            </a:r>
          </a:p>
          <a:p>
            <a:r>
              <a:rPr lang="de-DE"/>
              <a:t> • RFC 4254 The Secure Shell (SSH) Connection Protocol </a:t>
            </a:r>
          </a:p>
          <a:p>
            <a:r>
              <a:rPr lang="de-DE"/>
              <a:t> • RFC 4255 Using DNS to Securely Publish Secure Shell (SSH) Key Fingerprints</a:t>
            </a:r>
          </a:p>
          <a:p>
            <a:r>
              <a:rPr lang="de-DE"/>
              <a:t> • RFC 4256 Generic Message Exchange Authentication for the Secure Shell Protocol  </a:t>
            </a:r>
            <a:endParaRPr lang="de-CH"/>
          </a:p>
        </p:txBody>
      </p:sp>
      <p:sp>
        <p:nvSpPr>
          <p:cNvPr id="882698" name="Line 10"/>
          <p:cNvSpPr>
            <a:spLocks noChangeShapeType="1"/>
          </p:cNvSpPr>
          <p:nvPr/>
        </p:nvSpPr>
        <p:spPr bwMode="auto">
          <a:xfrm>
            <a:off x="1051064" y="625849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2699" name="Line 11"/>
          <p:cNvSpPr>
            <a:spLocks noChangeShapeType="1"/>
          </p:cNvSpPr>
          <p:nvPr/>
        </p:nvSpPr>
        <p:spPr bwMode="auto">
          <a:xfrm>
            <a:off x="1051064" y="652948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2700" name="Line 12"/>
          <p:cNvSpPr>
            <a:spLocks noChangeShapeType="1"/>
          </p:cNvSpPr>
          <p:nvPr/>
        </p:nvSpPr>
        <p:spPr bwMode="auto">
          <a:xfrm>
            <a:off x="1051064" y="679895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2701" name="Line 13"/>
          <p:cNvSpPr>
            <a:spLocks noChangeShapeType="1"/>
          </p:cNvSpPr>
          <p:nvPr/>
        </p:nvSpPr>
        <p:spPr bwMode="auto">
          <a:xfrm>
            <a:off x="1051064" y="706994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2702" name="Line 14"/>
          <p:cNvSpPr>
            <a:spLocks noChangeShapeType="1"/>
          </p:cNvSpPr>
          <p:nvPr/>
        </p:nvSpPr>
        <p:spPr bwMode="auto">
          <a:xfrm>
            <a:off x="1051064" y="733942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2703" name="Line 15"/>
          <p:cNvSpPr>
            <a:spLocks noChangeShapeType="1"/>
          </p:cNvSpPr>
          <p:nvPr/>
        </p:nvSpPr>
        <p:spPr bwMode="auto">
          <a:xfrm>
            <a:off x="1051064" y="76104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2704" name="Line 16"/>
          <p:cNvSpPr>
            <a:spLocks noChangeShapeType="1"/>
          </p:cNvSpPr>
          <p:nvPr/>
        </p:nvSpPr>
        <p:spPr bwMode="auto">
          <a:xfrm>
            <a:off x="1051064" y="787988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2705" name="Line 17"/>
          <p:cNvSpPr>
            <a:spLocks noChangeShapeType="1"/>
          </p:cNvSpPr>
          <p:nvPr/>
        </p:nvSpPr>
        <p:spPr bwMode="auto">
          <a:xfrm>
            <a:off x="1051064" y="81508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2706" name="Line 18"/>
          <p:cNvSpPr>
            <a:spLocks noChangeShapeType="1"/>
          </p:cNvSpPr>
          <p:nvPr/>
        </p:nvSpPr>
        <p:spPr bwMode="auto">
          <a:xfrm>
            <a:off x="1051064" y="842035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Tree>
    <p:extLst>
      <p:ext uri="{BB962C8B-B14F-4D97-AF65-F5344CB8AC3E}">
        <p14:creationId xmlns:p14="http://schemas.microsoft.com/office/powerpoint/2010/main" val="413057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
          <p:cNvSpPr>
            <a:spLocks noGrp="1" noChangeArrowheads="1"/>
          </p:cNvSpPr>
          <p:nvPr>
            <p:ph type="sldNum" sz="quarter" idx="5"/>
          </p:nvPr>
        </p:nvSpPr>
        <p:spPr>
          <a:ln/>
        </p:spPr>
        <p:txBody>
          <a:bodyPr/>
          <a:lstStyle/>
          <a:p>
            <a:fld id="{E5615E87-D67B-4E4C-981E-333CBEB7ADF4}" type="slidenum">
              <a:rPr lang="de-DE"/>
              <a:pPr/>
              <a:t>72</a:t>
            </a:fld>
            <a:endParaRPr lang="de-DE"/>
          </a:p>
        </p:txBody>
      </p:sp>
      <p:sp>
        <p:nvSpPr>
          <p:cNvPr id="884738" name="Rectangle 2"/>
          <p:cNvSpPr>
            <a:spLocks noGrp="1" noRot="1" noChangeAspect="1" noChangeArrowheads="1" noTextEdit="1"/>
          </p:cNvSpPr>
          <p:nvPr>
            <p:ph type="sldImg"/>
          </p:nvPr>
        </p:nvSpPr>
        <p:spPr>
          <a:xfrm>
            <a:off x="1154113" y="692150"/>
            <a:ext cx="4552950" cy="3416300"/>
          </a:xfrm>
          <a:ln/>
        </p:spPr>
      </p:sp>
      <p:sp>
        <p:nvSpPr>
          <p:cNvPr id="884739" name="Rectangle 3"/>
          <p:cNvSpPr>
            <a:spLocks noGrp="1" noChangeArrowheads="1"/>
          </p:cNvSpPr>
          <p:nvPr>
            <p:ph type="body" idx="1"/>
          </p:nvPr>
        </p:nvSpPr>
        <p:spPr>
          <a:ln/>
        </p:spPr>
        <p:txBody>
          <a:bodyPr lIns="83085" tIns="41542" rIns="83085" bIns="41542"/>
          <a:lstStyle/>
          <a:p>
            <a:r>
              <a:rPr lang="en-US" b="1"/>
              <a:t>SSH 2 Transport Layer Protocol</a:t>
            </a:r>
            <a:r>
              <a:rPr lang="en-US"/>
              <a:t>: </a:t>
            </a:r>
            <a:r>
              <a:rPr lang="de-DE"/>
              <a:t>RFC 4253</a:t>
            </a:r>
            <a:r>
              <a:rPr lang="en-US"/>
              <a:t> </a:t>
            </a:r>
            <a:endParaRPr lang="de-CH"/>
          </a:p>
        </p:txBody>
      </p:sp>
      <p:sp>
        <p:nvSpPr>
          <p:cNvPr id="884741" name="Line 5"/>
          <p:cNvSpPr>
            <a:spLocks noChangeShapeType="1"/>
          </p:cNvSpPr>
          <p:nvPr/>
        </p:nvSpPr>
        <p:spPr bwMode="auto">
          <a:xfrm>
            <a:off x="1051064" y="490960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42" name="Line 6"/>
          <p:cNvSpPr>
            <a:spLocks noChangeShapeType="1"/>
          </p:cNvSpPr>
          <p:nvPr/>
        </p:nvSpPr>
        <p:spPr bwMode="auto">
          <a:xfrm>
            <a:off x="1051064" y="51790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43" name="Line 7"/>
          <p:cNvSpPr>
            <a:spLocks noChangeShapeType="1"/>
          </p:cNvSpPr>
          <p:nvPr/>
        </p:nvSpPr>
        <p:spPr bwMode="auto">
          <a:xfrm>
            <a:off x="1051064" y="5450066"/>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44" name="Line 8"/>
          <p:cNvSpPr>
            <a:spLocks noChangeShapeType="1"/>
          </p:cNvSpPr>
          <p:nvPr/>
        </p:nvSpPr>
        <p:spPr bwMode="auto">
          <a:xfrm>
            <a:off x="1051064" y="571802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45" name="Line 9"/>
          <p:cNvSpPr>
            <a:spLocks noChangeShapeType="1"/>
          </p:cNvSpPr>
          <p:nvPr/>
        </p:nvSpPr>
        <p:spPr bwMode="auto">
          <a:xfrm>
            <a:off x="1051064" y="598901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46" name="Line 10"/>
          <p:cNvSpPr>
            <a:spLocks noChangeShapeType="1"/>
          </p:cNvSpPr>
          <p:nvPr/>
        </p:nvSpPr>
        <p:spPr bwMode="auto">
          <a:xfrm>
            <a:off x="1051064" y="625849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47" name="Line 11"/>
          <p:cNvSpPr>
            <a:spLocks noChangeShapeType="1"/>
          </p:cNvSpPr>
          <p:nvPr/>
        </p:nvSpPr>
        <p:spPr bwMode="auto">
          <a:xfrm>
            <a:off x="1051064" y="652948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48" name="Line 12"/>
          <p:cNvSpPr>
            <a:spLocks noChangeShapeType="1"/>
          </p:cNvSpPr>
          <p:nvPr/>
        </p:nvSpPr>
        <p:spPr bwMode="auto">
          <a:xfrm>
            <a:off x="1051064" y="679895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49" name="Line 13"/>
          <p:cNvSpPr>
            <a:spLocks noChangeShapeType="1"/>
          </p:cNvSpPr>
          <p:nvPr/>
        </p:nvSpPr>
        <p:spPr bwMode="auto">
          <a:xfrm>
            <a:off x="1051064" y="706994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50" name="Line 14"/>
          <p:cNvSpPr>
            <a:spLocks noChangeShapeType="1"/>
          </p:cNvSpPr>
          <p:nvPr/>
        </p:nvSpPr>
        <p:spPr bwMode="auto">
          <a:xfrm>
            <a:off x="1051064" y="733942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51" name="Line 15"/>
          <p:cNvSpPr>
            <a:spLocks noChangeShapeType="1"/>
          </p:cNvSpPr>
          <p:nvPr/>
        </p:nvSpPr>
        <p:spPr bwMode="auto">
          <a:xfrm>
            <a:off x="1051064" y="76104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52" name="Line 16"/>
          <p:cNvSpPr>
            <a:spLocks noChangeShapeType="1"/>
          </p:cNvSpPr>
          <p:nvPr/>
        </p:nvSpPr>
        <p:spPr bwMode="auto">
          <a:xfrm>
            <a:off x="1051064" y="787988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53" name="Line 17"/>
          <p:cNvSpPr>
            <a:spLocks noChangeShapeType="1"/>
          </p:cNvSpPr>
          <p:nvPr/>
        </p:nvSpPr>
        <p:spPr bwMode="auto">
          <a:xfrm>
            <a:off x="1051064" y="81508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54" name="Line 18"/>
          <p:cNvSpPr>
            <a:spLocks noChangeShapeType="1"/>
          </p:cNvSpPr>
          <p:nvPr/>
        </p:nvSpPr>
        <p:spPr bwMode="auto">
          <a:xfrm>
            <a:off x="1051064" y="842035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Tree>
    <p:extLst>
      <p:ext uri="{BB962C8B-B14F-4D97-AF65-F5344CB8AC3E}">
        <p14:creationId xmlns:p14="http://schemas.microsoft.com/office/powerpoint/2010/main" val="3917383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Grp="1" noChangeArrowheads="1"/>
          </p:cNvSpPr>
          <p:nvPr>
            <p:ph type="sldNum" sz="quarter" idx="5"/>
          </p:nvPr>
        </p:nvSpPr>
        <p:spPr>
          <a:ln/>
        </p:spPr>
        <p:txBody>
          <a:bodyPr/>
          <a:lstStyle/>
          <a:p>
            <a:fld id="{9CE82DCF-87C5-437F-9C91-4594539ADDB0}" type="slidenum">
              <a:rPr lang="de-DE"/>
              <a:pPr/>
              <a:t>73</a:t>
            </a:fld>
            <a:endParaRPr lang="de-DE"/>
          </a:p>
        </p:txBody>
      </p:sp>
      <p:sp>
        <p:nvSpPr>
          <p:cNvPr id="854018" name="Rectangle 2"/>
          <p:cNvSpPr>
            <a:spLocks noGrp="1" noRot="1" noChangeAspect="1" noChangeArrowheads="1" noTextEdit="1"/>
          </p:cNvSpPr>
          <p:nvPr>
            <p:ph type="sldImg"/>
          </p:nvPr>
        </p:nvSpPr>
        <p:spPr>
          <a:xfrm>
            <a:off x="1154113" y="692150"/>
            <a:ext cx="4552950" cy="3416300"/>
          </a:xfrm>
          <a:ln/>
        </p:spPr>
      </p:sp>
      <p:sp>
        <p:nvSpPr>
          <p:cNvPr id="854019" name="Rectangle 3"/>
          <p:cNvSpPr>
            <a:spLocks noGrp="1" noChangeArrowheads="1"/>
          </p:cNvSpPr>
          <p:nvPr>
            <p:ph type="body" idx="1"/>
          </p:nvPr>
        </p:nvSpPr>
        <p:spPr>
          <a:ln/>
        </p:spPr>
        <p:txBody>
          <a:bodyPr lIns="83085" tIns="41542" rIns="83085" bIns="41542"/>
          <a:lstStyle/>
          <a:p>
            <a:r>
              <a:rPr lang="de-CH"/>
              <a:t>  </a:t>
            </a:r>
          </a:p>
        </p:txBody>
      </p:sp>
      <p:sp>
        <p:nvSpPr>
          <p:cNvPr id="854020" name="Line 4"/>
          <p:cNvSpPr>
            <a:spLocks noChangeShapeType="1"/>
          </p:cNvSpPr>
          <p:nvPr/>
        </p:nvSpPr>
        <p:spPr bwMode="auto">
          <a:xfrm>
            <a:off x="1051064" y="46386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1" name="Line 5"/>
          <p:cNvSpPr>
            <a:spLocks noChangeShapeType="1"/>
          </p:cNvSpPr>
          <p:nvPr/>
        </p:nvSpPr>
        <p:spPr bwMode="auto">
          <a:xfrm>
            <a:off x="1051064" y="490960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2" name="Line 6"/>
          <p:cNvSpPr>
            <a:spLocks noChangeShapeType="1"/>
          </p:cNvSpPr>
          <p:nvPr/>
        </p:nvSpPr>
        <p:spPr bwMode="auto">
          <a:xfrm>
            <a:off x="1051064" y="51790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3" name="Line 7"/>
          <p:cNvSpPr>
            <a:spLocks noChangeShapeType="1"/>
          </p:cNvSpPr>
          <p:nvPr/>
        </p:nvSpPr>
        <p:spPr bwMode="auto">
          <a:xfrm>
            <a:off x="1051064" y="5450066"/>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4" name="Line 8"/>
          <p:cNvSpPr>
            <a:spLocks noChangeShapeType="1"/>
          </p:cNvSpPr>
          <p:nvPr/>
        </p:nvSpPr>
        <p:spPr bwMode="auto">
          <a:xfrm>
            <a:off x="1051064" y="571802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5" name="Line 9"/>
          <p:cNvSpPr>
            <a:spLocks noChangeShapeType="1"/>
          </p:cNvSpPr>
          <p:nvPr/>
        </p:nvSpPr>
        <p:spPr bwMode="auto">
          <a:xfrm>
            <a:off x="1051064" y="598901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6" name="Line 10"/>
          <p:cNvSpPr>
            <a:spLocks noChangeShapeType="1"/>
          </p:cNvSpPr>
          <p:nvPr/>
        </p:nvSpPr>
        <p:spPr bwMode="auto">
          <a:xfrm>
            <a:off x="1051064" y="625849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7" name="Line 11"/>
          <p:cNvSpPr>
            <a:spLocks noChangeShapeType="1"/>
          </p:cNvSpPr>
          <p:nvPr/>
        </p:nvSpPr>
        <p:spPr bwMode="auto">
          <a:xfrm>
            <a:off x="1051064" y="652948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8" name="Line 12"/>
          <p:cNvSpPr>
            <a:spLocks noChangeShapeType="1"/>
          </p:cNvSpPr>
          <p:nvPr/>
        </p:nvSpPr>
        <p:spPr bwMode="auto">
          <a:xfrm>
            <a:off x="1051064" y="679895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9" name="Line 13"/>
          <p:cNvSpPr>
            <a:spLocks noChangeShapeType="1"/>
          </p:cNvSpPr>
          <p:nvPr/>
        </p:nvSpPr>
        <p:spPr bwMode="auto">
          <a:xfrm>
            <a:off x="1051064" y="706994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30" name="Line 14"/>
          <p:cNvSpPr>
            <a:spLocks noChangeShapeType="1"/>
          </p:cNvSpPr>
          <p:nvPr/>
        </p:nvSpPr>
        <p:spPr bwMode="auto">
          <a:xfrm>
            <a:off x="1051064" y="733942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31" name="Line 15"/>
          <p:cNvSpPr>
            <a:spLocks noChangeShapeType="1"/>
          </p:cNvSpPr>
          <p:nvPr/>
        </p:nvSpPr>
        <p:spPr bwMode="auto">
          <a:xfrm>
            <a:off x="1051064" y="76104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32" name="Line 16"/>
          <p:cNvSpPr>
            <a:spLocks noChangeShapeType="1"/>
          </p:cNvSpPr>
          <p:nvPr/>
        </p:nvSpPr>
        <p:spPr bwMode="auto">
          <a:xfrm>
            <a:off x="1051064" y="787988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33" name="Line 17"/>
          <p:cNvSpPr>
            <a:spLocks noChangeShapeType="1"/>
          </p:cNvSpPr>
          <p:nvPr/>
        </p:nvSpPr>
        <p:spPr bwMode="auto">
          <a:xfrm>
            <a:off x="1051064" y="81508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34" name="Line 18"/>
          <p:cNvSpPr>
            <a:spLocks noChangeShapeType="1"/>
          </p:cNvSpPr>
          <p:nvPr/>
        </p:nvSpPr>
        <p:spPr bwMode="auto">
          <a:xfrm>
            <a:off x="1051064" y="842035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Tree>
    <p:extLst>
      <p:ext uri="{BB962C8B-B14F-4D97-AF65-F5344CB8AC3E}">
        <p14:creationId xmlns:p14="http://schemas.microsoft.com/office/powerpoint/2010/main" val="1103225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2018年11月13日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2018年11月13日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2018年11月13日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2018年11月13日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2018年11月13日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2018年11月13日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2018年11月13日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2018年11月13日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2018年11月13日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2018年11月13日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lamp.linux.gov.cn/OpenSSH/sshd_config.html"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a:t>第</a:t>
            </a:r>
            <a:r>
              <a:rPr lang="en-US" altLang="zh-CN" sz="4600" dirty="0"/>
              <a:t>6</a:t>
            </a:r>
            <a:r>
              <a:rPr lang="zh-CN" altLang="en-US" sz="4600" dirty="0"/>
              <a:t>章</a:t>
            </a:r>
            <a:br>
              <a:rPr lang="en-US" altLang="zh-CN" sz="4600" dirty="0"/>
            </a:br>
            <a:r>
              <a:rPr lang="zh-CN" altLang="en-US" sz="4600" dirty="0"/>
              <a:t>基础架构服务</a:t>
            </a:r>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dirty="0"/>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285720" y="1928802"/>
            <a:ext cx="3372434" cy="435769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安排自动化任务</a:t>
            </a:r>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10</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Dnsmasq</a:t>
            </a:r>
            <a:r>
              <a:rPr lang="zh-CN" altLang="en-US" dirty="0"/>
              <a:t>的功能</a:t>
            </a:r>
          </a:p>
        </p:txBody>
      </p:sp>
      <p:sp>
        <p:nvSpPr>
          <p:cNvPr id="3" name="内容占位符 2"/>
          <p:cNvSpPr>
            <a:spLocks noGrp="1"/>
          </p:cNvSpPr>
          <p:nvPr>
            <p:ph idx="1"/>
          </p:nvPr>
        </p:nvSpPr>
        <p:spPr>
          <a:xfrm>
            <a:off x="457200" y="1124744"/>
            <a:ext cx="8229600" cy="5006181"/>
          </a:xfrm>
        </p:spPr>
        <p:txBody>
          <a:bodyPr/>
          <a:lstStyle/>
          <a:p>
            <a:r>
              <a:rPr lang="zh-CN" altLang="en-US" dirty="0"/>
              <a:t>使用</a:t>
            </a:r>
            <a:r>
              <a:rPr lang="en-US" altLang="zh-CN" dirty="0"/>
              <a:t>/etc/hosts</a:t>
            </a:r>
            <a:r>
              <a:rPr lang="zh-CN" altLang="en-US" dirty="0"/>
              <a:t>文件实现本地内网解析</a:t>
            </a:r>
            <a:endParaRPr lang="en-US" altLang="zh-CN" dirty="0"/>
          </a:p>
          <a:p>
            <a:r>
              <a:rPr lang="zh-CN" altLang="en-US" dirty="0"/>
              <a:t>从上游域名解析服务器中获取公网的</a:t>
            </a:r>
            <a:r>
              <a:rPr lang="en-US" altLang="zh-CN" dirty="0"/>
              <a:t>IP</a:t>
            </a:r>
            <a:r>
              <a:rPr lang="zh-CN" altLang="en-US" dirty="0"/>
              <a:t>地址</a:t>
            </a:r>
            <a:r>
              <a:rPr lang="en-US" altLang="zh-CN" dirty="0"/>
              <a:t>-</a:t>
            </a:r>
            <a:r>
              <a:rPr lang="zh-CN" altLang="en-US" dirty="0"/>
              <a:t>域名映射关系放入缓存</a:t>
            </a:r>
            <a:endParaRPr lang="en-US" altLang="zh-CN" dirty="0"/>
          </a:p>
          <a:p>
            <a:r>
              <a:rPr lang="zh-CN" altLang="en-US" dirty="0"/>
              <a:t>被配置用来向特定的上游</a:t>
            </a:r>
            <a:r>
              <a:rPr lang="en-US" altLang="zh-CN" dirty="0"/>
              <a:t>DNS</a:t>
            </a:r>
            <a:r>
              <a:rPr lang="zh-CN" altLang="en-US" dirty="0"/>
              <a:t>服务器发送特定的域名解析请求，从而可以简单的与私有的</a:t>
            </a:r>
            <a:r>
              <a:rPr lang="en-US" altLang="zh-CN" dirty="0"/>
              <a:t>DNS</a:t>
            </a:r>
            <a:r>
              <a:rPr lang="zh-CN" altLang="en-US" dirty="0"/>
              <a:t>服务器结合使用</a:t>
            </a:r>
            <a:endParaRPr lang="en-US" altLang="zh-CN" dirty="0"/>
          </a:p>
          <a:p>
            <a:r>
              <a:rPr lang="zh-CN" altLang="en-US" dirty="0"/>
              <a:t>集成的</a:t>
            </a:r>
            <a:r>
              <a:rPr lang="en-US" altLang="zh-CN" dirty="0"/>
              <a:t>DHCP</a:t>
            </a:r>
            <a:r>
              <a:rPr lang="zh-CN" altLang="en-US" dirty="0"/>
              <a:t>服务器支持静态和动态的</a:t>
            </a:r>
            <a:r>
              <a:rPr lang="en-US" altLang="zh-CN" dirty="0"/>
              <a:t>DHCP</a:t>
            </a:r>
            <a:r>
              <a:rPr lang="zh-CN" altLang="en-US" dirty="0"/>
              <a:t>租约服务，支持多网络和多</a:t>
            </a:r>
            <a:r>
              <a:rPr lang="en-US" altLang="zh-CN" dirty="0"/>
              <a:t>IP</a:t>
            </a:r>
            <a:r>
              <a:rPr lang="zh-CN" altLang="en-US" dirty="0"/>
              <a:t>地址范围，并且实现了 </a:t>
            </a:r>
            <a:r>
              <a:rPr lang="en-US" altLang="zh-CN" dirty="0"/>
              <a:t>BOOTP/TFTP/PXE </a:t>
            </a:r>
            <a:r>
              <a:rPr lang="zh-CN" altLang="en-US" dirty="0"/>
              <a:t>协议用于支持无盘工作站或网络设备的远程启动</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100</a:t>
            </a:fld>
            <a:endParaRPr lang="en-US" altLang="zh-C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CentOS</a:t>
            </a:r>
            <a:r>
              <a:rPr lang="en-US" altLang="zh-CN" dirty="0"/>
              <a:t> 7</a:t>
            </a:r>
            <a:r>
              <a:rPr lang="zh-CN" altLang="en-US" dirty="0"/>
              <a:t>中的</a:t>
            </a:r>
            <a:r>
              <a:rPr lang="en-US" altLang="zh-CN" dirty="0" err="1"/>
              <a:t>dnsmasq</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sz="2400" dirty="0"/>
              <a:t>软件包名：</a:t>
            </a:r>
            <a:r>
              <a:rPr lang="en-US" altLang="zh-CN" sz="2400" dirty="0"/>
              <a:t> </a:t>
            </a:r>
            <a:r>
              <a:rPr lang="en-US" altLang="zh-CN" sz="2400" dirty="0" err="1"/>
              <a:t>dnsmasq</a:t>
            </a:r>
            <a:endParaRPr lang="en-US" altLang="zh-CN" sz="2400" dirty="0"/>
          </a:p>
          <a:p>
            <a:r>
              <a:rPr lang="zh-CN" altLang="en-US" sz="2400" dirty="0"/>
              <a:t>服务类型：由</a:t>
            </a:r>
            <a:r>
              <a:rPr lang="en-US" altLang="zh-CN" sz="2400" dirty="0" err="1"/>
              <a:t>Systemd</a:t>
            </a:r>
            <a:r>
              <a:rPr lang="zh-CN" altLang="en-US" sz="2400" dirty="0"/>
              <a:t>启动的守护进程</a:t>
            </a:r>
          </a:p>
          <a:p>
            <a:r>
              <a:rPr lang="zh-CN" altLang="en-US" sz="2400" dirty="0"/>
              <a:t>配置单元： </a:t>
            </a:r>
            <a:r>
              <a:rPr lang="en-US" altLang="zh-CN" sz="2400" dirty="0"/>
              <a:t>/</a:t>
            </a:r>
            <a:r>
              <a:rPr lang="en-US" altLang="zh-CN" sz="2400" dirty="0" err="1"/>
              <a:t>usr</a:t>
            </a:r>
            <a:r>
              <a:rPr lang="en-US" altLang="zh-CN" sz="2400" dirty="0"/>
              <a:t>/lib/</a:t>
            </a:r>
            <a:r>
              <a:rPr lang="en-US" altLang="zh-CN" sz="2400" dirty="0" err="1"/>
              <a:t>systemd</a:t>
            </a:r>
            <a:r>
              <a:rPr lang="en-US" altLang="zh-CN" sz="2400" dirty="0"/>
              <a:t>/system/</a:t>
            </a:r>
            <a:r>
              <a:rPr lang="en-US" altLang="zh-CN" sz="2400" dirty="0" err="1">
                <a:solidFill>
                  <a:srgbClr val="FF0000"/>
                </a:solidFill>
              </a:rPr>
              <a:t>dnsmasq.service</a:t>
            </a:r>
            <a:endParaRPr lang="en-US" altLang="zh-CN" sz="2400" dirty="0">
              <a:solidFill>
                <a:srgbClr val="FF0000"/>
              </a:solidFill>
            </a:endParaRPr>
          </a:p>
          <a:p>
            <a:r>
              <a:rPr lang="zh-CN" altLang="en-US" sz="2400" dirty="0"/>
              <a:t>守护进程：</a:t>
            </a:r>
            <a:r>
              <a:rPr lang="en-US" altLang="zh-CN" sz="2400" dirty="0"/>
              <a:t> /</a:t>
            </a:r>
            <a:r>
              <a:rPr lang="en-US" altLang="zh-CN" sz="2400" dirty="0" err="1"/>
              <a:t>usr</a:t>
            </a:r>
            <a:r>
              <a:rPr lang="en-US" altLang="zh-CN" sz="2400" dirty="0"/>
              <a:t>/</a:t>
            </a:r>
            <a:r>
              <a:rPr lang="en-US" altLang="zh-CN" sz="2400" dirty="0" err="1"/>
              <a:t>sbin</a:t>
            </a:r>
            <a:r>
              <a:rPr lang="en-US" altLang="zh-CN" sz="2400" dirty="0"/>
              <a:t>/</a:t>
            </a:r>
            <a:r>
              <a:rPr lang="en-US" altLang="zh-CN" sz="2400" dirty="0" err="1">
                <a:solidFill>
                  <a:srgbClr val="FF0000"/>
                </a:solidFill>
              </a:rPr>
              <a:t>dnsmasq</a:t>
            </a:r>
            <a:endParaRPr lang="en-US" altLang="zh-CN" sz="2400" dirty="0"/>
          </a:p>
          <a:p>
            <a:r>
              <a:rPr lang="zh-CN" altLang="en-US" sz="2400" dirty="0"/>
              <a:t>配置文件</a:t>
            </a:r>
            <a:endParaRPr lang="en-US" altLang="zh-CN" sz="2400" dirty="0"/>
          </a:p>
          <a:p>
            <a:pPr lvl="1"/>
            <a:r>
              <a:rPr lang="en-US" altLang="zh-CN" sz="2400" dirty="0"/>
              <a:t>/etc/</a:t>
            </a:r>
            <a:r>
              <a:rPr lang="en-US" altLang="zh-CN" sz="2400" dirty="0" err="1">
                <a:solidFill>
                  <a:srgbClr val="FF0000"/>
                </a:solidFill>
              </a:rPr>
              <a:t>dnsmasq.conf</a:t>
            </a:r>
            <a:r>
              <a:rPr lang="en-US" altLang="zh-CN" sz="2400" dirty="0">
                <a:solidFill>
                  <a:srgbClr val="FF0000"/>
                </a:solidFill>
              </a:rPr>
              <a:t> </a:t>
            </a:r>
            <a:endParaRPr lang="en-US" altLang="zh-CN" sz="2400" dirty="0"/>
          </a:p>
          <a:p>
            <a:pPr lvl="1"/>
            <a:r>
              <a:rPr lang="en-US" altLang="zh-CN" sz="2400" dirty="0"/>
              <a:t>/etc/</a:t>
            </a:r>
            <a:r>
              <a:rPr lang="en-US" altLang="zh-CN" sz="2400" dirty="0" err="1">
                <a:solidFill>
                  <a:srgbClr val="FF0000"/>
                </a:solidFill>
              </a:rPr>
              <a:t>dnsmasq.d</a:t>
            </a:r>
            <a:r>
              <a:rPr lang="en-US" altLang="zh-CN" sz="2400" dirty="0">
                <a:solidFill>
                  <a:srgbClr val="FF0000"/>
                </a:solidFill>
              </a:rPr>
              <a:t>/ </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101</a:t>
            </a:fld>
            <a:endParaRPr lang="en-US" altLang="zh-C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Dnsmasq</a:t>
            </a:r>
            <a:r>
              <a:rPr lang="zh-CN" altLang="zh-CN" dirty="0"/>
              <a:t>的配置文件</a:t>
            </a:r>
            <a:endParaRPr lang="zh-CN" altLang="en-US" dirty="0"/>
          </a:p>
        </p:txBody>
      </p:sp>
      <p:sp>
        <p:nvSpPr>
          <p:cNvPr id="3" name="内容占位符 2"/>
          <p:cNvSpPr>
            <a:spLocks noGrp="1"/>
          </p:cNvSpPr>
          <p:nvPr>
            <p:ph idx="1"/>
          </p:nvPr>
        </p:nvSpPr>
        <p:spPr/>
        <p:txBody>
          <a:bodyPr/>
          <a:lstStyle/>
          <a:p>
            <a:r>
              <a:rPr lang="zh-CN" altLang="en-US" dirty="0"/>
              <a:t>安装</a:t>
            </a:r>
            <a:r>
              <a:rPr lang="en-US" altLang="zh-CN" dirty="0" err="1"/>
              <a:t>Dnsmasq</a:t>
            </a:r>
            <a:endParaRPr lang="en-US" altLang="zh-CN" dirty="0"/>
          </a:p>
          <a:p>
            <a:pPr lvl="1"/>
            <a:r>
              <a:rPr lang="en-US" altLang="zh-CN" dirty="0"/>
              <a:t># yum install </a:t>
            </a:r>
            <a:r>
              <a:rPr lang="en-US" altLang="zh-CN" dirty="0" err="1"/>
              <a:t>dnsmasq</a:t>
            </a:r>
            <a:endParaRPr lang="zh-CN" altLang="zh-CN" dirty="0"/>
          </a:p>
          <a:p>
            <a:r>
              <a:rPr lang="en-US" altLang="zh-CN" dirty="0" err="1"/>
              <a:t>Dnsmasq</a:t>
            </a:r>
            <a:r>
              <a:rPr lang="zh-CN" altLang="zh-CN" dirty="0"/>
              <a:t>的主配置文件是</a:t>
            </a:r>
            <a:r>
              <a:rPr lang="en-US" altLang="zh-CN" dirty="0"/>
              <a:t>/etc/</a:t>
            </a:r>
            <a:r>
              <a:rPr lang="en-US" altLang="zh-CN" dirty="0" err="1"/>
              <a:t>dnsmasq.conf</a:t>
            </a:r>
            <a:endParaRPr lang="en-US" altLang="zh-CN" dirty="0"/>
          </a:p>
          <a:p>
            <a:pPr lvl="1"/>
            <a:r>
              <a:rPr lang="zh-CN" altLang="en-US" dirty="0"/>
              <a:t>在</a:t>
            </a:r>
            <a:r>
              <a:rPr lang="en-US" altLang="zh-CN" dirty="0"/>
              <a:t>/etc/</a:t>
            </a:r>
            <a:r>
              <a:rPr lang="en-US" altLang="zh-CN" dirty="0" err="1"/>
              <a:t>dnsmasq.conf</a:t>
            </a:r>
            <a:r>
              <a:rPr lang="zh-CN" altLang="en-US" dirty="0"/>
              <a:t>中启用</a:t>
            </a:r>
            <a:r>
              <a:rPr lang="en-US" altLang="zh-CN" dirty="0"/>
              <a:t>/etc/</a:t>
            </a:r>
            <a:r>
              <a:rPr lang="en-US" altLang="zh-CN" dirty="0" err="1"/>
              <a:t>dnsmasq.d</a:t>
            </a:r>
            <a:r>
              <a:rPr lang="zh-CN" altLang="en-US" dirty="0"/>
              <a:t>目录</a:t>
            </a:r>
            <a:endParaRPr lang="en-US" altLang="zh-CN" dirty="0"/>
          </a:p>
          <a:p>
            <a:pPr lvl="1">
              <a:buNone/>
            </a:pPr>
            <a:r>
              <a:rPr lang="en-US" altLang="zh-CN" b="1" dirty="0">
                <a:solidFill>
                  <a:schemeClr val="accent6">
                    <a:lumMod val="75000"/>
                  </a:schemeClr>
                </a:solidFill>
              </a:rPr>
              <a:t>    conf-dir=/etc/</a:t>
            </a:r>
            <a:r>
              <a:rPr lang="en-US" altLang="zh-CN" b="1" dirty="0" err="1">
                <a:solidFill>
                  <a:schemeClr val="accent6">
                    <a:lumMod val="75000"/>
                  </a:schemeClr>
                </a:solidFill>
              </a:rPr>
              <a:t>dnsmasq.d</a:t>
            </a:r>
            <a:endParaRPr lang="en-US" altLang="zh-CN" b="1" dirty="0">
              <a:solidFill>
                <a:schemeClr val="accent6">
                  <a:lumMod val="75000"/>
                </a:schemeClr>
              </a:solidFill>
            </a:endParaRPr>
          </a:p>
          <a:p>
            <a:r>
              <a:rPr lang="zh-CN" altLang="zh-CN" dirty="0"/>
              <a:t>检查</a:t>
            </a:r>
            <a:r>
              <a:rPr lang="en-US" altLang="zh-CN" dirty="0" err="1"/>
              <a:t>Dnsmasq</a:t>
            </a:r>
            <a:r>
              <a:rPr lang="zh-CN" altLang="zh-CN" dirty="0"/>
              <a:t>配置语法的正确性</a:t>
            </a:r>
          </a:p>
          <a:p>
            <a:pPr lvl="1"/>
            <a:r>
              <a:rPr lang="en-US" altLang="zh-CN" dirty="0"/>
              <a:t># </a:t>
            </a:r>
            <a:r>
              <a:rPr lang="en-US" altLang="zh-CN" dirty="0" err="1"/>
              <a:t>dnsmasq</a:t>
            </a:r>
            <a:r>
              <a:rPr lang="en-US" altLang="zh-CN" dirty="0"/>
              <a:t> --test</a:t>
            </a:r>
            <a:endParaRPr lang="zh-CN" altLang="zh-CN" dirty="0"/>
          </a:p>
          <a:p>
            <a:pPr>
              <a:buNone/>
            </a:pP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102</a:t>
            </a:fld>
            <a:endParaRPr lang="en-US" altLang="zh-CN"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Dnsmasq</a:t>
            </a:r>
            <a:r>
              <a:rPr lang="zh-CN" altLang="zh-CN" dirty="0"/>
              <a:t>的基本配置</a:t>
            </a:r>
            <a:endParaRPr lang="zh-CN" altLang="en-US" dirty="0"/>
          </a:p>
        </p:txBody>
      </p:sp>
      <p:sp>
        <p:nvSpPr>
          <p:cNvPr id="3" name="内容占位符 2"/>
          <p:cNvSpPr>
            <a:spLocks noGrp="1"/>
          </p:cNvSpPr>
          <p:nvPr>
            <p:ph idx="1"/>
          </p:nvPr>
        </p:nvSpPr>
        <p:spPr/>
        <p:txBody>
          <a:bodyPr/>
          <a:lstStyle/>
          <a:p>
            <a:r>
              <a:rPr lang="en-US" altLang="zh-CN" dirty="0"/>
              <a:t>/etc/</a:t>
            </a:r>
            <a:r>
              <a:rPr lang="en-US" altLang="zh-CN" dirty="0" err="1"/>
              <a:t>dnsmasq.d</a:t>
            </a:r>
            <a:r>
              <a:rPr lang="en-US" altLang="zh-CN" dirty="0"/>
              <a:t>/</a:t>
            </a:r>
            <a:r>
              <a:rPr lang="en-US" altLang="zh-CN" dirty="0" err="1"/>
              <a:t>common.conf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103</a:t>
            </a:fld>
            <a:endParaRPr lang="en-US" altLang="zh-CN" dirty="0"/>
          </a:p>
        </p:txBody>
      </p:sp>
      <p:sp>
        <p:nvSpPr>
          <p:cNvPr id="7" name="TextBox 6"/>
          <p:cNvSpPr txBox="1"/>
          <p:nvPr/>
        </p:nvSpPr>
        <p:spPr>
          <a:xfrm>
            <a:off x="683568" y="2636912"/>
            <a:ext cx="7920880"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a:t>listen-address=127.0.0.1,192.168.0.254</a:t>
            </a:r>
            <a:endParaRPr lang="zh-CN" altLang="zh-CN" sz="2400" dirty="0"/>
          </a:p>
          <a:p>
            <a:r>
              <a:rPr lang="en-US" altLang="zh-CN" sz="2400" dirty="0"/>
              <a:t>user=</a:t>
            </a:r>
            <a:r>
              <a:rPr lang="en-US" altLang="zh-CN" sz="2400" dirty="0" err="1"/>
              <a:t>dnsmasq</a:t>
            </a:r>
            <a:endParaRPr lang="zh-CN" altLang="zh-CN" sz="2400" dirty="0"/>
          </a:p>
          <a:p>
            <a:r>
              <a:rPr lang="en-US" altLang="zh-CN" sz="2400" dirty="0"/>
              <a:t>group=</a:t>
            </a:r>
            <a:r>
              <a:rPr lang="en-US" altLang="zh-CN" sz="2400" dirty="0" err="1"/>
              <a:t>dnsmasq</a:t>
            </a:r>
            <a:endParaRPr lang="zh-CN" altLang="zh-CN" sz="2400" dirty="0"/>
          </a:p>
          <a:p>
            <a:r>
              <a:rPr lang="en-US" altLang="zh-CN" sz="2400" dirty="0"/>
              <a:t>log-queries</a:t>
            </a:r>
            <a:endParaRPr lang="zh-CN" altLang="zh-CN" sz="2400" dirty="0"/>
          </a:p>
          <a:p>
            <a:r>
              <a:rPr lang="en-US" altLang="zh-CN" sz="2400" dirty="0"/>
              <a:t>log-facility=/</a:t>
            </a:r>
            <a:r>
              <a:rPr lang="en-US" altLang="zh-CN" sz="2400" dirty="0" err="1"/>
              <a:t>var</a:t>
            </a:r>
            <a:r>
              <a:rPr lang="en-US" altLang="zh-CN" sz="2400" dirty="0"/>
              <a:t>/log/dnsmasq.log</a:t>
            </a:r>
            <a:endParaRPr lang="zh-CN" altLang="zh-CN" sz="2400" dirty="0"/>
          </a:p>
          <a:p>
            <a:r>
              <a:rPr lang="en-US" altLang="zh-CN" sz="2400" dirty="0" err="1"/>
              <a:t>pid</a:t>
            </a:r>
            <a:r>
              <a:rPr lang="en-US" altLang="zh-CN" sz="2400" dirty="0"/>
              <a:t>-file=/</a:t>
            </a:r>
            <a:r>
              <a:rPr lang="en-US" altLang="zh-CN" sz="2400" dirty="0" err="1"/>
              <a:t>var</a:t>
            </a:r>
            <a:r>
              <a:rPr lang="en-US" altLang="zh-CN" sz="2400" dirty="0"/>
              <a:t>/run/dnsmasq.pid</a:t>
            </a:r>
            <a:endParaRPr lang="zh-CN" altLang="en-US" sz="24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a:t>
            </a:r>
            <a:r>
              <a:rPr lang="en-US" altLang="zh-CN" dirty="0" err="1"/>
              <a:t>Dnsmasq</a:t>
            </a:r>
            <a:r>
              <a:rPr lang="zh-CN" altLang="en-US" dirty="0"/>
              <a:t>的日志滚动</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104</a:t>
            </a:fld>
            <a:endParaRPr lang="en-US" altLang="zh-CN" dirty="0"/>
          </a:p>
        </p:txBody>
      </p:sp>
      <p:sp>
        <p:nvSpPr>
          <p:cNvPr id="8" name="TextBox 7"/>
          <p:cNvSpPr txBox="1"/>
          <p:nvPr/>
        </p:nvSpPr>
        <p:spPr>
          <a:xfrm>
            <a:off x="467544" y="1340768"/>
            <a:ext cx="8208912"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a:t># </a:t>
            </a:r>
            <a:r>
              <a:rPr lang="en-US" altLang="zh-CN" dirty="0" err="1"/>
              <a:t>groupadd</a:t>
            </a:r>
            <a:r>
              <a:rPr lang="en-US" altLang="zh-CN" dirty="0"/>
              <a:t> -r </a:t>
            </a:r>
            <a:r>
              <a:rPr lang="en-US" altLang="zh-CN" dirty="0" err="1"/>
              <a:t>dnsmasq</a:t>
            </a:r>
            <a:endParaRPr lang="zh-CN" altLang="zh-CN" dirty="0"/>
          </a:p>
          <a:p>
            <a:r>
              <a:rPr lang="en-US" altLang="zh-CN" dirty="0"/>
              <a:t># </a:t>
            </a:r>
            <a:r>
              <a:rPr lang="en-US" altLang="zh-CN" dirty="0" err="1"/>
              <a:t>useradd</a:t>
            </a:r>
            <a:r>
              <a:rPr lang="en-US" altLang="zh-CN" dirty="0"/>
              <a:t> -r -g </a:t>
            </a:r>
            <a:r>
              <a:rPr lang="en-US" altLang="zh-CN" dirty="0" err="1"/>
              <a:t>dnsmasq</a:t>
            </a:r>
            <a:r>
              <a:rPr lang="en-US" altLang="zh-CN" dirty="0"/>
              <a:t> </a:t>
            </a:r>
            <a:r>
              <a:rPr lang="en-US" altLang="zh-CN" dirty="0" err="1"/>
              <a:t>dnsmasq</a:t>
            </a:r>
            <a:endParaRPr lang="zh-CN" altLang="zh-CN" dirty="0"/>
          </a:p>
          <a:p>
            <a:r>
              <a:rPr lang="en-US" altLang="zh-CN" dirty="0"/>
              <a:t># cat &gt;  /etc/</a:t>
            </a:r>
            <a:r>
              <a:rPr lang="en-US" altLang="zh-CN" dirty="0" err="1"/>
              <a:t>logrotate.d</a:t>
            </a:r>
            <a:r>
              <a:rPr lang="en-US" altLang="zh-CN" dirty="0"/>
              <a:t>/</a:t>
            </a:r>
            <a:r>
              <a:rPr lang="en-US" altLang="zh-CN" dirty="0" err="1"/>
              <a:t>dnsmasq</a:t>
            </a:r>
            <a:r>
              <a:rPr lang="en-US" altLang="zh-CN" dirty="0"/>
              <a:t> &lt;&lt;END</a:t>
            </a:r>
            <a:endParaRPr lang="zh-CN" altLang="zh-CN" dirty="0"/>
          </a:p>
          <a:p>
            <a:r>
              <a:rPr lang="en-US" altLang="zh-CN" dirty="0"/>
              <a:t>/</a:t>
            </a:r>
            <a:r>
              <a:rPr lang="en-US" altLang="zh-CN" dirty="0" err="1"/>
              <a:t>var</a:t>
            </a:r>
            <a:r>
              <a:rPr lang="en-US" altLang="zh-CN" dirty="0"/>
              <a:t>/log/dnsmasq.log {</a:t>
            </a:r>
            <a:endParaRPr lang="zh-CN" altLang="zh-CN" dirty="0"/>
          </a:p>
          <a:p>
            <a:r>
              <a:rPr lang="en-US" altLang="zh-CN" dirty="0"/>
              <a:t>        </a:t>
            </a:r>
            <a:r>
              <a:rPr lang="en-US" altLang="zh-CN" dirty="0" err="1"/>
              <a:t>missingok</a:t>
            </a:r>
            <a:endParaRPr lang="zh-CN" altLang="zh-CN" dirty="0"/>
          </a:p>
          <a:p>
            <a:r>
              <a:rPr lang="en-US" altLang="zh-CN" dirty="0"/>
              <a:t>        </a:t>
            </a:r>
            <a:r>
              <a:rPr lang="en-US" altLang="zh-CN" dirty="0" err="1"/>
              <a:t>notifempty</a:t>
            </a:r>
            <a:endParaRPr lang="zh-CN" altLang="zh-CN" dirty="0"/>
          </a:p>
          <a:p>
            <a:r>
              <a:rPr lang="en-US" altLang="zh-CN" dirty="0"/>
              <a:t>        </a:t>
            </a:r>
            <a:r>
              <a:rPr lang="en-US" altLang="zh-CN" dirty="0" err="1"/>
              <a:t>delaycompress</a:t>
            </a:r>
            <a:endParaRPr lang="zh-CN" altLang="zh-CN" dirty="0"/>
          </a:p>
          <a:p>
            <a:r>
              <a:rPr lang="en-US" altLang="zh-CN" dirty="0"/>
              <a:t>        </a:t>
            </a:r>
            <a:r>
              <a:rPr lang="en-US" altLang="zh-CN" dirty="0" err="1"/>
              <a:t>sharedscripts</a:t>
            </a:r>
            <a:endParaRPr lang="zh-CN" altLang="zh-CN" dirty="0"/>
          </a:p>
          <a:p>
            <a:r>
              <a:rPr lang="en-US" altLang="zh-CN" dirty="0"/>
              <a:t>        size 200M</a:t>
            </a:r>
            <a:endParaRPr lang="zh-CN" altLang="zh-CN" dirty="0"/>
          </a:p>
          <a:p>
            <a:r>
              <a:rPr lang="en-US" altLang="zh-CN" dirty="0"/>
              <a:t>        weekly</a:t>
            </a:r>
            <a:endParaRPr lang="zh-CN" altLang="zh-CN" dirty="0"/>
          </a:p>
          <a:p>
            <a:r>
              <a:rPr lang="en-US" altLang="zh-CN" dirty="0"/>
              <a:t>        create 0640 </a:t>
            </a:r>
            <a:r>
              <a:rPr lang="en-US" altLang="zh-CN" dirty="0" err="1"/>
              <a:t>dnsmasq</a:t>
            </a:r>
            <a:r>
              <a:rPr lang="en-US" altLang="zh-CN" dirty="0"/>
              <a:t> </a:t>
            </a:r>
            <a:r>
              <a:rPr lang="en-US" altLang="zh-CN" dirty="0" err="1"/>
              <a:t>dnsmasq</a:t>
            </a:r>
            <a:endParaRPr lang="zh-CN" altLang="zh-CN" dirty="0"/>
          </a:p>
          <a:p>
            <a:r>
              <a:rPr lang="en-US" altLang="zh-CN" dirty="0"/>
              <a:t>        </a:t>
            </a:r>
            <a:r>
              <a:rPr lang="en-US" altLang="zh-CN" dirty="0" err="1"/>
              <a:t>postrotate</a:t>
            </a:r>
            <a:endParaRPr lang="zh-CN" altLang="zh-CN" dirty="0"/>
          </a:p>
          <a:p>
            <a:r>
              <a:rPr lang="en-US" altLang="zh-CN" dirty="0"/>
              <a:t>                [ ! -f /</a:t>
            </a:r>
            <a:r>
              <a:rPr lang="en-US" altLang="zh-CN" dirty="0" err="1"/>
              <a:t>var</a:t>
            </a:r>
            <a:r>
              <a:rPr lang="en-US" altLang="zh-CN" dirty="0"/>
              <a:t>/run/dnsmasq.pid ] \</a:t>
            </a:r>
            <a:endParaRPr lang="zh-CN" altLang="zh-CN" dirty="0"/>
          </a:p>
          <a:p>
            <a:r>
              <a:rPr lang="en-US" altLang="zh-CN" dirty="0"/>
              <a:t> || kill -USR2 \`cat /</a:t>
            </a:r>
            <a:r>
              <a:rPr lang="en-US" altLang="zh-CN" dirty="0" err="1"/>
              <a:t>var</a:t>
            </a:r>
            <a:r>
              <a:rPr lang="en-US" altLang="zh-CN" dirty="0"/>
              <a:t>/run/dnsmasq.pid\`</a:t>
            </a:r>
            <a:endParaRPr lang="zh-CN" altLang="zh-CN" dirty="0"/>
          </a:p>
          <a:p>
            <a:r>
              <a:rPr lang="en-US" altLang="zh-CN" dirty="0"/>
              <a:t>        </a:t>
            </a:r>
            <a:r>
              <a:rPr lang="en-US" altLang="zh-CN" dirty="0" err="1"/>
              <a:t>endscript</a:t>
            </a:r>
            <a:endParaRPr lang="zh-CN" altLang="zh-CN" dirty="0"/>
          </a:p>
          <a:p>
            <a:r>
              <a:rPr lang="en-US" altLang="zh-CN" dirty="0"/>
              <a:t>}</a:t>
            </a:r>
            <a:endParaRPr lang="zh-CN" altLang="zh-CN" dirty="0"/>
          </a:p>
          <a:p>
            <a:r>
              <a:rPr lang="en-US" altLang="zh-CN" dirty="0"/>
              <a:t>END</a:t>
            </a:r>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a:t>
            </a:r>
            <a:r>
              <a:rPr lang="en-US" altLang="zh-CN" dirty="0" err="1"/>
              <a:t>Dnsmasq</a:t>
            </a:r>
            <a:r>
              <a:rPr lang="zh-CN" altLang="en-US" dirty="0"/>
              <a:t>的</a:t>
            </a:r>
            <a:br>
              <a:rPr lang="en-US" altLang="zh-CN" dirty="0"/>
            </a:br>
            <a:r>
              <a:rPr lang="zh-CN" altLang="en-US" dirty="0"/>
              <a:t>本地</a:t>
            </a:r>
            <a:r>
              <a:rPr lang="en-US" altLang="zh-CN" dirty="0"/>
              <a:t>DNS</a:t>
            </a:r>
            <a:r>
              <a:rPr lang="zh-CN" altLang="en-US" dirty="0"/>
              <a:t>缓存和转发器</a:t>
            </a:r>
          </a:p>
        </p:txBody>
      </p:sp>
      <p:sp>
        <p:nvSpPr>
          <p:cNvPr id="3" name="内容占位符 2"/>
          <p:cNvSpPr>
            <a:spLocks noGrp="1"/>
          </p:cNvSpPr>
          <p:nvPr>
            <p:ph idx="1"/>
          </p:nvPr>
        </p:nvSpPr>
        <p:spPr/>
        <p:txBody>
          <a:bodyPr/>
          <a:lstStyle/>
          <a:p>
            <a:r>
              <a:rPr lang="en-US" altLang="zh-CN" dirty="0"/>
              <a:t>/etc/</a:t>
            </a:r>
            <a:r>
              <a:rPr lang="en-US" altLang="zh-CN" dirty="0" err="1"/>
              <a:t>dnsmasq.d</a:t>
            </a:r>
            <a:r>
              <a:rPr lang="en-US" altLang="zh-CN" dirty="0"/>
              <a:t>/</a:t>
            </a:r>
            <a:r>
              <a:rPr lang="en-US" altLang="zh-CN" dirty="0" err="1"/>
              <a:t>dns.conf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105</a:t>
            </a:fld>
            <a:endParaRPr lang="en-US" altLang="zh-CN" dirty="0"/>
          </a:p>
        </p:txBody>
      </p:sp>
      <p:sp>
        <p:nvSpPr>
          <p:cNvPr id="7" name="TextBox 6"/>
          <p:cNvSpPr txBox="1"/>
          <p:nvPr/>
        </p:nvSpPr>
        <p:spPr>
          <a:xfrm>
            <a:off x="611560" y="2204864"/>
            <a:ext cx="7920880" cy="35394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600" dirty="0"/>
              <a:t>domain-needed</a:t>
            </a:r>
            <a:endParaRPr lang="zh-CN" altLang="zh-CN" sz="1600" dirty="0"/>
          </a:p>
          <a:p>
            <a:r>
              <a:rPr lang="en-US" altLang="zh-CN" sz="1600" dirty="0"/>
              <a:t>bogus-</a:t>
            </a:r>
            <a:r>
              <a:rPr lang="en-US" altLang="zh-CN" sz="1600" dirty="0" err="1"/>
              <a:t>priv</a:t>
            </a:r>
            <a:endParaRPr lang="zh-CN" altLang="zh-CN" sz="1600" dirty="0"/>
          </a:p>
          <a:p>
            <a:r>
              <a:rPr lang="en-US" altLang="zh-CN" sz="1600" dirty="0" err="1"/>
              <a:t>dns</a:t>
            </a:r>
            <a:r>
              <a:rPr lang="en-US" altLang="zh-CN" sz="1600" dirty="0"/>
              <a:t>-forward-max=150</a:t>
            </a:r>
            <a:endParaRPr lang="zh-CN" altLang="zh-CN" sz="1600" dirty="0"/>
          </a:p>
          <a:p>
            <a:r>
              <a:rPr lang="en-US" altLang="zh-CN" sz="1600" dirty="0"/>
              <a:t>cache-size=1000</a:t>
            </a:r>
            <a:endParaRPr lang="zh-CN" altLang="zh-CN" sz="1600" dirty="0"/>
          </a:p>
          <a:p>
            <a:r>
              <a:rPr lang="en-US" altLang="zh-CN" sz="1600" dirty="0" err="1"/>
              <a:t>neg-ttl</a:t>
            </a:r>
            <a:r>
              <a:rPr lang="en-US" altLang="zh-CN" sz="1600" dirty="0"/>
              <a:t>=3600</a:t>
            </a:r>
            <a:endParaRPr lang="zh-CN" altLang="zh-CN" sz="1600" dirty="0"/>
          </a:p>
          <a:p>
            <a:r>
              <a:rPr lang="en-US" altLang="zh-CN" sz="1600" dirty="0"/>
              <a:t>no-poll</a:t>
            </a:r>
            <a:endParaRPr lang="zh-CN" altLang="zh-CN" sz="1600" dirty="0"/>
          </a:p>
          <a:p>
            <a:r>
              <a:rPr lang="en-US" altLang="zh-CN" sz="1600" dirty="0"/>
              <a:t>no-</a:t>
            </a:r>
            <a:r>
              <a:rPr lang="en-US" altLang="zh-CN" sz="1600" dirty="0" err="1"/>
              <a:t>resolv</a:t>
            </a:r>
            <a:endParaRPr lang="zh-CN" altLang="zh-CN" sz="1600" dirty="0"/>
          </a:p>
          <a:p>
            <a:r>
              <a:rPr lang="en-US" altLang="zh-CN" sz="1600" dirty="0"/>
              <a:t> </a:t>
            </a:r>
            <a:endParaRPr lang="zh-CN" altLang="zh-CN" sz="1600" dirty="0"/>
          </a:p>
          <a:p>
            <a:r>
              <a:rPr lang="en-US" altLang="zh-CN" sz="1600" dirty="0"/>
              <a:t>local=/olabs.lan/</a:t>
            </a:r>
          </a:p>
          <a:p>
            <a:r>
              <a:rPr lang="en-US" altLang="zh-CN" sz="1600" dirty="0"/>
              <a:t>server=8.8.8.8</a:t>
            </a:r>
            <a:endParaRPr lang="zh-CN" altLang="zh-CN" sz="1600" dirty="0"/>
          </a:p>
          <a:p>
            <a:r>
              <a:rPr lang="en-US" altLang="zh-CN" sz="1600" dirty="0"/>
              <a:t>server=208.67.222.222</a:t>
            </a:r>
          </a:p>
          <a:p>
            <a:endParaRPr lang="zh-CN" altLang="zh-CN" sz="1600" dirty="0"/>
          </a:p>
          <a:p>
            <a:r>
              <a:rPr lang="en-US" altLang="zh-CN" sz="1600" dirty="0"/>
              <a:t>server=/baidu.com/114.114.114.114</a:t>
            </a:r>
            <a:endParaRPr lang="zh-CN" altLang="zh-CN" sz="1600" dirty="0"/>
          </a:p>
          <a:p>
            <a:r>
              <a:rPr lang="en-US" altLang="zh-CN" sz="1600" dirty="0"/>
              <a:t>address=/</a:t>
            </a:r>
            <a:r>
              <a:rPr lang="en-US" altLang="zh-CN" sz="1600" dirty="0" err="1"/>
              <a:t>lan</a:t>
            </a:r>
            <a:r>
              <a:rPr lang="en-US" altLang="zh-CN" sz="1600" dirty="0"/>
              <a:t>/192.168.0.254</a:t>
            </a:r>
            <a:endParaRPr lang="zh-CN" altLang="zh-CN" sz="16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a:t>
            </a:r>
            <a:r>
              <a:rPr lang="en-US" altLang="zh-CN" dirty="0" err="1"/>
              <a:t>Dnsmasq</a:t>
            </a:r>
            <a:r>
              <a:rPr lang="zh-CN" altLang="en-US" dirty="0"/>
              <a:t>的内网解析</a:t>
            </a:r>
          </a:p>
        </p:txBody>
      </p:sp>
      <p:sp>
        <p:nvSpPr>
          <p:cNvPr id="3" name="内容占位符 2"/>
          <p:cNvSpPr>
            <a:spLocks noGrp="1"/>
          </p:cNvSpPr>
          <p:nvPr>
            <p:ph idx="1"/>
          </p:nvPr>
        </p:nvSpPr>
        <p:spPr/>
        <p:txBody>
          <a:bodyPr/>
          <a:lstStyle/>
          <a:p>
            <a:r>
              <a:rPr lang="en-US" altLang="zh-CN" dirty="0"/>
              <a:t>/etc/hosts</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106</a:t>
            </a:fld>
            <a:endParaRPr lang="en-US" altLang="zh-CN" dirty="0"/>
          </a:p>
        </p:txBody>
      </p:sp>
      <p:sp>
        <p:nvSpPr>
          <p:cNvPr id="7" name="TextBox 6"/>
          <p:cNvSpPr txBox="1"/>
          <p:nvPr/>
        </p:nvSpPr>
        <p:spPr>
          <a:xfrm>
            <a:off x="539552" y="2636912"/>
            <a:ext cx="7992888"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a:t>192.168.0.254   	</a:t>
            </a:r>
            <a:r>
              <a:rPr lang="en-US" altLang="zh-CN" sz="2400" dirty="0" err="1"/>
              <a:t>zbox</a:t>
            </a:r>
            <a:endParaRPr lang="zh-CN" altLang="zh-CN" sz="2400" dirty="0"/>
          </a:p>
          <a:p>
            <a:r>
              <a:rPr lang="en-US" altLang="zh-CN" sz="2400" dirty="0"/>
              <a:t>192.168.0.253	</a:t>
            </a:r>
            <a:r>
              <a:rPr lang="en-US" altLang="zh-CN" sz="2400" dirty="0" err="1"/>
              <a:t>mele</a:t>
            </a:r>
            <a:endParaRPr lang="zh-CN" altLang="zh-CN" sz="2400" dirty="0"/>
          </a:p>
          <a:p>
            <a:r>
              <a:rPr lang="en-US" altLang="zh-CN" sz="2400" dirty="0"/>
              <a:t>192.168.0.252   	</a:t>
            </a:r>
            <a:r>
              <a:rPr lang="en-US" altLang="zh-CN" sz="2400" dirty="0" err="1"/>
              <a:t>soho</a:t>
            </a:r>
            <a:endParaRPr lang="zh-CN" altLang="zh-CN" sz="2400" dirty="0"/>
          </a:p>
          <a:p>
            <a:r>
              <a:rPr lang="en-US" altLang="zh-CN" sz="2400" dirty="0"/>
              <a:t>192.168.0.251	</a:t>
            </a:r>
            <a:r>
              <a:rPr lang="en-US" altLang="zh-CN" sz="2400" dirty="0" err="1"/>
              <a:t>cubie</a:t>
            </a:r>
            <a:endParaRPr lang="zh-CN" altLang="en-US" sz="24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a:t>
            </a:r>
            <a:r>
              <a:rPr lang="en-US" altLang="zh-CN" dirty="0" err="1"/>
              <a:t>Dnsmasq</a:t>
            </a:r>
            <a:r>
              <a:rPr lang="zh-CN" altLang="en-US" dirty="0"/>
              <a:t>的</a:t>
            </a:r>
            <a:br>
              <a:rPr lang="en-US" altLang="zh-CN" dirty="0"/>
            </a:br>
            <a:r>
              <a:rPr lang="en-US" altLang="zh-CN" dirty="0"/>
              <a:t>DHCP</a:t>
            </a:r>
            <a:r>
              <a:rPr lang="zh-CN" altLang="en-US" dirty="0"/>
              <a:t>和</a:t>
            </a:r>
            <a:r>
              <a:rPr lang="en-US" altLang="zh-CN" dirty="0" err="1"/>
              <a:t>tftpd</a:t>
            </a:r>
            <a:r>
              <a:rPr lang="zh-CN" altLang="en-US" dirty="0"/>
              <a:t>服务</a:t>
            </a:r>
          </a:p>
        </p:txBody>
      </p:sp>
      <p:sp>
        <p:nvSpPr>
          <p:cNvPr id="3" name="内容占位符 2"/>
          <p:cNvSpPr>
            <a:spLocks noGrp="1"/>
          </p:cNvSpPr>
          <p:nvPr>
            <p:ph idx="1"/>
          </p:nvPr>
        </p:nvSpPr>
        <p:spPr/>
        <p:txBody>
          <a:bodyPr/>
          <a:lstStyle/>
          <a:p>
            <a:r>
              <a:rPr lang="en-US" altLang="zh-CN" dirty="0"/>
              <a:t>/etc/</a:t>
            </a:r>
            <a:r>
              <a:rPr lang="en-US" altLang="zh-CN" dirty="0" err="1"/>
              <a:t>dnsmasq.d</a:t>
            </a:r>
            <a:r>
              <a:rPr lang="en-US" altLang="zh-CN" dirty="0"/>
              <a:t>/</a:t>
            </a:r>
            <a:r>
              <a:rPr lang="en-US" altLang="zh-CN" dirty="0" err="1"/>
              <a:t>dhcp-tftp.conf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107</a:t>
            </a:fld>
            <a:endParaRPr lang="en-US" altLang="zh-CN" dirty="0"/>
          </a:p>
        </p:txBody>
      </p:sp>
      <p:sp>
        <p:nvSpPr>
          <p:cNvPr id="7" name="TextBox 6"/>
          <p:cNvSpPr txBox="1"/>
          <p:nvPr/>
        </p:nvSpPr>
        <p:spPr>
          <a:xfrm>
            <a:off x="683568" y="2204864"/>
            <a:ext cx="7920880" cy="40934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err="1"/>
              <a:t>dhcp</a:t>
            </a:r>
            <a:r>
              <a:rPr lang="en-US" altLang="zh-CN" sz="2000" dirty="0"/>
              <a:t>-range=192.168.0.30,192.168.0.80,255.255.255.0,12h</a:t>
            </a:r>
            <a:endParaRPr lang="zh-CN" altLang="zh-CN" sz="2000" dirty="0"/>
          </a:p>
          <a:p>
            <a:r>
              <a:rPr lang="en-US" altLang="zh-CN" sz="2000" dirty="0" err="1"/>
              <a:t>dhcp</a:t>
            </a:r>
            <a:r>
              <a:rPr lang="en-US" altLang="zh-CN" sz="2000" dirty="0"/>
              <a:t>-option=3,192.168.0.1	</a:t>
            </a:r>
            <a:endParaRPr lang="zh-CN" altLang="zh-CN" sz="2000" dirty="0"/>
          </a:p>
          <a:p>
            <a:r>
              <a:rPr lang="en-US" altLang="zh-CN" sz="2000" dirty="0" err="1"/>
              <a:t>dhcp</a:t>
            </a:r>
            <a:r>
              <a:rPr lang="en-US" altLang="zh-CN" sz="2000" dirty="0"/>
              <a:t>-option=6,192.168.0.254</a:t>
            </a:r>
            <a:endParaRPr lang="zh-CN" altLang="zh-CN" sz="2000" dirty="0"/>
          </a:p>
          <a:p>
            <a:r>
              <a:rPr lang="en-US" altLang="zh-CN" sz="2000" dirty="0"/>
              <a:t> </a:t>
            </a:r>
            <a:endParaRPr lang="zh-CN" altLang="zh-CN" sz="2000" dirty="0"/>
          </a:p>
          <a:p>
            <a:r>
              <a:rPr lang="en-US" altLang="zh-CN" sz="2000" dirty="0" err="1"/>
              <a:t>dhcp</a:t>
            </a:r>
            <a:r>
              <a:rPr lang="en-US" altLang="zh-CN" sz="2000" dirty="0"/>
              <a:t>-host=11:22:33:44:55:66,fred,192.168.0.60</a:t>
            </a:r>
            <a:endParaRPr lang="zh-CN" altLang="zh-CN" sz="2000" dirty="0"/>
          </a:p>
          <a:p>
            <a:r>
              <a:rPr lang="en-US" altLang="zh-CN" sz="2000" dirty="0"/>
              <a:t> </a:t>
            </a:r>
            <a:endParaRPr lang="zh-CN" altLang="zh-CN" sz="2000" dirty="0"/>
          </a:p>
          <a:p>
            <a:r>
              <a:rPr lang="en-US" altLang="zh-CN" sz="2000" dirty="0" err="1"/>
              <a:t>dhcp</a:t>
            </a:r>
            <a:r>
              <a:rPr lang="en-US" altLang="zh-CN" sz="2000" dirty="0"/>
              <a:t>-boot=pxelinux.0,192.168.0.254</a:t>
            </a:r>
            <a:endParaRPr lang="zh-CN" altLang="zh-CN" sz="2000" dirty="0"/>
          </a:p>
          <a:p>
            <a:r>
              <a:rPr lang="en-US" altLang="zh-CN" sz="2000" dirty="0"/>
              <a:t>enable-</a:t>
            </a:r>
            <a:r>
              <a:rPr lang="en-US" altLang="zh-CN" sz="2000" dirty="0" err="1"/>
              <a:t>tftp</a:t>
            </a:r>
            <a:endParaRPr lang="zh-CN" altLang="zh-CN" sz="2000" dirty="0"/>
          </a:p>
          <a:p>
            <a:r>
              <a:rPr lang="en-US" altLang="zh-CN" sz="2000" dirty="0" err="1"/>
              <a:t>tftp</a:t>
            </a:r>
            <a:r>
              <a:rPr lang="en-US" altLang="zh-CN" sz="2000" dirty="0"/>
              <a:t>-root=/</a:t>
            </a:r>
            <a:r>
              <a:rPr lang="en-US" altLang="zh-CN" sz="2000" dirty="0" err="1"/>
              <a:t>var</a:t>
            </a:r>
            <a:r>
              <a:rPr lang="en-US" altLang="zh-CN" sz="2000" dirty="0"/>
              <a:t>/lib/</a:t>
            </a:r>
            <a:r>
              <a:rPr lang="en-US" altLang="zh-CN" sz="2000" dirty="0" err="1"/>
              <a:t>tftpboot</a:t>
            </a:r>
            <a:endParaRPr lang="zh-CN" altLang="zh-CN" sz="2000" dirty="0"/>
          </a:p>
          <a:p>
            <a:r>
              <a:rPr lang="en-US" altLang="zh-CN" sz="2000" dirty="0" err="1"/>
              <a:t>dhcp</a:t>
            </a:r>
            <a:r>
              <a:rPr lang="en-US" altLang="zh-CN" sz="2000" dirty="0"/>
              <a:t>-authoritative</a:t>
            </a:r>
            <a:endParaRPr lang="zh-CN" altLang="zh-CN" sz="2000" dirty="0"/>
          </a:p>
          <a:p>
            <a:r>
              <a:rPr lang="en-US" altLang="zh-CN" sz="2000" dirty="0" err="1"/>
              <a:t>dhcp</a:t>
            </a:r>
            <a:r>
              <a:rPr lang="en-US" altLang="zh-CN" sz="2000" dirty="0"/>
              <a:t>-ignore=tag:!known</a:t>
            </a:r>
            <a:endParaRPr lang="zh-CN" altLang="zh-CN" sz="2000" dirty="0"/>
          </a:p>
          <a:p>
            <a:r>
              <a:rPr lang="en-US" altLang="zh-CN" sz="2000" dirty="0" err="1"/>
              <a:t>dhcp</a:t>
            </a:r>
            <a:r>
              <a:rPr lang="en-US" altLang="zh-CN" sz="2000" dirty="0"/>
              <a:t>-ignore=#known</a:t>
            </a:r>
            <a:endParaRPr lang="zh-CN" altLang="zh-CN" sz="2000" dirty="0"/>
          </a:p>
          <a:p>
            <a:r>
              <a:rPr lang="en-US" altLang="zh-CN" sz="2000" dirty="0"/>
              <a:t>no-</a:t>
            </a:r>
            <a:r>
              <a:rPr lang="en-US" altLang="zh-CN" sz="2000" dirty="0" err="1"/>
              <a:t>dhcp</a:t>
            </a:r>
            <a:r>
              <a:rPr lang="en-US" altLang="zh-CN" sz="2000" dirty="0"/>
              <a:t>-interface=eth1</a:t>
            </a:r>
            <a:endParaRPr lang="zh-CN" altLang="zh-CN" sz="20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启动</a:t>
            </a:r>
            <a:r>
              <a:rPr lang="en-US" altLang="zh-CN" dirty="0" err="1"/>
              <a:t>Dnsmasq</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108</a:t>
            </a:fld>
            <a:endParaRPr lang="en-US" altLang="zh-CN" dirty="0"/>
          </a:p>
        </p:txBody>
      </p:sp>
      <p:sp>
        <p:nvSpPr>
          <p:cNvPr id="7" name="TextBox 6"/>
          <p:cNvSpPr txBox="1"/>
          <p:nvPr/>
        </p:nvSpPr>
        <p:spPr>
          <a:xfrm>
            <a:off x="395536" y="2150854"/>
            <a:ext cx="8280920" cy="286232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a:t># service </a:t>
            </a:r>
            <a:r>
              <a:rPr lang="en-US" altLang="zh-CN" sz="2000" dirty="0" err="1"/>
              <a:t>dnsmasq</a:t>
            </a:r>
            <a:r>
              <a:rPr lang="en-US" altLang="zh-CN" sz="2000" dirty="0"/>
              <a:t> restart</a:t>
            </a:r>
            <a:endParaRPr lang="zh-CN" altLang="zh-CN" sz="2000" dirty="0"/>
          </a:p>
          <a:p>
            <a:endParaRPr lang="en-US" altLang="zh-CN" sz="2000" dirty="0"/>
          </a:p>
          <a:p>
            <a:r>
              <a:rPr lang="en-US" altLang="zh-CN" sz="2000" dirty="0"/>
              <a:t># </a:t>
            </a:r>
            <a:r>
              <a:rPr lang="en-US" altLang="zh-CN" sz="2000" dirty="0" err="1"/>
              <a:t>netstat</a:t>
            </a:r>
            <a:r>
              <a:rPr lang="en-US" altLang="zh-CN" sz="2000" dirty="0"/>
              <a:t> -</a:t>
            </a:r>
            <a:r>
              <a:rPr lang="en-US" altLang="zh-CN" sz="2000" dirty="0" err="1"/>
              <a:t>ltup|grep</a:t>
            </a:r>
            <a:r>
              <a:rPr lang="en-US" altLang="zh-CN" sz="2000" dirty="0"/>
              <a:t> </a:t>
            </a:r>
            <a:r>
              <a:rPr lang="en-US" altLang="zh-CN" sz="2000" dirty="0" err="1"/>
              <a:t>dnsmasq</a:t>
            </a:r>
            <a:endParaRPr lang="zh-CN" altLang="zh-CN" sz="2000" dirty="0"/>
          </a:p>
          <a:p>
            <a:r>
              <a:rPr lang="en-US" altLang="zh-CN" sz="2000" dirty="0" err="1"/>
              <a:t>tcp</a:t>
            </a:r>
            <a:r>
              <a:rPr lang="en-US" altLang="zh-CN" sz="2000" dirty="0"/>
              <a:t>        0      0 *:domain       *:*             LISTEN     5278/</a:t>
            </a:r>
            <a:r>
              <a:rPr lang="en-US" altLang="zh-CN" sz="2000" dirty="0" err="1"/>
              <a:t>dnsmasq</a:t>
            </a:r>
            <a:endParaRPr lang="zh-CN" altLang="zh-CN" sz="2000" dirty="0"/>
          </a:p>
          <a:p>
            <a:r>
              <a:rPr lang="en-US" altLang="zh-CN" sz="2000" dirty="0" err="1"/>
              <a:t>tcp</a:t>
            </a:r>
            <a:r>
              <a:rPr lang="en-US" altLang="zh-CN" sz="2000" dirty="0"/>
              <a:t>        0      0 *:domain       *:*             LISTEN     5278/</a:t>
            </a:r>
            <a:r>
              <a:rPr lang="en-US" altLang="zh-CN" sz="2000" dirty="0" err="1"/>
              <a:t>dnsmasq</a:t>
            </a:r>
            <a:endParaRPr lang="zh-CN" altLang="zh-CN" sz="2000" dirty="0"/>
          </a:p>
          <a:p>
            <a:r>
              <a:rPr lang="en-US" altLang="zh-CN" sz="2000" dirty="0" err="1"/>
              <a:t>udp</a:t>
            </a:r>
            <a:r>
              <a:rPr lang="en-US" altLang="zh-CN" sz="2000" dirty="0"/>
              <a:t>        0      0 *:domain       *:*                         5278/</a:t>
            </a:r>
            <a:r>
              <a:rPr lang="en-US" altLang="zh-CN" sz="2000" dirty="0" err="1"/>
              <a:t>dnsmasq</a:t>
            </a:r>
            <a:endParaRPr lang="zh-CN" altLang="zh-CN" sz="2000" dirty="0"/>
          </a:p>
          <a:p>
            <a:r>
              <a:rPr lang="en-US" altLang="zh-CN" sz="2000" b="1" dirty="0" err="1"/>
              <a:t>udp</a:t>
            </a:r>
            <a:r>
              <a:rPr lang="en-US" altLang="zh-CN" sz="2000" dirty="0"/>
              <a:t>        0      0 *:</a:t>
            </a:r>
            <a:r>
              <a:rPr lang="en-US" altLang="zh-CN" sz="2000" b="1" dirty="0" err="1"/>
              <a:t>bootps</a:t>
            </a:r>
            <a:r>
              <a:rPr lang="en-US" altLang="zh-CN" sz="2000" dirty="0"/>
              <a:t>       *:*                         5278/</a:t>
            </a:r>
            <a:r>
              <a:rPr lang="en-US" altLang="zh-CN" sz="2000" dirty="0" err="1"/>
              <a:t>dnsmasq</a:t>
            </a:r>
            <a:endParaRPr lang="zh-CN" altLang="zh-CN" sz="2000" dirty="0"/>
          </a:p>
          <a:p>
            <a:r>
              <a:rPr lang="en-US" altLang="zh-CN" sz="2000" b="1" dirty="0" err="1"/>
              <a:t>udp</a:t>
            </a:r>
            <a:r>
              <a:rPr lang="en-US" altLang="zh-CN" sz="2000" dirty="0"/>
              <a:t>        0      0 *:</a:t>
            </a:r>
            <a:r>
              <a:rPr lang="en-US" altLang="zh-CN" sz="2000" b="1" dirty="0" err="1"/>
              <a:t>tftp</a:t>
            </a:r>
            <a:r>
              <a:rPr lang="en-US" altLang="zh-CN" sz="2000" dirty="0"/>
              <a:t>         *:*                         5278/</a:t>
            </a:r>
            <a:r>
              <a:rPr lang="en-US" altLang="zh-CN" sz="2000" dirty="0" err="1"/>
              <a:t>dnsmasq</a:t>
            </a:r>
            <a:endParaRPr lang="zh-CN" altLang="zh-CN" sz="2000" dirty="0"/>
          </a:p>
          <a:p>
            <a:r>
              <a:rPr lang="en-US" altLang="zh-CN" sz="2000" dirty="0" err="1"/>
              <a:t>udp</a:t>
            </a:r>
            <a:r>
              <a:rPr lang="en-US" altLang="zh-CN" sz="2000" dirty="0"/>
              <a:t>        0      0 *:domain       *:*                         5278/</a:t>
            </a:r>
            <a:r>
              <a:rPr lang="en-US" altLang="zh-CN" sz="2000" dirty="0" err="1"/>
              <a:t>dnsmasq</a:t>
            </a:r>
            <a:endParaRPr lang="zh-CN" altLang="en-US" sz="20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zh-CN" dirty="0"/>
              <a:t>缓存服务（</a:t>
            </a:r>
            <a:r>
              <a:rPr lang="en-US" altLang="zh-CN" dirty="0" err="1"/>
              <a:t>Polipo</a:t>
            </a:r>
            <a:r>
              <a:rPr lang="zh-CN" altLang="zh-CN" dirty="0"/>
              <a:t>）</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109</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自动安排进程任务</a:t>
            </a:r>
            <a:br>
              <a:rPr lang="zh-CN" altLang="en-US" b="1" dirty="0"/>
            </a:br>
            <a:endParaRPr lang="zh-CN" altLang="en-US" dirty="0"/>
          </a:p>
        </p:txBody>
      </p:sp>
      <p:sp>
        <p:nvSpPr>
          <p:cNvPr id="3" name="内容占位符 2"/>
          <p:cNvSpPr>
            <a:spLocks noGrp="1"/>
          </p:cNvSpPr>
          <p:nvPr>
            <p:ph idx="1"/>
          </p:nvPr>
        </p:nvSpPr>
        <p:spPr/>
        <p:txBody>
          <a:bodyPr/>
          <a:lstStyle/>
          <a:p>
            <a:r>
              <a:rPr lang="zh-CN" altLang="en-US" dirty="0"/>
              <a:t>为什么要安排调度进程任务</a:t>
            </a:r>
          </a:p>
          <a:p>
            <a:r>
              <a:rPr lang="zh-CN" altLang="en-US" dirty="0"/>
              <a:t>调度任务的守护进程</a:t>
            </a:r>
            <a:endParaRPr lang="en-US" altLang="zh-CN" dirty="0"/>
          </a:p>
          <a:p>
            <a:pPr lvl="1"/>
            <a:r>
              <a:rPr lang="en-US" altLang="zh-CN" dirty="0" err="1"/>
              <a:t>atd</a:t>
            </a:r>
            <a:endParaRPr lang="en-US" altLang="zh-CN" dirty="0"/>
          </a:p>
          <a:p>
            <a:pPr lvl="1"/>
            <a:r>
              <a:rPr lang="en-US" altLang="zh-CN" dirty="0" err="1"/>
              <a:t>crond</a:t>
            </a:r>
            <a:endParaRPr lang="zh-CN" altLang="en-US" dirty="0"/>
          </a:p>
          <a:p>
            <a:r>
              <a:rPr lang="zh-CN" altLang="en-US" dirty="0"/>
              <a:t>安排调度任务的几个命令  </a:t>
            </a:r>
          </a:p>
          <a:p>
            <a:pPr lvl="1"/>
            <a:r>
              <a:rPr lang="en-US" altLang="zh-CN" dirty="0"/>
              <a:t>at</a:t>
            </a:r>
            <a:r>
              <a:rPr lang="zh-CN" altLang="en-US" dirty="0"/>
              <a:t>	安排作业在某一时刻执行一次</a:t>
            </a:r>
          </a:p>
          <a:p>
            <a:pPr lvl="1"/>
            <a:r>
              <a:rPr lang="en-US" altLang="zh-CN" dirty="0"/>
              <a:t>batch</a:t>
            </a:r>
            <a:r>
              <a:rPr lang="zh-CN" altLang="en-US" dirty="0"/>
              <a:t>	安排作业在系统负载不重时执行一次</a:t>
            </a:r>
          </a:p>
          <a:p>
            <a:pPr lvl="1"/>
            <a:r>
              <a:rPr lang="en-US" altLang="zh-CN" dirty="0" err="1"/>
              <a:t>cron</a:t>
            </a:r>
            <a:r>
              <a:rPr lang="zh-CN" altLang="en-US" dirty="0"/>
              <a:t>	安排周期性运行的作业</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Polipo</a:t>
            </a:r>
            <a:r>
              <a:rPr lang="zh-CN" altLang="en-US" dirty="0"/>
              <a:t>简介</a:t>
            </a:r>
          </a:p>
        </p:txBody>
      </p:sp>
      <p:sp>
        <p:nvSpPr>
          <p:cNvPr id="3" name="内容占位符 2"/>
          <p:cNvSpPr>
            <a:spLocks noGrp="1"/>
          </p:cNvSpPr>
          <p:nvPr>
            <p:ph idx="1"/>
          </p:nvPr>
        </p:nvSpPr>
        <p:spPr/>
        <p:txBody>
          <a:bodyPr/>
          <a:lstStyle/>
          <a:p>
            <a:r>
              <a:rPr lang="en-US" altLang="zh-CN" dirty="0" err="1"/>
              <a:t>Polipo</a:t>
            </a:r>
            <a:r>
              <a:rPr lang="zh-CN" altLang="zh-CN" dirty="0"/>
              <a:t>是一个为个人或小型网络设计的轻量级的</a:t>
            </a:r>
            <a:r>
              <a:rPr lang="en-US" altLang="zh-CN" dirty="0"/>
              <a:t>Web</a:t>
            </a:r>
            <a:r>
              <a:rPr lang="zh-CN" altLang="zh-CN" dirty="0"/>
              <a:t>缓存代理</a:t>
            </a:r>
            <a:endParaRPr lang="en-US" altLang="zh-CN" dirty="0"/>
          </a:p>
          <a:p>
            <a:r>
              <a:rPr lang="en-US" altLang="zh-CN" dirty="0" err="1"/>
              <a:t>Polipo</a:t>
            </a:r>
            <a:r>
              <a:rPr lang="zh-CN" altLang="zh-CN" dirty="0"/>
              <a:t>同时提供了一个</a:t>
            </a:r>
            <a:r>
              <a:rPr lang="en-US" altLang="zh-CN" dirty="0"/>
              <a:t>Web</a:t>
            </a:r>
            <a:r>
              <a:rPr lang="zh-CN" altLang="zh-CN" dirty="0"/>
              <a:t>接口</a:t>
            </a:r>
            <a:endParaRPr lang="en-US" altLang="zh-CN" dirty="0"/>
          </a:p>
          <a:p>
            <a:pPr lvl="1"/>
            <a:r>
              <a:rPr lang="zh-CN" altLang="zh-CN" dirty="0"/>
              <a:t>用于查看文档、查看配置和本地磁盘缓存等</a:t>
            </a:r>
            <a:endParaRPr lang="en-US" altLang="zh-CN" dirty="0"/>
          </a:p>
          <a:p>
            <a:pPr lvl="1"/>
            <a:r>
              <a:rPr lang="en-US" altLang="zh-CN" dirty="0"/>
              <a:t>http://your_polipo_server:</a:t>
            </a:r>
            <a:r>
              <a:rPr lang="en-US" altLang="zh-CN" b="1" dirty="0">
                <a:solidFill>
                  <a:srgbClr val="FF0000"/>
                </a:solidFill>
              </a:rPr>
              <a:t>8123</a:t>
            </a:r>
            <a:endParaRPr lang="zh-CN" altLang="en-US"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110</a:t>
            </a:fld>
            <a:endParaRPr lang="en-US" altLang="zh-C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CentOS</a:t>
            </a:r>
            <a:r>
              <a:rPr lang="en-US" altLang="zh-CN" dirty="0"/>
              <a:t> 7</a:t>
            </a:r>
            <a:r>
              <a:rPr lang="zh-CN" altLang="en-US" dirty="0"/>
              <a:t>中的</a:t>
            </a:r>
            <a:r>
              <a:rPr lang="en-US" altLang="zh-CN" dirty="0" err="1"/>
              <a:t>Polipo</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sz="2400" dirty="0"/>
              <a:t>软件包名：</a:t>
            </a:r>
            <a:r>
              <a:rPr lang="en-US" altLang="zh-CN" sz="2400" dirty="0"/>
              <a:t> </a:t>
            </a:r>
            <a:r>
              <a:rPr lang="en-US" altLang="zh-CN" sz="2400" dirty="0" err="1"/>
              <a:t>polipo</a:t>
            </a:r>
            <a:r>
              <a:rPr lang="zh-CN" altLang="en-US" sz="2400" dirty="0"/>
              <a:t>（</a:t>
            </a:r>
            <a:r>
              <a:rPr lang="en-US" altLang="zh-CN" sz="2400" dirty="0"/>
              <a:t>EPEL</a:t>
            </a:r>
            <a:r>
              <a:rPr lang="zh-CN" altLang="en-US" sz="2400" dirty="0"/>
              <a:t>仓库）</a:t>
            </a:r>
            <a:endParaRPr lang="en-US" altLang="zh-CN" sz="2400" dirty="0"/>
          </a:p>
          <a:p>
            <a:r>
              <a:rPr lang="zh-CN" altLang="en-US" sz="2400" dirty="0"/>
              <a:t>服务类型：由</a:t>
            </a:r>
            <a:r>
              <a:rPr lang="en-US" altLang="zh-CN" sz="2400" dirty="0" err="1"/>
              <a:t>Systemd</a:t>
            </a:r>
            <a:r>
              <a:rPr lang="zh-CN" altLang="en-US" sz="2400" dirty="0"/>
              <a:t>启动的守护进程</a:t>
            </a:r>
          </a:p>
          <a:p>
            <a:r>
              <a:rPr lang="zh-CN" altLang="en-US" sz="2400" dirty="0"/>
              <a:t>配置单元： </a:t>
            </a:r>
            <a:r>
              <a:rPr lang="en-US" altLang="zh-CN" sz="2400" dirty="0"/>
              <a:t>/</a:t>
            </a:r>
            <a:r>
              <a:rPr lang="en-US" altLang="zh-CN" sz="2400" dirty="0" err="1"/>
              <a:t>usr</a:t>
            </a:r>
            <a:r>
              <a:rPr lang="en-US" altLang="zh-CN" sz="2400" dirty="0"/>
              <a:t>/lib/</a:t>
            </a:r>
            <a:r>
              <a:rPr lang="en-US" altLang="zh-CN" sz="2400" dirty="0" err="1"/>
              <a:t>systemd</a:t>
            </a:r>
            <a:r>
              <a:rPr lang="en-US" altLang="zh-CN" sz="2400" dirty="0"/>
              <a:t>/system/</a:t>
            </a:r>
            <a:r>
              <a:rPr lang="en-US" altLang="zh-CN" sz="2400" dirty="0" err="1">
                <a:solidFill>
                  <a:srgbClr val="FF0000"/>
                </a:solidFill>
              </a:rPr>
              <a:t>polipo.service</a:t>
            </a:r>
            <a:endParaRPr lang="en-US" altLang="zh-CN" sz="2400" dirty="0">
              <a:solidFill>
                <a:srgbClr val="FF0000"/>
              </a:solidFill>
            </a:endParaRPr>
          </a:p>
          <a:p>
            <a:r>
              <a:rPr lang="zh-CN" altLang="en-US" sz="2400" dirty="0"/>
              <a:t>守护进程：</a:t>
            </a:r>
            <a:r>
              <a:rPr lang="en-US" altLang="zh-CN" sz="2400" dirty="0"/>
              <a:t> /</a:t>
            </a:r>
            <a:r>
              <a:rPr lang="en-US" altLang="zh-CN" sz="2400" dirty="0" err="1"/>
              <a:t>usr</a:t>
            </a:r>
            <a:r>
              <a:rPr lang="en-US" altLang="zh-CN" sz="2400" dirty="0"/>
              <a:t>/bin/</a:t>
            </a:r>
            <a:r>
              <a:rPr lang="en-US" altLang="zh-CN" sz="2400" dirty="0" err="1"/>
              <a:t>polipo</a:t>
            </a:r>
            <a:endParaRPr lang="en-US" altLang="zh-CN" sz="2400" dirty="0"/>
          </a:p>
          <a:p>
            <a:r>
              <a:rPr lang="zh-CN" altLang="en-US" sz="2400" dirty="0"/>
              <a:t>配置文件</a:t>
            </a:r>
            <a:endParaRPr lang="en-US" altLang="zh-CN" sz="2400" dirty="0"/>
          </a:p>
          <a:p>
            <a:pPr lvl="1"/>
            <a:r>
              <a:rPr lang="en-US" altLang="zh-CN" sz="2400" dirty="0"/>
              <a:t>/etc/</a:t>
            </a:r>
            <a:r>
              <a:rPr lang="en-US" altLang="zh-CN" sz="2400" dirty="0" err="1"/>
              <a:t>polipo</a:t>
            </a:r>
            <a:r>
              <a:rPr lang="en-US" altLang="zh-CN" sz="2400" dirty="0"/>
              <a:t>/</a:t>
            </a:r>
            <a:r>
              <a:rPr lang="en-US" altLang="zh-CN" sz="2400" dirty="0" err="1"/>
              <a:t>config</a:t>
            </a:r>
            <a:r>
              <a:rPr lang="en-US" altLang="zh-CN" sz="2400" dirty="0">
                <a:solidFill>
                  <a:srgbClr val="FF0000"/>
                </a:solidFill>
              </a:rPr>
              <a:t> </a:t>
            </a:r>
          </a:p>
          <a:p>
            <a:pPr lvl="1"/>
            <a:r>
              <a:rPr lang="en-US" altLang="zh-CN" sz="2400" dirty="0"/>
              <a:t>/etc/</a:t>
            </a:r>
            <a:r>
              <a:rPr lang="en-US" altLang="zh-CN" sz="2400" dirty="0" err="1"/>
              <a:t>logrotate.d</a:t>
            </a:r>
            <a:r>
              <a:rPr lang="en-US" altLang="zh-CN" sz="2400" dirty="0"/>
              <a:t>/</a:t>
            </a:r>
            <a:r>
              <a:rPr lang="en-US" altLang="zh-CN" sz="2400" dirty="0" err="1"/>
              <a:t>polipo</a:t>
            </a:r>
            <a:endParaRPr lang="en-US" altLang="zh-CN"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111</a:t>
            </a:fld>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Polipo</a:t>
            </a:r>
            <a:r>
              <a:rPr lang="zh-CN" altLang="zh-CN" dirty="0"/>
              <a:t>配置</a:t>
            </a:r>
            <a:r>
              <a:rPr lang="en-US" altLang="zh-CN" dirty="0"/>
              <a:t>HTTP</a:t>
            </a:r>
            <a:r>
              <a:rPr lang="zh-CN" altLang="zh-CN" dirty="0"/>
              <a:t>缓存代理</a:t>
            </a:r>
            <a:endParaRPr lang="zh-CN" altLang="en-US" dirty="0"/>
          </a:p>
        </p:txBody>
      </p:sp>
      <p:sp>
        <p:nvSpPr>
          <p:cNvPr id="3" name="内容占位符 2"/>
          <p:cNvSpPr>
            <a:spLocks noGrp="1"/>
          </p:cNvSpPr>
          <p:nvPr>
            <p:ph idx="1"/>
          </p:nvPr>
        </p:nvSpPr>
        <p:spPr/>
        <p:txBody>
          <a:bodyPr/>
          <a:lstStyle/>
          <a:p>
            <a:r>
              <a:rPr lang="en-US" altLang="zh-CN" dirty="0"/>
              <a:t>/etc/</a:t>
            </a:r>
            <a:r>
              <a:rPr lang="en-US" altLang="zh-CN" dirty="0" err="1"/>
              <a:t>polipo</a:t>
            </a:r>
            <a:r>
              <a:rPr lang="en-US" altLang="zh-CN" dirty="0"/>
              <a:t>/</a:t>
            </a:r>
            <a:r>
              <a:rPr lang="en-US" altLang="zh-CN" dirty="0" err="1"/>
              <a:t>config</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112</a:t>
            </a:fld>
            <a:endParaRPr lang="en-US" altLang="zh-CN" dirty="0"/>
          </a:p>
        </p:txBody>
      </p:sp>
      <p:sp>
        <p:nvSpPr>
          <p:cNvPr id="7" name="TextBox 6"/>
          <p:cNvSpPr txBox="1"/>
          <p:nvPr/>
        </p:nvSpPr>
        <p:spPr>
          <a:xfrm>
            <a:off x="467544" y="2492896"/>
            <a:ext cx="8064896" cy="34163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err="1"/>
              <a:t>daemonise</a:t>
            </a:r>
            <a:r>
              <a:rPr lang="en-US" altLang="zh-CN" sz="2400" dirty="0"/>
              <a:t> = true</a:t>
            </a:r>
            <a:endParaRPr lang="zh-CN" altLang="zh-CN" sz="2400" dirty="0"/>
          </a:p>
          <a:p>
            <a:r>
              <a:rPr lang="en-US" altLang="zh-CN" sz="2400" dirty="0" err="1"/>
              <a:t>pidFile</a:t>
            </a:r>
            <a:r>
              <a:rPr lang="en-US" altLang="zh-CN" sz="2400" dirty="0"/>
              <a:t> = /</a:t>
            </a:r>
            <a:r>
              <a:rPr lang="en-US" altLang="zh-CN" sz="2400" dirty="0" err="1"/>
              <a:t>var</a:t>
            </a:r>
            <a:r>
              <a:rPr lang="en-US" altLang="zh-CN" sz="2400" dirty="0"/>
              <a:t>/run/</a:t>
            </a:r>
            <a:r>
              <a:rPr lang="en-US" altLang="zh-CN" sz="2400" dirty="0" err="1"/>
              <a:t>polipo</a:t>
            </a:r>
            <a:r>
              <a:rPr lang="en-US" altLang="zh-CN" sz="2400" dirty="0"/>
              <a:t>/polipo.pid</a:t>
            </a:r>
            <a:endParaRPr lang="zh-CN" altLang="zh-CN" sz="2400" dirty="0"/>
          </a:p>
          <a:p>
            <a:r>
              <a:rPr lang="en-US" altLang="zh-CN" sz="2400" dirty="0" err="1"/>
              <a:t>proxyAddress</a:t>
            </a:r>
            <a:r>
              <a:rPr lang="en-US" altLang="zh-CN" sz="2400" dirty="0"/>
              <a:t> = 0.0.0.0</a:t>
            </a:r>
            <a:endParaRPr lang="zh-CN" altLang="zh-CN" sz="2400" dirty="0"/>
          </a:p>
          <a:p>
            <a:r>
              <a:rPr lang="en-US" altLang="zh-CN" sz="2400" dirty="0" err="1"/>
              <a:t>allowedClients</a:t>
            </a:r>
            <a:r>
              <a:rPr lang="en-US" altLang="zh-CN" sz="2400" dirty="0"/>
              <a:t> = 127.0.0.1,192.168.0.0/24</a:t>
            </a:r>
            <a:endParaRPr lang="zh-CN" altLang="zh-CN" sz="2400" dirty="0"/>
          </a:p>
          <a:p>
            <a:r>
              <a:rPr lang="en-US" altLang="zh-CN" sz="2400" dirty="0" err="1"/>
              <a:t>cacheIsShared</a:t>
            </a:r>
            <a:r>
              <a:rPr lang="en-US" altLang="zh-CN" sz="2400" dirty="0"/>
              <a:t> = true</a:t>
            </a:r>
            <a:endParaRPr lang="zh-CN" altLang="zh-CN" sz="2400" dirty="0"/>
          </a:p>
          <a:p>
            <a:r>
              <a:rPr lang="en-US" altLang="zh-CN" sz="2400" dirty="0" err="1"/>
              <a:t>chunkHighMark</a:t>
            </a:r>
            <a:r>
              <a:rPr lang="en-US" altLang="zh-CN" sz="2400" dirty="0"/>
              <a:t> = 50331648</a:t>
            </a:r>
            <a:endParaRPr lang="zh-CN" altLang="zh-CN" sz="2400" dirty="0"/>
          </a:p>
          <a:p>
            <a:r>
              <a:rPr lang="en-US" altLang="zh-CN" sz="2400" dirty="0" err="1"/>
              <a:t>objectHighMark</a:t>
            </a:r>
            <a:r>
              <a:rPr lang="en-US" altLang="zh-CN" sz="2400" dirty="0"/>
              <a:t> = 16384</a:t>
            </a:r>
            <a:endParaRPr lang="zh-CN" altLang="zh-CN" sz="2400" dirty="0"/>
          </a:p>
          <a:p>
            <a:r>
              <a:rPr lang="en-US" altLang="zh-CN" sz="2400" dirty="0" err="1"/>
              <a:t>disableIndexing</a:t>
            </a:r>
            <a:r>
              <a:rPr lang="en-US" altLang="zh-CN" sz="2400" dirty="0"/>
              <a:t> = false</a:t>
            </a:r>
            <a:endParaRPr lang="zh-CN" altLang="zh-CN" sz="2400" dirty="0"/>
          </a:p>
          <a:p>
            <a:r>
              <a:rPr lang="en-US" altLang="zh-CN" sz="2400" dirty="0"/>
              <a:t>dnsQueryIPv6 = no</a:t>
            </a:r>
            <a:endParaRPr lang="zh-CN" altLang="en-US" sz="24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a:t>
            </a:r>
            <a:r>
              <a:rPr lang="en-US" altLang="zh-CN" dirty="0" err="1"/>
              <a:t>polipo</a:t>
            </a:r>
            <a:r>
              <a:rPr lang="zh-CN" altLang="en-US" dirty="0"/>
              <a:t>的代理客户</a:t>
            </a:r>
          </a:p>
        </p:txBody>
      </p:sp>
      <p:sp>
        <p:nvSpPr>
          <p:cNvPr id="3" name="内容占位符 2"/>
          <p:cNvSpPr>
            <a:spLocks noGrp="1"/>
          </p:cNvSpPr>
          <p:nvPr>
            <p:ph idx="1"/>
          </p:nvPr>
        </p:nvSpPr>
        <p:spPr/>
        <p:txBody>
          <a:bodyPr/>
          <a:lstStyle/>
          <a:p>
            <a:r>
              <a:rPr lang="zh-CN" altLang="zh-CN" dirty="0"/>
              <a:t>设置</a:t>
            </a:r>
            <a:r>
              <a:rPr lang="en-US" altLang="zh-CN" dirty="0"/>
              <a:t> yum </a:t>
            </a:r>
            <a:r>
              <a:rPr lang="zh-CN" altLang="zh-CN" dirty="0"/>
              <a:t>使用代理</a:t>
            </a:r>
            <a:endParaRPr lang="en-US" altLang="zh-CN" dirty="0"/>
          </a:p>
          <a:p>
            <a:pPr lvl="1">
              <a:buNone/>
            </a:pPr>
            <a:r>
              <a:rPr lang="en-US" altLang="zh-CN" sz="2400" dirty="0">
                <a:solidFill>
                  <a:schemeClr val="accent6">
                    <a:lumMod val="75000"/>
                  </a:schemeClr>
                </a:solidFill>
              </a:rPr>
              <a:t># echo 'proxy=http://127.0.0.1:8123' &gt;&gt; /etc/</a:t>
            </a:r>
            <a:r>
              <a:rPr lang="en-US" altLang="zh-CN" sz="2400" dirty="0" err="1">
                <a:solidFill>
                  <a:schemeClr val="accent6">
                    <a:lumMod val="75000"/>
                  </a:schemeClr>
                </a:solidFill>
              </a:rPr>
              <a:t>yum.conf</a:t>
            </a:r>
            <a:endParaRPr lang="zh-CN" altLang="zh-CN" sz="2400" dirty="0">
              <a:solidFill>
                <a:schemeClr val="accent6">
                  <a:lumMod val="75000"/>
                </a:schemeClr>
              </a:solidFill>
            </a:endParaRPr>
          </a:p>
          <a:p>
            <a:endParaRPr lang="en-US" altLang="zh-CN" dirty="0"/>
          </a:p>
          <a:p>
            <a:r>
              <a:rPr lang="zh-CN" altLang="zh-CN" dirty="0"/>
              <a:t>设置</a:t>
            </a:r>
            <a:r>
              <a:rPr lang="en-US" altLang="zh-CN" dirty="0"/>
              <a:t> </a:t>
            </a:r>
            <a:r>
              <a:rPr lang="en-US" altLang="zh-CN" dirty="0" err="1"/>
              <a:t>wget</a:t>
            </a:r>
            <a:r>
              <a:rPr lang="en-US" altLang="zh-CN" dirty="0"/>
              <a:t> </a:t>
            </a:r>
            <a:r>
              <a:rPr lang="zh-CN" altLang="zh-CN" dirty="0"/>
              <a:t>使用代理</a:t>
            </a:r>
            <a:endParaRPr lang="en-US" altLang="zh-CN" dirty="0"/>
          </a:p>
          <a:p>
            <a:pPr lvl="1">
              <a:buNone/>
            </a:pPr>
            <a:r>
              <a:rPr lang="en-US" altLang="zh-CN" sz="2400" dirty="0">
                <a:solidFill>
                  <a:schemeClr val="accent6">
                    <a:lumMod val="75000"/>
                  </a:schemeClr>
                </a:solidFill>
              </a:rPr>
              <a:t># echo 'http-proxy = 127.0.0.1:8123' &gt;&gt; /etc/</a:t>
            </a:r>
            <a:r>
              <a:rPr lang="en-US" altLang="zh-CN" sz="2400" dirty="0" err="1">
                <a:solidFill>
                  <a:schemeClr val="accent6">
                    <a:lumMod val="75000"/>
                  </a:schemeClr>
                </a:solidFill>
              </a:rPr>
              <a:t>wgetrc</a:t>
            </a:r>
            <a:endParaRPr lang="en-US" altLang="zh-CN" sz="2400" dirty="0">
              <a:solidFill>
                <a:schemeClr val="accent6">
                  <a:lumMod val="75000"/>
                </a:schemeClr>
              </a:solidFill>
            </a:endParaRPr>
          </a:p>
          <a:p>
            <a:pPr lvl="1"/>
            <a:r>
              <a:rPr lang="zh-CN" altLang="zh-CN" dirty="0"/>
              <a:t>或 </a:t>
            </a:r>
            <a:endParaRPr lang="en-US" altLang="zh-CN" dirty="0"/>
          </a:p>
          <a:p>
            <a:pPr lvl="1">
              <a:buNone/>
            </a:pPr>
            <a:r>
              <a:rPr lang="en-US" altLang="zh-CN" sz="2400" dirty="0">
                <a:solidFill>
                  <a:schemeClr val="accent6">
                    <a:lumMod val="75000"/>
                  </a:schemeClr>
                </a:solidFill>
              </a:rPr>
              <a:t># echo 'http-proxy = 127.0.0.1:8123' &gt;&gt; ~/.</a:t>
            </a:r>
            <a:r>
              <a:rPr lang="en-US" altLang="zh-CN" sz="2400" dirty="0" err="1">
                <a:solidFill>
                  <a:schemeClr val="accent6">
                    <a:lumMod val="75000"/>
                  </a:schemeClr>
                </a:solidFill>
              </a:rPr>
              <a:t>wgetrc</a:t>
            </a:r>
            <a:endParaRPr lang="zh-CN" altLang="zh-CN" sz="2400" dirty="0">
              <a:solidFill>
                <a:schemeClr val="accent6">
                  <a:lumMod val="75000"/>
                </a:schemeClr>
              </a:solidFill>
            </a:endParaRPr>
          </a:p>
          <a:p>
            <a:pPr lvl="1">
              <a:buNone/>
            </a:pPr>
            <a:endParaRPr lang="zh-CN" altLang="en-US" sz="24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113</a:t>
            </a:fld>
            <a:endParaRPr lang="en-US" altLang="zh-CN"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atd</a:t>
            </a:r>
            <a:r>
              <a:rPr lang="zh-CN" altLang="en-US" dirty="0"/>
              <a:t>守护进程和</a:t>
            </a:r>
            <a:r>
              <a:rPr lang="en-US" altLang="zh-CN" dirty="0"/>
              <a:t>at</a:t>
            </a:r>
            <a:r>
              <a:rPr lang="zh-CN" altLang="en-US" dirty="0"/>
              <a:t>命令</a:t>
            </a:r>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114</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atd</a:t>
            </a:r>
            <a:r>
              <a:rPr lang="zh-CN" altLang="en-US" dirty="0"/>
              <a:t>守护进程</a:t>
            </a:r>
          </a:p>
        </p:txBody>
      </p:sp>
      <p:sp>
        <p:nvSpPr>
          <p:cNvPr id="3" name="内容占位符 2"/>
          <p:cNvSpPr>
            <a:spLocks noGrp="1"/>
          </p:cNvSpPr>
          <p:nvPr>
            <p:ph idx="1"/>
          </p:nvPr>
        </p:nvSpPr>
        <p:spPr/>
        <p:txBody>
          <a:bodyPr/>
          <a:lstStyle/>
          <a:p>
            <a:r>
              <a:rPr lang="en-US" altLang="zh-CN" dirty="0" err="1"/>
              <a:t>atd</a:t>
            </a:r>
            <a:r>
              <a:rPr lang="zh-CN" altLang="en-US" dirty="0"/>
              <a:t>守护进程负责监控一次性任务的执行</a:t>
            </a:r>
            <a:endParaRPr lang="en-US" altLang="zh-CN" dirty="0"/>
          </a:p>
          <a:p>
            <a:r>
              <a:rPr lang="en-US" altLang="zh-CN" dirty="0" err="1"/>
              <a:t>atd</a:t>
            </a:r>
            <a:r>
              <a:rPr lang="zh-CN" altLang="en-US" dirty="0"/>
              <a:t>守护进程的执行参数 </a:t>
            </a:r>
            <a:r>
              <a:rPr lang="en-US" altLang="zh-CN" dirty="0"/>
              <a:t>/etc/</a:t>
            </a:r>
            <a:r>
              <a:rPr lang="en-US" altLang="zh-CN" dirty="0" err="1"/>
              <a:t>sysconfig</a:t>
            </a:r>
            <a:r>
              <a:rPr lang="en-US" altLang="zh-CN" dirty="0"/>
              <a:t>/</a:t>
            </a:r>
            <a:r>
              <a:rPr lang="en-US" altLang="zh-CN" dirty="0" err="1"/>
              <a:t>atd</a:t>
            </a:r>
            <a:endParaRPr lang="en-US" altLang="zh-CN" dirty="0"/>
          </a:p>
          <a:p>
            <a:r>
              <a:rPr lang="zh-CN" altLang="en-US" dirty="0"/>
              <a:t>控制普通用户的使用</a:t>
            </a:r>
            <a:endParaRPr lang="en-US" altLang="zh-CN" dirty="0"/>
          </a:p>
          <a:p>
            <a:pPr lvl="1"/>
            <a:r>
              <a:rPr lang="zh-CN" altLang="en-US" dirty="0"/>
              <a:t>若</a:t>
            </a:r>
            <a:r>
              <a:rPr lang="en-US" altLang="zh-CN" dirty="0">
                <a:solidFill>
                  <a:srgbClr val="002060"/>
                </a:solidFill>
              </a:rPr>
              <a:t>/etc/</a:t>
            </a:r>
            <a:r>
              <a:rPr lang="en-US" altLang="zh-CN" dirty="0" err="1">
                <a:solidFill>
                  <a:srgbClr val="002060"/>
                </a:solidFill>
              </a:rPr>
              <a:t>at.allow</a:t>
            </a:r>
            <a:r>
              <a:rPr lang="zh-CN" altLang="en-US" dirty="0"/>
              <a:t>存在，仅列在其中的用户允许使用</a:t>
            </a:r>
            <a:endParaRPr lang="en-US" altLang="zh-CN" dirty="0"/>
          </a:p>
          <a:p>
            <a:pPr lvl="1"/>
            <a:r>
              <a:rPr lang="zh-CN" altLang="en-US" dirty="0"/>
              <a:t>若</a:t>
            </a:r>
            <a:r>
              <a:rPr lang="en-US" altLang="zh-CN" dirty="0"/>
              <a:t>/etc/</a:t>
            </a:r>
            <a:r>
              <a:rPr lang="en-US" altLang="zh-CN" dirty="0" err="1"/>
              <a:t>at.allow</a:t>
            </a:r>
            <a:r>
              <a:rPr lang="en-US" altLang="zh-CN" dirty="0"/>
              <a:t> </a:t>
            </a:r>
            <a:r>
              <a:rPr lang="zh-CN" altLang="en-US" dirty="0"/>
              <a:t>不存在，检查</a:t>
            </a:r>
            <a:r>
              <a:rPr lang="en-US" altLang="zh-CN" dirty="0">
                <a:solidFill>
                  <a:srgbClr val="002060"/>
                </a:solidFill>
              </a:rPr>
              <a:t>/etc/</a:t>
            </a:r>
            <a:r>
              <a:rPr lang="en-US" altLang="zh-CN" dirty="0" err="1">
                <a:solidFill>
                  <a:srgbClr val="002060"/>
                </a:solidFill>
              </a:rPr>
              <a:t>at.deny</a:t>
            </a:r>
            <a:r>
              <a:rPr lang="zh-CN" altLang="en-US" dirty="0"/>
              <a:t>，没有列于其中的所有用户允许使用</a:t>
            </a:r>
            <a:endParaRPr lang="en-US" altLang="zh-CN" dirty="0"/>
          </a:p>
          <a:p>
            <a:pPr lvl="1"/>
            <a:r>
              <a:rPr lang="zh-CN" altLang="en-US" dirty="0"/>
              <a:t>若两个文件均不存在，仅允许</a:t>
            </a:r>
            <a:r>
              <a:rPr lang="en-US" altLang="zh-CN" dirty="0"/>
              <a:t>root</a:t>
            </a:r>
            <a:r>
              <a:rPr lang="zh-CN" altLang="en-US" dirty="0"/>
              <a:t>用户使用</a:t>
            </a:r>
            <a:endParaRPr lang="en-US" altLang="zh-CN" dirty="0"/>
          </a:p>
          <a:p>
            <a:pPr lvl="1"/>
            <a:r>
              <a:rPr lang="zh-CN" altLang="en-US" dirty="0"/>
              <a:t>空的</a:t>
            </a:r>
            <a:r>
              <a:rPr lang="en-US" altLang="zh-CN" dirty="0"/>
              <a:t>/etc/</a:t>
            </a:r>
            <a:r>
              <a:rPr lang="en-US" altLang="zh-CN" dirty="0" err="1"/>
              <a:t>at.deny</a:t>
            </a:r>
            <a:r>
              <a:rPr lang="zh-CN" altLang="en-US" dirty="0"/>
              <a:t>文件，表示允许所有用户使用（默认值）</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115</a:t>
            </a:fld>
            <a:endParaRPr lang="en-US" altLang="zh-C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at</a:t>
            </a:r>
            <a:r>
              <a:rPr lang="zh-CN" altLang="en-US" b="1" dirty="0"/>
              <a:t>命令的功能和格式</a:t>
            </a:r>
            <a:endParaRPr lang="zh-CN" altLang="en-US" dirty="0"/>
          </a:p>
        </p:txBody>
      </p:sp>
      <p:sp>
        <p:nvSpPr>
          <p:cNvPr id="3" name="内容占位符 2"/>
          <p:cNvSpPr>
            <a:spLocks noGrp="1"/>
          </p:cNvSpPr>
          <p:nvPr>
            <p:ph idx="1"/>
          </p:nvPr>
        </p:nvSpPr>
        <p:spPr/>
        <p:txBody>
          <a:bodyPr/>
          <a:lstStyle/>
          <a:p>
            <a:r>
              <a:rPr lang="zh-CN" altLang="en-US" dirty="0"/>
              <a:t>功能：安排一个或多个命令在指定的时间运行 一次。</a:t>
            </a:r>
          </a:p>
          <a:p>
            <a:r>
              <a:rPr lang="en-US" altLang="zh-CN" dirty="0"/>
              <a:t>at</a:t>
            </a:r>
            <a:r>
              <a:rPr lang="zh-CN" altLang="en-US" dirty="0"/>
              <a:t> 命令格式及参数  </a:t>
            </a:r>
          </a:p>
          <a:p>
            <a:pPr lvl="1"/>
            <a:r>
              <a:rPr lang="en-US" altLang="zh-CN" dirty="0"/>
              <a:t>at [-q </a:t>
            </a:r>
            <a:r>
              <a:rPr lang="zh-CN" altLang="en-US" dirty="0"/>
              <a:t>队列</a:t>
            </a:r>
            <a:r>
              <a:rPr lang="en-US" altLang="zh-CN" dirty="0"/>
              <a:t>] [-f </a:t>
            </a:r>
            <a:r>
              <a:rPr lang="zh-CN" altLang="en-US" dirty="0"/>
              <a:t>文件名</a:t>
            </a:r>
            <a:r>
              <a:rPr lang="en-US" altLang="zh-CN" dirty="0"/>
              <a:t>] </a:t>
            </a:r>
            <a:r>
              <a:rPr lang="zh-CN" altLang="en-US" dirty="0"/>
              <a:t>时间  </a:t>
            </a:r>
          </a:p>
          <a:p>
            <a:pPr lvl="1"/>
            <a:r>
              <a:rPr lang="en-US" altLang="zh-CN" dirty="0"/>
              <a:t>at -d</a:t>
            </a:r>
          </a:p>
          <a:p>
            <a:pPr lvl="1"/>
            <a:r>
              <a:rPr lang="en-US" altLang="zh-CN" dirty="0"/>
              <a:t>at -l</a:t>
            </a:r>
          </a:p>
          <a:p>
            <a:pPr lvl="1"/>
            <a:r>
              <a:rPr lang="en-US" altLang="zh-CN" dirty="0"/>
              <a:t>at -c</a:t>
            </a:r>
          </a:p>
          <a:p>
            <a:r>
              <a:rPr lang="en-US" altLang="zh-CN" dirty="0" err="1"/>
              <a:t>atq</a:t>
            </a:r>
            <a:r>
              <a:rPr lang="zh-CN" altLang="en-US" dirty="0"/>
              <a:t>（</a:t>
            </a:r>
            <a:r>
              <a:rPr lang="en-US" altLang="zh-CN" dirty="0"/>
              <a:t>at -q</a:t>
            </a:r>
            <a:r>
              <a:rPr lang="zh-CN" altLang="en-US" dirty="0"/>
              <a:t>）</a:t>
            </a:r>
            <a:endParaRPr lang="en-US" altLang="zh-CN" dirty="0"/>
          </a:p>
          <a:p>
            <a:r>
              <a:rPr lang="en-US" altLang="zh-CN" dirty="0" err="1"/>
              <a:t>atrm</a:t>
            </a:r>
            <a:r>
              <a:rPr lang="zh-CN" altLang="en-US" dirty="0"/>
              <a:t>（</a:t>
            </a:r>
            <a:r>
              <a:rPr lang="en-US" altLang="zh-CN" dirty="0"/>
              <a:t>at -d</a:t>
            </a:r>
            <a:r>
              <a:rPr lang="zh-CN" altLang="en-US"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116</a:t>
            </a:fld>
            <a:endParaRPr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a:t>
            </a:r>
            <a:r>
              <a:rPr lang="zh-CN" altLang="en-US" dirty="0"/>
              <a:t>命令指定时间的方式</a:t>
            </a:r>
            <a:br>
              <a:rPr lang="zh-CN" altLang="en-US" dirty="0"/>
            </a:b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sz="2800" dirty="0"/>
              <a:t>绝对计时方法</a:t>
            </a:r>
          </a:p>
          <a:p>
            <a:pPr lvl="1"/>
            <a:r>
              <a:rPr lang="en-US" altLang="zh-CN" sz="2400" dirty="0"/>
              <a:t> midnight	noon		teatime</a:t>
            </a:r>
          </a:p>
          <a:p>
            <a:pPr lvl="1"/>
            <a:r>
              <a:rPr lang="en-US" altLang="zh-CN" sz="2400" dirty="0"/>
              <a:t> </a:t>
            </a:r>
            <a:r>
              <a:rPr lang="en-US" altLang="zh-CN" sz="2400" dirty="0" err="1"/>
              <a:t>hh:mm</a:t>
            </a:r>
            <a:r>
              <a:rPr lang="en-US" altLang="zh-CN" sz="2400" dirty="0"/>
              <a:t> [today]	</a:t>
            </a:r>
          </a:p>
          <a:p>
            <a:pPr lvl="1"/>
            <a:r>
              <a:rPr lang="en-US" altLang="zh-CN" sz="2400" dirty="0"/>
              <a:t> </a:t>
            </a:r>
            <a:r>
              <a:rPr lang="en-US" altLang="zh-CN" sz="2400" dirty="0" err="1"/>
              <a:t>hh:mm</a:t>
            </a:r>
            <a:r>
              <a:rPr lang="en-US" altLang="zh-CN" sz="2400" dirty="0"/>
              <a:t> tomorrow	</a:t>
            </a:r>
          </a:p>
          <a:p>
            <a:pPr lvl="1"/>
            <a:r>
              <a:rPr lang="en-US" altLang="zh-CN" sz="2400" dirty="0"/>
              <a:t> </a:t>
            </a:r>
            <a:r>
              <a:rPr lang="en-US" altLang="zh-CN" sz="2400" dirty="0" err="1"/>
              <a:t>hh:mm</a:t>
            </a:r>
            <a:r>
              <a:rPr lang="en-US" altLang="zh-CN" sz="2400" dirty="0"/>
              <a:t> </a:t>
            </a:r>
            <a:r>
              <a:rPr lang="zh-CN" altLang="en-US" sz="2400" dirty="0"/>
              <a:t>星期	</a:t>
            </a:r>
          </a:p>
          <a:p>
            <a:pPr lvl="1"/>
            <a:r>
              <a:rPr lang="en-US" altLang="zh-CN" sz="2400" dirty="0"/>
              <a:t> </a:t>
            </a:r>
            <a:r>
              <a:rPr lang="en-US" altLang="zh-CN" sz="2400" dirty="0" err="1"/>
              <a:t>hh:mm</a:t>
            </a:r>
            <a:r>
              <a:rPr lang="en-US" altLang="zh-CN" sz="2400" dirty="0"/>
              <a:t> mm/</a:t>
            </a:r>
            <a:r>
              <a:rPr lang="en-US" altLang="zh-CN" sz="2400" dirty="0" err="1"/>
              <a:t>dd</a:t>
            </a:r>
            <a:r>
              <a:rPr lang="en-US" altLang="zh-CN" sz="2400" dirty="0"/>
              <a:t>/</a:t>
            </a:r>
            <a:r>
              <a:rPr lang="en-US" altLang="zh-CN" sz="2400" dirty="0" err="1"/>
              <a:t>yyyy</a:t>
            </a:r>
            <a:r>
              <a:rPr lang="en-US" altLang="zh-CN" sz="2400" dirty="0"/>
              <a:t>	</a:t>
            </a:r>
          </a:p>
          <a:p>
            <a:r>
              <a:rPr lang="zh-CN" altLang="en-US" sz="2800" dirty="0"/>
              <a:t>相对计时方法</a:t>
            </a:r>
          </a:p>
          <a:p>
            <a:pPr lvl="1"/>
            <a:r>
              <a:rPr lang="en-US" altLang="zh-CN" sz="2400" dirty="0"/>
              <a:t>now + n minutes	</a:t>
            </a:r>
          </a:p>
          <a:p>
            <a:pPr lvl="1"/>
            <a:r>
              <a:rPr lang="en-US" altLang="zh-CN" sz="2400" dirty="0"/>
              <a:t>now + n hours	</a:t>
            </a:r>
          </a:p>
          <a:p>
            <a:pPr lvl="1"/>
            <a:r>
              <a:rPr lang="en-US" altLang="zh-CN" sz="2400" dirty="0"/>
              <a:t>now + n days	</a:t>
            </a:r>
          </a:p>
          <a:p>
            <a:pPr lvl="1"/>
            <a:r>
              <a:rPr lang="en-US" altLang="zh-CN" sz="2400" dirty="0"/>
              <a:t>now + n weeks</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117</a:t>
            </a:fld>
            <a:endParaRPr lang="en-US" altLang="zh-C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a:t>
            </a:r>
            <a:r>
              <a:rPr lang="zh-CN" altLang="en-US" dirty="0"/>
              <a:t>命令指定时间的方式举例</a:t>
            </a:r>
          </a:p>
        </p:txBody>
      </p:sp>
      <p:sp>
        <p:nvSpPr>
          <p:cNvPr id="3" name="内容占位符 2"/>
          <p:cNvSpPr>
            <a:spLocks noGrp="1"/>
          </p:cNvSpPr>
          <p:nvPr>
            <p:ph idx="1"/>
          </p:nvPr>
        </p:nvSpPr>
        <p:spPr/>
        <p:txBody>
          <a:bodyPr/>
          <a:lstStyle/>
          <a:p>
            <a:r>
              <a:rPr lang="zh-CN" altLang="en-US" dirty="0"/>
              <a:t>指定在今天下午 </a:t>
            </a:r>
            <a:r>
              <a:rPr lang="en-US" altLang="zh-CN" dirty="0"/>
              <a:t>5:30 </a:t>
            </a:r>
            <a:r>
              <a:rPr lang="zh-CN" altLang="en-US" dirty="0"/>
              <a:t>执行某命令（假设现在时间是中午</a:t>
            </a:r>
            <a:r>
              <a:rPr lang="en-US" altLang="zh-CN" dirty="0"/>
              <a:t>12:30</a:t>
            </a:r>
            <a:r>
              <a:rPr lang="zh-CN" altLang="en-US" dirty="0"/>
              <a:t>，</a:t>
            </a:r>
            <a:r>
              <a:rPr lang="en-US" altLang="zh-CN" dirty="0"/>
              <a:t>2011</a:t>
            </a:r>
            <a:r>
              <a:rPr lang="zh-CN" altLang="en-US" dirty="0"/>
              <a:t>年</a:t>
            </a:r>
            <a:r>
              <a:rPr lang="en-US" altLang="zh-CN" dirty="0"/>
              <a:t>4</a:t>
            </a:r>
            <a:r>
              <a:rPr lang="zh-CN" altLang="en-US" dirty="0"/>
              <a:t>月</a:t>
            </a:r>
            <a:r>
              <a:rPr lang="en-US" altLang="zh-CN" dirty="0"/>
              <a:t>16</a:t>
            </a:r>
            <a:r>
              <a:rPr lang="zh-CN" altLang="en-US" dirty="0"/>
              <a:t>）</a:t>
            </a:r>
          </a:p>
          <a:p>
            <a:r>
              <a:rPr lang="zh-CN" altLang="en-US" dirty="0"/>
              <a:t>命令格式如下∶  </a:t>
            </a:r>
          </a:p>
          <a:p>
            <a:pPr lvl="1"/>
            <a:r>
              <a:rPr lang="en-US" altLang="zh-CN" sz="2000" dirty="0"/>
              <a:t>at 5:30pm </a:t>
            </a:r>
          </a:p>
          <a:p>
            <a:pPr lvl="1"/>
            <a:r>
              <a:rPr lang="en-US" altLang="zh-CN" sz="2000" dirty="0"/>
              <a:t>at 17:30 </a:t>
            </a:r>
          </a:p>
          <a:p>
            <a:pPr lvl="1"/>
            <a:r>
              <a:rPr lang="en-US" altLang="zh-CN" sz="2000" dirty="0"/>
              <a:t>at 17:30 today </a:t>
            </a:r>
          </a:p>
          <a:p>
            <a:pPr lvl="1"/>
            <a:r>
              <a:rPr lang="en-US" altLang="zh-CN" sz="2000" dirty="0"/>
              <a:t>at now + 5 hours </a:t>
            </a:r>
          </a:p>
          <a:p>
            <a:pPr lvl="1"/>
            <a:r>
              <a:rPr lang="en-US" altLang="zh-CN" sz="2000" dirty="0"/>
              <a:t>at now + 300 minutes </a:t>
            </a:r>
          </a:p>
          <a:p>
            <a:pPr lvl="1"/>
            <a:r>
              <a:rPr lang="en-US" altLang="zh-CN" sz="2000" dirty="0"/>
              <a:t>at 17:30 16.4.2011</a:t>
            </a:r>
          </a:p>
          <a:p>
            <a:pPr lvl="1"/>
            <a:r>
              <a:rPr lang="en-US" altLang="zh-CN" sz="2000" dirty="0"/>
              <a:t>at 17:30 4/16/2011</a:t>
            </a:r>
          </a:p>
          <a:p>
            <a:pPr lvl="1"/>
            <a:r>
              <a:rPr lang="en-US" altLang="zh-CN" sz="2000" dirty="0"/>
              <a:t>at 17:30 Apr 16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118</a:t>
            </a:fld>
            <a:endParaRPr lang="en-US" altLang="zh-CN"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a:t>
            </a:r>
            <a:r>
              <a:rPr lang="zh-CN" altLang="en-US" dirty="0"/>
              <a:t>命令使用范例</a:t>
            </a:r>
            <a:br>
              <a:rPr lang="zh-CN" altLang="en-US" b="1" dirty="0"/>
            </a:b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a:t>交互方式</a:t>
            </a:r>
          </a:p>
          <a:p>
            <a:pPr lvl="1">
              <a:buNone/>
            </a:pPr>
            <a:r>
              <a:rPr lang="en-US" altLang="zh-CN" dirty="0">
                <a:solidFill>
                  <a:srgbClr val="002060"/>
                </a:solidFill>
              </a:rPr>
              <a:t>$ at 4:00 6/20/2001</a:t>
            </a:r>
          </a:p>
          <a:p>
            <a:r>
              <a:rPr lang="zh-CN" altLang="en-US" dirty="0"/>
              <a:t>使用命令文件方式</a:t>
            </a:r>
          </a:p>
          <a:p>
            <a:pPr lvl="1"/>
            <a:r>
              <a:rPr lang="zh-CN" altLang="en-US" dirty="0"/>
              <a:t>生成文件</a:t>
            </a:r>
            <a:r>
              <a:rPr lang="en-US" altLang="zh-CN" dirty="0" err="1"/>
              <a:t>myatjob</a:t>
            </a:r>
            <a:r>
              <a:rPr lang="zh-CN" altLang="en-US" dirty="0"/>
              <a:t>：</a:t>
            </a:r>
          </a:p>
          <a:p>
            <a:pPr lvl="1">
              <a:buNone/>
            </a:pPr>
            <a:r>
              <a:rPr lang="en-US" altLang="zh-CN" dirty="0">
                <a:solidFill>
                  <a:srgbClr val="002060"/>
                </a:solidFill>
              </a:rPr>
              <a:t>$ echo “find / -name *.txt &gt; ~/</a:t>
            </a:r>
            <a:r>
              <a:rPr lang="en-US" altLang="zh-CN" dirty="0" err="1">
                <a:solidFill>
                  <a:srgbClr val="002060"/>
                </a:solidFill>
              </a:rPr>
              <a:t>txtfiles</a:t>
            </a:r>
            <a:r>
              <a:rPr lang="en-US" altLang="zh-CN" dirty="0">
                <a:solidFill>
                  <a:srgbClr val="002060"/>
                </a:solidFill>
              </a:rPr>
              <a:t>”&gt; </a:t>
            </a:r>
            <a:r>
              <a:rPr lang="en-US" altLang="zh-CN" dirty="0" err="1">
                <a:solidFill>
                  <a:srgbClr val="002060"/>
                </a:solidFill>
              </a:rPr>
              <a:t>myatjob</a:t>
            </a:r>
            <a:endParaRPr lang="en-US" altLang="zh-CN" dirty="0">
              <a:solidFill>
                <a:srgbClr val="002060"/>
              </a:solidFill>
            </a:endParaRPr>
          </a:p>
          <a:p>
            <a:pPr lvl="1"/>
            <a:r>
              <a:rPr lang="zh-CN" altLang="en-US" dirty="0"/>
              <a:t>使用</a:t>
            </a:r>
            <a:r>
              <a:rPr lang="en-US" altLang="zh-CN" dirty="0"/>
              <a:t>at</a:t>
            </a:r>
            <a:r>
              <a:rPr lang="zh-CN" altLang="en-US" dirty="0"/>
              <a:t>命令</a:t>
            </a:r>
          </a:p>
          <a:p>
            <a:pPr lvl="1">
              <a:buNone/>
            </a:pPr>
            <a:r>
              <a:rPr lang="da-DK" altLang="zh-CN" dirty="0">
                <a:solidFill>
                  <a:srgbClr val="002060"/>
                </a:solidFill>
              </a:rPr>
              <a:t>$ at -f </a:t>
            </a:r>
            <a:r>
              <a:rPr lang="en-US" altLang="zh-CN" dirty="0" err="1">
                <a:solidFill>
                  <a:srgbClr val="002060"/>
                </a:solidFill>
              </a:rPr>
              <a:t>myatjob</a:t>
            </a:r>
            <a:r>
              <a:rPr lang="da-DK" altLang="zh-CN" dirty="0">
                <a:solidFill>
                  <a:srgbClr val="002060"/>
                </a:solidFill>
              </a:rPr>
              <a:t> 4:00 6/20/2011 </a:t>
            </a:r>
          </a:p>
          <a:p>
            <a:pPr lvl="1"/>
            <a:r>
              <a:rPr lang="en-US" altLang="zh-CN" dirty="0"/>
              <a:t>or</a:t>
            </a:r>
          </a:p>
          <a:p>
            <a:pPr lvl="1">
              <a:buNone/>
            </a:pPr>
            <a:r>
              <a:rPr lang="en-US" altLang="zh-CN" dirty="0">
                <a:solidFill>
                  <a:srgbClr val="002060"/>
                </a:solidFill>
              </a:rPr>
              <a:t>$ at &lt; </a:t>
            </a:r>
            <a:r>
              <a:rPr lang="en-US" altLang="zh-CN" dirty="0" err="1">
                <a:solidFill>
                  <a:srgbClr val="002060"/>
                </a:solidFill>
              </a:rPr>
              <a:t>myatjob</a:t>
            </a:r>
            <a:r>
              <a:rPr lang="en-US" altLang="zh-CN" dirty="0">
                <a:solidFill>
                  <a:srgbClr val="002060"/>
                </a:solidFill>
              </a:rPr>
              <a:t> 4:00 6/20/2011</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119</a:t>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CentOS</a:t>
            </a:r>
            <a:r>
              <a:rPr lang="en-US" altLang="zh-CN" dirty="0"/>
              <a:t> 7</a:t>
            </a:r>
            <a:r>
              <a:rPr lang="zh-CN" altLang="en-US" dirty="0"/>
              <a:t>中的</a:t>
            </a:r>
            <a:r>
              <a:rPr lang="en-US" altLang="zh-CN" dirty="0" err="1"/>
              <a:t>cron</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sz="2400" dirty="0"/>
              <a:t>软件包名：</a:t>
            </a:r>
            <a:r>
              <a:rPr lang="en-US" altLang="zh-CN" sz="2400" dirty="0"/>
              <a:t> </a:t>
            </a:r>
            <a:r>
              <a:rPr lang="en-US" altLang="zh-CN" sz="2400" dirty="0" err="1"/>
              <a:t>cronie</a:t>
            </a:r>
            <a:endParaRPr lang="en-US" altLang="zh-CN" sz="2400" dirty="0"/>
          </a:p>
          <a:p>
            <a:r>
              <a:rPr lang="zh-CN" altLang="en-US" sz="2400" dirty="0"/>
              <a:t>服务类型：由</a:t>
            </a:r>
            <a:r>
              <a:rPr lang="en-US" altLang="zh-CN" sz="2400" dirty="0" err="1"/>
              <a:t>Systemd</a:t>
            </a:r>
            <a:r>
              <a:rPr lang="zh-CN" altLang="en-US" sz="2400" dirty="0"/>
              <a:t>启动的守护进程</a:t>
            </a:r>
            <a:endParaRPr lang="en-US" altLang="zh-CN" sz="2400" dirty="0"/>
          </a:p>
          <a:p>
            <a:r>
              <a:rPr lang="zh-CN" altLang="en-US" sz="2400" dirty="0"/>
              <a:t>配置单元：</a:t>
            </a:r>
            <a:r>
              <a:rPr lang="en-US" altLang="zh-CN" sz="2400" dirty="0"/>
              <a:t> /</a:t>
            </a:r>
            <a:r>
              <a:rPr lang="en-US" altLang="zh-CN" sz="2400" dirty="0" err="1"/>
              <a:t>usr</a:t>
            </a:r>
            <a:r>
              <a:rPr lang="en-US" altLang="zh-CN" sz="2400" dirty="0"/>
              <a:t>/lib/</a:t>
            </a:r>
            <a:r>
              <a:rPr lang="en-US" altLang="zh-CN" sz="2400" dirty="0" err="1"/>
              <a:t>systemd</a:t>
            </a:r>
            <a:r>
              <a:rPr lang="en-US" altLang="zh-CN" sz="2400" dirty="0"/>
              <a:t>/system/</a:t>
            </a:r>
            <a:r>
              <a:rPr lang="en-US" altLang="zh-CN" sz="2400" dirty="0" err="1">
                <a:solidFill>
                  <a:srgbClr val="FF0000"/>
                </a:solidFill>
              </a:rPr>
              <a:t>crond.service</a:t>
            </a:r>
            <a:endParaRPr lang="en-US" altLang="zh-CN" sz="2400" dirty="0">
              <a:solidFill>
                <a:srgbClr val="FF0000"/>
              </a:solidFill>
            </a:endParaRPr>
          </a:p>
          <a:p>
            <a:r>
              <a:rPr lang="zh-CN" altLang="en-US" sz="2400" dirty="0"/>
              <a:t>守护进程：</a:t>
            </a:r>
            <a:r>
              <a:rPr lang="en-US" altLang="zh-CN" sz="2400" dirty="0"/>
              <a:t> /</a:t>
            </a:r>
            <a:r>
              <a:rPr lang="en-US" altLang="zh-CN" sz="2400" dirty="0" err="1"/>
              <a:t>usr</a:t>
            </a:r>
            <a:r>
              <a:rPr lang="en-US" altLang="zh-CN" sz="2400" dirty="0"/>
              <a:t>/</a:t>
            </a:r>
            <a:r>
              <a:rPr lang="en-US" altLang="zh-CN" sz="2400" dirty="0" err="1"/>
              <a:t>sbin</a:t>
            </a:r>
            <a:r>
              <a:rPr lang="en-US" altLang="zh-CN" sz="2400" dirty="0"/>
              <a:t>/</a:t>
            </a:r>
            <a:r>
              <a:rPr lang="en-US" altLang="zh-CN" sz="2400" dirty="0" err="1">
                <a:solidFill>
                  <a:srgbClr val="FF0000"/>
                </a:solidFill>
              </a:rPr>
              <a:t>crond</a:t>
            </a:r>
            <a:endParaRPr lang="en-US" altLang="zh-CN" sz="2400" dirty="0"/>
          </a:p>
          <a:p>
            <a:r>
              <a:rPr lang="zh-CN" altLang="en-US" sz="2400" dirty="0"/>
              <a:t>配置文件</a:t>
            </a:r>
            <a:endParaRPr lang="en-US" altLang="zh-CN" sz="2400" dirty="0"/>
          </a:p>
          <a:p>
            <a:pPr lvl="1"/>
            <a:r>
              <a:rPr lang="en-US" altLang="zh-CN" sz="2400" dirty="0"/>
              <a:t>/etc/</a:t>
            </a:r>
            <a:r>
              <a:rPr lang="en-US" altLang="zh-CN" sz="2400" dirty="0" err="1"/>
              <a:t>sysconfig</a:t>
            </a:r>
            <a:r>
              <a:rPr lang="en-US" altLang="zh-CN" sz="2400" dirty="0"/>
              <a:t>/</a:t>
            </a:r>
            <a:r>
              <a:rPr lang="en-US" altLang="zh-CN" sz="2400" dirty="0" err="1"/>
              <a:t>crond</a:t>
            </a:r>
            <a:endParaRPr lang="en-US" altLang="zh-CN" sz="2400" dirty="0"/>
          </a:p>
          <a:p>
            <a:pPr lvl="1"/>
            <a:r>
              <a:rPr lang="en-US" altLang="zh-CN" sz="2400" dirty="0"/>
              <a:t>/etc/</a:t>
            </a:r>
            <a:r>
              <a:rPr lang="en-US" altLang="zh-CN" sz="2400" dirty="0" err="1"/>
              <a:t>cron.d</a:t>
            </a:r>
            <a:r>
              <a:rPr lang="en-US" altLang="zh-CN" sz="2400" dirty="0"/>
              <a:t>/0hourly</a:t>
            </a:r>
          </a:p>
          <a:p>
            <a:pPr lvl="1"/>
            <a:r>
              <a:rPr lang="en-US" altLang="zh-CN" sz="2400" dirty="0"/>
              <a:t>/etc/</a:t>
            </a:r>
            <a:r>
              <a:rPr lang="en-US" altLang="zh-CN" sz="2400" dirty="0" err="1"/>
              <a:t>cron.deny</a:t>
            </a:r>
            <a:endParaRPr lang="en-US" altLang="zh-CN" sz="2400" dirty="0"/>
          </a:p>
          <a:p>
            <a:pPr lvl="1"/>
            <a:r>
              <a:rPr lang="en-US" altLang="zh-CN" sz="2400" dirty="0"/>
              <a:t>/etc/</a:t>
            </a:r>
            <a:r>
              <a:rPr lang="en-US" altLang="zh-CN" sz="2400" dirty="0" err="1"/>
              <a:t>pam.d</a:t>
            </a:r>
            <a:r>
              <a:rPr lang="en-US" altLang="zh-CN" sz="2400" dirty="0"/>
              <a:t>/</a:t>
            </a:r>
            <a:r>
              <a:rPr lang="en-US" altLang="zh-CN" sz="2400" dirty="0" err="1"/>
              <a:t>crond</a:t>
            </a:r>
            <a:endParaRPr lang="en-US" altLang="zh-CN" sz="2400" dirty="0"/>
          </a:p>
          <a:p>
            <a:pPr lvl="1"/>
            <a:endParaRPr lang="zh-CN" altLang="en-US"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与</a:t>
            </a:r>
            <a:r>
              <a:rPr lang="en-US" altLang="zh-CN" dirty="0" err="1"/>
              <a:t>cronie</a:t>
            </a:r>
            <a:r>
              <a:rPr lang="zh-CN" altLang="zh-CN" dirty="0"/>
              <a:t>相关的软件包</a:t>
            </a:r>
            <a:endParaRPr lang="zh-CN" altLang="en-US" dirty="0"/>
          </a:p>
        </p:txBody>
      </p:sp>
      <p:sp>
        <p:nvSpPr>
          <p:cNvPr id="3" name="内容占位符 2"/>
          <p:cNvSpPr>
            <a:spLocks noGrp="1"/>
          </p:cNvSpPr>
          <p:nvPr>
            <p:ph idx="1"/>
          </p:nvPr>
        </p:nvSpPr>
        <p:spPr/>
        <p:txBody>
          <a:bodyPr/>
          <a:lstStyle/>
          <a:p>
            <a:r>
              <a:rPr lang="zh-CN" altLang="en-US" dirty="0"/>
              <a:t>周期性计划任务由</a:t>
            </a:r>
            <a:r>
              <a:rPr lang="en-US" altLang="zh-CN" dirty="0" err="1"/>
              <a:t>cronie</a:t>
            </a:r>
            <a:r>
              <a:rPr lang="zh-CN" altLang="en-US" dirty="0"/>
              <a:t>软件提供</a:t>
            </a:r>
            <a:endParaRPr lang="en-US" altLang="zh-CN" dirty="0"/>
          </a:p>
          <a:p>
            <a:r>
              <a:rPr lang="zh-CN" altLang="zh-CN" dirty="0"/>
              <a:t>与</a:t>
            </a:r>
            <a:r>
              <a:rPr lang="en-US" altLang="zh-CN" dirty="0" err="1"/>
              <a:t>cronie</a:t>
            </a:r>
            <a:r>
              <a:rPr lang="zh-CN" altLang="zh-CN" dirty="0"/>
              <a:t>相关的软件包</a:t>
            </a:r>
            <a:endParaRPr lang="en-US" altLang="zh-CN" dirty="0"/>
          </a:p>
          <a:p>
            <a:pPr lvl="1"/>
            <a:r>
              <a:rPr lang="en-US" altLang="zh-CN" dirty="0" err="1"/>
              <a:t>cronie</a:t>
            </a:r>
            <a:r>
              <a:rPr lang="zh-CN" altLang="en-US" dirty="0"/>
              <a:t>：提供</a:t>
            </a:r>
            <a:r>
              <a:rPr lang="en-US" altLang="zh-CN" dirty="0" err="1"/>
              <a:t>crond</a:t>
            </a:r>
            <a:r>
              <a:rPr lang="zh-CN" altLang="en-US" dirty="0"/>
              <a:t>守护进程及其配置目录</a:t>
            </a:r>
            <a:r>
              <a:rPr lang="en-US" altLang="zh-CN" dirty="0"/>
              <a:t>/etc/</a:t>
            </a:r>
            <a:r>
              <a:rPr lang="en-US" altLang="zh-CN" dirty="0" err="1"/>
              <a:t>cron.d</a:t>
            </a:r>
            <a:r>
              <a:rPr lang="zh-CN" altLang="en-US" dirty="0"/>
              <a:t>以及用户使用的</a:t>
            </a:r>
            <a:r>
              <a:rPr lang="en-US" altLang="zh-CN" dirty="0" err="1"/>
              <a:t>crontab</a:t>
            </a:r>
            <a:r>
              <a:rPr lang="zh-CN" altLang="en-US" dirty="0"/>
              <a:t>命令</a:t>
            </a:r>
          </a:p>
          <a:p>
            <a:pPr lvl="1"/>
            <a:r>
              <a:rPr lang="en-US" altLang="zh-CN" dirty="0" err="1"/>
              <a:t>cronie-anacron</a:t>
            </a:r>
            <a:r>
              <a:rPr lang="zh-CN" altLang="en-US" dirty="0"/>
              <a:t>：提供由</a:t>
            </a:r>
            <a:r>
              <a:rPr lang="en-US" altLang="zh-CN" dirty="0" err="1"/>
              <a:t>crond</a:t>
            </a:r>
            <a:r>
              <a:rPr lang="zh-CN" altLang="en-US" dirty="0"/>
              <a:t>调用的</a:t>
            </a:r>
            <a:r>
              <a:rPr lang="en-US" altLang="zh-CN" dirty="0" err="1"/>
              <a:t>anacron</a:t>
            </a:r>
            <a:r>
              <a:rPr lang="zh-CN" altLang="en-US" dirty="0"/>
              <a:t>程序及其配置文件</a:t>
            </a:r>
            <a:r>
              <a:rPr lang="en-US" altLang="zh-CN" dirty="0"/>
              <a:t>/etc/</a:t>
            </a:r>
            <a:r>
              <a:rPr lang="en-US" altLang="zh-CN" dirty="0" err="1"/>
              <a:t>anacrontab</a:t>
            </a:r>
            <a:endParaRPr lang="en-US" altLang="zh-CN" dirty="0"/>
          </a:p>
          <a:p>
            <a:pPr lvl="1"/>
            <a:r>
              <a:rPr lang="en-US" altLang="zh-CN" dirty="0" err="1"/>
              <a:t>crontabs</a:t>
            </a:r>
            <a:r>
              <a:rPr lang="zh-CN" altLang="en-US" dirty="0"/>
              <a:t>：提供</a:t>
            </a:r>
            <a:r>
              <a:rPr lang="en-US" altLang="zh-CN" dirty="0"/>
              <a:t>run-parts</a:t>
            </a:r>
            <a:r>
              <a:rPr lang="zh-CN" altLang="en-US" dirty="0"/>
              <a:t>脚本以及依赖于此脚本的系统计划任务配置文件</a:t>
            </a:r>
            <a:r>
              <a:rPr lang="en-US" altLang="zh-CN" dirty="0"/>
              <a:t>/etc/</a:t>
            </a:r>
            <a:r>
              <a:rPr lang="en-US" altLang="zh-CN" dirty="0" err="1"/>
              <a:t>crontab</a:t>
            </a:r>
            <a:r>
              <a:rPr lang="zh-CN" altLang="en-US" dirty="0"/>
              <a:t>和配置目录</a:t>
            </a:r>
            <a:r>
              <a:rPr lang="en-US" altLang="zh-CN" dirty="0"/>
              <a:t>/etc/</a:t>
            </a:r>
            <a:r>
              <a:rPr lang="en-US" altLang="zh-CN" dirty="0" err="1"/>
              <a:t>cron</a:t>
            </a:r>
            <a:r>
              <a:rPr lang="en-US" altLang="zh-CN" dirty="0"/>
              <a:t>.{</a:t>
            </a:r>
            <a:r>
              <a:rPr lang="en-US" altLang="zh-CN" dirty="0" err="1"/>
              <a:t>daily,weekly,monthly</a:t>
            </a:r>
            <a:r>
              <a:rPr lang="en-US" altLang="zh-CN" dirty="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cron</a:t>
            </a:r>
            <a:r>
              <a:rPr lang="zh-CN" altLang="zh-CN" dirty="0"/>
              <a:t>与</a:t>
            </a:r>
            <a:r>
              <a:rPr lang="en-US" altLang="zh-CN" dirty="0" err="1"/>
              <a:t>anacron</a:t>
            </a:r>
            <a:endParaRPr lang="zh-CN" altLang="en-US" dirty="0"/>
          </a:p>
        </p:txBody>
      </p:sp>
      <p:sp>
        <p:nvSpPr>
          <p:cNvPr id="3" name="内容占位符 2"/>
          <p:cNvSpPr>
            <a:spLocks noGrp="1"/>
          </p:cNvSpPr>
          <p:nvPr>
            <p:ph idx="1"/>
          </p:nvPr>
        </p:nvSpPr>
        <p:spPr/>
        <p:txBody>
          <a:bodyPr/>
          <a:lstStyle/>
          <a:p>
            <a:r>
              <a:rPr lang="en-US" altLang="zh-CN" dirty="0" err="1"/>
              <a:t>cron</a:t>
            </a:r>
            <a:r>
              <a:rPr lang="zh-CN" altLang="zh-CN" dirty="0"/>
              <a:t>假定服务器是</a:t>
            </a:r>
            <a:r>
              <a:rPr lang="en-US" altLang="zh-CN" dirty="0"/>
              <a:t>24*7</a:t>
            </a:r>
            <a:r>
              <a:rPr lang="zh-CN" altLang="zh-CN" dirty="0"/>
              <a:t>全天候运行的</a:t>
            </a:r>
            <a:endParaRPr lang="en-US" altLang="zh-CN" dirty="0"/>
          </a:p>
          <a:p>
            <a:pPr lvl="1"/>
            <a:r>
              <a:rPr lang="zh-CN" altLang="zh-CN" dirty="0"/>
              <a:t>当系统时间变化或有一段关机时间就会遗漏这段时间应该执行的</a:t>
            </a:r>
            <a:r>
              <a:rPr lang="en-US" altLang="zh-CN" dirty="0" err="1"/>
              <a:t>cron</a:t>
            </a:r>
            <a:r>
              <a:rPr lang="zh-CN" altLang="zh-CN" dirty="0"/>
              <a:t>任务</a:t>
            </a:r>
            <a:endParaRPr lang="en-US" altLang="zh-CN" dirty="0"/>
          </a:p>
          <a:p>
            <a:r>
              <a:rPr lang="en-US" altLang="zh-CN" dirty="0" err="1"/>
              <a:t>anacron</a:t>
            </a:r>
            <a:r>
              <a:rPr lang="zh-CN" altLang="en-US" sz="3200" dirty="0"/>
              <a:t> （</a:t>
            </a:r>
            <a:r>
              <a:rPr lang="en-US" altLang="zh-CN" sz="3200" dirty="0"/>
              <a:t>anachronistic </a:t>
            </a:r>
            <a:r>
              <a:rPr lang="en-US" altLang="zh-CN" sz="3200" dirty="0" err="1"/>
              <a:t>cron</a:t>
            </a:r>
            <a:r>
              <a:rPr lang="zh-CN" altLang="en-US" sz="3200" dirty="0"/>
              <a:t>）</a:t>
            </a:r>
            <a:endParaRPr lang="en-US" altLang="zh-CN" sz="3200" dirty="0"/>
          </a:p>
          <a:p>
            <a:pPr lvl="1"/>
            <a:r>
              <a:rPr lang="zh-CN" altLang="en-US" dirty="0"/>
              <a:t>是针对非全天候运行而设计的</a:t>
            </a:r>
          </a:p>
          <a:p>
            <a:pPr lvl="1"/>
            <a:r>
              <a:rPr lang="zh-CN" altLang="en-US" dirty="0"/>
              <a:t>是</a:t>
            </a:r>
            <a:r>
              <a:rPr lang="en-US" altLang="zh-CN" dirty="0" err="1"/>
              <a:t>cron</a:t>
            </a:r>
            <a:r>
              <a:rPr lang="zh-CN" altLang="en-US" dirty="0"/>
              <a:t>的一个连续时间版本</a:t>
            </a:r>
          </a:p>
          <a:p>
            <a:pPr lvl="1"/>
            <a:r>
              <a:rPr lang="zh-CN" altLang="en-US" dirty="0"/>
              <a:t>不会因为时间不连续而遗漏计划任务的执行</a:t>
            </a:r>
            <a:endParaRPr lang="en-US" altLang="zh-CN" dirty="0"/>
          </a:p>
          <a:p>
            <a:pPr lvl="1"/>
            <a:r>
              <a:rPr lang="zh-CN" altLang="zh-CN" dirty="0"/>
              <a:t>在</a:t>
            </a:r>
            <a:r>
              <a:rPr lang="en-US" altLang="zh-CN" dirty="0" err="1"/>
              <a:t>CentOS</a:t>
            </a:r>
            <a:r>
              <a:rPr lang="en-US" altLang="zh-CN" dirty="0"/>
              <a:t> 7</a:t>
            </a:r>
            <a:r>
              <a:rPr lang="zh-CN" altLang="zh-CN" dirty="0"/>
              <a:t>中，</a:t>
            </a:r>
            <a:r>
              <a:rPr lang="en-US" altLang="zh-CN" dirty="0" err="1"/>
              <a:t>anacron</a:t>
            </a:r>
            <a:r>
              <a:rPr lang="zh-CN" altLang="zh-CN" dirty="0"/>
              <a:t>是</a:t>
            </a:r>
            <a:r>
              <a:rPr lang="en-US" altLang="zh-CN" dirty="0" err="1"/>
              <a:t>cronie</a:t>
            </a:r>
            <a:r>
              <a:rPr lang="zh-CN" altLang="zh-CN" dirty="0"/>
              <a:t>的一部分，且由</a:t>
            </a:r>
            <a:r>
              <a:rPr lang="en-US" altLang="zh-CN" dirty="0" err="1"/>
              <a:t>crond</a:t>
            </a:r>
            <a:r>
              <a:rPr lang="zh-CN" altLang="zh-CN" dirty="0"/>
              <a:t>调用的，仅用于运行系统常规计划任务</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crond</a:t>
            </a:r>
            <a:r>
              <a:rPr lang="zh-CN" altLang="en-US" dirty="0"/>
              <a:t>守护进程</a:t>
            </a:r>
          </a:p>
        </p:txBody>
      </p:sp>
      <p:sp>
        <p:nvSpPr>
          <p:cNvPr id="3" name="内容占位符 2"/>
          <p:cNvSpPr>
            <a:spLocks noGrp="1"/>
          </p:cNvSpPr>
          <p:nvPr>
            <p:ph idx="1"/>
          </p:nvPr>
        </p:nvSpPr>
        <p:spPr>
          <a:xfrm>
            <a:off x="323528" y="1340768"/>
            <a:ext cx="8435280" cy="4790157"/>
          </a:xfrm>
        </p:spPr>
        <p:txBody>
          <a:bodyPr/>
          <a:lstStyle/>
          <a:p>
            <a:r>
              <a:rPr lang="en-US" altLang="zh-CN" dirty="0" err="1"/>
              <a:t>crond</a:t>
            </a:r>
            <a:r>
              <a:rPr lang="zh-CN" altLang="en-US" dirty="0"/>
              <a:t>守护进程负责监控周期性任务的执行</a:t>
            </a:r>
            <a:endParaRPr lang="en-US" altLang="zh-CN" dirty="0"/>
          </a:p>
          <a:p>
            <a:r>
              <a:rPr lang="en-US" altLang="zh-CN" dirty="0" err="1"/>
              <a:t>crond</a:t>
            </a:r>
            <a:r>
              <a:rPr lang="zh-CN" altLang="en-US" dirty="0"/>
              <a:t>守护进程的执行参数配置文件</a:t>
            </a:r>
            <a:endParaRPr lang="en-US" altLang="zh-CN" dirty="0"/>
          </a:p>
          <a:p>
            <a:pPr lvl="1"/>
            <a:r>
              <a:rPr lang="en-US" altLang="zh-CN" dirty="0"/>
              <a:t>/etc/</a:t>
            </a:r>
            <a:r>
              <a:rPr lang="en-US" altLang="zh-CN" dirty="0" err="1"/>
              <a:t>sysconfig</a:t>
            </a:r>
            <a:r>
              <a:rPr lang="en-US" altLang="zh-CN" dirty="0"/>
              <a:t>/</a:t>
            </a:r>
            <a:r>
              <a:rPr lang="en-US" altLang="zh-CN" dirty="0" err="1"/>
              <a:t>crond</a:t>
            </a:r>
            <a:endParaRPr lang="en-US" altLang="zh-CN" dirty="0"/>
          </a:p>
          <a:p>
            <a:r>
              <a:rPr lang="zh-CN" altLang="en-US" dirty="0"/>
              <a:t>控制普通用户的使用</a:t>
            </a:r>
            <a:endParaRPr lang="en-US" altLang="zh-CN" dirty="0"/>
          </a:p>
          <a:p>
            <a:pPr lvl="1"/>
            <a:r>
              <a:rPr lang="zh-CN" altLang="en-US" dirty="0"/>
              <a:t>若</a:t>
            </a:r>
            <a:r>
              <a:rPr lang="en-US" altLang="zh-CN" dirty="0">
                <a:solidFill>
                  <a:srgbClr val="002060"/>
                </a:solidFill>
              </a:rPr>
              <a:t>/etc/</a:t>
            </a:r>
            <a:r>
              <a:rPr lang="en-US" altLang="zh-CN" sz="2800" dirty="0" err="1"/>
              <a:t>cron</a:t>
            </a:r>
            <a:r>
              <a:rPr lang="en-US" altLang="zh-CN" dirty="0" err="1">
                <a:solidFill>
                  <a:srgbClr val="002060"/>
                </a:solidFill>
              </a:rPr>
              <a:t>.allow</a:t>
            </a:r>
            <a:r>
              <a:rPr lang="zh-CN" altLang="en-US" dirty="0"/>
              <a:t>存在，仅列在其中的用户允许使用</a:t>
            </a:r>
            <a:endParaRPr lang="en-US" altLang="zh-CN" dirty="0"/>
          </a:p>
          <a:p>
            <a:pPr lvl="1"/>
            <a:r>
              <a:rPr lang="zh-CN" altLang="en-US" dirty="0"/>
              <a:t>若</a:t>
            </a:r>
            <a:r>
              <a:rPr lang="en-US" altLang="zh-CN" dirty="0"/>
              <a:t>/etc/</a:t>
            </a:r>
            <a:r>
              <a:rPr lang="en-US" altLang="zh-CN" sz="2400" dirty="0" err="1"/>
              <a:t>cron</a:t>
            </a:r>
            <a:r>
              <a:rPr lang="en-US" altLang="zh-CN" dirty="0" err="1"/>
              <a:t>.allow</a:t>
            </a:r>
            <a:r>
              <a:rPr lang="en-US" altLang="zh-CN" dirty="0"/>
              <a:t> </a:t>
            </a:r>
            <a:r>
              <a:rPr lang="zh-CN" altLang="en-US" dirty="0"/>
              <a:t>不存在，检查</a:t>
            </a:r>
            <a:r>
              <a:rPr lang="en-US" altLang="zh-CN" dirty="0">
                <a:solidFill>
                  <a:srgbClr val="002060"/>
                </a:solidFill>
              </a:rPr>
              <a:t>/etc/</a:t>
            </a:r>
            <a:r>
              <a:rPr lang="en-US" altLang="zh-CN" sz="2400" dirty="0" err="1"/>
              <a:t>cron</a:t>
            </a:r>
            <a:r>
              <a:rPr lang="en-US" altLang="zh-CN" dirty="0" err="1">
                <a:solidFill>
                  <a:srgbClr val="002060"/>
                </a:solidFill>
              </a:rPr>
              <a:t>.deny</a:t>
            </a:r>
            <a:r>
              <a:rPr lang="zh-CN" altLang="en-US" dirty="0"/>
              <a:t>，没有列于其中的所有用户允许使用</a:t>
            </a:r>
            <a:endParaRPr lang="en-US" altLang="zh-CN" dirty="0"/>
          </a:p>
          <a:p>
            <a:pPr lvl="1"/>
            <a:r>
              <a:rPr lang="zh-CN" altLang="en-US" dirty="0"/>
              <a:t>若两个文件均不存在，仅允许</a:t>
            </a:r>
            <a:r>
              <a:rPr lang="en-US" altLang="zh-CN" dirty="0"/>
              <a:t>root</a:t>
            </a:r>
            <a:r>
              <a:rPr lang="zh-CN" altLang="en-US" dirty="0"/>
              <a:t>用户使用</a:t>
            </a:r>
            <a:endParaRPr lang="en-US" altLang="zh-CN" dirty="0"/>
          </a:p>
          <a:p>
            <a:pPr lvl="1"/>
            <a:r>
              <a:rPr lang="zh-CN" altLang="en-US" dirty="0"/>
              <a:t>空的</a:t>
            </a:r>
            <a:r>
              <a:rPr lang="en-US" altLang="zh-CN" dirty="0"/>
              <a:t>/etc/</a:t>
            </a:r>
            <a:r>
              <a:rPr lang="en-US" altLang="zh-CN" sz="2400" dirty="0" err="1"/>
              <a:t>cron</a:t>
            </a:r>
            <a:r>
              <a:rPr lang="en-US" altLang="zh-CN" dirty="0" err="1"/>
              <a:t>.deny</a:t>
            </a:r>
            <a:r>
              <a:rPr lang="zh-CN" altLang="en-US" dirty="0"/>
              <a:t>文件，表示允许所有用户使用（默认值）</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cron</a:t>
            </a:r>
            <a:r>
              <a:rPr lang="zh-CN" altLang="zh-CN" dirty="0"/>
              <a:t>的工作过程</a:t>
            </a:r>
            <a:endParaRPr lang="zh-CN" altLang="en-US" dirty="0"/>
          </a:p>
        </p:txBody>
      </p:sp>
      <p:sp>
        <p:nvSpPr>
          <p:cNvPr id="3" name="内容占位符 2"/>
          <p:cNvSpPr>
            <a:spLocks noGrp="1"/>
          </p:cNvSpPr>
          <p:nvPr>
            <p:ph idx="1"/>
          </p:nvPr>
        </p:nvSpPr>
        <p:spPr>
          <a:xfrm>
            <a:off x="457200" y="1052736"/>
            <a:ext cx="8363272" cy="5078189"/>
          </a:xfrm>
        </p:spPr>
        <p:txBody>
          <a:bodyPr/>
          <a:lstStyle/>
          <a:p>
            <a:r>
              <a:rPr lang="en-US" altLang="zh-CN" sz="2800" dirty="0" err="1"/>
              <a:t>crond</a:t>
            </a:r>
            <a:r>
              <a:rPr lang="zh-CN" altLang="zh-CN" sz="2800" dirty="0"/>
              <a:t>启动以后，每分钟唤醒一次，检测如下文件的变化并将其加载到内存</a:t>
            </a:r>
            <a:endParaRPr lang="en-US" altLang="zh-CN" sz="2800" dirty="0"/>
          </a:p>
          <a:p>
            <a:pPr lvl="1"/>
            <a:r>
              <a:rPr lang="en-US" altLang="zh-CN" sz="2000" b="1" dirty="0">
                <a:solidFill>
                  <a:srgbClr val="C00000"/>
                </a:solidFill>
              </a:rPr>
              <a:t>/etc/</a:t>
            </a:r>
            <a:r>
              <a:rPr lang="en-US" altLang="zh-CN" sz="2000" b="1" dirty="0" err="1">
                <a:solidFill>
                  <a:srgbClr val="C00000"/>
                </a:solidFill>
              </a:rPr>
              <a:t>crontab</a:t>
            </a:r>
            <a:r>
              <a:rPr lang="zh-CN" altLang="en-US" sz="2000" dirty="0"/>
              <a:t>：是</a:t>
            </a:r>
            <a:r>
              <a:rPr lang="en-US" altLang="zh-CN" sz="2000" dirty="0" err="1"/>
              <a:t>crontab</a:t>
            </a:r>
            <a:r>
              <a:rPr lang="zh-CN" altLang="en-US" sz="2000" dirty="0"/>
              <a:t>格式（</a:t>
            </a:r>
            <a:r>
              <a:rPr lang="en-US" altLang="zh-CN" sz="2000" dirty="0"/>
              <a:t>man 5 </a:t>
            </a:r>
            <a:r>
              <a:rPr lang="en-US" altLang="zh-CN" sz="2000" dirty="0" err="1"/>
              <a:t>crontab</a:t>
            </a:r>
            <a:r>
              <a:rPr lang="zh-CN" altLang="en-US" sz="2000" dirty="0"/>
              <a:t>）的文件</a:t>
            </a:r>
          </a:p>
          <a:p>
            <a:pPr lvl="1"/>
            <a:r>
              <a:rPr lang="en-US" altLang="zh-CN" sz="2000" b="1" dirty="0">
                <a:solidFill>
                  <a:srgbClr val="C00000"/>
                </a:solidFill>
              </a:rPr>
              <a:t>/etc/</a:t>
            </a:r>
            <a:r>
              <a:rPr lang="en-US" altLang="zh-CN" sz="2000" b="1" dirty="0" err="1">
                <a:solidFill>
                  <a:srgbClr val="C00000"/>
                </a:solidFill>
              </a:rPr>
              <a:t>cron.d</a:t>
            </a:r>
            <a:r>
              <a:rPr lang="en-US" altLang="zh-CN" sz="2000" b="1" dirty="0">
                <a:solidFill>
                  <a:srgbClr val="C00000"/>
                </a:solidFill>
              </a:rPr>
              <a:t>/*</a:t>
            </a:r>
            <a:r>
              <a:rPr lang="zh-CN" altLang="en-US" sz="2000" dirty="0"/>
              <a:t>：是</a:t>
            </a:r>
            <a:r>
              <a:rPr lang="en-US" altLang="zh-CN" sz="2000" dirty="0" err="1"/>
              <a:t>crontab</a:t>
            </a:r>
            <a:r>
              <a:rPr lang="zh-CN" altLang="en-US" sz="2000" dirty="0"/>
              <a:t>格式（</a:t>
            </a:r>
            <a:r>
              <a:rPr lang="en-US" altLang="zh-CN" sz="2000" dirty="0"/>
              <a:t>man 5 </a:t>
            </a:r>
            <a:r>
              <a:rPr lang="en-US" altLang="zh-CN" sz="2000" dirty="0" err="1"/>
              <a:t>crontab</a:t>
            </a:r>
            <a:r>
              <a:rPr lang="zh-CN" altLang="en-US" sz="2000" dirty="0"/>
              <a:t>）的文件</a:t>
            </a:r>
          </a:p>
          <a:p>
            <a:pPr lvl="1"/>
            <a:r>
              <a:rPr lang="en-US" altLang="zh-CN" sz="2000" b="1" dirty="0">
                <a:solidFill>
                  <a:srgbClr val="C00000"/>
                </a:solidFill>
              </a:rPr>
              <a:t>/</a:t>
            </a:r>
            <a:r>
              <a:rPr lang="en-US" altLang="zh-CN" sz="2000" b="1" dirty="0" err="1">
                <a:solidFill>
                  <a:srgbClr val="C00000"/>
                </a:solidFill>
              </a:rPr>
              <a:t>var</a:t>
            </a:r>
            <a:r>
              <a:rPr lang="en-US" altLang="zh-CN" sz="2000" b="1" dirty="0">
                <a:solidFill>
                  <a:srgbClr val="C00000"/>
                </a:solidFill>
              </a:rPr>
              <a:t>/spool/</a:t>
            </a:r>
            <a:r>
              <a:rPr lang="en-US" altLang="zh-CN" sz="2000" b="1" dirty="0" err="1">
                <a:solidFill>
                  <a:srgbClr val="C00000"/>
                </a:solidFill>
              </a:rPr>
              <a:t>cron</a:t>
            </a:r>
            <a:r>
              <a:rPr lang="en-US" altLang="zh-CN" sz="2000" b="1" dirty="0">
                <a:solidFill>
                  <a:srgbClr val="C00000"/>
                </a:solidFill>
              </a:rPr>
              <a:t>/*</a:t>
            </a:r>
            <a:r>
              <a:rPr lang="zh-CN" altLang="en-US" sz="2000" dirty="0"/>
              <a:t>：是</a:t>
            </a:r>
            <a:r>
              <a:rPr lang="en-US" altLang="zh-CN" sz="2000" dirty="0" err="1"/>
              <a:t>crontab</a:t>
            </a:r>
            <a:r>
              <a:rPr lang="zh-CN" altLang="en-US" sz="2000" dirty="0"/>
              <a:t>格式（</a:t>
            </a:r>
            <a:r>
              <a:rPr lang="en-US" altLang="zh-CN" sz="2000" dirty="0"/>
              <a:t>man 5 </a:t>
            </a:r>
            <a:r>
              <a:rPr lang="en-US" altLang="zh-CN" sz="2000" dirty="0" err="1"/>
              <a:t>crontab</a:t>
            </a:r>
            <a:r>
              <a:rPr lang="zh-CN" altLang="en-US" sz="2000" dirty="0"/>
              <a:t>）的文件</a:t>
            </a:r>
          </a:p>
          <a:p>
            <a:pPr lvl="1"/>
            <a:r>
              <a:rPr lang="en-US" altLang="zh-CN" sz="2000" b="1" dirty="0">
                <a:solidFill>
                  <a:srgbClr val="C00000"/>
                </a:solidFill>
              </a:rPr>
              <a:t>/etc/</a:t>
            </a:r>
            <a:r>
              <a:rPr lang="en-US" altLang="zh-CN" sz="2000" b="1" dirty="0" err="1">
                <a:solidFill>
                  <a:srgbClr val="C00000"/>
                </a:solidFill>
              </a:rPr>
              <a:t>anacrontab</a:t>
            </a:r>
            <a:r>
              <a:rPr lang="zh-CN" altLang="en-US" sz="2000" dirty="0"/>
              <a:t>：是</a:t>
            </a:r>
            <a:r>
              <a:rPr lang="en-US" altLang="zh-CN" sz="2000" dirty="0" err="1"/>
              <a:t>anacrontab</a:t>
            </a:r>
            <a:r>
              <a:rPr lang="zh-CN" altLang="en-US" sz="2000" dirty="0"/>
              <a:t>格式（</a:t>
            </a:r>
            <a:r>
              <a:rPr lang="en-US" altLang="zh-CN" sz="2000" dirty="0"/>
              <a:t>man 5 </a:t>
            </a:r>
            <a:r>
              <a:rPr lang="en-US" altLang="zh-CN" sz="2000" dirty="0" err="1"/>
              <a:t>anacrontab</a:t>
            </a:r>
            <a:r>
              <a:rPr lang="zh-CN" altLang="en-US" sz="2000" dirty="0"/>
              <a:t>）的文件</a:t>
            </a:r>
            <a:endParaRPr lang="en-US" altLang="zh-CN" sz="2000" dirty="0"/>
          </a:p>
          <a:p>
            <a:r>
              <a:rPr lang="zh-CN" altLang="zh-CN" sz="2800" dirty="0"/>
              <a:t>一旦发现配置文件中安排的</a:t>
            </a:r>
            <a:r>
              <a:rPr lang="en-US" altLang="zh-CN" sz="2800" dirty="0" err="1"/>
              <a:t>cron</a:t>
            </a:r>
            <a:r>
              <a:rPr lang="zh-CN" altLang="zh-CN" sz="2800" dirty="0"/>
              <a:t>任务的时间和日期与系统的当前时间和日期符合时，就执行相应的</a:t>
            </a:r>
            <a:r>
              <a:rPr lang="en-US" altLang="zh-CN" sz="2800" dirty="0" err="1"/>
              <a:t>cron</a:t>
            </a:r>
            <a:r>
              <a:rPr lang="zh-CN" altLang="zh-CN" sz="2800" dirty="0"/>
              <a:t>任务</a:t>
            </a:r>
            <a:endParaRPr lang="en-US" altLang="zh-CN" sz="2800" dirty="0"/>
          </a:p>
          <a:p>
            <a:r>
              <a:rPr lang="zh-CN" altLang="zh-CN" sz="2800" dirty="0"/>
              <a:t>当</a:t>
            </a:r>
            <a:r>
              <a:rPr lang="en-US" altLang="zh-CN" sz="2800" dirty="0" err="1"/>
              <a:t>cron</a:t>
            </a:r>
            <a:r>
              <a:rPr lang="zh-CN" altLang="zh-CN" sz="2800" dirty="0"/>
              <a:t>任务执行结束后，任何输出都将作为邮件发送给安排</a:t>
            </a:r>
            <a:r>
              <a:rPr lang="en-US" altLang="zh-CN" sz="2800" dirty="0" err="1"/>
              <a:t>cron</a:t>
            </a:r>
            <a:r>
              <a:rPr lang="zh-CN" altLang="zh-CN" sz="2800" dirty="0"/>
              <a:t>任务的所有者，或者是配置文件中指定的</a:t>
            </a:r>
            <a:r>
              <a:rPr lang="en-US" altLang="zh-CN" sz="2800" dirty="0"/>
              <a:t>MAILTO</a:t>
            </a:r>
            <a:r>
              <a:rPr lang="zh-CN" altLang="zh-CN" sz="2800" dirty="0"/>
              <a:t>环境变量中指定的用户</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cron</a:t>
            </a:r>
            <a:r>
              <a:rPr lang="zh-CN" altLang="zh-CN" dirty="0"/>
              <a:t>的工作过程</a:t>
            </a:r>
            <a:r>
              <a:rPr lang="zh-CN" altLang="en-US" dirty="0"/>
              <a:t>（续）</a:t>
            </a:r>
          </a:p>
        </p:txBody>
      </p:sp>
      <p:sp>
        <p:nvSpPr>
          <p:cNvPr id="3" name="内容占位符 2"/>
          <p:cNvSpPr>
            <a:spLocks noGrp="1"/>
          </p:cNvSpPr>
          <p:nvPr>
            <p:ph idx="1"/>
          </p:nvPr>
        </p:nvSpPr>
        <p:spPr/>
        <p:txBody>
          <a:bodyPr/>
          <a:lstStyle/>
          <a:p>
            <a:r>
              <a:rPr lang="en-US" altLang="zh-CN" dirty="0"/>
              <a:t>/</a:t>
            </a:r>
            <a:r>
              <a:rPr lang="en-US" altLang="zh-CN" dirty="0" err="1"/>
              <a:t>var</a:t>
            </a:r>
            <a:r>
              <a:rPr lang="en-US" altLang="zh-CN" dirty="0"/>
              <a:t>/spool/</a:t>
            </a:r>
            <a:r>
              <a:rPr lang="en-US" altLang="zh-CN" dirty="0" err="1"/>
              <a:t>cron</a:t>
            </a:r>
            <a:r>
              <a:rPr lang="zh-CN" altLang="zh-CN" dirty="0"/>
              <a:t>目录下的</a:t>
            </a:r>
            <a:r>
              <a:rPr lang="en-US" altLang="zh-CN" dirty="0" err="1"/>
              <a:t>crontab</a:t>
            </a:r>
            <a:r>
              <a:rPr lang="zh-CN" altLang="zh-CN" dirty="0"/>
              <a:t>文件</a:t>
            </a:r>
            <a:endParaRPr lang="en-US" altLang="zh-CN" dirty="0"/>
          </a:p>
          <a:p>
            <a:pPr lvl="1"/>
            <a:r>
              <a:rPr lang="zh-CN" altLang="zh-CN" dirty="0"/>
              <a:t>是由用户使用</a:t>
            </a:r>
            <a:r>
              <a:rPr lang="en-US" altLang="zh-CN" b="1" dirty="0" err="1">
                <a:solidFill>
                  <a:srgbClr val="002060"/>
                </a:solidFill>
              </a:rPr>
              <a:t>crontab</a:t>
            </a:r>
            <a:r>
              <a:rPr lang="zh-CN" altLang="zh-CN" dirty="0"/>
              <a:t>命令编辑创建的</a:t>
            </a:r>
            <a:endParaRPr lang="en-US" altLang="zh-CN" dirty="0"/>
          </a:p>
          <a:p>
            <a:pPr lvl="1"/>
            <a:r>
              <a:rPr lang="zh-CN" altLang="zh-CN" dirty="0"/>
              <a:t>当每个用户使用</a:t>
            </a:r>
            <a:r>
              <a:rPr lang="en-US" altLang="zh-CN" dirty="0" err="1"/>
              <a:t>crontab</a:t>
            </a:r>
            <a:r>
              <a:rPr lang="zh-CN" altLang="zh-CN" dirty="0"/>
              <a:t>命令安排了</a:t>
            </a:r>
            <a:r>
              <a:rPr lang="en-US" altLang="zh-CN" dirty="0" err="1"/>
              <a:t>cron</a:t>
            </a:r>
            <a:r>
              <a:rPr lang="zh-CN" altLang="zh-CN" dirty="0"/>
              <a:t>任务之后，在</a:t>
            </a:r>
            <a:r>
              <a:rPr lang="en-US" altLang="zh-CN" dirty="0"/>
              <a:t>/</a:t>
            </a:r>
            <a:r>
              <a:rPr lang="en-US" altLang="zh-CN" dirty="0" err="1"/>
              <a:t>var</a:t>
            </a:r>
            <a:r>
              <a:rPr lang="en-US" altLang="zh-CN" dirty="0"/>
              <a:t>/spool/</a:t>
            </a:r>
            <a:r>
              <a:rPr lang="en-US" altLang="zh-CN" dirty="0" err="1"/>
              <a:t>cron</a:t>
            </a:r>
            <a:r>
              <a:rPr lang="zh-CN" altLang="zh-CN" dirty="0"/>
              <a:t>目录下就会存在一个与用户同名的</a:t>
            </a:r>
            <a:r>
              <a:rPr lang="en-US" altLang="zh-CN" dirty="0" err="1"/>
              <a:t>crontab</a:t>
            </a:r>
            <a:r>
              <a:rPr lang="zh-CN" altLang="zh-CN" dirty="0"/>
              <a:t>文件</a:t>
            </a:r>
            <a:endParaRPr lang="en-US" altLang="zh-CN" dirty="0"/>
          </a:p>
          <a:p>
            <a:pPr lvl="1"/>
            <a:r>
              <a:rPr lang="zh-CN" altLang="zh-CN" dirty="0"/>
              <a:t>例如一个用户名为</a:t>
            </a:r>
            <a:r>
              <a:rPr lang="en-US" altLang="zh-CN" dirty="0" err="1"/>
              <a:t>osmond</a:t>
            </a:r>
            <a:r>
              <a:rPr lang="zh-CN" altLang="zh-CN" dirty="0"/>
              <a:t>的用户，它所对应的</a:t>
            </a:r>
            <a:r>
              <a:rPr lang="en-US" altLang="zh-CN" dirty="0" err="1"/>
              <a:t>crontab</a:t>
            </a:r>
            <a:r>
              <a:rPr lang="zh-CN" altLang="zh-CN" dirty="0"/>
              <a:t>文件就是 </a:t>
            </a:r>
            <a:r>
              <a:rPr lang="en-US" altLang="zh-CN" dirty="0"/>
              <a:t>/</a:t>
            </a:r>
            <a:r>
              <a:rPr lang="en-US" altLang="zh-CN" dirty="0" err="1"/>
              <a:t>var</a:t>
            </a:r>
            <a:r>
              <a:rPr lang="en-US" altLang="zh-CN" dirty="0"/>
              <a:t>/spool/</a:t>
            </a:r>
            <a:r>
              <a:rPr lang="en-US" altLang="zh-CN" dirty="0" err="1"/>
              <a:t>cron</a:t>
            </a:r>
            <a:r>
              <a:rPr lang="en-US" altLang="zh-CN" dirty="0"/>
              <a:t>/</a:t>
            </a:r>
            <a:r>
              <a:rPr lang="en-US" altLang="zh-CN" dirty="0" err="1"/>
              <a:t>osmond</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crontab</a:t>
            </a:r>
            <a:r>
              <a:rPr lang="zh-CN" altLang="en-US" dirty="0"/>
              <a:t>文件的格式</a:t>
            </a:r>
            <a:br>
              <a:rPr lang="zh-CN" altLang="en-US" b="1" dirty="0"/>
            </a:b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a:t>注释行以 </a:t>
            </a:r>
            <a:r>
              <a:rPr lang="en-US" altLang="zh-CN" dirty="0"/>
              <a:t># </a:t>
            </a:r>
            <a:r>
              <a:rPr lang="zh-CN" altLang="en-US" dirty="0"/>
              <a:t>开头 </a:t>
            </a:r>
          </a:p>
          <a:p>
            <a:r>
              <a:rPr lang="zh-CN" altLang="en-US" dirty="0"/>
              <a:t>详情参见 </a:t>
            </a:r>
            <a:r>
              <a:rPr lang="en-US" altLang="zh-CN" dirty="0">
                <a:solidFill>
                  <a:schemeClr val="accent6">
                    <a:lumMod val="75000"/>
                  </a:schemeClr>
                </a:solidFill>
              </a:rPr>
              <a:t>man 5 </a:t>
            </a:r>
            <a:r>
              <a:rPr lang="en-US" altLang="zh-CN" dirty="0" err="1">
                <a:solidFill>
                  <a:schemeClr val="accent6">
                    <a:lumMod val="75000"/>
                  </a:schemeClr>
                </a:solidFill>
              </a:rPr>
              <a:t>crontab</a:t>
            </a:r>
            <a:endParaRPr lang="en-US" altLang="zh-CN" dirty="0">
              <a:solidFill>
                <a:schemeClr val="accent6">
                  <a:lumMod val="75000"/>
                </a:schemeClr>
              </a:solidFill>
            </a:endParaRPr>
          </a:p>
          <a:p>
            <a:r>
              <a:rPr lang="zh-CN" altLang="en-US" dirty="0">
                <a:solidFill>
                  <a:srgbClr val="002060"/>
                </a:solidFill>
              </a:rPr>
              <a:t>每一行由</a:t>
            </a:r>
            <a:r>
              <a:rPr lang="en-US" altLang="zh-CN" dirty="0">
                <a:solidFill>
                  <a:srgbClr val="002060"/>
                </a:solidFill>
              </a:rPr>
              <a:t>5</a:t>
            </a:r>
            <a:r>
              <a:rPr lang="zh-CN" altLang="en-US" dirty="0">
                <a:solidFill>
                  <a:srgbClr val="002060"/>
                </a:solidFill>
              </a:rPr>
              <a:t>个时间字段及命令组成</a:t>
            </a:r>
            <a:endParaRPr lang="en-US" altLang="zh-CN" dirty="0">
              <a:solidFill>
                <a:srgbClr val="002060"/>
              </a:solidFill>
            </a:endParaRPr>
          </a:p>
          <a:p>
            <a:pPr lvl="1">
              <a:buNone/>
            </a:pPr>
            <a:r>
              <a:rPr lang="en-US" altLang="zh-CN" sz="2000" dirty="0">
                <a:solidFill>
                  <a:srgbClr val="C00000"/>
                </a:solidFill>
              </a:rPr>
              <a:t>minute hour  day-of-month  month-of-year  day-of-week  </a:t>
            </a:r>
            <a:r>
              <a:rPr lang="en-US" altLang="zh-CN" sz="2000" dirty="0">
                <a:solidFill>
                  <a:srgbClr val="002060"/>
                </a:solidFill>
              </a:rPr>
              <a:t>commands</a:t>
            </a:r>
          </a:p>
          <a:p>
            <a:r>
              <a:rPr lang="zh-CN" altLang="en-US" dirty="0">
                <a:solidFill>
                  <a:srgbClr val="002060"/>
                </a:solidFill>
              </a:rPr>
              <a:t>五个时间字段</a:t>
            </a:r>
          </a:p>
          <a:p>
            <a:pPr lvl="1"/>
            <a:r>
              <a:rPr lang="en-US" altLang="zh-CN" sz="2400" dirty="0">
                <a:solidFill>
                  <a:srgbClr val="C00000"/>
                </a:solidFill>
              </a:rPr>
              <a:t>minute</a:t>
            </a:r>
            <a:r>
              <a:rPr lang="zh-CN" altLang="en-US" sz="2400" dirty="0">
                <a:solidFill>
                  <a:srgbClr val="C00000"/>
                </a:solidFill>
              </a:rPr>
              <a:t>：</a:t>
            </a:r>
            <a:r>
              <a:rPr lang="en-US" altLang="zh-CN" sz="2400" dirty="0"/>
              <a:t>		</a:t>
            </a:r>
            <a:r>
              <a:rPr lang="zh-CN" altLang="en-US" sz="2400" dirty="0"/>
              <a:t>一小时中的哪一分钟 </a:t>
            </a:r>
            <a:r>
              <a:rPr lang="en-US" altLang="zh-CN" sz="2400" b="1" dirty="0">
                <a:solidFill>
                  <a:srgbClr val="002060"/>
                </a:solidFill>
              </a:rPr>
              <a:t>[0</a:t>
            </a:r>
            <a:r>
              <a:rPr lang="zh-CN" altLang="en-US" sz="2400" b="1" dirty="0">
                <a:solidFill>
                  <a:srgbClr val="002060"/>
                </a:solidFill>
              </a:rPr>
              <a:t>～</a:t>
            </a:r>
            <a:r>
              <a:rPr lang="en-US" altLang="zh-CN" sz="2400" b="1" dirty="0">
                <a:solidFill>
                  <a:srgbClr val="002060"/>
                </a:solidFill>
              </a:rPr>
              <a:t>59]</a:t>
            </a:r>
            <a:endParaRPr lang="zh-CN" altLang="en-US" sz="2400" b="1" dirty="0">
              <a:solidFill>
                <a:srgbClr val="002060"/>
              </a:solidFill>
            </a:endParaRPr>
          </a:p>
          <a:p>
            <a:pPr lvl="1"/>
            <a:r>
              <a:rPr lang="en-US" altLang="zh-CN" sz="2400" dirty="0">
                <a:solidFill>
                  <a:srgbClr val="C00000"/>
                </a:solidFill>
              </a:rPr>
              <a:t>hour</a:t>
            </a:r>
            <a:r>
              <a:rPr lang="zh-CN" altLang="en-US" sz="2400" dirty="0">
                <a:solidFill>
                  <a:srgbClr val="C00000"/>
                </a:solidFill>
              </a:rPr>
              <a:t>：</a:t>
            </a:r>
            <a:r>
              <a:rPr lang="en-US" altLang="zh-CN" sz="2400" dirty="0"/>
              <a:t>			</a:t>
            </a:r>
            <a:r>
              <a:rPr lang="zh-CN" altLang="en-US" sz="2400" dirty="0"/>
              <a:t>一天中的哪个小时 </a:t>
            </a:r>
            <a:r>
              <a:rPr lang="en-US" altLang="zh-CN" sz="2400" dirty="0"/>
              <a:t>[</a:t>
            </a:r>
            <a:r>
              <a:rPr lang="en-US" altLang="zh-CN" sz="2400" b="1" dirty="0">
                <a:solidFill>
                  <a:srgbClr val="002060"/>
                </a:solidFill>
              </a:rPr>
              <a:t>0</a:t>
            </a:r>
            <a:r>
              <a:rPr lang="zh-CN" altLang="en-US" sz="2400" b="1" dirty="0">
                <a:solidFill>
                  <a:srgbClr val="002060"/>
                </a:solidFill>
              </a:rPr>
              <a:t>～</a:t>
            </a:r>
            <a:r>
              <a:rPr lang="en-US" altLang="zh-CN" sz="2400" b="1" dirty="0">
                <a:solidFill>
                  <a:srgbClr val="002060"/>
                </a:solidFill>
              </a:rPr>
              <a:t>23]</a:t>
            </a:r>
            <a:endParaRPr lang="zh-CN" altLang="en-US" sz="2400" b="1" dirty="0">
              <a:solidFill>
                <a:srgbClr val="002060"/>
              </a:solidFill>
            </a:endParaRPr>
          </a:p>
          <a:p>
            <a:pPr lvl="1"/>
            <a:r>
              <a:rPr lang="en-US" altLang="zh-CN" sz="2400" dirty="0">
                <a:solidFill>
                  <a:srgbClr val="C00000"/>
                </a:solidFill>
              </a:rPr>
              <a:t>day-of-month</a:t>
            </a:r>
            <a:r>
              <a:rPr lang="zh-CN" altLang="en-US" sz="2400" dirty="0">
                <a:solidFill>
                  <a:srgbClr val="C00000"/>
                </a:solidFill>
              </a:rPr>
              <a:t>：</a:t>
            </a:r>
            <a:r>
              <a:rPr lang="en-US" altLang="zh-CN" sz="2400" dirty="0">
                <a:solidFill>
                  <a:srgbClr val="C00000"/>
                </a:solidFill>
              </a:rPr>
              <a:t>	</a:t>
            </a:r>
            <a:r>
              <a:rPr lang="zh-CN" altLang="en-US" sz="2400" dirty="0"/>
              <a:t>一月中的哪一天 </a:t>
            </a:r>
            <a:r>
              <a:rPr lang="en-US" altLang="zh-CN" sz="2400" b="1" dirty="0">
                <a:solidFill>
                  <a:srgbClr val="002060"/>
                </a:solidFill>
              </a:rPr>
              <a:t>[1</a:t>
            </a:r>
            <a:r>
              <a:rPr lang="zh-CN" altLang="en-US" sz="2400" b="1" dirty="0">
                <a:solidFill>
                  <a:srgbClr val="002060"/>
                </a:solidFill>
              </a:rPr>
              <a:t>～</a:t>
            </a:r>
            <a:r>
              <a:rPr lang="en-US" altLang="zh-CN" sz="2400" b="1" dirty="0">
                <a:solidFill>
                  <a:srgbClr val="002060"/>
                </a:solidFill>
              </a:rPr>
              <a:t>31]</a:t>
            </a:r>
            <a:endParaRPr lang="zh-CN" altLang="en-US" sz="2400" b="1" dirty="0">
              <a:solidFill>
                <a:srgbClr val="002060"/>
              </a:solidFill>
            </a:endParaRPr>
          </a:p>
          <a:p>
            <a:pPr lvl="1"/>
            <a:r>
              <a:rPr lang="en-US" altLang="zh-CN" sz="2400" dirty="0">
                <a:solidFill>
                  <a:srgbClr val="C00000"/>
                </a:solidFill>
              </a:rPr>
              <a:t>month-of-year</a:t>
            </a:r>
            <a:r>
              <a:rPr lang="zh-CN" altLang="en-US" sz="2400" dirty="0">
                <a:solidFill>
                  <a:srgbClr val="C00000"/>
                </a:solidFill>
              </a:rPr>
              <a:t>：</a:t>
            </a:r>
            <a:r>
              <a:rPr lang="en-US" altLang="zh-CN" sz="2400" dirty="0">
                <a:solidFill>
                  <a:srgbClr val="C00000"/>
                </a:solidFill>
              </a:rPr>
              <a:t>	</a:t>
            </a:r>
            <a:r>
              <a:rPr lang="zh-CN" altLang="en-US" sz="2400" dirty="0"/>
              <a:t>一年中的哪一月 </a:t>
            </a:r>
            <a:r>
              <a:rPr lang="en-US" altLang="zh-CN" sz="2400" b="1" dirty="0">
                <a:solidFill>
                  <a:srgbClr val="002060"/>
                </a:solidFill>
              </a:rPr>
              <a:t>[1</a:t>
            </a:r>
            <a:r>
              <a:rPr lang="zh-CN" altLang="en-US" sz="2400" b="1" dirty="0">
                <a:solidFill>
                  <a:srgbClr val="002060"/>
                </a:solidFill>
              </a:rPr>
              <a:t>～</a:t>
            </a:r>
            <a:r>
              <a:rPr lang="en-US" altLang="zh-CN" sz="2400" b="1" dirty="0">
                <a:solidFill>
                  <a:srgbClr val="002060"/>
                </a:solidFill>
              </a:rPr>
              <a:t>12]</a:t>
            </a:r>
            <a:endParaRPr lang="zh-CN" altLang="en-US" sz="2400" b="1" dirty="0">
              <a:solidFill>
                <a:srgbClr val="002060"/>
              </a:solidFill>
            </a:endParaRPr>
          </a:p>
          <a:p>
            <a:pPr lvl="1"/>
            <a:r>
              <a:rPr lang="en-US" altLang="zh-CN" sz="2400" dirty="0">
                <a:solidFill>
                  <a:srgbClr val="C00000"/>
                </a:solidFill>
              </a:rPr>
              <a:t>day-of-week</a:t>
            </a:r>
            <a:r>
              <a:rPr lang="zh-CN" altLang="en-US" sz="2400" dirty="0">
                <a:solidFill>
                  <a:srgbClr val="C00000"/>
                </a:solidFill>
              </a:rPr>
              <a:t>：</a:t>
            </a:r>
            <a:r>
              <a:rPr lang="en-US" altLang="zh-CN" sz="2400" dirty="0">
                <a:solidFill>
                  <a:srgbClr val="C00000"/>
                </a:solidFill>
              </a:rPr>
              <a:t>		</a:t>
            </a:r>
            <a:r>
              <a:rPr lang="zh-CN" altLang="en-US" sz="2400" dirty="0"/>
              <a:t>一周中的哪一天 </a:t>
            </a:r>
            <a:r>
              <a:rPr lang="en-US" altLang="zh-CN" sz="2400" b="1" dirty="0">
                <a:solidFill>
                  <a:srgbClr val="002060"/>
                </a:solidFill>
              </a:rPr>
              <a:t>[0</a:t>
            </a:r>
            <a:r>
              <a:rPr lang="zh-CN" altLang="en-US" sz="2400" b="1" dirty="0">
                <a:solidFill>
                  <a:srgbClr val="002060"/>
                </a:solidFill>
              </a:rPr>
              <a:t>～</a:t>
            </a:r>
            <a:r>
              <a:rPr lang="en-US" altLang="zh-CN" sz="2400" b="1" dirty="0">
                <a:solidFill>
                  <a:srgbClr val="002060"/>
                </a:solidFill>
              </a:rPr>
              <a:t>6]</a:t>
            </a:r>
            <a:endParaRPr lang="zh-CN" altLang="en-US" sz="2400" b="1" dirty="0">
              <a:solidFill>
                <a:srgbClr val="002060"/>
              </a:solidFill>
            </a:endParaRPr>
          </a:p>
          <a:p>
            <a:pPr lvl="1"/>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crontab</a:t>
            </a:r>
            <a:r>
              <a:rPr lang="zh-CN" altLang="en-US" dirty="0"/>
              <a:t>文件的书写注意事项</a:t>
            </a:r>
            <a:br>
              <a:rPr lang="zh-CN" altLang="en-US" b="1" dirty="0"/>
            </a:b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sz="2800" dirty="0"/>
              <a:t>这些项都</a:t>
            </a:r>
            <a:r>
              <a:rPr lang="zh-CN" altLang="en-US" sz="2800" b="1" dirty="0">
                <a:solidFill>
                  <a:srgbClr val="C00000"/>
                </a:solidFill>
              </a:rPr>
              <a:t>不能为空</a:t>
            </a:r>
            <a:r>
              <a:rPr lang="zh-CN" altLang="en-US" sz="2800" dirty="0"/>
              <a:t>，必须填入 </a:t>
            </a:r>
          </a:p>
          <a:p>
            <a:r>
              <a:rPr lang="zh-CN" altLang="en-US" sz="2800" dirty="0"/>
              <a:t>如果用户不需要指定其中的几项时间，那么可以</a:t>
            </a:r>
            <a:r>
              <a:rPr lang="zh-CN" altLang="en-US" sz="2800" b="1" dirty="0">
                <a:solidFill>
                  <a:srgbClr val="C00000"/>
                </a:solidFill>
              </a:rPr>
              <a:t>使用统配符*表示任何时间 </a:t>
            </a:r>
          </a:p>
          <a:p>
            <a:r>
              <a:rPr lang="zh-CN" altLang="en-US" sz="2800" dirty="0"/>
              <a:t>每个时间字段都可以指定多个值，它们之间</a:t>
            </a:r>
            <a:r>
              <a:rPr lang="zh-CN" altLang="en-US" sz="2800" b="1" dirty="0">
                <a:solidFill>
                  <a:srgbClr val="C00000"/>
                </a:solidFill>
              </a:rPr>
              <a:t>用”</a:t>
            </a:r>
            <a:r>
              <a:rPr lang="en-US" altLang="zh-CN" sz="2800" b="1" dirty="0">
                <a:solidFill>
                  <a:srgbClr val="C00000"/>
                </a:solidFill>
              </a:rPr>
              <a:t>,”</a:t>
            </a:r>
            <a:r>
              <a:rPr lang="zh-CN" altLang="en-US" sz="2800" b="1" dirty="0">
                <a:solidFill>
                  <a:srgbClr val="C00000"/>
                </a:solidFill>
              </a:rPr>
              <a:t>间隔</a:t>
            </a:r>
            <a:r>
              <a:rPr lang="zh-CN" altLang="en-US" sz="2800" dirty="0"/>
              <a:t>，如：</a:t>
            </a:r>
            <a:r>
              <a:rPr lang="en-US" altLang="zh-CN" sz="2800" dirty="0"/>
              <a:t>1,3,5</a:t>
            </a:r>
          </a:p>
          <a:p>
            <a:r>
              <a:rPr lang="zh-CN" altLang="en-US" sz="2800" dirty="0"/>
              <a:t>每个时间字段都可以指定范围，它们之间</a:t>
            </a:r>
            <a:r>
              <a:rPr lang="zh-CN" altLang="en-US" sz="2800" b="1" dirty="0">
                <a:solidFill>
                  <a:srgbClr val="C00000"/>
                </a:solidFill>
              </a:rPr>
              <a:t>用“</a:t>
            </a:r>
            <a:r>
              <a:rPr lang="en-US" altLang="zh-CN" sz="2800" b="1" dirty="0">
                <a:solidFill>
                  <a:srgbClr val="C00000"/>
                </a:solidFill>
              </a:rPr>
              <a:t>-”</a:t>
            </a:r>
            <a:r>
              <a:rPr lang="zh-CN" altLang="en-US" sz="2800" b="1" dirty="0">
                <a:solidFill>
                  <a:srgbClr val="C00000"/>
                </a:solidFill>
              </a:rPr>
              <a:t>间隔</a:t>
            </a:r>
            <a:r>
              <a:rPr lang="zh-CN" altLang="en-US" sz="2800" dirty="0"/>
              <a:t> ，如：</a:t>
            </a:r>
            <a:r>
              <a:rPr lang="en-US" altLang="zh-CN" sz="2800" dirty="0"/>
              <a:t>12-20</a:t>
            </a:r>
          </a:p>
          <a:p>
            <a:r>
              <a:rPr lang="zh-CN" altLang="en-US" sz="2800" dirty="0"/>
              <a:t>每个时间字段都可以使用</a:t>
            </a:r>
            <a:r>
              <a:rPr lang="zh-CN" altLang="en-US" sz="2800" b="1" dirty="0">
                <a:solidFill>
                  <a:srgbClr val="C00000"/>
                </a:solidFill>
              </a:rPr>
              <a:t>*</a:t>
            </a:r>
            <a:r>
              <a:rPr lang="en-US" altLang="zh-CN" sz="2800" b="1" dirty="0">
                <a:solidFill>
                  <a:srgbClr val="C00000"/>
                </a:solidFill>
              </a:rPr>
              <a:t>/n</a:t>
            </a:r>
            <a:r>
              <a:rPr lang="zh-CN" altLang="en-US" sz="2800" b="1" dirty="0">
                <a:solidFill>
                  <a:srgbClr val="C00000"/>
                </a:solidFill>
              </a:rPr>
              <a:t>表示每隔</a:t>
            </a:r>
            <a:r>
              <a:rPr lang="en-US" altLang="zh-CN" sz="2800" b="1" dirty="0">
                <a:solidFill>
                  <a:srgbClr val="C00000"/>
                </a:solidFill>
              </a:rPr>
              <a:t>n</a:t>
            </a:r>
            <a:r>
              <a:rPr lang="zh-CN" altLang="en-US" sz="2800" dirty="0"/>
              <a:t>，如：*</a:t>
            </a:r>
            <a:r>
              <a:rPr lang="en-US" altLang="zh-CN" sz="2800" dirty="0"/>
              <a:t>/2</a:t>
            </a:r>
          </a:p>
          <a:p>
            <a:r>
              <a:rPr lang="zh-CN" altLang="en-US" sz="2800" dirty="0"/>
              <a:t>命令应该给出</a:t>
            </a:r>
            <a:r>
              <a:rPr lang="zh-CN" altLang="en-US" sz="2800" b="1" dirty="0">
                <a:solidFill>
                  <a:srgbClr val="C00000"/>
                </a:solidFill>
              </a:rPr>
              <a:t>绝对路径</a:t>
            </a:r>
            <a:r>
              <a:rPr lang="zh-CN" altLang="en-US" sz="2800" dirty="0"/>
              <a:t>，或</a:t>
            </a:r>
            <a:r>
              <a:rPr lang="zh-CN" altLang="en-US" sz="2800" b="1" dirty="0">
                <a:solidFill>
                  <a:srgbClr val="C00000"/>
                </a:solidFill>
              </a:rPr>
              <a:t>设置</a:t>
            </a:r>
            <a:r>
              <a:rPr lang="en-US" altLang="zh-CN" sz="2800" b="1" dirty="0">
                <a:solidFill>
                  <a:srgbClr val="C00000"/>
                </a:solidFill>
              </a:rPr>
              <a:t>PATH</a:t>
            </a:r>
            <a:r>
              <a:rPr lang="zh-CN" altLang="en-US" sz="2800" b="1" dirty="0">
                <a:solidFill>
                  <a:srgbClr val="C00000"/>
                </a:solidFill>
              </a:rPr>
              <a:t>环境变量 </a:t>
            </a:r>
          </a:p>
          <a:p>
            <a:r>
              <a:rPr lang="zh-CN" altLang="en-US" sz="2800" dirty="0"/>
              <a:t>用户必须</a:t>
            </a:r>
            <a:r>
              <a:rPr lang="zh-CN" altLang="en-US" sz="2800" b="1" dirty="0">
                <a:solidFill>
                  <a:srgbClr val="C00000"/>
                </a:solidFill>
              </a:rPr>
              <a:t>具有运行</a:t>
            </a:r>
            <a:r>
              <a:rPr lang="zh-CN" altLang="en-US" sz="2800" dirty="0"/>
              <a:t>所对应的命令或程序的</a:t>
            </a:r>
            <a:r>
              <a:rPr lang="zh-CN" altLang="en-US" sz="2800" b="1" dirty="0">
                <a:solidFill>
                  <a:srgbClr val="C00000"/>
                </a:solidFill>
              </a:rPr>
              <a:t>权限</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a:t>本章内容要点</a:t>
            </a:r>
          </a:p>
        </p:txBody>
      </p:sp>
      <p:sp>
        <p:nvSpPr>
          <p:cNvPr id="110595" name="Rectangle 3"/>
          <p:cNvSpPr>
            <a:spLocks noGrp="1" noChangeArrowheads="1"/>
          </p:cNvSpPr>
          <p:nvPr>
            <p:ph type="body" idx="1"/>
          </p:nvPr>
        </p:nvSpPr>
        <p:spPr/>
        <p:txBody>
          <a:bodyPr/>
          <a:lstStyle/>
          <a:p>
            <a:r>
              <a:rPr lang="zh-CN" altLang="en-US" dirty="0"/>
              <a:t>守护进程</a:t>
            </a:r>
            <a:endParaRPr lang="en-US" altLang="zh-CN" dirty="0"/>
          </a:p>
          <a:p>
            <a:r>
              <a:rPr lang="zh-CN" altLang="zh-CN" dirty="0"/>
              <a:t>使用</a:t>
            </a:r>
            <a:r>
              <a:rPr lang="en-US" altLang="zh-CN" dirty="0" err="1"/>
              <a:t>systemctl</a:t>
            </a:r>
            <a:r>
              <a:rPr lang="zh-CN" altLang="zh-CN" dirty="0"/>
              <a:t>管理服务</a:t>
            </a:r>
            <a:endParaRPr lang="zh-CN" altLang="en-US" dirty="0"/>
          </a:p>
          <a:p>
            <a:r>
              <a:rPr lang="zh-CN" altLang="en-US" dirty="0"/>
              <a:t>安排周期性任务</a:t>
            </a:r>
            <a:endParaRPr lang="en-US" altLang="zh-CN" dirty="0"/>
          </a:p>
          <a:p>
            <a:r>
              <a:rPr lang="zh-CN" altLang="en-US" dirty="0"/>
              <a:t>日志系统与系统日志</a:t>
            </a:r>
            <a:endParaRPr lang="en-US" altLang="zh-CN" dirty="0"/>
          </a:p>
          <a:p>
            <a:r>
              <a:rPr lang="en-US" altLang="zh-CN" dirty="0"/>
              <a:t>SSH</a:t>
            </a:r>
            <a:r>
              <a:rPr lang="zh-CN" altLang="zh-CN" dirty="0"/>
              <a:t>与</a:t>
            </a:r>
            <a:r>
              <a:rPr lang="en-US" altLang="zh-CN" dirty="0" err="1"/>
              <a:t>OpenSSH</a:t>
            </a:r>
            <a:endParaRPr lang="en-US" altLang="zh-CN" dirty="0"/>
          </a:p>
        </p:txBody>
      </p:sp>
      <p:sp>
        <p:nvSpPr>
          <p:cNvPr id="6" name="日期占位符 5"/>
          <p:cNvSpPr>
            <a:spLocks noGrp="1"/>
          </p:cNvSpPr>
          <p:nvPr>
            <p:ph type="dt" sz="half" idx="10"/>
          </p:nvPr>
        </p:nvSpPr>
        <p:spPr/>
        <p:txBody>
          <a:bodyPr/>
          <a:lstStyle/>
          <a:p>
            <a:fld id="{29A22462-6AFA-4DFA-AFDB-F17DF9625822}" type="datetime2">
              <a:rPr lang="zh-CN" altLang="en-US" smtClean="0"/>
              <a:pPr/>
              <a:t>2018年11月13日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run-parts</a:t>
            </a:r>
            <a:r>
              <a:rPr lang="zh-CN" altLang="zh-CN" dirty="0"/>
              <a:t>与</a:t>
            </a:r>
            <a:r>
              <a:rPr lang="en-US" altLang="zh-CN" dirty="0"/>
              <a:t>/etc/</a:t>
            </a:r>
            <a:r>
              <a:rPr lang="en-US" altLang="zh-CN" dirty="0" err="1"/>
              <a:t>cron</a:t>
            </a:r>
            <a:r>
              <a:rPr lang="en-US" altLang="zh-CN" dirty="0"/>
              <a:t>.</a:t>
            </a:r>
            <a:br>
              <a:rPr lang="en-US" altLang="zh-CN" dirty="0"/>
            </a:br>
            <a:r>
              <a:rPr lang="en-US" altLang="zh-CN" dirty="0"/>
              <a:t>{</a:t>
            </a:r>
            <a:r>
              <a:rPr lang="en-US" altLang="zh-CN" dirty="0" err="1"/>
              <a:t>hourly,daily,weekly,monthly</a:t>
            </a:r>
            <a:r>
              <a:rPr lang="en-US" altLang="zh-CN" dirty="0"/>
              <a:t>}</a:t>
            </a:r>
            <a:r>
              <a:rPr lang="zh-CN" altLang="zh-CN" dirty="0"/>
              <a:t>目录</a:t>
            </a:r>
            <a:endParaRPr lang="zh-CN" altLang="en-US" dirty="0"/>
          </a:p>
        </p:txBody>
      </p:sp>
      <p:sp>
        <p:nvSpPr>
          <p:cNvPr id="3" name="内容占位符 2"/>
          <p:cNvSpPr>
            <a:spLocks noGrp="1"/>
          </p:cNvSpPr>
          <p:nvPr>
            <p:ph idx="1"/>
          </p:nvPr>
        </p:nvSpPr>
        <p:spPr/>
        <p:txBody>
          <a:bodyPr/>
          <a:lstStyle/>
          <a:p>
            <a:r>
              <a:rPr lang="en-US" altLang="zh-CN" dirty="0" err="1"/>
              <a:t>crontabs</a:t>
            </a:r>
            <a:r>
              <a:rPr lang="zh-CN" altLang="zh-CN" dirty="0"/>
              <a:t>软件包</a:t>
            </a:r>
            <a:endParaRPr lang="en-US" altLang="zh-CN" dirty="0"/>
          </a:p>
          <a:p>
            <a:pPr lvl="1"/>
            <a:r>
              <a:rPr lang="en-US" altLang="zh-CN" dirty="0"/>
              <a:t>run-parts</a:t>
            </a:r>
            <a:r>
              <a:rPr lang="zh-CN" altLang="en-US" dirty="0"/>
              <a:t>：</a:t>
            </a:r>
            <a:r>
              <a:rPr lang="zh-CN" altLang="zh-CN" dirty="0"/>
              <a:t>执行</a:t>
            </a:r>
            <a:r>
              <a:rPr lang="zh-CN" altLang="en-US" dirty="0"/>
              <a:t>指定</a:t>
            </a:r>
            <a:r>
              <a:rPr lang="zh-CN" altLang="zh-CN" dirty="0"/>
              <a:t>目录中的所有可执行文件</a:t>
            </a:r>
            <a:endParaRPr lang="en-US" altLang="zh-CN" dirty="0"/>
          </a:p>
          <a:p>
            <a:pPr lvl="2">
              <a:buNone/>
            </a:pPr>
            <a:r>
              <a:rPr lang="en-US" altLang="zh-CN" dirty="0">
                <a:solidFill>
                  <a:srgbClr val="002060"/>
                </a:solidFill>
              </a:rPr>
              <a:t>#  run-parts &lt;directory&gt;</a:t>
            </a:r>
            <a:endParaRPr lang="zh-CN" altLang="zh-CN" dirty="0">
              <a:solidFill>
                <a:srgbClr val="002060"/>
              </a:solidFill>
            </a:endParaRPr>
          </a:p>
          <a:p>
            <a:pPr lvl="1"/>
            <a:r>
              <a:rPr lang="en-US" altLang="zh-CN" dirty="0"/>
              <a:t>/etc/</a:t>
            </a:r>
            <a:r>
              <a:rPr lang="en-US" altLang="zh-CN" dirty="0" err="1"/>
              <a:t>cron</a:t>
            </a:r>
            <a:r>
              <a:rPr lang="en-US" altLang="zh-CN" dirty="0"/>
              <a:t>.{</a:t>
            </a:r>
            <a:r>
              <a:rPr lang="en-US" altLang="zh-CN" dirty="0" err="1"/>
              <a:t>hourly,daily,weekly,monthly</a:t>
            </a:r>
            <a:r>
              <a:rPr lang="en-US" altLang="zh-CN" dirty="0"/>
              <a:t>}</a:t>
            </a:r>
            <a:r>
              <a:rPr lang="zh-CN" altLang="zh-CN" dirty="0"/>
              <a:t>目录</a:t>
            </a:r>
            <a:endParaRPr lang="en-US" altLang="zh-CN" dirty="0"/>
          </a:p>
          <a:p>
            <a:pPr lvl="2"/>
            <a:r>
              <a:rPr lang="en-US" altLang="zh-CN" sz="2000" b="1" dirty="0">
                <a:solidFill>
                  <a:srgbClr val="002060"/>
                </a:solidFill>
              </a:rPr>
              <a:t>/etc/</a:t>
            </a:r>
            <a:r>
              <a:rPr lang="en-US" altLang="zh-CN" sz="2000" b="1" dirty="0" err="1">
                <a:solidFill>
                  <a:srgbClr val="002060"/>
                </a:solidFill>
              </a:rPr>
              <a:t>cron.hourly</a:t>
            </a:r>
            <a:r>
              <a:rPr lang="en-US" altLang="zh-CN" sz="2000" b="1" dirty="0">
                <a:solidFill>
                  <a:srgbClr val="002060"/>
                </a:solidFill>
              </a:rPr>
              <a:t>/ </a:t>
            </a:r>
            <a:r>
              <a:rPr lang="zh-CN" altLang="en-US" sz="2000" dirty="0"/>
              <a:t>：存放每小时要执行的任务脚本文件</a:t>
            </a:r>
            <a:endParaRPr lang="en-US" altLang="zh-CN" sz="2000" dirty="0"/>
          </a:p>
          <a:p>
            <a:pPr lvl="2"/>
            <a:r>
              <a:rPr lang="en-US" altLang="zh-CN" sz="2000" b="1" dirty="0">
                <a:solidFill>
                  <a:srgbClr val="002060"/>
                </a:solidFill>
              </a:rPr>
              <a:t>/etc/</a:t>
            </a:r>
            <a:r>
              <a:rPr lang="en-US" altLang="zh-CN" sz="2000" b="1" dirty="0" err="1">
                <a:solidFill>
                  <a:srgbClr val="002060"/>
                </a:solidFill>
              </a:rPr>
              <a:t>cron.daily</a:t>
            </a:r>
            <a:r>
              <a:rPr lang="en-US" altLang="zh-CN" sz="2000" b="1" dirty="0">
                <a:solidFill>
                  <a:srgbClr val="002060"/>
                </a:solidFill>
              </a:rPr>
              <a:t>/ </a:t>
            </a:r>
            <a:r>
              <a:rPr lang="zh-CN" altLang="en-US" sz="2000" dirty="0"/>
              <a:t>：存放每天要执行的任务脚本文件</a:t>
            </a:r>
            <a:endParaRPr lang="en-US" altLang="zh-CN" sz="2000" dirty="0"/>
          </a:p>
          <a:p>
            <a:pPr lvl="2"/>
            <a:r>
              <a:rPr lang="en-US" altLang="zh-CN" sz="2000" b="1" dirty="0">
                <a:solidFill>
                  <a:srgbClr val="002060"/>
                </a:solidFill>
              </a:rPr>
              <a:t>/etc/</a:t>
            </a:r>
            <a:r>
              <a:rPr lang="en-US" altLang="zh-CN" sz="2000" b="1" dirty="0" err="1">
                <a:solidFill>
                  <a:srgbClr val="002060"/>
                </a:solidFill>
              </a:rPr>
              <a:t>cron.weekly</a:t>
            </a:r>
            <a:r>
              <a:rPr lang="en-US" altLang="zh-CN" sz="2000" b="1" dirty="0">
                <a:solidFill>
                  <a:srgbClr val="002060"/>
                </a:solidFill>
              </a:rPr>
              <a:t>/ </a:t>
            </a:r>
            <a:r>
              <a:rPr lang="zh-CN" altLang="en-US" sz="2000" dirty="0"/>
              <a:t>：存放每周要执行的任务脚本文件</a:t>
            </a:r>
            <a:endParaRPr lang="en-US" altLang="zh-CN" sz="2000" dirty="0"/>
          </a:p>
          <a:p>
            <a:pPr lvl="2"/>
            <a:r>
              <a:rPr lang="en-US" altLang="zh-CN" sz="2000" b="1" dirty="0">
                <a:solidFill>
                  <a:srgbClr val="002060"/>
                </a:solidFill>
              </a:rPr>
              <a:t>/etc/</a:t>
            </a:r>
            <a:r>
              <a:rPr lang="en-US" altLang="zh-CN" sz="2000" b="1" dirty="0" err="1">
                <a:solidFill>
                  <a:srgbClr val="002060"/>
                </a:solidFill>
              </a:rPr>
              <a:t>cron.monthly</a:t>
            </a:r>
            <a:r>
              <a:rPr lang="en-US" altLang="zh-CN" sz="2000" b="1" dirty="0">
                <a:solidFill>
                  <a:srgbClr val="002060"/>
                </a:solidFill>
              </a:rPr>
              <a:t>/</a:t>
            </a:r>
            <a:r>
              <a:rPr lang="zh-CN" altLang="en-US" sz="2000" b="1" dirty="0">
                <a:solidFill>
                  <a:srgbClr val="002060"/>
                </a:solidFill>
              </a:rPr>
              <a:t> </a:t>
            </a:r>
            <a:r>
              <a:rPr lang="zh-CN" altLang="en-US" sz="2000" dirty="0"/>
              <a:t>：存放每月要执行的任务脚本文件</a:t>
            </a:r>
            <a:endParaRPr lang="en-US" altLang="zh-CN" dirty="0"/>
          </a:p>
          <a:p>
            <a:r>
              <a:rPr lang="zh-CN" altLang="en-US" dirty="0"/>
              <a:t>例如 </a:t>
            </a:r>
            <a:r>
              <a:rPr lang="en-US" altLang="zh-CN" dirty="0"/>
              <a:t>/etc/</a:t>
            </a:r>
            <a:r>
              <a:rPr lang="en-US" altLang="zh-CN" dirty="0" err="1"/>
              <a:t>cron.d</a:t>
            </a:r>
            <a:r>
              <a:rPr lang="en-US" altLang="zh-CN" dirty="0"/>
              <a:t>/0hourly</a:t>
            </a:r>
          </a:p>
          <a:p>
            <a:pPr lvl="1">
              <a:buNone/>
            </a:pPr>
            <a:r>
              <a:rPr lang="en-US" altLang="zh-CN" dirty="0">
                <a:solidFill>
                  <a:schemeClr val="accent6">
                    <a:lumMod val="75000"/>
                  </a:schemeClr>
                </a:solidFill>
              </a:rPr>
              <a:t>    01 * * * * root run-parts /etc/</a:t>
            </a:r>
            <a:r>
              <a:rPr lang="en-US" altLang="zh-CN" dirty="0" err="1">
                <a:solidFill>
                  <a:schemeClr val="accent6">
                    <a:lumMod val="75000"/>
                  </a:schemeClr>
                </a:solidFill>
              </a:rPr>
              <a:t>cron.hourly</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anacron</a:t>
            </a:r>
            <a:r>
              <a:rPr lang="en-US" altLang="zh-CN" dirty="0"/>
              <a:t> </a:t>
            </a:r>
            <a:r>
              <a:rPr lang="zh-CN" altLang="en-US" dirty="0"/>
              <a:t>任务的执行</a:t>
            </a:r>
          </a:p>
        </p:txBody>
      </p:sp>
      <p:sp>
        <p:nvSpPr>
          <p:cNvPr id="3" name="内容占位符 2"/>
          <p:cNvSpPr>
            <a:spLocks noGrp="1"/>
          </p:cNvSpPr>
          <p:nvPr>
            <p:ph idx="1"/>
          </p:nvPr>
        </p:nvSpPr>
        <p:spPr>
          <a:xfrm>
            <a:off x="457200" y="1340768"/>
            <a:ext cx="8229600" cy="4790157"/>
          </a:xfrm>
        </p:spPr>
        <p:txBody>
          <a:bodyPr/>
          <a:lstStyle/>
          <a:p>
            <a:r>
              <a:rPr lang="en-US" altLang="zh-CN" dirty="0" err="1"/>
              <a:t>anacron</a:t>
            </a:r>
            <a:r>
              <a:rPr lang="zh-CN" altLang="en-US" dirty="0"/>
              <a:t>由</a:t>
            </a:r>
            <a:r>
              <a:rPr lang="en-US" altLang="zh-CN" dirty="0" err="1"/>
              <a:t>crond</a:t>
            </a:r>
            <a:r>
              <a:rPr lang="zh-CN" altLang="en-US" dirty="0"/>
              <a:t>调用间接执行</a:t>
            </a:r>
            <a:endParaRPr lang="en-US" altLang="zh-CN" dirty="0"/>
          </a:p>
          <a:p>
            <a:pPr lvl="1"/>
            <a:r>
              <a:rPr lang="en-US" altLang="zh-CN" dirty="0"/>
              <a:t>/etc/</a:t>
            </a:r>
            <a:r>
              <a:rPr lang="en-US" altLang="zh-CN" dirty="0" err="1"/>
              <a:t>cron.hourly</a:t>
            </a:r>
            <a:r>
              <a:rPr lang="en-US" altLang="zh-CN" dirty="0"/>
              <a:t>/0anacron</a:t>
            </a:r>
          </a:p>
          <a:p>
            <a:pPr lvl="1">
              <a:buNone/>
            </a:pPr>
            <a:r>
              <a:rPr lang="en-US" altLang="zh-CN" dirty="0">
                <a:solidFill>
                  <a:schemeClr val="accent6">
                    <a:lumMod val="75000"/>
                  </a:schemeClr>
                </a:solidFill>
              </a:rPr>
              <a:t>/</a:t>
            </a:r>
            <a:r>
              <a:rPr lang="en-US" altLang="zh-CN" dirty="0" err="1">
                <a:solidFill>
                  <a:schemeClr val="accent6">
                    <a:lumMod val="75000"/>
                  </a:schemeClr>
                </a:solidFill>
              </a:rPr>
              <a:t>usr</a:t>
            </a:r>
            <a:r>
              <a:rPr lang="en-US" altLang="zh-CN" dirty="0">
                <a:solidFill>
                  <a:schemeClr val="accent6">
                    <a:lumMod val="75000"/>
                  </a:schemeClr>
                </a:solidFill>
              </a:rPr>
              <a:t>/</a:t>
            </a:r>
            <a:r>
              <a:rPr lang="en-US" altLang="zh-CN" dirty="0" err="1">
                <a:solidFill>
                  <a:schemeClr val="accent6">
                    <a:lumMod val="75000"/>
                  </a:schemeClr>
                </a:solidFill>
              </a:rPr>
              <a:t>sbin</a:t>
            </a:r>
            <a:r>
              <a:rPr lang="en-US" altLang="zh-CN" dirty="0">
                <a:solidFill>
                  <a:schemeClr val="accent6">
                    <a:lumMod val="75000"/>
                  </a:schemeClr>
                </a:solidFill>
              </a:rPr>
              <a:t>/</a:t>
            </a:r>
            <a:r>
              <a:rPr lang="en-US" altLang="zh-CN" dirty="0" err="1">
                <a:solidFill>
                  <a:schemeClr val="accent6">
                    <a:lumMod val="75000"/>
                  </a:schemeClr>
                </a:solidFill>
              </a:rPr>
              <a:t>anacron</a:t>
            </a:r>
            <a:r>
              <a:rPr lang="en-US" altLang="zh-CN" dirty="0">
                <a:solidFill>
                  <a:schemeClr val="accent6">
                    <a:lumMod val="75000"/>
                  </a:schemeClr>
                </a:solidFill>
              </a:rPr>
              <a:t> -s</a:t>
            </a:r>
            <a:endParaRPr lang="zh-CN" altLang="zh-CN" dirty="0">
              <a:solidFill>
                <a:schemeClr val="accent6">
                  <a:lumMod val="75000"/>
                </a:schemeClr>
              </a:solidFill>
            </a:endParaRPr>
          </a:p>
          <a:p>
            <a:r>
              <a:rPr lang="en-US" altLang="zh-CN" dirty="0" err="1"/>
              <a:t>anacron</a:t>
            </a:r>
            <a:r>
              <a:rPr lang="zh-CN" altLang="zh-CN" dirty="0"/>
              <a:t>执行时会读取其配置文件 </a:t>
            </a:r>
            <a:endParaRPr lang="en-US" altLang="zh-CN" dirty="0"/>
          </a:p>
          <a:p>
            <a:pPr lvl="1"/>
            <a:r>
              <a:rPr lang="en-US" altLang="zh-CN" dirty="0"/>
              <a:t>/etc/</a:t>
            </a:r>
            <a:r>
              <a:rPr lang="en-US" altLang="zh-CN" dirty="0" err="1"/>
              <a:t>anacrontab</a:t>
            </a:r>
            <a:endParaRPr lang="en-US"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anacron</a:t>
            </a:r>
            <a:r>
              <a:rPr lang="en-US" altLang="zh-CN" dirty="0"/>
              <a:t> </a:t>
            </a:r>
            <a:r>
              <a:rPr lang="zh-CN" altLang="en-US" dirty="0"/>
              <a:t>的执行过程</a:t>
            </a:r>
          </a:p>
        </p:txBody>
      </p:sp>
      <p:sp>
        <p:nvSpPr>
          <p:cNvPr id="3" name="内容占位符 2"/>
          <p:cNvSpPr>
            <a:spLocks noGrp="1"/>
          </p:cNvSpPr>
          <p:nvPr>
            <p:ph idx="1"/>
          </p:nvPr>
        </p:nvSpPr>
        <p:spPr/>
        <p:txBody>
          <a:bodyPr/>
          <a:lstStyle/>
          <a:p>
            <a:pPr>
              <a:lnSpc>
                <a:spcPct val="90000"/>
              </a:lnSpc>
            </a:pPr>
            <a:r>
              <a:rPr lang="zh-CN" altLang="en-US" sz="2800" dirty="0"/>
              <a:t>对于每项任务，</a:t>
            </a:r>
            <a:r>
              <a:rPr lang="en-US" altLang="zh-CN" sz="2800" dirty="0" err="1"/>
              <a:t>anacron</a:t>
            </a:r>
            <a:r>
              <a:rPr lang="en-US" altLang="zh-CN" sz="2800" dirty="0"/>
              <a:t> </a:t>
            </a:r>
            <a:r>
              <a:rPr lang="zh-CN" altLang="en-US" sz="2800" dirty="0"/>
              <a:t>先判定该任务是否已在配置文件的周期字段中指定的期间内被执行了。 如果它在给定周期内还没有被执行，</a:t>
            </a:r>
            <a:r>
              <a:rPr lang="en-US" altLang="zh-CN" sz="2800" dirty="0" err="1"/>
              <a:t>anacron</a:t>
            </a:r>
            <a:r>
              <a:rPr lang="en-US" altLang="zh-CN" sz="2800" dirty="0"/>
              <a:t> </a:t>
            </a:r>
            <a:r>
              <a:rPr lang="zh-CN" altLang="en-US" sz="2800" dirty="0"/>
              <a:t>会等待延迟字段中指定的分钟数，然后再次尝试执行命令字段中指定的命令。 </a:t>
            </a:r>
          </a:p>
          <a:p>
            <a:pPr>
              <a:lnSpc>
                <a:spcPct val="90000"/>
              </a:lnSpc>
            </a:pPr>
            <a:r>
              <a:rPr lang="zh-CN" altLang="en-US" sz="2800" dirty="0"/>
              <a:t>当任务完成后，</a:t>
            </a:r>
            <a:r>
              <a:rPr lang="en-US" altLang="zh-CN" sz="2800" dirty="0" err="1"/>
              <a:t>anacron</a:t>
            </a:r>
            <a:r>
              <a:rPr lang="en-US" altLang="zh-CN" sz="2800" dirty="0"/>
              <a:t> </a:t>
            </a:r>
            <a:r>
              <a:rPr lang="zh-CN" altLang="en-US" sz="2800" dirty="0"/>
              <a:t>会将此日期记录在 </a:t>
            </a:r>
            <a:r>
              <a:rPr lang="en-US" altLang="zh-CN" sz="2800" dirty="0"/>
              <a:t>/</a:t>
            </a:r>
            <a:r>
              <a:rPr lang="en-US" altLang="zh-CN" sz="2800" dirty="0" err="1"/>
              <a:t>var</a:t>
            </a:r>
            <a:r>
              <a:rPr lang="en-US" altLang="zh-CN" sz="2800" dirty="0"/>
              <a:t>/spool/</a:t>
            </a:r>
            <a:r>
              <a:rPr lang="en-US" altLang="zh-CN" sz="2800" dirty="0" err="1"/>
              <a:t>anacron</a:t>
            </a:r>
            <a:r>
              <a:rPr lang="en-US" altLang="zh-CN" sz="2800" dirty="0"/>
              <a:t> </a:t>
            </a:r>
            <a:r>
              <a:rPr lang="zh-CN" altLang="en-US" sz="2800" dirty="0"/>
              <a:t>目录的时间戳（</a:t>
            </a:r>
            <a:r>
              <a:rPr lang="en-US" altLang="zh-CN" sz="2800" dirty="0"/>
              <a:t>Timestamp</a:t>
            </a:r>
            <a:r>
              <a:rPr lang="zh-CN" altLang="en-US" sz="2800" dirty="0"/>
              <a:t>）文件中， 默认的时间戳文件有三个：</a:t>
            </a:r>
            <a:r>
              <a:rPr lang="en-US" altLang="zh-CN" sz="2800" dirty="0" err="1"/>
              <a:t>cron.daily</a:t>
            </a:r>
            <a:r>
              <a:rPr lang="zh-CN" altLang="en-US" sz="2800" dirty="0"/>
              <a:t>，</a:t>
            </a:r>
            <a:r>
              <a:rPr lang="en-US" altLang="zh-CN" sz="2800" dirty="0" err="1"/>
              <a:t>cron.monthly</a:t>
            </a:r>
            <a:r>
              <a:rPr lang="en-US" altLang="zh-CN" sz="2800" dirty="0"/>
              <a:t> </a:t>
            </a:r>
            <a:r>
              <a:rPr lang="zh-CN" altLang="en-US" sz="2800" dirty="0"/>
              <a:t>和 </a:t>
            </a:r>
            <a:r>
              <a:rPr lang="en-US" altLang="zh-CN" sz="2800" dirty="0" err="1"/>
              <a:t>cron.weekly</a:t>
            </a:r>
            <a:r>
              <a:rPr lang="zh-CN" altLang="en-US" sz="2800" dirty="0"/>
              <a:t>。</a:t>
            </a:r>
            <a:endParaRPr lang="en-US" altLang="zh-CN" sz="2800" dirty="0"/>
          </a:p>
          <a:p>
            <a:pPr>
              <a:lnSpc>
                <a:spcPct val="90000"/>
              </a:lnSpc>
              <a:buNone/>
            </a:pPr>
            <a:r>
              <a:rPr lang="zh-CN" altLang="en-US" sz="2800" dirty="0"/>
              <a:t>   </a:t>
            </a:r>
            <a:r>
              <a:rPr lang="en-US" altLang="zh-CN" sz="2800" dirty="0"/>
              <a:t># </a:t>
            </a:r>
            <a:r>
              <a:rPr lang="en-US" altLang="zh-CN" sz="2800" b="1" dirty="0" err="1">
                <a:solidFill>
                  <a:srgbClr val="002060"/>
                </a:solidFill>
              </a:rPr>
              <a:t>ls</a:t>
            </a:r>
            <a:r>
              <a:rPr lang="en-US" altLang="zh-CN" sz="2800" b="1" dirty="0">
                <a:solidFill>
                  <a:srgbClr val="002060"/>
                </a:solidFill>
              </a:rPr>
              <a:t> /</a:t>
            </a:r>
            <a:r>
              <a:rPr lang="en-US" altLang="zh-CN" sz="2800" b="1" dirty="0" err="1">
                <a:solidFill>
                  <a:srgbClr val="002060"/>
                </a:solidFill>
              </a:rPr>
              <a:t>var</a:t>
            </a:r>
            <a:r>
              <a:rPr lang="en-US" altLang="zh-CN" sz="2800" b="1" dirty="0">
                <a:solidFill>
                  <a:srgbClr val="002060"/>
                </a:solidFill>
              </a:rPr>
              <a:t>/spool/</a:t>
            </a:r>
            <a:r>
              <a:rPr lang="en-US" altLang="zh-CN" sz="2800" b="1" dirty="0" err="1">
                <a:solidFill>
                  <a:srgbClr val="002060"/>
                </a:solidFill>
              </a:rPr>
              <a:t>anacron</a:t>
            </a:r>
            <a:r>
              <a:rPr lang="en-US" altLang="zh-CN" sz="2800" b="1" dirty="0">
                <a:solidFill>
                  <a:srgbClr val="002060"/>
                </a:solidFill>
              </a:rPr>
              <a:t>/ </a:t>
            </a:r>
            <a:endParaRPr lang="zh-CN" altLang="en-US" sz="2800"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err="1"/>
              <a:t>anacron</a:t>
            </a:r>
            <a:r>
              <a:rPr lang="zh-CN" altLang="en-US" sz="4000" dirty="0"/>
              <a:t>的配置文件</a:t>
            </a:r>
            <a:br>
              <a:rPr lang="en-US" altLang="zh-CN" sz="4000" dirty="0"/>
            </a:br>
            <a:r>
              <a:rPr lang="en-US" altLang="zh-CN" sz="4000" dirty="0"/>
              <a:t>——</a:t>
            </a:r>
            <a:r>
              <a:rPr lang="en-US" altLang="zh-CN" dirty="0"/>
              <a:t>/etc/</a:t>
            </a:r>
            <a:r>
              <a:rPr lang="en-US" altLang="zh-CN" dirty="0" err="1"/>
              <a:t>anacrontab</a:t>
            </a:r>
            <a:r>
              <a:rPr lang="en-US" altLang="zh-CN" dirty="0"/>
              <a:t> </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en-US" sz="2800" dirty="0"/>
              <a:t>详情参见 </a:t>
            </a:r>
            <a:r>
              <a:rPr lang="en-US" altLang="zh-CN" sz="2800" dirty="0">
                <a:solidFill>
                  <a:schemeClr val="accent6">
                    <a:lumMod val="75000"/>
                  </a:schemeClr>
                </a:solidFill>
              </a:rPr>
              <a:t>man 5 </a:t>
            </a:r>
            <a:r>
              <a:rPr lang="en-US" altLang="zh-CN" sz="2800" dirty="0" err="1">
                <a:solidFill>
                  <a:schemeClr val="accent6">
                    <a:lumMod val="75000"/>
                  </a:schemeClr>
                </a:solidFill>
              </a:rPr>
              <a:t>anacrontab</a:t>
            </a:r>
            <a:endParaRPr lang="en-US" altLang="zh-CN" sz="2800" dirty="0">
              <a:solidFill>
                <a:schemeClr val="accent6">
                  <a:lumMod val="75000"/>
                </a:schemeClr>
              </a:solidFill>
            </a:endParaRPr>
          </a:p>
          <a:p>
            <a:r>
              <a:rPr lang="zh-CN" altLang="en-US" sz="2800" dirty="0">
                <a:solidFill>
                  <a:srgbClr val="002060"/>
                </a:solidFill>
              </a:rPr>
              <a:t>每一行由</a:t>
            </a:r>
            <a:r>
              <a:rPr lang="en-US" altLang="zh-CN" sz="2800" dirty="0">
                <a:solidFill>
                  <a:srgbClr val="002060"/>
                </a:solidFill>
              </a:rPr>
              <a:t>4</a:t>
            </a:r>
            <a:r>
              <a:rPr lang="zh-CN" altLang="en-US" sz="2800" dirty="0">
                <a:solidFill>
                  <a:srgbClr val="002060"/>
                </a:solidFill>
              </a:rPr>
              <a:t>个字段组成</a:t>
            </a:r>
            <a:endParaRPr lang="en-US" altLang="zh-CN" sz="2800" dirty="0">
              <a:solidFill>
                <a:srgbClr val="002060"/>
              </a:solidFill>
            </a:endParaRPr>
          </a:p>
          <a:p>
            <a:pPr lvl="1">
              <a:buNone/>
            </a:pPr>
            <a:r>
              <a:rPr lang="en-US" altLang="zh-CN" dirty="0">
                <a:solidFill>
                  <a:srgbClr val="002060"/>
                </a:solidFill>
              </a:rPr>
              <a:t>period     delay    job-identifier    command</a:t>
            </a:r>
          </a:p>
          <a:p>
            <a:pPr lvl="1"/>
            <a:r>
              <a:rPr lang="zh-CN" altLang="en-US" sz="2400" dirty="0"/>
              <a:t>周期（</a:t>
            </a:r>
            <a:r>
              <a:rPr lang="en-US" altLang="zh-CN" sz="2400" dirty="0"/>
              <a:t>period</a:t>
            </a:r>
            <a:r>
              <a:rPr lang="zh-CN" altLang="en-US" sz="2400" dirty="0"/>
              <a:t>）：命令执行的时间间隔（天数）。</a:t>
            </a:r>
          </a:p>
          <a:p>
            <a:pPr lvl="1"/>
            <a:r>
              <a:rPr lang="zh-CN" altLang="en-US" sz="2400" dirty="0"/>
              <a:t>延迟（</a:t>
            </a:r>
            <a:r>
              <a:rPr lang="en-US" altLang="zh-CN" sz="2400" dirty="0"/>
              <a:t>delay</a:t>
            </a:r>
            <a:r>
              <a:rPr lang="zh-CN" altLang="en-US" sz="2400" dirty="0"/>
              <a:t>）：重启多少分钟后执行任务。可以使用这个设置防止在系统启动时集中执行作业。</a:t>
            </a:r>
          </a:p>
          <a:p>
            <a:pPr lvl="1"/>
            <a:r>
              <a:rPr lang="zh-CN" altLang="en-US" sz="2400" dirty="0"/>
              <a:t>作业标识符（</a:t>
            </a:r>
            <a:r>
              <a:rPr lang="en-US" altLang="zh-CN" sz="2400" dirty="0"/>
              <a:t>job-identifier</a:t>
            </a:r>
            <a:r>
              <a:rPr lang="zh-CN" altLang="en-US" sz="2400" dirty="0"/>
              <a:t>）：任务的描述，用在</a:t>
            </a:r>
            <a:r>
              <a:rPr lang="en-US" altLang="zh-CN" sz="2400" dirty="0" err="1"/>
              <a:t>anacron</a:t>
            </a:r>
            <a:r>
              <a:rPr lang="en-US" altLang="zh-CN" sz="2400" dirty="0"/>
              <a:t> </a:t>
            </a:r>
            <a:r>
              <a:rPr lang="zh-CN" altLang="en-US" sz="2400" dirty="0"/>
              <a:t>的消息中，并作为作业时间戳文件的名称，只能包括非空白的字符（斜线除外）。</a:t>
            </a:r>
          </a:p>
          <a:p>
            <a:pPr lvl="1"/>
            <a:r>
              <a:rPr lang="zh-CN" altLang="en-US" sz="2400" dirty="0"/>
              <a:t>命令（</a:t>
            </a:r>
            <a:r>
              <a:rPr lang="en-US" altLang="zh-CN" sz="2400" dirty="0"/>
              <a:t>command</a:t>
            </a:r>
            <a:r>
              <a:rPr lang="zh-CN" altLang="en-US" sz="2400" dirty="0"/>
              <a:t>）：实际执行的任务。</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CentOS</a:t>
            </a:r>
            <a:r>
              <a:rPr lang="zh-CN" altLang="zh-CN" dirty="0"/>
              <a:t>默认的</a:t>
            </a:r>
            <a:br>
              <a:rPr lang="en-US" altLang="zh-CN" dirty="0"/>
            </a:br>
            <a:r>
              <a:rPr lang="en-US" altLang="zh-CN" dirty="0"/>
              <a:t>/etc/</a:t>
            </a:r>
            <a:r>
              <a:rPr lang="en-US" altLang="zh-CN" dirty="0" err="1"/>
              <a:t>anacrontab</a:t>
            </a:r>
            <a:r>
              <a:rPr lang="zh-CN" altLang="zh-CN" dirty="0"/>
              <a:t>文件</a:t>
            </a:r>
            <a:endParaRPr lang="zh-CN" altLang="en-US" dirty="0"/>
          </a:p>
        </p:txBody>
      </p:sp>
      <p:sp>
        <p:nvSpPr>
          <p:cNvPr id="3" name="内容占位符 2"/>
          <p:cNvSpPr>
            <a:spLocks noGrp="1"/>
          </p:cNvSpPr>
          <p:nvPr>
            <p:ph idx="1"/>
          </p:nvPr>
        </p:nvSpPr>
        <p:spPr>
          <a:xfrm>
            <a:off x="457200" y="1700808"/>
            <a:ext cx="8229600" cy="4430117"/>
          </a:xfrm>
        </p:spPr>
        <p:txBody>
          <a:bodyPr/>
          <a:lstStyle/>
          <a:p>
            <a:pPr>
              <a:buNone/>
            </a:pPr>
            <a:r>
              <a:rPr lang="en-US" altLang="zh-CN" sz="2000" dirty="0"/>
              <a:t>SHELL=/bin/</a:t>
            </a:r>
            <a:r>
              <a:rPr lang="en-US" altLang="zh-CN" sz="2000" dirty="0" err="1"/>
              <a:t>sh</a:t>
            </a:r>
            <a:endParaRPr lang="en-US" altLang="zh-CN" sz="2000" dirty="0"/>
          </a:p>
          <a:p>
            <a:pPr>
              <a:buNone/>
            </a:pPr>
            <a:r>
              <a:rPr lang="en-US" altLang="zh-CN" sz="2000" dirty="0"/>
              <a:t>PATH=/</a:t>
            </a:r>
            <a:r>
              <a:rPr lang="en-US" altLang="zh-CN" sz="2000" dirty="0" err="1"/>
              <a:t>sbin</a:t>
            </a:r>
            <a:r>
              <a:rPr lang="en-US" altLang="zh-CN" sz="2000" dirty="0"/>
              <a:t>:/bin:/</a:t>
            </a:r>
            <a:r>
              <a:rPr lang="en-US" altLang="zh-CN" sz="2000" dirty="0" err="1"/>
              <a:t>usr</a:t>
            </a:r>
            <a:r>
              <a:rPr lang="en-US" altLang="zh-CN" sz="2000" dirty="0"/>
              <a:t>/</a:t>
            </a:r>
            <a:r>
              <a:rPr lang="en-US" altLang="zh-CN" sz="2000" dirty="0" err="1"/>
              <a:t>sbin</a:t>
            </a:r>
            <a:r>
              <a:rPr lang="en-US" altLang="zh-CN" sz="2000" dirty="0"/>
              <a:t>:/</a:t>
            </a:r>
            <a:r>
              <a:rPr lang="en-US" altLang="zh-CN" sz="2000" dirty="0" err="1"/>
              <a:t>usr</a:t>
            </a:r>
            <a:r>
              <a:rPr lang="en-US" altLang="zh-CN" sz="2000" dirty="0"/>
              <a:t>/bin</a:t>
            </a:r>
          </a:p>
          <a:p>
            <a:pPr>
              <a:buNone/>
            </a:pPr>
            <a:r>
              <a:rPr lang="en-US" altLang="zh-CN" sz="2000" dirty="0"/>
              <a:t>MAILTO=root</a:t>
            </a:r>
          </a:p>
          <a:p>
            <a:pPr>
              <a:buNone/>
            </a:pPr>
            <a:r>
              <a:rPr lang="en-US" altLang="zh-CN" sz="2000" dirty="0"/>
              <a:t>RANDOM_DELAY=45</a:t>
            </a:r>
          </a:p>
          <a:p>
            <a:pPr>
              <a:buNone/>
            </a:pPr>
            <a:r>
              <a:rPr lang="en-US" altLang="zh-CN" sz="2000" dirty="0"/>
              <a:t>START_HOURS_RANGE=3-22</a:t>
            </a:r>
          </a:p>
          <a:p>
            <a:pPr>
              <a:buNone/>
            </a:pPr>
            <a:endParaRPr lang="en-US" altLang="zh-CN" sz="2000" dirty="0"/>
          </a:p>
          <a:p>
            <a:pPr>
              <a:buNone/>
            </a:pPr>
            <a:r>
              <a:rPr lang="en-US" altLang="zh-CN" sz="2000" dirty="0"/>
              <a:t># </a:t>
            </a:r>
            <a:r>
              <a:rPr lang="zh-CN" altLang="en-US" sz="2000" dirty="0"/>
              <a:t>若</a:t>
            </a:r>
            <a:r>
              <a:rPr lang="en-US" altLang="zh-CN" sz="2000" dirty="0"/>
              <a:t>1</a:t>
            </a:r>
            <a:r>
              <a:rPr lang="zh-CN" altLang="en-US" sz="2000" dirty="0"/>
              <a:t>天之内没有运行“日任务”，则 </a:t>
            </a:r>
            <a:r>
              <a:rPr lang="en-US" altLang="zh-CN" sz="2000" dirty="0"/>
              <a:t>5 </a:t>
            </a:r>
            <a:r>
              <a:rPr lang="zh-CN" altLang="en-US" sz="2000" dirty="0"/>
              <a:t>分钟之后运行它</a:t>
            </a:r>
          </a:p>
          <a:p>
            <a:pPr>
              <a:buNone/>
            </a:pPr>
            <a:r>
              <a:rPr lang="en-US" altLang="zh-CN" sz="2000" dirty="0">
                <a:solidFill>
                  <a:srgbClr val="002060"/>
                </a:solidFill>
              </a:rPr>
              <a:t>1       5      </a:t>
            </a:r>
            <a:r>
              <a:rPr lang="en-US" altLang="zh-CN" sz="2000" dirty="0" err="1">
                <a:solidFill>
                  <a:srgbClr val="002060"/>
                </a:solidFill>
              </a:rPr>
              <a:t>cron.daily</a:t>
            </a:r>
            <a:r>
              <a:rPr lang="en-US" altLang="zh-CN" sz="2000" dirty="0">
                <a:solidFill>
                  <a:srgbClr val="002060"/>
                </a:solidFill>
              </a:rPr>
              <a:t>            nice   run-parts /etc/</a:t>
            </a:r>
            <a:r>
              <a:rPr lang="en-US" altLang="zh-CN" sz="2000" dirty="0" err="1">
                <a:solidFill>
                  <a:srgbClr val="002060"/>
                </a:solidFill>
              </a:rPr>
              <a:t>cron.daily</a:t>
            </a:r>
            <a:endParaRPr lang="en-US" altLang="zh-CN" sz="2000" dirty="0">
              <a:solidFill>
                <a:srgbClr val="002060"/>
              </a:solidFill>
            </a:endParaRPr>
          </a:p>
          <a:p>
            <a:pPr>
              <a:buNone/>
            </a:pPr>
            <a:r>
              <a:rPr lang="en-US" altLang="zh-CN" sz="2000" dirty="0"/>
              <a:t># </a:t>
            </a:r>
            <a:r>
              <a:rPr lang="zh-CN" altLang="en-US" sz="2000" dirty="0"/>
              <a:t>若</a:t>
            </a:r>
            <a:r>
              <a:rPr lang="en-US" altLang="zh-CN" sz="2000" dirty="0"/>
              <a:t>7</a:t>
            </a:r>
            <a:r>
              <a:rPr lang="zh-CN" altLang="en-US" sz="2000" dirty="0"/>
              <a:t>天之内没有运行“周任务”，则 </a:t>
            </a:r>
            <a:r>
              <a:rPr lang="en-US" altLang="zh-CN" sz="2000" dirty="0"/>
              <a:t>25 </a:t>
            </a:r>
            <a:r>
              <a:rPr lang="zh-CN" altLang="en-US" sz="2000" dirty="0"/>
              <a:t>分钟之后运行它</a:t>
            </a:r>
          </a:p>
          <a:p>
            <a:pPr>
              <a:buNone/>
            </a:pPr>
            <a:r>
              <a:rPr lang="en-US" altLang="zh-CN" sz="2000" dirty="0">
                <a:solidFill>
                  <a:srgbClr val="002060"/>
                </a:solidFill>
              </a:rPr>
              <a:t>7       25      </a:t>
            </a:r>
            <a:r>
              <a:rPr lang="en-US" altLang="zh-CN" sz="2000" dirty="0" err="1">
                <a:solidFill>
                  <a:srgbClr val="002060"/>
                </a:solidFill>
              </a:rPr>
              <a:t>cron.weekly</a:t>
            </a:r>
            <a:r>
              <a:rPr lang="en-US" altLang="zh-CN" sz="2000" dirty="0">
                <a:solidFill>
                  <a:srgbClr val="002060"/>
                </a:solidFill>
              </a:rPr>
              <a:t>         nice   run-parts /etc/</a:t>
            </a:r>
            <a:r>
              <a:rPr lang="en-US" altLang="zh-CN" sz="2000" dirty="0" err="1">
                <a:solidFill>
                  <a:srgbClr val="002060"/>
                </a:solidFill>
              </a:rPr>
              <a:t>cron.weekly</a:t>
            </a:r>
            <a:endParaRPr lang="en-US" altLang="zh-CN" sz="2000" dirty="0">
              <a:solidFill>
                <a:srgbClr val="002060"/>
              </a:solidFill>
            </a:endParaRPr>
          </a:p>
          <a:p>
            <a:pPr>
              <a:buNone/>
            </a:pPr>
            <a:r>
              <a:rPr lang="en-US" altLang="zh-CN" sz="2000" dirty="0"/>
              <a:t># </a:t>
            </a:r>
            <a:r>
              <a:rPr lang="zh-CN" altLang="en-US" sz="2000" dirty="0"/>
              <a:t>若一个月之内没有运行“月任务”，则 </a:t>
            </a:r>
            <a:r>
              <a:rPr lang="en-US" altLang="zh-CN" sz="2000" dirty="0"/>
              <a:t>45 </a:t>
            </a:r>
            <a:r>
              <a:rPr lang="zh-CN" altLang="en-US" sz="2000" dirty="0"/>
              <a:t>分钟之后运行它</a:t>
            </a:r>
          </a:p>
          <a:p>
            <a:pPr>
              <a:buNone/>
            </a:pPr>
            <a:r>
              <a:rPr lang="en-US" altLang="zh-CN" sz="2000" dirty="0">
                <a:solidFill>
                  <a:srgbClr val="002060"/>
                </a:solidFill>
              </a:rPr>
              <a:t>@monthly         45      </a:t>
            </a:r>
            <a:r>
              <a:rPr lang="en-US" altLang="zh-CN" sz="2000" dirty="0" err="1">
                <a:solidFill>
                  <a:srgbClr val="002060"/>
                </a:solidFill>
              </a:rPr>
              <a:t>cron.monthly</a:t>
            </a:r>
            <a:r>
              <a:rPr lang="en-US" altLang="zh-CN" sz="2000" dirty="0">
                <a:solidFill>
                  <a:srgbClr val="002060"/>
                </a:solidFill>
              </a:rPr>
              <a:t>      nice   run-parts /etc/</a:t>
            </a:r>
            <a:r>
              <a:rPr lang="en-US" altLang="zh-CN" sz="2000" dirty="0" err="1">
                <a:solidFill>
                  <a:srgbClr val="002060"/>
                </a:solidFill>
              </a:rPr>
              <a:t>cron.monthly</a:t>
            </a:r>
            <a:endParaRPr lang="zh-CN" altLang="en-US" sz="2000"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计划任务的安排方法</a:t>
            </a:r>
            <a:endParaRPr lang="zh-CN" altLang="en-US" dirty="0"/>
          </a:p>
        </p:txBody>
      </p:sp>
      <p:sp>
        <p:nvSpPr>
          <p:cNvPr id="3" name="内容占位符 2"/>
          <p:cNvSpPr>
            <a:spLocks noGrp="1"/>
          </p:cNvSpPr>
          <p:nvPr>
            <p:ph idx="1"/>
          </p:nvPr>
        </p:nvSpPr>
        <p:spPr/>
        <p:txBody>
          <a:bodyPr/>
          <a:lstStyle/>
          <a:p>
            <a:r>
              <a:rPr lang="zh-CN" altLang="en-US" dirty="0"/>
              <a:t>管理员可在</a:t>
            </a:r>
            <a:r>
              <a:rPr lang="en-US" altLang="zh-CN" dirty="0"/>
              <a:t>/etc/</a:t>
            </a:r>
            <a:r>
              <a:rPr lang="en-US" altLang="zh-CN" dirty="0" err="1"/>
              <a:t>crontab</a:t>
            </a:r>
            <a:r>
              <a:rPr lang="en-US" altLang="zh-CN" dirty="0"/>
              <a:t> </a:t>
            </a:r>
            <a:r>
              <a:rPr lang="zh-CN" altLang="en-US" dirty="0"/>
              <a:t>文件和</a:t>
            </a:r>
            <a:r>
              <a:rPr lang="en-US" altLang="zh-CN" dirty="0"/>
              <a:t>/etc/</a:t>
            </a:r>
            <a:r>
              <a:rPr lang="en-US" altLang="zh-CN" dirty="0" err="1"/>
              <a:t>cron.d</a:t>
            </a:r>
            <a:r>
              <a:rPr lang="en-US" altLang="zh-CN" dirty="0"/>
              <a:t>/*</a:t>
            </a:r>
            <a:r>
              <a:rPr lang="zh-CN" altLang="en-US" dirty="0"/>
              <a:t>目录的文件中书写</a:t>
            </a:r>
            <a:r>
              <a:rPr lang="en-US" altLang="zh-CN" dirty="0" err="1"/>
              <a:t>crontab</a:t>
            </a:r>
            <a:r>
              <a:rPr lang="zh-CN" altLang="en-US" dirty="0"/>
              <a:t>格式的文件</a:t>
            </a:r>
          </a:p>
          <a:p>
            <a:r>
              <a:rPr lang="zh-CN" altLang="en-US" dirty="0"/>
              <a:t>管理员可在</a:t>
            </a:r>
            <a:r>
              <a:rPr lang="en-US" altLang="zh-CN" dirty="0"/>
              <a:t>/etc/</a:t>
            </a:r>
            <a:r>
              <a:rPr lang="en-US" altLang="zh-CN" dirty="0" err="1"/>
              <a:t>cron</a:t>
            </a:r>
            <a:r>
              <a:rPr lang="en-US" altLang="zh-CN" dirty="0"/>
              <a:t>.{</a:t>
            </a:r>
            <a:r>
              <a:rPr lang="en-US" altLang="zh-CN" dirty="0" err="1"/>
              <a:t>hourly,daily,weekly,monthly</a:t>
            </a:r>
            <a:r>
              <a:rPr lang="en-US" altLang="zh-CN" dirty="0"/>
              <a:t>}</a:t>
            </a:r>
            <a:r>
              <a:rPr lang="zh-CN" altLang="en-US" dirty="0"/>
              <a:t>目录下安排每小时、每天、每周、每月要执行的脚本</a:t>
            </a:r>
          </a:p>
          <a:p>
            <a:r>
              <a:rPr lang="zh-CN" altLang="en-US" dirty="0"/>
              <a:t>管理员可以修改</a:t>
            </a:r>
            <a:r>
              <a:rPr lang="en-US" altLang="zh-CN" dirty="0"/>
              <a:t>/etc/</a:t>
            </a:r>
            <a:r>
              <a:rPr lang="en-US" altLang="zh-CN" dirty="0" err="1"/>
              <a:t>anacrontab</a:t>
            </a:r>
            <a:r>
              <a:rPr lang="zh-CN" altLang="en-US" dirty="0"/>
              <a:t>文件配置非每天、每周、每月要执行的计划任务</a:t>
            </a:r>
          </a:p>
          <a:p>
            <a:r>
              <a:rPr lang="zh-CN" altLang="en-US" dirty="0"/>
              <a:t>每个用户都可以使用</a:t>
            </a:r>
            <a:r>
              <a:rPr lang="en-US" altLang="zh-CN" dirty="0" err="1"/>
              <a:t>crontab</a:t>
            </a:r>
            <a:r>
              <a:rPr lang="zh-CN" altLang="en-US" dirty="0"/>
              <a:t>命令安排自己的</a:t>
            </a:r>
            <a:r>
              <a:rPr lang="en-US" altLang="zh-CN" dirty="0" err="1"/>
              <a:t>cron</a:t>
            </a:r>
            <a:r>
              <a:rPr lang="zh-CN" altLang="en-US" dirty="0"/>
              <a:t>任务</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修改系统</a:t>
            </a:r>
            <a:r>
              <a:rPr lang="en-US" altLang="zh-CN" dirty="0" err="1"/>
              <a:t>crontab</a:t>
            </a:r>
            <a:r>
              <a:rPr lang="zh-CN" altLang="zh-CN" dirty="0"/>
              <a:t>文件</a:t>
            </a:r>
            <a:br>
              <a:rPr lang="en-US" altLang="zh-CN" dirty="0"/>
            </a:br>
            <a:r>
              <a:rPr lang="zh-CN" altLang="zh-CN" dirty="0"/>
              <a:t>安排计划任务</a:t>
            </a:r>
            <a:endParaRPr lang="zh-CN" altLang="en-US" dirty="0"/>
          </a:p>
        </p:txBody>
      </p:sp>
      <p:sp>
        <p:nvSpPr>
          <p:cNvPr id="3" name="内容占位符 2"/>
          <p:cNvSpPr>
            <a:spLocks noGrp="1"/>
          </p:cNvSpPr>
          <p:nvPr>
            <p:ph idx="1"/>
          </p:nvPr>
        </p:nvSpPr>
        <p:spPr/>
        <p:txBody>
          <a:bodyPr/>
          <a:lstStyle/>
          <a:p>
            <a:r>
              <a:rPr lang="zh-CN" altLang="en-US" dirty="0"/>
              <a:t>编辑 </a:t>
            </a:r>
            <a:r>
              <a:rPr lang="en-US" altLang="zh-CN" dirty="0"/>
              <a:t>/etc/</a:t>
            </a:r>
            <a:r>
              <a:rPr lang="en-US" altLang="zh-CN" dirty="0" err="1"/>
              <a:t>crontab</a:t>
            </a:r>
            <a:endParaRPr lang="en-US" altLang="zh-CN" dirty="0"/>
          </a:p>
          <a:p>
            <a:pPr lvl="1">
              <a:buNone/>
            </a:pPr>
            <a:r>
              <a:rPr lang="en-US" altLang="zh-CN" sz="2400" dirty="0">
                <a:solidFill>
                  <a:schemeClr val="accent6">
                    <a:lumMod val="75000"/>
                  </a:schemeClr>
                </a:solidFill>
              </a:rPr>
              <a:t>0 */2 * * * </a:t>
            </a:r>
            <a:r>
              <a:rPr lang="en-US" altLang="zh-CN" sz="2400" dirty="0" err="1">
                <a:solidFill>
                  <a:schemeClr val="accent6">
                    <a:lumMod val="75000"/>
                  </a:schemeClr>
                </a:solidFill>
              </a:rPr>
              <a:t>netstat</a:t>
            </a:r>
            <a:r>
              <a:rPr lang="en-US" altLang="zh-CN" sz="2400" dirty="0">
                <a:solidFill>
                  <a:schemeClr val="accent6">
                    <a:lumMod val="75000"/>
                  </a:schemeClr>
                </a:solidFill>
              </a:rPr>
              <a:t> -a | mail osmond@mydomain.com</a:t>
            </a:r>
            <a:endParaRPr lang="zh-CN" altLang="zh-CN" sz="2400" dirty="0">
              <a:solidFill>
                <a:schemeClr val="accent6">
                  <a:lumMod val="75000"/>
                </a:schemeClr>
              </a:solidFill>
            </a:endParaRPr>
          </a:p>
          <a:p>
            <a:pPr lvl="1">
              <a:buNone/>
            </a:pPr>
            <a:r>
              <a:rPr lang="en-US" altLang="zh-CN" sz="2400" dirty="0">
                <a:solidFill>
                  <a:schemeClr val="accent6">
                    <a:lumMod val="75000"/>
                  </a:schemeClr>
                </a:solidFill>
              </a:rPr>
              <a:t>0 2 * * 0 root du -</a:t>
            </a:r>
            <a:r>
              <a:rPr lang="en-US" altLang="zh-CN" sz="2400" dirty="0" err="1">
                <a:solidFill>
                  <a:schemeClr val="accent6">
                    <a:lumMod val="75000"/>
                  </a:schemeClr>
                </a:solidFill>
              </a:rPr>
              <a:t>sh</a:t>
            </a:r>
            <a:r>
              <a:rPr lang="en-US" altLang="zh-CN" sz="2400" dirty="0">
                <a:solidFill>
                  <a:schemeClr val="accent6">
                    <a:lumMod val="75000"/>
                  </a:schemeClr>
                </a:solidFill>
              </a:rPr>
              <a:t> /home/* | sort -nr | head -10</a:t>
            </a:r>
          </a:p>
          <a:p>
            <a:pPr lvl="1">
              <a:buNone/>
            </a:pP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a:t>
            </a:r>
            <a:r>
              <a:rPr lang="en-US" altLang="zh-CN" dirty="0"/>
              <a:t>/etc/</a:t>
            </a:r>
            <a:r>
              <a:rPr lang="en-US" altLang="zh-CN" dirty="0" err="1"/>
              <a:t>cron.d</a:t>
            </a:r>
            <a:r>
              <a:rPr lang="en-US" altLang="zh-CN" dirty="0"/>
              <a:t>/</a:t>
            </a:r>
            <a:r>
              <a:rPr lang="zh-CN" altLang="en-US" dirty="0"/>
              <a:t>目录下</a:t>
            </a:r>
            <a:br>
              <a:rPr lang="en-US" altLang="zh-CN" dirty="0"/>
            </a:br>
            <a:r>
              <a:rPr lang="zh-CN" altLang="en-US" dirty="0"/>
              <a:t>的</a:t>
            </a:r>
            <a:r>
              <a:rPr lang="zh-CN" altLang="zh-CN" dirty="0"/>
              <a:t>文件安排计划任务</a:t>
            </a:r>
            <a:endParaRPr lang="zh-CN" altLang="en-US" dirty="0"/>
          </a:p>
        </p:txBody>
      </p:sp>
      <p:sp>
        <p:nvSpPr>
          <p:cNvPr id="3" name="内容占位符 2"/>
          <p:cNvSpPr>
            <a:spLocks noGrp="1"/>
          </p:cNvSpPr>
          <p:nvPr>
            <p:ph idx="1"/>
          </p:nvPr>
        </p:nvSpPr>
        <p:spPr/>
        <p:txBody>
          <a:bodyPr/>
          <a:lstStyle/>
          <a:p>
            <a:r>
              <a:rPr lang="zh-CN" altLang="en-US" sz="2800" dirty="0"/>
              <a:t>例如：</a:t>
            </a:r>
            <a:r>
              <a:rPr lang="zh-CN" altLang="zh-CN" sz="2800" dirty="0"/>
              <a:t>创建</a:t>
            </a:r>
            <a:r>
              <a:rPr lang="en-US" altLang="zh-CN" sz="2800" dirty="0"/>
              <a:t>/etc/</a:t>
            </a:r>
            <a:r>
              <a:rPr lang="en-US" altLang="zh-CN" sz="2800" dirty="0" err="1"/>
              <a:t>cron.d</a:t>
            </a:r>
            <a:r>
              <a:rPr lang="en-US" altLang="zh-CN" sz="2800" dirty="0"/>
              <a:t>/</a:t>
            </a:r>
            <a:r>
              <a:rPr lang="en-US" altLang="zh-CN" sz="2800" dirty="0" err="1"/>
              <a:t>ddns</a:t>
            </a:r>
            <a:r>
              <a:rPr lang="en-US" altLang="zh-CN" sz="2800" dirty="0"/>
              <a:t>-update</a:t>
            </a:r>
            <a:r>
              <a:rPr lang="zh-CN" altLang="zh-CN" sz="2800" dirty="0"/>
              <a:t>文件</a:t>
            </a:r>
            <a:endParaRPr lang="en-US" altLang="zh-CN" sz="2800" dirty="0"/>
          </a:p>
          <a:p>
            <a:endParaRPr lang="en-US" altLang="zh-CN" sz="2800" dirty="0"/>
          </a:p>
          <a:p>
            <a:pPr lvl="1">
              <a:buNone/>
            </a:pPr>
            <a:r>
              <a:rPr lang="en-US" altLang="zh-CN" sz="2400" dirty="0"/>
              <a:t>*/5 * * * * root /</a:t>
            </a:r>
            <a:r>
              <a:rPr lang="en-US" altLang="zh-CN" sz="2400" dirty="0" err="1"/>
              <a:t>usr</a:t>
            </a:r>
            <a:r>
              <a:rPr lang="en-US" altLang="zh-CN" sz="2400" dirty="0"/>
              <a:t>/bin/</a:t>
            </a:r>
            <a:r>
              <a:rPr lang="en-US" altLang="zh-CN" sz="2400" dirty="0" err="1"/>
              <a:t>wget</a:t>
            </a:r>
            <a:r>
              <a:rPr lang="en-US" altLang="zh-CN" sz="2400" dirty="0"/>
              <a:t> -O /dev/null </a:t>
            </a:r>
          </a:p>
          <a:p>
            <a:pPr lvl="1">
              <a:buNone/>
            </a:pPr>
            <a:r>
              <a:rPr lang="en-US" altLang="zh-CN" sz="2400" dirty="0"/>
              <a:t>--http-user=</a:t>
            </a:r>
            <a:r>
              <a:rPr lang="en-US" altLang="zh-CN" sz="2400" b="1" dirty="0"/>
              <a:t>YOURNAME</a:t>
            </a:r>
            <a:r>
              <a:rPr lang="en-US" altLang="zh-CN" sz="2400" dirty="0"/>
              <a:t> </a:t>
            </a:r>
          </a:p>
          <a:p>
            <a:pPr lvl="1">
              <a:buNone/>
            </a:pPr>
            <a:r>
              <a:rPr lang="en-US" altLang="zh-CN" sz="2400" dirty="0"/>
              <a:t>--http-</a:t>
            </a:r>
            <a:r>
              <a:rPr lang="en-US" altLang="zh-CN" sz="2400" dirty="0" err="1"/>
              <a:t>passwd</a:t>
            </a:r>
            <a:r>
              <a:rPr lang="en-US" altLang="zh-CN" sz="2400" dirty="0"/>
              <a:t>=</a:t>
            </a:r>
            <a:r>
              <a:rPr lang="en-US" altLang="zh-CN" sz="2400" b="1" dirty="0"/>
              <a:t>YOURPASSWORD</a:t>
            </a:r>
            <a:r>
              <a:rPr lang="en-US" altLang="zh-CN" sz="2400" dirty="0"/>
              <a:t> </a:t>
            </a:r>
          </a:p>
          <a:p>
            <a:pPr lvl="1">
              <a:buNone/>
            </a:pPr>
            <a:r>
              <a:rPr lang="en-US" altLang="zh-CN" sz="2400" dirty="0"/>
              <a:t>http://www.3322.org/dyndns/ </a:t>
            </a:r>
            <a:r>
              <a:rPr lang="en-US" altLang="zh-CN" sz="2400" dirty="0" err="1"/>
              <a:t>update?system</a:t>
            </a:r>
            <a:r>
              <a:rPr lang="en-US" altLang="zh-CN" sz="2400" dirty="0"/>
              <a:t>=</a:t>
            </a:r>
            <a:r>
              <a:rPr lang="en-US" altLang="zh-CN" sz="2400" dirty="0" err="1"/>
              <a:t>dyndns</a:t>
            </a:r>
            <a:r>
              <a:rPr lang="en-US" altLang="zh-CN" sz="2400" dirty="0"/>
              <a:t>&amp; hostname=</a:t>
            </a:r>
            <a:r>
              <a:rPr lang="en-US" altLang="zh-CN" sz="2400" b="1" dirty="0"/>
              <a:t>YOURHOSTNAME</a:t>
            </a:r>
            <a:r>
              <a:rPr lang="en-US" altLang="zh-CN" sz="2400" dirty="0"/>
              <a:t>.f3322.org"</a:t>
            </a:r>
            <a:endParaRPr lang="zh-CN" altLang="zh-CN" sz="2400" dirty="0"/>
          </a:p>
          <a:p>
            <a:pPr lvl="1"/>
            <a:endParaRPr lang="zh-CN" altLang="zh-CN" sz="2400"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dirty="0"/>
              <a:t>直接编写任务脚本</a:t>
            </a:r>
            <a:br>
              <a:rPr lang="en-US" altLang="zh-CN" sz="4000" dirty="0"/>
            </a:br>
            <a:r>
              <a:rPr lang="zh-CN" altLang="zh-CN" sz="4000" dirty="0"/>
              <a:t>安排计划任务</a:t>
            </a:r>
            <a:endParaRPr lang="zh-CN" altLang="en-US" sz="4000" dirty="0"/>
          </a:p>
        </p:txBody>
      </p:sp>
      <p:sp>
        <p:nvSpPr>
          <p:cNvPr id="3" name="内容占位符 2"/>
          <p:cNvSpPr>
            <a:spLocks noGrp="1"/>
          </p:cNvSpPr>
          <p:nvPr>
            <p:ph idx="1"/>
          </p:nvPr>
        </p:nvSpPr>
        <p:spPr/>
        <p:txBody>
          <a:bodyPr/>
          <a:lstStyle/>
          <a:p>
            <a:r>
              <a:rPr lang="zh-CN" altLang="en-US" sz="3200" dirty="0"/>
              <a:t>直接编写目录下的脚本安排计划任务</a:t>
            </a:r>
            <a:endParaRPr lang="en-US" altLang="zh-CN" sz="3200" dirty="0"/>
          </a:p>
          <a:p>
            <a:pPr lvl="1"/>
            <a:r>
              <a:rPr lang="en-US" altLang="zh-CN" sz="2800" dirty="0"/>
              <a:t>/etc/</a:t>
            </a:r>
            <a:r>
              <a:rPr lang="en-US" altLang="zh-CN" sz="2800" dirty="0" err="1"/>
              <a:t>cron</a:t>
            </a:r>
            <a:r>
              <a:rPr lang="en-US" altLang="zh-CN" sz="2800" dirty="0"/>
              <a:t>.{</a:t>
            </a:r>
            <a:r>
              <a:rPr lang="en-US" altLang="zh-CN" sz="2800" dirty="0" err="1"/>
              <a:t>hourly,daily,weekly,monthly</a:t>
            </a:r>
            <a:r>
              <a:rPr lang="en-US" altLang="zh-CN" sz="2800" dirty="0"/>
              <a:t>}</a:t>
            </a:r>
            <a:endParaRPr lang="en-US" altLang="zh-CN" dirty="0"/>
          </a:p>
          <a:p>
            <a:r>
              <a:rPr lang="zh-CN" altLang="en-US" dirty="0"/>
              <a:t>例如</a:t>
            </a:r>
            <a:endParaRPr lang="en-US" altLang="zh-CN" dirty="0"/>
          </a:p>
          <a:p>
            <a:pPr lvl="1"/>
            <a:r>
              <a:rPr lang="en-US" altLang="zh-CN" dirty="0"/>
              <a:t># vi /etc/</a:t>
            </a:r>
            <a:r>
              <a:rPr lang="en-US" altLang="zh-CN" dirty="0" err="1"/>
              <a:t>cron.daily</a:t>
            </a:r>
            <a:r>
              <a:rPr lang="en-US" altLang="zh-CN" dirty="0"/>
              <a:t>/cleanup-backups</a:t>
            </a:r>
          </a:p>
          <a:p>
            <a:pPr lvl="1">
              <a:buNone/>
            </a:pPr>
            <a:r>
              <a:rPr lang="en-US" altLang="zh-CN" sz="2800" b="1" dirty="0">
                <a:solidFill>
                  <a:schemeClr val="accent6">
                    <a:lumMod val="75000"/>
                  </a:schemeClr>
                </a:solidFill>
              </a:rPr>
              <a:t>   find /backup -</a:t>
            </a:r>
            <a:r>
              <a:rPr lang="en-US" altLang="zh-CN" sz="2800" b="1" dirty="0" err="1">
                <a:solidFill>
                  <a:schemeClr val="accent6">
                    <a:lumMod val="75000"/>
                  </a:schemeClr>
                </a:solidFill>
              </a:rPr>
              <a:t>mtime</a:t>
            </a:r>
            <a:r>
              <a:rPr lang="en-US" altLang="zh-CN" sz="2800" b="1" dirty="0">
                <a:solidFill>
                  <a:schemeClr val="accent6">
                    <a:lumMod val="75000"/>
                  </a:schemeClr>
                </a:solidFill>
              </a:rPr>
              <a:t> +60 ! -name </a:t>
            </a:r>
            <a:r>
              <a:rPr lang="en-US" altLang="zh-CN" sz="2800" b="1" dirty="0" err="1">
                <a:solidFill>
                  <a:schemeClr val="accent6">
                    <a:lumMod val="75000"/>
                  </a:schemeClr>
                </a:solidFill>
              </a:rPr>
              <a:t>lost+found</a:t>
            </a:r>
            <a:r>
              <a:rPr lang="en-US" altLang="zh-CN" sz="2800" b="1" dirty="0">
                <a:solidFill>
                  <a:schemeClr val="accent6">
                    <a:lumMod val="75000"/>
                  </a:schemeClr>
                </a:solidFill>
              </a:rPr>
              <a:t> -exec /bin/</a:t>
            </a:r>
            <a:r>
              <a:rPr lang="en-US" altLang="zh-CN" sz="2800" b="1" dirty="0" err="1">
                <a:solidFill>
                  <a:schemeClr val="accent6">
                    <a:lumMod val="75000"/>
                  </a:schemeClr>
                </a:solidFill>
              </a:rPr>
              <a:t>rm</a:t>
            </a:r>
            <a:r>
              <a:rPr lang="en-US" altLang="zh-CN" sz="2800" b="1" dirty="0">
                <a:solidFill>
                  <a:schemeClr val="accent6">
                    <a:lumMod val="75000"/>
                  </a:schemeClr>
                </a:solidFill>
              </a:rPr>
              <a:t> –</a:t>
            </a:r>
            <a:r>
              <a:rPr lang="en-US" altLang="zh-CN" sz="2800" b="1" dirty="0" err="1">
                <a:solidFill>
                  <a:schemeClr val="accent6">
                    <a:lumMod val="75000"/>
                  </a:schemeClr>
                </a:solidFill>
              </a:rPr>
              <a:t>rf</a:t>
            </a:r>
            <a:r>
              <a:rPr lang="en-US" altLang="zh-CN" sz="2800" b="1" dirty="0">
                <a:solidFill>
                  <a:schemeClr val="accent6">
                    <a:lumMod val="75000"/>
                  </a:schemeClr>
                </a:solidFill>
              </a:rPr>
              <a:t> {} \;</a:t>
            </a:r>
            <a:endParaRPr lang="en-US" altLang="zh-CN" b="1" dirty="0">
              <a:solidFill>
                <a:schemeClr val="accent6">
                  <a:lumMod val="75000"/>
                </a:schemeClr>
              </a:solidFill>
            </a:endParaRPr>
          </a:p>
          <a:p>
            <a:pPr lvl="1"/>
            <a:r>
              <a:rPr lang="en-US" altLang="zh-CN" dirty="0"/>
              <a:t># </a:t>
            </a:r>
            <a:r>
              <a:rPr lang="en-US" altLang="zh-CN" dirty="0" err="1"/>
              <a:t>chmod</a:t>
            </a:r>
            <a:r>
              <a:rPr lang="en-US" altLang="zh-CN" dirty="0"/>
              <a:t> +x /etc/</a:t>
            </a:r>
            <a:r>
              <a:rPr lang="en-US" altLang="zh-CN" dirty="0" err="1"/>
              <a:t>cron.daily</a:t>
            </a:r>
            <a:r>
              <a:rPr lang="en-US" altLang="zh-CN" dirty="0"/>
              <a:t>/cleanup-backups</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crontab</a:t>
            </a:r>
            <a:r>
              <a:rPr lang="zh-CN" altLang="zh-CN" dirty="0"/>
              <a:t>命令</a:t>
            </a:r>
            <a:br>
              <a:rPr lang="en-US" altLang="zh-CN" dirty="0"/>
            </a:br>
            <a:r>
              <a:rPr lang="zh-CN" altLang="zh-CN" dirty="0"/>
              <a:t>安排用户自己的</a:t>
            </a:r>
            <a:r>
              <a:rPr lang="en-US" altLang="zh-CN" dirty="0" err="1"/>
              <a:t>cron</a:t>
            </a:r>
            <a:r>
              <a:rPr lang="zh-CN" altLang="zh-CN" dirty="0"/>
              <a:t>任务</a:t>
            </a:r>
            <a:br>
              <a:rPr lang="zh-CN" altLang="en-US" b="1" dirty="0"/>
            </a:br>
            <a:endParaRPr lang="zh-CN" altLang="en-US" dirty="0"/>
          </a:p>
        </p:txBody>
      </p:sp>
      <p:sp>
        <p:nvSpPr>
          <p:cNvPr id="3" name="内容占位符 2"/>
          <p:cNvSpPr>
            <a:spLocks noGrp="1"/>
          </p:cNvSpPr>
          <p:nvPr>
            <p:ph idx="1"/>
          </p:nvPr>
        </p:nvSpPr>
        <p:spPr>
          <a:xfrm>
            <a:off x="457200" y="1412776"/>
            <a:ext cx="8363272" cy="4718149"/>
          </a:xfrm>
        </p:spPr>
        <p:txBody>
          <a:bodyPr/>
          <a:lstStyle/>
          <a:p>
            <a:r>
              <a:rPr lang="en-US" altLang="zh-CN" dirty="0" err="1"/>
              <a:t>crontab</a:t>
            </a:r>
            <a:r>
              <a:rPr lang="zh-CN" altLang="en-US" dirty="0"/>
              <a:t>命令功能</a:t>
            </a:r>
            <a:endParaRPr lang="en-US" altLang="zh-CN" dirty="0"/>
          </a:p>
          <a:p>
            <a:pPr lvl="1"/>
            <a:r>
              <a:rPr lang="zh-CN" altLang="en-US" dirty="0"/>
              <a:t>用于生成</a:t>
            </a:r>
            <a:r>
              <a:rPr lang="en-US" altLang="zh-CN" dirty="0" err="1"/>
              <a:t>cron</a:t>
            </a:r>
            <a:r>
              <a:rPr lang="zh-CN" altLang="en-US" dirty="0"/>
              <a:t>进程所需要的用户</a:t>
            </a:r>
            <a:r>
              <a:rPr lang="en-US" altLang="zh-CN" dirty="0" err="1"/>
              <a:t>crontab</a:t>
            </a:r>
            <a:r>
              <a:rPr lang="zh-CN" altLang="en-US" dirty="0"/>
              <a:t>文件</a:t>
            </a:r>
          </a:p>
          <a:p>
            <a:r>
              <a:rPr lang="en-US" altLang="zh-CN" dirty="0" err="1"/>
              <a:t>crontab</a:t>
            </a:r>
            <a:r>
              <a:rPr lang="zh-CN" altLang="en-US" dirty="0"/>
              <a:t>命令格式 </a:t>
            </a:r>
          </a:p>
          <a:p>
            <a:pPr lvl="1">
              <a:buNone/>
            </a:pPr>
            <a:r>
              <a:rPr lang="en-US" altLang="zh-CN" dirty="0" err="1">
                <a:solidFill>
                  <a:srgbClr val="002060"/>
                </a:solidFill>
              </a:rPr>
              <a:t>crontab</a:t>
            </a:r>
            <a:r>
              <a:rPr lang="en-US" altLang="zh-CN" dirty="0">
                <a:solidFill>
                  <a:srgbClr val="002060"/>
                </a:solidFill>
              </a:rPr>
              <a:t> [-u user] file</a:t>
            </a:r>
          </a:p>
          <a:p>
            <a:pPr lvl="1">
              <a:buNone/>
            </a:pPr>
            <a:r>
              <a:rPr lang="en-US" altLang="zh-CN" dirty="0" err="1">
                <a:solidFill>
                  <a:srgbClr val="002060"/>
                </a:solidFill>
              </a:rPr>
              <a:t>crontab</a:t>
            </a:r>
            <a:r>
              <a:rPr lang="en-US" altLang="zh-CN" dirty="0">
                <a:solidFill>
                  <a:srgbClr val="002060"/>
                </a:solidFill>
              </a:rPr>
              <a:t> [-u user] {-l|-r|-e} </a:t>
            </a:r>
          </a:p>
          <a:p>
            <a:pPr lvl="1"/>
            <a:r>
              <a:rPr lang="en-US" altLang="zh-CN" sz="2400" dirty="0"/>
              <a:t>-l</a:t>
            </a:r>
            <a:r>
              <a:rPr lang="zh-CN" altLang="en-US" sz="2400" dirty="0"/>
              <a:t>	   在标准输出上显示当前的</a:t>
            </a:r>
            <a:r>
              <a:rPr lang="en-US" altLang="zh-CN" sz="2400" dirty="0" err="1"/>
              <a:t>crontab</a:t>
            </a:r>
            <a:endParaRPr lang="zh-CN" altLang="en-US" sz="2400" dirty="0"/>
          </a:p>
          <a:p>
            <a:pPr lvl="1"/>
            <a:r>
              <a:rPr lang="en-US" altLang="zh-CN" sz="2400" dirty="0"/>
              <a:t>-r	   </a:t>
            </a:r>
            <a:r>
              <a:rPr lang="zh-CN" altLang="en-US" sz="2400" dirty="0"/>
              <a:t>删除当前的</a:t>
            </a:r>
            <a:r>
              <a:rPr lang="en-US" altLang="zh-CN" sz="2400" dirty="0" err="1"/>
              <a:t>crontab</a:t>
            </a:r>
            <a:endParaRPr lang="en-US" altLang="zh-CN" sz="2400" dirty="0"/>
          </a:p>
          <a:p>
            <a:pPr lvl="1"/>
            <a:r>
              <a:rPr lang="en-US" altLang="zh-CN" sz="2400" dirty="0"/>
              <a:t>-e  </a:t>
            </a:r>
            <a:r>
              <a:rPr lang="zh-CN" altLang="en-US" sz="2400" dirty="0"/>
              <a:t>使用编辑器编辑当前的</a:t>
            </a:r>
            <a:r>
              <a:rPr lang="en-US" altLang="zh-CN" sz="2400" dirty="0" err="1"/>
              <a:t>crontab</a:t>
            </a:r>
            <a:r>
              <a:rPr lang="zh-CN" altLang="en-US" sz="2400" dirty="0"/>
              <a:t>文件</a:t>
            </a:r>
            <a:endParaRPr lang="en-US" altLang="zh-CN" sz="2400" dirty="0"/>
          </a:p>
          <a:p>
            <a:pPr lvl="1"/>
            <a:r>
              <a:rPr lang="zh-CN" altLang="en-US" sz="2400" dirty="0"/>
              <a:t>当结束编辑离开时，将自动安装</a:t>
            </a:r>
            <a:r>
              <a:rPr lang="en-US" altLang="zh-CN" sz="2400" dirty="0"/>
              <a:t>/</a:t>
            </a:r>
            <a:r>
              <a:rPr lang="en-US" altLang="zh-CN" sz="2400" dirty="0" err="1"/>
              <a:t>var</a:t>
            </a:r>
            <a:r>
              <a:rPr lang="en-US" altLang="zh-CN" sz="2400" dirty="0"/>
              <a:t>/spool/</a:t>
            </a:r>
            <a:r>
              <a:rPr lang="en-US" altLang="zh-CN" sz="2400" dirty="0" err="1"/>
              <a:t>cron</a:t>
            </a:r>
            <a:r>
              <a:rPr lang="zh-CN" altLang="zh-CN" sz="2400" dirty="0"/>
              <a:t>目录下</a:t>
            </a:r>
            <a:endParaRPr lang="zh-CN" altLang="en-US" sz="2400" dirty="0"/>
          </a:p>
          <a:p>
            <a:r>
              <a:rPr lang="zh-CN" altLang="en-US" dirty="0">
                <a:solidFill>
                  <a:srgbClr val="002060"/>
                </a:solidFill>
              </a:rPr>
              <a:t>任何被允许的用户都可以使用</a:t>
            </a:r>
            <a:r>
              <a:rPr lang="en-US" altLang="zh-CN" dirty="0" err="1">
                <a:solidFill>
                  <a:srgbClr val="002060"/>
                </a:solidFill>
              </a:rPr>
              <a:t>crontab</a:t>
            </a:r>
            <a:r>
              <a:rPr lang="zh-CN" altLang="en-US" dirty="0">
                <a:solidFill>
                  <a:srgbClr val="002060"/>
                </a:solidFill>
              </a:rPr>
              <a:t>安排任务</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a:t>本章学习目标 </a:t>
            </a:r>
          </a:p>
        </p:txBody>
      </p:sp>
      <p:sp>
        <p:nvSpPr>
          <p:cNvPr id="104451" name="Rectangle 3"/>
          <p:cNvSpPr>
            <a:spLocks noGrp="1" noChangeArrowheads="1"/>
          </p:cNvSpPr>
          <p:nvPr>
            <p:ph type="body" idx="1"/>
          </p:nvPr>
        </p:nvSpPr>
        <p:spPr/>
        <p:txBody>
          <a:bodyPr/>
          <a:lstStyle/>
          <a:p>
            <a:r>
              <a:rPr lang="zh-CN" altLang="en-US" dirty="0"/>
              <a:t>理解并管理守护进程</a:t>
            </a:r>
            <a:endParaRPr lang="en-US" altLang="zh-CN" dirty="0"/>
          </a:p>
          <a:p>
            <a:r>
              <a:rPr lang="zh-CN" altLang="en-US" dirty="0"/>
              <a:t>掌握</a:t>
            </a:r>
            <a:r>
              <a:rPr lang="zh-CN" altLang="en-US" dirty="0">
                <a:highlight>
                  <a:srgbClr val="FFFF00"/>
                </a:highlight>
              </a:rPr>
              <a:t>周期性任务</a:t>
            </a:r>
            <a:r>
              <a:rPr lang="zh-CN" altLang="en-US" dirty="0"/>
              <a:t>的设置方法</a:t>
            </a:r>
            <a:endParaRPr lang="en-US" altLang="zh-CN" dirty="0"/>
          </a:p>
          <a:p>
            <a:r>
              <a:rPr lang="zh-CN" altLang="en-US" dirty="0"/>
              <a:t>掌握</a:t>
            </a:r>
            <a:r>
              <a:rPr lang="zh-CN" altLang="en-US" dirty="0">
                <a:highlight>
                  <a:srgbClr val="FFFF00"/>
                </a:highlight>
              </a:rPr>
              <a:t>日志系统的配置</a:t>
            </a:r>
            <a:endParaRPr lang="en-US" altLang="zh-CN" dirty="0">
              <a:highlight>
                <a:srgbClr val="FFFF00"/>
              </a:highlight>
            </a:endParaRPr>
          </a:p>
          <a:p>
            <a:r>
              <a:rPr lang="zh-CN" altLang="en-US" dirty="0"/>
              <a:t>查看系统日志</a:t>
            </a:r>
            <a:endParaRPr lang="en-US" altLang="zh-CN" dirty="0"/>
          </a:p>
          <a:p>
            <a:r>
              <a:rPr lang="zh-CN" altLang="en-US" dirty="0"/>
              <a:t>理解</a:t>
            </a:r>
            <a:r>
              <a:rPr lang="en-US" altLang="zh-CN" dirty="0"/>
              <a:t>SSH</a:t>
            </a:r>
            <a:r>
              <a:rPr lang="zh-CN" altLang="zh-CN" dirty="0"/>
              <a:t>协议体系结构</a:t>
            </a:r>
            <a:endParaRPr lang="en-US" altLang="zh-CN" dirty="0"/>
          </a:p>
          <a:p>
            <a:r>
              <a:rPr lang="zh-CN" altLang="en-US" dirty="0"/>
              <a:t>理解</a:t>
            </a:r>
            <a:r>
              <a:rPr lang="en-US" altLang="zh-CN" dirty="0"/>
              <a:t>SSH</a:t>
            </a:r>
            <a:r>
              <a:rPr lang="zh-CN" altLang="zh-CN" dirty="0"/>
              <a:t>基于主机</a:t>
            </a:r>
            <a:r>
              <a:rPr lang="zh-CN" altLang="en-US" dirty="0"/>
              <a:t>和用户</a:t>
            </a:r>
            <a:r>
              <a:rPr lang="zh-CN" altLang="zh-CN" dirty="0"/>
              <a:t>的安全验证</a:t>
            </a:r>
            <a:endParaRPr lang="en-US" altLang="zh-CN" dirty="0"/>
          </a:p>
          <a:p>
            <a:r>
              <a:rPr lang="zh-CN" altLang="en-US" dirty="0"/>
              <a:t>掌握</a:t>
            </a:r>
            <a:r>
              <a:rPr lang="en-US" altLang="zh-CN" dirty="0" err="1"/>
              <a:t>OpenSSH</a:t>
            </a:r>
            <a:r>
              <a:rPr lang="zh-CN" altLang="zh-CN" dirty="0"/>
              <a:t>服务</a:t>
            </a:r>
            <a:r>
              <a:rPr lang="zh-CN" altLang="en-US" dirty="0"/>
              <a:t>的</a:t>
            </a:r>
            <a:r>
              <a:rPr lang="zh-CN" altLang="zh-CN" dirty="0"/>
              <a:t>配置</a:t>
            </a:r>
            <a:endParaRPr lang="en-US" altLang="zh-CN" dirty="0"/>
          </a:p>
          <a:p>
            <a:r>
              <a:rPr lang="zh-CN" altLang="en-US" dirty="0"/>
              <a:t>掌握</a:t>
            </a:r>
            <a:r>
              <a:rPr lang="en-US" altLang="zh-CN" dirty="0" err="1"/>
              <a:t>OpenSSH</a:t>
            </a:r>
            <a:r>
              <a:rPr lang="zh-CN" altLang="zh-CN" dirty="0"/>
              <a:t>的用户密钥管理</a:t>
            </a:r>
            <a:endParaRPr lang="en-US" altLang="zh-CN" dirty="0"/>
          </a:p>
          <a:p>
            <a:endParaRPr lang="zh-CN" altLang="en-US" dirty="0"/>
          </a:p>
        </p:txBody>
      </p:sp>
      <p:sp>
        <p:nvSpPr>
          <p:cNvPr id="6" name="日期占位符 5"/>
          <p:cNvSpPr>
            <a:spLocks noGrp="1"/>
          </p:cNvSpPr>
          <p:nvPr>
            <p:ph type="dt" sz="half" idx="10"/>
          </p:nvPr>
        </p:nvSpPr>
        <p:spPr/>
        <p:txBody>
          <a:bodyPr/>
          <a:lstStyle/>
          <a:p>
            <a:fld id="{ECC8B645-3D00-4390-A80B-A886A73B120C}" type="datetime2">
              <a:rPr lang="zh-CN" altLang="en-US" smtClean="0"/>
              <a:pPr/>
              <a:t>2018年11月13日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cron</a:t>
            </a:r>
            <a:r>
              <a:rPr lang="zh-CN" altLang="en-US" dirty="0"/>
              <a:t>的使用举例</a:t>
            </a:r>
          </a:p>
        </p:txBody>
      </p:sp>
      <p:sp>
        <p:nvSpPr>
          <p:cNvPr id="3" name="内容占位符 2"/>
          <p:cNvSpPr>
            <a:spLocks noGrp="1"/>
          </p:cNvSpPr>
          <p:nvPr>
            <p:ph idx="1"/>
          </p:nvPr>
        </p:nvSpPr>
        <p:spPr>
          <a:xfrm>
            <a:off x="457200" y="1268760"/>
            <a:ext cx="8229600" cy="4862165"/>
          </a:xfrm>
        </p:spPr>
        <p:txBody>
          <a:bodyPr/>
          <a:lstStyle/>
          <a:p>
            <a:r>
              <a:rPr lang="zh-CN" altLang="en-US" dirty="0"/>
              <a:t>使用命令</a:t>
            </a:r>
            <a:r>
              <a:rPr lang="en-US" altLang="zh-CN" b="1" dirty="0" err="1"/>
              <a:t>crontab</a:t>
            </a:r>
            <a:r>
              <a:rPr lang="en-US" altLang="zh-CN" b="1" dirty="0"/>
              <a:t> -e</a:t>
            </a:r>
            <a:r>
              <a:rPr lang="zh-CN" altLang="en-US" dirty="0"/>
              <a:t>加载任务</a:t>
            </a:r>
          </a:p>
          <a:p>
            <a:pPr lvl="1"/>
            <a:r>
              <a:rPr lang="zh-CN" altLang="en-US" dirty="0"/>
              <a:t>在编辑器中编辑</a:t>
            </a:r>
          </a:p>
          <a:p>
            <a:pPr lvl="1">
              <a:buNone/>
            </a:pPr>
            <a:r>
              <a:rPr lang="en-US" altLang="zh-CN" sz="2800" dirty="0">
                <a:solidFill>
                  <a:schemeClr val="accent6">
                    <a:lumMod val="75000"/>
                  </a:schemeClr>
                </a:solidFill>
              </a:rPr>
              <a:t>00 02 * * * </a:t>
            </a:r>
            <a:r>
              <a:rPr lang="en-US" altLang="zh-CN" sz="2800" dirty="0" err="1">
                <a:solidFill>
                  <a:schemeClr val="accent6">
                    <a:lumMod val="75000"/>
                  </a:schemeClr>
                </a:solidFill>
              </a:rPr>
              <a:t>rm</a:t>
            </a:r>
            <a:r>
              <a:rPr lang="en-US" altLang="zh-CN" sz="2800" dirty="0">
                <a:solidFill>
                  <a:schemeClr val="accent6">
                    <a:lumMod val="75000"/>
                  </a:schemeClr>
                </a:solidFill>
              </a:rPr>
              <a:t> -</a:t>
            </a:r>
            <a:r>
              <a:rPr lang="en-US" altLang="zh-CN" sz="2800" dirty="0" err="1">
                <a:solidFill>
                  <a:schemeClr val="accent6">
                    <a:lumMod val="75000"/>
                  </a:schemeClr>
                </a:solidFill>
              </a:rPr>
              <a:t>rf</a:t>
            </a:r>
            <a:r>
              <a:rPr lang="en-US" altLang="zh-CN" sz="2800" dirty="0">
                <a:solidFill>
                  <a:schemeClr val="accent6">
                    <a:lumMod val="75000"/>
                  </a:schemeClr>
                </a:solidFill>
              </a:rPr>
              <a:t>  ~/temp/*</a:t>
            </a:r>
            <a:endParaRPr lang="zh-CN" altLang="zh-CN" sz="2800" dirty="0">
              <a:solidFill>
                <a:schemeClr val="accent6">
                  <a:lumMod val="75000"/>
                </a:schemeClr>
              </a:solidFill>
            </a:endParaRPr>
          </a:p>
          <a:p>
            <a:pPr lvl="1"/>
            <a:r>
              <a:rPr lang="zh-CN" altLang="en-US" dirty="0"/>
              <a:t>存盘退出</a:t>
            </a:r>
          </a:p>
          <a:p>
            <a:r>
              <a:rPr lang="zh-CN" altLang="en-US" dirty="0"/>
              <a:t>用户的</a:t>
            </a:r>
            <a:r>
              <a:rPr lang="en-US" altLang="zh-CN" dirty="0" err="1"/>
              <a:t>cron</a:t>
            </a:r>
            <a:r>
              <a:rPr lang="zh-CN" altLang="en-US" dirty="0"/>
              <a:t>任务加载以后</a:t>
            </a:r>
            <a:endParaRPr lang="en-US" altLang="zh-CN" dirty="0"/>
          </a:p>
          <a:p>
            <a:pPr lvl="1"/>
            <a:r>
              <a:rPr lang="zh-CN" altLang="en-US" dirty="0"/>
              <a:t>可以使用</a:t>
            </a:r>
            <a:r>
              <a:rPr lang="en-US" altLang="zh-CN" b="1" dirty="0" err="1"/>
              <a:t>crontab</a:t>
            </a:r>
            <a:r>
              <a:rPr lang="en-US" altLang="zh-CN" b="1" dirty="0"/>
              <a:t> -l</a:t>
            </a:r>
            <a:r>
              <a:rPr lang="zh-CN" altLang="en-US" dirty="0"/>
              <a:t>命令查看</a:t>
            </a:r>
            <a:endParaRPr lang="en-US" altLang="zh-CN" dirty="0"/>
          </a:p>
          <a:p>
            <a:pPr lvl="1"/>
            <a:r>
              <a:rPr lang="zh-CN" altLang="en-US" dirty="0"/>
              <a:t>可以到</a:t>
            </a:r>
            <a:r>
              <a:rPr lang="en-US" altLang="zh-CN" dirty="0"/>
              <a:t>/</a:t>
            </a:r>
            <a:r>
              <a:rPr lang="en-US" altLang="zh-CN" dirty="0" err="1"/>
              <a:t>var</a:t>
            </a:r>
            <a:r>
              <a:rPr lang="en-US" altLang="zh-CN" dirty="0"/>
              <a:t>/spool/</a:t>
            </a:r>
            <a:r>
              <a:rPr lang="en-US" altLang="zh-CN" dirty="0" err="1"/>
              <a:t>cron</a:t>
            </a:r>
            <a:r>
              <a:rPr lang="zh-CN" altLang="en-US" dirty="0"/>
              <a:t>目录确认</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系统日常的</a:t>
            </a:r>
            <a:r>
              <a:rPr lang="en-US" altLang="zh-CN" dirty="0" err="1"/>
              <a:t>cron</a:t>
            </a:r>
            <a:r>
              <a:rPr lang="zh-CN" altLang="en-US" dirty="0"/>
              <a:t>任务</a:t>
            </a:r>
          </a:p>
        </p:txBody>
      </p:sp>
      <p:sp>
        <p:nvSpPr>
          <p:cNvPr id="3" name="内容占位符 2"/>
          <p:cNvSpPr>
            <a:spLocks noGrp="1"/>
          </p:cNvSpPr>
          <p:nvPr>
            <p:ph idx="1"/>
          </p:nvPr>
        </p:nvSpPr>
        <p:spPr>
          <a:xfrm>
            <a:off x="457200" y="1412776"/>
            <a:ext cx="8229600" cy="4718149"/>
          </a:xfrm>
        </p:spPr>
        <p:txBody>
          <a:bodyPr/>
          <a:lstStyle/>
          <a:p>
            <a:r>
              <a:rPr lang="en-US" altLang="zh-CN" dirty="0" err="1"/>
              <a:t>tmpwatch</a:t>
            </a:r>
            <a:r>
              <a:rPr lang="en-US" altLang="zh-CN" dirty="0"/>
              <a:t> </a:t>
            </a:r>
          </a:p>
          <a:p>
            <a:pPr lvl="1"/>
            <a:r>
              <a:rPr lang="zh-CN" altLang="en-US" dirty="0"/>
              <a:t>清除指定目录中的文件，不让</a:t>
            </a:r>
            <a:r>
              <a:rPr lang="en-US" altLang="zh-CN" dirty="0"/>
              <a:t>/</a:t>
            </a:r>
            <a:r>
              <a:rPr lang="en-US" altLang="zh-CN" dirty="0" err="1"/>
              <a:t>tmp</a:t>
            </a:r>
            <a:r>
              <a:rPr lang="zh-CN" altLang="en-US" dirty="0"/>
              <a:t>目录处于满状态 </a:t>
            </a:r>
          </a:p>
          <a:p>
            <a:r>
              <a:rPr lang="en-US" altLang="zh-CN" dirty="0" err="1"/>
              <a:t>logrotate</a:t>
            </a:r>
            <a:r>
              <a:rPr lang="en-US" altLang="zh-CN" dirty="0"/>
              <a:t> </a:t>
            </a:r>
          </a:p>
          <a:p>
            <a:pPr lvl="1"/>
            <a:r>
              <a:rPr lang="zh-CN" altLang="en-US" dirty="0"/>
              <a:t>日志滚动，让日志文件不要变得太大 </a:t>
            </a:r>
          </a:p>
          <a:p>
            <a:pPr lvl="1"/>
            <a:r>
              <a:rPr lang="zh-CN" altLang="en-US" dirty="0"/>
              <a:t>配置文件：</a:t>
            </a:r>
            <a:r>
              <a:rPr lang="en-US" altLang="zh-CN" dirty="0"/>
              <a:t>/etc/</a:t>
            </a:r>
            <a:r>
              <a:rPr lang="en-US" altLang="zh-CN" dirty="0" err="1"/>
              <a:t>logrotate.conf</a:t>
            </a:r>
            <a:r>
              <a:rPr lang="en-US" altLang="zh-CN" dirty="0"/>
              <a:t> </a:t>
            </a:r>
          </a:p>
          <a:p>
            <a:r>
              <a:rPr lang="en-US" altLang="zh-CN" dirty="0" err="1"/>
              <a:t>logwatch</a:t>
            </a:r>
            <a:r>
              <a:rPr lang="en-US" altLang="zh-CN" dirty="0"/>
              <a:t> </a:t>
            </a:r>
          </a:p>
          <a:p>
            <a:pPr lvl="1"/>
            <a:r>
              <a:rPr lang="zh-CN" altLang="en-US" dirty="0"/>
              <a:t>一个日志文件分析程序，提供系统活动摘要，报告可疑信息 </a:t>
            </a:r>
          </a:p>
          <a:p>
            <a:pPr lvl="1"/>
            <a:r>
              <a:rPr lang="zh-CN" altLang="en-US" dirty="0"/>
              <a:t>配置文件：</a:t>
            </a:r>
            <a:r>
              <a:rPr lang="en-US" altLang="zh-CN" dirty="0"/>
              <a:t>/etc/</a:t>
            </a:r>
            <a:r>
              <a:rPr lang="en-US" altLang="zh-CN" dirty="0" err="1"/>
              <a:t>logwatch</a:t>
            </a:r>
            <a:r>
              <a:rPr lang="en-US" altLang="zh-CN" dirty="0"/>
              <a:t>/conf/</a:t>
            </a:r>
            <a:r>
              <a:rPr lang="en-US" altLang="zh-CN" dirty="0" err="1"/>
              <a:t>logwatch.conf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日志系统和系统日志</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32</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系统日志简介</a:t>
            </a:r>
          </a:p>
        </p:txBody>
      </p:sp>
      <p:sp>
        <p:nvSpPr>
          <p:cNvPr id="3" name="内容占位符 2"/>
          <p:cNvSpPr>
            <a:spLocks noGrp="1"/>
          </p:cNvSpPr>
          <p:nvPr>
            <p:ph idx="1"/>
          </p:nvPr>
        </p:nvSpPr>
        <p:spPr>
          <a:xfrm>
            <a:off x="457200" y="1196752"/>
            <a:ext cx="8229600" cy="4934173"/>
          </a:xfrm>
        </p:spPr>
        <p:txBody>
          <a:bodyPr/>
          <a:lstStyle/>
          <a:p>
            <a:r>
              <a:rPr lang="zh-CN" altLang="en-US" dirty="0"/>
              <a:t>日志的用途</a:t>
            </a:r>
          </a:p>
          <a:p>
            <a:pPr lvl="1"/>
            <a:r>
              <a:rPr lang="zh-CN" altLang="en-US" dirty="0"/>
              <a:t>系统审计、监测追踪和分析统计。</a:t>
            </a:r>
          </a:p>
          <a:p>
            <a:r>
              <a:rPr lang="zh-CN" altLang="en-US" dirty="0"/>
              <a:t>日志的功能 </a:t>
            </a:r>
          </a:p>
          <a:p>
            <a:pPr lvl="1"/>
            <a:r>
              <a:rPr lang="zh-CN" altLang="en-US" dirty="0"/>
              <a:t>用于记录系统、程序运行中发生的各种事件</a:t>
            </a:r>
          </a:p>
          <a:p>
            <a:pPr lvl="1"/>
            <a:r>
              <a:rPr lang="zh-CN" altLang="en-US" dirty="0"/>
              <a:t>通过阅读日志，有助于诊断和解决系统故障</a:t>
            </a:r>
            <a:endParaRPr lang="en-US" altLang="zh-CN" dirty="0"/>
          </a:p>
          <a:p>
            <a:pPr lvl="1"/>
            <a:r>
              <a:rPr lang="zh-CN" altLang="en-US" dirty="0"/>
              <a:t>帮助系统管理员寻找攻击者留下的痕迹</a:t>
            </a:r>
            <a:endParaRPr lang="en-US" altLang="zh-CN" dirty="0"/>
          </a:p>
          <a:p>
            <a:r>
              <a:rPr lang="zh-CN" altLang="en-US" dirty="0"/>
              <a:t>日志的分类</a:t>
            </a:r>
            <a:endParaRPr lang="en-US" altLang="zh-CN" dirty="0"/>
          </a:p>
          <a:p>
            <a:pPr lvl="1"/>
            <a:r>
              <a:rPr lang="zh-CN" altLang="en-US" dirty="0"/>
              <a:t>文件日志：将日志记录到文件中</a:t>
            </a:r>
            <a:endParaRPr lang="en-US" altLang="zh-CN" dirty="0"/>
          </a:p>
          <a:p>
            <a:pPr lvl="1"/>
            <a:r>
              <a:rPr lang="zh-CN" altLang="en-US" dirty="0"/>
              <a:t>数据库日志：将日志记录关系数据库中</a:t>
            </a:r>
            <a:endParaRPr lang="en-US" altLang="zh-CN" dirty="0"/>
          </a:p>
          <a:p>
            <a:pPr lvl="1"/>
            <a:r>
              <a:rPr lang="zh-CN" altLang="en-US" dirty="0"/>
              <a:t>管道日志：将日志通过管道传递给应用程序处理</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日志系统简介</a:t>
            </a:r>
          </a:p>
        </p:txBody>
      </p:sp>
      <p:sp>
        <p:nvSpPr>
          <p:cNvPr id="3" name="内容占位符 2"/>
          <p:cNvSpPr>
            <a:spLocks noGrp="1"/>
          </p:cNvSpPr>
          <p:nvPr>
            <p:ph idx="1"/>
          </p:nvPr>
        </p:nvSpPr>
        <p:spPr>
          <a:xfrm>
            <a:off x="457200" y="1124744"/>
            <a:ext cx="8229600" cy="5006181"/>
          </a:xfrm>
        </p:spPr>
        <p:txBody>
          <a:bodyPr/>
          <a:lstStyle/>
          <a:p>
            <a:r>
              <a:rPr lang="zh-CN" altLang="en-US" dirty="0"/>
              <a:t>日志系统</a:t>
            </a:r>
            <a:endParaRPr lang="en-US" altLang="zh-CN" dirty="0"/>
          </a:p>
          <a:p>
            <a:pPr lvl="1"/>
            <a:r>
              <a:rPr lang="zh-CN" altLang="en-US" dirty="0"/>
              <a:t>负责系统日志和内核消息捕捉的日志记录系统</a:t>
            </a:r>
            <a:endParaRPr lang="en-US" altLang="zh-CN" dirty="0"/>
          </a:p>
          <a:p>
            <a:r>
              <a:rPr lang="zh-CN" altLang="en-US" dirty="0"/>
              <a:t>日志系统的主要功能</a:t>
            </a:r>
          </a:p>
          <a:p>
            <a:pPr lvl="1"/>
            <a:r>
              <a:rPr lang="zh-CN" altLang="en-US" dirty="0"/>
              <a:t>分类存放日志、方便日志管理</a:t>
            </a:r>
          </a:p>
          <a:p>
            <a:pPr lvl="1"/>
            <a:r>
              <a:rPr lang="zh-CN" altLang="en-US" dirty="0"/>
              <a:t>可将日志消息记录到远程主机</a:t>
            </a:r>
            <a:endParaRPr lang="en-US" altLang="zh-CN" dirty="0"/>
          </a:p>
          <a:p>
            <a:r>
              <a:rPr lang="zh-CN" altLang="en-US" dirty="0"/>
              <a:t>日志系统的常用软件</a:t>
            </a:r>
            <a:endParaRPr lang="en-US" altLang="zh-CN" dirty="0"/>
          </a:p>
          <a:p>
            <a:pPr lvl="1"/>
            <a:r>
              <a:rPr lang="en-US" altLang="zh-CN" dirty="0" err="1"/>
              <a:t>syslog</a:t>
            </a:r>
            <a:r>
              <a:rPr lang="zh-CN" altLang="en-US" dirty="0"/>
              <a:t>（</a:t>
            </a:r>
            <a:r>
              <a:rPr lang="en-US" altLang="zh-CN" dirty="0"/>
              <a:t> http://www.syslog.org/ </a:t>
            </a:r>
            <a:r>
              <a:rPr lang="zh-CN" altLang="en-US" dirty="0"/>
              <a:t>）</a:t>
            </a:r>
            <a:endParaRPr lang="en-US" altLang="zh-CN" dirty="0"/>
          </a:p>
          <a:p>
            <a:pPr lvl="1"/>
            <a:r>
              <a:rPr lang="en-US" altLang="zh-CN" dirty="0" err="1"/>
              <a:t>syslog-ng</a:t>
            </a:r>
            <a:r>
              <a:rPr lang="zh-CN" altLang="en-US" dirty="0"/>
              <a:t>（</a:t>
            </a:r>
            <a:r>
              <a:rPr lang="en-US" altLang="zh-CN" dirty="0"/>
              <a:t>http://www.balabit.com/network-security/syslog-ng</a:t>
            </a:r>
            <a:r>
              <a:rPr lang="zh-CN" altLang="en-US" dirty="0"/>
              <a:t>）</a:t>
            </a:r>
            <a:endParaRPr lang="en-US" altLang="zh-CN" dirty="0"/>
          </a:p>
          <a:p>
            <a:pPr lvl="1"/>
            <a:r>
              <a:rPr lang="en-US" altLang="zh-CN" dirty="0" err="1"/>
              <a:t>rsyslog</a:t>
            </a:r>
            <a:r>
              <a:rPr lang="zh-CN" altLang="en-US" dirty="0"/>
              <a:t>（</a:t>
            </a:r>
            <a:r>
              <a:rPr lang="en-US" altLang="zh-CN" dirty="0"/>
              <a:t>http://www.rsyslog.com/</a:t>
            </a:r>
            <a:r>
              <a:rPr lang="zh-CN" altLang="en-US" dirty="0"/>
              <a:t>）</a:t>
            </a:r>
            <a:r>
              <a:rPr lang="en-US" altLang="zh-CN" dirty="0"/>
              <a:t>【</a:t>
            </a:r>
            <a:r>
              <a:rPr lang="zh-CN" altLang="en-US" dirty="0"/>
              <a:t>默认安装</a:t>
            </a:r>
            <a:r>
              <a:rPr lang="en-US" altLang="zh-CN" dirty="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rsyslog</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en-US" altLang="zh-CN" dirty="0" err="1"/>
              <a:t>rsyslog</a:t>
            </a:r>
            <a:r>
              <a:rPr lang="zh-CN" altLang="en-US" dirty="0"/>
              <a:t>采用模块化设计，是</a:t>
            </a:r>
            <a:r>
              <a:rPr lang="en-US" altLang="zh-CN" dirty="0" err="1"/>
              <a:t>syslog</a:t>
            </a:r>
            <a:r>
              <a:rPr lang="zh-CN" altLang="en-US" dirty="0"/>
              <a:t>的替代品</a:t>
            </a:r>
            <a:endParaRPr lang="en-US" altLang="zh-CN" dirty="0"/>
          </a:p>
          <a:p>
            <a:r>
              <a:rPr lang="zh-CN" altLang="en-US" dirty="0"/>
              <a:t>特点</a:t>
            </a:r>
          </a:p>
          <a:p>
            <a:pPr lvl="1"/>
            <a:r>
              <a:rPr lang="zh-CN" altLang="en-US" dirty="0"/>
              <a:t>实现了基本的</a:t>
            </a:r>
            <a:r>
              <a:rPr lang="en-US" altLang="zh-CN" dirty="0" err="1"/>
              <a:t>syslog</a:t>
            </a:r>
            <a:r>
              <a:rPr lang="zh-CN" altLang="en-US" dirty="0"/>
              <a:t>协议</a:t>
            </a:r>
            <a:endParaRPr lang="en-US" altLang="zh-CN" dirty="0"/>
          </a:p>
          <a:p>
            <a:pPr lvl="1"/>
            <a:r>
              <a:rPr lang="zh-CN" altLang="en-US" dirty="0"/>
              <a:t>直接兼容</a:t>
            </a:r>
            <a:r>
              <a:rPr lang="en-US" altLang="zh-CN" dirty="0" err="1"/>
              <a:t>syslogd</a:t>
            </a:r>
            <a:r>
              <a:rPr lang="zh-CN" altLang="en-US" dirty="0"/>
              <a:t>的</a:t>
            </a:r>
            <a:r>
              <a:rPr lang="en-US" altLang="zh-CN" dirty="0" err="1"/>
              <a:t>syslog.conf</a:t>
            </a:r>
            <a:r>
              <a:rPr lang="en-US" altLang="zh-CN" dirty="0"/>
              <a:t> </a:t>
            </a:r>
            <a:r>
              <a:rPr lang="zh-CN" altLang="en-US" dirty="0"/>
              <a:t>配置文件</a:t>
            </a:r>
          </a:p>
          <a:p>
            <a:pPr lvl="1"/>
            <a:r>
              <a:rPr lang="zh-CN" altLang="en-US" dirty="0"/>
              <a:t>在同一台机器上支持多个</a:t>
            </a:r>
            <a:r>
              <a:rPr lang="en-US" altLang="zh-CN" dirty="0" err="1"/>
              <a:t>rsyslogd</a:t>
            </a:r>
            <a:r>
              <a:rPr lang="zh-CN" altLang="en-US" dirty="0"/>
              <a:t>进程</a:t>
            </a:r>
            <a:endParaRPr lang="en-US" altLang="zh-CN" dirty="0"/>
          </a:p>
          <a:p>
            <a:pPr lvl="1"/>
            <a:r>
              <a:rPr lang="zh-CN" altLang="en-US" dirty="0"/>
              <a:t>丰富的过滤功能，可将消息过滤后再转发</a:t>
            </a:r>
          </a:p>
          <a:p>
            <a:pPr lvl="1"/>
            <a:r>
              <a:rPr lang="zh-CN" altLang="en-US" dirty="0"/>
              <a:t>灵活的配置选项，配置文件中可写简单的逻辑判断</a:t>
            </a:r>
          </a:p>
          <a:p>
            <a:pPr lvl="1"/>
            <a:r>
              <a:rPr lang="zh-CN" altLang="en-US" dirty="0"/>
              <a:t>增加了重要的功能，如使用</a:t>
            </a:r>
            <a:r>
              <a:rPr lang="en-US" altLang="zh-CN" dirty="0"/>
              <a:t>TCP</a:t>
            </a:r>
            <a:r>
              <a:rPr lang="zh-CN" altLang="en-US" dirty="0"/>
              <a:t>进行消息传输</a:t>
            </a:r>
            <a:endParaRPr lang="en-US" altLang="zh-CN" dirty="0"/>
          </a:p>
          <a:p>
            <a:pPr lvl="1"/>
            <a:r>
              <a:rPr lang="zh-CN" altLang="en-US" dirty="0"/>
              <a:t>有现成的前端</a:t>
            </a:r>
            <a:r>
              <a:rPr lang="en-US" altLang="zh-CN" dirty="0"/>
              <a:t>web</a:t>
            </a:r>
            <a:r>
              <a:rPr lang="zh-CN" altLang="en-US" dirty="0"/>
              <a:t>展示程序</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rsyslog</a:t>
            </a:r>
            <a:r>
              <a:rPr lang="zh-CN" altLang="en-US" dirty="0"/>
              <a:t>的体系结构</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pic>
        <p:nvPicPr>
          <p:cNvPr id="1026" name="Picture 2" descr="D:\__PJT\books\CentOS 6 应用基础教程\fig\rsyslog.png"/>
          <p:cNvPicPr>
            <a:picLocks noChangeAspect="1" noChangeArrowheads="1"/>
          </p:cNvPicPr>
          <p:nvPr/>
        </p:nvPicPr>
        <p:blipFill>
          <a:blip r:embed="rId2" cstate="print"/>
          <a:srcRect/>
          <a:stretch>
            <a:fillRect/>
          </a:stretch>
        </p:blipFill>
        <p:spPr bwMode="auto">
          <a:xfrm>
            <a:off x="624545" y="1556792"/>
            <a:ext cx="7979903" cy="4464496"/>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rsyslog</a:t>
            </a:r>
            <a:r>
              <a:rPr lang="zh-CN" altLang="en-US" dirty="0"/>
              <a:t>的消息流与模块</a:t>
            </a:r>
          </a:p>
        </p:txBody>
      </p:sp>
      <p:sp>
        <p:nvSpPr>
          <p:cNvPr id="3" name="内容占位符 2"/>
          <p:cNvSpPr>
            <a:spLocks noGrp="1"/>
          </p:cNvSpPr>
          <p:nvPr>
            <p:ph idx="1"/>
          </p:nvPr>
        </p:nvSpPr>
        <p:spPr/>
        <p:txBody>
          <a:bodyPr/>
          <a:lstStyle/>
          <a:p>
            <a:r>
              <a:rPr lang="zh-CN" altLang="en-US" dirty="0"/>
              <a:t>输入模块</a:t>
            </a:r>
            <a:endParaRPr lang="en-US" altLang="zh-CN" dirty="0"/>
          </a:p>
          <a:p>
            <a:pPr lvl="1"/>
            <a:r>
              <a:rPr lang="en-US" altLang="zh-CN" dirty="0" err="1"/>
              <a:t>imklg</a:t>
            </a:r>
            <a:r>
              <a:rPr lang="zh-CN" altLang="en-US" dirty="0"/>
              <a:t>、</a:t>
            </a:r>
            <a:r>
              <a:rPr lang="en-US" altLang="zh-CN" dirty="0" err="1"/>
              <a:t>imsock</a:t>
            </a:r>
            <a:r>
              <a:rPr lang="zh-CN" altLang="en-US" dirty="0"/>
              <a:t>、</a:t>
            </a:r>
            <a:r>
              <a:rPr lang="en-US" altLang="zh-CN" dirty="0" err="1"/>
              <a:t>imfile</a:t>
            </a:r>
            <a:r>
              <a:rPr lang="zh-CN" altLang="en-US" dirty="0"/>
              <a:t>、</a:t>
            </a:r>
            <a:r>
              <a:rPr lang="en-US" altLang="zh-CN" dirty="0" err="1"/>
              <a:t>imtcp</a:t>
            </a:r>
            <a:endParaRPr lang="zh-CN" altLang="en-US" dirty="0"/>
          </a:p>
          <a:p>
            <a:r>
              <a:rPr lang="zh-CN" altLang="en-US" dirty="0"/>
              <a:t>预处理模块</a:t>
            </a:r>
          </a:p>
          <a:p>
            <a:r>
              <a:rPr lang="zh-CN" altLang="en-US" dirty="0"/>
              <a:t>主队列</a:t>
            </a:r>
          </a:p>
          <a:p>
            <a:r>
              <a:rPr lang="zh-CN" altLang="en-US" dirty="0"/>
              <a:t>过滤模块</a:t>
            </a:r>
          </a:p>
          <a:p>
            <a:r>
              <a:rPr lang="zh-CN" altLang="en-US" dirty="0"/>
              <a:t>执行队列</a:t>
            </a:r>
          </a:p>
          <a:p>
            <a:r>
              <a:rPr lang="zh-CN" altLang="en-US" dirty="0"/>
              <a:t>输出模块</a:t>
            </a:r>
            <a:endParaRPr lang="en-US" altLang="zh-CN" dirty="0"/>
          </a:p>
          <a:p>
            <a:pPr lvl="1"/>
            <a:r>
              <a:rPr lang="en-US" altLang="zh-CN" dirty="0" err="1"/>
              <a:t>omudp</a:t>
            </a:r>
            <a:r>
              <a:rPr lang="zh-CN" altLang="en-US" dirty="0"/>
              <a:t>、</a:t>
            </a:r>
            <a:r>
              <a:rPr lang="en-US" altLang="zh-CN" dirty="0" err="1"/>
              <a:t>omtcp</a:t>
            </a:r>
            <a:r>
              <a:rPr lang="zh-CN" altLang="en-US" dirty="0"/>
              <a:t>、</a:t>
            </a:r>
            <a:r>
              <a:rPr lang="en-US" altLang="zh-CN" dirty="0" err="1"/>
              <a:t>omfile</a:t>
            </a:r>
            <a:r>
              <a:rPr lang="zh-CN" altLang="en-US" dirty="0"/>
              <a:t>、</a:t>
            </a:r>
            <a:r>
              <a:rPr lang="en-US" altLang="zh-CN" dirty="0" err="1"/>
              <a:t>omprog</a:t>
            </a:r>
            <a:r>
              <a:rPr lang="zh-CN" altLang="en-US" dirty="0"/>
              <a:t>、</a:t>
            </a:r>
            <a:r>
              <a:rPr lang="en-US" altLang="zh-CN" dirty="0" err="1"/>
              <a:t>ommysql</a:t>
            </a:r>
            <a:r>
              <a:rPr lang="zh-CN" altLang="en-US" dirty="0"/>
              <a:t>、</a:t>
            </a:r>
            <a:r>
              <a:rPr lang="en-US" altLang="zh-CN" dirty="0" err="1"/>
              <a:t>omruleset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CentOS</a:t>
            </a:r>
            <a:r>
              <a:rPr lang="en-US" altLang="zh-CN" dirty="0"/>
              <a:t> 7</a:t>
            </a:r>
            <a:r>
              <a:rPr lang="zh-CN" altLang="en-US" dirty="0"/>
              <a:t>中的</a:t>
            </a:r>
            <a:r>
              <a:rPr lang="en-US" altLang="zh-CN" dirty="0" err="1"/>
              <a:t>rsyslog</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sz="2400" dirty="0"/>
              <a:t>软件包名：</a:t>
            </a:r>
            <a:r>
              <a:rPr lang="en-US" altLang="zh-CN" sz="2400" dirty="0"/>
              <a:t> </a:t>
            </a:r>
            <a:r>
              <a:rPr lang="en-US" altLang="zh-CN" sz="2400" dirty="0" err="1"/>
              <a:t>rsyslog</a:t>
            </a:r>
            <a:endParaRPr lang="en-US" altLang="zh-CN" sz="2400" dirty="0"/>
          </a:p>
          <a:p>
            <a:r>
              <a:rPr lang="zh-CN" altLang="en-US" sz="2400" dirty="0"/>
              <a:t>服务类型：由</a:t>
            </a:r>
            <a:r>
              <a:rPr lang="en-US" altLang="zh-CN" sz="2400" dirty="0" err="1"/>
              <a:t>Systemd</a:t>
            </a:r>
            <a:r>
              <a:rPr lang="zh-CN" altLang="en-US" sz="2400" dirty="0"/>
              <a:t>启动的守护进程</a:t>
            </a:r>
          </a:p>
          <a:p>
            <a:r>
              <a:rPr lang="zh-CN" altLang="en-US" sz="2400" dirty="0"/>
              <a:t>配置单元： </a:t>
            </a:r>
            <a:r>
              <a:rPr lang="en-US" altLang="zh-CN" sz="2400" dirty="0"/>
              <a:t>/</a:t>
            </a:r>
            <a:r>
              <a:rPr lang="en-US" altLang="zh-CN" sz="2400" dirty="0" err="1"/>
              <a:t>usr</a:t>
            </a:r>
            <a:r>
              <a:rPr lang="en-US" altLang="zh-CN" sz="2400" dirty="0"/>
              <a:t>/lib/</a:t>
            </a:r>
            <a:r>
              <a:rPr lang="en-US" altLang="zh-CN" sz="2400" dirty="0" err="1"/>
              <a:t>systemd</a:t>
            </a:r>
            <a:r>
              <a:rPr lang="en-US" altLang="zh-CN" sz="2400" dirty="0"/>
              <a:t>/system/</a:t>
            </a:r>
            <a:r>
              <a:rPr lang="en-US" altLang="zh-CN" sz="2400" dirty="0" err="1">
                <a:solidFill>
                  <a:srgbClr val="FF0000"/>
                </a:solidFill>
              </a:rPr>
              <a:t>rsyslog.service</a:t>
            </a:r>
            <a:endParaRPr lang="en-US" altLang="zh-CN" sz="2400" dirty="0">
              <a:solidFill>
                <a:srgbClr val="FF0000"/>
              </a:solidFill>
            </a:endParaRPr>
          </a:p>
          <a:p>
            <a:r>
              <a:rPr lang="zh-CN" altLang="en-US" sz="2400" dirty="0"/>
              <a:t>守护进程：</a:t>
            </a:r>
            <a:r>
              <a:rPr lang="en-US" altLang="zh-CN" sz="2400" dirty="0"/>
              <a:t>/</a:t>
            </a:r>
            <a:r>
              <a:rPr lang="en-US" altLang="zh-CN" sz="2400" dirty="0" err="1"/>
              <a:t>sbin</a:t>
            </a:r>
            <a:r>
              <a:rPr lang="en-US" altLang="zh-CN" sz="2400" dirty="0"/>
              <a:t>/</a:t>
            </a:r>
            <a:r>
              <a:rPr lang="en-US" altLang="zh-CN" sz="2400" dirty="0" err="1">
                <a:solidFill>
                  <a:srgbClr val="FF0000"/>
                </a:solidFill>
              </a:rPr>
              <a:t>rsyslogd</a:t>
            </a:r>
            <a:endParaRPr lang="en-US" altLang="zh-CN" sz="2400" dirty="0"/>
          </a:p>
          <a:p>
            <a:r>
              <a:rPr lang="zh-CN" altLang="en-US" sz="2400" dirty="0"/>
              <a:t>配置文件</a:t>
            </a:r>
            <a:endParaRPr lang="en-US" altLang="zh-CN" sz="2400" dirty="0"/>
          </a:p>
          <a:p>
            <a:pPr lvl="1"/>
            <a:r>
              <a:rPr lang="en-US" altLang="zh-CN" sz="2400" dirty="0"/>
              <a:t>/etc/</a:t>
            </a:r>
            <a:r>
              <a:rPr lang="en-US" altLang="zh-CN" sz="2400" dirty="0" err="1">
                <a:solidFill>
                  <a:srgbClr val="FF0000"/>
                </a:solidFill>
              </a:rPr>
              <a:t>rsyslog.conf</a:t>
            </a:r>
            <a:r>
              <a:rPr lang="en-US" altLang="zh-CN" sz="2400" dirty="0">
                <a:solidFill>
                  <a:srgbClr val="FF0000"/>
                </a:solidFill>
              </a:rPr>
              <a:t> </a:t>
            </a:r>
            <a:r>
              <a:rPr lang="zh-CN" altLang="en-US" sz="2400" dirty="0"/>
              <a:t>和 </a:t>
            </a:r>
            <a:r>
              <a:rPr lang="en-US" altLang="zh-CN" sz="2400" dirty="0"/>
              <a:t>/etc/</a:t>
            </a:r>
            <a:r>
              <a:rPr lang="en-US" altLang="zh-CN" sz="2400" dirty="0" err="1">
                <a:solidFill>
                  <a:srgbClr val="FF0000"/>
                </a:solidFill>
              </a:rPr>
              <a:t>rsyslog.d</a:t>
            </a:r>
            <a:r>
              <a:rPr lang="en-US" altLang="zh-CN" sz="2400" dirty="0">
                <a:solidFill>
                  <a:srgbClr val="FF0000"/>
                </a:solidFill>
              </a:rPr>
              <a:t>/ </a:t>
            </a:r>
          </a:p>
          <a:p>
            <a:pPr lvl="1"/>
            <a:r>
              <a:rPr lang="en-US" altLang="zh-CN" sz="2400" dirty="0"/>
              <a:t>/etc/</a:t>
            </a:r>
            <a:r>
              <a:rPr lang="en-US" altLang="zh-CN" sz="2400" dirty="0" err="1"/>
              <a:t>sysconfig</a:t>
            </a:r>
            <a:r>
              <a:rPr lang="en-US" altLang="zh-CN" sz="2400" dirty="0"/>
              <a:t>/</a:t>
            </a:r>
            <a:r>
              <a:rPr lang="en-US" altLang="zh-CN" sz="2400" dirty="0" err="1">
                <a:solidFill>
                  <a:srgbClr val="FF0000"/>
                </a:solidFill>
              </a:rPr>
              <a:t>rsyslog</a:t>
            </a:r>
            <a:endParaRPr lang="zh-CN" altLang="en-US" sz="2400"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rsyslog.conf</a:t>
            </a:r>
            <a:r>
              <a:rPr lang="en-US" altLang="zh-CN" dirty="0"/>
              <a:t> </a:t>
            </a:r>
            <a:r>
              <a:rPr lang="zh-CN" altLang="en-US" dirty="0">
                <a:latin typeface="Arial" charset="0"/>
              </a:rPr>
              <a:t>的组成部分</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a:solidFill>
                  <a:srgbClr val="002060"/>
                </a:solidFill>
                <a:latin typeface="黑体" pitchFamily="49" charset="-122"/>
                <a:ea typeface="黑体" pitchFamily="49" charset="-122"/>
              </a:rPr>
              <a:t>全局指令</a:t>
            </a:r>
            <a:r>
              <a:rPr lang="zh-CN" altLang="en-US" dirty="0">
                <a:latin typeface="Arial" charset="0"/>
              </a:rPr>
              <a:t>（</a:t>
            </a:r>
            <a:r>
              <a:rPr lang="en-US" altLang="zh-CN" dirty="0">
                <a:latin typeface="Arial" charset="0"/>
              </a:rPr>
              <a:t>Global directives</a:t>
            </a:r>
            <a:r>
              <a:rPr lang="zh-CN" altLang="en-US" dirty="0">
                <a:latin typeface="Arial" charset="0"/>
              </a:rPr>
              <a:t>）</a:t>
            </a:r>
            <a:endParaRPr lang="en-US" altLang="zh-CN" dirty="0">
              <a:latin typeface="Arial" charset="0"/>
            </a:endParaRPr>
          </a:p>
          <a:p>
            <a:pPr lvl="1"/>
            <a:r>
              <a:rPr lang="zh-CN" altLang="en-US" sz="2400" dirty="0">
                <a:latin typeface="Arial" charset="0"/>
              </a:rPr>
              <a:t>设置全局参数，如：主消息队列尺寸、加载扩展模块等</a:t>
            </a:r>
            <a:endParaRPr lang="en-US" altLang="zh-CN" sz="2400" dirty="0">
              <a:latin typeface="Arial" charset="0"/>
            </a:endParaRPr>
          </a:p>
          <a:p>
            <a:r>
              <a:rPr lang="zh-CN" altLang="en-US" dirty="0">
                <a:solidFill>
                  <a:srgbClr val="002060"/>
                </a:solidFill>
                <a:latin typeface="黑体" pitchFamily="49" charset="-122"/>
                <a:ea typeface="黑体" pitchFamily="49" charset="-122"/>
              </a:rPr>
              <a:t>模板</a:t>
            </a:r>
            <a:r>
              <a:rPr lang="zh-CN" altLang="en-US" dirty="0">
                <a:latin typeface="Arial" charset="0"/>
              </a:rPr>
              <a:t>（</a:t>
            </a:r>
            <a:r>
              <a:rPr lang="en-US" altLang="zh-CN" dirty="0">
                <a:latin typeface="Arial" charset="0"/>
              </a:rPr>
              <a:t>Templates</a:t>
            </a:r>
            <a:r>
              <a:rPr lang="zh-CN" altLang="en-US" dirty="0">
                <a:latin typeface="Arial" charset="0"/>
              </a:rPr>
              <a:t>）</a:t>
            </a:r>
            <a:endParaRPr lang="en-US" altLang="zh-CN" dirty="0">
              <a:latin typeface="Arial" charset="0"/>
            </a:endParaRPr>
          </a:p>
          <a:p>
            <a:pPr lvl="1"/>
            <a:r>
              <a:rPr lang="zh-CN" altLang="en-US" sz="2400" dirty="0">
                <a:latin typeface="Arial" charset="0"/>
              </a:rPr>
              <a:t>指定记录的消息格式，也用于动态文件名称生成</a:t>
            </a:r>
            <a:endParaRPr lang="en-US" altLang="zh-CN" sz="2400" dirty="0">
              <a:latin typeface="Arial" charset="0"/>
            </a:endParaRPr>
          </a:p>
          <a:p>
            <a:r>
              <a:rPr lang="zh-CN" altLang="en-US" dirty="0">
                <a:solidFill>
                  <a:srgbClr val="002060"/>
                </a:solidFill>
                <a:latin typeface="黑体" pitchFamily="49" charset="-122"/>
                <a:ea typeface="黑体" pitchFamily="49" charset="-122"/>
              </a:rPr>
              <a:t>输出通道</a:t>
            </a:r>
            <a:r>
              <a:rPr lang="zh-CN" altLang="en-US" dirty="0">
                <a:latin typeface="Arial" charset="0"/>
              </a:rPr>
              <a:t>（</a:t>
            </a:r>
            <a:r>
              <a:rPr lang="en-US" altLang="zh-CN" dirty="0">
                <a:latin typeface="Arial" charset="0"/>
              </a:rPr>
              <a:t>Output channels</a:t>
            </a:r>
            <a:r>
              <a:rPr lang="zh-CN" altLang="en-US" dirty="0">
                <a:latin typeface="Arial" charset="0"/>
              </a:rPr>
              <a:t>）</a:t>
            </a:r>
            <a:endParaRPr lang="en-US" altLang="zh-CN" dirty="0">
              <a:latin typeface="Arial" charset="0"/>
            </a:endParaRPr>
          </a:p>
          <a:p>
            <a:pPr lvl="1"/>
            <a:r>
              <a:rPr lang="zh-CN" altLang="en-US" sz="2400" dirty="0">
                <a:latin typeface="Arial" charset="0"/>
              </a:rPr>
              <a:t>对用户期望的消息输出进行预定义</a:t>
            </a:r>
            <a:endParaRPr lang="en-US" altLang="zh-CN" sz="2400" dirty="0">
              <a:latin typeface="Arial" charset="0"/>
            </a:endParaRPr>
          </a:p>
          <a:p>
            <a:r>
              <a:rPr lang="zh-CN" altLang="en-US" dirty="0">
                <a:solidFill>
                  <a:srgbClr val="002060"/>
                </a:solidFill>
                <a:latin typeface="黑体" pitchFamily="49" charset="-122"/>
                <a:ea typeface="黑体" pitchFamily="49" charset="-122"/>
              </a:rPr>
              <a:t>规则</a:t>
            </a:r>
            <a:r>
              <a:rPr lang="zh-CN" altLang="en-US" dirty="0">
                <a:latin typeface="Arial" charset="0"/>
              </a:rPr>
              <a:t>（</a:t>
            </a:r>
            <a:r>
              <a:rPr lang="en-US" altLang="zh-CN" dirty="0">
                <a:latin typeface="Arial" charset="0"/>
              </a:rPr>
              <a:t>Rules</a:t>
            </a:r>
            <a:r>
              <a:rPr lang="zh-CN" altLang="en-US" dirty="0">
                <a:latin typeface="Arial" charset="0"/>
              </a:rPr>
              <a:t>）</a:t>
            </a:r>
            <a:r>
              <a:rPr lang="en-US" altLang="zh-CN" dirty="0">
                <a:latin typeface="Arial" charset="0"/>
              </a:rPr>
              <a:t> 【selector + action】</a:t>
            </a:r>
          </a:p>
          <a:p>
            <a:pPr lvl="1"/>
            <a:r>
              <a:rPr lang="zh-CN" altLang="en-US" sz="2400" dirty="0">
                <a:latin typeface="Arial" charset="0"/>
              </a:rPr>
              <a:t>指定消息规则</a:t>
            </a:r>
            <a:endParaRPr lang="en-US" altLang="zh-CN" sz="2400" dirty="0">
              <a:latin typeface="Arial" charset="0"/>
            </a:endParaRPr>
          </a:p>
          <a:p>
            <a:pPr lvl="1"/>
            <a:r>
              <a:rPr lang="zh-CN" altLang="en-US" sz="2400" dirty="0">
                <a:latin typeface="Arial" charset="0"/>
              </a:rPr>
              <a:t>在规则中可以引用之前定义的模板和输出通道</a:t>
            </a:r>
            <a:endParaRPr lang="en-US" altLang="zh-CN" sz="2400" dirty="0">
              <a:latin typeface="Arial" charset="0"/>
            </a:endParaRPr>
          </a:p>
          <a:p>
            <a:r>
              <a:rPr lang="zh-CN" altLang="en-US" sz="2800" dirty="0">
                <a:latin typeface="Arial" charset="0"/>
              </a:rPr>
              <a:t>以 </a:t>
            </a:r>
            <a:r>
              <a:rPr lang="en-US" altLang="zh-CN" sz="2800" dirty="0">
                <a:latin typeface="Arial" charset="0"/>
              </a:rPr>
              <a:t># </a:t>
            </a:r>
            <a:r>
              <a:rPr lang="zh-CN" altLang="en-US" sz="2800" dirty="0">
                <a:latin typeface="Arial" charset="0"/>
              </a:rPr>
              <a:t>开始的行为注释，所有空行将被忽略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管理守护进程</a:t>
            </a:r>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rsyslog.conf</a:t>
            </a:r>
            <a:r>
              <a:rPr lang="en-US" altLang="zh-CN" dirty="0"/>
              <a:t> </a:t>
            </a:r>
            <a:r>
              <a:rPr lang="zh-CN" altLang="en-US" dirty="0"/>
              <a:t>的规则</a:t>
            </a:r>
          </a:p>
        </p:txBody>
      </p:sp>
      <p:sp>
        <p:nvSpPr>
          <p:cNvPr id="3" name="内容占位符 2"/>
          <p:cNvSpPr>
            <a:spLocks noGrp="1"/>
          </p:cNvSpPr>
          <p:nvPr>
            <p:ph idx="1"/>
          </p:nvPr>
        </p:nvSpPr>
        <p:spPr>
          <a:xfrm>
            <a:off x="467544" y="1556792"/>
            <a:ext cx="8229600" cy="4608512"/>
          </a:xfrm>
        </p:spPr>
        <p:txBody>
          <a:bodyPr/>
          <a:lstStyle/>
          <a:p>
            <a:r>
              <a:rPr lang="zh-CN" altLang="en-US" dirty="0">
                <a:latin typeface="Arial" charset="0"/>
              </a:rPr>
              <a:t>规则由 </a:t>
            </a:r>
            <a:r>
              <a:rPr lang="en-US" altLang="zh-CN" dirty="0">
                <a:latin typeface="Arial" charset="0"/>
              </a:rPr>
              <a:t>selector </a:t>
            </a:r>
            <a:r>
              <a:rPr lang="zh-CN" altLang="en-US" dirty="0">
                <a:latin typeface="Arial" charset="0"/>
              </a:rPr>
              <a:t>和</a:t>
            </a:r>
            <a:r>
              <a:rPr lang="en-US" altLang="zh-CN" dirty="0">
                <a:latin typeface="Arial" charset="0"/>
              </a:rPr>
              <a:t> action </a:t>
            </a:r>
            <a:r>
              <a:rPr lang="zh-CN" altLang="en-US" dirty="0">
                <a:latin typeface="Arial" charset="0"/>
              </a:rPr>
              <a:t>两部分组成</a:t>
            </a:r>
            <a:endParaRPr lang="en-US" altLang="zh-CN" dirty="0">
              <a:latin typeface="Arial" charset="0"/>
            </a:endParaRPr>
          </a:p>
          <a:p>
            <a:pPr lvl="1"/>
            <a:r>
              <a:rPr lang="zh-CN" altLang="en-US" dirty="0">
                <a:latin typeface="Arial" charset="0"/>
              </a:rPr>
              <a:t>每一行的格式为</a:t>
            </a:r>
            <a:endParaRPr lang="en-US" altLang="zh-CN" dirty="0">
              <a:latin typeface="Arial" charset="0"/>
            </a:endParaRPr>
          </a:p>
          <a:p>
            <a:pPr lvl="2">
              <a:buNone/>
            </a:pPr>
            <a:r>
              <a:rPr lang="en-US" altLang="zh-CN" sz="2800" b="1" dirty="0" err="1">
                <a:solidFill>
                  <a:srgbClr val="002060"/>
                </a:solidFill>
              </a:rPr>
              <a:t>facility</a:t>
            </a:r>
            <a:r>
              <a:rPr lang="en-US" altLang="zh-CN" sz="2800" b="1" dirty="0" err="1"/>
              <a:t>.priority</a:t>
            </a:r>
            <a:r>
              <a:rPr lang="en-US" altLang="zh-CN" sz="2800" b="1" dirty="0"/>
              <a:t>        </a:t>
            </a:r>
            <a:r>
              <a:rPr lang="en-US" altLang="zh-CN" sz="2800" b="1" dirty="0">
                <a:solidFill>
                  <a:srgbClr val="7030A0"/>
                </a:solidFill>
              </a:rPr>
              <a:t>action</a:t>
            </a:r>
            <a:endParaRPr lang="zh-CN" altLang="zh-CN" sz="2800" b="1" dirty="0">
              <a:solidFill>
                <a:srgbClr val="7030A0"/>
              </a:solidFill>
            </a:endParaRPr>
          </a:p>
          <a:p>
            <a:pPr lvl="2">
              <a:buNone/>
            </a:pPr>
            <a:r>
              <a:rPr lang="en-US" altLang="zh-CN" sz="2400" b="1" dirty="0"/>
              <a:t>      </a:t>
            </a:r>
            <a:r>
              <a:rPr lang="zh-CN" altLang="zh-CN" sz="2400" b="1" dirty="0">
                <a:solidFill>
                  <a:srgbClr val="002060"/>
                </a:solidFill>
              </a:rPr>
              <a:t>设备</a:t>
            </a:r>
            <a:r>
              <a:rPr lang="en-US" altLang="zh-CN" sz="2400" b="1" dirty="0"/>
              <a:t>.</a:t>
            </a:r>
            <a:r>
              <a:rPr lang="zh-CN" altLang="en-US" sz="2400" b="1" dirty="0"/>
              <a:t>级别</a:t>
            </a:r>
            <a:r>
              <a:rPr lang="en-US" altLang="zh-CN" sz="2400" b="1" dirty="0"/>
              <a:t>		    </a:t>
            </a:r>
            <a:r>
              <a:rPr lang="zh-CN" altLang="zh-CN" sz="2400" b="1" dirty="0">
                <a:solidFill>
                  <a:srgbClr val="7030A0"/>
                </a:solidFill>
              </a:rPr>
              <a:t>动作</a:t>
            </a:r>
          </a:p>
          <a:p>
            <a:r>
              <a:rPr lang="zh-CN" altLang="en-US" sz="2800" dirty="0">
                <a:latin typeface="Arial" charset="0"/>
              </a:rPr>
              <a:t>详情 </a:t>
            </a:r>
            <a:r>
              <a:rPr lang="en-US" altLang="zh-CN" sz="2800" b="1" dirty="0">
                <a:solidFill>
                  <a:schemeClr val="accent6">
                    <a:lumMod val="75000"/>
                  </a:schemeClr>
                </a:solidFill>
                <a:latin typeface="Arial" charset="0"/>
              </a:rPr>
              <a:t>man 5 </a:t>
            </a:r>
            <a:r>
              <a:rPr lang="en-US" altLang="zh-CN" sz="2800" b="1" dirty="0" err="1">
                <a:solidFill>
                  <a:schemeClr val="accent6">
                    <a:lumMod val="75000"/>
                  </a:schemeClr>
                </a:solidFill>
                <a:latin typeface="Arial" charset="0"/>
              </a:rPr>
              <a:t>rsyslog.conf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默认的</a:t>
            </a:r>
            <a:r>
              <a:rPr lang="en-US" altLang="zh-CN" sz="4000" b="1" dirty="0">
                <a:solidFill>
                  <a:schemeClr val="accent6">
                    <a:lumMod val="75000"/>
                  </a:schemeClr>
                </a:solidFill>
              </a:rPr>
              <a:t>/etc/</a:t>
            </a:r>
            <a:r>
              <a:rPr lang="en-US" altLang="zh-CN" sz="4000" b="1" dirty="0" err="1">
                <a:solidFill>
                  <a:schemeClr val="accent6">
                    <a:lumMod val="75000"/>
                  </a:schemeClr>
                </a:solidFill>
              </a:rPr>
              <a:t>rsyslog.conf</a:t>
            </a:r>
            <a:endParaRPr lang="zh-CN" altLang="en-US" dirty="0"/>
          </a:p>
        </p:txBody>
      </p:sp>
      <p:sp>
        <p:nvSpPr>
          <p:cNvPr id="3" name="内容占位符 2"/>
          <p:cNvSpPr>
            <a:spLocks noGrp="1"/>
          </p:cNvSpPr>
          <p:nvPr>
            <p:ph idx="1"/>
          </p:nvPr>
        </p:nvSpPr>
        <p:spPr>
          <a:xfrm>
            <a:off x="457200" y="980728"/>
            <a:ext cx="8229600" cy="5150197"/>
          </a:xfrm>
        </p:spPr>
        <p:txBody>
          <a:bodyPr/>
          <a:lstStyle/>
          <a:p>
            <a:pPr>
              <a:buNone/>
            </a:pPr>
            <a:r>
              <a:rPr lang="en-US" altLang="zh-CN" sz="2400" b="1" dirty="0">
                <a:solidFill>
                  <a:schemeClr val="accent6">
                    <a:lumMod val="75000"/>
                  </a:schemeClr>
                </a:solidFill>
              </a:rPr>
              <a:t># </a:t>
            </a:r>
            <a:r>
              <a:rPr lang="en-US" altLang="zh-CN" sz="2400" b="1" dirty="0" err="1">
                <a:solidFill>
                  <a:schemeClr val="accent6">
                    <a:lumMod val="75000"/>
                  </a:schemeClr>
                </a:solidFill>
              </a:rPr>
              <a:t>egrep</a:t>
            </a:r>
            <a:r>
              <a:rPr lang="en-US" altLang="zh-CN" sz="2400" b="1" dirty="0">
                <a:solidFill>
                  <a:schemeClr val="accent6">
                    <a:lumMod val="75000"/>
                  </a:schemeClr>
                </a:solidFill>
              </a:rPr>
              <a:t> -v '^#|^$' /etc/</a:t>
            </a:r>
            <a:r>
              <a:rPr lang="en-US" altLang="zh-CN" sz="2400" b="1" dirty="0" err="1">
                <a:solidFill>
                  <a:schemeClr val="accent6">
                    <a:lumMod val="75000"/>
                  </a:schemeClr>
                </a:solidFill>
              </a:rPr>
              <a:t>rsyslog.conf</a:t>
            </a:r>
            <a:endParaRPr lang="en-US" altLang="zh-CN" sz="2400" b="1" dirty="0">
              <a:solidFill>
                <a:schemeClr val="accent6">
                  <a:lumMod val="75000"/>
                </a:schemeClr>
              </a:solidFill>
            </a:endParaRPr>
          </a:p>
          <a:p>
            <a:pPr>
              <a:buNone/>
            </a:pPr>
            <a:r>
              <a:rPr lang="en-US" altLang="zh-CN" sz="2000" dirty="0"/>
              <a:t># provides support for local system logging (e.g. via logger command)</a:t>
            </a:r>
          </a:p>
          <a:p>
            <a:pPr>
              <a:buNone/>
            </a:pPr>
            <a:r>
              <a:rPr lang="en-US" altLang="zh-CN" sz="2000" dirty="0"/>
              <a:t>$</a:t>
            </a:r>
            <a:r>
              <a:rPr lang="en-US" altLang="zh-CN" sz="2000" dirty="0" err="1"/>
              <a:t>ModLoad</a:t>
            </a:r>
            <a:r>
              <a:rPr lang="en-US" altLang="zh-CN" sz="2000" dirty="0"/>
              <a:t> </a:t>
            </a:r>
            <a:r>
              <a:rPr lang="en-US" altLang="zh-CN" sz="2000" dirty="0" err="1"/>
              <a:t>imuxsock</a:t>
            </a:r>
            <a:r>
              <a:rPr lang="en-US" altLang="zh-CN" sz="2000" dirty="0"/>
              <a:t> </a:t>
            </a:r>
          </a:p>
          <a:p>
            <a:pPr>
              <a:buNone/>
            </a:pPr>
            <a:r>
              <a:rPr lang="en-US" altLang="zh-CN" sz="2000" dirty="0"/>
              <a:t># provides kernel logging support (previously done by </a:t>
            </a:r>
            <a:r>
              <a:rPr lang="en-US" altLang="zh-CN" sz="2000" dirty="0" err="1"/>
              <a:t>rklogd</a:t>
            </a:r>
            <a:r>
              <a:rPr lang="en-US" altLang="zh-CN" sz="2000" dirty="0"/>
              <a:t>)</a:t>
            </a:r>
          </a:p>
          <a:p>
            <a:pPr>
              <a:buNone/>
            </a:pPr>
            <a:r>
              <a:rPr lang="en-US" altLang="zh-CN" sz="2000" dirty="0"/>
              <a:t>$</a:t>
            </a:r>
            <a:r>
              <a:rPr lang="en-US" altLang="zh-CN" sz="2000" dirty="0" err="1"/>
              <a:t>ModLoad</a:t>
            </a:r>
            <a:r>
              <a:rPr lang="en-US" altLang="zh-CN" sz="2000" dirty="0"/>
              <a:t> </a:t>
            </a:r>
            <a:r>
              <a:rPr lang="en-US" altLang="zh-CN" sz="2000" dirty="0" err="1"/>
              <a:t>imklog</a:t>
            </a:r>
            <a:endParaRPr lang="en-US" altLang="zh-CN" sz="2000" dirty="0"/>
          </a:p>
          <a:p>
            <a:pPr>
              <a:buNone/>
            </a:pPr>
            <a:r>
              <a:rPr lang="en-US" altLang="zh-CN" sz="2000" dirty="0"/>
              <a:t>$</a:t>
            </a:r>
            <a:r>
              <a:rPr lang="en-US" altLang="zh-CN" sz="2000" dirty="0" err="1"/>
              <a:t>ActionFileDefaultTemplate</a:t>
            </a:r>
            <a:r>
              <a:rPr lang="en-US" altLang="zh-CN" sz="2000" dirty="0"/>
              <a:t> </a:t>
            </a:r>
            <a:r>
              <a:rPr lang="en-US" altLang="zh-CN" sz="2000" dirty="0" err="1"/>
              <a:t>RSYSLOG_TraditionalFileFormat</a:t>
            </a:r>
            <a:endParaRPr lang="en-US" altLang="zh-CN" sz="2000" dirty="0"/>
          </a:p>
          <a:p>
            <a:pPr>
              <a:buNone/>
            </a:pPr>
            <a:r>
              <a:rPr lang="en-US" altLang="zh-CN" sz="2000" dirty="0"/>
              <a:t>$</a:t>
            </a:r>
            <a:r>
              <a:rPr lang="en-US" altLang="zh-CN" sz="2000" dirty="0" err="1"/>
              <a:t>IncludeConfig</a:t>
            </a:r>
            <a:r>
              <a:rPr lang="en-US" altLang="zh-CN" sz="2000" dirty="0"/>
              <a:t> /etc/</a:t>
            </a:r>
            <a:r>
              <a:rPr lang="en-US" altLang="zh-CN" sz="2000" dirty="0" err="1"/>
              <a:t>rsyslog.d</a:t>
            </a:r>
            <a:r>
              <a:rPr lang="en-US" altLang="zh-CN" sz="2000" dirty="0"/>
              <a:t>/*.conf</a:t>
            </a:r>
          </a:p>
          <a:p>
            <a:pPr>
              <a:buNone/>
            </a:pPr>
            <a:r>
              <a:rPr lang="en-US" altLang="zh-CN" sz="2000" dirty="0"/>
              <a:t>*.</a:t>
            </a:r>
            <a:r>
              <a:rPr lang="en-US" altLang="zh-CN" sz="2000" dirty="0" err="1"/>
              <a:t>info;mail.none;authpriv.none;cron.none</a:t>
            </a:r>
            <a:r>
              <a:rPr lang="en-US" altLang="zh-CN" sz="2000" dirty="0"/>
              <a:t>                /</a:t>
            </a:r>
            <a:r>
              <a:rPr lang="en-US" altLang="zh-CN" sz="2000" dirty="0" err="1"/>
              <a:t>var</a:t>
            </a:r>
            <a:r>
              <a:rPr lang="en-US" altLang="zh-CN" sz="2000" dirty="0"/>
              <a:t>/log/messages</a:t>
            </a:r>
          </a:p>
          <a:p>
            <a:pPr>
              <a:buNone/>
            </a:pPr>
            <a:r>
              <a:rPr lang="en-US" altLang="zh-CN" sz="2000" dirty="0"/>
              <a:t>authpriv.*                                              /</a:t>
            </a:r>
            <a:r>
              <a:rPr lang="en-US" altLang="zh-CN" sz="2000" dirty="0" err="1"/>
              <a:t>var</a:t>
            </a:r>
            <a:r>
              <a:rPr lang="en-US" altLang="zh-CN" sz="2000" dirty="0"/>
              <a:t>/log/secure</a:t>
            </a:r>
          </a:p>
          <a:p>
            <a:pPr>
              <a:buNone/>
            </a:pPr>
            <a:r>
              <a:rPr lang="en-US" altLang="zh-CN" sz="2000" dirty="0"/>
              <a:t>mail.*                                                  -/</a:t>
            </a:r>
            <a:r>
              <a:rPr lang="en-US" altLang="zh-CN" sz="2000" dirty="0" err="1"/>
              <a:t>var</a:t>
            </a:r>
            <a:r>
              <a:rPr lang="en-US" altLang="zh-CN" sz="2000" dirty="0"/>
              <a:t>/log/</a:t>
            </a:r>
            <a:r>
              <a:rPr lang="en-US" altLang="zh-CN" sz="2000" dirty="0" err="1"/>
              <a:t>maillog</a:t>
            </a:r>
            <a:endParaRPr lang="en-US" altLang="zh-CN" sz="2000" dirty="0"/>
          </a:p>
          <a:p>
            <a:pPr>
              <a:buNone/>
            </a:pPr>
            <a:r>
              <a:rPr lang="en-US" altLang="zh-CN" sz="2000" dirty="0"/>
              <a:t>cron.*                                                   /</a:t>
            </a:r>
            <a:r>
              <a:rPr lang="en-US" altLang="zh-CN" sz="2000" dirty="0" err="1"/>
              <a:t>var</a:t>
            </a:r>
            <a:r>
              <a:rPr lang="en-US" altLang="zh-CN" sz="2000" dirty="0"/>
              <a:t>/log/</a:t>
            </a:r>
            <a:r>
              <a:rPr lang="en-US" altLang="zh-CN" sz="2000" dirty="0" err="1"/>
              <a:t>cron</a:t>
            </a:r>
            <a:endParaRPr lang="en-US" altLang="zh-CN" sz="2000" dirty="0"/>
          </a:p>
          <a:p>
            <a:pPr>
              <a:buNone/>
            </a:pPr>
            <a:r>
              <a:rPr lang="en-US" altLang="zh-CN" sz="2000" dirty="0"/>
              <a:t>*.</a:t>
            </a:r>
            <a:r>
              <a:rPr lang="en-US" altLang="zh-CN" sz="2000" dirty="0" err="1"/>
              <a:t>emerg</a:t>
            </a:r>
            <a:r>
              <a:rPr lang="en-US" altLang="zh-CN" sz="2000" dirty="0"/>
              <a:t>                                                 *</a:t>
            </a:r>
          </a:p>
          <a:p>
            <a:pPr>
              <a:buNone/>
            </a:pPr>
            <a:r>
              <a:rPr lang="en-US" altLang="zh-CN" sz="2000" dirty="0" err="1"/>
              <a:t>uucp,news.crit</a:t>
            </a:r>
            <a:r>
              <a:rPr lang="en-US" altLang="zh-CN" sz="2000" dirty="0"/>
              <a:t>                                     /</a:t>
            </a:r>
            <a:r>
              <a:rPr lang="en-US" altLang="zh-CN" sz="2000" dirty="0" err="1"/>
              <a:t>var</a:t>
            </a:r>
            <a:r>
              <a:rPr lang="en-US" altLang="zh-CN" sz="2000" dirty="0"/>
              <a:t>/log/spooler</a:t>
            </a:r>
          </a:p>
          <a:p>
            <a:pPr>
              <a:buNone/>
            </a:pPr>
            <a:r>
              <a:rPr lang="en-US" altLang="zh-CN" sz="2000" dirty="0"/>
              <a:t>local7.*                                                /</a:t>
            </a:r>
            <a:r>
              <a:rPr lang="en-US" altLang="zh-CN" sz="2000" dirty="0" err="1"/>
              <a:t>var</a:t>
            </a:r>
            <a:r>
              <a:rPr lang="en-US" altLang="zh-CN" sz="2000" dirty="0"/>
              <a:t>/log/boot.log</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设备类别（</a:t>
            </a:r>
            <a:r>
              <a:rPr lang="en-US" altLang="zh-CN" sz="4400" b="1" dirty="0">
                <a:solidFill>
                  <a:schemeClr val="accent6">
                    <a:lumMod val="75000"/>
                  </a:schemeClr>
                </a:solidFill>
              </a:rPr>
              <a:t>facility</a:t>
            </a:r>
            <a:r>
              <a:rPr lang="zh-CN" altLang="en-US" dirty="0"/>
              <a:t>）</a:t>
            </a:r>
          </a:p>
        </p:txBody>
      </p:sp>
      <p:sp>
        <p:nvSpPr>
          <p:cNvPr id="3" name="内容占位符 2"/>
          <p:cNvSpPr>
            <a:spLocks noGrp="1"/>
          </p:cNvSpPr>
          <p:nvPr>
            <p:ph idx="1"/>
          </p:nvPr>
        </p:nvSpPr>
        <p:spPr>
          <a:xfrm>
            <a:off x="457200" y="1340768"/>
            <a:ext cx="8229600" cy="4790157"/>
          </a:xfrm>
        </p:spPr>
        <p:txBody>
          <a:bodyPr/>
          <a:lstStyle/>
          <a:p>
            <a:r>
              <a:rPr lang="en-US" altLang="zh-CN" sz="2200" b="1" dirty="0" err="1">
                <a:solidFill>
                  <a:srgbClr val="002060"/>
                </a:solidFill>
              </a:rPr>
              <a:t>authpriv</a:t>
            </a:r>
            <a:r>
              <a:rPr lang="zh-CN" altLang="en-US" sz="2200" dirty="0"/>
              <a:t>：与安全、认证相关的信息</a:t>
            </a:r>
          </a:p>
          <a:p>
            <a:r>
              <a:rPr lang="en-US" altLang="zh-CN" sz="2200" b="1" dirty="0" err="1">
                <a:solidFill>
                  <a:srgbClr val="002060"/>
                </a:solidFill>
              </a:rPr>
              <a:t>cron</a:t>
            </a:r>
            <a:r>
              <a:rPr lang="zh-CN" altLang="en-US" sz="2200" dirty="0"/>
              <a:t>：与</a:t>
            </a:r>
            <a:r>
              <a:rPr lang="en-US" altLang="zh-CN" sz="2200" dirty="0" err="1"/>
              <a:t>cron</a:t>
            </a:r>
            <a:r>
              <a:rPr lang="zh-CN" altLang="en-US" sz="2200" dirty="0"/>
              <a:t>和</a:t>
            </a:r>
            <a:r>
              <a:rPr lang="en-US" altLang="zh-CN" sz="2200" dirty="0"/>
              <a:t>at</a:t>
            </a:r>
            <a:r>
              <a:rPr lang="zh-CN" altLang="en-US" sz="2200" dirty="0"/>
              <a:t>有关的信息</a:t>
            </a:r>
          </a:p>
          <a:p>
            <a:r>
              <a:rPr lang="en-US" altLang="zh-CN" sz="2200" b="1" dirty="0">
                <a:solidFill>
                  <a:srgbClr val="002060"/>
                </a:solidFill>
              </a:rPr>
              <a:t>daemon</a:t>
            </a:r>
            <a:r>
              <a:rPr lang="zh-CN" altLang="en-US" sz="2200" dirty="0"/>
              <a:t>：没有明确设备定义的守护进程的信息</a:t>
            </a:r>
          </a:p>
          <a:p>
            <a:r>
              <a:rPr lang="en-US" altLang="zh-CN" sz="2200" b="1" dirty="0">
                <a:solidFill>
                  <a:srgbClr val="002060"/>
                </a:solidFill>
              </a:rPr>
              <a:t>ftp</a:t>
            </a:r>
            <a:r>
              <a:rPr lang="zh-CN" altLang="en-US" sz="2200" dirty="0"/>
              <a:t>：报告</a:t>
            </a:r>
            <a:r>
              <a:rPr lang="en-US" altLang="zh-CN" sz="2200" dirty="0"/>
              <a:t>FTP</a:t>
            </a:r>
            <a:r>
              <a:rPr lang="zh-CN" altLang="en-US" sz="2200" dirty="0"/>
              <a:t>守护进程的信息</a:t>
            </a:r>
          </a:p>
          <a:p>
            <a:r>
              <a:rPr lang="en-US" altLang="zh-CN" sz="2200" b="1" dirty="0">
                <a:solidFill>
                  <a:srgbClr val="002060"/>
                </a:solidFill>
              </a:rPr>
              <a:t>kern</a:t>
            </a:r>
            <a:r>
              <a:rPr lang="zh-CN" altLang="en-US" sz="2200" dirty="0"/>
              <a:t>：报告与内核有关的信息</a:t>
            </a:r>
          </a:p>
          <a:p>
            <a:r>
              <a:rPr lang="en-US" altLang="zh-CN" sz="2200" b="1" dirty="0" err="1">
                <a:solidFill>
                  <a:srgbClr val="002060"/>
                </a:solidFill>
              </a:rPr>
              <a:t>lpr</a:t>
            </a:r>
            <a:r>
              <a:rPr lang="zh-CN" altLang="en-US" sz="2200" dirty="0"/>
              <a:t>：报告与打印服务有关的信息</a:t>
            </a:r>
          </a:p>
          <a:p>
            <a:r>
              <a:rPr lang="en-US" altLang="zh-CN" sz="2200" b="1" dirty="0">
                <a:solidFill>
                  <a:srgbClr val="002060"/>
                </a:solidFill>
              </a:rPr>
              <a:t>mail</a:t>
            </a:r>
            <a:r>
              <a:rPr lang="zh-CN" altLang="en-US" sz="2200" dirty="0"/>
              <a:t>：报告与邮件服务有关的信息</a:t>
            </a:r>
          </a:p>
          <a:p>
            <a:r>
              <a:rPr lang="en-US" altLang="zh-CN" sz="2200" b="1" dirty="0">
                <a:solidFill>
                  <a:srgbClr val="002060"/>
                </a:solidFill>
              </a:rPr>
              <a:t>news</a:t>
            </a:r>
            <a:r>
              <a:rPr lang="zh-CN" altLang="en-US" sz="2200" dirty="0"/>
              <a:t>：报告与网络新闻服务有关的信息</a:t>
            </a:r>
          </a:p>
          <a:p>
            <a:r>
              <a:rPr lang="en-US" altLang="zh-CN" sz="2200" b="1" dirty="0" err="1">
                <a:solidFill>
                  <a:srgbClr val="002060"/>
                </a:solidFill>
              </a:rPr>
              <a:t>syslog</a:t>
            </a:r>
            <a:r>
              <a:rPr lang="zh-CN" altLang="en-US" sz="2200" dirty="0"/>
              <a:t>：报告由</a:t>
            </a:r>
            <a:r>
              <a:rPr lang="en-US" altLang="zh-CN" sz="2200" dirty="0" err="1"/>
              <a:t>syslog</a:t>
            </a:r>
            <a:r>
              <a:rPr lang="zh-CN" altLang="en-US" sz="2200" dirty="0"/>
              <a:t>生成的信息</a:t>
            </a:r>
          </a:p>
          <a:p>
            <a:r>
              <a:rPr lang="en-US" altLang="zh-CN" sz="2200" b="1" dirty="0">
                <a:solidFill>
                  <a:srgbClr val="002060"/>
                </a:solidFill>
              </a:rPr>
              <a:t>user</a:t>
            </a:r>
            <a:r>
              <a:rPr lang="zh-CN" altLang="en-US" sz="2200" dirty="0"/>
              <a:t>：报告一般的用户级别信息</a:t>
            </a:r>
          </a:p>
          <a:p>
            <a:r>
              <a:rPr lang="en-US" altLang="zh-CN" sz="2200" b="1" dirty="0" err="1">
                <a:solidFill>
                  <a:srgbClr val="002060"/>
                </a:solidFill>
              </a:rPr>
              <a:t>uucp</a:t>
            </a:r>
            <a:r>
              <a:rPr lang="zh-CN" altLang="en-US" sz="2200" dirty="0"/>
              <a:t>：由</a:t>
            </a:r>
            <a:r>
              <a:rPr lang="en-US" altLang="zh-CN" sz="2200" dirty="0"/>
              <a:t>UUCP</a:t>
            </a:r>
            <a:r>
              <a:rPr lang="zh-CN" altLang="en-US" sz="2200" dirty="0"/>
              <a:t>子系统生成的信息</a:t>
            </a:r>
          </a:p>
          <a:p>
            <a:r>
              <a:rPr lang="en-US" altLang="zh-CN" sz="2200" b="1" dirty="0">
                <a:solidFill>
                  <a:srgbClr val="002060"/>
                </a:solidFill>
              </a:rPr>
              <a:t>local0</a:t>
            </a:r>
            <a:r>
              <a:rPr lang="en-US" altLang="zh-CN" sz="2200" dirty="0"/>
              <a:t>~</a:t>
            </a:r>
            <a:r>
              <a:rPr lang="en-US" altLang="zh-CN" sz="2200" b="1" dirty="0">
                <a:solidFill>
                  <a:srgbClr val="002060"/>
                </a:solidFill>
              </a:rPr>
              <a:t>local7</a:t>
            </a:r>
            <a:r>
              <a:rPr lang="zh-CN" altLang="en-US" sz="2200" dirty="0"/>
              <a:t>：保留给本地其他应用程序使用</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日志级别（</a:t>
            </a:r>
            <a:r>
              <a:rPr lang="en-US" altLang="zh-CN" sz="4400" b="1" dirty="0"/>
              <a:t>priority</a:t>
            </a:r>
            <a:r>
              <a:rPr lang="zh-CN" altLang="en-US" dirty="0"/>
              <a:t>）</a:t>
            </a:r>
          </a:p>
        </p:txBody>
      </p:sp>
      <p:sp>
        <p:nvSpPr>
          <p:cNvPr id="3" name="内容占位符 2"/>
          <p:cNvSpPr>
            <a:spLocks noGrp="1"/>
          </p:cNvSpPr>
          <p:nvPr>
            <p:ph idx="1"/>
          </p:nvPr>
        </p:nvSpPr>
        <p:spPr/>
        <p:txBody>
          <a:bodyPr/>
          <a:lstStyle/>
          <a:p>
            <a:r>
              <a:rPr lang="en-US" altLang="zh-CN" sz="2400" dirty="0"/>
              <a:t>0  </a:t>
            </a:r>
            <a:r>
              <a:rPr lang="en-US" altLang="zh-CN" sz="2400" b="1" dirty="0">
                <a:solidFill>
                  <a:srgbClr val="FF0000"/>
                </a:solidFill>
              </a:rPr>
              <a:t>EMERG</a:t>
            </a:r>
            <a:r>
              <a:rPr lang="zh-CN" altLang="en-US" sz="2400" dirty="0"/>
              <a:t>（紧急）：会导致主机系统不可用的情况</a:t>
            </a:r>
          </a:p>
          <a:p>
            <a:r>
              <a:rPr lang="en-US" altLang="zh-CN" sz="2400" dirty="0"/>
              <a:t>1  </a:t>
            </a:r>
            <a:r>
              <a:rPr lang="en-US" altLang="zh-CN" sz="2400" b="1" dirty="0">
                <a:solidFill>
                  <a:srgbClr val="FF0000"/>
                </a:solidFill>
              </a:rPr>
              <a:t>ALERT</a:t>
            </a:r>
            <a:r>
              <a:rPr lang="zh-CN" altLang="en-US" sz="2400" dirty="0"/>
              <a:t>（警告）：必须马上采取措施解决的问题</a:t>
            </a:r>
          </a:p>
          <a:p>
            <a:r>
              <a:rPr lang="en-US" altLang="zh-CN" sz="2400" dirty="0"/>
              <a:t>2  </a:t>
            </a:r>
            <a:r>
              <a:rPr lang="en-US" altLang="zh-CN" sz="2400" b="1" dirty="0">
                <a:solidFill>
                  <a:srgbClr val="FF0000"/>
                </a:solidFill>
              </a:rPr>
              <a:t>CRIT</a:t>
            </a:r>
            <a:r>
              <a:rPr lang="zh-CN" altLang="en-US" sz="2400" dirty="0"/>
              <a:t>（严重）：比较严重的情况</a:t>
            </a:r>
          </a:p>
          <a:p>
            <a:r>
              <a:rPr lang="en-US" altLang="zh-CN" sz="2400" dirty="0"/>
              <a:t>3  </a:t>
            </a:r>
            <a:r>
              <a:rPr lang="en-US" altLang="zh-CN" sz="2400" b="1" dirty="0">
                <a:solidFill>
                  <a:srgbClr val="FF0000"/>
                </a:solidFill>
              </a:rPr>
              <a:t>ERR</a:t>
            </a:r>
            <a:r>
              <a:rPr lang="zh-CN" altLang="en-US" sz="2400" dirty="0"/>
              <a:t>（错误）：运行出现错误</a:t>
            </a:r>
          </a:p>
          <a:p>
            <a:r>
              <a:rPr lang="en-US" altLang="zh-CN" sz="2400" dirty="0"/>
              <a:t>4  </a:t>
            </a:r>
            <a:r>
              <a:rPr lang="en-US" altLang="zh-CN" sz="2400" b="1" dirty="0">
                <a:solidFill>
                  <a:srgbClr val="FF0000"/>
                </a:solidFill>
              </a:rPr>
              <a:t>WARNING</a:t>
            </a:r>
            <a:r>
              <a:rPr lang="zh-CN" altLang="en-US" sz="2400" dirty="0"/>
              <a:t>（提醒）：可能会影响系统功能的事件</a:t>
            </a:r>
          </a:p>
          <a:p>
            <a:r>
              <a:rPr lang="en-US" altLang="zh-CN" sz="2400" dirty="0"/>
              <a:t>5  </a:t>
            </a:r>
            <a:r>
              <a:rPr lang="en-US" altLang="zh-CN" sz="2400" b="1" dirty="0">
                <a:solidFill>
                  <a:srgbClr val="FF0000"/>
                </a:solidFill>
              </a:rPr>
              <a:t>NOTICE</a:t>
            </a:r>
            <a:r>
              <a:rPr lang="zh-CN" altLang="en-US" sz="2400" dirty="0"/>
              <a:t>（注意）：不会影响系统但值得注意</a:t>
            </a:r>
          </a:p>
          <a:p>
            <a:r>
              <a:rPr lang="en-US" altLang="zh-CN" sz="2400" dirty="0"/>
              <a:t>6  </a:t>
            </a:r>
            <a:r>
              <a:rPr lang="en-US" altLang="zh-CN" sz="2400" b="1" dirty="0">
                <a:solidFill>
                  <a:srgbClr val="FF0000"/>
                </a:solidFill>
              </a:rPr>
              <a:t>INFO</a:t>
            </a:r>
            <a:r>
              <a:rPr lang="zh-CN" altLang="en-US" sz="2400" dirty="0"/>
              <a:t>（信息）：一般信息</a:t>
            </a:r>
          </a:p>
          <a:p>
            <a:r>
              <a:rPr lang="en-US" altLang="zh-CN" sz="2400" dirty="0"/>
              <a:t>7  </a:t>
            </a:r>
            <a:r>
              <a:rPr lang="en-US" altLang="zh-CN" sz="2400" b="1" dirty="0">
                <a:solidFill>
                  <a:srgbClr val="FF0000"/>
                </a:solidFill>
              </a:rPr>
              <a:t>DEBUG</a:t>
            </a:r>
            <a:r>
              <a:rPr lang="zh-CN" altLang="en-US" sz="2400" dirty="0"/>
              <a:t>（调试）：程序或系统调试信息等</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err="1">
                <a:solidFill>
                  <a:srgbClr val="002060"/>
                </a:solidFill>
              </a:rPr>
              <a:t>facility</a:t>
            </a:r>
            <a:r>
              <a:rPr lang="en-US" altLang="zh-CN" sz="4400" b="1" dirty="0" err="1"/>
              <a:t>.priority</a:t>
            </a:r>
            <a:r>
              <a:rPr lang="zh-CN" altLang="en-US" sz="4400" b="1" dirty="0">
                <a:solidFill>
                  <a:schemeClr val="tx1"/>
                </a:solidFill>
              </a:rPr>
              <a:t>语法</a:t>
            </a:r>
            <a:endParaRPr lang="zh-CN" altLang="en-US" dirty="0">
              <a:solidFill>
                <a:schemeClr val="tx1"/>
              </a:solidFill>
            </a:endParaRPr>
          </a:p>
        </p:txBody>
      </p:sp>
      <p:sp>
        <p:nvSpPr>
          <p:cNvPr id="3" name="内容占位符 2"/>
          <p:cNvSpPr>
            <a:spLocks noGrp="1"/>
          </p:cNvSpPr>
          <p:nvPr>
            <p:ph idx="1"/>
          </p:nvPr>
        </p:nvSpPr>
        <p:spPr>
          <a:xfrm>
            <a:off x="457200" y="1124744"/>
            <a:ext cx="8229600" cy="5006181"/>
          </a:xfrm>
        </p:spPr>
        <p:txBody>
          <a:bodyPr/>
          <a:lstStyle/>
          <a:p>
            <a:pPr marL="342900" lvl="1" indent="-342900">
              <a:buClr>
                <a:schemeClr val="accent1"/>
              </a:buClr>
              <a:buSzPct val="65000"/>
              <a:buFont typeface="Wingdings" pitchFamily="2" charset="2"/>
              <a:buChar char="n"/>
            </a:pPr>
            <a:r>
              <a:rPr lang="zh-CN" altLang="en-US" sz="3000" dirty="0"/>
              <a:t>可以在同一行中设置多个“</a:t>
            </a:r>
            <a:r>
              <a:rPr lang="zh-CN" altLang="en-US" sz="3000" b="1" dirty="0">
                <a:solidFill>
                  <a:srgbClr val="002060"/>
                </a:solidFill>
              </a:rPr>
              <a:t>设备</a:t>
            </a:r>
            <a:r>
              <a:rPr lang="en-US" altLang="zh-CN" sz="3000" b="1" dirty="0"/>
              <a:t>.</a:t>
            </a:r>
            <a:r>
              <a:rPr lang="zh-CN" altLang="en-US" sz="3000" b="1" dirty="0">
                <a:solidFill>
                  <a:schemeClr val="accent6">
                    <a:lumMod val="75000"/>
                  </a:schemeClr>
                </a:solidFill>
              </a:rPr>
              <a:t>级别</a:t>
            </a:r>
            <a:r>
              <a:rPr lang="zh-CN" altLang="en-US" sz="3000" dirty="0"/>
              <a:t>”组合，每组之间用</a:t>
            </a:r>
            <a:r>
              <a:rPr lang="zh-CN" altLang="en-US" sz="3000" b="1" dirty="0">
                <a:solidFill>
                  <a:srgbClr val="FF0000"/>
                </a:solidFill>
              </a:rPr>
              <a:t>分号</a:t>
            </a:r>
            <a:r>
              <a:rPr lang="zh-CN" altLang="en-US" sz="3000" dirty="0"/>
              <a:t>隔开</a:t>
            </a:r>
            <a:endParaRPr lang="en-US" altLang="zh-CN" sz="3000" dirty="0"/>
          </a:p>
          <a:p>
            <a:pPr marL="342900" lvl="1" indent="-342900">
              <a:buClr>
                <a:schemeClr val="accent1"/>
              </a:buClr>
              <a:buSzPct val="65000"/>
              <a:buFont typeface="Wingdings" pitchFamily="2" charset="2"/>
              <a:buChar char="n"/>
            </a:pPr>
            <a:r>
              <a:rPr lang="zh-CN" altLang="en-US" sz="3000" dirty="0">
                <a:cs typeface="+mn-cs"/>
              </a:rPr>
              <a:t>可以同时指定多个</a:t>
            </a:r>
            <a:r>
              <a:rPr lang="zh-CN" altLang="en-US" sz="3000" b="1" dirty="0">
                <a:solidFill>
                  <a:srgbClr val="002060"/>
                </a:solidFill>
                <a:cs typeface="+mn-cs"/>
              </a:rPr>
              <a:t>设备</a:t>
            </a:r>
            <a:r>
              <a:rPr lang="zh-CN" altLang="en-US" sz="3000" dirty="0">
                <a:cs typeface="+mn-cs"/>
              </a:rPr>
              <a:t>或</a:t>
            </a:r>
            <a:r>
              <a:rPr lang="zh-CN" altLang="en-US" sz="3000" b="1" dirty="0">
                <a:solidFill>
                  <a:schemeClr val="accent6">
                    <a:lumMod val="75000"/>
                  </a:schemeClr>
                </a:solidFill>
                <a:cs typeface="+mn-cs"/>
              </a:rPr>
              <a:t>级别</a:t>
            </a:r>
            <a:r>
              <a:rPr lang="zh-CN" altLang="en-US" sz="3000" dirty="0">
                <a:cs typeface="+mn-cs"/>
              </a:rPr>
              <a:t>，用</a:t>
            </a:r>
            <a:r>
              <a:rPr lang="zh-CN" altLang="en-US" sz="3000" b="1" dirty="0">
                <a:solidFill>
                  <a:srgbClr val="FF0000"/>
                </a:solidFill>
                <a:cs typeface="+mn-cs"/>
              </a:rPr>
              <a:t>逗号</a:t>
            </a:r>
            <a:r>
              <a:rPr lang="zh-CN" altLang="en-US" sz="3000" dirty="0">
                <a:cs typeface="+mn-cs"/>
              </a:rPr>
              <a:t>间隔</a:t>
            </a:r>
            <a:endParaRPr lang="en-US" altLang="zh-CN" sz="3000" dirty="0">
              <a:cs typeface="+mn-cs"/>
            </a:endParaRPr>
          </a:p>
          <a:p>
            <a:r>
              <a:rPr lang="zh-CN" altLang="en-US" dirty="0"/>
              <a:t>可以使用通配符“</a:t>
            </a:r>
            <a:r>
              <a:rPr lang="zh-CN" altLang="en-US" b="1" dirty="0">
                <a:solidFill>
                  <a:srgbClr val="FF0000"/>
                </a:solidFill>
              </a:rPr>
              <a:t>*</a:t>
            </a:r>
            <a:r>
              <a:rPr lang="zh-CN" altLang="en-US" dirty="0"/>
              <a:t>”表示所有的</a:t>
            </a:r>
            <a:r>
              <a:rPr lang="zh-CN" altLang="en-US" b="1" dirty="0">
                <a:solidFill>
                  <a:srgbClr val="002060"/>
                </a:solidFill>
              </a:rPr>
              <a:t>设备</a:t>
            </a:r>
            <a:r>
              <a:rPr lang="zh-CN" altLang="en-US" dirty="0"/>
              <a:t>或</a:t>
            </a:r>
            <a:r>
              <a:rPr lang="zh-CN" altLang="en-US" b="1" dirty="0">
                <a:solidFill>
                  <a:schemeClr val="accent6">
                    <a:lumMod val="75000"/>
                  </a:schemeClr>
                </a:solidFill>
              </a:rPr>
              <a:t>级别</a:t>
            </a:r>
            <a:endParaRPr lang="en-US" altLang="zh-CN" b="1" dirty="0">
              <a:solidFill>
                <a:schemeClr val="accent6">
                  <a:lumMod val="75000"/>
                </a:schemeClr>
              </a:solidFill>
            </a:endParaRPr>
          </a:p>
          <a:p>
            <a:r>
              <a:rPr lang="zh-CN" altLang="en-US" dirty="0"/>
              <a:t>级别（</a:t>
            </a:r>
            <a:r>
              <a:rPr lang="en-US" altLang="zh-CN" dirty="0"/>
              <a:t>priority</a:t>
            </a:r>
            <a:r>
              <a:rPr lang="zh-CN" altLang="en-US" dirty="0"/>
              <a:t>）的指定</a:t>
            </a:r>
            <a:endParaRPr lang="en-US" altLang="zh-CN" dirty="0"/>
          </a:p>
          <a:p>
            <a:pPr lvl="1"/>
            <a:r>
              <a:rPr lang="zh-CN" altLang="en-US" dirty="0"/>
              <a:t>直接指定：记录比指定级别高的所有级别的消息</a:t>
            </a:r>
            <a:endParaRPr lang="en-US" altLang="zh-CN" dirty="0"/>
          </a:p>
          <a:p>
            <a:pPr lvl="1"/>
            <a:r>
              <a:rPr lang="zh-CN" altLang="en-US" dirty="0"/>
              <a:t>使用</a:t>
            </a:r>
            <a:r>
              <a:rPr lang="en-US" altLang="zh-CN" dirty="0">
                <a:solidFill>
                  <a:srgbClr val="FF0000"/>
                </a:solidFill>
              </a:rPr>
              <a:t>=</a:t>
            </a:r>
            <a:r>
              <a:rPr lang="zh-CN" altLang="en-US" dirty="0"/>
              <a:t>前缀：只记录指定级别的日志消息</a:t>
            </a:r>
            <a:endParaRPr lang="en-US" altLang="zh-CN" dirty="0"/>
          </a:p>
          <a:p>
            <a:pPr lvl="1"/>
            <a:r>
              <a:rPr lang="zh-CN" altLang="en-US" dirty="0"/>
              <a:t>使用</a:t>
            </a:r>
            <a:r>
              <a:rPr lang="en-US" altLang="zh-CN" dirty="0">
                <a:solidFill>
                  <a:srgbClr val="FF0000"/>
                </a:solidFill>
              </a:rPr>
              <a:t>!</a:t>
            </a:r>
            <a:r>
              <a:rPr lang="zh-CN" altLang="en-US" dirty="0"/>
              <a:t>前缀：不记录比指定级别高的所有级别的消息</a:t>
            </a:r>
            <a:endParaRPr lang="en-US" altLang="zh-CN" dirty="0"/>
          </a:p>
          <a:p>
            <a:pPr lvl="1"/>
            <a:r>
              <a:rPr lang="zh-CN" altLang="en-US" dirty="0"/>
              <a:t>使用</a:t>
            </a:r>
            <a:r>
              <a:rPr lang="en-US" altLang="zh-CN" dirty="0">
                <a:solidFill>
                  <a:srgbClr val="FF0000"/>
                </a:solidFill>
              </a:rPr>
              <a:t>!=</a:t>
            </a:r>
            <a:r>
              <a:rPr lang="zh-CN" altLang="en-US" dirty="0"/>
              <a:t>前缀：不记录指定级别的日志消息</a:t>
            </a:r>
            <a:endParaRPr lang="en-US" altLang="zh-CN" dirty="0"/>
          </a:p>
          <a:p>
            <a:pPr lvl="1"/>
            <a:r>
              <a:rPr lang="en-US" altLang="zh-CN" sz="2800" dirty="0">
                <a:solidFill>
                  <a:srgbClr val="FF0000"/>
                </a:solidFill>
              </a:rPr>
              <a:t>none</a:t>
            </a:r>
            <a:r>
              <a:rPr lang="zh-CN" altLang="en-US" sz="2800" dirty="0"/>
              <a:t>：</a:t>
            </a:r>
            <a:r>
              <a:rPr lang="zh-CN" altLang="zh-CN" sz="2800" dirty="0"/>
              <a:t>用于禁止任何</a:t>
            </a:r>
            <a:r>
              <a:rPr lang="zh-CN" altLang="en-US" sz="2800" dirty="0"/>
              <a:t>日志</a:t>
            </a:r>
            <a:r>
              <a:rPr lang="zh-CN" altLang="zh-CN" sz="2800" dirty="0"/>
              <a:t>消息</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a:solidFill>
                  <a:srgbClr val="002060"/>
                </a:solidFill>
              </a:rPr>
              <a:t>facility</a:t>
            </a:r>
            <a:r>
              <a:rPr lang="en-US" altLang="zh-CN" sz="4000" b="1" dirty="0" err="1"/>
              <a:t>.priority</a:t>
            </a:r>
            <a:r>
              <a:rPr lang="zh-CN" altLang="en-US" sz="4000" b="1" dirty="0">
                <a:solidFill>
                  <a:schemeClr val="tx1"/>
                </a:solidFill>
              </a:rPr>
              <a:t>语法举例</a:t>
            </a:r>
            <a:endParaRPr lang="zh-CN" altLang="en-US" dirty="0"/>
          </a:p>
        </p:txBody>
      </p:sp>
      <p:sp>
        <p:nvSpPr>
          <p:cNvPr id="3" name="内容占位符 2"/>
          <p:cNvSpPr>
            <a:spLocks noGrp="1"/>
          </p:cNvSpPr>
          <p:nvPr>
            <p:ph idx="1"/>
          </p:nvPr>
        </p:nvSpPr>
        <p:spPr>
          <a:xfrm>
            <a:off x="457200" y="1556792"/>
            <a:ext cx="8229600" cy="4574133"/>
          </a:xfrm>
        </p:spPr>
        <p:txBody>
          <a:bodyPr/>
          <a:lstStyle/>
          <a:p>
            <a:r>
              <a:rPr lang="en-US" altLang="zh-CN" b="1" dirty="0">
                <a:solidFill>
                  <a:schemeClr val="accent6">
                    <a:lumMod val="75000"/>
                  </a:schemeClr>
                </a:solidFill>
              </a:rPr>
              <a:t>mail.info</a:t>
            </a:r>
          </a:p>
          <a:p>
            <a:r>
              <a:rPr lang="en-US" altLang="zh-CN" b="1" dirty="0">
                <a:solidFill>
                  <a:schemeClr val="accent6">
                    <a:lumMod val="75000"/>
                  </a:schemeClr>
                </a:solidFill>
              </a:rPr>
              <a:t>mail.</a:t>
            </a:r>
            <a:r>
              <a:rPr lang="en-US" altLang="zh-CN" b="1" dirty="0">
                <a:solidFill>
                  <a:srgbClr val="FF0000"/>
                </a:solidFill>
              </a:rPr>
              <a:t>=</a:t>
            </a:r>
            <a:r>
              <a:rPr lang="en-US" altLang="zh-CN" b="1" dirty="0">
                <a:solidFill>
                  <a:schemeClr val="accent6">
                    <a:lumMod val="75000"/>
                  </a:schemeClr>
                </a:solidFill>
              </a:rPr>
              <a:t>info</a:t>
            </a:r>
          </a:p>
          <a:p>
            <a:r>
              <a:rPr lang="en-US" altLang="zh-CN" b="1" dirty="0">
                <a:solidFill>
                  <a:schemeClr val="accent6">
                    <a:lumMod val="75000"/>
                  </a:schemeClr>
                </a:solidFill>
              </a:rPr>
              <a:t>kern.</a:t>
            </a:r>
            <a:r>
              <a:rPr lang="en-US" altLang="zh-CN" b="1" dirty="0">
                <a:solidFill>
                  <a:srgbClr val="FF0000"/>
                </a:solidFill>
              </a:rPr>
              <a:t>*</a:t>
            </a:r>
          </a:p>
          <a:p>
            <a:r>
              <a:rPr lang="en-US" altLang="zh-CN" b="1" dirty="0" err="1">
                <a:solidFill>
                  <a:schemeClr val="accent6">
                    <a:lumMod val="75000"/>
                  </a:schemeClr>
                </a:solidFill>
              </a:rPr>
              <a:t>kern.info</a:t>
            </a:r>
            <a:r>
              <a:rPr lang="en-US" altLang="zh-CN" b="1" dirty="0" err="1">
                <a:solidFill>
                  <a:srgbClr val="FF0000"/>
                </a:solidFill>
              </a:rPr>
              <a:t>;</a:t>
            </a:r>
            <a:r>
              <a:rPr lang="en-US" altLang="zh-CN" b="1" dirty="0" err="1">
                <a:solidFill>
                  <a:schemeClr val="accent6">
                    <a:lumMod val="75000"/>
                  </a:schemeClr>
                </a:solidFill>
              </a:rPr>
              <a:t>kern</a:t>
            </a:r>
            <a:r>
              <a:rPr lang="en-US" altLang="zh-CN" b="1" dirty="0">
                <a:solidFill>
                  <a:schemeClr val="accent6">
                    <a:lumMod val="75000"/>
                  </a:schemeClr>
                </a:solidFill>
              </a:rPr>
              <a:t>.</a:t>
            </a:r>
            <a:r>
              <a:rPr lang="en-US" altLang="zh-CN" b="1" dirty="0">
                <a:solidFill>
                  <a:srgbClr val="FF0000"/>
                </a:solidFill>
              </a:rPr>
              <a:t>!</a:t>
            </a:r>
            <a:r>
              <a:rPr lang="en-US" altLang="zh-CN" b="1" dirty="0">
                <a:solidFill>
                  <a:schemeClr val="accent6">
                    <a:lumMod val="75000"/>
                  </a:schemeClr>
                </a:solidFill>
              </a:rPr>
              <a:t>err</a:t>
            </a:r>
          </a:p>
          <a:p>
            <a:r>
              <a:rPr lang="en-US" altLang="zh-CN" b="1" dirty="0">
                <a:solidFill>
                  <a:schemeClr val="accent6">
                    <a:lumMod val="75000"/>
                  </a:schemeClr>
                </a:solidFill>
              </a:rPr>
              <a:t>mail.</a:t>
            </a:r>
            <a:r>
              <a:rPr lang="en-US" altLang="zh-CN" b="1" dirty="0">
                <a:solidFill>
                  <a:srgbClr val="FF0000"/>
                </a:solidFill>
              </a:rPr>
              <a:t>*;</a:t>
            </a:r>
            <a:r>
              <a:rPr lang="en-US" altLang="zh-CN" b="1" dirty="0">
                <a:solidFill>
                  <a:schemeClr val="accent6">
                    <a:lumMod val="75000"/>
                  </a:schemeClr>
                </a:solidFill>
              </a:rPr>
              <a:t>mail.</a:t>
            </a:r>
            <a:r>
              <a:rPr lang="en-US" altLang="zh-CN" b="1" dirty="0">
                <a:solidFill>
                  <a:srgbClr val="FF0000"/>
                </a:solidFill>
              </a:rPr>
              <a:t>!=</a:t>
            </a:r>
            <a:r>
              <a:rPr lang="en-US" altLang="zh-CN" b="1" dirty="0">
                <a:solidFill>
                  <a:schemeClr val="accent6">
                    <a:lumMod val="75000"/>
                  </a:schemeClr>
                </a:solidFill>
              </a:rPr>
              <a:t>info</a:t>
            </a:r>
          </a:p>
          <a:p>
            <a:r>
              <a:rPr lang="en-US" altLang="zh-CN" b="1" dirty="0" err="1">
                <a:solidFill>
                  <a:schemeClr val="accent6">
                    <a:lumMod val="75000"/>
                  </a:schemeClr>
                </a:solidFill>
              </a:rPr>
              <a:t>mail</a:t>
            </a:r>
            <a:r>
              <a:rPr lang="en-US" altLang="zh-CN" b="1" dirty="0" err="1">
                <a:solidFill>
                  <a:srgbClr val="FF0000"/>
                </a:solidFill>
              </a:rPr>
              <a:t>,</a:t>
            </a:r>
            <a:r>
              <a:rPr lang="en-US" altLang="zh-CN" b="1" dirty="0" err="1">
                <a:solidFill>
                  <a:schemeClr val="accent6">
                    <a:lumMod val="75000"/>
                  </a:schemeClr>
                </a:solidFill>
              </a:rPr>
              <a:t>news</a:t>
            </a:r>
            <a:r>
              <a:rPr lang="en-US" altLang="zh-CN" b="1" dirty="0">
                <a:solidFill>
                  <a:schemeClr val="accent6">
                    <a:lumMod val="75000"/>
                  </a:schemeClr>
                </a:solidFill>
              </a:rPr>
              <a:t>.</a:t>
            </a:r>
            <a:r>
              <a:rPr lang="en-US" altLang="zh-CN" b="1" dirty="0">
                <a:solidFill>
                  <a:srgbClr val="FF0000"/>
                </a:solidFill>
              </a:rPr>
              <a:t>=</a:t>
            </a:r>
            <a:r>
              <a:rPr lang="en-US" altLang="zh-CN" b="1" dirty="0">
                <a:solidFill>
                  <a:schemeClr val="accent6">
                    <a:lumMod val="75000"/>
                  </a:schemeClr>
                </a:solidFill>
              </a:rPr>
              <a:t>info</a:t>
            </a:r>
          </a:p>
          <a:p>
            <a:r>
              <a:rPr lang="en-US" altLang="zh-CN" b="1" dirty="0">
                <a:solidFill>
                  <a:srgbClr val="FF0000"/>
                </a:solidFill>
              </a:rPr>
              <a:t>*</a:t>
            </a:r>
            <a:r>
              <a:rPr lang="en-US" altLang="zh-CN" b="1" dirty="0">
                <a:solidFill>
                  <a:schemeClr val="accent6">
                    <a:lumMod val="75000"/>
                  </a:schemeClr>
                </a:solidFill>
              </a:rPr>
              <a:t>.</a:t>
            </a:r>
            <a:r>
              <a:rPr lang="en-US" altLang="zh-CN" b="1" dirty="0">
                <a:solidFill>
                  <a:srgbClr val="FF0000"/>
                </a:solidFill>
              </a:rPr>
              <a:t>=</a:t>
            </a:r>
            <a:r>
              <a:rPr lang="en-US" altLang="zh-CN" b="1" dirty="0" err="1">
                <a:solidFill>
                  <a:schemeClr val="accent6">
                    <a:lumMod val="75000"/>
                  </a:schemeClr>
                </a:solidFill>
              </a:rPr>
              <a:t>crit</a:t>
            </a:r>
            <a:r>
              <a:rPr lang="en-US" altLang="zh-CN" b="1" dirty="0" err="1">
                <a:solidFill>
                  <a:srgbClr val="FF0000"/>
                </a:solidFill>
              </a:rPr>
              <a:t>;</a:t>
            </a:r>
            <a:r>
              <a:rPr lang="en-US" altLang="zh-CN" b="1" dirty="0" err="1">
                <a:solidFill>
                  <a:schemeClr val="accent6">
                    <a:lumMod val="75000"/>
                  </a:schemeClr>
                </a:solidFill>
              </a:rPr>
              <a:t>kern.</a:t>
            </a:r>
            <a:r>
              <a:rPr lang="en-US" altLang="zh-CN" b="1" dirty="0" err="1">
                <a:solidFill>
                  <a:srgbClr val="FF0000"/>
                </a:solidFill>
              </a:rPr>
              <a:t>none</a:t>
            </a:r>
            <a:endParaRPr lang="en-US" altLang="zh-CN" b="1" dirty="0">
              <a:solidFill>
                <a:srgbClr val="FF0000"/>
              </a:solidFill>
            </a:endParaRPr>
          </a:p>
          <a:p>
            <a:r>
              <a:rPr lang="en-US" altLang="zh-CN" b="1" dirty="0">
                <a:solidFill>
                  <a:srgbClr val="FF0000"/>
                </a:solidFill>
              </a:rPr>
              <a:t>*</a:t>
            </a:r>
            <a:r>
              <a:rPr lang="en-US" altLang="zh-CN" b="1" dirty="0">
                <a:solidFill>
                  <a:schemeClr val="accent6">
                    <a:lumMod val="75000"/>
                  </a:schemeClr>
                </a:solidFill>
              </a:rPr>
              <a:t>.</a:t>
            </a:r>
            <a:r>
              <a:rPr lang="en-US" altLang="zh-CN" b="1" dirty="0">
                <a:solidFill>
                  <a:srgbClr val="FF0000"/>
                </a:solidFill>
              </a:rPr>
              <a:t>=</a:t>
            </a:r>
            <a:r>
              <a:rPr lang="en-US" altLang="zh-CN" b="1" dirty="0" err="1">
                <a:solidFill>
                  <a:schemeClr val="accent6">
                    <a:lumMod val="75000"/>
                  </a:schemeClr>
                </a:solidFill>
              </a:rPr>
              <a:t>info</a:t>
            </a:r>
            <a:r>
              <a:rPr lang="en-US" altLang="zh-CN" b="1" dirty="0" err="1">
                <a:solidFill>
                  <a:srgbClr val="FF0000"/>
                </a:solidFill>
              </a:rPr>
              <a:t>;</a:t>
            </a:r>
            <a:r>
              <a:rPr lang="en-US" altLang="zh-CN" b="1" dirty="0" err="1">
                <a:solidFill>
                  <a:schemeClr val="accent6">
                    <a:lumMod val="75000"/>
                  </a:schemeClr>
                </a:solidFill>
              </a:rPr>
              <a:t>mail</a:t>
            </a:r>
            <a:r>
              <a:rPr lang="en-US" altLang="zh-CN" b="1" dirty="0" err="1">
                <a:solidFill>
                  <a:srgbClr val="FF0000"/>
                </a:solidFill>
              </a:rPr>
              <a:t>,</a:t>
            </a:r>
            <a:r>
              <a:rPr lang="en-US" altLang="zh-CN" b="1" dirty="0" err="1">
                <a:solidFill>
                  <a:schemeClr val="accent6">
                    <a:lumMod val="75000"/>
                  </a:schemeClr>
                </a:solidFill>
              </a:rPr>
              <a:t>news.</a:t>
            </a:r>
            <a:r>
              <a:rPr lang="en-US" altLang="zh-CN" b="1" dirty="0" err="1">
                <a:solidFill>
                  <a:srgbClr val="FF0000"/>
                </a:solidFill>
              </a:rPr>
              <a:t>none</a:t>
            </a:r>
            <a:endParaRPr lang="zh-CN" altLang="en-US"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目标动作（</a:t>
            </a:r>
            <a:r>
              <a:rPr lang="en-US" altLang="zh-CN" sz="4400" b="1" dirty="0">
                <a:solidFill>
                  <a:srgbClr val="7030A0"/>
                </a:solidFill>
              </a:rPr>
              <a:t> </a:t>
            </a:r>
            <a:r>
              <a:rPr lang="en-US" altLang="zh-CN" sz="4400" b="1" dirty="0">
                <a:solidFill>
                  <a:schemeClr val="accent6">
                    <a:lumMod val="75000"/>
                  </a:schemeClr>
                </a:solidFill>
              </a:rPr>
              <a:t>action</a:t>
            </a:r>
            <a:r>
              <a:rPr lang="en-US" altLang="zh-CN" sz="4400" b="1" dirty="0">
                <a:solidFill>
                  <a:srgbClr val="7030A0"/>
                </a:solidFill>
              </a:rPr>
              <a:t> </a:t>
            </a:r>
            <a:r>
              <a:rPr lang="zh-CN" altLang="en-US" dirty="0"/>
              <a:t>）</a:t>
            </a:r>
          </a:p>
        </p:txBody>
      </p:sp>
      <p:sp>
        <p:nvSpPr>
          <p:cNvPr id="3" name="内容占位符 2"/>
          <p:cNvSpPr>
            <a:spLocks noGrp="1"/>
          </p:cNvSpPr>
          <p:nvPr>
            <p:ph idx="1"/>
          </p:nvPr>
        </p:nvSpPr>
        <p:spPr>
          <a:xfrm>
            <a:off x="457200" y="1268760"/>
            <a:ext cx="8229600" cy="4862165"/>
          </a:xfrm>
        </p:spPr>
        <p:txBody>
          <a:bodyPr/>
          <a:lstStyle/>
          <a:p>
            <a:r>
              <a:rPr lang="zh-CN" altLang="en-US" sz="2800" dirty="0"/>
              <a:t>常规文件</a:t>
            </a:r>
            <a:endParaRPr lang="en-US" altLang="zh-CN" sz="2800" dirty="0"/>
          </a:p>
          <a:p>
            <a:pPr lvl="1"/>
            <a:r>
              <a:rPr lang="zh-CN" altLang="en-US" dirty="0"/>
              <a:t>将日志记录于文件：以“</a:t>
            </a:r>
            <a:r>
              <a:rPr lang="en-US" altLang="zh-CN" b="1" dirty="0">
                <a:solidFill>
                  <a:srgbClr val="002060"/>
                </a:solidFill>
              </a:rPr>
              <a:t>/</a:t>
            </a:r>
            <a:r>
              <a:rPr lang="zh-CN" altLang="en-US" b="1" dirty="0">
                <a:solidFill>
                  <a:srgbClr val="002060"/>
                </a:solidFill>
              </a:rPr>
              <a:t>”</a:t>
            </a:r>
            <a:r>
              <a:rPr lang="zh-CN" altLang="en-US" dirty="0"/>
              <a:t>开始的全路径文件名</a:t>
            </a:r>
            <a:endParaRPr lang="en-US" altLang="zh-CN" dirty="0"/>
          </a:p>
          <a:p>
            <a:pPr lvl="1"/>
            <a:r>
              <a:rPr lang="en-US" altLang="zh-CN" b="1" dirty="0">
                <a:solidFill>
                  <a:srgbClr val="002060"/>
                </a:solidFill>
              </a:rPr>
              <a:t>[-]/path/filename</a:t>
            </a:r>
          </a:p>
          <a:p>
            <a:pPr lvl="1"/>
            <a:r>
              <a:rPr lang="zh-CN" altLang="zh-CN" dirty="0"/>
              <a:t>文件名之前的减号（</a:t>
            </a:r>
            <a:r>
              <a:rPr lang="en-US" altLang="zh-CN" b="1" dirty="0">
                <a:solidFill>
                  <a:srgbClr val="002060"/>
                </a:solidFill>
              </a:rPr>
              <a:t>-</a:t>
            </a:r>
            <a:r>
              <a:rPr lang="zh-CN" altLang="zh-CN" dirty="0"/>
              <a:t>）表示对文件的写入</a:t>
            </a:r>
            <a:r>
              <a:rPr lang="zh-CN" altLang="en-US" dirty="0"/>
              <a:t>同时</a:t>
            </a:r>
            <a:r>
              <a:rPr lang="zh-CN" altLang="zh-CN" dirty="0"/>
              <a:t>不立即同步到磁盘</a:t>
            </a:r>
            <a:r>
              <a:rPr lang="zh-CN" altLang="en-US" dirty="0"/>
              <a:t>，这样可以加快日志写入速度</a:t>
            </a:r>
            <a:endParaRPr lang="en-US" altLang="zh-CN" dirty="0"/>
          </a:p>
          <a:p>
            <a:r>
              <a:rPr lang="zh-CN" altLang="en-US" sz="2800" dirty="0"/>
              <a:t>终端设备</a:t>
            </a:r>
            <a:endParaRPr lang="en-US" altLang="zh-CN" sz="2800" dirty="0"/>
          </a:p>
          <a:p>
            <a:pPr lvl="1"/>
            <a:r>
              <a:rPr lang="zh-CN" altLang="en-US" dirty="0"/>
              <a:t>将日志发送到终端：</a:t>
            </a:r>
            <a:r>
              <a:rPr lang="en-US" altLang="zh-CN" b="1" dirty="0">
                <a:solidFill>
                  <a:srgbClr val="002060"/>
                </a:solidFill>
              </a:rPr>
              <a:t>/dev/console</a:t>
            </a:r>
            <a:r>
              <a:rPr lang="zh-CN" altLang="en-US" b="1" dirty="0">
                <a:solidFill>
                  <a:srgbClr val="002060"/>
                </a:solidFill>
              </a:rPr>
              <a:t>，</a:t>
            </a:r>
            <a:r>
              <a:rPr lang="en-US" altLang="zh-CN" b="1" dirty="0">
                <a:solidFill>
                  <a:srgbClr val="002060"/>
                </a:solidFill>
              </a:rPr>
              <a:t>/dev/</a:t>
            </a:r>
            <a:r>
              <a:rPr lang="en-US" altLang="zh-CN" b="1" dirty="0" err="1">
                <a:solidFill>
                  <a:srgbClr val="002060"/>
                </a:solidFill>
              </a:rPr>
              <a:t>ttyX</a:t>
            </a:r>
            <a:endParaRPr lang="en-US" altLang="zh-CN" b="1" dirty="0">
              <a:solidFill>
                <a:srgbClr val="002060"/>
              </a:solidFill>
            </a:endParaRPr>
          </a:p>
          <a:p>
            <a:r>
              <a:rPr lang="zh-CN" altLang="en-US" sz="2800" dirty="0"/>
              <a:t>命名管道</a:t>
            </a:r>
            <a:endParaRPr lang="en-US" altLang="zh-CN" sz="2800" dirty="0"/>
          </a:p>
          <a:p>
            <a:pPr lvl="1"/>
            <a:r>
              <a:rPr lang="zh-CN" altLang="en-US" dirty="0"/>
              <a:t>将日志记录到命名管道，用于日志调试非常方便</a:t>
            </a:r>
            <a:endParaRPr lang="en-US" altLang="zh-CN" dirty="0"/>
          </a:p>
          <a:p>
            <a:pPr lvl="1"/>
            <a:r>
              <a:rPr lang="en-US" altLang="zh-CN" b="1" dirty="0">
                <a:solidFill>
                  <a:srgbClr val="002060"/>
                </a:solidFill>
              </a:rPr>
              <a:t>| </a:t>
            </a:r>
            <a:r>
              <a:rPr lang="en-US" altLang="zh-CN" b="1" dirty="0" err="1">
                <a:solidFill>
                  <a:srgbClr val="002060"/>
                </a:solidFill>
              </a:rPr>
              <a:t>named_pipe</a:t>
            </a:r>
            <a:endParaRPr lang="en-US" altLang="zh-CN"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46</a:t>
            </a:fld>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目标动作（</a:t>
            </a:r>
            <a:r>
              <a:rPr lang="en-US" altLang="zh-CN" sz="4000" b="1" dirty="0">
                <a:solidFill>
                  <a:srgbClr val="7030A0"/>
                </a:solidFill>
              </a:rPr>
              <a:t> </a:t>
            </a:r>
            <a:r>
              <a:rPr lang="en-US" altLang="zh-CN" sz="4000" b="1" dirty="0">
                <a:solidFill>
                  <a:schemeClr val="accent6">
                    <a:lumMod val="75000"/>
                  </a:schemeClr>
                </a:solidFill>
              </a:rPr>
              <a:t>action</a:t>
            </a:r>
            <a:r>
              <a:rPr lang="en-US" altLang="zh-CN" sz="4000" b="1" dirty="0">
                <a:solidFill>
                  <a:srgbClr val="7030A0"/>
                </a:solidFill>
              </a:rPr>
              <a:t> </a:t>
            </a:r>
            <a:r>
              <a:rPr lang="zh-CN" altLang="en-US" dirty="0"/>
              <a:t>）续</a:t>
            </a:r>
          </a:p>
        </p:txBody>
      </p:sp>
      <p:sp>
        <p:nvSpPr>
          <p:cNvPr id="3" name="内容占位符 2"/>
          <p:cNvSpPr>
            <a:spLocks noGrp="1"/>
          </p:cNvSpPr>
          <p:nvPr>
            <p:ph idx="1"/>
          </p:nvPr>
        </p:nvSpPr>
        <p:spPr>
          <a:xfrm>
            <a:off x="457200" y="1340768"/>
            <a:ext cx="8229600" cy="4790157"/>
          </a:xfrm>
        </p:spPr>
        <p:txBody>
          <a:bodyPr/>
          <a:lstStyle/>
          <a:p>
            <a:r>
              <a:rPr lang="zh-CN" altLang="en-US" sz="3200" dirty="0"/>
              <a:t>远程主机</a:t>
            </a:r>
            <a:endParaRPr lang="en-US" altLang="zh-CN" sz="3200" dirty="0"/>
          </a:p>
          <a:p>
            <a:pPr lvl="1"/>
            <a:r>
              <a:rPr lang="en-US" altLang="zh-CN" sz="2800" b="1" dirty="0">
                <a:solidFill>
                  <a:srgbClr val="002060"/>
                </a:solidFill>
              </a:rPr>
              <a:t>@hostname</a:t>
            </a:r>
          </a:p>
          <a:p>
            <a:pPr lvl="1"/>
            <a:r>
              <a:rPr lang="zh-CN" altLang="en-US" sz="2800" dirty="0"/>
              <a:t>将信息发送到可解析的远程主机</a:t>
            </a:r>
            <a:r>
              <a:rPr lang="en-US" altLang="zh-CN" sz="2800" dirty="0"/>
              <a:t>hostname</a:t>
            </a:r>
            <a:r>
              <a:rPr lang="zh-CN" altLang="en-US" sz="2800" dirty="0"/>
              <a:t>或</a:t>
            </a:r>
            <a:r>
              <a:rPr lang="en-US" altLang="zh-CN" sz="2800" dirty="0"/>
              <a:t>IP</a:t>
            </a:r>
          </a:p>
          <a:p>
            <a:pPr lvl="1"/>
            <a:r>
              <a:rPr lang="zh-CN" altLang="en-US" sz="2800" dirty="0"/>
              <a:t>该主机必须正在运行</a:t>
            </a:r>
            <a:r>
              <a:rPr lang="en-US" altLang="zh-CN" sz="2800" dirty="0" err="1"/>
              <a:t>rsyslogd</a:t>
            </a:r>
            <a:r>
              <a:rPr lang="zh-CN" altLang="en-US" sz="2800" dirty="0"/>
              <a:t>，并可以识别</a:t>
            </a:r>
            <a:r>
              <a:rPr lang="en-US" altLang="zh-CN" sz="2800" dirty="0" err="1"/>
              <a:t>rsyslog</a:t>
            </a:r>
            <a:r>
              <a:rPr lang="zh-CN" altLang="en-US" sz="2800" dirty="0"/>
              <a:t>的配置文件</a:t>
            </a:r>
          </a:p>
          <a:p>
            <a:pPr lvl="1"/>
            <a:r>
              <a:rPr lang="en-US" altLang="zh-CN" sz="2800" dirty="0" err="1"/>
              <a:t>rsyslog</a:t>
            </a:r>
            <a:r>
              <a:rPr lang="en-US" altLang="zh-CN" sz="2800" dirty="0"/>
              <a:t> </a:t>
            </a:r>
            <a:r>
              <a:rPr lang="zh-CN" altLang="en-US" sz="2800" dirty="0"/>
              <a:t>使用 </a:t>
            </a:r>
            <a:r>
              <a:rPr lang="en-US" altLang="zh-CN" sz="2800" b="1" dirty="0">
                <a:solidFill>
                  <a:srgbClr val="FF0000"/>
                </a:solidFill>
              </a:rPr>
              <a:t>udp:514</a:t>
            </a:r>
            <a:r>
              <a:rPr lang="en-US" altLang="zh-CN" sz="2800" dirty="0"/>
              <a:t> </a:t>
            </a:r>
            <a:r>
              <a:rPr lang="zh-CN" altLang="en-US" sz="2800" dirty="0"/>
              <a:t>端口传送日志信息</a:t>
            </a:r>
            <a:endParaRPr lang="en-US" altLang="zh-CN" sz="2800" dirty="0"/>
          </a:p>
          <a:p>
            <a:r>
              <a:rPr lang="zh-CN" altLang="en-US" sz="3200" dirty="0"/>
              <a:t>用户列表</a:t>
            </a:r>
            <a:endParaRPr lang="en-US" altLang="zh-CN" sz="3200" dirty="0"/>
          </a:p>
          <a:p>
            <a:pPr lvl="1"/>
            <a:r>
              <a:rPr lang="en-US" altLang="zh-CN" sz="2800" b="1" dirty="0">
                <a:solidFill>
                  <a:srgbClr val="002060"/>
                </a:solidFill>
              </a:rPr>
              <a:t>:omusrmsg:User1,User2,…</a:t>
            </a:r>
            <a:r>
              <a:rPr lang="en-US" altLang="zh-CN" sz="2800" b="1" dirty="0" err="1">
                <a:solidFill>
                  <a:srgbClr val="002060"/>
                </a:solidFill>
              </a:rPr>
              <a:t>Usern</a:t>
            </a:r>
            <a:endParaRPr lang="en-US" altLang="zh-CN" sz="2800" b="1" dirty="0">
              <a:solidFill>
                <a:srgbClr val="002060"/>
              </a:solidFill>
            </a:endParaRPr>
          </a:p>
          <a:p>
            <a:pPr lvl="1"/>
            <a:r>
              <a:rPr lang="zh-CN" altLang="zh-CN" sz="2800" dirty="0"/>
              <a:t>发送信息到指定</a:t>
            </a:r>
            <a:r>
              <a:rPr lang="zh-CN" altLang="en-US" sz="2800" dirty="0"/>
              <a:t>的登录</a:t>
            </a:r>
            <a:r>
              <a:rPr lang="zh-CN" altLang="zh-CN" sz="2800" dirty="0"/>
              <a:t>用户</a:t>
            </a:r>
            <a:r>
              <a:rPr lang="zh-CN" altLang="en-US" sz="2800" dirty="0"/>
              <a:t>，</a:t>
            </a:r>
            <a:r>
              <a:rPr lang="en-US" altLang="zh-CN" sz="2800" b="1" dirty="0">
                <a:solidFill>
                  <a:srgbClr val="FF0000"/>
                </a:solidFill>
              </a:rPr>
              <a:t>*</a:t>
            </a:r>
            <a:r>
              <a:rPr lang="zh-CN" altLang="zh-CN" sz="2800" dirty="0"/>
              <a:t>表示所有用户</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a:solidFill>
                  <a:srgbClr val="7030A0"/>
                </a:solidFill>
              </a:rPr>
              <a:t>action</a:t>
            </a:r>
            <a:r>
              <a:rPr lang="zh-CN" altLang="en-US" sz="4400" b="1" dirty="0">
                <a:solidFill>
                  <a:schemeClr val="accent6">
                    <a:lumMod val="75000"/>
                  </a:schemeClr>
                </a:solidFill>
              </a:rPr>
              <a:t>语法举例</a:t>
            </a:r>
            <a:endParaRPr lang="zh-CN" altLang="en-US" dirty="0">
              <a:solidFill>
                <a:schemeClr val="accent6">
                  <a:lumMod val="75000"/>
                </a:schemeClr>
              </a:solidFill>
            </a:endParaRPr>
          </a:p>
        </p:txBody>
      </p:sp>
      <p:sp>
        <p:nvSpPr>
          <p:cNvPr id="3" name="内容占位符 2"/>
          <p:cNvSpPr>
            <a:spLocks noGrp="1"/>
          </p:cNvSpPr>
          <p:nvPr>
            <p:ph idx="1"/>
          </p:nvPr>
        </p:nvSpPr>
        <p:spPr>
          <a:xfrm>
            <a:off x="457200" y="1484784"/>
            <a:ext cx="8229600" cy="4646141"/>
          </a:xfrm>
        </p:spPr>
        <p:txBody>
          <a:bodyPr/>
          <a:lstStyle/>
          <a:p>
            <a:r>
              <a:rPr lang="en-US" altLang="zh-CN" sz="3200" dirty="0"/>
              <a:t>kern.*                      </a:t>
            </a:r>
            <a:r>
              <a:rPr lang="en-US" altLang="zh-CN" sz="3200" b="1" dirty="0"/>
              <a:t> </a:t>
            </a:r>
            <a:r>
              <a:rPr lang="en-US" altLang="zh-CN" sz="3200" b="1" dirty="0">
                <a:solidFill>
                  <a:srgbClr val="FF0000"/>
                </a:solidFill>
              </a:rPr>
              <a:t>/</a:t>
            </a:r>
            <a:r>
              <a:rPr lang="en-US" altLang="zh-CN" sz="3200" b="1" dirty="0" err="1"/>
              <a:t>var</a:t>
            </a:r>
            <a:r>
              <a:rPr lang="en-US" altLang="zh-CN" sz="3200" b="1" dirty="0"/>
              <a:t>/</a:t>
            </a:r>
            <a:r>
              <a:rPr lang="en-US" altLang="zh-CN" sz="3200" b="1" dirty="0" err="1"/>
              <a:t>adm</a:t>
            </a:r>
            <a:r>
              <a:rPr lang="en-US" altLang="zh-CN" sz="3200" b="1" dirty="0"/>
              <a:t>/kernel</a:t>
            </a:r>
          </a:p>
          <a:p>
            <a:r>
              <a:rPr lang="en-US" altLang="zh-CN" sz="3200" dirty="0"/>
              <a:t>mail.*                       </a:t>
            </a:r>
            <a:r>
              <a:rPr lang="en-US" altLang="zh-CN" sz="3200" b="1" dirty="0">
                <a:solidFill>
                  <a:srgbClr val="FF0000"/>
                </a:solidFill>
              </a:rPr>
              <a:t>-/</a:t>
            </a:r>
            <a:r>
              <a:rPr lang="en-US" altLang="zh-CN" sz="3200" b="1" dirty="0" err="1"/>
              <a:t>var</a:t>
            </a:r>
            <a:r>
              <a:rPr lang="en-US" altLang="zh-CN" sz="3200" b="1" dirty="0"/>
              <a:t>/log/</a:t>
            </a:r>
            <a:r>
              <a:rPr lang="en-US" altLang="zh-CN" sz="3200" b="1" dirty="0" err="1"/>
              <a:t>maillog</a:t>
            </a:r>
            <a:endParaRPr lang="en-US" altLang="zh-CN" sz="3200" b="1" dirty="0"/>
          </a:p>
          <a:p>
            <a:r>
              <a:rPr lang="en-US" altLang="zh-CN" sz="3200" dirty="0"/>
              <a:t>mail.=info                 </a:t>
            </a:r>
            <a:r>
              <a:rPr lang="en-US" altLang="zh-CN" sz="3200" b="1" dirty="0">
                <a:solidFill>
                  <a:srgbClr val="FF0000"/>
                </a:solidFill>
              </a:rPr>
              <a:t>/dev</a:t>
            </a:r>
            <a:r>
              <a:rPr lang="en-US" altLang="zh-CN" sz="3200" b="1" dirty="0"/>
              <a:t>/tty12</a:t>
            </a:r>
          </a:p>
          <a:p>
            <a:r>
              <a:rPr lang="en-US" altLang="zh-CN" sz="3200" dirty="0"/>
              <a:t>*.alert                       </a:t>
            </a:r>
            <a:r>
              <a:rPr lang="en-US" altLang="zh-CN" sz="3200" b="1" dirty="0" err="1"/>
              <a:t>root,joey</a:t>
            </a:r>
            <a:endParaRPr lang="en-US" altLang="zh-CN" sz="3200" b="1" dirty="0"/>
          </a:p>
          <a:p>
            <a:r>
              <a:rPr lang="en-US" altLang="zh-CN" sz="3200" dirty="0"/>
              <a:t>*.=</a:t>
            </a:r>
            <a:r>
              <a:rPr lang="en-US" altLang="zh-CN" sz="3200" dirty="0" err="1"/>
              <a:t>emerg</a:t>
            </a:r>
            <a:r>
              <a:rPr lang="en-US" altLang="zh-CN" sz="3200" dirty="0"/>
              <a:t>                  </a:t>
            </a:r>
            <a:r>
              <a:rPr lang="en-US" altLang="zh-CN" sz="3200" b="1" dirty="0">
                <a:solidFill>
                  <a:srgbClr val="FF0000"/>
                </a:solidFill>
              </a:rPr>
              <a:t>*</a:t>
            </a:r>
          </a:p>
          <a:p>
            <a:r>
              <a:rPr lang="en-US" altLang="zh-CN" sz="3200" dirty="0"/>
              <a:t>*.*                            </a:t>
            </a:r>
            <a:r>
              <a:rPr lang="en-US" altLang="zh-CN" sz="3200" b="1" dirty="0">
                <a:solidFill>
                  <a:srgbClr val="FF0000"/>
                </a:solidFill>
              </a:rPr>
              <a:t>@</a:t>
            </a:r>
            <a:r>
              <a:rPr lang="en-US" altLang="zh-CN" sz="3200" b="1" dirty="0" err="1"/>
              <a:t>finlandia</a:t>
            </a:r>
            <a:endParaRPr lang="zh-CN" altLang="en-US" sz="3200"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将日志发往另一台主机</a:t>
            </a:r>
          </a:p>
        </p:txBody>
      </p:sp>
      <p:sp>
        <p:nvSpPr>
          <p:cNvPr id="3" name="内容占位符 2"/>
          <p:cNvSpPr>
            <a:spLocks noGrp="1"/>
          </p:cNvSpPr>
          <p:nvPr>
            <p:ph idx="1"/>
          </p:nvPr>
        </p:nvSpPr>
        <p:spPr>
          <a:xfrm>
            <a:off x="457200" y="1196752"/>
            <a:ext cx="8229600" cy="4934173"/>
          </a:xfrm>
        </p:spPr>
        <p:txBody>
          <a:bodyPr/>
          <a:lstStyle/>
          <a:p>
            <a:r>
              <a:rPr lang="zh-CN" altLang="en-US" dirty="0"/>
              <a:t>传统的</a:t>
            </a:r>
            <a:r>
              <a:rPr lang="en-US" altLang="zh-CN" dirty="0"/>
              <a:t>UDP</a:t>
            </a:r>
            <a:r>
              <a:rPr lang="zh-CN" altLang="en-US" dirty="0"/>
              <a:t>传输</a:t>
            </a:r>
            <a:endParaRPr lang="en-US" altLang="zh-CN" dirty="0"/>
          </a:p>
          <a:p>
            <a:pPr lvl="1"/>
            <a:r>
              <a:rPr lang="zh-CN" altLang="en-US" dirty="0"/>
              <a:t>很有可能会丢失消息，但是传统的标准方法</a:t>
            </a:r>
            <a:endParaRPr lang="en-US" altLang="zh-CN" dirty="0"/>
          </a:p>
          <a:p>
            <a:pPr lvl="1"/>
            <a:r>
              <a:rPr lang="en-US" altLang="zh-CN" b="1" dirty="0">
                <a:solidFill>
                  <a:srgbClr val="002060"/>
                </a:solidFill>
              </a:rPr>
              <a:t>*.* @192.168.0.1</a:t>
            </a:r>
          </a:p>
          <a:p>
            <a:r>
              <a:rPr lang="zh-CN" altLang="en-US" dirty="0"/>
              <a:t>基于</a:t>
            </a:r>
            <a:r>
              <a:rPr lang="en-US" altLang="zh-CN" dirty="0"/>
              <a:t>TCP</a:t>
            </a:r>
            <a:r>
              <a:rPr lang="zh-CN" altLang="en-US" dirty="0"/>
              <a:t>传输</a:t>
            </a:r>
            <a:endParaRPr lang="en-US" altLang="zh-CN" dirty="0"/>
          </a:p>
          <a:p>
            <a:pPr lvl="1"/>
            <a:r>
              <a:rPr lang="zh-CN" altLang="en-US" dirty="0"/>
              <a:t>仅在某些特殊情况下丢失消息，被广泛使用</a:t>
            </a:r>
            <a:endParaRPr lang="en-US" altLang="zh-CN" dirty="0"/>
          </a:p>
          <a:p>
            <a:pPr lvl="1"/>
            <a:r>
              <a:rPr lang="en-US" altLang="zh-CN" b="1" dirty="0">
                <a:solidFill>
                  <a:srgbClr val="002060"/>
                </a:solidFill>
              </a:rPr>
              <a:t>*.* @@192.168.0.1</a:t>
            </a:r>
          </a:p>
          <a:p>
            <a:r>
              <a:rPr lang="zh-CN" altLang="en-US" dirty="0"/>
              <a:t>基于</a:t>
            </a:r>
            <a:r>
              <a:rPr lang="en-US" altLang="zh-CN" dirty="0"/>
              <a:t> RELP </a:t>
            </a:r>
            <a:r>
              <a:rPr lang="zh-CN" altLang="en-US" dirty="0"/>
              <a:t>传输</a:t>
            </a:r>
            <a:r>
              <a:rPr lang="en-US" altLang="zh-CN" dirty="0"/>
              <a:t> </a:t>
            </a:r>
          </a:p>
          <a:p>
            <a:pPr lvl="1"/>
            <a:r>
              <a:rPr lang="zh-CN" altLang="en-US" dirty="0"/>
              <a:t>从不丢失消息，但要求 </a:t>
            </a:r>
            <a:r>
              <a:rPr lang="en-US" altLang="zh-CN" dirty="0" err="1"/>
              <a:t>rsyslogd</a:t>
            </a:r>
            <a:r>
              <a:rPr lang="zh-CN" altLang="en-US" dirty="0"/>
              <a:t> 的版本大于</a:t>
            </a:r>
            <a:r>
              <a:rPr lang="en-US" altLang="zh-CN" dirty="0"/>
              <a:t> 3.15.0</a:t>
            </a:r>
          </a:p>
          <a:p>
            <a:pPr lvl="1"/>
            <a:r>
              <a:rPr lang="en-US" altLang="zh-CN" b="1" dirty="0">
                <a:solidFill>
                  <a:srgbClr val="002060"/>
                </a:solidFill>
              </a:rPr>
              <a:t>*.* :omrelp:192.168.0.1:2514</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守护进程</a:t>
            </a:r>
            <a:r>
              <a:rPr lang="zh-CN" altLang="en-US" dirty="0"/>
              <a:t>（</a:t>
            </a:r>
            <a:r>
              <a:rPr lang="en-US" altLang="zh-CN" dirty="0"/>
              <a:t> Daemon </a:t>
            </a:r>
            <a:r>
              <a:rPr lang="zh-CN" altLang="en-US" dirty="0"/>
              <a:t>）</a:t>
            </a:r>
          </a:p>
        </p:txBody>
      </p:sp>
      <p:sp>
        <p:nvSpPr>
          <p:cNvPr id="3" name="内容占位符 2"/>
          <p:cNvSpPr>
            <a:spLocks noGrp="1"/>
          </p:cNvSpPr>
          <p:nvPr>
            <p:ph idx="1"/>
          </p:nvPr>
        </p:nvSpPr>
        <p:spPr>
          <a:xfrm>
            <a:off x="457200" y="1268760"/>
            <a:ext cx="8229600" cy="4862165"/>
          </a:xfrm>
        </p:spPr>
        <p:txBody>
          <a:bodyPr/>
          <a:lstStyle/>
          <a:p>
            <a:r>
              <a:rPr lang="zh-CN" altLang="en-US" dirty="0"/>
              <a:t>始终在后台运行并响应合法请求的程序称为守护（</a:t>
            </a:r>
            <a:r>
              <a:rPr lang="en-US" altLang="zh-CN" dirty="0"/>
              <a:t>Daemon</a:t>
            </a:r>
            <a:r>
              <a:rPr lang="zh-CN" altLang="en-US" dirty="0"/>
              <a:t>）进程。</a:t>
            </a:r>
            <a:endParaRPr lang="en-US" altLang="zh-CN" dirty="0"/>
          </a:p>
          <a:p>
            <a:pPr lvl="1"/>
            <a:r>
              <a:rPr lang="zh-CN" altLang="en-US" dirty="0"/>
              <a:t>守护进程不是由用户启动运行的，也不与终端关联。</a:t>
            </a:r>
            <a:endParaRPr lang="en-US" altLang="zh-CN" dirty="0"/>
          </a:p>
          <a:p>
            <a:pPr lvl="1"/>
            <a:r>
              <a:rPr lang="zh-CN" altLang="en-US" dirty="0"/>
              <a:t>一个实际运行中的系统一般会有多个守护进程在运行，且各个系统中运行的守护进程都不尽相同。</a:t>
            </a:r>
            <a:endParaRPr lang="en-US" altLang="zh-CN" dirty="0"/>
          </a:p>
          <a:p>
            <a:pPr lvl="1"/>
            <a:r>
              <a:rPr lang="zh-CN" altLang="en-US" dirty="0"/>
              <a:t>除非程序异常中止或者人为终止，否则它们将一直运行下去直至系统关闭。</a:t>
            </a:r>
            <a:endParaRPr lang="en-US" altLang="zh-CN" dirty="0"/>
          </a:p>
          <a:p>
            <a:r>
              <a:rPr lang="en-US" altLang="zh-CN" dirty="0"/>
              <a:t>UNIX/Linux</a:t>
            </a:r>
            <a:r>
              <a:rPr lang="zh-CN" altLang="en-US" dirty="0"/>
              <a:t>的守护进程在</a:t>
            </a:r>
            <a:r>
              <a:rPr lang="en-US" altLang="zh-CN" dirty="0"/>
              <a:t>Windows</a:t>
            </a:r>
            <a:r>
              <a:rPr lang="zh-CN" altLang="en-US" dirty="0"/>
              <a:t>系统中被称作“服务”。</a:t>
            </a:r>
            <a:endParaRPr lang="en-US"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日志管理策略</a:t>
            </a:r>
          </a:p>
        </p:txBody>
      </p:sp>
      <p:sp>
        <p:nvSpPr>
          <p:cNvPr id="3" name="内容占位符 2"/>
          <p:cNvSpPr>
            <a:spLocks noGrp="1"/>
          </p:cNvSpPr>
          <p:nvPr>
            <p:ph idx="1"/>
          </p:nvPr>
        </p:nvSpPr>
        <p:spPr/>
        <p:txBody>
          <a:bodyPr/>
          <a:lstStyle/>
          <a:p>
            <a:r>
              <a:rPr lang="zh-CN" altLang="en-US" dirty="0"/>
              <a:t>及时作好备份和归档</a:t>
            </a:r>
          </a:p>
          <a:p>
            <a:r>
              <a:rPr lang="zh-CN" altLang="en-US" dirty="0"/>
              <a:t>延长日志保存期限</a:t>
            </a:r>
          </a:p>
          <a:p>
            <a:r>
              <a:rPr lang="zh-CN" altLang="en-US" dirty="0"/>
              <a:t>控制日志访问权限</a:t>
            </a:r>
          </a:p>
          <a:p>
            <a:pPr lvl="1"/>
            <a:r>
              <a:rPr lang="zh-CN" altLang="en-US" dirty="0"/>
              <a:t>日志中可能会包含各类敏感信息，如账户、口令等</a:t>
            </a:r>
          </a:p>
          <a:p>
            <a:r>
              <a:rPr lang="zh-CN" altLang="en-US" dirty="0"/>
              <a:t>集中管理日志</a:t>
            </a:r>
          </a:p>
          <a:p>
            <a:pPr lvl="1"/>
            <a:r>
              <a:rPr lang="zh-CN" altLang="en-US" dirty="0"/>
              <a:t>便于日志信息的统一收集、整理和分析</a:t>
            </a:r>
          </a:p>
          <a:p>
            <a:pPr lvl="1"/>
            <a:r>
              <a:rPr lang="zh-CN" altLang="en-US" dirty="0"/>
              <a:t>杜绝日志信息的意外丢失、恶意篡改或删除</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日志滚动</a:t>
            </a:r>
          </a:p>
        </p:txBody>
      </p:sp>
      <p:sp>
        <p:nvSpPr>
          <p:cNvPr id="3" name="内容占位符 2"/>
          <p:cNvSpPr>
            <a:spLocks noGrp="1"/>
          </p:cNvSpPr>
          <p:nvPr>
            <p:ph idx="1"/>
          </p:nvPr>
        </p:nvSpPr>
        <p:spPr>
          <a:xfrm>
            <a:off x="457200" y="1412776"/>
            <a:ext cx="8229600" cy="4718149"/>
          </a:xfrm>
        </p:spPr>
        <p:txBody>
          <a:bodyPr/>
          <a:lstStyle/>
          <a:p>
            <a:r>
              <a:rPr lang="zh-CN" altLang="en-US" dirty="0"/>
              <a:t>为什么进行日志滚动</a:t>
            </a:r>
            <a:endParaRPr lang="en-US" altLang="zh-CN" dirty="0"/>
          </a:p>
          <a:p>
            <a:pPr lvl="1"/>
            <a:r>
              <a:rPr lang="zh-CN" altLang="en-US" dirty="0"/>
              <a:t>对日志文件进行定期清理以免造成磁盘空间的不必要的浪费</a:t>
            </a:r>
            <a:endParaRPr lang="en-US" altLang="zh-CN" dirty="0"/>
          </a:p>
          <a:p>
            <a:pPr lvl="1"/>
            <a:r>
              <a:rPr lang="zh-CN" altLang="en-US" dirty="0"/>
              <a:t>加快了管理员查看日志所用的时间</a:t>
            </a:r>
            <a:endParaRPr lang="en-US" altLang="zh-CN" dirty="0"/>
          </a:p>
          <a:p>
            <a:r>
              <a:rPr lang="zh-CN" altLang="en-US" dirty="0"/>
              <a:t>日志滚动程序</a:t>
            </a:r>
          </a:p>
          <a:p>
            <a:pPr lvl="1"/>
            <a:r>
              <a:rPr lang="en-US" altLang="zh-CN" dirty="0"/>
              <a:t>RHEL/</a:t>
            </a:r>
            <a:r>
              <a:rPr lang="en-US" altLang="zh-CN" dirty="0" err="1"/>
              <a:t>CentOS</a:t>
            </a:r>
            <a:r>
              <a:rPr lang="en-US" altLang="zh-CN" dirty="0"/>
              <a:t> </a:t>
            </a:r>
            <a:r>
              <a:rPr lang="zh-CN" altLang="en-US" dirty="0"/>
              <a:t>使用程序 </a:t>
            </a:r>
            <a:r>
              <a:rPr lang="en-US" altLang="zh-CN" dirty="0" err="1"/>
              <a:t>logrotate</a:t>
            </a:r>
            <a:r>
              <a:rPr lang="en-US" altLang="zh-CN" dirty="0"/>
              <a:t> </a:t>
            </a:r>
            <a:r>
              <a:rPr lang="zh-CN" altLang="en-US" dirty="0"/>
              <a:t>处理日志滚动</a:t>
            </a:r>
          </a:p>
          <a:p>
            <a:pPr lvl="1"/>
            <a:r>
              <a:rPr lang="en-US" altLang="zh-CN" dirty="0" err="1"/>
              <a:t>logrotate</a:t>
            </a:r>
            <a:r>
              <a:rPr lang="en-US" altLang="zh-CN" dirty="0"/>
              <a:t> </a:t>
            </a:r>
            <a:r>
              <a:rPr lang="zh-CN" altLang="en-US" dirty="0"/>
              <a:t>能够自动完成日志的压缩、备份、删除工作</a:t>
            </a:r>
          </a:p>
          <a:p>
            <a:pPr lvl="1"/>
            <a:r>
              <a:rPr lang="zh-CN" altLang="en-US" dirty="0"/>
              <a:t>系统默认把 </a:t>
            </a:r>
            <a:r>
              <a:rPr lang="en-US" altLang="zh-CN" dirty="0" err="1"/>
              <a:t>logrotate</a:t>
            </a:r>
            <a:r>
              <a:rPr lang="en-US" altLang="zh-CN" dirty="0"/>
              <a:t> </a:t>
            </a:r>
            <a:r>
              <a:rPr lang="zh-CN" altLang="en-US" dirty="0"/>
              <a:t>加入到系统每天执行的计划任务中</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51</a:t>
            </a:fld>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logrotate</a:t>
            </a:r>
            <a:r>
              <a:rPr lang="en-US" altLang="zh-CN" dirty="0"/>
              <a:t> </a:t>
            </a:r>
            <a:r>
              <a:rPr lang="zh-CN" altLang="en-US" dirty="0"/>
              <a:t>的配置文件</a:t>
            </a:r>
          </a:p>
        </p:txBody>
      </p:sp>
      <p:sp>
        <p:nvSpPr>
          <p:cNvPr id="3" name="内容占位符 2"/>
          <p:cNvSpPr>
            <a:spLocks noGrp="1"/>
          </p:cNvSpPr>
          <p:nvPr>
            <p:ph idx="1"/>
          </p:nvPr>
        </p:nvSpPr>
        <p:spPr/>
        <p:txBody>
          <a:bodyPr/>
          <a:lstStyle/>
          <a:p>
            <a:pPr>
              <a:buNone/>
            </a:pPr>
            <a:r>
              <a:rPr lang="en-US" altLang="zh-CN" sz="2400" b="1" dirty="0">
                <a:solidFill>
                  <a:schemeClr val="accent6">
                    <a:lumMod val="75000"/>
                  </a:schemeClr>
                </a:solidFill>
              </a:rPr>
              <a:t># cat /etc/</a:t>
            </a:r>
            <a:r>
              <a:rPr lang="en-US" altLang="zh-CN" sz="2400" b="1" dirty="0" err="1">
                <a:solidFill>
                  <a:schemeClr val="accent6">
                    <a:lumMod val="75000"/>
                  </a:schemeClr>
                </a:solidFill>
              </a:rPr>
              <a:t>logrotate.conf</a:t>
            </a:r>
            <a:endParaRPr lang="en-US" altLang="zh-CN" sz="2400" b="1" dirty="0">
              <a:solidFill>
                <a:schemeClr val="accent6">
                  <a:lumMod val="75000"/>
                </a:schemeClr>
              </a:solidFill>
            </a:endParaRPr>
          </a:p>
          <a:p>
            <a:pPr>
              <a:buNone/>
            </a:pPr>
            <a:endParaRPr lang="en-US" altLang="zh-CN" sz="2400" dirty="0"/>
          </a:p>
          <a:p>
            <a:pPr>
              <a:buNone/>
            </a:pPr>
            <a:r>
              <a:rPr lang="en-US" altLang="zh-CN" sz="2400" dirty="0"/>
              <a:t>// </a:t>
            </a:r>
            <a:r>
              <a:rPr lang="zh-CN" altLang="en-US" sz="2400" dirty="0"/>
              <a:t>每周清理一次日志文件</a:t>
            </a:r>
          </a:p>
          <a:p>
            <a:pPr>
              <a:buNone/>
            </a:pPr>
            <a:r>
              <a:rPr lang="en-US" altLang="zh-CN" sz="2400" dirty="0"/>
              <a:t>weekly</a:t>
            </a:r>
          </a:p>
          <a:p>
            <a:pPr>
              <a:buNone/>
            </a:pPr>
            <a:r>
              <a:rPr lang="en-US" altLang="zh-CN" sz="2400" dirty="0"/>
              <a:t>// </a:t>
            </a:r>
            <a:r>
              <a:rPr lang="zh-CN" altLang="en-US" sz="2400" dirty="0"/>
              <a:t>保存过去四周的日志文件</a:t>
            </a:r>
          </a:p>
          <a:p>
            <a:pPr>
              <a:buNone/>
            </a:pPr>
            <a:r>
              <a:rPr lang="en-US" altLang="zh-CN" sz="2400" dirty="0"/>
              <a:t>rotate 4</a:t>
            </a:r>
          </a:p>
          <a:p>
            <a:pPr>
              <a:buNone/>
            </a:pPr>
            <a:r>
              <a:rPr lang="en-US" altLang="zh-CN" sz="2400" dirty="0"/>
              <a:t>// </a:t>
            </a:r>
            <a:r>
              <a:rPr lang="zh-CN" altLang="en-US" sz="2400" dirty="0"/>
              <a:t>清除旧日志文件的同时，创建新的空日志文件</a:t>
            </a:r>
          </a:p>
          <a:p>
            <a:pPr>
              <a:buNone/>
            </a:pPr>
            <a:r>
              <a:rPr lang="en-US" altLang="zh-CN" sz="2400" dirty="0"/>
              <a:t>create</a:t>
            </a:r>
          </a:p>
          <a:p>
            <a:pPr>
              <a:buNone/>
            </a:pPr>
            <a:r>
              <a:rPr lang="en-US" altLang="zh-CN" sz="2400" dirty="0"/>
              <a:t>// </a:t>
            </a:r>
            <a:r>
              <a:rPr lang="zh-CN" altLang="en-US" sz="2400" dirty="0"/>
              <a:t>包含</a:t>
            </a:r>
            <a:r>
              <a:rPr lang="en-US" altLang="zh-CN" sz="2400" dirty="0"/>
              <a:t>/etc/</a:t>
            </a:r>
            <a:r>
              <a:rPr lang="en-US" altLang="zh-CN" sz="2400" dirty="0" err="1"/>
              <a:t>logrotate.d</a:t>
            </a:r>
            <a:r>
              <a:rPr lang="zh-CN" altLang="en-US" sz="2400" dirty="0"/>
              <a:t>目录下的所有配置文件</a:t>
            </a:r>
          </a:p>
          <a:p>
            <a:pPr>
              <a:buNone/>
            </a:pPr>
            <a:r>
              <a:rPr lang="en-US" altLang="zh-CN" sz="2400" dirty="0"/>
              <a:t>include /etc/</a:t>
            </a:r>
            <a:r>
              <a:rPr lang="en-US" altLang="zh-CN" sz="2400" dirty="0" err="1"/>
              <a:t>logrotate.d</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logrotate.d</a:t>
            </a:r>
            <a:r>
              <a:rPr lang="zh-CN" altLang="en-US" dirty="0"/>
              <a:t>目录下</a:t>
            </a:r>
            <a:br>
              <a:rPr lang="en-US" altLang="zh-CN" dirty="0"/>
            </a:br>
            <a:r>
              <a:rPr lang="zh-CN" altLang="en-US" dirty="0"/>
              <a:t>的配置文件</a:t>
            </a:r>
          </a:p>
        </p:txBody>
      </p:sp>
      <p:sp>
        <p:nvSpPr>
          <p:cNvPr id="3" name="内容占位符 2"/>
          <p:cNvSpPr>
            <a:spLocks noGrp="1"/>
          </p:cNvSpPr>
          <p:nvPr>
            <p:ph idx="1"/>
          </p:nvPr>
        </p:nvSpPr>
        <p:spPr>
          <a:xfrm>
            <a:off x="395536" y="2924944"/>
            <a:ext cx="8229600" cy="3412975"/>
          </a:xfrm>
        </p:spPr>
        <p:txBody>
          <a:bodyPr/>
          <a:lstStyle/>
          <a:p>
            <a:r>
              <a:rPr lang="zh-CN" altLang="en-US" sz="2400" dirty="0"/>
              <a:t>每个文件的格式为：</a:t>
            </a:r>
            <a:endParaRPr lang="en-US" altLang="zh-CN" sz="2400" dirty="0"/>
          </a:p>
          <a:p>
            <a:pPr lvl="1">
              <a:buNone/>
            </a:pPr>
            <a:r>
              <a:rPr lang="en-US" altLang="zh-CN" sz="2400" dirty="0"/>
              <a:t># </a:t>
            </a:r>
            <a:r>
              <a:rPr lang="zh-CN" altLang="zh-CN" sz="2400" dirty="0"/>
              <a:t>注释</a:t>
            </a:r>
          </a:p>
          <a:p>
            <a:pPr lvl="1">
              <a:buNone/>
            </a:pPr>
            <a:r>
              <a:rPr lang="en-US" altLang="zh-CN" sz="2400" dirty="0"/>
              <a:t>/full/path/to/</a:t>
            </a:r>
            <a:r>
              <a:rPr lang="en-US" altLang="zh-CN" sz="2400" dirty="0" err="1"/>
              <a:t>logfile</a:t>
            </a:r>
            <a:r>
              <a:rPr lang="en-US" altLang="zh-CN" sz="2400" dirty="0"/>
              <a:t> {</a:t>
            </a:r>
            <a:endParaRPr lang="zh-CN" altLang="zh-CN" sz="2400" dirty="0"/>
          </a:p>
          <a:p>
            <a:pPr lvl="1">
              <a:buNone/>
            </a:pPr>
            <a:r>
              <a:rPr lang="en-US" altLang="zh-CN" sz="2400" dirty="0"/>
              <a:t>    </a:t>
            </a:r>
            <a:r>
              <a:rPr lang="zh-CN" altLang="zh-CN" sz="2400" dirty="0"/>
              <a:t>配置语句</a:t>
            </a:r>
            <a:r>
              <a:rPr lang="en-US" altLang="zh-CN" sz="2400" dirty="0"/>
              <a:t>1</a:t>
            </a:r>
            <a:endParaRPr lang="zh-CN" altLang="zh-CN" sz="2400" dirty="0"/>
          </a:p>
          <a:p>
            <a:pPr lvl="1">
              <a:buNone/>
            </a:pPr>
            <a:r>
              <a:rPr lang="en-US" altLang="zh-CN" sz="2400" dirty="0"/>
              <a:t>    …</a:t>
            </a:r>
            <a:endParaRPr lang="zh-CN" altLang="zh-CN" sz="2400" dirty="0"/>
          </a:p>
          <a:p>
            <a:pPr lvl="1">
              <a:buNone/>
            </a:pPr>
            <a:r>
              <a:rPr lang="en-US" altLang="zh-CN" sz="2400" dirty="0"/>
              <a:t>    </a:t>
            </a:r>
            <a:r>
              <a:rPr lang="zh-CN" altLang="zh-CN" sz="2400" dirty="0"/>
              <a:t>配置语句</a:t>
            </a:r>
            <a:r>
              <a:rPr lang="en-US" altLang="zh-CN" sz="2400" dirty="0"/>
              <a:t>n</a:t>
            </a:r>
            <a:endParaRPr lang="zh-CN" altLang="zh-CN" sz="2400" dirty="0"/>
          </a:p>
          <a:p>
            <a:pPr lvl="1">
              <a:buNone/>
            </a:pPr>
            <a:r>
              <a:rPr lang="en-US" altLang="zh-CN" sz="2400" dirty="0"/>
              <a:t>}</a:t>
            </a:r>
            <a:endParaRPr lang="zh-CN" altLang="zh-CN" sz="2400" dirty="0"/>
          </a:p>
          <a:p>
            <a:pPr>
              <a:buNone/>
            </a:pP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sp>
        <p:nvSpPr>
          <p:cNvPr id="7" name="TextBox 6"/>
          <p:cNvSpPr txBox="1"/>
          <p:nvPr/>
        </p:nvSpPr>
        <p:spPr>
          <a:xfrm>
            <a:off x="467544" y="1628800"/>
            <a:ext cx="8208912" cy="1200329"/>
          </a:xfrm>
          <a:prstGeom prst="rect">
            <a:avLst/>
          </a:prstGeom>
          <a:noFill/>
        </p:spPr>
        <p:txBody>
          <a:bodyPr wrap="square" rtlCol="0">
            <a:spAutoFit/>
          </a:bodyPr>
          <a:lstStyle/>
          <a:p>
            <a:pPr>
              <a:buNone/>
            </a:pPr>
            <a:r>
              <a:rPr lang="en-US" altLang="zh-CN" sz="2400" b="1" dirty="0">
                <a:solidFill>
                  <a:schemeClr val="accent6">
                    <a:lumMod val="75000"/>
                  </a:schemeClr>
                </a:solidFill>
              </a:rPr>
              <a:t># </a:t>
            </a:r>
            <a:r>
              <a:rPr lang="en-US" altLang="zh-CN" sz="2400" b="1" dirty="0" err="1">
                <a:solidFill>
                  <a:schemeClr val="accent6">
                    <a:lumMod val="75000"/>
                  </a:schemeClr>
                </a:solidFill>
              </a:rPr>
              <a:t>ls</a:t>
            </a:r>
            <a:r>
              <a:rPr lang="en-US" altLang="zh-CN" sz="2400" b="1" dirty="0">
                <a:solidFill>
                  <a:schemeClr val="accent6">
                    <a:lumMod val="75000"/>
                  </a:schemeClr>
                </a:solidFill>
              </a:rPr>
              <a:t> /etc/</a:t>
            </a:r>
            <a:r>
              <a:rPr lang="en-US" altLang="zh-CN" sz="2400" b="1" dirty="0" err="1">
                <a:solidFill>
                  <a:schemeClr val="accent6">
                    <a:lumMod val="75000"/>
                  </a:schemeClr>
                </a:solidFill>
              </a:rPr>
              <a:t>logrotate.d</a:t>
            </a:r>
            <a:endParaRPr lang="en-US" altLang="zh-CN" sz="2400" b="1" dirty="0">
              <a:solidFill>
                <a:schemeClr val="accent6">
                  <a:lumMod val="75000"/>
                </a:schemeClr>
              </a:solidFill>
            </a:endParaRPr>
          </a:p>
          <a:p>
            <a:pPr>
              <a:buNone/>
            </a:pPr>
            <a:r>
              <a:rPr lang="en-US" altLang="zh-CN" sz="2400" dirty="0" err="1"/>
              <a:t>acpid</a:t>
            </a:r>
            <a:r>
              <a:rPr lang="en-US" altLang="zh-CN" sz="2400" dirty="0"/>
              <a:t>     cups    </a:t>
            </a:r>
            <a:r>
              <a:rPr lang="en-US" altLang="zh-CN" sz="2400" dirty="0" err="1"/>
              <a:t>mgetty</a:t>
            </a:r>
            <a:r>
              <a:rPr lang="en-US" altLang="zh-CN" sz="2400" dirty="0"/>
              <a:t>    rpm     </a:t>
            </a:r>
            <a:r>
              <a:rPr lang="en-US" altLang="zh-CN" sz="2400" dirty="0" err="1"/>
              <a:t>syslog</a:t>
            </a:r>
            <a:r>
              <a:rPr lang="en-US" altLang="zh-CN" sz="2400" dirty="0"/>
              <a:t>     named    samba</a:t>
            </a:r>
          </a:p>
          <a:p>
            <a:pPr>
              <a:buNone/>
            </a:pPr>
            <a:r>
              <a:rPr lang="en-US" altLang="zh-CN" sz="2400" dirty="0"/>
              <a:t>………</a:t>
            </a:r>
            <a:endParaRPr lang="zh-CN"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以</a:t>
            </a:r>
            <a:r>
              <a:rPr lang="en-US" altLang="zh-CN" dirty="0" err="1"/>
              <a:t>cron</a:t>
            </a:r>
            <a:r>
              <a:rPr lang="zh-CN" altLang="zh-CN" dirty="0"/>
              <a:t>方式运行</a:t>
            </a:r>
            <a:r>
              <a:rPr lang="en-US" altLang="zh-CN" dirty="0" err="1"/>
              <a:t>logrotate</a:t>
            </a:r>
            <a:endParaRPr lang="zh-CN" altLang="en-US" dirty="0"/>
          </a:p>
        </p:txBody>
      </p:sp>
      <p:sp>
        <p:nvSpPr>
          <p:cNvPr id="3" name="内容占位符 2"/>
          <p:cNvSpPr>
            <a:spLocks noGrp="1"/>
          </p:cNvSpPr>
          <p:nvPr>
            <p:ph idx="1"/>
          </p:nvPr>
        </p:nvSpPr>
        <p:spPr/>
        <p:txBody>
          <a:bodyPr/>
          <a:lstStyle/>
          <a:p>
            <a:pPr>
              <a:buNone/>
            </a:pPr>
            <a:r>
              <a:rPr lang="en-US" altLang="zh-CN" sz="2400" b="1" dirty="0">
                <a:solidFill>
                  <a:schemeClr val="accent6">
                    <a:lumMod val="75000"/>
                  </a:schemeClr>
                </a:solidFill>
              </a:rPr>
              <a:t># cat /etc/</a:t>
            </a:r>
            <a:r>
              <a:rPr lang="en-US" altLang="zh-CN" sz="2400" b="1" dirty="0" err="1">
                <a:solidFill>
                  <a:schemeClr val="accent6">
                    <a:lumMod val="75000"/>
                  </a:schemeClr>
                </a:solidFill>
              </a:rPr>
              <a:t>cron.daily</a:t>
            </a:r>
            <a:r>
              <a:rPr lang="en-US" altLang="zh-CN" sz="2400" b="1" dirty="0">
                <a:solidFill>
                  <a:schemeClr val="accent6">
                    <a:lumMod val="75000"/>
                  </a:schemeClr>
                </a:solidFill>
              </a:rPr>
              <a:t>/</a:t>
            </a:r>
            <a:r>
              <a:rPr lang="en-US" altLang="zh-CN" sz="2400" b="1" dirty="0" err="1">
                <a:solidFill>
                  <a:schemeClr val="accent6">
                    <a:lumMod val="75000"/>
                  </a:schemeClr>
                </a:solidFill>
              </a:rPr>
              <a:t>logrotate</a:t>
            </a:r>
            <a:endParaRPr lang="en-US" altLang="zh-CN" sz="2400" b="1" dirty="0">
              <a:solidFill>
                <a:schemeClr val="accent6">
                  <a:lumMod val="75000"/>
                </a:schemeClr>
              </a:solidFill>
            </a:endParaRPr>
          </a:p>
          <a:p>
            <a:pPr>
              <a:buNone/>
            </a:pPr>
            <a:r>
              <a:rPr lang="en-US" altLang="zh-CN" sz="2400" dirty="0"/>
              <a:t>#!/bin/</a:t>
            </a:r>
            <a:r>
              <a:rPr lang="en-US" altLang="zh-CN" sz="2400" dirty="0" err="1"/>
              <a:t>sh</a:t>
            </a:r>
            <a:endParaRPr lang="en-US" altLang="zh-CN" sz="2400" dirty="0"/>
          </a:p>
          <a:p>
            <a:pPr>
              <a:buNone/>
            </a:pPr>
            <a:endParaRPr lang="en-US" altLang="zh-CN" sz="2400" dirty="0"/>
          </a:p>
          <a:p>
            <a:pPr>
              <a:buNone/>
            </a:pPr>
            <a:r>
              <a:rPr lang="en-US" altLang="zh-CN" sz="2400" dirty="0"/>
              <a:t>/</a:t>
            </a:r>
            <a:r>
              <a:rPr lang="en-US" altLang="zh-CN" sz="2400" dirty="0" err="1"/>
              <a:t>usr</a:t>
            </a:r>
            <a:r>
              <a:rPr lang="en-US" altLang="zh-CN" sz="2400" dirty="0"/>
              <a:t>/</a:t>
            </a:r>
            <a:r>
              <a:rPr lang="en-US" altLang="zh-CN" sz="2400" dirty="0" err="1"/>
              <a:t>sbin</a:t>
            </a:r>
            <a:r>
              <a:rPr lang="en-US" altLang="zh-CN" sz="2400" dirty="0"/>
              <a:t>/</a:t>
            </a:r>
            <a:r>
              <a:rPr lang="en-US" altLang="zh-CN" sz="2400" dirty="0" err="1"/>
              <a:t>logrotate</a:t>
            </a:r>
            <a:r>
              <a:rPr lang="en-US" altLang="zh-CN" sz="2400" dirty="0"/>
              <a:t> /etc/</a:t>
            </a:r>
            <a:r>
              <a:rPr lang="en-US" altLang="zh-CN" sz="2400" dirty="0" err="1"/>
              <a:t>logrotate.conf</a:t>
            </a:r>
            <a:endParaRPr lang="en-US" altLang="zh-CN" sz="2400" dirty="0"/>
          </a:p>
          <a:p>
            <a:pPr>
              <a:buNone/>
            </a:pPr>
            <a:r>
              <a:rPr lang="en-US" altLang="zh-CN" sz="2400" dirty="0"/>
              <a:t>EXITVALUE=$?</a:t>
            </a:r>
          </a:p>
          <a:p>
            <a:pPr>
              <a:buNone/>
            </a:pPr>
            <a:r>
              <a:rPr lang="en-US" altLang="zh-CN" sz="2400" dirty="0"/>
              <a:t>if [ $EXITVALUE != 0 ]; then</a:t>
            </a:r>
          </a:p>
          <a:p>
            <a:pPr>
              <a:buNone/>
            </a:pPr>
            <a:r>
              <a:rPr lang="en-US" altLang="zh-CN" sz="2400" dirty="0"/>
              <a:t>    /</a:t>
            </a:r>
            <a:r>
              <a:rPr lang="en-US" altLang="zh-CN" sz="2400" dirty="0" err="1"/>
              <a:t>usr</a:t>
            </a:r>
            <a:r>
              <a:rPr lang="en-US" altLang="zh-CN" sz="2400" dirty="0"/>
              <a:t>/bin/logger -t </a:t>
            </a:r>
            <a:r>
              <a:rPr lang="en-US" altLang="zh-CN" sz="2400" dirty="0" err="1"/>
              <a:t>logrotate</a:t>
            </a:r>
            <a:r>
              <a:rPr lang="en-US" altLang="zh-CN" sz="2400" dirty="0"/>
              <a:t> "ALERT exited abnormally with [$EXITVALUE]"</a:t>
            </a:r>
          </a:p>
          <a:p>
            <a:pPr>
              <a:buNone/>
            </a:pPr>
            <a:r>
              <a:rPr lang="en-US" altLang="zh-CN" sz="2400" dirty="0" err="1"/>
              <a:t>fi</a:t>
            </a:r>
            <a:endParaRPr lang="en-US" altLang="zh-CN" sz="2400" dirty="0"/>
          </a:p>
          <a:p>
            <a:pPr>
              <a:buNone/>
            </a:pPr>
            <a:r>
              <a:rPr lang="en-US" altLang="zh-CN" sz="2400" dirty="0"/>
              <a:t>exit 0</a:t>
            </a:r>
          </a:p>
          <a:p>
            <a:pPr>
              <a:buNone/>
            </a:pP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主要日志文件简介</a:t>
            </a:r>
          </a:p>
        </p:txBody>
      </p:sp>
      <p:sp>
        <p:nvSpPr>
          <p:cNvPr id="3" name="内容占位符 2"/>
          <p:cNvSpPr>
            <a:spLocks noGrp="1"/>
          </p:cNvSpPr>
          <p:nvPr>
            <p:ph idx="1"/>
          </p:nvPr>
        </p:nvSpPr>
        <p:spPr>
          <a:xfrm>
            <a:off x="457200" y="1196752"/>
            <a:ext cx="8229600" cy="4934173"/>
          </a:xfrm>
        </p:spPr>
        <p:txBody>
          <a:bodyPr/>
          <a:lstStyle/>
          <a:p>
            <a:r>
              <a:rPr lang="zh-CN" altLang="en-US" dirty="0"/>
              <a:t>日志保存位置</a:t>
            </a:r>
          </a:p>
          <a:p>
            <a:pPr lvl="1"/>
            <a:r>
              <a:rPr lang="zh-CN" altLang="en-US" dirty="0"/>
              <a:t>默认位于：</a:t>
            </a:r>
            <a:r>
              <a:rPr lang="en-US" altLang="zh-CN" dirty="0">
                <a:solidFill>
                  <a:srgbClr val="FF0000"/>
                </a:solidFill>
              </a:rPr>
              <a:t>/</a:t>
            </a:r>
            <a:r>
              <a:rPr lang="en-US" altLang="zh-CN" dirty="0" err="1">
                <a:solidFill>
                  <a:srgbClr val="FF0000"/>
                </a:solidFill>
              </a:rPr>
              <a:t>var</a:t>
            </a:r>
            <a:r>
              <a:rPr lang="en-US" altLang="zh-CN" dirty="0">
                <a:solidFill>
                  <a:srgbClr val="FF0000"/>
                </a:solidFill>
              </a:rPr>
              <a:t>/log</a:t>
            </a:r>
            <a:r>
              <a:rPr lang="en-US" altLang="zh-CN" dirty="0"/>
              <a:t> </a:t>
            </a:r>
            <a:r>
              <a:rPr lang="zh-CN" altLang="en-US" dirty="0"/>
              <a:t>目录下</a:t>
            </a:r>
          </a:p>
          <a:p>
            <a:r>
              <a:rPr lang="zh-CN" altLang="en-US" dirty="0"/>
              <a:t>主要日志文件介绍</a:t>
            </a:r>
          </a:p>
          <a:p>
            <a:pPr lvl="1"/>
            <a:r>
              <a:rPr lang="zh-CN" altLang="en-US" dirty="0"/>
              <a:t>内核及常规消息日志：</a:t>
            </a:r>
            <a:r>
              <a:rPr lang="en-US" altLang="zh-CN" dirty="0">
                <a:solidFill>
                  <a:srgbClr val="FF0000"/>
                </a:solidFill>
              </a:rPr>
              <a:t>/</a:t>
            </a:r>
            <a:r>
              <a:rPr lang="en-US" altLang="zh-CN" dirty="0" err="1">
                <a:solidFill>
                  <a:srgbClr val="FF0000"/>
                </a:solidFill>
              </a:rPr>
              <a:t>var</a:t>
            </a:r>
            <a:r>
              <a:rPr lang="en-US" altLang="zh-CN" dirty="0">
                <a:solidFill>
                  <a:srgbClr val="FF0000"/>
                </a:solidFill>
              </a:rPr>
              <a:t>/log/messages</a:t>
            </a:r>
          </a:p>
          <a:p>
            <a:pPr lvl="1"/>
            <a:r>
              <a:rPr lang="zh-CN" altLang="en-US" dirty="0"/>
              <a:t>计划任务日志：</a:t>
            </a:r>
            <a:r>
              <a:rPr lang="en-US" altLang="zh-CN" dirty="0"/>
              <a:t>/</a:t>
            </a:r>
            <a:r>
              <a:rPr lang="en-US" altLang="zh-CN" dirty="0" err="1"/>
              <a:t>var</a:t>
            </a:r>
            <a:r>
              <a:rPr lang="en-US" altLang="zh-CN" dirty="0"/>
              <a:t>/log/</a:t>
            </a:r>
            <a:r>
              <a:rPr lang="en-US" altLang="zh-CN" dirty="0" err="1"/>
              <a:t>cron</a:t>
            </a:r>
            <a:endParaRPr lang="en-US" altLang="zh-CN" dirty="0"/>
          </a:p>
          <a:p>
            <a:pPr lvl="1"/>
            <a:r>
              <a:rPr lang="zh-CN" altLang="en-US" dirty="0"/>
              <a:t>系统引导日志：</a:t>
            </a:r>
            <a:r>
              <a:rPr lang="en-US" altLang="zh-CN" dirty="0"/>
              <a:t>/</a:t>
            </a:r>
            <a:r>
              <a:rPr lang="en-US" altLang="zh-CN" dirty="0" err="1"/>
              <a:t>var</a:t>
            </a:r>
            <a:r>
              <a:rPr lang="en-US" altLang="zh-CN" dirty="0"/>
              <a:t>/log/</a:t>
            </a:r>
            <a:r>
              <a:rPr lang="en-US" altLang="zh-CN" dirty="0" err="1"/>
              <a:t>dmesg</a:t>
            </a:r>
            <a:endParaRPr lang="en-US" altLang="zh-CN" dirty="0"/>
          </a:p>
          <a:p>
            <a:pPr lvl="1"/>
            <a:r>
              <a:rPr lang="zh-CN" altLang="en-US" dirty="0"/>
              <a:t>邮件系统日志：</a:t>
            </a:r>
            <a:r>
              <a:rPr lang="en-US" altLang="zh-CN" dirty="0"/>
              <a:t>/</a:t>
            </a:r>
            <a:r>
              <a:rPr lang="en-US" altLang="zh-CN" dirty="0" err="1"/>
              <a:t>var</a:t>
            </a:r>
            <a:r>
              <a:rPr lang="en-US" altLang="zh-CN" dirty="0"/>
              <a:t>/log/</a:t>
            </a:r>
            <a:r>
              <a:rPr lang="en-US" altLang="zh-CN" dirty="0" err="1"/>
              <a:t>maillog</a:t>
            </a:r>
            <a:endParaRPr lang="en-US" altLang="zh-CN" dirty="0"/>
          </a:p>
          <a:p>
            <a:pPr lvl="1"/>
            <a:r>
              <a:rPr lang="zh-CN" altLang="en-US" dirty="0"/>
              <a:t>用户登录日志：</a:t>
            </a:r>
            <a:r>
              <a:rPr lang="en-US" altLang="zh-CN" dirty="0"/>
              <a:t>/</a:t>
            </a:r>
            <a:r>
              <a:rPr lang="en-US" altLang="zh-CN" dirty="0" err="1"/>
              <a:t>var</a:t>
            </a:r>
            <a:r>
              <a:rPr lang="en-US" altLang="zh-CN" dirty="0"/>
              <a:t>/log/</a:t>
            </a:r>
            <a:r>
              <a:rPr lang="en-US" altLang="zh-CN" dirty="0" err="1"/>
              <a:t>lastlog</a:t>
            </a:r>
            <a:r>
              <a:rPr lang="zh-CN" altLang="en-US" dirty="0"/>
              <a:t>、</a:t>
            </a:r>
            <a:r>
              <a:rPr lang="en-US" altLang="zh-CN" dirty="0"/>
              <a:t>/</a:t>
            </a:r>
            <a:r>
              <a:rPr lang="en-US" altLang="zh-CN" dirty="0" err="1"/>
              <a:t>var</a:t>
            </a:r>
            <a:r>
              <a:rPr lang="en-US" altLang="zh-CN" dirty="0"/>
              <a:t>/log/secure</a:t>
            </a:r>
            <a:r>
              <a:rPr lang="zh-CN" altLang="en-US" dirty="0"/>
              <a:t>、</a:t>
            </a:r>
            <a:r>
              <a:rPr lang="en-US" altLang="zh-CN" dirty="0"/>
              <a:t>/</a:t>
            </a:r>
            <a:r>
              <a:rPr lang="en-US" altLang="zh-CN" dirty="0" err="1"/>
              <a:t>var</a:t>
            </a:r>
            <a:r>
              <a:rPr lang="en-US" altLang="zh-CN" dirty="0"/>
              <a:t>/log/</a:t>
            </a:r>
            <a:r>
              <a:rPr lang="en-US" altLang="zh-CN" dirty="0" err="1"/>
              <a:t>wtmp</a:t>
            </a:r>
            <a:r>
              <a:rPr lang="zh-CN" altLang="en-US" dirty="0"/>
              <a:t>、</a:t>
            </a:r>
            <a:r>
              <a:rPr lang="en-US" altLang="zh-CN" dirty="0"/>
              <a:t>/</a:t>
            </a:r>
            <a:r>
              <a:rPr lang="en-US" altLang="zh-CN" dirty="0" err="1"/>
              <a:t>var</a:t>
            </a:r>
            <a:r>
              <a:rPr lang="en-US" altLang="zh-CN" dirty="0"/>
              <a:t>/run/</a:t>
            </a:r>
            <a:r>
              <a:rPr lang="en-US" altLang="zh-CN" dirty="0" err="1"/>
              <a:t>utmp</a:t>
            </a:r>
            <a:endParaRPr lang="en-US" altLang="zh-CN" dirty="0"/>
          </a:p>
          <a:p>
            <a:pPr lvl="1"/>
            <a:r>
              <a:rPr lang="en-US" altLang="zh-CN" dirty="0"/>
              <a:t>……</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55</a:t>
            </a:fld>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常规日志文件</a:t>
            </a:r>
            <a:br>
              <a:rPr lang="en-US" altLang="zh-CN" dirty="0"/>
            </a:br>
            <a:r>
              <a:rPr lang="en-US" altLang="zh-CN" dirty="0">
                <a:solidFill>
                  <a:schemeClr val="accent6">
                    <a:lumMod val="75000"/>
                  </a:schemeClr>
                </a:solidFill>
              </a:rPr>
              <a:t>/</a:t>
            </a:r>
            <a:r>
              <a:rPr lang="en-US" altLang="zh-CN" dirty="0" err="1">
                <a:solidFill>
                  <a:schemeClr val="accent6">
                    <a:lumMod val="75000"/>
                  </a:schemeClr>
                </a:solidFill>
              </a:rPr>
              <a:t>var</a:t>
            </a:r>
            <a:r>
              <a:rPr lang="en-US" altLang="zh-CN" dirty="0">
                <a:solidFill>
                  <a:schemeClr val="accent6">
                    <a:lumMod val="75000"/>
                  </a:schemeClr>
                </a:solidFill>
              </a:rPr>
              <a:t>/log/messages</a:t>
            </a:r>
            <a:endParaRPr lang="zh-CN" altLang="en-US" dirty="0">
              <a:solidFill>
                <a:schemeClr val="accent6">
                  <a:lumMod val="75000"/>
                </a:schemeClr>
              </a:solidFill>
            </a:endParaRPr>
          </a:p>
        </p:txBody>
      </p:sp>
      <p:sp>
        <p:nvSpPr>
          <p:cNvPr id="3" name="内容占位符 2"/>
          <p:cNvSpPr>
            <a:spLocks noGrp="1"/>
          </p:cNvSpPr>
          <p:nvPr>
            <p:ph idx="1"/>
          </p:nvPr>
        </p:nvSpPr>
        <p:spPr>
          <a:xfrm>
            <a:off x="457200" y="1600201"/>
            <a:ext cx="8229600" cy="2116832"/>
          </a:xfrm>
        </p:spPr>
        <p:txBody>
          <a:bodyPr/>
          <a:lstStyle/>
          <a:p>
            <a:r>
              <a:rPr lang="zh-CN" altLang="en-US" dirty="0"/>
              <a:t>是纯文本文件，可以使用 </a:t>
            </a:r>
            <a:r>
              <a:rPr lang="en-US" altLang="zh-CN" dirty="0"/>
              <a:t>cat</a:t>
            </a:r>
            <a:r>
              <a:rPr lang="zh-CN" altLang="en-US" dirty="0"/>
              <a:t>、</a:t>
            </a:r>
            <a:r>
              <a:rPr lang="en-US" altLang="zh-CN" dirty="0"/>
              <a:t>tail [-f] </a:t>
            </a:r>
            <a:r>
              <a:rPr lang="zh-CN" altLang="en-US" dirty="0"/>
              <a:t>查看</a:t>
            </a:r>
            <a:endParaRPr lang="en-US" altLang="zh-CN" dirty="0"/>
          </a:p>
          <a:p>
            <a:r>
              <a:rPr lang="zh-CN" altLang="en-US" dirty="0"/>
              <a:t>文件中每条消息的格式</a:t>
            </a:r>
            <a:endParaRPr lang="en-US" altLang="zh-CN" dirty="0"/>
          </a:p>
          <a:p>
            <a:pPr lvl="1"/>
            <a:r>
              <a:rPr lang="zh-CN" altLang="en-US" dirty="0">
                <a:solidFill>
                  <a:schemeClr val="accent6">
                    <a:lumMod val="75000"/>
                  </a:schemeClr>
                </a:solidFill>
              </a:rPr>
              <a:t>时间标签   主机名   消息子系统   消息</a:t>
            </a:r>
            <a:endParaRPr lang="en-US" altLang="zh-CN" dirty="0">
              <a:solidFill>
                <a:schemeClr val="accent6">
                  <a:lumMod val="75000"/>
                </a:schemeClr>
              </a:solidFill>
            </a:endParaRPr>
          </a:p>
          <a:p>
            <a:r>
              <a:rPr lang="zh-CN" altLang="en-US" dirty="0"/>
              <a:t>例如</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sp>
        <p:nvSpPr>
          <p:cNvPr id="7" name="TextBox 6"/>
          <p:cNvSpPr txBox="1"/>
          <p:nvPr/>
        </p:nvSpPr>
        <p:spPr>
          <a:xfrm>
            <a:off x="539552" y="3861048"/>
            <a:ext cx="8208912" cy="1200329"/>
          </a:xfrm>
          <a:prstGeom prst="rect">
            <a:avLst/>
          </a:prstGeom>
          <a:noFill/>
        </p:spPr>
        <p:txBody>
          <a:bodyPr wrap="square" rtlCol="0">
            <a:spAutoFit/>
          </a:bodyPr>
          <a:lstStyle/>
          <a:p>
            <a:r>
              <a:rPr lang="en-US" altLang="zh-CN" dirty="0"/>
              <a:t>May 15 18:57:15 centos1 </a:t>
            </a:r>
            <a:r>
              <a:rPr lang="en-US" altLang="zh-CN" dirty="0" err="1"/>
              <a:t>syslogd</a:t>
            </a:r>
            <a:r>
              <a:rPr lang="en-US" altLang="zh-CN" dirty="0"/>
              <a:t> 1.4.1: restart.</a:t>
            </a:r>
            <a:endParaRPr lang="zh-CN" altLang="zh-CN" dirty="0"/>
          </a:p>
          <a:p>
            <a:r>
              <a:rPr lang="en-US" altLang="zh-CN" dirty="0"/>
              <a:t>May 15 19:20:13 centos1 </a:t>
            </a:r>
            <a:r>
              <a:rPr lang="en-US" altLang="zh-CN" dirty="0" err="1"/>
              <a:t>sshd</a:t>
            </a:r>
            <a:r>
              <a:rPr lang="en-US" altLang="zh-CN" dirty="0"/>
              <a:t>(</a:t>
            </a:r>
            <a:r>
              <a:rPr lang="en-US" altLang="zh-CN" dirty="0" err="1"/>
              <a:t>pam_unix</a:t>
            </a:r>
            <a:r>
              <a:rPr lang="en-US" altLang="zh-CN" dirty="0"/>
              <a:t>)[2968]: session opened for user root by (</a:t>
            </a:r>
            <a:r>
              <a:rPr lang="en-US" altLang="zh-CN" dirty="0" err="1"/>
              <a:t>uid</a:t>
            </a:r>
            <a:r>
              <a:rPr lang="en-US" altLang="zh-CN" dirty="0"/>
              <a:t>=0)</a:t>
            </a:r>
            <a:endParaRPr lang="zh-CN" altLang="zh-CN" dirty="0"/>
          </a:p>
          <a:p>
            <a:r>
              <a:rPr lang="en-US" altLang="zh-CN" dirty="0"/>
              <a:t>May 15 20:02:07 centos1 </a:t>
            </a:r>
            <a:r>
              <a:rPr lang="en-US" altLang="zh-CN" dirty="0" err="1"/>
              <a:t>sshd</a:t>
            </a:r>
            <a:r>
              <a:rPr lang="en-US" altLang="zh-CN" dirty="0"/>
              <a:t>(</a:t>
            </a:r>
            <a:r>
              <a:rPr lang="en-US" altLang="zh-CN" dirty="0" err="1"/>
              <a:t>pam_unix</a:t>
            </a:r>
            <a:r>
              <a:rPr lang="en-US" altLang="zh-CN" dirty="0"/>
              <a:t>)[763]: session closed for user root</a:t>
            </a:r>
            <a:endParaRPr lang="zh-CN" altLang="en-US" dirty="0"/>
          </a:p>
        </p:txBody>
      </p:sp>
      <p:grpSp>
        <p:nvGrpSpPr>
          <p:cNvPr id="8" name="Group 12"/>
          <p:cNvGrpSpPr>
            <a:grpSpLocks/>
          </p:cNvGrpSpPr>
          <p:nvPr/>
        </p:nvGrpSpPr>
        <p:grpSpPr bwMode="auto">
          <a:xfrm>
            <a:off x="611560" y="5373216"/>
            <a:ext cx="7344816" cy="396875"/>
            <a:chOff x="385" y="2817"/>
            <a:chExt cx="3538" cy="250"/>
          </a:xfrm>
        </p:grpSpPr>
        <p:sp>
          <p:nvSpPr>
            <p:cNvPr id="10" name="AutoShape 10"/>
            <p:cNvSpPr>
              <a:spLocks noChangeArrowheads="1"/>
            </p:cNvSpPr>
            <p:nvPr/>
          </p:nvSpPr>
          <p:spPr bwMode="auto">
            <a:xfrm>
              <a:off x="385" y="2817"/>
              <a:ext cx="694" cy="249"/>
            </a:xfrm>
            <a:prstGeom prst="wedgeRoundRectCallout">
              <a:avLst>
                <a:gd name="adj1" fmla="val 20976"/>
                <a:gd name="adj2" fmla="val -156426"/>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p>
              <a:pPr algn="l"/>
              <a:r>
                <a:rPr lang="zh-CN" altLang="en-US" sz="1800" b="1" dirty="0">
                  <a:ea typeface="楷体_GB2312" pitchFamily="49" charset="-122"/>
                </a:rPr>
                <a:t>时间标签</a:t>
              </a:r>
            </a:p>
          </p:txBody>
        </p:sp>
        <p:sp>
          <p:nvSpPr>
            <p:cNvPr id="11" name="AutoShape 10"/>
            <p:cNvSpPr>
              <a:spLocks noChangeArrowheads="1"/>
            </p:cNvSpPr>
            <p:nvPr/>
          </p:nvSpPr>
          <p:spPr bwMode="auto">
            <a:xfrm>
              <a:off x="1217" y="2817"/>
              <a:ext cx="681" cy="250"/>
            </a:xfrm>
            <a:prstGeom prst="wedgeRoundRectCallout">
              <a:avLst>
                <a:gd name="adj1" fmla="val -39955"/>
                <a:gd name="adj2" fmla="val -141602"/>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p>
              <a:pPr algn="l"/>
              <a:r>
                <a:rPr lang="zh-CN" altLang="en-US" sz="1800" b="1" dirty="0">
                  <a:ea typeface="楷体_GB2312" pitchFamily="49" charset="-122"/>
                </a:rPr>
                <a:t>主机名</a:t>
              </a:r>
            </a:p>
          </p:txBody>
        </p:sp>
        <p:sp>
          <p:nvSpPr>
            <p:cNvPr id="12" name="AutoShape 10"/>
            <p:cNvSpPr>
              <a:spLocks noChangeArrowheads="1"/>
            </p:cNvSpPr>
            <p:nvPr/>
          </p:nvSpPr>
          <p:spPr bwMode="auto">
            <a:xfrm>
              <a:off x="2154" y="2817"/>
              <a:ext cx="817" cy="249"/>
            </a:xfrm>
            <a:prstGeom prst="wedgeRoundRectCallout">
              <a:avLst>
                <a:gd name="adj1" fmla="val -53176"/>
                <a:gd name="adj2" fmla="val -145178"/>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p>
              <a:pPr algn="l"/>
              <a:r>
                <a:rPr lang="zh-CN" altLang="en-US" sz="1800" b="1" dirty="0">
                  <a:ea typeface="楷体_GB2312" pitchFamily="49" charset="-122"/>
                </a:rPr>
                <a:t>子系统名</a:t>
              </a:r>
            </a:p>
          </p:txBody>
        </p:sp>
        <p:sp>
          <p:nvSpPr>
            <p:cNvPr id="13" name="AutoShape 10"/>
            <p:cNvSpPr>
              <a:spLocks noChangeArrowheads="1"/>
            </p:cNvSpPr>
            <p:nvPr/>
          </p:nvSpPr>
          <p:spPr bwMode="auto">
            <a:xfrm>
              <a:off x="3106" y="2817"/>
              <a:ext cx="817" cy="250"/>
            </a:xfrm>
            <a:prstGeom prst="wedgeRoundRectCallout">
              <a:avLst>
                <a:gd name="adj1" fmla="val 1936"/>
                <a:gd name="adj2" fmla="val -130001"/>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p>
              <a:pPr algn="l"/>
              <a:r>
                <a:rPr lang="zh-CN" altLang="en-US" sz="1800" b="1" dirty="0">
                  <a:ea typeface="楷体_GB2312" pitchFamily="49" charset="-122"/>
                </a:rPr>
                <a:t>消息</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用户登录日志</a:t>
            </a:r>
          </a:p>
        </p:txBody>
      </p:sp>
      <p:sp>
        <p:nvSpPr>
          <p:cNvPr id="3" name="内容占位符 2"/>
          <p:cNvSpPr>
            <a:spLocks noGrp="1"/>
          </p:cNvSpPr>
          <p:nvPr>
            <p:ph idx="1"/>
          </p:nvPr>
        </p:nvSpPr>
        <p:spPr>
          <a:xfrm>
            <a:off x="457200" y="1600200"/>
            <a:ext cx="8435280" cy="4530725"/>
          </a:xfrm>
        </p:spPr>
        <p:txBody>
          <a:bodyPr/>
          <a:lstStyle/>
          <a:p>
            <a:r>
              <a:rPr lang="zh-CN" altLang="en-US" dirty="0"/>
              <a:t>保存了用户登录、退出系统等相关信息</a:t>
            </a:r>
          </a:p>
          <a:p>
            <a:pPr lvl="1"/>
            <a:r>
              <a:rPr lang="en-US" altLang="zh-CN" dirty="0"/>
              <a:t>/</a:t>
            </a:r>
            <a:r>
              <a:rPr lang="en-US" altLang="zh-CN" dirty="0" err="1"/>
              <a:t>var</a:t>
            </a:r>
            <a:r>
              <a:rPr lang="en-US" altLang="zh-CN" dirty="0"/>
              <a:t>/log/</a:t>
            </a:r>
            <a:r>
              <a:rPr lang="en-US" altLang="zh-CN" dirty="0" err="1">
                <a:solidFill>
                  <a:srgbClr val="FF0000"/>
                </a:solidFill>
              </a:rPr>
              <a:t>lastlog</a:t>
            </a:r>
            <a:r>
              <a:rPr lang="zh-CN" altLang="en-US" dirty="0"/>
              <a:t>：最近的用户登录事件</a:t>
            </a:r>
          </a:p>
          <a:p>
            <a:pPr lvl="1"/>
            <a:r>
              <a:rPr lang="en-US" altLang="zh-CN" dirty="0"/>
              <a:t>/</a:t>
            </a:r>
            <a:r>
              <a:rPr lang="en-US" altLang="zh-CN" dirty="0" err="1"/>
              <a:t>var</a:t>
            </a:r>
            <a:r>
              <a:rPr lang="en-US" altLang="zh-CN" dirty="0"/>
              <a:t>/log/</a:t>
            </a:r>
            <a:r>
              <a:rPr lang="en-US" altLang="zh-CN" dirty="0" err="1">
                <a:solidFill>
                  <a:srgbClr val="FF0000"/>
                </a:solidFill>
              </a:rPr>
              <a:t>wtmp</a:t>
            </a:r>
            <a:r>
              <a:rPr lang="zh-CN" altLang="en-US" dirty="0"/>
              <a:t>：用户登录、注销及系统开、关机事件 </a:t>
            </a:r>
          </a:p>
          <a:p>
            <a:pPr lvl="1"/>
            <a:r>
              <a:rPr lang="en-US" altLang="zh-CN" dirty="0"/>
              <a:t>/</a:t>
            </a:r>
            <a:r>
              <a:rPr lang="en-US" altLang="zh-CN" dirty="0" err="1"/>
              <a:t>var</a:t>
            </a:r>
            <a:r>
              <a:rPr lang="en-US" altLang="zh-CN" dirty="0"/>
              <a:t>/run/</a:t>
            </a:r>
            <a:r>
              <a:rPr lang="en-US" altLang="zh-CN" dirty="0" err="1">
                <a:solidFill>
                  <a:srgbClr val="FF0000"/>
                </a:solidFill>
              </a:rPr>
              <a:t>utmp</a:t>
            </a:r>
            <a:r>
              <a:rPr lang="zh-CN" altLang="en-US" dirty="0"/>
              <a:t>：当前登录的每个用户的详细信息 </a:t>
            </a:r>
          </a:p>
          <a:p>
            <a:pPr lvl="1"/>
            <a:r>
              <a:rPr lang="en-US" altLang="zh-CN" dirty="0"/>
              <a:t>/</a:t>
            </a:r>
            <a:r>
              <a:rPr lang="en-US" altLang="zh-CN" dirty="0" err="1"/>
              <a:t>var</a:t>
            </a:r>
            <a:r>
              <a:rPr lang="en-US" altLang="zh-CN" dirty="0"/>
              <a:t>/log/</a:t>
            </a:r>
            <a:r>
              <a:rPr lang="en-US" altLang="zh-CN" dirty="0">
                <a:solidFill>
                  <a:srgbClr val="FF0000"/>
                </a:solidFill>
              </a:rPr>
              <a:t>secure</a:t>
            </a:r>
            <a:r>
              <a:rPr lang="zh-CN" altLang="en-US" dirty="0"/>
              <a:t>：与用户验证相关的安全性事件</a:t>
            </a:r>
          </a:p>
          <a:p>
            <a:r>
              <a:rPr lang="zh-CN" altLang="en-US" dirty="0"/>
              <a:t>分析工具</a:t>
            </a:r>
          </a:p>
          <a:p>
            <a:pPr lvl="1"/>
            <a:r>
              <a:rPr lang="en-US" altLang="zh-CN" dirty="0"/>
              <a:t>who</a:t>
            </a:r>
            <a:r>
              <a:rPr lang="zh-CN" altLang="en-US" dirty="0"/>
              <a:t>、</a:t>
            </a:r>
            <a:r>
              <a:rPr lang="en-US" altLang="zh-CN" dirty="0"/>
              <a:t>w</a:t>
            </a:r>
            <a:r>
              <a:rPr lang="zh-CN" altLang="en-US" dirty="0"/>
              <a:t>、</a:t>
            </a:r>
            <a:r>
              <a:rPr lang="en-US" altLang="zh-CN" dirty="0" err="1"/>
              <a:t>lastlog</a:t>
            </a:r>
            <a:r>
              <a:rPr lang="zh-CN" altLang="en-US" dirty="0"/>
              <a:t>、</a:t>
            </a:r>
            <a:r>
              <a:rPr lang="en-US" altLang="zh-CN" dirty="0">
                <a:solidFill>
                  <a:srgbClr val="FF0000"/>
                </a:solidFill>
              </a:rPr>
              <a:t>last</a:t>
            </a:r>
            <a:r>
              <a:rPr lang="zh-CN" altLang="en-US" dirty="0">
                <a:solidFill>
                  <a:srgbClr val="FF0000"/>
                </a:solidFill>
              </a:rPr>
              <a:t>、</a:t>
            </a:r>
            <a:r>
              <a:rPr lang="en-US" altLang="zh-CN" dirty="0">
                <a:solidFill>
                  <a:srgbClr val="FF0000"/>
                </a:solidFill>
              </a:rPr>
              <a:t>ac</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57</a:t>
            </a:fld>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应用程序日志</a:t>
            </a:r>
          </a:p>
        </p:txBody>
      </p:sp>
      <p:sp>
        <p:nvSpPr>
          <p:cNvPr id="3" name="内容占位符 2"/>
          <p:cNvSpPr>
            <a:spLocks noGrp="1"/>
          </p:cNvSpPr>
          <p:nvPr>
            <p:ph idx="1"/>
          </p:nvPr>
        </p:nvSpPr>
        <p:spPr>
          <a:xfrm>
            <a:off x="457200" y="1412776"/>
            <a:ext cx="8229600" cy="4718149"/>
          </a:xfrm>
        </p:spPr>
        <p:txBody>
          <a:bodyPr/>
          <a:lstStyle/>
          <a:p>
            <a:r>
              <a:rPr lang="zh-CN" altLang="en-US" dirty="0"/>
              <a:t>由相应的应用程序独立进行管理</a:t>
            </a:r>
          </a:p>
          <a:p>
            <a:pPr lvl="1"/>
            <a:r>
              <a:rPr lang="en-US" altLang="zh-CN" dirty="0"/>
              <a:t>Web</a:t>
            </a:r>
            <a:r>
              <a:rPr lang="zh-CN" altLang="en-US" dirty="0"/>
              <a:t>服务：</a:t>
            </a:r>
            <a:r>
              <a:rPr lang="en-US" altLang="zh-CN" dirty="0"/>
              <a:t>/</a:t>
            </a:r>
            <a:r>
              <a:rPr lang="en-US" altLang="zh-CN" dirty="0" err="1"/>
              <a:t>var</a:t>
            </a:r>
            <a:r>
              <a:rPr lang="en-US" altLang="zh-CN" dirty="0"/>
              <a:t>/log/</a:t>
            </a:r>
            <a:r>
              <a:rPr lang="en-US" altLang="zh-CN" dirty="0" err="1"/>
              <a:t>httpd</a:t>
            </a:r>
            <a:r>
              <a:rPr lang="en-US" altLang="zh-CN" dirty="0"/>
              <a:t>/</a:t>
            </a:r>
          </a:p>
          <a:p>
            <a:pPr lvl="2"/>
            <a:r>
              <a:rPr lang="en-US" altLang="zh-CN" dirty="0"/>
              <a:t> </a:t>
            </a:r>
            <a:r>
              <a:rPr lang="en-US" altLang="zh-CN" dirty="0" err="1"/>
              <a:t>access_log</a:t>
            </a:r>
            <a:r>
              <a:rPr lang="zh-CN" altLang="en-US" dirty="0"/>
              <a:t>、</a:t>
            </a:r>
            <a:r>
              <a:rPr lang="en-US" altLang="zh-CN" dirty="0" err="1"/>
              <a:t>error_log</a:t>
            </a:r>
            <a:r>
              <a:rPr lang="en-US" altLang="zh-CN" dirty="0"/>
              <a:t> </a:t>
            </a:r>
          </a:p>
          <a:p>
            <a:pPr lvl="1"/>
            <a:r>
              <a:rPr lang="en-US" altLang="zh-CN" dirty="0"/>
              <a:t>FTP</a:t>
            </a:r>
            <a:r>
              <a:rPr lang="zh-CN" altLang="en-US" dirty="0"/>
              <a:t>服务：</a:t>
            </a:r>
            <a:r>
              <a:rPr lang="en-US" altLang="zh-CN" dirty="0"/>
              <a:t>/</a:t>
            </a:r>
            <a:r>
              <a:rPr lang="en-US" altLang="zh-CN" dirty="0" err="1"/>
              <a:t>var</a:t>
            </a:r>
            <a:r>
              <a:rPr lang="en-US" altLang="zh-CN" dirty="0"/>
              <a:t>/log/vsftpd.log</a:t>
            </a:r>
          </a:p>
          <a:p>
            <a:pPr lvl="1"/>
            <a:r>
              <a:rPr lang="en-US" altLang="zh-CN" dirty="0"/>
              <a:t>……</a:t>
            </a:r>
          </a:p>
          <a:p>
            <a:r>
              <a:rPr lang="en-US" altLang="zh-CN" dirty="0"/>
              <a:t> </a:t>
            </a:r>
            <a:r>
              <a:rPr lang="zh-CN" altLang="en-US" dirty="0"/>
              <a:t>分析工具</a:t>
            </a:r>
          </a:p>
          <a:p>
            <a:pPr lvl="1"/>
            <a:r>
              <a:rPr lang="zh-CN" altLang="en-US" dirty="0"/>
              <a:t>文本查看、</a:t>
            </a:r>
            <a:r>
              <a:rPr lang="en-US" altLang="zh-CN" dirty="0" err="1"/>
              <a:t>grep</a:t>
            </a:r>
            <a:r>
              <a:rPr lang="zh-CN" altLang="en-US" dirty="0"/>
              <a:t>过滤检索</a:t>
            </a:r>
          </a:p>
          <a:p>
            <a:pPr lvl="1"/>
            <a:r>
              <a:rPr lang="en-US" altLang="zh-CN" dirty="0" err="1"/>
              <a:t>awk</a:t>
            </a:r>
            <a:r>
              <a:rPr lang="zh-CN" altLang="en-US" dirty="0"/>
              <a:t>、</a:t>
            </a:r>
            <a:r>
              <a:rPr lang="en-US" altLang="zh-CN" dirty="0" err="1"/>
              <a:t>sed</a:t>
            </a:r>
            <a:r>
              <a:rPr lang="en-US" altLang="zh-CN" dirty="0"/>
              <a:t> </a:t>
            </a:r>
            <a:r>
              <a:rPr lang="zh-CN" altLang="en-US" dirty="0"/>
              <a:t>等文本过滤、格式化编辑工具</a:t>
            </a:r>
          </a:p>
          <a:p>
            <a:pPr lvl="1"/>
            <a:r>
              <a:rPr lang="en-US" altLang="zh-CN" dirty="0" err="1"/>
              <a:t>Webalizer</a:t>
            </a:r>
            <a:r>
              <a:rPr lang="zh-CN" altLang="en-US" dirty="0"/>
              <a:t>、</a:t>
            </a:r>
            <a:r>
              <a:rPr lang="en-US" altLang="zh-CN" dirty="0" err="1"/>
              <a:t>Awstats</a:t>
            </a:r>
            <a:r>
              <a:rPr lang="zh-CN" altLang="en-US" dirty="0"/>
              <a:t>等专用日志分析工具</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日志分析工具</a:t>
            </a:r>
            <a:r>
              <a:rPr lang="en-US" altLang="zh-CN" dirty="0" err="1"/>
              <a:t>LogWatch</a:t>
            </a:r>
            <a:endParaRPr lang="zh-CN" altLang="en-US" dirty="0"/>
          </a:p>
        </p:txBody>
      </p:sp>
      <p:sp>
        <p:nvSpPr>
          <p:cNvPr id="3" name="内容占位符 2"/>
          <p:cNvSpPr>
            <a:spLocks noGrp="1"/>
          </p:cNvSpPr>
          <p:nvPr>
            <p:ph idx="1"/>
          </p:nvPr>
        </p:nvSpPr>
        <p:spPr/>
        <p:txBody>
          <a:bodyPr/>
          <a:lstStyle/>
          <a:p>
            <a:r>
              <a:rPr lang="en-US" altLang="zh-CN" dirty="0" err="1"/>
              <a:t>LogWatch</a:t>
            </a:r>
            <a:r>
              <a:rPr lang="zh-CN" altLang="en-US" dirty="0"/>
              <a:t>是一个对历史日志进行分析的工具</a:t>
            </a:r>
          </a:p>
          <a:p>
            <a:pPr lvl="1"/>
            <a:r>
              <a:rPr lang="en-US" altLang="zh-CN" dirty="0" err="1"/>
              <a:t>LogWatch</a:t>
            </a:r>
            <a:r>
              <a:rPr lang="zh-CN" altLang="en-US" dirty="0"/>
              <a:t>由</a:t>
            </a:r>
            <a:r>
              <a:rPr lang="en-US" altLang="zh-CN" dirty="0"/>
              <a:t>Perl</a:t>
            </a:r>
            <a:r>
              <a:rPr lang="zh-CN" altLang="en-US" dirty="0"/>
              <a:t>语言编写</a:t>
            </a:r>
            <a:endParaRPr lang="en-US" altLang="zh-CN" dirty="0"/>
          </a:p>
          <a:p>
            <a:pPr lvl="1"/>
            <a:r>
              <a:rPr lang="zh-CN" altLang="en-US" dirty="0"/>
              <a:t>主页为 </a:t>
            </a:r>
            <a:r>
              <a:rPr lang="en-US" altLang="zh-CN" dirty="0"/>
              <a:t>http://www.logwatch.org/</a:t>
            </a:r>
          </a:p>
          <a:p>
            <a:pPr lvl="1"/>
            <a:r>
              <a:rPr lang="zh-CN" altLang="en-US" dirty="0"/>
              <a:t>在</a:t>
            </a:r>
            <a:r>
              <a:rPr lang="en-US" altLang="zh-CN" dirty="0"/>
              <a:t>RHEL/</a:t>
            </a:r>
            <a:r>
              <a:rPr lang="en-US" altLang="zh-CN" dirty="0" err="1"/>
              <a:t>CentOS</a:t>
            </a:r>
            <a:r>
              <a:rPr lang="en-US" altLang="zh-CN" dirty="0"/>
              <a:t> </a:t>
            </a:r>
            <a:r>
              <a:rPr lang="zh-CN" altLang="en-US" dirty="0"/>
              <a:t>中 </a:t>
            </a:r>
            <a:r>
              <a:rPr lang="en-US" altLang="zh-CN" dirty="0" err="1"/>
              <a:t>LogWatch</a:t>
            </a:r>
            <a:r>
              <a:rPr lang="zh-CN" altLang="en-US" dirty="0"/>
              <a:t>工具由</a:t>
            </a:r>
            <a:r>
              <a:rPr lang="en-US" altLang="zh-CN" dirty="0"/>
              <a:t>RPM</a:t>
            </a:r>
            <a:r>
              <a:rPr lang="zh-CN" altLang="en-US" dirty="0"/>
              <a:t>包</a:t>
            </a:r>
            <a:r>
              <a:rPr lang="en-US" altLang="zh-CN" dirty="0" err="1"/>
              <a:t>logwatch</a:t>
            </a:r>
            <a:r>
              <a:rPr lang="zh-CN" altLang="en-US" dirty="0"/>
              <a:t>提供，且是默认安装的</a:t>
            </a:r>
          </a:p>
          <a:p>
            <a:pPr lvl="1"/>
            <a:r>
              <a:rPr lang="zh-CN" altLang="en-US" dirty="0"/>
              <a:t>默认情况下，</a:t>
            </a:r>
            <a:r>
              <a:rPr lang="en-US" altLang="zh-CN" dirty="0" err="1"/>
              <a:t>logwatch</a:t>
            </a:r>
            <a:r>
              <a:rPr lang="zh-CN" altLang="en-US" dirty="0"/>
              <a:t>以</a:t>
            </a:r>
            <a:r>
              <a:rPr lang="en-US" altLang="zh-CN" dirty="0" err="1"/>
              <a:t>cron</a:t>
            </a:r>
            <a:r>
              <a:rPr lang="zh-CN" altLang="en-US" dirty="0"/>
              <a:t>任务方式每日运行一次。</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系统初始化进程</a:t>
            </a:r>
            <a:endParaRPr lang="zh-CN" altLang="en-US" dirty="0"/>
          </a:p>
        </p:txBody>
      </p:sp>
      <p:sp>
        <p:nvSpPr>
          <p:cNvPr id="3" name="内容占位符 2"/>
          <p:cNvSpPr>
            <a:spLocks noGrp="1"/>
          </p:cNvSpPr>
          <p:nvPr>
            <p:ph idx="1"/>
          </p:nvPr>
        </p:nvSpPr>
        <p:spPr/>
        <p:txBody>
          <a:bodyPr/>
          <a:lstStyle/>
          <a:p>
            <a:r>
              <a:rPr lang="en-US" altLang="zh-CN" b="1" dirty="0" err="1"/>
              <a:t>SysVinit</a:t>
            </a:r>
            <a:endParaRPr lang="en-US" altLang="zh-CN" dirty="0"/>
          </a:p>
          <a:p>
            <a:pPr lvl="1"/>
            <a:r>
              <a:rPr lang="zh-CN" altLang="zh-CN" dirty="0"/>
              <a:t>为</a:t>
            </a:r>
            <a:r>
              <a:rPr lang="en-US" altLang="zh-CN" dirty="0"/>
              <a:t> UNIX System V </a:t>
            </a:r>
            <a:r>
              <a:rPr lang="zh-CN" altLang="zh-CN" dirty="0"/>
              <a:t>系统创建的</a:t>
            </a:r>
            <a:endParaRPr lang="en-US" altLang="zh-CN" dirty="0"/>
          </a:p>
          <a:p>
            <a:pPr lvl="1"/>
            <a:r>
              <a:rPr lang="en-US" altLang="zh-CN" dirty="0"/>
              <a:t>RHEL/CentOS 5</a:t>
            </a:r>
            <a:r>
              <a:rPr lang="zh-CN" altLang="zh-CN" dirty="0"/>
              <a:t>及之前的版本一直使用</a:t>
            </a:r>
            <a:endParaRPr lang="en-US" altLang="zh-CN" dirty="0"/>
          </a:p>
          <a:p>
            <a:r>
              <a:rPr lang="en-US" altLang="zh-CN" b="1" dirty="0"/>
              <a:t>Upstart</a:t>
            </a:r>
            <a:endParaRPr lang="en-US" altLang="zh-CN" dirty="0"/>
          </a:p>
          <a:p>
            <a:pPr lvl="1"/>
            <a:r>
              <a:rPr lang="zh-CN" altLang="zh-CN" dirty="0"/>
              <a:t>由</a:t>
            </a:r>
            <a:r>
              <a:rPr lang="en-US" altLang="zh-CN" dirty="0"/>
              <a:t>Ubuntu</a:t>
            </a:r>
            <a:r>
              <a:rPr lang="zh-CN" altLang="zh-CN" dirty="0"/>
              <a:t>创建的</a:t>
            </a:r>
            <a:endParaRPr lang="en-US" altLang="zh-CN" dirty="0"/>
          </a:p>
          <a:p>
            <a:pPr lvl="1"/>
            <a:r>
              <a:rPr lang="en-US" altLang="zh-CN" dirty="0"/>
              <a:t>RHEL/CentOS 6 </a:t>
            </a:r>
            <a:r>
              <a:rPr lang="zh-CN" altLang="zh-CN" dirty="0"/>
              <a:t>使用</a:t>
            </a:r>
            <a:r>
              <a:rPr lang="en-US" altLang="zh-CN" dirty="0"/>
              <a:t>Upstart</a:t>
            </a:r>
            <a:endParaRPr lang="en-US" altLang="zh-CN" b="1" dirty="0"/>
          </a:p>
          <a:p>
            <a:r>
              <a:rPr lang="en-US" altLang="zh-CN" b="1" dirty="0" err="1"/>
              <a:t>Systemd</a:t>
            </a:r>
            <a:endParaRPr lang="en-US" altLang="zh-CN" b="1" dirty="0"/>
          </a:p>
          <a:p>
            <a:pPr lvl="1"/>
            <a:r>
              <a:rPr lang="zh-CN" altLang="zh-CN" dirty="0"/>
              <a:t>先进的初始化系统</a:t>
            </a:r>
            <a:endParaRPr lang="en-US" altLang="zh-CN" dirty="0"/>
          </a:p>
          <a:p>
            <a:pPr lvl="1"/>
            <a:r>
              <a:rPr lang="en-US" altLang="zh-CN" dirty="0"/>
              <a:t>RHEL/CentOS 7</a:t>
            </a:r>
            <a:r>
              <a:rPr lang="zh-CN" altLang="zh-CN" dirty="0"/>
              <a:t>使用</a:t>
            </a:r>
            <a:r>
              <a:rPr lang="en-US" altLang="zh-CN" dirty="0" err="1"/>
              <a:t>Systemd</a:t>
            </a:r>
            <a:endParaRPr lang="zh-CN"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spTree>
    <p:extLst>
      <p:ext uri="{BB962C8B-B14F-4D97-AF65-F5344CB8AC3E}">
        <p14:creationId xmlns:p14="http://schemas.microsoft.com/office/powerpoint/2010/main" val="6550092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OpenssH</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60</a:t>
            </a:fld>
            <a:endParaRPr lang="en-US" altLang="zh-CN" dirty="0"/>
          </a:p>
        </p:txBody>
      </p:sp>
      <p:sp>
        <p:nvSpPr>
          <p:cNvPr id="6" name="页脚占位符 5"/>
          <p:cNvSpPr>
            <a:spLocks noGrp="1"/>
          </p:cNvSpPr>
          <p:nvPr>
            <p:ph type="ftr" sz="quarter" idx="12"/>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39453248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为什么使用 </a:t>
            </a:r>
            <a:r>
              <a:rPr lang="en-US" altLang="zh-CN" dirty="0"/>
              <a:t>SSH</a:t>
            </a:r>
          </a:p>
          <a:p>
            <a:r>
              <a:rPr lang="en-US" altLang="zh-CN" dirty="0"/>
              <a:t>SSH 2 </a:t>
            </a:r>
            <a:r>
              <a:rPr lang="zh-CN" altLang="en-US" dirty="0"/>
              <a:t>体系结构</a:t>
            </a:r>
            <a:endParaRPr lang="en-US" altLang="zh-CN" dirty="0"/>
          </a:p>
          <a:p>
            <a:r>
              <a:rPr lang="en-US" altLang="zh-CN" dirty="0" err="1"/>
              <a:t>CentOS</a:t>
            </a:r>
            <a:r>
              <a:rPr lang="en-US" altLang="zh-CN" dirty="0"/>
              <a:t> </a:t>
            </a:r>
            <a:r>
              <a:rPr lang="zh-CN" altLang="en-US" dirty="0"/>
              <a:t>上的 </a:t>
            </a:r>
            <a:r>
              <a:rPr lang="en-US" altLang="zh-CN" dirty="0" err="1"/>
              <a:t>OpenSSH</a:t>
            </a:r>
            <a:endParaRPr lang="en-US" altLang="zh-CN" dirty="0"/>
          </a:p>
          <a:p>
            <a:r>
              <a:rPr lang="zh-CN" altLang="en-US" dirty="0"/>
              <a:t>生成密钥对</a:t>
            </a:r>
            <a:endParaRPr lang="en-US" altLang="zh-CN" dirty="0"/>
          </a:p>
          <a:p>
            <a:r>
              <a:rPr lang="zh-CN" altLang="en-US" dirty="0"/>
              <a:t>复制公钥到目标</a:t>
            </a:r>
            <a:r>
              <a:rPr lang="en-US" altLang="zh-CN" dirty="0"/>
              <a:t> </a:t>
            </a:r>
          </a:p>
          <a:p>
            <a:r>
              <a:rPr lang="zh-CN" altLang="en-US" dirty="0"/>
              <a:t>服务器配置</a:t>
            </a:r>
            <a:endParaRPr lang="en-US" altLang="zh-CN" dirty="0"/>
          </a:p>
          <a:p>
            <a:r>
              <a:rPr lang="zh-CN" altLang="en-US" dirty="0"/>
              <a:t>客户端配置</a:t>
            </a:r>
          </a:p>
        </p:txBody>
      </p:sp>
      <p:sp>
        <p:nvSpPr>
          <p:cNvPr id="3" name="标题 2"/>
          <p:cNvSpPr>
            <a:spLocks noGrp="1"/>
          </p:cNvSpPr>
          <p:nvPr>
            <p:ph type="title"/>
          </p:nvPr>
        </p:nvSpPr>
        <p:spPr/>
        <p:txBody>
          <a:bodyPr/>
          <a:lstStyle/>
          <a:p>
            <a:r>
              <a:rPr lang="en-US" altLang="zh-CN" dirty="0"/>
              <a:t>SSH</a:t>
            </a:r>
            <a:endParaRPr lang="zh-CN" altLang="en-US" dirty="0"/>
          </a:p>
        </p:txBody>
      </p:sp>
    </p:spTree>
    <p:extLst>
      <p:ext uri="{BB962C8B-B14F-4D97-AF65-F5344CB8AC3E}">
        <p14:creationId xmlns:p14="http://schemas.microsoft.com/office/powerpoint/2010/main" val="33974116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未加密的网络连接容易嗅探，欺骗，劫持</a:t>
            </a:r>
            <a:endParaRPr lang="en-US" altLang="zh-CN" dirty="0"/>
          </a:p>
          <a:p>
            <a:r>
              <a:rPr lang="zh-CN" altLang="en-US" dirty="0"/>
              <a:t>需要认证保护</a:t>
            </a:r>
            <a:endParaRPr lang="en-US" altLang="zh-CN" dirty="0"/>
          </a:p>
          <a:p>
            <a:pPr lvl="1"/>
            <a:r>
              <a:rPr lang="zh-CN" altLang="en-US" dirty="0"/>
              <a:t>抵御针对凭证的捕获攻击</a:t>
            </a:r>
            <a:endParaRPr lang="en-US" altLang="zh-CN" dirty="0"/>
          </a:p>
          <a:p>
            <a:pPr lvl="1"/>
            <a:r>
              <a:rPr lang="zh-CN" altLang="en-US" dirty="0"/>
              <a:t>允许认证方法的替代方案</a:t>
            </a:r>
            <a:endParaRPr lang="en-US" altLang="zh-CN" dirty="0"/>
          </a:p>
          <a:p>
            <a:r>
              <a:rPr lang="zh-CN" altLang="en-US" dirty="0"/>
              <a:t>需要保护数据</a:t>
            </a:r>
            <a:endParaRPr lang="en-US" altLang="zh-CN" dirty="0"/>
          </a:p>
          <a:p>
            <a:pPr lvl="1"/>
            <a:r>
              <a:rPr lang="zh-CN" altLang="en-US" dirty="0"/>
              <a:t>提供交互式登录安全</a:t>
            </a:r>
            <a:endParaRPr lang="en-US" altLang="zh-CN" dirty="0"/>
          </a:p>
          <a:p>
            <a:pPr lvl="1"/>
            <a:r>
              <a:rPr lang="zh-CN" altLang="en-US" dirty="0"/>
              <a:t>为所传输的数据提供安全保障</a:t>
            </a:r>
          </a:p>
        </p:txBody>
      </p:sp>
      <p:sp>
        <p:nvSpPr>
          <p:cNvPr id="3" name="标题 2"/>
          <p:cNvSpPr>
            <a:spLocks noGrp="1"/>
          </p:cNvSpPr>
          <p:nvPr>
            <p:ph type="title"/>
          </p:nvPr>
        </p:nvSpPr>
        <p:spPr/>
        <p:txBody>
          <a:bodyPr/>
          <a:lstStyle/>
          <a:p>
            <a:r>
              <a:rPr lang="zh-CN" altLang="en-US" b="1" dirty="0"/>
              <a:t>漏洞</a:t>
            </a:r>
            <a:endParaRPr lang="zh-CN" altLang="en-US" dirty="0"/>
          </a:p>
        </p:txBody>
      </p:sp>
    </p:spTree>
    <p:extLst>
      <p:ext uri="{BB962C8B-B14F-4D97-AF65-F5344CB8AC3E}">
        <p14:creationId xmlns:p14="http://schemas.microsoft.com/office/powerpoint/2010/main" val="4195249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a:t>
            </a:r>
            <a:r>
              <a:rPr lang="en-US" altLang="zh-CN" dirty="0"/>
              <a:t>SSH</a:t>
            </a:r>
            <a:r>
              <a:rPr lang="zh-CN" altLang="en-US" dirty="0"/>
              <a:t>进行交互式登录会话</a:t>
            </a:r>
          </a:p>
          <a:p>
            <a:r>
              <a:rPr lang="zh-CN" altLang="en-US" dirty="0"/>
              <a:t>在可信任的主机之间配置用户的公钥认证</a:t>
            </a:r>
          </a:p>
          <a:p>
            <a:r>
              <a:rPr lang="zh-CN" altLang="en-US" dirty="0"/>
              <a:t>使用</a:t>
            </a:r>
            <a:r>
              <a:rPr lang="en-US" altLang="zh-CN" dirty="0"/>
              <a:t>TCP</a:t>
            </a:r>
            <a:r>
              <a:rPr lang="zh-CN" altLang="en-US" dirty="0"/>
              <a:t>端口转发保护未加密的数据通道</a:t>
            </a:r>
          </a:p>
        </p:txBody>
      </p:sp>
      <p:sp>
        <p:nvSpPr>
          <p:cNvPr id="3" name="标题 2"/>
          <p:cNvSpPr>
            <a:spLocks noGrp="1"/>
          </p:cNvSpPr>
          <p:nvPr>
            <p:ph type="title"/>
          </p:nvPr>
        </p:nvSpPr>
        <p:spPr/>
        <p:txBody>
          <a:bodyPr/>
          <a:lstStyle/>
          <a:p>
            <a:r>
              <a:rPr lang="zh-CN" altLang="en-US" b="1" dirty="0"/>
              <a:t>解决</a:t>
            </a:r>
          </a:p>
        </p:txBody>
      </p:sp>
    </p:spTree>
    <p:extLst>
      <p:ext uri="{BB962C8B-B14F-4D97-AF65-F5344CB8AC3E}">
        <p14:creationId xmlns:p14="http://schemas.microsoft.com/office/powerpoint/2010/main" val="21560679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SSH</a:t>
            </a:r>
            <a:r>
              <a:rPr lang="zh-CN" altLang="en-US" dirty="0"/>
              <a:t>简介</a:t>
            </a:r>
          </a:p>
        </p:txBody>
      </p:sp>
      <p:sp>
        <p:nvSpPr>
          <p:cNvPr id="3" name="内容占位符 2"/>
          <p:cNvSpPr>
            <a:spLocks noGrp="1"/>
          </p:cNvSpPr>
          <p:nvPr>
            <p:ph idx="1"/>
          </p:nvPr>
        </p:nvSpPr>
        <p:spPr>
          <a:xfrm>
            <a:off x="457200" y="1268760"/>
            <a:ext cx="8229600" cy="4862165"/>
          </a:xfrm>
        </p:spPr>
        <p:txBody>
          <a:bodyPr/>
          <a:lstStyle/>
          <a:p>
            <a:r>
              <a:rPr lang="en-US" altLang="zh-CN" sz="2800" dirty="0"/>
              <a:t>SSH </a:t>
            </a:r>
            <a:r>
              <a:rPr lang="zh-CN" altLang="en-US" sz="2800" dirty="0"/>
              <a:t>的英文全称为 </a:t>
            </a:r>
            <a:r>
              <a:rPr lang="en-US" altLang="zh-CN" sz="2800" b="1" dirty="0">
                <a:solidFill>
                  <a:srgbClr val="002060"/>
                </a:solidFill>
              </a:rPr>
              <a:t>S</a:t>
            </a:r>
            <a:r>
              <a:rPr lang="en-US" altLang="zh-CN" sz="2800" dirty="0"/>
              <a:t>ecure </a:t>
            </a:r>
            <a:r>
              <a:rPr lang="en-US" altLang="zh-CN" sz="2800" b="1" dirty="0" err="1">
                <a:solidFill>
                  <a:srgbClr val="002060"/>
                </a:solidFill>
              </a:rPr>
              <a:t>SH</a:t>
            </a:r>
            <a:r>
              <a:rPr lang="en-US" altLang="zh-CN" sz="2800" dirty="0" err="1"/>
              <a:t>ell</a:t>
            </a:r>
            <a:endParaRPr lang="en-US" altLang="zh-CN" sz="2800" dirty="0"/>
          </a:p>
          <a:p>
            <a:r>
              <a:rPr lang="en-US" altLang="zh-CN" sz="2800" dirty="0"/>
              <a:t>SSH </a:t>
            </a:r>
            <a:r>
              <a:rPr lang="zh-CN" altLang="en-US" sz="2800" dirty="0"/>
              <a:t>是</a:t>
            </a:r>
            <a:r>
              <a:rPr lang="en-US" altLang="zh-CN" sz="2800" dirty="0"/>
              <a:t>IETF </a:t>
            </a:r>
            <a:r>
              <a:rPr lang="zh-CN" altLang="en-US" sz="2800" dirty="0"/>
              <a:t>的网络工作组所制定的协议</a:t>
            </a:r>
          </a:p>
          <a:p>
            <a:r>
              <a:rPr lang="en-US" altLang="zh-CN" sz="2800" dirty="0"/>
              <a:t>SSH </a:t>
            </a:r>
            <a:r>
              <a:rPr lang="zh-CN" altLang="en-US" sz="2800" dirty="0"/>
              <a:t>是建立在应用层和传输层基础上的安全协议</a:t>
            </a:r>
          </a:p>
          <a:p>
            <a:r>
              <a:rPr lang="en-US" altLang="zh-CN" sz="2800" dirty="0"/>
              <a:t>SSH</a:t>
            </a:r>
            <a:r>
              <a:rPr lang="zh-CN" altLang="en-US" sz="2800" dirty="0"/>
              <a:t>（</a:t>
            </a:r>
            <a:r>
              <a:rPr lang="en-US" altLang="zh-CN" sz="2800" dirty="0"/>
              <a:t>Secure </a:t>
            </a:r>
            <a:r>
              <a:rPr lang="en-US" altLang="zh-CN" sz="2800" dirty="0" err="1"/>
              <a:t>SHell</a:t>
            </a:r>
            <a:r>
              <a:rPr lang="zh-CN" altLang="en-US" sz="2800" dirty="0"/>
              <a:t>）协议是 </a:t>
            </a:r>
            <a:r>
              <a:rPr lang="en-US" altLang="zh-CN" sz="2800" dirty="0"/>
              <a:t>C/S </a:t>
            </a:r>
            <a:r>
              <a:rPr lang="zh-CN" altLang="en-US" sz="2800" dirty="0"/>
              <a:t>模式协议</a:t>
            </a:r>
          </a:p>
          <a:p>
            <a:pPr lvl="1"/>
            <a:r>
              <a:rPr lang="zh-CN" altLang="en-US" sz="2400" dirty="0"/>
              <a:t>分为 </a:t>
            </a:r>
            <a:r>
              <a:rPr lang="en-US" altLang="zh-CN" sz="2400" dirty="0"/>
              <a:t>SSH </a:t>
            </a:r>
            <a:r>
              <a:rPr lang="zh-CN" altLang="en-US" sz="2400" dirty="0"/>
              <a:t>的客户端和服务器端</a:t>
            </a:r>
          </a:p>
          <a:p>
            <a:pPr lvl="1"/>
            <a:r>
              <a:rPr lang="zh-CN" altLang="en-US" sz="2400" dirty="0"/>
              <a:t>一次成功的 </a:t>
            </a:r>
            <a:r>
              <a:rPr lang="en-US" altLang="zh-CN" sz="2400" dirty="0"/>
              <a:t>SSH </a:t>
            </a:r>
            <a:r>
              <a:rPr lang="zh-CN" altLang="en-US" sz="2400" dirty="0"/>
              <a:t>会话需要两端通力合作来完成</a:t>
            </a:r>
          </a:p>
          <a:p>
            <a:r>
              <a:rPr lang="en-US" altLang="zh-CN" sz="2800" dirty="0"/>
              <a:t>SSH </a:t>
            </a:r>
            <a:r>
              <a:rPr lang="zh-CN" altLang="en-US" sz="2800" dirty="0"/>
              <a:t>目的是要在非安全网络上提供安全的远程登录和其他安全服务</a:t>
            </a:r>
          </a:p>
          <a:p>
            <a:pPr lvl="1"/>
            <a:r>
              <a:rPr lang="zh-CN" altLang="en-US" sz="2200" dirty="0"/>
              <a:t>所有使用 </a:t>
            </a:r>
            <a:r>
              <a:rPr lang="en-US" altLang="zh-CN" sz="2200" dirty="0"/>
              <a:t>SSH </a:t>
            </a:r>
            <a:r>
              <a:rPr lang="zh-CN" altLang="en-US" sz="2200" dirty="0"/>
              <a:t>协议的通信，包括口令，都会被加密传输</a:t>
            </a:r>
          </a:p>
          <a:p>
            <a:pPr lvl="1"/>
            <a:r>
              <a:rPr lang="zh-CN" altLang="en-US" sz="2200" dirty="0"/>
              <a:t>用于替代传统的 </a:t>
            </a:r>
            <a:r>
              <a:rPr lang="en-US" altLang="zh-CN" sz="2200" dirty="0"/>
              <a:t>telnet</a:t>
            </a:r>
            <a:r>
              <a:rPr lang="zh-CN" altLang="en-US" sz="2200" dirty="0"/>
              <a:t>、</a:t>
            </a:r>
            <a:r>
              <a:rPr lang="en-US" altLang="zh-CN" sz="2200" dirty="0"/>
              <a:t>ftp</a:t>
            </a:r>
            <a:r>
              <a:rPr lang="zh-CN" altLang="en-US" sz="2200" dirty="0"/>
              <a:t>、</a:t>
            </a:r>
            <a:r>
              <a:rPr lang="en-US" altLang="zh-CN" sz="2200" dirty="0"/>
              <a:t>r</a:t>
            </a:r>
            <a:r>
              <a:rPr lang="zh-CN" altLang="en-US" sz="2200" dirty="0"/>
              <a:t>族命令（</a:t>
            </a:r>
            <a:r>
              <a:rPr lang="en-US" altLang="zh-CN" sz="2200" dirty="0"/>
              <a:t>rlogin</a:t>
            </a:r>
            <a:r>
              <a:rPr lang="zh-CN" altLang="en-US" sz="2200" dirty="0"/>
              <a:t>、</a:t>
            </a:r>
            <a:r>
              <a:rPr lang="en-US" altLang="zh-CN" sz="2200" dirty="0" err="1"/>
              <a:t>rsh</a:t>
            </a:r>
            <a:r>
              <a:rPr lang="zh-CN" altLang="en-US" sz="2200" dirty="0"/>
              <a:t>、</a:t>
            </a:r>
            <a:r>
              <a:rPr lang="en-US" altLang="zh-CN" sz="2200" dirty="0" err="1"/>
              <a:t>rcp</a:t>
            </a:r>
            <a:r>
              <a:rPr lang="zh-CN" altLang="en-US" sz="2200"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64</a:t>
            </a:fld>
            <a:endParaRPr lang="en-US" altLang="zh-CN" dirty="0"/>
          </a:p>
        </p:txBody>
      </p:sp>
    </p:spTree>
    <p:extLst>
      <p:ext uri="{BB962C8B-B14F-4D97-AF65-F5344CB8AC3E}">
        <p14:creationId xmlns:p14="http://schemas.microsoft.com/office/powerpoint/2010/main" val="16569386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SSH</a:t>
            </a:r>
            <a:r>
              <a:rPr lang="zh-CN" altLang="en-US" dirty="0"/>
              <a:t>协议体系结构</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pic>
        <p:nvPicPr>
          <p:cNvPr id="1026" name="图片 8"/>
          <p:cNvPicPr>
            <a:picLocks noChangeAspect="1" noChangeArrowheads="1"/>
          </p:cNvPicPr>
          <p:nvPr/>
        </p:nvPicPr>
        <p:blipFill>
          <a:blip r:embed="rId2" cstate="print"/>
          <a:srcRect/>
          <a:stretch>
            <a:fillRect/>
          </a:stretch>
        </p:blipFill>
        <p:spPr bwMode="auto">
          <a:xfrm>
            <a:off x="683568" y="1700808"/>
            <a:ext cx="7997235" cy="3528392"/>
          </a:xfrm>
          <a:prstGeom prst="rect">
            <a:avLst/>
          </a:prstGeom>
          <a:noFill/>
          <a:ln w="9525">
            <a:noFill/>
            <a:miter lim="800000"/>
            <a:headEnd/>
            <a:tailEnd/>
          </a:ln>
        </p:spPr>
      </p:pic>
    </p:spTree>
    <p:extLst>
      <p:ext uri="{BB962C8B-B14F-4D97-AF65-F5344CB8AC3E}">
        <p14:creationId xmlns:p14="http://schemas.microsoft.com/office/powerpoint/2010/main" val="12807899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SSH </a:t>
            </a:r>
            <a:r>
              <a:rPr lang="zh-CN" altLang="zh-CN" dirty="0"/>
              <a:t>基于主机的安全验证</a:t>
            </a:r>
            <a:endParaRPr lang="zh-CN" altLang="en-US" dirty="0"/>
          </a:p>
        </p:txBody>
      </p:sp>
      <p:sp>
        <p:nvSpPr>
          <p:cNvPr id="3" name="内容占位符 2"/>
          <p:cNvSpPr>
            <a:spLocks noGrp="1"/>
          </p:cNvSpPr>
          <p:nvPr>
            <p:ph idx="1"/>
          </p:nvPr>
        </p:nvSpPr>
        <p:spPr/>
        <p:txBody>
          <a:bodyPr/>
          <a:lstStyle/>
          <a:p>
            <a:r>
              <a:rPr lang="zh-CN" altLang="en-US" dirty="0"/>
              <a:t>在 </a:t>
            </a:r>
            <a:r>
              <a:rPr lang="en-US" altLang="zh-CN" dirty="0"/>
              <a:t>SSH </a:t>
            </a:r>
            <a:r>
              <a:rPr lang="zh-CN" altLang="en-US" dirty="0"/>
              <a:t>协议中每台主机都有一对或多对主机密钥</a:t>
            </a:r>
          </a:p>
          <a:p>
            <a:pPr lvl="1"/>
            <a:r>
              <a:rPr lang="zh-CN" altLang="en-US" dirty="0"/>
              <a:t>首次启动 </a:t>
            </a:r>
            <a:r>
              <a:rPr lang="en-US" altLang="zh-CN" dirty="0"/>
              <a:t>SSH </a:t>
            </a:r>
            <a:r>
              <a:rPr lang="zh-CN" altLang="en-US" dirty="0"/>
              <a:t>服务时会自动生成，一般无需变更</a:t>
            </a:r>
          </a:p>
          <a:p>
            <a:r>
              <a:rPr lang="en-US" altLang="zh-CN" dirty="0"/>
              <a:t>SSH </a:t>
            </a:r>
            <a:r>
              <a:rPr lang="zh-CN" altLang="en-US" dirty="0"/>
              <a:t>通过严格的主机密钥检查</a:t>
            </a:r>
          </a:p>
          <a:p>
            <a:pPr lvl="1"/>
            <a:r>
              <a:rPr lang="zh-CN" altLang="en-US" dirty="0"/>
              <a:t>用户可以核对来自服务器的公钥同之前所定义的密钥是否一致，防止了某个用户访问一个他没有相应公钥的主机</a:t>
            </a:r>
          </a:p>
          <a:p>
            <a:pPr lvl="1"/>
            <a:r>
              <a:rPr lang="en-US" altLang="zh-CN" dirty="0"/>
              <a:t>SSH </a:t>
            </a:r>
            <a:r>
              <a:rPr lang="zh-CN" altLang="en-US" dirty="0"/>
              <a:t>利用主机的公钥（而不是</a:t>
            </a:r>
            <a:r>
              <a:rPr lang="en-US" altLang="zh-CN" dirty="0"/>
              <a:t>IP</a:t>
            </a:r>
            <a:r>
              <a:rPr lang="zh-CN" altLang="en-US" dirty="0"/>
              <a:t>地址）实现主机身份认证，不容易受到</a:t>
            </a:r>
            <a:r>
              <a:rPr lang="en-US" altLang="zh-CN" dirty="0"/>
              <a:t>IP</a:t>
            </a:r>
            <a:r>
              <a:rPr lang="zh-CN" altLang="en-US" dirty="0"/>
              <a:t>地址欺骗的攻击</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Tree>
    <p:extLst>
      <p:ext uri="{BB962C8B-B14F-4D97-AF65-F5344CB8AC3E}">
        <p14:creationId xmlns:p14="http://schemas.microsoft.com/office/powerpoint/2010/main" val="33598378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SSH </a:t>
            </a:r>
            <a:r>
              <a:rPr lang="zh-CN" altLang="en-US" dirty="0"/>
              <a:t>基于用户的安全验证</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基于口令的安全验证</a:t>
            </a:r>
          </a:p>
          <a:p>
            <a:pPr lvl="1"/>
            <a:r>
              <a:rPr lang="zh-CN" altLang="en-US" dirty="0"/>
              <a:t>只要用户知道自己用户账号和口令，就可以登录到远程主机</a:t>
            </a:r>
          </a:p>
          <a:p>
            <a:pPr lvl="1"/>
            <a:r>
              <a:rPr lang="zh-CN" altLang="en-US" dirty="0"/>
              <a:t>口令验证由 </a:t>
            </a:r>
            <a:r>
              <a:rPr lang="en-US" altLang="zh-CN" dirty="0"/>
              <a:t>PAM </a:t>
            </a:r>
            <a:r>
              <a:rPr lang="zh-CN" altLang="en-US" dirty="0"/>
              <a:t>进行验证</a:t>
            </a:r>
          </a:p>
          <a:p>
            <a:pPr lvl="1"/>
            <a:r>
              <a:rPr lang="en-US" altLang="zh-CN" dirty="0"/>
              <a:t>SSH </a:t>
            </a:r>
            <a:r>
              <a:rPr lang="zh-CN" altLang="en-US" dirty="0"/>
              <a:t>对所有传输的数据进行加密传输（包括用户口令）</a:t>
            </a:r>
          </a:p>
          <a:p>
            <a:pPr lvl="1"/>
            <a:r>
              <a:rPr lang="zh-CN" altLang="en-US" dirty="0"/>
              <a:t>不能避免受到“中间人”方式的攻击</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67</a:t>
            </a:fld>
            <a:endParaRPr lang="en-US" altLang="zh-CN" dirty="0"/>
          </a:p>
        </p:txBody>
      </p:sp>
    </p:spTree>
    <p:extLst>
      <p:ext uri="{BB962C8B-B14F-4D97-AF65-F5344CB8AC3E}">
        <p14:creationId xmlns:p14="http://schemas.microsoft.com/office/powerpoint/2010/main" val="10723794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SSH </a:t>
            </a:r>
            <a:r>
              <a:rPr lang="zh-CN" altLang="en-US" dirty="0"/>
              <a:t>基于用户的安全验证</a:t>
            </a:r>
            <a:r>
              <a:rPr lang="en-US" altLang="zh-CN" dirty="0"/>
              <a:t>2</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a:t>基于密钥的安全验证</a:t>
            </a:r>
          </a:p>
          <a:p>
            <a:pPr lvl="1"/>
            <a:r>
              <a:rPr lang="zh-CN" altLang="en-US" dirty="0"/>
              <a:t>每个用户都拥有自己的一对或多对密钥</a:t>
            </a:r>
            <a:endParaRPr lang="en-US" altLang="zh-CN" dirty="0"/>
          </a:p>
          <a:p>
            <a:pPr lvl="2"/>
            <a:r>
              <a:rPr lang="zh-CN" altLang="en-US" dirty="0"/>
              <a:t>包括：公钥和私钥</a:t>
            </a:r>
            <a:endParaRPr lang="en-US" altLang="zh-CN" dirty="0"/>
          </a:p>
          <a:p>
            <a:pPr lvl="2"/>
            <a:r>
              <a:rPr lang="zh-CN" altLang="en-US" dirty="0"/>
              <a:t>密钥协议： </a:t>
            </a:r>
            <a:r>
              <a:rPr lang="en-US" altLang="zh-CN" dirty="0"/>
              <a:t>RSA </a:t>
            </a:r>
            <a:r>
              <a:rPr lang="zh-CN" altLang="en-US" dirty="0"/>
              <a:t>或 </a:t>
            </a:r>
            <a:r>
              <a:rPr lang="en-US" altLang="zh-CN" dirty="0"/>
              <a:t>DSS/DSA</a:t>
            </a:r>
            <a:endParaRPr lang="zh-CN" altLang="en-US" dirty="0"/>
          </a:p>
          <a:p>
            <a:pPr lvl="1"/>
            <a:r>
              <a:rPr lang="zh-CN" altLang="en-US" dirty="0"/>
              <a:t>每个用户自己的密钥对需用户自己生成</a:t>
            </a:r>
            <a:endParaRPr lang="en-US" altLang="zh-CN" dirty="0"/>
          </a:p>
          <a:p>
            <a:pPr lvl="2"/>
            <a:r>
              <a:rPr lang="zh-CN" altLang="en-US" dirty="0"/>
              <a:t>可以使用不同的密钥协议创建多对密钥</a:t>
            </a:r>
            <a:endParaRPr lang="en-US" altLang="zh-CN" dirty="0"/>
          </a:p>
          <a:p>
            <a:pPr lvl="2"/>
            <a:r>
              <a:rPr lang="zh-CN" altLang="en-US" dirty="0"/>
              <a:t>并将公密发布到需要访问的服务器上</a:t>
            </a:r>
          </a:p>
          <a:p>
            <a:pPr lvl="1"/>
            <a:r>
              <a:rPr lang="zh-CN" altLang="en-US" dirty="0"/>
              <a:t>基于密钥的安全验证不需要在网络上传送用户口令</a:t>
            </a:r>
          </a:p>
          <a:p>
            <a:pPr lvl="1"/>
            <a:r>
              <a:rPr lang="zh-CN" altLang="en-US" dirty="0"/>
              <a:t>可以避免“中间人”的攻击方式，因为“中间人”没有你的私钥</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68</a:t>
            </a:fld>
            <a:endParaRPr lang="en-US" altLang="zh-CN" dirty="0"/>
          </a:p>
        </p:txBody>
      </p:sp>
    </p:spTree>
    <p:extLst>
      <p:ext uri="{BB962C8B-B14F-4D97-AF65-F5344CB8AC3E}">
        <p14:creationId xmlns:p14="http://schemas.microsoft.com/office/powerpoint/2010/main" val="40027456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用户密钥认证协议</a:t>
            </a:r>
          </a:p>
        </p:txBody>
      </p:sp>
      <p:sp>
        <p:nvSpPr>
          <p:cNvPr id="3" name="内容占位符 2"/>
          <p:cNvSpPr>
            <a:spLocks noGrp="1"/>
          </p:cNvSpPr>
          <p:nvPr>
            <p:ph idx="1"/>
          </p:nvPr>
        </p:nvSpPr>
        <p:spPr/>
        <p:txBody>
          <a:bodyPr/>
          <a:lstStyle/>
          <a:p>
            <a:r>
              <a:rPr lang="en-US" altLang="zh-CN" sz="3200" dirty="0"/>
              <a:t>RSA </a:t>
            </a:r>
            <a:r>
              <a:rPr lang="zh-CN" altLang="en-US" sz="3200" dirty="0"/>
              <a:t>和 </a:t>
            </a:r>
            <a:r>
              <a:rPr lang="en-US" altLang="zh-CN" sz="3200" dirty="0"/>
              <a:t>DSS/DSA </a:t>
            </a:r>
            <a:r>
              <a:rPr lang="zh-CN" altLang="en-US" sz="3200" dirty="0"/>
              <a:t>认证承诺不必提供密码就能够同远程系统建立连接</a:t>
            </a:r>
            <a:endParaRPr lang="en-US" altLang="zh-CN" sz="3200" dirty="0"/>
          </a:p>
          <a:p>
            <a:pPr>
              <a:lnSpc>
                <a:spcPct val="80000"/>
              </a:lnSpc>
            </a:pPr>
            <a:r>
              <a:rPr lang="en-US" altLang="zh-CN" sz="2800" dirty="0"/>
              <a:t>RSA/DSA </a:t>
            </a:r>
            <a:r>
              <a:rPr lang="zh-CN" altLang="en-US" sz="2800" dirty="0"/>
              <a:t>密钥认证协议的基本工作原理： </a:t>
            </a:r>
          </a:p>
          <a:p>
            <a:pPr lvl="1">
              <a:lnSpc>
                <a:spcPct val="80000"/>
              </a:lnSpc>
            </a:pPr>
            <a:r>
              <a:rPr lang="zh-CN" altLang="en-US" dirty="0"/>
              <a:t>密钥由一对组成：一把专用密钥（亦称私钥）和一把公用密钥（亦称公钥）。</a:t>
            </a:r>
          </a:p>
          <a:p>
            <a:pPr lvl="1">
              <a:lnSpc>
                <a:spcPct val="80000"/>
              </a:lnSpc>
            </a:pPr>
            <a:r>
              <a:rPr lang="zh-CN" altLang="en-US" dirty="0"/>
              <a:t>密钥对由客户端生成，私钥由用户自己保管，并将公钥散播到需要认证之处（登录服务器端）。</a:t>
            </a:r>
          </a:p>
          <a:p>
            <a:pPr lvl="1">
              <a:lnSpc>
                <a:spcPct val="80000"/>
              </a:lnSpc>
            </a:pPr>
            <a:r>
              <a:rPr lang="zh-CN" altLang="en-US" dirty="0"/>
              <a:t>公钥用于对消息进行加密，只有拥有私钥的人才能对该消息进行解密。</a:t>
            </a:r>
          </a:p>
          <a:p>
            <a:pPr lvl="1">
              <a:lnSpc>
                <a:spcPct val="80000"/>
              </a:lnSpc>
            </a:pPr>
            <a:r>
              <a:rPr lang="zh-CN" altLang="en-US" dirty="0"/>
              <a:t>公钥只能用于加密，而私钥只能用于对由匹配的公钥编码的消息进行解密。</a:t>
            </a:r>
          </a:p>
          <a:p>
            <a:endParaRPr lang="en-US" altLang="zh-CN" sz="3200"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spTree>
    <p:extLst>
      <p:ext uri="{BB962C8B-B14F-4D97-AF65-F5344CB8AC3E}">
        <p14:creationId xmlns:p14="http://schemas.microsoft.com/office/powerpoint/2010/main" val="3696641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systemctl</a:t>
            </a:r>
            <a:r>
              <a:rPr lang="zh-CN" altLang="zh-CN" dirty="0"/>
              <a:t>管理服务</a:t>
            </a:r>
            <a:r>
              <a:rPr lang="zh-CN" altLang="en-US" dirty="0"/>
              <a:t>（</a:t>
            </a:r>
            <a:r>
              <a:rPr lang="en-US" altLang="zh-CN" dirty="0"/>
              <a:t>1</a:t>
            </a:r>
            <a:r>
              <a:rPr lang="zh-CN" altLang="en-US" dirty="0"/>
              <a:t>）</a:t>
            </a:r>
          </a:p>
        </p:txBody>
      </p:sp>
      <p:sp>
        <p:nvSpPr>
          <p:cNvPr id="3" name="内容占位符 2"/>
          <p:cNvSpPr>
            <a:spLocks noGrp="1"/>
          </p:cNvSpPr>
          <p:nvPr>
            <p:ph idx="1"/>
          </p:nvPr>
        </p:nvSpPr>
        <p:spPr/>
        <p:txBody>
          <a:bodyPr/>
          <a:lstStyle/>
          <a:p>
            <a:r>
              <a:rPr lang="zh-CN" altLang="en-US" dirty="0"/>
              <a:t>显示当前已运行的所有服务</a:t>
            </a:r>
            <a:endParaRPr lang="en-US" altLang="zh-CN" dirty="0"/>
          </a:p>
          <a:p>
            <a:pPr lvl="1"/>
            <a:r>
              <a:rPr lang="en-US" altLang="zh-CN" dirty="0" err="1"/>
              <a:t>systemctl</a:t>
            </a:r>
            <a:r>
              <a:rPr lang="en-US" altLang="zh-CN" dirty="0"/>
              <a:t> --type service </a:t>
            </a:r>
            <a:r>
              <a:rPr lang="zh-CN" altLang="en-US" dirty="0"/>
              <a:t>或</a:t>
            </a:r>
            <a:endParaRPr lang="en-US" altLang="zh-CN" dirty="0"/>
          </a:p>
          <a:p>
            <a:pPr lvl="1"/>
            <a:r>
              <a:rPr lang="en-US" altLang="zh-CN" dirty="0" err="1"/>
              <a:t>systemctl</a:t>
            </a:r>
            <a:r>
              <a:rPr lang="en-US" altLang="zh-CN" dirty="0"/>
              <a:t> -t service</a:t>
            </a:r>
          </a:p>
          <a:p>
            <a:r>
              <a:rPr lang="zh-CN" altLang="en-US" dirty="0"/>
              <a:t>显示已加载的所有服务</a:t>
            </a:r>
            <a:endParaRPr lang="en-US" altLang="zh-CN" dirty="0"/>
          </a:p>
          <a:p>
            <a:pPr lvl="1"/>
            <a:r>
              <a:rPr lang="en-US" altLang="zh-CN" dirty="0" err="1"/>
              <a:t>systemctl</a:t>
            </a:r>
            <a:r>
              <a:rPr lang="en-US" altLang="zh-CN" dirty="0"/>
              <a:t> --type service --all </a:t>
            </a:r>
            <a:r>
              <a:rPr lang="zh-CN" altLang="en-US" dirty="0"/>
              <a:t>或</a:t>
            </a:r>
            <a:endParaRPr lang="en-US" altLang="zh-CN" dirty="0"/>
          </a:p>
          <a:p>
            <a:pPr lvl="1"/>
            <a:r>
              <a:rPr lang="en-US" altLang="zh-CN" dirty="0" err="1"/>
              <a:t>systemctl</a:t>
            </a:r>
            <a:r>
              <a:rPr lang="en-US" altLang="zh-CN" dirty="0"/>
              <a:t> -at service</a:t>
            </a:r>
          </a:p>
          <a:p>
            <a:r>
              <a:rPr lang="zh-CN" altLang="en-US" dirty="0"/>
              <a:t>显示已加载的但处于</a:t>
            </a:r>
            <a:r>
              <a:rPr lang="en-US" altLang="zh-CN" dirty="0"/>
              <a:t>failed</a:t>
            </a:r>
            <a:r>
              <a:rPr lang="zh-CN" altLang="en-US" dirty="0"/>
              <a:t>状态的服务</a:t>
            </a:r>
            <a:endParaRPr lang="en-US" altLang="zh-CN" dirty="0"/>
          </a:p>
          <a:p>
            <a:pPr lvl="1"/>
            <a:r>
              <a:rPr lang="en-US" altLang="zh-CN" dirty="0" err="1"/>
              <a:t>systemctl</a:t>
            </a:r>
            <a:r>
              <a:rPr lang="en-US" altLang="zh-CN" dirty="0"/>
              <a:t> --type service --failed </a:t>
            </a:r>
            <a:r>
              <a:rPr lang="zh-CN" altLang="en-US" dirty="0"/>
              <a:t>或</a:t>
            </a:r>
            <a:endParaRPr lang="en-US" altLang="zh-CN" dirty="0"/>
          </a:p>
          <a:p>
            <a:pPr lvl="1"/>
            <a:r>
              <a:rPr lang="en-US" altLang="zh-CN" dirty="0" err="1"/>
              <a:t>systemctl</a:t>
            </a:r>
            <a:r>
              <a:rPr lang="en-US" altLang="zh-CN" dirty="0"/>
              <a:t> -t service --failed</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extLst>
      <p:ext uri="{BB962C8B-B14F-4D97-AF65-F5344CB8AC3E}">
        <p14:creationId xmlns:p14="http://schemas.microsoft.com/office/powerpoint/2010/main" val="35884860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用户密钥认证过程</a:t>
            </a:r>
            <a:br>
              <a:rPr lang="zh-CN" altLang="en-US" dirty="0"/>
            </a:br>
            <a:endParaRPr lang="zh-CN" altLang="en-US" dirty="0"/>
          </a:p>
        </p:txBody>
      </p:sp>
      <p:sp>
        <p:nvSpPr>
          <p:cNvPr id="3" name="内容占位符 2"/>
          <p:cNvSpPr>
            <a:spLocks noGrp="1"/>
          </p:cNvSpPr>
          <p:nvPr>
            <p:ph idx="1"/>
          </p:nvPr>
        </p:nvSpPr>
        <p:spPr/>
        <p:txBody>
          <a:bodyPr/>
          <a:lstStyle/>
          <a:p>
            <a:r>
              <a:rPr lang="en-US" altLang="zh-CN" sz="2800" dirty="0"/>
              <a:t>SSH </a:t>
            </a:r>
            <a:r>
              <a:rPr lang="zh-CN" altLang="en-US" sz="2800" dirty="0"/>
              <a:t>客户向 </a:t>
            </a:r>
            <a:r>
              <a:rPr lang="en-US" altLang="zh-CN" sz="2800" dirty="0"/>
              <a:t>SSH </a:t>
            </a:r>
            <a:r>
              <a:rPr lang="zh-CN" altLang="en-US" sz="2800" dirty="0"/>
              <a:t>服务器提出用户密钥认证请求</a:t>
            </a:r>
          </a:p>
          <a:p>
            <a:r>
              <a:rPr lang="en-US" altLang="zh-CN" sz="2800" dirty="0"/>
              <a:t>SSH </a:t>
            </a:r>
            <a:r>
              <a:rPr lang="zh-CN" altLang="en-US" sz="2800" dirty="0"/>
              <a:t>服务器在用户的家目录下寻找其公钥，然后把它和用户发送过来的公钥进行比较</a:t>
            </a:r>
          </a:p>
          <a:p>
            <a:pPr lvl="1"/>
            <a:r>
              <a:rPr lang="zh-CN" altLang="en-US" sz="2400" dirty="0"/>
              <a:t>如果两个密钥一致</a:t>
            </a:r>
            <a:endParaRPr lang="en-US" altLang="zh-CN" sz="2400" dirty="0"/>
          </a:p>
          <a:p>
            <a:pPr lvl="2"/>
            <a:r>
              <a:rPr lang="zh-CN" altLang="en-US" dirty="0"/>
              <a:t>服务器就用公钥生成加密“质询”（</a:t>
            </a:r>
            <a:r>
              <a:rPr lang="en-US" altLang="zh-CN" dirty="0"/>
              <a:t>challenge</a:t>
            </a:r>
            <a:r>
              <a:rPr lang="zh-CN" altLang="en-US" dirty="0"/>
              <a:t>）并把它发送给客户端软件</a:t>
            </a:r>
          </a:p>
          <a:p>
            <a:pPr lvl="2"/>
            <a:r>
              <a:rPr lang="zh-CN" altLang="en-US" dirty="0"/>
              <a:t>客户端软件收到“质询”之后就使用用户自己的私钥解密再把它送还给服务器</a:t>
            </a:r>
          </a:p>
          <a:p>
            <a:pPr lvl="2"/>
            <a:r>
              <a:rPr lang="zh-CN" altLang="en-US" dirty="0"/>
              <a:t>认证通过后，客户端向服务器发送会话请求开始双方的加密会话</a:t>
            </a:r>
            <a:endParaRPr lang="en-US" altLang="zh-CN" dirty="0"/>
          </a:p>
          <a:p>
            <a:pPr lvl="1"/>
            <a:r>
              <a:rPr lang="zh-CN" altLang="en-US" sz="2400" dirty="0"/>
              <a:t>否则认证失败</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spTree>
    <p:extLst>
      <p:ext uri="{BB962C8B-B14F-4D97-AF65-F5344CB8AC3E}">
        <p14:creationId xmlns:p14="http://schemas.microsoft.com/office/powerpoint/2010/main" val="768204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1673" name="AutoShape 9"/>
          <p:cNvSpPr>
            <a:spLocks noChangeArrowheads="1"/>
          </p:cNvSpPr>
          <p:nvPr/>
        </p:nvSpPr>
        <p:spPr bwMode="auto">
          <a:xfrm>
            <a:off x="630238" y="3806825"/>
            <a:ext cx="7910512" cy="2214563"/>
          </a:xfrm>
          <a:prstGeom prst="cube">
            <a:avLst>
              <a:gd name="adj" fmla="val 49144"/>
            </a:avLst>
          </a:prstGeom>
          <a:solidFill>
            <a:srgbClr val="FFFF9D"/>
          </a:solidFill>
          <a:ln w="12700">
            <a:solidFill>
              <a:schemeClr val="tx1"/>
            </a:solidFill>
            <a:miter lim="800000"/>
            <a:headEnd/>
            <a:tailEnd/>
          </a:ln>
          <a:effectLst/>
        </p:spPr>
        <p:txBody>
          <a:bodyPr wrap="none" lIns="85725" tIns="42862" rIns="85725" bIns="42862" anchor="ctr"/>
          <a:lstStyle/>
          <a:p>
            <a:endParaRPr lang="de-CH"/>
          </a:p>
        </p:txBody>
      </p:sp>
      <p:sp>
        <p:nvSpPr>
          <p:cNvPr id="881666" name="Rectangle 2"/>
          <p:cNvSpPr>
            <a:spLocks noGrp="1" noChangeArrowheads="1"/>
          </p:cNvSpPr>
          <p:nvPr>
            <p:ph type="title"/>
          </p:nvPr>
        </p:nvSpPr>
        <p:spPr/>
        <p:txBody>
          <a:bodyPr/>
          <a:lstStyle/>
          <a:p>
            <a:r>
              <a:rPr lang="de-CH" dirty="0"/>
              <a:t>SSH 2 </a:t>
            </a:r>
            <a:r>
              <a:rPr lang="zh-CN" altLang="en-US" dirty="0"/>
              <a:t>体系结构</a:t>
            </a:r>
            <a:endParaRPr lang="de-DE" dirty="0"/>
          </a:p>
        </p:txBody>
      </p:sp>
      <p:sp>
        <p:nvSpPr>
          <p:cNvPr id="881667" name="Rectangle 3"/>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
        <p:nvSpPr>
          <p:cNvPr id="881676" name="Text Box 12"/>
          <p:cNvSpPr txBox="1">
            <a:spLocks noChangeArrowheads="1"/>
          </p:cNvSpPr>
          <p:nvPr/>
        </p:nvSpPr>
        <p:spPr bwMode="auto">
          <a:xfrm>
            <a:off x="3757613" y="5211763"/>
            <a:ext cx="1627187" cy="390525"/>
          </a:xfrm>
          <a:prstGeom prst="rect">
            <a:avLst/>
          </a:prstGeom>
          <a:noFill/>
          <a:ln w="12700" algn="ctr">
            <a:noFill/>
            <a:miter lim="800000"/>
            <a:headEnd/>
            <a:tailEnd/>
          </a:ln>
          <a:effectLst/>
        </p:spPr>
        <p:txBody>
          <a:bodyPr wrap="none" lIns="85725" tIns="42862" rIns="85725" bIns="42862">
            <a:spAutoFit/>
          </a:bodyPr>
          <a:lstStyle/>
          <a:p>
            <a:pPr marL="317500" indent="-317500" defTabSz="708025">
              <a:buFont typeface="Wingdings" pitchFamily="2" charset="2"/>
              <a:buNone/>
            </a:pPr>
            <a:r>
              <a:rPr lang="en-US"/>
              <a:t>TCP/IP Stack</a:t>
            </a:r>
          </a:p>
        </p:txBody>
      </p:sp>
      <p:grpSp>
        <p:nvGrpSpPr>
          <p:cNvPr id="2" name="Group 16"/>
          <p:cNvGrpSpPr>
            <a:grpSpLocks/>
          </p:cNvGrpSpPr>
          <p:nvPr/>
        </p:nvGrpSpPr>
        <p:grpSpPr bwMode="auto">
          <a:xfrm>
            <a:off x="1655763" y="2673350"/>
            <a:ext cx="6048375" cy="2052638"/>
            <a:chOff x="1043" y="1684"/>
            <a:chExt cx="3810" cy="1293"/>
          </a:xfrm>
        </p:grpSpPr>
        <p:sp>
          <p:nvSpPr>
            <p:cNvPr id="881672" name="AutoShape 8"/>
            <p:cNvSpPr>
              <a:spLocks noChangeArrowheads="1"/>
            </p:cNvSpPr>
            <p:nvPr/>
          </p:nvSpPr>
          <p:spPr bwMode="auto">
            <a:xfrm>
              <a:off x="1043" y="1684"/>
              <a:ext cx="3810" cy="1293"/>
            </a:xfrm>
            <a:prstGeom prst="can">
              <a:avLst>
                <a:gd name="adj" fmla="val 50000"/>
              </a:avLst>
            </a:prstGeom>
            <a:solidFill>
              <a:schemeClr val="hlink"/>
            </a:solidFill>
            <a:ln w="12700">
              <a:solidFill>
                <a:schemeClr val="tx1"/>
              </a:solidFill>
              <a:round/>
              <a:headEnd/>
              <a:tailEnd/>
            </a:ln>
            <a:effectLst/>
          </p:spPr>
          <p:txBody>
            <a:bodyPr wrap="none" lIns="85725" tIns="42862" rIns="85725" bIns="42862" anchor="ctr"/>
            <a:lstStyle/>
            <a:p>
              <a:endParaRPr lang="de-CH"/>
            </a:p>
          </p:txBody>
        </p:sp>
        <p:sp>
          <p:nvSpPr>
            <p:cNvPr id="881677" name="Text Box 13"/>
            <p:cNvSpPr txBox="1">
              <a:spLocks noChangeArrowheads="1"/>
            </p:cNvSpPr>
            <p:nvPr/>
          </p:nvSpPr>
          <p:spPr bwMode="auto">
            <a:xfrm>
              <a:off x="2169" y="2479"/>
              <a:ext cx="1562" cy="246"/>
            </a:xfrm>
            <a:prstGeom prst="rect">
              <a:avLst/>
            </a:prstGeom>
            <a:noFill/>
            <a:ln w="12700" algn="ctr">
              <a:noFill/>
              <a:miter lim="800000"/>
              <a:headEnd/>
              <a:tailEnd/>
            </a:ln>
            <a:effectLst/>
          </p:spPr>
          <p:txBody>
            <a:bodyPr wrap="none" lIns="85725" tIns="42862" rIns="85725" bIns="42862">
              <a:spAutoFit/>
            </a:bodyPr>
            <a:lstStyle/>
            <a:p>
              <a:pPr marL="317500" indent="-317500" algn="ctr" defTabSz="708025">
                <a:buFont typeface="Wingdings" pitchFamily="2" charset="2"/>
                <a:buNone/>
              </a:pPr>
              <a:r>
                <a:rPr lang="en-US" dirty="0"/>
                <a:t>SSH Transport Layer</a:t>
              </a:r>
            </a:p>
          </p:txBody>
        </p:sp>
      </p:grpSp>
      <p:grpSp>
        <p:nvGrpSpPr>
          <p:cNvPr id="3" name="Group 17"/>
          <p:cNvGrpSpPr>
            <a:grpSpLocks/>
          </p:cNvGrpSpPr>
          <p:nvPr/>
        </p:nvGrpSpPr>
        <p:grpSpPr bwMode="auto">
          <a:xfrm>
            <a:off x="2303463" y="1917700"/>
            <a:ext cx="4752975" cy="1565275"/>
            <a:chOff x="1451" y="1208"/>
            <a:chExt cx="2994" cy="986"/>
          </a:xfrm>
        </p:grpSpPr>
        <p:sp>
          <p:nvSpPr>
            <p:cNvPr id="881671" name="AutoShape 7"/>
            <p:cNvSpPr>
              <a:spLocks noChangeArrowheads="1"/>
            </p:cNvSpPr>
            <p:nvPr/>
          </p:nvSpPr>
          <p:spPr bwMode="auto">
            <a:xfrm>
              <a:off x="1451" y="1208"/>
              <a:ext cx="2994" cy="986"/>
            </a:xfrm>
            <a:prstGeom prst="can">
              <a:avLst>
                <a:gd name="adj" fmla="val 48375"/>
              </a:avLst>
            </a:prstGeom>
            <a:solidFill>
              <a:schemeClr val="accent1"/>
            </a:solidFill>
            <a:ln w="12700">
              <a:solidFill>
                <a:schemeClr val="tx1"/>
              </a:solidFill>
              <a:round/>
              <a:headEnd/>
              <a:tailEnd/>
            </a:ln>
            <a:effectLst/>
          </p:spPr>
          <p:txBody>
            <a:bodyPr wrap="none" lIns="85725" tIns="42862" rIns="85725" bIns="42862" anchor="ctr"/>
            <a:lstStyle/>
            <a:p>
              <a:endParaRPr lang="de-CH"/>
            </a:p>
          </p:txBody>
        </p:sp>
        <p:sp>
          <p:nvSpPr>
            <p:cNvPr id="881678" name="Text Box 14"/>
            <p:cNvSpPr txBox="1">
              <a:spLocks noChangeArrowheads="1"/>
            </p:cNvSpPr>
            <p:nvPr/>
          </p:nvSpPr>
          <p:spPr bwMode="auto">
            <a:xfrm>
              <a:off x="2003" y="1786"/>
              <a:ext cx="1897" cy="246"/>
            </a:xfrm>
            <a:prstGeom prst="rect">
              <a:avLst/>
            </a:prstGeom>
            <a:noFill/>
            <a:ln w="12700" algn="ctr">
              <a:noFill/>
              <a:miter lim="800000"/>
              <a:headEnd/>
              <a:tailEnd/>
            </a:ln>
            <a:effectLst/>
          </p:spPr>
          <p:txBody>
            <a:bodyPr wrap="none" lIns="85725" tIns="42862" rIns="85725" bIns="42862">
              <a:spAutoFit/>
            </a:bodyPr>
            <a:lstStyle/>
            <a:p>
              <a:pPr marL="317500" indent="-317500" algn="ctr" defTabSz="708025">
                <a:buFont typeface="Wingdings" pitchFamily="2" charset="2"/>
                <a:buNone/>
              </a:pPr>
              <a:r>
                <a:rPr lang="en-US" dirty="0"/>
                <a:t>SSH Authentication Layer</a:t>
              </a:r>
            </a:p>
          </p:txBody>
        </p:sp>
      </p:grpSp>
      <p:grpSp>
        <p:nvGrpSpPr>
          <p:cNvPr id="4" name="Group 18"/>
          <p:cNvGrpSpPr>
            <a:grpSpLocks/>
          </p:cNvGrpSpPr>
          <p:nvPr/>
        </p:nvGrpSpPr>
        <p:grpSpPr bwMode="auto">
          <a:xfrm>
            <a:off x="3005138" y="1214438"/>
            <a:ext cx="3349625" cy="1298575"/>
            <a:chOff x="1893" y="765"/>
            <a:chExt cx="2110" cy="818"/>
          </a:xfrm>
        </p:grpSpPr>
        <p:sp>
          <p:nvSpPr>
            <p:cNvPr id="881670" name="AutoShape 6"/>
            <p:cNvSpPr>
              <a:spLocks noChangeArrowheads="1"/>
            </p:cNvSpPr>
            <p:nvPr/>
          </p:nvSpPr>
          <p:spPr bwMode="auto">
            <a:xfrm>
              <a:off x="1893" y="765"/>
              <a:ext cx="2110" cy="818"/>
            </a:xfrm>
            <a:prstGeom prst="can">
              <a:avLst>
                <a:gd name="adj" fmla="val 39579"/>
              </a:avLst>
            </a:prstGeom>
            <a:solidFill>
              <a:srgbClr val="95CDFF"/>
            </a:solidFill>
            <a:ln w="12700">
              <a:solidFill>
                <a:schemeClr val="tx1"/>
              </a:solidFill>
              <a:round/>
              <a:headEnd/>
              <a:tailEnd/>
            </a:ln>
            <a:effectLst/>
          </p:spPr>
          <p:txBody>
            <a:bodyPr wrap="none" lIns="85725" tIns="42862" rIns="85725" bIns="42862" anchor="ctr"/>
            <a:lstStyle/>
            <a:p>
              <a:endParaRPr lang="de-CH"/>
            </a:p>
          </p:txBody>
        </p:sp>
        <p:sp>
          <p:nvSpPr>
            <p:cNvPr id="881679" name="Text Box 15"/>
            <p:cNvSpPr txBox="1">
              <a:spLocks noChangeArrowheads="1"/>
            </p:cNvSpPr>
            <p:nvPr/>
          </p:nvSpPr>
          <p:spPr bwMode="auto">
            <a:xfrm>
              <a:off x="2117" y="1173"/>
              <a:ext cx="1666" cy="246"/>
            </a:xfrm>
            <a:prstGeom prst="rect">
              <a:avLst/>
            </a:prstGeom>
            <a:noFill/>
            <a:ln w="12700" algn="ctr">
              <a:noFill/>
              <a:miter lim="800000"/>
              <a:headEnd/>
              <a:tailEnd/>
            </a:ln>
            <a:effectLst/>
          </p:spPr>
          <p:txBody>
            <a:bodyPr wrap="none" lIns="85725" tIns="42862" rIns="85725" bIns="42862">
              <a:spAutoFit/>
            </a:bodyPr>
            <a:lstStyle/>
            <a:p>
              <a:pPr marL="317500" indent="-317500" algn="ctr" defTabSz="708025">
                <a:buFont typeface="Wingdings" pitchFamily="2" charset="2"/>
                <a:buNone/>
              </a:pPr>
              <a:r>
                <a:rPr lang="en-US" dirty="0"/>
                <a:t>SSH Connection Layer</a:t>
              </a:r>
            </a:p>
          </p:txBody>
        </p:sp>
      </p:grpSp>
    </p:spTree>
    <p:extLst>
      <p:ext uri="{BB962C8B-B14F-4D97-AF65-F5344CB8AC3E}">
        <p14:creationId xmlns:p14="http://schemas.microsoft.com/office/powerpoint/2010/main" val="421753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8816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6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3716" name="Rectangle 4"/>
          <p:cNvSpPr>
            <a:spLocks noGrp="1" noChangeArrowheads="1"/>
          </p:cNvSpPr>
          <p:nvPr>
            <p:ph idx="1"/>
          </p:nvPr>
        </p:nvSpPr>
        <p:spPr>
          <a:xfrm>
            <a:off x="457200" y="1417639"/>
            <a:ext cx="8229600" cy="3299948"/>
          </a:xfrm>
          <a:noFill/>
          <a:ln/>
        </p:spPr>
        <p:txBody>
          <a:bodyPr>
            <a:normAutofit lnSpcReduction="10000"/>
          </a:bodyPr>
          <a:lstStyle/>
          <a:p>
            <a:r>
              <a:rPr lang="zh-CN" altLang="en-US" dirty="0">
                <a:solidFill>
                  <a:srgbClr val="FF0000"/>
                </a:solidFill>
              </a:rPr>
              <a:t>传输层</a:t>
            </a:r>
            <a:r>
              <a:rPr lang="zh-CN" altLang="en-US" dirty="0"/>
              <a:t>提供算法协商，密钥交换和</a:t>
            </a:r>
            <a:r>
              <a:rPr lang="zh-CN" altLang="en-US" dirty="0">
                <a:solidFill>
                  <a:srgbClr val="FF0000"/>
                </a:solidFill>
              </a:rPr>
              <a:t>服务器</a:t>
            </a:r>
            <a:r>
              <a:rPr lang="zh-CN" altLang="en-US" dirty="0"/>
              <a:t>身份验证，并设置了加密的安全连接，提供完整性，保密性和可选的压缩。</a:t>
            </a:r>
            <a:endParaRPr lang="en-US" dirty="0"/>
          </a:p>
          <a:p>
            <a:r>
              <a:rPr lang="zh-CN" altLang="en-US" dirty="0"/>
              <a:t>密钥交换使用了一个</a:t>
            </a:r>
            <a:r>
              <a:rPr lang="en-US" altLang="zh-CN" dirty="0"/>
              <a:t>1024</a:t>
            </a:r>
            <a:r>
              <a:rPr lang="zh-CN" altLang="en-US" dirty="0"/>
              <a:t>位系数的 </a:t>
            </a:r>
            <a:r>
              <a:rPr lang="en-US" altLang="zh-CN" dirty="0" err="1"/>
              <a:t>Diffie</a:t>
            </a:r>
            <a:r>
              <a:rPr lang="en-US" altLang="zh-CN" dirty="0"/>
              <a:t>-Hellman </a:t>
            </a:r>
            <a:r>
              <a:rPr lang="zh-CN" altLang="en-US" dirty="0"/>
              <a:t>协议确保完美的保密。</a:t>
            </a:r>
            <a:endParaRPr lang="en-US" dirty="0"/>
          </a:p>
          <a:p>
            <a:r>
              <a:rPr lang="zh-CN" altLang="en-US" dirty="0"/>
              <a:t>服务器身份验证基于</a:t>
            </a:r>
            <a:r>
              <a:rPr lang="en-US" altLang="zh-CN" dirty="0"/>
              <a:t>RSA​​</a:t>
            </a:r>
            <a:r>
              <a:rPr lang="zh-CN" altLang="en-US" dirty="0"/>
              <a:t>或</a:t>
            </a:r>
            <a:r>
              <a:rPr lang="en-US" altLang="zh-CN" dirty="0"/>
              <a:t>DSS</a:t>
            </a:r>
            <a:r>
              <a:rPr lang="zh-CN" altLang="en-US" dirty="0"/>
              <a:t>签名，可以使用原始的公共密钥或</a:t>
            </a:r>
            <a:r>
              <a:rPr lang="en-US" altLang="zh-CN" dirty="0"/>
              <a:t>X.509</a:t>
            </a:r>
            <a:r>
              <a:rPr lang="zh-CN" altLang="en-US" dirty="0"/>
              <a:t>，</a:t>
            </a:r>
            <a:r>
              <a:rPr lang="en-US" altLang="zh-CN" dirty="0"/>
              <a:t>PGP</a:t>
            </a:r>
            <a:r>
              <a:rPr lang="zh-CN" altLang="en-US" dirty="0"/>
              <a:t>或</a:t>
            </a:r>
            <a:r>
              <a:rPr lang="en-US" altLang="zh-CN" dirty="0"/>
              <a:t>SPKI</a:t>
            </a:r>
            <a:r>
              <a:rPr lang="zh-CN" altLang="en-US" dirty="0"/>
              <a:t>证书。</a:t>
            </a:r>
            <a:endParaRPr lang="de-DE" dirty="0"/>
          </a:p>
        </p:txBody>
      </p:sp>
      <p:sp>
        <p:nvSpPr>
          <p:cNvPr id="883714" name="Rectangle 2"/>
          <p:cNvSpPr>
            <a:spLocks noGrp="1" noChangeArrowheads="1"/>
          </p:cNvSpPr>
          <p:nvPr>
            <p:ph type="title"/>
          </p:nvPr>
        </p:nvSpPr>
        <p:spPr/>
        <p:txBody>
          <a:bodyPr/>
          <a:lstStyle/>
          <a:p>
            <a:r>
              <a:rPr lang="de-CH" dirty="0"/>
              <a:t>SSH 2 – </a:t>
            </a:r>
            <a:r>
              <a:rPr lang="zh-CN" altLang="en-US" dirty="0"/>
              <a:t>传输层</a:t>
            </a:r>
            <a:endParaRPr lang="de-DE" dirty="0"/>
          </a:p>
        </p:txBody>
      </p:sp>
      <p:sp>
        <p:nvSpPr>
          <p:cNvPr id="883717" name="Rectangle 5"/>
          <p:cNvSpPr>
            <a:spLocks noChangeArrowheads="1"/>
          </p:cNvSpPr>
          <p:nvPr/>
        </p:nvSpPr>
        <p:spPr bwMode="auto">
          <a:xfrm>
            <a:off x="900113" y="4717587"/>
            <a:ext cx="1079500" cy="809625"/>
          </a:xfrm>
          <a:prstGeom prst="rect">
            <a:avLst/>
          </a:prstGeom>
          <a:solidFill>
            <a:srgbClr val="FFFF9D"/>
          </a:solidFill>
          <a:ln w="12700" algn="ctr">
            <a:solidFill>
              <a:schemeClr val="tx1"/>
            </a:solidFill>
            <a:miter lim="800000"/>
            <a:headEnd/>
            <a:tailEnd/>
          </a:ln>
          <a:effectLst/>
        </p:spPr>
        <p:txBody>
          <a:bodyPr wrap="none" lIns="85725" tIns="42862" rIns="85725" bIns="42862" anchor="ctr"/>
          <a:lstStyle/>
          <a:p>
            <a:pPr marL="317500" indent="-317500" algn="ctr" defTabSz="708025">
              <a:spcBef>
                <a:spcPct val="0"/>
              </a:spcBef>
              <a:buFont typeface="Wingdings" pitchFamily="2" charset="2"/>
              <a:buNone/>
            </a:pPr>
            <a:r>
              <a:rPr lang="en-US"/>
              <a:t>Packet</a:t>
            </a:r>
          </a:p>
          <a:p>
            <a:pPr marL="317500" indent="-317500" algn="ctr" defTabSz="708025">
              <a:spcBef>
                <a:spcPct val="0"/>
              </a:spcBef>
              <a:buFont typeface="Wingdings" pitchFamily="2" charset="2"/>
              <a:buNone/>
            </a:pPr>
            <a:r>
              <a:rPr lang="en-US"/>
              <a:t>Length</a:t>
            </a:r>
          </a:p>
        </p:txBody>
      </p:sp>
      <p:sp>
        <p:nvSpPr>
          <p:cNvPr id="883720" name="Rectangle 8"/>
          <p:cNvSpPr>
            <a:spLocks noChangeArrowheads="1"/>
          </p:cNvSpPr>
          <p:nvPr/>
        </p:nvSpPr>
        <p:spPr bwMode="auto">
          <a:xfrm>
            <a:off x="1979613" y="4717587"/>
            <a:ext cx="1079500" cy="809625"/>
          </a:xfrm>
          <a:prstGeom prst="rect">
            <a:avLst/>
          </a:prstGeom>
          <a:solidFill>
            <a:srgbClr val="FFCC99"/>
          </a:solidFill>
          <a:ln w="12700" algn="ctr">
            <a:solidFill>
              <a:schemeClr val="tx1"/>
            </a:solidFill>
            <a:miter lim="800000"/>
            <a:headEnd/>
            <a:tailEnd/>
          </a:ln>
          <a:effectLst/>
        </p:spPr>
        <p:txBody>
          <a:bodyPr wrap="none" lIns="85725" tIns="42862" rIns="85725" bIns="42862" anchor="ctr"/>
          <a:lstStyle/>
          <a:p>
            <a:pPr marL="317500" indent="-317500" algn="ctr" defTabSz="708025">
              <a:spcBef>
                <a:spcPct val="0"/>
              </a:spcBef>
              <a:buFont typeface="Wingdings" pitchFamily="2" charset="2"/>
              <a:buNone/>
            </a:pPr>
            <a:r>
              <a:rPr lang="en-US"/>
              <a:t>Padding</a:t>
            </a:r>
          </a:p>
          <a:p>
            <a:pPr marL="317500" indent="-317500" algn="ctr" defTabSz="708025">
              <a:spcBef>
                <a:spcPct val="0"/>
              </a:spcBef>
              <a:buFont typeface="Wingdings" pitchFamily="2" charset="2"/>
              <a:buNone/>
            </a:pPr>
            <a:r>
              <a:rPr lang="en-US"/>
              <a:t>Length</a:t>
            </a:r>
          </a:p>
        </p:txBody>
      </p:sp>
      <p:sp>
        <p:nvSpPr>
          <p:cNvPr id="883721" name="Rectangle 9"/>
          <p:cNvSpPr>
            <a:spLocks noChangeArrowheads="1"/>
          </p:cNvSpPr>
          <p:nvPr/>
        </p:nvSpPr>
        <p:spPr bwMode="auto">
          <a:xfrm>
            <a:off x="3059113" y="4717587"/>
            <a:ext cx="3133725" cy="809625"/>
          </a:xfrm>
          <a:prstGeom prst="rect">
            <a:avLst/>
          </a:prstGeom>
          <a:solidFill>
            <a:srgbClr val="FFFF9D"/>
          </a:solidFill>
          <a:ln w="12700" algn="ctr">
            <a:solidFill>
              <a:schemeClr val="tx1"/>
            </a:solidFill>
            <a:miter lim="800000"/>
            <a:headEnd/>
            <a:tailEnd/>
          </a:ln>
          <a:effectLst/>
        </p:spPr>
        <p:txBody>
          <a:bodyPr wrap="none" lIns="85725" tIns="42862" rIns="85725" bIns="42862" anchor="ctr"/>
          <a:lstStyle/>
          <a:p>
            <a:pPr marL="317500" indent="-317500" algn="ctr" defTabSz="708025">
              <a:spcBef>
                <a:spcPct val="0"/>
              </a:spcBef>
              <a:buFont typeface="Wingdings" pitchFamily="2" charset="2"/>
              <a:buNone/>
            </a:pPr>
            <a:r>
              <a:rPr lang="en-US"/>
              <a:t>Packet Data</a:t>
            </a:r>
          </a:p>
        </p:txBody>
      </p:sp>
      <p:sp>
        <p:nvSpPr>
          <p:cNvPr id="883722" name="Rectangle 10"/>
          <p:cNvSpPr>
            <a:spLocks noChangeArrowheads="1"/>
          </p:cNvSpPr>
          <p:nvPr/>
        </p:nvSpPr>
        <p:spPr bwMode="auto">
          <a:xfrm>
            <a:off x="6192838" y="4717587"/>
            <a:ext cx="1079500" cy="809625"/>
          </a:xfrm>
          <a:prstGeom prst="rect">
            <a:avLst/>
          </a:prstGeom>
          <a:solidFill>
            <a:srgbClr val="FFCC99"/>
          </a:solidFill>
          <a:ln w="12700" algn="ctr">
            <a:solidFill>
              <a:schemeClr val="tx1"/>
            </a:solidFill>
            <a:miter lim="800000"/>
            <a:headEnd/>
            <a:tailEnd/>
          </a:ln>
          <a:effectLst/>
        </p:spPr>
        <p:txBody>
          <a:bodyPr wrap="none" lIns="85725" tIns="42862" rIns="85725" bIns="42862" anchor="ctr"/>
          <a:lstStyle/>
          <a:p>
            <a:pPr marL="317500" indent="-317500" algn="ctr" defTabSz="708025">
              <a:spcBef>
                <a:spcPct val="0"/>
              </a:spcBef>
              <a:buFont typeface="Wingdings" pitchFamily="2" charset="2"/>
              <a:buNone/>
            </a:pPr>
            <a:r>
              <a:rPr lang="en-US"/>
              <a:t>Random</a:t>
            </a:r>
          </a:p>
          <a:p>
            <a:pPr marL="317500" indent="-317500" algn="ctr" defTabSz="708025">
              <a:spcBef>
                <a:spcPct val="0"/>
              </a:spcBef>
              <a:buFont typeface="Wingdings" pitchFamily="2" charset="2"/>
              <a:buNone/>
            </a:pPr>
            <a:r>
              <a:rPr lang="en-US"/>
              <a:t>Padding</a:t>
            </a:r>
          </a:p>
        </p:txBody>
      </p:sp>
      <p:sp>
        <p:nvSpPr>
          <p:cNvPr id="883723" name="Rectangle 11"/>
          <p:cNvSpPr>
            <a:spLocks noChangeArrowheads="1"/>
          </p:cNvSpPr>
          <p:nvPr/>
        </p:nvSpPr>
        <p:spPr bwMode="auto">
          <a:xfrm>
            <a:off x="7272338" y="4717587"/>
            <a:ext cx="1079500" cy="809625"/>
          </a:xfrm>
          <a:prstGeom prst="rect">
            <a:avLst/>
          </a:prstGeom>
          <a:solidFill>
            <a:schemeClr val="accent1"/>
          </a:solidFill>
          <a:ln w="12700" algn="ctr">
            <a:solidFill>
              <a:schemeClr val="tx1"/>
            </a:solidFill>
            <a:miter lim="800000"/>
            <a:headEnd/>
            <a:tailEnd/>
          </a:ln>
          <a:effectLst/>
        </p:spPr>
        <p:txBody>
          <a:bodyPr wrap="none" lIns="85725" tIns="42862" rIns="85725" bIns="42862" anchor="ctr"/>
          <a:lstStyle/>
          <a:p>
            <a:pPr marL="317500" indent="-317500" algn="ctr" defTabSz="708025">
              <a:spcBef>
                <a:spcPct val="0"/>
              </a:spcBef>
              <a:buFont typeface="Wingdings" pitchFamily="2" charset="2"/>
              <a:buNone/>
            </a:pPr>
            <a:r>
              <a:rPr lang="en-US"/>
              <a:t>MAC</a:t>
            </a:r>
          </a:p>
        </p:txBody>
      </p:sp>
      <p:sp>
        <p:nvSpPr>
          <p:cNvPr id="883724" name="Line 12"/>
          <p:cNvSpPr>
            <a:spLocks noChangeShapeType="1"/>
          </p:cNvSpPr>
          <p:nvPr/>
        </p:nvSpPr>
        <p:spPr bwMode="auto">
          <a:xfrm>
            <a:off x="3060700" y="5690725"/>
            <a:ext cx="3132138" cy="0"/>
          </a:xfrm>
          <a:prstGeom prst="line">
            <a:avLst/>
          </a:prstGeom>
          <a:noFill/>
          <a:ln w="38100">
            <a:solidFill>
              <a:srgbClr val="003399"/>
            </a:solidFill>
            <a:round/>
            <a:headEnd type="triangle" w="med" len="med"/>
            <a:tailEnd type="triangle" w="med" len="med"/>
          </a:ln>
          <a:effectLst/>
        </p:spPr>
        <p:txBody>
          <a:bodyPr lIns="85725" tIns="42862" rIns="85725" bIns="42862"/>
          <a:lstStyle/>
          <a:p>
            <a:endParaRPr lang="de-CH"/>
          </a:p>
        </p:txBody>
      </p:sp>
      <p:sp>
        <p:nvSpPr>
          <p:cNvPr id="883725" name="Text Box 13"/>
          <p:cNvSpPr txBox="1">
            <a:spLocks noChangeArrowheads="1"/>
          </p:cNvSpPr>
          <p:nvPr/>
        </p:nvSpPr>
        <p:spPr bwMode="auto">
          <a:xfrm>
            <a:off x="3168650" y="5690725"/>
            <a:ext cx="2862263" cy="390525"/>
          </a:xfrm>
          <a:prstGeom prst="rect">
            <a:avLst/>
          </a:prstGeom>
          <a:noFill/>
          <a:ln w="12700" algn="ctr">
            <a:noFill/>
            <a:miter lim="800000"/>
            <a:headEnd/>
            <a:tailEnd/>
          </a:ln>
          <a:effectLst/>
        </p:spPr>
        <p:txBody>
          <a:bodyPr lIns="85725" tIns="42862" rIns="85725" bIns="42862">
            <a:spAutoFit/>
          </a:bodyPr>
          <a:lstStyle/>
          <a:p>
            <a:pPr marL="317500" indent="-317500" algn="ctr" defTabSz="708025">
              <a:buFont typeface="Wingdings" pitchFamily="2" charset="2"/>
              <a:buNone/>
            </a:pPr>
            <a:r>
              <a:rPr lang="en-US">
                <a:solidFill>
                  <a:srgbClr val="003399"/>
                </a:solidFill>
              </a:rPr>
              <a:t>optional compression</a:t>
            </a:r>
          </a:p>
        </p:txBody>
      </p:sp>
      <p:sp>
        <p:nvSpPr>
          <p:cNvPr id="883726" name="Line 14"/>
          <p:cNvSpPr>
            <a:spLocks noChangeShapeType="1"/>
          </p:cNvSpPr>
          <p:nvPr/>
        </p:nvSpPr>
        <p:spPr bwMode="auto">
          <a:xfrm flipV="1">
            <a:off x="900113" y="6230475"/>
            <a:ext cx="6372225" cy="0"/>
          </a:xfrm>
          <a:prstGeom prst="line">
            <a:avLst/>
          </a:prstGeom>
          <a:noFill/>
          <a:ln w="38100">
            <a:solidFill>
              <a:srgbClr val="FF0000"/>
            </a:solidFill>
            <a:round/>
            <a:headEnd type="triangle" w="med" len="med"/>
            <a:tailEnd type="triangle" w="med" len="med"/>
          </a:ln>
          <a:effectLst/>
        </p:spPr>
        <p:txBody>
          <a:bodyPr lIns="85725" tIns="42862" rIns="85725" bIns="42862"/>
          <a:lstStyle/>
          <a:p>
            <a:endParaRPr lang="de-CH"/>
          </a:p>
        </p:txBody>
      </p:sp>
      <p:sp>
        <p:nvSpPr>
          <p:cNvPr id="883727" name="Text Box 15"/>
          <p:cNvSpPr txBox="1">
            <a:spLocks noChangeArrowheads="1"/>
          </p:cNvSpPr>
          <p:nvPr/>
        </p:nvSpPr>
        <p:spPr bwMode="auto">
          <a:xfrm>
            <a:off x="1062038" y="6217775"/>
            <a:ext cx="5994400" cy="390525"/>
          </a:xfrm>
          <a:prstGeom prst="rect">
            <a:avLst/>
          </a:prstGeom>
          <a:noFill/>
          <a:ln w="12700" algn="ctr">
            <a:noFill/>
            <a:miter lim="800000"/>
            <a:headEnd/>
            <a:tailEnd/>
          </a:ln>
          <a:effectLst/>
        </p:spPr>
        <p:txBody>
          <a:bodyPr lIns="85725" tIns="42862" rIns="85725" bIns="42862">
            <a:spAutoFit/>
          </a:bodyPr>
          <a:lstStyle/>
          <a:p>
            <a:pPr marL="317500" indent="-317500" algn="ctr" defTabSz="708025">
              <a:buFont typeface="Wingdings" pitchFamily="2" charset="2"/>
              <a:buNone/>
            </a:pPr>
            <a:r>
              <a:rPr lang="en-US">
                <a:solidFill>
                  <a:srgbClr val="FF0000"/>
                </a:solidFill>
              </a:rPr>
              <a:t>encryption</a:t>
            </a:r>
          </a:p>
        </p:txBody>
      </p:sp>
    </p:spTree>
    <p:extLst>
      <p:ext uri="{BB962C8B-B14F-4D97-AF65-F5344CB8AC3E}">
        <p14:creationId xmlns:p14="http://schemas.microsoft.com/office/powerpoint/2010/main" val="42096605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2996" name="Rectangle 4"/>
          <p:cNvSpPr>
            <a:spLocks noGrp="1" noChangeArrowheads="1"/>
          </p:cNvSpPr>
          <p:nvPr>
            <p:ph idx="1"/>
          </p:nvPr>
        </p:nvSpPr>
        <p:spPr>
          <a:noFill/>
          <a:ln/>
        </p:spPr>
        <p:txBody>
          <a:bodyPr>
            <a:normAutofit fontScale="92500" lnSpcReduction="20000"/>
          </a:bodyPr>
          <a:lstStyle/>
          <a:p>
            <a:r>
              <a:rPr lang="zh-CN" altLang="en-US" dirty="0"/>
              <a:t>首先，一个客户连接到</a:t>
            </a:r>
            <a:r>
              <a:rPr lang="de-DE" dirty="0"/>
              <a:t> ssh </a:t>
            </a:r>
            <a:r>
              <a:rPr lang="zh-CN" altLang="en-US" dirty="0"/>
              <a:t>服务器并请求验证服务器的密钥</a:t>
            </a:r>
            <a:br>
              <a:rPr lang="de-DE" dirty="0"/>
            </a:br>
            <a:br>
              <a:rPr lang="de-DE" sz="1000" dirty="0"/>
            </a:br>
            <a:r>
              <a:rPr lang="de-DE" sz="1400" b="1" dirty="0">
                <a:latin typeface="Courier New" pitchFamily="49" charset="0"/>
              </a:rPr>
              <a:t>[djm@roku djm]$ ssh root@hachi.mindrot.org</a:t>
            </a:r>
            <a:br>
              <a:rPr lang="de-DE" sz="1400" b="1" dirty="0">
                <a:latin typeface="Courier New" pitchFamily="49" charset="0"/>
              </a:rPr>
            </a:br>
            <a:r>
              <a:rPr lang="de-DE" sz="1400" b="1" dirty="0">
                <a:latin typeface="Courier New" pitchFamily="49" charset="0"/>
              </a:rPr>
              <a:t>The authenticity of host ’hachi.mindrot.org (203.36.198.102)’</a:t>
            </a:r>
            <a:br>
              <a:rPr lang="de-DE" sz="1400" b="1" dirty="0">
                <a:latin typeface="Courier New" pitchFamily="49" charset="0"/>
              </a:rPr>
            </a:br>
            <a:r>
              <a:rPr lang="de-DE" sz="1400" b="1" dirty="0">
                <a:latin typeface="Courier New" pitchFamily="49" charset="0"/>
              </a:rPr>
              <a:t>    can’t be established.</a:t>
            </a:r>
            <a:br>
              <a:rPr lang="de-DE" sz="1400" b="1" dirty="0">
                <a:latin typeface="Courier New" pitchFamily="49" charset="0"/>
              </a:rPr>
            </a:br>
            <a:r>
              <a:rPr lang="de-DE" sz="1400" b="1" dirty="0">
                <a:latin typeface="Courier New" pitchFamily="49" charset="0"/>
              </a:rPr>
              <a:t>RSA key fingerprint is </a:t>
            </a:r>
            <a:r>
              <a:rPr lang="de-DE" sz="1400" b="1" dirty="0">
                <a:solidFill>
                  <a:srgbClr val="003399"/>
                </a:solidFill>
                <a:latin typeface="Courier New" pitchFamily="49" charset="0"/>
              </a:rPr>
              <a:t>cd:41:70:30:48:07:16:81:e5:30:34:66:f1:56:ef:db</a:t>
            </a:r>
            <a:r>
              <a:rPr lang="de-DE" sz="1400" b="1" dirty="0">
                <a:latin typeface="Courier New" pitchFamily="49" charset="0"/>
              </a:rPr>
              <a:t>.</a:t>
            </a:r>
            <a:br>
              <a:rPr lang="de-DE" sz="1400" b="1" dirty="0">
                <a:latin typeface="Courier New" pitchFamily="49" charset="0"/>
              </a:rPr>
            </a:br>
            <a:r>
              <a:rPr lang="de-DE" sz="1400" b="1" dirty="0">
                <a:latin typeface="Courier New" pitchFamily="49" charset="0"/>
              </a:rPr>
              <a:t>Are you sure you want to continue connecting (yes/no)? </a:t>
            </a:r>
            <a:r>
              <a:rPr lang="de-DE" sz="1400" b="1" dirty="0">
                <a:solidFill>
                  <a:srgbClr val="FF0000"/>
                </a:solidFill>
                <a:latin typeface="Courier New" pitchFamily="49" charset="0"/>
              </a:rPr>
              <a:t>yes</a:t>
            </a:r>
            <a:br>
              <a:rPr lang="de-DE" sz="1400" b="1" dirty="0">
                <a:latin typeface="Courier New" pitchFamily="49" charset="0"/>
              </a:rPr>
            </a:br>
            <a:r>
              <a:rPr lang="de-DE" sz="1400" b="1" dirty="0">
                <a:latin typeface="Courier New" pitchFamily="49" charset="0"/>
              </a:rPr>
              <a:t>Warning: Permanently added ’localhost’ (RSA) to the list of known hosts.</a:t>
            </a:r>
            <a:br>
              <a:rPr lang="de-DE" sz="1400" b="1" dirty="0">
                <a:latin typeface="Courier New" pitchFamily="49" charset="0"/>
              </a:rPr>
            </a:br>
            <a:r>
              <a:rPr lang="de-DE" sz="1400" b="1" dirty="0">
                <a:latin typeface="Courier New" pitchFamily="49" charset="0"/>
              </a:rPr>
              <a:t>root@hachi.mindrot.org’s password: </a:t>
            </a:r>
            <a:r>
              <a:rPr lang="de-DE" sz="1400" b="1" dirty="0">
                <a:solidFill>
                  <a:srgbClr val="FF0000"/>
                </a:solidFill>
                <a:latin typeface="Courier New" pitchFamily="49" charset="0"/>
              </a:rPr>
              <a:t>xxxxxxxx</a:t>
            </a:r>
            <a:br>
              <a:rPr lang="de-DE" sz="1400" b="1" dirty="0">
                <a:latin typeface="Courier New" pitchFamily="49" charset="0"/>
              </a:rPr>
            </a:br>
            <a:r>
              <a:rPr lang="de-DE" sz="1400" b="1" dirty="0">
                <a:latin typeface="Courier New" pitchFamily="49" charset="0"/>
              </a:rPr>
              <a:t>Last login: Tue Aug 27 10:56:25 2002</a:t>
            </a:r>
            <a:br>
              <a:rPr lang="de-DE" sz="1400" b="1" dirty="0">
                <a:latin typeface="Courier New" pitchFamily="49" charset="0"/>
              </a:rPr>
            </a:br>
            <a:r>
              <a:rPr lang="de-DE" sz="1400" b="1" dirty="0">
                <a:latin typeface="Courier New" pitchFamily="49" charset="0"/>
              </a:rPr>
              <a:t>[root@hachi root]#</a:t>
            </a:r>
          </a:p>
          <a:p>
            <a:r>
              <a:rPr lang="zh-CN" altLang="en-US" dirty="0"/>
              <a:t>这样做是为了防止攻击者冒充服务器，这将让他们有机会捕捉到的密码或会话的内容。</a:t>
            </a:r>
            <a:endParaRPr lang="de-DE" dirty="0"/>
          </a:p>
          <a:p>
            <a:r>
              <a:rPr lang="zh-CN" altLang="en-US" dirty="0"/>
              <a:t>一旦服务器的密钥已被验证，它被记录在</a:t>
            </a:r>
            <a:r>
              <a:rPr lang="de-DE" sz="1900" b="1" dirty="0">
                <a:solidFill>
                  <a:srgbClr val="FF0000"/>
                </a:solidFill>
                <a:latin typeface="Courier New" pitchFamily="49" charset="0"/>
              </a:rPr>
              <a:t>~/.ssh/known_hosts </a:t>
            </a:r>
            <a:r>
              <a:rPr lang="zh-CN" altLang="en-US" dirty="0"/>
              <a:t>里，因此它可以自动检查每个连接。</a:t>
            </a:r>
            <a:endParaRPr lang="de-DE" dirty="0"/>
          </a:p>
        </p:txBody>
      </p:sp>
      <p:sp>
        <p:nvSpPr>
          <p:cNvPr id="852994" name="Rectangle 2"/>
          <p:cNvSpPr>
            <a:spLocks noGrp="1" noChangeArrowheads="1"/>
          </p:cNvSpPr>
          <p:nvPr>
            <p:ph type="title"/>
          </p:nvPr>
        </p:nvSpPr>
        <p:spPr/>
        <p:txBody>
          <a:bodyPr/>
          <a:lstStyle/>
          <a:p>
            <a:r>
              <a:rPr lang="zh-CN" altLang="en-US" dirty="0"/>
              <a:t>初始服务器密钥发现</a:t>
            </a:r>
            <a:endParaRPr lang="de-DE" dirty="0"/>
          </a:p>
        </p:txBody>
      </p:sp>
      <p:sp>
        <p:nvSpPr>
          <p:cNvPr id="852995" name="Rectangle 3"/>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Tree>
    <p:extLst>
      <p:ext uri="{BB962C8B-B14F-4D97-AF65-F5344CB8AC3E}">
        <p14:creationId xmlns:p14="http://schemas.microsoft.com/office/powerpoint/2010/main" val="225979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529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5"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5764" name="Rectangle 4"/>
          <p:cNvSpPr>
            <a:spLocks noGrp="1" noChangeArrowheads="1"/>
          </p:cNvSpPr>
          <p:nvPr>
            <p:ph idx="1"/>
          </p:nvPr>
        </p:nvSpPr>
        <p:spPr>
          <a:noFill/>
          <a:ln/>
        </p:spPr>
        <p:txBody>
          <a:bodyPr>
            <a:normAutofit lnSpcReduction="10000"/>
          </a:bodyPr>
          <a:lstStyle/>
          <a:p>
            <a:r>
              <a:rPr lang="zh-CN" altLang="en-US" dirty="0">
                <a:solidFill>
                  <a:srgbClr val="FF0000"/>
                </a:solidFill>
              </a:rPr>
              <a:t>认证层</a:t>
            </a:r>
            <a:r>
              <a:rPr lang="zh-CN" altLang="en-US" dirty="0"/>
              <a:t>为</a:t>
            </a:r>
            <a:r>
              <a:rPr lang="zh-CN" altLang="en-US" dirty="0">
                <a:solidFill>
                  <a:srgbClr val="FF0000"/>
                </a:solidFill>
              </a:rPr>
              <a:t>用户</a:t>
            </a:r>
            <a:r>
              <a:rPr lang="zh-CN" altLang="en-US" dirty="0"/>
              <a:t>身份验证提供了几种机制。这些措施包括传统的密码认证，以及公共密钥或基于主机的认证机制。</a:t>
            </a:r>
            <a:endParaRPr lang="en-US" dirty="0"/>
          </a:p>
          <a:p>
            <a:r>
              <a:rPr lang="zh-CN" altLang="en-US" dirty="0">
                <a:solidFill>
                  <a:srgbClr val="FF0000"/>
                </a:solidFill>
              </a:rPr>
              <a:t>基于口令的认证</a:t>
            </a:r>
            <a:r>
              <a:rPr lang="en-US" dirty="0"/>
              <a:t>: </a:t>
            </a:r>
            <a:r>
              <a:rPr lang="zh-CN" altLang="en-US" dirty="0"/>
              <a:t>用户名和口令的安全传输是基于加密的</a:t>
            </a:r>
            <a:r>
              <a:rPr lang="en-US" altLang="zh-CN" dirty="0" err="1"/>
              <a:t>ssh</a:t>
            </a:r>
            <a:r>
              <a:rPr lang="zh-CN" altLang="en-US" dirty="0"/>
              <a:t>传输层。在服务器上正常的基于口令的登录将会发生。</a:t>
            </a:r>
            <a:endParaRPr lang="en-US" dirty="0"/>
          </a:p>
          <a:p>
            <a:r>
              <a:rPr lang="zh-CN" altLang="en-US" dirty="0">
                <a:solidFill>
                  <a:srgbClr val="FF0000"/>
                </a:solidFill>
              </a:rPr>
              <a:t>基于密钥的认证</a:t>
            </a:r>
            <a:r>
              <a:rPr lang="en-US" dirty="0"/>
              <a:t>:</a:t>
            </a:r>
            <a:r>
              <a:rPr lang="zh-CN" altLang="en-US" dirty="0"/>
              <a:t>用户使用其私钥签署一个由服务器发送的 </a:t>
            </a:r>
            <a:r>
              <a:rPr lang="en-US" altLang="zh-CN" dirty="0"/>
              <a:t>challenge</a:t>
            </a:r>
            <a:r>
              <a:rPr lang="zh-CN" altLang="en-US" dirty="0"/>
              <a:t>。用户的公钥文件 </a:t>
            </a:r>
            <a:r>
              <a:rPr lang="en-US" sz="1900" b="1" dirty="0">
                <a:solidFill>
                  <a:srgbClr val="FF0000"/>
                </a:solidFill>
                <a:latin typeface="Courier New" pitchFamily="49" charset="0"/>
              </a:rPr>
              <a:t>id_rsa.pub</a:t>
            </a:r>
            <a:r>
              <a:rPr lang="zh-CN" altLang="en-US" dirty="0"/>
              <a:t>必须首先安装在服务器 </a:t>
            </a:r>
            <a:r>
              <a:rPr lang="en-US" sz="1900" b="1" dirty="0">
                <a:solidFill>
                  <a:srgbClr val="FF0000"/>
                </a:solidFill>
                <a:latin typeface="Courier New" pitchFamily="49" charset="0"/>
              </a:rPr>
              <a:t>~/.</a:t>
            </a:r>
            <a:r>
              <a:rPr lang="en-US" sz="1900" b="1" dirty="0" err="1">
                <a:solidFill>
                  <a:srgbClr val="FF0000"/>
                </a:solidFill>
                <a:latin typeface="Courier New" pitchFamily="49" charset="0"/>
              </a:rPr>
              <a:t>ssh</a:t>
            </a:r>
            <a:r>
              <a:rPr lang="en-US" sz="1900" b="1" dirty="0">
                <a:solidFill>
                  <a:srgbClr val="FF0000"/>
                </a:solidFill>
                <a:latin typeface="Courier New" pitchFamily="49" charset="0"/>
              </a:rPr>
              <a:t>/</a:t>
            </a:r>
            <a:r>
              <a:rPr lang="en-US" sz="1900" b="1" dirty="0" err="1">
                <a:solidFill>
                  <a:srgbClr val="FF0000"/>
                </a:solidFill>
                <a:latin typeface="Courier New" pitchFamily="49" charset="0"/>
              </a:rPr>
              <a:t>authorized_keys</a:t>
            </a:r>
            <a:r>
              <a:rPr lang="en-US" sz="1900" b="1" dirty="0">
                <a:solidFill>
                  <a:srgbClr val="FF0000"/>
                </a:solidFill>
                <a:latin typeface="Courier New" pitchFamily="49" charset="0"/>
              </a:rPr>
              <a:t> </a:t>
            </a:r>
            <a:r>
              <a:rPr lang="zh-CN" altLang="en-US" dirty="0"/>
              <a:t>文件中</a:t>
            </a:r>
            <a:endParaRPr lang="de-DE" dirty="0"/>
          </a:p>
        </p:txBody>
      </p:sp>
      <p:sp>
        <p:nvSpPr>
          <p:cNvPr id="885762" name="Rectangle 2"/>
          <p:cNvSpPr>
            <a:spLocks noGrp="1" noChangeArrowheads="1"/>
          </p:cNvSpPr>
          <p:nvPr>
            <p:ph type="title"/>
          </p:nvPr>
        </p:nvSpPr>
        <p:spPr/>
        <p:txBody>
          <a:bodyPr/>
          <a:lstStyle/>
          <a:p>
            <a:r>
              <a:rPr lang="de-CH" dirty="0"/>
              <a:t>SSH 2 – </a:t>
            </a:r>
            <a:r>
              <a:rPr lang="zh-CN" altLang="en-US" dirty="0"/>
              <a:t>认证层</a:t>
            </a:r>
            <a:endParaRPr lang="de-DE" dirty="0"/>
          </a:p>
        </p:txBody>
      </p:sp>
      <p:sp>
        <p:nvSpPr>
          <p:cNvPr id="885763" name="Rectangle 3"/>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Tree>
    <p:extLst>
      <p:ext uri="{BB962C8B-B14F-4D97-AF65-F5344CB8AC3E}">
        <p14:creationId xmlns:p14="http://schemas.microsoft.com/office/powerpoint/2010/main" val="251374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85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3"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7812" name="Rectangle 4"/>
          <p:cNvSpPr>
            <a:spLocks noGrp="1" noChangeArrowheads="1"/>
          </p:cNvSpPr>
          <p:nvPr>
            <p:ph idx="1"/>
          </p:nvPr>
        </p:nvSpPr>
        <p:spPr>
          <a:noFill/>
          <a:ln/>
        </p:spPr>
        <p:txBody>
          <a:bodyPr>
            <a:normAutofit lnSpcReduction="10000"/>
          </a:bodyPr>
          <a:lstStyle/>
          <a:p>
            <a:r>
              <a:rPr lang="zh-CN" altLang="en-US" dirty="0">
                <a:solidFill>
                  <a:srgbClr val="FF0000"/>
                </a:solidFill>
              </a:rPr>
              <a:t>连接层</a:t>
            </a:r>
            <a:r>
              <a:rPr lang="en-US" dirty="0"/>
              <a:t> </a:t>
            </a:r>
            <a:r>
              <a:rPr lang="zh-CN" altLang="en-US" dirty="0"/>
              <a:t>提供</a:t>
            </a:r>
            <a:endParaRPr lang="en-US" dirty="0"/>
          </a:p>
          <a:p>
            <a:pPr lvl="1"/>
            <a:r>
              <a:rPr lang="zh-CN" altLang="en-US" dirty="0"/>
              <a:t>交互式登录会话</a:t>
            </a:r>
            <a:r>
              <a:rPr lang="en-US" dirty="0"/>
              <a:t>:  </a:t>
            </a:r>
          </a:p>
          <a:p>
            <a:pPr lvl="1">
              <a:buNone/>
            </a:pPr>
            <a:r>
              <a:rPr lang="en-US" b="1" dirty="0">
                <a:solidFill>
                  <a:srgbClr val="003399"/>
                </a:solidFill>
                <a:latin typeface="Courier New" pitchFamily="49" charset="0"/>
              </a:rPr>
              <a:t>$ </a:t>
            </a:r>
            <a:r>
              <a:rPr lang="en-US" b="1" dirty="0" err="1">
                <a:solidFill>
                  <a:srgbClr val="003399"/>
                </a:solidFill>
                <a:latin typeface="Courier New" pitchFamily="49" charset="0"/>
              </a:rPr>
              <a:t>ssh</a:t>
            </a:r>
            <a:r>
              <a:rPr lang="en-US" b="1" dirty="0">
                <a:solidFill>
                  <a:srgbClr val="003399"/>
                </a:solidFill>
                <a:latin typeface="Courier New" pitchFamily="49" charset="0"/>
              </a:rPr>
              <a:t> –l </a:t>
            </a:r>
            <a:r>
              <a:rPr lang="en-US" b="1" dirty="0" err="1">
                <a:solidFill>
                  <a:srgbClr val="003399"/>
                </a:solidFill>
                <a:latin typeface="Courier New" pitchFamily="49" charset="0"/>
              </a:rPr>
              <a:t>antje</a:t>
            </a:r>
            <a:r>
              <a:rPr lang="en-US" b="1" dirty="0">
                <a:solidFill>
                  <a:srgbClr val="003399"/>
                </a:solidFill>
                <a:latin typeface="Courier New" pitchFamily="49" charset="0"/>
              </a:rPr>
              <a:t> srv.kool.net</a:t>
            </a:r>
          </a:p>
          <a:p>
            <a:pPr lvl="1"/>
            <a:r>
              <a:rPr lang="zh-CN" altLang="en-US" dirty="0"/>
              <a:t>远程执行命令</a:t>
            </a:r>
            <a:r>
              <a:rPr lang="en-US" dirty="0"/>
              <a:t>:  </a:t>
            </a:r>
          </a:p>
          <a:p>
            <a:pPr lvl="1">
              <a:buNone/>
            </a:pPr>
            <a:r>
              <a:rPr lang="en-US" b="1" dirty="0">
                <a:solidFill>
                  <a:srgbClr val="003399"/>
                </a:solidFill>
                <a:latin typeface="Courier New" pitchFamily="49" charset="0"/>
              </a:rPr>
              <a:t>$ </a:t>
            </a:r>
            <a:r>
              <a:rPr lang="en-US" b="1" dirty="0" err="1">
                <a:solidFill>
                  <a:srgbClr val="003399"/>
                </a:solidFill>
                <a:latin typeface="Courier New" pitchFamily="49" charset="0"/>
              </a:rPr>
              <a:t>ssh</a:t>
            </a:r>
            <a:r>
              <a:rPr lang="en-US" b="1" dirty="0">
                <a:solidFill>
                  <a:srgbClr val="003399"/>
                </a:solidFill>
                <a:latin typeface="Courier New" pitchFamily="49" charset="0"/>
              </a:rPr>
              <a:t> antje@srv.kool.net “</a:t>
            </a:r>
            <a:r>
              <a:rPr lang="en-US" b="1" dirty="0" err="1">
                <a:solidFill>
                  <a:srgbClr val="003399"/>
                </a:solidFill>
                <a:latin typeface="Courier New" pitchFamily="49" charset="0"/>
              </a:rPr>
              <a:t>rm</a:t>
            </a:r>
            <a:r>
              <a:rPr lang="en-US" b="1" dirty="0">
                <a:solidFill>
                  <a:srgbClr val="003399"/>
                </a:solidFill>
                <a:latin typeface="Courier New" pitchFamily="49" charset="0"/>
              </a:rPr>
              <a:t> *”</a:t>
            </a:r>
          </a:p>
          <a:p>
            <a:pPr lvl="1"/>
            <a:r>
              <a:rPr lang="zh-CN" altLang="en-US" dirty="0"/>
              <a:t>通过</a:t>
            </a:r>
            <a:r>
              <a:rPr lang="en-US" dirty="0"/>
              <a:t> </a:t>
            </a:r>
            <a:r>
              <a:rPr lang="en-US" dirty="0" err="1">
                <a:solidFill>
                  <a:srgbClr val="FF0000"/>
                </a:solidFill>
              </a:rPr>
              <a:t>scp</a:t>
            </a:r>
            <a:r>
              <a:rPr lang="en-US" dirty="0"/>
              <a:t> </a:t>
            </a:r>
            <a:r>
              <a:rPr lang="zh-CN" altLang="en-US" dirty="0"/>
              <a:t>或</a:t>
            </a:r>
            <a:r>
              <a:rPr lang="en-US" dirty="0"/>
              <a:t> </a:t>
            </a:r>
            <a:r>
              <a:rPr lang="en-US" dirty="0" err="1">
                <a:solidFill>
                  <a:srgbClr val="FF0000"/>
                </a:solidFill>
              </a:rPr>
              <a:t>sftp</a:t>
            </a:r>
            <a:r>
              <a:rPr lang="en-US" dirty="0"/>
              <a:t> </a:t>
            </a:r>
            <a:r>
              <a:rPr lang="zh-CN" altLang="en-US" dirty="0"/>
              <a:t>命令安全地实现远程文件或目录的复制</a:t>
            </a:r>
            <a:endParaRPr lang="en-US" dirty="0"/>
          </a:p>
          <a:p>
            <a:pPr lvl="1"/>
            <a:r>
              <a:rPr lang="zh-CN" altLang="en-US" dirty="0"/>
              <a:t>转发 </a:t>
            </a:r>
            <a:r>
              <a:rPr lang="en-US" altLang="zh-CN" dirty="0"/>
              <a:t>TCP / IP </a:t>
            </a:r>
            <a:r>
              <a:rPr lang="zh-CN" altLang="en-US" dirty="0"/>
              <a:t>连接</a:t>
            </a:r>
          </a:p>
          <a:p>
            <a:pPr lvl="1"/>
            <a:r>
              <a:rPr lang="zh-CN" altLang="en-US" dirty="0"/>
              <a:t>和转发 </a:t>
            </a:r>
            <a:r>
              <a:rPr lang="en-US" altLang="zh-CN" dirty="0"/>
              <a:t>X11 </a:t>
            </a:r>
            <a:r>
              <a:rPr lang="zh-CN" altLang="en-US" dirty="0"/>
              <a:t>连接</a:t>
            </a:r>
            <a:endParaRPr lang="en-US" dirty="0"/>
          </a:p>
          <a:p>
            <a:r>
              <a:rPr lang="zh-CN" altLang="en-US" dirty="0"/>
              <a:t>所有这些通道被复用成一个单一的加密隧道。</a:t>
            </a:r>
            <a:endParaRPr lang="de-DE" dirty="0"/>
          </a:p>
        </p:txBody>
      </p:sp>
      <p:sp>
        <p:nvSpPr>
          <p:cNvPr id="887810" name="Rectangle 2"/>
          <p:cNvSpPr>
            <a:spLocks noGrp="1" noChangeArrowheads="1"/>
          </p:cNvSpPr>
          <p:nvPr>
            <p:ph type="title"/>
          </p:nvPr>
        </p:nvSpPr>
        <p:spPr/>
        <p:txBody>
          <a:bodyPr/>
          <a:lstStyle/>
          <a:p>
            <a:r>
              <a:rPr lang="de-CH" dirty="0"/>
              <a:t>SSH 2 – </a:t>
            </a:r>
            <a:r>
              <a:rPr lang="zh-CN" altLang="en-US" dirty="0"/>
              <a:t>连接层</a:t>
            </a:r>
            <a:endParaRPr lang="de-DE" dirty="0"/>
          </a:p>
        </p:txBody>
      </p:sp>
      <p:sp>
        <p:nvSpPr>
          <p:cNvPr id="887811" name="Rectangle 3"/>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Tree>
    <p:extLst>
      <p:ext uri="{BB962C8B-B14F-4D97-AF65-F5344CB8AC3E}">
        <p14:creationId xmlns:p14="http://schemas.microsoft.com/office/powerpoint/2010/main" val="367522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878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内容占位符 23"/>
          <p:cNvSpPr>
            <a:spLocks noGrp="1"/>
          </p:cNvSpPr>
          <p:nvPr>
            <p:ph idx="1"/>
          </p:nvPr>
        </p:nvSpPr>
        <p:spPr/>
        <p:txBody>
          <a:bodyPr/>
          <a:lstStyle/>
          <a:p>
            <a:endParaRPr lang="zh-CN" altLang="en-US"/>
          </a:p>
        </p:txBody>
      </p:sp>
      <p:sp>
        <p:nvSpPr>
          <p:cNvPr id="889858" name="Rectangle 2"/>
          <p:cNvSpPr>
            <a:spLocks noGrp="1" noChangeArrowheads="1"/>
          </p:cNvSpPr>
          <p:nvPr>
            <p:ph type="title"/>
          </p:nvPr>
        </p:nvSpPr>
        <p:spPr/>
        <p:txBody>
          <a:bodyPr/>
          <a:lstStyle/>
          <a:p>
            <a:r>
              <a:rPr lang="de-CH" dirty="0"/>
              <a:t>SSH 2 – TCP/IP </a:t>
            </a:r>
            <a:r>
              <a:rPr lang="zh-CN" altLang="en-US" dirty="0"/>
              <a:t>端口转发</a:t>
            </a:r>
            <a:endParaRPr lang="de-DE" dirty="0"/>
          </a:p>
        </p:txBody>
      </p:sp>
      <p:sp>
        <p:nvSpPr>
          <p:cNvPr id="889859" name="Rectangle 3"/>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
        <p:nvSpPr>
          <p:cNvPr id="889863" name="AutoShape 7"/>
          <p:cNvSpPr>
            <a:spLocks noChangeArrowheads="1"/>
          </p:cNvSpPr>
          <p:nvPr/>
        </p:nvSpPr>
        <p:spPr bwMode="auto">
          <a:xfrm>
            <a:off x="3384550" y="998538"/>
            <a:ext cx="2700338" cy="1582737"/>
          </a:xfrm>
          <a:prstGeom prst="cloudCallout">
            <a:avLst>
              <a:gd name="adj1" fmla="val -6495"/>
              <a:gd name="adj2" fmla="val 190120"/>
            </a:avLst>
          </a:prstGeom>
          <a:solidFill>
            <a:srgbClr val="FFCC99"/>
          </a:solidFill>
          <a:ln w="12700">
            <a:solidFill>
              <a:schemeClr val="tx1"/>
            </a:solidFill>
            <a:round/>
            <a:headEnd/>
            <a:tailEnd/>
          </a:ln>
          <a:effectLst/>
        </p:spPr>
        <p:txBody>
          <a:bodyPr lIns="85725" tIns="42862" rIns="85725" bIns="42862"/>
          <a:lstStyle/>
          <a:p>
            <a:pPr marL="317500" indent="-317500" algn="ctr" defTabSz="708025">
              <a:buFont typeface="Wingdings" pitchFamily="2" charset="2"/>
              <a:buNone/>
            </a:pPr>
            <a:endParaRPr lang="en-US"/>
          </a:p>
        </p:txBody>
      </p:sp>
      <p:sp>
        <p:nvSpPr>
          <p:cNvPr id="889864" name="Rectangle 8"/>
          <p:cNvSpPr>
            <a:spLocks noChangeArrowheads="1"/>
          </p:cNvSpPr>
          <p:nvPr/>
        </p:nvSpPr>
        <p:spPr bwMode="auto">
          <a:xfrm>
            <a:off x="630238" y="2997200"/>
            <a:ext cx="2916237" cy="2214563"/>
          </a:xfrm>
          <a:prstGeom prst="rect">
            <a:avLst/>
          </a:prstGeom>
          <a:solidFill>
            <a:srgbClr val="FFFF9D"/>
          </a:solidFill>
          <a:ln w="12700" algn="ctr">
            <a:solidFill>
              <a:schemeClr val="tx1"/>
            </a:solidFill>
            <a:prstDash val="dash"/>
            <a:miter lim="800000"/>
            <a:headEnd/>
            <a:tailEnd/>
          </a:ln>
          <a:effectLst/>
        </p:spPr>
        <p:txBody>
          <a:bodyPr wrap="none" lIns="85725" tIns="42862" rIns="85725" bIns="42862" anchor="ctr"/>
          <a:lstStyle/>
          <a:p>
            <a:endParaRPr lang="de-CH"/>
          </a:p>
        </p:txBody>
      </p:sp>
      <p:sp>
        <p:nvSpPr>
          <p:cNvPr id="889865" name="Text Box 9"/>
          <p:cNvSpPr txBox="1">
            <a:spLocks noChangeArrowheads="1"/>
          </p:cNvSpPr>
          <p:nvPr/>
        </p:nvSpPr>
        <p:spPr bwMode="auto">
          <a:xfrm>
            <a:off x="1871663" y="2606675"/>
            <a:ext cx="1504950" cy="390525"/>
          </a:xfrm>
          <a:prstGeom prst="rect">
            <a:avLst/>
          </a:prstGeom>
          <a:noFill/>
          <a:ln w="12700" algn="ctr">
            <a:noFill/>
            <a:miter lim="800000"/>
            <a:headEnd/>
            <a:tailEnd/>
          </a:ln>
          <a:effectLst/>
        </p:spPr>
        <p:txBody>
          <a:bodyPr wrap="none" lIns="85725" tIns="42862" rIns="85725" bIns="42862">
            <a:spAutoFit/>
          </a:bodyPr>
          <a:lstStyle/>
          <a:p>
            <a:pPr marL="317500" indent="-317500" defTabSz="708025">
              <a:buFont typeface="Wingdings" pitchFamily="2" charset="2"/>
              <a:buNone/>
            </a:pPr>
            <a:r>
              <a:rPr lang="en-US"/>
              <a:t>11.22.33.44</a:t>
            </a:r>
          </a:p>
        </p:txBody>
      </p:sp>
      <p:sp>
        <p:nvSpPr>
          <p:cNvPr id="889866" name="Rectangle 10"/>
          <p:cNvSpPr>
            <a:spLocks noChangeArrowheads="1"/>
          </p:cNvSpPr>
          <p:nvPr/>
        </p:nvSpPr>
        <p:spPr bwMode="auto">
          <a:xfrm>
            <a:off x="5489575" y="2997200"/>
            <a:ext cx="3025775" cy="971550"/>
          </a:xfrm>
          <a:prstGeom prst="rect">
            <a:avLst/>
          </a:prstGeom>
          <a:solidFill>
            <a:srgbClr val="FFFF9D"/>
          </a:solidFill>
          <a:ln w="12700" algn="ctr">
            <a:solidFill>
              <a:schemeClr val="tx1"/>
            </a:solidFill>
            <a:prstDash val="dash"/>
            <a:miter lim="800000"/>
            <a:headEnd/>
            <a:tailEnd/>
          </a:ln>
          <a:effectLst/>
        </p:spPr>
        <p:txBody>
          <a:bodyPr wrap="none" lIns="85725" tIns="42862" rIns="85725" bIns="42862" anchor="ctr"/>
          <a:lstStyle/>
          <a:p>
            <a:endParaRPr lang="de-CH"/>
          </a:p>
        </p:txBody>
      </p:sp>
      <p:sp>
        <p:nvSpPr>
          <p:cNvPr id="889867" name="Text Box 11"/>
          <p:cNvSpPr txBox="1">
            <a:spLocks noChangeArrowheads="1"/>
          </p:cNvSpPr>
          <p:nvPr/>
        </p:nvSpPr>
        <p:spPr bwMode="auto">
          <a:xfrm>
            <a:off x="5597525" y="2606675"/>
            <a:ext cx="1504950" cy="390525"/>
          </a:xfrm>
          <a:prstGeom prst="rect">
            <a:avLst/>
          </a:prstGeom>
          <a:noFill/>
          <a:ln w="12700" algn="ctr">
            <a:noFill/>
            <a:miter lim="800000"/>
            <a:headEnd/>
            <a:tailEnd/>
          </a:ln>
          <a:effectLst/>
        </p:spPr>
        <p:txBody>
          <a:bodyPr wrap="none" lIns="85725" tIns="42862" rIns="85725" bIns="42862">
            <a:spAutoFit/>
          </a:bodyPr>
          <a:lstStyle/>
          <a:p>
            <a:pPr marL="317500" indent="-317500" defTabSz="708025">
              <a:buFont typeface="Wingdings" pitchFamily="2" charset="2"/>
              <a:buNone/>
            </a:pPr>
            <a:r>
              <a:rPr lang="en-US"/>
              <a:t>55.66.77.88</a:t>
            </a:r>
          </a:p>
        </p:txBody>
      </p:sp>
      <p:sp>
        <p:nvSpPr>
          <p:cNvPr id="889868" name="Rectangle 12"/>
          <p:cNvSpPr>
            <a:spLocks noChangeArrowheads="1"/>
          </p:cNvSpPr>
          <p:nvPr/>
        </p:nvSpPr>
        <p:spPr bwMode="auto">
          <a:xfrm>
            <a:off x="738188" y="3105150"/>
            <a:ext cx="1457325" cy="701675"/>
          </a:xfrm>
          <a:prstGeom prst="rect">
            <a:avLst/>
          </a:prstGeom>
          <a:solidFill>
            <a:schemeClr val="accent1"/>
          </a:solidFill>
          <a:ln w="12700" algn="ctr">
            <a:solidFill>
              <a:schemeClr val="tx1"/>
            </a:solidFill>
            <a:miter lim="800000"/>
            <a:headEnd/>
            <a:tailEnd/>
          </a:ln>
          <a:effectLst/>
        </p:spPr>
        <p:txBody>
          <a:bodyPr wrap="none" lIns="85725" tIns="42862" rIns="85725" bIns="42862" anchor="ctr"/>
          <a:lstStyle/>
          <a:p>
            <a:pPr marL="317500" indent="-317500" algn="ctr" defTabSz="708025">
              <a:buFont typeface="Wingdings" pitchFamily="2" charset="2"/>
              <a:buNone/>
            </a:pPr>
            <a:r>
              <a:rPr lang="en-US"/>
              <a:t>SSH client</a:t>
            </a:r>
          </a:p>
        </p:txBody>
      </p:sp>
      <p:sp>
        <p:nvSpPr>
          <p:cNvPr id="889869" name="Rectangle 13"/>
          <p:cNvSpPr>
            <a:spLocks noChangeArrowheads="1"/>
          </p:cNvSpPr>
          <p:nvPr/>
        </p:nvSpPr>
        <p:spPr bwMode="auto">
          <a:xfrm>
            <a:off x="6948488" y="3105150"/>
            <a:ext cx="1457325" cy="701675"/>
          </a:xfrm>
          <a:prstGeom prst="rect">
            <a:avLst/>
          </a:prstGeom>
          <a:solidFill>
            <a:schemeClr val="accent1"/>
          </a:solidFill>
          <a:ln w="12700" algn="ctr">
            <a:solidFill>
              <a:schemeClr val="tx1"/>
            </a:solidFill>
            <a:miter lim="800000"/>
            <a:headEnd/>
            <a:tailEnd/>
          </a:ln>
          <a:effectLst/>
        </p:spPr>
        <p:txBody>
          <a:bodyPr wrap="none" lIns="85725" tIns="42862" rIns="85725" bIns="42862" anchor="ctr"/>
          <a:lstStyle/>
          <a:p>
            <a:pPr marL="317500" indent="-317500" algn="ctr" defTabSz="708025">
              <a:buFont typeface="Wingdings" pitchFamily="2" charset="2"/>
              <a:buNone/>
            </a:pPr>
            <a:r>
              <a:rPr lang="en-US"/>
              <a:t>SSH server</a:t>
            </a:r>
          </a:p>
        </p:txBody>
      </p:sp>
      <p:sp>
        <p:nvSpPr>
          <p:cNvPr id="889870" name="Arc 14"/>
          <p:cNvSpPr>
            <a:spLocks/>
          </p:cNvSpPr>
          <p:nvPr/>
        </p:nvSpPr>
        <p:spPr bwMode="auto">
          <a:xfrm>
            <a:off x="1547813" y="1592263"/>
            <a:ext cx="6156325" cy="1570037"/>
          </a:xfrm>
          <a:custGeom>
            <a:avLst/>
            <a:gdLst>
              <a:gd name="G0" fmla="+- 21594 0 0"/>
              <a:gd name="G1" fmla="+- 21600 0 0"/>
              <a:gd name="G2" fmla="+- 21600 0 0"/>
              <a:gd name="T0" fmla="*/ 0 w 43190"/>
              <a:gd name="T1" fmla="*/ 21084 h 21600"/>
              <a:gd name="T2" fmla="*/ 43190 w 43190"/>
              <a:gd name="T3" fmla="*/ 21165 h 21600"/>
              <a:gd name="T4" fmla="*/ 21594 w 43190"/>
              <a:gd name="T5" fmla="*/ 21600 h 21600"/>
            </a:gdLst>
            <a:ahLst/>
            <a:cxnLst>
              <a:cxn ang="0">
                <a:pos x="T0" y="T1"/>
              </a:cxn>
              <a:cxn ang="0">
                <a:pos x="T2" y="T3"/>
              </a:cxn>
              <a:cxn ang="0">
                <a:pos x="T4" y="T5"/>
              </a:cxn>
            </a:cxnLst>
            <a:rect l="0" t="0" r="r" b="b"/>
            <a:pathLst>
              <a:path w="43190" h="21600" fill="none" extrusionOk="0">
                <a:moveTo>
                  <a:pt x="0" y="21084"/>
                </a:moveTo>
                <a:cubicBezTo>
                  <a:pt x="280" y="9359"/>
                  <a:pt x="9865" y="-1"/>
                  <a:pt x="21594" y="0"/>
                </a:cubicBezTo>
                <a:cubicBezTo>
                  <a:pt x="33353" y="0"/>
                  <a:pt x="42952" y="9407"/>
                  <a:pt x="43189" y="21165"/>
                </a:cubicBezTo>
              </a:path>
              <a:path w="43190" h="21600" stroke="0" extrusionOk="0">
                <a:moveTo>
                  <a:pt x="0" y="21084"/>
                </a:moveTo>
                <a:cubicBezTo>
                  <a:pt x="280" y="9359"/>
                  <a:pt x="9865" y="-1"/>
                  <a:pt x="21594" y="0"/>
                </a:cubicBezTo>
                <a:cubicBezTo>
                  <a:pt x="33353" y="0"/>
                  <a:pt x="42952" y="9407"/>
                  <a:pt x="43189" y="21165"/>
                </a:cubicBezTo>
                <a:lnTo>
                  <a:pt x="21594" y="21600"/>
                </a:lnTo>
                <a:close/>
              </a:path>
            </a:pathLst>
          </a:custGeom>
          <a:noFill/>
          <a:ln w="38100">
            <a:solidFill>
              <a:srgbClr val="FF0000"/>
            </a:solidFill>
            <a:round/>
            <a:headEnd/>
            <a:tailEnd/>
          </a:ln>
          <a:effectLst/>
        </p:spPr>
        <p:txBody>
          <a:bodyPr wrap="none" lIns="85725" tIns="42862" rIns="85725" bIns="42862" anchor="ctr"/>
          <a:lstStyle/>
          <a:p>
            <a:endParaRPr lang="de-CH"/>
          </a:p>
        </p:txBody>
      </p:sp>
      <p:sp>
        <p:nvSpPr>
          <p:cNvPr id="889871" name="Rectangle 15"/>
          <p:cNvSpPr>
            <a:spLocks noChangeArrowheads="1"/>
          </p:cNvSpPr>
          <p:nvPr/>
        </p:nvSpPr>
        <p:spPr bwMode="auto">
          <a:xfrm>
            <a:off x="4032250" y="2727325"/>
            <a:ext cx="1295400" cy="2214563"/>
          </a:xfrm>
          <a:prstGeom prst="rect">
            <a:avLst/>
          </a:prstGeom>
          <a:solidFill>
            <a:schemeClr val="bg1"/>
          </a:solidFill>
          <a:ln w="12700" algn="ctr">
            <a:noFill/>
            <a:miter lim="800000"/>
            <a:headEnd/>
            <a:tailEnd/>
          </a:ln>
          <a:effectLst/>
        </p:spPr>
        <p:txBody>
          <a:bodyPr wrap="none" lIns="85725" tIns="42862" rIns="85725" bIns="42862" anchor="ctr"/>
          <a:lstStyle/>
          <a:p>
            <a:endParaRPr lang="de-CH"/>
          </a:p>
        </p:txBody>
      </p:sp>
      <p:sp>
        <p:nvSpPr>
          <p:cNvPr id="889872" name="Text Box 16"/>
          <p:cNvSpPr txBox="1">
            <a:spLocks noChangeArrowheads="1"/>
          </p:cNvSpPr>
          <p:nvPr/>
        </p:nvSpPr>
        <p:spPr bwMode="auto">
          <a:xfrm>
            <a:off x="2249488" y="3051175"/>
            <a:ext cx="1154112" cy="909638"/>
          </a:xfrm>
          <a:prstGeom prst="rect">
            <a:avLst/>
          </a:prstGeom>
          <a:noFill/>
          <a:ln w="12700" algn="ctr">
            <a:noFill/>
            <a:miter lim="800000"/>
            <a:headEnd/>
            <a:tailEnd/>
          </a:ln>
          <a:effectLst/>
        </p:spPr>
        <p:txBody>
          <a:bodyPr wrap="none" lIns="85725" tIns="42862" rIns="85725" bIns="42862">
            <a:spAutoFit/>
          </a:bodyPr>
          <a:lstStyle/>
          <a:p>
            <a:pPr marL="317500" indent="-317500" defTabSz="708025">
              <a:spcBef>
                <a:spcPct val="0"/>
              </a:spcBef>
              <a:buFont typeface="Wingdings" pitchFamily="2" charset="2"/>
              <a:buNone/>
            </a:pPr>
            <a:r>
              <a:rPr lang="en-US" sz="1800"/>
              <a:t>listens on</a:t>
            </a:r>
          </a:p>
          <a:p>
            <a:pPr marL="317500" indent="-317500" defTabSz="708025">
              <a:spcBef>
                <a:spcPct val="0"/>
              </a:spcBef>
              <a:buFont typeface="Wingdings" pitchFamily="2" charset="2"/>
              <a:buNone/>
            </a:pPr>
            <a:r>
              <a:rPr lang="en-US" sz="1800"/>
              <a:t>127.0.0.1</a:t>
            </a:r>
          </a:p>
          <a:p>
            <a:pPr marL="317500" indent="-317500" defTabSz="708025">
              <a:spcBef>
                <a:spcPct val="0"/>
              </a:spcBef>
              <a:buFont typeface="Wingdings" pitchFamily="2" charset="2"/>
              <a:buNone/>
            </a:pPr>
            <a:r>
              <a:rPr lang="en-US" sz="1800"/>
              <a:t>port 8080</a:t>
            </a:r>
          </a:p>
        </p:txBody>
      </p:sp>
      <p:sp>
        <p:nvSpPr>
          <p:cNvPr id="889877" name="Rectangle 21"/>
          <p:cNvSpPr>
            <a:spLocks noChangeArrowheads="1"/>
          </p:cNvSpPr>
          <p:nvPr/>
        </p:nvSpPr>
        <p:spPr bwMode="auto">
          <a:xfrm>
            <a:off x="738188" y="4456113"/>
            <a:ext cx="1457325" cy="647700"/>
          </a:xfrm>
          <a:prstGeom prst="rect">
            <a:avLst/>
          </a:prstGeom>
          <a:solidFill>
            <a:srgbClr val="95CDFF"/>
          </a:solidFill>
          <a:ln w="12700" algn="ctr">
            <a:solidFill>
              <a:schemeClr val="tx1"/>
            </a:solidFill>
            <a:miter lim="800000"/>
            <a:headEnd/>
            <a:tailEnd/>
          </a:ln>
          <a:effectLst/>
        </p:spPr>
        <p:txBody>
          <a:bodyPr wrap="none" lIns="85725" tIns="42862" rIns="85725" bIns="42862" anchor="ctr"/>
          <a:lstStyle/>
          <a:p>
            <a:pPr marL="317500" indent="-317500" algn="ctr" defTabSz="708025">
              <a:spcBef>
                <a:spcPct val="0"/>
              </a:spcBef>
              <a:buFont typeface="Wingdings" pitchFamily="2" charset="2"/>
              <a:buNone/>
            </a:pPr>
            <a:r>
              <a:rPr lang="en-US"/>
              <a:t>HTTP</a:t>
            </a:r>
          </a:p>
          <a:p>
            <a:pPr marL="317500" indent="-317500" algn="ctr" defTabSz="708025">
              <a:spcBef>
                <a:spcPct val="0"/>
              </a:spcBef>
              <a:buFont typeface="Wingdings" pitchFamily="2" charset="2"/>
              <a:buNone/>
            </a:pPr>
            <a:r>
              <a:rPr lang="en-US"/>
              <a:t> browser</a:t>
            </a:r>
          </a:p>
        </p:txBody>
      </p:sp>
      <p:sp>
        <p:nvSpPr>
          <p:cNvPr id="889878" name="Line 22"/>
          <p:cNvSpPr>
            <a:spLocks noChangeShapeType="1"/>
          </p:cNvSpPr>
          <p:nvPr/>
        </p:nvSpPr>
        <p:spPr bwMode="auto">
          <a:xfrm>
            <a:off x="1493838" y="3860800"/>
            <a:ext cx="0" cy="539750"/>
          </a:xfrm>
          <a:prstGeom prst="line">
            <a:avLst/>
          </a:prstGeom>
          <a:noFill/>
          <a:ln w="38100">
            <a:solidFill>
              <a:schemeClr val="tx1"/>
            </a:solidFill>
            <a:round/>
            <a:headEnd/>
            <a:tailEnd/>
          </a:ln>
          <a:effectLst/>
        </p:spPr>
        <p:txBody>
          <a:bodyPr lIns="85725" tIns="42862" rIns="85725" bIns="42862"/>
          <a:lstStyle/>
          <a:p>
            <a:endParaRPr lang="de-CH"/>
          </a:p>
        </p:txBody>
      </p:sp>
      <p:sp>
        <p:nvSpPr>
          <p:cNvPr id="889879" name="Text Box 23"/>
          <p:cNvSpPr txBox="1">
            <a:spLocks noChangeArrowheads="1"/>
          </p:cNvSpPr>
          <p:nvPr/>
        </p:nvSpPr>
        <p:spPr bwMode="auto">
          <a:xfrm>
            <a:off x="2195513" y="4292600"/>
            <a:ext cx="1328737" cy="909638"/>
          </a:xfrm>
          <a:prstGeom prst="rect">
            <a:avLst/>
          </a:prstGeom>
          <a:noFill/>
          <a:ln w="12700" algn="ctr">
            <a:noFill/>
            <a:miter lim="800000"/>
            <a:headEnd/>
            <a:tailEnd/>
          </a:ln>
          <a:effectLst/>
        </p:spPr>
        <p:txBody>
          <a:bodyPr wrap="none" lIns="85725" tIns="42862" rIns="85725" bIns="42862">
            <a:spAutoFit/>
          </a:bodyPr>
          <a:lstStyle/>
          <a:p>
            <a:pPr marL="317500" indent="-317500" defTabSz="708025">
              <a:spcBef>
                <a:spcPct val="0"/>
              </a:spcBef>
              <a:buFont typeface="Wingdings" pitchFamily="2" charset="2"/>
              <a:buNone/>
            </a:pPr>
            <a:r>
              <a:rPr lang="en-US" sz="1800"/>
              <a:t>connects to</a:t>
            </a:r>
          </a:p>
          <a:p>
            <a:pPr marL="317500" indent="-317500" defTabSz="708025">
              <a:spcBef>
                <a:spcPct val="0"/>
              </a:spcBef>
              <a:buFont typeface="Wingdings" pitchFamily="2" charset="2"/>
              <a:buNone/>
            </a:pPr>
            <a:r>
              <a:rPr lang="en-US" sz="1800"/>
              <a:t>127.0.0.1</a:t>
            </a:r>
          </a:p>
          <a:p>
            <a:pPr marL="317500" indent="-317500" defTabSz="708025">
              <a:spcBef>
                <a:spcPct val="0"/>
              </a:spcBef>
              <a:buFont typeface="Wingdings" pitchFamily="2" charset="2"/>
              <a:buNone/>
            </a:pPr>
            <a:r>
              <a:rPr lang="en-US" sz="1800"/>
              <a:t>port 8080</a:t>
            </a:r>
          </a:p>
        </p:txBody>
      </p:sp>
      <p:sp>
        <p:nvSpPr>
          <p:cNvPr id="889880" name="Text Box 24"/>
          <p:cNvSpPr txBox="1">
            <a:spLocks noChangeArrowheads="1"/>
          </p:cNvSpPr>
          <p:nvPr/>
        </p:nvSpPr>
        <p:spPr bwMode="auto">
          <a:xfrm>
            <a:off x="5597525" y="2997200"/>
            <a:ext cx="1323975" cy="909638"/>
          </a:xfrm>
          <a:prstGeom prst="rect">
            <a:avLst/>
          </a:prstGeom>
          <a:noFill/>
          <a:ln w="12700" algn="ctr">
            <a:noFill/>
            <a:miter lim="800000"/>
            <a:headEnd/>
            <a:tailEnd/>
          </a:ln>
          <a:effectLst/>
        </p:spPr>
        <p:txBody>
          <a:bodyPr wrap="none" lIns="85725" tIns="42862" rIns="85725" bIns="42862">
            <a:spAutoFit/>
          </a:bodyPr>
          <a:lstStyle/>
          <a:p>
            <a:pPr marL="317500" indent="-317500" defTabSz="708025">
              <a:spcBef>
                <a:spcPct val="0"/>
              </a:spcBef>
              <a:buFont typeface="Wingdings" pitchFamily="2" charset="2"/>
              <a:buNone/>
            </a:pPr>
            <a:r>
              <a:rPr lang="en-US" sz="1800" dirty="0"/>
              <a:t>forwards to</a:t>
            </a:r>
          </a:p>
          <a:p>
            <a:pPr marL="317500" indent="-317500" defTabSz="708025">
              <a:spcBef>
                <a:spcPct val="0"/>
              </a:spcBef>
              <a:buFont typeface="Wingdings" pitchFamily="2" charset="2"/>
              <a:buNone/>
            </a:pPr>
            <a:r>
              <a:rPr lang="en-US" sz="1800" dirty="0"/>
              <a:t>10.1.0.10</a:t>
            </a:r>
          </a:p>
          <a:p>
            <a:pPr marL="317500" indent="-317500" defTabSz="708025">
              <a:spcBef>
                <a:spcPct val="0"/>
              </a:spcBef>
              <a:buFont typeface="Wingdings" pitchFamily="2" charset="2"/>
              <a:buNone/>
            </a:pPr>
            <a:r>
              <a:rPr lang="en-US" sz="1800" dirty="0"/>
              <a:t>port 80</a:t>
            </a:r>
          </a:p>
        </p:txBody>
      </p:sp>
      <p:sp>
        <p:nvSpPr>
          <p:cNvPr id="889881" name="Rectangle 25"/>
          <p:cNvSpPr>
            <a:spLocks noChangeArrowheads="1"/>
          </p:cNvSpPr>
          <p:nvPr/>
        </p:nvSpPr>
        <p:spPr bwMode="auto">
          <a:xfrm>
            <a:off x="5489575" y="4510088"/>
            <a:ext cx="3025775" cy="971550"/>
          </a:xfrm>
          <a:prstGeom prst="rect">
            <a:avLst/>
          </a:prstGeom>
          <a:solidFill>
            <a:srgbClr val="FFFF9D"/>
          </a:solidFill>
          <a:ln w="12700" algn="ctr">
            <a:solidFill>
              <a:schemeClr val="tx1"/>
            </a:solidFill>
            <a:prstDash val="dash"/>
            <a:miter lim="800000"/>
            <a:headEnd/>
            <a:tailEnd/>
          </a:ln>
          <a:effectLst/>
        </p:spPr>
        <p:txBody>
          <a:bodyPr wrap="none" lIns="85725" tIns="42862" rIns="85725" bIns="42862" anchor="ctr"/>
          <a:lstStyle/>
          <a:p>
            <a:endParaRPr lang="de-CH"/>
          </a:p>
        </p:txBody>
      </p:sp>
      <p:sp>
        <p:nvSpPr>
          <p:cNvPr id="889882" name="Text Box 26"/>
          <p:cNvSpPr txBox="1">
            <a:spLocks noChangeArrowheads="1"/>
          </p:cNvSpPr>
          <p:nvPr/>
        </p:nvSpPr>
        <p:spPr bwMode="auto">
          <a:xfrm>
            <a:off x="5597525" y="4130675"/>
            <a:ext cx="1228725" cy="390525"/>
          </a:xfrm>
          <a:prstGeom prst="rect">
            <a:avLst/>
          </a:prstGeom>
          <a:noFill/>
          <a:ln w="12700" algn="ctr">
            <a:noFill/>
            <a:miter lim="800000"/>
            <a:headEnd/>
            <a:tailEnd/>
          </a:ln>
          <a:effectLst/>
        </p:spPr>
        <p:txBody>
          <a:bodyPr wrap="none" lIns="85725" tIns="42862" rIns="85725" bIns="42862">
            <a:spAutoFit/>
          </a:bodyPr>
          <a:lstStyle/>
          <a:p>
            <a:pPr marL="317500" indent="-317500" defTabSz="708025">
              <a:buFont typeface="Wingdings" pitchFamily="2" charset="2"/>
              <a:buNone/>
            </a:pPr>
            <a:r>
              <a:rPr lang="en-US"/>
              <a:t>10.1.0.10</a:t>
            </a:r>
          </a:p>
        </p:txBody>
      </p:sp>
      <p:sp>
        <p:nvSpPr>
          <p:cNvPr id="889883" name="Rectangle 27"/>
          <p:cNvSpPr>
            <a:spLocks noChangeArrowheads="1"/>
          </p:cNvSpPr>
          <p:nvPr/>
        </p:nvSpPr>
        <p:spPr bwMode="auto">
          <a:xfrm>
            <a:off x="6948488" y="4618038"/>
            <a:ext cx="1457325" cy="701675"/>
          </a:xfrm>
          <a:prstGeom prst="rect">
            <a:avLst/>
          </a:prstGeom>
          <a:solidFill>
            <a:srgbClr val="95CDFF"/>
          </a:solidFill>
          <a:ln w="12700" algn="ctr">
            <a:solidFill>
              <a:schemeClr val="tx1"/>
            </a:solidFill>
            <a:miter lim="800000"/>
            <a:headEnd/>
            <a:tailEnd/>
          </a:ln>
          <a:effectLst/>
        </p:spPr>
        <p:txBody>
          <a:bodyPr wrap="none" lIns="85725" tIns="42862" rIns="85725" bIns="42862" anchor="ctr"/>
          <a:lstStyle/>
          <a:p>
            <a:pPr marL="317500" indent="-317500" algn="ctr" defTabSz="708025">
              <a:spcBef>
                <a:spcPct val="0"/>
              </a:spcBef>
              <a:buFont typeface="Wingdings" pitchFamily="2" charset="2"/>
              <a:buNone/>
            </a:pPr>
            <a:r>
              <a:rPr lang="en-US"/>
              <a:t>HTTP</a:t>
            </a:r>
          </a:p>
          <a:p>
            <a:pPr marL="317500" indent="-317500" algn="ctr" defTabSz="708025">
              <a:spcBef>
                <a:spcPct val="0"/>
              </a:spcBef>
              <a:buFont typeface="Wingdings" pitchFamily="2" charset="2"/>
              <a:buNone/>
            </a:pPr>
            <a:r>
              <a:rPr lang="en-US"/>
              <a:t>server</a:t>
            </a:r>
          </a:p>
        </p:txBody>
      </p:sp>
      <p:sp>
        <p:nvSpPr>
          <p:cNvPr id="889884" name="Text Box 28"/>
          <p:cNvSpPr txBox="1">
            <a:spLocks noChangeArrowheads="1"/>
          </p:cNvSpPr>
          <p:nvPr/>
        </p:nvSpPr>
        <p:spPr bwMode="auto">
          <a:xfrm>
            <a:off x="5597525" y="4510088"/>
            <a:ext cx="1133475" cy="909637"/>
          </a:xfrm>
          <a:prstGeom prst="rect">
            <a:avLst/>
          </a:prstGeom>
          <a:noFill/>
          <a:ln w="12700" algn="ctr">
            <a:noFill/>
            <a:miter lim="800000"/>
            <a:headEnd/>
            <a:tailEnd/>
          </a:ln>
          <a:effectLst/>
        </p:spPr>
        <p:txBody>
          <a:bodyPr wrap="none" lIns="85725" tIns="42862" rIns="85725" bIns="42862">
            <a:spAutoFit/>
          </a:bodyPr>
          <a:lstStyle/>
          <a:p>
            <a:pPr marL="317500" indent="-317500" defTabSz="708025">
              <a:spcBef>
                <a:spcPct val="0"/>
              </a:spcBef>
              <a:buFont typeface="Wingdings" pitchFamily="2" charset="2"/>
              <a:buNone/>
            </a:pPr>
            <a:r>
              <a:rPr lang="en-US" sz="1800"/>
              <a:t>listens on</a:t>
            </a:r>
          </a:p>
          <a:p>
            <a:pPr marL="317500" indent="-317500" defTabSz="708025">
              <a:spcBef>
                <a:spcPct val="0"/>
              </a:spcBef>
              <a:buFont typeface="Wingdings" pitchFamily="2" charset="2"/>
              <a:buNone/>
            </a:pPr>
            <a:r>
              <a:rPr lang="en-US" sz="1800"/>
              <a:t>10.1.0.10</a:t>
            </a:r>
          </a:p>
          <a:p>
            <a:pPr marL="317500" indent="-317500" defTabSz="708025">
              <a:spcBef>
                <a:spcPct val="0"/>
              </a:spcBef>
              <a:buFont typeface="Wingdings" pitchFamily="2" charset="2"/>
              <a:buNone/>
            </a:pPr>
            <a:r>
              <a:rPr lang="en-US" sz="1800"/>
              <a:t>port 80</a:t>
            </a:r>
          </a:p>
        </p:txBody>
      </p:sp>
      <p:sp>
        <p:nvSpPr>
          <p:cNvPr id="889885" name="Line 29"/>
          <p:cNvSpPr>
            <a:spLocks noChangeShapeType="1"/>
          </p:cNvSpPr>
          <p:nvPr/>
        </p:nvSpPr>
        <p:spPr bwMode="auto">
          <a:xfrm>
            <a:off x="7704138" y="3806825"/>
            <a:ext cx="0" cy="757238"/>
          </a:xfrm>
          <a:prstGeom prst="line">
            <a:avLst/>
          </a:prstGeom>
          <a:noFill/>
          <a:ln w="38100">
            <a:solidFill>
              <a:schemeClr val="tx1"/>
            </a:solidFill>
            <a:round/>
            <a:headEnd/>
            <a:tailEnd/>
          </a:ln>
          <a:effectLst/>
        </p:spPr>
        <p:txBody>
          <a:bodyPr lIns="85725" tIns="42862" rIns="85725" bIns="42862"/>
          <a:lstStyle/>
          <a:p>
            <a:endParaRPr lang="de-CH"/>
          </a:p>
        </p:txBody>
      </p:sp>
      <p:sp>
        <p:nvSpPr>
          <p:cNvPr id="889886" name="Text Box 30"/>
          <p:cNvSpPr txBox="1">
            <a:spLocks noChangeArrowheads="1"/>
          </p:cNvSpPr>
          <p:nvPr/>
        </p:nvSpPr>
        <p:spPr bwMode="auto">
          <a:xfrm>
            <a:off x="630238" y="5751513"/>
            <a:ext cx="5384800" cy="387350"/>
          </a:xfrm>
          <a:prstGeom prst="rect">
            <a:avLst/>
          </a:prstGeom>
          <a:solidFill>
            <a:srgbClr val="66FFCC"/>
          </a:solidFill>
          <a:ln w="12700" algn="ctr">
            <a:noFill/>
            <a:miter lim="800000"/>
            <a:headEnd/>
            <a:tailEnd/>
          </a:ln>
          <a:effectLst/>
        </p:spPr>
        <p:txBody>
          <a:bodyPr lIns="85725" tIns="42862" rIns="85725" bIns="42862"/>
          <a:lstStyle/>
          <a:p>
            <a:pPr marL="317500" indent="-317500" defTabSz="708025">
              <a:buFont typeface="Wingdings" pitchFamily="2" charset="2"/>
              <a:buNone/>
            </a:pPr>
            <a:r>
              <a:rPr lang="en-US" sz="1900" b="1">
                <a:latin typeface="Courier New" pitchFamily="49" charset="0"/>
              </a:rPr>
              <a:t>ssh –L8080:10.1.0.10:80  55.66.77.88</a:t>
            </a:r>
          </a:p>
        </p:txBody>
      </p:sp>
    </p:spTree>
    <p:extLst>
      <p:ext uri="{BB962C8B-B14F-4D97-AF65-F5344CB8AC3E}">
        <p14:creationId xmlns:p14="http://schemas.microsoft.com/office/powerpoint/2010/main" val="47431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89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59"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1908" name="Rectangle 4"/>
          <p:cNvSpPr>
            <a:spLocks noGrp="1" noChangeArrowheads="1"/>
          </p:cNvSpPr>
          <p:nvPr>
            <p:ph idx="1"/>
          </p:nvPr>
        </p:nvSpPr>
        <p:spPr>
          <a:xfrm>
            <a:off x="457200" y="1600200"/>
            <a:ext cx="8435280" cy="4530725"/>
          </a:xfrm>
          <a:noFill/>
          <a:ln/>
        </p:spPr>
        <p:txBody>
          <a:bodyPr/>
          <a:lstStyle/>
          <a:p>
            <a:r>
              <a:rPr lang="en-US" dirty="0" err="1">
                <a:solidFill>
                  <a:srgbClr val="FF0000"/>
                </a:solidFill>
              </a:rPr>
              <a:t>OpenSSH</a:t>
            </a:r>
            <a:r>
              <a:rPr lang="en-US" dirty="0"/>
              <a:t> for </a:t>
            </a:r>
            <a:r>
              <a:rPr lang="en-US" dirty="0" err="1"/>
              <a:t>OpenBSD</a:t>
            </a:r>
            <a:endParaRPr lang="en-US" dirty="0"/>
          </a:p>
          <a:p>
            <a:pPr lvl="1"/>
            <a:r>
              <a:rPr lang="en-US" dirty="0"/>
              <a:t>http://www.openssh.org</a:t>
            </a:r>
          </a:p>
          <a:p>
            <a:r>
              <a:rPr lang="en-US" dirty="0">
                <a:solidFill>
                  <a:srgbClr val="FF0000"/>
                </a:solidFill>
              </a:rPr>
              <a:t>Portable </a:t>
            </a:r>
            <a:r>
              <a:rPr lang="en-US" dirty="0" err="1">
                <a:solidFill>
                  <a:srgbClr val="FF0000"/>
                </a:solidFill>
              </a:rPr>
              <a:t>OpenSSH</a:t>
            </a:r>
            <a:r>
              <a:rPr lang="en-US" dirty="0"/>
              <a:t> for Linux, Unix, Mac OS X</a:t>
            </a:r>
          </a:p>
          <a:p>
            <a:pPr lvl="1"/>
            <a:r>
              <a:rPr lang="en-US" dirty="0"/>
              <a:t>http://www.openssh.org</a:t>
            </a:r>
          </a:p>
          <a:p>
            <a:r>
              <a:rPr lang="en-US" dirty="0" err="1">
                <a:solidFill>
                  <a:srgbClr val="FF0000"/>
                </a:solidFill>
              </a:rPr>
              <a:t>PuTTY</a:t>
            </a:r>
            <a:r>
              <a:rPr lang="en-US" dirty="0"/>
              <a:t> for Windows</a:t>
            </a:r>
          </a:p>
          <a:p>
            <a:pPr lvl="1"/>
            <a:r>
              <a:rPr lang="de-DE" dirty="0"/>
              <a:t>http://www.chiark.greenend.org.uk/~sgtatham/putty/</a:t>
            </a:r>
          </a:p>
          <a:p>
            <a:r>
              <a:rPr lang="de-DE" dirty="0" err="1">
                <a:solidFill>
                  <a:srgbClr val="FF0000"/>
                </a:solidFill>
              </a:rPr>
              <a:t>WinSCP</a:t>
            </a:r>
            <a:r>
              <a:rPr lang="de-DE" dirty="0"/>
              <a:t> </a:t>
            </a:r>
            <a:r>
              <a:rPr lang="de-DE" dirty="0" err="1"/>
              <a:t>graphical</a:t>
            </a:r>
            <a:r>
              <a:rPr lang="de-DE" dirty="0"/>
              <a:t> Windows </a:t>
            </a:r>
            <a:r>
              <a:rPr lang="de-DE" dirty="0" err="1"/>
              <a:t>scp</a:t>
            </a:r>
            <a:r>
              <a:rPr lang="de-DE" dirty="0"/>
              <a:t> </a:t>
            </a:r>
            <a:r>
              <a:rPr lang="de-DE" dirty="0" err="1"/>
              <a:t>and</a:t>
            </a:r>
            <a:r>
              <a:rPr lang="de-DE" dirty="0"/>
              <a:t> </a:t>
            </a:r>
            <a:r>
              <a:rPr lang="de-DE" dirty="0" err="1"/>
              <a:t>sftp</a:t>
            </a:r>
            <a:r>
              <a:rPr lang="de-DE" dirty="0"/>
              <a:t> </a:t>
            </a:r>
            <a:r>
              <a:rPr lang="de-DE" dirty="0" err="1"/>
              <a:t>client</a:t>
            </a:r>
            <a:endParaRPr lang="de-DE" dirty="0"/>
          </a:p>
          <a:p>
            <a:pPr lvl="1"/>
            <a:r>
              <a:rPr lang="de-DE" dirty="0"/>
              <a:t>http://winscp.net/</a:t>
            </a:r>
            <a:r>
              <a:rPr lang="de-DE" dirty="0">
                <a:solidFill>
                  <a:srgbClr val="003399"/>
                </a:solidFill>
              </a:rPr>
              <a:t>	</a:t>
            </a:r>
          </a:p>
        </p:txBody>
      </p:sp>
      <p:sp>
        <p:nvSpPr>
          <p:cNvPr id="891906" name="Rectangle 2"/>
          <p:cNvSpPr>
            <a:spLocks noGrp="1" noChangeArrowheads="1"/>
          </p:cNvSpPr>
          <p:nvPr>
            <p:ph type="title"/>
          </p:nvPr>
        </p:nvSpPr>
        <p:spPr/>
        <p:txBody>
          <a:bodyPr/>
          <a:lstStyle/>
          <a:p>
            <a:r>
              <a:rPr lang="de-CH" dirty="0"/>
              <a:t>SSH 2 – </a:t>
            </a:r>
            <a:r>
              <a:rPr lang="zh-CN" altLang="en-US" dirty="0"/>
              <a:t>实现</a:t>
            </a:r>
            <a:endParaRPr lang="de-DE" dirty="0"/>
          </a:p>
        </p:txBody>
      </p:sp>
      <p:sp>
        <p:nvSpPr>
          <p:cNvPr id="891907" name="Rectangle 3"/>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Tree>
    <p:extLst>
      <p:ext uri="{BB962C8B-B14F-4D97-AF65-F5344CB8AC3E}">
        <p14:creationId xmlns:p14="http://schemas.microsoft.com/office/powerpoint/2010/main" val="352353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919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90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/etc/</a:t>
            </a:r>
            <a:r>
              <a:rPr lang="en-US" altLang="zh-CN" dirty="0" err="1"/>
              <a:t>ssh</a:t>
            </a:r>
            <a:r>
              <a:rPr lang="en-US" altLang="zh-CN" dirty="0"/>
              <a:t>/</a:t>
            </a:r>
            <a:r>
              <a:rPr lang="en-US" altLang="zh-CN" dirty="0" err="1"/>
              <a:t>ssh_known_hosts</a:t>
            </a:r>
            <a:endParaRPr lang="en-US" altLang="zh-CN" dirty="0"/>
          </a:p>
          <a:p>
            <a:pPr lvl="1"/>
            <a:r>
              <a:rPr lang="zh-CN" altLang="en-US" dirty="0"/>
              <a:t>用户可能有 </a:t>
            </a:r>
            <a:r>
              <a:rPr lang="en-US" altLang="zh-CN" dirty="0"/>
              <a:t>~/.</a:t>
            </a:r>
            <a:r>
              <a:rPr lang="en-US" altLang="zh-CN" dirty="0" err="1"/>
              <a:t>ssh</a:t>
            </a:r>
            <a:r>
              <a:rPr lang="en-US" altLang="zh-CN" dirty="0"/>
              <a:t>/</a:t>
            </a:r>
            <a:r>
              <a:rPr lang="en-US" altLang="zh-CN" dirty="0" err="1"/>
              <a:t>known_hosts</a:t>
            </a:r>
            <a:endParaRPr lang="en-US" altLang="zh-CN" dirty="0"/>
          </a:p>
          <a:p>
            <a:pPr lvl="1"/>
            <a:r>
              <a:rPr lang="en-US" altLang="zh-CN" dirty="0" err="1">
                <a:solidFill>
                  <a:srgbClr val="002060"/>
                </a:solidFill>
              </a:rPr>
              <a:t>UserKnownHostsFile</a:t>
            </a:r>
            <a:endParaRPr lang="en-US" altLang="zh-CN" dirty="0">
              <a:solidFill>
                <a:srgbClr val="002060"/>
              </a:solidFill>
            </a:endParaRPr>
          </a:p>
          <a:p>
            <a:r>
              <a:rPr lang="en-US" altLang="zh-CN" dirty="0" err="1"/>
              <a:t>StrictHostKeyChecking</a:t>
            </a:r>
            <a:endParaRPr lang="en-US" altLang="zh-CN" dirty="0"/>
          </a:p>
          <a:p>
            <a:pPr lvl="1"/>
            <a:r>
              <a:rPr lang="zh-CN" altLang="en-US" dirty="0"/>
              <a:t>默认为</a:t>
            </a:r>
            <a:r>
              <a:rPr lang="en-US" altLang="zh-CN" dirty="0"/>
              <a:t> </a:t>
            </a:r>
            <a:r>
              <a:rPr lang="en-US" altLang="zh-CN" b="1" i="1" dirty="0"/>
              <a:t>ask</a:t>
            </a:r>
            <a:r>
              <a:rPr lang="en-US" altLang="zh-CN" dirty="0"/>
              <a:t> </a:t>
            </a:r>
            <a:r>
              <a:rPr lang="zh-CN" altLang="en-US" dirty="0"/>
              <a:t>，让用户决定是否接受未知的服务器密钥</a:t>
            </a:r>
            <a:endParaRPr lang="en-US" altLang="zh-CN" dirty="0"/>
          </a:p>
          <a:p>
            <a:r>
              <a:rPr lang="en-US" altLang="zh-CN" dirty="0" err="1"/>
              <a:t>ssh-keyscan</a:t>
            </a:r>
            <a:endParaRPr lang="en-US" altLang="zh-CN" dirty="0"/>
          </a:p>
          <a:p>
            <a:pPr lvl="1"/>
            <a:r>
              <a:rPr lang="zh-CN" altLang="en-US" dirty="0"/>
              <a:t>收集指定主机的公钥</a:t>
            </a:r>
          </a:p>
        </p:txBody>
      </p:sp>
      <p:sp>
        <p:nvSpPr>
          <p:cNvPr id="3" name="标题 2"/>
          <p:cNvSpPr>
            <a:spLocks noGrp="1"/>
          </p:cNvSpPr>
          <p:nvPr>
            <p:ph type="title"/>
          </p:nvPr>
        </p:nvSpPr>
        <p:spPr/>
        <p:txBody>
          <a:bodyPr/>
          <a:lstStyle/>
          <a:p>
            <a:r>
              <a:rPr lang="zh-CN" altLang="en-US" dirty="0"/>
              <a:t>客户端的主机认证</a:t>
            </a:r>
          </a:p>
        </p:txBody>
      </p:sp>
    </p:spTree>
    <p:extLst>
      <p:ext uri="{BB962C8B-B14F-4D97-AF65-F5344CB8AC3E}">
        <p14:creationId xmlns:p14="http://schemas.microsoft.com/office/powerpoint/2010/main" val="7087525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用户身份验证方法请求</a:t>
            </a:r>
            <a:endParaRPr lang="en-US" altLang="zh-CN" dirty="0"/>
          </a:p>
          <a:p>
            <a:pPr lvl="1"/>
            <a:r>
              <a:rPr lang="en-US" altLang="zh-CN" dirty="0" err="1"/>
              <a:t>PasswordAuthentication</a:t>
            </a:r>
            <a:endParaRPr lang="en-US" altLang="zh-CN" dirty="0"/>
          </a:p>
          <a:p>
            <a:pPr lvl="1"/>
            <a:r>
              <a:rPr lang="en-US" altLang="zh-CN" dirty="0" err="1"/>
              <a:t>PubkeyAuthentication</a:t>
            </a:r>
            <a:endParaRPr lang="en-US" altLang="zh-CN" dirty="0"/>
          </a:p>
          <a:p>
            <a:pPr lvl="2"/>
            <a:r>
              <a:rPr lang="en-US" altLang="zh-CN" dirty="0"/>
              <a:t>Key files and ~/.</a:t>
            </a:r>
            <a:r>
              <a:rPr lang="en-US" altLang="zh-CN" dirty="0" err="1"/>
              <a:t>ssh</a:t>
            </a:r>
            <a:r>
              <a:rPr lang="en-US" altLang="zh-CN" dirty="0"/>
              <a:t>/</a:t>
            </a:r>
            <a:r>
              <a:rPr lang="en-US" altLang="zh-CN" dirty="0" err="1"/>
              <a:t>authorized_keys</a:t>
            </a:r>
            <a:endParaRPr lang="en-US" altLang="zh-CN" dirty="0"/>
          </a:p>
          <a:p>
            <a:pPr lvl="1"/>
            <a:r>
              <a:rPr lang="en-US" altLang="zh-CN" dirty="0" err="1"/>
              <a:t>HostbasedAuthentication</a:t>
            </a:r>
            <a:endParaRPr lang="en-US" altLang="zh-CN" dirty="0"/>
          </a:p>
          <a:p>
            <a:pPr lvl="2"/>
            <a:r>
              <a:rPr lang="en-US" altLang="zh-CN" dirty="0"/>
              <a:t>Insecure, do not use</a:t>
            </a:r>
          </a:p>
          <a:p>
            <a:r>
              <a:rPr lang="zh-CN" altLang="en-US" dirty="0"/>
              <a:t>实际使用的方法基于远程服务器的控制</a:t>
            </a:r>
          </a:p>
        </p:txBody>
      </p:sp>
      <p:sp>
        <p:nvSpPr>
          <p:cNvPr id="3" name="标题 2"/>
          <p:cNvSpPr>
            <a:spLocks noGrp="1"/>
          </p:cNvSpPr>
          <p:nvPr>
            <p:ph type="title"/>
          </p:nvPr>
        </p:nvSpPr>
        <p:spPr/>
        <p:txBody>
          <a:bodyPr/>
          <a:lstStyle/>
          <a:p>
            <a:r>
              <a:rPr lang="zh-CN" altLang="en-US" dirty="0"/>
              <a:t>客户端的用户认证</a:t>
            </a:r>
          </a:p>
        </p:txBody>
      </p:sp>
    </p:spTree>
    <p:extLst>
      <p:ext uri="{BB962C8B-B14F-4D97-AF65-F5344CB8AC3E}">
        <p14:creationId xmlns:p14="http://schemas.microsoft.com/office/powerpoint/2010/main" val="275495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systemctl</a:t>
            </a:r>
            <a:r>
              <a:rPr lang="zh-CN" altLang="zh-CN" dirty="0"/>
              <a:t>管理服务</a:t>
            </a:r>
            <a:r>
              <a:rPr lang="zh-CN" altLang="en-US" dirty="0"/>
              <a:t>（</a:t>
            </a:r>
            <a:r>
              <a:rPr lang="en-US" altLang="zh-CN" dirty="0"/>
              <a:t>2</a:t>
            </a:r>
            <a:r>
              <a:rPr lang="zh-CN" altLang="en-US" dirty="0"/>
              <a:t>）</a:t>
            </a:r>
          </a:p>
        </p:txBody>
      </p:sp>
      <p:sp>
        <p:nvSpPr>
          <p:cNvPr id="3" name="内容占位符 2"/>
          <p:cNvSpPr>
            <a:spLocks noGrp="1"/>
          </p:cNvSpPr>
          <p:nvPr>
            <p:ph idx="1"/>
          </p:nvPr>
        </p:nvSpPr>
        <p:spPr>
          <a:xfrm>
            <a:off x="457200" y="1052736"/>
            <a:ext cx="8229600" cy="5078189"/>
          </a:xfrm>
        </p:spPr>
        <p:txBody>
          <a:bodyPr/>
          <a:lstStyle/>
          <a:p>
            <a:r>
              <a:rPr lang="zh-CN" altLang="en-US" dirty="0"/>
              <a:t>启动名为</a:t>
            </a:r>
            <a:r>
              <a:rPr lang="en-US" altLang="zh-CN" dirty="0" err="1"/>
              <a:t>ServiceName</a:t>
            </a:r>
            <a:r>
              <a:rPr lang="zh-CN" altLang="en-US" dirty="0"/>
              <a:t>的服务</a:t>
            </a:r>
          </a:p>
          <a:p>
            <a:pPr lvl="1"/>
            <a:r>
              <a:rPr lang="en-US" altLang="zh-CN" b="1" dirty="0" err="1"/>
              <a:t>systemctl</a:t>
            </a:r>
            <a:r>
              <a:rPr lang="en-US" altLang="zh-CN" b="1" dirty="0"/>
              <a:t> start </a:t>
            </a:r>
            <a:r>
              <a:rPr lang="en-US" altLang="zh-CN" dirty="0"/>
              <a:t>&lt;</a:t>
            </a:r>
            <a:r>
              <a:rPr lang="en-US" altLang="zh-CN" dirty="0" err="1"/>
              <a:t>ServiceName</a:t>
            </a:r>
            <a:r>
              <a:rPr lang="en-US" altLang="zh-CN" dirty="0"/>
              <a:t>&gt;</a:t>
            </a:r>
          </a:p>
          <a:p>
            <a:r>
              <a:rPr lang="zh-CN" altLang="en-US" dirty="0"/>
              <a:t>停止名为</a:t>
            </a:r>
            <a:r>
              <a:rPr lang="en-US" altLang="zh-CN" dirty="0" err="1"/>
              <a:t>ServiceName</a:t>
            </a:r>
            <a:r>
              <a:rPr lang="zh-CN" altLang="en-US" dirty="0"/>
              <a:t>的服务</a:t>
            </a:r>
          </a:p>
          <a:p>
            <a:pPr lvl="1"/>
            <a:r>
              <a:rPr lang="en-US" altLang="zh-CN" b="1" dirty="0" err="1"/>
              <a:t>systemctl</a:t>
            </a:r>
            <a:r>
              <a:rPr lang="en-US" altLang="zh-CN" b="1" dirty="0"/>
              <a:t> stop </a:t>
            </a:r>
            <a:r>
              <a:rPr lang="en-US" altLang="zh-CN" dirty="0"/>
              <a:t>&lt;</a:t>
            </a:r>
            <a:r>
              <a:rPr lang="en-US" altLang="zh-CN" dirty="0" err="1"/>
              <a:t>ServiceName</a:t>
            </a:r>
            <a:r>
              <a:rPr lang="en-US" altLang="zh-CN" dirty="0"/>
              <a:t>&gt;</a:t>
            </a:r>
          </a:p>
          <a:p>
            <a:r>
              <a:rPr lang="zh-CN" altLang="en-US" dirty="0"/>
              <a:t>重启名为</a:t>
            </a:r>
            <a:r>
              <a:rPr lang="en-US" altLang="zh-CN" dirty="0" err="1"/>
              <a:t>ServiceName</a:t>
            </a:r>
            <a:r>
              <a:rPr lang="zh-CN" altLang="en-US" dirty="0"/>
              <a:t>的服务</a:t>
            </a:r>
          </a:p>
          <a:p>
            <a:pPr lvl="1"/>
            <a:r>
              <a:rPr lang="en-US" altLang="zh-CN" b="1" dirty="0" err="1"/>
              <a:t>systemctl</a:t>
            </a:r>
            <a:r>
              <a:rPr lang="en-US" altLang="zh-CN" b="1" dirty="0"/>
              <a:t> restart </a:t>
            </a:r>
            <a:r>
              <a:rPr lang="en-US" altLang="zh-CN" dirty="0"/>
              <a:t>&lt;</a:t>
            </a:r>
            <a:r>
              <a:rPr lang="en-US" altLang="zh-CN" dirty="0" err="1"/>
              <a:t>ServiceName</a:t>
            </a:r>
            <a:r>
              <a:rPr lang="en-US" altLang="zh-CN" dirty="0"/>
              <a:t>&gt;</a:t>
            </a:r>
          </a:p>
          <a:p>
            <a:r>
              <a:rPr lang="zh-CN" altLang="en-US" dirty="0"/>
              <a:t>重新加载名为</a:t>
            </a:r>
            <a:r>
              <a:rPr lang="en-US" altLang="zh-CN" dirty="0" err="1"/>
              <a:t>ServiceName</a:t>
            </a:r>
            <a:r>
              <a:rPr lang="zh-CN" altLang="en-US" dirty="0"/>
              <a:t>服务的配置文件</a:t>
            </a:r>
          </a:p>
          <a:p>
            <a:pPr lvl="1"/>
            <a:r>
              <a:rPr lang="en-US" altLang="zh-CN" b="1" dirty="0" err="1"/>
              <a:t>systemctl</a:t>
            </a:r>
            <a:r>
              <a:rPr lang="en-US" altLang="zh-CN" b="1" dirty="0"/>
              <a:t> reload </a:t>
            </a:r>
            <a:r>
              <a:rPr lang="en-US" altLang="zh-CN" dirty="0"/>
              <a:t>&lt;</a:t>
            </a:r>
            <a:r>
              <a:rPr lang="en-US" altLang="zh-CN" dirty="0" err="1"/>
              <a:t>ServiceName</a:t>
            </a:r>
            <a:r>
              <a:rPr lang="en-US" altLang="zh-CN" dirty="0"/>
              <a:t>&gt;</a:t>
            </a:r>
          </a:p>
          <a:p>
            <a:r>
              <a:rPr lang="zh-CN" altLang="en-US" dirty="0"/>
              <a:t>查看名为</a:t>
            </a:r>
            <a:r>
              <a:rPr lang="en-US" altLang="zh-CN" dirty="0" err="1"/>
              <a:t>ServiceName</a:t>
            </a:r>
            <a:r>
              <a:rPr lang="zh-CN" altLang="en-US" dirty="0"/>
              <a:t>服务的状态信息</a:t>
            </a:r>
          </a:p>
          <a:p>
            <a:pPr lvl="1"/>
            <a:r>
              <a:rPr lang="en-US" altLang="zh-CN" b="1" dirty="0" err="1"/>
              <a:t>systemctl</a:t>
            </a:r>
            <a:r>
              <a:rPr lang="en-US" altLang="zh-CN" b="1" dirty="0"/>
              <a:t> status </a:t>
            </a:r>
            <a:r>
              <a:rPr lang="en-US" altLang="zh-CN" dirty="0"/>
              <a:t>&lt;</a:t>
            </a:r>
            <a:r>
              <a:rPr lang="en-US" altLang="zh-CN" dirty="0" err="1"/>
              <a:t>ServiceName</a:t>
            </a:r>
            <a:r>
              <a:rPr lang="en-US" altLang="zh-CN" dirty="0"/>
              <a:t>&gt;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Tree>
    <p:extLst>
      <p:ext uri="{BB962C8B-B14F-4D97-AF65-F5344CB8AC3E}">
        <p14:creationId xmlns:p14="http://schemas.microsoft.com/office/powerpoint/2010/main" val="37040410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OpenSSH</a:t>
            </a:r>
            <a:r>
              <a:rPr lang="zh-CN" altLang="zh-CN" dirty="0"/>
              <a:t>的主机密钥管理</a:t>
            </a:r>
            <a:br>
              <a:rPr lang="en-US" altLang="zh-CN" dirty="0"/>
            </a:br>
            <a:r>
              <a:rPr lang="en-US" altLang="zh-CN" dirty="0"/>
              <a:t>——</a:t>
            </a:r>
            <a:r>
              <a:rPr lang="zh-CN" altLang="en-US" dirty="0"/>
              <a:t>主机密钥生成</a:t>
            </a:r>
          </a:p>
        </p:txBody>
      </p:sp>
      <p:sp>
        <p:nvSpPr>
          <p:cNvPr id="3" name="内容占位符 2"/>
          <p:cNvSpPr>
            <a:spLocks noGrp="1"/>
          </p:cNvSpPr>
          <p:nvPr>
            <p:ph idx="1"/>
          </p:nvPr>
        </p:nvSpPr>
        <p:spPr/>
        <p:txBody>
          <a:bodyPr/>
          <a:lstStyle/>
          <a:p>
            <a:r>
              <a:rPr lang="en-US" altLang="zh-CN" dirty="0" err="1"/>
              <a:t>OpenSSH</a:t>
            </a:r>
            <a:r>
              <a:rPr lang="zh-CN" altLang="en-US" dirty="0"/>
              <a:t>的服务启动脚本 </a:t>
            </a:r>
            <a:r>
              <a:rPr lang="en-US" altLang="zh-CN" b="1" dirty="0">
                <a:solidFill>
                  <a:srgbClr val="002060"/>
                </a:solidFill>
              </a:rPr>
              <a:t>/etc/</a:t>
            </a:r>
            <a:r>
              <a:rPr lang="en-US" altLang="zh-CN" b="1" dirty="0" err="1">
                <a:solidFill>
                  <a:srgbClr val="002060"/>
                </a:solidFill>
              </a:rPr>
              <a:t>init.d</a:t>
            </a:r>
            <a:r>
              <a:rPr lang="en-US" altLang="zh-CN" b="1" dirty="0">
                <a:solidFill>
                  <a:srgbClr val="002060"/>
                </a:solidFill>
              </a:rPr>
              <a:t>/</a:t>
            </a:r>
            <a:r>
              <a:rPr lang="en-US" altLang="zh-CN" b="1" dirty="0" err="1">
                <a:solidFill>
                  <a:srgbClr val="002060"/>
                </a:solidFill>
              </a:rPr>
              <a:t>sshd</a:t>
            </a:r>
            <a:endParaRPr lang="en-US" altLang="zh-CN" b="1" dirty="0">
              <a:solidFill>
                <a:srgbClr val="002060"/>
              </a:solidFill>
            </a:endParaRPr>
          </a:p>
          <a:p>
            <a:pPr lvl="1"/>
            <a:r>
              <a:rPr lang="zh-CN" altLang="en-US" sz="2400" dirty="0"/>
              <a:t>包含了主机密钥的生成命令</a:t>
            </a:r>
            <a:endParaRPr lang="en-US" altLang="zh-CN" sz="2400" dirty="0"/>
          </a:p>
          <a:p>
            <a:pPr lvl="1"/>
            <a:r>
              <a:rPr lang="en-US" altLang="zh-CN" sz="2400" dirty="0" err="1"/>
              <a:t>sshd</a:t>
            </a:r>
            <a:r>
              <a:rPr lang="zh-CN" altLang="en-US" sz="2400" dirty="0"/>
              <a:t>首次启动时默认会生成三对主机密钥（</a:t>
            </a:r>
            <a:r>
              <a:rPr lang="en-US" altLang="zh-CN" sz="2400" dirty="0"/>
              <a:t>SSH-1 RSA</a:t>
            </a:r>
            <a:r>
              <a:rPr lang="zh-CN" altLang="en-US" sz="2400" dirty="0"/>
              <a:t>、</a:t>
            </a:r>
            <a:r>
              <a:rPr lang="en-US" altLang="zh-CN" sz="2400" dirty="0"/>
              <a:t>SSH-2 RSA</a:t>
            </a:r>
            <a:r>
              <a:rPr lang="zh-CN" altLang="en-US" sz="2400" dirty="0"/>
              <a:t>、</a:t>
            </a:r>
            <a:r>
              <a:rPr lang="en-US" altLang="zh-CN" sz="2400" dirty="0"/>
              <a:t>SSH-2 DSA</a:t>
            </a:r>
            <a:r>
              <a:rPr lang="zh-CN" altLang="en-US" sz="2400" dirty="0"/>
              <a:t>）</a:t>
            </a:r>
          </a:p>
          <a:p>
            <a:r>
              <a:rPr lang="zh-CN" altLang="en-US" sz="2800" dirty="0"/>
              <a:t>何时需要重新生成主机密钥</a:t>
            </a:r>
            <a:endParaRPr lang="en-US" altLang="zh-CN" sz="2800" dirty="0"/>
          </a:p>
          <a:p>
            <a:pPr lvl="1"/>
            <a:r>
              <a:rPr lang="zh-CN" altLang="zh-CN" dirty="0"/>
              <a:t>若系统是从一个旧系统克隆而来</a:t>
            </a:r>
            <a:endParaRPr lang="en-US" altLang="zh-CN" dirty="0"/>
          </a:p>
          <a:p>
            <a:pPr lvl="2"/>
            <a:r>
              <a:rPr lang="zh-CN" altLang="zh-CN" dirty="0"/>
              <a:t>如：硬盘对拷、复制的虚拟机文件等</a:t>
            </a:r>
            <a:endParaRPr lang="en-US" altLang="zh-CN" dirty="0"/>
          </a:p>
          <a:p>
            <a:r>
              <a:rPr lang="zh-CN" altLang="en-US" sz="2800" dirty="0"/>
              <a:t>在 </a:t>
            </a:r>
            <a:r>
              <a:rPr lang="en-US" altLang="zh-CN" sz="2800" dirty="0"/>
              <a:t>RHEL/</a:t>
            </a:r>
            <a:r>
              <a:rPr lang="en-US" altLang="zh-CN" sz="2800" dirty="0" err="1"/>
              <a:t>CentOS</a:t>
            </a:r>
            <a:r>
              <a:rPr lang="en-US" altLang="zh-CN" sz="2800" dirty="0"/>
              <a:t> </a:t>
            </a:r>
            <a:r>
              <a:rPr lang="zh-CN" altLang="en-US" sz="2800" dirty="0"/>
              <a:t>上重新生成主机密钥</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rm</a:t>
            </a:r>
            <a:r>
              <a:rPr lang="en-US" altLang="zh-CN" b="1" dirty="0">
                <a:solidFill>
                  <a:schemeClr val="accent6">
                    <a:lumMod val="75000"/>
                  </a:schemeClr>
                </a:solidFill>
              </a:rPr>
              <a:t> -f /etc/</a:t>
            </a:r>
            <a:r>
              <a:rPr lang="en-US" altLang="zh-CN" b="1" dirty="0" err="1">
                <a:solidFill>
                  <a:schemeClr val="accent6">
                    <a:lumMod val="75000"/>
                  </a:schemeClr>
                </a:solidFill>
              </a:rPr>
              <a:t>ssh</a:t>
            </a:r>
            <a:r>
              <a:rPr lang="en-US" altLang="zh-CN" b="1" dirty="0">
                <a:solidFill>
                  <a:schemeClr val="accent6">
                    <a:lumMod val="75000"/>
                  </a:schemeClr>
                </a:solidFill>
              </a:rPr>
              <a:t>/</a:t>
            </a:r>
            <a:r>
              <a:rPr lang="en-US" altLang="zh-CN" b="1" dirty="0" err="1">
                <a:solidFill>
                  <a:schemeClr val="accent6">
                    <a:lumMod val="75000"/>
                  </a:schemeClr>
                </a:solidFill>
              </a:rPr>
              <a:t>ssh_host</a:t>
            </a:r>
            <a:r>
              <a:rPr lang="en-US" altLang="zh-CN" b="1" dirty="0">
                <a:solidFill>
                  <a:schemeClr val="accent6">
                    <a:lumMod val="75000"/>
                  </a:schemeClr>
                </a:solidFill>
              </a:rPr>
              <a:t>_*</a:t>
            </a:r>
          </a:p>
          <a:p>
            <a:pPr lvl="1">
              <a:buNone/>
            </a:pPr>
            <a:r>
              <a:rPr lang="en-US" altLang="zh-CN" b="1" dirty="0">
                <a:solidFill>
                  <a:schemeClr val="accent6">
                    <a:lumMod val="75000"/>
                  </a:schemeClr>
                </a:solidFill>
              </a:rPr>
              <a:t># service </a:t>
            </a:r>
            <a:r>
              <a:rPr lang="en-US" altLang="zh-CN" b="1" dirty="0" err="1">
                <a:solidFill>
                  <a:schemeClr val="accent6">
                    <a:lumMod val="75000"/>
                  </a:schemeClr>
                </a:solidFill>
              </a:rPr>
              <a:t>sshd</a:t>
            </a:r>
            <a:r>
              <a:rPr lang="en-US" altLang="zh-CN" b="1" dirty="0">
                <a:solidFill>
                  <a:schemeClr val="accent6">
                    <a:lumMod val="75000"/>
                  </a:schemeClr>
                </a:solidFill>
              </a:rPr>
              <a:t> restart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80</a:t>
            </a:fld>
            <a:endParaRPr lang="en-US" altLang="zh-CN" dirty="0"/>
          </a:p>
        </p:txBody>
      </p:sp>
    </p:spTree>
    <p:extLst>
      <p:ext uri="{BB962C8B-B14F-4D97-AF65-F5344CB8AC3E}">
        <p14:creationId xmlns:p14="http://schemas.microsoft.com/office/powerpoint/2010/main" val="41365689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OpenSSH</a:t>
            </a:r>
            <a:r>
              <a:rPr lang="zh-CN" altLang="zh-CN" dirty="0"/>
              <a:t>的主机密钥管理</a:t>
            </a:r>
            <a:br>
              <a:rPr lang="en-US" altLang="zh-CN" dirty="0"/>
            </a:br>
            <a:r>
              <a:rPr lang="en-US" altLang="zh-CN" dirty="0"/>
              <a:t>——</a:t>
            </a:r>
            <a:r>
              <a:rPr lang="zh-CN" altLang="en-US" dirty="0"/>
              <a:t>搜集可信任主机的公钥</a:t>
            </a:r>
          </a:p>
        </p:txBody>
      </p:sp>
      <p:sp>
        <p:nvSpPr>
          <p:cNvPr id="3" name="内容占位符 2"/>
          <p:cNvSpPr>
            <a:spLocks noGrp="1"/>
          </p:cNvSpPr>
          <p:nvPr>
            <p:ph idx="1"/>
          </p:nvPr>
        </p:nvSpPr>
        <p:spPr>
          <a:xfrm>
            <a:off x="457200" y="1844824"/>
            <a:ext cx="8229600" cy="4286101"/>
          </a:xfrm>
        </p:spPr>
        <p:txBody>
          <a:bodyPr/>
          <a:lstStyle/>
          <a:p>
            <a:r>
              <a:rPr lang="en-US" altLang="zh-CN" b="1" dirty="0" err="1"/>
              <a:t>ssh-keyscan</a:t>
            </a:r>
            <a:r>
              <a:rPr lang="en-US" altLang="zh-CN" dirty="0"/>
              <a:t> </a:t>
            </a:r>
            <a:r>
              <a:rPr lang="zh-CN" altLang="en-US" dirty="0"/>
              <a:t>命令格式</a:t>
            </a:r>
          </a:p>
          <a:p>
            <a:pPr lvl="1">
              <a:buNone/>
            </a:pPr>
            <a:r>
              <a:rPr lang="en-US" altLang="zh-CN" sz="2400" dirty="0" err="1">
                <a:solidFill>
                  <a:schemeClr val="accent6">
                    <a:lumMod val="75000"/>
                  </a:schemeClr>
                </a:solidFill>
              </a:rPr>
              <a:t>ssh-keyscan</a:t>
            </a:r>
            <a:r>
              <a:rPr lang="en-US" altLang="zh-CN" sz="2400" dirty="0">
                <a:solidFill>
                  <a:schemeClr val="accent6">
                    <a:lumMod val="75000"/>
                  </a:schemeClr>
                </a:solidFill>
              </a:rPr>
              <a:t> -t &lt;rsa|ecdsa|ed25519&gt; &lt;</a:t>
            </a:r>
            <a:r>
              <a:rPr lang="en-US" altLang="zh-CN" sz="2400" dirty="0" err="1">
                <a:solidFill>
                  <a:schemeClr val="accent6">
                    <a:lumMod val="75000"/>
                  </a:schemeClr>
                </a:solidFill>
              </a:rPr>
              <a:t>Hostname|IPaddress</a:t>
            </a:r>
            <a:r>
              <a:rPr lang="en-US" altLang="zh-CN" sz="2400" dirty="0">
                <a:solidFill>
                  <a:schemeClr val="accent6">
                    <a:lumMod val="75000"/>
                  </a:schemeClr>
                </a:solidFill>
              </a:rPr>
              <a:t>&gt; [&lt;</a:t>
            </a:r>
            <a:r>
              <a:rPr lang="en-US" altLang="zh-CN" sz="2400" dirty="0" err="1">
                <a:solidFill>
                  <a:schemeClr val="accent6">
                    <a:lumMod val="75000"/>
                  </a:schemeClr>
                </a:solidFill>
              </a:rPr>
              <a:t>Hostname|IPaddress</a:t>
            </a:r>
            <a:r>
              <a:rPr lang="en-US" altLang="zh-CN" sz="2400" dirty="0">
                <a:solidFill>
                  <a:schemeClr val="accent6">
                    <a:lumMod val="75000"/>
                  </a:schemeClr>
                </a:solidFill>
              </a:rPr>
              <a:t>&gt; …]</a:t>
            </a:r>
          </a:p>
          <a:p>
            <a:pPr lvl="2"/>
            <a:r>
              <a:rPr lang="en-US" altLang="zh-CN" sz="2400" dirty="0"/>
              <a:t>-t &lt;</a:t>
            </a:r>
            <a:r>
              <a:rPr lang="en-US" sz="2400" dirty="0"/>
              <a:t>rsa</a:t>
            </a:r>
            <a:r>
              <a:rPr lang="en-US" altLang="zh-CN" sz="2400" dirty="0"/>
              <a:t>|</a:t>
            </a:r>
            <a:r>
              <a:rPr lang="en-US" sz="2400" dirty="0"/>
              <a:t>ecdsa</a:t>
            </a:r>
            <a:r>
              <a:rPr lang="en-US" altLang="zh-CN" sz="2400" dirty="0"/>
              <a:t>|</a:t>
            </a:r>
            <a:r>
              <a:rPr lang="en-US" sz="2400" dirty="0"/>
              <a:t>ed25519</a:t>
            </a:r>
            <a:r>
              <a:rPr lang="en-US" altLang="zh-CN" sz="2400" dirty="0"/>
              <a:t>&gt;</a:t>
            </a:r>
            <a:r>
              <a:rPr lang="zh-CN" altLang="en-US" sz="2400" dirty="0"/>
              <a:t>：用于指定密钥算法。可以同时指定多种算法（用逗号间隔）</a:t>
            </a:r>
          </a:p>
          <a:p>
            <a:pPr lvl="2"/>
            <a:r>
              <a:rPr lang="en-US" altLang="zh-CN" sz="2400" dirty="0" err="1"/>
              <a:t>Hostname|IPaddress</a:t>
            </a:r>
            <a:r>
              <a:rPr lang="zh-CN" altLang="en-US" sz="2400" dirty="0"/>
              <a:t>：指定被信任主机的主机名或 </a:t>
            </a:r>
            <a:r>
              <a:rPr lang="en-US" altLang="zh-CN" sz="2400" dirty="0"/>
              <a:t>IP </a:t>
            </a:r>
            <a:r>
              <a:rPr lang="zh-CN" altLang="en-US" sz="2400" dirty="0"/>
              <a:t>地址</a:t>
            </a:r>
          </a:p>
          <a:p>
            <a:r>
              <a:rPr lang="zh-CN" altLang="en-US" dirty="0"/>
              <a:t>例如：</a:t>
            </a:r>
          </a:p>
          <a:p>
            <a:pPr lvl="1"/>
            <a:r>
              <a:rPr lang="en-US" altLang="zh-CN" sz="2400" dirty="0">
                <a:solidFill>
                  <a:schemeClr val="accent6">
                    <a:lumMod val="75000"/>
                  </a:schemeClr>
                </a:solidFill>
              </a:rPr>
              <a:t>$ </a:t>
            </a:r>
            <a:r>
              <a:rPr lang="en-US" altLang="zh-CN" sz="2400" dirty="0" err="1">
                <a:solidFill>
                  <a:schemeClr val="accent6">
                    <a:lumMod val="75000"/>
                  </a:schemeClr>
                </a:solidFill>
              </a:rPr>
              <a:t>ssh-keyscan</a:t>
            </a:r>
            <a:r>
              <a:rPr lang="en-US" altLang="zh-CN" sz="2400" dirty="0">
                <a:solidFill>
                  <a:schemeClr val="accent6">
                    <a:lumMod val="75000"/>
                  </a:schemeClr>
                </a:solidFill>
              </a:rPr>
              <a:t>  -t  </a:t>
            </a:r>
            <a:r>
              <a:rPr lang="en-US" altLang="zh-CN" sz="2400" dirty="0" err="1">
                <a:solidFill>
                  <a:schemeClr val="accent6">
                    <a:lumMod val="75000"/>
                  </a:schemeClr>
                </a:solidFill>
              </a:rPr>
              <a:t>rsa,ecdsa</a:t>
            </a:r>
            <a:r>
              <a:rPr lang="en-US" altLang="zh-CN" sz="2400" dirty="0">
                <a:solidFill>
                  <a:schemeClr val="accent6">
                    <a:lumMod val="75000"/>
                  </a:schemeClr>
                </a:solidFill>
              </a:rPr>
              <a:t>  </a:t>
            </a:r>
            <a:r>
              <a:rPr lang="en-US" altLang="zh-CN" sz="2400" dirty="0" err="1">
                <a:solidFill>
                  <a:schemeClr val="accent6">
                    <a:lumMod val="75000"/>
                  </a:schemeClr>
                </a:solidFill>
              </a:rPr>
              <a:t>soho</a:t>
            </a:r>
            <a:r>
              <a:rPr lang="en-US" altLang="zh-CN" sz="2400" dirty="0">
                <a:solidFill>
                  <a:schemeClr val="accent6">
                    <a:lumMod val="75000"/>
                  </a:schemeClr>
                </a:solidFill>
              </a:rPr>
              <a:t>  soho.ls-</a:t>
            </a:r>
            <a:r>
              <a:rPr lang="en-US" altLang="zh-CN" sz="2400" dirty="0" err="1">
                <a:solidFill>
                  <a:schemeClr val="accent6">
                    <a:lumMod val="75000"/>
                  </a:schemeClr>
                </a:solidFill>
              </a:rPr>
              <a:t>al.loc</a:t>
            </a:r>
            <a:r>
              <a:rPr lang="en-US" altLang="zh-CN" sz="2400" dirty="0">
                <a:solidFill>
                  <a:schemeClr val="accent6">
                    <a:lumMod val="75000"/>
                  </a:schemeClr>
                </a:solidFill>
              </a:rPr>
              <a:t>  192.168.0.200 &gt; ~/.</a:t>
            </a:r>
            <a:r>
              <a:rPr lang="en-US" altLang="zh-CN" sz="2400" dirty="0" err="1">
                <a:solidFill>
                  <a:schemeClr val="accent6">
                    <a:lumMod val="75000"/>
                  </a:schemeClr>
                </a:solidFill>
              </a:rPr>
              <a:t>ssh</a:t>
            </a:r>
            <a:r>
              <a:rPr lang="en-US" altLang="zh-CN" sz="2400" dirty="0">
                <a:solidFill>
                  <a:schemeClr val="accent6">
                    <a:lumMod val="75000"/>
                  </a:schemeClr>
                </a:solidFill>
              </a:rPr>
              <a:t>/</a:t>
            </a:r>
            <a:r>
              <a:rPr lang="en-US" altLang="zh-CN" sz="2400" dirty="0" err="1">
                <a:solidFill>
                  <a:schemeClr val="accent6">
                    <a:lumMod val="75000"/>
                  </a:schemeClr>
                </a:solidFill>
              </a:rPr>
              <a:t>known_hosts</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81</a:t>
            </a:fld>
            <a:endParaRPr lang="en-US" altLang="zh-CN" dirty="0"/>
          </a:p>
        </p:txBody>
      </p:sp>
    </p:spTree>
    <p:extLst>
      <p:ext uri="{BB962C8B-B14F-4D97-AF65-F5344CB8AC3E}">
        <p14:creationId xmlns:p14="http://schemas.microsoft.com/office/powerpoint/2010/main" val="16504691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OpenSSH</a:t>
            </a:r>
            <a:r>
              <a:rPr lang="zh-CN" altLang="zh-CN" dirty="0"/>
              <a:t>的</a:t>
            </a:r>
            <a:r>
              <a:rPr lang="zh-CN" altLang="en-US" dirty="0"/>
              <a:t>用户</a:t>
            </a:r>
            <a:r>
              <a:rPr lang="zh-CN" altLang="zh-CN" dirty="0"/>
              <a:t>密钥管理</a:t>
            </a:r>
            <a:br>
              <a:rPr lang="en-US" altLang="zh-CN" dirty="0"/>
            </a:br>
            <a:r>
              <a:rPr lang="en-US" altLang="zh-CN" dirty="0"/>
              <a:t>——</a:t>
            </a:r>
            <a:r>
              <a:rPr lang="zh-CN" altLang="en-US" dirty="0"/>
              <a:t>密钥生成和分发</a:t>
            </a:r>
          </a:p>
        </p:txBody>
      </p:sp>
      <p:sp>
        <p:nvSpPr>
          <p:cNvPr id="3" name="内容占位符 2"/>
          <p:cNvSpPr>
            <a:spLocks noGrp="1"/>
          </p:cNvSpPr>
          <p:nvPr>
            <p:ph idx="1"/>
          </p:nvPr>
        </p:nvSpPr>
        <p:spPr/>
        <p:txBody>
          <a:bodyPr/>
          <a:lstStyle/>
          <a:p>
            <a:r>
              <a:rPr lang="zh-CN" altLang="en-US" dirty="0"/>
              <a:t>密钥生成</a:t>
            </a:r>
            <a:endParaRPr lang="en-US" altLang="zh-CN" dirty="0"/>
          </a:p>
          <a:p>
            <a:pPr lvl="1"/>
            <a:r>
              <a:rPr lang="en-US" altLang="zh-CN" dirty="0" err="1"/>
              <a:t>ssh-keygen</a:t>
            </a:r>
            <a:r>
              <a:rPr lang="en-US" altLang="zh-CN" dirty="0"/>
              <a:t>  [</a:t>
            </a:r>
            <a:r>
              <a:rPr lang="en-US" altLang="zh-CN" b="1" dirty="0">
                <a:solidFill>
                  <a:srgbClr val="002060"/>
                </a:solidFill>
              </a:rPr>
              <a:t>-t </a:t>
            </a:r>
            <a:r>
              <a:rPr lang="en-US" altLang="zh-CN" b="1" dirty="0" err="1">
                <a:solidFill>
                  <a:srgbClr val="002060"/>
                </a:solidFill>
              </a:rPr>
              <a:t>rsa|dsa|ecdsa</a:t>
            </a:r>
            <a:r>
              <a:rPr lang="en-US" altLang="zh-CN" dirty="0">
                <a:solidFill>
                  <a:srgbClr val="002060"/>
                </a:solidFill>
              </a:rPr>
              <a:t>]</a:t>
            </a:r>
          </a:p>
          <a:p>
            <a:pPr lvl="2"/>
            <a:r>
              <a:rPr lang="zh-CN" altLang="en-US" dirty="0"/>
              <a:t>默认使用</a:t>
            </a:r>
            <a:r>
              <a:rPr lang="en-US" altLang="zh-CN" dirty="0" err="1"/>
              <a:t>rsa</a:t>
            </a:r>
            <a:r>
              <a:rPr lang="zh-CN" altLang="en-US" dirty="0"/>
              <a:t>密钥认证类型</a:t>
            </a:r>
            <a:endParaRPr lang="en-US" altLang="zh-CN" dirty="0"/>
          </a:p>
          <a:p>
            <a:r>
              <a:rPr lang="zh-CN" altLang="en-US" dirty="0"/>
              <a:t>密钥分发</a:t>
            </a:r>
            <a:endParaRPr lang="en-US" altLang="zh-CN" dirty="0"/>
          </a:p>
          <a:p>
            <a:pPr lvl="1"/>
            <a:r>
              <a:rPr lang="zh-CN" altLang="en-US" dirty="0"/>
              <a:t>私钥（</a:t>
            </a:r>
            <a:r>
              <a:rPr lang="en-US" altLang="zh-CN" dirty="0"/>
              <a:t>private key</a:t>
            </a:r>
            <a:r>
              <a:rPr lang="zh-CN" altLang="en-US" dirty="0"/>
              <a:t>）被保留在自己的系统上</a:t>
            </a:r>
            <a:endParaRPr lang="en-US" altLang="zh-CN" dirty="0"/>
          </a:p>
          <a:p>
            <a:pPr lvl="2"/>
            <a:r>
              <a:rPr lang="zh-CN" altLang="en-US" dirty="0"/>
              <a:t>通常使用私钥短语保护私钥（推荐）</a:t>
            </a:r>
            <a:endParaRPr lang="en-US" altLang="zh-CN" dirty="0"/>
          </a:p>
          <a:p>
            <a:pPr lvl="2"/>
            <a:r>
              <a:rPr lang="zh-CN" altLang="en-US" dirty="0"/>
              <a:t>重新</a:t>
            </a:r>
            <a:r>
              <a:rPr lang="zh-CN" altLang="zh-CN" dirty="0"/>
              <a:t>设置私钥保护短语</a:t>
            </a:r>
            <a:endParaRPr lang="en-US" altLang="zh-CN" dirty="0"/>
          </a:p>
          <a:p>
            <a:pPr lvl="3">
              <a:buNone/>
            </a:pPr>
            <a:r>
              <a:rPr lang="en-US" altLang="zh-CN" dirty="0">
                <a:solidFill>
                  <a:schemeClr val="accent6">
                    <a:lumMod val="75000"/>
                  </a:schemeClr>
                </a:solidFill>
              </a:rPr>
              <a:t>$ </a:t>
            </a:r>
            <a:r>
              <a:rPr lang="en-US" altLang="zh-CN" dirty="0" err="1">
                <a:solidFill>
                  <a:schemeClr val="accent6">
                    <a:lumMod val="75000"/>
                  </a:schemeClr>
                </a:solidFill>
              </a:rPr>
              <a:t>ssh-keygen</a:t>
            </a:r>
            <a:r>
              <a:rPr lang="en-US" altLang="zh-CN" dirty="0">
                <a:solidFill>
                  <a:schemeClr val="accent6">
                    <a:lumMod val="75000"/>
                  </a:schemeClr>
                </a:solidFill>
              </a:rPr>
              <a:t>  -f  ~/.</a:t>
            </a:r>
            <a:r>
              <a:rPr lang="en-US" altLang="zh-CN" dirty="0" err="1">
                <a:solidFill>
                  <a:schemeClr val="accent6">
                    <a:lumMod val="75000"/>
                  </a:schemeClr>
                </a:solidFill>
              </a:rPr>
              <a:t>ssh</a:t>
            </a:r>
            <a:r>
              <a:rPr lang="en-US" altLang="zh-CN" dirty="0">
                <a:solidFill>
                  <a:schemeClr val="accent6">
                    <a:lumMod val="75000"/>
                  </a:schemeClr>
                </a:solidFill>
              </a:rPr>
              <a:t>/</a:t>
            </a:r>
            <a:r>
              <a:rPr lang="en-US" altLang="zh-CN" dirty="0" err="1">
                <a:solidFill>
                  <a:schemeClr val="accent6">
                    <a:lumMod val="75000"/>
                  </a:schemeClr>
                </a:solidFill>
              </a:rPr>
              <a:t>id_rsa</a:t>
            </a:r>
            <a:r>
              <a:rPr lang="en-US" altLang="zh-CN" dirty="0">
                <a:solidFill>
                  <a:schemeClr val="accent6">
                    <a:lumMod val="75000"/>
                  </a:schemeClr>
                </a:solidFill>
              </a:rPr>
              <a:t>  -p</a:t>
            </a:r>
          </a:p>
          <a:p>
            <a:pPr lvl="1"/>
            <a:r>
              <a:rPr lang="zh-CN" altLang="en-US" dirty="0"/>
              <a:t>公钥（</a:t>
            </a:r>
            <a:r>
              <a:rPr lang="en-US" altLang="zh-CN" dirty="0"/>
              <a:t>public key</a:t>
            </a:r>
            <a:r>
              <a:rPr lang="zh-CN" altLang="en-US" dirty="0"/>
              <a:t>）被分发（复制）到目标系统</a:t>
            </a:r>
            <a:endParaRPr lang="en-US" altLang="zh-CN" dirty="0"/>
          </a:p>
          <a:p>
            <a:pPr lvl="2">
              <a:buNone/>
            </a:pPr>
            <a:r>
              <a:rPr lang="en-US" altLang="zh-CN" dirty="0">
                <a:solidFill>
                  <a:schemeClr val="accent6">
                    <a:lumMod val="75000"/>
                  </a:schemeClr>
                </a:solidFill>
              </a:rPr>
              <a:t>$ </a:t>
            </a:r>
            <a:r>
              <a:rPr lang="en-US" altLang="zh-CN" dirty="0" err="1">
                <a:solidFill>
                  <a:schemeClr val="accent6">
                    <a:lumMod val="75000"/>
                  </a:schemeClr>
                </a:solidFill>
              </a:rPr>
              <a:t>ssh</a:t>
            </a:r>
            <a:r>
              <a:rPr lang="en-US" altLang="zh-CN" dirty="0">
                <a:solidFill>
                  <a:schemeClr val="accent6">
                    <a:lumMod val="75000"/>
                  </a:schemeClr>
                </a:solidFill>
              </a:rPr>
              <a:t>-copy-id -</a:t>
            </a:r>
            <a:r>
              <a:rPr lang="en-US" altLang="zh-CN" dirty="0" err="1">
                <a:solidFill>
                  <a:schemeClr val="accent6">
                    <a:lumMod val="75000"/>
                  </a:schemeClr>
                </a:solidFill>
              </a:rPr>
              <a:t>i</a:t>
            </a:r>
            <a:r>
              <a:rPr lang="en-US" altLang="zh-CN" dirty="0">
                <a:solidFill>
                  <a:schemeClr val="accent6">
                    <a:lumMod val="75000"/>
                  </a:schemeClr>
                </a:solidFill>
              </a:rPr>
              <a:t> ~/.</a:t>
            </a:r>
            <a:r>
              <a:rPr lang="en-US" altLang="zh-CN" dirty="0" err="1">
                <a:solidFill>
                  <a:schemeClr val="accent6">
                    <a:lumMod val="75000"/>
                  </a:schemeClr>
                </a:solidFill>
              </a:rPr>
              <a:t>ssh</a:t>
            </a:r>
            <a:r>
              <a:rPr lang="en-US" altLang="zh-CN" dirty="0">
                <a:solidFill>
                  <a:schemeClr val="accent6">
                    <a:lumMod val="75000"/>
                  </a:schemeClr>
                </a:solidFill>
              </a:rPr>
              <a:t>/id_rsa.pub [user@]host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82</a:t>
            </a:fld>
            <a:endParaRPr lang="en-US" altLang="zh-CN" dirty="0"/>
          </a:p>
        </p:txBody>
      </p:sp>
    </p:spTree>
    <p:extLst>
      <p:ext uri="{BB962C8B-B14F-4D97-AF65-F5344CB8AC3E}">
        <p14:creationId xmlns:p14="http://schemas.microsoft.com/office/powerpoint/2010/main" val="2758685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使用私钥保护短语保护私钥</a:t>
            </a:r>
            <a:endParaRPr lang="en-US" altLang="zh-CN" dirty="0"/>
          </a:p>
          <a:p>
            <a:pPr lvl="1"/>
            <a:r>
              <a:rPr lang="zh-CN" altLang="en-US" dirty="0"/>
              <a:t>是私钥丢失后的一道防线</a:t>
            </a:r>
            <a:endParaRPr lang="en-US" altLang="zh-CN" dirty="0"/>
          </a:p>
          <a:p>
            <a:r>
              <a:rPr lang="en-US" altLang="zh-CN" b="1" dirty="0" err="1"/>
              <a:t>ssh</a:t>
            </a:r>
            <a:r>
              <a:rPr lang="en-US" altLang="zh-CN" b="1" dirty="0"/>
              <a:t>-agent</a:t>
            </a:r>
            <a:r>
              <a:rPr lang="en-US" altLang="zh-CN" dirty="0"/>
              <a:t> </a:t>
            </a:r>
            <a:r>
              <a:rPr lang="zh-CN" altLang="en-US" dirty="0"/>
              <a:t>存储私钥保护短语 </a:t>
            </a:r>
            <a:endParaRPr lang="en-US" altLang="zh-CN" dirty="0"/>
          </a:p>
          <a:p>
            <a:pPr lvl="1"/>
            <a:r>
              <a:rPr lang="zh-CN" altLang="en-US" dirty="0"/>
              <a:t>会话开始时输入私钥的保护短语</a:t>
            </a:r>
            <a:endParaRPr lang="en-US" altLang="zh-CN" dirty="0"/>
          </a:p>
          <a:p>
            <a:pPr lvl="1"/>
            <a:r>
              <a:rPr lang="zh-CN" altLang="en-US" dirty="0"/>
              <a:t>使用</a:t>
            </a:r>
            <a:r>
              <a:rPr lang="en-US" altLang="zh-CN" dirty="0"/>
              <a:t> </a:t>
            </a:r>
            <a:r>
              <a:rPr lang="en-US" altLang="zh-CN" b="1" dirty="0" err="1"/>
              <a:t>ssh</a:t>
            </a:r>
            <a:r>
              <a:rPr lang="en-US" altLang="zh-CN" b="1" dirty="0"/>
              <a:t>-add </a:t>
            </a:r>
            <a:r>
              <a:rPr lang="zh-CN" altLang="en-US" dirty="0"/>
              <a:t>管理私钥保护短语</a:t>
            </a:r>
            <a:endParaRPr lang="en-US" altLang="zh-CN" dirty="0"/>
          </a:p>
          <a:p>
            <a:r>
              <a:rPr lang="zh-CN" altLang="en-US" dirty="0"/>
              <a:t>使密钥盗窃更难，但不是不可能</a:t>
            </a:r>
          </a:p>
        </p:txBody>
      </p:sp>
      <p:sp>
        <p:nvSpPr>
          <p:cNvPr id="3" name="标题 2"/>
          <p:cNvSpPr>
            <a:spLocks noGrp="1"/>
          </p:cNvSpPr>
          <p:nvPr>
            <p:ph type="title"/>
          </p:nvPr>
        </p:nvSpPr>
        <p:spPr/>
        <p:txBody>
          <a:bodyPr/>
          <a:lstStyle/>
          <a:p>
            <a:r>
              <a:rPr lang="zh-CN" altLang="en-US" b="1" dirty="0"/>
              <a:t>保护私钥</a:t>
            </a:r>
            <a:endParaRPr lang="zh-CN" altLang="en-US" dirty="0"/>
          </a:p>
        </p:txBody>
      </p:sp>
    </p:spTree>
    <p:extLst>
      <p:ext uri="{BB962C8B-B14F-4D97-AF65-F5344CB8AC3E}">
        <p14:creationId xmlns:p14="http://schemas.microsoft.com/office/powerpoint/2010/main" val="32975047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OpenSSH</a:t>
            </a:r>
            <a:r>
              <a:rPr lang="zh-CN" altLang="zh-CN" dirty="0"/>
              <a:t>的</a:t>
            </a:r>
            <a:r>
              <a:rPr lang="zh-CN" altLang="en-US" dirty="0"/>
              <a:t>用户</a:t>
            </a:r>
            <a:r>
              <a:rPr lang="zh-CN" altLang="zh-CN" dirty="0"/>
              <a:t>密钥管理</a:t>
            </a:r>
            <a:br>
              <a:rPr lang="en-US" altLang="zh-CN" dirty="0"/>
            </a:br>
            <a:r>
              <a:rPr lang="en-US" altLang="zh-CN" dirty="0"/>
              <a:t>——</a:t>
            </a:r>
            <a:r>
              <a:rPr lang="en-US" altLang="zh-CN" dirty="0" err="1"/>
              <a:t>ssh</a:t>
            </a:r>
            <a:r>
              <a:rPr lang="en-US" altLang="zh-CN" dirty="0"/>
              <a:t>-agent</a:t>
            </a:r>
            <a:r>
              <a:rPr lang="zh-CN" altLang="zh-CN" dirty="0"/>
              <a:t>和</a:t>
            </a:r>
            <a:r>
              <a:rPr lang="en-US" altLang="zh-CN" dirty="0" err="1"/>
              <a:t>ssh</a:t>
            </a:r>
            <a:r>
              <a:rPr lang="en-US" altLang="zh-CN" dirty="0"/>
              <a:t>-add</a:t>
            </a:r>
            <a:endParaRPr lang="zh-CN" altLang="en-US" dirty="0"/>
          </a:p>
        </p:txBody>
      </p:sp>
      <p:sp>
        <p:nvSpPr>
          <p:cNvPr id="3" name="内容占位符 2"/>
          <p:cNvSpPr>
            <a:spLocks noGrp="1"/>
          </p:cNvSpPr>
          <p:nvPr>
            <p:ph idx="1"/>
          </p:nvPr>
        </p:nvSpPr>
        <p:spPr/>
        <p:txBody>
          <a:bodyPr/>
          <a:lstStyle/>
          <a:p>
            <a:r>
              <a:rPr lang="en-US" altLang="zh-CN" dirty="0" err="1"/>
              <a:t>ssh</a:t>
            </a:r>
            <a:r>
              <a:rPr lang="en-US" altLang="zh-CN" dirty="0"/>
              <a:t>-agent</a:t>
            </a:r>
          </a:p>
          <a:p>
            <a:pPr lvl="1"/>
            <a:r>
              <a:rPr lang="zh-CN" altLang="en-US" dirty="0"/>
              <a:t>是一个用户认证代理（</a:t>
            </a:r>
            <a:r>
              <a:rPr lang="en-US" altLang="zh-CN" dirty="0"/>
              <a:t>authentication agent</a:t>
            </a:r>
            <a:r>
              <a:rPr lang="zh-CN" altLang="en-US" dirty="0"/>
              <a:t>）</a:t>
            </a:r>
            <a:endParaRPr lang="en-US" altLang="zh-CN" dirty="0"/>
          </a:p>
          <a:p>
            <a:pPr lvl="1"/>
            <a:r>
              <a:rPr lang="zh-CN" altLang="en-US" dirty="0"/>
              <a:t>用于在登录会话中</a:t>
            </a:r>
            <a:r>
              <a:rPr lang="zh-CN" altLang="zh-CN" dirty="0"/>
              <a:t>缓</a:t>
            </a:r>
            <a:r>
              <a:rPr lang="zh-CN" altLang="en-US" dirty="0"/>
              <a:t>存解密后的私钥</a:t>
            </a:r>
            <a:endParaRPr lang="en-US" altLang="zh-CN" dirty="0"/>
          </a:p>
          <a:p>
            <a:pPr lvl="1"/>
            <a:r>
              <a:rPr lang="en-US" altLang="zh-CN" dirty="0" err="1"/>
              <a:t>ssh</a:t>
            </a:r>
            <a:r>
              <a:rPr lang="en-US" altLang="zh-CN" dirty="0"/>
              <a:t>/</a:t>
            </a:r>
            <a:r>
              <a:rPr lang="en-US" altLang="zh-CN" dirty="0" err="1"/>
              <a:t>scp</a:t>
            </a:r>
            <a:r>
              <a:rPr lang="en-US" altLang="zh-CN" dirty="0"/>
              <a:t>/</a:t>
            </a:r>
            <a:r>
              <a:rPr lang="en-US" altLang="zh-CN" dirty="0" err="1"/>
              <a:t>sftp</a:t>
            </a:r>
            <a:r>
              <a:rPr lang="zh-CN" altLang="zh-CN" dirty="0"/>
              <a:t>命令内置支持了同</a:t>
            </a:r>
            <a:r>
              <a:rPr lang="en-US" altLang="zh-CN" dirty="0"/>
              <a:t> </a:t>
            </a:r>
            <a:r>
              <a:rPr lang="en-US" altLang="zh-CN" dirty="0" err="1"/>
              <a:t>ssh</a:t>
            </a:r>
            <a:r>
              <a:rPr lang="en-US" altLang="zh-CN" dirty="0"/>
              <a:t>-agent </a:t>
            </a:r>
            <a:r>
              <a:rPr lang="zh-CN" altLang="zh-CN" dirty="0"/>
              <a:t>通信的机制</a:t>
            </a:r>
            <a:endParaRPr lang="en-US" altLang="zh-CN" dirty="0"/>
          </a:p>
          <a:p>
            <a:pPr lvl="1"/>
            <a:r>
              <a:rPr lang="zh-CN" altLang="en-US" dirty="0"/>
              <a:t>使得私钥保护口令只需要输入一次</a:t>
            </a:r>
          </a:p>
          <a:p>
            <a:r>
              <a:rPr lang="en-US" altLang="zh-CN" dirty="0" err="1"/>
              <a:t>ssh</a:t>
            </a:r>
            <a:r>
              <a:rPr lang="en-US" altLang="zh-CN" dirty="0"/>
              <a:t>-add</a:t>
            </a:r>
          </a:p>
          <a:p>
            <a:pPr lvl="1"/>
            <a:r>
              <a:rPr lang="zh-CN" altLang="en-US" dirty="0"/>
              <a:t>用于向认证代理的</a:t>
            </a:r>
            <a:r>
              <a:rPr lang="zh-CN" altLang="zh-CN" dirty="0"/>
              <a:t>高速缓</a:t>
            </a:r>
            <a:r>
              <a:rPr lang="zh-CN" altLang="en-US" dirty="0"/>
              <a:t>存</a:t>
            </a:r>
            <a:r>
              <a:rPr lang="zh-CN" altLang="zh-CN" dirty="0"/>
              <a:t>中添加</a:t>
            </a:r>
            <a:r>
              <a:rPr lang="zh-CN" altLang="en-US" dirty="0"/>
              <a:t>私钥</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84</a:t>
            </a:fld>
            <a:endParaRPr lang="en-US" altLang="zh-CN" dirty="0"/>
          </a:p>
        </p:txBody>
      </p:sp>
    </p:spTree>
    <p:extLst>
      <p:ext uri="{BB962C8B-B14F-4D97-AF65-F5344CB8AC3E}">
        <p14:creationId xmlns:p14="http://schemas.microsoft.com/office/powerpoint/2010/main" val="741740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OpenSSH</a:t>
            </a:r>
            <a:r>
              <a:rPr lang="zh-CN" altLang="zh-CN" dirty="0"/>
              <a:t>的</a:t>
            </a:r>
            <a:r>
              <a:rPr lang="zh-CN" altLang="en-US" dirty="0"/>
              <a:t>用户</a:t>
            </a:r>
            <a:r>
              <a:rPr lang="zh-CN" altLang="zh-CN" dirty="0"/>
              <a:t>密钥管理</a:t>
            </a:r>
            <a:br>
              <a:rPr lang="en-US" altLang="zh-CN" dirty="0"/>
            </a:br>
            <a:r>
              <a:rPr lang="en-US" altLang="zh-CN" dirty="0"/>
              <a:t>——</a:t>
            </a:r>
            <a:r>
              <a:rPr lang="en-US" altLang="zh-CN" dirty="0" err="1"/>
              <a:t>ssh</a:t>
            </a:r>
            <a:r>
              <a:rPr lang="en-US" altLang="zh-CN" dirty="0"/>
              <a:t>-agent</a:t>
            </a:r>
            <a:r>
              <a:rPr lang="zh-CN" altLang="en-US" dirty="0"/>
              <a:t>的运行方法</a:t>
            </a:r>
          </a:p>
        </p:txBody>
      </p:sp>
      <p:sp>
        <p:nvSpPr>
          <p:cNvPr id="3" name="内容占位符 2"/>
          <p:cNvSpPr>
            <a:spLocks noGrp="1"/>
          </p:cNvSpPr>
          <p:nvPr>
            <p:ph idx="1"/>
          </p:nvPr>
        </p:nvSpPr>
        <p:spPr/>
        <p:txBody>
          <a:bodyPr/>
          <a:lstStyle/>
          <a:p>
            <a:r>
              <a:rPr lang="zh-CN" altLang="en-US" dirty="0"/>
              <a:t>在</a:t>
            </a:r>
            <a:r>
              <a:rPr lang="en-US" altLang="zh-CN" dirty="0"/>
              <a:t>Shell</a:t>
            </a:r>
            <a:r>
              <a:rPr lang="zh-CN" altLang="en-US" dirty="0"/>
              <a:t>中运行</a:t>
            </a:r>
            <a:endParaRPr lang="en-US" altLang="zh-CN" dirty="0"/>
          </a:p>
          <a:p>
            <a:pPr lvl="1">
              <a:buNone/>
            </a:pPr>
            <a:r>
              <a:rPr lang="en-US" altLang="zh-CN" b="1" dirty="0">
                <a:solidFill>
                  <a:schemeClr val="accent6">
                    <a:lumMod val="75000"/>
                  </a:schemeClr>
                </a:solidFill>
              </a:rPr>
              <a:t>$ </a:t>
            </a:r>
            <a:r>
              <a:rPr lang="en-US" altLang="zh-CN" b="1" dirty="0" err="1">
                <a:solidFill>
                  <a:schemeClr val="accent6">
                    <a:lumMod val="75000"/>
                  </a:schemeClr>
                </a:solidFill>
              </a:rPr>
              <a:t>eval</a:t>
            </a:r>
            <a:r>
              <a:rPr lang="en-US" altLang="zh-CN" b="1" dirty="0">
                <a:solidFill>
                  <a:schemeClr val="accent6">
                    <a:lumMod val="75000"/>
                  </a:schemeClr>
                </a:solidFill>
              </a:rPr>
              <a:t> $(</a:t>
            </a:r>
            <a:r>
              <a:rPr lang="en-US" altLang="zh-CN" b="1" dirty="0" err="1">
                <a:solidFill>
                  <a:schemeClr val="accent6">
                    <a:lumMod val="75000"/>
                  </a:schemeClr>
                </a:solidFill>
              </a:rPr>
              <a:t>ssh</a:t>
            </a:r>
            <a:r>
              <a:rPr lang="en-US" altLang="zh-CN" b="1" dirty="0">
                <a:solidFill>
                  <a:schemeClr val="accent6">
                    <a:lumMod val="75000"/>
                  </a:schemeClr>
                </a:solidFill>
              </a:rPr>
              <a:t>-agent)</a:t>
            </a:r>
          </a:p>
          <a:p>
            <a:pPr lvl="1"/>
            <a:r>
              <a:rPr lang="zh-CN" altLang="en-US" dirty="0"/>
              <a:t>或</a:t>
            </a:r>
            <a:endParaRPr lang="en-US" altLang="zh-CN" dirty="0"/>
          </a:p>
          <a:p>
            <a:pPr lvl="1">
              <a:buNone/>
            </a:pPr>
            <a:r>
              <a:rPr lang="en-US" altLang="zh-CN" b="1" dirty="0">
                <a:solidFill>
                  <a:schemeClr val="accent6">
                    <a:lumMod val="75000"/>
                  </a:schemeClr>
                </a:solidFill>
              </a:rPr>
              <a:t>$ </a:t>
            </a:r>
            <a:r>
              <a:rPr lang="en-US" altLang="zh-CN" b="1" dirty="0" err="1">
                <a:solidFill>
                  <a:schemeClr val="accent6">
                    <a:lumMod val="75000"/>
                  </a:schemeClr>
                </a:solidFill>
              </a:rPr>
              <a:t>ssh</a:t>
            </a:r>
            <a:r>
              <a:rPr lang="en-US" altLang="zh-CN" b="1" dirty="0">
                <a:solidFill>
                  <a:schemeClr val="accent6">
                    <a:lumMod val="75000"/>
                  </a:schemeClr>
                </a:solidFill>
              </a:rPr>
              <a:t>-agent bash</a:t>
            </a:r>
          </a:p>
          <a:p>
            <a:r>
              <a:rPr lang="zh-CN" altLang="en-US" dirty="0"/>
              <a:t>在用户登录脚本中运行</a:t>
            </a:r>
            <a:endParaRPr lang="en-US" altLang="zh-CN" dirty="0"/>
          </a:p>
          <a:p>
            <a:pPr lvl="1">
              <a:buNone/>
            </a:pPr>
            <a:r>
              <a:rPr lang="en-US" altLang="zh-CN" b="1" dirty="0">
                <a:solidFill>
                  <a:schemeClr val="accent6">
                    <a:lumMod val="75000"/>
                  </a:schemeClr>
                </a:solidFill>
              </a:rPr>
              <a:t>$ vi ~/.</a:t>
            </a:r>
            <a:r>
              <a:rPr lang="en-US" altLang="zh-CN" b="1" dirty="0" err="1">
                <a:solidFill>
                  <a:schemeClr val="accent6">
                    <a:lumMod val="75000"/>
                  </a:schemeClr>
                </a:solidFill>
              </a:rPr>
              <a:t>bash_profile</a:t>
            </a:r>
            <a:endParaRPr lang="en-US" altLang="zh-CN" b="1" dirty="0">
              <a:solidFill>
                <a:schemeClr val="accent6">
                  <a:lumMod val="75000"/>
                </a:schemeClr>
              </a:solidFill>
            </a:endParaRPr>
          </a:p>
          <a:p>
            <a:pPr lvl="1"/>
            <a:r>
              <a:rPr lang="zh-CN" altLang="en-US" dirty="0"/>
              <a:t>添加如下行</a:t>
            </a:r>
            <a:endParaRPr lang="en-US" altLang="zh-CN" dirty="0"/>
          </a:p>
          <a:p>
            <a:pPr lvl="1">
              <a:buNone/>
            </a:pPr>
            <a:r>
              <a:rPr lang="en-US" altLang="zh-CN" b="1" dirty="0" err="1">
                <a:solidFill>
                  <a:schemeClr val="accent6">
                    <a:lumMod val="75000"/>
                  </a:schemeClr>
                </a:solidFill>
              </a:rPr>
              <a:t>eval</a:t>
            </a:r>
            <a:r>
              <a:rPr lang="en-US" altLang="zh-CN" b="1" dirty="0">
                <a:solidFill>
                  <a:schemeClr val="accent6">
                    <a:lumMod val="75000"/>
                  </a:schemeClr>
                </a:solidFill>
              </a:rPr>
              <a:t> $(</a:t>
            </a:r>
            <a:r>
              <a:rPr lang="en-US" altLang="zh-CN" b="1" dirty="0" err="1">
                <a:solidFill>
                  <a:schemeClr val="accent6">
                    <a:lumMod val="75000"/>
                  </a:schemeClr>
                </a:solidFill>
              </a:rPr>
              <a:t>ssh</a:t>
            </a:r>
            <a:r>
              <a:rPr lang="en-US" altLang="zh-CN" b="1" dirty="0">
                <a:solidFill>
                  <a:schemeClr val="accent6">
                    <a:lumMod val="75000"/>
                  </a:schemeClr>
                </a:solidFill>
              </a:rPr>
              <a:t>-agent)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85</a:t>
            </a:fld>
            <a:endParaRPr lang="en-US" altLang="zh-CN" dirty="0"/>
          </a:p>
        </p:txBody>
      </p:sp>
    </p:spTree>
    <p:extLst>
      <p:ext uri="{BB962C8B-B14F-4D97-AF65-F5344CB8AC3E}">
        <p14:creationId xmlns:p14="http://schemas.microsoft.com/office/powerpoint/2010/main" val="19486998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CentOS</a:t>
            </a:r>
            <a:r>
              <a:rPr lang="en-US" altLang="zh-CN" dirty="0"/>
              <a:t> 7</a:t>
            </a:r>
            <a:r>
              <a:rPr lang="zh-CN" altLang="en-US" dirty="0"/>
              <a:t>中的</a:t>
            </a:r>
            <a:r>
              <a:rPr lang="en-US" altLang="zh-CN" dirty="0" err="1"/>
              <a:t>sshd</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sz="2400" dirty="0"/>
              <a:t>软件包名：</a:t>
            </a:r>
            <a:r>
              <a:rPr lang="en-US" altLang="zh-CN" sz="2400" dirty="0"/>
              <a:t> </a:t>
            </a:r>
            <a:r>
              <a:rPr lang="en-US" altLang="zh-CN" sz="2400" dirty="0" err="1"/>
              <a:t>openssh</a:t>
            </a:r>
            <a:r>
              <a:rPr lang="en-US" altLang="zh-CN" sz="2400" dirty="0"/>
              <a:t>-server</a:t>
            </a:r>
          </a:p>
          <a:p>
            <a:r>
              <a:rPr lang="zh-CN" altLang="en-US" sz="2400" dirty="0"/>
              <a:t>服务类型：由</a:t>
            </a:r>
            <a:r>
              <a:rPr lang="en-US" altLang="zh-CN" sz="2400" dirty="0" err="1"/>
              <a:t>Systemd</a:t>
            </a:r>
            <a:r>
              <a:rPr lang="zh-CN" altLang="en-US" sz="2400" dirty="0"/>
              <a:t>启动的守护进程</a:t>
            </a:r>
          </a:p>
          <a:p>
            <a:r>
              <a:rPr lang="zh-CN" altLang="en-US" sz="2400" dirty="0"/>
              <a:t>配置单元： </a:t>
            </a:r>
            <a:r>
              <a:rPr lang="en-US" altLang="zh-CN" sz="2400" dirty="0"/>
              <a:t>/</a:t>
            </a:r>
            <a:r>
              <a:rPr lang="en-US" altLang="zh-CN" sz="2400" dirty="0" err="1"/>
              <a:t>usr</a:t>
            </a:r>
            <a:r>
              <a:rPr lang="en-US" altLang="zh-CN" sz="2400" dirty="0"/>
              <a:t>/lib/</a:t>
            </a:r>
            <a:r>
              <a:rPr lang="en-US" altLang="zh-CN" sz="2400" dirty="0" err="1"/>
              <a:t>systemd</a:t>
            </a:r>
            <a:r>
              <a:rPr lang="en-US" altLang="zh-CN" sz="2400" dirty="0"/>
              <a:t>/system/</a:t>
            </a:r>
            <a:r>
              <a:rPr lang="en-US" altLang="zh-CN" sz="2400" dirty="0" err="1">
                <a:solidFill>
                  <a:srgbClr val="FF0000"/>
                </a:solidFill>
              </a:rPr>
              <a:t>sshd.service</a:t>
            </a:r>
            <a:endParaRPr lang="en-US" altLang="zh-CN" sz="2400" dirty="0">
              <a:solidFill>
                <a:srgbClr val="FF0000"/>
              </a:solidFill>
            </a:endParaRPr>
          </a:p>
          <a:p>
            <a:r>
              <a:rPr lang="zh-CN" altLang="en-US" sz="2400" dirty="0"/>
              <a:t>守护进程：</a:t>
            </a:r>
            <a:r>
              <a:rPr lang="en-US" altLang="zh-CN" sz="2400" dirty="0"/>
              <a:t> /</a:t>
            </a:r>
            <a:r>
              <a:rPr lang="en-US" altLang="zh-CN" sz="2400" dirty="0" err="1"/>
              <a:t>usr</a:t>
            </a:r>
            <a:r>
              <a:rPr lang="en-US" altLang="zh-CN" sz="2400" dirty="0"/>
              <a:t>/</a:t>
            </a:r>
            <a:r>
              <a:rPr lang="en-US" altLang="zh-CN" sz="2400" dirty="0" err="1"/>
              <a:t>sbin</a:t>
            </a:r>
            <a:r>
              <a:rPr lang="en-US" altLang="zh-CN" sz="2400" dirty="0"/>
              <a:t>/</a:t>
            </a:r>
            <a:r>
              <a:rPr lang="en-US" altLang="zh-CN" sz="2400" dirty="0" err="1">
                <a:solidFill>
                  <a:srgbClr val="FF0000"/>
                </a:solidFill>
              </a:rPr>
              <a:t>sshd</a:t>
            </a:r>
            <a:endParaRPr lang="en-US" altLang="zh-CN" sz="2400" dirty="0"/>
          </a:p>
          <a:p>
            <a:r>
              <a:rPr lang="zh-CN" altLang="en-US" sz="2400" dirty="0"/>
              <a:t>配置文件</a:t>
            </a:r>
            <a:endParaRPr lang="en-US" altLang="zh-CN" sz="2400" dirty="0"/>
          </a:p>
          <a:p>
            <a:pPr lvl="1"/>
            <a:r>
              <a:rPr lang="en-US" altLang="zh-CN" sz="2400" dirty="0"/>
              <a:t>/etc/</a:t>
            </a:r>
            <a:r>
              <a:rPr lang="en-US" altLang="zh-CN" sz="2400" dirty="0" err="1"/>
              <a:t>ssh</a:t>
            </a:r>
            <a:r>
              <a:rPr lang="en-US" altLang="zh-CN" sz="2400" dirty="0"/>
              <a:t>/</a:t>
            </a:r>
            <a:r>
              <a:rPr lang="en-US" altLang="zh-CN" sz="2400" dirty="0" err="1">
                <a:solidFill>
                  <a:srgbClr val="FF0000"/>
                </a:solidFill>
              </a:rPr>
              <a:t>sshd_config</a:t>
            </a:r>
            <a:r>
              <a:rPr lang="en-US" altLang="zh-CN" sz="2400" dirty="0">
                <a:solidFill>
                  <a:srgbClr val="FF0000"/>
                </a:solidFill>
              </a:rPr>
              <a:t> </a:t>
            </a:r>
          </a:p>
          <a:p>
            <a:pPr lvl="1"/>
            <a:r>
              <a:rPr lang="en-US" altLang="zh-CN" sz="2400" dirty="0"/>
              <a:t>/etc/</a:t>
            </a:r>
            <a:r>
              <a:rPr lang="en-US" altLang="zh-CN" sz="2400" dirty="0" err="1"/>
              <a:t>sysconfig</a:t>
            </a:r>
            <a:r>
              <a:rPr lang="en-US" altLang="zh-CN" sz="2400" dirty="0"/>
              <a:t>/</a:t>
            </a:r>
            <a:r>
              <a:rPr lang="en-US" altLang="zh-CN" sz="2400" dirty="0" err="1">
                <a:solidFill>
                  <a:srgbClr val="FF0000"/>
                </a:solidFill>
              </a:rPr>
              <a:t>sshd</a:t>
            </a:r>
            <a:endParaRPr lang="zh-CN" altLang="en-US" sz="2400"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86</a:t>
            </a:fld>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OpenSSH</a:t>
            </a:r>
            <a:r>
              <a:rPr lang="en-US" altLang="zh-CN" dirty="0"/>
              <a:t> </a:t>
            </a:r>
            <a:r>
              <a:rPr lang="zh-CN" altLang="en-US" dirty="0"/>
              <a:t>服务</a:t>
            </a:r>
          </a:p>
        </p:txBody>
      </p:sp>
      <p:sp>
        <p:nvSpPr>
          <p:cNvPr id="3" name="内容占位符 2"/>
          <p:cNvSpPr>
            <a:spLocks noGrp="1"/>
          </p:cNvSpPr>
          <p:nvPr>
            <p:ph idx="1"/>
          </p:nvPr>
        </p:nvSpPr>
        <p:spPr>
          <a:xfrm>
            <a:off x="457200" y="1124744"/>
            <a:ext cx="8229600" cy="5006181"/>
          </a:xfrm>
        </p:spPr>
        <p:txBody>
          <a:bodyPr/>
          <a:lstStyle/>
          <a:p>
            <a:pPr marL="342900" lvl="1" indent="-342900">
              <a:buClr>
                <a:schemeClr val="accent1"/>
              </a:buClr>
              <a:buSzPct val="65000"/>
              <a:buFont typeface="Wingdings" pitchFamily="2" charset="2"/>
              <a:buChar char="n"/>
            </a:pPr>
            <a:r>
              <a:rPr lang="zh-CN" altLang="zh-CN" sz="2800" dirty="0"/>
              <a:t>安装</a:t>
            </a:r>
            <a:r>
              <a:rPr lang="en-US" altLang="zh-CN" sz="2800" dirty="0"/>
              <a:t> </a:t>
            </a:r>
            <a:r>
              <a:rPr lang="en-US" altLang="zh-CN" sz="2800" dirty="0" err="1"/>
              <a:t>OpenSSH</a:t>
            </a:r>
            <a:r>
              <a:rPr lang="en-US" altLang="zh-CN" sz="2800" dirty="0"/>
              <a:t> </a:t>
            </a:r>
            <a:r>
              <a:rPr lang="zh-CN" altLang="en-US" sz="2800" dirty="0"/>
              <a:t>服务</a:t>
            </a:r>
            <a:endParaRPr lang="en-US" altLang="zh-CN" sz="2800" dirty="0"/>
          </a:p>
          <a:p>
            <a:pPr marL="695325" lvl="2" indent="-342900">
              <a:buNone/>
            </a:pPr>
            <a:r>
              <a:rPr lang="en-US" altLang="zh-CN" sz="2400" b="1" dirty="0">
                <a:solidFill>
                  <a:schemeClr val="accent6">
                    <a:lumMod val="75000"/>
                  </a:schemeClr>
                </a:solidFill>
              </a:rPr>
              <a:t># yum install </a:t>
            </a:r>
            <a:r>
              <a:rPr lang="en-US" altLang="zh-CN" sz="2400" b="1" dirty="0" err="1">
                <a:solidFill>
                  <a:schemeClr val="accent6">
                    <a:lumMod val="75000"/>
                  </a:schemeClr>
                </a:solidFill>
              </a:rPr>
              <a:t>openssh</a:t>
            </a:r>
            <a:r>
              <a:rPr lang="en-US" altLang="zh-CN" sz="2400" b="1" dirty="0">
                <a:solidFill>
                  <a:schemeClr val="accent6">
                    <a:lumMod val="75000"/>
                  </a:schemeClr>
                </a:solidFill>
              </a:rPr>
              <a:t>-server</a:t>
            </a:r>
          </a:p>
          <a:p>
            <a:pPr marL="809625" lvl="2" indent="-457200"/>
            <a:r>
              <a:rPr lang="en-US" altLang="zh-CN" sz="2400" dirty="0"/>
              <a:t>RHEL/</a:t>
            </a:r>
            <a:r>
              <a:rPr lang="en-US" altLang="zh-CN" sz="2400" dirty="0" err="1"/>
              <a:t>CentOS</a:t>
            </a:r>
            <a:r>
              <a:rPr lang="en-US" altLang="zh-CN" sz="2400" dirty="0"/>
              <a:t> </a:t>
            </a:r>
            <a:r>
              <a:rPr lang="zh-CN" altLang="zh-CN" sz="2400" dirty="0"/>
              <a:t>默认安装了</a:t>
            </a:r>
            <a:r>
              <a:rPr lang="en-US" altLang="zh-CN" sz="2400" dirty="0" err="1"/>
              <a:t>openssh</a:t>
            </a:r>
            <a:r>
              <a:rPr lang="en-US" altLang="zh-CN" sz="2400" dirty="0"/>
              <a:t>-server</a:t>
            </a:r>
            <a:endParaRPr lang="en-US" altLang="zh-CN" sz="2400" b="1" dirty="0">
              <a:solidFill>
                <a:schemeClr val="accent6">
                  <a:lumMod val="75000"/>
                </a:schemeClr>
              </a:solidFill>
            </a:endParaRPr>
          </a:p>
          <a:p>
            <a:pPr marL="342900" lvl="1" indent="-342900">
              <a:buClr>
                <a:schemeClr val="accent1"/>
              </a:buClr>
              <a:buSzPct val="65000"/>
              <a:buFont typeface="Wingdings" pitchFamily="2" charset="2"/>
              <a:buChar char="n"/>
            </a:pPr>
            <a:r>
              <a:rPr lang="zh-CN" altLang="en-US" sz="2800" dirty="0"/>
              <a:t>配置文件是 </a:t>
            </a:r>
            <a:r>
              <a:rPr lang="en-US" altLang="zh-CN" sz="2800" b="1" dirty="0">
                <a:solidFill>
                  <a:srgbClr val="002060"/>
                </a:solidFill>
              </a:rPr>
              <a:t>/etc/</a:t>
            </a:r>
            <a:r>
              <a:rPr lang="en-US" altLang="zh-CN" sz="2800" b="1" dirty="0" err="1">
                <a:solidFill>
                  <a:srgbClr val="002060"/>
                </a:solidFill>
              </a:rPr>
              <a:t>ssh</a:t>
            </a:r>
            <a:r>
              <a:rPr lang="en-US" altLang="zh-CN" sz="2800" b="1" dirty="0">
                <a:solidFill>
                  <a:srgbClr val="002060"/>
                </a:solidFill>
              </a:rPr>
              <a:t>/</a:t>
            </a:r>
            <a:r>
              <a:rPr lang="en-US" altLang="zh-CN" sz="2800" b="1" dirty="0" err="1">
                <a:solidFill>
                  <a:srgbClr val="002060"/>
                </a:solidFill>
              </a:rPr>
              <a:t>sshd_config</a:t>
            </a:r>
            <a:endParaRPr lang="en-US" altLang="zh-CN" sz="2800" b="1" dirty="0">
              <a:solidFill>
                <a:srgbClr val="002060"/>
              </a:solidFill>
            </a:endParaRPr>
          </a:p>
          <a:p>
            <a:pPr marL="695325" lvl="2" indent="-342900"/>
            <a:r>
              <a:rPr lang="zh-CN" altLang="zh-CN" sz="2400" dirty="0"/>
              <a:t>一般情况下无需修改，默认的配置即可工作良好</a:t>
            </a:r>
            <a:endParaRPr lang="en-US" altLang="zh-CN" sz="2400" dirty="0"/>
          </a:p>
          <a:p>
            <a:pPr marL="695325" lvl="2" indent="-342900"/>
            <a:r>
              <a:rPr lang="zh-CN" altLang="en-US" sz="2400" dirty="0"/>
              <a:t>配置文件中的语句说明参见</a:t>
            </a:r>
            <a:endParaRPr lang="en-US" altLang="zh-CN" sz="2400" dirty="0"/>
          </a:p>
          <a:p>
            <a:pPr marL="1012825" lvl="3" indent="-342900"/>
            <a:r>
              <a:rPr lang="en-US" altLang="zh-CN" dirty="0">
                <a:hlinkClick r:id="rId2" tooltip="http://lamp.linux.gov.cn/OpenSSH/sshd_config.html"/>
              </a:rPr>
              <a:t>http://lamp.linux.gov.cn/OpenSSH/sshd_config.html</a:t>
            </a:r>
            <a:r>
              <a:rPr lang="en-US" altLang="zh-CN" dirty="0"/>
              <a:t> </a:t>
            </a:r>
          </a:p>
          <a:p>
            <a:r>
              <a:rPr lang="en-US" altLang="zh-CN" dirty="0"/>
              <a:t>SSH </a:t>
            </a:r>
            <a:r>
              <a:rPr lang="zh-CN" altLang="en-US" dirty="0"/>
              <a:t>服务安全</a:t>
            </a:r>
            <a:endParaRPr lang="en-US" altLang="zh-CN" dirty="0"/>
          </a:p>
          <a:p>
            <a:pPr lvl="1"/>
            <a:r>
              <a:rPr lang="zh-CN" altLang="en-US" dirty="0"/>
              <a:t>使用 </a:t>
            </a:r>
            <a:r>
              <a:rPr lang="en-US" altLang="zh-CN" sz="2800" kern="1200" dirty="0" err="1"/>
              <a:t>DenyHosts</a:t>
            </a:r>
            <a:r>
              <a:rPr lang="en-US" altLang="zh-CN" dirty="0"/>
              <a:t> / fail2ban </a:t>
            </a:r>
            <a:r>
              <a:rPr lang="zh-CN" altLang="en-US" dirty="0"/>
              <a:t>实现访问控制</a:t>
            </a:r>
            <a:endParaRPr lang="en-US" altLang="zh-CN" dirty="0"/>
          </a:p>
          <a:p>
            <a:pPr lvl="1"/>
            <a:r>
              <a:rPr lang="zh-CN" altLang="en-US" dirty="0"/>
              <a:t>使用 </a:t>
            </a:r>
            <a:r>
              <a:rPr lang="en-US" altLang="zh-CN" dirty="0" err="1"/>
              <a:t>pam_access</a:t>
            </a:r>
            <a:r>
              <a:rPr lang="en-US" altLang="zh-CN" dirty="0"/>
              <a:t> </a:t>
            </a:r>
            <a:r>
              <a:rPr lang="zh-CN" altLang="en-US" dirty="0"/>
              <a:t>模块实现口令认证的访问控制</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87</a:t>
            </a:fld>
            <a:endParaRPr lang="en-US" altLang="zh-CN" dirty="0"/>
          </a:p>
        </p:txBody>
      </p:sp>
    </p:spTree>
    <p:extLst>
      <p:ext uri="{BB962C8B-B14F-4D97-AF65-F5344CB8AC3E}">
        <p14:creationId xmlns:p14="http://schemas.microsoft.com/office/powerpoint/2010/main" val="23388405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OpenSSH</a:t>
            </a:r>
            <a:r>
              <a:rPr lang="zh-CN" altLang="en-US" dirty="0"/>
              <a:t>服务配置</a:t>
            </a:r>
          </a:p>
        </p:txBody>
      </p:sp>
      <p:sp>
        <p:nvSpPr>
          <p:cNvPr id="3" name="内容占位符 2"/>
          <p:cNvSpPr>
            <a:spLocks noGrp="1"/>
          </p:cNvSpPr>
          <p:nvPr>
            <p:ph idx="1"/>
          </p:nvPr>
        </p:nvSpPr>
        <p:spPr/>
        <p:txBody>
          <a:bodyPr/>
          <a:lstStyle/>
          <a:p>
            <a:r>
              <a:rPr lang="zh-CN" altLang="en-US" dirty="0"/>
              <a:t>用户访问控制</a:t>
            </a:r>
            <a:endParaRPr lang="en-US" altLang="zh-CN" dirty="0"/>
          </a:p>
          <a:p>
            <a:pPr lvl="1"/>
            <a:r>
              <a:rPr lang="en-US" altLang="zh-CN" dirty="0" err="1"/>
              <a:t>AllowUsers</a:t>
            </a:r>
            <a:r>
              <a:rPr lang="en-US" altLang="zh-CN" dirty="0"/>
              <a:t>/</a:t>
            </a:r>
            <a:r>
              <a:rPr lang="en-US" altLang="zh-CN" dirty="0" err="1"/>
              <a:t>AllowGroups</a:t>
            </a:r>
            <a:endParaRPr lang="en-US" altLang="zh-CN" dirty="0"/>
          </a:p>
          <a:p>
            <a:pPr lvl="1"/>
            <a:r>
              <a:rPr lang="en-US" altLang="zh-CN" dirty="0" err="1"/>
              <a:t>DenyUsers</a:t>
            </a:r>
            <a:r>
              <a:rPr lang="en-US" altLang="zh-CN" dirty="0"/>
              <a:t>/</a:t>
            </a:r>
            <a:r>
              <a:rPr lang="en-US" altLang="zh-CN" dirty="0" err="1"/>
              <a:t>DenyGroups</a:t>
            </a:r>
            <a:endParaRPr lang="en-US" altLang="zh-CN" dirty="0"/>
          </a:p>
          <a:p>
            <a:pPr lvl="1"/>
            <a:r>
              <a:rPr lang="en-US" altLang="zh-CN" dirty="0" err="1"/>
              <a:t>PermitRootLogin</a:t>
            </a:r>
            <a:endParaRPr lang="en-US" altLang="zh-CN" dirty="0"/>
          </a:p>
          <a:p>
            <a:r>
              <a:rPr lang="zh-CN" altLang="en-US" dirty="0"/>
              <a:t>认证方式</a:t>
            </a:r>
            <a:r>
              <a:rPr lang="en-US" altLang="zh-CN" dirty="0"/>
              <a:t> (Password or/and Keys)</a:t>
            </a:r>
          </a:p>
          <a:p>
            <a:pPr lvl="1"/>
            <a:r>
              <a:rPr lang="en-US" altLang="zh-CN" dirty="0" err="1"/>
              <a:t>PasswordAuthentication</a:t>
            </a:r>
            <a:endParaRPr lang="en-US" altLang="zh-CN" dirty="0"/>
          </a:p>
          <a:p>
            <a:r>
              <a:rPr lang="en-US" altLang="zh-CN" dirty="0" err="1"/>
              <a:t>StrictModes</a:t>
            </a:r>
            <a:endParaRPr lang="en-US" altLang="zh-CN" dirty="0"/>
          </a:p>
          <a:p>
            <a:pPr lvl="1"/>
            <a:r>
              <a:rPr lang="en-US" altLang="zh-CN" dirty="0"/>
              <a:t>If a user's SSH configuration files or home directory are </a:t>
            </a:r>
            <a:r>
              <a:rPr lang="en-US" altLang="zh-CN" dirty="0">
                <a:highlight>
                  <a:srgbClr val="FFFF00"/>
                </a:highlight>
              </a:rPr>
              <a:t>world-writable</a:t>
            </a:r>
            <a:r>
              <a:rPr lang="en-US" altLang="zh-CN" dirty="0"/>
              <a:t>, deny access</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88</a:t>
            </a:fld>
            <a:endParaRPr lang="en-US" altLang="zh-CN" dirty="0"/>
          </a:p>
        </p:txBody>
      </p:sp>
    </p:spTree>
    <p:extLst>
      <p:ext uri="{BB962C8B-B14F-4D97-AF65-F5344CB8AC3E}">
        <p14:creationId xmlns:p14="http://schemas.microsoft.com/office/powerpoint/2010/main" val="23273717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 </a:t>
            </a:r>
            <a:r>
              <a:rPr lang="en-US" altLang="zh-CN" sz="4400" dirty="0"/>
              <a:t>/etc/</a:t>
            </a:r>
            <a:r>
              <a:rPr lang="en-US" altLang="zh-CN" sz="4400" dirty="0" err="1"/>
              <a:t>ssh</a:t>
            </a:r>
            <a:r>
              <a:rPr lang="en-US" altLang="zh-CN" sz="4400" dirty="0"/>
              <a:t>/</a:t>
            </a:r>
            <a:r>
              <a:rPr lang="en-US" altLang="zh-CN" sz="4400" dirty="0" err="1"/>
              <a:t>sshd_config</a:t>
            </a:r>
            <a:br>
              <a:rPr lang="en-US" altLang="zh-CN" sz="4400" dirty="0"/>
            </a:br>
            <a:r>
              <a:rPr lang="en-US" altLang="zh-CN" sz="4400" dirty="0"/>
              <a:t>——</a:t>
            </a:r>
            <a:r>
              <a:rPr lang="en-US" altLang="zh-CN" dirty="0" err="1"/>
              <a:t>OpenSSH</a:t>
            </a:r>
            <a:r>
              <a:rPr lang="en-US" altLang="zh-CN" dirty="0"/>
              <a:t> </a:t>
            </a:r>
            <a:r>
              <a:rPr lang="zh-CN" altLang="en-US" dirty="0"/>
              <a:t>服务的安全配置</a:t>
            </a:r>
            <a:r>
              <a:rPr lang="en-US" altLang="zh-CN" dirty="0"/>
              <a:t>1</a:t>
            </a:r>
            <a:endParaRPr lang="zh-CN" altLang="en-US" dirty="0"/>
          </a:p>
        </p:txBody>
      </p:sp>
      <p:sp>
        <p:nvSpPr>
          <p:cNvPr id="3" name="内容占位符 2"/>
          <p:cNvSpPr>
            <a:spLocks noGrp="1"/>
          </p:cNvSpPr>
          <p:nvPr>
            <p:ph idx="1"/>
          </p:nvPr>
        </p:nvSpPr>
        <p:spPr>
          <a:xfrm>
            <a:off x="457200" y="1844824"/>
            <a:ext cx="8229600" cy="4286101"/>
          </a:xfrm>
        </p:spPr>
        <p:txBody>
          <a:bodyPr/>
          <a:lstStyle/>
          <a:p>
            <a:r>
              <a:rPr lang="zh-CN" altLang="en-US" dirty="0"/>
              <a:t>仅使用</a:t>
            </a:r>
            <a:r>
              <a:rPr lang="en-US" altLang="zh-CN" dirty="0"/>
              <a:t>SSH</a:t>
            </a:r>
            <a:r>
              <a:rPr lang="zh-CN" altLang="en-US" dirty="0"/>
              <a:t>版本</a:t>
            </a:r>
            <a:r>
              <a:rPr lang="en-US" altLang="zh-CN" dirty="0"/>
              <a:t>2</a:t>
            </a:r>
            <a:r>
              <a:rPr lang="zh-CN" altLang="en-US" dirty="0"/>
              <a:t>协议</a:t>
            </a:r>
          </a:p>
          <a:p>
            <a:pPr lvl="1"/>
            <a:r>
              <a:rPr lang="en-US" altLang="zh-CN" b="1" dirty="0">
                <a:solidFill>
                  <a:srgbClr val="002060"/>
                </a:solidFill>
              </a:rPr>
              <a:t>Protocol 2</a:t>
            </a:r>
          </a:p>
          <a:p>
            <a:r>
              <a:rPr lang="zh-CN" altLang="en-US" dirty="0"/>
              <a:t>限制服务监听</a:t>
            </a:r>
            <a:r>
              <a:rPr lang="en-US" altLang="zh-CN" dirty="0"/>
              <a:t>IP</a:t>
            </a:r>
            <a:r>
              <a:rPr lang="zh-CN" altLang="en-US" dirty="0"/>
              <a:t>地址和端口（请根据需要修改）</a:t>
            </a:r>
          </a:p>
          <a:p>
            <a:pPr lvl="1"/>
            <a:r>
              <a:rPr lang="en-US" altLang="zh-CN" b="1" dirty="0" err="1">
                <a:solidFill>
                  <a:srgbClr val="002060"/>
                </a:solidFill>
              </a:rPr>
              <a:t>ListenAddress</a:t>
            </a:r>
            <a:r>
              <a:rPr lang="en-US" altLang="zh-CN" b="1" dirty="0">
                <a:solidFill>
                  <a:srgbClr val="002060"/>
                </a:solidFill>
              </a:rPr>
              <a:t> 192.168.0.222:22</a:t>
            </a:r>
          </a:p>
          <a:p>
            <a:pPr lvl="1"/>
            <a:r>
              <a:rPr lang="en-US" altLang="zh-CN" b="1" dirty="0" err="1">
                <a:solidFill>
                  <a:srgbClr val="002060"/>
                </a:solidFill>
              </a:rPr>
              <a:t>ListenAddress</a:t>
            </a:r>
            <a:r>
              <a:rPr lang="en-US" altLang="zh-CN" b="1" dirty="0">
                <a:solidFill>
                  <a:srgbClr val="002060"/>
                </a:solidFill>
              </a:rPr>
              <a:t> 202.55.66.77:2222</a:t>
            </a:r>
          </a:p>
          <a:p>
            <a:r>
              <a:rPr lang="zh-CN" altLang="en-US" dirty="0"/>
              <a:t>限制用户访问（请根据需要修改）</a:t>
            </a:r>
          </a:p>
          <a:p>
            <a:pPr lvl="1"/>
            <a:r>
              <a:rPr lang="en-US" altLang="zh-CN" b="1" dirty="0" err="1">
                <a:solidFill>
                  <a:srgbClr val="002060"/>
                </a:solidFill>
              </a:rPr>
              <a:t>DenyUsers</a:t>
            </a:r>
            <a:r>
              <a:rPr lang="en-US" altLang="zh-CN" b="1" dirty="0">
                <a:solidFill>
                  <a:srgbClr val="002060"/>
                </a:solidFill>
              </a:rPr>
              <a:t>   user1 user2 </a:t>
            </a:r>
            <a:r>
              <a:rPr lang="en-US" altLang="zh-CN" b="1" dirty="0" err="1">
                <a:solidFill>
                  <a:srgbClr val="002060"/>
                </a:solidFill>
              </a:rPr>
              <a:t>foo</a:t>
            </a:r>
            <a:endParaRPr lang="en-US" altLang="zh-CN" b="1" dirty="0">
              <a:solidFill>
                <a:srgbClr val="002060"/>
              </a:solidFill>
            </a:endParaRPr>
          </a:p>
          <a:p>
            <a:pPr lvl="1"/>
            <a:r>
              <a:rPr lang="en-US" altLang="zh-CN" b="1" dirty="0" err="1">
                <a:solidFill>
                  <a:srgbClr val="002060"/>
                </a:solidFill>
              </a:rPr>
              <a:t>AllowUsers</a:t>
            </a:r>
            <a:r>
              <a:rPr lang="en-US" altLang="zh-CN" b="1" dirty="0">
                <a:solidFill>
                  <a:srgbClr val="002060"/>
                </a:solidFill>
              </a:rPr>
              <a:t>  root </a:t>
            </a:r>
            <a:r>
              <a:rPr lang="en-US" altLang="zh-CN" b="1" dirty="0" err="1">
                <a:solidFill>
                  <a:srgbClr val="002060"/>
                </a:solidFill>
              </a:rPr>
              <a:t>osmond</a:t>
            </a:r>
            <a:r>
              <a:rPr lang="en-US" altLang="zh-CN" b="1" dirty="0">
                <a:solidFill>
                  <a:srgbClr val="002060"/>
                </a:solidFill>
              </a:rPr>
              <a:t> </a:t>
            </a:r>
            <a:r>
              <a:rPr lang="en-US" altLang="zh-CN" b="1" dirty="0" err="1">
                <a:solidFill>
                  <a:srgbClr val="002060"/>
                </a:solidFill>
              </a:rPr>
              <a:t>vivek</a:t>
            </a: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89</a:t>
            </a:fld>
            <a:endParaRPr lang="en-US" altLang="zh-CN" dirty="0"/>
          </a:p>
        </p:txBody>
      </p:sp>
    </p:spTree>
    <p:extLst>
      <p:ext uri="{BB962C8B-B14F-4D97-AF65-F5344CB8AC3E}">
        <p14:creationId xmlns:p14="http://schemas.microsoft.com/office/powerpoint/2010/main" val="60547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systemctl</a:t>
            </a:r>
            <a:r>
              <a:rPr lang="zh-CN" altLang="zh-CN" dirty="0"/>
              <a:t>管理服务</a:t>
            </a:r>
            <a:r>
              <a:rPr lang="zh-CN" altLang="en-US" dirty="0"/>
              <a:t>（</a:t>
            </a:r>
            <a:r>
              <a:rPr lang="en-US" altLang="zh-CN" dirty="0"/>
              <a:t>3</a:t>
            </a:r>
            <a:r>
              <a:rPr lang="zh-CN" altLang="en-US" dirty="0"/>
              <a:t>）</a:t>
            </a:r>
          </a:p>
        </p:txBody>
      </p:sp>
      <p:sp>
        <p:nvSpPr>
          <p:cNvPr id="3" name="内容占位符 2"/>
          <p:cNvSpPr>
            <a:spLocks noGrp="1"/>
          </p:cNvSpPr>
          <p:nvPr>
            <p:ph idx="1"/>
          </p:nvPr>
        </p:nvSpPr>
        <p:spPr/>
        <p:txBody>
          <a:bodyPr/>
          <a:lstStyle/>
          <a:p>
            <a:r>
              <a:rPr lang="zh-CN" altLang="en-US" dirty="0"/>
              <a:t>在启动系统时启用名为</a:t>
            </a:r>
            <a:r>
              <a:rPr lang="en-US" altLang="zh-CN" dirty="0" err="1"/>
              <a:t>ServiceName</a:t>
            </a:r>
            <a:r>
              <a:rPr lang="zh-CN" altLang="en-US" dirty="0"/>
              <a:t>的服务</a:t>
            </a:r>
          </a:p>
          <a:p>
            <a:pPr lvl="1"/>
            <a:r>
              <a:rPr lang="en-US" altLang="zh-CN" b="1" dirty="0" err="1"/>
              <a:t>systemctl</a:t>
            </a:r>
            <a:r>
              <a:rPr lang="en-US" altLang="zh-CN" b="1" dirty="0"/>
              <a:t> enable </a:t>
            </a:r>
            <a:r>
              <a:rPr lang="en-US" altLang="zh-CN" dirty="0"/>
              <a:t>&lt;</a:t>
            </a:r>
            <a:r>
              <a:rPr lang="en-US" altLang="zh-CN" dirty="0" err="1"/>
              <a:t>ServiceName</a:t>
            </a:r>
            <a:r>
              <a:rPr lang="en-US" altLang="zh-CN" dirty="0"/>
              <a:t>&gt;</a:t>
            </a:r>
          </a:p>
          <a:p>
            <a:r>
              <a:rPr lang="zh-CN" altLang="en-US" dirty="0"/>
              <a:t>在启动系统时停用名为</a:t>
            </a:r>
            <a:r>
              <a:rPr lang="en-US" altLang="zh-CN" dirty="0" err="1"/>
              <a:t>ServiceName</a:t>
            </a:r>
            <a:r>
              <a:rPr lang="zh-CN" altLang="en-US" dirty="0"/>
              <a:t>的服务</a:t>
            </a:r>
          </a:p>
          <a:p>
            <a:pPr lvl="1"/>
            <a:r>
              <a:rPr lang="en-US" altLang="zh-CN" b="1" dirty="0" err="1"/>
              <a:t>systemctl</a:t>
            </a:r>
            <a:r>
              <a:rPr lang="en-US" altLang="zh-CN" b="1" dirty="0"/>
              <a:t> disable </a:t>
            </a:r>
            <a:r>
              <a:rPr lang="en-US" altLang="zh-CN" dirty="0"/>
              <a:t>&lt;</a:t>
            </a:r>
            <a:r>
              <a:rPr lang="en-US" altLang="zh-CN" dirty="0" err="1"/>
              <a:t>ServiceName</a:t>
            </a:r>
            <a:r>
              <a:rPr lang="en-US" altLang="zh-CN" dirty="0"/>
              <a:t>&gt;</a:t>
            </a:r>
          </a:p>
          <a:p>
            <a:r>
              <a:rPr lang="zh-CN" altLang="en-US" dirty="0"/>
              <a:t>查看名为</a:t>
            </a:r>
            <a:r>
              <a:rPr lang="en-US" altLang="zh-CN" dirty="0" err="1"/>
              <a:t>ServiceName</a:t>
            </a:r>
            <a:r>
              <a:rPr lang="zh-CN" altLang="en-US" dirty="0"/>
              <a:t>的服务是否在启动系统时启用</a:t>
            </a:r>
          </a:p>
          <a:p>
            <a:pPr lvl="1"/>
            <a:r>
              <a:rPr lang="en-US" altLang="zh-CN" b="1" dirty="0" err="1"/>
              <a:t>systemctl</a:t>
            </a:r>
            <a:r>
              <a:rPr lang="en-US" altLang="zh-CN" b="1" dirty="0"/>
              <a:t> is-enabled </a:t>
            </a:r>
            <a:r>
              <a:rPr lang="en-US" altLang="zh-CN" dirty="0"/>
              <a:t>&lt;</a:t>
            </a:r>
            <a:r>
              <a:rPr lang="en-US" altLang="zh-CN" dirty="0" err="1"/>
              <a:t>ServiceName</a:t>
            </a:r>
            <a:r>
              <a:rPr lang="en-US" altLang="zh-CN" dirty="0"/>
              <a:t>&gt;</a:t>
            </a:r>
          </a:p>
          <a:p>
            <a:r>
              <a:rPr lang="zh-CN" altLang="en-US" dirty="0"/>
              <a:t>查看所有服务是否在启动系统时启用</a:t>
            </a:r>
          </a:p>
          <a:p>
            <a:pPr lvl="1"/>
            <a:r>
              <a:rPr lang="en-US" altLang="zh-CN" b="1" dirty="0" err="1"/>
              <a:t>systemctl</a:t>
            </a:r>
            <a:r>
              <a:rPr lang="en-US" altLang="zh-CN" b="1" dirty="0"/>
              <a:t> list-unit-files -t service</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spTree>
    <p:extLst>
      <p:ext uri="{BB962C8B-B14F-4D97-AF65-F5344CB8AC3E}">
        <p14:creationId xmlns:p14="http://schemas.microsoft.com/office/powerpoint/2010/main" val="34259142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 </a:t>
            </a:r>
            <a:r>
              <a:rPr lang="en-US" altLang="zh-CN" sz="4000" dirty="0"/>
              <a:t>/etc/</a:t>
            </a:r>
            <a:r>
              <a:rPr lang="en-US" altLang="zh-CN" sz="4000" dirty="0" err="1"/>
              <a:t>ssh</a:t>
            </a:r>
            <a:r>
              <a:rPr lang="en-US" altLang="zh-CN" sz="4000" dirty="0"/>
              <a:t>/</a:t>
            </a:r>
            <a:r>
              <a:rPr lang="en-US" altLang="zh-CN" sz="4000" dirty="0" err="1"/>
              <a:t>sshd_config</a:t>
            </a:r>
            <a:br>
              <a:rPr lang="en-US" altLang="zh-CN" sz="4000" dirty="0"/>
            </a:br>
            <a:r>
              <a:rPr lang="en-US" altLang="zh-CN" sz="4000" dirty="0"/>
              <a:t>——</a:t>
            </a:r>
            <a:r>
              <a:rPr lang="en-US" altLang="zh-CN" dirty="0" err="1"/>
              <a:t>OpenSSH</a:t>
            </a:r>
            <a:r>
              <a:rPr lang="en-US" altLang="zh-CN" dirty="0"/>
              <a:t> </a:t>
            </a:r>
            <a:r>
              <a:rPr lang="zh-CN" altLang="en-US" dirty="0"/>
              <a:t>服务的安全配置</a:t>
            </a:r>
            <a:r>
              <a:rPr lang="en-US" altLang="zh-CN" dirty="0"/>
              <a:t>2</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en-US" dirty="0"/>
              <a:t>禁止</a:t>
            </a:r>
            <a:r>
              <a:rPr lang="en-US" altLang="zh-CN" dirty="0"/>
              <a:t>root</a:t>
            </a:r>
            <a:r>
              <a:rPr lang="zh-CN" altLang="en-US" dirty="0"/>
              <a:t>登录（需配置</a:t>
            </a:r>
            <a:r>
              <a:rPr lang="en-US" altLang="zh-CN" dirty="0" err="1"/>
              <a:t>sudo</a:t>
            </a:r>
            <a:r>
              <a:rPr lang="zh-CN" altLang="en-US" dirty="0"/>
              <a:t>）</a:t>
            </a:r>
            <a:endParaRPr lang="en-US" altLang="zh-CN" dirty="0"/>
          </a:p>
          <a:p>
            <a:pPr lvl="1"/>
            <a:r>
              <a:rPr lang="en-US" altLang="zh-CN" b="1" dirty="0" err="1">
                <a:solidFill>
                  <a:srgbClr val="002060"/>
                </a:solidFill>
              </a:rPr>
              <a:t>PermitRootLogin</a:t>
            </a:r>
            <a:r>
              <a:rPr lang="en-US" altLang="zh-CN" b="1" dirty="0">
                <a:solidFill>
                  <a:srgbClr val="002060"/>
                </a:solidFill>
              </a:rPr>
              <a:t>  no</a:t>
            </a:r>
          </a:p>
          <a:p>
            <a:r>
              <a:rPr lang="zh-CN" altLang="en-US" dirty="0"/>
              <a:t>仅允许</a:t>
            </a:r>
            <a:r>
              <a:rPr lang="en-US" altLang="zh-CN" dirty="0"/>
              <a:t>root</a:t>
            </a:r>
            <a:r>
              <a:rPr lang="zh-CN" altLang="en-US" dirty="0"/>
              <a:t>用户仅通过密钥认证登录</a:t>
            </a:r>
            <a:endParaRPr lang="en-US" altLang="zh-CN" dirty="0"/>
          </a:p>
          <a:p>
            <a:pPr lvl="1"/>
            <a:r>
              <a:rPr lang="en-US" altLang="zh-CN" b="1" dirty="0" err="1">
                <a:solidFill>
                  <a:srgbClr val="002060"/>
                </a:solidFill>
              </a:rPr>
              <a:t>PermitRootLogin</a:t>
            </a:r>
            <a:r>
              <a:rPr lang="en-US" altLang="zh-CN" b="1" dirty="0">
                <a:solidFill>
                  <a:srgbClr val="002060"/>
                </a:solidFill>
              </a:rPr>
              <a:t>  without-password</a:t>
            </a:r>
          </a:p>
          <a:p>
            <a:r>
              <a:rPr lang="zh-CN" altLang="en-US" dirty="0"/>
              <a:t>设置所有用户仅能通过密钥认证登录</a:t>
            </a:r>
            <a:endParaRPr lang="en-US" altLang="zh-CN" dirty="0"/>
          </a:p>
          <a:p>
            <a:pPr lvl="1"/>
            <a:r>
              <a:rPr lang="en-US" altLang="zh-CN" b="1" dirty="0" err="1">
                <a:solidFill>
                  <a:srgbClr val="002060"/>
                </a:solidFill>
              </a:rPr>
              <a:t>PasswordAuthentication</a:t>
            </a:r>
            <a:r>
              <a:rPr lang="en-US" altLang="zh-CN" b="1" dirty="0">
                <a:solidFill>
                  <a:srgbClr val="002060"/>
                </a:solidFill>
              </a:rPr>
              <a:t>  no</a:t>
            </a:r>
          </a:p>
          <a:p>
            <a:r>
              <a:rPr lang="zh-CN" altLang="en-US" dirty="0"/>
              <a:t>启用</a:t>
            </a:r>
            <a:r>
              <a:rPr lang="en-US" altLang="zh-CN" dirty="0"/>
              <a:t>PAM</a:t>
            </a:r>
            <a:r>
              <a:rPr lang="zh-CN" altLang="en-US" dirty="0"/>
              <a:t>用户认证</a:t>
            </a:r>
            <a:endParaRPr lang="en-US" altLang="zh-CN" dirty="0"/>
          </a:p>
          <a:p>
            <a:pPr lvl="1"/>
            <a:r>
              <a:rPr lang="en-US" altLang="zh-CN" b="1" dirty="0" err="1">
                <a:solidFill>
                  <a:srgbClr val="002060"/>
                </a:solidFill>
              </a:rPr>
              <a:t>UsePAM</a:t>
            </a:r>
            <a:r>
              <a:rPr lang="en-US" altLang="zh-CN" b="1" dirty="0">
                <a:solidFill>
                  <a:srgbClr val="002060"/>
                </a:solidFill>
              </a:rPr>
              <a:t> yes</a:t>
            </a: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90</a:t>
            </a:fld>
            <a:endParaRPr lang="en-US" altLang="zh-CN" dirty="0"/>
          </a:p>
        </p:txBody>
      </p:sp>
    </p:spTree>
    <p:extLst>
      <p:ext uri="{BB962C8B-B14F-4D97-AF65-F5344CB8AC3E}">
        <p14:creationId xmlns:p14="http://schemas.microsoft.com/office/powerpoint/2010/main" val="40246816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 </a:t>
            </a:r>
            <a:r>
              <a:rPr lang="en-US" altLang="zh-CN" sz="4000" dirty="0"/>
              <a:t>/etc/</a:t>
            </a:r>
            <a:r>
              <a:rPr lang="en-US" altLang="zh-CN" sz="4000" dirty="0" err="1"/>
              <a:t>ssh</a:t>
            </a:r>
            <a:r>
              <a:rPr lang="en-US" altLang="zh-CN" sz="4000" dirty="0"/>
              <a:t>/</a:t>
            </a:r>
            <a:r>
              <a:rPr lang="en-US" altLang="zh-CN" sz="4000" dirty="0" err="1"/>
              <a:t>sshd_config</a:t>
            </a:r>
            <a:br>
              <a:rPr lang="en-US" altLang="zh-CN" sz="4000" dirty="0"/>
            </a:br>
            <a:r>
              <a:rPr lang="en-US" altLang="zh-CN" sz="4000" dirty="0"/>
              <a:t>——</a:t>
            </a:r>
            <a:r>
              <a:rPr lang="en-US" altLang="zh-CN" dirty="0" err="1"/>
              <a:t>OpenSSH</a:t>
            </a:r>
            <a:r>
              <a:rPr lang="en-US" altLang="zh-CN" dirty="0"/>
              <a:t> </a:t>
            </a:r>
            <a:r>
              <a:rPr lang="zh-CN" altLang="en-US" dirty="0"/>
              <a:t>服务的安全配置</a:t>
            </a:r>
            <a:r>
              <a:rPr lang="en-US" altLang="zh-CN" dirty="0"/>
              <a:t>3</a:t>
            </a:r>
            <a:endParaRPr lang="zh-CN" altLang="en-US" dirty="0"/>
          </a:p>
        </p:txBody>
      </p:sp>
      <p:sp>
        <p:nvSpPr>
          <p:cNvPr id="3" name="内容占位符 2"/>
          <p:cNvSpPr>
            <a:spLocks noGrp="1"/>
          </p:cNvSpPr>
          <p:nvPr>
            <p:ph idx="1"/>
          </p:nvPr>
        </p:nvSpPr>
        <p:spPr>
          <a:xfrm>
            <a:off x="457200" y="1844824"/>
            <a:ext cx="8229600" cy="4286101"/>
          </a:xfrm>
        </p:spPr>
        <p:txBody>
          <a:bodyPr/>
          <a:lstStyle/>
          <a:p>
            <a:r>
              <a:rPr lang="zh-CN" altLang="en-US" dirty="0"/>
              <a:t>禁止模拟已被视为废弃的</a:t>
            </a:r>
            <a:r>
              <a:rPr lang="en-US" altLang="zh-CN" dirty="0" err="1"/>
              <a:t>rsh</a:t>
            </a:r>
            <a:r>
              <a:rPr lang="zh-CN" altLang="en-US" dirty="0"/>
              <a:t>的认证方式</a:t>
            </a:r>
            <a:endParaRPr lang="en-US" altLang="zh-CN" dirty="0"/>
          </a:p>
          <a:p>
            <a:pPr lvl="1"/>
            <a:r>
              <a:rPr lang="zh-CN" altLang="en-US" dirty="0"/>
              <a:t>即不读取文件 </a:t>
            </a:r>
            <a:r>
              <a:rPr lang="en-US" altLang="zh-CN" dirty="0"/>
              <a:t>~/.</a:t>
            </a:r>
            <a:r>
              <a:rPr lang="en-US" altLang="zh-CN" dirty="0" err="1"/>
              <a:t>rhosts</a:t>
            </a:r>
            <a:r>
              <a:rPr lang="en-US" altLang="zh-CN" dirty="0"/>
              <a:t> </a:t>
            </a:r>
            <a:r>
              <a:rPr lang="zh-CN" altLang="en-US" dirty="0"/>
              <a:t>和 </a:t>
            </a:r>
            <a:r>
              <a:rPr lang="en-US" altLang="zh-CN" dirty="0"/>
              <a:t>~/.</a:t>
            </a:r>
            <a:r>
              <a:rPr lang="en-US" altLang="zh-CN" dirty="0" err="1"/>
              <a:t>shosts</a:t>
            </a:r>
            <a:endParaRPr lang="en-US" altLang="zh-CN" dirty="0"/>
          </a:p>
          <a:p>
            <a:pPr lvl="1"/>
            <a:r>
              <a:rPr lang="en-US" altLang="zh-CN" b="1" dirty="0" err="1">
                <a:solidFill>
                  <a:srgbClr val="002060"/>
                </a:solidFill>
              </a:rPr>
              <a:t>ChallengeResponseAuthentication</a:t>
            </a:r>
            <a:r>
              <a:rPr lang="en-US" altLang="zh-CN" b="1" dirty="0">
                <a:solidFill>
                  <a:srgbClr val="002060"/>
                </a:solidFill>
              </a:rPr>
              <a:t>  no</a:t>
            </a:r>
          </a:p>
          <a:p>
            <a:pPr lvl="1"/>
            <a:r>
              <a:rPr lang="en-US" altLang="zh-CN" b="1" dirty="0" err="1">
                <a:solidFill>
                  <a:srgbClr val="002060"/>
                </a:solidFill>
              </a:rPr>
              <a:t>HostbasedAuthentication</a:t>
            </a:r>
            <a:r>
              <a:rPr lang="en-US" altLang="zh-CN" b="1" dirty="0">
                <a:solidFill>
                  <a:srgbClr val="002060"/>
                </a:solidFill>
              </a:rPr>
              <a:t>  no</a:t>
            </a:r>
          </a:p>
          <a:p>
            <a:pPr lvl="1"/>
            <a:r>
              <a:rPr lang="en-US" altLang="zh-CN" b="1" dirty="0" err="1">
                <a:solidFill>
                  <a:srgbClr val="002060"/>
                </a:solidFill>
              </a:rPr>
              <a:t>IgnoreRhosts</a:t>
            </a:r>
            <a:r>
              <a:rPr lang="en-US" altLang="zh-CN" b="1" dirty="0">
                <a:solidFill>
                  <a:srgbClr val="002060"/>
                </a:solidFill>
              </a:rPr>
              <a:t>  yes</a:t>
            </a:r>
          </a:p>
          <a:p>
            <a:r>
              <a:rPr lang="zh-CN" altLang="en-US" dirty="0"/>
              <a:t>设置用户登录会话空闲</a:t>
            </a:r>
            <a:r>
              <a:rPr lang="en-US" altLang="zh-CN" dirty="0"/>
              <a:t>5</a:t>
            </a:r>
            <a:r>
              <a:rPr lang="zh-CN" altLang="en-US" dirty="0"/>
              <a:t>分钟自动注销</a:t>
            </a:r>
          </a:p>
          <a:p>
            <a:pPr lvl="1"/>
            <a:r>
              <a:rPr lang="en-US" altLang="zh-CN" b="1" dirty="0" err="1">
                <a:solidFill>
                  <a:srgbClr val="002060"/>
                </a:solidFill>
              </a:rPr>
              <a:t>ClientAliveInterval</a:t>
            </a:r>
            <a:r>
              <a:rPr lang="en-US" altLang="zh-CN" b="1" dirty="0">
                <a:solidFill>
                  <a:srgbClr val="002060"/>
                </a:solidFill>
              </a:rPr>
              <a:t> 300</a:t>
            </a:r>
          </a:p>
          <a:p>
            <a:pPr lvl="1"/>
            <a:r>
              <a:rPr lang="en-US" altLang="zh-CN" b="1" dirty="0" err="1">
                <a:solidFill>
                  <a:srgbClr val="002060"/>
                </a:solidFill>
              </a:rPr>
              <a:t>ClientAliveCountMax</a:t>
            </a:r>
            <a:r>
              <a:rPr lang="en-US" altLang="zh-CN" b="1" dirty="0">
                <a:solidFill>
                  <a:srgbClr val="002060"/>
                </a:solidFill>
              </a:rPr>
              <a:t> 0</a:t>
            </a: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91</a:t>
            </a:fld>
            <a:endParaRPr lang="en-US" altLang="zh-CN" dirty="0"/>
          </a:p>
        </p:txBody>
      </p:sp>
    </p:spTree>
    <p:extLst>
      <p:ext uri="{BB962C8B-B14F-4D97-AF65-F5344CB8AC3E}">
        <p14:creationId xmlns:p14="http://schemas.microsoft.com/office/powerpoint/2010/main" val="16311992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为不安全的服务提供安全的访问</a:t>
            </a:r>
          </a:p>
          <a:p>
            <a:r>
              <a:rPr lang="zh-CN" altLang="en-US" dirty="0"/>
              <a:t>使用</a:t>
            </a:r>
            <a:r>
              <a:rPr lang="en-US" altLang="zh-CN" dirty="0"/>
              <a:t>SSL</a:t>
            </a:r>
            <a:r>
              <a:rPr lang="zh-CN" altLang="en-US" dirty="0"/>
              <a:t>，没有内置的加密技术</a:t>
            </a:r>
          </a:p>
          <a:p>
            <a:pPr lvl="1"/>
            <a:r>
              <a:rPr lang="zh-CN" altLang="en-US" dirty="0"/>
              <a:t>需要一个证书</a:t>
            </a:r>
          </a:p>
          <a:p>
            <a:r>
              <a:rPr lang="zh-CN" altLang="en-US" dirty="0"/>
              <a:t>防止截取数据</a:t>
            </a:r>
          </a:p>
          <a:p>
            <a:r>
              <a:rPr lang="zh-CN" altLang="en-US" dirty="0"/>
              <a:t>防止数据篡改</a:t>
            </a:r>
          </a:p>
        </p:txBody>
      </p:sp>
      <p:sp>
        <p:nvSpPr>
          <p:cNvPr id="3" name="标题 2"/>
          <p:cNvSpPr>
            <a:spLocks noGrp="1"/>
          </p:cNvSpPr>
          <p:nvPr>
            <p:ph type="title"/>
          </p:nvPr>
        </p:nvSpPr>
        <p:spPr/>
        <p:txBody>
          <a:bodyPr/>
          <a:lstStyle/>
          <a:p>
            <a:r>
              <a:rPr lang="zh-CN" altLang="en-US" b="1" dirty="0"/>
              <a:t>安全隧道（</a:t>
            </a:r>
            <a:r>
              <a:rPr lang="en-US" altLang="zh-CN" b="1" dirty="0" err="1"/>
              <a:t>stunnel</a:t>
            </a:r>
            <a:r>
              <a:rPr lang="zh-CN" altLang="en-US" b="1" dirty="0"/>
              <a:t>）</a:t>
            </a:r>
            <a:endParaRPr lang="zh-CN" altLang="en-US" dirty="0"/>
          </a:p>
        </p:txBody>
      </p:sp>
    </p:spTree>
    <p:extLst>
      <p:ext uri="{BB962C8B-B14F-4D97-AF65-F5344CB8AC3E}">
        <p14:creationId xmlns:p14="http://schemas.microsoft.com/office/powerpoint/2010/main" val="4765439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i="1" dirty="0" err="1"/>
              <a:t>ssh</a:t>
            </a:r>
            <a:r>
              <a:rPr lang="en-US" altLang="zh-CN" dirty="0"/>
              <a:t> </a:t>
            </a:r>
            <a:r>
              <a:rPr lang="zh-CN" altLang="en-US" dirty="0"/>
              <a:t>和</a:t>
            </a:r>
            <a:r>
              <a:rPr lang="en-US" altLang="zh-CN" dirty="0"/>
              <a:t> </a:t>
            </a:r>
            <a:r>
              <a:rPr lang="en-US" altLang="zh-CN" i="1" dirty="0" err="1"/>
              <a:t>sshd</a:t>
            </a:r>
            <a:r>
              <a:rPr lang="en-US" altLang="zh-CN" dirty="0"/>
              <a:t> </a:t>
            </a:r>
            <a:r>
              <a:rPr lang="zh-CN" altLang="en-US" dirty="0"/>
              <a:t>能转发</a:t>
            </a:r>
            <a:r>
              <a:rPr lang="en-US" altLang="zh-CN" dirty="0"/>
              <a:t> TCP </a:t>
            </a:r>
            <a:r>
              <a:rPr lang="zh-CN" altLang="en-US" dirty="0"/>
              <a:t>流量</a:t>
            </a:r>
            <a:endParaRPr lang="en-US" altLang="zh-CN" dirty="0"/>
          </a:p>
          <a:p>
            <a:r>
              <a:rPr lang="zh-CN" altLang="en-US" dirty="0"/>
              <a:t>语法</a:t>
            </a:r>
            <a:endParaRPr lang="en-US" altLang="zh-CN" dirty="0"/>
          </a:p>
          <a:p>
            <a:pPr lvl="1"/>
            <a:r>
              <a:rPr lang="en-US" altLang="zh-CN" dirty="0"/>
              <a:t>-L </a:t>
            </a:r>
            <a:r>
              <a:rPr lang="en-US" altLang="zh-CN" dirty="0" err="1"/>
              <a:t>clientport:host:hostport</a:t>
            </a:r>
            <a:endParaRPr lang="en-US" altLang="zh-CN" dirty="0"/>
          </a:p>
          <a:p>
            <a:pPr lvl="1"/>
            <a:r>
              <a:rPr lang="en-US" altLang="zh-CN" dirty="0"/>
              <a:t>-R </a:t>
            </a:r>
            <a:r>
              <a:rPr lang="en-US" altLang="zh-CN" dirty="0" err="1"/>
              <a:t>serverport:host:hostport</a:t>
            </a:r>
            <a:endParaRPr lang="en-US" altLang="zh-CN" dirty="0"/>
          </a:p>
          <a:p>
            <a:r>
              <a:rPr lang="zh-CN" altLang="en-US" dirty="0"/>
              <a:t>可以用来绕过访问控制</a:t>
            </a:r>
            <a:endParaRPr lang="en-US" altLang="zh-CN" dirty="0"/>
          </a:p>
          <a:p>
            <a:pPr lvl="1"/>
            <a:r>
              <a:rPr lang="zh-CN" altLang="en-US" dirty="0"/>
              <a:t>要求客户端成功验证远程的 </a:t>
            </a:r>
            <a:r>
              <a:rPr lang="en-US" altLang="zh-CN" dirty="0" err="1"/>
              <a:t>sshd</a:t>
            </a:r>
            <a:r>
              <a:rPr lang="en-US" altLang="zh-CN" dirty="0"/>
              <a:t> </a:t>
            </a:r>
          </a:p>
          <a:p>
            <a:pPr lvl="1"/>
            <a:r>
              <a:rPr lang="en-US" altLang="zh-CN" dirty="0" err="1"/>
              <a:t>AllowTcpForwarding</a:t>
            </a:r>
            <a:endParaRPr lang="en-US" altLang="zh-CN" dirty="0"/>
          </a:p>
        </p:txBody>
      </p:sp>
      <p:sp>
        <p:nvSpPr>
          <p:cNvPr id="3" name="标题 2"/>
          <p:cNvSpPr>
            <a:spLocks noGrp="1"/>
          </p:cNvSpPr>
          <p:nvPr>
            <p:ph type="title"/>
          </p:nvPr>
        </p:nvSpPr>
        <p:spPr/>
        <p:txBody>
          <a:bodyPr/>
          <a:lstStyle/>
          <a:p>
            <a:r>
              <a:rPr lang="zh-CN" altLang="en-US" dirty="0"/>
              <a:t>端口转发</a:t>
            </a:r>
          </a:p>
        </p:txBody>
      </p:sp>
    </p:spTree>
    <p:extLst>
      <p:ext uri="{BB962C8B-B14F-4D97-AF65-F5344CB8AC3E}">
        <p14:creationId xmlns:p14="http://schemas.microsoft.com/office/powerpoint/2010/main" val="15283402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a:t>本章思考题</a:t>
            </a:r>
          </a:p>
        </p:txBody>
      </p:sp>
      <p:sp>
        <p:nvSpPr>
          <p:cNvPr id="108547" name="Rectangle 3"/>
          <p:cNvSpPr>
            <a:spLocks noGrp="1" noChangeArrowheads="1"/>
          </p:cNvSpPr>
          <p:nvPr>
            <p:ph type="body" idx="1"/>
          </p:nvPr>
        </p:nvSpPr>
        <p:spPr>
          <a:xfrm>
            <a:off x="251520" y="1340768"/>
            <a:ext cx="8435280" cy="4790157"/>
          </a:xfrm>
        </p:spPr>
        <p:txBody>
          <a:bodyPr/>
          <a:lstStyle/>
          <a:p>
            <a:r>
              <a:rPr lang="zh-CN" altLang="en-US" sz="2400" dirty="0"/>
              <a:t>什么是守护进程？守护进程的运行方式和分类？ </a:t>
            </a:r>
          </a:p>
          <a:p>
            <a:r>
              <a:rPr lang="zh-CN" altLang="en-US" sz="2400" dirty="0"/>
              <a:t>什么是</a:t>
            </a:r>
            <a:r>
              <a:rPr lang="en-US" altLang="zh-CN" sz="2400" dirty="0" err="1"/>
              <a:t>cron</a:t>
            </a:r>
            <a:r>
              <a:rPr lang="zh-CN" altLang="en-US" sz="2400" dirty="0"/>
              <a:t>任务？如何加载</a:t>
            </a:r>
            <a:r>
              <a:rPr lang="en-US" altLang="zh-CN" sz="2400" dirty="0" err="1"/>
              <a:t>cron</a:t>
            </a:r>
            <a:r>
              <a:rPr lang="zh-CN" altLang="en-US" sz="2400" dirty="0"/>
              <a:t>任务？如何安排</a:t>
            </a:r>
            <a:r>
              <a:rPr lang="en-US" altLang="zh-CN" sz="2400" dirty="0" err="1"/>
              <a:t>cron</a:t>
            </a:r>
            <a:r>
              <a:rPr lang="zh-CN" altLang="en-US" sz="2400" dirty="0"/>
              <a:t>任务</a:t>
            </a:r>
            <a:r>
              <a:rPr lang="en-US" altLang="zh-CN" sz="2400" dirty="0"/>
              <a:t>?</a:t>
            </a:r>
            <a:endParaRPr lang="zh-CN" altLang="en-US" sz="2400" dirty="0"/>
          </a:p>
          <a:p>
            <a:r>
              <a:rPr lang="zh-CN" altLang="en-US" sz="2400" dirty="0"/>
              <a:t>简述</a:t>
            </a:r>
            <a:r>
              <a:rPr lang="en-US" altLang="zh-CN" sz="2400" dirty="0" err="1"/>
              <a:t>crontab</a:t>
            </a:r>
            <a:r>
              <a:rPr lang="zh-CN" altLang="en-US" sz="2400" dirty="0"/>
              <a:t>文件中各个字段的含义及书写规范。</a:t>
            </a:r>
          </a:p>
          <a:p>
            <a:r>
              <a:rPr lang="zh-CN" altLang="en-US" sz="2400" dirty="0"/>
              <a:t>什么是</a:t>
            </a:r>
            <a:r>
              <a:rPr lang="en-US" altLang="zh-CN" sz="2400" dirty="0" err="1"/>
              <a:t>rsyslog</a:t>
            </a:r>
            <a:r>
              <a:rPr lang="zh-CN" altLang="en-US" sz="2400" dirty="0"/>
              <a:t>？</a:t>
            </a:r>
            <a:r>
              <a:rPr lang="en-US" altLang="zh-CN" sz="2400" dirty="0" err="1"/>
              <a:t>rsyslog</a:t>
            </a:r>
            <a:r>
              <a:rPr lang="zh-CN" altLang="en-US" sz="2400" dirty="0"/>
              <a:t>功能？</a:t>
            </a:r>
          </a:p>
          <a:p>
            <a:r>
              <a:rPr lang="zh-CN" altLang="en-US" sz="2400" dirty="0"/>
              <a:t>可以使用哪些命令查看非文本日志文件？</a:t>
            </a:r>
          </a:p>
          <a:p>
            <a:r>
              <a:rPr lang="en-US" altLang="zh-CN" sz="2400" dirty="0" err="1"/>
              <a:t>LogWatch</a:t>
            </a:r>
            <a:r>
              <a:rPr lang="zh-CN" altLang="en-US" sz="2400" dirty="0"/>
              <a:t>和</a:t>
            </a:r>
            <a:r>
              <a:rPr lang="en-US" altLang="zh-CN" sz="2400" dirty="0"/>
              <a:t>SEC</a:t>
            </a:r>
            <a:r>
              <a:rPr lang="zh-CN" altLang="en-US" sz="2400" dirty="0"/>
              <a:t>的功能？</a:t>
            </a:r>
          </a:p>
          <a:p>
            <a:r>
              <a:rPr lang="zh-CN" altLang="en-US" sz="2400" dirty="0"/>
              <a:t>为什么要进行日志滚动？</a:t>
            </a:r>
            <a:r>
              <a:rPr lang="en-US" altLang="zh-CN" sz="2400" dirty="0" err="1"/>
              <a:t>CentOS</a:t>
            </a:r>
            <a:r>
              <a:rPr lang="zh-CN" altLang="en-US" sz="2400" dirty="0"/>
              <a:t>如何实现日志滚动？</a:t>
            </a:r>
            <a:endParaRPr lang="en-US" altLang="zh-CN" sz="2400" dirty="0"/>
          </a:p>
          <a:p>
            <a:r>
              <a:rPr lang="zh-CN" altLang="en-US" sz="2400" dirty="0"/>
              <a:t>简述</a:t>
            </a:r>
            <a:r>
              <a:rPr lang="en-US" altLang="zh-CN" sz="2400" dirty="0"/>
              <a:t>SSH</a:t>
            </a:r>
            <a:r>
              <a:rPr lang="zh-CN" altLang="en-US" sz="2400" dirty="0"/>
              <a:t>的工作过程。</a:t>
            </a:r>
            <a:endParaRPr lang="en-US" altLang="zh-CN" sz="2400" dirty="0"/>
          </a:p>
          <a:p>
            <a:endParaRPr lang="zh-CN" altLang="en-US" sz="2400" dirty="0"/>
          </a:p>
          <a:p>
            <a:endParaRPr lang="zh-CN" altLang="en-US" sz="2400" dirty="0"/>
          </a:p>
        </p:txBody>
      </p:sp>
      <p:sp>
        <p:nvSpPr>
          <p:cNvPr id="6" name="日期占位符 5"/>
          <p:cNvSpPr>
            <a:spLocks noGrp="1"/>
          </p:cNvSpPr>
          <p:nvPr>
            <p:ph type="dt" sz="half" idx="10"/>
          </p:nvPr>
        </p:nvSpPr>
        <p:spPr/>
        <p:txBody>
          <a:bodyPr/>
          <a:lstStyle/>
          <a:p>
            <a:fld id="{49B00342-E55E-4A6A-AB5F-6477F90B311C}" type="datetime2">
              <a:rPr lang="zh-CN" altLang="en-US" smtClean="0"/>
              <a:pPr/>
              <a:t>2018年11月13日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94</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extLst>
      <p:ext uri="{BB962C8B-B14F-4D97-AF65-F5344CB8AC3E}">
        <p14:creationId xmlns:p14="http://schemas.microsoft.com/office/powerpoint/2010/main" val="31108159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本章实验</a:t>
            </a:r>
          </a:p>
        </p:txBody>
      </p:sp>
      <p:sp>
        <p:nvSpPr>
          <p:cNvPr id="107523" name="Rectangle 3"/>
          <p:cNvSpPr>
            <a:spLocks noGrp="1" noChangeArrowheads="1"/>
          </p:cNvSpPr>
          <p:nvPr>
            <p:ph type="body" idx="1"/>
          </p:nvPr>
        </p:nvSpPr>
        <p:spPr>
          <a:xfrm>
            <a:off x="457200" y="1400176"/>
            <a:ext cx="8229600" cy="4730750"/>
          </a:xfrm>
        </p:spPr>
        <p:txBody>
          <a:bodyPr/>
          <a:lstStyle/>
          <a:p>
            <a:pPr>
              <a:lnSpc>
                <a:spcPct val="90000"/>
              </a:lnSpc>
            </a:pPr>
            <a:r>
              <a:rPr lang="zh-CN" altLang="en-US" dirty="0"/>
              <a:t>学会使用守护进程管理工具。</a:t>
            </a:r>
          </a:p>
          <a:p>
            <a:pPr>
              <a:lnSpc>
                <a:spcPct val="90000"/>
              </a:lnSpc>
            </a:pPr>
            <a:r>
              <a:rPr lang="zh-CN" altLang="en-US" dirty="0"/>
              <a:t>学会安排用户自己的</a:t>
            </a:r>
            <a:r>
              <a:rPr lang="en-US" altLang="zh-CN" dirty="0" err="1"/>
              <a:t>cron</a:t>
            </a:r>
            <a:r>
              <a:rPr lang="zh-CN" altLang="en-US" dirty="0"/>
              <a:t>任务。</a:t>
            </a:r>
          </a:p>
          <a:p>
            <a:pPr>
              <a:lnSpc>
                <a:spcPct val="90000"/>
              </a:lnSpc>
            </a:pPr>
            <a:r>
              <a:rPr lang="zh-CN" altLang="en-US" dirty="0"/>
              <a:t>学会安排系统的</a:t>
            </a:r>
            <a:r>
              <a:rPr lang="en-US" altLang="zh-CN" dirty="0" err="1"/>
              <a:t>cron</a:t>
            </a:r>
            <a:r>
              <a:rPr lang="zh-CN" altLang="en-US" dirty="0"/>
              <a:t>任务。</a:t>
            </a:r>
            <a:endParaRPr lang="en-US" altLang="zh-CN" dirty="0"/>
          </a:p>
          <a:p>
            <a:pPr>
              <a:lnSpc>
                <a:spcPct val="90000"/>
              </a:lnSpc>
            </a:pPr>
            <a:r>
              <a:rPr lang="zh-CN" altLang="en-US" dirty="0"/>
              <a:t>学会配置远程日志。</a:t>
            </a:r>
          </a:p>
          <a:p>
            <a:pPr>
              <a:lnSpc>
                <a:spcPct val="90000"/>
              </a:lnSpc>
            </a:pPr>
            <a:r>
              <a:rPr lang="zh-CN" altLang="en-US" dirty="0"/>
              <a:t>学会配置日志滚动。</a:t>
            </a:r>
          </a:p>
          <a:p>
            <a:pPr>
              <a:lnSpc>
                <a:spcPct val="90000"/>
              </a:lnSpc>
            </a:pPr>
            <a:r>
              <a:rPr lang="zh-CN" altLang="en-US" dirty="0"/>
              <a:t>学会查看系统日志文件。</a:t>
            </a:r>
            <a:endParaRPr lang="en-US" altLang="zh-CN" dirty="0"/>
          </a:p>
          <a:p>
            <a:pPr>
              <a:lnSpc>
                <a:spcPct val="90000"/>
              </a:lnSpc>
            </a:pPr>
            <a:r>
              <a:rPr lang="zh-CN" altLang="en-US" sz="3200" dirty="0"/>
              <a:t>配置</a:t>
            </a:r>
            <a:r>
              <a:rPr lang="en-US" altLang="zh-CN" sz="3200" dirty="0" err="1"/>
              <a:t>ssh</a:t>
            </a:r>
            <a:r>
              <a:rPr lang="zh-CN" altLang="en-US" sz="3200" dirty="0"/>
              <a:t>服务以加强安全性</a:t>
            </a:r>
          </a:p>
          <a:p>
            <a:pPr>
              <a:lnSpc>
                <a:spcPct val="90000"/>
              </a:lnSpc>
            </a:pPr>
            <a:r>
              <a:rPr lang="zh-CN" altLang="en-US" sz="3200" dirty="0"/>
              <a:t>配置</a:t>
            </a:r>
            <a:r>
              <a:rPr lang="en-US" altLang="zh-CN" sz="3200" dirty="0" err="1"/>
              <a:t>ssh</a:t>
            </a:r>
            <a:r>
              <a:rPr lang="en-US" altLang="zh-CN" sz="3200" dirty="0"/>
              <a:t>/</a:t>
            </a:r>
            <a:r>
              <a:rPr lang="en-US" altLang="zh-CN" sz="3200" dirty="0" err="1"/>
              <a:t>scp</a:t>
            </a:r>
            <a:r>
              <a:rPr lang="en-US" altLang="zh-CN" sz="3200" dirty="0"/>
              <a:t>/</a:t>
            </a:r>
            <a:r>
              <a:rPr lang="en-US" altLang="zh-CN" sz="3200" dirty="0" err="1"/>
              <a:t>sftp</a:t>
            </a:r>
            <a:r>
              <a:rPr lang="zh-CN" altLang="en-US" sz="3200" dirty="0"/>
              <a:t>的密钥登录</a:t>
            </a:r>
            <a:endParaRPr lang="en-US" altLang="zh-CN" sz="3200" dirty="0"/>
          </a:p>
          <a:p>
            <a:pPr>
              <a:lnSpc>
                <a:spcPct val="90000"/>
              </a:lnSpc>
            </a:pPr>
            <a:r>
              <a:rPr lang="zh-CN" altLang="en-US" sz="3200" dirty="0"/>
              <a:t>使用</a:t>
            </a:r>
            <a:r>
              <a:rPr lang="en-US" altLang="zh-CN" sz="3200" dirty="0" err="1"/>
              <a:t>ssh</a:t>
            </a:r>
            <a:r>
              <a:rPr lang="en-US" altLang="zh-CN" sz="3200" dirty="0"/>
              <a:t>-agent</a:t>
            </a:r>
            <a:r>
              <a:rPr lang="zh-CN" altLang="en-US" sz="3200" dirty="0"/>
              <a:t>和</a:t>
            </a:r>
            <a:r>
              <a:rPr lang="en-US" altLang="zh-CN" sz="3200" dirty="0" err="1"/>
              <a:t>ssh</a:t>
            </a:r>
            <a:r>
              <a:rPr lang="en-US" altLang="zh-CN" sz="3200" dirty="0"/>
              <a:t>-add</a:t>
            </a:r>
            <a:endParaRPr lang="zh-CN" altLang="zh-CN" dirty="0"/>
          </a:p>
          <a:p>
            <a:pPr>
              <a:lnSpc>
                <a:spcPct val="90000"/>
              </a:lnSpc>
            </a:pPr>
            <a:endParaRPr lang="zh-CN" altLang="en-US" dirty="0"/>
          </a:p>
          <a:p>
            <a:pPr>
              <a:lnSpc>
                <a:spcPct val="90000"/>
              </a:lnSpc>
            </a:pPr>
            <a:endParaRPr lang="zh-CN" altLang="en-US"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2018年11月13日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95</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extLst>
      <p:ext uri="{BB962C8B-B14F-4D97-AF65-F5344CB8AC3E}">
        <p14:creationId xmlns:p14="http://schemas.microsoft.com/office/powerpoint/2010/main" val="41542382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进一步学习</a:t>
            </a:r>
          </a:p>
        </p:txBody>
      </p:sp>
      <p:sp>
        <p:nvSpPr>
          <p:cNvPr id="107523" name="Rectangle 3"/>
          <p:cNvSpPr>
            <a:spLocks noGrp="1" noChangeArrowheads="1"/>
          </p:cNvSpPr>
          <p:nvPr>
            <p:ph type="body" idx="1"/>
          </p:nvPr>
        </p:nvSpPr>
        <p:spPr/>
        <p:txBody>
          <a:bodyPr/>
          <a:lstStyle/>
          <a:p>
            <a:pPr>
              <a:lnSpc>
                <a:spcPct val="90000"/>
              </a:lnSpc>
            </a:pPr>
            <a:r>
              <a:rPr lang="zh-CN" altLang="zh-CN" sz="2400" dirty="0"/>
              <a:t>学习</a:t>
            </a:r>
            <a:r>
              <a:rPr lang="en-US" altLang="zh-CN" sz="2400" dirty="0" err="1"/>
              <a:t>systemctl</a:t>
            </a:r>
            <a:r>
              <a:rPr lang="zh-CN" altLang="zh-CN" sz="2400" dirty="0"/>
              <a:t>的使用方法。</a:t>
            </a:r>
            <a:endParaRPr lang="en-US" altLang="zh-CN" sz="2400" dirty="0"/>
          </a:p>
          <a:p>
            <a:pPr>
              <a:lnSpc>
                <a:spcPct val="90000"/>
              </a:lnSpc>
            </a:pPr>
            <a:r>
              <a:rPr lang="zh-CN" altLang="en-US" sz="2400" dirty="0"/>
              <a:t>学习使用</a:t>
            </a:r>
            <a:r>
              <a:rPr lang="en-US" altLang="zh-CN" sz="2400" dirty="0"/>
              <a:t>at</a:t>
            </a:r>
            <a:r>
              <a:rPr lang="zh-CN" altLang="en-US" sz="2400" dirty="0"/>
              <a:t>命令安排一次性任务。</a:t>
            </a:r>
            <a:endParaRPr lang="en-US" altLang="zh-CN" sz="2400" dirty="0"/>
          </a:p>
          <a:p>
            <a:pPr>
              <a:lnSpc>
                <a:spcPct val="90000"/>
              </a:lnSpc>
            </a:pPr>
            <a:r>
              <a:rPr lang="zh-CN" altLang="zh-CN" sz="2400" dirty="0"/>
              <a:t>学习使用</a:t>
            </a:r>
            <a:r>
              <a:rPr lang="en-US" altLang="zh-CN" sz="2400" dirty="0" err="1"/>
              <a:t>rsyslog</a:t>
            </a:r>
            <a:r>
              <a:rPr lang="zh-CN" altLang="zh-CN" sz="2400" dirty="0"/>
              <a:t>配置中央日志服务器。</a:t>
            </a:r>
            <a:endParaRPr lang="en-US" altLang="zh-CN" sz="2400" dirty="0"/>
          </a:p>
          <a:p>
            <a:pPr marL="342900" lvl="1" indent="-342900">
              <a:lnSpc>
                <a:spcPct val="90000"/>
              </a:lnSpc>
              <a:buClr>
                <a:schemeClr val="accent1"/>
              </a:buClr>
              <a:buSzPct val="65000"/>
              <a:buFont typeface="Wingdings" pitchFamily="2" charset="2"/>
              <a:buChar char="n"/>
            </a:pPr>
            <a:r>
              <a:rPr lang="zh-CN" altLang="en-US" sz="2400" dirty="0">
                <a:cs typeface="+mn-cs"/>
              </a:rPr>
              <a:t>学习在</a:t>
            </a:r>
            <a:r>
              <a:rPr lang="zh-CN" altLang="zh-CN" sz="2400" dirty="0">
                <a:cs typeface="+mn-cs"/>
              </a:rPr>
              <a:t>中央日志服务器</a:t>
            </a:r>
            <a:r>
              <a:rPr lang="zh-CN" altLang="en-US" sz="2400" dirty="0">
                <a:cs typeface="+mn-cs"/>
              </a:rPr>
              <a:t>上安装和使用</a:t>
            </a:r>
            <a:r>
              <a:rPr lang="en-US" altLang="zh-CN" sz="2400" dirty="0" err="1">
                <a:cs typeface="+mn-cs"/>
              </a:rPr>
              <a:t>LogAnalyzer</a:t>
            </a:r>
            <a:r>
              <a:rPr lang="zh-CN" altLang="en-US" sz="2400" dirty="0">
                <a:cs typeface="+mn-cs"/>
              </a:rPr>
              <a:t>。</a:t>
            </a:r>
            <a:endParaRPr lang="zh-CN" altLang="zh-CN" sz="2400" dirty="0">
              <a:cs typeface="+mn-cs"/>
            </a:endParaRPr>
          </a:p>
          <a:p>
            <a:pPr>
              <a:lnSpc>
                <a:spcPct val="90000"/>
              </a:lnSpc>
            </a:pPr>
            <a:r>
              <a:rPr lang="zh-CN" altLang="zh-CN" sz="2400" dirty="0"/>
              <a:t>学习时间同步服务器（</a:t>
            </a:r>
            <a:r>
              <a:rPr lang="en-US" altLang="zh-CN" sz="2400" dirty="0" err="1"/>
              <a:t>ntpdate</a:t>
            </a:r>
            <a:r>
              <a:rPr lang="zh-CN" altLang="zh-CN" sz="2400" dirty="0"/>
              <a:t>和</a:t>
            </a:r>
            <a:r>
              <a:rPr lang="en-US" altLang="zh-CN" sz="2400" dirty="0" err="1"/>
              <a:t>ntpd</a:t>
            </a:r>
            <a:r>
              <a:rPr lang="zh-CN" altLang="zh-CN" sz="2400" dirty="0"/>
              <a:t>）的配置和使用。</a:t>
            </a:r>
            <a:endParaRPr lang="en-US" altLang="zh-CN" sz="2400" dirty="0"/>
          </a:p>
          <a:p>
            <a:pPr>
              <a:lnSpc>
                <a:spcPct val="90000"/>
              </a:lnSpc>
            </a:pPr>
            <a:r>
              <a:rPr lang="zh-CN" altLang="en-US" sz="2400" dirty="0"/>
              <a:t>学习使用</a:t>
            </a:r>
            <a:r>
              <a:rPr lang="en-US" altLang="zh-CN" sz="2400" dirty="0"/>
              <a:t>SSH </a:t>
            </a:r>
            <a:r>
              <a:rPr lang="zh-CN" altLang="en-US" sz="2400" dirty="0"/>
              <a:t>隧道（</a:t>
            </a:r>
            <a:r>
              <a:rPr lang="en-US" altLang="zh-CN" sz="2400" dirty="0"/>
              <a:t>Tunnel</a:t>
            </a:r>
            <a:r>
              <a:rPr lang="zh-CN" altLang="en-US" sz="2400" dirty="0"/>
              <a:t>）实现</a:t>
            </a:r>
            <a:endParaRPr lang="en-US" altLang="zh-CN" sz="2400" dirty="0"/>
          </a:p>
          <a:p>
            <a:pPr lvl="1">
              <a:lnSpc>
                <a:spcPct val="90000"/>
              </a:lnSpc>
            </a:pPr>
            <a:r>
              <a:rPr lang="zh-CN" altLang="en-US" sz="2000" dirty="0"/>
              <a:t>端口转发（</a:t>
            </a:r>
            <a:r>
              <a:rPr lang="en-US" altLang="zh-CN" sz="2000" dirty="0"/>
              <a:t>Port forward</a:t>
            </a:r>
            <a:r>
              <a:rPr lang="zh-CN" altLang="en-US" sz="2000" dirty="0"/>
              <a:t>）的方法</a:t>
            </a:r>
          </a:p>
          <a:p>
            <a:pPr lvl="1">
              <a:lnSpc>
                <a:spcPct val="90000"/>
              </a:lnSpc>
            </a:pPr>
            <a:r>
              <a:rPr lang="en-US" altLang="zh-CN" sz="2000" dirty="0"/>
              <a:t>https://www.ibm.com/developerworks/cn/linux/l-cn-sshforward/</a:t>
            </a:r>
            <a:r>
              <a:rPr lang="zh-CN" altLang="en-US" sz="2000" dirty="0"/>
              <a:t>。</a:t>
            </a:r>
          </a:p>
          <a:p>
            <a:pPr>
              <a:lnSpc>
                <a:spcPct val="90000"/>
              </a:lnSpc>
            </a:pPr>
            <a:r>
              <a:rPr lang="zh-CN" altLang="en-US" sz="2400" dirty="0"/>
              <a:t>学习使用</a:t>
            </a:r>
            <a:r>
              <a:rPr lang="en-US" altLang="zh-CN" sz="2400" dirty="0"/>
              <a:t>keychain</a:t>
            </a:r>
            <a:r>
              <a:rPr lang="zh-CN" altLang="en-US" sz="2400" dirty="0"/>
              <a:t>完美实现</a:t>
            </a:r>
            <a:r>
              <a:rPr lang="en-US" altLang="zh-CN" sz="2400" dirty="0" err="1"/>
              <a:t>ssh</a:t>
            </a:r>
            <a:r>
              <a:rPr lang="en-US" altLang="zh-CN" sz="2400" dirty="0"/>
              <a:t>/</a:t>
            </a:r>
            <a:r>
              <a:rPr lang="en-US" altLang="zh-CN" sz="2400" dirty="0" err="1"/>
              <a:t>scp</a:t>
            </a:r>
            <a:r>
              <a:rPr lang="en-US" altLang="zh-CN" sz="2400" dirty="0"/>
              <a:t>/</a:t>
            </a:r>
            <a:r>
              <a:rPr lang="en-US" altLang="zh-CN" sz="2400" dirty="0" err="1"/>
              <a:t>sftp</a:t>
            </a:r>
            <a:r>
              <a:rPr lang="zh-CN" altLang="en-US" sz="2400" dirty="0"/>
              <a:t>无口令登录的方法。</a:t>
            </a:r>
          </a:p>
          <a:p>
            <a:pPr>
              <a:lnSpc>
                <a:spcPct val="90000"/>
              </a:lnSpc>
            </a:pPr>
            <a:r>
              <a:rPr lang="zh-CN" altLang="en-US" sz="2400" dirty="0"/>
              <a:t>学习使用</a:t>
            </a:r>
            <a:r>
              <a:rPr lang="en-US" altLang="zh-CN" sz="2400" dirty="0" err="1"/>
              <a:t>denyhost</a:t>
            </a:r>
            <a:r>
              <a:rPr lang="zh-CN" altLang="en-US" sz="2400" dirty="0"/>
              <a:t>或 </a:t>
            </a:r>
            <a:r>
              <a:rPr lang="en-US" altLang="zh-CN" sz="2400" dirty="0"/>
              <a:t>fail2ban</a:t>
            </a:r>
            <a:r>
              <a:rPr lang="zh-CN" altLang="en-US" sz="2400" dirty="0"/>
              <a:t>保护</a:t>
            </a:r>
            <a:r>
              <a:rPr lang="en-US" altLang="zh-CN" sz="2400" dirty="0" err="1"/>
              <a:t>ssh</a:t>
            </a:r>
            <a:r>
              <a:rPr lang="zh-CN" altLang="en-US" sz="2400" dirty="0"/>
              <a:t>服务</a:t>
            </a:r>
            <a:r>
              <a:rPr lang="zh-CN" altLang="zh-CN" dirty="0"/>
              <a:t>。</a:t>
            </a:r>
            <a:endParaRPr lang="zh-CN" altLang="en-US"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2018年11月13日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96</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extLst>
      <p:ext uri="{BB962C8B-B14F-4D97-AF65-F5344CB8AC3E}">
        <p14:creationId xmlns:p14="http://schemas.microsoft.com/office/powerpoint/2010/main" val="39972354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进一步学习（续）</a:t>
            </a:r>
          </a:p>
        </p:txBody>
      </p:sp>
      <p:sp>
        <p:nvSpPr>
          <p:cNvPr id="3" name="内容占位符 2"/>
          <p:cNvSpPr>
            <a:spLocks noGrp="1"/>
          </p:cNvSpPr>
          <p:nvPr>
            <p:ph idx="1"/>
          </p:nvPr>
        </p:nvSpPr>
        <p:spPr/>
        <p:txBody>
          <a:bodyPr/>
          <a:lstStyle/>
          <a:p>
            <a:r>
              <a:rPr lang="zh-CN" altLang="en-US" sz="2400" dirty="0"/>
              <a:t>在</a:t>
            </a:r>
            <a:r>
              <a:rPr lang="en-US" altLang="zh-CN" sz="2400" dirty="0"/>
              <a:t>Windows</a:t>
            </a:r>
            <a:r>
              <a:rPr lang="zh-CN" altLang="en-US" sz="2400" dirty="0"/>
              <a:t>系统上安装</a:t>
            </a:r>
            <a:r>
              <a:rPr lang="en-US" altLang="zh-CN" sz="2400" dirty="0" err="1"/>
              <a:t>Git</a:t>
            </a:r>
            <a:r>
              <a:rPr lang="zh-CN" altLang="en-US" sz="2400" dirty="0"/>
              <a:t>（</a:t>
            </a:r>
            <a:r>
              <a:rPr lang="en-US" altLang="zh-CN" sz="2400" dirty="0"/>
              <a:t>http://msysgit.github.io/</a:t>
            </a:r>
            <a:r>
              <a:rPr lang="zh-CN" altLang="en-US" sz="2400" dirty="0"/>
              <a:t>），学习使用</a:t>
            </a:r>
            <a:r>
              <a:rPr lang="en-US" altLang="zh-CN" sz="2400" dirty="0" err="1"/>
              <a:t>git</a:t>
            </a:r>
            <a:r>
              <a:rPr lang="zh-CN" altLang="en-US" sz="2400" dirty="0"/>
              <a:t>命令操作本地仓库。</a:t>
            </a:r>
          </a:p>
          <a:p>
            <a:r>
              <a:rPr lang="zh-CN" altLang="en-US" sz="2400" dirty="0"/>
              <a:t>使用</a:t>
            </a:r>
            <a:r>
              <a:rPr lang="en-US" altLang="zh-CN" sz="2400" dirty="0" err="1"/>
              <a:t>Git</a:t>
            </a:r>
            <a:r>
              <a:rPr lang="zh-CN" altLang="en-US" sz="2400" dirty="0"/>
              <a:t>同时安装的</a:t>
            </a:r>
            <a:r>
              <a:rPr lang="en-US" altLang="zh-CN" sz="2400" dirty="0" err="1"/>
              <a:t>OpenSSH</a:t>
            </a:r>
            <a:r>
              <a:rPr lang="zh-CN" altLang="en-US" sz="2400" dirty="0"/>
              <a:t>创建自己的密钥对，在</a:t>
            </a:r>
            <a:r>
              <a:rPr lang="en-US" altLang="zh-CN" sz="2400" dirty="0" err="1"/>
              <a:t>GitHub</a:t>
            </a:r>
            <a:r>
              <a:rPr lang="zh-CN" altLang="en-US" sz="2400" dirty="0"/>
              <a:t>（</a:t>
            </a:r>
            <a:r>
              <a:rPr lang="en-US" altLang="zh-CN" sz="2400" dirty="0"/>
              <a:t>https://github.com</a:t>
            </a:r>
            <a:r>
              <a:rPr lang="zh-CN" altLang="en-US" sz="2400" dirty="0"/>
              <a:t>）上注册自己的账号并上传自己的公钥，学习操作远程</a:t>
            </a:r>
            <a:r>
              <a:rPr lang="en-US" altLang="zh-CN" sz="2400" dirty="0" err="1"/>
              <a:t>git</a:t>
            </a:r>
            <a:r>
              <a:rPr lang="zh-CN" altLang="en-US" sz="2400" dirty="0"/>
              <a:t>仓库。有关 </a:t>
            </a:r>
            <a:r>
              <a:rPr lang="en-US" altLang="zh-CN" sz="2400" dirty="0" err="1"/>
              <a:t>Github</a:t>
            </a:r>
            <a:r>
              <a:rPr lang="en-US" altLang="zh-CN" sz="2400" dirty="0"/>
              <a:t> </a:t>
            </a:r>
            <a:r>
              <a:rPr lang="zh-CN" altLang="en-US" sz="2400" dirty="0"/>
              <a:t>的使用，请参考蒋鑫所著的开源书 </a:t>
            </a:r>
            <a:r>
              <a:rPr lang="en-US" altLang="zh-CN" sz="2400" dirty="0" err="1"/>
              <a:t>GotGitHub</a:t>
            </a:r>
            <a:r>
              <a:rPr lang="zh-CN" altLang="en-US" sz="2400" dirty="0"/>
              <a:t>（</a:t>
            </a:r>
            <a:r>
              <a:rPr lang="en-US" altLang="zh-CN" sz="2400" dirty="0"/>
              <a:t>http://www.worldhello.net/gotgithub/</a:t>
            </a:r>
            <a:r>
              <a:rPr lang="zh-CN" altLang="en-US" sz="2400" dirty="0"/>
              <a:t>）。</a:t>
            </a:r>
          </a:p>
          <a:p>
            <a:r>
              <a:rPr lang="zh-CN" altLang="en-US" sz="2400" dirty="0"/>
              <a:t>学习使用</a:t>
            </a:r>
            <a:r>
              <a:rPr lang="en-US" altLang="zh-CN" sz="2400" dirty="0" err="1"/>
              <a:t>etckeeper</a:t>
            </a:r>
            <a:r>
              <a:rPr lang="zh-CN" altLang="en-US" sz="2400" dirty="0"/>
              <a:t>（</a:t>
            </a:r>
            <a:r>
              <a:rPr lang="en-US" altLang="zh-CN" sz="2400" dirty="0"/>
              <a:t>EPEL</a:t>
            </a:r>
            <a:r>
              <a:rPr lang="zh-CN" altLang="en-US" sz="2400" dirty="0"/>
              <a:t>仓库有提供）以</a:t>
            </a:r>
            <a:r>
              <a:rPr lang="en-US" altLang="zh-CN" sz="2400" dirty="0" err="1"/>
              <a:t>git</a:t>
            </a:r>
            <a:r>
              <a:rPr lang="zh-CN" altLang="en-US" sz="2400" dirty="0"/>
              <a:t>方式管理系统的</a:t>
            </a:r>
            <a:r>
              <a:rPr lang="en-US" altLang="zh-CN" sz="2400" dirty="0"/>
              <a:t>/etc</a:t>
            </a:r>
            <a:r>
              <a:rPr lang="zh-CN" altLang="en-US" sz="2400" dirty="0"/>
              <a:t>目录。</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97</a:t>
            </a:fld>
            <a:endParaRPr lang="en-US" altLang="zh-CN" dirty="0"/>
          </a:p>
        </p:txBody>
      </p:sp>
    </p:spTree>
    <p:extLst>
      <p:ext uri="{BB962C8B-B14F-4D97-AF65-F5344CB8AC3E}">
        <p14:creationId xmlns:p14="http://schemas.microsoft.com/office/powerpoint/2010/main" val="18463530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zh-CN" dirty="0"/>
              <a:t>缓存服务（</a:t>
            </a:r>
            <a:r>
              <a:rPr lang="en-US" altLang="zh-CN" dirty="0" err="1"/>
              <a:t>Dnsmasq</a:t>
            </a:r>
            <a:r>
              <a:rPr lang="zh-CN" altLang="zh-CN" dirty="0"/>
              <a:t>）</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98</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Dnsmasq</a:t>
            </a:r>
            <a:endParaRPr lang="zh-CN" altLang="en-US" dirty="0"/>
          </a:p>
        </p:txBody>
      </p:sp>
      <p:sp>
        <p:nvSpPr>
          <p:cNvPr id="3" name="内容占位符 2"/>
          <p:cNvSpPr>
            <a:spLocks noGrp="1"/>
          </p:cNvSpPr>
          <p:nvPr>
            <p:ph idx="1"/>
          </p:nvPr>
        </p:nvSpPr>
        <p:spPr/>
        <p:txBody>
          <a:bodyPr/>
          <a:lstStyle/>
          <a:p>
            <a:r>
              <a:rPr lang="en-US" altLang="zh-CN" dirty="0" err="1"/>
              <a:t>Dnsmasq</a:t>
            </a:r>
            <a:r>
              <a:rPr lang="zh-CN" altLang="zh-CN" dirty="0"/>
              <a:t>是一个轻量级的易于配置的</a:t>
            </a:r>
            <a:r>
              <a:rPr lang="en-US" altLang="zh-CN" dirty="0"/>
              <a:t>DNS</a:t>
            </a:r>
            <a:r>
              <a:rPr lang="zh-CN" altLang="zh-CN" dirty="0"/>
              <a:t>转发器（</a:t>
            </a:r>
            <a:r>
              <a:rPr lang="en-US" altLang="zh-CN" dirty="0"/>
              <a:t>DNS forwarder</a:t>
            </a:r>
            <a:r>
              <a:rPr lang="zh-CN" altLang="zh-CN" dirty="0"/>
              <a:t>）和</a:t>
            </a:r>
            <a:r>
              <a:rPr lang="en-US" altLang="zh-CN" dirty="0"/>
              <a:t>DHCP</a:t>
            </a:r>
            <a:r>
              <a:rPr lang="zh-CN" altLang="zh-CN" dirty="0"/>
              <a:t>服务器</a:t>
            </a:r>
            <a:endParaRPr lang="en-US" altLang="zh-CN" dirty="0"/>
          </a:p>
          <a:p>
            <a:r>
              <a:rPr lang="en-US" altLang="zh-CN" dirty="0" err="1"/>
              <a:t>Dnsmasq</a:t>
            </a:r>
            <a:r>
              <a:rPr lang="zh-CN" altLang="zh-CN" dirty="0"/>
              <a:t>为小型网络提供了</a:t>
            </a:r>
            <a:r>
              <a:rPr lang="en-US" altLang="zh-CN" dirty="0"/>
              <a:t>DNS</a:t>
            </a:r>
            <a:r>
              <a:rPr lang="zh-CN" altLang="zh-CN" dirty="0"/>
              <a:t>和可选择的</a:t>
            </a:r>
            <a:r>
              <a:rPr lang="en-US" altLang="zh-CN" dirty="0"/>
              <a:t>DHCP</a:t>
            </a:r>
            <a:r>
              <a:rPr lang="zh-CN" altLang="zh-CN" dirty="0"/>
              <a:t>功能。它服务那些只在本地适用的域名，这些域名是不会在全球的</a:t>
            </a:r>
            <a:r>
              <a:rPr lang="en-US" altLang="zh-CN" dirty="0"/>
              <a:t>DNS</a:t>
            </a:r>
            <a:r>
              <a:rPr lang="zh-CN" altLang="zh-CN" dirty="0"/>
              <a:t>服务器中出现的。</a:t>
            </a:r>
            <a:endParaRPr lang="en-US" altLang="zh-CN" dirty="0"/>
          </a:p>
          <a:p>
            <a:r>
              <a:rPr lang="en-US" altLang="zh-CN" dirty="0" err="1"/>
              <a:t>Dnsmasq</a:t>
            </a:r>
            <a:r>
              <a:rPr lang="zh-CN" altLang="zh-CN" dirty="0"/>
              <a:t>的设计目标是用于使用</a:t>
            </a:r>
            <a:r>
              <a:rPr lang="en-US" altLang="zh-CN" dirty="0"/>
              <a:t>NAT</a:t>
            </a:r>
            <a:r>
              <a:rPr lang="zh-CN" altLang="zh-CN" dirty="0"/>
              <a:t>通过</a:t>
            </a:r>
            <a:r>
              <a:rPr lang="en-US" altLang="zh-CN" dirty="0"/>
              <a:t>ADSL</a:t>
            </a:r>
            <a:r>
              <a:rPr lang="zh-CN" altLang="zh-CN" dirty="0"/>
              <a:t>连接因特网的家庭网络。对于那些需求低资源消耗且配置方便简单的小型网络（最多可支持</a:t>
            </a:r>
            <a:r>
              <a:rPr lang="en-US" altLang="zh-CN" dirty="0"/>
              <a:t>1000</a:t>
            </a:r>
            <a:r>
              <a:rPr lang="zh-CN" altLang="zh-CN" dirty="0"/>
              <a:t>台主机）也是一个很好的选择。</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99</a:t>
            </a:fld>
            <a:endParaRPr lang="en-US" altLang="zh-CN" dirty="0"/>
          </a:p>
        </p:txBody>
      </p:sp>
    </p:spTree>
  </p:cSld>
  <p:clrMapOvr>
    <a:masterClrMapping/>
  </p:clrMapOvr>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6803</TotalTime>
  <Words>9659</Words>
  <Application>Microsoft Office PowerPoint</Application>
  <PresentationFormat>全屏显示(4:3)</PresentationFormat>
  <Paragraphs>1446</Paragraphs>
  <Slides>119</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119</vt:i4>
      </vt:variant>
    </vt:vector>
  </HeadingPairs>
  <TitlesOfParts>
    <vt:vector size="128" baseType="lpstr">
      <vt:lpstr>宋体</vt:lpstr>
      <vt:lpstr>楷体_GB2312</vt:lpstr>
      <vt:lpstr>黑体</vt:lpstr>
      <vt:lpstr>Arial</vt:lpstr>
      <vt:lpstr>Calibri</vt:lpstr>
      <vt:lpstr>Courier New</vt:lpstr>
      <vt:lpstr>Garamond</vt:lpstr>
      <vt:lpstr>Wingdings</vt:lpstr>
      <vt:lpstr>CentOS-CH-PPT2</vt:lpstr>
      <vt:lpstr>第6章 基础架构服务</vt:lpstr>
      <vt:lpstr>本章内容要点</vt:lpstr>
      <vt:lpstr>本章学习目标 </vt:lpstr>
      <vt:lpstr>管理守护进程</vt:lpstr>
      <vt:lpstr>守护进程（ Daemon ）</vt:lpstr>
      <vt:lpstr>系统初始化进程</vt:lpstr>
      <vt:lpstr>使用systemctl管理服务（1）</vt:lpstr>
      <vt:lpstr>使用systemctl管理服务（2）</vt:lpstr>
      <vt:lpstr>使用systemctl管理服务（3）</vt:lpstr>
      <vt:lpstr>安排自动化任务</vt:lpstr>
      <vt:lpstr>自动安排进程任务 </vt:lpstr>
      <vt:lpstr>CentOS 7中的cron</vt:lpstr>
      <vt:lpstr>与cronie相关的软件包</vt:lpstr>
      <vt:lpstr>cron与anacron</vt:lpstr>
      <vt:lpstr>crond守护进程</vt:lpstr>
      <vt:lpstr>cron的工作过程</vt:lpstr>
      <vt:lpstr>cron的工作过程（续）</vt:lpstr>
      <vt:lpstr>crontab文件的格式 </vt:lpstr>
      <vt:lpstr>crontab文件的书写注意事项 </vt:lpstr>
      <vt:lpstr>run-parts与/etc/cron. {hourly,daily,weekly,monthly}目录</vt:lpstr>
      <vt:lpstr>anacron 任务的执行</vt:lpstr>
      <vt:lpstr>anacron 的执行过程</vt:lpstr>
      <vt:lpstr>anacron的配置文件 ——/etc/anacrontab </vt:lpstr>
      <vt:lpstr>CentOS默认的 /etc/anacrontab文件</vt:lpstr>
      <vt:lpstr>计划任务的安排方法</vt:lpstr>
      <vt:lpstr>修改系统crontab文件 安排计划任务</vt:lpstr>
      <vt:lpstr>创建/etc/cron.d/目录下 的文件安排计划任务</vt:lpstr>
      <vt:lpstr>直接编写任务脚本 安排计划任务</vt:lpstr>
      <vt:lpstr>使用crontab命令 安排用户自己的cron任务 </vt:lpstr>
      <vt:lpstr>cron的使用举例</vt:lpstr>
      <vt:lpstr>系统日常的cron任务</vt:lpstr>
      <vt:lpstr>日志系统和系统日志</vt:lpstr>
      <vt:lpstr>系统日志简介</vt:lpstr>
      <vt:lpstr>日志系统简介</vt:lpstr>
      <vt:lpstr>rsyslog</vt:lpstr>
      <vt:lpstr>rsyslog的体系结构</vt:lpstr>
      <vt:lpstr>rsyslog的消息流与模块</vt:lpstr>
      <vt:lpstr>CentOS 7中的rsyslog</vt:lpstr>
      <vt:lpstr>/etc/rsyslog.conf 的组成部分</vt:lpstr>
      <vt:lpstr>/etc/rsyslog.conf 的规则</vt:lpstr>
      <vt:lpstr>默认的/etc/rsyslog.conf</vt:lpstr>
      <vt:lpstr>设备类别（facility）</vt:lpstr>
      <vt:lpstr>日志级别（priority）</vt:lpstr>
      <vt:lpstr>facility.priority语法</vt:lpstr>
      <vt:lpstr>facility.priority语法举例</vt:lpstr>
      <vt:lpstr>目标动作（ action ）</vt:lpstr>
      <vt:lpstr>目标动作（ action ）续</vt:lpstr>
      <vt:lpstr>action语法举例</vt:lpstr>
      <vt:lpstr>将日志发往另一台主机</vt:lpstr>
      <vt:lpstr>日志管理策略</vt:lpstr>
      <vt:lpstr>日志滚动</vt:lpstr>
      <vt:lpstr>logrotate 的配置文件</vt:lpstr>
      <vt:lpstr>/etc/logrotate.d目录下 的配置文件</vt:lpstr>
      <vt:lpstr>以cron方式运行logrotate</vt:lpstr>
      <vt:lpstr>主要日志文件简介</vt:lpstr>
      <vt:lpstr>常规日志文件 /var/log/messages</vt:lpstr>
      <vt:lpstr>用户登录日志</vt:lpstr>
      <vt:lpstr>应用程序日志</vt:lpstr>
      <vt:lpstr>日志分析工具LogWatch</vt:lpstr>
      <vt:lpstr>OpenssH</vt:lpstr>
      <vt:lpstr>SSH</vt:lpstr>
      <vt:lpstr>漏洞</vt:lpstr>
      <vt:lpstr>解决</vt:lpstr>
      <vt:lpstr>SSH简介</vt:lpstr>
      <vt:lpstr>SSH协议体系结构</vt:lpstr>
      <vt:lpstr>SSH 基于主机的安全验证</vt:lpstr>
      <vt:lpstr>SSH 基于用户的安全验证1</vt:lpstr>
      <vt:lpstr>SSH 基于用户的安全验证2</vt:lpstr>
      <vt:lpstr>用户密钥认证协议</vt:lpstr>
      <vt:lpstr>用户密钥认证过程 </vt:lpstr>
      <vt:lpstr>SSH 2 体系结构</vt:lpstr>
      <vt:lpstr>SSH 2 – 传输层</vt:lpstr>
      <vt:lpstr>初始服务器密钥发现</vt:lpstr>
      <vt:lpstr>SSH 2 – 认证层</vt:lpstr>
      <vt:lpstr>SSH 2 – 连接层</vt:lpstr>
      <vt:lpstr>SSH 2 – TCP/IP 端口转发</vt:lpstr>
      <vt:lpstr>SSH 2 – 实现</vt:lpstr>
      <vt:lpstr>客户端的主机认证</vt:lpstr>
      <vt:lpstr>客户端的用户认证</vt:lpstr>
      <vt:lpstr>OpenSSH的主机密钥管理 ——主机密钥生成</vt:lpstr>
      <vt:lpstr>OpenSSH的主机密钥管理 ——搜集可信任主机的公钥</vt:lpstr>
      <vt:lpstr>OpenSSH的用户密钥管理 ——密钥生成和分发</vt:lpstr>
      <vt:lpstr>保护私钥</vt:lpstr>
      <vt:lpstr>OpenSSH的用户密钥管理 ——ssh-agent和ssh-add</vt:lpstr>
      <vt:lpstr>OpenSSH的用户密钥管理 ——ssh-agent的运行方法</vt:lpstr>
      <vt:lpstr>CentOS 7中的sshd</vt:lpstr>
      <vt:lpstr>OpenSSH 服务</vt:lpstr>
      <vt:lpstr>OpenSSH服务配置</vt:lpstr>
      <vt:lpstr> /etc/ssh/sshd_config ——OpenSSH 服务的安全配置1</vt:lpstr>
      <vt:lpstr> /etc/ssh/sshd_config ——OpenSSH 服务的安全配置2</vt:lpstr>
      <vt:lpstr> /etc/ssh/sshd_config ——OpenSSH 服务的安全配置3</vt:lpstr>
      <vt:lpstr>安全隧道（stunnel）</vt:lpstr>
      <vt:lpstr>端口转发</vt:lpstr>
      <vt:lpstr>本章思考题</vt:lpstr>
      <vt:lpstr>本章实验</vt:lpstr>
      <vt:lpstr>进一步学习</vt:lpstr>
      <vt:lpstr>进一步学习（续）</vt:lpstr>
      <vt:lpstr>DNS缓存服务（Dnsmasq）</vt:lpstr>
      <vt:lpstr>Dnsmasq</vt:lpstr>
      <vt:lpstr>Dnsmasq的功能</vt:lpstr>
      <vt:lpstr>CentOS 7中的dnsmasq</vt:lpstr>
      <vt:lpstr>Dnsmasq的配置文件</vt:lpstr>
      <vt:lpstr>Dnsmasq的基本配置</vt:lpstr>
      <vt:lpstr>配置Dnsmasq的日志滚动</vt:lpstr>
      <vt:lpstr>配置Dnsmasq的 本地DNS缓存和转发器</vt:lpstr>
      <vt:lpstr>配置Dnsmasq的内网解析</vt:lpstr>
      <vt:lpstr>配置Dnsmasq的 DHCP和tftpd服务</vt:lpstr>
      <vt:lpstr>启动Dnsmasq</vt:lpstr>
      <vt:lpstr>HTTP缓存服务（Polipo）</vt:lpstr>
      <vt:lpstr>Polipo简介</vt:lpstr>
      <vt:lpstr>CentOS 7中的Polipo</vt:lpstr>
      <vt:lpstr>使用Polipo配置HTTP缓存代理</vt:lpstr>
      <vt:lpstr>配置polipo的代理客户</vt:lpstr>
      <vt:lpstr>atd守护进程和at命令</vt:lpstr>
      <vt:lpstr>atd守护进程</vt:lpstr>
      <vt:lpstr>at命令的功能和格式</vt:lpstr>
      <vt:lpstr>at命令指定时间的方式 </vt:lpstr>
      <vt:lpstr>at命令指定时间的方式举例</vt:lpstr>
      <vt:lpstr>at命令使用范例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进程管理</dc:title>
  <dc:creator>osmond</dc:creator>
  <cp:lastModifiedBy>Young</cp:lastModifiedBy>
  <cp:revision>521</cp:revision>
  <dcterms:created xsi:type="dcterms:W3CDTF">2011-06-29T09:41:52Z</dcterms:created>
  <dcterms:modified xsi:type="dcterms:W3CDTF">2018-11-13T08:14:04Z</dcterms:modified>
</cp:coreProperties>
</file>