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79"/>
  </p:notesMasterIdLst>
  <p:sldIdLst>
    <p:sldId id="256" r:id="rId2"/>
    <p:sldId id="511" r:id="rId3"/>
    <p:sldId id="512" r:id="rId4"/>
    <p:sldId id="431" r:id="rId5"/>
    <p:sldId id="432" r:id="rId6"/>
    <p:sldId id="433" r:id="rId7"/>
    <p:sldId id="355" r:id="rId8"/>
    <p:sldId id="513" r:id="rId9"/>
    <p:sldId id="514" r:id="rId10"/>
    <p:sldId id="515" r:id="rId11"/>
    <p:sldId id="516" r:id="rId12"/>
    <p:sldId id="517" r:id="rId13"/>
    <p:sldId id="518" r:id="rId14"/>
    <p:sldId id="519" r:id="rId15"/>
    <p:sldId id="520" r:id="rId16"/>
    <p:sldId id="521" r:id="rId17"/>
    <p:sldId id="523" r:id="rId18"/>
    <p:sldId id="573" r:id="rId19"/>
    <p:sldId id="524" r:id="rId20"/>
    <p:sldId id="525" r:id="rId21"/>
    <p:sldId id="527" r:id="rId22"/>
    <p:sldId id="529" r:id="rId23"/>
    <p:sldId id="530" r:id="rId24"/>
    <p:sldId id="531" r:id="rId25"/>
    <p:sldId id="543" r:id="rId26"/>
    <p:sldId id="532" r:id="rId27"/>
    <p:sldId id="533" r:id="rId28"/>
    <p:sldId id="534" r:id="rId29"/>
    <p:sldId id="535" r:id="rId30"/>
    <p:sldId id="536" r:id="rId31"/>
    <p:sldId id="537" r:id="rId32"/>
    <p:sldId id="538" r:id="rId33"/>
    <p:sldId id="539" r:id="rId34"/>
    <p:sldId id="540" r:id="rId35"/>
    <p:sldId id="541" r:id="rId36"/>
    <p:sldId id="542" r:id="rId37"/>
    <p:sldId id="546" r:id="rId38"/>
    <p:sldId id="547" r:id="rId39"/>
    <p:sldId id="548" r:id="rId40"/>
    <p:sldId id="549" r:id="rId41"/>
    <p:sldId id="550" r:id="rId42"/>
    <p:sldId id="551" r:id="rId43"/>
    <p:sldId id="552" r:id="rId44"/>
    <p:sldId id="553" r:id="rId45"/>
    <p:sldId id="554" r:id="rId46"/>
    <p:sldId id="555" r:id="rId47"/>
    <p:sldId id="556" r:id="rId48"/>
    <p:sldId id="557" r:id="rId49"/>
    <p:sldId id="558" r:id="rId50"/>
    <p:sldId id="559" r:id="rId51"/>
    <p:sldId id="560" r:id="rId52"/>
    <p:sldId id="561" r:id="rId53"/>
    <p:sldId id="562" r:id="rId54"/>
    <p:sldId id="563" r:id="rId55"/>
    <p:sldId id="544" r:id="rId56"/>
    <p:sldId id="354" r:id="rId57"/>
    <p:sldId id="545" r:id="rId58"/>
    <p:sldId id="564" r:id="rId59"/>
    <p:sldId id="565" r:id="rId60"/>
    <p:sldId id="566" r:id="rId61"/>
    <p:sldId id="567" r:id="rId62"/>
    <p:sldId id="568" r:id="rId63"/>
    <p:sldId id="569" r:id="rId64"/>
    <p:sldId id="570" r:id="rId65"/>
    <p:sldId id="571" r:id="rId66"/>
    <p:sldId id="572" r:id="rId67"/>
    <p:sldId id="600" r:id="rId68"/>
    <p:sldId id="601" r:id="rId69"/>
    <p:sldId id="602" r:id="rId70"/>
    <p:sldId id="603" r:id="rId71"/>
    <p:sldId id="604" r:id="rId72"/>
    <p:sldId id="605" r:id="rId73"/>
    <p:sldId id="606" r:id="rId74"/>
    <p:sldId id="607" r:id="rId75"/>
    <p:sldId id="608" r:id="rId76"/>
    <p:sldId id="609" r:id="rId77"/>
    <p:sldId id="610" r:id="rId78"/>
    <p:sldId id="611" r:id="rId79"/>
    <p:sldId id="612" r:id="rId80"/>
    <p:sldId id="613" r:id="rId81"/>
    <p:sldId id="614" r:id="rId82"/>
    <p:sldId id="615" r:id="rId83"/>
    <p:sldId id="616" r:id="rId84"/>
    <p:sldId id="617" r:id="rId85"/>
    <p:sldId id="618" r:id="rId86"/>
    <p:sldId id="619" r:id="rId87"/>
    <p:sldId id="620" r:id="rId88"/>
    <p:sldId id="307" r:id="rId89"/>
    <p:sldId id="338" r:id="rId90"/>
    <p:sldId id="435" r:id="rId91"/>
    <p:sldId id="437" r:id="rId92"/>
    <p:sldId id="440" r:id="rId93"/>
    <p:sldId id="439" r:id="rId94"/>
    <p:sldId id="441" r:id="rId95"/>
    <p:sldId id="442" r:id="rId96"/>
    <p:sldId id="466" r:id="rId97"/>
    <p:sldId id="436" r:id="rId98"/>
    <p:sldId id="444" r:id="rId99"/>
    <p:sldId id="339" r:id="rId100"/>
    <p:sldId id="340" r:id="rId101"/>
    <p:sldId id="341" r:id="rId102"/>
    <p:sldId id="342" r:id="rId103"/>
    <p:sldId id="343" r:id="rId104"/>
    <p:sldId id="464" r:id="rId105"/>
    <p:sldId id="465" r:id="rId106"/>
    <p:sldId id="347" r:id="rId107"/>
    <p:sldId id="348" r:id="rId108"/>
    <p:sldId id="349" r:id="rId109"/>
    <p:sldId id="488" r:id="rId110"/>
    <p:sldId id="489" r:id="rId111"/>
    <p:sldId id="350" r:id="rId112"/>
    <p:sldId id="496" r:id="rId113"/>
    <p:sldId id="467" r:id="rId114"/>
    <p:sldId id="468" r:id="rId115"/>
    <p:sldId id="469" r:id="rId116"/>
    <p:sldId id="470" r:id="rId117"/>
    <p:sldId id="471" r:id="rId118"/>
    <p:sldId id="472" r:id="rId119"/>
    <p:sldId id="473" r:id="rId120"/>
    <p:sldId id="474" r:id="rId121"/>
    <p:sldId id="475" r:id="rId122"/>
    <p:sldId id="476" r:id="rId123"/>
    <p:sldId id="477" r:id="rId124"/>
    <p:sldId id="478" r:id="rId125"/>
    <p:sldId id="479" r:id="rId126"/>
    <p:sldId id="480" r:id="rId127"/>
    <p:sldId id="497" r:id="rId128"/>
    <p:sldId id="498" r:id="rId129"/>
    <p:sldId id="481" r:id="rId130"/>
    <p:sldId id="483" r:id="rId131"/>
    <p:sldId id="499" r:id="rId132"/>
    <p:sldId id="482" r:id="rId133"/>
    <p:sldId id="501" r:id="rId134"/>
    <p:sldId id="502" r:id="rId135"/>
    <p:sldId id="503" r:id="rId136"/>
    <p:sldId id="505" r:id="rId137"/>
    <p:sldId id="484" r:id="rId138"/>
    <p:sldId id="507" r:id="rId139"/>
    <p:sldId id="494" r:id="rId140"/>
    <p:sldId id="504" r:id="rId141"/>
    <p:sldId id="352" r:id="rId142"/>
    <p:sldId id="621" r:id="rId143"/>
    <p:sldId id="358" r:id="rId144"/>
    <p:sldId id="359" r:id="rId145"/>
    <p:sldId id="360" r:id="rId146"/>
    <p:sldId id="361" r:id="rId147"/>
    <p:sldId id="362" r:id="rId148"/>
    <p:sldId id="363" r:id="rId149"/>
    <p:sldId id="364" r:id="rId150"/>
    <p:sldId id="365" r:id="rId151"/>
    <p:sldId id="366" r:id="rId152"/>
    <p:sldId id="367" r:id="rId153"/>
    <p:sldId id="368" r:id="rId154"/>
    <p:sldId id="369" r:id="rId155"/>
    <p:sldId id="370" r:id="rId156"/>
    <p:sldId id="371" r:id="rId157"/>
    <p:sldId id="372" r:id="rId158"/>
    <p:sldId id="373" r:id="rId159"/>
    <p:sldId id="374" r:id="rId160"/>
    <p:sldId id="375" r:id="rId161"/>
    <p:sldId id="378" r:id="rId162"/>
    <p:sldId id="270" r:id="rId163"/>
    <p:sldId id="269" r:id="rId164"/>
    <p:sldId id="272" r:id="rId165"/>
    <p:sldId id="599" r:id="rId166"/>
    <p:sldId id="576" r:id="rId167"/>
    <p:sldId id="577" r:id="rId168"/>
    <p:sldId id="578" r:id="rId169"/>
    <p:sldId id="579" r:id="rId170"/>
    <p:sldId id="581" r:id="rId171"/>
    <p:sldId id="582" r:id="rId172"/>
    <p:sldId id="583" r:id="rId173"/>
    <p:sldId id="584" r:id="rId174"/>
    <p:sldId id="585" r:id="rId175"/>
    <p:sldId id="586" r:id="rId176"/>
    <p:sldId id="587" r:id="rId177"/>
    <p:sldId id="588" r:id="rId1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084" autoAdjust="0"/>
    <p:restoredTop sz="96853" autoAdjust="0"/>
  </p:normalViewPr>
  <p:slideViewPr>
    <p:cSldViewPr>
      <p:cViewPr varScale="1">
        <p:scale>
          <a:sx n="91" d="100"/>
          <a:sy n="91" d="100"/>
        </p:scale>
        <p:origin x="78" y="9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2019/2/17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val="4191775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ruanyifeng.com/blog/2014/02/ssl_tls.html" TargetMode="External"/><Relationship Id="rId2" Type="http://schemas.openxmlformats.org/officeDocument/2006/relationships/slide" Target="../slides/slide90.xml"/><Relationship Id="rId1" Type="http://schemas.openxmlformats.org/officeDocument/2006/relationships/notesMaster" Target="../notesMasters/notesMaster1.xml"/><Relationship Id="rId4" Type="http://schemas.openxmlformats.org/officeDocument/2006/relationships/hyperlink" Target="http://www.ibm.com/developerworks/cn/java/j-lo-ssltl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iki.debian.org/Self-Signed_Certificate" TargetMode="External"/><Relationship Id="rId2" Type="http://schemas.openxmlformats.org/officeDocument/2006/relationships/slide" Target="../slides/slide141.xml"/><Relationship Id="rId1" Type="http://schemas.openxmlformats.org/officeDocument/2006/relationships/notesMaster" Target="../notesMasters/notesMaster1.xml"/><Relationship Id="rId4" Type="http://schemas.openxmlformats.org/officeDocument/2006/relationships/hyperlink" Target="http://www.debianhelp.co.uk/selfcert.htm"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说明不正确设置的危害性，因此非必要时不要设置</a:t>
            </a:r>
            <a:r>
              <a:rPr lang="en-US" altLang="zh-CN" dirty="0"/>
              <a:t>set</a:t>
            </a:r>
            <a:r>
              <a:rPr lang="zh-CN" altLang="en-US" dirty="0"/>
              <a:t>位权限</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a:t>
            </a:fld>
            <a:endParaRPr lang="zh-CN" altLang="en-US"/>
          </a:p>
        </p:txBody>
      </p:sp>
    </p:spTree>
    <p:extLst>
      <p:ext uri="{BB962C8B-B14F-4D97-AF65-F5344CB8AC3E}">
        <p14:creationId xmlns:p14="http://schemas.microsoft.com/office/powerpoint/2010/main" val="394865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http://blog.csdn.net/xingtian713/article/details/11953057</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89</a:t>
            </a:fld>
            <a:endParaRPr lang="zh-CN" altLang="en-US"/>
          </a:p>
        </p:txBody>
      </p:sp>
    </p:spTree>
    <p:extLst>
      <p:ext uri="{BB962C8B-B14F-4D97-AF65-F5344CB8AC3E}">
        <p14:creationId xmlns:p14="http://schemas.microsoft.com/office/powerpoint/2010/main" val="378948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hlinkClick r:id="rId3"/>
              </a:rPr>
              <a:t>http://www.ruanyifeng.com/blog/2014/02/ssl_tls.html</a:t>
            </a:r>
            <a:endParaRPr lang="en-US" altLang="zh-CN" dirty="0"/>
          </a:p>
          <a:p>
            <a:r>
              <a:rPr lang="en-US" altLang="zh-CN" dirty="0">
                <a:hlinkClick r:id="rId4"/>
              </a:rPr>
              <a:t>http://www.ibm.com/developerworks/cn/java/j-lo-ssltls/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90</a:t>
            </a:fld>
            <a:endParaRPr lang="zh-CN" altLang="en-US"/>
          </a:p>
        </p:txBody>
      </p:sp>
    </p:spTree>
    <p:extLst>
      <p:ext uri="{BB962C8B-B14F-4D97-AF65-F5344CB8AC3E}">
        <p14:creationId xmlns:p14="http://schemas.microsoft.com/office/powerpoint/2010/main" val="3204032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AECD66E4-7AFF-40E1-99FF-6B1EA59665A3}" type="slidenum">
              <a:rPr lang="de-DE"/>
              <a:pPr/>
              <a:t>94</a:t>
            </a:fld>
            <a:endParaRPr lang="de-DE"/>
          </a:p>
        </p:txBody>
      </p:sp>
      <p:sp>
        <p:nvSpPr>
          <p:cNvPr id="813058" name="Rectangle 2"/>
          <p:cNvSpPr>
            <a:spLocks noGrp="1" noRot="1" noChangeAspect="1" noChangeArrowheads="1" noTextEdit="1"/>
          </p:cNvSpPr>
          <p:nvPr>
            <p:ph type="sldImg"/>
          </p:nvPr>
        </p:nvSpPr>
        <p:spPr>
          <a:xfrm>
            <a:off x="1150938" y="690563"/>
            <a:ext cx="4557712" cy="3417887"/>
          </a:xfrm>
          <a:ln/>
        </p:spPr>
      </p:sp>
      <p:sp>
        <p:nvSpPr>
          <p:cNvPr id="813059" name="Rectangle 3"/>
          <p:cNvSpPr>
            <a:spLocks noGrp="1" noChangeArrowheads="1"/>
          </p:cNvSpPr>
          <p:nvPr>
            <p:ph type="body" idx="1"/>
          </p:nvPr>
        </p:nvSpPr>
        <p:spPr>
          <a:xfrm>
            <a:off x="910918" y="4354147"/>
            <a:ext cx="5031267" cy="4136293"/>
          </a:xfrm>
          <a:ln/>
        </p:spPr>
        <p:txBody>
          <a:bodyPr lIns="87693" tIns="43847" rIns="87693" bIns="43847"/>
          <a:lstStyle/>
          <a:p>
            <a:r>
              <a:rPr lang="de-CH"/>
              <a:t> </a:t>
            </a:r>
          </a:p>
        </p:txBody>
      </p:sp>
      <p:sp>
        <p:nvSpPr>
          <p:cNvPr id="813060" name="Line 4"/>
          <p:cNvSpPr>
            <a:spLocks noChangeShapeType="1"/>
          </p:cNvSpPr>
          <p:nvPr/>
        </p:nvSpPr>
        <p:spPr bwMode="auto">
          <a:xfrm>
            <a:off x="729715" y="4572000"/>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1" name="Line 5"/>
          <p:cNvSpPr>
            <a:spLocks noChangeShapeType="1"/>
          </p:cNvSpPr>
          <p:nvPr/>
        </p:nvSpPr>
        <p:spPr bwMode="auto">
          <a:xfrm>
            <a:off x="729715" y="4833717"/>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2" name="Line 6"/>
          <p:cNvSpPr>
            <a:spLocks noChangeShapeType="1"/>
          </p:cNvSpPr>
          <p:nvPr/>
        </p:nvSpPr>
        <p:spPr bwMode="auto">
          <a:xfrm>
            <a:off x="729715" y="5093971"/>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3" name="Line 7"/>
          <p:cNvSpPr>
            <a:spLocks noChangeShapeType="1"/>
          </p:cNvSpPr>
          <p:nvPr/>
        </p:nvSpPr>
        <p:spPr bwMode="auto">
          <a:xfrm>
            <a:off x="729715" y="5357150"/>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4" name="Line 8"/>
          <p:cNvSpPr>
            <a:spLocks noChangeShapeType="1"/>
          </p:cNvSpPr>
          <p:nvPr/>
        </p:nvSpPr>
        <p:spPr bwMode="auto">
          <a:xfrm>
            <a:off x="729715" y="5615943"/>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5" name="Line 9"/>
          <p:cNvSpPr>
            <a:spLocks noChangeShapeType="1"/>
          </p:cNvSpPr>
          <p:nvPr/>
        </p:nvSpPr>
        <p:spPr bwMode="auto">
          <a:xfrm>
            <a:off x="729715" y="587765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6" name="Line 10"/>
          <p:cNvSpPr>
            <a:spLocks noChangeShapeType="1"/>
          </p:cNvSpPr>
          <p:nvPr/>
        </p:nvSpPr>
        <p:spPr bwMode="auto">
          <a:xfrm>
            <a:off x="729715" y="6137914"/>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7" name="Line 11"/>
          <p:cNvSpPr>
            <a:spLocks noChangeShapeType="1"/>
          </p:cNvSpPr>
          <p:nvPr/>
        </p:nvSpPr>
        <p:spPr bwMode="auto">
          <a:xfrm>
            <a:off x="729715" y="6399631"/>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8" name="Line 12"/>
          <p:cNvSpPr>
            <a:spLocks noChangeShapeType="1"/>
          </p:cNvSpPr>
          <p:nvPr/>
        </p:nvSpPr>
        <p:spPr bwMode="auto">
          <a:xfrm>
            <a:off x="729715" y="6661347"/>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9" name="Line 13"/>
          <p:cNvSpPr>
            <a:spLocks noChangeShapeType="1"/>
          </p:cNvSpPr>
          <p:nvPr/>
        </p:nvSpPr>
        <p:spPr bwMode="auto">
          <a:xfrm>
            <a:off x="729715" y="6923064"/>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0" name="Line 14"/>
          <p:cNvSpPr>
            <a:spLocks noChangeShapeType="1"/>
          </p:cNvSpPr>
          <p:nvPr/>
        </p:nvSpPr>
        <p:spPr bwMode="auto">
          <a:xfrm>
            <a:off x="729715" y="718331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1" name="Line 15"/>
          <p:cNvSpPr>
            <a:spLocks noChangeShapeType="1"/>
          </p:cNvSpPr>
          <p:nvPr/>
        </p:nvSpPr>
        <p:spPr bwMode="auto">
          <a:xfrm>
            <a:off x="729715" y="7445035"/>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2" name="Line 16"/>
          <p:cNvSpPr>
            <a:spLocks noChangeShapeType="1"/>
          </p:cNvSpPr>
          <p:nvPr/>
        </p:nvSpPr>
        <p:spPr bwMode="auto">
          <a:xfrm>
            <a:off x="729715" y="770528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3" name="Line 17"/>
          <p:cNvSpPr>
            <a:spLocks noChangeShapeType="1"/>
          </p:cNvSpPr>
          <p:nvPr/>
        </p:nvSpPr>
        <p:spPr bwMode="auto">
          <a:xfrm>
            <a:off x="729715" y="7968468"/>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4" name="Line 18"/>
          <p:cNvSpPr>
            <a:spLocks noChangeShapeType="1"/>
          </p:cNvSpPr>
          <p:nvPr/>
        </p:nvSpPr>
        <p:spPr bwMode="auto">
          <a:xfrm>
            <a:off x="729715" y="8230185"/>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p14="http://schemas.microsoft.com/office/powerpoint/2010/main" val="3623533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AECD66E4-7AFF-40E1-99FF-6B1EA59665A3}" type="slidenum">
              <a:rPr lang="de-DE"/>
              <a:pPr/>
              <a:t>95</a:t>
            </a:fld>
            <a:endParaRPr lang="de-DE"/>
          </a:p>
        </p:txBody>
      </p:sp>
      <p:sp>
        <p:nvSpPr>
          <p:cNvPr id="813058" name="Rectangle 2"/>
          <p:cNvSpPr>
            <a:spLocks noGrp="1" noRot="1" noChangeAspect="1" noChangeArrowheads="1" noTextEdit="1"/>
          </p:cNvSpPr>
          <p:nvPr>
            <p:ph type="sldImg"/>
          </p:nvPr>
        </p:nvSpPr>
        <p:spPr>
          <a:xfrm>
            <a:off x="1150938" y="690563"/>
            <a:ext cx="4557712" cy="3417887"/>
          </a:xfrm>
          <a:ln/>
        </p:spPr>
      </p:sp>
      <p:sp>
        <p:nvSpPr>
          <p:cNvPr id="813059" name="Rectangle 3"/>
          <p:cNvSpPr>
            <a:spLocks noGrp="1" noChangeArrowheads="1"/>
          </p:cNvSpPr>
          <p:nvPr>
            <p:ph type="body" idx="1"/>
          </p:nvPr>
        </p:nvSpPr>
        <p:spPr>
          <a:xfrm>
            <a:off x="910918" y="4354147"/>
            <a:ext cx="5031267" cy="4136293"/>
          </a:xfrm>
          <a:ln/>
        </p:spPr>
        <p:txBody>
          <a:bodyPr lIns="87693" tIns="43847" rIns="87693" bIns="43847"/>
          <a:lstStyle/>
          <a:p>
            <a:r>
              <a:rPr lang="de-CH"/>
              <a:t> </a:t>
            </a:r>
          </a:p>
        </p:txBody>
      </p:sp>
      <p:sp>
        <p:nvSpPr>
          <p:cNvPr id="813060" name="Line 4"/>
          <p:cNvSpPr>
            <a:spLocks noChangeShapeType="1"/>
          </p:cNvSpPr>
          <p:nvPr/>
        </p:nvSpPr>
        <p:spPr bwMode="auto">
          <a:xfrm>
            <a:off x="729715" y="4572000"/>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1" name="Line 5"/>
          <p:cNvSpPr>
            <a:spLocks noChangeShapeType="1"/>
          </p:cNvSpPr>
          <p:nvPr/>
        </p:nvSpPr>
        <p:spPr bwMode="auto">
          <a:xfrm>
            <a:off x="729715" y="4833717"/>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2" name="Line 6"/>
          <p:cNvSpPr>
            <a:spLocks noChangeShapeType="1"/>
          </p:cNvSpPr>
          <p:nvPr/>
        </p:nvSpPr>
        <p:spPr bwMode="auto">
          <a:xfrm>
            <a:off x="729715" y="5093971"/>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3" name="Line 7"/>
          <p:cNvSpPr>
            <a:spLocks noChangeShapeType="1"/>
          </p:cNvSpPr>
          <p:nvPr/>
        </p:nvSpPr>
        <p:spPr bwMode="auto">
          <a:xfrm>
            <a:off x="729715" y="5357150"/>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4" name="Line 8"/>
          <p:cNvSpPr>
            <a:spLocks noChangeShapeType="1"/>
          </p:cNvSpPr>
          <p:nvPr/>
        </p:nvSpPr>
        <p:spPr bwMode="auto">
          <a:xfrm>
            <a:off x="729715" y="5615943"/>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5" name="Line 9"/>
          <p:cNvSpPr>
            <a:spLocks noChangeShapeType="1"/>
          </p:cNvSpPr>
          <p:nvPr/>
        </p:nvSpPr>
        <p:spPr bwMode="auto">
          <a:xfrm>
            <a:off x="729715" y="587765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6" name="Line 10"/>
          <p:cNvSpPr>
            <a:spLocks noChangeShapeType="1"/>
          </p:cNvSpPr>
          <p:nvPr/>
        </p:nvSpPr>
        <p:spPr bwMode="auto">
          <a:xfrm>
            <a:off x="729715" y="6137914"/>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7" name="Line 11"/>
          <p:cNvSpPr>
            <a:spLocks noChangeShapeType="1"/>
          </p:cNvSpPr>
          <p:nvPr/>
        </p:nvSpPr>
        <p:spPr bwMode="auto">
          <a:xfrm>
            <a:off x="729715" y="6399631"/>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8" name="Line 12"/>
          <p:cNvSpPr>
            <a:spLocks noChangeShapeType="1"/>
          </p:cNvSpPr>
          <p:nvPr/>
        </p:nvSpPr>
        <p:spPr bwMode="auto">
          <a:xfrm>
            <a:off x="729715" y="6661347"/>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9" name="Line 13"/>
          <p:cNvSpPr>
            <a:spLocks noChangeShapeType="1"/>
          </p:cNvSpPr>
          <p:nvPr/>
        </p:nvSpPr>
        <p:spPr bwMode="auto">
          <a:xfrm>
            <a:off x="729715" y="6923064"/>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0" name="Line 14"/>
          <p:cNvSpPr>
            <a:spLocks noChangeShapeType="1"/>
          </p:cNvSpPr>
          <p:nvPr/>
        </p:nvSpPr>
        <p:spPr bwMode="auto">
          <a:xfrm>
            <a:off x="729715" y="718331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1" name="Line 15"/>
          <p:cNvSpPr>
            <a:spLocks noChangeShapeType="1"/>
          </p:cNvSpPr>
          <p:nvPr/>
        </p:nvSpPr>
        <p:spPr bwMode="auto">
          <a:xfrm>
            <a:off x="729715" y="7445035"/>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2" name="Line 16"/>
          <p:cNvSpPr>
            <a:spLocks noChangeShapeType="1"/>
          </p:cNvSpPr>
          <p:nvPr/>
        </p:nvSpPr>
        <p:spPr bwMode="auto">
          <a:xfrm>
            <a:off x="729715" y="770528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3" name="Line 17"/>
          <p:cNvSpPr>
            <a:spLocks noChangeShapeType="1"/>
          </p:cNvSpPr>
          <p:nvPr/>
        </p:nvSpPr>
        <p:spPr bwMode="auto">
          <a:xfrm>
            <a:off x="729715" y="7968468"/>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4" name="Line 18"/>
          <p:cNvSpPr>
            <a:spLocks noChangeShapeType="1"/>
          </p:cNvSpPr>
          <p:nvPr/>
        </p:nvSpPr>
        <p:spPr bwMode="auto">
          <a:xfrm>
            <a:off x="729715" y="8230185"/>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p14="http://schemas.microsoft.com/office/powerpoint/2010/main" val="2860682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sz="1200" dirty="0"/>
              <a:t>ircs            	994/tcp      	irc protocol over TLS</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96</a:t>
            </a:fld>
            <a:endParaRPr lang="zh-CN" altLang="en-US"/>
          </a:p>
        </p:txBody>
      </p:sp>
    </p:spTree>
    <p:extLst>
      <p:ext uri="{BB962C8B-B14F-4D97-AF65-F5344CB8AC3E}">
        <p14:creationId xmlns:p14="http://schemas.microsoft.com/office/powerpoint/2010/main" val="8987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SSL</a:t>
            </a:r>
            <a:r>
              <a:rPr lang="zh-CN" altLang="en-US" dirty="0"/>
              <a:t>介于应用层和</a:t>
            </a:r>
            <a:r>
              <a:rPr lang="en-US" altLang="zh-CN" dirty="0"/>
              <a:t>TCP</a:t>
            </a:r>
            <a:r>
              <a:rPr lang="zh-CN" altLang="en-US" dirty="0"/>
              <a:t>层之间。应用层数据不再直接传递给传输层，而是传递给</a:t>
            </a:r>
            <a:r>
              <a:rPr lang="en-US" altLang="zh-CN" dirty="0"/>
              <a:t>SSL</a:t>
            </a:r>
            <a:r>
              <a:rPr lang="zh-CN" altLang="en-US" dirty="0"/>
              <a:t>层，</a:t>
            </a:r>
            <a:r>
              <a:rPr lang="en-US" altLang="zh-CN" dirty="0"/>
              <a:t>SSL</a:t>
            </a:r>
            <a:r>
              <a:rPr lang="zh-CN" altLang="en-US" dirty="0"/>
              <a:t>层对从应用层收到的数据进行加密，并增加自己的</a:t>
            </a:r>
            <a:r>
              <a:rPr lang="en-US" altLang="zh-CN" dirty="0"/>
              <a:t>SSL</a:t>
            </a:r>
            <a:r>
              <a:rPr lang="zh-CN" altLang="en-US" dirty="0"/>
              <a:t>头。</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97</a:t>
            </a:fld>
            <a:endParaRPr lang="zh-CN" altLang="en-US"/>
          </a:p>
        </p:txBody>
      </p:sp>
    </p:spTree>
    <p:extLst>
      <p:ext uri="{BB962C8B-B14F-4D97-AF65-F5344CB8AC3E}">
        <p14:creationId xmlns:p14="http://schemas.microsoft.com/office/powerpoint/2010/main" val="1530456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E5DE3E2D-86D8-485E-B989-3E2B30DC2859}" type="slidenum">
              <a:rPr lang="de-DE"/>
              <a:pPr/>
              <a:t>99</a:t>
            </a:fld>
            <a:endParaRPr lang="de-DE"/>
          </a:p>
        </p:txBody>
      </p:sp>
      <p:sp>
        <p:nvSpPr>
          <p:cNvPr id="806914" name="Rectangle 2"/>
          <p:cNvSpPr>
            <a:spLocks noGrp="1" noRot="1" noChangeAspect="1" noChangeArrowheads="1" noTextEdit="1"/>
          </p:cNvSpPr>
          <p:nvPr>
            <p:ph type="sldImg"/>
          </p:nvPr>
        </p:nvSpPr>
        <p:spPr>
          <a:xfrm>
            <a:off x="1150938" y="690563"/>
            <a:ext cx="4557712" cy="3417887"/>
          </a:xfrm>
          <a:ln/>
        </p:spPr>
      </p:sp>
      <p:sp>
        <p:nvSpPr>
          <p:cNvPr id="806915" name="Rectangle 3"/>
          <p:cNvSpPr>
            <a:spLocks noGrp="1" noChangeArrowheads="1"/>
          </p:cNvSpPr>
          <p:nvPr>
            <p:ph type="body" idx="1"/>
          </p:nvPr>
        </p:nvSpPr>
        <p:spPr>
          <a:xfrm>
            <a:off x="910918" y="4354147"/>
            <a:ext cx="5183801" cy="4136293"/>
          </a:xfrm>
          <a:ln/>
        </p:spPr>
        <p:txBody>
          <a:bodyPr lIns="87709" tIns="43855" rIns="87709" bIns="43855"/>
          <a:lstStyle/>
          <a:p>
            <a:r>
              <a:rPr lang="de-CH" b="1" dirty="0"/>
              <a:t>TLS/SSL Protocol Layer</a:t>
            </a:r>
          </a:p>
          <a:p>
            <a:r>
              <a:rPr lang="de-CH" dirty="0"/>
              <a:t> </a:t>
            </a:r>
            <a:r>
              <a:rPr lang="de-DE" dirty="0"/>
              <a:t>•</a:t>
            </a:r>
            <a:r>
              <a:rPr lang="de-CH" dirty="0"/>
              <a:t> The </a:t>
            </a:r>
            <a:r>
              <a:rPr lang="de-CH" b="1" dirty="0"/>
              <a:t>Secure Sockets Layer</a:t>
            </a:r>
            <a:r>
              <a:rPr lang="de-CH" dirty="0"/>
              <a:t> (SSL) </a:t>
            </a:r>
            <a:r>
              <a:rPr lang="de-CH" dirty="0" err="1"/>
              <a:t>is</a:t>
            </a:r>
            <a:r>
              <a:rPr lang="de-CH" dirty="0"/>
              <a:t> </a:t>
            </a:r>
            <a:r>
              <a:rPr lang="de-CH" dirty="0" err="1"/>
              <a:t>inserted</a:t>
            </a:r>
            <a:r>
              <a:rPr lang="de-CH" dirty="0"/>
              <a:t> </a:t>
            </a:r>
            <a:r>
              <a:rPr lang="de-CH" dirty="0" err="1"/>
              <a:t>between</a:t>
            </a:r>
            <a:r>
              <a:rPr lang="de-CH" dirty="0"/>
              <a:t> </a:t>
            </a:r>
            <a:r>
              <a:rPr lang="de-CH" dirty="0" err="1"/>
              <a:t>the</a:t>
            </a:r>
            <a:r>
              <a:rPr lang="de-CH" dirty="0"/>
              <a:t> </a:t>
            </a:r>
            <a:r>
              <a:rPr lang="de-CH" b="1" dirty="0"/>
              <a:t>Transport </a:t>
            </a:r>
            <a:r>
              <a:rPr lang="de-CH" b="1" dirty="0" err="1"/>
              <a:t>layer</a:t>
            </a:r>
            <a:br>
              <a:rPr lang="de-CH" dirty="0"/>
            </a:br>
            <a:r>
              <a:rPr lang="de-CH" dirty="0"/>
              <a:t>   </a:t>
            </a:r>
            <a:r>
              <a:rPr lang="de-CH" dirty="0" err="1"/>
              <a:t>and</a:t>
            </a:r>
            <a:r>
              <a:rPr lang="de-CH" dirty="0"/>
              <a:t> </a:t>
            </a:r>
            <a:r>
              <a:rPr lang="de-CH" dirty="0" err="1"/>
              <a:t>the</a:t>
            </a:r>
            <a:r>
              <a:rPr lang="de-CH" dirty="0"/>
              <a:t> </a:t>
            </a:r>
            <a:r>
              <a:rPr lang="de-CH" b="1" dirty="0" err="1"/>
              <a:t>Application</a:t>
            </a:r>
            <a:r>
              <a:rPr lang="de-CH" b="1" dirty="0"/>
              <a:t> Layer</a:t>
            </a:r>
            <a:r>
              <a:rPr lang="de-CH" dirty="0"/>
              <a:t> (</a:t>
            </a:r>
            <a:r>
              <a:rPr lang="de-CH" dirty="0" err="1"/>
              <a:t>with</a:t>
            </a:r>
            <a:r>
              <a:rPr lang="de-CH" dirty="0"/>
              <a:t> </a:t>
            </a:r>
            <a:r>
              <a:rPr lang="de-CH" dirty="0" err="1"/>
              <a:t>communication</a:t>
            </a:r>
            <a:r>
              <a:rPr lang="de-CH" dirty="0"/>
              <a:t> </a:t>
            </a:r>
            <a:r>
              <a:rPr lang="de-CH" dirty="0" err="1"/>
              <a:t>layers</a:t>
            </a:r>
            <a:r>
              <a:rPr lang="de-CH" dirty="0"/>
              <a:t> </a:t>
            </a:r>
            <a:r>
              <a:rPr lang="de-CH" dirty="0" err="1"/>
              <a:t>defined</a:t>
            </a:r>
            <a:r>
              <a:rPr lang="de-CH" dirty="0"/>
              <a:t> </a:t>
            </a:r>
            <a:r>
              <a:rPr lang="de-CH" dirty="0" err="1"/>
              <a:t>according</a:t>
            </a:r>
            <a:r>
              <a:rPr lang="de-CH" dirty="0"/>
              <a:t> </a:t>
            </a:r>
            <a:r>
              <a:rPr lang="de-CH" dirty="0" err="1"/>
              <a:t>to</a:t>
            </a:r>
            <a:br>
              <a:rPr lang="de-CH" dirty="0"/>
            </a:br>
            <a:r>
              <a:rPr lang="de-CH" dirty="0"/>
              <a:t>   </a:t>
            </a:r>
            <a:r>
              <a:rPr lang="de-CH" dirty="0" err="1"/>
              <a:t>Tanenbaum</a:t>
            </a:r>
            <a:r>
              <a:rPr lang="de-CH" dirty="0"/>
              <a:t> !). In </a:t>
            </a:r>
            <a:r>
              <a:rPr lang="de-CH" dirty="0" err="1"/>
              <a:t>contrast</a:t>
            </a:r>
            <a:r>
              <a:rPr lang="de-CH" dirty="0"/>
              <a:t> </a:t>
            </a:r>
            <a:r>
              <a:rPr lang="de-CH" dirty="0" err="1"/>
              <a:t>to</a:t>
            </a:r>
            <a:r>
              <a:rPr lang="de-CH" dirty="0"/>
              <a:t> </a:t>
            </a:r>
            <a:r>
              <a:rPr lang="de-CH" b="1" dirty="0"/>
              <a:t>IPSec</a:t>
            </a:r>
            <a:r>
              <a:rPr lang="de-CH" dirty="0"/>
              <a:t> </a:t>
            </a:r>
            <a:r>
              <a:rPr lang="de-CH" dirty="0" err="1"/>
              <a:t>which</a:t>
            </a:r>
            <a:r>
              <a:rPr lang="de-CH" dirty="0"/>
              <a:t> </a:t>
            </a:r>
            <a:r>
              <a:rPr lang="de-CH" dirty="0" err="1"/>
              <a:t>is</a:t>
            </a:r>
            <a:r>
              <a:rPr lang="de-CH" dirty="0"/>
              <a:t> a </a:t>
            </a:r>
            <a:r>
              <a:rPr lang="de-CH" b="1" dirty="0"/>
              <a:t>Layer 3+</a:t>
            </a:r>
            <a:r>
              <a:rPr lang="de-CH" dirty="0"/>
              <a:t> </a:t>
            </a:r>
            <a:r>
              <a:rPr lang="de-CH" dirty="0" err="1"/>
              <a:t>protocol</a:t>
            </a:r>
            <a:r>
              <a:rPr lang="de-CH" dirty="0"/>
              <a:t> </a:t>
            </a:r>
            <a:r>
              <a:rPr lang="de-CH" dirty="0" err="1"/>
              <a:t>based</a:t>
            </a:r>
            <a:r>
              <a:rPr lang="de-CH" dirty="0"/>
              <a:t> </a:t>
            </a:r>
            <a:r>
              <a:rPr lang="de-CH" dirty="0" err="1"/>
              <a:t>directly</a:t>
            </a:r>
            <a:br>
              <a:rPr lang="de-CH" dirty="0"/>
            </a:br>
            <a:r>
              <a:rPr lang="de-CH" dirty="0"/>
              <a:t>   on IPv4 </a:t>
            </a:r>
            <a:r>
              <a:rPr lang="de-CH" dirty="0" err="1"/>
              <a:t>or</a:t>
            </a:r>
            <a:r>
              <a:rPr lang="de-CH" dirty="0"/>
              <a:t> IPv6, </a:t>
            </a:r>
            <a:r>
              <a:rPr lang="de-CH" b="1" dirty="0"/>
              <a:t>TLS/SSL</a:t>
            </a:r>
            <a:r>
              <a:rPr lang="de-CH" dirty="0"/>
              <a:t> </a:t>
            </a:r>
            <a:r>
              <a:rPr lang="de-CH" dirty="0" err="1"/>
              <a:t>is</a:t>
            </a:r>
            <a:r>
              <a:rPr lang="de-CH" dirty="0"/>
              <a:t> a </a:t>
            </a:r>
            <a:r>
              <a:rPr lang="de-CH" b="1" dirty="0"/>
              <a:t>Layer 4+</a:t>
            </a:r>
            <a:r>
              <a:rPr lang="de-CH" dirty="0"/>
              <a:t> </a:t>
            </a:r>
            <a:r>
              <a:rPr lang="de-CH" dirty="0" err="1"/>
              <a:t>protocol</a:t>
            </a:r>
            <a:r>
              <a:rPr lang="de-CH" dirty="0"/>
              <a:t> </a:t>
            </a:r>
            <a:r>
              <a:rPr lang="de-CH" dirty="0" err="1"/>
              <a:t>based</a:t>
            </a:r>
            <a:r>
              <a:rPr lang="de-CH" dirty="0"/>
              <a:t> </a:t>
            </a:r>
            <a:r>
              <a:rPr lang="de-CH" dirty="0" err="1"/>
              <a:t>directly</a:t>
            </a:r>
            <a:r>
              <a:rPr lang="de-CH" dirty="0"/>
              <a:t> on a TCP </a:t>
            </a:r>
            <a:r>
              <a:rPr lang="de-CH" dirty="0" err="1"/>
              <a:t>transport</a:t>
            </a:r>
            <a:br>
              <a:rPr lang="de-CH" dirty="0"/>
            </a:br>
            <a:r>
              <a:rPr lang="de-CH" dirty="0"/>
              <a:t>   </a:t>
            </a:r>
            <a:r>
              <a:rPr lang="de-CH" dirty="0" err="1"/>
              <a:t>mechanism</a:t>
            </a:r>
            <a:r>
              <a:rPr lang="de-CH" dirty="0"/>
              <a:t>.</a:t>
            </a:r>
          </a:p>
          <a:p>
            <a:r>
              <a:rPr lang="de-CH" dirty="0"/>
              <a:t> </a:t>
            </a:r>
            <a:r>
              <a:rPr lang="de-DE" dirty="0"/>
              <a:t>•</a:t>
            </a:r>
            <a:r>
              <a:rPr lang="de-CH" dirty="0"/>
              <a:t> The </a:t>
            </a:r>
            <a:r>
              <a:rPr lang="de-CH" b="1" dirty="0"/>
              <a:t>TLS </a:t>
            </a:r>
            <a:r>
              <a:rPr lang="de-CH" b="1" dirty="0" err="1"/>
              <a:t>protocol</a:t>
            </a:r>
            <a:r>
              <a:rPr lang="de-CH" dirty="0"/>
              <a:t> </a:t>
            </a:r>
            <a:r>
              <a:rPr lang="de-CH" dirty="0" err="1"/>
              <a:t>offers</a:t>
            </a:r>
            <a:r>
              <a:rPr lang="de-CH" dirty="0"/>
              <a:t> </a:t>
            </a:r>
            <a:r>
              <a:rPr lang="de-CH" dirty="0" err="1"/>
              <a:t>secure</a:t>
            </a:r>
            <a:r>
              <a:rPr lang="de-CH" dirty="0"/>
              <a:t> </a:t>
            </a:r>
            <a:r>
              <a:rPr lang="de-CH" dirty="0" err="1"/>
              <a:t>sockets</a:t>
            </a:r>
            <a:r>
              <a:rPr lang="de-CH" dirty="0"/>
              <a:t> </a:t>
            </a:r>
            <a:r>
              <a:rPr lang="de-CH" dirty="0" err="1"/>
              <a:t>to</a:t>
            </a:r>
            <a:r>
              <a:rPr lang="de-CH" dirty="0"/>
              <a:t> </a:t>
            </a:r>
            <a:r>
              <a:rPr lang="de-CH" b="1" dirty="0"/>
              <a:t>TLS-</a:t>
            </a:r>
            <a:r>
              <a:rPr lang="de-CH" b="1" dirty="0" err="1"/>
              <a:t>aware</a:t>
            </a:r>
            <a:r>
              <a:rPr lang="de-CH" dirty="0"/>
              <a:t> </a:t>
            </a:r>
            <a:r>
              <a:rPr lang="de-CH" dirty="0" err="1"/>
              <a:t>applications</a:t>
            </a:r>
            <a:r>
              <a:rPr lang="de-CH" dirty="0"/>
              <a:t>. The TCP/IP</a:t>
            </a:r>
            <a:br>
              <a:rPr lang="de-CH" dirty="0"/>
            </a:br>
            <a:r>
              <a:rPr lang="de-CH" dirty="0"/>
              <a:t>   </a:t>
            </a:r>
            <a:r>
              <a:rPr lang="de-CH" dirty="0" err="1"/>
              <a:t>stack</a:t>
            </a:r>
            <a:r>
              <a:rPr lang="de-CH" dirty="0"/>
              <a:t> </a:t>
            </a:r>
            <a:r>
              <a:rPr lang="de-CH" dirty="0" err="1"/>
              <a:t>of</a:t>
            </a:r>
            <a:r>
              <a:rPr lang="de-CH" dirty="0"/>
              <a:t> </a:t>
            </a:r>
            <a:r>
              <a:rPr lang="de-CH" dirty="0" err="1"/>
              <a:t>the</a:t>
            </a:r>
            <a:r>
              <a:rPr lang="de-CH" dirty="0"/>
              <a:t> SSL </a:t>
            </a:r>
            <a:r>
              <a:rPr lang="de-CH" dirty="0" err="1"/>
              <a:t>client</a:t>
            </a:r>
            <a:r>
              <a:rPr lang="de-CH" dirty="0"/>
              <a:t> </a:t>
            </a:r>
            <a:r>
              <a:rPr lang="de-CH" dirty="0" err="1"/>
              <a:t>and</a:t>
            </a:r>
            <a:r>
              <a:rPr lang="de-CH" dirty="0"/>
              <a:t> </a:t>
            </a:r>
            <a:r>
              <a:rPr lang="de-CH" dirty="0" err="1"/>
              <a:t>server</a:t>
            </a:r>
            <a:r>
              <a:rPr lang="de-CH" dirty="0"/>
              <a:t> </a:t>
            </a:r>
            <a:r>
              <a:rPr lang="de-CH" dirty="0" err="1"/>
              <a:t>platforms</a:t>
            </a:r>
            <a:r>
              <a:rPr lang="de-CH" dirty="0"/>
              <a:t> do not </a:t>
            </a:r>
            <a:r>
              <a:rPr lang="de-CH" dirty="0" err="1"/>
              <a:t>have</a:t>
            </a:r>
            <a:r>
              <a:rPr lang="de-CH" dirty="0"/>
              <a:t> </a:t>
            </a:r>
            <a:r>
              <a:rPr lang="de-CH" dirty="0" err="1"/>
              <a:t>to</a:t>
            </a:r>
            <a:r>
              <a:rPr lang="de-CH" dirty="0"/>
              <a:t> </a:t>
            </a:r>
            <a:r>
              <a:rPr lang="de-CH" dirty="0" err="1"/>
              <a:t>be</a:t>
            </a:r>
            <a:r>
              <a:rPr lang="de-CH" dirty="0"/>
              <a:t> </a:t>
            </a:r>
            <a:r>
              <a:rPr lang="de-CH" dirty="0" err="1"/>
              <a:t>modified</a:t>
            </a:r>
            <a:r>
              <a:rPr lang="de-CH" dirty="0"/>
              <a:t>!</a:t>
            </a:r>
          </a:p>
          <a:p>
            <a:r>
              <a:rPr lang="de-CH" dirty="0"/>
              <a:t> </a:t>
            </a:r>
            <a:r>
              <a:rPr lang="de-DE" dirty="0"/>
              <a:t>•</a:t>
            </a:r>
            <a:r>
              <a:rPr lang="de-CH" dirty="0"/>
              <a:t> The </a:t>
            </a:r>
            <a:r>
              <a:rPr lang="de-CH" b="1" dirty="0"/>
              <a:t>IPSec </a:t>
            </a:r>
            <a:r>
              <a:rPr lang="de-CH" b="1" dirty="0" err="1"/>
              <a:t>protocol</a:t>
            </a:r>
            <a:r>
              <a:rPr lang="de-CH" dirty="0"/>
              <a:t> </a:t>
            </a:r>
            <a:r>
              <a:rPr lang="de-CH" dirty="0" err="1"/>
              <a:t>offers</a:t>
            </a:r>
            <a:r>
              <a:rPr lang="de-CH" dirty="0"/>
              <a:t> </a:t>
            </a:r>
            <a:r>
              <a:rPr lang="de-CH" dirty="0" err="1"/>
              <a:t>secure</a:t>
            </a:r>
            <a:r>
              <a:rPr lang="de-CH" dirty="0"/>
              <a:t> </a:t>
            </a:r>
            <a:r>
              <a:rPr lang="de-CH" dirty="0" err="1"/>
              <a:t>communication</a:t>
            </a:r>
            <a:r>
              <a:rPr lang="de-CH" dirty="0"/>
              <a:t> </a:t>
            </a:r>
            <a:r>
              <a:rPr lang="de-CH" dirty="0" err="1"/>
              <a:t>to</a:t>
            </a:r>
            <a:r>
              <a:rPr lang="de-CH" dirty="0"/>
              <a:t> </a:t>
            </a:r>
            <a:r>
              <a:rPr lang="de-CH" dirty="0" err="1"/>
              <a:t>any</a:t>
            </a:r>
            <a:r>
              <a:rPr lang="de-CH" dirty="0"/>
              <a:t> </a:t>
            </a:r>
            <a:r>
              <a:rPr lang="de-CH" dirty="0" err="1"/>
              <a:t>existing</a:t>
            </a:r>
            <a:r>
              <a:rPr lang="de-CH" dirty="0"/>
              <a:t> IP </a:t>
            </a:r>
            <a:r>
              <a:rPr lang="de-CH" dirty="0" err="1"/>
              <a:t>based</a:t>
            </a:r>
            <a:r>
              <a:rPr lang="de-CH" dirty="0"/>
              <a:t> </a:t>
            </a:r>
            <a:r>
              <a:rPr lang="de-CH" dirty="0" err="1"/>
              <a:t>service</a:t>
            </a:r>
            <a:br>
              <a:rPr lang="de-CH" dirty="0"/>
            </a:br>
            <a:r>
              <a:rPr lang="de-CH" dirty="0"/>
              <a:t>   </a:t>
            </a:r>
            <a:r>
              <a:rPr lang="de-CH" dirty="0" err="1"/>
              <a:t>or</a:t>
            </a:r>
            <a:r>
              <a:rPr lang="de-CH" dirty="0"/>
              <a:t> </a:t>
            </a:r>
            <a:r>
              <a:rPr lang="de-CH" dirty="0" err="1"/>
              <a:t>application</a:t>
            </a:r>
            <a:r>
              <a:rPr lang="de-CH" dirty="0"/>
              <a:t>. </a:t>
            </a:r>
            <a:r>
              <a:rPr lang="de-CH" dirty="0" err="1"/>
              <a:t>It</a:t>
            </a:r>
            <a:r>
              <a:rPr lang="de-CH" dirty="0"/>
              <a:t> </a:t>
            </a:r>
            <a:r>
              <a:rPr lang="de-CH" dirty="0" err="1"/>
              <a:t>is</a:t>
            </a:r>
            <a:r>
              <a:rPr lang="de-CH" dirty="0"/>
              <a:t> </a:t>
            </a:r>
            <a:r>
              <a:rPr lang="de-CH" dirty="0" err="1"/>
              <a:t>the</a:t>
            </a:r>
            <a:r>
              <a:rPr lang="de-CH" dirty="0"/>
              <a:t> IP </a:t>
            </a:r>
            <a:r>
              <a:rPr lang="de-CH" dirty="0" err="1"/>
              <a:t>stacks</a:t>
            </a:r>
            <a:r>
              <a:rPr lang="de-CH" dirty="0"/>
              <a:t> </a:t>
            </a:r>
            <a:r>
              <a:rPr lang="de-CH" dirty="0" err="1"/>
              <a:t>of</a:t>
            </a:r>
            <a:r>
              <a:rPr lang="de-CH" dirty="0"/>
              <a:t> </a:t>
            </a:r>
            <a:r>
              <a:rPr lang="de-CH" dirty="0" err="1"/>
              <a:t>the</a:t>
            </a:r>
            <a:r>
              <a:rPr lang="de-CH" dirty="0"/>
              <a:t> </a:t>
            </a:r>
            <a:r>
              <a:rPr lang="de-CH" dirty="0" err="1"/>
              <a:t>IPsec</a:t>
            </a:r>
            <a:r>
              <a:rPr lang="de-CH" dirty="0"/>
              <a:t> </a:t>
            </a:r>
            <a:r>
              <a:rPr lang="de-CH" dirty="0" err="1"/>
              <a:t>clients</a:t>
            </a:r>
            <a:r>
              <a:rPr lang="de-CH" dirty="0"/>
              <a:t> </a:t>
            </a:r>
            <a:r>
              <a:rPr lang="de-CH" dirty="0" err="1"/>
              <a:t>or</a:t>
            </a:r>
            <a:r>
              <a:rPr lang="de-CH" dirty="0"/>
              <a:t> </a:t>
            </a:r>
            <a:r>
              <a:rPr lang="de-CH" dirty="0" err="1"/>
              <a:t>IPsec</a:t>
            </a:r>
            <a:r>
              <a:rPr lang="de-CH" dirty="0"/>
              <a:t> </a:t>
            </a:r>
            <a:r>
              <a:rPr lang="de-CH" dirty="0" err="1"/>
              <a:t>security</a:t>
            </a:r>
            <a:r>
              <a:rPr lang="de-CH" dirty="0"/>
              <a:t> </a:t>
            </a:r>
            <a:r>
              <a:rPr lang="de-CH" dirty="0" err="1"/>
              <a:t>gateways</a:t>
            </a:r>
            <a:br>
              <a:rPr lang="de-CH" dirty="0"/>
            </a:br>
            <a:r>
              <a:rPr lang="de-CH" dirty="0"/>
              <a:t>   </a:t>
            </a:r>
            <a:r>
              <a:rPr lang="de-CH" dirty="0" err="1"/>
              <a:t>that</a:t>
            </a:r>
            <a:r>
              <a:rPr lang="de-CH" dirty="0"/>
              <a:t> must </a:t>
            </a:r>
            <a:r>
              <a:rPr lang="de-CH" dirty="0" err="1"/>
              <a:t>be</a:t>
            </a:r>
            <a:r>
              <a:rPr lang="de-CH" dirty="0"/>
              <a:t> </a:t>
            </a:r>
            <a:r>
              <a:rPr lang="de-CH" dirty="0" err="1"/>
              <a:t>modified</a:t>
            </a:r>
            <a:r>
              <a:rPr lang="de-CH" dirty="0"/>
              <a:t> in order </a:t>
            </a:r>
            <a:r>
              <a:rPr lang="de-CH" dirty="0" err="1"/>
              <a:t>to</a:t>
            </a:r>
            <a:r>
              <a:rPr lang="de-CH" dirty="0"/>
              <a:t> </a:t>
            </a:r>
            <a:r>
              <a:rPr lang="de-CH" dirty="0" err="1"/>
              <a:t>support</a:t>
            </a:r>
            <a:r>
              <a:rPr lang="de-CH" dirty="0"/>
              <a:t> </a:t>
            </a:r>
            <a:r>
              <a:rPr lang="de-CH" dirty="0" err="1"/>
              <a:t>IPsec</a:t>
            </a:r>
            <a:r>
              <a:rPr lang="de-CH" dirty="0"/>
              <a:t> </a:t>
            </a:r>
            <a:r>
              <a:rPr lang="de-CH" dirty="0" err="1"/>
              <a:t>transport</a:t>
            </a:r>
            <a:r>
              <a:rPr lang="de-CH" dirty="0"/>
              <a:t> </a:t>
            </a:r>
            <a:r>
              <a:rPr lang="de-CH" dirty="0" err="1"/>
              <a:t>mode</a:t>
            </a:r>
            <a:r>
              <a:rPr lang="de-CH" dirty="0"/>
              <a:t> </a:t>
            </a:r>
            <a:r>
              <a:rPr lang="de-CH" dirty="0" err="1"/>
              <a:t>or</a:t>
            </a:r>
            <a:r>
              <a:rPr lang="de-CH" dirty="0"/>
              <a:t> IPSec tunnel</a:t>
            </a:r>
            <a:br>
              <a:rPr lang="de-CH" dirty="0"/>
            </a:br>
            <a:r>
              <a:rPr lang="de-CH" dirty="0"/>
              <a:t>   </a:t>
            </a:r>
            <a:r>
              <a:rPr lang="de-CH" dirty="0" err="1"/>
              <a:t>mode</a:t>
            </a:r>
            <a:r>
              <a:rPr lang="de-CH" dirty="0"/>
              <a:t>, </a:t>
            </a:r>
            <a:r>
              <a:rPr lang="de-CH" dirty="0" err="1"/>
              <a:t>respectively</a:t>
            </a:r>
            <a:r>
              <a:rPr lang="de-CH" dirty="0"/>
              <a:t>.</a:t>
            </a:r>
          </a:p>
          <a:p>
            <a:r>
              <a:rPr lang="de-CH" dirty="0"/>
              <a:t> </a:t>
            </a:r>
            <a:r>
              <a:rPr lang="de-DE" dirty="0"/>
              <a:t>•</a:t>
            </a:r>
            <a:r>
              <a:rPr lang="de-CH" dirty="0"/>
              <a:t> The TLS </a:t>
            </a:r>
            <a:r>
              <a:rPr lang="de-CH" dirty="0" err="1"/>
              <a:t>protocol</a:t>
            </a:r>
            <a:r>
              <a:rPr lang="de-CH" dirty="0"/>
              <a:t> </a:t>
            </a:r>
            <a:r>
              <a:rPr lang="de-CH" dirty="0" err="1"/>
              <a:t>is</a:t>
            </a:r>
            <a:r>
              <a:rPr lang="de-CH" dirty="0"/>
              <a:t> </a:t>
            </a:r>
            <a:r>
              <a:rPr lang="de-CH" dirty="0" err="1"/>
              <a:t>responsible</a:t>
            </a:r>
            <a:r>
              <a:rPr lang="de-CH" dirty="0"/>
              <a:t> </a:t>
            </a:r>
            <a:r>
              <a:rPr lang="de-CH" dirty="0" err="1"/>
              <a:t>for</a:t>
            </a:r>
            <a:r>
              <a:rPr lang="de-CH" dirty="0"/>
              <a:t> </a:t>
            </a:r>
            <a:r>
              <a:rPr lang="de-CH" dirty="0" err="1"/>
              <a:t>the</a:t>
            </a:r>
            <a:r>
              <a:rPr lang="de-CH" dirty="0"/>
              <a:t> </a:t>
            </a:r>
            <a:r>
              <a:rPr lang="de-CH" dirty="0" err="1"/>
              <a:t>following</a:t>
            </a:r>
            <a:r>
              <a:rPr lang="de-CH" dirty="0"/>
              <a:t> </a:t>
            </a:r>
            <a:r>
              <a:rPr lang="de-CH" dirty="0" err="1"/>
              <a:t>tasks</a:t>
            </a:r>
            <a:r>
              <a:rPr lang="de-CH" dirty="0"/>
              <a:t>:</a:t>
            </a:r>
          </a:p>
          <a:p>
            <a:r>
              <a:rPr lang="de-CH" dirty="0"/>
              <a:t>    - </a:t>
            </a:r>
            <a:r>
              <a:rPr lang="de-CH" dirty="0" err="1"/>
              <a:t>Fragmentation</a:t>
            </a:r>
            <a:r>
              <a:rPr lang="de-CH" dirty="0"/>
              <a:t> </a:t>
            </a:r>
            <a:r>
              <a:rPr lang="de-CH" dirty="0" err="1"/>
              <a:t>of</a:t>
            </a:r>
            <a:r>
              <a:rPr lang="de-CH" dirty="0"/>
              <a:t> </a:t>
            </a:r>
            <a:r>
              <a:rPr lang="de-CH" dirty="0" err="1"/>
              <a:t>application</a:t>
            </a:r>
            <a:r>
              <a:rPr lang="de-CH" dirty="0"/>
              <a:t> </a:t>
            </a:r>
            <a:r>
              <a:rPr lang="de-CH" dirty="0" err="1"/>
              <a:t>data</a:t>
            </a:r>
            <a:r>
              <a:rPr lang="de-CH" dirty="0"/>
              <a:t> </a:t>
            </a:r>
            <a:r>
              <a:rPr lang="de-CH" dirty="0" err="1"/>
              <a:t>streams</a:t>
            </a:r>
            <a:r>
              <a:rPr lang="de-CH" dirty="0"/>
              <a:t> </a:t>
            </a:r>
            <a:r>
              <a:rPr lang="de-CH" dirty="0" err="1"/>
              <a:t>into</a:t>
            </a:r>
            <a:r>
              <a:rPr lang="de-CH" dirty="0"/>
              <a:t> SSL PDUs</a:t>
            </a:r>
            <a:br>
              <a:rPr lang="de-CH" dirty="0"/>
            </a:br>
            <a:r>
              <a:rPr lang="de-CH" dirty="0"/>
              <a:t>    - </a:t>
            </a:r>
            <a:r>
              <a:rPr lang="de-CH" dirty="0" err="1"/>
              <a:t>Compression</a:t>
            </a:r>
            <a:r>
              <a:rPr lang="de-CH" dirty="0"/>
              <a:t> </a:t>
            </a:r>
            <a:r>
              <a:rPr lang="de-CH" dirty="0" err="1"/>
              <a:t>of</a:t>
            </a:r>
            <a:r>
              <a:rPr lang="de-CH" dirty="0"/>
              <a:t> PDUs </a:t>
            </a:r>
            <a:r>
              <a:rPr lang="de-CH" dirty="0" err="1"/>
              <a:t>before</a:t>
            </a:r>
            <a:r>
              <a:rPr lang="de-CH" dirty="0"/>
              <a:t> </a:t>
            </a:r>
            <a:r>
              <a:rPr lang="de-CH" dirty="0" err="1"/>
              <a:t>encryption</a:t>
            </a:r>
            <a:br>
              <a:rPr lang="de-CH" dirty="0"/>
            </a:br>
            <a:r>
              <a:rPr lang="de-CH" dirty="0"/>
              <a:t>    - Authentication </a:t>
            </a:r>
            <a:r>
              <a:rPr lang="de-CH" dirty="0" err="1"/>
              <a:t>of</a:t>
            </a:r>
            <a:r>
              <a:rPr lang="de-CH" dirty="0"/>
              <a:t> PDUs</a:t>
            </a:r>
            <a:br>
              <a:rPr lang="de-CH" dirty="0"/>
            </a:br>
            <a:r>
              <a:rPr lang="de-CH" dirty="0"/>
              <a:t>    - Encryption </a:t>
            </a:r>
            <a:r>
              <a:rPr lang="de-CH" dirty="0" err="1"/>
              <a:t>of</a:t>
            </a:r>
            <a:r>
              <a:rPr lang="de-CH" dirty="0"/>
              <a:t> PDUs  </a:t>
            </a:r>
          </a:p>
          <a:p>
            <a:endParaRPr lang="de-CH" dirty="0"/>
          </a:p>
        </p:txBody>
      </p:sp>
    </p:spTree>
    <p:extLst>
      <p:ext uri="{BB962C8B-B14F-4D97-AF65-F5344CB8AC3E}">
        <p14:creationId xmlns:p14="http://schemas.microsoft.com/office/powerpoint/2010/main" val="288889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E5DE3E2D-86D8-485E-B989-3E2B30DC2859}" type="slidenum">
              <a:rPr lang="de-DE"/>
              <a:pPr/>
              <a:t>100</a:t>
            </a:fld>
            <a:endParaRPr lang="de-DE"/>
          </a:p>
        </p:txBody>
      </p:sp>
      <p:sp>
        <p:nvSpPr>
          <p:cNvPr id="806914" name="Rectangle 2"/>
          <p:cNvSpPr>
            <a:spLocks noGrp="1" noRot="1" noChangeAspect="1" noChangeArrowheads="1" noTextEdit="1"/>
          </p:cNvSpPr>
          <p:nvPr>
            <p:ph type="sldImg"/>
          </p:nvPr>
        </p:nvSpPr>
        <p:spPr>
          <a:xfrm>
            <a:off x="1150938" y="690563"/>
            <a:ext cx="4557712" cy="3417887"/>
          </a:xfrm>
          <a:ln/>
        </p:spPr>
      </p:sp>
      <p:sp>
        <p:nvSpPr>
          <p:cNvPr id="806915" name="Rectangle 3"/>
          <p:cNvSpPr>
            <a:spLocks noGrp="1" noChangeArrowheads="1"/>
          </p:cNvSpPr>
          <p:nvPr>
            <p:ph type="body" idx="1"/>
          </p:nvPr>
        </p:nvSpPr>
        <p:spPr>
          <a:xfrm>
            <a:off x="910918" y="4354147"/>
            <a:ext cx="5031267" cy="4136293"/>
          </a:xfrm>
          <a:ln/>
        </p:spPr>
        <p:txBody>
          <a:bodyPr lIns="87709" tIns="43855" rIns="87709" bIns="43855">
            <a:normAutofit fontScale="92500" lnSpcReduction="10000"/>
          </a:bodyPr>
          <a:lstStyle/>
          <a:p>
            <a:r>
              <a:rPr lang="en-US" dirty="0"/>
              <a:t>The </a:t>
            </a:r>
            <a:r>
              <a:rPr lang="en-US" b="1" dirty="0"/>
              <a:t>TLS Record Protocol</a:t>
            </a:r>
            <a:r>
              <a:rPr lang="en-US" dirty="0"/>
              <a:t> is sandwiched between a reliable Transport layer (that means TCP and not UDP) and the Application layer. Though the TLS Handshake Protocol is not really an application protocol, it sits above the TLS Record Protocol in the stack, and its messages are encapsulated by the TLS Record Protocol.</a:t>
            </a:r>
            <a:br>
              <a:rPr lang="en-US" dirty="0"/>
            </a:br>
            <a:r>
              <a:rPr lang="en-US" dirty="0"/>
              <a:t>A single </a:t>
            </a:r>
            <a:r>
              <a:rPr lang="en-US" b="1" dirty="0"/>
              <a:t>TLS record</a:t>
            </a:r>
            <a:r>
              <a:rPr lang="en-US" dirty="0"/>
              <a:t> may be up to 16384 bytes in length.</a:t>
            </a:r>
          </a:p>
          <a:p>
            <a:endParaRPr lang="en-US" dirty="0"/>
          </a:p>
          <a:p>
            <a:r>
              <a:rPr lang="en-US" dirty="0"/>
              <a:t>A </a:t>
            </a:r>
            <a:r>
              <a:rPr lang="en-US" b="1" dirty="0"/>
              <a:t>TLS message</a:t>
            </a:r>
            <a:r>
              <a:rPr lang="en-US" dirty="0"/>
              <a:t> may span multiple TLS records. A TLS certificate message may in principle be as long as 16MB.</a:t>
            </a:r>
          </a:p>
          <a:p>
            <a:endParaRPr lang="en-US" dirty="0"/>
          </a:p>
          <a:p>
            <a:r>
              <a:rPr lang="en-US" dirty="0"/>
              <a:t>The </a:t>
            </a:r>
            <a:r>
              <a:rPr lang="en-US" b="1" dirty="0"/>
              <a:t>TLS Handshake Messages</a:t>
            </a:r>
            <a:r>
              <a:rPr lang="en-US" dirty="0"/>
              <a:t> allow the server and the client to authenticate each other and to negotiate an encryption algorithm and cryptographic keys before the application protocol transmits or receives its first byte of data. Thus, when a TLS client and server first start communicating, they agree on a protocol version, select cryptographic algorithms, optionally authenticate each other, and use public key cryptography techniques to generate shared secrets. The TLS Handshake provides the negotiated security parameters for the Application Message exchange.</a:t>
            </a:r>
          </a:p>
          <a:p>
            <a:endParaRPr lang="en-US" dirty="0"/>
          </a:p>
          <a:p>
            <a:r>
              <a:rPr lang="en-US" dirty="0"/>
              <a:t>The </a:t>
            </a:r>
            <a:r>
              <a:rPr lang="en-US" b="1" dirty="0"/>
              <a:t>TLS Application Message</a:t>
            </a:r>
            <a:r>
              <a:rPr lang="en-US" dirty="0"/>
              <a:t> exchange uses a keyed-hash MAC (Message Authenticity Code), or HMAC, to protect the message's data integrity. An HMAC algorithm takes a secret key and a message and generates a hash. (There are other types of MAC algorithms.) Calculation of the HMAC with the same hash algorithm at the recipient's end of the communication would detect tampering with the data. And, because the recipient of the message with the MAC also has the secret key, the recipient can verify authenticity of the message, which is the second feature included in the RFC's term "reliable". This means that the message could only have been sent by someone with the same key.</a:t>
            </a:r>
          </a:p>
          <a:p>
            <a:endParaRPr lang="de-CH" dirty="0"/>
          </a:p>
        </p:txBody>
      </p:sp>
    </p:spTree>
    <p:extLst>
      <p:ext uri="{BB962C8B-B14F-4D97-AF65-F5344CB8AC3E}">
        <p14:creationId xmlns:p14="http://schemas.microsoft.com/office/powerpoint/2010/main" val="3235546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en-US" dirty="0"/>
              <a:t>The record layer fragments information blocks into TLS Plaintext  records (Record PDUs) carrying data in chunks of 2^14 bytes or less. Client message boundaries are not preserved in the record layer (i.e., multiple client messages of the same </a:t>
            </a:r>
            <a:r>
              <a:rPr lang="en-US" dirty="0" err="1"/>
              <a:t>ContentType</a:t>
            </a:r>
            <a:r>
              <a:rPr lang="en-US" dirty="0"/>
              <a:t> may be coalesced into a single </a:t>
            </a:r>
            <a:r>
              <a:rPr lang="en-US" dirty="0" err="1"/>
              <a:t>TLSPlaintext</a:t>
            </a:r>
            <a:r>
              <a:rPr lang="en-US" dirty="0"/>
              <a:t> record, or a single message may be fragmented across several records). </a:t>
            </a:r>
          </a:p>
          <a:p>
            <a:endParaRPr lang="en-US" dirty="0"/>
          </a:p>
          <a:p>
            <a:r>
              <a:rPr lang="en-US" dirty="0"/>
              <a:t>Application data is segmented into “Application Data Segments” and packed into “Record PDUs”. The Application Data in the Record PDU may be compressed. (However, compression is not often used.) Each PDU is integrity checked with a keyed Message Authentication Code (MAC). Then the packet is padded to a length which fits to the encryption scheme. </a:t>
            </a:r>
          </a:p>
          <a:p>
            <a:endParaRPr lang="en-US" dirty="0"/>
          </a:p>
          <a:p>
            <a:r>
              <a:rPr lang="en-US" dirty="0"/>
              <a:t>The padding data is added to force the length of the plaintext to be an integral multiple of the block cipher's block length. The padding may be any length up to 255 bytes long, as long as it results in the </a:t>
            </a:r>
            <a:r>
              <a:rPr lang="en-US" dirty="0" err="1"/>
              <a:t>TLSCiphertext.length</a:t>
            </a:r>
            <a:r>
              <a:rPr lang="en-US" dirty="0"/>
              <a:t> being an integral multiple of the block length. Each unit in the padding data vector must be filled with the padding length value.  Legal values range from zero to 255, inclusive. This length specifies the length of the padding field itself.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Length: Length of Application data (excluding the protocol header, and the MAC</a:t>
            </a:r>
            <a:br>
              <a:rPr lang="en-US" dirty="0"/>
            </a:br>
            <a:r>
              <a:rPr lang="en-US" dirty="0"/>
              <a:t>and padding trailers)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MAC:  20 bytes for the SHA-1-based HMAC, 16 bytes for the MD5-based HMAC.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Padding:  Variable length ; last byte contains the padding length</a:t>
            </a:r>
            <a:endParaRPr lang="de-CH" dirty="0"/>
          </a:p>
        </p:txBody>
      </p:sp>
      <p:sp>
        <p:nvSpPr>
          <p:cNvPr id="4" name="Foliennummernplatzhalter 3"/>
          <p:cNvSpPr>
            <a:spLocks noGrp="1"/>
          </p:cNvSpPr>
          <p:nvPr>
            <p:ph type="sldNum" sz="quarter" idx="10"/>
          </p:nvPr>
        </p:nvSpPr>
        <p:spPr/>
        <p:txBody>
          <a:bodyPr/>
          <a:lstStyle/>
          <a:p>
            <a:fld id="{7A13EC13-2F74-4B71-931A-059FEEED506F}" type="slidenum">
              <a:rPr lang="de-DE" smtClean="0"/>
              <a:pPr/>
              <a:t>101</a:t>
            </a:fld>
            <a:endParaRPr lang="de-DE"/>
          </a:p>
        </p:txBody>
      </p:sp>
    </p:spTree>
    <p:extLst>
      <p:ext uri="{BB962C8B-B14F-4D97-AF65-F5344CB8AC3E}">
        <p14:creationId xmlns:p14="http://schemas.microsoft.com/office/powerpoint/2010/main" val="3811301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33E4EEDC-98D1-4170-952F-7BD513D7D7D5}" type="slidenum">
              <a:rPr lang="de-DE"/>
              <a:pPr/>
              <a:t>102</a:t>
            </a:fld>
            <a:endParaRPr lang="de-DE"/>
          </a:p>
        </p:txBody>
      </p:sp>
      <p:sp>
        <p:nvSpPr>
          <p:cNvPr id="808962" name="Rectangle 2"/>
          <p:cNvSpPr>
            <a:spLocks noGrp="1" noRot="1" noChangeAspect="1" noChangeArrowheads="1" noTextEdit="1"/>
          </p:cNvSpPr>
          <p:nvPr>
            <p:ph type="sldImg"/>
          </p:nvPr>
        </p:nvSpPr>
        <p:spPr>
          <a:xfrm>
            <a:off x="1150938" y="690563"/>
            <a:ext cx="4557712" cy="3417887"/>
          </a:xfrm>
          <a:ln/>
        </p:spPr>
      </p:sp>
      <p:sp>
        <p:nvSpPr>
          <p:cNvPr id="808963" name="Rectangle 3"/>
          <p:cNvSpPr>
            <a:spLocks noGrp="1" noChangeArrowheads="1"/>
          </p:cNvSpPr>
          <p:nvPr>
            <p:ph type="body" idx="1"/>
          </p:nvPr>
        </p:nvSpPr>
        <p:spPr>
          <a:xfrm>
            <a:off x="910918" y="4354147"/>
            <a:ext cx="5183087" cy="4557379"/>
          </a:xfrm>
          <a:ln/>
        </p:spPr>
        <p:txBody>
          <a:bodyPr lIns="87693" tIns="43847" rIns="87693" bIns="43847">
            <a:normAutofit fontScale="92500" lnSpcReduction="20000"/>
          </a:bodyPr>
          <a:lstStyle/>
          <a:p>
            <a:r>
              <a:rPr lang="de-CH" b="1" dirty="0"/>
              <a:t>TLS Handshake Protocol</a:t>
            </a:r>
          </a:p>
          <a:p>
            <a:r>
              <a:rPr lang="de-CH" dirty="0"/>
              <a:t> </a:t>
            </a:r>
            <a:r>
              <a:rPr lang="de-DE" dirty="0"/>
              <a:t>• The TLS </a:t>
            </a:r>
            <a:r>
              <a:rPr lang="de-DE" dirty="0" err="1"/>
              <a:t>session</a:t>
            </a:r>
            <a:r>
              <a:rPr lang="de-DE" dirty="0"/>
              <a:t> </a:t>
            </a:r>
            <a:r>
              <a:rPr lang="de-DE" dirty="0" err="1"/>
              <a:t>state</a:t>
            </a:r>
            <a:r>
              <a:rPr lang="de-DE" dirty="0"/>
              <a:t> </a:t>
            </a:r>
            <a:r>
              <a:rPr lang="de-DE" dirty="0" err="1"/>
              <a:t>is</a:t>
            </a:r>
            <a:r>
              <a:rPr lang="de-DE" dirty="0"/>
              <a:t> </a:t>
            </a:r>
            <a:r>
              <a:rPr lang="de-DE" dirty="0" err="1"/>
              <a:t>controlled</a:t>
            </a:r>
            <a:r>
              <a:rPr lang="de-DE" dirty="0"/>
              <a:t> </a:t>
            </a:r>
            <a:r>
              <a:rPr lang="de-DE" dirty="0" err="1"/>
              <a:t>by</a:t>
            </a:r>
            <a:r>
              <a:rPr lang="de-DE" dirty="0"/>
              <a:t> </a:t>
            </a:r>
            <a:r>
              <a:rPr lang="de-DE" dirty="0" err="1"/>
              <a:t>the</a:t>
            </a:r>
            <a:r>
              <a:rPr lang="de-DE" dirty="0"/>
              <a:t> TLS </a:t>
            </a:r>
            <a:r>
              <a:rPr lang="de-DE" dirty="0" err="1"/>
              <a:t>handshake</a:t>
            </a:r>
            <a:r>
              <a:rPr lang="de-DE" dirty="0"/>
              <a:t> </a:t>
            </a:r>
            <a:r>
              <a:rPr lang="de-DE" dirty="0" err="1"/>
              <a:t>protocol</a:t>
            </a:r>
            <a:r>
              <a:rPr lang="de-DE" dirty="0"/>
              <a:t> </a:t>
            </a:r>
            <a:r>
              <a:rPr lang="de-DE" dirty="0" err="1"/>
              <a:t>that</a:t>
            </a:r>
            <a:r>
              <a:rPr lang="de-DE" dirty="0"/>
              <a:t> </a:t>
            </a:r>
            <a:r>
              <a:rPr lang="de-DE" dirty="0" err="1"/>
              <a:t>runs</a:t>
            </a:r>
            <a:r>
              <a:rPr lang="de-DE" dirty="0"/>
              <a:t> on</a:t>
            </a:r>
            <a:br>
              <a:rPr lang="de-DE" dirty="0"/>
            </a:br>
            <a:r>
              <a:rPr lang="de-DE" dirty="0"/>
              <a:t>    top </a:t>
            </a:r>
            <a:r>
              <a:rPr lang="de-DE" dirty="0" err="1"/>
              <a:t>of</a:t>
            </a:r>
            <a:r>
              <a:rPr lang="de-DE" dirty="0"/>
              <a:t> </a:t>
            </a:r>
            <a:r>
              <a:rPr lang="de-DE" dirty="0" err="1"/>
              <a:t>the</a:t>
            </a:r>
            <a:r>
              <a:rPr lang="de-DE" dirty="0"/>
              <a:t> TLS </a:t>
            </a:r>
            <a:r>
              <a:rPr lang="de-DE" dirty="0" err="1"/>
              <a:t>record</a:t>
            </a:r>
            <a:r>
              <a:rPr lang="de-DE" dirty="0"/>
              <a:t> </a:t>
            </a:r>
            <a:r>
              <a:rPr lang="de-DE" dirty="0" err="1"/>
              <a:t>layer</a:t>
            </a:r>
            <a:r>
              <a:rPr lang="de-DE" dirty="0"/>
              <a:t>. </a:t>
            </a:r>
            <a:r>
              <a:rPr lang="de-DE" dirty="0" err="1"/>
              <a:t>When</a:t>
            </a:r>
            <a:r>
              <a:rPr lang="de-DE" dirty="0"/>
              <a:t> a TLS </a:t>
            </a:r>
            <a:r>
              <a:rPr lang="de-DE" dirty="0" err="1"/>
              <a:t>client</a:t>
            </a:r>
            <a:r>
              <a:rPr lang="de-DE" dirty="0"/>
              <a:t> </a:t>
            </a:r>
            <a:r>
              <a:rPr lang="de-DE" dirty="0" err="1"/>
              <a:t>and</a:t>
            </a:r>
            <a:r>
              <a:rPr lang="de-DE" dirty="0"/>
              <a:t> a TLS </a:t>
            </a:r>
            <a:r>
              <a:rPr lang="de-DE" dirty="0" err="1"/>
              <a:t>server</a:t>
            </a:r>
            <a:r>
              <a:rPr lang="de-DE" dirty="0"/>
              <a:t> </a:t>
            </a:r>
            <a:r>
              <a:rPr lang="de-DE" dirty="0" err="1"/>
              <a:t>first</a:t>
            </a:r>
            <a:r>
              <a:rPr lang="de-DE" dirty="0"/>
              <a:t> </a:t>
            </a:r>
            <a:r>
              <a:rPr lang="de-DE" dirty="0" err="1"/>
              <a:t>start</a:t>
            </a:r>
            <a:br>
              <a:rPr lang="de-DE" dirty="0"/>
            </a:br>
            <a:r>
              <a:rPr lang="de-DE" dirty="0"/>
              <a:t>   </a:t>
            </a:r>
            <a:r>
              <a:rPr lang="de-DE" dirty="0" err="1"/>
              <a:t>communicating</a:t>
            </a:r>
            <a:r>
              <a:rPr lang="de-DE" dirty="0"/>
              <a:t>, </a:t>
            </a:r>
            <a:r>
              <a:rPr lang="de-DE" dirty="0" err="1"/>
              <a:t>they</a:t>
            </a:r>
            <a:r>
              <a:rPr lang="de-DE" dirty="0"/>
              <a:t> </a:t>
            </a:r>
            <a:r>
              <a:rPr lang="de-DE" dirty="0" err="1"/>
              <a:t>agree</a:t>
            </a:r>
            <a:r>
              <a:rPr lang="de-DE" dirty="0"/>
              <a:t> on a </a:t>
            </a:r>
            <a:r>
              <a:rPr lang="de-DE" dirty="0" err="1"/>
              <a:t>protocol</a:t>
            </a:r>
            <a:r>
              <a:rPr lang="de-DE" dirty="0"/>
              <a:t> </a:t>
            </a:r>
            <a:r>
              <a:rPr lang="de-DE" dirty="0" err="1"/>
              <a:t>version</a:t>
            </a:r>
            <a:r>
              <a:rPr lang="de-DE" dirty="0"/>
              <a:t>, </a:t>
            </a:r>
            <a:r>
              <a:rPr lang="de-DE" dirty="0" err="1"/>
              <a:t>select</a:t>
            </a:r>
            <a:r>
              <a:rPr lang="de-DE" dirty="0"/>
              <a:t> </a:t>
            </a:r>
            <a:r>
              <a:rPr lang="de-DE" dirty="0" err="1"/>
              <a:t>cryptographic</a:t>
            </a:r>
            <a:r>
              <a:rPr lang="de-DE" dirty="0"/>
              <a:t> </a:t>
            </a:r>
            <a:r>
              <a:rPr lang="de-DE" dirty="0" err="1"/>
              <a:t>algorithms</a:t>
            </a:r>
            <a:r>
              <a:rPr lang="de-DE" dirty="0"/>
              <a:t>,</a:t>
            </a:r>
            <a:br>
              <a:rPr lang="de-DE" dirty="0"/>
            </a:br>
            <a:r>
              <a:rPr lang="de-DE" dirty="0"/>
              <a:t>   </a:t>
            </a:r>
            <a:r>
              <a:rPr lang="de-DE" dirty="0" err="1"/>
              <a:t>optionally</a:t>
            </a:r>
            <a:r>
              <a:rPr lang="de-DE" dirty="0"/>
              <a:t> </a:t>
            </a:r>
            <a:r>
              <a:rPr lang="de-DE" dirty="0" err="1"/>
              <a:t>authenticate</a:t>
            </a:r>
            <a:r>
              <a:rPr lang="de-DE" dirty="0"/>
              <a:t> </a:t>
            </a:r>
            <a:r>
              <a:rPr lang="de-DE" dirty="0" err="1"/>
              <a:t>each</a:t>
            </a:r>
            <a:r>
              <a:rPr lang="de-DE" dirty="0"/>
              <a:t> </a:t>
            </a:r>
            <a:r>
              <a:rPr lang="de-DE" dirty="0" err="1"/>
              <a:t>other</a:t>
            </a:r>
            <a:r>
              <a:rPr lang="de-DE" dirty="0"/>
              <a:t>, </a:t>
            </a:r>
            <a:r>
              <a:rPr lang="de-DE" dirty="0" err="1"/>
              <a:t>and</a:t>
            </a:r>
            <a:r>
              <a:rPr lang="de-DE" dirty="0"/>
              <a:t> </a:t>
            </a:r>
            <a:r>
              <a:rPr lang="de-DE" dirty="0" err="1"/>
              <a:t>use</a:t>
            </a:r>
            <a:r>
              <a:rPr lang="de-DE" dirty="0"/>
              <a:t> </a:t>
            </a:r>
            <a:r>
              <a:rPr lang="de-DE" dirty="0" err="1"/>
              <a:t>public-key</a:t>
            </a:r>
            <a:r>
              <a:rPr lang="de-DE" dirty="0"/>
              <a:t> </a:t>
            </a:r>
            <a:r>
              <a:rPr lang="de-DE" dirty="0" err="1"/>
              <a:t>encryption</a:t>
            </a:r>
            <a:r>
              <a:rPr lang="de-DE" dirty="0"/>
              <a:t> </a:t>
            </a:r>
            <a:r>
              <a:rPr lang="de-DE" dirty="0" err="1"/>
              <a:t>techniques</a:t>
            </a:r>
            <a:r>
              <a:rPr lang="de-DE" dirty="0"/>
              <a:t> </a:t>
            </a:r>
            <a:r>
              <a:rPr lang="de-DE" dirty="0" err="1"/>
              <a:t>to</a:t>
            </a:r>
            <a:br>
              <a:rPr lang="de-DE" dirty="0"/>
            </a:br>
            <a:r>
              <a:rPr lang="de-DE" dirty="0"/>
              <a:t>   </a:t>
            </a:r>
            <a:r>
              <a:rPr lang="de-DE" dirty="0" err="1"/>
              <a:t>generate</a:t>
            </a:r>
            <a:r>
              <a:rPr lang="de-DE" dirty="0"/>
              <a:t> </a:t>
            </a:r>
            <a:r>
              <a:rPr lang="de-DE" dirty="0" err="1"/>
              <a:t>shared</a:t>
            </a:r>
            <a:r>
              <a:rPr lang="de-DE" dirty="0"/>
              <a:t> </a:t>
            </a:r>
            <a:r>
              <a:rPr lang="de-DE" dirty="0" err="1"/>
              <a:t>secrets</a:t>
            </a:r>
            <a:r>
              <a:rPr lang="de-DE" dirty="0"/>
              <a:t>.</a:t>
            </a:r>
          </a:p>
          <a:p>
            <a:r>
              <a:rPr lang="de-CH" dirty="0"/>
              <a:t> </a:t>
            </a:r>
            <a:r>
              <a:rPr lang="de-DE" dirty="0"/>
              <a:t>• The </a:t>
            </a:r>
            <a:r>
              <a:rPr lang="de-DE" dirty="0" err="1"/>
              <a:t>client</a:t>
            </a:r>
            <a:r>
              <a:rPr lang="de-DE" dirty="0"/>
              <a:t> </a:t>
            </a:r>
            <a:r>
              <a:rPr lang="de-DE" dirty="0" err="1"/>
              <a:t>starts</a:t>
            </a:r>
            <a:r>
              <a:rPr lang="de-DE" dirty="0"/>
              <a:t> </a:t>
            </a:r>
            <a:r>
              <a:rPr lang="de-DE" dirty="0" err="1"/>
              <a:t>with</a:t>
            </a:r>
            <a:r>
              <a:rPr lang="de-DE" dirty="0"/>
              <a:t> a </a:t>
            </a:r>
            <a:r>
              <a:rPr lang="de-DE" b="1" dirty="0" err="1"/>
              <a:t>ClientHello</a:t>
            </a:r>
            <a:r>
              <a:rPr lang="de-DE" dirty="0"/>
              <a:t> </a:t>
            </a:r>
            <a:r>
              <a:rPr lang="de-DE" dirty="0" err="1"/>
              <a:t>message</a:t>
            </a:r>
            <a:r>
              <a:rPr lang="de-DE" dirty="0"/>
              <a:t> </a:t>
            </a:r>
            <a:r>
              <a:rPr lang="de-DE" dirty="0" err="1"/>
              <a:t>to</a:t>
            </a:r>
            <a:r>
              <a:rPr lang="de-DE" dirty="0"/>
              <a:t> </a:t>
            </a:r>
            <a:r>
              <a:rPr lang="de-DE" dirty="0" err="1"/>
              <a:t>which</a:t>
            </a:r>
            <a:r>
              <a:rPr lang="de-DE" dirty="0"/>
              <a:t> </a:t>
            </a:r>
            <a:r>
              <a:rPr lang="de-DE" dirty="0" err="1"/>
              <a:t>the</a:t>
            </a:r>
            <a:r>
              <a:rPr lang="de-DE" dirty="0"/>
              <a:t> </a:t>
            </a:r>
            <a:r>
              <a:rPr lang="de-DE" dirty="0" err="1"/>
              <a:t>server</a:t>
            </a:r>
            <a:r>
              <a:rPr lang="de-DE" dirty="0"/>
              <a:t> must </a:t>
            </a:r>
            <a:r>
              <a:rPr lang="de-DE" dirty="0" err="1"/>
              <a:t>respond</a:t>
            </a:r>
            <a:br>
              <a:rPr lang="de-DE" dirty="0"/>
            </a:br>
            <a:r>
              <a:rPr lang="de-DE" dirty="0"/>
              <a:t>   </a:t>
            </a:r>
            <a:r>
              <a:rPr lang="de-DE" dirty="0" err="1"/>
              <a:t>with</a:t>
            </a:r>
            <a:r>
              <a:rPr lang="de-DE" dirty="0"/>
              <a:t> a</a:t>
            </a:r>
            <a:r>
              <a:rPr lang="de-DE" b="1" dirty="0"/>
              <a:t> </a:t>
            </a:r>
            <a:r>
              <a:rPr lang="de-DE" b="1" dirty="0" err="1"/>
              <a:t>ServerHello</a:t>
            </a:r>
            <a:r>
              <a:rPr lang="de-DE" dirty="0"/>
              <a:t> </a:t>
            </a:r>
            <a:r>
              <a:rPr lang="de-DE" dirty="0" err="1"/>
              <a:t>message</a:t>
            </a:r>
            <a:r>
              <a:rPr lang="de-DE" dirty="0"/>
              <a:t> – </a:t>
            </a:r>
            <a:r>
              <a:rPr lang="de-DE" dirty="0" err="1"/>
              <a:t>otherwise</a:t>
            </a:r>
            <a:r>
              <a:rPr lang="de-DE" dirty="0"/>
              <a:t> a fatal </a:t>
            </a:r>
            <a:r>
              <a:rPr lang="de-DE" dirty="0" err="1"/>
              <a:t>error</a:t>
            </a:r>
            <a:r>
              <a:rPr lang="de-DE" dirty="0"/>
              <a:t> </a:t>
            </a:r>
            <a:r>
              <a:rPr lang="de-DE" dirty="0" err="1"/>
              <a:t>occurs</a:t>
            </a:r>
            <a:r>
              <a:rPr lang="de-DE" dirty="0"/>
              <a:t> </a:t>
            </a:r>
            <a:r>
              <a:rPr lang="de-DE" dirty="0" err="1"/>
              <a:t>and</a:t>
            </a:r>
            <a:r>
              <a:rPr lang="de-DE" dirty="0"/>
              <a:t> </a:t>
            </a:r>
            <a:r>
              <a:rPr lang="de-DE" dirty="0" err="1"/>
              <a:t>the</a:t>
            </a:r>
            <a:r>
              <a:rPr lang="de-DE" dirty="0"/>
              <a:t> </a:t>
            </a:r>
            <a:r>
              <a:rPr lang="de-DE" dirty="0" err="1"/>
              <a:t>connection</a:t>
            </a:r>
            <a:br>
              <a:rPr lang="de-DE" dirty="0"/>
            </a:br>
            <a:r>
              <a:rPr lang="de-DE" dirty="0"/>
              <a:t>   </a:t>
            </a:r>
            <a:r>
              <a:rPr lang="de-DE" dirty="0" err="1"/>
              <a:t>fails</a:t>
            </a:r>
            <a:r>
              <a:rPr lang="de-DE" dirty="0"/>
              <a:t>. The </a:t>
            </a:r>
            <a:r>
              <a:rPr lang="de-DE" dirty="0" err="1"/>
              <a:t>following</a:t>
            </a:r>
            <a:r>
              <a:rPr lang="de-DE" dirty="0"/>
              <a:t> </a:t>
            </a:r>
            <a:r>
              <a:rPr lang="de-DE" dirty="0" err="1"/>
              <a:t>attributes</a:t>
            </a:r>
            <a:r>
              <a:rPr lang="de-DE" dirty="0"/>
              <a:t> </a:t>
            </a:r>
            <a:r>
              <a:rPr lang="de-DE" dirty="0" err="1"/>
              <a:t>are</a:t>
            </a:r>
            <a:r>
              <a:rPr lang="de-DE" dirty="0"/>
              <a:t> </a:t>
            </a:r>
            <a:r>
              <a:rPr lang="de-DE" dirty="0" err="1"/>
              <a:t>established</a:t>
            </a:r>
            <a:r>
              <a:rPr lang="de-DE" dirty="0"/>
              <a:t>: Protocol Version, Session ID, </a:t>
            </a:r>
            <a:r>
              <a:rPr lang="de-DE" dirty="0" err="1"/>
              <a:t>Cipher</a:t>
            </a:r>
            <a:br>
              <a:rPr lang="de-DE" dirty="0"/>
            </a:br>
            <a:r>
              <a:rPr lang="de-DE" dirty="0"/>
              <a:t>   Suite, </a:t>
            </a:r>
            <a:r>
              <a:rPr lang="de-DE" dirty="0" err="1"/>
              <a:t>and</a:t>
            </a:r>
            <a:r>
              <a:rPr lang="de-DE" dirty="0"/>
              <a:t> </a:t>
            </a:r>
            <a:r>
              <a:rPr lang="de-DE" dirty="0" err="1"/>
              <a:t>Compression</a:t>
            </a:r>
            <a:r>
              <a:rPr lang="de-DE" dirty="0"/>
              <a:t> </a:t>
            </a:r>
            <a:r>
              <a:rPr lang="de-DE" dirty="0" err="1"/>
              <a:t>Method</a:t>
            </a:r>
            <a:r>
              <a:rPr lang="de-DE" dirty="0"/>
              <a:t>. </a:t>
            </a:r>
            <a:r>
              <a:rPr lang="de-DE" dirty="0" err="1"/>
              <a:t>Additionally</a:t>
            </a:r>
            <a:r>
              <a:rPr lang="de-DE" dirty="0"/>
              <a:t>, </a:t>
            </a:r>
            <a:r>
              <a:rPr lang="de-DE" dirty="0" err="1"/>
              <a:t>two</a:t>
            </a:r>
            <a:r>
              <a:rPr lang="de-DE" dirty="0"/>
              <a:t> </a:t>
            </a:r>
            <a:r>
              <a:rPr lang="de-DE" dirty="0" err="1"/>
              <a:t>random</a:t>
            </a:r>
            <a:r>
              <a:rPr lang="de-DE" dirty="0"/>
              <a:t> </a:t>
            </a:r>
            <a:r>
              <a:rPr lang="de-DE" dirty="0" err="1"/>
              <a:t>values</a:t>
            </a:r>
            <a:r>
              <a:rPr lang="de-DE" dirty="0"/>
              <a:t> </a:t>
            </a:r>
            <a:r>
              <a:rPr lang="de-DE" dirty="0" err="1"/>
              <a:t>are</a:t>
            </a:r>
            <a:r>
              <a:rPr lang="de-DE" dirty="0"/>
              <a:t> </a:t>
            </a:r>
            <a:r>
              <a:rPr lang="de-DE" dirty="0" err="1"/>
              <a:t>generated</a:t>
            </a:r>
            <a:br>
              <a:rPr lang="de-DE" dirty="0"/>
            </a:br>
            <a:r>
              <a:rPr lang="de-DE" dirty="0"/>
              <a:t>   </a:t>
            </a:r>
            <a:r>
              <a:rPr lang="de-DE" dirty="0" err="1"/>
              <a:t>and</a:t>
            </a:r>
            <a:r>
              <a:rPr lang="de-DE" dirty="0"/>
              <a:t> </a:t>
            </a:r>
            <a:r>
              <a:rPr lang="de-DE" dirty="0" err="1"/>
              <a:t>exchanged</a:t>
            </a:r>
            <a:r>
              <a:rPr lang="de-DE" dirty="0"/>
              <a:t> </a:t>
            </a:r>
            <a:r>
              <a:rPr lang="de-DE" dirty="0" err="1"/>
              <a:t>ClientHello</a:t>
            </a:r>
            <a:r>
              <a:rPr lang="de-DE" dirty="0"/>
              <a:t>-Random </a:t>
            </a:r>
            <a:r>
              <a:rPr lang="de-DE" i="1" dirty="0"/>
              <a:t>R</a:t>
            </a:r>
            <a:r>
              <a:rPr lang="de-DE" i="1" baseline="-25000" dirty="0"/>
              <a:t>C</a:t>
            </a:r>
            <a:r>
              <a:rPr lang="de-DE" dirty="0"/>
              <a:t> </a:t>
            </a:r>
            <a:r>
              <a:rPr lang="de-DE" dirty="0" err="1"/>
              <a:t>and</a:t>
            </a:r>
            <a:r>
              <a:rPr lang="de-DE" dirty="0"/>
              <a:t> </a:t>
            </a:r>
            <a:r>
              <a:rPr lang="de-DE" dirty="0" err="1"/>
              <a:t>ServerHello</a:t>
            </a:r>
            <a:r>
              <a:rPr lang="de-DE" dirty="0"/>
              <a:t>-Random </a:t>
            </a:r>
            <a:r>
              <a:rPr lang="de-DE" i="1" dirty="0"/>
              <a:t>R</a:t>
            </a:r>
            <a:r>
              <a:rPr lang="de-DE" i="1" baseline="-25000" dirty="0"/>
              <a:t>S</a:t>
            </a:r>
            <a:r>
              <a:rPr lang="de-DE" dirty="0"/>
              <a:t>.</a:t>
            </a:r>
          </a:p>
          <a:p>
            <a:r>
              <a:rPr lang="de-CH" dirty="0"/>
              <a:t> </a:t>
            </a:r>
            <a:r>
              <a:rPr lang="de-DE" dirty="0"/>
              <a:t>• Next </a:t>
            </a:r>
            <a:r>
              <a:rPr lang="de-DE" dirty="0" err="1"/>
              <a:t>the</a:t>
            </a:r>
            <a:r>
              <a:rPr lang="de-DE" dirty="0"/>
              <a:t> </a:t>
            </a:r>
            <a:r>
              <a:rPr lang="de-DE" dirty="0" err="1"/>
              <a:t>server</a:t>
            </a:r>
            <a:r>
              <a:rPr lang="de-DE" dirty="0"/>
              <a:t> </a:t>
            </a:r>
            <a:r>
              <a:rPr lang="de-DE" dirty="0" err="1"/>
              <a:t>usually</a:t>
            </a:r>
            <a:r>
              <a:rPr lang="de-DE" dirty="0"/>
              <a:t> </a:t>
            </a:r>
            <a:r>
              <a:rPr lang="de-DE" dirty="0" err="1"/>
              <a:t>sends</a:t>
            </a:r>
            <a:r>
              <a:rPr lang="de-DE" dirty="0"/>
              <a:t> </a:t>
            </a:r>
            <a:r>
              <a:rPr lang="de-DE" dirty="0" err="1"/>
              <a:t>its</a:t>
            </a:r>
            <a:r>
              <a:rPr lang="de-DE" dirty="0"/>
              <a:t> X.509 </a:t>
            </a:r>
            <a:r>
              <a:rPr lang="de-DE" dirty="0" err="1"/>
              <a:t>server</a:t>
            </a:r>
            <a:r>
              <a:rPr lang="de-DE" dirty="0"/>
              <a:t> </a:t>
            </a:r>
            <a:r>
              <a:rPr lang="de-DE" dirty="0" err="1"/>
              <a:t>certificate</a:t>
            </a:r>
            <a:r>
              <a:rPr lang="de-DE" dirty="0"/>
              <a:t> in an optional </a:t>
            </a:r>
            <a:r>
              <a:rPr lang="de-DE" b="1" dirty="0" err="1"/>
              <a:t>Certificate</a:t>
            </a:r>
            <a:br>
              <a:rPr lang="de-DE" dirty="0"/>
            </a:br>
            <a:r>
              <a:rPr lang="de-DE" dirty="0"/>
              <a:t>   </a:t>
            </a:r>
            <a:r>
              <a:rPr lang="de-DE" dirty="0" err="1"/>
              <a:t>message</a:t>
            </a:r>
            <a:r>
              <a:rPr lang="de-DE" dirty="0"/>
              <a:t>. </a:t>
            </a:r>
            <a:r>
              <a:rPr lang="de-DE" dirty="0" err="1"/>
              <a:t>If</a:t>
            </a:r>
            <a:r>
              <a:rPr lang="de-DE" dirty="0"/>
              <a:t> </a:t>
            </a:r>
            <a:r>
              <a:rPr lang="de-DE" dirty="0" err="1"/>
              <a:t>no</a:t>
            </a:r>
            <a:r>
              <a:rPr lang="de-DE" dirty="0"/>
              <a:t> </a:t>
            </a:r>
            <a:r>
              <a:rPr lang="de-DE" dirty="0" err="1"/>
              <a:t>certificate</a:t>
            </a:r>
            <a:r>
              <a:rPr lang="de-DE" dirty="0"/>
              <a:t> </a:t>
            </a:r>
            <a:r>
              <a:rPr lang="de-DE" dirty="0" err="1"/>
              <a:t>is</a:t>
            </a:r>
            <a:r>
              <a:rPr lang="de-DE" dirty="0"/>
              <a:t> </a:t>
            </a:r>
            <a:r>
              <a:rPr lang="de-DE" dirty="0" err="1"/>
              <a:t>sent</a:t>
            </a:r>
            <a:r>
              <a:rPr lang="de-DE" dirty="0"/>
              <a:t>, </a:t>
            </a:r>
            <a:r>
              <a:rPr lang="de-DE" dirty="0" err="1"/>
              <a:t>then</a:t>
            </a:r>
            <a:r>
              <a:rPr lang="de-DE" dirty="0"/>
              <a:t> an optional </a:t>
            </a:r>
            <a:r>
              <a:rPr lang="de-DE" b="1" dirty="0" err="1"/>
              <a:t>ServerKeyExchange</a:t>
            </a:r>
            <a:r>
              <a:rPr lang="de-DE" dirty="0"/>
              <a:t> </a:t>
            </a:r>
            <a:r>
              <a:rPr lang="de-DE" dirty="0" err="1"/>
              <a:t>message</a:t>
            </a:r>
            <a:br>
              <a:rPr lang="de-DE" dirty="0"/>
            </a:br>
            <a:r>
              <a:rPr lang="de-DE" dirty="0"/>
              <a:t>   </a:t>
            </a:r>
            <a:r>
              <a:rPr lang="de-DE" dirty="0" err="1"/>
              <a:t>may</a:t>
            </a:r>
            <a:r>
              <a:rPr lang="de-DE" dirty="0"/>
              <a:t> </a:t>
            </a:r>
            <a:r>
              <a:rPr lang="de-DE" dirty="0" err="1"/>
              <a:t>be</a:t>
            </a:r>
            <a:r>
              <a:rPr lang="de-DE" dirty="0"/>
              <a:t> </a:t>
            </a:r>
            <a:r>
              <a:rPr lang="de-DE" dirty="0" err="1"/>
              <a:t>sent</a:t>
            </a:r>
            <a:r>
              <a:rPr lang="de-DE" dirty="0"/>
              <a:t> </a:t>
            </a:r>
            <a:r>
              <a:rPr lang="de-DE" dirty="0" err="1"/>
              <a:t>instead</a:t>
            </a:r>
            <a:r>
              <a:rPr lang="de-DE" dirty="0"/>
              <a:t>, </a:t>
            </a:r>
            <a:r>
              <a:rPr lang="de-DE" dirty="0" err="1"/>
              <a:t>containing</a:t>
            </a:r>
            <a:r>
              <a:rPr lang="de-DE" dirty="0"/>
              <a:t> </a:t>
            </a:r>
            <a:r>
              <a:rPr lang="de-DE" dirty="0" err="1"/>
              <a:t>the</a:t>
            </a:r>
            <a:r>
              <a:rPr lang="de-DE" dirty="0"/>
              <a:t> </a:t>
            </a:r>
            <a:r>
              <a:rPr lang="de-DE" dirty="0" err="1"/>
              <a:t>server</a:t>
            </a:r>
            <a:r>
              <a:rPr lang="de-DE" dirty="0"/>
              <a:t> </a:t>
            </a:r>
            <a:r>
              <a:rPr lang="de-DE" dirty="0" err="1"/>
              <a:t>part</a:t>
            </a:r>
            <a:r>
              <a:rPr lang="de-DE" dirty="0"/>
              <a:t> </a:t>
            </a:r>
            <a:r>
              <a:rPr lang="de-DE" dirty="0" err="1"/>
              <a:t>of</a:t>
            </a:r>
            <a:r>
              <a:rPr lang="de-DE" dirty="0"/>
              <a:t> a Diffie-Hellman (DH) </a:t>
            </a:r>
            <a:r>
              <a:rPr lang="de-DE" dirty="0" err="1"/>
              <a:t>secret</a:t>
            </a:r>
            <a:r>
              <a:rPr lang="de-DE" dirty="0"/>
              <a:t>.</a:t>
            </a:r>
            <a:br>
              <a:rPr lang="de-DE" dirty="0"/>
            </a:br>
            <a:r>
              <a:rPr lang="de-DE" dirty="0"/>
              <a:t>   </a:t>
            </a:r>
            <a:r>
              <a:rPr lang="de-DE" dirty="0" err="1"/>
              <a:t>If</a:t>
            </a:r>
            <a:r>
              <a:rPr lang="de-DE" dirty="0"/>
              <a:t> </a:t>
            </a:r>
            <a:r>
              <a:rPr lang="de-DE" dirty="0" err="1"/>
              <a:t>the</a:t>
            </a:r>
            <a:r>
              <a:rPr lang="de-DE" dirty="0"/>
              <a:t> </a:t>
            </a:r>
            <a:r>
              <a:rPr lang="de-DE" dirty="0" err="1"/>
              <a:t>server</a:t>
            </a:r>
            <a:r>
              <a:rPr lang="de-DE" dirty="0"/>
              <a:t> </a:t>
            </a:r>
            <a:r>
              <a:rPr lang="de-DE" dirty="0" err="1"/>
              <a:t>insists</a:t>
            </a:r>
            <a:r>
              <a:rPr lang="de-DE" dirty="0"/>
              <a:t> on a </a:t>
            </a:r>
            <a:r>
              <a:rPr lang="de-DE" b="1" dirty="0" err="1"/>
              <a:t>client</a:t>
            </a:r>
            <a:r>
              <a:rPr lang="de-DE" b="1" dirty="0"/>
              <a:t> </a:t>
            </a:r>
            <a:r>
              <a:rPr lang="de-DE" b="1" dirty="0" err="1"/>
              <a:t>side</a:t>
            </a:r>
            <a:r>
              <a:rPr lang="de-DE" b="1" dirty="0"/>
              <a:t> </a:t>
            </a:r>
            <a:r>
              <a:rPr lang="de-DE" b="1" dirty="0" err="1"/>
              <a:t>authentication</a:t>
            </a:r>
            <a:r>
              <a:rPr lang="de-DE" dirty="0"/>
              <a:t> an optional </a:t>
            </a:r>
            <a:r>
              <a:rPr lang="de-DE" b="1" dirty="0" err="1"/>
              <a:t>CertificateRequest</a:t>
            </a:r>
            <a:br>
              <a:rPr lang="de-DE" b="1" dirty="0"/>
            </a:br>
            <a:r>
              <a:rPr lang="de-DE" b="1" dirty="0"/>
              <a:t>  </a:t>
            </a:r>
            <a:r>
              <a:rPr lang="de-DE" dirty="0"/>
              <a:t> </a:t>
            </a:r>
            <a:r>
              <a:rPr lang="de-DE" dirty="0" err="1"/>
              <a:t>message</a:t>
            </a:r>
            <a:r>
              <a:rPr lang="de-DE" dirty="0"/>
              <a:t> </a:t>
            </a:r>
            <a:r>
              <a:rPr lang="de-DE" dirty="0" err="1"/>
              <a:t>is</a:t>
            </a:r>
            <a:r>
              <a:rPr lang="de-DE" dirty="0"/>
              <a:t> </a:t>
            </a:r>
            <a:r>
              <a:rPr lang="de-DE" dirty="0" err="1"/>
              <a:t>appended</a:t>
            </a:r>
            <a:r>
              <a:rPr lang="de-DE" dirty="0"/>
              <a:t>. The </a:t>
            </a:r>
            <a:r>
              <a:rPr lang="de-DE" dirty="0" err="1"/>
              <a:t>server</a:t>
            </a:r>
            <a:r>
              <a:rPr lang="de-DE" dirty="0"/>
              <a:t> </a:t>
            </a:r>
            <a:r>
              <a:rPr lang="de-DE" dirty="0" err="1"/>
              <a:t>indicates</a:t>
            </a:r>
            <a:r>
              <a:rPr lang="de-DE" dirty="0"/>
              <a:t> </a:t>
            </a:r>
            <a:r>
              <a:rPr lang="de-DE" dirty="0" err="1"/>
              <a:t>the</a:t>
            </a:r>
            <a:r>
              <a:rPr lang="de-DE" dirty="0"/>
              <a:t> end </a:t>
            </a:r>
            <a:r>
              <a:rPr lang="de-DE" dirty="0" err="1"/>
              <a:t>of</a:t>
            </a:r>
            <a:r>
              <a:rPr lang="de-DE" dirty="0"/>
              <a:t> </a:t>
            </a:r>
            <a:r>
              <a:rPr lang="de-DE" dirty="0" err="1"/>
              <a:t>the</a:t>
            </a:r>
            <a:r>
              <a:rPr lang="de-DE" dirty="0"/>
              <a:t> </a:t>
            </a:r>
            <a:r>
              <a:rPr lang="de-DE" dirty="0" err="1"/>
              <a:t>server</a:t>
            </a:r>
            <a:r>
              <a:rPr lang="de-DE" dirty="0"/>
              <a:t> </a:t>
            </a:r>
            <a:r>
              <a:rPr lang="de-DE" dirty="0" err="1"/>
              <a:t>hello</a:t>
            </a:r>
            <a:r>
              <a:rPr lang="de-DE" dirty="0"/>
              <a:t> </a:t>
            </a:r>
            <a:r>
              <a:rPr lang="de-DE" dirty="0" err="1"/>
              <a:t>phase</a:t>
            </a:r>
            <a:r>
              <a:rPr lang="de-DE" dirty="0"/>
              <a:t> </a:t>
            </a:r>
            <a:r>
              <a:rPr lang="de-DE" dirty="0" err="1"/>
              <a:t>by</a:t>
            </a:r>
            <a:br>
              <a:rPr lang="de-DE" dirty="0"/>
            </a:br>
            <a:r>
              <a:rPr lang="de-DE" dirty="0"/>
              <a:t>   </a:t>
            </a:r>
            <a:r>
              <a:rPr lang="de-DE" dirty="0" err="1"/>
              <a:t>sending</a:t>
            </a:r>
            <a:r>
              <a:rPr lang="de-DE" dirty="0"/>
              <a:t> a </a:t>
            </a:r>
            <a:r>
              <a:rPr lang="de-DE" b="1" dirty="0" err="1"/>
              <a:t>ServerHelloDone</a:t>
            </a:r>
            <a:r>
              <a:rPr lang="de-DE" dirty="0"/>
              <a:t> </a:t>
            </a:r>
            <a:r>
              <a:rPr lang="de-DE" dirty="0" err="1"/>
              <a:t>message</a:t>
            </a:r>
            <a:r>
              <a:rPr lang="de-DE" dirty="0"/>
              <a:t>.</a:t>
            </a:r>
          </a:p>
          <a:p>
            <a:r>
              <a:rPr lang="de-CH" dirty="0"/>
              <a:t> </a:t>
            </a:r>
            <a:r>
              <a:rPr lang="de-DE" dirty="0"/>
              <a:t>• </a:t>
            </a:r>
            <a:r>
              <a:rPr lang="de-DE" dirty="0" err="1"/>
              <a:t>If</a:t>
            </a:r>
            <a:r>
              <a:rPr lang="de-DE" dirty="0"/>
              <a:t> </a:t>
            </a:r>
            <a:r>
              <a:rPr lang="de-DE" dirty="0" err="1"/>
              <a:t>the</a:t>
            </a:r>
            <a:r>
              <a:rPr lang="de-DE" dirty="0"/>
              <a:t> </a:t>
            </a:r>
            <a:r>
              <a:rPr lang="de-DE" dirty="0" err="1"/>
              <a:t>server</a:t>
            </a:r>
            <a:r>
              <a:rPr lang="de-DE" dirty="0"/>
              <a:t> </a:t>
            </a:r>
            <a:r>
              <a:rPr lang="de-DE" dirty="0" err="1"/>
              <a:t>has</a:t>
            </a:r>
            <a:r>
              <a:rPr lang="de-DE" dirty="0"/>
              <a:t> </a:t>
            </a:r>
            <a:r>
              <a:rPr lang="de-DE" dirty="0" err="1"/>
              <a:t>sent</a:t>
            </a:r>
            <a:r>
              <a:rPr lang="de-DE" dirty="0"/>
              <a:t> a </a:t>
            </a:r>
            <a:r>
              <a:rPr lang="de-DE" dirty="0" err="1"/>
              <a:t>CertificateRequest</a:t>
            </a:r>
            <a:r>
              <a:rPr lang="de-DE" dirty="0"/>
              <a:t> </a:t>
            </a:r>
            <a:r>
              <a:rPr lang="de-DE" dirty="0" err="1"/>
              <a:t>message</a:t>
            </a:r>
            <a:r>
              <a:rPr lang="de-DE" dirty="0"/>
              <a:t>, </a:t>
            </a:r>
            <a:r>
              <a:rPr lang="de-DE" dirty="0" err="1"/>
              <a:t>the</a:t>
            </a:r>
            <a:r>
              <a:rPr lang="de-DE" dirty="0"/>
              <a:t> </a:t>
            </a:r>
            <a:r>
              <a:rPr lang="de-DE" dirty="0" err="1"/>
              <a:t>client</a:t>
            </a:r>
            <a:r>
              <a:rPr lang="de-DE" dirty="0"/>
              <a:t> must send </a:t>
            </a:r>
            <a:r>
              <a:rPr lang="de-DE" dirty="0" err="1"/>
              <a:t>either</a:t>
            </a:r>
            <a:br>
              <a:rPr lang="de-DE" dirty="0"/>
            </a:br>
            <a:r>
              <a:rPr lang="de-DE" dirty="0"/>
              <a:t>   </a:t>
            </a:r>
            <a:r>
              <a:rPr lang="de-DE" dirty="0" err="1"/>
              <a:t>its</a:t>
            </a:r>
            <a:r>
              <a:rPr lang="de-DE" dirty="0"/>
              <a:t> X.509 </a:t>
            </a:r>
            <a:r>
              <a:rPr lang="de-DE" dirty="0" err="1"/>
              <a:t>client</a:t>
            </a:r>
            <a:r>
              <a:rPr lang="de-DE" dirty="0"/>
              <a:t> </a:t>
            </a:r>
            <a:r>
              <a:rPr lang="de-DE" dirty="0" err="1"/>
              <a:t>certificate</a:t>
            </a:r>
            <a:r>
              <a:rPr lang="de-DE" dirty="0"/>
              <a:t> in a </a:t>
            </a:r>
            <a:r>
              <a:rPr lang="de-DE" b="1" dirty="0" err="1"/>
              <a:t>Certificate</a:t>
            </a:r>
            <a:r>
              <a:rPr lang="de-DE" dirty="0"/>
              <a:t> </a:t>
            </a:r>
            <a:r>
              <a:rPr lang="de-DE" dirty="0" err="1"/>
              <a:t>message</a:t>
            </a:r>
            <a:r>
              <a:rPr lang="de-DE" dirty="0"/>
              <a:t> </a:t>
            </a:r>
            <a:r>
              <a:rPr lang="de-DE" dirty="0" err="1"/>
              <a:t>or</a:t>
            </a:r>
            <a:r>
              <a:rPr lang="de-DE" dirty="0"/>
              <a:t>  a ‘</a:t>
            </a:r>
            <a:r>
              <a:rPr lang="de-DE" dirty="0" err="1"/>
              <a:t>no</a:t>
            </a:r>
            <a:r>
              <a:rPr lang="de-DE" dirty="0"/>
              <a:t> </a:t>
            </a:r>
            <a:r>
              <a:rPr lang="de-DE" dirty="0" err="1"/>
              <a:t>certificate</a:t>
            </a:r>
            <a:r>
              <a:rPr lang="de-DE" dirty="0"/>
              <a:t>‘ alert.</a:t>
            </a:r>
            <a:br>
              <a:rPr lang="de-DE" dirty="0"/>
            </a:br>
            <a:r>
              <a:rPr lang="de-DE" dirty="0"/>
              <a:t>   </a:t>
            </a:r>
            <a:r>
              <a:rPr lang="de-DE" dirty="0" err="1"/>
              <a:t>If</a:t>
            </a:r>
            <a:r>
              <a:rPr lang="de-DE" dirty="0"/>
              <a:t> </a:t>
            </a:r>
            <a:r>
              <a:rPr lang="de-DE" dirty="0" err="1"/>
              <a:t>the</a:t>
            </a:r>
            <a:r>
              <a:rPr lang="de-DE" dirty="0"/>
              <a:t> </a:t>
            </a:r>
            <a:r>
              <a:rPr lang="de-DE" dirty="0" err="1"/>
              <a:t>client</a:t>
            </a:r>
            <a:r>
              <a:rPr lang="de-DE" dirty="0"/>
              <a:t> </a:t>
            </a:r>
            <a:r>
              <a:rPr lang="de-DE" dirty="0" err="1"/>
              <a:t>has</a:t>
            </a:r>
            <a:r>
              <a:rPr lang="de-DE" dirty="0"/>
              <a:t> </a:t>
            </a:r>
            <a:r>
              <a:rPr lang="de-DE" dirty="0" err="1"/>
              <a:t>received</a:t>
            </a:r>
            <a:r>
              <a:rPr lang="de-DE" dirty="0"/>
              <a:t> a </a:t>
            </a:r>
            <a:r>
              <a:rPr lang="de-DE" dirty="0" err="1"/>
              <a:t>server</a:t>
            </a:r>
            <a:r>
              <a:rPr lang="de-DE" dirty="0"/>
              <a:t> </a:t>
            </a:r>
            <a:r>
              <a:rPr lang="de-DE" dirty="0" err="1"/>
              <a:t>certificate</a:t>
            </a:r>
            <a:r>
              <a:rPr lang="de-DE" dirty="0"/>
              <a:t> </a:t>
            </a:r>
            <a:r>
              <a:rPr lang="de-DE" dirty="0" err="1"/>
              <a:t>containing</a:t>
            </a:r>
            <a:r>
              <a:rPr lang="de-DE" dirty="0"/>
              <a:t> </a:t>
            </a:r>
            <a:r>
              <a:rPr lang="de-DE" dirty="0" err="1"/>
              <a:t>the</a:t>
            </a:r>
            <a:r>
              <a:rPr lang="de-DE" dirty="0"/>
              <a:t> </a:t>
            </a:r>
            <a:r>
              <a:rPr lang="de-DE" dirty="0" err="1"/>
              <a:t>server‘s</a:t>
            </a:r>
            <a:r>
              <a:rPr lang="de-DE" dirty="0"/>
              <a:t> </a:t>
            </a:r>
            <a:r>
              <a:rPr lang="de-DE" dirty="0" err="1"/>
              <a:t>public</a:t>
            </a:r>
            <a:r>
              <a:rPr lang="de-DE" dirty="0"/>
              <a:t> RSA</a:t>
            </a:r>
            <a:br>
              <a:rPr lang="de-DE" dirty="0"/>
            </a:br>
            <a:r>
              <a:rPr lang="de-DE" dirty="0"/>
              <a:t>   </a:t>
            </a:r>
            <a:r>
              <a:rPr lang="de-DE" dirty="0" err="1"/>
              <a:t>key</a:t>
            </a:r>
            <a:r>
              <a:rPr lang="de-DE" dirty="0"/>
              <a:t>, </a:t>
            </a:r>
            <a:r>
              <a:rPr lang="de-DE" dirty="0" err="1"/>
              <a:t>the</a:t>
            </a:r>
            <a:r>
              <a:rPr lang="de-DE" dirty="0"/>
              <a:t> </a:t>
            </a:r>
            <a:r>
              <a:rPr lang="de-DE" dirty="0" err="1"/>
              <a:t>client</a:t>
            </a:r>
            <a:r>
              <a:rPr lang="de-DE" dirty="0"/>
              <a:t> </a:t>
            </a:r>
            <a:r>
              <a:rPr lang="de-DE" dirty="0" err="1"/>
              <a:t>encrypts</a:t>
            </a:r>
            <a:r>
              <a:rPr lang="de-DE" dirty="0"/>
              <a:t> a </a:t>
            </a:r>
            <a:r>
              <a:rPr lang="de-DE" dirty="0" err="1"/>
              <a:t>randomly</a:t>
            </a:r>
            <a:r>
              <a:rPr lang="de-DE" dirty="0"/>
              <a:t> </a:t>
            </a:r>
            <a:r>
              <a:rPr lang="de-DE" dirty="0" err="1"/>
              <a:t>chosen</a:t>
            </a:r>
            <a:r>
              <a:rPr lang="de-DE" dirty="0"/>
              <a:t> </a:t>
            </a:r>
            <a:r>
              <a:rPr lang="de-DE" dirty="0" err="1"/>
              <a:t>premaster</a:t>
            </a:r>
            <a:r>
              <a:rPr lang="de-DE" dirty="0"/>
              <a:t> </a:t>
            </a:r>
            <a:r>
              <a:rPr lang="de-DE" dirty="0" err="1"/>
              <a:t>secret</a:t>
            </a:r>
            <a:r>
              <a:rPr lang="de-DE" dirty="0"/>
              <a:t> </a:t>
            </a:r>
            <a:r>
              <a:rPr lang="de-DE" dirty="0" err="1"/>
              <a:t>with</a:t>
            </a:r>
            <a:r>
              <a:rPr lang="de-DE" dirty="0"/>
              <a:t> </a:t>
            </a:r>
            <a:r>
              <a:rPr lang="de-DE" dirty="0" err="1"/>
              <a:t>it</a:t>
            </a:r>
            <a:r>
              <a:rPr lang="de-DE" dirty="0"/>
              <a:t> </a:t>
            </a:r>
            <a:r>
              <a:rPr lang="de-DE" dirty="0" err="1"/>
              <a:t>and</a:t>
            </a:r>
            <a:r>
              <a:rPr lang="de-DE" dirty="0"/>
              <a:t> </a:t>
            </a:r>
            <a:r>
              <a:rPr lang="de-DE" dirty="0" err="1"/>
              <a:t>sends</a:t>
            </a:r>
            <a:r>
              <a:rPr lang="de-DE" dirty="0"/>
              <a:t> </a:t>
            </a:r>
            <a:r>
              <a:rPr lang="de-DE" dirty="0" err="1"/>
              <a:t>it</a:t>
            </a:r>
            <a:br>
              <a:rPr lang="de-DE" dirty="0"/>
            </a:br>
            <a:r>
              <a:rPr lang="de-DE" dirty="0"/>
              <a:t>   </a:t>
            </a:r>
            <a:r>
              <a:rPr lang="de-DE" dirty="0" err="1"/>
              <a:t>to</a:t>
            </a:r>
            <a:r>
              <a:rPr lang="de-DE" dirty="0"/>
              <a:t> </a:t>
            </a:r>
            <a:r>
              <a:rPr lang="de-DE" dirty="0" err="1"/>
              <a:t>the</a:t>
            </a:r>
            <a:r>
              <a:rPr lang="de-DE" dirty="0"/>
              <a:t> </a:t>
            </a:r>
            <a:r>
              <a:rPr lang="de-DE" dirty="0" err="1"/>
              <a:t>server</a:t>
            </a:r>
            <a:r>
              <a:rPr lang="de-DE" dirty="0"/>
              <a:t> in a </a:t>
            </a:r>
            <a:r>
              <a:rPr lang="de-DE" b="1" dirty="0" err="1"/>
              <a:t>ClientKeyExchange</a:t>
            </a:r>
            <a:r>
              <a:rPr lang="de-DE" dirty="0"/>
              <a:t> </a:t>
            </a:r>
            <a:r>
              <a:rPr lang="de-DE" dirty="0" err="1"/>
              <a:t>message</a:t>
            </a:r>
            <a:r>
              <a:rPr lang="de-DE" dirty="0"/>
              <a:t>. </a:t>
            </a:r>
            <a:r>
              <a:rPr lang="de-DE" dirty="0" err="1"/>
              <a:t>Alternatively</a:t>
            </a:r>
            <a:r>
              <a:rPr lang="de-DE" dirty="0"/>
              <a:t> </a:t>
            </a:r>
            <a:r>
              <a:rPr lang="de-DE" dirty="0" err="1"/>
              <a:t>the</a:t>
            </a:r>
            <a:r>
              <a:rPr lang="de-DE" dirty="0"/>
              <a:t> </a:t>
            </a:r>
            <a:r>
              <a:rPr lang="de-DE" dirty="0" err="1"/>
              <a:t>client</a:t>
            </a:r>
            <a:r>
              <a:rPr lang="de-DE" dirty="0"/>
              <a:t> </a:t>
            </a:r>
            <a:r>
              <a:rPr lang="de-DE" dirty="0" err="1"/>
              <a:t>can</a:t>
            </a:r>
            <a:r>
              <a:rPr lang="de-DE" dirty="0"/>
              <a:t> send</a:t>
            </a:r>
            <a:br>
              <a:rPr lang="de-DE" dirty="0"/>
            </a:br>
            <a:r>
              <a:rPr lang="de-DE" dirty="0"/>
              <a:t>   </a:t>
            </a:r>
            <a:r>
              <a:rPr lang="de-DE" dirty="0" err="1"/>
              <a:t>its</a:t>
            </a:r>
            <a:r>
              <a:rPr lang="de-DE" dirty="0"/>
              <a:t> </a:t>
            </a:r>
            <a:r>
              <a:rPr lang="de-DE" dirty="0" err="1"/>
              <a:t>part</a:t>
            </a:r>
            <a:r>
              <a:rPr lang="de-DE" dirty="0"/>
              <a:t> </a:t>
            </a:r>
            <a:r>
              <a:rPr lang="de-DE" dirty="0" err="1"/>
              <a:t>of</a:t>
            </a:r>
            <a:r>
              <a:rPr lang="de-DE" dirty="0"/>
              <a:t> a DH </a:t>
            </a:r>
            <a:r>
              <a:rPr lang="de-DE" dirty="0" err="1"/>
              <a:t>key</a:t>
            </a:r>
            <a:r>
              <a:rPr lang="de-DE" dirty="0"/>
              <a:t> </a:t>
            </a:r>
            <a:r>
              <a:rPr lang="de-DE" dirty="0" err="1"/>
              <a:t>exchange</a:t>
            </a:r>
            <a:r>
              <a:rPr lang="de-DE" dirty="0"/>
              <a:t>. </a:t>
            </a:r>
            <a:r>
              <a:rPr lang="de-DE" dirty="0" err="1"/>
              <a:t>Each</a:t>
            </a:r>
            <a:r>
              <a:rPr lang="de-DE" dirty="0"/>
              <a:t> </a:t>
            </a:r>
            <a:r>
              <a:rPr lang="de-DE" dirty="0" err="1"/>
              <a:t>side</a:t>
            </a:r>
            <a:r>
              <a:rPr lang="de-DE" dirty="0"/>
              <a:t> </a:t>
            </a:r>
            <a:r>
              <a:rPr lang="de-DE" dirty="0" err="1"/>
              <a:t>can</a:t>
            </a:r>
            <a:r>
              <a:rPr lang="de-DE" dirty="0"/>
              <a:t> </a:t>
            </a:r>
            <a:r>
              <a:rPr lang="de-DE" dirty="0" err="1"/>
              <a:t>now</a:t>
            </a:r>
            <a:r>
              <a:rPr lang="de-DE" dirty="0"/>
              <a:t> form a </a:t>
            </a:r>
            <a:r>
              <a:rPr lang="de-DE" dirty="0" err="1"/>
              <a:t>shared</a:t>
            </a:r>
            <a:r>
              <a:rPr lang="de-DE" dirty="0"/>
              <a:t> </a:t>
            </a:r>
            <a:r>
              <a:rPr lang="de-DE" dirty="0" err="1"/>
              <a:t>master</a:t>
            </a:r>
            <a:r>
              <a:rPr lang="de-DE" dirty="0"/>
              <a:t> </a:t>
            </a:r>
            <a:r>
              <a:rPr lang="de-DE" dirty="0" err="1"/>
              <a:t>secret</a:t>
            </a:r>
            <a:r>
              <a:rPr lang="de-DE" dirty="0"/>
              <a:t>. </a:t>
            </a:r>
          </a:p>
          <a:p>
            <a:r>
              <a:rPr lang="de-CH" dirty="0"/>
              <a:t> </a:t>
            </a:r>
            <a:r>
              <a:rPr lang="de-DE" dirty="0"/>
              <a:t>• The </a:t>
            </a:r>
            <a:r>
              <a:rPr lang="de-DE" dirty="0" err="1"/>
              <a:t>client</a:t>
            </a:r>
            <a:r>
              <a:rPr lang="de-DE" dirty="0"/>
              <a:t> </a:t>
            </a:r>
            <a:r>
              <a:rPr lang="de-DE" dirty="0" err="1"/>
              <a:t>then</a:t>
            </a:r>
            <a:r>
              <a:rPr lang="de-DE" dirty="0"/>
              <a:t> </a:t>
            </a:r>
            <a:r>
              <a:rPr lang="de-DE" dirty="0" err="1"/>
              <a:t>emits</a:t>
            </a:r>
            <a:r>
              <a:rPr lang="de-DE" dirty="0"/>
              <a:t> a </a:t>
            </a:r>
            <a:r>
              <a:rPr lang="de-DE" b="1" dirty="0" err="1"/>
              <a:t>ChangeCipherSpec</a:t>
            </a:r>
            <a:r>
              <a:rPr lang="de-DE" dirty="0"/>
              <a:t> </a:t>
            </a:r>
            <a:r>
              <a:rPr lang="de-DE" dirty="0" err="1"/>
              <a:t>message</a:t>
            </a:r>
            <a:r>
              <a:rPr lang="de-DE" dirty="0"/>
              <a:t> </a:t>
            </a:r>
            <a:r>
              <a:rPr lang="de-DE" dirty="0" err="1"/>
              <a:t>announcing</a:t>
            </a:r>
            <a:r>
              <a:rPr lang="de-DE" dirty="0"/>
              <a:t> </a:t>
            </a:r>
            <a:r>
              <a:rPr lang="de-DE" dirty="0" err="1"/>
              <a:t>that</a:t>
            </a:r>
            <a:r>
              <a:rPr lang="de-DE" dirty="0"/>
              <a:t> </a:t>
            </a:r>
            <a:r>
              <a:rPr lang="de-DE" dirty="0" err="1"/>
              <a:t>the</a:t>
            </a:r>
            <a:r>
              <a:rPr lang="de-DE" dirty="0"/>
              <a:t> </a:t>
            </a:r>
            <a:r>
              <a:rPr lang="de-DE" dirty="0" err="1"/>
              <a:t>new</a:t>
            </a:r>
            <a:br>
              <a:rPr lang="de-DE" dirty="0"/>
            </a:br>
            <a:r>
              <a:rPr lang="de-DE" dirty="0"/>
              <a:t>   </a:t>
            </a:r>
            <a:r>
              <a:rPr lang="de-DE" dirty="0" err="1"/>
              <a:t>parameters</a:t>
            </a:r>
            <a:r>
              <a:rPr lang="de-DE" dirty="0"/>
              <a:t> </a:t>
            </a:r>
            <a:r>
              <a:rPr lang="de-DE" dirty="0" err="1"/>
              <a:t>have</a:t>
            </a:r>
            <a:r>
              <a:rPr lang="de-DE" dirty="0"/>
              <a:t> </a:t>
            </a:r>
            <a:r>
              <a:rPr lang="de-DE" dirty="0" err="1"/>
              <a:t>been</a:t>
            </a:r>
            <a:r>
              <a:rPr lang="de-DE" dirty="0"/>
              <a:t> </a:t>
            </a:r>
            <a:r>
              <a:rPr lang="de-DE" dirty="0" err="1"/>
              <a:t>loaded</a:t>
            </a:r>
            <a:r>
              <a:rPr lang="de-DE" dirty="0"/>
              <a:t>, </a:t>
            </a:r>
            <a:r>
              <a:rPr lang="de-DE" dirty="0" err="1"/>
              <a:t>followed</a:t>
            </a:r>
            <a:r>
              <a:rPr lang="de-DE" dirty="0"/>
              <a:t> </a:t>
            </a:r>
            <a:r>
              <a:rPr lang="de-DE" dirty="0" err="1"/>
              <a:t>by</a:t>
            </a:r>
            <a:r>
              <a:rPr lang="de-DE" dirty="0"/>
              <a:t> a </a:t>
            </a:r>
            <a:r>
              <a:rPr lang="de-DE" b="1" dirty="0" err="1"/>
              <a:t>Finished</a:t>
            </a:r>
            <a:r>
              <a:rPr lang="de-DE" dirty="0"/>
              <a:t> </a:t>
            </a:r>
            <a:r>
              <a:rPr lang="de-DE" dirty="0" err="1"/>
              <a:t>message</a:t>
            </a:r>
            <a:r>
              <a:rPr lang="de-DE" dirty="0"/>
              <a:t> </a:t>
            </a:r>
            <a:r>
              <a:rPr lang="de-DE" dirty="0" err="1"/>
              <a:t>already</a:t>
            </a:r>
            <a:r>
              <a:rPr lang="de-DE" dirty="0"/>
              <a:t> </a:t>
            </a:r>
            <a:r>
              <a:rPr lang="de-DE" dirty="0" err="1"/>
              <a:t>encrypted</a:t>
            </a:r>
            <a:br>
              <a:rPr lang="de-DE" dirty="0"/>
            </a:br>
            <a:r>
              <a:rPr lang="de-DE" dirty="0"/>
              <a:t>   </a:t>
            </a:r>
            <a:r>
              <a:rPr lang="de-DE" dirty="0" err="1"/>
              <a:t>with</a:t>
            </a:r>
            <a:r>
              <a:rPr lang="de-DE" dirty="0"/>
              <a:t> </a:t>
            </a:r>
            <a:r>
              <a:rPr lang="de-DE" dirty="0" err="1"/>
              <a:t>the</a:t>
            </a:r>
            <a:r>
              <a:rPr lang="de-DE" dirty="0"/>
              <a:t> </a:t>
            </a:r>
            <a:r>
              <a:rPr lang="de-DE" dirty="0" err="1"/>
              <a:t>new</a:t>
            </a:r>
            <a:r>
              <a:rPr lang="de-DE" dirty="0"/>
              <a:t> </a:t>
            </a:r>
            <a:r>
              <a:rPr lang="de-DE" dirty="0" err="1"/>
              <a:t>settings</a:t>
            </a:r>
            <a:r>
              <a:rPr lang="de-DE" dirty="0"/>
              <a:t>. The </a:t>
            </a:r>
            <a:r>
              <a:rPr lang="de-DE" dirty="0" err="1"/>
              <a:t>server</a:t>
            </a:r>
            <a:r>
              <a:rPr lang="de-DE" dirty="0"/>
              <a:t> </a:t>
            </a:r>
            <a:r>
              <a:rPr lang="de-DE" dirty="0" err="1"/>
              <a:t>does</a:t>
            </a:r>
            <a:r>
              <a:rPr lang="de-DE" dirty="0"/>
              <a:t> </a:t>
            </a:r>
            <a:r>
              <a:rPr lang="de-DE" dirty="0" err="1"/>
              <a:t>the</a:t>
            </a:r>
            <a:r>
              <a:rPr lang="de-DE" dirty="0"/>
              <a:t> same on </a:t>
            </a:r>
            <a:r>
              <a:rPr lang="de-DE" dirty="0" err="1"/>
              <a:t>its</a:t>
            </a:r>
            <a:r>
              <a:rPr lang="de-DE" dirty="0"/>
              <a:t> </a:t>
            </a:r>
            <a:r>
              <a:rPr lang="de-DE" dirty="0" err="1"/>
              <a:t>side</a:t>
            </a:r>
            <a:r>
              <a:rPr lang="de-DE" dirty="0"/>
              <a:t>.</a:t>
            </a:r>
          </a:p>
          <a:p>
            <a:r>
              <a:rPr lang="de-CH" dirty="0"/>
              <a:t> </a:t>
            </a:r>
            <a:r>
              <a:rPr lang="de-DE" dirty="0"/>
              <a:t>• The </a:t>
            </a:r>
            <a:r>
              <a:rPr lang="de-DE" dirty="0" err="1"/>
              <a:t>encrypted</a:t>
            </a:r>
            <a:r>
              <a:rPr lang="de-DE" dirty="0"/>
              <a:t> </a:t>
            </a:r>
            <a:r>
              <a:rPr lang="de-DE" dirty="0" err="1"/>
              <a:t>exchange</a:t>
            </a:r>
            <a:r>
              <a:rPr lang="de-DE" dirty="0"/>
              <a:t> </a:t>
            </a:r>
            <a:r>
              <a:rPr lang="de-DE" dirty="0" err="1"/>
              <a:t>of</a:t>
            </a:r>
            <a:r>
              <a:rPr lang="de-DE" dirty="0"/>
              <a:t> </a:t>
            </a:r>
            <a:r>
              <a:rPr lang="de-DE" dirty="0" err="1"/>
              <a:t>application</a:t>
            </a:r>
            <a:r>
              <a:rPr lang="de-DE" dirty="0"/>
              <a:t> </a:t>
            </a:r>
            <a:r>
              <a:rPr lang="de-DE" dirty="0" err="1"/>
              <a:t>data</a:t>
            </a:r>
            <a:r>
              <a:rPr lang="de-DE" dirty="0"/>
              <a:t> </a:t>
            </a:r>
            <a:r>
              <a:rPr lang="de-DE" dirty="0" err="1"/>
              <a:t>can</a:t>
            </a:r>
            <a:r>
              <a:rPr lang="de-DE" dirty="0"/>
              <a:t> </a:t>
            </a:r>
            <a:r>
              <a:rPr lang="de-DE" dirty="0" err="1"/>
              <a:t>now</a:t>
            </a:r>
            <a:r>
              <a:rPr lang="de-DE" dirty="0"/>
              <a:t> </a:t>
            </a:r>
            <a:r>
              <a:rPr lang="de-DE" dirty="0" err="1"/>
              <a:t>be</a:t>
            </a:r>
            <a:r>
              <a:rPr lang="de-DE" dirty="0"/>
              <a:t> </a:t>
            </a:r>
            <a:r>
              <a:rPr lang="de-DE" dirty="0" err="1"/>
              <a:t>started</a:t>
            </a:r>
            <a:r>
              <a:rPr lang="de-DE" dirty="0"/>
              <a:t>.</a:t>
            </a:r>
          </a:p>
          <a:p>
            <a:endParaRPr lang="de-DE" dirty="0"/>
          </a:p>
          <a:p>
            <a:r>
              <a:rPr lang="de-DE" i="1" dirty="0"/>
              <a:t>Source:  Stephen Thomas, SSL </a:t>
            </a:r>
            <a:r>
              <a:rPr lang="de-DE" i="1" dirty="0" err="1"/>
              <a:t>and</a:t>
            </a:r>
            <a:r>
              <a:rPr lang="de-DE" i="1" dirty="0"/>
              <a:t> TLS Essentials, </a:t>
            </a:r>
            <a:r>
              <a:rPr lang="de-DE" i="1" dirty="0" err="1"/>
              <a:t>Wiley</a:t>
            </a:r>
            <a:r>
              <a:rPr lang="de-DE" i="1" dirty="0"/>
              <a:t> Computer Publishing</a:t>
            </a:r>
            <a:endParaRPr lang="de-DE" dirty="0"/>
          </a:p>
          <a:p>
            <a:r>
              <a:rPr lang="de-CH" dirty="0"/>
              <a:t> </a:t>
            </a:r>
          </a:p>
        </p:txBody>
      </p:sp>
    </p:spTree>
    <p:extLst>
      <p:ext uri="{BB962C8B-B14F-4D97-AF65-F5344CB8AC3E}">
        <p14:creationId xmlns:p14="http://schemas.microsoft.com/office/powerpoint/2010/main" val="36181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当配置好</a:t>
            </a:r>
            <a:r>
              <a:rPr lang="en-US" altLang="zh-CN" sz="1200" kern="1200" dirty="0" err="1">
                <a:solidFill>
                  <a:schemeClr val="tx1"/>
                </a:solidFill>
                <a:latin typeface="+mn-lt"/>
                <a:ea typeface="+mn-ea"/>
                <a:cs typeface="+mn-cs"/>
              </a:rPr>
              <a:t>sudo</a:t>
            </a:r>
            <a:r>
              <a:rPr lang="zh-CN" altLang="zh-CN" sz="1200" kern="1200" dirty="0">
                <a:solidFill>
                  <a:schemeClr val="tx1"/>
                </a:solidFill>
                <a:latin typeface="+mn-lt"/>
                <a:ea typeface="+mn-ea"/>
                <a:cs typeface="+mn-cs"/>
              </a:rPr>
              <a:t>的配置文件之后就可以执行如下命令禁止</a:t>
            </a:r>
            <a:r>
              <a:rPr lang="en-US" altLang="zh-CN" sz="1200" kern="1200" dirty="0">
                <a:solidFill>
                  <a:schemeClr val="tx1"/>
                </a:solidFill>
                <a:latin typeface="+mn-lt"/>
                <a:ea typeface="+mn-ea"/>
                <a:cs typeface="+mn-cs"/>
              </a:rPr>
              <a:t>root</a:t>
            </a:r>
            <a:r>
              <a:rPr lang="zh-CN" altLang="zh-CN" sz="1200" kern="1200" dirty="0">
                <a:solidFill>
                  <a:schemeClr val="tx1"/>
                </a:solidFill>
                <a:latin typeface="+mn-lt"/>
                <a:ea typeface="+mn-ea"/>
                <a:cs typeface="+mn-cs"/>
              </a:rPr>
              <a:t>账号登录了： </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passwd</a:t>
            </a:r>
            <a:r>
              <a:rPr lang="en-US" altLang="zh-CN" sz="1200" kern="1200" dirty="0">
                <a:solidFill>
                  <a:schemeClr val="tx1"/>
                </a:solidFill>
                <a:latin typeface="+mn-lt"/>
                <a:ea typeface="+mn-ea"/>
                <a:cs typeface="+mn-cs"/>
              </a:rPr>
              <a:t>  -l  root</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24</a:t>
            </a:fld>
            <a:endParaRPr lang="zh-CN" altLang="en-US"/>
          </a:p>
        </p:txBody>
      </p:sp>
    </p:spTree>
    <p:extLst>
      <p:ext uri="{BB962C8B-B14F-4D97-AF65-F5344CB8AC3E}">
        <p14:creationId xmlns:p14="http://schemas.microsoft.com/office/powerpoint/2010/main" val="2024383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506A7476-CD41-4DB0-8CBB-18A8C385E8B8}" type="slidenum">
              <a:rPr lang="de-DE"/>
              <a:pPr/>
              <a:t>103</a:t>
            </a:fld>
            <a:endParaRPr lang="de-DE"/>
          </a:p>
        </p:txBody>
      </p:sp>
      <p:sp>
        <p:nvSpPr>
          <p:cNvPr id="811010" name="Rectangle 2"/>
          <p:cNvSpPr>
            <a:spLocks noGrp="1" noRot="1" noChangeAspect="1" noChangeArrowheads="1" noTextEdit="1"/>
          </p:cNvSpPr>
          <p:nvPr>
            <p:ph type="sldImg"/>
          </p:nvPr>
        </p:nvSpPr>
        <p:spPr>
          <a:xfrm>
            <a:off x="1150938" y="690563"/>
            <a:ext cx="4557712" cy="3417887"/>
          </a:xfrm>
          <a:ln/>
        </p:spPr>
      </p:sp>
      <p:sp>
        <p:nvSpPr>
          <p:cNvPr id="811011" name="Rectangle 3"/>
          <p:cNvSpPr>
            <a:spLocks noGrp="1" noChangeArrowheads="1"/>
          </p:cNvSpPr>
          <p:nvPr>
            <p:ph type="body" idx="1"/>
          </p:nvPr>
        </p:nvSpPr>
        <p:spPr>
          <a:xfrm>
            <a:off x="910918" y="4354147"/>
            <a:ext cx="5183087" cy="4557379"/>
          </a:xfrm>
          <a:ln/>
        </p:spPr>
        <p:txBody>
          <a:bodyPr lIns="87693" tIns="43847" rIns="87693" bIns="43847">
            <a:normAutofit fontScale="92500"/>
          </a:bodyPr>
          <a:lstStyle/>
          <a:p>
            <a:r>
              <a:rPr lang="de-CH" b="1" dirty="0" err="1"/>
              <a:t>Resuming</a:t>
            </a:r>
            <a:r>
              <a:rPr lang="de-CH" b="1" dirty="0"/>
              <a:t> a TLS Session</a:t>
            </a:r>
          </a:p>
          <a:p>
            <a:r>
              <a:rPr lang="de-CH" dirty="0"/>
              <a:t> </a:t>
            </a:r>
            <a:r>
              <a:rPr lang="de-DE" dirty="0"/>
              <a:t>• </a:t>
            </a:r>
            <a:r>
              <a:rPr lang="en-US" dirty="0"/>
              <a:t>When the client and server decide to resume a previous session or duplicate an</a:t>
            </a:r>
            <a:br>
              <a:rPr lang="en-US" dirty="0"/>
            </a:br>
            <a:r>
              <a:rPr lang="en-US" dirty="0"/>
              <a:t>   existing session (instead of negotiating new security parameters) the message flow</a:t>
            </a:r>
            <a:br>
              <a:rPr lang="en-US" dirty="0"/>
            </a:br>
            <a:r>
              <a:rPr lang="en-US" dirty="0"/>
              <a:t>   is as follows:</a:t>
            </a:r>
          </a:p>
          <a:p>
            <a:r>
              <a:rPr lang="de-CH" dirty="0"/>
              <a:t> </a:t>
            </a:r>
            <a:r>
              <a:rPr lang="de-DE" dirty="0"/>
              <a:t>• </a:t>
            </a:r>
            <a:r>
              <a:rPr lang="en-US" dirty="0"/>
              <a:t>The client sends a </a:t>
            </a:r>
            <a:r>
              <a:rPr lang="en-US" dirty="0" err="1"/>
              <a:t>ClientHello</a:t>
            </a:r>
            <a:r>
              <a:rPr lang="en-US" dirty="0"/>
              <a:t> using the Session ID of the session to be resumed.</a:t>
            </a:r>
            <a:br>
              <a:rPr lang="en-US" dirty="0"/>
            </a:br>
            <a:r>
              <a:rPr lang="en-US" dirty="0"/>
              <a:t>   The server then checks its session cache for a match. If a match is found, and the</a:t>
            </a:r>
            <a:br>
              <a:rPr lang="en-US" dirty="0"/>
            </a:br>
            <a:r>
              <a:rPr lang="en-US" dirty="0"/>
              <a:t>   server is willing to re-establish the connection under the specified session state, it</a:t>
            </a:r>
            <a:br>
              <a:rPr lang="en-US" dirty="0"/>
            </a:br>
            <a:r>
              <a:rPr lang="en-US" dirty="0"/>
              <a:t>   will send a </a:t>
            </a:r>
            <a:r>
              <a:rPr lang="en-US" dirty="0" err="1"/>
              <a:t>ServerHello</a:t>
            </a:r>
            <a:r>
              <a:rPr lang="en-US" dirty="0"/>
              <a:t> with the same Session ID value. Using the cached master</a:t>
            </a:r>
            <a:br>
              <a:rPr lang="en-US" dirty="0"/>
            </a:br>
            <a:r>
              <a:rPr lang="en-US" dirty="0"/>
              <a:t>   secret and the fresh client hello and server hello </a:t>
            </a:r>
            <a:r>
              <a:rPr lang="en-US" dirty="0" err="1"/>
              <a:t>nonces</a:t>
            </a:r>
            <a:r>
              <a:rPr lang="en-US" dirty="0"/>
              <a:t>, new session key material</a:t>
            </a:r>
            <a:br>
              <a:rPr lang="en-US" dirty="0"/>
            </a:br>
            <a:r>
              <a:rPr lang="en-US" dirty="0"/>
              <a:t>   is generated. At this point, both client and server must send change cipher spec</a:t>
            </a:r>
            <a:br>
              <a:rPr lang="en-US" dirty="0"/>
            </a:br>
            <a:r>
              <a:rPr lang="en-US" dirty="0"/>
              <a:t>   messages and proceed directly to the finished messages. Once the re-establishment</a:t>
            </a:r>
            <a:br>
              <a:rPr lang="en-US" dirty="0"/>
            </a:br>
            <a:r>
              <a:rPr lang="en-US" dirty="0"/>
              <a:t>   is complete, the client and server may begin to exchange application layer data.</a:t>
            </a:r>
            <a:br>
              <a:rPr lang="en-US" dirty="0"/>
            </a:br>
            <a:r>
              <a:rPr lang="en-US" dirty="0"/>
              <a:t>   If a Session ID match is not found, the server generates a new session ID and the</a:t>
            </a:r>
            <a:br>
              <a:rPr lang="en-US" dirty="0"/>
            </a:br>
            <a:r>
              <a:rPr lang="en-US" dirty="0"/>
              <a:t>   TLS client and server perform a full handshake.</a:t>
            </a:r>
          </a:p>
          <a:p>
            <a:r>
              <a:rPr lang="en-US" dirty="0"/>
              <a:t> </a:t>
            </a:r>
            <a:endParaRPr lang="de-DE" dirty="0"/>
          </a:p>
          <a:p>
            <a:r>
              <a:rPr lang="de-DE" i="1" dirty="0"/>
              <a:t>Source:  RFC 2246 – TLS Protocol Version 1.0</a:t>
            </a:r>
            <a:endParaRPr lang="de-DE" dirty="0"/>
          </a:p>
          <a:p>
            <a:r>
              <a:rPr lang="de-CH" dirty="0"/>
              <a:t> </a:t>
            </a:r>
          </a:p>
        </p:txBody>
      </p:sp>
    </p:spTree>
    <p:extLst>
      <p:ext uri="{BB962C8B-B14F-4D97-AF65-F5344CB8AC3E}">
        <p14:creationId xmlns:p14="http://schemas.microsoft.com/office/powerpoint/2010/main" val="967165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https://library.linode.com/security/ssl-certificates/self-signed</a:t>
            </a:r>
          </a:p>
          <a:p>
            <a:r>
              <a:rPr lang="en-US" altLang="zh-CN" dirty="0"/>
              <a:t>http://www.debianhelp.co.uk/selfcert.htm</a:t>
            </a:r>
          </a:p>
          <a:p>
            <a:r>
              <a:rPr lang="en-US" altLang="zh-CN" dirty="0"/>
              <a:t>http://wiki.debian.org/Self-Signed_Certificate</a:t>
            </a:r>
          </a:p>
          <a:p>
            <a:r>
              <a:rPr lang="en-US" altLang="zh-CN" dirty="0"/>
              <a:t>http://wiki.bitnami.com/Components/Apache#How_to_create_a_SSL_certificate.3f</a:t>
            </a:r>
          </a:p>
          <a:p>
            <a:r>
              <a:rPr lang="en-US" altLang="zh-CN" dirty="0"/>
              <a:t>http://jamesmcdonald.id.au/it-tips/create-self-signed-apache-ssl-certificate-on-ubuntu</a:t>
            </a:r>
            <a:endParaRPr lang="zh-CN" altLang="en-US" dirty="0"/>
          </a:p>
        </p:txBody>
      </p:sp>
      <p:sp>
        <p:nvSpPr>
          <p:cNvPr id="4" name="灯片编号占位符 3"/>
          <p:cNvSpPr>
            <a:spLocks noGrp="1"/>
          </p:cNvSpPr>
          <p:nvPr>
            <p:ph type="sldNum" sz="quarter" idx="10"/>
          </p:nvPr>
        </p:nvSpPr>
        <p:spPr/>
        <p:txBody>
          <a:bodyPr/>
          <a:lstStyle/>
          <a:p>
            <a:fld id="{BE1AFD27-08E6-4FCB-9729-1738F04008B4}" type="slidenum">
              <a:rPr lang="zh-CN" altLang="en-US" smtClean="0"/>
              <a:pPr/>
              <a:t>106</a:t>
            </a:fld>
            <a:endParaRPr lang="zh-CN" altLang="en-US"/>
          </a:p>
        </p:txBody>
      </p:sp>
    </p:spTree>
    <p:extLst>
      <p:ext uri="{BB962C8B-B14F-4D97-AF65-F5344CB8AC3E}">
        <p14:creationId xmlns:p14="http://schemas.microsoft.com/office/powerpoint/2010/main" val="1072003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a:solidFill>
                  <a:schemeClr val="tx1"/>
                </a:solidFill>
                <a:latin typeface="+mn-lt"/>
                <a:ea typeface="+mn-ea"/>
                <a:cs typeface="+mn-cs"/>
              </a:rPr>
              <a:t>DH</a:t>
            </a:r>
            <a:r>
              <a:rPr lang="zh-CN" altLang="en-US" sz="1200" b="0" i="0" kern="1200" dirty="0">
                <a:solidFill>
                  <a:schemeClr val="tx1"/>
                </a:solidFill>
                <a:latin typeface="+mn-lt"/>
                <a:ea typeface="+mn-ea"/>
                <a:cs typeface="+mn-cs"/>
              </a:rPr>
              <a:t>算法一般用户密钥交换。</a:t>
            </a:r>
          </a:p>
          <a:p>
            <a:r>
              <a:rPr lang="en-US" altLang="zh-CN" sz="1200" b="0" i="0" kern="1200" dirty="0">
                <a:solidFill>
                  <a:schemeClr val="tx1"/>
                </a:solidFill>
                <a:latin typeface="+mn-lt"/>
                <a:ea typeface="+mn-ea"/>
                <a:cs typeface="+mn-cs"/>
              </a:rPr>
              <a:t>RSA</a:t>
            </a:r>
            <a:r>
              <a:rPr lang="zh-CN" altLang="en-US" sz="1200" b="0" i="0" kern="1200" dirty="0">
                <a:solidFill>
                  <a:schemeClr val="tx1"/>
                </a:solidFill>
                <a:latin typeface="+mn-lt"/>
                <a:ea typeface="+mn-ea"/>
                <a:cs typeface="+mn-cs"/>
              </a:rPr>
              <a:t>算法既可以用于密钥交换，也可以用于</a:t>
            </a:r>
            <a:r>
              <a:rPr lang="zh-CN" altLang="en-US" sz="1200" b="0" i="0" u="none" strike="noStrike" kern="1200" dirty="0">
                <a:solidFill>
                  <a:schemeClr val="tx1"/>
                </a:solidFill>
                <a:latin typeface="+mn-lt"/>
                <a:ea typeface="+mn-ea"/>
                <a:cs typeface="+mn-cs"/>
              </a:rPr>
              <a:t>数字签名</a:t>
            </a:r>
            <a:r>
              <a:rPr lang="zh-CN" altLang="en-US" sz="1200" b="0" i="0" kern="1200" dirty="0">
                <a:solidFill>
                  <a:schemeClr val="tx1"/>
                </a:solidFill>
                <a:latin typeface="+mn-lt"/>
                <a:ea typeface="+mn-ea"/>
                <a:cs typeface="+mn-cs"/>
              </a:rPr>
              <a:t>。</a:t>
            </a:r>
          </a:p>
          <a:p>
            <a:r>
              <a:rPr lang="en-US" altLang="zh-CN" sz="1200" b="0" i="0" kern="1200" dirty="0">
                <a:solidFill>
                  <a:schemeClr val="tx1"/>
                </a:solidFill>
                <a:latin typeface="+mn-lt"/>
                <a:ea typeface="+mn-ea"/>
                <a:cs typeface="+mn-cs"/>
              </a:rPr>
              <a:t>DSA</a:t>
            </a:r>
            <a:r>
              <a:rPr lang="zh-CN" altLang="en-US" sz="1200" b="0" i="0" kern="1200" dirty="0">
                <a:solidFill>
                  <a:schemeClr val="tx1"/>
                </a:solidFill>
                <a:latin typeface="+mn-lt"/>
                <a:ea typeface="+mn-ea"/>
                <a:cs typeface="+mn-cs"/>
              </a:rPr>
              <a:t>算法则一般只用于数字签名。</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109</a:t>
            </a:fld>
            <a:endParaRPr lang="zh-CN" altLang="en-US"/>
          </a:p>
        </p:txBody>
      </p:sp>
    </p:spTree>
    <p:extLst>
      <p:ext uri="{BB962C8B-B14F-4D97-AF65-F5344CB8AC3E}">
        <p14:creationId xmlns:p14="http://schemas.microsoft.com/office/powerpoint/2010/main" val="396192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1AFD27-08E6-4FCB-9729-1738F04008B4}" type="slidenum">
              <a:rPr lang="zh-CN" altLang="en-US" smtClean="0"/>
              <a:pPr/>
              <a:t>111</a:t>
            </a:fld>
            <a:endParaRPr lang="zh-CN" altLang="en-US"/>
          </a:p>
        </p:txBody>
      </p:sp>
    </p:spTree>
    <p:extLst>
      <p:ext uri="{BB962C8B-B14F-4D97-AF65-F5344CB8AC3E}">
        <p14:creationId xmlns:p14="http://schemas.microsoft.com/office/powerpoint/2010/main" val="1703926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http://wiki.openssl.org/index.php/Command_Line_Utilities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112</a:t>
            </a:fld>
            <a:endParaRPr lang="zh-CN" altLang="en-US"/>
          </a:p>
        </p:txBody>
      </p:sp>
    </p:spTree>
    <p:extLst>
      <p:ext uri="{BB962C8B-B14F-4D97-AF65-F5344CB8AC3E}">
        <p14:creationId xmlns:p14="http://schemas.microsoft.com/office/powerpoint/2010/main" val="1663804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113</a:t>
            </a:fld>
            <a:endParaRPr lang="zh-CN" altLang="en-US"/>
          </a:p>
        </p:txBody>
      </p:sp>
    </p:spTree>
    <p:extLst>
      <p:ext uri="{BB962C8B-B14F-4D97-AF65-F5344CB8AC3E}">
        <p14:creationId xmlns:p14="http://schemas.microsoft.com/office/powerpoint/2010/main" val="413066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速度快</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116</a:t>
            </a:fld>
            <a:endParaRPr lang="zh-CN" altLang="en-US"/>
          </a:p>
        </p:txBody>
      </p:sp>
    </p:spTree>
    <p:extLst>
      <p:ext uri="{BB962C8B-B14F-4D97-AF65-F5344CB8AC3E}">
        <p14:creationId xmlns:p14="http://schemas.microsoft.com/office/powerpoint/2010/main" val="291978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openssl</a:t>
            </a:r>
            <a:r>
              <a:rPr lang="en-US" altLang="zh-CN" dirty="0"/>
              <a:t> enc –help</a:t>
            </a:r>
          </a:p>
          <a:p>
            <a:r>
              <a:rPr lang="en-US" altLang="zh-CN" dirty="0" err="1"/>
              <a:t>openssl</a:t>
            </a:r>
            <a:r>
              <a:rPr lang="en-US" altLang="zh-CN" dirty="0"/>
              <a:t> speed </a:t>
            </a:r>
            <a:r>
              <a:rPr lang="en-US" altLang="zh-CN" dirty="0" err="1"/>
              <a:t>des|aes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117</a:t>
            </a:fld>
            <a:endParaRPr lang="zh-CN" altLang="en-US"/>
          </a:p>
        </p:txBody>
      </p:sp>
    </p:spTree>
    <p:extLst>
      <p:ext uri="{BB962C8B-B14F-4D97-AF65-F5344CB8AC3E}">
        <p14:creationId xmlns:p14="http://schemas.microsoft.com/office/powerpoint/2010/main" val="301616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速度慢</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118</a:t>
            </a:fld>
            <a:endParaRPr lang="zh-CN" altLang="en-US"/>
          </a:p>
        </p:txBody>
      </p:sp>
    </p:spTree>
    <p:extLst>
      <p:ext uri="{BB962C8B-B14F-4D97-AF65-F5344CB8AC3E}">
        <p14:creationId xmlns:p14="http://schemas.microsoft.com/office/powerpoint/2010/main" val="3021866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120</a:t>
            </a:fld>
            <a:endParaRPr lang="zh-CN" altLang="en-US"/>
          </a:p>
        </p:txBody>
      </p:sp>
    </p:spTree>
    <p:extLst>
      <p:ext uri="{BB962C8B-B14F-4D97-AF65-F5344CB8AC3E}">
        <p14:creationId xmlns:p14="http://schemas.microsoft.com/office/powerpoint/2010/main" val="1599417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Tx/>
              <a:buChar char="•"/>
            </a:pPr>
            <a:r>
              <a:rPr lang="zh-CN" altLang="en-US" dirty="0"/>
              <a:t>主机名列表指的是本机的不同名称，而不是远程登录的客户机，因此一般均使用”</a:t>
            </a:r>
            <a:r>
              <a:rPr lang="en-US" altLang="zh-CN" dirty="0" err="1"/>
              <a:t>localhost</a:t>
            </a:r>
            <a:r>
              <a:rPr lang="en-US" altLang="zh-CN" dirty="0"/>
              <a:t>”</a:t>
            </a:r>
          </a:p>
          <a:p>
            <a:pPr>
              <a:buFontTx/>
              <a:buChar char="•"/>
            </a:pPr>
            <a:r>
              <a:rPr lang="zh-CN" altLang="en-US" dirty="0"/>
              <a:t>命令</a:t>
            </a:r>
            <a:r>
              <a:rPr lang="zh-CN" altLang="en-US"/>
              <a:t>列表部分的每</a:t>
            </a:r>
            <a:r>
              <a:rPr lang="zh-CN" altLang="en-US" dirty="0"/>
              <a:t>条命令建议都使用绝对路径</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31</a:t>
            </a:fld>
            <a:endParaRPr lang="zh-CN" altLang="en-US"/>
          </a:p>
        </p:txBody>
      </p:sp>
    </p:spTree>
    <p:extLst>
      <p:ext uri="{BB962C8B-B14F-4D97-AF65-F5344CB8AC3E}">
        <p14:creationId xmlns:p14="http://schemas.microsoft.com/office/powerpoint/2010/main" val="959196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不可否认性</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122</a:t>
            </a:fld>
            <a:endParaRPr lang="zh-CN" altLang="en-US"/>
          </a:p>
        </p:txBody>
      </p:sp>
    </p:spTree>
    <p:extLst>
      <p:ext uri="{BB962C8B-B14F-4D97-AF65-F5344CB8AC3E}">
        <p14:creationId xmlns:p14="http://schemas.microsoft.com/office/powerpoint/2010/main" val="4089692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md5sum	sha1sum	sha224sum	sha256sum	sha384sum</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125</a:t>
            </a:fld>
            <a:endParaRPr lang="zh-CN" altLang="en-US"/>
          </a:p>
        </p:txBody>
      </p:sp>
    </p:spTree>
    <p:extLst>
      <p:ext uri="{BB962C8B-B14F-4D97-AF65-F5344CB8AC3E}">
        <p14:creationId xmlns:p14="http://schemas.microsoft.com/office/powerpoint/2010/main" val="2581102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latin typeface="+mn-lt"/>
                <a:ea typeface="+mn-ea"/>
                <a:cs typeface="+mn-cs"/>
              </a:rPr>
              <a:t>目前定义和使用的证书有很大的不同，例如</a:t>
            </a:r>
            <a:r>
              <a:rPr lang="en-US" altLang="zh-CN" sz="1200" kern="1200" dirty="0">
                <a:solidFill>
                  <a:schemeClr val="tx1"/>
                </a:solidFill>
                <a:latin typeface="+mn-lt"/>
                <a:ea typeface="+mn-ea"/>
                <a:cs typeface="+mn-cs"/>
              </a:rPr>
              <a:t>X.509</a:t>
            </a:r>
            <a:r>
              <a:rPr lang="zh-CN" altLang="zh-CN" sz="1200" kern="1200" dirty="0">
                <a:solidFill>
                  <a:schemeClr val="tx1"/>
                </a:solidFill>
                <a:latin typeface="+mn-lt"/>
                <a:ea typeface="+mn-ea"/>
                <a:cs typeface="+mn-cs"/>
              </a:rPr>
              <a:t>证书、</a:t>
            </a:r>
            <a:r>
              <a:rPr lang="en-US" altLang="zh-CN" sz="1200" kern="1200" dirty="0">
                <a:solidFill>
                  <a:schemeClr val="tx1"/>
                </a:solidFill>
                <a:latin typeface="+mn-lt"/>
                <a:ea typeface="+mn-ea"/>
                <a:cs typeface="+mn-cs"/>
              </a:rPr>
              <a:t>WTLS</a:t>
            </a:r>
            <a:r>
              <a:rPr lang="zh-CN" altLang="zh-CN" sz="1200" kern="1200" dirty="0">
                <a:solidFill>
                  <a:schemeClr val="tx1"/>
                </a:solidFill>
                <a:latin typeface="+mn-lt"/>
                <a:ea typeface="+mn-ea"/>
                <a:cs typeface="+mn-cs"/>
              </a:rPr>
              <a:t>证书（</a:t>
            </a:r>
            <a:r>
              <a:rPr lang="en-US" altLang="zh-CN" sz="1200" kern="1200" dirty="0">
                <a:solidFill>
                  <a:schemeClr val="tx1"/>
                </a:solidFill>
                <a:latin typeface="+mn-lt"/>
                <a:ea typeface="+mn-ea"/>
                <a:cs typeface="+mn-cs"/>
              </a:rPr>
              <a:t>WAP</a:t>
            </a:r>
            <a:r>
              <a:rPr lang="zh-CN" altLang="zh-CN" sz="1200" kern="1200" dirty="0">
                <a:solidFill>
                  <a:schemeClr val="tx1"/>
                </a:solidFill>
                <a:latin typeface="+mn-lt"/>
                <a:ea typeface="+mn-ea"/>
                <a:cs typeface="+mn-cs"/>
              </a:rPr>
              <a:t>）和</a:t>
            </a:r>
            <a:r>
              <a:rPr lang="en-US" altLang="zh-CN" sz="1200" kern="1200" dirty="0">
                <a:solidFill>
                  <a:schemeClr val="tx1"/>
                </a:solidFill>
                <a:latin typeface="+mn-lt"/>
                <a:ea typeface="+mn-ea"/>
                <a:cs typeface="+mn-cs"/>
              </a:rPr>
              <a:t>PGP</a:t>
            </a:r>
            <a:r>
              <a:rPr lang="zh-CN" altLang="zh-CN" sz="1200" kern="1200" dirty="0">
                <a:solidFill>
                  <a:schemeClr val="tx1"/>
                </a:solidFill>
                <a:latin typeface="+mn-lt"/>
                <a:ea typeface="+mn-ea"/>
                <a:cs typeface="+mn-cs"/>
              </a:rPr>
              <a:t>证书等。但是大多数使用的证书是</a:t>
            </a:r>
            <a:r>
              <a:rPr lang="en-US" altLang="zh-CN" sz="1200" kern="1200" dirty="0">
                <a:solidFill>
                  <a:schemeClr val="tx1"/>
                </a:solidFill>
                <a:latin typeface="+mn-lt"/>
                <a:ea typeface="+mn-ea"/>
                <a:cs typeface="+mn-cs"/>
              </a:rPr>
              <a:t>X.509 v3</a:t>
            </a:r>
            <a:r>
              <a:rPr lang="zh-CN" altLang="zh-CN" sz="1200" kern="1200" dirty="0">
                <a:solidFill>
                  <a:schemeClr val="tx1"/>
                </a:solidFill>
                <a:latin typeface="+mn-lt"/>
                <a:ea typeface="+mn-ea"/>
                <a:cs typeface="+mn-cs"/>
              </a:rPr>
              <a:t>证书。</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128</a:t>
            </a:fld>
            <a:endParaRPr lang="zh-CN" altLang="en-US"/>
          </a:p>
        </p:txBody>
      </p:sp>
    </p:spTree>
    <p:extLst>
      <p:ext uri="{BB962C8B-B14F-4D97-AF65-F5344CB8AC3E}">
        <p14:creationId xmlns:p14="http://schemas.microsoft.com/office/powerpoint/2010/main" val="221486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u="none" strike="noStrike" kern="1200" dirty="0">
                <a:solidFill>
                  <a:schemeClr val="tx1"/>
                </a:solidFill>
                <a:latin typeface="+mn-lt"/>
                <a:ea typeface="+mn-ea"/>
                <a:cs typeface="+mn-cs"/>
              </a:rPr>
              <a:t>如何保证公钥不被篡改？  </a:t>
            </a:r>
            <a:r>
              <a:rPr lang="zh-CN" altLang="en-US" sz="1200" b="0" i="0" u="none" strike="noStrike" kern="1200" dirty="0">
                <a:solidFill>
                  <a:schemeClr val="tx1"/>
                </a:solidFill>
                <a:latin typeface="+mn-lt"/>
                <a:ea typeface="+mn-ea"/>
                <a:cs typeface="+mn-cs"/>
              </a:rPr>
              <a:t>将公钥放在 </a:t>
            </a:r>
            <a:r>
              <a:rPr lang="zh-CN" altLang="en-US" sz="1200" b="0" i="0" u="sng" strike="noStrike" kern="1200" dirty="0">
                <a:solidFill>
                  <a:schemeClr val="tx1"/>
                </a:solidFill>
                <a:latin typeface="+mn-lt"/>
                <a:ea typeface="+mn-ea"/>
                <a:cs typeface="+mn-cs"/>
              </a:rPr>
              <a:t>数字证书 </a:t>
            </a:r>
            <a:r>
              <a:rPr lang="zh-CN" altLang="en-US" sz="1200" b="0" i="0" u="none" strike="noStrike" kern="1200" dirty="0">
                <a:solidFill>
                  <a:schemeClr val="tx1"/>
                </a:solidFill>
                <a:latin typeface="+mn-lt"/>
                <a:ea typeface="+mn-ea"/>
                <a:cs typeface="+mn-cs"/>
              </a:rPr>
              <a:t>中。只要证书是可信的，公钥就是可信的。</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129</a:t>
            </a:fld>
            <a:endParaRPr lang="zh-CN" altLang="en-US"/>
          </a:p>
        </p:txBody>
      </p:sp>
    </p:spTree>
    <p:extLst>
      <p:ext uri="{BB962C8B-B14F-4D97-AF65-F5344CB8AC3E}">
        <p14:creationId xmlns:p14="http://schemas.microsoft.com/office/powerpoint/2010/main" val="4263992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1996</a:t>
            </a:r>
            <a:r>
              <a:rPr lang="zh-CN" altLang="zh-CN" dirty="0"/>
              <a:t>年，</a:t>
            </a:r>
            <a:r>
              <a:rPr lang="en-US" altLang="zh-CN" dirty="0"/>
              <a:t>ISO/IEC</a:t>
            </a:r>
            <a:r>
              <a:rPr lang="zh-CN" altLang="zh-CN" dirty="0"/>
              <a:t>、</a:t>
            </a:r>
            <a:r>
              <a:rPr lang="en-US" altLang="zh-CN" dirty="0"/>
              <a:t>ITU</a:t>
            </a:r>
            <a:r>
              <a:rPr lang="zh-CN" altLang="zh-CN" dirty="0"/>
              <a:t>和</a:t>
            </a:r>
            <a:r>
              <a:rPr lang="en-US" altLang="zh-CN" dirty="0"/>
              <a:t>ANSI</a:t>
            </a:r>
            <a:r>
              <a:rPr lang="zh-CN" altLang="zh-CN" dirty="0"/>
              <a:t>联合推出了</a:t>
            </a:r>
            <a:r>
              <a:rPr lang="en-US" altLang="zh-CN" dirty="0"/>
              <a:t>X.509 v3</a:t>
            </a:r>
            <a:r>
              <a:rPr lang="zh-CN" altLang="en-US" dirty="0"/>
              <a:t>，它</a:t>
            </a:r>
            <a:r>
              <a:rPr lang="zh-CN" altLang="zh-CN" sz="1200" kern="1200" dirty="0">
                <a:solidFill>
                  <a:schemeClr val="tx1"/>
                </a:solidFill>
                <a:latin typeface="+mn-lt"/>
                <a:ea typeface="+mn-ea"/>
                <a:cs typeface="+mn-cs"/>
              </a:rPr>
              <a:t>是目前最常用的证书格式</a:t>
            </a:r>
            <a:r>
              <a:rPr lang="zh-CN" altLang="en-US" sz="1200" kern="1200" dirty="0">
                <a:solidFill>
                  <a:schemeClr val="tx1"/>
                </a:solidFill>
                <a:latin typeface="+mn-lt"/>
                <a:ea typeface="+mn-ea"/>
                <a:cs typeface="+mn-cs"/>
              </a:rPr>
              <a:t>。</a:t>
            </a:r>
            <a:endParaRPr lang="en-US" altLang="zh-CN"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130</a:t>
            </a:fld>
            <a:endParaRPr lang="zh-CN" altLang="en-US"/>
          </a:p>
        </p:txBody>
      </p:sp>
    </p:spTree>
    <p:extLst>
      <p:ext uri="{BB962C8B-B14F-4D97-AF65-F5344CB8AC3E}">
        <p14:creationId xmlns:p14="http://schemas.microsoft.com/office/powerpoint/2010/main" val="2458947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CRL</a:t>
            </a:r>
            <a:r>
              <a:rPr lang="zh-CN" altLang="en-US" dirty="0"/>
              <a:t>（</a:t>
            </a:r>
            <a:r>
              <a:rPr lang="en-US" altLang="zh-CN" dirty="0"/>
              <a:t>Certificate Revocation List</a:t>
            </a:r>
            <a:r>
              <a:rPr lang="zh-CN" altLang="en-US" dirty="0"/>
              <a:t>，证书吊销列表）</a:t>
            </a:r>
            <a:endParaRPr lang="en-US" altLang="zh-CN" dirty="0"/>
          </a:p>
          <a:p>
            <a:r>
              <a:rPr lang="en-US" altLang="zh-CN" sz="1200" kern="1200" dirty="0">
                <a:solidFill>
                  <a:schemeClr val="tx1"/>
                </a:solidFill>
                <a:latin typeface="+mn-lt"/>
                <a:ea typeface="+mn-ea"/>
                <a:cs typeface="+mn-cs"/>
              </a:rPr>
              <a:t>OCSP</a:t>
            </a:r>
            <a:r>
              <a:rPr lang="zh-CN" altLang="zh-CN"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Online Certificate Status Protocol</a:t>
            </a:r>
            <a:r>
              <a:rPr lang="zh-CN" altLang="zh-CN" sz="1200" kern="1200" dirty="0">
                <a:solidFill>
                  <a:schemeClr val="tx1"/>
                </a:solidFill>
                <a:latin typeface="+mn-lt"/>
                <a:ea typeface="+mn-ea"/>
                <a:cs typeface="+mn-cs"/>
              </a:rPr>
              <a:t>，在线证书状态协议）</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131</a:t>
            </a:fld>
            <a:endParaRPr lang="zh-CN" altLang="en-US"/>
          </a:p>
        </p:txBody>
      </p:sp>
    </p:spTree>
    <p:extLst>
      <p:ext uri="{BB962C8B-B14F-4D97-AF65-F5344CB8AC3E}">
        <p14:creationId xmlns:p14="http://schemas.microsoft.com/office/powerpoint/2010/main" val="644915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a:solidFill>
                  <a:schemeClr val="tx1"/>
                </a:solidFill>
                <a:latin typeface="+mn-lt"/>
                <a:ea typeface="+mn-ea"/>
                <a:cs typeface="+mn-cs"/>
              </a:rPr>
              <a:t>PKCS#7  </a:t>
            </a:r>
            <a:r>
              <a:rPr lang="zh-CN" altLang="zh-CN" sz="1200" kern="1200" dirty="0">
                <a:solidFill>
                  <a:schemeClr val="tx1"/>
                </a:solidFill>
                <a:latin typeface="+mn-lt"/>
                <a:ea typeface="+mn-ea"/>
                <a:cs typeface="+mn-cs"/>
              </a:rPr>
              <a:t>定义了加密系统消息句法（</a:t>
            </a:r>
            <a:r>
              <a:rPr lang="en-US" altLang="zh-CN" sz="1200" kern="1200" dirty="0">
                <a:solidFill>
                  <a:schemeClr val="tx1"/>
                </a:solidFill>
                <a:latin typeface="+mn-lt"/>
                <a:ea typeface="+mn-ea"/>
                <a:cs typeface="+mn-cs"/>
              </a:rPr>
              <a:t>Cryptographic Message Syntax</a:t>
            </a:r>
            <a:r>
              <a:rPr lang="zh-CN"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是一种专为签名或加密数据传输的复杂格式（</a:t>
            </a:r>
            <a:r>
              <a:rPr lang="en-US" altLang="zh-CN" sz="1200" kern="1200" dirty="0">
                <a:solidFill>
                  <a:schemeClr val="tx1"/>
                </a:solidFill>
                <a:latin typeface="+mn-lt"/>
                <a:ea typeface="+mn-ea"/>
                <a:cs typeface="+mn-cs"/>
              </a:rPr>
              <a:t>RFC 2315</a:t>
            </a:r>
            <a:r>
              <a:rPr lang="zh-CN" altLang="en-US" sz="1200" kern="1200" dirty="0">
                <a:solidFill>
                  <a:schemeClr val="tx1"/>
                </a:solidFill>
                <a:latin typeface="+mn-lt"/>
                <a:ea typeface="+mn-ea"/>
                <a:cs typeface="+mn-cs"/>
              </a:rPr>
              <a:t>）。</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通常看到的</a:t>
            </a:r>
            <a:r>
              <a:rPr lang="en-US" altLang="zh-CN" sz="1200" kern="1200" dirty="0">
                <a:solidFill>
                  <a:schemeClr val="tx1"/>
                </a:solidFill>
                <a:latin typeface="+mn-lt"/>
                <a:ea typeface="+mn-ea"/>
                <a:cs typeface="+mn-cs"/>
              </a:rPr>
              <a:t>.P7B</a:t>
            </a:r>
            <a:r>
              <a:rPr lang="zh-CN" altLang="en-US" sz="1200" kern="1200" dirty="0">
                <a:solidFill>
                  <a:schemeClr val="tx1"/>
                </a:solidFill>
                <a:latin typeface="+mn-lt"/>
                <a:ea typeface="+mn-ea"/>
                <a:cs typeface="+mn-cs"/>
              </a:rPr>
              <a:t>和</a:t>
            </a:r>
            <a:r>
              <a:rPr lang="en-US" altLang="zh-CN" sz="1200" kern="1200" dirty="0">
                <a:solidFill>
                  <a:schemeClr val="tx1"/>
                </a:solidFill>
                <a:latin typeface="+mn-lt"/>
                <a:ea typeface="+mn-ea"/>
                <a:cs typeface="+mn-cs"/>
              </a:rPr>
              <a:t>.P7C</a:t>
            </a:r>
            <a:r>
              <a:rPr lang="zh-CN" altLang="en-US" sz="1200" kern="1200" dirty="0">
                <a:solidFill>
                  <a:schemeClr val="tx1"/>
                </a:solidFill>
                <a:latin typeface="+mn-lt"/>
                <a:ea typeface="+mn-ea"/>
                <a:cs typeface="+mn-cs"/>
              </a:rPr>
              <a:t>后缀文件，可以包括需要的整个证书链。 </a:t>
            </a:r>
          </a:p>
          <a:p>
            <a:r>
              <a:rPr lang="en-US" altLang="zh-CN" sz="1200" kern="1200" dirty="0">
                <a:solidFill>
                  <a:schemeClr val="tx1"/>
                </a:solidFill>
                <a:latin typeface="+mn-lt"/>
                <a:ea typeface="+mn-ea"/>
                <a:cs typeface="+mn-cs"/>
              </a:rPr>
              <a:t>        Java </a:t>
            </a:r>
            <a:r>
              <a:rPr lang="zh-CN" altLang="en-US" sz="1200" kern="1200" dirty="0">
                <a:solidFill>
                  <a:schemeClr val="tx1"/>
                </a:solidFill>
                <a:latin typeface="+mn-lt"/>
                <a:ea typeface="+mn-ea"/>
                <a:cs typeface="+mn-cs"/>
              </a:rPr>
              <a:t>的 </a:t>
            </a:r>
            <a:r>
              <a:rPr lang="en-US" altLang="zh-CN" sz="1200" kern="1200" dirty="0" err="1">
                <a:solidFill>
                  <a:schemeClr val="tx1"/>
                </a:solidFill>
                <a:latin typeface="+mn-lt"/>
                <a:ea typeface="+mn-ea"/>
                <a:cs typeface="+mn-cs"/>
              </a:rPr>
              <a:t>keytool</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实用程序支持这种格式。</a:t>
            </a:r>
            <a:endParaRPr lang="en-US" altLang="zh-CN"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PKCS#10</a:t>
            </a:r>
            <a:r>
              <a:rPr lang="en-US" altLang="zh-CN" sz="1200" kern="1200" dirty="0">
                <a:solidFill>
                  <a:schemeClr val="tx1"/>
                </a:solidFill>
                <a:latin typeface="+mn-lt"/>
                <a:ea typeface="+mn-ea"/>
                <a:cs typeface="+mn-cs"/>
              </a:rPr>
              <a:t> </a:t>
            </a:r>
            <a:r>
              <a:rPr lang="zh-CN" altLang="zh-CN" sz="1200" kern="1200" dirty="0">
                <a:solidFill>
                  <a:schemeClr val="tx1"/>
                </a:solidFill>
                <a:latin typeface="+mn-lt"/>
                <a:ea typeface="+mn-ea"/>
                <a:cs typeface="+mn-cs"/>
              </a:rPr>
              <a:t>定义了证书请求句法标准（</a:t>
            </a:r>
            <a:r>
              <a:rPr lang="en-US" altLang="zh-CN" sz="1200" kern="1200" dirty="0">
                <a:solidFill>
                  <a:schemeClr val="tx1"/>
                </a:solidFill>
                <a:latin typeface="+mn-lt"/>
                <a:ea typeface="+mn-ea"/>
                <a:cs typeface="+mn-cs"/>
              </a:rPr>
              <a:t>Certification Request Syntax Standard</a:t>
            </a:r>
            <a:r>
              <a:rPr lang="zh-CN" altLang="zh-CN" sz="1200" kern="1200" dirty="0">
                <a:solidFill>
                  <a:schemeClr val="tx1"/>
                </a:solidFill>
                <a:latin typeface="+mn-lt"/>
                <a:ea typeface="+mn-ea"/>
                <a:cs typeface="+mn-cs"/>
              </a:rPr>
              <a:t>），是证书发行过程中使用的通用协议。</a:t>
            </a:r>
            <a:endParaRPr lang="en-US" altLang="zh-CN"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PKCS#12</a:t>
            </a:r>
            <a:r>
              <a:rPr lang="en-US" altLang="zh-CN" sz="1200" kern="1200" dirty="0">
                <a:solidFill>
                  <a:schemeClr val="tx1"/>
                </a:solidFill>
                <a:latin typeface="+mn-lt"/>
                <a:ea typeface="+mn-ea"/>
                <a:cs typeface="+mn-cs"/>
              </a:rPr>
              <a:t> </a:t>
            </a:r>
            <a:r>
              <a:rPr lang="zh-CN" altLang="zh-CN" sz="1200" kern="1200" dirty="0">
                <a:solidFill>
                  <a:schemeClr val="tx1"/>
                </a:solidFill>
                <a:latin typeface="+mn-lt"/>
                <a:ea typeface="+mn-ea"/>
                <a:cs typeface="+mn-cs"/>
              </a:rPr>
              <a:t>规定了存储或传输密钥和证书的安全格式，有效的防止对密钥文件的未授权访问。</a:t>
            </a:r>
            <a:r>
              <a:rPr lang="zh-CN" altLang="en-US" sz="1200" kern="1200" dirty="0">
                <a:solidFill>
                  <a:schemeClr val="tx1"/>
                </a:solidFill>
                <a:latin typeface="+mn-lt"/>
                <a:ea typeface="+mn-ea"/>
                <a:cs typeface="+mn-cs"/>
              </a:rPr>
              <a:t>通常用于 </a:t>
            </a:r>
            <a:r>
              <a:rPr lang="en-US" altLang="zh-CN" sz="1200" kern="1200" dirty="0">
                <a:solidFill>
                  <a:schemeClr val="tx1"/>
                </a:solidFill>
                <a:latin typeface="+mn-lt"/>
                <a:ea typeface="+mn-ea"/>
                <a:cs typeface="+mn-cs"/>
              </a:rPr>
              <a:t>MS </a:t>
            </a:r>
            <a:r>
              <a:rPr lang="zh-CN" altLang="en-US" sz="1200" kern="1200" dirty="0">
                <a:solidFill>
                  <a:schemeClr val="tx1"/>
                </a:solidFill>
                <a:latin typeface="+mn-lt"/>
                <a:ea typeface="+mn-ea"/>
                <a:cs typeface="+mn-cs"/>
              </a:rPr>
              <a:t>的客户端证书。</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133</a:t>
            </a:fld>
            <a:endParaRPr lang="zh-CN" altLang="en-US"/>
          </a:p>
        </p:txBody>
      </p:sp>
    </p:spTree>
    <p:extLst>
      <p:ext uri="{BB962C8B-B14F-4D97-AF65-F5344CB8AC3E}">
        <p14:creationId xmlns:p14="http://schemas.microsoft.com/office/powerpoint/2010/main" val="244445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1" kern="1200" baseline="0" dirty="0">
                <a:solidFill>
                  <a:schemeClr val="tx1"/>
                </a:solidFill>
                <a:latin typeface="+mn-lt"/>
                <a:ea typeface="+mn-ea"/>
                <a:cs typeface="+mn-cs"/>
              </a:rPr>
              <a:t>Binary (DER) certificate</a:t>
            </a:r>
          </a:p>
          <a:p>
            <a:r>
              <a:rPr lang="en-US" altLang="zh-CN" sz="1200" kern="1200" baseline="0" dirty="0">
                <a:solidFill>
                  <a:schemeClr val="tx1"/>
                </a:solidFill>
                <a:latin typeface="+mn-lt"/>
                <a:ea typeface="+mn-ea"/>
                <a:cs typeface="+mn-cs"/>
              </a:rPr>
              <a:t>Contains an X.509 certificate in its raw form, using DER ASN.1 encoding.</a:t>
            </a:r>
          </a:p>
          <a:p>
            <a:r>
              <a:rPr lang="en-US" altLang="zh-CN" sz="1200" b="1" kern="1200" baseline="0" dirty="0">
                <a:solidFill>
                  <a:schemeClr val="tx1"/>
                </a:solidFill>
                <a:latin typeface="+mn-lt"/>
                <a:ea typeface="+mn-ea"/>
                <a:cs typeface="+mn-cs"/>
              </a:rPr>
              <a:t>ASCII (PEM) certificate(s)</a:t>
            </a:r>
          </a:p>
          <a:p>
            <a:r>
              <a:rPr lang="en-US" altLang="zh-CN" sz="1200" kern="1200" baseline="0" dirty="0">
                <a:solidFill>
                  <a:schemeClr val="tx1"/>
                </a:solidFill>
                <a:latin typeface="+mn-lt"/>
                <a:ea typeface="+mn-ea"/>
                <a:cs typeface="+mn-cs"/>
              </a:rPr>
              <a:t>Contains a base64-encoded DER certificate, with -----BEGIN CERTIFICATE----- used</a:t>
            </a:r>
          </a:p>
          <a:p>
            <a:r>
              <a:rPr lang="en-US" altLang="zh-CN" sz="1200" kern="1200" baseline="0" dirty="0">
                <a:solidFill>
                  <a:schemeClr val="tx1"/>
                </a:solidFill>
                <a:latin typeface="+mn-lt"/>
                <a:ea typeface="+mn-ea"/>
                <a:cs typeface="+mn-cs"/>
              </a:rPr>
              <a:t>as the header and -----END CERTIFICATE----- as the footer. Usually seen with only one</a:t>
            </a:r>
          </a:p>
          <a:p>
            <a:r>
              <a:rPr lang="en-US" altLang="zh-CN" sz="1200" kern="1200" baseline="0" dirty="0">
                <a:solidFill>
                  <a:schemeClr val="tx1"/>
                </a:solidFill>
                <a:latin typeface="+mn-lt"/>
                <a:ea typeface="+mn-ea"/>
                <a:cs typeface="+mn-cs"/>
              </a:rPr>
              <a:t>certificate per file, although some programs allow more than one certificate depending</a:t>
            </a:r>
          </a:p>
          <a:p>
            <a:r>
              <a:rPr lang="en-US" altLang="zh-CN" sz="1200" kern="1200" baseline="0" dirty="0">
                <a:solidFill>
                  <a:schemeClr val="tx1"/>
                </a:solidFill>
                <a:latin typeface="+mn-lt"/>
                <a:ea typeface="+mn-ea"/>
                <a:cs typeface="+mn-cs"/>
              </a:rPr>
              <a:t>on the context. For example, the Apache web server requires the server certificate to be</a:t>
            </a:r>
          </a:p>
          <a:p>
            <a:r>
              <a:rPr lang="en-US" altLang="zh-CN" sz="1200" kern="1200" baseline="0" dirty="0">
                <a:solidFill>
                  <a:schemeClr val="tx1"/>
                </a:solidFill>
                <a:latin typeface="+mn-lt"/>
                <a:ea typeface="+mn-ea"/>
                <a:cs typeface="+mn-cs"/>
              </a:rPr>
              <a:t>alone in one file, with all intermediate certificates together in another.</a:t>
            </a:r>
          </a:p>
          <a:p>
            <a:r>
              <a:rPr lang="en-US" altLang="zh-CN" sz="1200" b="1" kern="1200" baseline="0" dirty="0">
                <a:solidFill>
                  <a:schemeClr val="tx1"/>
                </a:solidFill>
                <a:latin typeface="+mn-lt"/>
                <a:ea typeface="+mn-ea"/>
                <a:cs typeface="+mn-cs"/>
              </a:rPr>
              <a:t>Binary (DER) key</a:t>
            </a:r>
          </a:p>
          <a:p>
            <a:r>
              <a:rPr lang="en-US" altLang="zh-CN" sz="1200" kern="1200" baseline="0" dirty="0">
                <a:solidFill>
                  <a:schemeClr val="tx1"/>
                </a:solidFill>
                <a:latin typeface="+mn-lt"/>
                <a:ea typeface="+mn-ea"/>
                <a:cs typeface="+mn-cs"/>
              </a:rPr>
              <a:t>Contains a private key in its raw form, using DER ASN.1 encoding. </a:t>
            </a:r>
            <a:r>
              <a:rPr lang="en-US" altLang="zh-CN" sz="1200" kern="1200" baseline="0" dirty="0" err="1">
                <a:solidFill>
                  <a:schemeClr val="tx1"/>
                </a:solidFill>
                <a:latin typeface="+mn-lt"/>
                <a:ea typeface="+mn-ea"/>
                <a:cs typeface="+mn-cs"/>
              </a:rPr>
              <a:t>OpenSSL</a:t>
            </a:r>
            <a:r>
              <a:rPr lang="en-US" altLang="zh-CN" sz="1200" kern="1200" baseline="0" dirty="0">
                <a:solidFill>
                  <a:schemeClr val="tx1"/>
                </a:solidFill>
                <a:latin typeface="+mn-lt"/>
                <a:ea typeface="+mn-ea"/>
                <a:cs typeface="+mn-cs"/>
              </a:rPr>
              <a:t> creates</a:t>
            </a:r>
          </a:p>
          <a:p>
            <a:r>
              <a:rPr lang="en-US" altLang="zh-CN" sz="1200" kern="1200" baseline="0" dirty="0">
                <a:solidFill>
                  <a:schemeClr val="tx1"/>
                </a:solidFill>
                <a:latin typeface="+mn-lt"/>
                <a:ea typeface="+mn-ea"/>
                <a:cs typeface="+mn-cs"/>
              </a:rPr>
              <a:t>keys in its own traditional (</a:t>
            </a:r>
            <a:r>
              <a:rPr lang="en-US" altLang="zh-CN" sz="1200" kern="1200" baseline="0" dirty="0" err="1">
                <a:solidFill>
                  <a:schemeClr val="tx1"/>
                </a:solidFill>
                <a:latin typeface="+mn-lt"/>
                <a:ea typeface="+mn-ea"/>
                <a:cs typeface="+mn-cs"/>
              </a:rPr>
              <a:t>SSLeay</a:t>
            </a:r>
            <a:r>
              <a:rPr lang="en-US" altLang="zh-CN" sz="1200" kern="1200" baseline="0" dirty="0">
                <a:solidFill>
                  <a:schemeClr val="tx1"/>
                </a:solidFill>
                <a:latin typeface="+mn-lt"/>
                <a:ea typeface="+mn-ea"/>
                <a:cs typeface="+mn-cs"/>
              </a:rPr>
              <a:t>) format. There’s also an alternative format called</a:t>
            </a:r>
          </a:p>
          <a:p>
            <a:r>
              <a:rPr lang="en-US" altLang="zh-CN" sz="1200" kern="1200" baseline="0" dirty="0">
                <a:solidFill>
                  <a:schemeClr val="tx1"/>
                </a:solidFill>
                <a:latin typeface="+mn-lt"/>
                <a:ea typeface="+mn-ea"/>
                <a:cs typeface="+mn-cs"/>
              </a:rPr>
              <a:t>PKCS#8 (defined in RFC 5208), but it’s not widely used. </a:t>
            </a:r>
            <a:r>
              <a:rPr lang="en-US" altLang="zh-CN" sz="1200" kern="1200" baseline="0" dirty="0" err="1">
                <a:solidFill>
                  <a:schemeClr val="tx1"/>
                </a:solidFill>
                <a:latin typeface="+mn-lt"/>
                <a:ea typeface="+mn-ea"/>
                <a:cs typeface="+mn-cs"/>
              </a:rPr>
              <a:t>OpenSSL</a:t>
            </a:r>
            <a:r>
              <a:rPr lang="en-US" altLang="zh-CN" sz="1200" kern="1200" baseline="0" dirty="0">
                <a:solidFill>
                  <a:schemeClr val="tx1"/>
                </a:solidFill>
                <a:latin typeface="+mn-lt"/>
                <a:ea typeface="+mn-ea"/>
                <a:cs typeface="+mn-cs"/>
              </a:rPr>
              <a:t> can convert to and</a:t>
            </a:r>
          </a:p>
          <a:p>
            <a:r>
              <a:rPr lang="en-US" altLang="zh-CN" sz="1200" kern="1200" baseline="0" dirty="0">
                <a:solidFill>
                  <a:schemeClr val="tx1"/>
                </a:solidFill>
                <a:latin typeface="+mn-lt"/>
                <a:ea typeface="+mn-ea"/>
                <a:cs typeface="+mn-cs"/>
              </a:rPr>
              <a:t>from PKCS#8 format using the pkcs8 command.</a:t>
            </a:r>
          </a:p>
          <a:p>
            <a:r>
              <a:rPr lang="en-US" altLang="zh-CN" sz="1200" b="1" kern="1200" baseline="0" dirty="0">
                <a:solidFill>
                  <a:schemeClr val="tx1"/>
                </a:solidFill>
                <a:latin typeface="+mn-lt"/>
                <a:ea typeface="+mn-ea"/>
                <a:cs typeface="+mn-cs"/>
              </a:rPr>
              <a:t>ASCII (PEM) key</a:t>
            </a:r>
          </a:p>
          <a:p>
            <a:r>
              <a:rPr lang="en-US" altLang="zh-CN" sz="1200" kern="1200" baseline="0" dirty="0">
                <a:solidFill>
                  <a:schemeClr val="tx1"/>
                </a:solidFill>
                <a:latin typeface="+mn-lt"/>
                <a:ea typeface="+mn-ea"/>
                <a:cs typeface="+mn-cs"/>
              </a:rPr>
              <a:t>Contains a base64-encoded DER certificate with additional metadata (e.g., the algorithm</a:t>
            </a:r>
          </a:p>
          <a:p>
            <a:r>
              <a:rPr lang="en-US" altLang="zh-CN" sz="1200" kern="1200" baseline="0" dirty="0">
                <a:solidFill>
                  <a:schemeClr val="tx1"/>
                </a:solidFill>
                <a:latin typeface="+mn-lt"/>
                <a:ea typeface="+mn-ea"/>
                <a:cs typeface="+mn-cs"/>
              </a:rPr>
              <a:t>used for password protection).</a:t>
            </a:r>
          </a:p>
          <a:p>
            <a:r>
              <a:rPr lang="en-US" altLang="zh-CN" sz="1200" b="1" kern="1200" baseline="0" dirty="0">
                <a:solidFill>
                  <a:schemeClr val="tx1"/>
                </a:solidFill>
                <a:latin typeface="+mn-lt"/>
                <a:ea typeface="+mn-ea"/>
                <a:cs typeface="+mn-cs"/>
              </a:rPr>
              <a:t>PKCS#7 certificate(s)</a:t>
            </a:r>
          </a:p>
          <a:p>
            <a:r>
              <a:rPr lang="en-US" altLang="zh-CN" sz="1200" kern="1200" baseline="0" dirty="0">
                <a:solidFill>
                  <a:schemeClr val="tx1"/>
                </a:solidFill>
                <a:latin typeface="+mn-lt"/>
                <a:ea typeface="+mn-ea"/>
                <a:cs typeface="+mn-cs"/>
              </a:rPr>
              <a:t>A complex format designed for the transport of signed or encrypted data, defined in</a:t>
            </a:r>
          </a:p>
          <a:p>
            <a:r>
              <a:rPr lang="en-US" altLang="zh-CN" sz="1200" kern="1200" baseline="0" dirty="0">
                <a:solidFill>
                  <a:schemeClr val="tx1"/>
                </a:solidFill>
                <a:latin typeface="+mn-lt"/>
                <a:ea typeface="+mn-ea"/>
                <a:cs typeface="+mn-cs"/>
              </a:rPr>
              <a:t>RFC 2315. It’s usually seen with .p7b and .p7c extensions and can include the entire</a:t>
            </a:r>
          </a:p>
          <a:p>
            <a:r>
              <a:rPr lang="en-US" altLang="zh-CN" sz="1200" kern="1200" baseline="0" dirty="0">
                <a:solidFill>
                  <a:schemeClr val="tx1"/>
                </a:solidFill>
                <a:latin typeface="+mn-lt"/>
                <a:ea typeface="+mn-ea"/>
                <a:cs typeface="+mn-cs"/>
              </a:rPr>
              <a:t>certificate chain as needed. This format is supported by Java’s </a:t>
            </a:r>
            <a:r>
              <a:rPr lang="en-US" altLang="zh-CN" sz="1200" kern="1200" baseline="0" dirty="0" err="1">
                <a:solidFill>
                  <a:schemeClr val="tx1"/>
                </a:solidFill>
                <a:latin typeface="+mn-lt"/>
                <a:ea typeface="+mn-ea"/>
                <a:cs typeface="+mn-cs"/>
              </a:rPr>
              <a:t>keytool</a:t>
            </a:r>
            <a:r>
              <a:rPr lang="en-US" altLang="zh-CN" sz="1200" kern="1200" baseline="0" dirty="0">
                <a:solidFill>
                  <a:schemeClr val="tx1"/>
                </a:solidFill>
                <a:latin typeface="+mn-lt"/>
                <a:ea typeface="+mn-ea"/>
                <a:cs typeface="+mn-cs"/>
              </a:rPr>
              <a:t> utility.</a:t>
            </a:r>
          </a:p>
          <a:p>
            <a:r>
              <a:rPr lang="en-US" altLang="zh-CN" sz="1200" b="1" kern="1200" baseline="0" dirty="0">
                <a:solidFill>
                  <a:schemeClr val="tx1"/>
                </a:solidFill>
                <a:latin typeface="+mn-lt"/>
                <a:ea typeface="+mn-ea"/>
                <a:cs typeface="+mn-cs"/>
              </a:rPr>
              <a:t>PKCS#12 (PFX) key and certificate(s)</a:t>
            </a:r>
          </a:p>
          <a:p>
            <a:r>
              <a:rPr lang="en-US" altLang="zh-CN" sz="1200" kern="1200" baseline="0" dirty="0">
                <a:solidFill>
                  <a:schemeClr val="tx1"/>
                </a:solidFill>
                <a:latin typeface="+mn-lt"/>
                <a:ea typeface="+mn-ea"/>
                <a:cs typeface="+mn-cs"/>
              </a:rPr>
              <a:t>A complex format that can store a protected server key with the corresponding</a:t>
            </a:r>
          </a:p>
          <a:p>
            <a:r>
              <a:rPr lang="en-US" altLang="zh-CN" sz="1200" kern="1200" baseline="0" dirty="0">
                <a:solidFill>
                  <a:schemeClr val="tx1"/>
                </a:solidFill>
                <a:latin typeface="+mn-lt"/>
                <a:ea typeface="+mn-ea"/>
                <a:cs typeface="+mn-cs"/>
              </a:rPr>
              <a:t>certificate as well as the intermediate certificates. It’s commonly seen with .p12 and</a:t>
            </a:r>
          </a:p>
          <a:p>
            <a:r>
              <a:rPr lang="en-US" altLang="zh-CN" sz="1200" kern="1200" baseline="0" dirty="0">
                <a:solidFill>
                  <a:schemeClr val="tx1"/>
                </a:solidFill>
                <a:latin typeface="+mn-lt"/>
                <a:ea typeface="+mn-ea"/>
                <a:cs typeface="+mn-cs"/>
              </a:rPr>
              <a:t>.</a:t>
            </a:r>
            <a:r>
              <a:rPr lang="en-US" altLang="zh-CN" sz="1200" kern="1200" baseline="0" dirty="0" err="1">
                <a:solidFill>
                  <a:schemeClr val="tx1"/>
                </a:solidFill>
                <a:latin typeface="+mn-lt"/>
                <a:ea typeface="+mn-ea"/>
                <a:cs typeface="+mn-cs"/>
              </a:rPr>
              <a:t>pfx</a:t>
            </a:r>
            <a:r>
              <a:rPr lang="en-US" altLang="zh-CN" sz="1200" kern="1200" baseline="0" dirty="0">
                <a:solidFill>
                  <a:schemeClr val="tx1"/>
                </a:solidFill>
                <a:latin typeface="+mn-lt"/>
                <a:ea typeface="+mn-ea"/>
                <a:cs typeface="+mn-cs"/>
              </a:rPr>
              <a:t> extensions. This format is commonly used in Microsoft products. These days, the</a:t>
            </a:r>
          </a:p>
          <a:p>
            <a:r>
              <a:rPr lang="en-US" altLang="zh-CN" sz="1200" kern="1200" baseline="0" dirty="0">
                <a:solidFill>
                  <a:schemeClr val="tx1"/>
                </a:solidFill>
                <a:latin typeface="+mn-lt"/>
                <a:ea typeface="+mn-ea"/>
                <a:cs typeface="+mn-cs"/>
              </a:rPr>
              <a:t>PFX name is used as a synonym for PKCS#12, even though PFX referred to a different</a:t>
            </a:r>
          </a:p>
          <a:p>
            <a:r>
              <a:rPr lang="en-US" altLang="zh-CN" sz="1200" kern="1200" baseline="0" dirty="0">
                <a:solidFill>
                  <a:schemeClr val="tx1"/>
                </a:solidFill>
                <a:latin typeface="+mn-lt"/>
                <a:ea typeface="+mn-ea"/>
                <a:cs typeface="+mn-cs"/>
              </a:rPr>
              <a:t>format a long time ago (an early version of PKCS#12). It’s unlikely that you’ll encounter</a:t>
            </a:r>
          </a:p>
          <a:p>
            <a:r>
              <a:rPr lang="en-US" altLang="zh-CN" sz="1200" kern="1200" baseline="0" dirty="0">
                <a:solidFill>
                  <a:schemeClr val="tx1"/>
                </a:solidFill>
                <a:latin typeface="+mn-lt"/>
                <a:ea typeface="+mn-ea"/>
                <a:cs typeface="+mn-cs"/>
              </a:rPr>
              <a:t>the old version anywhere.</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134</a:t>
            </a:fld>
            <a:endParaRPr lang="zh-CN" altLang="en-US"/>
          </a:p>
        </p:txBody>
      </p:sp>
    </p:spTree>
    <p:extLst>
      <p:ext uri="{BB962C8B-B14F-4D97-AF65-F5344CB8AC3E}">
        <p14:creationId xmlns:p14="http://schemas.microsoft.com/office/powerpoint/2010/main" val="2489652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https://github.com/OpenVPN/easy-rsa</a:t>
            </a:r>
          </a:p>
          <a:p>
            <a:r>
              <a:rPr lang="en-US" altLang="zh-CN" dirty="0"/>
              <a:t>http://www.msquared.id.au/articles/easy-rsa-subjectaltname/</a:t>
            </a:r>
          </a:p>
          <a:p>
            <a:r>
              <a:rPr lang="en-US" altLang="zh-CN" dirty="0"/>
              <a:t>https://github.com/fluffle/ca-scripts</a:t>
            </a:r>
          </a:p>
          <a:p>
            <a:r>
              <a:rPr lang="en-US" altLang="zh-CN" dirty="0"/>
              <a:t>https://github.com/mosladil/root-ca</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136</a:t>
            </a:fld>
            <a:endParaRPr lang="zh-CN" altLang="en-US"/>
          </a:p>
        </p:txBody>
      </p:sp>
    </p:spTree>
    <p:extLst>
      <p:ext uri="{BB962C8B-B14F-4D97-AF65-F5344CB8AC3E}">
        <p14:creationId xmlns:p14="http://schemas.microsoft.com/office/powerpoint/2010/main" val="4026894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137</a:t>
            </a:fld>
            <a:endParaRPr lang="zh-CN" altLang="en-US"/>
          </a:p>
        </p:txBody>
      </p:sp>
    </p:spTree>
    <p:extLst>
      <p:ext uri="{BB962C8B-B14F-4D97-AF65-F5344CB8AC3E}">
        <p14:creationId xmlns:p14="http://schemas.microsoft.com/office/powerpoint/2010/main" val="110351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-V : </a:t>
            </a:r>
            <a:r>
              <a:rPr lang="zh-CN" altLang="en-US" dirty="0"/>
              <a:t>显示版本信息，并退出。</a:t>
            </a:r>
          </a:p>
          <a:p>
            <a:r>
              <a:rPr lang="en-US" altLang="zh-CN" dirty="0"/>
              <a:t>-h : </a:t>
            </a:r>
            <a:r>
              <a:rPr lang="zh-CN" altLang="en-US" dirty="0"/>
              <a:t>显示帮助信息。</a:t>
            </a:r>
          </a:p>
          <a:p>
            <a:r>
              <a:rPr lang="en-US" altLang="zh-CN" dirty="0"/>
              <a:t>-l : </a:t>
            </a:r>
            <a:r>
              <a:rPr lang="zh-CN" altLang="en-US" dirty="0"/>
              <a:t>显示当前用户（执行</a:t>
            </a:r>
            <a:r>
              <a:rPr lang="en-US" altLang="zh-CN" dirty="0" err="1"/>
              <a:t>sudo</a:t>
            </a:r>
            <a:r>
              <a:rPr lang="zh-CN" altLang="en-US" dirty="0"/>
              <a:t>的使用者）的权限，只有在</a:t>
            </a:r>
            <a:r>
              <a:rPr lang="en-US" altLang="zh-CN" dirty="0"/>
              <a:t>/etc/</a:t>
            </a:r>
            <a:r>
              <a:rPr lang="en-US" altLang="zh-CN" dirty="0" err="1"/>
              <a:t>sudoers</a:t>
            </a:r>
            <a:r>
              <a:rPr lang="zh-CN" altLang="en-US" dirty="0"/>
              <a:t>里的用户才能使用该选项。</a:t>
            </a:r>
          </a:p>
          <a:p>
            <a:r>
              <a:rPr lang="en-US" altLang="zh-CN" dirty="0"/>
              <a:t>-v : </a:t>
            </a:r>
            <a:r>
              <a:rPr lang="zh-CN" altLang="en-US" dirty="0"/>
              <a:t>延长口令有效期限</a:t>
            </a:r>
            <a:r>
              <a:rPr lang="en-US" altLang="zh-CN" dirty="0"/>
              <a:t>5</a:t>
            </a:r>
            <a:r>
              <a:rPr lang="zh-CN" altLang="en-US" dirty="0"/>
              <a:t>分钟。</a:t>
            </a:r>
          </a:p>
          <a:p>
            <a:r>
              <a:rPr lang="en-US" altLang="zh-CN" dirty="0"/>
              <a:t>-k : </a:t>
            </a:r>
            <a:r>
              <a:rPr lang="zh-CN" altLang="en-US" dirty="0"/>
              <a:t>将会强迫使用者在下一次执行</a:t>
            </a:r>
            <a:r>
              <a:rPr lang="en-US" altLang="zh-CN" dirty="0" err="1"/>
              <a:t>sudo</a:t>
            </a:r>
            <a:r>
              <a:rPr lang="zh-CN" altLang="en-US" dirty="0"/>
              <a:t>时问口令（不论有没有超过</a:t>
            </a:r>
            <a:r>
              <a:rPr lang="en-US" altLang="zh-CN" dirty="0"/>
              <a:t>5</a:t>
            </a:r>
            <a:r>
              <a:rPr lang="zh-CN" altLang="en-US" dirty="0"/>
              <a:t>分钟）。</a:t>
            </a:r>
            <a:endParaRPr lang="en-US" altLang="zh-CN" dirty="0"/>
          </a:p>
          <a:p>
            <a:endParaRPr lang="en-US" altLang="zh-CN" dirty="0"/>
          </a:p>
          <a:p>
            <a:pPr rtl="0"/>
            <a:r>
              <a:rPr lang="en-US" altLang="zh-CN" sz="1200" kern="1200" dirty="0">
                <a:solidFill>
                  <a:schemeClr val="tx1"/>
                </a:solidFill>
                <a:latin typeface="+mn-lt"/>
                <a:ea typeface="+mn-ea"/>
                <a:cs typeface="+mn-cs"/>
              </a:rPr>
              <a:t>-V: Version</a:t>
            </a:r>
          </a:p>
          <a:p>
            <a:pPr rtl="0"/>
            <a:r>
              <a:rPr lang="en-US" altLang="zh-CN" sz="1200" kern="1200" baseline="0" dirty="0">
                <a:solidFill>
                  <a:schemeClr val="tx1"/>
                </a:solidFill>
                <a:latin typeface="+mn-lt"/>
                <a:ea typeface="+mn-ea"/>
                <a:cs typeface="+mn-cs"/>
              </a:rPr>
              <a:t>-l: list allowed commands</a:t>
            </a:r>
          </a:p>
          <a:p>
            <a:pPr rtl="0"/>
            <a:r>
              <a:rPr lang="en-US" altLang="zh-CN" sz="1200" kern="1200" baseline="0" dirty="0">
                <a:solidFill>
                  <a:schemeClr val="tx1"/>
                </a:solidFill>
                <a:latin typeface="+mn-lt"/>
                <a:ea typeface="+mn-ea"/>
                <a:cs typeface="+mn-cs"/>
              </a:rPr>
              <a:t>-L: list defaults – Defaults parameters</a:t>
            </a:r>
          </a:p>
          <a:p>
            <a:pPr rtl="0"/>
            <a:r>
              <a:rPr lang="en-US" altLang="zh-CN" sz="1200" kern="1200" baseline="0" dirty="0">
                <a:solidFill>
                  <a:schemeClr val="tx1"/>
                </a:solidFill>
                <a:latin typeface="+mn-lt"/>
                <a:ea typeface="+mn-ea"/>
                <a:cs typeface="+mn-cs"/>
              </a:rPr>
              <a:t>-h: help</a:t>
            </a:r>
          </a:p>
          <a:p>
            <a:pPr rtl="0"/>
            <a:r>
              <a:rPr lang="en-US" altLang="zh-CN" sz="1200" kern="1200" baseline="0" dirty="0">
                <a:solidFill>
                  <a:schemeClr val="tx1"/>
                </a:solidFill>
                <a:latin typeface="+mn-lt"/>
                <a:ea typeface="+mn-ea"/>
                <a:cs typeface="+mn-cs"/>
              </a:rPr>
              <a:t>-v: validate – update timestamp</a:t>
            </a:r>
          </a:p>
          <a:p>
            <a:pPr rtl="0"/>
            <a:r>
              <a:rPr lang="en-US" altLang="zh-CN" sz="1200" kern="1200" baseline="0" dirty="0">
                <a:solidFill>
                  <a:schemeClr val="tx1"/>
                </a:solidFill>
                <a:latin typeface="+mn-lt"/>
                <a:ea typeface="+mn-ea"/>
                <a:cs typeface="+mn-cs"/>
              </a:rPr>
              <a:t>-k: kill – invalidate timestamp</a:t>
            </a:r>
          </a:p>
          <a:p>
            <a:pPr rtl="0"/>
            <a:r>
              <a:rPr lang="en-US" altLang="zh-CN" sz="1200" kern="1200" baseline="0" dirty="0">
                <a:solidFill>
                  <a:schemeClr val="tx1"/>
                </a:solidFill>
                <a:latin typeface="+mn-lt"/>
                <a:ea typeface="+mn-ea"/>
                <a:cs typeface="+mn-cs"/>
              </a:rPr>
              <a:t>-K: sure kill – remove timestamp entirely</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35</a:t>
            </a:fld>
            <a:endParaRPr lang="zh-CN" altLang="en-US"/>
          </a:p>
        </p:txBody>
      </p:sp>
    </p:spTree>
    <p:extLst>
      <p:ext uri="{BB962C8B-B14F-4D97-AF65-F5344CB8AC3E}">
        <p14:creationId xmlns:p14="http://schemas.microsoft.com/office/powerpoint/2010/main" val="1909852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139</a:t>
            </a:fld>
            <a:endParaRPr lang="zh-CN" altLang="en-US"/>
          </a:p>
        </p:txBody>
      </p:sp>
    </p:spTree>
    <p:extLst>
      <p:ext uri="{BB962C8B-B14F-4D97-AF65-F5344CB8AC3E}">
        <p14:creationId xmlns:p14="http://schemas.microsoft.com/office/powerpoint/2010/main" val="346517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CSR</a:t>
            </a:r>
            <a:r>
              <a:rPr lang="zh-CN" altLang="en-US" dirty="0"/>
              <a:t>（</a:t>
            </a:r>
            <a:r>
              <a:rPr lang="en-US" altLang="zh-CN" dirty="0"/>
              <a:t>certificate signing requests </a:t>
            </a:r>
            <a:r>
              <a:rPr lang="zh-CN" altLang="en-US" dirty="0"/>
              <a:t>，证书签名请求）</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140</a:t>
            </a:fld>
            <a:endParaRPr lang="zh-CN" altLang="en-US"/>
          </a:p>
        </p:txBody>
      </p:sp>
    </p:spTree>
    <p:extLst>
      <p:ext uri="{BB962C8B-B14F-4D97-AF65-F5344CB8AC3E}">
        <p14:creationId xmlns:p14="http://schemas.microsoft.com/office/powerpoint/2010/main" val="5576590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hlinkClick r:id="rId3"/>
              </a:rPr>
              <a:t>http://wiki.debian.org/Self-Signed_Certificate</a:t>
            </a:r>
            <a:endParaRPr lang="en-US" altLang="zh-CN" dirty="0"/>
          </a:p>
          <a:p>
            <a:r>
              <a:rPr lang="en-US" altLang="zh-CN" dirty="0">
                <a:hlinkClick r:id="rId4"/>
              </a:rPr>
              <a:t>http://www.debianhelp.co.uk/selfcert.htm</a:t>
            </a:r>
            <a:endParaRPr lang="zh-CN" altLang="en-US" dirty="0"/>
          </a:p>
        </p:txBody>
      </p:sp>
      <p:sp>
        <p:nvSpPr>
          <p:cNvPr id="4" name="灯片编号占位符 3"/>
          <p:cNvSpPr>
            <a:spLocks noGrp="1"/>
          </p:cNvSpPr>
          <p:nvPr>
            <p:ph type="sldNum" sz="quarter" idx="10"/>
          </p:nvPr>
        </p:nvSpPr>
        <p:spPr/>
        <p:txBody>
          <a:bodyPr/>
          <a:lstStyle/>
          <a:p>
            <a:fld id="{BE1AFD27-08E6-4FCB-9729-1738F04008B4}" type="slidenum">
              <a:rPr lang="zh-CN" altLang="en-US" smtClean="0"/>
              <a:pPr/>
              <a:t>141</a:t>
            </a:fld>
            <a:endParaRPr lang="zh-CN" altLang="en-US"/>
          </a:p>
        </p:txBody>
      </p:sp>
    </p:spTree>
    <p:extLst>
      <p:ext uri="{BB962C8B-B14F-4D97-AF65-F5344CB8AC3E}">
        <p14:creationId xmlns:p14="http://schemas.microsoft.com/office/powerpoint/2010/main" val="1135311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a:t>优点</a:t>
            </a:r>
            <a:endParaRPr lang="en-US" altLang="zh-CN" dirty="0"/>
          </a:p>
          <a:p>
            <a:pPr lvl="2"/>
            <a:r>
              <a:rPr lang="zh-CN" altLang="en-US" dirty="0"/>
              <a:t>透明性（</a:t>
            </a:r>
            <a:r>
              <a:rPr lang="en-US" altLang="zh-CN" dirty="0"/>
              <a:t>Transparency</a:t>
            </a:r>
            <a:r>
              <a:rPr lang="zh-CN" altLang="en-US" dirty="0"/>
              <a:t>）</a:t>
            </a:r>
          </a:p>
          <a:p>
            <a:pPr lvl="2"/>
            <a:r>
              <a:rPr lang="zh-CN" altLang="en-US" dirty="0"/>
              <a:t>集中式管理（</a:t>
            </a:r>
            <a:r>
              <a:rPr lang="en-US" altLang="zh-CN" dirty="0"/>
              <a:t>Centralized Management</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147</a:t>
            </a:fld>
            <a:endParaRPr lang="zh-CN" altLang="en-US"/>
          </a:p>
        </p:txBody>
      </p:sp>
    </p:spTree>
    <p:extLst>
      <p:ext uri="{BB962C8B-B14F-4D97-AF65-F5344CB8AC3E}">
        <p14:creationId xmlns:p14="http://schemas.microsoft.com/office/powerpoint/2010/main" val="232488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It operates through the use of two configuration files (</a:t>
            </a:r>
            <a:r>
              <a:rPr lang="en-US" altLang="zh-CN" dirty="0" err="1"/>
              <a:t>hosts.allow</a:t>
            </a:r>
            <a:r>
              <a:rPr lang="en-US" altLang="zh-CN" dirty="0"/>
              <a:t> and </a:t>
            </a:r>
            <a:r>
              <a:rPr lang="en-US" altLang="zh-CN" dirty="0" err="1"/>
              <a:t>hosts.deny</a:t>
            </a:r>
            <a:r>
              <a:rPr lang="en-US" altLang="zh-CN" dirty="0"/>
              <a:t>).</a:t>
            </a:r>
          </a:p>
          <a:p>
            <a:r>
              <a:rPr lang="en-US" altLang="zh-CN" dirty="0"/>
              <a:t>The </a:t>
            </a:r>
            <a:r>
              <a:rPr lang="en-US" altLang="zh-CN" dirty="0" err="1"/>
              <a:t>hosts.allow</a:t>
            </a:r>
            <a:r>
              <a:rPr lang="en-US" altLang="zh-CN" dirty="0"/>
              <a:t> file is used to grant access to a particular host and service, whereas the</a:t>
            </a:r>
          </a:p>
          <a:p>
            <a:r>
              <a:rPr lang="en-US" altLang="zh-CN" dirty="0" err="1"/>
              <a:t>host.deny</a:t>
            </a:r>
            <a:r>
              <a:rPr lang="en-US" altLang="zh-CN" dirty="0"/>
              <a:t> is used for the opposite. Take a look at the following example:</a:t>
            </a:r>
          </a:p>
          <a:p>
            <a:endParaRPr lang="en-US" altLang="zh-CN" dirty="0"/>
          </a:p>
          <a:p>
            <a:r>
              <a:rPr lang="en-US" altLang="zh-CN" dirty="0" err="1"/>
              <a:t>sshd</a:t>
            </a:r>
            <a:r>
              <a:rPr lang="en-US" altLang="zh-CN" dirty="0"/>
              <a:t> : .</a:t>
            </a:r>
            <a:r>
              <a:rPr lang="en-US" altLang="zh-CN" dirty="0" err="1"/>
              <a:t>hacker.com</a:t>
            </a:r>
            <a:r>
              <a:rPr lang="en-US" altLang="zh-CN" dirty="0"/>
              <a:t> \</a:t>
            </a:r>
          </a:p>
          <a:p>
            <a:r>
              <a:rPr lang="en-US" altLang="zh-CN" dirty="0"/>
              <a:t>: twist /bin/echo "421 Bad hacker, go away!"</a:t>
            </a:r>
          </a:p>
          <a:p>
            <a:endParaRPr lang="en-US" altLang="zh-CN" dirty="0"/>
          </a:p>
          <a:p>
            <a:r>
              <a:rPr lang="en-US" altLang="zh-CN" dirty="0"/>
              <a:t>If placed in the </a:t>
            </a:r>
            <a:r>
              <a:rPr lang="en-US" altLang="zh-CN" dirty="0" err="1"/>
              <a:t>hosts.deny</a:t>
            </a:r>
            <a:r>
              <a:rPr lang="en-US" altLang="zh-CN" dirty="0"/>
              <a:t> file, the above example can be used to deny access to </a:t>
            </a:r>
            <a:r>
              <a:rPr lang="en-US" altLang="zh-CN" dirty="0" err="1"/>
              <a:t>sshd</a:t>
            </a:r>
            <a:endParaRPr lang="en-US" altLang="zh-CN" dirty="0"/>
          </a:p>
          <a:p>
            <a:r>
              <a:rPr lang="en-US" altLang="zh-CN" dirty="0"/>
              <a:t>from the hacker.com domain and send the friendly message “Bad hacker, go away!”</a:t>
            </a:r>
          </a:p>
          <a:p>
            <a:endParaRPr lang="en-US" altLang="zh-CN" dirty="0"/>
          </a:p>
          <a:p>
            <a:r>
              <a:rPr lang="en-US" altLang="zh-CN" dirty="0" err="1"/>
              <a:t>sshd</a:t>
            </a:r>
            <a:r>
              <a:rPr lang="en-US" altLang="zh-CN" dirty="0"/>
              <a:t> : .</a:t>
            </a:r>
            <a:r>
              <a:rPr lang="en-US" altLang="zh-CN" dirty="0" err="1"/>
              <a:t>goodguy.com</a:t>
            </a:r>
            <a:r>
              <a:rPr lang="en-US" altLang="zh-CN" dirty="0"/>
              <a:t> \</a:t>
            </a:r>
          </a:p>
          <a:p>
            <a:r>
              <a:rPr lang="en-US" altLang="zh-CN" dirty="0"/>
              <a:t>: twist /bin/echo "421 Welcome, Would you like some coffee?"</a:t>
            </a:r>
          </a:p>
          <a:p>
            <a:endParaRPr lang="en-US" altLang="zh-CN" dirty="0"/>
          </a:p>
          <a:p>
            <a:r>
              <a:rPr lang="en-US" altLang="zh-CN" dirty="0"/>
              <a:t>If placed in the </a:t>
            </a:r>
            <a:r>
              <a:rPr lang="en-US" altLang="zh-CN" dirty="0" err="1"/>
              <a:t>host.allow</a:t>
            </a:r>
            <a:r>
              <a:rPr lang="en-US" altLang="zh-CN" dirty="0"/>
              <a:t> file, the above example can be used to allow access from the</a:t>
            </a:r>
          </a:p>
          <a:p>
            <a:r>
              <a:rPr lang="en-US" altLang="zh-CN" dirty="0"/>
              <a:t>goodguy.com website and display an even friendlier message.</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157</a:t>
            </a:fld>
            <a:endParaRPr lang="zh-CN" altLang="en-US"/>
          </a:p>
        </p:txBody>
      </p:sp>
    </p:spTree>
    <p:extLst>
      <p:ext uri="{BB962C8B-B14F-4D97-AF65-F5344CB8AC3E}">
        <p14:creationId xmlns:p14="http://schemas.microsoft.com/office/powerpoint/2010/main" val="1346424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162</a:t>
            </a:fld>
            <a:endParaRPr lang="zh-CN" altLang="en-US"/>
          </a:p>
        </p:txBody>
      </p:sp>
    </p:spTree>
    <p:extLst>
      <p:ext uri="{BB962C8B-B14F-4D97-AF65-F5344CB8AC3E}">
        <p14:creationId xmlns:p14="http://schemas.microsoft.com/office/powerpoint/2010/main" val="34665677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73A6A-84AB-4C77-8D3F-0BED47647D4E}" type="slidenum">
              <a:rPr lang="de-DE"/>
              <a:pPr/>
              <a:t>168</a:t>
            </a:fld>
            <a:endParaRPr lang="de-DE"/>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r>
              <a:rPr lang="de-DE" dirty="0"/>
              <a:t> </a:t>
            </a:r>
            <a:endParaRPr lang="de-CH" dirty="0"/>
          </a:p>
        </p:txBody>
      </p:sp>
      <p:sp>
        <p:nvSpPr>
          <p:cNvPr id="8" name="Line 6"/>
          <p:cNvSpPr>
            <a:spLocks noChangeShapeType="1"/>
          </p:cNvSpPr>
          <p:nvPr/>
        </p:nvSpPr>
        <p:spPr bwMode="auto">
          <a:xfrm>
            <a:off x="1063455" y="5249793"/>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9" name="Line 7"/>
          <p:cNvSpPr>
            <a:spLocks noChangeShapeType="1"/>
          </p:cNvSpPr>
          <p:nvPr/>
        </p:nvSpPr>
        <p:spPr bwMode="auto">
          <a:xfrm>
            <a:off x="1063455" y="552617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0" name="Line 8"/>
          <p:cNvSpPr>
            <a:spLocks noChangeShapeType="1"/>
          </p:cNvSpPr>
          <p:nvPr/>
        </p:nvSpPr>
        <p:spPr bwMode="auto">
          <a:xfrm>
            <a:off x="1063455" y="5796708"/>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1" name="Line 9"/>
          <p:cNvSpPr>
            <a:spLocks noChangeShapeType="1"/>
          </p:cNvSpPr>
          <p:nvPr/>
        </p:nvSpPr>
        <p:spPr bwMode="auto">
          <a:xfrm>
            <a:off x="1063455" y="607016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2" name="Line 10"/>
          <p:cNvSpPr>
            <a:spLocks noChangeShapeType="1"/>
          </p:cNvSpPr>
          <p:nvPr/>
        </p:nvSpPr>
        <p:spPr bwMode="auto">
          <a:xfrm>
            <a:off x="1063455" y="634362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3" name="Line 11"/>
          <p:cNvSpPr>
            <a:spLocks noChangeShapeType="1"/>
          </p:cNvSpPr>
          <p:nvPr/>
        </p:nvSpPr>
        <p:spPr bwMode="auto">
          <a:xfrm>
            <a:off x="1063455" y="662000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4" name="Line 12"/>
          <p:cNvSpPr>
            <a:spLocks noChangeShapeType="1"/>
          </p:cNvSpPr>
          <p:nvPr/>
        </p:nvSpPr>
        <p:spPr bwMode="auto">
          <a:xfrm>
            <a:off x="1063455" y="6893461"/>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5" name="Line 13"/>
          <p:cNvSpPr>
            <a:spLocks noChangeShapeType="1"/>
          </p:cNvSpPr>
          <p:nvPr/>
        </p:nvSpPr>
        <p:spPr bwMode="auto">
          <a:xfrm>
            <a:off x="1063455" y="716691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6" name="Line 14"/>
          <p:cNvSpPr>
            <a:spLocks noChangeShapeType="1"/>
          </p:cNvSpPr>
          <p:nvPr/>
        </p:nvSpPr>
        <p:spPr bwMode="auto">
          <a:xfrm>
            <a:off x="1063455" y="744037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7" name="Line 15"/>
          <p:cNvSpPr>
            <a:spLocks noChangeShapeType="1"/>
          </p:cNvSpPr>
          <p:nvPr/>
        </p:nvSpPr>
        <p:spPr bwMode="auto">
          <a:xfrm>
            <a:off x="1063455" y="771529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8" name="Line 16"/>
          <p:cNvSpPr>
            <a:spLocks noChangeShapeType="1"/>
          </p:cNvSpPr>
          <p:nvPr/>
        </p:nvSpPr>
        <p:spPr bwMode="auto">
          <a:xfrm>
            <a:off x="1063455" y="798729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9" name="Line 17"/>
          <p:cNvSpPr>
            <a:spLocks noChangeShapeType="1"/>
          </p:cNvSpPr>
          <p:nvPr/>
        </p:nvSpPr>
        <p:spPr bwMode="auto">
          <a:xfrm>
            <a:off x="1063455" y="826367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0" name="Line 18"/>
          <p:cNvSpPr>
            <a:spLocks noChangeShapeType="1"/>
          </p:cNvSpPr>
          <p:nvPr/>
        </p:nvSpPr>
        <p:spPr bwMode="auto">
          <a:xfrm>
            <a:off x="1063455" y="853713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1" name="Line 4"/>
          <p:cNvSpPr>
            <a:spLocks noChangeShapeType="1"/>
          </p:cNvSpPr>
          <p:nvPr/>
        </p:nvSpPr>
        <p:spPr bwMode="auto">
          <a:xfrm>
            <a:off x="1063455" y="470287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2" name="Line 5"/>
          <p:cNvSpPr>
            <a:spLocks noChangeShapeType="1"/>
          </p:cNvSpPr>
          <p:nvPr/>
        </p:nvSpPr>
        <p:spPr bwMode="auto">
          <a:xfrm>
            <a:off x="1063455" y="497779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p14="http://schemas.microsoft.com/office/powerpoint/2010/main" val="10512195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6FAE1D88-C8A0-4ADA-9F9F-FDB9BA0E7AEE}" type="slidenum">
              <a:rPr lang="de-DE"/>
              <a:pPr/>
              <a:t>169</a:t>
            </a:fld>
            <a:endParaRPr lang="de-DE"/>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r>
              <a:rPr lang="de-CH"/>
              <a:t> </a:t>
            </a:r>
            <a:endParaRPr lang="de-DE"/>
          </a:p>
        </p:txBody>
      </p:sp>
      <p:sp>
        <p:nvSpPr>
          <p:cNvPr id="20" name="Line 6"/>
          <p:cNvSpPr>
            <a:spLocks noChangeShapeType="1"/>
          </p:cNvSpPr>
          <p:nvPr/>
        </p:nvSpPr>
        <p:spPr bwMode="auto">
          <a:xfrm>
            <a:off x="1063455" y="5249793"/>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1" name="Line 7"/>
          <p:cNvSpPr>
            <a:spLocks noChangeShapeType="1"/>
          </p:cNvSpPr>
          <p:nvPr/>
        </p:nvSpPr>
        <p:spPr bwMode="auto">
          <a:xfrm>
            <a:off x="1063455" y="552617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2" name="Line 8"/>
          <p:cNvSpPr>
            <a:spLocks noChangeShapeType="1"/>
          </p:cNvSpPr>
          <p:nvPr/>
        </p:nvSpPr>
        <p:spPr bwMode="auto">
          <a:xfrm>
            <a:off x="1063455" y="5796708"/>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3" name="Line 9"/>
          <p:cNvSpPr>
            <a:spLocks noChangeShapeType="1"/>
          </p:cNvSpPr>
          <p:nvPr/>
        </p:nvSpPr>
        <p:spPr bwMode="auto">
          <a:xfrm>
            <a:off x="1063455" y="607016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4" name="Line 10"/>
          <p:cNvSpPr>
            <a:spLocks noChangeShapeType="1"/>
          </p:cNvSpPr>
          <p:nvPr/>
        </p:nvSpPr>
        <p:spPr bwMode="auto">
          <a:xfrm>
            <a:off x="1063455" y="634362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5" name="Line 11"/>
          <p:cNvSpPr>
            <a:spLocks noChangeShapeType="1"/>
          </p:cNvSpPr>
          <p:nvPr/>
        </p:nvSpPr>
        <p:spPr bwMode="auto">
          <a:xfrm>
            <a:off x="1063455" y="662000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6" name="Line 12"/>
          <p:cNvSpPr>
            <a:spLocks noChangeShapeType="1"/>
          </p:cNvSpPr>
          <p:nvPr/>
        </p:nvSpPr>
        <p:spPr bwMode="auto">
          <a:xfrm>
            <a:off x="1063455" y="6893461"/>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7" name="Line 13"/>
          <p:cNvSpPr>
            <a:spLocks noChangeShapeType="1"/>
          </p:cNvSpPr>
          <p:nvPr/>
        </p:nvSpPr>
        <p:spPr bwMode="auto">
          <a:xfrm>
            <a:off x="1063455" y="716691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8" name="Line 14"/>
          <p:cNvSpPr>
            <a:spLocks noChangeShapeType="1"/>
          </p:cNvSpPr>
          <p:nvPr/>
        </p:nvSpPr>
        <p:spPr bwMode="auto">
          <a:xfrm>
            <a:off x="1063455" y="744037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9" name="Line 15"/>
          <p:cNvSpPr>
            <a:spLocks noChangeShapeType="1"/>
          </p:cNvSpPr>
          <p:nvPr/>
        </p:nvSpPr>
        <p:spPr bwMode="auto">
          <a:xfrm>
            <a:off x="1063455" y="771529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0" name="Line 16"/>
          <p:cNvSpPr>
            <a:spLocks noChangeShapeType="1"/>
          </p:cNvSpPr>
          <p:nvPr/>
        </p:nvSpPr>
        <p:spPr bwMode="auto">
          <a:xfrm>
            <a:off x="1063455" y="798729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1" name="Line 17"/>
          <p:cNvSpPr>
            <a:spLocks noChangeShapeType="1"/>
          </p:cNvSpPr>
          <p:nvPr/>
        </p:nvSpPr>
        <p:spPr bwMode="auto">
          <a:xfrm>
            <a:off x="1063455" y="826367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2" name="Line 18"/>
          <p:cNvSpPr>
            <a:spLocks noChangeShapeType="1"/>
          </p:cNvSpPr>
          <p:nvPr/>
        </p:nvSpPr>
        <p:spPr bwMode="auto">
          <a:xfrm>
            <a:off x="1063455" y="853713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3" name="Line 4"/>
          <p:cNvSpPr>
            <a:spLocks noChangeShapeType="1"/>
          </p:cNvSpPr>
          <p:nvPr/>
        </p:nvSpPr>
        <p:spPr bwMode="auto">
          <a:xfrm>
            <a:off x="1063455" y="470287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4" name="Line 5"/>
          <p:cNvSpPr>
            <a:spLocks noChangeShapeType="1"/>
          </p:cNvSpPr>
          <p:nvPr/>
        </p:nvSpPr>
        <p:spPr bwMode="auto">
          <a:xfrm>
            <a:off x="1063455" y="497779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p14="http://schemas.microsoft.com/office/powerpoint/2010/main" val="26658251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FC90B75D-EA50-46CC-B000-3CF46BD6C8E4}" type="slidenum">
              <a:rPr lang="de-DE"/>
              <a:pPr/>
              <a:t>170</a:t>
            </a:fld>
            <a:endParaRPr lang="de-DE"/>
          </a:p>
        </p:txBody>
      </p:sp>
      <p:sp>
        <p:nvSpPr>
          <p:cNvPr id="898050" name="Rectangle 2"/>
          <p:cNvSpPr>
            <a:spLocks noGrp="1" noRot="1" noChangeAspect="1" noChangeArrowheads="1" noTextEdit="1"/>
          </p:cNvSpPr>
          <p:nvPr>
            <p:ph type="sldImg"/>
          </p:nvPr>
        </p:nvSpPr>
        <p:spPr>
          <a:xfrm>
            <a:off x="1149350" y="684213"/>
            <a:ext cx="4573588" cy="3430587"/>
          </a:xfrm>
          <a:ln/>
        </p:spPr>
      </p:sp>
      <p:sp>
        <p:nvSpPr>
          <p:cNvPr id="898051" name="Rectangle 3"/>
          <p:cNvSpPr>
            <a:spLocks noGrp="1" noChangeArrowheads="1"/>
          </p:cNvSpPr>
          <p:nvPr>
            <p:ph type="body" idx="1"/>
          </p:nvPr>
        </p:nvSpPr>
        <p:spPr>
          <a:xfrm>
            <a:off x="912551" y="4345374"/>
            <a:ext cx="5032899" cy="4114361"/>
          </a:xfrm>
        </p:spPr>
        <p:txBody>
          <a:bodyPr/>
          <a:lstStyle/>
          <a:p>
            <a:pPr marL="228600" indent="-228600" defTabSz="914400">
              <a:lnSpc>
                <a:spcPct val="90000"/>
              </a:lnSpc>
            </a:pPr>
            <a:r>
              <a:rPr lang="en-US" sz="900"/>
              <a:t> </a:t>
            </a:r>
          </a:p>
        </p:txBody>
      </p:sp>
      <p:sp>
        <p:nvSpPr>
          <p:cNvPr id="20" name="Line 6"/>
          <p:cNvSpPr>
            <a:spLocks noChangeShapeType="1"/>
          </p:cNvSpPr>
          <p:nvPr/>
        </p:nvSpPr>
        <p:spPr bwMode="auto">
          <a:xfrm>
            <a:off x="1063455" y="5249793"/>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1" name="Line 7"/>
          <p:cNvSpPr>
            <a:spLocks noChangeShapeType="1"/>
          </p:cNvSpPr>
          <p:nvPr/>
        </p:nvSpPr>
        <p:spPr bwMode="auto">
          <a:xfrm>
            <a:off x="1063455" y="552617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2" name="Line 8"/>
          <p:cNvSpPr>
            <a:spLocks noChangeShapeType="1"/>
          </p:cNvSpPr>
          <p:nvPr/>
        </p:nvSpPr>
        <p:spPr bwMode="auto">
          <a:xfrm>
            <a:off x="1063455" y="5796708"/>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3" name="Line 9"/>
          <p:cNvSpPr>
            <a:spLocks noChangeShapeType="1"/>
          </p:cNvSpPr>
          <p:nvPr/>
        </p:nvSpPr>
        <p:spPr bwMode="auto">
          <a:xfrm>
            <a:off x="1063455" y="607016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4" name="Line 10"/>
          <p:cNvSpPr>
            <a:spLocks noChangeShapeType="1"/>
          </p:cNvSpPr>
          <p:nvPr/>
        </p:nvSpPr>
        <p:spPr bwMode="auto">
          <a:xfrm>
            <a:off x="1063455" y="634362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5" name="Line 11"/>
          <p:cNvSpPr>
            <a:spLocks noChangeShapeType="1"/>
          </p:cNvSpPr>
          <p:nvPr/>
        </p:nvSpPr>
        <p:spPr bwMode="auto">
          <a:xfrm>
            <a:off x="1063455" y="662000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6" name="Line 12"/>
          <p:cNvSpPr>
            <a:spLocks noChangeShapeType="1"/>
          </p:cNvSpPr>
          <p:nvPr/>
        </p:nvSpPr>
        <p:spPr bwMode="auto">
          <a:xfrm>
            <a:off x="1063455" y="6893461"/>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7" name="Line 13"/>
          <p:cNvSpPr>
            <a:spLocks noChangeShapeType="1"/>
          </p:cNvSpPr>
          <p:nvPr/>
        </p:nvSpPr>
        <p:spPr bwMode="auto">
          <a:xfrm>
            <a:off x="1063455" y="716691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8" name="Line 14"/>
          <p:cNvSpPr>
            <a:spLocks noChangeShapeType="1"/>
          </p:cNvSpPr>
          <p:nvPr/>
        </p:nvSpPr>
        <p:spPr bwMode="auto">
          <a:xfrm>
            <a:off x="1063455" y="744037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9" name="Line 15"/>
          <p:cNvSpPr>
            <a:spLocks noChangeShapeType="1"/>
          </p:cNvSpPr>
          <p:nvPr/>
        </p:nvSpPr>
        <p:spPr bwMode="auto">
          <a:xfrm>
            <a:off x="1063455" y="771529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0" name="Line 16"/>
          <p:cNvSpPr>
            <a:spLocks noChangeShapeType="1"/>
          </p:cNvSpPr>
          <p:nvPr/>
        </p:nvSpPr>
        <p:spPr bwMode="auto">
          <a:xfrm>
            <a:off x="1063455" y="798729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1" name="Line 17"/>
          <p:cNvSpPr>
            <a:spLocks noChangeShapeType="1"/>
          </p:cNvSpPr>
          <p:nvPr/>
        </p:nvSpPr>
        <p:spPr bwMode="auto">
          <a:xfrm>
            <a:off x="1063455" y="826367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2" name="Line 18"/>
          <p:cNvSpPr>
            <a:spLocks noChangeShapeType="1"/>
          </p:cNvSpPr>
          <p:nvPr/>
        </p:nvSpPr>
        <p:spPr bwMode="auto">
          <a:xfrm>
            <a:off x="1063455" y="853713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3" name="Line 4"/>
          <p:cNvSpPr>
            <a:spLocks noChangeShapeType="1"/>
          </p:cNvSpPr>
          <p:nvPr/>
        </p:nvSpPr>
        <p:spPr bwMode="auto">
          <a:xfrm>
            <a:off x="1063455" y="470287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4" name="Line 5"/>
          <p:cNvSpPr>
            <a:spLocks noChangeShapeType="1"/>
          </p:cNvSpPr>
          <p:nvPr/>
        </p:nvSpPr>
        <p:spPr bwMode="auto">
          <a:xfrm>
            <a:off x="1063455" y="497779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p14="http://schemas.microsoft.com/office/powerpoint/2010/main" val="17424273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5BF3603F-A986-4881-89B1-2C93F793241A}" type="slidenum">
              <a:rPr lang="de-DE"/>
              <a:pPr/>
              <a:t>171</a:t>
            </a:fld>
            <a:endParaRPr lang="de-DE"/>
          </a:p>
        </p:txBody>
      </p:sp>
      <p:sp>
        <p:nvSpPr>
          <p:cNvPr id="900098" name="Rectangle 2"/>
          <p:cNvSpPr>
            <a:spLocks noGrp="1" noRot="1" noChangeAspect="1" noChangeArrowheads="1" noTextEdit="1"/>
          </p:cNvSpPr>
          <p:nvPr>
            <p:ph type="sldImg"/>
          </p:nvPr>
        </p:nvSpPr>
        <p:spPr>
          <a:xfrm>
            <a:off x="1147763" y="682625"/>
            <a:ext cx="4573587" cy="3430588"/>
          </a:xfrm>
          <a:ln/>
        </p:spPr>
      </p:sp>
      <p:sp>
        <p:nvSpPr>
          <p:cNvPr id="900099" name="Rectangle 3"/>
          <p:cNvSpPr>
            <a:spLocks noGrp="1" noChangeArrowheads="1"/>
          </p:cNvSpPr>
          <p:nvPr>
            <p:ph type="body" idx="1"/>
          </p:nvPr>
        </p:nvSpPr>
        <p:spPr>
          <a:xfrm>
            <a:off x="915816" y="4345374"/>
            <a:ext cx="5026369" cy="4115824"/>
          </a:xfrm>
        </p:spPr>
        <p:txBody>
          <a:bodyPr lIns="96317" tIns="48159" rIns="96317" bIns="48159">
            <a:normAutofit lnSpcReduction="10000"/>
          </a:bodyPr>
          <a:lstStyle/>
          <a:p>
            <a:pPr marL="228600" indent="-228600" defTabSz="914400">
              <a:spcBef>
                <a:spcPct val="0"/>
              </a:spcBef>
            </a:pPr>
            <a:r>
              <a:rPr lang="de-CH" b="1" dirty="0"/>
              <a:t>IT Security Standards</a:t>
            </a:r>
          </a:p>
          <a:p>
            <a:pPr marL="228600" indent="-228600" defTabSz="914400">
              <a:spcBef>
                <a:spcPct val="0"/>
              </a:spcBef>
            </a:pPr>
            <a:endParaRPr lang="de-CH" b="1" dirty="0"/>
          </a:p>
          <a:p>
            <a:pPr marL="228600" indent="-228600" defTabSz="914400">
              <a:spcBef>
                <a:spcPct val="0"/>
              </a:spcBef>
            </a:pPr>
            <a:r>
              <a:rPr lang="de-DE" dirty="0"/>
              <a:t> • </a:t>
            </a:r>
            <a:r>
              <a:rPr lang="de-CH" dirty="0"/>
              <a:t>IT-Grundschutzhandbuch</a:t>
            </a:r>
          </a:p>
          <a:p>
            <a:pPr marL="228600" indent="-228600" defTabSz="914400">
              <a:spcBef>
                <a:spcPct val="0"/>
              </a:spcBef>
            </a:pPr>
            <a:r>
              <a:rPr lang="de-CH" dirty="0"/>
              <a:t>   Bundesamt für Sicherheit in der Informationstechnik (BSI)</a:t>
            </a:r>
          </a:p>
          <a:p>
            <a:pPr marL="228600" indent="-228600" defTabSz="914400">
              <a:spcBef>
                <a:spcPct val="0"/>
              </a:spcBef>
            </a:pPr>
            <a:r>
              <a:rPr lang="de-CH" b="1" dirty="0"/>
              <a:t>   www.bsi.bund.de</a:t>
            </a:r>
          </a:p>
          <a:p>
            <a:pPr marL="228600" indent="-228600" defTabSz="914400">
              <a:spcBef>
                <a:spcPct val="0"/>
              </a:spcBef>
            </a:pPr>
            <a:endParaRPr lang="de-CH" b="1" dirty="0"/>
          </a:p>
          <a:p>
            <a:pPr marL="228600" indent="-228600" defTabSz="914400">
              <a:spcBef>
                <a:spcPct val="0"/>
              </a:spcBef>
            </a:pPr>
            <a:r>
              <a:rPr lang="de-DE" dirty="0"/>
              <a:t> • Orange </a:t>
            </a:r>
            <a:r>
              <a:rPr lang="de-DE" dirty="0" err="1"/>
              <a:t>Book</a:t>
            </a:r>
            <a:endParaRPr lang="de-DE" dirty="0"/>
          </a:p>
          <a:p>
            <a:pPr marL="228600" indent="-228600" defTabSz="914400">
              <a:spcBef>
                <a:spcPct val="0"/>
              </a:spcBef>
            </a:pPr>
            <a:r>
              <a:rPr lang="de-DE" dirty="0"/>
              <a:t>   US Department </a:t>
            </a:r>
            <a:r>
              <a:rPr lang="de-DE" dirty="0" err="1"/>
              <a:t>of</a:t>
            </a:r>
            <a:r>
              <a:rPr lang="de-DE" dirty="0"/>
              <a:t> Defense (</a:t>
            </a:r>
            <a:r>
              <a:rPr lang="de-DE" dirty="0" err="1"/>
              <a:t>DoD</a:t>
            </a:r>
            <a:r>
              <a:rPr lang="de-DE" dirty="0"/>
              <a:t>)</a:t>
            </a:r>
          </a:p>
          <a:p>
            <a:pPr marL="228600" indent="-228600" defTabSz="914400">
              <a:spcBef>
                <a:spcPct val="0"/>
              </a:spcBef>
            </a:pPr>
            <a:r>
              <a:rPr lang="de-DE" dirty="0"/>
              <a:t>   </a:t>
            </a:r>
            <a:r>
              <a:rPr lang="de-DE" b="1" dirty="0"/>
              <a:t>www.dynamoo.com/orange/summary.htm</a:t>
            </a:r>
          </a:p>
          <a:p>
            <a:pPr marL="228600" indent="-228600" defTabSz="914400">
              <a:spcBef>
                <a:spcPct val="0"/>
              </a:spcBef>
            </a:pPr>
            <a:endParaRPr lang="de-DE" dirty="0"/>
          </a:p>
          <a:p>
            <a:pPr marL="228600" indent="-228600" defTabSz="914400">
              <a:spcBef>
                <a:spcPct val="0"/>
              </a:spcBef>
            </a:pPr>
            <a:r>
              <a:rPr lang="de-DE" dirty="0"/>
              <a:t> • BS 7799 Information Security Standard</a:t>
            </a:r>
          </a:p>
          <a:p>
            <a:pPr marL="228600" indent="-228600" defTabSz="914400">
              <a:spcBef>
                <a:spcPct val="0"/>
              </a:spcBef>
            </a:pPr>
            <a:r>
              <a:rPr lang="de-DE" dirty="0"/>
              <a:t>   British Standards Institution (BSI)</a:t>
            </a:r>
          </a:p>
          <a:p>
            <a:pPr marL="228600" indent="-228600" defTabSz="914400">
              <a:spcBef>
                <a:spcPct val="0"/>
              </a:spcBef>
            </a:pPr>
            <a:r>
              <a:rPr lang="de-DE" dirty="0"/>
              <a:t>   </a:t>
            </a:r>
            <a:r>
              <a:rPr lang="de-DE" b="1" dirty="0"/>
              <a:t>www.bsigroup.com</a:t>
            </a:r>
            <a:r>
              <a:rPr lang="de-DE" dirty="0"/>
              <a:t> </a:t>
            </a:r>
          </a:p>
          <a:p>
            <a:pPr marL="228600" indent="-228600" defTabSz="914400">
              <a:spcBef>
                <a:spcPct val="0"/>
              </a:spcBef>
            </a:pPr>
            <a:endParaRPr lang="de-CH" b="1" dirty="0"/>
          </a:p>
          <a:p>
            <a:pPr marL="228600" indent="-228600" defTabSz="914400">
              <a:spcBef>
                <a:spcPct val="0"/>
              </a:spcBef>
            </a:pPr>
            <a:endParaRPr lang="de-CH" dirty="0"/>
          </a:p>
          <a:p>
            <a:pPr marL="228600" indent="-228600" defTabSz="914400">
              <a:spcBef>
                <a:spcPct val="0"/>
              </a:spcBef>
            </a:pPr>
            <a:r>
              <a:rPr lang="de-CH" b="1" dirty="0"/>
              <a:t>Ausführlicheres Beispiel in Zusammenhang mit Internet-Einsatz:</a:t>
            </a:r>
          </a:p>
          <a:p>
            <a:pPr marL="228600" indent="-228600" defTabSz="914400">
              <a:spcBef>
                <a:spcPct val="0"/>
              </a:spcBef>
              <a:buFontTx/>
              <a:buAutoNum type="arabicPeriod"/>
            </a:pPr>
            <a:r>
              <a:rPr lang="de-CH" dirty="0"/>
              <a:t> Definition von Zielen zur Anwendung des Internet</a:t>
            </a:r>
          </a:p>
          <a:p>
            <a:pPr marL="228600" indent="-228600" defTabSz="914400">
              <a:spcBef>
                <a:spcPct val="0"/>
              </a:spcBef>
              <a:buFontTx/>
              <a:buAutoNum type="arabicPeriod"/>
            </a:pPr>
            <a:r>
              <a:rPr lang="de-CH" dirty="0"/>
              <a:t> Durchführung einer Risikoanalyse</a:t>
            </a:r>
          </a:p>
          <a:p>
            <a:pPr marL="228600" indent="-228600" defTabSz="914400">
              <a:spcBef>
                <a:spcPct val="0"/>
              </a:spcBef>
              <a:buFontTx/>
              <a:buAutoNum type="arabicPeriod"/>
            </a:pPr>
            <a:r>
              <a:rPr lang="de-CH" dirty="0"/>
              <a:t> Entwicklung einer Internet-</a:t>
            </a:r>
            <a:r>
              <a:rPr lang="de-CH" dirty="0" err="1"/>
              <a:t>Policy</a:t>
            </a:r>
            <a:endParaRPr lang="de-CH" dirty="0"/>
          </a:p>
          <a:p>
            <a:pPr marL="228600" indent="-228600" defTabSz="914400">
              <a:spcBef>
                <a:spcPct val="0"/>
              </a:spcBef>
              <a:buFontTx/>
              <a:buAutoNum type="arabicPeriod"/>
            </a:pPr>
            <a:r>
              <a:rPr lang="de-CH" dirty="0"/>
              <a:t> Bestimmung angemessener Massnahmen</a:t>
            </a:r>
          </a:p>
          <a:p>
            <a:pPr marL="228600" indent="-228600" defTabSz="914400">
              <a:spcBef>
                <a:spcPct val="0"/>
              </a:spcBef>
              <a:buFontTx/>
              <a:buAutoNum type="arabicPeriod"/>
            </a:pPr>
            <a:r>
              <a:rPr lang="de-CH" dirty="0"/>
              <a:t> Implementierung der Massnahmen </a:t>
            </a:r>
          </a:p>
          <a:p>
            <a:pPr marL="228600" indent="-228600" defTabSz="914400">
              <a:spcBef>
                <a:spcPct val="0"/>
              </a:spcBef>
              <a:buFontTx/>
              <a:buAutoNum type="arabicPeriod"/>
            </a:pPr>
            <a:r>
              <a:rPr lang="de-CH" dirty="0"/>
              <a:t> Prüfung der umgesetzten Massnahmen</a:t>
            </a:r>
          </a:p>
          <a:p>
            <a:pPr marL="228600" indent="-228600" defTabSz="914400">
              <a:spcBef>
                <a:spcPct val="0"/>
              </a:spcBef>
              <a:buFontTx/>
              <a:buAutoNum type="arabicPeriod"/>
            </a:pPr>
            <a:r>
              <a:rPr lang="de-CH" dirty="0"/>
              <a:t> Aufrechterhaltung der umgesetzten Massnahmen</a:t>
            </a:r>
          </a:p>
        </p:txBody>
      </p:sp>
    </p:spTree>
    <p:extLst>
      <p:ext uri="{BB962C8B-B14F-4D97-AF65-F5344CB8AC3E}">
        <p14:creationId xmlns:p14="http://schemas.microsoft.com/office/powerpoint/2010/main" val="262397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要检查一个应用程序是否使用了</a:t>
            </a:r>
            <a:r>
              <a:rPr lang="en-US" altLang="zh-CN" sz="1200" kern="1200" dirty="0">
                <a:solidFill>
                  <a:schemeClr val="tx1"/>
                </a:solidFill>
                <a:latin typeface="+mn-lt"/>
                <a:ea typeface="+mn-ea"/>
                <a:cs typeface="+mn-cs"/>
              </a:rPr>
              <a:t>PAM</a:t>
            </a:r>
            <a:r>
              <a:rPr lang="zh-CN" altLang="zh-CN" sz="1200" kern="1200" dirty="0">
                <a:solidFill>
                  <a:schemeClr val="tx1"/>
                </a:solidFill>
                <a:latin typeface="+mn-lt"/>
                <a:ea typeface="+mn-ea"/>
                <a:cs typeface="+mn-cs"/>
              </a:rPr>
              <a:t>验证，可以使用</a:t>
            </a:r>
            <a:r>
              <a:rPr lang="en-US" altLang="zh-CN" sz="1200" kern="1200" dirty="0" err="1">
                <a:solidFill>
                  <a:schemeClr val="tx1"/>
                </a:solidFill>
                <a:latin typeface="+mn-lt"/>
                <a:ea typeface="+mn-ea"/>
                <a:cs typeface="+mn-cs"/>
              </a:rPr>
              <a:t>ldd</a:t>
            </a:r>
            <a:r>
              <a:rPr lang="zh-CN" altLang="zh-CN" sz="1200" kern="1200" dirty="0">
                <a:solidFill>
                  <a:schemeClr val="tx1"/>
                </a:solidFill>
                <a:latin typeface="+mn-lt"/>
                <a:ea typeface="+mn-ea"/>
                <a:cs typeface="+mn-cs"/>
              </a:rPr>
              <a:t>命令检查它是否连接了</a:t>
            </a:r>
            <a:r>
              <a:rPr lang="en-US" altLang="zh-CN" sz="1200" kern="1200" dirty="0">
                <a:solidFill>
                  <a:schemeClr val="tx1"/>
                </a:solidFill>
                <a:latin typeface="+mn-lt"/>
                <a:ea typeface="+mn-ea"/>
                <a:cs typeface="+mn-cs"/>
              </a:rPr>
              <a:t>PAM</a:t>
            </a:r>
            <a:r>
              <a:rPr lang="zh-CN" altLang="zh-CN" sz="1200" kern="1200" dirty="0">
                <a:solidFill>
                  <a:schemeClr val="tx1"/>
                </a:solidFill>
                <a:latin typeface="+mn-lt"/>
                <a:ea typeface="+mn-ea"/>
                <a:cs typeface="+mn-cs"/>
              </a:rPr>
              <a:t>的核心库（</a:t>
            </a:r>
            <a:r>
              <a:rPr lang="en-US" altLang="zh-CN" sz="1200" kern="1200" dirty="0">
                <a:solidFill>
                  <a:schemeClr val="tx1"/>
                </a:solidFill>
                <a:latin typeface="+mn-lt"/>
                <a:ea typeface="+mn-ea"/>
                <a:cs typeface="+mn-cs"/>
              </a:rPr>
              <a:t>/lib/</a:t>
            </a:r>
            <a:r>
              <a:rPr lang="en-US" altLang="zh-CN" sz="1200" kern="1200" dirty="0" err="1">
                <a:solidFill>
                  <a:schemeClr val="tx1"/>
                </a:solidFill>
                <a:latin typeface="+mn-lt"/>
                <a:ea typeface="+mn-ea"/>
                <a:cs typeface="+mn-cs"/>
              </a:rPr>
              <a:t>libpam.so</a:t>
            </a:r>
            <a:r>
              <a:rPr lang="zh-CN" altLang="zh-CN" sz="1200" kern="1200" dirty="0">
                <a:solidFill>
                  <a:schemeClr val="tx1"/>
                </a:solidFill>
                <a:latin typeface="+mn-lt"/>
                <a:ea typeface="+mn-ea"/>
                <a:cs typeface="+mn-cs"/>
              </a:rPr>
              <a:t>和</a:t>
            </a:r>
            <a:r>
              <a:rPr lang="en-US" altLang="zh-CN" sz="1200" kern="1200" dirty="0">
                <a:solidFill>
                  <a:schemeClr val="tx1"/>
                </a:solidFill>
                <a:latin typeface="+mn-lt"/>
                <a:ea typeface="+mn-ea"/>
                <a:cs typeface="+mn-cs"/>
              </a:rPr>
              <a:t>/lib/</a:t>
            </a:r>
            <a:r>
              <a:rPr lang="en-US" altLang="zh-CN" sz="1200" kern="1200" dirty="0" err="1">
                <a:solidFill>
                  <a:schemeClr val="tx1"/>
                </a:solidFill>
                <a:latin typeface="+mn-lt"/>
                <a:ea typeface="+mn-ea"/>
                <a:cs typeface="+mn-cs"/>
              </a:rPr>
              <a:t>libpam_misc</a:t>
            </a:r>
            <a:r>
              <a:rPr lang="zh-CN" altLang="zh-CN" sz="1200" kern="1200" dirty="0">
                <a:solidFill>
                  <a:schemeClr val="tx1"/>
                </a:solidFill>
                <a:latin typeface="+mn-lt"/>
                <a:ea typeface="+mn-ea"/>
                <a:cs typeface="+mn-cs"/>
              </a:rPr>
              <a:t>），例如：</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ldd</a:t>
            </a:r>
            <a:r>
              <a:rPr lang="en-US" altLang="zh-CN" sz="1200" kern="1200" dirty="0">
                <a:solidFill>
                  <a:schemeClr val="tx1"/>
                </a:solidFill>
                <a:latin typeface="+mn-lt"/>
                <a:ea typeface="+mn-ea"/>
                <a:cs typeface="+mn-cs"/>
              </a:rPr>
              <a:t> /bin/</a:t>
            </a:r>
            <a:r>
              <a:rPr lang="en-US" altLang="zh-CN" sz="1200" kern="1200" dirty="0" err="1">
                <a:solidFill>
                  <a:schemeClr val="tx1"/>
                </a:solidFill>
                <a:latin typeface="+mn-lt"/>
                <a:ea typeface="+mn-ea"/>
                <a:cs typeface="+mn-cs"/>
              </a:rPr>
              <a:t>login|grep</a:t>
            </a:r>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libpam</a:t>
            </a:r>
            <a:endParaRPr lang="zh-CN" altLang="zh-CN"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        libpam.so.0 =&gt; /lib/libpam.so.0 (0x00989000)</a:t>
            </a:r>
            <a:endParaRPr lang="zh-CN" altLang="zh-CN"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        libpam_misc.so.0 =&gt; /lib/libpam_misc.so.0 (0x00918000)</a:t>
            </a:r>
            <a:endParaRPr lang="zh-CN"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40</a:t>
            </a:fld>
            <a:endParaRPr lang="zh-CN" altLang="en-US"/>
          </a:p>
        </p:txBody>
      </p:sp>
    </p:spTree>
    <p:extLst>
      <p:ext uri="{BB962C8B-B14F-4D97-AF65-F5344CB8AC3E}">
        <p14:creationId xmlns:p14="http://schemas.microsoft.com/office/powerpoint/2010/main" val="1131204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fld id="{F348FCB4-9672-4F4F-80A6-04B784BE4B42}" type="slidenum">
              <a:rPr lang="en-AU" altLang="zh-CN"/>
              <a:pPr/>
              <a:t>172</a:t>
            </a:fld>
            <a:endParaRPr lang="en-AU"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latin typeface="Times-Roman" charset="0"/>
              </a:rPr>
              <a:t>The OSI security architecture focuses on security </a:t>
            </a:r>
            <a:r>
              <a:rPr lang="en-US" dirty="0" err="1">
                <a:latin typeface="Times-Roman" charset="0"/>
              </a:rPr>
              <a:t>attacks,mechanisms,and</a:t>
            </a:r>
            <a:r>
              <a:rPr lang="en-US" dirty="0">
                <a:latin typeface="Times-Roman" charset="0"/>
              </a:rPr>
              <a:t> services. These can be defined briefly as follows:</a:t>
            </a:r>
            <a:endParaRPr lang="en-US" dirty="0"/>
          </a:p>
          <a:p>
            <a:pPr eaLnBrk="1" hangingPunct="1"/>
            <a:r>
              <a:rPr lang="en-US" dirty="0">
                <a:latin typeface="Times-Roman" charset="0"/>
              </a:rPr>
              <a:t>•</a:t>
            </a:r>
            <a:r>
              <a:rPr lang="en-US" dirty="0">
                <a:latin typeface="Helvetica" charset="0"/>
              </a:rPr>
              <a:t> </a:t>
            </a:r>
            <a:r>
              <a:rPr lang="en-US" dirty="0">
                <a:latin typeface="Times-Roman" charset="0"/>
              </a:rPr>
              <a:t>Security attack:</a:t>
            </a:r>
            <a:r>
              <a:rPr lang="en-US" dirty="0">
                <a:latin typeface="Helvetica" charset="0"/>
              </a:rPr>
              <a:t> </a:t>
            </a:r>
            <a:r>
              <a:rPr lang="en-US" dirty="0">
                <a:latin typeface="Times-Roman" charset="0"/>
              </a:rPr>
              <a:t>Any action that compromises the security of information owned by an organization. </a:t>
            </a:r>
          </a:p>
          <a:p>
            <a:pPr eaLnBrk="1" hangingPunct="1"/>
            <a:r>
              <a:rPr lang="en-US" dirty="0">
                <a:latin typeface="Times-Roman" charset="0"/>
              </a:rPr>
              <a:t>•</a:t>
            </a:r>
            <a:r>
              <a:rPr lang="en-US" dirty="0">
                <a:latin typeface="Helvetica" charset="0"/>
              </a:rPr>
              <a:t> </a:t>
            </a:r>
            <a:r>
              <a:rPr lang="en-US" dirty="0">
                <a:latin typeface="Times-Roman" charset="0"/>
              </a:rPr>
              <a:t>Security mechanism: A process (or a device incorporating such a process) that is designed to detect, </a:t>
            </a:r>
            <a:r>
              <a:rPr lang="en-US" dirty="0" err="1">
                <a:latin typeface="Times-Roman" charset="0"/>
              </a:rPr>
              <a:t>prevent,or</a:t>
            </a:r>
            <a:r>
              <a:rPr lang="en-US" dirty="0">
                <a:latin typeface="Times-Roman" charset="0"/>
              </a:rPr>
              <a:t> recover from a security attack. </a:t>
            </a:r>
          </a:p>
          <a:p>
            <a:pPr eaLnBrk="1" hangingPunct="1"/>
            <a:r>
              <a:rPr lang="en-US" dirty="0">
                <a:latin typeface="Times-Roman" charset="0"/>
              </a:rPr>
              <a:t>•</a:t>
            </a:r>
            <a:r>
              <a:rPr lang="en-US" dirty="0">
                <a:latin typeface="Helvetica" charset="0"/>
              </a:rPr>
              <a:t> </a:t>
            </a:r>
            <a:r>
              <a:rPr lang="en-US" dirty="0">
                <a:latin typeface="Times-Roman" charset="0"/>
              </a:rPr>
              <a:t>Security service:</a:t>
            </a:r>
            <a:r>
              <a:rPr lang="en-US" dirty="0">
                <a:latin typeface="Helvetica" charset="0"/>
              </a:rPr>
              <a:t> </a:t>
            </a:r>
            <a:r>
              <a:rPr lang="en-US" dirty="0">
                <a:latin typeface="Times-Roman" charset="0"/>
              </a:rPr>
              <a:t>A processing or communication service that enhances the security of the data processing systems and the information transfers of an </a:t>
            </a:r>
            <a:r>
              <a:rPr lang="en-US" dirty="0" err="1">
                <a:latin typeface="Times-Roman" charset="0"/>
              </a:rPr>
              <a:t>organization.The</a:t>
            </a:r>
            <a:r>
              <a:rPr lang="en-US" dirty="0">
                <a:latin typeface="Times-Roman" charset="0"/>
              </a:rPr>
              <a:t> services are intended to counter security attacks, and they make use of one or more security mechanisms to provide the service. </a:t>
            </a:r>
          </a:p>
        </p:txBody>
      </p:sp>
    </p:spTree>
    <p:extLst>
      <p:ext uri="{BB962C8B-B14F-4D97-AF65-F5344CB8AC3E}">
        <p14:creationId xmlns:p14="http://schemas.microsoft.com/office/powerpoint/2010/main" val="931525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p:spPr>
        <p:txBody>
          <a:bodyPr/>
          <a:lstStyle/>
          <a:p>
            <a:fld id="{1FAB53E7-9017-4D7C-AFE4-4843ABBF22DB}" type="slidenum">
              <a:rPr lang="en-AU" altLang="zh-CN"/>
              <a:pPr/>
              <a:t>173</a:t>
            </a:fld>
            <a:endParaRPr lang="en-AU"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a:t>Expand on definition and use of “security attack”, as detailed above.</a:t>
            </a:r>
          </a:p>
          <a:p>
            <a:pPr eaLnBrk="1" hangingPunct="1"/>
            <a:r>
              <a:rPr lang="en-US"/>
              <a:t>See Stallings Table 1.1 for definitions of threat and attack.</a:t>
            </a:r>
            <a:endParaRPr lang="en-AU" altLang="zh-CN"/>
          </a:p>
        </p:txBody>
      </p:sp>
    </p:spTree>
    <p:extLst>
      <p:ext uri="{BB962C8B-B14F-4D97-AF65-F5344CB8AC3E}">
        <p14:creationId xmlns:p14="http://schemas.microsoft.com/office/powerpoint/2010/main" val="14688829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BE53C0CA-284E-45BF-A902-436019FEF36A}" type="slidenum">
              <a:rPr lang="en-AU" altLang="zh-CN"/>
              <a:pPr/>
              <a:t>174</a:t>
            </a:fld>
            <a:endParaRPr lang="en-AU"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i="1" dirty="0">
                <a:solidFill>
                  <a:srgbClr val="0000FF"/>
                </a:solidFill>
                <a:latin typeface="Times-Italic" charset="0"/>
              </a:rPr>
              <a:t>Consider the role of a security service, and what may be required. </a:t>
            </a:r>
          </a:p>
          <a:p>
            <a:pPr eaLnBrk="1" hangingPunct="1"/>
            <a:r>
              <a:rPr lang="en-US" i="1" dirty="0">
                <a:solidFill>
                  <a:srgbClr val="0000FF"/>
                </a:solidFill>
                <a:latin typeface="Times-Italic" charset="0"/>
              </a:rPr>
              <a:t>Note both similarities and differences with traditional paper documents, which for example: </a:t>
            </a:r>
          </a:p>
          <a:p>
            <a:pPr eaLnBrk="1" hangingPunct="1"/>
            <a:r>
              <a:rPr lang="en-US" i="1" dirty="0">
                <a:solidFill>
                  <a:srgbClr val="0000FF"/>
                </a:solidFill>
                <a:latin typeface="Times-Italic" charset="0"/>
              </a:rPr>
              <a:t>	</a:t>
            </a:r>
            <a:r>
              <a:rPr lang="en-US" dirty="0">
                <a:solidFill>
                  <a:srgbClr val="800080"/>
                </a:solidFill>
                <a:latin typeface="Times-Roman" charset="0"/>
              </a:rPr>
              <a:t>have signatures &amp; dates; </a:t>
            </a:r>
          </a:p>
          <a:p>
            <a:pPr eaLnBrk="1" hangingPunct="1"/>
            <a:r>
              <a:rPr lang="en-US" dirty="0">
                <a:solidFill>
                  <a:srgbClr val="800080"/>
                </a:solidFill>
                <a:latin typeface="Times-Roman" charset="0"/>
              </a:rPr>
              <a:t>	need protection from disclosure, tampering, or destruction; </a:t>
            </a:r>
          </a:p>
          <a:p>
            <a:pPr eaLnBrk="1" hangingPunct="1"/>
            <a:r>
              <a:rPr lang="en-US" dirty="0">
                <a:solidFill>
                  <a:srgbClr val="800080"/>
                </a:solidFill>
                <a:latin typeface="Times-Roman" charset="0"/>
              </a:rPr>
              <a:t>	may be notarized or witnessed; </a:t>
            </a:r>
          </a:p>
          <a:p>
            <a:pPr eaLnBrk="1" hangingPunct="1"/>
            <a:r>
              <a:rPr lang="en-US" dirty="0">
                <a:solidFill>
                  <a:srgbClr val="800080"/>
                </a:solidFill>
                <a:latin typeface="Times-Roman" charset="0"/>
              </a:rPr>
              <a:t>	may be recorded or licensed</a:t>
            </a:r>
            <a:endParaRPr lang="en-US" i="1" dirty="0">
              <a:solidFill>
                <a:srgbClr val="0000FF"/>
              </a:solidFill>
              <a:latin typeface="Times-Italic" charset="0"/>
            </a:endParaRPr>
          </a:p>
          <a:p>
            <a:pPr eaLnBrk="1" hangingPunct="1"/>
            <a:endParaRPr lang="en-US" dirty="0"/>
          </a:p>
        </p:txBody>
      </p:sp>
    </p:spTree>
    <p:extLst>
      <p:ext uri="{BB962C8B-B14F-4D97-AF65-F5344CB8AC3E}">
        <p14:creationId xmlns:p14="http://schemas.microsoft.com/office/powerpoint/2010/main" val="37910051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p:spPr>
        <p:txBody>
          <a:bodyPr/>
          <a:lstStyle/>
          <a:p>
            <a:fld id="{322D3015-429C-4058-BAC3-7D01AD114481}" type="slidenum">
              <a:rPr lang="en-AU" altLang="zh-CN"/>
              <a:pPr/>
              <a:t>175</a:t>
            </a:fld>
            <a:endParaRPr lang="en-AU"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i="1">
                <a:solidFill>
                  <a:srgbClr val="0000FF"/>
                </a:solidFill>
                <a:latin typeface="Times-Italic" charset="0"/>
              </a:rPr>
              <a:t>This list includes the various "classic" security services which are traditionally discussed. </a:t>
            </a:r>
          </a:p>
          <a:p>
            <a:pPr eaLnBrk="1" hangingPunct="1"/>
            <a:r>
              <a:rPr lang="en-US" i="1">
                <a:solidFill>
                  <a:srgbClr val="0000FF"/>
                </a:solidFill>
                <a:latin typeface="Times-Italic" charset="0"/>
              </a:rPr>
              <a:t>Note there is a degree of ambiguity as to the meaning of these terms, and overlap in their use.</a:t>
            </a:r>
          </a:p>
          <a:p>
            <a:pPr eaLnBrk="1" hangingPunct="1"/>
            <a:r>
              <a:rPr lang="en-US"/>
              <a:t>See Stallings Table 1.2 for details of the 5 Security Service categories and the 14 specific services given in X.800.</a:t>
            </a:r>
            <a:endParaRPr lang="en-AU" altLang="zh-CN"/>
          </a:p>
        </p:txBody>
      </p:sp>
    </p:spTree>
    <p:extLst>
      <p:ext uri="{BB962C8B-B14F-4D97-AF65-F5344CB8AC3E}">
        <p14:creationId xmlns:p14="http://schemas.microsoft.com/office/powerpoint/2010/main" val="23538885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04FA1AA2-AC46-48E6-ABB3-6DBC03C9CFD2}" type="slidenum">
              <a:rPr lang="en-AU" altLang="zh-CN"/>
              <a:pPr/>
              <a:t>176</a:t>
            </a:fld>
            <a:endParaRPr lang="en-AU"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a:t>Some examples of mechanisms from X.800. Note that the “</a:t>
            </a:r>
            <a:r>
              <a:rPr lang="en-AU" altLang="zh-CN"/>
              <a:t>specific security mechanisms” are protocol layer specific, whilst the “pervasive security mechanisms” are not. </a:t>
            </a:r>
            <a:r>
              <a:rPr lang="en-US"/>
              <a:t>We will meet some of these mechanisms in much greater detail later.</a:t>
            </a:r>
          </a:p>
          <a:p>
            <a:pPr eaLnBrk="1" hangingPunct="1"/>
            <a:r>
              <a:rPr lang="en-US"/>
              <a:t>See Stallings Table 1.3 for details of these mechanisms in X.800, and Table 1.4 for the relationship between services and mechanisms.</a:t>
            </a:r>
            <a:endParaRPr lang="en-AU" altLang="zh-CN"/>
          </a:p>
        </p:txBody>
      </p:sp>
    </p:spTree>
    <p:extLst>
      <p:ext uri="{BB962C8B-B14F-4D97-AF65-F5344CB8AC3E}">
        <p14:creationId xmlns:p14="http://schemas.microsoft.com/office/powerpoint/2010/main" val="3440303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8C40154B-F3F6-492D-9D37-051A6156FCE0}" type="slidenum">
              <a:rPr lang="de-DE"/>
              <a:pPr/>
              <a:t>177</a:t>
            </a:fld>
            <a:endParaRPr lang="de-DE"/>
          </a:p>
        </p:txBody>
      </p:sp>
      <p:sp>
        <p:nvSpPr>
          <p:cNvPr id="792578" name="Rectangle 2"/>
          <p:cNvSpPr>
            <a:spLocks noGrp="1" noRot="1" noChangeAspect="1" noChangeArrowheads="1" noTextEdit="1"/>
          </p:cNvSpPr>
          <p:nvPr>
            <p:ph type="sldImg"/>
          </p:nvPr>
        </p:nvSpPr>
        <p:spPr>
          <a:xfrm>
            <a:off x="1154113" y="692150"/>
            <a:ext cx="4554537" cy="3416300"/>
          </a:xfrm>
          <a:ln/>
        </p:spPr>
      </p:sp>
      <p:sp>
        <p:nvSpPr>
          <p:cNvPr id="792579" name="Rectangle 3"/>
          <p:cNvSpPr>
            <a:spLocks noGrp="1" noChangeArrowheads="1"/>
          </p:cNvSpPr>
          <p:nvPr>
            <p:ph type="body" idx="1"/>
          </p:nvPr>
        </p:nvSpPr>
        <p:spPr>
          <a:ln/>
        </p:spPr>
        <p:txBody>
          <a:bodyPr/>
          <a:lstStyle/>
          <a:p>
            <a:r>
              <a:rPr lang="de-CH"/>
              <a:t> </a:t>
            </a:r>
            <a:endParaRPr lang="en-GB"/>
          </a:p>
        </p:txBody>
      </p:sp>
      <p:sp>
        <p:nvSpPr>
          <p:cNvPr id="792580" name="Line 4"/>
          <p:cNvSpPr>
            <a:spLocks noChangeShapeType="1"/>
          </p:cNvSpPr>
          <p:nvPr/>
        </p:nvSpPr>
        <p:spPr bwMode="auto">
          <a:xfrm>
            <a:off x="896226" y="4573462"/>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1" name="Line 5"/>
          <p:cNvSpPr>
            <a:spLocks noChangeShapeType="1"/>
          </p:cNvSpPr>
          <p:nvPr/>
        </p:nvSpPr>
        <p:spPr bwMode="auto">
          <a:xfrm>
            <a:off x="896226" y="4839565"/>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2" name="Line 6"/>
          <p:cNvSpPr>
            <a:spLocks noChangeShapeType="1"/>
          </p:cNvSpPr>
          <p:nvPr/>
        </p:nvSpPr>
        <p:spPr bwMode="auto">
          <a:xfrm>
            <a:off x="896226" y="5104207"/>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3" name="Line 7"/>
          <p:cNvSpPr>
            <a:spLocks noChangeShapeType="1"/>
          </p:cNvSpPr>
          <p:nvPr/>
        </p:nvSpPr>
        <p:spPr bwMode="auto">
          <a:xfrm>
            <a:off x="896226" y="5371771"/>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4" name="Line 8"/>
          <p:cNvSpPr>
            <a:spLocks noChangeShapeType="1"/>
          </p:cNvSpPr>
          <p:nvPr/>
        </p:nvSpPr>
        <p:spPr bwMode="auto">
          <a:xfrm>
            <a:off x="896226" y="5634950"/>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5" name="Line 9"/>
          <p:cNvSpPr>
            <a:spLocks noChangeShapeType="1"/>
          </p:cNvSpPr>
          <p:nvPr/>
        </p:nvSpPr>
        <p:spPr bwMode="auto">
          <a:xfrm>
            <a:off x="896226" y="5901053"/>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6" name="Line 10"/>
          <p:cNvSpPr>
            <a:spLocks noChangeShapeType="1"/>
          </p:cNvSpPr>
          <p:nvPr/>
        </p:nvSpPr>
        <p:spPr bwMode="auto">
          <a:xfrm>
            <a:off x="896226" y="6165694"/>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7" name="Line 11"/>
          <p:cNvSpPr>
            <a:spLocks noChangeShapeType="1"/>
          </p:cNvSpPr>
          <p:nvPr/>
        </p:nvSpPr>
        <p:spPr bwMode="auto">
          <a:xfrm>
            <a:off x="896226" y="6433259"/>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8" name="Line 12"/>
          <p:cNvSpPr>
            <a:spLocks noChangeShapeType="1"/>
          </p:cNvSpPr>
          <p:nvPr/>
        </p:nvSpPr>
        <p:spPr bwMode="auto">
          <a:xfrm>
            <a:off x="896226" y="6697900"/>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9" name="Line 13"/>
          <p:cNvSpPr>
            <a:spLocks noChangeShapeType="1"/>
          </p:cNvSpPr>
          <p:nvPr/>
        </p:nvSpPr>
        <p:spPr bwMode="auto">
          <a:xfrm>
            <a:off x="896226" y="6964003"/>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0" name="Line 14"/>
          <p:cNvSpPr>
            <a:spLocks noChangeShapeType="1"/>
          </p:cNvSpPr>
          <p:nvPr/>
        </p:nvSpPr>
        <p:spPr bwMode="auto">
          <a:xfrm>
            <a:off x="896226" y="7228643"/>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1" name="Line 15"/>
          <p:cNvSpPr>
            <a:spLocks noChangeShapeType="1"/>
          </p:cNvSpPr>
          <p:nvPr/>
        </p:nvSpPr>
        <p:spPr bwMode="auto">
          <a:xfrm>
            <a:off x="896226" y="7494746"/>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2" name="Line 16"/>
          <p:cNvSpPr>
            <a:spLocks noChangeShapeType="1"/>
          </p:cNvSpPr>
          <p:nvPr/>
        </p:nvSpPr>
        <p:spPr bwMode="auto">
          <a:xfrm>
            <a:off x="896226" y="7760850"/>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3" name="Line 17"/>
          <p:cNvSpPr>
            <a:spLocks noChangeShapeType="1"/>
          </p:cNvSpPr>
          <p:nvPr/>
        </p:nvSpPr>
        <p:spPr bwMode="auto">
          <a:xfrm>
            <a:off x="896226" y="8026952"/>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4" name="Line 18"/>
          <p:cNvSpPr>
            <a:spLocks noChangeShapeType="1"/>
          </p:cNvSpPr>
          <p:nvPr/>
        </p:nvSpPr>
        <p:spPr bwMode="auto">
          <a:xfrm>
            <a:off x="896226" y="8291593"/>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Tree>
    <p:extLst>
      <p:ext uri="{BB962C8B-B14F-4D97-AF65-F5344CB8AC3E}">
        <p14:creationId xmlns:p14="http://schemas.microsoft.com/office/powerpoint/2010/main" val="220676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authconfig</a:t>
            </a:r>
            <a:endParaRPr lang="en-US" altLang="zh-CN" dirty="0"/>
          </a:p>
          <a:p>
            <a:r>
              <a:rPr lang="en-US" altLang="zh-CN" dirty="0" err="1"/>
              <a:t>dateconfig</a:t>
            </a:r>
            <a:endParaRPr lang="en-US" altLang="zh-CN" dirty="0"/>
          </a:p>
          <a:p>
            <a:r>
              <a:rPr lang="en-US" altLang="zh-CN" dirty="0"/>
              <a:t>halt</a:t>
            </a:r>
          </a:p>
          <a:p>
            <a:r>
              <a:rPr lang="en-US" altLang="zh-CN" dirty="0"/>
              <a:t>login</a:t>
            </a:r>
          </a:p>
          <a:p>
            <a:r>
              <a:rPr lang="en-US" altLang="zh-CN" dirty="0" err="1"/>
              <a:t>passwd</a:t>
            </a:r>
            <a:endParaRPr lang="en-US" altLang="zh-CN" dirty="0"/>
          </a:p>
          <a:p>
            <a:r>
              <a:rPr lang="en-US" altLang="zh-CN" dirty="0" err="1"/>
              <a:t>poweroff</a:t>
            </a:r>
            <a:endParaRPr lang="en-US" altLang="zh-CN" dirty="0"/>
          </a:p>
          <a:p>
            <a:r>
              <a:rPr lang="en-US" altLang="zh-CN" dirty="0"/>
              <a:t>reboot</a:t>
            </a:r>
          </a:p>
          <a:p>
            <a:r>
              <a:rPr lang="en-US" altLang="zh-CN" dirty="0" err="1"/>
              <a:t>run_init</a:t>
            </a:r>
            <a:endParaRPr lang="en-US" altLang="zh-CN" dirty="0"/>
          </a:p>
          <a:p>
            <a:r>
              <a:rPr lang="en-US" altLang="zh-CN" dirty="0"/>
              <a:t>samba</a:t>
            </a:r>
          </a:p>
          <a:p>
            <a:r>
              <a:rPr lang="en-US" altLang="zh-CN" dirty="0"/>
              <a:t>setup</a:t>
            </a:r>
          </a:p>
          <a:p>
            <a:r>
              <a:rPr lang="en-US" altLang="zh-CN" dirty="0" err="1"/>
              <a:t>sshd</a:t>
            </a:r>
            <a:endParaRPr lang="en-US" altLang="zh-CN" dirty="0"/>
          </a:p>
          <a:p>
            <a:r>
              <a:rPr lang="en-US" altLang="zh-CN" dirty="0" err="1"/>
              <a:t>su</a:t>
            </a:r>
            <a:endParaRPr lang="en-US" altLang="zh-CN" dirty="0"/>
          </a:p>
          <a:p>
            <a:r>
              <a:rPr lang="en-US" altLang="zh-CN" dirty="0" err="1"/>
              <a:t>sudo</a:t>
            </a:r>
            <a:endParaRPr lang="en-US" altLang="zh-CN" dirty="0"/>
          </a:p>
          <a:p>
            <a:r>
              <a:rPr lang="en-US" altLang="zh-CN" dirty="0" err="1"/>
              <a:t>vlock</a:t>
            </a:r>
            <a:endParaRPr lang="en-US" altLang="zh-CN" dirty="0"/>
          </a:p>
          <a:p>
            <a:r>
              <a:rPr lang="en-US" altLang="zh-CN" dirty="0" err="1"/>
              <a:t>vsftpd</a:t>
            </a:r>
            <a:endParaRPr lang="en-US" altLang="zh-CN" dirty="0"/>
          </a:p>
          <a:p>
            <a:r>
              <a:rPr lang="en-US" altLang="zh-CN" dirty="0"/>
              <a:t>………………</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42</a:t>
            </a:fld>
            <a:endParaRPr lang="zh-CN" altLang="en-US"/>
          </a:p>
        </p:txBody>
      </p:sp>
    </p:spTree>
    <p:extLst>
      <p:ext uri="{BB962C8B-B14F-4D97-AF65-F5344CB8AC3E}">
        <p14:creationId xmlns:p14="http://schemas.microsoft.com/office/powerpoint/2010/main" val="333783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使用影子口令</a:t>
            </a:r>
            <a:endParaRPr lang="zh-CN" altLang="en-US"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58</a:t>
            </a:fld>
            <a:endParaRPr lang="zh-CN" altLang="en-US"/>
          </a:p>
        </p:txBody>
      </p:sp>
    </p:spTree>
    <p:extLst>
      <p:ext uri="{BB962C8B-B14F-4D97-AF65-F5344CB8AC3E}">
        <p14:creationId xmlns:p14="http://schemas.microsoft.com/office/powerpoint/2010/main" val="3711658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例如：</a:t>
            </a:r>
            <a:r>
              <a:rPr lang="en-US" altLang="zh-CN" sz="1200" kern="1200" dirty="0">
                <a:solidFill>
                  <a:schemeClr val="tx1"/>
                </a:solidFill>
                <a:latin typeface="+mn-lt"/>
                <a:ea typeface="+mn-ea"/>
                <a:cs typeface="+mn-cs"/>
              </a:rPr>
              <a:t>Wd0000-2400 | Wk1800-0800 </a:t>
            </a:r>
            <a:r>
              <a:rPr lang="zh-CN" altLang="zh-CN" sz="1200" kern="1200" dirty="0">
                <a:solidFill>
                  <a:schemeClr val="tx1"/>
                </a:solidFill>
                <a:latin typeface="+mn-lt"/>
                <a:ea typeface="+mn-ea"/>
                <a:cs typeface="+mn-cs"/>
              </a:rPr>
              <a:t>表示每天晚</a:t>
            </a:r>
            <a:r>
              <a:rPr lang="en-US" altLang="zh-CN" sz="1200" kern="1200" dirty="0">
                <a:solidFill>
                  <a:schemeClr val="tx1"/>
                </a:solidFill>
                <a:latin typeface="+mn-lt"/>
                <a:ea typeface="+mn-ea"/>
                <a:cs typeface="+mn-cs"/>
              </a:rPr>
              <a:t>6</a:t>
            </a:r>
            <a:r>
              <a:rPr lang="zh-CN" altLang="zh-CN" sz="1200" kern="1200" dirty="0">
                <a:solidFill>
                  <a:schemeClr val="tx1"/>
                </a:solidFill>
                <a:latin typeface="+mn-lt"/>
                <a:ea typeface="+mn-ea"/>
                <a:cs typeface="+mn-cs"/>
              </a:rPr>
              <a:t>点到次日早</a:t>
            </a:r>
            <a:r>
              <a:rPr lang="en-US" altLang="zh-CN" sz="1200" kern="1200" dirty="0">
                <a:solidFill>
                  <a:schemeClr val="tx1"/>
                </a:solidFill>
                <a:latin typeface="+mn-lt"/>
                <a:ea typeface="+mn-ea"/>
                <a:cs typeface="+mn-cs"/>
              </a:rPr>
              <a:t>8</a:t>
            </a:r>
            <a:r>
              <a:rPr lang="zh-CN" altLang="zh-CN" sz="1200" kern="1200" dirty="0">
                <a:solidFill>
                  <a:schemeClr val="tx1"/>
                </a:solidFill>
                <a:latin typeface="+mn-lt"/>
                <a:ea typeface="+mn-ea"/>
                <a:cs typeface="+mn-cs"/>
              </a:rPr>
              <a:t>点或周末全天。</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79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注意</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a:t>
            </a:r>
            <a:r>
              <a:rPr lang="en-US" altLang="zh-CN" dirty="0"/>
              <a:t>root </a:t>
            </a:r>
            <a:r>
              <a:rPr lang="zh-CN" altLang="en-US" dirty="0"/>
              <a:t>用户不受 </a:t>
            </a:r>
            <a:r>
              <a:rPr lang="en-US" altLang="zh-CN" dirty="0" err="1"/>
              <a:t>maxlogins</a:t>
            </a:r>
            <a:r>
              <a:rPr lang="en-US" altLang="zh-CN" dirty="0"/>
              <a:t> </a:t>
            </a:r>
            <a:r>
              <a:rPr lang="zh-CN" altLang="en-US" dirty="0"/>
              <a:t>控制。</a:t>
            </a:r>
            <a:endParaRPr lang="en-US" altLang="zh-CN" dirty="0"/>
          </a:p>
          <a:p>
            <a:r>
              <a:rPr lang="en-US" altLang="zh-CN" dirty="0"/>
              <a:t>      </a:t>
            </a:r>
            <a:r>
              <a:rPr lang="zh-CN" altLang="en-US" dirty="0"/>
              <a:t>（</a:t>
            </a:r>
            <a:r>
              <a:rPr lang="en-US" altLang="zh-CN" dirty="0"/>
              <a:t>2</a:t>
            </a:r>
            <a:r>
              <a:rPr lang="zh-CN" altLang="en-US" dirty="0"/>
              <a:t>）</a:t>
            </a:r>
            <a:r>
              <a:rPr lang="en-US" altLang="zh-CN" dirty="0"/>
              <a:t>root </a:t>
            </a:r>
            <a:r>
              <a:rPr lang="zh-CN" altLang="en-US" dirty="0"/>
              <a:t>可以不受限制，但是其登录数还是计算到总登录数里面去。</a:t>
            </a:r>
            <a:endParaRPr lang="en-US" altLang="zh-CN" dirty="0"/>
          </a:p>
          <a:p>
            <a:r>
              <a:rPr lang="en-US" altLang="zh-CN" dirty="0"/>
              <a:t>           </a:t>
            </a:r>
            <a:r>
              <a:rPr lang="zh-CN" altLang="en-US" dirty="0"/>
              <a:t>假设，已有</a:t>
            </a:r>
            <a:r>
              <a:rPr lang="en-US" altLang="zh-CN" dirty="0"/>
              <a:t>50</a:t>
            </a:r>
            <a:r>
              <a:rPr lang="zh-CN" altLang="en-US" dirty="0"/>
              <a:t>个</a:t>
            </a:r>
            <a:r>
              <a:rPr lang="en-US" altLang="zh-CN" dirty="0"/>
              <a:t>root</a:t>
            </a:r>
            <a:r>
              <a:rPr lang="zh-CN" altLang="en-US" dirty="0"/>
              <a:t>账户登录到系统，其他用户这时候想登录到系统是不会成功的。</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2019年2月17日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2019年2月17日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2019年2月17日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2019年2月17日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2019年2月17日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xca.sf.net/"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github.com/didier13150/manageCA" TargetMode="External"/><Relationship Id="rId5" Type="http://schemas.openxmlformats.org/officeDocument/2006/relationships/hyperlink" Target="http://www.openssl.org/contrib/ssl.ca-0.1.tar.gz" TargetMode="External"/><Relationship Id="rId4" Type="http://schemas.openxmlformats.org/officeDocument/2006/relationships/hyperlink" Target="https://pki.openca.org/" TargetMode="Externa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hyperlink" Target="http://www.startssl.com/" TargetMode="External"/><Relationship Id="rId2" Type="http://schemas.openxmlformats.org/officeDocument/2006/relationships/hyperlink" Target="https://letsencrypt.org/"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www.kernel.org/pub/linux/libs/pam/index.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a:t>第</a:t>
            </a:r>
            <a:r>
              <a:rPr lang="en-US" altLang="zh-CN" sz="4600" dirty="0"/>
              <a:t>8</a:t>
            </a:r>
            <a:r>
              <a:rPr lang="zh-CN" altLang="en-US" sz="4600" dirty="0"/>
              <a:t>章</a:t>
            </a:r>
            <a:br>
              <a:rPr lang="en-US" altLang="zh-CN" sz="4600" dirty="0"/>
            </a:br>
            <a:r>
              <a:rPr lang="zh-CN" altLang="en-US" sz="4600" dirty="0"/>
              <a:t>服务器安全基础</a:t>
            </a:r>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2000240"/>
            <a:ext cx="3372434" cy="435769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提高文件系统的安全性</a:t>
            </a:r>
            <a:endParaRPr lang="zh-CN" altLang="en-US" dirty="0"/>
          </a:p>
        </p:txBody>
      </p:sp>
      <p:sp>
        <p:nvSpPr>
          <p:cNvPr id="3" name="内容占位符 2"/>
          <p:cNvSpPr>
            <a:spLocks noGrp="1"/>
          </p:cNvSpPr>
          <p:nvPr>
            <p:ph idx="1"/>
          </p:nvPr>
        </p:nvSpPr>
        <p:spPr>
          <a:xfrm>
            <a:off x="467544" y="1340768"/>
            <a:ext cx="8229600" cy="2692896"/>
          </a:xfrm>
        </p:spPr>
        <p:txBody>
          <a:bodyPr/>
          <a:lstStyle/>
          <a:p>
            <a:r>
              <a:rPr lang="zh-CN" altLang="zh-CN" dirty="0"/>
              <a:t>常用如下三个挂装参数</a:t>
            </a:r>
            <a:r>
              <a:rPr lang="zh-CN" altLang="en-US" dirty="0"/>
              <a:t>提高</a:t>
            </a:r>
            <a:r>
              <a:rPr lang="zh-CN" altLang="zh-CN" dirty="0"/>
              <a:t>文件系统的安全性</a:t>
            </a:r>
            <a:endParaRPr lang="en-US" altLang="zh-CN" dirty="0"/>
          </a:p>
          <a:p>
            <a:pPr lvl="1"/>
            <a:r>
              <a:rPr lang="en-US" altLang="zh-CN" sz="2400" dirty="0" err="1"/>
              <a:t>noexec</a:t>
            </a:r>
            <a:r>
              <a:rPr lang="zh-CN" altLang="zh-CN" sz="2400" dirty="0"/>
              <a:t>：不允许在本分区上执行二进制程序，即防止执行二进制程序但允许脚本执行</a:t>
            </a:r>
          </a:p>
          <a:p>
            <a:pPr lvl="1"/>
            <a:r>
              <a:rPr lang="en-US" altLang="zh-CN" sz="2400" dirty="0" err="1"/>
              <a:t>nodev</a:t>
            </a:r>
            <a:r>
              <a:rPr lang="zh-CN" altLang="zh-CN" sz="2400" dirty="0"/>
              <a:t>：不解释本分区上的字符或块设备，即防止用户使用设备文件</a:t>
            </a:r>
          </a:p>
          <a:p>
            <a:pPr lvl="1"/>
            <a:r>
              <a:rPr lang="en-US" altLang="zh-CN" sz="2400" dirty="0" err="1"/>
              <a:t>nosuid</a:t>
            </a:r>
            <a:r>
              <a:rPr lang="zh-CN" altLang="zh-CN" sz="2400" dirty="0"/>
              <a:t>：不允许在本分区上执行 </a:t>
            </a:r>
            <a:r>
              <a:rPr lang="en-US" altLang="zh-CN" sz="2400" dirty="0"/>
              <a:t>SUID/SGID </a:t>
            </a:r>
            <a:r>
              <a:rPr lang="zh-CN" altLang="zh-CN" sz="2400" dirty="0"/>
              <a:t>的访问</a:t>
            </a:r>
            <a:endParaRPr lang="en-US" altLang="zh-CN" sz="2400" dirty="0"/>
          </a:p>
          <a:p>
            <a:r>
              <a:rPr lang="zh-CN" altLang="en-US" dirty="0"/>
              <a:t>例如</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
        <p:nvSpPr>
          <p:cNvPr id="7" name="TextBox 6"/>
          <p:cNvSpPr txBox="1"/>
          <p:nvPr/>
        </p:nvSpPr>
        <p:spPr>
          <a:xfrm>
            <a:off x="539552" y="4861609"/>
            <a:ext cx="7848872"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t>/dev/sda5   /</a:t>
            </a:r>
            <a:r>
              <a:rPr lang="en-US" altLang="zh-CN" sz="2000" dirty="0" err="1"/>
              <a:t>srv</a:t>
            </a:r>
            <a:r>
              <a:rPr lang="en-US" altLang="zh-CN" sz="2000" dirty="0"/>
              <a:t>/www      ext3    </a:t>
            </a:r>
            <a:r>
              <a:rPr lang="en-US" altLang="zh-CN" sz="2000" dirty="0" err="1"/>
              <a:t>defaults,nosuid,nodev,noexec</a:t>
            </a:r>
            <a:r>
              <a:rPr lang="en-US" altLang="zh-CN" sz="2000" dirty="0"/>
              <a:t>   1 2</a:t>
            </a:r>
          </a:p>
          <a:p>
            <a:r>
              <a:rPr lang="en-US" altLang="zh-CN" sz="2000" dirty="0"/>
              <a:t>/dev/sda6   /</a:t>
            </a:r>
            <a:r>
              <a:rPr lang="en-US" altLang="zh-CN" sz="2000" dirty="0" err="1"/>
              <a:t>var</a:t>
            </a:r>
            <a:r>
              <a:rPr lang="en-US" altLang="zh-CN" sz="2000" dirty="0"/>
              <a:t>/ftp          ext3    </a:t>
            </a:r>
            <a:r>
              <a:rPr lang="en-US" altLang="zh-CN" sz="2000" dirty="0" err="1"/>
              <a:t>defaults,nosuid,nodev,noexec</a:t>
            </a:r>
            <a:r>
              <a:rPr lang="en-US" altLang="zh-CN" sz="2000" dirty="0"/>
              <a:t>   1 2</a:t>
            </a:r>
          </a:p>
          <a:p>
            <a:r>
              <a:rPr lang="en-US" altLang="zh-CN" sz="2000" dirty="0"/>
              <a:t>/dev/sda7   /</a:t>
            </a:r>
            <a:r>
              <a:rPr lang="en-US" altLang="zh-CN" sz="2000" dirty="0" err="1"/>
              <a:t>tmp</a:t>
            </a:r>
            <a:r>
              <a:rPr lang="en-US" altLang="zh-CN" sz="2000" dirty="0"/>
              <a:t>              ext3    </a:t>
            </a:r>
            <a:r>
              <a:rPr lang="en-US" altLang="zh-CN" sz="2000" dirty="0" err="1"/>
              <a:t>defaults,nosuid,nodev,noexec</a:t>
            </a:r>
            <a:r>
              <a:rPr lang="en-US" altLang="zh-CN" sz="2000" dirty="0"/>
              <a:t>   1 2</a:t>
            </a:r>
            <a:endParaRPr lang="zh-CN" altLang="en-US" sz="2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Rectangle 5"/>
          <p:cNvSpPr>
            <a:spLocks noChangeArrowheads="1"/>
          </p:cNvSpPr>
          <p:nvPr/>
        </p:nvSpPr>
        <p:spPr bwMode="auto">
          <a:xfrm>
            <a:off x="611188" y="2780928"/>
            <a:ext cx="1512540" cy="792088"/>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a:t>Handshake</a:t>
            </a:r>
          </a:p>
        </p:txBody>
      </p:sp>
      <p:sp>
        <p:nvSpPr>
          <p:cNvPr id="36" name="Rectangle 5"/>
          <p:cNvSpPr>
            <a:spLocks noChangeArrowheads="1"/>
          </p:cNvSpPr>
          <p:nvPr/>
        </p:nvSpPr>
        <p:spPr bwMode="auto">
          <a:xfrm>
            <a:off x="2123728" y="2780928"/>
            <a:ext cx="1584176" cy="792088"/>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a:t>Change</a:t>
            </a:r>
            <a:br>
              <a:rPr lang="de-DE" dirty="0"/>
            </a:br>
            <a:r>
              <a:rPr lang="de-DE" dirty="0" err="1"/>
              <a:t>CipherSpec</a:t>
            </a:r>
            <a:endParaRPr lang="de-DE" dirty="0"/>
          </a:p>
        </p:txBody>
      </p:sp>
      <p:sp>
        <p:nvSpPr>
          <p:cNvPr id="38" name="Rectangle 5"/>
          <p:cNvSpPr>
            <a:spLocks noChangeArrowheads="1"/>
          </p:cNvSpPr>
          <p:nvPr/>
        </p:nvSpPr>
        <p:spPr bwMode="auto">
          <a:xfrm>
            <a:off x="3707904" y="2780928"/>
            <a:ext cx="792088" cy="792088"/>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a:t>Alert</a:t>
            </a:r>
          </a:p>
        </p:txBody>
      </p:sp>
      <p:sp>
        <p:nvSpPr>
          <p:cNvPr id="805913" name="Rectangle 25"/>
          <p:cNvSpPr>
            <a:spLocks noChangeArrowheads="1"/>
          </p:cNvSpPr>
          <p:nvPr/>
        </p:nvSpPr>
        <p:spPr bwMode="auto">
          <a:xfrm>
            <a:off x="4499992" y="1988840"/>
            <a:ext cx="4032448" cy="792088"/>
          </a:xfrm>
          <a:prstGeom prst="rect">
            <a:avLst/>
          </a:prstGeom>
          <a:solidFill>
            <a:srgbClr val="95CD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a:t>Application</a:t>
            </a:r>
          </a:p>
        </p:txBody>
      </p:sp>
      <p:sp>
        <p:nvSpPr>
          <p:cNvPr id="37" name="Rectangle 5"/>
          <p:cNvSpPr>
            <a:spLocks noChangeArrowheads="1"/>
          </p:cNvSpPr>
          <p:nvPr/>
        </p:nvSpPr>
        <p:spPr bwMode="auto">
          <a:xfrm>
            <a:off x="4499992" y="2780928"/>
            <a:ext cx="4032448" cy="792088"/>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err="1"/>
              <a:t>Application</a:t>
            </a:r>
            <a:r>
              <a:rPr lang="de-DE" dirty="0"/>
              <a:t> Data (</a:t>
            </a:r>
            <a:r>
              <a:rPr lang="de-DE" dirty="0" err="1"/>
              <a:t>messages</a:t>
            </a:r>
            <a:r>
              <a:rPr lang="de-DE" dirty="0"/>
              <a:t>)</a:t>
            </a:r>
          </a:p>
        </p:txBody>
      </p:sp>
      <p:sp>
        <p:nvSpPr>
          <p:cNvPr id="805893" name="Rectangle 5"/>
          <p:cNvSpPr>
            <a:spLocks noChangeArrowheads="1"/>
          </p:cNvSpPr>
          <p:nvPr/>
        </p:nvSpPr>
        <p:spPr bwMode="auto">
          <a:xfrm>
            <a:off x="611188" y="3573016"/>
            <a:ext cx="7921252" cy="792088"/>
          </a:xfrm>
          <a:prstGeom prst="rect">
            <a:avLst/>
          </a:prstGeom>
          <a:solidFill>
            <a:srgbClr val="A3FBB8"/>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a:t>TLS - </a:t>
            </a:r>
            <a:r>
              <a:rPr lang="de-DE" dirty="0" err="1"/>
              <a:t>Record</a:t>
            </a:r>
            <a:r>
              <a:rPr lang="de-DE" dirty="0"/>
              <a:t> Protocol  (</a:t>
            </a:r>
            <a:r>
              <a:rPr lang="de-DE" dirty="0" err="1"/>
              <a:t>records</a:t>
            </a:r>
            <a:r>
              <a:rPr lang="de-DE" dirty="0"/>
              <a:t>)   </a:t>
            </a:r>
          </a:p>
        </p:txBody>
      </p:sp>
      <p:sp>
        <p:nvSpPr>
          <p:cNvPr id="805890" name="Rectangle 2"/>
          <p:cNvSpPr>
            <a:spLocks noGrp="1" noChangeArrowheads="1"/>
          </p:cNvSpPr>
          <p:nvPr>
            <p:ph type="title"/>
          </p:nvPr>
        </p:nvSpPr>
        <p:spPr/>
        <p:txBody>
          <a:bodyPr/>
          <a:lstStyle/>
          <a:p>
            <a:r>
              <a:rPr lang="de-DE" dirty="0"/>
              <a:t>TLS </a:t>
            </a:r>
            <a:r>
              <a:rPr lang="de-DE" dirty="0" err="1"/>
              <a:t>Record</a:t>
            </a:r>
            <a:r>
              <a:rPr lang="de-DE" dirty="0"/>
              <a:t> Protocol</a:t>
            </a:r>
            <a:endParaRPr lang="de-DE" dirty="0">
              <a:solidFill>
                <a:srgbClr val="0099CC"/>
              </a:solidFill>
            </a:endParaRPr>
          </a:p>
        </p:txBody>
      </p:sp>
      <p:sp>
        <p:nvSpPr>
          <p:cNvPr id="805910" name="Rectangle 22"/>
          <p:cNvSpPr>
            <a:spLocks noChangeArrowheads="1"/>
          </p:cNvSpPr>
          <p:nvPr/>
        </p:nvSpPr>
        <p:spPr bwMode="auto">
          <a:xfrm>
            <a:off x="611188" y="4365104"/>
            <a:ext cx="7921252" cy="792088"/>
          </a:xfrm>
          <a:prstGeom prst="rect">
            <a:avLst/>
          </a:prstGeom>
          <a:solidFill>
            <a:schemeClr val="accent1"/>
          </a:solidFill>
          <a:ln w="12700">
            <a:solidFill>
              <a:schemeClr val="tx1"/>
            </a:solidFill>
            <a:miter lim="800000"/>
            <a:headEnd/>
            <a:tailEnd/>
          </a:ln>
          <a:effectLst>
            <a:outerShdw blurRad="50800" dist="38100" dir="2700000" algn="tl" rotWithShape="0">
              <a:prstClr val="black">
                <a:alpha val="40000"/>
              </a:prstClr>
            </a:outerShdw>
          </a:effectLst>
        </p:spPr>
        <p:txBody>
          <a:bodyPr wrap="none" lIns="85725" tIns="42862" rIns="85725" bIns="42862" anchor="ctr"/>
          <a:lstStyle/>
          <a:p>
            <a:pPr algn="ctr">
              <a:buClr>
                <a:srgbClr val="0099CC"/>
              </a:buClr>
              <a:buSzPct val="70000"/>
              <a:buFont typeface="Wingdings" pitchFamily="2" charset="2"/>
              <a:buNone/>
            </a:pPr>
            <a:r>
              <a:rPr lang="de-DE" dirty="0"/>
              <a:t>TCP - Transport Protocol  (</a:t>
            </a:r>
            <a:r>
              <a:rPr lang="de-DE" dirty="0" err="1"/>
              <a:t>stream</a:t>
            </a:r>
            <a:r>
              <a:rPr lang="de-DE" dirty="0"/>
              <a:t>)</a:t>
            </a:r>
          </a:p>
        </p:txBody>
      </p:sp>
      <p:sp>
        <p:nvSpPr>
          <p:cNvPr id="805917" name="Rectangle 29"/>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805911" name="Rectangle 23"/>
          <p:cNvSpPr>
            <a:spLocks noChangeArrowheads="1"/>
          </p:cNvSpPr>
          <p:nvPr/>
        </p:nvSpPr>
        <p:spPr bwMode="auto">
          <a:xfrm>
            <a:off x="611188" y="5157192"/>
            <a:ext cx="7921252" cy="792088"/>
          </a:xfrm>
          <a:prstGeom prst="rect">
            <a:avLst/>
          </a:prstGeom>
          <a:solidFill>
            <a:srgbClr val="FFFF9D"/>
          </a:solidFill>
          <a:ln w="12700">
            <a:solidFill>
              <a:schemeClr val="tx1"/>
            </a:solidFill>
            <a:miter lim="800000"/>
            <a:headEnd/>
            <a:tailEnd/>
          </a:ln>
          <a:effectLst>
            <a:outerShdw blurRad="50800" dist="38100" dir="2700000" algn="tl" rotWithShape="0">
              <a:prstClr val="black">
                <a:alpha val="40000"/>
              </a:prstClr>
            </a:outerShdw>
          </a:effectLst>
        </p:spPr>
        <p:txBody>
          <a:bodyPr wrap="none" lIns="85725" tIns="42862" rIns="85725" bIns="42862" anchor="ctr"/>
          <a:lstStyle/>
          <a:p>
            <a:pPr algn="ctr">
              <a:buClr>
                <a:srgbClr val="0099CC"/>
              </a:buClr>
              <a:buSzPct val="70000"/>
              <a:buFont typeface="Wingdings" pitchFamily="2" charset="2"/>
              <a:buNone/>
            </a:pPr>
            <a:r>
              <a:rPr lang="de-DE" dirty="0"/>
              <a:t>IP - Network Protocol  (</a:t>
            </a:r>
            <a:r>
              <a:rPr lang="de-DE" dirty="0" err="1"/>
              <a:t>packets</a:t>
            </a:r>
            <a:r>
              <a:rPr lang="de-DE" dirty="0"/>
              <a:t>)   </a:t>
            </a:r>
          </a:p>
        </p:txBody>
      </p:sp>
      <p:sp>
        <p:nvSpPr>
          <p:cNvPr id="12"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13"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100</a:t>
            </a:fld>
            <a:endParaRPr lang="en-US" altLang="zh-CN" dirty="0"/>
          </a:p>
        </p:txBody>
      </p:sp>
      <p:sp>
        <p:nvSpPr>
          <p:cNvPr id="14"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5893"/>
                                        </p:tgtEl>
                                        <p:attrNameLst>
                                          <p:attrName>style.visibility</p:attrName>
                                        </p:attrNameLst>
                                      </p:cBhvr>
                                      <p:to>
                                        <p:strVal val="visible"/>
                                      </p:to>
                                    </p:set>
                                    <p:animEffect transition="in" filter="wipe(down)">
                                      <p:cBhvr>
                                        <p:cTn id="7" dur="500"/>
                                        <p:tgtEl>
                                          <p:spTgt spid="8058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05913"/>
                                        </p:tgtEl>
                                        <p:attrNameLst>
                                          <p:attrName>style.visibility</p:attrName>
                                        </p:attrNameLst>
                                      </p:cBhvr>
                                      <p:to>
                                        <p:strVal val="visible"/>
                                      </p:to>
                                    </p:set>
                                    <p:animEffect transition="in" filter="wipe(down)">
                                      <p:cBhvr>
                                        <p:cTn id="32" dur="500"/>
                                        <p:tgtEl>
                                          <p:spTgt spid="80591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805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P spid="805913" grpId="0" animBg="1"/>
      <p:bldP spid="37" grpId="0" animBg="1"/>
      <p:bldP spid="805893" grpId="0" animBg="1"/>
      <p:bldP spid="80591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ine 20"/>
          <p:cNvSpPr>
            <a:spLocks noChangeShapeType="1"/>
          </p:cNvSpPr>
          <p:nvPr/>
        </p:nvSpPr>
        <p:spPr bwMode="auto">
          <a:xfrm>
            <a:off x="4571429" y="3715716"/>
            <a:ext cx="571" cy="1873523"/>
          </a:xfrm>
          <a:prstGeom prst="line">
            <a:avLst/>
          </a:prstGeom>
          <a:noFill/>
          <a:ln w="19050">
            <a:solidFill>
              <a:schemeClr val="tx1"/>
            </a:solidFill>
            <a:round/>
            <a:headEnd/>
            <a:tailEnd type="triangle" w="med" len="med"/>
          </a:ln>
          <a:effectLst/>
        </p:spPr>
        <p:txBody>
          <a:bodyPr/>
          <a:lstStyle/>
          <a:p>
            <a:endParaRPr lang="de-CH"/>
          </a:p>
        </p:txBody>
      </p:sp>
      <p:sp>
        <p:nvSpPr>
          <p:cNvPr id="31" name="Line 20"/>
          <p:cNvSpPr>
            <a:spLocks noChangeShapeType="1"/>
          </p:cNvSpPr>
          <p:nvPr/>
        </p:nvSpPr>
        <p:spPr bwMode="auto">
          <a:xfrm>
            <a:off x="8532441" y="3717030"/>
            <a:ext cx="372" cy="1872210"/>
          </a:xfrm>
          <a:prstGeom prst="line">
            <a:avLst/>
          </a:prstGeom>
          <a:noFill/>
          <a:ln w="19050">
            <a:solidFill>
              <a:schemeClr val="tx1"/>
            </a:solidFill>
            <a:round/>
            <a:headEnd/>
            <a:tailEnd type="triangle" w="med" len="med"/>
          </a:ln>
          <a:effectLst/>
        </p:spPr>
        <p:txBody>
          <a:bodyPr/>
          <a:lstStyle/>
          <a:p>
            <a:endParaRPr lang="de-CH"/>
          </a:p>
        </p:txBody>
      </p:sp>
      <p:pic>
        <p:nvPicPr>
          <p:cNvPr id="913410" name="Picture 2"/>
          <p:cNvPicPr>
            <a:picLocks noChangeAspect="1" noChangeArrowheads="1"/>
          </p:cNvPicPr>
          <p:nvPr/>
        </p:nvPicPr>
        <p:blipFill>
          <a:blip r:embed="rId3" cstate="print"/>
          <a:srcRect/>
          <a:stretch>
            <a:fillRect/>
          </a:stretch>
        </p:blipFill>
        <p:spPr bwMode="auto">
          <a:xfrm>
            <a:off x="307153" y="981075"/>
            <a:ext cx="8512997" cy="1763218"/>
          </a:xfrm>
          <a:prstGeom prst="rect">
            <a:avLst/>
          </a:prstGeom>
          <a:noFill/>
          <a:ln w="9525">
            <a:noFill/>
            <a:miter lim="800000"/>
            <a:headEnd/>
            <a:tailEnd/>
          </a:ln>
        </p:spPr>
      </p:pic>
      <p:sp>
        <p:nvSpPr>
          <p:cNvPr id="8" name="Rectangle 7"/>
          <p:cNvSpPr>
            <a:spLocks noChangeArrowheads="1"/>
          </p:cNvSpPr>
          <p:nvPr/>
        </p:nvSpPr>
        <p:spPr bwMode="auto">
          <a:xfrm>
            <a:off x="4571430" y="3715717"/>
            <a:ext cx="2304255" cy="576064"/>
          </a:xfrm>
          <a:prstGeom prst="rect">
            <a:avLst/>
          </a:prstGeom>
          <a:solidFill>
            <a:srgbClr val="CCFF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a:t>[Compressed] Data</a:t>
            </a:r>
          </a:p>
        </p:txBody>
      </p:sp>
      <p:sp>
        <p:nvSpPr>
          <p:cNvPr id="9" name="Rectangle 8"/>
          <p:cNvSpPr>
            <a:spLocks noChangeArrowheads="1"/>
          </p:cNvSpPr>
          <p:nvPr/>
        </p:nvSpPr>
        <p:spPr bwMode="auto">
          <a:xfrm>
            <a:off x="6875686" y="3715717"/>
            <a:ext cx="720080" cy="576064"/>
          </a:xfrm>
          <a:prstGeom prst="rect">
            <a:avLst/>
          </a:prstGeom>
          <a:solidFill>
            <a:schemeClr val="hlink"/>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a:t>MAC</a:t>
            </a:r>
            <a:endParaRPr lang="en-US" sz="900" dirty="0"/>
          </a:p>
        </p:txBody>
      </p:sp>
      <p:sp>
        <p:nvSpPr>
          <p:cNvPr id="10" name="Rectangle 10"/>
          <p:cNvSpPr>
            <a:spLocks noChangeArrowheads="1"/>
          </p:cNvSpPr>
          <p:nvPr/>
        </p:nvSpPr>
        <p:spPr bwMode="auto">
          <a:xfrm>
            <a:off x="7595642" y="3715717"/>
            <a:ext cx="936601" cy="576064"/>
          </a:xfrm>
          <a:prstGeom prst="rect">
            <a:avLst/>
          </a:prstGeom>
          <a:solidFill>
            <a:srgbClr val="FFFF9D"/>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buNone/>
            </a:pPr>
            <a:r>
              <a:rPr lang="en-US" sz="1800" dirty="0"/>
              <a:t>Padding</a:t>
            </a:r>
          </a:p>
        </p:txBody>
      </p:sp>
      <p:sp>
        <p:nvSpPr>
          <p:cNvPr id="12" name="Rectangle 15"/>
          <p:cNvSpPr>
            <a:spLocks noChangeArrowheads="1"/>
          </p:cNvSpPr>
          <p:nvPr/>
        </p:nvSpPr>
        <p:spPr bwMode="auto">
          <a:xfrm>
            <a:off x="1332211" y="5589239"/>
            <a:ext cx="1506537" cy="576064"/>
          </a:xfrm>
          <a:prstGeom prst="rect">
            <a:avLst/>
          </a:prstGeom>
          <a:solidFill>
            <a:srgbClr val="FF99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a:t>TCP Header</a:t>
            </a:r>
          </a:p>
        </p:txBody>
      </p:sp>
      <p:sp>
        <p:nvSpPr>
          <p:cNvPr id="16" name="Rectangle 22"/>
          <p:cNvSpPr>
            <a:spLocks noChangeArrowheads="1"/>
          </p:cNvSpPr>
          <p:nvPr/>
        </p:nvSpPr>
        <p:spPr bwMode="auto">
          <a:xfrm>
            <a:off x="2843238" y="4435797"/>
            <a:ext cx="1728192" cy="576064"/>
          </a:xfrm>
          <a:prstGeom prst="rect">
            <a:avLst/>
          </a:prstGeom>
          <a:solidFill>
            <a:srgbClr val="A3FBB8"/>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a:t>Record Header</a:t>
            </a:r>
          </a:p>
        </p:txBody>
      </p:sp>
      <p:sp>
        <p:nvSpPr>
          <p:cNvPr id="23" name="Text Box 31"/>
          <p:cNvSpPr txBox="1">
            <a:spLocks noChangeArrowheads="1"/>
          </p:cNvSpPr>
          <p:nvPr/>
        </p:nvSpPr>
        <p:spPr bwMode="auto">
          <a:xfrm>
            <a:off x="5436096" y="5085184"/>
            <a:ext cx="2081211" cy="338554"/>
          </a:xfrm>
          <a:prstGeom prst="rect">
            <a:avLst/>
          </a:prstGeom>
          <a:noFill/>
          <a:ln w="76200" cmpd="tri" algn="ctr">
            <a:noFill/>
            <a:miter lim="800000"/>
            <a:headEnd/>
            <a:tailEnd/>
          </a:ln>
          <a:effectLst/>
        </p:spPr>
        <p:txBody>
          <a:bodyPr wrap="none">
            <a:spAutoFit/>
          </a:bodyPr>
          <a:lstStyle/>
          <a:p>
            <a:pPr>
              <a:buNone/>
            </a:pPr>
            <a:r>
              <a:rPr lang="en-US" sz="1600" dirty="0"/>
              <a:t>n * Block Cipher Size</a:t>
            </a:r>
          </a:p>
        </p:txBody>
      </p:sp>
      <p:sp>
        <p:nvSpPr>
          <p:cNvPr id="29" name="Rectangle 22"/>
          <p:cNvSpPr>
            <a:spLocks noChangeArrowheads="1"/>
          </p:cNvSpPr>
          <p:nvPr/>
        </p:nvSpPr>
        <p:spPr bwMode="auto">
          <a:xfrm>
            <a:off x="4571430" y="4435797"/>
            <a:ext cx="3960813" cy="576064"/>
          </a:xfrm>
          <a:prstGeom prst="rect">
            <a:avLst/>
          </a:prstGeom>
          <a:solidFill>
            <a:srgbClr val="A3FBB8"/>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a:t>Record Body</a:t>
            </a:r>
          </a:p>
        </p:txBody>
      </p:sp>
      <p:sp>
        <p:nvSpPr>
          <p:cNvPr id="30" name="Title 29"/>
          <p:cNvSpPr>
            <a:spLocks noGrp="1"/>
          </p:cNvSpPr>
          <p:nvPr>
            <p:ph type="title"/>
          </p:nvPr>
        </p:nvSpPr>
        <p:spPr/>
        <p:txBody>
          <a:bodyPr/>
          <a:lstStyle/>
          <a:p>
            <a:r>
              <a:rPr lang="de-CH" dirty="0"/>
              <a:t>TLS Record Structure</a:t>
            </a:r>
            <a:br>
              <a:rPr lang="de-CH" dirty="0"/>
            </a:br>
            <a:endParaRPr lang="de-CH" dirty="0"/>
          </a:p>
        </p:txBody>
      </p:sp>
      <p:sp>
        <p:nvSpPr>
          <p:cNvPr id="27" name="Rectangle 25"/>
          <p:cNvSpPr>
            <a:spLocks noChangeArrowheads="1"/>
          </p:cNvSpPr>
          <p:nvPr/>
        </p:nvSpPr>
        <p:spPr bwMode="auto">
          <a:xfrm>
            <a:off x="539181" y="2708696"/>
            <a:ext cx="3960812" cy="648072"/>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sz="1800" dirty="0" err="1"/>
              <a:t>Application</a:t>
            </a:r>
            <a:r>
              <a:rPr lang="de-DE" sz="1800" dirty="0"/>
              <a:t> Data (Segment 1)</a:t>
            </a:r>
          </a:p>
        </p:txBody>
      </p:sp>
      <p:sp>
        <p:nvSpPr>
          <p:cNvPr id="32" name="Rectangle 22"/>
          <p:cNvSpPr>
            <a:spLocks noChangeArrowheads="1"/>
          </p:cNvSpPr>
          <p:nvPr/>
        </p:nvSpPr>
        <p:spPr bwMode="auto">
          <a:xfrm>
            <a:off x="2843808" y="5587925"/>
            <a:ext cx="1728192" cy="576064"/>
          </a:xfrm>
          <a:prstGeom prst="rect">
            <a:avLst/>
          </a:prstGeom>
          <a:solidFill>
            <a:srgbClr val="A3FBB8"/>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a:t>Record Header</a:t>
            </a:r>
            <a:endParaRPr lang="en-US" sz="1600" dirty="0"/>
          </a:p>
        </p:txBody>
      </p:sp>
      <p:sp>
        <p:nvSpPr>
          <p:cNvPr id="11" name="Rectangle 14" descr="Diagonal weit nach oben"/>
          <p:cNvSpPr>
            <a:spLocks noChangeArrowheads="1"/>
          </p:cNvSpPr>
          <p:nvPr/>
        </p:nvSpPr>
        <p:spPr bwMode="auto">
          <a:xfrm>
            <a:off x="4572571" y="5589240"/>
            <a:ext cx="3960242" cy="576064"/>
          </a:xfrm>
          <a:prstGeom prst="rect">
            <a:avLst/>
          </a:prstGeom>
          <a:pattFill prst="wdUpDiag">
            <a:fgClr>
              <a:srgbClr val="FF0000"/>
            </a:fgClr>
            <a:bgClr>
              <a:srgbClr val="FFFFFF"/>
            </a:bgClr>
          </a:patt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dirty="0"/>
              <a:t>Encrypted Data</a:t>
            </a:r>
          </a:p>
        </p:txBody>
      </p:sp>
      <p:sp>
        <p:nvSpPr>
          <p:cNvPr id="28" name="Rectangle 25"/>
          <p:cNvSpPr>
            <a:spLocks noChangeArrowheads="1"/>
          </p:cNvSpPr>
          <p:nvPr/>
        </p:nvSpPr>
        <p:spPr bwMode="auto">
          <a:xfrm>
            <a:off x="4499993" y="2708696"/>
            <a:ext cx="4032820" cy="648072"/>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sz="1800" dirty="0" err="1"/>
              <a:t>Application</a:t>
            </a:r>
            <a:r>
              <a:rPr lang="de-DE" sz="1800" dirty="0"/>
              <a:t> Data (Segment 2)</a:t>
            </a:r>
          </a:p>
        </p:txBody>
      </p:sp>
      <p:sp>
        <p:nvSpPr>
          <p:cNvPr id="13" name="Line 19"/>
          <p:cNvSpPr>
            <a:spLocks noChangeShapeType="1"/>
          </p:cNvSpPr>
          <p:nvPr/>
        </p:nvSpPr>
        <p:spPr bwMode="auto">
          <a:xfrm>
            <a:off x="4499993" y="3356767"/>
            <a:ext cx="2376264" cy="360263"/>
          </a:xfrm>
          <a:prstGeom prst="line">
            <a:avLst/>
          </a:prstGeom>
          <a:noFill/>
          <a:ln w="19050">
            <a:solidFill>
              <a:schemeClr val="tx1"/>
            </a:solidFill>
            <a:round/>
            <a:headEnd/>
            <a:tailEnd type="triangle" w="med" len="med"/>
          </a:ln>
          <a:effectLst/>
        </p:spPr>
        <p:txBody>
          <a:bodyPr/>
          <a:lstStyle/>
          <a:p>
            <a:endParaRPr lang="de-CH"/>
          </a:p>
        </p:txBody>
      </p:sp>
      <p:sp>
        <p:nvSpPr>
          <p:cNvPr id="22" name="Line 30"/>
          <p:cNvSpPr>
            <a:spLocks noChangeShapeType="1"/>
          </p:cNvSpPr>
          <p:nvPr/>
        </p:nvSpPr>
        <p:spPr bwMode="auto">
          <a:xfrm>
            <a:off x="539181" y="3356768"/>
            <a:ext cx="4032820" cy="360263"/>
          </a:xfrm>
          <a:prstGeom prst="line">
            <a:avLst/>
          </a:prstGeom>
          <a:noFill/>
          <a:ln w="19050">
            <a:solidFill>
              <a:schemeClr val="tx1"/>
            </a:solidFill>
            <a:round/>
            <a:headEnd/>
            <a:tailEnd type="triangle" w="med" len="med"/>
          </a:ln>
          <a:effectLst/>
        </p:spPr>
        <p:txBody>
          <a:bodyPr/>
          <a:lstStyle/>
          <a:p>
            <a:endParaRPr lang="de-CH"/>
          </a:p>
        </p:txBody>
      </p:sp>
      <p:sp>
        <p:nvSpPr>
          <p:cNvPr id="33" name="Rectangle 29"/>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34" name="Text Box 31"/>
          <p:cNvSpPr txBox="1">
            <a:spLocks noChangeArrowheads="1"/>
          </p:cNvSpPr>
          <p:nvPr/>
        </p:nvSpPr>
        <p:spPr bwMode="auto">
          <a:xfrm>
            <a:off x="2843808" y="5085184"/>
            <a:ext cx="1728192" cy="338554"/>
          </a:xfrm>
          <a:prstGeom prst="rect">
            <a:avLst/>
          </a:prstGeom>
          <a:noFill/>
          <a:ln w="76200" cmpd="tri" algn="ctr">
            <a:noFill/>
            <a:miter lim="800000"/>
            <a:headEnd/>
            <a:tailEnd/>
          </a:ln>
          <a:effectLst/>
        </p:spPr>
        <p:txBody>
          <a:bodyPr wrap="square">
            <a:spAutoFit/>
          </a:bodyPr>
          <a:lstStyle/>
          <a:p>
            <a:pPr algn="ctr">
              <a:buNone/>
            </a:pPr>
            <a:r>
              <a:rPr lang="en-US" sz="1600" dirty="0"/>
              <a:t>5 Bytes</a:t>
            </a:r>
          </a:p>
        </p:txBody>
      </p:sp>
      <p:sp>
        <p:nvSpPr>
          <p:cNvPr id="21"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24"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101</a:t>
            </a:fld>
            <a:endParaRPr lang="en-US" altLang="zh-CN" dirty="0"/>
          </a:p>
        </p:txBody>
      </p:sp>
      <p:sp>
        <p:nvSpPr>
          <p:cNvPr id="25"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r>
              <a:rPr lang="de-DE" dirty="0"/>
              <a:t>TLS Handshake Protocol</a:t>
            </a:r>
            <a:endParaRPr lang="de-DE" dirty="0">
              <a:solidFill>
                <a:srgbClr val="0099CC"/>
              </a:solidFill>
            </a:endParaRPr>
          </a:p>
        </p:txBody>
      </p:sp>
      <p:grpSp>
        <p:nvGrpSpPr>
          <p:cNvPr id="2" name="Group 3"/>
          <p:cNvGrpSpPr>
            <a:grpSpLocks/>
          </p:cNvGrpSpPr>
          <p:nvPr/>
        </p:nvGrpSpPr>
        <p:grpSpPr bwMode="auto">
          <a:xfrm>
            <a:off x="3657600" y="1447800"/>
            <a:ext cx="4495800" cy="3001963"/>
            <a:chOff x="2352" y="1008"/>
            <a:chExt cx="2832" cy="1891"/>
          </a:xfrm>
        </p:grpSpPr>
        <p:sp>
          <p:nvSpPr>
            <p:cNvPr id="807940" name="Text Box 4"/>
            <p:cNvSpPr txBox="1">
              <a:spLocks noChangeArrowheads="1"/>
            </p:cNvSpPr>
            <p:nvPr/>
          </p:nvSpPr>
          <p:spPr bwMode="auto">
            <a:xfrm>
              <a:off x="3736" y="2672"/>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Server</a:t>
              </a:r>
            </a:p>
          </p:txBody>
        </p:sp>
        <p:sp>
          <p:nvSpPr>
            <p:cNvPr id="807941" name="Rectangle 5"/>
            <p:cNvSpPr>
              <a:spLocks noChangeArrowheads="1"/>
            </p:cNvSpPr>
            <p:nvPr/>
          </p:nvSpPr>
          <p:spPr bwMode="auto">
            <a:xfrm>
              <a:off x="3600" y="1008"/>
              <a:ext cx="1248" cy="240"/>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Server Hello</a:t>
              </a:r>
            </a:p>
          </p:txBody>
        </p:sp>
        <p:sp>
          <p:nvSpPr>
            <p:cNvPr id="807942" name="Rectangle 6"/>
            <p:cNvSpPr>
              <a:spLocks noChangeArrowheads="1"/>
            </p:cNvSpPr>
            <p:nvPr/>
          </p:nvSpPr>
          <p:spPr bwMode="auto">
            <a:xfrm>
              <a:off x="4848" y="1008"/>
              <a:ext cx="336" cy="240"/>
            </a:xfrm>
            <a:prstGeom prst="rect">
              <a:avLst/>
            </a:prstGeom>
            <a:solidFill>
              <a:srgbClr val="FFCC66"/>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R</a:t>
              </a:r>
              <a:r>
                <a:rPr lang="de-DE" baseline="-25000"/>
                <a:t>S</a:t>
              </a:r>
            </a:p>
          </p:txBody>
        </p:sp>
        <p:sp>
          <p:nvSpPr>
            <p:cNvPr id="807943" name="Line 7"/>
            <p:cNvSpPr>
              <a:spLocks noChangeShapeType="1"/>
            </p:cNvSpPr>
            <p:nvPr/>
          </p:nvSpPr>
          <p:spPr bwMode="auto">
            <a:xfrm>
              <a:off x="2352" y="1104"/>
              <a:ext cx="1104" cy="0"/>
            </a:xfrm>
            <a:prstGeom prst="line">
              <a:avLst/>
            </a:prstGeom>
            <a:noFill/>
            <a:ln w="57150">
              <a:solidFill>
                <a:srgbClr val="FF0000"/>
              </a:solidFill>
              <a:round/>
              <a:headEnd type="triangle" w="med" len="med"/>
              <a:tailEnd/>
            </a:ln>
            <a:effectLst/>
          </p:spPr>
          <p:txBody>
            <a:bodyPr wrap="none" lIns="85725" tIns="42862" rIns="85725" bIns="42862" anchor="ctr"/>
            <a:lstStyle/>
            <a:p>
              <a:endParaRPr lang="de-CH"/>
            </a:p>
          </p:txBody>
        </p:sp>
      </p:grpSp>
      <p:grpSp>
        <p:nvGrpSpPr>
          <p:cNvPr id="3" name="Group 8"/>
          <p:cNvGrpSpPr>
            <a:grpSpLocks/>
          </p:cNvGrpSpPr>
          <p:nvPr/>
        </p:nvGrpSpPr>
        <p:grpSpPr bwMode="auto">
          <a:xfrm>
            <a:off x="3657600" y="3200400"/>
            <a:ext cx="4495800" cy="381000"/>
            <a:chOff x="2352" y="2112"/>
            <a:chExt cx="2832" cy="240"/>
          </a:xfrm>
        </p:grpSpPr>
        <p:sp>
          <p:nvSpPr>
            <p:cNvPr id="807945" name="Rectangle 9"/>
            <p:cNvSpPr>
              <a:spLocks noChangeArrowheads="1"/>
            </p:cNvSpPr>
            <p:nvPr/>
          </p:nvSpPr>
          <p:spPr bwMode="auto">
            <a:xfrm>
              <a:off x="3600" y="2112"/>
              <a:ext cx="1584" cy="240"/>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ServerHelloDone</a:t>
              </a:r>
            </a:p>
          </p:txBody>
        </p:sp>
        <p:sp>
          <p:nvSpPr>
            <p:cNvPr id="807946" name="Line 10"/>
            <p:cNvSpPr>
              <a:spLocks noChangeShapeType="1"/>
            </p:cNvSpPr>
            <p:nvPr/>
          </p:nvSpPr>
          <p:spPr bwMode="auto">
            <a:xfrm>
              <a:off x="2352" y="2208"/>
              <a:ext cx="1104" cy="0"/>
            </a:xfrm>
            <a:prstGeom prst="line">
              <a:avLst/>
            </a:prstGeom>
            <a:noFill/>
            <a:ln w="57150">
              <a:solidFill>
                <a:srgbClr val="FF0000"/>
              </a:solidFill>
              <a:round/>
              <a:headEnd type="triangle" w="med" len="med"/>
              <a:tailEnd/>
            </a:ln>
            <a:effectLst/>
          </p:spPr>
          <p:txBody>
            <a:bodyPr wrap="none" lIns="85725" tIns="42862" rIns="85725" bIns="42862" anchor="ctr"/>
            <a:lstStyle/>
            <a:p>
              <a:endParaRPr lang="de-CH"/>
            </a:p>
          </p:txBody>
        </p:sp>
      </p:grpSp>
      <p:grpSp>
        <p:nvGrpSpPr>
          <p:cNvPr id="4" name="Group 11"/>
          <p:cNvGrpSpPr>
            <a:grpSpLocks/>
          </p:cNvGrpSpPr>
          <p:nvPr/>
        </p:nvGrpSpPr>
        <p:grpSpPr bwMode="auto">
          <a:xfrm>
            <a:off x="762000" y="1143000"/>
            <a:ext cx="4648200" cy="1477963"/>
            <a:chOff x="528" y="816"/>
            <a:chExt cx="2928" cy="931"/>
          </a:xfrm>
        </p:grpSpPr>
        <p:sp>
          <p:nvSpPr>
            <p:cNvPr id="807948" name="Text Box 12"/>
            <p:cNvSpPr txBox="1">
              <a:spLocks noChangeArrowheads="1"/>
            </p:cNvSpPr>
            <p:nvPr/>
          </p:nvSpPr>
          <p:spPr bwMode="auto">
            <a:xfrm>
              <a:off x="712" y="1520"/>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Client</a:t>
              </a:r>
            </a:p>
          </p:txBody>
        </p:sp>
        <p:sp>
          <p:nvSpPr>
            <p:cNvPr id="807949" name="Rectangle 13"/>
            <p:cNvSpPr>
              <a:spLocks noChangeArrowheads="1"/>
            </p:cNvSpPr>
            <p:nvPr/>
          </p:nvSpPr>
          <p:spPr bwMode="auto">
            <a:xfrm>
              <a:off x="528" y="816"/>
              <a:ext cx="1248" cy="240"/>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Client Hello</a:t>
              </a:r>
            </a:p>
          </p:txBody>
        </p:sp>
        <p:sp>
          <p:nvSpPr>
            <p:cNvPr id="807950" name="Rectangle 14"/>
            <p:cNvSpPr>
              <a:spLocks noChangeArrowheads="1"/>
            </p:cNvSpPr>
            <p:nvPr/>
          </p:nvSpPr>
          <p:spPr bwMode="auto">
            <a:xfrm>
              <a:off x="1776" y="816"/>
              <a:ext cx="336" cy="240"/>
            </a:xfrm>
            <a:prstGeom prst="rect">
              <a:avLst/>
            </a:prstGeom>
            <a:solidFill>
              <a:srgbClr val="FFCC66"/>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R</a:t>
              </a:r>
              <a:r>
                <a:rPr lang="de-DE" baseline="-25000"/>
                <a:t>C</a:t>
              </a:r>
            </a:p>
          </p:txBody>
        </p:sp>
        <p:sp>
          <p:nvSpPr>
            <p:cNvPr id="807951" name="Line 15"/>
            <p:cNvSpPr>
              <a:spLocks noChangeShapeType="1"/>
            </p:cNvSpPr>
            <p:nvPr/>
          </p:nvSpPr>
          <p:spPr bwMode="auto">
            <a:xfrm>
              <a:off x="2352" y="960"/>
              <a:ext cx="1104" cy="0"/>
            </a:xfrm>
            <a:prstGeom prst="line">
              <a:avLst/>
            </a:prstGeom>
            <a:noFill/>
            <a:ln w="57150">
              <a:solidFill>
                <a:srgbClr val="FF0000"/>
              </a:solidFill>
              <a:round/>
              <a:headEnd/>
              <a:tailEnd type="triangle" w="med" len="med"/>
            </a:ln>
            <a:effectLst/>
          </p:spPr>
          <p:txBody>
            <a:bodyPr wrap="none" lIns="85725" tIns="42862" rIns="85725" bIns="42862" anchor="ctr"/>
            <a:lstStyle/>
            <a:p>
              <a:endParaRPr lang="de-CH"/>
            </a:p>
          </p:txBody>
        </p:sp>
      </p:grpSp>
      <p:grpSp>
        <p:nvGrpSpPr>
          <p:cNvPr id="5" name="Group 16"/>
          <p:cNvGrpSpPr>
            <a:grpSpLocks/>
          </p:cNvGrpSpPr>
          <p:nvPr/>
        </p:nvGrpSpPr>
        <p:grpSpPr bwMode="auto">
          <a:xfrm>
            <a:off x="755650" y="5734050"/>
            <a:ext cx="7416800" cy="381000"/>
            <a:chOff x="476" y="3612"/>
            <a:chExt cx="4672" cy="240"/>
          </a:xfrm>
        </p:grpSpPr>
        <p:sp>
          <p:nvSpPr>
            <p:cNvPr id="807953" name="Rectangle 17" descr="5%"/>
            <p:cNvSpPr>
              <a:spLocks noChangeArrowheads="1"/>
            </p:cNvSpPr>
            <p:nvPr/>
          </p:nvSpPr>
          <p:spPr bwMode="auto">
            <a:xfrm>
              <a:off x="3564" y="3612"/>
              <a:ext cx="1584" cy="240"/>
            </a:xfrm>
            <a:prstGeom prst="rect">
              <a:avLst/>
            </a:prstGeom>
            <a:pattFill prst="pct5">
              <a:fgClr>
                <a:srgbClr val="0033CC"/>
              </a:fgClr>
              <a:bgClr>
                <a:srgbClr val="FFFF9D"/>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Application Data</a:t>
              </a:r>
              <a:r>
                <a:rPr lang="en-US" sz="1800"/>
                <a:t>°</a:t>
              </a:r>
            </a:p>
          </p:txBody>
        </p:sp>
        <p:sp>
          <p:nvSpPr>
            <p:cNvPr id="807954" name="Rectangle 18" descr="5%"/>
            <p:cNvSpPr>
              <a:spLocks noChangeArrowheads="1"/>
            </p:cNvSpPr>
            <p:nvPr/>
          </p:nvSpPr>
          <p:spPr bwMode="auto">
            <a:xfrm>
              <a:off x="476" y="3612"/>
              <a:ext cx="1584" cy="240"/>
            </a:xfrm>
            <a:prstGeom prst="rect">
              <a:avLst/>
            </a:prstGeom>
            <a:pattFill prst="pct5">
              <a:fgClr>
                <a:srgbClr val="0033CC"/>
              </a:fgClr>
              <a:bgClr>
                <a:srgbClr val="FFFF9D"/>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Application Data</a:t>
              </a:r>
              <a:r>
                <a:rPr lang="en-US" sz="1800"/>
                <a:t>°</a:t>
              </a:r>
            </a:p>
          </p:txBody>
        </p:sp>
        <p:sp>
          <p:nvSpPr>
            <p:cNvPr id="807955" name="Line 19"/>
            <p:cNvSpPr>
              <a:spLocks noChangeShapeType="1"/>
            </p:cNvSpPr>
            <p:nvPr/>
          </p:nvSpPr>
          <p:spPr bwMode="auto">
            <a:xfrm>
              <a:off x="2300" y="3756"/>
              <a:ext cx="1104" cy="0"/>
            </a:xfrm>
            <a:prstGeom prst="line">
              <a:avLst/>
            </a:prstGeom>
            <a:noFill/>
            <a:ln w="57150">
              <a:solidFill>
                <a:srgbClr val="FF0000"/>
              </a:solidFill>
              <a:round/>
              <a:headEnd type="triangle" w="med" len="med"/>
              <a:tailEnd type="triangle" w="med" len="med"/>
            </a:ln>
            <a:effectLst/>
          </p:spPr>
          <p:txBody>
            <a:bodyPr wrap="none" lIns="85725" tIns="42862" rIns="85725" bIns="42862" anchor="ctr"/>
            <a:lstStyle/>
            <a:p>
              <a:endParaRPr lang="de-CH"/>
            </a:p>
          </p:txBody>
        </p:sp>
      </p:grpSp>
      <p:grpSp>
        <p:nvGrpSpPr>
          <p:cNvPr id="6" name="Group 20"/>
          <p:cNvGrpSpPr>
            <a:grpSpLocks/>
          </p:cNvGrpSpPr>
          <p:nvPr/>
        </p:nvGrpSpPr>
        <p:grpSpPr bwMode="auto">
          <a:xfrm>
            <a:off x="755650" y="3141663"/>
            <a:ext cx="4876800" cy="1143000"/>
            <a:chOff x="528" y="2304"/>
            <a:chExt cx="3072" cy="720"/>
          </a:xfrm>
        </p:grpSpPr>
        <p:sp>
          <p:nvSpPr>
            <p:cNvPr id="807957" name="Rectangle 21"/>
            <p:cNvSpPr>
              <a:spLocks noChangeArrowheads="1"/>
            </p:cNvSpPr>
            <p:nvPr/>
          </p:nvSpPr>
          <p:spPr bwMode="auto">
            <a:xfrm>
              <a:off x="528" y="2304"/>
              <a:ext cx="1584" cy="240"/>
            </a:xfrm>
            <a:prstGeom prst="rect">
              <a:avLst/>
            </a:prstGeom>
            <a:solidFill>
              <a:schemeClr val="accent1"/>
            </a:solidFill>
            <a:ln w="12700">
              <a:solidFill>
                <a:schemeClr val="tx1"/>
              </a:solidFill>
              <a:miter lim="800000"/>
              <a:headEnd/>
              <a:tailEnd/>
            </a:ln>
            <a:effectLst/>
          </p:spPr>
          <p:txBody>
            <a:bodyPr wrap="none" lIns="85725" tIns="42862" rIns="85725" bIns="42862" anchor="ctr"/>
            <a:lstStyle/>
            <a:p>
              <a:pPr>
                <a:buClr>
                  <a:srgbClr val="0099CC"/>
                </a:buClr>
                <a:buSzPct val="70000"/>
                <a:buFont typeface="Wingdings" pitchFamily="2" charset="2"/>
                <a:buNone/>
              </a:pPr>
              <a:r>
                <a:rPr lang="de-DE" sz="1800"/>
                <a:t>Certificate*</a:t>
              </a:r>
            </a:p>
          </p:txBody>
        </p:sp>
        <p:sp>
          <p:nvSpPr>
            <p:cNvPr id="807958" name="Rectangle 22"/>
            <p:cNvSpPr>
              <a:spLocks noChangeArrowheads="1"/>
            </p:cNvSpPr>
            <p:nvPr/>
          </p:nvSpPr>
          <p:spPr bwMode="auto">
            <a:xfrm>
              <a:off x="528" y="2544"/>
              <a:ext cx="1584" cy="240"/>
            </a:xfrm>
            <a:prstGeom prst="rect">
              <a:avLst/>
            </a:prstGeom>
            <a:solidFill>
              <a:srgbClr val="A3FBB8"/>
            </a:solidFill>
            <a:ln w="12700">
              <a:solidFill>
                <a:schemeClr val="tx1"/>
              </a:solidFill>
              <a:miter lim="800000"/>
              <a:headEnd/>
              <a:tailEnd/>
            </a:ln>
            <a:effectLst/>
          </p:spPr>
          <p:txBody>
            <a:bodyPr wrap="none" anchor="ctr"/>
            <a:lstStyle/>
            <a:p>
              <a:pPr>
                <a:spcBef>
                  <a:spcPct val="0"/>
                </a:spcBef>
                <a:buClrTx/>
                <a:buSzTx/>
                <a:buFontTx/>
                <a:buNone/>
              </a:pPr>
              <a:r>
                <a:rPr lang="de-DE" sz="1800"/>
                <a:t>ClientKeyExchange</a:t>
              </a:r>
            </a:p>
          </p:txBody>
        </p:sp>
        <p:sp>
          <p:nvSpPr>
            <p:cNvPr id="807959" name="Rectangle 23"/>
            <p:cNvSpPr>
              <a:spLocks noChangeArrowheads="1"/>
            </p:cNvSpPr>
            <p:nvPr/>
          </p:nvSpPr>
          <p:spPr bwMode="auto">
            <a:xfrm>
              <a:off x="528" y="2784"/>
              <a:ext cx="1584" cy="240"/>
            </a:xfrm>
            <a:prstGeom prst="rect">
              <a:avLst/>
            </a:prstGeom>
            <a:solidFill>
              <a:schemeClr val="accent1"/>
            </a:solidFill>
            <a:ln w="12700">
              <a:solidFill>
                <a:schemeClr val="tx1"/>
              </a:solidFill>
              <a:miter lim="800000"/>
              <a:headEnd/>
              <a:tailEnd/>
            </a:ln>
            <a:effectLst/>
          </p:spPr>
          <p:txBody>
            <a:bodyPr wrap="none" lIns="85725" tIns="42862" rIns="85725" bIns="42862" anchor="ctr"/>
            <a:lstStyle/>
            <a:p>
              <a:pPr>
                <a:buClr>
                  <a:srgbClr val="0099CC"/>
                </a:buClr>
                <a:buSzPct val="70000"/>
                <a:buFont typeface="Wingdings" pitchFamily="2" charset="2"/>
                <a:buNone/>
              </a:pPr>
              <a:r>
                <a:rPr lang="de-DE" sz="1800"/>
                <a:t>CertificateVerify*</a:t>
              </a:r>
            </a:p>
          </p:txBody>
        </p:sp>
        <p:sp>
          <p:nvSpPr>
            <p:cNvPr id="807960" name="Text Box 24"/>
            <p:cNvSpPr txBox="1">
              <a:spLocks noChangeArrowheads="1"/>
            </p:cNvSpPr>
            <p:nvPr/>
          </p:nvSpPr>
          <p:spPr bwMode="auto">
            <a:xfrm>
              <a:off x="2256" y="2640"/>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*optional</a:t>
              </a:r>
            </a:p>
          </p:txBody>
        </p:sp>
      </p:grpSp>
      <p:grpSp>
        <p:nvGrpSpPr>
          <p:cNvPr id="7" name="Group 25"/>
          <p:cNvGrpSpPr>
            <a:grpSpLocks/>
          </p:cNvGrpSpPr>
          <p:nvPr/>
        </p:nvGrpSpPr>
        <p:grpSpPr bwMode="auto">
          <a:xfrm>
            <a:off x="3505200" y="1981200"/>
            <a:ext cx="4648200" cy="1143000"/>
            <a:chOff x="2256" y="1344"/>
            <a:chExt cx="2928" cy="720"/>
          </a:xfrm>
        </p:grpSpPr>
        <p:sp>
          <p:nvSpPr>
            <p:cNvPr id="807962" name="Rectangle 26"/>
            <p:cNvSpPr>
              <a:spLocks noChangeArrowheads="1"/>
            </p:cNvSpPr>
            <p:nvPr/>
          </p:nvSpPr>
          <p:spPr bwMode="auto">
            <a:xfrm>
              <a:off x="3600" y="1584"/>
              <a:ext cx="1584" cy="240"/>
            </a:xfrm>
            <a:prstGeom prst="rect">
              <a:avLst/>
            </a:prstGeom>
            <a:solidFill>
              <a:srgbClr val="A3FBB8"/>
            </a:solidFill>
            <a:ln w="12700">
              <a:solidFill>
                <a:schemeClr val="tx1"/>
              </a:solidFill>
              <a:miter lim="800000"/>
              <a:headEnd/>
              <a:tailEnd/>
            </a:ln>
            <a:effectLst/>
          </p:spPr>
          <p:txBody>
            <a:bodyPr wrap="none" anchor="ctr"/>
            <a:lstStyle/>
            <a:p>
              <a:pPr>
                <a:spcBef>
                  <a:spcPct val="0"/>
                </a:spcBef>
                <a:buClrTx/>
                <a:buSzTx/>
                <a:buFontTx/>
                <a:buNone/>
              </a:pPr>
              <a:r>
                <a:rPr lang="de-DE" sz="1800"/>
                <a:t>ServerKeyExchange*</a:t>
              </a:r>
            </a:p>
          </p:txBody>
        </p:sp>
        <p:sp>
          <p:nvSpPr>
            <p:cNvPr id="807963" name="Rectangle 27"/>
            <p:cNvSpPr>
              <a:spLocks noChangeArrowheads="1"/>
            </p:cNvSpPr>
            <p:nvPr/>
          </p:nvSpPr>
          <p:spPr bwMode="auto">
            <a:xfrm>
              <a:off x="3600" y="1344"/>
              <a:ext cx="1584" cy="240"/>
            </a:xfrm>
            <a:prstGeom prst="rect">
              <a:avLst/>
            </a:prstGeom>
            <a:solidFill>
              <a:schemeClr val="accent1"/>
            </a:solidFill>
            <a:ln w="12700">
              <a:solidFill>
                <a:schemeClr val="tx1"/>
              </a:solidFill>
              <a:miter lim="800000"/>
              <a:headEnd/>
              <a:tailEnd/>
            </a:ln>
            <a:effectLst/>
          </p:spPr>
          <p:txBody>
            <a:bodyPr wrap="none" lIns="85725" tIns="42862" rIns="85725" bIns="42862" anchor="ctr"/>
            <a:lstStyle/>
            <a:p>
              <a:pPr>
                <a:buClr>
                  <a:srgbClr val="0099CC"/>
                </a:buClr>
                <a:buSzPct val="70000"/>
                <a:buFont typeface="Wingdings" pitchFamily="2" charset="2"/>
                <a:buNone/>
              </a:pPr>
              <a:r>
                <a:rPr lang="de-DE" sz="1800"/>
                <a:t>Certificate*</a:t>
              </a:r>
            </a:p>
          </p:txBody>
        </p:sp>
        <p:sp>
          <p:nvSpPr>
            <p:cNvPr id="807964" name="Rectangle 28"/>
            <p:cNvSpPr>
              <a:spLocks noChangeArrowheads="1"/>
            </p:cNvSpPr>
            <p:nvPr/>
          </p:nvSpPr>
          <p:spPr bwMode="auto">
            <a:xfrm>
              <a:off x="3600" y="1824"/>
              <a:ext cx="1584" cy="240"/>
            </a:xfrm>
            <a:prstGeom prst="rect">
              <a:avLst/>
            </a:prstGeom>
            <a:solidFill>
              <a:schemeClr val="accent1"/>
            </a:solidFill>
            <a:ln w="12700">
              <a:solidFill>
                <a:schemeClr val="tx1"/>
              </a:solidFill>
              <a:miter lim="800000"/>
              <a:headEnd/>
              <a:tailEnd/>
            </a:ln>
            <a:effectLst/>
          </p:spPr>
          <p:txBody>
            <a:bodyPr wrap="none" lIns="85725" tIns="42862" rIns="85725" bIns="42862" anchor="ctr"/>
            <a:lstStyle/>
            <a:p>
              <a:pPr>
                <a:buClr>
                  <a:srgbClr val="0099CC"/>
                </a:buClr>
                <a:buSzPct val="70000"/>
                <a:buFont typeface="Wingdings" pitchFamily="2" charset="2"/>
                <a:buNone/>
              </a:pPr>
              <a:r>
                <a:rPr lang="de-DE" sz="1800"/>
                <a:t>CertificateRequest*</a:t>
              </a:r>
            </a:p>
          </p:txBody>
        </p:sp>
        <p:sp>
          <p:nvSpPr>
            <p:cNvPr id="807965" name="Text Box 29"/>
            <p:cNvSpPr txBox="1">
              <a:spLocks noChangeArrowheads="1"/>
            </p:cNvSpPr>
            <p:nvPr/>
          </p:nvSpPr>
          <p:spPr bwMode="auto">
            <a:xfrm>
              <a:off x="2256" y="1584"/>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*optional</a:t>
              </a:r>
            </a:p>
          </p:txBody>
        </p:sp>
      </p:grpSp>
      <p:grpSp>
        <p:nvGrpSpPr>
          <p:cNvPr id="8" name="Group 30"/>
          <p:cNvGrpSpPr>
            <a:grpSpLocks/>
          </p:cNvGrpSpPr>
          <p:nvPr/>
        </p:nvGrpSpPr>
        <p:grpSpPr bwMode="auto">
          <a:xfrm>
            <a:off x="755650" y="4365625"/>
            <a:ext cx="4648200" cy="849313"/>
            <a:chOff x="476" y="2750"/>
            <a:chExt cx="2928" cy="535"/>
          </a:xfrm>
        </p:grpSpPr>
        <p:sp>
          <p:nvSpPr>
            <p:cNvPr id="807967" name="Line 31"/>
            <p:cNvSpPr>
              <a:spLocks noChangeShapeType="1"/>
            </p:cNvSpPr>
            <p:nvPr/>
          </p:nvSpPr>
          <p:spPr bwMode="auto">
            <a:xfrm>
              <a:off x="2300" y="3189"/>
              <a:ext cx="1104" cy="0"/>
            </a:xfrm>
            <a:prstGeom prst="line">
              <a:avLst/>
            </a:prstGeom>
            <a:noFill/>
            <a:ln w="57150">
              <a:solidFill>
                <a:srgbClr val="FF0000"/>
              </a:solidFill>
              <a:round/>
              <a:headEnd/>
              <a:tailEnd type="triangle" w="med" len="med"/>
            </a:ln>
            <a:effectLst/>
          </p:spPr>
          <p:txBody>
            <a:bodyPr wrap="none" lIns="85725" tIns="42862" rIns="85725" bIns="42862" anchor="ctr"/>
            <a:lstStyle/>
            <a:p>
              <a:endParaRPr lang="de-CH"/>
            </a:p>
          </p:txBody>
        </p:sp>
        <p:sp>
          <p:nvSpPr>
            <p:cNvPr id="807968" name="Rectangle 32" descr="5%"/>
            <p:cNvSpPr>
              <a:spLocks noChangeArrowheads="1"/>
            </p:cNvSpPr>
            <p:nvPr/>
          </p:nvSpPr>
          <p:spPr bwMode="auto">
            <a:xfrm>
              <a:off x="476" y="3045"/>
              <a:ext cx="1584" cy="240"/>
            </a:xfrm>
            <a:prstGeom prst="rect">
              <a:avLst/>
            </a:prstGeom>
            <a:pattFill prst="pct5">
              <a:fgClr>
                <a:schemeClr val="tx1"/>
              </a:fgClr>
              <a:bgClr>
                <a:srgbClr val="95CDFF"/>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Finished</a:t>
              </a:r>
              <a:r>
                <a:rPr lang="en-US" sz="1800"/>
                <a:t>°</a:t>
              </a:r>
            </a:p>
          </p:txBody>
        </p:sp>
        <p:sp>
          <p:nvSpPr>
            <p:cNvPr id="807969" name="Rectangle 33"/>
            <p:cNvSpPr>
              <a:spLocks noChangeArrowheads="1"/>
            </p:cNvSpPr>
            <p:nvPr/>
          </p:nvSpPr>
          <p:spPr bwMode="auto">
            <a:xfrm>
              <a:off x="476" y="2750"/>
              <a:ext cx="1584" cy="240"/>
            </a:xfrm>
            <a:prstGeom prst="rect">
              <a:avLst/>
            </a:prstGeom>
            <a:solidFill>
              <a:srgbClr val="CCCCFF"/>
            </a:solidFill>
            <a:ln w="12700">
              <a:solidFill>
                <a:schemeClr val="tx1"/>
              </a:solidFill>
              <a:miter lim="800000"/>
              <a:headEnd/>
              <a:tailEnd/>
            </a:ln>
            <a:effectLst/>
          </p:spPr>
          <p:txBody>
            <a:bodyPr wrap="none" anchor="ctr"/>
            <a:lstStyle/>
            <a:p>
              <a:pPr algn="ctr">
                <a:spcBef>
                  <a:spcPct val="0"/>
                </a:spcBef>
                <a:buClrTx/>
                <a:buSzTx/>
                <a:buFontTx/>
                <a:buNone/>
              </a:pPr>
              <a:r>
                <a:rPr lang="de-DE" sz="1800"/>
                <a:t>ChangeCipherSpec</a:t>
              </a:r>
            </a:p>
          </p:txBody>
        </p:sp>
      </p:grpSp>
      <p:grpSp>
        <p:nvGrpSpPr>
          <p:cNvPr id="9" name="Group 34"/>
          <p:cNvGrpSpPr>
            <a:grpSpLocks/>
          </p:cNvGrpSpPr>
          <p:nvPr/>
        </p:nvGrpSpPr>
        <p:grpSpPr bwMode="auto">
          <a:xfrm>
            <a:off x="3676650" y="4703763"/>
            <a:ext cx="4495800" cy="835025"/>
            <a:chOff x="2316" y="2963"/>
            <a:chExt cx="2832" cy="526"/>
          </a:xfrm>
        </p:grpSpPr>
        <p:sp>
          <p:nvSpPr>
            <p:cNvPr id="807971" name="Rectangle 35" descr="5%"/>
            <p:cNvSpPr>
              <a:spLocks noChangeArrowheads="1"/>
            </p:cNvSpPr>
            <p:nvPr/>
          </p:nvSpPr>
          <p:spPr bwMode="auto">
            <a:xfrm>
              <a:off x="3564" y="3249"/>
              <a:ext cx="1584" cy="240"/>
            </a:xfrm>
            <a:prstGeom prst="rect">
              <a:avLst/>
            </a:prstGeom>
            <a:pattFill prst="pct5">
              <a:fgClr>
                <a:schemeClr val="tx1"/>
              </a:fgClr>
              <a:bgClr>
                <a:srgbClr val="95CDFF"/>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Finished</a:t>
              </a:r>
              <a:r>
                <a:rPr lang="en-US" sz="1800"/>
                <a:t>°</a:t>
              </a:r>
            </a:p>
          </p:txBody>
        </p:sp>
        <p:sp>
          <p:nvSpPr>
            <p:cNvPr id="807972" name="Line 36"/>
            <p:cNvSpPr>
              <a:spLocks noChangeShapeType="1"/>
            </p:cNvSpPr>
            <p:nvPr/>
          </p:nvSpPr>
          <p:spPr bwMode="auto">
            <a:xfrm>
              <a:off x="2316" y="3345"/>
              <a:ext cx="1104" cy="0"/>
            </a:xfrm>
            <a:prstGeom prst="line">
              <a:avLst/>
            </a:prstGeom>
            <a:noFill/>
            <a:ln w="57150">
              <a:solidFill>
                <a:srgbClr val="FF0000"/>
              </a:solidFill>
              <a:round/>
              <a:headEnd type="triangle" w="med" len="med"/>
              <a:tailEnd/>
            </a:ln>
            <a:effectLst/>
          </p:spPr>
          <p:txBody>
            <a:bodyPr wrap="none" lIns="85725" tIns="42862" rIns="85725" bIns="42862" anchor="ctr"/>
            <a:lstStyle/>
            <a:p>
              <a:endParaRPr lang="de-CH"/>
            </a:p>
          </p:txBody>
        </p:sp>
        <p:sp>
          <p:nvSpPr>
            <p:cNvPr id="807973" name="Rectangle 37"/>
            <p:cNvSpPr>
              <a:spLocks noChangeArrowheads="1"/>
            </p:cNvSpPr>
            <p:nvPr/>
          </p:nvSpPr>
          <p:spPr bwMode="auto">
            <a:xfrm>
              <a:off x="3564" y="2963"/>
              <a:ext cx="1584" cy="240"/>
            </a:xfrm>
            <a:prstGeom prst="rect">
              <a:avLst/>
            </a:prstGeom>
            <a:solidFill>
              <a:srgbClr val="CCCCFF"/>
            </a:solidFill>
            <a:ln w="12700">
              <a:solidFill>
                <a:schemeClr val="tx1"/>
              </a:solidFill>
              <a:miter lim="800000"/>
              <a:headEnd/>
              <a:tailEnd/>
            </a:ln>
            <a:effectLst/>
          </p:spPr>
          <p:txBody>
            <a:bodyPr wrap="none" anchor="ctr"/>
            <a:lstStyle/>
            <a:p>
              <a:pPr algn="ctr">
                <a:spcBef>
                  <a:spcPct val="0"/>
                </a:spcBef>
                <a:buClrTx/>
                <a:buSzTx/>
                <a:buFontTx/>
                <a:buNone/>
              </a:pPr>
              <a:r>
                <a:rPr lang="de-DE" sz="1800"/>
                <a:t>ChangeCipherSpec</a:t>
              </a:r>
            </a:p>
          </p:txBody>
        </p:sp>
      </p:grpSp>
      <p:sp>
        <p:nvSpPr>
          <p:cNvPr id="807974" name="Text Box 38"/>
          <p:cNvSpPr txBox="1">
            <a:spLocks noChangeArrowheads="1"/>
          </p:cNvSpPr>
          <p:nvPr/>
        </p:nvSpPr>
        <p:spPr bwMode="auto">
          <a:xfrm>
            <a:off x="3779838" y="5373688"/>
            <a:ext cx="1511300" cy="490537"/>
          </a:xfrm>
          <a:prstGeom prst="rect">
            <a:avLst/>
          </a:prstGeom>
          <a:noFill/>
          <a:ln w="12700">
            <a:noFill/>
            <a:miter lim="800000"/>
            <a:headEnd/>
            <a:tailEnd/>
          </a:ln>
          <a:effectLst/>
        </p:spPr>
        <p:txBody>
          <a:bodyPr tIns="108000" bIns="108000">
            <a:spAutoFit/>
          </a:bodyPr>
          <a:lstStyle/>
          <a:p>
            <a:pPr algn="ctr">
              <a:spcBef>
                <a:spcPct val="30000"/>
              </a:spcBef>
              <a:buClrTx/>
              <a:buSzTx/>
              <a:buFontTx/>
              <a:buNone/>
            </a:pPr>
            <a:r>
              <a:rPr lang="en-US" sz="1800"/>
              <a:t>°encrypted</a:t>
            </a:r>
          </a:p>
        </p:txBody>
      </p:sp>
      <p:sp>
        <p:nvSpPr>
          <p:cNvPr id="807975" name="Rectangle 39"/>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40"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41"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102</a:t>
            </a:fld>
            <a:endParaRPr lang="en-US" altLang="zh-CN" dirty="0"/>
          </a:p>
        </p:txBody>
      </p:sp>
      <p:sp>
        <p:nvSpPr>
          <p:cNvPr id="42"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8079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807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74" grpId="0"/>
      <p:bldP spid="807975"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内容占位符 24"/>
          <p:cNvSpPr>
            <a:spLocks noGrp="1"/>
          </p:cNvSpPr>
          <p:nvPr>
            <p:ph idx="1"/>
          </p:nvPr>
        </p:nvSpPr>
        <p:spPr/>
        <p:txBody>
          <a:bodyPr/>
          <a:lstStyle/>
          <a:p>
            <a:endParaRPr lang="zh-CN" altLang="en-US"/>
          </a:p>
        </p:txBody>
      </p:sp>
      <p:sp>
        <p:nvSpPr>
          <p:cNvPr id="809986" name="Rectangle 2"/>
          <p:cNvSpPr>
            <a:spLocks noGrp="1" noChangeArrowheads="1"/>
          </p:cNvSpPr>
          <p:nvPr>
            <p:ph type="title"/>
          </p:nvPr>
        </p:nvSpPr>
        <p:spPr/>
        <p:txBody>
          <a:bodyPr/>
          <a:lstStyle/>
          <a:p>
            <a:r>
              <a:rPr lang="de-DE" dirty="0" err="1"/>
              <a:t>Resuming</a:t>
            </a:r>
            <a:r>
              <a:rPr lang="de-DE" dirty="0"/>
              <a:t> a TLS Session</a:t>
            </a:r>
            <a:endParaRPr lang="de-DE" dirty="0">
              <a:solidFill>
                <a:srgbClr val="0099CC"/>
              </a:solidFill>
            </a:endParaRPr>
          </a:p>
        </p:txBody>
      </p:sp>
      <p:grpSp>
        <p:nvGrpSpPr>
          <p:cNvPr id="2" name="Group 3"/>
          <p:cNvGrpSpPr>
            <a:grpSpLocks/>
          </p:cNvGrpSpPr>
          <p:nvPr/>
        </p:nvGrpSpPr>
        <p:grpSpPr bwMode="auto">
          <a:xfrm>
            <a:off x="762000" y="1143000"/>
            <a:ext cx="4648200" cy="4157663"/>
            <a:chOff x="480" y="720"/>
            <a:chExt cx="2928" cy="2619"/>
          </a:xfrm>
        </p:grpSpPr>
        <p:sp>
          <p:nvSpPr>
            <p:cNvPr id="809988" name="Text Box 4"/>
            <p:cNvSpPr txBox="1">
              <a:spLocks noChangeArrowheads="1"/>
            </p:cNvSpPr>
            <p:nvPr/>
          </p:nvSpPr>
          <p:spPr bwMode="auto">
            <a:xfrm>
              <a:off x="612" y="3112"/>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Client</a:t>
              </a:r>
            </a:p>
          </p:txBody>
        </p:sp>
        <p:sp>
          <p:nvSpPr>
            <p:cNvPr id="809989" name="Rectangle 5"/>
            <p:cNvSpPr>
              <a:spLocks noChangeArrowheads="1"/>
            </p:cNvSpPr>
            <p:nvPr/>
          </p:nvSpPr>
          <p:spPr bwMode="auto">
            <a:xfrm>
              <a:off x="480" y="720"/>
              <a:ext cx="1248" cy="240"/>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Client Hello</a:t>
              </a:r>
            </a:p>
          </p:txBody>
        </p:sp>
        <p:sp>
          <p:nvSpPr>
            <p:cNvPr id="809990" name="Rectangle 6"/>
            <p:cNvSpPr>
              <a:spLocks noChangeArrowheads="1"/>
            </p:cNvSpPr>
            <p:nvPr/>
          </p:nvSpPr>
          <p:spPr bwMode="auto">
            <a:xfrm>
              <a:off x="1728" y="720"/>
              <a:ext cx="336" cy="240"/>
            </a:xfrm>
            <a:prstGeom prst="rect">
              <a:avLst/>
            </a:prstGeom>
            <a:solidFill>
              <a:srgbClr val="FFCC66"/>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R</a:t>
              </a:r>
              <a:r>
                <a:rPr lang="de-DE" baseline="-25000"/>
                <a:t>C</a:t>
              </a:r>
            </a:p>
          </p:txBody>
        </p:sp>
        <p:sp>
          <p:nvSpPr>
            <p:cNvPr id="809991" name="Line 7"/>
            <p:cNvSpPr>
              <a:spLocks noChangeShapeType="1"/>
            </p:cNvSpPr>
            <p:nvPr/>
          </p:nvSpPr>
          <p:spPr bwMode="auto">
            <a:xfrm>
              <a:off x="2304" y="864"/>
              <a:ext cx="1104" cy="0"/>
            </a:xfrm>
            <a:prstGeom prst="line">
              <a:avLst/>
            </a:prstGeom>
            <a:noFill/>
            <a:ln w="57150">
              <a:solidFill>
                <a:srgbClr val="FF0000"/>
              </a:solidFill>
              <a:round/>
              <a:headEnd/>
              <a:tailEnd type="triangle" w="med" len="med"/>
            </a:ln>
            <a:effectLst/>
          </p:spPr>
          <p:txBody>
            <a:bodyPr wrap="none" lIns="85725" tIns="42862" rIns="85725" bIns="42862" anchor="ctr"/>
            <a:lstStyle/>
            <a:p>
              <a:endParaRPr lang="de-CH"/>
            </a:p>
          </p:txBody>
        </p:sp>
      </p:grpSp>
      <p:grpSp>
        <p:nvGrpSpPr>
          <p:cNvPr id="3" name="Group 8"/>
          <p:cNvGrpSpPr>
            <a:grpSpLocks/>
          </p:cNvGrpSpPr>
          <p:nvPr/>
        </p:nvGrpSpPr>
        <p:grpSpPr bwMode="auto">
          <a:xfrm>
            <a:off x="755650" y="4149725"/>
            <a:ext cx="7416800" cy="381000"/>
            <a:chOff x="476" y="3612"/>
            <a:chExt cx="4672" cy="240"/>
          </a:xfrm>
        </p:grpSpPr>
        <p:sp>
          <p:nvSpPr>
            <p:cNvPr id="809993" name="Rectangle 9" descr="5%"/>
            <p:cNvSpPr>
              <a:spLocks noChangeArrowheads="1"/>
            </p:cNvSpPr>
            <p:nvPr/>
          </p:nvSpPr>
          <p:spPr bwMode="auto">
            <a:xfrm>
              <a:off x="3564" y="3612"/>
              <a:ext cx="1584" cy="240"/>
            </a:xfrm>
            <a:prstGeom prst="rect">
              <a:avLst/>
            </a:prstGeom>
            <a:pattFill prst="pct5">
              <a:fgClr>
                <a:srgbClr val="0033CC"/>
              </a:fgClr>
              <a:bgClr>
                <a:srgbClr val="FFFF9D"/>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Application Data</a:t>
              </a:r>
              <a:r>
                <a:rPr lang="en-US" sz="1800"/>
                <a:t>°</a:t>
              </a:r>
            </a:p>
          </p:txBody>
        </p:sp>
        <p:sp>
          <p:nvSpPr>
            <p:cNvPr id="809994" name="Rectangle 10" descr="5%"/>
            <p:cNvSpPr>
              <a:spLocks noChangeArrowheads="1"/>
            </p:cNvSpPr>
            <p:nvPr/>
          </p:nvSpPr>
          <p:spPr bwMode="auto">
            <a:xfrm>
              <a:off x="476" y="3612"/>
              <a:ext cx="1584" cy="240"/>
            </a:xfrm>
            <a:prstGeom prst="rect">
              <a:avLst/>
            </a:prstGeom>
            <a:pattFill prst="pct5">
              <a:fgClr>
                <a:srgbClr val="0033CC"/>
              </a:fgClr>
              <a:bgClr>
                <a:srgbClr val="FFFF9D"/>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Application Data</a:t>
              </a:r>
              <a:r>
                <a:rPr lang="en-US" sz="1800"/>
                <a:t>°</a:t>
              </a:r>
            </a:p>
          </p:txBody>
        </p:sp>
        <p:sp>
          <p:nvSpPr>
            <p:cNvPr id="809995" name="Line 11"/>
            <p:cNvSpPr>
              <a:spLocks noChangeShapeType="1"/>
            </p:cNvSpPr>
            <p:nvPr/>
          </p:nvSpPr>
          <p:spPr bwMode="auto">
            <a:xfrm>
              <a:off x="2300" y="3756"/>
              <a:ext cx="1104" cy="0"/>
            </a:xfrm>
            <a:prstGeom prst="line">
              <a:avLst/>
            </a:prstGeom>
            <a:noFill/>
            <a:ln w="57150">
              <a:solidFill>
                <a:srgbClr val="FF0000"/>
              </a:solidFill>
              <a:round/>
              <a:headEnd type="triangle" w="med" len="med"/>
              <a:tailEnd type="triangle" w="med" len="med"/>
            </a:ln>
            <a:effectLst/>
          </p:spPr>
          <p:txBody>
            <a:bodyPr wrap="none" lIns="85725" tIns="42862" rIns="85725" bIns="42862" anchor="ctr"/>
            <a:lstStyle/>
            <a:p>
              <a:endParaRPr lang="de-CH"/>
            </a:p>
          </p:txBody>
        </p:sp>
      </p:grpSp>
      <p:grpSp>
        <p:nvGrpSpPr>
          <p:cNvPr id="4" name="Group 12"/>
          <p:cNvGrpSpPr>
            <a:grpSpLocks/>
          </p:cNvGrpSpPr>
          <p:nvPr/>
        </p:nvGrpSpPr>
        <p:grpSpPr bwMode="auto">
          <a:xfrm>
            <a:off x="755650" y="2852738"/>
            <a:ext cx="4648200" cy="849312"/>
            <a:chOff x="476" y="2750"/>
            <a:chExt cx="2928" cy="535"/>
          </a:xfrm>
        </p:grpSpPr>
        <p:sp>
          <p:nvSpPr>
            <p:cNvPr id="809997" name="Line 13"/>
            <p:cNvSpPr>
              <a:spLocks noChangeShapeType="1"/>
            </p:cNvSpPr>
            <p:nvPr/>
          </p:nvSpPr>
          <p:spPr bwMode="auto">
            <a:xfrm>
              <a:off x="2300" y="3189"/>
              <a:ext cx="1104" cy="0"/>
            </a:xfrm>
            <a:prstGeom prst="line">
              <a:avLst/>
            </a:prstGeom>
            <a:noFill/>
            <a:ln w="57150">
              <a:solidFill>
                <a:srgbClr val="FF0000"/>
              </a:solidFill>
              <a:round/>
              <a:headEnd/>
              <a:tailEnd type="triangle" w="med" len="med"/>
            </a:ln>
            <a:effectLst/>
          </p:spPr>
          <p:txBody>
            <a:bodyPr wrap="none" lIns="85725" tIns="42862" rIns="85725" bIns="42862" anchor="ctr"/>
            <a:lstStyle/>
            <a:p>
              <a:endParaRPr lang="de-CH"/>
            </a:p>
          </p:txBody>
        </p:sp>
        <p:sp>
          <p:nvSpPr>
            <p:cNvPr id="809998" name="Rectangle 14" descr="5%"/>
            <p:cNvSpPr>
              <a:spLocks noChangeArrowheads="1"/>
            </p:cNvSpPr>
            <p:nvPr/>
          </p:nvSpPr>
          <p:spPr bwMode="auto">
            <a:xfrm>
              <a:off x="476" y="3045"/>
              <a:ext cx="1584" cy="240"/>
            </a:xfrm>
            <a:prstGeom prst="rect">
              <a:avLst/>
            </a:prstGeom>
            <a:pattFill prst="pct5">
              <a:fgClr>
                <a:schemeClr val="tx1"/>
              </a:fgClr>
              <a:bgClr>
                <a:srgbClr val="95CDFF"/>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Finished</a:t>
              </a:r>
              <a:r>
                <a:rPr lang="en-US" sz="1800"/>
                <a:t>°</a:t>
              </a:r>
            </a:p>
          </p:txBody>
        </p:sp>
        <p:sp>
          <p:nvSpPr>
            <p:cNvPr id="809999" name="Rectangle 15"/>
            <p:cNvSpPr>
              <a:spLocks noChangeArrowheads="1"/>
            </p:cNvSpPr>
            <p:nvPr/>
          </p:nvSpPr>
          <p:spPr bwMode="auto">
            <a:xfrm>
              <a:off x="476" y="2750"/>
              <a:ext cx="1584" cy="240"/>
            </a:xfrm>
            <a:prstGeom prst="rect">
              <a:avLst/>
            </a:prstGeom>
            <a:solidFill>
              <a:srgbClr val="CCCCFF"/>
            </a:solidFill>
            <a:ln w="12700">
              <a:solidFill>
                <a:schemeClr val="tx1"/>
              </a:solidFill>
              <a:miter lim="800000"/>
              <a:headEnd/>
              <a:tailEnd/>
            </a:ln>
            <a:effectLst/>
          </p:spPr>
          <p:txBody>
            <a:bodyPr wrap="none" anchor="ctr"/>
            <a:lstStyle/>
            <a:p>
              <a:pPr algn="ctr">
                <a:spcBef>
                  <a:spcPct val="0"/>
                </a:spcBef>
                <a:buClrTx/>
                <a:buSzTx/>
                <a:buFontTx/>
                <a:buNone/>
              </a:pPr>
              <a:r>
                <a:rPr lang="de-DE" sz="1800"/>
                <a:t>ChangeCipherSpec</a:t>
              </a:r>
            </a:p>
          </p:txBody>
        </p:sp>
      </p:grpSp>
      <p:grpSp>
        <p:nvGrpSpPr>
          <p:cNvPr id="5" name="Group 16"/>
          <p:cNvGrpSpPr>
            <a:grpSpLocks/>
          </p:cNvGrpSpPr>
          <p:nvPr/>
        </p:nvGrpSpPr>
        <p:grpSpPr bwMode="auto">
          <a:xfrm>
            <a:off x="3635375" y="1557338"/>
            <a:ext cx="4537075" cy="3852862"/>
            <a:chOff x="2290" y="912"/>
            <a:chExt cx="2858" cy="2427"/>
          </a:xfrm>
        </p:grpSpPr>
        <p:sp>
          <p:nvSpPr>
            <p:cNvPr id="810001" name="Text Box 17"/>
            <p:cNvSpPr txBox="1">
              <a:spLocks noChangeArrowheads="1"/>
            </p:cNvSpPr>
            <p:nvPr/>
          </p:nvSpPr>
          <p:spPr bwMode="auto">
            <a:xfrm>
              <a:off x="3651" y="3112"/>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Server</a:t>
              </a:r>
            </a:p>
          </p:txBody>
        </p:sp>
        <p:sp>
          <p:nvSpPr>
            <p:cNvPr id="810002" name="Rectangle 18"/>
            <p:cNvSpPr>
              <a:spLocks noChangeArrowheads="1"/>
            </p:cNvSpPr>
            <p:nvPr/>
          </p:nvSpPr>
          <p:spPr bwMode="auto">
            <a:xfrm>
              <a:off x="3552" y="912"/>
              <a:ext cx="1248" cy="240"/>
            </a:xfrm>
            <a:prstGeom prst="rect">
              <a:avLst/>
            </a:prstGeom>
            <a:solidFill>
              <a:srgbClr val="95CDFF"/>
            </a:solidFill>
            <a:ln w="12700">
              <a:solidFill>
                <a:schemeClr val="tx1"/>
              </a:solidFill>
              <a:miter lim="800000"/>
              <a:headEnd/>
              <a:tailEnd/>
            </a:ln>
            <a:effectLst/>
          </p:spPr>
          <p:txBody>
            <a:bodyPr wrap="none" anchor="ctr"/>
            <a:lstStyle/>
            <a:p>
              <a:pPr algn="ctr">
                <a:spcBef>
                  <a:spcPct val="0"/>
                </a:spcBef>
                <a:buClrTx/>
                <a:buSzTx/>
                <a:buFontTx/>
                <a:buNone/>
              </a:pPr>
              <a:r>
                <a:rPr lang="de-DE" sz="1800"/>
                <a:t>Server Hello</a:t>
              </a:r>
            </a:p>
          </p:txBody>
        </p:sp>
        <p:sp>
          <p:nvSpPr>
            <p:cNvPr id="810003" name="Rectangle 19"/>
            <p:cNvSpPr>
              <a:spLocks noChangeArrowheads="1"/>
            </p:cNvSpPr>
            <p:nvPr/>
          </p:nvSpPr>
          <p:spPr bwMode="auto">
            <a:xfrm>
              <a:off x="4800" y="912"/>
              <a:ext cx="336" cy="240"/>
            </a:xfrm>
            <a:prstGeom prst="rect">
              <a:avLst/>
            </a:prstGeom>
            <a:solidFill>
              <a:srgbClr val="FFCC66"/>
            </a:solidFill>
            <a:ln w="12700">
              <a:solidFill>
                <a:schemeClr val="tx1"/>
              </a:solidFill>
              <a:miter lim="800000"/>
              <a:headEnd/>
              <a:tailEnd/>
            </a:ln>
            <a:effectLst/>
          </p:spPr>
          <p:txBody>
            <a:bodyPr wrap="none" anchor="ctr"/>
            <a:lstStyle/>
            <a:p>
              <a:pPr algn="ctr">
                <a:spcBef>
                  <a:spcPct val="0"/>
                </a:spcBef>
                <a:buClrTx/>
                <a:buSzTx/>
                <a:buFontTx/>
                <a:buNone/>
              </a:pPr>
              <a:r>
                <a:rPr lang="de-DE" sz="1800"/>
                <a:t>R</a:t>
              </a:r>
              <a:r>
                <a:rPr lang="de-DE" baseline="-25000"/>
                <a:t>S</a:t>
              </a:r>
            </a:p>
          </p:txBody>
        </p:sp>
        <p:sp>
          <p:nvSpPr>
            <p:cNvPr id="810004" name="Rectangle 20" descr="5%"/>
            <p:cNvSpPr>
              <a:spLocks noChangeArrowheads="1"/>
            </p:cNvSpPr>
            <p:nvPr/>
          </p:nvSpPr>
          <p:spPr bwMode="auto">
            <a:xfrm>
              <a:off x="3564" y="1507"/>
              <a:ext cx="1584" cy="240"/>
            </a:xfrm>
            <a:prstGeom prst="rect">
              <a:avLst/>
            </a:prstGeom>
            <a:pattFill prst="pct5">
              <a:fgClr>
                <a:schemeClr val="tx1"/>
              </a:fgClr>
              <a:bgClr>
                <a:srgbClr val="95CDFF"/>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Finished</a:t>
              </a:r>
              <a:r>
                <a:rPr lang="en-US" sz="1800"/>
                <a:t>°</a:t>
              </a:r>
            </a:p>
          </p:txBody>
        </p:sp>
        <p:sp>
          <p:nvSpPr>
            <p:cNvPr id="810005" name="Line 21"/>
            <p:cNvSpPr>
              <a:spLocks noChangeShapeType="1"/>
            </p:cNvSpPr>
            <p:nvPr/>
          </p:nvSpPr>
          <p:spPr bwMode="auto">
            <a:xfrm>
              <a:off x="2290" y="1616"/>
              <a:ext cx="1104" cy="0"/>
            </a:xfrm>
            <a:prstGeom prst="line">
              <a:avLst/>
            </a:prstGeom>
            <a:noFill/>
            <a:ln w="57150">
              <a:solidFill>
                <a:srgbClr val="FF0000"/>
              </a:solidFill>
              <a:round/>
              <a:headEnd type="triangle" w="med" len="med"/>
              <a:tailEnd/>
            </a:ln>
            <a:effectLst/>
          </p:spPr>
          <p:txBody>
            <a:bodyPr wrap="none" lIns="85725" tIns="42862" rIns="85725" bIns="42862" anchor="ctr"/>
            <a:lstStyle/>
            <a:p>
              <a:endParaRPr lang="de-CH"/>
            </a:p>
          </p:txBody>
        </p:sp>
        <p:sp>
          <p:nvSpPr>
            <p:cNvPr id="810006" name="Rectangle 22"/>
            <p:cNvSpPr>
              <a:spLocks noChangeArrowheads="1"/>
            </p:cNvSpPr>
            <p:nvPr/>
          </p:nvSpPr>
          <p:spPr bwMode="auto">
            <a:xfrm>
              <a:off x="3564" y="1207"/>
              <a:ext cx="1584" cy="240"/>
            </a:xfrm>
            <a:prstGeom prst="rect">
              <a:avLst/>
            </a:prstGeom>
            <a:solidFill>
              <a:srgbClr val="CCCCFF"/>
            </a:solidFill>
            <a:ln w="12700">
              <a:solidFill>
                <a:schemeClr val="tx1"/>
              </a:solidFill>
              <a:miter lim="800000"/>
              <a:headEnd/>
              <a:tailEnd/>
            </a:ln>
            <a:effectLst/>
          </p:spPr>
          <p:txBody>
            <a:bodyPr wrap="none" anchor="ctr"/>
            <a:lstStyle/>
            <a:p>
              <a:pPr algn="ctr">
                <a:spcBef>
                  <a:spcPct val="0"/>
                </a:spcBef>
                <a:buClrTx/>
                <a:buSzTx/>
                <a:buFontTx/>
                <a:buNone/>
              </a:pPr>
              <a:r>
                <a:rPr lang="de-DE" sz="1800"/>
                <a:t>ChangeCipherSpec</a:t>
              </a:r>
            </a:p>
          </p:txBody>
        </p:sp>
      </p:grpSp>
      <p:sp>
        <p:nvSpPr>
          <p:cNvPr id="810007" name="Text Box 23"/>
          <p:cNvSpPr txBox="1">
            <a:spLocks noChangeArrowheads="1"/>
          </p:cNvSpPr>
          <p:nvPr/>
        </p:nvSpPr>
        <p:spPr bwMode="auto">
          <a:xfrm>
            <a:off x="3779838" y="2852738"/>
            <a:ext cx="1511300" cy="490537"/>
          </a:xfrm>
          <a:prstGeom prst="rect">
            <a:avLst/>
          </a:prstGeom>
          <a:noFill/>
          <a:ln w="12700">
            <a:noFill/>
            <a:miter lim="800000"/>
            <a:headEnd/>
            <a:tailEnd/>
          </a:ln>
          <a:effectLst/>
        </p:spPr>
        <p:txBody>
          <a:bodyPr tIns="108000" bIns="108000">
            <a:spAutoFit/>
          </a:bodyPr>
          <a:lstStyle/>
          <a:p>
            <a:pPr algn="ctr">
              <a:spcBef>
                <a:spcPct val="30000"/>
              </a:spcBef>
              <a:buClrTx/>
              <a:buSzTx/>
              <a:buFontTx/>
              <a:buNone/>
            </a:pPr>
            <a:r>
              <a:rPr lang="en-US" sz="1800"/>
              <a:t>°encrypted</a:t>
            </a:r>
          </a:p>
        </p:txBody>
      </p:sp>
      <p:sp>
        <p:nvSpPr>
          <p:cNvPr id="810008" name="Rectangle 24"/>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26"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27"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103</a:t>
            </a:fld>
            <a:endParaRPr lang="en-US" altLang="zh-CN" dirty="0"/>
          </a:p>
        </p:txBody>
      </p:sp>
      <p:sp>
        <p:nvSpPr>
          <p:cNvPr id="28"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00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810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007" grpId="0"/>
      <p:bldP spid="81000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SSL</a:t>
            </a:r>
            <a:r>
              <a:rPr lang="zh-CN" altLang="en-US" dirty="0"/>
              <a:t>如何建立连接（</a:t>
            </a:r>
            <a:r>
              <a:rPr lang="en-US" altLang="zh-CN" dirty="0"/>
              <a:t>1</a:t>
            </a:r>
            <a:r>
              <a:rPr lang="zh-CN" altLang="en-US" dirty="0"/>
              <a:t>）</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pic>
        <p:nvPicPr>
          <p:cNvPr id="180226" name="Picture 2"/>
          <p:cNvPicPr>
            <a:picLocks noChangeAspect="1" noChangeArrowheads="1"/>
          </p:cNvPicPr>
          <p:nvPr/>
        </p:nvPicPr>
        <p:blipFill>
          <a:blip r:embed="rId2" cstate="print"/>
          <a:srcRect/>
          <a:stretch>
            <a:fillRect/>
          </a:stretch>
        </p:blipFill>
        <p:spPr bwMode="auto">
          <a:xfrm>
            <a:off x="1187624" y="892178"/>
            <a:ext cx="7034883" cy="5273125"/>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SSL</a:t>
            </a:r>
            <a:r>
              <a:rPr lang="zh-CN" altLang="en-US" dirty="0"/>
              <a:t>如何建立连接（</a:t>
            </a:r>
            <a:r>
              <a:rPr lang="en-US" altLang="zh-CN" dirty="0"/>
              <a:t>2</a:t>
            </a:r>
            <a:r>
              <a:rPr lang="zh-CN" altLang="en-US" dirty="0"/>
              <a:t>）</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pic>
        <p:nvPicPr>
          <p:cNvPr id="181250" name="Picture 2"/>
          <p:cNvPicPr>
            <a:picLocks noChangeAspect="1" noChangeArrowheads="1"/>
          </p:cNvPicPr>
          <p:nvPr/>
        </p:nvPicPr>
        <p:blipFill>
          <a:blip r:embed="rId2" cstate="print"/>
          <a:srcRect/>
          <a:stretch>
            <a:fillRect/>
          </a:stretch>
        </p:blipFill>
        <p:spPr bwMode="auto">
          <a:xfrm>
            <a:off x="1320127" y="1069801"/>
            <a:ext cx="6996289" cy="5743575"/>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ea typeface="宋体" charset="-122"/>
              </a:rPr>
              <a:t>什么是 </a:t>
            </a:r>
            <a:r>
              <a:rPr lang="en-US" altLang="zh-CN" dirty="0" err="1">
                <a:ea typeface="宋体" charset="-122"/>
              </a:rPr>
              <a:t>OpenSSL</a:t>
            </a:r>
            <a:endParaRPr lang="en-US" altLang="zh-CN" dirty="0">
              <a:ea typeface="宋体" charset="-122"/>
            </a:endParaRPr>
          </a:p>
          <a:p>
            <a:r>
              <a:rPr lang="en-US" altLang="zh-CN" dirty="0" err="1">
                <a:ea typeface="宋体" charset="-122"/>
              </a:rPr>
              <a:t>OpenSSL</a:t>
            </a:r>
            <a:r>
              <a:rPr lang="en-US" altLang="zh-CN" dirty="0">
                <a:ea typeface="宋体" charset="-122"/>
              </a:rPr>
              <a:t> </a:t>
            </a:r>
            <a:r>
              <a:rPr lang="zh-CN" altLang="en-US" dirty="0">
                <a:ea typeface="宋体" charset="-122"/>
              </a:rPr>
              <a:t>的特性</a:t>
            </a:r>
            <a:endParaRPr lang="en-US" altLang="zh-CN" dirty="0">
              <a:ea typeface="宋体" charset="-122"/>
            </a:endParaRPr>
          </a:p>
          <a:p>
            <a:r>
              <a:rPr lang="zh-CN" altLang="en-US" dirty="0">
                <a:ea typeface="宋体" charset="-122"/>
              </a:rPr>
              <a:t>命令行界面</a:t>
            </a:r>
            <a:endParaRPr lang="en-US" altLang="zh-CN" dirty="0">
              <a:ea typeface="宋体" charset="-122"/>
            </a:endParaRPr>
          </a:p>
          <a:p>
            <a:endParaRPr lang="en-US" altLang="zh-CN" dirty="0">
              <a:ea typeface="宋体" charset="-122"/>
            </a:endParaRPr>
          </a:p>
          <a:p>
            <a:r>
              <a:rPr lang="zh-CN" altLang="en-US" dirty="0"/>
              <a:t>使用</a:t>
            </a:r>
            <a:r>
              <a:rPr lang="en-US" altLang="zh-CN" dirty="0"/>
              <a:t> </a:t>
            </a:r>
            <a:r>
              <a:rPr lang="en-US" altLang="zh-CN" dirty="0" err="1"/>
              <a:t>OpenSSL</a:t>
            </a:r>
            <a:r>
              <a:rPr lang="zh-CN" altLang="en-US"/>
              <a:t>构建安全</a:t>
            </a:r>
            <a:r>
              <a:rPr lang="zh-CN" altLang="en-US" dirty="0"/>
              <a:t>的 </a:t>
            </a:r>
            <a:r>
              <a:rPr lang="en-US" altLang="zh-CN" dirty="0"/>
              <a:t>FTP</a:t>
            </a:r>
            <a:endParaRPr lang="zh-CN" altLang="en-US" dirty="0"/>
          </a:p>
        </p:txBody>
      </p:sp>
      <p:sp>
        <p:nvSpPr>
          <p:cNvPr id="3" name="标题 2"/>
          <p:cNvSpPr>
            <a:spLocks noGrp="1"/>
          </p:cNvSpPr>
          <p:nvPr>
            <p:ph type="title"/>
          </p:nvPr>
        </p:nvSpPr>
        <p:spPr/>
        <p:txBody>
          <a:bodyPr/>
          <a:lstStyle/>
          <a:p>
            <a:r>
              <a:rPr lang="en-US" altLang="zh-CN" dirty="0" err="1"/>
              <a:t>OpenSSL</a:t>
            </a:r>
            <a:endParaRPr lang="zh-CN" altLang="en-US" dirty="0"/>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106</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a:ea typeface="宋体" charset="-122"/>
              </a:rPr>
              <a:t>什么是 </a:t>
            </a:r>
            <a:r>
              <a:rPr lang="en-US" altLang="zh-CN" dirty="0" err="1">
                <a:ea typeface="宋体" charset="-122"/>
              </a:rPr>
              <a:t>OpenSSL</a:t>
            </a:r>
            <a:endParaRPr lang="en-US" altLang="zh-CN" dirty="0">
              <a:ea typeface="宋体" charset="-122"/>
            </a:endParaRPr>
          </a:p>
        </p:txBody>
      </p:sp>
      <p:sp>
        <p:nvSpPr>
          <p:cNvPr id="36867" name="Rectangle 3"/>
          <p:cNvSpPr>
            <a:spLocks noGrp="1" noChangeArrowheads="1"/>
          </p:cNvSpPr>
          <p:nvPr>
            <p:ph type="body" idx="1"/>
          </p:nvPr>
        </p:nvSpPr>
        <p:spPr/>
        <p:txBody>
          <a:bodyPr/>
          <a:lstStyle/>
          <a:p>
            <a:r>
              <a:rPr lang="en-US" altLang="zh-CN" dirty="0" err="1">
                <a:ea typeface="宋体" charset="-122"/>
              </a:rPr>
              <a:t>OpenSSL</a:t>
            </a:r>
            <a:r>
              <a:rPr lang="zh-CN" altLang="en-US" dirty="0">
                <a:ea typeface="宋体" charset="-122"/>
              </a:rPr>
              <a:t>项目是一个协作开发的，健壮的，商业级的，功能齐全的，实现 </a:t>
            </a:r>
            <a:r>
              <a:rPr lang="en-US" altLang="zh-CN" dirty="0">
                <a:ea typeface="宋体" charset="-122"/>
              </a:rPr>
              <a:t>SSL_v2/v3</a:t>
            </a:r>
            <a:r>
              <a:rPr lang="zh-CN" altLang="en-US" dirty="0">
                <a:ea typeface="宋体" charset="-122"/>
              </a:rPr>
              <a:t>和</a:t>
            </a:r>
            <a:r>
              <a:rPr lang="en-US" altLang="zh-CN" dirty="0">
                <a:ea typeface="宋体" charset="-122"/>
              </a:rPr>
              <a:t>TLS_v1</a:t>
            </a:r>
            <a:r>
              <a:rPr lang="zh-CN" altLang="en-US" dirty="0">
                <a:ea typeface="宋体" charset="-122"/>
              </a:rPr>
              <a:t>协议的开源工具包，包括一个全强度的通用加密库。</a:t>
            </a:r>
            <a:endParaRPr lang="en-US" altLang="zh-CN" dirty="0">
              <a:ea typeface="宋体" charset="-122"/>
            </a:endParaRPr>
          </a:p>
          <a:p>
            <a:r>
              <a:rPr lang="en-US" altLang="zh-CN" dirty="0" err="1">
                <a:ea typeface="宋体" charset="-122"/>
              </a:rPr>
              <a:t>OpenSSL</a:t>
            </a:r>
            <a:r>
              <a:rPr lang="en-US" altLang="zh-CN" dirty="0">
                <a:ea typeface="宋体" charset="-122"/>
              </a:rPr>
              <a:t> </a:t>
            </a:r>
            <a:r>
              <a:rPr lang="zh-CN" altLang="en-US" dirty="0">
                <a:ea typeface="宋体" charset="-122"/>
              </a:rPr>
              <a:t>基于由 </a:t>
            </a:r>
            <a:r>
              <a:rPr lang="en-US" altLang="zh-CN" dirty="0">
                <a:ea typeface="宋体" charset="-122"/>
              </a:rPr>
              <a:t>Eric A. Young </a:t>
            </a:r>
            <a:r>
              <a:rPr lang="zh-CN" altLang="en-US" dirty="0">
                <a:ea typeface="宋体" charset="-122"/>
              </a:rPr>
              <a:t>和 </a:t>
            </a:r>
            <a:r>
              <a:rPr lang="en-US" altLang="zh-CN" dirty="0">
                <a:ea typeface="宋体" charset="-122"/>
              </a:rPr>
              <a:t>Tim J. Hudson. </a:t>
            </a:r>
            <a:r>
              <a:rPr lang="zh-CN" altLang="en-US" dirty="0">
                <a:ea typeface="宋体" charset="-122"/>
              </a:rPr>
              <a:t>开发的优秀的 </a:t>
            </a:r>
            <a:r>
              <a:rPr lang="en-US" altLang="zh-CN" dirty="0" err="1">
                <a:ea typeface="宋体" charset="-122"/>
              </a:rPr>
              <a:t>SSLeay</a:t>
            </a:r>
            <a:r>
              <a:rPr lang="en-US" altLang="zh-CN" dirty="0">
                <a:ea typeface="宋体" charset="-122"/>
              </a:rPr>
              <a:t> </a:t>
            </a:r>
            <a:r>
              <a:rPr lang="zh-CN" altLang="en-US" dirty="0">
                <a:ea typeface="宋体" charset="-122"/>
              </a:rPr>
              <a:t>库</a:t>
            </a:r>
            <a:endParaRPr lang="en-US" altLang="zh-CN" dirty="0">
              <a:ea typeface="宋体" charset="-122"/>
            </a:endParaRPr>
          </a:p>
          <a:p>
            <a:r>
              <a:rPr lang="zh-CN" altLang="en-US" dirty="0">
                <a:ea typeface="宋体" charset="-122"/>
              </a:rPr>
              <a:t>当前版本 </a:t>
            </a:r>
            <a:r>
              <a:rPr lang="en-US" altLang="zh-CN" dirty="0">
                <a:ea typeface="宋体" charset="-122"/>
              </a:rPr>
              <a:t>on CentOS6/Debian7</a:t>
            </a:r>
          </a:p>
          <a:p>
            <a:pPr lvl="1"/>
            <a:r>
              <a:rPr lang="it-IT" altLang="zh-CN" dirty="0">
                <a:ea typeface="宋体" charset="-122"/>
              </a:rPr>
              <a:t>OpenSSL 1.0.1e   -----    11 Feb 2013</a:t>
            </a:r>
            <a:endParaRPr lang="en-US" altLang="zh-CN" dirty="0">
              <a:ea typeface="宋体" charset="-122"/>
            </a:endParaRPr>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107</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err="1">
                <a:ea typeface="宋体" charset="-122"/>
              </a:rPr>
              <a:t>OpenSSL</a:t>
            </a:r>
            <a:r>
              <a:rPr lang="en-US" altLang="zh-CN" dirty="0">
                <a:ea typeface="宋体" charset="-122"/>
              </a:rPr>
              <a:t> </a:t>
            </a:r>
            <a:r>
              <a:rPr lang="zh-CN" altLang="en-US" dirty="0">
                <a:ea typeface="宋体" charset="-122"/>
              </a:rPr>
              <a:t>特性</a:t>
            </a:r>
            <a:endParaRPr lang="en-US" altLang="zh-CN" dirty="0">
              <a:ea typeface="宋体" charset="-122"/>
            </a:endParaRPr>
          </a:p>
        </p:txBody>
      </p:sp>
      <p:sp>
        <p:nvSpPr>
          <p:cNvPr id="46083" name="Rectangle 3"/>
          <p:cNvSpPr>
            <a:spLocks noGrp="1" noChangeArrowheads="1"/>
          </p:cNvSpPr>
          <p:nvPr>
            <p:ph type="body" idx="1"/>
          </p:nvPr>
        </p:nvSpPr>
        <p:spPr/>
        <p:txBody>
          <a:bodyPr/>
          <a:lstStyle/>
          <a:p>
            <a:r>
              <a:rPr lang="zh-CN" altLang="en-US" dirty="0">
                <a:ea typeface="宋体" charset="-122"/>
              </a:rPr>
              <a:t>开源</a:t>
            </a:r>
            <a:r>
              <a:rPr lang="zh-CN" altLang="zh-CN" dirty="0"/>
              <a:t>，基于一个</a:t>
            </a:r>
            <a:r>
              <a:rPr lang="en-US" altLang="zh-CN" dirty="0"/>
              <a:t>Apache</a:t>
            </a:r>
            <a:r>
              <a:rPr lang="zh-CN" altLang="zh-CN" dirty="0"/>
              <a:t>风格的许可证发布</a:t>
            </a:r>
            <a:endParaRPr lang="zh-CN" altLang="en-US" dirty="0">
              <a:ea typeface="宋体" charset="-122"/>
            </a:endParaRPr>
          </a:p>
          <a:p>
            <a:r>
              <a:rPr lang="zh-CN" altLang="en-US" dirty="0">
                <a:ea typeface="宋体" charset="-122"/>
              </a:rPr>
              <a:t>提供了</a:t>
            </a:r>
            <a:r>
              <a:rPr lang="en-US" altLang="zh-CN" dirty="0">
                <a:ea typeface="宋体" charset="-122"/>
              </a:rPr>
              <a:t>SSL v2/v3</a:t>
            </a:r>
            <a:r>
              <a:rPr lang="zh-CN" altLang="en-US" dirty="0">
                <a:ea typeface="宋体" charset="-122"/>
              </a:rPr>
              <a:t>和</a:t>
            </a:r>
            <a:r>
              <a:rPr lang="en-US" altLang="zh-CN" dirty="0">
                <a:ea typeface="宋体" charset="-122"/>
              </a:rPr>
              <a:t>TLS v1.0</a:t>
            </a:r>
            <a:r>
              <a:rPr lang="zh-CN" altLang="en-US" dirty="0">
                <a:ea typeface="宋体" charset="-122"/>
              </a:rPr>
              <a:t>的全功能实现</a:t>
            </a:r>
          </a:p>
          <a:p>
            <a:r>
              <a:rPr lang="zh-CN" altLang="zh-CN" dirty="0"/>
              <a:t>用</a:t>
            </a:r>
            <a:r>
              <a:rPr lang="en-US" altLang="zh-CN" dirty="0"/>
              <a:t>C</a:t>
            </a:r>
            <a:r>
              <a:rPr lang="zh-CN" altLang="zh-CN" dirty="0"/>
              <a:t>语言开发，具有优秀的跨平台性能</a:t>
            </a:r>
            <a:endParaRPr lang="en-US" altLang="zh-CN" dirty="0"/>
          </a:p>
          <a:p>
            <a:r>
              <a:rPr lang="zh-CN" altLang="en-US" dirty="0">
                <a:ea typeface="宋体" charset="-122"/>
              </a:rPr>
              <a:t>基于</a:t>
            </a:r>
            <a:r>
              <a:rPr lang="en-US" altLang="zh-CN" dirty="0">
                <a:ea typeface="宋体" charset="-122"/>
              </a:rPr>
              <a:t>PKI</a:t>
            </a:r>
            <a:r>
              <a:rPr lang="zh-CN" altLang="en-US" dirty="0">
                <a:ea typeface="宋体" charset="-122"/>
              </a:rPr>
              <a:t>标准，支持 </a:t>
            </a:r>
            <a:r>
              <a:rPr lang="en-US" altLang="zh-CN" dirty="0">
                <a:ea typeface="宋体" charset="-122"/>
              </a:rPr>
              <a:t>X509 </a:t>
            </a:r>
            <a:r>
              <a:rPr lang="zh-CN" altLang="en-US" dirty="0">
                <a:ea typeface="宋体" charset="-122"/>
              </a:rPr>
              <a:t>证书标准</a:t>
            </a:r>
            <a:endParaRPr lang="en-US" altLang="zh-CN" dirty="0">
              <a:ea typeface="宋体" charset="-122"/>
            </a:endParaRPr>
          </a:p>
          <a:p>
            <a:r>
              <a:rPr lang="zh-CN" altLang="en-US" dirty="0">
                <a:ea typeface="宋体" charset="-122"/>
              </a:rPr>
              <a:t>提供众多的加密和摘要算法库</a:t>
            </a:r>
          </a:p>
          <a:p>
            <a:r>
              <a:rPr lang="zh-CN" altLang="en-US" dirty="0">
                <a:ea typeface="宋体" charset="-122"/>
              </a:rPr>
              <a:t>提供了命令行界面（</a:t>
            </a:r>
            <a:r>
              <a:rPr lang="en-US" altLang="zh-CN" dirty="0" err="1">
                <a:ea typeface="宋体" charset="-122"/>
              </a:rPr>
              <a:t>openssl</a:t>
            </a:r>
            <a:r>
              <a:rPr lang="zh-CN" altLang="en-US" dirty="0">
                <a:ea typeface="宋体" charset="-122"/>
              </a:rPr>
              <a:t>命令）</a:t>
            </a:r>
          </a:p>
          <a:p>
            <a:r>
              <a:rPr lang="zh-CN" altLang="en-US" dirty="0">
                <a:ea typeface="宋体" charset="-122"/>
              </a:rPr>
              <a:t>提供了应用程序编程接口</a:t>
            </a:r>
            <a:endParaRPr lang="en-US" altLang="zh-CN" dirty="0">
              <a:ea typeface="宋体" charset="-122"/>
            </a:endParaRPr>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108</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OpenSSL</a:t>
            </a:r>
            <a:r>
              <a:rPr lang="zh-CN" altLang="en-US" dirty="0"/>
              <a:t>应用程序接口</a:t>
            </a:r>
          </a:p>
        </p:txBody>
      </p:sp>
      <p:sp>
        <p:nvSpPr>
          <p:cNvPr id="3" name="内容占位符 2"/>
          <p:cNvSpPr>
            <a:spLocks noGrp="1"/>
          </p:cNvSpPr>
          <p:nvPr>
            <p:ph idx="1"/>
          </p:nvPr>
        </p:nvSpPr>
        <p:spPr/>
        <p:txBody>
          <a:bodyPr/>
          <a:lstStyle/>
          <a:p>
            <a:pPr>
              <a:lnSpc>
                <a:spcPct val="90000"/>
              </a:lnSpc>
            </a:pPr>
            <a:r>
              <a:rPr lang="en-US" altLang="zh-CN" dirty="0" err="1">
                <a:ea typeface="宋体" pitchFamily="2" charset="-122"/>
              </a:rPr>
              <a:t>libssl.a</a:t>
            </a:r>
            <a:r>
              <a:rPr lang="en-US" altLang="zh-CN" dirty="0">
                <a:ea typeface="宋体" pitchFamily="2" charset="-122"/>
              </a:rPr>
              <a:t> or </a:t>
            </a:r>
            <a:r>
              <a:rPr lang="en-US" altLang="zh-CN" dirty="0" err="1">
                <a:ea typeface="宋体" pitchFamily="2" charset="-122"/>
              </a:rPr>
              <a:t>libssl.so</a:t>
            </a:r>
            <a:endParaRPr lang="en-US" altLang="zh-CN" dirty="0">
              <a:ea typeface="宋体" pitchFamily="2" charset="-122"/>
            </a:endParaRPr>
          </a:p>
          <a:p>
            <a:pPr lvl="1">
              <a:lnSpc>
                <a:spcPct val="90000"/>
              </a:lnSpc>
            </a:pPr>
            <a:r>
              <a:rPr lang="en-US" altLang="zh-CN" dirty="0">
                <a:ea typeface="宋体" pitchFamily="2" charset="-122"/>
              </a:rPr>
              <a:t>Implementation of SSL_v2/3 &amp; TLS_v1</a:t>
            </a:r>
          </a:p>
          <a:p>
            <a:pPr>
              <a:lnSpc>
                <a:spcPct val="90000"/>
              </a:lnSpc>
            </a:pPr>
            <a:r>
              <a:rPr lang="en-US" altLang="zh-CN" dirty="0" err="1">
                <a:ea typeface="宋体" pitchFamily="2" charset="-122"/>
              </a:rPr>
              <a:t>libcrypto.a</a:t>
            </a:r>
            <a:r>
              <a:rPr lang="en-US" altLang="zh-CN" dirty="0">
                <a:ea typeface="宋体" pitchFamily="2" charset="-122"/>
              </a:rPr>
              <a:t> or </a:t>
            </a:r>
            <a:r>
              <a:rPr lang="en-US" altLang="zh-CN" dirty="0" err="1">
                <a:ea typeface="宋体" pitchFamily="2" charset="-122"/>
              </a:rPr>
              <a:t>libcrypto.so</a:t>
            </a:r>
            <a:endParaRPr lang="en-US" altLang="zh-CN" dirty="0">
              <a:ea typeface="宋体" pitchFamily="2" charset="-122"/>
            </a:endParaRPr>
          </a:p>
          <a:p>
            <a:pPr lvl="1">
              <a:lnSpc>
                <a:spcPct val="90000"/>
              </a:lnSpc>
            </a:pPr>
            <a:r>
              <a:rPr lang="en-US" altLang="zh-CN" dirty="0">
                <a:ea typeface="宋体" pitchFamily="2" charset="-122"/>
              </a:rPr>
              <a:t>Ciphers (AES, DES, RC2/4, Blowfish, IDEA)</a:t>
            </a:r>
          </a:p>
          <a:p>
            <a:pPr lvl="1">
              <a:lnSpc>
                <a:spcPct val="90000"/>
              </a:lnSpc>
            </a:pPr>
            <a:r>
              <a:rPr lang="en-US" altLang="zh-CN" dirty="0">
                <a:ea typeface="宋体" pitchFamily="2" charset="-122"/>
              </a:rPr>
              <a:t>Digests (MD5, SHA-1, MDC2)</a:t>
            </a:r>
          </a:p>
          <a:p>
            <a:pPr lvl="1">
              <a:lnSpc>
                <a:spcPct val="90000"/>
              </a:lnSpc>
            </a:pPr>
            <a:r>
              <a:rPr lang="en-US" altLang="zh-CN" dirty="0">
                <a:ea typeface="宋体" pitchFamily="2" charset="-122"/>
              </a:rPr>
              <a:t>Public Keys (RSA, DSA, DH)</a:t>
            </a:r>
          </a:p>
          <a:p>
            <a:pPr lvl="1">
              <a:lnSpc>
                <a:spcPct val="90000"/>
              </a:lnSpc>
            </a:pPr>
            <a:r>
              <a:rPr lang="en-US" altLang="zh-CN" dirty="0">
                <a:ea typeface="宋体" pitchFamily="2" charset="-122"/>
              </a:rPr>
              <a:t>X509s (ASN.1 DER &amp; PEM)</a:t>
            </a:r>
          </a:p>
          <a:p>
            <a:pPr lvl="1">
              <a:lnSpc>
                <a:spcPct val="90000"/>
              </a:lnSpc>
            </a:pPr>
            <a:r>
              <a:rPr lang="en-US" altLang="zh-CN" dirty="0">
                <a:ea typeface="宋体" pitchFamily="2" charset="-122"/>
              </a:rPr>
              <a:t>Others (BIO, BASE64)</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去除非必要的特殊权限</a:t>
            </a:r>
          </a:p>
        </p:txBody>
      </p:sp>
      <p:sp>
        <p:nvSpPr>
          <p:cNvPr id="3" name="内容占位符 2"/>
          <p:cNvSpPr>
            <a:spLocks noGrp="1"/>
          </p:cNvSpPr>
          <p:nvPr>
            <p:ph idx="1"/>
          </p:nvPr>
        </p:nvSpPr>
        <p:spPr>
          <a:xfrm>
            <a:off x="457200" y="1340768"/>
            <a:ext cx="8229600" cy="4790157"/>
          </a:xfrm>
        </p:spPr>
        <p:txBody>
          <a:bodyPr/>
          <a:lstStyle/>
          <a:p>
            <a:r>
              <a:rPr lang="zh-CN" altLang="zh-CN" sz="2800" dirty="0"/>
              <a:t>查找系统中权限为</a:t>
            </a:r>
            <a:r>
              <a:rPr lang="en-US" altLang="zh-CN" sz="2800" dirty="0"/>
              <a:t>SUID/SGID </a:t>
            </a:r>
            <a:r>
              <a:rPr lang="zh-CN" altLang="zh-CN" sz="2800" dirty="0"/>
              <a:t>的文件</a:t>
            </a:r>
            <a:endParaRPr lang="en-US" altLang="zh-CN" sz="2800" dirty="0"/>
          </a:p>
          <a:p>
            <a:pPr lvl="1">
              <a:buNone/>
            </a:pPr>
            <a:r>
              <a:rPr lang="en-US" altLang="zh-CN" sz="2400" b="1" dirty="0">
                <a:solidFill>
                  <a:schemeClr val="accent6">
                    <a:lumMod val="75000"/>
                  </a:schemeClr>
                </a:solidFill>
              </a:rPr>
              <a:t># find / -</a:t>
            </a:r>
            <a:r>
              <a:rPr lang="en-US" altLang="zh-CN" sz="2400" b="1" dirty="0" err="1">
                <a:solidFill>
                  <a:schemeClr val="accent6">
                    <a:lumMod val="75000"/>
                  </a:schemeClr>
                </a:solidFill>
              </a:rPr>
              <a:t>xdev</a:t>
            </a:r>
            <a:r>
              <a:rPr lang="en-US" altLang="zh-CN" sz="2400" b="1" dirty="0">
                <a:solidFill>
                  <a:schemeClr val="accent6">
                    <a:lumMod val="75000"/>
                  </a:schemeClr>
                </a:solidFill>
              </a:rPr>
              <a:t> \( -perm -4000 -o -perm -2000 \) -</a:t>
            </a:r>
            <a:r>
              <a:rPr lang="en-US" altLang="zh-CN" sz="2400" b="1" dirty="0" err="1">
                <a:solidFill>
                  <a:schemeClr val="accent6">
                    <a:lumMod val="75000"/>
                  </a:schemeClr>
                </a:solidFill>
              </a:rPr>
              <a:t>ls</a:t>
            </a:r>
            <a:endParaRPr lang="en-US" altLang="zh-CN" sz="2400" b="1" dirty="0">
              <a:solidFill>
                <a:schemeClr val="accent6">
                  <a:lumMod val="75000"/>
                </a:schemeClr>
              </a:solidFill>
            </a:endParaRPr>
          </a:p>
          <a:p>
            <a:r>
              <a:rPr lang="zh-CN" altLang="zh-CN" sz="2800" dirty="0"/>
              <a:t>查找指定目录</a:t>
            </a:r>
            <a:r>
              <a:rPr lang="en-US" altLang="zh-CN" sz="2800" dirty="0"/>
              <a:t>/dir</a:t>
            </a:r>
            <a:r>
              <a:rPr lang="zh-CN" altLang="zh-CN" sz="2800" dirty="0"/>
              <a:t>下的所有用户可写的设置了粘着位（</a:t>
            </a:r>
            <a:r>
              <a:rPr lang="en-US" altLang="zh-CN" sz="2800" dirty="0"/>
              <a:t>sticky-bit</a:t>
            </a:r>
            <a:r>
              <a:rPr lang="zh-CN" altLang="zh-CN" sz="2800" dirty="0"/>
              <a:t>）的目录</a:t>
            </a:r>
            <a:r>
              <a:rPr lang="en-US" altLang="zh-CN" sz="2800" dirty="0"/>
              <a:t> </a:t>
            </a:r>
          </a:p>
          <a:p>
            <a:pPr lvl="1">
              <a:buNone/>
            </a:pPr>
            <a:r>
              <a:rPr lang="en-US" altLang="zh-CN" sz="2400" b="1" dirty="0">
                <a:solidFill>
                  <a:schemeClr val="accent6">
                    <a:lumMod val="75000"/>
                  </a:schemeClr>
                </a:solidFill>
              </a:rPr>
              <a:t># find /dir -</a:t>
            </a:r>
            <a:r>
              <a:rPr lang="en-US" altLang="zh-CN" sz="2400" b="1" dirty="0" err="1">
                <a:solidFill>
                  <a:schemeClr val="accent6">
                    <a:lumMod val="75000"/>
                  </a:schemeClr>
                </a:solidFill>
              </a:rPr>
              <a:t>xdev</a:t>
            </a:r>
            <a:r>
              <a:rPr lang="en-US" altLang="zh-CN" sz="2400" b="1" dirty="0">
                <a:solidFill>
                  <a:schemeClr val="accent6">
                    <a:lumMod val="75000"/>
                  </a:schemeClr>
                </a:solidFill>
              </a:rPr>
              <a:t> -type d \( -perm -0002 -a ! -perm -1000 \) -</a:t>
            </a:r>
            <a:r>
              <a:rPr lang="en-US" altLang="zh-CN" sz="2400" b="1" dirty="0" err="1">
                <a:solidFill>
                  <a:schemeClr val="accent6">
                    <a:lumMod val="75000"/>
                  </a:schemeClr>
                </a:solidFill>
              </a:rPr>
              <a:t>ls</a:t>
            </a:r>
            <a:endParaRPr lang="zh-CN" altLang="zh-CN" sz="2400" b="1"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
        <p:nvSpPr>
          <p:cNvPr id="7" name="TextBox 6"/>
          <p:cNvSpPr txBox="1"/>
          <p:nvPr/>
        </p:nvSpPr>
        <p:spPr>
          <a:xfrm>
            <a:off x="611560" y="4365104"/>
            <a:ext cx="7992888"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a:t>使用 </a:t>
            </a:r>
            <a:r>
              <a:rPr lang="en-US" altLang="zh-CN" sz="2400" dirty="0" err="1"/>
              <a:t>chmod</a:t>
            </a:r>
            <a:r>
              <a:rPr lang="en-US" altLang="zh-CN" sz="2400" dirty="0"/>
              <a:t> </a:t>
            </a:r>
            <a:r>
              <a:rPr lang="zh-CN" altLang="en-US" sz="2400" dirty="0"/>
              <a:t>命令去除文件或目录的非必要的特殊权限</a:t>
            </a:r>
            <a:endParaRPr lang="en-US" altLang="zh-CN" sz="2400" dirty="0"/>
          </a:p>
          <a:p>
            <a:r>
              <a:rPr lang="en-US" altLang="zh-CN" sz="2400" dirty="0"/>
              <a:t># </a:t>
            </a:r>
            <a:r>
              <a:rPr lang="en-US" altLang="zh-CN" sz="2400" dirty="0" err="1"/>
              <a:t>chmod</a:t>
            </a:r>
            <a:r>
              <a:rPr lang="en-US" altLang="zh-CN" sz="2400" dirty="0"/>
              <a:t> u-s   </a:t>
            </a:r>
          </a:p>
          <a:p>
            <a:r>
              <a:rPr lang="en-US" altLang="zh-CN" sz="2400" dirty="0"/>
              <a:t># </a:t>
            </a:r>
            <a:r>
              <a:rPr lang="en-US" altLang="zh-CN" sz="2400" dirty="0" err="1"/>
              <a:t>chmod</a:t>
            </a:r>
            <a:r>
              <a:rPr lang="en-US" altLang="zh-CN" sz="2400" dirty="0"/>
              <a:t> g-s</a:t>
            </a:r>
          </a:p>
          <a:p>
            <a:r>
              <a:rPr lang="en-US" altLang="zh-CN" sz="2400" dirty="0"/>
              <a:t># </a:t>
            </a:r>
            <a:r>
              <a:rPr lang="en-US" altLang="zh-CN" sz="2400" dirty="0" err="1"/>
              <a:t>chmod</a:t>
            </a:r>
            <a:r>
              <a:rPr lang="en-US" altLang="zh-CN" sz="2400" dirty="0"/>
              <a:t> o-t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OpenSSL</a:t>
            </a:r>
            <a:r>
              <a:rPr lang="zh-CN" altLang="en-US" dirty="0"/>
              <a:t>应用程序接口（续）</a:t>
            </a:r>
          </a:p>
        </p:txBody>
      </p:sp>
      <p:sp>
        <p:nvSpPr>
          <p:cNvPr id="3" name="内容占位符 2"/>
          <p:cNvSpPr>
            <a:spLocks noGrp="1"/>
          </p:cNvSpPr>
          <p:nvPr>
            <p:ph idx="1"/>
          </p:nvPr>
        </p:nvSpPr>
        <p:spPr/>
        <p:txBody>
          <a:bodyPr/>
          <a:lstStyle/>
          <a:p>
            <a:r>
              <a:rPr lang="en-US" altLang="zh-CN" dirty="0" err="1">
                <a:ea typeface="宋体" pitchFamily="2" charset="-122"/>
              </a:rPr>
              <a:t>OpenSSL’s</a:t>
            </a:r>
            <a:r>
              <a:rPr lang="en-US" altLang="zh-CN" dirty="0">
                <a:ea typeface="宋体" pitchFamily="2" charset="-122"/>
              </a:rPr>
              <a:t> libraries are also used by other tools, such as </a:t>
            </a:r>
            <a:r>
              <a:rPr lang="en-US" altLang="zh-CN" dirty="0" err="1">
                <a:ea typeface="宋体" pitchFamily="2" charset="-122"/>
              </a:rPr>
              <a:t>OpenCA</a:t>
            </a:r>
            <a:r>
              <a:rPr lang="en-US" altLang="zh-CN" dirty="0">
                <a:ea typeface="宋体" pitchFamily="2" charset="-122"/>
              </a:rPr>
              <a:t>, </a:t>
            </a:r>
            <a:r>
              <a:rPr lang="en-US" altLang="zh-CN" dirty="0" err="1">
                <a:ea typeface="宋体" pitchFamily="2" charset="-122"/>
              </a:rPr>
              <a:t>OpenSSH</a:t>
            </a:r>
            <a:r>
              <a:rPr lang="en-US" altLang="zh-CN" dirty="0">
                <a:ea typeface="宋体" pitchFamily="2" charset="-122"/>
              </a:rPr>
              <a:t>, to implement secure transmission of data</a:t>
            </a:r>
          </a:p>
          <a:p>
            <a:r>
              <a:rPr lang="en-US" altLang="zh-CN" dirty="0">
                <a:ea typeface="宋体" pitchFamily="2" charset="-122"/>
              </a:rPr>
              <a:t>Using SSL Proxy, arbitrary socket connections can be secured by SSL</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ea typeface="宋体" charset="-122"/>
              </a:rPr>
              <a:t>命令行接口</a:t>
            </a:r>
            <a:endParaRPr lang="en-US" altLang="zh-CN" dirty="0">
              <a:ea typeface="宋体" charset="-122"/>
            </a:endParaRPr>
          </a:p>
        </p:txBody>
      </p:sp>
      <p:sp>
        <p:nvSpPr>
          <p:cNvPr id="31747" name="Rectangle 3"/>
          <p:cNvSpPr>
            <a:spLocks noGrp="1" noChangeArrowheads="1"/>
          </p:cNvSpPr>
          <p:nvPr>
            <p:ph type="body" idx="1"/>
          </p:nvPr>
        </p:nvSpPr>
        <p:spPr>
          <a:xfrm>
            <a:off x="457200" y="1268760"/>
            <a:ext cx="8229600" cy="4862165"/>
          </a:xfrm>
        </p:spPr>
        <p:txBody>
          <a:bodyPr/>
          <a:lstStyle/>
          <a:p>
            <a:r>
              <a:rPr lang="zh-CN" altLang="en-US" dirty="0">
                <a:ea typeface="宋体" charset="-122"/>
              </a:rPr>
              <a:t>功能</a:t>
            </a:r>
            <a:endParaRPr lang="en-US" altLang="zh-CN" dirty="0">
              <a:ea typeface="宋体" charset="-122"/>
            </a:endParaRPr>
          </a:p>
          <a:p>
            <a:pPr lvl="1"/>
            <a:r>
              <a:rPr lang="zh-CN" altLang="en-US" dirty="0">
                <a:ea typeface="宋体" charset="-122"/>
              </a:rPr>
              <a:t>创建 </a:t>
            </a:r>
            <a:r>
              <a:rPr lang="en-US" altLang="zh-CN" dirty="0">
                <a:ea typeface="宋体" charset="-122"/>
              </a:rPr>
              <a:t>RSA, DSA &amp; DH </a:t>
            </a:r>
            <a:r>
              <a:rPr lang="zh-CN" altLang="en-US" dirty="0">
                <a:ea typeface="宋体" charset="-122"/>
              </a:rPr>
              <a:t>密钥对</a:t>
            </a:r>
            <a:endParaRPr lang="en-US" altLang="zh-CN" dirty="0">
              <a:ea typeface="宋体" charset="-122"/>
            </a:endParaRPr>
          </a:p>
          <a:p>
            <a:pPr lvl="1"/>
            <a:r>
              <a:rPr lang="zh-CN" altLang="en-US" dirty="0">
                <a:ea typeface="宋体" charset="-122"/>
              </a:rPr>
              <a:t>公共密钥加密操作</a:t>
            </a:r>
            <a:endParaRPr lang="en-US" altLang="zh-CN" dirty="0">
              <a:ea typeface="宋体" charset="-122"/>
            </a:endParaRPr>
          </a:p>
          <a:p>
            <a:pPr lvl="1"/>
            <a:r>
              <a:rPr lang="zh-CN" altLang="en-US" dirty="0">
                <a:ea typeface="宋体" charset="-122"/>
              </a:rPr>
              <a:t>创建 </a:t>
            </a:r>
            <a:r>
              <a:rPr lang="en-US" altLang="zh-CN" dirty="0">
                <a:ea typeface="宋体" charset="-122"/>
              </a:rPr>
              <a:t>X509 </a:t>
            </a:r>
            <a:r>
              <a:rPr lang="zh-CN" altLang="en-US" dirty="0">
                <a:ea typeface="宋体" charset="-122"/>
              </a:rPr>
              <a:t>证书</a:t>
            </a:r>
            <a:r>
              <a:rPr lang="en-US" altLang="zh-CN" dirty="0">
                <a:ea typeface="宋体" charset="-122"/>
              </a:rPr>
              <a:t>, CSRs &amp; CRLs</a:t>
            </a:r>
          </a:p>
          <a:p>
            <a:pPr lvl="1"/>
            <a:r>
              <a:rPr lang="zh-CN" altLang="en-US" dirty="0">
                <a:ea typeface="宋体" charset="-122"/>
              </a:rPr>
              <a:t>生成消息摘要</a:t>
            </a:r>
            <a:endParaRPr lang="en-US" altLang="zh-CN" dirty="0">
              <a:ea typeface="宋体" charset="-122"/>
            </a:endParaRPr>
          </a:p>
          <a:p>
            <a:pPr lvl="1"/>
            <a:r>
              <a:rPr lang="zh-CN" altLang="en-US" dirty="0">
                <a:ea typeface="宋体" charset="-122"/>
              </a:rPr>
              <a:t>使用加密算法加密</a:t>
            </a:r>
            <a:r>
              <a:rPr lang="en-US" altLang="zh-CN" dirty="0">
                <a:ea typeface="宋体" charset="-122"/>
              </a:rPr>
              <a:t>&amp;</a:t>
            </a:r>
            <a:r>
              <a:rPr lang="zh-CN" altLang="en-US" dirty="0">
                <a:ea typeface="宋体" charset="-122"/>
              </a:rPr>
              <a:t>解密</a:t>
            </a:r>
            <a:endParaRPr lang="en-US" altLang="zh-CN" dirty="0">
              <a:ea typeface="宋体" charset="-122"/>
            </a:endParaRPr>
          </a:p>
          <a:p>
            <a:pPr lvl="1"/>
            <a:r>
              <a:rPr lang="en-US" altLang="zh-CN" dirty="0">
                <a:ea typeface="宋体" charset="-122"/>
              </a:rPr>
              <a:t>SSL/TLS </a:t>
            </a:r>
            <a:r>
              <a:rPr lang="zh-CN" altLang="en-US" dirty="0">
                <a:ea typeface="宋体" charset="-122"/>
              </a:rPr>
              <a:t>服务器端</a:t>
            </a:r>
            <a:r>
              <a:rPr lang="en-US" altLang="zh-CN" dirty="0">
                <a:ea typeface="宋体" charset="-122"/>
              </a:rPr>
              <a:t>/</a:t>
            </a:r>
            <a:r>
              <a:rPr lang="zh-CN" altLang="en-US" dirty="0">
                <a:ea typeface="宋体" charset="-122"/>
              </a:rPr>
              <a:t>客户端测试</a:t>
            </a:r>
            <a:endParaRPr lang="en-US" altLang="zh-CN" dirty="0">
              <a:ea typeface="宋体" charset="-122"/>
            </a:endParaRPr>
          </a:p>
          <a:p>
            <a:pPr lvl="1"/>
            <a:r>
              <a:rPr lang="zh-CN" altLang="en-US" dirty="0">
                <a:ea typeface="宋体" charset="-122"/>
              </a:rPr>
              <a:t>处理 </a:t>
            </a:r>
            <a:r>
              <a:rPr lang="en-US" altLang="zh-CN" dirty="0">
                <a:ea typeface="宋体" charset="-122"/>
              </a:rPr>
              <a:t>S/MIME </a:t>
            </a:r>
            <a:r>
              <a:rPr lang="zh-CN" altLang="en-US" dirty="0">
                <a:ea typeface="宋体" charset="-122"/>
              </a:rPr>
              <a:t>签名或加密邮件</a:t>
            </a:r>
            <a:endParaRPr lang="en-US" altLang="zh-CN" dirty="0">
              <a:ea typeface="宋体" charset="-122"/>
            </a:endParaRPr>
          </a:p>
          <a:p>
            <a:pPr lvl="1"/>
            <a:r>
              <a:rPr lang="zh-CN" altLang="en-US" dirty="0">
                <a:ea typeface="宋体" charset="-122"/>
              </a:rPr>
              <a:t>时间戳记的请求，生成和验证</a:t>
            </a:r>
            <a:endParaRPr lang="en-US" altLang="zh-CN" dirty="0">
              <a:ea typeface="宋体" charset="-122"/>
            </a:endParaRPr>
          </a:p>
          <a:p>
            <a:pPr lvl="1"/>
            <a:r>
              <a:rPr lang="zh-CN" altLang="en-US" dirty="0">
                <a:ea typeface="宋体" charset="-122"/>
              </a:rPr>
              <a:t>创建和管理</a:t>
            </a:r>
            <a:r>
              <a:rPr lang="en-US" altLang="zh-CN" dirty="0">
                <a:ea typeface="宋体" charset="-122"/>
              </a:rPr>
              <a:t>CA</a:t>
            </a:r>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111</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openssl</a:t>
            </a:r>
            <a:r>
              <a:rPr lang="zh-CN" altLang="en-US" dirty="0"/>
              <a:t>的命令和算法</a:t>
            </a:r>
          </a:p>
        </p:txBody>
      </p:sp>
      <p:sp>
        <p:nvSpPr>
          <p:cNvPr id="3" name="内容占位符 2"/>
          <p:cNvSpPr>
            <a:spLocks noGrp="1"/>
          </p:cNvSpPr>
          <p:nvPr>
            <p:ph idx="1"/>
          </p:nvPr>
        </p:nvSpPr>
        <p:spPr/>
        <p:txBody>
          <a:bodyPr/>
          <a:lstStyle/>
          <a:p>
            <a:r>
              <a:rPr lang="en-US" altLang="zh-CN" dirty="0"/>
              <a:t>$ </a:t>
            </a:r>
            <a:r>
              <a:rPr lang="en-US" altLang="zh-CN" dirty="0" err="1"/>
              <a:t>openssl</a:t>
            </a:r>
            <a:r>
              <a:rPr lang="en-US" altLang="zh-CN" dirty="0"/>
              <a:t> list-standard-commands </a:t>
            </a:r>
          </a:p>
          <a:p>
            <a:r>
              <a:rPr lang="en-US" altLang="zh-CN" dirty="0"/>
              <a:t>$ </a:t>
            </a:r>
            <a:r>
              <a:rPr lang="en-US" altLang="zh-CN" dirty="0" err="1"/>
              <a:t>openssl</a:t>
            </a:r>
            <a:r>
              <a:rPr lang="en-US" altLang="zh-CN" dirty="0"/>
              <a:t> list-cipher-commands </a:t>
            </a:r>
          </a:p>
          <a:p>
            <a:r>
              <a:rPr lang="en-US" altLang="zh-CN" dirty="0"/>
              <a:t>$ </a:t>
            </a:r>
            <a:r>
              <a:rPr lang="en-US" altLang="zh-CN" dirty="0" err="1"/>
              <a:t>openssl</a:t>
            </a:r>
            <a:r>
              <a:rPr lang="en-US" altLang="zh-CN" dirty="0"/>
              <a:t> list-message-digest-commands</a:t>
            </a:r>
          </a:p>
          <a:p>
            <a:endParaRPr lang="en-US" altLang="zh-CN" dirty="0"/>
          </a:p>
          <a:p>
            <a:r>
              <a:rPr lang="en-US" altLang="zh-CN" dirty="0"/>
              <a:t>$ </a:t>
            </a:r>
            <a:r>
              <a:rPr lang="en-US" altLang="zh-CN" sz="3200" kern="1200" dirty="0" err="1"/>
              <a:t>openssl</a:t>
            </a:r>
            <a:r>
              <a:rPr lang="en-US" altLang="zh-CN" sz="3200" kern="1200" dirty="0"/>
              <a:t> list-cipher-algorithms</a:t>
            </a:r>
          </a:p>
          <a:p>
            <a:r>
              <a:rPr lang="en-US" altLang="zh-CN" dirty="0"/>
              <a:t>$ </a:t>
            </a:r>
            <a:r>
              <a:rPr lang="en-US" altLang="zh-CN" sz="3200" kern="1200" dirty="0" err="1"/>
              <a:t>openssl</a:t>
            </a:r>
            <a:r>
              <a:rPr lang="en-US" altLang="zh-CN" sz="3200" kern="1200" dirty="0"/>
              <a:t> list-public-key-algorithms</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名词解释（</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密码学</a:t>
            </a:r>
            <a:r>
              <a:rPr lang="en-US" altLang="zh-CN" dirty="0"/>
              <a:t>(cryptography)</a:t>
            </a:r>
            <a:r>
              <a:rPr lang="zh-CN" altLang="en-US" dirty="0"/>
              <a:t>：目的是通过将信息编码使其不可读，从而达到安全性。</a:t>
            </a:r>
          </a:p>
          <a:p>
            <a:r>
              <a:rPr lang="zh-CN" altLang="en-US" dirty="0"/>
              <a:t>明文</a:t>
            </a:r>
            <a:r>
              <a:rPr lang="en-US" altLang="zh-CN" dirty="0"/>
              <a:t>(plain text)</a:t>
            </a:r>
            <a:r>
              <a:rPr lang="zh-CN" altLang="en-US" dirty="0"/>
              <a:t>：发送人、接受人和任何访问消息的人都能理解的消息。</a:t>
            </a:r>
          </a:p>
          <a:p>
            <a:r>
              <a:rPr lang="zh-CN" altLang="en-US" dirty="0"/>
              <a:t>加密</a:t>
            </a:r>
            <a:r>
              <a:rPr lang="en-US" altLang="zh-CN" dirty="0"/>
              <a:t>(encryption)</a:t>
            </a:r>
            <a:r>
              <a:rPr lang="zh-CN" altLang="en-US" dirty="0"/>
              <a:t>：将明文消息变成密文消息。</a:t>
            </a:r>
          </a:p>
          <a:p>
            <a:r>
              <a:rPr lang="zh-CN" altLang="en-US" dirty="0"/>
              <a:t>密文</a:t>
            </a:r>
            <a:r>
              <a:rPr lang="en-US" altLang="zh-CN" dirty="0"/>
              <a:t>(cipher text)</a:t>
            </a:r>
            <a:r>
              <a:rPr lang="zh-CN" altLang="en-US" dirty="0"/>
              <a:t>：明文消息经过某种编码后，得到密文消息。</a:t>
            </a:r>
          </a:p>
          <a:p>
            <a:r>
              <a:rPr lang="zh-CN" altLang="en-US" dirty="0"/>
              <a:t>解密</a:t>
            </a:r>
            <a:r>
              <a:rPr lang="en-US" altLang="zh-CN" dirty="0"/>
              <a:t>(decryption)</a:t>
            </a:r>
            <a:r>
              <a:rPr lang="zh-CN" altLang="en-US" dirty="0"/>
              <a:t>：将密文消息变成明文消息。</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名词解释（</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算法：取一个输入文本，产生一个输出文本。</a:t>
            </a:r>
          </a:p>
          <a:p>
            <a:pPr lvl="1"/>
            <a:r>
              <a:rPr lang="zh-CN" altLang="en-US" dirty="0"/>
              <a:t>加密算法：发送方进行加密的算法。</a:t>
            </a:r>
          </a:p>
          <a:p>
            <a:pPr lvl="1"/>
            <a:r>
              <a:rPr lang="zh-CN" altLang="en-US" dirty="0"/>
              <a:t>解密算法：接收方进行解密的算法。</a:t>
            </a:r>
          </a:p>
          <a:p>
            <a:r>
              <a:rPr lang="zh-CN" altLang="en-US" dirty="0"/>
              <a:t>密钥</a:t>
            </a:r>
            <a:r>
              <a:rPr lang="en-US" altLang="zh-CN" dirty="0"/>
              <a:t>(key)</a:t>
            </a:r>
            <a:r>
              <a:rPr lang="zh-CN" altLang="en-US" dirty="0"/>
              <a:t>：只有发送方和接收方理解的消息</a:t>
            </a:r>
          </a:p>
          <a:p>
            <a:pPr lvl="1"/>
            <a:r>
              <a:rPr lang="zh-CN" altLang="en-US" dirty="0"/>
              <a:t>对称密钥加密</a:t>
            </a:r>
            <a:r>
              <a:rPr lang="en-US" altLang="zh-CN" dirty="0"/>
              <a:t>(Symmetric Key Cryptography)</a:t>
            </a:r>
            <a:r>
              <a:rPr lang="zh-CN" altLang="en-US" dirty="0"/>
              <a:t>：</a:t>
            </a:r>
            <a:endParaRPr lang="en-US" altLang="zh-CN" dirty="0"/>
          </a:p>
          <a:p>
            <a:pPr lvl="2"/>
            <a:r>
              <a:rPr lang="zh-CN" altLang="en-US" dirty="0"/>
              <a:t>加密与解密使用相同密钥。</a:t>
            </a:r>
          </a:p>
          <a:p>
            <a:pPr lvl="1"/>
            <a:r>
              <a:rPr lang="zh-CN" altLang="en-US" dirty="0"/>
              <a:t>非对称密钥加密</a:t>
            </a:r>
            <a:r>
              <a:rPr lang="en-US" altLang="zh-CN" dirty="0"/>
              <a:t>(Asymmetric Key Cryptography)</a:t>
            </a:r>
            <a:r>
              <a:rPr lang="zh-CN" altLang="en-US" dirty="0"/>
              <a:t>：</a:t>
            </a:r>
            <a:endParaRPr lang="en-US" altLang="zh-CN" dirty="0"/>
          </a:p>
          <a:p>
            <a:pPr lvl="2"/>
            <a:r>
              <a:rPr lang="zh-CN" altLang="en-US" dirty="0"/>
              <a:t>加密与解密使用不同密钥。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114</a:t>
            </a:fld>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加密和解密</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115</a:t>
            </a:fld>
            <a:endParaRPr lang="en-US" altLang="zh-CN" dirty="0"/>
          </a:p>
        </p:txBody>
      </p:sp>
      <p:pic>
        <p:nvPicPr>
          <p:cNvPr id="5122" name="Picture 2" descr="C:\Users\msi\AppData\Local\Temp\SNAGHTML1564c52.PNG"/>
          <p:cNvPicPr>
            <a:picLocks noChangeAspect="1" noChangeArrowheads="1"/>
          </p:cNvPicPr>
          <p:nvPr/>
        </p:nvPicPr>
        <p:blipFill>
          <a:blip r:embed="rId2" cstate="print"/>
          <a:srcRect/>
          <a:stretch>
            <a:fillRect/>
          </a:stretch>
        </p:blipFill>
        <p:spPr bwMode="auto">
          <a:xfrm>
            <a:off x="395536" y="2348880"/>
            <a:ext cx="8174348" cy="3096344"/>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对称加密和解密</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pic>
        <p:nvPicPr>
          <p:cNvPr id="4097" name="Picture 1"/>
          <p:cNvPicPr>
            <a:picLocks noChangeAspect="1" noChangeArrowheads="1"/>
          </p:cNvPicPr>
          <p:nvPr/>
        </p:nvPicPr>
        <p:blipFill>
          <a:blip r:embed="rId3" cstate="print"/>
          <a:srcRect/>
          <a:stretch>
            <a:fillRect/>
          </a:stretch>
        </p:blipFill>
        <p:spPr bwMode="auto">
          <a:xfrm>
            <a:off x="467544" y="1772816"/>
            <a:ext cx="8229876" cy="4032448"/>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加密</a:t>
            </a:r>
            <a:r>
              <a:rPr lang="en-US" altLang="zh-CN" dirty="0"/>
              <a:t>/</a:t>
            </a:r>
            <a:r>
              <a:rPr lang="zh-CN" altLang="en-US" dirty="0"/>
              <a:t>解密（对称）</a:t>
            </a:r>
          </a:p>
        </p:txBody>
      </p:sp>
      <p:sp>
        <p:nvSpPr>
          <p:cNvPr id="3" name="内容占位符 2"/>
          <p:cNvSpPr>
            <a:spLocks noGrp="1"/>
          </p:cNvSpPr>
          <p:nvPr>
            <p:ph idx="1"/>
          </p:nvPr>
        </p:nvSpPr>
        <p:spPr/>
        <p:txBody>
          <a:bodyPr/>
          <a:lstStyle/>
          <a:p>
            <a:r>
              <a:rPr lang="zh-CN" altLang="en-US" dirty="0"/>
              <a:t>加密</a:t>
            </a:r>
            <a:endParaRPr lang="en-US" altLang="zh-CN" dirty="0"/>
          </a:p>
          <a:p>
            <a:pPr lvl="1"/>
            <a:r>
              <a:rPr lang="en-US" altLang="zh-CN" dirty="0"/>
              <a:t>$ </a:t>
            </a:r>
            <a:r>
              <a:rPr lang="en-US" altLang="zh-CN" dirty="0" err="1"/>
              <a:t>openssl</a:t>
            </a:r>
            <a:r>
              <a:rPr lang="en-US" altLang="zh-CN" dirty="0"/>
              <a:t> enc –</a:t>
            </a:r>
            <a:r>
              <a:rPr lang="en-US" altLang="zh-CN" dirty="0" err="1"/>
              <a:t>ciphername</a:t>
            </a:r>
            <a:r>
              <a:rPr lang="en-US" altLang="zh-CN" dirty="0"/>
              <a:t> –k password -e \</a:t>
            </a:r>
          </a:p>
          <a:p>
            <a:pPr lvl="1">
              <a:buNone/>
            </a:pPr>
            <a:r>
              <a:rPr lang="en-US" altLang="zh-CN" dirty="0"/>
              <a:t>     -in </a:t>
            </a:r>
            <a:r>
              <a:rPr lang="en-US" altLang="zh-CN" dirty="0" err="1"/>
              <a:t>inputfile</a:t>
            </a:r>
            <a:r>
              <a:rPr lang="en-US" altLang="zh-CN" dirty="0"/>
              <a:t>  -out </a:t>
            </a:r>
            <a:r>
              <a:rPr lang="en-US" altLang="zh-CN" dirty="0" err="1"/>
              <a:t>outputfile</a:t>
            </a:r>
            <a:endParaRPr lang="en-US" altLang="zh-CN" dirty="0"/>
          </a:p>
          <a:p>
            <a:r>
              <a:rPr lang="zh-CN" altLang="en-US" dirty="0"/>
              <a:t>解密</a:t>
            </a:r>
            <a:endParaRPr lang="en-US" altLang="zh-CN" dirty="0"/>
          </a:p>
          <a:p>
            <a:pPr lvl="1"/>
            <a:r>
              <a:rPr lang="en-US" altLang="zh-CN" dirty="0"/>
              <a:t>$ </a:t>
            </a:r>
            <a:r>
              <a:rPr lang="en-US" altLang="zh-CN" dirty="0" err="1"/>
              <a:t>openssl</a:t>
            </a:r>
            <a:r>
              <a:rPr lang="en-US" altLang="zh-CN" dirty="0"/>
              <a:t> enc –</a:t>
            </a:r>
            <a:r>
              <a:rPr lang="en-US" altLang="zh-CN" dirty="0" err="1"/>
              <a:t>ciphername</a:t>
            </a:r>
            <a:r>
              <a:rPr lang="en-US" altLang="zh-CN" dirty="0"/>
              <a:t> –k password  -d \</a:t>
            </a:r>
          </a:p>
          <a:p>
            <a:pPr lvl="1">
              <a:buNone/>
            </a:pPr>
            <a:r>
              <a:rPr lang="en-US" altLang="zh-CN" dirty="0"/>
              <a:t>     -in </a:t>
            </a:r>
            <a:r>
              <a:rPr lang="en-US" altLang="zh-CN" dirty="0" err="1"/>
              <a:t>inputfile</a:t>
            </a:r>
            <a:r>
              <a:rPr lang="en-US" altLang="zh-CN" dirty="0"/>
              <a:t>  -out </a:t>
            </a:r>
            <a:r>
              <a:rPr lang="en-US" altLang="zh-CN" dirty="0" err="1"/>
              <a:t>outputfile</a:t>
            </a:r>
            <a:endParaRPr lang="en-US" altLang="zh-CN" dirty="0"/>
          </a:p>
          <a:p>
            <a:r>
              <a:rPr lang="en-US" altLang="zh-CN" dirty="0"/>
              <a:t>Ciphers name</a:t>
            </a:r>
          </a:p>
          <a:p>
            <a:pPr lvl="1"/>
            <a:r>
              <a:rPr lang="en-US" altLang="zh-CN" dirty="0"/>
              <a:t>aes256, aes128,des, des3, rc2, rc5,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117</a:t>
            </a:fld>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非对称加密和解密</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118</a:t>
            </a:fld>
            <a:endParaRPr lang="en-US" altLang="zh-CN" dirty="0"/>
          </a:p>
        </p:txBody>
      </p:sp>
      <p:pic>
        <p:nvPicPr>
          <p:cNvPr id="3073" name="Picture 1"/>
          <p:cNvPicPr>
            <a:picLocks noChangeAspect="1" noChangeArrowheads="1"/>
          </p:cNvPicPr>
          <p:nvPr/>
        </p:nvPicPr>
        <p:blipFill>
          <a:blip r:embed="rId3" cstate="print"/>
          <a:srcRect/>
          <a:stretch>
            <a:fillRect/>
          </a:stretch>
        </p:blipFill>
        <p:spPr bwMode="auto">
          <a:xfrm>
            <a:off x="467544" y="1404938"/>
            <a:ext cx="8219120" cy="4400326"/>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加密</a:t>
            </a:r>
            <a:r>
              <a:rPr lang="en-US" altLang="zh-CN" dirty="0"/>
              <a:t>/</a:t>
            </a:r>
            <a:r>
              <a:rPr lang="zh-CN" altLang="en-US" dirty="0"/>
              <a:t>解密（非对称）</a:t>
            </a:r>
          </a:p>
        </p:txBody>
      </p:sp>
      <p:sp>
        <p:nvSpPr>
          <p:cNvPr id="3" name="内容占位符 2"/>
          <p:cNvSpPr>
            <a:spLocks noGrp="1"/>
          </p:cNvSpPr>
          <p:nvPr>
            <p:ph idx="1"/>
          </p:nvPr>
        </p:nvSpPr>
        <p:spPr/>
        <p:txBody>
          <a:bodyPr/>
          <a:lstStyle/>
          <a:p>
            <a:r>
              <a:rPr lang="zh-CN" altLang="en-US" dirty="0"/>
              <a:t>生成密钥对</a:t>
            </a:r>
            <a:endParaRPr lang="en-US" altLang="zh-CN" dirty="0"/>
          </a:p>
          <a:p>
            <a:pPr lvl="1"/>
            <a:r>
              <a:rPr lang="en-US" altLang="zh-CN" dirty="0"/>
              <a:t>$ </a:t>
            </a:r>
            <a:r>
              <a:rPr lang="en-US" altLang="zh-CN" dirty="0" err="1"/>
              <a:t>openssl</a:t>
            </a:r>
            <a:r>
              <a:rPr lang="en-US" altLang="zh-CN" dirty="0"/>
              <a:t> </a:t>
            </a:r>
            <a:r>
              <a:rPr lang="en-US" altLang="zh-CN" dirty="0" err="1"/>
              <a:t>genrsa</a:t>
            </a:r>
            <a:r>
              <a:rPr lang="en-US" altLang="zh-CN" dirty="0"/>
              <a:t> -out </a:t>
            </a:r>
            <a:r>
              <a:rPr lang="en-US" altLang="zh-CN" dirty="0" err="1"/>
              <a:t>priv.keyfile</a:t>
            </a:r>
            <a:r>
              <a:rPr lang="en-US" altLang="zh-CN" dirty="0"/>
              <a:t> 2048</a:t>
            </a:r>
          </a:p>
          <a:p>
            <a:pPr lvl="1"/>
            <a:r>
              <a:rPr lang="en-US" altLang="zh-CN" dirty="0"/>
              <a:t>$ </a:t>
            </a:r>
            <a:r>
              <a:rPr lang="en-US" altLang="zh-CN" dirty="0" err="1"/>
              <a:t>openssl</a:t>
            </a:r>
            <a:r>
              <a:rPr lang="en-US" altLang="zh-CN" dirty="0"/>
              <a:t> </a:t>
            </a:r>
            <a:r>
              <a:rPr lang="en-US" altLang="zh-CN" dirty="0" err="1"/>
              <a:t>rsa</a:t>
            </a:r>
            <a:r>
              <a:rPr lang="en-US" altLang="zh-CN" dirty="0"/>
              <a:t> -in </a:t>
            </a:r>
            <a:r>
              <a:rPr lang="en-US" altLang="zh-CN" dirty="0" err="1"/>
              <a:t>priv.keyfile</a:t>
            </a:r>
            <a:r>
              <a:rPr lang="en-US" altLang="zh-CN" dirty="0"/>
              <a:t> -</a:t>
            </a:r>
            <a:r>
              <a:rPr lang="en-US" altLang="zh-CN" dirty="0" err="1"/>
              <a:t>pubout</a:t>
            </a:r>
            <a:r>
              <a:rPr lang="en-US" altLang="zh-CN" dirty="0"/>
              <a:t> &gt; </a:t>
            </a:r>
            <a:r>
              <a:rPr lang="en-US" altLang="zh-CN" dirty="0" err="1"/>
              <a:t>pub.keyfile</a:t>
            </a:r>
            <a:endParaRPr lang="en-US" altLang="zh-CN" dirty="0"/>
          </a:p>
          <a:p>
            <a:r>
              <a:rPr lang="zh-CN" altLang="en-US" dirty="0"/>
              <a:t>用公钥加密</a:t>
            </a:r>
            <a:endParaRPr lang="en-US" altLang="zh-CN" dirty="0"/>
          </a:p>
          <a:p>
            <a:pPr lvl="1"/>
            <a:r>
              <a:rPr lang="en-US" altLang="zh-CN" dirty="0"/>
              <a:t>$ </a:t>
            </a:r>
            <a:r>
              <a:rPr lang="en-US" altLang="zh-CN" dirty="0" err="1"/>
              <a:t>openssl</a:t>
            </a:r>
            <a:r>
              <a:rPr lang="en-US" altLang="zh-CN" dirty="0"/>
              <a:t> </a:t>
            </a:r>
            <a:r>
              <a:rPr lang="en-US" altLang="zh-CN" dirty="0" err="1"/>
              <a:t>rsautl</a:t>
            </a:r>
            <a:r>
              <a:rPr lang="en-US" altLang="zh-CN" dirty="0"/>
              <a:t> -in </a:t>
            </a:r>
            <a:r>
              <a:rPr lang="en-US" altLang="zh-CN" dirty="0" err="1"/>
              <a:t>inputfile</a:t>
            </a:r>
            <a:r>
              <a:rPr lang="en-US" altLang="zh-CN" dirty="0"/>
              <a:t> -out </a:t>
            </a:r>
            <a:r>
              <a:rPr lang="en-US" altLang="zh-CN" dirty="0" err="1"/>
              <a:t>outputfile</a:t>
            </a:r>
            <a:r>
              <a:rPr lang="en-US" altLang="zh-CN" dirty="0"/>
              <a:t> \</a:t>
            </a:r>
          </a:p>
          <a:p>
            <a:pPr lvl="1">
              <a:buNone/>
            </a:pPr>
            <a:r>
              <a:rPr lang="en-US" altLang="zh-CN" dirty="0"/>
              <a:t>      -</a:t>
            </a:r>
            <a:r>
              <a:rPr lang="en-US" altLang="zh-CN" dirty="0" err="1"/>
              <a:t>pubin</a:t>
            </a:r>
            <a:r>
              <a:rPr lang="en-US" altLang="zh-CN" dirty="0"/>
              <a:t> -</a:t>
            </a:r>
            <a:r>
              <a:rPr lang="en-US" altLang="zh-CN" dirty="0" err="1"/>
              <a:t>inkey</a:t>
            </a:r>
            <a:r>
              <a:rPr lang="en-US" altLang="zh-CN" dirty="0"/>
              <a:t> </a:t>
            </a:r>
            <a:r>
              <a:rPr lang="en-US" altLang="zh-CN" dirty="0" err="1"/>
              <a:t>pub.keyfile</a:t>
            </a:r>
            <a:r>
              <a:rPr lang="en-US" altLang="zh-CN" dirty="0"/>
              <a:t> -encrypt </a:t>
            </a:r>
          </a:p>
          <a:p>
            <a:r>
              <a:rPr lang="zh-CN" altLang="en-US" dirty="0"/>
              <a:t>用私钥解密</a:t>
            </a:r>
            <a:endParaRPr lang="en-US" altLang="zh-CN" dirty="0"/>
          </a:p>
          <a:p>
            <a:pPr lvl="1"/>
            <a:r>
              <a:rPr lang="en-US" altLang="zh-CN" dirty="0"/>
              <a:t>$ </a:t>
            </a:r>
            <a:r>
              <a:rPr lang="en-US" altLang="zh-CN" dirty="0" err="1"/>
              <a:t>openssl</a:t>
            </a:r>
            <a:r>
              <a:rPr lang="en-US" altLang="zh-CN" dirty="0"/>
              <a:t> </a:t>
            </a:r>
            <a:r>
              <a:rPr lang="en-US" altLang="zh-CN" dirty="0" err="1"/>
              <a:t>rsautl</a:t>
            </a:r>
            <a:r>
              <a:rPr lang="en-US" altLang="zh-CN" dirty="0"/>
              <a:t> -in </a:t>
            </a:r>
            <a:r>
              <a:rPr lang="en-US" altLang="zh-CN" dirty="0" err="1"/>
              <a:t>inputfile</a:t>
            </a:r>
            <a:r>
              <a:rPr lang="en-US" altLang="zh-CN" dirty="0"/>
              <a:t> -out </a:t>
            </a:r>
            <a:r>
              <a:rPr lang="en-US" altLang="zh-CN" dirty="0" err="1"/>
              <a:t>outputfile</a:t>
            </a:r>
            <a:r>
              <a:rPr lang="en-US" altLang="zh-CN" dirty="0"/>
              <a:t> \</a:t>
            </a:r>
          </a:p>
          <a:p>
            <a:pPr lvl="1">
              <a:buNone/>
            </a:pPr>
            <a:r>
              <a:rPr lang="en-US" altLang="zh-CN" dirty="0"/>
              <a:t>      -</a:t>
            </a:r>
            <a:r>
              <a:rPr lang="en-US" altLang="zh-CN" dirty="0" err="1"/>
              <a:t>inkey</a:t>
            </a:r>
            <a:r>
              <a:rPr lang="en-US" altLang="zh-CN" dirty="0"/>
              <a:t> </a:t>
            </a:r>
            <a:r>
              <a:rPr lang="en-US" altLang="zh-CN" dirty="0" err="1"/>
              <a:t>priv.keyfile</a:t>
            </a:r>
            <a:r>
              <a:rPr lang="en-US" altLang="zh-CN" dirty="0"/>
              <a:t> -decrypt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119</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检查</a:t>
            </a:r>
            <a:r>
              <a:rPr lang="zh-CN" altLang="zh-CN" dirty="0"/>
              <a:t>重要的文件权限</a:t>
            </a:r>
            <a:endParaRPr lang="zh-CN" altLang="en-US" dirty="0"/>
          </a:p>
        </p:txBody>
      </p:sp>
      <p:sp>
        <p:nvSpPr>
          <p:cNvPr id="3" name="内容占位符 2"/>
          <p:cNvSpPr>
            <a:spLocks noGrp="1"/>
          </p:cNvSpPr>
          <p:nvPr>
            <p:ph idx="1"/>
          </p:nvPr>
        </p:nvSpPr>
        <p:spPr/>
        <p:txBody>
          <a:bodyPr/>
          <a:lstStyle/>
          <a:p>
            <a:r>
              <a:rPr lang="zh-CN" altLang="zh-CN" sz="2800" dirty="0"/>
              <a:t>查找指定目录</a:t>
            </a:r>
            <a:r>
              <a:rPr lang="en-US" altLang="zh-CN" sz="2800" dirty="0"/>
              <a:t>/dir</a:t>
            </a:r>
            <a:r>
              <a:rPr lang="zh-CN" altLang="zh-CN" sz="2800" dirty="0"/>
              <a:t>下的所有用户</a:t>
            </a:r>
            <a:r>
              <a:rPr lang="en-US" altLang="zh-CN" sz="2800" dirty="0"/>
              <a:t> </a:t>
            </a:r>
            <a:r>
              <a:rPr lang="zh-CN" altLang="zh-CN" sz="2800" dirty="0"/>
              <a:t>可写的文件</a:t>
            </a:r>
            <a:endParaRPr lang="en-US" altLang="zh-CN" sz="2800" dirty="0"/>
          </a:p>
          <a:p>
            <a:pPr lvl="1">
              <a:buNone/>
            </a:pPr>
            <a:r>
              <a:rPr lang="en-US" altLang="zh-CN" sz="2400" b="1" dirty="0">
                <a:solidFill>
                  <a:schemeClr val="accent6">
                    <a:lumMod val="75000"/>
                  </a:schemeClr>
                </a:solidFill>
              </a:rPr>
              <a:t># find /dir -</a:t>
            </a:r>
            <a:r>
              <a:rPr lang="en-US" altLang="zh-CN" sz="2400" b="1" dirty="0" err="1">
                <a:solidFill>
                  <a:schemeClr val="accent6">
                    <a:lumMod val="75000"/>
                  </a:schemeClr>
                </a:solidFill>
              </a:rPr>
              <a:t>xdev</a:t>
            </a:r>
            <a:r>
              <a:rPr lang="en-US" altLang="zh-CN" sz="2400" b="1" dirty="0">
                <a:solidFill>
                  <a:schemeClr val="accent6">
                    <a:lumMod val="75000"/>
                  </a:schemeClr>
                </a:solidFill>
              </a:rPr>
              <a:t> -type f -perm -0002 -</a:t>
            </a:r>
            <a:r>
              <a:rPr lang="en-US" altLang="zh-CN" sz="2400" b="1" dirty="0" err="1">
                <a:solidFill>
                  <a:schemeClr val="accent6">
                    <a:lumMod val="75000"/>
                  </a:schemeClr>
                </a:solidFill>
              </a:rPr>
              <a:t>ls</a:t>
            </a:r>
            <a:endParaRPr lang="en-US" altLang="zh-CN" sz="2400" b="1" dirty="0">
              <a:solidFill>
                <a:schemeClr val="accent6">
                  <a:lumMod val="75000"/>
                </a:schemeClr>
              </a:solidFill>
            </a:endParaRPr>
          </a:p>
          <a:p>
            <a:r>
              <a:rPr lang="zh-CN" altLang="zh-CN" sz="2800" dirty="0"/>
              <a:t>查找指定目录</a:t>
            </a:r>
            <a:r>
              <a:rPr lang="en-US" altLang="zh-CN" sz="2800" dirty="0"/>
              <a:t>/dir</a:t>
            </a:r>
            <a:r>
              <a:rPr lang="zh-CN" altLang="zh-CN" sz="2800" dirty="0"/>
              <a:t>下的非有效用户或有效组的文件</a:t>
            </a:r>
            <a:endParaRPr lang="en-US" altLang="zh-CN" sz="2800" dirty="0"/>
          </a:p>
          <a:p>
            <a:pPr lvl="1">
              <a:buNone/>
            </a:pPr>
            <a:r>
              <a:rPr lang="en-US" altLang="zh-CN" sz="2400" b="1" dirty="0">
                <a:solidFill>
                  <a:schemeClr val="accent6">
                    <a:lumMod val="75000"/>
                  </a:schemeClr>
                </a:solidFill>
              </a:rPr>
              <a:t># find /dir -</a:t>
            </a:r>
            <a:r>
              <a:rPr lang="en-US" altLang="zh-CN" sz="2400" b="1" dirty="0" err="1">
                <a:solidFill>
                  <a:schemeClr val="accent6">
                    <a:lumMod val="75000"/>
                  </a:schemeClr>
                </a:solidFill>
              </a:rPr>
              <a:t>xdev</a:t>
            </a:r>
            <a:r>
              <a:rPr lang="en-US" altLang="zh-CN" sz="2400" b="1" dirty="0">
                <a:solidFill>
                  <a:schemeClr val="accent6">
                    <a:lumMod val="75000"/>
                  </a:schemeClr>
                </a:solidFill>
              </a:rPr>
              <a:t> \( -</a:t>
            </a:r>
            <a:r>
              <a:rPr lang="en-US" altLang="zh-CN" sz="2400" b="1" dirty="0" err="1">
                <a:solidFill>
                  <a:schemeClr val="accent6">
                    <a:lumMod val="75000"/>
                  </a:schemeClr>
                </a:solidFill>
              </a:rPr>
              <a:t>nouser</a:t>
            </a:r>
            <a:r>
              <a:rPr lang="en-US" altLang="zh-CN" sz="2400" b="1" dirty="0">
                <a:solidFill>
                  <a:schemeClr val="accent6">
                    <a:lumMod val="75000"/>
                  </a:schemeClr>
                </a:solidFill>
              </a:rPr>
              <a:t> -o -</a:t>
            </a:r>
            <a:r>
              <a:rPr lang="en-US" altLang="zh-CN" sz="2400" b="1" dirty="0" err="1">
                <a:solidFill>
                  <a:schemeClr val="accent6">
                    <a:lumMod val="75000"/>
                  </a:schemeClr>
                </a:solidFill>
              </a:rPr>
              <a:t>nogroup</a:t>
            </a:r>
            <a:r>
              <a:rPr lang="en-US" altLang="zh-CN" sz="2400" b="1" dirty="0">
                <a:solidFill>
                  <a:schemeClr val="accent6">
                    <a:lumMod val="75000"/>
                  </a:schemeClr>
                </a:solidFill>
              </a:rPr>
              <a:t> \) -</a:t>
            </a:r>
            <a:r>
              <a:rPr lang="en-US" altLang="zh-CN" sz="2400" b="1" dirty="0" err="1">
                <a:solidFill>
                  <a:schemeClr val="accent6">
                    <a:lumMod val="75000"/>
                  </a:schemeClr>
                </a:solidFill>
              </a:rPr>
              <a:t>ls</a:t>
            </a:r>
            <a:endParaRPr lang="zh-CN" altLang="zh-CN" sz="2400" b="1"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
        <p:nvSpPr>
          <p:cNvPr id="8" name="TextBox 7"/>
          <p:cNvSpPr txBox="1"/>
          <p:nvPr/>
        </p:nvSpPr>
        <p:spPr>
          <a:xfrm>
            <a:off x="611560" y="4221088"/>
            <a:ext cx="7992888"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a:t>使用 </a:t>
            </a:r>
            <a:r>
              <a:rPr lang="en-US" altLang="zh-CN" sz="2400" dirty="0" err="1"/>
              <a:t>chmod</a:t>
            </a:r>
            <a:r>
              <a:rPr lang="en-US" altLang="zh-CN" sz="2400" dirty="0"/>
              <a:t> </a:t>
            </a:r>
            <a:r>
              <a:rPr lang="zh-CN" altLang="en-US" sz="2400" dirty="0"/>
              <a:t>命令修改权限</a:t>
            </a:r>
            <a:endParaRPr lang="en-US" altLang="zh-CN" sz="2400" dirty="0"/>
          </a:p>
          <a:p>
            <a:r>
              <a:rPr lang="en-US" altLang="zh-CN" sz="2400" dirty="0"/>
              <a:t># </a:t>
            </a:r>
            <a:r>
              <a:rPr lang="en-US" altLang="zh-CN" sz="2400" dirty="0" err="1"/>
              <a:t>chmod</a:t>
            </a:r>
            <a:r>
              <a:rPr lang="en-US" altLang="zh-CN" sz="2400" dirty="0"/>
              <a:t> o-w   </a:t>
            </a:r>
          </a:p>
          <a:p>
            <a:r>
              <a:rPr lang="zh-CN" altLang="en-US" sz="2400" dirty="0"/>
              <a:t>使用 </a:t>
            </a:r>
            <a:r>
              <a:rPr lang="en-US" altLang="zh-CN" sz="2400" dirty="0" err="1"/>
              <a:t>chown</a:t>
            </a:r>
            <a:r>
              <a:rPr lang="en-US" altLang="zh-CN" sz="2400" dirty="0"/>
              <a:t> </a:t>
            </a:r>
            <a:r>
              <a:rPr lang="zh-CN" altLang="en-US" sz="2400" dirty="0"/>
              <a:t>命令修改文件属主或组</a:t>
            </a:r>
            <a:endParaRPr lang="en-US" altLang="zh-CN" sz="2400" dirty="0"/>
          </a:p>
          <a:p>
            <a:r>
              <a:rPr lang="en-US" altLang="zh-CN" sz="2400" dirty="0"/>
              <a:t># </a:t>
            </a:r>
            <a:r>
              <a:rPr lang="en-US" altLang="zh-CN" sz="2400" dirty="0" err="1"/>
              <a:t>chown</a:t>
            </a:r>
            <a:r>
              <a:rPr lang="en-US" altLang="zh-CN" sz="2400" dirty="0"/>
              <a:t> USER:GROUP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混合使用两种加密体系</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120</a:t>
            </a:fld>
            <a:endParaRPr lang="en-US" altLang="zh-CN" dirty="0"/>
          </a:p>
        </p:txBody>
      </p:sp>
      <p:pic>
        <p:nvPicPr>
          <p:cNvPr id="1026" name="Picture 2" descr="C:\Users\msi\AppData\Local\Temp\SNAGHTML17c4013.PNG"/>
          <p:cNvPicPr>
            <a:picLocks noChangeAspect="1" noChangeArrowheads="1"/>
          </p:cNvPicPr>
          <p:nvPr/>
        </p:nvPicPr>
        <p:blipFill>
          <a:blip r:embed="rId3" cstate="print"/>
          <a:srcRect/>
          <a:stretch>
            <a:fillRect/>
          </a:stretch>
        </p:blipFill>
        <p:spPr bwMode="auto">
          <a:xfrm>
            <a:off x="107504" y="1484784"/>
            <a:ext cx="8863878" cy="4176464"/>
          </a:xfrm>
          <a:prstGeom prst="rect">
            <a:avLst/>
          </a:prstGeom>
          <a:noFill/>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混合使用两种加密体系（续）</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121</a:t>
            </a:fld>
            <a:endParaRPr lang="en-US" altLang="zh-CN" dirty="0"/>
          </a:p>
        </p:txBody>
      </p:sp>
      <p:pic>
        <p:nvPicPr>
          <p:cNvPr id="172033" name="Picture 1"/>
          <p:cNvPicPr>
            <a:picLocks noChangeAspect="1" noChangeArrowheads="1"/>
          </p:cNvPicPr>
          <p:nvPr/>
        </p:nvPicPr>
        <p:blipFill>
          <a:blip r:embed="rId2" cstate="print"/>
          <a:srcRect/>
          <a:stretch>
            <a:fillRect/>
          </a:stretch>
        </p:blipFill>
        <p:spPr bwMode="auto">
          <a:xfrm>
            <a:off x="179512" y="1628800"/>
            <a:ext cx="8763437" cy="3937223"/>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简单的数字签名</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122</a:t>
            </a:fld>
            <a:endParaRPr lang="en-US" altLang="zh-CN" dirty="0"/>
          </a:p>
        </p:txBody>
      </p:sp>
      <p:pic>
        <p:nvPicPr>
          <p:cNvPr id="171009" name="Picture 1"/>
          <p:cNvPicPr>
            <a:picLocks noChangeAspect="1" noChangeArrowheads="1"/>
          </p:cNvPicPr>
          <p:nvPr/>
        </p:nvPicPr>
        <p:blipFill>
          <a:blip r:embed="rId3" cstate="print"/>
          <a:srcRect/>
          <a:stretch>
            <a:fillRect/>
          </a:stretch>
        </p:blipFill>
        <p:spPr bwMode="auto">
          <a:xfrm>
            <a:off x="402056" y="1146398"/>
            <a:ext cx="8274400" cy="4946898"/>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a:t>
            </a:r>
            <a:r>
              <a:rPr lang="en-US" altLang="zh-CN" dirty="0"/>
              <a:t>/</a:t>
            </a:r>
            <a:r>
              <a:rPr lang="zh-CN" altLang="en-US" dirty="0"/>
              <a:t>验证（非对称）</a:t>
            </a:r>
          </a:p>
        </p:txBody>
      </p:sp>
      <p:sp>
        <p:nvSpPr>
          <p:cNvPr id="3" name="内容占位符 2"/>
          <p:cNvSpPr>
            <a:spLocks noGrp="1"/>
          </p:cNvSpPr>
          <p:nvPr>
            <p:ph idx="1"/>
          </p:nvPr>
        </p:nvSpPr>
        <p:spPr/>
        <p:txBody>
          <a:bodyPr/>
          <a:lstStyle/>
          <a:p>
            <a:r>
              <a:rPr lang="zh-CN" altLang="en-US" dirty="0"/>
              <a:t>生成密钥对</a:t>
            </a:r>
            <a:endParaRPr lang="en-US" altLang="zh-CN" dirty="0"/>
          </a:p>
          <a:p>
            <a:pPr lvl="1"/>
            <a:r>
              <a:rPr lang="en-US" altLang="zh-CN" dirty="0"/>
              <a:t>$ </a:t>
            </a:r>
            <a:r>
              <a:rPr lang="en-US" altLang="zh-CN" dirty="0" err="1"/>
              <a:t>openssl</a:t>
            </a:r>
            <a:r>
              <a:rPr lang="en-US" altLang="zh-CN" dirty="0"/>
              <a:t> </a:t>
            </a:r>
            <a:r>
              <a:rPr lang="en-US" altLang="zh-CN" dirty="0" err="1"/>
              <a:t>genrsa</a:t>
            </a:r>
            <a:r>
              <a:rPr lang="en-US" altLang="zh-CN" dirty="0"/>
              <a:t> -out </a:t>
            </a:r>
            <a:r>
              <a:rPr lang="en-US" altLang="zh-CN" dirty="0" err="1"/>
              <a:t>priv.keyfile</a:t>
            </a:r>
            <a:r>
              <a:rPr lang="en-US" altLang="zh-CN" dirty="0"/>
              <a:t>  2048</a:t>
            </a:r>
          </a:p>
          <a:p>
            <a:pPr lvl="1"/>
            <a:r>
              <a:rPr lang="en-US" altLang="zh-CN" dirty="0"/>
              <a:t>$ </a:t>
            </a:r>
            <a:r>
              <a:rPr lang="en-US" altLang="zh-CN" dirty="0" err="1"/>
              <a:t>openssl</a:t>
            </a:r>
            <a:r>
              <a:rPr lang="en-US" altLang="zh-CN" dirty="0"/>
              <a:t> </a:t>
            </a:r>
            <a:r>
              <a:rPr lang="en-US" altLang="zh-CN" dirty="0" err="1"/>
              <a:t>rsa</a:t>
            </a:r>
            <a:r>
              <a:rPr lang="en-US" altLang="zh-CN" dirty="0"/>
              <a:t> -in </a:t>
            </a:r>
            <a:r>
              <a:rPr lang="en-US" altLang="zh-CN" dirty="0" err="1"/>
              <a:t>priv.keyfile</a:t>
            </a:r>
            <a:r>
              <a:rPr lang="en-US" altLang="zh-CN" dirty="0"/>
              <a:t> -</a:t>
            </a:r>
            <a:r>
              <a:rPr lang="en-US" altLang="zh-CN" dirty="0" err="1"/>
              <a:t>pubout</a:t>
            </a:r>
            <a:r>
              <a:rPr lang="en-US" altLang="zh-CN" dirty="0"/>
              <a:t> &gt; </a:t>
            </a:r>
            <a:r>
              <a:rPr lang="en-US" altLang="zh-CN" dirty="0" err="1"/>
              <a:t>pub.keyfile</a:t>
            </a:r>
            <a:endParaRPr lang="en-US" altLang="zh-CN" dirty="0"/>
          </a:p>
          <a:p>
            <a:r>
              <a:rPr lang="zh-CN" altLang="en-US" dirty="0"/>
              <a:t>用私钥签名</a:t>
            </a:r>
            <a:endParaRPr lang="en-US" altLang="zh-CN" dirty="0"/>
          </a:p>
          <a:p>
            <a:pPr lvl="1"/>
            <a:r>
              <a:rPr lang="en-US" altLang="zh-CN" dirty="0"/>
              <a:t>$ </a:t>
            </a:r>
            <a:r>
              <a:rPr lang="en-US" altLang="zh-CN" dirty="0" err="1"/>
              <a:t>openssl</a:t>
            </a:r>
            <a:r>
              <a:rPr lang="en-US" altLang="zh-CN" dirty="0"/>
              <a:t> </a:t>
            </a:r>
            <a:r>
              <a:rPr lang="en-US" altLang="zh-CN" dirty="0" err="1"/>
              <a:t>rsautl</a:t>
            </a:r>
            <a:r>
              <a:rPr lang="en-US" altLang="zh-CN" dirty="0"/>
              <a:t> -in </a:t>
            </a:r>
            <a:r>
              <a:rPr lang="en-US" altLang="zh-CN" dirty="0" err="1"/>
              <a:t>inputfile</a:t>
            </a:r>
            <a:r>
              <a:rPr lang="en-US" altLang="zh-CN" dirty="0"/>
              <a:t> -out </a:t>
            </a:r>
            <a:r>
              <a:rPr lang="en-US" altLang="zh-CN" dirty="0" err="1"/>
              <a:t>outputfile</a:t>
            </a:r>
            <a:r>
              <a:rPr lang="en-US" altLang="zh-CN" dirty="0"/>
              <a:t> \</a:t>
            </a:r>
          </a:p>
          <a:p>
            <a:pPr lvl="1">
              <a:buNone/>
            </a:pPr>
            <a:r>
              <a:rPr lang="en-US" altLang="zh-CN" dirty="0"/>
              <a:t>       -</a:t>
            </a:r>
            <a:r>
              <a:rPr lang="en-US" altLang="zh-CN" dirty="0" err="1"/>
              <a:t>inkey</a:t>
            </a:r>
            <a:r>
              <a:rPr lang="en-US" altLang="zh-CN" dirty="0"/>
              <a:t> </a:t>
            </a:r>
            <a:r>
              <a:rPr lang="en-US" altLang="zh-CN" dirty="0" err="1"/>
              <a:t>priv.keyfile</a:t>
            </a:r>
            <a:r>
              <a:rPr lang="en-US" altLang="zh-CN" dirty="0"/>
              <a:t> -sign</a:t>
            </a:r>
          </a:p>
          <a:p>
            <a:r>
              <a:rPr lang="zh-CN" altLang="en-US" dirty="0"/>
              <a:t>用公钥验证</a:t>
            </a:r>
            <a:endParaRPr lang="en-US" altLang="zh-CN" dirty="0"/>
          </a:p>
          <a:p>
            <a:pPr lvl="1"/>
            <a:r>
              <a:rPr lang="en-US" altLang="zh-CN" dirty="0"/>
              <a:t>$ </a:t>
            </a:r>
            <a:r>
              <a:rPr lang="en-US" altLang="zh-CN" dirty="0" err="1"/>
              <a:t>openssl</a:t>
            </a:r>
            <a:r>
              <a:rPr lang="en-US" altLang="zh-CN" dirty="0"/>
              <a:t> </a:t>
            </a:r>
            <a:r>
              <a:rPr lang="en-US" altLang="zh-CN" dirty="0" err="1"/>
              <a:t>rsautl</a:t>
            </a:r>
            <a:r>
              <a:rPr lang="en-US" altLang="zh-CN" dirty="0"/>
              <a:t> -in </a:t>
            </a:r>
            <a:r>
              <a:rPr lang="en-US" altLang="zh-CN" dirty="0" err="1"/>
              <a:t>inputfile</a:t>
            </a:r>
            <a:r>
              <a:rPr lang="en-US" altLang="zh-CN" dirty="0"/>
              <a:t> -out </a:t>
            </a:r>
            <a:r>
              <a:rPr lang="en-US" altLang="zh-CN" dirty="0" err="1"/>
              <a:t>outputfile</a:t>
            </a:r>
            <a:r>
              <a:rPr lang="en-US" altLang="zh-CN" dirty="0"/>
              <a:t> \</a:t>
            </a:r>
          </a:p>
          <a:p>
            <a:pPr lvl="1">
              <a:buNone/>
            </a:pPr>
            <a:r>
              <a:rPr lang="en-US" altLang="zh-CN" dirty="0"/>
              <a:t>       -</a:t>
            </a:r>
            <a:r>
              <a:rPr lang="en-US" altLang="zh-CN" dirty="0" err="1"/>
              <a:t>pubin</a:t>
            </a:r>
            <a:r>
              <a:rPr lang="en-US" altLang="zh-CN" dirty="0"/>
              <a:t> -</a:t>
            </a:r>
            <a:r>
              <a:rPr lang="en-US" altLang="zh-CN" dirty="0" err="1"/>
              <a:t>inkey</a:t>
            </a:r>
            <a:r>
              <a:rPr lang="en-US" altLang="zh-CN" dirty="0"/>
              <a:t> </a:t>
            </a:r>
            <a:r>
              <a:rPr lang="en-US" altLang="zh-CN" dirty="0" err="1"/>
              <a:t>pub.keyfile</a:t>
            </a:r>
            <a:r>
              <a:rPr lang="en-US" altLang="zh-CN" dirty="0"/>
              <a:t> -verify</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123</a:t>
            </a:fld>
            <a:endParaRPr lang="en-US" altLang="zh-C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a:t>
            </a:r>
            <a:r>
              <a:rPr lang="en-US" altLang="zh-CN" dirty="0"/>
              <a:t>hash</a:t>
            </a:r>
            <a:r>
              <a:rPr lang="zh-CN" altLang="en-US" dirty="0"/>
              <a:t>）函数</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124</a:t>
            </a:fld>
            <a:endParaRPr lang="en-US" altLang="zh-CN" dirty="0"/>
          </a:p>
        </p:txBody>
      </p:sp>
      <p:pic>
        <p:nvPicPr>
          <p:cNvPr id="176130" name="Picture 2"/>
          <p:cNvPicPr>
            <a:picLocks noChangeAspect="1" noChangeArrowheads="1"/>
          </p:cNvPicPr>
          <p:nvPr/>
        </p:nvPicPr>
        <p:blipFill>
          <a:blip r:embed="rId2" cstate="print"/>
          <a:srcRect/>
          <a:stretch>
            <a:fillRect/>
          </a:stretch>
        </p:blipFill>
        <p:spPr bwMode="auto">
          <a:xfrm>
            <a:off x="611560" y="1581150"/>
            <a:ext cx="7948130" cy="4080098"/>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Hash/Digest </a:t>
            </a:r>
            <a:r>
              <a:rPr lang="zh-CN" altLang="en-US" dirty="0"/>
              <a:t>函数</a:t>
            </a:r>
          </a:p>
        </p:txBody>
      </p:sp>
      <p:sp>
        <p:nvSpPr>
          <p:cNvPr id="3" name="内容占位符 2"/>
          <p:cNvSpPr>
            <a:spLocks noGrp="1"/>
          </p:cNvSpPr>
          <p:nvPr>
            <p:ph idx="1"/>
          </p:nvPr>
        </p:nvSpPr>
        <p:spPr/>
        <p:txBody>
          <a:bodyPr/>
          <a:lstStyle/>
          <a:p>
            <a:r>
              <a:rPr lang="zh-CN" altLang="en-US" dirty="0"/>
              <a:t>生成 </a:t>
            </a:r>
            <a:r>
              <a:rPr lang="en-US" altLang="zh-CN" dirty="0"/>
              <a:t>MD5 Hash</a:t>
            </a:r>
          </a:p>
          <a:p>
            <a:pPr lvl="1"/>
            <a:r>
              <a:rPr lang="en-US" altLang="zh-CN" dirty="0"/>
              <a:t>$ </a:t>
            </a:r>
            <a:r>
              <a:rPr lang="en-US" altLang="zh-CN" dirty="0" err="1"/>
              <a:t>openssl</a:t>
            </a:r>
            <a:r>
              <a:rPr lang="en-US" altLang="zh-CN" dirty="0"/>
              <a:t> </a:t>
            </a:r>
            <a:r>
              <a:rPr lang="en-US" altLang="zh-CN" dirty="0" err="1"/>
              <a:t>dgst</a:t>
            </a:r>
            <a:r>
              <a:rPr lang="en-US" altLang="zh-CN" dirty="0"/>
              <a:t> -md5 file</a:t>
            </a:r>
          </a:p>
          <a:p>
            <a:pPr lvl="1"/>
            <a:r>
              <a:rPr lang="en-US" altLang="zh-CN" dirty="0"/>
              <a:t>$ md5sum file</a:t>
            </a:r>
          </a:p>
          <a:p>
            <a:r>
              <a:rPr lang="zh-CN" altLang="en-US" dirty="0"/>
              <a:t>生成 </a:t>
            </a:r>
            <a:r>
              <a:rPr lang="en-US" altLang="zh-CN" dirty="0"/>
              <a:t>SHA1 Hash</a:t>
            </a:r>
          </a:p>
          <a:p>
            <a:pPr lvl="1"/>
            <a:r>
              <a:rPr lang="en-US" altLang="zh-CN" dirty="0"/>
              <a:t>$ </a:t>
            </a:r>
            <a:r>
              <a:rPr lang="en-US" altLang="zh-CN" dirty="0" err="1"/>
              <a:t>openssl</a:t>
            </a:r>
            <a:r>
              <a:rPr lang="en-US" altLang="zh-CN" dirty="0"/>
              <a:t> </a:t>
            </a:r>
            <a:r>
              <a:rPr lang="en-US" altLang="zh-CN" dirty="0" err="1"/>
              <a:t>dgst</a:t>
            </a:r>
            <a:r>
              <a:rPr lang="en-US" altLang="zh-CN" dirty="0"/>
              <a:t> -sha1 file</a:t>
            </a:r>
          </a:p>
          <a:p>
            <a:pPr lvl="1"/>
            <a:r>
              <a:rPr lang="en-US" altLang="zh-CN" dirty="0"/>
              <a:t>$ sha1sum file</a:t>
            </a:r>
          </a:p>
          <a:p>
            <a:r>
              <a:rPr lang="zh-CN" altLang="en-US" dirty="0"/>
              <a:t>生成 </a:t>
            </a:r>
            <a:r>
              <a:rPr lang="en-US" altLang="zh-CN" dirty="0"/>
              <a:t>SHA256 Hash</a:t>
            </a:r>
          </a:p>
          <a:p>
            <a:pPr lvl="1"/>
            <a:r>
              <a:rPr lang="en-US" altLang="zh-CN" dirty="0"/>
              <a:t>$ </a:t>
            </a:r>
            <a:r>
              <a:rPr lang="en-US" altLang="zh-CN" dirty="0" err="1"/>
              <a:t>openssl</a:t>
            </a:r>
            <a:r>
              <a:rPr lang="en-US" altLang="zh-CN" dirty="0"/>
              <a:t> </a:t>
            </a:r>
            <a:r>
              <a:rPr lang="en-US" altLang="zh-CN" dirty="0" err="1"/>
              <a:t>dgst</a:t>
            </a:r>
            <a:r>
              <a:rPr lang="en-US" altLang="zh-CN" dirty="0"/>
              <a:t> -sha256 file</a:t>
            </a:r>
          </a:p>
          <a:p>
            <a:pPr lvl="1"/>
            <a:r>
              <a:rPr lang="en-US" altLang="zh-CN" dirty="0"/>
              <a:t>$ sha256sum file</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125</a:t>
            </a:fld>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安全的数字签名</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126</a:t>
            </a:fld>
            <a:endParaRPr lang="en-US" altLang="zh-CN" dirty="0"/>
          </a:p>
        </p:txBody>
      </p:sp>
      <p:pic>
        <p:nvPicPr>
          <p:cNvPr id="177155" name="Picture 3"/>
          <p:cNvPicPr>
            <a:picLocks noChangeAspect="1" noChangeArrowheads="1"/>
          </p:cNvPicPr>
          <p:nvPr/>
        </p:nvPicPr>
        <p:blipFill>
          <a:blip r:embed="rId2" cstate="print"/>
          <a:srcRect/>
          <a:stretch>
            <a:fillRect/>
          </a:stretch>
        </p:blipFill>
        <p:spPr bwMode="auto">
          <a:xfrm>
            <a:off x="1331640" y="1268760"/>
            <a:ext cx="6903441" cy="4824536"/>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名词解释（</a:t>
            </a:r>
            <a:r>
              <a:rPr lang="en-US" altLang="zh-CN" dirty="0"/>
              <a:t>3</a:t>
            </a:r>
            <a:r>
              <a:rPr lang="zh-CN" altLang="en-US" dirty="0"/>
              <a:t>）</a:t>
            </a:r>
          </a:p>
        </p:txBody>
      </p:sp>
      <p:sp>
        <p:nvSpPr>
          <p:cNvPr id="3" name="内容占位符 2"/>
          <p:cNvSpPr>
            <a:spLocks noGrp="1"/>
          </p:cNvSpPr>
          <p:nvPr>
            <p:ph idx="1"/>
          </p:nvPr>
        </p:nvSpPr>
        <p:spPr/>
        <p:txBody>
          <a:bodyPr/>
          <a:lstStyle/>
          <a:p>
            <a:r>
              <a:rPr lang="en-US" altLang="zh-CN" dirty="0"/>
              <a:t>PKI</a:t>
            </a:r>
          </a:p>
          <a:p>
            <a:pPr lvl="1"/>
            <a:r>
              <a:rPr lang="zh-CN" altLang="zh-CN" dirty="0"/>
              <a:t>公钥基础设施</a:t>
            </a:r>
            <a:r>
              <a:rPr lang="zh-CN" altLang="en-US" dirty="0"/>
              <a:t>（</a:t>
            </a:r>
            <a:r>
              <a:rPr lang="en-US" altLang="zh-CN" dirty="0"/>
              <a:t>Public Key </a:t>
            </a:r>
            <a:r>
              <a:rPr lang="en-US" altLang="zh-CN" dirty="0" err="1"/>
              <a:t>lnfrastructure</a:t>
            </a:r>
            <a:r>
              <a:rPr lang="zh-CN" altLang="en-US" dirty="0"/>
              <a:t>）</a:t>
            </a:r>
            <a:endParaRPr lang="en-US" altLang="zh-CN" dirty="0"/>
          </a:p>
          <a:p>
            <a:pPr lvl="1"/>
            <a:r>
              <a:rPr lang="zh-CN" altLang="zh-CN" dirty="0"/>
              <a:t>是一个基于非对称加密技术实现并提供安全服务的具有通用性的安全基础设施。</a:t>
            </a:r>
            <a:endParaRPr lang="en-US" altLang="zh-CN" dirty="0"/>
          </a:p>
          <a:p>
            <a:pPr lvl="1"/>
            <a:r>
              <a:rPr lang="zh-CN" altLang="zh-CN" dirty="0"/>
              <a:t>通过一组组件和规程，支持利用数字证书管理密钥并建立信任关系。</a:t>
            </a:r>
            <a:endParaRPr lang="en-US" altLang="zh-CN" dirty="0"/>
          </a:p>
          <a:p>
            <a:pPr lvl="1"/>
            <a:r>
              <a:rPr lang="zh-CN" altLang="zh-CN" dirty="0"/>
              <a:t>同时融合</a:t>
            </a:r>
            <a:r>
              <a:rPr lang="zh-CN" altLang="en-US" dirty="0"/>
              <a:t>了</a:t>
            </a:r>
            <a:r>
              <a:rPr lang="en-US" altLang="zh-CN" dirty="0"/>
              <a:t>Hash</a:t>
            </a:r>
            <a:r>
              <a:rPr lang="zh-CN" altLang="zh-CN" dirty="0"/>
              <a:t>算法以及对称加密技术。</a:t>
            </a:r>
            <a:endParaRPr lang="en-US" altLang="zh-CN" dirty="0"/>
          </a:p>
          <a:p>
            <a:pPr lvl="1"/>
            <a:r>
              <a:rPr lang="zh-CN" altLang="zh-CN" dirty="0"/>
              <a:t>支持</a:t>
            </a:r>
            <a:r>
              <a:rPr lang="en-US" altLang="zh-CN" dirty="0"/>
              <a:t>PKI</a:t>
            </a:r>
            <a:r>
              <a:rPr lang="zh-CN" altLang="zh-CN" dirty="0"/>
              <a:t>的应用标准可以保护信息的完整性、保密性和不可否认性等安全特征</a:t>
            </a:r>
            <a:r>
              <a:rPr lang="zh-CN" altLang="en-US" dirty="0"/>
              <a:t>。</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127</a:t>
            </a:fld>
            <a:endParaRPr lang="en-US" altLang="zh-CN"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名词解释（</a:t>
            </a:r>
            <a:r>
              <a:rPr lang="en-US" altLang="zh-CN" dirty="0"/>
              <a:t>4</a:t>
            </a:r>
            <a:r>
              <a:rPr lang="zh-CN" altLang="en-US" dirty="0"/>
              <a:t>）</a:t>
            </a:r>
          </a:p>
        </p:txBody>
      </p:sp>
      <p:sp>
        <p:nvSpPr>
          <p:cNvPr id="3" name="内容占位符 2"/>
          <p:cNvSpPr>
            <a:spLocks noGrp="1"/>
          </p:cNvSpPr>
          <p:nvPr>
            <p:ph idx="1"/>
          </p:nvPr>
        </p:nvSpPr>
        <p:spPr/>
        <p:txBody>
          <a:bodyPr/>
          <a:lstStyle/>
          <a:p>
            <a:r>
              <a:rPr lang="zh-CN" altLang="en-US" dirty="0"/>
              <a:t>证书（数字证书）</a:t>
            </a:r>
            <a:endParaRPr lang="en-US" altLang="zh-CN" dirty="0"/>
          </a:p>
          <a:p>
            <a:pPr lvl="1"/>
            <a:r>
              <a:rPr lang="zh-CN" altLang="zh-CN" dirty="0"/>
              <a:t>将证书持有者的身份信息和其所拥有的公钥进行绑定的文件。</a:t>
            </a:r>
            <a:endParaRPr lang="en-US" altLang="zh-CN" dirty="0"/>
          </a:p>
          <a:p>
            <a:pPr lvl="1"/>
            <a:r>
              <a:rPr lang="zh-CN" altLang="zh-CN" dirty="0"/>
              <a:t>证书文件还包含颁发证书的权威机构（</a:t>
            </a:r>
            <a:r>
              <a:rPr lang="en-US" altLang="zh-CN" dirty="0"/>
              <a:t>CA</a:t>
            </a:r>
            <a:r>
              <a:rPr lang="zh-CN" altLang="zh-CN" dirty="0"/>
              <a:t>）对该证书的签名。通过签名保障了证书的合法性和有效性。</a:t>
            </a:r>
            <a:endParaRPr lang="en-US" altLang="zh-CN" dirty="0"/>
          </a:p>
          <a:p>
            <a:pPr lvl="1"/>
            <a:r>
              <a:rPr lang="zh-CN" altLang="zh-CN" dirty="0"/>
              <a:t>证书（和相关的私钥）可以提供诸如身份认证、完整性、机密性和不可否认性等安全保护。</a:t>
            </a:r>
            <a:endParaRPr lang="en-US" altLang="zh-CN" dirty="0"/>
          </a:p>
          <a:p>
            <a:pPr lvl="1"/>
            <a:r>
              <a:rPr lang="zh-CN" altLang="en-US" dirty="0"/>
              <a:t>当前，通常</a:t>
            </a:r>
            <a:r>
              <a:rPr lang="zh-CN" altLang="zh-CN" dirty="0"/>
              <a:t>使用的证书是</a:t>
            </a:r>
            <a:r>
              <a:rPr lang="en-US" altLang="zh-CN" dirty="0"/>
              <a:t> X.509 v3 </a:t>
            </a:r>
            <a:r>
              <a:rPr lang="zh-CN" altLang="en-US" dirty="0"/>
              <a:t>标准的</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128</a:t>
            </a:fld>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数字证书（</a:t>
            </a:r>
            <a:r>
              <a:rPr lang="en-US" altLang="zh-CN" dirty="0"/>
              <a:t>Digital Certificate</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129</a:t>
            </a:fld>
            <a:endParaRPr lang="en-US" altLang="zh-CN" dirty="0"/>
          </a:p>
        </p:txBody>
      </p:sp>
      <p:pic>
        <p:nvPicPr>
          <p:cNvPr id="178178" name="Picture 2"/>
          <p:cNvPicPr>
            <a:picLocks noGrp="1" noChangeAspect="1" noChangeArrowheads="1"/>
          </p:cNvPicPr>
          <p:nvPr>
            <p:ph idx="1"/>
          </p:nvPr>
        </p:nvPicPr>
        <p:blipFill>
          <a:blip r:embed="rId3" cstate="print"/>
          <a:srcRect/>
          <a:stretch>
            <a:fillRect/>
          </a:stretch>
        </p:blipFill>
        <p:spPr bwMode="auto">
          <a:xfrm>
            <a:off x="1139085" y="1244632"/>
            <a:ext cx="7249339" cy="488629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避免安装不必要的软件</a:t>
            </a:r>
            <a:r>
              <a:rPr lang="zh-CN" altLang="en-US" dirty="0"/>
              <a:t>包</a:t>
            </a:r>
          </a:p>
        </p:txBody>
      </p:sp>
      <p:sp>
        <p:nvSpPr>
          <p:cNvPr id="3" name="内容占位符 2"/>
          <p:cNvSpPr>
            <a:spLocks noGrp="1"/>
          </p:cNvSpPr>
          <p:nvPr>
            <p:ph idx="1"/>
          </p:nvPr>
        </p:nvSpPr>
        <p:spPr>
          <a:xfrm>
            <a:off x="457200" y="1484784"/>
            <a:ext cx="8229600" cy="4646141"/>
          </a:xfrm>
        </p:spPr>
        <p:txBody>
          <a:bodyPr/>
          <a:lstStyle/>
          <a:p>
            <a:r>
              <a:rPr lang="zh-CN" altLang="zh-CN" dirty="0"/>
              <a:t>在安装过程中仅仅安装必要的软件包</a:t>
            </a:r>
            <a:r>
              <a:rPr lang="zh-CN" altLang="en-US" dirty="0"/>
              <a:t>，即</a:t>
            </a:r>
            <a:r>
              <a:rPr lang="zh-CN" altLang="en-US" b="1" dirty="0">
                <a:solidFill>
                  <a:srgbClr val="002060"/>
                </a:solidFill>
                <a:latin typeface="黑体" pitchFamily="49" charset="-122"/>
                <a:ea typeface="黑体" pitchFamily="49" charset="-122"/>
              </a:rPr>
              <a:t>使用最小化安装</a:t>
            </a:r>
            <a:endParaRPr lang="en-US" altLang="zh-CN" b="1" dirty="0">
              <a:solidFill>
                <a:srgbClr val="002060"/>
              </a:solidFill>
              <a:latin typeface="黑体" pitchFamily="49" charset="-122"/>
              <a:ea typeface="黑体" pitchFamily="49" charset="-122"/>
            </a:endParaRPr>
          </a:p>
          <a:p>
            <a:r>
              <a:rPr lang="zh-CN" altLang="zh-CN" dirty="0"/>
              <a:t>使用</a:t>
            </a:r>
            <a:r>
              <a:rPr lang="zh-CN" altLang="en-US" dirty="0"/>
              <a:t>如下</a:t>
            </a:r>
            <a:r>
              <a:rPr lang="zh-CN" altLang="zh-CN" dirty="0"/>
              <a:t>命令</a:t>
            </a:r>
            <a:r>
              <a:rPr lang="zh-CN" altLang="en-US" dirty="0"/>
              <a:t>查找、</a:t>
            </a:r>
            <a:r>
              <a:rPr lang="zh-CN" altLang="zh-CN" dirty="0"/>
              <a:t>删除</a:t>
            </a:r>
            <a:r>
              <a:rPr lang="zh-CN" altLang="en-US" dirty="0"/>
              <a:t>不必要</a:t>
            </a:r>
            <a:r>
              <a:rPr lang="zh-CN" altLang="zh-CN" dirty="0"/>
              <a:t>的软件包</a:t>
            </a:r>
            <a:endParaRPr lang="en-US" altLang="zh-CN" dirty="0"/>
          </a:p>
          <a:p>
            <a:pPr lvl="1">
              <a:buNone/>
            </a:pPr>
            <a:r>
              <a:rPr lang="en-US" altLang="zh-CN" b="1" dirty="0">
                <a:solidFill>
                  <a:schemeClr val="accent6">
                    <a:lumMod val="75000"/>
                  </a:schemeClr>
                </a:solidFill>
              </a:rPr>
              <a:t># yum list installed</a:t>
            </a:r>
          </a:p>
          <a:p>
            <a:pPr lvl="1">
              <a:buNone/>
            </a:pPr>
            <a:r>
              <a:rPr lang="en-US" altLang="zh-CN" b="1" dirty="0">
                <a:solidFill>
                  <a:schemeClr val="accent6">
                    <a:lumMod val="75000"/>
                  </a:schemeClr>
                </a:solidFill>
              </a:rPr>
              <a:t># yum remove </a:t>
            </a:r>
            <a:r>
              <a:rPr lang="en-US" altLang="zh-CN" b="1" dirty="0" err="1">
                <a:solidFill>
                  <a:schemeClr val="accent6">
                    <a:lumMod val="75000"/>
                  </a:schemeClr>
                </a:solidFill>
              </a:rPr>
              <a:t>PackageName</a:t>
            </a:r>
            <a:endParaRPr lang="en-US" altLang="zh-CN" b="1" dirty="0">
              <a:solidFill>
                <a:schemeClr val="accent6">
                  <a:lumMod val="75000"/>
                </a:schemeClr>
              </a:solidFill>
            </a:endParaRPr>
          </a:p>
          <a:p>
            <a:r>
              <a:rPr lang="zh-CN" altLang="zh-CN" dirty="0"/>
              <a:t>通常服务器无需运行</a:t>
            </a:r>
            <a:r>
              <a:rPr lang="en-US" altLang="zh-CN" dirty="0"/>
              <a:t>X</a:t>
            </a:r>
            <a:r>
              <a:rPr lang="zh-CN" altLang="zh-CN" dirty="0"/>
              <a:t>系统，尤其是被托管的服务器。</a:t>
            </a:r>
            <a:endParaRPr lang="en-US" altLang="zh-CN" dirty="0"/>
          </a:p>
          <a:p>
            <a:r>
              <a:rPr lang="zh-CN" altLang="zh-CN" dirty="0"/>
              <a:t>在系统运行过程中，可以</a:t>
            </a:r>
            <a:r>
              <a:rPr lang="zh-CN" altLang="en-US" dirty="0"/>
              <a:t>安装需要的</a:t>
            </a:r>
            <a:r>
              <a:rPr lang="zh-CN" altLang="zh-CN" dirty="0"/>
              <a:t>软件包</a:t>
            </a:r>
            <a:endParaRPr lang="en-US" altLang="zh-CN" dirty="0"/>
          </a:p>
          <a:p>
            <a:pPr lvl="1">
              <a:buNone/>
            </a:pPr>
            <a:r>
              <a:rPr lang="en-US" altLang="zh-CN" b="1" dirty="0">
                <a:solidFill>
                  <a:schemeClr val="accent6">
                    <a:lumMod val="75000"/>
                  </a:schemeClr>
                </a:solidFill>
              </a:rPr>
              <a:t># yum install </a:t>
            </a:r>
            <a:r>
              <a:rPr lang="en-US" altLang="zh-CN" b="1" dirty="0" err="1">
                <a:solidFill>
                  <a:schemeClr val="accent6">
                    <a:lumMod val="75000"/>
                  </a:schemeClr>
                </a:solidFill>
              </a:rPr>
              <a:t>PackageName</a:t>
            </a:r>
            <a:endParaRPr lang="en-US" altLang="zh-CN"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数字证书的组成</a:t>
            </a:r>
          </a:p>
        </p:txBody>
      </p:sp>
      <p:sp>
        <p:nvSpPr>
          <p:cNvPr id="3" name="内容占位符 2"/>
          <p:cNvSpPr>
            <a:spLocks noGrp="1"/>
          </p:cNvSpPr>
          <p:nvPr>
            <p:ph idx="1"/>
          </p:nvPr>
        </p:nvSpPr>
        <p:spPr>
          <a:xfrm>
            <a:off x="457200" y="1052736"/>
            <a:ext cx="8229600" cy="5078189"/>
          </a:xfrm>
        </p:spPr>
        <p:txBody>
          <a:bodyPr/>
          <a:lstStyle/>
          <a:p>
            <a:r>
              <a:rPr lang="zh-CN" altLang="en-US" dirty="0"/>
              <a:t>服务器公钥</a:t>
            </a:r>
          </a:p>
          <a:p>
            <a:r>
              <a:rPr lang="zh-CN" altLang="en-US" dirty="0"/>
              <a:t>支持的加密算法</a:t>
            </a:r>
          </a:p>
          <a:p>
            <a:r>
              <a:rPr lang="en-US" altLang="zh-CN" dirty="0"/>
              <a:t>DN</a:t>
            </a:r>
            <a:r>
              <a:rPr lang="zh-CN" altLang="en-US" dirty="0"/>
              <a:t>（</a:t>
            </a:r>
            <a:r>
              <a:rPr lang="en-US" altLang="zh-CN" dirty="0"/>
              <a:t>Distinguish Name</a:t>
            </a:r>
            <a:r>
              <a:rPr lang="zh-CN" altLang="en-US" dirty="0"/>
              <a:t>）：</a:t>
            </a:r>
          </a:p>
          <a:p>
            <a:pPr lvl="1"/>
            <a:r>
              <a:rPr lang="zh-CN" altLang="en-US" dirty="0"/>
              <a:t> </a:t>
            </a:r>
            <a:r>
              <a:rPr lang="en-US" altLang="zh-CN" dirty="0"/>
              <a:t>CN</a:t>
            </a:r>
            <a:r>
              <a:rPr lang="zh-CN" altLang="en-US" dirty="0"/>
              <a:t>（</a:t>
            </a:r>
            <a:r>
              <a:rPr lang="en-US" altLang="zh-CN" dirty="0"/>
              <a:t>Common Name</a:t>
            </a:r>
            <a:r>
              <a:rPr lang="zh-CN" altLang="en-US" dirty="0"/>
              <a:t>）：通常是服务器的</a:t>
            </a:r>
            <a:r>
              <a:rPr lang="en-US" altLang="zh-CN" dirty="0"/>
              <a:t>FQDN</a:t>
            </a:r>
          </a:p>
          <a:p>
            <a:pPr lvl="1"/>
            <a:r>
              <a:rPr lang="en-US" altLang="zh-CN" dirty="0"/>
              <a:t> </a:t>
            </a:r>
            <a:r>
              <a:rPr lang="zh-CN" altLang="en-US" dirty="0"/>
              <a:t>其他的可选属性：</a:t>
            </a:r>
            <a:r>
              <a:rPr lang="en-US" altLang="zh-CN" dirty="0"/>
              <a:t>Country</a:t>
            </a:r>
            <a:r>
              <a:rPr lang="zh-CN" altLang="en-US" dirty="0"/>
              <a:t>（</a:t>
            </a:r>
            <a:r>
              <a:rPr lang="en-US" altLang="zh-CN" dirty="0"/>
              <a:t>C</a:t>
            </a:r>
            <a:r>
              <a:rPr lang="zh-CN" altLang="en-US" dirty="0"/>
              <a:t>）、</a:t>
            </a:r>
            <a:r>
              <a:rPr lang="en-US" altLang="zh-CN" dirty="0"/>
              <a:t>State</a:t>
            </a:r>
            <a:r>
              <a:rPr lang="zh-CN" altLang="en-US" dirty="0"/>
              <a:t>（</a:t>
            </a:r>
            <a:r>
              <a:rPr lang="en-US" altLang="zh-CN" dirty="0"/>
              <a:t>S</a:t>
            </a:r>
            <a:r>
              <a:rPr lang="zh-CN" altLang="en-US" dirty="0"/>
              <a:t>）、</a:t>
            </a:r>
            <a:r>
              <a:rPr lang="en-US" altLang="zh-CN" dirty="0"/>
              <a:t>Location</a:t>
            </a:r>
            <a:r>
              <a:rPr lang="zh-CN" altLang="en-US" dirty="0"/>
              <a:t>（</a:t>
            </a:r>
            <a:r>
              <a:rPr lang="en-US" altLang="zh-CN" dirty="0"/>
              <a:t>L</a:t>
            </a:r>
            <a:r>
              <a:rPr lang="zh-CN" altLang="en-US" dirty="0"/>
              <a:t>）</a:t>
            </a:r>
            <a:r>
              <a:rPr lang="en-US" altLang="zh-CN" dirty="0"/>
              <a:t>……</a:t>
            </a:r>
          </a:p>
          <a:p>
            <a:r>
              <a:rPr lang="zh-CN" altLang="en-US" dirty="0"/>
              <a:t>证书的有效期（起始日期，截止日期）</a:t>
            </a:r>
          </a:p>
          <a:p>
            <a:r>
              <a:rPr lang="zh-CN" altLang="en-US" dirty="0"/>
              <a:t>证书的序列号（</a:t>
            </a:r>
            <a:r>
              <a:rPr lang="en-US" altLang="zh-CN" dirty="0"/>
              <a:t>serial number</a:t>
            </a:r>
            <a:r>
              <a:rPr lang="zh-CN" altLang="en-US" dirty="0"/>
              <a:t>）</a:t>
            </a:r>
          </a:p>
          <a:p>
            <a:r>
              <a:rPr lang="zh-CN" altLang="en-US" dirty="0"/>
              <a:t>被信任的 </a:t>
            </a:r>
            <a:r>
              <a:rPr lang="en-US" altLang="zh-CN" dirty="0"/>
              <a:t>CA</a:t>
            </a:r>
            <a:r>
              <a:rPr lang="zh-CN" altLang="en-US" dirty="0"/>
              <a:t>的名字和签名</a:t>
            </a:r>
          </a:p>
          <a:p>
            <a:r>
              <a:rPr lang="en-US" altLang="zh-CN" dirty="0"/>
              <a:t>X.509 </a:t>
            </a:r>
            <a:r>
              <a:rPr lang="zh-CN" altLang="en-US" dirty="0"/>
              <a:t>的其他扩展属性等</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130</a:t>
            </a:fld>
            <a:endParaRPr lang="en-US" alt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名词解释（</a:t>
            </a:r>
            <a:r>
              <a:rPr lang="en-US" altLang="zh-CN" dirty="0"/>
              <a:t>5</a:t>
            </a:r>
            <a:r>
              <a:rPr lang="zh-CN" altLang="en-US" dirty="0"/>
              <a:t>）</a:t>
            </a:r>
          </a:p>
        </p:txBody>
      </p:sp>
      <p:sp>
        <p:nvSpPr>
          <p:cNvPr id="3" name="内容占位符 2"/>
          <p:cNvSpPr>
            <a:spLocks noGrp="1"/>
          </p:cNvSpPr>
          <p:nvPr>
            <p:ph idx="1"/>
          </p:nvPr>
        </p:nvSpPr>
        <p:spPr>
          <a:xfrm>
            <a:off x="457200" y="1412776"/>
            <a:ext cx="8229600" cy="4718149"/>
          </a:xfrm>
        </p:spPr>
        <p:txBody>
          <a:bodyPr/>
          <a:lstStyle/>
          <a:p>
            <a:r>
              <a:rPr lang="en-US" altLang="zh-CN" dirty="0"/>
              <a:t>CA</a:t>
            </a:r>
            <a:r>
              <a:rPr lang="zh-CN" altLang="en-US" dirty="0"/>
              <a:t>（</a:t>
            </a:r>
            <a:r>
              <a:rPr lang="en-US" altLang="zh-CN" dirty="0"/>
              <a:t>Certificate Authority</a:t>
            </a:r>
            <a:r>
              <a:rPr lang="zh-CN" altLang="en-US" dirty="0"/>
              <a:t>，</a:t>
            </a:r>
            <a:r>
              <a:rPr lang="zh-CN" altLang="zh-CN" dirty="0"/>
              <a:t>证书权威机构</a:t>
            </a:r>
            <a:r>
              <a:rPr lang="zh-CN" altLang="en-US" dirty="0"/>
              <a:t>）</a:t>
            </a:r>
            <a:endParaRPr lang="en-US" altLang="zh-CN" dirty="0"/>
          </a:p>
          <a:p>
            <a:pPr lvl="1"/>
            <a:r>
              <a:rPr lang="en-US" altLang="zh-CN" dirty="0"/>
              <a:t>CA</a:t>
            </a:r>
            <a:r>
              <a:rPr lang="zh-CN" altLang="zh-CN" dirty="0"/>
              <a:t>是</a:t>
            </a:r>
            <a:r>
              <a:rPr lang="en-US" altLang="zh-CN" dirty="0"/>
              <a:t>PKI</a:t>
            </a:r>
            <a:r>
              <a:rPr lang="zh-CN" altLang="zh-CN" dirty="0"/>
              <a:t>中受信任的第三方实体。</a:t>
            </a:r>
            <a:endParaRPr lang="en-US" altLang="zh-CN" dirty="0"/>
          </a:p>
          <a:p>
            <a:pPr lvl="2"/>
            <a:r>
              <a:rPr lang="en-US" altLang="zh-CN" dirty="0"/>
              <a:t>CA</a:t>
            </a:r>
            <a:r>
              <a:rPr lang="zh-CN" altLang="zh-CN" dirty="0"/>
              <a:t>是信任的起点，各个实体必须对</a:t>
            </a:r>
            <a:r>
              <a:rPr lang="en-US" altLang="zh-CN" dirty="0"/>
              <a:t>CA</a:t>
            </a:r>
            <a:r>
              <a:rPr lang="zh-CN" altLang="zh-CN" dirty="0"/>
              <a:t>高度信任，因为他们要通过</a:t>
            </a:r>
            <a:r>
              <a:rPr lang="en-US" altLang="zh-CN" dirty="0"/>
              <a:t>CA</a:t>
            </a:r>
            <a:r>
              <a:rPr lang="zh-CN" altLang="zh-CN" dirty="0"/>
              <a:t>的担保</a:t>
            </a:r>
            <a:r>
              <a:rPr lang="zh-CN" altLang="en-US" dirty="0"/>
              <a:t>来</a:t>
            </a:r>
            <a:r>
              <a:rPr lang="zh-CN" altLang="zh-CN" dirty="0"/>
              <a:t>认证其他实体。</a:t>
            </a:r>
            <a:endParaRPr lang="en-US" altLang="zh-CN" dirty="0"/>
          </a:p>
          <a:p>
            <a:pPr lvl="1"/>
            <a:r>
              <a:rPr lang="en-US" altLang="zh-CN" dirty="0"/>
              <a:t>CA</a:t>
            </a:r>
            <a:r>
              <a:rPr lang="zh-CN" altLang="zh-CN" dirty="0"/>
              <a:t>是</a:t>
            </a:r>
            <a:r>
              <a:rPr lang="en-US" altLang="zh-CN" dirty="0"/>
              <a:t>PKI</a:t>
            </a:r>
            <a:r>
              <a:rPr lang="zh-CN" altLang="zh-CN" dirty="0"/>
              <a:t>的核心，</a:t>
            </a:r>
            <a:r>
              <a:rPr lang="zh-CN" altLang="en-US" dirty="0"/>
              <a:t>任务包括</a:t>
            </a:r>
            <a:endParaRPr lang="en-US" altLang="zh-CN" dirty="0"/>
          </a:p>
          <a:p>
            <a:pPr lvl="2"/>
            <a:r>
              <a:rPr lang="zh-CN" altLang="zh-CN" dirty="0"/>
              <a:t>证书管理</a:t>
            </a:r>
            <a:r>
              <a:rPr lang="zh-CN" altLang="en-US" dirty="0"/>
              <a:t>：</a:t>
            </a:r>
            <a:r>
              <a:rPr lang="zh-CN" altLang="zh-CN" dirty="0"/>
              <a:t>证书颁发、吊销、更新和续订等</a:t>
            </a:r>
            <a:endParaRPr lang="en-US" altLang="zh-CN" dirty="0"/>
          </a:p>
          <a:p>
            <a:pPr lvl="2"/>
            <a:r>
              <a:rPr lang="en-US" altLang="zh-CN" dirty="0"/>
              <a:t>CRL </a:t>
            </a:r>
            <a:r>
              <a:rPr lang="zh-CN" altLang="en-US" dirty="0"/>
              <a:t>和</a:t>
            </a:r>
            <a:r>
              <a:rPr lang="en-US" altLang="zh-CN" dirty="0"/>
              <a:t>/</a:t>
            </a:r>
            <a:r>
              <a:rPr lang="zh-CN" altLang="en-US" dirty="0"/>
              <a:t>或 </a:t>
            </a:r>
            <a:r>
              <a:rPr lang="en-US" altLang="zh-CN" dirty="0"/>
              <a:t>OCSP</a:t>
            </a:r>
            <a:r>
              <a:rPr lang="zh-CN" altLang="zh-CN" dirty="0"/>
              <a:t>发布</a:t>
            </a:r>
            <a:endParaRPr lang="en-US" altLang="zh-CN" dirty="0"/>
          </a:p>
          <a:p>
            <a:pPr lvl="2"/>
            <a:r>
              <a:rPr lang="zh-CN" altLang="en-US" dirty="0"/>
              <a:t>证书存储以及</a:t>
            </a:r>
            <a:r>
              <a:rPr lang="zh-CN" altLang="zh-CN" dirty="0"/>
              <a:t>事件日志记录等</a:t>
            </a:r>
            <a:endParaRPr lang="en-US" altLang="zh-CN" dirty="0"/>
          </a:p>
          <a:p>
            <a:pPr lvl="1"/>
            <a:r>
              <a:rPr lang="en-US" altLang="zh-CN" dirty="0"/>
              <a:t>CA</a:t>
            </a:r>
            <a:r>
              <a:rPr lang="zh-CN" altLang="zh-CN" dirty="0"/>
              <a:t>的主要任务是颁发证书。当一个主体向</a:t>
            </a:r>
            <a:r>
              <a:rPr lang="en-US" altLang="zh-CN" dirty="0"/>
              <a:t>CA</a:t>
            </a:r>
            <a:r>
              <a:rPr lang="zh-CN" altLang="zh-CN" dirty="0"/>
              <a:t>申请证书时，</a:t>
            </a:r>
            <a:r>
              <a:rPr lang="en-US" altLang="zh-CN" dirty="0"/>
              <a:t>CA</a:t>
            </a:r>
            <a:r>
              <a:rPr lang="zh-CN" altLang="zh-CN" dirty="0"/>
              <a:t>在对其进行必须的验证之后，为其颁发证书。</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131</a:t>
            </a:fld>
            <a:endParaRPr lang="en-US" alt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a:t>
            </a:r>
            <a:r>
              <a:rPr lang="zh-CN" altLang="en-US" dirty="0"/>
              <a:t>的层次信任关系</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132</a:t>
            </a:fld>
            <a:endParaRPr lang="en-US" altLang="zh-CN" dirty="0"/>
          </a:p>
        </p:txBody>
      </p:sp>
      <p:pic>
        <p:nvPicPr>
          <p:cNvPr id="179202" name="Picture 2"/>
          <p:cNvPicPr>
            <a:picLocks noChangeAspect="1" noChangeArrowheads="1"/>
          </p:cNvPicPr>
          <p:nvPr/>
        </p:nvPicPr>
        <p:blipFill>
          <a:blip r:embed="rId2" cstate="print"/>
          <a:srcRect/>
          <a:stretch>
            <a:fillRect/>
          </a:stretch>
        </p:blipFill>
        <p:spPr bwMode="auto">
          <a:xfrm>
            <a:off x="2195735" y="1484784"/>
            <a:ext cx="4931083" cy="468052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OpenSSL</a:t>
            </a:r>
            <a:r>
              <a:rPr lang="zh-CN" altLang="en-US" dirty="0"/>
              <a:t>支持的证书和密钥</a:t>
            </a:r>
            <a:br>
              <a:rPr lang="en-US" altLang="zh-CN" dirty="0"/>
            </a:br>
            <a:r>
              <a:rPr lang="en-US" altLang="zh-CN" dirty="0"/>
              <a:t>——</a:t>
            </a:r>
            <a:r>
              <a:rPr lang="zh-CN" altLang="en-US" dirty="0"/>
              <a:t>格式标准</a:t>
            </a:r>
          </a:p>
        </p:txBody>
      </p:sp>
      <p:sp>
        <p:nvSpPr>
          <p:cNvPr id="3" name="内容占位符 2"/>
          <p:cNvSpPr>
            <a:spLocks noGrp="1"/>
          </p:cNvSpPr>
          <p:nvPr>
            <p:ph idx="1"/>
          </p:nvPr>
        </p:nvSpPr>
        <p:spPr/>
        <p:txBody>
          <a:bodyPr/>
          <a:lstStyle/>
          <a:p>
            <a:r>
              <a:rPr lang="en-US" altLang="zh-CN" b="1" dirty="0">
                <a:solidFill>
                  <a:schemeClr val="accent6">
                    <a:lumMod val="75000"/>
                  </a:schemeClr>
                </a:solidFill>
              </a:rPr>
              <a:t>DER</a:t>
            </a:r>
            <a:r>
              <a:rPr lang="en-US" altLang="zh-CN" dirty="0"/>
              <a:t> </a:t>
            </a:r>
            <a:r>
              <a:rPr lang="zh-CN" altLang="en-US" dirty="0"/>
              <a:t>（</a:t>
            </a:r>
            <a:r>
              <a:rPr lang="en-US" altLang="zh-CN" dirty="0"/>
              <a:t>Distinguished Encoding Rules</a:t>
            </a:r>
            <a:r>
              <a:rPr lang="zh-CN" altLang="en-US" dirty="0"/>
              <a:t>）</a:t>
            </a:r>
            <a:r>
              <a:rPr lang="en-US" altLang="zh-CN" dirty="0"/>
              <a:t> </a:t>
            </a:r>
          </a:p>
          <a:p>
            <a:pPr lvl="1"/>
            <a:r>
              <a:rPr lang="zh-CN" altLang="en-US" dirty="0"/>
              <a:t>是一种使用 </a:t>
            </a:r>
            <a:r>
              <a:rPr lang="en-US" altLang="zh-CN" dirty="0"/>
              <a:t>DER ASN.1 </a:t>
            </a:r>
            <a:r>
              <a:rPr lang="zh-CN" altLang="en-US" dirty="0"/>
              <a:t>编码的二进制数据版本</a:t>
            </a:r>
            <a:endParaRPr lang="en-US" altLang="zh-CN" dirty="0"/>
          </a:p>
          <a:p>
            <a:r>
              <a:rPr lang="en-US" altLang="zh-CN" b="1" dirty="0">
                <a:solidFill>
                  <a:schemeClr val="accent6">
                    <a:lumMod val="75000"/>
                  </a:schemeClr>
                </a:solidFill>
              </a:rPr>
              <a:t>PEM </a:t>
            </a:r>
            <a:r>
              <a:rPr lang="zh-CN" altLang="en-US" dirty="0"/>
              <a:t>（</a:t>
            </a:r>
            <a:r>
              <a:rPr lang="en-US" altLang="zh-CN" dirty="0"/>
              <a:t>Privacy-Enhanced Mail</a:t>
            </a:r>
            <a:r>
              <a:rPr lang="zh-CN" altLang="en-US" dirty="0"/>
              <a:t>）</a:t>
            </a:r>
            <a:r>
              <a:rPr lang="en-US" altLang="zh-CN" dirty="0"/>
              <a:t> </a:t>
            </a:r>
          </a:p>
          <a:p>
            <a:pPr lvl="1"/>
            <a:r>
              <a:rPr lang="zh-CN" altLang="en-US" dirty="0"/>
              <a:t>是一种</a:t>
            </a:r>
            <a:r>
              <a:rPr lang="en-US" altLang="zh-CN" dirty="0"/>
              <a:t> base64 </a:t>
            </a:r>
            <a:r>
              <a:rPr lang="zh-CN" altLang="en-US" dirty="0"/>
              <a:t>编码的</a:t>
            </a:r>
            <a:r>
              <a:rPr lang="en-US" altLang="zh-CN" dirty="0"/>
              <a:t> DER </a:t>
            </a:r>
            <a:r>
              <a:rPr lang="zh-CN" altLang="en-US" dirty="0"/>
              <a:t>格式数据版本，并添加了头部起始行和尾部结束行以便通过邮件传输</a:t>
            </a:r>
            <a:r>
              <a:rPr lang="en-US" altLang="zh-CN" dirty="0"/>
              <a:t> </a:t>
            </a:r>
          </a:p>
          <a:p>
            <a:r>
              <a:rPr lang="en-US" altLang="zh-CN" b="1" dirty="0">
                <a:solidFill>
                  <a:schemeClr val="accent6">
                    <a:lumMod val="75000"/>
                  </a:schemeClr>
                </a:solidFill>
              </a:rPr>
              <a:t>PKCS#X</a:t>
            </a:r>
            <a:r>
              <a:rPr lang="en-US" altLang="zh-CN" dirty="0"/>
              <a:t> </a:t>
            </a:r>
            <a:r>
              <a:rPr lang="zh-CN" altLang="en-US" dirty="0"/>
              <a:t>（</a:t>
            </a:r>
            <a:r>
              <a:rPr lang="en-US" altLang="zh-CN" dirty="0"/>
              <a:t>Public Key Cryptography Standards</a:t>
            </a:r>
            <a:r>
              <a:rPr lang="zh-CN" altLang="zh-CN" sz="3200" kern="1200" dirty="0"/>
              <a:t>，公钥加密标准</a:t>
            </a:r>
            <a:r>
              <a:rPr lang="zh-CN" altLang="en-US" dirty="0"/>
              <a:t>）</a:t>
            </a:r>
            <a:endParaRPr lang="en-US" altLang="zh-CN" dirty="0"/>
          </a:p>
          <a:p>
            <a:pPr lvl="1"/>
            <a:r>
              <a:rPr lang="zh-CN" altLang="en-US" dirty="0"/>
              <a:t>是</a:t>
            </a:r>
            <a:r>
              <a:rPr lang="en-US" altLang="zh-CN" dirty="0"/>
              <a:t> </a:t>
            </a:r>
            <a:r>
              <a:rPr lang="en-US" altLang="zh-CN" sz="2800" kern="1200" dirty="0"/>
              <a:t>RSA</a:t>
            </a:r>
            <a:r>
              <a:rPr lang="zh-CN" altLang="zh-CN" sz="2800" kern="1200" dirty="0"/>
              <a:t>安全实验室开发的一组证书管理标准，用于定义安全信息交换的方法。</a:t>
            </a:r>
            <a:endParaRPr lang="zh-CN" altLang="en-US"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133</a:t>
            </a:fld>
            <a:endParaRPr lang="en-US" altLang="zh-C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OpenSSL</a:t>
            </a:r>
            <a:r>
              <a:rPr lang="zh-CN" altLang="en-US" dirty="0"/>
              <a:t>支持的证书和密钥</a:t>
            </a:r>
            <a:br>
              <a:rPr lang="en-US" altLang="zh-CN" dirty="0"/>
            </a:br>
            <a:r>
              <a:rPr lang="en-US" altLang="zh-CN" dirty="0"/>
              <a:t>——</a:t>
            </a:r>
            <a:r>
              <a:rPr lang="zh-CN" altLang="en-US" dirty="0"/>
              <a:t>常见的文件后缀</a:t>
            </a:r>
          </a:p>
        </p:txBody>
      </p:sp>
      <p:graphicFrame>
        <p:nvGraphicFramePr>
          <p:cNvPr id="7" name="内容占位符 6"/>
          <p:cNvGraphicFramePr>
            <a:graphicFrameLocks noGrp="1"/>
          </p:cNvGraphicFramePr>
          <p:nvPr>
            <p:ph idx="1"/>
          </p:nvPr>
        </p:nvGraphicFramePr>
        <p:xfrm>
          <a:off x="467544" y="1916832"/>
          <a:ext cx="8229600" cy="4023360"/>
        </p:xfrm>
        <a:graphic>
          <a:graphicData uri="http://schemas.openxmlformats.org/drawingml/2006/table">
            <a:tbl>
              <a:tblPr firstRow="1" bandRow="1">
                <a:tableStyleId>{93296810-A885-4BE3-A3E7-6D5BEEA58F35}</a:tableStyleId>
              </a:tblPr>
              <a:tblGrid>
                <a:gridCol w="1512168">
                  <a:extLst>
                    <a:ext uri="{9D8B030D-6E8A-4147-A177-3AD203B41FA5}">
                      <a16:colId xmlns:a16="http://schemas.microsoft.com/office/drawing/2014/main" val="20000"/>
                    </a:ext>
                  </a:extLst>
                </a:gridCol>
                <a:gridCol w="6717432">
                  <a:extLst>
                    <a:ext uri="{9D8B030D-6E8A-4147-A177-3AD203B41FA5}">
                      <a16:colId xmlns:a16="http://schemas.microsoft.com/office/drawing/2014/main" val="20001"/>
                    </a:ext>
                  </a:extLst>
                </a:gridCol>
              </a:tblGrid>
              <a:tr h="370840">
                <a:tc>
                  <a:txBody>
                    <a:bodyPr/>
                    <a:lstStyle/>
                    <a:p>
                      <a:pPr algn="ctr"/>
                      <a:r>
                        <a:rPr lang="zh-CN" altLang="en-US" sz="2400" dirty="0"/>
                        <a:t>后缀</a:t>
                      </a:r>
                    </a:p>
                  </a:txBody>
                  <a:tcPr/>
                </a:tc>
                <a:tc>
                  <a:txBody>
                    <a:bodyPr/>
                    <a:lstStyle/>
                    <a:p>
                      <a:pPr algn="ctr"/>
                      <a:r>
                        <a:rPr lang="zh-CN" altLang="en-US" sz="2400" dirty="0"/>
                        <a:t>说明</a:t>
                      </a:r>
                    </a:p>
                  </a:txBody>
                  <a:tcPr/>
                </a:tc>
                <a:extLst>
                  <a:ext uri="{0D108BD9-81ED-4DB2-BD59-A6C34878D82A}">
                    <a16:rowId xmlns:a16="http://schemas.microsoft.com/office/drawing/2014/main" val="10000"/>
                  </a:ext>
                </a:extLst>
              </a:tr>
              <a:tr h="370840">
                <a:tc>
                  <a:txBody>
                    <a:bodyPr/>
                    <a:lstStyle/>
                    <a:p>
                      <a:r>
                        <a:rPr lang="en-US" altLang="zh-CN" sz="2400" dirty="0"/>
                        <a:t>.key</a:t>
                      </a:r>
                      <a:endParaRPr lang="zh-CN" altLang="en-US" sz="2400" dirty="0"/>
                    </a:p>
                  </a:txBody>
                  <a:tcPr/>
                </a:tc>
                <a:tc>
                  <a:txBody>
                    <a:bodyPr/>
                    <a:lstStyle/>
                    <a:p>
                      <a:r>
                        <a:rPr lang="en-US" altLang="zh-CN" sz="2400" dirty="0"/>
                        <a:t>PEM </a:t>
                      </a:r>
                      <a:r>
                        <a:rPr lang="zh-CN" altLang="en-US" sz="2400" dirty="0"/>
                        <a:t>格式的 </a:t>
                      </a:r>
                      <a:r>
                        <a:rPr lang="en-US" altLang="zh-CN" sz="2400" dirty="0"/>
                        <a:t>RSA </a:t>
                      </a:r>
                      <a:r>
                        <a:rPr lang="zh-CN" altLang="en-US" sz="2400" dirty="0"/>
                        <a:t>或 </a:t>
                      </a:r>
                      <a:r>
                        <a:rPr lang="en-US" altLang="zh-CN" sz="2400" dirty="0"/>
                        <a:t>DSA </a:t>
                      </a:r>
                      <a:r>
                        <a:rPr lang="zh-CN" altLang="en-US" sz="2400" dirty="0"/>
                        <a:t>私钥文件</a:t>
                      </a:r>
                    </a:p>
                  </a:txBody>
                  <a:tcPr/>
                </a:tc>
                <a:extLst>
                  <a:ext uri="{0D108BD9-81ED-4DB2-BD59-A6C34878D82A}">
                    <a16:rowId xmlns:a16="http://schemas.microsoft.com/office/drawing/2014/main" val="10001"/>
                  </a:ext>
                </a:extLst>
              </a:tr>
              <a:tr h="370840">
                <a:tc>
                  <a:txBody>
                    <a:bodyPr/>
                    <a:lstStyle/>
                    <a:p>
                      <a:r>
                        <a:rPr lang="en-US" altLang="zh-CN" sz="2400" dirty="0"/>
                        <a:t>.</a:t>
                      </a:r>
                      <a:r>
                        <a:rPr lang="en-US" altLang="zh-CN" sz="2400" dirty="0" err="1"/>
                        <a:t>csr</a:t>
                      </a:r>
                      <a:endParaRPr lang="zh-CN" altLang="en-US" sz="2400" dirty="0"/>
                    </a:p>
                  </a:txBody>
                  <a:tcPr/>
                </a:tc>
                <a:tc>
                  <a:txBody>
                    <a:bodyPr/>
                    <a:lstStyle/>
                    <a:p>
                      <a:r>
                        <a:rPr lang="en-US" altLang="zh-CN" sz="2400" dirty="0"/>
                        <a:t>PEM </a:t>
                      </a:r>
                      <a:r>
                        <a:rPr lang="zh-CN" altLang="en-US" sz="2400" dirty="0"/>
                        <a:t>格式的 证书签名请求文件</a:t>
                      </a:r>
                    </a:p>
                  </a:txBody>
                  <a:tcPr/>
                </a:tc>
                <a:extLst>
                  <a:ext uri="{0D108BD9-81ED-4DB2-BD59-A6C34878D82A}">
                    <a16:rowId xmlns:a16="http://schemas.microsoft.com/office/drawing/2014/main" val="10002"/>
                  </a:ext>
                </a:extLst>
              </a:tr>
              <a:tr h="370840">
                <a:tc>
                  <a:txBody>
                    <a:bodyPr/>
                    <a:lstStyle/>
                    <a:p>
                      <a:r>
                        <a:rPr lang="en-US" altLang="zh-CN" sz="2400" dirty="0"/>
                        <a:t>.</a:t>
                      </a:r>
                      <a:r>
                        <a:rPr lang="en-US" altLang="zh-CN" sz="2400" dirty="0" err="1"/>
                        <a:t>crt</a:t>
                      </a:r>
                      <a:endParaRPr lang="zh-CN" altLang="en-US" sz="2400" dirty="0"/>
                    </a:p>
                  </a:txBody>
                  <a:tcPr/>
                </a:tc>
                <a:tc>
                  <a:txBody>
                    <a:bodyPr/>
                    <a:lstStyle/>
                    <a:p>
                      <a:r>
                        <a:rPr lang="en-US" altLang="zh-CN" sz="2400" dirty="0"/>
                        <a:t>PEM </a:t>
                      </a:r>
                      <a:r>
                        <a:rPr lang="zh-CN" altLang="en-US" sz="2400" dirty="0"/>
                        <a:t>格式的 </a:t>
                      </a:r>
                      <a:r>
                        <a:rPr lang="en-US" altLang="zh-CN" sz="2400" dirty="0"/>
                        <a:t>X.509 </a:t>
                      </a:r>
                      <a:r>
                        <a:rPr lang="zh-CN" altLang="en-US" sz="2400" dirty="0"/>
                        <a:t>证书文件</a:t>
                      </a:r>
                    </a:p>
                  </a:txBody>
                  <a:tcPr/>
                </a:tc>
                <a:extLst>
                  <a:ext uri="{0D108BD9-81ED-4DB2-BD59-A6C34878D82A}">
                    <a16:rowId xmlns:a16="http://schemas.microsoft.com/office/drawing/2014/main" val="10003"/>
                  </a:ext>
                </a:extLst>
              </a:tr>
              <a:tr h="370840">
                <a:tc>
                  <a:txBody>
                    <a:bodyPr/>
                    <a:lstStyle/>
                    <a:p>
                      <a:r>
                        <a:rPr lang="en-US" altLang="zh-CN" sz="2400" dirty="0"/>
                        <a:t>.</a:t>
                      </a:r>
                      <a:r>
                        <a:rPr lang="en-US" altLang="zh-CN" sz="2400" dirty="0" err="1"/>
                        <a:t>pem</a:t>
                      </a:r>
                      <a:endParaRPr lang="zh-CN" altLang="en-US" sz="2400" dirty="0"/>
                    </a:p>
                  </a:txBody>
                  <a:tcPr/>
                </a:tc>
                <a:tc>
                  <a:txBody>
                    <a:bodyPr/>
                    <a:lstStyle/>
                    <a:p>
                      <a:r>
                        <a:rPr lang="en-US" altLang="zh-CN" sz="2400" dirty="0"/>
                        <a:t>PEM </a:t>
                      </a:r>
                      <a:r>
                        <a:rPr lang="zh-CN" altLang="en-US" sz="2400" dirty="0"/>
                        <a:t>格式的文件（通常用于将证书和密钥保存在一个文件的情况）</a:t>
                      </a:r>
                    </a:p>
                  </a:txBody>
                  <a:tcPr/>
                </a:tc>
                <a:extLst>
                  <a:ext uri="{0D108BD9-81ED-4DB2-BD59-A6C34878D82A}">
                    <a16:rowId xmlns:a16="http://schemas.microsoft.com/office/drawing/2014/main" val="10004"/>
                  </a:ext>
                </a:extLst>
              </a:tr>
              <a:tr h="370840">
                <a:tc>
                  <a:txBody>
                    <a:bodyPr/>
                    <a:lstStyle/>
                    <a:p>
                      <a:r>
                        <a:rPr lang="en-US" altLang="zh-CN" sz="2400" dirty="0"/>
                        <a:t>.</a:t>
                      </a:r>
                      <a:r>
                        <a:rPr lang="en-US" altLang="zh-CN" sz="2400" dirty="0" err="1"/>
                        <a:t>der</a:t>
                      </a:r>
                      <a:endParaRPr lang="zh-CN" altLang="en-US" sz="2400" dirty="0"/>
                    </a:p>
                  </a:txBody>
                  <a:tcPr/>
                </a:tc>
                <a:tc>
                  <a:txBody>
                    <a:bodyPr/>
                    <a:lstStyle/>
                    <a:p>
                      <a:r>
                        <a:rPr lang="en-US" altLang="zh-CN" sz="2400" dirty="0"/>
                        <a:t>DER </a:t>
                      </a:r>
                      <a:r>
                        <a:rPr lang="zh-CN" altLang="en-US" sz="2400" dirty="0"/>
                        <a:t>格式的证书文件</a:t>
                      </a:r>
                    </a:p>
                  </a:txBody>
                  <a:tcPr/>
                </a:tc>
                <a:extLst>
                  <a:ext uri="{0D108BD9-81ED-4DB2-BD59-A6C34878D82A}">
                    <a16:rowId xmlns:a16="http://schemas.microsoft.com/office/drawing/2014/main" val="10005"/>
                  </a:ext>
                </a:extLst>
              </a:tr>
              <a:tr h="370840">
                <a:tc>
                  <a:txBody>
                    <a:bodyPr/>
                    <a:lstStyle/>
                    <a:p>
                      <a:r>
                        <a:rPr lang="en-US" altLang="zh-CN" sz="2400" dirty="0"/>
                        <a:t>.p7b .p7c</a:t>
                      </a:r>
                      <a:endParaRPr lang="zh-CN" altLang="en-US" sz="2400" dirty="0"/>
                    </a:p>
                  </a:txBody>
                  <a:tcPr/>
                </a:tc>
                <a:tc>
                  <a:txBody>
                    <a:bodyPr/>
                    <a:lstStyle/>
                    <a:p>
                      <a:r>
                        <a:rPr lang="en-US" altLang="zh-CN" sz="2400" dirty="0"/>
                        <a:t>PKCS#7 </a:t>
                      </a:r>
                      <a:r>
                        <a:rPr lang="zh-CN" altLang="en-US" sz="2400" dirty="0"/>
                        <a:t>格式的证书文件</a:t>
                      </a:r>
                    </a:p>
                  </a:txBody>
                  <a:tcPr/>
                </a:tc>
                <a:extLst>
                  <a:ext uri="{0D108BD9-81ED-4DB2-BD59-A6C34878D82A}">
                    <a16:rowId xmlns:a16="http://schemas.microsoft.com/office/drawing/2014/main" val="10006"/>
                  </a:ext>
                </a:extLst>
              </a:tr>
              <a:tr h="370840">
                <a:tc>
                  <a:txBody>
                    <a:bodyPr/>
                    <a:lstStyle/>
                    <a:p>
                      <a:r>
                        <a:rPr lang="en-US" altLang="zh-CN" sz="2400" dirty="0"/>
                        <a:t>.</a:t>
                      </a:r>
                      <a:r>
                        <a:rPr lang="en-US" altLang="zh-CN" sz="2400" dirty="0" err="1"/>
                        <a:t>pfx</a:t>
                      </a:r>
                      <a:r>
                        <a:rPr lang="en-US" altLang="zh-CN" sz="2400" dirty="0"/>
                        <a:t> .p12</a:t>
                      </a:r>
                      <a:endParaRPr lang="zh-CN" altLang="en-US" sz="2400" dirty="0"/>
                    </a:p>
                  </a:txBody>
                  <a:tcPr/>
                </a:tc>
                <a:tc>
                  <a:txBody>
                    <a:bodyPr/>
                    <a:lstStyle/>
                    <a:p>
                      <a:r>
                        <a:rPr lang="en-US" altLang="zh-CN" sz="2400" dirty="0"/>
                        <a:t>PKCS#12 </a:t>
                      </a:r>
                      <a:r>
                        <a:rPr lang="zh-CN" altLang="en-US" sz="2400" dirty="0"/>
                        <a:t>格式的密钥及证书文件</a:t>
                      </a:r>
                    </a:p>
                  </a:txBody>
                  <a:tcPr/>
                </a:tc>
                <a:extLst>
                  <a:ext uri="{0D108BD9-81ED-4DB2-BD59-A6C34878D82A}">
                    <a16:rowId xmlns:a16="http://schemas.microsoft.com/office/drawing/2014/main" val="10007"/>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134</a:t>
            </a:fld>
            <a:endParaRPr lang="en-US" altLang="zh-C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OpenSSL</a:t>
            </a:r>
            <a:r>
              <a:rPr lang="zh-CN" altLang="en-US" dirty="0"/>
              <a:t>支持的证书和密钥</a:t>
            </a:r>
            <a:br>
              <a:rPr lang="en-US" altLang="zh-CN" dirty="0"/>
            </a:br>
            <a:r>
              <a:rPr lang="en-US" altLang="zh-CN" dirty="0"/>
              <a:t>——</a:t>
            </a:r>
            <a:r>
              <a:rPr lang="zh-CN" altLang="en-US" dirty="0"/>
              <a:t>格式转换</a:t>
            </a:r>
          </a:p>
        </p:txBody>
      </p:sp>
      <p:graphicFrame>
        <p:nvGraphicFramePr>
          <p:cNvPr id="7" name="内容占位符 6"/>
          <p:cNvGraphicFramePr>
            <a:graphicFrameLocks noGrp="1"/>
          </p:cNvGraphicFramePr>
          <p:nvPr>
            <p:ph idx="1"/>
          </p:nvPr>
        </p:nvGraphicFramePr>
        <p:xfrm>
          <a:off x="457200" y="1600200"/>
          <a:ext cx="8229600" cy="4516120"/>
        </p:xfrm>
        <a:graphic>
          <a:graphicData uri="http://schemas.openxmlformats.org/drawingml/2006/table">
            <a:tbl>
              <a:tblPr firstRow="1" bandRow="1">
                <a:tableStyleId>{93296810-A885-4BE3-A3E7-6D5BEEA58F35}</a:tableStyleId>
              </a:tblPr>
              <a:tblGrid>
                <a:gridCol w="2530624">
                  <a:extLst>
                    <a:ext uri="{9D8B030D-6E8A-4147-A177-3AD203B41FA5}">
                      <a16:colId xmlns:a16="http://schemas.microsoft.com/office/drawing/2014/main" val="20000"/>
                    </a:ext>
                  </a:extLst>
                </a:gridCol>
                <a:gridCol w="5698976">
                  <a:extLst>
                    <a:ext uri="{9D8B030D-6E8A-4147-A177-3AD203B41FA5}">
                      <a16:colId xmlns:a16="http://schemas.microsoft.com/office/drawing/2014/main" val="20001"/>
                    </a:ext>
                  </a:extLst>
                </a:gridCol>
              </a:tblGrid>
              <a:tr h="370840">
                <a:tc>
                  <a:txBody>
                    <a:bodyPr/>
                    <a:lstStyle/>
                    <a:p>
                      <a:r>
                        <a:rPr lang="zh-CN" altLang="en-US" dirty="0"/>
                        <a:t>转换</a:t>
                      </a:r>
                    </a:p>
                  </a:txBody>
                  <a:tcPr/>
                </a:tc>
                <a:tc>
                  <a:txBody>
                    <a:bodyPr/>
                    <a:lstStyle/>
                    <a:p>
                      <a:r>
                        <a:rPr lang="zh-CN" altLang="en-US" dirty="0"/>
                        <a:t>命令</a:t>
                      </a:r>
                    </a:p>
                  </a:txBody>
                  <a:tcPr/>
                </a:tc>
                <a:extLst>
                  <a:ext uri="{0D108BD9-81ED-4DB2-BD59-A6C34878D82A}">
                    <a16:rowId xmlns:a16="http://schemas.microsoft.com/office/drawing/2014/main" val="10000"/>
                  </a:ext>
                </a:extLst>
              </a:tr>
              <a:tr h="370840">
                <a:tc>
                  <a:txBody>
                    <a:bodyPr/>
                    <a:lstStyle/>
                    <a:p>
                      <a:r>
                        <a:rPr lang="en-US" altLang="zh-CN" sz="1400" b="0" i="0" kern="1200" dirty="0">
                          <a:solidFill>
                            <a:schemeClr val="dk1"/>
                          </a:solidFill>
                          <a:latin typeface="+mn-lt"/>
                          <a:ea typeface="+mn-ea"/>
                          <a:cs typeface="+mn-cs"/>
                        </a:rPr>
                        <a:t>PEM Certificate to DER Certificate</a:t>
                      </a:r>
                      <a:endParaRPr lang="zh-CN" altLang="en-US" sz="1400" dirty="0"/>
                    </a:p>
                  </a:txBody>
                  <a:tcPr/>
                </a:tc>
                <a:tc>
                  <a:txBody>
                    <a:bodyPr/>
                    <a:lstStyle/>
                    <a:p>
                      <a:r>
                        <a:rPr lang="en-US" altLang="zh-CN" sz="1400" dirty="0" err="1"/>
                        <a:t>openssl</a:t>
                      </a:r>
                      <a:r>
                        <a:rPr lang="en-US" altLang="zh-CN" sz="1400" dirty="0"/>
                        <a:t> x509 -</a:t>
                      </a:r>
                      <a:r>
                        <a:rPr lang="en-US" altLang="zh-CN" sz="1400" dirty="0" err="1"/>
                        <a:t>outform</a:t>
                      </a:r>
                      <a:r>
                        <a:rPr lang="en-US" altLang="zh-CN" sz="1400" dirty="0"/>
                        <a:t> </a:t>
                      </a:r>
                      <a:r>
                        <a:rPr lang="en-US" altLang="zh-CN" sz="1400" dirty="0" err="1"/>
                        <a:t>der</a:t>
                      </a:r>
                      <a:r>
                        <a:rPr lang="en-US" altLang="zh-CN" sz="1400" dirty="0"/>
                        <a:t> -in www.example.com.crt -out www.example.com.der</a:t>
                      </a:r>
                      <a:endParaRPr lang="zh-CN" altLang="en-US" sz="1400" dirty="0"/>
                    </a:p>
                  </a:txBody>
                  <a:tcPr/>
                </a:tc>
                <a:extLst>
                  <a:ext uri="{0D108BD9-81ED-4DB2-BD59-A6C34878D82A}">
                    <a16:rowId xmlns:a16="http://schemas.microsoft.com/office/drawing/2014/main" val="10001"/>
                  </a:ext>
                </a:extLst>
              </a:tr>
              <a:tr h="370840">
                <a:tc>
                  <a:txBody>
                    <a:bodyPr/>
                    <a:lstStyle/>
                    <a:p>
                      <a:r>
                        <a:rPr lang="en-US" altLang="zh-CN" sz="1400" b="0" i="0" kern="1200" dirty="0">
                          <a:solidFill>
                            <a:schemeClr val="dk1"/>
                          </a:solidFill>
                          <a:latin typeface="+mn-lt"/>
                          <a:ea typeface="+mn-ea"/>
                          <a:cs typeface="+mn-cs"/>
                        </a:rPr>
                        <a:t>DER Certificate to PEM Certificate</a:t>
                      </a:r>
                      <a:endParaRPr lang="zh-CN" altLang="en-US" sz="1400" dirty="0"/>
                    </a:p>
                  </a:txBody>
                  <a:tcPr/>
                </a:tc>
                <a:tc>
                  <a:txBody>
                    <a:bodyPr/>
                    <a:lstStyle/>
                    <a:p>
                      <a:r>
                        <a:rPr lang="de-DE" altLang="zh-CN" sz="1400" dirty="0"/>
                        <a:t>openssl x509 -inform der -in www.example.com.der -out www.example.com.crt</a:t>
                      </a:r>
                      <a:endParaRPr lang="zh-CN" altLang="en-US" sz="1400" dirty="0"/>
                    </a:p>
                  </a:txBody>
                  <a:tcPr/>
                </a:tc>
                <a:extLst>
                  <a:ext uri="{0D108BD9-81ED-4DB2-BD59-A6C34878D82A}">
                    <a16:rowId xmlns:a16="http://schemas.microsoft.com/office/drawing/2014/main" val="10002"/>
                  </a:ext>
                </a:extLst>
              </a:tr>
              <a:tr h="370840">
                <a:tc>
                  <a:txBody>
                    <a:bodyPr/>
                    <a:lstStyle/>
                    <a:p>
                      <a:r>
                        <a:rPr lang="en-US" altLang="zh-CN" sz="1400" b="0" i="0" kern="1200" dirty="0">
                          <a:solidFill>
                            <a:schemeClr val="dk1"/>
                          </a:solidFill>
                          <a:latin typeface="+mn-lt"/>
                          <a:ea typeface="+mn-ea"/>
                          <a:cs typeface="+mn-cs"/>
                        </a:rPr>
                        <a:t>PEM RSA Key to DER RSA Key</a:t>
                      </a:r>
                      <a:endParaRPr lang="zh-CN" altLang="en-US" sz="1400" dirty="0"/>
                    </a:p>
                  </a:txBody>
                  <a:tcPr/>
                </a:tc>
                <a:tc>
                  <a:txBody>
                    <a:bodyPr/>
                    <a:lstStyle/>
                    <a:p>
                      <a:r>
                        <a:rPr lang="en-US" altLang="zh-CN" sz="1400" dirty="0" err="1"/>
                        <a:t>openssl</a:t>
                      </a:r>
                      <a:r>
                        <a:rPr lang="en-US" altLang="zh-CN" sz="1400" dirty="0"/>
                        <a:t> </a:t>
                      </a:r>
                      <a:r>
                        <a:rPr lang="en-US" altLang="zh-CN" sz="1400" dirty="0" err="1"/>
                        <a:t>rsa</a:t>
                      </a:r>
                      <a:r>
                        <a:rPr lang="en-US" altLang="zh-CN" sz="1400" dirty="0"/>
                        <a:t> -in www.example.com.key -</a:t>
                      </a:r>
                      <a:r>
                        <a:rPr lang="en-US" altLang="zh-CN" sz="1400" dirty="0" err="1"/>
                        <a:t>outform</a:t>
                      </a:r>
                      <a:r>
                        <a:rPr lang="en-US" altLang="zh-CN" sz="1400" dirty="0"/>
                        <a:t> DER -out www.example.com.der.key</a:t>
                      </a:r>
                      <a:endParaRPr lang="zh-CN" altLang="en-US" sz="1400" dirty="0"/>
                    </a:p>
                  </a:txBody>
                  <a:tcPr/>
                </a:tc>
                <a:extLst>
                  <a:ext uri="{0D108BD9-81ED-4DB2-BD59-A6C34878D82A}">
                    <a16:rowId xmlns:a16="http://schemas.microsoft.com/office/drawing/2014/main" val="10003"/>
                  </a:ext>
                </a:extLst>
              </a:tr>
              <a:tr h="370840">
                <a:tc>
                  <a:txBody>
                    <a:bodyPr/>
                    <a:lstStyle/>
                    <a:p>
                      <a:r>
                        <a:rPr lang="en-US" altLang="zh-CN" sz="1400" b="0" i="0" kern="1200" dirty="0">
                          <a:solidFill>
                            <a:schemeClr val="dk1"/>
                          </a:solidFill>
                          <a:latin typeface="+mn-lt"/>
                          <a:ea typeface="+mn-ea"/>
                          <a:cs typeface="+mn-cs"/>
                        </a:rPr>
                        <a:t>DER RSA Key to PEM RSA Key</a:t>
                      </a:r>
                      <a:endParaRPr lang="zh-CN" altLang="en-US" sz="1400" dirty="0"/>
                    </a:p>
                  </a:txBody>
                  <a:tcPr/>
                </a:tc>
                <a:tc>
                  <a:txBody>
                    <a:bodyPr/>
                    <a:lstStyle/>
                    <a:p>
                      <a:r>
                        <a:rPr lang="de-DE" altLang="zh-CN" sz="1400" dirty="0"/>
                        <a:t>openssl rsa -inform der -in www.example.com.key -out www.example.com.pem.key</a:t>
                      </a:r>
                      <a:endParaRPr lang="zh-CN" altLang="en-US" sz="1400" dirty="0"/>
                    </a:p>
                  </a:txBody>
                  <a:tcPr/>
                </a:tc>
                <a:extLst>
                  <a:ext uri="{0D108BD9-81ED-4DB2-BD59-A6C34878D82A}">
                    <a16:rowId xmlns:a16="http://schemas.microsoft.com/office/drawing/2014/main" val="10004"/>
                  </a:ext>
                </a:extLst>
              </a:tr>
              <a:tr h="370840">
                <a:tc>
                  <a:txBody>
                    <a:bodyPr/>
                    <a:lstStyle/>
                    <a:p>
                      <a:r>
                        <a:rPr lang="en-US" altLang="zh-CN" sz="1400" b="0" i="0" kern="1200" dirty="0">
                          <a:solidFill>
                            <a:schemeClr val="dk1"/>
                          </a:solidFill>
                          <a:latin typeface="+mn-lt"/>
                          <a:ea typeface="+mn-ea"/>
                          <a:cs typeface="+mn-cs"/>
                        </a:rPr>
                        <a:t>PEM Certificate to PKCS#7 Certificate</a:t>
                      </a:r>
                      <a:endParaRPr lang="zh-CN" altLang="en-US" sz="1400" dirty="0"/>
                    </a:p>
                  </a:txBody>
                  <a:tcPr/>
                </a:tc>
                <a:tc>
                  <a:txBody>
                    <a:bodyPr/>
                    <a:lstStyle/>
                    <a:p>
                      <a:r>
                        <a:rPr lang="en-US" altLang="zh-CN" sz="1400" dirty="0" err="1"/>
                        <a:t>openssl</a:t>
                      </a:r>
                      <a:r>
                        <a:rPr lang="en-US" altLang="zh-CN" sz="1400" dirty="0"/>
                        <a:t> crl2pkcs7 -</a:t>
                      </a:r>
                      <a:r>
                        <a:rPr lang="en-US" altLang="zh-CN" sz="1400" dirty="0" err="1"/>
                        <a:t>nocrl</a:t>
                      </a:r>
                      <a:r>
                        <a:rPr lang="en-US" altLang="zh-CN" sz="1400" dirty="0"/>
                        <a:t> -</a:t>
                      </a:r>
                      <a:r>
                        <a:rPr lang="en-US" altLang="zh-CN" sz="1400" dirty="0" err="1"/>
                        <a:t>certfile</a:t>
                      </a:r>
                      <a:r>
                        <a:rPr lang="en-US" altLang="zh-CN" sz="1400" dirty="0"/>
                        <a:t> www.example.com.crt -out www.example.com.p7b</a:t>
                      </a:r>
                      <a:endParaRPr lang="zh-CN" altLang="en-US" sz="1400" dirty="0"/>
                    </a:p>
                  </a:txBody>
                  <a:tcPr/>
                </a:tc>
                <a:extLst>
                  <a:ext uri="{0D108BD9-81ED-4DB2-BD59-A6C34878D82A}">
                    <a16:rowId xmlns:a16="http://schemas.microsoft.com/office/drawing/2014/main" val="10005"/>
                  </a:ext>
                </a:extLst>
              </a:tr>
              <a:tr h="370840">
                <a:tc>
                  <a:txBody>
                    <a:bodyPr/>
                    <a:lstStyle/>
                    <a:p>
                      <a:r>
                        <a:rPr lang="en-US" altLang="zh-CN" sz="1400" b="0" i="0" kern="1200" dirty="0">
                          <a:solidFill>
                            <a:schemeClr val="dk1"/>
                          </a:solidFill>
                          <a:latin typeface="+mn-lt"/>
                          <a:ea typeface="+mn-ea"/>
                          <a:cs typeface="+mn-cs"/>
                        </a:rPr>
                        <a:t>PCKS#7 Certificate to PEM Certificate</a:t>
                      </a:r>
                      <a:endParaRPr lang="zh-CN" altLang="en-US" sz="1400" dirty="0"/>
                    </a:p>
                  </a:txBody>
                  <a:tcPr/>
                </a:tc>
                <a:tc>
                  <a:txBody>
                    <a:bodyPr/>
                    <a:lstStyle/>
                    <a:p>
                      <a:r>
                        <a:rPr lang="en-US" altLang="zh-CN" sz="1400" dirty="0" err="1"/>
                        <a:t>openssl</a:t>
                      </a:r>
                      <a:r>
                        <a:rPr lang="en-US" altLang="zh-CN" sz="1400" dirty="0"/>
                        <a:t> pkcs7 -</a:t>
                      </a:r>
                      <a:r>
                        <a:rPr lang="en-US" altLang="zh-CN" sz="1400" dirty="0" err="1"/>
                        <a:t>print_certs</a:t>
                      </a:r>
                      <a:r>
                        <a:rPr lang="en-US" altLang="zh-CN" sz="1400" dirty="0"/>
                        <a:t> -in www.example.com.p7b -out www.example.com.crt</a:t>
                      </a:r>
                      <a:endParaRPr lang="zh-CN" altLang="en-US" sz="1400" dirty="0"/>
                    </a:p>
                  </a:txBody>
                  <a:tcPr/>
                </a:tc>
                <a:extLst>
                  <a:ext uri="{0D108BD9-81ED-4DB2-BD59-A6C34878D82A}">
                    <a16:rowId xmlns:a16="http://schemas.microsoft.com/office/drawing/2014/main" val="10006"/>
                  </a:ext>
                </a:extLst>
              </a:tr>
              <a:tr h="370840">
                <a:tc>
                  <a:txBody>
                    <a:bodyPr/>
                    <a:lstStyle/>
                    <a:p>
                      <a:r>
                        <a:rPr lang="en-US" altLang="zh-CN" sz="1400" b="0" i="0" kern="1200" dirty="0">
                          <a:solidFill>
                            <a:schemeClr val="dk1"/>
                          </a:solidFill>
                          <a:latin typeface="+mn-lt"/>
                          <a:ea typeface="+mn-ea"/>
                          <a:cs typeface="+mn-cs"/>
                        </a:rPr>
                        <a:t>PEM Certificate and Key to PKCS#12 Certificate and Key</a:t>
                      </a:r>
                      <a:endParaRPr lang="zh-CN" altLang="en-US" sz="1400" dirty="0"/>
                    </a:p>
                  </a:txBody>
                  <a:tcPr/>
                </a:tc>
                <a:tc>
                  <a:txBody>
                    <a:bodyPr/>
                    <a:lstStyle/>
                    <a:p>
                      <a:r>
                        <a:rPr lang="en-US" altLang="zh-CN" sz="1400" dirty="0" err="1"/>
                        <a:t>openssl</a:t>
                      </a:r>
                      <a:r>
                        <a:rPr lang="en-US" altLang="zh-CN" sz="1400" dirty="0"/>
                        <a:t> pkcs12 -export -out www.example.com.pfx -</a:t>
                      </a:r>
                      <a:r>
                        <a:rPr lang="en-US" altLang="zh-CN" sz="1400" dirty="0" err="1"/>
                        <a:t>inkey</a:t>
                      </a:r>
                      <a:r>
                        <a:rPr lang="en-US" altLang="zh-CN" sz="1400" dirty="0"/>
                        <a:t> www.example.com.key -in </a:t>
                      </a:r>
                      <a:r>
                        <a:rPr lang="en-US" altLang="zh-CN" sz="1400" dirty="0" err="1"/>
                        <a:t>ww.example.com.crt</a:t>
                      </a:r>
                      <a:endParaRPr lang="zh-CN" altLang="en-US" sz="1400" dirty="0"/>
                    </a:p>
                  </a:txBody>
                  <a:tcPr/>
                </a:tc>
                <a:extLst>
                  <a:ext uri="{0D108BD9-81ED-4DB2-BD59-A6C34878D82A}">
                    <a16:rowId xmlns:a16="http://schemas.microsoft.com/office/drawing/2014/main" val="10007"/>
                  </a:ext>
                </a:extLst>
              </a:tr>
              <a:tr h="370840">
                <a:tc>
                  <a:txBody>
                    <a:bodyPr/>
                    <a:lstStyle/>
                    <a:p>
                      <a:r>
                        <a:rPr lang="en-US" altLang="zh-CN" sz="1400" b="0" i="0" kern="1200" dirty="0">
                          <a:solidFill>
                            <a:schemeClr val="dk1"/>
                          </a:solidFill>
                          <a:latin typeface="+mn-lt"/>
                          <a:ea typeface="+mn-ea"/>
                          <a:cs typeface="+mn-cs"/>
                        </a:rPr>
                        <a:t>PKCS#12 Certificate and Key to PEM Certificate and Key</a:t>
                      </a:r>
                      <a:endParaRPr lang="zh-CN" altLang="en-US" sz="1400" dirty="0"/>
                    </a:p>
                  </a:txBody>
                  <a:tcPr/>
                </a:tc>
                <a:tc>
                  <a:txBody>
                    <a:bodyPr/>
                    <a:lstStyle/>
                    <a:p>
                      <a:r>
                        <a:rPr lang="en-US" altLang="zh-CN" sz="1400" dirty="0" err="1"/>
                        <a:t>openssl</a:t>
                      </a:r>
                      <a:r>
                        <a:rPr lang="en-US" altLang="zh-CN" sz="1400" dirty="0"/>
                        <a:t> pkcs12 -in www.example.com.pfx -out www.example.com.pem -nodes</a:t>
                      </a:r>
                      <a:endParaRPr lang="zh-CN" altLang="en-US" sz="1400" dirty="0"/>
                    </a:p>
                  </a:txBody>
                  <a:tcPr/>
                </a:tc>
                <a:extLst>
                  <a:ext uri="{0D108BD9-81ED-4DB2-BD59-A6C34878D82A}">
                    <a16:rowId xmlns:a16="http://schemas.microsoft.com/office/drawing/2014/main" val="10008"/>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135</a:t>
            </a:fld>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OpenSSL</a:t>
            </a:r>
            <a:r>
              <a:rPr lang="zh-CN" altLang="en-US" dirty="0"/>
              <a:t>的</a:t>
            </a:r>
            <a:r>
              <a:rPr lang="zh-CN" altLang="zh-CN" dirty="0"/>
              <a:t>密钥和证书管理</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a:t>密钥和证书</a:t>
            </a:r>
            <a:endParaRPr lang="en-US" altLang="zh-CN" dirty="0"/>
          </a:p>
          <a:p>
            <a:pPr lvl="1"/>
            <a:r>
              <a:rPr lang="zh-CN" altLang="en-US" sz="2200" dirty="0"/>
              <a:t>使用</a:t>
            </a:r>
            <a:r>
              <a:rPr lang="en-US" altLang="zh-CN" sz="2200" b="1" dirty="0" err="1">
                <a:solidFill>
                  <a:schemeClr val="accent6">
                    <a:lumMod val="75000"/>
                  </a:schemeClr>
                </a:solidFill>
              </a:rPr>
              <a:t>openssl</a:t>
            </a:r>
            <a:r>
              <a:rPr lang="zh-CN" altLang="en-US" sz="2200" dirty="0"/>
              <a:t>命令</a:t>
            </a:r>
            <a:endParaRPr lang="en-US" altLang="zh-CN" sz="2200" dirty="0"/>
          </a:p>
          <a:p>
            <a:pPr lvl="1"/>
            <a:r>
              <a:rPr lang="zh-CN" altLang="en-US" sz="2200" dirty="0"/>
              <a:t>使用</a:t>
            </a:r>
            <a:r>
              <a:rPr lang="en-US" altLang="zh-CN" sz="2200" dirty="0"/>
              <a:t>crypto-</a:t>
            </a:r>
            <a:r>
              <a:rPr lang="en-US" altLang="zh-CN" sz="2200" dirty="0" err="1"/>
              <a:t>utils</a:t>
            </a:r>
            <a:r>
              <a:rPr lang="zh-CN" altLang="en-US" sz="2200" dirty="0"/>
              <a:t>软件包提供的</a:t>
            </a:r>
            <a:r>
              <a:rPr lang="en-US" altLang="zh-CN" sz="2200" dirty="0"/>
              <a:t> TUI</a:t>
            </a:r>
            <a:r>
              <a:rPr lang="zh-CN" altLang="en-US" sz="2200" dirty="0"/>
              <a:t>工具 </a:t>
            </a:r>
            <a:r>
              <a:rPr lang="en-US" altLang="zh-CN" sz="2200" b="1" dirty="0" err="1">
                <a:solidFill>
                  <a:schemeClr val="accent6">
                    <a:lumMod val="75000"/>
                  </a:schemeClr>
                </a:solidFill>
              </a:rPr>
              <a:t>genkey</a:t>
            </a:r>
            <a:endParaRPr lang="en-US" altLang="zh-CN" sz="2200" b="1" dirty="0">
              <a:solidFill>
                <a:schemeClr val="accent6">
                  <a:lumMod val="75000"/>
                </a:schemeClr>
              </a:solidFill>
            </a:endParaRPr>
          </a:p>
          <a:p>
            <a:pPr lvl="1"/>
            <a:r>
              <a:rPr lang="zh-CN" altLang="en-US" sz="2200" dirty="0"/>
              <a:t>在</a:t>
            </a:r>
            <a:r>
              <a:rPr lang="en-US" altLang="zh-CN" sz="2200" dirty="0"/>
              <a:t>/etc/</a:t>
            </a:r>
            <a:r>
              <a:rPr lang="en-US" altLang="zh-CN" sz="2200" dirty="0" err="1"/>
              <a:t>pki</a:t>
            </a:r>
            <a:r>
              <a:rPr lang="en-US" altLang="zh-CN" sz="2200" dirty="0"/>
              <a:t>/</a:t>
            </a:r>
            <a:r>
              <a:rPr lang="en-US" altLang="zh-CN" sz="2200" dirty="0" err="1"/>
              <a:t>tls</a:t>
            </a:r>
            <a:r>
              <a:rPr lang="en-US" altLang="zh-CN" sz="2200" dirty="0"/>
              <a:t>/</a:t>
            </a:r>
            <a:r>
              <a:rPr lang="en-US" altLang="zh-CN" sz="2200" dirty="0" err="1"/>
              <a:t>certs</a:t>
            </a:r>
            <a:r>
              <a:rPr lang="en-US" altLang="zh-CN" sz="2200" dirty="0"/>
              <a:t>/</a:t>
            </a:r>
            <a:r>
              <a:rPr lang="zh-CN" altLang="en-US" sz="2200" dirty="0"/>
              <a:t>目录下执行</a:t>
            </a:r>
            <a:r>
              <a:rPr lang="en-US" altLang="zh-CN" sz="2200" b="1" dirty="0">
                <a:solidFill>
                  <a:schemeClr val="accent6">
                    <a:lumMod val="75000"/>
                  </a:schemeClr>
                </a:solidFill>
              </a:rPr>
              <a:t>make</a:t>
            </a:r>
          </a:p>
          <a:p>
            <a:r>
              <a:rPr lang="en-US" altLang="zh-CN" dirty="0"/>
              <a:t>CA</a:t>
            </a:r>
            <a:r>
              <a:rPr lang="zh-CN" altLang="en-US" dirty="0"/>
              <a:t>管理</a:t>
            </a:r>
            <a:endParaRPr lang="en-US" altLang="zh-CN" dirty="0"/>
          </a:p>
          <a:p>
            <a:pPr lvl="1"/>
            <a:r>
              <a:rPr lang="zh-CN" altLang="en-US" sz="2000" dirty="0"/>
              <a:t>使用</a:t>
            </a:r>
            <a:r>
              <a:rPr lang="en-US" altLang="zh-CN" sz="2000" b="1" dirty="0" err="1">
                <a:solidFill>
                  <a:schemeClr val="accent6">
                    <a:lumMod val="75000"/>
                  </a:schemeClr>
                </a:solidFill>
              </a:rPr>
              <a:t>openssl</a:t>
            </a:r>
            <a:r>
              <a:rPr lang="zh-CN" altLang="en-US" sz="2000" dirty="0"/>
              <a:t>命令</a:t>
            </a:r>
            <a:endParaRPr lang="en-US" altLang="zh-CN" sz="2000" dirty="0"/>
          </a:p>
          <a:p>
            <a:pPr lvl="1"/>
            <a:r>
              <a:rPr lang="zh-CN" altLang="en-US" sz="2000" dirty="0"/>
              <a:t>使用基于</a:t>
            </a:r>
            <a:r>
              <a:rPr lang="en-US" altLang="zh-CN" sz="2000" dirty="0" err="1"/>
              <a:t>openssl</a:t>
            </a:r>
            <a:r>
              <a:rPr lang="zh-CN" altLang="en-US" sz="2000" dirty="0"/>
              <a:t>的前端</a:t>
            </a:r>
            <a:r>
              <a:rPr lang="en-US" altLang="zh-CN" sz="2000" dirty="0"/>
              <a:t>GUI</a:t>
            </a:r>
            <a:r>
              <a:rPr lang="zh-CN" altLang="en-US" sz="2000" dirty="0"/>
              <a:t>工具</a:t>
            </a:r>
            <a:r>
              <a:rPr lang="zh-CN" altLang="en-US" sz="2400" b="1" dirty="0"/>
              <a:t> </a:t>
            </a:r>
            <a:r>
              <a:rPr lang="en-US" altLang="zh-CN" sz="2400" b="1" dirty="0" err="1"/>
              <a:t>xca</a:t>
            </a:r>
            <a:r>
              <a:rPr lang="zh-CN" altLang="en-US" sz="2000" dirty="0"/>
              <a:t>（</a:t>
            </a:r>
            <a:r>
              <a:rPr lang="en-US" altLang="zh-CN" sz="2000" dirty="0">
                <a:hlinkClick r:id="rId3"/>
              </a:rPr>
              <a:t>http://xca.sf.net</a:t>
            </a:r>
            <a:r>
              <a:rPr lang="zh-CN" altLang="en-US" sz="2000" dirty="0"/>
              <a:t>）</a:t>
            </a:r>
            <a:endParaRPr lang="en-US" altLang="zh-CN" sz="2000" dirty="0"/>
          </a:p>
          <a:p>
            <a:pPr lvl="1"/>
            <a:r>
              <a:rPr lang="zh-CN" altLang="en-US" sz="2000" dirty="0"/>
              <a:t>安装部署 </a:t>
            </a:r>
            <a:r>
              <a:rPr lang="en-US" altLang="zh-CN" sz="2400" b="1" dirty="0" err="1"/>
              <a:t>OpenCA</a:t>
            </a:r>
            <a:r>
              <a:rPr lang="zh-CN" altLang="en-US" sz="2000" dirty="0"/>
              <a:t>（</a:t>
            </a:r>
            <a:r>
              <a:rPr lang="en-US" altLang="zh-CN" sz="2000" dirty="0">
                <a:hlinkClick r:id="rId4"/>
              </a:rPr>
              <a:t>https://pki.openca.org/</a:t>
            </a:r>
            <a:r>
              <a:rPr lang="en-US" altLang="zh-CN" sz="2000" dirty="0"/>
              <a:t> </a:t>
            </a:r>
            <a:r>
              <a:rPr lang="zh-CN" altLang="en-US" sz="2000" dirty="0"/>
              <a:t>）</a:t>
            </a:r>
            <a:endParaRPr lang="en-US" altLang="zh-CN" sz="2000" dirty="0"/>
          </a:p>
          <a:p>
            <a:pPr lvl="1"/>
            <a:r>
              <a:rPr lang="zh-CN" altLang="en-US" sz="2000" dirty="0"/>
              <a:t>使用操作更简单的 </a:t>
            </a:r>
            <a:r>
              <a:rPr lang="en-US" altLang="zh-CN" sz="2000" dirty="0" err="1"/>
              <a:t>openssl</a:t>
            </a:r>
            <a:r>
              <a:rPr lang="en-US" altLang="zh-CN" sz="2000" dirty="0"/>
              <a:t> </a:t>
            </a:r>
            <a:r>
              <a:rPr lang="zh-CN" altLang="en-US" sz="2000" dirty="0"/>
              <a:t>包裹脚本</a:t>
            </a:r>
            <a:endParaRPr lang="en-US" altLang="zh-CN" sz="2000" dirty="0"/>
          </a:p>
          <a:p>
            <a:pPr lvl="2"/>
            <a:r>
              <a:rPr lang="zh-CN" altLang="en-US" sz="1600" dirty="0"/>
              <a:t>使用</a:t>
            </a:r>
            <a:r>
              <a:rPr lang="en-US" altLang="zh-CN" sz="1600" dirty="0"/>
              <a:t>EPEL</a:t>
            </a:r>
            <a:r>
              <a:rPr lang="zh-CN" altLang="en-US" sz="1600" dirty="0"/>
              <a:t>仓库提供的</a:t>
            </a:r>
            <a:r>
              <a:rPr lang="en-US" altLang="zh-CN" sz="1600" dirty="0"/>
              <a:t>easy-</a:t>
            </a:r>
            <a:r>
              <a:rPr lang="en-US" altLang="zh-CN" sz="1600" dirty="0" err="1"/>
              <a:t>rsa</a:t>
            </a:r>
            <a:r>
              <a:rPr lang="zh-CN" altLang="en-US" sz="1600" dirty="0"/>
              <a:t>（用于</a:t>
            </a:r>
            <a:r>
              <a:rPr lang="en-US" altLang="zh-CN" sz="1600" dirty="0" err="1"/>
              <a:t>openvpn</a:t>
            </a:r>
            <a:r>
              <a:rPr lang="zh-CN" altLang="en-US" sz="1600" dirty="0"/>
              <a:t>和</a:t>
            </a:r>
            <a:r>
              <a:rPr lang="en-US" altLang="zh-CN" sz="1600" dirty="0"/>
              <a:t>web</a:t>
            </a:r>
            <a:r>
              <a:rPr lang="zh-CN" altLang="en-US" sz="1600" dirty="0"/>
              <a:t>的密钥管理）</a:t>
            </a:r>
            <a:endParaRPr lang="en-US" altLang="zh-CN" sz="1600" dirty="0"/>
          </a:p>
          <a:p>
            <a:pPr lvl="2"/>
            <a:r>
              <a:rPr lang="zh-CN" altLang="en-US" sz="1600" dirty="0"/>
              <a:t>使用 </a:t>
            </a:r>
            <a:r>
              <a:rPr lang="en-US" altLang="zh-CN" sz="1600" dirty="0">
                <a:hlinkClick r:id="rId5" tooltip="http://www.openssl.org/contrib/ssl.ca-0.1.tar.gz"/>
              </a:rPr>
              <a:t>http://www.openssl.org/contrib/ssl.ca-0.1.tar.gz</a:t>
            </a:r>
            <a:endParaRPr lang="en-US" altLang="zh-CN" sz="1600" dirty="0"/>
          </a:p>
          <a:p>
            <a:pPr lvl="2"/>
            <a:r>
              <a:rPr lang="zh-CN" altLang="en-US" sz="1600" dirty="0"/>
              <a:t>使用 </a:t>
            </a:r>
            <a:r>
              <a:rPr lang="en-US" altLang="zh-CN" sz="1600" dirty="0">
                <a:hlinkClick r:id="rId6"/>
              </a:rPr>
              <a:t>https://github.com/didier13150/manageCA</a:t>
            </a:r>
            <a:r>
              <a:rPr lang="en-US" altLang="zh-CN" sz="1600" dirty="0"/>
              <a:t> </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136</a:t>
            </a:fld>
            <a:endParaRPr lang="en-US" altLang="zh-C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生成服务器的数字证书</a:t>
            </a:r>
          </a:p>
        </p:txBody>
      </p:sp>
      <p:sp>
        <p:nvSpPr>
          <p:cNvPr id="3" name="内容占位符 2"/>
          <p:cNvSpPr>
            <a:spLocks noGrp="1"/>
          </p:cNvSpPr>
          <p:nvPr>
            <p:ph idx="1"/>
          </p:nvPr>
        </p:nvSpPr>
        <p:spPr/>
        <p:txBody>
          <a:bodyPr/>
          <a:lstStyle/>
          <a:p>
            <a:r>
              <a:rPr lang="zh-CN" altLang="en-US" dirty="0"/>
              <a:t>三种类型的证书</a:t>
            </a:r>
            <a:endParaRPr lang="en-US" altLang="zh-CN" dirty="0"/>
          </a:p>
          <a:p>
            <a:pPr lvl="1"/>
            <a:r>
              <a:rPr lang="zh-CN" altLang="en-US" dirty="0"/>
              <a:t>自签名证书（通常用于实验环境）</a:t>
            </a:r>
            <a:endParaRPr lang="en-US" altLang="zh-CN" dirty="0"/>
          </a:p>
          <a:p>
            <a:pPr lvl="1"/>
            <a:r>
              <a:rPr lang="zh-CN" altLang="en-US" dirty="0"/>
              <a:t>由本地</a:t>
            </a:r>
            <a:r>
              <a:rPr lang="en-US" altLang="zh-CN" dirty="0"/>
              <a:t>CA</a:t>
            </a:r>
            <a:r>
              <a:rPr lang="zh-CN" altLang="en-US" dirty="0"/>
              <a:t>签署的证书（用于 </a:t>
            </a:r>
            <a:r>
              <a:rPr lang="en-US" altLang="zh-CN" dirty="0"/>
              <a:t>Intranet </a:t>
            </a:r>
            <a:r>
              <a:rPr lang="zh-CN" altLang="en-US" dirty="0"/>
              <a:t>环境）</a:t>
            </a:r>
          </a:p>
          <a:p>
            <a:pPr lvl="1"/>
            <a:r>
              <a:rPr lang="zh-CN" altLang="en-US" dirty="0"/>
              <a:t>由可信任的</a:t>
            </a:r>
            <a:r>
              <a:rPr lang="en-US" altLang="zh-CN" dirty="0"/>
              <a:t>CA</a:t>
            </a:r>
            <a:r>
              <a:rPr lang="zh-CN" altLang="en-US" dirty="0"/>
              <a:t>签署的证书（用于 </a:t>
            </a:r>
            <a:r>
              <a:rPr lang="en-US" altLang="zh-CN" dirty="0"/>
              <a:t>Internet </a:t>
            </a:r>
            <a:r>
              <a:rPr lang="zh-CN" altLang="en-US" dirty="0"/>
              <a:t>环境）</a:t>
            </a:r>
            <a:endParaRPr lang="en-US" altLang="zh-CN" dirty="0"/>
          </a:p>
          <a:p>
            <a:r>
              <a:rPr lang="zh-CN" altLang="en-US" dirty="0"/>
              <a:t>最终获得两个文件</a:t>
            </a:r>
            <a:endParaRPr lang="en-US" altLang="zh-CN" dirty="0"/>
          </a:p>
          <a:p>
            <a:pPr lvl="1"/>
            <a:r>
              <a:rPr lang="en-US" altLang="zh-CN" dirty="0" err="1"/>
              <a:t>server.key</a:t>
            </a:r>
            <a:r>
              <a:rPr lang="en-US" altLang="zh-CN" dirty="0"/>
              <a:t>——</a:t>
            </a:r>
            <a:r>
              <a:rPr lang="zh-CN" altLang="en-US" dirty="0"/>
              <a:t>服务器的私钥</a:t>
            </a:r>
          </a:p>
          <a:p>
            <a:pPr lvl="1"/>
            <a:r>
              <a:rPr lang="en-US" altLang="zh-CN" dirty="0"/>
              <a:t>server.crt——</a:t>
            </a:r>
            <a:r>
              <a:rPr lang="zh-CN" altLang="en-US" dirty="0"/>
              <a:t>包含服务器公钥的</a:t>
            </a:r>
            <a:r>
              <a:rPr lang="en-US" altLang="zh-CN" dirty="0"/>
              <a:t>PEM</a:t>
            </a:r>
            <a:r>
              <a:rPr lang="zh-CN" altLang="en-US" dirty="0"/>
              <a:t>格式证书</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137</a:t>
            </a:fld>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由</a:t>
            </a:r>
            <a:r>
              <a:rPr lang="en-US" altLang="zh-CN" dirty="0"/>
              <a:t>CA</a:t>
            </a:r>
            <a:r>
              <a:rPr lang="zh-CN" altLang="en-US" dirty="0"/>
              <a:t>签署证书的过程</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138</a:t>
            </a:fld>
            <a:endParaRPr lang="en-US" altLang="zh-CN" dirty="0"/>
          </a:p>
        </p:txBody>
      </p:sp>
      <p:pic>
        <p:nvPicPr>
          <p:cNvPr id="182276" name="Picture 4"/>
          <p:cNvPicPr>
            <a:picLocks noChangeAspect="1" noChangeArrowheads="1"/>
          </p:cNvPicPr>
          <p:nvPr/>
        </p:nvPicPr>
        <p:blipFill>
          <a:blip r:embed="rId2" cstate="print"/>
          <a:srcRect/>
          <a:stretch>
            <a:fillRect/>
          </a:stretch>
        </p:blipFill>
        <p:spPr bwMode="auto">
          <a:xfrm>
            <a:off x="369838" y="1340768"/>
            <a:ext cx="8450634" cy="4592538"/>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a:t>CA</a:t>
            </a:r>
            <a:r>
              <a:rPr lang="zh-CN" altLang="en-US" dirty="0"/>
              <a:t>签署的证书</a:t>
            </a:r>
          </a:p>
        </p:txBody>
      </p:sp>
      <p:sp>
        <p:nvSpPr>
          <p:cNvPr id="3" name="内容占位符 2"/>
          <p:cNvSpPr>
            <a:spLocks noGrp="1"/>
          </p:cNvSpPr>
          <p:nvPr>
            <p:ph idx="1"/>
          </p:nvPr>
        </p:nvSpPr>
        <p:spPr/>
        <p:txBody>
          <a:bodyPr/>
          <a:lstStyle/>
          <a:p>
            <a:r>
              <a:rPr lang="zh-CN" altLang="en-US" dirty="0"/>
              <a:t>创建本地 </a:t>
            </a:r>
            <a:r>
              <a:rPr lang="en-US" altLang="zh-CN" dirty="0"/>
              <a:t>root CA</a:t>
            </a:r>
          </a:p>
          <a:p>
            <a:pPr lvl="1"/>
            <a:r>
              <a:rPr lang="zh-CN" altLang="en-US" dirty="0"/>
              <a:t>创建符合</a:t>
            </a:r>
            <a:r>
              <a:rPr lang="en-US" altLang="zh-CN" dirty="0" err="1"/>
              <a:t>openssl</a:t>
            </a:r>
            <a:r>
              <a:rPr lang="zh-CN" altLang="en-US" dirty="0"/>
              <a:t>标准的</a:t>
            </a:r>
            <a:r>
              <a:rPr lang="en-US" altLang="zh-CN" dirty="0"/>
              <a:t>CA</a:t>
            </a:r>
            <a:r>
              <a:rPr lang="zh-CN" altLang="en-US" dirty="0"/>
              <a:t>目录结构</a:t>
            </a:r>
            <a:endParaRPr lang="en-US" altLang="zh-CN" dirty="0"/>
          </a:p>
          <a:p>
            <a:pPr lvl="1"/>
            <a:r>
              <a:rPr lang="zh-CN" altLang="en-US" dirty="0"/>
              <a:t>创建或编辑</a:t>
            </a:r>
            <a:r>
              <a:rPr lang="en-US" altLang="zh-CN" dirty="0"/>
              <a:t>CA</a:t>
            </a:r>
            <a:r>
              <a:rPr lang="zh-CN" altLang="en-US" dirty="0"/>
              <a:t>使用的配置文件 </a:t>
            </a:r>
            <a:r>
              <a:rPr lang="en-US" altLang="zh-CN" dirty="0"/>
              <a:t>openssl.cnf</a:t>
            </a:r>
          </a:p>
          <a:p>
            <a:pPr lvl="1"/>
            <a:r>
              <a:rPr lang="zh-CN" altLang="en-US" dirty="0"/>
              <a:t>创建</a:t>
            </a:r>
            <a:r>
              <a:rPr lang="en-US" altLang="zh-CN" dirty="0"/>
              <a:t>CA</a:t>
            </a:r>
            <a:r>
              <a:rPr lang="zh-CN" altLang="en-US" dirty="0"/>
              <a:t>的自签名证书及其私钥</a:t>
            </a:r>
            <a:endParaRPr lang="en-US" altLang="zh-CN" dirty="0"/>
          </a:p>
          <a:p>
            <a:r>
              <a:rPr lang="zh-CN" altLang="en-US" dirty="0"/>
              <a:t>本地</a:t>
            </a:r>
            <a:r>
              <a:rPr lang="en-US" altLang="zh-CN" dirty="0"/>
              <a:t>CA</a:t>
            </a:r>
            <a:r>
              <a:rPr lang="zh-CN" altLang="en-US" dirty="0"/>
              <a:t>的安全</a:t>
            </a:r>
            <a:endParaRPr lang="en-US" altLang="zh-CN" dirty="0"/>
          </a:p>
          <a:p>
            <a:pPr lvl="1"/>
            <a:r>
              <a:rPr lang="zh-CN" altLang="en-US" dirty="0"/>
              <a:t>使用单独的服务器创建</a:t>
            </a:r>
            <a:r>
              <a:rPr lang="en-US" altLang="zh-CN" dirty="0"/>
              <a:t>CA</a:t>
            </a:r>
          </a:p>
          <a:p>
            <a:pPr lvl="1"/>
            <a:r>
              <a:rPr lang="zh-CN" altLang="en-US" dirty="0"/>
              <a:t>确保创建</a:t>
            </a:r>
            <a:r>
              <a:rPr lang="en-US" altLang="zh-CN" dirty="0"/>
              <a:t>CA</a:t>
            </a:r>
            <a:r>
              <a:rPr lang="zh-CN" altLang="en-US" dirty="0"/>
              <a:t>服务器的物理安全</a:t>
            </a:r>
            <a:endParaRPr lang="en-US" altLang="zh-CN" dirty="0"/>
          </a:p>
          <a:p>
            <a:pPr lvl="1"/>
            <a:r>
              <a:rPr lang="zh-CN" altLang="en-US" dirty="0"/>
              <a:t>仅允许授权用户访问</a:t>
            </a:r>
            <a:r>
              <a:rPr lang="en-US" altLang="zh-CN" dirty="0"/>
              <a:t>CA</a:t>
            </a:r>
            <a:r>
              <a:rPr lang="zh-CN" altLang="en-US" dirty="0"/>
              <a:t>服务器</a:t>
            </a:r>
            <a:endParaRPr lang="en-US" altLang="zh-CN" dirty="0"/>
          </a:p>
          <a:p>
            <a:pPr lvl="1"/>
            <a:r>
              <a:rPr lang="zh-CN" altLang="en-US" dirty="0"/>
              <a:t>保护好</a:t>
            </a:r>
            <a:r>
              <a:rPr lang="en-US" altLang="zh-CN" dirty="0"/>
              <a:t>CA</a:t>
            </a:r>
            <a:r>
              <a:rPr lang="zh-CN" altLang="en-US" dirty="0"/>
              <a:t>的私钥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dirty="0"/>
              <a:t>linuxbooks@126.com</a:t>
            </a:r>
            <a:r>
              <a:rPr lang="zh-CN" altLang="en-US"/>
              <a:t>）</a:t>
            </a:r>
            <a:endParaRPr lang="en-US" altLang="zh-CN" dirty="0"/>
          </a:p>
          <a:p>
            <a:r>
              <a:rPr lang="en-US" altLang="zh-CN" dirty="0"/>
              <a:t>Creative Commons License</a:t>
            </a:r>
            <a:r>
              <a:rPr lang="zh-CN" altLang="en-US"/>
              <a:t>（</a:t>
            </a:r>
            <a:r>
              <a:rPr lang="en-US" altLang="zh-CN" dirty="0"/>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139</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软件包的更新</a:t>
            </a:r>
          </a:p>
        </p:txBody>
      </p:sp>
      <p:sp>
        <p:nvSpPr>
          <p:cNvPr id="3" name="内容占位符 2"/>
          <p:cNvSpPr>
            <a:spLocks noGrp="1"/>
          </p:cNvSpPr>
          <p:nvPr>
            <p:ph idx="1"/>
          </p:nvPr>
        </p:nvSpPr>
        <p:spPr>
          <a:xfrm>
            <a:off x="457200" y="1412776"/>
            <a:ext cx="8229600" cy="4718149"/>
          </a:xfrm>
        </p:spPr>
        <p:txBody>
          <a:bodyPr/>
          <a:lstStyle/>
          <a:p>
            <a:r>
              <a:rPr lang="zh-CN" altLang="en-US" dirty="0"/>
              <a:t>保持系统中软件包的更新极为重要</a:t>
            </a:r>
            <a:endParaRPr lang="en-US" altLang="zh-CN" dirty="0"/>
          </a:p>
          <a:p>
            <a:pPr lvl="1"/>
            <a:r>
              <a:rPr lang="zh-CN" altLang="zh-CN" dirty="0"/>
              <a:t>当</a:t>
            </a:r>
            <a:r>
              <a:rPr lang="zh-CN" altLang="en-US" dirty="0"/>
              <a:t>软件的编制者</a:t>
            </a:r>
            <a:r>
              <a:rPr lang="zh-CN" altLang="zh-CN" dirty="0"/>
              <a:t>发现软件的漏洞之后</a:t>
            </a:r>
            <a:r>
              <a:rPr lang="zh-CN" altLang="en-US" dirty="0"/>
              <a:t>将对其进行修复</a:t>
            </a:r>
            <a:r>
              <a:rPr lang="zh-CN" altLang="zh-CN" dirty="0"/>
              <a:t>，修复后的软件包</a:t>
            </a:r>
            <a:r>
              <a:rPr lang="zh-CN" altLang="en-US" dirty="0"/>
              <a:t>就</a:t>
            </a:r>
            <a:r>
              <a:rPr lang="zh-CN" altLang="zh-CN" dirty="0"/>
              <a:t>会发布到相应的</a:t>
            </a:r>
            <a:r>
              <a:rPr lang="en-US" altLang="zh-CN" dirty="0"/>
              <a:t>yum</a:t>
            </a:r>
            <a:r>
              <a:rPr lang="zh-CN" altLang="zh-CN" dirty="0"/>
              <a:t>仓库中</a:t>
            </a:r>
            <a:endParaRPr lang="en-US" altLang="zh-CN" dirty="0"/>
          </a:p>
          <a:p>
            <a:r>
              <a:rPr lang="zh-CN" altLang="en-US" dirty="0"/>
              <a:t>手动更新</a:t>
            </a:r>
            <a:endParaRPr lang="en-US" altLang="zh-CN" dirty="0"/>
          </a:p>
          <a:p>
            <a:pPr lvl="1">
              <a:buNone/>
            </a:pPr>
            <a:r>
              <a:rPr lang="en-US" altLang="zh-CN" b="1" dirty="0">
                <a:solidFill>
                  <a:srgbClr val="C00000"/>
                </a:solidFill>
              </a:rPr>
              <a:t># yum check-update</a:t>
            </a:r>
          </a:p>
          <a:p>
            <a:pPr lvl="1">
              <a:buNone/>
            </a:pPr>
            <a:r>
              <a:rPr lang="en-US" altLang="zh-CN" b="1" dirty="0">
                <a:solidFill>
                  <a:srgbClr val="C00000"/>
                </a:solidFill>
              </a:rPr>
              <a:t># yum -y update</a:t>
            </a:r>
          </a:p>
          <a:p>
            <a:pPr lvl="1">
              <a:buNone/>
            </a:pPr>
            <a:r>
              <a:rPr lang="en-US" altLang="zh-CN" b="1" dirty="0">
                <a:solidFill>
                  <a:srgbClr val="C00000"/>
                </a:solidFill>
              </a:rPr>
              <a:t># yum -y update-minimal</a:t>
            </a:r>
          </a:p>
          <a:p>
            <a:r>
              <a:rPr lang="zh-CN" altLang="en-US" dirty="0"/>
              <a:t>自动更新</a:t>
            </a:r>
            <a:endParaRPr lang="en-US" altLang="zh-CN" dirty="0"/>
          </a:p>
          <a:p>
            <a:pPr lvl="1"/>
            <a:r>
              <a:rPr lang="zh-CN" altLang="en-US" dirty="0"/>
              <a:t>启用</a:t>
            </a:r>
            <a:r>
              <a:rPr lang="en-US" altLang="zh-CN" dirty="0"/>
              <a:t>yum-</a:t>
            </a:r>
            <a:r>
              <a:rPr lang="en-US" altLang="zh-CN" dirty="0" err="1"/>
              <a:t>cron</a:t>
            </a:r>
            <a:r>
              <a:rPr lang="zh-CN" altLang="zh-CN" dirty="0"/>
              <a:t>服务</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证书的签发过程</a:t>
            </a:r>
          </a:p>
        </p:txBody>
      </p:sp>
      <p:sp>
        <p:nvSpPr>
          <p:cNvPr id="3" name="内容占位符 2"/>
          <p:cNvSpPr>
            <a:spLocks noGrp="1"/>
          </p:cNvSpPr>
          <p:nvPr>
            <p:ph idx="1"/>
          </p:nvPr>
        </p:nvSpPr>
        <p:spPr>
          <a:xfrm>
            <a:off x="457200" y="1196752"/>
            <a:ext cx="8229600" cy="4934173"/>
          </a:xfrm>
        </p:spPr>
        <p:txBody>
          <a:bodyPr/>
          <a:lstStyle/>
          <a:p>
            <a:r>
              <a:rPr lang="en-US" altLang="zh-CN" dirty="0"/>
              <a:t>1.</a:t>
            </a:r>
            <a:r>
              <a:rPr lang="zh-CN" altLang="zh-CN" dirty="0"/>
              <a:t>主体</a:t>
            </a:r>
            <a:r>
              <a:rPr lang="zh-CN" altLang="en-US" dirty="0"/>
              <a:t>（服务器、客户端、用户等）</a:t>
            </a:r>
            <a:endParaRPr lang="en-US" altLang="zh-CN" dirty="0"/>
          </a:p>
          <a:p>
            <a:pPr lvl="1"/>
            <a:r>
              <a:rPr lang="zh-CN" altLang="zh-CN" dirty="0"/>
              <a:t>生成</a:t>
            </a:r>
            <a:r>
              <a:rPr lang="zh-CN" altLang="en-US" dirty="0"/>
              <a:t>密钥对</a:t>
            </a:r>
            <a:endParaRPr lang="en-US" altLang="zh-CN" dirty="0"/>
          </a:p>
          <a:p>
            <a:pPr lvl="1"/>
            <a:r>
              <a:rPr lang="zh-CN" altLang="en-US" dirty="0"/>
              <a:t>生成</a:t>
            </a:r>
            <a:r>
              <a:rPr lang="zh-CN" altLang="zh-CN" dirty="0"/>
              <a:t>包含其公钥的</a:t>
            </a:r>
            <a:r>
              <a:rPr lang="zh-CN" altLang="en-US" dirty="0"/>
              <a:t>证书签名请求（</a:t>
            </a:r>
            <a:r>
              <a:rPr lang="en-US" altLang="zh-CN" dirty="0"/>
              <a:t>CSR</a:t>
            </a:r>
            <a:r>
              <a:rPr lang="zh-CN" altLang="en-US" dirty="0"/>
              <a:t>）</a:t>
            </a:r>
            <a:endParaRPr lang="en-US" altLang="zh-CN" dirty="0"/>
          </a:p>
          <a:p>
            <a:pPr lvl="1"/>
            <a:r>
              <a:rPr lang="zh-CN" altLang="zh-CN" dirty="0"/>
              <a:t>将</a:t>
            </a:r>
            <a:r>
              <a:rPr lang="en-US" altLang="zh-CN" dirty="0"/>
              <a:t>CSR</a:t>
            </a:r>
            <a:r>
              <a:rPr lang="zh-CN" altLang="zh-CN" dirty="0"/>
              <a:t>提交给</a:t>
            </a:r>
            <a:r>
              <a:rPr lang="en-US" altLang="zh-CN" dirty="0"/>
              <a:t>CA</a:t>
            </a:r>
            <a:r>
              <a:rPr lang="zh-CN" altLang="zh-CN" dirty="0"/>
              <a:t>，等待批准</a:t>
            </a:r>
            <a:endParaRPr lang="en-US" altLang="zh-CN" dirty="0"/>
          </a:p>
          <a:p>
            <a:r>
              <a:rPr lang="en-US" altLang="zh-CN" dirty="0"/>
              <a:t>2. CA</a:t>
            </a:r>
          </a:p>
          <a:p>
            <a:pPr lvl="1"/>
            <a:r>
              <a:rPr lang="zh-CN" altLang="zh-CN" dirty="0"/>
              <a:t>核实申请者的身份</a:t>
            </a:r>
            <a:endParaRPr lang="en-US" altLang="zh-CN" dirty="0"/>
          </a:p>
          <a:p>
            <a:pPr lvl="1"/>
            <a:r>
              <a:rPr lang="zh-CN" altLang="en-US" dirty="0"/>
              <a:t>用</a:t>
            </a:r>
            <a:r>
              <a:rPr lang="en-US" altLang="zh-CN" dirty="0"/>
              <a:t>CA</a:t>
            </a:r>
            <a:r>
              <a:rPr lang="zh-CN" altLang="en-US" dirty="0"/>
              <a:t>的私钥对</a:t>
            </a:r>
            <a:r>
              <a:rPr lang="zh-CN" altLang="zh-CN" dirty="0"/>
              <a:t>申请进行签名生成一个有效的证书</a:t>
            </a:r>
            <a:endParaRPr lang="en-US" altLang="zh-CN" dirty="0"/>
          </a:p>
          <a:p>
            <a:pPr lvl="1"/>
            <a:r>
              <a:rPr lang="zh-CN" altLang="en-US" dirty="0"/>
              <a:t>颁发</a:t>
            </a:r>
            <a:r>
              <a:rPr lang="zh-CN" altLang="zh-CN" dirty="0"/>
              <a:t>证书，以便申请者可使用该证书</a:t>
            </a:r>
            <a:endParaRPr lang="en-US" altLang="zh-CN" dirty="0"/>
          </a:p>
          <a:p>
            <a:r>
              <a:rPr lang="en-US" altLang="zh-CN" dirty="0"/>
              <a:t>3. </a:t>
            </a:r>
            <a:r>
              <a:rPr lang="zh-CN" altLang="en-US" dirty="0"/>
              <a:t>主体（服务器、客户端、用户等）</a:t>
            </a:r>
            <a:endParaRPr lang="en-US" altLang="zh-CN" dirty="0"/>
          </a:p>
          <a:p>
            <a:pPr lvl="1"/>
            <a:r>
              <a:rPr lang="zh-CN" altLang="en-US" dirty="0"/>
              <a:t>获得由</a:t>
            </a:r>
            <a:r>
              <a:rPr lang="en-US" altLang="zh-CN" dirty="0"/>
              <a:t>CA</a:t>
            </a:r>
            <a:r>
              <a:rPr lang="zh-CN" altLang="en-US" dirty="0"/>
              <a:t>签名的有效证书以便使用</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140</a:t>
            </a:fld>
            <a:endParaRPr lang="en-US" altLang="zh-C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896544"/>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dirty="0"/>
              <a:t># </a:t>
            </a:r>
            <a:r>
              <a:rPr lang="en-US" altLang="zh-CN" dirty="0" err="1"/>
              <a:t>cd</a:t>
            </a:r>
            <a:r>
              <a:rPr lang="en-US" altLang="zh-CN" dirty="0"/>
              <a:t> /etc/</a:t>
            </a:r>
            <a:r>
              <a:rPr lang="en-US" altLang="zh-CN" dirty="0" err="1"/>
              <a:t>pki</a:t>
            </a:r>
            <a:r>
              <a:rPr lang="en-US" altLang="zh-CN" dirty="0"/>
              <a:t>/</a:t>
            </a:r>
            <a:r>
              <a:rPr lang="en-US" altLang="zh-CN" dirty="0" err="1"/>
              <a:t>tls</a:t>
            </a:r>
            <a:endParaRPr lang="en-US" altLang="zh-CN" dirty="0"/>
          </a:p>
          <a:p>
            <a:pPr>
              <a:buNone/>
            </a:pPr>
            <a:r>
              <a:rPr lang="en-US" altLang="zh-CN" dirty="0"/>
              <a:t># </a:t>
            </a:r>
            <a:r>
              <a:rPr lang="en-US" altLang="zh-CN" dirty="0" err="1"/>
              <a:t>openssl</a:t>
            </a:r>
            <a:r>
              <a:rPr lang="en-US" altLang="zh-CN" dirty="0"/>
              <a:t> </a:t>
            </a:r>
            <a:r>
              <a:rPr lang="en-US" altLang="zh-CN" dirty="0" err="1"/>
              <a:t>req</a:t>
            </a:r>
            <a:r>
              <a:rPr lang="en-US" altLang="zh-CN" dirty="0"/>
              <a:t> -new -x509 -days 365 -sha1 \</a:t>
            </a:r>
          </a:p>
          <a:p>
            <a:pPr>
              <a:buNone/>
            </a:pPr>
            <a:r>
              <a:rPr lang="en-US" altLang="zh-CN" dirty="0"/>
              <a:t>    -nodes -</a:t>
            </a:r>
            <a:r>
              <a:rPr lang="en-US" altLang="zh-CN" dirty="0" err="1"/>
              <a:t>newkey</a:t>
            </a:r>
            <a:r>
              <a:rPr lang="en-US" altLang="zh-CN" dirty="0"/>
              <a:t> rsa:2048 \</a:t>
            </a:r>
          </a:p>
          <a:p>
            <a:pPr>
              <a:buNone/>
            </a:pPr>
            <a:r>
              <a:rPr lang="en-US" altLang="zh-CN" dirty="0"/>
              <a:t>    -</a:t>
            </a:r>
            <a:r>
              <a:rPr lang="en-US" altLang="zh-CN" dirty="0" err="1"/>
              <a:t>keyout</a:t>
            </a:r>
            <a:r>
              <a:rPr lang="en-US" altLang="zh-CN" dirty="0"/>
              <a:t> private/</a:t>
            </a:r>
            <a:r>
              <a:rPr lang="en-US" altLang="zh-CN" dirty="0" err="1"/>
              <a:t>ftp.olabs.lan.key</a:t>
            </a:r>
            <a:r>
              <a:rPr lang="en-US" altLang="zh-CN" dirty="0"/>
              <a:t> \</a:t>
            </a:r>
            <a:endParaRPr lang="zh-CN" altLang="zh-CN" dirty="0"/>
          </a:p>
          <a:p>
            <a:pPr>
              <a:buNone/>
            </a:pPr>
            <a:r>
              <a:rPr lang="en-US" altLang="zh-CN" dirty="0"/>
              <a:t>    -out </a:t>
            </a:r>
            <a:r>
              <a:rPr lang="en-US" altLang="zh-CN" dirty="0" err="1"/>
              <a:t>certs</a:t>
            </a:r>
            <a:r>
              <a:rPr lang="en-US" altLang="zh-CN" dirty="0"/>
              <a:t>/</a:t>
            </a:r>
            <a:r>
              <a:rPr lang="en-US" altLang="zh-CN" dirty="0" err="1"/>
              <a:t>ftp.olabs.lan.crt</a:t>
            </a:r>
            <a:r>
              <a:rPr lang="en-US" altLang="zh-CN" dirty="0"/>
              <a:t> \</a:t>
            </a:r>
            <a:endParaRPr lang="zh-CN" altLang="zh-CN" dirty="0"/>
          </a:p>
          <a:p>
            <a:pPr>
              <a:buNone/>
            </a:pPr>
            <a:r>
              <a:rPr lang="en-US" altLang="zh-CN" dirty="0"/>
              <a:t>    -</a:t>
            </a:r>
            <a:r>
              <a:rPr lang="en-US" altLang="zh-CN" dirty="0" err="1"/>
              <a:t>subj</a:t>
            </a:r>
            <a:r>
              <a:rPr lang="en-US" altLang="zh-CN" dirty="0"/>
              <a:t> ‘/O=</a:t>
            </a:r>
            <a:r>
              <a:rPr lang="en-US" altLang="zh-CN" dirty="0" err="1"/>
              <a:t>olabs</a:t>
            </a:r>
            <a:r>
              <a:rPr lang="en-US" altLang="zh-CN" dirty="0"/>
              <a:t>/C=CN/CN=</a:t>
            </a:r>
            <a:r>
              <a:rPr lang="en-US" altLang="zh-CN" dirty="0" err="1"/>
              <a:t>ftp.olabs.lan</a:t>
            </a:r>
            <a:r>
              <a:rPr lang="en-US" altLang="zh-CN" dirty="0"/>
              <a:t>'</a:t>
            </a:r>
          </a:p>
          <a:p>
            <a:pPr>
              <a:buNone/>
            </a:pPr>
            <a:r>
              <a:rPr lang="en-US" altLang="zh-CN" dirty="0"/>
              <a:t># </a:t>
            </a:r>
            <a:r>
              <a:rPr lang="en-US" altLang="zh-CN" dirty="0" err="1"/>
              <a:t>chmod</a:t>
            </a:r>
            <a:r>
              <a:rPr lang="en-US" altLang="zh-CN" dirty="0"/>
              <a:t> 600 private/</a:t>
            </a:r>
            <a:r>
              <a:rPr lang="en-US" altLang="zh-CN" dirty="0" err="1"/>
              <a:t>ftp.olabs.lan.key</a:t>
            </a:r>
            <a:endParaRPr lang="zh-CN" altLang="en-US" dirty="0"/>
          </a:p>
          <a:p>
            <a:pPr>
              <a:buNone/>
            </a:pPr>
            <a:r>
              <a:rPr lang="en-US" altLang="zh-CN" dirty="0"/>
              <a:t># </a:t>
            </a:r>
            <a:r>
              <a:rPr lang="en-US" altLang="zh-CN" dirty="0" err="1"/>
              <a:t>openssl</a:t>
            </a:r>
            <a:r>
              <a:rPr lang="en-US" altLang="zh-CN" dirty="0"/>
              <a:t> </a:t>
            </a:r>
            <a:r>
              <a:rPr lang="en-US" altLang="zh-CN" dirty="0" err="1"/>
              <a:t>rsa</a:t>
            </a:r>
            <a:r>
              <a:rPr lang="en-US" altLang="zh-CN" dirty="0"/>
              <a:t> -text -in private/</a:t>
            </a:r>
            <a:r>
              <a:rPr lang="en-US" altLang="zh-CN" dirty="0" err="1"/>
              <a:t>ftp.olabs.lan.key</a:t>
            </a:r>
            <a:endParaRPr lang="en-US" altLang="zh-CN" dirty="0"/>
          </a:p>
          <a:p>
            <a:pPr>
              <a:buNone/>
            </a:pPr>
            <a:r>
              <a:rPr lang="en-US" altLang="zh-CN" dirty="0"/>
              <a:t># </a:t>
            </a:r>
            <a:r>
              <a:rPr lang="en-US" altLang="zh-CN" dirty="0" err="1"/>
              <a:t>openssl</a:t>
            </a:r>
            <a:r>
              <a:rPr lang="en-US" altLang="zh-CN" dirty="0"/>
              <a:t> x509 -text -in </a:t>
            </a:r>
            <a:r>
              <a:rPr lang="en-US" altLang="zh-CN" dirty="0" err="1"/>
              <a:t>certs</a:t>
            </a:r>
            <a:r>
              <a:rPr lang="en-US" altLang="zh-CN" dirty="0"/>
              <a:t>/</a:t>
            </a:r>
            <a:r>
              <a:rPr lang="en-US" altLang="zh-CN" dirty="0" err="1"/>
              <a:t>ftp.olabs.lan.crt</a:t>
            </a:r>
            <a:endParaRPr lang="en-US" altLang="zh-CN" dirty="0"/>
          </a:p>
        </p:txBody>
      </p:sp>
      <p:sp>
        <p:nvSpPr>
          <p:cNvPr id="3" name="标题 2"/>
          <p:cNvSpPr>
            <a:spLocks noGrp="1"/>
          </p:cNvSpPr>
          <p:nvPr>
            <p:ph type="title"/>
          </p:nvPr>
        </p:nvSpPr>
        <p:spPr/>
        <p:txBody>
          <a:bodyPr/>
          <a:lstStyle/>
          <a:p>
            <a:r>
              <a:rPr lang="zh-CN" altLang="en-US" dirty="0"/>
              <a:t>创建自签名证书</a:t>
            </a:r>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141</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创建多域名证书（</a:t>
            </a:r>
            <a:r>
              <a:rPr lang="es-ES" dirty="0"/>
              <a:t>SAN </a:t>
            </a:r>
            <a:r>
              <a:rPr lang="zh-CN" altLang="en-US" dirty="0"/>
              <a:t>证书）</a:t>
            </a:r>
          </a:p>
        </p:txBody>
      </p:sp>
      <p:sp>
        <p:nvSpPr>
          <p:cNvPr id="3" name="内容占位符 2"/>
          <p:cNvSpPr>
            <a:spLocks noGrp="1"/>
          </p:cNvSpPr>
          <p:nvPr>
            <p:ph idx="1"/>
          </p:nvPr>
        </p:nvSpPr>
        <p:spPr/>
        <p:txBody>
          <a:bodyPr/>
          <a:lstStyle/>
          <a:p>
            <a:r>
              <a:rPr lang="zh-CN" altLang="en-US" dirty="0"/>
              <a:t>多域名证书（</a:t>
            </a:r>
            <a:r>
              <a:rPr lang="es-ES" dirty="0"/>
              <a:t>SAN </a:t>
            </a:r>
            <a:r>
              <a:rPr lang="zh-CN" altLang="en-US" dirty="0"/>
              <a:t>证书）</a:t>
            </a:r>
            <a:endParaRPr lang="en-US" altLang="zh-CN" dirty="0"/>
          </a:p>
          <a:p>
            <a:r>
              <a:rPr lang="zh-CN" altLang="en-US" dirty="0"/>
              <a:t>通常也称</a:t>
            </a:r>
            <a:r>
              <a:rPr lang="es-ES" dirty="0"/>
              <a:t> UCC</a:t>
            </a:r>
            <a:r>
              <a:rPr lang="zh-CN" altLang="en-US" dirty="0"/>
              <a:t>（</a:t>
            </a:r>
            <a:r>
              <a:rPr lang="es-ES" dirty="0"/>
              <a:t>Unified Communications Certificates</a:t>
            </a:r>
            <a:r>
              <a:rPr lang="zh-CN" altLang="en-US" dirty="0"/>
              <a:t>，统一通信证书）</a:t>
            </a:r>
            <a:endParaRPr lang="en-US" altLang="zh-CN" dirty="0"/>
          </a:p>
          <a:p>
            <a:r>
              <a:rPr lang="zh-CN" altLang="en-US" dirty="0"/>
              <a:t>即在一张证书里同时签署多个域名</a:t>
            </a:r>
            <a:endParaRPr lang="en-US" altLang="zh-CN" dirty="0"/>
          </a:p>
          <a:p>
            <a:r>
              <a:rPr lang="zh-CN" altLang="en-US" dirty="0"/>
              <a:t>它是</a:t>
            </a:r>
            <a:r>
              <a:rPr lang="es-ES" dirty="0"/>
              <a:t> X.509 </a:t>
            </a:r>
            <a:r>
              <a:rPr lang="zh-CN" altLang="en-US" dirty="0"/>
              <a:t>扩展实现（</a:t>
            </a:r>
            <a:r>
              <a:rPr lang="es-ES" dirty="0"/>
              <a:t>RFC 2459</a:t>
            </a:r>
            <a:r>
              <a:rPr lang="zh-CN" altLang="en-US" dirty="0"/>
              <a:t>）</a:t>
            </a:r>
            <a:endParaRPr lang="en-US" altLang="zh-CN" dirty="0"/>
          </a:p>
          <a:p>
            <a:r>
              <a:rPr lang="zh-CN" altLang="en-US" dirty="0"/>
              <a:t>使用</a:t>
            </a:r>
            <a:r>
              <a:rPr lang="es-ES" dirty="0"/>
              <a:t> subjectAltName</a:t>
            </a:r>
            <a:r>
              <a:rPr lang="zh-CN" altLang="en-US" dirty="0"/>
              <a:t>指定多个域名，既可以分别指定多个域名，也可以使用通配符的泛域名或两者混用。</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142</a:t>
            </a:fld>
            <a:endParaRPr lang="en-US" altLang="zh-C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143</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r>
              <a:rPr lang="zh-CN" altLang="zh-CN" dirty="0"/>
              <a:t>简介</a:t>
            </a:r>
            <a:endParaRPr lang="zh-CN" altLang="en-US" dirty="0"/>
          </a:p>
        </p:txBody>
      </p:sp>
      <p:sp>
        <p:nvSpPr>
          <p:cNvPr id="3" name="内容占位符 2"/>
          <p:cNvSpPr>
            <a:spLocks noGrp="1"/>
          </p:cNvSpPr>
          <p:nvPr>
            <p:ph idx="1"/>
          </p:nvPr>
        </p:nvSpPr>
        <p:spPr/>
        <p:txBody>
          <a:bodyPr/>
          <a:lstStyle/>
          <a:p>
            <a:r>
              <a:rPr lang="en-US" altLang="zh-CN" dirty="0"/>
              <a:t>Transmission Control Protocol Wrappers </a:t>
            </a:r>
          </a:p>
          <a:p>
            <a:r>
              <a:rPr lang="zh-CN" altLang="en-US" dirty="0"/>
              <a:t>是一种应用层的网络访问控制程序。</a:t>
            </a:r>
            <a:endParaRPr lang="en-US" altLang="zh-CN" dirty="0"/>
          </a:p>
          <a:p>
            <a:r>
              <a:rPr lang="zh-CN" altLang="en-US" dirty="0"/>
              <a:t>由 </a:t>
            </a:r>
            <a:r>
              <a:rPr lang="en-US" altLang="zh-CN" dirty="0" err="1"/>
              <a:t>Wietse</a:t>
            </a:r>
            <a:r>
              <a:rPr lang="en-US" altLang="zh-CN" dirty="0"/>
              <a:t> </a:t>
            </a:r>
            <a:r>
              <a:rPr lang="en-US" altLang="zh-CN" dirty="0" err="1"/>
              <a:t>Venema</a:t>
            </a:r>
            <a:r>
              <a:rPr lang="en-US" altLang="zh-CN" dirty="0"/>
              <a:t> </a:t>
            </a:r>
            <a:r>
              <a:rPr lang="zh-CN" altLang="en-US" dirty="0"/>
              <a:t>开发的一个免费软件。</a:t>
            </a:r>
            <a:endParaRPr lang="en-US" altLang="zh-CN" dirty="0"/>
          </a:p>
          <a:p>
            <a:r>
              <a:rPr lang="zh-CN" altLang="en-US" dirty="0"/>
              <a:t>使用访问控制列表 </a:t>
            </a:r>
            <a:r>
              <a:rPr lang="en-US" altLang="zh-CN" dirty="0"/>
              <a:t>(</a:t>
            </a:r>
            <a:r>
              <a:rPr lang="en-US" altLang="zh-CN" dirty="0">
                <a:solidFill>
                  <a:srgbClr val="002060"/>
                </a:solidFill>
              </a:rPr>
              <a:t>ACL</a:t>
            </a:r>
            <a:r>
              <a:rPr lang="en-US" altLang="zh-CN" dirty="0"/>
              <a:t>) </a:t>
            </a:r>
            <a:r>
              <a:rPr lang="zh-CN" altLang="en-US" dirty="0"/>
              <a:t>实现主机访问控制</a:t>
            </a:r>
            <a:endParaRPr lang="en-US" altLang="zh-CN" dirty="0"/>
          </a:p>
          <a:p>
            <a:pPr lvl="1">
              <a:lnSpc>
                <a:spcPct val="80000"/>
              </a:lnSpc>
            </a:pPr>
            <a:r>
              <a:rPr lang="en-US" altLang="zh-CN" dirty="0">
                <a:solidFill>
                  <a:srgbClr val="002060"/>
                </a:solidFill>
              </a:rPr>
              <a:t>/etc/</a:t>
            </a:r>
            <a:r>
              <a:rPr lang="en-US" altLang="zh-CN" dirty="0" err="1">
                <a:solidFill>
                  <a:srgbClr val="002060"/>
                </a:solidFill>
              </a:rPr>
              <a:t>hosts.allow</a:t>
            </a:r>
            <a:r>
              <a:rPr lang="en-US" altLang="zh-CN" dirty="0">
                <a:solidFill>
                  <a:srgbClr val="002060"/>
                </a:solidFill>
              </a:rPr>
              <a:t> </a:t>
            </a:r>
            <a:r>
              <a:rPr lang="zh-CN" altLang="en-US" dirty="0"/>
              <a:t>是一个许可表</a:t>
            </a:r>
          </a:p>
          <a:p>
            <a:pPr lvl="1">
              <a:lnSpc>
                <a:spcPct val="80000"/>
              </a:lnSpc>
            </a:pPr>
            <a:r>
              <a:rPr lang="en-US" altLang="zh-CN" dirty="0">
                <a:solidFill>
                  <a:srgbClr val="002060"/>
                </a:solidFill>
              </a:rPr>
              <a:t>/etc/</a:t>
            </a:r>
            <a:r>
              <a:rPr lang="en-US" altLang="zh-CN" dirty="0" err="1">
                <a:solidFill>
                  <a:srgbClr val="002060"/>
                </a:solidFill>
              </a:rPr>
              <a:t>hosts.deny</a:t>
            </a:r>
            <a:r>
              <a:rPr lang="en-US" altLang="zh-CN" dirty="0">
                <a:solidFill>
                  <a:srgbClr val="002060"/>
                </a:solidFill>
              </a:rPr>
              <a:t> </a:t>
            </a:r>
            <a:r>
              <a:rPr lang="zh-CN" altLang="en-US" dirty="0"/>
              <a:t>是一个拒绝表</a:t>
            </a:r>
          </a:p>
          <a:p>
            <a:r>
              <a:rPr lang="zh-CN" altLang="en-US" dirty="0"/>
              <a:t>随着广泛的应用逐渐成为一种标准的安全工具</a:t>
            </a:r>
            <a:endParaRPr lang="en-US" altLang="zh-CN" dirty="0"/>
          </a:p>
          <a:p>
            <a:r>
              <a:rPr lang="zh-CN" altLang="en-US" dirty="0"/>
              <a:t>在 </a:t>
            </a:r>
            <a:r>
              <a:rPr lang="en-US" altLang="zh-CN" dirty="0"/>
              <a:t>RHEL/</a:t>
            </a:r>
            <a:r>
              <a:rPr lang="en-US" altLang="zh-CN" dirty="0" err="1"/>
              <a:t>CentOS</a:t>
            </a:r>
            <a:r>
              <a:rPr lang="en-US" altLang="zh-CN" dirty="0"/>
              <a:t> </a:t>
            </a:r>
            <a:r>
              <a:rPr lang="zh-CN" altLang="en-US" dirty="0"/>
              <a:t>中是默认安装的</a:t>
            </a:r>
            <a:endParaRPr lang="en-US" altLang="zh-CN" dirty="0"/>
          </a:p>
          <a:p>
            <a:pPr lvl="1">
              <a:buNone/>
            </a:pPr>
            <a:r>
              <a:rPr lang="en-US" altLang="zh-CN" dirty="0">
                <a:solidFill>
                  <a:schemeClr val="accent6">
                    <a:lumMod val="50000"/>
                  </a:schemeClr>
                </a:solidFill>
              </a:rPr>
              <a:t>#  yum -y install </a:t>
            </a:r>
            <a:r>
              <a:rPr lang="en-US" altLang="zh-CN" dirty="0" err="1">
                <a:solidFill>
                  <a:schemeClr val="accent6">
                    <a:lumMod val="50000"/>
                  </a:schemeClr>
                </a:solidFill>
              </a:rPr>
              <a:t>tcp_wrappers</a:t>
            </a:r>
            <a:endParaRPr lang="en-US" altLang="zh-CN" dirty="0">
              <a:solidFill>
                <a:schemeClr val="accent6">
                  <a:lumMod val="50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144</a:t>
            </a:fld>
            <a:endParaRPr lang="en-US" altLang="zh-CN"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r>
              <a:rPr lang="zh-CN" altLang="en-US" dirty="0"/>
              <a:t>实现访问控制</a:t>
            </a:r>
          </a:p>
        </p:txBody>
      </p:sp>
      <p:sp>
        <p:nvSpPr>
          <p:cNvPr id="3" name="内容占位符 2"/>
          <p:cNvSpPr>
            <a:spLocks noGrp="1"/>
          </p:cNvSpPr>
          <p:nvPr>
            <p:ph idx="1"/>
          </p:nvPr>
        </p:nvSpPr>
        <p:spPr>
          <a:xfrm>
            <a:off x="457200" y="1268760"/>
            <a:ext cx="4762872" cy="4862165"/>
          </a:xfrm>
        </p:spPr>
        <p:txBody>
          <a:bodyPr/>
          <a:lstStyle/>
          <a:p>
            <a:r>
              <a:rPr lang="zh-CN" altLang="en-US" sz="2400" dirty="0"/>
              <a:t>读取</a:t>
            </a:r>
            <a:r>
              <a:rPr lang="en-US" altLang="zh-CN" sz="2400" dirty="0"/>
              <a:t>/etc/</a:t>
            </a:r>
            <a:r>
              <a:rPr lang="en-US" altLang="zh-CN" sz="2400" dirty="0" err="1"/>
              <a:t>hosts.allow</a:t>
            </a:r>
            <a:r>
              <a:rPr lang="zh-CN" altLang="en-US" sz="2400" dirty="0"/>
              <a:t>文件，如果明确允许访问，则提供访问且不再检查</a:t>
            </a:r>
            <a:r>
              <a:rPr lang="en-US" altLang="zh-CN" sz="2400" dirty="0"/>
              <a:t>/etc/</a:t>
            </a:r>
            <a:r>
              <a:rPr lang="en-US" altLang="zh-CN" sz="2400" dirty="0" err="1"/>
              <a:t>hosts.deny</a:t>
            </a:r>
            <a:endParaRPr lang="en-US" altLang="zh-CN" sz="2400" dirty="0"/>
          </a:p>
          <a:p>
            <a:r>
              <a:rPr lang="zh-CN" altLang="en-US" sz="2400" dirty="0"/>
              <a:t>读取</a:t>
            </a:r>
            <a:r>
              <a:rPr lang="en-US" altLang="zh-CN" sz="2400" dirty="0"/>
              <a:t>/etc/</a:t>
            </a:r>
            <a:r>
              <a:rPr lang="en-US" altLang="zh-CN" sz="2400" dirty="0" err="1"/>
              <a:t>hosts.deny</a:t>
            </a:r>
            <a:r>
              <a:rPr lang="zh-CN" altLang="en-US" sz="2400" dirty="0"/>
              <a:t>文件，如果明确拒绝访问，则指定计算机将被拒绝访问。</a:t>
            </a:r>
          </a:p>
          <a:p>
            <a:r>
              <a:rPr lang="zh-CN" altLang="en-US" sz="2400" dirty="0"/>
              <a:t>如果两个文件中都没有访问者的计算机名称或</a:t>
            </a:r>
            <a:r>
              <a:rPr lang="en-US" altLang="zh-CN" sz="2400" dirty="0"/>
              <a:t>IP</a:t>
            </a:r>
            <a:r>
              <a:rPr lang="zh-CN" altLang="en-US" sz="2400" dirty="0"/>
              <a:t>地址，则自动提供访问权。</a:t>
            </a:r>
          </a:p>
          <a:p>
            <a:r>
              <a:rPr lang="zh-CN" altLang="en-US" sz="2400" dirty="0"/>
              <a:t>如果不存在这两个文件或文件内容为空，则 </a:t>
            </a:r>
            <a:r>
              <a:rPr lang="en-US" altLang="zh-CN" sz="2400" dirty="0" err="1"/>
              <a:t>TCP_Wrappers</a:t>
            </a:r>
            <a:r>
              <a:rPr lang="zh-CN" altLang="en-US" sz="2400" dirty="0"/>
              <a:t>的访问控制功能被禁用。</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145</a:t>
            </a:fld>
            <a:endParaRPr lang="en-US" altLang="zh-CN" dirty="0"/>
          </a:p>
        </p:txBody>
      </p:sp>
      <p:pic>
        <p:nvPicPr>
          <p:cNvPr id="4098" name="Picture 2"/>
          <p:cNvPicPr>
            <a:picLocks noChangeAspect="1" noChangeArrowheads="1"/>
          </p:cNvPicPr>
          <p:nvPr/>
        </p:nvPicPr>
        <p:blipFill>
          <a:blip r:embed="rId2" cstate="print"/>
          <a:srcRect/>
          <a:stretch>
            <a:fillRect/>
          </a:stretch>
        </p:blipFill>
        <p:spPr bwMode="auto">
          <a:xfrm>
            <a:off x="5364088" y="1340767"/>
            <a:ext cx="3312368" cy="4464947"/>
          </a:xfrm>
          <a:prstGeom prst="rect">
            <a:avLst/>
          </a:prstGeom>
          <a:noFill/>
          <a:ln w="9525">
            <a:noFill/>
            <a:miter lim="800000"/>
            <a:headEnd/>
            <a:tailEnd/>
          </a:ln>
          <a:effec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br>
              <a:rPr lang="en-US" altLang="zh-CN" dirty="0"/>
            </a:br>
            <a:r>
              <a:rPr lang="zh-CN" altLang="en-US" dirty="0"/>
              <a:t>保护机制的实现方式（</a:t>
            </a:r>
            <a:r>
              <a:rPr lang="en-US" altLang="zh-CN" dirty="0"/>
              <a:t>1</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146</a:t>
            </a:fld>
            <a:endParaRPr lang="en-US" altLang="zh-CN" dirty="0"/>
          </a:p>
        </p:txBody>
      </p:sp>
      <p:pic>
        <p:nvPicPr>
          <p:cNvPr id="5122" name="Picture 2"/>
          <p:cNvPicPr>
            <a:picLocks noChangeAspect="1" noChangeArrowheads="1"/>
          </p:cNvPicPr>
          <p:nvPr/>
        </p:nvPicPr>
        <p:blipFill>
          <a:blip r:embed="rId2" cstate="print"/>
          <a:srcRect/>
          <a:stretch>
            <a:fillRect/>
          </a:stretch>
        </p:blipFill>
        <p:spPr bwMode="auto">
          <a:xfrm>
            <a:off x="4139952" y="1844824"/>
            <a:ext cx="4451588" cy="3312368"/>
          </a:xfrm>
          <a:prstGeom prst="rect">
            <a:avLst/>
          </a:prstGeom>
          <a:noFill/>
          <a:ln w="9525">
            <a:noFill/>
            <a:miter lim="800000"/>
            <a:headEnd/>
            <a:tailEnd/>
          </a:ln>
          <a:effectLst/>
        </p:spPr>
      </p:pic>
      <p:sp>
        <p:nvSpPr>
          <p:cNvPr id="9" name="内容占位符 2"/>
          <p:cNvSpPr>
            <a:spLocks noGrp="1"/>
          </p:cNvSpPr>
          <p:nvPr>
            <p:ph idx="1"/>
          </p:nvPr>
        </p:nvSpPr>
        <p:spPr>
          <a:xfrm>
            <a:off x="323528" y="1628800"/>
            <a:ext cx="4032448" cy="4502125"/>
          </a:xfrm>
        </p:spPr>
        <p:txBody>
          <a:bodyPr/>
          <a:lstStyle/>
          <a:p>
            <a:r>
              <a:rPr lang="en-US" altLang="zh-CN" sz="2800" b="1" dirty="0">
                <a:solidFill>
                  <a:srgbClr val="002060"/>
                </a:solidFill>
              </a:rPr>
              <a:t>TCP Wrappers </a:t>
            </a:r>
            <a:r>
              <a:rPr lang="zh-CN" altLang="en-US" sz="2800" b="1" dirty="0">
                <a:solidFill>
                  <a:srgbClr val="002060"/>
                </a:solidFill>
              </a:rPr>
              <a:t>扩展了 </a:t>
            </a:r>
            <a:r>
              <a:rPr lang="en-US" altLang="zh-CN" sz="2800" b="1" dirty="0" err="1">
                <a:solidFill>
                  <a:srgbClr val="002060"/>
                </a:solidFill>
              </a:rPr>
              <a:t>inetd</a:t>
            </a:r>
            <a:r>
              <a:rPr lang="en-US" altLang="zh-CN" sz="2800" b="1" dirty="0">
                <a:solidFill>
                  <a:srgbClr val="002060"/>
                </a:solidFill>
              </a:rPr>
              <a:t> </a:t>
            </a:r>
            <a:r>
              <a:rPr lang="zh-CN" altLang="en-US" sz="2800" b="1" dirty="0">
                <a:solidFill>
                  <a:srgbClr val="002060"/>
                </a:solidFill>
              </a:rPr>
              <a:t>的功能</a:t>
            </a:r>
            <a:endParaRPr lang="en-US" altLang="zh-CN" sz="2800" b="1" dirty="0">
              <a:solidFill>
                <a:srgbClr val="002060"/>
              </a:solidFill>
            </a:endParaRPr>
          </a:p>
          <a:p>
            <a:pPr lvl="1"/>
            <a:r>
              <a:rPr lang="zh-CN" altLang="en-US" sz="2400" dirty="0"/>
              <a:t>为受</a:t>
            </a:r>
            <a:r>
              <a:rPr lang="en-US" altLang="zh-CN" sz="2400" dirty="0" err="1"/>
              <a:t>inetd</a:t>
            </a:r>
            <a:r>
              <a:rPr lang="zh-CN" altLang="en-US" sz="2400" dirty="0"/>
              <a:t>控制的服务实施集中式的控制</a:t>
            </a:r>
            <a:endParaRPr lang="en-US" altLang="zh-CN" sz="2400" dirty="0"/>
          </a:p>
          <a:p>
            <a:pPr lvl="2"/>
            <a:r>
              <a:rPr lang="zh-CN" altLang="en-US" dirty="0"/>
              <a:t>提供日志支持</a:t>
            </a:r>
            <a:endParaRPr lang="en-US" altLang="zh-CN" dirty="0"/>
          </a:p>
          <a:p>
            <a:pPr lvl="2"/>
            <a:r>
              <a:rPr lang="zh-CN" altLang="en-US" dirty="0"/>
              <a:t>返回消息给接入的连接</a:t>
            </a:r>
            <a:endParaRPr lang="en-US" altLang="zh-CN" dirty="0"/>
          </a:p>
          <a:p>
            <a:pPr lvl="2"/>
            <a:r>
              <a:rPr lang="zh-CN" altLang="en-US" dirty="0"/>
              <a:t>使服务程序只接受内部连接等</a:t>
            </a:r>
            <a:endParaRPr lang="en-US" altLang="zh-CN" dirty="0"/>
          </a:p>
          <a:p>
            <a:pPr lvl="1"/>
            <a:r>
              <a:rPr lang="zh-CN" altLang="en-US" sz="2400" b="1" dirty="0">
                <a:solidFill>
                  <a:srgbClr val="002060"/>
                </a:solidFill>
              </a:rPr>
              <a:t>通过 </a:t>
            </a:r>
            <a:r>
              <a:rPr lang="en-US" altLang="zh-CN" sz="2400" b="1" dirty="0" err="1">
                <a:solidFill>
                  <a:srgbClr val="C00000"/>
                </a:solidFill>
              </a:rPr>
              <a:t>tcpd</a:t>
            </a:r>
            <a:r>
              <a:rPr lang="en-US" altLang="zh-CN" sz="2400" b="1" dirty="0">
                <a:solidFill>
                  <a:srgbClr val="002060"/>
                </a:solidFill>
              </a:rPr>
              <a:t> </a:t>
            </a:r>
            <a:r>
              <a:rPr lang="zh-CN" altLang="en-US" sz="2400" b="1" dirty="0">
                <a:solidFill>
                  <a:srgbClr val="002060"/>
                </a:solidFill>
              </a:rPr>
              <a:t>守护进程对其他服务程序进行包装</a:t>
            </a:r>
            <a:endParaRPr lang="en-US" altLang="zh-CN" sz="2400" b="1" dirty="0">
              <a:solidFill>
                <a:srgbClr val="002060"/>
              </a:solidFill>
            </a:endParaRPr>
          </a:p>
          <a:p>
            <a:pPr lvl="1"/>
            <a:r>
              <a:rPr lang="en-US" altLang="zh-CN" sz="2400" dirty="0">
                <a:solidFill>
                  <a:srgbClr val="0070C0"/>
                </a:solidFill>
              </a:rPr>
              <a:t>FreeBSD</a:t>
            </a:r>
            <a:r>
              <a:rPr lang="zh-CN" altLang="en-US" sz="2400" dirty="0">
                <a:solidFill>
                  <a:srgbClr val="0070C0"/>
                </a:solidFill>
              </a:rPr>
              <a:t>的实现方式</a:t>
            </a:r>
            <a:endParaRPr lang="en-US" altLang="zh-CN" sz="2400" dirty="0">
              <a:solidFill>
                <a:srgbClr val="0070C0"/>
              </a:solidFill>
            </a:endParaRPr>
          </a:p>
          <a:p>
            <a:endParaRPr lang="zh-CN" altLang="en-US" dirty="0"/>
          </a:p>
        </p:txBody>
      </p:sp>
      <p:sp>
        <p:nvSpPr>
          <p:cNvPr id="10" name="TextBox 9"/>
          <p:cNvSpPr txBox="1"/>
          <p:nvPr/>
        </p:nvSpPr>
        <p:spPr>
          <a:xfrm>
            <a:off x="4932040" y="5229200"/>
            <a:ext cx="374441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1"/>
            <a:r>
              <a:rPr lang="en-US" altLang="zh-CN" sz="2400" dirty="0" err="1">
                <a:solidFill>
                  <a:srgbClr val="002060"/>
                </a:solidFill>
              </a:rPr>
              <a:t>inetd</a:t>
            </a:r>
            <a:r>
              <a:rPr lang="zh-CN" altLang="en-US" sz="2400" dirty="0"/>
              <a:t>是</a:t>
            </a:r>
            <a:r>
              <a:rPr lang="en-US" altLang="zh-CN" sz="2400" dirty="0" err="1">
                <a:solidFill>
                  <a:srgbClr val="002060"/>
                </a:solidFill>
              </a:rPr>
              <a:t>Xinetd</a:t>
            </a:r>
            <a:r>
              <a:rPr lang="zh-CN" altLang="en-US" sz="2400" dirty="0"/>
              <a:t>的前身，也是一种超级服务器</a:t>
            </a:r>
            <a:endParaRPr lang="en-US" altLang="zh-CN" sz="24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br>
              <a:rPr lang="en-US" altLang="zh-CN" dirty="0"/>
            </a:br>
            <a:r>
              <a:rPr lang="zh-CN" altLang="en-US" dirty="0"/>
              <a:t>保护机制的实现方式（</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由网络服务程序调用</a:t>
            </a:r>
            <a:r>
              <a:rPr lang="en-US" altLang="zh-CN" dirty="0" err="1"/>
              <a:t>libwrap.so</a:t>
            </a:r>
            <a:r>
              <a:rPr lang="en-US" altLang="zh-CN" dirty="0"/>
              <a:t>.*</a:t>
            </a:r>
            <a:r>
              <a:rPr lang="zh-CN" altLang="en-US" dirty="0"/>
              <a:t>链接库</a:t>
            </a:r>
            <a:endParaRPr lang="en-US" altLang="zh-CN" dirty="0"/>
          </a:p>
          <a:p>
            <a:pPr lvl="1"/>
            <a:r>
              <a:rPr lang="zh-CN" altLang="en-US" b="1" dirty="0">
                <a:solidFill>
                  <a:srgbClr val="002060"/>
                </a:solidFill>
              </a:rPr>
              <a:t>内置</a:t>
            </a:r>
            <a:r>
              <a:rPr lang="en-US" altLang="zh-CN" b="1" dirty="0" err="1">
                <a:solidFill>
                  <a:srgbClr val="002060"/>
                </a:solidFill>
              </a:rPr>
              <a:t>libwrap.so</a:t>
            </a:r>
            <a:r>
              <a:rPr lang="en-US" altLang="zh-CN" b="1" dirty="0">
                <a:solidFill>
                  <a:srgbClr val="002060"/>
                </a:solidFill>
              </a:rPr>
              <a:t>.*</a:t>
            </a:r>
            <a:r>
              <a:rPr lang="zh-CN" altLang="en-US" b="1" dirty="0">
                <a:solidFill>
                  <a:srgbClr val="002060"/>
                </a:solidFill>
              </a:rPr>
              <a:t>库支持的网络服务程序都能使用</a:t>
            </a:r>
            <a:r>
              <a:rPr lang="en-US" altLang="zh-CN" b="1" dirty="0">
                <a:solidFill>
                  <a:srgbClr val="002060"/>
                </a:solidFill>
              </a:rPr>
              <a:t>TCP Wrappers</a:t>
            </a:r>
            <a:r>
              <a:rPr lang="zh-CN" altLang="en-US" b="1" dirty="0">
                <a:solidFill>
                  <a:srgbClr val="002060"/>
                </a:solidFill>
              </a:rPr>
              <a:t>来实现访问控制</a:t>
            </a:r>
            <a:endParaRPr lang="en-US" altLang="zh-CN" b="1" dirty="0">
              <a:solidFill>
                <a:srgbClr val="002060"/>
              </a:solidFill>
            </a:endParaRPr>
          </a:p>
          <a:p>
            <a:pPr lvl="1"/>
            <a:r>
              <a:rPr lang="zh-CN" altLang="zh-CN" dirty="0"/>
              <a:t>检查</a:t>
            </a:r>
            <a:r>
              <a:rPr lang="en-US" altLang="zh-CN" dirty="0"/>
              <a:t>TCP Wrappers</a:t>
            </a:r>
            <a:r>
              <a:rPr lang="zh-CN" altLang="zh-CN" dirty="0"/>
              <a:t>的支持</a:t>
            </a:r>
            <a:endParaRPr lang="en-US" altLang="zh-CN" dirty="0"/>
          </a:p>
          <a:p>
            <a:pPr lvl="2"/>
            <a:r>
              <a:rPr lang="zh-CN" altLang="zh-CN" dirty="0"/>
              <a:t>显示所有支持</a:t>
            </a:r>
            <a:r>
              <a:rPr lang="en-US" altLang="zh-CN" dirty="0"/>
              <a:t>TCP Wrappers</a:t>
            </a:r>
            <a:r>
              <a:rPr lang="zh-CN" altLang="zh-CN" dirty="0"/>
              <a:t>的软件包</a:t>
            </a:r>
            <a:endParaRPr lang="en-US" altLang="zh-CN" dirty="0"/>
          </a:p>
          <a:p>
            <a:pPr lvl="3">
              <a:buNone/>
            </a:pPr>
            <a:r>
              <a:rPr lang="en-US" altLang="zh-CN" dirty="0">
                <a:solidFill>
                  <a:schemeClr val="accent6">
                    <a:lumMod val="75000"/>
                  </a:schemeClr>
                </a:solidFill>
              </a:rPr>
              <a:t>$ rpm -q --</a:t>
            </a:r>
            <a:r>
              <a:rPr lang="en-US" altLang="zh-CN" dirty="0" err="1">
                <a:solidFill>
                  <a:schemeClr val="accent6">
                    <a:lumMod val="75000"/>
                  </a:schemeClr>
                </a:solidFill>
              </a:rPr>
              <a:t>whatrequires</a:t>
            </a:r>
            <a:r>
              <a:rPr lang="en-US" altLang="zh-CN" dirty="0">
                <a:solidFill>
                  <a:schemeClr val="accent6">
                    <a:lumMod val="75000"/>
                  </a:schemeClr>
                </a:solidFill>
              </a:rPr>
              <a:t> libwrap.so.0</a:t>
            </a:r>
          </a:p>
          <a:p>
            <a:pPr lvl="2"/>
            <a:r>
              <a:rPr lang="zh-CN" altLang="en-US" dirty="0"/>
              <a:t>查看某网络服务程序对</a:t>
            </a:r>
            <a:r>
              <a:rPr lang="en-US" altLang="zh-CN" dirty="0"/>
              <a:t>TCP Wrappers</a:t>
            </a:r>
            <a:r>
              <a:rPr lang="zh-CN" altLang="en-US" dirty="0"/>
              <a:t>的支持</a:t>
            </a:r>
            <a:endParaRPr lang="en-US" altLang="zh-CN" dirty="0"/>
          </a:p>
          <a:p>
            <a:pPr lvl="3">
              <a:buNone/>
            </a:pPr>
            <a:r>
              <a:rPr lang="en-US" altLang="zh-CN" dirty="0">
                <a:solidFill>
                  <a:schemeClr val="accent6">
                    <a:lumMod val="75000"/>
                  </a:schemeClr>
                </a:solidFill>
              </a:rPr>
              <a:t># </a:t>
            </a:r>
            <a:r>
              <a:rPr lang="en-US" altLang="zh-CN" dirty="0" err="1">
                <a:solidFill>
                  <a:schemeClr val="accent6">
                    <a:lumMod val="75000"/>
                  </a:schemeClr>
                </a:solidFill>
              </a:rPr>
              <a:t>ldd</a:t>
            </a:r>
            <a:r>
              <a:rPr lang="en-US" altLang="zh-CN" dirty="0">
                <a:solidFill>
                  <a:schemeClr val="accent6">
                    <a:lumMod val="75000"/>
                  </a:schemeClr>
                </a:solidFill>
              </a:rPr>
              <a:t> $(which </a:t>
            </a:r>
            <a:r>
              <a:rPr lang="en-US" altLang="zh-CN" dirty="0" err="1">
                <a:solidFill>
                  <a:schemeClr val="accent6">
                    <a:lumMod val="75000"/>
                  </a:schemeClr>
                </a:solidFill>
              </a:rPr>
              <a:t>sshd</a:t>
            </a:r>
            <a:r>
              <a:rPr lang="en-US" altLang="zh-CN" dirty="0">
                <a:solidFill>
                  <a:schemeClr val="accent6">
                    <a:lumMod val="75000"/>
                  </a:schemeClr>
                </a:solidFill>
              </a:rPr>
              <a:t>) | </a:t>
            </a:r>
            <a:r>
              <a:rPr lang="en-US" altLang="zh-CN" dirty="0" err="1">
                <a:solidFill>
                  <a:schemeClr val="accent6">
                    <a:lumMod val="75000"/>
                  </a:schemeClr>
                </a:solidFill>
              </a:rPr>
              <a:t>grep</a:t>
            </a:r>
            <a:r>
              <a:rPr lang="en-US" altLang="zh-CN" dirty="0">
                <a:solidFill>
                  <a:schemeClr val="accent6">
                    <a:lumMod val="75000"/>
                  </a:schemeClr>
                </a:solidFill>
              </a:rPr>
              <a:t> </a:t>
            </a:r>
            <a:r>
              <a:rPr lang="en-US" altLang="zh-CN" dirty="0" err="1">
                <a:solidFill>
                  <a:schemeClr val="accent6">
                    <a:lumMod val="75000"/>
                  </a:schemeClr>
                </a:solidFill>
              </a:rPr>
              <a:t>libwrap</a:t>
            </a:r>
            <a:r>
              <a:rPr lang="en-US" altLang="zh-CN" dirty="0">
                <a:solidFill>
                  <a:schemeClr val="accent6">
                    <a:lumMod val="75000"/>
                  </a:schemeClr>
                </a:solidFill>
              </a:rPr>
              <a:t>  </a:t>
            </a:r>
            <a:r>
              <a:rPr lang="zh-CN" altLang="en-US" dirty="0">
                <a:solidFill>
                  <a:schemeClr val="accent6">
                    <a:lumMod val="75000"/>
                  </a:schemeClr>
                </a:solidFill>
              </a:rPr>
              <a:t>或</a:t>
            </a:r>
            <a:endParaRPr lang="en-US" altLang="zh-CN" dirty="0">
              <a:solidFill>
                <a:schemeClr val="accent6">
                  <a:lumMod val="75000"/>
                </a:schemeClr>
              </a:solidFill>
            </a:endParaRPr>
          </a:p>
          <a:p>
            <a:pPr lvl="3">
              <a:buNone/>
            </a:pPr>
            <a:r>
              <a:rPr lang="en-US" altLang="zh-CN" dirty="0">
                <a:solidFill>
                  <a:schemeClr val="accent6">
                    <a:lumMod val="75000"/>
                  </a:schemeClr>
                </a:solidFill>
              </a:rPr>
              <a:t># strings -f /</a:t>
            </a:r>
            <a:r>
              <a:rPr lang="en-US" altLang="zh-CN" dirty="0" err="1">
                <a:solidFill>
                  <a:schemeClr val="accent6">
                    <a:lumMod val="75000"/>
                  </a:schemeClr>
                </a:solidFill>
              </a:rPr>
              <a:t>usr</a:t>
            </a:r>
            <a:r>
              <a:rPr lang="en-US" altLang="zh-CN" dirty="0">
                <a:solidFill>
                  <a:schemeClr val="accent6">
                    <a:lumMod val="75000"/>
                  </a:schemeClr>
                </a:solidFill>
              </a:rPr>
              <a:t>/</a:t>
            </a:r>
            <a:r>
              <a:rPr lang="en-US" altLang="zh-CN" dirty="0" err="1">
                <a:solidFill>
                  <a:schemeClr val="accent6">
                    <a:lumMod val="75000"/>
                  </a:schemeClr>
                </a:solidFill>
              </a:rPr>
              <a:t>sbin</a:t>
            </a:r>
            <a:r>
              <a:rPr lang="en-US" altLang="zh-CN" dirty="0">
                <a:solidFill>
                  <a:schemeClr val="accent6">
                    <a:lumMod val="75000"/>
                  </a:schemeClr>
                </a:solidFill>
              </a:rPr>
              <a:t>/</a:t>
            </a:r>
            <a:r>
              <a:rPr lang="en-US" altLang="zh-CN" dirty="0" err="1">
                <a:solidFill>
                  <a:schemeClr val="accent6">
                    <a:lumMod val="75000"/>
                  </a:schemeClr>
                </a:solidFill>
              </a:rPr>
              <a:t>sshd</a:t>
            </a:r>
            <a:r>
              <a:rPr lang="en-US" altLang="zh-CN" dirty="0">
                <a:solidFill>
                  <a:schemeClr val="accent6">
                    <a:lumMod val="75000"/>
                  </a:schemeClr>
                </a:solidFill>
              </a:rPr>
              <a:t> |</a:t>
            </a:r>
            <a:r>
              <a:rPr lang="en-US" altLang="zh-CN" dirty="0" err="1">
                <a:solidFill>
                  <a:schemeClr val="accent6">
                    <a:lumMod val="75000"/>
                  </a:schemeClr>
                </a:solidFill>
              </a:rPr>
              <a:t>grep</a:t>
            </a:r>
            <a:r>
              <a:rPr lang="en-US" altLang="zh-CN" dirty="0">
                <a:solidFill>
                  <a:schemeClr val="accent6">
                    <a:lumMod val="75000"/>
                  </a:schemeClr>
                </a:solidFill>
              </a:rPr>
              <a:t> </a:t>
            </a:r>
            <a:r>
              <a:rPr lang="en-US" altLang="zh-CN" dirty="0" err="1">
                <a:solidFill>
                  <a:schemeClr val="accent6">
                    <a:lumMod val="75000"/>
                  </a:schemeClr>
                </a:solidFill>
              </a:rPr>
              <a:t>hosts_access</a:t>
            </a:r>
            <a:endParaRPr lang="en-US" altLang="zh-CN" dirty="0">
              <a:solidFill>
                <a:schemeClr val="accent6">
                  <a:lumMod val="75000"/>
                </a:schemeClr>
              </a:solidFill>
            </a:endParaRPr>
          </a:p>
          <a:p>
            <a:r>
              <a:rPr lang="en-US" altLang="zh-CN" b="1" dirty="0">
                <a:solidFill>
                  <a:srgbClr val="002060"/>
                </a:solidFill>
              </a:rPr>
              <a:t>RHEL/</a:t>
            </a:r>
            <a:r>
              <a:rPr lang="en-US" altLang="zh-CN" b="1" dirty="0" err="1">
                <a:solidFill>
                  <a:srgbClr val="002060"/>
                </a:solidFill>
              </a:rPr>
              <a:t>CentOS</a:t>
            </a:r>
            <a:r>
              <a:rPr lang="zh-CN" altLang="en-US" b="1" dirty="0">
                <a:solidFill>
                  <a:srgbClr val="002060"/>
                </a:solidFill>
              </a:rPr>
              <a:t>中使用了这种实现方式</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147</a:t>
            </a:fld>
            <a:endParaRPr lang="en-US" altLang="zh-CN"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RHEL/</a:t>
            </a:r>
            <a:r>
              <a:rPr lang="en-US" altLang="zh-CN" dirty="0" err="1"/>
              <a:t>CentOS</a:t>
            </a:r>
            <a:r>
              <a:rPr lang="zh-CN" altLang="en-US" dirty="0"/>
              <a:t>中支持</a:t>
            </a:r>
            <a:br>
              <a:rPr lang="en-US" altLang="zh-CN" dirty="0"/>
            </a:br>
            <a:r>
              <a:rPr lang="en-US" altLang="zh-CN" dirty="0"/>
              <a:t> TCP Wrappers</a:t>
            </a:r>
            <a:r>
              <a:rPr lang="zh-CN" altLang="en-US" dirty="0"/>
              <a:t>的服务程序</a:t>
            </a:r>
          </a:p>
        </p:txBody>
      </p:sp>
      <p:sp>
        <p:nvSpPr>
          <p:cNvPr id="3" name="内容占位符 2"/>
          <p:cNvSpPr>
            <a:spLocks noGrp="1"/>
          </p:cNvSpPr>
          <p:nvPr>
            <p:ph idx="1"/>
          </p:nvPr>
        </p:nvSpPr>
        <p:spPr>
          <a:xfrm>
            <a:off x="457200" y="1700808"/>
            <a:ext cx="8229600" cy="4430117"/>
          </a:xfrm>
        </p:spPr>
        <p:txBody>
          <a:bodyPr/>
          <a:lstStyle/>
          <a:p>
            <a:pPr>
              <a:buNone/>
            </a:pPr>
            <a:r>
              <a:rPr lang="en-US" altLang="zh-CN" dirty="0">
                <a:solidFill>
                  <a:srgbClr val="002060"/>
                </a:solidFill>
              </a:rPr>
              <a:t># rpm -q --</a:t>
            </a:r>
            <a:r>
              <a:rPr lang="en-US" altLang="zh-CN" dirty="0" err="1">
                <a:solidFill>
                  <a:srgbClr val="002060"/>
                </a:solidFill>
              </a:rPr>
              <a:t>whatrequires</a:t>
            </a:r>
            <a:r>
              <a:rPr lang="en-US" altLang="zh-CN" dirty="0">
                <a:solidFill>
                  <a:srgbClr val="002060"/>
                </a:solidFill>
              </a:rPr>
              <a:t> libwrap.so.0</a:t>
            </a:r>
          </a:p>
          <a:p>
            <a:pPr>
              <a:buNone/>
            </a:pPr>
            <a:r>
              <a:rPr lang="en-US" altLang="zh-CN" sz="2400" dirty="0"/>
              <a:t>sendmail-8.13.8-8.el5</a:t>
            </a:r>
          </a:p>
          <a:p>
            <a:pPr>
              <a:buNone/>
            </a:pPr>
            <a:r>
              <a:rPr lang="en-US" altLang="zh-CN" sz="2400" dirty="0"/>
              <a:t>quota-3.13-1.2.5.el5</a:t>
            </a:r>
          </a:p>
          <a:p>
            <a:pPr>
              <a:buNone/>
            </a:pPr>
            <a:r>
              <a:rPr lang="en-US" altLang="zh-CN" sz="2400" dirty="0">
                <a:solidFill>
                  <a:srgbClr val="C00000"/>
                </a:solidFill>
              </a:rPr>
              <a:t>xinetd-2.3.14-10.el5</a:t>
            </a:r>
          </a:p>
          <a:p>
            <a:pPr>
              <a:buNone/>
            </a:pPr>
            <a:r>
              <a:rPr lang="en-US" altLang="zh-CN" sz="2400" dirty="0"/>
              <a:t>tftp-server-0.49-2.el5.centos</a:t>
            </a:r>
          </a:p>
          <a:p>
            <a:pPr>
              <a:buNone/>
            </a:pPr>
            <a:r>
              <a:rPr lang="en-US" altLang="zh-CN" sz="2400" dirty="0"/>
              <a:t>openssh-server-4.3p2-41.el5_5.1</a:t>
            </a:r>
          </a:p>
          <a:p>
            <a:pPr>
              <a:buNone/>
            </a:pPr>
            <a:r>
              <a:rPr lang="en-US" altLang="zh-CN" sz="2400" dirty="0"/>
              <a:t>vsftpd-2.0.5-16.el5_5.1</a:t>
            </a:r>
          </a:p>
          <a:p>
            <a:pPr>
              <a:buNone/>
            </a:pPr>
            <a:r>
              <a:rPr lang="en-US" altLang="zh-CN" sz="2400" dirty="0"/>
              <a:t>nfs-utils-1.0.9-47.el5_5</a:t>
            </a:r>
          </a:p>
          <a:p>
            <a:pPr>
              <a:buNone/>
            </a:pPr>
            <a:r>
              <a:rPr lang="en-US" altLang="zh-CN" sz="2400" dirty="0"/>
              <a:t>…………</a:t>
            </a:r>
          </a:p>
          <a:p>
            <a:pPr marL="342900" lvl="2" indent="-342900"/>
            <a:r>
              <a:rPr lang="zh-CN" altLang="en-US" b="1" dirty="0">
                <a:solidFill>
                  <a:srgbClr val="002060"/>
                </a:solidFill>
              </a:rPr>
              <a:t>对多个服务程序实现集中式管理（</a:t>
            </a:r>
            <a:r>
              <a:rPr lang="en-US" altLang="zh-CN" b="1" dirty="0">
                <a:solidFill>
                  <a:srgbClr val="002060"/>
                </a:solidFill>
              </a:rPr>
              <a:t>Centralized Management</a:t>
            </a:r>
            <a:r>
              <a:rPr lang="zh-CN" altLang="en-US" b="1" dirty="0">
                <a:solidFill>
                  <a:srgbClr val="002060"/>
                </a:solidFill>
              </a:rPr>
              <a:t>）</a:t>
            </a:r>
            <a:endParaRPr lang="en-US" altLang="zh-CN" sz="2400" b="1" dirty="0">
              <a:solidFill>
                <a:srgbClr val="002060"/>
              </a:solidFill>
            </a:endParaRPr>
          </a:p>
          <a:p>
            <a:pPr>
              <a:buNone/>
            </a:pP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148</a:t>
            </a:fld>
            <a:endParaRPr lang="en-US" altLang="zh-CN"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r>
              <a:rPr lang="zh-CN" altLang="en-US" dirty="0"/>
              <a:t>与防火墙</a:t>
            </a:r>
          </a:p>
        </p:txBody>
      </p:sp>
      <p:sp>
        <p:nvSpPr>
          <p:cNvPr id="3" name="内容占位符 2"/>
          <p:cNvSpPr>
            <a:spLocks noGrp="1"/>
          </p:cNvSpPr>
          <p:nvPr>
            <p:ph idx="1"/>
          </p:nvPr>
        </p:nvSpPr>
        <p:spPr>
          <a:xfrm>
            <a:off x="457200" y="1124744"/>
            <a:ext cx="8229600" cy="5006181"/>
          </a:xfrm>
        </p:spPr>
        <p:txBody>
          <a:bodyPr/>
          <a:lstStyle/>
          <a:p>
            <a:r>
              <a:rPr lang="zh-CN" altLang="en-US" sz="2800" dirty="0"/>
              <a:t>通常做法是在 </a:t>
            </a:r>
            <a:r>
              <a:rPr lang="en-US" altLang="zh-CN" sz="2800" dirty="0"/>
              <a:t>Linux </a:t>
            </a:r>
            <a:r>
              <a:rPr lang="zh-CN" altLang="en-US" sz="2800" dirty="0"/>
              <a:t>操作系统上安装 </a:t>
            </a:r>
            <a:r>
              <a:rPr lang="en-US" altLang="zh-CN" sz="2800" dirty="0" err="1"/>
              <a:t>Netfilter</a:t>
            </a:r>
            <a:r>
              <a:rPr lang="en-US" altLang="zh-CN" sz="2800" dirty="0"/>
              <a:t>/</a:t>
            </a:r>
            <a:r>
              <a:rPr lang="en-US" altLang="zh-CN" sz="2800" dirty="0" err="1"/>
              <a:t>iptables</a:t>
            </a:r>
            <a:r>
              <a:rPr lang="en-US" altLang="zh-CN" sz="2800" dirty="0"/>
              <a:t> </a:t>
            </a:r>
            <a:r>
              <a:rPr lang="zh-CN" altLang="en-US" sz="2800" dirty="0"/>
              <a:t>防火墙来处理网络连接。</a:t>
            </a:r>
          </a:p>
          <a:p>
            <a:r>
              <a:rPr lang="zh-CN" altLang="en-US" sz="2800" dirty="0"/>
              <a:t>虽然防火墙有非常广泛的用途，但他却不是万能的。</a:t>
            </a:r>
          </a:p>
          <a:p>
            <a:pPr lvl="1"/>
            <a:r>
              <a:rPr lang="zh-CN" altLang="en-US" sz="2400" dirty="0"/>
              <a:t>例如它无法处理类似的向连接发起者发送一些文本这样的任务。</a:t>
            </a:r>
            <a:r>
              <a:rPr lang="en-US" altLang="zh-CN" sz="2400" dirty="0"/>
              <a:t>TCP Wrappers </a:t>
            </a:r>
            <a:r>
              <a:rPr lang="zh-CN" altLang="en-US" sz="2400" dirty="0"/>
              <a:t>能够完成它以及更多的其他事情。</a:t>
            </a:r>
          </a:p>
          <a:p>
            <a:r>
              <a:rPr lang="en-US" altLang="zh-CN" sz="2800" dirty="0"/>
              <a:t>TCP Wrappers </a:t>
            </a:r>
            <a:r>
              <a:rPr lang="zh-CN" altLang="en-US" sz="2800" dirty="0"/>
              <a:t>能提供的一些额外的安全功能，但不应被视为好的防火墙的替代品。 </a:t>
            </a:r>
          </a:p>
          <a:p>
            <a:r>
              <a:rPr lang="en-US" altLang="zh-CN" sz="2800" dirty="0"/>
              <a:t>TCP Wrappers </a:t>
            </a:r>
            <a:r>
              <a:rPr lang="zh-CN" altLang="en-US" sz="2800" dirty="0"/>
              <a:t>应结合防火墙或其他安全加强设施一并使用，为系统多提供一层安全防护。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149</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配置软件包更新的</a:t>
            </a:r>
            <a:r>
              <a:rPr lang="en-US" altLang="zh-CN" dirty="0"/>
              <a:t>Email</a:t>
            </a:r>
            <a:r>
              <a:rPr lang="zh-CN" altLang="en-US" dirty="0"/>
              <a:t>通知</a:t>
            </a:r>
          </a:p>
        </p:txBody>
      </p:sp>
      <p:sp>
        <p:nvSpPr>
          <p:cNvPr id="3" name="内容占位符 2"/>
          <p:cNvSpPr>
            <a:spLocks noGrp="1"/>
          </p:cNvSpPr>
          <p:nvPr>
            <p:ph idx="1"/>
          </p:nvPr>
        </p:nvSpPr>
        <p:spPr>
          <a:xfrm>
            <a:off x="457200" y="1268760"/>
            <a:ext cx="8229600" cy="4862165"/>
          </a:xfrm>
        </p:spPr>
        <p:txBody>
          <a:bodyPr/>
          <a:lstStyle/>
          <a:p>
            <a:r>
              <a:rPr lang="zh-CN" altLang="en-US" dirty="0"/>
              <a:t>安装 </a:t>
            </a:r>
            <a:r>
              <a:rPr lang="en-US" altLang="zh-CN" dirty="0"/>
              <a:t>yum-</a:t>
            </a:r>
            <a:r>
              <a:rPr lang="en-US" altLang="zh-CN" dirty="0" err="1"/>
              <a:t>cron</a:t>
            </a:r>
            <a:endParaRPr lang="en-US" altLang="zh-CN" dirty="0"/>
          </a:p>
          <a:p>
            <a:pPr lvl="1">
              <a:buNone/>
            </a:pPr>
            <a:r>
              <a:rPr lang="en-US" altLang="zh-CN" dirty="0"/>
              <a:t># yum -y install yum-</a:t>
            </a:r>
            <a:r>
              <a:rPr lang="en-US" altLang="zh-CN" dirty="0" err="1"/>
              <a:t>cron</a:t>
            </a:r>
            <a:endParaRPr lang="en-US" altLang="zh-CN" dirty="0"/>
          </a:p>
          <a:p>
            <a:r>
              <a:rPr lang="zh-CN" altLang="en-US" dirty="0"/>
              <a:t>配置 </a:t>
            </a:r>
            <a:r>
              <a:rPr lang="en-US" altLang="zh-CN" dirty="0"/>
              <a:t>yum-</a:t>
            </a:r>
            <a:r>
              <a:rPr lang="en-US" altLang="zh-CN" dirty="0" err="1"/>
              <a:t>cron</a:t>
            </a:r>
            <a:endParaRPr lang="en-US" altLang="zh-CN" dirty="0"/>
          </a:p>
          <a:p>
            <a:pPr lvl="1">
              <a:buNone/>
            </a:pPr>
            <a:r>
              <a:rPr lang="en-US" altLang="zh-CN" dirty="0"/>
              <a:t># vi /etc/</a:t>
            </a:r>
            <a:r>
              <a:rPr lang="en-US" altLang="zh-CN" dirty="0" err="1"/>
              <a:t>sysconfig</a:t>
            </a:r>
            <a:r>
              <a:rPr lang="en-US" altLang="zh-CN" dirty="0"/>
              <a:t>/yum-</a:t>
            </a:r>
            <a:r>
              <a:rPr lang="en-US" altLang="zh-CN" dirty="0" err="1"/>
              <a:t>cron</a:t>
            </a:r>
            <a:endParaRPr lang="en-US" altLang="zh-CN" dirty="0"/>
          </a:p>
          <a:p>
            <a:pPr lvl="1">
              <a:buNone/>
            </a:pPr>
            <a:r>
              <a:rPr lang="en-US" altLang="zh-CN" sz="1800" b="1" dirty="0" err="1">
                <a:solidFill>
                  <a:srgbClr val="C00000"/>
                </a:solidFill>
              </a:rPr>
              <a:t>update_cmd</a:t>
            </a:r>
            <a:r>
              <a:rPr lang="en-US" altLang="zh-CN" sz="1800" b="1" dirty="0">
                <a:solidFill>
                  <a:srgbClr val="C00000"/>
                </a:solidFill>
              </a:rPr>
              <a:t> = security</a:t>
            </a:r>
            <a:endParaRPr lang="zh-CN" altLang="en-US" sz="1800" b="1" dirty="0">
              <a:solidFill>
                <a:srgbClr val="C00000"/>
              </a:solidFill>
            </a:endParaRPr>
          </a:p>
          <a:p>
            <a:pPr lvl="1">
              <a:buNone/>
            </a:pPr>
            <a:r>
              <a:rPr lang="en-US" altLang="zh-CN" sz="1800" b="1" dirty="0" err="1">
                <a:solidFill>
                  <a:srgbClr val="C00000"/>
                </a:solidFill>
              </a:rPr>
              <a:t>emit_via</a:t>
            </a:r>
            <a:r>
              <a:rPr lang="en-US" altLang="zh-CN" sz="1800" b="1" dirty="0">
                <a:solidFill>
                  <a:srgbClr val="C00000"/>
                </a:solidFill>
              </a:rPr>
              <a:t> = email</a:t>
            </a:r>
          </a:p>
          <a:p>
            <a:pPr lvl="1">
              <a:buNone/>
            </a:pPr>
            <a:r>
              <a:rPr lang="en-US" altLang="zh-CN" sz="1800" b="1" dirty="0">
                <a:solidFill>
                  <a:srgbClr val="C00000"/>
                </a:solidFill>
              </a:rPr>
              <a:t>MAILTO = 13912345678@139.com</a:t>
            </a:r>
          </a:p>
          <a:p>
            <a:r>
              <a:rPr lang="zh-CN" altLang="en-US" dirty="0"/>
              <a:t>启动 </a:t>
            </a:r>
            <a:r>
              <a:rPr lang="en-US" altLang="zh-CN" dirty="0"/>
              <a:t>yum-</a:t>
            </a:r>
            <a:r>
              <a:rPr lang="en-US" altLang="zh-CN" dirty="0" err="1"/>
              <a:t>cron</a:t>
            </a:r>
            <a:endParaRPr lang="en-US" altLang="zh-CN" dirty="0"/>
          </a:p>
          <a:p>
            <a:pPr lvl="1">
              <a:buNone/>
            </a:pPr>
            <a:r>
              <a:rPr lang="en-US" sz="2800" dirty="0"/>
              <a:t># </a:t>
            </a:r>
            <a:r>
              <a:rPr lang="en-US" sz="2800" dirty="0" err="1"/>
              <a:t>systemctl</a:t>
            </a:r>
            <a:r>
              <a:rPr lang="en-US" sz="2800" dirty="0"/>
              <a:t> enable yum-</a:t>
            </a:r>
            <a:r>
              <a:rPr lang="en-US" sz="2800" dirty="0" err="1"/>
              <a:t>cron.service</a:t>
            </a:r>
            <a:endParaRPr lang="zh-CN" altLang="en-US" sz="2800" dirty="0"/>
          </a:p>
          <a:p>
            <a:pPr lvl="1">
              <a:buNone/>
            </a:pPr>
            <a:r>
              <a:rPr lang="en-US" sz="2800" dirty="0"/>
              <a:t># </a:t>
            </a:r>
            <a:r>
              <a:rPr lang="en-US" sz="2800" dirty="0" err="1"/>
              <a:t>systemctl</a:t>
            </a:r>
            <a:r>
              <a:rPr lang="en-US" sz="2800" dirty="0"/>
              <a:t> start yum-</a:t>
            </a:r>
            <a:r>
              <a:rPr lang="en-US" sz="2800" dirty="0" err="1"/>
              <a:t>cron.service</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r>
              <a:rPr lang="zh-CN" altLang="en-US" dirty="0"/>
              <a:t>与防火墙图示</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150</a:t>
            </a:fld>
            <a:endParaRPr lang="en-US" altLang="zh-CN" dirty="0"/>
          </a:p>
        </p:txBody>
      </p:sp>
      <p:pic>
        <p:nvPicPr>
          <p:cNvPr id="6146" name="Picture 2" descr="C:\Users\osmond\Desktop\tcp-wappers-flow.jpg"/>
          <p:cNvPicPr>
            <a:picLocks noChangeAspect="1" noChangeArrowheads="1"/>
          </p:cNvPicPr>
          <p:nvPr/>
        </p:nvPicPr>
        <p:blipFill>
          <a:blip r:embed="rId2" cstate="print"/>
          <a:srcRect/>
          <a:stretch>
            <a:fillRect/>
          </a:stretch>
        </p:blipFill>
        <p:spPr bwMode="auto">
          <a:xfrm>
            <a:off x="539552" y="1268760"/>
            <a:ext cx="4475584" cy="4573865"/>
          </a:xfrm>
          <a:prstGeom prst="rect">
            <a:avLst/>
          </a:prstGeom>
          <a:noFill/>
        </p:spPr>
      </p:pic>
      <p:pic>
        <p:nvPicPr>
          <p:cNvPr id="6147" name="Picture 3" descr="C:\Users\osmond\Desktop\tcp_wrappers.jpg"/>
          <p:cNvPicPr>
            <a:picLocks noChangeAspect="1" noChangeArrowheads="1"/>
          </p:cNvPicPr>
          <p:nvPr/>
        </p:nvPicPr>
        <p:blipFill>
          <a:blip r:embed="rId3" cstate="print"/>
          <a:srcRect/>
          <a:stretch>
            <a:fillRect/>
          </a:stretch>
        </p:blipFill>
        <p:spPr bwMode="auto">
          <a:xfrm>
            <a:off x="5148064" y="1124744"/>
            <a:ext cx="3226941" cy="4837156"/>
          </a:xfrm>
          <a:prstGeom prst="rect">
            <a:avLst/>
          </a:prstGeom>
          <a:noFill/>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br>
              <a:rPr lang="en-US" altLang="zh-CN" dirty="0"/>
            </a:br>
            <a:r>
              <a:rPr lang="zh-CN" altLang="en-US" dirty="0"/>
              <a:t>的配置文件语法</a:t>
            </a:r>
          </a:p>
        </p:txBody>
      </p:sp>
      <p:sp>
        <p:nvSpPr>
          <p:cNvPr id="3" name="内容占位符 2"/>
          <p:cNvSpPr>
            <a:spLocks noGrp="1"/>
          </p:cNvSpPr>
          <p:nvPr>
            <p:ph idx="1"/>
          </p:nvPr>
        </p:nvSpPr>
        <p:spPr/>
        <p:txBody>
          <a:bodyPr/>
          <a:lstStyle/>
          <a:p>
            <a:r>
              <a:rPr lang="en-US" altLang="zh-CN" b="1" dirty="0"/>
              <a:t>/etc/</a:t>
            </a:r>
            <a:r>
              <a:rPr lang="en-US" altLang="zh-CN" b="1" dirty="0" err="1"/>
              <a:t>hosts.allow</a:t>
            </a:r>
            <a:r>
              <a:rPr lang="en-US" altLang="zh-CN" b="1" dirty="0"/>
              <a:t> </a:t>
            </a:r>
            <a:r>
              <a:rPr lang="zh-CN" altLang="en-US" dirty="0"/>
              <a:t>和</a:t>
            </a:r>
            <a:r>
              <a:rPr lang="en-US" altLang="zh-CN" b="1" dirty="0"/>
              <a:t> /etc/</a:t>
            </a:r>
            <a:r>
              <a:rPr lang="en-US" altLang="zh-CN" b="1" dirty="0" err="1"/>
              <a:t>hosts.deny</a:t>
            </a:r>
            <a:r>
              <a:rPr lang="en-US" altLang="zh-CN" b="1" dirty="0"/>
              <a:t> </a:t>
            </a:r>
            <a:r>
              <a:rPr lang="zh-CN" altLang="en-US" dirty="0"/>
              <a:t>语法</a:t>
            </a:r>
            <a:endParaRPr lang="en-US" altLang="zh-CN" dirty="0"/>
          </a:p>
          <a:p>
            <a:pPr lvl="1"/>
            <a:r>
              <a:rPr lang="zh-CN" altLang="en-US" dirty="0">
                <a:solidFill>
                  <a:srgbClr val="002060"/>
                </a:solidFill>
              </a:rPr>
              <a:t>“</a:t>
            </a:r>
            <a:r>
              <a:rPr lang="en-US" altLang="zh-CN" dirty="0">
                <a:solidFill>
                  <a:srgbClr val="002060"/>
                </a:solidFill>
              </a:rPr>
              <a:t>#</a:t>
            </a:r>
            <a:r>
              <a:rPr lang="zh-CN" altLang="en-US" dirty="0">
                <a:solidFill>
                  <a:srgbClr val="002060"/>
                </a:solidFill>
              </a:rPr>
              <a:t>”开始的行为注释；“</a:t>
            </a:r>
            <a:r>
              <a:rPr lang="en-US" altLang="zh-CN" dirty="0">
                <a:solidFill>
                  <a:srgbClr val="002060"/>
                </a:solidFill>
              </a:rPr>
              <a:t>\</a:t>
            </a:r>
            <a:r>
              <a:rPr lang="zh-CN" altLang="en-US" dirty="0">
                <a:solidFill>
                  <a:srgbClr val="002060"/>
                </a:solidFill>
              </a:rPr>
              <a:t>”</a:t>
            </a:r>
            <a:r>
              <a:rPr lang="en-US" altLang="zh-CN" dirty="0">
                <a:solidFill>
                  <a:srgbClr val="002060"/>
                </a:solidFill>
              </a:rPr>
              <a:t> </a:t>
            </a:r>
            <a:r>
              <a:rPr lang="zh-CN" altLang="en-US" dirty="0">
                <a:solidFill>
                  <a:srgbClr val="002060"/>
                </a:solidFill>
              </a:rPr>
              <a:t>为续行符</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151</a:t>
            </a:fld>
            <a:endParaRPr lang="en-US" altLang="zh-CN" dirty="0"/>
          </a:p>
        </p:txBody>
      </p:sp>
      <p:pic>
        <p:nvPicPr>
          <p:cNvPr id="7170" name="Picture 2"/>
          <p:cNvPicPr>
            <a:picLocks noChangeAspect="1" noChangeArrowheads="1"/>
          </p:cNvPicPr>
          <p:nvPr/>
        </p:nvPicPr>
        <p:blipFill>
          <a:blip r:embed="rId2" cstate="print"/>
          <a:srcRect/>
          <a:stretch>
            <a:fillRect/>
          </a:stretch>
        </p:blipFill>
        <p:spPr bwMode="auto">
          <a:xfrm>
            <a:off x="683568" y="2585480"/>
            <a:ext cx="7632848" cy="3507816"/>
          </a:xfrm>
          <a:prstGeom prst="rect">
            <a:avLst/>
          </a:prstGeom>
          <a:noFill/>
          <a:ln w="9525">
            <a:noFill/>
            <a:miter lim="800000"/>
            <a:headEnd/>
            <a:tailEnd/>
          </a:ln>
          <a:effectLst/>
        </p:spPr>
      </p:pic>
      <p:sp>
        <p:nvSpPr>
          <p:cNvPr id="8" name="TextBox 7"/>
          <p:cNvSpPr txBox="1"/>
          <p:nvPr/>
        </p:nvSpPr>
        <p:spPr>
          <a:xfrm>
            <a:off x="3491880" y="5477162"/>
            <a:ext cx="5040560"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000" b="1" dirty="0"/>
              <a:t>任何修改都</a:t>
            </a:r>
            <a:r>
              <a:rPr lang="zh-CN" altLang="en-US" sz="2000" b="1" dirty="0">
                <a:solidFill>
                  <a:srgbClr val="FFFF00"/>
                </a:solidFill>
              </a:rPr>
              <a:t>立即生效</a:t>
            </a:r>
            <a:r>
              <a:rPr lang="zh-CN" altLang="en-US" sz="2000" b="1" dirty="0"/>
              <a:t>，不需要重新启动服务</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 </a:t>
            </a:r>
            <a:r>
              <a:rPr lang="zh-CN" altLang="en-US" dirty="0"/>
              <a:t>配置文件</a:t>
            </a:r>
            <a:br>
              <a:rPr lang="en-US" altLang="zh-CN" dirty="0"/>
            </a:br>
            <a:r>
              <a:rPr lang="en-US" altLang="zh-CN" dirty="0"/>
              <a:t>——</a:t>
            </a:r>
            <a:r>
              <a:rPr lang="zh-CN" altLang="en-US" dirty="0"/>
              <a:t>宏定义</a:t>
            </a:r>
          </a:p>
        </p:txBody>
      </p:sp>
      <p:sp>
        <p:nvSpPr>
          <p:cNvPr id="3" name="内容占位符 2"/>
          <p:cNvSpPr>
            <a:spLocks noGrp="1"/>
          </p:cNvSpPr>
          <p:nvPr>
            <p:ph idx="1"/>
          </p:nvPr>
        </p:nvSpPr>
        <p:spPr>
          <a:xfrm>
            <a:off x="457200" y="1700808"/>
            <a:ext cx="8229600" cy="4430117"/>
          </a:xfrm>
        </p:spPr>
        <p:txBody>
          <a:bodyPr/>
          <a:lstStyle/>
          <a:p>
            <a:r>
              <a:rPr lang="zh-CN" altLang="en-US" dirty="0"/>
              <a:t>主机名宏定义 </a:t>
            </a:r>
          </a:p>
          <a:p>
            <a:pPr lvl="1"/>
            <a:r>
              <a:rPr lang="en-US" altLang="zh-CN" dirty="0">
                <a:solidFill>
                  <a:srgbClr val="002060"/>
                </a:solidFill>
              </a:rPr>
              <a:t>LOCAL</a:t>
            </a:r>
            <a:r>
              <a:rPr lang="en-US" altLang="zh-CN" dirty="0"/>
              <a:t> </a:t>
            </a:r>
            <a:r>
              <a:rPr lang="zh-CN" altLang="en-US" dirty="0"/>
              <a:t>：</a:t>
            </a:r>
            <a:r>
              <a:rPr lang="zh-CN" altLang="zh-CN" dirty="0"/>
              <a:t>本地主机</a:t>
            </a:r>
            <a:endParaRPr lang="en-US" altLang="zh-CN" dirty="0"/>
          </a:p>
          <a:p>
            <a:pPr lvl="1"/>
            <a:r>
              <a:rPr lang="en-US" altLang="zh-CN" dirty="0">
                <a:solidFill>
                  <a:srgbClr val="002060"/>
                </a:solidFill>
              </a:rPr>
              <a:t>KNOWN</a:t>
            </a:r>
            <a:r>
              <a:rPr lang="zh-CN" altLang="en-US" dirty="0"/>
              <a:t>：</a:t>
            </a:r>
            <a:r>
              <a:rPr lang="zh-CN" altLang="zh-CN" dirty="0"/>
              <a:t>可解析域名的</a:t>
            </a:r>
            <a:r>
              <a:rPr lang="zh-CN" altLang="en-US" dirty="0"/>
              <a:t>主机</a:t>
            </a:r>
            <a:endParaRPr lang="en-US" altLang="zh-CN" dirty="0"/>
          </a:p>
          <a:p>
            <a:pPr lvl="1"/>
            <a:r>
              <a:rPr lang="en-US" altLang="zh-CN" dirty="0">
                <a:solidFill>
                  <a:srgbClr val="002060"/>
                </a:solidFill>
              </a:rPr>
              <a:t>UNKNOWN</a:t>
            </a:r>
            <a:r>
              <a:rPr lang="zh-CN" altLang="en-US" dirty="0"/>
              <a:t>：不</a:t>
            </a:r>
            <a:r>
              <a:rPr lang="zh-CN" altLang="zh-CN" dirty="0"/>
              <a:t>可解析域名的</a:t>
            </a:r>
            <a:r>
              <a:rPr lang="zh-CN" altLang="en-US" dirty="0"/>
              <a:t>主机</a:t>
            </a:r>
            <a:endParaRPr lang="en-US" altLang="zh-CN" dirty="0"/>
          </a:p>
          <a:p>
            <a:pPr lvl="1"/>
            <a:r>
              <a:rPr lang="en-US" altLang="zh-CN" dirty="0">
                <a:solidFill>
                  <a:srgbClr val="002060"/>
                </a:solidFill>
              </a:rPr>
              <a:t>PARANOID</a:t>
            </a:r>
            <a:r>
              <a:rPr lang="en-US" altLang="zh-CN" dirty="0"/>
              <a:t> </a:t>
            </a:r>
            <a:r>
              <a:rPr lang="zh-CN" altLang="en-US" dirty="0"/>
              <a:t>：</a:t>
            </a:r>
            <a:r>
              <a:rPr lang="en-US" altLang="zh-CN" dirty="0"/>
              <a:t>IP</a:t>
            </a:r>
            <a:r>
              <a:rPr lang="zh-CN" altLang="zh-CN" dirty="0"/>
              <a:t>与其主机名不符的客户</a:t>
            </a:r>
            <a:endParaRPr lang="en-US" altLang="zh-CN" dirty="0"/>
          </a:p>
          <a:p>
            <a:r>
              <a:rPr lang="zh-CN" altLang="en-US" dirty="0"/>
              <a:t>主机和服务宏定义 </a:t>
            </a:r>
          </a:p>
          <a:p>
            <a:pPr lvl="1"/>
            <a:r>
              <a:rPr lang="en-US" altLang="zh-CN" dirty="0">
                <a:solidFill>
                  <a:srgbClr val="002060"/>
                </a:solidFill>
              </a:rPr>
              <a:t>ALL</a:t>
            </a:r>
            <a:r>
              <a:rPr lang="en-US" altLang="zh-CN" dirty="0"/>
              <a:t> </a:t>
            </a:r>
          </a:p>
          <a:p>
            <a:pPr lvl="1"/>
            <a:r>
              <a:rPr lang="en-US" altLang="zh-CN" dirty="0">
                <a:solidFill>
                  <a:srgbClr val="002060"/>
                </a:solidFill>
              </a:rPr>
              <a:t>EXCEPT</a:t>
            </a:r>
            <a:r>
              <a:rPr lang="en-US" altLang="zh-CN" dirty="0"/>
              <a:t> </a:t>
            </a:r>
          </a:p>
          <a:p>
            <a:pPr lvl="2"/>
            <a:r>
              <a:rPr lang="zh-CN" altLang="en-US" sz="2400" dirty="0"/>
              <a:t>可嵌套</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152</a:t>
            </a:fld>
            <a:endParaRPr lang="en-US" altLang="zh-C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 </a:t>
            </a:r>
            <a:r>
              <a:rPr lang="zh-CN" altLang="en-US" dirty="0"/>
              <a:t>配置文件</a:t>
            </a:r>
            <a:br>
              <a:rPr lang="en-US" altLang="zh-CN" dirty="0"/>
            </a:br>
            <a:r>
              <a:rPr lang="en-US" altLang="zh-CN" dirty="0"/>
              <a:t>——</a:t>
            </a:r>
            <a:r>
              <a:rPr lang="zh-CN" altLang="en-US" dirty="0"/>
              <a:t>主机列表的语法</a:t>
            </a:r>
          </a:p>
        </p:txBody>
      </p:sp>
      <p:sp>
        <p:nvSpPr>
          <p:cNvPr id="3" name="内容占位符 2"/>
          <p:cNvSpPr>
            <a:spLocks noGrp="1"/>
          </p:cNvSpPr>
          <p:nvPr>
            <p:ph idx="1"/>
          </p:nvPr>
        </p:nvSpPr>
        <p:spPr>
          <a:xfrm>
            <a:off x="457200" y="1700808"/>
            <a:ext cx="8229600" cy="4430117"/>
          </a:xfrm>
        </p:spPr>
        <p:txBody>
          <a:bodyPr/>
          <a:lstStyle/>
          <a:p>
            <a:pPr>
              <a:buNone/>
            </a:pPr>
            <a:r>
              <a:rPr lang="en-US" altLang="zh-CN" sz="2200" dirty="0" err="1"/>
              <a:t>sshd</a:t>
            </a:r>
            <a:r>
              <a:rPr lang="en-US" altLang="zh-CN" sz="2200" dirty="0"/>
              <a:t>: centos.example.com  192.168.0.254</a:t>
            </a:r>
          </a:p>
          <a:p>
            <a:pPr>
              <a:buNone/>
            </a:pPr>
            <a:r>
              <a:rPr lang="en-US" altLang="zh-CN" sz="2200" dirty="0" err="1"/>
              <a:t>sshd</a:t>
            </a:r>
            <a:r>
              <a:rPr lang="en-US" altLang="zh-CN" sz="2200" dirty="0"/>
              <a:t>:</a:t>
            </a:r>
            <a:r>
              <a:rPr lang="en-US" altLang="zh-CN" sz="2200" b="1" dirty="0"/>
              <a:t> </a:t>
            </a:r>
            <a:r>
              <a:rPr lang="en-US" altLang="zh-CN" sz="2200" b="1" dirty="0">
                <a:solidFill>
                  <a:srgbClr val="C00000"/>
                </a:solidFill>
              </a:rPr>
              <a:t>.</a:t>
            </a:r>
            <a:r>
              <a:rPr lang="en-US" altLang="zh-CN" sz="2200" dirty="0" err="1"/>
              <a:t>example.com</a:t>
            </a:r>
            <a:endParaRPr lang="en-US" altLang="zh-CN" sz="2200" dirty="0"/>
          </a:p>
          <a:p>
            <a:pPr>
              <a:buNone/>
            </a:pPr>
            <a:r>
              <a:rPr lang="en-US" altLang="zh-CN" sz="2200" dirty="0" err="1"/>
              <a:t>sshd</a:t>
            </a:r>
            <a:r>
              <a:rPr lang="en-US" altLang="zh-CN" sz="2200" dirty="0"/>
              <a:t>: </a:t>
            </a:r>
            <a:r>
              <a:rPr lang="en-US" altLang="zh-CN" sz="2200" b="1" dirty="0">
                <a:solidFill>
                  <a:srgbClr val="C00000"/>
                </a:solidFill>
              </a:rPr>
              <a:t>.</a:t>
            </a:r>
            <a:r>
              <a:rPr lang="en-US" altLang="zh-CN" sz="2200" dirty="0" err="1"/>
              <a:t>cracker.org</a:t>
            </a:r>
            <a:r>
              <a:rPr lang="en-US" altLang="zh-CN" sz="2200" dirty="0"/>
              <a:t> </a:t>
            </a:r>
            <a:r>
              <a:rPr lang="en-US" altLang="zh-CN" sz="2200" b="1" dirty="0">
                <a:solidFill>
                  <a:srgbClr val="002060"/>
                </a:solidFill>
              </a:rPr>
              <a:t>EXCEPT</a:t>
            </a:r>
            <a:r>
              <a:rPr lang="en-US" altLang="zh-CN" sz="2200" dirty="0"/>
              <a:t> trusted.cracker.org</a:t>
            </a:r>
          </a:p>
          <a:p>
            <a:pPr>
              <a:buNone/>
            </a:pPr>
            <a:r>
              <a:rPr lang="en-US" altLang="zh-CN" sz="2200" dirty="0" err="1"/>
              <a:t>sshd</a:t>
            </a:r>
            <a:r>
              <a:rPr lang="en-US" altLang="zh-CN" sz="2200" dirty="0"/>
              <a:t>: 123.113.103</a:t>
            </a:r>
            <a:r>
              <a:rPr lang="en-US" altLang="zh-CN" sz="2200" b="1" dirty="0">
                <a:solidFill>
                  <a:srgbClr val="C00000"/>
                </a:solidFill>
              </a:rPr>
              <a:t>.</a:t>
            </a:r>
            <a:r>
              <a:rPr lang="en-US" altLang="zh-CN" sz="2200" dirty="0"/>
              <a:t> 123.113.13.207 </a:t>
            </a:r>
            <a:r>
              <a:rPr lang="en-US" altLang="zh-CN" sz="2200" b="1" dirty="0">
                <a:solidFill>
                  <a:srgbClr val="002060"/>
                </a:solidFill>
              </a:rPr>
              <a:t>LOCAL</a:t>
            </a:r>
          </a:p>
          <a:p>
            <a:pPr>
              <a:buNone/>
            </a:pPr>
            <a:r>
              <a:rPr lang="en-US" altLang="zh-CN" sz="2200" dirty="0" err="1"/>
              <a:t>sshd</a:t>
            </a:r>
            <a:r>
              <a:rPr lang="en-US" altLang="zh-CN" sz="2200" dirty="0"/>
              <a:t>: 123.113.103</a:t>
            </a:r>
            <a:r>
              <a:rPr lang="en-US" altLang="zh-CN" sz="2200" b="1" dirty="0">
                <a:solidFill>
                  <a:srgbClr val="C00000"/>
                </a:solidFill>
              </a:rPr>
              <a:t>.</a:t>
            </a:r>
            <a:r>
              <a:rPr lang="en-US" altLang="zh-CN" sz="2200" dirty="0">
                <a:solidFill>
                  <a:srgbClr val="C00000"/>
                </a:solidFill>
              </a:rPr>
              <a:t> </a:t>
            </a:r>
            <a:r>
              <a:rPr lang="en-US" altLang="zh-CN" sz="2200" b="1" dirty="0">
                <a:solidFill>
                  <a:srgbClr val="002060"/>
                </a:solidFill>
              </a:rPr>
              <a:t>EXCEPT</a:t>
            </a:r>
            <a:r>
              <a:rPr lang="en-US" altLang="zh-CN" sz="2200" dirty="0">
                <a:solidFill>
                  <a:srgbClr val="C00000"/>
                </a:solidFill>
              </a:rPr>
              <a:t> </a:t>
            </a:r>
            <a:r>
              <a:rPr lang="en-US" altLang="zh-CN" sz="2200" dirty="0"/>
              <a:t>123.113.103.207</a:t>
            </a:r>
          </a:p>
          <a:p>
            <a:pPr>
              <a:buNone/>
            </a:pPr>
            <a:r>
              <a:rPr lang="en-US" altLang="zh-CN" sz="2200" dirty="0" err="1"/>
              <a:t>sshd</a:t>
            </a:r>
            <a:r>
              <a:rPr lang="en-US" altLang="zh-CN" sz="2200" dirty="0"/>
              <a:t>: 192.168.0.0</a:t>
            </a:r>
            <a:r>
              <a:rPr lang="en-US" altLang="zh-CN" sz="2200" b="1" dirty="0">
                <a:solidFill>
                  <a:srgbClr val="C00000"/>
                </a:solidFill>
              </a:rPr>
              <a:t>/255.255.254.0</a:t>
            </a:r>
          </a:p>
          <a:p>
            <a:pPr>
              <a:buNone/>
            </a:pPr>
            <a:r>
              <a:rPr lang="en-US" altLang="zh-CN" sz="2200" dirty="0" err="1"/>
              <a:t>sshd</a:t>
            </a:r>
            <a:r>
              <a:rPr lang="en-US" altLang="zh-CN" sz="2200" dirty="0"/>
              <a:t>: 192.168.0.0</a:t>
            </a:r>
            <a:r>
              <a:rPr lang="en-US" altLang="zh-CN" sz="2200" b="1" dirty="0">
                <a:solidFill>
                  <a:srgbClr val="C00000"/>
                </a:solidFill>
              </a:rPr>
              <a:t>/23</a:t>
            </a:r>
          </a:p>
          <a:p>
            <a:pPr>
              <a:buNone/>
            </a:pPr>
            <a:r>
              <a:rPr lang="en-US" altLang="zh-CN" sz="2200" dirty="0" err="1"/>
              <a:t>sshd</a:t>
            </a:r>
            <a:r>
              <a:rPr lang="en-US" altLang="zh-CN" sz="2200" dirty="0"/>
              <a:t>:  </a:t>
            </a:r>
            <a:r>
              <a:rPr lang="en-US" altLang="zh-CN" sz="2200" b="1" dirty="0">
                <a:solidFill>
                  <a:srgbClr val="002060"/>
                </a:solidFill>
              </a:rPr>
              <a:t>ALL</a:t>
            </a:r>
            <a:endParaRPr lang="en-US" altLang="zh-CN" sz="2200" dirty="0"/>
          </a:p>
          <a:p>
            <a:pPr>
              <a:buNone/>
            </a:pPr>
            <a:r>
              <a:rPr lang="en-US" altLang="zh-CN" sz="2200" dirty="0" err="1"/>
              <a:t>sshd</a:t>
            </a:r>
            <a:r>
              <a:rPr lang="en-US" altLang="zh-CN" sz="2200" dirty="0"/>
              <a:t>:  </a:t>
            </a:r>
            <a:r>
              <a:rPr lang="en-US" altLang="zh-CN" sz="2200" b="1" dirty="0">
                <a:solidFill>
                  <a:srgbClr val="002060"/>
                </a:solidFill>
              </a:rPr>
              <a:t>ALL EXCEPT </a:t>
            </a:r>
            <a:r>
              <a:rPr lang="en-US" altLang="zh-CN" sz="2200" dirty="0"/>
              <a:t>192.168.1.</a:t>
            </a:r>
          </a:p>
          <a:p>
            <a:pPr>
              <a:buNone/>
            </a:pPr>
            <a:r>
              <a:rPr lang="en-US" altLang="zh-CN" sz="2200" dirty="0" err="1"/>
              <a:t>sshd</a:t>
            </a:r>
            <a:r>
              <a:rPr lang="en-US" altLang="zh-CN" sz="2200" dirty="0"/>
              <a:t>:  </a:t>
            </a:r>
            <a:r>
              <a:rPr lang="en-US" altLang="zh-CN" sz="2200" b="1" dirty="0">
                <a:solidFill>
                  <a:srgbClr val="002060"/>
                </a:solidFill>
              </a:rPr>
              <a:t>ALL EXCEPT </a:t>
            </a:r>
            <a:r>
              <a:rPr lang="en-US" altLang="zh-CN" sz="2200" dirty="0"/>
              <a:t>192.168.1. </a:t>
            </a:r>
            <a:r>
              <a:rPr lang="en-US" altLang="zh-CN" sz="2200" b="1" dirty="0">
                <a:solidFill>
                  <a:srgbClr val="002060"/>
                </a:solidFill>
              </a:rPr>
              <a:t>PARANOID</a:t>
            </a:r>
          </a:p>
          <a:p>
            <a:pPr>
              <a:buNone/>
            </a:pPr>
            <a:r>
              <a:rPr lang="en-US" altLang="zh-CN" sz="2200" dirty="0" err="1"/>
              <a:t>sshd</a:t>
            </a:r>
            <a:r>
              <a:rPr lang="en-US" altLang="zh-CN" sz="2200" dirty="0"/>
              <a:t>:  </a:t>
            </a:r>
            <a:r>
              <a:rPr lang="en-US" altLang="zh-CN" sz="2200" b="1" dirty="0">
                <a:solidFill>
                  <a:srgbClr val="C00000"/>
                </a:solidFill>
              </a:rPr>
              <a:t>/</a:t>
            </a:r>
            <a:r>
              <a:rPr lang="en-US" altLang="zh-CN" sz="2200" dirty="0"/>
              <a:t>etc/</a:t>
            </a:r>
            <a:r>
              <a:rPr lang="en-US" altLang="zh-CN" sz="2200" dirty="0" err="1"/>
              <a:t>acl</a:t>
            </a:r>
            <a:r>
              <a:rPr lang="en-US" altLang="zh-CN" sz="2200" dirty="0"/>
              <a:t>/</a:t>
            </a:r>
            <a:r>
              <a:rPr lang="en-US" altLang="zh-CN" sz="2200" dirty="0" err="1"/>
              <a:t>mylists.hosts</a:t>
            </a:r>
            <a:endParaRPr lang="zh-CN" altLang="en-US" sz="22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153</a:t>
            </a:fld>
            <a:endParaRPr lang="en-US" altLang="zh-CN"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 </a:t>
            </a:r>
            <a:r>
              <a:rPr lang="zh-CN" altLang="en-US" dirty="0"/>
              <a:t>配置举例</a:t>
            </a:r>
          </a:p>
        </p:txBody>
      </p:sp>
      <p:sp>
        <p:nvSpPr>
          <p:cNvPr id="3" name="内容占位符 2"/>
          <p:cNvSpPr>
            <a:spLocks noGrp="1"/>
          </p:cNvSpPr>
          <p:nvPr>
            <p:ph idx="1"/>
          </p:nvPr>
        </p:nvSpPr>
        <p:spPr>
          <a:xfrm>
            <a:off x="457200" y="1600200"/>
            <a:ext cx="8363272" cy="4530725"/>
          </a:xfrm>
        </p:spPr>
        <p:txBody>
          <a:bodyPr/>
          <a:lstStyle/>
          <a:p>
            <a:pPr>
              <a:lnSpc>
                <a:spcPct val="90000"/>
              </a:lnSpc>
            </a:pPr>
            <a:r>
              <a:rPr lang="zh-CN" altLang="en-US" sz="2800" dirty="0"/>
              <a:t>要求仅允许本地主机、</a:t>
            </a:r>
            <a:r>
              <a:rPr lang="en-US" altLang="zh-CN" sz="2800" dirty="0"/>
              <a:t>192.168.0 </a:t>
            </a:r>
            <a:r>
              <a:rPr lang="zh-CN" altLang="en-US" sz="2800" dirty="0"/>
              <a:t>网段和 </a:t>
            </a:r>
            <a:r>
              <a:rPr lang="en-US" altLang="zh-CN" sz="2800" dirty="0"/>
              <a:t>mynet.com </a:t>
            </a:r>
            <a:r>
              <a:rPr lang="zh-CN" altLang="en-US" sz="2800" dirty="0"/>
              <a:t>域访问系统中的 </a:t>
            </a:r>
            <a:r>
              <a:rPr lang="en-US" altLang="zh-CN" sz="2800" dirty="0"/>
              <a:t>telnet </a:t>
            </a:r>
            <a:r>
              <a:rPr lang="zh-CN" altLang="en-US" sz="2800" dirty="0"/>
              <a:t>和独立启动的 </a:t>
            </a:r>
            <a:r>
              <a:rPr lang="en-US" altLang="zh-CN" sz="2800" dirty="0" err="1"/>
              <a:t>vsftpd</a:t>
            </a:r>
            <a:r>
              <a:rPr lang="en-US" altLang="zh-CN" sz="2800" dirty="0"/>
              <a:t> </a:t>
            </a:r>
            <a:r>
              <a:rPr lang="zh-CN" altLang="en-US" sz="2800" dirty="0"/>
              <a:t>服务</a:t>
            </a:r>
            <a:endParaRPr lang="en-US" altLang="zh-CN" sz="2800" dirty="0"/>
          </a:p>
          <a:p>
            <a:pPr>
              <a:lnSpc>
                <a:spcPct val="90000"/>
              </a:lnSpc>
            </a:pPr>
            <a:r>
              <a:rPr lang="zh-CN" altLang="en-US" sz="2800" dirty="0"/>
              <a:t>配置过程如下</a:t>
            </a:r>
          </a:p>
          <a:p>
            <a:pPr lvl="1">
              <a:lnSpc>
                <a:spcPct val="90000"/>
              </a:lnSpc>
            </a:pPr>
            <a:r>
              <a:rPr lang="zh-CN" altLang="en-US" sz="2400" dirty="0"/>
              <a:t>先编辑 </a:t>
            </a:r>
            <a:r>
              <a:rPr lang="en-US" altLang="zh-CN" sz="2400" dirty="0"/>
              <a:t>/etc/</a:t>
            </a:r>
            <a:r>
              <a:rPr lang="en-US" altLang="zh-CN" sz="2400" dirty="0" err="1"/>
              <a:t>hosts.deny</a:t>
            </a:r>
            <a:r>
              <a:rPr lang="en-US" altLang="zh-CN" sz="2400" dirty="0"/>
              <a:t> </a:t>
            </a:r>
            <a:r>
              <a:rPr lang="zh-CN" altLang="en-US" sz="2400" dirty="0"/>
              <a:t>拒绝所有主机访问，为此在 </a:t>
            </a:r>
            <a:r>
              <a:rPr lang="en-US" altLang="zh-CN" sz="2400" dirty="0"/>
              <a:t>/etc/</a:t>
            </a:r>
            <a:r>
              <a:rPr lang="en-US" altLang="zh-CN" sz="2400" dirty="0" err="1"/>
              <a:t>hosts.deny</a:t>
            </a:r>
            <a:r>
              <a:rPr lang="en-US" altLang="zh-CN" sz="2400" dirty="0"/>
              <a:t> </a:t>
            </a:r>
            <a:r>
              <a:rPr lang="zh-CN" altLang="en-US" sz="2400" dirty="0"/>
              <a:t>添加如下行： </a:t>
            </a:r>
          </a:p>
          <a:p>
            <a:pPr>
              <a:lnSpc>
                <a:spcPct val="90000"/>
              </a:lnSpc>
              <a:buNone/>
            </a:pPr>
            <a:r>
              <a:rPr lang="zh-CN" altLang="en-US" sz="2800" dirty="0"/>
              <a:t>    </a:t>
            </a:r>
            <a:r>
              <a:rPr lang="en-US" altLang="zh-CN" sz="2800" dirty="0" err="1">
                <a:solidFill>
                  <a:srgbClr val="0000FF"/>
                </a:solidFill>
              </a:rPr>
              <a:t>in.telnetd,vsftpd</a:t>
            </a:r>
            <a:r>
              <a:rPr lang="en-US" altLang="zh-CN" sz="2800" dirty="0">
                <a:solidFill>
                  <a:srgbClr val="0000FF"/>
                </a:solidFill>
              </a:rPr>
              <a:t>: ALL </a:t>
            </a:r>
          </a:p>
          <a:p>
            <a:pPr lvl="1">
              <a:lnSpc>
                <a:spcPct val="90000"/>
              </a:lnSpc>
            </a:pPr>
            <a:r>
              <a:rPr lang="zh-CN" altLang="en-US" sz="2400" dirty="0"/>
              <a:t>再编辑 </a:t>
            </a:r>
            <a:r>
              <a:rPr lang="en-US" altLang="zh-CN" sz="2400" dirty="0"/>
              <a:t>/etc/</a:t>
            </a:r>
            <a:r>
              <a:rPr lang="en-US" altLang="zh-CN" sz="2400" dirty="0" err="1"/>
              <a:t>hosts.allow</a:t>
            </a:r>
            <a:r>
              <a:rPr lang="en-US" altLang="zh-CN" sz="2400" dirty="0"/>
              <a:t> </a:t>
            </a:r>
            <a:r>
              <a:rPr lang="zh-CN" altLang="en-US" sz="2400" dirty="0"/>
              <a:t>开放允许访问的主机，为此在 </a:t>
            </a:r>
            <a:r>
              <a:rPr lang="en-US" altLang="zh-CN" sz="2400" dirty="0"/>
              <a:t>/etc/</a:t>
            </a:r>
            <a:r>
              <a:rPr lang="en-US" altLang="zh-CN" sz="2400" dirty="0" err="1"/>
              <a:t>hosts.allow</a:t>
            </a:r>
            <a:r>
              <a:rPr lang="en-US" altLang="zh-CN" sz="2400" dirty="0"/>
              <a:t> </a:t>
            </a:r>
            <a:r>
              <a:rPr lang="zh-CN" altLang="en-US" sz="2400" dirty="0"/>
              <a:t>添加如下行： </a:t>
            </a:r>
          </a:p>
          <a:p>
            <a:pPr>
              <a:lnSpc>
                <a:spcPct val="90000"/>
              </a:lnSpc>
              <a:buNone/>
            </a:pPr>
            <a:r>
              <a:rPr lang="zh-CN" altLang="en-US" sz="2800" dirty="0"/>
              <a:t>	</a:t>
            </a:r>
            <a:r>
              <a:rPr lang="en-US" altLang="zh-CN" sz="2800" dirty="0" err="1">
                <a:solidFill>
                  <a:srgbClr val="0000FF"/>
                </a:solidFill>
              </a:rPr>
              <a:t>in.telnetd,vsftpd</a:t>
            </a:r>
            <a:r>
              <a:rPr lang="en-US" altLang="zh-CN" sz="2800" dirty="0">
                <a:solidFill>
                  <a:srgbClr val="0000FF"/>
                </a:solidFill>
              </a:rPr>
              <a:t>: LOCAL, 192.168.0., .</a:t>
            </a:r>
            <a:r>
              <a:rPr lang="en-US" altLang="zh-CN" sz="2800" dirty="0" err="1">
                <a:solidFill>
                  <a:srgbClr val="0000FF"/>
                </a:solidFill>
              </a:rPr>
              <a:t>mynet.com</a:t>
            </a:r>
            <a:r>
              <a:rPr lang="en-US" altLang="zh-CN" sz="2800" dirty="0"/>
              <a:t>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154</a:t>
            </a:fld>
            <a:endParaRPr lang="en-US" altLang="zh-CN"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r>
              <a:rPr lang="zh-CN" altLang="en-US" dirty="0"/>
              <a:t>配置文件</a:t>
            </a:r>
            <a:br>
              <a:rPr lang="en-US" altLang="zh-CN" dirty="0"/>
            </a:br>
            <a:r>
              <a:rPr lang="en-US" altLang="zh-CN" dirty="0"/>
              <a:t>——</a:t>
            </a:r>
            <a:r>
              <a:rPr lang="zh-CN" altLang="en-US" dirty="0"/>
              <a:t>扩展选项的语法</a:t>
            </a:r>
          </a:p>
        </p:txBody>
      </p:sp>
      <p:sp>
        <p:nvSpPr>
          <p:cNvPr id="3" name="内容占位符 2"/>
          <p:cNvSpPr>
            <a:spLocks noGrp="1"/>
          </p:cNvSpPr>
          <p:nvPr>
            <p:ph idx="1"/>
          </p:nvPr>
        </p:nvSpPr>
        <p:spPr>
          <a:xfrm>
            <a:off x="457200" y="1700808"/>
            <a:ext cx="8229600" cy="4430117"/>
          </a:xfrm>
        </p:spPr>
        <p:txBody>
          <a:bodyPr/>
          <a:lstStyle/>
          <a:p>
            <a:r>
              <a:rPr lang="en-US" altLang="zh-CN" sz="2600" dirty="0">
                <a:solidFill>
                  <a:srgbClr val="002060"/>
                </a:solidFill>
              </a:rPr>
              <a:t>deny </a:t>
            </a:r>
            <a:r>
              <a:rPr lang="zh-CN" altLang="en-US" sz="2600" dirty="0"/>
              <a:t>或</a:t>
            </a:r>
            <a:r>
              <a:rPr lang="zh-CN" altLang="en-US" sz="2600" dirty="0">
                <a:solidFill>
                  <a:srgbClr val="002060"/>
                </a:solidFill>
              </a:rPr>
              <a:t> </a:t>
            </a:r>
            <a:r>
              <a:rPr lang="en-US" altLang="zh-CN" sz="2600" dirty="0">
                <a:solidFill>
                  <a:srgbClr val="002060"/>
                </a:solidFill>
              </a:rPr>
              <a:t>allow</a:t>
            </a:r>
            <a:endParaRPr lang="zh-CN" altLang="en-US" sz="2600" dirty="0"/>
          </a:p>
          <a:p>
            <a:pPr lvl="1"/>
            <a:r>
              <a:rPr lang="zh-CN" altLang="en-US" sz="2200" dirty="0"/>
              <a:t>必须作为一条规则的最后一个选项出现</a:t>
            </a:r>
          </a:p>
          <a:p>
            <a:r>
              <a:rPr lang="en-US" altLang="zh-CN" sz="2600" dirty="0">
                <a:solidFill>
                  <a:srgbClr val="002060"/>
                </a:solidFill>
              </a:rPr>
              <a:t>spawn &lt;SHELL CMD&gt;</a:t>
            </a:r>
            <a:r>
              <a:rPr lang="zh-CN" altLang="en-US" sz="2600" dirty="0"/>
              <a:t>：在子</a:t>
            </a:r>
            <a:r>
              <a:rPr lang="en-US" altLang="zh-CN" sz="2600" dirty="0"/>
              <a:t>shell</a:t>
            </a:r>
            <a:r>
              <a:rPr lang="zh-CN" altLang="en-US" sz="2600" dirty="0"/>
              <a:t>中执行指定命令</a:t>
            </a:r>
          </a:p>
          <a:p>
            <a:pPr lvl="1"/>
            <a:r>
              <a:rPr lang="zh-CN" altLang="en-US" sz="2200" dirty="0"/>
              <a:t>标准设备（</a:t>
            </a:r>
            <a:r>
              <a:rPr lang="en-US" altLang="zh-CN" sz="2200" dirty="0" err="1"/>
              <a:t>stdin</a:t>
            </a:r>
            <a:r>
              <a:rPr lang="en-US" altLang="zh-CN" sz="2200" dirty="0"/>
              <a:t>, </a:t>
            </a:r>
            <a:r>
              <a:rPr lang="en-US" altLang="zh-CN" sz="2200" dirty="0" err="1"/>
              <a:t>stdout</a:t>
            </a:r>
            <a:r>
              <a:rPr lang="en-US" altLang="zh-CN" sz="2200" dirty="0"/>
              <a:t> </a:t>
            </a:r>
            <a:r>
              <a:rPr lang="zh-CN" altLang="en-US" sz="2200" dirty="0"/>
              <a:t>和</a:t>
            </a:r>
            <a:r>
              <a:rPr lang="en-US" altLang="zh-CN" sz="2200" dirty="0"/>
              <a:t> </a:t>
            </a:r>
            <a:r>
              <a:rPr lang="en-US" altLang="zh-CN" sz="2200" dirty="0" err="1"/>
              <a:t>stderr</a:t>
            </a:r>
            <a:r>
              <a:rPr lang="zh-CN" altLang="en-US" sz="2200" dirty="0"/>
              <a:t>）均连接到空设备，不与客户端对话</a:t>
            </a:r>
          </a:p>
          <a:p>
            <a:r>
              <a:rPr lang="en-US" altLang="zh-CN" sz="2600" dirty="0">
                <a:solidFill>
                  <a:srgbClr val="002060"/>
                </a:solidFill>
              </a:rPr>
              <a:t>twist &lt;SHELL CMD&gt;</a:t>
            </a:r>
            <a:r>
              <a:rPr lang="zh-CN" altLang="en-US" sz="2600" dirty="0"/>
              <a:t>：使用指定的</a:t>
            </a:r>
            <a:r>
              <a:rPr lang="en-US" altLang="zh-CN" sz="2600" dirty="0"/>
              <a:t>Shell</a:t>
            </a:r>
            <a:r>
              <a:rPr lang="zh-CN" altLang="en-US" sz="2600" dirty="0"/>
              <a:t>命令应答服务请求，且执行完后立即终止该次连接请求</a:t>
            </a:r>
          </a:p>
          <a:p>
            <a:pPr lvl="1"/>
            <a:r>
              <a:rPr lang="zh-CN" altLang="en-US" sz="2200" dirty="0"/>
              <a:t>标准设备（</a:t>
            </a:r>
            <a:r>
              <a:rPr lang="en-US" altLang="zh-CN" sz="2200" dirty="0" err="1"/>
              <a:t>stdin</a:t>
            </a:r>
            <a:r>
              <a:rPr lang="en-US" altLang="zh-CN" sz="2200" dirty="0"/>
              <a:t>, </a:t>
            </a:r>
            <a:r>
              <a:rPr lang="en-US" altLang="zh-CN" sz="2200" dirty="0" err="1"/>
              <a:t>stdout</a:t>
            </a:r>
            <a:r>
              <a:rPr lang="en-US" altLang="zh-CN" sz="2200" dirty="0"/>
              <a:t> </a:t>
            </a:r>
            <a:r>
              <a:rPr lang="zh-CN" altLang="en-US" sz="2200" dirty="0"/>
              <a:t>和</a:t>
            </a:r>
            <a:r>
              <a:rPr lang="en-US" altLang="zh-CN" sz="2200" dirty="0"/>
              <a:t> </a:t>
            </a:r>
            <a:r>
              <a:rPr lang="en-US" altLang="zh-CN" sz="2200" dirty="0" err="1"/>
              <a:t>stderr</a:t>
            </a:r>
            <a:r>
              <a:rPr lang="zh-CN" altLang="en-US" sz="2200" dirty="0"/>
              <a:t>）均连接到客户端进程</a:t>
            </a:r>
          </a:p>
          <a:p>
            <a:r>
              <a:rPr lang="en-US" altLang="zh-CN" sz="2600" dirty="0">
                <a:solidFill>
                  <a:srgbClr val="002060"/>
                </a:solidFill>
              </a:rPr>
              <a:t>severity</a:t>
            </a:r>
            <a:r>
              <a:rPr lang="zh-CN" altLang="en-US" sz="2600" dirty="0"/>
              <a:t>：设置 </a:t>
            </a:r>
            <a:r>
              <a:rPr lang="en-US" altLang="zh-CN" sz="2600" dirty="0" err="1"/>
              <a:t>syslogd</a:t>
            </a:r>
            <a:r>
              <a:rPr lang="en-US" altLang="zh-CN" sz="2600" dirty="0"/>
              <a:t> </a:t>
            </a:r>
            <a:r>
              <a:rPr lang="zh-CN" altLang="en-US" sz="2600" dirty="0"/>
              <a:t>的 </a:t>
            </a:r>
            <a:r>
              <a:rPr lang="en-US" altLang="zh-CN" sz="2600" dirty="0"/>
              <a:t>log facility </a:t>
            </a:r>
            <a:r>
              <a:rPr lang="zh-CN" altLang="en-US" sz="2600" dirty="0"/>
              <a:t>和 </a:t>
            </a:r>
            <a:r>
              <a:rPr lang="en-US" altLang="zh-CN" sz="2600" dirty="0"/>
              <a:t>priority level</a:t>
            </a:r>
          </a:p>
          <a:p>
            <a:r>
              <a:rPr lang="en-US" altLang="zh-CN" sz="2600" dirty="0" err="1">
                <a:solidFill>
                  <a:srgbClr val="002060"/>
                </a:solidFill>
              </a:rPr>
              <a:t>setenv</a:t>
            </a:r>
            <a:r>
              <a:rPr lang="zh-CN" altLang="en-US" sz="2600" dirty="0"/>
              <a:t>：用于设置服务程序的环境参数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155</a:t>
            </a:fld>
            <a:endParaRPr lang="en-US" altLang="zh-CN"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r>
              <a:rPr lang="zh-CN" altLang="en-US" dirty="0"/>
              <a:t>配置文件</a:t>
            </a:r>
            <a:br>
              <a:rPr lang="en-US" altLang="zh-CN" dirty="0"/>
            </a:br>
            <a:r>
              <a:rPr lang="en-US" altLang="zh-CN" dirty="0"/>
              <a:t>——</a:t>
            </a:r>
            <a:r>
              <a:rPr lang="zh-CN" altLang="en-US" dirty="0"/>
              <a:t>扩展选项</a:t>
            </a:r>
            <a:r>
              <a:rPr lang="en-US" altLang="zh-CN" dirty="0"/>
              <a:t>spawn</a:t>
            </a:r>
            <a:r>
              <a:rPr lang="zh-CN" altLang="en-US" dirty="0"/>
              <a:t>和</a:t>
            </a:r>
            <a:r>
              <a:rPr lang="en-US" altLang="zh-CN" dirty="0"/>
              <a:t>twist</a:t>
            </a:r>
            <a:r>
              <a:rPr lang="zh-CN" altLang="en-US" dirty="0"/>
              <a:t>的宏</a:t>
            </a:r>
          </a:p>
        </p:txBody>
      </p:sp>
      <p:sp>
        <p:nvSpPr>
          <p:cNvPr id="3" name="内容占位符 2"/>
          <p:cNvSpPr>
            <a:spLocks noGrp="1"/>
          </p:cNvSpPr>
          <p:nvPr>
            <p:ph idx="1"/>
          </p:nvPr>
        </p:nvSpPr>
        <p:spPr>
          <a:xfrm>
            <a:off x="457200" y="1844824"/>
            <a:ext cx="8229600" cy="4286101"/>
          </a:xfrm>
        </p:spPr>
        <p:txBody>
          <a:bodyPr/>
          <a:lstStyle/>
          <a:p>
            <a:r>
              <a:rPr lang="zh-CN" altLang="en-US" dirty="0"/>
              <a:t>在 </a:t>
            </a:r>
            <a:r>
              <a:rPr lang="en-US" altLang="zh-CN" dirty="0"/>
              <a:t>spawn </a:t>
            </a:r>
            <a:r>
              <a:rPr lang="zh-CN" altLang="en-US" dirty="0"/>
              <a:t>和 </a:t>
            </a:r>
            <a:r>
              <a:rPr lang="en-US" altLang="zh-CN" dirty="0"/>
              <a:t>twist </a:t>
            </a:r>
            <a:r>
              <a:rPr lang="zh-CN" altLang="en-US" dirty="0"/>
              <a:t>扩展选项中可以使用宏</a:t>
            </a:r>
            <a:endParaRPr lang="en-US" altLang="zh-CN" dirty="0"/>
          </a:p>
          <a:p>
            <a:pPr lvl="1"/>
            <a:r>
              <a:rPr lang="en-US" altLang="zh-CN" dirty="0">
                <a:solidFill>
                  <a:srgbClr val="002060"/>
                </a:solidFill>
              </a:rPr>
              <a:t>%a</a:t>
            </a:r>
            <a:r>
              <a:rPr lang="zh-CN" altLang="en-US" dirty="0"/>
              <a:t>（</a:t>
            </a:r>
            <a:r>
              <a:rPr lang="en-US" altLang="zh-CN" dirty="0">
                <a:solidFill>
                  <a:srgbClr val="C00000"/>
                </a:solidFill>
              </a:rPr>
              <a:t>%A</a:t>
            </a:r>
            <a:r>
              <a:rPr lang="zh-CN" altLang="en-US" dirty="0"/>
              <a:t>）</a:t>
            </a:r>
            <a:r>
              <a:rPr lang="en-US" altLang="zh-CN" dirty="0"/>
              <a:t> — The </a:t>
            </a:r>
            <a:r>
              <a:rPr lang="en-US" altLang="zh-CN" dirty="0">
                <a:solidFill>
                  <a:srgbClr val="002060"/>
                </a:solidFill>
              </a:rPr>
              <a:t>client</a:t>
            </a:r>
            <a:r>
              <a:rPr lang="zh-CN" altLang="en-US" dirty="0"/>
              <a:t>（</a:t>
            </a:r>
            <a:r>
              <a:rPr lang="en-US" altLang="zh-CN" dirty="0">
                <a:solidFill>
                  <a:srgbClr val="C00000"/>
                </a:solidFill>
              </a:rPr>
              <a:t>server</a:t>
            </a:r>
            <a:r>
              <a:rPr lang="zh-CN" altLang="en-US" dirty="0"/>
              <a:t>）</a:t>
            </a:r>
            <a:r>
              <a:rPr lang="en-US" altLang="zh-CN" dirty="0"/>
              <a:t>'s IP address.</a:t>
            </a:r>
          </a:p>
          <a:p>
            <a:pPr lvl="1"/>
            <a:r>
              <a:rPr lang="en-US" altLang="zh-CN" dirty="0">
                <a:solidFill>
                  <a:srgbClr val="002060"/>
                </a:solidFill>
              </a:rPr>
              <a:t>%h</a:t>
            </a:r>
            <a:r>
              <a:rPr lang="zh-CN" altLang="en-US" dirty="0"/>
              <a:t>（</a:t>
            </a:r>
            <a:r>
              <a:rPr lang="en-US" altLang="zh-CN" dirty="0">
                <a:solidFill>
                  <a:srgbClr val="C00000"/>
                </a:solidFill>
              </a:rPr>
              <a:t>%H</a:t>
            </a:r>
            <a:r>
              <a:rPr lang="zh-CN" altLang="en-US" dirty="0"/>
              <a:t>）</a:t>
            </a:r>
            <a:r>
              <a:rPr lang="en-US" altLang="zh-CN" dirty="0"/>
              <a:t> — The </a:t>
            </a:r>
            <a:r>
              <a:rPr lang="en-US" altLang="zh-CN" dirty="0">
                <a:solidFill>
                  <a:srgbClr val="002060"/>
                </a:solidFill>
              </a:rPr>
              <a:t>client</a:t>
            </a:r>
            <a:r>
              <a:rPr lang="zh-CN" altLang="en-US" dirty="0"/>
              <a:t> （</a:t>
            </a:r>
            <a:r>
              <a:rPr lang="en-US" altLang="zh-CN" dirty="0">
                <a:solidFill>
                  <a:srgbClr val="C00000"/>
                </a:solidFill>
              </a:rPr>
              <a:t>server</a:t>
            </a:r>
            <a:r>
              <a:rPr lang="zh-CN" altLang="en-US" dirty="0"/>
              <a:t>）</a:t>
            </a:r>
            <a:r>
              <a:rPr lang="en-US" altLang="zh-CN" dirty="0"/>
              <a:t>'s hostname.</a:t>
            </a:r>
          </a:p>
          <a:p>
            <a:pPr lvl="1"/>
            <a:r>
              <a:rPr lang="en-US" altLang="zh-CN" dirty="0">
                <a:solidFill>
                  <a:srgbClr val="002060"/>
                </a:solidFill>
              </a:rPr>
              <a:t>%c</a:t>
            </a:r>
            <a:r>
              <a:rPr lang="zh-CN" altLang="en-US" dirty="0"/>
              <a:t>（</a:t>
            </a:r>
            <a:r>
              <a:rPr lang="en-US" altLang="zh-CN" dirty="0">
                <a:solidFill>
                  <a:srgbClr val="C00000"/>
                </a:solidFill>
              </a:rPr>
              <a:t>%s</a:t>
            </a:r>
            <a:r>
              <a:rPr lang="zh-CN" altLang="en-US" dirty="0"/>
              <a:t>）</a:t>
            </a:r>
            <a:r>
              <a:rPr lang="en-US" altLang="zh-CN" dirty="0"/>
              <a:t> — The </a:t>
            </a:r>
            <a:r>
              <a:rPr lang="en-US" altLang="zh-CN" dirty="0">
                <a:solidFill>
                  <a:srgbClr val="002060"/>
                </a:solidFill>
              </a:rPr>
              <a:t>client</a:t>
            </a:r>
            <a:r>
              <a:rPr lang="en-US" altLang="zh-CN" dirty="0"/>
              <a:t> </a:t>
            </a:r>
            <a:r>
              <a:rPr lang="zh-CN" altLang="en-US" dirty="0"/>
              <a:t>（</a:t>
            </a:r>
            <a:r>
              <a:rPr lang="en-US" altLang="zh-CN" dirty="0">
                <a:solidFill>
                  <a:srgbClr val="C00000"/>
                </a:solidFill>
              </a:rPr>
              <a:t>server</a:t>
            </a:r>
            <a:r>
              <a:rPr lang="zh-CN" altLang="en-US" dirty="0"/>
              <a:t>） </a:t>
            </a:r>
            <a:r>
              <a:rPr lang="en-US" altLang="zh-CN" dirty="0"/>
              <a:t>information: </a:t>
            </a:r>
            <a:r>
              <a:rPr lang="en-US" altLang="zh-CN" dirty="0" err="1"/>
              <a:t>user@host</a:t>
            </a:r>
            <a:r>
              <a:rPr lang="en-US" altLang="zh-CN" dirty="0"/>
              <a:t>, </a:t>
            </a:r>
            <a:r>
              <a:rPr lang="en-US" altLang="zh-CN" dirty="0" err="1"/>
              <a:t>user@address</a:t>
            </a:r>
            <a:r>
              <a:rPr lang="en-US" altLang="zh-CN" dirty="0"/>
              <a:t>,  a  host  name,  or just an address, depending on how much information is available.</a:t>
            </a:r>
          </a:p>
          <a:p>
            <a:pPr lvl="1"/>
            <a:r>
              <a:rPr lang="en-US" altLang="zh-CN" dirty="0"/>
              <a:t>%d — The daemon process name.</a:t>
            </a:r>
          </a:p>
          <a:p>
            <a:pPr lvl="1"/>
            <a:r>
              <a:rPr lang="en-US" altLang="zh-CN" dirty="0"/>
              <a:t>%p — The daemon process ID.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156</a:t>
            </a:fld>
            <a:endParaRPr lang="en-US" altLang="zh-CN"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39825"/>
          </a:xfrm>
        </p:spPr>
        <p:txBody>
          <a:bodyPr/>
          <a:lstStyle/>
          <a:p>
            <a:r>
              <a:rPr lang="en-US" altLang="zh-CN" dirty="0"/>
              <a:t>TCP Wrappers</a:t>
            </a:r>
            <a:r>
              <a:rPr lang="zh-CN" altLang="en-US" dirty="0"/>
              <a:t>配置文件</a:t>
            </a:r>
            <a:br>
              <a:rPr lang="en-US" altLang="zh-CN" dirty="0"/>
            </a:br>
            <a:r>
              <a:rPr lang="en-US" altLang="zh-CN" dirty="0"/>
              <a:t>——</a:t>
            </a:r>
            <a:r>
              <a:rPr lang="zh-CN" altLang="en-US" dirty="0"/>
              <a:t>扩展选项 </a:t>
            </a:r>
            <a:r>
              <a:rPr lang="en-US" altLang="zh-CN" dirty="0"/>
              <a:t>spawn</a:t>
            </a:r>
            <a:r>
              <a:rPr lang="zh-CN" altLang="en-US" dirty="0"/>
              <a:t>举例</a:t>
            </a:r>
          </a:p>
        </p:txBody>
      </p:sp>
      <p:sp>
        <p:nvSpPr>
          <p:cNvPr id="3" name="内容占位符 2"/>
          <p:cNvSpPr>
            <a:spLocks noGrp="1"/>
          </p:cNvSpPr>
          <p:nvPr>
            <p:ph idx="1"/>
          </p:nvPr>
        </p:nvSpPr>
        <p:spPr>
          <a:xfrm>
            <a:off x="457200" y="1844824"/>
            <a:ext cx="8229600" cy="4286101"/>
          </a:xfrm>
        </p:spPr>
        <p:txBody>
          <a:bodyPr/>
          <a:lstStyle/>
          <a:p>
            <a:pPr>
              <a:buNone/>
            </a:pPr>
            <a:r>
              <a:rPr lang="en-US" altLang="zh-CN" dirty="0" err="1"/>
              <a:t>sshd</a:t>
            </a:r>
            <a:r>
              <a:rPr lang="en-US" altLang="zh-CN" dirty="0"/>
              <a:t>: &lt;client list&gt; \</a:t>
            </a:r>
          </a:p>
          <a:p>
            <a:pPr>
              <a:buNone/>
            </a:pPr>
            <a:r>
              <a:rPr lang="en-US" altLang="zh-CN" dirty="0"/>
              <a:t>: </a:t>
            </a:r>
            <a:r>
              <a:rPr lang="en-US" altLang="zh-CN" dirty="0">
                <a:solidFill>
                  <a:srgbClr val="C00000"/>
                </a:solidFill>
              </a:rPr>
              <a:t>spawn</a:t>
            </a:r>
            <a:r>
              <a:rPr lang="en-US" altLang="zh-CN" dirty="0"/>
              <a:t> /bin/echo $(/bin/date) from %h &gt;&gt; /</a:t>
            </a:r>
            <a:r>
              <a:rPr lang="en-US" altLang="zh-CN" dirty="0" err="1"/>
              <a:t>var</a:t>
            </a:r>
            <a:r>
              <a:rPr lang="en-US" altLang="zh-CN" dirty="0"/>
              <a:t>/log/sshd.log \</a:t>
            </a:r>
          </a:p>
          <a:p>
            <a:pPr>
              <a:buNone/>
            </a:pPr>
            <a:r>
              <a:rPr lang="en-US" altLang="zh-CN" dirty="0"/>
              <a:t>: deny</a:t>
            </a:r>
          </a:p>
          <a:p>
            <a:pPr>
              <a:buNone/>
            </a:pPr>
            <a:endParaRPr lang="en-US" altLang="zh-CN" dirty="0"/>
          </a:p>
          <a:p>
            <a:pPr>
              <a:buNone/>
            </a:pPr>
            <a:r>
              <a:rPr lang="en-US" altLang="zh-CN" dirty="0" err="1"/>
              <a:t>vsftpd</a:t>
            </a:r>
            <a:r>
              <a:rPr lang="en-US" altLang="zh-CN" dirty="0"/>
              <a:t> : &lt;client list&gt; \</a:t>
            </a:r>
          </a:p>
          <a:p>
            <a:pPr>
              <a:buNone/>
            </a:pPr>
            <a:r>
              <a:rPr lang="en-US" altLang="zh-CN" dirty="0"/>
              <a:t>: </a:t>
            </a:r>
            <a:r>
              <a:rPr lang="en-US" altLang="zh-CN" dirty="0">
                <a:solidFill>
                  <a:srgbClr val="C00000"/>
                </a:solidFill>
              </a:rPr>
              <a:t>spawn</a:t>
            </a:r>
            <a:r>
              <a:rPr lang="en-US" altLang="zh-CN" dirty="0"/>
              <a:t> /bin/echo "login attempt from %c to %s" | mail -s “%d warning" root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157</a:t>
            </a:fld>
            <a:endParaRPr lang="en-US" altLang="zh-CN"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39825"/>
          </a:xfrm>
        </p:spPr>
        <p:txBody>
          <a:bodyPr/>
          <a:lstStyle/>
          <a:p>
            <a:r>
              <a:rPr lang="en-US" altLang="zh-CN" dirty="0"/>
              <a:t>TCP Wrappers</a:t>
            </a:r>
            <a:r>
              <a:rPr lang="zh-CN" altLang="en-US" dirty="0"/>
              <a:t>配置文件</a:t>
            </a:r>
            <a:br>
              <a:rPr lang="en-US" altLang="zh-CN" dirty="0"/>
            </a:br>
            <a:r>
              <a:rPr lang="en-US" altLang="zh-CN" dirty="0"/>
              <a:t>——</a:t>
            </a:r>
            <a:r>
              <a:rPr lang="zh-CN" altLang="en-US" dirty="0"/>
              <a:t>扩展选项</a:t>
            </a:r>
            <a:r>
              <a:rPr lang="en-US" altLang="zh-CN" dirty="0"/>
              <a:t>twist</a:t>
            </a:r>
            <a:r>
              <a:rPr lang="zh-CN" altLang="en-US" dirty="0"/>
              <a:t>举例</a:t>
            </a:r>
          </a:p>
        </p:txBody>
      </p:sp>
      <p:sp>
        <p:nvSpPr>
          <p:cNvPr id="3" name="内容占位符 2"/>
          <p:cNvSpPr>
            <a:spLocks noGrp="1"/>
          </p:cNvSpPr>
          <p:nvPr>
            <p:ph idx="1"/>
          </p:nvPr>
        </p:nvSpPr>
        <p:spPr>
          <a:xfrm>
            <a:off x="457200" y="1916832"/>
            <a:ext cx="8229600" cy="4214093"/>
          </a:xfrm>
        </p:spPr>
        <p:txBody>
          <a:bodyPr/>
          <a:lstStyle/>
          <a:p>
            <a:pPr>
              <a:buNone/>
            </a:pPr>
            <a:r>
              <a:rPr lang="en-US" altLang="zh-CN" dirty="0" err="1"/>
              <a:t>vsftpd</a:t>
            </a:r>
            <a:r>
              <a:rPr lang="en-US" altLang="zh-CN" dirty="0"/>
              <a:t> : &lt;client list&gt; \</a:t>
            </a:r>
          </a:p>
          <a:p>
            <a:pPr>
              <a:buNone/>
            </a:pPr>
            <a:r>
              <a:rPr lang="en-US" altLang="zh-CN" dirty="0"/>
              <a:t>:</a:t>
            </a:r>
            <a:r>
              <a:rPr lang="en-US" altLang="zh-CN" dirty="0">
                <a:solidFill>
                  <a:srgbClr val="C00000"/>
                </a:solidFill>
              </a:rPr>
              <a:t> twist </a:t>
            </a:r>
            <a:r>
              <a:rPr lang="en-US" altLang="zh-CN" sz="3200" dirty="0"/>
              <a:t>/bin/echo -e "\n\</a:t>
            </a:r>
            <a:r>
              <a:rPr lang="en-US" altLang="zh-CN" sz="3200" dirty="0" err="1"/>
              <a:t>nWARNING</a:t>
            </a:r>
            <a:r>
              <a:rPr lang="en-US" altLang="zh-CN" sz="3200" dirty="0"/>
              <a:t> </a:t>
            </a:r>
            <a:r>
              <a:rPr lang="en-US" altLang="zh-CN" sz="3200" dirty="0" err="1"/>
              <a:t>connectiong</a:t>
            </a:r>
            <a:r>
              <a:rPr lang="en-US" altLang="zh-CN" sz="3200" dirty="0"/>
              <a:t> not allowed.\n\n"</a:t>
            </a:r>
            <a:endParaRPr lang="en-US" altLang="zh-CN" dirty="0"/>
          </a:p>
          <a:p>
            <a:pPr>
              <a:buNone/>
            </a:pPr>
            <a:endParaRPr lang="en-US" altLang="zh-CN" dirty="0"/>
          </a:p>
          <a:p>
            <a:pPr>
              <a:buNone/>
            </a:pPr>
            <a:r>
              <a:rPr lang="en-US" altLang="zh-CN" dirty="0" err="1"/>
              <a:t>in.telnet</a:t>
            </a:r>
            <a:r>
              <a:rPr lang="en-US" altLang="zh-CN" dirty="0"/>
              <a:t>: &lt;client list&gt; \</a:t>
            </a:r>
          </a:p>
          <a:p>
            <a:pPr>
              <a:buNone/>
            </a:pPr>
            <a:r>
              <a:rPr lang="en-US" altLang="zh-CN" dirty="0"/>
              <a:t>: </a:t>
            </a:r>
            <a:r>
              <a:rPr lang="en-US" altLang="zh-CN" dirty="0">
                <a:solidFill>
                  <a:srgbClr val="C00000"/>
                </a:solidFill>
              </a:rPr>
              <a:t>twist</a:t>
            </a:r>
            <a:r>
              <a:rPr lang="en-US" altLang="zh-CN" dirty="0"/>
              <a:t> /bin/echo "421 Bad hacker, go away!"</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158</a:t>
            </a:fld>
            <a:endParaRPr lang="en-US" altLang="zh-CN"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39825"/>
          </a:xfrm>
        </p:spPr>
        <p:txBody>
          <a:bodyPr/>
          <a:lstStyle/>
          <a:p>
            <a:r>
              <a:rPr lang="en-US" altLang="zh-CN" dirty="0"/>
              <a:t>TCP Wrappers</a:t>
            </a:r>
            <a:r>
              <a:rPr lang="zh-CN" altLang="en-US" dirty="0"/>
              <a:t>配置文件</a:t>
            </a:r>
            <a:br>
              <a:rPr lang="en-US" altLang="zh-CN" dirty="0"/>
            </a:br>
            <a:r>
              <a:rPr lang="en-US" altLang="zh-CN" dirty="0"/>
              <a:t>——</a:t>
            </a:r>
            <a:r>
              <a:rPr lang="zh-CN" altLang="en-US" dirty="0"/>
              <a:t>扩展选项</a:t>
            </a:r>
            <a:r>
              <a:rPr lang="en-US" altLang="zh-CN" dirty="0"/>
              <a:t>spawn</a:t>
            </a:r>
            <a:r>
              <a:rPr lang="zh-CN" altLang="en-US" dirty="0"/>
              <a:t>和</a:t>
            </a:r>
            <a:r>
              <a:rPr lang="en-US" altLang="zh-CN" dirty="0"/>
              <a:t>twist</a:t>
            </a:r>
            <a:r>
              <a:rPr lang="zh-CN" altLang="en-US" dirty="0"/>
              <a:t>举例</a:t>
            </a:r>
          </a:p>
        </p:txBody>
      </p:sp>
      <p:sp>
        <p:nvSpPr>
          <p:cNvPr id="3" name="内容占位符 2"/>
          <p:cNvSpPr>
            <a:spLocks noGrp="1"/>
          </p:cNvSpPr>
          <p:nvPr>
            <p:ph idx="1"/>
          </p:nvPr>
        </p:nvSpPr>
        <p:spPr>
          <a:xfrm>
            <a:off x="457200" y="2276872"/>
            <a:ext cx="8229600" cy="3854053"/>
          </a:xfrm>
        </p:spPr>
        <p:txBody>
          <a:bodyPr/>
          <a:lstStyle/>
          <a:p>
            <a:pPr>
              <a:buNone/>
            </a:pPr>
            <a:r>
              <a:rPr lang="en-US" altLang="zh-CN" sz="2600" dirty="0" err="1"/>
              <a:t>in.telnet</a:t>
            </a:r>
            <a:r>
              <a:rPr lang="en-US" altLang="zh-CN" sz="2600" dirty="0"/>
              <a:t> : ALL \</a:t>
            </a:r>
          </a:p>
          <a:p>
            <a:pPr>
              <a:buNone/>
            </a:pPr>
            <a:r>
              <a:rPr lang="en-US" altLang="zh-CN" sz="2600" dirty="0"/>
              <a:t>: </a:t>
            </a:r>
            <a:r>
              <a:rPr lang="en-US" altLang="zh-CN" sz="2600" dirty="0">
                <a:solidFill>
                  <a:srgbClr val="C00000"/>
                </a:solidFill>
              </a:rPr>
              <a:t>spawn</a:t>
            </a:r>
            <a:r>
              <a:rPr lang="en-US" altLang="zh-CN" sz="2600" dirty="0"/>
              <a:t> (/bin/echo "security notice from host:  %H " ;\</a:t>
            </a:r>
          </a:p>
          <a:p>
            <a:pPr>
              <a:buNone/>
            </a:pPr>
            <a:r>
              <a:rPr lang="en-US" altLang="zh-CN" sz="2600" dirty="0"/>
              <a:t>         /bin/echo ; /</a:t>
            </a:r>
            <a:r>
              <a:rPr lang="en-US" altLang="zh-CN" sz="2600" dirty="0" err="1"/>
              <a:t>usr</a:t>
            </a:r>
            <a:r>
              <a:rPr lang="en-US" altLang="zh-CN" sz="2600" dirty="0"/>
              <a:t>/</a:t>
            </a:r>
            <a:r>
              <a:rPr lang="en-US" altLang="zh-CN" sz="2600" dirty="0" err="1"/>
              <a:t>sbin</a:t>
            </a:r>
            <a:r>
              <a:rPr lang="en-US" altLang="zh-CN" sz="2600" dirty="0"/>
              <a:t>/</a:t>
            </a:r>
            <a:r>
              <a:rPr lang="en-US" altLang="zh-CN" sz="2600" dirty="0" err="1"/>
              <a:t>safe_finger</a:t>
            </a:r>
            <a:r>
              <a:rPr lang="en-US" altLang="zh-CN" sz="2600" dirty="0"/>
              <a:t> @%h) | \</a:t>
            </a:r>
          </a:p>
          <a:p>
            <a:pPr>
              <a:buNone/>
            </a:pPr>
            <a:r>
              <a:rPr lang="en-US" altLang="zh-CN" sz="2600" dirty="0"/>
              <a:t>         /bin/mail -s "%d-%h security" root &amp; \</a:t>
            </a:r>
          </a:p>
          <a:p>
            <a:pPr>
              <a:buNone/>
            </a:pPr>
            <a:r>
              <a:rPr lang="en-US" altLang="zh-CN" sz="2600" dirty="0"/>
              <a:t>: </a:t>
            </a:r>
            <a:r>
              <a:rPr lang="en-US" altLang="zh-CN" sz="2600" dirty="0">
                <a:solidFill>
                  <a:srgbClr val="C00000"/>
                </a:solidFill>
              </a:rPr>
              <a:t>twist</a:t>
            </a:r>
            <a:r>
              <a:rPr lang="en-US" altLang="zh-CN" sz="2600" dirty="0"/>
              <a:t> /bin/echo -e "\n\</a:t>
            </a:r>
            <a:r>
              <a:rPr lang="en-US" altLang="zh-CN" sz="2600" dirty="0" err="1"/>
              <a:t>nWARNING</a:t>
            </a:r>
            <a:r>
              <a:rPr lang="en-US" altLang="zh-CN" sz="2600" dirty="0"/>
              <a:t> </a:t>
            </a:r>
            <a:r>
              <a:rPr lang="en-US" altLang="zh-CN" sz="2600" dirty="0" err="1"/>
              <a:t>connectiong</a:t>
            </a:r>
            <a:r>
              <a:rPr lang="en-US" altLang="zh-CN" sz="2600" dirty="0"/>
              <a:t> not allowed.\n\n"</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159</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关闭不必要的服务</a:t>
            </a:r>
            <a:endParaRPr lang="zh-CN" altLang="en-US" dirty="0"/>
          </a:p>
        </p:txBody>
      </p:sp>
      <p:sp>
        <p:nvSpPr>
          <p:cNvPr id="3" name="内容占位符 2"/>
          <p:cNvSpPr>
            <a:spLocks noGrp="1"/>
          </p:cNvSpPr>
          <p:nvPr>
            <p:ph idx="1"/>
          </p:nvPr>
        </p:nvSpPr>
        <p:spPr>
          <a:xfrm>
            <a:off x="457200" y="1600200"/>
            <a:ext cx="8229600" cy="4329130"/>
          </a:xfrm>
        </p:spPr>
        <p:txBody>
          <a:bodyPr/>
          <a:lstStyle/>
          <a:p>
            <a:r>
              <a:rPr lang="zh-CN" altLang="en-US" sz="2800" dirty="0"/>
              <a:t>查看已启动的服务</a:t>
            </a:r>
            <a:endParaRPr lang="en-US" altLang="zh-CN" sz="2800" dirty="0"/>
          </a:p>
          <a:p>
            <a:pPr lvl="1">
              <a:buNone/>
            </a:pPr>
            <a:r>
              <a:rPr lang="en-US" sz="2400" b="1" dirty="0"/>
              <a:t># </a:t>
            </a:r>
            <a:r>
              <a:rPr lang="en-US" sz="2400" b="1" dirty="0" err="1"/>
              <a:t>systemctl</a:t>
            </a:r>
            <a:r>
              <a:rPr lang="en-US" sz="2400" b="1" dirty="0"/>
              <a:t> list-unit-files |</a:t>
            </a:r>
            <a:r>
              <a:rPr lang="en-US" sz="2400" b="1" dirty="0" err="1"/>
              <a:t>grep</a:t>
            </a:r>
            <a:r>
              <a:rPr lang="en-US" sz="2400" b="1" dirty="0"/>
              <a:t> </a:t>
            </a:r>
            <a:r>
              <a:rPr lang="en-US" sz="2400" b="1" dirty="0" err="1"/>
              <a:t>enabled|grep</a:t>
            </a:r>
            <a:r>
              <a:rPr lang="en-US" sz="2400" b="1" dirty="0"/>
              <a:t> .service</a:t>
            </a:r>
            <a:endParaRPr lang="en-US" altLang="zh-CN" sz="2400" b="1" dirty="0"/>
          </a:p>
          <a:p>
            <a:r>
              <a:rPr lang="zh-CN" altLang="en-US" sz="2800" dirty="0"/>
              <a:t>使用</a:t>
            </a:r>
            <a:r>
              <a:rPr lang="en-US" sz="2800" dirty="0" err="1"/>
              <a:t>systemctl</a:t>
            </a:r>
            <a:r>
              <a:rPr lang="en-US" sz="2800" dirty="0"/>
              <a:t> disable</a:t>
            </a:r>
            <a:r>
              <a:rPr lang="zh-CN" altLang="en-US" sz="2800" dirty="0"/>
              <a:t>命令关闭不必要的服务</a:t>
            </a:r>
            <a:endParaRPr lang="en-US" altLang="zh-CN" sz="2800" dirty="0"/>
          </a:p>
          <a:p>
            <a:r>
              <a:rPr lang="zh-CN" altLang="en-US" sz="2800" dirty="0"/>
              <a:t>可以编写自己的脚本文件</a:t>
            </a:r>
            <a:r>
              <a:rPr lang="zh-CN" altLang="zh-CN" sz="2800" dirty="0"/>
              <a:t>关闭不必要的服务</a:t>
            </a:r>
            <a:endParaRPr lang="en-US" altLang="zh-CN" sz="2800" dirty="0"/>
          </a:p>
          <a:p>
            <a:pPr>
              <a:buNone/>
            </a:pPr>
            <a:endParaRPr lang="en-US" altLang="zh-CN"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a:t>
            </a:r>
            <a:r>
              <a:rPr lang="zh-CN" altLang="en-US" dirty="0"/>
              <a:t>配置文件</a:t>
            </a:r>
            <a:br>
              <a:rPr lang="en-US" altLang="zh-CN" dirty="0"/>
            </a:br>
            <a:r>
              <a:rPr lang="en-US" altLang="zh-CN" dirty="0"/>
              <a:t>——</a:t>
            </a:r>
            <a:r>
              <a:rPr lang="zh-CN" altLang="en-US" dirty="0"/>
              <a:t>注意事项</a:t>
            </a:r>
          </a:p>
        </p:txBody>
      </p:sp>
      <p:sp>
        <p:nvSpPr>
          <p:cNvPr id="3" name="内容占位符 2"/>
          <p:cNvSpPr>
            <a:spLocks noGrp="1"/>
          </p:cNvSpPr>
          <p:nvPr>
            <p:ph idx="1"/>
          </p:nvPr>
        </p:nvSpPr>
        <p:spPr>
          <a:xfrm>
            <a:off x="457200" y="1700808"/>
            <a:ext cx="8229600" cy="4430117"/>
          </a:xfrm>
        </p:spPr>
        <p:txBody>
          <a:bodyPr/>
          <a:lstStyle/>
          <a:p>
            <a:r>
              <a:rPr lang="zh-CN" altLang="en-US" sz="2800" dirty="0"/>
              <a:t>尽量使用 </a:t>
            </a:r>
            <a:r>
              <a:rPr lang="en-US" altLang="zh-CN" sz="2800" b="1" dirty="0">
                <a:solidFill>
                  <a:srgbClr val="C00000"/>
                </a:solidFill>
              </a:rPr>
              <a:t>IP</a:t>
            </a:r>
            <a:r>
              <a:rPr lang="zh-CN" altLang="en-US" sz="2800" b="1" dirty="0">
                <a:solidFill>
                  <a:srgbClr val="C00000"/>
                </a:solidFill>
              </a:rPr>
              <a:t>地址</a:t>
            </a:r>
            <a:r>
              <a:rPr lang="zh-CN" altLang="en-US" sz="2800" dirty="0"/>
              <a:t>，而不用主机名或域名</a:t>
            </a:r>
            <a:endParaRPr lang="en-US" altLang="zh-CN" sz="2800" dirty="0"/>
          </a:p>
          <a:p>
            <a:r>
              <a:rPr lang="zh-CN" altLang="en-US" sz="2800" dirty="0"/>
              <a:t>使用 </a:t>
            </a:r>
            <a:r>
              <a:rPr lang="en-US" altLang="zh-CN" sz="2800" dirty="0"/>
              <a:t>allow </a:t>
            </a:r>
            <a:r>
              <a:rPr lang="zh-CN" altLang="en-US" sz="2800" dirty="0"/>
              <a:t>或 </a:t>
            </a:r>
            <a:r>
              <a:rPr lang="en-US" altLang="zh-CN" sz="2800" dirty="0"/>
              <a:t>deny </a:t>
            </a:r>
            <a:r>
              <a:rPr lang="zh-CN" altLang="en-US" sz="2800" dirty="0"/>
              <a:t>扩展作为规则的</a:t>
            </a:r>
            <a:r>
              <a:rPr lang="zh-CN" altLang="en-US" sz="2800" b="1" dirty="0">
                <a:solidFill>
                  <a:srgbClr val="C00000"/>
                </a:solidFill>
              </a:rPr>
              <a:t>最后一个</a:t>
            </a:r>
            <a:r>
              <a:rPr lang="zh-CN" altLang="en-US" sz="2800" dirty="0"/>
              <a:t>选项，可以将所有访问规则集中设置在一个配置文件中</a:t>
            </a:r>
          </a:p>
          <a:p>
            <a:r>
              <a:rPr lang="en-US" altLang="zh-CN" sz="2800" dirty="0"/>
              <a:t>&lt;daemon list&gt; </a:t>
            </a:r>
            <a:r>
              <a:rPr lang="zh-CN" altLang="en-US" sz="2800" dirty="0"/>
              <a:t>为 </a:t>
            </a:r>
            <a:r>
              <a:rPr lang="en-US" altLang="zh-CN" sz="2800" b="1" dirty="0">
                <a:solidFill>
                  <a:srgbClr val="C00000"/>
                </a:solidFill>
              </a:rPr>
              <a:t>process name</a:t>
            </a:r>
            <a:r>
              <a:rPr lang="zh-CN" altLang="en-US" sz="2800" dirty="0"/>
              <a:t>，而非 </a:t>
            </a:r>
            <a:r>
              <a:rPr lang="en-US" altLang="zh-CN" sz="2800" dirty="0"/>
              <a:t>service name</a:t>
            </a:r>
            <a:r>
              <a:rPr lang="zh-CN" altLang="en-US" sz="2800" dirty="0"/>
              <a:t>。如：</a:t>
            </a:r>
            <a:r>
              <a:rPr lang="en-US" altLang="zh-CN" sz="2800" dirty="0" err="1"/>
              <a:t>in.telnetd</a:t>
            </a:r>
            <a:r>
              <a:rPr lang="zh-CN" altLang="en-US" sz="2800" dirty="0"/>
              <a:t>，而非 </a:t>
            </a:r>
            <a:r>
              <a:rPr lang="en-US" altLang="zh-CN" sz="2800" dirty="0"/>
              <a:t>telnet</a:t>
            </a:r>
            <a:r>
              <a:rPr lang="zh-CN" altLang="en-US" sz="2800" dirty="0"/>
              <a:t>。</a:t>
            </a:r>
            <a:endParaRPr lang="en-US" altLang="zh-CN" sz="2800" dirty="0"/>
          </a:p>
          <a:p>
            <a:r>
              <a:rPr lang="en-US" altLang="zh-CN" sz="2800" dirty="0"/>
              <a:t>twist </a:t>
            </a:r>
            <a:r>
              <a:rPr lang="zh-CN" altLang="en-US" sz="2800" dirty="0"/>
              <a:t>扩展必须用在每一条规则的</a:t>
            </a:r>
            <a:r>
              <a:rPr lang="zh-CN" altLang="en-US" sz="2800" b="1" dirty="0">
                <a:solidFill>
                  <a:srgbClr val="C00000"/>
                </a:solidFill>
              </a:rPr>
              <a:t>最后一个</a:t>
            </a:r>
            <a:r>
              <a:rPr lang="zh-CN" altLang="en-US" sz="2800" dirty="0"/>
              <a:t>选项</a:t>
            </a:r>
          </a:p>
          <a:p>
            <a:r>
              <a:rPr lang="en-US" altLang="zh-CN" sz="2800" dirty="0"/>
              <a:t>/etc/</a:t>
            </a:r>
            <a:r>
              <a:rPr lang="en-US" altLang="zh-CN" sz="2800" dirty="0" err="1"/>
              <a:t>hosts.allow</a:t>
            </a:r>
            <a:r>
              <a:rPr lang="en-US" altLang="zh-CN" sz="2800" dirty="0"/>
              <a:t> </a:t>
            </a:r>
            <a:r>
              <a:rPr lang="zh-CN" altLang="en-US" sz="2800" dirty="0"/>
              <a:t>和 </a:t>
            </a:r>
            <a:r>
              <a:rPr lang="en-US" altLang="zh-CN" sz="2800" dirty="0"/>
              <a:t>/etc/</a:t>
            </a:r>
            <a:r>
              <a:rPr lang="en-US" altLang="zh-CN" sz="2800" dirty="0" err="1"/>
              <a:t>hosts.deny</a:t>
            </a:r>
            <a:r>
              <a:rPr lang="en-US" altLang="zh-CN" sz="2800" dirty="0"/>
              <a:t> </a:t>
            </a:r>
            <a:r>
              <a:rPr lang="zh-CN" altLang="en-US" sz="2800" dirty="0"/>
              <a:t>的详细语法</a:t>
            </a:r>
            <a:endParaRPr lang="en-US" altLang="zh-CN" sz="2800" dirty="0"/>
          </a:p>
          <a:p>
            <a:pPr lvl="1"/>
            <a:r>
              <a:rPr lang="en-US" altLang="zh-CN" sz="2400" b="1" dirty="0">
                <a:solidFill>
                  <a:srgbClr val="002060"/>
                </a:solidFill>
              </a:rPr>
              <a:t>man 5 </a:t>
            </a:r>
            <a:r>
              <a:rPr lang="en-US" altLang="zh-CN" sz="2400" b="1" dirty="0" err="1">
                <a:solidFill>
                  <a:srgbClr val="002060"/>
                </a:solidFill>
              </a:rPr>
              <a:t>hosts_access</a:t>
            </a:r>
            <a:r>
              <a:rPr lang="en-US" altLang="zh-CN" sz="2400" b="1" dirty="0">
                <a:solidFill>
                  <a:srgbClr val="002060"/>
                </a:solidFill>
              </a:rPr>
              <a:t> </a:t>
            </a:r>
            <a:endParaRPr lang="en-US" altLang="zh-CN" sz="2400" dirty="0"/>
          </a:p>
          <a:p>
            <a:pPr lvl="1"/>
            <a:r>
              <a:rPr lang="en-US" altLang="zh-CN" sz="2400" b="1" dirty="0">
                <a:solidFill>
                  <a:srgbClr val="002060"/>
                </a:solidFill>
              </a:rPr>
              <a:t>man 5 </a:t>
            </a:r>
            <a:r>
              <a:rPr lang="en-US" altLang="zh-CN" sz="2400" b="1" dirty="0" err="1">
                <a:solidFill>
                  <a:srgbClr val="002060"/>
                </a:solidFill>
              </a:rPr>
              <a:t>hosts_options</a:t>
            </a:r>
            <a:endParaRPr lang="zh-CN" altLang="en-US" sz="24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160</a:t>
            </a:fld>
            <a:endParaRPr lang="en-US" altLang="zh-CN"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Wrappers </a:t>
            </a:r>
            <a:r>
              <a:rPr lang="zh-CN" altLang="en-US" dirty="0"/>
              <a:t>的应用</a:t>
            </a:r>
          </a:p>
        </p:txBody>
      </p:sp>
      <p:sp>
        <p:nvSpPr>
          <p:cNvPr id="3" name="内容占位符 2"/>
          <p:cNvSpPr>
            <a:spLocks noGrp="1"/>
          </p:cNvSpPr>
          <p:nvPr>
            <p:ph idx="1"/>
          </p:nvPr>
        </p:nvSpPr>
        <p:spPr/>
        <p:txBody>
          <a:bodyPr/>
          <a:lstStyle/>
          <a:p>
            <a:r>
              <a:rPr lang="zh-CN" altLang="en-US" dirty="0">
                <a:solidFill>
                  <a:srgbClr val="002060"/>
                </a:solidFill>
              </a:rPr>
              <a:t>对配置文件 </a:t>
            </a:r>
            <a:r>
              <a:rPr lang="en-US" altLang="zh-CN" b="1" dirty="0">
                <a:solidFill>
                  <a:srgbClr val="002060"/>
                </a:solidFill>
              </a:rPr>
              <a:t>/etc/</a:t>
            </a:r>
            <a:r>
              <a:rPr lang="en-US" altLang="zh-CN" b="1" dirty="0" err="1">
                <a:solidFill>
                  <a:srgbClr val="002060"/>
                </a:solidFill>
              </a:rPr>
              <a:t>hosts.allow</a:t>
            </a:r>
            <a:r>
              <a:rPr lang="en-US" altLang="zh-CN" b="1" dirty="0">
                <a:solidFill>
                  <a:srgbClr val="002060"/>
                </a:solidFill>
              </a:rPr>
              <a:t> </a:t>
            </a:r>
            <a:r>
              <a:rPr lang="zh-CN" altLang="en-US" dirty="0">
                <a:solidFill>
                  <a:srgbClr val="002060"/>
                </a:solidFill>
              </a:rPr>
              <a:t>和</a:t>
            </a:r>
            <a:r>
              <a:rPr lang="en-US" altLang="zh-CN" b="1" dirty="0">
                <a:solidFill>
                  <a:srgbClr val="002060"/>
                </a:solidFill>
              </a:rPr>
              <a:t> /etc/</a:t>
            </a:r>
            <a:r>
              <a:rPr lang="en-US" altLang="zh-CN" b="1" dirty="0" err="1">
                <a:solidFill>
                  <a:srgbClr val="002060"/>
                </a:solidFill>
              </a:rPr>
              <a:t>hosts.deny</a:t>
            </a:r>
            <a:r>
              <a:rPr lang="en-US" altLang="zh-CN" b="1" dirty="0">
                <a:solidFill>
                  <a:srgbClr val="002060"/>
                </a:solidFill>
              </a:rPr>
              <a:t> </a:t>
            </a:r>
            <a:r>
              <a:rPr lang="zh-CN" altLang="en-US" dirty="0">
                <a:solidFill>
                  <a:srgbClr val="002060"/>
                </a:solidFill>
              </a:rPr>
              <a:t>的修改立即生效</a:t>
            </a:r>
            <a:endParaRPr lang="en-US" altLang="zh-CN" dirty="0">
              <a:solidFill>
                <a:srgbClr val="002060"/>
              </a:solidFill>
            </a:endParaRPr>
          </a:p>
          <a:p>
            <a:r>
              <a:rPr lang="zh-CN" altLang="en-US" dirty="0"/>
              <a:t>可以对网络服务实现</a:t>
            </a:r>
            <a:r>
              <a:rPr lang="zh-CN" altLang="en-US" dirty="0">
                <a:solidFill>
                  <a:srgbClr val="C00000"/>
                </a:solidFill>
              </a:rPr>
              <a:t>实时地动态地</a:t>
            </a:r>
            <a:r>
              <a:rPr lang="zh-CN" altLang="en-US" dirty="0"/>
              <a:t>保护</a:t>
            </a:r>
            <a:endParaRPr lang="en-US" altLang="zh-CN" dirty="0"/>
          </a:p>
          <a:p>
            <a:pPr lvl="1"/>
            <a:r>
              <a:rPr lang="en-US" altLang="zh-CN" dirty="0" err="1"/>
              <a:t>DenyHosts</a:t>
            </a:r>
            <a:r>
              <a:rPr lang="en-US" altLang="zh-CN" dirty="0"/>
              <a:t> </a:t>
            </a:r>
            <a:r>
              <a:rPr lang="zh-CN" altLang="en-US" dirty="0"/>
              <a:t>（基于 </a:t>
            </a:r>
            <a:r>
              <a:rPr lang="en-US" altLang="zh-CN" dirty="0"/>
              <a:t>TCP Wrappers </a:t>
            </a:r>
            <a:r>
              <a:rPr lang="zh-CN" altLang="en-US" dirty="0"/>
              <a:t>实现）</a:t>
            </a:r>
            <a:endParaRPr lang="en-US" altLang="zh-CN" dirty="0"/>
          </a:p>
          <a:p>
            <a:pPr lvl="2"/>
            <a:r>
              <a:rPr lang="en-US" altLang="zh-CN" dirty="0"/>
              <a:t>http://denyhosts.sourceforge.net/</a:t>
            </a:r>
          </a:p>
          <a:p>
            <a:pPr lvl="2"/>
            <a:r>
              <a:rPr lang="zh-CN" altLang="en-US" dirty="0"/>
              <a:t>在 </a:t>
            </a:r>
            <a:r>
              <a:rPr lang="en-US" altLang="zh-CN" dirty="0" err="1"/>
              <a:t>RPMForge</a:t>
            </a:r>
            <a:r>
              <a:rPr lang="zh-CN" altLang="en-US" dirty="0"/>
              <a:t>和</a:t>
            </a:r>
            <a:r>
              <a:rPr lang="en-US" altLang="zh-CN" dirty="0"/>
              <a:t>EPEL</a:t>
            </a:r>
            <a:r>
              <a:rPr lang="zh-CN" altLang="en-US" dirty="0"/>
              <a:t>仓库中均有提供</a:t>
            </a:r>
            <a:endParaRPr lang="en-US" altLang="zh-CN" dirty="0"/>
          </a:p>
          <a:p>
            <a:pPr lvl="1"/>
            <a:r>
              <a:rPr lang="zh-CN" altLang="zh-CN" dirty="0"/>
              <a:t>Fail2ban</a:t>
            </a:r>
            <a:r>
              <a:rPr lang="zh-CN" altLang="en-US" dirty="0"/>
              <a:t> （基于 </a:t>
            </a:r>
            <a:r>
              <a:rPr lang="en-US" altLang="zh-CN" dirty="0" err="1"/>
              <a:t>Netfilter</a:t>
            </a:r>
            <a:r>
              <a:rPr lang="en-US" altLang="zh-CN" dirty="0"/>
              <a:t>/</a:t>
            </a:r>
            <a:r>
              <a:rPr lang="en-US" altLang="zh-CN" dirty="0" err="1"/>
              <a:t>IPTables</a:t>
            </a:r>
            <a:r>
              <a:rPr lang="en-US" altLang="zh-CN" dirty="0"/>
              <a:t> </a:t>
            </a:r>
            <a:r>
              <a:rPr lang="zh-CN" altLang="en-US" dirty="0"/>
              <a:t>实现）</a:t>
            </a:r>
            <a:endParaRPr lang="en-US" altLang="zh-CN" dirty="0"/>
          </a:p>
          <a:p>
            <a:pPr lvl="2"/>
            <a:r>
              <a:rPr lang="en-US" altLang="zh-CN" dirty="0"/>
              <a:t>http://fail2ban.sourceforge.net/</a:t>
            </a:r>
          </a:p>
          <a:p>
            <a:pPr lvl="2"/>
            <a:r>
              <a:rPr lang="zh-CN" altLang="en-US" dirty="0"/>
              <a:t>在 </a:t>
            </a:r>
            <a:r>
              <a:rPr lang="en-US" altLang="zh-CN" dirty="0" err="1"/>
              <a:t>RPMForge</a:t>
            </a:r>
            <a:r>
              <a:rPr lang="zh-CN" altLang="en-US" dirty="0"/>
              <a:t>和</a:t>
            </a:r>
            <a:r>
              <a:rPr lang="en-US" altLang="zh-CN" dirty="0"/>
              <a:t>EPEL</a:t>
            </a:r>
            <a:r>
              <a:rPr lang="zh-CN" altLang="en-US" dirty="0"/>
              <a:t>仓库中均有提供</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161</a:t>
            </a:fld>
            <a:endParaRPr lang="en-US" altLang="zh-CN"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本章思考题</a:t>
            </a:r>
          </a:p>
        </p:txBody>
      </p:sp>
      <p:sp>
        <p:nvSpPr>
          <p:cNvPr id="108547" name="Rectangle 3"/>
          <p:cNvSpPr>
            <a:spLocks noGrp="1" noChangeArrowheads="1"/>
          </p:cNvSpPr>
          <p:nvPr>
            <p:ph type="body" idx="1"/>
          </p:nvPr>
        </p:nvSpPr>
        <p:spPr>
          <a:xfrm>
            <a:off x="395536" y="1600200"/>
            <a:ext cx="8291264" cy="4530725"/>
          </a:xfrm>
        </p:spPr>
        <p:txBody>
          <a:bodyPr/>
          <a:lstStyle/>
          <a:p>
            <a:r>
              <a:rPr lang="zh-CN" altLang="en-US" dirty="0"/>
              <a:t>简述</a:t>
            </a:r>
            <a:r>
              <a:rPr lang="en-US" altLang="zh-CN" dirty="0"/>
              <a:t>Linux</a:t>
            </a:r>
            <a:r>
              <a:rPr lang="zh-CN" altLang="en-US" dirty="0"/>
              <a:t>服务器的基本安全配置？</a:t>
            </a:r>
          </a:p>
          <a:p>
            <a:r>
              <a:rPr lang="zh-CN" altLang="en-US" dirty="0"/>
              <a:t>简述</a:t>
            </a:r>
            <a:r>
              <a:rPr lang="en-US" altLang="zh-CN" dirty="0"/>
              <a:t>PAM</a:t>
            </a:r>
            <a:r>
              <a:rPr lang="zh-CN" altLang="en-US" dirty="0"/>
              <a:t>的作用及其配置方法。</a:t>
            </a:r>
            <a:endParaRPr lang="en-US" altLang="zh-CN" dirty="0"/>
          </a:p>
          <a:p>
            <a:r>
              <a:rPr lang="zh-CN" altLang="en-US" dirty="0"/>
              <a:t>与口令安全相关的</a:t>
            </a:r>
            <a:r>
              <a:rPr lang="en-US" altLang="zh-CN" dirty="0"/>
              <a:t>PAM</a:t>
            </a:r>
            <a:r>
              <a:rPr lang="zh-CN" altLang="en-US" dirty="0"/>
              <a:t>模块有哪些？</a:t>
            </a:r>
          </a:p>
          <a:p>
            <a:r>
              <a:rPr lang="zh-CN" altLang="en-US" dirty="0"/>
              <a:t>简述</a:t>
            </a:r>
            <a:r>
              <a:rPr lang="en-US" altLang="zh-CN" dirty="0"/>
              <a:t>SSL</a:t>
            </a:r>
            <a:r>
              <a:rPr lang="zh-CN" altLang="en-US" dirty="0"/>
              <a:t>协议的握手过程。</a:t>
            </a:r>
          </a:p>
          <a:p>
            <a:r>
              <a:rPr lang="zh-CN" altLang="en-US" dirty="0"/>
              <a:t>什么是</a:t>
            </a:r>
            <a:r>
              <a:rPr lang="en-US" altLang="zh-CN" dirty="0"/>
              <a:t>PKI</a:t>
            </a:r>
            <a:r>
              <a:rPr lang="zh-CN" altLang="en-US" dirty="0"/>
              <a:t>？什么是</a:t>
            </a:r>
            <a:r>
              <a:rPr lang="en-US" altLang="zh-CN" dirty="0"/>
              <a:t>CA</a:t>
            </a:r>
            <a:r>
              <a:rPr lang="zh-CN" altLang="en-US" dirty="0"/>
              <a:t>？证书的组成？</a:t>
            </a:r>
          </a:p>
        </p:txBody>
      </p:sp>
      <p:sp>
        <p:nvSpPr>
          <p:cNvPr id="6" name="日期占位符 5"/>
          <p:cNvSpPr>
            <a:spLocks noGrp="1"/>
          </p:cNvSpPr>
          <p:nvPr>
            <p:ph type="dt" sz="half" idx="10"/>
          </p:nvPr>
        </p:nvSpPr>
        <p:spPr/>
        <p:txBody>
          <a:bodyPr/>
          <a:lstStyle/>
          <a:p>
            <a:fld id="{49B00342-E55E-4A6A-AB5F-6477F90B311C}"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162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本章实验</a:t>
            </a:r>
          </a:p>
        </p:txBody>
      </p:sp>
      <p:sp>
        <p:nvSpPr>
          <p:cNvPr id="107523" name="Rectangle 3"/>
          <p:cNvSpPr>
            <a:spLocks noGrp="1" noChangeArrowheads="1"/>
          </p:cNvSpPr>
          <p:nvPr>
            <p:ph type="body" idx="1"/>
          </p:nvPr>
        </p:nvSpPr>
        <p:spPr/>
        <p:txBody>
          <a:bodyPr/>
          <a:lstStyle/>
          <a:p>
            <a:pPr>
              <a:lnSpc>
                <a:spcPct val="90000"/>
              </a:lnSpc>
            </a:pPr>
            <a:r>
              <a:rPr lang="zh-CN" altLang="en-US" sz="2800" dirty="0"/>
              <a:t>配置服务器的基本安全</a:t>
            </a:r>
          </a:p>
          <a:p>
            <a:pPr>
              <a:lnSpc>
                <a:spcPct val="90000"/>
              </a:lnSpc>
            </a:pPr>
            <a:r>
              <a:rPr lang="zh-CN" altLang="en-US" sz="2800" dirty="0"/>
              <a:t>配置</a:t>
            </a:r>
            <a:r>
              <a:rPr lang="en-US" altLang="zh-CN" sz="2800" dirty="0" err="1"/>
              <a:t>sudo</a:t>
            </a:r>
            <a:r>
              <a:rPr lang="zh-CN" altLang="en-US" sz="2800" dirty="0"/>
              <a:t>并禁止</a:t>
            </a:r>
            <a:r>
              <a:rPr lang="en-US" altLang="zh-CN" sz="2800" dirty="0"/>
              <a:t>root</a:t>
            </a:r>
            <a:r>
              <a:rPr lang="zh-CN" altLang="en-US" sz="2800" dirty="0"/>
              <a:t>直接登录</a:t>
            </a:r>
          </a:p>
          <a:p>
            <a:pPr>
              <a:lnSpc>
                <a:spcPct val="90000"/>
              </a:lnSpc>
            </a:pPr>
            <a:r>
              <a:rPr lang="zh-CN" altLang="en-US" sz="2800" dirty="0"/>
              <a:t>配置基于</a:t>
            </a:r>
            <a:r>
              <a:rPr lang="en-US" altLang="zh-CN" sz="2800" dirty="0"/>
              <a:t>PAM</a:t>
            </a:r>
            <a:r>
              <a:rPr lang="zh-CN" altLang="en-US" sz="2800" dirty="0"/>
              <a:t>的账号的口令的安全保护</a:t>
            </a:r>
          </a:p>
          <a:p>
            <a:pPr>
              <a:lnSpc>
                <a:spcPct val="90000"/>
              </a:lnSpc>
            </a:pPr>
            <a:r>
              <a:rPr lang="zh-CN" altLang="en-US" sz="2800" dirty="0"/>
              <a:t>创建自签名证书，创建自签名</a:t>
            </a:r>
            <a:r>
              <a:rPr lang="en-US" altLang="zh-CN" sz="2800" dirty="0"/>
              <a:t>SAN</a:t>
            </a:r>
            <a:r>
              <a:rPr lang="zh-CN" altLang="en-US" sz="2800" dirty="0"/>
              <a:t>证书</a:t>
            </a:r>
          </a:p>
          <a:p>
            <a:pPr>
              <a:lnSpc>
                <a:spcPct val="90000"/>
              </a:lnSpc>
            </a:pPr>
            <a:r>
              <a:rPr lang="zh-CN" altLang="en-US" sz="2800" dirty="0"/>
              <a:t>配置 </a:t>
            </a:r>
            <a:r>
              <a:rPr lang="en-US" altLang="zh-CN" sz="2800" dirty="0" err="1"/>
              <a:t>TCP_Wappers</a:t>
            </a:r>
            <a:r>
              <a:rPr lang="zh-CN" altLang="en-US" sz="2800" dirty="0"/>
              <a:t>实现主机访问控制</a:t>
            </a:r>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163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a:xfrm>
            <a:off x="457200" y="1340768"/>
            <a:ext cx="8229600" cy="4790157"/>
          </a:xfrm>
        </p:spPr>
        <p:txBody>
          <a:bodyPr/>
          <a:lstStyle/>
          <a:p>
            <a:pPr>
              <a:lnSpc>
                <a:spcPct val="90000"/>
              </a:lnSpc>
            </a:pPr>
            <a:r>
              <a:rPr lang="zh-CN" altLang="en-US" sz="2400" dirty="0"/>
              <a:t>学习</a:t>
            </a:r>
            <a:r>
              <a:rPr lang="en-US" altLang="zh-CN" sz="2400" dirty="0" err="1"/>
              <a:t>chkrootkit</a:t>
            </a:r>
            <a:r>
              <a:rPr lang="zh-CN" altLang="en-US" sz="2400" dirty="0"/>
              <a:t>（</a:t>
            </a:r>
            <a:r>
              <a:rPr lang="en-US" altLang="zh-CN" sz="2400" dirty="0"/>
              <a:t>http://www.chkrootkit.org/</a:t>
            </a:r>
            <a:r>
              <a:rPr lang="zh-CN" altLang="en-US" sz="2400" dirty="0"/>
              <a:t>）的安装、配置和使用（</a:t>
            </a:r>
            <a:r>
              <a:rPr lang="en-US" altLang="zh-CN" sz="2400" dirty="0"/>
              <a:t>EPEL</a:t>
            </a:r>
            <a:r>
              <a:rPr lang="zh-CN" altLang="en-US" sz="2400" dirty="0"/>
              <a:t>仓库提供了其</a:t>
            </a:r>
            <a:r>
              <a:rPr lang="en-US" altLang="zh-CN" sz="2400" dirty="0"/>
              <a:t>RPM</a:t>
            </a:r>
            <a:r>
              <a:rPr lang="zh-CN" altLang="en-US" sz="2400" dirty="0"/>
              <a:t>包）。</a:t>
            </a:r>
          </a:p>
          <a:p>
            <a:pPr>
              <a:lnSpc>
                <a:spcPct val="90000"/>
              </a:lnSpc>
            </a:pPr>
            <a:r>
              <a:rPr lang="zh-CN" altLang="en-US" sz="2400" dirty="0"/>
              <a:t>学习</a:t>
            </a:r>
            <a:r>
              <a:rPr lang="en-US" altLang="zh-CN" sz="2400" dirty="0"/>
              <a:t>aide</a:t>
            </a:r>
            <a:r>
              <a:rPr lang="zh-CN" altLang="en-US" sz="2400" dirty="0"/>
              <a:t>（</a:t>
            </a:r>
            <a:r>
              <a:rPr lang="en-US" altLang="zh-CN" sz="2400" dirty="0"/>
              <a:t>http://aide.sf.net/</a:t>
            </a:r>
            <a:r>
              <a:rPr lang="zh-CN" altLang="en-US" sz="2400" dirty="0"/>
              <a:t>）的安装、配置和使用（</a:t>
            </a:r>
            <a:r>
              <a:rPr lang="en-US" altLang="zh-CN" sz="2400" dirty="0"/>
              <a:t>EPEL</a:t>
            </a:r>
            <a:r>
              <a:rPr lang="zh-CN" altLang="en-US" sz="2400" dirty="0"/>
              <a:t>仓库提供了其</a:t>
            </a:r>
            <a:r>
              <a:rPr lang="en-US" altLang="zh-CN" sz="2400" dirty="0"/>
              <a:t>RPM</a:t>
            </a:r>
            <a:r>
              <a:rPr lang="zh-CN" altLang="en-US" sz="2400" dirty="0"/>
              <a:t>包）。</a:t>
            </a:r>
          </a:p>
          <a:p>
            <a:pPr>
              <a:lnSpc>
                <a:spcPct val="90000"/>
              </a:lnSpc>
            </a:pPr>
            <a:r>
              <a:rPr lang="zh-CN" altLang="en-US" sz="2400" dirty="0"/>
              <a:t>学习基于</a:t>
            </a:r>
            <a:r>
              <a:rPr lang="en-US" altLang="zh-CN" sz="2400" dirty="0"/>
              <a:t>PAM</a:t>
            </a:r>
            <a:r>
              <a:rPr lang="zh-CN" altLang="en-US" sz="2400" dirty="0"/>
              <a:t>的各种访问控制（登录</a:t>
            </a:r>
            <a:r>
              <a:rPr lang="en-US" altLang="zh-CN" sz="2400" dirty="0"/>
              <a:t>/</a:t>
            </a:r>
            <a:r>
              <a:rPr lang="zh-CN" altLang="en-US" sz="2400" dirty="0"/>
              <a:t>列表</a:t>
            </a:r>
            <a:r>
              <a:rPr lang="en-US" altLang="zh-CN" sz="2400" dirty="0"/>
              <a:t>/</a:t>
            </a:r>
            <a:r>
              <a:rPr lang="zh-CN" altLang="en-US" sz="2400" dirty="0"/>
              <a:t>时间</a:t>
            </a:r>
            <a:r>
              <a:rPr lang="en-US" altLang="zh-CN" sz="2400" dirty="0"/>
              <a:t>/</a:t>
            </a:r>
            <a:r>
              <a:rPr lang="zh-CN" altLang="en-US" sz="2400" dirty="0"/>
              <a:t>资源）的配置。</a:t>
            </a:r>
          </a:p>
          <a:p>
            <a:pPr>
              <a:lnSpc>
                <a:spcPct val="90000"/>
              </a:lnSpc>
            </a:pPr>
            <a:r>
              <a:rPr lang="zh-CN" altLang="en-US" sz="2400" dirty="0"/>
              <a:t>学习配置</a:t>
            </a:r>
            <a:r>
              <a:rPr lang="en-US" altLang="zh-CN" sz="2400" dirty="0" err="1"/>
              <a:t>xinetd</a:t>
            </a:r>
            <a:r>
              <a:rPr lang="en-US" altLang="zh-CN" sz="2400" dirty="0"/>
              <a:t> </a:t>
            </a:r>
            <a:r>
              <a:rPr lang="zh-CN" altLang="en-US" sz="2400" dirty="0"/>
              <a:t>实现由其管理服务的访问控制。</a:t>
            </a:r>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164</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进一步学习（续）</a:t>
            </a:r>
          </a:p>
        </p:txBody>
      </p:sp>
      <p:sp>
        <p:nvSpPr>
          <p:cNvPr id="3" name="内容占位符 2"/>
          <p:cNvSpPr>
            <a:spLocks noGrp="1"/>
          </p:cNvSpPr>
          <p:nvPr>
            <p:ph idx="1"/>
          </p:nvPr>
        </p:nvSpPr>
        <p:spPr/>
        <p:txBody>
          <a:bodyPr/>
          <a:lstStyle/>
          <a:p>
            <a:r>
              <a:rPr lang="zh-CN" altLang="en-US" sz="2800" dirty="0"/>
              <a:t>学习配置</a:t>
            </a:r>
            <a:r>
              <a:rPr lang="en-US" altLang="zh-CN" sz="2800" dirty="0" err="1"/>
              <a:t>vsftpd</a:t>
            </a:r>
            <a:r>
              <a:rPr lang="zh-CN" altLang="en-US" sz="2800" dirty="0"/>
              <a:t>支持</a:t>
            </a:r>
            <a:r>
              <a:rPr lang="en-US" altLang="zh-CN" sz="2800" dirty="0"/>
              <a:t>SSL/TLS</a:t>
            </a:r>
            <a:r>
              <a:rPr lang="zh-CN" altLang="en-US" sz="2800" dirty="0"/>
              <a:t>协议的双向认证。</a:t>
            </a:r>
          </a:p>
          <a:p>
            <a:r>
              <a:rPr lang="zh-CN" altLang="en-US" sz="2800" dirty="0"/>
              <a:t>学习使用</a:t>
            </a:r>
            <a:r>
              <a:rPr lang="en-US" altLang="zh-CN" sz="2800" dirty="0"/>
              <a:t>Windows</a:t>
            </a:r>
            <a:r>
              <a:rPr lang="zh-CN" altLang="en-US" sz="2800" dirty="0"/>
              <a:t>环境下的</a:t>
            </a:r>
            <a:r>
              <a:rPr lang="en-US" altLang="zh-CN" sz="2800" dirty="0" err="1"/>
              <a:t>xca</a:t>
            </a:r>
            <a:r>
              <a:rPr lang="zh-CN" altLang="en-US" sz="2800" dirty="0"/>
              <a:t>（</a:t>
            </a:r>
            <a:r>
              <a:rPr lang="en-US" altLang="zh-CN" sz="2800" dirty="0"/>
              <a:t>http://xca.sf.net</a:t>
            </a:r>
            <a:r>
              <a:rPr lang="zh-CN" altLang="en-US" sz="2800" dirty="0"/>
              <a:t>）实现</a:t>
            </a:r>
            <a:r>
              <a:rPr lang="en-US" altLang="zh-CN" sz="2800" dirty="0"/>
              <a:t>CA</a:t>
            </a:r>
            <a:r>
              <a:rPr lang="zh-CN" altLang="en-US" sz="2800" dirty="0"/>
              <a:t>证书的管理。</a:t>
            </a:r>
          </a:p>
          <a:p>
            <a:r>
              <a:rPr lang="zh-CN" altLang="en-US" sz="2800" dirty="0"/>
              <a:t>学习使用 </a:t>
            </a:r>
            <a:r>
              <a:rPr lang="en-US" altLang="zh-CN" sz="2800" dirty="0">
                <a:hlinkClick r:id="rId2"/>
              </a:rPr>
              <a:t>https://letsencrypt.org</a:t>
            </a:r>
            <a:r>
              <a:rPr lang="en-US" altLang="zh-CN" sz="2800" dirty="0"/>
              <a:t> </a:t>
            </a:r>
            <a:r>
              <a:rPr lang="zh-CN" altLang="en-US" sz="2800" dirty="0"/>
              <a:t>提供的免费证书</a:t>
            </a:r>
            <a:endParaRPr lang="en-US" altLang="zh-CN" sz="2800" dirty="0"/>
          </a:p>
          <a:p>
            <a:r>
              <a:rPr lang="zh-CN" altLang="en-US" sz="2800" dirty="0"/>
              <a:t>学习使用 </a:t>
            </a:r>
            <a:r>
              <a:rPr lang="en-US" altLang="zh-CN" sz="2800" dirty="0">
                <a:hlinkClick r:id="rId3"/>
              </a:rPr>
              <a:t>http://</a:t>
            </a:r>
            <a:r>
              <a:rPr lang="en-US" altLang="zh-CN" sz="2800">
                <a:hlinkClick r:id="rId3"/>
              </a:rPr>
              <a:t>www.startssl.com/</a:t>
            </a:r>
            <a:r>
              <a:rPr lang="en-US" altLang="zh-CN" sz="2800"/>
              <a:t> </a:t>
            </a:r>
            <a:r>
              <a:rPr lang="zh-CN" altLang="en-US" sz="2800"/>
              <a:t>提供</a:t>
            </a:r>
            <a:r>
              <a:rPr lang="zh-CN" altLang="en-US" sz="2800" dirty="0"/>
              <a:t>的免费 </a:t>
            </a:r>
            <a:r>
              <a:rPr lang="en-US" altLang="zh-CN" sz="2800" dirty="0"/>
              <a:t>SSL </a:t>
            </a:r>
            <a:r>
              <a:rPr lang="zh-CN" altLang="en-US" sz="2800" dirty="0"/>
              <a:t>证书。</a:t>
            </a:r>
            <a:endParaRPr lang="en-US" altLang="zh-CN" sz="2800" dirty="0"/>
          </a:p>
          <a:p>
            <a:pPr lvl="1"/>
            <a:r>
              <a:rPr lang="zh-CN" altLang="en-US" dirty="0"/>
              <a:t>请参考</a:t>
            </a:r>
            <a:r>
              <a:rPr lang="en-US" altLang="zh-CN" dirty="0"/>
              <a:t>https://github.com/ioerror/duraconf/tree/master/startssl</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165</a:t>
            </a:fld>
            <a:endParaRPr lang="en-US" altLang="zh-CN"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信息安全概念</a:t>
            </a:r>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166</a:t>
            </a:fld>
            <a:endParaRPr lang="en-US" altLang="zh-CN" dirty="0"/>
          </a:p>
        </p:txBody>
      </p:sp>
      <p:sp>
        <p:nvSpPr>
          <p:cNvPr id="6" name="页脚占位符 5"/>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安全定义</a:t>
            </a:r>
          </a:p>
          <a:p>
            <a:r>
              <a:rPr lang="zh-CN" altLang="en-US" dirty="0"/>
              <a:t>安全元素</a:t>
            </a:r>
          </a:p>
          <a:p>
            <a:r>
              <a:rPr lang="zh-CN" altLang="en-US" dirty="0"/>
              <a:t>保安措施</a:t>
            </a:r>
          </a:p>
          <a:p>
            <a:r>
              <a:rPr lang="zh-CN" altLang="en-US" dirty="0"/>
              <a:t>安全生命周期</a:t>
            </a:r>
          </a:p>
          <a:p>
            <a:r>
              <a:rPr lang="zh-CN" altLang="en-US" dirty="0"/>
              <a:t>安全攻击</a:t>
            </a:r>
          </a:p>
          <a:p>
            <a:r>
              <a:rPr lang="zh-CN" altLang="en-US" dirty="0"/>
              <a:t>安全服务</a:t>
            </a:r>
          </a:p>
          <a:p>
            <a:r>
              <a:rPr lang="zh-CN" altLang="en-US" dirty="0"/>
              <a:t>安全机制</a:t>
            </a:r>
          </a:p>
          <a:p>
            <a:r>
              <a:rPr lang="zh-CN" altLang="en-US" dirty="0"/>
              <a:t>网络安全协议</a:t>
            </a:r>
          </a:p>
        </p:txBody>
      </p:sp>
      <p:sp>
        <p:nvSpPr>
          <p:cNvPr id="3" name="标题 2"/>
          <p:cNvSpPr>
            <a:spLocks noGrp="1"/>
          </p:cNvSpPr>
          <p:nvPr>
            <p:ph type="title"/>
          </p:nvPr>
        </p:nvSpPr>
        <p:spPr/>
        <p:txBody>
          <a:bodyPr/>
          <a:lstStyle/>
          <a:p>
            <a:r>
              <a:rPr lang="zh-CN" altLang="en-US" dirty="0"/>
              <a:t>安全概述</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normAutofit fontScale="85000" lnSpcReduction="10000"/>
          </a:bodyPr>
          <a:lstStyle/>
          <a:p>
            <a:r>
              <a:rPr lang="en-GB" dirty="0">
                <a:solidFill>
                  <a:srgbClr val="003399"/>
                </a:solidFill>
              </a:rPr>
              <a:t>Information</a:t>
            </a:r>
            <a:r>
              <a:rPr lang="de-DE" dirty="0">
                <a:solidFill>
                  <a:srgbClr val="003399"/>
                </a:solidFill>
              </a:rPr>
              <a:t> </a:t>
            </a:r>
            <a:r>
              <a:rPr lang="de-DE" dirty="0" err="1">
                <a:solidFill>
                  <a:srgbClr val="003399"/>
                </a:solidFill>
              </a:rPr>
              <a:t>Security</a:t>
            </a:r>
            <a:r>
              <a:rPr lang="de-DE" dirty="0">
                <a:solidFill>
                  <a:srgbClr val="003399"/>
                </a:solidFill>
              </a:rPr>
              <a:t> </a:t>
            </a:r>
            <a:r>
              <a:rPr lang="de-DE" dirty="0"/>
              <a:t>(ISO/IEC 27001:2005)</a:t>
            </a:r>
          </a:p>
          <a:p>
            <a:pPr lvl="1">
              <a:buClrTx/>
            </a:pPr>
            <a:r>
              <a:rPr lang="zh-CN" altLang="en-US" dirty="0"/>
              <a:t>保持信息的保密性，完整性和可用性。此外，还涉及其他属性：如真实性，问责制，非抵赖性和可靠性。</a:t>
            </a:r>
            <a:endParaRPr lang="en-GB" dirty="0"/>
          </a:p>
          <a:p>
            <a:pPr>
              <a:spcBef>
                <a:spcPts val="800"/>
              </a:spcBef>
            </a:pPr>
            <a:r>
              <a:rPr lang="en-GB" dirty="0">
                <a:solidFill>
                  <a:srgbClr val="003399"/>
                </a:solidFill>
              </a:rPr>
              <a:t>Information</a:t>
            </a:r>
            <a:r>
              <a:rPr lang="de-DE" dirty="0">
                <a:solidFill>
                  <a:srgbClr val="003399"/>
                </a:solidFill>
              </a:rPr>
              <a:t> </a:t>
            </a:r>
            <a:r>
              <a:rPr lang="de-DE" dirty="0" err="1">
                <a:solidFill>
                  <a:srgbClr val="003399"/>
                </a:solidFill>
              </a:rPr>
              <a:t>Security</a:t>
            </a:r>
            <a:r>
              <a:rPr lang="de-DE" dirty="0">
                <a:solidFill>
                  <a:srgbClr val="003399"/>
                </a:solidFill>
              </a:rPr>
              <a:t> </a:t>
            </a:r>
            <a:r>
              <a:rPr lang="de-DE" dirty="0"/>
              <a:t>(</a:t>
            </a:r>
            <a:r>
              <a:rPr lang="de-DE" dirty="0" err="1"/>
              <a:t>Wikipedia</a:t>
            </a:r>
            <a:r>
              <a:rPr lang="de-DE" dirty="0"/>
              <a:t>) = IT </a:t>
            </a:r>
            <a:r>
              <a:rPr lang="de-DE" dirty="0" err="1"/>
              <a:t>Security</a:t>
            </a:r>
            <a:endParaRPr lang="de-DE" dirty="0"/>
          </a:p>
          <a:p>
            <a:pPr lvl="1">
              <a:buClrTx/>
            </a:pPr>
            <a:r>
              <a:rPr lang="zh-CN" altLang="en-US" dirty="0"/>
              <a:t>信息安全是指保护信息和信息系统免受未经授权的访问和使用，泄露，中断，修改或销毁。</a:t>
            </a:r>
            <a:endParaRPr lang="de-CH" dirty="0"/>
          </a:p>
          <a:p>
            <a:pPr>
              <a:spcBef>
                <a:spcPts val="800"/>
              </a:spcBef>
            </a:pPr>
            <a:r>
              <a:rPr lang="de-CH" dirty="0">
                <a:solidFill>
                  <a:srgbClr val="003399"/>
                </a:solidFill>
              </a:rPr>
              <a:t>IT </a:t>
            </a:r>
            <a:r>
              <a:rPr lang="de-CH" dirty="0" err="1">
                <a:solidFill>
                  <a:srgbClr val="003399"/>
                </a:solidFill>
              </a:rPr>
              <a:t>Security</a:t>
            </a:r>
            <a:endParaRPr lang="de-CH" dirty="0">
              <a:solidFill>
                <a:srgbClr val="003399"/>
              </a:solidFill>
            </a:endParaRPr>
          </a:p>
          <a:p>
            <a:pPr lvl="1">
              <a:buClrTx/>
            </a:pPr>
            <a:r>
              <a:rPr lang="en-US" altLang="zh-CN" dirty="0"/>
              <a:t>IT</a:t>
            </a:r>
            <a:r>
              <a:rPr lang="zh-CN" altLang="en-US" dirty="0"/>
              <a:t>安全是信息安全的一个子集，关注的是保护计算机 和</a:t>
            </a:r>
            <a:r>
              <a:rPr lang="en-US" altLang="zh-CN" dirty="0"/>
              <a:t>/</a:t>
            </a:r>
            <a:r>
              <a:rPr lang="zh-CN" altLang="en-US" dirty="0"/>
              <a:t>或 保护计算机中的信息。</a:t>
            </a:r>
            <a:endParaRPr lang="de-CH" dirty="0"/>
          </a:p>
          <a:p>
            <a:pPr>
              <a:spcBef>
                <a:spcPts val="800"/>
              </a:spcBef>
            </a:pPr>
            <a:r>
              <a:rPr lang="de-CH" dirty="0">
                <a:solidFill>
                  <a:srgbClr val="003399"/>
                </a:solidFill>
              </a:rPr>
              <a:t>Internet Security </a:t>
            </a:r>
            <a:r>
              <a:rPr lang="de-CH" dirty="0"/>
              <a:t>(</a:t>
            </a:r>
            <a:r>
              <a:rPr lang="de-CH" dirty="0" err="1"/>
              <a:t>Wikipedia</a:t>
            </a:r>
            <a:r>
              <a:rPr lang="de-CH" dirty="0"/>
              <a:t>)</a:t>
            </a:r>
          </a:p>
          <a:p>
            <a:pPr lvl="1">
              <a:buClrTx/>
            </a:pPr>
            <a:r>
              <a:rPr lang="zh-CN" altLang="en-US" dirty="0"/>
              <a:t>互联网安全是计算机安全的一个分支，具体涉及到互联网。它的目标是建立一系列规则和措施来对付互联网上的攻击。</a:t>
            </a:r>
            <a:endParaRPr lang="de-CH" dirty="0"/>
          </a:p>
          <a:p>
            <a:pPr lvl="1">
              <a:buClrTx/>
            </a:pPr>
            <a:endParaRPr lang="de-CH" dirty="0"/>
          </a:p>
        </p:txBody>
      </p:sp>
      <p:sp>
        <p:nvSpPr>
          <p:cNvPr id="215042" name="Rectangle 2"/>
          <p:cNvSpPr>
            <a:spLocks noGrp="1" noChangeArrowheads="1"/>
          </p:cNvSpPr>
          <p:nvPr>
            <p:ph type="title"/>
          </p:nvPr>
        </p:nvSpPr>
        <p:spPr/>
        <p:txBody>
          <a:bodyPr/>
          <a:lstStyle/>
          <a:p>
            <a:r>
              <a:rPr lang="zh-CN" altLang="en-US" dirty="0"/>
              <a:t>信息安全的定义</a:t>
            </a:r>
            <a:endParaRPr lang="de-DE"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0273" name="Picture 1"/>
          <p:cNvPicPr>
            <a:picLocks noChangeAspect="1" noChangeArrowheads="1"/>
          </p:cNvPicPr>
          <p:nvPr/>
        </p:nvPicPr>
        <p:blipFill>
          <a:blip r:embed="rId3" cstate="print"/>
          <a:srcRect l="4049" t="1555" r="5399" b="4666"/>
          <a:stretch>
            <a:fillRect/>
          </a:stretch>
        </p:blipFill>
        <p:spPr bwMode="auto">
          <a:xfrm>
            <a:off x="6869629" y="4554734"/>
            <a:ext cx="2106949" cy="1893691"/>
          </a:xfrm>
          <a:prstGeom prst="rect">
            <a:avLst/>
          </a:prstGeom>
          <a:noFill/>
          <a:ln w="9525">
            <a:noFill/>
            <a:miter lim="800000"/>
            <a:headEnd/>
            <a:tailEnd/>
          </a:ln>
        </p:spPr>
      </p:pic>
      <p:sp>
        <p:nvSpPr>
          <p:cNvPr id="932866" name="Rectangle 2"/>
          <p:cNvSpPr>
            <a:spLocks noGrp="1" noChangeArrowheads="1"/>
          </p:cNvSpPr>
          <p:nvPr>
            <p:ph type="title"/>
          </p:nvPr>
        </p:nvSpPr>
        <p:spPr/>
        <p:txBody>
          <a:bodyPr/>
          <a:lstStyle/>
          <a:p>
            <a:r>
              <a:rPr lang="zh-CN" altLang="en-US" dirty="0"/>
              <a:t>安全元素</a:t>
            </a:r>
            <a:r>
              <a:rPr lang="en-US" dirty="0"/>
              <a:t>:  The CIA Triad + Extensions</a:t>
            </a:r>
          </a:p>
        </p:txBody>
      </p:sp>
      <p:sp>
        <p:nvSpPr>
          <p:cNvPr id="932867" name="Rectangle 3"/>
          <p:cNvSpPr>
            <a:spLocks noChangeArrowheads="1"/>
          </p:cNvSpPr>
          <p:nvPr/>
        </p:nvSpPr>
        <p:spPr bwMode="auto">
          <a:xfrm>
            <a:off x="457664" y="1448305"/>
            <a:ext cx="8123238" cy="2736527"/>
          </a:xfrm>
          <a:prstGeom prst="rect">
            <a:avLst/>
          </a:prstGeom>
          <a:noFill/>
          <a:ln w="12700">
            <a:noFill/>
            <a:miter lim="800000"/>
            <a:headEnd/>
            <a:tailEnd/>
          </a:ln>
          <a:effectLst/>
        </p:spPr>
        <p:txBody>
          <a:bodyPr lIns="85725" tIns="42862" rIns="85725" bIns="42862"/>
          <a:lstStyle/>
          <a:p>
            <a:pPr marL="317500" indent="-317500" defTabSz="708025">
              <a:lnSpc>
                <a:spcPct val="95000"/>
              </a:lnSpc>
              <a:buClr>
                <a:srgbClr val="FF0000"/>
              </a:buClr>
              <a:buSzPct val="140000"/>
              <a:buFontTx/>
              <a:buChar char="•"/>
            </a:pPr>
            <a:r>
              <a:rPr lang="de-DE" sz="2400" dirty="0">
                <a:solidFill>
                  <a:srgbClr val="FF0000"/>
                </a:solidFill>
              </a:rPr>
              <a:t>C</a:t>
            </a:r>
            <a:r>
              <a:rPr lang="de-DE" sz="2400" dirty="0">
                <a:solidFill>
                  <a:srgbClr val="003399"/>
                </a:solidFill>
              </a:rPr>
              <a:t>onfidentiality </a:t>
            </a:r>
            <a:r>
              <a:rPr lang="en-US" altLang="zh-CN" sz="2400" dirty="0">
                <a:solidFill>
                  <a:srgbClr val="003399"/>
                </a:solidFill>
              </a:rPr>
              <a:t>【</a:t>
            </a:r>
            <a:r>
              <a:rPr lang="zh-CN" altLang="en-US" sz="2400" dirty="0">
                <a:solidFill>
                  <a:srgbClr val="003399"/>
                </a:solidFill>
              </a:rPr>
              <a:t>保密性</a:t>
            </a:r>
            <a:r>
              <a:rPr lang="en-US" altLang="zh-CN" sz="2400" dirty="0">
                <a:solidFill>
                  <a:srgbClr val="003399"/>
                </a:solidFill>
              </a:rPr>
              <a:t>】</a:t>
            </a:r>
            <a:br>
              <a:rPr lang="de-DE" dirty="0">
                <a:solidFill>
                  <a:srgbClr val="003399"/>
                </a:solidFill>
              </a:rPr>
            </a:br>
            <a:r>
              <a:rPr lang="zh-CN" altLang="en-US" dirty="0">
                <a:latin typeface="Tahoma" charset="0"/>
              </a:rPr>
              <a:t>有价值的信息或敏感数据必须受到保护以免遭未经授权的访问</a:t>
            </a:r>
            <a:endParaRPr lang="de-DE" sz="1800" dirty="0"/>
          </a:p>
          <a:p>
            <a:pPr marL="317500" indent="-317500" defTabSz="708025">
              <a:lnSpc>
                <a:spcPct val="95000"/>
              </a:lnSpc>
              <a:spcBef>
                <a:spcPct val="30000"/>
              </a:spcBef>
              <a:buClr>
                <a:srgbClr val="FF0000"/>
              </a:buClr>
              <a:buSzPct val="140000"/>
              <a:buFontTx/>
              <a:buChar char="•"/>
            </a:pPr>
            <a:r>
              <a:rPr lang="de-DE" sz="2400" dirty="0">
                <a:solidFill>
                  <a:srgbClr val="FF0000"/>
                </a:solidFill>
              </a:rPr>
              <a:t>I</a:t>
            </a:r>
            <a:r>
              <a:rPr lang="de-DE" sz="2400" dirty="0">
                <a:solidFill>
                  <a:srgbClr val="003399"/>
                </a:solidFill>
              </a:rPr>
              <a:t>ntegrity </a:t>
            </a:r>
            <a:r>
              <a:rPr lang="en-US" altLang="zh-CN" sz="2400" dirty="0">
                <a:solidFill>
                  <a:srgbClr val="003399"/>
                </a:solidFill>
              </a:rPr>
              <a:t>【</a:t>
            </a:r>
            <a:r>
              <a:rPr lang="zh-CN" altLang="en-US" sz="2400" dirty="0">
                <a:solidFill>
                  <a:srgbClr val="003399"/>
                </a:solidFill>
              </a:rPr>
              <a:t>完整性</a:t>
            </a:r>
            <a:r>
              <a:rPr lang="en-US" altLang="zh-CN" sz="2400" dirty="0">
                <a:solidFill>
                  <a:srgbClr val="003399"/>
                </a:solidFill>
              </a:rPr>
              <a:t>】</a:t>
            </a:r>
            <a:br>
              <a:rPr lang="de-DE" sz="1800" dirty="0"/>
            </a:br>
            <a:r>
              <a:rPr lang="zh-CN" altLang="en-US" dirty="0"/>
              <a:t>数据必须被保护，以免在本地存储或在传输过程中意外遭遇恶作剧地更改</a:t>
            </a:r>
            <a:endParaRPr lang="de-DE" sz="1800" dirty="0"/>
          </a:p>
          <a:p>
            <a:pPr marL="317500" indent="-317500" defTabSz="708025">
              <a:lnSpc>
                <a:spcPct val="95000"/>
              </a:lnSpc>
              <a:spcBef>
                <a:spcPct val="30000"/>
              </a:spcBef>
              <a:buClr>
                <a:srgbClr val="FF0000"/>
              </a:buClr>
              <a:buSzPct val="140000"/>
              <a:buFontTx/>
              <a:buChar char="•"/>
            </a:pPr>
            <a:r>
              <a:rPr lang="de-DE" sz="2400" dirty="0">
                <a:solidFill>
                  <a:srgbClr val="FF0000"/>
                </a:solidFill>
              </a:rPr>
              <a:t>A</a:t>
            </a:r>
            <a:r>
              <a:rPr lang="de-DE" sz="2400" dirty="0">
                <a:solidFill>
                  <a:srgbClr val="003399"/>
                </a:solidFill>
              </a:rPr>
              <a:t>vailability </a:t>
            </a:r>
            <a:r>
              <a:rPr lang="en-US" altLang="zh-CN" sz="2400" dirty="0">
                <a:solidFill>
                  <a:srgbClr val="003399"/>
                </a:solidFill>
              </a:rPr>
              <a:t>【</a:t>
            </a:r>
            <a:r>
              <a:rPr lang="zh-CN" altLang="en-US" sz="2400" dirty="0">
                <a:solidFill>
                  <a:srgbClr val="003399"/>
                </a:solidFill>
              </a:rPr>
              <a:t>可用性</a:t>
            </a:r>
            <a:r>
              <a:rPr lang="en-US" altLang="zh-CN" sz="2400" dirty="0">
                <a:solidFill>
                  <a:srgbClr val="003399"/>
                </a:solidFill>
              </a:rPr>
              <a:t>】</a:t>
            </a:r>
            <a:br>
              <a:rPr lang="de-DE" sz="1800" dirty="0"/>
            </a:br>
            <a:r>
              <a:rPr lang="zh-CN" altLang="en-US" dirty="0"/>
              <a:t>在全球商业环境中的服务器和通信基础设施必须保证基于 </a:t>
            </a:r>
            <a:r>
              <a:rPr lang="en-US" altLang="zh-CN" dirty="0"/>
              <a:t>24/7 </a:t>
            </a:r>
            <a:r>
              <a:rPr lang="zh-CN" altLang="en-US" dirty="0"/>
              <a:t>的可用。</a:t>
            </a:r>
            <a:endParaRPr lang="de-DE" sz="1800" dirty="0"/>
          </a:p>
          <a:p>
            <a:pPr marL="317500" indent="-317500" defTabSz="708025">
              <a:lnSpc>
                <a:spcPct val="95000"/>
              </a:lnSpc>
              <a:spcBef>
                <a:spcPct val="30000"/>
              </a:spcBef>
              <a:buClr>
                <a:srgbClr val="FF0000"/>
              </a:buClr>
              <a:buSzPct val="140000"/>
              <a:buFontTx/>
              <a:buChar char="•"/>
            </a:pPr>
            <a:endParaRPr lang="de-DE" dirty="0">
              <a:solidFill>
                <a:srgbClr val="FF3300"/>
              </a:solidFill>
            </a:endParaRPr>
          </a:p>
        </p:txBody>
      </p:sp>
      <p:sp>
        <p:nvSpPr>
          <p:cNvPr id="9" name="Rectangle 3"/>
          <p:cNvSpPr>
            <a:spLocks noChangeArrowheads="1"/>
          </p:cNvSpPr>
          <p:nvPr/>
        </p:nvSpPr>
        <p:spPr bwMode="auto">
          <a:xfrm>
            <a:off x="457862" y="4184832"/>
            <a:ext cx="8123238" cy="1872208"/>
          </a:xfrm>
          <a:prstGeom prst="rect">
            <a:avLst/>
          </a:prstGeom>
          <a:noFill/>
          <a:ln w="12700">
            <a:noFill/>
            <a:miter lim="800000"/>
            <a:headEnd/>
            <a:tailEnd/>
          </a:ln>
          <a:effectLst/>
        </p:spPr>
        <p:txBody>
          <a:bodyPr lIns="85725" tIns="42862" rIns="85725" bIns="42862"/>
          <a:lstStyle/>
          <a:p>
            <a:pPr marL="317500" indent="-317500" defTabSz="708025">
              <a:lnSpc>
                <a:spcPct val="95000"/>
              </a:lnSpc>
              <a:buClr>
                <a:srgbClr val="FF0000"/>
              </a:buClr>
              <a:buSzPct val="140000"/>
              <a:buFontTx/>
              <a:buChar char="•"/>
            </a:pPr>
            <a:r>
              <a:rPr lang="de-DE" sz="2400" dirty="0">
                <a:solidFill>
                  <a:srgbClr val="003399"/>
                </a:solidFill>
              </a:rPr>
              <a:t>Authenticity </a:t>
            </a:r>
            <a:r>
              <a:rPr lang="en-US" altLang="zh-CN" sz="2400" dirty="0">
                <a:solidFill>
                  <a:srgbClr val="003399"/>
                </a:solidFill>
              </a:rPr>
              <a:t>【</a:t>
            </a:r>
            <a:r>
              <a:rPr lang="zh-CN" altLang="en-US" sz="2400" dirty="0">
                <a:solidFill>
                  <a:srgbClr val="003399"/>
                </a:solidFill>
              </a:rPr>
              <a:t>真实性</a:t>
            </a:r>
            <a:r>
              <a:rPr lang="en-US" altLang="zh-CN" sz="2400" dirty="0">
                <a:solidFill>
                  <a:srgbClr val="003399"/>
                </a:solidFill>
              </a:rPr>
              <a:t>】</a:t>
            </a:r>
            <a:br>
              <a:rPr lang="de-DE" sz="1800" dirty="0"/>
            </a:br>
            <a:r>
              <a:rPr lang="zh-CN" altLang="en-US" dirty="0">
                <a:latin typeface="Tahoma" charset="0"/>
              </a:rPr>
              <a:t>在任何电子交易通信合作伙伴的真实身份（主机</a:t>
            </a:r>
            <a:r>
              <a:rPr lang="en-US" altLang="zh-CN" dirty="0">
                <a:latin typeface="Tahoma" charset="0"/>
              </a:rPr>
              <a:t>/</a:t>
            </a:r>
            <a:r>
              <a:rPr lang="zh-CN" altLang="en-US" dirty="0">
                <a:latin typeface="Tahoma" charset="0"/>
              </a:rPr>
              <a:t>用户）应该是可验证的。</a:t>
            </a:r>
            <a:endParaRPr lang="de-DE" sz="1800" dirty="0"/>
          </a:p>
          <a:p>
            <a:pPr marL="317500" indent="-317500" defTabSz="708025">
              <a:lnSpc>
                <a:spcPct val="95000"/>
              </a:lnSpc>
              <a:spcBef>
                <a:spcPct val="30000"/>
              </a:spcBef>
              <a:buClr>
                <a:srgbClr val="FF0000"/>
              </a:buClr>
              <a:buSzPct val="140000"/>
              <a:buFontTx/>
              <a:buChar char="•"/>
            </a:pPr>
            <a:r>
              <a:rPr lang="de-DE" sz="2400" dirty="0">
                <a:solidFill>
                  <a:srgbClr val="003399"/>
                </a:solidFill>
              </a:rPr>
              <a:t>Accountability (Non-Repudiation)</a:t>
            </a:r>
            <a:r>
              <a:rPr lang="en-US" altLang="zh-CN" sz="2400" dirty="0">
                <a:solidFill>
                  <a:srgbClr val="003399"/>
                </a:solidFill>
              </a:rPr>
              <a:t>【</a:t>
            </a:r>
            <a:r>
              <a:rPr lang="zh-CN" altLang="en-US" sz="2400" dirty="0">
                <a:solidFill>
                  <a:srgbClr val="003399"/>
                </a:solidFill>
              </a:rPr>
              <a:t>问责制（不可抵赖）</a:t>
            </a:r>
            <a:r>
              <a:rPr lang="en-US" altLang="zh-CN" sz="2400" dirty="0">
                <a:solidFill>
                  <a:srgbClr val="003399"/>
                </a:solidFill>
              </a:rPr>
              <a:t>】</a:t>
            </a:r>
            <a:br>
              <a:rPr lang="de-DE" sz="1800" dirty="0"/>
            </a:br>
            <a:r>
              <a:rPr lang="zh-CN" altLang="en-US" dirty="0"/>
              <a:t>在电子交易和发起实体之间应该有一个可证实的的协会。</a:t>
            </a:r>
            <a:endParaRPr lang="de-DE"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2867">
                                            <p:txEl>
                                              <p:pRg st="0" end="0"/>
                                            </p:txEl>
                                          </p:spTgt>
                                        </p:tgtEl>
                                        <p:attrNameLst>
                                          <p:attrName>style.visibility</p:attrName>
                                        </p:attrNameLst>
                                      </p:cBhvr>
                                      <p:to>
                                        <p:strVal val="visible"/>
                                      </p:to>
                                    </p:set>
                                    <p:animEffect transition="in" filter="wipe(left)">
                                      <p:cBhvr>
                                        <p:cTn id="7" dur="500"/>
                                        <p:tgtEl>
                                          <p:spTgt spid="9328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32867">
                                            <p:txEl>
                                              <p:pRg st="1" end="1"/>
                                            </p:txEl>
                                          </p:spTgt>
                                        </p:tgtEl>
                                        <p:attrNameLst>
                                          <p:attrName>style.visibility</p:attrName>
                                        </p:attrNameLst>
                                      </p:cBhvr>
                                      <p:to>
                                        <p:strVal val="visible"/>
                                      </p:to>
                                    </p:set>
                                    <p:animEffect transition="in" filter="wipe(left)">
                                      <p:cBhvr>
                                        <p:cTn id="10" dur="500"/>
                                        <p:tgtEl>
                                          <p:spTgt spid="9328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32867">
                                            <p:txEl>
                                              <p:pRg st="2" end="2"/>
                                            </p:txEl>
                                          </p:spTgt>
                                        </p:tgtEl>
                                        <p:attrNameLst>
                                          <p:attrName>style.visibility</p:attrName>
                                        </p:attrNameLst>
                                      </p:cBhvr>
                                      <p:to>
                                        <p:strVal val="visible"/>
                                      </p:to>
                                    </p:set>
                                    <p:animEffect transition="in" filter="wipe(left)">
                                      <p:cBhvr>
                                        <p:cTn id="13" dur="500"/>
                                        <p:tgtEl>
                                          <p:spTgt spid="932867">
                                            <p:txEl>
                                              <p:pRg st="2" end="2"/>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9502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wipe(left)">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wipe(left)">
                                      <p:cBhvr>
                                        <p:cTn id="26"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7" grpId="0" build="allAtOnce"/>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物理安全和登录安全</a:t>
            </a:r>
          </a:p>
        </p:txBody>
      </p:sp>
      <p:sp>
        <p:nvSpPr>
          <p:cNvPr id="3" name="内容占位符 2"/>
          <p:cNvSpPr>
            <a:spLocks noGrp="1"/>
          </p:cNvSpPr>
          <p:nvPr>
            <p:ph idx="1"/>
          </p:nvPr>
        </p:nvSpPr>
        <p:spPr/>
        <p:txBody>
          <a:bodyPr/>
          <a:lstStyle/>
          <a:p>
            <a:r>
              <a:rPr lang="zh-CN" altLang="zh-CN" dirty="0"/>
              <a:t>设置计算机</a:t>
            </a:r>
            <a:r>
              <a:rPr lang="en-US" altLang="zh-CN" dirty="0"/>
              <a:t>BIOS</a:t>
            </a:r>
          </a:p>
          <a:p>
            <a:r>
              <a:rPr lang="zh-CN" altLang="en-US" dirty="0"/>
              <a:t>配置</a:t>
            </a:r>
            <a:r>
              <a:rPr lang="en-US" altLang="zh-CN" dirty="0"/>
              <a:t>GRUB</a:t>
            </a:r>
            <a:r>
              <a:rPr lang="zh-CN" altLang="en-US" dirty="0"/>
              <a:t>的口令</a:t>
            </a:r>
          </a:p>
          <a:p>
            <a:r>
              <a:rPr lang="zh-CN" altLang="en-US" dirty="0"/>
              <a:t>禁用三键重启热键</a:t>
            </a:r>
          </a:p>
          <a:p>
            <a:r>
              <a:rPr lang="zh-CN" altLang="en-US" dirty="0"/>
              <a:t>设置屏幕锁定</a:t>
            </a:r>
            <a:endParaRPr lang="en-US" altLang="zh-CN" dirty="0"/>
          </a:p>
          <a:p>
            <a:r>
              <a:rPr lang="zh-CN" altLang="zh-CN" dirty="0"/>
              <a:t>为</a:t>
            </a:r>
            <a:r>
              <a:rPr lang="en-US" altLang="zh-CN" dirty="0"/>
              <a:t> BASH </a:t>
            </a:r>
            <a:r>
              <a:rPr lang="zh-CN" altLang="zh-CN" dirty="0"/>
              <a:t>设置超时自动注销</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7" name="Rectangle 3"/>
          <p:cNvSpPr>
            <a:spLocks noGrp="1" noChangeArrowheads="1"/>
          </p:cNvSpPr>
          <p:nvPr>
            <p:ph idx="1"/>
          </p:nvPr>
        </p:nvSpPr>
        <p:spPr/>
        <p:txBody>
          <a:bodyPr>
            <a:normAutofit lnSpcReduction="10000"/>
          </a:bodyPr>
          <a:lstStyle/>
          <a:p>
            <a:pPr marL="457200" indent="-457200" defTabSz="914400">
              <a:lnSpc>
                <a:spcPct val="90000"/>
              </a:lnSpc>
            </a:pPr>
            <a:r>
              <a:rPr lang="zh-CN" altLang="en-US" dirty="0">
                <a:solidFill>
                  <a:srgbClr val="003399"/>
                </a:solidFill>
              </a:rPr>
              <a:t>组织</a:t>
            </a:r>
            <a:r>
              <a:rPr lang="de-CH" b="1" dirty="0"/>
              <a:t> 	</a:t>
            </a:r>
            <a:r>
              <a:rPr lang="de-CH" dirty="0"/>
              <a:t>(</a:t>
            </a:r>
            <a:r>
              <a:rPr lang="zh-CN" altLang="en-US" dirty="0"/>
              <a:t>计划</a:t>
            </a:r>
            <a:r>
              <a:rPr lang="de-CH" dirty="0"/>
              <a:t>)</a:t>
            </a:r>
            <a:r>
              <a:rPr lang="de-CH" b="1" dirty="0"/>
              <a:t> </a:t>
            </a:r>
            <a:r>
              <a:rPr lang="de-CH" dirty="0"/>
              <a:t> </a:t>
            </a:r>
            <a:br>
              <a:rPr lang="de-CH" b="1" dirty="0">
                <a:latin typeface="Arial" charset="0"/>
              </a:rPr>
            </a:br>
            <a:r>
              <a:rPr lang="zh-CN" altLang="en-US" sz="1800" dirty="0"/>
              <a:t>建立一个安全政策，提高对安全隐患的认识，分析和分类，决定并实施保安措施，明确责任，定期培训员工。</a:t>
            </a:r>
            <a:r>
              <a:rPr lang="de-CH" sz="1800" dirty="0"/>
              <a:t> </a:t>
            </a:r>
          </a:p>
          <a:p>
            <a:pPr marL="457200" indent="-457200" defTabSz="914400">
              <a:lnSpc>
                <a:spcPct val="90000"/>
              </a:lnSpc>
            </a:pPr>
            <a:r>
              <a:rPr lang="zh-CN" altLang="en-US" dirty="0">
                <a:solidFill>
                  <a:srgbClr val="003399"/>
                </a:solidFill>
              </a:rPr>
              <a:t>保护</a:t>
            </a:r>
            <a:r>
              <a:rPr lang="de-CH" dirty="0"/>
              <a:t> 	(</a:t>
            </a:r>
            <a:r>
              <a:rPr lang="zh-CN" altLang="en-US" dirty="0"/>
              <a:t>实施</a:t>
            </a:r>
            <a:r>
              <a:rPr lang="de-CH" dirty="0"/>
              <a:t>)</a:t>
            </a:r>
            <a:br>
              <a:rPr lang="de-CH" b="1" dirty="0"/>
            </a:br>
            <a:r>
              <a:rPr lang="zh-CN" altLang="en-US" sz="1800" dirty="0"/>
              <a:t>加密存储数据和传输的信息，使用认证以确保数据的完整性，安装补丁，并定期检查和使用数据备份机制。</a:t>
            </a:r>
            <a:endParaRPr lang="de-CH" dirty="0"/>
          </a:p>
          <a:p>
            <a:pPr marL="457200" indent="-457200" defTabSz="914400">
              <a:lnSpc>
                <a:spcPct val="90000"/>
              </a:lnSpc>
            </a:pPr>
            <a:r>
              <a:rPr lang="zh-CN" altLang="en-US" dirty="0">
                <a:solidFill>
                  <a:srgbClr val="003399"/>
                </a:solidFill>
              </a:rPr>
              <a:t>过滤器</a:t>
            </a:r>
            <a:r>
              <a:rPr lang="de-CH" dirty="0"/>
              <a:t>	(</a:t>
            </a:r>
            <a:r>
              <a:rPr lang="zh-CN" altLang="en-US" dirty="0"/>
              <a:t>实施</a:t>
            </a:r>
            <a:r>
              <a:rPr lang="de-CH" dirty="0"/>
              <a:t>)</a:t>
            </a:r>
            <a:br>
              <a:rPr lang="de-CH" b="1" dirty="0"/>
            </a:br>
            <a:r>
              <a:rPr lang="zh-CN" altLang="en-US" sz="1800" dirty="0"/>
              <a:t>为用户和主机使用强大的身份验证限制物理系统访问和数据。使用防火墙和病毒扫描过滤流量。</a:t>
            </a:r>
            <a:endParaRPr lang="de-CH" sz="1800" dirty="0"/>
          </a:p>
          <a:p>
            <a:pPr marL="457200" indent="-457200" defTabSz="914400">
              <a:lnSpc>
                <a:spcPct val="90000"/>
              </a:lnSpc>
            </a:pPr>
            <a:r>
              <a:rPr lang="zh-CN" altLang="en-US" dirty="0">
                <a:solidFill>
                  <a:srgbClr val="003399"/>
                </a:solidFill>
              </a:rPr>
              <a:t>结合</a:t>
            </a:r>
            <a:r>
              <a:rPr lang="de-CH" dirty="0"/>
              <a:t>	(</a:t>
            </a:r>
            <a:r>
              <a:rPr lang="zh-CN" altLang="en-US" dirty="0"/>
              <a:t>实施</a:t>
            </a:r>
            <a:r>
              <a:rPr lang="de-CH" dirty="0"/>
              <a:t>)</a:t>
            </a:r>
            <a:br>
              <a:rPr lang="de-CH" b="1" dirty="0"/>
            </a:br>
            <a:r>
              <a:rPr lang="zh-CN" altLang="en-US" sz="1800" dirty="0"/>
              <a:t>结合使用多重安全保护措施（多层</a:t>
            </a:r>
            <a:r>
              <a:rPr lang="en-US" altLang="zh-CN" sz="1800" dirty="0"/>
              <a:t>/</a:t>
            </a:r>
            <a:r>
              <a:rPr lang="zh-CN" altLang="en-US" sz="1800" dirty="0"/>
              <a:t>深入的安全）</a:t>
            </a:r>
            <a:endParaRPr lang="de-CH" sz="1800" dirty="0"/>
          </a:p>
          <a:p>
            <a:pPr marL="457200" indent="-457200" defTabSz="914400">
              <a:lnSpc>
                <a:spcPct val="90000"/>
              </a:lnSpc>
            </a:pPr>
            <a:r>
              <a:rPr lang="zh-CN" altLang="en-US" dirty="0">
                <a:solidFill>
                  <a:srgbClr val="003399"/>
                </a:solidFill>
              </a:rPr>
              <a:t>监控</a:t>
            </a:r>
            <a:r>
              <a:rPr lang="en-US" altLang="zh-CN" dirty="0">
                <a:solidFill>
                  <a:srgbClr val="003399"/>
                </a:solidFill>
              </a:rPr>
              <a:t>	</a:t>
            </a:r>
            <a:r>
              <a:rPr lang="de-CH" dirty="0"/>
              <a:t>(</a:t>
            </a:r>
            <a:r>
              <a:rPr lang="zh-CN" altLang="en-US" dirty="0"/>
              <a:t>行动</a:t>
            </a:r>
            <a:r>
              <a:rPr lang="de-CH" dirty="0"/>
              <a:t>)</a:t>
            </a:r>
            <a:br>
              <a:rPr lang="de-CH" b="1" dirty="0"/>
            </a:br>
            <a:r>
              <a:rPr lang="zh-CN" altLang="en-US" sz="1800" dirty="0"/>
              <a:t>检测攻击（入侵检测系统，蜜罐），运行定期的安全检查（老虎队），及时反应和纠正。</a:t>
            </a:r>
            <a:r>
              <a:rPr lang="de-CH" sz="1800" dirty="0"/>
              <a:t>  </a:t>
            </a:r>
          </a:p>
        </p:txBody>
      </p:sp>
      <p:sp>
        <p:nvSpPr>
          <p:cNvPr id="897026" name="Rectangle 2"/>
          <p:cNvSpPr>
            <a:spLocks noGrp="1" noChangeArrowheads="1"/>
          </p:cNvSpPr>
          <p:nvPr>
            <p:ph type="title"/>
          </p:nvPr>
        </p:nvSpPr>
        <p:spPr/>
        <p:txBody>
          <a:bodyPr/>
          <a:lstStyle/>
          <a:p>
            <a:r>
              <a:rPr lang="zh-CN" altLang="en-US" dirty="0"/>
              <a:t>安全措施</a:t>
            </a:r>
            <a:endParaRPr lang="de-CH" dirty="0"/>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zh-CN" altLang="en-US" dirty="0"/>
              <a:t>安全的生命周期</a:t>
            </a:r>
            <a:endParaRPr lang="en-US" sz="1300" dirty="0"/>
          </a:p>
        </p:txBody>
      </p:sp>
      <p:grpSp>
        <p:nvGrpSpPr>
          <p:cNvPr id="2" name="Group 16"/>
          <p:cNvGrpSpPr>
            <a:grpSpLocks/>
          </p:cNvGrpSpPr>
          <p:nvPr/>
        </p:nvGrpSpPr>
        <p:grpSpPr bwMode="auto">
          <a:xfrm>
            <a:off x="263525" y="1463675"/>
            <a:ext cx="4789488" cy="2165350"/>
            <a:chOff x="166" y="922"/>
            <a:chExt cx="3017" cy="1364"/>
          </a:xfrm>
        </p:grpSpPr>
        <p:sp>
          <p:nvSpPr>
            <p:cNvPr id="899075" name="AutoShape 3"/>
            <p:cNvSpPr>
              <a:spLocks noChangeArrowheads="1"/>
            </p:cNvSpPr>
            <p:nvPr/>
          </p:nvSpPr>
          <p:spPr bwMode="auto">
            <a:xfrm>
              <a:off x="1968" y="1213"/>
              <a:ext cx="1215" cy="1073"/>
            </a:xfrm>
            <a:custGeom>
              <a:avLst/>
              <a:gdLst>
                <a:gd name="G0" fmla="+- -6871987 0 0"/>
                <a:gd name="G1" fmla="+- -11796480 0 0"/>
                <a:gd name="G2" fmla="+- -6871987 0 -11796480"/>
                <a:gd name="G3" fmla="+- 10800 0 0"/>
                <a:gd name="G4" fmla="+- 0 0 -6871987"/>
                <a:gd name="T0" fmla="*/ 360 256 1"/>
                <a:gd name="T1" fmla="*/ 0 256 1"/>
                <a:gd name="G5" fmla="+- G2 T0 T1"/>
                <a:gd name="G6" fmla="?: G2 G2 G5"/>
                <a:gd name="G7" fmla="+- 0 0 G6"/>
                <a:gd name="G8" fmla="+- 5291 0 0"/>
                <a:gd name="G9" fmla="+- 0 0 -11796480"/>
                <a:gd name="G10" fmla="+- 5291 0 2700"/>
                <a:gd name="G11" fmla="cos G10 -6871987"/>
                <a:gd name="G12" fmla="sin G10 -6871987"/>
                <a:gd name="G13" fmla="cos 13500 -6871987"/>
                <a:gd name="G14" fmla="sin 13500 -6871987"/>
                <a:gd name="G15" fmla="+- G11 10800 0"/>
                <a:gd name="G16" fmla="+- G12 10800 0"/>
                <a:gd name="G17" fmla="+- G13 10800 0"/>
                <a:gd name="G18" fmla="+- G14 10800 0"/>
                <a:gd name="G19" fmla="*/ 5291 1 2"/>
                <a:gd name="G20" fmla="+- G19 5400 0"/>
                <a:gd name="G21" fmla="cos G20 -6871987"/>
                <a:gd name="G22" fmla="sin G20 -6871987"/>
                <a:gd name="G23" fmla="+- G21 10800 0"/>
                <a:gd name="G24" fmla="+- G12 G23 G22"/>
                <a:gd name="G25" fmla="+- G22 G23 G11"/>
                <a:gd name="G26" fmla="cos 10800 -6871987"/>
                <a:gd name="G27" fmla="sin 10800 -6871987"/>
                <a:gd name="G28" fmla="cos 5291 -6871987"/>
                <a:gd name="G29" fmla="sin 5291 -6871987"/>
                <a:gd name="G30" fmla="+- G26 10800 0"/>
                <a:gd name="G31" fmla="+- G27 10800 0"/>
                <a:gd name="G32" fmla="+- G28 10800 0"/>
                <a:gd name="G33" fmla="+- G29 10800 0"/>
                <a:gd name="G34" fmla="+- G19 5400 0"/>
                <a:gd name="G35" fmla="cos G34 -11796480"/>
                <a:gd name="G36" fmla="sin G34 -11796480"/>
                <a:gd name="G37" fmla="+/ -11796480 -6871987 2"/>
                <a:gd name="T2" fmla="*/ 180 256 1"/>
                <a:gd name="T3" fmla="*/ 0 256 1"/>
                <a:gd name="G38" fmla="+- G37 T2 T3"/>
                <a:gd name="G39" fmla="?: G2 G37 G38"/>
                <a:gd name="G40" fmla="cos 10800 G39"/>
                <a:gd name="G41" fmla="sin 10800 G39"/>
                <a:gd name="G42" fmla="cos 5291 G39"/>
                <a:gd name="G43" fmla="sin 5291 G39"/>
                <a:gd name="G44" fmla="+- G40 10800 0"/>
                <a:gd name="G45" fmla="+- G41 10800 0"/>
                <a:gd name="G46" fmla="+- G42 10800 0"/>
                <a:gd name="G47" fmla="+- G43 10800 0"/>
                <a:gd name="G48" fmla="+- G35 10800 0"/>
                <a:gd name="G49" fmla="+- G36 10800 0"/>
                <a:gd name="T4" fmla="*/ 2239 w 21600"/>
                <a:gd name="T5" fmla="*/ 4214 h 21600"/>
                <a:gd name="T6" fmla="*/ 2754 w 21600"/>
                <a:gd name="T7" fmla="*/ 10800 h 21600"/>
                <a:gd name="T8" fmla="*/ 6606 w 21600"/>
                <a:gd name="T9" fmla="*/ 7573 h 21600"/>
                <a:gd name="T10" fmla="*/ 7338 w 21600"/>
                <a:gd name="T11" fmla="*/ -2249 h 21600"/>
                <a:gd name="T12" fmla="*/ 14008 w 21600"/>
                <a:gd name="T13" fmla="*/ 1624 h 21600"/>
                <a:gd name="T14" fmla="*/ 10135 w 21600"/>
                <a:gd name="T15" fmla="*/ 82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9443" y="5685"/>
                  </a:moveTo>
                  <a:cubicBezTo>
                    <a:pt x="7123" y="6301"/>
                    <a:pt x="5509" y="8400"/>
                    <a:pt x="5509" y="10799"/>
                  </a:cubicBezTo>
                  <a:lnTo>
                    <a:pt x="0" y="10800"/>
                  </a:lnTo>
                  <a:cubicBezTo>
                    <a:pt x="0" y="5901"/>
                    <a:pt x="3296" y="1617"/>
                    <a:pt x="8030" y="361"/>
                  </a:cubicBezTo>
                  <a:lnTo>
                    <a:pt x="7338" y="-2249"/>
                  </a:lnTo>
                  <a:lnTo>
                    <a:pt x="14008" y="1624"/>
                  </a:lnTo>
                  <a:lnTo>
                    <a:pt x="10135" y="8295"/>
                  </a:lnTo>
                  <a:lnTo>
                    <a:pt x="9443" y="5685"/>
                  </a:lnTo>
                  <a:close/>
                </a:path>
              </a:pathLst>
            </a:custGeom>
            <a:solidFill>
              <a:srgbClr val="FFFF00"/>
            </a:solidFill>
            <a:ln w="9525">
              <a:solidFill>
                <a:schemeClr val="tx1"/>
              </a:solidFill>
              <a:miter lim="800000"/>
              <a:headEnd/>
              <a:tailEnd/>
            </a:ln>
            <a:effectLst/>
          </p:spPr>
          <p:txBody>
            <a:bodyPr wrap="none" anchor="ctr"/>
            <a:lstStyle/>
            <a:p>
              <a:endParaRPr lang="de-CH"/>
            </a:p>
          </p:txBody>
        </p:sp>
        <p:sp>
          <p:nvSpPr>
            <p:cNvPr id="899079" name="AutoShape 7"/>
            <p:cNvSpPr>
              <a:spLocks noChangeArrowheads="1"/>
            </p:cNvSpPr>
            <p:nvPr/>
          </p:nvSpPr>
          <p:spPr bwMode="auto">
            <a:xfrm>
              <a:off x="166" y="922"/>
              <a:ext cx="1488" cy="960"/>
            </a:xfrm>
            <a:prstGeom prst="wedgeRectCallout">
              <a:avLst>
                <a:gd name="adj1" fmla="val 77958"/>
                <a:gd name="adj2" fmla="val 2398"/>
              </a:avLst>
            </a:prstGeom>
            <a:solidFill>
              <a:srgbClr val="FFFF00"/>
            </a:solidFill>
            <a:ln w="9525">
              <a:solidFill>
                <a:schemeClr val="tx1"/>
              </a:solidFill>
              <a:miter lim="800000"/>
              <a:headEnd/>
              <a:tailEnd/>
            </a:ln>
            <a:effectLst/>
          </p:spPr>
          <p:txBody>
            <a:bodyPr wrap="none" anchor="ctr"/>
            <a:lstStyle/>
            <a:p>
              <a:pPr algn="ctr">
                <a:spcBef>
                  <a:spcPct val="0"/>
                </a:spcBef>
                <a:buClrTx/>
                <a:buSzTx/>
                <a:buFontTx/>
                <a:buNone/>
              </a:pPr>
              <a:r>
                <a:rPr lang="en-US" dirty="0"/>
                <a:t>1: </a:t>
              </a:r>
              <a:r>
                <a:rPr lang="zh-CN" altLang="en-US" dirty="0"/>
                <a:t>安全策略</a:t>
              </a:r>
              <a:endParaRPr lang="en-US" dirty="0"/>
            </a:p>
            <a:p>
              <a:pPr algn="ctr">
                <a:spcBef>
                  <a:spcPct val="0"/>
                </a:spcBef>
                <a:buClrTx/>
                <a:buSzTx/>
                <a:buFontTx/>
                <a:buNone/>
              </a:pPr>
              <a:r>
                <a:rPr lang="en-US" dirty="0"/>
                <a:t>(Why?)</a:t>
              </a:r>
            </a:p>
          </p:txBody>
        </p:sp>
      </p:grpSp>
      <p:grpSp>
        <p:nvGrpSpPr>
          <p:cNvPr id="3" name="Group 17"/>
          <p:cNvGrpSpPr>
            <a:grpSpLocks/>
          </p:cNvGrpSpPr>
          <p:nvPr/>
        </p:nvGrpSpPr>
        <p:grpSpPr bwMode="auto">
          <a:xfrm>
            <a:off x="3851275" y="1844675"/>
            <a:ext cx="5099050" cy="1928813"/>
            <a:chOff x="2426" y="1162"/>
            <a:chExt cx="3212" cy="1215"/>
          </a:xfrm>
        </p:grpSpPr>
        <p:sp>
          <p:nvSpPr>
            <p:cNvPr id="899078" name="AutoShape 6"/>
            <p:cNvSpPr>
              <a:spLocks noChangeArrowheads="1"/>
            </p:cNvSpPr>
            <p:nvPr/>
          </p:nvSpPr>
          <p:spPr bwMode="auto">
            <a:xfrm rot="5400000">
              <a:off x="2420" y="1168"/>
              <a:ext cx="1215" cy="1204"/>
            </a:xfrm>
            <a:custGeom>
              <a:avLst/>
              <a:gdLst>
                <a:gd name="G0" fmla="+- -7889132 0 0"/>
                <a:gd name="G1" fmla="+- 10732591 0 0"/>
                <a:gd name="G2" fmla="+- -7889132 0 10732591"/>
                <a:gd name="G3" fmla="+- 10800 0 0"/>
                <a:gd name="G4" fmla="+- 0 0 -7889132"/>
                <a:gd name="T0" fmla="*/ 360 256 1"/>
                <a:gd name="T1" fmla="*/ 0 256 1"/>
                <a:gd name="G5" fmla="+- G2 T0 T1"/>
                <a:gd name="G6" fmla="?: G2 G2 G5"/>
                <a:gd name="G7" fmla="+- 0 0 G6"/>
                <a:gd name="G8" fmla="+- 6313 0 0"/>
                <a:gd name="G9" fmla="+- 0 0 10732591"/>
                <a:gd name="G10" fmla="+- 6313 0 2700"/>
                <a:gd name="G11" fmla="cos G10 -7889132"/>
                <a:gd name="G12" fmla="sin G10 -7889132"/>
                <a:gd name="G13" fmla="cos 13500 -7889132"/>
                <a:gd name="G14" fmla="sin 13500 -7889132"/>
                <a:gd name="G15" fmla="+- G11 10800 0"/>
                <a:gd name="G16" fmla="+- G12 10800 0"/>
                <a:gd name="G17" fmla="+- G13 10800 0"/>
                <a:gd name="G18" fmla="+- G14 10800 0"/>
                <a:gd name="G19" fmla="*/ 6313 1 2"/>
                <a:gd name="G20" fmla="+- G19 5400 0"/>
                <a:gd name="G21" fmla="cos G20 -7889132"/>
                <a:gd name="G22" fmla="sin G20 -7889132"/>
                <a:gd name="G23" fmla="+- G21 10800 0"/>
                <a:gd name="G24" fmla="+- G12 G23 G22"/>
                <a:gd name="G25" fmla="+- G22 G23 G11"/>
                <a:gd name="G26" fmla="cos 10800 -7889132"/>
                <a:gd name="G27" fmla="sin 10800 -7889132"/>
                <a:gd name="G28" fmla="cos 6313 -7889132"/>
                <a:gd name="G29" fmla="sin 6313 -7889132"/>
                <a:gd name="G30" fmla="+- G26 10800 0"/>
                <a:gd name="G31" fmla="+- G27 10800 0"/>
                <a:gd name="G32" fmla="+- G28 10800 0"/>
                <a:gd name="G33" fmla="+- G29 10800 0"/>
                <a:gd name="G34" fmla="+- G19 5400 0"/>
                <a:gd name="G35" fmla="cos G34 10732591"/>
                <a:gd name="G36" fmla="sin G34 10732591"/>
                <a:gd name="G37" fmla="+/ 10732591 -7889132 2"/>
                <a:gd name="T2" fmla="*/ 180 256 1"/>
                <a:gd name="T3" fmla="*/ 0 256 1"/>
                <a:gd name="G38" fmla="+- G37 T2 T3"/>
                <a:gd name="G39" fmla="?: G2 G37 G38"/>
                <a:gd name="G40" fmla="cos 10800 G39"/>
                <a:gd name="G41" fmla="sin 10800 G39"/>
                <a:gd name="G42" fmla="cos 6313 G39"/>
                <a:gd name="G43" fmla="sin 6313 G39"/>
                <a:gd name="G44" fmla="+- G40 10800 0"/>
                <a:gd name="G45" fmla="+- G41 10800 0"/>
                <a:gd name="G46" fmla="+- G42 10800 0"/>
                <a:gd name="G47" fmla="+- G43 10800 0"/>
                <a:gd name="G48" fmla="+- G35 10800 0"/>
                <a:gd name="G49" fmla="+- G36 10800 0"/>
                <a:gd name="T4" fmla="*/ 764 w 21600"/>
                <a:gd name="T5" fmla="*/ 6807 h 21600"/>
                <a:gd name="T6" fmla="*/ 2584 w 21600"/>
                <a:gd name="T7" fmla="*/ 13192 h 21600"/>
                <a:gd name="T8" fmla="*/ 4934 w 21600"/>
                <a:gd name="T9" fmla="*/ 8466 h 21600"/>
                <a:gd name="T10" fmla="*/ 3972 w 21600"/>
                <a:gd name="T11" fmla="*/ -847 h 21600"/>
                <a:gd name="T12" fmla="*/ 10738 w 21600"/>
                <a:gd name="T13" fmla="*/ 917 h 21600"/>
                <a:gd name="T14" fmla="*/ 8972 w 21600"/>
                <a:gd name="T15" fmla="*/ 768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7607" y="5353"/>
                  </a:moveTo>
                  <a:cubicBezTo>
                    <a:pt x="5674" y="6486"/>
                    <a:pt x="4487" y="8559"/>
                    <a:pt x="4487" y="10799"/>
                  </a:cubicBezTo>
                  <a:cubicBezTo>
                    <a:pt x="4486" y="11397"/>
                    <a:pt x="4571" y="11991"/>
                    <a:pt x="4738" y="12564"/>
                  </a:cubicBezTo>
                  <a:lnTo>
                    <a:pt x="430" y="13819"/>
                  </a:lnTo>
                  <a:cubicBezTo>
                    <a:pt x="144" y="12838"/>
                    <a:pt x="0" y="11821"/>
                    <a:pt x="0" y="10800"/>
                  </a:cubicBezTo>
                  <a:cubicBezTo>
                    <a:pt x="-1" y="6967"/>
                    <a:pt x="2031" y="3421"/>
                    <a:pt x="5338" y="1482"/>
                  </a:cubicBezTo>
                  <a:lnTo>
                    <a:pt x="3972" y="-847"/>
                  </a:lnTo>
                  <a:lnTo>
                    <a:pt x="10738" y="917"/>
                  </a:lnTo>
                  <a:lnTo>
                    <a:pt x="8972" y="7683"/>
                  </a:lnTo>
                  <a:lnTo>
                    <a:pt x="7607" y="5353"/>
                  </a:lnTo>
                  <a:close/>
                </a:path>
              </a:pathLst>
            </a:custGeom>
            <a:solidFill>
              <a:srgbClr val="FF99FF"/>
            </a:solidFill>
            <a:ln w="9525">
              <a:solidFill>
                <a:schemeClr val="tx1"/>
              </a:solidFill>
              <a:miter lim="800000"/>
              <a:headEnd/>
              <a:tailEnd/>
            </a:ln>
            <a:effectLst/>
          </p:spPr>
          <p:txBody>
            <a:bodyPr rot="10800000" vert="eaVert" wrap="none" anchor="ctr"/>
            <a:lstStyle/>
            <a:p>
              <a:pPr algn="ctr">
                <a:spcBef>
                  <a:spcPct val="0"/>
                </a:spcBef>
                <a:buClrTx/>
                <a:buSzTx/>
                <a:buFontTx/>
                <a:buNone/>
              </a:pPr>
              <a:endParaRPr lang="en-US"/>
            </a:p>
          </p:txBody>
        </p:sp>
        <p:sp>
          <p:nvSpPr>
            <p:cNvPr id="899080" name="AutoShape 8"/>
            <p:cNvSpPr>
              <a:spLocks noChangeArrowheads="1"/>
            </p:cNvSpPr>
            <p:nvPr/>
          </p:nvSpPr>
          <p:spPr bwMode="auto">
            <a:xfrm>
              <a:off x="4150" y="1162"/>
              <a:ext cx="1488" cy="576"/>
            </a:xfrm>
            <a:prstGeom prst="wedgeRectCallout">
              <a:avLst>
                <a:gd name="adj1" fmla="val -87634"/>
                <a:gd name="adj2" fmla="val 8162"/>
              </a:avLst>
            </a:prstGeom>
            <a:solidFill>
              <a:srgbClr val="FF99FF"/>
            </a:solidFill>
            <a:ln w="9525">
              <a:solidFill>
                <a:schemeClr val="tx1"/>
              </a:solidFill>
              <a:miter lim="800000"/>
              <a:headEnd/>
              <a:tailEnd/>
            </a:ln>
            <a:effectLst/>
          </p:spPr>
          <p:txBody>
            <a:bodyPr wrap="none" anchor="ctr"/>
            <a:lstStyle/>
            <a:p>
              <a:pPr algn="ctr">
                <a:spcBef>
                  <a:spcPct val="0"/>
                </a:spcBef>
                <a:buClrTx/>
                <a:buSzTx/>
                <a:buFontTx/>
                <a:buNone/>
              </a:pPr>
              <a:r>
                <a:rPr lang="en-US" dirty="0"/>
                <a:t>2: </a:t>
              </a:r>
              <a:r>
                <a:rPr lang="zh-CN" altLang="en-US" dirty="0"/>
                <a:t>风险分析</a:t>
              </a:r>
              <a:endParaRPr lang="en-US" dirty="0"/>
            </a:p>
          </p:txBody>
        </p:sp>
      </p:grpSp>
      <p:grpSp>
        <p:nvGrpSpPr>
          <p:cNvPr id="4" name="Group 18"/>
          <p:cNvGrpSpPr>
            <a:grpSpLocks/>
          </p:cNvGrpSpPr>
          <p:nvPr/>
        </p:nvGrpSpPr>
        <p:grpSpPr bwMode="auto">
          <a:xfrm>
            <a:off x="3708400" y="2565400"/>
            <a:ext cx="4978400" cy="1801813"/>
            <a:chOff x="2336" y="1616"/>
            <a:chExt cx="3136" cy="1135"/>
          </a:xfrm>
        </p:grpSpPr>
        <p:sp>
          <p:nvSpPr>
            <p:cNvPr id="899077" name="AutoShape 5"/>
            <p:cNvSpPr>
              <a:spLocks noChangeArrowheads="1"/>
            </p:cNvSpPr>
            <p:nvPr/>
          </p:nvSpPr>
          <p:spPr bwMode="auto">
            <a:xfrm rot="10800000">
              <a:off x="2336" y="1616"/>
              <a:ext cx="1445" cy="1135"/>
            </a:xfrm>
            <a:custGeom>
              <a:avLst/>
              <a:gdLst>
                <a:gd name="G0" fmla="+- -8759665 0 0"/>
                <a:gd name="G1" fmla="+- 10726687 0 0"/>
                <a:gd name="G2" fmla="+- -8759665 0 10726687"/>
                <a:gd name="G3" fmla="+- 10800 0 0"/>
                <a:gd name="G4" fmla="+- 0 0 -8759665"/>
                <a:gd name="T0" fmla="*/ 360 256 1"/>
                <a:gd name="T1" fmla="*/ 0 256 1"/>
                <a:gd name="G5" fmla="+- G2 T0 T1"/>
                <a:gd name="G6" fmla="?: G2 G2 G5"/>
                <a:gd name="G7" fmla="+- 0 0 G6"/>
                <a:gd name="G8" fmla="+- 6691 0 0"/>
                <a:gd name="G9" fmla="+- 0 0 10726687"/>
                <a:gd name="G10" fmla="+- 6691 0 2700"/>
                <a:gd name="G11" fmla="cos G10 -8759665"/>
                <a:gd name="G12" fmla="sin G10 -8759665"/>
                <a:gd name="G13" fmla="cos 13500 -8759665"/>
                <a:gd name="G14" fmla="sin 13500 -8759665"/>
                <a:gd name="G15" fmla="+- G11 10800 0"/>
                <a:gd name="G16" fmla="+- G12 10800 0"/>
                <a:gd name="G17" fmla="+- G13 10800 0"/>
                <a:gd name="G18" fmla="+- G14 10800 0"/>
                <a:gd name="G19" fmla="*/ 6691 1 2"/>
                <a:gd name="G20" fmla="+- G19 5400 0"/>
                <a:gd name="G21" fmla="cos G20 -8759665"/>
                <a:gd name="G22" fmla="sin G20 -8759665"/>
                <a:gd name="G23" fmla="+- G21 10800 0"/>
                <a:gd name="G24" fmla="+- G12 G23 G22"/>
                <a:gd name="G25" fmla="+- G22 G23 G11"/>
                <a:gd name="G26" fmla="cos 10800 -8759665"/>
                <a:gd name="G27" fmla="sin 10800 -8759665"/>
                <a:gd name="G28" fmla="cos 6691 -8759665"/>
                <a:gd name="G29" fmla="sin 6691 -8759665"/>
                <a:gd name="G30" fmla="+- G26 10800 0"/>
                <a:gd name="G31" fmla="+- G27 10800 0"/>
                <a:gd name="G32" fmla="+- G28 10800 0"/>
                <a:gd name="G33" fmla="+- G29 10800 0"/>
                <a:gd name="G34" fmla="+- G19 5400 0"/>
                <a:gd name="G35" fmla="cos G34 10726687"/>
                <a:gd name="G36" fmla="sin G34 10726687"/>
                <a:gd name="G37" fmla="+/ 10726687 -8759665 2"/>
                <a:gd name="T2" fmla="*/ 180 256 1"/>
                <a:gd name="T3" fmla="*/ 0 256 1"/>
                <a:gd name="G38" fmla="+- G37 T2 T3"/>
                <a:gd name="G39" fmla="?: G2 G37 G38"/>
                <a:gd name="G40" fmla="cos 10800 G39"/>
                <a:gd name="G41" fmla="sin 10800 G39"/>
                <a:gd name="G42" fmla="cos 6691 G39"/>
                <a:gd name="G43" fmla="sin 6691 G39"/>
                <a:gd name="G44" fmla="+- G40 10800 0"/>
                <a:gd name="G45" fmla="+- G41 10800 0"/>
                <a:gd name="G46" fmla="+- G42 10800 0"/>
                <a:gd name="G47" fmla="+- G43 10800 0"/>
                <a:gd name="G48" fmla="+- G35 10800 0"/>
                <a:gd name="G49" fmla="+- G36 10800 0"/>
                <a:gd name="T4" fmla="*/ 368 w 21600"/>
                <a:gd name="T5" fmla="*/ 8003 h 21600"/>
                <a:gd name="T6" fmla="*/ 2406 w 21600"/>
                <a:gd name="T7" fmla="*/ 13258 h 21600"/>
                <a:gd name="T8" fmla="*/ 4337 w 21600"/>
                <a:gd name="T9" fmla="*/ 9067 h 21600"/>
                <a:gd name="T10" fmla="*/ 1479 w 21600"/>
                <a:gd name="T11" fmla="*/ 1033 h 21600"/>
                <a:gd name="T12" fmla="*/ 8201 w 21600"/>
                <a:gd name="T13" fmla="*/ 1189 h 21600"/>
                <a:gd name="T14" fmla="*/ 8044 w 21600"/>
                <a:gd name="T15" fmla="*/ 791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6180" y="5959"/>
                  </a:moveTo>
                  <a:cubicBezTo>
                    <a:pt x="4857" y="7222"/>
                    <a:pt x="4109" y="8971"/>
                    <a:pt x="4109" y="10799"/>
                  </a:cubicBezTo>
                  <a:cubicBezTo>
                    <a:pt x="4108" y="11436"/>
                    <a:pt x="4199" y="12069"/>
                    <a:pt x="4378" y="12680"/>
                  </a:cubicBezTo>
                  <a:lnTo>
                    <a:pt x="435" y="13835"/>
                  </a:lnTo>
                  <a:cubicBezTo>
                    <a:pt x="146" y="12849"/>
                    <a:pt x="0" y="11827"/>
                    <a:pt x="0" y="10800"/>
                  </a:cubicBezTo>
                  <a:cubicBezTo>
                    <a:pt x="-1" y="7848"/>
                    <a:pt x="1208" y="5024"/>
                    <a:pt x="3343" y="2986"/>
                  </a:cubicBezTo>
                  <a:lnTo>
                    <a:pt x="1479" y="1033"/>
                  </a:lnTo>
                  <a:lnTo>
                    <a:pt x="8201" y="1189"/>
                  </a:lnTo>
                  <a:lnTo>
                    <a:pt x="8044" y="7912"/>
                  </a:lnTo>
                  <a:lnTo>
                    <a:pt x="6180" y="5959"/>
                  </a:lnTo>
                  <a:close/>
                </a:path>
              </a:pathLst>
            </a:custGeom>
            <a:solidFill>
              <a:schemeClr val="hlink"/>
            </a:solidFill>
            <a:ln w="9525">
              <a:solidFill>
                <a:schemeClr val="tx1"/>
              </a:solidFill>
              <a:miter lim="800000"/>
              <a:headEnd/>
              <a:tailEnd/>
            </a:ln>
            <a:effectLst/>
          </p:spPr>
          <p:txBody>
            <a:bodyPr wrap="none" anchor="ctr"/>
            <a:lstStyle/>
            <a:p>
              <a:endParaRPr lang="de-CH"/>
            </a:p>
          </p:txBody>
        </p:sp>
        <p:sp>
          <p:nvSpPr>
            <p:cNvPr id="899081" name="AutoShape 9"/>
            <p:cNvSpPr>
              <a:spLocks noChangeArrowheads="1"/>
            </p:cNvSpPr>
            <p:nvPr/>
          </p:nvSpPr>
          <p:spPr bwMode="auto">
            <a:xfrm>
              <a:off x="3910" y="2170"/>
              <a:ext cx="1562" cy="487"/>
            </a:xfrm>
            <a:prstGeom prst="wedgeRectCallout">
              <a:avLst>
                <a:gd name="adj1" fmla="val -67606"/>
                <a:gd name="adj2" fmla="val -57801"/>
              </a:avLst>
            </a:prstGeom>
            <a:solidFill>
              <a:schemeClr val="hlink"/>
            </a:solidFill>
            <a:ln w="9525">
              <a:solidFill>
                <a:schemeClr val="tx1"/>
              </a:solidFill>
              <a:miter lim="800000"/>
              <a:headEnd/>
              <a:tailEnd/>
            </a:ln>
            <a:effectLst/>
          </p:spPr>
          <p:txBody>
            <a:bodyPr wrap="none" anchor="ctr"/>
            <a:lstStyle/>
            <a:p>
              <a:pPr algn="ctr">
                <a:spcBef>
                  <a:spcPct val="0"/>
                </a:spcBef>
                <a:buClrTx/>
                <a:buSzTx/>
                <a:buFontTx/>
                <a:buNone/>
              </a:pPr>
              <a:r>
                <a:rPr lang="en-US" dirty="0"/>
                <a:t>3: </a:t>
              </a:r>
              <a:r>
                <a:rPr lang="zh-CN" altLang="en-US" dirty="0"/>
                <a:t>制订措施</a:t>
              </a:r>
              <a:endParaRPr lang="en-US" dirty="0"/>
            </a:p>
          </p:txBody>
        </p:sp>
      </p:grpSp>
      <p:grpSp>
        <p:nvGrpSpPr>
          <p:cNvPr id="5" name="Group 20"/>
          <p:cNvGrpSpPr>
            <a:grpSpLocks/>
          </p:cNvGrpSpPr>
          <p:nvPr/>
        </p:nvGrpSpPr>
        <p:grpSpPr bwMode="auto">
          <a:xfrm>
            <a:off x="720725" y="2492375"/>
            <a:ext cx="4114800" cy="2320925"/>
            <a:chOff x="454" y="1570"/>
            <a:chExt cx="2592" cy="1462"/>
          </a:xfrm>
        </p:grpSpPr>
        <p:sp>
          <p:nvSpPr>
            <p:cNvPr id="899076" name="AutoShape 4"/>
            <p:cNvSpPr>
              <a:spLocks noChangeArrowheads="1"/>
            </p:cNvSpPr>
            <p:nvPr/>
          </p:nvSpPr>
          <p:spPr bwMode="auto">
            <a:xfrm rot="-5400000">
              <a:off x="1902" y="1641"/>
              <a:ext cx="1215" cy="1073"/>
            </a:xfrm>
            <a:custGeom>
              <a:avLst/>
              <a:gdLst>
                <a:gd name="G0" fmla="+- -5782145 0 0"/>
                <a:gd name="G1" fmla="+- -9044840 0 0"/>
                <a:gd name="G2" fmla="+- -5782145 0 -9044840"/>
                <a:gd name="G3" fmla="+- 10800 0 0"/>
                <a:gd name="G4" fmla="+- 0 0 -5782145"/>
                <a:gd name="T0" fmla="*/ 360 256 1"/>
                <a:gd name="T1" fmla="*/ 0 256 1"/>
                <a:gd name="G5" fmla="+- G2 T0 T1"/>
                <a:gd name="G6" fmla="?: G2 G2 G5"/>
                <a:gd name="G7" fmla="+- 0 0 G6"/>
                <a:gd name="G8" fmla="+- 5240 0 0"/>
                <a:gd name="G9" fmla="+- 0 0 -9044840"/>
                <a:gd name="G10" fmla="+- 5240 0 2700"/>
                <a:gd name="G11" fmla="cos G10 -5782145"/>
                <a:gd name="G12" fmla="sin G10 -5782145"/>
                <a:gd name="G13" fmla="cos 13500 -5782145"/>
                <a:gd name="G14" fmla="sin 13500 -5782145"/>
                <a:gd name="G15" fmla="+- G11 10800 0"/>
                <a:gd name="G16" fmla="+- G12 10800 0"/>
                <a:gd name="G17" fmla="+- G13 10800 0"/>
                <a:gd name="G18" fmla="+- G14 10800 0"/>
                <a:gd name="G19" fmla="*/ 5240 1 2"/>
                <a:gd name="G20" fmla="+- G19 5400 0"/>
                <a:gd name="G21" fmla="cos G20 -5782145"/>
                <a:gd name="G22" fmla="sin G20 -5782145"/>
                <a:gd name="G23" fmla="+- G21 10800 0"/>
                <a:gd name="G24" fmla="+- G12 G23 G22"/>
                <a:gd name="G25" fmla="+- G22 G23 G11"/>
                <a:gd name="G26" fmla="cos 10800 -5782145"/>
                <a:gd name="G27" fmla="sin 10800 -5782145"/>
                <a:gd name="G28" fmla="cos 5240 -5782145"/>
                <a:gd name="G29" fmla="sin 5240 -5782145"/>
                <a:gd name="G30" fmla="+- G26 10800 0"/>
                <a:gd name="G31" fmla="+- G27 10800 0"/>
                <a:gd name="G32" fmla="+- G28 10800 0"/>
                <a:gd name="G33" fmla="+- G29 10800 0"/>
                <a:gd name="G34" fmla="+- G19 5400 0"/>
                <a:gd name="G35" fmla="cos G34 -9044840"/>
                <a:gd name="G36" fmla="sin G34 -9044840"/>
                <a:gd name="G37" fmla="+/ -9044840 -5782145 2"/>
                <a:gd name="T2" fmla="*/ 180 256 1"/>
                <a:gd name="T3" fmla="*/ 0 256 1"/>
                <a:gd name="G38" fmla="+- G37 T2 T3"/>
                <a:gd name="G39" fmla="?: G2 G37 G38"/>
                <a:gd name="G40" fmla="cos 10800 G39"/>
                <a:gd name="G41" fmla="sin 10800 G39"/>
                <a:gd name="G42" fmla="cos 5240 G39"/>
                <a:gd name="G43" fmla="sin 5240 G39"/>
                <a:gd name="G44" fmla="+- G40 10800 0"/>
                <a:gd name="G45" fmla="+- G41 10800 0"/>
                <a:gd name="G46" fmla="+- G42 10800 0"/>
                <a:gd name="G47" fmla="+- G43 10800 0"/>
                <a:gd name="G48" fmla="+- G35 10800 0"/>
                <a:gd name="G49" fmla="+- G36 10800 0"/>
                <a:gd name="T4" fmla="*/ 6559 w 21600"/>
                <a:gd name="T5" fmla="*/ 867 h 21600"/>
                <a:gd name="T6" fmla="*/ 4838 w 21600"/>
                <a:gd name="T7" fmla="*/ 5434 h 21600"/>
                <a:gd name="T8" fmla="*/ 8742 w 21600"/>
                <a:gd name="T9" fmla="*/ 5980 h 21600"/>
                <a:gd name="T10" fmla="*/ 11217 w 21600"/>
                <a:gd name="T11" fmla="*/ -2694 h 21600"/>
                <a:gd name="T12" fmla="*/ 16525 w 21600"/>
                <a:gd name="T13" fmla="*/ 2952 h 21600"/>
                <a:gd name="T14" fmla="*/ 10878 w 21600"/>
                <a:gd name="T15" fmla="*/ 826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0961" y="5562"/>
                  </a:moveTo>
                  <a:cubicBezTo>
                    <a:pt x="10908" y="5560"/>
                    <a:pt x="10854" y="5560"/>
                    <a:pt x="10800" y="5560"/>
                  </a:cubicBezTo>
                  <a:cubicBezTo>
                    <a:pt x="9314" y="5559"/>
                    <a:pt x="7898" y="6190"/>
                    <a:pt x="6905" y="7294"/>
                  </a:cubicBezTo>
                  <a:lnTo>
                    <a:pt x="2772" y="3575"/>
                  </a:lnTo>
                  <a:cubicBezTo>
                    <a:pt x="4820" y="1299"/>
                    <a:pt x="7738" y="-1"/>
                    <a:pt x="10800" y="0"/>
                  </a:cubicBezTo>
                  <a:cubicBezTo>
                    <a:pt x="10911" y="0"/>
                    <a:pt x="11022" y="1"/>
                    <a:pt x="11133" y="5"/>
                  </a:cubicBezTo>
                  <a:lnTo>
                    <a:pt x="11217" y="-2694"/>
                  </a:lnTo>
                  <a:lnTo>
                    <a:pt x="16525" y="2952"/>
                  </a:lnTo>
                  <a:lnTo>
                    <a:pt x="10878" y="8261"/>
                  </a:lnTo>
                  <a:lnTo>
                    <a:pt x="10961" y="5562"/>
                  </a:lnTo>
                  <a:close/>
                </a:path>
              </a:pathLst>
            </a:custGeom>
            <a:solidFill>
              <a:schemeClr val="accent1"/>
            </a:solidFill>
            <a:ln w="9525">
              <a:solidFill>
                <a:schemeClr val="tx1"/>
              </a:solidFill>
              <a:miter lim="800000"/>
              <a:headEnd/>
              <a:tailEnd/>
            </a:ln>
            <a:effectLst/>
          </p:spPr>
          <p:txBody>
            <a:bodyPr wrap="none" anchor="ctr"/>
            <a:lstStyle/>
            <a:p>
              <a:endParaRPr lang="de-CH"/>
            </a:p>
          </p:txBody>
        </p:sp>
        <p:sp>
          <p:nvSpPr>
            <p:cNvPr id="899082" name="AutoShape 10"/>
            <p:cNvSpPr>
              <a:spLocks noChangeArrowheads="1"/>
            </p:cNvSpPr>
            <p:nvPr/>
          </p:nvSpPr>
          <p:spPr bwMode="auto">
            <a:xfrm>
              <a:off x="454" y="2554"/>
              <a:ext cx="1541" cy="478"/>
            </a:xfrm>
            <a:prstGeom prst="wedgeRectCallout">
              <a:avLst>
                <a:gd name="adj1" fmla="val 52403"/>
                <a:gd name="adj2" fmla="val -92468"/>
              </a:avLst>
            </a:prstGeom>
            <a:solidFill>
              <a:schemeClr val="accent1"/>
            </a:solidFill>
            <a:ln w="9525">
              <a:solidFill>
                <a:schemeClr val="tx1"/>
              </a:solidFill>
              <a:miter lim="800000"/>
              <a:headEnd/>
              <a:tailEnd/>
            </a:ln>
            <a:effectLst/>
          </p:spPr>
          <p:txBody>
            <a:bodyPr wrap="none" anchor="ctr"/>
            <a:lstStyle/>
            <a:p>
              <a:pPr algn="ctr">
                <a:spcBef>
                  <a:spcPct val="0"/>
                </a:spcBef>
                <a:buClrTx/>
                <a:buSzTx/>
                <a:buFontTx/>
                <a:buNone/>
              </a:pPr>
              <a:r>
                <a:rPr lang="en-US" dirty="0"/>
                <a:t>5:  </a:t>
              </a:r>
              <a:r>
                <a:rPr lang="zh-CN" altLang="en-US" dirty="0"/>
                <a:t>监控措施</a:t>
              </a:r>
              <a:endParaRPr lang="en-US" dirty="0"/>
            </a:p>
          </p:txBody>
        </p:sp>
      </p:grpSp>
      <p:grpSp>
        <p:nvGrpSpPr>
          <p:cNvPr id="6" name="Group 19"/>
          <p:cNvGrpSpPr>
            <a:grpSpLocks/>
          </p:cNvGrpSpPr>
          <p:nvPr/>
        </p:nvGrpSpPr>
        <p:grpSpPr bwMode="auto">
          <a:xfrm>
            <a:off x="3563938" y="3068638"/>
            <a:ext cx="5122862" cy="2292350"/>
            <a:chOff x="2245" y="1933"/>
            <a:chExt cx="3227" cy="1444"/>
          </a:xfrm>
        </p:grpSpPr>
        <p:sp>
          <p:nvSpPr>
            <p:cNvPr id="899083" name="AutoShape 11"/>
            <p:cNvSpPr>
              <a:spLocks noChangeArrowheads="1"/>
            </p:cNvSpPr>
            <p:nvPr/>
          </p:nvSpPr>
          <p:spPr bwMode="auto">
            <a:xfrm rot="-5400000">
              <a:off x="2300" y="1878"/>
              <a:ext cx="1032" cy="1142"/>
            </a:xfrm>
            <a:custGeom>
              <a:avLst/>
              <a:gdLst>
                <a:gd name="G0" fmla="+- -9253611 0 0"/>
                <a:gd name="G1" fmla="+- 8661040 0 0"/>
                <a:gd name="G2" fmla="+- -9253611 0 8661040"/>
                <a:gd name="G3" fmla="+- 10800 0 0"/>
                <a:gd name="G4" fmla="+- 0 0 -9253611"/>
                <a:gd name="T0" fmla="*/ 360 256 1"/>
                <a:gd name="T1" fmla="*/ 0 256 1"/>
                <a:gd name="G5" fmla="+- G2 T0 T1"/>
                <a:gd name="G6" fmla="?: G2 G2 G5"/>
                <a:gd name="G7" fmla="+- 0 0 G6"/>
                <a:gd name="G8" fmla="+- 5192 0 0"/>
                <a:gd name="G9" fmla="+- 0 0 8661040"/>
                <a:gd name="G10" fmla="+- 5192 0 2700"/>
                <a:gd name="G11" fmla="cos G10 -9253611"/>
                <a:gd name="G12" fmla="sin G10 -9253611"/>
                <a:gd name="G13" fmla="cos 13500 -9253611"/>
                <a:gd name="G14" fmla="sin 13500 -9253611"/>
                <a:gd name="G15" fmla="+- G11 10800 0"/>
                <a:gd name="G16" fmla="+- G12 10800 0"/>
                <a:gd name="G17" fmla="+- G13 10800 0"/>
                <a:gd name="G18" fmla="+- G14 10800 0"/>
                <a:gd name="G19" fmla="*/ 5192 1 2"/>
                <a:gd name="G20" fmla="+- G19 5400 0"/>
                <a:gd name="G21" fmla="cos G20 -9253611"/>
                <a:gd name="G22" fmla="sin G20 -9253611"/>
                <a:gd name="G23" fmla="+- G21 10800 0"/>
                <a:gd name="G24" fmla="+- G12 G23 G22"/>
                <a:gd name="G25" fmla="+- G22 G23 G11"/>
                <a:gd name="G26" fmla="cos 10800 -9253611"/>
                <a:gd name="G27" fmla="sin 10800 -9253611"/>
                <a:gd name="G28" fmla="cos 5192 -9253611"/>
                <a:gd name="G29" fmla="sin 5192 -9253611"/>
                <a:gd name="G30" fmla="+- G26 10800 0"/>
                <a:gd name="G31" fmla="+- G27 10800 0"/>
                <a:gd name="G32" fmla="+- G28 10800 0"/>
                <a:gd name="G33" fmla="+- G29 10800 0"/>
                <a:gd name="G34" fmla="+- G19 5400 0"/>
                <a:gd name="G35" fmla="cos G34 8661040"/>
                <a:gd name="G36" fmla="sin G34 8661040"/>
                <a:gd name="G37" fmla="+/ 8661040 -9253611 2"/>
                <a:gd name="T2" fmla="*/ 180 256 1"/>
                <a:gd name="T3" fmla="*/ 0 256 1"/>
                <a:gd name="G38" fmla="+- G37 T2 T3"/>
                <a:gd name="G39" fmla="?: G2 G37 G38"/>
                <a:gd name="G40" fmla="cos 10800 G39"/>
                <a:gd name="G41" fmla="sin 10800 G39"/>
                <a:gd name="G42" fmla="cos 5192 G39"/>
                <a:gd name="G43" fmla="sin 5192 G39"/>
                <a:gd name="G44" fmla="+- G40 10800 0"/>
                <a:gd name="G45" fmla="+- G41 10800 0"/>
                <a:gd name="G46" fmla="+- G42 10800 0"/>
                <a:gd name="G47" fmla="+- G43 10800 0"/>
                <a:gd name="G48" fmla="+- G35 10800 0"/>
                <a:gd name="G49" fmla="+- G36 10800 0"/>
                <a:gd name="T4" fmla="*/ 33 w 21600"/>
                <a:gd name="T5" fmla="*/ 11651 h 21600"/>
                <a:gd name="T6" fmla="*/ 5433 w 21600"/>
                <a:gd name="T7" fmla="*/ 16727 h 21600"/>
                <a:gd name="T8" fmla="*/ 5624 w 21600"/>
                <a:gd name="T9" fmla="*/ 11209 h 21600"/>
                <a:gd name="T10" fmla="*/ 279 w 21600"/>
                <a:gd name="T11" fmla="*/ 2340 h 21600"/>
                <a:gd name="T12" fmla="*/ 8017 w 21600"/>
                <a:gd name="T13" fmla="*/ 1500 h 21600"/>
                <a:gd name="T14" fmla="*/ 8857 w 21600"/>
                <a:gd name="T15" fmla="*/ 923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6753" y="7546"/>
                  </a:moveTo>
                  <a:cubicBezTo>
                    <a:pt x="6012" y="8468"/>
                    <a:pt x="5608" y="9616"/>
                    <a:pt x="5608" y="10799"/>
                  </a:cubicBezTo>
                  <a:cubicBezTo>
                    <a:pt x="5607" y="12266"/>
                    <a:pt x="6228" y="13664"/>
                    <a:pt x="7315" y="14648"/>
                  </a:cubicBezTo>
                  <a:lnTo>
                    <a:pt x="3551" y="18806"/>
                  </a:lnTo>
                  <a:cubicBezTo>
                    <a:pt x="1290" y="16758"/>
                    <a:pt x="0" y="13850"/>
                    <a:pt x="0" y="10800"/>
                  </a:cubicBezTo>
                  <a:cubicBezTo>
                    <a:pt x="-1" y="8338"/>
                    <a:pt x="840" y="5950"/>
                    <a:pt x="2383" y="4032"/>
                  </a:cubicBezTo>
                  <a:lnTo>
                    <a:pt x="279" y="2340"/>
                  </a:lnTo>
                  <a:lnTo>
                    <a:pt x="8017" y="1500"/>
                  </a:lnTo>
                  <a:lnTo>
                    <a:pt x="8857" y="9238"/>
                  </a:lnTo>
                  <a:lnTo>
                    <a:pt x="6753" y="7546"/>
                  </a:lnTo>
                  <a:close/>
                </a:path>
              </a:pathLst>
            </a:custGeom>
            <a:solidFill>
              <a:srgbClr val="FFCC66"/>
            </a:solidFill>
            <a:ln w="9525">
              <a:solidFill>
                <a:schemeClr val="tx1"/>
              </a:solidFill>
              <a:miter lim="800000"/>
              <a:headEnd/>
              <a:tailEnd/>
            </a:ln>
            <a:effectLst/>
          </p:spPr>
          <p:txBody>
            <a:bodyPr wrap="none" anchor="ctr"/>
            <a:lstStyle/>
            <a:p>
              <a:endParaRPr lang="de-CH"/>
            </a:p>
          </p:txBody>
        </p:sp>
        <p:sp>
          <p:nvSpPr>
            <p:cNvPr id="899084" name="AutoShape 12"/>
            <p:cNvSpPr>
              <a:spLocks noChangeArrowheads="1"/>
            </p:cNvSpPr>
            <p:nvPr/>
          </p:nvSpPr>
          <p:spPr bwMode="auto">
            <a:xfrm>
              <a:off x="3430" y="2890"/>
              <a:ext cx="2042" cy="487"/>
            </a:xfrm>
            <a:prstGeom prst="wedgeRectCallout">
              <a:avLst>
                <a:gd name="adj1" fmla="val -69000"/>
                <a:gd name="adj2" fmla="val -59241"/>
              </a:avLst>
            </a:prstGeom>
            <a:solidFill>
              <a:srgbClr val="FFCC66"/>
            </a:solidFill>
            <a:ln w="9525">
              <a:solidFill>
                <a:schemeClr val="tx1"/>
              </a:solidFill>
              <a:miter lim="800000"/>
              <a:headEnd/>
              <a:tailEnd/>
            </a:ln>
            <a:effectLst/>
          </p:spPr>
          <p:txBody>
            <a:bodyPr wrap="none" anchor="ctr"/>
            <a:lstStyle/>
            <a:p>
              <a:pPr algn="ctr">
                <a:spcBef>
                  <a:spcPct val="0"/>
                </a:spcBef>
                <a:buClrTx/>
                <a:buSzTx/>
                <a:buFontTx/>
                <a:buNone/>
              </a:pPr>
              <a:r>
                <a:rPr lang="en-US" dirty="0"/>
                <a:t>4: </a:t>
              </a:r>
              <a:r>
                <a:rPr lang="zh-CN" altLang="en-US" dirty="0"/>
                <a:t>实施措施</a:t>
              </a:r>
              <a:endParaRPr lang="en-US" dirty="0"/>
            </a:p>
          </p:txBody>
        </p:sp>
      </p:grpSp>
      <p:sp>
        <p:nvSpPr>
          <p:cNvPr id="899086" name="Rectangle 14"/>
          <p:cNvSpPr>
            <a:spLocks noChangeArrowheads="1"/>
          </p:cNvSpPr>
          <p:nvPr/>
        </p:nvSpPr>
        <p:spPr bwMode="auto">
          <a:xfrm>
            <a:off x="5508625" y="644842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899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86"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lstStyle/>
          <a:p>
            <a:pPr eaLnBrk="1" hangingPunct="1"/>
            <a:r>
              <a:rPr lang="zh-CN" altLang="en-US" dirty="0"/>
              <a:t>信息安全的三个环节</a:t>
            </a:r>
            <a:r>
              <a:rPr lang="en-US" dirty="0"/>
              <a:t>:</a:t>
            </a:r>
          </a:p>
          <a:p>
            <a:pPr lvl="1"/>
            <a:r>
              <a:rPr lang="zh-CN" altLang="en-US" b="1" dirty="0"/>
              <a:t>安全攻击</a:t>
            </a:r>
          </a:p>
          <a:p>
            <a:pPr lvl="1"/>
            <a:r>
              <a:rPr lang="zh-CN" altLang="en-US" b="1" dirty="0"/>
              <a:t>安全机制</a:t>
            </a:r>
          </a:p>
          <a:p>
            <a:pPr lvl="1"/>
            <a:r>
              <a:rPr lang="zh-CN" altLang="en-US" b="1" dirty="0"/>
              <a:t>安全服务</a:t>
            </a:r>
            <a:endParaRPr lang="en-US" b="1" dirty="0"/>
          </a:p>
          <a:p>
            <a:pPr eaLnBrk="1" hangingPunct="1"/>
            <a:endParaRPr lang="en-AU" altLang="zh-CN" dirty="0">
              <a:ea typeface="宋体" pitchFamily="2" charset="-122"/>
            </a:endParaRPr>
          </a:p>
        </p:txBody>
      </p:sp>
      <p:sp>
        <p:nvSpPr>
          <p:cNvPr id="5123" name="Rectangle 2"/>
          <p:cNvSpPr>
            <a:spLocks noGrp="1" noChangeArrowheads="1"/>
          </p:cNvSpPr>
          <p:nvPr>
            <p:ph type="title"/>
          </p:nvPr>
        </p:nvSpPr>
        <p:spPr/>
        <p:txBody>
          <a:bodyPr>
            <a:normAutofit/>
          </a:bodyPr>
          <a:lstStyle/>
          <a:p>
            <a:pPr eaLnBrk="1" hangingPunct="1"/>
            <a:r>
              <a:rPr lang="zh-CN" altLang="en-US" dirty="0"/>
              <a:t>安全环节</a:t>
            </a:r>
            <a:endParaRPr lang="en-AU" altLang="zh-CN"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r>
              <a:rPr lang="zh-CN" altLang="en-US" dirty="0"/>
              <a:t>任何危及某个组织拥有的信息安全的行动</a:t>
            </a:r>
            <a:endParaRPr lang="en-US" altLang="zh-CN" dirty="0"/>
          </a:p>
          <a:p>
            <a:r>
              <a:rPr lang="zh-CN" altLang="en-US" dirty="0"/>
              <a:t>通常威胁＆攻击意味着同样的事情</a:t>
            </a:r>
            <a:endParaRPr lang="en-US" sz="2800" dirty="0"/>
          </a:p>
          <a:p>
            <a:r>
              <a:rPr lang="zh-CN" altLang="en-US" dirty="0"/>
              <a:t>有广泛的攻击手段</a:t>
            </a:r>
          </a:p>
          <a:p>
            <a:r>
              <a:rPr lang="zh-CN" altLang="en-US" dirty="0"/>
              <a:t>重点关注的通用类型的攻击</a:t>
            </a:r>
          </a:p>
          <a:p>
            <a:pPr lvl="1"/>
            <a:r>
              <a:rPr lang="zh-CN" altLang="en-US" dirty="0"/>
              <a:t>被动的</a:t>
            </a:r>
          </a:p>
          <a:p>
            <a:pPr lvl="1"/>
            <a:r>
              <a:rPr lang="zh-CN" altLang="en-US" dirty="0"/>
              <a:t>主动的</a:t>
            </a:r>
            <a:endParaRPr lang="en-AU" altLang="zh-CN" sz="2100" dirty="0">
              <a:ea typeface="宋体" pitchFamily="2" charset="-122"/>
            </a:endParaRPr>
          </a:p>
        </p:txBody>
      </p:sp>
      <p:sp>
        <p:nvSpPr>
          <p:cNvPr id="6147" name="Rectangle 2"/>
          <p:cNvSpPr>
            <a:spLocks noGrp="1" noChangeArrowheads="1"/>
          </p:cNvSpPr>
          <p:nvPr>
            <p:ph type="title"/>
          </p:nvPr>
        </p:nvSpPr>
        <p:spPr/>
        <p:txBody>
          <a:bodyPr>
            <a:normAutofit/>
          </a:bodyPr>
          <a:lstStyle/>
          <a:p>
            <a:pPr eaLnBrk="1" hangingPunct="1"/>
            <a:r>
              <a:rPr lang="zh-CN" altLang="en-US" dirty="0"/>
              <a:t>安全攻击</a:t>
            </a:r>
            <a:endParaRPr lang="en-AU" altLang="zh-CN"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r>
              <a:rPr lang="zh-CN" altLang="en-US" dirty="0"/>
              <a:t>增强了安全性的数据处理系统以及一个组织的信息传输。</a:t>
            </a:r>
            <a:endParaRPr lang="en-US" altLang="zh-CN" dirty="0"/>
          </a:p>
          <a:p>
            <a:r>
              <a:rPr lang="zh-CN" altLang="en-US" dirty="0"/>
              <a:t>这些服务是为了对付安全性攻击。</a:t>
            </a:r>
          </a:p>
          <a:p>
            <a:r>
              <a:rPr lang="zh-CN" altLang="en-US" dirty="0"/>
              <a:t>使用一种或多种安全机制来提供服务。</a:t>
            </a:r>
            <a:endParaRPr lang="en-US" dirty="0"/>
          </a:p>
        </p:txBody>
      </p:sp>
      <p:sp>
        <p:nvSpPr>
          <p:cNvPr id="9219" name="Rectangle 2"/>
          <p:cNvSpPr>
            <a:spLocks noGrp="1" noChangeArrowheads="1"/>
          </p:cNvSpPr>
          <p:nvPr>
            <p:ph type="title"/>
          </p:nvPr>
        </p:nvSpPr>
        <p:spPr/>
        <p:txBody>
          <a:bodyPr>
            <a:normAutofit/>
          </a:bodyPr>
          <a:lstStyle/>
          <a:p>
            <a:pPr eaLnBrk="1" hangingPunct="1"/>
            <a:r>
              <a:rPr lang="zh-CN" altLang="en-US" dirty="0"/>
              <a:t>安全服务</a:t>
            </a:r>
            <a:endParaRPr lang="en-AU" altLang="zh-CN"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a:lnSpc>
                <a:spcPct val="80000"/>
              </a:lnSpc>
            </a:pPr>
            <a:r>
              <a:rPr lang="zh-CN" altLang="en-US" sz="2800" b="1" dirty="0"/>
              <a:t>验证（</a:t>
            </a:r>
            <a:r>
              <a:rPr lang="en-US" sz="2800" b="1" dirty="0"/>
              <a:t>Authentication</a:t>
            </a:r>
            <a:r>
              <a:rPr lang="zh-CN" altLang="en-US" sz="2800" b="1" dirty="0"/>
              <a:t>）</a:t>
            </a:r>
            <a:r>
              <a:rPr lang="en-US" sz="2800" dirty="0"/>
              <a:t> </a:t>
            </a:r>
          </a:p>
          <a:p>
            <a:pPr lvl="1">
              <a:lnSpc>
                <a:spcPct val="80000"/>
              </a:lnSpc>
            </a:pPr>
            <a:r>
              <a:rPr lang="zh-CN" altLang="en-US" dirty="0"/>
              <a:t>保证每一个通信实体都被验证</a:t>
            </a:r>
            <a:endParaRPr lang="en-AU" altLang="zh-CN" sz="2400" dirty="0">
              <a:ea typeface="宋体" pitchFamily="2" charset="-122"/>
            </a:endParaRPr>
          </a:p>
          <a:p>
            <a:pPr>
              <a:lnSpc>
                <a:spcPct val="80000"/>
              </a:lnSpc>
            </a:pPr>
            <a:r>
              <a:rPr lang="zh-CN" altLang="en-US" sz="2800" b="1" dirty="0"/>
              <a:t>访问控制（</a:t>
            </a:r>
            <a:r>
              <a:rPr lang="en-US" sz="2800" b="1" dirty="0"/>
              <a:t>Access Control</a:t>
            </a:r>
            <a:r>
              <a:rPr lang="zh-CN" altLang="en-US" sz="2800" b="1" dirty="0"/>
              <a:t>）</a:t>
            </a:r>
            <a:endParaRPr lang="en-US" sz="2800" dirty="0"/>
          </a:p>
          <a:p>
            <a:pPr lvl="1">
              <a:lnSpc>
                <a:spcPct val="80000"/>
              </a:lnSpc>
            </a:pPr>
            <a:r>
              <a:rPr lang="zh-CN" altLang="en-US" dirty="0"/>
              <a:t>防止未经授权使用资源</a:t>
            </a:r>
            <a:endParaRPr lang="en-AU" altLang="zh-CN" sz="2400" dirty="0">
              <a:ea typeface="宋体" pitchFamily="2" charset="-122"/>
            </a:endParaRPr>
          </a:p>
          <a:p>
            <a:pPr>
              <a:lnSpc>
                <a:spcPct val="80000"/>
              </a:lnSpc>
            </a:pPr>
            <a:r>
              <a:rPr lang="zh-CN" altLang="en-US" sz="2800" b="1" dirty="0"/>
              <a:t>数据保密性（</a:t>
            </a:r>
            <a:r>
              <a:rPr lang="en-US" sz="2800" b="1" dirty="0"/>
              <a:t>Data Confidentiality</a:t>
            </a:r>
            <a:r>
              <a:rPr lang="zh-CN" altLang="en-US" sz="2800" b="1" dirty="0"/>
              <a:t>）</a:t>
            </a:r>
            <a:r>
              <a:rPr lang="en-US" sz="2800" dirty="0"/>
              <a:t> </a:t>
            </a:r>
            <a:endParaRPr lang="en-US" altLang="zh-CN" sz="2800" dirty="0"/>
          </a:p>
          <a:p>
            <a:pPr lvl="1">
              <a:lnSpc>
                <a:spcPct val="80000"/>
              </a:lnSpc>
            </a:pPr>
            <a:r>
              <a:rPr lang="zh-CN" altLang="en-US" dirty="0"/>
              <a:t>保护数据免受未经授权的泄露</a:t>
            </a:r>
            <a:endParaRPr lang="en-AU" altLang="zh-CN" sz="2400" dirty="0">
              <a:ea typeface="宋体" pitchFamily="2" charset="-122"/>
            </a:endParaRPr>
          </a:p>
          <a:p>
            <a:pPr eaLnBrk="1" hangingPunct="1">
              <a:lnSpc>
                <a:spcPct val="80000"/>
              </a:lnSpc>
            </a:pPr>
            <a:r>
              <a:rPr lang="zh-CN" altLang="en-US" sz="2800" b="1" dirty="0"/>
              <a:t>数据完整性（</a:t>
            </a:r>
            <a:r>
              <a:rPr lang="en-US" sz="2800" b="1" dirty="0"/>
              <a:t>Data Integrity</a:t>
            </a:r>
            <a:r>
              <a:rPr lang="zh-CN" altLang="en-US" sz="2800" b="1" dirty="0"/>
              <a:t>）</a:t>
            </a:r>
            <a:endParaRPr lang="en-US" sz="2800" dirty="0"/>
          </a:p>
          <a:p>
            <a:pPr lvl="1">
              <a:lnSpc>
                <a:spcPct val="80000"/>
              </a:lnSpc>
            </a:pPr>
            <a:r>
              <a:rPr lang="zh-CN" altLang="en-US" sz="2400" dirty="0"/>
              <a:t>保证接收的数据是被发送方验证的</a:t>
            </a:r>
            <a:endParaRPr lang="en-AU" altLang="zh-CN" sz="2400" dirty="0">
              <a:ea typeface="宋体" pitchFamily="2" charset="-122"/>
            </a:endParaRPr>
          </a:p>
          <a:p>
            <a:pPr>
              <a:lnSpc>
                <a:spcPct val="80000"/>
              </a:lnSpc>
            </a:pPr>
            <a:r>
              <a:rPr lang="zh-CN" altLang="en-US" b="1" dirty="0"/>
              <a:t>不可抵赖性（</a:t>
            </a:r>
            <a:r>
              <a:rPr lang="en-US" sz="2800" b="1" dirty="0"/>
              <a:t>Non-Repudiation</a:t>
            </a:r>
            <a:r>
              <a:rPr lang="zh-CN" altLang="en-US" sz="2800" b="1" dirty="0"/>
              <a:t>）</a:t>
            </a:r>
            <a:endParaRPr lang="en-US" sz="2800" dirty="0"/>
          </a:p>
          <a:p>
            <a:pPr lvl="1">
              <a:lnSpc>
                <a:spcPct val="80000"/>
              </a:lnSpc>
            </a:pPr>
            <a:r>
              <a:rPr lang="zh-CN" altLang="en-US" dirty="0"/>
              <a:t>确保能防止通信的一方当事人否认</a:t>
            </a:r>
            <a:endParaRPr lang="en-AU" altLang="zh-CN" sz="2800" dirty="0">
              <a:ea typeface="宋体" pitchFamily="2" charset="-122"/>
            </a:endParaRPr>
          </a:p>
        </p:txBody>
      </p:sp>
      <p:sp>
        <p:nvSpPr>
          <p:cNvPr id="10243" name="Rectangle 2"/>
          <p:cNvSpPr>
            <a:spLocks noGrp="1" noChangeArrowheads="1"/>
          </p:cNvSpPr>
          <p:nvPr>
            <p:ph type="title"/>
          </p:nvPr>
        </p:nvSpPr>
        <p:spPr/>
        <p:txBody>
          <a:bodyPr/>
          <a:lstStyle/>
          <a:p>
            <a:pPr eaLnBrk="1" hangingPunct="1"/>
            <a:r>
              <a:rPr lang="zh-CN" altLang="en-US" dirty="0"/>
              <a:t>安全服务</a:t>
            </a:r>
            <a:r>
              <a:rPr lang="en-US" dirty="0"/>
              <a:t>(X.800)</a:t>
            </a:r>
            <a:endParaRPr lang="en-AU" altLang="zh-CN" dirty="0">
              <a:ea typeface="宋体" pitchFamily="2" charset="-122"/>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normAutofit fontScale="92500" lnSpcReduction="10000"/>
          </a:bodyPr>
          <a:lstStyle/>
          <a:p>
            <a:pPr>
              <a:lnSpc>
                <a:spcPct val="90000"/>
              </a:lnSpc>
            </a:pPr>
            <a:r>
              <a:rPr lang="zh-CN" altLang="en-US" sz="3600" dirty="0">
                <a:ea typeface="宋体" pitchFamily="2" charset="-122"/>
              </a:rPr>
              <a:t>具体的安全机制：</a:t>
            </a:r>
          </a:p>
          <a:p>
            <a:pPr lvl="1">
              <a:lnSpc>
                <a:spcPct val="90000"/>
              </a:lnSpc>
            </a:pPr>
            <a:r>
              <a:rPr lang="zh-CN" altLang="en-US" sz="3200" dirty="0">
                <a:ea typeface="宋体" pitchFamily="2" charset="-122"/>
              </a:rPr>
              <a:t>加密</a:t>
            </a:r>
          </a:p>
          <a:p>
            <a:pPr lvl="1">
              <a:lnSpc>
                <a:spcPct val="90000"/>
              </a:lnSpc>
            </a:pPr>
            <a:r>
              <a:rPr lang="zh-CN" altLang="en-US" sz="3200" dirty="0">
                <a:ea typeface="宋体" pitchFamily="2" charset="-122"/>
              </a:rPr>
              <a:t>数字签名</a:t>
            </a:r>
          </a:p>
          <a:p>
            <a:pPr lvl="1">
              <a:lnSpc>
                <a:spcPct val="90000"/>
              </a:lnSpc>
            </a:pPr>
            <a:r>
              <a:rPr lang="zh-CN" altLang="en-US" sz="3200" dirty="0">
                <a:ea typeface="宋体" pitchFamily="2" charset="-122"/>
              </a:rPr>
              <a:t>访问控制</a:t>
            </a:r>
          </a:p>
          <a:p>
            <a:pPr lvl="1">
              <a:lnSpc>
                <a:spcPct val="90000"/>
              </a:lnSpc>
            </a:pPr>
            <a:r>
              <a:rPr lang="zh-CN" altLang="en-US" sz="3200" dirty="0">
                <a:ea typeface="宋体" pitchFamily="2" charset="-122"/>
              </a:rPr>
              <a:t>数据的完整性</a:t>
            </a:r>
          </a:p>
          <a:p>
            <a:pPr lvl="1">
              <a:lnSpc>
                <a:spcPct val="90000"/>
              </a:lnSpc>
            </a:pPr>
            <a:r>
              <a:rPr lang="zh-CN" altLang="en-US" sz="3200" dirty="0">
                <a:ea typeface="宋体" pitchFamily="2" charset="-122"/>
              </a:rPr>
              <a:t>验证交换</a:t>
            </a:r>
          </a:p>
          <a:p>
            <a:pPr lvl="1">
              <a:lnSpc>
                <a:spcPct val="90000"/>
              </a:lnSpc>
            </a:pPr>
            <a:r>
              <a:rPr lang="zh-CN" altLang="en-US" sz="3200" dirty="0">
                <a:ea typeface="宋体" pitchFamily="2" charset="-122"/>
              </a:rPr>
              <a:t>流量填充</a:t>
            </a:r>
          </a:p>
          <a:p>
            <a:pPr lvl="1">
              <a:lnSpc>
                <a:spcPct val="90000"/>
              </a:lnSpc>
            </a:pPr>
            <a:r>
              <a:rPr lang="zh-CN" altLang="en-US" sz="3200" dirty="0">
                <a:ea typeface="宋体" pitchFamily="2" charset="-122"/>
              </a:rPr>
              <a:t>路由控制</a:t>
            </a:r>
          </a:p>
          <a:p>
            <a:pPr lvl="1">
              <a:lnSpc>
                <a:spcPct val="90000"/>
              </a:lnSpc>
            </a:pPr>
            <a:r>
              <a:rPr lang="zh-CN" altLang="en-US" sz="3200" dirty="0">
                <a:ea typeface="宋体" pitchFamily="2" charset="-122"/>
              </a:rPr>
              <a:t>公证</a:t>
            </a:r>
            <a:endParaRPr lang="en-AU" altLang="zh-CN" dirty="0">
              <a:ea typeface="宋体" pitchFamily="2" charset="-122"/>
            </a:endParaRPr>
          </a:p>
        </p:txBody>
      </p:sp>
      <p:sp>
        <p:nvSpPr>
          <p:cNvPr id="12291" name="Rectangle 2"/>
          <p:cNvSpPr>
            <a:spLocks noGrp="1" noChangeArrowheads="1"/>
          </p:cNvSpPr>
          <p:nvPr>
            <p:ph type="title"/>
          </p:nvPr>
        </p:nvSpPr>
        <p:spPr/>
        <p:txBody>
          <a:bodyPr>
            <a:normAutofit/>
          </a:bodyPr>
          <a:lstStyle/>
          <a:p>
            <a:pPr eaLnBrk="1" hangingPunct="1"/>
            <a:r>
              <a:rPr lang="zh-CN" altLang="en-US" dirty="0"/>
              <a:t>安全机制</a:t>
            </a:r>
            <a:endParaRPr lang="en-AU" altLang="zh-CN"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ltLang="zh-CN" dirty="0"/>
              <a:t>OSI </a:t>
            </a:r>
            <a:r>
              <a:rPr lang="zh-CN" altLang="en-US" dirty="0"/>
              <a:t>协议栈的网络安全协议</a:t>
            </a:r>
            <a:endParaRPr lang="de-DE" dirty="0"/>
          </a:p>
        </p:txBody>
      </p:sp>
      <p:sp>
        <p:nvSpPr>
          <p:cNvPr id="791555"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grpSp>
        <p:nvGrpSpPr>
          <p:cNvPr id="2" name="Group 4"/>
          <p:cNvGrpSpPr>
            <a:grpSpLocks/>
          </p:cNvGrpSpPr>
          <p:nvPr/>
        </p:nvGrpSpPr>
        <p:grpSpPr bwMode="auto">
          <a:xfrm>
            <a:off x="609600" y="1443256"/>
            <a:ext cx="7620000" cy="4648200"/>
            <a:chOff x="384" y="720"/>
            <a:chExt cx="4800" cy="2928"/>
          </a:xfrm>
        </p:grpSpPr>
        <p:grpSp>
          <p:nvGrpSpPr>
            <p:cNvPr id="3" name="Group 5"/>
            <p:cNvGrpSpPr>
              <a:grpSpLocks/>
            </p:cNvGrpSpPr>
            <p:nvPr/>
          </p:nvGrpSpPr>
          <p:grpSpPr bwMode="auto">
            <a:xfrm>
              <a:off x="384" y="1256"/>
              <a:ext cx="4800" cy="472"/>
              <a:chOff x="480" y="1496"/>
              <a:chExt cx="4800" cy="459"/>
            </a:xfrm>
          </p:grpSpPr>
          <p:sp>
            <p:nvSpPr>
              <p:cNvPr id="791558" name="Rectangle 6"/>
              <p:cNvSpPr>
                <a:spLocks noChangeArrowheads="1"/>
              </p:cNvSpPr>
              <p:nvPr/>
            </p:nvSpPr>
            <p:spPr bwMode="auto">
              <a:xfrm>
                <a:off x="480" y="1496"/>
                <a:ext cx="1872" cy="459"/>
              </a:xfrm>
              <a:prstGeom prst="rect">
                <a:avLst/>
              </a:prstGeom>
              <a:solidFill>
                <a:srgbClr val="99CCFF"/>
              </a:solidFill>
              <a:ln w="9525">
                <a:solidFill>
                  <a:srgbClr val="000000"/>
                </a:solidFill>
                <a:miter lim="800000"/>
                <a:headEnd/>
                <a:tailEnd/>
              </a:ln>
            </p:spPr>
            <p:txBody>
              <a:bodyPr/>
              <a:lstStyle/>
              <a:p>
                <a:pPr>
                  <a:spcBef>
                    <a:spcPct val="0"/>
                  </a:spcBef>
                  <a:buClrTx/>
                  <a:buSzTx/>
                  <a:buFontTx/>
                  <a:buNone/>
                </a:pPr>
                <a:r>
                  <a:rPr lang="de-DE" sz="2200" b="1" dirty="0"/>
                  <a:t>Application layer</a:t>
                </a:r>
              </a:p>
            </p:txBody>
          </p:sp>
          <p:sp>
            <p:nvSpPr>
              <p:cNvPr id="791559" name="Rectangle 7"/>
              <p:cNvSpPr>
                <a:spLocks noChangeArrowheads="1"/>
              </p:cNvSpPr>
              <p:nvPr/>
            </p:nvSpPr>
            <p:spPr bwMode="auto">
              <a:xfrm>
                <a:off x="2352" y="1496"/>
                <a:ext cx="2928" cy="459"/>
              </a:xfrm>
              <a:prstGeom prst="rect">
                <a:avLst/>
              </a:prstGeom>
              <a:solidFill>
                <a:srgbClr val="99CCFF"/>
              </a:solidFill>
              <a:ln w="9525">
                <a:solidFill>
                  <a:srgbClr val="000000"/>
                </a:solidFill>
                <a:miter lim="800000"/>
                <a:headEnd/>
                <a:tailEnd/>
              </a:ln>
            </p:spPr>
            <p:txBody>
              <a:bodyPr/>
              <a:lstStyle/>
              <a:p>
                <a:pPr>
                  <a:spcBef>
                    <a:spcPct val="0"/>
                  </a:spcBef>
                  <a:buClrTx/>
                  <a:buSzTx/>
                  <a:buFontTx/>
                  <a:buNone/>
                </a:pPr>
                <a:r>
                  <a:rPr lang="de-DE" sz="2200" b="1" dirty="0"/>
                  <a:t>ssh, S/MIME, PGP, Kerberos</a:t>
                </a:r>
              </a:p>
            </p:txBody>
          </p:sp>
        </p:grpSp>
        <p:grpSp>
          <p:nvGrpSpPr>
            <p:cNvPr id="4" name="Group 8"/>
            <p:cNvGrpSpPr>
              <a:grpSpLocks/>
            </p:cNvGrpSpPr>
            <p:nvPr/>
          </p:nvGrpSpPr>
          <p:grpSpPr bwMode="auto">
            <a:xfrm>
              <a:off x="384" y="1728"/>
              <a:ext cx="4800" cy="480"/>
              <a:chOff x="480" y="1955"/>
              <a:chExt cx="4800" cy="459"/>
            </a:xfrm>
          </p:grpSpPr>
          <p:sp>
            <p:nvSpPr>
              <p:cNvPr id="791561" name="Rectangle 9"/>
              <p:cNvSpPr>
                <a:spLocks noChangeArrowheads="1"/>
              </p:cNvSpPr>
              <p:nvPr/>
            </p:nvSpPr>
            <p:spPr bwMode="auto">
              <a:xfrm>
                <a:off x="480" y="1955"/>
                <a:ext cx="1872" cy="459"/>
              </a:xfrm>
              <a:prstGeom prst="rect">
                <a:avLst/>
              </a:prstGeom>
              <a:solidFill>
                <a:srgbClr val="CCFFCC"/>
              </a:solidFill>
              <a:ln w="9525">
                <a:solidFill>
                  <a:srgbClr val="000000"/>
                </a:solidFill>
                <a:miter lim="800000"/>
                <a:headEnd/>
                <a:tailEnd/>
              </a:ln>
            </p:spPr>
            <p:txBody>
              <a:bodyPr/>
              <a:lstStyle/>
              <a:p>
                <a:pPr>
                  <a:spcBef>
                    <a:spcPct val="0"/>
                  </a:spcBef>
                  <a:buClrTx/>
                  <a:buSzTx/>
                  <a:buFontTx/>
                  <a:buNone/>
                </a:pPr>
                <a:r>
                  <a:rPr lang="de-DE" sz="2200" b="1"/>
                  <a:t>Transport layer</a:t>
                </a:r>
              </a:p>
            </p:txBody>
          </p:sp>
          <p:sp>
            <p:nvSpPr>
              <p:cNvPr id="791562" name="Rectangle 10"/>
              <p:cNvSpPr>
                <a:spLocks noChangeArrowheads="1"/>
              </p:cNvSpPr>
              <p:nvPr/>
            </p:nvSpPr>
            <p:spPr bwMode="auto">
              <a:xfrm>
                <a:off x="2352" y="1955"/>
                <a:ext cx="2928" cy="459"/>
              </a:xfrm>
              <a:prstGeom prst="rect">
                <a:avLst/>
              </a:prstGeom>
              <a:solidFill>
                <a:srgbClr val="CCFFCC"/>
              </a:solidFill>
              <a:ln w="9525">
                <a:solidFill>
                  <a:srgbClr val="000000"/>
                </a:solidFill>
                <a:miter lim="800000"/>
                <a:headEnd/>
                <a:tailEnd/>
              </a:ln>
            </p:spPr>
            <p:txBody>
              <a:bodyPr/>
              <a:lstStyle/>
              <a:p>
                <a:pPr>
                  <a:spcBef>
                    <a:spcPct val="0"/>
                  </a:spcBef>
                  <a:buClrTx/>
                  <a:buSzTx/>
                  <a:buFontTx/>
                  <a:buNone/>
                </a:pPr>
                <a:r>
                  <a:rPr lang="de-DE" sz="2200" b="1" dirty="0"/>
                  <a:t>SSL, TLS</a:t>
                </a:r>
              </a:p>
            </p:txBody>
          </p:sp>
        </p:grpSp>
        <p:grpSp>
          <p:nvGrpSpPr>
            <p:cNvPr id="5" name="Group 11"/>
            <p:cNvGrpSpPr>
              <a:grpSpLocks/>
            </p:cNvGrpSpPr>
            <p:nvPr/>
          </p:nvGrpSpPr>
          <p:grpSpPr bwMode="auto">
            <a:xfrm>
              <a:off x="384" y="2208"/>
              <a:ext cx="4800" cy="480"/>
              <a:chOff x="528" y="2462"/>
              <a:chExt cx="4800" cy="460"/>
            </a:xfrm>
          </p:grpSpPr>
          <p:sp>
            <p:nvSpPr>
              <p:cNvPr id="791564" name="Rectangle 12"/>
              <p:cNvSpPr>
                <a:spLocks noChangeArrowheads="1"/>
              </p:cNvSpPr>
              <p:nvPr/>
            </p:nvSpPr>
            <p:spPr bwMode="auto">
              <a:xfrm>
                <a:off x="528" y="2462"/>
                <a:ext cx="1872" cy="460"/>
              </a:xfrm>
              <a:prstGeom prst="rect">
                <a:avLst/>
              </a:prstGeom>
              <a:solidFill>
                <a:srgbClr val="CCFFCC"/>
              </a:solidFill>
              <a:ln w="9525">
                <a:solidFill>
                  <a:srgbClr val="000000"/>
                </a:solidFill>
                <a:miter lim="800000"/>
                <a:headEnd/>
                <a:tailEnd/>
              </a:ln>
            </p:spPr>
            <p:txBody>
              <a:bodyPr/>
              <a:lstStyle/>
              <a:p>
                <a:pPr>
                  <a:spcBef>
                    <a:spcPct val="0"/>
                  </a:spcBef>
                  <a:buClrTx/>
                  <a:buSzTx/>
                  <a:buFontTx/>
                  <a:buNone/>
                </a:pPr>
                <a:r>
                  <a:rPr lang="de-DE" sz="2200" b="1"/>
                  <a:t>Network layer</a:t>
                </a:r>
              </a:p>
            </p:txBody>
          </p:sp>
          <p:sp>
            <p:nvSpPr>
              <p:cNvPr id="791565" name="Rectangle 13"/>
              <p:cNvSpPr>
                <a:spLocks noChangeArrowheads="1"/>
              </p:cNvSpPr>
              <p:nvPr/>
            </p:nvSpPr>
            <p:spPr bwMode="auto">
              <a:xfrm>
                <a:off x="2400" y="2462"/>
                <a:ext cx="2928" cy="460"/>
              </a:xfrm>
              <a:prstGeom prst="rect">
                <a:avLst/>
              </a:prstGeom>
              <a:solidFill>
                <a:srgbClr val="CCFFCC"/>
              </a:solidFill>
              <a:ln w="9525">
                <a:solidFill>
                  <a:srgbClr val="000000"/>
                </a:solidFill>
                <a:miter lim="800000"/>
                <a:headEnd/>
                <a:tailEnd/>
              </a:ln>
            </p:spPr>
            <p:txBody>
              <a:bodyPr/>
              <a:lstStyle/>
              <a:p>
                <a:pPr>
                  <a:spcBef>
                    <a:spcPct val="0"/>
                  </a:spcBef>
                  <a:buClrTx/>
                  <a:buSzTx/>
                  <a:buFontTx/>
                  <a:buNone/>
                </a:pPr>
                <a:r>
                  <a:rPr lang="de-DE" sz="2200" b="1"/>
                  <a:t>IPsec</a:t>
                </a:r>
              </a:p>
            </p:txBody>
          </p:sp>
        </p:grpSp>
        <p:grpSp>
          <p:nvGrpSpPr>
            <p:cNvPr id="6" name="Group 14"/>
            <p:cNvGrpSpPr>
              <a:grpSpLocks/>
            </p:cNvGrpSpPr>
            <p:nvPr/>
          </p:nvGrpSpPr>
          <p:grpSpPr bwMode="auto">
            <a:xfrm>
              <a:off x="384" y="2688"/>
              <a:ext cx="4800" cy="486"/>
              <a:chOff x="480" y="2874"/>
              <a:chExt cx="4800" cy="459"/>
            </a:xfrm>
          </p:grpSpPr>
          <p:sp>
            <p:nvSpPr>
              <p:cNvPr id="791567" name="Rectangle 15"/>
              <p:cNvSpPr>
                <a:spLocks noChangeArrowheads="1"/>
              </p:cNvSpPr>
              <p:nvPr/>
            </p:nvSpPr>
            <p:spPr bwMode="auto">
              <a:xfrm>
                <a:off x="480" y="2874"/>
                <a:ext cx="1872" cy="459"/>
              </a:xfrm>
              <a:prstGeom prst="rect">
                <a:avLst/>
              </a:prstGeom>
              <a:solidFill>
                <a:srgbClr val="FFCC99"/>
              </a:solidFill>
              <a:ln w="9525">
                <a:solidFill>
                  <a:srgbClr val="000000"/>
                </a:solidFill>
                <a:miter lim="800000"/>
                <a:headEnd/>
                <a:tailEnd/>
              </a:ln>
            </p:spPr>
            <p:txBody>
              <a:bodyPr/>
              <a:lstStyle/>
              <a:p>
                <a:pPr>
                  <a:spcBef>
                    <a:spcPct val="0"/>
                  </a:spcBef>
                  <a:buClrTx/>
                  <a:buSzTx/>
                  <a:buFontTx/>
                  <a:buNone/>
                </a:pPr>
                <a:r>
                  <a:rPr lang="de-DE" sz="2200" b="1"/>
                  <a:t>Data Link layer</a:t>
                </a:r>
              </a:p>
            </p:txBody>
          </p:sp>
          <p:sp>
            <p:nvSpPr>
              <p:cNvPr id="791568" name="Rectangle 16"/>
              <p:cNvSpPr>
                <a:spLocks noChangeArrowheads="1"/>
              </p:cNvSpPr>
              <p:nvPr/>
            </p:nvSpPr>
            <p:spPr bwMode="auto">
              <a:xfrm>
                <a:off x="2352" y="2874"/>
                <a:ext cx="2928" cy="459"/>
              </a:xfrm>
              <a:prstGeom prst="rect">
                <a:avLst/>
              </a:prstGeom>
              <a:solidFill>
                <a:srgbClr val="FFCC99"/>
              </a:solidFill>
              <a:ln w="9525">
                <a:solidFill>
                  <a:srgbClr val="000000"/>
                </a:solidFill>
                <a:miter lim="800000"/>
                <a:headEnd/>
                <a:tailEnd/>
              </a:ln>
            </p:spPr>
            <p:txBody>
              <a:bodyPr/>
              <a:lstStyle/>
              <a:p>
                <a:pPr>
                  <a:spcBef>
                    <a:spcPct val="0"/>
                  </a:spcBef>
                  <a:buClrTx/>
                  <a:buSzTx/>
                  <a:buFontTx/>
                  <a:buNone/>
                </a:pPr>
                <a:r>
                  <a:rPr lang="de-DE" altLang="zh-CN" sz="2200" b="1" dirty="0"/>
                  <a:t>CHAP, PPTP, L2TP,</a:t>
                </a:r>
                <a:br>
                  <a:rPr lang="de-DE" altLang="zh-CN" sz="2200" b="1" dirty="0"/>
                </a:br>
                <a:r>
                  <a:rPr lang="de-DE" altLang="zh-CN" sz="2200" b="1" dirty="0"/>
                  <a:t>WPA (WLAN), A5 (GSM), Bluetooth</a:t>
                </a:r>
              </a:p>
            </p:txBody>
          </p:sp>
        </p:grpSp>
        <p:grpSp>
          <p:nvGrpSpPr>
            <p:cNvPr id="7" name="Group 17"/>
            <p:cNvGrpSpPr>
              <a:grpSpLocks/>
            </p:cNvGrpSpPr>
            <p:nvPr/>
          </p:nvGrpSpPr>
          <p:grpSpPr bwMode="auto">
            <a:xfrm>
              <a:off x="384" y="3168"/>
              <a:ext cx="4800" cy="480"/>
              <a:chOff x="480" y="3333"/>
              <a:chExt cx="4800" cy="459"/>
            </a:xfrm>
          </p:grpSpPr>
          <p:sp>
            <p:nvSpPr>
              <p:cNvPr id="791570" name="Rectangle 18"/>
              <p:cNvSpPr>
                <a:spLocks noChangeArrowheads="1"/>
              </p:cNvSpPr>
              <p:nvPr/>
            </p:nvSpPr>
            <p:spPr bwMode="auto">
              <a:xfrm>
                <a:off x="480" y="3333"/>
                <a:ext cx="1872" cy="459"/>
              </a:xfrm>
              <a:prstGeom prst="rect">
                <a:avLst/>
              </a:prstGeom>
              <a:solidFill>
                <a:srgbClr val="FF99CC"/>
              </a:solidFill>
              <a:ln w="9525">
                <a:solidFill>
                  <a:srgbClr val="000000"/>
                </a:solidFill>
                <a:miter lim="800000"/>
                <a:headEnd/>
                <a:tailEnd/>
              </a:ln>
            </p:spPr>
            <p:txBody>
              <a:bodyPr/>
              <a:lstStyle/>
              <a:p>
                <a:pPr>
                  <a:spcBef>
                    <a:spcPct val="0"/>
                  </a:spcBef>
                  <a:buClrTx/>
                  <a:buSzTx/>
                  <a:buFontTx/>
                  <a:buNone/>
                </a:pPr>
                <a:r>
                  <a:rPr lang="de-DE" sz="2200" b="1"/>
                  <a:t>Physical layer</a:t>
                </a:r>
              </a:p>
            </p:txBody>
          </p:sp>
          <p:sp>
            <p:nvSpPr>
              <p:cNvPr id="791571" name="Rectangle 19"/>
              <p:cNvSpPr>
                <a:spLocks noChangeArrowheads="1"/>
              </p:cNvSpPr>
              <p:nvPr/>
            </p:nvSpPr>
            <p:spPr bwMode="auto">
              <a:xfrm>
                <a:off x="2352" y="3333"/>
                <a:ext cx="2928" cy="459"/>
              </a:xfrm>
              <a:prstGeom prst="rect">
                <a:avLst/>
              </a:prstGeom>
              <a:solidFill>
                <a:srgbClr val="FF99CC"/>
              </a:solidFill>
              <a:ln w="9525">
                <a:solidFill>
                  <a:srgbClr val="000000"/>
                </a:solidFill>
                <a:miter lim="800000"/>
                <a:headEnd/>
                <a:tailEnd/>
              </a:ln>
            </p:spPr>
            <p:txBody>
              <a:bodyPr/>
              <a:lstStyle/>
              <a:p>
                <a:pPr>
                  <a:spcBef>
                    <a:spcPct val="0"/>
                  </a:spcBef>
                  <a:buClrTx/>
                  <a:buSzTx/>
                  <a:buFontTx/>
                  <a:buNone/>
                </a:pPr>
                <a:r>
                  <a:rPr lang="de-DE" sz="2200" b="1" dirty="0"/>
                  <a:t>Quantum </a:t>
                </a:r>
                <a:r>
                  <a:rPr lang="de-DE" sz="2200" b="1" dirty="0" err="1"/>
                  <a:t>Cryptography</a:t>
                </a:r>
                <a:endParaRPr lang="de-DE" sz="2200" b="1" dirty="0"/>
              </a:p>
            </p:txBody>
          </p:sp>
        </p:grpSp>
        <p:grpSp>
          <p:nvGrpSpPr>
            <p:cNvPr id="8" name="Group 20"/>
            <p:cNvGrpSpPr>
              <a:grpSpLocks/>
            </p:cNvGrpSpPr>
            <p:nvPr/>
          </p:nvGrpSpPr>
          <p:grpSpPr bwMode="auto">
            <a:xfrm>
              <a:off x="384" y="720"/>
              <a:ext cx="4800" cy="351"/>
              <a:chOff x="480" y="960"/>
              <a:chExt cx="4800" cy="459"/>
            </a:xfrm>
          </p:grpSpPr>
          <p:sp>
            <p:nvSpPr>
              <p:cNvPr id="791573" name="Rectangle 21"/>
              <p:cNvSpPr>
                <a:spLocks noChangeArrowheads="1"/>
              </p:cNvSpPr>
              <p:nvPr/>
            </p:nvSpPr>
            <p:spPr bwMode="auto">
              <a:xfrm>
                <a:off x="480" y="960"/>
                <a:ext cx="1872" cy="459"/>
              </a:xfrm>
              <a:prstGeom prst="rect">
                <a:avLst/>
              </a:prstGeom>
              <a:solidFill>
                <a:srgbClr val="FFFF99"/>
              </a:solidFill>
              <a:ln w="9525">
                <a:solidFill>
                  <a:srgbClr val="000000"/>
                </a:solidFill>
                <a:miter lim="800000"/>
                <a:headEnd/>
                <a:tailEnd/>
              </a:ln>
            </p:spPr>
            <p:txBody>
              <a:bodyPr/>
              <a:lstStyle/>
              <a:p>
                <a:pPr>
                  <a:spcBef>
                    <a:spcPct val="0"/>
                  </a:spcBef>
                  <a:buClrTx/>
                  <a:buSzTx/>
                  <a:buFontTx/>
                  <a:buNone/>
                </a:pPr>
                <a:r>
                  <a:rPr lang="de-DE" sz="2200" b="1" dirty="0"/>
                  <a:t>Communication layers</a:t>
                </a:r>
              </a:p>
            </p:txBody>
          </p:sp>
          <p:sp>
            <p:nvSpPr>
              <p:cNvPr id="791574" name="Rectangle 22"/>
              <p:cNvSpPr>
                <a:spLocks noChangeArrowheads="1"/>
              </p:cNvSpPr>
              <p:nvPr/>
            </p:nvSpPr>
            <p:spPr bwMode="auto">
              <a:xfrm>
                <a:off x="2352" y="960"/>
                <a:ext cx="2928" cy="459"/>
              </a:xfrm>
              <a:prstGeom prst="rect">
                <a:avLst/>
              </a:prstGeom>
              <a:solidFill>
                <a:srgbClr val="FFFF99"/>
              </a:solidFill>
              <a:ln w="9525">
                <a:solidFill>
                  <a:srgbClr val="000000"/>
                </a:solidFill>
                <a:miter lim="800000"/>
                <a:headEnd/>
                <a:tailEnd/>
              </a:ln>
            </p:spPr>
            <p:txBody>
              <a:bodyPr/>
              <a:lstStyle/>
              <a:p>
                <a:pPr>
                  <a:spcBef>
                    <a:spcPct val="0"/>
                  </a:spcBef>
                  <a:buClrTx/>
                  <a:buSzTx/>
                  <a:buFontTx/>
                  <a:buNone/>
                </a:pPr>
                <a:r>
                  <a:rPr lang="de-DE" sz="2200" b="1" dirty="0"/>
                  <a:t>Security protocols</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9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设置计算机</a:t>
            </a:r>
            <a:r>
              <a:rPr lang="en-US" altLang="zh-CN" dirty="0"/>
              <a:t>BIOS</a:t>
            </a:r>
            <a:endParaRPr lang="zh-CN" altLang="en-US" dirty="0"/>
          </a:p>
        </p:txBody>
      </p:sp>
      <p:sp>
        <p:nvSpPr>
          <p:cNvPr id="3" name="内容占位符 2"/>
          <p:cNvSpPr>
            <a:spLocks noGrp="1"/>
          </p:cNvSpPr>
          <p:nvPr>
            <p:ph idx="1"/>
          </p:nvPr>
        </p:nvSpPr>
        <p:spPr/>
        <p:txBody>
          <a:bodyPr/>
          <a:lstStyle/>
          <a:p>
            <a:r>
              <a:rPr lang="zh-CN" altLang="en-US" dirty="0"/>
              <a:t>禁止附加存储介质启动系统</a:t>
            </a:r>
            <a:endParaRPr lang="en-US" altLang="zh-CN" dirty="0"/>
          </a:p>
          <a:p>
            <a:pPr lvl="1"/>
            <a:r>
              <a:rPr lang="zh-CN" altLang="en-US" dirty="0"/>
              <a:t>如：光驱、</a:t>
            </a:r>
            <a:r>
              <a:rPr lang="en-US" altLang="zh-CN" dirty="0"/>
              <a:t>USB</a:t>
            </a:r>
            <a:r>
              <a:rPr lang="zh-CN" altLang="en-US" dirty="0"/>
              <a:t>等</a:t>
            </a:r>
          </a:p>
          <a:p>
            <a:r>
              <a:rPr lang="zh-CN" altLang="en-US" dirty="0"/>
              <a:t>设置</a:t>
            </a:r>
            <a:r>
              <a:rPr lang="en-US" altLang="zh-CN" dirty="0"/>
              <a:t>BIOS</a:t>
            </a:r>
            <a:r>
              <a:rPr lang="zh-CN" altLang="en-US" dirty="0"/>
              <a:t>修改口令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a:t>
            </a:r>
            <a:r>
              <a:rPr lang="en-US" altLang="zh-CN" dirty="0"/>
              <a:t> GRUB </a:t>
            </a:r>
            <a:r>
              <a:rPr lang="zh-CN" altLang="zh-CN" dirty="0"/>
              <a:t>口令</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a:t>GRUB</a:t>
            </a:r>
            <a:r>
              <a:rPr lang="zh-CN" altLang="zh-CN" dirty="0"/>
              <a:t>可以允许用户绕过所有的安全</a:t>
            </a:r>
            <a:r>
              <a:rPr lang="zh-CN" altLang="en-US" dirty="0"/>
              <a:t>验证</a:t>
            </a:r>
            <a:r>
              <a:rPr lang="zh-CN" altLang="zh-CN" dirty="0"/>
              <a:t>而进入</a:t>
            </a:r>
            <a:r>
              <a:rPr lang="zh-CN" altLang="en-US" dirty="0"/>
              <a:t>调试</a:t>
            </a:r>
            <a:r>
              <a:rPr lang="en-US" altLang="zh-CN" dirty="0"/>
              <a:t>Shell</a:t>
            </a:r>
            <a:r>
              <a:rPr lang="zh-CN" altLang="zh-CN" dirty="0"/>
              <a:t>模式</a:t>
            </a:r>
            <a:endParaRPr lang="en-US" altLang="zh-CN" dirty="0"/>
          </a:p>
          <a:p>
            <a:r>
              <a:rPr lang="zh-CN" altLang="zh-CN" dirty="0"/>
              <a:t>管理员应该设置</a:t>
            </a:r>
            <a:r>
              <a:rPr lang="en-US" altLang="zh-CN" dirty="0"/>
              <a:t>GRUB</a:t>
            </a:r>
            <a:r>
              <a:rPr lang="zh-CN" altLang="zh-CN" dirty="0"/>
              <a:t>口令避免修改启动参数从而提供安全性</a:t>
            </a:r>
            <a:endParaRPr lang="en-US" altLang="zh-CN" dirty="0"/>
          </a:p>
          <a:p>
            <a:r>
              <a:rPr lang="zh-CN" altLang="zh-CN" dirty="0"/>
              <a:t>为</a:t>
            </a:r>
            <a:r>
              <a:rPr lang="en-US" altLang="zh-CN" dirty="0"/>
              <a:t>GRUB</a:t>
            </a:r>
            <a:r>
              <a:rPr lang="zh-CN" altLang="zh-CN" dirty="0"/>
              <a:t>生成口令</a:t>
            </a:r>
            <a:endParaRPr lang="en-US" altLang="zh-CN" dirty="0"/>
          </a:p>
          <a:p>
            <a:pPr lvl="1">
              <a:buNone/>
            </a:pPr>
            <a:r>
              <a:rPr lang="en-US" altLang="zh-CN" sz="2000" dirty="0"/>
              <a:t># </a:t>
            </a:r>
            <a:r>
              <a:rPr lang="es-ES" sz="2000" b="1" dirty="0">
                <a:solidFill>
                  <a:schemeClr val="accent6">
                    <a:lumMod val="50000"/>
                  </a:schemeClr>
                </a:solidFill>
              </a:rPr>
              <a:t>grub2-mkpasswd-pbkdf2</a:t>
            </a:r>
            <a:endParaRPr lang="zh-CN" altLang="zh-CN" sz="2000" b="1" dirty="0">
              <a:solidFill>
                <a:schemeClr val="accent6">
                  <a:lumMod val="50000"/>
                </a:schemeClr>
              </a:solidFill>
            </a:endParaRPr>
          </a:p>
          <a:p>
            <a:pPr lvl="1">
              <a:buNone/>
            </a:pPr>
            <a:r>
              <a:rPr lang="en-US" altLang="zh-CN" sz="2000" dirty="0"/>
              <a:t>Password:</a:t>
            </a:r>
            <a:r>
              <a:rPr lang="en-US" altLang="zh-CN" sz="2000" i="1" dirty="0"/>
              <a:t>&lt;ENTER-YOUR-PASSWORD&gt;</a:t>
            </a:r>
            <a:endParaRPr lang="zh-CN" altLang="zh-CN" sz="2000" i="1" dirty="0"/>
          </a:p>
          <a:p>
            <a:pPr lvl="1">
              <a:buNone/>
            </a:pPr>
            <a:r>
              <a:rPr lang="en-US" altLang="zh-CN" sz="2000" dirty="0"/>
              <a:t>Retype password:</a:t>
            </a:r>
            <a:r>
              <a:rPr lang="en-US" altLang="zh-CN" sz="2000" i="1" dirty="0"/>
              <a:t>&lt;ENTER-YOUR-PASSWORD&gt;</a:t>
            </a:r>
            <a:endParaRPr lang="zh-CN" altLang="zh-CN" sz="2000" i="1" dirty="0"/>
          </a:p>
          <a:p>
            <a:pPr lvl="1">
              <a:buNone/>
            </a:pPr>
            <a:r>
              <a:rPr lang="es-ES" sz="2000" dirty="0"/>
              <a:t>PBKDF2 hash of your password is </a:t>
            </a:r>
            <a:r>
              <a:rPr lang="es-ES" sz="2000" b="1" dirty="0"/>
              <a:t>grub.pbkdf2.sha512.10000.016088B35F8C0326EC214BD06C42B50039AE144EA311DFD1011029E598FA87B585B1E12323D86C84CE7CB635254F010D0C1B3BCBF6478AF4C235C826205BA62A.CFA807484702FA7A6FF52A7D3DB66E7D2D2E17D583AA8BDC108DF3BA075079AA4B4140AD5166E3AF276F7F0B92D491D6F242F5DB79B3C9FFB3358A2734B27A86</a:t>
            </a:r>
            <a:endParaRPr lang="zh-CN" altLang="zh-CN" sz="2000" dirty="0">
              <a:solidFill>
                <a:srgbClr val="FF0000"/>
              </a:solidFill>
            </a:endParaRPr>
          </a:p>
          <a:p>
            <a:endParaRPr lang="zh-CN" altLang="zh-CN" sz="2000" dirty="0"/>
          </a:p>
          <a:p>
            <a:pPr lvl="1">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本章内容要点</a:t>
            </a:r>
          </a:p>
        </p:txBody>
      </p:sp>
      <p:sp>
        <p:nvSpPr>
          <p:cNvPr id="110595" name="Rectangle 3"/>
          <p:cNvSpPr>
            <a:spLocks noGrp="1" noChangeArrowheads="1"/>
          </p:cNvSpPr>
          <p:nvPr>
            <p:ph type="body" idx="1"/>
          </p:nvPr>
        </p:nvSpPr>
        <p:spPr/>
        <p:txBody>
          <a:bodyPr/>
          <a:lstStyle/>
          <a:p>
            <a:r>
              <a:rPr lang="zh-CN" altLang="en-US" dirty="0"/>
              <a:t>基本的系统安全</a:t>
            </a:r>
            <a:endParaRPr lang="en-US" altLang="zh-CN" dirty="0"/>
          </a:p>
          <a:p>
            <a:r>
              <a:rPr lang="zh-CN" altLang="en-US" dirty="0"/>
              <a:t>物理安全和登录安全</a:t>
            </a:r>
            <a:endParaRPr lang="en-US" altLang="zh-CN" dirty="0"/>
          </a:p>
          <a:p>
            <a:r>
              <a:rPr lang="zh-CN" altLang="en-US" dirty="0"/>
              <a:t>禁用</a:t>
            </a:r>
            <a:r>
              <a:rPr lang="en-US" altLang="zh-CN" dirty="0"/>
              <a:t>root</a:t>
            </a:r>
            <a:r>
              <a:rPr lang="zh-CN" altLang="en-US" dirty="0"/>
              <a:t>登录和</a:t>
            </a:r>
            <a:r>
              <a:rPr lang="en-US" altLang="zh-CN" dirty="0" err="1"/>
              <a:t>sudo</a:t>
            </a:r>
            <a:endParaRPr lang="en-US" altLang="zh-CN" dirty="0"/>
          </a:p>
          <a:p>
            <a:r>
              <a:rPr lang="zh-CN" altLang="en-US" dirty="0"/>
              <a:t>口令安全和口令策略</a:t>
            </a:r>
            <a:endParaRPr lang="en-US" altLang="zh-CN" dirty="0"/>
          </a:p>
          <a:p>
            <a:r>
              <a:rPr lang="en-US" altLang="zh-CN" dirty="0"/>
              <a:t>SSL</a:t>
            </a:r>
            <a:r>
              <a:rPr lang="zh-CN" altLang="en-US" dirty="0"/>
              <a:t>与</a:t>
            </a:r>
            <a:r>
              <a:rPr lang="en-US" altLang="zh-CN" dirty="0" err="1"/>
              <a:t>OpenSSL</a:t>
            </a:r>
            <a:endParaRPr lang="en-US" altLang="zh-CN" dirty="0"/>
          </a:p>
          <a:p>
            <a:r>
              <a:rPr lang="en-US" altLang="zh-CN" dirty="0"/>
              <a:t>TCP Wrappers</a:t>
            </a:r>
          </a:p>
        </p:txBody>
      </p:sp>
      <p:sp>
        <p:nvSpPr>
          <p:cNvPr id="6" name="日期占位符 5"/>
          <p:cNvSpPr>
            <a:spLocks noGrp="1"/>
          </p:cNvSpPr>
          <p:nvPr>
            <p:ph type="dt" sz="half" idx="10"/>
          </p:nvPr>
        </p:nvSpPr>
        <p:spPr/>
        <p:txBody>
          <a:bodyPr/>
          <a:lstStyle/>
          <a:p>
            <a:fld id="{29A22462-6AFA-4DFA-AFDB-F17DF9625822}"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启用</a:t>
            </a:r>
            <a:r>
              <a:rPr lang="en-US" altLang="zh-CN" dirty="0"/>
              <a:t>GRUB</a:t>
            </a:r>
            <a:r>
              <a:rPr lang="zh-CN" altLang="zh-CN" dirty="0"/>
              <a:t>配置文件</a:t>
            </a:r>
            <a:r>
              <a:rPr lang="zh-CN" altLang="en-US" dirty="0"/>
              <a:t>的口令</a:t>
            </a:r>
            <a:br>
              <a:rPr lang="en-US" altLang="zh-CN" dirty="0"/>
            </a:b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a:t>编辑</a:t>
            </a:r>
            <a:r>
              <a:rPr lang="es-ES" sz="2800" dirty="0"/>
              <a:t>/etc/grub.d/00_header,</a:t>
            </a:r>
            <a:r>
              <a:rPr lang="zh-CN" altLang="en-US" sz="2800" dirty="0"/>
              <a:t>在其尾部添加如下行</a:t>
            </a:r>
            <a:endParaRPr lang="en-US" altLang="zh-CN" sz="22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更新配置文件</a:t>
            </a:r>
            <a:r>
              <a:rPr lang="es-ES" sz="2800" dirty="0"/>
              <a:t>grub.cfg</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
        <p:nvSpPr>
          <p:cNvPr id="7" name="TextBox 6"/>
          <p:cNvSpPr txBox="1"/>
          <p:nvPr/>
        </p:nvSpPr>
        <p:spPr>
          <a:xfrm>
            <a:off x="928662" y="1928802"/>
            <a:ext cx="7560840"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dirty="0"/>
              <a:t>cat &lt;&lt;EOF</a:t>
            </a:r>
            <a:endParaRPr lang="zh-CN" altLang="en-US" dirty="0"/>
          </a:p>
          <a:p>
            <a:r>
              <a:rPr lang="es-ES" dirty="0"/>
              <a:t>set superusers="</a:t>
            </a:r>
            <a:r>
              <a:rPr lang="es-ES" b="1" dirty="0">
                <a:solidFill>
                  <a:srgbClr val="002060"/>
                </a:solidFill>
              </a:rPr>
              <a:t>YourName</a:t>
            </a:r>
            <a:r>
              <a:rPr lang="es-ES" dirty="0"/>
              <a:t>"</a:t>
            </a:r>
            <a:endParaRPr lang="zh-CN" altLang="en-US" dirty="0"/>
          </a:p>
          <a:p>
            <a:r>
              <a:rPr lang="es-ES" dirty="0"/>
              <a:t>password_pbkdf2 </a:t>
            </a:r>
            <a:r>
              <a:rPr lang="es-ES" b="1" dirty="0">
                <a:solidFill>
                  <a:srgbClr val="002060"/>
                </a:solidFill>
              </a:rPr>
              <a:t>YourName </a:t>
            </a:r>
            <a:r>
              <a:rPr lang="es-ES" b="1" dirty="0"/>
              <a:t>grub.pbkdf2.sha512.10000.016088B35F8C0326EC214BD06C42B50039AE144EA311DFD1011029E598FA87B585B1E12323D86C84CE7CB635254F010D0C1B3BCBF6478AF4C235C826205BA62A.CFA807484702FA7A6FF52A7D3DB66E7D2D2E17D583AA8BDC108DF3BA075079AA4B4140AD5166E3AF276F7F0B92D491D6F242F5DB79B3C9FFB3358A2734B27A86</a:t>
            </a:r>
            <a:endParaRPr lang="zh-CN" altLang="en-US" dirty="0"/>
          </a:p>
        </p:txBody>
      </p:sp>
      <p:sp>
        <p:nvSpPr>
          <p:cNvPr id="8" name="TextBox 7"/>
          <p:cNvSpPr txBox="1"/>
          <p:nvPr/>
        </p:nvSpPr>
        <p:spPr>
          <a:xfrm>
            <a:off x="928662" y="5357826"/>
            <a:ext cx="756084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b="1" dirty="0"/>
              <a:t># grub2-mkconfig -o /boot/grub2/grub.cfg</a:t>
            </a:r>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禁用重启热键</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 RHEL/</a:t>
            </a:r>
            <a:r>
              <a:rPr lang="en-US" altLang="zh-CN" dirty="0" err="1"/>
              <a:t>CentOS</a:t>
            </a:r>
            <a:r>
              <a:rPr lang="en-US" altLang="zh-CN" dirty="0"/>
              <a:t> </a:t>
            </a:r>
            <a:r>
              <a:rPr lang="zh-CN" altLang="zh-CN" dirty="0"/>
              <a:t>中默认情况下可以通过键盘热键</a:t>
            </a:r>
            <a:r>
              <a:rPr lang="en-US" altLang="zh-CN" dirty="0"/>
              <a:t> &lt;Ctrl&gt;+&lt;Alt&gt;+&lt;Delete&gt; </a:t>
            </a:r>
            <a:r>
              <a:rPr lang="zh-CN" altLang="zh-CN" dirty="0"/>
              <a:t>重启系统</a:t>
            </a:r>
            <a:endParaRPr lang="en-US" altLang="zh-CN" dirty="0"/>
          </a:p>
          <a:p>
            <a:r>
              <a:rPr lang="zh-CN" altLang="zh-CN" dirty="0"/>
              <a:t>为了</a:t>
            </a:r>
            <a:r>
              <a:rPr lang="zh-CN" altLang="en-US" dirty="0"/>
              <a:t>提高安全性</a:t>
            </a:r>
            <a:r>
              <a:rPr lang="zh-CN" altLang="zh-CN" dirty="0"/>
              <a:t>禁用重启热键</a:t>
            </a:r>
            <a:endParaRPr lang="en-US" altLang="zh-CN" dirty="0"/>
          </a:p>
          <a:p>
            <a:pPr lvl="1">
              <a:buNone/>
            </a:pPr>
            <a:r>
              <a:rPr lang="en-US" b="1" dirty="0">
                <a:solidFill>
                  <a:srgbClr val="002060"/>
                </a:solidFill>
              </a:rPr>
              <a:t># </a:t>
            </a:r>
            <a:r>
              <a:rPr lang="en-US" b="1" dirty="0" err="1">
                <a:solidFill>
                  <a:srgbClr val="002060"/>
                </a:solidFill>
              </a:rPr>
              <a:t>systemctl</a:t>
            </a:r>
            <a:r>
              <a:rPr lang="en-US" b="1" dirty="0">
                <a:solidFill>
                  <a:srgbClr val="002060"/>
                </a:solidFill>
              </a:rPr>
              <a:t> mask control-alt-</a:t>
            </a:r>
            <a:r>
              <a:rPr lang="en-US" b="1" dirty="0" err="1">
                <a:solidFill>
                  <a:srgbClr val="002060"/>
                </a:solidFill>
              </a:rPr>
              <a:t>delete.servie</a:t>
            </a:r>
            <a:endParaRPr lang="en-US" altLang="zh-CN" b="1" dirty="0">
              <a:solidFill>
                <a:srgbClr val="00206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设置屏幕锁定</a:t>
            </a:r>
            <a:endParaRPr lang="zh-CN" altLang="en-US" dirty="0"/>
          </a:p>
        </p:txBody>
      </p:sp>
      <p:sp>
        <p:nvSpPr>
          <p:cNvPr id="3" name="内容占位符 2"/>
          <p:cNvSpPr>
            <a:spLocks noGrp="1"/>
          </p:cNvSpPr>
          <p:nvPr>
            <p:ph idx="1"/>
          </p:nvPr>
        </p:nvSpPr>
        <p:spPr/>
        <p:txBody>
          <a:bodyPr/>
          <a:lstStyle/>
          <a:p>
            <a:r>
              <a:rPr lang="zh-CN" altLang="zh-CN" dirty="0"/>
              <a:t>安装</a:t>
            </a:r>
            <a:r>
              <a:rPr lang="en-US" altLang="zh-CN" dirty="0" err="1"/>
              <a:t>vlock</a:t>
            </a:r>
            <a:r>
              <a:rPr lang="zh-CN" altLang="zh-CN" dirty="0"/>
              <a:t>包</a:t>
            </a:r>
            <a:endParaRPr lang="en-US" altLang="zh-CN" dirty="0"/>
          </a:p>
          <a:p>
            <a:pPr lvl="1">
              <a:buNone/>
            </a:pPr>
            <a:r>
              <a:rPr lang="en-US" altLang="zh-CN" b="1" dirty="0">
                <a:solidFill>
                  <a:schemeClr val="accent6">
                    <a:lumMod val="75000"/>
                  </a:schemeClr>
                </a:solidFill>
              </a:rPr>
              <a:t># yum -y install </a:t>
            </a:r>
            <a:r>
              <a:rPr lang="en-US" altLang="zh-CN" b="1" dirty="0" err="1">
                <a:solidFill>
                  <a:schemeClr val="accent6">
                    <a:lumMod val="75000"/>
                  </a:schemeClr>
                </a:solidFill>
              </a:rPr>
              <a:t>vlock</a:t>
            </a:r>
            <a:endParaRPr lang="en-US" altLang="zh-CN" b="1" dirty="0">
              <a:solidFill>
                <a:schemeClr val="accent6">
                  <a:lumMod val="75000"/>
                </a:schemeClr>
              </a:solidFill>
            </a:endParaRPr>
          </a:p>
          <a:p>
            <a:r>
              <a:rPr lang="zh-CN" altLang="en-US" dirty="0"/>
              <a:t>使用</a:t>
            </a:r>
            <a:r>
              <a:rPr lang="en-US" altLang="zh-CN" dirty="0" err="1"/>
              <a:t>vlock</a:t>
            </a:r>
            <a:r>
              <a:rPr lang="zh-CN" altLang="en-US" dirty="0"/>
              <a:t>命令</a:t>
            </a:r>
            <a:r>
              <a:rPr lang="zh-CN" altLang="zh-CN" dirty="0"/>
              <a:t>锁定屏幕</a:t>
            </a:r>
            <a:endParaRPr lang="en-US" altLang="zh-CN" dirty="0"/>
          </a:p>
          <a:p>
            <a:pPr lvl="1"/>
            <a:r>
              <a:rPr lang="zh-CN" altLang="zh-CN" sz="2800" dirty="0"/>
              <a:t>锁定当前屏幕：</a:t>
            </a:r>
          </a:p>
          <a:p>
            <a:pPr lvl="1">
              <a:buNone/>
            </a:pPr>
            <a:r>
              <a:rPr lang="en-US" altLang="zh-CN" sz="2800" b="1" dirty="0">
                <a:solidFill>
                  <a:schemeClr val="accent6">
                    <a:lumMod val="75000"/>
                  </a:schemeClr>
                </a:solidFill>
              </a:rPr>
              <a:t>$ </a:t>
            </a:r>
            <a:r>
              <a:rPr lang="en-US" altLang="zh-CN" sz="2800" b="1" dirty="0" err="1">
                <a:solidFill>
                  <a:schemeClr val="accent6">
                    <a:lumMod val="75000"/>
                  </a:schemeClr>
                </a:solidFill>
              </a:rPr>
              <a:t>vlock</a:t>
            </a:r>
            <a:endParaRPr lang="zh-CN" altLang="zh-CN" sz="3200" b="1" dirty="0">
              <a:solidFill>
                <a:schemeClr val="accent6">
                  <a:lumMod val="75000"/>
                </a:schemeClr>
              </a:solidFill>
            </a:endParaRPr>
          </a:p>
          <a:p>
            <a:pPr lvl="1"/>
            <a:r>
              <a:rPr lang="zh-CN" altLang="zh-CN" sz="2800" dirty="0"/>
              <a:t>锁定所有已登录的终端会话并禁止虚拟控制台切换：</a:t>
            </a:r>
          </a:p>
          <a:p>
            <a:pPr lvl="1">
              <a:buNone/>
            </a:pPr>
            <a:r>
              <a:rPr lang="en-US" altLang="zh-CN" sz="2800" b="1" dirty="0">
                <a:solidFill>
                  <a:schemeClr val="accent6">
                    <a:lumMod val="75000"/>
                  </a:schemeClr>
                </a:solidFill>
              </a:rPr>
              <a:t>$ </a:t>
            </a:r>
            <a:r>
              <a:rPr lang="en-US" altLang="zh-CN" sz="2800" b="1" dirty="0" err="1">
                <a:solidFill>
                  <a:schemeClr val="accent6">
                    <a:lumMod val="75000"/>
                  </a:schemeClr>
                </a:solidFill>
              </a:rPr>
              <a:t>vlock</a:t>
            </a:r>
            <a:r>
              <a:rPr lang="en-US" altLang="zh-CN" sz="2800" b="1" dirty="0">
                <a:solidFill>
                  <a:schemeClr val="accent6">
                    <a:lumMod val="75000"/>
                  </a:schemeClr>
                </a:solidFill>
              </a:rPr>
              <a:t> -a</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为</a:t>
            </a:r>
            <a:r>
              <a:rPr lang="en-US" altLang="zh-CN" dirty="0"/>
              <a:t> BASH </a:t>
            </a:r>
            <a:r>
              <a:rPr lang="zh-CN" altLang="zh-CN" dirty="0"/>
              <a:t>设置超时自动注销</a:t>
            </a:r>
            <a:endParaRPr lang="zh-CN" altLang="en-US" dirty="0"/>
          </a:p>
        </p:txBody>
      </p:sp>
      <p:sp>
        <p:nvSpPr>
          <p:cNvPr id="3" name="内容占位符 2"/>
          <p:cNvSpPr>
            <a:spLocks noGrp="1"/>
          </p:cNvSpPr>
          <p:nvPr>
            <p:ph idx="1"/>
          </p:nvPr>
        </p:nvSpPr>
        <p:spPr/>
        <p:txBody>
          <a:bodyPr/>
          <a:lstStyle/>
          <a:p>
            <a:pPr>
              <a:buNone/>
            </a:pPr>
            <a:r>
              <a:rPr lang="en-US" altLang="zh-CN" dirty="0"/>
              <a:t># </a:t>
            </a:r>
            <a:r>
              <a:rPr lang="en-US" altLang="zh-CN" b="1" dirty="0">
                <a:solidFill>
                  <a:schemeClr val="accent6">
                    <a:lumMod val="75000"/>
                  </a:schemeClr>
                </a:solidFill>
              </a:rPr>
              <a:t>vi /etc/</a:t>
            </a:r>
            <a:r>
              <a:rPr lang="en-US" altLang="zh-CN" b="1" dirty="0" err="1">
                <a:solidFill>
                  <a:schemeClr val="accent6">
                    <a:lumMod val="75000"/>
                  </a:schemeClr>
                </a:solidFill>
              </a:rPr>
              <a:t>profile.d</a:t>
            </a:r>
            <a:r>
              <a:rPr lang="en-US" altLang="zh-CN" b="1" dirty="0">
                <a:solidFill>
                  <a:schemeClr val="accent6">
                    <a:lumMod val="75000"/>
                  </a:schemeClr>
                </a:solidFill>
              </a:rPr>
              <a:t>/autologout.sh</a:t>
            </a:r>
          </a:p>
          <a:p>
            <a:pPr>
              <a:buNone/>
            </a:pPr>
            <a:r>
              <a:rPr lang="en-US" altLang="zh-CN" b="1" dirty="0">
                <a:solidFill>
                  <a:srgbClr val="C00000"/>
                </a:solidFill>
              </a:rPr>
              <a:t>TMOUT=300</a:t>
            </a:r>
            <a:r>
              <a:rPr lang="en-US" altLang="zh-CN" dirty="0"/>
              <a:t>  # 5</a:t>
            </a:r>
            <a:r>
              <a:rPr lang="zh-CN" altLang="zh-CN" dirty="0"/>
              <a:t>分钟后超时</a:t>
            </a:r>
          </a:p>
          <a:p>
            <a:pPr>
              <a:buNone/>
            </a:pPr>
            <a:r>
              <a:rPr lang="en-US" altLang="zh-CN" b="1" dirty="0" err="1">
                <a:solidFill>
                  <a:srgbClr val="C00000"/>
                </a:solidFill>
              </a:rPr>
              <a:t>readonly</a:t>
            </a:r>
            <a:r>
              <a:rPr lang="en-US" altLang="zh-CN" b="1" dirty="0">
                <a:solidFill>
                  <a:srgbClr val="C00000"/>
                </a:solidFill>
              </a:rPr>
              <a:t> TMOUT</a:t>
            </a:r>
            <a:endParaRPr lang="zh-CN" altLang="zh-CN" b="1" dirty="0">
              <a:solidFill>
                <a:srgbClr val="C00000"/>
              </a:solidFill>
            </a:endParaRPr>
          </a:p>
          <a:p>
            <a:pPr>
              <a:buNone/>
            </a:pPr>
            <a:r>
              <a:rPr lang="en-US" altLang="zh-CN" b="1" dirty="0">
                <a:solidFill>
                  <a:srgbClr val="C00000"/>
                </a:solidFill>
              </a:rPr>
              <a:t>export TMOUT</a:t>
            </a:r>
            <a:endParaRPr lang="zh-CN" altLang="zh-CN" b="1" dirty="0">
              <a:solidFill>
                <a:srgbClr val="C00000"/>
              </a:solidFill>
            </a:endParaRPr>
          </a:p>
          <a:p>
            <a:pPr>
              <a:buNone/>
            </a:pPr>
            <a:endParaRPr lang="en-US" altLang="zh-CN" dirty="0"/>
          </a:p>
          <a:p>
            <a:pPr>
              <a:buNone/>
            </a:pPr>
            <a:r>
              <a:rPr lang="en-US" altLang="zh-CN" dirty="0"/>
              <a:t># </a:t>
            </a:r>
            <a:r>
              <a:rPr lang="en-US" altLang="zh-CN" b="1" dirty="0" err="1">
                <a:solidFill>
                  <a:schemeClr val="accent6">
                    <a:lumMod val="75000"/>
                  </a:schemeClr>
                </a:solidFill>
              </a:rPr>
              <a:t>chmod</a:t>
            </a:r>
            <a:r>
              <a:rPr lang="en-US" altLang="zh-CN" b="1" dirty="0">
                <a:solidFill>
                  <a:schemeClr val="accent6">
                    <a:lumMod val="75000"/>
                  </a:schemeClr>
                </a:solidFill>
              </a:rPr>
              <a:t> +x /etc/</a:t>
            </a:r>
            <a:r>
              <a:rPr lang="en-US" altLang="zh-CN" b="1" dirty="0" err="1">
                <a:solidFill>
                  <a:schemeClr val="accent6">
                    <a:lumMod val="75000"/>
                  </a:schemeClr>
                </a:solidFill>
              </a:rPr>
              <a:t>profile.d</a:t>
            </a:r>
            <a:r>
              <a:rPr lang="en-US" altLang="zh-CN" b="1" dirty="0">
                <a:solidFill>
                  <a:schemeClr val="accent6">
                    <a:lumMod val="75000"/>
                  </a:schemeClr>
                </a:solidFill>
              </a:rPr>
              <a:t>/autologout.sh</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禁止</a:t>
            </a:r>
            <a:r>
              <a:rPr lang="en-US" altLang="zh-CN" dirty="0"/>
              <a:t>root</a:t>
            </a:r>
            <a:r>
              <a:rPr lang="zh-CN" altLang="zh-CN" dirty="0"/>
              <a:t>账号登录</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24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4294967295"/>
          </p:nvPr>
        </p:nvSpPr>
        <p:spPr>
          <a:xfrm>
            <a:off x="685800" y="6400800"/>
            <a:ext cx="1905000" cy="457200"/>
          </a:xfrm>
          <a:prstGeom prst="rect">
            <a:avLst/>
          </a:prstGeom>
        </p:spPr>
        <p:txBody>
          <a:bodyPr/>
          <a:lstStyle/>
          <a:p>
            <a:r>
              <a:rPr lang="en-US" altLang="zh-CN"/>
              <a:t>19 Jun 2001</a:t>
            </a:r>
          </a:p>
        </p:txBody>
      </p:sp>
      <p:sp>
        <p:nvSpPr>
          <p:cNvPr id="5" name="页脚占位符 4"/>
          <p:cNvSpPr>
            <a:spLocks noGrp="1"/>
          </p:cNvSpPr>
          <p:nvPr>
            <p:ph type="ftr" sz="quarter" idx="4294967295"/>
          </p:nvPr>
        </p:nvSpPr>
        <p:spPr>
          <a:xfrm>
            <a:off x="3124200" y="6400800"/>
            <a:ext cx="2895600" cy="457200"/>
          </a:xfrm>
          <a:prstGeom prst="rect">
            <a:avLst/>
          </a:prstGeom>
        </p:spPr>
        <p:txBody>
          <a:bodyPr/>
          <a:lstStyle/>
          <a:p>
            <a:r>
              <a:rPr lang="en-US" altLang="zh-CN"/>
              <a:t>New Jersey Infragard</a:t>
            </a:r>
          </a:p>
        </p:txBody>
      </p:sp>
      <p:sp>
        <p:nvSpPr>
          <p:cNvPr id="6" name="灯片编号占位符 5"/>
          <p:cNvSpPr>
            <a:spLocks noGrp="1"/>
          </p:cNvSpPr>
          <p:nvPr>
            <p:ph type="sldNum" sz="quarter" idx="4294967295"/>
          </p:nvPr>
        </p:nvSpPr>
        <p:spPr>
          <a:xfrm>
            <a:off x="6553200" y="6400800"/>
            <a:ext cx="1905000" cy="457200"/>
          </a:xfrm>
          <a:prstGeom prst="rect">
            <a:avLst/>
          </a:prstGeom>
        </p:spPr>
        <p:txBody>
          <a:bodyPr/>
          <a:lstStyle/>
          <a:p>
            <a:fld id="{4D892F2A-14C3-4318-A6D4-750ECE0DC3FC}" type="slidenum">
              <a:rPr lang="en-US" altLang="zh-CN"/>
              <a:pPr/>
              <a:t>25</a:t>
            </a:fld>
            <a:endParaRPr lang="en-US" altLang="zh-CN"/>
          </a:p>
        </p:txBody>
      </p:sp>
      <p:sp>
        <p:nvSpPr>
          <p:cNvPr id="77826" name="Rectangle 2"/>
          <p:cNvSpPr>
            <a:spLocks noGrp="1" noChangeArrowheads="1"/>
          </p:cNvSpPr>
          <p:nvPr>
            <p:ph type="title"/>
          </p:nvPr>
        </p:nvSpPr>
        <p:spPr/>
        <p:txBody>
          <a:bodyPr/>
          <a:lstStyle/>
          <a:p>
            <a:r>
              <a:rPr lang="en-US" altLang="zh-CN" dirty="0">
                <a:ea typeface="宋体" charset="-122"/>
              </a:rPr>
              <a:t>Root </a:t>
            </a:r>
            <a:r>
              <a:rPr lang="zh-CN" altLang="en-US" dirty="0">
                <a:ea typeface="宋体" charset="-122"/>
              </a:rPr>
              <a:t>账号</a:t>
            </a:r>
            <a:endParaRPr lang="en-US" altLang="zh-CN" dirty="0">
              <a:ea typeface="宋体" charset="-122"/>
            </a:endParaRPr>
          </a:p>
        </p:txBody>
      </p:sp>
      <p:sp>
        <p:nvSpPr>
          <p:cNvPr id="77827" name="Rectangle 3"/>
          <p:cNvSpPr>
            <a:spLocks noGrp="1" noChangeArrowheads="1"/>
          </p:cNvSpPr>
          <p:nvPr>
            <p:ph type="body" idx="1"/>
          </p:nvPr>
        </p:nvSpPr>
        <p:spPr/>
        <p:txBody>
          <a:bodyPr/>
          <a:lstStyle/>
          <a:p>
            <a:r>
              <a:rPr lang="zh-CN" altLang="en-US" dirty="0">
                <a:ea typeface="宋体" charset="-122"/>
              </a:rPr>
              <a:t>尽量减少使用 </a:t>
            </a:r>
            <a:r>
              <a:rPr lang="en-US" altLang="zh-CN" dirty="0">
                <a:ea typeface="宋体" charset="-122"/>
              </a:rPr>
              <a:t>root </a:t>
            </a:r>
            <a:r>
              <a:rPr lang="zh-CN" altLang="en-US" dirty="0">
                <a:ea typeface="宋体" charset="-122"/>
              </a:rPr>
              <a:t>账号</a:t>
            </a:r>
            <a:endParaRPr lang="en-US" altLang="zh-CN" dirty="0">
              <a:ea typeface="宋体" charset="-122"/>
            </a:endParaRPr>
          </a:p>
          <a:p>
            <a:pPr lvl="1"/>
            <a:r>
              <a:rPr lang="zh-CN" altLang="en-US" dirty="0">
                <a:ea typeface="宋体" charset="-122"/>
              </a:rPr>
              <a:t>是整个 </a:t>
            </a:r>
            <a:r>
              <a:rPr lang="en-US" altLang="zh-CN" dirty="0">
                <a:ea typeface="宋体" charset="-122"/>
              </a:rPr>
              <a:t>Linux </a:t>
            </a:r>
            <a:r>
              <a:rPr lang="zh-CN" altLang="en-US" dirty="0">
                <a:ea typeface="宋体" charset="-122"/>
              </a:rPr>
              <a:t>系统的关键</a:t>
            </a:r>
            <a:endParaRPr lang="en-US" altLang="zh-CN" dirty="0">
              <a:ea typeface="宋体" charset="-122"/>
            </a:endParaRPr>
          </a:p>
          <a:p>
            <a:pPr lvl="1"/>
            <a:r>
              <a:rPr lang="zh-CN" altLang="en-US" dirty="0">
                <a:ea typeface="宋体" charset="-122"/>
              </a:rPr>
              <a:t>如果可能，使用其他帐户</a:t>
            </a:r>
            <a:endParaRPr lang="en-US" altLang="zh-CN" dirty="0">
              <a:ea typeface="宋体" charset="-122"/>
            </a:endParaRPr>
          </a:p>
          <a:p>
            <a:r>
              <a:rPr lang="zh-CN" altLang="en-US" dirty="0"/>
              <a:t>除非绝对必要，否则不要以 </a:t>
            </a:r>
            <a:r>
              <a:rPr lang="en-US" altLang="zh-CN" dirty="0"/>
              <a:t>root </a:t>
            </a:r>
            <a:r>
              <a:rPr lang="zh-CN" altLang="en-US" dirty="0"/>
              <a:t>直接登录</a:t>
            </a:r>
            <a:endParaRPr lang="en-US" altLang="zh-CN" dirty="0"/>
          </a:p>
          <a:p>
            <a:pPr lvl="1"/>
            <a:r>
              <a:rPr lang="zh-CN" altLang="en-US" dirty="0">
                <a:ea typeface="宋体" charset="-122"/>
              </a:rPr>
              <a:t>使用</a:t>
            </a:r>
            <a:r>
              <a:rPr lang="en-US" altLang="zh-CN" dirty="0">
                <a:ea typeface="宋体" charset="-122"/>
              </a:rPr>
              <a:t>“</a:t>
            </a:r>
            <a:r>
              <a:rPr lang="en-US" altLang="zh-CN" i="1" dirty="0" err="1">
                <a:solidFill>
                  <a:srgbClr val="002060"/>
                </a:solidFill>
                <a:ea typeface="宋体" charset="-122"/>
              </a:rPr>
              <a:t>su</a:t>
            </a:r>
            <a:r>
              <a:rPr lang="en-US" altLang="zh-CN" i="1" dirty="0">
                <a:solidFill>
                  <a:srgbClr val="002060"/>
                </a:solidFill>
                <a:ea typeface="宋体" charset="-122"/>
              </a:rPr>
              <a:t> -</a:t>
            </a:r>
            <a:r>
              <a:rPr lang="en-US" altLang="zh-CN" dirty="0">
                <a:solidFill>
                  <a:srgbClr val="002060"/>
                </a:solidFill>
                <a:ea typeface="宋体" charset="-122"/>
              </a:rPr>
              <a:t>” </a:t>
            </a:r>
            <a:r>
              <a:rPr lang="zh-CN" altLang="en-US" dirty="0">
                <a:ea typeface="宋体" charset="-122"/>
              </a:rPr>
              <a:t>替换 </a:t>
            </a:r>
            <a:r>
              <a:rPr lang="en-US" altLang="zh-CN" dirty="0">
                <a:ea typeface="宋体" charset="-122"/>
              </a:rPr>
              <a:t>root </a:t>
            </a:r>
            <a:r>
              <a:rPr lang="zh-CN" altLang="en-US" dirty="0">
                <a:ea typeface="宋体" charset="-122"/>
              </a:rPr>
              <a:t>的直接登录</a:t>
            </a:r>
            <a:endParaRPr lang="en-US" altLang="zh-CN" dirty="0">
              <a:ea typeface="宋体" charset="-122"/>
            </a:endParaRPr>
          </a:p>
          <a:p>
            <a:pPr lvl="1"/>
            <a:r>
              <a:rPr lang="zh-CN" altLang="en-US" dirty="0">
                <a:ea typeface="宋体" charset="-122"/>
              </a:rPr>
              <a:t>使用</a:t>
            </a:r>
            <a:r>
              <a:rPr lang="zh-CN" altLang="en-US" i="1" dirty="0">
                <a:solidFill>
                  <a:srgbClr val="002060"/>
                </a:solidFill>
                <a:ea typeface="宋体" charset="-122"/>
              </a:rPr>
              <a:t> </a:t>
            </a:r>
            <a:r>
              <a:rPr lang="en-US" altLang="zh-CN" i="1" dirty="0" err="1">
                <a:solidFill>
                  <a:srgbClr val="002060"/>
                </a:solidFill>
                <a:ea typeface="宋体" charset="-122"/>
              </a:rPr>
              <a:t>sudo</a:t>
            </a:r>
            <a:endParaRPr lang="en-US" altLang="zh-CN" dirty="0">
              <a:solidFill>
                <a:srgbClr val="002060"/>
              </a:solidFill>
              <a:ea typeface="宋体" charset="-122"/>
            </a:endParaRPr>
          </a:p>
          <a:p>
            <a:pPr lvl="1"/>
            <a:endParaRPr lang="en-US" altLang="zh-CN" dirty="0">
              <a:ea typeface="宋体"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sudo</a:t>
            </a:r>
            <a:r>
              <a:rPr lang="zh-CN" altLang="en-US" dirty="0"/>
              <a:t>简介</a:t>
            </a:r>
          </a:p>
        </p:txBody>
      </p:sp>
      <p:sp>
        <p:nvSpPr>
          <p:cNvPr id="3" name="内容占位符 2"/>
          <p:cNvSpPr>
            <a:spLocks noGrp="1"/>
          </p:cNvSpPr>
          <p:nvPr>
            <p:ph idx="1"/>
          </p:nvPr>
        </p:nvSpPr>
        <p:spPr>
          <a:xfrm>
            <a:off x="457200" y="1268760"/>
            <a:ext cx="8229600" cy="4862165"/>
          </a:xfrm>
        </p:spPr>
        <p:txBody>
          <a:bodyPr/>
          <a:lstStyle/>
          <a:p>
            <a:r>
              <a:rPr lang="en-US" altLang="zh-CN" sz="2800" dirty="0" err="1"/>
              <a:t>sudo</a:t>
            </a:r>
            <a:r>
              <a:rPr lang="en-US" altLang="zh-CN" sz="2800" dirty="0"/>
              <a:t> </a:t>
            </a:r>
            <a:r>
              <a:rPr lang="zh-CN" altLang="en-US" sz="2800" dirty="0"/>
              <a:t>允许授权用户以</a:t>
            </a:r>
            <a:r>
              <a:rPr lang="zh-CN" altLang="en-US" sz="2800" b="1" dirty="0">
                <a:solidFill>
                  <a:srgbClr val="002060"/>
                </a:solidFill>
              </a:rPr>
              <a:t>超级用户</a:t>
            </a:r>
            <a:r>
              <a:rPr lang="zh-CN" altLang="en-US" sz="2800" dirty="0"/>
              <a:t>或</a:t>
            </a:r>
            <a:r>
              <a:rPr lang="zh-CN" altLang="en-US" sz="2800" b="1" dirty="0">
                <a:solidFill>
                  <a:srgbClr val="002060"/>
                </a:solidFill>
              </a:rPr>
              <a:t>其他用户</a:t>
            </a:r>
            <a:r>
              <a:rPr lang="zh-CN" altLang="en-US" sz="2800" dirty="0"/>
              <a:t>身份执行命令</a:t>
            </a:r>
            <a:endParaRPr lang="en-US" altLang="zh-CN" sz="2800" dirty="0"/>
          </a:p>
          <a:p>
            <a:pPr lvl="1"/>
            <a:r>
              <a:rPr lang="en-US" altLang="zh-CN" dirty="0" err="1"/>
              <a:t>sudo</a:t>
            </a:r>
            <a:r>
              <a:rPr lang="en-US" altLang="zh-CN" dirty="0"/>
              <a:t> </a:t>
            </a:r>
            <a:r>
              <a:rPr lang="zh-CN" altLang="zh-CN" dirty="0"/>
              <a:t>能限制指定用户在指定主机上运行某些命令</a:t>
            </a:r>
            <a:endParaRPr lang="en-US" altLang="zh-CN" dirty="0"/>
          </a:p>
          <a:p>
            <a:pPr lvl="1"/>
            <a:r>
              <a:rPr lang="zh-CN" altLang="en-US" dirty="0"/>
              <a:t>默认情况下，只有</a:t>
            </a:r>
            <a:r>
              <a:rPr lang="en-US" altLang="zh-CN" dirty="0"/>
              <a:t>root</a:t>
            </a:r>
            <a:r>
              <a:rPr lang="zh-CN" altLang="en-US" dirty="0"/>
              <a:t>用户可以使用</a:t>
            </a:r>
            <a:r>
              <a:rPr lang="en-US" altLang="zh-CN" dirty="0" err="1"/>
              <a:t>sudo</a:t>
            </a:r>
            <a:r>
              <a:rPr lang="zh-CN" altLang="en-US" dirty="0"/>
              <a:t>命令</a:t>
            </a:r>
            <a:endParaRPr lang="en-US" altLang="zh-CN" dirty="0"/>
          </a:p>
          <a:p>
            <a:r>
              <a:rPr lang="en-US" altLang="zh-CN" sz="2800" dirty="0" err="1"/>
              <a:t>sudo</a:t>
            </a:r>
            <a:r>
              <a:rPr lang="en-US" altLang="zh-CN" sz="2800" dirty="0"/>
              <a:t>  </a:t>
            </a:r>
            <a:r>
              <a:rPr lang="zh-CN" altLang="en-US" sz="2800" dirty="0"/>
              <a:t>使用普通用户自己的口令</a:t>
            </a:r>
            <a:endParaRPr lang="en-US" altLang="zh-CN" sz="2800" dirty="0"/>
          </a:p>
          <a:p>
            <a:pPr lvl="1"/>
            <a:r>
              <a:rPr lang="en-US" altLang="zh-CN" dirty="0" err="1"/>
              <a:t>sudo</a:t>
            </a:r>
            <a:r>
              <a:rPr lang="en-US" altLang="zh-CN" dirty="0"/>
              <a:t> </a:t>
            </a:r>
            <a:r>
              <a:rPr lang="zh-CN" altLang="zh-CN" dirty="0"/>
              <a:t>是设置了</a:t>
            </a:r>
            <a:r>
              <a:rPr lang="en-US" altLang="zh-CN" dirty="0"/>
              <a:t>SUID</a:t>
            </a:r>
            <a:r>
              <a:rPr lang="zh-CN" altLang="en-US" dirty="0"/>
              <a:t>权限</a:t>
            </a:r>
            <a:r>
              <a:rPr lang="zh-CN" altLang="zh-CN" dirty="0"/>
              <a:t>位的执行文件</a:t>
            </a:r>
            <a:endParaRPr lang="en-US" altLang="zh-CN" dirty="0"/>
          </a:p>
          <a:p>
            <a:r>
              <a:rPr lang="en-US" altLang="zh-CN" sz="2800" dirty="0" err="1"/>
              <a:t>sudo</a:t>
            </a:r>
            <a:r>
              <a:rPr lang="en-US" altLang="zh-CN" sz="2800" dirty="0"/>
              <a:t> </a:t>
            </a:r>
            <a:r>
              <a:rPr lang="zh-CN" altLang="zh-CN" sz="2800" dirty="0"/>
              <a:t>使用时间戳文件来完成类似“检票”的系统</a:t>
            </a:r>
            <a:endParaRPr lang="en-US" altLang="zh-CN" sz="2800" dirty="0"/>
          </a:p>
          <a:p>
            <a:pPr lvl="1"/>
            <a:r>
              <a:rPr lang="zh-CN" altLang="zh-CN" dirty="0"/>
              <a:t>当用户执行</a:t>
            </a:r>
            <a:r>
              <a:rPr lang="en-US" altLang="zh-CN" dirty="0"/>
              <a:t> </a:t>
            </a:r>
            <a:r>
              <a:rPr lang="en-US" altLang="zh-CN" dirty="0" err="1"/>
              <a:t>sudo</a:t>
            </a:r>
            <a:r>
              <a:rPr lang="en-US" altLang="zh-CN" dirty="0"/>
              <a:t> </a:t>
            </a:r>
            <a:r>
              <a:rPr lang="zh-CN" altLang="en-US" dirty="0"/>
              <a:t>时</a:t>
            </a:r>
            <a:r>
              <a:rPr lang="zh-CN" altLang="zh-CN" dirty="0"/>
              <a:t>，</a:t>
            </a:r>
            <a:r>
              <a:rPr lang="en-US" altLang="zh-CN" b="1" dirty="0">
                <a:solidFill>
                  <a:srgbClr val="002060"/>
                </a:solidFill>
              </a:rPr>
              <a:t>5</a:t>
            </a:r>
            <a:r>
              <a:rPr lang="zh-CN" altLang="zh-CN" b="1" dirty="0">
                <a:solidFill>
                  <a:srgbClr val="002060"/>
                </a:solidFill>
              </a:rPr>
              <a:t>分钟</a:t>
            </a:r>
            <a:r>
              <a:rPr lang="en-US" altLang="zh-CN" b="1" dirty="0">
                <a:solidFill>
                  <a:srgbClr val="002060"/>
                </a:solidFill>
              </a:rPr>
              <a:t> </a:t>
            </a:r>
            <a:r>
              <a:rPr lang="zh-CN" altLang="en-US" dirty="0"/>
              <a:t>内不用再输入口令</a:t>
            </a:r>
            <a:endParaRPr lang="en-US" altLang="zh-CN" dirty="0"/>
          </a:p>
          <a:p>
            <a:r>
              <a:rPr lang="zh-CN" altLang="en-US" dirty="0"/>
              <a:t>记录所有登录（包括成功的和不成功的登录）</a:t>
            </a:r>
            <a:endParaRPr lang="en-US" altLang="zh-CN" dirty="0"/>
          </a:p>
          <a:p>
            <a:pPr lvl="1"/>
            <a:r>
              <a:rPr lang="en-US" altLang="zh-CN" sz="2400" dirty="0"/>
              <a:t>/</a:t>
            </a:r>
            <a:r>
              <a:rPr lang="en-US" altLang="zh-CN" sz="2400" dirty="0" err="1"/>
              <a:t>var</a:t>
            </a:r>
            <a:r>
              <a:rPr lang="en-US" altLang="zh-CN" sz="2400" dirty="0"/>
              <a:t>/log/secure</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err="1"/>
              <a:t>sudo</a:t>
            </a:r>
            <a:r>
              <a:rPr lang="zh-CN" altLang="en-US" dirty="0"/>
              <a:t>相关的文件</a:t>
            </a:r>
          </a:p>
        </p:txBody>
      </p:sp>
      <p:sp>
        <p:nvSpPr>
          <p:cNvPr id="3" name="内容占位符 2"/>
          <p:cNvSpPr>
            <a:spLocks noGrp="1"/>
          </p:cNvSpPr>
          <p:nvPr>
            <p:ph idx="1"/>
          </p:nvPr>
        </p:nvSpPr>
        <p:spPr/>
        <p:txBody>
          <a:bodyPr/>
          <a:lstStyle/>
          <a:p>
            <a:r>
              <a:rPr lang="en-US" altLang="zh-CN" dirty="0"/>
              <a:t>/</a:t>
            </a:r>
            <a:r>
              <a:rPr lang="en-US" altLang="zh-CN" dirty="0" err="1"/>
              <a:t>usr</a:t>
            </a:r>
            <a:r>
              <a:rPr lang="en-US" altLang="zh-CN" dirty="0"/>
              <a:t>/bin/</a:t>
            </a:r>
            <a:r>
              <a:rPr lang="en-US" altLang="zh-CN" dirty="0" err="1"/>
              <a:t>sudo</a:t>
            </a:r>
            <a:r>
              <a:rPr lang="zh-CN" altLang="en-US" dirty="0"/>
              <a:t>：以其他用户身份执行命令</a:t>
            </a:r>
            <a:endParaRPr lang="en-US" altLang="zh-CN" dirty="0"/>
          </a:p>
          <a:p>
            <a:r>
              <a:rPr lang="en-US" altLang="zh-CN" dirty="0"/>
              <a:t>/etc/</a:t>
            </a:r>
            <a:r>
              <a:rPr lang="en-US" altLang="zh-CN" dirty="0" err="1"/>
              <a:t>sudoers</a:t>
            </a:r>
            <a:r>
              <a:rPr lang="zh-CN" altLang="en-US" dirty="0"/>
              <a:t>：</a:t>
            </a:r>
            <a:r>
              <a:rPr lang="en-US" altLang="zh-CN" dirty="0" err="1"/>
              <a:t>sudo</a:t>
            </a:r>
            <a:r>
              <a:rPr lang="zh-CN" altLang="en-US" dirty="0"/>
              <a:t>的配置文件</a:t>
            </a:r>
            <a:endParaRPr lang="en-US" altLang="zh-CN" dirty="0"/>
          </a:p>
          <a:p>
            <a:pPr lvl="1"/>
            <a:r>
              <a:rPr lang="zh-CN" altLang="en-US" dirty="0"/>
              <a:t>列出哪（些）个用户在哪个（些）主机上执行哪个（些）命令</a:t>
            </a:r>
            <a:endParaRPr lang="en-US" altLang="zh-CN" dirty="0"/>
          </a:p>
          <a:p>
            <a:r>
              <a:rPr lang="en-US" altLang="zh-CN" dirty="0"/>
              <a:t>/</a:t>
            </a:r>
            <a:r>
              <a:rPr lang="en-US" altLang="zh-CN" dirty="0" err="1"/>
              <a:t>usr</a:t>
            </a:r>
            <a:r>
              <a:rPr lang="en-US" altLang="zh-CN" dirty="0"/>
              <a:t>/</a:t>
            </a:r>
            <a:r>
              <a:rPr lang="en-US" altLang="zh-CN" dirty="0" err="1"/>
              <a:t>sbin</a:t>
            </a:r>
            <a:r>
              <a:rPr lang="en-US" altLang="zh-CN" dirty="0"/>
              <a:t>/</a:t>
            </a:r>
            <a:r>
              <a:rPr lang="en-US" altLang="zh-CN" dirty="0" err="1"/>
              <a:t>visudo</a:t>
            </a:r>
            <a:r>
              <a:rPr lang="zh-CN" altLang="en-US" dirty="0"/>
              <a:t>：用于编辑</a:t>
            </a:r>
            <a:r>
              <a:rPr lang="en-US" altLang="zh-CN" dirty="0"/>
              <a:t> </a:t>
            </a:r>
            <a:r>
              <a:rPr lang="en-US" altLang="zh-CN" dirty="0" err="1"/>
              <a:t>sudoers</a:t>
            </a:r>
            <a:r>
              <a:rPr lang="en-US" altLang="zh-CN" dirty="0"/>
              <a:t> </a:t>
            </a:r>
            <a:r>
              <a:rPr lang="zh-CN" altLang="en-US" dirty="0"/>
              <a:t>文件</a:t>
            </a:r>
            <a:endParaRPr lang="en-US" altLang="zh-CN" dirty="0"/>
          </a:p>
          <a:p>
            <a:pPr lvl="1"/>
            <a:r>
              <a:rPr lang="zh-CN" altLang="zh-CN" dirty="0"/>
              <a:t>防止两个用户同时进行修改</a:t>
            </a:r>
            <a:endParaRPr lang="en-US" altLang="zh-CN" dirty="0"/>
          </a:p>
          <a:p>
            <a:pPr lvl="1"/>
            <a:r>
              <a:rPr lang="zh-CN" altLang="zh-CN" dirty="0"/>
              <a:t>进行有限的语法检查</a:t>
            </a:r>
            <a:endParaRPr lang="en-US" altLang="zh-CN" dirty="0"/>
          </a:p>
          <a:p>
            <a:r>
              <a:rPr lang="en-US" altLang="zh-CN" dirty="0"/>
              <a:t>/</a:t>
            </a:r>
            <a:r>
              <a:rPr lang="en-US" altLang="zh-CN" dirty="0" err="1"/>
              <a:t>var</a:t>
            </a:r>
            <a:r>
              <a:rPr lang="en-US" altLang="zh-CN" dirty="0"/>
              <a:t>/run/</a:t>
            </a:r>
            <a:r>
              <a:rPr lang="en-US" altLang="zh-CN" dirty="0" err="1"/>
              <a:t>sudo</a:t>
            </a:r>
            <a:r>
              <a:rPr lang="en-US" altLang="zh-CN" dirty="0"/>
              <a:t>/</a:t>
            </a:r>
            <a:r>
              <a:rPr lang="zh-CN" altLang="en-US" dirty="0"/>
              <a:t>目录：包含用户的时间戳文件</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sudo</a:t>
            </a:r>
            <a:r>
              <a:rPr lang="en-US" altLang="zh-CN" dirty="0"/>
              <a:t> </a:t>
            </a:r>
            <a:r>
              <a:rPr lang="zh-CN" altLang="en-US" dirty="0"/>
              <a:t>的执行过程 </a:t>
            </a:r>
          </a:p>
        </p:txBody>
      </p:sp>
      <p:sp>
        <p:nvSpPr>
          <p:cNvPr id="3" name="内容占位符 2"/>
          <p:cNvSpPr>
            <a:spLocks noGrp="1"/>
          </p:cNvSpPr>
          <p:nvPr>
            <p:ph idx="1"/>
          </p:nvPr>
        </p:nvSpPr>
        <p:spPr>
          <a:xfrm>
            <a:off x="457200" y="1268760"/>
            <a:ext cx="8229600" cy="4862165"/>
          </a:xfrm>
        </p:spPr>
        <p:txBody>
          <a:bodyPr/>
          <a:lstStyle/>
          <a:p>
            <a:r>
              <a:rPr lang="zh-CN" altLang="en-US" dirty="0"/>
              <a:t>在 </a:t>
            </a:r>
            <a:r>
              <a:rPr lang="en-US" altLang="zh-CN" dirty="0"/>
              <a:t>/</a:t>
            </a:r>
            <a:r>
              <a:rPr lang="en-US" altLang="zh-CN" dirty="0" err="1"/>
              <a:t>var</a:t>
            </a:r>
            <a:r>
              <a:rPr lang="en-US" altLang="zh-CN" dirty="0"/>
              <a:t>/run/</a:t>
            </a:r>
            <a:r>
              <a:rPr lang="en-US" altLang="zh-CN" dirty="0" err="1"/>
              <a:t>sudo</a:t>
            </a:r>
            <a:r>
              <a:rPr lang="en-US" altLang="zh-CN" dirty="0"/>
              <a:t>/$USER</a:t>
            </a:r>
            <a:r>
              <a:rPr lang="zh-CN" altLang="en-US" dirty="0"/>
              <a:t>目录中查找时间戳文件</a:t>
            </a:r>
          </a:p>
          <a:p>
            <a:pPr lvl="1"/>
            <a:r>
              <a:rPr lang="zh-CN" altLang="en-US" dirty="0"/>
              <a:t>若时间戳已过期，提示用户输入自己的口令</a:t>
            </a:r>
          </a:p>
          <a:p>
            <a:pPr lvl="2"/>
            <a:r>
              <a:rPr lang="zh-CN" altLang="en-US" dirty="0"/>
              <a:t>若口令输入错误则退出 </a:t>
            </a:r>
            <a:r>
              <a:rPr lang="en-US" altLang="zh-CN" dirty="0" err="1"/>
              <a:t>sudo</a:t>
            </a:r>
            <a:r>
              <a:rPr lang="en-US" altLang="zh-CN" dirty="0"/>
              <a:t> </a:t>
            </a:r>
            <a:r>
              <a:rPr lang="zh-CN" altLang="en-US" dirty="0"/>
              <a:t>的执行</a:t>
            </a:r>
          </a:p>
          <a:p>
            <a:pPr lvl="2"/>
            <a:r>
              <a:rPr lang="zh-CN" altLang="en-US" dirty="0"/>
              <a:t>若口令输入正确则继续 </a:t>
            </a:r>
            <a:r>
              <a:rPr lang="en-US" altLang="zh-CN" dirty="0" err="1"/>
              <a:t>sudo</a:t>
            </a:r>
            <a:r>
              <a:rPr lang="en-US" altLang="zh-CN" dirty="0"/>
              <a:t> </a:t>
            </a:r>
            <a:r>
              <a:rPr lang="zh-CN" altLang="en-US" dirty="0"/>
              <a:t>的执行过程</a:t>
            </a:r>
          </a:p>
          <a:p>
            <a:pPr lvl="1"/>
            <a:r>
              <a:rPr lang="zh-CN" altLang="en-US" dirty="0"/>
              <a:t>若时间戳未过期，继续 </a:t>
            </a:r>
            <a:r>
              <a:rPr lang="en-US" altLang="zh-CN" dirty="0" err="1"/>
              <a:t>sudo</a:t>
            </a:r>
            <a:r>
              <a:rPr lang="en-US" altLang="zh-CN" dirty="0"/>
              <a:t> </a:t>
            </a:r>
            <a:r>
              <a:rPr lang="zh-CN" altLang="en-US" dirty="0"/>
              <a:t>的执行过程</a:t>
            </a:r>
          </a:p>
          <a:p>
            <a:r>
              <a:rPr lang="zh-CN" altLang="en-US" dirty="0"/>
              <a:t>读取配置文件 </a:t>
            </a:r>
            <a:r>
              <a:rPr lang="en-US" altLang="zh-CN" dirty="0"/>
              <a:t>/etc/</a:t>
            </a:r>
            <a:r>
              <a:rPr lang="en-US" altLang="zh-CN" dirty="0" err="1"/>
              <a:t>sudoers</a:t>
            </a:r>
            <a:r>
              <a:rPr lang="zh-CN" altLang="en-US" dirty="0"/>
              <a:t>，判断用户是否具有执行此 </a:t>
            </a:r>
            <a:r>
              <a:rPr lang="en-US" altLang="zh-CN" dirty="0" err="1"/>
              <a:t>sudo</a:t>
            </a:r>
            <a:r>
              <a:rPr lang="en-US" altLang="zh-CN" dirty="0"/>
              <a:t> </a:t>
            </a:r>
            <a:r>
              <a:rPr lang="zh-CN" altLang="en-US" dirty="0"/>
              <a:t>命令的权限</a:t>
            </a:r>
          </a:p>
          <a:p>
            <a:pPr lvl="1"/>
            <a:r>
              <a:rPr lang="zh-CN" altLang="en-US" dirty="0"/>
              <a:t>若有权限执行则执行 </a:t>
            </a:r>
            <a:r>
              <a:rPr lang="en-US" altLang="zh-CN" dirty="0" err="1"/>
              <a:t>sudo</a:t>
            </a:r>
            <a:r>
              <a:rPr lang="en-US" altLang="zh-CN" dirty="0"/>
              <a:t> </a:t>
            </a:r>
            <a:r>
              <a:rPr lang="zh-CN" altLang="en-US" dirty="0"/>
              <a:t>后面的命令</a:t>
            </a:r>
          </a:p>
          <a:p>
            <a:pPr lvl="1"/>
            <a:r>
              <a:rPr lang="zh-CN" altLang="en-US" dirty="0"/>
              <a:t>若无权执行则退出 </a:t>
            </a:r>
            <a:r>
              <a:rPr lang="en-US" altLang="zh-CN" dirty="0" err="1"/>
              <a:t>sudo</a:t>
            </a:r>
            <a:r>
              <a:rPr lang="en-US" altLang="zh-CN" dirty="0"/>
              <a:t> </a:t>
            </a:r>
            <a:r>
              <a:rPr lang="zh-CN" altLang="en-US" dirty="0"/>
              <a:t>的执行</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快速</a:t>
            </a:r>
            <a:r>
              <a:rPr lang="zh-CN" altLang="zh-CN" dirty="0">
                <a:highlight>
                  <a:srgbClr val="FFFF00"/>
                </a:highlight>
              </a:rPr>
              <a:t>配置</a:t>
            </a:r>
            <a:r>
              <a:rPr lang="en-US" altLang="zh-CN" dirty="0" err="1">
                <a:highlight>
                  <a:srgbClr val="FFFF00"/>
                </a:highlight>
              </a:rPr>
              <a:t>sudo</a:t>
            </a:r>
            <a:endParaRPr lang="zh-CN" altLang="en-US" dirty="0">
              <a:highlight>
                <a:srgbClr val="FFFF00"/>
              </a:highlight>
            </a:endParaRPr>
          </a:p>
        </p:txBody>
      </p:sp>
      <p:sp>
        <p:nvSpPr>
          <p:cNvPr id="3" name="内容占位符 2"/>
          <p:cNvSpPr>
            <a:spLocks noGrp="1"/>
          </p:cNvSpPr>
          <p:nvPr>
            <p:ph idx="1"/>
          </p:nvPr>
        </p:nvSpPr>
        <p:spPr/>
        <p:txBody>
          <a:bodyPr/>
          <a:lstStyle/>
          <a:p>
            <a:r>
              <a:rPr lang="zh-CN" altLang="zh-CN" dirty="0"/>
              <a:t>将所有需要使用</a:t>
            </a:r>
            <a:r>
              <a:rPr lang="en-US" altLang="zh-CN" dirty="0" err="1"/>
              <a:t>sudo</a:t>
            </a:r>
            <a:r>
              <a:rPr lang="zh-CN" altLang="zh-CN" dirty="0"/>
              <a:t>的普通用户添加到</a:t>
            </a:r>
            <a:r>
              <a:rPr lang="en-US" altLang="zh-CN" dirty="0"/>
              <a:t> wheel</a:t>
            </a:r>
            <a:r>
              <a:rPr lang="zh-CN" altLang="zh-CN" dirty="0"/>
              <a:t>组中</a:t>
            </a:r>
            <a:endParaRPr lang="en-US" altLang="zh-CN" dirty="0"/>
          </a:p>
          <a:p>
            <a:pPr lvl="1">
              <a:buNone/>
            </a:pPr>
            <a:r>
              <a:rPr lang="en-US" altLang="zh-CN" sz="2800" dirty="0">
                <a:solidFill>
                  <a:schemeClr val="accent6">
                    <a:lumMod val="75000"/>
                  </a:schemeClr>
                </a:solidFill>
              </a:rPr>
              <a:t># </a:t>
            </a:r>
            <a:r>
              <a:rPr lang="en-US" altLang="zh-CN" sz="2800" dirty="0" err="1">
                <a:solidFill>
                  <a:schemeClr val="accent6">
                    <a:lumMod val="75000"/>
                  </a:schemeClr>
                </a:solidFill>
              </a:rPr>
              <a:t>usermod</a:t>
            </a:r>
            <a:r>
              <a:rPr lang="en-US" altLang="zh-CN" sz="2800" dirty="0">
                <a:solidFill>
                  <a:schemeClr val="accent6">
                    <a:lumMod val="75000"/>
                  </a:schemeClr>
                </a:solidFill>
              </a:rPr>
              <a:t> -G wheel  </a:t>
            </a:r>
            <a:r>
              <a:rPr lang="en-US" altLang="zh-CN" sz="2800" dirty="0" err="1">
                <a:solidFill>
                  <a:schemeClr val="accent6">
                    <a:lumMod val="75000"/>
                  </a:schemeClr>
                </a:solidFill>
              </a:rPr>
              <a:t>osmond</a:t>
            </a:r>
            <a:endParaRPr lang="zh-CN" altLang="zh-CN" sz="3200" dirty="0">
              <a:solidFill>
                <a:schemeClr val="accent6">
                  <a:lumMod val="75000"/>
                </a:schemeClr>
              </a:solidFill>
            </a:endParaRPr>
          </a:p>
          <a:p>
            <a:pPr lvl="1">
              <a:buNone/>
            </a:pPr>
            <a:r>
              <a:rPr lang="en-US" altLang="zh-CN" sz="2800" dirty="0">
                <a:solidFill>
                  <a:schemeClr val="accent6">
                    <a:lumMod val="75000"/>
                  </a:schemeClr>
                </a:solidFill>
              </a:rPr>
              <a:t># </a:t>
            </a:r>
            <a:r>
              <a:rPr lang="en-US" altLang="zh-CN" sz="2800" dirty="0" err="1">
                <a:solidFill>
                  <a:schemeClr val="accent6">
                    <a:lumMod val="75000"/>
                  </a:schemeClr>
                </a:solidFill>
              </a:rPr>
              <a:t>usermod</a:t>
            </a:r>
            <a:r>
              <a:rPr lang="en-US" altLang="zh-CN" sz="2800" dirty="0">
                <a:solidFill>
                  <a:schemeClr val="accent6">
                    <a:lumMod val="75000"/>
                  </a:schemeClr>
                </a:solidFill>
              </a:rPr>
              <a:t> -G wheel  </a:t>
            </a:r>
            <a:r>
              <a:rPr lang="en-US" altLang="zh-CN" sz="2800" dirty="0" err="1">
                <a:solidFill>
                  <a:schemeClr val="accent6">
                    <a:lumMod val="75000"/>
                  </a:schemeClr>
                </a:solidFill>
              </a:rPr>
              <a:t>jason</a:t>
            </a:r>
            <a:endParaRPr lang="zh-CN" altLang="zh-CN" sz="3200" dirty="0">
              <a:solidFill>
                <a:schemeClr val="accent6">
                  <a:lumMod val="75000"/>
                </a:schemeClr>
              </a:solidFill>
            </a:endParaRPr>
          </a:p>
          <a:p>
            <a:r>
              <a:rPr lang="zh-CN" altLang="zh-CN" dirty="0"/>
              <a:t>配置允许</a:t>
            </a:r>
            <a:r>
              <a:rPr lang="en-US" altLang="zh-CN" dirty="0"/>
              <a:t>wheel</a:t>
            </a:r>
            <a:r>
              <a:rPr lang="zh-CN" altLang="zh-CN" dirty="0"/>
              <a:t>组可以执行</a:t>
            </a:r>
            <a:r>
              <a:rPr lang="en-US" altLang="zh-CN" dirty="0" err="1"/>
              <a:t>sudo</a:t>
            </a:r>
            <a:r>
              <a:rPr lang="zh-CN" altLang="zh-CN" dirty="0"/>
              <a:t>命令</a:t>
            </a:r>
            <a:endParaRPr lang="en-US" altLang="zh-CN" dirty="0"/>
          </a:p>
          <a:p>
            <a:pPr lvl="1">
              <a:buNone/>
            </a:pPr>
            <a:r>
              <a:rPr lang="en-US" altLang="zh-CN" sz="2800" dirty="0">
                <a:solidFill>
                  <a:schemeClr val="accent6">
                    <a:lumMod val="75000"/>
                  </a:schemeClr>
                </a:solidFill>
              </a:rPr>
              <a:t># </a:t>
            </a:r>
            <a:r>
              <a:rPr lang="en-US" altLang="zh-CN" sz="2800" dirty="0" err="1">
                <a:solidFill>
                  <a:schemeClr val="accent6">
                    <a:lumMod val="75000"/>
                  </a:schemeClr>
                </a:solidFill>
              </a:rPr>
              <a:t>visudo</a:t>
            </a:r>
            <a:endParaRPr lang="zh-CN" altLang="zh-CN" sz="3200" dirty="0">
              <a:solidFill>
                <a:schemeClr val="accent6">
                  <a:lumMod val="75000"/>
                </a:schemeClr>
              </a:solidFill>
            </a:endParaRPr>
          </a:p>
          <a:p>
            <a:pPr lvl="1">
              <a:buNone/>
            </a:pPr>
            <a:r>
              <a:rPr lang="en-US" altLang="zh-CN" sz="2800" dirty="0"/>
              <a:t>// </a:t>
            </a:r>
            <a:r>
              <a:rPr lang="zh-CN" altLang="zh-CN" sz="2800" dirty="0"/>
              <a:t>删除如下行的注释符，之后保存退出</a:t>
            </a:r>
          </a:p>
          <a:p>
            <a:pPr lvl="1">
              <a:buNone/>
            </a:pPr>
            <a:r>
              <a:rPr lang="en-US" altLang="zh-CN" sz="2800" b="1" dirty="0">
                <a:solidFill>
                  <a:schemeClr val="accent6">
                    <a:lumMod val="75000"/>
                  </a:schemeClr>
                </a:solidFill>
              </a:rPr>
              <a:t>%wheel        ALL=(ALL)       ALL</a:t>
            </a:r>
            <a:endParaRPr lang="en-US" altLang="zh-CN"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本章学习目标 </a:t>
            </a:r>
          </a:p>
        </p:txBody>
      </p:sp>
      <p:sp>
        <p:nvSpPr>
          <p:cNvPr id="104451" name="Rectangle 3"/>
          <p:cNvSpPr>
            <a:spLocks noGrp="1" noChangeArrowheads="1"/>
          </p:cNvSpPr>
          <p:nvPr>
            <p:ph type="body" idx="1"/>
          </p:nvPr>
        </p:nvSpPr>
        <p:spPr/>
        <p:txBody>
          <a:bodyPr/>
          <a:lstStyle/>
          <a:p>
            <a:r>
              <a:rPr lang="zh-CN" altLang="en-US" dirty="0"/>
              <a:t>掌握基本的系统安全配置</a:t>
            </a:r>
            <a:endParaRPr lang="en-US" altLang="zh-CN" dirty="0"/>
          </a:p>
          <a:p>
            <a:r>
              <a:rPr lang="zh-CN" altLang="en-US" dirty="0"/>
              <a:t>掌握物理安全和登录安全配置</a:t>
            </a:r>
            <a:endParaRPr lang="en-US" altLang="zh-CN" dirty="0"/>
          </a:p>
          <a:p>
            <a:r>
              <a:rPr lang="zh-CN" altLang="en-US" dirty="0"/>
              <a:t>掌握</a:t>
            </a:r>
            <a:r>
              <a:rPr lang="en-US" altLang="zh-CN" dirty="0" err="1"/>
              <a:t>sudo</a:t>
            </a:r>
            <a:r>
              <a:rPr lang="zh-CN" altLang="en-US" dirty="0"/>
              <a:t>的配置和</a:t>
            </a:r>
            <a:r>
              <a:rPr lang="en-US" altLang="zh-CN" dirty="0" err="1"/>
              <a:t>sudo</a:t>
            </a:r>
            <a:r>
              <a:rPr lang="zh-CN" altLang="en-US" dirty="0"/>
              <a:t>命令的使用</a:t>
            </a:r>
            <a:endParaRPr lang="en-US" altLang="zh-CN" dirty="0"/>
          </a:p>
          <a:p>
            <a:r>
              <a:rPr lang="zh-CN" altLang="en-US" dirty="0"/>
              <a:t>理解</a:t>
            </a:r>
            <a:r>
              <a:rPr lang="en-US" altLang="zh-CN" dirty="0"/>
              <a:t>PAM</a:t>
            </a:r>
            <a:r>
              <a:rPr lang="zh-CN" altLang="en-US" dirty="0"/>
              <a:t>机制及其执行过程</a:t>
            </a:r>
            <a:endParaRPr lang="en-US" altLang="zh-CN" dirty="0"/>
          </a:p>
          <a:p>
            <a:r>
              <a:rPr lang="zh-CN" altLang="en-US" dirty="0"/>
              <a:t>学会使用</a:t>
            </a:r>
            <a:r>
              <a:rPr lang="en-US" altLang="zh-CN" dirty="0"/>
              <a:t>PAM</a:t>
            </a:r>
            <a:r>
              <a:rPr lang="zh-CN" altLang="en-US" dirty="0"/>
              <a:t>模块增强口令安全</a:t>
            </a:r>
            <a:endParaRPr lang="en-US" altLang="zh-CN" dirty="0"/>
          </a:p>
          <a:p>
            <a:r>
              <a:rPr lang="zh-CN" altLang="en-US" dirty="0"/>
              <a:t>理解</a:t>
            </a:r>
            <a:r>
              <a:rPr lang="en-US" altLang="zh-CN" dirty="0"/>
              <a:t>SSL</a:t>
            </a:r>
            <a:r>
              <a:rPr lang="zh-CN" altLang="zh-CN" dirty="0"/>
              <a:t>协议体系结构</a:t>
            </a:r>
            <a:endParaRPr lang="en-US" altLang="zh-CN" dirty="0"/>
          </a:p>
          <a:p>
            <a:r>
              <a:rPr lang="zh-CN" altLang="en-US" dirty="0"/>
              <a:t>掌握自签名证书和私钥的创建过程</a:t>
            </a:r>
            <a:endParaRPr lang="en-US" altLang="zh-CN" dirty="0"/>
          </a:p>
          <a:p>
            <a:r>
              <a:rPr lang="zh-CN" altLang="en-US" dirty="0"/>
              <a:t>掌握</a:t>
            </a:r>
            <a:r>
              <a:rPr lang="en-US" altLang="zh-CN" dirty="0"/>
              <a:t>TCP Wrappers</a:t>
            </a:r>
            <a:r>
              <a:rPr lang="zh-CN" altLang="en-US" dirty="0"/>
              <a:t>的配置</a:t>
            </a:r>
          </a:p>
        </p:txBody>
      </p:sp>
      <p:sp>
        <p:nvSpPr>
          <p:cNvPr id="6" name="日期占位符 5"/>
          <p:cNvSpPr>
            <a:spLocks noGrp="1"/>
          </p:cNvSpPr>
          <p:nvPr>
            <p:ph type="dt" sz="half" idx="10"/>
          </p:nvPr>
        </p:nvSpPr>
        <p:spPr/>
        <p:txBody>
          <a:bodyPr/>
          <a:lstStyle/>
          <a:p>
            <a:fld id="{ECC8B645-3D00-4390-A80B-A886A73B120C}"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su</a:t>
            </a:r>
            <a:r>
              <a:rPr lang="zh-CN" altLang="en-US" dirty="0"/>
              <a:t>与</a:t>
            </a:r>
            <a:r>
              <a:rPr lang="en-US" altLang="zh-CN" dirty="0" err="1"/>
              <a:t>sudo</a:t>
            </a:r>
            <a:r>
              <a:rPr lang="zh-CN" altLang="en-US" dirty="0"/>
              <a:t>比较</a:t>
            </a:r>
          </a:p>
        </p:txBody>
      </p:sp>
      <p:sp>
        <p:nvSpPr>
          <p:cNvPr id="3" name="内容占位符 2"/>
          <p:cNvSpPr>
            <a:spLocks noGrp="1"/>
          </p:cNvSpPr>
          <p:nvPr>
            <p:ph idx="1"/>
          </p:nvPr>
        </p:nvSpPr>
        <p:spPr>
          <a:xfrm>
            <a:off x="457200" y="1268760"/>
            <a:ext cx="8229600" cy="4862165"/>
          </a:xfrm>
        </p:spPr>
        <p:txBody>
          <a:bodyPr/>
          <a:lstStyle/>
          <a:p>
            <a:pPr>
              <a:lnSpc>
                <a:spcPct val="80000"/>
              </a:lnSpc>
            </a:pPr>
            <a:r>
              <a:rPr lang="en-US" altLang="zh-CN" sz="2800" dirty="0" err="1"/>
              <a:t>su</a:t>
            </a:r>
            <a:endParaRPr lang="en-US" altLang="zh-CN" sz="2800" dirty="0"/>
          </a:p>
          <a:p>
            <a:pPr lvl="1">
              <a:lnSpc>
                <a:spcPct val="80000"/>
              </a:lnSpc>
            </a:pPr>
            <a:r>
              <a:rPr lang="zh-CN" altLang="en-US" sz="2400" dirty="0"/>
              <a:t>直接切换为超级用户</a:t>
            </a:r>
          </a:p>
          <a:p>
            <a:pPr lvl="1">
              <a:lnSpc>
                <a:spcPct val="80000"/>
              </a:lnSpc>
            </a:pPr>
            <a:r>
              <a:rPr lang="zh-CN" altLang="en-US" sz="2400" dirty="0"/>
              <a:t>普通用户要切换为超级用户必须知道超级用户的口令</a:t>
            </a:r>
          </a:p>
          <a:p>
            <a:pPr lvl="1">
              <a:lnSpc>
                <a:spcPct val="80000"/>
              </a:lnSpc>
            </a:pPr>
            <a:r>
              <a:rPr lang="zh-CN" altLang="en-US" sz="2400" dirty="0"/>
              <a:t>适用于系统中只有单个系统管理员的情况</a:t>
            </a:r>
          </a:p>
          <a:p>
            <a:pPr>
              <a:lnSpc>
                <a:spcPct val="80000"/>
              </a:lnSpc>
            </a:pPr>
            <a:r>
              <a:rPr lang="en-US" altLang="zh-CN" sz="2800" dirty="0" err="1"/>
              <a:t>sudo</a:t>
            </a:r>
            <a:endParaRPr lang="en-US" altLang="zh-CN" sz="2800" dirty="0"/>
          </a:p>
          <a:p>
            <a:pPr lvl="1">
              <a:lnSpc>
                <a:spcPct val="80000"/>
              </a:lnSpc>
            </a:pPr>
            <a:r>
              <a:rPr lang="zh-CN" altLang="en-US" sz="2400" dirty="0"/>
              <a:t>直接使用 </a:t>
            </a:r>
            <a:r>
              <a:rPr lang="en-US" altLang="zh-CN" sz="2400" dirty="0" err="1"/>
              <a:t>sudo</a:t>
            </a:r>
            <a:r>
              <a:rPr lang="en-US" altLang="zh-CN" sz="2400" dirty="0"/>
              <a:t> </a:t>
            </a:r>
            <a:r>
              <a:rPr lang="zh-CN" altLang="en-US" sz="2400" dirty="0"/>
              <a:t>命令前缀执行系统管理命令</a:t>
            </a:r>
          </a:p>
          <a:p>
            <a:pPr lvl="1">
              <a:lnSpc>
                <a:spcPct val="80000"/>
              </a:lnSpc>
            </a:pPr>
            <a:r>
              <a:rPr lang="zh-CN" altLang="en-US" sz="2400" dirty="0"/>
              <a:t>执行系统管理命令时无需知道超级用户的口令</a:t>
            </a:r>
          </a:p>
          <a:p>
            <a:pPr lvl="1">
              <a:lnSpc>
                <a:spcPct val="80000"/>
              </a:lnSpc>
            </a:pPr>
            <a:r>
              <a:rPr lang="zh-CN" altLang="en-US" sz="2400" dirty="0"/>
              <a:t>适用于系统中有多个系统管理员的情况</a:t>
            </a:r>
            <a:endParaRPr lang="en-US" altLang="zh-CN" sz="2400" dirty="0"/>
          </a:p>
          <a:p>
            <a:pPr lvl="2">
              <a:lnSpc>
                <a:spcPct val="80000"/>
              </a:lnSpc>
            </a:pPr>
            <a:r>
              <a:rPr lang="zh-CN" altLang="en-US" sz="2400" dirty="0"/>
              <a:t>允许 </a:t>
            </a:r>
            <a:r>
              <a:rPr lang="en-US" altLang="zh-CN" sz="2400" dirty="0"/>
              <a:t>root </a:t>
            </a:r>
            <a:r>
              <a:rPr lang="zh-CN" altLang="en-US" sz="2400" dirty="0"/>
              <a:t>为几个用户或组委派权利，使之能运行部分或全部由 </a:t>
            </a:r>
            <a:r>
              <a:rPr lang="en-US" altLang="zh-CN" sz="2400" dirty="0"/>
              <a:t>root </a:t>
            </a:r>
            <a:r>
              <a:rPr lang="zh-CN" altLang="en-US" sz="2400" dirty="0"/>
              <a:t>（或另一个）用户执行的命令</a:t>
            </a:r>
            <a:endParaRPr lang="en-US" altLang="zh-CN" sz="2400" dirty="0"/>
          </a:p>
          <a:p>
            <a:pPr lvl="2">
              <a:lnSpc>
                <a:spcPct val="80000"/>
              </a:lnSpc>
            </a:pPr>
            <a:r>
              <a:rPr lang="en-US" altLang="zh-CN" sz="2400" dirty="0" err="1"/>
              <a:t>sudo</a:t>
            </a:r>
            <a:r>
              <a:rPr lang="en-US" altLang="zh-CN" sz="2400" dirty="0"/>
              <a:t> </a:t>
            </a:r>
            <a:r>
              <a:rPr lang="zh-CN" altLang="en-US" sz="2400" dirty="0"/>
              <a:t>设计者的</a:t>
            </a:r>
            <a:r>
              <a:rPr lang="zh-CN" altLang="en-US" sz="2400" b="1" dirty="0">
                <a:solidFill>
                  <a:srgbClr val="002060"/>
                </a:solidFill>
              </a:rPr>
              <a:t>宗旨</a:t>
            </a:r>
            <a:r>
              <a:rPr lang="zh-CN" altLang="en-US" sz="2400" dirty="0"/>
              <a:t>：给用户尽可能少的权限但仍允许完成他们的工作</a:t>
            </a:r>
            <a:endParaRPr lang="en-US" altLang="zh-CN" sz="2400" dirty="0"/>
          </a:p>
          <a:p>
            <a:pPr lvl="2">
              <a:lnSpc>
                <a:spcPct val="80000"/>
              </a:lnSpc>
            </a:pPr>
            <a:r>
              <a:rPr lang="zh-CN" altLang="en-US" sz="2400" dirty="0"/>
              <a:t>当然系统只有</a:t>
            </a:r>
            <a:r>
              <a:rPr lang="zh-CN" altLang="en-US" sz="2400" b="1" dirty="0"/>
              <a:t>单</a:t>
            </a:r>
            <a:r>
              <a:rPr lang="zh-CN" altLang="en-US" sz="2400" dirty="0"/>
              <a:t>个系统管理员时</a:t>
            </a:r>
            <a:r>
              <a:rPr lang="zh-CN" altLang="en-US" sz="2400" b="1" dirty="0"/>
              <a:t>也</a:t>
            </a:r>
            <a:r>
              <a:rPr lang="zh-CN" altLang="en-US" sz="2400" dirty="0"/>
              <a:t>可以使用</a:t>
            </a:r>
            <a:endParaRPr lang="en-US" altLang="zh-CN" sz="2400" dirty="0"/>
          </a:p>
          <a:p>
            <a:pPr lvl="1">
              <a:lnSpc>
                <a:spcPct val="80000"/>
              </a:lnSpc>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sudoers</a:t>
            </a:r>
            <a:r>
              <a:rPr lang="en-US" altLang="zh-CN" dirty="0"/>
              <a:t> </a:t>
            </a:r>
            <a:r>
              <a:rPr lang="zh-CN" altLang="en-US" dirty="0"/>
              <a:t>的配置语法</a:t>
            </a:r>
            <a:br>
              <a:rPr lang="zh-CN" altLang="en-US" b="1" dirty="0"/>
            </a:br>
            <a:endParaRPr lang="zh-CN" altLang="en-US" dirty="0"/>
          </a:p>
        </p:txBody>
      </p:sp>
      <p:sp>
        <p:nvSpPr>
          <p:cNvPr id="3" name="内容占位符 2"/>
          <p:cNvSpPr>
            <a:spLocks noGrp="1"/>
          </p:cNvSpPr>
          <p:nvPr>
            <p:ph idx="1"/>
          </p:nvPr>
        </p:nvSpPr>
        <p:spPr>
          <a:xfrm>
            <a:off x="457200" y="2996952"/>
            <a:ext cx="8229600" cy="3133973"/>
          </a:xfrm>
        </p:spPr>
        <p:txBody>
          <a:bodyPr/>
          <a:lstStyle/>
          <a:p>
            <a:r>
              <a:rPr lang="en-US" altLang="zh-CN" sz="2400" dirty="0"/>
              <a:t>(</a:t>
            </a:r>
            <a:r>
              <a:rPr lang="en-US" altLang="zh-CN" sz="2400" dirty="0" err="1"/>
              <a:t>Runas</a:t>
            </a:r>
            <a:r>
              <a:rPr lang="en-US" altLang="zh-CN" sz="2400" dirty="0"/>
              <a:t>)</a:t>
            </a:r>
            <a:r>
              <a:rPr lang="zh-CN" altLang="zh-CN" sz="2400" dirty="0"/>
              <a:t>部分可以省略，省略时表示</a:t>
            </a:r>
            <a:r>
              <a:rPr lang="en-US" altLang="zh-CN" sz="2400" dirty="0"/>
              <a:t>(root)</a:t>
            </a:r>
          </a:p>
          <a:p>
            <a:r>
              <a:rPr lang="zh-CN" altLang="zh-CN" sz="2400" dirty="0"/>
              <a:t>四个部分均可设置</a:t>
            </a:r>
            <a:r>
              <a:rPr lang="zh-CN" altLang="zh-CN" sz="2400" b="1" dirty="0">
                <a:solidFill>
                  <a:srgbClr val="002060"/>
                </a:solidFill>
              </a:rPr>
              <a:t>多个项目</a:t>
            </a:r>
            <a:r>
              <a:rPr lang="zh-CN" altLang="zh-CN" sz="2400" dirty="0"/>
              <a:t>，每个项目用</a:t>
            </a:r>
            <a:r>
              <a:rPr lang="zh-CN" altLang="zh-CN" sz="2400" b="1" dirty="0">
                <a:solidFill>
                  <a:srgbClr val="002060"/>
                </a:solidFill>
              </a:rPr>
              <a:t>逗号间隔</a:t>
            </a:r>
            <a:r>
              <a:rPr lang="zh-CN" altLang="zh-CN" sz="2400" dirty="0"/>
              <a:t>。</a:t>
            </a:r>
            <a:endParaRPr lang="en-US" altLang="zh-CN" sz="2400" dirty="0"/>
          </a:p>
          <a:p>
            <a:r>
              <a:rPr lang="zh-CN" altLang="en-US" sz="2400" dirty="0"/>
              <a:t>在</a:t>
            </a:r>
            <a:r>
              <a:rPr lang="en-US" altLang="zh-CN" sz="2400" dirty="0"/>
              <a:t>User</a:t>
            </a:r>
            <a:r>
              <a:rPr lang="zh-CN" altLang="en-US" sz="2400" dirty="0"/>
              <a:t>部分使用“</a:t>
            </a:r>
            <a:r>
              <a:rPr lang="en-US" altLang="zh-CN" sz="2400" dirty="0"/>
              <a:t>%</a:t>
            </a:r>
            <a:r>
              <a:rPr lang="zh-CN" altLang="en-US" sz="2400" dirty="0"/>
              <a:t>组名”的形式为组中的所有用户授权。</a:t>
            </a:r>
            <a:endParaRPr lang="en-US" altLang="zh-CN" sz="2400" dirty="0"/>
          </a:p>
          <a:p>
            <a:r>
              <a:rPr lang="zh-CN" altLang="zh-CN" sz="2400" dirty="0"/>
              <a:t>在</a:t>
            </a:r>
            <a:r>
              <a:rPr lang="en-US" altLang="zh-CN" sz="2400" dirty="0" err="1"/>
              <a:t>Cmnd</a:t>
            </a:r>
            <a:r>
              <a:rPr lang="zh-CN" altLang="zh-CN" sz="2400" dirty="0"/>
              <a:t>部分</a:t>
            </a:r>
            <a:endParaRPr lang="en-US" altLang="zh-CN" sz="2400" dirty="0"/>
          </a:p>
          <a:p>
            <a:pPr lvl="1"/>
            <a:r>
              <a:rPr lang="zh-CN" altLang="zh-CN" sz="2000" dirty="0"/>
              <a:t>使用</a:t>
            </a:r>
            <a:r>
              <a:rPr lang="en-US" altLang="zh-CN" sz="2000" b="1" dirty="0">
                <a:solidFill>
                  <a:srgbClr val="FF0000"/>
                </a:solidFill>
              </a:rPr>
              <a:t>NOPASSWD:</a:t>
            </a:r>
            <a:r>
              <a:rPr lang="zh-CN" altLang="en-US" sz="2000" dirty="0"/>
              <a:t>前缀</a:t>
            </a:r>
            <a:r>
              <a:rPr lang="zh-CN" altLang="zh-CN" sz="2000" dirty="0"/>
              <a:t>参数，表示不用输入口令即可执行</a:t>
            </a:r>
            <a:r>
              <a:rPr lang="en-US" altLang="zh-CN" sz="2000" dirty="0" err="1"/>
              <a:t>Cmnd</a:t>
            </a:r>
            <a:r>
              <a:rPr lang="zh-CN" altLang="zh-CN" sz="2000" dirty="0"/>
              <a:t>。</a:t>
            </a:r>
            <a:endParaRPr lang="en-US" altLang="zh-CN" sz="2000" dirty="0"/>
          </a:p>
          <a:p>
            <a:pPr lvl="1"/>
            <a:r>
              <a:rPr lang="zh-CN" altLang="en-US" sz="2000" dirty="0"/>
              <a:t>使用</a:t>
            </a:r>
            <a:r>
              <a:rPr lang="zh-CN" altLang="en-US" sz="2000" b="1" dirty="0"/>
              <a:t> </a:t>
            </a:r>
            <a:r>
              <a:rPr lang="en-US" altLang="zh-CN" sz="2000" b="1" dirty="0">
                <a:solidFill>
                  <a:srgbClr val="FF0000"/>
                </a:solidFill>
              </a:rPr>
              <a:t>! </a:t>
            </a:r>
            <a:r>
              <a:rPr lang="zh-CN" altLang="en-US" sz="2000" b="1" dirty="0"/>
              <a:t>前缀</a:t>
            </a:r>
            <a:r>
              <a:rPr lang="zh-CN" altLang="en-US" sz="2000" dirty="0"/>
              <a:t>表示逻辑非。使用</a:t>
            </a:r>
            <a:r>
              <a:rPr lang="en-US" altLang="zh-CN" sz="2000" dirty="0"/>
              <a:t>Shell</a:t>
            </a:r>
            <a:r>
              <a:rPr lang="zh-CN" altLang="en-US" sz="2000" b="1" dirty="0"/>
              <a:t>通配符 </a:t>
            </a:r>
            <a:r>
              <a:rPr lang="zh-CN" altLang="en-US" sz="2000" dirty="0"/>
              <a:t>匹配可以执行的命令。</a:t>
            </a:r>
          </a:p>
          <a:p>
            <a:r>
              <a:rPr lang="en-US" altLang="zh-CN" sz="2400" b="1" dirty="0">
                <a:solidFill>
                  <a:srgbClr val="FF0000"/>
                </a:solidFill>
              </a:rPr>
              <a:t>ALL</a:t>
            </a:r>
            <a:r>
              <a:rPr lang="zh-CN" altLang="en-US" sz="2400" dirty="0"/>
              <a:t>表示所有。</a:t>
            </a:r>
            <a:r>
              <a:rPr lang="zh-CN" altLang="zh-CN" sz="2400" dirty="0"/>
              <a:t>以</a:t>
            </a:r>
            <a:r>
              <a:rPr lang="en-US" altLang="zh-CN" sz="2400" dirty="0"/>
              <a:t>#</a:t>
            </a:r>
            <a:r>
              <a:rPr lang="zh-CN" altLang="zh-CN" sz="2400" dirty="0"/>
              <a:t>开始的行为注释行</a:t>
            </a:r>
            <a:r>
              <a:rPr lang="zh-CN" altLang="en-US" sz="2400" dirty="0"/>
              <a:t>。行末的</a:t>
            </a:r>
            <a:r>
              <a:rPr lang="en-US" altLang="zh-CN" sz="2400" dirty="0"/>
              <a:t>\</a:t>
            </a:r>
            <a:r>
              <a:rPr lang="zh-CN" altLang="en-US" sz="2400" dirty="0"/>
              <a:t>为续行符。</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
        <p:nvSpPr>
          <p:cNvPr id="7" name="TextBox 6"/>
          <p:cNvSpPr txBox="1"/>
          <p:nvPr/>
        </p:nvSpPr>
        <p:spPr>
          <a:xfrm>
            <a:off x="467544" y="1412776"/>
            <a:ext cx="835292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User           Host = (</a:t>
            </a:r>
            <a:r>
              <a:rPr lang="en-US" altLang="zh-CN" sz="2800" dirty="0" err="1"/>
              <a:t>Runas</a:t>
            </a:r>
            <a:r>
              <a:rPr lang="en-US" altLang="zh-CN" sz="2800" dirty="0"/>
              <a:t>)                      </a:t>
            </a:r>
            <a:r>
              <a:rPr lang="en-US" altLang="zh-CN" sz="2800" dirty="0" err="1"/>
              <a:t>Cmnd</a:t>
            </a:r>
            <a:endParaRPr lang="zh-CN" altLang="zh-CN" sz="2800" dirty="0"/>
          </a:p>
        </p:txBody>
      </p:sp>
      <p:sp>
        <p:nvSpPr>
          <p:cNvPr id="8" name="AutoShape 10"/>
          <p:cNvSpPr>
            <a:spLocks noChangeArrowheads="1"/>
          </p:cNvSpPr>
          <p:nvPr/>
        </p:nvSpPr>
        <p:spPr bwMode="auto">
          <a:xfrm>
            <a:off x="395536" y="2204864"/>
            <a:ext cx="1656184" cy="468313"/>
          </a:xfrm>
          <a:prstGeom prst="wedgeRoundRectCallout">
            <a:avLst>
              <a:gd name="adj1" fmla="val -21115"/>
              <a:gd name="adj2" fmla="val -137120"/>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r>
              <a:rPr lang="zh-CN" altLang="en-US" sz="1800" b="1" dirty="0">
                <a:ea typeface="楷体_GB2312" pitchFamily="49" charset="-122"/>
              </a:rPr>
              <a:t>被授权的用户</a:t>
            </a:r>
          </a:p>
        </p:txBody>
      </p:sp>
      <p:sp>
        <p:nvSpPr>
          <p:cNvPr id="9" name="AutoShape 10"/>
          <p:cNvSpPr>
            <a:spLocks noChangeArrowheads="1"/>
          </p:cNvSpPr>
          <p:nvPr/>
        </p:nvSpPr>
        <p:spPr bwMode="auto">
          <a:xfrm>
            <a:off x="2123728" y="2204864"/>
            <a:ext cx="2160240" cy="468313"/>
          </a:xfrm>
          <a:prstGeom prst="wedgeRoundRectCallout">
            <a:avLst>
              <a:gd name="adj1" fmla="val -25164"/>
              <a:gd name="adj2" fmla="val -126272"/>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r>
              <a:rPr lang="zh-CN" altLang="en-US" sz="1800" b="1" dirty="0">
                <a:ea typeface="楷体_GB2312" pitchFamily="49" charset="-122"/>
              </a:rPr>
              <a:t>在哪些主机中使用</a:t>
            </a:r>
          </a:p>
        </p:txBody>
      </p:sp>
      <p:sp>
        <p:nvSpPr>
          <p:cNvPr id="10" name="AutoShape 10"/>
          <p:cNvSpPr>
            <a:spLocks noChangeArrowheads="1"/>
          </p:cNvSpPr>
          <p:nvPr/>
        </p:nvSpPr>
        <p:spPr bwMode="auto">
          <a:xfrm>
            <a:off x="6732240" y="2204864"/>
            <a:ext cx="2108745" cy="468313"/>
          </a:xfrm>
          <a:prstGeom prst="wedgeRoundRectCallout">
            <a:avLst>
              <a:gd name="adj1" fmla="val -24851"/>
              <a:gd name="adj2" fmla="val -129662"/>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r>
              <a:rPr lang="zh-CN" altLang="en-US" sz="1800" b="1" dirty="0">
                <a:ea typeface="楷体_GB2312" pitchFamily="49" charset="-122"/>
              </a:rPr>
              <a:t>允许执行哪些命令</a:t>
            </a:r>
          </a:p>
        </p:txBody>
      </p:sp>
      <p:sp>
        <p:nvSpPr>
          <p:cNvPr id="17" name="AutoShape 10"/>
          <p:cNvSpPr>
            <a:spLocks noChangeArrowheads="1"/>
          </p:cNvSpPr>
          <p:nvPr/>
        </p:nvSpPr>
        <p:spPr bwMode="auto">
          <a:xfrm>
            <a:off x="4355976" y="2204864"/>
            <a:ext cx="2266950" cy="468313"/>
          </a:xfrm>
          <a:prstGeom prst="wedgeRoundRectCallout">
            <a:avLst>
              <a:gd name="adj1" fmla="val -42298"/>
              <a:gd name="adj2" fmla="val -135425"/>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r>
              <a:rPr lang="zh-CN" altLang="zh-CN" b="1" dirty="0"/>
              <a:t>可切换</a:t>
            </a:r>
            <a:r>
              <a:rPr lang="zh-CN" altLang="en-US" b="1" dirty="0"/>
              <a:t>为哪些</a:t>
            </a:r>
            <a:r>
              <a:rPr lang="zh-CN" altLang="zh-CN" b="1" dirty="0"/>
              <a:t>用户</a:t>
            </a:r>
            <a:endParaRPr lang="zh-CN" altLang="en-US" sz="18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sudoers</a:t>
            </a:r>
            <a:r>
              <a:rPr lang="en-US" altLang="zh-CN" dirty="0"/>
              <a:t> </a:t>
            </a:r>
            <a:r>
              <a:rPr lang="zh-CN" altLang="en-US" dirty="0"/>
              <a:t>的配置语法续</a:t>
            </a:r>
          </a:p>
        </p:txBody>
      </p:sp>
      <p:sp>
        <p:nvSpPr>
          <p:cNvPr id="3" name="内容占位符 2"/>
          <p:cNvSpPr>
            <a:spLocks noGrp="1"/>
          </p:cNvSpPr>
          <p:nvPr>
            <p:ph idx="1"/>
          </p:nvPr>
        </p:nvSpPr>
        <p:spPr>
          <a:xfrm>
            <a:off x="457200" y="1196752"/>
            <a:ext cx="8229600" cy="4968552"/>
          </a:xfrm>
        </p:spPr>
        <p:txBody>
          <a:bodyPr/>
          <a:lstStyle/>
          <a:p>
            <a:r>
              <a:rPr lang="zh-CN" altLang="en-US" dirty="0"/>
              <a:t>定义四种别名</a:t>
            </a:r>
            <a:endParaRPr lang="en-US" altLang="zh-CN" dirty="0"/>
          </a:p>
          <a:p>
            <a:pPr lvl="1"/>
            <a:r>
              <a:rPr lang="en-US" altLang="zh-CN" sz="2400" dirty="0" err="1"/>
              <a:t>User_Alias</a:t>
            </a:r>
            <a:endParaRPr lang="en-US" altLang="zh-CN" sz="2400" dirty="0"/>
          </a:p>
          <a:p>
            <a:pPr lvl="1"/>
            <a:r>
              <a:rPr lang="en-US" altLang="zh-CN" sz="2400" dirty="0" err="1"/>
              <a:t>Host_Alias</a:t>
            </a:r>
            <a:endParaRPr lang="en-US" altLang="zh-CN" sz="2400" dirty="0"/>
          </a:p>
          <a:p>
            <a:pPr lvl="1"/>
            <a:r>
              <a:rPr lang="en-US" altLang="zh-CN" sz="2400" dirty="0" err="1"/>
              <a:t>Runas_Alias</a:t>
            </a:r>
            <a:endParaRPr lang="en-US" altLang="zh-CN" sz="2400" dirty="0"/>
          </a:p>
          <a:p>
            <a:pPr lvl="1"/>
            <a:r>
              <a:rPr lang="en-US" altLang="zh-CN" sz="2400" dirty="0" err="1"/>
              <a:t>Cmnd_Alias</a:t>
            </a:r>
            <a:endParaRPr lang="en-US" altLang="zh-CN" sz="2400" dirty="0"/>
          </a:p>
          <a:p>
            <a:r>
              <a:rPr lang="zh-CN" altLang="en-US" dirty="0"/>
              <a:t>语法</a:t>
            </a:r>
            <a:endParaRPr lang="en-US" altLang="zh-CN" dirty="0"/>
          </a:p>
          <a:p>
            <a:endParaRPr lang="en-US" altLang="zh-CN" dirty="0"/>
          </a:p>
          <a:p>
            <a:endParaRPr lang="en-US" altLang="zh-CN" dirty="0"/>
          </a:p>
          <a:p>
            <a:endParaRPr lang="en-US" altLang="zh-CN" dirty="0"/>
          </a:p>
          <a:p>
            <a:r>
              <a:rPr lang="zh-CN" altLang="en-US" dirty="0"/>
              <a:t>使用别名简化授权</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
        <p:nvSpPr>
          <p:cNvPr id="7" name="TextBox 6"/>
          <p:cNvSpPr txBox="1"/>
          <p:nvPr/>
        </p:nvSpPr>
        <p:spPr>
          <a:xfrm>
            <a:off x="611560" y="4149080"/>
            <a:ext cx="7920880" cy="1354217"/>
          </a:xfrm>
          <a:prstGeom prst="rect">
            <a:avLst/>
          </a:prstGeom>
          <a:noFill/>
        </p:spPr>
        <p:txBody>
          <a:bodyPr wrap="square" rtlCol="0">
            <a:spAutoFit/>
          </a:bodyPr>
          <a:lstStyle/>
          <a:p>
            <a:r>
              <a:rPr lang="en-US" altLang="zh-CN" sz="2000" b="1" dirty="0" err="1"/>
              <a:t>User_Alias</a:t>
            </a:r>
            <a:r>
              <a:rPr lang="en-US" altLang="zh-CN" sz="2000" dirty="0"/>
              <a:t>     </a:t>
            </a:r>
            <a:r>
              <a:rPr lang="en-US" altLang="zh-CN" sz="2000" i="1" dirty="0"/>
              <a:t>USER_ALIAS_NAME</a:t>
            </a:r>
            <a:r>
              <a:rPr lang="en-US" altLang="zh-CN" sz="2000" dirty="0"/>
              <a:t> = user1, user2, ......</a:t>
            </a:r>
            <a:endParaRPr lang="zh-CN" altLang="zh-CN" sz="2000" dirty="0"/>
          </a:p>
          <a:p>
            <a:r>
              <a:rPr lang="en-US" altLang="zh-CN" sz="2000" b="1" dirty="0" err="1"/>
              <a:t>Host_Alias</a:t>
            </a:r>
            <a:r>
              <a:rPr lang="en-US" altLang="zh-CN" sz="2000" dirty="0"/>
              <a:t>     </a:t>
            </a:r>
            <a:r>
              <a:rPr lang="en-US" altLang="zh-CN" sz="2200" i="1" dirty="0"/>
              <a:t>HOST_ALIAS_NAME</a:t>
            </a:r>
            <a:r>
              <a:rPr lang="en-US" altLang="zh-CN" sz="2000" dirty="0"/>
              <a:t> = host1, host2, ......</a:t>
            </a:r>
            <a:endParaRPr lang="zh-CN" altLang="zh-CN" sz="2000" dirty="0"/>
          </a:p>
          <a:p>
            <a:r>
              <a:rPr lang="en-US" altLang="zh-CN" sz="2000" b="1" dirty="0" err="1"/>
              <a:t>Runas_Alias</a:t>
            </a:r>
            <a:r>
              <a:rPr lang="en-US" altLang="zh-CN" sz="2000" dirty="0"/>
              <a:t>  </a:t>
            </a:r>
            <a:r>
              <a:rPr lang="en-US" altLang="zh-CN" sz="2000" i="1" dirty="0"/>
              <a:t>RUNAS_ALIAS_NAME</a:t>
            </a:r>
            <a:r>
              <a:rPr lang="en-US" altLang="zh-CN" sz="2000" dirty="0"/>
              <a:t> = runas1, runas2, ......</a:t>
            </a:r>
            <a:endParaRPr lang="zh-CN" altLang="zh-CN" sz="2000" dirty="0"/>
          </a:p>
          <a:p>
            <a:r>
              <a:rPr lang="en-US" altLang="zh-CN" sz="2000" b="1" dirty="0" err="1"/>
              <a:t>Cmnd_Alias</a:t>
            </a:r>
            <a:r>
              <a:rPr lang="en-US" altLang="zh-CN" sz="2000" dirty="0"/>
              <a:t>   </a:t>
            </a:r>
            <a:r>
              <a:rPr lang="en-US" altLang="zh-CN" sz="2000" i="1" dirty="0"/>
              <a:t>COMMAND_ALIAS_NAME</a:t>
            </a:r>
            <a:r>
              <a:rPr lang="en-US" altLang="zh-CN" sz="2000" dirty="0"/>
              <a:t> = cmnd1, cmnd2, ......</a:t>
            </a:r>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sudoers</a:t>
            </a:r>
            <a:r>
              <a:rPr lang="en-US" altLang="zh-CN" dirty="0"/>
              <a:t> </a:t>
            </a:r>
            <a:r>
              <a:rPr lang="zh-CN" altLang="en-US" dirty="0"/>
              <a:t>的配置举例</a:t>
            </a:r>
            <a:r>
              <a:rPr lang="en-US" altLang="zh-CN" dirty="0"/>
              <a:t>1</a:t>
            </a:r>
            <a:endParaRPr lang="zh-CN" altLang="en-US" dirty="0"/>
          </a:p>
        </p:txBody>
      </p:sp>
      <p:sp>
        <p:nvSpPr>
          <p:cNvPr id="3" name="内容占位符 2"/>
          <p:cNvSpPr>
            <a:spLocks noGrp="1"/>
          </p:cNvSpPr>
          <p:nvPr>
            <p:ph idx="1"/>
          </p:nvPr>
        </p:nvSpPr>
        <p:spPr>
          <a:xfrm>
            <a:off x="457200" y="1600201"/>
            <a:ext cx="8229600" cy="1540768"/>
          </a:xfrm>
        </p:spPr>
        <p:txBody>
          <a:bodyPr/>
          <a:lstStyle/>
          <a:p>
            <a:r>
              <a:rPr lang="zh-CN" altLang="zh-CN" dirty="0"/>
              <a:t>专职系统管理员</a:t>
            </a:r>
            <a:r>
              <a:rPr lang="en-US" altLang="zh-CN" dirty="0"/>
              <a:t>(</a:t>
            </a:r>
            <a:r>
              <a:rPr lang="en-US" altLang="zh-CN" dirty="0" err="1"/>
              <a:t>millert,mikef</a:t>
            </a:r>
            <a:r>
              <a:rPr lang="zh-CN" altLang="zh-CN" dirty="0"/>
              <a:t>和</a:t>
            </a:r>
            <a:r>
              <a:rPr lang="en-US" altLang="zh-CN" dirty="0"/>
              <a:t>dowdy)</a:t>
            </a:r>
            <a:r>
              <a:rPr lang="zh-CN" altLang="zh-CN" dirty="0"/>
              <a:t>可以在任何主机上</a:t>
            </a:r>
            <a:r>
              <a:rPr lang="zh-CN" altLang="en-US" dirty="0"/>
              <a:t>以</a:t>
            </a:r>
            <a:r>
              <a:rPr lang="en-US" altLang="zh-CN" dirty="0"/>
              <a:t>root</a:t>
            </a:r>
            <a:r>
              <a:rPr lang="zh-CN" altLang="en-US" dirty="0"/>
              <a:t>用户身份</a:t>
            </a:r>
            <a:r>
              <a:rPr lang="zh-CN" altLang="zh-CN" dirty="0"/>
              <a:t>执行任何命令而不需要进行身份验证。</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
        <p:nvSpPr>
          <p:cNvPr id="7" name="TextBox 6"/>
          <p:cNvSpPr txBox="1"/>
          <p:nvPr/>
        </p:nvSpPr>
        <p:spPr>
          <a:xfrm>
            <a:off x="611560" y="3501008"/>
            <a:ext cx="8064896"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err="1"/>
              <a:t>User_Alias</a:t>
            </a:r>
            <a:r>
              <a:rPr lang="en-US" altLang="zh-CN" sz="2800" dirty="0"/>
              <a:t> FULLTIMERS = </a:t>
            </a:r>
            <a:r>
              <a:rPr lang="en-US" altLang="zh-CN" sz="2800" dirty="0" err="1"/>
              <a:t>millert</a:t>
            </a:r>
            <a:r>
              <a:rPr lang="en-US" altLang="zh-CN" sz="2800" dirty="0"/>
              <a:t>, </a:t>
            </a:r>
            <a:r>
              <a:rPr lang="en-US" altLang="zh-CN" sz="2800" dirty="0" err="1"/>
              <a:t>mikef</a:t>
            </a:r>
            <a:r>
              <a:rPr lang="en-US" altLang="zh-CN" sz="2800" dirty="0"/>
              <a:t>, dowdy</a:t>
            </a:r>
            <a:endParaRPr lang="zh-CN" altLang="zh-CN" sz="2800" dirty="0"/>
          </a:p>
          <a:p>
            <a:r>
              <a:rPr lang="en-US" altLang="zh-CN" sz="2800" dirty="0"/>
              <a:t>FULLTIMERS ALL = NOPASSWD: ALL</a:t>
            </a:r>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sudoers</a:t>
            </a:r>
            <a:r>
              <a:rPr lang="en-US" altLang="zh-CN" dirty="0"/>
              <a:t> </a:t>
            </a:r>
            <a:r>
              <a:rPr lang="zh-CN" altLang="en-US" dirty="0"/>
              <a:t>的配置举例</a:t>
            </a:r>
            <a:r>
              <a:rPr lang="en-US" altLang="zh-CN" dirty="0"/>
              <a:t>2</a:t>
            </a:r>
            <a:endParaRPr lang="zh-CN" altLang="en-US" dirty="0"/>
          </a:p>
        </p:txBody>
      </p:sp>
      <p:sp>
        <p:nvSpPr>
          <p:cNvPr id="3" name="内容占位符 2"/>
          <p:cNvSpPr>
            <a:spLocks noGrp="1"/>
          </p:cNvSpPr>
          <p:nvPr>
            <p:ph idx="1"/>
          </p:nvPr>
        </p:nvSpPr>
        <p:spPr>
          <a:xfrm>
            <a:off x="395536" y="1340768"/>
            <a:ext cx="8229600" cy="1972816"/>
          </a:xfrm>
        </p:spPr>
        <p:txBody>
          <a:bodyPr/>
          <a:lstStyle/>
          <a:p>
            <a:r>
              <a:rPr lang="zh-CN" altLang="en-US" dirty="0"/>
              <a:t>兼职管理员</a:t>
            </a:r>
            <a:r>
              <a:rPr lang="en-US" altLang="zh-CN" dirty="0"/>
              <a:t>(</a:t>
            </a:r>
            <a:r>
              <a:rPr lang="en-US" altLang="zh-CN" dirty="0" err="1"/>
              <a:t>jalala</a:t>
            </a:r>
            <a:r>
              <a:rPr lang="en-US" altLang="zh-CN" dirty="0"/>
              <a:t>, sonar</a:t>
            </a:r>
            <a:r>
              <a:rPr lang="zh-CN" altLang="en-US" dirty="0"/>
              <a:t>和</a:t>
            </a:r>
            <a:r>
              <a:rPr lang="en-US" altLang="zh-CN" dirty="0"/>
              <a:t>huge)</a:t>
            </a:r>
            <a:r>
              <a:rPr lang="zh-CN" altLang="en-US" dirty="0"/>
              <a:t>可以在任何主机上以</a:t>
            </a:r>
            <a:r>
              <a:rPr lang="en-US" altLang="zh-CN" dirty="0"/>
              <a:t>root</a:t>
            </a:r>
            <a:r>
              <a:rPr lang="zh-CN" altLang="en-US" dirty="0"/>
              <a:t>用户身份运行别名 </a:t>
            </a:r>
            <a:r>
              <a:rPr lang="en-US" altLang="zh-CN" dirty="0"/>
              <a:t>BROWSE</a:t>
            </a:r>
            <a:r>
              <a:rPr lang="zh-CN" altLang="en-US" dirty="0"/>
              <a:t>、</a:t>
            </a:r>
            <a:r>
              <a:rPr lang="en-US" altLang="zh-CN" dirty="0"/>
              <a:t>PROCESSES</a:t>
            </a:r>
            <a:r>
              <a:rPr lang="zh-CN" altLang="en-US" dirty="0"/>
              <a:t>、</a:t>
            </a:r>
            <a:r>
              <a:rPr lang="en-US" altLang="zh-CN" dirty="0"/>
              <a:t>USERS </a:t>
            </a:r>
            <a:r>
              <a:rPr lang="zh-CN" altLang="en-US" dirty="0"/>
              <a:t>中定义的命令，同时可以修改除了 </a:t>
            </a:r>
            <a:r>
              <a:rPr lang="en-US" altLang="zh-CN" dirty="0"/>
              <a:t>root </a:t>
            </a:r>
            <a:r>
              <a:rPr lang="zh-CN" altLang="en-US" dirty="0"/>
              <a:t>用户之外的所有用户口令。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
        <p:nvSpPr>
          <p:cNvPr id="7" name="TextBox 6"/>
          <p:cNvSpPr txBox="1"/>
          <p:nvPr/>
        </p:nvSpPr>
        <p:spPr>
          <a:xfrm>
            <a:off x="251520" y="3506232"/>
            <a:ext cx="8712968"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err="1"/>
              <a:t>User_Alias</a:t>
            </a:r>
            <a:r>
              <a:rPr lang="en-US" altLang="zh-CN" sz="2000" dirty="0"/>
              <a:t>       PARTTIMERS2 = </a:t>
            </a:r>
            <a:r>
              <a:rPr lang="en-US" altLang="zh-CN" sz="2000" dirty="0" err="1"/>
              <a:t>jalala</a:t>
            </a:r>
            <a:r>
              <a:rPr lang="en-US" altLang="zh-CN" sz="2000" dirty="0"/>
              <a:t>, sonar , huge</a:t>
            </a:r>
            <a:endParaRPr lang="zh-CN" altLang="zh-CN" sz="2000" dirty="0"/>
          </a:p>
          <a:p>
            <a:r>
              <a:rPr lang="en-US" altLang="zh-CN" sz="2000" dirty="0" err="1"/>
              <a:t>Cmnd_Alias</a:t>
            </a:r>
            <a:r>
              <a:rPr lang="en-US" altLang="zh-CN" sz="2000" dirty="0"/>
              <a:t>      BROWSE = /bin/</a:t>
            </a:r>
            <a:r>
              <a:rPr lang="en-US" altLang="zh-CN" sz="2000" dirty="0" err="1"/>
              <a:t>ls</a:t>
            </a:r>
            <a:r>
              <a:rPr lang="en-US" altLang="zh-CN" sz="2000" dirty="0"/>
              <a:t>, /bin/</a:t>
            </a:r>
            <a:r>
              <a:rPr lang="en-US" altLang="zh-CN" sz="2000" dirty="0" err="1"/>
              <a:t>cd</a:t>
            </a:r>
            <a:r>
              <a:rPr lang="en-US" altLang="zh-CN" sz="2000" dirty="0"/>
              <a:t>, /bin/cat</a:t>
            </a:r>
            <a:endParaRPr lang="zh-CN" altLang="zh-CN" sz="2000" dirty="0"/>
          </a:p>
          <a:p>
            <a:r>
              <a:rPr lang="en-US" altLang="zh-CN" sz="2000" dirty="0" err="1"/>
              <a:t>Cmnd_Alias</a:t>
            </a:r>
            <a:r>
              <a:rPr lang="en-US" altLang="zh-CN" sz="2000" dirty="0"/>
              <a:t>      PROCESSES = /bin/nice, /bin/kill, /</a:t>
            </a:r>
            <a:r>
              <a:rPr lang="en-US" altLang="zh-CN" sz="2000" dirty="0" err="1"/>
              <a:t>usr</a:t>
            </a:r>
            <a:r>
              <a:rPr lang="en-US" altLang="zh-CN" sz="2000" dirty="0"/>
              <a:t>/bin/</a:t>
            </a:r>
            <a:r>
              <a:rPr lang="en-US" altLang="zh-CN" sz="2000" dirty="0" err="1"/>
              <a:t>killall</a:t>
            </a:r>
            <a:endParaRPr lang="zh-CN" altLang="zh-CN" sz="2000" dirty="0"/>
          </a:p>
          <a:p>
            <a:r>
              <a:rPr lang="en-US" altLang="zh-CN" sz="2000" dirty="0" err="1"/>
              <a:t>Cmnd_Alias</a:t>
            </a:r>
            <a:r>
              <a:rPr lang="en-US" altLang="zh-CN" sz="2000" dirty="0"/>
              <a:t>      USERS = /</a:t>
            </a:r>
            <a:r>
              <a:rPr lang="en-US" altLang="zh-CN" sz="2000" dirty="0" err="1"/>
              <a:t>usr</a:t>
            </a:r>
            <a:r>
              <a:rPr lang="en-US" altLang="zh-CN" sz="2000" dirty="0"/>
              <a:t>/</a:t>
            </a:r>
            <a:r>
              <a:rPr lang="en-US" altLang="zh-CN" sz="2000" dirty="0" err="1"/>
              <a:t>sbin</a:t>
            </a:r>
            <a:r>
              <a:rPr lang="en-US" altLang="zh-CN" sz="2000" dirty="0"/>
              <a:t>/</a:t>
            </a:r>
            <a:r>
              <a:rPr lang="en-US" altLang="zh-CN" sz="2000" dirty="0" err="1"/>
              <a:t>useradd</a:t>
            </a:r>
            <a:r>
              <a:rPr lang="en-US" altLang="zh-CN" sz="2000" dirty="0"/>
              <a:t> </a:t>
            </a:r>
            <a:r>
              <a:rPr lang="en-US" altLang="zh-CN" sz="2000" dirty="0">
                <a:solidFill>
                  <a:srgbClr val="FF0000"/>
                </a:solidFill>
              </a:rPr>
              <a:t>[</a:t>
            </a:r>
            <a:r>
              <a:rPr lang="en-US" altLang="zh-CN" sz="2000" dirty="0"/>
              <a:t>A-z</a:t>
            </a:r>
            <a:r>
              <a:rPr lang="en-US" altLang="zh-CN" sz="2000" dirty="0">
                <a:solidFill>
                  <a:srgbClr val="FF0000"/>
                </a:solidFill>
              </a:rPr>
              <a:t>]*</a:t>
            </a:r>
            <a:r>
              <a:rPr lang="en-US" altLang="zh-CN" sz="2000" dirty="0"/>
              <a:t>,/</a:t>
            </a:r>
            <a:r>
              <a:rPr lang="en-US" altLang="zh-CN" sz="2000" dirty="0" err="1"/>
              <a:t>usr</a:t>
            </a:r>
            <a:r>
              <a:rPr lang="en-US" altLang="zh-CN" sz="2000" dirty="0"/>
              <a:t>/</a:t>
            </a:r>
            <a:r>
              <a:rPr lang="en-US" altLang="zh-CN" sz="2000" dirty="0" err="1"/>
              <a:t>sbin</a:t>
            </a:r>
            <a:r>
              <a:rPr lang="en-US" altLang="zh-CN" sz="2000" dirty="0"/>
              <a:t>/</a:t>
            </a:r>
            <a:r>
              <a:rPr lang="en-US" altLang="zh-CN" sz="2000" dirty="0" err="1"/>
              <a:t>userdel</a:t>
            </a:r>
            <a:r>
              <a:rPr lang="en-US" altLang="zh-CN" sz="2000" dirty="0"/>
              <a:t> -r </a:t>
            </a:r>
            <a:r>
              <a:rPr lang="en-US" altLang="zh-CN" sz="2000" dirty="0">
                <a:solidFill>
                  <a:srgbClr val="FF0000"/>
                </a:solidFill>
              </a:rPr>
              <a:t>[</a:t>
            </a:r>
            <a:r>
              <a:rPr lang="en-US" altLang="zh-CN" sz="2000" dirty="0"/>
              <a:t>A-z</a:t>
            </a:r>
            <a:r>
              <a:rPr lang="en-US" altLang="zh-CN" sz="2000" dirty="0">
                <a:solidFill>
                  <a:srgbClr val="FF0000"/>
                </a:solidFill>
              </a:rPr>
              <a:t>]*</a:t>
            </a:r>
            <a:endParaRPr lang="zh-CN" altLang="zh-CN" sz="2000" dirty="0">
              <a:solidFill>
                <a:srgbClr val="FF0000"/>
              </a:solidFill>
            </a:endParaRPr>
          </a:p>
          <a:p>
            <a:endParaRPr lang="en-US" altLang="zh-CN" sz="2000" dirty="0"/>
          </a:p>
          <a:p>
            <a:r>
              <a:rPr lang="en-US" altLang="zh-CN" sz="2000" dirty="0"/>
              <a:t>PARTTIMERS2  ALL= USERS,PROCESSES,BROWSE, /</a:t>
            </a:r>
            <a:r>
              <a:rPr lang="en-US" altLang="zh-CN" sz="2000" dirty="0" err="1"/>
              <a:t>usr</a:t>
            </a:r>
            <a:r>
              <a:rPr lang="en-US" altLang="zh-CN" sz="2000" dirty="0"/>
              <a:t>/bin/</a:t>
            </a:r>
            <a:r>
              <a:rPr lang="en-US" altLang="zh-CN" sz="2000" dirty="0" err="1"/>
              <a:t>passwd</a:t>
            </a:r>
            <a:r>
              <a:rPr lang="en-US" altLang="zh-CN" sz="2000" dirty="0"/>
              <a:t> </a:t>
            </a:r>
            <a:r>
              <a:rPr lang="en-US" altLang="zh-CN" sz="2000" dirty="0">
                <a:solidFill>
                  <a:srgbClr val="FF0000"/>
                </a:solidFill>
              </a:rPr>
              <a:t>[</a:t>
            </a:r>
            <a:r>
              <a:rPr lang="en-US" altLang="zh-CN" sz="2000" dirty="0"/>
              <a:t>A-z</a:t>
            </a:r>
            <a:r>
              <a:rPr lang="en-US" altLang="zh-CN" sz="2000" b="1" dirty="0">
                <a:solidFill>
                  <a:srgbClr val="FF0000"/>
                </a:solidFill>
              </a:rPr>
              <a:t>]*</a:t>
            </a:r>
            <a:r>
              <a:rPr lang="en-US" altLang="zh-CN" sz="2000" dirty="0"/>
              <a:t>, </a:t>
            </a:r>
            <a:r>
              <a:rPr lang="en-US" altLang="zh-CN" sz="2000" b="1" dirty="0">
                <a:solidFill>
                  <a:srgbClr val="FF0000"/>
                </a:solidFill>
              </a:rPr>
              <a:t>!</a:t>
            </a:r>
            <a:r>
              <a:rPr lang="en-US" altLang="zh-CN" sz="2000" dirty="0"/>
              <a:t>/</a:t>
            </a:r>
            <a:r>
              <a:rPr lang="en-US" altLang="zh-CN" sz="2000" dirty="0" err="1"/>
              <a:t>usr</a:t>
            </a:r>
            <a:r>
              <a:rPr lang="en-US" altLang="zh-CN" sz="2000" dirty="0"/>
              <a:t>/bin/</a:t>
            </a:r>
            <a:r>
              <a:rPr lang="en-US" altLang="zh-CN" sz="2000" dirty="0" err="1"/>
              <a:t>passwd</a:t>
            </a:r>
            <a:r>
              <a:rPr lang="en-US" altLang="zh-CN" sz="2000" dirty="0"/>
              <a:t> root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sudo</a:t>
            </a:r>
            <a:r>
              <a:rPr lang="zh-CN" altLang="zh-CN" dirty="0"/>
              <a:t>命令</a:t>
            </a:r>
            <a:endParaRPr lang="zh-CN" altLang="en-US" dirty="0"/>
          </a:p>
        </p:txBody>
      </p:sp>
      <p:sp>
        <p:nvSpPr>
          <p:cNvPr id="3" name="内容占位符 2"/>
          <p:cNvSpPr>
            <a:spLocks noGrp="1"/>
          </p:cNvSpPr>
          <p:nvPr>
            <p:ph idx="1"/>
          </p:nvPr>
        </p:nvSpPr>
        <p:spPr>
          <a:xfrm>
            <a:off x="457200" y="2348880"/>
            <a:ext cx="8229600" cy="3782045"/>
          </a:xfrm>
        </p:spPr>
        <p:txBody>
          <a:bodyPr/>
          <a:lstStyle/>
          <a:p>
            <a:r>
              <a:rPr lang="en-US" altLang="zh-CN" sz="2400" dirty="0"/>
              <a:t>-H : </a:t>
            </a:r>
            <a:r>
              <a:rPr lang="zh-CN" altLang="en-US" sz="2400" dirty="0"/>
              <a:t>将环境变量中的</a:t>
            </a:r>
            <a:r>
              <a:rPr lang="en-US" altLang="zh-CN" sz="2400" dirty="0"/>
              <a:t>$HOME</a:t>
            </a:r>
            <a:r>
              <a:rPr lang="zh-CN" altLang="en-US" sz="2400" dirty="0"/>
              <a:t>指定为要变更身份的使用者的目录（如不加</a:t>
            </a:r>
            <a:r>
              <a:rPr lang="en-US" altLang="zh-CN" sz="2400" dirty="0"/>
              <a:t>-u</a:t>
            </a:r>
            <a:r>
              <a:rPr lang="zh-CN" altLang="en-US" sz="2400" dirty="0"/>
              <a:t>参数就是</a:t>
            </a:r>
            <a:r>
              <a:rPr lang="en-US" altLang="zh-CN" sz="2400" dirty="0"/>
              <a:t>/root</a:t>
            </a:r>
            <a:r>
              <a:rPr lang="zh-CN" altLang="en-US" sz="2400" dirty="0"/>
              <a:t>）。</a:t>
            </a:r>
          </a:p>
          <a:p>
            <a:r>
              <a:rPr lang="en-US" altLang="zh-CN" sz="2400" dirty="0"/>
              <a:t>-b : </a:t>
            </a:r>
            <a:r>
              <a:rPr lang="zh-CN" altLang="en-US" sz="2400" dirty="0"/>
              <a:t>在后台执行指令。</a:t>
            </a:r>
          </a:p>
          <a:p>
            <a:r>
              <a:rPr lang="en-US" altLang="zh-CN" sz="2400" dirty="0"/>
              <a:t>-u username|#</a:t>
            </a:r>
            <a:r>
              <a:rPr lang="en-US" altLang="zh-CN" sz="2400" dirty="0" err="1"/>
              <a:t>uid</a:t>
            </a:r>
            <a:r>
              <a:rPr lang="en-US" altLang="zh-CN" sz="2400" dirty="0"/>
              <a:t> :</a:t>
            </a:r>
            <a:r>
              <a:rPr lang="zh-CN" altLang="en-US" sz="2400" dirty="0"/>
              <a:t>以指定的用户作为新的身份。省略此参数表示以</a:t>
            </a:r>
            <a:r>
              <a:rPr lang="en-US" altLang="zh-CN" sz="2400" dirty="0"/>
              <a:t>root</a:t>
            </a:r>
            <a:r>
              <a:rPr lang="zh-CN" altLang="en-US" sz="2400" dirty="0"/>
              <a:t>的身份执行指令。</a:t>
            </a:r>
          </a:p>
          <a:p>
            <a:r>
              <a:rPr lang="en-US" altLang="zh-CN" sz="2400" dirty="0"/>
              <a:t>-</a:t>
            </a:r>
            <a:r>
              <a:rPr lang="en-US" altLang="zh-CN" sz="2400" dirty="0" err="1"/>
              <a:t>i</a:t>
            </a:r>
            <a:r>
              <a:rPr lang="en-US" altLang="zh-CN" sz="2400" dirty="0"/>
              <a:t> : </a:t>
            </a:r>
            <a:r>
              <a:rPr lang="zh-CN" altLang="en-US" sz="2400" dirty="0"/>
              <a:t>模拟一个新用户身份的初始</a:t>
            </a:r>
            <a:r>
              <a:rPr lang="en-US" altLang="zh-CN" sz="2400" dirty="0"/>
              <a:t>Shell</a:t>
            </a:r>
            <a:r>
              <a:rPr lang="zh-CN" altLang="en-US" sz="2400" dirty="0"/>
              <a:t>。</a:t>
            </a:r>
          </a:p>
          <a:p>
            <a:r>
              <a:rPr lang="en-US" altLang="zh-CN" sz="2400" dirty="0"/>
              <a:t>-s : </a:t>
            </a:r>
            <a:r>
              <a:rPr lang="zh-CN" altLang="en-US" sz="2400" dirty="0"/>
              <a:t>执行环境变量</a:t>
            </a:r>
            <a:r>
              <a:rPr lang="en-US" altLang="zh-CN" sz="2400" dirty="0"/>
              <a:t>$SHELL</a:t>
            </a:r>
            <a:r>
              <a:rPr lang="zh-CN" altLang="en-US" sz="2400" dirty="0"/>
              <a:t>所指定的</a:t>
            </a:r>
            <a:r>
              <a:rPr lang="en-US" altLang="zh-CN" sz="2400" dirty="0"/>
              <a:t>Shell</a:t>
            </a:r>
            <a:r>
              <a:rPr lang="zh-CN" altLang="en-US" sz="2400" dirty="0"/>
              <a:t>，或是</a:t>
            </a:r>
            <a:r>
              <a:rPr lang="en-US" altLang="zh-CN" sz="2400" dirty="0"/>
              <a:t>/etc/</a:t>
            </a:r>
            <a:r>
              <a:rPr lang="en-US" altLang="zh-CN" sz="2400" dirty="0" err="1"/>
              <a:t>passwd</a:t>
            </a:r>
            <a:r>
              <a:rPr lang="zh-CN" altLang="en-US" sz="2400" dirty="0"/>
              <a:t>里所指定的</a:t>
            </a:r>
            <a:r>
              <a:rPr lang="en-US" altLang="zh-CN" sz="2400" dirty="0"/>
              <a:t>Shell</a:t>
            </a:r>
            <a:r>
              <a:rPr lang="zh-CN" altLang="en-US" sz="2400"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
        <p:nvSpPr>
          <p:cNvPr id="7" name="TextBox 6"/>
          <p:cNvSpPr txBox="1"/>
          <p:nvPr/>
        </p:nvSpPr>
        <p:spPr>
          <a:xfrm>
            <a:off x="467544" y="1268760"/>
            <a:ext cx="8208912"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a:t>sudo</a:t>
            </a:r>
            <a:r>
              <a:rPr lang="en-US" altLang="zh-CN" sz="2400" dirty="0"/>
              <a:t> -V | -h | -k | -l | -v</a:t>
            </a:r>
            <a:endParaRPr lang="zh-CN" altLang="zh-CN" sz="2400" dirty="0"/>
          </a:p>
          <a:p>
            <a:r>
              <a:rPr lang="en-US" altLang="zh-CN" sz="2400" dirty="0" err="1"/>
              <a:t>sudo</a:t>
            </a:r>
            <a:r>
              <a:rPr lang="en-US" altLang="zh-CN" sz="2400" dirty="0"/>
              <a:t> [-</a:t>
            </a:r>
            <a:r>
              <a:rPr lang="en-US" altLang="zh-CN" sz="2400" dirty="0" err="1"/>
              <a:t>Hb</a:t>
            </a:r>
            <a:r>
              <a:rPr lang="en-US" altLang="zh-CN" sz="2400" dirty="0"/>
              <a:t>] [-u username|#</a:t>
            </a:r>
            <a:r>
              <a:rPr lang="en-US" altLang="zh-CN" sz="2400" dirty="0" err="1"/>
              <a:t>uid</a:t>
            </a:r>
            <a:r>
              <a:rPr lang="en-US" altLang="zh-CN" sz="2400" dirty="0"/>
              <a:t>] { -</a:t>
            </a:r>
            <a:r>
              <a:rPr lang="en-US" altLang="zh-CN" sz="2400" dirty="0" err="1"/>
              <a:t>i</a:t>
            </a:r>
            <a:r>
              <a:rPr lang="en-US" altLang="zh-CN" sz="2400" dirty="0"/>
              <a:t> | -s | &lt;command&gt; }</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sudo</a:t>
            </a:r>
            <a:r>
              <a:rPr lang="zh-CN" altLang="zh-CN" dirty="0"/>
              <a:t>命令</a:t>
            </a:r>
            <a:r>
              <a:rPr lang="zh-CN" altLang="en-US" dirty="0"/>
              <a:t>举例</a:t>
            </a:r>
          </a:p>
        </p:txBody>
      </p:sp>
      <p:sp>
        <p:nvSpPr>
          <p:cNvPr id="3" name="内容占位符 2"/>
          <p:cNvSpPr>
            <a:spLocks noGrp="1"/>
          </p:cNvSpPr>
          <p:nvPr>
            <p:ph idx="1"/>
          </p:nvPr>
        </p:nvSpPr>
        <p:spPr>
          <a:xfrm>
            <a:off x="323528" y="1600200"/>
            <a:ext cx="8496944" cy="4530725"/>
          </a:xfrm>
        </p:spPr>
        <p:txBody>
          <a:bodyPr/>
          <a:lstStyle/>
          <a:p>
            <a:r>
              <a:rPr lang="zh-CN" altLang="en-US" dirty="0"/>
              <a:t>查看当前用户可以使用</a:t>
            </a:r>
            <a:r>
              <a:rPr lang="en-US" altLang="zh-CN" dirty="0" err="1"/>
              <a:t>sudo</a:t>
            </a:r>
            <a:r>
              <a:rPr lang="zh-CN" altLang="en-US" dirty="0"/>
              <a:t>执行的命令列表</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sudo</a:t>
            </a:r>
            <a:r>
              <a:rPr lang="en-US" altLang="zh-CN" b="1" dirty="0">
                <a:solidFill>
                  <a:schemeClr val="accent6">
                    <a:lumMod val="75000"/>
                  </a:schemeClr>
                </a:solidFill>
              </a:rPr>
              <a:t> -l</a:t>
            </a:r>
          </a:p>
          <a:p>
            <a:r>
              <a:rPr lang="zh-CN" altLang="en-US" dirty="0"/>
              <a:t>进入交互式（</a:t>
            </a:r>
            <a:r>
              <a:rPr lang="en-US" altLang="zh-CN" dirty="0"/>
              <a:t> interactively</a:t>
            </a:r>
            <a:r>
              <a:rPr lang="zh-CN" altLang="en-US" dirty="0"/>
              <a:t>）登录，类似“</a:t>
            </a:r>
            <a:r>
              <a:rPr lang="en-US" altLang="zh-CN" dirty="0" err="1"/>
              <a:t>su</a:t>
            </a:r>
            <a:r>
              <a:rPr lang="en-US" altLang="zh-CN" dirty="0"/>
              <a:t> -</a:t>
            </a:r>
            <a:r>
              <a:rPr lang="zh-CN" altLang="en-US" dirty="0"/>
              <a:t>”</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sudo</a:t>
            </a:r>
            <a:r>
              <a:rPr lang="en-US" altLang="zh-CN" b="1" dirty="0">
                <a:solidFill>
                  <a:schemeClr val="accent6">
                    <a:lumMod val="75000"/>
                  </a:schemeClr>
                </a:solidFill>
              </a:rPr>
              <a:t> -</a:t>
            </a:r>
            <a:r>
              <a:rPr lang="en-US" altLang="zh-CN" b="1" dirty="0" err="1">
                <a:solidFill>
                  <a:schemeClr val="accent6">
                    <a:lumMod val="75000"/>
                  </a:schemeClr>
                </a:solidFill>
              </a:rPr>
              <a:t>i</a:t>
            </a:r>
            <a:endParaRPr lang="en-US" altLang="zh-CN" b="1" dirty="0">
              <a:solidFill>
                <a:schemeClr val="accent6">
                  <a:lumMod val="75000"/>
                </a:schemeClr>
              </a:solidFill>
            </a:endParaRPr>
          </a:p>
          <a:p>
            <a:r>
              <a:rPr lang="zh-CN" altLang="en-US" dirty="0"/>
              <a:t>直接执行授权的命令</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sudo</a:t>
            </a:r>
            <a:r>
              <a:rPr lang="en-US" altLang="zh-CN" b="1" dirty="0">
                <a:solidFill>
                  <a:schemeClr val="accent6">
                    <a:lumMod val="75000"/>
                  </a:schemeClr>
                </a:solidFill>
              </a:rPr>
              <a:t> </a:t>
            </a:r>
            <a:r>
              <a:rPr lang="en-US" altLang="zh-CN" sz="2800" dirty="0">
                <a:solidFill>
                  <a:schemeClr val="accent6">
                    <a:lumMod val="75000"/>
                  </a:schemeClr>
                </a:solidFill>
              </a:rPr>
              <a:t>/</a:t>
            </a:r>
            <a:r>
              <a:rPr lang="en-US" altLang="zh-CN" sz="2800" dirty="0" err="1">
                <a:solidFill>
                  <a:schemeClr val="accent6">
                    <a:lumMod val="75000"/>
                  </a:schemeClr>
                </a:solidFill>
              </a:rPr>
              <a:t>usr</a:t>
            </a:r>
            <a:r>
              <a:rPr lang="en-US" altLang="zh-CN" sz="2800" dirty="0">
                <a:solidFill>
                  <a:schemeClr val="accent6">
                    <a:lumMod val="75000"/>
                  </a:schemeClr>
                </a:solidFill>
              </a:rPr>
              <a:t>/</a:t>
            </a:r>
            <a:r>
              <a:rPr lang="en-US" altLang="zh-CN" sz="2800" dirty="0" err="1">
                <a:solidFill>
                  <a:schemeClr val="accent6">
                    <a:lumMod val="75000"/>
                  </a:schemeClr>
                </a:solidFill>
              </a:rPr>
              <a:t>sbin</a:t>
            </a:r>
            <a:r>
              <a:rPr lang="en-US" altLang="zh-CN" sz="2800" dirty="0">
                <a:solidFill>
                  <a:schemeClr val="accent6">
                    <a:lumMod val="75000"/>
                  </a:schemeClr>
                </a:solidFill>
              </a:rPr>
              <a:t>/</a:t>
            </a:r>
            <a:r>
              <a:rPr lang="en-US" altLang="zh-CN" sz="2800" dirty="0" err="1">
                <a:solidFill>
                  <a:schemeClr val="accent6">
                    <a:lumMod val="75000"/>
                  </a:schemeClr>
                </a:solidFill>
              </a:rPr>
              <a:t>useradd</a:t>
            </a:r>
            <a:r>
              <a:rPr lang="en-US" altLang="zh-CN" sz="2800" dirty="0">
                <a:solidFill>
                  <a:schemeClr val="accent6">
                    <a:lumMod val="75000"/>
                  </a:schemeClr>
                </a:solidFill>
              </a:rPr>
              <a:t>  </a:t>
            </a:r>
            <a:r>
              <a:rPr lang="en-US" altLang="zh-CN" sz="2800" dirty="0" err="1">
                <a:solidFill>
                  <a:schemeClr val="accent6">
                    <a:lumMod val="75000"/>
                  </a:schemeClr>
                </a:solidFill>
              </a:rPr>
              <a:t>otheruser</a:t>
            </a:r>
            <a:endParaRPr lang="en-US" altLang="zh-CN" sz="2800" dirty="0">
              <a:solidFill>
                <a:schemeClr val="accent6">
                  <a:lumMod val="75000"/>
                </a:schemeClr>
              </a:solidFill>
            </a:endParaRPr>
          </a:p>
          <a:p>
            <a:pPr lvl="1">
              <a:buNone/>
            </a:pPr>
            <a:r>
              <a:rPr lang="en-US" altLang="zh-CN" sz="2800" b="1" dirty="0">
                <a:solidFill>
                  <a:schemeClr val="accent6">
                    <a:lumMod val="75000"/>
                  </a:schemeClr>
                </a:solidFill>
              </a:rPr>
              <a:t>$ </a:t>
            </a:r>
            <a:r>
              <a:rPr lang="en-US" altLang="zh-CN" sz="2800" b="1" dirty="0" err="1">
                <a:solidFill>
                  <a:schemeClr val="accent6">
                    <a:lumMod val="75000"/>
                  </a:schemeClr>
                </a:solidFill>
              </a:rPr>
              <a:t>sudo</a:t>
            </a:r>
            <a:r>
              <a:rPr lang="en-US" altLang="zh-CN" sz="2800" b="1" dirty="0">
                <a:solidFill>
                  <a:schemeClr val="accent6">
                    <a:lumMod val="75000"/>
                  </a:schemeClr>
                </a:solidFill>
              </a:rPr>
              <a:t> </a:t>
            </a:r>
            <a:r>
              <a:rPr lang="en-US" altLang="zh-CN" sz="2800" dirty="0">
                <a:solidFill>
                  <a:schemeClr val="accent6">
                    <a:lumMod val="75000"/>
                  </a:schemeClr>
                </a:solidFill>
              </a:rPr>
              <a:t>/</a:t>
            </a:r>
            <a:r>
              <a:rPr lang="en-US" altLang="zh-CN" sz="2800" dirty="0" err="1">
                <a:solidFill>
                  <a:schemeClr val="accent6">
                    <a:lumMod val="75000"/>
                  </a:schemeClr>
                </a:solidFill>
              </a:rPr>
              <a:t>usr</a:t>
            </a:r>
            <a:r>
              <a:rPr lang="en-US" altLang="zh-CN" sz="2800" dirty="0">
                <a:solidFill>
                  <a:schemeClr val="accent6">
                    <a:lumMod val="75000"/>
                  </a:schemeClr>
                </a:solidFill>
              </a:rPr>
              <a:t>/bin/</a:t>
            </a:r>
            <a:r>
              <a:rPr lang="en-US" altLang="zh-CN" sz="2800" dirty="0" err="1">
                <a:solidFill>
                  <a:schemeClr val="accent6">
                    <a:lumMod val="75000"/>
                  </a:schemeClr>
                </a:solidFill>
              </a:rPr>
              <a:t>passwd</a:t>
            </a:r>
            <a:r>
              <a:rPr lang="en-US" altLang="zh-CN" sz="2800" dirty="0">
                <a:solidFill>
                  <a:schemeClr val="accent6">
                    <a:lumMod val="75000"/>
                  </a:schemeClr>
                </a:solidFill>
              </a:rPr>
              <a:t> </a:t>
            </a:r>
            <a:r>
              <a:rPr lang="en-US" altLang="zh-CN" sz="2800" dirty="0" err="1">
                <a:solidFill>
                  <a:schemeClr val="accent6">
                    <a:lumMod val="75000"/>
                  </a:schemeClr>
                </a:solidFill>
              </a:rPr>
              <a:t>otheruser</a:t>
            </a:r>
            <a:endParaRPr lang="en-US" altLang="zh-CN" sz="2800" dirty="0">
              <a:solidFill>
                <a:schemeClr val="accent6">
                  <a:lumMod val="75000"/>
                </a:schemeClr>
              </a:solidFill>
            </a:endParaRPr>
          </a:p>
          <a:p>
            <a:pPr lvl="1">
              <a:buNone/>
            </a:pPr>
            <a:endParaRPr lang="en-US" altLang="zh-CN" sz="2800" dirty="0">
              <a:solidFill>
                <a:schemeClr val="accent6">
                  <a:lumMod val="75000"/>
                </a:schemeClr>
              </a:solidFill>
            </a:endParaRPr>
          </a:p>
          <a:p>
            <a:pPr lvl="1">
              <a:buNone/>
            </a:pPr>
            <a:r>
              <a:rPr lang="en-US" altLang="zh-CN" b="1" dirty="0">
                <a:solidFill>
                  <a:schemeClr val="accent6">
                    <a:lumMod val="75000"/>
                  </a:schemeClr>
                </a:solidFill>
              </a:rPr>
              <a:t>$ </a:t>
            </a:r>
            <a:r>
              <a:rPr lang="en-US" altLang="zh-CN" b="1" dirty="0" err="1">
                <a:solidFill>
                  <a:schemeClr val="accent6">
                    <a:lumMod val="75000"/>
                  </a:schemeClr>
                </a:solidFill>
              </a:rPr>
              <a:t>sudo</a:t>
            </a:r>
            <a:r>
              <a:rPr lang="en-US" altLang="zh-CN" b="1" dirty="0">
                <a:solidFill>
                  <a:schemeClr val="accent6">
                    <a:lumMod val="75000"/>
                  </a:schemeClr>
                </a:solidFill>
              </a:rPr>
              <a:t> </a:t>
            </a:r>
            <a:r>
              <a:rPr lang="en-US" altLang="zh-CN" dirty="0" err="1">
                <a:solidFill>
                  <a:schemeClr val="accent6">
                    <a:lumMod val="75000"/>
                  </a:schemeClr>
                </a:solidFill>
              </a:rPr>
              <a:t>sh</a:t>
            </a:r>
            <a:r>
              <a:rPr lang="en-US" altLang="zh-CN" dirty="0">
                <a:solidFill>
                  <a:schemeClr val="accent6">
                    <a:lumMod val="75000"/>
                  </a:schemeClr>
                </a:solidFill>
              </a:rPr>
              <a:t> -c "</a:t>
            </a:r>
            <a:r>
              <a:rPr lang="en-US" altLang="zh-CN" dirty="0" err="1">
                <a:solidFill>
                  <a:schemeClr val="accent6">
                    <a:lumMod val="75000"/>
                  </a:schemeClr>
                </a:solidFill>
              </a:rPr>
              <a:t>cd</a:t>
            </a:r>
            <a:r>
              <a:rPr lang="en-US" altLang="zh-CN" dirty="0">
                <a:solidFill>
                  <a:schemeClr val="accent6">
                    <a:lumMod val="75000"/>
                  </a:schemeClr>
                </a:solidFill>
              </a:rPr>
              <a:t> /home ; du -s * | sort -</a:t>
            </a:r>
            <a:r>
              <a:rPr lang="en-US" altLang="zh-CN" dirty="0" err="1">
                <a:solidFill>
                  <a:schemeClr val="accent6">
                    <a:lumMod val="75000"/>
                  </a:schemeClr>
                </a:solidFill>
              </a:rPr>
              <a:t>rn</a:t>
            </a:r>
            <a:r>
              <a:rPr lang="en-US" altLang="zh-CN" dirty="0">
                <a:solidFill>
                  <a:schemeClr val="accent6">
                    <a:lumMod val="75000"/>
                  </a:schemeClr>
                </a:solidFill>
              </a:rPr>
              <a:t> &gt; USAGE"</a:t>
            </a:r>
          </a:p>
          <a:p>
            <a:pPr lvl="1">
              <a:buNone/>
            </a:pPr>
            <a:endParaRPr lang="en-US" altLang="zh-CN" sz="2800" dirty="0">
              <a:solidFill>
                <a:schemeClr val="accent6">
                  <a:lumMod val="75000"/>
                </a:schemeClr>
              </a:solidFill>
            </a:endParaRPr>
          </a:p>
          <a:p>
            <a:pPr lvl="1">
              <a:buNone/>
            </a:pP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可插拔认证模块（</a:t>
            </a:r>
            <a:r>
              <a:rPr lang="en-US" altLang="zh-CN" dirty="0"/>
              <a:t>PAM</a:t>
            </a:r>
            <a:r>
              <a:rPr lang="zh-CN" altLang="zh-CN" dirty="0"/>
              <a:t>）</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37</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PAM</a:t>
            </a:r>
            <a:r>
              <a:rPr lang="zh-CN" altLang="en-US" dirty="0"/>
              <a:t>简介</a:t>
            </a:r>
          </a:p>
        </p:txBody>
      </p:sp>
      <p:sp>
        <p:nvSpPr>
          <p:cNvPr id="3" name="内容占位符 2"/>
          <p:cNvSpPr>
            <a:spLocks noGrp="1"/>
          </p:cNvSpPr>
          <p:nvPr>
            <p:ph idx="1"/>
          </p:nvPr>
        </p:nvSpPr>
        <p:spPr>
          <a:xfrm>
            <a:off x="323528" y="1268761"/>
            <a:ext cx="8712968" cy="4896544"/>
          </a:xfrm>
        </p:spPr>
        <p:txBody>
          <a:bodyPr/>
          <a:lstStyle/>
          <a:p>
            <a:r>
              <a:rPr lang="en-US" altLang="zh-CN" sz="2800" dirty="0"/>
              <a:t>PAM</a:t>
            </a:r>
            <a:r>
              <a:rPr lang="zh-CN" altLang="zh-CN" sz="2800" dirty="0"/>
              <a:t>（</a:t>
            </a:r>
            <a:r>
              <a:rPr lang="en-US" altLang="zh-CN" sz="2800" dirty="0"/>
              <a:t>Pluggable Authentication Modules</a:t>
            </a:r>
            <a:r>
              <a:rPr lang="zh-CN" altLang="zh-CN" sz="2800" dirty="0"/>
              <a:t>）</a:t>
            </a:r>
            <a:endParaRPr lang="en-US" altLang="zh-CN" sz="2800" dirty="0"/>
          </a:p>
          <a:p>
            <a:pPr lvl="1"/>
            <a:r>
              <a:rPr lang="en-US" altLang="zh-CN" sz="2400" dirty="0">
                <a:hlinkClick r:id="rId2"/>
              </a:rPr>
              <a:t>http://www.kernel.org/pub/linux/libs/pam/index.html</a:t>
            </a:r>
            <a:endParaRPr lang="en-US" altLang="zh-CN" sz="2400" dirty="0"/>
          </a:p>
          <a:p>
            <a:pPr lvl="1"/>
            <a:r>
              <a:rPr lang="zh-CN" altLang="en-US" sz="2400" dirty="0"/>
              <a:t>本地文档：</a:t>
            </a:r>
            <a:r>
              <a:rPr lang="en-US" altLang="zh-CN" sz="2400" dirty="0"/>
              <a:t>/</a:t>
            </a:r>
            <a:r>
              <a:rPr lang="en-US" altLang="zh-CN" sz="2400" dirty="0" err="1"/>
              <a:t>usr</a:t>
            </a:r>
            <a:r>
              <a:rPr lang="en-US" altLang="zh-CN" sz="2400" dirty="0"/>
              <a:t>/share/doc/</a:t>
            </a:r>
            <a:r>
              <a:rPr lang="en-US" altLang="zh-CN" sz="2400" dirty="0" err="1"/>
              <a:t>pam</a:t>
            </a:r>
            <a:r>
              <a:rPr lang="en-US" altLang="zh-CN" sz="2400" dirty="0"/>
              <a:t>-</a:t>
            </a:r>
            <a:r>
              <a:rPr lang="en-US" altLang="zh-CN" sz="2400" i="1" dirty="0"/>
              <a:t>&lt;version&gt;/</a:t>
            </a:r>
          </a:p>
          <a:p>
            <a:r>
              <a:rPr lang="en-US" altLang="zh-CN" sz="2800" b="1" dirty="0">
                <a:solidFill>
                  <a:srgbClr val="002060"/>
                </a:solidFill>
              </a:rPr>
              <a:t>PAM </a:t>
            </a:r>
            <a:r>
              <a:rPr lang="zh-CN" altLang="en-US" sz="2800" b="1" dirty="0">
                <a:solidFill>
                  <a:srgbClr val="002060"/>
                </a:solidFill>
              </a:rPr>
              <a:t>是一系列被应用程序共享的可配置的动态加载的用于用户验证和授权的库文件</a:t>
            </a:r>
            <a:endParaRPr lang="en-US" altLang="zh-CN" sz="2800" b="1" dirty="0">
              <a:solidFill>
                <a:srgbClr val="002060"/>
              </a:solidFill>
            </a:endParaRPr>
          </a:p>
          <a:p>
            <a:pPr lvl="1"/>
            <a:r>
              <a:rPr lang="en-US" altLang="zh-CN" sz="2400" dirty="0"/>
              <a:t>PAM </a:t>
            </a:r>
            <a:r>
              <a:rPr lang="zh-CN" altLang="zh-CN" sz="2400" dirty="0"/>
              <a:t>将</a:t>
            </a:r>
            <a:r>
              <a:rPr lang="zh-CN" altLang="en-US" sz="2400" dirty="0"/>
              <a:t>应用程序的</a:t>
            </a:r>
            <a:r>
              <a:rPr lang="zh-CN" altLang="zh-CN" sz="2400" dirty="0"/>
              <a:t>验证机制从应用程序中独立出来</a:t>
            </a:r>
            <a:endParaRPr lang="en-US" altLang="zh-CN" sz="2400" dirty="0"/>
          </a:p>
          <a:p>
            <a:pPr lvl="1"/>
            <a:r>
              <a:rPr lang="zh-CN" altLang="en-US" sz="2400" dirty="0"/>
              <a:t>应用程序调用</a:t>
            </a:r>
            <a:r>
              <a:rPr lang="en-US" altLang="zh-CN" sz="2400" dirty="0"/>
              <a:t>PAM</a:t>
            </a:r>
            <a:r>
              <a:rPr lang="zh-CN" altLang="en-US" sz="2400" dirty="0"/>
              <a:t>来实现用户验证和授权</a:t>
            </a:r>
            <a:endParaRPr lang="en-US" altLang="zh-CN" sz="2400" dirty="0"/>
          </a:p>
          <a:p>
            <a:pPr lvl="1"/>
            <a:r>
              <a:rPr lang="en-US" altLang="zh-CN" sz="2400" dirty="0"/>
              <a:t>PAM </a:t>
            </a:r>
            <a:r>
              <a:rPr lang="zh-CN" altLang="zh-CN" sz="2400" dirty="0"/>
              <a:t>独</a:t>
            </a:r>
            <a:r>
              <a:rPr lang="zh-CN" altLang="en-US" sz="2400" dirty="0"/>
              <a:t>立的</a:t>
            </a:r>
            <a:r>
              <a:rPr lang="zh-CN" altLang="zh-CN" sz="2400" dirty="0"/>
              <a:t>模块化实现</a:t>
            </a:r>
            <a:r>
              <a:rPr lang="zh-CN" altLang="en-US" sz="2400" dirty="0"/>
              <a:t>便于功能扩展和</a:t>
            </a:r>
            <a:r>
              <a:rPr lang="zh-CN" altLang="zh-CN" sz="2400" dirty="0"/>
              <a:t>维护</a:t>
            </a:r>
            <a:endParaRPr lang="en-US" altLang="zh-CN" sz="2400" dirty="0"/>
          </a:p>
          <a:p>
            <a:pPr lvl="1"/>
            <a:r>
              <a:rPr lang="en-US" altLang="zh-CN" sz="2400" dirty="0"/>
              <a:t>PAM </a:t>
            </a:r>
            <a:r>
              <a:rPr lang="zh-CN" altLang="en-US" sz="2400" dirty="0"/>
              <a:t>为</a:t>
            </a:r>
            <a:r>
              <a:rPr lang="zh-CN" altLang="zh-CN" sz="2400" dirty="0"/>
              <a:t>认证模块</a:t>
            </a:r>
            <a:r>
              <a:rPr lang="zh-CN" altLang="en-US" sz="2400" dirty="0"/>
              <a:t>的编制</a:t>
            </a:r>
            <a:r>
              <a:rPr lang="zh-CN" altLang="zh-CN" sz="2400" dirty="0"/>
              <a:t>建立了标准的</a:t>
            </a:r>
            <a:r>
              <a:rPr lang="en-US" altLang="zh-CN" sz="2400" dirty="0"/>
              <a:t>API</a:t>
            </a:r>
            <a:r>
              <a:rPr lang="zh-CN" altLang="zh-CN" sz="2400" dirty="0"/>
              <a:t>，以便各应用程序能方便</a:t>
            </a:r>
            <a:r>
              <a:rPr lang="zh-CN" altLang="en-US" sz="2400" dirty="0"/>
              <a:t>地</a:t>
            </a:r>
            <a:r>
              <a:rPr lang="zh-CN" altLang="zh-CN" sz="2400" dirty="0"/>
              <a:t>使用</a:t>
            </a:r>
            <a:endParaRPr lang="en-US" altLang="zh-CN" sz="2400" dirty="0"/>
          </a:p>
          <a:p>
            <a:pPr lvl="1"/>
            <a:r>
              <a:rPr lang="en-US" altLang="zh-CN" sz="2400" dirty="0"/>
              <a:t>PAM </a:t>
            </a:r>
            <a:r>
              <a:rPr lang="zh-CN" altLang="zh-CN" sz="2400" dirty="0"/>
              <a:t>验证机制对其上层的应用程序和最终用户都是透明的</a:t>
            </a:r>
            <a:endParaRPr lang="en-US" altLang="zh-CN" sz="2400"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PAM</a:t>
            </a:r>
            <a:r>
              <a:rPr lang="zh-CN" altLang="zh-CN" dirty="0"/>
              <a:t>的组成</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a:t>PAM</a:t>
            </a:r>
            <a:r>
              <a:rPr lang="zh-CN" altLang="zh-CN" dirty="0"/>
              <a:t>由</a:t>
            </a:r>
            <a:r>
              <a:rPr lang="en-US" altLang="zh-CN" dirty="0"/>
              <a:t>PAM</a:t>
            </a:r>
            <a:r>
              <a:rPr lang="zh-CN" altLang="zh-CN" dirty="0"/>
              <a:t>核心和</a:t>
            </a:r>
            <a:r>
              <a:rPr lang="en-US" altLang="zh-CN" dirty="0"/>
              <a:t>PAM</a:t>
            </a:r>
            <a:r>
              <a:rPr lang="zh-CN" altLang="zh-CN" dirty="0"/>
              <a:t>模块组成</a:t>
            </a:r>
            <a:endParaRPr lang="en-US" altLang="zh-CN" dirty="0"/>
          </a:p>
          <a:p>
            <a:r>
              <a:rPr lang="en-US" altLang="zh-CN" dirty="0"/>
              <a:t>PAM</a:t>
            </a:r>
            <a:r>
              <a:rPr lang="zh-CN" altLang="zh-CN" dirty="0"/>
              <a:t>核心</a:t>
            </a:r>
            <a:endParaRPr lang="en-US" altLang="zh-CN" dirty="0"/>
          </a:p>
          <a:p>
            <a:pPr lvl="1"/>
            <a:r>
              <a:rPr lang="zh-CN" altLang="en-US" dirty="0"/>
              <a:t>负责调用</a:t>
            </a:r>
            <a:r>
              <a:rPr lang="en-US" altLang="zh-CN" dirty="0"/>
              <a:t>PAM</a:t>
            </a:r>
            <a:r>
              <a:rPr lang="zh-CN" altLang="en-US" dirty="0"/>
              <a:t>模块</a:t>
            </a:r>
            <a:endParaRPr lang="en-US" altLang="zh-CN" dirty="0"/>
          </a:p>
          <a:p>
            <a:pPr lvl="1"/>
            <a:r>
              <a:rPr lang="en-US" altLang="zh-CN" b="1" dirty="0">
                <a:solidFill>
                  <a:srgbClr val="002060"/>
                </a:solidFill>
              </a:rPr>
              <a:t>/lib/</a:t>
            </a:r>
            <a:r>
              <a:rPr lang="en-US" altLang="zh-CN" b="1" dirty="0" err="1">
                <a:solidFill>
                  <a:srgbClr val="002060"/>
                </a:solidFill>
              </a:rPr>
              <a:t>libpam.so</a:t>
            </a:r>
            <a:endParaRPr lang="en-US" altLang="zh-CN" b="1" dirty="0">
              <a:solidFill>
                <a:srgbClr val="002060"/>
              </a:solidFill>
            </a:endParaRPr>
          </a:p>
          <a:p>
            <a:r>
              <a:rPr lang="en-US" altLang="zh-CN" dirty="0"/>
              <a:t>PAM</a:t>
            </a:r>
            <a:r>
              <a:rPr lang="zh-CN" altLang="zh-CN" dirty="0"/>
              <a:t>模块</a:t>
            </a:r>
            <a:endParaRPr lang="en-US" altLang="zh-CN" dirty="0"/>
          </a:p>
          <a:p>
            <a:pPr lvl="1"/>
            <a:r>
              <a:rPr lang="zh-CN" altLang="en-US" dirty="0"/>
              <a:t>用于</a:t>
            </a:r>
            <a:r>
              <a:rPr lang="zh-CN" altLang="zh-CN" dirty="0"/>
              <a:t>实现</a:t>
            </a:r>
            <a:r>
              <a:rPr lang="zh-CN" altLang="en-US" dirty="0"/>
              <a:t>各种</a:t>
            </a:r>
            <a:r>
              <a:rPr lang="zh-CN" altLang="zh-CN" dirty="0"/>
              <a:t>验证的</a:t>
            </a:r>
            <a:r>
              <a:rPr lang="zh-CN" altLang="en-US" dirty="0"/>
              <a:t>动态可加载的</a:t>
            </a:r>
            <a:r>
              <a:rPr lang="zh-CN" altLang="zh-CN" dirty="0"/>
              <a:t>库</a:t>
            </a:r>
            <a:r>
              <a:rPr lang="zh-CN" altLang="en-US" dirty="0"/>
              <a:t>文件</a:t>
            </a:r>
            <a:endParaRPr lang="en-US" altLang="zh-CN" dirty="0"/>
          </a:p>
          <a:p>
            <a:pPr lvl="1"/>
            <a:r>
              <a:rPr lang="zh-CN" altLang="en-US" dirty="0"/>
              <a:t>对每个 </a:t>
            </a:r>
            <a:r>
              <a:rPr lang="en-US" altLang="zh-CN" dirty="0"/>
              <a:t>PAM </a:t>
            </a:r>
            <a:r>
              <a:rPr lang="zh-CN" altLang="en-US" dirty="0"/>
              <a:t>模块都会执行</a:t>
            </a:r>
            <a:r>
              <a:rPr lang="en-US" altLang="zh-CN" dirty="0"/>
              <a:t> </a:t>
            </a:r>
            <a:r>
              <a:rPr lang="zh-CN" altLang="en-US" b="1" dirty="0">
                <a:solidFill>
                  <a:srgbClr val="002060"/>
                </a:solidFill>
              </a:rPr>
              <a:t>通过</a:t>
            </a:r>
            <a:r>
              <a:rPr lang="en-US" altLang="zh-CN" dirty="0"/>
              <a:t> </a:t>
            </a:r>
            <a:r>
              <a:rPr lang="zh-CN" altLang="en-US" dirty="0"/>
              <a:t>或</a:t>
            </a:r>
            <a:r>
              <a:rPr lang="en-US" altLang="zh-CN" dirty="0"/>
              <a:t> </a:t>
            </a:r>
            <a:r>
              <a:rPr lang="zh-CN" altLang="en-US" b="1" dirty="0">
                <a:solidFill>
                  <a:srgbClr val="002060"/>
                </a:solidFill>
              </a:rPr>
              <a:t>失败</a:t>
            </a:r>
            <a:r>
              <a:rPr lang="en-US" altLang="zh-CN" dirty="0"/>
              <a:t> </a:t>
            </a:r>
            <a:r>
              <a:rPr lang="zh-CN" altLang="en-US" dirty="0"/>
              <a:t>的测试</a:t>
            </a:r>
          </a:p>
          <a:p>
            <a:pPr lvl="1"/>
            <a:r>
              <a:rPr lang="en-US" altLang="zh-CN" dirty="0"/>
              <a:t>PAM </a:t>
            </a:r>
            <a:r>
              <a:rPr lang="zh-CN" altLang="zh-CN" dirty="0"/>
              <a:t>模块</a:t>
            </a:r>
            <a:r>
              <a:rPr lang="zh-CN" altLang="en-US" dirty="0"/>
              <a:t>保存在 </a:t>
            </a:r>
            <a:r>
              <a:rPr lang="en-US" altLang="zh-CN" b="1" dirty="0">
                <a:solidFill>
                  <a:srgbClr val="002060"/>
                </a:solidFill>
              </a:rPr>
              <a:t>/lib/security </a:t>
            </a:r>
            <a:r>
              <a:rPr lang="zh-CN" altLang="en-US" dirty="0"/>
              <a:t>目录中</a:t>
            </a:r>
            <a:endParaRPr lang="en-US" altLang="zh-CN" dirty="0"/>
          </a:p>
          <a:p>
            <a:pPr lvl="1"/>
            <a:r>
              <a:rPr lang="zh-CN" altLang="en-US" dirty="0"/>
              <a:t>一些 </a:t>
            </a:r>
            <a:r>
              <a:rPr lang="en-US" altLang="zh-CN" dirty="0"/>
              <a:t>PAM </a:t>
            </a:r>
            <a:r>
              <a:rPr lang="zh-CN" altLang="en-US" dirty="0"/>
              <a:t>模块需要模块的配置文件，模块配置文件通常保存在</a:t>
            </a:r>
            <a:r>
              <a:rPr lang="zh-CN" altLang="en-US" b="1" dirty="0">
                <a:solidFill>
                  <a:srgbClr val="002060"/>
                </a:solidFill>
              </a:rPr>
              <a:t> </a:t>
            </a:r>
            <a:r>
              <a:rPr lang="en-US" altLang="zh-CN" b="1" dirty="0">
                <a:solidFill>
                  <a:srgbClr val="002060"/>
                </a:solidFill>
              </a:rPr>
              <a:t>/etc/security </a:t>
            </a:r>
            <a:r>
              <a:rPr lang="zh-CN" altLang="zh-CN" dirty="0"/>
              <a:t>目录下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a:t>
            </a:r>
            <a:r>
              <a:rPr lang="zh-CN" altLang="en-US" dirty="0"/>
              <a:t>服务器安全</a:t>
            </a:r>
            <a:br>
              <a:rPr lang="en-US" altLang="zh-CN" dirty="0"/>
            </a:br>
            <a:r>
              <a:rPr lang="zh-CN" altLang="en-US" dirty="0"/>
              <a:t>的一般性原则</a:t>
            </a:r>
          </a:p>
        </p:txBody>
      </p:sp>
      <p:sp>
        <p:nvSpPr>
          <p:cNvPr id="3" name="内容占位符 2"/>
          <p:cNvSpPr>
            <a:spLocks noGrp="1"/>
          </p:cNvSpPr>
          <p:nvPr>
            <p:ph idx="1"/>
          </p:nvPr>
        </p:nvSpPr>
        <p:spPr/>
        <p:txBody>
          <a:bodyPr/>
          <a:lstStyle/>
          <a:p>
            <a:r>
              <a:rPr lang="zh-CN" altLang="en-US" dirty="0">
                <a:ea typeface="宋体" charset="-122"/>
              </a:rPr>
              <a:t>最少的正在运行的应用程序</a:t>
            </a:r>
          </a:p>
          <a:p>
            <a:pPr lvl="1"/>
            <a:r>
              <a:rPr lang="zh-CN" altLang="en-US" dirty="0"/>
              <a:t>安装和运行最少的软件，以尽量减少漏洞。</a:t>
            </a:r>
          </a:p>
          <a:p>
            <a:pPr lvl="1"/>
            <a:r>
              <a:rPr lang="zh-CN" altLang="en-US" dirty="0"/>
              <a:t>保持软件更新。</a:t>
            </a:r>
            <a:endParaRPr lang="en-US" altLang="zh-CN" dirty="0"/>
          </a:p>
          <a:p>
            <a:r>
              <a:rPr lang="zh-CN" altLang="en-US" dirty="0">
                <a:ea typeface="宋体" charset="-122"/>
              </a:rPr>
              <a:t>开放所需的最少端口</a:t>
            </a:r>
            <a:endParaRPr lang="en-US" altLang="zh-CN" dirty="0">
              <a:ea typeface="宋体" charset="-122"/>
            </a:endParaRPr>
          </a:p>
          <a:p>
            <a:pPr lvl="1"/>
            <a:r>
              <a:rPr lang="zh-CN" altLang="en-US" dirty="0">
                <a:ea typeface="宋体" charset="-122"/>
              </a:rPr>
              <a:t>关闭不必要的服务</a:t>
            </a:r>
            <a:endParaRPr lang="en-US" altLang="zh-CN" dirty="0"/>
          </a:p>
          <a:p>
            <a:pPr lvl="1"/>
            <a:r>
              <a:rPr lang="zh-CN" altLang="en-US" dirty="0"/>
              <a:t>在单独的系统上运行不同的网络服务。最大限度地减少风险，避免一个服务的问题影响到其他服务。</a:t>
            </a:r>
            <a:endParaRPr lang="en-US" altLang="zh-CN" dirty="0"/>
          </a:p>
          <a:p>
            <a:r>
              <a:rPr lang="zh-CN" altLang="en-US" dirty="0"/>
              <a:t>最小特权</a:t>
            </a:r>
            <a:r>
              <a:rPr lang="en-US" altLang="zh-CN" dirty="0"/>
              <a:t>: </a:t>
            </a:r>
          </a:p>
          <a:p>
            <a:pPr lvl="1"/>
            <a:r>
              <a:rPr lang="zh-CN" altLang="en-US" dirty="0"/>
              <a:t>为用户帐户和软件执行任务赋予所必需的最低权限。</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dirty="0"/>
              <a:t>linuxbooks@126.com</a:t>
            </a:r>
            <a:r>
              <a:rPr lang="zh-CN" altLang="en-US"/>
              <a:t>）</a:t>
            </a:r>
            <a:endParaRPr lang="en-US" altLang="zh-CN" dirty="0"/>
          </a:p>
          <a:p>
            <a:r>
              <a:rPr lang="en-US" altLang="zh-CN" dirty="0"/>
              <a:t>Creative Commons License</a:t>
            </a:r>
            <a:r>
              <a:rPr lang="zh-CN" altLang="en-US"/>
              <a:t>（</a:t>
            </a:r>
            <a:r>
              <a:rPr lang="en-US" altLang="zh-CN" dirty="0"/>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a:t>
            </a:fld>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PAM </a:t>
            </a:r>
            <a:r>
              <a:rPr lang="zh-CN" altLang="en-US" dirty="0"/>
              <a:t>客户</a:t>
            </a:r>
          </a:p>
        </p:txBody>
      </p:sp>
      <p:sp>
        <p:nvSpPr>
          <p:cNvPr id="3" name="内容占位符 2"/>
          <p:cNvSpPr>
            <a:spLocks noGrp="1"/>
          </p:cNvSpPr>
          <p:nvPr>
            <p:ph idx="1"/>
          </p:nvPr>
        </p:nvSpPr>
        <p:spPr>
          <a:xfrm>
            <a:off x="457200" y="1340768"/>
            <a:ext cx="8363272" cy="4790157"/>
          </a:xfrm>
        </p:spPr>
        <p:txBody>
          <a:bodyPr/>
          <a:lstStyle/>
          <a:p>
            <a:r>
              <a:rPr lang="en-US" altLang="zh-CN" dirty="0"/>
              <a:t>PAM</a:t>
            </a:r>
            <a:r>
              <a:rPr lang="zh-CN" altLang="zh-CN" dirty="0"/>
              <a:t>客户</a:t>
            </a:r>
            <a:r>
              <a:rPr lang="zh-CN" altLang="en-US" dirty="0"/>
              <a:t>：</a:t>
            </a:r>
            <a:r>
              <a:rPr lang="zh-CN" altLang="zh-CN" dirty="0"/>
              <a:t>使用</a:t>
            </a:r>
            <a:r>
              <a:rPr lang="en-US" altLang="zh-CN" dirty="0"/>
              <a:t>PAM</a:t>
            </a:r>
            <a:r>
              <a:rPr lang="zh-CN" altLang="zh-CN" dirty="0"/>
              <a:t>验证功能的应用程序</a:t>
            </a:r>
            <a:endParaRPr lang="en-US" altLang="zh-CN" dirty="0"/>
          </a:p>
          <a:p>
            <a:r>
              <a:rPr lang="zh-CN" altLang="en-US" dirty="0"/>
              <a:t>判断应用程序是否为</a:t>
            </a:r>
            <a:r>
              <a:rPr lang="en-US" altLang="zh-CN" dirty="0"/>
              <a:t>PAM</a:t>
            </a:r>
            <a:r>
              <a:rPr lang="zh-CN" altLang="en-US" dirty="0"/>
              <a:t>客户</a:t>
            </a:r>
            <a:endParaRPr lang="en-US" altLang="zh-CN" dirty="0"/>
          </a:p>
          <a:p>
            <a:pPr lvl="1">
              <a:buNone/>
            </a:pPr>
            <a:r>
              <a:rPr lang="en-US" altLang="zh-CN" b="1" dirty="0">
                <a:solidFill>
                  <a:srgbClr val="002060"/>
                </a:solidFill>
              </a:rPr>
              <a:t># </a:t>
            </a:r>
            <a:r>
              <a:rPr lang="en-US" altLang="zh-CN" b="1" dirty="0" err="1">
                <a:solidFill>
                  <a:srgbClr val="002060"/>
                </a:solidFill>
              </a:rPr>
              <a:t>ldd</a:t>
            </a:r>
            <a:r>
              <a:rPr lang="en-US" altLang="zh-CN" b="1" dirty="0">
                <a:solidFill>
                  <a:srgbClr val="002060"/>
                </a:solidFill>
              </a:rPr>
              <a:t> </a:t>
            </a:r>
            <a:r>
              <a:rPr lang="en-US" altLang="zh-CN" b="1" dirty="0">
                <a:solidFill>
                  <a:srgbClr val="FF0000"/>
                </a:solidFill>
              </a:rPr>
              <a:t>/bin/</a:t>
            </a:r>
            <a:r>
              <a:rPr lang="en-US" altLang="zh-CN" b="1" dirty="0" err="1">
                <a:solidFill>
                  <a:srgbClr val="FF0000"/>
                </a:solidFill>
              </a:rPr>
              <a:t>login</a:t>
            </a:r>
            <a:r>
              <a:rPr lang="en-US" altLang="zh-CN" b="1" dirty="0" err="1">
                <a:solidFill>
                  <a:srgbClr val="002060"/>
                </a:solidFill>
              </a:rPr>
              <a:t>|grep</a:t>
            </a:r>
            <a:r>
              <a:rPr lang="en-US" altLang="zh-CN" b="1" dirty="0">
                <a:solidFill>
                  <a:srgbClr val="002060"/>
                </a:solidFill>
              </a:rPr>
              <a:t> </a:t>
            </a:r>
            <a:r>
              <a:rPr lang="en-US" altLang="zh-CN" b="1" dirty="0" err="1">
                <a:solidFill>
                  <a:srgbClr val="002060"/>
                </a:solidFill>
              </a:rPr>
              <a:t>libpam</a:t>
            </a:r>
            <a:endParaRPr lang="en-US" altLang="zh-CN" b="1" dirty="0">
              <a:solidFill>
                <a:srgbClr val="002060"/>
              </a:solidFill>
            </a:endParaRPr>
          </a:p>
          <a:p>
            <a:r>
              <a:rPr lang="zh-CN" altLang="en-US" dirty="0"/>
              <a:t>查询系统已安装的</a:t>
            </a:r>
            <a:r>
              <a:rPr lang="en-US" altLang="zh-CN" dirty="0"/>
              <a:t>PAM</a:t>
            </a:r>
            <a:r>
              <a:rPr lang="zh-CN" altLang="en-US" dirty="0"/>
              <a:t>客户</a:t>
            </a:r>
            <a:endParaRPr lang="en-US" altLang="zh-CN" dirty="0"/>
          </a:p>
          <a:p>
            <a:pPr lvl="1">
              <a:buNone/>
            </a:pPr>
            <a:r>
              <a:rPr lang="en-US" altLang="zh-CN" b="1" dirty="0">
                <a:solidFill>
                  <a:srgbClr val="002060"/>
                </a:solidFill>
              </a:rPr>
              <a:t># rpm -q --</a:t>
            </a:r>
            <a:r>
              <a:rPr lang="en-US" altLang="zh-CN" b="1" dirty="0" err="1">
                <a:solidFill>
                  <a:srgbClr val="002060"/>
                </a:solidFill>
              </a:rPr>
              <a:t>whatrequires</a:t>
            </a:r>
            <a:r>
              <a:rPr lang="en-US" altLang="zh-CN" b="1" dirty="0">
                <a:solidFill>
                  <a:srgbClr val="002060"/>
                </a:solidFill>
              </a:rPr>
              <a:t> </a:t>
            </a:r>
            <a:r>
              <a:rPr lang="en-US" altLang="zh-CN" b="1" dirty="0" err="1">
                <a:solidFill>
                  <a:srgbClr val="002060"/>
                </a:solidFill>
              </a:rPr>
              <a:t>pam</a:t>
            </a:r>
            <a:endParaRPr lang="en-US" altLang="zh-CN" b="1" dirty="0">
              <a:solidFill>
                <a:srgbClr val="002060"/>
              </a:solidFill>
            </a:endParaRPr>
          </a:p>
          <a:p>
            <a:r>
              <a:rPr lang="en-US" altLang="zh-CN" dirty="0"/>
              <a:t>PAM</a:t>
            </a:r>
            <a:r>
              <a:rPr lang="zh-CN" altLang="zh-CN" dirty="0"/>
              <a:t>客户</a:t>
            </a:r>
            <a:r>
              <a:rPr lang="zh-CN" altLang="en-US" dirty="0"/>
              <a:t>配置文件</a:t>
            </a:r>
            <a:endParaRPr lang="en-US" altLang="zh-CN" dirty="0"/>
          </a:p>
          <a:p>
            <a:pPr lvl="1"/>
            <a:r>
              <a:rPr lang="zh-CN" altLang="en-US" dirty="0"/>
              <a:t>每个</a:t>
            </a:r>
            <a:r>
              <a:rPr lang="en-US" altLang="zh-CN" dirty="0"/>
              <a:t>PAM</a:t>
            </a:r>
            <a:r>
              <a:rPr lang="zh-CN" altLang="en-US" dirty="0"/>
              <a:t>客户都可以调用不同的</a:t>
            </a:r>
            <a:r>
              <a:rPr lang="en-US" altLang="zh-CN" dirty="0"/>
              <a:t>PAM</a:t>
            </a:r>
            <a:r>
              <a:rPr lang="zh-CN" altLang="en-US" dirty="0"/>
              <a:t>模块实现验证</a:t>
            </a:r>
            <a:endParaRPr lang="en-US" altLang="zh-CN" dirty="0"/>
          </a:p>
          <a:p>
            <a:pPr lvl="1"/>
            <a:r>
              <a:rPr lang="zh-CN" altLang="en-US" dirty="0"/>
              <a:t>决定了</a:t>
            </a:r>
            <a:r>
              <a:rPr lang="en-US" altLang="zh-CN" dirty="0"/>
              <a:t>PAM</a:t>
            </a:r>
            <a:r>
              <a:rPr lang="zh-CN" altLang="en-US" dirty="0"/>
              <a:t>模块在什么时候如何被</a:t>
            </a:r>
            <a:r>
              <a:rPr lang="en-US" altLang="zh-CN" dirty="0"/>
              <a:t>PAM</a:t>
            </a:r>
            <a:r>
              <a:rPr lang="zh-CN" altLang="en-US" dirty="0"/>
              <a:t>客户使用</a:t>
            </a:r>
            <a:endParaRPr lang="en-US" altLang="zh-CN" dirty="0"/>
          </a:p>
          <a:p>
            <a:pPr lvl="1"/>
            <a:r>
              <a:rPr lang="zh-CN" altLang="en-US" dirty="0"/>
              <a:t>保存在 </a:t>
            </a:r>
            <a:r>
              <a:rPr lang="en-US" altLang="zh-CN" b="1" dirty="0">
                <a:solidFill>
                  <a:srgbClr val="002060"/>
                </a:solidFill>
              </a:rPr>
              <a:t>/etc/</a:t>
            </a:r>
            <a:r>
              <a:rPr lang="en-US" altLang="zh-CN" b="1" dirty="0" err="1">
                <a:solidFill>
                  <a:srgbClr val="002060"/>
                </a:solidFill>
              </a:rPr>
              <a:t>pam.d</a:t>
            </a:r>
            <a:r>
              <a:rPr lang="en-US" altLang="zh-CN" b="1" dirty="0">
                <a:solidFill>
                  <a:srgbClr val="002060"/>
                </a:solidFill>
              </a:rPr>
              <a:t> </a:t>
            </a:r>
            <a:r>
              <a:rPr lang="zh-CN" altLang="en-US" dirty="0"/>
              <a:t>目录下</a:t>
            </a:r>
            <a:endParaRPr lang="en-US" altLang="zh-CN" dirty="0"/>
          </a:p>
          <a:p>
            <a:pPr lvl="1"/>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PAM</a:t>
            </a:r>
            <a:r>
              <a:rPr lang="zh-CN" altLang="en-US" dirty="0"/>
              <a:t>客户调用</a:t>
            </a:r>
            <a:r>
              <a:rPr lang="en-US" altLang="zh-CN" dirty="0"/>
              <a:t>PAM</a:t>
            </a:r>
            <a:r>
              <a:rPr lang="zh-CN" altLang="en-US" dirty="0"/>
              <a:t>的过程</a:t>
            </a:r>
          </a:p>
        </p:txBody>
      </p:sp>
      <p:sp>
        <p:nvSpPr>
          <p:cNvPr id="3" name="内容占位符 2"/>
          <p:cNvSpPr>
            <a:spLocks noGrp="1"/>
          </p:cNvSpPr>
          <p:nvPr>
            <p:ph idx="1"/>
          </p:nvPr>
        </p:nvSpPr>
        <p:spPr/>
        <p:txBody>
          <a:bodyPr/>
          <a:lstStyle/>
          <a:p>
            <a:r>
              <a:rPr lang="en-US" altLang="zh-CN" sz="2400" dirty="0"/>
              <a:t>PAM</a:t>
            </a:r>
            <a:r>
              <a:rPr lang="zh-CN" altLang="en-US" sz="2400" dirty="0"/>
              <a:t>客户</a:t>
            </a:r>
            <a:r>
              <a:rPr lang="zh-CN" altLang="zh-CN" sz="2400" dirty="0"/>
              <a:t>（如：</a:t>
            </a:r>
            <a:r>
              <a:rPr lang="en-US" altLang="zh-CN" sz="2400" dirty="0"/>
              <a:t>login</a:t>
            </a:r>
            <a:r>
              <a:rPr lang="zh-CN" altLang="zh-CN" sz="2400" dirty="0"/>
              <a:t>）调用</a:t>
            </a:r>
            <a:r>
              <a:rPr lang="en-US" altLang="zh-CN" sz="2400" dirty="0"/>
              <a:t>PAM</a:t>
            </a:r>
            <a:r>
              <a:rPr lang="zh-CN" altLang="zh-CN" sz="2400" dirty="0"/>
              <a:t>核心</a:t>
            </a:r>
            <a:r>
              <a:rPr lang="en-US" altLang="zh-CN" sz="2400" dirty="0"/>
              <a:t> </a:t>
            </a:r>
            <a:r>
              <a:rPr lang="en-US" altLang="zh-CN" sz="2400" b="1" dirty="0">
                <a:solidFill>
                  <a:srgbClr val="002060"/>
                </a:solidFill>
              </a:rPr>
              <a:t>/lib/</a:t>
            </a:r>
            <a:r>
              <a:rPr lang="en-US" altLang="zh-CN" sz="2400" b="1" dirty="0" err="1">
                <a:solidFill>
                  <a:srgbClr val="002060"/>
                </a:solidFill>
              </a:rPr>
              <a:t>libpam.so</a:t>
            </a:r>
            <a:r>
              <a:rPr lang="en-US" altLang="zh-CN" sz="2400" b="1" dirty="0">
                <a:solidFill>
                  <a:srgbClr val="002060"/>
                </a:solidFill>
              </a:rPr>
              <a:t> </a:t>
            </a:r>
          </a:p>
          <a:p>
            <a:r>
              <a:rPr lang="en-US" altLang="zh-CN" sz="2400" dirty="0"/>
              <a:t>PAM</a:t>
            </a:r>
            <a:r>
              <a:rPr lang="zh-CN" altLang="zh-CN" sz="2400" dirty="0"/>
              <a:t>核心收到来自应用程序的请求后在</a:t>
            </a:r>
            <a:r>
              <a:rPr lang="en-US" altLang="zh-CN" sz="2400" b="1" dirty="0">
                <a:solidFill>
                  <a:srgbClr val="002060"/>
                </a:solidFill>
              </a:rPr>
              <a:t>/etc/</a:t>
            </a:r>
            <a:r>
              <a:rPr lang="en-US" altLang="zh-CN" sz="2400" b="1" dirty="0" err="1">
                <a:solidFill>
                  <a:srgbClr val="002060"/>
                </a:solidFill>
              </a:rPr>
              <a:t>pam.d</a:t>
            </a:r>
            <a:r>
              <a:rPr lang="zh-CN" altLang="zh-CN" sz="2400" dirty="0"/>
              <a:t>目录下查找与应用程序同名的配置文件（如：</a:t>
            </a:r>
            <a:r>
              <a:rPr lang="en-US" altLang="zh-CN" sz="2400" dirty="0"/>
              <a:t>/etc/</a:t>
            </a:r>
            <a:r>
              <a:rPr lang="en-US" altLang="zh-CN" sz="2400" dirty="0" err="1"/>
              <a:t>pam.d</a:t>
            </a:r>
            <a:r>
              <a:rPr lang="en-US" altLang="zh-CN" sz="2400" dirty="0"/>
              <a:t>/ login</a:t>
            </a:r>
            <a:r>
              <a:rPr lang="zh-CN" altLang="zh-CN" sz="2400" dirty="0"/>
              <a:t>）</a:t>
            </a:r>
            <a:endParaRPr lang="en-US" altLang="zh-CN" sz="2400" dirty="0"/>
          </a:p>
          <a:p>
            <a:r>
              <a:rPr lang="en-US" altLang="zh-CN" sz="2400" dirty="0"/>
              <a:t>PAM</a:t>
            </a:r>
            <a:r>
              <a:rPr lang="zh-CN" altLang="zh-CN" sz="2400" dirty="0"/>
              <a:t>核心根据配置文件的设置执行指定的</a:t>
            </a:r>
            <a:r>
              <a:rPr lang="en-US" altLang="zh-CN" sz="2400" dirty="0"/>
              <a:t>PAM</a:t>
            </a:r>
            <a:r>
              <a:rPr lang="zh-CN" altLang="zh-CN" sz="2400" dirty="0"/>
              <a:t>模块</a:t>
            </a:r>
            <a:endParaRPr lang="en-US" altLang="zh-CN" sz="2400" dirty="0"/>
          </a:p>
          <a:p>
            <a:pPr lvl="1"/>
            <a:r>
              <a:rPr lang="zh-CN" altLang="zh-CN" sz="2000" dirty="0"/>
              <a:t>在执行一些模块（如：</a:t>
            </a:r>
            <a:r>
              <a:rPr lang="en-US" altLang="zh-CN" sz="2000" dirty="0" err="1"/>
              <a:t>pam_access</a:t>
            </a:r>
            <a:r>
              <a:rPr lang="zh-CN" altLang="zh-CN" sz="2000" dirty="0"/>
              <a:t>）时，还会读取</a:t>
            </a:r>
            <a:r>
              <a:rPr lang="en-US" altLang="zh-CN" sz="2000" b="1" dirty="0">
                <a:solidFill>
                  <a:srgbClr val="002060"/>
                </a:solidFill>
              </a:rPr>
              <a:t>/etc/security</a:t>
            </a:r>
            <a:r>
              <a:rPr lang="zh-CN" altLang="zh-CN" sz="2000" dirty="0"/>
              <a:t>目录下相应的模块配置文件（如：</a:t>
            </a:r>
            <a:r>
              <a:rPr lang="en-US" altLang="zh-CN" sz="2000" dirty="0"/>
              <a:t>/etc/security/</a:t>
            </a:r>
            <a:r>
              <a:rPr lang="en-US" altLang="zh-CN" sz="2000" dirty="0" err="1"/>
              <a:t>access.conf</a:t>
            </a:r>
            <a:r>
              <a:rPr lang="zh-CN" altLang="zh-CN" sz="2000" dirty="0"/>
              <a:t>）</a:t>
            </a:r>
            <a:endParaRPr lang="en-US" altLang="zh-CN" sz="2000" dirty="0"/>
          </a:p>
          <a:p>
            <a:r>
              <a:rPr lang="en-US" altLang="zh-CN" sz="2400" dirty="0"/>
              <a:t>PAM</a:t>
            </a:r>
            <a:r>
              <a:rPr lang="zh-CN" altLang="zh-CN" sz="2400" dirty="0"/>
              <a:t>核心接收每一个</a:t>
            </a:r>
            <a:r>
              <a:rPr lang="en-US" altLang="zh-CN" sz="2400" dirty="0"/>
              <a:t>PAM</a:t>
            </a:r>
            <a:r>
              <a:rPr lang="zh-CN" altLang="zh-CN" sz="2400" dirty="0"/>
              <a:t>模块的执行结果（或成功或失败），根据</a:t>
            </a:r>
            <a:r>
              <a:rPr lang="en-US" altLang="zh-CN" sz="2400" dirty="0"/>
              <a:t>PAM</a:t>
            </a:r>
            <a:r>
              <a:rPr lang="zh-CN" altLang="zh-CN" sz="2400" dirty="0"/>
              <a:t>模块的返回结果和配置文件的设置决定验证是否通过</a:t>
            </a:r>
            <a:endParaRPr lang="en-US" altLang="zh-CN" sz="2400" dirty="0"/>
          </a:p>
          <a:p>
            <a:r>
              <a:rPr lang="en-US" altLang="zh-CN" sz="2400" dirty="0"/>
              <a:t>PAM</a:t>
            </a:r>
            <a:r>
              <a:rPr lang="zh-CN" altLang="zh-CN" sz="2400" dirty="0"/>
              <a:t>核心将最终结果返回给调用它的应用程序，应用程序根据返回结果决定验证是否通过</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PAM</a:t>
            </a:r>
            <a:r>
              <a:rPr lang="zh-CN" altLang="zh-CN" dirty="0"/>
              <a:t>客户</a:t>
            </a:r>
            <a:r>
              <a:rPr lang="zh-CN" altLang="en-US" dirty="0"/>
              <a:t>的</a:t>
            </a:r>
            <a:r>
              <a:rPr lang="zh-CN" altLang="zh-CN" dirty="0"/>
              <a:t>配置文件</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a:t>/etc/</a:t>
            </a:r>
            <a:r>
              <a:rPr lang="en-US" altLang="zh-CN" dirty="0" err="1"/>
              <a:t>pam.d</a:t>
            </a:r>
            <a:r>
              <a:rPr lang="en-US" altLang="zh-CN" dirty="0"/>
              <a:t>/*</a:t>
            </a:r>
          </a:p>
          <a:p>
            <a:pPr lvl="1"/>
            <a:r>
              <a:rPr lang="zh-CN" altLang="en-US" sz="2400" dirty="0"/>
              <a:t>每个配置文件均使用同样的语法</a:t>
            </a:r>
            <a:endParaRPr lang="en-US" altLang="zh-CN" sz="2400" dirty="0"/>
          </a:p>
          <a:p>
            <a:r>
              <a:rPr lang="zh-CN" altLang="en-US" dirty="0"/>
              <a:t>配置文件中每一行的格式为：</a:t>
            </a:r>
            <a:endParaRPr lang="en-US" altLang="zh-CN" dirty="0"/>
          </a:p>
          <a:p>
            <a:pPr lvl="1">
              <a:buNone/>
            </a:pPr>
            <a:r>
              <a:rPr lang="zh-CN" altLang="zh-CN" b="1" dirty="0">
                <a:solidFill>
                  <a:srgbClr val="002060"/>
                </a:solidFill>
              </a:rPr>
              <a:t>模块类型</a:t>
            </a:r>
            <a:r>
              <a:rPr lang="en-US" altLang="zh-CN" b="1" dirty="0">
                <a:solidFill>
                  <a:srgbClr val="002060"/>
                </a:solidFill>
              </a:rPr>
              <a:t>    </a:t>
            </a:r>
            <a:r>
              <a:rPr lang="zh-CN" altLang="zh-CN" b="1" dirty="0">
                <a:solidFill>
                  <a:srgbClr val="002060"/>
                </a:solidFill>
              </a:rPr>
              <a:t>控制标记</a:t>
            </a:r>
            <a:r>
              <a:rPr lang="en-US" altLang="zh-CN" b="1" dirty="0">
                <a:solidFill>
                  <a:srgbClr val="002060"/>
                </a:solidFill>
              </a:rPr>
              <a:t>    </a:t>
            </a:r>
            <a:r>
              <a:rPr lang="zh-CN" altLang="zh-CN" b="1" dirty="0">
                <a:solidFill>
                  <a:srgbClr val="002060"/>
                </a:solidFill>
              </a:rPr>
              <a:t>模块路径</a:t>
            </a:r>
            <a:r>
              <a:rPr lang="en-US" altLang="zh-CN" b="1" dirty="0">
                <a:solidFill>
                  <a:srgbClr val="002060"/>
                </a:solidFill>
              </a:rPr>
              <a:t>     </a:t>
            </a:r>
            <a:r>
              <a:rPr lang="zh-CN" altLang="zh-CN" b="1" dirty="0">
                <a:solidFill>
                  <a:srgbClr val="002060"/>
                </a:solidFill>
              </a:rPr>
              <a:t>执行参数</a:t>
            </a:r>
          </a:p>
          <a:p>
            <a:pPr lvl="1"/>
            <a:r>
              <a:rPr lang="zh-CN" altLang="zh-CN" sz="2400" b="1" dirty="0">
                <a:solidFill>
                  <a:srgbClr val="002060"/>
                </a:solidFill>
              </a:rPr>
              <a:t>模块类型（</a:t>
            </a:r>
            <a:r>
              <a:rPr lang="en-US" altLang="zh-CN" sz="2400" b="1" dirty="0">
                <a:solidFill>
                  <a:srgbClr val="002060"/>
                </a:solidFill>
              </a:rPr>
              <a:t>module-type</a:t>
            </a:r>
            <a:r>
              <a:rPr lang="zh-CN" altLang="zh-CN" sz="2400" b="1" dirty="0">
                <a:solidFill>
                  <a:srgbClr val="002060"/>
                </a:solidFill>
              </a:rPr>
              <a:t>）</a:t>
            </a:r>
            <a:r>
              <a:rPr lang="zh-CN" altLang="en-US" sz="2400" dirty="0"/>
              <a:t>：指定模块的测试类型</a:t>
            </a:r>
            <a:endParaRPr lang="en-US" altLang="zh-CN" sz="2400" dirty="0"/>
          </a:p>
          <a:p>
            <a:pPr lvl="1"/>
            <a:r>
              <a:rPr lang="zh-CN" altLang="zh-CN" sz="2400" b="1" dirty="0">
                <a:solidFill>
                  <a:srgbClr val="002060"/>
                </a:solidFill>
              </a:rPr>
              <a:t>控制标记（</a:t>
            </a:r>
            <a:r>
              <a:rPr lang="en-US" altLang="zh-CN" sz="2400" b="1" dirty="0">
                <a:solidFill>
                  <a:srgbClr val="002060"/>
                </a:solidFill>
              </a:rPr>
              <a:t>control-flag</a:t>
            </a:r>
            <a:r>
              <a:rPr lang="zh-CN" altLang="zh-CN" sz="2400" b="1" dirty="0">
                <a:solidFill>
                  <a:srgbClr val="002060"/>
                </a:solidFill>
              </a:rPr>
              <a:t>）</a:t>
            </a:r>
            <a:r>
              <a:rPr lang="zh-CN" altLang="en-US" sz="2400" dirty="0"/>
              <a:t>：决定</a:t>
            </a:r>
            <a:r>
              <a:rPr lang="en-US" altLang="zh-CN" sz="2400" dirty="0"/>
              <a:t>PAM</a:t>
            </a:r>
            <a:r>
              <a:rPr lang="zh-CN" altLang="en-US" sz="2400" dirty="0"/>
              <a:t>如何使用模块调用后的返回值</a:t>
            </a:r>
            <a:endParaRPr lang="en-US" altLang="zh-CN" sz="2400" dirty="0"/>
          </a:p>
          <a:p>
            <a:pPr lvl="1"/>
            <a:r>
              <a:rPr lang="zh-CN" altLang="zh-CN" sz="2400" b="1" dirty="0">
                <a:solidFill>
                  <a:srgbClr val="002060"/>
                </a:solidFill>
              </a:rPr>
              <a:t>模块路径（</a:t>
            </a:r>
            <a:r>
              <a:rPr lang="en-US" altLang="zh-CN" sz="2400" b="1" dirty="0">
                <a:solidFill>
                  <a:srgbClr val="002060"/>
                </a:solidFill>
              </a:rPr>
              <a:t>module-path</a:t>
            </a:r>
            <a:r>
              <a:rPr lang="zh-CN" altLang="zh-CN" sz="2400" b="1" dirty="0">
                <a:solidFill>
                  <a:srgbClr val="002060"/>
                </a:solidFill>
              </a:rPr>
              <a:t>）</a:t>
            </a:r>
            <a:r>
              <a:rPr lang="zh-CN" altLang="en-US" sz="2400" dirty="0"/>
              <a:t>：指定相对于</a:t>
            </a:r>
            <a:r>
              <a:rPr lang="en-US" altLang="zh-CN" sz="2400" dirty="0"/>
              <a:t>/lib/security/</a:t>
            </a:r>
            <a:r>
              <a:rPr lang="zh-CN" altLang="en-US" sz="2400" dirty="0"/>
              <a:t>目录的模块文件名</a:t>
            </a:r>
            <a:endParaRPr lang="en-US" altLang="zh-CN" sz="2400" dirty="0"/>
          </a:p>
          <a:p>
            <a:pPr lvl="1"/>
            <a:r>
              <a:rPr lang="zh-CN" altLang="zh-CN" sz="2400" b="1" dirty="0">
                <a:solidFill>
                  <a:srgbClr val="002060"/>
                </a:solidFill>
              </a:rPr>
              <a:t>执行参数（</a:t>
            </a:r>
            <a:r>
              <a:rPr lang="en-US" altLang="zh-CN" sz="2400" b="1" dirty="0">
                <a:solidFill>
                  <a:srgbClr val="002060"/>
                </a:solidFill>
              </a:rPr>
              <a:t>module-arguments</a:t>
            </a:r>
            <a:r>
              <a:rPr lang="zh-CN" altLang="zh-CN" sz="2400" b="1" dirty="0">
                <a:solidFill>
                  <a:srgbClr val="002060"/>
                </a:solidFill>
              </a:rPr>
              <a:t>）</a:t>
            </a:r>
            <a:r>
              <a:rPr lang="zh-CN" altLang="en-US" sz="2400" dirty="0"/>
              <a:t>：指定模块参数，多个参数之间用空格间隔（可选项）</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PAM</a:t>
            </a:r>
            <a:r>
              <a:rPr lang="zh-CN" altLang="en-US" dirty="0"/>
              <a:t>的</a:t>
            </a:r>
            <a:r>
              <a:rPr lang="zh-CN" altLang="zh-CN" dirty="0"/>
              <a:t>模块类型</a:t>
            </a:r>
            <a:endParaRPr lang="zh-CN" altLang="en-US" dirty="0"/>
          </a:p>
        </p:txBody>
      </p:sp>
      <p:sp>
        <p:nvSpPr>
          <p:cNvPr id="3" name="内容占位符 2"/>
          <p:cNvSpPr>
            <a:spLocks noGrp="1"/>
          </p:cNvSpPr>
          <p:nvPr>
            <p:ph idx="1"/>
          </p:nvPr>
        </p:nvSpPr>
        <p:spPr/>
        <p:txBody>
          <a:bodyPr/>
          <a:lstStyle/>
          <a:p>
            <a:r>
              <a:rPr lang="en-US" altLang="zh-CN" dirty="0"/>
              <a:t>PAM</a:t>
            </a:r>
            <a:r>
              <a:rPr lang="zh-CN" altLang="en-US" dirty="0"/>
              <a:t>的四种模块类型</a:t>
            </a:r>
            <a:endParaRPr lang="en-US" altLang="zh-CN" dirty="0"/>
          </a:p>
          <a:p>
            <a:pPr lvl="1"/>
            <a:r>
              <a:rPr lang="en-US" altLang="zh-CN" sz="2800" b="1" dirty="0">
                <a:solidFill>
                  <a:srgbClr val="002060"/>
                </a:solidFill>
              </a:rPr>
              <a:t>auth</a:t>
            </a:r>
            <a:r>
              <a:rPr lang="en-US" altLang="zh-CN" sz="2800" dirty="0"/>
              <a:t>  </a:t>
            </a:r>
            <a:r>
              <a:rPr lang="zh-CN" altLang="en-US" sz="2800" dirty="0"/>
              <a:t>验证某用户的确是这个用户</a:t>
            </a:r>
          </a:p>
          <a:p>
            <a:pPr lvl="1"/>
            <a:r>
              <a:rPr lang="en-US" altLang="zh-CN" sz="2800" b="1" dirty="0">
                <a:solidFill>
                  <a:srgbClr val="002060"/>
                </a:solidFill>
              </a:rPr>
              <a:t>account</a:t>
            </a:r>
            <a:r>
              <a:rPr lang="en-US" altLang="zh-CN" sz="2800" dirty="0"/>
              <a:t>  </a:t>
            </a:r>
            <a:r>
              <a:rPr lang="zh-CN" altLang="en-US" sz="2800" dirty="0"/>
              <a:t>批准某账户的使用</a:t>
            </a:r>
          </a:p>
          <a:p>
            <a:pPr lvl="1"/>
            <a:r>
              <a:rPr lang="en-US" altLang="zh-CN" sz="2800" b="1" dirty="0">
                <a:solidFill>
                  <a:srgbClr val="002060"/>
                </a:solidFill>
              </a:rPr>
              <a:t>password</a:t>
            </a:r>
            <a:r>
              <a:rPr lang="en-US" altLang="zh-CN" sz="2800" dirty="0"/>
              <a:t>  </a:t>
            </a:r>
            <a:r>
              <a:rPr lang="zh-CN" altLang="en-US" sz="2800" dirty="0"/>
              <a:t>控制密码的修改</a:t>
            </a:r>
          </a:p>
          <a:p>
            <a:pPr lvl="1"/>
            <a:r>
              <a:rPr lang="en-US" altLang="zh-CN" sz="2800" b="1" dirty="0">
                <a:solidFill>
                  <a:srgbClr val="002060"/>
                </a:solidFill>
              </a:rPr>
              <a:t>session</a:t>
            </a:r>
            <a:r>
              <a:rPr lang="en-US" altLang="zh-CN" sz="2800" dirty="0"/>
              <a:t>  </a:t>
            </a:r>
            <a:r>
              <a:rPr lang="zh-CN" altLang="en-US" sz="2800" dirty="0"/>
              <a:t>打开、关闭、并记录会话</a:t>
            </a:r>
            <a:endParaRPr lang="en-US" altLang="zh-CN" dirty="0"/>
          </a:p>
          <a:p>
            <a:r>
              <a:rPr lang="zh-CN" altLang="en-US" dirty="0"/>
              <a:t>每一类都会在需要时被调用，并为服务提供独立的结果</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PAM</a:t>
            </a:r>
            <a:r>
              <a:rPr lang="zh-CN" altLang="en-US" dirty="0"/>
              <a:t>的控制标志</a:t>
            </a:r>
          </a:p>
        </p:txBody>
      </p:sp>
      <p:sp>
        <p:nvSpPr>
          <p:cNvPr id="3" name="内容占位符 2"/>
          <p:cNvSpPr>
            <a:spLocks noGrp="1"/>
          </p:cNvSpPr>
          <p:nvPr>
            <p:ph idx="1"/>
          </p:nvPr>
        </p:nvSpPr>
        <p:spPr>
          <a:xfrm>
            <a:off x="323528" y="1196752"/>
            <a:ext cx="8640960" cy="4934173"/>
          </a:xfrm>
        </p:spPr>
        <p:txBody>
          <a:bodyPr/>
          <a:lstStyle/>
          <a:p>
            <a:r>
              <a:rPr lang="zh-CN" altLang="zh-CN" dirty="0"/>
              <a:t>模块可以被堆叠</a:t>
            </a:r>
            <a:r>
              <a:rPr lang="en-US" altLang="zh-CN" dirty="0"/>
              <a:t> (</a:t>
            </a:r>
            <a:r>
              <a:rPr lang="zh-CN" altLang="zh-CN" dirty="0"/>
              <a:t>同种类型的模块按先后顺序依次执行</a:t>
            </a:r>
            <a:r>
              <a:rPr lang="en-US" altLang="zh-CN" dirty="0"/>
              <a:t>)</a:t>
            </a:r>
          </a:p>
          <a:p>
            <a:r>
              <a:rPr lang="zh-CN" altLang="en-US" dirty="0"/>
              <a:t>控制标志决定每个类型测试将如何影响同类型的测试以及最终的测试结果</a:t>
            </a:r>
            <a:endParaRPr lang="en-US" altLang="zh-CN" dirty="0"/>
          </a:p>
          <a:p>
            <a:pPr lvl="1"/>
            <a:r>
              <a:rPr lang="en-US" altLang="zh-CN" sz="2400" b="1" dirty="0">
                <a:solidFill>
                  <a:srgbClr val="002060"/>
                </a:solidFill>
              </a:rPr>
              <a:t>required</a:t>
            </a:r>
            <a:r>
              <a:rPr lang="zh-CN" altLang="en-US" sz="2400" dirty="0"/>
              <a:t>：必须通过，若失败则继续测试</a:t>
            </a:r>
          </a:p>
          <a:p>
            <a:pPr lvl="1"/>
            <a:r>
              <a:rPr lang="en-US" altLang="zh-CN" sz="2400" b="1" dirty="0">
                <a:solidFill>
                  <a:srgbClr val="002060"/>
                </a:solidFill>
              </a:rPr>
              <a:t>requisite</a:t>
            </a:r>
            <a:r>
              <a:rPr lang="en-US" altLang="zh-CN" sz="2400" dirty="0"/>
              <a:t> </a:t>
            </a:r>
            <a:r>
              <a:rPr lang="zh-CN" altLang="en-US" sz="2400" dirty="0"/>
              <a:t>：与 </a:t>
            </a:r>
            <a:r>
              <a:rPr lang="en-US" altLang="zh-CN" sz="2400" dirty="0"/>
              <a:t>required </a:t>
            </a:r>
            <a:r>
              <a:rPr lang="zh-CN" altLang="en-US" sz="2400" dirty="0"/>
              <a:t>类似，不同之处是它在失败后停止测试</a:t>
            </a:r>
          </a:p>
          <a:p>
            <a:pPr lvl="1"/>
            <a:r>
              <a:rPr lang="en-US" altLang="zh-CN" sz="2400" b="1" dirty="0">
                <a:solidFill>
                  <a:srgbClr val="002060"/>
                </a:solidFill>
              </a:rPr>
              <a:t>sufficient</a:t>
            </a:r>
            <a:r>
              <a:rPr lang="en-US" altLang="zh-CN" sz="2400" dirty="0"/>
              <a:t> </a:t>
            </a:r>
            <a:r>
              <a:rPr lang="zh-CN" altLang="en-US" sz="2400" dirty="0"/>
              <a:t>：如果到此为止一直通过，现在就返回成功；如果失败 ，忽略测试，继续检查</a:t>
            </a:r>
          </a:p>
          <a:p>
            <a:pPr lvl="1"/>
            <a:r>
              <a:rPr lang="en-US" altLang="zh-CN" sz="2400" b="1" dirty="0">
                <a:solidFill>
                  <a:srgbClr val="002060"/>
                </a:solidFill>
              </a:rPr>
              <a:t>optional</a:t>
            </a:r>
            <a:r>
              <a:rPr lang="zh-CN" altLang="en-US" sz="2400" dirty="0"/>
              <a:t>：测试通过与否都无关紧要</a:t>
            </a:r>
          </a:p>
          <a:p>
            <a:pPr lvl="1"/>
            <a:r>
              <a:rPr lang="en-US" altLang="zh-CN" sz="2400" b="1" dirty="0">
                <a:solidFill>
                  <a:srgbClr val="002060"/>
                </a:solidFill>
              </a:rPr>
              <a:t>include</a:t>
            </a:r>
            <a:r>
              <a:rPr lang="zh-CN" altLang="en-US" sz="2400" dirty="0"/>
              <a:t>：返回在被调用的文件中配置的测试的总体测试值</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控制标志的复杂语法</a:t>
            </a:r>
          </a:p>
        </p:txBody>
      </p:sp>
      <p:sp>
        <p:nvSpPr>
          <p:cNvPr id="3" name="内容占位符 2"/>
          <p:cNvSpPr>
            <a:spLocks noGrp="1"/>
          </p:cNvSpPr>
          <p:nvPr>
            <p:ph idx="1"/>
          </p:nvPr>
        </p:nvSpPr>
        <p:spPr>
          <a:xfrm>
            <a:off x="457200" y="1772816"/>
            <a:ext cx="8229600" cy="4358109"/>
          </a:xfrm>
        </p:spPr>
        <p:txBody>
          <a:bodyPr/>
          <a:lstStyle/>
          <a:p>
            <a:r>
              <a:rPr lang="en-US" altLang="zh-CN" sz="2800" dirty="0" err="1"/>
              <a:t>valueN</a:t>
            </a:r>
            <a:r>
              <a:rPr lang="zh-CN" altLang="zh-CN" sz="2800" dirty="0"/>
              <a:t>可以是</a:t>
            </a:r>
            <a:r>
              <a:rPr lang="zh-CN" altLang="en-US" sz="2800" dirty="0"/>
              <a:t>：</a:t>
            </a:r>
            <a:endParaRPr lang="en-US" altLang="zh-CN" sz="2800" dirty="0"/>
          </a:p>
          <a:p>
            <a:pPr lvl="1"/>
            <a:r>
              <a:rPr lang="en-US" altLang="zh-CN" sz="2400" dirty="0"/>
              <a:t>PAM</a:t>
            </a:r>
            <a:r>
              <a:rPr lang="zh-CN" altLang="zh-CN" sz="2400" dirty="0"/>
              <a:t>函数库中任何一个函数的返回值</a:t>
            </a:r>
            <a:r>
              <a:rPr lang="zh-CN" altLang="en-US" sz="2400" dirty="0"/>
              <a:t>，如：</a:t>
            </a:r>
            <a:endParaRPr lang="en-US" altLang="zh-CN" sz="2400" dirty="0"/>
          </a:p>
          <a:p>
            <a:pPr lvl="2"/>
            <a:r>
              <a:rPr lang="en-US" altLang="zh-CN" sz="2000" dirty="0" err="1"/>
              <a:t>new_authtok_reqd</a:t>
            </a:r>
            <a:r>
              <a:rPr lang="zh-CN" altLang="en-US" sz="2000" dirty="0"/>
              <a:t>、</a:t>
            </a:r>
            <a:r>
              <a:rPr lang="en-US" altLang="zh-CN" sz="2000" dirty="0" err="1"/>
              <a:t>user_unknown</a:t>
            </a:r>
            <a:endParaRPr lang="en-US" altLang="zh-CN" sz="2000" dirty="0"/>
          </a:p>
          <a:p>
            <a:pPr lvl="2"/>
            <a:r>
              <a:rPr lang="en-US" altLang="zh-CN" sz="2000" dirty="0"/>
              <a:t>success</a:t>
            </a:r>
            <a:r>
              <a:rPr lang="zh-CN" altLang="en-US" sz="2000" dirty="0"/>
              <a:t>、</a:t>
            </a:r>
            <a:r>
              <a:rPr lang="en-US" altLang="zh-CN" sz="2000" dirty="0"/>
              <a:t>Ignore</a:t>
            </a:r>
            <a:r>
              <a:rPr lang="zh-CN" altLang="en-US" sz="2000" dirty="0"/>
              <a:t>、</a:t>
            </a:r>
            <a:r>
              <a:rPr lang="en-US" altLang="zh-CN" sz="2000" dirty="0"/>
              <a:t>default </a:t>
            </a:r>
            <a:r>
              <a:rPr lang="zh-CN" altLang="en-US" sz="2000" dirty="0"/>
              <a:t>等</a:t>
            </a:r>
            <a:endParaRPr lang="en-US" altLang="zh-CN" sz="2000" dirty="0"/>
          </a:p>
          <a:p>
            <a:r>
              <a:rPr lang="en-US" altLang="zh-CN" sz="2800" dirty="0" err="1"/>
              <a:t>actionN</a:t>
            </a:r>
            <a:r>
              <a:rPr lang="zh-CN" altLang="zh-CN" sz="2800" dirty="0"/>
              <a:t>可以是</a:t>
            </a:r>
            <a:r>
              <a:rPr lang="zh-CN" altLang="en-US" sz="2800" dirty="0"/>
              <a:t>：</a:t>
            </a:r>
            <a:endParaRPr lang="en-US" altLang="zh-CN" sz="2800" dirty="0"/>
          </a:p>
          <a:p>
            <a:pPr lvl="1"/>
            <a:r>
              <a:rPr lang="en-US" altLang="zh-CN" sz="2000" b="1" dirty="0"/>
              <a:t>ignore</a:t>
            </a:r>
            <a:r>
              <a:rPr lang="zh-CN" altLang="zh-CN" sz="2000" dirty="0"/>
              <a:t>：</a:t>
            </a:r>
            <a:r>
              <a:rPr lang="zh-CN" altLang="en-US" sz="2000" dirty="0"/>
              <a:t>忽略此测试的值，即此值对最终测试结果无关紧要</a:t>
            </a:r>
            <a:endParaRPr lang="en-US" altLang="zh-CN" sz="2000" dirty="0"/>
          </a:p>
          <a:p>
            <a:pPr lvl="1"/>
            <a:r>
              <a:rPr lang="en-US" altLang="zh-CN" sz="2000" b="1" dirty="0"/>
              <a:t>bad</a:t>
            </a:r>
            <a:r>
              <a:rPr lang="zh-CN" altLang="zh-CN" sz="2000" dirty="0"/>
              <a:t>：这个返回值应该被看作整个层叠模块验证失败</a:t>
            </a:r>
            <a:endParaRPr lang="en-US" altLang="zh-CN" sz="2000" dirty="0"/>
          </a:p>
          <a:p>
            <a:pPr lvl="1"/>
            <a:r>
              <a:rPr lang="en-US" altLang="zh-CN" sz="2000" b="1" dirty="0"/>
              <a:t>ok</a:t>
            </a:r>
            <a:r>
              <a:rPr lang="zh-CN" altLang="zh-CN" sz="2000" dirty="0"/>
              <a:t>：这个返回值直接作为整个层叠模块的返回值</a:t>
            </a:r>
            <a:endParaRPr lang="zh-CN" altLang="en-US" sz="2000" dirty="0"/>
          </a:p>
          <a:p>
            <a:pPr lvl="1"/>
            <a:r>
              <a:rPr lang="zh-CN" altLang="zh-CN" sz="2000" b="1" dirty="0"/>
              <a:t>非负整数</a:t>
            </a:r>
            <a:r>
              <a:rPr lang="zh-CN" altLang="en-US" sz="2000" dirty="0"/>
              <a:t>：</a:t>
            </a:r>
            <a:r>
              <a:rPr lang="zh-CN" altLang="zh-CN" sz="2000" dirty="0"/>
              <a:t>表示需要忽略后面堆叠的</a:t>
            </a:r>
            <a:r>
              <a:rPr lang="en-US" altLang="zh-CN" sz="2000" dirty="0"/>
              <a:t>n</a:t>
            </a:r>
            <a:r>
              <a:rPr lang="zh-CN" altLang="zh-CN" sz="2000" dirty="0"/>
              <a:t>个同类型的模块</a:t>
            </a:r>
            <a:endParaRPr lang="en-US" altLang="zh-CN"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
        <p:nvSpPr>
          <p:cNvPr id="7" name="TextBox 6"/>
          <p:cNvSpPr txBox="1"/>
          <p:nvPr/>
        </p:nvSpPr>
        <p:spPr>
          <a:xfrm>
            <a:off x="467544" y="1124744"/>
            <a:ext cx="813690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a:t>[value1=action1 value2=action2 ...]</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控制标志的两种语法的关系</a:t>
            </a:r>
          </a:p>
        </p:txBody>
      </p:sp>
      <p:sp>
        <p:nvSpPr>
          <p:cNvPr id="3" name="内容占位符 2"/>
          <p:cNvSpPr>
            <a:spLocks noGrp="1"/>
          </p:cNvSpPr>
          <p:nvPr>
            <p:ph idx="1"/>
          </p:nvPr>
        </p:nvSpPr>
        <p:spPr>
          <a:xfrm>
            <a:off x="251520" y="1600200"/>
            <a:ext cx="8435280" cy="4530725"/>
          </a:xfrm>
        </p:spPr>
        <p:txBody>
          <a:bodyPr/>
          <a:lstStyle/>
          <a:p>
            <a:r>
              <a:rPr lang="en-US" altLang="zh-CN" dirty="0"/>
              <a:t>required </a:t>
            </a:r>
            <a:r>
              <a:rPr lang="zh-CN" altLang="en-US" dirty="0"/>
              <a:t>等价于</a:t>
            </a:r>
          </a:p>
          <a:p>
            <a:pPr lvl="1"/>
            <a:r>
              <a:rPr lang="en-US" altLang="zh-CN" sz="2000" b="1" dirty="0">
                <a:solidFill>
                  <a:srgbClr val="002060"/>
                </a:solidFill>
              </a:rPr>
              <a:t>[success=ok </a:t>
            </a:r>
            <a:r>
              <a:rPr lang="en-US" altLang="zh-CN" sz="2000" b="1" dirty="0" err="1">
                <a:solidFill>
                  <a:srgbClr val="002060"/>
                </a:solidFill>
              </a:rPr>
              <a:t>new_authtok_reqd</a:t>
            </a:r>
            <a:r>
              <a:rPr lang="en-US" altLang="zh-CN" sz="2000" b="1" dirty="0">
                <a:solidFill>
                  <a:srgbClr val="002060"/>
                </a:solidFill>
              </a:rPr>
              <a:t>=ok ignore=ignore default=bad]</a:t>
            </a:r>
            <a:endParaRPr lang="zh-CN" altLang="en-US" sz="2000" b="1" dirty="0">
              <a:solidFill>
                <a:srgbClr val="002060"/>
              </a:solidFill>
            </a:endParaRPr>
          </a:p>
          <a:p>
            <a:r>
              <a:rPr lang="en-US" altLang="zh-CN" dirty="0"/>
              <a:t>requisite </a:t>
            </a:r>
            <a:r>
              <a:rPr lang="zh-CN" altLang="en-US" dirty="0"/>
              <a:t>等价于</a:t>
            </a:r>
          </a:p>
          <a:p>
            <a:pPr lvl="1"/>
            <a:r>
              <a:rPr lang="en-US" altLang="zh-CN" sz="2000" b="1" dirty="0">
                <a:solidFill>
                  <a:srgbClr val="002060"/>
                </a:solidFill>
              </a:rPr>
              <a:t>[success=ok </a:t>
            </a:r>
            <a:r>
              <a:rPr lang="en-US" altLang="zh-CN" sz="2000" b="1" dirty="0" err="1">
                <a:solidFill>
                  <a:srgbClr val="002060"/>
                </a:solidFill>
              </a:rPr>
              <a:t>new_authtok_reqd</a:t>
            </a:r>
            <a:r>
              <a:rPr lang="en-US" altLang="zh-CN" sz="2000" b="1" dirty="0">
                <a:solidFill>
                  <a:srgbClr val="002060"/>
                </a:solidFill>
              </a:rPr>
              <a:t>=ok ignore=ignore default=die]</a:t>
            </a:r>
            <a:endParaRPr lang="zh-CN" altLang="en-US" sz="2000" b="1" dirty="0">
              <a:solidFill>
                <a:srgbClr val="002060"/>
              </a:solidFill>
            </a:endParaRPr>
          </a:p>
          <a:p>
            <a:r>
              <a:rPr lang="en-US" altLang="zh-CN" dirty="0"/>
              <a:t>sufficient </a:t>
            </a:r>
            <a:r>
              <a:rPr lang="zh-CN" altLang="en-US" dirty="0"/>
              <a:t>等价于</a:t>
            </a:r>
          </a:p>
          <a:p>
            <a:pPr lvl="1"/>
            <a:r>
              <a:rPr lang="en-US" altLang="zh-CN" sz="2000" b="1" dirty="0">
                <a:solidFill>
                  <a:srgbClr val="002060"/>
                </a:solidFill>
              </a:rPr>
              <a:t>[success=done </a:t>
            </a:r>
            <a:r>
              <a:rPr lang="en-US" altLang="zh-CN" sz="2000" b="1" dirty="0" err="1">
                <a:solidFill>
                  <a:srgbClr val="002060"/>
                </a:solidFill>
              </a:rPr>
              <a:t>new_authtok_reqd</a:t>
            </a:r>
            <a:r>
              <a:rPr lang="en-US" altLang="zh-CN" sz="2000" b="1" dirty="0">
                <a:solidFill>
                  <a:srgbClr val="002060"/>
                </a:solidFill>
              </a:rPr>
              <a:t>=done default=ignore]</a:t>
            </a:r>
            <a:endParaRPr lang="zh-CN" altLang="en-US" sz="2000" b="1" dirty="0">
              <a:solidFill>
                <a:srgbClr val="002060"/>
              </a:solidFill>
            </a:endParaRPr>
          </a:p>
          <a:p>
            <a:r>
              <a:rPr lang="en-US" altLang="zh-CN" dirty="0"/>
              <a:t>optional </a:t>
            </a:r>
            <a:r>
              <a:rPr lang="zh-CN" altLang="en-US" dirty="0"/>
              <a:t>等价于</a:t>
            </a:r>
          </a:p>
          <a:p>
            <a:pPr lvl="1"/>
            <a:r>
              <a:rPr lang="en-US" altLang="zh-CN" sz="2000" b="1" dirty="0">
                <a:solidFill>
                  <a:srgbClr val="002060"/>
                </a:solidFill>
              </a:rPr>
              <a:t>[success=ok </a:t>
            </a:r>
            <a:r>
              <a:rPr lang="en-US" altLang="zh-CN" sz="2000" b="1" dirty="0" err="1">
                <a:solidFill>
                  <a:srgbClr val="002060"/>
                </a:solidFill>
              </a:rPr>
              <a:t>new_authtok_reqd</a:t>
            </a:r>
            <a:r>
              <a:rPr lang="en-US" altLang="zh-CN" sz="2000" b="1" dirty="0">
                <a:solidFill>
                  <a:srgbClr val="002060"/>
                </a:solidFill>
              </a:rPr>
              <a:t>=ok default=ignore]</a:t>
            </a:r>
            <a:endParaRPr lang="zh-CN" altLang="en-US" sz="20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a:t>/etc/</a:t>
            </a:r>
            <a:r>
              <a:rPr lang="en-US" altLang="zh-CN" dirty="0" err="1"/>
              <a:t>pam.d</a:t>
            </a:r>
            <a:r>
              <a:rPr lang="en-US" altLang="zh-CN" dirty="0"/>
              <a:t>/login</a:t>
            </a:r>
            <a:endParaRPr lang="zh-CN" altLang="en-US" dirty="0"/>
          </a:p>
        </p:txBody>
      </p:sp>
      <p:sp>
        <p:nvSpPr>
          <p:cNvPr id="3" name="内容占位符 2"/>
          <p:cNvSpPr>
            <a:spLocks noGrp="1"/>
          </p:cNvSpPr>
          <p:nvPr>
            <p:ph idx="1"/>
          </p:nvPr>
        </p:nvSpPr>
        <p:spPr>
          <a:xfrm>
            <a:off x="179512" y="1412776"/>
            <a:ext cx="8820472" cy="4718149"/>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sz="1400" dirty="0"/>
              <a:t>#%PAM-1.0                                                                                    </a:t>
            </a:r>
          </a:p>
          <a:p>
            <a:pPr>
              <a:buNone/>
            </a:pPr>
            <a:r>
              <a:rPr lang="en-US" altLang="zh-CN" sz="1400" dirty="0"/>
              <a:t>auth [</a:t>
            </a:r>
            <a:r>
              <a:rPr lang="en-US" altLang="zh-CN" sz="1400" dirty="0" err="1"/>
              <a:t>user_unknown</a:t>
            </a:r>
            <a:r>
              <a:rPr lang="en-US" altLang="zh-CN" sz="1400" dirty="0"/>
              <a:t>=ignore success=ok ignore=ignore default=bad] pam_securetty.so             </a:t>
            </a:r>
          </a:p>
          <a:p>
            <a:pPr>
              <a:buNone/>
            </a:pPr>
            <a:r>
              <a:rPr lang="en-US" altLang="zh-CN" sz="1400" dirty="0"/>
              <a:t>auth       </a:t>
            </a:r>
            <a:r>
              <a:rPr lang="en-US" altLang="zh-CN" sz="1400" dirty="0" err="1"/>
              <a:t>substack</a:t>
            </a:r>
            <a:r>
              <a:rPr lang="en-US" altLang="zh-CN" sz="1400" dirty="0"/>
              <a:t>     system-auth                                                          </a:t>
            </a:r>
          </a:p>
          <a:p>
            <a:pPr>
              <a:buNone/>
            </a:pPr>
            <a:r>
              <a:rPr lang="en-US" altLang="zh-CN" sz="1400" dirty="0"/>
              <a:t>auth       include      </a:t>
            </a:r>
            <a:r>
              <a:rPr lang="en-US" altLang="zh-CN" sz="1400" dirty="0" err="1"/>
              <a:t>postlogin</a:t>
            </a:r>
            <a:r>
              <a:rPr lang="en-US" altLang="zh-CN" sz="1400" dirty="0"/>
              <a:t>                                                            </a:t>
            </a:r>
          </a:p>
          <a:p>
            <a:pPr>
              <a:buNone/>
            </a:pPr>
            <a:r>
              <a:rPr lang="en-US" altLang="zh-CN" sz="1400" dirty="0"/>
              <a:t>account    required     pam_nologin.so                                                       </a:t>
            </a:r>
          </a:p>
          <a:p>
            <a:pPr>
              <a:buNone/>
            </a:pPr>
            <a:r>
              <a:rPr lang="en-US" altLang="zh-CN" sz="1400" dirty="0"/>
              <a:t>account    include      system-auth                                                          </a:t>
            </a:r>
          </a:p>
          <a:p>
            <a:pPr>
              <a:buNone/>
            </a:pPr>
            <a:r>
              <a:rPr lang="en-US" altLang="zh-CN" sz="1400" dirty="0"/>
              <a:t>password   include      system-auth                                                          </a:t>
            </a:r>
          </a:p>
          <a:p>
            <a:pPr>
              <a:buNone/>
            </a:pPr>
            <a:r>
              <a:rPr lang="en-US" altLang="zh-CN" sz="1400" dirty="0"/>
              <a:t># pam_selinux.so close should be the first session rule                                      </a:t>
            </a:r>
          </a:p>
          <a:p>
            <a:pPr>
              <a:buNone/>
            </a:pPr>
            <a:r>
              <a:rPr lang="en-US" altLang="zh-CN" sz="1400" dirty="0"/>
              <a:t>session    required     pam_selinux.so close                                                 </a:t>
            </a:r>
          </a:p>
          <a:p>
            <a:pPr>
              <a:buNone/>
            </a:pPr>
            <a:r>
              <a:rPr lang="en-US" altLang="zh-CN" sz="1400" dirty="0"/>
              <a:t>session    required     pam_loginuid.so                                                      </a:t>
            </a:r>
          </a:p>
          <a:p>
            <a:pPr>
              <a:buNone/>
            </a:pPr>
            <a:r>
              <a:rPr lang="en-US" altLang="zh-CN" sz="1400" dirty="0"/>
              <a:t>session    optional     pam_console.so                                                       </a:t>
            </a:r>
          </a:p>
          <a:p>
            <a:pPr>
              <a:buNone/>
            </a:pPr>
            <a:r>
              <a:rPr lang="en-US" altLang="zh-CN" sz="1400" dirty="0"/>
              <a:t># pam_selinux.so open should only be followed by sessions to be executed in the user context </a:t>
            </a:r>
          </a:p>
          <a:p>
            <a:pPr>
              <a:buNone/>
            </a:pPr>
            <a:r>
              <a:rPr lang="en-US" altLang="zh-CN" sz="1400" dirty="0"/>
              <a:t>session    required     pam_selinux.so open                                                  </a:t>
            </a:r>
          </a:p>
          <a:p>
            <a:pPr>
              <a:buNone/>
            </a:pPr>
            <a:r>
              <a:rPr lang="en-US" altLang="zh-CN" sz="1400" dirty="0"/>
              <a:t>session    required     pam_namespace.so                                                     </a:t>
            </a:r>
          </a:p>
          <a:p>
            <a:pPr>
              <a:buNone/>
            </a:pPr>
            <a:r>
              <a:rPr lang="en-US" altLang="zh-CN" sz="1400" dirty="0"/>
              <a:t>session    optional     pam_keyinit.so force revoke                                          </a:t>
            </a:r>
          </a:p>
          <a:p>
            <a:pPr>
              <a:buNone/>
            </a:pPr>
            <a:r>
              <a:rPr lang="en-US" altLang="zh-CN" sz="1400" dirty="0"/>
              <a:t>session    include      system-auth                                                          </a:t>
            </a:r>
          </a:p>
          <a:p>
            <a:pPr>
              <a:buNone/>
            </a:pPr>
            <a:r>
              <a:rPr lang="en-US" altLang="zh-CN" sz="1400" dirty="0"/>
              <a:t>session    include      </a:t>
            </a:r>
            <a:r>
              <a:rPr lang="en-US" altLang="zh-CN" sz="1400" dirty="0" err="1"/>
              <a:t>postlogin</a:t>
            </a:r>
            <a:r>
              <a:rPr lang="en-US" altLang="zh-CN" sz="1400" dirty="0"/>
              <a:t>                                                            </a:t>
            </a:r>
          </a:p>
          <a:p>
            <a:pPr>
              <a:buNone/>
            </a:pPr>
            <a:r>
              <a:rPr lang="en-US" altLang="zh-CN" sz="1400" dirty="0"/>
              <a:t>-session   optional     pam_ck_connector.so</a:t>
            </a:r>
            <a:endParaRPr lang="zh-CN" altLang="en-US" sz="1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共享验证</a:t>
            </a:r>
            <a:r>
              <a:rPr lang="zh-CN" altLang="zh-CN" dirty="0"/>
              <a:t>文件</a:t>
            </a:r>
            <a:r>
              <a:rPr lang="zh-CN" altLang="en-US" dirty="0"/>
              <a:t>：</a:t>
            </a:r>
            <a:r>
              <a:rPr lang="en-US" altLang="zh-CN" dirty="0"/>
              <a:t>system-auth</a:t>
            </a:r>
            <a:endParaRPr lang="zh-CN" altLang="en-US" dirty="0"/>
          </a:p>
        </p:txBody>
      </p:sp>
      <p:sp>
        <p:nvSpPr>
          <p:cNvPr id="3" name="内容占位符 2"/>
          <p:cNvSpPr>
            <a:spLocks noGrp="1"/>
          </p:cNvSpPr>
          <p:nvPr>
            <p:ph idx="1"/>
          </p:nvPr>
        </p:nvSpPr>
        <p:spPr/>
        <p:txBody>
          <a:bodyPr/>
          <a:lstStyle/>
          <a:p>
            <a:r>
              <a:rPr lang="en-US" altLang="zh-CN" dirty="0"/>
              <a:t>system-auth </a:t>
            </a:r>
            <a:r>
              <a:rPr lang="zh-CN" altLang="zh-CN" dirty="0"/>
              <a:t>为许多</a:t>
            </a:r>
            <a:r>
              <a:rPr lang="en-US" altLang="zh-CN" dirty="0"/>
              <a:t> PAM</a:t>
            </a:r>
            <a:r>
              <a:rPr lang="zh-CN" altLang="zh-CN" dirty="0"/>
              <a:t>客户</a:t>
            </a:r>
            <a:r>
              <a:rPr lang="en-US" altLang="zh-CN" dirty="0"/>
              <a:t> </a:t>
            </a:r>
            <a:r>
              <a:rPr lang="zh-CN" altLang="zh-CN" dirty="0"/>
              <a:t>提供了一个“通用的全局配置”</a:t>
            </a:r>
            <a:endParaRPr lang="en-US" altLang="zh-CN" dirty="0"/>
          </a:p>
          <a:p>
            <a:r>
              <a:rPr lang="en-US" altLang="zh-CN" dirty="0"/>
              <a:t>system-auth </a:t>
            </a:r>
            <a:r>
              <a:rPr lang="zh-CN" altLang="en-US" dirty="0"/>
              <a:t>包含了若干标准验证测试</a:t>
            </a:r>
            <a:endParaRPr lang="en-US" altLang="zh-CN" dirty="0"/>
          </a:p>
          <a:p>
            <a:r>
              <a:rPr lang="en-US" altLang="zh-CN" dirty="0"/>
              <a:t>system-auth </a:t>
            </a:r>
            <a:r>
              <a:rPr lang="zh-CN" altLang="en-US" dirty="0"/>
              <a:t>由</a:t>
            </a:r>
            <a:r>
              <a:rPr lang="zh-CN" altLang="en-US" b="1" dirty="0">
                <a:solidFill>
                  <a:srgbClr val="002060"/>
                </a:solidFill>
              </a:rPr>
              <a:t> </a:t>
            </a:r>
            <a:r>
              <a:rPr lang="en-US" altLang="zh-CN" b="1" dirty="0">
                <a:solidFill>
                  <a:srgbClr val="002060"/>
                </a:solidFill>
              </a:rPr>
              <a:t>include </a:t>
            </a:r>
            <a:r>
              <a:rPr lang="zh-CN" altLang="en-US" dirty="0"/>
              <a:t>控制标志调用</a:t>
            </a:r>
            <a:endParaRPr lang="en-US" altLang="zh-CN" dirty="0"/>
          </a:p>
          <a:p>
            <a:r>
              <a:rPr lang="en-US" altLang="zh-CN" dirty="0"/>
              <a:t>system-auth </a:t>
            </a:r>
            <a:r>
              <a:rPr lang="zh-CN" altLang="zh-CN" dirty="0"/>
              <a:t>对</a:t>
            </a:r>
            <a:r>
              <a:rPr lang="zh-CN" altLang="en-US" dirty="0"/>
              <a:t>可共享的</a:t>
            </a:r>
            <a:r>
              <a:rPr lang="zh-CN" altLang="zh-CN" dirty="0"/>
              <a:t>标准系统验证</a:t>
            </a:r>
            <a:r>
              <a:rPr lang="zh-CN" altLang="en-US" dirty="0"/>
              <a:t>实现</a:t>
            </a:r>
            <a:r>
              <a:rPr lang="zh-CN" altLang="zh-CN" dirty="0"/>
              <a:t>简单、统一的管理</a:t>
            </a:r>
            <a:endParaRPr lang="en-US" altLang="zh-CN" dirty="0"/>
          </a:p>
          <a:p>
            <a:r>
              <a:rPr lang="zh-CN" altLang="zh-CN" dirty="0"/>
              <a:t>修改</a:t>
            </a:r>
            <a:r>
              <a:rPr lang="en-US" altLang="zh-CN" dirty="0"/>
              <a:t> system-auth </a:t>
            </a:r>
            <a:r>
              <a:rPr lang="zh-CN" altLang="zh-CN" dirty="0"/>
              <a:t>配置文件可以同时影响多个</a:t>
            </a:r>
            <a:r>
              <a:rPr lang="en-US" altLang="zh-CN" dirty="0"/>
              <a:t>PAM</a:t>
            </a:r>
            <a:r>
              <a:rPr lang="zh-CN" altLang="zh-CN" dirty="0"/>
              <a:t>客户的验证</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pam.d</a:t>
            </a:r>
            <a:r>
              <a:rPr lang="en-US" altLang="zh-CN" dirty="0"/>
              <a:t>/system-auth</a:t>
            </a:r>
            <a:endParaRPr lang="zh-CN" altLang="en-US" dirty="0"/>
          </a:p>
        </p:txBody>
      </p:sp>
      <p:sp>
        <p:nvSpPr>
          <p:cNvPr id="3" name="内容占位符 2"/>
          <p:cNvSpPr>
            <a:spLocks noGrp="1"/>
          </p:cNvSpPr>
          <p:nvPr>
            <p:ph idx="1"/>
          </p:nvPr>
        </p:nvSpPr>
        <p:spPr>
          <a:xfrm>
            <a:off x="457200" y="1124744"/>
            <a:ext cx="8229600" cy="5006181"/>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sz="1200" dirty="0">
                <a:solidFill>
                  <a:srgbClr val="002060"/>
                </a:solidFill>
              </a:rPr>
              <a:t>#%PAM-1.0                                                                                       </a:t>
            </a:r>
          </a:p>
          <a:p>
            <a:pPr>
              <a:buNone/>
            </a:pPr>
            <a:r>
              <a:rPr lang="en-US" altLang="zh-CN" sz="1200" dirty="0">
                <a:solidFill>
                  <a:srgbClr val="002060"/>
                </a:solidFill>
              </a:rPr>
              <a:t># This file is auto-generated.                                                                  </a:t>
            </a:r>
          </a:p>
          <a:p>
            <a:pPr>
              <a:buNone/>
            </a:pPr>
            <a:r>
              <a:rPr lang="en-US" altLang="zh-CN" sz="1200" dirty="0">
                <a:solidFill>
                  <a:srgbClr val="002060"/>
                </a:solidFill>
              </a:rPr>
              <a:t># User changes will be destroyed the next time </a:t>
            </a:r>
            <a:r>
              <a:rPr lang="en-US" altLang="zh-CN" sz="1200" dirty="0" err="1">
                <a:solidFill>
                  <a:srgbClr val="002060"/>
                </a:solidFill>
              </a:rPr>
              <a:t>authconfig</a:t>
            </a:r>
            <a:r>
              <a:rPr lang="en-US" altLang="zh-CN" sz="1200" dirty="0">
                <a:solidFill>
                  <a:srgbClr val="002060"/>
                </a:solidFill>
              </a:rPr>
              <a:t> is run.                               </a:t>
            </a:r>
          </a:p>
          <a:p>
            <a:pPr>
              <a:buNone/>
            </a:pPr>
            <a:r>
              <a:rPr lang="en-US" altLang="zh-CN" sz="1200" dirty="0">
                <a:solidFill>
                  <a:srgbClr val="002060"/>
                </a:solidFill>
              </a:rPr>
              <a:t>auth        required      pam_env.so                                                            </a:t>
            </a:r>
          </a:p>
          <a:p>
            <a:pPr>
              <a:buNone/>
            </a:pPr>
            <a:r>
              <a:rPr lang="en-US" altLang="zh-CN" sz="1200" dirty="0">
                <a:solidFill>
                  <a:srgbClr val="002060"/>
                </a:solidFill>
              </a:rPr>
              <a:t>auth        sufficient    pam_unix.so </a:t>
            </a:r>
            <a:r>
              <a:rPr lang="en-US" altLang="zh-CN" sz="1200" dirty="0" err="1">
                <a:solidFill>
                  <a:srgbClr val="002060"/>
                </a:solidFill>
              </a:rPr>
              <a:t>nullok</a:t>
            </a:r>
            <a:r>
              <a:rPr lang="en-US" altLang="zh-CN" sz="1200" dirty="0">
                <a:solidFill>
                  <a:srgbClr val="002060"/>
                </a:solidFill>
              </a:rPr>
              <a:t> </a:t>
            </a:r>
            <a:r>
              <a:rPr lang="en-US" altLang="zh-CN" sz="1200" dirty="0" err="1">
                <a:solidFill>
                  <a:srgbClr val="002060"/>
                </a:solidFill>
              </a:rPr>
              <a:t>try_first_pass</a:t>
            </a:r>
            <a:r>
              <a:rPr lang="en-US" altLang="zh-CN" sz="1200" dirty="0">
                <a:solidFill>
                  <a:srgbClr val="002060"/>
                </a:solidFill>
              </a:rPr>
              <a:t>                                     </a:t>
            </a:r>
          </a:p>
          <a:p>
            <a:pPr>
              <a:buNone/>
            </a:pPr>
            <a:r>
              <a:rPr lang="en-US" altLang="zh-CN" sz="1200" dirty="0">
                <a:solidFill>
                  <a:srgbClr val="002060"/>
                </a:solidFill>
              </a:rPr>
              <a:t>auth        requisite     pam_succeed_if.so </a:t>
            </a:r>
            <a:r>
              <a:rPr lang="en-US" altLang="zh-CN" sz="1200" dirty="0" err="1">
                <a:solidFill>
                  <a:srgbClr val="002060"/>
                </a:solidFill>
              </a:rPr>
              <a:t>uid</a:t>
            </a:r>
            <a:r>
              <a:rPr lang="en-US" altLang="zh-CN" sz="1200" dirty="0">
                <a:solidFill>
                  <a:srgbClr val="002060"/>
                </a:solidFill>
              </a:rPr>
              <a:t> &gt;= 1000 </a:t>
            </a:r>
            <a:r>
              <a:rPr lang="en-US" altLang="zh-CN" sz="1200" dirty="0" err="1">
                <a:solidFill>
                  <a:srgbClr val="002060"/>
                </a:solidFill>
              </a:rPr>
              <a:t>quiet_success</a:t>
            </a:r>
            <a:r>
              <a:rPr lang="en-US" altLang="zh-CN" sz="1200" dirty="0">
                <a:solidFill>
                  <a:srgbClr val="002060"/>
                </a:solidFill>
              </a:rPr>
              <a:t>                           </a:t>
            </a:r>
          </a:p>
          <a:p>
            <a:pPr>
              <a:buNone/>
            </a:pPr>
            <a:r>
              <a:rPr lang="en-US" altLang="zh-CN" sz="1200" dirty="0">
                <a:solidFill>
                  <a:srgbClr val="002060"/>
                </a:solidFill>
              </a:rPr>
              <a:t>auth        required      pam_deny.so                                                           </a:t>
            </a:r>
          </a:p>
          <a:p>
            <a:pPr>
              <a:buNone/>
            </a:pPr>
            <a:r>
              <a:rPr lang="en-US" altLang="zh-CN" sz="1200" dirty="0">
                <a:solidFill>
                  <a:srgbClr val="002060"/>
                </a:solidFill>
              </a:rPr>
              <a:t>                                                                                                </a:t>
            </a:r>
          </a:p>
          <a:p>
            <a:pPr>
              <a:buNone/>
            </a:pPr>
            <a:r>
              <a:rPr lang="en-US" altLang="zh-CN" sz="1200" dirty="0">
                <a:solidFill>
                  <a:srgbClr val="002060"/>
                </a:solidFill>
              </a:rPr>
              <a:t>account     required      pam_unix.so                                                           </a:t>
            </a:r>
          </a:p>
          <a:p>
            <a:pPr>
              <a:buNone/>
            </a:pPr>
            <a:r>
              <a:rPr lang="en-US" altLang="zh-CN" sz="1200" dirty="0">
                <a:solidFill>
                  <a:srgbClr val="002060"/>
                </a:solidFill>
              </a:rPr>
              <a:t>account     sufficient    pam_localuser.so                                                      </a:t>
            </a:r>
          </a:p>
          <a:p>
            <a:pPr>
              <a:buNone/>
            </a:pPr>
            <a:r>
              <a:rPr lang="en-US" altLang="zh-CN" sz="1200" dirty="0">
                <a:solidFill>
                  <a:srgbClr val="002060"/>
                </a:solidFill>
              </a:rPr>
              <a:t>account     sufficient    pam_succeed_if.so </a:t>
            </a:r>
            <a:r>
              <a:rPr lang="en-US" altLang="zh-CN" sz="1200" dirty="0" err="1">
                <a:solidFill>
                  <a:srgbClr val="002060"/>
                </a:solidFill>
              </a:rPr>
              <a:t>uid</a:t>
            </a:r>
            <a:r>
              <a:rPr lang="en-US" altLang="zh-CN" sz="1200" dirty="0">
                <a:solidFill>
                  <a:srgbClr val="002060"/>
                </a:solidFill>
              </a:rPr>
              <a:t> &lt; 1000 quiet                                    </a:t>
            </a:r>
          </a:p>
          <a:p>
            <a:pPr>
              <a:buNone/>
            </a:pPr>
            <a:r>
              <a:rPr lang="en-US" altLang="zh-CN" sz="1200" dirty="0">
                <a:solidFill>
                  <a:srgbClr val="002060"/>
                </a:solidFill>
              </a:rPr>
              <a:t>account     required      pam_permit.so                                                         </a:t>
            </a:r>
          </a:p>
          <a:p>
            <a:pPr>
              <a:buNone/>
            </a:pPr>
            <a:r>
              <a:rPr lang="en-US" altLang="zh-CN" sz="1200" dirty="0">
                <a:solidFill>
                  <a:srgbClr val="002060"/>
                </a:solidFill>
              </a:rPr>
              <a:t>                                                                                                </a:t>
            </a:r>
          </a:p>
          <a:p>
            <a:pPr>
              <a:buNone/>
            </a:pPr>
            <a:r>
              <a:rPr lang="en-US" altLang="zh-CN" sz="1200" dirty="0">
                <a:solidFill>
                  <a:srgbClr val="002060"/>
                </a:solidFill>
              </a:rPr>
              <a:t>password    requisite     pam_pwquality.so </a:t>
            </a:r>
            <a:r>
              <a:rPr lang="en-US" altLang="zh-CN" sz="1200" dirty="0" err="1">
                <a:solidFill>
                  <a:srgbClr val="002060"/>
                </a:solidFill>
              </a:rPr>
              <a:t>try_first_pass</a:t>
            </a:r>
            <a:r>
              <a:rPr lang="en-US" altLang="zh-CN" sz="1200" dirty="0">
                <a:solidFill>
                  <a:srgbClr val="002060"/>
                </a:solidFill>
              </a:rPr>
              <a:t> </a:t>
            </a:r>
            <a:r>
              <a:rPr lang="en-US" altLang="zh-CN" sz="1200" dirty="0" err="1">
                <a:solidFill>
                  <a:srgbClr val="002060"/>
                </a:solidFill>
              </a:rPr>
              <a:t>local_users_only</a:t>
            </a:r>
            <a:r>
              <a:rPr lang="en-US" altLang="zh-CN" sz="1200" dirty="0">
                <a:solidFill>
                  <a:srgbClr val="002060"/>
                </a:solidFill>
              </a:rPr>
              <a:t> retry=3 </a:t>
            </a:r>
            <a:r>
              <a:rPr lang="en-US" altLang="zh-CN" sz="1200" dirty="0" err="1">
                <a:solidFill>
                  <a:srgbClr val="002060"/>
                </a:solidFill>
              </a:rPr>
              <a:t>authtok_type</a:t>
            </a:r>
            <a:r>
              <a:rPr lang="en-US" altLang="zh-CN" sz="1200" dirty="0">
                <a:solidFill>
                  <a:srgbClr val="002060"/>
                </a:solidFill>
              </a:rPr>
              <a:t>=</a:t>
            </a:r>
          </a:p>
          <a:p>
            <a:pPr>
              <a:buNone/>
            </a:pPr>
            <a:r>
              <a:rPr lang="en-US" altLang="zh-CN" sz="1200" dirty="0">
                <a:solidFill>
                  <a:srgbClr val="002060"/>
                </a:solidFill>
              </a:rPr>
              <a:t>password    sufficient    pam_unix.so md5 shadow </a:t>
            </a:r>
            <a:r>
              <a:rPr lang="en-US" altLang="zh-CN" sz="1200" dirty="0" err="1">
                <a:solidFill>
                  <a:srgbClr val="002060"/>
                </a:solidFill>
              </a:rPr>
              <a:t>nullok</a:t>
            </a:r>
            <a:r>
              <a:rPr lang="en-US" altLang="zh-CN" sz="1200" dirty="0">
                <a:solidFill>
                  <a:srgbClr val="002060"/>
                </a:solidFill>
              </a:rPr>
              <a:t> </a:t>
            </a:r>
            <a:r>
              <a:rPr lang="en-US" altLang="zh-CN" sz="1200" dirty="0" err="1">
                <a:solidFill>
                  <a:srgbClr val="002060"/>
                </a:solidFill>
              </a:rPr>
              <a:t>try_first_pass</a:t>
            </a:r>
            <a:r>
              <a:rPr lang="en-US" altLang="zh-CN" sz="1200" dirty="0">
                <a:solidFill>
                  <a:srgbClr val="002060"/>
                </a:solidFill>
              </a:rPr>
              <a:t> </a:t>
            </a:r>
            <a:r>
              <a:rPr lang="en-US" altLang="zh-CN" sz="1200" dirty="0" err="1">
                <a:solidFill>
                  <a:srgbClr val="002060"/>
                </a:solidFill>
              </a:rPr>
              <a:t>use_authtok</a:t>
            </a:r>
            <a:r>
              <a:rPr lang="en-US" altLang="zh-CN" sz="1200" dirty="0">
                <a:solidFill>
                  <a:srgbClr val="002060"/>
                </a:solidFill>
              </a:rPr>
              <a:t>              </a:t>
            </a:r>
          </a:p>
          <a:p>
            <a:pPr>
              <a:buNone/>
            </a:pPr>
            <a:r>
              <a:rPr lang="en-US" altLang="zh-CN" sz="1200" dirty="0">
                <a:solidFill>
                  <a:srgbClr val="002060"/>
                </a:solidFill>
              </a:rPr>
              <a:t>password    required      pam_deny.so                                                           </a:t>
            </a:r>
          </a:p>
          <a:p>
            <a:pPr>
              <a:buNone/>
            </a:pPr>
            <a:r>
              <a:rPr lang="en-US" altLang="zh-CN" sz="1200" dirty="0">
                <a:solidFill>
                  <a:srgbClr val="002060"/>
                </a:solidFill>
              </a:rPr>
              <a:t>                                                                                                </a:t>
            </a:r>
          </a:p>
          <a:p>
            <a:pPr>
              <a:buNone/>
            </a:pPr>
            <a:r>
              <a:rPr lang="en-US" altLang="zh-CN" sz="1200" dirty="0">
                <a:solidFill>
                  <a:srgbClr val="002060"/>
                </a:solidFill>
              </a:rPr>
              <a:t>session     optional      pam_keyinit.so revoke                                                 </a:t>
            </a:r>
          </a:p>
          <a:p>
            <a:pPr>
              <a:buNone/>
            </a:pPr>
            <a:r>
              <a:rPr lang="en-US" altLang="zh-CN" sz="1200" dirty="0">
                <a:solidFill>
                  <a:srgbClr val="002060"/>
                </a:solidFill>
              </a:rPr>
              <a:t>session     required      pam_limits.so                                                         </a:t>
            </a:r>
          </a:p>
          <a:p>
            <a:pPr>
              <a:buNone/>
            </a:pPr>
            <a:r>
              <a:rPr lang="en-US" altLang="zh-CN" sz="1200" dirty="0">
                <a:solidFill>
                  <a:srgbClr val="002060"/>
                </a:solidFill>
              </a:rPr>
              <a:t>-session     optional      pam_systemd.so                                                       </a:t>
            </a:r>
          </a:p>
          <a:p>
            <a:pPr>
              <a:buNone/>
            </a:pPr>
            <a:r>
              <a:rPr lang="en-US" altLang="zh-CN" sz="1200" dirty="0">
                <a:solidFill>
                  <a:srgbClr val="002060"/>
                </a:solidFill>
              </a:rPr>
              <a:t>session     [success=1 default=ignore] pam_succeed_if.so service in </a:t>
            </a:r>
            <a:r>
              <a:rPr lang="en-US" altLang="zh-CN" sz="1200" dirty="0" err="1">
                <a:solidFill>
                  <a:srgbClr val="002060"/>
                </a:solidFill>
              </a:rPr>
              <a:t>crond</a:t>
            </a:r>
            <a:r>
              <a:rPr lang="en-US" altLang="zh-CN" sz="1200" dirty="0">
                <a:solidFill>
                  <a:srgbClr val="002060"/>
                </a:solidFill>
              </a:rPr>
              <a:t> quiet </a:t>
            </a:r>
            <a:r>
              <a:rPr lang="en-US" altLang="zh-CN" sz="1200" dirty="0" err="1">
                <a:solidFill>
                  <a:srgbClr val="002060"/>
                </a:solidFill>
              </a:rPr>
              <a:t>use_uid</a:t>
            </a:r>
            <a:r>
              <a:rPr lang="en-US" altLang="zh-CN" sz="1200" dirty="0">
                <a:solidFill>
                  <a:srgbClr val="002060"/>
                </a:solidFill>
              </a:rPr>
              <a:t>         </a:t>
            </a:r>
          </a:p>
          <a:p>
            <a:pPr>
              <a:buNone/>
            </a:pPr>
            <a:r>
              <a:rPr lang="en-US" altLang="zh-CN" sz="1200" dirty="0">
                <a:solidFill>
                  <a:srgbClr val="002060"/>
                </a:solidFill>
              </a:rPr>
              <a:t>session     required      pam_unix.so </a:t>
            </a:r>
            <a:endParaRPr lang="zh-CN" altLang="en-US" sz="1200"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a:t>
            </a:r>
            <a:r>
              <a:rPr lang="zh-CN" altLang="en-US" dirty="0"/>
              <a:t>服务器安全</a:t>
            </a:r>
            <a:br>
              <a:rPr lang="en-US" altLang="zh-CN" dirty="0"/>
            </a:br>
            <a:r>
              <a:rPr lang="zh-CN" altLang="en-US" dirty="0"/>
              <a:t>的一般性原则（续）</a:t>
            </a:r>
          </a:p>
        </p:txBody>
      </p:sp>
      <p:sp>
        <p:nvSpPr>
          <p:cNvPr id="3" name="内容占位符 2"/>
          <p:cNvSpPr>
            <a:spLocks noGrp="1"/>
          </p:cNvSpPr>
          <p:nvPr>
            <p:ph idx="1"/>
          </p:nvPr>
        </p:nvSpPr>
        <p:spPr>
          <a:xfrm>
            <a:off x="457200" y="1772816"/>
            <a:ext cx="8229600" cy="4358109"/>
          </a:xfrm>
        </p:spPr>
        <p:txBody>
          <a:bodyPr/>
          <a:lstStyle/>
          <a:p>
            <a:r>
              <a:rPr lang="zh-CN" altLang="en-US" dirty="0"/>
              <a:t>维护用户帐户</a:t>
            </a:r>
            <a:r>
              <a:rPr lang="en-US" altLang="zh-CN" dirty="0"/>
              <a:t> </a:t>
            </a:r>
          </a:p>
          <a:p>
            <a:pPr lvl="1"/>
            <a:r>
              <a:rPr lang="zh-CN" altLang="en-US" dirty="0"/>
              <a:t>创建一个良好的密码策略，并强制执行。</a:t>
            </a:r>
          </a:p>
          <a:p>
            <a:pPr lvl="1"/>
            <a:r>
              <a:rPr lang="zh-CN" altLang="en-US" dirty="0">
                <a:ea typeface="宋体" charset="-122"/>
              </a:rPr>
              <a:t>最少的必要账户，</a:t>
            </a:r>
            <a:r>
              <a:rPr lang="zh-CN" altLang="en-US" dirty="0"/>
              <a:t>删除已不使用的用户帐户。</a:t>
            </a:r>
            <a:endParaRPr lang="en-US" altLang="zh-CN" dirty="0"/>
          </a:p>
          <a:p>
            <a:r>
              <a:rPr lang="zh-CN" altLang="en-US" dirty="0"/>
              <a:t>配置系统备份</a:t>
            </a:r>
            <a:endParaRPr lang="en-US" altLang="zh-CN" dirty="0"/>
          </a:p>
          <a:p>
            <a:pPr lvl="1"/>
            <a:r>
              <a:rPr lang="zh-CN" altLang="en-US" dirty="0"/>
              <a:t>制定灾难恢复计划并检测备份的有效性</a:t>
            </a:r>
          </a:p>
          <a:p>
            <a:r>
              <a:rPr lang="zh-CN" altLang="en-US" dirty="0"/>
              <a:t>启用 远程</a:t>
            </a:r>
            <a:r>
              <a:rPr lang="en-US" altLang="zh-CN" dirty="0"/>
              <a:t>/</a:t>
            </a:r>
            <a:r>
              <a:rPr lang="zh-CN" altLang="en-US" dirty="0"/>
              <a:t>集中式 系统日志（定期复查日志！）</a:t>
            </a:r>
            <a:endParaRPr lang="en-US" altLang="zh-CN" dirty="0"/>
          </a:p>
          <a:p>
            <a:pPr lvl="1"/>
            <a:r>
              <a:rPr lang="zh-CN" altLang="en-US" dirty="0"/>
              <a:t>发送日志到一个专用的日志服务器</a:t>
            </a:r>
          </a:p>
          <a:p>
            <a:pPr lvl="1"/>
            <a:r>
              <a:rPr lang="zh-CN" altLang="en-US" dirty="0"/>
              <a:t>这可以防止入侵者轻易地修改本地日志</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dirty="0"/>
              <a:t>linuxbooks@126.com</a:t>
            </a:r>
            <a:r>
              <a:rPr lang="zh-CN" altLang="en-US"/>
              <a:t>）</a:t>
            </a:r>
            <a:endParaRPr lang="en-US" altLang="zh-CN" dirty="0"/>
          </a:p>
          <a:p>
            <a:r>
              <a:rPr lang="en-US" altLang="zh-CN" dirty="0"/>
              <a:t>Creative Commons License</a:t>
            </a:r>
            <a:r>
              <a:rPr lang="zh-CN" altLang="en-US"/>
              <a:t>（</a:t>
            </a:r>
            <a:r>
              <a:rPr lang="en-US" altLang="zh-CN" dirty="0"/>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a:t>
            </a:r>
            <a:r>
              <a:rPr lang="en-US" altLang="zh-CN" dirty="0"/>
              <a:t>PAM</a:t>
            </a:r>
            <a:r>
              <a:rPr lang="zh-CN" altLang="en-US" dirty="0"/>
              <a:t>模块（</a:t>
            </a:r>
            <a:r>
              <a:rPr lang="en-US" altLang="zh-CN" dirty="0"/>
              <a:t>1</a:t>
            </a:r>
            <a:r>
              <a:rPr lang="zh-CN" altLang="en-US" dirty="0"/>
              <a:t>）</a:t>
            </a:r>
          </a:p>
        </p:txBody>
      </p:sp>
      <p:sp>
        <p:nvSpPr>
          <p:cNvPr id="3" name="内容占位符 2"/>
          <p:cNvSpPr>
            <a:spLocks noGrp="1"/>
          </p:cNvSpPr>
          <p:nvPr>
            <p:ph idx="1"/>
          </p:nvPr>
        </p:nvSpPr>
        <p:spPr>
          <a:xfrm>
            <a:off x="457200" y="1268760"/>
            <a:ext cx="8229600" cy="4862165"/>
          </a:xfrm>
        </p:spPr>
        <p:txBody>
          <a:bodyPr/>
          <a:lstStyle/>
          <a:p>
            <a:r>
              <a:rPr lang="en-US" altLang="zh-CN" sz="2800" b="1" dirty="0" err="1">
                <a:solidFill>
                  <a:srgbClr val="002060"/>
                </a:solidFill>
              </a:rPr>
              <a:t>pam_env</a:t>
            </a:r>
            <a:r>
              <a:rPr lang="zh-CN" altLang="en-US" sz="2800" dirty="0"/>
              <a:t>：环境变量初始化</a:t>
            </a:r>
          </a:p>
          <a:p>
            <a:r>
              <a:rPr lang="en-US" altLang="zh-CN" sz="2800" b="1" dirty="0" err="1">
                <a:solidFill>
                  <a:srgbClr val="002060"/>
                </a:solidFill>
              </a:rPr>
              <a:t>pam_unix</a:t>
            </a:r>
            <a:r>
              <a:rPr lang="zh-CN" altLang="en-US" sz="2800" dirty="0"/>
              <a:t>：标准</a:t>
            </a:r>
            <a:r>
              <a:rPr lang="en-US" altLang="zh-CN" sz="2800" dirty="0"/>
              <a:t>UNIX</a:t>
            </a:r>
            <a:r>
              <a:rPr lang="zh-CN" altLang="en-US" sz="2800" dirty="0"/>
              <a:t>的用户认证</a:t>
            </a:r>
            <a:endParaRPr lang="en-US" altLang="zh-CN" sz="2800" dirty="0"/>
          </a:p>
          <a:p>
            <a:r>
              <a:rPr lang="en-US" altLang="zh-CN" sz="2800" b="1" dirty="0" err="1">
                <a:solidFill>
                  <a:srgbClr val="002060"/>
                </a:solidFill>
              </a:rPr>
              <a:t>pam_pwquality</a:t>
            </a:r>
            <a:r>
              <a:rPr lang="zh-CN" altLang="en-US" sz="2800" dirty="0"/>
              <a:t>：强制使用</a:t>
            </a:r>
            <a:r>
              <a:rPr lang="zh-CN" altLang="zh-CN" sz="2800" dirty="0"/>
              <a:t>强壮</a:t>
            </a:r>
            <a:r>
              <a:rPr lang="zh-CN" altLang="en-US" sz="2800" dirty="0"/>
              <a:t>的口令</a:t>
            </a:r>
          </a:p>
          <a:p>
            <a:r>
              <a:rPr lang="en-US" altLang="zh-CN" sz="2800" b="1" dirty="0" err="1">
                <a:solidFill>
                  <a:srgbClr val="002060"/>
                </a:solidFill>
              </a:rPr>
              <a:t>pam_tally</a:t>
            </a:r>
            <a:r>
              <a:rPr lang="en-US" altLang="zh-CN" sz="2800" b="1" dirty="0">
                <a:solidFill>
                  <a:srgbClr val="002060"/>
                </a:solidFill>
              </a:rPr>
              <a:t>[2] </a:t>
            </a:r>
            <a:r>
              <a:rPr lang="zh-CN" altLang="en-US" sz="2800" dirty="0"/>
              <a:t>：记录用户的失败登录和账户锁定</a:t>
            </a:r>
            <a:endParaRPr lang="en-US" altLang="zh-CN" sz="2800" dirty="0"/>
          </a:p>
          <a:p>
            <a:r>
              <a:rPr lang="en-US" altLang="zh-CN" sz="2800" b="1" dirty="0" err="1">
                <a:solidFill>
                  <a:srgbClr val="002060"/>
                </a:solidFill>
              </a:rPr>
              <a:t>pam_nologin</a:t>
            </a:r>
            <a:r>
              <a:rPr lang="zh-CN" altLang="en-US" sz="2800" dirty="0"/>
              <a:t>：若 </a:t>
            </a:r>
            <a:r>
              <a:rPr lang="en-US" altLang="zh-CN" sz="2800" b="1" dirty="0"/>
              <a:t>/etc/</a:t>
            </a:r>
            <a:r>
              <a:rPr lang="en-US" altLang="zh-CN" sz="2800" b="1" dirty="0" err="1"/>
              <a:t>nologin</a:t>
            </a:r>
            <a:r>
              <a:rPr lang="en-US" altLang="zh-CN" sz="2800" b="1" dirty="0"/>
              <a:t> </a:t>
            </a:r>
            <a:r>
              <a:rPr lang="zh-CN" altLang="en-US" sz="2800" dirty="0"/>
              <a:t>存在，则除了</a:t>
            </a:r>
            <a:r>
              <a:rPr lang="en-US" altLang="zh-CN" sz="2800" dirty="0"/>
              <a:t>root </a:t>
            </a:r>
            <a:r>
              <a:rPr lang="zh-CN" altLang="en-US" sz="2800" dirty="0"/>
              <a:t>用户之外的任何用户都不能登录</a:t>
            </a:r>
            <a:endParaRPr lang="en-US" altLang="zh-CN" sz="2800" dirty="0"/>
          </a:p>
          <a:p>
            <a:r>
              <a:rPr lang="en-US" altLang="zh-CN" sz="2800" b="1" dirty="0" err="1">
                <a:solidFill>
                  <a:srgbClr val="002060"/>
                </a:solidFill>
              </a:rPr>
              <a:t>pam_securetty</a:t>
            </a:r>
            <a:r>
              <a:rPr lang="zh-CN" altLang="en-US" sz="2800" dirty="0"/>
              <a:t>：</a:t>
            </a:r>
            <a:r>
              <a:rPr lang="en-US" altLang="zh-CN" sz="2800" dirty="0"/>
              <a:t>root </a:t>
            </a:r>
            <a:r>
              <a:rPr lang="zh-CN" altLang="en-US" sz="2800" dirty="0"/>
              <a:t>用户只能使用 </a:t>
            </a:r>
            <a:r>
              <a:rPr lang="en-US" altLang="zh-CN" sz="2800" b="1" dirty="0"/>
              <a:t>/etc/</a:t>
            </a:r>
            <a:r>
              <a:rPr lang="en-US" altLang="zh-CN" sz="2800" b="1" dirty="0" err="1"/>
              <a:t>securetty</a:t>
            </a:r>
            <a:r>
              <a:rPr lang="en-US" altLang="zh-CN" sz="2800" b="1" dirty="0"/>
              <a:t> </a:t>
            </a:r>
            <a:r>
              <a:rPr lang="zh-CN" altLang="en-US" sz="2800" dirty="0"/>
              <a:t>文件中指定的终端设备登录</a:t>
            </a:r>
            <a:endParaRPr lang="en-US" altLang="zh-CN" sz="2800" dirty="0"/>
          </a:p>
          <a:p>
            <a:r>
              <a:rPr lang="en-US" altLang="zh-CN" sz="2800" b="1" dirty="0" err="1">
                <a:solidFill>
                  <a:srgbClr val="002060"/>
                </a:solidFill>
              </a:rPr>
              <a:t>pam_mkhomedir</a:t>
            </a:r>
            <a:r>
              <a:rPr lang="zh-CN" altLang="en-US" sz="2800" dirty="0"/>
              <a:t>：当用户主目录不存在时创建其主目录</a:t>
            </a:r>
          </a:p>
          <a:p>
            <a:endParaRPr lang="en-US" altLang="zh-CN" dirty="0"/>
          </a:p>
          <a:p>
            <a:endParaRPr lang="zh-CN" altLang="en-US" dirty="0"/>
          </a:p>
          <a:p>
            <a:endParaRPr lang="en-US" altLang="zh-CN" dirty="0"/>
          </a:p>
          <a:p>
            <a:endParaRPr lang="zh-CN" altLang="en-US" dirty="0"/>
          </a:p>
          <a:p>
            <a:endParaRPr lang="en-US" altLang="zh-CN" dirty="0"/>
          </a:p>
          <a:p>
            <a:endParaRPr lang="zh-CN" altLang="en-US"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a:t>
            </a:r>
            <a:r>
              <a:rPr lang="en-US" altLang="zh-CN" dirty="0"/>
              <a:t>PAM</a:t>
            </a:r>
            <a:r>
              <a:rPr lang="zh-CN" altLang="en-US" dirty="0"/>
              <a:t>模块（</a:t>
            </a:r>
            <a:r>
              <a:rPr lang="en-US" altLang="zh-CN" dirty="0"/>
              <a:t>2</a:t>
            </a:r>
            <a:r>
              <a:rPr lang="zh-CN" altLang="en-US" dirty="0"/>
              <a:t>）</a:t>
            </a:r>
          </a:p>
        </p:txBody>
      </p:sp>
      <p:sp>
        <p:nvSpPr>
          <p:cNvPr id="3" name="内容占位符 2"/>
          <p:cNvSpPr>
            <a:spLocks noGrp="1"/>
          </p:cNvSpPr>
          <p:nvPr>
            <p:ph idx="1"/>
          </p:nvPr>
        </p:nvSpPr>
        <p:spPr>
          <a:xfrm>
            <a:off x="457200" y="1052736"/>
            <a:ext cx="8229600" cy="5078189"/>
          </a:xfrm>
        </p:spPr>
        <p:txBody>
          <a:bodyPr/>
          <a:lstStyle/>
          <a:p>
            <a:r>
              <a:rPr lang="en-US" altLang="zh-CN" b="1" dirty="0" err="1"/>
              <a:t>pam_access</a:t>
            </a:r>
            <a:endParaRPr lang="en-US" altLang="zh-CN" b="1" dirty="0"/>
          </a:p>
          <a:p>
            <a:pPr lvl="1"/>
            <a:r>
              <a:rPr lang="zh-CN" altLang="en-US" dirty="0"/>
              <a:t>用一个文本配置文件完成基于用户、组、以及来源的访问限制</a:t>
            </a:r>
          </a:p>
          <a:p>
            <a:pPr lvl="1"/>
            <a:r>
              <a:rPr lang="zh-CN" altLang="en-US" dirty="0"/>
              <a:t>配置文件：</a:t>
            </a:r>
            <a:r>
              <a:rPr lang="en-US" altLang="zh-CN" b="1" dirty="0">
                <a:solidFill>
                  <a:srgbClr val="002060"/>
                </a:solidFill>
              </a:rPr>
              <a:t>/etc/security/</a:t>
            </a:r>
            <a:r>
              <a:rPr lang="en-US" altLang="zh-CN" b="1" dirty="0" err="1">
                <a:solidFill>
                  <a:srgbClr val="002060"/>
                </a:solidFill>
              </a:rPr>
              <a:t>access.conf</a:t>
            </a:r>
            <a:endParaRPr lang="en-US" altLang="zh-CN" b="1" dirty="0">
              <a:solidFill>
                <a:srgbClr val="002060"/>
              </a:solidFill>
            </a:endParaRPr>
          </a:p>
          <a:p>
            <a:pPr lvl="1"/>
            <a:r>
              <a:rPr lang="en-US" altLang="zh-CN" b="1" dirty="0">
                <a:solidFill>
                  <a:schemeClr val="accent6">
                    <a:lumMod val="75000"/>
                  </a:schemeClr>
                </a:solidFill>
              </a:rPr>
              <a:t># man </a:t>
            </a:r>
            <a:r>
              <a:rPr lang="en-US" altLang="zh-CN" b="1" dirty="0" err="1">
                <a:solidFill>
                  <a:schemeClr val="accent6">
                    <a:lumMod val="75000"/>
                  </a:schemeClr>
                </a:solidFill>
              </a:rPr>
              <a:t>pam_access</a:t>
            </a:r>
            <a:endParaRPr lang="zh-CN" altLang="en-US" b="1" dirty="0">
              <a:solidFill>
                <a:schemeClr val="accent6">
                  <a:lumMod val="75000"/>
                </a:schemeClr>
              </a:solidFill>
            </a:endParaRPr>
          </a:p>
          <a:p>
            <a:r>
              <a:rPr lang="en-US" altLang="zh-CN" b="1" dirty="0" err="1"/>
              <a:t>pam_listfile</a:t>
            </a:r>
            <a:endParaRPr lang="en-US" altLang="zh-CN" b="1" dirty="0"/>
          </a:p>
          <a:p>
            <a:pPr lvl="1"/>
            <a:r>
              <a:rPr lang="zh-CN" altLang="en-US" dirty="0"/>
              <a:t>允许用户针对</a:t>
            </a:r>
            <a:r>
              <a:rPr lang="zh-CN" altLang="en-US" b="1" dirty="0"/>
              <a:t>某一服务</a:t>
            </a:r>
            <a:r>
              <a:rPr lang="zh-CN" altLang="en-US" dirty="0"/>
              <a:t>单独建立文件来配置基于用户、组、本地终端、远端主机的限制</a:t>
            </a:r>
            <a:endParaRPr lang="en-US" altLang="zh-CN" dirty="0"/>
          </a:p>
          <a:p>
            <a:pPr lvl="1"/>
            <a:r>
              <a:rPr lang="zh-CN" altLang="en-US" dirty="0"/>
              <a:t>配置文件由模块参数指定，配置文件包含被允许或拒绝的账户列表</a:t>
            </a:r>
          </a:p>
          <a:p>
            <a:pPr lvl="1"/>
            <a:r>
              <a:rPr lang="en-US" altLang="zh-CN" b="1" dirty="0">
                <a:solidFill>
                  <a:schemeClr val="accent6">
                    <a:lumMod val="75000"/>
                  </a:schemeClr>
                </a:solidFill>
              </a:rPr>
              <a:t># man </a:t>
            </a:r>
            <a:r>
              <a:rPr lang="en-US" altLang="zh-CN" b="1" dirty="0" err="1">
                <a:solidFill>
                  <a:schemeClr val="accent6">
                    <a:lumMod val="75000"/>
                  </a:schemeClr>
                </a:solidFill>
              </a:rPr>
              <a:t>pam_listfile</a:t>
            </a:r>
            <a:endParaRPr lang="zh-CN" altLang="en-US" b="1"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a:t>
            </a:r>
            <a:r>
              <a:rPr lang="en-US" altLang="zh-CN" dirty="0"/>
              <a:t>PAM</a:t>
            </a:r>
            <a:r>
              <a:rPr lang="zh-CN" altLang="en-US" dirty="0"/>
              <a:t>模块（</a:t>
            </a:r>
            <a:r>
              <a:rPr lang="en-US" altLang="zh-CN" dirty="0"/>
              <a:t>3</a:t>
            </a:r>
            <a:r>
              <a:rPr lang="zh-CN" altLang="en-US" dirty="0"/>
              <a:t>）</a:t>
            </a:r>
          </a:p>
        </p:txBody>
      </p:sp>
      <p:sp>
        <p:nvSpPr>
          <p:cNvPr id="3" name="内容占位符 2"/>
          <p:cNvSpPr>
            <a:spLocks noGrp="1"/>
          </p:cNvSpPr>
          <p:nvPr>
            <p:ph idx="1"/>
          </p:nvPr>
        </p:nvSpPr>
        <p:spPr>
          <a:xfrm>
            <a:off x="457200" y="1340768"/>
            <a:ext cx="8229600" cy="4790157"/>
          </a:xfrm>
        </p:spPr>
        <p:txBody>
          <a:bodyPr/>
          <a:lstStyle/>
          <a:p>
            <a:r>
              <a:rPr lang="en-US" altLang="zh-CN" b="1" dirty="0" err="1"/>
              <a:t>pam_limits</a:t>
            </a:r>
            <a:endParaRPr lang="en-US" altLang="zh-CN" b="1" dirty="0"/>
          </a:p>
          <a:p>
            <a:pPr lvl="1"/>
            <a:r>
              <a:rPr lang="zh-CN" altLang="en-US" dirty="0"/>
              <a:t>使用一个文本配置文件，限制授权用户可使用的资源</a:t>
            </a:r>
            <a:endParaRPr lang="en-US" altLang="zh-CN" dirty="0"/>
          </a:p>
          <a:p>
            <a:pPr lvl="1"/>
            <a:r>
              <a:rPr lang="zh-CN" altLang="en-US" dirty="0"/>
              <a:t>配置文件：</a:t>
            </a:r>
            <a:r>
              <a:rPr lang="zh-CN" altLang="en-US" b="1" dirty="0">
                <a:solidFill>
                  <a:srgbClr val="002060"/>
                </a:solidFill>
              </a:rPr>
              <a:t> </a:t>
            </a:r>
            <a:r>
              <a:rPr lang="en-US" altLang="zh-CN" b="1" dirty="0">
                <a:solidFill>
                  <a:srgbClr val="002060"/>
                </a:solidFill>
              </a:rPr>
              <a:t>/etc/security/</a:t>
            </a:r>
            <a:r>
              <a:rPr lang="en-US" altLang="zh-CN" b="1" dirty="0" err="1">
                <a:solidFill>
                  <a:srgbClr val="002060"/>
                </a:solidFill>
              </a:rPr>
              <a:t>limits.conf</a:t>
            </a:r>
            <a:endParaRPr lang="en-US" altLang="zh-CN" b="1" dirty="0">
              <a:solidFill>
                <a:srgbClr val="002060"/>
              </a:solidFill>
            </a:endParaRPr>
          </a:p>
          <a:p>
            <a:pPr lvl="1"/>
            <a:r>
              <a:rPr lang="en-US" altLang="zh-CN" b="1" dirty="0">
                <a:solidFill>
                  <a:schemeClr val="accent6">
                    <a:lumMod val="75000"/>
                  </a:schemeClr>
                </a:solidFill>
              </a:rPr>
              <a:t># man </a:t>
            </a:r>
            <a:r>
              <a:rPr lang="en-US" altLang="zh-CN" b="1" dirty="0" err="1">
                <a:solidFill>
                  <a:schemeClr val="accent6">
                    <a:lumMod val="75000"/>
                  </a:schemeClr>
                </a:solidFill>
              </a:rPr>
              <a:t>pam_limits</a:t>
            </a:r>
            <a:endParaRPr lang="zh-CN" altLang="en-US" b="1" dirty="0">
              <a:solidFill>
                <a:schemeClr val="accent6">
                  <a:lumMod val="75000"/>
                </a:schemeClr>
              </a:solidFill>
            </a:endParaRPr>
          </a:p>
          <a:p>
            <a:r>
              <a:rPr lang="en-US" altLang="zh-CN" b="1" dirty="0" err="1"/>
              <a:t>pam_time</a:t>
            </a:r>
            <a:endParaRPr lang="en-US" altLang="zh-CN" b="1" dirty="0"/>
          </a:p>
          <a:p>
            <a:pPr lvl="1"/>
            <a:r>
              <a:rPr lang="zh-CN" altLang="en-US" dirty="0"/>
              <a:t>使用一个文本配置文件，配置基于时间的服务访问限制</a:t>
            </a:r>
          </a:p>
          <a:p>
            <a:pPr lvl="1"/>
            <a:r>
              <a:rPr lang="zh-CN" altLang="en-US" dirty="0"/>
              <a:t>配置文件：</a:t>
            </a:r>
            <a:r>
              <a:rPr lang="en-US" altLang="zh-CN" b="1" dirty="0">
                <a:solidFill>
                  <a:srgbClr val="002060"/>
                </a:solidFill>
              </a:rPr>
              <a:t>/etc/security/</a:t>
            </a:r>
            <a:r>
              <a:rPr lang="en-US" altLang="zh-CN" b="1" dirty="0" err="1">
                <a:solidFill>
                  <a:srgbClr val="002060"/>
                </a:solidFill>
              </a:rPr>
              <a:t>time.conf</a:t>
            </a:r>
            <a:endParaRPr lang="en-US" altLang="zh-CN" b="1" dirty="0">
              <a:solidFill>
                <a:srgbClr val="002060"/>
              </a:solidFill>
            </a:endParaRPr>
          </a:p>
          <a:p>
            <a:pPr lvl="1"/>
            <a:r>
              <a:rPr lang="en-US" altLang="zh-CN" b="1" dirty="0">
                <a:solidFill>
                  <a:schemeClr val="accent6">
                    <a:lumMod val="75000"/>
                  </a:schemeClr>
                </a:solidFill>
              </a:rPr>
              <a:t># man </a:t>
            </a:r>
            <a:r>
              <a:rPr lang="en-US" altLang="zh-CN" b="1" dirty="0" err="1">
                <a:solidFill>
                  <a:schemeClr val="accent6">
                    <a:lumMod val="75000"/>
                  </a:schemeClr>
                </a:solidFill>
              </a:rPr>
              <a:t>pam_time</a:t>
            </a:r>
            <a:endParaRPr lang="zh-CN" altLang="en-US" b="1"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a:t>
            </a:r>
            <a:r>
              <a:rPr lang="en-US" altLang="zh-CN" dirty="0"/>
              <a:t>PAM</a:t>
            </a:r>
            <a:r>
              <a:rPr lang="zh-CN" altLang="en-US" dirty="0"/>
              <a:t>模块及其手册</a:t>
            </a:r>
          </a:p>
        </p:txBody>
      </p:sp>
      <p:sp>
        <p:nvSpPr>
          <p:cNvPr id="3" name="内容占位符 2"/>
          <p:cNvSpPr>
            <a:spLocks noGrp="1"/>
          </p:cNvSpPr>
          <p:nvPr>
            <p:ph idx="1"/>
          </p:nvPr>
        </p:nvSpPr>
        <p:spPr/>
        <p:txBody>
          <a:bodyPr/>
          <a:lstStyle/>
          <a:p>
            <a:r>
              <a:rPr lang="zh-CN" altLang="en-US" dirty="0"/>
              <a:t>查找当前系统已安装的</a:t>
            </a:r>
            <a:r>
              <a:rPr lang="en-US" altLang="zh-CN" dirty="0"/>
              <a:t>PAM</a:t>
            </a:r>
            <a:r>
              <a:rPr lang="zh-CN" altLang="en-US" dirty="0"/>
              <a:t>模块手册</a:t>
            </a:r>
            <a:endParaRPr lang="en-US" altLang="zh-CN" dirty="0"/>
          </a:p>
          <a:p>
            <a:pPr marL="695325" lvl="2" indent="-342900">
              <a:buNone/>
            </a:pPr>
            <a:r>
              <a:rPr lang="en-US" altLang="zh-CN" sz="2600" b="1" dirty="0">
                <a:solidFill>
                  <a:schemeClr val="accent6">
                    <a:lumMod val="75000"/>
                  </a:schemeClr>
                </a:solidFill>
              </a:rPr>
              <a:t># man -k </a:t>
            </a:r>
            <a:r>
              <a:rPr lang="en-US" altLang="zh-CN" sz="2600" b="1" dirty="0" err="1">
                <a:solidFill>
                  <a:schemeClr val="accent6">
                    <a:lumMod val="75000"/>
                  </a:schemeClr>
                </a:solidFill>
              </a:rPr>
              <a:t>pam</a:t>
            </a:r>
            <a:r>
              <a:rPr lang="en-US" altLang="zh-CN" sz="2600" b="1" dirty="0">
                <a:solidFill>
                  <a:schemeClr val="accent6">
                    <a:lumMod val="75000"/>
                  </a:schemeClr>
                </a:solidFill>
              </a:rPr>
              <a:t>_</a:t>
            </a:r>
          </a:p>
          <a:p>
            <a:r>
              <a:rPr lang="zh-CN" altLang="en-US" dirty="0"/>
              <a:t>查看某</a:t>
            </a:r>
            <a:r>
              <a:rPr lang="en-US" altLang="zh-CN" dirty="0"/>
              <a:t>PAM</a:t>
            </a:r>
            <a:r>
              <a:rPr lang="zh-CN" altLang="en-US" dirty="0"/>
              <a:t>模块的手册</a:t>
            </a:r>
            <a:endParaRPr lang="en-US" altLang="zh-CN" dirty="0"/>
          </a:p>
          <a:p>
            <a:pPr marL="695325" lvl="2" indent="-342900">
              <a:buNone/>
            </a:pPr>
            <a:r>
              <a:rPr lang="en-US" altLang="zh-CN" sz="2600" b="1" dirty="0">
                <a:solidFill>
                  <a:schemeClr val="accent6">
                    <a:lumMod val="75000"/>
                  </a:schemeClr>
                </a:solidFill>
              </a:rPr>
              <a:t># man </a:t>
            </a:r>
            <a:r>
              <a:rPr lang="en-US" altLang="zh-CN" sz="2600" b="1" dirty="0" err="1">
                <a:solidFill>
                  <a:schemeClr val="accent6">
                    <a:lumMod val="75000"/>
                  </a:schemeClr>
                </a:solidFill>
              </a:rPr>
              <a:t>pam_XXX</a:t>
            </a:r>
            <a:endParaRPr lang="en-US" altLang="zh-CN" sz="2600" b="1" dirty="0">
              <a:solidFill>
                <a:schemeClr val="accent6">
                  <a:lumMod val="75000"/>
                </a:schemeClr>
              </a:solidFill>
            </a:endParaRPr>
          </a:p>
          <a:p>
            <a:r>
              <a:rPr lang="zh-CN" altLang="en-US" dirty="0"/>
              <a:t>查找使用了指定模块的</a:t>
            </a:r>
            <a:r>
              <a:rPr lang="en-US" altLang="zh-CN" dirty="0"/>
              <a:t>PAM</a:t>
            </a:r>
            <a:r>
              <a:rPr lang="zh-CN" altLang="en-US" dirty="0"/>
              <a:t>配置文件</a:t>
            </a:r>
            <a:endParaRPr lang="en-US" altLang="zh-CN" dirty="0"/>
          </a:p>
          <a:p>
            <a:pPr marL="695325" lvl="2" indent="-342900">
              <a:buNone/>
            </a:pPr>
            <a:r>
              <a:rPr lang="en-US" altLang="zh-CN" sz="2600" b="1" dirty="0">
                <a:solidFill>
                  <a:schemeClr val="accent6">
                    <a:lumMod val="75000"/>
                  </a:schemeClr>
                </a:solidFill>
              </a:rPr>
              <a:t># </a:t>
            </a:r>
            <a:r>
              <a:rPr lang="en-US" altLang="zh-CN" sz="2600" b="1" dirty="0" err="1">
                <a:solidFill>
                  <a:schemeClr val="accent6">
                    <a:lumMod val="75000"/>
                  </a:schemeClr>
                </a:solidFill>
              </a:rPr>
              <a:t>grep</a:t>
            </a:r>
            <a:r>
              <a:rPr lang="en-US" altLang="zh-CN" sz="2600" b="1" dirty="0">
                <a:solidFill>
                  <a:schemeClr val="accent6">
                    <a:lumMod val="75000"/>
                  </a:schemeClr>
                </a:solidFill>
              </a:rPr>
              <a:t> -l </a:t>
            </a:r>
            <a:r>
              <a:rPr lang="en-US" altLang="zh-CN" sz="2600" b="1" dirty="0" err="1">
                <a:solidFill>
                  <a:schemeClr val="accent6">
                    <a:lumMod val="75000"/>
                  </a:schemeClr>
                </a:solidFill>
              </a:rPr>
              <a:t>pam_XXX</a:t>
            </a:r>
            <a:r>
              <a:rPr lang="en-US" altLang="zh-CN" sz="2600" b="1" dirty="0">
                <a:solidFill>
                  <a:schemeClr val="accent6">
                    <a:lumMod val="75000"/>
                  </a:schemeClr>
                </a:solidFill>
              </a:rPr>
              <a:t> /etc/</a:t>
            </a:r>
            <a:r>
              <a:rPr lang="en-US" altLang="zh-CN" sz="2600" b="1" dirty="0" err="1">
                <a:solidFill>
                  <a:schemeClr val="accent6">
                    <a:lumMod val="75000"/>
                  </a:schemeClr>
                </a:solidFill>
              </a:rPr>
              <a:t>pam.d</a:t>
            </a:r>
            <a:r>
              <a:rPr lang="en-US" altLang="zh-CN" sz="2600" b="1" dirty="0">
                <a:solidFill>
                  <a:schemeClr val="accent6">
                    <a:lumMod val="75000"/>
                  </a:schemeClr>
                </a:solidFill>
              </a:rPr>
              <a: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PAM </a:t>
            </a:r>
            <a:r>
              <a:rPr lang="zh-CN" altLang="en-US" dirty="0"/>
              <a:t>故障排除</a:t>
            </a:r>
          </a:p>
        </p:txBody>
      </p:sp>
      <p:sp>
        <p:nvSpPr>
          <p:cNvPr id="3" name="内容占位符 2"/>
          <p:cNvSpPr>
            <a:spLocks noGrp="1"/>
          </p:cNvSpPr>
          <p:nvPr>
            <p:ph idx="1"/>
          </p:nvPr>
        </p:nvSpPr>
        <p:spPr>
          <a:xfrm>
            <a:off x="457200" y="1484784"/>
            <a:ext cx="8229600" cy="4646141"/>
          </a:xfrm>
        </p:spPr>
        <p:txBody>
          <a:bodyPr/>
          <a:lstStyle/>
          <a:p>
            <a:r>
              <a:rPr lang="zh-CN" altLang="en-US" dirty="0"/>
              <a:t>检查系统日志</a:t>
            </a:r>
          </a:p>
          <a:p>
            <a:pPr lvl="1"/>
            <a:r>
              <a:rPr lang="en-US" altLang="zh-CN" dirty="0"/>
              <a:t>/</a:t>
            </a:r>
            <a:r>
              <a:rPr lang="en-US" altLang="zh-CN" dirty="0" err="1"/>
              <a:t>var</a:t>
            </a:r>
            <a:r>
              <a:rPr lang="en-US" altLang="zh-CN" dirty="0"/>
              <a:t>/log/message</a:t>
            </a:r>
          </a:p>
          <a:p>
            <a:pPr lvl="1"/>
            <a:r>
              <a:rPr lang="en-US" altLang="zh-CN" dirty="0"/>
              <a:t>/</a:t>
            </a:r>
            <a:r>
              <a:rPr lang="en-US" altLang="zh-CN" dirty="0" err="1"/>
              <a:t>var</a:t>
            </a:r>
            <a:r>
              <a:rPr lang="en-US" altLang="zh-CN" dirty="0"/>
              <a:t>/log/secure</a:t>
            </a:r>
          </a:p>
          <a:p>
            <a:r>
              <a:rPr lang="en-US" altLang="zh-CN" dirty="0"/>
              <a:t>PAM</a:t>
            </a:r>
            <a:r>
              <a:rPr lang="zh-CN" altLang="en-US" dirty="0"/>
              <a:t>错误可能会使</a:t>
            </a:r>
            <a:r>
              <a:rPr lang="en-US" altLang="zh-CN" dirty="0"/>
              <a:t>root</a:t>
            </a:r>
            <a:r>
              <a:rPr lang="zh-CN" altLang="en-US" dirty="0"/>
              <a:t>用户被拒之门外</a:t>
            </a:r>
          </a:p>
          <a:p>
            <a:pPr lvl="1"/>
            <a:r>
              <a:rPr lang="zh-CN" altLang="en-US" dirty="0"/>
              <a:t>在测试 </a:t>
            </a:r>
            <a:r>
              <a:rPr lang="en-US" altLang="zh-CN" dirty="0"/>
              <a:t>PAM </a:t>
            </a:r>
            <a:r>
              <a:rPr lang="zh-CN" altLang="en-US" dirty="0"/>
              <a:t>时打开一个 </a:t>
            </a:r>
            <a:r>
              <a:rPr lang="en-US" altLang="zh-CN" dirty="0"/>
              <a:t>root  shell</a:t>
            </a:r>
            <a:endParaRPr lang="zh-CN" altLang="en-US" dirty="0"/>
          </a:p>
          <a:p>
            <a:pPr lvl="1"/>
            <a:r>
              <a:rPr lang="zh-CN" altLang="en-US" dirty="0"/>
              <a:t>用单用户模式绕过 </a:t>
            </a:r>
            <a:r>
              <a:rPr lang="en-US" altLang="zh-CN" dirty="0"/>
              <a:t>PAM</a:t>
            </a:r>
            <a:endParaRPr lang="zh-CN" altLang="en-US" dirty="0"/>
          </a:p>
          <a:p>
            <a:pPr lvl="1"/>
            <a:r>
              <a:rPr lang="zh-CN" altLang="en-US" dirty="0"/>
              <a:t>使用救援光盘引导系统</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口令策略与口令安全</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55</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口令策略</a:t>
            </a:r>
            <a:endParaRPr lang="zh-CN" altLang="en-US" dirty="0"/>
          </a:p>
        </p:txBody>
      </p:sp>
      <p:sp>
        <p:nvSpPr>
          <p:cNvPr id="3" name="内容占位符 2"/>
          <p:cNvSpPr>
            <a:spLocks noGrp="1"/>
          </p:cNvSpPr>
          <p:nvPr>
            <p:ph idx="1"/>
          </p:nvPr>
        </p:nvSpPr>
        <p:spPr>
          <a:xfrm>
            <a:off x="457200" y="980728"/>
            <a:ext cx="8229600" cy="5150197"/>
          </a:xfrm>
        </p:spPr>
        <p:txBody>
          <a:bodyPr/>
          <a:lstStyle/>
          <a:p>
            <a:pPr lvl="0"/>
            <a:r>
              <a:rPr lang="zh-CN" altLang="zh-CN" sz="3200" dirty="0"/>
              <a:t>口令必须保持私有</a:t>
            </a:r>
          </a:p>
          <a:p>
            <a:pPr lvl="0"/>
            <a:r>
              <a:rPr lang="zh-CN" altLang="zh-CN" sz="3200" dirty="0"/>
              <a:t>一个口令在使用</a:t>
            </a:r>
            <a:r>
              <a:rPr lang="en-US" altLang="zh-CN" sz="3200" dirty="0"/>
              <a:t> 60 </a:t>
            </a:r>
            <a:r>
              <a:rPr lang="zh-CN" altLang="zh-CN" sz="3200" dirty="0"/>
              <a:t>天后必须更换</a:t>
            </a:r>
          </a:p>
          <a:p>
            <a:pPr lvl="0"/>
            <a:r>
              <a:rPr lang="zh-CN" altLang="zh-CN" sz="3200" dirty="0"/>
              <a:t>避免使用最近使用过的</a:t>
            </a:r>
            <a:r>
              <a:rPr lang="en-US" altLang="zh-CN" sz="3200" dirty="0"/>
              <a:t>5</a:t>
            </a:r>
            <a:r>
              <a:rPr lang="zh-CN" altLang="zh-CN" sz="3200" dirty="0"/>
              <a:t>个口令</a:t>
            </a:r>
          </a:p>
          <a:p>
            <a:pPr lvl="0"/>
            <a:r>
              <a:rPr lang="zh-CN" altLang="zh-CN" sz="3200" dirty="0"/>
              <a:t>口令必须符合复杂性要求</a:t>
            </a:r>
          </a:p>
          <a:p>
            <a:pPr lvl="1"/>
            <a:r>
              <a:rPr lang="zh-CN" altLang="zh-CN" sz="2800" dirty="0"/>
              <a:t>不包含用户的账户名、超过两个连续字符的用户全名</a:t>
            </a:r>
          </a:p>
          <a:p>
            <a:pPr lvl="1"/>
            <a:r>
              <a:rPr lang="zh-CN" altLang="zh-CN" sz="2800" dirty="0"/>
              <a:t>至少</a:t>
            </a:r>
            <a:r>
              <a:rPr lang="en-US" altLang="zh-CN" sz="2800" dirty="0"/>
              <a:t>12</a:t>
            </a:r>
            <a:r>
              <a:rPr lang="zh-CN" altLang="zh-CN" sz="2800" dirty="0"/>
              <a:t>个字符的长度</a:t>
            </a:r>
          </a:p>
          <a:p>
            <a:pPr lvl="1"/>
            <a:r>
              <a:rPr lang="zh-CN" altLang="zh-CN" sz="2800" dirty="0"/>
              <a:t>至少包含英文大写字符、英文小写字符、十进制数字和非字母字符（例如：</a:t>
            </a:r>
            <a:r>
              <a:rPr lang="en-US" altLang="zh-CN" sz="2800" dirty="0"/>
              <a:t> !, $, #, %</a:t>
            </a:r>
            <a:r>
              <a:rPr lang="zh-CN" altLang="zh-CN" sz="2800" dirty="0"/>
              <a:t>）四类字符中的三类</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zh-CN" dirty="0"/>
              <a:t>口令安全</a:t>
            </a:r>
            <a:endParaRPr lang="zh-CN" altLang="en-US" dirty="0"/>
          </a:p>
        </p:txBody>
      </p:sp>
      <p:sp>
        <p:nvSpPr>
          <p:cNvPr id="3" name="内容占位符 2"/>
          <p:cNvSpPr>
            <a:spLocks noGrp="1"/>
          </p:cNvSpPr>
          <p:nvPr>
            <p:ph idx="1"/>
          </p:nvPr>
        </p:nvSpPr>
        <p:spPr/>
        <p:txBody>
          <a:bodyPr/>
          <a:lstStyle/>
          <a:p>
            <a:r>
              <a:rPr lang="zh-CN" altLang="en-US" dirty="0"/>
              <a:t>散列存储机制</a:t>
            </a:r>
            <a:endParaRPr lang="en-US" altLang="zh-CN" dirty="0"/>
          </a:p>
          <a:p>
            <a:pPr lvl="1"/>
            <a:r>
              <a:rPr lang="en-US" altLang="zh-CN" dirty="0" err="1"/>
              <a:t>CentOS</a:t>
            </a:r>
            <a:r>
              <a:rPr lang="en-US" altLang="zh-CN" dirty="0"/>
              <a:t> 7</a:t>
            </a:r>
            <a:r>
              <a:rPr lang="zh-CN" altLang="en-US" dirty="0"/>
              <a:t>中默认使用带加盐的</a:t>
            </a:r>
            <a:r>
              <a:rPr lang="en-US" altLang="zh-CN" dirty="0"/>
              <a:t>sha512</a:t>
            </a:r>
            <a:r>
              <a:rPr lang="zh-CN" altLang="en-US" dirty="0"/>
              <a:t>哈希算法生成系统用户的口令</a:t>
            </a:r>
            <a:endParaRPr lang="en-US" altLang="zh-CN" dirty="0"/>
          </a:p>
          <a:p>
            <a:r>
              <a:rPr lang="zh-CN" altLang="en-US" dirty="0"/>
              <a:t>影子口令机制</a:t>
            </a:r>
            <a:endParaRPr lang="en-US" altLang="zh-CN" dirty="0"/>
          </a:p>
          <a:p>
            <a:pPr lvl="1"/>
            <a:r>
              <a:rPr lang="en-US" altLang="zh-CN" dirty="0" err="1"/>
              <a:t>CentOS</a:t>
            </a:r>
            <a:r>
              <a:rPr lang="en-US" altLang="zh-CN" dirty="0"/>
              <a:t> 7</a:t>
            </a:r>
            <a:r>
              <a:rPr lang="zh-CN" altLang="en-US" dirty="0"/>
              <a:t>默认将用户口令保存在只能被 </a:t>
            </a:r>
            <a:r>
              <a:rPr lang="en-US" altLang="zh-CN" dirty="0"/>
              <a:t>root </a:t>
            </a:r>
            <a:r>
              <a:rPr lang="zh-CN" altLang="en-US" dirty="0"/>
              <a:t>查看的 </a:t>
            </a:r>
            <a:r>
              <a:rPr lang="en-US" altLang="zh-CN" dirty="0"/>
              <a:t>/etc/shadow </a:t>
            </a:r>
            <a:r>
              <a:rPr lang="zh-CN" altLang="en-US" dirty="0"/>
              <a:t>文件中</a:t>
            </a:r>
          </a:p>
          <a:p>
            <a:pPr lvl="1"/>
            <a:r>
              <a:rPr lang="zh-CN" altLang="en-US" dirty="0"/>
              <a:t>基于</a:t>
            </a:r>
            <a:r>
              <a:rPr lang="en-US" altLang="zh-CN" dirty="0"/>
              <a:t>/etc/shadow</a:t>
            </a:r>
            <a:r>
              <a:rPr lang="zh-CN" altLang="en-US" dirty="0"/>
              <a:t>文件的时间字段实现了口令时效</a:t>
            </a:r>
            <a:endParaRPr lang="en-US" altLang="zh-CN" dirty="0"/>
          </a:p>
          <a:p>
            <a:r>
              <a:rPr lang="zh-CN" altLang="en-US" dirty="0"/>
              <a:t>基于 </a:t>
            </a:r>
            <a:r>
              <a:rPr lang="en-US" altLang="zh-CN" dirty="0"/>
              <a:t>PAM </a:t>
            </a:r>
            <a:r>
              <a:rPr lang="zh-CN" altLang="en-US" dirty="0"/>
              <a:t>的账号保护和口令策略实施</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口令安全与口令策略</a:t>
            </a:r>
          </a:p>
        </p:txBody>
      </p:sp>
      <p:sp>
        <p:nvSpPr>
          <p:cNvPr id="3" name="内容占位符 2"/>
          <p:cNvSpPr>
            <a:spLocks noGrp="1"/>
          </p:cNvSpPr>
          <p:nvPr>
            <p:ph idx="1"/>
          </p:nvPr>
        </p:nvSpPr>
        <p:spPr>
          <a:xfrm>
            <a:off x="457200" y="980728"/>
            <a:ext cx="8229600" cy="5150197"/>
          </a:xfrm>
        </p:spPr>
        <p:txBody>
          <a:bodyPr/>
          <a:lstStyle/>
          <a:p>
            <a:r>
              <a:rPr lang="zh-CN" altLang="en-US" sz="2800" b="1" dirty="0">
                <a:solidFill>
                  <a:srgbClr val="002060"/>
                </a:solidFill>
                <a:latin typeface="黑体" pitchFamily="49" charset="-122"/>
                <a:ea typeface="黑体" pitchFamily="49" charset="-122"/>
              </a:rPr>
              <a:t>散列口令</a:t>
            </a:r>
            <a:r>
              <a:rPr lang="zh-CN" altLang="en-US" sz="2800" dirty="0"/>
              <a:t>：使口令更难被破译（默认设置）</a:t>
            </a:r>
            <a:endParaRPr lang="en-US" altLang="zh-CN" sz="2800" dirty="0"/>
          </a:p>
          <a:p>
            <a:pPr lvl="1"/>
            <a:r>
              <a:rPr lang="zh-CN" altLang="en-US" sz="2200" dirty="0"/>
              <a:t>使用带有 </a:t>
            </a:r>
            <a:r>
              <a:rPr lang="en-US" altLang="zh-CN" sz="2200" b="1" dirty="0">
                <a:solidFill>
                  <a:srgbClr val="FF0000"/>
                </a:solidFill>
              </a:rPr>
              <a:t>sha512</a:t>
            </a:r>
            <a:r>
              <a:rPr lang="zh-CN" altLang="en-US" sz="2200" dirty="0"/>
              <a:t>（</a:t>
            </a:r>
            <a:r>
              <a:rPr lang="en-US" altLang="zh-CN" sz="2200" dirty="0"/>
              <a:t>sha256</a:t>
            </a:r>
            <a:r>
              <a:rPr lang="zh-CN" altLang="en-US" sz="2200" dirty="0"/>
              <a:t>、</a:t>
            </a:r>
            <a:r>
              <a:rPr lang="en-US" altLang="zh-CN" sz="2200" dirty="0"/>
              <a:t>md5</a:t>
            </a:r>
            <a:r>
              <a:rPr lang="zh-CN" altLang="en-US" sz="2200" dirty="0"/>
              <a:t>）参数的 </a:t>
            </a:r>
            <a:r>
              <a:rPr lang="en-US" altLang="zh-CN" sz="2200" b="1" dirty="0">
                <a:solidFill>
                  <a:srgbClr val="002060"/>
                </a:solidFill>
              </a:rPr>
              <a:t>pam_unix.so</a:t>
            </a:r>
          </a:p>
          <a:p>
            <a:r>
              <a:rPr lang="zh-CN" altLang="en-US" sz="2800" b="1" dirty="0">
                <a:solidFill>
                  <a:srgbClr val="002060"/>
                </a:solidFill>
                <a:latin typeface="黑体" pitchFamily="49" charset="-122"/>
                <a:ea typeface="黑体" pitchFamily="49" charset="-122"/>
              </a:rPr>
              <a:t>影子口令</a:t>
            </a:r>
            <a:r>
              <a:rPr lang="zh-CN" altLang="en-US" sz="2800" dirty="0"/>
              <a:t>：实现口令时效，且 </a:t>
            </a:r>
            <a:r>
              <a:rPr lang="en-US" altLang="zh-CN" sz="2800" dirty="0"/>
              <a:t>/etc/</a:t>
            </a:r>
            <a:r>
              <a:rPr lang="en-US" altLang="zh-CN" sz="2800" kern="1200" dirty="0"/>
              <a:t>shadow </a:t>
            </a:r>
            <a:r>
              <a:rPr lang="zh-CN" altLang="en-US" sz="2800" kern="1200" dirty="0"/>
              <a:t>只能被 </a:t>
            </a:r>
            <a:r>
              <a:rPr lang="en-US" altLang="zh-CN" sz="2800" kern="1200" dirty="0"/>
              <a:t>root </a:t>
            </a:r>
            <a:r>
              <a:rPr lang="zh-CN" altLang="en-US" sz="2800" kern="1200" dirty="0"/>
              <a:t>查看（默认设置）</a:t>
            </a:r>
            <a:endParaRPr lang="en-US" altLang="zh-CN" sz="2800" dirty="0"/>
          </a:p>
          <a:p>
            <a:pPr lvl="1"/>
            <a:r>
              <a:rPr lang="zh-CN" altLang="en-US" sz="2400" dirty="0"/>
              <a:t>使用带有</a:t>
            </a:r>
            <a:r>
              <a:rPr lang="zh-CN" altLang="en-US" sz="2400" b="1" dirty="0">
                <a:solidFill>
                  <a:srgbClr val="FF0000"/>
                </a:solidFill>
              </a:rPr>
              <a:t> </a:t>
            </a:r>
            <a:r>
              <a:rPr lang="en-US" altLang="zh-CN" sz="2400" b="1" dirty="0">
                <a:solidFill>
                  <a:srgbClr val="FF0000"/>
                </a:solidFill>
              </a:rPr>
              <a:t>shadow </a:t>
            </a:r>
            <a:r>
              <a:rPr lang="zh-CN" altLang="en-US" sz="2400" dirty="0"/>
              <a:t>参数的 </a:t>
            </a:r>
            <a:r>
              <a:rPr lang="en-US" altLang="zh-CN" sz="2400" b="1" dirty="0" err="1">
                <a:solidFill>
                  <a:srgbClr val="002060"/>
                </a:solidFill>
              </a:rPr>
              <a:t>pam_unix</a:t>
            </a:r>
            <a:r>
              <a:rPr lang="en-US" altLang="zh-CN" sz="2400" b="1" dirty="0">
                <a:solidFill>
                  <a:srgbClr val="002060"/>
                </a:solidFill>
              </a:rPr>
              <a:t> .so</a:t>
            </a:r>
            <a:endParaRPr lang="zh-CN" altLang="en-US" sz="2400" b="1" dirty="0">
              <a:solidFill>
                <a:srgbClr val="002060"/>
              </a:solidFill>
            </a:endParaRPr>
          </a:p>
          <a:p>
            <a:r>
              <a:rPr lang="zh-CN" altLang="en-US" sz="2800" b="1" dirty="0">
                <a:solidFill>
                  <a:srgbClr val="002060"/>
                </a:solidFill>
                <a:latin typeface="黑体" pitchFamily="49" charset="-122"/>
                <a:ea typeface="黑体" pitchFamily="49" charset="-122"/>
              </a:rPr>
              <a:t>口令历史</a:t>
            </a:r>
            <a:r>
              <a:rPr lang="zh-CN" altLang="en-US" sz="2800" b="1" dirty="0">
                <a:solidFill>
                  <a:srgbClr val="002060"/>
                </a:solidFill>
              </a:rPr>
              <a:t>：</a:t>
            </a:r>
            <a:r>
              <a:rPr lang="zh-CN" altLang="zh-CN" sz="2800" dirty="0"/>
              <a:t>避免重复使用最近几次设置过的口令</a:t>
            </a:r>
            <a:endParaRPr lang="en-US" altLang="zh-CN" sz="2800" b="1" dirty="0">
              <a:solidFill>
                <a:srgbClr val="002060"/>
              </a:solidFill>
            </a:endParaRPr>
          </a:p>
          <a:p>
            <a:pPr lvl="1"/>
            <a:r>
              <a:rPr lang="zh-CN" altLang="en-US" sz="2400" dirty="0"/>
              <a:t>使用带有 </a:t>
            </a:r>
            <a:r>
              <a:rPr lang="en-US" altLang="zh-CN" sz="2400" b="1" dirty="0">
                <a:solidFill>
                  <a:srgbClr val="FF0000"/>
                </a:solidFill>
              </a:rPr>
              <a:t>remember=N</a:t>
            </a:r>
            <a:r>
              <a:rPr lang="en-US" altLang="zh-CN" sz="2400" dirty="0"/>
              <a:t> </a:t>
            </a:r>
            <a:r>
              <a:rPr lang="zh-CN" altLang="en-US" sz="2400" dirty="0"/>
              <a:t>参数的 </a:t>
            </a:r>
            <a:r>
              <a:rPr lang="en-US" altLang="zh-CN" sz="2400" b="1" dirty="0">
                <a:solidFill>
                  <a:srgbClr val="002060"/>
                </a:solidFill>
              </a:rPr>
              <a:t>pam_unix.so</a:t>
            </a:r>
          </a:p>
          <a:p>
            <a:r>
              <a:rPr lang="zh-CN" altLang="en-US" sz="2800" b="1" dirty="0">
                <a:solidFill>
                  <a:srgbClr val="002060"/>
                </a:solidFill>
                <a:latin typeface="黑体" pitchFamily="49" charset="-122"/>
                <a:ea typeface="黑体" pitchFamily="49" charset="-122"/>
              </a:rPr>
              <a:t>口令强度</a:t>
            </a:r>
            <a:r>
              <a:rPr lang="zh-CN" altLang="en-US" sz="2800" b="1" dirty="0">
                <a:solidFill>
                  <a:srgbClr val="002060"/>
                </a:solidFill>
              </a:rPr>
              <a:t>：</a:t>
            </a:r>
            <a:r>
              <a:rPr lang="zh-CN" altLang="en-US" sz="2800" dirty="0"/>
              <a:t>限制口令中可用的字符及数目</a:t>
            </a:r>
            <a:endParaRPr lang="en-US" altLang="zh-CN" sz="2800" dirty="0"/>
          </a:p>
          <a:p>
            <a:pPr lvl="1"/>
            <a:r>
              <a:rPr lang="zh-CN" altLang="en-US" sz="2400" dirty="0"/>
              <a:t>使用带有参数的 </a:t>
            </a:r>
            <a:r>
              <a:rPr lang="en-US" altLang="zh-CN" sz="2400" b="1" dirty="0">
                <a:solidFill>
                  <a:srgbClr val="002060"/>
                </a:solidFill>
              </a:rPr>
              <a:t>pam_pwquality.so</a:t>
            </a:r>
          </a:p>
          <a:p>
            <a:r>
              <a:rPr lang="zh-CN" altLang="zh-CN" sz="2800" b="1" dirty="0">
                <a:solidFill>
                  <a:srgbClr val="002060"/>
                </a:solidFill>
                <a:latin typeface="黑体" pitchFamily="49" charset="-122"/>
                <a:ea typeface="黑体" pitchFamily="49" charset="-122"/>
              </a:rPr>
              <a:t>账户锁定</a:t>
            </a:r>
            <a:r>
              <a:rPr lang="zh-CN" altLang="en-US" sz="2800" b="1" dirty="0">
                <a:solidFill>
                  <a:srgbClr val="002060"/>
                </a:solidFill>
                <a:latin typeface="黑体" pitchFamily="49" charset="-122"/>
                <a:ea typeface="黑体" pitchFamily="49" charset="-122"/>
              </a:rPr>
              <a:t>：</a:t>
            </a:r>
            <a:r>
              <a:rPr lang="zh-CN" altLang="en-US" sz="2800" dirty="0"/>
              <a:t>记录失败的登录</a:t>
            </a:r>
            <a:r>
              <a:rPr lang="zh-CN" altLang="en-US" sz="2800" dirty="0">
                <a:solidFill>
                  <a:srgbClr val="002060"/>
                </a:solidFill>
              </a:rPr>
              <a:t>并在</a:t>
            </a:r>
            <a:r>
              <a:rPr lang="en-US" altLang="zh-CN" sz="2800" dirty="0">
                <a:solidFill>
                  <a:srgbClr val="002060"/>
                </a:solidFill>
              </a:rPr>
              <a:t>N</a:t>
            </a:r>
            <a:r>
              <a:rPr lang="zh-CN" altLang="en-US" sz="2800" dirty="0">
                <a:solidFill>
                  <a:srgbClr val="002060"/>
                </a:solidFill>
              </a:rPr>
              <a:t>次失败后</a:t>
            </a:r>
            <a:r>
              <a:rPr lang="zh-CN" altLang="zh-CN" sz="2800" dirty="0">
                <a:solidFill>
                  <a:srgbClr val="002060"/>
                </a:solidFill>
              </a:rPr>
              <a:t>锁定</a:t>
            </a:r>
            <a:endParaRPr lang="en-US" altLang="zh-CN" sz="2800" dirty="0">
              <a:solidFill>
                <a:srgbClr val="002060"/>
              </a:solidFill>
            </a:endParaRPr>
          </a:p>
          <a:p>
            <a:pPr lvl="1"/>
            <a:r>
              <a:rPr lang="zh-CN" altLang="en-US" sz="2400" dirty="0"/>
              <a:t>使用带有参数的 </a:t>
            </a:r>
            <a:r>
              <a:rPr lang="en-US" altLang="zh-CN" sz="2400" b="1" dirty="0">
                <a:solidFill>
                  <a:srgbClr val="002060"/>
                </a:solidFill>
              </a:rPr>
              <a:t>pam_tally2.so</a:t>
            </a:r>
            <a:endParaRPr lang="zh-CN" altLang="en-US" sz="24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chemeClr val="accent6">
                    <a:lumMod val="75000"/>
                  </a:schemeClr>
                </a:solidFill>
              </a:rPr>
              <a:t>pam_unix.so</a:t>
            </a:r>
            <a:r>
              <a:rPr lang="zh-CN" altLang="en-US" sz="4000" dirty="0">
                <a:solidFill>
                  <a:schemeClr val="accent6">
                    <a:lumMod val="75000"/>
                  </a:schemeClr>
                </a:solidFill>
              </a:rPr>
              <a:t>可用</a:t>
            </a:r>
            <a:r>
              <a:rPr lang="zh-CN" altLang="en-US" sz="4000" dirty="0"/>
              <a:t>的验证类型</a:t>
            </a:r>
            <a:endParaRPr lang="zh-CN" altLang="en-US" sz="4000" dirty="0">
              <a:solidFill>
                <a:schemeClr val="accent6">
                  <a:lumMod val="75000"/>
                </a:schemeClr>
              </a:solidFill>
            </a:endParaRPr>
          </a:p>
        </p:txBody>
      </p:sp>
      <p:sp>
        <p:nvSpPr>
          <p:cNvPr id="3" name="内容占位符 2"/>
          <p:cNvSpPr>
            <a:spLocks noGrp="1"/>
          </p:cNvSpPr>
          <p:nvPr>
            <p:ph idx="1"/>
          </p:nvPr>
        </p:nvSpPr>
        <p:spPr>
          <a:xfrm>
            <a:off x="457200" y="1340768"/>
            <a:ext cx="8435280" cy="4790157"/>
          </a:xfrm>
        </p:spPr>
        <p:txBody>
          <a:bodyPr/>
          <a:lstStyle/>
          <a:p>
            <a:r>
              <a:rPr lang="en-US" altLang="zh-CN" b="1" dirty="0"/>
              <a:t>auth</a:t>
            </a:r>
            <a:r>
              <a:rPr lang="zh-CN" altLang="en-US" dirty="0"/>
              <a:t>：</a:t>
            </a:r>
            <a:r>
              <a:rPr lang="zh-CN" altLang="zh-CN" dirty="0"/>
              <a:t>验证用户密码的有效性</a:t>
            </a:r>
            <a:endParaRPr lang="en-US" altLang="zh-CN" dirty="0"/>
          </a:p>
          <a:p>
            <a:pPr lvl="1"/>
            <a:r>
              <a:rPr lang="zh-CN" altLang="en-US" sz="2400" dirty="0"/>
              <a:t>可用的模块参数：</a:t>
            </a:r>
            <a:r>
              <a:rPr lang="en-US" altLang="zh-CN" sz="2400" dirty="0"/>
              <a:t>debug</a:t>
            </a:r>
            <a:r>
              <a:rPr lang="zh-CN" altLang="zh-CN" sz="2400" dirty="0"/>
              <a:t>、</a:t>
            </a:r>
            <a:r>
              <a:rPr lang="en-US" altLang="zh-CN" sz="2400" dirty="0"/>
              <a:t>audit</a:t>
            </a:r>
            <a:r>
              <a:rPr lang="zh-CN" altLang="zh-CN" sz="2400" dirty="0"/>
              <a:t>、</a:t>
            </a:r>
            <a:r>
              <a:rPr lang="en-US" altLang="zh-CN" sz="2400" dirty="0" err="1"/>
              <a:t>use_first_pass</a:t>
            </a:r>
            <a:r>
              <a:rPr lang="zh-CN" altLang="zh-CN" sz="2400" dirty="0"/>
              <a:t>、</a:t>
            </a:r>
            <a:r>
              <a:rPr lang="en-US" altLang="zh-CN" sz="2400" dirty="0"/>
              <a:t> </a:t>
            </a:r>
            <a:r>
              <a:rPr lang="en-US" altLang="zh-CN" sz="2400" dirty="0" err="1"/>
              <a:t>try_first_pass</a:t>
            </a:r>
            <a:r>
              <a:rPr lang="zh-CN" altLang="zh-CN" sz="2400" dirty="0"/>
              <a:t>、</a:t>
            </a:r>
            <a:r>
              <a:rPr lang="en-US" altLang="zh-CN" sz="2400" dirty="0" err="1"/>
              <a:t>nullok</a:t>
            </a:r>
            <a:r>
              <a:rPr lang="zh-CN" altLang="zh-CN" sz="2400" dirty="0"/>
              <a:t>和</a:t>
            </a:r>
            <a:r>
              <a:rPr lang="en-US" altLang="zh-CN" sz="2400" dirty="0" err="1"/>
              <a:t>nodelay</a:t>
            </a:r>
            <a:endParaRPr lang="zh-CN" altLang="en-US" sz="2400" dirty="0"/>
          </a:p>
          <a:p>
            <a:r>
              <a:rPr lang="en-US" altLang="zh-CN" b="1" dirty="0"/>
              <a:t>account</a:t>
            </a:r>
            <a:r>
              <a:rPr lang="zh-CN" altLang="en-US" dirty="0"/>
              <a:t>：检查密码是否过期</a:t>
            </a:r>
            <a:endParaRPr lang="en-US" altLang="zh-CN" dirty="0"/>
          </a:p>
          <a:p>
            <a:pPr lvl="1"/>
            <a:r>
              <a:rPr lang="zh-CN" altLang="en-US" sz="2400" dirty="0"/>
              <a:t>可用的模块参数：</a:t>
            </a:r>
            <a:r>
              <a:rPr lang="en-US" altLang="zh-CN" sz="2400" dirty="0"/>
              <a:t> debug</a:t>
            </a:r>
            <a:r>
              <a:rPr lang="zh-CN" altLang="zh-CN" sz="2400" dirty="0"/>
              <a:t>、</a:t>
            </a:r>
            <a:r>
              <a:rPr lang="en-US" altLang="zh-CN" sz="2400" dirty="0"/>
              <a:t>audit</a:t>
            </a:r>
            <a:endParaRPr lang="zh-CN" altLang="en-US" sz="2400" dirty="0"/>
          </a:p>
          <a:p>
            <a:r>
              <a:rPr lang="en-US" altLang="zh-CN" b="1" dirty="0"/>
              <a:t>password</a:t>
            </a:r>
            <a:r>
              <a:rPr lang="zh-CN" altLang="en-US" dirty="0"/>
              <a:t>：处理本地文件或</a:t>
            </a:r>
            <a:r>
              <a:rPr lang="en-US" altLang="zh-CN" dirty="0"/>
              <a:t>NIS</a:t>
            </a:r>
            <a:r>
              <a:rPr lang="zh-CN" altLang="en-US" dirty="0"/>
              <a:t>中的密码修改</a:t>
            </a:r>
            <a:endParaRPr lang="en-US" altLang="zh-CN" dirty="0"/>
          </a:p>
          <a:p>
            <a:pPr lvl="1"/>
            <a:r>
              <a:rPr lang="zh-CN" altLang="en-US" sz="2400" dirty="0"/>
              <a:t>可用的模块参数：</a:t>
            </a:r>
            <a:r>
              <a:rPr lang="en-US" altLang="zh-CN" sz="2400" dirty="0"/>
              <a:t> debug</a:t>
            </a:r>
            <a:r>
              <a:rPr lang="zh-CN" altLang="zh-CN" sz="2400" dirty="0"/>
              <a:t>、</a:t>
            </a:r>
            <a:r>
              <a:rPr lang="en-US" altLang="zh-CN" sz="2400" dirty="0"/>
              <a:t> audit</a:t>
            </a:r>
            <a:r>
              <a:rPr lang="zh-CN" altLang="zh-CN" sz="2400" dirty="0"/>
              <a:t>、</a:t>
            </a:r>
            <a:r>
              <a:rPr lang="en-US" altLang="zh-CN" sz="2400" dirty="0"/>
              <a:t> </a:t>
            </a:r>
            <a:r>
              <a:rPr lang="en-US" altLang="zh-CN" sz="2400" dirty="0" err="1"/>
              <a:t>nullok</a:t>
            </a:r>
            <a:r>
              <a:rPr lang="zh-CN" altLang="zh-CN" sz="2400" dirty="0"/>
              <a:t>、</a:t>
            </a:r>
            <a:r>
              <a:rPr lang="en-US" altLang="zh-CN" sz="2400" dirty="0" err="1"/>
              <a:t>nis</a:t>
            </a:r>
            <a:r>
              <a:rPr lang="zh-CN" altLang="zh-CN" sz="2400" dirty="0"/>
              <a:t>、</a:t>
            </a:r>
            <a:r>
              <a:rPr lang="en-US" altLang="zh-CN" sz="2400" dirty="0"/>
              <a:t>md5</a:t>
            </a:r>
            <a:r>
              <a:rPr lang="zh-CN" altLang="zh-CN" sz="2400" dirty="0"/>
              <a:t>、</a:t>
            </a:r>
            <a:r>
              <a:rPr lang="en-US" altLang="zh-CN" sz="2400" dirty="0" err="1"/>
              <a:t>not_set_pass</a:t>
            </a:r>
            <a:r>
              <a:rPr lang="zh-CN" altLang="zh-CN" sz="2400" dirty="0"/>
              <a:t>、</a:t>
            </a:r>
            <a:r>
              <a:rPr lang="en-US" altLang="zh-CN" sz="2400" dirty="0"/>
              <a:t> </a:t>
            </a:r>
            <a:r>
              <a:rPr lang="en-US" altLang="zh-CN" sz="2400" dirty="0" err="1"/>
              <a:t>use_authtok</a:t>
            </a:r>
            <a:r>
              <a:rPr lang="zh-CN" altLang="zh-CN" sz="2400" dirty="0"/>
              <a:t>、</a:t>
            </a:r>
            <a:r>
              <a:rPr lang="en-US" altLang="zh-CN" sz="2400" dirty="0"/>
              <a:t> </a:t>
            </a:r>
            <a:r>
              <a:rPr lang="en-US" altLang="zh-CN" sz="2400" dirty="0" err="1"/>
              <a:t>try_first_pass</a:t>
            </a:r>
            <a:r>
              <a:rPr lang="zh-CN" altLang="zh-CN" sz="2400" dirty="0"/>
              <a:t>、</a:t>
            </a:r>
            <a:r>
              <a:rPr lang="en-US" altLang="zh-CN" sz="2400" dirty="0" err="1"/>
              <a:t>use_first_pass</a:t>
            </a:r>
            <a:r>
              <a:rPr lang="zh-CN" altLang="zh-CN" sz="2400" dirty="0"/>
              <a:t>、</a:t>
            </a:r>
            <a:r>
              <a:rPr lang="en-US" altLang="zh-CN" sz="2400" dirty="0" err="1"/>
              <a:t>bigcrypt</a:t>
            </a:r>
            <a:r>
              <a:rPr lang="zh-CN" altLang="zh-CN" sz="2400" dirty="0"/>
              <a:t>、</a:t>
            </a:r>
            <a:r>
              <a:rPr lang="en-US" altLang="zh-CN" sz="2400" dirty="0"/>
              <a:t>shadow</a:t>
            </a:r>
            <a:r>
              <a:rPr lang="zh-CN" altLang="zh-CN" sz="2400" dirty="0"/>
              <a:t>、</a:t>
            </a:r>
            <a:r>
              <a:rPr lang="en-US" altLang="zh-CN" sz="2400" dirty="0"/>
              <a:t>remember</a:t>
            </a:r>
            <a:endParaRPr lang="zh-CN" altLang="en-US" sz="2400" dirty="0"/>
          </a:p>
          <a:p>
            <a:r>
              <a:rPr lang="en-US" altLang="zh-CN" b="1" dirty="0"/>
              <a:t>session</a:t>
            </a:r>
            <a:r>
              <a:rPr lang="zh-CN" altLang="en-US" dirty="0"/>
              <a:t>：将登录和注销事件记录到日志中</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a:t>
            </a:r>
            <a:r>
              <a:rPr lang="zh-CN" altLang="en-US" dirty="0"/>
              <a:t>服务器安全</a:t>
            </a:r>
            <a:br>
              <a:rPr lang="en-US" altLang="zh-CN" dirty="0"/>
            </a:br>
            <a:r>
              <a:rPr lang="zh-CN" altLang="en-US" dirty="0"/>
              <a:t>的一般性原则（续</a:t>
            </a:r>
            <a:r>
              <a:rPr lang="en-US" altLang="zh-CN" dirty="0"/>
              <a:t>2</a:t>
            </a:r>
            <a:r>
              <a:rPr lang="zh-CN" altLang="en-US" dirty="0"/>
              <a:t>）</a:t>
            </a:r>
          </a:p>
        </p:txBody>
      </p:sp>
      <p:sp>
        <p:nvSpPr>
          <p:cNvPr id="3" name="内容占位符 2"/>
          <p:cNvSpPr>
            <a:spLocks noGrp="1"/>
          </p:cNvSpPr>
          <p:nvPr>
            <p:ph idx="1"/>
          </p:nvPr>
        </p:nvSpPr>
        <p:spPr>
          <a:xfrm>
            <a:off x="457200" y="1772816"/>
            <a:ext cx="8229600" cy="4358109"/>
          </a:xfrm>
        </p:spPr>
        <p:txBody>
          <a:bodyPr/>
          <a:lstStyle/>
          <a:p>
            <a:r>
              <a:rPr lang="zh-CN" altLang="en-US" dirty="0"/>
              <a:t>加密传输数据</a:t>
            </a:r>
            <a:endParaRPr lang="en-US" altLang="zh-CN" dirty="0"/>
          </a:p>
          <a:p>
            <a:pPr lvl="1"/>
            <a:r>
              <a:rPr lang="zh-CN" altLang="en-US" dirty="0"/>
              <a:t>加密认证信息（如密码）显得尤为重要</a:t>
            </a:r>
            <a:endParaRPr lang="en-US" altLang="zh-CN" dirty="0"/>
          </a:p>
          <a:p>
            <a:pPr lvl="1"/>
            <a:r>
              <a:rPr lang="zh-CN" altLang="en-US" dirty="0"/>
              <a:t>使用密钥认证的远程登录服务（</a:t>
            </a:r>
            <a:r>
              <a:rPr lang="en-US" altLang="zh-CN" dirty="0" err="1"/>
              <a:t>ssh</a:t>
            </a:r>
            <a:r>
              <a:rPr lang="zh-CN" altLang="en-US" dirty="0"/>
              <a:t>）</a:t>
            </a:r>
            <a:endParaRPr lang="en-US" altLang="zh-CN" dirty="0"/>
          </a:p>
          <a:p>
            <a:pPr lvl="1"/>
            <a:r>
              <a:rPr lang="zh-CN" altLang="en-US" dirty="0"/>
              <a:t>使用</a:t>
            </a:r>
            <a:r>
              <a:rPr lang="en-US" altLang="zh-CN" dirty="0"/>
              <a:t>SSL/TLS</a:t>
            </a:r>
            <a:r>
              <a:rPr lang="zh-CN" altLang="en-US" dirty="0"/>
              <a:t>协议加密应用协议（</a:t>
            </a:r>
            <a:r>
              <a:rPr lang="en-US" altLang="zh-CN" dirty="0"/>
              <a:t>https, </a:t>
            </a:r>
            <a:r>
              <a:rPr lang="en-US" altLang="zh-CN" dirty="0" err="1"/>
              <a:t>ftps</a:t>
            </a:r>
            <a:r>
              <a:rPr lang="en-US" altLang="zh-CN" dirty="0"/>
              <a:t>, etc</a:t>
            </a:r>
            <a:r>
              <a:rPr lang="zh-CN" altLang="en-US" dirty="0"/>
              <a:t>）</a:t>
            </a:r>
            <a:endParaRPr lang="en-US" altLang="zh-CN" dirty="0"/>
          </a:p>
          <a:p>
            <a:r>
              <a:rPr lang="zh-CN" altLang="en-US" dirty="0"/>
              <a:t>配置网络访问控制</a:t>
            </a:r>
            <a:endParaRPr lang="en-US" altLang="zh-CN" dirty="0"/>
          </a:p>
          <a:p>
            <a:pPr lvl="1"/>
            <a:r>
              <a:rPr lang="en-US" altLang="zh-CN" dirty="0"/>
              <a:t>TCP Wrappers and </a:t>
            </a:r>
            <a:r>
              <a:rPr lang="en-US" altLang="zh-CN" dirty="0" err="1"/>
              <a:t>xinetd</a:t>
            </a:r>
            <a:endParaRPr lang="en-US" altLang="zh-CN" dirty="0"/>
          </a:p>
          <a:p>
            <a:pPr lvl="1"/>
            <a:r>
              <a:rPr lang="en-US" altLang="zh-CN" dirty="0" err="1"/>
              <a:t>Netfilter</a:t>
            </a:r>
            <a:r>
              <a:rPr lang="en-US" altLang="zh-CN" dirty="0"/>
              <a:t>/</a:t>
            </a:r>
            <a:r>
              <a:rPr lang="en-US" altLang="zh-CN" dirty="0" err="1"/>
              <a:t>iptables</a:t>
            </a:r>
            <a:r>
              <a:rPr lang="en-US" altLang="zh-CN" dirty="0"/>
              <a:t> etc.</a:t>
            </a:r>
          </a:p>
          <a:p>
            <a:r>
              <a:rPr lang="zh-CN" altLang="en-US" dirty="0"/>
              <a:t>配置安全工具以提高系统的鲁棒性</a:t>
            </a:r>
            <a:endParaRPr lang="en-US" altLang="zh-CN" dirty="0"/>
          </a:p>
          <a:p>
            <a:pPr lvl="1"/>
            <a:endParaRPr lang="zh-CN" altLang="en-US"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chemeClr val="accent6">
                    <a:lumMod val="75000"/>
                  </a:schemeClr>
                </a:solidFill>
              </a:rPr>
              <a:t>pam_unix.so</a:t>
            </a:r>
            <a:r>
              <a:rPr lang="zh-CN" altLang="en-US" dirty="0"/>
              <a:t>的常用参数</a:t>
            </a:r>
          </a:p>
        </p:txBody>
      </p:sp>
      <p:sp>
        <p:nvSpPr>
          <p:cNvPr id="3" name="内容占位符 2"/>
          <p:cNvSpPr>
            <a:spLocks noGrp="1"/>
          </p:cNvSpPr>
          <p:nvPr>
            <p:ph idx="1"/>
          </p:nvPr>
        </p:nvSpPr>
        <p:spPr>
          <a:xfrm>
            <a:off x="457200" y="1556792"/>
            <a:ext cx="8229600" cy="4574133"/>
          </a:xfrm>
        </p:spPr>
        <p:txBody>
          <a:bodyPr/>
          <a:lstStyle/>
          <a:p>
            <a:r>
              <a:rPr lang="en-US" altLang="zh-CN" b="1" dirty="0">
                <a:solidFill>
                  <a:schemeClr val="accent6">
                    <a:lumMod val="75000"/>
                  </a:schemeClr>
                </a:solidFill>
              </a:rPr>
              <a:t>debug</a:t>
            </a:r>
            <a:r>
              <a:rPr lang="zh-CN" altLang="en-US" dirty="0"/>
              <a:t>：将调试信息写入系统日志</a:t>
            </a:r>
          </a:p>
          <a:p>
            <a:r>
              <a:rPr lang="en-US" altLang="zh-CN" b="1" dirty="0">
                <a:solidFill>
                  <a:schemeClr val="accent6">
                    <a:lumMod val="75000"/>
                  </a:schemeClr>
                </a:solidFill>
              </a:rPr>
              <a:t>audit</a:t>
            </a:r>
            <a:r>
              <a:rPr lang="zh-CN" altLang="en-US" dirty="0"/>
              <a:t>：提供比</a:t>
            </a:r>
            <a:r>
              <a:rPr lang="en-US" altLang="zh-CN" dirty="0"/>
              <a:t>debug</a:t>
            </a:r>
            <a:r>
              <a:rPr lang="zh-CN" altLang="en-US" dirty="0"/>
              <a:t>更多诊断调试信息</a:t>
            </a:r>
          </a:p>
          <a:p>
            <a:r>
              <a:rPr lang="en-US" altLang="zh-CN" b="1" dirty="0" err="1">
                <a:solidFill>
                  <a:schemeClr val="accent6">
                    <a:lumMod val="75000"/>
                  </a:schemeClr>
                </a:solidFill>
              </a:rPr>
              <a:t>nullok</a:t>
            </a:r>
            <a:r>
              <a:rPr lang="zh-CN" altLang="en-US" dirty="0"/>
              <a:t>：允许口令为空的用户登录系统</a:t>
            </a:r>
          </a:p>
          <a:p>
            <a:r>
              <a:rPr lang="en-US" altLang="zh-CN" b="1" dirty="0">
                <a:solidFill>
                  <a:schemeClr val="accent6">
                    <a:lumMod val="75000"/>
                  </a:schemeClr>
                </a:solidFill>
              </a:rPr>
              <a:t>sha512</a:t>
            </a:r>
            <a:r>
              <a:rPr lang="en-US" altLang="zh-CN" sz="3200" b="1" dirty="0">
                <a:solidFill>
                  <a:srgbClr val="FF0000"/>
                </a:solidFill>
              </a:rPr>
              <a:t> </a:t>
            </a:r>
            <a:r>
              <a:rPr lang="zh-CN" altLang="en-US" dirty="0"/>
              <a:t>：采用</a:t>
            </a:r>
            <a:r>
              <a:rPr lang="en-US" altLang="zh-CN" dirty="0"/>
              <a:t>sha512</a:t>
            </a:r>
            <a:r>
              <a:rPr lang="zh-CN" altLang="en-US" dirty="0"/>
              <a:t>哈希算法</a:t>
            </a:r>
          </a:p>
          <a:p>
            <a:r>
              <a:rPr lang="en-US" altLang="zh-CN" b="1" dirty="0">
                <a:solidFill>
                  <a:schemeClr val="accent6">
                    <a:lumMod val="75000"/>
                  </a:schemeClr>
                </a:solidFill>
              </a:rPr>
              <a:t>shadow</a:t>
            </a:r>
            <a:r>
              <a:rPr lang="zh-CN" altLang="en-US" dirty="0"/>
              <a:t>：采用</a:t>
            </a:r>
            <a:r>
              <a:rPr lang="en-US" altLang="zh-CN" dirty="0"/>
              <a:t>shadow</a:t>
            </a:r>
            <a:r>
              <a:rPr lang="zh-CN" altLang="en-US" dirty="0"/>
              <a:t>口令机制</a:t>
            </a:r>
          </a:p>
          <a:p>
            <a:r>
              <a:rPr lang="en-US" altLang="zh-CN" b="1" dirty="0">
                <a:solidFill>
                  <a:schemeClr val="accent6">
                    <a:lumMod val="75000"/>
                  </a:schemeClr>
                </a:solidFill>
              </a:rPr>
              <a:t>remember=n</a:t>
            </a:r>
            <a:r>
              <a:rPr lang="zh-CN" altLang="en-US" dirty="0"/>
              <a:t>：</a:t>
            </a:r>
            <a:endParaRPr lang="en-US" altLang="zh-CN" dirty="0"/>
          </a:p>
          <a:p>
            <a:pPr lvl="1"/>
            <a:r>
              <a:rPr lang="zh-CN" altLang="zh-CN" dirty="0"/>
              <a:t>避免用户重复使用最近</a:t>
            </a:r>
            <a:r>
              <a:rPr lang="en-US" altLang="zh-CN" dirty="0"/>
              <a:t>n</a:t>
            </a:r>
            <a:r>
              <a:rPr lang="zh-CN" altLang="zh-CN" dirty="0"/>
              <a:t>次设置过的口令</a:t>
            </a:r>
            <a:endParaRPr lang="en-US" altLang="zh-CN" dirty="0"/>
          </a:p>
          <a:p>
            <a:pPr lvl="1"/>
            <a:r>
              <a:rPr lang="zh-CN" altLang="en-US" dirty="0"/>
              <a:t>会将</a:t>
            </a:r>
            <a:r>
              <a:rPr lang="en-US" altLang="zh-CN" dirty="0"/>
              <a:t>n</a:t>
            </a:r>
            <a:r>
              <a:rPr lang="zh-CN" altLang="en-US" dirty="0"/>
              <a:t>个使用过的旧密码，以哈希方式加密后保存到</a:t>
            </a:r>
            <a:r>
              <a:rPr lang="en-US" altLang="zh-CN" b="1" dirty="0">
                <a:solidFill>
                  <a:srgbClr val="002060"/>
                </a:solidFill>
              </a:rPr>
              <a:t>/etc/security/</a:t>
            </a:r>
            <a:r>
              <a:rPr lang="en-US" altLang="zh-CN" b="1" dirty="0" err="1">
                <a:solidFill>
                  <a:srgbClr val="002060"/>
                </a:solidFill>
              </a:rPr>
              <a:t>opasswd</a:t>
            </a:r>
            <a:r>
              <a:rPr lang="en-US" altLang="zh-CN" b="1" dirty="0">
                <a:solidFill>
                  <a:srgbClr val="002060"/>
                </a:solidFill>
              </a:rPr>
              <a:t> </a:t>
            </a:r>
            <a:r>
              <a:rPr lang="zh-CN" altLang="en-US" dirty="0"/>
              <a:t>文件中</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solidFill>
                  <a:schemeClr val="accent6">
                    <a:lumMod val="75000"/>
                  </a:schemeClr>
                </a:solidFill>
              </a:rPr>
              <a:t>pam_unix.so</a:t>
            </a:r>
            <a:r>
              <a:rPr lang="zh-CN" altLang="en-US" dirty="0"/>
              <a:t>的常用参数续</a:t>
            </a:r>
          </a:p>
        </p:txBody>
      </p:sp>
      <p:sp>
        <p:nvSpPr>
          <p:cNvPr id="3" name="内容占位符 2"/>
          <p:cNvSpPr>
            <a:spLocks noGrp="1"/>
          </p:cNvSpPr>
          <p:nvPr>
            <p:ph idx="1"/>
          </p:nvPr>
        </p:nvSpPr>
        <p:spPr>
          <a:xfrm>
            <a:off x="457200" y="1196752"/>
            <a:ext cx="8229600" cy="4934173"/>
          </a:xfrm>
        </p:spPr>
        <p:txBody>
          <a:bodyPr/>
          <a:lstStyle/>
          <a:p>
            <a:r>
              <a:rPr lang="en-US" altLang="zh-CN" sz="2400" dirty="0" err="1"/>
              <a:t>try_first_pass</a:t>
            </a:r>
            <a:r>
              <a:rPr lang="zh-CN" altLang="en-US" sz="2400" dirty="0"/>
              <a:t>：</a:t>
            </a:r>
          </a:p>
          <a:p>
            <a:pPr lvl="1"/>
            <a:r>
              <a:rPr lang="zh-CN" altLang="en-US" sz="2000" b="1" dirty="0">
                <a:solidFill>
                  <a:srgbClr val="002060"/>
                </a:solidFill>
              </a:rPr>
              <a:t>与</a:t>
            </a:r>
            <a:r>
              <a:rPr lang="en-US" altLang="zh-CN" sz="2000" b="1" dirty="0">
                <a:solidFill>
                  <a:srgbClr val="002060"/>
                </a:solidFill>
              </a:rPr>
              <a:t>auth</a:t>
            </a:r>
            <a:r>
              <a:rPr lang="zh-CN" altLang="en-US" sz="2000" b="1" dirty="0">
                <a:solidFill>
                  <a:srgbClr val="002060"/>
                </a:solidFill>
              </a:rPr>
              <a:t>验证类型一起使用时</a:t>
            </a:r>
            <a:r>
              <a:rPr lang="zh-CN" altLang="en-US" sz="2000" dirty="0"/>
              <a:t>，从之前的 </a:t>
            </a:r>
            <a:r>
              <a:rPr lang="en-US" altLang="zh-CN" sz="2000" dirty="0"/>
              <a:t>auth </a:t>
            </a:r>
            <a:r>
              <a:rPr lang="zh-CN" altLang="en-US" sz="2000" dirty="0"/>
              <a:t>类型来取得用户口令，若口令不符合或未输入则要求重新输入一次。</a:t>
            </a:r>
          </a:p>
          <a:p>
            <a:pPr lvl="1"/>
            <a:r>
              <a:rPr lang="zh-CN" altLang="en-US" sz="2000" b="1" dirty="0"/>
              <a:t>与</a:t>
            </a:r>
            <a:r>
              <a:rPr lang="en-US" altLang="zh-CN" sz="2000" b="1" dirty="0"/>
              <a:t>password</a:t>
            </a:r>
            <a:r>
              <a:rPr lang="zh-CN" altLang="en-US" sz="2000" b="1" dirty="0"/>
              <a:t>验证类型一起使用时</a:t>
            </a:r>
            <a:r>
              <a:rPr lang="zh-CN" altLang="en-US" sz="2000" dirty="0"/>
              <a:t>，该选项主要用来防止用户新设定的密码与以前的旧密码相同。</a:t>
            </a:r>
          </a:p>
          <a:p>
            <a:r>
              <a:rPr lang="en-US" altLang="zh-CN" sz="2400" dirty="0" err="1"/>
              <a:t>use_first_pass</a:t>
            </a:r>
            <a:r>
              <a:rPr lang="zh-CN" altLang="en-US" sz="2400" dirty="0"/>
              <a:t>：</a:t>
            </a:r>
          </a:p>
          <a:p>
            <a:pPr lvl="1"/>
            <a:r>
              <a:rPr lang="zh-CN" altLang="en-US" sz="2000" b="1" dirty="0">
                <a:solidFill>
                  <a:srgbClr val="002060"/>
                </a:solidFill>
              </a:rPr>
              <a:t>与</a:t>
            </a:r>
            <a:r>
              <a:rPr lang="en-US" altLang="zh-CN" sz="2000" b="1" dirty="0">
                <a:solidFill>
                  <a:srgbClr val="002060"/>
                </a:solidFill>
              </a:rPr>
              <a:t>auth</a:t>
            </a:r>
            <a:r>
              <a:rPr lang="zh-CN" altLang="en-US" sz="2000" b="1" dirty="0">
                <a:solidFill>
                  <a:srgbClr val="002060"/>
                </a:solidFill>
              </a:rPr>
              <a:t>验证类型一起使用时</a:t>
            </a:r>
            <a:r>
              <a:rPr lang="zh-CN" altLang="en-US" sz="2000" dirty="0"/>
              <a:t>，从之前的 </a:t>
            </a:r>
            <a:r>
              <a:rPr lang="en-US" altLang="zh-CN" sz="2000" dirty="0"/>
              <a:t>auth </a:t>
            </a:r>
            <a:r>
              <a:rPr lang="zh-CN" altLang="en-US" sz="2000" dirty="0"/>
              <a:t>类型来取得使用者口令，若口令不符合或未输入则认为认证失败。</a:t>
            </a:r>
          </a:p>
          <a:p>
            <a:pPr lvl="1"/>
            <a:r>
              <a:rPr lang="zh-CN" altLang="en-US" sz="2000" b="1" dirty="0"/>
              <a:t>与</a:t>
            </a:r>
            <a:r>
              <a:rPr lang="en-US" altLang="zh-CN" sz="2000" b="1" dirty="0"/>
              <a:t>password</a:t>
            </a:r>
            <a:r>
              <a:rPr lang="zh-CN" altLang="en-US" sz="2000" b="1" dirty="0"/>
              <a:t>验证类型一起使用时</a:t>
            </a:r>
            <a:r>
              <a:rPr lang="zh-CN" altLang="en-US" sz="2000" dirty="0"/>
              <a:t>，该选项主要用来防止用户新设定的密码与前面</a:t>
            </a:r>
            <a:r>
              <a:rPr lang="en-US" altLang="zh-CN" sz="2000" dirty="0"/>
              <a:t>password</a:t>
            </a:r>
            <a:r>
              <a:rPr lang="zh-CN" altLang="en-US" sz="2000" dirty="0"/>
              <a:t>提供的口令相同。</a:t>
            </a:r>
          </a:p>
          <a:p>
            <a:r>
              <a:rPr lang="en-US" altLang="zh-CN" sz="2400" dirty="0" err="1"/>
              <a:t>use_authok</a:t>
            </a:r>
            <a:r>
              <a:rPr lang="zh-CN" altLang="en-US" sz="2400" dirty="0"/>
              <a:t>：</a:t>
            </a:r>
          </a:p>
          <a:p>
            <a:pPr lvl="1"/>
            <a:r>
              <a:rPr lang="zh-CN" altLang="en-US" sz="2000" b="1" dirty="0"/>
              <a:t>与</a:t>
            </a:r>
            <a:r>
              <a:rPr lang="en-US" altLang="zh-CN" sz="2000" b="1" dirty="0"/>
              <a:t>password</a:t>
            </a:r>
            <a:r>
              <a:rPr lang="zh-CN" altLang="en-US" sz="2000" b="1" dirty="0"/>
              <a:t>验证类型一起使用时</a:t>
            </a:r>
            <a:r>
              <a:rPr lang="zh-CN" altLang="en-US" sz="2000" dirty="0"/>
              <a:t>，使用此选项强制用户使用前面堆叠验证模块提供的密码，例如由 </a:t>
            </a:r>
            <a:r>
              <a:rPr lang="en-US" altLang="zh-CN" sz="2000" dirty="0" err="1"/>
              <a:t>pam_cracklib</a:t>
            </a:r>
            <a:r>
              <a:rPr lang="en-US" altLang="zh-CN" sz="2000" dirty="0"/>
              <a:t> </a:t>
            </a:r>
            <a:r>
              <a:rPr lang="zh-CN" altLang="en-US" sz="2000" dirty="0"/>
              <a:t>验证模块提供的新密码。</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chemeClr val="accent6">
                    <a:lumMod val="75000"/>
                  </a:schemeClr>
                </a:solidFill>
              </a:rPr>
              <a:t>使用 </a:t>
            </a:r>
            <a:r>
              <a:rPr lang="en-US" altLang="zh-CN" sz="4000" b="1" dirty="0">
                <a:solidFill>
                  <a:schemeClr val="accent6">
                    <a:lumMod val="75000"/>
                  </a:schemeClr>
                </a:solidFill>
              </a:rPr>
              <a:t>pam_unix.so </a:t>
            </a:r>
            <a:r>
              <a:rPr lang="zh-CN" altLang="en-US" sz="4000" b="1" dirty="0">
                <a:solidFill>
                  <a:schemeClr val="accent6">
                    <a:lumMod val="75000"/>
                  </a:schemeClr>
                </a:solidFill>
              </a:rPr>
              <a:t>模块</a:t>
            </a:r>
            <a:br>
              <a:rPr lang="en-US" altLang="zh-CN" sz="4000" b="1" dirty="0">
                <a:solidFill>
                  <a:schemeClr val="accent6">
                    <a:lumMod val="75000"/>
                  </a:schemeClr>
                </a:solidFill>
              </a:rPr>
            </a:br>
            <a:r>
              <a:rPr lang="zh-CN" altLang="en-US" sz="4000" b="1" dirty="0">
                <a:solidFill>
                  <a:schemeClr val="accent6">
                    <a:lumMod val="75000"/>
                  </a:schemeClr>
                </a:solidFill>
              </a:rPr>
              <a:t>加强口令安全</a:t>
            </a:r>
            <a:endParaRPr lang="zh-CN" altLang="en-US" dirty="0"/>
          </a:p>
        </p:txBody>
      </p:sp>
      <p:sp>
        <p:nvSpPr>
          <p:cNvPr id="3" name="内容占位符 2"/>
          <p:cNvSpPr>
            <a:spLocks noGrp="1"/>
          </p:cNvSpPr>
          <p:nvPr>
            <p:ph idx="1"/>
          </p:nvPr>
        </p:nvSpPr>
        <p:spPr>
          <a:xfrm>
            <a:off x="457200" y="1916832"/>
            <a:ext cx="8229600" cy="4214093"/>
          </a:xfrm>
        </p:spPr>
        <p:txBody>
          <a:bodyPr/>
          <a:lstStyle/>
          <a:p>
            <a:pPr marL="514350" indent="-514350"/>
            <a:r>
              <a:rPr lang="en-US" altLang="zh-CN" sz="2800" b="1" dirty="0">
                <a:solidFill>
                  <a:srgbClr val="002060"/>
                </a:solidFill>
              </a:rPr>
              <a:t>/etc/</a:t>
            </a:r>
            <a:r>
              <a:rPr lang="en-US" altLang="zh-CN" sz="2800" b="1" dirty="0" err="1">
                <a:solidFill>
                  <a:srgbClr val="002060"/>
                </a:solidFill>
              </a:rPr>
              <a:t>pam.d</a:t>
            </a:r>
            <a:r>
              <a:rPr lang="en-US" altLang="zh-CN" sz="2800" b="1" dirty="0">
                <a:solidFill>
                  <a:srgbClr val="002060"/>
                </a:solidFill>
              </a:rPr>
              <a:t>/system-auth</a:t>
            </a:r>
          </a:p>
          <a:p>
            <a:pPr marL="514350" indent="-514350">
              <a:buNone/>
            </a:pPr>
            <a:endParaRPr lang="en-US" altLang="zh-CN" sz="1800" dirty="0"/>
          </a:p>
          <a:p>
            <a:pPr marL="514350" indent="-514350">
              <a:buNone/>
            </a:pPr>
            <a:r>
              <a:rPr lang="en-US" altLang="zh-CN" sz="2400" dirty="0"/>
              <a:t>auth      sufficient    pam_unix.so </a:t>
            </a:r>
            <a:r>
              <a:rPr lang="en-US" altLang="zh-CN" sz="2400" dirty="0" err="1"/>
              <a:t>nullok</a:t>
            </a:r>
            <a:r>
              <a:rPr lang="en-US" altLang="zh-CN" sz="2400" dirty="0"/>
              <a:t> </a:t>
            </a:r>
            <a:r>
              <a:rPr lang="en-US" altLang="zh-CN" sz="2400" dirty="0" err="1"/>
              <a:t>try_first_pass</a:t>
            </a:r>
            <a:endParaRPr lang="en-US" altLang="zh-CN" sz="2400" dirty="0"/>
          </a:p>
          <a:p>
            <a:pPr marL="514350" indent="-514350">
              <a:buNone/>
            </a:pPr>
            <a:r>
              <a:rPr lang="en-US" altLang="zh-CN" sz="2400" dirty="0"/>
              <a:t>account   required  pam_unix.so</a:t>
            </a:r>
          </a:p>
          <a:p>
            <a:pPr marL="514350" indent="-514350">
              <a:buNone/>
            </a:pPr>
            <a:r>
              <a:rPr lang="en-US" altLang="zh-CN" sz="2400" dirty="0"/>
              <a:t>password  sufficient    pam_unix.so </a:t>
            </a:r>
            <a:r>
              <a:rPr lang="en-US" altLang="zh-CN" sz="2800" b="1" dirty="0">
                <a:solidFill>
                  <a:srgbClr val="002060"/>
                </a:solidFill>
              </a:rPr>
              <a:t>sha512</a:t>
            </a:r>
            <a:r>
              <a:rPr lang="en-US" altLang="zh-CN" sz="2800" dirty="0"/>
              <a:t> </a:t>
            </a:r>
            <a:r>
              <a:rPr lang="en-US" altLang="zh-CN" sz="2800" b="1" dirty="0">
                <a:solidFill>
                  <a:srgbClr val="002060"/>
                </a:solidFill>
              </a:rPr>
              <a:t>shadow</a:t>
            </a:r>
            <a:r>
              <a:rPr lang="en-US" altLang="zh-CN" sz="2800" dirty="0"/>
              <a:t> </a:t>
            </a:r>
            <a:r>
              <a:rPr lang="en-US" altLang="zh-CN" sz="2400" dirty="0" err="1"/>
              <a:t>nullok</a:t>
            </a:r>
            <a:r>
              <a:rPr lang="en-US" altLang="zh-CN" sz="2400" dirty="0"/>
              <a:t> </a:t>
            </a:r>
            <a:r>
              <a:rPr lang="en-US" altLang="zh-CN" sz="2400" dirty="0" err="1"/>
              <a:t>try_first_pass</a:t>
            </a:r>
            <a:r>
              <a:rPr lang="en-US" altLang="zh-CN" sz="2400" dirty="0"/>
              <a:t> </a:t>
            </a:r>
            <a:r>
              <a:rPr lang="en-US" altLang="zh-CN" sz="2400" dirty="0" err="1"/>
              <a:t>use_authtok</a:t>
            </a:r>
            <a:r>
              <a:rPr lang="en-US" altLang="zh-CN" sz="2400" dirty="0"/>
              <a:t>  </a:t>
            </a:r>
            <a:r>
              <a:rPr lang="en-US" altLang="zh-CN" sz="2800" b="1" dirty="0">
                <a:solidFill>
                  <a:srgbClr val="002060"/>
                </a:solidFill>
              </a:rPr>
              <a:t>remember=5</a:t>
            </a:r>
          </a:p>
          <a:p>
            <a:pPr marL="514350" indent="-514350">
              <a:buNone/>
            </a:pPr>
            <a:r>
              <a:rPr lang="en-US" altLang="zh-CN" sz="2400" dirty="0"/>
              <a:t>session   required      pam_unix.so</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b="1" dirty="0"/>
              <a:t>用户口令的强壮性</a:t>
            </a:r>
            <a:r>
              <a:rPr lang="zh-CN" altLang="en-US" sz="4000" b="1" dirty="0"/>
              <a:t>检查</a:t>
            </a:r>
            <a:br>
              <a:rPr lang="en-US" altLang="zh-CN" sz="4000" b="1" dirty="0">
                <a:solidFill>
                  <a:schemeClr val="accent6">
                    <a:lumMod val="75000"/>
                  </a:schemeClr>
                </a:solidFill>
              </a:rPr>
            </a:br>
            <a:r>
              <a:rPr lang="en-US" altLang="zh-CN" sz="4000" b="1" dirty="0">
                <a:solidFill>
                  <a:schemeClr val="accent6">
                    <a:lumMod val="75000"/>
                  </a:schemeClr>
                </a:solidFill>
              </a:rPr>
              <a:t>——</a:t>
            </a:r>
            <a:r>
              <a:rPr lang="en-US" sz="4000" b="1" dirty="0"/>
              <a:t>pam_pwquality.so</a:t>
            </a:r>
            <a:r>
              <a:rPr lang="zh-CN" altLang="en-US" sz="4000" dirty="0">
                <a:solidFill>
                  <a:schemeClr val="accent6">
                    <a:lumMod val="75000"/>
                  </a:schemeClr>
                </a:solidFill>
              </a:rPr>
              <a:t>模块参数</a:t>
            </a:r>
          </a:p>
        </p:txBody>
      </p:sp>
      <p:sp>
        <p:nvSpPr>
          <p:cNvPr id="3" name="内容占位符 2"/>
          <p:cNvSpPr>
            <a:spLocks noGrp="1"/>
          </p:cNvSpPr>
          <p:nvPr>
            <p:ph idx="1"/>
          </p:nvPr>
        </p:nvSpPr>
        <p:spPr>
          <a:xfrm>
            <a:off x="457200" y="1844824"/>
            <a:ext cx="8229600" cy="4286101"/>
          </a:xfrm>
        </p:spPr>
        <p:txBody>
          <a:bodyPr/>
          <a:lstStyle/>
          <a:p>
            <a:r>
              <a:rPr lang="en-US" altLang="zh-CN" sz="2400" b="1" dirty="0" err="1"/>
              <a:t>minlen</a:t>
            </a:r>
            <a:r>
              <a:rPr lang="en-US" altLang="zh-CN" sz="2400" b="1" dirty="0"/>
              <a:t>=N</a:t>
            </a:r>
            <a:r>
              <a:rPr lang="zh-CN" altLang="zh-CN" sz="2400" dirty="0"/>
              <a:t>：最小口令长度。</a:t>
            </a:r>
            <a:endParaRPr lang="en-US" altLang="zh-CN" sz="2400" dirty="0"/>
          </a:p>
          <a:p>
            <a:r>
              <a:rPr lang="en-US" altLang="zh-CN" sz="2400" b="1" dirty="0" err="1"/>
              <a:t>difok</a:t>
            </a:r>
            <a:r>
              <a:rPr lang="en-US" altLang="zh-CN" sz="2400" b="1" dirty="0"/>
              <a:t>=N</a:t>
            </a:r>
            <a:r>
              <a:rPr lang="zh-CN" altLang="zh-CN" sz="2400" dirty="0"/>
              <a:t>：新口令有几个字符不能和旧口令相同，默认是</a:t>
            </a:r>
            <a:r>
              <a:rPr lang="en-US" altLang="zh-CN" sz="2400" dirty="0"/>
              <a:t>5</a:t>
            </a:r>
            <a:r>
              <a:rPr lang="zh-CN" altLang="en-US" sz="2400" dirty="0"/>
              <a:t>或</a:t>
            </a:r>
            <a:r>
              <a:rPr lang="zh-CN" altLang="zh-CN" sz="2400" dirty="0"/>
              <a:t>有一半的字符与旧口令不同。</a:t>
            </a:r>
            <a:endParaRPr lang="en-US" altLang="zh-CN" sz="2400" dirty="0"/>
          </a:p>
          <a:p>
            <a:pPr lvl="0"/>
            <a:r>
              <a:rPr lang="en-US" altLang="zh-CN" sz="2400" b="1" dirty="0" err="1"/>
              <a:t>dcredit</a:t>
            </a:r>
            <a:r>
              <a:rPr lang="en-US" altLang="zh-CN" sz="2400" b="1" dirty="0"/>
              <a:t>=N</a:t>
            </a:r>
            <a:r>
              <a:rPr lang="zh-CN" altLang="zh-CN" sz="2400" dirty="0"/>
              <a:t>：当</a:t>
            </a:r>
            <a:r>
              <a:rPr lang="en-US" altLang="zh-CN" sz="2400" dirty="0"/>
              <a:t>N&gt;=0</a:t>
            </a:r>
            <a:r>
              <a:rPr lang="zh-CN" altLang="zh-CN" sz="2400" dirty="0"/>
              <a:t>时，</a:t>
            </a:r>
            <a:r>
              <a:rPr lang="en-US" altLang="zh-CN" sz="2400" dirty="0"/>
              <a:t>N</a:t>
            </a:r>
            <a:r>
              <a:rPr lang="zh-CN" altLang="zh-CN" sz="2400" dirty="0"/>
              <a:t>代表新口令最多可以有多少个阿拉伯数字。当</a:t>
            </a:r>
            <a:r>
              <a:rPr lang="en-US" altLang="zh-CN" sz="2400" dirty="0"/>
              <a:t>N&lt;0</a:t>
            </a:r>
            <a:r>
              <a:rPr lang="zh-CN" altLang="zh-CN" sz="2400" dirty="0"/>
              <a:t>时，</a:t>
            </a:r>
            <a:r>
              <a:rPr lang="en-US" altLang="zh-CN" sz="2400" dirty="0"/>
              <a:t>N</a:t>
            </a:r>
            <a:r>
              <a:rPr lang="zh-CN" altLang="zh-CN" sz="2400" dirty="0"/>
              <a:t>代表新口令最少要有多少个阿拉伯数字。</a:t>
            </a:r>
          </a:p>
          <a:p>
            <a:pPr lvl="0"/>
            <a:r>
              <a:rPr lang="en-US" altLang="zh-CN" sz="2400" b="1" dirty="0" err="1"/>
              <a:t>ucredit</a:t>
            </a:r>
            <a:r>
              <a:rPr lang="en-US" altLang="zh-CN" sz="2400" b="1" dirty="0"/>
              <a:t>=N</a:t>
            </a:r>
            <a:r>
              <a:rPr lang="zh-CN" altLang="zh-CN" sz="2400" dirty="0"/>
              <a:t>：与</a:t>
            </a:r>
            <a:r>
              <a:rPr lang="en-US" altLang="zh-CN" sz="2400" dirty="0" err="1"/>
              <a:t>dcredit</a:t>
            </a:r>
            <a:r>
              <a:rPr lang="zh-CN" altLang="zh-CN" sz="2400" dirty="0"/>
              <a:t>书写规则类似，但此处指大写字母。</a:t>
            </a:r>
          </a:p>
          <a:p>
            <a:pPr lvl="0"/>
            <a:r>
              <a:rPr lang="en-US" altLang="zh-CN" sz="2400" b="1" dirty="0" err="1"/>
              <a:t>lcredit</a:t>
            </a:r>
            <a:r>
              <a:rPr lang="en-US" altLang="zh-CN" sz="2400" b="1" dirty="0"/>
              <a:t>=N</a:t>
            </a:r>
            <a:r>
              <a:rPr lang="zh-CN" altLang="zh-CN" sz="2400" dirty="0"/>
              <a:t>：与</a:t>
            </a:r>
            <a:r>
              <a:rPr lang="en-US" altLang="zh-CN" sz="2400" dirty="0" err="1"/>
              <a:t>dcredit</a:t>
            </a:r>
            <a:r>
              <a:rPr lang="zh-CN" altLang="zh-CN" sz="2400" dirty="0"/>
              <a:t>书写规则类似，但此处指小写字母。</a:t>
            </a:r>
          </a:p>
          <a:p>
            <a:pPr lvl="0"/>
            <a:r>
              <a:rPr lang="en-US" altLang="zh-CN" sz="2400" b="1" dirty="0" err="1"/>
              <a:t>ocredit</a:t>
            </a:r>
            <a:r>
              <a:rPr lang="en-US" altLang="zh-CN" sz="2400" b="1" dirty="0"/>
              <a:t>=N</a:t>
            </a:r>
            <a:r>
              <a:rPr lang="zh-CN" altLang="zh-CN" sz="2400" dirty="0"/>
              <a:t>：与</a:t>
            </a:r>
            <a:r>
              <a:rPr lang="en-US" altLang="zh-CN" sz="2400" dirty="0" err="1"/>
              <a:t>dcredit</a:t>
            </a:r>
            <a:r>
              <a:rPr lang="zh-CN" altLang="zh-CN" sz="2400" dirty="0"/>
              <a:t>书写规则类似，但此处指特殊字符。</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chemeClr val="accent6">
                    <a:lumMod val="75000"/>
                  </a:schemeClr>
                </a:solidFill>
              </a:rPr>
              <a:t>使用</a:t>
            </a:r>
            <a:r>
              <a:rPr lang="en-US" altLang="zh-CN" sz="4400" b="1" dirty="0">
                <a:solidFill>
                  <a:schemeClr val="accent6">
                    <a:lumMod val="75000"/>
                  </a:schemeClr>
                </a:solidFill>
              </a:rPr>
              <a:t>pam_cracklib.so</a:t>
            </a:r>
            <a:r>
              <a:rPr lang="zh-CN" altLang="en-US" sz="4400" dirty="0">
                <a:solidFill>
                  <a:schemeClr val="accent6">
                    <a:lumMod val="75000"/>
                  </a:schemeClr>
                </a:solidFill>
              </a:rPr>
              <a:t>模块</a:t>
            </a:r>
            <a:br>
              <a:rPr lang="en-US" altLang="zh-CN" sz="4400" dirty="0">
                <a:solidFill>
                  <a:schemeClr val="accent6">
                    <a:lumMod val="75000"/>
                  </a:schemeClr>
                </a:solidFill>
              </a:rPr>
            </a:br>
            <a:r>
              <a:rPr lang="zh-CN" altLang="en-US" sz="4400" dirty="0">
                <a:solidFill>
                  <a:schemeClr val="accent6">
                    <a:lumMod val="75000"/>
                  </a:schemeClr>
                </a:solidFill>
              </a:rPr>
              <a:t>设置口令策略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
        <p:nvSpPr>
          <p:cNvPr id="7" name="内容占位符 2"/>
          <p:cNvSpPr>
            <a:spLocks noGrp="1"/>
          </p:cNvSpPr>
          <p:nvPr>
            <p:ph idx="1"/>
          </p:nvPr>
        </p:nvSpPr>
        <p:spPr>
          <a:xfrm>
            <a:off x="457200" y="1916833"/>
            <a:ext cx="8435280" cy="2012234"/>
          </a:xfrm>
        </p:spPr>
        <p:txBody>
          <a:bodyPr/>
          <a:lstStyle/>
          <a:p>
            <a:pPr marL="514350" indent="-514350"/>
            <a:r>
              <a:rPr lang="en-US" altLang="zh-CN" sz="2800" b="1" dirty="0">
                <a:solidFill>
                  <a:srgbClr val="002060"/>
                </a:solidFill>
              </a:rPr>
              <a:t>/etc/</a:t>
            </a:r>
            <a:r>
              <a:rPr lang="en-US" altLang="zh-CN" sz="2800" b="1" dirty="0" err="1">
                <a:solidFill>
                  <a:srgbClr val="002060"/>
                </a:solidFill>
              </a:rPr>
              <a:t>pam.d</a:t>
            </a:r>
            <a:r>
              <a:rPr lang="en-US" altLang="zh-CN" sz="2800" b="1" dirty="0">
                <a:solidFill>
                  <a:srgbClr val="002060"/>
                </a:solidFill>
              </a:rPr>
              <a:t>/system-auth</a:t>
            </a:r>
          </a:p>
          <a:p>
            <a:pPr marL="514350" indent="-514350">
              <a:buNone/>
            </a:pPr>
            <a:r>
              <a:rPr lang="en-US" sz="1800" dirty="0"/>
              <a:t>password    requisite     pam_pwquality.so </a:t>
            </a:r>
            <a:r>
              <a:rPr lang="en-US" sz="1800" dirty="0" err="1"/>
              <a:t>try_first_pass</a:t>
            </a:r>
            <a:r>
              <a:rPr lang="en-US" sz="1800" dirty="0"/>
              <a:t> </a:t>
            </a:r>
            <a:r>
              <a:rPr lang="en-US" sz="1800" dirty="0" err="1"/>
              <a:t>local_users_only</a:t>
            </a:r>
            <a:r>
              <a:rPr lang="en-US" sz="1800" dirty="0"/>
              <a:t> retry=3 </a:t>
            </a:r>
            <a:r>
              <a:rPr lang="en-US" sz="1800" dirty="0" err="1"/>
              <a:t>authtok_type</a:t>
            </a:r>
            <a:r>
              <a:rPr lang="en-US" sz="1800" dirty="0"/>
              <a:t>= </a:t>
            </a:r>
            <a:r>
              <a:rPr lang="en-US" sz="2400" b="1" dirty="0" err="1">
                <a:solidFill>
                  <a:srgbClr val="002060"/>
                </a:solidFill>
              </a:rPr>
              <a:t>minlen</a:t>
            </a:r>
            <a:r>
              <a:rPr lang="en-US" sz="2400" b="1" dirty="0">
                <a:solidFill>
                  <a:srgbClr val="002060"/>
                </a:solidFill>
              </a:rPr>
              <a:t>=12 </a:t>
            </a:r>
            <a:r>
              <a:rPr lang="en-US" sz="2400" b="1" dirty="0" err="1">
                <a:solidFill>
                  <a:srgbClr val="002060"/>
                </a:solidFill>
              </a:rPr>
              <a:t>dcredit</a:t>
            </a:r>
            <a:r>
              <a:rPr lang="en-US" sz="2400" b="1" dirty="0">
                <a:solidFill>
                  <a:srgbClr val="002060"/>
                </a:solidFill>
              </a:rPr>
              <a:t>=-1 </a:t>
            </a:r>
            <a:r>
              <a:rPr lang="en-US" sz="2400" b="1" dirty="0" err="1">
                <a:solidFill>
                  <a:srgbClr val="002060"/>
                </a:solidFill>
              </a:rPr>
              <a:t>ucredit</a:t>
            </a:r>
            <a:r>
              <a:rPr lang="en-US" sz="2400" b="1" dirty="0">
                <a:solidFill>
                  <a:srgbClr val="002060"/>
                </a:solidFill>
              </a:rPr>
              <a:t>=-1 </a:t>
            </a:r>
            <a:r>
              <a:rPr lang="en-US" sz="2400" b="1" dirty="0" err="1">
                <a:solidFill>
                  <a:srgbClr val="002060"/>
                </a:solidFill>
              </a:rPr>
              <a:t>ocredit</a:t>
            </a:r>
            <a:r>
              <a:rPr lang="en-US" sz="2400" b="1" dirty="0">
                <a:solidFill>
                  <a:srgbClr val="002060"/>
                </a:solidFill>
              </a:rPr>
              <a:t>=-1 </a:t>
            </a:r>
            <a:r>
              <a:rPr lang="en-US" sz="2400" b="1" dirty="0" err="1">
                <a:solidFill>
                  <a:srgbClr val="002060"/>
                </a:solidFill>
              </a:rPr>
              <a:t>lcredit</a:t>
            </a:r>
            <a:r>
              <a:rPr lang="en-US" sz="2400" b="1" dirty="0">
                <a:solidFill>
                  <a:srgbClr val="002060"/>
                </a:solidFill>
              </a:rPr>
              <a:t>=-1</a:t>
            </a:r>
          </a:p>
          <a:p>
            <a:r>
              <a:rPr lang="zh-CN" altLang="en-US" sz="2400" dirty="0"/>
              <a:t>或者写入模块配置文件</a:t>
            </a:r>
            <a:r>
              <a:rPr lang="en-US" sz="2400" dirty="0"/>
              <a:t>/etc/security/</a:t>
            </a:r>
            <a:r>
              <a:rPr lang="en-US" sz="2400" dirty="0" err="1"/>
              <a:t>pwquality.conf</a:t>
            </a:r>
            <a:endParaRPr lang="zh-CN" altLang="en-US" sz="2400" dirty="0"/>
          </a:p>
        </p:txBody>
      </p:sp>
      <p:sp>
        <p:nvSpPr>
          <p:cNvPr id="8" name="TextBox 7"/>
          <p:cNvSpPr txBox="1"/>
          <p:nvPr/>
        </p:nvSpPr>
        <p:spPr>
          <a:xfrm>
            <a:off x="785786" y="4000504"/>
            <a:ext cx="7786742"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 </a:t>
            </a:r>
            <a:r>
              <a:rPr lang="en-US" b="1" dirty="0"/>
              <a:t>echo '</a:t>
            </a:r>
            <a:endParaRPr lang="zh-CN" altLang="en-US" dirty="0"/>
          </a:p>
          <a:p>
            <a:r>
              <a:rPr lang="en-US" b="1" dirty="0" err="1"/>
              <a:t>minlen</a:t>
            </a:r>
            <a:r>
              <a:rPr lang="en-US" b="1" dirty="0"/>
              <a:t>=12</a:t>
            </a:r>
            <a:endParaRPr lang="zh-CN" altLang="en-US" dirty="0"/>
          </a:p>
          <a:p>
            <a:r>
              <a:rPr lang="en-US" b="1" dirty="0" err="1"/>
              <a:t>dcredit</a:t>
            </a:r>
            <a:r>
              <a:rPr lang="en-US" b="1" dirty="0"/>
              <a:t>=-1</a:t>
            </a:r>
            <a:endParaRPr lang="zh-CN" altLang="en-US" dirty="0"/>
          </a:p>
          <a:p>
            <a:r>
              <a:rPr lang="en-US" b="1" dirty="0" err="1"/>
              <a:t>ucredit</a:t>
            </a:r>
            <a:r>
              <a:rPr lang="en-US" b="1" dirty="0"/>
              <a:t>=-1</a:t>
            </a:r>
            <a:endParaRPr lang="zh-CN" altLang="en-US" dirty="0"/>
          </a:p>
          <a:p>
            <a:r>
              <a:rPr lang="en-US" b="1" dirty="0" err="1"/>
              <a:t>ocredit</a:t>
            </a:r>
            <a:r>
              <a:rPr lang="en-US" b="1" dirty="0"/>
              <a:t>=-1</a:t>
            </a:r>
            <a:endParaRPr lang="zh-CN" altLang="en-US" dirty="0"/>
          </a:p>
          <a:p>
            <a:r>
              <a:rPr lang="en-US" b="1" dirty="0" err="1"/>
              <a:t>lcredit</a:t>
            </a:r>
            <a:r>
              <a:rPr lang="en-US" b="1" dirty="0"/>
              <a:t>=-1</a:t>
            </a:r>
            <a:endParaRPr lang="zh-CN" altLang="en-US" dirty="0"/>
          </a:p>
          <a:p>
            <a:r>
              <a:rPr lang="en-US" b="1" dirty="0"/>
              <a:t>' &gt;&gt; /etc/security/</a:t>
            </a:r>
            <a:r>
              <a:rPr lang="en-US" b="1" dirty="0" err="1"/>
              <a:t>pwquality.conf</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pam_tally2.so</a:t>
            </a:r>
            <a:r>
              <a:rPr lang="zh-CN" altLang="zh-CN" dirty="0"/>
              <a:t>模块</a:t>
            </a:r>
            <a:endParaRPr lang="zh-CN" altLang="en-US" dirty="0"/>
          </a:p>
        </p:txBody>
      </p:sp>
      <p:sp>
        <p:nvSpPr>
          <p:cNvPr id="3" name="内容占位符 2"/>
          <p:cNvSpPr>
            <a:spLocks noGrp="1"/>
          </p:cNvSpPr>
          <p:nvPr>
            <p:ph idx="1"/>
          </p:nvPr>
        </p:nvSpPr>
        <p:spPr/>
        <p:txBody>
          <a:bodyPr/>
          <a:lstStyle/>
          <a:p>
            <a:r>
              <a:rPr lang="zh-CN" altLang="zh-CN" dirty="0"/>
              <a:t>设置在登录失败若干次之后锁定账户</a:t>
            </a:r>
            <a:endParaRPr lang="en-US" altLang="zh-CN" dirty="0"/>
          </a:p>
          <a:p>
            <a:r>
              <a:rPr lang="zh-CN" altLang="en-US" dirty="0"/>
              <a:t>将用户失败的登录次数记录于二进制文件</a:t>
            </a:r>
            <a:r>
              <a:rPr lang="en-US" altLang="zh-CN" dirty="0"/>
              <a:t>/</a:t>
            </a:r>
            <a:r>
              <a:rPr lang="en-US" altLang="zh-CN" dirty="0" err="1"/>
              <a:t>var</a:t>
            </a:r>
            <a:r>
              <a:rPr lang="en-US" altLang="zh-CN" dirty="0"/>
              <a:t>/log/</a:t>
            </a:r>
            <a:r>
              <a:rPr lang="en-US" altLang="zh-CN" dirty="0" err="1"/>
              <a:t>tallylog</a:t>
            </a:r>
            <a:endParaRPr lang="en-US" altLang="zh-CN" dirty="0"/>
          </a:p>
          <a:p>
            <a:r>
              <a:rPr lang="zh-CN" altLang="zh-CN" dirty="0"/>
              <a:t>管理员可以使用如下命令将某用户的失败登录计数器清零从而解除账户锁定</a:t>
            </a:r>
            <a:endParaRPr lang="en-US" altLang="zh-CN" dirty="0"/>
          </a:p>
          <a:p>
            <a:pPr lvl="1">
              <a:buNone/>
            </a:pPr>
            <a:r>
              <a:rPr lang="en-US" altLang="zh-CN" b="1" dirty="0">
                <a:solidFill>
                  <a:schemeClr val="accent6">
                    <a:lumMod val="75000"/>
                  </a:schemeClr>
                </a:solidFill>
              </a:rPr>
              <a:t># </a:t>
            </a:r>
            <a:r>
              <a:rPr lang="zh-CN" altLang="zh-CN" b="1" dirty="0">
                <a:solidFill>
                  <a:schemeClr val="accent6">
                    <a:lumMod val="75000"/>
                  </a:schemeClr>
                </a:solidFill>
              </a:rPr>
              <a:t> </a:t>
            </a:r>
            <a:r>
              <a:rPr lang="en-US" altLang="zh-CN" b="1" dirty="0">
                <a:solidFill>
                  <a:schemeClr val="accent6">
                    <a:lumMod val="75000"/>
                  </a:schemeClr>
                </a:solidFill>
              </a:rPr>
              <a:t>/</a:t>
            </a:r>
            <a:r>
              <a:rPr lang="en-US" altLang="zh-CN" b="1" dirty="0" err="1">
                <a:solidFill>
                  <a:schemeClr val="accent6">
                    <a:lumMod val="75000"/>
                  </a:schemeClr>
                </a:solidFill>
              </a:rPr>
              <a:t>sbin</a:t>
            </a:r>
            <a:r>
              <a:rPr lang="en-US" altLang="zh-CN" b="1" dirty="0">
                <a:solidFill>
                  <a:schemeClr val="accent6">
                    <a:lumMod val="75000"/>
                  </a:schemeClr>
                </a:solidFill>
              </a:rPr>
              <a:t>/pam_tally2 --user &lt;username&gt; --reset</a:t>
            </a:r>
          </a:p>
          <a:p>
            <a:r>
              <a:rPr lang="zh-CN" altLang="en-US" dirty="0"/>
              <a:t>常用的模块参数</a:t>
            </a:r>
            <a:endParaRPr lang="en-US" altLang="zh-CN" dirty="0"/>
          </a:p>
          <a:p>
            <a:pPr lvl="1"/>
            <a:r>
              <a:rPr lang="en-US" altLang="zh-CN" b="1" dirty="0" err="1">
                <a:solidFill>
                  <a:srgbClr val="002060"/>
                </a:solidFill>
              </a:rPr>
              <a:t>onerr</a:t>
            </a:r>
            <a:r>
              <a:rPr lang="en-US" altLang="zh-CN" b="1" dirty="0">
                <a:solidFill>
                  <a:srgbClr val="002060"/>
                </a:solidFill>
              </a:rPr>
              <a:t>=fail</a:t>
            </a:r>
            <a:r>
              <a:rPr lang="zh-CN" altLang="en-US" dirty="0"/>
              <a:t>：当</a:t>
            </a:r>
            <a:r>
              <a:rPr lang="zh-CN" altLang="zh-CN" dirty="0"/>
              <a:t>登录失败</a:t>
            </a:r>
            <a:r>
              <a:rPr lang="zh-CN" altLang="en-US" dirty="0"/>
              <a:t>时</a:t>
            </a:r>
            <a:endParaRPr lang="en-US" altLang="zh-CN" dirty="0"/>
          </a:p>
          <a:p>
            <a:pPr lvl="1"/>
            <a:r>
              <a:rPr lang="en-US" altLang="zh-CN" b="1" dirty="0">
                <a:solidFill>
                  <a:srgbClr val="002060"/>
                </a:solidFill>
              </a:rPr>
              <a:t>deny=n</a:t>
            </a:r>
            <a:r>
              <a:rPr lang="zh-CN" altLang="en-US" dirty="0"/>
              <a:t>：</a:t>
            </a:r>
            <a:r>
              <a:rPr lang="en-US" altLang="zh-CN" dirty="0"/>
              <a:t>n</a:t>
            </a:r>
            <a:r>
              <a:rPr lang="zh-CN" altLang="zh-CN" dirty="0"/>
              <a:t>次之后禁止登录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accent6">
                    <a:lumMod val="75000"/>
                  </a:schemeClr>
                </a:solidFill>
              </a:rPr>
              <a:t>使用</a:t>
            </a:r>
            <a:r>
              <a:rPr lang="en-US" altLang="zh-CN" dirty="0"/>
              <a:t>pam_tally2.so</a:t>
            </a:r>
            <a:r>
              <a:rPr lang="zh-CN" altLang="zh-CN" dirty="0"/>
              <a:t>模块</a:t>
            </a:r>
            <a:br>
              <a:rPr lang="en-US" altLang="zh-CN" dirty="0"/>
            </a:br>
            <a:r>
              <a:rPr lang="zh-CN" altLang="en-US" sz="4000" dirty="0">
                <a:solidFill>
                  <a:schemeClr val="accent6">
                    <a:lumMod val="75000"/>
                  </a:schemeClr>
                </a:solidFill>
              </a:rPr>
              <a:t>设置登录失败后的账户锁定</a:t>
            </a:r>
            <a:endParaRPr lang="zh-CN" altLang="en-US" dirty="0"/>
          </a:p>
        </p:txBody>
      </p:sp>
      <p:sp>
        <p:nvSpPr>
          <p:cNvPr id="3" name="内容占位符 2"/>
          <p:cNvSpPr>
            <a:spLocks noGrp="1"/>
          </p:cNvSpPr>
          <p:nvPr>
            <p:ph idx="1"/>
          </p:nvPr>
        </p:nvSpPr>
        <p:spPr/>
        <p:txBody>
          <a:bodyPr/>
          <a:lstStyle/>
          <a:p>
            <a:r>
              <a:rPr lang="en-US" altLang="zh-CN" sz="3200" b="1" dirty="0">
                <a:solidFill>
                  <a:srgbClr val="002060"/>
                </a:solidFill>
              </a:rPr>
              <a:t>/etc/</a:t>
            </a:r>
            <a:r>
              <a:rPr lang="en-US" altLang="zh-CN" sz="3200" b="1" dirty="0" err="1">
                <a:solidFill>
                  <a:srgbClr val="002060"/>
                </a:solidFill>
              </a:rPr>
              <a:t>pam.d</a:t>
            </a:r>
            <a:r>
              <a:rPr lang="en-US" altLang="zh-CN" sz="3200" b="1" dirty="0">
                <a:solidFill>
                  <a:srgbClr val="002060"/>
                </a:solidFill>
              </a:rPr>
              <a:t>/system-auth</a:t>
            </a:r>
          </a:p>
          <a:p>
            <a:pPr>
              <a:buNone/>
            </a:pPr>
            <a:endParaRPr lang="en-US" altLang="zh-CN" dirty="0"/>
          </a:p>
          <a:p>
            <a:pPr>
              <a:buNone/>
            </a:pPr>
            <a:r>
              <a:rPr lang="en-US" altLang="zh-CN" sz="2400" dirty="0"/>
              <a:t>auth        required      pam_tally2.so </a:t>
            </a:r>
            <a:r>
              <a:rPr lang="en-US" altLang="zh-CN" sz="2800" b="1" dirty="0">
                <a:solidFill>
                  <a:srgbClr val="002060"/>
                </a:solidFill>
              </a:rPr>
              <a:t>deny=5 </a:t>
            </a:r>
            <a:r>
              <a:rPr lang="en-US" altLang="zh-CN" sz="2800" b="1" dirty="0" err="1">
                <a:solidFill>
                  <a:srgbClr val="002060"/>
                </a:solidFill>
              </a:rPr>
              <a:t>onerr</a:t>
            </a:r>
            <a:r>
              <a:rPr lang="en-US" altLang="zh-CN" sz="2800" b="1" dirty="0">
                <a:solidFill>
                  <a:srgbClr val="002060"/>
                </a:solidFill>
              </a:rPr>
              <a:t>=fail </a:t>
            </a:r>
            <a:r>
              <a:rPr lang="en-US" altLang="zh-CN" sz="2800" b="1" dirty="0" err="1">
                <a:solidFill>
                  <a:srgbClr val="002060"/>
                </a:solidFill>
              </a:rPr>
              <a:t>even_deny_root</a:t>
            </a:r>
            <a:r>
              <a:rPr lang="en-US" altLang="zh-CN" sz="2800" b="1" dirty="0">
                <a:solidFill>
                  <a:srgbClr val="002060"/>
                </a:solidFill>
              </a:rPr>
              <a:t> </a:t>
            </a:r>
            <a:r>
              <a:rPr lang="en-US" altLang="zh-CN" sz="2800" b="1" dirty="0" err="1">
                <a:solidFill>
                  <a:srgbClr val="002060"/>
                </a:solidFill>
              </a:rPr>
              <a:t>unlock_time</a:t>
            </a:r>
            <a:r>
              <a:rPr lang="en-US" altLang="zh-CN" sz="2800" b="1" dirty="0">
                <a:solidFill>
                  <a:srgbClr val="002060"/>
                </a:solidFill>
              </a:rPr>
              <a:t>=1200</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PAM</a:t>
            </a:r>
            <a:r>
              <a:rPr lang="zh-CN" altLang="en-US" dirty="0"/>
              <a:t>的</a:t>
            </a:r>
            <a:r>
              <a:rPr lang="zh-CN" altLang="zh-CN" dirty="0"/>
              <a:t>访问控制</a:t>
            </a:r>
            <a:endParaRPr lang="zh-CN" altLang="en-US" dirty="0"/>
          </a:p>
        </p:txBody>
      </p:sp>
      <p:sp>
        <p:nvSpPr>
          <p:cNvPr id="3" name="内容占位符 2"/>
          <p:cNvSpPr>
            <a:spLocks noGrp="1"/>
          </p:cNvSpPr>
          <p:nvPr>
            <p:ph idx="1"/>
          </p:nvPr>
        </p:nvSpPr>
        <p:spPr/>
        <p:txBody>
          <a:bodyPr/>
          <a:lstStyle/>
          <a:p>
            <a:r>
              <a:rPr lang="zh-CN" altLang="en-US" dirty="0"/>
              <a:t>登录访问控制</a:t>
            </a:r>
            <a:r>
              <a:rPr lang="en-US" altLang="zh-CN" dirty="0"/>
              <a:t>——</a:t>
            </a:r>
            <a:r>
              <a:rPr lang="en-US" altLang="zh-CN" b="1" dirty="0">
                <a:solidFill>
                  <a:srgbClr val="002060"/>
                </a:solidFill>
              </a:rPr>
              <a:t>pam_access.so</a:t>
            </a:r>
            <a:endParaRPr lang="zh-CN" altLang="en-US" b="1" dirty="0">
              <a:solidFill>
                <a:srgbClr val="002060"/>
              </a:solidFill>
            </a:endParaRPr>
          </a:p>
          <a:p>
            <a:r>
              <a:rPr lang="zh-CN" altLang="en-US" dirty="0"/>
              <a:t>列表访问控制</a:t>
            </a:r>
            <a:r>
              <a:rPr lang="en-US" altLang="zh-CN" dirty="0"/>
              <a:t>——</a:t>
            </a:r>
            <a:r>
              <a:rPr lang="en-US" altLang="zh-CN" b="1" dirty="0">
                <a:solidFill>
                  <a:srgbClr val="002060"/>
                </a:solidFill>
              </a:rPr>
              <a:t>pam_listfile.so</a:t>
            </a:r>
          </a:p>
          <a:p>
            <a:r>
              <a:rPr lang="zh-CN" altLang="en-US" dirty="0"/>
              <a:t>时间访问控制</a:t>
            </a:r>
            <a:r>
              <a:rPr lang="en-US" altLang="zh-CN" dirty="0"/>
              <a:t>——</a:t>
            </a:r>
            <a:r>
              <a:rPr lang="en-US" altLang="zh-CN" b="1" dirty="0">
                <a:solidFill>
                  <a:srgbClr val="002060"/>
                </a:solidFill>
              </a:rPr>
              <a:t>pam_time.so</a:t>
            </a:r>
          </a:p>
          <a:p>
            <a:r>
              <a:rPr lang="zh-CN" altLang="en-US" dirty="0"/>
              <a:t>资源访问控制</a:t>
            </a:r>
            <a:r>
              <a:rPr lang="en-US" altLang="zh-CN" dirty="0"/>
              <a:t>——</a:t>
            </a:r>
            <a:r>
              <a:rPr lang="en-US" altLang="zh-CN" b="1" dirty="0">
                <a:solidFill>
                  <a:srgbClr val="002060"/>
                </a:solidFill>
              </a:rPr>
              <a:t>pam_limits.so</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pam_access.so</a:t>
            </a:r>
            <a:r>
              <a:rPr lang="zh-CN" altLang="en-US" dirty="0">
                <a:solidFill>
                  <a:schemeClr val="accent6">
                    <a:lumMod val="75000"/>
                  </a:schemeClr>
                </a:solidFill>
              </a:rPr>
              <a:t>模块简介</a:t>
            </a:r>
          </a:p>
        </p:txBody>
      </p:sp>
      <p:sp>
        <p:nvSpPr>
          <p:cNvPr id="3" name="内容占位符 2"/>
          <p:cNvSpPr>
            <a:spLocks noGrp="1"/>
          </p:cNvSpPr>
          <p:nvPr>
            <p:ph idx="1"/>
          </p:nvPr>
        </p:nvSpPr>
        <p:spPr>
          <a:xfrm>
            <a:off x="323528" y="1124744"/>
            <a:ext cx="8496944" cy="5006181"/>
          </a:xfrm>
        </p:spPr>
        <p:txBody>
          <a:bodyPr/>
          <a:lstStyle/>
          <a:p>
            <a:r>
              <a:rPr lang="zh-CN" altLang="en-US" sz="2800" dirty="0"/>
              <a:t>通过 </a:t>
            </a:r>
            <a:r>
              <a:rPr lang="zh-CN" altLang="en-US" sz="2800" b="1" dirty="0">
                <a:solidFill>
                  <a:srgbClr val="002060"/>
                </a:solidFill>
              </a:rPr>
              <a:t>用户及其来源 </a:t>
            </a:r>
            <a:r>
              <a:rPr lang="zh-CN" altLang="en-US" sz="2800" dirty="0"/>
              <a:t>实现登录访问控制</a:t>
            </a:r>
            <a:endParaRPr lang="en-US" altLang="zh-CN" sz="2800" dirty="0"/>
          </a:p>
          <a:p>
            <a:pPr lvl="1"/>
            <a:r>
              <a:rPr lang="zh-CN" altLang="en-US" sz="2400" dirty="0"/>
              <a:t>根据指定的</a:t>
            </a:r>
            <a:r>
              <a:rPr lang="en-US" altLang="zh-CN" sz="2400" dirty="0"/>
              <a:t> (user, host) </a:t>
            </a:r>
            <a:r>
              <a:rPr lang="zh-CN" altLang="en-US" sz="2400" dirty="0"/>
              <a:t>允许或拒绝用户的</a:t>
            </a:r>
            <a:r>
              <a:rPr lang="zh-CN" altLang="en-US" sz="2400" b="1" dirty="0">
                <a:solidFill>
                  <a:srgbClr val="002060"/>
                </a:solidFill>
              </a:rPr>
              <a:t>网络登录</a:t>
            </a:r>
            <a:endParaRPr lang="en-US" altLang="zh-CN" sz="2400" b="1" dirty="0">
              <a:solidFill>
                <a:srgbClr val="002060"/>
              </a:solidFill>
            </a:endParaRPr>
          </a:p>
          <a:p>
            <a:pPr lvl="1"/>
            <a:r>
              <a:rPr lang="zh-CN" altLang="en-US" sz="2400" dirty="0"/>
              <a:t>根据指定的</a:t>
            </a:r>
            <a:r>
              <a:rPr lang="en-US" altLang="zh-CN" sz="2400" dirty="0"/>
              <a:t> (user, </a:t>
            </a:r>
            <a:r>
              <a:rPr lang="en-US" altLang="zh-CN" sz="2400" dirty="0" err="1"/>
              <a:t>tty</a:t>
            </a:r>
            <a:r>
              <a:rPr lang="en-US" altLang="zh-CN" sz="2400" dirty="0"/>
              <a:t>)</a:t>
            </a:r>
            <a:r>
              <a:rPr lang="zh-CN" altLang="en-US" sz="2400" dirty="0"/>
              <a:t>允许或拒绝用户的</a:t>
            </a:r>
            <a:r>
              <a:rPr lang="zh-CN" altLang="en-US" sz="2400" b="1" dirty="0">
                <a:solidFill>
                  <a:srgbClr val="002060"/>
                </a:solidFill>
              </a:rPr>
              <a:t>本地登录</a:t>
            </a:r>
            <a:endParaRPr lang="en-US" altLang="zh-CN" sz="2400" b="1" dirty="0">
              <a:solidFill>
                <a:srgbClr val="002060"/>
              </a:solidFill>
            </a:endParaRPr>
          </a:p>
          <a:p>
            <a:r>
              <a:rPr lang="zh-CN" altLang="en-US" sz="2800" dirty="0"/>
              <a:t>可用的模块测试类型</a:t>
            </a:r>
            <a:endParaRPr lang="en-US" altLang="zh-CN" sz="2800" dirty="0"/>
          </a:p>
          <a:p>
            <a:pPr lvl="1"/>
            <a:r>
              <a:rPr lang="en-US" altLang="zh-CN" sz="2400" dirty="0">
                <a:solidFill>
                  <a:srgbClr val="002060"/>
                </a:solidFill>
              </a:rPr>
              <a:t>auth</a:t>
            </a:r>
            <a:r>
              <a:rPr lang="en-US" altLang="zh-CN" sz="2400" dirty="0"/>
              <a:t>, </a:t>
            </a:r>
            <a:r>
              <a:rPr lang="en-US" altLang="zh-CN" sz="2400" dirty="0">
                <a:solidFill>
                  <a:srgbClr val="FF0000"/>
                </a:solidFill>
              </a:rPr>
              <a:t>account</a:t>
            </a:r>
            <a:r>
              <a:rPr lang="en-US" altLang="zh-CN" sz="2400" dirty="0"/>
              <a:t>, </a:t>
            </a:r>
            <a:r>
              <a:rPr lang="en-US" altLang="zh-CN" sz="2400" dirty="0">
                <a:solidFill>
                  <a:srgbClr val="002060"/>
                </a:solidFill>
              </a:rPr>
              <a:t>password</a:t>
            </a:r>
            <a:r>
              <a:rPr lang="en-US" altLang="zh-CN" sz="2400" dirty="0"/>
              <a:t> and </a:t>
            </a:r>
            <a:r>
              <a:rPr lang="en-US" altLang="zh-CN" sz="2400" dirty="0">
                <a:solidFill>
                  <a:srgbClr val="002060"/>
                </a:solidFill>
              </a:rPr>
              <a:t>session</a:t>
            </a:r>
          </a:p>
          <a:p>
            <a:r>
              <a:rPr lang="zh-CN" altLang="zh-CN" sz="2800" dirty="0"/>
              <a:t>默认的</a:t>
            </a:r>
            <a:r>
              <a:rPr lang="zh-CN" altLang="en-US" sz="2800" dirty="0"/>
              <a:t>模块</a:t>
            </a:r>
            <a:r>
              <a:rPr lang="zh-CN" altLang="zh-CN" sz="2800" dirty="0"/>
              <a:t>配置文件</a:t>
            </a:r>
            <a:endParaRPr lang="en-US" altLang="zh-CN" sz="2800" dirty="0"/>
          </a:p>
          <a:p>
            <a:pPr lvl="1"/>
            <a:r>
              <a:rPr lang="en-US" altLang="zh-CN" sz="2400" dirty="0"/>
              <a:t>/etc/security/</a:t>
            </a:r>
            <a:r>
              <a:rPr lang="en-US" altLang="zh-CN" sz="2400" dirty="0" err="1"/>
              <a:t>access.conf</a:t>
            </a:r>
            <a:endParaRPr lang="en-US" altLang="zh-CN" sz="2400" dirty="0"/>
          </a:p>
          <a:p>
            <a:pPr lvl="1">
              <a:buNone/>
            </a:pPr>
            <a:r>
              <a:rPr lang="en-US" altLang="zh-CN" sz="2400" b="1" dirty="0">
                <a:solidFill>
                  <a:schemeClr val="accent6">
                    <a:lumMod val="75000"/>
                  </a:schemeClr>
                </a:solidFill>
              </a:rPr>
              <a:t># man 5 </a:t>
            </a:r>
            <a:r>
              <a:rPr lang="en-US" altLang="zh-CN" sz="2400" b="1" dirty="0" err="1">
                <a:solidFill>
                  <a:schemeClr val="accent6">
                    <a:lumMod val="75000"/>
                  </a:schemeClr>
                </a:solidFill>
              </a:rPr>
              <a:t>access.conf</a:t>
            </a:r>
            <a:endParaRPr lang="en-US" altLang="zh-CN" sz="2400" b="1" dirty="0">
              <a:solidFill>
                <a:schemeClr val="accent6">
                  <a:lumMod val="75000"/>
                </a:schemeClr>
              </a:solidFill>
            </a:endParaRPr>
          </a:p>
          <a:p>
            <a:r>
              <a:rPr lang="zh-CN" altLang="en-US" sz="2800" dirty="0"/>
              <a:t>常用模块参数</a:t>
            </a:r>
            <a:endParaRPr lang="en-US" altLang="zh-CN" sz="2800" dirty="0"/>
          </a:p>
          <a:p>
            <a:pPr lvl="1"/>
            <a:r>
              <a:rPr lang="en-US" altLang="zh-CN" sz="2400" dirty="0" err="1"/>
              <a:t>accessfile</a:t>
            </a:r>
            <a:r>
              <a:rPr lang="en-US" altLang="zh-CN" sz="2400" dirty="0"/>
              <a:t>=&lt;filename&gt;</a:t>
            </a:r>
          </a:p>
          <a:p>
            <a:pPr lvl="2"/>
            <a:r>
              <a:rPr lang="zh-CN" altLang="en-US" sz="2000" dirty="0"/>
              <a:t>指定与默认模块配置文件分离的其他配置文件</a:t>
            </a:r>
            <a:endParaRPr lang="en-US" altLang="zh-CN" sz="2000"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6">
                    <a:lumMod val="75000"/>
                  </a:schemeClr>
                </a:solidFill>
              </a:rPr>
              <a:t>pam_access</a:t>
            </a:r>
            <a:r>
              <a:rPr lang="zh-CN" altLang="en-US" dirty="0">
                <a:solidFill>
                  <a:schemeClr val="accent6">
                    <a:lumMod val="75000"/>
                  </a:schemeClr>
                </a:solidFill>
              </a:rPr>
              <a:t>的</a:t>
            </a:r>
            <a:r>
              <a:rPr lang="zh-CN" altLang="en-US" dirty="0"/>
              <a:t>模块</a:t>
            </a:r>
            <a:r>
              <a:rPr lang="zh-CN" altLang="zh-CN" dirty="0"/>
              <a:t>配置文件</a:t>
            </a:r>
            <a:endParaRPr lang="zh-CN" altLang="en-US" dirty="0"/>
          </a:p>
        </p:txBody>
      </p:sp>
      <p:sp>
        <p:nvSpPr>
          <p:cNvPr id="3" name="内容占位符 2"/>
          <p:cNvSpPr>
            <a:spLocks noGrp="1"/>
          </p:cNvSpPr>
          <p:nvPr>
            <p:ph idx="1"/>
          </p:nvPr>
        </p:nvSpPr>
        <p:spPr>
          <a:xfrm>
            <a:off x="457200" y="1988840"/>
            <a:ext cx="8229600" cy="4142085"/>
          </a:xfrm>
        </p:spPr>
        <p:txBody>
          <a:bodyPr/>
          <a:lstStyle/>
          <a:p>
            <a:r>
              <a:rPr lang="zh-CN" altLang="en-US" sz="2800" dirty="0"/>
              <a:t>权限（</a:t>
            </a:r>
            <a:r>
              <a:rPr lang="en-US" altLang="zh-CN" sz="2800" dirty="0"/>
              <a:t>permission</a:t>
            </a:r>
            <a:r>
              <a:rPr lang="zh-CN" altLang="en-US" sz="2800" dirty="0"/>
              <a:t>）</a:t>
            </a:r>
            <a:endParaRPr lang="en-US" altLang="zh-CN" sz="2800" dirty="0"/>
          </a:p>
          <a:p>
            <a:pPr lvl="1"/>
            <a:r>
              <a:rPr lang="en-US" altLang="zh-CN" sz="2400" b="1" dirty="0">
                <a:solidFill>
                  <a:srgbClr val="002060"/>
                </a:solidFill>
              </a:rPr>
              <a:t>+</a:t>
            </a:r>
            <a:r>
              <a:rPr lang="zh-CN" altLang="zh-CN" sz="2400" dirty="0"/>
              <a:t>代表允许，</a:t>
            </a:r>
            <a:r>
              <a:rPr lang="en-US" altLang="zh-CN" sz="2400" b="1" dirty="0">
                <a:solidFill>
                  <a:srgbClr val="002060"/>
                </a:solidFill>
              </a:rPr>
              <a:t>-</a:t>
            </a:r>
            <a:r>
              <a:rPr lang="zh-CN" altLang="zh-CN" sz="2400" dirty="0"/>
              <a:t>代表拒绝</a:t>
            </a:r>
            <a:endParaRPr lang="en-US" altLang="zh-CN" sz="2400" dirty="0"/>
          </a:p>
          <a:p>
            <a:r>
              <a:rPr lang="zh-CN" altLang="en-US" sz="2800" dirty="0"/>
              <a:t>用户（</a:t>
            </a:r>
            <a:r>
              <a:rPr lang="en-US" altLang="zh-CN" sz="2800" dirty="0"/>
              <a:t>users</a:t>
            </a:r>
            <a:r>
              <a:rPr lang="zh-CN" altLang="en-US" sz="2800" dirty="0"/>
              <a:t>）</a:t>
            </a:r>
            <a:endParaRPr lang="en-US" altLang="zh-CN" sz="2800" dirty="0"/>
          </a:p>
          <a:p>
            <a:pPr lvl="1"/>
            <a:r>
              <a:rPr lang="zh-CN" altLang="en-US" sz="2400" dirty="0"/>
              <a:t>以空格间隔的用户名或组名，</a:t>
            </a:r>
            <a:r>
              <a:rPr lang="en-US" altLang="zh-CN" sz="2400" b="1" dirty="0">
                <a:solidFill>
                  <a:srgbClr val="002060"/>
                </a:solidFill>
              </a:rPr>
              <a:t>ALL</a:t>
            </a:r>
            <a:r>
              <a:rPr lang="zh-CN" altLang="en-US" sz="2400" dirty="0"/>
              <a:t>表示所有用户</a:t>
            </a:r>
            <a:endParaRPr lang="en-US" altLang="zh-CN" sz="2800" dirty="0"/>
          </a:p>
          <a:p>
            <a:r>
              <a:rPr lang="zh-CN" altLang="en-US" sz="2800" dirty="0"/>
              <a:t>来源（</a:t>
            </a:r>
            <a:r>
              <a:rPr lang="en-US" altLang="zh-CN" sz="2800" dirty="0"/>
              <a:t>origins</a:t>
            </a:r>
            <a:r>
              <a:rPr lang="zh-CN" altLang="en-US" sz="2800" dirty="0"/>
              <a:t>）</a:t>
            </a:r>
            <a:endParaRPr lang="en-US" altLang="zh-CN" sz="2800" dirty="0"/>
          </a:p>
          <a:p>
            <a:pPr lvl="1"/>
            <a:r>
              <a:rPr lang="en-US" altLang="zh-CN" sz="2400" b="1" dirty="0" err="1">
                <a:solidFill>
                  <a:srgbClr val="002060"/>
                </a:solidFill>
              </a:rPr>
              <a:t>ttyX</a:t>
            </a:r>
            <a:r>
              <a:rPr lang="en-US" altLang="zh-CN" sz="2400" b="1" dirty="0">
                <a:solidFill>
                  <a:srgbClr val="002060"/>
                </a:solidFill>
              </a:rPr>
              <a:t> </a:t>
            </a:r>
            <a:r>
              <a:rPr lang="zh-CN" altLang="en-US" sz="2400" dirty="0"/>
              <a:t>表示非远程</a:t>
            </a:r>
            <a:r>
              <a:rPr lang="zh-CN" altLang="zh-CN" sz="2400" dirty="0"/>
              <a:t>登录</a:t>
            </a:r>
            <a:r>
              <a:rPr lang="zh-CN" altLang="en-US" sz="2400" dirty="0"/>
              <a:t>，</a:t>
            </a:r>
            <a:r>
              <a:rPr lang="en-US" altLang="zh-CN" sz="2400" dirty="0"/>
              <a:t> </a:t>
            </a:r>
            <a:r>
              <a:rPr lang="en-US" altLang="zh-CN" sz="2400" b="1" dirty="0">
                <a:solidFill>
                  <a:srgbClr val="002060"/>
                </a:solidFill>
              </a:rPr>
              <a:t>LOCAL</a:t>
            </a:r>
            <a:r>
              <a:rPr lang="en-US" altLang="zh-CN" sz="2400" dirty="0"/>
              <a:t> </a:t>
            </a:r>
            <a:r>
              <a:rPr lang="zh-CN" altLang="zh-CN" sz="2400" dirty="0"/>
              <a:t>表示</a:t>
            </a:r>
            <a:r>
              <a:rPr lang="zh-CN" altLang="en-US" sz="2400" dirty="0"/>
              <a:t>任何</a:t>
            </a:r>
            <a:r>
              <a:rPr lang="zh-CN" altLang="zh-CN" sz="2400" dirty="0"/>
              <a:t>本地登录</a:t>
            </a:r>
            <a:endParaRPr lang="en-US" altLang="zh-CN" sz="2400" dirty="0"/>
          </a:p>
          <a:p>
            <a:pPr lvl="1"/>
            <a:r>
              <a:rPr lang="en-US" altLang="zh-CN" sz="2400" dirty="0" err="1"/>
              <a:t>somehostname</a:t>
            </a:r>
            <a:r>
              <a:rPr lang="zh-CN" altLang="en-US" sz="2400" dirty="0"/>
              <a:t>、</a:t>
            </a:r>
            <a:r>
              <a:rPr lang="en-US" altLang="zh-CN" sz="2400" dirty="0"/>
              <a:t>FQDN</a:t>
            </a:r>
            <a:r>
              <a:rPr lang="zh-CN" altLang="en-US" sz="2400" dirty="0"/>
              <a:t>、</a:t>
            </a:r>
            <a:r>
              <a:rPr lang="en-US" altLang="zh-CN" sz="2400" b="1" dirty="0">
                <a:solidFill>
                  <a:srgbClr val="FF0000"/>
                </a:solidFill>
              </a:rPr>
              <a:t>.</a:t>
            </a:r>
            <a:r>
              <a:rPr lang="en-US" altLang="zh-CN" sz="2400" dirty="0" err="1"/>
              <a:t>somedomain.com</a:t>
            </a:r>
            <a:r>
              <a:rPr lang="en-US" altLang="zh-CN" sz="2400" dirty="0"/>
              <a:t> </a:t>
            </a:r>
          </a:p>
          <a:p>
            <a:pPr lvl="1"/>
            <a:r>
              <a:rPr lang="en-US" altLang="zh-CN" sz="2400" dirty="0"/>
              <a:t>192.168.0.1</a:t>
            </a:r>
            <a:r>
              <a:rPr lang="zh-CN" altLang="en-US" sz="2400" dirty="0"/>
              <a:t>、</a:t>
            </a:r>
            <a:r>
              <a:rPr lang="en-US" altLang="zh-CN" sz="2400" dirty="0"/>
              <a:t>192.168.0</a:t>
            </a:r>
            <a:r>
              <a:rPr lang="en-US" altLang="zh-CN" sz="2400" b="1" dirty="0">
                <a:solidFill>
                  <a:srgbClr val="FF0000"/>
                </a:solidFill>
              </a:rPr>
              <a:t>.</a:t>
            </a:r>
            <a:r>
              <a:rPr lang="zh-CN" altLang="en-US" sz="2400" b="1" dirty="0">
                <a:solidFill>
                  <a:srgbClr val="002060"/>
                </a:solidFill>
              </a:rPr>
              <a:t>、</a:t>
            </a:r>
            <a:r>
              <a:rPr lang="en-US" altLang="zh-CN" sz="2400" dirty="0"/>
              <a:t>192.168.0.0</a:t>
            </a:r>
            <a:r>
              <a:rPr lang="en-US" altLang="zh-CN" sz="2400" b="1" dirty="0">
                <a:solidFill>
                  <a:srgbClr val="FF0000"/>
                </a:solidFill>
              </a:rPr>
              <a:t>/24</a:t>
            </a:r>
          </a:p>
          <a:p>
            <a:pPr lvl="1"/>
            <a:r>
              <a:rPr lang="en-US" altLang="zh-CN" sz="2400" b="1" dirty="0">
                <a:solidFill>
                  <a:srgbClr val="002060"/>
                </a:solidFill>
              </a:rPr>
              <a:t>ALL </a:t>
            </a:r>
            <a:r>
              <a:rPr lang="zh-CN" altLang="en-US" sz="2400" dirty="0"/>
              <a:t>表示所有来源，</a:t>
            </a:r>
            <a:r>
              <a:rPr lang="en-US" altLang="zh-CN" sz="2400" b="1" dirty="0">
                <a:solidFill>
                  <a:srgbClr val="002060"/>
                </a:solidFill>
              </a:rPr>
              <a:t>EXCEPT</a:t>
            </a:r>
            <a:r>
              <a:rPr lang="en-US" altLang="zh-CN" sz="2400" dirty="0"/>
              <a:t> </a:t>
            </a:r>
            <a:r>
              <a:rPr lang="zh-CN" altLang="zh-CN" sz="2400" dirty="0"/>
              <a:t>表示除了…之外</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
        <p:nvSpPr>
          <p:cNvPr id="7" name="TextBox 6"/>
          <p:cNvSpPr txBox="1"/>
          <p:nvPr/>
        </p:nvSpPr>
        <p:spPr>
          <a:xfrm>
            <a:off x="611560" y="1268760"/>
            <a:ext cx="76328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dirty="0"/>
              <a:t>权限 </a:t>
            </a:r>
            <a:r>
              <a:rPr lang="en-US" altLang="zh-CN" sz="2800" dirty="0"/>
              <a:t>: </a:t>
            </a:r>
            <a:r>
              <a:rPr lang="zh-CN" altLang="en-US" sz="2800" dirty="0"/>
              <a:t>用户 </a:t>
            </a:r>
            <a:r>
              <a:rPr lang="en-US" altLang="zh-CN" sz="2800" dirty="0"/>
              <a:t>: </a:t>
            </a:r>
            <a:r>
              <a:rPr lang="zh-CN" altLang="en-US" sz="2800" dirty="0"/>
              <a:t>来源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a:t>
            </a:fld>
            <a:endParaRPr lang="en-US" altLang="zh-CN" dirty="0"/>
          </a:p>
        </p:txBody>
      </p:sp>
      <p:sp>
        <p:nvSpPr>
          <p:cNvPr id="6" name="页脚占位符 5"/>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pam_access.so</a:t>
            </a:r>
            <a:r>
              <a:rPr lang="zh-CN" altLang="en-US" b="1" dirty="0">
                <a:solidFill>
                  <a:schemeClr val="accent6">
                    <a:lumMod val="75000"/>
                  </a:schemeClr>
                </a:solidFill>
              </a:rPr>
              <a:t>举例（</a:t>
            </a:r>
            <a:r>
              <a:rPr lang="en-US" altLang="zh-CN" b="1" dirty="0">
                <a:solidFill>
                  <a:schemeClr val="accent6">
                    <a:lumMod val="75000"/>
                  </a:schemeClr>
                </a:solidFill>
              </a:rPr>
              <a:t>1</a:t>
            </a:r>
            <a:r>
              <a:rPr lang="zh-CN" altLang="en-US" b="1" dirty="0">
                <a:solidFill>
                  <a:schemeClr val="accent6">
                    <a:lumMod val="75000"/>
                  </a:schemeClr>
                </a:solidFill>
              </a:rPr>
              <a:t>）</a:t>
            </a:r>
            <a:endParaRPr lang="zh-CN" altLang="en-US" dirty="0"/>
          </a:p>
        </p:txBody>
      </p:sp>
      <p:sp>
        <p:nvSpPr>
          <p:cNvPr id="3" name="内容占位符 2"/>
          <p:cNvSpPr>
            <a:spLocks noGrp="1"/>
          </p:cNvSpPr>
          <p:nvPr>
            <p:ph idx="1"/>
          </p:nvPr>
        </p:nvSpPr>
        <p:spPr>
          <a:xfrm>
            <a:off x="457200" y="2204864"/>
            <a:ext cx="8229600" cy="3926061"/>
          </a:xfrm>
        </p:spPr>
        <p:txBody>
          <a:bodyPr/>
          <a:lstStyle/>
          <a:p>
            <a:r>
              <a:rPr lang="zh-CN" altLang="zh-CN" dirty="0"/>
              <a:t>修改</a:t>
            </a:r>
            <a:r>
              <a:rPr lang="en-US" altLang="zh-CN" dirty="0"/>
              <a:t>login</a:t>
            </a:r>
            <a:r>
              <a:rPr lang="zh-CN" altLang="zh-CN" dirty="0"/>
              <a:t>的</a:t>
            </a:r>
            <a:r>
              <a:rPr lang="en-US" altLang="zh-CN" dirty="0"/>
              <a:t>PAM</a:t>
            </a:r>
            <a:r>
              <a:rPr lang="zh-CN" altLang="zh-CN" dirty="0"/>
              <a:t>配置文件</a:t>
            </a:r>
            <a:r>
              <a:rPr lang="en-US" altLang="zh-CN" b="1" dirty="0">
                <a:solidFill>
                  <a:srgbClr val="002060"/>
                </a:solidFill>
              </a:rPr>
              <a:t> /etc/</a:t>
            </a:r>
            <a:r>
              <a:rPr lang="en-US" altLang="zh-CN" b="1" dirty="0" err="1">
                <a:solidFill>
                  <a:srgbClr val="002060"/>
                </a:solidFill>
              </a:rPr>
              <a:t>pam.d</a:t>
            </a:r>
            <a:r>
              <a:rPr lang="en-US" altLang="zh-CN" b="1" dirty="0">
                <a:solidFill>
                  <a:srgbClr val="002060"/>
                </a:solidFill>
              </a:rPr>
              <a:t>/login</a:t>
            </a:r>
          </a:p>
          <a:p>
            <a:pPr lvl="1">
              <a:buNone/>
            </a:pPr>
            <a:r>
              <a:rPr lang="en-US" altLang="zh-CN" b="1" dirty="0"/>
              <a:t>account    required     pam_nologin.so</a:t>
            </a:r>
          </a:p>
          <a:p>
            <a:pPr lvl="1">
              <a:buNone/>
            </a:pPr>
            <a:r>
              <a:rPr lang="en-US" altLang="zh-CN" b="1" dirty="0">
                <a:solidFill>
                  <a:srgbClr val="FF0000"/>
                </a:solidFill>
              </a:rPr>
              <a:t>account    required     pam_access.so</a:t>
            </a:r>
          </a:p>
          <a:p>
            <a:pPr lvl="1">
              <a:buNone/>
            </a:pPr>
            <a:r>
              <a:rPr lang="en-US" altLang="zh-CN" dirty="0"/>
              <a:t>…………</a:t>
            </a:r>
          </a:p>
          <a:p>
            <a:r>
              <a:rPr lang="zh-CN" altLang="zh-CN" dirty="0"/>
              <a:t>修改配置文件</a:t>
            </a:r>
            <a:r>
              <a:rPr lang="en-US" altLang="zh-CN" dirty="0"/>
              <a:t> </a:t>
            </a:r>
            <a:r>
              <a:rPr lang="en-US" altLang="zh-CN" b="1" dirty="0">
                <a:solidFill>
                  <a:srgbClr val="002060"/>
                </a:solidFill>
              </a:rPr>
              <a:t>/etc/security/</a:t>
            </a:r>
            <a:r>
              <a:rPr lang="en-US" altLang="zh-CN" b="1" dirty="0" err="1">
                <a:solidFill>
                  <a:srgbClr val="002060"/>
                </a:solidFill>
              </a:rPr>
              <a:t>access.conf</a:t>
            </a:r>
            <a:endParaRPr lang="en-US" altLang="zh-CN" b="1" dirty="0">
              <a:solidFill>
                <a:srgbClr val="002060"/>
              </a:solidFill>
            </a:endParaRPr>
          </a:p>
          <a:p>
            <a:pPr lvl="1">
              <a:buNone/>
            </a:pPr>
            <a:r>
              <a:rPr lang="en-US" altLang="zh-CN" b="1" dirty="0">
                <a:solidFill>
                  <a:srgbClr val="FF0000"/>
                </a:solidFill>
              </a:rPr>
              <a:t>- : root : tty2</a:t>
            </a:r>
            <a:endParaRPr lang="zh-CN" altLang="zh-CN" b="1" dirty="0">
              <a:solidFill>
                <a:srgbClr val="FF0000"/>
              </a:solidFill>
            </a:endParaRPr>
          </a:p>
          <a:p>
            <a:pPr lvl="1">
              <a:buNone/>
            </a:pPr>
            <a:r>
              <a:rPr lang="en-US" altLang="zh-CN" b="1" dirty="0">
                <a:solidFill>
                  <a:srgbClr val="FF0000"/>
                </a:solidFill>
              </a:rPr>
              <a:t>- : </a:t>
            </a:r>
            <a:r>
              <a:rPr lang="en-US" altLang="zh-CN" b="1" dirty="0" err="1">
                <a:solidFill>
                  <a:srgbClr val="FF0000"/>
                </a:solidFill>
              </a:rPr>
              <a:t>jjheng</a:t>
            </a:r>
            <a:r>
              <a:rPr lang="en-US" altLang="zh-CN" b="1" dirty="0">
                <a:solidFill>
                  <a:srgbClr val="FF0000"/>
                </a:solidFill>
              </a:rPr>
              <a:t> : LOCAL EXCEPT tty4</a:t>
            </a:r>
          </a:p>
          <a:p>
            <a:pPr lvl="1">
              <a:buNone/>
            </a:pPr>
            <a:endParaRPr lang="zh-CN" altLang="en-US"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
        <p:nvSpPr>
          <p:cNvPr id="7" name="TextBox 6"/>
          <p:cNvSpPr txBox="1"/>
          <p:nvPr/>
        </p:nvSpPr>
        <p:spPr>
          <a:xfrm>
            <a:off x="683568" y="1208946"/>
            <a:ext cx="756084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000" b="1" dirty="0">
                <a:solidFill>
                  <a:srgbClr val="002060"/>
                </a:solidFill>
              </a:rPr>
              <a:t>禁止</a:t>
            </a:r>
            <a:r>
              <a:rPr lang="en-US" altLang="zh-CN" sz="2000" b="1" dirty="0">
                <a:solidFill>
                  <a:srgbClr val="002060"/>
                </a:solidFill>
              </a:rPr>
              <a:t> root </a:t>
            </a:r>
            <a:r>
              <a:rPr lang="zh-CN" altLang="zh-CN" sz="2000" b="1" dirty="0">
                <a:solidFill>
                  <a:srgbClr val="002060"/>
                </a:solidFill>
              </a:rPr>
              <a:t>用户从</a:t>
            </a:r>
            <a:r>
              <a:rPr lang="en-US" altLang="zh-CN" sz="2000" b="1" dirty="0">
                <a:solidFill>
                  <a:srgbClr val="002060"/>
                </a:solidFill>
              </a:rPr>
              <a:t> tty2 </a:t>
            </a:r>
            <a:r>
              <a:rPr lang="zh-CN" altLang="zh-CN" sz="2000" b="1" dirty="0">
                <a:solidFill>
                  <a:srgbClr val="002060"/>
                </a:solidFill>
              </a:rPr>
              <a:t>上登录，</a:t>
            </a:r>
            <a:endParaRPr lang="en-US" altLang="zh-CN" sz="2000" b="1" dirty="0">
              <a:solidFill>
                <a:srgbClr val="002060"/>
              </a:solidFill>
            </a:endParaRPr>
          </a:p>
          <a:p>
            <a:r>
              <a:rPr lang="zh-CN" altLang="zh-CN" sz="2000" b="1" dirty="0">
                <a:solidFill>
                  <a:srgbClr val="002060"/>
                </a:solidFill>
              </a:rPr>
              <a:t>用户</a:t>
            </a:r>
            <a:r>
              <a:rPr lang="en-US" altLang="zh-CN" sz="2000" b="1" dirty="0">
                <a:solidFill>
                  <a:srgbClr val="002060"/>
                </a:solidFill>
              </a:rPr>
              <a:t> </a:t>
            </a:r>
            <a:r>
              <a:rPr lang="en-US" altLang="zh-CN" sz="2000" b="1" dirty="0" err="1">
                <a:solidFill>
                  <a:srgbClr val="002060"/>
                </a:solidFill>
              </a:rPr>
              <a:t>jjheng</a:t>
            </a:r>
            <a:r>
              <a:rPr lang="en-US" altLang="zh-CN" sz="2000" b="1" dirty="0">
                <a:solidFill>
                  <a:srgbClr val="002060"/>
                </a:solidFill>
              </a:rPr>
              <a:t> </a:t>
            </a:r>
            <a:r>
              <a:rPr lang="zh-CN" altLang="zh-CN" sz="2000" b="1" dirty="0">
                <a:solidFill>
                  <a:srgbClr val="002060"/>
                </a:solidFill>
              </a:rPr>
              <a:t>可以在除</a:t>
            </a:r>
            <a:r>
              <a:rPr lang="en-US" altLang="zh-CN" sz="2000" b="1" dirty="0">
                <a:solidFill>
                  <a:srgbClr val="002060"/>
                </a:solidFill>
              </a:rPr>
              <a:t> tty4 </a:t>
            </a:r>
            <a:r>
              <a:rPr lang="zh-CN" altLang="zh-CN" sz="2000" b="1" dirty="0">
                <a:solidFill>
                  <a:srgbClr val="002060"/>
                </a:solidFill>
              </a:rPr>
              <a:t>本地终端之外的所有终端登录</a:t>
            </a:r>
            <a:r>
              <a:rPr lang="zh-CN" altLang="en-US" sz="2000" b="1" dirty="0">
                <a:solidFill>
                  <a:srgbClr val="002060"/>
                </a:solidFil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pam_access.so</a:t>
            </a:r>
            <a:r>
              <a:rPr lang="zh-CN" altLang="en-US" b="1" dirty="0">
                <a:solidFill>
                  <a:schemeClr val="accent6">
                    <a:lumMod val="75000"/>
                  </a:schemeClr>
                </a:solidFill>
              </a:rPr>
              <a:t>举例（</a:t>
            </a:r>
            <a:r>
              <a:rPr lang="en-US" altLang="zh-CN" b="1" dirty="0">
                <a:solidFill>
                  <a:schemeClr val="accent6">
                    <a:lumMod val="75000"/>
                  </a:schemeClr>
                </a:solidFill>
              </a:rPr>
              <a:t>2</a:t>
            </a:r>
            <a:r>
              <a:rPr lang="zh-CN" altLang="en-US" b="1" dirty="0">
                <a:solidFill>
                  <a:schemeClr val="accent6">
                    <a:lumMod val="75000"/>
                  </a:schemeClr>
                </a:solidFill>
              </a:rPr>
              <a:t>）</a:t>
            </a:r>
            <a:endParaRPr lang="zh-CN" altLang="en-US" dirty="0"/>
          </a:p>
        </p:txBody>
      </p:sp>
      <p:sp>
        <p:nvSpPr>
          <p:cNvPr id="3" name="内容占位符 2"/>
          <p:cNvSpPr>
            <a:spLocks noGrp="1"/>
          </p:cNvSpPr>
          <p:nvPr>
            <p:ph idx="1"/>
          </p:nvPr>
        </p:nvSpPr>
        <p:spPr>
          <a:xfrm>
            <a:off x="457200" y="2276872"/>
            <a:ext cx="8229600" cy="3854053"/>
          </a:xfrm>
        </p:spPr>
        <p:txBody>
          <a:bodyPr/>
          <a:lstStyle/>
          <a:p>
            <a:r>
              <a:rPr lang="zh-CN" altLang="zh-CN" dirty="0"/>
              <a:t>修改</a:t>
            </a:r>
            <a:r>
              <a:rPr lang="en-US" altLang="zh-CN" dirty="0" err="1"/>
              <a:t>sshd</a:t>
            </a:r>
            <a:r>
              <a:rPr lang="zh-CN" altLang="zh-CN" dirty="0"/>
              <a:t>的</a:t>
            </a:r>
            <a:r>
              <a:rPr lang="en-US" altLang="zh-CN" dirty="0"/>
              <a:t>PAM</a:t>
            </a:r>
            <a:r>
              <a:rPr lang="zh-CN" altLang="zh-CN" dirty="0"/>
              <a:t>配置文件</a:t>
            </a:r>
            <a:r>
              <a:rPr lang="en-US" altLang="zh-CN" dirty="0"/>
              <a:t> </a:t>
            </a:r>
            <a:r>
              <a:rPr lang="en-US" altLang="zh-CN" b="1" dirty="0">
                <a:solidFill>
                  <a:srgbClr val="002060"/>
                </a:solidFill>
              </a:rPr>
              <a:t>/etc/</a:t>
            </a:r>
            <a:r>
              <a:rPr lang="en-US" altLang="zh-CN" b="1" dirty="0" err="1">
                <a:solidFill>
                  <a:srgbClr val="002060"/>
                </a:solidFill>
              </a:rPr>
              <a:t>pam.d</a:t>
            </a:r>
            <a:r>
              <a:rPr lang="en-US" altLang="zh-CN" b="1" dirty="0">
                <a:solidFill>
                  <a:srgbClr val="002060"/>
                </a:solidFill>
              </a:rPr>
              <a:t>/</a:t>
            </a:r>
            <a:r>
              <a:rPr lang="en-US" altLang="zh-CN" b="1" dirty="0" err="1">
                <a:solidFill>
                  <a:srgbClr val="002060"/>
                </a:solidFill>
              </a:rPr>
              <a:t>sshd</a:t>
            </a:r>
            <a:endParaRPr lang="en-US" altLang="zh-CN" b="1" dirty="0">
              <a:solidFill>
                <a:srgbClr val="002060"/>
              </a:solidFill>
            </a:endParaRPr>
          </a:p>
          <a:p>
            <a:pPr lvl="1">
              <a:buNone/>
            </a:pPr>
            <a:r>
              <a:rPr lang="en-US" altLang="zh-CN" sz="2400" b="1" dirty="0"/>
              <a:t>account    required     pam_nologin.so</a:t>
            </a:r>
          </a:p>
          <a:p>
            <a:pPr lvl="1">
              <a:buNone/>
            </a:pPr>
            <a:r>
              <a:rPr lang="en-US" altLang="zh-CN" sz="2400" b="1" dirty="0">
                <a:solidFill>
                  <a:srgbClr val="FF0000"/>
                </a:solidFill>
              </a:rPr>
              <a:t>account    required     pam_access.so            </a:t>
            </a:r>
            <a:r>
              <a:rPr lang="en-US" altLang="zh-CN" sz="2400" b="1" dirty="0" err="1">
                <a:solidFill>
                  <a:srgbClr val="FF0000"/>
                </a:solidFill>
              </a:rPr>
              <a:t>accessfile</a:t>
            </a:r>
            <a:r>
              <a:rPr lang="en-US" altLang="zh-CN" sz="2400" b="1" dirty="0">
                <a:solidFill>
                  <a:srgbClr val="FF0000"/>
                </a:solidFill>
              </a:rPr>
              <a:t>=/etc/</a:t>
            </a:r>
            <a:r>
              <a:rPr lang="en-US" altLang="zh-CN" sz="2400" b="1" dirty="0" err="1">
                <a:solidFill>
                  <a:srgbClr val="FF0000"/>
                </a:solidFill>
              </a:rPr>
              <a:t>ssh</a:t>
            </a:r>
            <a:r>
              <a:rPr lang="en-US" altLang="zh-CN" sz="2400" b="1" dirty="0">
                <a:solidFill>
                  <a:srgbClr val="FF0000"/>
                </a:solidFill>
              </a:rPr>
              <a:t>/</a:t>
            </a:r>
            <a:r>
              <a:rPr lang="en-US" altLang="zh-CN" sz="2400" b="1" dirty="0" err="1">
                <a:solidFill>
                  <a:srgbClr val="FF0000"/>
                </a:solidFill>
              </a:rPr>
              <a:t>sshd_access.conf</a:t>
            </a:r>
            <a:endParaRPr lang="en-US" altLang="zh-CN" sz="2400" b="1" dirty="0">
              <a:solidFill>
                <a:srgbClr val="FF0000"/>
              </a:solidFill>
            </a:endParaRPr>
          </a:p>
          <a:p>
            <a:pPr lvl="1">
              <a:buNone/>
            </a:pPr>
            <a:r>
              <a:rPr lang="en-US" altLang="zh-CN" sz="1600" b="1" dirty="0"/>
              <a:t>…………</a:t>
            </a:r>
            <a:endParaRPr lang="en-US" altLang="zh-CN" sz="1600" b="1" dirty="0">
              <a:solidFill>
                <a:srgbClr val="FF0000"/>
              </a:solidFill>
            </a:endParaRPr>
          </a:p>
          <a:p>
            <a:r>
              <a:rPr lang="zh-CN" altLang="zh-CN" dirty="0"/>
              <a:t>修改配置文件</a:t>
            </a:r>
            <a:r>
              <a:rPr lang="en-US" altLang="zh-CN" b="1" dirty="0">
                <a:solidFill>
                  <a:srgbClr val="002060"/>
                </a:solidFill>
              </a:rPr>
              <a:t> /etc/</a:t>
            </a:r>
            <a:r>
              <a:rPr lang="en-US" altLang="zh-CN" b="1" dirty="0" err="1">
                <a:solidFill>
                  <a:srgbClr val="002060"/>
                </a:solidFill>
              </a:rPr>
              <a:t>ssh</a:t>
            </a:r>
            <a:r>
              <a:rPr lang="en-US" altLang="zh-CN" b="1" dirty="0">
                <a:solidFill>
                  <a:srgbClr val="002060"/>
                </a:solidFill>
              </a:rPr>
              <a:t>/</a:t>
            </a:r>
            <a:r>
              <a:rPr lang="en-US" altLang="zh-CN" b="1" dirty="0" err="1">
                <a:solidFill>
                  <a:srgbClr val="002060"/>
                </a:solidFill>
              </a:rPr>
              <a:t>sshd_access.conf</a:t>
            </a:r>
            <a:endParaRPr lang="en-US" altLang="zh-CN" b="1" dirty="0">
              <a:solidFill>
                <a:srgbClr val="002060"/>
              </a:solidFill>
            </a:endParaRPr>
          </a:p>
          <a:p>
            <a:pPr lvl="1">
              <a:buNone/>
            </a:pPr>
            <a:r>
              <a:rPr lang="en-US" altLang="zh-CN" sz="2400" b="1" dirty="0">
                <a:solidFill>
                  <a:srgbClr val="FF0000"/>
                </a:solidFill>
              </a:rPr>
              <a:t>- : root : ALL EXCEPT centos.ls-</a:t>
            </a:r>
            <a:r>
              <a:rPr lang="en-US" altLang="zh-CN" sz="2400" b="1" dirty="0" err="1">
                <a:solidFill>
                  <a:srgbClr val="FF0000"/>
                </a:solidFill>
              </a:rPr>
              <a:t>al.me</a:t>
            </a:r>
            <a:endParaRPr lang="en-US" altLang="zh-CN" sz="2400" b="1" dirty="0">
              <a:solidFill>
                <a:srgbClr val="FF0000"/>
              </a:solidFill>
            </a:endParaRPr>
          </a:p>
          <a:p>
            <a:pPr lvl="1">
              <a:buNone/>
            </a:pPr>
            <a:r>
              <a:rPr lang="en-US" altLang="zh-CN" sz="2400" b="1" dirty="0">
                <a:solidFill>
                  <a:srgbClr val="FF0000"/>
                </a:solidFill>
              </a:rPr>
              <a:t>- : root : ALL EXCEPT 192.168.0.0/24</a:t>
            </a:r>
          </a:p>
          <a:p>
            <a:pPr lvl="1">
              <a:buNone/>
            </a:pPr>
            <a:r>
              <a:rPr lang="en-US" altLang="zh-CN" sz="2400" b="1" dirty="0">
                <a:solidFill>
                  <a:srgbClr val="FF0000"/>
                </a:solidFill>
              </a:rPr>
              <a:t>- : ALL EXCEPT </a:t>
            </a:r>
            <a:r>
              <a:rPr lang="en-US" altLang="zh-CN" sz="2400" b="1" dirty="0" err="1">
                <a:solidFill>
                  <a:srgbClr val="FF0000"/>
                </a:solidFill>
              </a:rPr>
              <a:t>osmond</a:t>
            </a:r>
            <a:r>
              <a:rPr lang="en-US" altLang="zh-CN" sz="2400" b="1" dirty="0">
                <a:solidFill>
                  <a:srgbClr val="FF0000"/>
                </a:solidFill>
              </a:rPr>
              <a:t> : ALL</a:t>
            </a:r>
            <a:endParaRPr lang="zh-CN" altLang="en-US" sz="24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7" name="TextBox 6"/>
          <p:cNvSpPr txBox="1"/>
          <p:nvPr/>
        </p:nvSpPr>
        <p:spPr>
          <a:xfrm>
            <a:off x="467544" y="1124744"/>
            <a:ext cx="813690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b="1" dirty="0">
                <a:solidFill>
                  <a:srgbClr val="002060"/>
                </a:solidFill>
              </a:rPr>
              <a:t>限制 </a:t>
            </a:r>
            <a:r>
              <a:rPr lang="en-US" altLang="zh-CN" sz="2000" b="1" dirty="0">
                <a:solidFill>
                  <a:srgbClr val="002060"/>
                </a:solidFill>
              </a:rPr>
              <a:t>root </a:t>
            </a:r>
            <a:r>
              <a:rPr lang="zh-CN" altLang="zh-CN" sz="2000" b="1" dirty="0">
                <a:solidFill>
                  <a:srgbClr val="002060"/>
                </a:solidFill>
              </a:rPr>
              <a:t>用户只能从</a:t>
            </a:r>
            <a:r>
              <a:rPr lang="en-US" altLang="zh-CN" sz="2000" b="1" dirty="0">
                <a:solidFill>
                  <a:srgbClr val="002060"/>
                </a:solidFill>
              </a:rPr>
              <a:t> centos.ls-</a:t>
            </a:r>
            <a:r>
              <a:rPr lang="en-US" altLang="zh-CN" sz="2000" b="1" dirty="0" err="1">
                <a:solidFill>
                  <a:srgbClr val="002060"/>
                </a:solidFill>
              </a:rPr>
              <a:t>al.me</a:t>
            </a:r>
            <a:r>
              <a:rPr lang="en-US" altLang="zh-CN" sz="2000" b="1" dirty="0">
                <a:solidFill>
                  <a:srgbClr val="002060"/>
                </a:solidFill>
              </a:rPr>
              <a:t> </a:t>
            </a:r>
            <a:r>
              <a:rPr lang="zh-CN" altLang="zh-CN" sz="2000" b="1" dirty="0">
                <a:solidFill>
                  <a:srgbClr val="002060"/>
                </a:solidFill>
              </a:rPr>
              <a:t>主机上使用</a:t>
            </a:r>
            <a:r>
              <a:rPr lang="en-US" altLang="zh-CN" sz="2000" b="1" dirty="0">
                <a:solidFill>
                  <a:srgbClr val="002060"/>
                </a:solidFill>
              </a:rPr>
              <a:t> </a:t>
            </a:r>
            <a:r>
              <a:rPr lang="en-US" altLang="zh-CN" sz="2000" b="1" dirty="0" err="1">
                <a:solidFill>
                  <a:srgbClr val="002060"/>
                </a:solidFill>
              </a:rPr>
              <a:t>ssh</a:t>
            </a:r>
            <a:r>
              <a:rPr lang="en-US" altLang="zh-CN" sz="2000" b="1" dirty="0">
                <a:solidFill>
                  <a:srgbClr val="002060"/>
                </a:solidFill>
              </a:rPr>
              <a:t> </a:t>
            </a:r>
            <a:r>
              <a:rPr lang="zh-CN" altLang="zh-CN" sz="2000" b="1" dirty="0">
                <a:solidFill>
                  <a:srgbClr val="002060"/>
                </a:solidFill>
              </a:rPr>
              <a:t>登录</a:t>
            </a:r>
            <a:r>
              <a:rPr lang="zh-CN" altLang="en-US" sz="2000" b="1" dirty="0">
                <a:solidFill>
                  <a:srgbClr val="002060"/>
                </a:solidFill>
              </a:rPr>
              <a:t>本系统，</a:t>
            </a:r>
            <a:endParaRPr lang="en-US" altLang="zh-CN" sz="2000" b="1" dirty="0">
              <a:solidFill>
                <a:srgbClr val="002060"/>
              </a:solidFill>
            </a:endParaRPr>
          </a:p>
          <a:p>
            <a:r>
              <a:rPr lang="zh-CN" altLang="en-US" sz="2000" b="1" dirty="0">
                <a:solidFill>
                  <a:srgbClr val="002060"/>
                </a:solidFill>
              </a:rPr>
              <a:t>限制 </a:t>
            </a:r>
            <a:r>
              <a:rPr lang="en-US" altLang="zh-CN" sz="2000" b="1" dirty="0">
                <a:solidFill>
                  <a:srgbClr val="002060"/>
                </a:solidFill>
              </a:rPr>
              <a:t>root </a:t>
            </a:r>
            <a:r>
              <a:rPr lang="zh-CN" altLang="zh-CN" sz="2000" b="1" dirty="0">
                <a:solidFill>
                  <a:srgbClr val="002060"/>
                </a:solidFill>
              </a:rPr>
              <a:t>用户只能从</a:t>
            </a:r>
            <a:r>
              <a:rPr lang="en-US" altLang="zh-CN" sz="2000" b="1" dirty="0">
                <a:solidFill>
                  <a:srgbClr val="002060"/>
                </a:solidFill>
              </a:rPr>
              <a:t> 192.168.0.0/24</a:t>
            </a:r>
            <a:r>
              <a:rPr lang="zh-CN" altLang="zh-CN" sz="2000" b="1" dirty="0">
                <a:solidFill>
                  <a:srgbClr val="002060"/>
                </a:solidFill>
              </a:rPr>
              <a:t>上使用</a:t>
            </a:r>
            <a:r>
              <a:rPr lang="en-US" altLang="zh-CN" sz="2000" b="1" dirty="0">
                <a:solidFill>
                  <a:srgbClr val="002060"/>
                </a:solidFill>
              </a:rPr>
              <a:t> </a:t>
            </a:r>
            <a:r>
              <a:rPr lang="en-US" altLang="zh-CN" sz="2000" b="1" dirty="0" err="1">
                <a:solidFill>
                  <a:srgbClr val="002060"/>
                </a:solidFill>
              </a:rPr>
              <a:t>ssh</a:t>
            </a:r>
            <a:r>
              <a:rPr lang="en-US" altLang="zh-CN" sz="2000" b="1" dirty="0">
                <a:solidFill>
                  <a:srgbClr val="002060"/>
                </a:solidFill>
              </a:rPr>
              <a:t> </a:t>
            </a:r>
            <a:r>
              <a:rPr lang="zh-CN" altLang="zh-CN" sz="2000" b="1" dirty="0">
                <a:solidFill>
                  <a:srgbClr val="002060"/>
                </a:solidFill>
              </a:rPr>
              <a:t>登录</a:t>
            </a:r>
            <a:r>
              <a:rPr lang="zh-CN" altLang="en-US" sz="2000" b="1" dirty="0">
                <a:solidFill>
                  <a:srgbClr val="002060"/>
                </a:solidFill>
              </a:rPr>
              <a:t>本系统，</a:t>
            </a:r>
            <a:endParaRPr lang="en-US" altLang="zh-CN" sz="2000" b="1" dirty="0">
              <a:solidFill>
                <a:srgbClr val="002060"/>
              </a:solidFill>
            </a:endParaRPr>
          </a:p>
          <a:p>
            <a:r>
              <a:rPr lang="zh-CN" altLang="zh-CN" sz="2000" b="1" dirty="0">
                <a:solidFill>
                  <a:srgbClr val="002060"/>
                </a:solidFill>
              </a:rPr>
              <a:t>禁止所有除了</a:t>
            </a:r>
            <a:r>
              <a:rPr lang="en-US" altLang="zh-CN" sz="2000" b="1" dirty="0">
                <a:solidFill>
                  <a:srgbClr val="002060"/>
                </a:solidFill>
              </a:rPr>
              <a:t> </a:t>
            </a:r>
            <a:r>
              <a:rPr lang="en-US" altLang="zh-CN" sz="2000" b="1" dirty="0" err="1">
                <a:solidFill>
                  <a:srgbClr val="002060"/>
                </a:solidFill>
              </a:rPr>
              <a:t>osmond</a:t>
            </a:r>
            <a:r>
              <a:rPr lang="en-US" altLang="zh-CN" sz="2000" b="1" dirty="0">
                <a:solidFill>
                  <a:srgbClr val="002060"/>
                </a:solidFill>
              </a:rPr>
              <a:t> </a:t>
            </a:r>
            <a:r>
              <a:rPr lang="zh-CN" altLang="zh-CN" sz="2000" b="1" dirty="0">
                <a:solidFill>
                  <a:srgbClr val="002060"/>
                </a:solidFill>
              </a:rPr>
              <a:t>之外的用户使用</a:t>
            </a:r>
            <a:r>
              <a:rPr lang="en-US" altLang="zh-CN" sz="2000" b="1" dirty="0">
                <a:solidFill>
                  <a:srgbClr val="002060"/>
                </a:solidFill>
              </a:rPr>
              <a:t> </a:t>
            </a:r>
            <a:r>
              <a:rPr lang="en-US" altLang="zh-CN" sz="2000" b="1" dirty="0" err="1">
                <a:solidFill>
                  <a:srgbClr val="002060"/>
                </a:solidFill>
              </a:rPr>
              <a:t>ssh</a:t>
            </a:r>
            <a:r>
              <a:rPr lang="en-US" altLang="zh-CN" sz="2000" b="1" dirty="0">
                <a:solidFill>
                  <a:srgbClr val="002060"/>
                </a:solidFill>
              </a:rPr>
              <a:t> </a:t>
            </a:r>
            <a:r>
              <a:rPr lang="zh-CN" altLang="zh-CN" sz="2000" b="1" dirty="0">
                <a:solidFill>
                  <a:srgbClr val="002060"/>
                </a:solidFill>
              </a:rPr>
              <a:t>登录</a:t>
            </a:r>
            <a:r>
              <a:rPr lang="zh-CN" altLang="en-US" sz="2000" b="1" dirty="0">
                <a:solidFill>
                  <a:srgbClr val="002060"/>
                </a:solidFill>
              </a:rPr>
              <a:t>本系统</a:t>
            </a:r>
            <a:r>
              <a:rPr lang="zh-CN" altLang="zh-CN" sz="2000" b="1" dirty="0">
                <a:solidFill>
                  <a:srgbClr val="002060"/>
                </a:solidFill>
              </a:rPr>
              <a:t>。</a:t>
            </a:r>
            <a:endParaRPr lang="zh-CN" altLang="en-US" sz="2000" b="1" dirty="0">
              <a:solidFill>
                <a:srgbClr val="00206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pam_listfile.so</a:t>
            </a:r>
            <a:r>
              <a:rPr lang="zh-CN" altLang="en-US" dirty="0">
                <a:solidFill>
                  <a:schemeClr val="accent6">
                    <a:lumMod val="75000"/>
                  </a:schemeClr>
                </a:solidFill>
              </a:rPr>
              <a:t>模块简介</a:t>
            </a:r>
          </a:p>
        </p:txBody>
      </p:sp>
      <p:sp>
        <p:nvSpPr>
          <p:cNvPr id="3" name="内容占位符 2"/>
          <p:cNvSpPr>
            <a:spLocks noGrp="1"/>
          </p:cNvSpPr>
          <p:nvPr>
            <p:ph idx="1"/>
          </p:nvPr>
        </p:nvSpPr>
        <p:spPr>
          <a:xfrm>
            <a:off x="395536" y="1484784"/>
            <a:ext cx="8424936" cy="4646141"/>
          </a:xfrm>
        </p:spPr>
        <p:txBody>
          <a:bodyPr/>
          <a:lstStyle/>
          <a:p>
            <a:r>
              <a:rPr lang="zh-CN" altLang="zh-CN" dirty="0"/>
              <a:t>使用允许</a:t>
            </a:r>
            <a:r>
              <a:rPr lang="en-US" altLang="zh-CN" dirty="0"/>
              <a:t>/</a:t>
            </a:r>
            <a:r>
              <a:rPr lang="zh-CN" altLang="zh-CN" dirty="0"/>
              <a:t>禁止列表实现访问控制</a:t>
            </a:r>
            <a:endParaRPr lang="en-US" altLang="zh-CN" dirty="0"/>
          </a:p>
          <a:p>
            <a:pPr lvl="1"/>
            <a:r>
              <a:rPr lang="zh-CN" altLang="en-US" dirty="0"/>
              <a:t>基于</a:t>
            </a:r>
            <a:r>
              <a:rPr lang="zh-CN" altLang="en-US" b="1" dirty="0"/>
              <a:t> </a:t>
            </a:r>
            <a:r>
              <a:rPr lang="en-US" altLang="zh-CN" b="1" dirty="0"/>
              <a:t>user </a:t>
            </a:r>
            <a:r>
              <a:rPr lang="zh-CN" altLang="en-US" dirty="0"/>
              <a:t>的</a:t>
            </a:r>
            <a:r>
              <a:rPr lang="zh-CN" altLang="zh-CN" dirty="0"/>
              <a:t>允许</a:t>
            </a:r>
            <a:r>
              <a:rPr lang="en-US" altLang="zh-CN" dirty="0"/>
              <a:t>/</a:t>
            </a:r>
            <a:r>
              <a:rPr lang="zh-CN" altLang="zh-CN" dirty="0"/>
              <a:t>禁止列表</a:t>
            </a:r>
            <a:endParaRPr lang="en-US" altLang="zh-CN" dirty="0"/>
          </a:p>
          <a:p>
            <a:pPr lvl="1"/>
            <a:r>
              <a:rPr lang="zh-CN" altLang="en-US" dirty="0"/>
              <a:t>基于 </a:t>
            </a:r>
            <a:r>
              <a:rPr lang="en-US" altLang="zh-CN" b="1" dirty="0"/>
              <a:t>group</a:t>
            </a:r>
            <a:r>
              <a:rPr lang="en-US" altLang="zh-CN" dirty="0"/>
              <a:t> </a:t>
            </a:r>
            <a:r>
              <a:rPr lang="zh-CN" altLang="en-US" dirty="0"/>
              <a:t>的</a:t>
            </a:r>
            <a:r>
              <a:rPr lang="zh-CN" altLang="zh-CN" dirty="0"/>
              <a:t>允许</a:t>
            </a:r>
            <a:r>
              <a:rPr lang="en-US" altLang="zh-CN" dirty="0"/>
              <a:t>/</a:t>
            </a:r>
            <a:r>
              <a:rPr lang="zh-CN" altLang="zh-CN" dirty="0"/>
              <a:t>禁止列表</a:t>
            </a:r>
            <a:endParaRPr lang="en-US" altLang="zh-CN" dirty="0"/>
          </a:p>
          <a:p>
            <a:pPr lvl="1"/>
            <a:r>
              <a:rPr lang="zh-CN" altLang="en-US" dirty="0"/>
              <a:t>基于 </a:t>
            </a:r>
            <a:r>
              <a:rPr lang="en-US" altLang="zh-CN" dirty="0" err="1"/>
              <a:t>tty|rhost|ruser|shell</a:t>
            </a:r>
            <a:r>
              <a:rPr lang="en-US" altLang="zh-CN" dirty="0"/>
              <a:t> </a:t>
            </a:r>
            <a:r>
              <a:rPr lang="zh-CN" altLang="en-US" dirty="0"/>
              <a:t>的</a:t>
            </a:r>
            <a:r>
              <a:rPr lang="zh-CN" altLang="zh-CN" dirty="0"/>
              <a:t>允许</a:t>
            </a:r>
            <a:r>
              <a:rPr lang="en-US" altLang="zh-CN" dirty="0"/>
              <a:t>/</a:t>
            </a:r>
            <a:r>
              <a:rPr lang="zh-CN" altLang="zh-CN" dirty="0"/>
              <a:t>禁止列表</a:t>
            </a:r>
            <a:endParaRPr lang="en-US" altLang="zh-CN" dirty="0"/>
          </a:p>
          <a:p>
            <a:r>
              <a:rPr lang="zh-CN" altLang="en-US" dirty="0"/>
              <a:t>可用的模块测试类型</a:t>
            </a:r>
            <a:endParaRPr lang="en-US" altLang="zh-CN" dirty="0"/>
          </a:p>
          <a:p>
            <a:pPr lvl="1"/>
            <a:r>
              <a:rPr lang="en-US" altLang="zh-CN" dirty="0">
                <a:solidFill>
                  <a:srgbClr val="FF0000"/>
                </a:solidFill>
              </a:rPr>
              <a:t>auth</a:t>
            </a:r>
            <a:r>
              <a:rPr lang="en-US" altLang="zh-CN" dirty="0"/>
              <a:t>, </a:t>
            </a:r>
            <a:r>
              <a:rPr lang="en-US" altLang="zh-CN" dirty="0">
                <a:solidFill>
                  <a:srgbClr val="002060"/>
                </a:solidFill>
              </a:rPr>
              <a:t>account</a:t>
            </a:r>
            <a:r>
              <a:rPr lang="en-US" altLang="zh-CN" dirty="0"/>
              <a:t>, </a:t>
            </a:r>
            <a:r>
              <a:rPr lang="en-US" altLang="zh-CN" dirty="0">
                <a:solidFill>
                  <a:srgbClr val="002060"/>
                </a:solidFill>
              </a:rPr>
              <a:t>password</a:t>
            </a:r>
            <a:r>
              <a:rPr lang="en-US" altLang="zh-CN" dirty="0"/>
              <a:t> and </a:t>
            </a:r>
            <a:r>
              <a:rPr lang="en-US" altLang="zh-CN" dirty="0">
                <a:solidFill>
                  <a:srgbClr val="002060"/>
                </a:solidFill>
              </a:rPr>
              <a:t>session</a:t>
            </a:r>
          </a:p>
          <a:p>
            <a:r>
              <a:rPr lang="zh-CN" altLang="en-US" dirty="0"/>
              <a:t>模块</a:t>
            </a:r>
            <a:r>
              <a:rPr lang="zh-CN" altLang="zh-CN" dirty="0"/>
              <a:t>配置文件</a:t>
            </a:r>
            <a:endParaRPr lang="en-US" altLang="zh-CN" dirty="0"/>
          </a:p>
          <a:p>
            <a:pPr lvl="1"/>
            <a:r>
              <a:rPr lang="zh-CN" altLang="en-US" dirty="0"/>
              <a:t>存放同类型的项目，如全部为用户名或全部为组名</a:t>
            </a:r>
            <a:endParaRPr lang="en-US" altLang="zh-CN" dirty="0"/>
          </a:p>
          <a:p>
            <a:pPr lvl="1"/>
            <a:r>
              <a:rPr lang="zh-CN" altLang="en-US" dirty="0"/>
              <a:t>每一行存放一个项目</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pam_listfile.so</a:t>
            </a:r>
            <a:r>
              <a:rPr lang="zh-CN" altLang="zh-CN" dirty="0"/>
              <a:t>的模块参数</a:t>
            </a:r>
            <a:endParaRPr lang="zh-CN" altLang="en-US" dirty="0"/>
          </a:p>
        </p:txBody>
      </p:sp>
      <p:sp>
        <p:nvSpPr>
          <p:cNvPr id="3" name="内容占位符 2"/>
          <p:cNvSpPr>
            <a:spLocks noGrp="1"/>
          </p:cNvSpPr>
          <p:nvPr>
            <p:ph idx="1"/>
          </p:nvPr>
        </p:nvSpPr>
        <p:spPr>
          <a:xfrm>
            <a:off x="457200" y="1268760"/>
            <a:ext cx="8229600" cy="4862165"/>
          </a:xfrm>
        </p:spPr>
        <p:txBody>
          <a:bodyPr/>
          <a:lstStyle/>
          <a:p>
            <a:pPr lvl="0"/>
            <a:r>
              <a:rPr lang="en-US" altLang="zh-CN" sz="2400" b="1" dirty="0">
                <a:solidFill>
                  <a:srgbClr val="002060"/>
                </a:solidFill>
              </a:rPr>
              <a:t>item=[</a:t>
            </a:r>
            <a:r>
              <a:rPr lang="en-US" altLang="zh-CN" sz="2400" b="1" dirty="0" err="1">
                <a:solidFill>
                  <a:srgbClr val="002060"/>
                </a:solidFill>
              </a:rPr>
              <a:t>tty|user|rhost|ruser|group|shell</a:t>
            </a:r>
            <a:r>
              <a:rPr lang="en-US" altLang="zh-CN" sz="2400" b="1" dirty="0">
                <a:solidFill>
                  <a:srgbClr val="002060"/>
                </a:solidFill>
              </a:rPr>
              <a:t>]</a:t>
            </a:r>
            <a:endParaRPr lang="en-US" altLang="zh-CN" sz="2400" dirty="0"/>
          </a:p>
          <a:p>
            <a:pPr lvl="1"/>
            <a:r>
              <a:rPr lang="zh-CN" altLang="zh-CN" sz="2000" dirty="0"/>
              <a:t>设置访问控制的对象类型</a:t>
            </a:r>
          </a:p>
          <a:p>
            <a:r>
              <a:rPr lang="en-US" altLang="zh-CN" sz="2400" b="1" dirty="0">
                <a:solidFill>
                  <a:srgbClr val="002060"/>
                </a:solidFill>
              </a:rPr>
              <a:t>file=/path/to/filename</a:t>
            </a:r>
            <a:endParaRPr lang="en-US" altLang="zh-CN" sz="2400" dirty="0"/>
          </a:p>
          <a:p>
            <a:pPr lvl="1"/>
            <a:r>
              <a:rPr lang="zh-CN" altLang="zh-CN" sz="2000" dirty="0"/>
              <a:t>指定保存有“</a:t>
            </a:r>
            <a:r>
              <a:rPr lang="en-US" altLang="zh-CN" sz="2000" dirty="0"/>
              <a:t>item</a:t>
            </a:r>
            <a:r>
              <a:rPr lang="zh-CN" altLang="zh-CN" sz="2000" dirty="0"/>
              <a:t>”对象的文件位置</a:t>
            </a:r>
          </a:p>
          <a:p>
            <a:pPr lvl="0"/>
            <a:r>
              <a:rPr lang="en-US" altLang="zh-CN" sz="2400" b="1" dirty="0">
                <a:solidFill>
                  <a:srgbClr val="002060"/>
                </a:solidFill>
              </a:rPr>
              <a:t>sense=</a:t>
            </a:r>
            <a:r>
              <a:rPr lang="en-US" altLang="zh-CN" sz="2400" b="1" dirty="0" err="1">
                <a:solidFill>
                  <a:srgbClr val="002060"/>
                </a:solidFill>
              </a:rPr>
              <a:t>allow|deny</a:t>
            </a:r>
            <a:endParaRPr lang="en-US" altLang="zh-CN" sz="2400" dirty="0"/>
          </a:p>
          <a:p>
            <a:pPr lvl="1"/>
            <a:r>
              <a:rPr lang="zh-CN" altLang="zh-CN" sz="2000" dirty="0"/>
              <a:t>在文件</a:t>
            </a:r>
            <a:r>
              <a:rPr lang="en-US" altLang="zh-CN" sz="2000" b="1" dirty="0">
                <a:solidFill>
                  <a:srgbClr val="002060"/>
                </a:solidFill>
              </a:rPr>
              <a:t>file</a:t>
            </a:r>
            <a:r>
              <a:rPr lang="zh-CN" altLang="zh-CN" sz="2000" dirty="0"/>
              <a:t>中找到指定的</a:t>
            </a:r>
            <a:r>
              <a:rPr lang="en-US" altLang="zh-CN" sz="2000" dirty="0"/>
              <a:t> item </a:t>
            </a:r>
            <a:r>
              <a:rPr lang="zh-CN" altLang="zh-CN" sz="2000" dirty="0"/>
              <a:t>对象时的动作</a:t>
            </a:r>
            <a:r>
              <a:rPr lang="zh-CN" altLang="en-US" sz="2000" dirty="0"/>
              <a:t>（或允许或拒绝）</a:t>
            </a:r>
            <a:endParaRPr lang="en-US" altLang="zh-CN" sz="2000" dirty="0"/>
          </a:p>
          <a:p>
            <a:pPr lvl="1"/>
            <a:r>
              <a:rPr lang="zh-CN" altLang="zh-CN" sz="2000" dirty="0"/>
              <a:t>如果在文件中找不到相应的</a:t>
            </a:r>
            <a:r>
              <a:rPr lang="en-US" altLang="zh-CN" sz="2000" dirty="0"/>
              <a:t>item</a:t>
            </a:r>
            <a:r>
              <a:rPr lang="zh-CN" altLang="zh-CN" sz="2000" dirty="0"/>
              <a:t>对象，则执行相反的动作</a:t>
            </a:r>
          </a:p>
          <a:p>
            <a:pPr lvl="0"/>
            <a:r>
              <a:rPr lang="en-US" altLang="zh-CN" sz="2400" b="1" dirty="0" err="1">
                <a:solidFill>
                  <a:srgbClr val="002060"/>
                </a:solidFill>
              </a:rPr>
              <a:t>onerr</a:t>
            </a:r>
            <a:r>
              <a:rPr lang="en-US" altLang="zh-CN" sz="2400" b="1" dirty="0">
                <a:solidFill>
                  <a:srgbClr val="002060"/>
                </a:solidFill>
              </a:rPr>
              <a:t>=</a:t>
            </a:r>
            <a:r>
              <a:rPr lang="en-US" altLang="zh-CN" sz="2400" b="1" dirty="0" err="1">
                <a:solidFill>
                  <a:srgbClr val="002060"/>
                </a:solidFill>
              </a:rPr>
              <a:t>succeed|fail</a:t>
            </a:r>
            <a:endParaRPr lang="en-US" altLang="zh-CN" sz="2400" dirty="0"/>
          </a:p>
          <a:p>
            <a:pPr lvl="1"/>
            <a:r>
              <a:rPr lang="zh-CN" altLang="zh-CN" sz="2000" dirty="0"/>
              <a:t>指定当某类事件发生时的返回值</a:t>
            </a:r>
            <a:r>
              <a:rPr lang="zh-CN" altLang="en-US" sz="2000" dirty="0"/>
              <a:t>（或成功或失败）</a:t>
            </a:r>
            <a:endParaRPr lang="zh-CN" altLang="zh-CN" sz="2000" dirty="0"/>
          </a:p>
          <a:p>
            <a:r>
              <a:rPr lang="en-US" altLang="zh-CN" sz="2400" b="1" dirty="0">
                <a:solidFill>
                  <a:srgbClr val="002060"/>
                </a:solidFill>
              </a:rPr>
              <a:t>apply=[user|@group]</a:t>
            </a:r>
            <a:endParaRPr lang="en-US" altLang="zh-CN" sz="2400" dirty="0"/>
          </a:p>
          <a:p>
            <a:pPr lvl="1"/>
            <a:r>
              <a:rPr lang="zh-CN" altLang="zh-CN" sz="2000" dirty="0"/>
              <a:t>指定规则所适用的对象</a:t>
            </a:r>
            <a:endParaRPr lang="en-US" altLang="zh-CN" sz="2000" dirty="0"/>
          </a:p>
          <a:p>
            <a:pPr lvl="1"/>
            <a:r>
              <a:rPr lang="zh-CN" altLang="zh-CN" sz="2000" dirty="0"/>
              <a:t>只有当</a:t>
            </a:r>
            <a:r>
              <a:rPr lang="en-US" altLang="zh-CN" sz="2000" dirty="0"/>
              <a:t> item=[</a:t>
            </a:r>
            <a:r>
              <a:rPr lang="en-US" altLang="zh-CN" sz="2000" dirty="0" err="1"/>
              <a:t>tty|rhost|shell</a:t>
            </a:r>
            <a:r>
              <a:rPr lang="en-US" altLang="zh-CN" sz="2000" dirty="0"/>
              <a:t>] </a:t>
            </a:r>
            <a:r>
              <a:rPr lang="zh-CN" altLang="zh-CN" sz="2000" dirty="0"/>
              <a:t>时才有意思</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pam_listfile.so</a:t>
            </a:r>
            <a:r>
              <a:rPr lang="zh-CN" altLang="en-US" b="1" dirty="0">
                <a:solidFill>
                  <a:schemeClr val="accent6">
                    <a:lumMod val="75000"/>
                  </a:schemeClr>
                </a:solidFill>
              </a:rPr>
              <a:t>举例（</a:t>
            </a:r>
            <a:r>
              <a:rPr lang="en-US" altLang="zh-CN" b="1" dirty="0">
                <a:solidFill>
                  <a:schemeClr val="accent6">
                    <a:lumMod val="75000"/>
                  </a:schemeClr>
                </a:solidFill>
              </a:rPr>
              <a:t>1</a:t>
            </a:r>
            <a:r>
              <a:rPr lang="zh-CN" altLang="en-US" b="1" dirty="0">
                <a:solidFill>
                  <a:schemeClr val="accent6">
                    <a:lumMod val="75000"/>
                  </a:schemeClr>
                </a:solidFill>
              </a:rPr>
              <a:t>）</a:t>
            </a:r>
            <a:endParaRPr lang="zh-CN" altLang="en-US" dirty="0"/>
          </a:p>
        </p:txBody>
      </p:sp>
      <p:sp>
        <p:nvSpPr>
          <p:cNvPr id="3" name="内容占位符 2"/>
          <p:cNvSpPr>
            <a:spLocks noGrp="1"/>
          </p:cNvSpPr>
          <p:nvPr>
            <p:ph idx="1"/>
          </p:nvPr>
        </p:nvSpPr>
        <p:spPr>
          <a:xfrm>
            <a:off x="323528" y="2060848"/>
            <a:ext cx="8496944" cy="4070077"/>
          </a:xfrm>
        </p:spPr>
        <p:txBody>
          <a:bodyPr/>
          <a:lstStyle/>
          <a:p>
            <a:r>
              <a:rPr lang="en-US" altLang="zh-CN" dirty="0"/>
              <a:t>/etc/</a:t>
            </a:r>
            <a:r>
              <a:rPr lang="en-US" altLang="zh-CN" dirty="0" err="1"/>
              <a:t>pam.d</a:t>
            </a:r>
            <a:r>
              <a:rPr lang="en-US" altLang="zh-CN" dirty="0"/>
              <a:t>/</a:t>
            </a:r>
            <a:r>
              <a:rPr lang="en-US" altLang="zh-CN" dirty="0" err="1"/>
              <a:t>vsftpd</a:t>
            </a:r>
            <a:endParaRPr lang="en-US" altLang="zh-CN" dirty="0"/>
          </a:p>
          <a:p>
            <a:pPr lvl="1">
              <a:buNone/>
            </a:pPr>
            <a:r>
              <a:rPr lang="en-US" altLang="zh-CN" sz="2400" b="1" dirty="0"/>
              <a:t>session    optional     pam_keyinit.so    force revoke</a:t>
            </a:r>
          </a:p>
          <a:p>
            <a:pPr lvl="1">
              <a:buNone/>
            </a:pPr>
            <a:r>
              <a:rPr lang="en-US" altLang="zh-CN" sz="2400" b="1" dirty="0">
                <a:solidFill>
                  <a:srgbClr val="FF0000"/>
                </a:solidFill>
              </a:rPr>
              <a:t>auth       required     pam_listfile.so item=user sense=deny file=/etc/</a:t>
            </a:r>
            <a:r>
              <a:rPr lang="en-US" altLang="zh-CN" sz="2400" b="1" dirty="0" err="1">
                <a:solidFill>
                  <a:srgbClr val="FF0000"/>
                </a:solidFill>
              </a:rPr>
              <a:t>vsftpd</a:t>
            </a:r>
            <a:r>
              <a:rPr lang="en-US" altLang="zh-CN" sz="2400" b="1" dirty="0">
                <a:solidFill>
                  <a:srgbClr val="FF0000"/>
                </a:solidFill>
              </a:rPr>
              <a:t>/</a:t>
            </a:r>
            <a:r>
              <a:rPr lang="en-US" altLang="zh-CN" sz="2400" b="1" dirty="0" err="1">
                <a:solidFill>
                  <a:srgbClr val="FF0000"/>
                </a:solidFill>
              </a:rPr>
              <a:t>ftpusers</a:t>
            </a:r>
            <a:r>
              <a:rPr lang="en-US" altLang="zh-CN" sz="2400" b="1" dirty="0">
                <a:solidFill>
                  <a:srgbClr val="FF0000"/>
                </a:solidFill>
              </a:rPr>
              <a:t> </a:t>
            </a:r>
            <a:r>
              <a:rPr lang="en-US" altLang="zh-CN" sz="2400" b="1" dirty="0" err="1">
                <a:solidFill>
                  <a:srgbClr val="FF0000"/>
                </a:solidFill>
              </a:rPr>
              <a:t>onerr</a:t>
            </a:r>
            <a:r>
              <a:rPr lang="en-US" altLang="zh-CN" sz="2400" b="1" dirty="0">
                <a:solidFill>
                  <a:srgbClr val="FF0000"/>
                </a:solidFill>
              </a:rPr>
              <a:t>=succeed</a:t>
            </a:r>
          </a:p>
          <a:p>
            <a:pPr lvl="1">
              <a:buNone/>
            </a:pPr>
            <a:r>
              <a:rPr lang="en-US" altLang="zh-CN" sz="2400" b="1" dirty="0"/>
              <a:t>……</a:t>
            </a:r>
          </a:p>
          <a:p>
            <a:r>
              <a:rPr lang="en-US" altLang="zh-CN" dirty="0"/>
              <a:t>/etc/</a:t>
            </a:r>
            <a:r>
              <a:rPr lang="en-US" altLang="zh-CN" dirty="0" err="1"/>
              <a:t>vsftpd</a:t>
            </a:r>
            <a:r>
              <a:rPr lang="en-US" altLang="zh-CN" dirty="0"/>
              <a:t>/</a:t>
            </a:r>
            <a:r>
              <a:rPr lang="en-US" altLang="zh-CN" dirty="0" err="1"/>
              <a:t>ftpusers</a:t>
            </a:r>
            <a:endParaRPr lang="en-US" altLang="zh-CN" dirty="0"/>
          </a:p>
          <a:p>
            <a:pPr lvl="1">
              <a:buNone/>
            </a:pPr>
            <a:r>
              <a:rPr lang="en-US" altLang="zh-CN" sz="2400" b="1" dirty="0">
                <a:solidFill>
                  <a:srgbClr val="FF0000"/>
                </a:solidFill>
              </a:rPr>
              <a:t>root</a:t>
            </a:r>
          </a:p>
          <a:p>
            <a:pPr lvl="1">
              <a:buNone/>
            </a:pPr>
            <a:r>
              <a:rPr lang="en-US" altLang="zh-CN" sz="2400" b="1" dirty="0">
                <a:solidFill>
                  <a:srgbClr val="FF0000"/>
                </a:solidFill>
              </a:rPr>
              <a:t>bin</a:t>
            </a:r>
          </a:p>
          <a:p>
            <a:pPr lvl="1">
              <a:buNone/>
            </a:pPr>
            <a:r>
              <a:rPr lang="en-US" altLang="zh-CN" sz="2400" b="1" dirty="0">
                <a:solidFill>
                  <a:srgbClr val="FF0000"/>
                </a:solidFill>
              </a:rPr>
              <a:t>……</a:t>
            </a:r>
            <a:endParaRPr lang="zh-CN" altLang="en-US" sz="24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
        <p:nvSpPr>
          <p:cNvPr id="7" name="TextBox 6"/>
          <p:cNvSpPr txBox="1"/>
          <p:nvPr/>
        </p:nvSpPr>
        <p:spPr>
          <a:xfrm>
            <a:off x="539552" y="1268760"/>
            <a:ext cx="799288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b="1" dirty="0" err="1">
                <a:solidFill>
                  <a:srgbClr val="002060"/>
                </a:solidFill>
              </a:rPr>
              <a:t>Vsftpd</a:t>
            </a:r>
            <a:r>
              <a:rPr lang="en-US" altLang="zh-CN" sz="2000" b="1" dirty="0">
                <a:solidFill>
                  <a:srgbClr val="002060"/>
                </a:solidFill>
              </a:rPr>
              <a:t> </a:t>
            </a:r>
            <a:r>
              <a:rPr lang="zh-CN" altLang="en-US" sz="2000" b="1" dirty="0">
                <a:solidFill>
                  <a:srgbClr val="002060"/>
                </a:solidFill>
              </a:rPr>
              <a:t>的默认配置</a:t>
            </a:r>
            <a:r>
              <a:rPr lang="zh-CN" altLang="en-US" sz="2000" b="1" dirty="0"/>
              <a:t>：拒绝</a:t>
            </a:r>
            <a:r>
              <a:rPr lang="en-US" altLang="zh-CN" sz="2000" b="1" dirty="0"/>
              <a:t>/etc/</a:t>
            </a:r>
            <a:r>
              <a:rPr lang="en-US" altLang="zh-CN" sz="2000" b="1" dirty="0" err="1"/>
              <a:t>vsftpd</a:t>
            </a:r>
            <a:r>
              <a:rPr lang="en-US" altLang="zh-CN" sz="2000" b="1" dirty="0"/>
              <a:t>/</a:t>
            </a:r>
            <a:r>
              <a:rPr lang="en-US" altLang="zh-CN" sz="2000" b="1" dirty="0" err="1"/>
              <a:t>ftpusers</a:t>
            </a:r>
            <a:r>
              <a:rPr lang="zh-CN" altLang="en-US" sz="2000" b="1" dirty="0"/>
              <a:t>中列出的用户登录</a:t>
            </a:r>
            <a:r>
              <a:rPr lang="en-US" altLang="zh-CN" b="1" dirty="0"/>
              <a:t>ftp</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pam_listfile.so</a:t>
            </a:r>
            <a:r>
              <a:rPr lang="zh-CN" altLang="en-US" b="1" dirty="0">
                <a:solidFill>
                  <a:schemeClr val="accent6">
                    <a:lumMod val="75000"/>
                  </a:schemeClr>
                </a:solidFill>
              </a:rPr>
              <a:t>举例（</a:t>
            </a:r>
            <a:r>
              <a:rPr lang="en-US" altLang="zh-CN" b="1" dirty="0">
                <a:solidFill>
                  <a:schemeClr val="accent6">
                    <a:lumMod val="75000"/>
                  </a:schemeClr>
                </a:solidFill>
              </a:rPr>
              <a:t>2</a:t>
            </a:r>
            <a:r>
              <a:rPr lang="zh-CN" altLang="en-US" b="1" dirty="0">
                <a:solidFill>
                  <a:schemeClr val="accent6">
                    <a:lumMod val="75000"/>
                  </a:schemeClr>
                </a:solidFill>
              </a:rPr>
              <a:t>）</a:t>
            </a:r>
            <a:endParaRPr lang="zh-CN" altLang="en-US" dirty="0"/>
          </a:p>
        </p:txBody>
      </p:sp>
      <p:sp>
        <p:nvSpPr>
          <p:cNvPr id="3" name="内容占位符 2"/>
          <p:cNvSpPr>
            <a:spLocks noGrp="1"/>
          </p:cNvSpPr>
          <p:nvPr>
            <p:ph idx="1"/>
          </p:nvPr>
        </p:nvSpPr>
        <p:spPr>
          <a:xfrm>
            <a:off x="323528" y="2060848"/>
            <a:ext cx="8496944" cy="4070077"/>
          </a:xfrm>
        </p:spPr>
        <p:txBody>
          <a:bodyPr/>
          <a:lstStyle/>
          <a:p>
            <a:r>
              <a:rPr lang="zh-CN" altLang="zh-CN" dirty="0"/>
              <a:t>编辑</a:t>
            </a:r>
            <a:r>
              <a:rPr lang="en-US" altLang="zh-CN" b="1" dirty="0">
                <a:solidFill>
                  <a:srgbClr val="002060"/>
                </a:solidFill>
              </a:rPr>
              <a:t> /etc/</a:t>
            </a:r>
            <a:r>
              <a:rPr lang="en-US" altLang="zh-CN" b="1" dirty="0" err="1">
                <a:solidFill>
                  <a:srgbClr val="002060"/>
                </a:solidFill>
              </a:rPr>
              <a:t>pam.d</a:t>
            </a:r>
            <a:r>
              <a:rPr lang="en-US" altLang="zh-CN" b="1" dirty="0">
                <a:solidFill>
                  <a:srgbClr val="002060"/>
                </a:solidFill>
              </a:rPr>
              <a:t>/</a:t>
            </a:r>
            <a:r>
              <a:rPr lang="en-US" altLang="zh-CN" b="1" dirty="0" err="1">
                <a:solidFill>
                  <a:srgbClr val="002060"/>
                </a:solidFill>
              </a:rPr>
              <a:t>sshd</a:t>
            </a:r>
            <a:endParaRPr lang="en-US" altLang="zh-CN" b="1" dirty="0">
              <a:solidFill>
                <a:srgbClr val="002060"/>
              </a:solidFill>
            </a:endParaRPr>
          </a:p>
          <a:p>
            <a:pPr lvl="1">
              <a:buNone/>
            </a:pPr>
            <a:r>
              <a:rPr lang="en-US" altLang="zh-CN" sz="2000" b="1" dirty="0"/>
              <a:t>auth       include      system-auth </a:t>
            </a:r>
          </a:p>
          <a:p>
            <a:pPr lvl="1">
              <a:buNone/>
            </a:pPr>
            <a:r>
              <a:rPr lang="en-US" altLang="zh-CN" sz="2400" b="1" dirty="0">
                <a:solidFill>
                  <a:srgbClr val="FF0000"/>
                </a:solidFill>
              </a:rPr>
              <a:t>auth     required        pam_listfile.so item=user sense=deny </a:t>
            </a:r>
            <a:r>
              <a:rPr lang="en-US" altLang="zh-CN" sz="2400" b="1" dirty="0" err="1">
                <a:solidFill>
                  <a:srgbClr val="FF0000"/>
                </a:solidFill>
              </a:rPr>
              <a:t>onerr</a:t>
            </a:r>
            <a:r>
              <a:rPr lang="en-US" altLang="zh-CN" sz="2400" b="1" dirty="0">
                <a:solidFill>
                  <a:srgbClr val="FF0000"/>
                </a:solidFill>
              </a:rPr>
              <a:t>=succeed file=/etc/</a:t>
            </a:r>
            <a:r>
              <a:rPr lang="en-US" altLang="zh-CN" sz="2400" b="1" dirty="0" err="1">
                <a:solidFill>
                  <a:srgbClr val="FF0000"/>
                </a:solidFill>
              </a:rPr>
              <a:t>ssh</a:t>
            </a:r>
            <a:r>
              <a:rPr lang="en-US" altLang="zh-CN" sz="2400" b="1" dirty="0">
                <a:solidFill>
                  <a:srgbClr val="FF0000"/>
                </a:solidFill>
              </a:rPr>
              <a:t>/</a:t>
            </a:r>
            <a:r>
              <a:rPr lang="en-US" altLang="zh-CN" sz="2400" b="1" dirty="0" err="1">
                <a:solidFill>
                  <a:srgbClr val="FF0000"/>
                </a:solidFill>
              </a:rPr>
              <a:t>sshd.deny</a:t>
            </a:r>
            <a:r>
              <a:rPr lang="en-US" altLang="zh-CN" sz="2400" b="1" dirty="0">
                <a:solidFill>
                  <a:srgbClr val="FF0000"/>
                </a:solidFill>
              </a:rPr>
              <a:t> </a:t>
            </a:r>
          </a:p>
          <a:p>
            <a:pPr lvl="1">
              <a:buNone/>
            </a:pPr>
            <a:r>
              <a:rPr lang="en-US" altLang="zh-CN" sz="2400" b="1" dirty="0"/>
              <a:t>……</a:t>
            </a:r>
          </a:p>
          <a:p>
            <a:r>
              <a:rPr lang="zh-CN" altLang="en-US" sz="3200" dirty="0"/>
              <a:t>编辑</a:t>
            </a:r>
            <a:r>
              <a:rPr lang="en-US" altLang="zh-CN" sz="3200" b="1" dirty="0"/>
              <a:t> </a:t>
            </a:r>
            <a:r>
              <a:rPr lang="en-US" altLang="zh-CN" sz="3200" b="1" dirty="0">
                <a:solidFill>
                  <a:srgbClr val="002060"/>
                </a:solidFill>
              </a:rPr>
              <a:t>/etc/</a:t>
            </a:r>
            <a:r>
              <a:rPr lang="en-US" altLang="zh-CN" sz="3200" b="1" dirty="0" err="1">
                <a:solidFill>
                  <a:srgbClr val="002060"/>
                </a:solidFill>
              </a:rPr>
              <a:t>ssh</a:t>
            </a:r>
            <a:r>
              <a:rPr lang="en-US" altLang="zh-CN" sz="3200" b="1" dirty="0">
                <a:solidFill>
                  <a:srgbClr val="002060"/>
                </a:solidFill>
              </a:rPr>
              <a:t>/</a:t>
            </a:r>
            <a:r>
              <a:rPr lang="en-US" altLang="zh-CN" sz="3200" b="1" dirty="0" err="1">
                <a:solidFill>
                  <a:srgbClr val="002060"/>
                </a:solidFill>
              </a:rPr>
              <a:t>sshd.deny</a:t>
            </a:r>
            <a:r>
              <a:rPr lang="en-US" altLang="zh-CN" sz="3200" b="1" dirty="0">
                <a:solidFill>
                  <a:srgbClr val="002060"/>
                </a:solidFill>
              </a:rPr>
              <a:t> </a:t>
            </a:r>
            <a:endParaRPr lang="en-US" altLang="zh-CN" b="1" dirty="0">
              <a:solidFill>
                <a:srgbClr val="002060"/>
              </a:solidFill>
            </a:endParaRPr>
          </a:p>
          <a:p>
            <a:pPr lvl="1">
              <a:buNone/>
            </a:pPr>
            <a:r>
              <a:rPr lang="en-US" altLang="zh-CN" sz="2400" b="1" dirty="0">
                <a:solidFill>
                  <a:srgbClr val="FF0000"/>
                </a:solidFill>
              </a:rPr>
              <a:t>root</a:t>
            </a:r>
          </a:p>
          <a:p>
            <a:pPr lvl="1">
              <a:buNone/>
            </a:pPr>
            <a:r>
              <a:rPr lang="en-US" altLang="zh-CN" sz="2400" b="1" dirty="0" err="1">
                <a:solidFill>
                  <a:srgbClr val="FF0000"/>
                </a:solidFill>
              </a:rPr>
              <a:t>jjheng</a:t>
            </a:r>
            <a:endParaRPr lang="en-US" altLang="zh-CN" sz="2400" b="1" dirty="0">
              <a:solidFill>
                <a:srgbClr val="FF0000"/>
              </a:solidFill>
            </a:endParaRPr>
          </a:p>
          <a:p>
            <a:pPr lvl="1">
              <a:buNone/>
            </a:pPr>
            <a:r>
              <a:rPr lang="en-US" altLang="zh-CN" sz="2400" b="1" dirty="0">
                <a:solidFill>
                  <a:srgbClr val="FF0000"/>
                </a:solidFill>
              </a:rPr>
              <a:t>……</a:t>
            </a:r>
            <a:endParaRPr lang="zh-CN" altLang="en-US" sz="24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
        <p:nvSpPr>
          <p:cNvPr id="7" name="TextBox 6"/>
          <p:cNvSpPr txBox="1"/>
          <p:nvPr/>
        </p:nvSpPr>
        <p:spPr>
          <a:xfrm>
            <a:off x="539552" y="1268760"/>
            <a:ext cx="799288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t>拒绝</a:t>
            </a:r>
            <a:r>
              <a:rPr lang="en-US" altLang="zh-CN" sz="2400" b="1" dirty="0"/>
              <a:t> </a:t>
            </a:r>
            <a:r>
              <a:rPr lang="en-US" altLang="zh-CN" sz="2400" dirty="0"/>
              <a:t>/etc/</a:t>
            </a:r>
            <a:r>
              <a:rPr lang="en-US" altLang="zh-CN" sz="2400" dirty="0" err="1"/>
              <a:t>ssh</a:t>
            </a:r>
            <a:r>
              <a:rPr lang="en-US" altLang="zh-CN" sz="2400" dirty="0"/>
              <a:t>/</a:t>
            </a:r>
            <a:r>
              <a:rPr lang="en-US" altLang="zh-CN" sz="2400" dirty="0" err="1"/>
              <a:t>sshd.deny</a:t>
            </a:r>
            <a:r>
              <a:rPr lang="en-US" altLang="zh-CN" sz="2400" dirty="0"/>
              <a:t> </a:t>
            </a:r>
            <a:r>
              <a:rPr lang="zh-CN" altLang="en-US" sz="2400" b="1" dirty="0"/>
              <a:t>中列出的用户 </a:t>
            </a:r>
            <a:r>
              <a:rPr lang="en-US" altLang="zh-CN" sz="2400" b="1" dirty="0" err="1"/>
              <a:t>ssh</a:t>
            </a:r>
            <a:r>
              <a:rPr lang="en-US" altLang="zh-CN" sz="2400" b="1" dirty="0"/>
              <a:t> </a:t>
            </a:r>
            <a:r>
              <a:rPr lang="zh-CN" altLang="en-US" sz="2400" b="1" dirty="0"/>
              <a:t>登录</a:t>
            </a:r>
            <a:endParaRPr lang="zh-CN"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pam_listfile.so</a:t>
            </a:r>
            <a:r>
              <a:rPr lang="zh-CN" altLang="en-US" b="1" dirty="0">
                <a:solidFill>
                  <a:schemeClr val="accent6">
                    <a:lumMod val="75000"/>
                  </a:schemeClr>
                </a:solidFill>
              </a:rPr>
              <a:t>举例（</a:t>
            </a:r>
            <a:r>
              <a:rPr lang="en-US" altLang="zh-CN" b="1" dirty="0">
                <a:solidFill>
                  <a:schemeClr val="accent6">
                    <a:lumMod val="75000"/>
                  </a:schemeClr>
                </a:solidFill>
              </a:rPr>
              <a:t>3</a:t>
            </a:r>
            <a:r>
              <a:rPr lang="zh-CN" altLang="en-US" b="1" dirty="0">
                <a:solidFill>
                  <a:schemeClr val="accent6">
                    <a:lumMod val="75000"/>
                  </a:schemeClr>
                </a:solidFill>
              </a:rPr>
              <a:t>）</a:t>
            </a:r>
            <a:endParaRPr lang="zh-CN" altLang="en-US" dirty="0"/>
          </a:p>
        </p:txBody>
      </p:sp>
      <p:sp>
        <p:nvSpPr>
          <p:cNvPr id="3" name="内容占位符 2"/>
          <p:cNvSpPr>
            <a:spLocks noGrp="1"/>
          </p:cNvSpPr>
          <p:nvPr>
            <p:ph idx="1"/>
          </p:nvPr>
        </p:nvSpPr>
        <p:spPr>
          <a:xfrm>
            <a:off x="323528" y="2060848"/>
            <a:ext cx="8496944" cy="4070077"/>
          </a:xfrm>
        </p:spPr>
        <p:txBody>
          <a:bodyPr/>
          <a:lstStyle/>
          <a:p>
            <a:r>
              <a:rPr lang="zh-CN" altLang="en-US" dirty="0"/>
              <a:t>编辑</a:t>
            </a:r>
            <a:r>
              <a:rPr lang="zh-CN" altLang="en-US" b="1" dirty="0">
                <a:solidFill>
                  <a:srgbClr val="002060"/>
                </a:solidFill>
              </a:rPr>
              <a:t> </a:t>
            </a:r>
            <a:r>
              <a:rPr lang="en-US" altLang="zh-CN" b="1" dirty="0">
                <a:solidFill>
                  <a:srgbClr val="002060"/>
                </a:solidFill>
              </a:rPr>
              <a:t>/etc/</a:t>
            </a:r>
            <a:r>
              <a:rPr lang="en-US" altLang="zh-CN" b="1" dirty="0" err="1">
                <a:solidFill>
                  <a:srgbClr val="002060"/>
                </a:solidFill>
              </a:rPr>
              <a:t>pam.d</a:t>
            </a:r>
            <a:r>
              <a:rPr lang="en-US" altLang="zh-CN" b="1" dirty="0">
                <a:solidFill>
                  <a:srgbClr val="002060"/>
                </a:solidFill>
              </a:rPr>
              <a:t>/</a:t>
            </a:r>
            <a:r>
              <a:rPr lang="en-US" altLang="zh-CN" b="1" dirty="0" err="1">
                <a:solidFill>
                  <a:srgbClr val="002060"/>
                </a:solidFill>
              </a:rPr>
              <a:t>su</a:t>
            </a:r>
            <a:endParaRPr lang="en-US" altLang="zh-CN" b="1" dirty="0">
              <a:solidFill>
                <a:srgbClr val="002060"/>
              </a:solidFill>
            </a:endParaRPr>
          </a:p>
          <a:p>
            <a:pPr lvl="1">
              <a:buNone/>
            </a:pPr>
            <a:r>
              <a:rPr lang="en-US" altLang="zh-CN" sz="2400" b="1" dirty="0"/>
              <a:t>auth   sufficient    pam_rootok.so</a:t>
            </a:r>
          </a:p>
          <a:p>
            <a:pPr lvl="1">
              <a:buNone/>
            </a:pPr>
            <a:r>
              <a:rPr lang="en-US" altLang="zh-CN" sz="2400" b="1" dirty="0">
                <a:solidFill>
                  <a:srgbClr val="FF0000"/>
                </a:solidFill>
              </a:rPr>
              <a:t>auth   required     pam_listfile.so   item=user  </a:t>
            </a:r>
            <a:r>
              <a:rPr lang="en-US" altLang="zh-CN" sz="2400" b="1" dirty="0" err="1">
                <a:solidFill>
                  <a:srgbClr val="FF0000"/>
                </a:solidFill>
              </a:rPr>
              <a:t>onerr</a:t>
            </a:r>
            <a:r>
              <a:rPr lang="en-US" altLang="zh-CN" sz="2400" b="1" dirty="0">
                <a:solidFill>
                  <a:srgbClr val="FF0000"/>
                </a:solidFill>
              </a:rPr>
              <a:t>=fail  sense=allow   file=/etc/security/</a:t>
            </a:r>
            <a:r>
              <a:rPr lang="en-US" altLang="zh-CN" sz="2400" b="1" dirty="0" err="1">
                <a:solidFill>
                  <a:srgbClr val="FF0000"/>
                </a:solidFill>
              </a:rPr>
              <a:t>su.ok</a:t>
            </a:r>
            <a:endParaRPr lang="en-US" altLang="zh-CN" sz="2400" b="1" dirty="0">
              <a:solidFill>
                <a:srgbClr val="FF0000"/>
              </a:solidFill>
            </a:endParaRPr>
          </a:p>
          <a:p>
            <a:pPr lvl="1">
              <a:buNone/>
            </a:pPr>
            <a:r>
              <a:rPr lang="en-US" altLang="zh-CN" sz="2400" b="1" dirty="0"/>
              <a:t>……</a:t>
            </a:r>
          </a:p>
          <a:p>
            <a:r>
              <a:rPr lang="zh-CN" altLang="en-US" dirty="0"/>
              <a:t>编辑</a:t>
            </a:r>
            <a:r>
              <a:rPr lang="zh-CN" altLang="en-US" b="1" dirty="0">
                <a:solidFill>
                  <a:srgbClr val="002060"/>
                </a:solidFill>
              </a:rPr>
              <a:t> </a:t>
            </a:r>
            <a:r>
              <a:rPr lang="en-US" altLang="zh-CN" b="1" dirty="0">
                <a:solidFill>
                  <a:srgbClr val="002060"/>
                </a:solidFill>
              </a:rPr>
              <a:t>/etc/security/</a:t>
            </a:r>
            <a:r>
              <a:rPr lang="en-US" altLang="zh-CN" b="1" dirty="0" err="1">
                <a:solidFill>
                  <a:srgbClr val="002060"/>
                </a:solidFill>
              </a:rPr>
              <a:t>su.ok</a:t>
            </a:r>
            <a:endParaRPr lang="en-US" altLang="zh-CN" b="1" dirty="0">
              <a:solidFill>
                <a:srgbClr val="002060"/>
              </a:solidFill>
            </a:endParaRPr>
          </a:p>
          <a:p>
            <a:pPr lvl="1">
              <a:buNone/>
            </a:pPr>
            <a:r>
              <a:rPr lang="en-US" altLang="zh-CN" sz="2400" b="1" dirty="0">
                <a:solidFill>
                  <a:srgbClr val="FF0000"/>
                </a:solidFill>
              </a:rPr>
              <a:t>root</a:t>
            </a:r>
          </a:p>
          <a:p>
            <a:pPr lvl="1">
              <a:buNone/>
            </a:pPr>
            <a:r>
              <a:rPr lang="en-US" altLang="zh-CN" sz="2400" b="1" dirty="0">
                <a:solidFill>
                  <a:srgbClr val="FF0000"/>
                </a:solidFill>
              </a:rPr>
              <a:t>tom</a:t>
            </a:r>
          </a:p>
          <a:p>
            <a:pPr lvl="1">
              <a:buNone/>
            </a:pPr>
            <a:r>
              <a:rPr lang="en-US" altLang="zh-CN" sz="2400" b="1" dirty="0">
                <a:solidFill>
                  <a:srgbClr val="FF0000"/>
                </a:solidFill>
              </a:rPr>
              <a:t>……</a:t>
            </a:r>
            <a:endParaRPr lang="zh-CN" altLang="en-US" sz="24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
        <p:nvSpPr>
          <p:cNvPr id="7" name="TextBox 6"/>
          <p:cNvSpPr txBox="1"/>
          <p:nvPr/>
        </p:nvSpPr>
        <p:spPr>
          <a:xfrm>
            <a:off x="467544" y="1268760"/>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t>使用 </a:t>
            </a:r>
            <a:r>
              <a:rPr lang="en-US" altLang="zh-CN" sz="2400" b="1" dirty="0" err="1"/>
              <a:t>su</a:t>
            </a:r>
            <a:r>
              <a:rPr lang="en-US" altLang="zh-CN" sz="2400" b="1" dirty="0"/>
              <a:t> </a:t>
            </a:r>
            <a:r>
              <a:rPr lang="zh-CN" altLang="en-US" sz="2400" b="1" dirty="0"/>
              <a:t>时只能切换为 </a:t>
            </a:r>
            <a:r>
              <a:rPr lang="en-US" altLang="zh-CN" sz="2400" b="1" dirty="0"/>
              <a:t>/etc/security/</a:t>
            </a:r>
            <a:r>
              <a:rPr lang="en-US" altLang="zh-CN" sz="2400" b="1" dirty="0" err="1"/>
              <a:t>su.ok</a:t>
            </a:r>
            <a:r>
              <a:rPr lang="en-US" altLang="zh-CN" sz="2400" b="1" dirty="0"/>
              <a:t> </a:t>
            </a:r>
            <a:r>
              <a:rPr lang="zh-CN" altLang="en-US" sz="2400" b="1" dirty="0"/>
              <a:t>中列出的用户</a:t>
            </a:r>
            <a:endParaRPr lang="zh-CN"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pam_time.so</a:t>
            </a:r>
            <a:r>
              <a:rPr lang="zh-CN" altLang="en-US" dirty="0">
                <a:solidFill>
                  <a:schemeClr val="accent6">
                    <a:lumMod val="75000"/>
                  </a:schemeClr>
                </a:solidFill>
              </a:rPr>
              <a:t>模块简介</a:t>
            </a:r>
          </a:p>
        </p:txBody>
      </p:sp>
      <p:sp>
        <p:nvSpPr>
          <p:cNvPr id="3" name="内容占位符 2"/>
          <p:cNvSpPr>
            <a:spLocks noGrp="1"/>
          </p:cNvSpPr>
          <p:nvPr>
            <p:ph idx="1"/>
          </p:nvPr>
        </p:nvSpPr>
        <p:spPr>
          <a:xfrm>
            <a:off x="323528" y="1412776"/>
            <a:ext cx="8496944" cy="4718149"/>
          </a:xfrm>
        </p:spPr>
        <p:txBody>
          <a:bodyPr/>
          <a:lstStyle/>
          <a:p>
            <a:r>
              <a:rPr lang="zh-CN" altLang="en-US" dirty="0"/>
              <a:t>实现基于时间的登录访问控制</a:t>
            </a:r>
            <a:endParaRPr lang="en-US" altLang="zh-CN" dirty="0"/>
          </a:p>
          <a:p>
            <a:pPr lvl="1"/>
            <a:r>
              <a:rPr lang="zh-CN" altLang="en-US" b="1" dirty="0">
                <a:solidFill>
                  <a:srgbClr val="002060"/>
                </a:solidFill>
              </a:rPr>
              <a:t>通过 </a:t>
            </a:r>
            <a:r>
              <a:rPr lang="en-US" altLang="zh-CN" b="1" dirty="0">
                <a:solidFill>
                  <a:srgbClr val="002060"/>
                </a:solidFill>
              </a:rPr>
              <a:t>login </a:t>
            </a:r>
            <a:r>
              <a:rPr lang="zh-CN" altLang="en-US" b="1" dirty="0">
                <a:solidFill>
                  <a:srgbClr val="002060"/>
                </a:solidFill>
              </a:rPr>
              <a:t>限制本地登录的访问时间</a:t>
            </a:r>
            <a:endParaRPr lang="en-US" altLang="zh-CN" b="1" dirty="0">
              <a:solidFill>
                <a:srgbClr val="002060"/>
              </a:solidFill>
            </a:endParaRPr>
          </a:p>
          <a:p>
            <a:pPr lvl="1"/>
            <a:r>
              <a:rPr lang="zh-CN" altLang="en-US" b="1" dirty="0">
                <a:solidFill>
                  <a:srgbClr val="002060"/>
                </a:solidFill>
              </a:rPr>
              <a:t>通过 </a:t>
            </a:r>
            <a:r>
              <a:rPr lang="en-US" altLang="zh-CN" b="1" dirty="0" err="1">
                <a:solidFill>
                  <a:srgbClr val="002060"/>
                </a:solidFill>
              </a:rPr>
              <a:t>sshd</a:t>
            </a:r>
            <a:r>
              <a:rPr lang="en-US" altLang="zh-CN" b="1" dirty="0">
                <a:solidFill>
                  <a:srgbClr val="002060"/>
                </a:solidFill>
              </a:rPr>
              <a:t> </a:t>
            </a:r>
            <a:r>
              <a:rPr lang="zh-CN" altLang="en-US" b="1" dirty="0">
                <a:solidFill>
                  <a:srgbClr val="002060"/>
                </a:solidFill>
              </a:rPr>
              <a:t>限制网络登录的访问时间</a:t>
            </a:r>
            <a:endParaRPr lang="en-US" altLang="zh-CN" b="1" dirty="0">
              <a:solidFill>
                <a:srgbClr val="002060"/>
              </a:solidFill>
            </a:endParaRPr>
          </a:p>
          <a:p>
            <a:r>
              <a:rPr lang="zh-CN" altLang="en-US" dirty="0"/>
              <a:t>可用的模块测试类型</a:t>
            </a:r>
            <a:endParaRPr lang="en-US" altLang="zh-CN" dirty="0"/>
          </a:p>
          <a:p>
            <a:pPr lvl="1"/>
            <a:r>
              <a:rPr lang="en-US" altLang="zh-CN" dirty="0">
                <a:solidFill>
                  <a:srgbClr val="FF0000"/>
                </a:solidFill>
              </a:rPr>
              <a:t>account</a:t>
            </a:r>
            <a:endParaRPr lang="en-US" altLang="zh-CN" dirty="0">
              <a:solidFill>
                <a:srgbClr val="002060"/>
              </a:solidFill>
            </a:endParaRPr>
          </a:p>
          <a:p>
            <a:r>
              <a:rPr lang="zh-CN" altLang="zh-CN" dirty="0"/>
              <a:t>默认的</a:t>
            </a:r>
            <a:r>
              <a:rPr lang="zh-CN" altLang="en-US" dirty="0"/>
              <a:t>模块</a:t>
            </a:r>
            <a:r>
              <a:rPr lang="zh-CN" altLang="zh-CN" dirty="0"/>
              <a:t>配置文件</a:t>
            </a:r>
            <a:endParaRPr lang="en-US" altLang="zh-CN" dirty="0"/>
          </a:p>
          <a:p>
            <a:pPr lvl="1"/>
            <a:r>
              <a:rPr lang="en-US" altLang="zh-CN" dirty="0"/>
              <a:t>/etc/security/</a:t>
            </a:r>
            <a:r>
              <a:rPr lang="en-US" altLang="zh-CN" dirty="0" err="1"/>
              <a:t>time.conf</a:t>
            </a:r>
            <a:endParaRPr lang="en-US" altLang="zh-CN" dirty="0"/>
          </a:p>
          <a:p>
            <a:pPr lvl="1">
              <a:buNone/>
            </a:pPr>
            <a:r>
              <a:rPr lang="en-US" altLang="zh-CN" b="1" dirty="0">
                <a:solidFill>
                  <a:schemeClr val="accent6">
                    <a:lumMod val="75000"/>
                  </a:schemeClr>
                </a:solidFill>
              </a:rPr>
              <a:t># man 5 </a:t>
            </a:r>
            <a:r>
              <a:rPr lang="en-US" altLang="zh-CN" b="1" dirty="0" err="1">
                <a:solidFill>
                  <a:schemeClr val="accent6">
                    <a:lumMod val="75000"/>
                  </a:schemeClr>
                </a:solidFill>
              </a:rPr>
              <a:t>time.conf</a:t>
            </a:r>
            <a:endParaRPr lang="en-US" altLang="zh-CN" b="1" dirty="0">
              <a:solidFill>
                <a:schemeClr val="accent6">
                  <a:lumMod val="75000"/>
                </a:schemeClr>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6">
                    <a:lumMod val="75000"/>
                  </a:schemeClr>
                </a:solidFill>
              </a:rPr>
              <a:t>pam_time</a:t>
            </a:r>
            <a:r>
              <a:rPr lang="zh-CN" altLang="en-US" dirty="0">
                <a:solidFill>
                  <a:schemeClr val="accent6">
                    <a:lumMod val="75000"/>
                  </a:schemeClr>
                </a:solidFill>
              </a:rPr>
              <a:t>的</a:t>
            </a:r>
            <a:r>
              <a:rPr lang="zh-CN" altLang="en-US" dirty="0"/>
              <a:t>模块</a:t>
            </a:r>
            <a:r>
              <a:rPr lang="zh-CN" altLang="zh-CN" dirty="0"/>
              <a:t>配置文件</a:t>
            </a:r>
            <a:endParaRPr lang="zh-CN" altLang="en-US" dirty="0"/>
          </a:p>
        </p:txBody>
      </p:sp>
      <p:sp>
        <p:nvSpPr>
          <p:cNvPr id="3" name="内容占位符 2"/>
          <p:cNvSpPr>
            <a:spLocks noGrp="1"/>
          </p:cNvSpPr>
          <p:nvPr>
            <p:ph idx="1"/>
          </p:nvPr>
        </p:nvSpPr>
        <p:spPr>
          <a:xfrm>
            <a:off x="457200" y="2060848"/>
            <a:ext cx="8229600" cy="4070077"/>
          </a:xfrm>
        </p:spPr>
        <p:txBody>
          <a:bodyPr/>
          <a:lstStyle/>
          <a:p>
            <a:r>
              <a:rPr lang="zh-CN" altLang="en-US" b="1" dirty="0">
                <a:solidFill>
                  <a:srgbClr val="002060"/>
                </a:solidFill>
              </a:rPr>
              <a:t>服务、终端、用户 是逻辑表达式的列表</a:t>
            </a:r>
            <a:endParaRPr lang="en-US" altLang="zh-CN" b="1" dirty="0">
              <a:solidFill>
                <a:srgbClr val="002060"/>
              </a:solidFill>
            </a:endParaRPr>
          </a:p>
          <a:p>
            <a:pPr lvl="1"/>
            <a:r>
              <a:rPr lang="zh-CN" altLang="zh-CN" sz="2400" dirty="0"/>
              <a:t>“</a:t>
            </a:r>
            <a:r>
              <a:rPr lang="en-US" altLang="zh-CN" sz="2400" b="1" dirty="0">
                <a:solidFill>
                  <a:srgbClr val="002060"/>
                </a:solidFill>
              </a:rPr>
              <a:t>!</a:t>
            </a:r>
            <a:r>
              <a:rPr lang="zh-CN" altLang="zh-CN" sz="2400" dirty="0"/>
              <a:t>”表示非；“</a:t>
            </a:r>
            <a:r>
              <a:rPr lang="en-US" altLang="zh-CN" sz="2400" b="1" dirty="0">
                <a:solidFill>
                  <a:srgbClr val="002060"/>
                </a:solidFill>
              </a:rPr>
              <a:t>|</a:t>
            </a:r>
            <a:r>
              <a:rPr lang="zh-CN" altLang="zh-CN" sz="2400" dirty="0"/>
              <a:t>”表示或；“</a:t>
            </a:r>
            <a:r>
              <a:rPr lang="en-US" altLang="zh-CN" sz="2400" b="1" dirty="0">
                <a:solidFill>
                  <a:srgbClr val="002060"/>
                </a:solidFill>
              </a:rPr>
              <a:t>&amp;</a:t>
            </a:r>
            <a:r>
              <a:rPr lang="zh-CN" altLang="zh-CN" sz="2400" dirty="0"/>
              <a:t>”表示与</a:t>
            </a:r>
            <a:endParaRPr lang="en-US" altLang="zh-CN" sz="2400" dirty="0"/>
          </a:p>
          <a:p>
            <a:r>
              <a:rPr lang="zh-CN" altLang="en-US" sz="2800" dirty="0"/>
              <a:t>服务（</a:t>
            </a:r>
            <a:r>
              <a:rPr lang="en-US" altLang="zh-CN" sz="2800" dirty="0"/>
              <a:t>services</a:t>
            </a:r>
            <a:r>
              <a:rPr lang="zh-CN" altLang="en-US" sz="2800" dirty="0"/>
              <a:t>）</a:t>
            </a:r>
            <a:r>
              <a:rPr lang="en-US" altLang="zh-CN" sz="2800" dirty="0"/>
              <a:t>—— </a:t>
            </a:r>
            <a:r>
              <a:rPr lang="zh-CN" altLang="zh-CN" sz="2800" dirty="0"/>
              <a:t>即</a:t>
            </a:r>
            <a:r>
              <a:rPr lang="en-US" altLang="zh-CN" sz="2800" dirty="0"/>
              <a:t>PAM</a:t>
            </a:r>
            <a:r>
              <a:rPr lang="zh-CN" altLang="zh-CN" sz="2800" dirty="0"/>
              <a:t>客户</a:t>
            </a:r>
            <a:endParaRPr lang="en-US" altLang="zh-CN" sz="2800" dirty="0"/>
          </a:p>
          <a:p>
            <a:pPr lvl="1"/>
            <a:r>
              <a:rPr lang="zh-CN" altLang="zh-CN" sz="2400" dirty="0"/>
              <a:t>应用</a:t>
            </a:r>
            <a:r>
              <a:rPr lang="en-US" altLang="zh-CN" sz="2400" dirty="0"/>
              <a:t>PAM</a:t>
            </a:r>
            <a:r>
              <a:rPr lang="zh-CN" altLang="zh-CN" sz="2400" dirty="0"/>
              <a:t>功能的服务名称</a:t>
            </a:r>
            <a:r>
              <a:rPr lang="zh-CN" altLang="en-US" sz="2400" dirty="0"/>
              <a:t>（如：</a:t>
            </a:r>
            <a:r>
              <a:rPr lang="en-US" altLang="zh-CN" sz="2400" b="1" dirty="0">
                <a:solidFill>
                  <a:srgbClr val="002060"/>
                </a:solidFill>
              </a:rPr>
              <a:t>login</a:t>
            </a:r>
            <a:r>
              <a:rPr lang="zh-CN" altLang="en-US" sz="2400" dirty="0"/>
              <a:t>、</a:t>
            </a:r>
            <a:r>
              <a:rPr lang="en-US" altLang="zh-CN" sz="2400" b="1" dirty="0" err="1">
                <a:solidFill>
                  <a:srgbClr val="002060"/>
                </a:solidFill>
              </a:rPr>
              <a:t>sshd</a:t>
            </a:r>
            <a:r>
              <a:rPr lang="zh-CN" altLang="en-US" sz="2400" b="1" dirty="0"/>
              <a:t>）</a:t>
            </a:r>
            <a:endParaRPr lang="en-US" altLang="zh-CN" sz="2400" dirty="0"/>
          </a:p>
          <a:p>
            <a:r>
              <a:rPr lang="zh-CN" altLang="en-US" sz="2800" dirty="0"/>
              <a:t>终端（</a:t>
            </a:r>
            <a:r>
              <a:rPr lang="en-US" altLang="zh-CN" sz="2800" dirty="0" err="1"/>
              <a:t>ttys</a:t>
            </a:r>
            <a:r>
              <a:rPr lang="zh-CN" altLang="en-US" sz="2800" dirty="0"/>
              <a:t>）</a:t>
            </a:r>
            <a:r>
              <a:rPr lang="en-US" altLang="zh-CN" sz="2800" dirty="0"/>
              <a:t>—— </a:t>
            </a:r>
            <a:r>
              <a:rPr lang="zh-CN" altLang="zh-CN" sz="2800" dirty="0"/>
              <a:t>应用此规则的终端名</a:t>
            </a:r>
            <a:endParaRPr lang="en-US" altLang="zh-CN" sz="2800" dirty="0"/>
          </a:p>
          <a:p>
            <a:pPr lvl="1"/>
            <a:r>
              <a:rPr lang="zh-CN" altLang="zh-CN" sz="2400" dirty="0"/>
              <a:t>“</a:t>
            </a:r>
            <a:r>
              <a:rPr lang="en-US" altLang="zh-CN" sz="2400" b="1" dirty="0"/>
              <a:t>*</a:t>
            </a:r>
            <a:r>
              <a:rPr lang="zh-CN" altLang="zh-CN" sz="2400" dirty="0"/>
              <a:t>”表示任何终端</a:t>
            </a:r>
            <a:endParaRPr lang="en-US" altLang="zh-CN" sz="2400" dirty="0"/>
          </a:p>
          <a:p>
            <a:r>
              <a:rPr lang="zh-CN" altLang="en-US" sz="2800" dirty="0"/>
              <a:t>用户（</a:t>
            </a:r>
            <a:r>
              <a:rPr lang="en-US" altLang="zh-CN" sz="2800" dirty="0"/>
              <a:t>users</a:t>
            </a:r>
            <a:r>
              <a:rPr lang="zh-CN" altLang="en-US" sz="2800" dirty="0"/>
              <a:t>）</a:t>
            </a:r>
            <a:r>
              <a:rPr lang="en-US" altLang="zh-CN" sz="2800" dirty="0"/>
              <a:t> —— </a:t>
            </a:r>
            <a:r>
              <a:rPr lang="zh-CN" altLang="zh-CN" sz="2800" dirty="0"/>
              <a:t>应用此规则的</a:t>
            </a:r>
            <a:r>
              <a:rPr lang="zh-CN" altLang="en-US" sz="2800" dirty="0"/>
              <a:t>用户</a:t>
            </a:r>
            <a:r>
              <a:rPr lang="zh-CN" altLang="zh-CN" sz="2800" dirty="0"/>
              <a:t>名</a:t>
            </a:r>
            <a:endParaRPr lang="en-US" altLang="zh-CN" sz="2800" dirty="0"/>
          </a:p>
          <a:p>
            <a:pPr lvl="1"/>
            <a:r>
              <a:rPr lang="zh-CN" altLang="zh-CN" sz="2400" dirty="0"/>
              <a:t>“</a:t>
            </a:r>
            <a:r>
              <a:rPr lang="en-US" altLang="zh-CN" sz="2400" b="1" dirty="0"/>
              <a:t>*</a:t>
            </a:r>
            <a:r>
              <a:rPr lang="zh-CN" altLang="zh-CN" sz="2400" dirty="0"/>
              <a:t>”表示任何用户</a:t>
            </a:r>
            <a:endParaRPr lang="en-US" altLang="zh-CN"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78</a:t>
            </a:fld>
            <a:endParaRPr lang="en-US" altLang="zh-CN" dirty="0"/>
          </a:p>
        </p:txBody>
      </p:sp>
      <p:sp>
        <p:nvSpPr>
          <p:cNvPr id="7" name="TextBox 6"/>
          <p:cNvSpPr txBox="1"/>
          <p:nvPr/>
        </p:nvSpPr>
        <p:spPr>
          <a:xfrm>
            <a:off x="611560" y="1268760"/>
            <a:ext cx="76328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dirty="0"/>
              <a:t>服务 </a:t>
            </a:r>
            <a:r>
              <a:rPr lang="en-US" altLang="zh-CN" sz="2800" dirty="0"/>
              <a:t>; </a:t>
            </a:r>
            <a:r>
              <a:rPr lang="zh-CN" altLang="en-US" sz="2800" dirty="0"/>
              <a:t>终端 </a:t>
            </a:r>
            <a:r>
              <a:rPr lang="en-US" altLang="zh-CN" sz="2800" dirty="0"/>
              <a:t>; </a:t>
            </a:r>
            <a:r>
              <a:rPr lang="zh-CN" altLang="en-US" sz="2800" dirty="0"/>
              <a:t>用户 </a:t>
            </a:r>
            <a:r>
              <a:rPr lang="en-US" altLang="zh-CN" sz="2800" dirty="0"/>
              <a:t>;  </a:t>
            </a:r>
            <a:r>
              <a:rPr lang="zh-CN" altLang="en-US" sz="2800" dirty="0"/>
              <a:t>时间</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6">
                    <a:lumMod val="75000"/>
                  </a:schemeClr>
                </a:solidFill>
              </a:rPr>
              <a:t>pam_time</a:t>
            </a:r>
            <a:r>
              <a:rPr lang="zh-CN" altLang="en-US" dirty="0">
                <a:solidFill>
                  <a:schemeClr val="accent6">
                    <a:lumMod val="75000"/>
                  </a:schemeClr>
                </a:solidFill>
              </a:rPr>
              <a:t>的</a:t>
            </a:r>
            <a:r>
              <a:rPr lang="zh-CN" altLang="en-US" dirty="0"/>
              <a:t>模块</a:t>
            </a:r>
            <a:r>
              <a:rPr lang="zh-CN" altLang="zh-CN" dirty="0"/>
              <a:t>配置文件</a:t>
            </a:r>
            <a:r>
              <a:rPr lang="zh-CN" altLang="en-US" dirty="0"/>
              <a:t>续</a:t>
            </a:r>
          </a:p>
        </p:txBody>
      </p:sp>
      <p:sp>
        <p:nvSpPr>
          <p:cNvPr id="3" name="内容占位符 2"/>
          <p:cNvSpPr>
            <a:spLocks noGrp="1"/>
          </p:cNvSpPr>
          <p:nvPr>
            <p:ph idx="1"/>
          </p:nvPr>
        </p:nvSpPr>
        <p:spPr>
          <a:xfrm>
            <a:off x="457200" y="1268760"/>
            <a:ext cx="8229600" cy="4862165"/>
          </a:xfrm>
        </p:spPr>
        <p:txBody>
          <a:bodyPr/>
          <a:lstStyle/>
          <a:p>
            <a:r>
              <a:rPr lang="zh-CN" altLang="en-US" sz="3200" dirty="0"/>
              <a:t>时间（</a:t>
            </a:r>
            <a:r>
              <a:rPr lang="en-US" altLang="zh-CN" sz="3200" dirty="0"/>
              <a:t>times</a:t>
            </a:r>
            <a:r>
              <a:rPr lang="zh-CN" altLang="en-US" sz="3200" dirty="0"/>
              <a:t>）</a:t>
            </a:r>
            <a:r>
              <a:rPr lang="en-US" altLang="zh-CN" sz="3200" dirty="0"/>
              <a:t> —— </a:t>
            </a:r>
            <a:r>
              <a:rPr lang="zh-CN" altLang="zh-CN" sz="3200" dirty="0"/>
              <a:t>应用此规则</a:t>
            </a:r>
            <a:r>
              <a:rPr lang="zh-CN" altLang="en-US" sz="3200" dirty="0"/>
              <a:t>的时间</a:t>
            </a:r>
            <a:r>
              <a:rPr lang="zh-CN" altLang="zh-CN" sz="3200" dirty="0"/>
              <a:t>范围</a:t>
            </a:r>
            <a:endParaRPr lang="en-US" altLang="zh-CN" sz="3200" dirty="0"/>
          </a:p>
          <a:p>
            <a:pPr lvl="1"/>
            <a:r>
              <a:rPr lang="zh-CN" altLang="zh-CN" dirty="0"/>
              <a:t>用星期几</a:t>
            </a:r>
            <a:r>
              <a:rPr lang="zh-CN" altLang="en-US" dirty="0"/>
              <a:t>表示日期</a:t>
            </a:r>
            <a:endParaRPr lang="en-US" altLang="zh-CN" dirty="0"/>
          </a:p>
          <a:p>
            <a:pPr lvl="2"/>
            <a:r>
              <a:rPr lang="en-US" altLang="zh-CN" b="1" dirty="0">
                <a:solidFill>
                  <a:srgbClr val="002060"/>
                </a:solidFill>
              </a:rPr>
              <a:t>Mo</a:t>
            </a:r>
            <a:r>
              <a:rPr lang="zh-CN" altLang="zh-CN" b="1" dirty="0">
                <a:solidFill>
                  <a:srgbClr val="002060"/>
                </a:solidFill>
              </a:rPr>
              <a:t>、</a:t>
            </a:r>
            <a:r>
              <a:rPr lang="en-US" altLang="zh-CN" b="1" dirty="0" err="1">
                <a:solidFill>
                  <a:srgbClr val="002060"/>
                </a:solidFill>
              </a:rPr>
              <a:t>Tu</a:t>
            </a:r>
            <a:r>
              <a:rPr lang="zh-CN" altLang="zh-CN" b="1" dirty="0">
                <a:solidFill>
                  <a:srgbClr val="002060"/>
                </a:solidFill>
              </a:rPr>
              <a:t>、</a:t>
            </a:r>
            <a:r>
              <a:rPr lang="en-US" altLang="zh-CN" b="1" dirty="0">
                <a:solidFill>
                  <a:srgbClr val="002060"/>
                </a:solidFill>
              </a:rPr>
              <a:t>We</a:t>
            </a:r>
            <a:r>
              <a:rPr lang="zh-CN" altLang="zh-CN" b="1" dirty="0">
                <a:solidFill>
                  <a:srgbClr val="002060"/>
                </a:solidFill>
              </a:rPr>
              <a:t>、</a:t>
            </a:r>
            <a:r>
              <a:rPr lang="en-US" altLang="zh-CN" b="1" dirty="0" err="1">
                <a:solidFill>
                  <a:srgbClr val="002060"/>
                </a:solidFill>
              </a:rPr>
              <a:t>Th</a:t>
            </a:r>
            <a:r>
              <a:rPr lang="zh-CN" altLang="zh-CN" b="1" dirty="0">
                <a:solidFill>
                  <a:srgbClr val="002060"/>
                </a:solidFill>
              </a:rPr>
              <a:t>、</a:t>
            </a:r>
            <a:r>
              <a:rPr lang="en-US" altLang="zh-CN" b="1" dirty="0">
                <a:solidFill>
                  <a:srgbClr val="002060"/>
                </a:solidFill>
              </a:rPr>
              <a:t>Fr</a:t>
            </a:r>
            <a:r>
              <a:rPr lang="zh-CN" altLang="zh-CN" b="1" dirty="0">
                <a:solidFill>
                  <a:srgbClr val="002060"/>
                </a:solidFill>
              </a:rPr>
              <a:t>、</a:t>
            </a:r>
            <a:r>
              <a:rPr lang="en-US" altLang="zh-CN" b="1" dirty="0">
                <a:solidFill>
                  <a:srgbClr val="002060"/>
                </a:solidFill>
              </a:rPr>
              <a:t>Sa</a:t>
            </a:r>
            <a:r>
              <a:rPr lang="zh-CN" altLang="zh-CN" b="1" dirty="0">
                <a:solidFill>
                  <a:srgbClr val="002060"/>
                </a:solidFill>
              </a:rPr>
              <a:t>、</a:t>
            </a:r>
            <a:r>
              <a:rPr lang="en-US" altLang="zh-CN" b="1" dirty="0">
                <a:solidFill>
                  <a:srgbClr val="002060"/>
                </a:solidFill>
              </a:rPr>
              <a:t>Su</a:t>
            </a:r>
            <a:r>
              <a:rPr lang="zh-CN" altLang="en-US" b="1" dirty="0">
                <a:solidFill>
                  <a:srgbClr val="002060"/>
                </a:solidFill>
              </a:rPr>
              <a:t>（周</a:t>
            </a:r>
            <a:r>
              <a:rPr lang="en-US" altLang="zh-CN" b="1" dirty="0">
                <a:solidFill>
                  <a:srgbClr val="002060"/>
                </a:solidFill>
              </a:rPr>
              <a:t>1~</a:t>
            </a:r>
            <a:r>
              <a:rPr lang="zh-CN" altLang="en-US" b="1" dirty="0">
                <a:solidFill>
                  <a:srgbClr val="002060"/>
                </a:solidFill>
              </a:rPr>
              <a:t>周日）</a:t>
            </a:r>
            <a:endParaRPr lang="en-US" altLang="zh-CN" b="1" dirty="0">
              <a:solidFill>
                <a:srgbClr val="002060"/>
              </a:solidFill>
            </a:endParaRPr>
          </a:p>
          <a:p>
            <a:pPr lvl="2"/>
            <a:r>
              <a:rPr lang="en-US" altLang="zh-CN" b="1" dirty="0">
                <a:solidFill>
                  <a:srgbClr val="002060"/>
                </a:solidFill>
              </a:rPr>
              <a:t>Wk</a:t>
            </a:r>
            <a:r>
              <a:rPr lang="zh-CN" altLang="zh-CN" b="1" dirty="0">
                <a:solidFill>
                  <a:srgbClr val="002060"/>
                </a:solidFill>
              </a:rPr>
              <a:t>指每一天，</a:t>
            </a:r>
            <a:r>
              <a:rPr lang="en-US" altLang="zh-CN" b="1" dirty="0">
                <a:solidFill>
                  <a:srgbClr val="002060"/>
                </a:solidFill>
              </a:rPr>
              <a:t>Wd</a:t>
            </a:r>
            <a:r>
              <a:rPr lang="zh-CN" altLang="zh-CN" b="1" dirty="0">
                <a:solidFill>
                  <a:srgbClr val="002060"/>
                </a:solidFill>
              </a:rPr>
              <a:t>指周末，</a:t>
            </a:r>
            <a:r>
              <a:rPr lang="en-US" altLang="zh-CN" b="1" dirty="0">
                <a:solidFill>
                  <a:srgbClr val="002060"/>
                </a:solidFill>
              </a:rPr>
              <a:t>Al</a:t>
            </a:r>
            <a:r>
              <a:rPr lang="zh-CN" altLang="zh-CN" b="1" dirty="0">
                <a:solidFill>
                  <a:srgbClr val="002060"/>
                </a:solidFill>
              </a:rPr>
              <a:t>也指每一天</a:t>
            </a:r>
            <a:endParaRPr lang="en-US" altLang="zh-CN" b="1" dirty="0">
              <a:solidFill>
                <a:srgbClr val="002060"/>
              </a:solidFill>
            </a:endParaRPr>
          </a:p>
          <a:p>
            <a:pPr lvl="2"/>
            <a:r>
              <a:rPr lang="en-US" altLang="zh-CN" dirty="0" err="1"/>
              <a:t>MoTuSa</a:t>
            </a:r>
            <a:r>
              <a:rPr lang="zh-CN" altLang="en-US" dirty="0"/>
              <a:t>：</a:t>
            </a:r>
            <a:r>
              <a:rPr lang="zh-CN" altLang="zh-CN" dirty="0"/>
              <a:t>指星期一星期二和星期六</a:t>
            </a:r>
            <a:endParaRPr lang="en-US" altLang="zh-CN" dirty="0"/>
          </a:p>
          <a:p>
            <a:pPr lvl="2"/>
            <a:r>
              <a:rPr lang="en-US" altLang="zh-CN" dirty="0" err="1"/>
              <a:t>AlFr</a:t>
            </a:r>
            <a:r>
              <a:rPr lang="zh-CN" altLang="en-US" dirty="0"/>
              <a:t>：</a:t>
            </a:r>
            <a:r>
              <a:rPr lang="zh-CN" altLang="zh-CN" dirty="0"/>
              <a:t>指除星期五外的每一天</a:t>
            </a:r>
            <a:endParaRPr lang="en-US" altLang="zh-CN" dirty="0"/>
          </a:p>
          <a:p>
            <a:pPr lvl="1"/>
            <a:r>
              <a:rPr lang="zh-CN" altLang="zh-CN" dirty="0"/>
              <a:t>时间</a:t>
            </a:r>
            <a:r>
              <a:rPr lang="zh-CN" altLang="en-US" dirty="0"/>
              <a:t>使用</a:t>
            </a:r>
            <a:r>
              <a:rPr lang="en-US" altLang="zh-CN" dirty="0"/>
              <a:t>24</a:t>
            </a:r>
            <a:r>
              <a:rPr lang="zh-CN" altLang="zh-CN" dirty="0"/>
              <a:t>小时制</a:t>
            </a:r>
            <a:endParaRPr lang="en-US" altLang="zh-CN" dirty="0"/>
          </a:p>
          <a:p>
            <a:pPr lvl="2"/>
            <a:r>
              <a:rPr lang="en-US" altLang="zh-CN" b="1" dirty="0">
                <a:solidFill>
                  <a:srgbClr val="002060"/>
                </a:solidFill>
              </a:rPr>
              <a:t>HHMM- HHMM </a:t>
            </a:r>
            <a:r>
              <a:rPr lang="en-US" altLang="zh-CN" dirty="0"/>
              <a:t> </a:t>
            </a:r>
            <a:r>
              <a:rPr lang="zh-CN" altLang="zh-CN" dirty="0"/>
              <a:t>的形式</a:t>
            </a:r>
            <a:endParaRPr lang="en-US" altLang="zh-CN" dirty="0"/>
          </a:p>
          <a:p>
            <a:pPr lvl="2"/>
            <a:r>
              <a:rPr lang="en-US" altLang="zh-CN" dirty="0"/>
              <a:t>Al1800-0800</a:t>
            </a:r>
            <a:r>
              <a:rPr lang="zh-CN" altLang="en-US" dirty="0"/>
              <a:t>：</a:t>
            </a:r>
            <a:r>
              <a:rPr lang="zh-CN" altLang="zh-CN" dirty="0"/>
              <a:t>指每天下午</a:t>
            </a:r>
            <a:r>
              <a:rPr lang="en-US" altLang="zh-CN" dirty="0"/>
              <a:t>6</a:t>
            </a:r>
            <a:r>
              <a:rPr lang="zh-CN" altLang="zh-CN" dirty="0"/>
              <a:t>点整到第二天的早晨</a:t>
            </a:r>
            <a:r>
              <a:rPr lang="en-US" altLang="zh-CN" dirty="0"/>
              <a:t>8</a:t>
            </a:r>
            <a:r>
              <a:rPr lang="zh-CN" altLang="zh-CN" dirty="0"/>
              <a:t>点整</a:t>
            </a:r>
            <a:endParaRPr lang="en-US" altLang="zh-CN" dirty="0"/>
          </a:p>
          <a:p>
            <a:pPr lvl="1"/>
            <a:r>
              <a:rPr lang="zh-CN" altLang="zh-CN" dirty="0"/>
              <a:t>可</a:t>
            </a:r>
            <a:r>
              <a:rPr lang="zh-CN" altLang="en-US" dirty="0"/>
              <a:t>用</a:t>
            </a:r>
            <a:r>
              <a:rPr lang="zh-CN" altLang="zh-CN" dirty="0"/>
              <a:t>“</a:t>
            </a:r>
            <a:r>
              <a:rPr lang="en-US" altLang="zh-CN" b="1" dirty="0">
                <a:solidFill>
                  <a:srgbClr val="002060"/>
                </a:solidFill>
              </a:rPr>
              <a:t>!</a:t>
            </a:r>
            <a:r>
              <a:rPr lang="zh-CN" altLang="zh-CN" dirty="0"/>
              <a:t>”表示除此以外的所有日期</a:t>
            </a:r>
            <a:r>
              <a:rPr lang="en-US" altLang="zh-CN" dirty="0"/>
              <a:t>/</a:t>
            </a:r>
            <a:r>
              <a:rPr lang="zh-CN" altLang="zh-CN" dirty="0"/>
              <a:t>时间</a:t>
            </a:r>
            <a:endParaRPr lang="en-US" altLang="zh-CN" dirty="0"/>
          </a:p>
          <a:p>
            <a:pPr lvl="1"/>
            <a:r>
              <a:rPr lang="zh-CN" altLang="zh-CN" dirty="0"/>
              <a:t>“</a:t>
            </a:r>
            <a:r>
              <a:rPr lang="en-US" altLang="zh-CN" b="1" dirty="0">
                <a:solidFill>
                  <a:srgbClr val="002060"/>
                </a:solidFill>
              </a:rPr>
              <a:t>|</a:t>
            </a:r>
            <a:r>
              <a:rPr lang="zh-CN" altLang="zh-CN" dirty="0"/>
              <a:t>”表示或</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基本系统安全</a:t>
            </a:r>
            <a:endParaRPr lang="zh-CN" altLang="en-US" dirty="0"/>
          </a:p>
        </p:txBody>
      </p:sp>
      <p:sp>
        <p:nvSpPr>
          <p:cNvPr id="3" name="内容占位符 2"/>
          <p:cNvSpPr>
            <a:spLocks noGrp="1"/>
          </p:cNvSpPr>
          <p:nvPr>
            <p:ph idx="1"/>
          </p:nvPr>
        </p:nvSpPr>
        <p:spPr/>
        <p:txBody>
          <a:bodyPr/>
          <a:lstStyle/>
          <a:p>
            <a:r>
              <a:rPr lang="zh-CN" altLang="en-US" dirty="0"/>
              <a:t>安全的磁盘布局</a:t>
            </a:r>
            <a:endParaRPr lang="en-US" altLang="zh-CN" dirty="0"/>
          </a:p>
          <a:p>
            <a:r>
              <a:rPr lang="zh-CN" altLang="en-US" dirty="0"/>
              <a:t>使用挂装选项</a:t>
            </a:r>
            <a:r>
              <a:rPr lang="zh-CN" altLang="zh-CN" dirty="0"/>
              <a:t>提高文件系统的安全性</a:t>
            </a:r>
            <a:endParaRPr lang="en-US" altLang="zh-CN" dirty="0"/>
          </a:p>
          <a:p>
            <a:r>
              <a:rPr lang="zh-CN" altLang="en-US" dirty="0"/>
              <a:t>查找并取消文件</a:t>
            </a:r>
            <a:r>
              <a:rPr lang="en-US" altLang="zh-CN" dirty="0"/>
              <a:t>/</a:t>
            </a:r>
            <a:r>
              <a:rPr lang="zh-CN" altLang="en-US" dirty="0"/>
              <a:t>目录的非必要的特殊权限</a:t>
            </a:r>
            <a:endParaRPr lang="en-US" altLang="zh-CN" dirty="0"/>
          </a:p>
          <a:p>
            <a:r>
              <a:rPr lang="zh-CN" altLang="zh-CN" dirty="0"/>
              <a:t>避免安装不必要的软件</a:t>
            </a:r>
            <a:r>
              <a:rPr lang="zh-CN" altLang="en-US" dirty="0"/>
              <a:t>包</a:t>
            </a:r>
            <a:endParaRPr lang="en-US" altLang="zh-CN" dirty="0"/>
          </a:p>
          <a:p>
            <a:r>
              <a:rPr lang="zh-CN" altLang="en-US" dirty="0"/>
              <a:t>配置软件包更新的</a:t>
            </a:r>
            <a:r>
              <a:rPr lang="en-US" altLang="zh-CN" dirty="0"/>
              <a:t>Email</a:t>
            </a:r>
            <a:r>
              <a:rPr lang="zh-CN" altLang="en-US" dirty="0"/>
              <a:t>通知</a:t>
            </a:r>
          </a:p>
          <a:p>
            <a:r>
              <a:rPr lang="zh-CN" altLang="en-US" dirty="0"/>
              <a:t>关闭不必要的服务</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pam_time.so</a:t>
            </a:r>
            <a:r>
              <a:rPr lang="zh-CN" altLang="en-US" dirty="0">
                <a:solidFill>
                  <a:schemeClr val="accent6">
                    <a:lumMod val="75000"/>
                  </a:schemeClr>
                </a:solidFill>
              </a:rPr>
              <a:t>举例（</a:t>
            </a:r>
            <a:r>
              <a:rPr lang="en-US" altLang="zh-CN" dirty="0">
                <a:solidFill>
                  <a:schemeClr val="accent6">
                    <a:lumMod val="75000"/>
                  </a:schemeClr>
                </a:solidFill>
              </a:rPr>
              <a:t>1</a:t>
            </a:r>
            <a:r>
              <a:rPr lang="zh-CN" altLang="en-US" dirty="0">
                <a:solidFill>
                  <a:schemeClr val="accent6">
                    <a:lumMod val="75000"/>
                  </a:schemeClr>
                </a:solidFill>
              </a:rPr>
              <a:t>）</a:t>
            </a:r>
          </a:p>
        </p:txBody>
      </p:sp>
      <p:sp>
        <p:nvSpPr>
          <p:cNvPr id="3" name="内容占位符 2"/>
          <p:cNvSpPr>
            <a:spLocks noGrp="1"/>
          </p:cNvSpPr>
          <p:nvPr>
            <p:ph idx="1"/>
          </p:nvPr>
        </p:nvSpPr>
        <p:spPr>
          <a:xfrm>
            <a:off x="457200" y="1844824"/>
            <a:ext cx="8229600" cy="4286101"/>
          </a:xfrm>
        </p:spPr>
        <p:txBody>
          <a:bodyPr/>
          <a:lstStyle/>
          <a:p>
            <a:r>
              <a:rPr lang="zh-CN" altLang="zh-CN" dirty="0"/>
              <a:t>修改配置文件</a:t>
            </a:r>
            <a:r>
              <a:rPr lang="en-US" altLang="zh-CN" dirty="0"/>
              <a:t> </a:t>
            </a:r>
            <a:r>
              <a:rPr lang="en-US" altLang="zh-CN" b="1" dirty="0">
                <a:solidFill>
                  <a:srgbClr val="002060"/>
                </a:solidFill>
              </a:rPr>
              <a:t>/etc/</a:t>
            </a:r>
            <a:r>
              <a:rPr lang="en-US" altLang="zh-CN" b="1" dirty="0" err="1">
                <a:solidFill>
                  <a:srgbClr val="002060"/>
                </a:solidFill>
              </a:rPr>
              <a:t>pam.d</a:t>
            </a:r>
            <a:r>
              <a:rPr lang="en-US" altLang="zh-CN" b="1" dirty="0">
                <a:solidFill>
                  <a:srgbClr val="002060"/>
                </a:solidFill>
              </a:rPr>
              <a:t>/login</a:t>
            </a:r>
          </a:p>
          <a:p>
            <a:pPr lvl="1">
              <a:buNone/>
            </a:pPr>
            <a:r>
              <a:rPr lang="en-US" altLang="zh-CN" sz="2200" b="1" dirty="0"/>
              <a:t>account</a:t>
            </a:r>
            <a:r>
              <a:rPr lang="zh-CN" altLang="en-US" sz="2200" b="1" dirty="0"/>
              <a:t>　 </a:t>
            </a:r>
            <a:r>
              <a:rPr lang="en-US" altLang="zh-CN" sz="2200" b="1" dirty="0"/>
              <a:t>include </a:t>
            </a:r>
            <a:r>
              <a:rPr lang="zh-CN" altLang="en-US" sz="2200" b="1" dirty="0"/>
              <a:t>　　</a:t>
            </a:r>
            <a:r>
              <a:rPr lang="en-US" altLang="zh-CN" sz="2200" b="1" dirty="0"/>
              <a:t>system-auth</a:t>
            </a:r>
          </a:p>
          <a:p>
            <a:pPr lvl="1">
              <a:buNone/>
            </a:pPr>
            <a:r>
              <a:rPr lang="en-US" altLang="zh-CN" sz="2200" b="1" dirty="0">
                <a:solidFill>
                  <a:srgbClr val="FF0000"/>
                </a:solidFill>
              </a:rPr>
              <a:t>account</a:t>
            </a:r>
            <a:r>
              <a:rPr lang="zh-CN" altLang="en-US" sz="2200" b="1" dirty="0">
                <a:solidFill>
                  <a:srgbClr val="FF0000"/>
                </a:solidFill>
              </a:rPr>
              <a:t>　 </a:t>
            </a:r>
            <a:r>
              <a:rPr lang="en-US" altLang="zh-CN" sz="2200" b="1" dirty="0">
                <a:solidFill>
                  <a:srgbClr val="FF0000"/>
                </a:solidFill>
              </a:rPr>
              <a:t>required</a:t>
            </a:r>
            <a:r>
              <a:rPr lang="zh-CN" altLang="en-US" sz="2200" b="1" dirty="0">
                <a:solidFill>
                  <a:srgbClr val="FF0000"/>
                </a:solidFill>
              </a:rPr>
              <a:t>　   </a:t>
            </a:r>
            <a:r>
              <a:rPr lang="en-US" altLang="zh-CN" sz="2200" b="1" dirty="0">
                <a:solidFill>
                  <a:srgbClr val="FF0000"/>
                </a:solidFill>
              </a:rPr>
              <a:t>pam_time.so</a:t>
            </a:r>
          </a:p>
          <a:p>
            <a:r>
              <a:rPr lang="zh-CN" altLang="zh-CN" dirty="0"/>
              <a:t>编辑配置文件</a:t>
            </a:r>
            <a:r>
              <a:rPr lang="en-US" altLang="zh-CN" dirty="0"/>
              <a:t> </a:t>
            </a:r>
            <a:r>
              <a:rPr lang="en-US" altLang="zh-CN" b="1" dirty="0">
                <a:solidFill>
                  <a:srgbClr val="002060"/>
                </a:solidFill>
              </a:rPr>
              <a:t>/etc/security/</a:t>
            </a:r>
            <a:r>
              <a:rPr lang="en-US" altLang="zh-CN" b="1" dirty="0" err="1">
                <a:solidFill>
                  <a:srgbClr val="002060"/>
                </a:solidFill>
              </a:rPr>
              <a:t>time.conf</a:t>
            </a:r>
            <a:endParaRPr lang="en-US" altLang="zh-CN" b="1" dirty="0">
              <a:solidFill>
                <a:srgbClr val="002060"/>
              </a:solidFill>
            </a:endParaRPr>
          </a:p>
          <a:p>
            <a:pPr lvl="1">
              <a:buNone/>
            </a:pPr>
            <a:r>
              <a:rPr lang="en-US" altLang="zh-CN" sz="2200" dirty="0"/>
              <a:t># </a:t>
            </a:r>
            <a:r>
              <a:rPr lang="zh-CN" altLang="zh-CN" sz="2200" dirty="0"/>
              <a:t>允许</a:t>
            </a:r>
            <a:r>
              <a:rPr lang="en-US" altLang="zh-CN" sz="2200" dirty="0"/>
              <a:t>fanny</a:t>
            </a:r>
            <a:r>
              <a:rPr lang="zh-CN" altLang="zh-CN" sz="2200" dirty="0"/>
              <a:t>和</a:t>
            </a:r>
            <a:r>
              <a:rPr lang="en-US" altLang="zh-CN" sz="2200" dirty="0" err="1"/>
              <a:t>david</a:t>
            </a:r>
            <a:r>
              <a:rPr lang="zh-CN" altLang="zh-CN" sz="2200" dirty="0"/>
              <a:t>在周</a:t>
            </a:r>
            <a:r>
              <a:rPr lang="en-US" altLang="zh-CN" sz="2200" dirty="0"/>
              <a:t>1</a:t>
            </a:r>
            <a:r>
              <a:rPr lang="zh-CN" altLang="zh-CN" sz="2200" dirty="0"/>
              <a:t>、</a:t>
            </a:r>
            <a:r>
              <a:rPr lang="en-US" altLang="zh-CN" sz="2200" dirty="0"/>
              <a:t>3</a:t>
            </a:r>
            <a:r>
              <a:rPr lang="zh-CN" altLang="zh-CN" sz="2200" dirty="0"/>
              <a:t>、</a:t>
            </a:r>
            <a:r>
              <a:rPr lang="en-US" altLang="zh-CN" sz="2200" dirty="0"/>
              <a:t>5</a:t>
            </a:r>
            <a:r>
              <a:rPr lang="zh-CN" altLang="zh-CN" sz="2200" dirty="0"/>
              <a:t>早</a:t>
            </a:r>
            <a:r>
              <a:rPr lang="en-US" altLang="zh-CN" sz="2200" dirty="0"/>
              <a:t>9</a:t>
            </a:r>
            <a:r>
              <a:rPr lang="zh-CN" altLang="zh-CN" sz="2200" dirty="0"/>
              <a:t>点到晚</a:t>
            </a:r>
            <a:r>
              <a:rPr lang="en-US" altLang="zh-CN" sz="2200" dirty="0"/>
              <a:t>10</a:t>
            </a:r>
            <a:r>
              <a:rPr lang="zh-CN" altLang="zh-CN" sz="2200" dirty="0"/>
              <a:t>点登录本机</a:t>
            </a:r>
          </a:p>
          <a:p>
            <a:pPr lvl="1">
              <a:buNone/>
            </a:pPr>
            <a:r>
              <a:rPr lang="en-US" altLang="zh-CN" sz="2200" b="1" dirty="0">
                <a:solidFill>
                  <a:srgbClr val="FF0000"/>
                </a:solidFill>
              </a:rPr>
              <a:t>login  ; </a:t>
            </a:r>
            <a:r>
              <a:rPr lang="en-US" altLang="zh-CN" sz="2200" b="1" dirty="0" err="1">
                <a:solidFill>
                  <a:srgbClr val="FF0000"/>
                </a:solidFill>
              </a:rPr>
              <a:t>tty</a:t>
            </a:r>
            <a:r>
              <a:rPr lang="en-US" altLang="zh-CN" sz="2200" b="1" dirty="0">
                <a:solidFill>
                  <a:srgbClr val="FF0000"/>
                </a:solidFill>
              </a:rPr>
              <a:t>* ; </a:t>
            </a:r>
            <a:r>
              <a:rPr lang="en-US" altLang="zh-CN" sz="2200" b="1" dirty="0" err="1">
                <a:solidFill>
                  <a:srgbClr val="FF0000"/>
                </a:solidFill>
              </a:rPr>
              <a:t>fanny|david</a:t>
            </a:r>
            <a:r>
              <a:rPr lang="en-US" altLang="zh-CN" sz="2200" b="1" dirty="0">
                <a:solidFill>
                  <a:srgbClr val="FF0000"/>
                </a:solidFill>
              </a:rPr>
              <a:t> ; MoWeFr0900-2200</a:t>
            </a:r>
            <a:endParaRPr lang="zh-CN" altLang="zh-CN" sz="2200" b="1" dirty="0">
              <a:solidFill>
                <a:srgbClr val="FF0000"/>
              </a:solidFill>
            </a:endParaRPr>
          </a:p>
          <a:p>
            <a:pPr lvl="1">
              <a:buNone/>
            </a:pPr>
            <a:r>
              <a:rPr lang="en-US" altLang="zh-CN" sz="2200" dirty="0"/>
              <a:t># </a:t>
            </a:r>
            <a:r>
              <a:rPr lang="zh-CN" altLang="zh-CN" sz="2200" dirty="0"/>
              <a:t>允许以</a:t>
            </a:r>
            <a:r>
              <a:rPr lang="en-US" altLang="zh-CN" sz="2200" dirty="0"/>
              <a:t>student</a:t>
            </a:r>
            <a:r>
              <a:rPr lang="zh-CN" altLang="zh-CN" sz="2200" dirty="0"/>
              <a:t>开始的用户每天早</a:t>
            </a:r>
            <a:r>
              <a:rPr lang="en-US" altLang="zh-CN" sz="2200" dirty="0"/>
              <a:t>8</a:t>
            </a:r>
            <a:r>
              <a:rPr lang="zh-CN" altLang="zh-CN" sz="2200" dirty="0"/>
              <a:t>点到晚</a:t>
            </a:r>
            <a:r>
              <a:rPr lang="en-US" altLang="zh-CN" sz="2200" dirty="0"/>
              <a:t>6</a:t>
            </a:r>
            <a:r>
              <a:rPr lang="zh-CN" altLang="zh-CN" sz="2200" dirty="0"/>
              <a:t>点登录本机</a:t>
            </a:r>
          </a:p>
          <a:p>
            <a:pPr lvl="1">
              <a:buNone/>
            </a:pPr>
            <a:r>
              <a:rPr lang="en-US" altLang="zh-CN" sz="2200" b="1" dirty="0">
                <a:solidFill>
                  <a:srgbClr val="FF0000"/>
                </a:solidFill>
              </a:rPr>
              <a:t>login  ; </a:t>
            </a:r>
            <a:r>
              <a:rPr lang="en-US" altLang="zh-CN" sz="2200" b="1" dirty="0" err="1">
                <a:solidFill>
                  <a:srgbClr val="FF0000"/>
                </a:solidFill>
              </a:rPr>
              <a:t>tty</a:t>
            </a:r>
            <a:r>
              <a:rPr lang="en-US" altLang="zh-CN" sz="2200" b="1" dirty="0">
                <a:solidFill>
                  <a:srgbClr val="FF0000"/>
                </a:solidFill>
              </a:rPr>
              <a:t>* ; student*    ; Wk0800-1800</a:t>
            </a:r>
            <a:endParaRPr lang="zh-CN" altLang="zh-CN" sz="2200" b="1" dirty="0">
              <a:solidFill>
                <a:srgbClr val="FF0000"/>
              </a:solidFill>
            </a:endParaRPr>
          </a:p>
          <a:p>
            <a:pPr lvl="1">
              <a:buNone/>
            </a:pPr>
            <a:r>
              <a:rPr lang="en-US" altLang="zh-CN" sz="2200" dirty="0"/>
              <a:t># </a:t>
            </a:r>
            <a:r>
              <a:rPr lang="zh-CN" altLang="zh-CN" sz="2200" dirty="0"/>
              <a:t>禁止所有普通用户登录本机</a:t>
            </a:r>
          </a:p>
          <a:p>
            <a:pPr lvl="1">
              <a:buNone/>
            </a:pPr>
            <a:r>
              <a:rPr lang="en-US" altLang="zh-CN" sz="2200" b="1" dirty="0">
                <a:solidFill>
                  <a:srgbClr val="FF0000"/>
                </a:solidFill>
              </a:rPr>
              <a:t>login  ; </a:t>
            </a:r>
            <a:r>
              <a:rPr lang="en-US" altLang="zh-CN" sz="2200" b="1" dirty="0" err="1">
                <a:solidFill>
                  <a:srgbClr val="FF0000"/>
                </a:solidFill>
              </a:rPr>
              <a:t>tty</a:t>
            </a:r>
            <a:r>
              <a:rPr lang="en-US" altLang="zh-CN" sz="2200" b="1" dirty="0">
                <a:solidFill>
                  <a:srgbClr val="FF0000"/>
                </a:solidFill>
              </a:rPr>
              <a:t>* ; !root       ; !Al0000-2400</a:t>
            </a:r>
            <a:endParaRPr lang="zh-CN" altLang="zh-CN" sz="2200" b="1" dirty="0">
              <a:solidFill>
                <a:srgbClr val="FF0000"/>
              </a:solidFill>
            </a:endParaRPr>
          </a:p>
          <a:p>
            <a:pPr lvl="1">
              <a:buNone/>
            </a:pP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
        <p:nvSpPr>
          <p:cNvPr id="7" name="TextBox 6"/>
          <p:cNvSpPr txBox="1"/>
          <p:nvPr/>
        </p:nvSpPr>
        <p:spPr>
          <a:xfrm>
            <a:off x="611560" y="1124744"/>
            <a:ext cx="7992888" cy="4924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600" dirty="0"/>
              <a:t>限制</a:t>
            </a:r>
            <a:r>
              <a:rPr lang="zh-CN" altLang="en-US" sz="2600" dirty="0"/>
              <a:t>用户</a:t>
            </a:r>
            <a:r>
              <a:rPr lang="zh-CN" altLang="zh-CN" sz="2600" dirty="0"/>
              <a:t>本地登录的登录时间</a:t>
            </a:r>
            <a:endParaRPr lang="zh-CN" altLang="en-US" sz="26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pam_time.so</a:t>
            </a:r>
            <a:r>
              <a:rPr lang="zh-CN" altLang="en-US" dirty="0">
                <a:solidFill>
                  <a:schemeClr val="accent6">
                    <a:lumMod val="75000"/>
                  </a:schemeClr>
                </a:solidFill>
              </a:rPr>
              <a:t>举例（</a:t>
            </a:r>
            <a:r>
              <a:rPr lang="en-US" altLang="zh-CN" dirty="0">
                <a:solidFill>
                  <a:schemeClr val="accent6">
                    <a:lumMod val="75000"/>
                  </a:schemeClr>
                </a:solidFill>
              </a:rPr>
              <a:t>2</a:t>
            </a:r>
            <a:r>
              <a:rPr lang="zh-CN" altLang="en-US" dirty="0">
                <a:solidFill>
                  <a:schemeClr val="accent6">
                    <a:lumMod val="75000"/>
                  </a:schemeClr>
                </a:solidFill>
              </a:rPr>
              <a:t>）</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zh-CN" dirty="0"/>
              <a:t>修改配置文件</a:t>
            </a:r>
            <a:r>
              <a:rPr lang="en-US" altLang="zh-CN" dirty="0"/>
              <a:t> </a:t>
            </a:r>
            <a:r>
              <a:rPr lang="en-US" altLang="zh-CN" b="1" dirty="0">
                <a:solidFill>
                  <a:srgbClr val="002060"/>
                </a:solidFill>
              </a:rPr>
              <a:t>/etc/</a:t>
            </a:r>
            <a:r>
              <a:rPr lang="en-US" altLang="zh-CN" b="1" dirty="0" err="1">
                <a:solidFill>
                  <a:srgbClr val="002060"/>
                </a:solidFill>
              </a:rPr>
              <a:t>pam.d</a:t>
            </a:r>
            <a:r>
              <a:rPr lang="en-US" altLang="zh-CN" b="1" dirty="0">
                <a:solidFill>
                  <a:srgbClr val="002060"/>
                </a:solidFill>
              </a:rPr>
              <a:t>/</a:t>
            </a:r>
            <a:r>
              <a:rPr lang="en-US" altLang="zh-CN" b="1" dirty="0" err="1">
                <a:solidFill>
                  <a:srgbClr val="002060"/>
                </a:solidFill>
              </a:rPr>
              <a:t>sshd</a:t>
            </a:r>
            <a:endParaRPr lang="en-US" altLang="zh-CN" b="1" dirty="0">
              <a:solidFill>
                <a:srgbClr val="002060"/>
              </a:solidFill>
            </a:endParaRPr>
          </a:p>
          <a:p>
            <a:pPr lvl="1">
              <a:buNone/>
            </a:pPr>
            <a:r>
              <a:rPr lang="en-US" altLang="zh-CN" sz="2200" b="1" dirty="0"/>
              <a:t>account</a:t>
            </a:r>
            <a:r>
              <a:rPr lang="zh-CN" altLang="en-US" sz="2200" b="1" dirty="0"/>
              <a:t>　 </a:t>
            </a:r>
            <a:r>
              <a:rPr lang="en-US" altLang="zh-CN" sz="2200" b="1" dirty="0"/>
              <a:t>include </a:t>
            </a:r>
            <a:r>
              <a:rPr lang="zh-CN" altLang="en-US" sz="2200" b="1" dirty="0"/>
              <a:t>　　</a:t>
            </a:r>
            <a:r>
              <a:rPr lang="en-US" altLang="zh-CN" sz="2200" b="1" dirty="0"/>
              <a:t>system-auth</a:t>
            </a:r>
          </a:p>
          <a:p>
            <a:pPr lvl="1">
              <a:buNone/>
            </a:pPr>
            <a:r>
              <a:rPr lang="en-US" altLang="zh-CN" sz="2200" b="1" dirty="0">
                <a:solidFill>
                  <a:srgbClr val="FF0000"/>
                </a:solidFill>
              </a:rPr>
              <a:t>account</a:t>
            </a:r>
            <a:r>
              <a:rPr lang="zh-CN" altLang="en-US" sz="2200" b="1" dirty="0">
                <a:solidFill>
                  <a:srgbClr val="FF0000"/>
                </a:solidFill>
              </a:rPr>
              <a:t>　 </a:t>
            </a:r>
            <a:r>
              <a:rPr lang="en-US" altLang="zh-CN" sz="2200" b="1" dirty="0">
                <a:solidFill>
                  <a:srgbClr val="FF0000"/>
                </a:solidFill>
              </a:rPr>
              <a:t>required</a:t>
            </a:r>
            <a:r>
              <a:rPr lang="zh-CN" altLang="en-US" sz="2200" b="1" dirty="0">
                <a:solidFill>
                  <a:srgbClr val="FF0000"/>
                </a:solidFill>
              </a:rPr>
              <a:t>　   </a:t>
            </a:r>
            <a:r>
              <a:rPr lang="en-US" altLang="zh-CN" sz="2200" b="1" dirty="0">
                <a:solidFill>
                  <a:srgbClr val="FF0000"/>
                </a:solidFill>
              </a:rPr>
              <a:t>pam_time.so</a:t>
            </a:r>
          </a:p>
          <a:p>
            <a:r>
              <a:rPr lang="zh-CN" altLang="zh-CN" dirty="0"/>
              <a:t>编辑配置文件</a:t>
            </a:r>
            <a:r>
              <a:rPr lang="en-US" altLang="zh-CN" b="1" dirty="0">
                <a:solidFill>
                  <a:srgbClr val="002060"/>
                </a:solidFill>
              </a:rPr>
              <a:t> /etc/security/</a:t>
            </a:r>
            <a:r>
              <a:rPr lang="en-US" altLang="zh-CN" b="1" dirty="0" err="1">
                <a:solidFill>
                  <a:srgbClr val="002060"/>
                </a:solidFill>
              </a:rPr>
              <a:t>time.conf</a:t>
            </a:r>
            <a:endParaRPr lang="en-US" altLang="zh-CN" b="1" dirty="0">
              <a:solidFill>
                <a:srgbClr val="002060"/>
              </a:solidFill>
            </a:endParaRPr>
          </a:p>
          <a:p>
            <a:pPr lvl="1">
              <a:buNone/>
            </a:pPr>
            <a:r>
              <a:rPr lang="en-US" altLang="zh-CN" sz="2200" dirty="0"/>
              <a:t># </a:t>
            </a:r>
            <a:r>
              <a:rPr lang="zh-CN" altLang="en-US" sz="2200" dirty="0"/>
              <a:t>允许用户</a:t>
            </a:r>
            <a:r>
              <a:rPr lang="en-US" altLang="zh-CN" sz="2200" dirty="0" err="1"/>
              <a:t>osmond</a:t>
            </a:r>
            <a:r>
              <a:rPr lang="zh-CN" altLang="en-US" sz="2200" dirty="0"/>
              <a:t>每天</a:t>
            </a:r>
            <a:r>
              <a:rPr lang="en-US" altLang="zh-CN" sz="2200" dirty="0"/>
              <a:t>0</a:t>
            </a:r>
            <a:r>
              <a:rPr lang="zh-CN" altLang="en-US" sz="2200" dirty="0"/>
              <a:t>点到晚</a:t>
            </a:r>
            <a:r>
              <a:rPr lang="en-US" altLang="zh-CN" sz="2200" dirty="0"/>
              <a:t>11</a:t>
            </a:r>
            <a:r>
              <a:rPr lang="zh-CN" altLang="en-US" sz="2200" dirty="0"/>
              <a:t>点登录本机</a:t>
            </a:r>
          </a:p>
          <a:p>
            <a:pPr lvl="1">
              <a:buNone/>
            </a:pPr>
            <a:r>
              <a:rPr lang="en-US" altLang="zh-CN" sz="2200" b="1" dirty="0" err="1">
                <a:solidFill>
                  <a:srgbClr val="FF0000"/>
                </a:solidFill>
              </a:rPr>
              <a:t>sshd</a:t>
            </a:r>
            <a:r>
              <a:rPr lang="en-US" altLang="zh-CN" sz="2200" b="1" dirty="0">
                <a:solidFill>
                  <a:srgbClr val="FF0000"/>
                </a:solidFill>
              </a:rPr>
              <a:t>   ; *    ; </a:t>
            </a:r>
            <a:r>
              <a:rPr lang="en-US" altLang="zh-CN" sz="2200" b="1" dirty="0" err="1">
                <a:solidFill>
                  <a:srgbClr val="FF0000"/>
                </a:solidFill>
              </a:rPr>
              <a:t>osmond</a:t>
            </a:r>
            <a:r>
              <a:rPr lang="en-US" altLang="zh-CN" sz="2200" b="1" dirty="0">
                <a:solidFill>
                  <a:srgbClr val="FF0000"/>
                </a:solidFill>
              </a:rPr>
              <a:t>      ; Al0000-2300</a:t>
            </a:r>
          </a:p>
          <a:p>
            <a:pPr lvl="1">
              <a:buNone/>
            </a:pPr>
            <a:r>
              <a:rPr lang="en-US" altLang="zh-CN" sz="2200" dirty="0"/>
              <a:t># </a:t>
            </a:r>
            <a:r>
              <a:rPr lang="zh-CN" altLang="en-US" sz="2200" dirty="0"/>
              <a:t>允许所有以</a:t>
            </a:r>
            <a:r>
              <a:rPr lang="en-US" altLang="zh-CN" sz="2200" dirty="0"/>
              <a:t>student</a:t>
            </a:r>
            <a:r>
              <a:rPr lang="zh-CN" altLang="en-US" sz="2200" dirty="0"/>
              <a:t>开始的用户每天早</a:t>
            </a:r>
            <a:r>
              <a:rPr lang="en-US" altLang="zh-CN" sz="2200" dirty="0"/>
              <a:t>8</a:t>
            </a:r>
            <a:r>
              <a:rPr lang="zh-CN" altLang="en-US" sz="2200" dirty="0"/>
              <a:t>点到晚</a:t>
            </a:r>
            <a:r>
              <a:rPr lang="en-US" altLang="zh-CN" sz="2200" dirty="0"/>
              <a:t>6</a:t>
            </a:r>
            <a:r>
              <a:rPr lang="zh-CN" altLang="en-US" sz="2200" dirty="0"/>
              <a:t>点登录本机</a:t>
            </a:r>
          </a:p>
          <a:p>
            <a:pPr lvl="1">
              <a:buNone/>
            </a:pPr>
            <a:r>
              <a:rPr lang="en-US" altLang="zh-CN" sz="2200" b="1" dirty="0" err="1">
                <a:solidFill>
                  <a:srgbClr val="FF0000"/>
                </a:solidFill>
              </a:rPr>
              <a:t>sshd</a:t>
            </a:r>
            <a:r>
              <a:rPr lang="en-US" altLang="zh-CN" sz="2200" b="1" dirty="0">
                <a:solidFill>
                  <a:srgbClr val="FF0000"/>
                </a:solidFill>
              </a:rPr>
              <a:t>   ; *    ; student*    ; Wk0800-1800 </a:t>
            </a:r>
          </a:p>
          <a:p>
            <a:pPr lvl="1">
              <a:buNone/>
            </a:pPr>
            <a:r>
              <a:rPr lang="en-US" altLang="zh-CN" sz="2200" dirty="0"/>
              <a:t># </a:t>
            </a:r>
            <a:r>
              <a:rPr lang="zh-CN" altLang="en-US" sz="2200" dirty="0"/>
              <a:t>允许所有普通用户每天晚</a:t>
            </a:r>
            <a:r>
              <a:rPr lang="en-US" altLang="zh-CN" sz="2200" dirty="0"/>
              <a:t>6</a:t>
            </a:r>
            <a:r>
              <a:rPr lang="zh-CN" altLang="en-US" sz="2200" dirty="0"/>
              <a:t>点到次日早</a:t>
            </a:r>
            <a:r>
              <a:rPr lang="en-US" altLang="zh-CN" sz="2200" dirty="0"/>
              <a:t>8</a:t>
            </a:r>
            <a:r>
              <a:rPr lang="zh-CN" altLang="en-US" sz="2200" dirty="0"/>
              <a:t>点或周末全天登录</a:t>
            </a:r>
          </a:p>
          <a:p>
            <a:pPr lvl="1">
              <a:buNone/>
            </a:pPr>
            <a:r>
              <a:rPr lang="en-US" altLang="zh-CN" sz="2200" b="1" dirty="0" err="1">
                <a:solidFill>
                  <a:srgbClr val="FF0000"/>
                </a:solidFill>
              </a:rPr>
              <a:t>sshd</a:t>
            </a:r>
            <a:r>
              <a:rPr lang="en-US" altLang="zh-CN" sz="2200" b="1" dirty="0">
                <a:solidFill>
                  <a:srgbClr val="FF0000"/>
                </a:solidFill>
              </a:rPr>
              <a:t>   ; *    ; !root       ; Wd0000-2400 | Wk1800-0800</a:t>
            </a:r>
            <a:endParaRPr lang="zh-CN" altLang="en-US" sz="2200" b="1" dirty="0">
              <a:solidFill>
                <a:srgbClr val="FF000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
        <p:nvSpPr>
          <p:cNvPr id="7" name="TextBox 6"/>
          <p:cNvSpPr txBox="1"/>
          <p:nvPr/>
        </p:nvSpPr>
        <p:spPr>
          <a:xfrm>
            <a:off x="611560" y="1124744"/>
            <a:ext cx="7992888" cy="4924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600" dirty="0"/>
              <a:t>限制</a:t>
            </a:r>
            <a:r>
              <a:rPr lang="zh-CN" altLang="en-US" sz="2600" dirty="0"/>
              <a:t>用户</a:t>
            </a:r>
            <a:r>
              <a:rPr lang="en-US" altLang="zh-CN" sz="2600" dirty="0" err="1"/>
              <a:t>ssh</a:t>
            </a:r>
            <a:r>
              <a:rPr lang="zh-CN" altLang="zh-CN" sz="2600" dirty="0"/>
              <a:t>远程登录的登录时间</a:t>
            </a:r>
            <a:endParaRPr lang="zh-CN" altLang="en-US" sz="2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pam_limits.so</a:t>
            </a:r>
            <a:r>
              <a:rPr lang="zh-CN" altLang="en-US" dirty="0">
                <a:solidFill>
                  <a:schemeClr val="accent6">
                    <a:lumMod val="75000"/>
                  </a:schemeClr>
                </a:solidFill>
              </a:rPr>
              <a:t>模块简介</a:t>
            </a:r>
          </a:p>
        </p:txBody>
      </p:sp>
      <p:sp>
        <p:nvSpPr>
          <p:cNvPr id="3" name="内容占位符 2"/>
          <p:cNvSpPr>
            <a:spLocks noGrp="1"/>
          </p:cNvSpPr>
          <p:nvPr>
            <p:ph idx="1"/>
          </p:nvPr>
        </p:nvSpPr>
        <p:spPr/>
        <p:txBody>
          <a:bodyPr/>
          <a:lstStyle/>
          <a:p>
            <a:r>
              <a:rPr lang="zh-CN" altLang="en-US" dirty="0"/>
              <a:t>实现资源访问的限制</a:t>
            </a:r>
            <a:endParaRPr lang="en-US" altLang="zh-CN" dirty="0"/>
          </a:p>
          <a:p>
            <a:pPr lvl="1"/>
            <a:r>
              <a:rPr lang="zh-CN" altLang="zh-CN" dirty="0"/>
              <a:t>限制用户或组的同时登录数</a:t>
            </a:r>
            <a:endParaRPr lang="en-US" altLang="zh-CN" b="1" dirty="0">
              <a:solidFill>
                <a:srgbClr val="002060"/>
              </a:solidFill>
            </a:endParaRPr>
          </a:p>
          <a:p>
            <a:pPr lvl="1"/>
            <a:r>
              <a:rPr lang="zh-CN" altLang="zh-CN" dirty="0"/>
              <a:t>限制用户在会话过程中对系统资源的使用</a:t>
            </a:r>
            <a:endParaRPr lang="en-US" altLang="zh-CN" b="1" dirty="0">
              <a:solidFill>
                <a:srgbClr val="002060"/>
              </a:solidFill>
            </a:endParaRPr>
          </a:p>
          <a:p>
            <a:r>
              <a:rPr lang="zh-CN" altLang="en-US" dirty="0"/>
              <a:t>可用的模块测试类型</a:t>
            </a:r>
            <a:endParaRPr lang="en-US" altLang="zh-CN" dirty="0"/>
          </a:p>
          <a:p>
            <a:pPr lvl="1"/>
            <a:r>
              <a:rPr lang="en-US" altLang="zh-CN" dirty="0">
                <a:solidFill>
                  <a:srgbClr val="FF0000"/>
                </a:solidFill>
              </a:rPr>
              <a:t>session</a:t>
            </a:r>
            <a:endParaRPr lang="en-US" altLang="zh-CN" dirty="0">
              <a:solidFill>
                <a:srgbClr val="002060"/>
              </a:solidFill>
            </a:endParaRPr>
          </a:p>
          <a:p>
            <a:r>
              <a:rPr lang="zh-CN" altLang="zh-CN" dirty="0"/>
              <a:t>默认的</a:t>
            </a:r>
            <a:r>
              <a:rPr lang="zh-CN" altLang="en-US" dirty="0"/>
              <a:t>模块</a:t>
            </a:r>
            <a:r>
              <a:rPr lang="zh-CN" altLang="zh-CN" dirty="0"/>
              <a:t>配置文件</a:t>
            </a:r>
            <a:endParaRPr lang="en-US" altLang="zh-CN" dirty="0"/>
          </a:p>
          <a:p>
            <a:pPr lvl="1"/>
            <a:r>
              <a:rPr lang="en-US" altLang="zh-CN" dirty="0"/>
              <a:t>/etc/security/</a:t>
            </a:r>
            <a:r>
              <a:rPr lang="en-US" altLang="zh-CN" dirty="0" err="1"/>
              <a:t>limits.conf</a:t>
            </a:r>
            <a:endParaRPr lang="en-US" altLang="zh-CN" dirty="0"/>
          </a:p>
          <a:p>
            <a:pPr lvl="1">
              <a:buNone/>
            </a:pPr>
            <a:r>
              <a:rPr lang="en-US" altLang="zh-CN" b="1" dirty="0">
                <a:solidFill>
                  <a:schemeClr val="accent6">
                    <a:lumMod val="75000"/>
                  </a:schemeClr>
                </a:solidFill>
              </a:rPr>
              <a:t># man 5 </a:t>
            </a:r>
            <a:r>
              <a:rPr lang="en-US" altLang="zh-CN" b="1" dirty="0" err="1">
                <a:solidFill>
                  <a:schemeClr val="accent6">
                    <a:lumMod val="75000"/>
                  </a:schemeClr>
                </a:solidFill>
              </a:rPr>
              <a:t>limits.conf</a:t>
            </a:r>
            <a:endParaRPr lang="en-US" altLang="zh-CN" b="1"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6">
                    <a:lumMod val="75000"/>
                  </a:schemeClr>
                </a:solidFill>
              </a:rPr>
              <a:t>pam_limits</a:t>
            </a:r>
            <a:r>
              <a:rPr lang="zh-CN" altLang="en-US" dirty="0">
                <a:solidFill>
                  <a:schemeClr val="accent6">
                    <a:lumMod val="75000"/>
                  </a:schemeClr>
                </a:solidFill>
              </a:rPr>
              <a:t>的</a:t>
            </a:r>
            <a:r>
              <a:rPr lang="zh-CN" altLang="en-US" dirty="0"/>
              <a:t>模块</a:t>
            </a:r>
            <a:r>
              <a:rPr lang="zh-CN" altLang="en-US" dirty="0">
                <a:solidFill>
                  <a:schemeClr val="accent6">
                    <a:lumMod val="75000"/>
                  </a:schemeClr>
                </a:solidFill>
              </a:rPr>
              <a:t>配置文件</a:t>
            </a:r>
            <a:r>
              <a:rPr lang="en-US" altLang="zh-CN" dirty="0">
                <a:solidFill>
                  <a:schemeClr val="accent6">
                    <a:lumMod val="75000"/>
                  </a:schemeClr>
                </a:solidFill>
              </a:rPr>
              <a:t>1</a:t>
            </a:r>
            <a:endParaRPr lang="zh-CN" altLang="en-US" dirty="0"/>
          </a:p>
        </p:txBody>
      </p:sp>
      <p:sp>
        <p:nvSpPr>
          <p:cNvPr id="3" name="内容占位符 2"/>
          <p:cNvSpPr>
            <a:spLocks noGrp="1"/>
          </p:cNvSpPr>
          <p:nvPr>
            <p:ph idx="1"/>
          </p:nvPr>
        </p:nvSpPr>
        <p:spPr>
          <a:xfrm>
            <a:off x="457200" y="1988840"/>
            <a:ext cx="8229600" cy="4142085"/>
          </a:xfrm>
        </p:spPr>
        <p:txBody>
          <a:bodyPr/>
          <a:lstStyle/>
          <a:p>
            <a:r>
              <a:rPr lang="en-US" altLang="zh-CN" sz="2800" dirty="0"/>
              <a:t>Domain</a:t>
            </a:r>
            <a:r>
              <a:rPr lang="zh-CN" altLang="en-US" sz="2800" dirty="0"/>
              <a:t>：指定被限制的用户名或组名</a:t>
            </a:r>
            <a:endParaRPr lang="en-US" altLang="zh-CN" sz="2800" dirty="0"/>
          </a:p>
          <a:p>
            <a:pPr lvl="1"/>
            <a:r>
              <a:rPr lang="zh-CN" altLang="en-US" sz="2400" b="1" dirty="0">
                <a:solidFill>
                  <a:srgbClr val="FF0000"/>
                </a:solidFill>
              </a:rPr>
              <a:t>组名</a:t>
            </a:r>
            <a:r>
              <a:rPr lang="zh-CN" altLang="en-US" sz="2400" dirty="0"/>
              <a:t>前面</a:t>
            </a:r>
            <a:r>
              <a:rPr lang="zh-CN" altLang="en-US" sz="2400" dirty="0">
                <a:solidFill>
                  <a:srgbClr val="FF0000"/>
                </a:solidFill>
              </a:rPr>
              <a:t>加</a:t>
            </a:r>
            <a:r>
              <a:rPr lang="en-US" altLang="zh-CN" sz="2400" b="1" dirty="0">
                <a:solidFill>
                  <a:srgbClr val="FF0000"/>
                </a:solidFill>
              </a:rPr>
              <a:t>@</a:t>
            </a:r>
            <a:r>
              <a:rPr lang="zh-CN" altLang="en-US" sz="2400" dirty="0"/>
              <a:t>以示与用户名区别</a:t>
            </a:r>
            <a:endParaRPr lang="en-US" altLang="zh-CN" sz="2400" dirty="0"/>
          </a:p>
          <a:p>
            <a:pPr lvl="1"/>
            <a:r>
              <a:rPr lang="zh-CN" altLang="en-US" sz="2400" dirty="0"/>
              <a:t>通配符 </a:t>
            </a:r>
            <a:r>
              <a:rPr lang="zh-CN" altLang="en-US" sz="2400" b="1" dirty="0">
                <a:solidFill>
                  <a:srgbClr val="FF0000"/>
                </a:solidFill>
              </a:rPr>
              <a:t>*</a:t>
            </a:r>
            <a:r>
              <a:rPr lang="zh-CN" altLang="en-US" sz="2400" dirty="0"/>
              <a:t> 表示所有用户</a:t>
            </a:r>
            <a:endParaRPr lang="en-US" altLang="zh-CN" sz="2400" dirty="0"/>
          </a:p>
          <a:p>
            <a:r>
              <a:rPr lang="en-US" altLang="zh-CN" sz="2800" dirty="0"/>
              <a:t>Type</a:t>
            </a:r>
            <a:r>
              <a:rPr lang="zh-CN" altLang="en-US" sz="2800" dirty="0"/>
              <a:t>：指定限制类型</a:t>
            </a:r>
            <a:endParaRPr lang="en-US" altLang="zh-CN" sz="2800" dirty="0"/>
          </a:p>
          <a:p>
            <a:pPr lvl="1"/>
            <a:r>
              <a:rPr lang="en-US" altLang="zh-CN" sz="2400" b="1" dirty="0">
                <a:solidFill>
                  <a:srgbClr val="FF0000"/>
                </a:solidFill>
              </a:rPr>
              <a:t>soft</a:t>
            </a:r>
            <a:r>
              <a:rPr lang="en-US" altLang="zh-CN" sz="2400" dirty="0"/>
              <a:t> </a:t>
            </a:r>
            <a:r>
              <a:rPr lang="zh-CN" altLang="en-US" sz="2400" dirty="0"/>
              <a:t>指的是当前系统生效的设置值</a:t>
            </a:r>
          </a:p>
          <a:p>
            <a:pPr lvl="1"/>
            <a:r>
              <a:rPr lang="en-US" altLang="zh-CN" sz="2400" b="1" dirty="0">
                <a:solidFill>
                  <a:srgbClr val="FF0000"/>
                </a:solidFill>
              </a:rPr>
              <a:t>hard</a:t>
            </a:r>
            <a:r>
              <a:rPr lang="en-US" altLang="zh-CN" sz="2400" dirty="0"/>
              <a:t> </a:t>
            </a:r>
            <a:r>
              <a:rPr lang="zh-CN" altLang="en-US" sz="2400" dirty="0"/>
              <a:t>表明系统中所能设定的最大值</a:t>
            </a:r>
            <a:endParaRPr lang="en-US" altLang="zh-CN" sz="2400" dirty="0"/>
          </a:p>
          <a:p>
            <a:pPr lvl="2"/>
            <a:r>
              <a:rPr lang="zh-CN" altLang="en-US" sz="2000" dirty="0"/>
              <a:t>可以超出软限制（警告），但不能超过硬限制（</a:t>
            </a:r>
            <a:r>
              <a:rPr lang="en-US" altLang="zh-CN" sz="2000" dirty="0"/>
              <a:t>soft </a:t>
            </a:r>
            <a:r>
              <a:rPr lang="en-US" altLang="zh-CN" sz="2000" b="1" dirty="0">
                <a:solidFill>
                  <a:srgbClr val="FF0000"/>
                </a:solidFill>
              </a:rPr>
              <a:t>&lt; </a:t>
            </a:r>
            <a:r>
              <a:rPr lang="en-US" altLang="zh-CN" sz="2000" dirty="0"/>
              <a:t>hard </a:t>
            </a:r>
            <a:r>
              <a:rPr lang="zh-CN" altLang="en-US" sz="2000" dirty="0"/>
              <a:t>）</a:t>
            </a:r>
          </a:p>
          <a:p>
            <a:pPr lvl="1"/>
            <a:r>
              <a:rPr lang="zh-CN" altLang="en-US" sz="2400" dirty="0"/>
              <a:t>用</a:t>
            </a:r>
            <a:r>
              <a:rPr lang="zh-CN" altLang="en-US" sz="2400" b="1" dirty="0">
                <a:solidFill>
                  <a:srgbClr val="FF0000"/>
                </a:solidFill>
              </a:rPr>
              <a:t> </a:t>
            </a:r>
            <a:r>
              <a:rPr lang="en-US" altLang="zh-CN" sz="2400" b="1" dirty="0">
                <a:solidFill>
                  <a:srgbClr val="FF0000"/>
                </a:solidFill>
              </a:rPr>
              <a:t>- </a:t>
            </a:r>
            <a:r>
              <a:rPr lang="zh-CN" altLang="en-US" sz="2400" dirty="0"/>
              <a:t>就表明同时设置 </a:t>
            </a:r>
            <a:r>
              <a:rPr lang="en-US" altLang="zh-CN" sz="2400" dirty="0"/>
              <a:t>soft </a:t>
            </a:r>
            <a:r>
              <a:rPr lang="zh-CN" altLang="en-US" sz="2400" dirty="0"/>
              <a:t>和 </a:t>
            </a:r>
            <a:r>
              <a:rPr lang="en-US" altLang="zh-CN" sz="2400" dirty="0"/>
              <a:t>hard </a:t>
            </a:r>
            <a:r>
              <a:rPr lang="zh-CN" altLang="en-US" sz="2400" dirty="0"/>
              <a:t>的值</a:t>
            </a:r>
            <a:endParaRPr lang="en-US" altLang="zh-CN" sz="2400" dirty="0"/>
          </a:p>
          <a:p>
            <a:r>
              <a:rPr lang="en-US" altLang="zh-CN" sz="3200" dirty="0"/>
              <a:t>Value</a:t>
            </a:r>
            <a:r>
              <a:rPr lang="zh-CN" altLang="en-US" sz="3200" dirty="0"/>
              <a:t>：指定限制值</a:t>
            </a:r>
            <a:endParaRPr lang="en-US" altLang="zh-CN" sz="3200"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
        <p:nvSpPr>
          <p:cNvPr id="7" name="TextBox 6"/>
          <p:cNvSpPr txBox="1"/>
          <p:nvPr/>
        </p:nvSpPr>
        <p:spPr>
          <a:xfrm>
            <a:off x="611560" y="1268760"/>
            <a:ext cx="79208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a:t>&lt;domain&gt;        &lt;type&gt;  &lt;item&gt;  &lt;value&gt;</a:t>
            </a:r>
            <a:endParaRPr lang="zh-CN" altLang="en-US" sz="2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6">
                    <a:lumMod val="75000"/>
                  </a:schemeClr>
                </a:solidFill>
              </a:rPr>
              <a:t>pam_limits</a:t>
            </a:r>
            <a:r>
              <a:rPr lang="zh-CN" altLang="en-US" dirty="0">
                <a:solidFill>
                  <a:schemeClr val="accent6">
                    <a:lumMod val="75000"/>
                  </a:schemeClr>
                </a:solidFill>
              </a:rPr>
              <a:t>的</a:t>
            </a:r>
            <a:r>
              <a:rPr lang="zh-CN" altLang="en-US" dirty="0"/>
              <a:t>模块</a:t>
            </a:r>
            <a:r>
              <a:rPr lang="zh-CN" altLang="en-US" dirty="0">
                <a:solidFill>
                  <a:schemeClr val="accent6">
                    <a:lumMod val="75000"/>
                  </a:schemeClr>
                </a:solidFill>
              </a:rPr>
              <a:t>配置文件</a:t>
            </a:r>
            <a:r>
              <a:rPr lang="en-US" altLang="zh-CN" dirty="0">
                <a:solidFill>
                  <a:schemeClr val="accent6">
                    <a:lumMod val="75000"/>
                  </a:schemeClr>
                </a:solidFill>
              </a:rPr>
              <a:t>2</a:t>
            </a:r>
            <a:endParaRPr lang="zh-CN" altLang="en-US" dirty="0"/>
          </a:p>
        </p:txBody>
      </p:sp>
      <p:sp>
        <p:nvSpPr>
          <p:cNvPr id="3" name="内容占位符 2"/>
          <p:cNvSpPr>
            <a:spLocks noGrp="1"/>
          </p:cNvSpPr>
          <p:nvPr>
            <p:ph idx="1"/>
          </p:nvPr>
        </p:nvSpPr>
        <p:spPr>
          <a:xfrm>
            <a:off x="457200" y="1988840"/>
            <a:ext cx="8229600" cy="4142085"/>
          </a:xfrm>
        </p:spPr>
        <p:txBody>
          <a:bodyPr/>
          <a:lstStyle/>
          <a:p>
            <a:r>
              <a:rPr lang="en-US" altLang="zh-CN" sz="3200" dirty="0"/>
              <a:t>Item</a:t>
            </a:r>
            <a:r>
              <a:rPr lang="zh-CN" altLang="en-US" sz="3200" dirty="0"/>
              <a:t>：指定被限制的资源项目</a:t>
            </a:r>
            <a:endParaRPr lang="en-US" altLang="zh-CN" sz="3200" dirty="0"/>
          </a:p>
          <a:p>
            <a:pPr lvl="1"/>
            <a:r>
              <a:rPr lang="en-US" altLang="zh-CN" dirty="0"/>
              <a:t>CPU</a:t>
            </a:r>
          </a:p>
          <a:p>
            <a:pPr lvl="2"/>
            <a:r>
              <a:rPr lang="en-US" altLang="zh-CN" sz="2400" b="1" dirty="0" err="1">
                <a:solidFill>
                  <a:srgbClr val="002060"/>
                </a:solidFill>
              </a:rPr>
              <a:t>cpu</a:t>
            </a:r>
            <a:r>
              <a:rPr lang="zh-CN" altLang="en-US" sz="2400" dirty="0"/>
              <a:t>：最大的</a:t>
            </a:r>
            <a:r>
              <a:rPr lang="en-US" altLang="zh-CN" sz="2400" dirty="0"/>
              <a:t>CPU</a:t>
            </a:r>
            <a:r>
              <a:rPr lang="zh-CN" altLang="en-US" sz="2400" dirty="0"/>
              <a:t>占用时间（分钟）</a:t>
            </a:r>
          </a:p>
          <a:p>
            <a:pPr lvl="2"/>
            <a:r>
              <a:rPr lang="en-US" altLang="zh-CN" sz="2400" b="1" dirty="0" err="1">
                <a:solidFill>
                  <a:srgbClr val="002060"/>
                </a:solidFill>
              </a:rPr>
              <a:t>nproc</a:t>
            </a:r>
            <a:r>
              <a:rPr lang="zh-CN" altLang="en-US" sz="2400" dirty="0"/>
              <a:t>：最大进程数</a:t>
            </a:r>
          </a:p>
          <a:p>
            <a:pPr lvl="1"/>
            <a:r>
              <a:rPr lang="zh-CN" altLang="en-US" sz="2800" dirty="0"/>
              <a:t>文件</a:t>
            </a:r>
          </a:p>
          <a:p>
            <a:pPr lvl="2"/>
            <a:r>
              <a:rPr lang="en-US" altLang="zh-CN" sz="2400" b="1" dirty="0" err="1">
                <a:solidFill>
                  <a:srgbClr val="002060"/>
                </a:solidFill>
              </a:rPr>
              <a:t>fsize</a:t>
            </a:r>
            <a:r>
              <a:rPr lang="zh-CN" altLang="en-US" sz="2400" dirty="0"/>
              <a:t>：最大的文件大小</a:t>
            </a:r>
            <a:r>
              <a:rPr lang="en-US" altLang="zh-CN" sz="2400" dirty="0"/>
              <a:t>(KB)</a:t>
            </a:r>
          </a:p>
          <a:p>
            <a:pPr lvl="2"/>
            <a:r>
              <a:rPr lang="en-US" altLang="zh-CN" sz="2400" b="1" dirty="0" err="1">
                <a:solidFill>
                  <a:srgbClr val="002060"/>
                </a:solidFill>
              </a:rPr>
              <a:t>nofile</a:t>
            </a:r>
            <a:r>
              <a:rPr lang="zh-CN" altLang="en-US" sz="2400" dirty="0"/>
              <a:t>：最大可以打开的文件数量</a:t>
            </a:r>
          </a:p>
          <a:p>
            <a:pPr lvl="2"/>
            <a:r>
              <a:rPr lang="en-US" altLang="zh-CN" sz="2400" b="1" dirty="0">
                <a:solidFill>
                  <a:srgbClr val="002060"/>
                </a:solidFill>
              </a:rPr>
              <a:t>l</a:t>
            </a:r>
            <a:r>
              <a:rPr lang="en-US" altLang="zh-CN" sz="2400" b="1" dirty="0" err="1">
                <a:solidFill>
                  <a:srgbClr val="002060"/>
                </a:solidFill>
              </a:rPr>
              <a:t>ocks</a:t>
            </a:r>
            <a:r>
              <a:rPr lang="zh-CN" altLang="en-US" sz="2400" dirty="0"/>
              <a:t>： 最大可锁定文件的数目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
        <p:nvSpPr>
          <p:cNvPr id="7" name="TextBox 6"/>
          <p:cNvSpPr txBox="1"/>
          <p:nvPr/>
        </p:nvSpPr>
        <p:spPr>
          <a:xfrm>
            <a:off x="611560" y="1268760"/>
            <a:ext cx="79208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a:t>&lt;domain&gt;        &lt;type&gt;  &lt;item&gt;  &lt;value&gt;</a:t>
            </a:r>
            <a:endParaRPr lang="zh-CN" alt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6">
                    <a:lumMod val="75000"/>
                  </a:schemeClr>
                </a:solidFill>
              </a:rPr>
              <a:t>pam_limits</a:t>
            </a:r>
            <a:r>
              <a:rPr lang="zh-CN" altLang="en-US" dirty="0">
                <a:solidFill>
                  <a:schemeClr val="accent6">
                    <a:lumMod val="75000"/>
                  </a:schemeClr>
                </a:solidFill>
              </a:rPr>
              <a:t>的</a:t>
            </a:r>
            <a:r>
              <a:rPr lang="zh-CN" altLang="en-US" dirty="0"/>
              <a:t>模块</a:t>
            </a:r>
            <a:r>
              <a:rPr lang="zh-CN" altLang="en-US" dirty="0">
                <a:solidFill>
                  <a:schemeClr val="accent6">
                    <a:lumMod val="75000"/>
                  </a:schemeClr>
                </a:solidFill>
              </a:rPr>
              <a:t>配置文件</a:t>
            </a:r>
            <a:r>
              <a:rPr lang="en-US" altLang="zh-CN" dirty="0">
                <a:solidFill>
                  <a:schemeClr val="accent6">
                    <a:lumMod val="75000"/>
                  </a:schemeClr>
                </a:solidFill>
              </a:rPr>
              <a:t>3</a:t>
            </a:r>
            <a:endParaRPr lang="zh-CN" altLang="en-US" dirty="0"/>
          </a:p>
        </p:txBody>
      </p:sp>
      <p:sp>
        <p:nvSpPr>
          <p:cNvPr id="3" name="内容占位符 2"/>
          <p:cNvSpPr>
            <a:spLocks noGrp="1"/>
          </p:cNvSpPr>
          <p:nvPr>
            <p:ph idx="1"/>
          </p:nvPr>
        </p:nvSpPr>
        <p:spPr>
          <a:xfrm>
            <a:off x="457200" y="1772816"/>
            <a:ext cx="8363272" cy="4358109"/>
          </a:xfrm>
        </p:spPr>
        <p:txBody>
          <a:bodyPr/>
          <a:lstStyle/>
          <a:p>
            <a:r>
              <a:rPr lang="en-US" altLang="zh-CN" dirty="0"/>
              <a:t>Item</a:t>
            </a:r>
            <a:r>
              <a:rPr lang="zh-CN" altLang="en-US" dirty="0"/>
              <a:t>：指定被限制的资源项目</a:t>
            </a:r>
            <a:endParaRPr lang="en-US" altLang="zh-CN" dirty="0"/>
          </a:p>
          <a:p>
            <a:pPr lvl="1"/>
            <a:r>
              <a:rPr lang="zh-CN" altLang="en-US" dirty="0"/>
              <a:t>内存</a:t>
            </a:r>
          </a:p>
          <a:p>
            <a:pPr lvl="2"/>
            <a:r>
              <a:rPr lang="en-US" altLang="zh-CN" b="1" dirty="0">
                <a:solidFill>
                  <a:srgbClr val="002060"/>
                </a:solidFill>
              </a:rPr>
              <a:t>data</a:t>
            </a:r>
            <a:r>
              <a:rPr lang="zh-CN" altLang="en-US" dirty="0"/>
              <a:t>：最大的数据段大小</a:t>
            </a:r>
            <a:r>
              <a:rPr lang="en-US" altLang="zh-CN" dirty="0"/>
              <a:t>(KB)</a:t>
            </a:r>
          </a:p>
          <a:p>
            <a:pPr lvl="2"/>
            <a:r>
              <a:rPr lang="en-US" altLang="zh-CN" b="1" dirty="0">
                <a:solidFill>
                  <a:srgbClr val="002060"/>
                </a:solidFill>
              </a:rPr>
              <a:t>stack</a:t>
            </a:r>
            <a:r>
              <a:rPr lang="zh-CN" altLang="en-US" dirty="0"/>
              <a:t>：最大的堆栈段大小</a:t>
            </a:r>
            <a:r>
              <a:rPr lang="en-US" altLang="zh-CN" dirty="0"/>
              <a:t>(KB)</a:t>
            </a:r>
          </a:p>
          <a:p>
            <a:pPr lvl="2"/>
            <a:r>
              <a:rPr lang="en-US" altLang="zh-CN" b="1" dirty="0" err="1">
                <a:solidFill>
                  <a:srgbClr val="002060"/>
                </a:solidFill>
              </a:rPr>
              <a:t>rss</a:t>
            </a:r>
            <a:r>
              <a:rPr lang="zh-CN" altLang="en-US" dirty="0"/>
              <a:t>：最大的可驻留空间</a:t>
            </a:r>
            <a:r>
              <a:rPr lang="en-US" altLang="zh-CN" dirty="0"/>
              <a:t>(KB)</a:t>
            </a:r>
          </a:p>
          <a:p>
            <a:pPr lvl="2"/>
            <a:r>
              <a:rPr lang="en-US" altLang="zh-CN" b="1" dirty="0" err="1">
                <a:solidFill>
                  <a:srgbClr val="002060"/>
                </a:solidFill>
              </a:rPr>
              <a:t>memlock</a:t>
            </a:r>
            <a:r>
              <a:rPr lang="zh-CN" altLang="en-US" dirty="0"/>
              <a:t>：最大锁定内存地址空间大小</a:t>
            </a:r>
            <a:r>
              <a:rPr lang="en-US" altLang="zh-CN" dirty="0"/>
              <a:t>(KB)</a:t>
            </a:r>
          </a:p>
          <a:p>
            <a:pPr lvl="2"/>
            <a:r>
              <a:rPr lang="en-US" altLang="zh-CN" b="1" dirty="0" err="1">
                <a:solidFill>
                  <a:srgbClr val="002060"/>
                </a:solidFill>
              </a:rPr>
              <a:t>msqqueue</a:t>
            </a:r>
            <a:r>
              <a:rPr lang="zh-CN" altLang="en-US" dirty="0"/>
              <a:t>：</a:t>
            </a:r>
            <a:r>
              <a:rPr lang="en-US" altLang="zh-CN" dirty="0"/>
              <a:t>POSIX</a:t>
            </a:r>
            <a:r>
              <a:rPr lang="zh-CN" altLang="en-US" dirty="0"/>
              <a:t>信息队列的最大可使用的内存</a:t>
            </a:r>
            <a:r>
              <a:rPr lang="en-US" altLang="zh-CN" dirty="0"/>
              <a:t>(bytes)</a:t>
            </a:r>
            <a:endParaRPr lang="zh-CN" altLang="en-US" dirty="0"/>
          </a:p>
          <a:p>
            <a:pPr lvl="1"/>
            <a:r>
              <a:rPr lang="zh-CN" altLang="en-US" b="1" dirty="0"/>
              <a:t>登录数</a:t>
            </a:r>
          </a:p>
          <a:p>
            <a:pPr lvl="2"/>
            <a:r>
              <a:rPr lang="en-US" altLang="zh-CN" b="1" dirty="0" err="1">
                <a:solidFill>
                  <a:srgbClr val="002060"/>
                </a:solidFill>
              </a:rPr>
              <a:t>maxlogins</a:t>
            </a:r>
            <a:r>
              <a:rPr lang="zh-CN" altLang="en-US" dirty="0"/>
              <a:t>：该用户可以登录到系统的最多次数</a:t>
            </a:r>
          </a:p>
          <a:p>
            <a:pPr lvl="2"/>
            <a:r>
              <a:rPr lang="en-US" altLang="zh-CN" b="1" dirty="0" err="1">
                <a:solidFill>
                  <a:srgbClr val="002060"/>
                </a:solidFill>
              </a:rPr>
              <a:t>maxsyslogins</a:t>
            </a:r>
            <a:r>
              <a:rPr lang="zh-CN" altLang="en-US" dirty="0"/>
              <a:t>：系统能够同时登录的最大用户数</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sz="2200" b="1" dirty="0">
              <a:solidFill>
                <a:srgbClr val="002060"/>
              </a:solidFill>
              <a:latin typeface="+mn-lt"/>
              <a:ea typeface="+mn-ea"/>
            </a:endParaRPr>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
        <p:nvSpPr>
          <p:cNvPr id="7" name="TextBox 6"/>
          <p:cNvSpPr txBox="1"/>
          <p:nvPr/>
        </p:nvSpPr>
        <p:spPr>
          <a:xfrm>
            <a:off x="611560" y="1196752"/>
            <a:ext cx="79208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a:t>&lt;domain&gt;        &lt;type&gt;  &lt;item&gt;  &lt;value&gt;</a:t>
            </a:r>
            <a:endParaRPr lang="zh-CN" altLang="en-US" sz="2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pam_limits.so</a:t>
            </a:r>
            <a:r>
              <a:rPr lang="zh-CN" altLang="en-US" dirty="0">
                <a:solidFill>
                  <a:schemeClr val="accent6">
                    <a:lumMod val="75000"/>
                  </a:schemeClr>
                </a:solidFill>
              </a:rPr>
              <a:t>举例（</a:t>
            </a:r>
            <a:r>
              <a:rPr lang="en-US" altLang="zh-CN" dirty="0">
                <a:solidFill>
                  <a:schemeClr val="accent6">
                    <a:lumMod val="75000"/>
                  </a:schemeClr>
                </a:solidFill>
              </a:rPr>
              <a:t>1</a:t>
            </a:r>
            <a:r>
              <a:rPr lang="zh-CN" altLang="en-US" dirty="0">
                <a:solidFill>
                  <a:schemeClr val="accent6">
                    <a:lumMod val="75000"/>
                  </a:schemeClr>
                </a:solidFill>
              </a:rPr>
              <a:t>）</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en-US" altLang="zh-CN" dirty="0"/>
              <a:t> cat /etc/</a:t>
            </a:r>
            <a:r>
              <a:rPr lang="en-US" altLang="zh-CN" dirty="0" err="1"/>
              <a:t>pam.d</a:t>
            </a:r>
            <a:r>
              <a:rPr lang="en-US" altLang="zh-CN" dirty="0"/>
              <a:t>/system-auth</a:t>
            </a:r>
          </a:p>
          <a:p>
            <a:pPr lvl="1">
              <a:buNone/>
            </a:pPr>
            <a:r>
              <a:rPr lang="en-US" altLang="zh-CN" b="1" dirty="0">
                <a:solidFill>
                  <a:srgbClr val="FF0000"/>
                </a:solidFill>
              </a:rPr>
              <a:t>session     required      pam_limits.so</a:t>
            </a:r>
          </a:p>
          <a:p>
            <a:r>
              <a:rPr lang="zh-CN" altLang="en-US" dirty="0"/>
              <a:t>编辑 </a:t>
            </a:r>
            <a:r>
              <a:rPr lang="en-US" altLang="zh-CN" dirty="0"/>
              <a:t>/etc/security/</a:t>
            </a:r>
            <a:r>
              <a:rPr lang="en-US" altLang="zh-CN" dirty="0" err="1"/>
              <a:t>limits.conf</a:t>
            </a:r>
            <a:endParaRPr lang="en-US" altLang="zh-CN" dirty="0"/>
          </a:p>
          <a:p>
            <a:pPr lvl="1">
              <a:buNone/>
            </a:pPr>
            <a:r>
              <a:rPr lang="en-US" altLang="zh-CN" dirty="0"/>
              <a:t># </a:t>
            </a:r>
            <a:r>
              <a:rPr lang="zh-CN" altLang="en-US" dirty="0"/>
              <a:t>限制 </a:t>
            </a:r>
            <a:r>
              <a:rPr lang="en-US" altLang="zh-CN" dirty="0" err="1"/>
              <a:t>osmond</a:t>
            </a:r>
            <a:r>
              <a:rPr lang="en-US" altLang="zh-CN" dirty="0"/>
              <a:t> </a:t>
            </a:r>
            <a:r>
              <a:rPr lang="zh-CN" altLang="en-US" dirty="0"/>
              <a:t>用户的同时登录数为</a:t>
            </a:r>
            <a:r>
              <a:rPr lang="en-US" altLang="zh-CN" dirty="0"/>
              <a:t>2</a:t>
            </a:r>
          </a:p>
          <a:p>
            <a:pPr lvl="1">
              <a:buNone/>
            </a:pPr>
            <a:r>
              <a:rPr lang="en-US" altLang="zh-CN" b="1" dirty="0" err="1">
                <a:solidFill>
                  <a:srgbClr val="FF0000"/>
                </a:solidFill>
              </a:rPr>
              <a:t>osmond</a:t>
            </a:r>
            <a:r>
              <a:rPr lang="en-US" altLang="zh-CN" b="1" dirty="0">
                <a:solidFill>
                  <a:srgbClr val="FF0000"/>
                </a:solidFill>
              </a:rPr>
              <a:t>          hard       </a:t>
            </a:r>
            <a:r>
              <a:rPr lang="en-US" altLang="zh-CN" b="1" dirty="0" err="1">
                <a:solidFill>
                  <a:srgbClr val="FF0000"/>
                </a:solidFill>
              </a:rPr>
              <a:t>maxlogins</a:t>
            </a:r>
            <a:r>
              <a:rPr lang="en-US" altLang="zh-CN" b="1" dirty="0">
                <a:solidFill>
                  <a:srgbClr val="FF0000"/>
                </a:solidFill>
              </a:rPr>
              <a:t>       2</a:t>
            </a:r>
          </a:p>
          <a:p>
            <a:pPr lvl="1">
              <a:buNone/>
            </a:pPr>
            <a:r>
              <a:rPr lang="en-US" altLang="zh-CN" dirty="0"/>
              <a:t># </a:t>
            </a:r>
            <a:r>
              <a:rPr lang="zh-CN" altLang="en-US" dirty="0"/>
              <a:t>限制 </a:t>
            </a:r>
            <a:r>
              <a:rPr lang="en-US" altLang="zh-CN" dirty="0"/>
              <a:t>students </a:t>
            </a:r>
            <a:r>
              <a:rPr lang="zh-CN" altLang="en-US" dirty="0"/>
              <a:t>组中的用户同时登录数为</a:t>
            </a:r>
            <a:r>
              <a:rPr lang="en-US" altLang="zh-CN" dirty="0"/>
              <a:t>20</a:t>
            </a:r>
          </a:p>
          <a:p>
            <a:pPr lvl="1">
              <a:buNone/>
            </a:pPr>
            <a:r>
              <a:rPr lang="en-US" altLang="zh-CN" b="1" dirty="0">
                <a:solidFill>
                  <a:srgbClr val="FF0000"/>
                </a:solidFill>
              </a:rPr>
              <a:t>@students      hard       </a:t>
            </a:r>
            <a:r>
              <a:rPr lang="en-US" altLang="zh-CN" b="1" dirty="0" err="1">
                <a:solidFill>
                  <a:srgbClr val="FF0000"/>
                </a:solidFill>
              </a:rPr>
              <a:t>maxlogins</a:t>
            </a:r>
            <a:r>
              <a:rPr lang="en-US" altLang="zh-CN" b="1" dirty="0">
                <a:solidFill>
                  <a:srgbClr val="FF0000"/>
                </a:solidFill>
              </a:rPr>
              <a:t>       20</a:t>
            </a:r>
          </a:p>
          <a:p>
            <a:pPr lvl="1">
              <a:buNone/>
            </a:pPr>
            <a:r>
              <a:rPr lang="en-US" altLang="zh-CN" dirty="0"/>
              <a:t># </a:t>
            </a:r>
            <a:r>
              <a:rPr lang="zh-CN" altLang="en-US" dirty="0"/>
              <a:t>限制系统能够同时登录的最大用户数为</a:t>
            </a:r>
            <a:r>
              <a:rPr lang="en-US" altLang="zh-CN" dirty="0"/>
              <a:t>50</a:t>
            </a:r>
          </a:p>
          <a:p>
            <a:pPr lvl="1">
              <a:buNone/>
            </a:pPr>
            <a:r>
              <a:rPr lang="en-US" altLang="zh-CN" b="1" dirty="0">
                <a:solidFill>
                  <a:srgbClr val="FF0000"/>
                </a:solidFill>
              </a:rPr>
              <a:t>*                       hard       </a:t>
            </a:r>
            <a:r>
              <a:rPr lang="en-US" altLang="zh-CN" b="1" dirty="0" err="1">
                <a:solidFill>
                  <a:srgbClr val="FF0000"/>
                </a:solidFill>
              </a:rPr>
              <a:t>maxsyslogins</a:t>
            </a:r>
            <a:r>
              <a:rPr lang="en-US" altLang="zh-CN" b="1" dirty="0">
                <a:solidFill>
                  <a:srgbClr val="FF0000"/>
                </a:solidFill>
              </a:rPr>
              <a:t>    50</a:t>
            </a:r>
            <a:endParaRPr lang="zh-CN" altLang="en-US"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
        <p:nvSpPr>
          <p:cNvPr id="7" name="TextBox 6"/>
          <p:cNvSpPr txBox="1"/>
          <p:nvPr/>
        </p:nvSpPr>
        <p:spPr>
          <a:xfrm>
            <a:off x="395536" y="1124744"/>
            <a:ext cx="835292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限制用户</a:t>
            </a:r>
            <a:r>
              <a:rPr lang="en-US" altLang="zh-CN" sz="2400" dirty="0"/>
              <a:t>/</a:t>
            </a:r>
            <a:r>
              <a:rPr lang="zh-CN" altLang="en-US" sz="2400" dirty="0"/>
              <a:t>组、系统的最大登录数</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6">
                    <a:lumMod val="75000"/>
                  </a:schemeClr>
                </a:solidFill>
              </a:rPr>
              <a:t>pam_limits.so</a:t>
            </a:r>
            <a:r>
              <a:rPr lang="zh-CN" altLang="en-US" dirty="0">
                <a:solidFill>
                  <a:schemeClr val="accent6">
                    <a:lumMod val="75000"/>
                  </a:schemeClr>
                </a:solidFill>
              </a:rPr>
              <a:t>举例（</a:t>
            </a:r>
            <a:r>
              <a:rPr lang="en-US" altLang="zh-CN" dirty="0">
                <a:solidFill>
                  <a:schemeClr val="accent6">
                    <a:lumMod val="75000"/>
                  </a:schemeClr>
                </a:solidFill>
              </a:rPr>
              <a:t>2</a:t>
            </a:r>
            <a:r>
              <a:rPr lang="zh-CN" altLang="en-US" dirty="0">
                <a:solidFill>
                  <a:schemeClr val="accent6">
                    <a:lumMod val="75000"/>
                  </a:schemeClr>
                </a:solidFill>
              </a:rPr>
              <a:t>）</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en-US" altLang="zh-CN" dirty="0"/>
              <a:t> cat /etc/</a:t>
            </a:r>
            <a:r>
              <a:rPr lang="en-US" altLang="zh-CN" dirty="0" err="1"/>
              <a:t>pam.d</a:t>
            </a:r>
            <a:r>
              <a:rPr lang="en-US" altLang="zh-CN" dirty="0"/>
              <a:t>/system-auth</a:t>
            </a:r>
          </a:p>
          <a:p>
            <a:pPr lvl="1">
              <a:buNone/>
            </a:pPr>
            <a:r>
              <a:rPr lang="en-US" altLang="zh-CN" sz="2000" b="1" dirty="0">
                <a:solidFill>
                  <a:srgbClr val="FF0000"/>
                </a:solidFill>
              </a:rPr>
              <a:t>session     required      pam_limits.so</a:t>
            </a:r>
          </a:p>
          <a:p>
            <a:r>
              <a:rPr lang="zh-CN" altLang="en-US" dirty="0"/>
              <a:t>编辑 </a:t>
            </a:r>
            <a:r>
              <a:rPr lang="en-US" altLang="zh-CN" dirty="0"/>
              <a:t>/etc/security/</a:t>
            </a:r>
            <a:r>
              <a:rPr lang="en-US" altLang="zh-CN" dirty="0" err="1"/>
              <a:t>limits.conf</a:t>
            </a:r>
            <a:endParaRPr lang="en-US" altLang="zh-CN" dirty="0"/>
          </a:p>
          <a:p>
            <a:pPr lvl="1">
              <a:buNone/>
            </a:pPr>
            <a:r>
              <a:rPr lang="en-US" altLang="zh-CN" sz="2000" dirty="0"/>
              <a:t># </a:t>
            </a:r>
            <a:r>
              <a:rPr lang="zh-CN" altLang="en-US" sz="2000" dirty="0"/>
              <a:t>限制用户 </a:t>
            </a:r>
            <a:r>
              <a:rPr lang="en-US" altLang="zh-CN" sz="2000" dirty="0" err="1"/>
              <a:t>jjheng</a:t>
            </a:r>
            <a:r>
              <a:rPr lang="en-US" altLang="zh-CN" sz="2000" dirty="0"/>
              <a:t> </a:t>
            </a:r>
            <a:r>
              <a:rPr lang="zh-CN" altLang="en-US" sz="2000" dirty="0"/>
              <a:t>最多允许创建 </a:t>
            </a:r>
            <a:r>
              <a:rPr lang="en-US" altLang="zh-CN" sz="2000" dirty="0"/>
              <a:t>20 </a:t>
            </a:r>
            <a:r>
              <a:rPr lang="zh-CN" altLang="en-US" sz="2000" dirty="0"/>
              <a:t>个进程</a:t>
            </a:r>
          </a:p>
          <a:p>
            <a:pPr lvl="1">
              <a:buNone/>
            </a:pPr>
            <a:r>
              <a:rPr lang="en-US" altLang="zh-CN" sz="2000" b="1" dirty="0" err="1">
                <a:solidFill>
                  <a:srgbClr val="FF0000"/>
                </a:solidFill>
              </a:rPr>
              <a:t>jjheng</a:t>
            </a:r>
            <a:r>
              <a:rPr lang="en-US" altLang="zh-CN" sz="2000" b="1" dirty="0">
                <a:solidFill>
                  <a:srgbClr val="FF0000"/>
                </a:solidFill>
              </a:rPr>
              <a:t>         hard    </a:t>
            </a:r>
            <a:r>
              <a:rPr lang="en-US" altLang="zh-CN" sz="2000" b="1" dirty="0" err="1">
                <a:solidFill>
                  <a:srgbClr val="FF0000"/>
                </a:solidFill>
              </a:rPr>
              <a:t>nproc</a:t>
            </a:r>
            <a:r>
              <a:rPr lang="en-US" altLang="zh-CN" sz="2000" b="1" dirty="0">
                <a:solidFill>
                  <a:srgbClr val="FF0000"/>
                </a:solidFill>
              </a:rPr>
              <a:t>            20</a:t>
            </a:r>
          </a:p>
          <a:p>
            <a:pPr lvl="1">
              <a:buNone/>
            </a:pPr>
            <a:r>
              <a:rPr lang="en-US" altLang="zh-CN" sz="2000" dirty="0"/>
              <a:t># </a:t>
            </a:r>
            <a:r>
              <a:rPr lang="zh-CN" altLang="en-US" sz="2000" dirty="0"/>
              <a:t>限制 </a:t>
            </a:r>
            <a:r>
              <a:rPr lang="en-US" altLang="zh-CN" sz="2000" dirty="0"/>
              <a:t>student </a:t>
            </a:r>
            <a:r>
              <a:rPr lang="zh-CN" altLang="en-US" sz="2000" dirty="0"/>
              <a:t>组最多允许创建 </a:t>
            </a:r>
            <a:r>
              <a:rPr lang="en-US" altLang="zh-CN" sz="2000" dirty="0"/>
              <a:t>200 </a:t>
            </a:r>
            <a:r>
              <a:rPr lang="zh-CN" altLang="en-US" sz="2000" dirty="0"/>
              <a:t>个进程</a:t>
            </a:r>
          </a:p>
          <a:p>
            <a:pPr lvl="1">
              <a:buNone/>
            </a:pPr>
            <a:r>
              <a:rPr lang="en-US" altLang="zh-CN" sz="2000" b="1" dirty="0">
                <a:solidFill>
                  <a:srgbClr val="FF0000"/>
                </a:solidFill>
              </a:rPr>
              <a:t>@student   hard    </a:t>
            </a:r>
            <a:r>
              <a:rPr lang="en-US" altLang="zh-CN" sz="2000" b="1" dirty="0" err="1">
                <a:solidFill>
                  <a:srgbClr val="FF0000"/>
                </a:solidFill>
              </a:rPr>
              <a:t>nproc</a:t>
            </a:r>
            <a:r>
              <a:rPr lang="en-US" altLang="zh-CN" sz="2000" b="1" dirty="0">
                <a:solidFill>
                  <a:srgbClr val="FF0000"/>
                </a:solidFill>
              </a:rPr>
              <a:t>            200</a:t>
            </a:r>
          </a:p>
          <a:p>
            <a:pPr lvl="1">
              <a:buNone/>
            </a:pPr>
            <a:r>
              <a:rPr lang="en-US" altLang="zh-CN" sz="2000" dirty="0"/>
              <a:t># </a:t>
            </a:r>
            <a:r>
              <a:rPr lang="zh-CN" altLang="en-US" sz="2000" dirty="0"/>
              <a:t>限制用户 </a:t>
            </a:r>
            <a:r>
              <a:rPr lang="en-US" altLang="zh-CN" sz="2000" dirty="0" err="1"/>
              <a:t>jjheng</a:t>
            </a:r>
            <a:r>
              <a:rPr lang="en-US" altLang="zh-CN" sz="2000" dirty="0"/>
              <a:t> </a:t>
            </a:r>
            <a:r>
              <a:rPr lang="zh-CN" altLang="en-US" sz="2000" dirty="0"/>
              <a:t>的最多打开 </a:t>
            </a:r>
            <a:r>
              <a:rPr lang="en-US" altLang="zh-CN" sz="2000" dirty="0"/>
              <a:t>50 </a:t>
            </a:r>
            <a:r>
              <a:rPr lang="zh-CN" altLang="en-US" sz="2000" dirty="0"/>
              <a:t>个文件</a:t>
            </a:r>
          </a:p>
          <a:p>
            <a:pPr lvl="1">
              <a:buNone/>
            </a:pPr>
            <a:r>
              <a:rPr lang="en-US" altLang="zh-CN" sz="2000" b="1" dirty="0" err="1">
                <a:solidFill>
                  <a:srgbClr val="FF0000"/>
                </a:solidFill>
              </a:rPr>
              <a:t>jjheng</a:t>
            </a:r>
            <a:r>
              <a:rPr lang="en-US" altLang="zh-CN" sz="2000" b="1" dirty="0">
                <a:solidFill>
                  <a:srgbClr val="FF0000"/>
                </a:solidFill>
              </a:rPr>
              <a:t>         hard    </a:t>
            </a:r>
            <a:r>
              <a:rPr lang="en-US" altLang="zh-CN" sz="2000" b="1" dirty="0" err="1">
                <a:solidFill>
                  <a:srgbClr val="FF0000"/>
                </a:solidFill>
              </a:rPr>
              <a:t>nofile</a:t>
            </a:r>
            <a:r>
              <a:rPr lang="en-US" altLang="zh-CN" sz="2000" b="1" dirty="0">
                <a:solidFill>
                  <a:srgbClr val="FF0000"/>
                </a:solidFill>
              </a:rPr>
              <a:t>            50</a:t>
            </a:r>
          </a:p>
          <a:p>
            <a:pPr lvl="1">
              <a:buNone/>
            </a:pPr>
            <a:r>
              <a:rPr lang="en-US" altLang="zh-CN" sz="2000" dirty="0"/>
              <a:t># </a:t>
            </a:r>
            <a:r>
              <a:rPr lang="zh-CN" altLang="en-US" sz="2000" dirty="0"/>
              <a:t>限制用户 </a:t>
            </a:r>
            <a:r>
              <a:rPr lang="en-US" altLang="zh-CN" sz="2000" dirty="0" err="1"/>
              <a:t>jjheng</a:t>
            </a:r>
            <a:r>
              <a:rPr lang="en-US" altLang="zh-CN" sz="2000" dirty="0"/>
              <a:t> </a:t>
            </a:r>
            <a:r>
              <a:rPr lang="zh-CN" altLang="en-US" sz="2000" dirty="0"/>
              <a:t>创建文件的最大限制为 </a:t>
            </a:r>
            <a:r>
              <a:rPr lang="en-US" altLang="zh-CN" sz="2000" dirty="0"/>
              <a:t>100MB</a:t>
            </a:r>
          </a:p>
          <a:p>
            <a:pPr lvl="1">
              <a:buNone/>
            </a:pPr>
            <a:r>
              <a:rPr lang="en-US" altLang="zh-CN" sz="2000" b="1" dirty="0" err="1">
                <a:solidFill>
                  <a:srgbClr val="FF0000"/>
                </a:solidFill>
              </a:rPr>
              <a:t>jjheng</a:t>
            </a:r>
            <a:r>
              <a:rPr lang="en-US" altLang="zh-CN" sz="2000" b="1" dirty="0">
                <a:solidFill>
                  <a:srgbClr val="FF0000"/>
                </a:solidFill>
              </a:rPr>
              <a:t>         hard    </a:t>
            </a:r>
            <a:r>
              <a:rPr lang="en-US" altLang="zh-CN" sz="2000" b="1" dirty="0" err="1">
                <a:solidFill>
                  <a:srgbClr val="FF0000"/>
                </a:solidFill>
              </a:rPr>
              <a:t>fsize</a:t>
            </a:r>
            <a:r>
              <a:rPr lang="en-US" altLang="zh-CN" sz="2000" b="1" dirty="0">
                <a:solidFill>
                  <a:srgbClr val="FF0000"/>
                </a:solidFill>
              </a:rPr>
              <a:t>             102400</a:t>
            </a:r>
            <a:endParaRPr lang="zh-CN" altLang="en-US" sz="20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
        <p:nvSpPr>
          <p:cNvPr id="7" name="TextBox 6"/>
          <p:cNvSpPr txBox="1"/>
          <p:nvPr/>
        </p:nvSpPr>
        <p:spPr>
          <a:xfrm>
            <a:off x="395536" y="1124744"/>
            <a:ext cx="835292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限制用户</a:t>
            </a:r>
            <a:r>
              <a:rPr lang="en-US" altLang="zh-CN" sz="2400" dirty="0"/>
              <a:t>/</a:t>
            </a:r>
            <a:r>
              <a:rPr lang="zh-CN" altLang="en-US" sz="2400" dirty="0"/>
              <a:t>组在一个会话过程中可使用的系统资源</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Openssl</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88</a:t>
            </a:fld>
            <a:endParaRPr lang="en-US" altLang="zh-CN" dirty="0"/>
          </a:p>
        </p:txBody>
      </p:sp>
      <p:sp>
        <p:nvSpPr>
          <p:cNvPr id="6" name="页脚占位符 5"/>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TLS/SSL </a:t>
            </a:r>
            <a:r>
              <a:rPr lang="zh-CN" altLang="en-US" dirty="0"/>
              <a:t>协议层</a:t>
            </a:r>
            <a:endParaRPr lang="en-US" altLang="zh-CN" dirty="0"/>
          </a:p>
          <a:p>
            <a:r>
              <a:rPr lang="en-US" altLang="zh-CN" dirty="0"/>
              <a:t>TLS </a:t>
            </a:r>
            <a:r>
              <a:rPr lang="zh-CN" altLang="en-US" dirty="0"/>
              <a:t>握手协议</a:t>
            </a:r>
            <a:endParaRPr lang="en-US" altLang="zh-CN" dirty="0"/>
          </a:p>
          <a:p>
            <a:r>
              <a:rPr lang="en-US" altLang="zh-CN" dirty="0"/>
              <a:t>SSL/TLS </a:t>
            </a:r>
            <a:r>
              <a:rPr lang="zh-CN" altLang="en-US" dirty="0"/>
              <a:t>协议版本</a:t>
            </a:r>
            <a:endParaRPr lang="en-US" altLang="zh-CN" dirty="0"/>
          </a:p>
          <a:p>
            <a:r>
              <a:rPr lang="zh-CN" altLang="en-US" dirty="0"/>
              <a:t>基于</a:t>
            </a:r>
            <a:r>
              <a:rPr lang="en-US" altLang="zh-CN" dirty="0"/>
              <a:t>TCP</a:t>
            </a:r>
            <a:r>
              <a:rPr lang="zh-CN" altLang="en-US" dirty="0"/>
              <a:t>的</a:t>
            </a:r>
            <a:r>
              <a:rPr lang="en-US" altLang="zh-CN" dirty="0"/>
              <a:t>TLS</a:t>
            </a:r>
            <a:r>
              <a:rPr lang="zh-CN" altLang="en-US" dirty="0"/>
              <a:t>增强应用协议</a:t>
            </a:r>
            <a:endParaRPr lang="en-US" altLang="zh-CN" dirty="0"/>
          </a:p>
          <a:p>
            <a:r>
              <a:rPr lang="en-US" altLang="zh-CN" dirty="0" err="1"/>
              <a:t>OpenSSL</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SSL/TLS</a:t>
            </a:r>
            <a:endParaRPr lang="zh-CN" altLang="en-US" dirty="0"/>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89</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磁盘布局</a:t>
            </a:r>
            <a:endParaRPr lang="zh-CN" altLang="en-US" dirty="0"/>
          </a:p>
        </p:txBody>
      </p:sp>
      <p:sp>
        <p:nvSpPr>
          <p:cNvPr id="3" name="内容占位符 2"/>
          <p:cNvSpPr>
            <a:spLocks noGrp="1"/>
          </p:cNvSpPr>
          <p:nvPr>
            <p:ph idx="1"/>
          </p:nvPr>
        </p:nvSpPr>
        <p:spPr/>
        <p:txBody>
          <a:bodyPr/>
          <a:lstStyle/>
          <a:p>
            <a:pPr lvl="0"/>
            <a:r>
              <a:rPr lang="en-US" altLang="zh-CN" sz="2400" dirty="0"/>
              <a:t>/</a:t>
            </a:r>
            <a:r>
              <a:rPr lang="zh-CN" altLang="zh-CN" sz="2400" dirty="0"/>
              <a:t>目录中必须包括</a:t>
            </a:r>
            <a:r>
              <a:rPr lang="en-US" altLang="zh-CN" sz="2400" dirty="0"/>
              <a:t> /etc</a:t>
            </a:r>
            <a:r>
              <a:rPr lang="zh-CN" altLang="zh-CN" sz="2400" dirty="0"/>
              <a:t>、</a:t>
            </a:r>
            <a:r>
              <a:rPr lang="en-US" altLang="zh-CN" sz="2400" dirty="0"/>
              <a:t>/lib</a:t>
            </a:r>
            <a:r>
              <a:rPr lang="zh-CN" altLang="zh-CN" sz="2400" dirty="0"/>
              <a:t>、</a:t>
            </a:r>
            <a:r>
              <a:rPr lang="en-US" altLang="zh-CN" sz="2400" dirty="0"/>
              <a:t>/bin</a:t>
            </a:r>
            <a:r>
              <a:rPr lang="zh-CN" altLang="zh-CN" sz="2400" dirty="0"/>
              <a:t>、</a:t>
            </a:r>
            <a:r>
              <a:rPr lang="en-US" altLang="zh-CN" sz="2400" dirty="0"/>
              <a:t>/</a:t>
            </a:r>
            <a:r>
              <a:rPr lang="en-US" altLang="zh-CN" sz="2400" dirty="0" err="1"/>
              <a:t>sbin</a:t>
            </a:r>
            <a:r>
              <a:rPr lang="zh-CN" altLang="zh-CN" sz="2400" dirty="0"/>
              <a:t>，即不能在此四个目录上使用独立的分区或逻辑卷</a:t>
            </a:r>
          </a:p>
          <a:p>
            <a:pPr lvl="0"/>
            <a:r>
              <a:rPr lang="zh-CN" altLang="zh-CN" sz="2400" dirty="0"/>
              <a:t>除了</a:t>
            </a:r>
            <a:r>
              <a:rPr lang="en-US" altLang="zh-CN" sz="2400" dirty="0"/>
              <a:t> / </a:t>
            </a:r>
            <a:r>
              <a:rPr lang="zh-CN" altLang="zh-CN" sz="2400" dirty="0"/>
              <a:t>、</a:t>
            </a:r>
            <a:r>
              <a:rPr lang="en-US" altLang="zh-CN" sz="2400" dirty="0"/>
              <a:t>/boot </a:t>
            </a:r>
            <a:r>
              <a:rPr lang="zh-CN" altLang="zh-CN" sz="2400" dirty="0"/>
              <a:t>和</a:t>
            </a:r>
            <a:r>
              <a:rPr lang="en-US" altLang="zh-CN" sz="2400" dirty="0"/>
              <a:t> SWAP </a:t>
            </a:r>
            <a:r>
              <a:rPr lang="zh-CN" altLang="zh-CN" sz="2400" dirty="0"/>
              <a:t>之外您应该根据自己的需要尽量分离数据到不同的分区或逻辑卷</a:t>
            </a:r>
          </a:p>
          <a:p>
            <a:pPr lvl="0"/>
            <a:r>
              <a:rPr lang="zh-CN" altLang="zh-CN" sz="2400" dirty="0"/>
              <a:t>建议创建独立的</a:t>
            </a:r>
            <a:r>
              <a:rPr lang="en-US" altLang="zh-CN" sz="2400" dirty="0"/>
              <a:t> /</a:t>
            </a:r>
            <a:r>
              <a:rPr lang="en-US" altLang="zh-CN" sz="2400" dirty="0" err="1"/>
              <a:t>usr</a:t>
            </a:r>
            <a:r>
              <a:rPr lang="zh-CN" altLang="zh-CN" sz="2400" dirty="0"/>
              <a:t>、</a:t>
            </a:r>
            <a:r>
              <a:rPr lang="en-US" altLang="zh-CN" sz="2400" dirty="0"/>
              <a:t>/</a:t>
            </a:r>
            <a:r>
              <a:rPr lang="en-US" altLang="zh-CN" sz="2400" dirty="0" err="1"/>
              <a:t>var</a:t>
            </a:r>
            <a:r>
              <a:rPr lang="zh-CN" altLang="zh-CN" sz="2400" dirty="0"/>
              <a:t>、</a:t>
            </a:r>
            <a:r>
              <a:rPr lang="en-US" altLang="zh-CN" sz="2400" dirty="0"/>
              <a:t>/</a:t>
            </a:r>
            <a:r>
              <a:rPr lang="en-US" altLang="zh-CN" sz="2400" dirty="0" err="1"/>
              <a:t>tmp</a:t>
            </a:r>
            <a:r>
              <a:rPr lang="zh-CN" altLang="zh-CN" sz="2400" dirty="0"/>
              <a:t>、</a:t>
            </a:r>
            <a:r>
              <a:rPr lang="en-US" altLang="zh-CN" sz="2400" dirty="0"/>
              <a:t>/</a:t>
            </a:r>
            <a:r>
              <a:rPr lang="en-US" altLang="zh-CN" sz="2400" dirty="0" err="1"/>
              <a:t>var</a:t>
            </a:r>
            <a:r>
              <a:rPr lang="en-US" altLang="zh-CN" sz="2400" dirty="0"/>
              <a:t>/</a:t>
            </a:r>
            <a:r>
              <a:rPr lang="en-US" altLang="zh-CN" sz="2400" dirty="0" err="1"/>
              <a:t>tmp</a:t>
            </a:r>
            <a:r>
              <a:rPr lang="en-US" altLang="zh-CN" sz="2400" dirty="0"/>
              <a:t> </a:t>
            </a:r>
            <a:r>
              <a:rPr lang="zh-CN" altLang="zh-CN" sz="2400" dirty="0"/>
              <a:t>文件系统</a:t>
            </a:r>
          </a:p>
          <a:p>
            <a:pPr lvl="0"/>
            <a:r>
              <a:rPr lang="zh-CN" altLang="zh-CN" sz="2400" dirty="0"/>
              <a:t>根据日志管理需要，您可能应该创建独立的</a:t>
            </a:r>
            <a:r>
              <a:rPr lang="en-US" altLang="zh-CN" sz="2400" dirty="0"/>
              <a:t> /</a:t>
            </a:r>
            <a:r>
              <a:rPr lang="en-US" altLang="zh-CN" sz="2400" dirty="0" err="1"/>
              <a:t>var</a:t>
            </a:r>
            <a:r>
              <a:rPr lang="en-US" altLang="zh-CN" sz="2400" dirty="0"/>
              <a:t>/log</a:t>
            </a:r>
            <a:r>
              <a:rPr lang="zh-CN" altLang="zh-CN" sz="2400" dirty="0"/>
              <a:t>、</a:t>
            </a:r>
            <a:r>
              <a:rPr lang="en-US" altLang="zh-CN" sz="2400" dirty="0"/>
              <a:t>/</a:t>
            </a:r>
            <a:r>
              <a:rPr lang="en-US" altLang="zh-CN" sz="2400" dirty="0" err="1"/>
              <a:t>var</a:t>
            </a:r>
            <a:r>
              <a:rPr lang="en-US" altLang="zh-CN" sz="2400" dirty="0"/>
              <a:t>/log/audit </a:t>
            </a:r>
            <a:r>
              <a:rPr lang="zh-CN" altLang="zh-CN" sz="2400" dirty="0"/>
              <a:t>文件系统</a:t>
            </a:r>
          </a:p>
          <a:p>
            <a:pPr lvl="0"/>
            <a:r>
              <a:rPr lang="zh-CN" altLang="zh-CN" sz="2400" dirty="0"/>
              <a:t>若所有普通用户数据存储在本机，您还应该创建独立的</a:t>
            </a:r>
            <a:r>
              <a:rPr lang="en-US" altLang="zh-CN" sz="2400" dirty="0"/>
              <a:t> /home </a:t>
            </a:r>
            <a:r>
              <a:rPr lang="zh-CN" altLang="zh-CN" sz="2400" dirty="0"/>
              <a:t>文件系统</a:t>
            </a:r>
          </a:p>
          <a:p>
            <a:pPr lvl="0"/>
            <a:r>
              <a:rPr lang="zh-CN" altLang="zh-CN" sz="2400" dirty="0"/>
              <a:t>若系统对外提供大量服务（如</a:t>
            </a:r>
            <a:r>
              <a:rPr lang="en-US" altLang="zh-CN" sz="2400" dirty="0"/>
              <a:t>Web</a:t>
            </a:r>
            <a:r>
              <a:rPr lang="zh-CN" altLang="zh-CN" sz="2400" dirty="0"/>
              <a:t>虚拟主机等），应该创建独立的</a:t>
            </a:r>
            <a:r>
              <a:rPr lang="en-US" altLang="zh-CN" sz="2400" dirty="0"/>
              <a:t> /</a:t>
            </a:r>
            <a:r>
              <a:rPr lang="en-US" altLang="zh-CN" sz="2400" dirty="0" err="1"/>
              <a:t>srv</a:t>
            </a:r>
            <a:r>
              <a:rPr lang="en-US" altLang="zh-CN" sz="2400" dirty="0"/>
              <a:t> </a:t>
            </a:r>
            <a:r>
              <a:rPr lang="zh-CN" altLang="zh-CN" sz="2400" dirty="0"/>
              <a:t>文件系统</a:t>
            </a:r>
          </a:p>
          <a:p>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SSL/TLS</a:t>
            </a:r>
            <a:r>
              <a:rPr lang="zh-CN" altLang="en-US" dirty="0"/>
              <a:t>的引入动机</a:t>
            </a:r>
          </a:p>
        </p:txBody>
      </p:sp>
      <p:sp>
        <p:nvSpPr>
          <p:cNvPr id="3" name="内容占位符 2"/>
          <p:cNvSpPr>
            <a:spLocks noGrp="1"/>
          </p:cNvSpPr>
          <p:nvPr>
            <p:ph idx="1"/>
          </p:nvPr>
        </p:nvSpPr>
        <p:spPr>
          <a:xfrm>
            <a:off x="323528" y="1628800"/>
            <a:ext cx="8424936" cy="4530725"/>
          </a:xfrm>
        </p:spPr>
        <p:txBody>
          <a:bodyPr/>
          <a:lstStyle/>
          <a:p>
            <a:r>
              <a:rPr lang="en-US" altLang="zh-CN" dirty="0"/>
              <a:t>TCP</a:t>
            </a:r>
            <a:r>
              <a:rPr lang="zh-CN" altLang="en-US" dirty="0"/>
              <a:t>协议的风险</a:t>
            </a:r>
          </a:p>
          <a:p>
            <a:pPr lvl="1"/>
            <a:r>
              <a:rPr lang="zh-CN" altLang="en-US" dirty="0"/>
              <a:t>窃听（</a:t>
            </a:r>
            <a:r>
              <a:rPr lang="en-US" altLang="zh-CN" dirty="0"/>
              <a:t>eavesdropping</a:t>
            </a:r>
            <a:r>
              <a:rPr lang="zh-CN" altLang="en-US" dirty="0"/>
              <a:t>）：第三方可以获知通信内容。</a:t>
            </a:r>
          </a:p>
          <a:p>
            <a:pPr lvl="1"/>
            <a:r>
              <a:rPr lang="zh-CN" altLang="en-US" dirty="0"/>
              <a:t>篡改（</a:t>
            </a:r>
            <a:r>
              <a:rPr lang="en-US" altLang="zh-CN" dirty="0"/>
              <a:t>tampering</a:t>
            </a:r>
            <a:r>
              <a:rPr lang="zh-CN" altLang="en-US" dirty="0"/>
              <a:t>）：第三方可以修改通信内容。</a:t>
            </a:r>
          </a:p>
          <a:p>
            <a:pPr lvl="1"/>
            <a:r>
              <a:rPr lang="zh-CN" altLang="en-US" dirty="0"/>
              <a:t>冒充（</a:t>
            </a:r>
            <a:r>
              <a:rPr lang="en-US" altLang="zh-CN" dirty="0"/>
              <a:t>pretending</a:t>
            </a:r>
            <a:r>
              <a:rPr lang="zh-CN" altLang="en-US" dirty="0"/>
              <a:t>）：第三方可以冒充他人身份参与通信。</a:t>
            </a:r>
          </a:p>
          <a:p>
            <a:r>
              <a:rPr lang="zh-CN" altLang="en-US" dirty="0"/>
              <a:t>许多服务都需要相同的支持</a:t>
            </a:r>
          </a:p>
          <a:p>
            <a:pPr lvl="1"/>
            <a:r>
              <a:rPr lang="zh-CN" altLang="en-US" dirty="0"/>
              <a:t>身份验证</a:t>
            </a:r>
          </a:p>
          <a:p>
            <a:pPr lvl="1"/>
            <a:r>
              <a:rPr lang="zh-CN" altLang="en-US" dirty="0"/>
              <a:t>数据完整性</a:t>
            </a:r>
            <a:endParaRPr lang="en-US" altLang="zh-CN" dirty="0"/>
          </a:p>
          <a:p>
            <a:pPr lvl="1"/>
            <a:r>
              <a:rPr lang="en-US" altLang="zh-CN" dirty="0"/>
              <a:t>……</a:t>
            </a:r>
            <a:endParaRPr lang="zh-CN" altLang="en-US"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SSL/TLS</a:t>
            </a:r>
            <a:r>
              <a:rPr lang="zh-CN" altLang="en-US" dirty="0"/>
              <a:t>简介</a:t>
            </a:r>
          </a:p>
        </p:txBody>
      </p:sp>
      <p:sp>
        <p:nvSpPr>
          <p:cNvPr id="3" name="内容占位符 2"/>
          <p:cNvSpPr>
            <a:spLocks noGrp="1"/>
          </p:cNvSpPr>
          <p:nvPr>
            <p:ph idx="1"/>
          </p:nvPr>
        </p:nvSpPr>
        <p:spPr/>
        <p:txBody>
          <a:bodyPr/>
          <a:lstStyle/>
          <a:p>
            <a:r>
              <a:rPr lang="en-US" altLang="zh-CN" dirty="0"/>
              <a:t>SSL = Secure Socket Layer</a:t>
            </a:r>
            <a:r>
              <a:rPr lang="zh-CN" altLang="en-US" dirty="0"/>
              <a:t>（安全套接字层）</a:t>
            </a:r>
            <a:endParaRPr lang="en-US" altLang="zh-CN" dirty="0"/>
          </a:p>
          <a:p>
            <a:r>
              <a:rPr lang="en-US" altLang="zh-CN" dirty="0"/>
              <a:t>SSL</a:t>
            </a:r>
            <a:r>
              <a:rPr lang="zh-CN" altLang="en-US" dirty="0"/>
              <a:t>的特点 </a:t>
            </a:r>
          </a:p>
          <a:p>
            <a:pPr lvl="1"/>
            <a:r>
              <a:rPr lang="zh-CN" altLang="en-US" dirty="0"/>
              <a:t>提供身份验证的客户端和服务器应用程序 </a:t>
            </a:r>
          </a:p>
          <a:p>
            <a:pPr lvl="1"/>
            <a:r>
              <a:rPr lang="zh-CN" altLang="en-US" dirty="0"/>
              <a:t>在一个公共信道发送之前对数据进行加密 </a:t>
            </a:r>
          </a:p>
          <a:p>
            <a:pPr lvl="1"/>
            <a:r>
              <a:rPr lang="zh-CN" altLang="en-US" dirty="0"/>
              <a:t>确保数据完整性 </a:t>
            </a:r>
          </a:p>
          <a:p>
            <a:pPr lvl="1"/>
            <a:r>
              <a:rPr lang="zh-CN" altLang="en-US" dirty="0"/>
              <a:t>它被设计为有效率 </a:t>
            </a:r>
          </a:p>
          <a:p>
            <a:pPr lvl="1"/>
            <a:r>
              <a:rPr lang="zh-CN" altLang="en-US" dirty="0"/>
              <a:t>在双方协商使用的主要加密算法</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SSL</a:t>
            </a:r>
            <a:r>
              <a:rPr lang="zh-CN" altLang="en-US" dirty="0"/>
              <a:t>的功能实现</a:t>
            </a:r>
          </a:p>
        </p:txBody>
      </p:sp>
      <p:sp>
        <p:nvSpPr>
          <p:cNvPr id="3" name="内容占位符 2"/>
          <p:cNvSpPr>
            <a:spLocks noGrp="1"/>
          </p:cNvSpPr>
          <p:nvPr>
            <p:ph idx="1"/>
          </p:nvPr>
        </p:nvSpPr>
        <p:spPr/>
        <p:txBody>
          <a:bodyPr/>
          <a:lstStyle/>
          <a:p>
            <a:r>
              <a:rPr lang="zh-CN" altLang="en-US" dirty="0"/>
              <a:t>对称加密 </a:t>
            </a:r>
          </a:p>
          <a:p>
            <a:r>
              <a:rPr lang="zh-CN" altLang="en-US" dirty="0"/>
              <a:t>非对称加密 </a:t>
            </a:r>
          </a:p>
          <a:p>
            <a:r>
              <a:rPr lang="zh-CN" altLang="en-US" dirty="0"/>
              <a:t>数字签名 </a:t>
            </a:r>
          </a:p>
          <a:p>
            <a:r>
              <a:rPr lang="zh-CN" altLang="en-US" dirty="0"/>
              <a:t>数字证书（</a:t>
            </a:r>
            <a:r>
              <a:rPr lang="en-US" altLang="zh-CN" dirty="0"/>
              <a:t>X509v.3</a:t>
            </a:r>
            <a:r>
              <a:rPr lang="zh-CN" altLang="en-US" dirty="0"/>
              <a:t>） </a:t>
            </a:r>
          </a:p>
          <a:p>
            <a:r>
              <a:rPr lang="zh-CN" altLang="en-US" dirty="0"/>
              <a:t>明确和正式的规范 </a:t>
            </a:r>
          </a:p>
          <a:p>
            <a:r>
              <a:rPr lang="zh-CN" altLang="en-US" dirty="0"/>
              <a:t>协商参数 </a:t>
            </a:r>
          </a:p>
          <a:p>
            <a:r>
              <a:rPr lang="zh-CN" altLang="en-US" dirty="0"/>
              <a:t>在连接的时候握手 </a:t>
            </a:r>
          </a:p>
          <a:p>
            <a:r>
              <a:rPr lang="zh-CN" altLang="en-US" dirty="0"/>
              <a:t>重用先前谈判的参数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92</a:t>
            </a:fld>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广泛使用的</a:t>
            </a:r>
            <a:r>
              <a:rPr lang="en-US" altLang="zh-CN" dirty="0"/>
              <a:t>SSL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电子商务 </a:t>
            </a:r>
          </a:p>
          <a:p>
            <a:pPr lvl="1"/>
            <a:r>
              <a:rPr lang="zh-CN" altLang="en-US" dirty="0"/>
              <a:t>订单：订购的产品表单使用</a:t>
            </a:r>
            <a:r>
              <a:rPr lang="en-US" altLang="zh-CN" dirty="0"/>
              <a:t>SSL</a:t>
            </a:r>
            <a:r>
              <a:rPr lang="zh-CN" altLang="en-US" dirty="0"/>
              <a:t>发送 </a:t>
            </a:r>
          </a:p>
          <a:p>
            <a:pPr lvl="1"/>
            <a:r>
              <a:rPr lang="zh-CN" altLang="en-US" dirty="0"/>
              <a:t>付款：使用</a:t>
            </a:r>
            <a:r>
              <a:rPr lang="en-US" altLang="zh-CN" dirty="0"/>
              <a:t>SSL</a:t>
            </a:r>
            <a:r>
              <a:rPr lang="zh-CN" altLang="en-US" dirty="0"/>
              <a:t>发送信用卡号等数据</a:t>
            </a:r>
          </a:p>
          <a:p>
            <a:r>
              <a:rPr lang="zh-CN" altLang="en-US" dirty="0"/>
              <a:t>访问安全信息 </a:t>
            </a:r>
          </a:p>
          <a:p>
            <a:pPr lvl="1"/>
            <a:r>
              <a:rPr lang="zh-CN" altLang="en-US" dirty="0"/>
              <a:t>信息通信只能由“合格的”用户访问</a:t>
            </a:r>
          </a:p>
          <a:p>
            <a:pPr lvl="1"/>
            <a:r>
              <a:rPr lang="zh-CN" altLang="en-US" dirty="0"/>
              <a:t>发送密码或其他敏感数据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93</a:t>
            </a:fld>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2035" name="Rectangle 3"/>
          <p:cNvSpPr>
            <a:spLocks noGrp="1" noChangeArrowheads="1"/>
          </p:cNvSpPr>
          <p:nvPr>
            <p:ph idx="1"/>
          </p:nvPr>
        </p:nvSpPr>
        <p:spPr>
          <a:noFill/>
          <a:ln/>
        </p:spPr>
        <p:txBody>
          <a:bodyPr>
            <a:normAutofit fontScale="70000" lnSpcReduction="20000"/>
          </a:bodyPr>
          <a:lstStyle/>
          <a:p>
            <a:pPr>
              <a:spcBef>
                <a:spcPct val="20000"/>
              </a:spcBef>
              <a:buClr>
                <a:srgbClr val="FF0000"/>
              </a:buClr>
            </a:pPr>
            <a:r>
              <a:rPr lang="de-DE" dirty="0">
                <a:solidFill>
                  <a:srgbClr val="003399"/>
                </a:solidFill>
              </a:rPr>
              <a:t>SSL – Secure Sockets Layer Version 2.0</a:t>
            </a:r>
          </a:p>
          <a:p>
            <a:pPr lvl="1"/>
            <a:r>
              <a:rPr lang="de-DE" dirty="0" err="1"/>
              <a:t>Initially</a:t>
            </a:r>
            <a:r>
              <a:rPr lang="de-DE" dirty="0"/>
              <a:t> </a:t>
            </a:r>
            <a:r>
              <a:rPr lang="de-DE" dirty="0" err="1"/>
              <a:t>developed</a:t>
            </a:r>
            <a:r>
              <a:rPr lang="de-DE" dirty="0"/>
              <a:t> </a:t>
            </a:r>
            <a:r>
              <a:rPr lang="de-DE" dirty="0" err="1"/>
              <a:t>by</a:t>
            </a:r>
            <a:r>
              <a:rPr lang="de-DE" dirty="0"/>
              <a:t> Netscape</a:t>
            </a:r>
          </a:p>
          <a:p>
            <a:pPr lvl="1"/>
            <a:r>
              <a:rPr lang="de-DE" dirty="0"/>
              <a:t>SSL 2.0 </a:t>
            </a:r>
            <a:r>
              <a:rPr lang="de-DE" dirty="0" err="1"/>
              <a:t>is</a:t>
            </a:r>
            <a:r>
              <a:rPr lang="de-DE" dirty="0"/>
              <a:t> sensitive </a:t>
            </a:r>
            <a:r>
              <a:rPr lang="de-DE" dirty="0" err="1"/>
              <a:t>to</a:t>
            </a:r>
            <a:r>
              <a:rPr lang="de-DE" dirty="0"/>
              <a:t> man-in-</a:t>
            </a:r>
            <a:r>
              <a:rPr lang="de-DE" dirty="0" err="1"/>
              <a:t>the</a:t>
            </a:r>
            <a:r>
              <a:rPr lang="de-DE" dirty="0"/>
              <a:t>-</a:t>
            </a:r>
            <a:r>
              <a:rPr lang="de-DE" dirty="0" err="1"/>
              <a:t>middle</a:t>
            </a:r>
            <a:r>
              <a:rPr lang="de-DE" dirty="0"/>
              <a:t> </a:t>
            </a:r>
            <a:r>
              <a:rPr lang="de-DE" dirty="0" err="1"/>
              <a:t>attacks</a:t>
            </a:r>
            <a:r>
              <a:rPr lang="de-DE" dirty="0"/>
              <a:t> </a:t>
            </a:r>
            <a:r>
              <a:rPr lang="de-DE" dirty="0" err="1"/>
              <a:t>leading</a:t>
            </a:r>
            <a:br>
              <a:rPr lang="de-DE" dirty="0"/>
            </a:br>
            <a:r>
              <a:rPr lang="de-DE" dirty="0"/>
              <a:t>e.g. </a:t>
            </a:r>
            <a:r>
              <a:rPr lang="de-DE" dirty="0" err="1"/>
              <a:t>to</a:t>
            </a:r>
            <a:r>
              <a:rPr lang="de-DE" dirty="0"/>
              <a:t> </a:t>
            </a:r>
            <a:r>
              <a:rPr lang="de-DE" dirty="0" err="1"/>
              <a:t>the</a:t>
            </a:r>
            <a:r>
              <a:rPr lang="de-DE" dirty="0"/>
              <a:t> </a:t>
            </a:r>
            <a:r>
              <a:rPr lang="de-DE" dirty="0" err="1"/>
              <a:t>negotiation</a:t>
            </a:r>
            <a:r>
              <a:rPr lang="de-DE" dirty="0"/>
              <a:t> </a:t>
            </a:r>
            <a:r>
              <a:rPr lang="de-DE" dirty="0" err="1"/>
              <a:t>of</a:t>
            </a:r>
            <a:r>
              <a:rPr lang="de-DE" dirty="0"/>
              <a:t> </a:t>
            </a:r>
            <a:r>
              <a:rPr lang="de-DE" dirty="0" err="1"/>
              <a:t>weak</a:t>
            </a:r>
            <a:r>
              <a:rPr lang="de-DE" dirty="0"/>
              <a:t> </a:t>
            </a:r>
            <a:r>
              <a:rPr lang="de-DE" dirty="0" err="1"/>
              <a:t>encryption</a:t>
            </a:r>
            <a:r>
              <a:rPr lang="de-DE" dirty="0"/>
              <a:t> </a:t>
            </a:r>
            <a:r>
              <a:rPr lang="de-DE" dirty="0" err="1"/>
              <a:t>keys</a:t>
            </a:r>
            <a:endParaRPr lang="de-DE" dirty="0"/>
          </a:p>
          <a:p>
            <a:pPr lvl="1"/>
            <a:r>
              <a:rPr lang="de-DE" dirty="0"/>
              <a:t>SSL 2.0 </a:t>
            </a:r>
            <a:r>
              <a:rPr lang="de-DE" dirty="0" err="1"/>
              <a:t>should</a:t>
            </a:r>
            <a:r>
              <a:rPr lang="de-DE" dirty="0"/>
              <a:t> not </a:t>
            </a:r>
            <a:r>
              <a:rPr lang="de-DE" dirty="0" err="1"/>
              <a:t>be</a:t>
            </a:r>
            <a:r>
              <a:rPr lang="de-DE" dirty="0"/>
              <a:t> </a:t>
            </a:r>
            <a:r>
              <a:rPr lang="de-DE" dirty="0" err="1"/>
              <a:t>used</a:t>
            </a:r>
            <a:r>
              <a:rPr lang="de-DE" dirty="0"/>
              <a:t> </a:t>
            </a:r>
            <a:r>
              <a:rPr lang="de-DE" dirty="0" err="1"/>
              <a:t>anymore</a:t>
            </a:r>
            <a:endParaRPr lang="de-DE" dirty="0"/>
          </a:p>
          <a:p>
            <a:pPr>
              <a:buClr>
                <a:srgbClr val="FF0000"/>
              </a:buClr>
            </a:pPr>
            <a:r>
              <a:rPr lang="de-DE" dirty="0">
                <a:solidFill>
                  <a:srgbClr val="003399"/>
                </a:solidFill>
              </a:rPr>
              <a:t>SSL – Secure Sockets Layer Version 3.0  </a:t>
            </a:r>
          </a:p>
          <a:p>
            <a:pPr lvl="1"/>
            <a:r>
              <a:rPr lang="de-DE" dirty="0"/>
              <a:t>Internet </a:t>
            </a:r>
            <a:r>
              <a:rPr lang="de-DE" dirty="0" err="1"/>
              <a:t>Draft</a:t>
            </a:r>
            <a:r>
              <a:rPr lang="de-DE" dirty="0"/>
              <a:t> </a:t>
            </a:r>
            <a:r>
              <a:rPr lang="de-DE" dirty="0" err="1"/>
              <a:t>authored</a:t>
            </a:r>
            <a:r>
              <a:rPr lang="de-DE" dirty="0"/>
              <a:t> </a:t>
            </a:r>
            <a:r>
              <a:rPr lang="de-DE" dirty="0" err="1"/>
              <a:t>by</a:t>
            </a:r>
            <a:r>
              <a:rPr lang="de-DE" dirty="0"/>
              <a:t> Netscape, November 1996</a:t>
            </a:r>
          </a:p>
          <a:p>
            <a:pPr lvl="1"/>
            <a:r>
              <a:rPr lang="de-DE" dirty="0" err="1"/>
              <a:t>Supported</a:t>
            </a:r>
            <a:r>
              <a:rPr lang="de-DE" dirty="0"/>
              <a:t> </a:t>
            </a:r>
            <a:r>
              <a:rPr lang="de-DE" dirty="0" err="1"/>
              <a:t>by</a:t>
            </a:r>
            <a:r>
              <a:rPr lang="de-DE" dirty="0"/>
              <a:t> all </a:t>
            </a:r>
            <a:r>
              <a:rPr lang="de-DE" dirty="0" err="1"/>
              <a:t>browsers</a:t>
            </a:r>
            <a:endParaRPr lang="de-DE" dirty="0"/>
          </a:p>
          <a:p>
            <a:pPr lvl="1"/>
            <a:r>
              <a:rPr lang="de-DE" dirty="0"/>
              <a:t>Vulnerable </a:t>
            </a:r>
            <a:r>
              <a:rPr lang="de-DE" dirty="0" err="1"/>
              <a:t>to</a:t>
            </a:r>
            <a:r>
              <a:rPr lang="de-DE" dirty="0"/>
              <a:t> </a:t>
            </a:r>
            <a:r>
              <a:rPr lang="de-DE" dirty="0" err="1"/>
              <a:t>the</a:t>
            </a:r>
            <a:r>
              <a:rPr lang="de-DE" dirty="0"/>
              <a:t> BEAST </a:t>
            </a:r>
            <a:r>
              <a:rPr lang="de-DE" dirty="0" err="1"/>
              <a:t>Cipher</a:t>
            </a:r>
            <a:r>
              <a:rPr lang="de-DE" dirty="0"/>
              <a:t>-Block-</a:t>
            </a:r>
            <a:r>
              <a:rPr lang="de-DE" dirty="0" err="1"/>
              <a:t>Chaining</a:t>
            </a:r>
            <a:r>
              <a:rPr lang="de-DE" dirty="0"/>
              <a:t> (CBC) </a:t>
            </a:r>
            <a:r>
              <a:rPr lang="de-DE" dirty="0" err="1"/>
              <a:t>attack</a:t>
            </a:r>
            <a:endParaRPr lang="de-DE" dirty="0"/>
          </a:p>
          <a:p>
            <a:pPr>
              <a:buClr>
                <a:srgbClr val="FF0000"/>
              </a:buClr>
            </a:pPr>
            <a:r>
              <a:rPr lang="de-DE" dirty="0">
                <a:solidFill>
                  <a:srgbClr val="003399"/>
                </a:solidFill>
              </a:rPr>
              <a:t>TLS – Transport Layer Security Version 1.0  (SSL 3.1)</a:t>
            </a:r>
          </a:p>
          <a:p>
            <a:pPr lvl="1"/>
            <a:r>
              <a:rPr lang="de-DE" dirty="0"/>
              <a:t>IETF RFC 2246, </a:t>
            </a:r>
            <a:r>
              <a:rPr lang="de-DE" dirty="0" err="1"/>
              <a:t>January</a:t>
            </a:r>
            <a:r>
              <a:rPr lang="de-DE" dirty="0"/>
              <a:t> 1999</a:t>
            </a:r>
          </a:p>
          <a:p>
            <a:pPr lvl="1"/>
            <a:r>
              <a:rPr lang="de-DE" dirty="0"/>
              <a:t>TLS 1.0 ist not </a:t>
            </a:r>
            <a:r>
              <a:rPr lang="de-DE" dirty="0" err="1"/>
              <a:t>backwards</a:t>
            </a:r>
            <a:r>
              <a:rPr lang="de-DE" dirty="0"/>
              <a:t> </a:t>
            </a:r>
            <a:r>
              <a:rPr lang="de-DE" dirty="0" err="1"/>
              <a:t>compatible</a:t>
            </a:r>
            <a:r>
              <a:rPr lang="de-DE" dirty="0"/>
              <a:t> </a:t>
            </a:r>
            <a:r>
              <a:rPr lang="de-DE" dirty="0" err="1"/>
              <a:t>to</a:t>
            </a:r>
            <a:r>
              <a:rPr lang="de-DE" dirty="0"/>
              <a:t> SSL 3.0 (</a:t>
            </a:r>
            <a:r>
              <a:rPr lang="de-DE" dirty="0" err="1"/>
              <a:t>differences</a:t>
            </a:r>
            <a:r>
              <a:rPr lang="de-DE" dirty="0"/>
              <a:t> in</a:t>
            </a:r>
            <a:br>
              <a:rPr lang="de-DE" dirty="0"/>
            </a:br>
            <a:r>
              <a:rPr lang="de-DE" dirty="0"/>
              <a:t>MAC </a:t>
            </a:r>
            <a:r>
              <a:rPr lang="de-DE" dirty="0" err="1"/>
              <a:t>computation</a:t>
            </a:r>
            <a:r>
              <a:rPr lang="de-DE" dirty="0"/>
              <a:t>, PRF </a:t>
            </a:r>
            <a:r>
              <a:rPr lang="de-DE" dirty="0" err="1"/>
              <a:t>function</a:t>
            </a:r>
            <a:r>
              <a:rPr lang="de-DE" dirty="0"/>
              <a:t> </a:t>
            </a:r>
            <a:r>
              <a:rPr lang="de-DE" dirty="0" err="1"/>
              <a:t>for</a:t>
            </a:r>
            <a:r>
              <a:rPr lang="de-DE" dirty="0"/>
              <a:t> </a:t>
            </a:r>
            <a:r>
              <a:rPr lang="de-DE" dirty="0" err="1"/>
              <a:t>master_secret</a:t>
            </a:r>
            <a:r>
              <a:rPr lang="de-DE" dirty="0"/>
              <a:t> </a:t>
            </a:r>
            <a:r>
              <a:rPr lang="de-DE" dirty="0" err="1"/>
              <a:t>and</a:t>
            </a:r>
            <a:r>
              <a:rPr lang="de-DE" dirty="0"/>
              <a:t> </a:t>
            </a:r>
            <a:r>
              <a:rPr lang="de-DE" dirty="0" err="1"/>
              <a:t>key</a:t>
            </a:r>
            <a:r>
              <a:rPr lang="de-DE" dirty="0"/>
              <a:t> material)</a:t>
            </a:r>
          </a:p>
          <a:p>
            <a:pPr lvl="1"/>
            <a:r>
              <a:rPr lang="de-DE" dirty="0" err="1"/>
              <a:t>Supported</a:t>
            </a:r>
            <a:r>
              <a:rPr lang="de-DE" dirty="0"/>
              <a:t> </a:t>
            </a:r>
            <a:r>
              <a:rPr lang="de-DE" dirty="0" err="1"/>
              <a:t>by</a:t>
            </a:r>
            <a:r>
              <a:rPr lang="de-DE" dirty="0"/>
              <a:t> all </a:t>
            </a:r>
            <a:r>
              <a:rPr lang="de-DE" dirty="0" err="1"/>
              <a:t>browsers</a:t>
            </a:r>
            <a:endParaRPr lang="de-DE" dirty="0"/>
          </a:p>
          <a:p>
            <a:pPr lvl="1"/>
            <a:r>
              <a:rPr lang="de-DE" dirty="0"/>
              <a:t>Vulnerable </a:t>
            </a:r>
            <a:r>
              <a:rPr lang="de-DE" dirty="0" err="1"/>
              <a:t>to</a:t>
            </a:r>
            <a:r>
              <a:rPr lang="de-DE" dirty="0"/>
              <a:t> </a:t>
            </a:r>
            <a:r>
              <a:rPr lang="de-DE" dirty="0" err="1"/>
              <a:t>the</a:t>
            </a:r>
            <a:r>
              <a:rPr lang="de-DE" dirty="0"/>
              <a:t> BEAST </a:t>
            </a:r>
            <a:r>
              <a:rPr lang="de-DE" dirty="0" err="1"/>
              <a:t>Cipher</a:t>
            </a:r>
            <a:r>
              <a:rPr lang="de-DE" dirty="0"/>
              <a:t>-Block-</a:t>
            </a:r>
            <a:r>
              <a:rPr lang="de-DE" dirty="0" err="1"/>
              <a:t>Chaining</a:t>
            </a:r>
            <a:r>
              <a:rPr lang="de-DE" dirty="0"/>
              <a:t> (CBC) </a:t>
            </a:r>
            <a:r>
              <a:rPr lang="de-DE" dirty="0" err="1"/>
              <a:t>attack</a:t>
            </a:r>
            <a:endParaRPr lang="de-DE" dirty="0"/>
          </a:p>
        </p:txBody>
      </p:sp>
      <p:sp>
        <p:nvSpPr>
          <p:cNvPr id="812034" name="Rectangle 2"/>
          <p:cNvSpPr>
            <a:spLocks noGrp="1" noChangeArrowheads="1"/>
          </p:cNvSpPr>
          <p:nvPr>
            <p:ph type="title"/>
          </p:nvPr>
        </p:nvSpPr>
        <p:spPr/>
        <p:txBody>
          <a:bodyPr/>
          <a:lstStyle/>
          <a:p>
            <a:r>
              <a:rPr lang="de-DE" dirty="0"/>
              <a:t>SSL/TLS </a:t>
            </a:r>
            <a:r>
              <a:rPr lang="zh-CN" altLang="en-US" dirty="0"/>
              <a:t>协议的实现版本</a:t>
            </a:r>
            <a:endParaRPr lang="de-DE" dirty="0">
              <a:solidFill>
                <a:srgbClr val="0099CC"/>
              </a:solidFill>
            </a:endParaRPr>
          </a:p>
        </p:txBody>
      </p:sp>
      <p:sp>
        <p:nvSpPr>
          <p:cNvPr id="812036" name="Rectangle 4"/>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5"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6"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94</a:t>
            </a:fld>
            <a:endParaRPr lang="en-US" altLang="zh-CN" dirty="0"/>
          </a:p>
        </p:txBody>
      </p:sp>
      <p:sp>
        <p:nvSpPr>
          <p:cNvPr id="7"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2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2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2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20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120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120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120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1203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20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120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1203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81203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812035">
                                            <p:txEl>
                                              <p:pRg st="12" end="12"/>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81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5" grpId="0" build="p" autoUpdateAnimBg="0"/>
      <p:bldP spid="812036"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2035" name="Rectangle 3"/>
          <p:cNvSpPr>
            <a:spLocks noGrp="1" noChangeArrowheads="1"/>
          </p:cNvSpPr>
          <p:nvPr>
            <p:ph idx="1"/>
          </p:nvPr>
        </p:nvSpPr>
        <p:spPr>
          <a:noFill/>
          <a:ln/>
        </p:spPr>
        <p:txBody>
          <a:bodyPr>
            <a:normAutofit fontScale="70000" lnSpcReduction="20000"/>
          </a:bodyPr>
          <a:lstStyle/>
          <a:p>
            <a:pPr>
              <a:buClr>
                <a:srgbClr val="FF0000"/>
              </a:buClr>
            </a:pPr>
            <a:r>
              <a:rPr lang="de-DE" dirty="0">
                <a:solidFill>
                  <a:srgbClr val="003399"/>
                </a:solidFill>
              </a:rPr>
              <a:t>TLS – Transport Layer Security Version 1.1  (SSL 3.2)</a:t>
            </a:r>
          </a:p>
          <a:p>
            <a:pPr lvl="1"/>
            <a:r>
              <a:rPr lang="de-DE" dirty="0"/>
              <a:t>IETF RFC 4346, April 2006</a:t>
            </a:r>
          </a:p>
          <a:p>
            <a:pPr lvl="1"/>
            <a:r>
              <a:rPr lang="de-DE" dirty="0" err="1"/>
              <a:t>Protection</a:t>
            </a:r>
            <a:r>
              <a:rPr lang="de-DE" dirty="0"/>
              <a:t> </a:t>
            </a:r>
            <a:r>
              <a:rPr lang="de-DE" dirty="0" err="1"/>
              <a:t>against</a:t>
            </a:r>
            <a:r>
              <a:rPr lang="de-DE" dirty="0"/>
              <a:t> CBC </a:t>
            </a:r>
            <a:r>
              <a:rPr lang="de-DE" dirty="0" err="1"/>
              <a:t>attacks</a:t>
            </a:r>
            <a:r>
              <a:rPr lang="de-DE" dirty="0"/>
              <a:t> (Serge </a:t>
            </a:r>
            <a:r>
              <a:rPr lang="de-DE" dirty="0" err="1"/>
              <a:t>Vaudenay</a:t>
            </a:r>
            <a:r>
              <a:rPr lang="de-DE" dirty="0"/>
              <a:t>, EPFL, 2004):</a:t>
            </a:r>
          </a:p>
          <a:p>
            <a:pPr lvl="1"/>
            <a:r>
              <a:rPr lang="de-DE" dirty="0" err="1"/>
              <a:t>Implicit</a:t>
            </a:r>
            <a:r>
              <a:rPr lang="de-DE" dirty="0"/>
              <a:t> </a:t>
            </a:r>
            <a:r>
              <a:rPr lang="de-DE" dirty="0" err="1"/>
              <a:t>Initialization</a:t>
            </a:r>
            <a:r>
              <a:rPr lang="de-DE" dirty="0"/>
              <a:t> </a:t>
            </a:r>
            <a:r>
              <a:rPr lang="de-DE" dirty="0" err="1"/>
              <a:t>Vector</a:t>
            </a:r>
            <a:r>
              <a:rPr lang="de-DE" dirty="0"/>
              <a:t> (IV) </a:t>
            </a:r>
            <a:r>
              <a:rPr lang="de-DE" dirty="0" err="1"/>
              <a:t>is</a:t>
            </a:r>
            <a:r>
              <a:rPr lang="de-DE" dirty="0"/>
              <a:t> </a:t>
            </a:r>
            <a:r>
              <a:rPr lang="de-DE" dirty="0" err="1"/>
              <a:t>replaced</a:t>
            </a:r>
            <a:r>
              <a:rPr lang="de-DE" dirty="0"/>
              <a:t> </a:t>
            </a:r>
            <a:r>
              <a:rPr lang="de-DE" dirty="0" err="1"/>
              <a:t>with</a:t>
            </a:r>
            <a:r>
              <a:rPr lang="de-DE" dirty="0"/>
              <a:t> an explicit IV</a:t>
            </a:r>
          </a:p>
          <a:p>
            <a:pPr lvl="1"/>
            <a:r>
              <a:rPr lang="de-DE" dirty="0"/>
              <a:t>Handling </a:t>
            </a:r>
            <a:r>
              <a:rPr lang="de-DE" dirty="0" err="1"/>
              <a:t>of</a:t>
            </a:r>
            <a:r>
              <a:rPr lang="de-DE" dirty="0"/>
              <a:t> </a:t>
            </a:r>
            <a:r>
              <a:rPr lang="de-DE" dirty="0" err="1"/>
              <a:t>padding</a:t>
            </a:r>
            <a:r>
              <a:rPr lang="de-DE" dirty="0"/>
              <a:t> </a:t>
            </a:r>
            <a:r>
              <a:rPr lang="de-DE" dirty="0" err="1"/>
              <a:t>errors</a:t>
            </a:r>
            <a:r>
              <a:rPr lang="de-DE" dirty="0"/>
              <a:t> </a:t>
            </a:r>
            <a:r>
              <a:rPr lang="de-DE" dirty="0" err="1"/>
              <a:t>is</a:t>
            </a:r>
            <a:r>
              <a:rPr lang="de-DE" dirty="0"/>
              <a:t> </a:t>
            </a:r>
            <a:r>
              <a:rPr lang="de-DE" dirty="0" err="1"/>
              <a:t>changed</a:t>
            </a:r>
            <a:r>
              <a:rPr lang="de-DE" dirty="0"/>
              <a:t> </a:t>
            </a:r>
            <a:r>
              <a:rPr lang="de-DE" dirty="0" err="1"/>
              <a:t>to</a:t>
            </a:r>
            <a:r>
              <a:rPr lang="de-DE" dirty="0"/>
              <a:t> </a:t>
            </a:r>
            <a:r>
              <a:rPr lang="de-DE" dirty="0" err="1"/>
              <a:t>use</a:t>
            </a:r>
            <a:r>
              <a:rPr lang="de-DE" dirty="0"/>
              <a:t> </a:t>
            </a:r>
            <a:r>
              <a:rPr lang="de-DE" dirty="0" err="1"/>
              <a:t>the</a:t>
            </a:r>
            <a:r>
              <a:rPr lang="de-DE" dirty="0"/>
              <a:t> </a:t>
            </a:r>
            <a:r>
              <a:rPr lang="de-DE" dirty="0" err="1">
                <a:solidFill>
                  <a:srgbClr val="FF0000"/>
                </a:solidFill>
              </a:rPr>
              <a:t>bad_record_mac</a:t>
            </a:r>
            <a:r>
              <a:rPr lang="de-DE" dirty="0"/>
              <a:t> alert </a:t>
            </a:r>
            <a:r>
              <a:rPr lang="de-DE" dirty="0" err="1"/>
              <a:t>rather</a:t>
            </a:r>
            <a:r>
              <a:rPr lang="de-DE" dirty="0"/>
              <a:t> </a:t>
            </a:r>
            <a:r>
              <a:rPr lang="de-DE" dirty="0" err="1"/>
              <a:t>then</a:t>
            </a:r>
            <a:r>
              <a:rPr lang="de-DE" dirty="0"/>
              <a:t> </a:t>
            </a:r>
            <a:r>
              <a:rPr lang="de-DE" dirty="0" err="1">
                <a:solidFill>
                  <a:srgbClr val="FF0000"/>
                </a:solidFill>
              </a:rPr>
              <a:t>decryption_failed</a:t>
            </a:r>
            <a:r>
              <a:rPr lang="de-DE" dirty="0"/>
              <a:t>. </a:t>
            </a:r>
          </a:p>
          <a:p>
            <a:pPr>
              <a:buClr>
                <a:srgbClr val="FF0000"/>
              </a:buClr>
            </a:pPr>
            <a:r>
              <a:rPr lang="de-DE" dirty="0">
                <a:solidFill>
                  <a:srgbClr val="003399"/>
                </a:solidFill>
              </a:rPr>
              <a:t>TLS – Transport Layer Security Version 1.2  (SSL 3.3)</a:t>
            </a:r>
          </a:p>
          <a:p>
            <a:pPr lvl="1"/>
            <a:r>
              <a:rPr lang="de-DE" dirty="0"/>
              <a:t>IETF RFC 5246, August 2008, </a:t>
            </a:r>
            <a:r>
              <a:rPr lang="de-DE" dirty="0" err="1"/>
              <a:t>updated</a:t>
            </a:r>
            <a:r>
              <a:rPr lang="de-DE" dirty="0"/>
              <a:t> </a:t>
            </a:r>
            <a:r>
              <a:rPr lang="de-DE" dirty="0" err="1"/>
              <a:t>by</a:t>
            </a:r>
            <a:r>
              <a:rPr lang="de-DE" dirty="0"/>
              <a:t> RFC</a:t>
            </a:r>
          </a:p>
          <a:p>
            <a:pPr lvl="1"/>
            <a:r>
              <a:rPr lang="de-DE" dirty="0" err="1"/>
              <a:t>Combined</a:t>
            </a:r>
            <a:r>
              <a:rPr lang="de-DE" dirty="0"/>
              <a:t> </a:t>
            </a:r>
            <a:r>
              <a:rPr lang="de-DE" dirty="0">
                <a:solidFill>
                  <a:srgbClr val="FF0000"/>
                </a:solidFill>
              </a:rPr>
              <a:t>MD5/SHA-1</a:t>
            </a:r>
            <a:r>
              <a:rPr lang="de-DE" dirty="0"/>
              <a:t> </a:t>
            </a:r>
            <a:r>
              <a:rPr lang="de-DE" dirty="0" err="1"/>
              <a:t>hash</a:t>
            </a:r>
            <a:r>
              <a:rPr lang="de-DE" dirty="0"/>
              <a:t> </a:t>
            </a:r>
            <a:r>
              <a:rPr lang="de-DE" dirty="0" err="1"/>
              <a:t>and</a:t>
            </a:r>
            <a:r>
              <a:rPr lang="de-DE" dirty="0"/>
              <a:t> PRF </a:t>
            </a:r>
            <a:r>
              <a:rPr lang="de-DE" dirty="0" err="1"/>
              <a:t>functions</a:t>
            </a:r>
            <a:r>
              <a:rPr lang="de-DE" dirty="0"/>
              <a:t> </a:t>
            </a:r>
            <a:r>
              <a:rPr lang="de-DE" dirty="0" err="1"/>
              <a:t>replaced</a:t>
            </a:r>
            <a:r>
              <a:rPr lang="de-DE" dirty="0"/>
              <a:t> </a:t>
            </a:r>
            <a:r>
              <a:rPr lang="de-DE" dirty="0" err="1"/>
              <a:t>by</a:t>
            </a:r>
            <a:r>
              <a:rPr lang="de-DE" dirty="0"/>
              <a:t> SHA-256 </a:t>
            </a:r>
            <a:r>
              <a:rPr lang="de-DE" dirty="0" err="1"/>
              <a:t>based</a:t>
            </a:r>
            <a:r>
              <a:rPr lang="de-DE" dirty="0"/>
              <a:t> </a:t>
            </a:r>
            <a:r>
              <a:rPr lang="de-DE" dirty="0" err="1"/>
              <a:t>default</a:t>
            </a:r>
            <a:r>
              <a:rPr lang="de-DE" dirty="0"/>
              <a:t> </a:t>
            </a:r>
            <a:r>
              <a:rPr lang="de-DE" dirty="0" err="1"/>
              <a:t>algorithms</a:t>
            </a:r>
            <a:r>
              <a:rPr lang="de-DE" dirty="0"/>
              <a:t> </a:t>
            </a:r>
            <a:r>
              <a:rPr lang="de-DE" dirty="0" err="1"/>
              <a:t>or</a:t>
            </a:r>
            <a:r>
              <a:rPr lang="de-DE" dirty="0"/>
              <a:t> </a:t>
            </a:r>
            <a:r>
              <a:rPr lang="de-DE" dirty="0" err="1"/>
              <a:t>cipher-suite</a:t>
            </a:r>
            <a:r>
              <a:rPr lang="de-DE" dirty="0"/>
              <a:t> </a:t>
            </a:r>
            <a:r>
              <a:rPr lang="de-DE" dirty="0" err="1"/>
              <a:t>specified</a:t>
            </a:r>
            <a:r>
              <a:rPr lang="de-DE" dirty="0"/>
              <a:t> </a:t>
            </a:r>
            <a:r>
              <a:rPr lang="de-DE" dirty="0" err="1"/>
              <a:t>methods</a:t>
            </a:r>
            <a:r>
              <a:rPr lang="de-DE" dirty="0"/>
              <a:t>.</a:t>
            </a:r>
          </a:p>
          <a:p>
            <a:pPr lvl="1"/>
            <a:r>
              <a:rPr lang="de-DE" dirty="0"/>
              <a:t>Support </a:t>
            </a:r>
            <a:r>
              <a:rPr lang="de-DE" dirty="0" err="1"/>
              <a:t>of</a:t>
            </a:r>
            <a:r>
              <a:rPr lang="de-DE" dirty="0"/>
              <a:t> </a:t>
            </a:r>
            <a:r>
              <a:rPr lang="de-DE" dirty="0" err="1"/>
              <a:t>Authenticated</a:t>
            </a:r>
            <a:r>
              <a:rPr lang="de-DE" dirty="0"/>
              <a:t> Encryption </a:t>
            </a:r>
            <a:r>
              <a:rPr lang="de-DE" dirty="0" err="1"/>
              <a:t>with</a:t>
            </a:r>
            <a:r>
              <a:rPr lang="de-DE" dirty="0"/>
              <a:t> Additional Data (AEAD) </a:t>
            </a:r>
            <a:r>
              <a:rPr lang="de-DE" dirty="0" err="1"/>
              <a:t>modes</a:t>
            </a:r>
            <a:r>
              <a:rPr lang="de-DE" dirty="0"/>
              <a:t> (e.g. AES-GCM </a:t>
            </a:r>
            <a:r>
              <a:rPr lang="de-DE" dirty="0" err="1"/>
              <a:t>accelerated</a:t>
            </a:r>
            <a:r>
              <a:rPr lang="de-DE" dirty="0"/>
              <a:t> </a:t>
            </a:r>
            <a:r>
              <a:rPr lang="de-DE" dirty="0" err="1"/>
              <a:t>by</a:t>
            </a:r>
            <a:r>
              <a:rPr lang="de-DE" dirty="0"/>
              <a:t> Intel AES-NI </a:t>
            </a:r>
            <a:r>
              <a:rPr lang="de-DE" dirty="0" err="1"/>
              <a:t>instruction</a:t>
            </a:r>
            <a:r>
              <a:rPr lang="de-DE" dirty="0"/>
              <a:t> </a:t>
            </a:r>
            <a:r>
              <a:rPr lang="de-DE" dirty="0" err="1"/>
              <a:t>set</a:t>
            </a:r>
            <a:r>
              <a:rPr lang="de-DE" dirty="0"/>
              <a:t>) </a:t>
            </a:r>
          </a:p>
          <a:p>
            <a:r>
              <a:rPr lang="de-DE" dirty="0">
                <a:solidFill>
                  <a:srgbClr val="003399"/>
                </a:solidFill>
              </a:rPr>
              <a:t>TLS 1.1 </a:t>
            </a:r>
            <a:r>
              <a:rPr lang="de-DE" dirty="0" err="1">
                <a:solidFill>
                  <a:srgbClr val="003399"/>
                </a:solidFill>
              </a:rPr>
              <a:t>and</a:t>
            </a:r>
            <a:r>
              <a:rPr lang="de-DE" dirty="0">
                <a:solidFill>
                  <a:srgbClr val="003399"/>
                </a:solidFill>
              </a:rPr>
              <a:t> 1.2 Support</a:t>
            </a:r>
          </a:p>
          <a:p>
            <a:pPr lvl="1"/>
            <a:r>
              <a:rPr lang="de-DE" dirty="0"/>
              <a:t>Windows 7, Windows Server 2008 R2</a:t>
            </a:r>
          </a:p>
          <a:p>
            <a:pPr lvl="1"/>
            <a:r>
              <a:rPr lang="de-DE" dirty="0" err="1"/>
              <a:t>GnuTLS</a:t>
            </a:r>
            <a:r>
              <a:rPr lang="de-DE" dirty="0"/>
              <a:t> </a:t>
            </a:r>
            <a:r>
              <a:rPr lang="de-DE" dirty="0" err="1"/>
              <a:t>library</a:t>
            </a:r>
            <a:r>
              <a:rPr lang="de-DE" dirty="0"/>
              <a:t>, </a:t>
            </a:r>
            <a:r>
              <a:rPr lang="de-DE" dirty="0" err="1"/>
              <a:t>the</a:t>
            </a:r>
            <a:r>
              <a:rPr lang="de-DE" dirty="0"/>
              <a:t> </a:t>
            </a:r>
            <a:r>
              <a:rPr lang="de-DE" dirty="0" err="1"/>
              <a:t>OpenSSL</a:t>
            </a:r>
            <a:r>
              <a:rPr lang="de-DE" dirty="0"/>
              <a:t> 1.0.1 </a:t>
            </a:r>
            <a:r>
              <a:rPr lang="de-DE" dirty="0" err="1"/>
              <a:t>snapshot</a:t>
            </a:r>
            <a:r>
              <a:rPr lang="de-DE" dirty="0"/>
              <a:t> </a:t>
            </a:r>
            <a:r>
              <a:rPr lang="de-DE" dirty="0" err="1"/>
              <a:t>and</a:t>
            </a:r>
            <a:r>
              <a:rPr lang="de-DE" dirty="0"/>
              <a:t> </a:t>
            </a:r>
            <a:r>
              <a:rPr lang="de-DE" dirty="0" err="1">
                <a:solidFill>
                  <a:srgbClr val="FF0000"/>
                </a:solidFill>
              </a:rPr>
              <a:t>strongSwan</a:t>
            </a:r>
            <a:r>
              <a:rPr lang="de-DE" dirty="0"/>
              <a:t> </a:t>
            </a:r>
            <a:r>
              <a:rPr lang="de-DE" dirty="0" err="1"/>
              <a:t>libtls</a:t>
            </a:r>
            <a:r>
              <a:rPr lang="de-DE" dirty="0"/>
              <a:t>.</a:t>
            </a:r>
          </a:p>
          <a:p>
            <a:pPr lvl="1"/>
            <a:endParaRPr lang="de-DE" dirty="0"/>
          </a:p>
          <a:p>
            <a:pPr lvl="1"/>
            <a:endParaRPr lang="de-DE" dirty="0"/>
          </a:p>
        </p:txBody>
      </p:sp>
      <p:sp>
        <p:nvSpPr>
          <p:cNvPr id="812034" name="Rectangle 2"/>
          <p:cNvSpPr>
            <a:spLocks noGrp="1" noChangeArrowheads="1"/>
          </p:cNvSpPr>
          <p:nvPr>
            <p:ph type="title"/>
          </p:nvPr>
        </p:nvSpPr>
        <p:spPr/>
        <p:txBody>
          <a:bodyPr/>
          <a:lstStyle/>
          <a:p>
            <a:r>
              <a:rPr lang="zh-CN" altLang="en-US" dirty="0"/>
              <a:t>最近的</a:t>
            </a:r>
            <a:r>
              <a:rPr lang="de-DE" dirty="0"/>
              <a:t>TLS </a:t>
            </a:r>
            <a:r>
              <a:rPr lang="zh-CN" altLang="en-US" dirty="0"/>
              <a:t>协议版本</a:t>
            </a:r>
            <a:endParaRPr lang="de-DE" dirty="0">
              <a:solidFill>
                <a:srgbClr val="0099CC"/>
              </a:solidFill>
            </a:endParaRPr>
          </a:p>
        </p:txBody>
      </p:sp>
      <p:sp>
        <p:nvSpPr>
          <p:cNvPr id="812036" name="Rectangle 4"/>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5"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6"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95</a:t>
            </a:fld>
            <a:endParaRPr lang="en-US" altLang="zh-CN" dirty="0"/>
          </a:p>
        </p:txBody>
      </p:sp>
      <p:sp>
        <p:nvSpPr>
          <p:cNvPr id="7"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2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2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2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2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12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20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120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120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1203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120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1203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812035">
                                            <p:txEl>
                                              <p:pRg st="11" end="11"/>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81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5" grpId="0" build="p" autoUpdateAnimBg="0"/>
      <p:bldP spid="81203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a:t>
            </a:r>
            <a:r>
              <a:rPr lang="zh-CN" altLang="en-US" dirty="0"/>
              <a:t>增强的</a:t>
            </a:r>
            <a:br>
              <a:rPr lang="en-US" altLang="zh-CN" dirty="0"/>
            </a:br>
            <a:r>
              <a:rPr lang="zh-CN" altLang="en-US" dirty="0"/>
              <a:t>基于</a:t>
            </a:r>
            <a:r>
              <a:rPr lang="en-US" altLang="zh-CN" dirty="0"/>
              <a:t>TCP</a:t>
            </a:r>
            <a:r>
              <a:rPr lang="zh-CN" altLang="en-US" dirty="0"/>
              <a:t>的应用协议</a:t>
            </a:r>
          </a:p>
        </p:txBody>
      </p:sp>
      <p:graphicFrame>
        <p:nvGraphicFramePr>
          <p:cNvPr id="7" name="内容占位符 6"/>
          <p:cNvGraphicFramePr>
            <a:graphicFrameLocks noGrp="1"/>
          </p:cNvGraphicFramePr>
          <p:nvPr>
            <p:ph idx="1"/>
          </p:nvPr>
        </p:nvGraphicFramePr>
        <p:xfrm>
          <a:off x="467544" y="1628800"/>
          <a:ext cx="8229600" cy="4464496"/>
        </p:xfrm>
        <a:graphic>
          <a:graphicData uri="http://schemas.openxmlformats.org/drawingml/2006/table">
            <a:tbl>
              <a:tblPr firstRow="1" bandRow="1">
                <a:tableStyleId>{5C22544A-7EE6-4342-B048-85BDC9FD1C3A}</a:tableStyleId>
              </a:tblPr>
              <a:tblGrid>
                <a:gridCol w="1306488">
                  <a:extLst>
                    <a:ext uri="{9D8B030D-6E8A-4147-A177-3AD203B41FA5}">
                      <a16:colId xmlns:a16="http://schemas.microsoft.com/office/drawing/2014/main" val="20000"/>
                    </a:ext>
                  </a:extLst>
                </a:gridCol>
                <a:gridCol w="1501824">
                  <a:extLst>
                    <a:ext uri="{9D8B030D-6E8A-4147-A177-3AD203B41FA5}">
                      <a16:colId xmlns:a16="http://schemas.microsoft.com/office/drawing/2014/main" val="20001"/>
                    </a:ext>
                  </a:extLst>
                </a:gridCol>
                <a:gridCol w="5421288">
                  <a:extLst>
                    <a:ext uri="{9D8B030D-6E8A-4147-A177-3AD203B41FA5}">
                      <a16:colId xmlns:a16="http://schemas.microsoft.com/office/drawing/2014/main" val="20002"/>
                    </a:ext>
                  </a:extLst>
                </a:gridCol>
              </a:tblGrid>
              <a:tr h="370840">
                <a:tc>
                  <a:txBody>
                    <a:bodyPr/>
                    <a:lstStyle/>
                    <a:p>
                      <a:r>
                        <a:rPr lang="zh-CN" altLang="en-US" dirty="0"/>
                        <a:t>服务名</a:t>
                      </a:r>
                    </a:p>
                  </a:txBody>
                  <a:tcPr/>
                </a:tc>
                <a:tc>
                  <a:txBody>
                    <a:bodyPr/>
                    <a:lstStyle/>
                    <a:p>
                      <a:r>
                        <a:rPr lang="zh-CN" altLang="en-US" dirty="0"/>
                        <a:t>端口号</a:t>
                      </a:r>
                    </a:p>
                  </a:txBody>
                  <a:tcPr/>
                </a:tc>
                <a:tc>
                  <a:txBody>
                    <a:bodyPr/>
                    <a:lstStyle/>
                    <a:p>
                      <a:r>
                        <a:rPr lang="zh-CN" altLang="en-US" dirty="0"/>
                        <a:t>实现的安全服务</a:t>
                      </a:r>
                    </a:p>
                  </a:txBody>
                  <a:tcPr/>
                </a:tc>
                <a:extLst>
                  <a:ext uri="{0D108BD9-81ED-4DB2-BD59-A6C34878D82A}">
                    <a16:rowId xmlns:a16="http://schemas.microsoft.com/office/drawing/2014/main" val="10000"/>
                  </a:ext>
                </a:extLst>
              </a:tr>
              <a:tr h="370840">
                <a:tc>
                  <a:txBody>
                    <a:bodyPr/>
                    <a:lstStyle/>
                    <a:p>
                      <a:r>
                        <a:rPr lang="en-US" altLang="zh-CN" dirty="0"/>
                        <a:t>https</a:t>
                      </a:r>
                      <a:endParaRPr lang="zh-CN" altLang="en-US" dirty="0"/>
                    </a:p>
                  </a:txBody>
                  <a:tcPr/>
                </a:tc>
                <a:tc>
                  <a:txBody>
                    <a:bodyPr/>
                    <a:lstStyle/>
                    <a:p>
                      <a:r>
                        <a:rPr lang="de-DE" altLang="zh-CN" sz="1800" dirty="0"/>
                        <a:t>443/tcp</a:t>
                      </a:r>
                      <a:endParaRPr lang="zh-CN" altLang="en-US" dirty="0"/>
                    </a:p>
                  </a:txBody>
                  <a:tcPr/>
                </a:tc>
                <a:tc>
                  <a:txBody>
                    <a:bodyPr/>
                    <a:lstStyle/>
                    <a:p>
                      <a:r>
                        <a:rPr lang="de-DE" altLang="zh-CN" sz="1800" dirty="0"/>
                        <a:t>http protocol over TLS</a:t>
                      </a:r>
                      <a:endParaRPr lang="zh-CN" alt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altLang="zh-CN" sz="1800" kern="1200" dirty="0" err="1">
                          <a:solidFill>
                            <a:schemeClr val="dk1"/>
                          </a:solidFill>
                          <a:latin typeface="+mn-lt"/>
                          <a:ea typeface="+mn-ea"/>
                          <a:cs typeface="+mn-cs"/>
                        </a:rPr>
                        <a:t>smtps</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de-DE" altLang="zh-CN" sz="1800" kern="1200" dirty="0">
                          <a:solidFill>
                            <a:schemeClr val="dk1"/>
                          </a:solidFill>
                          <a:latin typeface="+mn-lt"/>
                          <a:ea typeface="+mn-ea"/>
                          <a:cs typeface="+mn-cs"/>
                        </a:rPr>
                        <a:t>465/tcp</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de-DE" altLang="zh-CN" sz="1800" kern="1200" dirty="0">
                          <a:solidFill>
                            <a:schemeClr val="dk1"/>
                          </a:solidFill>
                          <a:latin typeface="+mn-lt"/>
                          <a:ea typeface="+mn-ea"/>
                          <a:cs typeface="+mn-cs"/>
                        </a:rPr>
                        <a:t>smtp protocol over TLS</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de-DE" altLang="zh-CN" sz="1800" kern="1200" dirty="0">
                          <a:solidFill>
                            <a:schemeClr val="folHlink"/>
                          </a:solidFill>
                          <a:latin typeface="+mn-lt"/>
                          <a:ea typeface="+mn-ea"/>
                          <a:cs typeface="+mn-cs"/>
                        </a:rPr>
                        <a:t>smtp</a:t>
                      </a:r>
                      <a:endParaRPr lang="zh-CN" altLang="en-US" sz="1800" kern="1200" dirty="0">
                        <a:solidFill>
                          <a:schemeClr val="folHlink"/>
                        </a:solidFill>
                        <a:latin typeface="+mn-lt"/>
                        <a:ea typeface="+mn-ea"/>
                        <a:cs typeface="+mn-cs"/>
                      </a:endParaRPr>
                    </a:p>
                  </a:txBody>
                  <a:tcPr/>
                </a:tc>
                <a:tc>
                  <a:txBody>
                    <a:bodyPr/>
                    <a:lstStyle/>
                    <a:p>
                      <a:pPr marL="0" algn="l" defTabSz="914400" rtl="0" eaLnBrk="1" latinLnBrk="0" hangingPunct="1"/>
                      <a:r>
                        <a:rPr lang="de-DE" altLang="zh-CN" sz="1800" kern="1200" dirty="0">
                          <a:solidFill>
                            <a:schemeClr val="folHlink"/>
                          </a:solidFill>
                          <a:latin typeface="+mn-lt"/>
                          <a:ea typeface="+mn-ea"/>
                          <a:cs typeface="+mn-cs"/>
                        </a:rPr>
                        <a:t>25/tcp</a:t>
                      </a:r>
                      <a:endParaRPr lang="zh-CN" altLang="en-US" sz="1800" kern="1200" dirty="0">
                        <a:solidFill>
                          <a:schemeClr val="folHlink"/>
                        </a:solidFill>
                        <a:latin typeface="+mn-lt"/>
                        <a:ea typeface="+mn-ea"/>
                        <a:cs typeface="+mn-cs"/>
                      </a:endParaRPr>
                    </a:p>
                  </a:txBody>
                  <a:tcPr/>
                </a:tc>
                <a:tc>
                  <a:txBody>
                    <a:bodyPr/>
                    <a:lstStyle/>
                    <a:p>
                      <a:pPr marL="0" algn="l" defTabSz="914400" rtl="0" eaLnBrk="1" latinLnBrk="0" hangingPunct="1"/>
                      <a:r>
                        <a:rPr lang="de-DE" altLang="zh-CN" sz="1800" kern="1200" dirty="0">
                          <a:solidFill>
                            <a:schemeClr val="folHlink"/>
                          </a:solidFill>
                          <a:latin typeface="+mn-lt"/>
                          <a:ea typeface="+mn-ea"/>
                          <a:cs typeface="+mn-cs"/>
                        </a:rPr>
                        <a:t>STARTTLS keyword (RFC 2487)</a:t>
                      </a:r>
                      <a:endParaRPr lang="zh-CN" altLang="en-US" sz="1800" kern="1200" dirty="0">
                        <a:solidFill>
                          <a:schemeClr val="folHlink"/>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r>
                        <a:rPr lang="de-DE" altLang="zh-CN" sz="1800" dirty="0"/>
                        <a:t>imaps</a:t>
                      </a:r>
                      <a:endParaRPr lang="zh-CN" altLang="en-US" dirty="0"/>
                    </a:p>
                  </a:txBody>
                  <a:tcPr/>
                </a:tc>
                <a:tc>
                  <a:txBody>
                    <a:bodyPr/>
                    <a:lstStyle/>
                    <a:p>
                      <a:r>
                        <a:rPr lang="de-DE" altLang="zh-CN" sz="1800" dirty="0"/>
                        <a:t>993/tcp</a:t>
                      </a:r>
                      <a:endParaRPr lang="zh-CN" altLang="en-US" dirty="0"/>
                    </a:p>
                  </a:txBody>
                  <a:tcPr/>
                </a:tc>
                <a:tc>
                  <a:txBody>
                    <a:bodyPr/>
                    <a:lstStyle/>
                    <a:p>
                      <a:r>
                        <a:rPr lang="de-DE" altLang="zh-CN" sz="1800" dirty="0"/>
                        <a:t>imap4 protocol over TLS</a:t>
                      </a:r>
                      <a:endParaRPr lang="zh-CN" altLang="en-US" dirty="0"/>
                    </a:p>
                  </a:txBody>
                  <a:tcPr/>
                </a:tc>
                <a:extLst>
                  <a:ext uri="{0D108BD9-81ED-4DB2-BD59-A6C34878D82A}">
                    <a16:rowId xmlns:a16="http://schemas.microsoft.com/office/drawing/2014/main" val="10004"/>
                  </a:ext>
                </a:extLst>
              </a:tr>
              <a:tr h="370840">
                <a:tc>
                  <a:txBody>
                    <a:bodyPr/>
                    <a:lstStyle/>
                    <a:p>
                      <a:r>
                        <a:rPr lang="de-DE" altLang="zh-CN" sz="1800" dirty="0">
                          <a:solidFill>
                            <a:schemeClr val="folHlink"/>
                          </a:solidFill>
                        </a:rPr>
                        <a:t>imap4</a:t>
                      </a:r>
                      <a:endParaRPr lang="zh-CN" altLang="en-US" dirty="0"/>
                    </a:p>
                  </a:txBody>
                  <a:tcPr/>
                </a:tc>
                <a:tc>
                  <a:txBody>
                    <a:bodyPr/>
                    <a:lstStyle/>
                    <a:p>
                      <a:r>
                        <a:rPr lang="de-DE" altLang="zh-CN" sz="1800" dirty="0">
                          <a:solidFill>
                            <a:schemeClr val="folHlink"/>
                          </a:solidFill>
                        </a:rPr>
                        <a:t>143/tcp</a:t>
                      </a:r>
                      <a:endParaRPr lang="zh-CN" altLang="en-US" dirty="0"/>
                    </a:p>
                  </a:txBody>
                  <a:tcPr/>
                </a:tc>
                <a:tc>
                  <a:txBody>
                    <a:bodyPr/>
                    <a:lstStyle/>
                    <a:p>
                      <a:r>
                        <a:rPr lang="de-DE" altLang="zh-CN" sz="1800" dirty="0">
                          <a:solidFill>
                            <a:schemeClr val="folHlink"/>
                          </a:solidFill>
                        </a:rPr>
                        <a:t>STARTTLS keyword (RFC 2595)</a:t>
                      </a:r>
                      <a:endParaRPr lang="zh-CN" altLang="en-US" dirty="0"/>
                    </a:p>
                  </a:txBody>
                  <a:tcPr/>
                </a:tc>
                <a:extLst>
                  <a:ext uri="{0D108BD9-81ED-4DB2-BD59-A6C34878D82A}">
                    <a16:rowId xmlns:a16="http://schemas.microsoft.com/office/drawing/2014/main" val="10005"/>
                  </a:ext>
                </a:extLst>
              </a:tr>
              <a:tr h="370840">
                <a:tc>
                  <a:txBody>
                    <a:bodyPr/>
                    <a:lstStyle/>
                    <a:p>
                      <a:r>
                        <a:rPr lang="de-DE" altLang="zh-CN" sz="1800" dirty="0"/>
                        <a:t>pop3s</a:t>
                      </a:r>
                      <a:endParaRPr lang="zh-CN" altLang="en-US" dirty="0"/>
                    </a:p>
                  </a:txBody>
                  <a:tcPr/>
                </a:tc>
                <a:tc>
                  <a:txBody>
                    <a:bodyPr/>
                    <a:lstStyle/>
                    <a:p>
                      <a:r>
                        <a:rPr lang="de-DE" altLang="zh-CN" sz="1800" dirty="0"/>
                        <a:t>995/tcp</a:t>
                      </a:r>
                      <a:endParaRPr lang="zh-CN" altLang="en-US" dirty="0"/>
                    </a:p>
                  </a:txBody>
                  <a:tcPr/>
                </a:tc>
                <a:tc>
                  <a:txBody>
                    <a:bodyPr/>
                    <a:lstStyle/>
                    <a:p>
                      <a:r>
                        <a:rPr lang="de-DE" altLang="zh-CN" sz="1800" dirty="0"/>
                        <a:t>pop3 protocol over TLS</a:t>
                      </a:r>
                      <a:endParaRPr lang="zh-CN" altLang="en-US" dirty="0"/>
                    </a:p>
                  </a:txBody>
                  <a:tcPr/>
                </a:tc>
                <a:extLst>
                  <a:ext uri="{0D108BD9-81ED-4DB2-BD59-A6C34878D82A}">
                    <a16:rowId xmlns:a16="http://schemas.microsoft.com/office/drawing/2014/main" val="10006"/>
                  </a:ext>
                </a:extLst>
              </a:tr>
              <a:tr h="370840">
                <a:tc>
                  <a:txBody>
                    <a:bodyPr/>
                    <a:lstStyle/>
                    <a:p>
                      <a:r>
                        <a:rPr lang="de-DE" altLang="zh-CN" sz="1800" dirty="0">
                          <a:solidFill>
                            <a:schemeClr val="folHlink"/>
                          </a:solidFill>
                        </a:rPr>
                        <a:t>pop3</a:t>
                      </a:r>
                      <a:endParaRPr lang="zh-CN" altLang="en-US" dirty="0"/>
                    </a:p>
                  </a:txBody>
                  <a:tcPr/>
                </a:tc>
                <a:tc>
                  <a:txBody>
                    <a:bodyPr/>
                    <a:lstStyle/>
                    <a:p>
                      <a:r>
                        <a:rPr lang="de-DE" altLang="zh-CN" sz="1800" dirty="0">
                          <a:solidFill>
                            <a:schemeClr val="folHlink"/>
                          </a:solidFill>
                        </a:rPr>
                        <a:t>110/tcp</a:t>
                      </a:r>
                      <a:endParaRPr lang="zh-CN" altLang="en-US" dirty="0"/>
                    </a:p>
                  </a:txBody>
                  <a:tcPr/>
                </a:tc>
                <a:tc>
                  <a:txBody>
                    <a:bodyPr/>
                    <a:lstStyle/>
                    <a:p>
                      <a:r>
                        <a:rPr lang="de-DE" altLang="zh-CN" sz="1800" dirty="0">
                          <a:solidFill>
                            <a:schemeClr val="folHlink"/>
                          </a:solidFill>
                        </a:rPr>
                        <a:t>STLS keyword (RFC 2595)</a:t>
                      </a:r>
                      <a:endParaRPr lang="zh-CN" altLang="en-US" dirty="0"/>
                    </a:p>
                  </a:txBody>
                  <a:tcPr/>
                </a:tc>
                <a:extLst>
                  <a:ext uri="{0D108BD9-81ED-4DB2-BD59-A6C34878D82A}">
                    <a16:rowId xmlns:a16="http://schemas.microsoft.com/office/drawing/2014/main" val="10007"/>
                  </a:ext>
                </a:extLst>
              </a:tr>
              <a:tr h="370840">
                <a:tc>
                  <a:txBody>
                    <a:bodyPr/>
                    <a:lstStyle/>
                    <a:p>
                      <a:r>
                        <a:rPr lang="de-DE" altLang="zh-CN" sz="1800" dirty="0"/>
                        <a:t>ldaps</a:t>
                      </a:r>
                      <a:endParaRPr lang="zh-CN" altLang="en-US" dirty="0"/>
                    </a:p>
                  </a:txBody>
                  <a:tcPr/>
                </a:tc>
                <a:tc>
                  <a:txBody>
                    <a:bodyPr/>
                    <a:lstStyle/>
                    <a:p>
                      <a:r>
                        <a:rPr lang="de-DE" altLang="zh-CN" sz="1800" dirty="0"/>
                        <a:t>636/tcp</a:t>
                      </a:r>
                      <a:endParaRPr lang="zh-CN" altLang="en-US" dirty="0"/>
                    </a:p>
                  </a:txBody>
                  <a:tcPr/>
                </a:tc>
                <a:tc>
                  <a:txBody>
                    <a:bodyPr/>
                    <a:lstStyle/>
                    <a:p>
                      <a:r>
                        <a:rPr lang="de-DE" altLang="zh-CN" sz="1800" dirty="0"/>
                        <a:t>ldap protocol over TLS</a:t>
                      </a:r>
                      <a:endParaRPr lang="zh-CN" altLang="en-US" dirty="0"/>
                    </a:p>
                  </a:txBody>
                  <a:tcPr/>
                </a:tc>
                <a:extLst>
                  <a:ext uri="{0D108BD9-81ED-4DB2-BD59-A6C34878D82A}">
                    <a16:rowId xmlns:a16="http://schemas.microsoft.com/office/drawing/2014/main" val="10008"/>
                  </a:ext>
                </a:extLst>
              </a:tr>
              <a:tr h="478864">
                <a:tc>
                  <a:txBody>
                    <a:bodyPr/>
                    <a:lstStyle/>
                    <a:p>
                      <a:r>
                        <a:rPr lang="de-DE" altLang="zh-CN" sz="1800" dirty="0"/>
                        <a:t>nntps</a:t>
                      </a:r>
                      <a:endParaRPr lang="zh-CN" altLang="en-US" dirty="0"/>
                    </a:p>
                  </a:txBody>
                  <a:tcPr/>
                </a:tc>
                <a:tc>
                  <a:txBody>
                    <a:bodyPr/>
                    <a:lstStyle/>
                    <a:p>
                      <a:r>
                        <a:rPr lang="de-DE" altLang="zh-CN" sz="1800" dirty="0"/>
                        <a:t>563/tcp</a:t>
                      </a:r>
                      <a:endParaRPr lang="zh-CN" altLang="en-US" dirty="0"/>
                    </a:p>
                  </a:txBody>
                  <a:tcPr/>
                </a:tc>
                <a:tc>
                  <a:txBody>
                    <a:bodyPr/>
                    <a:lstStyle/>
                    <a:p>
                      <a:r>
                        <a:rPr lang="en-US" altLang="zh-CN" dirty="0"/>
                        <a:t>nntp protocol over TLS</a:t>
                      </a:r>
                      <a:endParaRPr lang="zh-CN" altLang="en-US" dirty="0"/>
                    </a:p>
                  </a:txBody>
                  <a:tcPr/>
                </a:tc>
                <a:extLst>
                  <a:ext uri="{0D108BD9-81ED-4DB2-BD59-A6C34878D82A}">
                    <a16:rowId xmlns:a16="http://schemas.microsoft.com/office/drawing/2014/main" val="10009"/>
                  </a:ext>
                </a:extLst>
              </a:tr>
              <a:tr h="370840">
                <a:tc>
                  <a:txBody>
                    <a:bodyPr/>
                    <a:lstStyle/>
                    <a:p>
                      <a:pPr marL="0" algn="l" defTabSz="914400" rtl="0" eaLnBrk="1" latinLnBrk="0" hangingPunct="1">
                        <a:lnSpc>
                          <a:spcPts val="1400"/>
                        </a:lnSpc>
                        <a:spcAft>
                          <a:spcPts val="0"/>
                        </a:spcAft>
                      </a:pPr>
                      <a:r>
                        <a:rPr lang="en-US" altLang="zh-CN" sz="1800" kern="1200">
                          <a:solidFill>
                            <a:schemeClr val="dk1"/>
                          </a:solidFill>
                          <a:latin typeface="+mn-lt"/>
                          <a:ea typeface="+mn-ea"/>
                          <a:cs typeface="+mn-cs"/>
                        </a:rPr>
                        <a:t>FTPS-Data</a:t>
                      </a:r>
                      <a:endParaRPr lang="zh-CN" altLang="zh-CN" sz="18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ts val="1400"/>
                        </a:lnSpc>
                        <a:spcAft>
                          <a:spcPts val="0"/>
                        </a:spcAft>
                      </a:pPr>
                      <a:r>
                        <a:rPr lang="en-US" altLang="zh-CN" sz="1800" kern="1200" dirty="0">
                          <a:solidFill>
                            <a:schemeClr val="dk1"/>
                          </a:solidFill>
                          <a:latin typeface="+mn-lt"/>
                          <a:ea typeface="+mn-ea"/>
                          <a:cs typeface="+mn-cs"/>
                        </a:rPr>
                        <a:t>989</a:t>
                      </a:r>
                      <a:r>
                        <a:rPr lang="de-DE" altLang="zh-CN" sz="1800" dirty="0"/>
                        <a:t>/tcp</a:t>
                      </a:r>
                      <a:endParaRPr lang="zh-CN" altLang="zh-CN" sz="18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ts val="1400"/>
                        </a:lnSpc>
                        <a:spcAft>
                          <a:spcPts val="0"/>
                        </a:spcAft>
                      </a:pPr>
                      <a:r>
                        <a:rPr lang="en-US" altLang="zh-CN" sz="1800" kern="1200">
                          <a:solidFill>
                            <a:schemeClr val="dk1"/>
                          </a:solidFill>
                          <a:latin typeface="+mn-lt"/>
                          <a:ea typeface="+mn-ea"/>
                          <a:cs typeface="+mn-cs"/>
                        </a:rPr>
                        <a:t>FTP Data over SSL/TLS</a:t>
                      </a:r>
                      <a:endParaRPr lang="zh-CN" altLang="zh-CN"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277232">
                <a:tc>
                  <a:txBody>
                    <a:bodyPr/>
                    <a:lstStyle/>
                    <a:p>
                      <a:pPr marL="0" algn="l" defTabSz="914400" rtl="0" eaLnBrk="1" latinLnBrk="0" hangingPunct="1">
                        <a:lnSpc>
                          <a:spcPts val="1400"/>
                        </a:lnSpc>
                        <a:spcAft>
                          <a:spcPts val="0"/>
                        </a:spcAft>
                      </a:pPr>
                      <a:r>
                        <a:rPr lang="en-US" altLang="zh-CN" sz="1800" kern="1200">
                          <a:solidFill>
                            <a:schemeClr val="dk1"/>
                          </a:solidFill>
                          <a:latin typeface="+mn-lt"/>
                          <a:ea typeface="+mn-ea"/>
                          <a:cs typeface="+mn-cs"/>
                        </a:rPr>
                        <a:t>FTPS</a:t>
                      </a:r>
                      <a:endParaRPr lang="zh-CN" altLang="zh-CN" sz="18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ts val="1400"/>
                        </a:lnSpc>
                        <a:spcAft>
                          <a:spcPts val="0"/>
                        </a:spcAft>
                      </a:pPr>
                      <a:r>
                        <a:rPr lang="en-US" altLang="zh-CN" sz="1800" kern="1200" dirty="0">
                          <a:solidFill>
                            <a:schemeClr val="dk1"/>
                          </a:solidFill>
                          <a:latin typeface="+mn-lt"/>
                          <a:ea typeface="+mn-ea"/>
                          <a:cs typeface="+mn-cs"/>
                        </a:rPr>
                        <a:t>990</a:t>
                      </a:r>
                      <a:r>
                        <a:rPr lang="de-DE" altLang="zh-CN" sz="1800" dirty="0"/>
                        <a:t>/tcp</a:t>
                      </a:r>
                      <a:endParaRPr lang="zh-CN" altLang="zh-CN" sz="18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ts val="1400"/>
                        </a:lnSpc>
                        <a:spcAft>
                          <a:spcPts val="0"/>
                        </a:spcAft>
                      </a:pPr>
                      <a:r>
                        <a:rPr lang="en-US" altLang="zh-CN" sz="1800" kern="1200" dirty="0">
                          <a:solidFill>
                            <a:schemeClr val="dk1"/>
                          </a:solidFill>
                          <a:latin typeface="+mn-lt"/>
                          <a:ea typeface="+mn-ea"/>
                          <a:cs typeface="+mn-cs"/>
                        </a:rPr>
                        <a:t>FTP Control over SSL/TLS</a:t>
                      </a:r>
                      <a:endParaRPr lang="zh-CN" altLang="zh-CN"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SSL/TLS </a:t>
            </a:r>
            <a:r>
              <a:rPr lang="zh-CN" altLang="en-US" dirty="0"/>
              <a:t>与</a:t>
            </a:r>
            <a:r>
              <a:rPr lang="en-US" altLang="zh-CN" dirty="0"/>
              <a:t>TCP/IP</a:t>
            </a:r>
            <a:endParaRPr lang="zh-CN" altLang="en-US" dirty="0"/>
          </a:p>
        </p:txBody>
      </p:sp>
      <p:sp>
        <p:nvSpPr>
          <p:cNvPr id="3" name="内容占位符 2"/>
          <p:cNvSpPr>
            <a:spLocks noGrp="1"/>
          </p:cNvSpPr>
          <p:nvPr>
            <p:ph idx="1"/>
          </p:nvPr>
        </p:nvSpPr>
        <p:spPr>
          <a:xfrm>
            <a:off x="323528" y="1484784"/>
            <a:ext cx="8435280" cy="4646141"/>
          </a:xfrm>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pic>
        <p:nvPicPr>
          <p:cNvPr id="1026" name="Picture 2"/>
          <p:cNvPicPr>
            <a:picLocks noChangeAspect="1" noChangeArrowheads="1"/>
          </p:cNvPicPr>
          <p:nvPr/>
        </p:nvPicPr>
        <p:blipFill>
          <a:blip r:embed="rId3" cstate="print"/>
          <a:srcRect/>
          <a:stretch>
            <a:fillRect/>
          </a:stretch>
        </p:blipFill>
        <p:spPr bwMode="auto">
          <a:xfrm>
            <a:off x="683568" y="2060848"/>
            <a:ext cx="8086391" cy="3888432"/>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SSL</a:t>
            </a:r>
            <a:r>
              <a:rPr lang="zh-CN" altLang="en-US" dirty="0"/>
              <a:t>协议组件</a:t>
            </a:r>
          </a:p>
        </p:txBody>
      </p:sp>
      <p:sp>
        <p:nvSpPr>
          <p:cNvPr id="3" name="内容占位符 2"/>
          <p:cNvSpPr>
            <a:spLocks noGrp="1"/>
          </p:cNvSpPr>
          <p:nvPr>
            <p:ph idx="1"/>
          </p:nvPr>
        </p:nvSpPr>
        <p:spPr>
          <a:xfrm>
            <a:off x="457200" y="1196752"/>
            <a:ext cx="8229600" cy="4934173"/>
          </a:xfrm>
        </p:spPr>
        <p:txBody>
          <a:bodyPr/>
          <a:lstStyle/>
          <a:p>
            <a:r>
              <a:rPr lang="zh-CN" altLang="en-US" dirty="0"/>
              <a:t>握手协议（</a:t>
            </a:r>
            <a:r>
              <a:rPr lang="en-US" altLang="zh-CN" dirty="0"/>
              <a:t>Handshake protocol</a:t>
            </a:r>
            <a:r>
              <a:rPr lang="zh-CN" altLang="en-US" dirty="0"/>
              <a:t>） </a:t>
            </a:r>
          </a:p>
          <a:p>
            <a:pPr lvl="1"/>
            <a:r>
              <a:rPr lang="zh-CN" altLang="en-US" dirty="0"/>
              <a:t>允许当事人协商需要交易的安全性的不同算法 </a:t>
            </a:r>
          </a:p>
          <a:p>
            <a:pPr lvl="1"/>
            <a:r>
              <a:rPr lang="zh-CN" altLang="en-US" dirty="0"/>
              <a:t>允许当事人之间的任何身份验证 </a:t>
            </a:r>
          </a:p>
          <a:p>
            <a:r>
              <a:rPr lang="zh-CN" altLang="en-US" dirty="0"/>
              <a:t>警报协议（</a:t>
            </a:r>
            <a:r>
              <a:rPr lang="en-US" altLang="zh-CN" dirty="0"/>
              <a:t>Alert protocol</a:t>
            </a:r>
            <a:r>
              <a:rPr lang="zh-CN" altLang="en-US" dirty="0"/>
              <a:t>）</a:t>
            </a:r>
          </a:p>
          <a:p>
            <a:pPr lvl="1"/>
            <a:r>
              <a:rPr lang="zh-CN" altLang="en-US" dirty="0"/>
              <a:t>通知异常情况或报告问题 </a:t>
            </a:r>
          </a:p>
          <a:p>
            <a:r>
              <a:rPr lang="zh-CN" altLang="en-US" dirty="0"/>
              <a:t>更改密码说明协议</a:t>
            </a:r>
            <a:r>
              <a:rPr lang="zh-CN" altLang="en-US" sz="2400" dirty="0"/>
              <a:t>（</a:t>
            </a:r>
            <a:r>
              <a:rPr lang="en-US" altLang="zh-CN" sz="2400" dirty="0"/>
              <a:t>Change Cipher Spec protocol</a:t>
            </a:r>
            <a:r>
              <a:rPr lang="zh-CN" altLang="en-US" sz="2400" dirty="0"/>
              <a:t>）</a:t>
            </a:r>
          </a:p>
          <a:p>
            <a:pPr lvl="1"/>
            <a:r>
              <a:rPr lang="zh-CN" altLang="en-US" dirty="0"/>
              <a:t>强制一个新的握手的执行重新协商安全参数，并重复认证 </a:t>
            </a:r>
          </a:p>
          <a:p>
            <a:r>
              <a:rPr lang="zh-CN" altLang="en-US" dirty="0"/>
              <a:t>记录协议（</a:t>
            </a:r>
            <a:r>
              <a:rPr lang="en-US" altLang="zh-CN" dirty="0"/>
              <a:t>Record protocol</a:t>
            </a:r>
            <a:r>
              <a:rPr lang="zh-CN" altLang="en-US" dirty="0"/>
              <a:t>）</a:t>
            </a:r>
          </a:p>
          <a:p>
            <a:pPr lvl="1"/>
            <a:r>
              <a:rPr lang="zh-CN" altLang="en-US" dirty="0"/>
              <a:t>涉及的压缩，加密和</a:t>
            </a:r>
            <a:r>
              <a:rPr lang="en-US" altLang="zh-CN" dirty="0"/>
              <a:t>MAC</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de-DE" dirty="0"/>
              <a:t>TLS/SSL </a:t>
            </a:r>
            <a:r>
              <a:rPr lang="zh-CN" altLang="en-US" dirty="0"/>
              <a:t>协议层</a:t>
            </a:r>
            <a:endParaRPr lang="de-DE" dirty="0">
              <a:solidFill>
                <a:srgbClr val="0099CC"/>
              </a:solidFill>
            </a:endParaRPr>
          </a:p>
        </p:txBody>
      </p:sp>
      <p:grpSp>
        <p:nvGrpSpPr>
          <p:cNvPr id="2" name="Group 3"/>
          <p:cNvGrpSpPr>
            <a:grpSpLocks/>
          </p:cNvGrpSpPr>
          <p:nvPr/>
        </p:nvGrpSpPr>
        <p:grpSpPr bwMode="auto">
          <a:xfrm>
            <a:off x="3505200" y="2389093"/>
            <a:ext cx="2133600" cy="2649538"/>
            <a:chOff x="2208" y="1440"/>
            <a:chExt cx="1344" cy="1669"/>
          </a:xfrm>
        </p:grpSpPr>
        <p:sp>
          <p:nvSpPr>
            <p:cNvPr id="805892" name="Text Box 4"/>
            <p:cNvSpPr txBox="1">
              <a:spLocks noChangeArrowheads="1"/>
            </p:cNvSpPr>
            <p:nvPr/>
          </p:nvSpPr>
          <p:spPr bwMode="auto">
            <a:xfrm>
              <a:off x="2208" y="2880"/>
              <a:ext cx="1344" cy="229"/>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zh-CN" altLang="en-US" dirty="0"/>
                <a:t>安全的传输层</a:t>
              </a:r>
              <a:endParaRPr lang="de-CH" altLang="zh-CN" dirty="0"/>
            </a:p>
          </p:txBody>
        </p:sp>
        <p:sp>
          <p:nvSpPr>
            <p:cNvPr id="805893" name="Rectangle 5"/>
            <p:cNvSpPr>
              <a:spLocks noChangeArrowheads="1"/>
            </p:cNvSpPr>
            <p:nvPr/>
          </p:nvSpPr>
          <p:spPr bwMode="auto">
            <a:xfrm>
              <a:off x="2400" y="1440"/>
              <a:ext cx="1008" cy="384"/>
            </a:xfrm>
            <a:prstGeom prst="rect">
              <a:avLst/>
            </a:prstGeom>
            <a:solidFill>
              <a:srgbClr val="A3FBB8"/>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dirty="0"/>
                <a:t>TLS</a:t>
              </a:r>
            </a:p>
          </p:txBody>
        </p:sp>
        <p:sp>
          <p:nvSpPr>
            <p:cNvPr id="805894" name="Rectangle 6"/>
            <p:cNvSpPr>
              <a:spLocks noChangeArrowheads="1"/>
            </p:cNvSpPr>
            <p:nvPr/>
          </p:nvSpPr>
          <p:spPr bwMode="auto">
            <a:xfrm>
              <a:off x="2400" y="1824"/>
              <a:ext cx="1008" cy="38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p>
              <a:pPr algn="ctr">
                <a:buClr>
                  <a:srgbClr val="0099CC"/>
                </a:buClr>
                <a:buSzPct val="70000"/>
                <a:buFont typeface="Wingdings" pitchFamily="2" charset="2"/>
                <a:buNone/>
              </a:pPr>
              <a:r>
                <a:rPr lang="de-DE"/>
                <a:t>TCP</a:t>
              </a:r>
            </a:p>
          </p:txBody>
        </p:sp>
        <p:sp>
          <p:nvSpPr>
            <p:cNvPr id="805895" name="Rectangle 7"/>
            <p:cNvSpPr>
              <a:spLocks noChangeArrowheads="1"/>
            </p:cNvSpPr>
            <p:nvPr/>
          </p:nvSpPr>
          <p:spPr bwMode="auto">
            <a:xfrm>
              <a:off x="2400" y="2208"/>
              <a:ext cx="1008" cy="384"/>
            </a:xfrm>
            <a:prstGeom prst="rect">
              <a:avLst/>
            </a:prstGeom>
            <a:solidFill>
              <a:srgbClr val="FFFF9D"/>
            </a:solidFill>
            <a:ln w="127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p>
              <a:pPr algn="ctr">
                <a:buClr>
                  <a:srgbClr val="0099CC"/>
                </a:buClr>
                <a:buSzPct val="70000"/>
                <a:buFont typeface="Wingdings" pitchFamily="2" charset="2"/>
                <a:buNone/>
              </a:pPr>
              <a:r>
                <a:rPr lang="de-DE"/>
                <a:t>IP</a:t>
              </a:r>
            </a:p>
          </p:txBody>
        </p:sp>
      </p:grpSp>
      <p:grpSp>
        <p:nvGrpSpPr>
          <p:cNvPr id="3" name="Group 8"/>
          <p:cNvGrpSpPr>
            <a:grpSpLocks/>
          </p:cNvGrpSpPr>
          <p:nvPr/>
        </p:nvGrpSpPr>
        <p:grpSpPr bwMode="auto">
          <a:xfrm>
            <a:off x="6324600" y="1550893"/>
            <a:ext cx="1828800" cy="4572000"/>
            <a:chOff x="3984" y="912"/>
            <a:chExt cx="1152" cy="2880"/>
          </a:xfrm>
        </p:grpSpPr>
        <p:sp>
          <p:nvSpPr>
            <p:cNvPr id="805897" name="Rectangle 9"/>
            <p:cNvSpPr>
              <a:spLocks noChangeArrowheads="1"/>
            </p:cNvSpPr>
            <p:nvPr/>
          </p:nvSpPr>
          <p:spPr bwMode="auto">
            <a:xfrm>
              <a:off x="3984" y="912"/>
              <a:ext cx="1152" cy="384"/>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Application</a:t>
              </a:r>
            </a:p>
          </p:txBody>
        </p:sp>
        <p:sp>
          <p:nvSpPr>
            <p:cNvPr id="805898" name="Rectangle 10"/>
            <p:cNvSpPr>
              <a:spLocks noChangeArrowheads="1"/>
            </p:cNvSpPr>
            <p:nvPr/>
          </p:nvSpPr>
          <p:spPr bwMode="auto">
            <a:xfrm>
              <a:off x="3984" y="3408"/>
              <a:ext cx="1152" cy="38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Transport</a:t>
              </a:r>
            </a:p>
          </p:txBody>
        </p:sp>
      </p:grpSp>
      <p:grpSp>
        <p:nvGrpSpPr>
          <p:cNvPr id="4" name="Group 11"/>
          <p:cNvGrpSpPr>
            <a:grpSpLocks/>
          </p:cNvGrpSpPr>
          <p:nvPr/>
        </p:nvGrpSpPr>
        <p:grpSpPr bwMode="auto">
          <a:xfrm>
            <a:off x="5562600" y="2389093"/>
            <a:ext cx="2590800" cy="2895600"/>
            <a:chOff x="3504" y="1440"/>
            <a:chExt cx="1632" cy="1824"/>
          </a:xfrm>
        </p:grpSpPr>
        <p:sp>
          <p:nvSpPr>
            <p:cNvPr id="805900" name="Rectangle 12"/>
            <p:cNvSpPr>
              <a:spLocks noChangeArrowheads="1"/>
            </p:cNvSpPr>
            <p:nvPr/>
          </p:nvSpPr>
          <p:spPr bwMode="auto">
            <a:xfrm>
              <a:off x="3984" y="1440"/>
              <a:ext cx="1152" cy="384"/>
            </a:xfrm>
            <a:prstGeom prst="rect">
              <a:avLst/>
            </a:prstGeom>
            <a:solidFill>
              <a:srgbClr val="FFFF9D"/>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Fragmentation</a:t>
              </a:r>
            </a:p>
          </p:txBody>
        </p:sp>
        <p:sp>
          <p:nvSpPr>
            <p:cNvPr id="805901" name="Rectangle 13"/>
            <p:cNvSpPr>
              <a:spLocks noChangeArrowheads="1"/>
            </p:cNvSpPr>
            <p:nvPr/>
          </p:nvSpPr>
          <p:spPr bwMode="auto">
            <a:xfrm>
              <a:off x="3984" y="1920"/>
              <a:ext cx="1152" cy="384"/>
            </a:xfrm>
            <a:prstGeom prst="rect">
              <a:avLst/>
            </a:prstGeom>
            <a:solidFill>
              <a:srgbClr val="FFFF9D"/>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Compression</a:t>
              </a:r>
            </a:p>
          </p:txBody>
        </p:sp>
        <p:sp>
          <p:nvSpPr>
            <p:cNvPr id="805902" name="Rectangle 14"/>
            <p:cNvSpPr>
              <a:spLocks noChangeArrowheads="1"/>
            </p:cNvSpPr>
            <p:nvPr/>
          </p:nvSpPr>
          <p:spPr bwMode="auto">
            <a:xfrm>
              <a:off x="3984" y="2400"/>
              <a:ext cx="1152" cy="384"/>
            </a:xfrm>
            <a:prstGeom prst="rect">
              <a:avLst/>
            </a:prstGeom>
            <a:solidFill>
              <a:srgbClr val="A3FBB8"/>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Authentication</a:t>
              </a:r>
            </a:p>
          </p:txBody>
        </p:sp>
        <p:sp>
          <p:nvSpPr>
            <p:cNvPr id="805903" name="Rectangle 15"/>
            <p:cNvSpPr>
              <a:spLocks noChangeArrowheads="1"/>
            </p:cNvSpPr>
            <p:nvPr/>
          </p:nvSpPr>
          <p:spPr bwMode="auto">
            <a:xfrm>
              <a:off x="3984" y="2880"/>
              <a:ext cx="1152" cy="384"/>
            </a:xfrm>
            <a:prstGeom prst="rect">
              <a:avLst/>
            </a:prstGeom>
            <a:solidFill>
              <a:srgbClr val="A3FBB8"/>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Encryption</a:t>
              </a:r>
            </a:p>
          </p:txBody>
        </p:sp>
        <p:sp>
          <p:nvSpPr>
            <p:cNvPr id="805904" name="Line 16"/>
            <p:cNvSpPr>
              <a:spLocks noChangeShapeType="1"/>
            </p:cNvSpPr>
            <p:nvPr/>
          </p:nvSpPr>
          <p:spPr bwMode="auto">
            <a:xfrm flipH="1">
              <a:off x="3792" y="1440"/>
              <a:ext cx="96" cy="0"/>
            </a:xfrm>
            <a:prstGeom prst="line">
              <a:avLst/>
            </a:prstGeom>
            <a:noFill/>
            <a:ln w="28575">
              <a:solidFill>
                <a:schemeClr val="tx1"/>
              </a:solidFill>
              <a:round/>
              <a:headEnd/>
              <a:tailEnd/>
            </a:ln>
            <a:effectLst/>
          </p:spPr>
          <p:txBody>
            <a:bodyPr wrap="none" lIns="85725" tIns="42862" rIns="85725" bIns="42862" anchor="ctr"/>
            <a:lstStyle/>
            <a:p>
              <a:endParaRPr lang="de-CH"/>
            </a:p>
          </p:txBody>
        </p:sp>
        <p:sp>
          <p:nvSpPr>
            <p:cNvPr id="805905" name="Line 17"/>
            <p:cNvSpPr>
              <a:spLocks noChangeShapeType="1"/>
            </p:cNvSpPr>
            <p:nvPr/>
          </p:nvSpPr>
          <p:spPr bwMode="auto">
            <a:xfrm>
              <a:off x="3792" y="1440"/>
              <a:ext cx="0" cy="1824"/>
            </a:xfrm>
            <a:prstGeom prst="line">
              <a:avLst/>
            </a:prstGeom>
            <a:noFill/>
            <a:ln w="28575">
              <a:solidFill>
                <a:schemeClr val="tx1"/>
              </a:solidFill>
              <a:round/>
              <a:headEnd/>
              <a:tailEnd/>
            </a:ln>
            <a:effectLst/>
          </p:spPr>
          <p:txBody>
            <a:bodyPr wrap="none" lIns="85725" tIns="42862" rIns="85725" bIns="42862" anchor="ctr"/>
            <a:lstStyle/>
            <a:p>
              <a:endParaRPr lang="de-CH"/>
            </a:p>
          </p:txBody>
        </p:sp>
        <p:sp>
          <p:nvSpPr>
            <p:cNvPr id="805906" name="Line 18"/>
            <p:cNvSpPr>
              <a:spLocks noChangeShapeType="1"/>
            </p:cNvSpPr>
            <p:nvPr/>
          </p:nvSpPr>
          <p:spPr bwMode="auto">
            <a:xfrm flipH="1">
              <a:off x="3792" y="3264"/>
              <a:ext cx="96" cy="0"/>
            </a:xfrm>
            <a:prstGeom prst="line">
              <a:avLst/>
            </a:prstGeom>
            <a:noFill/>
            <a:ln w="28575">
              <a:solidFill>
                <a:schemeClr val="tx1"/>
              </a:solidFill>
              <a:round/>
              <a:headEnd/>
              <a:tailEnd/>
            </a:ln>
            <a:effectLst/>
          </p:spPr>
          <p:txBody>
            <a:bodyPr wrap="none" lIns="85725" tIns="42862" rIns="85725" bIns="42862" anchor="ctr"/>
            <a:lstStyle/>
            <a:p>
              <a:endParaRPr lang="de-CH"/>
            </a:p>
          </p:txBody>
        </p:sp>
        <p:sp>
          <p:nvSpPr>
            <p:cNvPr id="805907" name="Line 19"/>
            <p:cNvSpPr>
              <a:spLocks noChangeShapeType="1"/>
            </p:cNvSpPr>
            <p:nvPr/>
          </p:nvSpPr>
          <p:spPr bwMode="auto">
            <a:xfrm flipH="1">
              <a:off x="3504" y="1632"/>
              <a:ext cx="288" cy="0"/>
            </a:xfrm>
            <a:prstGeom prst="line">
              <a:avLst/>
            </a:prstGeom>
            <a:noFill/>
            <a:ln w="28575">
              <a:solidFill>
                <a:schemeClr val="tx1"/>
              </a:solidFill>
              <a:round/>
              <a:headEnd/>
              <a:tailEnd/>
            </a:ln>
            <a:effectLst/>
          </p:spPr>
          <p:txBody>
            <a:bodyPr wrap="none" lIns="85725" tIns="42862" rIns="85725" bIns="42862" anchor="ctr"/>
            <a:lstStyle/>
            <a:p>
              <a:endParaRPr lang="de-CH"/>
            </a:p>
          </p:txBody>
        </p:sp>
      </p:grpSp>
      <p:grpSp>
        <p:nvGrpSpPr>
          <p:cNvPr id="5" name="Group 20"/>
          <p:cNvGrpSpPr>
            <a:grpSpLocks/>
          </p:cNvGrpSpPr>
          <p:nvPr/>
        </p:nvGrpSpPr>
        <p:grpSpPr bwMode="auto">
          <a:xfrm>
            <a:off x="609600" y="2389093"/>
            <a:ext cx="2133600" cy="2649538"/>
            <a:chOff x="384" y="1440"/>
            <a:chExt cx="1344" cy="1669"/>
          </a:xfrm>
        </p:grpSpPr>
        <p:sp>
          <p:nvSpPr>
            <p:cNvPr id="805909" name="Text Box 21"/>
            <p:cNvSpPr txBox="1">
              <a:spLocks noChangeArrowheads="1"/>
            </p:cNvSpPr>
            <p:nvPr/>
          </p:nvSpPr>
          <p:spPr bwMode="auto">
            <a:xfrm>
              <a:off x="384" y="2880"/>
              <a:ext cx="1344" cy="229"/>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zh-CN" altLang="en-US" dirty="0"/>
                <a:t>不安全的传输层</a:t>
              </a:r>
              <a:endParaRPr lang="de-CH" dirty="0"/>
            </a:p>
          </p:txBody>
        </p:sp>
        <p:sp>
          <p:nvSpPr>
            <p:cNvPr id="805910" name="Rectangle 22"/>
            <p:cNvSpPr>
              <a:spLocks noChangeArrowheads="1"/>
            </p:cNvSpPr>
            <p:nvPr/>
          </p:nvSpPr>
          <p:spPr bwMode="auto">
            <a:xfrm>
              <a:off x="480" y="1440"/>
              <a:ext cx="1008" cy="38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p>
              <a:pPr algn="ctr">
                <a:buClr>
                  <a:srgbClr val="0099CC"/>
                </a:buClr>
                <a:buSzPct val="70000"/>
                <a:buFont typeface="Wingdings" pitchFamily="2" charset="2"/>
                <a:buNone/>
              </a:pPr>
              <a:r>
                <a:rPr lang="de-DE"/>
                <a:t>TCP</a:t>
              </a:r>
            </a:p>
          </p:txBody>
        </p:sp>
        <p:sp>
          <p:nvSpPr>
            <p:cNvPr id="805911" name="Rectangle 23"/>
            <p:cNvSpPr>
              <a:spLocks noChangeArrowheads="1"/>
            </p:cNvSpPr>
            <p:nvPr/>
          </p:nvSpPr>
          <p:spPr bwMode="auto">
            <a:xfrm>
              <a:off x="480" y="1824"/>
              <a:ext cx="1008" cy="384"/>
            </a:xfrm>
            <a:prstGeom prst="rect">
              <a:avLst/>
            </a:prstGeom>
            <a:solidFill>
              <a:srgbClr val="FFFF9D"/>
            </a:solidFill>
            <a:ln w="127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p>
              <a:pPr algn="ctr">
                <a:buClr>
                  <a:srgbClr val="0099CC"/>
                </a:buClr>
                <a:buSzPct val="70000"/>
                <a:buFont typeface="Wingdings" pitchFamily="2" charset="2"/>
                <a:buNone/>
              </a:pPr>
              <a:r>
                <a:rPr lang="de-DE"/>
                <a:t>IP</a:t>
              </a:r>
            </a:p>
          </p:txBody>
        </p:sp>
      </p:grpSp>
      <p:grpSp>
        <p:nvGrpSpPr>
          <p:cNvPr id="6" name="Group 24"/>
          <p:cNvGrpSpPr>
            <a:grpSpLocks/>
          </p:cNvGrpSpPr>
          <p:nvPr/>
        </p:nvGrpSpPr>
        <p:grpSpPr bwMode="auto">
          <a:xfrm>
            <a:off x="762000" y="1550893"/>
            <a:ext cx="4648200" cy="974725"/>
            <a:chOff x="480" y="912"/>
            <a:chExt cx="2928" cy="614"/>
          </a:xfrm>
        </p:grpSpPr>
        <p:sp>
          <p:nvSpPr>
            <p:cNvPr id="805913" name="Rectangle 25"/>
            <p:cNvSpPr>
              <a:spLocks noChangeArrowheads="1"/>
            </p:cNvSpPr>
            <p:nvPr/>
          </p:nvSpPr>
          <p:spPr bwMode="auto">
            <a:xfrm>
              <a:off x="2400" y="912"/>
              <a:ext cx="1008" cy="384"/>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Application</a:t>
              </a:r>
            </a:p>
          </p:txBody>
        </p:sp>
        <p:sp>
          <p:nvSpPr>
            <p:cNvPr id="805914" name="Rectangle 26"/>
            <p:cNvSpPr>
              <a:spLocks noChangeArrowheads="1"/>
            </p:cNvSpPr>
            <p:nvPr/>
          </p:nvSpPr>
          <p:spPr bwMode="auto">
            <a:xfrm>
              <a:off x="480" y="912"/>
              <a:ext cx="1008" cy="384"/>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Application</a:t>
              </a:r>
            </a:p>
          </p:txBody>
        </p:sp>
        <p:sp>
          <p:nvSpPr>
            <p:cNvPr id="805915" name="Line 27"/>
            <p:cNvSpPr>
              <a:spLocks noChangeShapeType="1"/>
            </p:cNvSpPr>
            <p:nvPr/>
          </p:nvSpPr>
          <p:spPr bwMode="auto">
            <a:xfrm flipH="1">
              <a:off x="1488" y="1392"/>
              <a:ext cx="912" cy="0"/>
            </a:xfrm>
            <a:prstGeom prst="line">
              <a:avLst/>
            </a:prstGeom>
            <a:noFill/>
            <a:ln w="28575">
              <a:solidFill>
                <a:schemeClr val="tx1"/>
              </a:solidFill>
              <a:round/>
              <a:headEnd/>
              <a:tailEnd/>
            </a:ln>
            <a:effectLst/>
          </p:spPr>
          <p:txBody>
            <a:bodyPr wrap="none" lIns="85725" tIns="42862" rIns="85725" bIns="42862" anchor="ctr"/>
            <a:lstStyle/>
            <a:p>
              <a:endParaRPr lang="de-CH"/>
            </a:p>
          </p:txBody>
        </p:sp>
        <p:sp>
          <p:nvSpPr>
            <p:cNvPr id="805916" name="Text Box 28"/>
            <p:cNvSpPr txBox="1">
              <a:spLocks noChangeArrowheads="1"/>
            </p:cNvSpPr>
            <p:nvPr/>
          </p:nvSpPr>
          <p:spPr bwMode="auto">
            <a:xfrm>
              <a:off x="1616" y="1280"/>
              <a:ext cx="672" cy="246"/>
            </a:xfrm>
            <a:prstGeom prst="rect">
              <a:avLst/>
            </a:prstGeom>
            <a:solidFill>
              <a:schemeClr val="bg1"/>
            </a:solid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a:t>Sockets</a:t>
              </a:r>
            </a:p>
          </p:txBody>
        </p:sp>
      </p:grpSp>
      <p:sp>
        <p:nvSpPr>
          <p:cNvPr id="29"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2019年2月17日</a:t>
            </a:fld>
            <a:endParaRPr lang="en-US" altLang="zh-CN" dirty="0"/>
          </a:p>
        </p:txBody>
      </p:sp>
      <p:sp>
        <p:nvSpPr>
          <p:cNvPr id="30"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99</a:t>
            </a:fld>
            <a:endParaRPr lang="en-US" altLang="zh-CN" dirty="0"/>
          </a:p>
        </p:txBody>
      </p:sp>
      <p:sp>
        <p:nvSpPr>
          <p:cNvPr id="31"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ntOS-CH模板">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CentOS-CH模板</Template>
  <TotalTime>25415</TotalTime>
  <Words>16870</Words>
  <Application>Microsoft Office PowerPoint</Application>
  <PresentationFormat>全屏显示(4:3)</PresentationFormat>
  <Paragraphs>2387</Paragraphs>
  <Slides>177</Slides>
  <Notes>55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177</vt:i4>
      </vt:variant>
    </vt:vector>
  </HeadingPairs>
  <TitlesOfParts>
    <vt:vector size="187" baseType="lpstr">
      <vt:lpstr>Times-Italic</vt:lpstr>
      <vt:lpstr>Times-Roman</vt:lpstr>
      <vt:lpstr>黑体</vt:lpstr>
      <vt:lpstr>Arial</vt:lpstr>
      <vt:lpstr>Calibri</vt:lpstr>
      <vt:lpstr>Garamond</vt:lpstr>
      <vt:lpstr>Helvetica</vt:lpstr>
      <vt:lpstr>Tahoma</vt:lpstr>
      <vt:lpstr>Wingdings</vt:lpstr>
      <vt:lpstr>CentOS-CH模板</vt:lpstr>
      <vt:lpstr>第8章 服务器安全基础</vt:lpstr>
      <vt:lpstr>本章内容要点</vt:lpstr>
      <vt:lpstr>本章学习目标 </vt:lpstr>
      <vt:lpstr>Linux 服务器安全 的一般性原则</vt:lpstr>
      <vt:lpstr>Linux 服务器安全 的一般性原则（续）</vt:lpstr>
      <vt:lpstr>Linux 服务器安全 的一般性原则（续2）</vt:lpstr>
      <vt:lpstr>系统安全</vt:lpstr>
      <vt:lpstr>基本系统安全</vt:lpstr>
      <vt:lpstr>磁盘布局</vt:lpstr>
      <vt:lpstr>提高文件系统的安全性</vt:lpstr>
      <vt:lpstr>去除非必要的特殊权限</vt:lpstr>
      <vt:lpstr>检查重要的文件权限</vt:lpstr>
      <vt:lpstr>避免安装不必要的软件包</vt:lpstr>
      <vt:lpstr>软件包的更新</vt:lpstr>
      <vt:lpstr>配置软件包更新的Email通知</vt:lpstr>
      <vt:lpstr>关闭不必要的服务</vt:lpstr>
      <vt:lpstr>物理安全和登录安全</vt:lpstr>
      <vt:lpstr>设置计算机BIOS</vt:lpstr>
      <vt:lpstr>生成 GRUB 口令</vt:lpstr>
      <vt:lpstr>启用GRUB配置文件的口令 </vt:lpstr>
      <vt:lpstr>禁用重启热键</vt:lpstr>
      <vt:lpstr>设置屏幕锁定</vt:lpstr>
      <vt:lpstr>为 BASH 设置超时自动注销</vt:lpstr>
      <vt:lpstr>禁止root账号登录</vt:lpstr>
      <vt:lpstr>Root 账号</vt:lpstr>
      <vt:lpstr>sudo简介</vt:lpstr>
      <vt:lpstr>与sudo相关的文件</vt:lpstr>
      <vt:lpstr>sudo 的执行过程 </vt:lpstr>
      <vt:lpstr>快速配置sudo</vt:lpstr>
      <vt:lpstr>su与sudo比较</vt:lpstr>
      <vt:lpstr>/etc/sudoers 的配置语法 </vt:lpstr>
      <vt:lpstr>/etc/sudoers 的配置语法续</vt:lpstr>
      <vt:lpstr>/etc/sudoers 的配置举例1</vt:lpstr>
      <vt:lpstr>/etc/sudoers 的配置举例2</vt:lpstr>
      <vt:lpstr>sudo命令</vt:lpstr>
      <vt:lpstr>sudo命令举例</vt:lpstr>
      <vt:lpstr>可插拔认证模块（PAM）</vt:lpstr>
      <vt:lpstr>PAM简介</vt:lpstr>
      <vt:lpstr>PAM的组成</vt:lpstr>
      <vt:lpstr>PAM 客户</vt:lpstr>
      <vt:lpstr>PAM客户调用PAM的过程</vt:lpstr>
      <vt:lpstr>PAM客户的配置文件</vt:lpstr>
      <vt:lpstr>PAM的模块类型</vt:lpstr>
      <vt:lpstr>PAM的控制标志</vt:lpstr>
      <vt:lpstr>控制标志的复杂语法</vt:lpstr>
      <vt:lpstr>控制标志的两种语法的关系</vt:lpstr>
      <vt:lpstr>示例：/etc/pam.d/login</vt:lpstr>
      <vt:lpstr>共享验证文件：system-auth</vt:lpstr>
      <vt:lpstr>/etc/pam.d/system-auth</vt:lpstr>
      <vt:lpstr>常用的PAM模块（1）</vt:lpstr>
      <vt:lpstr>常用的PAM模块（2）</vt:lpstr>
      <vt:lpstr>常用的PAM模块（3）</vt:lpstr>
      <vt:lpstr>查看PAM模块及其手册</vt:lpstr>
      <vt:lpstr>PAM 故障排除</vt:lpstr>
      <vt:lpstr>口令策略与口令安全</vt:lpstr>
      <vt:lpstr>口令策略</vt:lpstr>
      <vt:lpstr>Linux口令安全</vt:lpstr>
      <vt:lpstr>口令安全与口令策略</vt:lpstr>
      <vt:lpstr>pam_unix.so可用的验证类型</vt:lpstr>
      <vt:lpstr>pam_unix.so的常用参数</vt:lpstr>
      <vt:lpstr>pam_unix.so的常用参数续</vt:lpstr>
      <vt:lpstr>使用 pam_unix.so 模块 加强口令安全</vt:lpstr>
      <vt:lpstr>用户口令的强壮性检查 ——pam_pwquality.so模块参数</vt:lpstr>
      <vt:lpstr>使用pam_cracklib.so模块 设置口令策略</vt:lpstr>
      <vt:lpstr>pam_tally2.so模块</vt:lpstr>
      <vt:lpstr>使用pam_tally2.so模块 设置登录失败后的账户锁定</vt:lpstr>
      <vt:lpstr>基于PAM的访问控制</vt:lpstr>
      <vt:lpstr>pam_access.so模块简介</vt:lpstr>
      <vt:lpstr>pam_access的模块配置文件</vt:lpstr>
      <vt:lpstr>pam_access.so举例（1）</vt:lpstr>
      <vt:lpstr>pam_access.so举例（2）</vt:lpstr>
      <vt:lpstr>pam_listfile.so模块简介</vt:lpstr>
      <vt:lpstr>pam_listfile.so的模块参数</vt:lpstr>
      <vt:lpstr>pam_listfile.so举例（1）</vt:lpstr>
      <vt:lpstr>pam_listfile.so举例（2）</vt:lpstr>
      <vt:lpstr>pam_listfile.so举例（3）</vt:lpstr>
      <vt:lpstr>pam_time.so模块简介</vt:lpstr>
      <vt:lpstr>pam_time的模块配置文件</vt:lpstr>
      <vt:lpstr>pam_time的模块配置文件续</vt:lpstr>
      <vt:lpstr>pam_time.so举例（1）</vt:lpstr>
      <vt:lpstr>pam_time.so举例（2）</vt:lpstr>
      <vt:lpstr>pam_limits.so模块简介</vt:lpstr>
      <vt:lpstr>pam_limits的模块配置文件1</vt:lpstr>
      <vt:lpstr>pam_limits的模块配置文件2</vt:lpstr>
      <vt:lpstr>pam_limits的模块配置文件3</vt:lpstr>
      <vt:lpstr>pam_limits.so举例（1）</vt:lpstr>
      <vt:lpstr>pam_limits.so举例（2）</vt:lpstr>
      <vt:lpstr>Openssl</vt:lpstr>
      <vt:lpstr>SSL/TLS</vt:lpstr>
      <vt:lpstr>SSL/TLS的引入动机</vt:lpstr>
      <vt:lpstr>SSL/TLS简介</vt:lpstr>
      <vt:lpstr>SSL的功能实现</vt:lpstr>
      <vt:lpstr>广泛使用的SSL  </vt:lpstr>
      <vt:lpstr>SSL/TLS 协议的实现版本</vt:lpstr>
      <vt:lpstr>最近的TLS 协议版本</vt:lpstr>
      <vt:lpstr>TLS增强的 基于TCP的应用协议</vt:lpstr>
      <vt:lpstr>SSL/TLS 与TCP/IP</vt:lpstr>
      <vt:lpstr>SSL协议组件</vt:lpstr>
      <vt:lpstr>TLS/SSL 协议层</vt:lpstr>
      <vt:lpstr>TLS Record Protocol</vt:lpstr>
      <vt:lpstr>TLS Record Structure </vt:lpstr>
      <vt:lpstr>TLS Handshake Protocol</vt:lpstr>
      <vt:lpstr>Resuming a TLS Session</vt:lpstr>
      <vt:lpstr>SSL如何建立连接（1）</vt:lpstr>
      <vt:lpstr>SSL如何建立连接（2）</vt:lpstr>
      <vt:lpstr>OpenSSL</vt:lpstr>
      <vt:lpstr>什么是 OpenSSL</vt:lpstr>
      <vt:lpstr>OpenSSL 特性</vt:lpstr>
      <vt:lpstr>OpenSSL应用程序接口</vt:lpstr>
      <vt:lpstr>OpenSSL应用程序接口（续）</vt:lpstr>
      <vt:lpstr>命令行接口</vt:lpstr>
      <vt:lpstr>openssl的命令和算法</vt:lpstr>
      <vt:lpstr>名词解释（1）</vt:lpstr>
      <vt:lpstr>名词解释（2）</vt:lpstr>
      <vt:lpstr>加密和解密</vt:lpstr>
      <vt:lpstr>对称加密和解密</vt:lpstr>
      <vt:lpstr>加密/解密（对称）</vt:lpstr>
      <vt:lpstr>非对称加密和解密</vt:lpstr>
      <vt:lpstr>加密/解密（非对称）</vt:lpstr>
      <vt:lpstr>混合使用两种加密体系</vt:lpstr>
      <vt:lpstr>混合使用两种加密体系（续）</vt:lpstr>
      <vt:lpstr>简单的数字签名</vt:lpstr>
      <vt:lpstr>签名/验证（非对称）</vt:lpstr>
      <vt:lpstr>哈希（hash）函数</vt:lpstr>
      <vt:lpstr>Hash/Digest 函数</vt:lpstr>
      <vt:lpstr>安全的数字签名</vt:lpstr>
      <vt:lpstr>名词解释（3）</vt:lpstr>
      <vt:lpstr>名词解释（4）</vt:lpstr>
      <vt:lpstr>数字证书（Digital Certificate）</vt:lpstr>
      <vt:lpstr>数字证书的组成</vt:lpstr>
      <vt:lpstr>名词解释（5）</vt:lpstr>
      <vt:lpstr>CA的层次信任关系</vt:lpstr>
      <vt:lpstr>OpenSSL支持的证书和密钥 ——格式标准</vt:lpstr>
      <vt:lpstr>OpenSSL支持的证书和密钥 ——常见的文件后缀</vt:lpstr>
      <vt:lpstr>OpenSSL支持的证书和密钥 ——格式转换</vt:lpstr>
      <vt:lpstr>OpenSSL的密钥和证书管理</vt:lpstr>
      <vt:lpstr>生成服务器的数字证书</vt:lpstr>
      <vt:lpstr>由CA签署证书的过程</vt:lpstr>
      <vt:lpstr>本地CA签署的证书</vt:lpstr>
      <vt:lpstr>证书的签发过程</vt:lpstr>
      <vt:lpstr>创建自签名证书</vt:lpstr>
      <vt:lpstr>创建多域名证书（SAN 证书）</vt:lpstr>
      <vt:lpstr>TCP Wrappers</vt:lpstr>
      <vt:lpstr>TCP Wrappers简介</vt:lpstr>
      <vt:lpstr>TCP Wrappers实现访问控制</vt:lpstr>
      <vt:lpstr>TCP Wrappers 保护机制的实现方式（1）</vt:lpstr>
      <vt:lpstr>TCP Wrappers 保护机制的实现方式（2）</vt:lpstr>
      <vt:lpstr>RHEL/CentOS中支持  TCP Wrappers的服务程序</vt:lpstr>
      <vt:lpstr>TCP Wrappers与防火墙</vt:lpstr>
      <vt:lpstr>TCP Wrappers与防火墙图示</vt:lpstr>
      <vt:lpstr>TCP Wrappers 的配置文件语法</vt:lpstr>
      <vt:lpstr>TCP Wrappers 配置文件 ——宏定义</vt:lpstr>
      <vt:lpstr>TCP Wrappers 配置文件 ——主机列表的语法</vt:lpstr>
      <vt:lpstr>TCP Wrappers 配置举例</vt:lpstr>
      <vt:lpstr>TCP Wrappers配置文件 ——扩展选项的语法</vt:lpstr>
      <vt:lpstr>TCP Wrappers配置文件 ——扩展选项spawn和twist的宏</vt:lpstr>
      <vt:lpstr>TCP Wrappers配置文件 ——扩展选项 spawn举例</vt:lpstr>
      <vt:lpstr>TCP Wrappers配置文件 ——扩展选项twist举例</vt:lpstr>
      <vt:lpstr>TCP Wrappers配置文件 ——扩展选项spawn和twist举例</vt:lpstr>
      <vt:lpstr>TCP Wrappers配置文件 ——注意事项</vt:lpstr>
      <vt:lpstr>TCP Wrappers 的应用</vt:lpstr>
      <vt:lpstr>本章思考题</vt:lpstr>
      <vt:lpstr>本章实验</vt:lpstr>
      <vt:lpstr>进一步学习</vt:lpstr>
      <vt:lpstr>进一步学习（续）</vt:lpstr>
      <vt:lpstr>信息安全概念</vt:lpstr>
      <vt:lpstr>安全概述</vt:lpstr>
      <vt:lpstr>信息安全的定义</vt:lpstr>
      <vt:lpstr>安全元素:  The CIA Triad + Extensions</vt:lpstr>
      <vt:lpstr>安全措施</vt:lpstr>
      <vt:lpstr>安全的生命周期</vt:lpstr>
      <vt:lpstr>安全环节</vt:lpstr>
      <vt:lpstr>安全攻击</vt:lpstr>
      <vt:lpstr>安全服务</vt:lpstr>
      <vt:lpstr>安全服务(X.800)</vt:lpstr>
      <vt:lpstr>安全机制</vt:lpstr>
      <vt:lpstr>OSI 协议栈的网络安全协议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第章 简介与安装</dc:title>
  <dc:creator>msi</dc:creator>
  <cp:lastModifiedBy>Young</cp:lastModifiedBy>
  <cp:revision>736</cp:revision>
  <dcterms:created xsi:type="dcterms:W3CDTF">2014-03-11T15:58:16Z</dcterms:created>
  <dcterms:modified xsi:type="dcterms:W3CDTF">2019-02-17T08:43:38Z</dcterms:modified>
</cp:coreProperties>
</file>