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6"/>
  </p:notesMasterIdLst>
  <p:sldIdLst>
    <p:sldId id="256" r:id="rId2"/>
    <p:sldId id="271" r:id="rId3"/>
    <p:sldId id="266" r:id="rId4"/>
    <p:sldId id="307" r:id="rId5"/>
    <p:sldId id="343" r:id="rId6"/>
    <p:sldId id="347" r:id="rId7"/>
    <p:sldId id="348" r:id="rId8"/>
    <p:sldId id="349" r:id="rId9"/>
    <p:sldId id="362" r:id="rId10"/>
    <p:sldId id="374" r:id="rId11"/>
    <p:sldId id="535" r:id="rId12"/>
    <p:sldId id="533" r:id="rId13"/>
    <p:sldId id="537" r:id="rId14"/>
    <p:sldId id="536" r:id="rId15"/>
    <p:sldId id="534" r:id="rId16"/>
    <p:sldId id="370" r:id="rId17"/>
    <p:sldId id="337" r:id="rId18"/>
    <p:sldId id="350" r:id="rId19"/>
    <p:sldId id="344" r:id="rId20"/>
    <p:sldId id="355" r:id="rId21"/>
    <p:sldId id="366" r:id="rId22"/>
    <p:sldId id="363" r:id="rId23"/>
    <p:sldId id="364" r:id="rId24"/>
    <p:sldId id="371" r:id="rId25"/>
    <p:sldId id="365" r:id="rId26"/>
    <p:sldId id="372" r:id="rId27"/>
    <p:sldId id="373" r:id="rId28"/>
    <p:sldId id="375" r:id="rId29"/>
    <p:sldId id="376" r:id="rId30"/>
    <p:sldId id="357" r:id="rId31"/>
    <p:sldId id="359" r:id="rId32"/>
    <p:sldId id="358" r:id="rId33"/>
    <p:sldId id="377" r:id="rId34"/>
    <p:sldId id="493" r:id="rId35"/>
    <p:sldId id="361" r:id="rId36"/>
    <p:sldId id="378" r:id="rId37"/>
    <p:sldId id="379" r:id="rId38"/>
    <p:sldId id="387" r:id="rId39"/>
    <p:sldId id="391" r:id="rId40"/>
    <p:sldId id="388" r:id="rId41"/>
    <p:sldId id="478" r:id="rId42"/>
    <p:sldId id="380" r:id="rId43"/>
    <p:sldId id="381" r:id="rId44"/>
    <p:sldId id="384" r:id="rId45"/>
    <p:sldId id="385" r:id="rId46"/>
    <p:sldId id="386" r:id="rId47"/>
    <p:sldId id="382" r:id="rId48"/>
    <p:sldId id="392" r:id="rId49"/>
    <p:sldId id="393" r:id="rId50"/>
    <p:sldId id="394" r:id="rId51"/>
    <p:sldId id="383" r:id="rId52"/>
    <p:sldId id="360" r:id="rId53"/>
    <p:sldId id="389" r:id="rId54"/>
    <p:sldId id="390" r:id="rId55"/>
    <p:sldId id="503" r:id="rId56"/>
    <p:sldId id="504" r:id="rId57"/>
    <p:sldId id="505" r:id="rId58"/>
    <p:sldId id="352" r:id="rId59"/>
    <p:sldId id="398" r:id="rId60"/>
    <p:sldId id="400" r:id="rId61"/>
    <p:sldId id="345" r:id="rId62"/>
    <p:sldId id="346" r:id="rId63"/>
    <p:sldId id="353" r:id="rId64"/>
    <p:sldId id="485" r:id="rId65"/>
    <p:sldId id="482" r:id="rId66"/>
    <p:sldId id="483" r:id="rId67"/>
    <p:sldId id="484" r:id="rId68"/>
    <p:sldId id="354" r:id="rId69"/>
    <p:sldId id="404" r:id="rId70"/>
    <p:sldId id="369" r:id="rId71"/>
    <p:sldId id="401" r:id="rId72"/>
    <p:sldId id="399" r:id="rId73"/>
    <p:sldId id="402" r:id="rId74"/>
    <p:sldId id="368" r:id="rId75"/>
    <p:sldId id="403" r:id="rId76"/>
    <p:sldId id="351" r:id="rId77"/>
    <p:sldId id="338" r:id="rId78"/>
    <p:sldId id="341" r:id="rId79"/>
    <p:sldId id="407" r:id="rId80"/>
    <p:sldId id="406" r:id="rId81"/>
    <p:sldId id="411" r:id="rId82"/>
    <p:sldId id="405" r:id="rId83"/>
    <p:sldId id="410" r:id="rId84"/>
    <p:sldId id="491" r:id="rId85"/>
    <p:sldId id="409" r:id="rId86"/>
    <p:sldId id="408" r:id="rId87"/>
    <p:sldId id="412" r:id="rId88"/>
    <p:sldId id="471" r:id="rId89"/>
    <p:sldId id="413" r:id="rId90"/>
    <p:sldId id="414" r:id="rId91"/>
    <p:sldId id="415" r:id="rId92"/>
    <p:sldId id="416" r:id="rId93"/>
    <p:sldId id="418" r:id="rId94"/>
    <p:sldId id="421" r:id="rId95"/>
    <p:sldId id="417" r:id="rId96"/>
    <p:sldId id="517" r:id="rId97"/>
    <p:sldId id="419" r:id="rId98"/>
    <p:sldId id="424" r:id="rId99"/>
    <p:sldId id="422" r:id="rId100"/>
    <p:sldId id="426" r:id="rId101"/>
    <p:sldId id="425" r:id="rId102"/>
    <p:sldId id="423" r:id="rId103"/>
    <p:sldId id="458" r:id="rId104"/>
    <p:sldId id="460" r:id="rId105"/>
    <p:sldId id="461" r:id="rId106"/>
    <p:sldId id="459" r:id="rId107"/>
    <p:sldId id="476" r:id="rId108"/>
    <p:sldId id="431" r:id="rId109"/>
    <p:sldId id="464" r:id="rId110"/>
    <p:sldId id="465" r:id="rId111"/>
    <p:sldId id="427" r:id="rId112"/>
    <p:sldId id="428" r:id="rId113"/>
    <p:sldId id="435" r:id="rId114"/>
    <p:sldId id="462" r:id="rId115"/>
    <p:sldId id="463" r:id="rId116"/>
    <p:sldId id="429" r:id="rId117"/>
    <p:sldId id="469" r:id="rId118"/>
    <p:sldId id="486" r:id="rId119"/>
    <p:sldId id="470" r:id="rId120"/>
    <p:sldId id="468" r:id="rId121"/>
    <p:sldId id="430" r:id="rId122"/>
    <p:sldId id="477" r:id="rId123"/>
    <p:sldId id="508" r:id="rId124"/>
    <p:sldId id="466" r:id="rId125"/>
    <p:sldId id="467" r:id="rId126"/>
    <p:sldId id="488" r:id="rId127"/>
    <p:sldId id="487" r:id="rId128"/>
    <p:sldId id="472" r:id="rId129"/>
    <p:sldId id="496" r:id="rId130"/>
    <p:sldId id="432" r:id="rId131"/>
    <p:sldId id="457" r:id="rId132"/>
    <p:sldId id="499" r:id="rId133"/>
    <p:sldId id="497" r:id="rId134"/>
    <p:sldId id="518" r:id="rId135"/>
    <p:sldId id="519" r:id="rId136"/>
    <p:sldId id="520" r:id="rId137"/>
    <p:sldId id="521" r:id="rId138"/>
    <p:sldId id="522" r:id="rId139"/>
    <p:sldId id="523" r:id="rId140"/>
    <p:sldId id="524" r:id="rId141"/>
    <p:sldId id="525" r:id="rId142"/>
    <p:sldId id="532" r:id="rId143"/>
    <p:sldId id="538" r:id="rId144"/>
    <p:sldId id="531" r:id="rId145"/>
    <p:sldId id="539" r:id="rId146"/>
    <p:sldId id="541" r:id="rId147"/>
    <p:sldId id="540" r:id="rId148"/>
    <p:sldId id="543" r:id="rId149"/>
    <p:sldId id="544" r:id="rId150"/>
    <p:sldId id="545" r:id="rId151"/>
    <p:sldId id="546" r:id="rId152"/>
    <p:sldId id="547" r:id="rId153"/>
    <p:sldId id="526" r:id="rId154"/>
    <p:sldId id="510" r:id="rId155"/>
    <p:sldId id="433" r:id="rId156"/>
    <p:sldId id="434" r:id="rId157"/>
    <p:sldId id="512" r:id="rId158"/>
    <p:sldId id="500" r:id="rId159"/>
    <p:sldId id="515" r:id="rId160"/>
    <p:sldId id="509" r:id="rId161"/>
    <p:sldId id="511" r:id="rId162"/>
    <p:sldId id="502" r:id="rId163"/>
    <p:sldId id="506" r:id="rId164"/>
    <p:sldId id="501" r:id="rId165"/>
    <p:sldId id="513" r:id="rId166"/>
    <p:sldId id="514" r:id="rId167"/>
    <p:sldId id="498" r:id="rId168"/>
    <p:sldId id="475" r:id="rId169"/>
    <p:sldId id="516" r:id="rId170"/>
    <p:sldId id="270" r:id="rId171"/>
    <p:sldId id="269" r:id="rId172"/>
    <p:sldId id="507" r:id="rId173"/>
    <p:sldId id="272" r:id="rId174"/>
    <p:sldId id="527" r:id="rId17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084" autoAdjust="0"/>
    <p:restoredTop sz="96761" autoAdjust="0"/>
  </p:normalViewPr>
  <p:slideViewPr>
    <p:cSldViewPr>
      <p:cViewPr varScale="1">
        <p:scale>
          <a:sx n="91" d="100"/>
          <a:sy n="91" d="100"/>
        </p:scale>
        <p:origin x="78" y="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6CB1-C28C-4AC0-9E57-7AED4F13BECC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67A7B-7D8A-4E03-B174-B330004503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geekstuff.com/2009/02/make-vim-as-your-bash-ide-using-bash-support-plugin/" TargetMode="External"/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/>
              <a:t>要对整数进行关系运算也可以使用</a:t>
            </a:r>
            <a:r>
              <a:rPr lang="en-US" altLang="zh-CN" sz="1200" dirty="0"/>
              <a:t>Shell</a:t>
            </a:r>
            <a:r>
              <a:rPr lang="zh-CN" altLang="en-US" sz="1200" dirty="0"/>
              <a:t>的算术运算符 </a:t>
            </a:r>
            <a:r>
              <a:rPr lang="en-US" altLang="zh-CN" sz="1200" dirty="0"/>
              <a:t>(()) </a:t>
            </a:r>
            <a:r>
              <a:rPr lang="zh-CN" altLang="en-US" sz="1200" dirty="0"/>
              <a:t>进行测试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iredmail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name= </a:t>
            </a:r>
            <a:r>
              <a:rPr lang="en-US" altLang="zh-CN" dirty="0" err="1"/>
              <a:t>iredmail</a:t>
            </a:r>
            <a:r>
              <a:rPr lang="en-US" altLang="zh-CN" dirty="0"/>
              <a:t> RHEL/</a:t>
            </a:r>
            <a:r>
              <a:rPr lang="en-US" altLang="zh-CN" dirty="0" err="1"/>
              <a:t>CentOS</a:t>
            </a:r>
            <a:r>
              <a:rPr lang="en-US" altLang="zh-CN" dirty="0"/>
              <a:t> 5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baseurl</a:t>
            </a:r>
            <a:r>
              <a:rPr lang="en-US" altLang="zh-CN" dirty="0"/>
              <a:t>=http://iredmail.org/yum/rpms/5/</a:t>
            </a:r>
          </a:p>
          <a:p>
            <a:r>
              <a:rPr lang="en-US" altLang="zh-CN" dirty="0" err="1"/>
              <a:t>baseurl</a:t>
            </a:r>
            <a:r>
              <a:rPr lang="en-US" altLang="zh-CN" sz="1200" b="1" dirty="0">
                <a:latin typeface="Courier New" panose="02070309020205020404" pitchFamily="49" charset="0"/>
              </a:rPr>
              <a:t>=file:///var/ftp/yum/repos/iredmail</a:t>
            </a:r>
            <a:r>
              <a:rPr lang="en-US" altLang="zh-CN" dirty="0"/>
              <a:t>/5/i386</a:t>
            </a:r>
          </a:p>
          <a:p>
            <a:r>
              <a:rPr lang="en-US" altLang="zh-CN" dirty="0"/>
              <a:t>enabled=1</a:t>
            </a:r>
          </a:p>
          <a:p>
            <a:r>
              <a:rPr lang="en-US" altLang="zh-CN" dirty="0" err="1"/>
              <a:t>gpgcheck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priority=1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#!/bin/bash</a:t>
            </a:r>
          </a:p>
          <a:p>
            <a:r>
              <a:rPr lang="en-US" altLang="zh-CN" dirty="0"/>
              <a:t>## </a:t>
            </a:r>
            <a:r>
              <a:rPr lang="en-US" altLang="zh-CN" dirty="0" err="1"/>
              <a:t>ScriptName</a:t>
            </a:r>
            <a:r>
              <a:rPr lang="en-US" altLang="zh-CN" dirty="0"/>
              <a:t>: sync_atomic-repo_with_reposync.sh</a:t>
            </a:r>
          </a:p>
          <a:p>
            <a:endParaRPr lang="en-US" altLang="zh-CN" dirty="0"/>
          </a:p>
          <a:p>
            <a:r>
              <a:rPr lang="en-US" altLang="zh-CN" dirty="0"/>
              <a:t>ARCH="i386" </a:t>
            </a:r>
          </a:p>
          <a:p>
            <a:r>
              <a:rPr lang="en-US" altLang="zh-CN" dirty="0"/>
              <a:t>release="atomic-release-1.0-13.el5.art.noarch.rpm"</a:t>
            </a:r>
          </a:p>
          <a:p>
            <a:r>
              <a:rPr lang="en-US" altLang="zh-CN" dirty="0"/>
              <a:t>rpm -U http://www2.atomicorp.com/channels/atomic/centos/5/$ARCH/RPMS/$release</a:t>
            </a:r>
          </a:p>
          <a:p>
            <a:r>
              <a:rPr lang="en-US" altLang="zh-CN" dirty="0"/>
              <a:t>rpm --import  /etc/</a:t>
            </a:r>
            <a:r>
              <a:rPr lang="en-US" altLang="zh-CN" dirty="0" err="1"/>
              <a:t>pki</a:t>
            </a:r>
            <a:r>
              <a:rPr lang="en-US" altLang="zh-CN" dirty="0"/>
              <a:t>/rpm-</a:t>
            </a:r>
            <a:r>
              <a:rPr lang="en-US" altLang="zh-CN" dirty="0" err="1"/>
              <a:t>gpg</a:t>
            </a:r>
            <a:r>
              <a:rPr lang="en-US" altLang="zh-CN" dirty="0"/>
              <a:t>/RPM-GPG-</a:t>
            </a:r>
            <a:r>
              <a:rPr lang="en-US" altLang="zh-CN" dirty="0" err="1"/>
              <a:t>KEY.art.txt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 ! -f /etc/</a:t>
            </a:r>
            <a:r>
              <a:rPr lang="en-US" altLang="zh-CN" dirty="0" err="1"/>
              <a:t>reposync.conf</a:t>
            </a:r>
            <a:r>
              <a:rPr lang="en-US" altLang="zh-CN" dirty="0"/>
              <a:t> ] &amp;&amp; (</a:t>
            </a:r>
          </a:p>
          <a:p>
            <a:r>
              <a:rPr lang="en-US" altLang="zh-CN" dirty="0"/>
              <a:t>cp /etc/</a:t>
            </a:r>
            <a:r>
              <a:rPr lang="en-US" altLang="zh-CN" dirty="0" err="1"/>
              <a:t>yum.conf</a:t>
            </a:r>
            <a:r>
              <a:rPr lang="en-US" altLang="zh-CN" dirty="0"/>
              <a:t> /etc/</a:t>
            </a:r>
            <a:r>
              <a:rPr lang="en-US" altLang="zh-CN" dirty="0" err="1"/>
              <a:t>reposync.conf</a:t>
            </a:r>
            <a:r>
              <a:rPr lang="en-US" altLang="zh-CN" dirty="0"/>
              <a:t> ;</a:t>
            </a:r>
          </a:p>
          <a:p>
            <a:r>
              <a:rPr lang="en-US" altLang="zh-CN" dirty="0"/>
              <a:t>echo "</a:t>
            </a:r>
            <a:r>
              <a:rPr lang="en-US" altLang="zh-CN" dirty="0" err="1"/>
              <a:t>reposdir</a:t>
            </a:r>
            <a:r>
              <a:rPr lang="en-US" altLang="zh-CN" dirty="0"/>
              <a:t>=/etc/yum/</a:t>
            </a:r>
            <a:r>
              <a:rPr lang="en-US" altLang="zh-CN" dirty="0" err="1"/>
              <a:t>repos.d</a:t>
            </a:r>
            <a:r>
              <a:rPr lang="en-US" altLang="zh-CN" dirty="0"/>
              <a:t>" &gt;&gt; /etc/</a:t>
            </a:r>
            <a:r>
              <a:rPr lang="en-US" altLang="zh-CN" dirty="0" err="1"/>
              <a:t>reposync.conf</a:t>
            </a:r>
            <a:r>
              <a:rPr lang="en-US" altLang="zh-CN" dirty="0"/>
              <a:t> ;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/etc/yum/</a:t>
            </a:r>
            <a:r>
              <a:rPr lang="en-US" altLang="zh-CN" dirty="0" err="1"/>
              <a:t>repos.d</a:t>
            </a:r>
            <a:r>
              <a:rPr lang="en-US" altLang="zh-CN" dirty="0"/>
              <a:t> ;</a:t>
            </a:r>
          </a:p>
          <a:p>
            <a:r>
              <a:rPr lang="en-US" altLang="zh-CN" dirty="0" err="1"/>
              <a:t>mv</a:t>
            </a:r>
            <a:r>
              <a:rPr lang="en-US" altLang="zh-CN" dirty="0"/>
              <a:t> /etc/</a:t>
            </a:r>
            <a:r>
              <a:rPr lang="en-US" altLang="zh-CN" dirty="0" err="1"/>
              <a:t>yum.repos.d</a:t>
            </a:r>
            <a:r>
              <a:rPr lang="en-US" altLang="zh-CN" dirty="0"/>
              <a:t>/</a:t>
            </a:r>
            <a:r>
              <a:rPr lang="en-US" altLang="zh-CN" dirty="0" err="1"/>
              <a:t>atomic.repo</a:t>
            </a:r>
            <a:r>
              <a:rPr lang="en-US" altLang="zh-CN" dirty="0"/>
              <a:t> /etc/yum/</a:t>
            </a:r>
            <a:r>
              <a:rPr lang="en-US" altLang="zh-CN" dirty="0" err="1"/>
              <a:t>repos.d</a:t>
            </a:r>
            <a:r>
              <a:rPr lang="en-US" altLang="zh-CN" dirty="0"/>
              <a:t> ; </a:t>
            </a:r>
          </a:p>
          <a:p>
            <a:r>
              <a:rPr lang="en-US" altLang="zh-CN" dirty="0"/>
              <a:t>cat &lt;&lt;__END__ &gt; /etc/</a:t>
            </a:r>
            <a:r>
              <a:rPr lang="en-US" altLang="zh-CN" dirty="0" err="1"/>
              <a:t>yum.repos.d</a:t>
            </a:r>
            <a:r>
              <a:rPr lang="en-US" altLang="zh-CN" dirty="0"/>
              <a:t>/</a:t>
            </a:r>
            <a:r>
              <a:rPr lang="en-US" altLang="zh-CN" dirty="0" err="1"/>
              <a:t>atomic.repo</a:t>
            </a:r>
            <a:endParaRPr lang="en-US" altLang="zh-CN" dirty="0"/>
          </a:p>
          <a:p>
            <a:r>
              <a:rPr lang="en-US" altLang="zh-CN" dirty="0"/>
              <a:t>[atomic]</a:t>
            </a:r>
          </a:p>
          <a:p>
            <a:r>
              <a:rPr lang="en-US" altLang="zh-CN" dirty="0"/>
              <a:t>name = </a:t>
            </a:r>
            <a:r>
              <a:rPr lang="en-US" altLang="zh-CN" dirty="0" err="1"/>
              <a:t>CentOS</a:t>
            </a:r>
            <a:r>
              <a:rPr lang="en-US" altLang="zh-CN" dirty="0"/>
              <a:t> / Red Hat Enterprise Linux \$</a:t>
            </a:r>
            <a:r>
              <a:rPr lang="en-US" altLang="zh-CN" dirty="0" err="1"/>
              <a:t>releasever</a:t>
            </a:r>
            <a:r>
              <a:rPr lang="en-US" altLang="zh-CN" dirty="0"/>
              <a:t> - atomicrocketturtle.com</a:t>
            </a:r>
          </a:p>
          <a:p>
            <a:r>
              <a:rPr lang="en-US" altLang="zh-CN" dirty="0" err="1"/>
              <a:t>baseurl</a:t>
            </a:r>
            <a:r>
              <a:rPr lang="en-US" altLang="zh-CN" dirty="0"/>
              <a:t> =  file:///var/ftp/yum/repos/atomic/centos/5/$ARCH/atomic</a:t>
            </a:r>
          </a:p>
          <a:p>
            <a:r>
              <a:rPr lang="en-US" altLang="zh-CN" dirty="0"/>
              <a:t>enabled = 1</a:t>
            </a:r>
          </a:p>
          <a:p>
            <a:r>
              <a:rPr lang="en-US" altLang="zh-CN" dirty="0"/>
              <a:t>priority = 1</a:t>
            </a:r>
          </a:p>
          <a:p>
            <a:r>
              <a:rPr lang="en-US" altLang="zh-CN" dirty="0"/>
              <a:t>protect = 0</a:t>
            </a:r>
          </a:p>
          <a:p>
            <a:r>
              <a:rPr lang="en-US" altLang="zh-CN" dirty="0" err="1"/>
              <a:t>gpgkey</a:t>
            </a:r>
            <a:r>
              <a:rPr lang="en-US" altLang="zh-CN" dirty="0"/>
              <a:t> = file:///etc/pki/rpm-gpg/RPM-GPG-KEY.art.txt</a:t>
            </a:r>
          </a:p>
          <a:p>
            <a:r>
              <a:rPr lang="en-US" altLang="zh-CN" dirty="0" err="1"/>
              <a:t>gpgcheck</a:t>
            </a:r>
            <a:r>
              <a:rPr lang="en-US" altLang="zh-CN" dirty="0"/>
              <a:t> = 1</a:t>
            </a:r>
          </a:p>
          <a:p>
            <a:r>
              <a:rPr lang="en-US" altLang="zh-CN" dirty="0"/>
              <a:t>__END__</a:t>
            </a:r>
          </a:p>
          <a:p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DST="/</a:t>
            </a:r>
            <a:r>
              <a:rPr lang="en-US" altLang="zh-CN" dirty="0" err="1"/>
              <a:t>var</a:t>
            </a:r>
            <a:r>
              <a:rPr lang="en-US" altLang="zh-CN" dirty="0"/>
              <a:t>/ftp/yum/repos/atomic/centos/5/$ARCH"</a:t>
            </a:r>
          </a:p>
          <a:p>
            <a:r>
              <a:rPr lang="en-US" altLang="zh-CN" dirty="0"/>
              <a:t>[ ! -e $DST ] &amp;&amp; </a:t>
            </a:r>
            <a:r>
              <a:rPr lang="en-US" altLang="zh-CN" dirty="0" err="1"/>
              <a:t>mkdir</a:t>
            </a:r>
            <a:r>
              <a:rPr lang="en-US" altLang="zh-CN" dirty="0"/>
              <a:t> -p || </a:t>
            </a:r>
            <a:r>
              <a:rPr lang="en-US" altLang="zh-CN" dirty="0" err="1"/>
              <a:t>cd</a:t>
            </a:r>
            <a:r>
              <a:rPr lang="en-US" altLang="zh-CN" dirty="0"/>
              <a:t> $DST</a:t>
            </a:r>
          </a:p>
          <a:p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/bin/yum clean all</a:t>
            </a:r>
          </a:p>
          <a:p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reposync</a:t>
            </a:r>
            <a:r>
              <a:rPr lang="en-US" altLang="zh-CN" dirty="0"/>
              <a:t>   -d --arch=$ARCH --</a:t>
            </a:r>
            <a:r>
              <a:rPr lang="en-US" altLang="zh-CN" dirty="0" err="1"/>
              <a:t>repoid</a:t>
            </a:r>
            <a:r>
              <a:rPr lang="en-US" altLang="zh-CN" dirty="0"/>
              <a:t>=atomic -c /etc/</a:t>
            </a:r>
            <a:r>
              <a:rPr lang="en-US" altLang="zh-CN" dirty="0" err="1"/>
              <a:t>reposync.conf</a:t>
            </a:r>
            <a:endParaRPr lang="en-US" altLang="zh-CN" dirty="0"/>
          </a:p>
          <a:p>
            <a:r>
              <a:rPr lang="en-US" altLang="zh-CN" dirty="0" err="1"/>
              <a:t>cd</a:t>
            </a:r>
            <a:r>
              <a:rPr lang="en-US" altLang="zh-CN" dirty="0"/>
              <a:t> atomic ; 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createrepo</a:t>
            </a:r>
            <a:r>
              <a:rPr lang="en-US" altLang="zh-CN" dirty="0"/>
              <a:t> 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[[ str1 =~ str2 ]] ; echo $?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[[ str1 =~ </a:t>
            </a:r>
            <a:r>
              <a:rPr lang="en-US" altLang="zh-CN" dirty="0" err="1">
                <a:solidFill>
                  <a:srgbClr val="FF0000"/>
                </a:solidFill>
              </a:rPr>
              <a:t>str</a:t>
            </a:r>
            <a:r>
              <a:rPr lang="en-US" altLang="zh-CN" dirty="0">
                <a:solidFill>
                  <a:srgbClr val="FF0000"/>
                </a:solidFill>
              </a:rPr>
              <a:t> ]]  ; echo $?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[[ str1 =~ </a:t>
            </a:r>
            <a:r>
              <a:rPr lang="en-US" altLang="zh-CN" dirty="0" err="1">
                <a:solidFill>
                  <a:srgbClr val="FF0000"/>
                </a:solidFill>
              </a:rPr>
              <a:t>tr</a:t>
            </a:r>
            <a:r>
              <a:rPr lang="en-US" altLang="zh-CN" dirty="0">
                <a:solidFill>
                  <a:srgbClr val="FF0000"/>
                </a:solidFill>
              </a:rPr>
              <a:t> ]]   ; echo $?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((</a:t>
            </a:r>
            <a:r>
              <a:rPr lang="en-US" altLang="zh-CN" baseline="0" dirty="0"/>
              <a:t> )) </a:t>
            </a:r>
            <a:r>
              <a:rPr lang="zh-CN" altLang="en-US" baseline="0" dirty="0"/>
              <a:t>只做算术运算不处理字符串，</a:t>
            </a:r>
            <a:r>
              <a:rPr lang="en-US" altLang="zh-CN" baseline="0" dirty="0"/>
              <a:t>n</a:t>
            </a:r>
            <a:r>
              <a:rPr lang="zh-CN" altLang="en-US" baseline="0" dirty="0"/>
              <a:t>、</a:t>
            </a:r>
            <a:r>
              <a:rPr lang="en-US" altLang="zh-CN" baseline="0" dirty="0"/>
              <a:t>m</a:t>
            </a:r>
            <a:r>
              <a:rPr lang="zh-CN" altLang="en-US" baseline="0" dirty="0"/>
              <a:t> 视为变量而非字符串常量，即在</a:t>
            </a:r>
            <a:r>
              <a:rPr lang="en-US" altLang="zh-CN" baseline="0" dirty="0"/>
              <a:t>(())</a:t>
            </a:r>
            <a:r>
              <a:rPr lang="zh-CN" altLang="en-US" baseline="0" dirty="0"/>
              <a:t>中变量引用的前导</a:t>
            </a:r>
            <a:r>
              <a:rPr lang="en-US" altLang="zh-CN" baseline="0" dirty="0"/>
              <a:t>$</a:t>
            </a:r>
            <a:r>
              <a:rPr lang="zh-CN" altLang="en-US" baseline="0" dirty="0"/>
              <a:t>字符可以省略</a:t>
            </a:r>
            <a:endParaRPr lang="en-US" altLang="zh-CN" baseline="0" dirty="0"/>
          </a:p>
          <a:p>
            <a:r>
              <a:rPr lang="en-US" altLang="zh-CN" baseline="0" dirty="0"/>
              <a:t>2</a:t>
            </a:r>
            <a:r>
              <a:rPr lang="zh-CN" altLang="en-US" baseline="0" dirty="0"/>
              <a:t>、</a:t>
            </a:r>
            <a:r>
              <a:rPr lang="en-US" altLang="zh-CN" baseline="0" dirty="0"/>
              <a:t>[[ ]]</a:t>
            </a:r>
            <a:r>
              <a:rPr lang="zh-CN" altLang="en-US" baseline="0" dirty="0"/>
              <a:t>中的 </a:t>
            </a:r>
            <a:r>
              <a:rPr lang="en-US" altLang="zh-CN" baseline="0" dirty="0"/>
              <a:t>$n</a:t>
            </a:r>
            <a:r>
              <a:rPr lang="zh-CN" altLang="en-US" baseline="0" dirty="0"/>
              <a:t>、</a:t>
            </a:r>
            <a:r>
              <a:rPr lang="en-US" altLang="zh-CN" baseline="0" dirty="0"/>
              <a:t>$m </a:t>
            </a:r>
            <a:r>
              <a:rPr lang="zh-CN" altLang="en-US" baseline="0" dirty="0"/>
              <a:t>视为变量，</a:t>
            </a:r>
            <a:r>
              <a:rPr lang="en-US" altLang="zh-CN" baseline="0" dirty="0"/>
              <a:t>n</a:t>
            </a:r>
            <a:r>
              <a:rPr lang="zh-CN" altLang="en-US" baseline="0" dirty="0"/>
              <a:t>、</a:t>
            </a:r>
            <a:r>
              <a:rPr lang="en-US" altLang="zh-CN" baseline="0" dirty="0"/>
              <a:t>m </a:t>
            </a:r>
            <a:r>
              <a:rPr lang="zh-CN" altLang="en-US" baseline="0" dirty="0"/>
              <a:t>视为字符串常量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/>
              <a:buChar char="Ø"/>
            </a:pPr>
            <a:r>
              <a:rPr lang="en-US" altLang="zh-CN" dirty="0"/>
              <a:t> http://www.cyberciti.biz/faq/bash-for-loop/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#!/bin/bash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filename: change_file_SUFFIX.sh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将当前目录下所有以（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$1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）为后缀的文件改为以（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$2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）为后缀的文件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[ "$#" 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"2" ]; then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f in *.$1; do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$f `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basename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$f .$1`.$2; done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 "Usage: $0 &lt;SUFFIX1&gt; &lt;SUFFIX2&gt;"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 "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Exmaple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$0 txt doc"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/>
              <a:buChar char="Ø"/>
            </a:pPr>
            <a:r>
              <a:rPr lang="en-US" altLang="zh-CN" dirty="0"/>
              <a:t> http://www.cyberciti.biz/faq/bash-while-loop/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anose="05000000000000000000"/>
              <a:buChar char="Ø"/>
            </a:pPr>
            <a:r>
              <a:rPr lang="en-US" altLang="zh-CN" baseline="0" dirty="0"/>
              <a:t> http://bash.cyberciti.biz/file-management/read-a-file-line-by-line/</a:t>
            </a:r>
          </a:p>
          <a:p>
            <a:pPr>
              <a:buFont typeface="Wingdings" panose="05000000000000000000"/>
              <a:buChar char="Ø"/>
            </a:pPr>
            <a:endParaRPr lang="en-US" altLang="zh-CN" baseline="0" dirty="0"/>
          </a:p>
          <a:p>
            <a:pPr>
              <a:buFont typeface="Wingdings" panose="05000000000000000000"/>
              <a:buNone/>
            </a:pPr>
            <a:r>
              <a:rPr lang="en-US" altLang="zh-CN" dirty="0"/>
              <a:t>#!/bin/bash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Shell script utility to read a file line </a:t>
            </a:r>
            <a:r>
              <a:rPr lang="en-US" altLang="zh-CN" dirty="0" err="1"/>
              <a:t>line</a:t>
            </a:r>
            <a:r>
              <a:rPr lang="en-US" altLang="zh-CN" dirty="0"/>
              <a:t>.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Once line is read it can be process in </a:t>
            </a:r>
            <a:r>
              <a:rPr lang="en-US" altLang="zh-CN" dirty="0" err="1"/>
              <a:t>processLine</a:t>
            </a:r>
            <a:r>
              <a:rPr lang="en-US" altLang="zh-CN" dirty="0"/>
              <a:t>() function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You can call script as follows, to read myfile.txt: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./</a:t>
            </a:r>
            <a:r>
              <a:rPr lang="en-US" altLang="zh-CN" dirty="0" err="1"/>
              <a:t>readline</a:t>
            </a:r>
            <a:r>
              <a:rPr lang="en-US" altLang="zh-CN" dirty="0"/>
              <a:t> myfile.txt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Following example will read line from standard input device aka keyboard: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./</a:t>
            </a:r>
            <a:r>
              <a:rPr lang="en-US" altLang="zh-CN" dirty="0" err="1"/>
              <a:t>readline</a:t>
            </a:r>
            <a:endParaRPr lang="en-US" altLang="zh-CN" dirty="0"/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-----------------------------------------------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Copyright (c) 2005 </a:t>
            </a:r>
            <a:r>
              <a:rPr lang="en-US" altLang="zh-CN" dirty="0" err="1"/>
              <a:t>nixCraft</a:t>
            </a:r>
            <a:r>
              <a:rPr lang="en-US" altLang="zh-CN" dirty="0"/>
              <a:t> &lt;http://cyberciti.biz/fb/&gt;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This script is licensed under GNU GPL version 2.0 or above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-------------------------------------------------------------------------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This script is part of </a:t>
            </a:r>
            <a:r>
              <a:rPr lang="en-US" altLang="zh-CN" dirty="0" err="1"/>
              <a:t>nixCraft</a:t>
            </a:r>
            <a:r>
              <a:rPr lang="en-US" altLang="zh-CN" dirty="0"/>
              <a:t> shell script collection (NSSC)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Visit http://bash.cyberciti.biz/ for more information.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-------------------------------------------------------------------------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User define Function (UDF)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 err="1"/>
              <a:t>processLine</a:t>
            </a:r>
            <a:r>
              <a:rPr lang="en-US" altLang="zh-CN" dirty="0"/>
              <a:t>(){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 line="$@" # get all </a:t>
            </a:r>
            <a:r>
              <a:rPr lang="en-US" altLang="zh-CN" dirty="0" err="1"/>
              <a:t>args</a:t>
            </a:r>
            <a:endParaRPr lang="en-US" altLang="zh-CN" dirty="0"/>
          </a:p>
          <a:p>
            <a:pPr>
              <a:buFont typeface="Wingdings" panose="05000000000000000000"/>
              <a:buNone/>
            </a:pPr>
            <a:r>
              <a:rPr lang="en-US" altLang="zh-CN" dirty="0"/>
              <a:t>  #  just echo them, but you may need to customize it according to your need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 # for example, F1 will store first field of $line, see readline2 script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 # for more examples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 # F1=$(echo $line | </a:t>
            </a:r>
            <a:r>
              <a:rPr lang="en-US" altLang="zh-CN" dirty="0" err="1"/>
              <a:t>awk</a:t>
            </a:r>
            <a:r>
              <a:rPr lang="en-US" altLang="zh-CN" dirty="0"/>
              <a:t> '{ print $1 }')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 echo $line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}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### Main script stars here ###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Store file name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FILE=""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Make sure we get file name as command line argument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Else read it from standard input device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if [ "$1" == "" ]; then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  FILE="/dev/</a:t>
            </a:r>
            <a:r>
              <a:rPr lang="en-US" altLang="zh-CN" dirty="0" err="1"/>
              <a:t>stdin</a:t>
            </a:r>
            <a:r>
              <a:rPr lang="en-US" altLang="zh-CN" dirty="0"/>
              <a:t>"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else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  FILE="$1"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  # make sure file exist and readable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  if [ ! -f $FILE ]; then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 	echo "$FILE : does not exists"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 	exit 1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elif</a:t>
            </a:r>
            <a:r>
              <a:rPr lang="en-US" altLang="zh-CN" dirty="0"/>
              <a:t> [ ! -r $FILE ]; then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 	echo "$FILE: can not read"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 	exit 2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fi</a:t>
            </a:r>
            <a:endParaRPr lang="en-US" altLang="zh-CN" dirty="0"/>
          </a:p>
          <a:p>
            <a:pPr>
              <a:buFont typeface="Wingdings" panose="05000000000000000000"/>
              <a:buNone/>
            </a:pPr>
            <a:r>
              <a:rPr lang="en-US" altLang="zh-CN" dirty="0" err="1"/>
              <a:t>fi</a:t>
            </a:r>
            <a:endParaRPr lang="en-US" altLang="zh-CN" dirty="0"/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read $FILE using the file descriptors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Set loop separator to end of line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BAKIFS=$IFS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IFS=$(echo -en "\n\b")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exec 3&lt;&amp;0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exec 0&lt;"$FILE"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while read -r line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do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	# use $line variable to process line in </a:t>
            </a:r>
            <a:r>
              <a:rPr lang="en-US" altLang="zh-CN" dirty="0" err="1"/>
              <a:t>processLine</a:t>
            </a:r>
            <a:r>
              <a:rPr lang="en-US" altLang="zh-CN" dirty="0"/>
              <a:t>() function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processLine</a:t>
            </a:r>
            <a:r>
              <a:rPr lang="en-US" altLang="zh-CN" dirty="0"/>
              <a:t> $line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done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exec 0&lt;&amp;3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 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# restore $IFS which was used to determine what the field separators are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IFS=$BAKIFS</a:t>
            </a:r>
          </a:p>
          <a:p>
            <a:pPr>
              <a:buFont typeface="Wingdings" panose="05000000000000000000"/>
              <a:buNone/>
            </a:pPr>
            <a:r>
              <a:rPr lang="en-US" altLang="zh-CN" dirty="0"/>
              <a:t>exit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118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 Unicode MS" panose="020B0604020202020204" pitchFamily="34" charset="-122"/>
              </a:rPr>
              <a:t>#!/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bin/</a:t>
            </a:r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sh</a:t>
            </a:r>
            <a:endParaRPr lang="en-US" altLang="zh-CN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#!/bin/bash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#!/</a:t>
            </a:r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usr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/bin/</a:t>
            </a:r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perl</a:t>
            </a:r>
            <a:endParaRPr lang="en-US" altLang="zh-CN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#!/</a:t>
            </a:r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usr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/bin/</a:t>
            </a:r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tcl</a:t>
            </a:r>
            <a:endParaRPr lang="en-US" altLang="zh-CN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#!/bin/</a:t>
            </a:r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sed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 -f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#!/</a:t>
            </a:r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usr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awk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 -f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/>
              <a:buChar char="Ø"/>
            </a:pPr>
            <a:r>
              <a:rPr lang="en-US" altLang="zh-CN" baseline="0" dirty="0"/>
              <a:t> http://bash.cyberciti.biz/decision-making/menu-driven-shell-script/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129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1) top                4) </a:t>
            </a:r>
            <a:r>
              <a:rPr lang="en-US" altLang="zh-CN" dirty="0" err="1"/>
              <a:t>nettop</a:t>
            </a:r>
            <a:r>
              <a:rPr lang="en-US" altLang="zh-CN" dirty="0"/>
              <a:t>   [RPMFPRGE]   7) </a:t>
            </a:r>
            <a:r>
              <a:rPr lang="en-US" altLang="zh-CN" dirty="0" err="1"/>
              <a:t>ftop</a:t>
            </a:r>
            <a:r>
              <a:rPr lang="en-US" altLang="zh-CN" dirty="0"/>
              <a:t>    [EPEL]   10) </a:t>
            </a:r>
            <a:r>
              <a:rPr lang="en-US" altLang="zh-CN" dirty="0" err="1"/>
              <a:t>innotop</a:t>
            </a:r>
            <a:r>
              <a:rPr lang="en-US" altLang="zh-CN" dirty="0"/>
              <a:t>   [EPEL]</a:t>
            </a:r>
          </a:p>
          <a:p>
            <a:r>
              <a:rPr lang="en-US" altLang="zh-CN" dirty="0"/>
              <a:t>2) </a:t>
            </a:r>
            <a:r>
              <a:rPr lang="en-US" altLang="zh-CN" dirty="0" err="1"/>
              <a:t>htop</a:t>
            </a:r>
            <a:r>
              <a:rPr lang="en-US" altLang="zh-CN" dirty="0"/>
              <a:t>  [EPEL]       5) </a:t>
            </a:r>
            <a:r>
              <a:rPr lang="en-US" altLang="zh-CN" dirty="0" err="1"/>
              <a:t>jnettop</a:t>
            </a:r>
            <a:r>
              <a:rPr lang="en-US" altLang="zh-CN" dirty="0"/>
              <a:t>  [EPEL]       8) </a:t>
            </a:r>
            <a:r>
              <a:rPr lang="en-US" altLang="zh-CN" dirty="0" err="1"/>
              <a:t>iotop</a:t>
            </a:r>
            <a:r>
              <a:rPr lang="en-US" altLang="zh-CN" dirty="0"/>
              <a:t>   [EPEL]   11) </a:t>
            </a:r>
            <a:r>
              <a:rPr lang="en-US" altLang="zh-CN" dirty="0" err="1"/>
              <a:t>dnstop</a:t>
            </a:r>
            <a:r>
              <a:rPr lang="en-US" altLang="zh-CN" dirty="0"/>
              <a:t>    [RPMFPRGE]</a:t>
            </a:r>
          </a:p>
          <a:p>
            <a:r>
              <a:rPr lang="en-US" altLang="zh-CN" dirty="0"/>
              <a:t>3) atop  [EPEL]       6) </a:t>
            </a:r>
            <a:r>
              <a:rPr lang="en-US" altLang="zh-CN" dirty="0" err="1"/>
              <a:t>iftop</a:t>
            </a:r>
            <a:r>
              <a:rPr lang="en-US" altLang="zh-CN" dirty="0"/>
              <a:t>    [EPEL]       9) </a:t>
            </a:r>
            <a:r>
              <a:rPr lang="en-US" altLang="zh-CN" dirty="0" err="1"/>
              <a:t>mytop</a:t>
            </a:r>
            <a:r>
              <a:rPr lang="en-US" altLang="zh-CN" dirty="0"/>
              <a:t>   [EPEL]   12) </a:t>
            </a:r>
            <a:r>
              <a:rPr lang="en-US" altLang="zh-CN" dirty="0" err="1"/>
              <a:t>apachetop</a:t>
            </a:r>
            <a:r>
              <a:rPr lang="en-US" altLang="zh-CN" dirty="0"/>
              <a:t> [EPEL]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133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http://wiki.bash-hackers.org/scripting/posparams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aseline="0" dirty="0"/>
              <a:t> http://wiki.bash-hackers.org/howto/getopts_tutorial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aseline="0" dirty="0"/>
              <a:t> http://aplawrence.com/Unix/getopts.html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aseline="0"/>
              <a:t> http://milochen.wordpress.com/2010/06/26/fast-understand-how-to-use-bash-getopts/</a:t>
            </a:r>
            <a:endParaRPr lang="en-US" altLang="zh-CN" baseline="0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134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OPTERR </a:t>
            </a:r>
            <a:r>
              <a:rPr lang="zh-CN" altLang="en-US" dirty="0"/>
              <a:t>：默认 </a:t>
            </a:r>
            <a:r>
              <a:rPr lang="en-US" altLang="zh-CN" dirty="0"/>
              <a:t>OPTERR=1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  <a:r>
              <a:rPr lang="zh-CN" altLang="en-US" dirty="0"/>
              <a:t>如果</a:t>
            </a:r>
            <a:r>
              <a:rPr lang="en-US" altLang="zh-CN" dirty="0"/>
              <a:t>OPTERR=0, shell</a:t>
            </a:r>
            <a:r>
              <a:rPr lang="zh-CN" altLang="en-US" dirty="0"/>
              <a:t>将禁用“错误提示输出”，即使选项字符串的开头不是冒号。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145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Shell</a:t>
            </a:r>
            <a:r>
              <a:rPr lang="zh-CN" altLang="en-US" dirty="0"/>
              <a:t>的函数在其他语言中也被称为：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过程（</a:t>
            </a:r>
            <a:r>
              <a:rPr lang="en-US" altLang="zh-CN" dirty="0"/>
              <a:t>procedure</a:t>
            </a:r>
            <a:r>
              <a:rPr lang="zh-CN" altLang="en-US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方法（</a:t>
            </a:r>
            <a:r>
              <a:rPr lang="en-US" altLang="zh-CN" dirty="0"/>
              <a:t>method</a:t>
            </a:r>
            <a:r>
              <a:rPr lang="zh-CN" altLang="en-US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subroutine</a:t>
            </a:r>
            <a:r>
              <a:rPr lang="zh-CN" altLang="en-US" dirty="0"/>
              <a:t>（子程序）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routine</a:t>
            </a:r>
            <a:r>
              <a:rPr lang="zh-CN" altLang="en-US" dirty="0"/>
              <a:t>（例行程序）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154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162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aseline="0" dirty="0"/>
              <a:t> http://mail.linux.ie/pipermail/ilug/2008-March/097416.html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aseline="0" dirty="0"/>
              <a:t> http://www.linuxjournal.com/content/return-values-bash-functions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163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165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#!/bin/bash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ScriptName</a:t>
            </a:r>
            <a:r>
              <a:rPr lang="en-US" altLang="zh-CN" dirty="0"/>
              <a:t>: /root/bin/mirror_yum_repos.sh</a:t>
            </a:r>
          </a:p>
          <a:p>
            <a:r>
              <a:rPr lang="en-US" altLang="zh-CN" dirty="0"/>
              <a:t>#</a:t>
            </a:r>
          </a:p>
          <a:p>
            <a:r>
              <a:rPr lang="en-US" altLang="zh-CN" dirty="0"/>
              <a:t>usage() {</a:t>
            </a:r>
          </a:p>
          <a:p>
            <a:r>
              <a:rPr lang="en-US" altLang="zh-CN" dirty="0"/>
              <a:t>    echo "Usage: $0 [--centos] [--</a:t>
            </a:r>
            <a:r>
              <a:rPr lang="en-US" altLang="zh-CN" dirty="0" err="1"/>
              <a:t>epel</a:t>
            </a:r>
            <a:r>
              <a:rPr lang="en-US" altLang="zh-CN" dirty="0"/>
              <a:t>] [--</a:t>
            </a:r>
            <a:r>
              <a:rPr lang="en-US" altLang="zh-CN" dirty="0" err="1"/>
              <a:t>rpmforge</a:t>
            </a:r>
            <a:r>
              <a:rPr lang="en-US" altLang="zh-CN" dirty="0"/>
              <a:t>] [--</a:t>
            </a:r>
            <a:r>
              <a:rPr lang="en-US" altLang="zh-CN" dirty="0" err="1"/>
              <a:t>remi</a:t>
            </a:r>
            <a:r>
              <a:rPr lang="en-US" altLang="zh-CN" dirty="0"/>
              <a:t>]"</a:t>
            </a:r>
          </a:p>
          <a:p>
            <a:r>
              <a:rPr lang="en-US" altLang="zh-CN" dirty="0"/>
              <a:t>    exit 1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#</a:t>
            </a:r>
          </a:p>
          <a:p>
            <a:r>
              <a:rPr lang="en-US" altLang="zh-CN" dirty="0"/>
              <a:t>[ $# -</a:t>
            </a:r>
            <a:r>
              <a:rPr lang="en-US" altLang="zh-CN" dirty="0" err="1"/>
              <a:t>eq</a:t>
            </a:r>
            <a:r>
              <a:rPr lang="en-US" altLang="zh-CN" dirty="0"/>
              <a:t> 0 ] &amp;&amp; usage</a:t>
            </a:r>
          </a:p>
          <a:p>
            <a:r>
              <a:rPr lang="en-US" altLang="zh-CN" dirty="0"/>
              <a:t>LIST=""</a:t>
            </a:r>
          </a:p>
          <a:p>
            <a:r>
              <a:rPr lang="en-US" altLang="zh-CN" dirty="0"/>
              <a:t>while [ $# -</a:t>
            </a:r>
            <a:r>
              <a:rPr lang="en-US" altLang="zh-CN" dirty="0" err="1"/>
              <a:t>gt</a:t>
            </a:r>
            <a:r>
              <a:rPr lang="en-US" altLang="zh-CN" dirty="0"/>
              <a:t> 0 ]; do</a:t>
            </a:r>
          </a:p>
          <a:p>
            <a:r>
              <a:rPr lang="en-US" altLang="zh-CN" dirty="0"/>
              <a:t>    case $1 in</a:t>
            </a:r>
          </a:p>
          <a:p>
            <a:r>
              <a:rPr lang="en-US" altLang="zh-CN" dirty="0"/>
              <a:t>        --centos)    LIST="$LIST CENTOS"   ; shift ;;</a:t>
            </a:r>
          </a:p>
          <a:p>
            <a:r>
              <a:rPr lang="en-US" altLang="zh-CN" dirty="0"/>
              <a:t>        --</a:t>
            </a:r>
            <a:r>
              <a:rPr lang="en-US" altLang="zh-CN" dirty="0" err="1"/>
              <a:t>rpmforge</a:t>
            </a:r>
            <a:r>
              <a:rPr lang="en-US" altLang="zh-CN" dirty="0"/>
              <a:t>)  LIST="$LIST RPMFORGE" ; shift ;;</a:t>
            </a:r>
          </a:p>
          <a:p>
            <a:r>
              <a:rPr lang="en-US" altLang="zh-CN" dirty="0"/>
              <a:t>        --</a:t>
            </a:r>
            <a:r>
              <a:rPr lang="en-US" altLang="zh-CN" dirty="0" err="1"/>
              <a:t>epel</a:t>
            </a:r>
            <a:r>
              <a:rPr lang="en-US" altLang="zh-CN" dirty="0"/>
              <a:t>)      LIST="$LIST EPEL"     ; shift ;;</a:t>
            </a:r>
          </a:p>
          <a:p>
            <a:r>
              <a:rPr lang="en-US" altLang="zh-CN" dirty="0"/>
              <a:t>        --</a:t>
            </a:r>
            <a:r>
              <a:rPr lang="en-US" altLang="zh-CN" dirty="0" err="1"/>
              <a:t>remi</a:t>
            </a:r>
            <a:r>
              <a:rPr lang="en-US" altLang="zh-CN" dirty="0"/>
              <a:t>)      LIST="$LIST REMI"     ; shift ;;</a:t>
            </a:r>
          </a:p>
          <a:p>
            <a:r>
              <a:rPr lang="en-US" altLang="zh-CN" dirty="0"/>
              <a:t>        *)  usage ;;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esac</a:t>
            </a:r>
            <a:endParaRPr lang="en-US" altLang="zh-CN" dirty="0"/>
          </a:p>
          <a:p>
            <a:r>
              <a:rPr lang="en-US" altLang="zh-CN" dirty="0"/>
              <a:t>done</a:t>
            </a:r>
          </a:p>
          <a:p>
            <a:r>
              <a:rPr lang="en-US" altLang="zh-CN" dirty="0"/>
              <a:t>#</a:t>
            </a:r>
          </a:p>
          <a:p>
            <a:r>
              <a:rPr lang="en-US" altLang="zh-CN" dirty="0" err="1"/>
              <a:t>lockfile</a:t>
            </a:r>
            <a:r>
              <a:rPr lang="en-US" altLang="zh-CN" dirty="0"/>
              <a:t>="/</a:t>
            </a:r>
            <a:r>
              <a:rPr lang="en-US" altLang="zh-CN" dirty="0" err="1"/>
              <a:t>var</a:t>
            </a:r>
            <a:r>
              <a:rPr lang="en-US" altLang="zh-CN" dirty="0"/>
              <a:t>/lock/</a:t>
            </a:r>
            <a:r>
              <a:rPr lang="en-US" altLang="zh-CN" dirty="0" err="1"/>
              <a:t>subsys</a:t>
            </a:r>
            <a:r>
              <a:rPr lang="en-US" altLang="zh-CN" dirty="0"/>
              <a:t>/</a:t>
            </a:r>
            <a:r>
              <a:rPr lang="en-US" altLang="zh-CN" dirty="0" err="1"/>
              <a:t>mirror_yum_repos_with_lftp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[ -f $</a:t>
            </a:r>
            <a:r>
              <a:rPr lang="en-US" altLang="zh-CN" dirty="0" err="1"/>
              <a:t>lockfile</a:t>
            </a:r>
            <a:r>
              <a:rPr lang="en-US" altLang="zh-CN" dirty="0"/>
              <a:t> ] &amp;&amp; exit 0 || touch $</a:t>
            </a:r>
            <a:r>
              <a:rPr lang="en-US" altLang="zh-CN" dirty="0" err="1"/>
              <a:t>lockfile</a:t>
            </a:r>
            <a:endParaRPr lang="en-US" altLang="zh-CN" dirty="0"/>
          </a:p>
          <a:p>
            <a:r>
              <a:rPr lang="en-US" altLang="zh-CN" dirty="0"/>
              <a:t>#</a:t>
            </a:r>
          </a:p>
          <a:p>
            <a:r>
              <a:rPr lang="en-US" altLang="zh-CN" dirty="0"/>
              <a:t>version=5 ; arch=i386</a:t>
            </a:r>
          </a:p>
          <a:p>
            <a:r>
              <a:rPr lang="en-US" altLang="zh-CN" dirty="0"/>
              <a:t>excludes='"(x86_64)|(SRPMS)|(</a:t>
            </a:r>
            <a:r>
              <a:rPr lang="en-US" altLang="zh-CN" dirty="0" err="1"/>
              <a:t>ppc</a:t>
            </a:r>
            <a:r>
              <a:rPr lang="en-US" altLang="zh-CN" dirty="0"/>
              <a:t>)|(</a:t>
            </a:r>
            <a:r>
              <a:rPr lang="en-US" altLang="zh-CN" dirty="0" err="1"/>
              <a:t>isos</a:t>
            </a:r>
            <a:r>
              <a:rPr lang="en-US" altLang="zh-CN" dirty="0"/>
              <a:t>)|(olds)"'</a:t>
            </a:r>
          </a:p>
          <a:p>
            <a:r>
              <a:rPr lang="en-US" altLang="zh-CN" dirty="0"/>
              <a:t>#</a:t>
            </a:r>
          </a:p>
          <a:p>
            <a:r>
              <a:rPr lang="en-US" altLang="zh-CN" dirty="0"/>
              <a:t>CENTOS_URL="http://mirrors.163.com/centos/$version/"</a:t>
            </a:r>
          </a:p>
          <a:p>
            <a:r>
              <a:rPr lang="en-US" altLang="zh-CN" dirty="0"/>
              <a:t>EPEL_URL="http://mirrors.sohu.com/fedora-epel/$version/$arch/"</a:t>
            </a:r>
          </a:p>
          <a:p>
            <a:r>
              <a:rPr lang="en-US" altLang="zh-CN" dirty="0"/>
              <a:t>RPMFORGE_URL="http://mirrors.sohu.com/dag/redhat/el$version/en/$arch/rpmforge/"</a:t>
            </a:r>
          </a:p>
          <a:p>
            <a:r>
              <a:rPr lang="en-US" altLang="zh-CN" dirty="0"/>
              <a:t>REMI_URL="http://remi-mirror.dedipower.com/enterprise/$version/"</a:t>
            </a:r>
          </a:p>
          <a:p>
            <a:r>
              <a:rPr lang="en-US" altLang="zh-CN" dirty="0"/>
              <a:t>#</a:t>
            </a:r>
          </a:p>
          <a:p>
            <a:r>
              <a:rPr lang="en-US" altLang="zh-CN" dirty="0"/>
              <a:t>CENTOS_MIRROR_DIR="/</a:t>
            </a:r>
            <a:r>
              <a:rPr lang="en-US" altLang="zh-CN" dirty="0" err="1"/>
              <a:t>var</a:t>
            </a:r>
            <a:r>
              <a:rPr lang="en-US" altLang="zh-CN" dirty="0"/>
              <a:t>/ftp/yum/</a:t>
            </a:r>
            <a:r>
              <a:rPr lang="en-US" altLang="zh-CN" dirty="0" err="1"/>
              <a:t>distr</a:t>
            </a:r>
            <a:r>
              <a:rPr lang="en-US" altLang="zh-CN" dirty="0"/>
              <a:t>/centos/$version/"</a:t>
            </a:r>
          </a:p>
          <a:p>
            <a:r>
              <a:rPr lang="en-US" altLang="zh-CN" dirty="0"/>
              <a:t>EPEL_MIRROR_DIR="/</a:t>
            </a:r>
            <a:r>
              <a:rPr lang="en-US" altLang="zh-CN" dirty="0" err="1"/>
              <a:t>var</a:t>
            </a:r>
            <a:r>
              <a:rPr lang="en-US" altLang="zh-CN" dirty="0"/>
              <a:t>/ftp/yum/repos/</a:t>
            </a:r>
            <a:r>
              <a:rPr lang="en-US" altLang="zh-CN" dirty="0" err="1"/>
              <a:t>epel</a:t>
            </a:r>
            <a:r>
              <a:rPr lang="en-US" altLang="zh-CN" dirty="0"/>
              <a:t>/$version/$arch/"</a:t>
            </a:r>
          </a:p>
          <a:p>
            <a:r>
              <a:rPr lang="en-US" altLang="zh-CN" dirty="0"/>
              <a:t>RPMFORGE_MIRROR_DIR="/</a:t>
            </a:r>
            <a:r>
              <a:rPr lang="en-US" altLang="zh-CN" dirty="0" err="1"/>
              <a:t>var</a:t>
            </a:r>
            <a:r>
              <a:rPr lang="en-US" altLang="zh-CN" dirty="0"/>
              <a:t>/ftp/yum/repos/</a:t>
            </a:r>
            <a:r>
              <a:rPr lang="en-US" altLang="zh-CN" dirty="0" err="1"/>
              <a:t>rpmforge</a:t>
            </a:r>
            <a:r>
              <a:rPr lang="en-US" altLang="zh-CN" dirty="0"/>
              <a:t>/</a:t>
            </a:r>
            <a:r>
              <a:rPr lang="en-US" altLang="zh-CN" dirty="0" err="1"/>
              <a:t>redhat</a:t>
            </a:r>
            <a:r>
              <a:rPr lang="en-US" altLang="zh-CN" dirty="0"/>
              <a:t>/</a:t>
            </a:r>
            <a:r>
              <a:rPr lang="en-US" altLang="zh-CN" dirty="0" err="1"/>
              <a:t>el$version</a:t>
            </a:r>
            <a:r>
              <a:rPr lang="en-US" altLang="zh-CN" dirty="0"/>
              <a:t>/en/$arch/dag/"</a:t>
            </a:r>
          </a:p>
          <a:p>
            <a:r>
              <a:rPr lang="en-US" altLang="zh-CN" dirty="0"/>
              <a:t>REMI_MIRROR_DIR="/</a:t>
            </a:r>
            <a:r>
              <a:rPr lang="en-US" altLang="zh-CN" dirty="0" err="1"/>
              <a:t>var</a:t>
            </a:r>
            <a:r>
              <a:rPr lang="en-US" altLang="zh-CN" dirty="0"/>
              <a:t>/ftp/yum/repos/</a:t>
            </a:r>
            <a:r>
              <a:rPr lang="en-US" altLang="zh-CN" dirty="0" err="1"/>
              <a:t>remi</a:t>
            </a:r>
            <a:r>
              <a:rPr lang="en-US" altLang="zh-CN" dirty="0"/>
              <a:t>/enterprise/$version/"</a:t>
            </a:r>
          </a:p>
          <a:p>
            <a:r>
              <a:rPr lang="en-US" altLang="zh-CN" dirty="0"/>
              <a:t>#</a:t>
            </a:r>
          </a:p>
          <a:p>
            <a:r>
              <a:rPr lang="en-US" altLang="zh-CN" dirty="0"/>
              <a:t>[ ! -e $CENTOS_MIRROR_DIR ]   &amp;&amp; </a:t>
            </a:r>
            <a:r>
              <a:rPr lang="en-US" altLang="zh-CN" dirty="0" err="1"/>
              <a:t>mkdir</a:t>
            </a:r>
            <a:r>
              <a:rPr lang="en-US" altLang="zh-CN" dirty="0"/>
              <a:t> -p $CENTOS_MIRROR_DIR</a:t>
            </a:r>
          </a:p>
          <a:p>
            <a:r>
              <a:rPr lang="en-US" altLang="zh-CN" dirty="0"/>
              <a:t>[ ! -e $EPEL_MIRROR_DIR ]     &amp;&amp; </a:t>
            </a:r>
            <a:r>
              <a:rPr lang="en-US" altLang="zh-CN" dirty="0" err="1"/>
              <a:t>mkdir</a:t>
            </a:r>
            <a:r>
              <a:rPr lang="en-US" altLang="zh-CN" dirty="0"/>
              <a:t> -p $EPEL_MIRROR_DIR</a:t>
            </a:r>
          </a:p>
          <a:p>
            <a:r>
              <a:rPr lang="en-US" altLang="zh-CN" dirty="0"/>
              <a:t>[ ! -e $RPMFORGE_MIRROR_DIR ] &amp;&amp; </a:t>
            </a:r>
            <a:r>
              <a:rPr lang="en-US" altLang="zh-CN" dirty="0" err="1"/>
              <a:t>mkdir</a:t>
            </a:r>
            <a:r>
              <a:rPr lang="en-US" altLang="zh-CN" dirty="0"/>
              <a:t> -p $RPMFORGE_MIRROR_DIR</a:t>
            </a:r>
          </a:p>
          <a:p>
            <a:r>
              <a:rPr lang="en-US" altLang="zh-CN" dirty="0"/>
              <a:t>[ ! -e $REMI_MIRROR_DIR ]     &amp;&amp; </a:t>
            </a:r>
            <a:r>
              <a:rPr lang="en-US" altLang="zh-CN" dirty="0" err="1"/>
              <a:t>mkdir</a:t>
            </a:r>
            <a:r>
              <a:rPr lang="en-US" altLang="zh-CN" dirty="0"/>
              <a:t> -p $REMI_MIRROR_DIR</a:t>
            </a:r>
          </a:p>
          <a:p>
            <a:r>
              <a:rPr lang="en-US" altLang="zh-CN" dirty="0"/>
              <a:t>#</a:t>
            </a:r>
          </a:p>
          <a:p>
            <a:r>
              <a:rPr lang="en-US" altLang="zh-CN" dirty="0" err="1"/>
              <a:t>cd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/ftp/yum/repos/</a:t>
            </a:r>
            <a:r>
              <a:rPr lang="en-US" altLang="zh-CN" dirty="0" err="1"/>
              <a:t>rpmforge</a:t>
            </a:r>
            <a:r>
              <a:rPr lang="en-US" altLang="zh-CN" dirty="0"/>
              <a:t>/</a:t>
            </a:r>
            <a:r>
              <a:rPr lang="en-US" altLang="zh-CN" dirty="0" err="1"/>
              <a:t>redhat</a:t>
            </a:r>
            <a:r>
              <a:rPr lang="en-US" altLang="zh-CN" dirty="0"/>
              <a:t>/</a:t>
            </a:r>
            <a:r>
              <a:rPr lang="en-US" altLang="zh-CN" dirty="0" err="1"/>
              <a:t>el$version</a:t>
            </a:r>
            <a:r>
              <a:rPr lang="en-US" altLang="zh-CN" dirty="0"/>
              <a:t>/en/$arch/</a:t>
            </a:r>
          </a:p>
          <a:p>
            <a:r>
              <a:rPr lang="en-US" altLang="zh-CN" dirty="0"/>
              <a:t>[ ! -L </a:t>
            </a:r>
            <a:r>
              <a:rPr lang="en-US" altLang="zh-CN" dirty="0" err="1"/>
              <a:t>rpmforge</a:t>
            </a:r>
            <a:r>
              <a:rPr lang="en-US" altLang="zh-CN" dirty="0"/>
              <a:t> ]</a:t>
            </a:r>
            <a:r>
              <a:rPr lang="en-US" altLang="zh-CN" baseline="0" dirty="0"/>
              <a:t> &amp;&amp; </a:t>
            </a:r>
            <a:r>
              <a:rPr lang="en-US" altLang="zh-CN" dirty="0" err="1"/>
              <a:t>ln</a:t>
            </a:r>
            <a:r>
              <a:rPr lang="en-US" altLang="zh-CN" dirty="0"/>
              <a:t> -s dag </a:t>
            </a:r>
            <a:r>
              <a:rPr lang="en-US" altLang="zh-CN" dirty="0" err="1"/>
              <a:t>rpmforge</a:t>
            </a:r>
            <a:endParaRPr lang="en-US" altLang="zh-CN" dirty="0"/>
          </a:p>
          <a:p>
            <a:r>
              <a:rPr lang="en-US" altLang="zh-CN" dirty="0"/>
              <a:t>#</a:t>
            </a:r>
          </a:p>
          <a:p>
            <a:r>
              <a:rPr lang="en-US" altLang="zh-CN" dirty="0"/>
              <a:t>for x in $LIST ; do</a:t>
            </a:r>
          </a:p>
          <a:p>
            <a:r>
              <a:rPr lang="en-US" altLang="zh-CN" dirty="0"/>
              <a:t>  path=${x}_MIRROR_DIR ; </a:t>
            </a:r>
            <a:r>
              <a:rPr lang="en-US" altLang="zh-CN" dirty="0" err="1"/>
              <a:t>url</a:t>
            </a:r>
            <a:r>
              <a:rPr lang="en-US" altLang="zh-CN" dirty="0"/>
              <a:t>=${x}_URL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cd</a:t>
            </a:r>
            <a:r>
              <a:rPr lang="en-US" altLang="zh-CN" dirty="0"/>
              <a:t> ${!path}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lftp</a:t>
            </a:r>
            <a:r>
              <a:rPr lang="en-US" altLang="zh-CN" dirty="0"/>
              <a:t> -e "set </a:t>
            </a:r>
            <a:r>
              <a:rPr lang="en-US" altLang="zh-CN" dirty="0" err="1"/>
              <a:t>mirror:exclude-regex</a:t>
            </a:r>
            <a:r>
              <a:rPr lang="en-US" altLang="zh-CN" dirty="0"/>
              <a:t>  $excludes &amp;&amp; \</a:t>
            </a:r>
          </a:p>
          <a:p>
            <a:r>
              <a:rPr lang="en-US" altLang="zh-CN" dirty="0"/>
              <a:t>      mirror -P --delete --only-newer --verbose &amp;&amp; exit"      ${!</a:t>
            </a:r>
            <a:r>
              <a:rPr lang="en-US" altLang="zh-CN" dirty="0" err="1"/>
              <a:t>url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[ $? -</a:t>
            </a:r>
            <a:r>
              <a:rPr lang="en-US" altLang="zh-CN" dirty="0" err="1"/>
              <a:t>eq</a:t>
            </a:r>
            <a:r>
              <a:rPr lang="en-US" altLang="zh-CN" dirty="0"/>
              <a:t> 0 ] &amp;&amp; echo "Mirrored ${x} </a:t>
            </a:r>
            <a:r>
              <a:rPr lang="en-US" altLang="zh-CN" dirty="0" err="1"/>
              <a:t>repositorie</a:t>
            </a:r>
            <a:r>
              <a:rPr lang="en-US" altLang="zh-CN" dirty="0"/>
              <a:t> successfully." &gt;&gt; /</a:t>
            </a:r>
            <a:r>
              <a:rPr lang="en-US" altLang="zh-CN" dirty="0" err="1"/>
              <a:t>tmp</a:t>
            </a:r>
            <a:r>
              <a:rPr lang="en-US" altLang="zh-CN" dirty="0"/>
              <a:t>/mirrored</a:t>
            </a:r>
          </a:p>
          <a:p>
            <a:r>
              <a:rPr lang="en-US" altLang="zh-CN" dirty="0"/>
              <a:t>done</a:t>
            </a:r>
          </a:p>
          <a:p>
            <a:r>
              <a:rPr lang="en-US" altLang="zh-CN" dirty="0"/>
              <a:t>mail -s “YUM </a:t>
            </a:r>
            <a:r>
              <a:rPr lang="en-US" altLang="zh-CN" dirty="0" err="1"/>
              <a:t>Repositorie</a:t>
            </a:r>
            <a:r>
              <a:rPr lang="en-US" altLang="zh-CN" dirty="0"/>
              <a:t> Mirror LOG -- $(date +%F)"  root &lt; /</a:t>
            </a:r>
            <a:r>
              <a:rPr lang="en-US" altLang="zh-CN" dirty="0" err="1"/>
              <a:t>tmp</a:t>
            </a:r>
            <a:r>
              <a:rPr lang="en-US" altLang="zh-CN" dirty="0"/>
              <a:t>/mirrored</a:t>
            </a:r>
          </a:p>
          <a:p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$</a:t>
            </a:r>
            <a:r>
              <a:rPr lang="en-US" altLang="zh-CN" dirty="0" err="1"/>
              <a:t>lockfile</a:t>
            </a:r>
            <a:r>
              <a:rPr lang="en-US" altLang="zh-CN" dirty="0"/>
              <a:t> /</a:t>
            </a:r>
            <a:r>
              <a:rPr lang="en-US" altLang="zh-CN" dirty="0" err="1"/>
              <a:t>tmp</a:t>
            </a:r>
            <a:r>
              <a:rPr lang="en-US" altLang="zh-CN" dirty="0"/>
              <a:t>/mirrored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168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#!/bin/</a:t>
            </a:r>
            <a:r>
              <a:rPr lang="en-US" altLang="zh-CN" dirty="0" err="1"/>
              <a:t>sh</a:t>
            </a:r>
            <a:endParaRPr lang="en-US" altLang="zh-CN" dirty="0"/>
          </a:p>
          <a:p>
            <a:r>
              <a:rPr lang="en-US" altLang="zh-CN" dirty="0"/>
              <a:t>## filename: sysinfo_select.sh</a:t>
            </a:r>
          </a:p>
          <a:p>
            <a:r>
              <a:rPr lang="en-US" altLang="zh-CN" dirty="0"/>
              <a:t>LANG=C</a:t>
            </a:r>
          </a:p>
          <a:p>
            <a:r>
              <a:rPr lang="en-US" altLang="zh-CN" dirty="0"/>
              <a:t># User define Function (UDF)</a:t>
            </a:r>
          </a:p>
          <a:p>
            <a:r>
              <a:rPr lang="en-US" altLang="zh-CN" dirty="0" err="1"/>
              <a:t>echoline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  c=$(</a:t>
            </a:r>
            <a:r>
              <a:rPr lang="en-US" altLang="zh-CN" dirty="0" err="1"/>
              <a:t>expr</a:t>
            </a:r>
            <a:r>
              <a:rPr lang="en-US" altLang="zh-CN" dirty="0"/>
              <a:t> \( 76 - ${#1} \) / 2)</a:t>
            </a:r>
          </a:p>
          <a:p>
            <a:r>
              <a:rPr lang="en-US" altLang="zh-CN" dirty="0"/>
              <a:t>  if   [[ $# == 1 ]]</a:t>
            </a:r>
          </a:p>
          <a:p>
            <a:r>
              <a:rPr lang="en-US" altLang="zh-CN" dirty="0"/>
              <a:t>  then</a:t>
            </a:r>
          </a:p>
          <a:p>
            <a:r>
              <a:rPr lang="en-US" altLang="zh-CN" dirty="0"/>
              <a:t>       for ((</a:t>
            </a:r>
            <a:r>
              <a:rPr lang="en-US" altLang="zh-CN" dirty="0" err="1"/>
              <a:t>i</a:t>
            </a:r>
            <a:r>
              <a:rPr lang="en-US" altLang="zh-CN" dirty="0"/>
              <a:t>=1;i&lt;$</a:t>
            </a:r>
            <a:r>
              <a:rPr lang="en-US" altLang="zh-CN" dirty="0" err="1"/>
              <a:t>c;i</a:t>
            </a:r>
            <a:r>
              <a:rPr lang="en-US" altLang="zh-CN" dirty="0"/>
              <a:t>++)) ; do echo -n "=" ; done</a:t>
            </a:r>
          </a:p>
          <a:p>
            <a:r>
              <a:rPr lang="en-US" altLang="zh-CN" dirty="0"/>
              <a:t>       echo -n "  $1  "</a:t>
            </a:r>
          </a:p>
          <a:p>
            <a:r>
              <a:rPr lang="en-US" altLang="zh-CN" dirty="0"/>
              <a:t>       for ((</a:t>
            </a:r>
            <a:r>
              <a:rPr lang="en-US" altLang="zh-CN" dirty="0" err="1"/>
              <a:t>i</a:t>
            </a:r>
            <a:r>
              <a:rPr lang="en-US" altLang="zh-CN" dirty="0"/>
              <a:t>=1;i&lt;$</a:t>
            </a:r>
            <a:r>
              <a:rPr lang="en-US" altLang="zh-CN" dirty="0" err="1"/>
              <a:t>c;i</a:t>
            </a:r>
            <a:r>
              <a:rPr lang="en-US" altLang="zh-CN" dirty="0"/>
              <a:t>++)) ; do echo -n "=" ; done</a:t>
            </a:r>
          </a:p>
          <a:p>
            <a:r>
              <a:rPr lang="en-US" altLang="zh-CN" dirty="0"/>
              <a:t>  else</a:t>
            </a:r>
          </a:p>
          <a:p>
            <a:r>
              <a:rPr lang="en-US" altLang="zh-CN" dirty="0"/>
              <a:t>       for ((</a:t>
            </a:r>
            <a:r>
              <a:rPr lang="en-US" altLang="zh-CN" dirty="0" err="1"/>
              <a:t>i</a:t>
            </a:r>
            <a:r>
              <a:rPr lang="en-US" altLang="zh-CN" dirty="0"/>
              <a:t>=1;i&lt;79;i++)) ; do echo -n "=" ; done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fi</a:t>
            </a:r>
            <a:endParaRPr lang="en-US" altLang="zh-CN" dirty="0"/>
          </a:p>
          <a:p>
            <a:r>
              <a:rPr lang="en-US" altLang="zh-CN" dirty="0"/>
              <a:t>  echo ""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hello () {</a:t>
            </a:r>
          </a:p>
          <a:p>
            <a:r>
              <a:rPr lang="en-US" altLang="zh-CN" dirty="0"/>
              <a:t>  echo "Hello, $(</a:t>
            </a:r>
            <a:r>
              <a:rPr lang="en-US" altLang="zh-CN" dirty="0" err="1"/>
              <a:t>whoami</a:t>
            </a:r>
            <a:r>
              <a:rPr lang="en-US" altLang="zh-CN" dirty="0"/>
              <a:t>) @  &lt;$(hostname)&gt; !"</a:t>
            </a:r>
          </a:p>
          <a:p>
            <a:r>
              <a:rPr lang="en-US" altLang="zh-CN" dirty="0"/>
              <a:t>  echo "Now time is $(date) ."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ldavg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  echo "`uptime`"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general ()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cpu</a:t>
            </a:r>
            <a:r>
              <a:rPr lang="en-US" altLang="zh-CN" dirty="0"/>
              <a:t>=`cat /proc/</a:t>
            </a:r>
            <a:r>
              <a:rPr lang="en-US" altLang="zh-CN" dirty="0" err="1"/>
              <a:t>cpuinfo</a:t>
            </a:r>
            <a:r>
              <a:rPr lang="en-US" altLang="zh-CN" dirty="0"/>
              <a:t> | </a:t>
            </a:r>
            <a:r>
              <a:rPr lang="en-US" altLang="zh-CN" dirty="0" err="1"/>
              <a:t>grep</a:t>
            </a:r>
            <a:r>
              <a:rPr lang="en-US" altLang="zh-CN" dirty="0"/>
              <a:t> "model name" | cut -d ":" -f2| </a:t>
            </a:r>
            <a:r>
              <a:rPr lang="en-US" altLang="zh-CN" dirty="0" err="1"/>
              <a:t>uniq</a:t>
            </a:r>
            <a:r>
              <a:rPr lang="en-US" altLang="zh-CN" dirty="0"/>
              <a:t>`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cpucount</a:t>
            </a:r>
            <a:r>
              <a:rPr lang="en-US" altLang="zh-CN" dirty="0"/>
              <a:t>=`cat /proc/</a:t>
            </a:r>
            <a:r>
              <a:rPr lang="en-US" altLang="zh-CN" dirty="0" err="1"/>
              <a:t>cpuinfo|grep</a:t>
            </a:r>
            <a:r>
              <a:rPr lang="en-US" altLang="zh-CN" dirty="0"/>
              <a:t> "physical id"|</a:t>
            </a:r>
            <a:r>
              <a:rPr lang="en-US" altLang="zh-CN" dirty="0" err="1"/>
              <a:t>sort|uniq|wc</a:t>
            </a:r>
            <a:r>
              <a:rPr lang="en-US" altLang="zh-CN" dirty="0"/>
              <a:t> -l`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ProcessorCOUNT</a:t>
            </a:r>
            <a:r>
              <a:rPr lang="en-US" altLang="zh-CN" dirty="0"/>
              <a:t>=`cat /proc/</a:t>
            </a:r>
            <a:r>
              <a:rPr lang="en-US" altLang="zh-CN" dirty="0" err="1"/>
              <a:t>cpuinfo|grep</a:t>
            </a:r>
            <a:r>
              <a:rPr lang="en-US" altLang="zh-CN" dirty="0"/>
              <a:t> "processor"|</a:t>
            </a:r>
            <a:r>
              <a:rPr lang="en-US" altLang="zh-CN" dirty="0" err="1"/>
              <a:t>uniq|wc</a:t>
            </a:r>
            <a:r>
              <a:rPr lang="en-US" altLang="zh-CN" dirty="0"/>
              <a:t> -l`</a:t>
            </a:r>
          </a:p>
          <a:p>
            <a:r>
              <a:rPr lang="en-US" altLang="zh-CN" dirty="0"/>
              <a:t>  RAM=`cat /proc/</a:t>
            </a:r>
            <a:r>
              <a:rPr lang="en-US" altLang="zh-CN" dirty="0" err="1"/>
              <a:t>meminfo</a:t>
            </a:r>
            <a:r>
              <a:rPr lang="en-US" altLang="zh-CN" dirty="0"/>
              <a:t> | </a:t>
            </a: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err="1"/>
              <a:t>MemTotal</a:t>
            </a:r>
            <a:r>
              <a:rPr lang="en-US" altLang="zh-CN" dirty="0"/>
              <a:t> | </a:t>
            </a:r>
            <a:r>
              <a:rPr lang="en-US" altLang="zh-CN" dirty="0" err="1"/>
              <a:t>awk</a:t>
            </a:r>
            <a:r>
              <a:rPr lang="en-US" altLang="zh-CN" dirty="0"/>
              <a:t> -F\: '{print $2}' | </a:t>
            </a:r>
            <a:r>
              <a:rPr lang="en-US" altLang="zh-CN" dirty="0" err="1"/>
              <a:t>awk</a:t>
            </a:r>
            <a:r>
              <a:rPr lang="en-US" altLang="zh-CN" dirty="0"/>
              <a:t> -F\  '{print $1 " " $2}'`</a:t>
            </a:r>
          </a:p>
          <a:p>
            <a:r>
              <a:rPr lang="en-US" altLang="zh-CN" dirty="0"/>
              <a:t>  SWAP=`cat /proc/</a:t>
            </a:r>
            <a:r>
              <a:rPr lang="en-US" altLang="zh-CN" dirty="0" err="1"/>
              <a:t>meminfo</a:t>
            </a:r>
            <a:r>
              <a:rPr lang="en-US" altLang="zh-CN" dirty="0"/>
              <a:t> | </a:t>
            </a: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err="1"/>
              <a:t>SwapTotal</a:t>
            </a:r>
            <a:r>
              <a:rPr lang="en-US" altLang="zh-CN" dirty="0"/>
              <a:t> | </a:t>
            </a:r>
            <a:r>
              <a:rPr lang="en-US" altLang="zh-CN" dirty="0" err="1"/>
              <a:t>awk</a:t>
            </a:r>
            <a:r>
              <a:rPr lang="en-US" altLang="zh-CN" dirty="0"/>
              <a:t> -F\: '{print $2}' | </a:t>
            </a:r>
            <a:r>
              <a:rPr lang="en-US" altLang="zh-CN" dirty="0" err="1"/>
              <a:t>awk</a:t>
            </a:r>
            <a:r>
              <a:rPr lang="en-US" altLang="zh-CN" dirty="0"/>
              <a:t> -F\  '{print $1 " " $2}'`</a:t>
            </a:r>
          </a:p>
          <a:p>
            <a:r>
              <a:rPr lang="en-US" altLang="zh-CN" dirty="0"/>
              <a:t>  OS=`cat /etc/</a:t>
            </a:r>
            <a:r>
              <a:rPr lang="en-US" altLang="zh-CN" dirty="0" err="1"/>
              <a:t>redhat</a:t>
            </a:r>
            <a:r>
              <a:rPr lang="en-US" altLang="zh-CN" dirty="0"/>
              <a:t>-release`</a:t>
            </a:r>
          </a:p>
          <a:p>
            <a:r>
              <a:rPr lang="en-US" altLang="zh-CN" dirty="0"/>
              <a:t>  kernel=`</a:t>
            </a:r>
            <a:r>
              <a:rPr lang="en-US" altLang="zh-CN" dirty="0" err="1"/>
              <a:t>uname</a:t>
            </a:r>
            <a:r>
              <a:rPr lang="en-US" altLang="zh-CN" dirty="0"/>
              <a:t> -</a:t>
            </a:r>
            <a:r>
              <a:rPr lang="en-US" altLang="zh-CN" dirty="0" err="1"/>
              <a:t>sr</a:t>
            </a:r>
            <a:r>
              <a:rPr lang="en-US" altLang="zh-CN" dirty="0"/>
              <a:t>`</a:t>
            </a:r>
          </a:p>
          <a:p>
            <a:endParaRPr lang="en-US" altLang="zh-CN" dirty="0"/>
          </a:p>
          <a:p>
            <a:r>
              <a:rPr lang="en-US" altLang="zh-CN" dirty="0"/>
              <a:t>  echo "CPU             : $</a:t>
            </a:r>
            <a:r>
              <a:rPr lang="en-US" altLang="zh-CN" dirty="0" err="1"/>
              <a:t>cpu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echo "CPU Count       :  $</a:t>
            </a:r>
            <a:r>
              <a:rPr lang="en-US" altLang="zh-CN" dirty="0" err="1"/>
              <a:t>cpucount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echo "Processor COUNT :  $</a:t>
            </a:r>
            <a:r>
              <a:rPr lang="en-US" altLang="zh-CN" dirty="0" err="1"/>
              <a:t>ProcessorCOUNT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echo "OS              :  $OS"</a:t>
            </a:r>
          </a:p>
          <a:p>
            <a:r>
              <a:rPr lang="en-US" altLang="zh-CN" dirty="0"/>
              <a:t>  echo "kernel          :  $kernel"</a:t>
            </a:r>
          </a:p>
          <a:p>
            <a:r>
              <a:rPr lang="en-US" altLang="zh-CN" dirty="0"/>
              <a:t>  echo "RAM             :  $RAM"</a:t>
            </a:r>
          </a:p>
          <a:p>
            <a:r>
              <a:rPr lang="en-US" altLang="zh-CN" dirty="0"/>
              <a:t>  echo "SWAP            :  $SWAP"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max_c_proc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  [[ $1 == '' ]] &amp;&amp; lines=10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ps</a:t>
            </a:r>
            <a:r>
              <a:rPr lang="en-US" altLang="zh-CN" dirty="0"/>
              <a:t> -e -o "%C : %p : %z : %a"|head -1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ps</a:t>
            </a:r>
            <a:r>
              <a:rPr lang="en-US" altLang="zh-CN" dirty="0"/>
              <a:t> -e -o "%C : %p : %z : %a"|</a:t>
            </a:r>
            <a:r>
              <a:rPr lang="en-US" altLang="zh-CN" dirty="0" err="1"/>
              <a:t>grep</a:t>
            </a:r>
            <a:r>
              <a:rPr lang="en-US" altLang="zh-CN" dirty="0"/>
              <a:t> -v "^%CPU"| sort -nr |head  -$lines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max_m_proc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  [[ $1 == '' ]] &amp;&amp; lines=10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ps</a:t>
            </a:r>
            <a:r>
              <a:rPr lang="en-US" altLang="zh-CN" dirty="0"/>
              <a:t> -e -o "%C : %p : %z : %a"|head -1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ps</a:t>
            </a:r>
            <a:r>
              <a:rPr lang="en-US" altLang="zh-CN" dirty="0"/>
              <a:t> -e -o "%C : %p : %z : %a"|</a:t>
            </a:r>
            <a:r>
              <a:rPr lang="en-US" altLang="zh-CN" dirty="0" err="1"/>
              <a:t>grep</a:t>
            </a:r>
            <a:r>
              <a:rPr lang="en-US" altLang="zh-CN" dirty="0"/>
              <a:t> -v "^%CPU"| sort -k5 -nr |head -$lines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disk () {</a:t>
            </a:r>
          </a:p>
          <a:p>
            <a:r>
              <a:rPr lang="en-US" altLang="zh-CN" dirty="0"/>
              <a:t>  if [ "$(</a:t>
            </a:r>
            <a:r>
              <a:rPr lang="en-US" altLang="zh-CN" dirty="0" err="1"/>
              <a:t>ls</a:t>
            </a:r>
            <a:r>
              <a:rPr lang="en-US" altLang="zh-CN" dirty="0"/>
              <a:t> -1d /proc/</a:t>
            </a:r>
            <a:r>
              <a:rPr lang="en-US" altLang="zh-CN" dirty="0" err="1"/>
              <a:t>ide</a:t>
            </a:r>
            <a:r>
              <a:rPr lang="en-US" altLang="zh-CN" dirty="0"/>
              <a:t>/</a:t>
            </a:r>
            <a:r>
              <a:rPr lang="en-US" altLang="zh-CN" dirty="0" err="1"/>
              <a:t>hd</a:t>
            </a:r>
            <a:r>
              <a:rPr lang="en-US" altLang="zh-CN" dirty="0"/>
              <a:t>* 2&gt; /dev/null)" ]; then</a:t>
            </a:r>
          </a:p>
          <a:p>
            <a:r>
              <a:rPr lang="en-US" altLang="zh-CN" dirty="0"/>
              <a:t>    for DEV in `</a:t>
            </a:r>
            <a:r>
              <a:rPr lang="en-US" altLang="zh-CN" dirty="0" err="1"/>
              <a:t>ls</a:t>
            </a:r>
            <a:r>
              <a:rPr lang="en-US" altLang="zh-CN" dirty="0"/>
              <a:t> -1d /proc/</a:t>
            </a:r>
            <a:r>
              <a:rPr lang="en-US" altLang="zh-CN" dirty="0" err="1"/>
              <a:t>ide</a:t>
            </a:r>
            <a:r>
              <a:rPr lang="en-US" altLang="zh-CN" dirty="0"/>
              <a:t>/</a:t>
            </a:r>
            <a:r>
              <a:rPr lang="en-US" altLang="zh-CN" dirty="0" err="1"/>
              <a:t>hd</a:t>
            </a:r>
            <a:r>
              <a:rPr lang="en-US" altLang="zh-CN" dirty="0"/>
              <a:t>* |</a:t>
            </a:r>
            <a:r>
              <a:rPr lang="en-US" altLang="zh-CN" dirty="0" err="1"/>
              <a:t>sed</a:t>
            </a:r>
            <a:r>
              <a:rPr lang="en-US" altLang="zh-CN" dirty="0"/>
              <a:t> 's/.*\///'`</a:t>
            </a:r>
          </a:p>
          <a:p>
            <a:r>
              <a:rPr lang="en-US" altLang="zh-CN" dirty="0"/>
              <a:t>    do</a:t>
            </a:r>
          </a:p>
          <a:p>
            <a:r>
              <a:rPr lang="en-US" altLang="zh-CN" dirty="0"/>
              <a:t>      MODEL=`cat /proc/</a:t>
            </a:r>
            <a:r>
              <a:rPr lang="en-US" altLang="zh-CN" dirty="0" err="1"/>
              <a:t>ide</a:t>
            </a:r>
            <a:r>
              <a:rPr lang="en-US" altLang="zh-CN" dirty="0"/>
              <a:t>/$DEV/model`</a:t>
            </a:r>
          </a:p>
          <a:p>
            <a:r>
              <a:rPr lang="en-US" altLang="zh-CN" dirty="0"/>
              <a:t>      if [ -e /proc/</a:t>
            </a:r>
            <a:r>
              <a:rPr lang="en-US" altLang="zh-CN" dirty="0" err="1"/>
              <a:t>ide</a:t>
            </a:r>
            <a:r>
              <a:rPr lang="en-US" altLang="zh-CN" dirty="0"/>
              <a:t>/$DEV/capacity ]; then</a:t>
            </a:r>
          </a:p>
          <a:p>
            <a:r>
              <a:rPr lang="en-US" altLang="zh-CN" dirty="0"/>
              <a:t>          SIZE=`cat /proc/</a:t>
            </a:r>
            <a:r>
              <a:rPr lang="en-US" altLang="zh-CN" dirty="0" err="1"/>
              <a:t>ide</a:t>
            </a:r>
            <a:r>
              <a:rPr lang="en-US" altLang="zh-CN" dirty="0"/>
              <a:t>/$DEV/capacity`</a:t>
            </a:r>
          </a:p>
          <a:p>
            <a:r>
              <a:rPr lang="en-US" altLang="zh-CN" dirty="0"/>
              <a:t>          SIZE=`</a:t>
            </a:r>
            <a:r>
              <a:rPr lang="en-US" altLang="zh-CN" dirty="0" err="1"/>
              <a:t>expr</a:t>
            </a:r>
            <a:r>
              <a:rPr lang="en-US" altLang="zh-CN" dirty="0"/>
              <a:t> $SIZE / 2097152`</a:t>
            </a:r>
          </a:p>
          <a:p>
            <a:r>
              <a:rPr lang="en-US" altLang="zh-CN" dirty="0"/>
              <a:t>      else</a:t>
            </a:r>
          </a:p>
          <a:p>
            <a:r>
              <a:rPr lang="en-US" altLang="zh-CN" dirty="0"/>
              <a:t>          if [ -e /sys/block/$DEV/size ]; then</a:t>
            </a:r>
          </a:p>
          <a:p>
            <a:r>
              <a:rPr lang="en-US" altLang="zh-CN" dirty="0"/>
              <a:t>             SIZE=`cat /sys/block/$DEV/size`</a:t>
            </a:r>
          </a:p>
          <a:p>
            <a:r>
              <a:rPr lang="en-US" altLang="zh-CN" dirty="0"/>
              <a:t>             SIZE=`</a:t>
            </a:r>
            <a:r>
              <a:rPr lang="en-US" altLang="zh-CN" dirty="0" err="1"/>
              <a:t>expr</a:t>
            </a:r>
            <a:r>
              <a:rPr lang="en-US" altLang="zh-CN" dirty="0"/>
              <a:t> $SIZE / 2097152`</a:t>
            </a:r>
          </a:p>
          <a:p>
            <a:r>
              <a:rPr lang="en-US" altLang="zh-CN" dirty="0"/>
              <a:t>          else</a:t>
            </a:r>
          </a:p>
          <a:p>
            <a:r>
              <a:rPr lang="en-US" altLang="zh-CN" dirty="0"/>
              <a:t>             SIZE='(unknown)'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fi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fi</a:t>
            </a:r>
            <a:endParaRPr lang="en-US" altLang="zh-CN" dirty="0"/>
          </a:p>
          <a:p>
            <a:r>
              <a:rPr lang="en-US" altLang="zh-CN" dirty="0"/>
              <a:t>      echo "IDE:             /dev/$DEV  -  $MODEL  -  $SIZE GB"</a:t>
            </a:r>
          </a:p>
          <a:p>
            <a:r>
              <a:rPr lang="en-US" altLang="zh-CN" dirty="0"/>
              <a:t>    done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fi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if [ "$(</a:t>
            </a:r>
            <a:r>
              <a:rPr lang="en-US" altLang="zh-CN" dirty="0" err="1"/>
              <a:t>ls</a:t>
            </a:r>
            <a:r>
              <a:rPr lang="en-US" altLang="zh-CN" dirty="0"/>
              <a:t> -1d /sys/block/</a:t>
            </a:r>
            <a:r>
              <a:rPr lang="en-US" altLang="zh-CN" dirty="0" err="1"/>
              <a:t>sd</a:t>
            </a:r>
            <a:r>
              <a:rPr lang="en-US" altLang="zh-CN" dirty="0"/>
              <a:t>* 2&gt; /dev/null)" ]; then</a:t>
            </a:r>
          </a:p>
          <a:p>
            <a:r>
              <a:rPr lang="en-US" altLang="zh-CN" dirty="0"/>
              <a:t>    for DEV in `</a:t>
            </a:r>
            <a:r>
              <a:rPr lang="en-US" altLang="zh-CN" dirty="0" err="1"/>
              <a:t>ls</a:t>
            </a:r>
            <a:r>
              <a:rPr lang="en-US" altLang="zh-CN" dirty="0"/>
              <a:t> -1d /sys/block/</a:t>
            </a:r>
            <a:r>
              <a:rPr lang="en-US" altLang="zh-CN" dirty="0" err="1"/>
              <a:t>sd</a:t>
            </a:r>
            <a:r>
              <a:rPr lang="en-US" altLang="zh-CN" dirty="0"/>
              <a:t>* |</a:t>
            </a:r>
            <a:r>
              <a:rPr lang="en-US" altLang="zh-CN" dirty="0" err="1"/>
              <a:t>sed</a:t>
            </a:r>
            <a:r>
              <a:rPr lang="en-US" altLang="zh-CN" dirty="0"/>
              <a:t> 's/.*\///'`</a:t>
            </a:r>
          </a:p>
          <a:p>
            <a:r>
              <a:rPr lang="en-US" altLang="zh-CN" dirty="0"/>
              <a:t>    do</a:t>
            </a:r>
          </a:p>
          <a:p>
            <a:r>
              <a:rPr lang="en-US" altLang="zh-CN" dirty="0"/>
              <a:t>      MODEL=`cat /sys/block/$DEV/device/model`</a:t>
            </a:r>
          </a:p>
          <a:p>
            <a:r>
              <a:rPr lang="en-US" altLang="zh-CN" dirty="0"/>
              <a:t>      SIZE=`cat /sys/block/$DEV/size`</a:t>
            </a:r>
          </a:p>
          <a:p>
            <a:r>
              <a:rPr lang="en-US" altLang="zh-CN" dirty="0"/>
              <a:t>      SIZE=`</a:t>
            </a:r>
            <a:r>
              <a:rPr lang="en-US" altLang="zh-CN" dirty="0" err="1"/>
              <a:t>expr</a:t>
            </a:r>
            <a:r>
              <a:rPr lang="en-US" altLang="zh-CN" dirty="0"/>
              <a:t> $SIZE / 2097152`</a:t>
            </a:r>
          </a:p>
          <a:p>
            <a:r>
              <a:rPr lang="en-US" altLang="zh-CN" dirty="0"/>
              <a:t>      echo "SCSI/SAS/SATA:   /dev/$DEV  -  $MODEL  -  $SIZE GB"</a:t>
            </a:r>
          </a:p>
          <a:p>
            <a:r>
              <a:rPr lang="en-US" altLang="zh-CN" dirty="0"/>
              <a:t>    done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fi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filesystem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  echo "`</a:t>
            </a:r>
            <a:r>
              <a:rPr lang="en-US" altLang="zh-CN" dirty="0" err="1"/>
              <a:t>df</a:t>
            </a:r>
            <a:r>
              <a:rPr lang="en-US" altLang="zh-CN" dirty="0"/>
              <a:t> -h -x </a:t>
            </a:r>
            <a:r>
              <a:rPr lang="en-US" altLang="zh-CN" dirty="0" err="1"/>
              <a:t>tmpfs</a:t>
            </a:r>
            <a:r>
              <a:rPr lang="en-US" altLang="zh-CN" dirty="0"/>
              <a:t> | </a:t>
            </a:r>
            <a:r>
              <a:rPr lang="en-US" altLang="zh-CN" dirty="0" err="1"/>
              <a:t>grep</a:t>
            </a:r>
            <a:r>
              <a:rPr lang="en-US" altLang="zh-CN" dirty="0"/>
              <a:t> -v ^n`"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mp_stat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mpstat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vm_stat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vmstat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io_stat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iostat</a:t>
            </a:r>
            <a:r>
              <a:rPr lang="en-US" altLang="zh-CN" dirty="0"/>
              <a:t> -d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net () {</a:t>
            </a:r>
          </a:p>
          <a:p>
            <a:r>
              <a:rPr lang="en-US" altLang="zh-CN" dirty="0"/>
              <a:t>  for DEV in `/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ifconfig</a:t>
            </a:r>
            <a:r>
              <a:rPr lang="en-US" altLang="zh-CN" dirty="0"/>
              <a:t> -a |</a:t>
            </a:r>
            <a:r>
              <a:rPr lang="en-US" altLang="zh-CN" dirty="0" err="1"/>
              <a:t>grep</a:t>
            </a:r>
            <a:r>
              <a:rPr lang="en-US" altLang="zh-CN" dirty="0"/>
              <a:t> '^\</a:t>
            </a:r>
            <a:r>
              <a:rPr lang="en-US" altLang="zh-CN" dirty="0" err="1"/>
              <a:t>w'|awk</a:t>
            </a:r>
            <a:r>
              <a:rPr lang="en-US" altLang="zh-CN" dirty="0"/>
              <a:t> '!/lo/{print $1}'`</a:t>
            </a:r>
          </a:p>
          <a:p>
            <a:r>
              <a:rPr lang="en-US" altLang="zh-CN" dirty="0"/>
              <a:t>  do</a:t>
            </a:r>
          </a:p>
          <a:p>
            <a:r>
              <a:rPr lang="en-US" altLang="zh-CN" dirty="0"/>
              <a:t>    IP=`/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ifconfig</a:t>
            </a:r>
            <a:r>
              <a:rPr lang="en-US" altLang="zh-CN" dirty="0"/>
              <a:t> $DEV |</a:t>
            </a:r>
            <a:r>
              <a:rPr lang="en-US" altLang="zh-CN" dirty="0" err="1"/>
              <a:t>awk</a:t>
            </a:r>
            <a:r>
              <a:rPr lang="en-US" altLang="zh-CN" dirty="0"/>
              <a:t> -F\: '/</a:t>
            </a:r>
            <a:r>
              <a:rPr lang="en-US" altLang="zh-CN" dirty="0" err="1"/>
              <a:t>inet</a:t>
            </a:r>
            <a:r>
              <a:rPr lang="en-US" altLang="zh-CN" dirty="0"/>
              <a:t> / {print $2}'|</a:t>
            </a:r>
            <a:r>
              <a:rPr lang="en-US" altLang="zh-CN" dirty="0" err="1"/>
              <a:t>awk</a:t>
            </a:r>
            <a:r>
              <a:rPr lang="en-US" altLang="zh-CN" dirty="0"/>
              <a:t> '{print $1}'`</a:t>
            </a:r>
          </a:p>
          <a:p>
            <a:r>
              <a:rPr lang="en-US" altLang="zh-CN" dirty="0"/>
              <a:t>    echo -e "$DEV\t   :  $IP"</a:t>
            </a:r>
          </a:p>
          <a:p>
            <a:r>
              <a:rPr lang="en-US" altLang="zh-CN" dirty="0"/>
              <a:t>  done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### Main script stars here ###</a:t>
            </a:r>
          </a:p>
          <a:p>
            <a:r>
              <a:rPr lang="en-US" altLang="zh-CN" dirty="0"/>
              <a:t>clear</a:t>
            </a:r>
          </a:p>
          <a:p>
            <a:r>
              <a:rPr lang="en-US" altLang="zh-CN" dirty="0"/>
              <a:t>declare -a </a:t>
            </a:r>
            <a:r>
              <a:rPr lang="en-US" altLang="zh-CN" dirty="0" err="1"/>
              <a:t>cmd</a:t>
            </a:r>
            <a:r>
              <a:rPr lang="en-US" altLang="zh-CN" dirty="0"/>
              <a:t> info</a:t>
            </a:r>
          </a:p>
          <a:p>
            <a:r>
              <a:rPr lang="en-US" altLang="zh-CN" dirty="0"/>
              <a:t>info=("Hello "</a:t>
            </a:r>
          </a:p>
          <a:p>
            <a:r>
              <a:rPr lang="en-US" altLang="zh-CN" dirty="0"/>
              <a:t>      "Uptime and Load average "</a:t>
            </a:r>
          </a:p>
          <a:p>
            <a:r>
              <a:rPr lang="en-US" altLang="zh-CN" dirty="0"/>
              <a:t>      "General      </a:t>
            </a:r>
            <a:r>
              <a:rPr lang="en-US" altLang="zh-CN" dirty="0" err="1"/>
              <a:t>infomation</a:t>
            </a:r>
            <a:r>
              <a:rPr lang="en-US" altLang="zh-CN" dirty="0"/>
              <a:t> "</a:t>
            </a:r>
          </a:p>
          <a:p>
            <a:r>
              <a:rPr lang="en-US" altLang="zh-CN" dirty="0"/>
              <a:t>      "Disk         </a:t>
            </a:r>
            <a:r>
              <a:rPr lang="en-US" altLang="zh-CN" dirty="0" err="1"/>
              <a:t>infomation</a:t>
            </a:r>
            <a:r>
              <a:rPr lang="en-US" altLang="zh-CN" dirty="0"/>
              <a:t> "</a:t>
            </a:r>
          </a:p>
          <a:p>
            <a:r>
              <a:rPr lang="en-US" altLang="zh-CN" dirty="0"/>
              <a:t>      "</a:t>
            </a:r>
            <a:r>
              <a:rPr lang="en-US" altLang="zh-CN" dirty="0" err="1"/>
              <a:t>Filesystem</a:t>
            </a:r>
            <a:r>
              <a:rPr lang="en-US" altLang="zh-CN" dirty="0"/>
              <a:t>   </a:t>
            </a:r>
            <a:r>
              <a:rPr lang="en-US" altLang="zh-CN" dirty="0" err="1"/>
              <a:t>infomation</a:t>
            </a:r>
            <a:r>
              <a:rPr lang="en-US" altLang="zh-CN" dirty="0"/>
              <a:t> "</a:t>
            </a:r>
          </a:p>
          <a:p>
            <a:r>
              <a:rPr lang="en-US" altLang="zh-CN" dirty="0"/>
              <a:t>      "Max 10 CPU usage Processes,  Currently"</a:t>
            </a:r>
          </a:p>
          <a:p>
            <a:r>
              <a:rPr lang="en-US" altLang="zh-CN" dirty="0"/>
              <a:t>      "Max 10 MEM usage Processes,  Currently"</a:t>
            </a:r>
          </a:p>
          <a:p>
            <a:r>
              <a:rPr lang="en-US" altLang="zh-CN" dirty="0"/>
              <a:t>      "Report  processors related statistics "</a:t>
            </a:r>
          </a:p>
          <a:p>
            <a:r>
              <a:rPr lang="en-US" altLang="zh-CN" dirty="0"/>
              <a:t>      "Report      virtual memory statistics "</a:t>
            </a:r>
          </a:p>
          <a:p>
            <a:r>
              <a:rPr lang="en-US" altLang="zh-CN" dirty="0"/>
              <a:t>      "Report        input/output statistics "</a:t>
            </a:r>
          </a:p>
          <a:p>
            <a:r>
              <a:rPr lang="en-US" altLang="zh-CN" dirty="0"/>
              <a:t>      "Network interface </a:t>
            </a:r>
            <a:r>
              <a:rPr lang="en-US" altLang="zh-CN" dirty="0" err="1"/>
              <a:t>infomation</a:t>
            </a:r>
            <a:r>
              <a:rPr lang="en-US" altLang="zh-CN" dirty="0"/>
              <a:t> "</a:t>
            </a:r>
          </a:p>
          <a:p>
            <a:r>
              <a:rPr lang="en-US" altLang="zh-CN" dirty="0"/>
              <a:t>      "Quit"</a:t>
            </a:r>
          </a:p>
          <a:p>
            <a:r>
              <a:rPr lang="en-US" altLang="zh-CN" dirty="0"/>
              <a:t>)</a:t>
            </a:r>
          </a:p>
          <a:p>
            <a:r>
              <a:rPr lang="en-US" altLang="zh-CN" dirty="0" err="1"/>
              <a:t>cmd</a:t>
            </a:r>
            <a:r>
              <a:rPr lang="en-US" altLang="zh-CN" dirty="0"/>
              <a:t>=(hello </a:t>
            </a:r>
            <a:r>
              <a:rPr lang="en-US" altLang="zh-CN" dirty="0" err="1"/>
              <a:t>ldavg</a:t>
            </a:r>
            <a:r>
              <a:rPr lang="en-US" altLang="zh-CN" dirty="0"/>
              <a:t> general disk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max_c_proc</a:t>
            </a:r>
            <a:r>
              <a:rPr lang="en-US" altLang="zh-CN" dirty="0"/>
              <a:t> </a:t>
            </a:r>
            <a:r>
              <a:rPr lang="en-US" altLang="zh-CN" dirty="0" err="1"/>
              <a:t>max_m_proc</a:t>
            </a:r>
            <a:r>
              <a:rPr lang="en-US" altLang="zh-CN" dirty="0"/>
              <a:t> </a:t>
            </a:r>
            <a:r>
              <a:rPr lang="en-US" altLang="zh-CN" dirty="0" err="1"/>
              <a:t>mp_stat</a:t>
            </a:r>
            <a:r>
              <a:rPr lang="en-US" altLang="zh-CN" dirty="0"/>
              <a:t> </a:t>
            </a:r>
            <a:r>
              <a:rPr lang="en-US" altLang="zh-CN" dirty="0" err="1"/>
              <a:t>vm_stat</a:t>
            </a:r>
            <a:r>
              <a:rPr lang="en-US" altLang="zh-CN" dirty="0"/>
              <a:t> </a:t>
            </a:r>
            <a:r>
              <a:rPr lang="en-US" altLang="zh-CN" dirty="0" err="1"/>
              <a:t>io_stat</a:t>
            </a:r>
            <a:r>
              <a:rPr lang="en-US" altLang="zh-CN" dirty="0"/>
              <a:t> net)</a:t>
            </a:r>
          </a:p>
          <a:p>
            <a:endParaRPr lang="en-US" altLang="zh-CN" dirty="0"/>
          </a:p>
          <a:p>
            <a:r>
              <a:rPr lang="en-US" altLang="zh-CN" dirty="0"/>
              <a:t>PS3="Please choose : "</a:t>
            </a:r>
          </a:p>
          <a:p>
            <a:r>
              <a:rPr lang="en-US" altLang="zh-CN" dirty="0"/>
              <a:t>select s in "${info[@]}"</a:t>
            </a:r>
          </a:p>
          <a:p>
            <a:r>
              <a:rPr lang="en-US" altLang="zh-CN" dirty="0"/>
              <a:t>do</a:t>
            </a:r>
          </a:p>
          <a:p>
            <a:r>
              <a:rPr lang="en-US" altLang="zh-CN" dirty="0"/>
              <a:t>    [[ $s == "Quit" ]] &amp;&amp; exit</a:t>
            </a:r>
          </a:p>
          <a:p>
            <a:r>
              <a:rPr lang="en-US" altLang="zh-CN" dirty="0"/>
              <a:t>    case $REPLY in</a:t>
            </a:r>
          </a:p>
          <a:p>
            <a:r>
              <a:rPr lang="en-US" altLang="zh-CN" dirty="0"/>
              <a:t>      1|2|3|4|5|6|7|8|9|10|11)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echoline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echoline</a:t>
            </a:r>
            <a:r>
              <a:rPr lang="en-US" altLang="zh-CN" dirty="0"/>
              <a:t> "${info[$[REPLY - 1]]}"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echoline</a:t>
            </a:r>
            <a:endParaRPr lang="en-US" altLang="zh-CN" dirty="0"/>
          </a:p>
          <a:p>
            <a:r>
              <a:rPr lang="en-US" altLang="zh-CN" dirty="0"/>
              <a:t>            ${</a:t>
            </a:r>
            <a:r>
              <a:rPr lang="en-US" altLang="zh-CN" dirty="0" err="1"/>
              <a:t>cmd</a:t>
            </a:r>
            <a:r>
              <a:rPr lang="en-US" altLang="zh-CN" dirty="0"/>
              <a:t>[$[REPLY - 1]]}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echoline</a:t>
            </a:r>
            <a:endParaRPr lang="en-US" altLang="zh-CN" dirty="0"/>
          </a:p>
          <a:p>
            <a:r>
              <a:rPr lang="en-US" altLang="zh-CN" dirty="0"/>
              <a:t>            ;;</a:t>
            </a:r>
          </a:p>
          <a:p>
            <a:r>
              <a:rPr lang="en-US" altLang="zh-CN" dirty="0"/>
              <a:t>      *)</a:t>
            </a:r>
          </a:p>
          <a:p>
            <a:r>
              <a:rPr lang="en-US" altLang="zh-CN" dirty="0"/>
              <a:t>            echo "Choose error, retry ..."</a:t>
            </a:r>
          </a:p>
          <a:p>
            <a:r>
              <a:rPr lang="en-US" altLang="zh-CN" dirty="0"/>
              <a:t>            ;;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esac</a:t>
            </a:r>
            <a:endParaRPr lang="en-US" altLang="zh-CN" dirty="0"/>
          </a:p>
          <a:p>
            <a:r>
              <a:rPr lang="en-US" altLang="zh-CN" dirty="0"/>
              <a:t>done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169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搭建自己的</a:t>
            </a:r>
            <a:r>
              <a:rPr lang="en-US" altLang="zh-CN" dirty="0"/>
              <a:t>NTP</a:t>
            </a:r>
            <a:r>
              <a:rPr lang="zh-CN" altLang="en-US" dirty="0"/>
              <a:t>时间服务器</a:t>
            </a:r>
            <a:r>
              <a:rPr lang="en-US" altLang="zh-CN"/>
              <a:t>: http://cyr520.blog.51cto.com/714067/746905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170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hlinkClick r:id="rId3"/>
              </a:rPr>
              <a:t>http://www.thegeekstuff.com/2009/02/make-vim-as-your-bash-ide-using-bash-support-plugin/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173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aseline="0" dirty="0"/>
              <a:t> http://www.cyberciti.biz/tips/debugging-shell-script.html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aseline="0" dirty="0"/>
              <a:t> http://www.cyberciti.biz/faq/turn-on-or-off-color-syntax-highlighting-in-vi-or-vim/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aseline="0" dirty="0"/>
              <a:t> http://bashdb.sourceforge.net/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）通常变量替换扩展作为赋值语句的右值使用，即将变量替换扩展再赋予另一个变量来使用。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）使用变量替换扩展可以将</a:t>
            </a:r>
            <a:r>
              <a:rPr lang="en-US" altLang="zh-CN" dirty="0"/>
              <a:t>Shell</a:t>
            </a:r>
            <a:r>
              <a:rPr lang="zh-CN" altLang="en-US" dirty="0"/>
              <a:t>脚本中的</a:t>
            </a:r>
            <a:r>
              <a:rPr lang="en-US" altLang="zh-CN" dirty="0"/>
              <a:t>if</a:t>
            </a:r>
            <a:r>
              <a:rPr lang="zh-CN" altLang="en-US" dirty="0"/>
              <a:t>语句简化为一个使用变量替换扩展的赋值语句。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比较：</a:t>
            </a:r>
            <a:endParaRPr lang="en-US" altLang="zh-CN" dirty="0"/>
          </a:p>
          <a:p>
            <a:r>
              <a:rPr lang="en-US" altLang="zh-CN" dirty="0" err="1"/>
              <a:t>myfile</a:t>
            </a:r>
            <a:r>
              <a:rPr lang="en-US" altLang="zh-CN" dirty="0"/>
              <a:t>=“cat file1.txt”</a:t>
            </a:r>
          </a:p>
          <a:p>
            <a:r>
              <a:rPr lang="en-US" altLang="zh-CN" dirty="0"/>
              <a:t>echo $</a:t>
            </a:r>
            <a:r>
              <a:rPr lang="en-US" altLang="zh-CN" dirty="0" err="1"/>
              <a:t>myfile</a:t>
            </a:r>
            <a:endParaRPr lang="en-US" altLang="zh-CN" dirty="0"/>
          </a:p>
          <a:p>
            <a:r>
              <a:rPr lang="en-US" altLang="zh-CN" dirty="0" err="1"/>
              <a:t>myfile</a:t>
            </a:r>
            <a:r>
              <a:rPr lang="en-US" altLang="zh-CN" dirty="0"/>
              <a:t>=“cat file1.txt”</a:t>
            </a:r>
          </a:p>
          <a:p>
            <a:r>
              <a:rPr lang="en-US" altLang="zh-CN" dirty="0" err="1"/>
              <a:t>eval</a:t>
            </a:r>
            <a:r>
              <a:rPr lang="en-US" altLang="zh-CN" dirty="0"/>
              <a:t> echo $</a:t>
            </a:r>
            <a:r>
              <a:rPr lang="en-US" altLang="zh-CN" dirty="0" err="1"/>
              <a:t>myfile</a:t>
            </a:r>
            <a:endParaRPr lang="en-US" altLang="zh-CN" dirty="0"/>
          </a:p>
          <a:p>
            <a:r>
              <a:rPr lang="en-US" altLang="zh-CN" dirty="0" err="1"/>
              <a:t>myfile</a:t>
            </a:r>
            <a:r>
              <a:rPr lang="en-US" altLang="zh-CN" dirty="0"/>
              <a:t>=“cat file1.txt”</a:t>
            </a:r>
          </a:p>
          <a:p>
            <a:r>
              <a:rPr lang="en-US" altLang="zh-CN" dirty="0" err="1"/>
              <a:t>eval</a:t>
            </a:r>
            <a:r>
              <a:rPr lang="en-US" altLang="zh-CN" dirty="0"/>
              <a:t> $</a:t>
            </a:r>
            <a:r>
              <a:rPr lang="en-US" altLang="zh-CN" dirty="0" err="1"/>
              <a:t>myfile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# $@ expanded as "$1" "$2" "$3" ... "$n"</a:t>
            </a:r>
          </a:p>
          <a:p>
            <a:r>
              <a:rPr lang="en-US" altLang="zh-CN" dirty="0"/>
              <a:t># $* expanded as "$1y$2y$3y...$n", where y is the value of IFS variable</a:t>
            </a:r>
          </a:p>
          <a:p>
            <a:r>
              <a:rPr lang="en-US" altLang="zh-CN" dirty="0"/>
              <a:t># i.e. "$*" is one long string and $IFS act as an separator or token delimiters.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7690CB0-3BA7-4B7A-9A43-3904F46241E2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243638"/>
            <a:ext cx="57606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084447-99C3-406B-8252-0DE4F691B7B8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970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9706" name="Picture 10" descr="C:\Users\osmond\Desktop\centos5-fig\centos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04664"/>
            <a:ext cx="1584175" cy="5202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4E7F7-D801-453F-A1BE-C13983D86E0A}" type="datetime2">
              <a:rPr lang="zh-CN" altLang="en-US" smtClean="0"/>
              <a:t>2019年2月17日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EA958-CD70-4A2C-BFA8-AED3B8799E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BE81E9-8965-42B3-8D4D-CC79855E8E54}" type="datetime2">
              <a:rPr lang="zh-CN" altLang="en-US" smtClean="0"/>
              <a:t>2019年2月17日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5142D-38AE-4EE8-8F37-3DA5582FC58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84F6B-D068-45E9-B250-41F0C46488D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4BF8-6477-4AD8-AE76-E862F9A9539D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C4EA2-A6CE-4637-87A2-EC07E3DEA9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398933-8963-4CC0-A2A0-8E94422432E5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F38D9-BAD1-45FB-9FDB-0A91F158388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EFEF0A-1B79-46C8-B089-391695B7BF35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CC6B2-47BC-4937-A433-8DD3C9320D9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955AF-1AF1-446A-8FF6-6D4573D0F8BE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8B621-1CDB-4F7E-B259-2916F1F1F3B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504450-0474-4DD3-B169-507782F5A0E4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2CF37-0CC3-4895-B3BD-2DC3B191FCB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CA695-0C41-4294-A398-BA94AD508846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32B07-D652-428D-A8EA-7239BD1CA35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fld id="{B8C40DAD-E20B-41EC-B788-3EAE527B1E0B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248400"/>
            <a:ext cx="532859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j-lt"/>
              </a:defRPr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j-lt"/>
              </a:defRPr>
            </a:lvl1pPr>
          </a:lstStyle>
          <a:p>
            <a:fld id="{947CB985-09D2-4724-917F-80B7A7E07E02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3" y="332656"/>
            <a:ext cx="1584175" cy="52026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hyperlink" Target="http://tldp.org/LDP/Bash-Beginners-Guide/html" TargetMode="Externa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8" Type="http://schemas.openxmlformats.org/officeDocument/2006/relationships/hyperlink" Target="http://bash.cyberciti.biz/guide/" TargetMode="External"/><Relationship Id="rId13" Type="http://schemas.openxmlformats.org/officeDocument/2006/relationships/hyperlink" Target="http://www.linuxjournal.com/tag/bash" TargetMode="External"/><Relationship Id="rId3" Type="http://schemas.openxmlformats.org/officeDocument/2006/relationships/hyperlink" Target="http://tldp.org/LDP/Bash-Beginners-Guide/html" TargetMode="External"/><Relationship Id="rId7" Type="http://schemas.openxmlformats.org/officeDocument/2006/relationships/hyperlink" Target="http://www.linuxdoc.org/HOWTO/Bash-Prog-Intro-HOWTO.html" TargetMode="External"/><Relationship Id="rId12" Type="http://schemas.openxmlformats.org/officeDocument/2006/relationships/hyperlink" Target="http://stackoverflow.com/questions/tagged/bash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nuxconfig.org/Bash_scripting_Tutorial" TargetMode="External"/><Relationship Id="rId11" Type="http://schemas.openxmlformats.org/officeDocument/2006/relationships/hyperlink" Target="http://serverfault.com/questions/tagged/bash" TargetMode="External"/><Relationship Id="rId5" Type="http://schemas.openxmlformats.org/officeDocument/2006/relationships/hyperlink" Target="http://www.linuxsir.org/main/doc/abs/abs3.7cnhtm/index.html" TargetMode="External"/><Relationship Id="rId10" Type="http://schemas.openxmlformats.org/officeDocument/2006/relationships/hyperlink" Target="http://www.thegeekstuff.com/tag/bash-tutorial/" TargetMode="External"/><Relationship Id="rId4" Type="http://schemas.openxmlformats.org/officeDocument/2006/relationships/hyperlink" Target="http://tldp.org/LDP/abs/html/" TargetMode="External"/><Relationship Id="rId9" Type="http://schemas.openxmlformats.org/officeDocument/2006/relationships/hyperlink" Target="http://wiki.bash-hackers.org/" TargetMode="External"/><Relationship Id="rId14" Type="http://schemas.openxmlformats.org/officeDocument/2006/relationships/hyperlink" Target="http://www.softpanorama.org/Scripting/shells.shtml" TargetMode="Externa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://bashdb.sourceforge.net/" TargetMode="External"/><Relationship Id="rId7" Type="http://schemas.openxmlformats.org/officeDocument/2006/relationships/hyperlink" Target="http://sourceforge.net/projects/thylacine/" TargetMode="External"/><Relationship Id="rId2" Type="http://schemas.openxmlformats.org/officeDocument/2006/relationships/hyperlink" Target="http://bashish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vim-helper/" TargetMode="External"/><Relationship Id="rId5" Type="http://schemas.openxmlformats.org/officeDocument/2006/relationships/hyperlink" Target="http://nanoblogger.sourceforge.net/" TargetMode="External"/><Relationship Id="rId4" Type="http://schemas.openxmlformats.org/officeDocument/2006/relationships/hyperlink" Target="http://www.backup-manager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991475" cy="1576388"/>
          </a:xfrm>
        </p:spPr>
        <p:txBody>
          <a:bodyPr/>
          <a:lstStyle/>
          <a:p>
            <a:pPr algn="r"/>
            <a:r>
              <a:rPr lang="zh-CN" altLang="en-US" sz="4600" dirty="0"/>
              <a:t>第</a:t>
            </a:r>
            <a:r>
              <a:rPr lang="en-US" altLang="zh-CN" sz="4600" dirty="0"/>
              <a:t>10</a:t>
            </a:r>
            <a:r>
              <a:rPr lang="zh-CN" altLang="en-US" sz="4600" dirty="0"/>
              <a:t>章</a:t>
            </a:r>
            <a:br>
              <a:rPr lang="en-US" altLang="zh-CN" sz="4600" dirty="0"/>
            </a:br>
            <a:r>
              <a:rPr lang="en-US" altLang="zh-CN" sz="4600" dirty="0"/>
              <a:t>bash </a:t>
            </a:r>
            <a:r>
              <a:rPr lang="zh-CN" altLang="en-US" sz="4600" dirty="0"/>
              <a:t>脚本编程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771775" y="4724400"/>
            <a:ext cx="4105275" cy="854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主讲人： 梁如军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 dirty="0"/>
              <a:t>2015-05-05</a:t>
            </a:r>
            <a:endParaRPr lang="zh-CN" altLang="en-US" sz="20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3372434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脚本举例（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10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1591344"/>
            <a:ext cx="8507288" cy="3951851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#!/bin/bash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## Script Name</a:t>
            </a:r>
            <a:r>
              <a:rPr lang="zh-CN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：</a:t>
            </a:r>
            <a:r>
              <a:rPr lang="en-US" altLang="zh-CN" sz="2400" b="1" dirty="0">
                <a:latin typeface="Courier New" panose="02070309020205020404" pitchFamily="49" charset="0"/>
              </a:rPr>
              <a:t>/etc/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cron.daily</a:t>
            </a:r>
            <a:r>
              <a:rPr lang="en-US" altLang="zh-CN" sz="2400" b="1" dirty="0">
                <a:latin typeface="Courier New" panose="02070309020205020404" pitchFamily="49" charset="0"/>
              </a:rPr>
              <a:t>/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ntpdate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使用</a:t>
            </a: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NTP</a:t>
            </a:r>
            <a:r>
              <a:rPr lang="zh-CN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的客户端命令</a:t>
            </a:r>
            <a:r>
              <a:rPr lang="en-US" altLang="zh-CN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ntpdate</a:t>
            </a:r>
            <a:r>
              <a:rPr lang="zh-CN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与远程</a:t>
            </a: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NTP</a:t>
            </a:r>
            <a:r>
              <a:rPr lang="zh-CN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服务器进行同步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也可以用局域网内的</a:t>
            </a: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NTP</a:t>
            </a:r>
            <a:r>
              <a:rPr lang="zh-CN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服务器替换 </a:t>
            </a: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pool.ntp.org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usr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sbin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ntpdate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</a:rPr>
              <a:t>-s 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pool.ntp.org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更改硬件时钟时都会记录在</a:t>
            </a: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/etc/</a:t>
            </a:r>
            <a:r>
              <a:rPr lang="en-US" altLang="zh-CN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adjtime</a:t>
            </a:r>
            <a:r>
              <a:rPr lang="zh-CN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文件中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使</a:t>
            </a:r>
            <a:r>
              <a:rPr lang="en-US" altLang="zh-CN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hwclock</a:t>
            </a:r>
            <a:r>
              <a:rPr lang="zh-CN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根据先前的记录来估算硬件时钟的偏差，</a:t>
            </a:r>
            <a:endParaRPr lang="en-US" altLang="zh-CN" sz="24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并用来校正目前的硬件时钟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sbin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hwclock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</a:rPr>
              <a:t>--adjust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将系统时钟同步到硬件时钟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sbin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hwclock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</a:rPr>
              <a:t>–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systohc</a:t>
            </a:r>
            <a:r>
              <a:rPr lang="en-US" altLang="zh-CN" sz="2400" b="1" dirty="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100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196752"/>
            <a:ext cx="7992888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for2--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variable_as_list.sh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使用变量作为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=1; weekdays="Mon Tue Wed Thu Fri"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day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weekdays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"Weekday $((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++)) : $day"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  <a:p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OSList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Linux ‘Gnu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Hurd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’ FreeBSD ‘Mac OS X’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endParaRPr lang="zh-CN" altLang="en-US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OSList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Others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"$x" 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  <a:endParaRPr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5157192"/>
            <a:ext cx="69127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day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weekdays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5651956"/>
            <a:ext cx="69127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day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"$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weekdays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079" y="5157192"/>
            <a:ext cx="615553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2800" b="1" dirty="0"/>
              <a:t>比较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101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124744"/>
            <a:ext cx="7992888" cy="44012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for3--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pp_as_list.sh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使用位置参数变量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$@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in $@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可以省略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=1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day ;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-n "Positional parameter $((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++)): $day 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$day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[Mm]on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Tt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ue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Ww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ed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Tt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hu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[Ff]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ri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echo " (weekday)"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[Ss]at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[Ss]un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echo " (WEEKEND)"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echo " (Invalid weekday)"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esac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5661248"/>
            <a:ext cx="77768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$ ./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for3--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pp_as_list.sh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Mon Tue wed Thu Fri sat Sun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lundi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102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052736"/>
            <a:ext cx="8208912" cy="56323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for4--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filenames_as_list.sh</a:t>
            </a:r>
            <a:endParaRPr lang="en-US" altLang="zh-CN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b="1" dirty="0">
                <a:solidFill>
                  <a:srgbClr val="002060"/>
                </a:solidFill>
                <a:latin typeface="+mn-ea"/>
              </a:rPr>
              <a:t>使用文件名或目录名列表作为 </a:t>
            </a:r>
            <a:r>
              <a:rPr lang="en-US" altLang="zh-CN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b="1" dirty="0">
              <a:solidFill>
                <a:srgbClr val="002060"/>
              </a:solidFill>
              <a:latin typeface="+mn-ea"/>
            </a:endParaRPr>
          </a:p>
          <a:p>
            <a:endParaRPr lang="en-US" altLang="zh-CN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</a:t>
            </a:r>
            <a:r>
              <a:rPr lang="zh-CN" altLang="en-US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将当前目录下的所有的大写文件名改为小写文件名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filename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# </a:t>
            </a:r>
            <a:r>
              <a:rPr lang="zh-CN" altLang="en-US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使用命令替换生成小写的文件名，赋予新的变量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fn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fn=$(echo $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fname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|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A-Z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a-z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# </a:t>
            </a:r>
            <a:r>
              <a:rPr lang="zh-CN" altLang="en-US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若新生成的小写文件名与原文件名不同，改为小写的文件名</a:t>
            </a:r>
          </a:p>
          <a:p>
            <a:r>
              <a:rPr lang="zh-CN" altLang="en-US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[[ $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fname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!= $fn ]]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then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mv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fname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$fn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# </a:t>
            </a:r>
            <a:r>
              <a:rPr lang="zh-CN" altLang="en-US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上面的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zh-CN" altLang="en-US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语句与下面的命令聚合均等效</a:t>
            </a:r>
          </a:p>
          <a:p>
            <a:r>
              <a:rPr lang="zh-CN" altLang="en-US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[[ $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fname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!= $fn ]] &amp;&amp;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mv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fname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$fn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# [[ $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fname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== $fn ]] ||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mv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fname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$fn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  <a:p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fn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/etc/[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abcd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]*.conf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$fn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/etc/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cron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.{*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ly,d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}/*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$fn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; done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*.zip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 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j="${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i%.zip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}";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mkdir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"$j" &amp;&amp; unzip -d "$j" "$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103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196753"/>
            <a:ext cx="7992888" cy="4739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for5--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command_output_as_list.sh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使用命令的执行结果作为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=1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username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`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awk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-F: '{print $1}' /etc/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passwd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`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echo "Username $((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++)) : $username"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  <a:p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line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$(cat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files.txt|egrep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-v "^$|^#")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"$line"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done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suffix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$(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seq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254)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"192.168.0.${suffix}"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done</a:t>
            </a:r>
          </a:p>
          <a:p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$(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ls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/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 )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$f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done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104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32632"/>
            <a:ext cx="7992888" cy="4616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for6--range-of-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numbers_as_list.sh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使用数值范围作为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mynet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="192.168.0"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254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IPAdress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$num: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mynet.$num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  <a:p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使用包含步长（</a:t>
            </a:r>
            <a:r>
              <a:rPr lang="en-US" altLang="zh-CN" sz="2000" b="1" dirty="0"/>
              <a:t>increment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）的数值范围作为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"Number: $num"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105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32632"/>
            <a:ext cx="7992888" cy="3170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addusers_foreach.sh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成批添加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50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个用户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{1..50}     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或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$(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seq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50)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useradd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user${x}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echo "centos"|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passwd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stdin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user${x}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chage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-d 0  user${x}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106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12307"/>
            <a:ext cx="7992888" cy="47089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for--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ssh-keyscan_from_ips.sh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for </a:t>
            </a:r>
            <a:r>
              <a:rPr lang="zh-CN" altLang="en-US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语句可嵌套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nn-NO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nn-NO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nn-NO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 </a:t>
            </a:r>
            <a:r>
              <a:rPr lang="nn-NO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0 1 2 </a:t>
            </a:r>
            <a:r>
              <a:rPr lang="nn-NO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nn-NO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suffix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{1..254}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ip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=192.168.$i.${suffix}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ping -c1 -w2 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ip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&amp;&gt;/dev/null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ssh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keyscan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-t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rsa,dsa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ip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\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&gt;&gt; ~/.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ssh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known_hosts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echo "Host ($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ip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is DOWN." 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done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107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12307"/>
            <a:ext cx="7992888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for--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ssh-keyscan_from_hosts.sh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nn-NO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nn-NO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host</a:t>
            </a:r>
            <a:r>
              <a:rPr lang="nn-NO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 </a:t>
            </a:r>
            <a:r>
              <a:rPr lang="nn-NO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$(getent hosts) </a:t>
            </a:r>
            <a:endParaRPr lang="nn-NO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nn-NO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if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ping -c1 -w2  $host &amp;&gt;/dev/null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ssh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keyscan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-t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rsa,dsa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$host \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&gt;&gt; ~/.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ssh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known_hosts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echo "Host ($host) is DOWN." 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 </a:t>
            </a:r>
            <a:r>
              <a:rPr lang="zh-CN" altLang="en-US" dirty="0"/>
              <a:t>和 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108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39750" y="2060848"/>
            <a:ext cx="7920682" cy="1317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用于强行退出当前循环。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如果是嵌套循环，则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break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命令后面可以跟一数字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，表示退出第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重循环（最里面的为第一重循环）。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9750" y="4437112"/>
            <a:ext cx="8064698" cy="170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用于忽略本次循环的剩余部分，回到循环的顶部，继续下一次循环。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如果是嵌套循环，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continue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命令后面也可跟一数字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，表示回到第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重循环的顶部。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2616" y="1268760"/>
            <a:ext cx="7543800" cy="5715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990000"/>
                </a:solidFill>
                <a:latin typeface="Courier New" panose="02070309020205020404" pitchFamily="49" charset="0"/>
              </a:rPr>
              <a:t>break</a:t>
            </a:r>
            <a:r>
              <a:rPr kumimoji="1"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Courier New" panose="02070309020205020404" pitchFamily="49" charset="0"/>
              </a:rPr>
              <a:t>[</a:t>
            </a:r>
            <a:r>
              <a:rPr kumimoji="1"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n</a:t>
            </a:r>
            <a:r>
              <a:rPr kumimoji="1" lang="en-US" altLang="zh-CN" sz="2800" b="1">
                <a:solidFill>
                  <a:srgbClr val="FF3300"/>
                </a:solidFill>
                <a:latin typeface="Courier New" panose="02070309020205020404" pitchFamily="49" charset="0"/>
              </a:rPr>
              <a:t>]</a:t>
            </a:r>
            <a:endParaRPr kumimoji="1" lang="en-US" altLang="zh-CN" sz="2800" b="1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72616" y="3645024"/>
            <a:ext cx="7543800" cy="5715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990000"/>
                </a:solidFill>
                <a:latin typeface="Courier New" panose="02070309020205020404" pitchFamily="49" charset="0"/>
              </a:rPr>
              <a:t>continue</a:t>
            </a:r>
            <a:r>
              <a:rPr kumimoji="1"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Courier New" panose="02070309020205020404" pitchFamily="49" charset="0"/>
              </a:rPr>
              <a:t>[</a:t>
            </a:r>
            <a:r>
              <a:rPr kumimoji="1"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n</a:t>
            </a:r>
            <a:r>
              <a:rPr kumimoji="1" lang="en-US" altLang="zh-CN" sz="2800" b="1">
                <a:solidFill>
                  <a:srgbClr val="FF3300"/>
                </a:solidFill>
                <a:latin typeface="Courier New" panose="02070309020205020404" pitchFamily="49" charset="0"/>
              </a:rPr>
              <a:t>]</a:t>
            </a:r>
            <a:endParaRPr kumimoji="1" lang="en-US" altLang="zh-CN" sz="2800" b="1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109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627053"/>
            <a:ext cx="7992888" cy="3170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for-loop_and_break.sh</a:t>
            </a:r>
          </a:p>
          <a:p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=1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day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Mon Tue Wed Thu Fri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echo "Weekday $((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++)) : $day"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if [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eq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3 ]; then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break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脚本调试方法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bash </a:t>
            </a:r>
            <a:r>
              <a:rPr lang="zh-CN" altLang="en-US" dirty="0"/>
              <a:t>调用脚本时使用参数</a:t>
            </a:r>
            <a:endParaRPr lang="en-US" altLang="zh-CN" dirty="0"/>
          </a:p>
          <a:p>
            <a:pPr lvl="1"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Courier New" panose="02070309020205020404" pitchFamily="49" charset="0"/>
              </a:rPr>
              <a:t>$ bash [-x] [-n] [-v]  </a:t>
            </a:r>
            <a:r>
              <a:rPr lang="en-US" altLang="zh-CN" sz="28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scriptName</a:t>
            </a:r>
            <a:endParaRPr lang="en-US" altLang="zh-CN" sz="28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r>
              <a:rPr lang="zh-CN" altLang="en-US" dirty="0"/>
              <a:t>在脚本中使用 </a:t>
            </a:r>
            <a:r>
              <a:rPr lang="en-US" altLang="zh-CN" dirty="0"/>
              <a:t>bash </a:t>
            </a:r>
            <a:r>
              <a:rPr lang="zh-CN" altLang="en-US" dirty="0"/>
              <a:t>内置的</a:t>
            </a:r>
            <a:r>
              <a:rPr lang="zh-CN" altLang="en-US" b="1" dirty="0">
                <a:solidFill>
                  <a:srgbClr val="002060"/>
                </a:solidFill>
              </a:rPr>
              <a:t> </a:t>
            </a:r>
            <a:r>
              <a:rPr lang="en-US" altLang="zh-CN" b="1" dirty="0">
                <a:solidFill>
                  <a:srgbClr val="002060"/>
                </a:solidFill>
              </a:rPr>
              <a:t>set </a:t>
            </a:r>
            <a:r>
              <a:rPr lang="zh-CN" altLang="en-US" dirty="0"/>
              <a:t>命令使整个或部分脚本处于调试模式</a:t>
            </a:r>
            <a:endParaRPr lang="en-US" altLang="zh-CN" dirty="0"/>
          </a:p>
          <a:p>
            <a:pPr lvl="1"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开启：</a:t>
            </a:r>
            <a:r>
              <a:rPr lang="en-US" altLang="zh-CN" sz="2800" b="1" dirty="0">
                <a:solidFill>
                  <a:srgbClr val="990000"/>
                </a:solidFill>
                <a:latin typeface="Courier New" panose="02070309020205020404" pitchFamily="49" charset="0"/>
              </a:rPr>
              <a:t>set [-x] [-n] [-v]</a:t>
            </a:r>
          </a:p>
          <a:p>
            <a:pPr lvl="1"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结束：</a:t>
            </a:r>
            <a:r>
              <a:rPr lang="en-US" altLang="zh-CN" sz="2800" b="1" dirty="0">
                <a:solidFill>
                  <a:srgbClr val="990000"/>
                </a:solidFill>
                <a:latin typeface="Courier New" panose="02070309020205020404" pitchFamily="49" charset="0"/>
              </a:rPr>
              <a:t>set [+x] [+n] [+v]</a:t>
            </a:r>
          </a:p>
          <a:p>
            <a:endParaRPr lang="zh-CN" altLang="en-US" sz="3200" b="1" dirty="0">
              <a:latin typeface="Courier New" panose="020703090202050204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110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083508"/>
            <a:ext cx="7992888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for-loop_and_continue.sh</a:t>
            </a:r>
          </a:p>
          <a:p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day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 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Mon Tue Wed Thu Fri Sat Sun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echo -n "Day $((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++)) : $day"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if [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eq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7 -o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eq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8 ]; then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echo " (WEEKEND)" 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continue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echo " (weekday)"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msg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=“This is a test massage."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name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 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`cat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mail_list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`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[[ $name ==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richard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|| $name == “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sinosmond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 ]]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then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continue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mail $name &lt;&lt;&lt; "$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msg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en-US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/>
              <a:t>C</a:t>
            </a:r>
            <a:r>
              <a:rPr lang="zh-CN" altLang="en-US" dirty="0"/>
              <a:t>语言型）语法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sz="2800" dirty="0"/>
              <a:t>语法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说明</a:t>
            </a:r>
            <a:endParaRPr lang="en-US" altLang="zh-CN" sz="2800" dirty="0"/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000" dirty="0">
                <a:ea typeface="黑体" panose="02010609060101010101" pitchFamily="2" charset="-122"/>
              </a:rPr>
              <a:t>通常 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expr1</a:t>
            </a:r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和</a:t>
            </a:r>
            <a:r>
              <a:rPr lang="en-US" altLang="zh-CN" sz="2000" dirty="0">
                <a:ea typeface="黑体" panose="02010609060101010101" pitchFamily="2" charset="-12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expr3</a:t>
            </a:r>
            <a:r>
              <a:rPr lang="zh-CN" altLang="en-US" sz="2000" dirty="0">
                <a:ea typeface="黑体" panose="02010609060101010101" pitchFamily="2" charset="-122"/>
              </a:rPr>
              <a:t>是</a:t>
            </a:r>
            <a:r>
              <a:rPr lang="zh-CN" altLang="en-US" sz="2000" dirty="0">
                <a:solidFill>
                  <a:srgbClr val="0000CC"/>
                </a:solidFill>
                <a:ea typeface="黑体" panose="02010609060101010101" pitchFamily="2" charset="-122"/>
              </a:rPr>
              <a:t>算数表达式；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expr2</a:t>
            </a:r>
            <a:r>
              <a:rPr lang="zh-CN" altLang="en-US" sz="2000" dirty="0">
                <a:ea typeface="黑体" panose="02010609060101010101" pitchFamily="2" charset="-122"/>
              </a:rPr>
              <a:t>是</a:t>
            </a:r>
            <a:r>
              <a:rPr lang="zh-CN" altLang="en-US" sz="2000" dirty="0">
                <a:solidFill>
                  <a:srgbClr val="0000CC"/>
                </a:solidFill>
                <a:ea typeface="黑体" panose="02010609060101010101" pitchFamily="2" charset="-122"/>
              </a:rPr>
              <a:t>逻辑表达式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000" dirty="0">
                <a:ea typeface="黑体" panose="02010609060101010101" pitchFamily="2" charset="-12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expr1</a:t>
            </a:r>
            <a:r>
              <a:rPr lang="en-US" altLang="zh-CN" sz="2000" dirty="0">
                <a:ea typeface="黑体" panose="02010609060101010101" pitchFamily="2" charset="-122"/>
              </a:rPr>
              <a:t> </a:t>
            </a:r>
            <a:r>
              <a:rPr lang="zh-CN" altLang="en-US" sz="2000" dirty="0">
                <a:ea typeface="黑体" panose="02010609060101010101" pitchFamily="2" charset="-122"/>
              </a:rPr>
              <a:t>仅在循环开始之初执行一次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000" dirty="0">
                <a:ea typeface="黑体" panose="02010609060101010101" pitchFamily="2" charset="-12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expr2</a:t>
            </a:r>
            <a:r>
              <a:rPr lang="en-US" altLang="zh-CN" sz="2000" dirty="0">
                <a:ea typeface="黑体" panose="02010609060101010101" pitchFamily="2" charset="-122"/>
              </a:rPr>
              <a:t> </a:t>
            </a:r>
            <a:r>
              <a:rPr lang="zh-CN" altLang="en-US" sz="2000" dirty="0">
                <a:ea typeface="黑体" panose="02010609060101010101" pitchFamily="2" charset="-122"/>
              </a:rPr>
              <a:t>在每次执行循环体之前执行一次</a:t>
            </a:r>
            <a:endParaRPr lang="en-US" altLang="zh-CN" sz="2000" dirty="0">
              <a:ea typeface="黑体" panose="02010609060101010101" pitchFamily="2" charset="-122"/>
            </a:endParaRP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000" dirty="0">
                <a:ea typeface="黑体" panose="02010609060101010101" pitchFamily="2" charset="-12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expr3 </a:t>
            </a:r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在</a:t>
            </a:r>
            <a:r>
              <a:rPr lang="zh-CN" altLang="en-US" sz="2000" dirty="0">
                <a:ea typeface="黑体" panose="02010609060101010101" pitchFamily="2" charset="-122"/>
              </a:rPr>
              <a:t>每次执行循环体之后执行一次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111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750" y="1855623"/>
            <a:ext cx="8136706" cy="1717393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for 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楷体_GB2312" pitchFamily="49" charset="-122"/>
              </a:rPr>
              <a:t>((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expr1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;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expr2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;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expr3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))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执行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expr1</a:t>
            </a:r>
            <a:endParaRPr lang="en-US" altLang="zh-CN" sz="2400" b="1" dirty="0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do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若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expr2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的值为真时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进入循环，否则退出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for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循环</a:t>
            </a:r>
            <a:endParaRPr lang="zh-CN" altLang="en-US" sz="2400" b="1" dirty="0">
              <a:solidFill>
                <a:srgbClr val="99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执行循环体，之后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执行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expr3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done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循环结束的标志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，返回循环顶部</a:t>
            </a:r>
            <a:endParaRPr lang="en-US" altLang="zh-CN" sz="2400" b="1" dirty="0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/>
              <a:t>C</a:t>
            </a:r>
            <a:r>
              <a:rPr lang="zh-CN" altLang="en-US" dirty="0"/>
              <a:t>语言型）流程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4482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dirty="0"/>
              <a:t>首先执行 </a:t>
            </a:r>
            <a:r>
              <a:rPr lang="en-US" altLang="zh-CN" sz="2800" dirty="0"/>
              <a:t>expr1</a:t>
            </a:r>
          </a:p>
          <a:p>
            <a:r>
              <a:rPr lang="zh-CN" altLang="en-US" sz="2800" dirty="0"/>
              <a:t>执行 </a:t>
            </a:r>
            <a:r>
              <a:rPr lang="en-US" altLang="zh-CN" sz="2800" dirty="0"/>
              <a:t>expr2</a:t>
            </a:r>
          </a:p>
          <a:p>
            <a:pPr lvl="1"/>
            <a:r>
              <a:rPr lang="zh-CN" altLang="en-US" sz="2400" dirty="0"/>
              <a:t>其值为假时，终止循环</a:t>
            </a:r>
            <a:endParaRPr lang="en-US" altLang="zh-CN" sz="2400" dirty="0"/>
          </a:p>
          <a:p>
            <a:pPr lvl="1"/>
            <a:r>
              <a:rPr lang="zh-CN" altLang="en-US" sz="2400" dirty="0"/>
              <a:t>其值为真时，执行</a:t>
            </a:r>
            <a:r>
              <a:rPr lang="en-US" altLang="zh-CN" sz="2400" dirty="0"/>
              <a:t>do</a:t>
            </a:r>
            <a:r>
              <a:rPr lang="zh-CN" altLang="en-US" sz="2400" dirty="0"/>
              <a:t>和</a:t>
            </a:r>
            <a:r>
              <a:rPr lang="en-US" altLang="zh-CN" sz="2400" dirty="0"/>
              <a:t>done</a:t>
            </a:r>
            <a:r>
              <a:rPr lang="zh-CN" altLang="en-US" sz="2400" dirty="0"/>
              <a:t>之间的 </a:t>
            </a:r>
            <a:r>
              <a:rPr lang="en-US" altLang="zh-CN" sz="2400" dirty="0">
                <a:solidFill>
                  <a:srgbClr val="002060"/>
                </a:solidFill>
              </a:rPr>
              <a:t>commands</a:t>
            </a:r>
          </a:p>
          <a:p>
            <a:pPr lvl="1"/>
            <a:r>
              <a:rPr lang="zh-CN" altLang="en-US" sz="2400" dirty="0"/>
              <a:t>执行</a:t>
            </a:r>
            <a:r>
              <a:rPr lang="en-US" altLang="zh-CN" sz="2400" dirty="0"/>
              <a:t>expr3</a:t>
            </a:r>
            <a:r>
              <a:rPr lang="zh-CN" altLang="en-US" sz="2400" dirty="0"/>
              <a:t>，进入下一次循环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112</a:t>
            </a:fld>
            <a:endParaRPr lang="en-US" altLang="zh-CN" dirty="0"/>
          </a:p>
        </p:txBody>
      </p:sp>
      <p:sp>
        <p:nvSpPr>
          <p:cNvPr id="45" name="菱形 44"/>
          <p:cNvSpPr/>
          <p:nvPr/>
        </p:nvSpPr>
        <p:spPr>
          <a:xfrm>
            <a:off x="2627784" y="4715852"/>
            <a:ext cx="1872208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485986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expr2 </a:t>
            </a:r>
            <a:r>
              <a:rPr lang="zh-CN" altLang="en-US" dirty="0"/>
              <a:t>的值为真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4932040" y="4077072"/>
            <a:ext cx="165618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   </a:t>
            </a:r>
            <a:r>
              <a:rPr lang="zh-CN" altLang="en-US" dirty="0"/>
              <a:t>执行 </a:t>
            </a:r>
            <a:r>
              <a:rPr lang="en-US" altLang="zh-CN" dirty="0"/>
              <a:t>expr3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71600" y="4931876"/>
            <a:ext cx="144016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 </a:t>
            </a:r>
            <a:r>
              <a:rPr lang="zh-CN" altLang="en-US" dirty="0"/>
              <a:t>执行 </a:t>
            </a:r>
            <a:r>
              <a:rPr lang="en-US" altLang="zh-CN" dirty="0"/>
              <a:t>expr1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876256" y="4715852"/>
            <a:ext cx="93610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020272" y="4715852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done</a:t>
            </a:r>
            <a:r>
              <a:rPr lang="zh-CN" altLang="en-US" b="1" dirty="0">
                <a:ea typeface="楷体_GB2312" pitchFamily="49" charset="-122"/>
              </a:rPr>
              <a:t>结束循环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99992" y="47971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66" name="肘形连接符 65"/>
          <p:cNvCxnSpPr>
            <a:stCxn id="45" idx="2"/>
            <a:endCxn id="53" idx="2"/>
          </p:cNvCxnSpPr>
          <p:nvPr/>
        </p:nvCxnSpPr>
        <p:spPr>
          <a:xfrm rot="16200000" flipH="1">
            <a:off x="5454098" y="3761746"/>
            <a:ext cx="1588" cy="3780420"/>
          </a:xfrm>
          <a:prstGeom prst="bentConnector3">
            <a:avLst>
              <a:gd name="adj1" fmla="val 2298980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31840" y="57239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395536" y="5147900"/>
            <a:ext cx="611560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3" idx="3"/>
          </p:cNvCxnSpPr>
          <p:nvPr/>
        </p:nvCxnSpPr>
        <p:spPr>
          <a:xfrm flipV="1">
            <a:off x="7812360" y="5147900"/>
            <a:ext cx="576064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932040" y="4941168"/>
            <a:ext cx="172819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do</a:t>
            </a:r>
            <a:r>
              <a:rPr lang="en-US" altLang="zh-CN" dirty="0"/>
              <a:t> Commands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95536" y="47158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411760" y="5147900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5" idx="3"/>
            <a:endCxn id="79" idx="1"/>
          </p:cNvCxnSpPr>
          <p:nvPr/>
        </p:nvCxnSpPr>
        <p:spPr>
          <a:xfrm>
            <a:off x="4499992" y="5183904"/>
            <a:ext cx="432048" cy="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79" idx="0"/>
            <a:endCxn id="49" idx="2"/>
          </p:cNvCxnSpPr>
          <p:nvPr/>
        </p:nvCxnSpPr>
        <p:spPr>
          <a:xfrm rot="16200000" flipV="1">
            <a:off x="5562110" y="4707142"/>
            <a:ext cx="43204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9" idx="1"/>
            <a:endCxn id="45" idx="0"/>
          </p:cNvCxnSpPr>
          <p:nvPr/>
        </p:nvCxnSpPr>
        <p:spPr>
          <a:xfrm rot="10800000" flipV="1">
            <a:off x="3563888" y="4293096"/>
            <a:ext cx="1368152" cy="4227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/>
              <a:t>C</a:t>
            </a:r>
            <a:r>
              <a:rPr lang="zh-CN" altLang="en-US" dirty="0"/>
              <a:t>语言型）举例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113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268760"/>
            <a:ext cx="7992888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for--C-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style.sh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pl-PL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pl-PL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((i=0</a:t>
            </a:r>
            <a:r>
              <a:rPr lang="pl-PL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pl-PL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i&lt;10</a:t>
            </a:r>
            <a:r>
              <a:rPr lang="pl-PL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pl-PL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i++))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pl-PL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 </a:t>
            </a:r>
            <a:r>
              <a:rPr lang="pl-PL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$i</a:t>
            </a:r>
            <a:r>
              <a:rPr lang="pl-PL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done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=1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&lt;= 10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 )) 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 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"Random number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 $RANDOM" 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 </a:t>
            </a:r>
          </a:p>
          <a:p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=1, j=10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&lt;= 5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++, j=j+5))</a:t>
            </a:r>
            <a:r>
              <a:rPr lang="pl-PL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; do 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echo "Number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 $j"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5589240"/>
            <a:ext cx="576064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C 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语言风格的 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for 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语句通常用于实现计数型循环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/>
              <a:t>C</a:t>
            </a:r>
            <a:r>
              <a:rPr lang="zh-CN" altLang="en-US" dirty="0"/>
              <a:t>语言型）举例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114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052736"/>
            <a:ext cx="7992888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for--C-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style_sum.sh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s=0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=1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i&lt;=100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i++))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let s=$s+$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done</a:t>
            </a:r>
          </a:p>
          <a:p>
            <a:r>
              <a:rPr lang="pt-BR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sum\(1..100\)=$s</a:t>
            </a:r>
          </a:p>
          <a:p>
            <a:endParaRPr lang="pt-BR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((s=0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i=1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i&lt;=100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i++))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((s+=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done</a:t>
            </a:r>
          </a:p>
          <a:p>
            <a:r>
              <a:rPr lang="pt-BR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sum\(1..100\)=$s</a:t>
            </a:r>
          </a:p>
          <a:p>
            <a:endParaRPr lang="pt-BR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((s=0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i=1;i&lt;=100;s+=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++))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:  # </a:t>
            </a:r>
            <a:r>
              <a:rPr lang="zh-CN" altLang="en-US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空语句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((s=0,i=1;i&lt;=100;s+=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i,i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++))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done</a:t>
            </a:r>
          </a:p>
          <a:p>
            <a:r>
              <a:rPr lang="pt-BR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sum\(1..100\)=$s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/>
              <a:t>C</a:t>
            </a:r>
            <a:r>
              <a:rPr lang="zh-CN" altLang="en-US" dirty="0"/>
              <a:t>语言型）举例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115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32632"/>
            <a:ext cx="7992888" cy="44012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addusers_for_C-style.sh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成批添加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50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个用户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 n=1; n&lt;=50; n++ ))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if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((n&lt;10))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then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="st0${n}" 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else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${n}"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useradd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echo "centos"|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passwd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stdin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chage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-d 0 $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 </a:t>
            </a:r>
            <a:r>
              <a:rPr lang="zh-CN" altLang="en-US" dirty="0"/>
              <a:t>循环语句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116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412776"/>
            <a:ext cx="8136904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while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 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执行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expr</a:t>
            </a:r>
            <a:endParaRPr lang="en-US" altLang="zh-CN" sz="2400" b="1" dirty="0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do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若</a:t>
            </a:r>
            <a:r>
              <a:rPr lang="en-US" altLang="zh-CN" sz="2400" b="1" dirty="0" err="1">
                <a:latin typeface="Courier New" panose="02070309020205020404" pitchFamily="49" charset="0"/>
                <a:ea typeface="楷体_GB2312" pitchFamily="49" charset="-122"/>
              </a:rPr>
              <a:t>expr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的退出状态为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，进入循环，否则退出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while</a:t>
            </a:r>
            <a:endParaRPr lang="en-US" altLang="zh-CN" sz="2400" b="1" dirty="0">
              <a:solidFill>
                <a:srgbClr val="99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循环体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done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循环结束标志，返回循环顶部</a:t>
            </a:r>
            <a:endParaRPr lang="en-US" altLang="zh-CN" sz="2400" b="1" dirty="0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grpSp>
        <p:nvGrpSpPr>
          <p:cNvPr id="8" name="Group 45"/>
          <p:cNvGrpSpPr/>
          <p:nvPr/>
        </p:nvGrpSpPr>
        <p:grpSpPr bwMode="auto">
          <a:xfrm>
            <a:off x="1331640" y="3573016"/>
            <a:ext cx="6486525" cy="2230437"/>
            <a:chOff x="881" y="2625"/>
            <a:chExt cx="4086" cy="1405"/>
          </a:xfrm>
        </p:grpSpPr>
        <p:sp>
          <p:nvSpPr>
            <p:cNvPr id="9" name="AutoShape 28"/>
            <p:cNvSpPr>
              <a:spLocks noChangeArrowheads="1"/>
            </p:cNvSpPr>
            <p:nvPr/>
          </p:nvSpPr>
          <p:spPr bwMode="auto">
            <a:xfrm>
              <a:off x="2780" y="2695"/>
              <a:ext cx="1066" cy="297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1892" y="2845"/>
              <a:ext cx="0" cy="1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1" name="AutoShape 30"/>
            <p:cNvSpPr>
              <a:spLocks noChangeArrowheads="1"/>
            </p:cNvSpPr>
            <p:nvPr/>
          </p:nvSpPr>
          <p:spPr bwMode="auto">
            <a:xfrm>
              <a:off x="1122" y="3170"/>
              <a:ext cx="1539" cy="533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1175" y="3319"/>
              <a:ext cx="1486" cy="21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while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1892" y="2845"/>
              <a:ext cx="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>
              <a:off x="2673" y="343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3306" y="2995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 flipV="1">
              <a:off x="4205" y="3615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7" name="Text Box 36"/>
            <p:cNvSpPr txBox="1">
              <a:spLocks noChangeArrowheads="1"/>
            </p:cNvSpPr>
            <p:nvPr/>
          </p:nvSpPr>
          <p:spPr bwMode="auto">
            <a:xfrm>
              <a:off x="1892" y="2625"/>
              <a:ext cx="770" cy="21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F0000"/>
                  </a:solidFill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1892" y="4029"/>
              <a:ext cx="2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9" name="Text Box 38"/>
            <p:cNvSpPr txBox="1">
              <a:spLocks noChangeArrowheads="1"/>
            </p:cNvSpPr>
            <p:nvPr/>
          </p:nvSpPr>
          <p:spPr bwMode="auto">
            <a:xfrm>
              <a:off x="1967" y="3800"/>
              <a:ext cx="651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002060"/>
                  </a:solidFill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88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1" name="AutoShape 40"/>
            <p:cNvSpPr>
              <a:spLocks noChangeArrowheads="1"/>
            </p:cNvSpPr>
            <p:nvPr/>
          </p:nvSpPr>
          <p:spPr bwMode="auto">
            <a:xfrm>
              <a:off x="3712" y="3303"/>
              <a:ext cx="1006" cy="29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3696" y="3327"/>
              <a:ext cx="1046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>
              <a:off x="473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2781" y="2731"/>
              <a:ext cx="1057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ea typeface="楷体_GB2312" pitchFamily="49" charset="-122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 </a:t>
            </a:r>
            <a:r>
              <a:rPr lang="zh-CN" altLang="en-US" dirty="0"/>
              <a:t>循环语句举例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117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60040" y="1485359"/>
            <a:ext cx="8388424" cy="4031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while--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guess_number.sh</a:t>
            </a:r>
            <a:endParaRPr lang="en-US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$RANDOM</a:t>
            </a:r>
            <a:r>
              <a:rPr lang="zh-CN" altLang="en-US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是一个系统随机数的环境变量，模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100</a:t>
            </a:r>
            <a:r>
              <a:rPr lang="zh-CN" altLang="en-US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运算用于生成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1-100</a:t>
            </a:r>
            <a:r>
              <a:rPr lang="zh-CN" altLang="en-US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的随机整数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num=$((RANDOM%100)) 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</a:t>
            </a:r>
            <a:r>
              <a:rPr lang="zh-CN" altLang="en-US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使用永真循环、条件退出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(break)</a:t>
            </a:r>
            <a:r>
              <a:rPr lang="zh-CN" altLang="en-US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的方式接收用户的猜测并进行判断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: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read  -p  "Please guess my number [0-99]: "  answer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if   [ $answer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lt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$num ]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then echo "The number you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inputed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is less then my NUMBER."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elif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[[ $answer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gt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$num ]]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then echo "The number you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inputed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is greater then my NUMBER."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elif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((answer==num))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then echo "Bingo! Congratulate: my NUMBER is $num."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break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en-US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 </a:t>
            </a:r>
            <a:r>
              <a:rPr lang="zh-CN" altLang="en-US" dirty="0"/>
              <a:t>循环语句举例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604664"/>
          </a:xfrm>
        </p:spPr>
        <p:txBody>
          <a:bodyPr/>
          <a:lstStyle/>
          <a:p>
            <a:r>
              <a:rPr lang="en-US" altLang="zh-CN" dirty="0"/>
              <a:t>While </a:t>
            </a:r>
            <a:r>
              <a:rPr lang="zh-CN" altLang="en-US" dirty="0"/>
              <a:t>和输入重定向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118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844824"/>
            <a:ext cx="8280920" cy="42473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#!/bin/bash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## filename: while--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read_file.sh</a:t>
            </a:r>
            <a:endParaRPr lang="en-US" altLang="zh-CN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file=/etc/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resolv.conf</a:t>
            </a:r>
            <a:endParaRPr lang="en-US" altLang="zh-CN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IFS= read -r line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  # echo line is stored in $line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  echo $line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done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&lt; "$file"</a:t>
            </a:r>
          </a:p>
          <a:p>
            <a:endParaRPr lang="en-US" altLang="zh-CN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while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IFS=: read -r user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enpass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uid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gid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home shell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  # only display if UID &gt;= 500 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  [ $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uid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-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ge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500 ] &amp;&amp; echo "User $user ($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uid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) assigned \"$home\" home directory with $shell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shell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."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done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 &lt; /etc/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passwd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 </a:t>
            </a:r>
            <a:r>
              <a:rPr lang="zh-CN" altLang="en-US" dirty="0"/>
              <a:t>循环语句举例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119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60040" y="2542252"/>
            <a:ext cx="8388424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while-rename_filename.sh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</a:t>
            </a:r>
            <a:r>
              <a:rPr lang="zh-CN" altLang="en-US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找出当前目录下包含空格的文件名，将空格替换为下划线</a:t>
            </a:r>
            <a:endParaRPr lang="en-US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DIR="."</a:t>
            </a:r>
            <a:endParaRPr lang="zh-CN" altLang="en-US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find $DIR -type f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read file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# using POSIX class [:space:] to find space in the filename</a:t>
            </a:r>
            <a:endParaRPr lang="zh-CN" altLang="en-US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[[ "$file" = *[[:space:]]* ]]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then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# substitute space with "_" character (rename the filename)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mv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"$file" $(echo $file |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' ' '_')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zh-CN" altLang="en-US" dirty="0"/>
              <a:t>使用管道为 </a:t>
            </a:r>
            <a:r>
              <a:rPr lang="en-US" altLang="zh-CN" dirty="0"/>
              <a:t>while </a:t>
            </a:r>
            <a:r>
              <a:rPr lang="zh-CN" altLang="en-US" dirty="0"/>
              <a:t>传递输入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脚本调试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5800" y="1295400"/>
            <a:ext cx="7543800" cy="549446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sh</a:t>
            </a: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6600"/>
                </a:solidFill>
                <a:latin typeface="Courier New" panose="02070309020205020404" pitchFamily="49" charset="0"/>
              </a:rPr>
              <a:t>–x</a:t>
            </a:r>
            <a:r>
              <a:rPr lang="en-US" altLang="zh-CN" sz="2800" b="1" dirty="0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800" dirty="0">
                <a:solidFill>
                  <a:srgbClr val="0000CC"/>
                </a:solidFill>
                <a:latin typeface="Courier New" panose="02070309020205020404" pitchFamily="49" charset="0"/>
              </a:rPr>
              <a:t>脚本名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77416" y="1905001"/>
            <a:ext cx="7566992" cy="1115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2" charset="-122"/>
              </a:rPr>
              <a:t>该选项可以使用户跟踪脚本的执行，此时 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shell</a:t>
            </a:r>
            <a:r>
              <a:rPr lang="en-US" altLang="zh-CN" sz="2000" b="0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2" charset="-122"/>
              </a:rPr>
              <a:t>对脚本中每条命令的处理过程为：先执行替换，然后显示，再执行它。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shell</a:t>
            </a:r>
            <a:r>
              <a:rPr lang="en-US" altLang="zh-CN" sz="2000" b="0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2" charset="-122"/>
              </a:rPr>
              <a:t>显示脚本中的行时，会在行首添加一个加号 “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+</a:t>
            </a: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2" charset="-122"/>
              </a:rPr>
              <a:t> ”。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5800" y="3140968"/>
            <a:ext cx="7543800" cy="566309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sh</a:t>
            </a:r>
            <a:r>
              <a:rPr lang="en-US" altLang="zh-CN" sz="2800" b="1" dirty="0">
                <a:solidFill>
                  <a:srgbClr val="006600"/>
                </a:solidFill>
                <a:latin typeface="Courier New" panose="02070309020205020404" pitchFamily="49" charset="0"/>
              </a:rPr>
              <a:t> –v</a:t>
            </a:r>
            <a:r>
              <a:rPr lang="en-US" altLang="zh-CN" sz="2800" b="1" dirty="0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800" dirty="0">
                <a:solidFill>
                  <a:srgbClr val="0000CC"/>
                </a:solidFill>
                <a:latin typeface="Courier New" panose="02070309020205020404" pitchFamily="49" charset="0"/>
              </a:rPr>
              <a:t>脚本名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11560" y="3769179"/>
            <a:ext cx="7566992" cy="3903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2" charset="-122"/>
              </a:rPr>
              <a:t>在执行脚本之前，按输入的原样打印脚本中的各行。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4509120"/>
            <a:ext cx="7543800" cy="566309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sh</a:t>
            </a:r>
            <a:r>
              <a:rPr lang="en-US" altLang="zh-CN" sz="2800" b="1" dirty="0">
                <a:solidFill>
                  <a:srgbClr val="006600"/>
                </a:solidFill>
                <a:latin typeface="Courier New" panose="02070309020205020404" pitchFamily="49" charset="0"/>
              </a:rPr>
              <a:t> –n</a:t>
            </a:r>
            <a:r>
              <a:rPr lang="en-US" altLang="zh-CN" sz="2800" b="1" dirty="0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800" dirty="0">
                <a:solidFill>
                  <a:srgbClr val="0000CC"/>
                </a:solidFill>
                <a:latin typeface="Courier New" panose="02070309020205020404" pitchFamily="49" charset="0"/>
              </a:rPr>
              <a:t>脚本名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83766" y="5153645"/>
            <a:ext cx="7560642" cy="71352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2" charset="-122"/>
              </a:rPr>
              <a:t>对脚本进行语法检查，但不执行脚本。如果存在语法错误，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shell</a:t>
            </a:r>
            <a:r>
              <a:rPr lang="en-US" altLang="zh-CN" sz="2000" b="0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2" charset="-122"/>
              </a:rPr>
              <a:t>会报错，如果没有错误，则不显示任何内容。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 </a:t>
            </a:r>
            <a:r>
              <a:rPr lang="zh-CN" altLang="en-US" dirty="0"/>
              <a:t>循环语句举例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120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60040" y="1052736"/>
            <a:ext cx="8388424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/etc/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cron.daily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monitor_disk_space.cron</a:t>
            </a:r>
            <a:endParaRPr lang="en-US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set admin email so that you can get email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ADMIN="me@somewhere.com"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set alert level 90% is default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ALERT=90</a:t>
            </a:r>
          </a:p>
          <a:p>
            <a:endParaRPr lang="en-US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LANG=C </a:t>
            </a:r>
          </a:p>
          <a:p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PH|egrep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-v '^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Filesystem|tmpfs|cdrom'|awk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'{ print $5 " " $1 }'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read output;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usep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=$(echo $output |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awk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'{ print $1 }' | cut -d'%' -f1  )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partition=$(echo $output |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awk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'{ print $2 }' )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if [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usep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$ALERT ]; then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( echo -n "Running out of space 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echo -n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\"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$partition ($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usep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%)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\"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echo -n " on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\"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$(hostname)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\"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as on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\"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$(date)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\"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)| mail -s "Alert: Almost out of disk space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usep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 $ADMIN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en-US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until </a:t>
            </a:r>
            <a:r>
              <a:rPr lang="zh-CN" altLang="en-US" dirty="0"/>
              <a:t>循环语句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121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7544" y="1412776"/>
            <a:ext cx="8280920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until </a:t>
            </a:r>
            <a:r>
              <a:rPr kumimoji="1" lang="en-US" altLang="zh-CN" sz="2400" b="1" dirty="0" err="1">
                <a:latin typeface="Courier New" panose="02070309020205020404" pitchFamily="49" charset="0"/>
                <a:ea typeface="楷体_GB2312" pitchFamily="49" charset="-122"/>
              </a:rPr>
              <a:t>expr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 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执行 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expr</a:t>
            </a:r>
            <a:endParaRPr kumimoji="1" lang="en-US" altLang="zh-CN" sz="2400" b="1" dirty="0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do 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若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expr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的退出状态</a:t>
            </a:r>
            <a:r>
              <a:rPr kumimoji="1"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非</a:t>
            </a:r>
            <a:r>
              <a:rPr kumimoji="1"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0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，进入循环，否则退出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until</a:t>
            </a:r>
            <a:endParaRPr kumimoji="1" lang="en-US" altLang="zh-CN" sz="2400" b="1" dirty="0">
              <a:solidFill>
                <a:srgbClr val="99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 commands  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循环体</a:t>
            </a:r>
            <a:endParaRPr kumimoji="1" lang="zh-CN" altLang="en-US" sz="2400" b="1" dirty="0">
              <a:solidFill>
                <a:srgbClr val="0000CC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done  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循环结束标志，返回循环顶部</a:t>
            </a:r>
          </a:p>
        </p:txBody>
      </p:sp>
      <p:grpSp>
        <p:nvGrpSpPr>
          <p:cNvPr id="8" name="Group 56"/>
          <p:cNvGrpSpPr/>
          <p:nvPr/>
        </p:nvGrpSpPr>
        <p:grpSpPr bwMode="auto">
          <a:xfrm>
            <a:off x="1259632" y="3670747"/>
            <a:ext cx="6911975" cy="2263775"/>
            <a:chOff x="567" y="2564"/>
            <a:chExt cx="4354" cy="1426"/>
          </a:xfrm>
        </p:grpSpPr>
        <p:sp>
          <p:nvSpPr>
            <p:cNvPr id="9" name="Line 39"/>
            <p:cNvSpPr>
              <a:spLocks noChangeShapeType="1"/>
            </p:cNvSpPr>
            <p:nvPr/>
          </p:nvSpPr>
          <p:spPr bwMode="auto">
            <a:xfrm>
              <a:off x="1645" y="2564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" name="AutoShape 40"/>
            <p:cNvSpPr>
              <a:spLocks noChangeArrowheads="1"/>
            </p:cNvSpPr>
            <p:nvPr/>
          </p:nvSpPr>
          <p:spPr bwMode="auto">
            <a:xfrm>
              <a:off x="824" y="2911"/>
              <a:ext cx="1640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880" y="3069"/>
              <a:ext cx="1584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until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>
              <a:off x="1645" y="3826"/>
              <a:ext cx="9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3" name="Line 43"/>
            <p:cNvSpPr>
              <a:spLocks noChangeShapeType="1"/>
            </p:cNvSpPr>
            <p:nvPr/>
          </p:nvSpPr>
          <p:spPr bwMode="auto">
            <a:xfrm>
              <a:off x="2476" y="3196"/>
              <a:ext cx="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4" name="Line 44"/>
            <p:cNvSpPr>
              <a:spLocks noChangeShapeType="1"/>
            </p:cNvSpPr>
            <p:nvPr/>
          </p:nvSpPr>
          <p:spPr bwMode="auto">
            <a:xfrm>
              <a:off x="3159" y="3199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5" name="Line 45"/>
            <p:cNvSpPr>
              <a:spLocks noChangeShapeType="1"/>
            </p:cNvSpPr>
            <p:nvPr/>
          </p:nvSpPr>
          <p:spPr bwMode="auto">
            <a:xfrm flipV="1">
              <a:off x="4109" y="2564"/>
              <a:ext cx="0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1645" y="3587"/>
              <a:ext cx="820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002060"/>
                  </a:solidFill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1645" y="2564"/>
              <a:ext cx="24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" name="Text Box 48"/>
            <p:cNvSpPr txBox="1">
              <a:spLocks noChangeArrowheads="1"/>
            </p:cNvSpPr>
            <p:nvPr/>
          </p:nvSpPr>
          <p:spPr bwMode="auto">
            <a:xfrm>
              <a:off x="1746" y="2639"/>
              <a:ext cx="694" cy="21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F0000"/>
                  </a:solidFill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19" name="Line 49"/>
            <p:cNvSpPr>
              <a:spLocks noChangeShapeType="1"/>
            </p:cNvSpPr>
            <p:nvPr/>
          </p:nvSpPr>
          <p:spPr bwMode="auto">
            <a:xfrm>
              <a:off x="567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" name="AutoShape 50"/>
            <p:cNvSpPr>
              <a:spLocks noChangeArrowheads="1"/>
            </p:cNvSpPr>
            <p:nvPr/>
          </p:nvSpPr>
          <p:spPr bwMode="auto">
            <a:xfrm>
              <a:off x="3583" y="3053"/>
              <a:ext cx="1072" cy="31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51"/>
            <p:cNvSpPr txBox="1">
              <a:spLocks noChangeArrowheads="1"/>
            </p:cNvSpPr>
            <p:nvPr/>
          </p:nvSpPr>
          <p:spPr bwMode="auto">
            <a:xfrm>
              <a:off x="3612" y="3105"/>
              <a:ext cx="1037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done </a:t>
              </a:r>
              <a:r>
                <a:rPr lang="en-US" altLang="zh-CN" sz="1600" b="1" dirty="0">
                  <a:ea typeface="楷体_GB2312" pitchFamily="49" charset="-122"/>
                </a:rPr>
                <a:t> </a:t>
              </a:r>
              <a:r>
                <a:rPr lang="zh-CN" altLang="en-US" sz="1600" b="1" dirty="0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22" name="Line 52"/>
            <p:cNvSpPr>
              <a:spLocks noChangeShapeType="1"/>
            </p:cNvSpPr>
            <p:nvPr/>
          </p:nvSpPr>
          <p:spPr bwMode="auto">
            <a:xfrm>
              <a:off x="4669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3" name="AutoShape 53"/>
            <p:cNvSpPr>
              <a:spLocks noChangeArrowheads="1"/>
            </p:cNvSpPr>
            <p:nvPr/>
          </p:nvSpPr>
          <p:spPr bwMode="auto">
            <a:xfrm>
              <a:off x="2590" y="3674"/>
              <a:ext cx="1136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54"/>
            <p:cNvSpPr txBox="1">
              <a:spLocks noChangeArrowheads="1"/>
            </p:cNvSpPr>
            <p:nvPr/>
          </p:nvSpPr>
          <p:spPr bwMode="auto">
            <a:xfrm>
              <a:off x="2592" y="3699"/>
              <a:ext cx="1126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do </a:t>
              </a:r>
              <a:r>
                <a:rPr lang="en-US" altLang="zh-CN" sz="1600" b="1" dirty="0">
                  <a:ea typeface="楷体_GB2312" pitchFamily="49" charset="-122"/>
                </a:rPr>
                <a:t> </a:t>
              </a:r>
              <a:r>
                <a:rPr lang="zh-CN" altLang="en-US" sz="1600" b="1" dirty="0"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ea typeface="楷体_GB2312" pitchFamily="49" charset="-122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until </a:t>
            </a:r>
            <a:r>
              <a:rPr lang="zh-CN" altLang="en-US" dirty="0"/>
              <a:t>循环语句举例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122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19277"/>
            <a:ext cx="7992888" cy="3477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until-host_online_to_ssh.sh</a:t>
            </a:r>
          </a:p>
          <a:p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read -p "Enter IP Address:"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ipadd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ipadd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until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ping -c 1 $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ipadd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&amp;&gt; /dev/null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 </a:t>
            </a:r>
            <a:endParaRPr lang="pt-BR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pt-BR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sleep 60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  <a:p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ssh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ipadd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until </a:t>
            </a:r>
            <a:r>
              <a:rPr lang="zh-CN" altLang="en-US" dirty="0"/>
              <a:t>循环语句举例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123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268760"/>
            <a:ext cx="7992888" cy="47705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until-user_online_to_write.sh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username=$1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[ $#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lt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1 ]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then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"Usage: `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basename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$0`  &lt;username&gt;  [&lt;message&gt;]"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exit 1</a:t>
            </a:r>
          </a:p>
          <a:p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grep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"^$username:" /etc/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passwd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&gt; /dev/null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then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"$username is not a user on this system."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exit 2</a:t>
            </a:r>
          </a:p>
          <a:p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until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who|grep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"$username" &gt; /dev/null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echo "$username is not logged on."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sleep 600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shift ;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msg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=$*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[[ X"$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msg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 == "X" ]] &amp;&amp;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msg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="Hello, $username"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msg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 | write $username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while/until/for </a:t>
            </a:r>
            <a:r>
              <a:rPr lang="zh-CN" altLang="en-US" dirty="0"/>
              <a:t>循环举例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124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052736"/>
            <a:ext cx="7992888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while-until-for_sum.sh</a:t>
            </a:r>
          </a:p>
          <a:p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使用当型循环求 </a:t>
            </a:r>
            <a:r>
              <a:rPr lang="pt-BR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sum(1..100)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=0,s=0))        #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=0 ; s=0</a:t>
            </a:r>
            <a:endParaRPr lang="zh-CN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&lt;100))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 </a:t>
            </a:r>
            <a:r>
              <a:rPr lang="pt-BR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((i++,s+=i))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done</a:t>
            </a:r>
          </a:p>
          <a:p>
            <a:r>
              <a:rPr lang="pt-BR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sum\(1..100\)=$s</a:t>
            </a:r>
          </a:p>
          <a:p>
            <a:endParaRPr lang="pt-BR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使用直到型循环求 </a:t>
            </a:r>
            <a:r>
              <a:rPr lang="pt-BR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sum(1..100)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=0,s=0))</a:t>
            </a:r>
            <a:endParaRPr lang="zh-CN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until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==100))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 </a:t>
            </a:r>
            <a:r>
              <a:rPr lang="pt-BR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((i++,s+=i))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done</a:t>
            </a:r>
          </a:p>
          <a:p>
            <a:r>
              <a:rPr lang="pt-BR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sum\(1..100\)=$s</a:t>
            </a:r>
          </a:p>
          <a:p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使用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  <a:r>
              <a:rPr lang="zh-CN" altLang="en-US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风格的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循环求 </a:t>
            </a:r>
            <a:r>
              <a:rPr lang="pt-BR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sum(1..100)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((s=0,i=1;i&lt;=100;s+=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i,i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++))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done</a:t>
            </a:r>
          </a:p>
          <a:p>
            <a:r>
              <a:rPr lang="pt-BR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sum\(1..100\)=$s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while/until/for </a:t>
            </a:r>
            <a:r>
              <a:rPr lang="zh-CN" altLang="en-US" dirty="0"/>
              <a:t>循环举例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125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052736"/>
            <a:ext cx="6408712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while-infinite_loops.sh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 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 </a:t>
            </a:r>
            <a:endParaRPr lang="en-US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sleep 5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echo "infinite loops [ hit CTRL+C to stop]" 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2795444"/>
            <a:ext cx="640871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until-infinite_loops.sh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until 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 </a:t>
            </a:r>
            <a:endParaRPr lang="en-US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sleep 5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echo "infinite loops [ hit CTRL+C to stop]" 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4523636"/>
            <a:ext cx="6408712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for-infinite_loops.sh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 ; ; ))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 </a:t>
            </a:r>
            <a:endParaRPr lang="en-US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sleep 5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echo "infinite loops [ hit CTRL+C to stop]" 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296" y="1124744"/>
            <a:ext cx="1292662" cy="48965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/>
              <a:t>　　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在循环体内使用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带有条件判断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 </a:t>
            </a:r>
            <a:r>
              <a:rPr lang="en-US" altLang="zh-CN" sz="24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break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语句，可以实现“永真循环，条件退出”。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将循环结果通过管道</a:t>
            </a:r>
            <a:br>
              <a:rPr lang="en-US" altLang="zh-CN" dirty="0"/>
            </a:br>
            <a:r>
              <a:rPr lang="zh-CN" altLang="en-US" dirty="0"/>
              <a:t>传递给其他命令处理（</a:t>
            </a:r>
            <a:r>
              <a:rPr lang="en-US" altLang="zh-CN" dirty="0"/>
              <a:t>done |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126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916832"/>
            <a:ext cx="7992888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loop--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to_pipe.sh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pt-BR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pt-BR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pt-BR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 </a:t>
            </a:r>
            <a:r>
              <a:rPr lang="pt-BR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7 8 9 2 3 4 5 11</a:t>
            </a:r>
            <a:r>
              <a:rPr lang="pt-BR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pt-BR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pt-BR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pt-BR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echo $i</a:t>
            </a:r>
          </a:p>
          <a:p>
            <a:r>
              <a:rPr lang="pt-BR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 </a:t>
            </a:r>
            <a:r>
              <a:rPr lang="pt-BR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 sort -n</a:t>
            </a:r>
          </a:p>
          <a:p>
            <a:endParaRPr lang="pt-BR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pt-BR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pt-BR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awk -F':' '$3 &gt;= 500 {print $1}' /etc/passwd </a:t>
            </a:r>
            <a:r>
              <a:rPr lang="pt-BR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r>
              <a:rPr lang="pt-BR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r>
              <a:rPr lang="pt-BR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pt-BR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IFS= read -r person </a:t>
            </a:r>
          </a:p>
          <a:p>
            <a:r>
              <a:rPr lang="pt-BR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pt-BR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echo $person </a:t>
            </a:r>
          </a:p>
          <a:p>
            <a:r>
              <a:rPr lang="pt-BR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 </a:t>
            </a:r>
            <a:r>
              <a:rPr lang="pt-BR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 sort 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后台执行循环（</a:t>
            </a:r>
            <a:r>
              <a:rPr lang="en-US" altLang="zh-CN" dirty="0"/>
              <a:t>done &amp;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127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219974"/>
            <a:ext cx="7992888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loop--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in_background.sh</a:t>
            </a:r>
            <a:endParaRPr lang="en-US" altLang="zh-CN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pt-BR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pt-BR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person in Brown Jiff John Stone</a:t>
            </a:r>
          </a:p>
          <a:p>
            <a:r>
              <a:rPr lang="pt-BR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pt-BR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mail -s "Test" $person &lt; "Hello $person ."</a:t>
            </a:r>
          </a:p>
          <a:p>
            <a:r>
              <a:rPr lang="pt-BR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  <a:r>
              <a:rPr lang="pt-BR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&amp;</a:t>
            </a:r>
          </a:p>
          <a:p>
            <a:endParaRPr lang="pt-BR" altLang="zh-CN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pt-BR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awk -F':' '$3 &gt;= 500 {print $1}' /etc/passwd </a:t>
            </a:r>
            <a:r>
              <a:rPr lang="pt-BR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r>
              <a:rPr lang="pt-BR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r>
              <a:rPr lang="pt-BR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pt-BR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IFS= read -r person</a:t>
            </a:r>
          </a:p>
          <a:p>
            <a:r>
              <a:rPr lang="pt-BR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pt-BR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mail -s "Test" $person &lt;&lt;</a:t>
            </a:r>
            <a:r>
              <a:rPr lang="pt-BR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lang="pt-BR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</a:p>
          <a:p>
            <a:r>
              <a:rPr lang="pt-BR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Hello $person,</a:t>
            </a:r>
          </a:p>
          <a:p>
            <a:r>
              <a:rPr lang="pt-BR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    This message is from $(hostname -f).</a:t>
            </a:r>
          </a:p>
          <a:p>
            <a:r>
              <a:rPr lang="pt-BR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                 $USER   $(date +%F)</a:t>
            </a:r>
          </a:p>
          <a:p>
            <a:r>
              <a:rPr lang="pt-BR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END</a:t>
            </a:r>
          </a:p>
          <a:p>
            <a:r>
              <a:rPr lang="pt-BR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 </a:t>
            </a:r>
            <a:r>
              <a:rPr lang="pt-BR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循环与菜单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一般地，使用 </a:t>
            </a:r>
            <a:r>
              <a:rPr lang="en-US" altLang="zh-CN" sz="3200" dirty="0"/>
              <a:t>while </a:t>
            </a:r>
            <a:r>
              <a:rPr lang="zh-CN" altLang="en-US" sz="3200" dirty="0"/>
              <a:t>循环配合 </a:t>
            </a:r>
            <a:r>
              <a:rPr lang="en-US" altLang="zh-CN" sz="3200" dirty="0"/>
              <a:t>case</a:t>
            </a:r>
            <a:r>
              <a:rPr lang="zh-CN" altLang="en-US" sz="3200" dirty="0"/>
              <a:t>实现</a:t>
            </a:r>
            <a:endParaRPr lang="en-US" altLang="zh-CN" sz="3200" dirty="0"/>
          </a:p>
          <a:p>
            <a:r>
              <a:rPr lang="en-US" altLang="zh-CN" sz="3200" dirty="0"/>
              <a:t>Bash </a:t>
            </a:r>
            <a:r>
              <a:rPr lang="zh-CN" altLang="en-US" sz="3200" dirty="0"/>
              <a:t>提供了专门的 </a:t>
            </a:r>
            <a:r>
              <a:rPr lang="en-US" altLang="zh-CN" sz="3200" dirty="0"/>
              <a:t>select </a:t>
            </a:r>
            <a:r>
              <a:rPr lang="zh-CN" altLang="en-US" sz="3200" dirty="0"/>
              <a:t>循环</a:t>
            </a:r>
            <a:endParaRPr lang="en-US" altLang="zh-CN" sz="3200" dirty="0"/>
          </a:p>
          <a:p>
            <a:pPr lvl="1"/>
            <a:r>
              <a:rPr lang="en-US" altLang="zh-CN" sz="2800" dirty="0"/>
              <a:t>select </a:t>
            </a:r>
            <a:r>
              <a:rPr lang="zh-CN" altLang="en-US" sz="2800" dirty="0"/>
              <a:t>循环主要用于创建菜单</a:t>
            </a:r>
            <a:endParaRPr lang="en-US" altLang="zh-CN" sz="2800" dirty="0"/>
          </a:p>
          <a:p>
            <a:pPr lvl="1"/>
            <a:r>
              <a:rPr lang="en-US" altLang="zh-CN" sz="2800" dirty="0"/>
              <a:t>select </a:t>
            </a:r>
            <a:r>
              <a:rPr lang="zh-CN" altLang="en-US" sz="2800" dirty="0"/>
              <a:t>是个无限循环</a:t>
            </a:r>
            <a:endParaRPr lang="en-US" altLang="zh-CN" sz="2800" dirty="0"/>
          </a:p>
          <a:p>
            <a:pPr lvl="2"/>
            <a:r>
              <a:rPr lang="zh-CN" altLang="en-US" sz="2400" dirty="0">
                <a:ea typeface="黑体" panose="02010609060101010101" pitchFamily="2" charset="-122"/>
              </a:rPr>
              <a:t>通常要配合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case </a:t>
            </a:r>
            <a:r>
              <a:rPr lang="zh-CN" altLang="en-US" sz="2400" dirty="0">
                <a:ea typeface="黑体" panose="02010609060101010101" pitchFamily="2" charset="-122"/>
              </a:rPr>
              <a:t>语句处理不同的选单及退出</a:t>
            </a:r>
            <a:endParaRPr lang="en-US" altLang="zh-CN" sz="2400" dirty="0">
              <a:ea typeface="黑体" panose="02010609060101010101" pitchFamily="2" charset="-122"/>
            </a:endParaRPr>
          </a:p>
          <a:p>
            <a:pPr lvl="2"/>
            <a:r>
              <a:rPr lang="en-US" altLang="zh-CN" sz="2400" dirty="0"/>
              <a:t>select </a:t>
            </a:r>
            <a:r>
              <a:rPr lang="zh-CN" altLang="en-US" sz="2400" dirty="0">
                <a:ea typeface="黑体" panose="02010609060101010101" pitchFamily="2" charset="-122"/>
              </a:rPr>
              <a:t>循环的退出</a:t>
            </a:r>
            <a:endParaRPr lang="en-US" altLang="zh-CN" sz="2400" dirty="0">
              <a:ea typeface="黑体" panose="02010609060101010101" pitchFamily="2" charset="-122"/>
            </a:endParaRPr>
          </a:p>
          <a:p>
            <a:pPr lvl="3"/>
            <a:r>
              <a:rPr lang="zh-CN" altLang="en-US" dirty="0">
                <a:ea typeface="黑体" panose="02010609060101010101" pitchFamily="2" charset="-122"/>
              </a:rPr>
              <a:t>按 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ctrl+c</a:t>
            </a:r>
            <a:r>
              <a:rPr lang="en-US" altLang="zh-CN" dirty="0">
                <a:ea typeface="黑体" panose="02010609060101010101" pitchFamily="2" charset="-122"/>
              </a:rPr>
              <a:t>  </a:t>
            </a:r>
            <a:r>
              <a:rPr lang="zh-CN" altLang="en-US" dirty="0">
                <a:ea typeface="黑体" panose="02010609060101010101" pitchFamily="2" charset="-122"/>
              </a:rPr>
              <a:t>退出循环</a:t>
            </a:r>
            <a:endParaRPr lang="en-US" altLang="zh-CN" dirty="0">
              <a:ea typeface="黑体" panose="02010609060101010101" pitchFamily="2" charset="-122"/>
            </a:endParaRPr>
          </a:p>
          <a:p>
            <a:pPr lvl="3"/>
            <a:r>
              <a:rPr lang="zh-CN" altLang="en-US" dirty="0">
                <a:ea typeface="黑体" panose="02010609060101010101" pitchFamily="2" charset="-122"/>
              </a:rPr>
              <a:t>在循环体内用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break</a:t>
            </a: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命令退出循环</a:t>
            </a:r>
            <a:endParaRPr lang="en-US" altLang="zh-CN" dirty="0">
              <a:ea typeface="黑体" panose="02010609060101010101" pitchFamily="2" charset="-122"/>
            </a:endParaRPr>
          </a:p>
          <a:p>
            <a:pPr lvl="3"/>
            <a:r>
              <a:rPr lang="zh-CN" altLang="en-US" dirty="0">
                <a:ea typeface="黑体" panose="02010609060101010101" pitchFamily="2" charset="-122"/>
              </a:rPr>
              <a:t>或用</a:t>
            </a:r>
            <a:r>
              <a:rPr lang="zh-CN" altLang="en-US" b="1" dirty="0"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exit</a:t>
            </a:r>
            <a:r>
              <a:rPr lang="en-US" altLang="zh-CN" b="1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命令终止脚本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128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while</a:t>
            </a:r>
            <a:r>
              <a:rPr lang="zh-CN" altLang="en-US" dirty="0"/>
              <a:t>循环实现菜单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129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50751"/>
            <a:ext cx="8280920" cy="47705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  <a:endParaRPr lang="zh-CN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what-lang-do-you-like_while.sh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 :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"====== Scripting Language ======"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"1) bash"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"2)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perl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"3) python"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"4) ruby"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"5) (Quit) 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read -p "What is your preferred scripting language?  "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lang</a:t>
            </a:r>
            <a:endParaRPr lang="en-US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case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lang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1|bash) 	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"You selected bash"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;;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2|perl) 	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"You selected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perl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;;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3|python)	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"You selected python"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;;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4|ruby)	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"You selected ruby"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;;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5|quit)	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break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;;</a:t>
            </a:r>
            <a:endParaRPr lang="en-US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esac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脚本调试举例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对脚本进行</a:t>
            </a:r>
            <a:r>
              <a:rPr lang="zh-CN" altLang="en-US" b="1" dirty="0">
                <a:solidFill>
                  <a:srgbClr val="FF0000"/>
                </a:solidFill>
              </a:rPr>
              <a:t>语法检查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$ bash -n greetings.sh</a:t>
            </a:r>
          </a:p>
          <a:p>
            <a:r>
              <a:rPr lang="zh-CN" altLang="en-US" dirty="0"/>
              <a:t>显示脚本中每个原始命令行及其执行结果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$ bash -v greetings.sh</a:t>
            </a:r>
          </a:p>
          <a:p>
            <a:r>
              <a:rPr lang="zh-CN" altLang="en-US" dirty="0"/>
              <a:t>以</a:t>
            </a:r>
            <a:r>
              <a:rPr lang="zh-CN" altLang="en-US" b="1" dirty="0">
                <a:solidFill>
                  <a:srgbClr val="FF0000"/>
                </a:solidFill>
              </a:rPr>
              <a:t>调试模式</a:t>
            </a:r>
            <a:r>
              <a:rPr lang="zh-CN" altLang="en-US" dirty="0"/>
              <a:t>执行脚本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$ bash -x greetings.sh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r>
              <a:rPr lang="en-US" altLang="zh-CN" dirty="0"/>
              <a:t>——select 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29000"/>
            <a:ext cx="8363272" cy="2701925"/>
          </a:xfrm>
        </p:spPr>
        <p:txBody>
          <a:bodyPr/>
          <a:lstStyle/>
          <a:p>
            <a:r>
              <a:rPr lang="zh-CN" altLang="en-US" sz="2400" dirty="0">
                <a:ea typeface="黑体" panose="02010609060101010101" pitchFamily="2" charset="-122"/>
              </a:rPr>
              <a:t>按数值顺序排列的菜单项（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list</a:t>
            </a:r>
            <a:r>
              <a:rPr lang="en-US" altLang="zh-CN" sz="2400" dirty="0">
                <a:ea typeface="黑体" panose="02010609060101010101" pitchFamily="2" charset="-122"/>
              </a:rPr>
              <a:t> item</a:t>
            </a:r>
            <a:r>
              <a:rPr lang="zh-CN" altLang="en-US" sz="2400" dirty="0">
                <a:ea typeface="黑体" panose="02010609060101010101" pitchFamily="2" charset="-122"/>
              </a:rPr>
              <a:t>）会显示到标准错误</a:t>
            </a:r>
            <a:endParaRPr lang="en-US" altLang="zh-CN" sz="2400" dirty="0">
              <a:ea typeface="黑体" panose="02010609060101010101" pitchFamily="2" charset="-122"/>
            </a:endParaRPr>
          </a:p>
          <a:p>
            <a:r>
              <a:rPr lang="zh-CN" altLang="en-US" sz="2400" dirty="0">
                <a:ea typeface="黑体" panose="02010609060101010101" pitchFamily="2" charset="-122"/>
              </a:rPr>
              <a:t>菜单项的间隔符由环境变量 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2" charset="-122"/>
              </a:rPr>
              <a:t>IFS </a:t>
            </a:r>
            <a:r>
              <a:rPr lang="zh-CN" altLang="en-US" sz="2400" dirty="0">
                <a:ea typeface="黑体" panose="02010609060101010101" pitchFamily="2" charset="-122"/>
              </a:rPr>
              <a:t>决定</a:t>
            </a:r>
            <a:endParaRPr lang="en-US" altLang="zh-CN" sz="2400" dirty="0">
              <a:ea typeface="黑体" panose="02010609060101010101" pitchFamily="2" charset="-122"/>
            </a:endParaRPr>
          </a:p>
          <a:p>
            <a:r>
              <a:rPr lang="zh-CN" altLang="en-US" sz="2400" dirty="0">
                <a:ea typeface="黑体" panose="02010609060101010101" pitchFamily="2" charset="-122"/>
              </a:rPr>
              <a:t>用于引导用户输入的提示信息存放在环境变量 </a:t>
            </a:r>
            <a:r>
              <a:rPr lang="en-US" altLang="zh-CN" sz="2400" kern="1200" dirty="0">
                <a:solidFill>
                  <a:srgbClr val="002060"/>
                </a:solidFill>
              </a:rPr>
              <a:t>PS3</a:t>
            </a:r>
            <a:r>
              <a:rPr lang="en-US" altLang="zh-CN" sz="2400" kern="1200" dirty="0"/>
              <a:t> </a:t>
            </a:r>
            <a:r>
              <a:rPr lang="zh-CN" altLang="en-US" sz="2400" dirty="0">
                <a:ea typeface="黑体" panose="02010609060101010101" pitchFamily="2" charset="-122"/>
              </a:rPr>
              <a:t>中</a:t>
            </a:r>
          </a:p>
          <a:p>
            <a:r>
              <a:rPr lang="zh-CN" altLang="en-US" sz="2400" dirty="0">
                <a:ea typeface="黑体" panose="02010609060101010101" pitchFamily="2" charset="-122"/>
              </a:rPr>
              <a:t>用户输入的值会被存储在内置变量 </a:t>
            </a:r>
            <a:r>
              <a:rPr lang="en-US" altLang="zh-CN" sz="2400" kern="1200" dirty="0">
                <a:solidFill>
                  <a:srgbClr val="002060"/>
                </a:solidFill>
              </a:rPr>
              <a:t>RELAY</a:t>
            </a:r>
            <a:r>
              <a:rPr lang="en-US" altLang="zh-CN" sz="2400" kern="1200" dirty="0"/>
              <a:t> </a:t>
            </a:r>
            <a:r>
              <a:rPr lang="zh-CN" altLang="en-US" sz="2400" dirty="0">
                <a:ea typeface="黑体" panose="02010609060101010101" pitchFamily="2" charset="-122"/>
              </a:rPr>
              <a:t>中</a:t>
            </a:r>
            <a:endParaRPr lang="en-US" altLang="zh-CN" sz="2400" dirty="0">
              <a:ea typeface="黑体" panose="02010609060101010101" pitchFamily="2" charset="-122"/>
            </a:endParaRPr>
          </a:p>
          <a:p>
            <a:r>
              <a:rPr lang="zh-CN" altLang="en-US" sz="2400" dirty="0">
                <a:ea typeface="黑体" panose="02010609060101010101" pitchFamily="2" charset="-122"/>
              </a:rPr>
              <a:t>用户直接输入回车将重新显示菜单</a:t>
            </a:r>
          </a:p>
          <a:p>
            <a:r>
              <a:rPr lang="zh-CN" altLang="en-US" sz="2400" dirty="0">
                <a:ea typeface="黑体" panose="02010609060101010101" pitchFamily="2" charset="-122"/>
              </a:rPr>
              <a:t>与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for</a:t>
            </a:r>
            <a:r>
              <a:rPr lang="en-US" altLang="zh-CN" sz="2400" dirty="0">
                <a:ea typeface="黑体" panose="02010609060101010101" pitchFamily="2" charset="-122"/>
              </a:rPr>
              <a:t> </a:t>
            </a:r>
            <a:r>
              <a:rPr lang="zh-CN" altLang="en-US" sz="2400" dirty="0">
                <a:ea typeface="黑体" panose="02010609060101010101" pitchFamily="2" charset="-122"/>
              </a:rPr>
              <a:t>循环类似，省略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in list</a:t>
            </a:r>
            <a:r>
              <a:rPr lang="en-US" altLang="zh-CN" sz="2400" b="1" dirty="0">
                <a:ea typeface="黑体" panose="02010609060101010101" pitchFamily="2" charset="-122"/>
              </a:rPr>
              <a:t> </a:t>
            </a:r>
            <a:r>
              <a:rPr lang="zh-CN" altLang="en-US" sz="2400" dirty="0">
                <a:ea typeface="黑体" panose="02010609060101010101" pitchFamily="2" charset="-122"/>
              </a:rPr>
              <a:t>时等价于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in “$*”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130</a:t>
            </a:fld>
            <a:endParaRPr lang="en-US" altLang="zh-CN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5536" y="1576834"/>
            <a:ext cx="8382000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select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variable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list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do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循环开始的标志</a:t>
            </a:r>
            <a:endParaRPr lang="zh-CN" altLang="en-US" sz="2400" b="1" dirty="0">
              <a:solidFill>
                <a:srgbClr val="99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循环变量每取一次值，循环体就执行一遍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done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循环结束的标志</a:t>
            </a:r>
            <a:endParaRPr lang="en-US" altLang="zh-CN" sz="2400" b="1" dirty="0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r>
              <a:rPr lang="en-US" altLang="zh-CN" dirty="0"/>
              <a:t>——select </a:t>
            </a:r>
            <a:r>
              <a:rPr lang="zh-CN" altLang="en-US" dirty="0"/>
              <a:t>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131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567820"/>
            <a:ext cx="8280920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what-lang-do-you-like_select.sh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clear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PS3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="What is your preferred scripting language?  "</a:t>
            </a:r>
          </a:p>
          <a:p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select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bash 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perl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python ruby quit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$s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bash|perl|python|ruby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echo "You selected $s"  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quit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break  ;; 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*) echo "You selected error , retry …" 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esac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r>
              <a:rPr lang="en-US" altLang="zh-CN" dirty="0"/>
              <a:t>——select </a:t>
            </a:r>
            <a:r>
              <a:rPr lang="zh-CN" altLang="en-US" dirty="0"/>
              <a:t>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132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567820"/>
            <a:ext cx="8280920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what-os-do-you-like_select.sh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clear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PS3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="What is your preferred OS? 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IFS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='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</a:p>
          <a:p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Linux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Gnu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Hurd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FreeBSD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Mac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OS X"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select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os</a:t>
            </a:r>
            <a:endParaRPr lang="en-US" altLang="zh-CN" sz="20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$REPLY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1|2|3|4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echo "You selected $s"  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*) break 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esac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r>
              <a:rPr lang="en-US" altLang="zh-CN" dirty="0"/>
              <a:t>——select </a:t>
            </a:r>
            <a:r>
              <a:rPr lang="zh-CN" altLang="en-US" dirty="0"/>
              <a:t>举例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133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80920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/root/bin/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xtop</a:t>
            </a:r>
            <a:endParaRPr lang="zh-CN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what-cmd-do-you-want_select.sh</a:t>
            </a:r>
          </a:p>
          <a:p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PS3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="Select a program you want to execute: "</a:t>
            </a:r>
          </a:p>
          <a:p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TOPLIST="top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htop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atop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nettop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jnettop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iftop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ftop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iotop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mytop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innotop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dnstop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apachetop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</a:p>
          <a:p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clear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select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prog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$TOPLIST quit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[[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prog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== quit ]]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&amp;&amp;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exit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rpm -q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prog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&gt; /dev/null &amp;&amp;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prog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|| echo "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prog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is not installed."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位置参数和命令行参数处理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t>134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参数处理概述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在脚本中经常使用流程控制处理位置参数</a:t>
            </a:r>
            <a:endParaRPr lang="en-US" altLang="zh-CN" dirty="0"/>
          </a:p>
          <a:p>
            <a:pPr lvl="1"/>
            <a:r>
              <a:rPr lang="zh-CN" altLang="en-US" dirty="0"/>
              <a:t>循环结构：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</a:p>
          <a:p>
            <a:pPr lvl="1"/>
            <a:r>
              <a:rPr lang="zh-CN" altLang="en-US" dirty="0"/>
              <a:t>多分支结构：</a:t>
            </a:r>
            <a:r>
              <a:rPr lang="en-US" altLang="zh-CN" dirty="0"/>
              <a:t>case</a:t>
            </a:r>
          </a:p>
          <a:p>
            <a:r>
              <a:rPr lang="zh-CN" altLang="en-US" dirty="0"/>
              <a:t>在脚本中经常使用如下命令配合位置参数处理</a:t>
            </a:r>
            <a:endParaRPr lang="en-US" altLang="zh-CN" dirty="0"/>
          </a:p>
          <a:p>
            <a:pPr lvl="1"/>
            <a:r>
              <a:rPr lang="en-US" altLang="zh-CN" dirty="0"/>
              <a:t>shift</a:t>
            </a:r>
          </a:p>
          <a:p>
            <a:pPr lvl="1"/>
            <a:r>
              <a:rPr lang="en-US" altLang="zh-CN" dirty="0" err="1"/>
              <a:t>getopts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135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位置参数的遍历（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136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80949"/>
            <a:ext cx="8280920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#!/bin/bash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## filename: pp_traverse_1.sh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 Usage: pp_traverse_1.sh [arguments]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</a:t>
            </a:r>
          </a:p>
          <a:p>
            <a:endParaRPr lang="en-US" altLang="zh-CN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echo "The name of this script is: `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basename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$0`"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echo "The arguments are: $*"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echo "The number of arguments is: $#"</a:t>
            </a:r>
          </a:p>
          <a:p>
            <a:endParaRPr lang="en-US" altLang="zh-CN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; do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echo "$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" ;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done</a:t>
            </a:r>
          </a:p>
          <a:p>
            <a:endParaRPr lang="en-US" altLang="zh-CN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num=1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; 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echo "The ${num}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th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argument is: $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" 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((num++))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位置参数的遍历（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137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28092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#!/bin/bash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## filename: pp_traverse_2.sh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 This script is to test command line arguments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 Usage: pp_traverse_2.sh [arguments]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echo "----- using the first kind of method ---- 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num=1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[ $num -le $# ]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#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eval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para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=\$$num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# echo "The ${num}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th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argument is: $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para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echo "The ${num}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th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argument is: ${!num}"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let num=num+1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done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echo "----- using the second kind of method --- "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(( num=1 ; num &lt;= $# ; num++))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; 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echo "The ${num}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th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argument is: ${!num}"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位置参数的遍历（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138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19974"/>
            <a:ext cx="828092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#!/bin/bash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## filename: pp_traverse_shift_while.sh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 Usage: pp_traverse_shift_while.sh [arguments]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echo "using while loop to traverse positional parameter"</a:t>
            </a:r>
          </a:p>
          <a:p>
            <a:endParaRPr lang="en-US" altLang="zh-CN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#while [[ "$1" ]] ; 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    echo "$1"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    shift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#done</a:t>
            </a:r>
          </a:p>
          <a:p>
            <a:endParaRPr lang="en-US" altLang="zh-CN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num=1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[[ "$1" ]]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; 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  echo "The ${num}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th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argument is: $1"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  let num=num+1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shift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位置参数的遍历（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139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28092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#!/bin/bash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## filename: pp_traverse_shift_until.sh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 Usage: pp_traverse_shift_until.sh [arguments]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echo "using until loop to traverse positional parameter"</a:t>
            </a:r>
          </a:p>
          <a:p>
            <a:endParaRPr lang="en-US" altLang="zh-CN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#until [ -z "$1" ] ; 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    echo "$1"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    shift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#done</a:t>
            </a:r>
          </a:p>
          <a:p>
            <a:endParaRPr lang="en-US" altLang="zh-CN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num=1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until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[ -z "$1" ]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  echo "The ${num}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th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argument is: $1"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  ((num++))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shift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脚本调试 </a:t>
            </a:r>
            <a:r>
              <a:rPr lang="en-US" altLang="zh-CN" dirty="0"/>
              <a:t>2 —— set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在脚本内使用</a:t>
            </a:r>
            <a:r>
              <a:rPr lang="en-US" altLang="zh-CN" dirty="0"/>
              <a:t>set</a:t>
            </a:r>
            <a:r>
              <a:rPr lang="zh-CN" altLang="en-US" dirty="0"/>
              <a:t>命令开启调试选项</a:t>
            </a:r>
            <a:endParaRPr lang="en-US" altLang="zh-CN" dirty="0"/>
          </a:p>
          <a:p>
            <a:pPr lvl="1"/>
            <a:r>
              <a:rPr lang="en-US" altLang="zh-CN" b="1" dirty="0"/>
              <a:t>set -x </a:t>
            </a:r>
            <a:r>
              <a:rPr lang="zh-CN" altLang="en-US" dirty="0"/>
              <a:t>：显示由</a:t>
            </a:r>
            <a:r>
              <a:rPr lang="en-US" altLang="zh-CN" dirty="0"/>
              <a:t>shell</a:t>
            </a:r>
            <a:r>
              <a:rPr lang="zh-CN" altLang="en-US" dirty="0"/>
              <a:t>执行的命令及其参数</a:t>
            </a:r>
            <a:endParaRPr lang="en-US" altLang="zh-CN" dirty="0"/>
          </a:p>
          <a:p>
            <a:pPr lvl="1"/>
            <a:r>
              <a:rPr lang="en-US" altLang="zh-CN" b="1" dirty="0"/>
              <a:t>set -v </a:t>
            </a:r>
            <a:r>
              <a:rPr lang="zh-CN" altLang="en-US" dirty="0"/>
              <a:t>：显示由</a:t>
            </a:r>
            <a:r>
              <a:rPr lang="en-US" altLang="zh-CN" dirty="0"/>
              <a:t>shell</a:t>
            </a:r>
            <a:r>
              <a:rPr lang="zh-CN" altLang="en-US" dirty="0"/>
              <a:t>读入的命令行</a:t>
            </a:r>
            <a:endParaRPr lang="en-US" altLang="zh-CN" dirty="0"/>
          </a:p>
          <a:p>
            <a:pPr lvl="1"/>
            <a:r>
              <a:rPr lang="en-US" altLang="zh-CN" b="1" dirty="0"/>
              <a:t>set -n</a:t>
            </a:r>
            <a:r>
              <a:rPr lang="zh-CN" altLang="en-US" b="1" dirty="0"/>
              <a:t> </a:t>
            </a:r>
            <a:r>
              <a:rPr lang="zh-CN" altLang="en-US" dirty="0"/>
              <a:t>：读取命令但不执行他们，用于语法检查</a:t>
            </a:r>
            <a:endParaRPr lang="en-US" altLang="zh-CN" dirty="0"/>
          </a:p>
          <a:p>
            <a:r>
              <a:rPr lang="zh-CN" altLang="en-US" dirty="0"/>
              <a:t>在脚本内使用</a:t>
            </a:r>
            <a:r>
              <a:rPr lang="en-US" altLang="zh-CN" dirty="0"/>
              <a:t>set</a:t>
            </a:r>
            <a:r>
              <a:rPr lang="zh-CN" altLang="en-US" dirty="0"/>
              <a:t>命令关闭已开启的调试选项</a:t>
            </a:r>
            <a:endParaRPr lang="en-US" altLang="zh-CN" dirty="0"/>
          </a:p>
          <a:p>
            <a:pPr lvl="1"/>
            <a:r>
              <a:rPr lang="en-US" altLang="zh-CN" b="1" dirty="0"/>
              <a:t>set +x00</a:t>
            </a:r>
          </a:p>
          <a:p>
            <a:pPr lvl="1"/>
            <a:r>
              <a:rPr lang="en-US" altLang="zh-CN" b="1" dirty="0"/>
              <a:t>set +v</a:t>
            </a:r>
          </a:p>
          <a:p>
            <a:pPr lvl="1"/>
            <a:r>
              <a:rPr lang="en-US" altLang="zh-CN" b="1" dirty="0"/>
              <a:t>set +n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位置参数的遍历（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140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91982"/>
            <a:ext cx="828092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#!/bin/bash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## filename: pp_traverse_shift_for.sh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 Usage: pp_traverse_shift_for.sh [arguments]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echo "using for loop to traverse positional parameter"</a:t>
            </a:r>
          </a:p>
          <a:p>
            <a:endParaRPr lang="en-US" altLang="zh-CN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#for (( ; ; )) ; 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    [ -n "$1" ] &amp;&amp;  echo "$1" || break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    shift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#done</a:t>
            </a:r>
          </a:p>
          <a:p>
            <a:endParaRPr lang="en-US" altLang="zh-CN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(( num=1 ; ; num++ ))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; 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  [ -n "$1" ] &amp;&amp;  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    echo "The ${num}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th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argument is: $1" || break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 shift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done</a:t>
            </a:r>
          </a:p>
          <a:p>
            <a:endParaRPr lang="en-US" altLang="zh-CN" b="1" dirty="0">
              <a:solidFill>
                <a:srgbClr val="C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位置参数处理举例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141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08912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ren</a:t>
            </a:r>
            <a:endParaRPr lang="en-US" altLang="zh-CN" sz="14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[ $# -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lt</a:t>
            </a:r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3 ]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then 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cat &lt;&lt;_HELP_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FUNCTION:  Renames a number of files using 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sed</a:t>
            </a:r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regular expressions.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USAGE:     $0 '&lt;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regexp</a:t>
            </a:r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&gt;' '&lt;replacement&gt;' &lt;files ...&gt;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EXAMPLE:   Rename all *.HTM files to *.html: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$0 'HTM$' 'html' *.HTM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_HELP_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exit 1</a:t>
            </a:r>
          </a:p>
          <a:p>
            <a:r>
              <a:rPr lang="en-US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OLD="$1" ; NEW="$2" ; shift ; shift  </a:t>
            </a:r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$* contains now all the files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file in $*;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[ -f "$file" ] 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then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newfile</a:t>
            </a:r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=`echo "$file" | 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sed</a:t>
            </a:r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"s/${OLD}/${NEW}/g"`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4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 -f "$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newfile</a:t>
            </a:r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 ]</a:t>
            </a:r>
            <a:r>
              <a:rPr lang="en-US" altLang="zh-CN" sz="14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then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echo "ERROR: $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newfile</a:t>
            </a:r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exists already."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4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echo "Renaming $file to $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newfile</a:t>
            </a:r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."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mv</a:t>
            </a:r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"$file" "$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newfile</a:t>
            </a:r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en-US" altLang="zh-CN" sz="1400" b="1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选项和参数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710037"/>
          </a:xfrm>
        </p:spPr>
        <p:txBody>
          <a:bodyPr/>
          <a:lstStyle/>
          <a:p>
            <a:r>
              <a:rPr lang="en-US" altLang="zh-CN" dirty="0"/>
              <a:t>-z</a:t>
            </a:r>
            <a:r>
              <a:rPr lang="zh-CN" altLang="en-US" dirty="0"/>
              <a:t>是个</a:t>
            </a:r>
            <a:r>
              <a:rPr lang="zh-CN" altLang="en-US" b="1" dirty="0">
                <a:solidFill>
                  <a:srgbClr val="002060"/>
                </a:solidFill>
              </a:rPr>
              <a:t>选项</a:t>
            </a:r>
            <a:r>
              <a:rPr lang="zh-CN" altLang="en-US" dirty="0">
                <a:solidFill>
                  <a:srgbClr val="002060"/>
                </a:solidFill>
              </a:rPr>
              <a:t>（</a:t>
            </a:r>
            <a:r>
              <a:rPr lang="en-US" altLang="zh-CN" b="1" dirty="0">
                <a:solidFill>
                  <a:srgbClr val="002060"/>
                </a:solidFill>
              </a:rPr>
              <a:t>option</a:t>
            </a:r>
            <a:r>
              <a:rPr lang="zh-CN" altLang="en-US" dirty="0">
                <a:solidFill>
                  <a:srgbClr val="002060"/>
                </a:solidFill>
              </a:rPr>
              <a:t>），</a:t>
            </a:r>
            <a:r>
              <a:rPr lang="zh-CN" altLang="en-US" dirty="0"/>
              <a:t>以减号开始的单字符</a:t>
            </a:r>
            <a:endParaRPr lang="en-US" altLang="zh-CN" dirty="0"/>
          </a:p>
          <a:p>
            <a:r>
              <a:rPr lang="en-US" altLang="zh-CN" dirty="0"/>
              <a:t>-c</a:t>
            </a:r>
            <a:r>
              <a:rPr lang="zh-CN" altLang="en-US" dirty="0"/>
              <a:t>也是个选项，</a:t>
            </a:r>
            <a:r>
              <a:rPr lang="en-US" altLang="zh-CN" dirty="0"/>
              <a:t>/etc/</a:t>
            </a:r>
            <a:r>
              <a:rPr lang="en-US" altLang="zh-CN" dirty="0" err="1"/>
              <a:t>mybackup.conf</a:t>
            </a:r>
            <a:r>
              <a:rPr lang="en-US" altLang="zh-CN" dirty="0"/>
              <a:t> </a:t>
            </a:r>
            <a:r>
              <a:rPr lang="zh-CN" altLang="en-US" dirty="0"/>
              <a:t>是该选项的</a:t>
            </a:r>
            <a:r>
              <a:rPr lang="zh-CN" altLang="en-US" b="1" dirty="0">
                <a:solidFill>
                  <a:srgbClr val="002060"/>
                </a:solidFill>
              </a:rPr>
              <a:t>附加参数</a:t>
            </a:r>
            <a:r>
              <a:rPr lang="zh-CN" altLang="en-US" dirty="0">
                <a:solidFill>
                  <a:srgbClr val="002060"/>
                </a:solidFill>
              </a:rPr>
              <a:t>（</a:t>
            </a:r>
            <a:r>
              <a:rPr lang="en-US" altLang="zh-CN" b="1" dirty="0">
                <a:solidFill>
                  <a:srgbClr val="002060"/>
                </a:solidFill>
              </a:rPr>
              <a:t>additional argument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zh-CN" altLang="en-US" dirty="0">
                <a:solidFill>
                  <a:srgbClr val="002060"/>
                </a:solidFill>
              </a:rPr>
              <a:t>）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/>
              <a:t>-r</a:t>
            </a:r>
            <a:r>
              <a:rPr lang="zh-CN" altLang="en-US" dirty="0"/>
              <a:t>和</a:t>
            </a:r>
            <a:r>
              <a:rPr lang="en-US" altLang="zh-CN" dirty="0"/>
              <a:t>-v</a:t>
            </a:r>
            <a:r>
              <a:rPr lang="zh-CN" altLang="en-US" dirty="0"/>
              <a:t>也是</a:t>
            </a:r>
            <a:r>
              <a:rPr lang="zh-CN" altLang="en-US" b="1" dirty="0"/>
              <a:t>选项</a:t>
            </a:r>
            <a:r>
              <a:rPr lang="zh-CN" altLang="en-US" dirty="0"/>
              <a:t>，且不带附加参数</a:t>
            </a:r>
            <a:endParaRPr lang="en-US" altLang="zh-CN" dirty="0"/>
          </a:p>
          <a:p>
            <a:r>
              <a:rPr lang="en-US" altLang="zh-CN" dirty="0"/>
              <a:t>./foo.txt  </a:t>
            </a:r>
            <a:r>
              <a:rPr lang="zh-CN" altLang="en-US" dirty="0"/>
              <a:t>和</a:t>
            </a:r>
            <a:r>
              <a:rPr lang="en-US" altLang="zh-CN" dirty="0"/>
              <a:t> ./</a:t>
            </a:r>
            <a:r>
              <a:rPr lang="en-US" altLang="zh-CN" dirty="0" err="1"/>
              <a:t>mydir</a:t>
            </a:r>
            <a:r>
              <a:rPr lang="en-US" altLang="zh-CN" dirty="0"/>
              <a:t> </a:t>
            </a:r>
            <a:r>
              <a:rPr lang="zh-CN" altLang="en-US" dirty="0"/>
              <a:t>是脚本的处理对象，他们是</a:t>
            </a:r>
            <a:r>
              <a:rPr lang="zh-CN" altLang="en-US" b="1" dirty="0"/>
              <a:t>不与任何选项相关的参数</a:t>
            </a:r>
            <a:r>
              <a:rPr lang="zh-CN" altLang="en-US" dirty="0"/>
              <a:t>，在</a:t>
            </a:r>
            <a:r>
              <a:rPr lang="en-US" altLang="zh-CN" dirty="0"/>
              <a:t>POSIX®</a:t>
            </a:r>
            <a:r>
              <a:rPr lang="zh-CN" altLang="en-US" dirty="0"/>
              <a:t>标准中称其为</a:t>
            </a:r>
            <a:r>
              <a:rPr lang="zh-CN" altLang="en-US" dirty="0">
                <a:solidFill>
                  <a:srgbClr val="002060"/>
                </a:solidFill>
              </a:rPr>
              <a:t>“</a:t>
            </a:r>
            <a:r>
              <a:rPr lang="zh-CN" altLang="en-US" b="1" dirty="0">
                <a:solidFill>
                  <a:srgbClr val="002060"/>
                </a:solidFill>
              </a:rPr>
              <a:t>操作 对象</a:t>
            </a:r>
            <a:r>
              <a:rPr lang="en-US" altLang="zh-CN" b="1" dirty="0">
                <a:solidFill>
                  <a:srgbClr val="002060"/>
                </a:solidFill>
              </a:rPr>
              <a:t>/</a:t>
            </a:r>
            <a:r>
              <a:rPr lang="zh-CN" altLang="en-US" b="1" dirty="0">
                <a:solidFill>
                  <a:srgbClr val="002060"/>
                </a:solidFill>
              </a:rPr>
              <a:t>数</a:t>
            </a:r>
            <a:r>
              <a:rPr lang="zh-CN" altLang="en-US" dirty="0">
                <a:solidFill>
                  <a:srgbClr val="002060"/>
                </a:solidFill>
              </a:rPr>
              <a:t>”（</a:t>
            </a:r>
            <a:r>
              <a:rPr lang="en-US" altLang="zh-CN" b="1" dirty="0">
                <a:solidFill>
                  <a:srgbClr val="002060"/>
                </a:solidFill>
              </a:rPr>
              <a:t>operands</a:t>
            </a:r>
            <a:r>
              <a:rPr lang="zh-CN" altLang="en-US" dirty="0">
                <a:solidFill>
                  <a:srgbClr val="002060"/>
                </a:solidFill>
              </a:rPr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142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311151"/>
            <a:ext cx="849694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/>
              <a:t>mybackup</a:t>
            </a:r>
            <a:r>
              <a:rPr lang="en-US" altLang="zh-CN" sz="2400" b="1" dirty="0"/>
              <a:t> -z -c /etc/</a:t>
            </a:r>
            <a:r>
              <a:rPr lang="en-US" altLang="zh-CN" sz="2400" b="1" dirty="0" err="1"/>
              <a:t>mybackup.conf</a:t>
            </a:r>
            <a:r>
              <a:rPr lang="en-US" altLang="zh-CN" sz="2400" b="1" dirty="0"/>
              <a:t>  -r -v ./foo.txt  ./</a:t>
            </a:r>
            <a:r>
              <a:rPr lang="en-US" altLang="zh-CN" sz="2400" b="1" dirty="0" err="1"/>
              <a:t>mydir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处理选项和参数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040560"/>
          </a:xfrm>
        </p:spPr>
        <p:txBody>
          <a:bodyPr/>
          <a:lstStyle/>
          <a:p>
            <a:r>
              <a:rPr lang="zh-CN" altLang="en-US" sz="2800" dirty="0"/>
              <a:t>按照</a:t>
            </a:r>
            <a:r>
              <a:rPr lang="en-US" altLang="zh-CN" sz="2800" dirty="0"/>
              <a:t>Linux</a:t>
            </a:r>
            <a:r>
              <a:rPr lang="zh-CN" altLang="en-US" sz="2800" dirty="0"/>
              <a:t>的命令行书写规范，如下命令行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也可以写成如下的等价形式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用户使用自己的代码分析这些选项将变得十分困难</a:t>
            </a:r>
            <a:endParaRPr lang="en-US" altLang="zh-CN" sz="2800" dirty="0"/>
          </a:p>
          <a:p>
            <a:r>
              <a:rPr lang="en-US" altLang="zh-CN" sz="2800" dirty="0"/>
              <a:t>Shell</a:t>
            </a:r>
            <a:r>
              <a:rPr lang="zh-CN" altLang="en-US" sz="2800" dirty="0"/>
              <a:t>的内置命令</a:t>
            </a:r>
            <a:r>
              <a:rPr lang="en-US" altLang="zh-CN" sz="2800" dirty="0" err="1"/>
              <a:t>getopts</a:t>
            </a:r>
            <a:r>
              <a:rPr lang="zh-CN" altLang="en-US" sz="2800" dirty="0"/>
              <a:t>可以识别所有常见的选项格式，为用户处理选项和参数提供了方便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143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7776864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 err="1"/>
              <a:t>mybackup</a:t>
            </a:r>
            <a:r>
              <a:rPr lang="en-US" altLang="zh-CN" sz="2200" b="1" dirty="0"/>
              <a:t> -z -c /etc/</a:t>
            </a:r>
            <a:r>
              <a:rPr lang="en-US" altLang="zh-CN" sz="2200" b="1" dirty="0" err="1"/>
              <a:t>mybackup.conf</a:t>
            </a:r>
            <a:r>
              <a:rPr lang="en-US" altLang="zh-CN" sz="2200" b="1" dirty="0"/>
              <a:t>  -r -v ./foo.txt  ./</a:t>
            </a:r>
            <a:r>
              <a:rPr lang="en-US" altLang="zh-CN" sz="2200" b="1" dirty="0" err="1"/>
              <a:t>mydir</a:t>
            </a:r>
            <a:endParaRPr lang="zh-CN" alt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2714144"/>
            <a:ext cx="7776864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err="1"/>
              <a:t>mybackup</a:t>
            </a:r>
            <a:r>
              <a:rPr lang="en-US" altLang="zh-CN" sz="2000" b="1" dirty="0"/>
              <a:t> -</a:t>
            </a:r>
            <a:r>
              <a:rPr lang="en-US" altLang="zh-CN" sz="2000" b="1" dirty="0" err="1"/>
              <a:t>zr</a:t>
            </a:r>
            <a:r>
              <a:rPr lang="en-US" altLang="zh-CN" sz="2000" b="1" dirty="0"/>
              <a:t> -c /etc/</a:t>
            </a:r>
            <a:r>
              <a:rPr lang="en-US" altLang="zh-CN" sz="2000" b="1" dirty="0" err="1"/>
              <a:t>mybackup.conf</a:t>
            </a:r>
            <a:r>
              <a:rPr lang="en-US" altLang="zh-CN" sz="2000" b="1" dirty="0"/>
              <a:t> -v ./foo.txt  ./</a:t>
            </a:r>
            <a:r>
              <a:rPr lang="en-US" altLang="zh-CN" sz="2000" b="1" dirty="0" err="1"/>
              <a:t>mydir</a:t>
            </a:r>
            <a:endParaRPr lang="en-US" altLang="zh-CN" sz="2000" b="1" dirty="0"/>
          </a:p>
          <a:p>
            <a:r>
              <a:rPr lang="en-US" altLang="zh-CN" sz="2000" b="1" dirty="0" err="1"/>
              <a:t>mybackup</a:t>
            </a:r>
            <a:r>
              <a:rPr lang="en-US" altLang="zh-CN" sz="2000" b="1" dirty="0"/>
              <a:t> -</a:t>
            </a:r>
            <a:r>
              <a:rPr lang="en-US" altLang="zh-CN" sz="2000" b="1" dirty="0" err="1"/>
              <a:t>zv</a:t>
            </a:r>
            <a:r>
              <a:rPr lang="en-US" altLang="zh-CN" sz="2000" b="1" dirty="0"/>
              <a:t> -c /etc/</a:t>
            </a:r>
            <a:r>
              <a:rPr lang="en-US" altLang="zh-CN" sz="2000" b="1" dirty="0" err="1"/>
              <a:t>mybackup.conf</a:t>
            </a:r>
            <a:r>
              <a:rPr lang="en-US" altLang="zh-CN" sz="2000" b="1" dirty="0"/>
              <a:t> -r ./foo.txt  ./</a:t>
            </a:r>
            <a:r>
              <a:rPr lang="en-US" altLang="zh-CN" sz="2000" b="1" dirty="0" err="1"/>
              <a:t>mydir</a:t>
            </a:r>
            <a:endParaRPr lang="en-US" altLang="zh-CN" sz="2000" b="1" dirty="0"/>
          </a:p>
          <a:p>
            <a:r>
              <a:rPr lang="en-US" altLang="zh-CN" sz="2000" b="1" dirty="0" err="1"/>
              <a:t>mybackup</a:t>
            </a:r>
            <a:r>
              <a:rPr lang="en-US" altLang="zh-CN" sz="2000" b="1" dirty="0"/>
              <a:t> -</a:t>
            </a:r>
            <a:r>
              <a:rPr lang="en-US" altLang="zh-CN" sz="2000" b="1" dirty="0" err="1"/>
              <a:t>vr</a:t>
            </a:r>
            <a:r>
              <a:rPr lang="en-US" altLang="zh-CN" sz="2000" b="1" dirty="0"/>
              <a:t> -c /etc/</a:t>
            </a:r>
            <a:r>
              <a:rPr lang="en-US" altLang="zh-CN" sz="2000" b="1" dirty="0" err="1"/>
              <a:t>mybackup.conf</a:t>
            </a:r>
            <a:r>
              <a:rPr lang="en-US" altLang="zh-CN" sz="2000" b="1" dirty="0"/>
              <a:t> -z ./foo.txt  ./</a:t>
            </a:r>
            <a:r>
              <a:rPr lang="en-US" altLang="zh-CN" sz="2000" b="1" dirty="0" err="1"/>
              <a:t>mydir</a:t>
            </a:r>
            <a:endParaRPr lang="en-US" altLang="zh-CN" sz="2000" b="1" dirty="0"/>
          </a:p>
          <a:p>
            <a:r>
              <a:rPr lang="en-US" altLang="zh-CN" sz="2000" b="1" dirty="0" err="1"/>
              <a:t>mybackup</a:t>
            </a:r>
            <a:r>
              <a:rPr lang="en-US" altLang="zh-CN" sz="2000" b="1" dirty="0"/>
              <a:t> -</a:t>
            </a:r>
            <a:r>
              <a:rPr lang="en-US" altLang="zh-CN" sz="2000" b="1" dirty="0" err="1"/>
              <a:t>vz</a:t>
            </a:r>
            <a:r>
              <a:rPr lang="en-US" altLang="zh-CN" sz="2000" b="1" dirty="0"/>
              <a:t> -c /etc/</a:t>
            </a:r>
            <a:r>
              <a:rPr lang="en-US" altLang="zh-CN" sz="2000" b="1" dirty="0" err="1"/>
              <a:t>mybackup.conf</a:t>
            </a:r>
            <a:r>
              <a:rPr lang="en-US" altLang="zh-CN" sz="2000" b="1" dirty="0"/>
              <a:t> -r ./foo.txt  ./</a:t>
            </a:r>
            <a:r>
              <a:rPr lang="en-US" altLang="zh-CN" sz="2000" b="1" dirty="0" err="1"/>
              <a:t>mydir</a:t>
            </a:r>
            <a:endParaRPr lang="en-US" altLang="zh-CN" sz="2000" b="1" dirty="0"/>
          </a:p>
          <a:p>
            <a:r>
              <a:rPr lang="en-US" altLang="zh-CN" sz="2000" b="1" dirty="0" err="1"/>
              <a:t>mybackup</a:t>
            </a:r>
            <a:r>
              <a:rPr lang="en-US" altLang="zh-CN" sz="2000" b="1" dirty="0"/>
              <a:t> -</a:t>
            </a:r>
            <a:r>
              <a:rPr lang="en-US" altLang="zh-CN" sz="2000" b="1" dirty="0" err="1"/>
              <a:t>zrv</a:t>
            </a:r>
            <a:r>
              <a:rPr lang="en-US" altLang="zh-CN" sz="2000" b="1" dirty="0"/>
              <a:t> -c /etc/</a:t>
            </a:r>
            <a:r>
              <a:rPr lang="en-US" altLang="zh-CN" sz="2000" b="1" dirty="0" err="1"/>
              <a:t>mybackup.conf</a:t>
            </a:r>
            <a:r>
              <a:rPr lang="en-US" altLang="zh-CN" sz="2000" b="1" dirty="0"/>
              <a:t> ./foo.txt  ./</a:t>
            </a:r>
            <a:r>
              <a:rPr lang="en-US" altLang="zh-CN" sz="2000" b="1" dirty="0" err="1"/>
              <a:t>mydir</a:t>
            </a:r>
            <a:endParaRPr lang="en-US" altLang="zh-CN" sz="2000" b="1" dirty="0"/>
          </a:p>
          <a:p>
            <a:r>
              <a:rPr lang="en-US" altLang="zh-CN" sz="2000" b="1" dirty="0" err="1"/>
              <a:t>mybackup</a:t>
            </a:r>
            <a:r>
              <a:rPr lang="en-US" altLang="zh-CN" sz="2000" b="1" dirty="0"/>
              <a:t> -</a:t>
            </a:r>
            <a:r>
              <a:rPr lang="en-US" altLang="zh-CN" sz="2000" b="1" dirty="0" err="1"/>
              <a:t>zrvc</a:t>
            </a:r>
            <a:r>
              <a:rPr lang="en-US" altLang="zh-CN" sz="2000" b="1" dirty="0"/>
              <a:t> /etc/</a:t>
            </a:r>
            <a:r>
              <a:rPr lang="en-US" altLang="zh-CN" sz="2000" b="1" dirty="0" err="1"/>
              <a:t>mybackup.conf</a:t>
            </a:r>
            <a:r>
              <a:rPr lang="en-US" altLang="zh-CN" sz="2000" b="1" dirty="0"/>
              <a:t>  ./foo.txt  ./</a:t>
            </a:r>
            <a:r>
              <a:rPr lang="en-US" altLang="zh-CN" sz="2000" b="1" dirty="0" err="1"/>
              <a:t>mydir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内置命令</a:t>
            </a:r>
            <a:r>
              <a:rPr lang="en-US" altLang="zh-CN" dirty="0"/>
              <a:t>——</a:t>
            </a:r>
            <a:r>
              <a:rPr lang="en-US" altLang="zh-CN" dirty="0" err="1"/>
              <a:t>getopts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288032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OPTSTRING </a:t>
            </a:r>
            <a:endParaRPr lang="en-US" altLang="zh-CN" sz="2800" dirty="0"/>
          </a:p>
          <a:p>
            <a:pPr lvl="1"/>
            <a:r>
              <a:rPr lang="zh-CN" altLang="en-US" sz="2400" dirty="0"/>
              <a:t>是由若干有效的选项标识符组成的选项字符串</a:t>
            </a:r>
            <a:endParaRPr lang="en-US" altLang="zh-CN" sz="2400" dirty="0"/>
          </a:p>
          <a:p>
            <a:pPr lvl="1"/>
            <a:r>
              <a:rPr lang="zh-CN" altLang="en-US" sz="2400" dirty="0"/>
              <a:t>若某选项标识符后有冒号，则表示此选项有附加参数</a:t>
            </a:r>
            <a:endParaRPr lang="en-US" altLang="zh-CN" sz="2400" dirty="0"/>
          </a:p>
          <a:p>
            <a:pPr lvl="1"/>
            <a:r>
              <a:rPr lang="zh-CN" altLang="en-US" sz="2400" dirty="0"/>
              <a:t>若整个字符串前有冒号，将使用“安静”的错误模式</a:t>
            </a:r>
          </a:p>
          <a:p>
            <a:r>
              <a:rPr lang="en-US" altLang="zh-CN" sz="2800" b="1" dirty="0">
                <a:solidFill>
                  <a:srgbClr val="002060"/>
                </a:solidFill>
              </a:rPr>
              <a:t>VARNAME </a:t>
            </a:r>
            <a:r>
              <a:rPr lang="zh-CN" altLang="en-US" sz="2800" dirty="0"/>
              <a:t>：每次匹配成功的选项保存在变量中</a:t>
            </a:r>
          </a:p>
          <a:p>
            <a:r>
              <a:rPr lang="en-US" altLang="zh-CN" sz="2800" b="1" dirty="0"/>
              <a:t>ARGS </a:t>
            </a:r>
            <a:r>
              <a:rPr lang="zh-CN" altLang="en-US" sz="2800" dirty="0"/>
              <a:t>：</a:t>
            </a:r>
            <a:r>
              <a:rPr lang="en-US" altLang="zh-CN" sz="2800" dirty="0"/>
              <a:t> </a:t>
            </a:r>
            <a:r>
              <a:rPr lang="zh-CN" altLang="en-US" sz="2800" dirty="0"/>
              <a:t>参数列表，省略时为 </a:t>
            </a:r>
            <a:r>
              <a:rPr lang="en-US" altLang="zh-CN" sz="2800" b="1" dirty="0"/>
              <a:t>”$@”</a:t>
            </a:r>
            <a:endParaRPr lang="zh-CN" altLang="en-US" sz="2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144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239143"/>
            <a:ext cx="799288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err="1"/>
              <a:t>getopts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OPTSTRING </a:t>
            </a:r>
            <a:r>
              <a:rPr lang="en-US" altLang="zh-CN" sz="2800" b="1" dirty="0">
                <a:solidFill>
                  <a:srgbClr val="002060"/>
                </a:solidFill>
              </a:rPr>
              <a:t>VARNAME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[ARGS...]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5127575"/>
            <a:ext cx="7704856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err="1"/>
              <a:t>getopts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c:zrv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002060"/>
                </a:solidFill>
              </a:rPr>
              <a:t>opt</a:t>
            </a:r>
          </a:p>
          <a:p>
            <a:r>
              <a:rPr lang="en-US" altLang="zh-CN" sz="2800" b="1" dirty="0" err="1"/>
              <a:t>getopts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:c:zrv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002060"/>
                </a:solidFill>
              </a:rPr>
              <a:t>opt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getopts</a:t>
            </a:r>
            <a:r>
              <a:rPr lang="zh-CN" altLang="en-US" dirty="0"/>
              <a:t>的执行过程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r>
              <a:rPr lang="zh-CN" altLang="en-US" sz="2800" dirty="0"/>
              <a:t>通常需要以循环的方式执行多次 </a:t>
            </a:r>
            <a:r>
              <a:rPr lang="en-US" altLang="zh-CN" sz="2800" b="1" dirty="0" err="1"/>
              <a:t>getopts</a:t>
            </a:r>
            <a:r>
              <a:rPr lang="en-US" altLang="zh-CN" sz="2800" b="1" dirty="0"/>
              <a:t> </a:t>
            </a:r>
            <a:r>
              <a:rPr lang="zh-CN" altLang="en-US" sz="2800" dirty="0"/>
              <a:t>来解析位置参数中的选项以及可能存在的选项附加参数</a:t>
            </a:r>
            <a:endParaRPr lang="en-US" altLang="zh-CN" sz="2800" dirty="0"/>
          </a:p>
          <a:p>
            <a:r>
              <a:rPr lang="zh-CN" altLang="en-US" sz="2800" dirty="0"/>
              <a:t>每次调用 </a:t>
            </a:r>
            <a:r>
              <a:rPr lang="en-US" altLang="zh-CN" sz="2800" b="1" dirty="0" err="1"/>
              <a:t>getopts</a:t>
            </a:r>
            <a:r>
              <a:rPr lang="zh-CN" altLang="en-US" sz="2800" dirty="0"/>
              <a:t>，将会处理参数列表中的“下一个”选项</a:t>
            </a:r>
            <a:endParaRPr lang="en-US" altLang="zh-CN" sz="2800" dirty="0"/>
          </a:p>
          <a:p>
            <a:pPr lvl="1"/>
            <a:r>
              <a:rPr lang="zh-CN" altLang="en-US" sz="2400" dirty="0"/>
              <a:t>将选项存储在</a:t>
            </a:r>
            <a:r>
              <a:rPr lang="en-US" altLang="zh-CN" sz="2400" b="1" dirty="0">
                <a:solidFill>
                  <a:srgbClr val="002060"/>
                </a:solidFill>
              </a:rPr>
              <a:t>VARNAME</a:t>
            </a:r>
            <a:r>
              <a:rPr lang="zh-CN" altLang="en-US" sz="2400" dirty="0"/>
              <a:t>变量中</a:t>
            </a:r>
            <a:endParaRPr lang="en-US" altLang="zh-CN" sz="2400" dirty="0"/>
          </a:p>
          <a:p>
            <a:pPr lvl="1"/>
            <a:r>
              <a:rPr lang="zh-CN" altLang="en-US" sz="2400" dirty="0"/>
              <a:t>将此选项对应的附加参数存储在环境变量</a:t>
            </a:r>
            <a:r>
              <a:rPr lang="en-US" altLang="zh-CN" sz="2400" b="1" dirty="0">
                <a:solidFill>
                  <a:srgbClr val="C00000"/>
                </a:solidFill>
              </a:rPr>
              <a:t>OPTARG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pPr lvl="1"/>
            <a:r>
              <a:rPr lang="zh-CN" altLang="en-US" sz="2400" dirty="0"/>
              <a:t>对环境变量</a:t>
            </a:r>
            <a:r>
              <a:rPr lang="en-US" altLang="zh-CN" sz="2400" b="1" dirty="0">
                <a:solidFill>
                  <a:srgbClr val="C00000"/>
                </a:solidFill>
              </a:rPr>
              <a:t>OPTIND</a:t>
            </a:r>
            <a:r>
              <a:rPr lang="zh-CN" altLang="en-US" sz="2400" dirty="0"/>
              <a:t>进行自增操作，使 </a:t>
            </a:r>
            <a:r>
              <a:rPr lang="en-US" altLang="zh-CN" sz="2400" b="1" dirty="0">
                <a:solidFill>
                  <a:srgbClr val="C00000"/>
                </a:solidFill>
              </a:rPr>
              <a:t>$OPTIND </a:t>
            </a:r>
            <a:r>
              <a:rPr lang="zh-CN" altLang="en-US" sz="2400" dirty="0"/>
              <a:t>总是指向原始参数列表中“下一个”要处理的元素位置</a:t>
            </a:r>
            <a:endParaRPr lang="en-US" altLang="zh-CN" sz="2400" dirty="0"/>
          </a:p>
          <a:p>
            <a:pPr lvl="1"/>
            <a:r>
              <a:rPr lang="zh-CN" altLang="en-US" sz="2400" dirty="0"/>
              <a:t>若</a:t>
            </a:r>
            <a:r>
              <a:rPr lang="en-US" altLang="zh-CN" sz="2400" b="1" dirty="0">
                <a:solidFill>
                  <a:srgbClr val="002060"/>
                </a:solidFill>
              </a:rPr>
              <a:t>$VARNAME</a:t>
            </a:r>
            <a:r>
              <a:rPr lang="zh-CN" altLang="en-US" sz="2400" dirty="0"/>
              <a:t>与</a:t>
            </a:r>
            <a:r>
              <a:rPr lang="en-US" altLang="zh-CN" sz="2400" b="1" dirty="0">
                <a:solidFill>
                  <a:srgbClr val="C00000"/>
                </a:solidFill>
              </a:rPr>
              <a:t>$OPTSTRING</a:t>
            </a:r>
            <a:r>
              <a:rPr lang="zh-CN" altLang="en-US" sz="2400" dirty="0"/>
              <a:t>的所有选项均不匹配，则做“</a:t>
            </a:r>
            <a:r>
              <a:rPr lang="en-US" altLang="zh-CN" sz="2400" b="1" dirty="0"/>
              <a:t>invalid option</a:t>
            </a:r>
            <a:r>
              <a:rPr lang="zh-CN" altLang="en-US" sz="2400" dirty="0"/>
              <a:t>”的错误设置</a:t>
            </a:r>
            <a:endParaRPr lang="en-US" altLang="zh-CN" sz="2400" dirty="0"/>
          </a:p>
          <a:p>
            <a:pPr lvl="1"/>
            <a:r>
              <a:rPr lang="zh-CN" altLang="en-US" sz="2400" dirty="0"/>
              <a:t>若某选项的参数不存在，则做“</a:t>
            </a:r>
            <a:r>
              <a:rPr lang="en-US" altLang="zh-CN" sz="2400" b="1" dirty="0"/>
              <a:t>required argument not found</a:t>
            </a:r>
            <a:r>
              <a:rPr lang="zh-CN" altLang="en-US" sz="2400" dirty="0"/>
              <a:t>”的错误设置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145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getopts</a:t>
            </a:r>
            <a:r>
              <a:rPr lang="zh-CN" altLang="en-US" dirty="0"/>
              <a:t>的错误报告模式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4718149"/>
          </a:xfrm>
        </p:spPr>
        <p:txBody>
          <a:bodyPr/>
          <a:lstStyle/>
          <a:p>
            <a:r>
              <a:rPr lang="zh-CN" altLang="en-US" sz="2800" dirty="0"/>
              <a:t>冗余</a:t>
            </a:r>
            <a:r>
              <a:rPr lang="en-US" altLang="zh-CN" sz="2800" dirty="0"/>
              <a:t>(</a:t>
            </a:r>
            <a:r>
              <a:rPr lang="en-US" altLang="zh-CN" sz="2800" b="1" dirty="0"/>
              <a:t>Verbose</a:t>
            </a:r>
            <a:r>
              <a:rPr lang="en-US" altLang="zh-CN" sz="2800" dirty="0"/>
              <a:t>)</a:t>
            </a:r>
            <a:r>
              <a:rPr lang="zh-CN" altLang="en-US" sz="2800" dirty="0"/>
              <a:t>模式（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002060"/>
                </a:solidFill>
              </a:rPr>
              <a:t>OPTSTRING </a:t>
            </a:r>
            <a:r>
              <a:rPr lang="zh-CN" altLang="en-US" sz="2800" b="1" dirty="0">
                <a:solidFill>
                  <a:srgbClr val="002060"/>
                </a:solidFill>
              </a:rPr>
              <a:t>不以</a:t>
            </a:r>
            <a:r>
              <a:rPr lang="en-US" altLang="zh-CN" sz="2800" b="1" dirty="0">
                <a:solidFill>
                  <a:srgbClr val="002060"/>
                </a:solidFill>
              </a:rPr>
              <a:t>:</a:t>
            </a:r>
            <a:r>
              <a:rPr lang="zh-CN" altLang="en-US" sz="2800" b="1" dirty="0">
                <a:solidFill>
                  <a:srgbClr val="002060"/>
                </a:solidFill>
              </a:rPr>
              <a:t>开头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b="1" dirty="0"/>
              <a:t>“</a:t>
            </a:r>
            <a:r>
              <a:rPr lang="en-US" altLang="zh-CN" b="1" dirty="0"/>
              <a:t>invalid option</a:t>
            </a:r>
            <a:r>
              <a:rPr lang="zh-CN" altLang="en-US" b="1" dirty="0"/>
              <a:t>”</a:t>
            </a:r>
            <a:endParaRPr lang="en-US" altLang="zh-CN" b="1" dirty="0"/>
          </a:p>
          <a:p>
            <a:pPr lvl="2"/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VARNAME=“?” </a:t>
            </a:r>
            <a:r>
              <a:rPr lang="en-US" altLang="zh-CN" sz="2400" b="1" kern="1200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</a:t>
            </a: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unset OPTARG</a:t>
            </a:r>
          </a:p>
          <a:p>
            <a:pPr lvl="1"/>
            <a:r>
              <a:rPr lang="zh-CN" altLang="en-US" b="1" dirty="0"/>
              <a:t>“</a:t>
            </a:r>
            <a:r>
              <a:rPr lang="en-US" altLang="zh-CN" b="1" dirty="0"/>
              <a:t>required argument not found</a:t>
            </a:r>
            <a:r>
              <a:rPr lang="zh-CN" altLang="en-US" b="1" dirty="0"/>
              <a:t>”</a:t>
            </a:r>
            <a:endParaRPr lang="en-US" altLang="zh-CN" b="1" dirty="0"/>
          </a:p>
          <a:p>
            <a:pPr lvl="2"/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VARNAME=“?” </a:t>
            </a:r>
            <a:r>
              <a:rPr lang="en-US" altLang="zh-CN" sz="2400" b="1" kern="1200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</a:t>
            </a: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unset OPTARG </a:t>
            </a:r>
            <a:r>
              <a:rPr lang="zh-CN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并输出错误信息</a:t>
            </a:r>
            <a:endParaRPr lang="en-US" altLang="zh-CN" dirty="0"/>
          </a:p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安静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(Silent)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模式</a:t>
            </a:r>
            <a:r>
              <a:rPr lang="zh-CN" altLang="en-US" sz="2800" dirty="0"/>
              <a:t>（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002060"/>
                </a:solidFill>
              </a:rPr>
              <a:t>OPTSTRING </a:t>
            </a:r>
            <a:r>
              <a:rPr lang="zh-CN" altLang="en-US" sz="2800" b="1" dirty="0">
                <a:solidFill>
                  <a:srgbClr val="002060"/>
                </a:solidFill>
              </a:rPr>
              <a:t>以</a:t>
            </a:r>
            <a:r>
              <a:rPr lang="en-US" altLang="zh-CN" sz="2800" b="1" dirty="0">
                <a:solidFill>
                  <a:srgbClr val="002060"/>
                </a:solidFill>
              </a:rPr>
              <a:t>:</a:t>
            </a:r>
            <a:r>
              <a:rPr lang="zh-CN" altLang="en-US" sz="2800" b="1" dirty="0">
                <a:solidFill>
                  <a:srgbClr val="002060"/>
                </a:solidFill>
              </a:rPr>
              <a:t>开头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b="1" dirty="0"/>
              <a:t>“</a:t>
            </a:r>
            <a:r>
              <a:rPr lang="en-US" altLang="zh-CN" b="1" dirty="0"/>
              <a:t>invalid option</a:t>
            </a:r>
            <a:r>
              <a:rPr lang="zh-CN" altLang="en-US" b="1" dirty="0"/>
              <a:t>”</a:t>
            </a:r>
            <a:endParaRPr lang="en-US" altLang="zh-CN" b="1" dirty="0"/>
          </a:p>
          <a:p>
            <a:pPr lvl="2"/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VARNAME=“?” </a:t>
            </a:r>
            <a:r>
              <a:rPr lang="en-US" altLang="zh-CN" sz="2400" b="1" kern="1200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OPTARG=‘</a:t>
            </a:r>
            <a:r>
              <a:rPr lang="zh-CN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无效的选项字符</a:t>
            </a: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’</a:t>
            </a:r>
          </a:p>
          <a:p>
            <a:pPr lvl="1"/>
            <a:r>
              <a:rPr lang="zh-CN" altLang="en-US" b="1" dirty="0"/>
              <a:t>“</a:t>
            </a:r>
            <a:r>
              <a:rPr lang="en-US" altLang="zh-CN" b="1" dirty="0"/>
              <a:t>required argument not found</a:t>
            </a:r>
            <a:r>
              <a:rPr lang="zh-CN" altLang="en-US" b="1" dirty="0"/>
              <a:t>”</a:t>
            </a:r>
            <a:endParaRPr lang="en-US" altLang="zh-CN" b="1" dirty="0"/>
          </a:p>
          <a:p>
            <a:pPr lvl="2"/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VARNAME=“:” </a:t>
            </a:r>
            <a:r>
              <a:rPr lang="en-US" altLang="zh-CN" sz="2400" b="1" kern="1200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OPTARG=‘</a:t>
            </a:r>
            <a:r>
              <a:rPr lang="zh-CN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与参数对应的选项字符</a:t>
            </a: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’</a:t>
            </a:r>
            <a:endParaRPr lang="en-US" altLang="zh-CN" sz="2400" dirty="0"/>
          </a:p>
          <a:p>
            <a:pPr lvl="2"/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146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循环与</a:t>
            </a:r>
            <a:r>
              <a:rPr lang="en-US" altLang="zh-CN" dirty="0" err="1"/>
              <a:t>getopts</a:t>
            </a:r>
            <a:r>
              <a:rPr lang="zh-CN" altLang="en-US" dirty="0"/>
              <a:t>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653136"/>
            <a:ext cx="8219256" cy="1512168"/>
          </a:xfrm>
        </p:spPr>
        <p:txBody>
          <a:bodyPr/>
          <a:lstStyle/>
          <a:p>
            <a:pPr marL="15875" lvl="2" indent="-342900"/>
            <a:r>
              <a:rPr lang="en-US" altLang="zh-CN" sz="2800" dirty="0" err="1"/>
              <a:t>getopts</a:t>
            </a:r>
            <a:r>
              <a:rPr lang="en-US" altLang="zh-CN" sz="2800" dirty="0"/>
              <a:t> </a:t>
            </a:r>
            <a:r>
              <a:rPr lang="zh-CN" altLang="en-US" sz="2800" dirty="0"/>
              <a:t>返回假时终止 </a:t>
            </a:r>
            <a:r>
              <a:rPr lang="en-US" altLang="zh-CN" sz="2800" dirty="0"/>
              <a:t>while </a:t>
            </a:r>
            <a:r>
              <a:rPr lang="zh-CN" altLang="en-US" sz="2800" dirty="0"/>
              <a:t>循环</a:t>
            </a:r>
            <a:endParaRPr lang="en-US" altLang="zh-CN" sz="2800" dirty="0"/>
          </a:p>
          <a:p>
            <a:pPr marL="342900" lvl="1"/>
            <a:r>
              <a:rPr lang="zh-CN" altLang="en-US" sz="2400" dirty="0"/>
              <a:t>当 </a:t>
            </a:r>
            <a:r>
              <a:rPr lang="en-US" altLang="zh-CN" sz="2400" dirty="0" err="1"/>
              <a:t>getopts</a:t>
            </a:r>
            <a:r>
              <a:rPr lang="en-US" altLang="zh-CN" sz="2400" dirty="0"/>
              <a:t> </a:t>
            </a:r>
            <a:r>
              <a:rPr lang="zh-CN" altLang="en-US" sz="2400" dirty="0"/>
              <a:t>遭遇到第一个非选项参数时终止解析</a:t>
            </a:r>
            <a:endParaRPr lang="en-US" altLang="zh-CN" sz="2400" dirty="0"/>
          </a:p>
          <a:p>
            <a:pPr marL="342900" lvl="1"/>
            <a:r>
              <a:rPr lang="zh-CN" altLang="en-US" sz="2400" dirty="0"/>
              <a:t>当  </a:t>
            </a:r>
            <a:r>
              <a:rPr lang="en-US" altLang="zh-CN" sz="2400" dirty="0" err="1"/>
              <a:t>getopts</a:t>
            </a:r>
            <a:r>
              <a:rPr lang="en-US" altLang="zh-CN" sz="2400" dirty="0"/>
              <a:t> </a:t>
            </a:r>
            <a:r>
              <a:rPr lang="zh-CN" altLang="en-US" sz="2400" dirty="0"/>
              <a:t>遭遇到 “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zh-CN" altLang="en-US" sz="2400" dirty="0"/>
              <a:t>”参数时终止解析</a:t>
            </a:r>
            <a:endParaRPr lang="en-US" altLang="zh-CN" sz="2400" dirty="0"/>
          </a:p>
          <a:p>
            <a:pPr marL="15875"/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147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24744"/>
            <a:ext cx="8280920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getopts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OPTSTRING </a:t>
            </a: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$VARNAME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…) ………… ;;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…) ………… ;;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:)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 ;;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\?)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 ;;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esac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zh-CN" alt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getopts</a:t>
            </a:r>
            <a:r>
              <a:rPr lang="zh-CN" altLang="en-US" dirty="0"/>
              <a:t>的注意事项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006181"/>
          </a:xfrm>
        </p:spPr>
        <p:txBody>
          <a:bodyPr/>
          <a:lstStyle/>
          <a:p>
            <a:r>
              <a:rPr lang="en-US" altLang="zh-CN" dirty="0" err="1"/>
              <a:t>getopts</a:t>
            </a:r>
            <a:r>
              <a:rPr lang="en-US" altLang="zh-CN" dirty="0"/>
              <a:t> </a:t>
            </a:r>
            <a:r>
              <a:rPr lang="zh-CN" altLang="en-US" sz="2800" dirty="0"/>
              <a:t>不能解析 </a:t>
            </a:r>
            <a:r>
              <a:rPr lang="en-US" altLang="zh-CN" sz="2800" dirty="0"/>
              <a:t>GNU-style </a:t>
            </a:r>
            <a:r>
              <a:rPr lang="zh-CN" altLang="en-US" sz="2800" dirty="0"/>
              <a:t>长参数</a:t>
            </a:r>
            <a:r>
              <a:rPr lang="en-US" altLang="zh-CN" sz="2800" dirty="0"/>
              <a:t> </a:t>
            </a:r>
            <a:r>
              <a:rPr lang="en-US" altLang="zh-CN" dirty="0"/>
              <a:t>(--</a:t>
            </a:r>
            <a:r>
              <a:rPr lang="en-US" altLang="zh-CN" dirty="0" err="1"/>
              <a:t>myoption</a:t>
            </a:r>
            <a:r>
              <a:rPr lang="en-US" altLang="zh-CN" dirty="0"/>
              <a:t>) </a:t>
            </a:r>
          </a:p>
          <a:p>
            <a:r>
              <a:rPr lang="en-US" altLang="zh-CN" dirty="0" err="1"/>
              <a:t>getopts</a:t>
            </a:r>
            <a:r>
              <a:rPr lang="zh-CN" altLang="en-US" dirty="0"/>
              <a:t>从不改变原始位置参数</a:t>
            </a:r>
            <a:endParaRPr lang="en-US" altLang="zh-CN" dirty="0"/>
          </a:p>
          <a:p>
            <a:pPr lvl="1"/>
            <a:r>
              <a:rPr lang="zh-CN" altLang="en-US" dirty="0"/>
              <a:t>若希望移动位置参数，需手工执行 </a:t>
            </a:r>
            <a:r>
              <a:rPr lang="en-US" altLang="zh-CN" b="1" dirty="0"/>
              <a:t>shift</a:t>
            </a:r>
          </a:p>
          <a:p>
            <a:r>
              <a:rPr lang="en-US" altLang="zh-CN" dirty="0" err="1"/>
              <a:t>getopts</a:t>
            </a:r>
            <a:r>
              <a:rPr lang="zh-CN" altLang="en-US" dirty="0"/>
              <a:t>会自动对变量</a:t>
            </a:r>
            <a:r>
              <a:rPr lang="zh-CN" altLang="en-US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OPTIND </a:t>
            </a:r>
            <a:r>
              <a:rPr lang="zh-CN" altLang="en-US" dirty="0"/>
              <a:t>做自增处理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2060"/>
                </a:solidFill>
                <a:cs typeface="+mn-cs"/>
              </a:rPr>
              <a:t>OPTIDX</a:t>
            </a:r>
            <a:r>
              <a:rPr lang="zh-CN" altLang="en-US" dirty="0"/>
              <a:t>的初始值为 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若要重新解析命令行参数，需将</a:t>
            </a:r>
            <a:r>
              <a:rPr lang="en-US" altLang="zh-CN" sz="2400" dirty="0">
                <a:solidFill>
                  <a:srgbClr val="002060"/>
                </a:solidFill>
              </a:rPr>
              <a:t>OPTIDX</a:t>
            </a:r>
            <a:r>
              <a:rPr lang="zh-CN" altLang="en-US" dirty="0"/>
              <a:t>的值置为 </a:t>
            </a:r>
            <a:r>
              <a:rPr lang="en-US" altLang="zh-CN" dirty="0"/>
              <a:t>1</a:t>
            </a:r>
          </a:p>
          <a:p>
            <a:r>
              <a:rPr lang="en-US" altLang="zh-CN" dirty="0" err="1"/>
              <a:t>getopts</a:t>
            </a:r>
            <a:r>
              <a:rPr lang="en-US" altLang="zh-CN" dirty="0"/>
              <a:t> </a:t>
            </a:r>
            <a:r>
              <a:rPr lang="zh-CN" altLang="en-US" dirty="0"/>
              <a:t>遭遇到第一个非选项参数时终止解析</a:t>
            </a:r>
            <a:endParaRPr lang="en-US" altLang="zh-CN" dirty="0"/>
          </a:p>
          <a:p>
            <a:pPr lvl="1"/>
            <a:r>
              <a:rPr lang="zh-CN" altLang="en-US" dirty="0"/>
              <a:t>终止解析后执行命令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((OPTIND-1))</a:t>
            </a:r>
          </a:p>
          <a:p>
            <a:pPr lvl="1"/>
            <a:r>
              <a:rPr lang="zh-CN" altLang="en-US" dirty="0"/>
              <a:t>可以使 </a:t>
            </a:r>
            <a:r>
              <a:rPr lang="en-US" altLang="zh-CN" dirty="0"/>
              <a:t>”$@” </a:t>
            </a:r>
            <a:r>
              <a:rPr lang="zh-CN" altLang="en-US" dirty="0"/>
              <a:t>只包含“操作 对象</a:t>
            </a:r>
            <a:r>
              <a:rPr lang="en-US" altLang="zh-CN" dirty="0"/>
              <a:t>/</a:t>
            </a:r>
            <a:r>
              <a:rPr lang="zh-CN" altLang="en-US" dirty="0"/>
              <a:t>数”</a:t>
            </a:r>
            <a:r>
              <a:rPr lang="zh-CN" altLang="en-US" dirty="0">
                <a:solidFill>
                  <a:srgbClr val="002060"/>
                </a:solidFill>
              </a:rPr>
              <a:t>（</a:t>
            </a:r>
            <a:r>
              <a:rPr lang="en-US" altLang="zh-CN" b="1" dirty="0">
                <a:solidFill>
                  <a:srgbClr val="002060"/>
                </a:solidFill>
              </a:rPr>
              <a:t>operands</a:t>
            </a:r>
            <a:r>
              <a:rPr lang="zh-CN" altLang="en-US" dirty="0">
                <a:solidFill>
                  <a:srgbClr val="002060"/>
                </a:solidFill>
              </a:rPr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148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getopts</a:t>
            </a:r>
            <a:r>
              <a:rPr lang="zh-CN" altLang="en-US" dirty="0"/>
              <a:t>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149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24744"/>
            <a:ext cx="8280920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 filename : pp_parse_getopts_1.sh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getopts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abc:def:ghi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flag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echo "$flag" $OPTIND $OPTARG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"Resetting"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OPTIND=1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getopts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bc:def:ghi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flag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echo "$flag" $OPTIND $OPTARG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zh-CN" alt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158933"/>
            <a:ext cx="806489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$ ./pp_parse_getopts_1.sh -a -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"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bar" -h –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gde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$ ./pp_parse_getopts_1.sh -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bar" -h -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–c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$ ./pp_parse_getopts_1.sh -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bar” -h –c -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gde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脚本调试举例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11774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$ bash greetings.sh</a:t>
            </a:r>
          </a:p>
          <a:p>
            <a:pPr marL="342900" lvl="1" indent="-342900">
              <a:buClr>
                <a:schemeClr val="accent1"/>
              </a:buClr>
              <a:buSzPct val="65000"/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./greetings.sh</a:t>
            </a:r>
          </a:p>
          <a:p>
            <a:pPr marL="342900" lvl="1" indent="-342900">
              <a:buClr>
                <a:schemeClr val="accent1"/>
              </a:buClr>
              <a:buSzPct val="65000"/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$ source greetings.sh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15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1052736"/>
            <a:ext cx="8219256" cy="3893374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#!/bin/bash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# This is the first Bash shell program 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#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Scriptname</a:t>
            </a:r>
            <a:r>
              <a:rPr lang="en-US" altLang="zh-CN" sz="2000" b="1" dirty="0">
                <a:latin typeface="Courier New" panose="02070309020205020404" pitchFamily="49" charset="0"/>
              </a:rPr>
              <a:t>: greetings.sh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set -x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### Turn ON debug mode ###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echo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echo -e "Hello $LOGNAME, \c"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echo    "it's nice talking to you."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echo -n "Your present working directory is: 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</a:rPr>
              <a:t>pwd</a:t>
            </a:r>
            <a:r>
              <a:rPr lang="en-US" altLang="zh-CN" sz="2000" b="1" dirty="0">
                <a:latin typeface="Courier New" panose="02070309020205020404" pitchFamily="49" charset="0"/>
              </a:rPr>
              <a:t> # Show the name of present directory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echo</a:t>
            </a: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set +x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### Turn OFF debug mode ###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echo -e "The time is `date +%T`!. \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nBye</a:t>
            </a:r>
            <a:r>
              <a:rPr lang="en-US" altLang="zh-CN" sz="2000" b="1" dirty="0">
                <a:latin typeface="Courier New" panose="02070309020205020404" pitchFamily="49" charset="0"/>
              </a:rPr>
              <a:t>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echo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getopts</a:t>
            </a:r>
            <a:r>
              <a:rPr lang="zh-CN" altLang="en-US" dirty="0"/>
              <a:t>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150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24744"/>
            <a:ext cx="8280920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 filename : pp_parse_getopts_2.sh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getopts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abc:def:ghi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flag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echo "$flag" $OPTIND $OPTARG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"Resetting"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OPTIND=1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getopts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bc:def:ghi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flag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echo "$flag" $OPTIND $OPTARG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zh-CN" alt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158933"/>
            <a:ext cx="806489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$ ./pp_parse_getopts_2.sh -a -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"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bar" -h -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gde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$ ./pp_parse_getopts_2.sh -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bar" -h -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–c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$ ./pp_parse_getopts_1.sh -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bar” -h –c -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gde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getopts</a:t>
            </a:r>
            <a:r>
              <a:rPr lang="zh-CN" altLang="en-US" dirty="0"/>
              <a:t>举例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151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78743"/>
            <a:ext cx="8280920" cy="4770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 filename : mybackup_getopts.sh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getopts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zc:x:rv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opt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$opt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c)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ConfFile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=$OPTARG       ;;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x)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ExcludeFile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=$OPTARG    ;;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z) Compress=true          ;;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r) Recursive=true         ;;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v) Verbose=true           ;;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:)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echo "$0: Must supply an argument to -$OPTARG." &gt;&amp;2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exit 1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;;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\?) echo "Invalid option -$OPTARG ignored." &gt;&amp;2   ;;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esac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$((OPTIND-1))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echo $0 ; echo "$@"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getopts</a:t>
            </a:r>
            <a:r>
              <a:rPr lang="zh-CN" altLang="en-US" dirty="0"/>
              <a:t>举例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152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80920" cy="5016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 filename : mybackup_getopts2.sh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getopts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zc:x:rv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opt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case $opt in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c)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[[ $OPTARG = -* ]]; then  ((OPTIND--)) ;  continue ;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ConfFile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=$OPTARG       ;;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x)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ExcludeFile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=$OPTARG    ;;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z) Compress=true          ;;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r) Recursive=true         ;;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v) Verbose=true           ;;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:)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echo "$0: Must supply an argument to -$OPTARG." &gt;&amp;2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exit 1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;;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\?) echo "Invalid option -$OPTARG ignored." &gt;&amp;2   ;;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esac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((OPTIND-1))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echo $0 ; echo "$@"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t>153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函数简介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为了避免大型脚本变得复杂、晦涩而使用函数</a:t>
            </a:r>
          </a:p>
          <a:p>
            <a:r>
              <a:rPr lang="zh-CN" altLang="en-US" sz="2800" dirty="0"/>
              <a:t>将大型脚本代码分割成小块，将这些被命名的代码块称为函数</a:t>
            </a:r>
          </a:p>
          <a:p>
            <a:pPr lvl="1"/>
            <a:r>
              <a:rPr lang="zh-CN" altLang="en-US" dirty="0"/>
              <a:t>一个函数就是一个子程序，用于完成特定的任务</a:t>
            </a:r>
            <a:endParaRPr lang="en-US" altLang="zh-CN" dirty="0"/>
          </a:p>
          <a:p>
            <a:pPr lvl="2"/>
            <a:r>
              <a:rPr lang="zh-CN" altLang="en-US" dirty="0"/>
              <a:t>如：添加一个用户、判断用户是否为管理员 等</a:t>
            </a:r>
          </a:p>
          <a:p>
            <a:r>
              <a:rPr lang="zh-CN" altLang="en-US" dirty="0"/>
              <a:t>函数定义之后可以被使用它的主程序调用</a:t>
            </a:r>
            <a:endParaRPr lang="en-US" altLang="zh-CN" dirty="0"/>
          </a:p>
          <a:p>
            <a:pPr lvl="1"/>
            <a:r>
              <a:rPr lang="zh-CN" altLang="en-US" dirty="0"/>
              <a:t>调用函数的方法与执行</a:t>
            </a:r>
            <a:r>
              <a:rPr lang="en-US" altLang="zh-CN" dirty="0"/>
              <a:t>Shell</a:t>
            </a:r>
            <a:r>
              <a:rPr lang="zh-CN" altLang="en-US" dirty="0"/>
              <a:t>命令无异</a:t>
            </a:r>
          </a:p>
          <a:p>
            <a:pPr lvl="1"/>
            <a:r>
              <a:rPr lang="zh-CN" altLang="en-US" dirty="0"/>
              <a:t>可以在</a:t>
            </a:r>
            <a:r>
              <a:rPr lang="en-US" altLang="zh-CN" dirty="0"/>
              <a:t>Shell</a:t>
            </a:r>
            <a:r>
              <a:rPr lang="zh-CN" altLang="en-US" dirty="0"/>
              <a:t>脚本中调用（函数需先定义而后调用）</a:t>
            </a:r>
            <a:endParaRPr lang="en-US" altLang="zh-CN" dirty="0"/>
          </a:p>
          <a:p>
            <a:pPr lvl="1"/>
            <a:r>
              <a:rPr lang="zh-CN" altLang="en-US" dirty="0"/>
              <a:t>在命令行上直接调用（定义函数的文件需先加载）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154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合理</a:t>
            </a:r>
            <a:r>
              <a:rPr lang="zh-CN" altLang="en-US" dirty="0"/>
              <a:t>使用</a:t>
            </a:r>
            <a:r>
              <a:rPr lang="en-US" altLang="zh-CN" dirty="0"/>
              <a:t>Shell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sz="2800" b="1" dirty="0"/>
              <a:t>简化程序代码，实现代码重用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实现一次定义多次调用。如：</a:t>
            </a:r>
            <a:r>
              <a:rPr lang="en-US" altLang="zh-CN" sz="2400" dirty="0" err="1"/>
              <a:t>is_root_user</a:t>
            </a:r>
            <a:r>
              <a:rPr lang="zh-CN" altLang="en-US" sz="2400" dirty="0"/>
              <a:t>（）函数可以由不同的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脚本重复使用。</a:t>
            </a:r>
          </a:p>
          <a:p>
            <a:r>
              <a:rPr lang="zh-CN" altLang="en-US" sz="2800" b="1" dirty="0"/>
              <a:t>实现结构化编程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使脚本内容更加简洁，增强程序的易读性</a:t>
            </a:r>
          </a:p>
          <a:p>
            <a:r>
              <a:rPr lang="zh-CN" altLang="en-US" sz="2800" b="1" dirty="0"/>
              <a:t>提高执行效率</a:t>
            </a:r>
          </a:p>
          <a:p>
            <a:pPr lvl="1"/>
            <a:r>
              <a:rPr lang="zh-CN" altLang="en-US" sz="2400" dirty="0"/>
              <a:t>将常用的功能定义为多个函数并将其保存在一个文件中</a:t>
            </a:r>
            <a:endParaRPr lang="en-US" altLang="zh-CN" sz="2400" dirty="0"/>
          </a:p>
          <a:p>
            <a:pPr lvl="2"/>
            <a:r>
              <a:rPr lang="zh-CN" altLang="en-US" dirty="0"/>
              <a:t>类似其他语言的“模块”文件</a:t>
            </a:r>
          </a:p>
          <a:p>
            <a:pPr lvl="1"/>
            <a:r>
              <a:rPr lang="zh-CN" altLang="en-US" sz="2400" dirty="0"/>
              <a:t>在 </a:t>
            </a:r>
            <a:r>
              <a:rPr lang="en-US" altLang="zh-CN" sz="2400" dirty="0"/>
              <a:t>~/</a:t>
            </a:r>
            <a:r>
              <a:rPr lang="en-US" altLang="zh-CN" sz="2400" dirty="0" err="1"/>
              <a:t>bashrc</a:t>
            </a:r>
            <a:r>
              <a:rPr lang="en-US" altLang="zh-CN" sz="2400" dirty="0"/>
              <a:t> </a:t>
            </a:r>
            <a:r>
              <a:rPr lang="zh-CN" altLang="en-US" sz="2400" dirty="0"/>
              <a:t>或命令行上使用 </a:t>
            </a:r>
            <a:r>
              <a:rPr lang="en-US" altLang="zh-CN" sz="2400" dirty="0"/>
              <a:t>source </a:t>
            </a:r>
            <a:r>
              <a:rPr lang="zh-CN" altLang="en-US" sz="2400" dirty="0"/>
              <a:t>命令调用这个文件</a:t>
            </a:r>
          </a:p>
          <a:p>
            <a:pPr lvl="1"/>
            <a:r>
              <a:rPr lang="zh-CN" altLang="en-US" sz="2400" dirty="0"/>
              <a:t>此文件中定义的多个函数一次性地调入内存，从而加快运行速度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155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函数的定义和调用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/>
              <a:t>函数定义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函数调用</a:t>
            </a:r>
            <a:endParaRPr lang="en-US" altLang="zh-CN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¨"/>
            </a:pPr>
            <a:r>
              <a:rPr kumimoji="1" lang="zh-CN" altLang="en-US" sz="2400" dirty="0"/>
              <a:t>只需输入函数名即可调用</a:t>
            </a:r>
            <a:r>
              <a:rPr kumimoji="1" lang="zh-CN" altLang="zh-CN" sz="2400" dirty="0"/>
              <a:t>函数</a:t>
            </a:r>
            <a:endParaRPr kumimoji="1" lang="en-US" altLang="zh-CN" sz="2400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¨"/>
            </a:pPr>
            <a:endParaRPr kumimoji="1" lang="en-US" altLang="zh-CN" sz="2400" b="1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¨"/>
            </a:pPr>
            <a:endParaRPr kumimoji="1" lang="en-US" altLang="zh-CN" sz="2400" b="1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¨"/>
            </a:pPr>
            <a:endParaRPr kumimoji="1" lang="zh-CN" altLang="en-US" sz="2400" b="1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¨"/>
            </a:pPr>
            <a:r>
              <a:rPr kumimoji="1" lang="zh-CN" altLang="zh-CN" sz="2400" dirty="0"/>
              <a:t>函数必须在调用</a:t>
            </a:r>
            <a:r>
              <a:rPr kumimoji="1" lang="zh-CN" altLang="en-US" sz="2400" dirty="0"/>
              <a:t>之</a:t>
            </a:r>
            <a:r>
              <a:rPr kumimoji="1" lang="zh-CN" altLang="zh-CN" sz="2400" dirty="0"/>
              <a:t>前</a:t>
            </a:r>
            <a:r>
              <a:rPr kumimoji="1" lang="zh-CN" altLang="en-US" sz="2400" dirty="0"/>
              <a:t>定义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156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751" y="1989138"/>
            <a:ext cx="3672210" cy="1200329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</a:pPr>
            <a:r>
              <a:rPr kumimoji="1"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function 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函数名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  commands 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0" y="1988840"/>
            <a:ext cx="3672210" cy="1200329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函数名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()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  commands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331640" y="4438501"/>
            <a:ext cx="6154738" cy="574675"/>
          </a:xfrm>
          <a:prstGeom prst="roundRect">
            <a:avLst>
              <a:gd name="adj" fmla="val 2541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  <a:effectLst/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FF0000"/>
                </a:solidFill>
                <a:ea typeface="楷体_GB2312" pitchFamily="49" charset="-122"/>
              </a:rPr>
              <a:t>函数名</a:t>
            </a:r>
            <a:endParaRPr lang="zh-CN" altLang="en-US" sz="1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331640" y="5085184"/>
            <a:ext cx="6154738" cy="574675"/>
          </a:xfrm>
          <a:prstGeom prst="roundRect">
            <a:avLst>
              <a:gd name="adj" fmla="val 2541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  <a:effectLst/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FF0000"/>
                </a:solidFill>
                <a:ea typeface="楷体_GB2312" pitchFamily="49" charset="-122"/>
              </a:rPr>
              <a:t>函数名  参数</a:t>
            </a: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1  </a:t>
            </a:r>
            <a:r>
              <a:rPr lang="zh-CN" altLang="en-US" sz="1800" b="1">
                <a:solidFill>
                  <a:srgbClr val="FF0000"/>
                </a:solidFill>
                <a:ea typeface="楷体_GB2312" pitchFamily="49" charset="-122"/>
              </a:rPr>
              <a:t>参数</a:t>
            </a: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2  ...</a:t>
            </a:r>
            <a:endParaRPr lang="en-US" altLang="zh-CN" sz="1800" b="1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函数的存储和显示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22205"/>
          </a:xfrm>
        </p:spPr>
        <p:txBody>
          <a:bodyPr/>
          <a:lstStyle/>
          <a:p>
            <a:r>
              <a:rPr lang="zh-CN" altLang="en-US" dirty="0"/>
              <a:t>函数的存储</a:t>
            </a:r>
            <a:endParaRPr lang="en-US" altLang="zh-CN" dirty="0"/>
          </a:p>
          <a:p>
            <a:pPr lvl="1"/>
            <a:r>
              <a:rPr lang="zh-CN" altLang="en-US" dirty="0"/>
              <a:t>函数和调用它的主程序保存在同一个文件中</a:t>
            </a:r>
            <a:endParaRPr lang="en-US" altLang="zh-CN" dirty="0"/>
          </a:p>
          <a:p>
            <a:pPr lvl="2"/>
            <a:r>
              <a:rPr lang="zh-CN" altLang="en-US" dirty="0"/>
              <a:t>函数的定义必须出现在调用之前</a:t>
            </a:r>
            <a:endParaRPr lang="en-US" altLang="zh-CN" dirty="0"/>
          </a:p>
          <a:p>
            <a:pPr lvl="1"/>
            <a:r>
              <a:rPr lang="zh-CN" altLang="en-US" dirty="0"/>
              <a:t>函数和调用它的主程序保存在不同的文件中</a:t>
            </a:r>
            <a:endParaRPr lang="en-US" altLang="zh-CN" dirty="0"/>
          </a:p>
          <a:p>
            <a:pPr lvl="2"/>
            <a:r>
              <a:rPr lang="zh-CN" altLang="en-US" dirty="0"/>
              <a:t>保存函数的文件必须先使用</a:t>
            </a:r>
            <a:r>
              <a:rPr lang="zh-CN" altLang="en-US" b="1" kern="1200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b="1" kern="1200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source </a:t>
            </a:r>
            <a:r>
              <a:rPr lang="zh-CN" altLang="en-US" sz="2000" dirty="0"/>
              <a:t>命令执行，</a:t>
            </a:r>
            <a:r>
              <a:rPr lang="zh-CN" altLang="en-US" dirty="0"/>
              <a:t>之后才能调用其中的函数</a:t>
            </a:r>
            <a:endParaRPr lang="en-US" altLang="zh-CN" dirty="0"/>
          </a:p>
          <a:p>
            <a:r>
              <a:rPr lang="zh-CN" altLang="en-US" dirty="0"/>
              <a:t>函数的显示</a:t>
            </a:r>
            <a:endParaRPr lang="en-US" altLang="zh-CN" dirty="0"/>
          </a:p>
          <a:p>
            <a:pPr lvl="1"/>
            <a:r>
              <a:rPr lang="zh-CN" altLang="en-US" dirty="0"/>
              <a:t>显示当前</a:t>
            </a:r>
            <a:r>
              <a:rPr lang="en-US" altLang="zh-CN" dirty="0"/>
              <a:t>Shell</a:t>
            </a:r>
            <a:r>
              <a:rPr lang="zh-CN" altLang="en-US" dirty="0"/>
              <a:t>可见的所有函数名</a:t>
            </a:r>
            <a:endParaRPr lang="en-US" altLang="zh-CN" dirty="0"/>
          </a:p>
          <a:p>
            <a:pPr lvl="2">
              <a:buNone/>
            </a:pPr>
            <a:r>
              <a:rPr lang="en-US" altLang="zh-CN" b="1" kern="1200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$ declare -F</a:t>
            </a:r>
          </a:p>
          <a:p>
            <a:pPr lvl="1"/>
            <a:r>
              <a:rPr lang="zh-CN" altLang="en-US" dirty="0"/>
              <a:t>显示当前</a:t>
            </a:r>
            <a:r>
              <a:rPr lang="en-US" altLang="zh-CN" dirty="0"/>
              <a:t>Shell</a:t>
            </a:r>
            <a:r>
              <a:rPr lang="zh-CN" altLang="en-US" dirty="0"/>
              <a:t>可见的所有（指定）的函数定义</a:t>
            </a:r>
            <a:endParaRPr lang="en-US" altLang="zh-CN" dirty="0"/>
          </a:p>
          <a:p>
            <a:pPr lvl="2">
              <a:buNone/>
            </a:pPr>
            <a:r>
              <a:rPr lang="en-US" altLang="zh-CN" b="1" kern="1200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$ declare -f</a:t>
            </a:r>
          </a:p>
          <a:p>
            <a:pPr lvl="2">
              <a:buNone/>
            </a:pPr>
            <a:r>
              <a:rPr lang="en-US" altLang="zh-CN" b="1" kern="1200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$ declare -f  &lt;</a:t>
            </a:r>
            <a:r>
              <a:rPr lang="en-US" altLang="zh-CN" b="1" kern="1200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functionName</a:t>
            </a:r>
            <a:r>
              <a:rPr lang="en-US" altLang="zh-CN" b="1" kern="1200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&gt;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157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函数的定义和调用举例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158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7"/>
            <a:ext cx="828092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all_in_one_backup_select.sh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### User define Function (UDF) ###</a:t>
            </a:r>
          </a:p>
          <a:p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sql_bak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() { echo "Running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mysqldump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tool..."; }</a:t>
            </a:r>
          </a:p>
          <a:p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sync_bak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() { echo "Running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rsync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tool..."; }</a:t>
            </a:r>
          </a:p>
          <a:p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git_bak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() { echo "Running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gistore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tool..."; }</a:t>
            </a:r>
          </a:p>
          <a:p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tar_bak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() { echo "Running tar tool..."; }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### Main script starts here ###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PS3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="Please choose a backup tools : "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select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mysqldump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rsync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gistore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tar quit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case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$REPLY </a:t>
            </a:r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1)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sql_bak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;;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2)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sync_bak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;;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3)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git_bak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;;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4)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tar_bak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;;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5) exit     ;;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esac</a:t>
            </a:r>
            <a:endParaRPr lang="en-US" altLang="zh-CN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函数的定义和调用举例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159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81070"/>
            <a:ext cx="8280920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/root/bin/my_backup_functions.sh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### User define Function (UDF) ###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sql_bak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() { echo "Running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mysqldump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tool..."; }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sync_bak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() { echo "Running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rsync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tool..."; }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git_bak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() { echo "Running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gistore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tool..."; }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tar_bak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() { echo "Running tar tool...";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3129930"/>
            <a:ext cx="828092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#!/bin/bash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## filename: all_in_one_backup_select.sourcefunc.sh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source /root/bin/my_backup_functions.sh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### Main script starts here ###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PS3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="Please choose a backup tools : "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s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mysqldump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rsync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gistore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tar quit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; do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$REPLY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</a:rPr>
              <a:t>in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   1|[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mM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ysqldump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)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sql_bak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 ;;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   2|[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rR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]sync)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sync_bak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;;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   3|[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gG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)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git_bak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 ;;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   4|[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tT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ar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)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tar_bak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 ;;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   5) exit     ;;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esac</a:t>
            </a:r>
            <a:endParaRPr lang="en-US" altLang="zh-CN" sz="1600" b="1" dirty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718149"/>
          </a:xfrm>
        </p:spPr>
        <p:txBody>
          <a:bodyPr/>
          <a:lstStyle/>
          <a:p>
            <a:r>
              <a:rPr lang="zh-CN" altLang="en-US" dirty="0"/>
              <a:t>非交互式脚本</a:t>
            </a:r>
            <a:endParaRPr lang="en-US" altLang="zh-CN" dirty="0"/>
          </a:p>
          <a:p>
            <a:pPr lvl="1"/>
            <a:r>
              <a:rPr lang="zh-CN" altLang="en-US" sz="2400" dirty="0"/>
              <a:t>不需要读取用户的输入</a:t>
            </a:r>
            <a:r>
              <a:rPr lang="en-US" altLang="zh-CN" sz="2400" dirty="0"/>
              <a:t>, </a:t>
            </a:r>
            <a:r>
              <a:rPr lang="zh-CN" altLang="en-US" sz="2400" dirty="0"/>
              <a:t>也不用向用户反馈某些信息</a:t>
            </a:r>
          </a:p>
          <a:p>
            <a:pPr lvl="1"/>
            <a:r>
              <a:rPr lang="zh-CN" altLang="en-US" sz="2400" dirty="0"/>
              <a:t>每次执行都是可预见的</a:t>
            </a:r>
            <a:r>
              <a:rPr lang="en-US" altLang="zh-CN" sz="2400" dirty="0"/>
              <a:t>, </a:t>
            </a:r>
            <a:r>
              <a:rPr lang="zh-CN" altLang="en-US" sz="2400" dirty="0"/>
              <a:t>因为它不读取用户输入</a:t>
            </a:r>
            <a:r>
              <a:rPr lang="en-US" altLang="zh-CN" sz="2400" dirty="0"/>
              <a:t>, </a:t>
            </a:r>
            <a:r>
              <a:rPr lang="zh-CN" altLang="en-US" sz="2400" dirty="0"/>
              <a:t>参数是固定的</a:t>
            </a:r>
          </a:p>
          <a:p>
            <a:pPr lvl="1"/>
            <a:r>
              <a:rPr lang="zh-CN" altLang="en-US" sz="2400" dirty="0"/>
              <a:t>可以在后台执行</a:t>
            </a:r>
            <a:endParaRPr lang="en-US" altLang="zh-CN" sz="2400" dirty="0"/>
          </a:p>
          <a:p>
            <a:r>
              <a:rPr lang="zh-CN" altLang="en-US" dirty="0"/>
              <a:t>交互式脚本</a:t>
            </a:r>
            <a:endParaRPr lang="en-US" altLang="zh-CN" dirty="0"/>
          </a:p>
          <a:p>
            <a:pPr lvl="1"/>
            <a:r>
              <a:rPr lang="zh-CN" altLang="en-US" sz="2400" dirty="0"/>
              <a:t>脚本可以读取用户的输入</a:t>
            </a:r>
            <a:r>
              <a:rPr lang="en-US" altLang="zh-CN" sz="2400" dirty="0"/>
              <a:t>, </a:t>
            </a:r>
            <a:r>
              <a:rPr lang="zh-CN" altLang="en-US" sz="2400" dirty="0"/>
              <a:t>实时向用户反馈信息（输出某些信息）</a:t>
            </a:r>
          </a:p>
          <a:p>
            <a:pPr lvl="1"/>
            <a:r>
              <a:rPr lang="zh-CN" altLang="en-US" sz="2400" dirty="0"/>
              <a:t>这样的脚本更灵活</a:t>
            </a:r>
            <a:r>
              <a:rPr lang="en-US" altLang="zh-CN" sz="2400" dirty="0"/>
              <a:t>, </a:t>
            </a:r>
            <a:r>
              <a:rPr lang="zh-CN" altLang="en-US" sz="2400" dirty="0"/>
              <a:t>每次执行时的参数可由用户动态设定</a:t>
            </a:r>
          </a:p>
          <a:p>
            <a:pPr lvl="1"/>
            <a:r>
              <a:rPr lang="zh-CN" altLang="en-US" sz="2400" dirty="0"/>
              <a:t>用户界面更友好，但不适用于自动化任务（如</a:t>
            </a:r>
            <a:r>
              <a:rPr lang="en-US" altLang="zh-CN" sz="2400" dirty="0" err="1"/>
              <a:t>cron</a:t>
            </a:r>
            <a:r>
              <a:rPr lang="zh-CN" altLang="en-US" sz="2400" dirty="0"/>
              <a:t>任务）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/>
              <a:t>参数</a:t>
            </a:r>
            <a:r>
              <a:rPr lang="en-US" altLang="zh-CN" dirty="0"/>
              <a:t>(Arguments)</a:t>
            </a:r>
          </a:p>
          <a:p>
            <a:pPr lvl="1"/>
            <a:r>
              <a:rPr lang="zh-CN" altLang="en-US" dirty="0"/>
              <a:t>调用函数时，使用位置参数的形式为函数传递参数</a:t>
            </a:r>
          </a:p>
          <a:p>
            <a:pPr lvl="1"/>
            <a:r>
              <a:rPr lang="zh-CN" altLang="en-US" dirty="0"/>
              <a:t>函数内的</a:t>
            </a:r>
            <a:r>
              <a:rPr lang="en-US" altLang="zh-CN" b="1" dirty="0">
                <a:solidFill>
                  <a:srgbClr val="002060"/>
                </a:solidFill>
              </a:rPr>
              <a:t>$1</a:t>
            </a:r>
            <a:r>
              <a:rPr lang="en-US" altLang="zh-CN" dirty="0"/>
              <a:t>-</a:t>
            </a:r>
            <a:r>
              <a:rPr lang="en-US" altLang="zh-CN" b="1" dirty="0">
                <a:solidFill>
                  <a:srgbClr val="002060"/>
                </a:solidFill>
              </a:rPr>
              <a:t>${n}</a:t>
            </a:r>
            <a:r>
              <a:rPr lang="en-US" altLang="zh-CN" dirty="0"/>
              <a:t> </a:t>
            </a:r>
            <a:r>
              <a:rPr lang="zh-CN" altLang="en-US" i="1" dirty="0"/>
              <a:t>、</a:t>
            </a:r>
            <a:r>
              <a:rPr lang="en-US" altLang="zh-CN" b="1" i="1" dirty="0">
                <a:solidFill>
                  <a:srgbClr val="002060"/>
                </a:solidFill>
              </a:rPr>
              <a:t>$* </a:t>
            </a:r>
            <a:r>
              <a:rPr lang="zh-CN" altLang="en-US" b="1" dirty="0"/>
              <a:t>和</a:t>
            </a:r>
            <a:r>
              <a:rPr lang="en-US" altLang="zh-CN" b="1" i="1" dirty="0">
                <a:solidFill>
                  <a:srgbClr val="002060"/>
                </a:solidFill>
              </a:rPr>
              <a:t> $@</a:t>
            </a: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zh-CN" altLang="en-US" dirty="0"/>
              <a:t>表示其接收的参数</a:t>
            </a:r>
            <a:endParaRPr lang="en-US" altLang="zh-CN" dirty="0"/>
          </a:p>
          <a:p>
            <a:pPr lvl="1"/>
            <a:r>
              <a:rPr lang="zh-CN" altLang="en-US" dirty="0"/>
              <a:t>函数调用结束后位置参数 </a:t>
            </a:r>
            <a:r>
              <a:rPr lang="en-US" altLang="zh-CN" dirty="0">
                <a:solidFill>
                  <a:srgbClr val="002060"/>
                </a:solidFill>
              </a:rPr>
              <a:t>$1-${n}</a:t>
            </a:r>
            <a:r>
              <a:rPr lang="zh-CN" altLang="en-US" i="1" dirty="0"/>
              <a:t> 、</a:t>
            </a:r>
            <a:r>
              <a:rPr lang="en-US" altLang="zh-CN" b="1" i="1" dirty="0">
                <a:solidFill>
                  <a:srgbClr val="002060"/>
                </a:solidFill>
              </a:rPr>
              <a:t>$* </a:t>
            </a:r>
            <a:r>
              <a:rPr lang="zh-CN" altLang="en-US" b="1" dirty="0"/>
              <a:t>和</a:t>
            </a:r>
            <a:r>
              <a:rPr lang="en-US" altLang="zh-CN" b="1" i="1" dirty="0">
                <a:solidFill>
                  <a:srgbClr val="002060"/>
                </a:solidFill>
              </a:rPr>
              <a:t> $@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zh-CN" altLang="en-US" dirty="0"/>
              <a:t>将被重置为调用函数之前的值</a:t>
            </a:r>
            <a:endParaRPr lang="en-US" altLang="zh-CN" dirty="0"/>
          </a:p>
          <a:p>
            <a:pPr lvl="1"/>
            <a:r>
              <a:rPr lang="zh-CN" altLang="en-US" dirty="0"/>
              <a:t>在主程序和函数中，</a:t>
            </a:r>
            <a:r>
              <a:rPr lang="en-US" altLang="zh-CN" b="1" dirty="0">
                <a:solidFill>
                  <a:srgbClr val="002060"/>
                </a:solidFill>
              </a:rPr>
              <a:t>$0</a:t>
            </a:r>
            <a:r>
              <a:rPr lang="zh-CN" altLang="en-US" dirty="0"/>
              <a:t>始终代表脚本名</a:t>
            </a:r>
          </a:p>
          <a:p>
            <a:r>
              <a:rPr lang="zh-CN" altLang="en-US" dirty="0"/>
              <a:t>变量</a:t>
            </a:r>
            <a:r>
              <a:rPr lang="en-US" altLang="zh-CN" dirty="0"/>
              <a:t>(Variables)</a:t>
            </a:r>
          </a:p>
          <a:p>
            <a:pPr lvl="1"/>
            <a:r>
              <a:rPr lang="zh-CN" altLang="en-US" dirty="0"/>
              <a:t>函数内使用 </a:t>
            </a:r>
            <a:r>
              <a:rPr lang="en-US" altLang="zh-CN" b="1" dirty="0">
                <a:solidFill>
                  <a:srgbClr val="002060"/>
                </a:solidFill>
              </a:rPr>
              <a:t>local</a:t>
            </a:r>
            <a:r>
              <a:rPr lang="en-US" altLang="zh-CN" dirty="0"/>
              <a:t> </a:t>
            </a:r>
            <a:r>
              <a:rPr lang="zh-CN" altLang="en-US" dirty="0"/>
              <a:t>声明的变量是局部（</a:t>
            </a:r>
            <a:r>
              <a:rPr lang="en-US" altLang="zh-CN" dirty="0"/>
              <a:t>Local</a:t>
            </a:r>
            <a:r>
              <a:rPr lang="zh-CN" altLang="en-US" dirty="0"/>
              <a:t>）变量</a:t>
            </a:r>
          </a:p>
          <a:p>
            <a:pPr lvl="2"/>
            <a:r>
              <a:rPr lang="zh-CN" altLang="en-US" dirty="0"/>
              <a:t>局部变量的作用域是当前函数以及其调用的所有函数</a:t>
            </a:r>
          </a:p>
          <a:p>
            <a:pPr lvl="1"/>
            <a:r>
              <a:rPr lang="zh-CN" altLang="en-US" sz="2400" dirty="0"/>
              <a:t>函数内</a:t>
            </a:r>
            <a:r>
              <a:rPr lang="zh-CN" altLang="en-US" sz="2400" b="1" dirty="0">
                <a:solidFill>
                  <a:srgbClr val="002060"/>
                </a:solidFill>
              </a:rPr>
              <a:t>未</a:t>
            </a:r>
            <a:r>
              <a:rPr lang="zh-CN" altLang="en-US" sz="2400" dirty="0"/>
              <a:t>使用 </a:t>
            </a:r>
            <a:r>
              <a:rPr lang="en-US" altLang="zh-CN" sz="2400" dirty="0"/>
              <a:t>local </a:t>
            </a:r>
            <a:r>
              <a:rPr lang="zh-CN" altLang="en-US" sz="2400" dirty="0"/>
              <a:t>声明的变量是全局（</a:t>
            </a:r>
            <a:r>
              <a:rPr lang="en-US" altLang="zh-CN" sz="2400" dirty="0"/>
              <a:t>Global</a:t>
            </a:r>
            <a:r>
              <a:rPr lang="zh-CN" altLang="en-US" sz="2400" dirty="0"/>
              <a:t>）变量</a:t>
            </a:r>
            <a:endParaRPr lang="en-US" altLang="zh-CN" sz="2400" dirty="0"/>
          </a:p>
          <a:p>
            <a:pPr lvl="2"/>
            <a:r>
              <a:rPr lang="zh-CN" altLang="en-US" dirty="0"/>
              <a:t>即主程序和函数中的同名变量是一个变量（地址一致）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160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函数与位置参数举例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161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280920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pp_and_function.sh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"===Print positional parameters in main :"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"$0: $*"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pp1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(){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'f1--Print $* parameters in fun1 :' ; echo "$0: $*"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pp2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(){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'f2--Print $* parameters in fun1 :' ; echo "$0: $*"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pp1 1st 2nd 3th 4th 5th 6th 7th 8th 9th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'f2--Print $* parameters in fun1 :' ; echo "$0: $*"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pp1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1 2 3 4 5 6 7 8 9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"===Print positional parameters in main :"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"$0: $*"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pp2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 II III IV V VI VII VIII 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7096" y="5661248"/>
            <a:ext cx="766936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./pp_and_function.sh 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 b c d e f g h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函数与位置参数举例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162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80920" cy="4031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function_max.sh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User define Function (UDF)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usage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() {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"List the MAX of the positive integers in command line. 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"Usage: `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basename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$0` &lt;num1&gt; &lt;num2&gt; [ &lt;num3&gt; ... ]"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exit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() {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[[ -z $1 || -z $2 ]] &amp;&amp;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usage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largest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=0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; do  ((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largest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 &amp;&amp;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largest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; done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### Main script starts here ###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"$@"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"The largest of the numbers is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$largest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08" y="5189130"/>
            <a:ext cx="766936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./function_max.sh 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1 58 111 32768 66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5693186"/>
            <a:ext cx="828092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由于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largest</a:t>
            </a: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变量在函数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</a:t>
            </a: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内没有使用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local</a:t>
            </a: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声明，所以它是全局的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函数的结束与返回值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/>
              <a:t>当函数的最后一条命令执行结束函数即结束</a:t>
            </a:r>
            <a:endParaRPr lang="en-US" altLang="zh-CN" dirty="0"/>
          </a:p>
          <a:p>
            <a:pPr lvl="1"/>
            <a:r>
              <a:rPr lang="zh-CN" altLang="en-US" dirty="0"/>
              <a:t>函数的返回值就是最后一条命令的退出码</a:t>
            </a:r>
            <a:endParaRPr lang="en-US" altLang="zh-CN" dirty="0"/>
          </a:p>
          <a:p>
            <a:pPr lvl="1"/>
            <a:r>
              <a:rPr lang="zh-CN" altLang="en-US" dirty="0"/>
              <a:t>其返回值被保存在系统变量</a:t>
            </a:r>
            <a:r>
              <a:rPr lang="en-US" altLang="zh-CN" b="1" dirty="0">
                <a:solidFill>
                  <a:srgbClr val="002060"/>
                </a:solidFill>
              </a:rPr>
              <a:t>$?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可以使用 </a:t>
            </a:r>
            <a:r>
              <a:rPr lang="en-US" altLang="zh-CN" b="1" dirty="0">
                <a:solidFill>
                  <a:srgbClr val="002060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b="1" dirty="0">
                <a:solidFill>
                  <a:srgbClr val="002060"/>
                </a:solidFill>
              </a:rPr>
              <a:t>exit</a:t>
            </a:r>
            <a:r>
              <a:rPr lang="en-US" altLang="zh-CN" dirty="0"/>
              <a:t> </a:t>
            </a:r>
            <a:r>
              <a:rPr lang="zh-CN" altLang="en-US" dirty="0"/>
              <a:t>显式地结束函数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return [N]</a:t>
            </a:r>
          </a:p>
          <a:p>
            <a:pPr lvl="2"/>
            <a:r>
              <a:rPr lang="en-US" altLang="zh-CN" sz="2400" dirty="0"/>
              <a:t>return </a:t>
            </a:r>
            <a:r>
              <a:rPr lang="zh-CN" altLang="en-US" sz="2400" dirty="0"/>
              <a:t>将</a:t>
            </a:r>
            <a:r>
              <a:rPr lang="zh-CN" altLang="en-US" sz="2400" b="1" dirty="0">
                <a:solidFill>
                  <a:srgbClr val="002060"/>
                </a:solidFill>
              </a:rPr>
              <a:t>结束函数的执行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lvl="2"/>
            <a:r>
              <a:rPr lang="zh-CN" altLang="en-US" sz="2400" dirty="0"/>
              <a:t>可以使用 </a:t>
            </a:r>
            <a:r>
              <a:rPr lang="en-US" altLang="zh-CN" sz="2400" dirty="0"/>
              <a:t>N </a:t>
            </a:r>
            <a:r>
              <a:rPr lang="zh-CN" altLang="en-US" sz="2400" dirty="0"/>
              <a:t>指定函数返回值</a:t>
            </a:r>
            <a:endParaRPr lang="en-US" altLang="zh-CN" sz="2400" dirty="0"/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exit  [N]</a:t>
            </a:r>
          </a:p>
          <a:p>
            <a:pPr lvl="2"/>
            <a:r>
              <a:rPr lang="en-US" altLang="zh-CN" sz="2400" dirty="0"/>
              <a:t>exit </a:t>
            </a:r>
            <a:r>
              <a:rPr lang="zh-CN" altLang="en-US" sz="2400" dirty="0"/>
              <a:t>将</a:t>
            </a:r>
            <a:r>
              <a:rPr lang="zh-CN" altLang="en-US" sz="2400" b="1" dirty="0">
                <a:solidFill>
                  <a:srgbClr val="002060"/>
                </a:solidFill>
              </a:rPr>
              <a:t>中断当前函数及当前</a:t>
            </a:r>
            <a:r>
              <a:rPr lang="en-US" altLang="zh-CN" sz="2400" b="1" dirty="0">
                <a:solidFill>
                  <a:srgbClr val="002060"/>
                </a:solidFill>
              </a:rPr>
              <a:t>Shell</a:t>
            </a:r>
            <a:r>
              <a:rPr lang="zh-CN" altLang="en-US" sz="2400" b="1" dirty="0">
                <a:solidFill>
                  <a:srgbClr val="002060"/>
                </a:solidFill>
              </a:rPr>
              <a:t>的执行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lvl="2"/>
            <a:r>
              <a:rPr lang="zh-CN" altLang="en-US" sz="2400" dirty="0"/>
              <a:t>可以使用 </a:t>
            </a:r>
            <a:r>
              <a:rPr lang="en-US" altLang="zh-CN" sz="2400" dirty="0"/>
              <a:t>N </a:t>
            </a:r>
            <a:r>
              <a:rPr lang="zh-CN" altLang="en-US" sz="2400" dirty="0"/>
              <a:t>指定返回值</a:t>
            </a:r>
            <a:endParaRPr lang="en-US" altLang="zh-CN" sz="2400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163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函数的结束与返回值举例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164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08941"/>
            <a:ext cx="828092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function_max2.sh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User define Function (UDF)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max2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() {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if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[[ -z $1 || -z $2 ]]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then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echo  "Need 2 parameters to the function." ; exit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en-US" altLang="zh-CN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 $1 -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eq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$2 ]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&amp;&amp;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echo "The two numbers are equal." ; exit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}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(($1&gt;$2))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&amp;&amp;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$1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||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$2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### Main script starts here ###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read -p "Please input two integer numbers  : " n1 n2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"n1=$n1 , n2=$n2"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max2 $n1 $n2</a:t>
            </a:r>
          </a:p>
          <a:p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return_val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=$?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"The larger of the two numbers is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return_val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."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函数返回值（续）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b="1" dirty="0">
                <a:solidFill>
                  <a:srgbClr val="002060"/>
                </a:solidFill>
              </a:rPr>
              <a:t>全局变量</a:t>
            </a:r>
            <a:r>
              <a:rPr lang="zh-CN" altLang="en-US" dirty="0"/>
              <a:t>引用函数的值</a:t>
            </a:r>
            <a:r>
              <a:rPr lang="zh-CN" altLang="en-US" b="1" dirty="0">
                <a:solidFill>
                  <a:srgbClr val="002060"/>
                </a:solidFill>
              </a:rPr>
              <a:t>不利于结构化编程</a:t>
            </a:r>
            <a:endParaRPr lang="en-US" altLang="zh-CN" b="1" dirty="0">
              <a:solidFill>
                <a:srgbClr val="002060"/>
              </a:solidFill>
            </a:endParaRPr>
          </a:p>
          <a:p>
            <a:r>
              <a:rPr lang="zh-CN" altLang="en-US" dirty="0"/>
              <a:t>使用 </a:t>
            </a:r>
            <a:r>
              <a:rPr lang="en-US" altLang="zh-CN" b="1" dirty="0"/>
              <a:t>return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b="1" dirty="0"/>
              <a:t>exit</a:t>
            </a:r>
            <a:r>
              <a:rPr lang="en-US" altLang="zh-CN" dirty="0"/>
              <a:t> </a:t>
            </a:r>
            <a:r>
              <a:rPr lang="zh-CN" altLang="en-US" b="1" dirty="0">
                <a:solidFill>
                  <a:srgbClr val="002060"/>
                </a:solidFill>
              </a:rPr>
              <a:t>只能返回整数值</a:t>
            </a:r>
            <a:endParaRPr lang="en-US" altLang="zh-CN" b="1" dirty="0">
              <a:solidFill>
                <a:srgbClr val="002060"/>
              </a:solidFill>
            </a:endParaRPr>
          </a:p>
          <a:p>
            <a:r>
              <a:rPr lang="zh-CN" altLang="en-US" dirty="0"/>
              <a:t>使用标准输出实现函数的返回值</a:t>
            </a:r>
            <a:endParaRPr lang="en-US" altLang="zh-CN" dirty="0"/>
          </a:p>
          <a:p>
            <a:pPr lvl="1"/>
            <a:r>
              <a:rPr lang="zh-CN" altLang="en-US" dirty="0"/>
              <a:t>是一种通用的方法，</a:t>
            </a:r>
            <a:r>
              <a:rPr lang="zh-CN" altLang="en-US" b="1" dirty="0">
                <a:solidFill>
                  <a:srgbClr val="002060"/>
                </a:solidFill>
              </a:rPr>
              <a:t>既能返回整数又能返回字符串</a:t>
            </a:r>
            <a:endParaRPr lang="en-US" altLang="zh-CN" b="1" dirty="0">
              <a:solidFill>
                <a:srgbClr val="002060"/>
              </a:solidFill>
            </a:endParaRPr>
          </a:p>
          <a:p>
            <a:pPr lvl="1"/>
            <a:r>
              <a:rPr lang="zh-CN" altLang="en-US" dirty="0"/>
              <a:t>函数结束前使用 </a:t>
            </a:r>
            <a:r>
              <a:rPr lang="en-US" altLang="zh-CN" b="1" dirty="0">
                <a:solidFill>
                  <a:srgbClr val="002060"/>
                </a:solidFill>
              </a:rPr>
              <a:t>echo </a:t>
            </a:r>
            <a:r>
              <a:rPr lang="zh-CN" altLang="en-US" dirty="0"/>
              <a:t>命令将结果显示到标准输出</a:t>
            </a:r>
            <a:endParaRPr lang="en-US" altLang="zh-CN" dirty="0"/>
          </a:p>
          <a:p>
            <a:pPr lvl="1"/>
            <a:r>
              <a:rPr lang="zh-CN" altLang="en-US" dirty="0"/>
              <a:t>调用函数时使用如下的格式将函数的输出结果存到变量 </a:t>
            </a:r>
            <a:r>
              <a:rPr lang="en-US" altLang="zh-CN" b="1" dirty="0">
                <a:solidFill>
                  <a:srgbClr val="002060"/>
                </a:solidFill>
              </a:rPr>
              <a:t>RES</a:t>
            </a:r>
            <a:r>
              <a:rPr lang="en-US" altLang="zh-CN" dirty="0"/>
              <a:t> </a:t>
            </a:r>
            <a:r>
              <a:rPr lang="zh-CN" altLang="en-US" dirty="0"/>
              <a:t>中，之后便可使用变量 </a:t>
            </a:r>
            <a:r>
              <a:rPr lang="en-US" altLang="zh-CN" dirty="0"/>
              <a:t>$</a:t>
            </a:r>
            <a:r>
              <a:rPr lang="en-US" altLang="zh-CN" b="1" dirty="0">
                <a:solidFill>
                  <a:srgbClr val="002060"/>
                </a:solidFill>
              </a:rPr>
              <a:t>RES</a:t>
            </a:r>
            <a:r>
              <a:rPr lang="en-US" altLang="zh-CN" dirty="0"/>
              <a:t> </a:t>
            </a:r>
            <a:r>
              <a:rPr lang="zh-CN" altLang="en-US" dirty="0"/>
              <a:t>的值（或输出、或执行测试、或进一步处理等）</a:t>
            </a:r>
            <a:endParaRPr lang="en-US" altLang="zh-CN" dirty="0"/>
          </a:p>
          <a:p>
            <a:pPr lvl="2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RES=$(</a:t>
            </a:r>
            <a:r>
              <a:rPr lang="en-US" altLang="zh-CN" b="1" dirty="0" err="1">
                <a:solidFill>
                  <a:srgbClr val="002060"/>
                </a:solidFill>
              </a:rPr>
              <a:t>functionName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pPr lvl="2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echo $RES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165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5229200"/>
            <a:ext cx="504056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对比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5229200"/>
            <a:ext cx="172819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RES=$(</a:t>
            </a:r>
            <a:r>
              <a:rPr lang="en-US" altLang="zh-CN" sz="2000" dirty="0" err="1"/>
              <a:t>ls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echo $RES</a:t>
            </a:r>
            <a:endParaRPr lang="zh-CN" altLang="en-US" sz="2000" dirty="0"/>
          </a:p>
        </p:txBody>
      </p:sp>
      <p:sp>
        <p:nvSpPr>
          <p:cNvPr id="10" name="圆角矩形 9"/>
          <p:cNvSpPr/>
          <p:nvPr/>
        </p:nvSpPr>
        <p:spPr>
          <a:xfrm>
            <a:off x="6804248" y="5013176"/>
            <a:ext cx="172819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命令能出现的地方函数调用也能出现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使用标准输出返回函数值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166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08941"/>
            <a:ext cx="828092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function_to-upper.sh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User define Function (UDF)</a:t>
            </a:r>
          </a:p>
          <a:p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to_upper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() {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local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="$@"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local output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output=$(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'[a-z]' '[A-Z]'&lt;&lt;&lt;"${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}")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$output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### Main script starts here ###</a:t>
            </a:r>
          </a:p>
          <a:p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to_upper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"This Is a TEST"</a:t>
            </a:r>
          </a:p>
          <a:p>
            <a:endParaRPr lang="en-US" altLang="zh-CN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res=$(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to_upper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"$@")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"$res"</a:t>
            </a:r>
          </a:p>
          <a:p>
            <a:endParaRPr lang="en-US" altLang="zh-CN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res=$(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to_upper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"$1")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[[ $res == "YES" ]]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&amp;&amp; echo "Continue..." || echo "Stop"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5896" y="4653136"/>
            <a:ext cx="525658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./function_to-upper.sh YES we are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./function_to-upper.sh No we are not</a:t>
            </a:r>
            <a:endParaRPr lang="zh-CN" altLang="en-US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en-US" altLang="zh-CN" dirty="0"/>
              <a:t>INIT </a:t>
            </a:r>
            <a:r>
              <a:rPr lang="zh-CN" altLang="en-US" dirty="0"/>
              <a:t>启动脚本的结构</a:t>
            </a:r>
            <a:br>
              <a:rPr lang="en-US" altLang="zh-CN" dirty="0"/>
            </a:br>
            <a:r>
              <a:rPr lang="en-US" altLang="zh-CN" dirty="0"/>
              <a:t>——/etc/</a:t>
            </a:r>
            <a:r>
              <a:rPr lang="en-US" altLang="zh-CN" dirty="0" err="1"/>
              <a:t>rc.d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en-US" altLang="zh-CN" dirty="0"/>
              <a:t>/*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167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700808"/>
            <a:ext cx="4464496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exec source function library</a:t>
            </a:r>
          </a:p>
          <a:p>
            <a:r>
              <a:rPr kumimoji="1"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 /etc/</a:t>
            </a:r>
            <a:r>
              <a:rPr kumimoji="1" lang="en-US" altLang="zh-CN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rc.d</a:t>
            </a:r>
            <a:r>
              <a:rPr kumimoji="1"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r>
              <a:rPr kumimoji="1" lang="en-US" altLang="zh-CN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init.d</a:t>
            </a:r>
            <a:r>
              <a:rPr kumimoji="1"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/functions</a:t>
            </a:r>
          </a:p>
          <a:p>
            <a:endParaRPr kumimoji="1" lang="en-US" altLang="zh-CN" b="1" dirty="0">
              <a:solidFill>
                <a:srgbClr val="0000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start</a:t>
            </a:r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 {</a:t>
            </a:r>
          </a:p>
          <a:p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stop</a:t>
            </a:r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 {</a:t>
            </a:r>
          </a:p>
          <a:p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restart</a:t>
            </a:r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 {</a:t>
            </a:r>
          </a:p>
          <a:p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kumimoji="1"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stop</a:t>
            </a:r>
          </a:p>
          <a:p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kumimoji="1"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start</a:t>
            </a:r>
          </a:p>
          <a:p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endParaRPr kumimoji="1" lang="en-US" altLang="zh-CN" b="1" dirty="0">
              <a:solidFill>
                <a:srgbClr val="0000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…………</a:t>
            </a:r>
            <a:endParaRPr kumimoji="1" lang="zh-CN" altLang="en-US" b="1" dirty="0">
              <a:solidFill>
                <a:srgbClr val="0000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1700808"/>
            <a:ext cx="3240360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case "$1" in</a:t>
            </a:r>
          </a:p>
          <a:p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start)</a:t>
            </a:r>
          </a:p>
          <a:p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kumimoji="1"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start</a:t>
            </a:r>
          </a:p>
          <a:p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;;</a:t>
            </a:r>
          </a:p>
          <a:p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stop)</a:t>
            </a:r>
          </a:p>
          <a:p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kumimoji="1"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stop</a:t>
            </a:r>
          </a:p>
          <a:p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;;</a:t>
            </a:r>
          </a:p>
          <a:p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1"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restart|reload</a:t>
            </a:r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kumimoji="1"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restart</a:t>
            </a:r>
          </a:p>
          <a:p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;;</a:t>
            </a:r>
          </a:p>
          <a:p>
            <a:endParaRPr kumimoji="1" lang="en-US" altLang="zh-CN" b="1" dirty="0">
              <a:solidFill>
                <a:srgbClr val="0000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…………</a:t>
            </a:r>
          </a:p>
          <a:p>
            <a:r>
              <a:rPr kumimoji="1"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esac</a:t>
            </a:r>
            <a:endParaRPr kumimoji="1" lang="zh-CN" altLang="en-US" b="1" dirty="0">
              <a:solidFill>
                <a:srgbClr val="0000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5589240"/>
            <a:ext cx="799288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阅读 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/etc/</a:t>
            </a:r>
            <a:r>
              <a:rPr lang="en-US" altLang="zh-CN" sz="2400" b="1" dirty="0" err="1">
                <a:latin typeface="黑体" panose="02010609060101010101" pitchFamily="2" charset="-122"/>
                <a:ea typeface="黑体" panose="02010609060101010101" pitchFamily="2" charset="-122"/>
              </a:rPr>
              <a:t>init.d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目录下的启动脚本，熟悉 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Shell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编程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脚本举例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30725"/>
          </a:xfrm>
        </p:spPr>
        <p:txBody>
          <a:bodyPr/>
          <a:lstStyle/>
          <a:p>
            <a:pPr marL="15875"/>
            <a:r>
              <a:rPr lang="zh-CN" altLang="zh-CN" dirty="0"/>
              <a:t>使用</a:t>
            </a:r>
            <a:r>
              <a:rPr lang="en-US" altLang="zh-CN" dirty="0" err="1"/>
              <a:t>lftp</a:t>
            </a:r>
            <a:r>
              <a:rPr lang="zh-CN" altLang="zh-CN" dirty="0"/>
              <a:t>命令从远程镜像</a:t>
            </a:r>
            <a:r>
              <a:rPr lang="en-US" altLang="zh-CN" dirty="0"/>
              <a:t>YUM</a:t>
            </a:r>
            <a:r>
              <a:rPr lang="zh-CN" altLang="zh-CN" dirty="0"/>
              <a:t>仓库到本地目录</a:t>
            </a:r>
            <a:endParaRPr lang="en-US" altLang="zh-CN" dirty="0"/>
          </a:p>
          <a:p>
            <a:r>
              <a:rPr lang="zh-CN" altLang="en-US" dirty="0"/>
              <a:t>用法</a:t>
            </a:r>
            <a:endParaRPr lang="en-US" altLang="zh-CN" dirty="0"/>
          </a:p>
          <a:p>
            <a:pPr lvl="1"/>
            <a:r>
              <a:rPr lang="zh-CN" altLang="en-US" dirty="0"/>
              <a:t>手动执行</a:t>
            </a:r>
          </a:p>
          <a:p>
            <a:pPr lvl="2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mirror_yum_repos.sh [--centos] [--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epel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] [--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rpmforge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] [--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remi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 lvl="2">
              <a:buNone/>
            </a:pPr>
            <a:r>
              <a:rPr lang="zh-CN" altLang="en-US" sz="1800" dirty="0"/>
              <a:t>例如：</a:t>
            </a:r>
            <a:endParaRPr lang="en-US" altLang="zh-CN" sz="1800" dirty="0"/>
          </a:p>
          <a:p>
            <a:pPr lvl="2">
              <a:buNone/>
            </a:pPr>
            <a:r>
              <a:rPr lang="en-US" altLang="zh-CN" sz="1800" dirty="0">
                <a:solidFill>
                  <a:srgbClr val="002060"/>
                </a:solidFill>
              </a:rPr>
              <a:t>mirror_yum_repos.sh  --centos  --</a:t>
            </a:r>
            <a:r>
              <a:rPr lang="en-US" altLang="zh-CN" sz="1800" dirty="0" err="1">
                <a:solidFill>
                  <a:srgbClr val="002060"/>
                </a:solidFill>
              </a:rPr>
              <a:t>epel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lvl="1"/>
            <a:r>
              <a:rPr lang="zh-CN" altLang="en-US" dirty="0"/>
              <a:t>安排</a:t>
            </a:r>
            <a:r>
              <a:rPr lang="en-US" altLang="zh-CN" dirty="0" err="1"/>
              <a:t>cron</a:t>
            </a:r>
            <a:r>
              <a:rPr lang="zh-CN" altLang="en-US" dirty="0"/>
              <a:t>任务</a:t>
            </a:r>
            <a:endParaRPr lang="en-US" altLang="zh-CN" dirty="0"/>
          </a:p>
          <a:p>
            <a:pPr lvl="2"/>
            <a:r>
              <a:rPr lang="en-US" altLang="zh-CN" dirty="0"/>
              <a:t>/etc/</a:t>
            </a:r>
            <a:r>
              <a:rPr lang="en-US" altLang="zh-CN" dirty="0" err="1"/>
              <a:t>cron.d</a:t>
            </a:r>
            <a:r>
              <a:rPr lang="en-US" altLang="zh-CN" dirty="0"/>
              <a:t>/</a:t>
            </a:r>
            <a:r>
              <a:rPr lang="en-US" altLang="zh-CN" dirty="0" err="1"/>
              <a:t>mirror_yum_repos.cron</a:t>
            </a:r>
            <a:endParaRPr lang="en-US" altLang="zh-CN" dirty="0"/>
          </a:p>
          <a:p>
            <a:pPr lvl="2"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3  0  * * *  root  /root/bin/mirror_yum_repos.sh --centos</a:t>
            </a:r>
          </a:p>
          <a:p>
            <a:pPr lvl="2"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0  2 */3 * *  root  /root/bin/mirror_yum_repos.sh --</a:t>
            </a:r>
            <a:r>
              <a:rPr lang="en-US" altLang="zh-CN" sz="2000" dirty="0" err="1">
                <a:solidFill>
                  <a:srgbClr val="002060"/>
                </a:solidFill>
              </a:rPr>
              <a:t>epel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30 4  */5 * *  root  /root/bin/mirror_yum_repos.sh --</a:t>
            </a:r>
            <a:r>
              <a:rPr lang="en-US" altLang="zh-CN" sz="2000" dirty="0" err="1">
                <a:solidFill>
                  <a:srgbClr val="002060"/>
                </a:solidFill>
              </a:rPr>
              <a:t>rpmforge</a:t>
            </a:r>
            <a:r>
              <a:rPr lang="en-US" altLang="zh-CN" sz="2000" dirty="0">
                <a:solidFill>
                  <a:srgbClr val="002060"/>
                </a:solidFill>
              </a:rPr>
              <a:t> --</a:t>
            </a:r>
            <a:r>
              <a:rPr lang="en-US" altLang="zh-CN" sz="2000" dirty="0" err="1">
                <a:solidFill>
                  <a:srgbClr val="002060"/>
                </a:solidFill>
              </a:rPr>
              <a:t>remi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168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脚本举例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74133"/>
          </a:xfrm>
        </p:spPr>
        <p:txBody>
          <a:bodyPr/>
          <a:lstStyle/>
          <a:p>
            <a:r>
              <a:rPr lang="zh-CN" altLang="en-US" dirty="0"/>
              <a:t>显示系统信息</a:t>
            </a:r>
            <a:endParaRPr lang="en-US" altLang="zh-CN" dirty="0"/>
          </a:p>
          <a:p>
            <a:pPr lvl="1"/>
            <a:r>
              <a:rPr lang="en-US" altLang="zh-CN" dirty="0"/>
              <a:t>sysinfo.sh</a:t>
            </a:r>
          </a:p>
          <a:p>
            <a:pPr lvl="1"/>
            <a:r>
              <a:rPr lang="en-US" altLang="zh-CN" dirty="0"/>
              <a:t>sysinfo_select.sh</a:t>
            </a:r>
          </a:p>
          <a:p>
            <a:r>
              <a:rPr lang="zh-CN" altLang="en-US" dirty="0"/>
              <a:t>熟悉如下</a:t>
            </a:r>
            <a:r>
              <a:rPr lang="en-US" altLang="zh-CN" dirty="0"/>
              <a:t>Shell</a:t>
            </a:r>
            <a:r>
              <a:rPr lang="zh-CN" altLang="en-US" dirty="0"/>
              <a:t>语句和常用命令</a:t>
            </a:r>
            <a:endParaRPr lang="en-US" altLang="zh-CN" dirty="0"/>
          </a:p>
          <a:p>
            <a:pPr lvl="1"/>
            <a:r>
              <a:rPr lang="zh-CN" altLang="en-US" dirty="0"/>
              <a:t>变量和数组的使用</a:t>
            </a:r>
            <a:endParaRPr lang="en-US" altLang="zh-CN" dirty="0"/>
          </a:p>
          <a:p>
            <a:pPr lvl="1"/>
            <a:r>
              <a:rPr lang="zh-CN" altLang="en-US" dirty="0"/>
              <a:t>常用的信息显示命令</a:t>
            </a:r>
            <a:endParaRPr lang="en-US" altLang="zh-CN" dirty="0"/>
          </a:p>
          <a:p>
            <a:pPr lvl="1"/>
            <a:r>
              <a:rPr lang="zh-CN" altLang="en-US" dirty="0"/>
              <a:t>管道和过滤器（</a:t>
            </a:r>
            <a:r>
              <a:rPr lang="en-US" altLang="zh-CN" dirty="0" err="1"/>
              <a:t>grep</a:t>
            </a:r>
            <a:r>
              <a:rPr lang="zh-CN" altLang="en-US" dirty="0"/>
              <a:t>、</a:t>
            </a:r>
            <a:r>
              <a:rPr lang="en-US" altLang="zh-CN" dirty="0"/>
              <a:t>cut</a:t>
            </a:r>
            <a:r>
              <a:rPr lang="zh-CN" altLang="en-US" dirty="0"/>
              <a:t>、</a:t>
            </a:r>
            <a:r>
              <a:rPr lang="en-US" altLang="zh-CN" dirty="0"/>
              <a:t>sort</a:t>
            </a:r>
            <a:r>
              <a:rPr lang="zh-CN" altLang="en-US" dirty="0"/>
              <a:t>、</a:t>
            </a:r>
            <a:r>
              <a:rPr lang="en-US" altLang="zh-CN" dirty="0" err="1"/>
              <a:t>sed</a:t>
            </a:r>
            <a:r>
              <a:rPr lang="zh-CN" altLang="en-US" dirty="0"/>
              <a:t>、</a:t>
            </a:r>
            <a:r>
              <a:rPr lang="en-US" altLang="zh-CN" dirty="0" err="1"/>
              <a:t>awk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数值计算</a:t>
            </a:r>
            <a:endParaRPr lang="en-US" altLang="zh-CN" dirty="0"/>
          </a:p>
          <a:p>
            <a:pPr lvl="1"/>
            <a:r>
              <a:rPr lang="zh-CN" altLang="en-US" dirty="0"/>
              <a:t>流程控制（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case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select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169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2276872"/>
            <a:ext cx="367240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/>
              <a:t>进一步学习</a:t>
            </a: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 http://bootinfoscript.sf.net/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806226"/>
          </a:xfrm>
        </p:spPr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Shell</a:t>
            </a:r>
            <a:r>
              <a:rPr lang="zh-CN" altLang="en-US" dirty="0"/>
              <a:t>编程的前提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/>
              <a:t>掌握一种文本编辑器的使用（</a:t>
            </a:r>
            <a:r>
              <a:rPr lang="en-US" altLang="zh-CN" dirty="0"/>
              <a:t>Vi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熟悉 </a:t>
            </a:r>
            <a:r>
              <a:rPr lang="en-US" altLang="zh-CN" dirty="0"/>
              <a:t>Linux </a:t>
            </a:r>
            <a:r>
              <a:rPr lang="zh-CN" altLang="en-US" dirty="0"/>
              <a:t>文件系统的布局</a:t>
            </a:r>
            <a:endParaRPr lang="en-US" altLang="zh-CN" dirty="0"/>
          </a:p>
          <a:p>
            <a:r>
              <a:rPr lang="zh-CN" altLang="en-US" dirty="0"/>
              <a:t>学习 </a:t>
            </a:r>
            <a:r>
              <a:rPr lang="en-US" altLang="zh-CN" dirty="0"/>
              <a:t>Shell </a:t>
            </a:r>
            <a:r>
              <a:rPr lang="zh-CN" altLang="en-US" dirty="0"/>
              <a:t>的各种功能</a:t>
            </a:r>
            <a:endParaRPr lang="en-US" altLang="zh-CN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重定向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管道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命令替换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命令聚合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dirty="0"/>
              <a:t>学习各种</a:t>
            </a:r>
            <a:r>
              <a:rPr lang="zh-CN" altLang="en-US" b="1" dirty="0">
                <a:highlight>
                  <a:srgbClr val="FFFF00"/>
                </a:highlight>
              </a:rPr>
              <a:t>管理</a:t>
            </a:r>
            <a:r>
              <a:rPr lang="zh-CN" altLang="en-US" dirty="0"/>
              <a:t>和</a:t>
            </a:r>
            <a:r>
              <a:rPr lang="zh-CN" altLang="en-US" b="1" dirty="0">
                <a:highlight>
                  <a:srgbClr val="FFFF00"/>
                </a:highlight>
              </a:rPr>
              <a:t>监视</a:t>
            </a:r>
            <a:r>
              <a:rPr lang="zh-CN" altLang="en-US" dirty="0"/>
              <a:t>命令的使用</a:t>
            </a:r>
            <a:endParaRPr lang="en-US" altLang="zh-CN" dirty="0"/>
          </a:p>
          <a:p>
            <a:pPr lvl="1"/>
            <a:r>
              <a:rPr lang="zh-CN" altLang="en-US" sz="2400" dirty="0"/>
              <a:t>用户管理、权限管理、进程管理、包管理</a:t>
            </a:r>
            <a:r>
              <a:rPr lang="en-US" altLang="zh-CN" sz="2400" dirty="0"/>
              <a:t>……</a:t>
            </a:r>
          </a:p>
          <a:p>
            <a:pPr lvl="1"/>
            <a:r>
              <a:rPr lang="zh-CN" altLang="en-US" sz="2400" dirty="0"/>
              <a:t>系统监视、网络监视 </a:t>
            </a:r>
            <a:r>
              <a:rPr lang="en-US" altLang="zh-CN" sz="2400" dirty="0"/>
              <a:t>……</a:t>
            </a:r>
          </a:p>
          <a:p>
            <a:r>
              <a:rPr lang="zh-CN" altLang="en-US" dirty="0"/>
              <a:t>学习各种</a:t>
            </a:r>
            <a:r>
              <a:rPr lang="zh-CN" altLang="en-US" b="1" dirty="0">
                <a:highlight>
                  <a:srgbClr val="FFFF00"/>
                </a:highlight>
              </a:rPr>
              <a:t>文本文件工具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en-US" altLang="zh-CN" sz="2400" dirty="0"/>
              <a:t>cat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grep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tr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sed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awk</a:t>
            </a:r>
            <a:r>
              <a:rPr lang="en-US" altLang="zh-CN" sz="2400" dirty="0"/>
              <a:t> ……</a:t>
            </a:r>
          </a:p>
          <a:p>
            <a:pPr lvl="1"/>
            <a:r>
              <a:rPr lang="zh-CN" altLang="en-US" sz="2400" dirty="0"/>
              <a:t>正则表达式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868144" y="5229200"/>
            <a:ext cx="273630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系统的配置文件几乎都是纯文本文件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本章思考题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291264" cy="4530725"/>
          </a:xfrm>
        </p:spPr>
        <p:txBody>
          <a:bodyPr/>
          <a:lstStyle/>
          <a:p>
            <a:r>
              <a:rPr lang="en-US" altLang="zh-CN" dirty="0"/>
              <a:t>Shell</a:t>
            </a:r>
            <a:r>
              <a:rPr lang="zh-CN" altLang="zh-CN" dirty="0"/>
              <a:t>脚本的成分？通常在何种情况下使用函数？</a:t>
            </a:r>
            <a:endParaRPr lang="en-US" altLang="zh-CN" dirty="0"/>
          </a:p>
          <a:p>
            <a:r>
              <a:rPr lang="zh-CN" altLang="en-US" dirty="0"/>
              <a:t>试比较各种括号在条件测试中的异同？</a:t>
            </a:r>
            <a:endParaRPr lang="en-US" altLang="zh-CN" dirty="0"/>
          </a:p>
          <a:p>
            <a:pPr lvl="1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  <a:ea typeface="楷体_GB2312" pitchFamily="49" charset="-122"/>
              </a:rPr>
              <a:t>[...]，[[...]]，((...))</a:t>
            </a:r>
            <a:endParaRPr lang="zh-CN" altLang="en-US" dirty="0">
              <a:solidFill>
                <a:srgbClr val="0066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r>
              <a:rPr lang="zh-CN" altLang="en-US" dirty="0"/>
              <a:t>试比较各种括号的作用</a:t>
            </a:r>
          </a:p>
          <a:p>
            <a:pPr lvl="1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  <a:ea typeface="楷体_GB2312" pitchFamily="49" charset="-122"/>
              </a:rPr>
              <a:t>$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{...}，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  <a:ea typeface="楷体_GB2312" pitchFamily="49" charset="-122"/>
              </a:rPr>
              <a:t>$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(...)，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  <a:ea typeface="楷体_GB2312" pitchFamily="49" charset="-122"/>
              </a:rPr>
              <a:t>$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[...]，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  <a:ea typeface="楷体_GB2312" pitchFamily="49" charset="-122"/>
              </a:rPr>
              <a:t>$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((...))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什么是位置参数？</a:t>
            </a:r>
            <a:r>
              <a:rPr lang="en-US" altLang="zh-CN" dirty="0"/>
              <a:t>shift</a:t>
            </a:r>
            <a:r>
              <a:rPr lang="zh-CN" altLang="en-US" dirty="0"/>
              <a:t>命令的功能？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循环控制语句 </a:t>
            </a: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 </a:t>
            </a:r>
            <a:r>
              <a:rPr lang="zh-CN" altLang="en-US" dirty="0"/>
              <a:t>的功能？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0342-E55E-4A6A-AB5F-6477F90B311C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170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/>
              <a:t>本章实验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学会使用变量替换扩展。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学会使用</a:t>
            </a:r>
            <a:r>
              <a:rPr lang="en-US" altLang="zh-CN" dirty="0"/>
              <a:t>Shell</a:t>
            </a:r>
            <a:r>
              <a:rPr lang="zh-CN" altLang="en-US" dirty="0"/>
              <a:t>提供的各种流程控制语句。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录入、运行并调试本章的例程。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171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Bash Reference Manual</a:t>
            </a:r>
          </a:p>
          <a:p>
            <a:pPr lvl="1"/>
            <a:r>
              <a:rPr lang="en-US" altLang="zh-CN" b="1" dirty="0">
                <a:hlinkClick r:id="rId2"/>
              </a:rPr>
              <a:t>http://www.gnu.org/software/bash/manual/</a:t>
            </a:r>
            <a:endParaRPr lang="en-US" altLang="zh-CN" b="1" dirty="0"/>
          </a:p>
          <a:p>
            <a:pPr lvl="1"/>
            <a:r>
              <a:rPr lang="en-US" altLang="zh-CN" b="1" dirty="0"/>
              <a:t>/</a:t>
            </a:r>
            <a:r>
              <a:rPr lang="en-US" altLang="zh-CN" b="1" dirty="0" err="1"/>
              <a:t>usr</a:t>
            </a:r>
            <a:r>
              <a:rPr lang="en-US" altLang="zh-CN" b="1" dirty="0"/>
              <a:t>/share/doc/bash-*/bashref.html</a:t>
            </a:r>
          </a:p>
          <a:p>
            <a:r>
              <a:rPr lang="en-US" altLang="zh-CN" b="1" dirty="0"/>
              <a:t>Bash script examples</a:t>
            </a:r>
          </a:p>
          <a:p>
            <a:pPr lvl="1"/>
            <a:r>
              <a:rPr lang="en-US" altLang="zh-CN" b="1" dirty="0"/>
              <a:t>/</a:t>
            </a:r>
            <a:r>
              <a:rPr lang="en-US" altLang="zh-CN" b="1" dirty="0" err="1"/>
              <a:t>usr</a:t>
            </a:r>
            <a:r>
              <a:rPr lang="en-US" altLang="zh-CN" b="1" dirty="0"/>
              <a:t>/share/doc/bash-*/scripts*/*</a:t>
            </a:r>
          </a:p>
          <a:p>
            <a:pPr lvl="1"/>
            <a:r>
              <a:rPr lang="en-US" altLang="zh-CN" b="1" dirty="0"/>
              <a:t>/</a:t>
            </a:r>
            <a:r>
              <a:rPr lang="en-US" altLang="zh-CN" b="1" dirty="0" err="1"/>
              <a:t>usr</a:t>
            </a:r>
            <a:r>
              <a:rPr lang="en-US" altLang="zh-CN" b="1" dirty="0"/>
              <a:t>/share/doc/bash-*/functions/*</a:t>
            </a:r>
          </a:p>
          <a:p>
            <a:pPr lvl="1"/>
            <a:r>
              <a:rPr lang="en-US" altLang="zh-CN" b="1" dirty="0"/>
              <a:t>/</a:t>
            </a:r>
            <a:r>
              <a:rPr lang="en-US" altLang="zh-CN" b="1" dirty="0" err="1"/>
              <a:t>usr</a:t>
            </a:r>
            <a:r>
              <a:rPr lang="en-US" altLang="zh-CN" b="1" dirty="0"/>
              <a:t>/share/doc/bash-*/</a:t>
            </a:r>
            <a:r>
              <a:rPr lang="en-US" altLang="zh-CN" b="1" dirty="0" err="1"/>
              <a:t>loadables</a:t>
            </a:r>
            <a:r>
              <a:rPr lang="en-US" altLang="zh-CN" b="1" dirty="0"/>
              <a:t>/*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172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/>
              <a:t>进一步学习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hlinkClick r:id="rId3"/>
              </a:rPr>
              <a:t>http://tldp.org/LDP/Bash-Beginners-Guide/html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hlinkClick r:id="rId4"/>
              </a:rPr>
              <a:t>http://tldp.org/LDP/abs/html/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hlinkClick r:id="rId5"/>
              </a:rPr>
              <a:t>http://www.linuxsir.org/main/doc/abs/abs3.7cnhtm/index.html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hlinkClick r:id="rId6"/>
              </a:rPr>
              <a:t>http://linuxconfig.org/Bash_scripting_Tutorial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hlinkClick r:id="rId7"/>
              </a:rPr>
              <a:t>http://www.linuxdoc.org/HOWTO/Bash-Prog-Intro-HOWTO.html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hlinkClick r:id="rId8"/>
              </a:rPr>
              <a:t>http://bash.cyberciti.biz/guide/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hlinkClick r:id="rId9" tooltip="http://wiki.bash-hackers.org"/>
              </a:rPr>
              <a:t>http://wiki.bash-hackers.org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hlinkClick r:id="rId10"/>
              </a:rPr>
              <a:t>http://www.thegeekstuff.com/tag/bash-tutorial/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hlinkClick r:id="rId11"/>
              </a:rPr>
              <a:t>http://serverfault.com/questions/tagged/bash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hlinkClick r:id="rId12"/>
              </a:rPr>
              <a:t>http://stackoverflow.com/questions/tagged/bash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hlinkClick r:id="rId13"/>
              </a:rPr>
              <a:t>http://www.linuxjournal.com/tag/bash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hlinkClick r:id="rId14"/>
              </a:rPr>
              <a:t>http://www.softpanorama.org/Scripting/shells.shtml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173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BASH</a:t>
            </a:r>
            <a:r>
              <a:rPr lang="zh-CN" altLang="en-US" dirty="0"/>
              <a:t>相关的项目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http://bashish.sourceforge.net/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http://bashdb.sourceforge.net/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http://www.backup-manager.org/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http://nanoblogger.sourceforge.net/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http://sourceforge.net/projects/vim-helper/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http://sourceforge.net/projects/thylacine/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174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变量和表达式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Shell </a:t>
            </a:r>
            <a:r>
              <a:rPr lang="zh-CN" altLang="en-US" b="1" dirty="0"/>
              <a:t>变量操作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3826768" cy="4646141"/>
          </a:xfrm>
        </p:spPr>
        <p:txBody>
          <a:bodyPr/>
          <a:lstStyle/>
          <a:p>
            <a:r>
              <a:rPr lang="zh-CN" altLang="en-US" dirty="0"/>
              <a:t>变量替换扩展</a:t>
            </a:r>
            <a:endParaRPr lang="en-US" altLang="zh-CN" dirty="0"/>
          </a:p>
          <a:p>
            <a:pPr lvl="1"/>
            <a:r>
              <a:rPr lang="zh-CN" altLang="en-US" sz="2400" dirty="0"/>
              <a:t>变量测试</a:t>
            </a:r>
          </a:p>
          <a:p>
            <a:pPr lvl="1"/>
            <a:r>
              <a:rPr lang="zh-CN" altLang="en-US" sz="2400" dirty="0"/>
              <a:t>变量的字符串操作</a:t>
            </a:r>
            <a:endParaRPr lang="en-US" altLang="zh-CN" sz="2400" dirty="0"/>
          </a:p>
          <a:p>
            <a:pPr lvl="1"/>
            <a:r>
              <a:rPr lang="zh-CN" altLang="en-US" sz="2400" dirty="0"/>
              <a:t>变量的间接引用</a:t>
            </a:r>
          </a:p>
          <a:p>
            <a:r>
              <a:rPr lang="zh-CN" altLang="en-US" dirty="0"/>
              <a:t>变量的数值计算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$[expression]  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$((expression))</a:t>
            </a:r>
          </a:p>
          <a:p>
            <a:pPr lvl="1"/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expr</a:t>
            </a:r>
            <a:endParaRPr lang="en-US" altLang="zh-CN" sz="24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let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declare -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</a:t>
            </a:r>
            <a:endParaRPr lang="en-US" altLang="zh-CN" sz="2400" b="1" dirty="0"/>
          </a:p>
          <a:p>
            <a:pPr lvl="1"/>
            <a:endParaRPr lang="en-US" altLang="zh-CN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705672" y="1484784"/>
            <a:ext cx="339472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变量赋值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marR="0" lvl="2" indent="-3511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sz="2400" b="1" kern="0" dirty="0">
                <a:latin typeface="+mn-lt"/>
                <a:ea typeface="+mn-ea"/>
              </a:rPr>
              <a:t>n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ame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=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value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lvl="2" indent="-351155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b="1" kern="0" dirty="0" err="1">
                <a:latin typeface="+mn-lt"/>
                <a:ea typeface="+mn-ea"/>
              </a:rPr>
              <a:t>readonly</a:t>
            </a:r>
            <a:endParaRPr lang="en-US" altLang="zh-CN" sz="2400" b="1" kern="0" dirty="0">
              <a:latin typeface="+mn-lt"/>
              <a:ea typeface="+mn-ea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从标准输入读取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marR="0" lvl="2" indent="-3511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read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echo</a:t>
            </a: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printf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zh-CN" altLang="en-US" dirty="0"/>
              <a:t>本章内容要点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sz="2800" dirty="0"/>
              <a:t>Shell </a:t>
            </a:r>
            <a:r>
              <a:rPr lang="zh-CN" altLang="en-US" sz="2800" dirty="0"/>
              <a:t>脚本的编制、执行和调试</a:t>
            </a:r>
            <a:endParaRPr lang="en-US" altLang="zh-CN" sz="2800" dirty="0"/>
          </a:p>
          <a:p>
            <a:r>
              <a:rPr lang="en-US" altLang="zh-CN" sz="2800" dirty="0"/>
              <a:t>Shell </a:t>
            </a:r>
            <a:r>
              <a:rPr lang="zh-CN" altLang="en-US" sz="2800" dirty="0"/>
              <a:t>脚本的成分和编码规范</a:t>
            </a:r>
            <a:endParaRPr lang="en-US" altLang="zh-CN" sz="2800" dirty="0"/>
          </a:p>
          <a:p>
            <a:r>
              <a:rPr lang="en-US" altLang="zh-CN" sz="2800" dirty="0"/>
              <a:t>Shell </a:t>
            </a:r>
            <a:r>
              <a:rPr lang="zh-CN" altLang="en-US" sz="2800" dirty="0"/>
              <a:t>变量替换扩展、数值计算、输入输出</a:t>
            </a:r>
            <a:endParaRPr lang="en-US" altLang="zh-CN" sz="2800" dirty="0"/>
          </a:p>
          <a:p>
            <a:r>
              <a:rPr lang="zh-CN" altLang="en-US" sz="2800" dirty="0"/>
              <a:t>变量分类，</a:t>
            </a:r>
            <a:r>
              <a:rPr lang="zh-CN" altLang="en-US" sz="2800" b="1" dirty="0">
                <a:solidFill>
                  <a:srgbClr val="FF0000"/>
                </a:solidFill>
              </a:rPr>
              <a:t>位置参数变量</a:t>
            </a:r>
            <a:r>
              <a:rPr lang="zh-CN" altLang="en-US" sz="2800" dirty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特殊参数变量</a:t>
            </a:r>
          </a:p>
          <a:p>
            <a:r>
              <a:rPr lang="zh-CN" altLang="en-US" sz="2800" dirty="0"/>
              <a:t>条件测试（文件测试、字符串测试、整数测试）</a:t>
            </a:r>
          </a:p>
          <a:p>
            <a:r>
              <a:rPr lang="zh-CN" altLang="en-US" sz="2800" dirty="0"/>
              <a:t>分支流程控制（</a:t>
            </a:r>
            <a:r>
              <a:rPr lang="en-US" altLang="zh-CN" sz="2800" dirty="0"/>
              <a:t>if</a:t>
            </a:r>
            <a:r>
              <a:rPr lang="zh-CN" altLang="en-US" sz="2800" dirty="0"/>
              <a:t>、</a:t>
            </a:r>
            <a:r>
              <a:rPr lang="en-US" altLang="zh-CN" sz="2800" dirty="0"/>
              <a:t>case</a:t>
            </a:r>
            <a:r>
              <a:rPr lang="zh-CN" altLang="en-US" sz="2800" dirty="0"/>
              <a:t>）</a:t>
            </a:r>
          </a:p>
          <a:p>
            <a:r>
              <a:rPr lang="zh-CN" altLang="en-US" sz="2800" dirty="0"/>
              <a:t>循环流程控制（</a:t>
            </a:r>
            <a:r>
              <a:rPr lang="en-US" altLang="zh-CN" sz="2800" dirty="0"/>
              <a:t>for</a:t>
            </a:r>
            <a:r>
              <a:rPr lang="zh-CN" altLang="en-US" sz="2800" dirty="0"/>
              <a:t>、</a:t>
            </a:r>
            <a:r>
              <a:rPr lang="en-US" altLang="zh-CN" sz="2800" dirty="0"/>
              <a:t>while</a:t>
            </a:r>
            <a:r>
              <a:rPr lang="zh-CN" altLang="en-US" sz="2800" dirty="0"/>
              <a:t>、</a:t>
            </a:r>
            <a:r>
              <a:rPr lang="en-US" altLang="zh-CN" sz="2800" dirty="0"/>
              <a:t>until</a:t>
            </a:r>
            <a:r>
              <a:rPr lang="zh-CN" altLang="en-US" sz="2800" dirty="0"/>
              <a:t>、</a:t>
            </a:r>
            <a:r>
              <a:rPr lang="en-US" altLang="zh-CN" sz="2800" dirty="0"/>
              <a:t>select</a:t>
            </a:r>
            <a:r>
              <a:rPr lang="zh-CN" altLang="en-US" sz="2800" dirty="0"/>
              <a:t>）</a:t>
            </a:r>
          </a:p>
          <a:p>
            <a:r>
              <a:rPr lang="zh-CN" altLang="en-US" sz="2800" dirty="0"/>
              <a:t>函数的定义和调用、返回值</a:t>
            </a:r>
          </a:p>
          <a:p>
            <a:r>
              <a:rPr lang="zh-CN" altLang="en-US" sz="2800" dirty="0"/>
              <a:t>使用循环分析命令行参数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2462-6AFA-4DFA-AFDB-F17DF9625822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2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 dirty="0"/>
              <a:t>linuxbooks@126.com</a:t>
            </a:r>
            <a:r>
              <a:rPr lang="zh-CN" altLang="en-US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/>
              <a:t>（</a:t>
            </a:r>
            <a:r>
              <a:rPr lang="en-US" altLang="zh-CN" dirty="0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变量替换扩展</a:t>
            </a:r>
            <a:r>
              <a:rPr lang="en-US" altLang="zh-CN" dirty="0"/>
              <a:t>——</a:t>
            </a:r>
            <a:r>
              <a:rPr lang="zh-CN" altLang="en-US" dirty="0"/>
              <a:t>变量测试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20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467544" y="1549112"/>
          <a:ext cx="8274053" cy="4328160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5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Use  Default  Values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:-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word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若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</a:rPr>
                        <a:t>存在且非空,则值为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</a:rPr>
                        <a:t>;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</a:rPr>
                        <a:t>若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</a:rPr>
                        <a:t>未定义或为空值,则值为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word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</a:rPr>
                        <a:t>，但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</a:rPr>
                        <a:t>的值不变。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Assign  Default  Values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:=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word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若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</a:rPr>
                        <a:t>存在且非空,则值为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</a:rPr>
                        <a:t>;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</a:rPr>
                        <a:t>若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</a:rPr>
                        <a:t>未定义或为空值,则值为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  <a:cs typeface="+mn-cs"/>
                        </a:rPr>
                        <a:t>word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</a:rPr>
                        <a:t>，且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</a:rPr>
                        <a:t>被赋值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word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+mn-cs"/>
                        </a:rPr>
                        <a:t>Display Error if Null or Unset</a:t>
                      </a:r>
                      <a:endParaRPr kumimoji="1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:?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word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  <a:cs typeface="+mn-cs"/>
                        </a:rPr>
                        <a:t>若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  <a:cs typeface="+mn-cs"/>
                        </a:rPr>
                        <a:t>存在且非空,则值为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  <a:cs typeface="+mn-cs"/>
                        </a:rPr>
                        <a:t>$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  <a:cs typeface="+mn-cs"/>
                        </a:rPr>
                        <a:t>;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  <a:cs typeface="+mn-cs"/>
                        </a:rPr>
                        <a:t>若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  <a:cs typeface="+mn-cs"/>
                        </a:rPr>
                        <a:t>未定义或为空值,则输出信息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  <a:cs typeface="+mn-cs"/>
                        </a:rPr>
                        <a:t>word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  <a:cs typeface="+mn-cs"/>
                        </a:rPr>
                        <a:t>，并终止脚本。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Use Alternate Value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:+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word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  <a:cs typeface="+mn-cs"/>
                        </a:rPr>
                        <a:t>若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  <a:cs typeface="+mn-cs"/>
                        </a:rPr>
                        <a:t>存在且非空,则值为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  <a:cs typeface="+mn-cs"/>
                        </a:rPr>
                        <a:t>word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  <a:cs typeface="+mn-cs"/>
                        </a:rPr>
                        <a:t>;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  <a:cs typeface="+mn-cs"/>
                        </a:rPr>
                        <a:t>否则返回空值，但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  <a:cs typeface="+mn-cs"/>
                        </a:rPr>
                        <a:t>的值不变。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变量测试举例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21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6" y="980728"/>
            <a:ext cx="7620000" cy="831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color</a:t>
            </a: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blue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newcolor</a:t>
            </a: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:-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grey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5576" y="1971328"/>
            <a:ext cx="7620000" cy="11969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unset color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"The sky is </a:t>
            </a:r>
            <a:r>
              <a:rPr lang="zh-CN" altLang="en-US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:-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grey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today"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color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55576" y="3266728"/>
            <a:ext cx="7620000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"The sky is </a:t>
            </a:r>
            <a:r>
              <a:rPr lang="zh-CN" altLang="en-US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:=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grey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today"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color 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55576" y="4257328"/>
            <a:ext cx="7620000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"The sky is </a:t>
            </a:r>
            <a:r>
              <a:rPr lang="zh-CN" altLang="en-US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:?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error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today"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color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55576" y="5247928"/>
            <a:ext cx="7620000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"The sky is </a:t>
            </a:r>
            <a:r>
              <a:rPr lang="zh-CN" altLang="en-US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:+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blue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today"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color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变量替换扩展</a:t>
            </a:r>
            <a:br>
              <a:rPr lang="en-US" altLang="zh-CN" dirty="0"/>
            </a:br>
            <a:r>
              <a:rPr lang="en-US" altLang="zh-CN" dirty="0"/>
              <a:t> ——</a:t>
            </a:r>
            <a:r>
              <a:rPr lang="zh-CN" altLang="en-US" dirty="0">
                <a:highlight>
                  <a:srgbClr val="FFFF00"/>
                </a:highlight>
              </a:rPr>
              <a:t>字符串</a:t>
            </a:r>
            <a:r>
              <a:rPr lang="zh-CN" altLang="en-US" dirty="0"/>
              <a:t>计数、截取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22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95536" y="2402632"/>
          <a:ext cx="8458200" cy="3148968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  <a:cs typeface="+mn-cs"/>
                        </a:rPr>
                        <a:t>${#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  <a:cs typeface="+mn-cs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返回字符串变量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的长度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: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中从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第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m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个字符到最后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的部分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len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中从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第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m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个字符开始，长度为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len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的部分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#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删除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开头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pattern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匹配的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最小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##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删除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开头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pattern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匹配的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最大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删除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结尾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pattern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匹配的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最小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%%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删除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结尾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pattern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匹配的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最大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部分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Line 39"/>
          <p:cNvSpPr>
            <a:spLocks noChangeShapeType="1"/>
          </p:cNvSpPr>
          <p:nvPr/>
        </p:nvSpPr>
        <p:spPr bwMode="auto">
          <a:xfrm flipV="1">
            <a:off x="1538536" y="1997224"/>
            <a:ext cx="2057400" cy="99060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3595936" y="1844824"/>
            <a:ext cx="3962400" cy="406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m 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的取值从 0 到 </a:t>
            </a:r>
            <a: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${#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var</a:t>
            </a:r>
            <a: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-1</a:t>
            </a:r>
            <a:endParaRPr lang="zh-CN" altLang="en-US" sz="2000" b="1" dirty="0">
              <a:solidFill>
                <a:srgbClr val="0000CC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10" name="Line 42"/>
          <p:cNvSpPr>
            <a:spLocks noChangeShapeType="1"/>
          </p:cNvSpPr>
          <p:nvPr/>
        </p:nvSpPr>
        <p:spPr bwMode="auto">
          <a:xfrm flipV="1">
            <a:off x="1538536" y="2225824"/>
            <a:ext cx="2057400" cy="114300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1757536" y="5693186"/>
            <a:ext cx="4974704" cy="400110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3300"/>
                </a:solidFill>
                <a:latin typeface="Courier New" panose="02070309020205020404" pitchFamily="49" charset="0"/>
                <a:ea typeface="楷体_GB2312" pitchFamily="49" charset="-122"/>
              </a:rPr>
              <a:t>注：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pattern </a:t>
            </a:r>
            <a:r>
              <a:rPr lang="zh-CN" altLang="en-US" sz="2000" b="1" dirty="0">
                <a:solidFill>
                  <a:srgbClr val="003300"/>
                </a:solidFill>
                <a:latin typeface="Courier New" panose="02070309020205020404" pitchFamily="49" charset="0"/>
                <a:ea typeface="楷体_GB2312" pitchFamily="49" charset="-122"/>
              </a:rPr>
              <a:t>中可以使用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  <a:ea typeface="楷体_GB2312" pitchFamily="49" charset="-122"/>
              </a:rPr>
              <a:t>通配符</a:t>
            </a:r>
            <a:r>
              <a:rPr lang="zh-CN" altLang="en-US" sz="2000" b="1" dirty="0">
                <a:solidFill>
                  <a:srgbClr val="003300"/>
                </a:solidFill>
                <a:latin typeface="Courier New" panose="02070309020205020404" pitchFamily="49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字符串变量替换扩展举例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23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6" y="980728"/>
            <a:ext cx="7620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'I love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linux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. I love UNIX too.’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5576" y="1628800"/>
            <a:ext cx="7620000" cy="212365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{#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30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{#str:13}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I love UNIX too.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{#str:7:5}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2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linux</a:t>
            </a:r>
            <a:endParaRPr lang="en-US" altLang="zh-CN" sz="2200" b="1" dirty="0">
              <a:solidFill>
                <a:srgbClr val="0033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55576" y="3928407"/>
            <a:ext cx="7620000" cy="2092881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str#I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 love}</a:t>
            </a:r>
            <a:endParaRPr lang="zh-CN" altLang="zh-CN" sz="22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en-US" altLang="zh-CN" sz="22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linux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. I love UNIX too.</a:t>
            </a:r>
          </a:p>
          <a:p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str#I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*.}</a:t>
            </a:r>
          </a:p>
          <a:p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I love UNIX too.</a:t>
            </a:r>
          </a:p>
          <a:p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##I*}</a:t>
            </a:r>
          </a:p>
          <a:p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变量替换扩展</a:t>
            </a:r>
            <a:br>
              <a:rPr lang="en-US" altLang="zh-CN" dirty="0"/>
            </a:br>
            <a:r>
              <a:rPr lang="en-US" altLang="zh-CN" dirty="0"/>
              <a:t> ——</a:t>
            </a:r>
            <a:r>
              <a:rPr lang="zh-CN" altLang="en-US" dirty="0"/>
              <a:t>字符串替换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24</a:t>
            </a:fld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536" y="2069524"/>
          <a:ext cx="8208912" cy="1647508"/>
        </p:xfrm>
        <a:graphic>
          <a:graphicData uri="http://schemas.openxmlformats.org/drawingml/2006/table">
            <a:tbl>
              <a:tblPr/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old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new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new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替换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中第一次出现的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old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//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old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new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new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替换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中所有的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old(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全局替换)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/#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  <a:cs typeface="+mn-cs"/>
                        </a:rPr>
                        <a:t>old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  <a:cs typeface="+mn-cs"/>
                        </a:rPr>
                        <a:t>new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new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替换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开头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old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匹配的部分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/%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  <a:cs typeface="+mn-cs"/>
                        </a:rPr>
                        <a:t>old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  <a:cs typeface="+mn-cs"/>
                        </a:rPr>
                        <a:t>new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new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替换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结尾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old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匹配的部分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1331640" y="4293096"/>
            <a:ext cx="7056784" cy="1015663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3300"/>
                </a:solidFill>
                <a:latin typeface="Courier New" panose="02070309020205020404" pitchFamily="49" charset="0"/>
                <a:ea typeface="楷体_GB2312" pitchFamily="49" charset="-122"/>
              </a:rPr>
              <a:t>注：</a:t>
            </a:r>
            <a:endParaRPr lang="en-US" altLang="zh-CN" sz="2000" b="1" dirty="0">
              <a:solidFill>
                <a:srgbClr val="0033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r>
              <a:rPr lang="zh-CN" altLang="en-US" sz="2000" b="1" dirty="0">
                <a:solidFill>
                  <a:srgbClr val="003300"/>
                </a:solidFill>
                <a:latin typeface="Courier New" panose="02070309020205020404" pitchFamily="49" charset="0"/>
                <a:ea typeface="楷体_GB2312" pitchFamily="49" charset="-122"/>
              </a:rPr>
              <a:t>（</a:t>
            </a:r>
            <a:r>
              <a:rPr lang="en-US" altLang="zh-CN" sz="2000" b="1" dirty="0">
                <a:solidFill>
                  <a:srgbClr val="003300"/>
                </a:solidFill>
                <a:latin typeface="Courier New" panose="02070309020205020404" pitchFamily="49" charset="0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003300"/>
                </a:solidFill>
                <a:latin typeface="Courier New" panose="02070309020205020404" pitchFamily="49" charset="0"/>
                <a:ea typeface="楷体_GB2312" pitchFamily="49" charset="-122"/>
              </a:rPr>
              <a:t>）</a:t>
            </a:r>
            <a:r>
              <a:rPr lang="en-US" altLang="zh-CN" sz="2000" b="1" dirty="0">
                <a:solidFill>
                  <a:srgbClr val="003300"/>
                </a:solidFill>
                <a:latin typeface="Courier New" panose="02070309020205020404" pitchFamily="49" charset="0"/>
                <a:ea typeface="楷体_GB2312" pitchFamily="49" charset="-122"/>
              </a:rPr>
              <a:t>old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zh-CN" altLang="en-US" sz="2000" b="1" dirty="0">
                <a:solidFill>
                  <a:srgbClr val="003300"/>
                </a:solidFill>
                <a:latin typeface="Courier New" panose="02070309020205020404" pitchFamily="49" charset="0"/>
                <a:ea typeface="楷体_GB2312" pitchFamily="49" charset="-122"/>
              </a:rPr>
              <a:t>中可以使用 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  <a:ea typeface="楷体_GB2312" pitchFamily="49" charset="-122"/>
              </a:rPr>
              <a:t>通配符</a:t>
            </a:r>
            <a:r>
              <a:rPr lang="zh-CN" altLang="en-US" sz="2000" b="1" dirty="0">
                <a:solidFill>
                  <a:srgbClr val="003300"/>
                </a:solidFill>
                <a:latin typeface="Courier New" panose="02070309020205020404" pitchFamily="49" charset="0"/>
                <a:ea typeface="楷体_GB2312" pitchFamily="49" charset="-122"/>
              </a:rPr>
              <a:t>。</a:t>
            </a:r>
            <a:endParaRPr lang="en-US" altLang="zh-CN" sz="2000" b="1" dirty="0">
              <a:solidFill>
                <a:srgbClr val="0033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r>
              <a:rPr lang="zh-CN" altLang="en-US" sz="2000" b="1" dirty="0">
                <a:solidFill>
                  <a:srgbClr val="003300"/>
                </a:solidFill>
                <a:latin typeface="Courier New" panose="02070309020205020404" pitchFamily="49" charset="0"/>
                <a:ea typeface="楷体_GB2312" pitchFamily="49" charset="-122"/>
              </a:rPr>
              <a:t>（</a:t>
            </a:r>
            <a:r>
              <a:rPr lang="en-US" altLang="zh-CN" sz="2000" b="1" dirty="0">
                <a:solidFill>
                  <a:srgbClr val="003300"/>
                </a:solidFill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rgbClr val="003300"/>
                </a:solidFill>
                <a:latin typeface="Courier New" panose="02070309020205020404" pitchFamily="49" charset="0"/>
                <a:ea typeface="楷体_GB2312" pitchFamily="49" charset="-122"/>
              </a:rPr>
              <a:t>）</a:t>
            </a:r>
            <a:r>
              <a:rPr lang="en-US" altLang="zh-CN" sz="2000" b="1" dirty="0" err="1">
                <a:solidFill>
                  <a:srgbClr val="003300"/>
                </a:solidFill>
                <a:latin typeface="Courier New" panose="02070309020205020404" pitchFamily="49" charset="0"/>
                <a:ea typeface="楷体_GB2312" pitchFamily="49" charset="-122"/>
              </a:rPr>
              <a:t>var</a:t>
            </a:r>
            <a:r>
              <a:rPr lang="en-US" altLang="zh-CN" sz="2000" b="1" dirty="0">
                <a:solidFill>
                  <a:srgbClr val="00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zh-CN" altLang="en-US" sz="2000" b="1" dirty="0">
                <a:solidFill>
                  <a:srgbClr val="003300"/>
                </a:solidFill>
                <a:latin typeface="Courier New" panose="02070309020205020404" pitchFamily="49" charset="0"/>
                <a:ea typeface="楷体_GB2312" pitchFamily="49" charset="-122"/>
              </a:rPr>
              <a:t>可以是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ea typeface="楷体_GB2312" pitchFamily="49" charset="-122"/>
              </a:rPr>
              <a:t>@</a:t>
            </a:r>
            <a:r>
              <a:rPr lang="en-US" altLang="zh-CN" sz="2000" b="1" dirty="0">
                <a:solidFill>
                  <a:srgbClr val="00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zh-CN" altLang="en-US" sz="2000" b="1" dirty="0">
                <a:solidFill>
                  <a:srgbClr val="003300"/>
                </a:solidFill>
                <a:latin typeface="Courier New" panose="02070309020205020404" pitchFamily="49" charset="0"/>
                <a:ea typeface="楷体_GB2312" pitchFamily="49" charset="-122"/>
              </a:rPr>
              <a:t>或 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  <a:ea typeface="楷体_GB2312" pitchFamily="49" charset="-122"/>
              </a:rPr>
              <a:t>*</a:t>
            </a:r>
            <a:r>
              <a:rPr lang="zh-CN" altLang="en-US" sz="2000" b="1" dirty="0">
                <a:solidFill>
                  <a:srgbClr val="003300"/>
                </a:solidFill>
                <a:latin typeface="Courier New" panose="02070309020205020404" pitchFamily="49" charset="0"/>
                <a:ea typeface="楷体_GB2312" pitchFamily="49" charset="-122"/>
              </a:rPr>
              <a:t>，表示对每个位置参数进行替换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字符串变量替换扩展举例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25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6" y="1161326"/>
            <a:ext cx="7620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'I love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linux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. I love UNIX too.’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5576" y="1809398"/>
            <a:ext cx="7620000" cy="4154984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/love/like}</a:t>
            </a:r>
          </a:p>
          <a:p>
            <a:pPr>
              <a:buClr>
                <a:srgbClr val="FF3300"/>
              </a:buClr>
            </a:pPr>
            <a:r>
              <a:rPr lang="nn-NO" altLang="zh-CN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I like linux. I love UNIX too.</a:t>
            </a:r>
            <a:endParaRPr lang="en-US" altLang="zh-CN" sz="22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love/like}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I like </a:t>
            </a:r>
            <a:r>
              <a:rPr lang="en-US" altLang="zh-CN" sz="2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linux</a:t>
            </a:r>
            <a:r>
              <a:rPr lang="en-US" altLang="zh-CN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. I like UNIX too.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/I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linux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/I like FreeBSD}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I like FreeBSD. I love UNIX too.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I love/"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J'aime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"}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2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J'aime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linux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. I love UNIX too.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I love/"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J'aime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"}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fr-FR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J'aime linux. J'aime UNIX too. 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too./also.}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I love 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linux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. I love UNIX also.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字符串变量替换扩展举例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26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6" y="1628800"/>
            <a:ext cx="7620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da-DK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set 1v1 1v2 1v3 1v4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55576" y="2301840"/>
            <a:ext cx="7620000" cy="304698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@</a:t>
            </a:r>
            <a:endParaRPr lang="zh-CN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da-DK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1v1 1v2 1v3 1v4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{@/1/a}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av1 av2 av3 av4</a:t>
            </a:r>
          </a:p>
          <a:p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{@//1/a}</a:t>
            </a:r>
          </a:p>
          <a:p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ava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av2 av3 av4</a:t>
            </a:r>
          </a:p>
          <a:p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echo 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{@/%1/a}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1va 1v2 1v3 1v4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变量的间接引用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504056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2" charset="-122"/>
              </a:rPr>
              <a:t>通过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str2</a:t>
            </a: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的值来引用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str1</a:t>
            </a: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的值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27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1219201"/>
            <a:ext cx="73152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str1="Hello World"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str2=str1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str2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1560" y="3284984"/>
            <a:ext cx="3528392" cy="280076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＃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bash2.0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以上才支持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${!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str2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}</a:t>
            </a:r>
            <a:endParaRPr lang="zh-CN" altLang="en-US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$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newstr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Hello World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或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800" b="1" dirty="0">
                <a:solidFill>
                  <a:srgbClr val="006600"/>
                </a:solidFill>
                <a:latin typeface="Courier New" panose="02070309020205020404" pitchFamily="49" charset="0"/>
              </a:rPr>
              <a:t>${!</a:t>
            </a: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str2</a:t>
            </a:r>
            <a:r>
              <a:rPr lang="en-US" altLang="zh-CN" sz="2800" b="1" dirty="0">
                <a:solidFill>
                  <a:srgbClr val="0066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Hello World</a:t>
            </a:r>
            <a:r>
              <a:rPr lang="en-US" altLang="zh-CN" sz="28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355976" y="3284984"/>
            <a:ext cx="3960440" cy="2431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eval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\$$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str2</a:t>
            </a:r>
            <a:endParaRPr lang="zh-CN" altLang="en-US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$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newstr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Hello World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或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eval</a:t>
            </a: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 echo </a:t>
            </a:r>
            <a:r>
              <a:rPr lang="en-US" altLang="zh-CN" sz="2800" b="1" dirty="0">
                <a:solidFill>
                  <a:srgbClr val="006600"/>
                </a:solidFill>
                <a:latin typeface="Courier New" panose="02070309020205020404" pitchFamily="49" charset="0"/>
              </a:rPr>
              <a:t>\$$</a:t>
            </a: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str2</a:t>
            </a:r>
          </a:p>
          <a:p>
            <a:pPr>
              <a:buClr>
                <a:srgbClr val="FF3300"/>
              </a:buClr>
            </a:pPr>
            <a:r>
              <a:rPr lang="en-US" altLang="zh-CN" sz="2800" b="1" dirty="0">
                <a:latin typeface="Courier New" panose="02070309020205020404" pitchFamily="49" charset="0"/>
              </a:rPr>
              <a:t>Hello World</a:t>
            </a:r>
            <a:r>
              <a:rPr lang="en-US" altLang="zh-CN" sz="28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7984" y="1628800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变量的间接引用（续）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28</a:t>
            </a:fld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504056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2" charset="-122"/>
              </a:rPr>
              <a:t>通过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的值来引用 </a:t>
            </a:r>
            <a:r>
              <a:rPr lang="en-US" altLang="zh-CN" sz="3200" b="1" dirty="0">
                <a:solidFill>
                  <a:srgbClr val="0000CC"/>
                </a:solidFill>
                <a:latin typeface="Courier New" panose="02070309020205020404" pitchFamily="49" charset="0"/>
              </a:rPr>
              <a:t>CENTOS_URL</a:t>
            </a: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的值</a:t>
            </a:r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7544" y="1373867"/>
            <a:ext cx="820891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x="CENTOS"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CENTOS_URL="http://mirrors.163.com/centos/"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11560" y="3573016"/>
            <a:ext cx="6408712" cy="2308324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＃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bash2.0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以上才支持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${x}_URL</a:t>
            </a:r>
            <a:endParaRPr lang="zh-CN" altLang="en-US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$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newstr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CENTOS_URL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${!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newstr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http://mirrors.163.com/centos/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355976" y="3356992"/>
            <a:ext cx="4464496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eval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\$$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{x}_URL</a:t>
            </a:r>
            <a:endParaRPr lang="zh-CN" altLang="en-US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$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newstr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或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eval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echo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\$$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{x}_URL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内置命令</a:t>
            </a:r>
            <a:r>
              <a:rPr lang="en-US" altLang="zh-CN" dirty="0"/>
              <a:t>——</a:t>
            </a:r>
            <a:r>
              <a:rPr lang="en-US" altLang="zh-CN" dirty="0" err="1"/>
              <a:t>eval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29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1188" y="3245222"/>
            <a:ext cx="7315200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listpage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="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ls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-l | more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"</a:t>
            </a:r>
            <a:endParaRPr lang="zh-CN" altLang="en-US" sz="24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eval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listpage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1188" y="4335487"/>
            <a:ext cx="7315200" cy="46166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eval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 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ssh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-agent)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09600" y="5105400"/>
            <a:ext cx="7315200" cy="83099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eval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\$$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str2</a:t>
            </a:r>
          </a:p>
          <a:p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eval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echo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\$$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{x}_URL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68313" y="1268413"/>
            <a:ext cx="8077200" cy="586379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eval</a:t>
            </a:r>
            <a:r>
              <a:rPr lang="en-US" altLang="zh-CN" sz="28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arg1</a:t>
            </a:r>
            <a:r>
              <a:rPr lang="en-US" altLang="zh-CN" sz="2800" b="1" dirty="0">
                <a:solidFill>
                  <a:srgbClr val="990000"/>
                </a:solidFill>
                <a:latin typeface="Courier New" panose="02070309020205020404" pitchFamily="49" charset="0"/>
              </a:rPr>
              <a:t> [</a:t>
            </a: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arg2</a:t>
            </a:r>
            <a:r>
              <a:rPr lang="en-US" altLang="zh-CN" sz="2800" b="1" dirty="0">
                <a:solidFill>
                  <a:srgbClr val="990000"/>
                </a:solidFill>
                <a:latin typeface="Courier New" panose="02070309020205020404" pitchFamily="49" charset="0"/>
              </a:rPr>
              <a:t>] ... [</a:t>
            </a:r>
            <a:r>
              <a:rPr lang="en-US" altLang="zh-CN" sz="2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argN</a:t>
            </a:r>
            <a:r>
              <a:rPr lang="en-US" altLang="zh-CN" sz="2800" b="1" dirty="0">
                <a:solidFill>
                  <a:srgbClr val="990000"/>
                </a:solidFill>
                <a:latin typeface="Courier New" panose="02070309020205020404" pitchFamily="49" charset="0"/>
              </a:rPr>
              <a:t>]</a:t>
            </a:r>
            <a:endParaRPr lang="en-US" altLang="zh-CN" sz="28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68313" y="1989138"/>
            <a:ext cx="8064500" cy="1077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黑体" panose="02010609060101010101" pitchFamily="2" charset="-122"/>
              </a:rPr>
              <a:t>对参数进行两次扫描和替换</a:t>
            </a:r>
            <a:endParaRPr lang="en-US" altLang="zh-CN" sz="2400" dirty="0">
              <a:ea typeface="黑体" panose="02010609060101010101" pitchFamily="2" charset="-122"/>
            </a:endParaRP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 将所有的参数连接成一个表达式，并计算或执行该表达式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 参数中的任何变量都将被展开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907"/>
          </a:xfrm>
        </p:spPr>
        <p:txBody>
          <a:bodyPr/>
          <a:lstStyle/>
          <a:p>
            <a:r>
              <a:rPr lang="zh-CN" altLang="en-US" dirty="0"/>
              <a:t>本章学习目标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435280" cy="4530725"/>
          </a:xfrm>
        </p:spPr>
        <p:txBody>
          <a:bodyPr/>
          <a:lstStyle/>
          <a:p>
            <a:r>
              <a:rPr lang="zh-CN" altLang="en-US" sz="2800" dirty="0"/>
              <a:t>熟悉</a:t>
            </a:r>
            <a:r>
              <a:rPr lang="en-US" altLang="zh-CN" sz="2800" dirty="0"/>
              <a:t>Shell </a:t>
            </a:r>
            <a:r>
              <a:rPr lang="zh-CN" altLang="en-US" sz="2800" dirty="0"/>
              <a:t>脚本的</a:t>
            </a:r>
            <a:r>
              <a:rPr lang="zh-CN" altLang="en-US" sz="2800" dirty="0">
                <a:highlight>
                  <a:srgbClr val="FFFF00"/>
                </a:highlight>
              </a:rPr>
              <a:t>编码规范</a:t>
            </a:r>
            <a:r>
              <a:rPr lang="zh-CN" altLang="en-US" sz="2800" dirty="0"/>
              <a:t>，掌握执行和调试方法</a:t>
            </a:r>
            <a:endParaRPr lang="en-US" altLang="zh-CN" sz="2800" dirty="0"/>
          </a:p>
          <a:p>
            <a:r>
              <a:rPr lang="zh-CN" altLang="en-US" sz="2800" dirty="0"/>
              <a:t>掌握对变量进行整数运算和间接引用的方法</a:t>
            </a:r>
            <a:endParaRPr lang="en-US" altLang="zh-CN" sz="2800" dirty="0"/>
          </a:p>
          <a:p>
            <a:r>
              <a:rPr lang="zh-CN" altLang="en-US" sz="2800" dirty="0"/>
              <a:t>理解位置参数变量和特殊参数变量的用途</a:t>
            </a:r>
            <a:endParaRPr lang="en-US" altLang="zh-CN" sz="2800" dirty="0"/>
          </a:p>
          <a:p>
            <a:r>
              <a:rPr lang="zh-CN" altLang="en-US" sz="2800" dirty="0"/>
              <a:t>掌握条件测试的使用 </a:t>
            </a:r>
            <a:r>
              <a:rPr lang="en-US" altLang="zh-CN" sz="2800" dirty="0"/>
              <a:t>[] </a:t>
            </a:r>
            <a:r>
              <a:rPr lang="zh-CN" altLang="en-US" sz="2800" dirty="0"/>
              <a:t>、</a:t>
            </a:r>
            <a:r>
              <a:rPr lang="en-US" altLang="zh-CN" sz="2800" dirty="0"/>
              <a:t>[[]]</a:t>
            </a:r>
            <a:r>
              <a:rPr lang="zh-CN" altLang="en-US" sz="2800" dirty="0"/>
              <a:t>、</a:t>
            </a:r>
            <a:r>
              <a:rPr lang="en-US" altLang="zh-CN" sz="2800" dirty="0"/>
              <a:t>(())</a:t>
            </a:r>
          </a:p>
          <a:p>
            <a:r>
              <a:rPr lang="zh-CN" altLang="en-US" sz="2800" dirty="0"/>
              <a:t>掌握各种流程控制语句的使用</a:t>
            </a:r>
            <a:endParaRPr lang="en-US" altLang="zh-CN" sz="2800" dirty="0"/>
          </a:p>
          <a:p>
            <a:pPr lvl="1"/>
            <a:r>
              <a:rPr lang="en-US" altLang="zh-CN" sz="2400" dirty="0"/>
              <a:t>if</a:t>
            </a:r>
            <a:r>
              <a:rPr lang="zh-CN" altLang="en-US" sz="2400" dirty="0"/>
              <a:t>、</a:t>
            </a:r>
            <a:r>
              <a:rPr lang="en-US" altLang="zh-CN" sz="2400" dirty="0"/>
              <a:t>case</a:t>
            </a:r>
          </a:p>
          <a:p>
            <a:pPr lvl="1"/>
            <a:r>
              <a:rPr lang="en-US" altLang="zh-CN" sz="2400" dirty="0"/>
              <a:t>for</a:t>
            </a:r>
            <a:r>
              <a:rPr lang="zh-CN" altLang="en-US" sz="2400" dirty="0"/>
              <a:t>、</a:t>
            </a:r>
            <a:r>
              <a:rPr lang="en-US" altLang="zh-CN" sz="2400" dirty="0"/>
              <a:t>while</a:t>
            </a:r>
            <a:r>
              <a:rPr lang="zh-CN" altLang="en-US" sz="2400" dirty="0"/>
              <a:t>、</a:t>
            </a:r>
            <a:r>
              <a:rPr lang="en-US" altLang="zh-CN" sz="2400" dirty="0"/>
              <a:t>until</a:t>
            </a:r>
            <a:r>
              <a:rPr lang="zh-CN" altLang="en-US" sz="2400" dirty="0"/>
              <a:t>、</a:t>
            </a:r>
            <a:r>
              <a:rPr lang="en-US" altLang="zh-CN" sz="2400" dirty="0"/>
              <a:t>select</a:t>
            </a:r>
            <a:r>
              <a:rPr lang="zh-CN" altLang="en-US" sz="2400" dirty="0"/>
              <a:t>、</a:t>
            </a:r>
            <a:r>
              <a:rPr lang="en-US" altLang="zh-CN" sz="2400" dirty="0"/>
              <a:t>break</a:t>
            </a:r>
            <a:r>
              <a:rPr lang="zh-CN" altLang="en-US" sz="2400" dirty="0"/>
              <a:t>、</a:t>
            </a:r>
            <a:r>
              <a:rPr lang="en-US" altLang="zh-CN" sz="2400" dirty="0"/>
              <a:t>continue</a:t>
            </a:r>
          </a:p>
          <a:p>
            <a:r>
              <a:rPr lang="zh-CN" altLang="en-US" sz="2800" dirty="0"/>
              <a:t>掌握函数的定义、调用和传递返回值的方法</a:t>
            </a:r>
            <a:endParaRPr lang="en-US" altLang="zh-CN" sz="2800" dirty="0"/>
          </a:p>
          <a:p>
            <a:r>
              <a:rPr lang="zh-CN" altLang="en-US" sz="2800" dirty="0"/>
              <a:t>掌握命令行参数、位置参数的操作（</a:t>
            </a:r>
            <a:r>
              <a:rPr lang="en-US" altLang="zh-CN" sz="2800" dirty="0"/>
              <a:t>shift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getopts</a:t>
            </a:r>
            <a:r>
              <a:rPr lang="zh-CN" altLang="en-US" sz="2800" dirty="0"/>
              <a:t>）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B645-3D00-4390-A80B-A886A73B120C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 dirty="0"/>
              <a:t>linuxbooks@126.com</a:t>
            </a:r>
            <a:r>
              <a:rPr lang="zh-CN" altLang="en-US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/>
              <a:t>（</a:t>
            </a:r>
            <a:r>
              <a:rPr lang="en-US" altLang="zh-CN" dirty="0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Shell </a:t>
            </a:r>
            <a:r>
              <a:rPr lang="zh-CN" altLang="en-US" b="1" dirty="0"/>
              <a:t>变量的分类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用户自定义变量</a:t>
            </a:r>
            <a:endParaRPr lang="en-US" altLang="zh-CN" sz="2800" b="1" dirty="0">
              <a:solidFill>
                <a:srgbClr val="00206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r>
              <a:rPr lang="zh-CN" altLang="en-US" sz="2400" dirty="0"/>
              <a:t>由用户自己定义、修改和使用</a:t>
            </a:r>
          </a:p>
          <a:p>
            <a:r>
              <a:rPr lang="en-US" altLang="zh-CN" sz="2800" b="1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Shell </a:t>
            </a:r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环境变量</a:t>
            </a:r>
            <a:endParaRPr lang="en-US" altLang="zh-CN" sz="2800" b="1" dirty="0">
              <a:solidFill>
                <a:srgbClr val="00206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r>
              <a:rPr lang="zh-CN" altLang="en-US" sz="2400" dirty="0"/>
              <a:t>由系统维护，用于设置用户的</a:t>
            </a:r>
            <a:r>
              <a:rPr lang="en-US" altLang="zh-CN" sz="2400" dirty="0"/>
              <a:t>Shell</a:t>
            </a:r>
            <a:r>
              <a:rPr lang="zh-CN" altLang="en-US" sz="2400" dirty="0"/>
              <a:t>工作环境</a:t>
            </a:r>
            <a:endParaRPr lang="en-US" altLang="zh-CN" sz="2400" dirty="0"/>
          </a:p>
          <a:p>
            <a:pPr lvl="1"/>
            <a:r>
              <a:rPr lang="zh-CN" altLang="en-US" sz="2400" dirty="0"/>
              <a:t>只有少数的变量用户可以修改其值</a:t>
            </a:r>
            <a:endParaRPr lang="en-US" altLang="zh-CN" sz="2400" dirty="0"/>
          </a:p>
          <a:p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位置参数变量</a:t>
            </a:r>
            <a:r>
              <a:rPr lang="zh-CN" altLang="en-US" sz="2800" dirty="0"/>
              <a:t>（</a:t>
            </a:r>
            <a:r>
              <a:rPr lang="en-US" altLang="zh-CN" sz="2800" dirty="0"/>
              <a:t>Positional Parameters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通过命令行给程序传递执行参数</a:t>
            </a:r>
            <a:endParaRPr lang="en-US" altLang="zh-CN" sz="2400" dirty="0"/>
          </a:p>
          <a:p>
            <a:pPr lvl="1"/>
            <a:r>
              <a:rPr lang="zh-CN" altLang="en-US" sz="2400" dirty="0"/>
              <a:t>可用 </a:t>
            </a:r>
            <a:r>
              <a:rPr lang="en-US" altLang="zh-CN" sz="2400" dirty="0"/>
              <a:t>shift </a:t>
            </a:r>
            <a:r>
              <a:rPr lang="zh-CN" altLang="en-US" sz="2400" dirty="0"/>
              <a:t>命令实现位置参数的迁移</a:t>
            </a:r>
            <a:endParaRPr lang="en-US" altLang="zh-CN" sz="2400" dirty="0"/>
          </a:p>
          <a:p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专用参数变量</a:t>
            </a:r>
            <a:r>
              <a:rPr lang="zh-CN" altLang="en-US" sz="2800" dirty="0"/>
              <a:t>（</a:t>
            </a:r>
            <a:r>
              <a:rPr lang="en-US" altLang="zh-CN" sz="2800" dirty="0"/>
              <a:t>Special Parameters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en-US" altLang="zh-CN" sz="2400" dirty="0"/>
              <a:t>Bash </a:t>
            </a:r>
            <a:r>
              <a:rPr lang="zh-CN" altLang="en-US" sz="2400" dirty="0"/>
              <a:t>预定义的特殊变量</a:t>
            </a:r>
          </a:p>
          <a:p>
            <a:pPr lvl="1"/>
            <a:r>
              <a:rPr lang="zh-CN" altLang="en-US" sz="2400" dirty="0"/>
              <a:t>用户不能修改其值</a:t>
            </a:r>
            <a:endParaRPr lang="en-US" altLang="zh-CN" sz="24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30</a:t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accent6">
                    <a:lumMod val="75000"/>
                  </a:schemeClr>
                </a:solidFill>
              </a:rPr>
              <a:t>位置参数变量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是一组特殊的内置变量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/>
            <a:r>
              <a:rPr lang="zh-CN" altLang="en-US" dirty="0">
                <a:solidFill>
                  <a:schemeClr val="accent4"/>
                </a:solidFill>
              </a:rPr>
              <a:t>跟在脚本名后面的用空格隔开的每个字符串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$1 </a:t>
            </a:r>
            <a:r>
              <a:rPr lang="zh-CN" altLang="en-US" dirty="0">
                <a:solidFill>
                  <a:schemeClr val="accent4"/>
                </a:solidFill>
              </a:rPr>
              <a:t>表示第</a:t>
            </a:r>
            <a:r>
              <a:rPr lang="en-US" altLang="zh-CN" dirty="0">
                <a:solidFill>
                  <a:schemeClr val="accent4"/>
                </a:solidFill>
              </a:rPr>
              <a:t>1</a:t>
            </a:r>
            <a:r>
              <a:rPr lang="zh-CN" altLang="en-US" dirty="0">
                <a:solidFill>
                  <a:schemeClr val="accent4"/>
                </a:solidFill>
              </a:rPr>
              <a:t>个参数值，</a:t>
            </a:r>
            <a:r>
              <a:rPr lang="en-US" altLang="zh-CN" dirty="0">
                <a:solidFill>
                  <a:schemeClr val="accent4"/>
                </a:solidFill>
              </a:rPr>
              <a:t>……</a:t>
            </a:r>
            <a:r>
              <a:rPr lang="zh-CN" altLang="en-US" dirty="0">
                <a:solidFill>
                  <a:schemeClr val="accent4"/>
                </a:solidFill>
              </a:rPr>
              <a:t>，</a:t>
            </a:r>
            <a:r>
              <a:rPr lang="en-US" altLang="zh-CN" b="1" dirty="0">
                <a:solidFill>
                  <a:srgbClr val="002060"/>
                </a:solidFill>
              </a:rPr>
              <a:t>$9 </a:t>
            </a:r>
            <a:r>
              <a:rPr lang="zh-CN" altLang="en-US" dirty="0">
                <a:solidFill>
                  <a:schemeClr val="accent4"/>
                </a:solidFill>
              </a:rPr>
              <a:t>表示第</a:t>
            </a:r>
            <a:r>
              <a:rPr lang="en-US" altLang="zh-CN" dirty="0">
                <a:solidFill>
                  <a:schemeClr val="accent4"/>
                </a:solidFill>
              </a:rPr>
              <a:t>9</a:t>
            </a:r>
            <a:r>
              <a:rPr lang="zh-CN" altLang="en-US" dirty="0">
                <a:solidFill>
                  <a:schemeClr val="accent4"/>
                </a:solidFill>
              </a:rPr>
              <a:t>个参数值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${10} </a:t>
            </a:r>
            <a:r>
              <a:rPr lang="zh-CN" altLang="en-US" dirty="0">
                <a:solidFill>
                  <a:schemeClr val="accent4"/>
                </a:solidFill>
              </a:rPr>
              <a:t>表示第</a:t>
            </a:r>
            <a:r>
              <a:rPr lang="en-US" altLang="zh-CN" dirty="0">
                <a:solidFill>
                  <a:schemeClr val="accent4"/>
                </a:solidFill>
              </a:rPr>
              <a:t>10</a:t>
            </a:r>
            <a:r>
              <a:rPr lang="zh-CN" altLang="en-US" dirty="0">
                <a:solidFill>
                  <a:schemeClr val="accent4"/>
                </a:solidFill>
              </a:rPr>
              <a:t>个参数值，</a:t>
            </a:r>
            <a:r>
              <a:rPr lang="en-US" altLang="zh-CN" b="1" dirty="0">
                <a:solidFill>
                  <a:srgbClr val="002060"/>
                </a:solidFill>
              </a:rPr>
              <a:t> ${11} </a:t>
            </a:r>
            <a:r>
              <a:rPr lang="zh-CN" altLang="en-US" dirty="0">
                <a:solidFill>
                  <a:schemeClr val="accent4"/>
                </a:solidFill>
              </a:rPr>
              <a:t>表示第</a:t>
            </a:r>
            <a:r>
              <a:rPr lang="en-US" altLang="zh-CN" dirty="0">
                <a:solidFill>
                  <a:schemeClr val="accent4"/>
                </a:solidFill>
              </a:rPr>
              <a:t>11</a:t>
            </a:r>
            <a:r>
              <a:rPr lang="zh-CN" altLang="en-US" dirty="0">
                <a:solidFill>
                  <a:schemeClr val="accent4"/>
                </a:solidFill>
              </a:rPr>
              <a:t>个参数值， </a:t>
            </a:r>
            <a:r>
              <a:rPr lang="en-US" altLang="zh-CN" dirty="0">
                <a:solidFill>
                  <a:schemeClr val="accent4"/>
                </a:solidFill>
              </a:rPr>
              <a:t>……</a:t>
            </a:r>
          </a:p>
          <a:p>
            <a:r>
              <a:rPr lang="zh-CN" altLang="en-US" dirty="0">
                <a:solidFill>
                  <a:schemeClr val="accent4"/>
                </a:solidFill>
              </a:rPr>
              <a:t>位置参数的用途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/>
            <a:r>
              <a:rPr lang="zh-CN" altLang="en-US" dirty="0">
                <a:solidFill>
                  <a:schemeClr val="accent4"/>
                </a:solidFill>
              </a:rPr>
              <a:t>从 </a:t>
            </a:r>
            <a:r>
              <a:rPr lang="en-US" altLang="zh-CN" dirty="0">
                <a:solidFill>
                  <a:schemeClr val="accent4"/>
                </a:solidFill>
              </a:rPr>
              <a:t>shell </a:t>
            </a:r>
            <a:r>
              <a:rPr lang="zh-CN" altLang="en-US" dirty="0">
                <a:solidFill>
                  <a:schemeClr val="accent4"/>
                </a:solidFill>
              </a:rPr>
              <a:t>命令</a:t>
            </a:r>
            <a:r>
              <a:rPr lang="en-US" altLang="zh-CN" dirty="0">
                <a:solidFill>
                  <a:schemeClr val="accent4"/>
                </a:solidFill>
              </a:rPr>
              <a:t>/</a:t>
            </a:r>
            <a:r>
              <a:rPr lang="zh-CN" altLang="en-US" dirty="0">
                <a:solidFill>
                  <a:schemeClr val="accent4"/>
                </a:solidFill>
              </a:rPr>
              <a:t>脚本 的命令行</a:t>
            </a:r>
            <a:r>
              <a:rPr lang="zh-CN" altLang="en-US" b="1" dirty="0">
                <a:solidFill>
                  <a:srgbClr val="FF0000"/>
                </a:solidFill>
              </a:rPr>
              <a:t>接受参数</a:t>
            </a:r>
          </a:p>
          <a:p>
            <a:pPr lvl="1"/>
            <a:r>
              <a:rPr lang="zh-CN" altLang="en-US" dirty="0">
                <a:solidFill>
                  <a:schemeClr val="accent4"/>
                </a:solidFill>
              </a:rPr>
              <a:t>在调用 </a:t>
            </a:r>
            <a:r>
              <a:rPr lang="en-US" altLang="zh-CN" dirty="0">
                <a:solidFill>
                  <a:schemeClr val="accent4"/>
                </a:solidFill>
              </a:rPr>
              <a:t>shell </a:t>
            </a:r>
            <a:r>
              <a:rPr lang="zh-CN" altLang="en-US" dirty="0">
                <a:solidFill>
                  <a:schemeClr val="accent4"/>
                </a:solidFill>
              </a:rPr>
              <a:t>函数时为其</a:t>
            </a:r>
            <a:r>
              <a:rPr lang="zh-CN" altLang="en-US" b="1" dirty="0">
                <a:solidFill>
                  <a:srgbClr val="FF0000"/>
                </a:solidFill>
              </a:rPr>
              <a:t>传递参数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chemeClr val="accent4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31</a:t>
            </a:fld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accent6">
                    <a:lumMod val="75000"/>
                  </a:schemeClr>
                </a:solidFill>
              </a:rPr>
              <a:t>专用参数变量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sz="2800" b="1" dirty="0"/>
              <a:t>命令行参数相关</a:t>
            </a:r>
            <a:endParaRPr lang="en-US" altLang="zh-CN" sz="2800" b="1" dirty="0"/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$*        </a:t>
            </a:r>
            <a:r>
              <a:rPr lang="zh-CN" altLang="en-US" sz="2200" dirty="0"/>
              <a:t>将所有位置参量看成一个字符串（以空格间隔） 。</a:t>
            </a:r>
            <a:endParaRPr lang="en-US" altLang="zh-CN" sz="2200" b="1" dirty="0">
              <a:solidFill>
                <a:srgbClr val="002060"/>
              </a:solidFill>
            </a:endParaRPr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$@      </a:t>
            </a:r>
            <a:r>
              <a:rPr lang="zh-CN" altLang="en-US" sz="2200" dirty="0"/>
              <a:t>将每个位置参量看成单独的字符串（以空格间隔）。</a:t>
            </a:r>
            <a:endParaRPr lang="en-US" altLang="zh-CN" sz="2200" b="1" dirty="0">
              <a:solidFill>
                <a:srgbClr val="002060"/>
              </a:solidFill>
            </a:endParaRPr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 “$*”   </a:t>
            </a:r>
            <a:r>
              <a:rPr lang="zh-CN" altLang="en-US" sz="2200" dirty="0"/>
              <a:t>将所有位置参量看成一个字符串（以</a:t>
            </a:r>
            <a:r>
              <a:rPr lang="en-US" altLang="zh-CN" sz="2200" dirty="0"/>
              <a:t>$IFS</a:t>
            </a:r>
            <a:r>
              <a:rPr lang="zh-CN" altLang="en-US" sz="2200" dirty="0"/>
              <a:t>间隔）。</a:t>
            </a:r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 “$@” </a:t>
            </a:r>
            <a:r>
              <a:rPr lang="zh-CN" altLang="en-US" sz="2200" dirty="0"/>
              <a:t>将每个位置参量看成单独的字符串（以空格间隔） 。</a:t>
            </a:r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$0       </a:t>
            </a:r>
            <a:r>
              <a:rPr lang="zh-CN" altLang="en-US" sz="2200" dirty="0"/>
              <a:t>命令行上输入的</a:t>
            </a:r>
            <a:r>
              <a:rPr lang="en-US" altLang="zh-CN" sz="2200" dirty="0"/>
              <a:t>Shell</a:t>
            </a:r>
            <a:r>
              <a:rPr lang="zh-CN" altLang="en-US" sz="2200" dirty="0"/>
              <a:t>程序名。</a:t>
            </a:r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$#</a:t>
            </a:r>
            <a:r>
              <a:rPr lang="en-US" altLang="zh-CN" sz="2200" dirty="0"/>
              <a:t>       </a:t>
            </a:r>
            <a:r>
              <a:rPr lang="zh-CN" altLang="en-US" sz="2200" dirty="0"/>
              <a:t>表示命令行上参数的个数。</a:t>
            </a:r>
            <a:endParaRPr lang="en-US" altLang="zh-CN" sz="2200" dirty="0"/>
          </a:p>
          <a:p>
            <a:r>
              <a:rPr lang="zh-CN" altLang="en-US" sz="2800" b="1" dirty="0"/>
              <a:t>进程状态相关</a:t>
            </a:r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$?</a:t>
            </a:r>
            <a:r>
              <a:rPr lang="en-US" altLang="zh-CN" sz="2200" dirty="0"/>
              <a:t>  </a:t>
            </a:r>
            <a:r>
              <a:rPr lang="zh-CN" altLang="en-US" sz="2200" dirty="0"/>
              <a:t>表示上一条命令执行后的返回值</a:t>
            </a:r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$$</a:t>
            </a:r>
            <a:r>
              <a:rPr lang="en-US" altLang="zh-CN" sz="2200" dirty="0"/>
              <a:t>  </a:t>
            </a:r>
            <a:r>
              <a:rPr lang="zh-CN" altLang="en-US" sz="2200" dirty="0"/>
              <a:t>当前进程的进程号</a:t>
            </a:r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$! </a:t>
            </a:r>
            <a:r>
              <a:rPr lang="en-US" altLang="zh-CN" sz="2200" dirty="0"/>
              <a:t>  </a:t>
            </a:r>
            <a:r>
              <a:rPr lang="zh-CN" altLang="en-US" sz="2200" dirty="0"/>
              <a:t>显示运行在后台的最后一个作业的 </a:t>
            </a:r>
            <a:r>
              <a:rPr lang="en-US" altLang="zh-CN" sz="2200" dirty="0"/>
              <a:t>PID </a:t>
            </a:r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$_</a:t>
            </a:r>
            <a:r>
              <a:rPr lang="en-US" altLang="zh-CN" sz="2200" dirty="0"/>
              <a:t>  </a:t>
            </a:r>
            <a:r>
              <a:rPr lang="zh-CN" altLang="en-US" sz="2200" dirty="0"/>
              <a:t>在此之前执行的命令或脚本的最后一个参数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32</a:t>
            </a:fld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accent6">
                    <a:lumMod val="75000"/>
                  </a:schemeClr>
                </a:solidFill>
              </a:rPr>
              <a:t>位置参数和专用参数举例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80119"/>
          </a:xfrm>
        </p:spPr>
        <p:txBody>
          <a:bodyPr/>
          <a:lstStyle/>
          <a:p>
            <a:r>
              <a:rPr lang="zh-CN" altLang="en-US" dirty="0"/>
              <a:t>执行脚本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./</a:t>
            </a:r>
            <a:r>
              <a:rPr lang="pt-BR" altLang="zh-CN" b="1" dirty="0">
                <a:solidFill>
                  <a:schemeClr val="accent6">
                    <a:lumMod val="75000"/>
                  </a:schemeClr>
                </a:solidFill>
              </a:rPr>
              <a:t>vartest.sh 1 ‘2 3’ 4 5 a b c d e f g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33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1268761"/>
            <a:ext cx="8712968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#!/bin/bash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#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ScriptName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: vartest.sh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# To test Positional Parameters &amp; Special Parameters.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"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Hello,$USER,the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output of this script are as follows:"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"The script name is                    : $(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basename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$0)"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"The first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param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of the script is      : $1"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"The second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param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of the script is     : $2"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"The tenth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param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of the script is      : ${10}"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"All the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params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you input are          : $@"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"All the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params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you input are          : $*"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"The number of the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params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you input are: $#"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"The process ID for this script is     : $$"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"The exit status of this script is     : $?”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sz="4400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zh-CN" altLang="en-US" sz="4400" dirty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en-US" altLang="zh-CN" sz="4400" b="1" dirty="0">
                <a:solidFill>
                  <a:schemeClr val="accent6">
                    <a:lumMod val="75000"/>
                  </a:schemeClr>
                </a:solidFill>
              </a:rPr>
              <a:t> $</a:t>
            </a:r>
            <a:r>
              <a:rPr lang="en-US" altLang="zh-CN" sz="44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zh-CN" altLang="en-US" sz="4400" dirty="0">
                <a:solidFill>
                  <a:schemeClr val="accent6">
                    <a:lumMod val="75000"/>
                  </a:schemeClr>
                </a:solidFill>
              </a:rPr>
              <a:t>和环境变量</a:t>
            </a:r>
            <a:r>
              <a:rPr lang="en-US" altLang="zh-CN" sz="4400" dirty="0">
                <a:solidFill>
                  <a:schemeClr val="accent6">
                    <a:lumMod val="75000"/>
                  </a:schemeClr>
                </a:solidFill>
              </a:rPr>
              <a:t>IFS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34</a:t>
            </a:fld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80119"/>
          </a:xfrm>
        </p:spPr>
        <p:txBody>
          <a:bodyPr/>
          <a:lstStyle/>
          <a:p>
            <a:r>
              <a:rPr lang="zh-CN" altLang="en-US" dirty="0"/>
              <a:t>执行脚本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./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ifsargs</a:t>
            </a:r>
            <a:r>
              <a:rPr lang="pt-BR" altLang="zh-CN" b="1" dirty="0">
                <a:solidFill>
                  <a:schemeClr val="accent6">
                    <a:lumMod val="75000"/>
                  </a:schemeClr>
                </a:solidFill>
              </a:rPr>
              <a:t>.sh 1 ‘2 3’ 4 5 a b c d e f g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1520" y="1341923"/>
            <a:ext cx="8712968" cy="42473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#!/bin/bash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#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ScriptName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: ifsargs.sh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#### Set the IFS to | ####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IFS='|'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"Command-Line Arguments Demo"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"* All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displayed using \$@ positional parameter *"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$@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"* All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displayed using \$* positional parameter *"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$*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'* All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displayed using "$@" positional parameter *'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"$@"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       #*** double quote added ***#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'* All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displayed using "$*" positional parameter *'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"$*"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       #*** double quote added ***#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accent6">
                    <a:lumMod val="75000"/>
                  </a:schemeClr>
                </a:solidFill>
              </a:rPr>
              <a:t>位置参数和 </a:t>
            </a:r>
            <a:r>
              <a:rPr lang="en-US" altLang="zh-CN" sz="4000" dirty="0">
                <a:solidFill>
                  <a:schemeClr val="accent6">
                    <a:lumMod val="75000"/>
                  </a:schemeClr>
                </a:solidFill>
              </a:rPr>
              <a:t>shift </a:t>
            </a:r>
            <a:r>
              <a:rPr lang="zh-CN" altLang="en-US" sz="4000" dirty="0">
                <a:solidFill>
                  <a:schemeClr val="accent6">
                    <a:lumMod val="75000"/>
                  </a:schemeClr>
                </a:solidFill>
              </a:rPr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224136"/>
          </a:xfrm>
        </p:spPr>
        <p:txBody>
          <a:bodyPr/>
          <a:lstStyle/>
          <a:p>
            <a:r>
              <a:rPr lang="zh-CN" altLang="en-US" sz="2000" dirty="0">
                <a:solidFill>
                  <a:srgbClr val="0000CC"/>
                </a:solidFill>
                <a:ea typeface="黑体" panose="02010609060101010101" pitchFamily="2" charset="-122"/>
              </a:rPr>
              <a:t>将位置参量列表依次左移</a:t>
            </a:r>
            <a:r>
              <a:rPr lang="en-US" altLang="zh-CN" sz="2000" dirty="0">
                <a:solidFill>
                  <a:srgbClr val="0000CC"/>
                </a:solidFill>
                <a:ea typeface="黑体" panose="02010609060101010101" pitchFamily="2" charset="-122"/>
              </a:rPr>
              <a:t>n</a:t>
            </a:r>
            <a:r>
              <a:rPr lang="zh-CN" altLang="en-US" sz="2000" dirty="0">
                <a:solidFill>
                  <a:srgbClr val="0000CC"/>
                </a:solidFill>
                <a:ea typeface="黑体" panose="02010609060101010101" pitchFamily="2" charset="-122"/>
              </a:rPr>
              <a:t>次</a:t>
            </a:r>
            <a:r>
              <a:rPr lang="zh-CN" altLang="en-US" sz="2000" dirty="0">
                <a:ea typeface="黑体" panose="02010609060101010101" pitchFamily="2" charset="-122"/>
              </a:rPr>
              <a:t>，缺省为左移一次</a:t>
            </a:r>
            <a:endParaRPr lang="en-US" altLang="zh-CN" sz="2000" dirty="0">
              <a:ea typeface="黑体" panose="02010609060101010101" pitchFamily="2" charset="-122"/>
            </a:endParaRPr>
          </a:p>
          <a:p>
            <a:r>
              <a:rPr lang="zh-CN" altLang="en-US" sz="2000" dirty="0">
                <a:ea typeface="黑体" panose="02010609060101010101" pitchFamily="2" charset="-122"/>
              </a:rPr>
              <a:t>一旦位置参量列表被移动，</a:t>
            </a:r>
            <a:r>
              <a:rPr lang="zh-CN" altLang="en-US" sz="2000" dirty="0">
                <a:solidFill>
                  <a:srgbClr val="0000CC"/>
                </a:solidFill>
                <a:ea typeface="黑体" panose="02010609060101010101" pitchFamily="2" charset="-122"/>
              </a:rPr>
              <a:t>最左端</a:t>
            </a:r>
            <a:r>
              <a:rPr lang="zh-CN" altLang="en-US" sz="2000" dirty="0">
                <a:ea typeface="黑体" panose="02010609060101010101" pitchFamily="2" charset="-122"/>
              </a:rPr>
              <a:t>的那个参数就会从列表中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2" charset="-122"/>
              </a:rPr>
              <a:t>删除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2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ea typeface="黑体" panose="02010609060101010101" pitchFamily="2" charset="-122"/>
              </a:rPr>
              <a:t>经常与循环结构语句一起使用，以便遍历每一个位置参数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35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1052736"/>
            <a:ext cx="6697116" cy="5715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Courier New" panose="02070309020205020404" pitchFamily="49" charset="0"/>
              </a:rPr>
              <a:t>shift</a:t>
            </a: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sz="2800" b="1" dirty="0">
                <a:solidFill>
                  <a:srgbClr val="FF3300"/>
                </a:solidFill>
                <a:latin typeface="Courier New" panose="02070309020205020404" pitchFamily="49" charset="0"/>
              </a:rPr>
              <a:t>]</a:t>
            </a:r>
            <a:endParaRPr lang="en-US" altLang="zh-CN" sz="2800" b="1" dirty="0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7544" y="3046308"/>
            <a:ext cx="8136904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#!/bin/</a:t>
            </a:r>
            <a:r>
              <a:rPr lang="en-US" altLang="zh-CN" sz="16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sh</a:t>
            </a:r>
            <a:endParaRPr lang="en-US" altLang="zh-CN" sz="16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# </a:t>
            </a:r>
            <a:r>
              <a:rPr lang="en-US" altLang="zh-CN" sz="16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ScriptName</a:t>
            </a: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: pp_shift.sh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# To test Positional Parameters &amp; Shift.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"The script name is :  $0"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'$1'=$1,'$2'=$2,'$3'=$3,'$4'=$4   --   '$#'="$#" 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'$@': "$@" 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shift              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向左移动所有的位置参数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次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'$1'=$1,'$2'=$2,'$3'=$3,'$4'=$4   --   '$#'="$#"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'$@': "$@"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shift 2            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向左移动所有的位置参数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2</a:t>
            </a:r>
            <a:r>
              <a:rPr lang="zh-CN" alt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次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'$1'=$1,'$2'=$2,'$3'=$3,'$4'=$4   --   '$#'="$#"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'$@': "$@"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3688" y="6300028"/>
            <a:ext cx="597666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990000"/>
                </a:solidFill>
                <a:latin typeface="Courier New" panose="02070309020205020404" pitchFamily="49" charset="0"/>
              </a:rPr>
              <a:t>$ ./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pp_shift.sh  1 b 3 d 4 f</a:t>
            </a:r>
            <a:endParaRPr lang="en-US" altLang="zh-CN" b="1" dirty="0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退出/返回状态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</a:rPr>
              <a:t>$?</a:t>
            </a:r>
            <a:r>
              <a:rPr lang="en-US" altLang="zh-CN" dirty="0"/>
              <a:t>：</a:t>
            </a:r>
            <a:r>
              <a:rPr lang="zh-CN" altLang="en-US" b="1" dirty="0"/>
              <a:t>返回上一条语句或脚本执行的状态</a:t>
            </a:r>
          </a:p>
          <a:p>
            <a:pPr lvl="1"/>
            <a:r>
              <a:rPr lang="zh-CN" altLang="en-US" dirty="0"/>
              <a:t>0：成功</a:t>
            </a:r>
          </a:p>
          <a:p>
            <a:pPr lvl="1"/>
            <a:r>
              <a:rPr lang="zh-CN" altLang="en-US" dirty="0"/>
              <a:t>1－255：不成功</a:t>
            </a:r>
            <a:endParaRPr lang="en-US" altLang="zh-CN" dirty="0"/>
          </a:p>
          <a:p>
            <a:r>
              <a:rPr lang="en-US" altLang="zh-CN" b="1" dirty="0">
                <a:solidFill>
                  <a:srgbClr val="002060"/>
                </a:solidFill>
              </a:rPr>
              <a:t>exit</a:t>
            </a:r>
            <a:r>
              <a:rPr lang="en-US" altLang="zh-CN" b="1" dirty="0"/>
              <a:t> </a:t>
            </a:r>
            <a:r>
              <a:rPr lang="zh-CN" altLang="en-US" b="1" dirty="0"/>
              <a:t>命令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exit</a:t>
            </a: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命令用于</a:t>
            </a:r>
            <a:r>
              <a:rPr lang="zh-CN" altLang="en-US" dirty="0">
                <a:highlight>
                  <a:srgbClr val="FFFF00"/>
                </a:highlight>
                <a:ea typeface="黑体" panose="02010609060101010101" pitchFamily="2" charset="-122"/>
              </a:rPr>
              <a:t>退出脚本或当前</a:t>
            </a:r>
            <a:r>
              <a:rPr lang="en-US" altLang="zh-CN" dirty="0">
                <a:highlight>
                  <a:srgbClr val="FFFF00"/>
                </a:highlight>
                <a:ea typeface="黑体" panose="02010609060101010101" pitchFamily="2" charset="-122"/>
              </a:rPr>
              <a:t>Shell</a:t>
            </a:r>
            <a:r>
              <a:rPr lang="zh-CN" altLang="en-US" dirty="0">
                <a:highlight>
                  <a:srgbClr val="FFFF00"/>
                </a:highlight>
                <a:ea typeface="黑体" panose="02010609060101010101" pitchFamily="2" charset="-122"/>
              </a:rPr>
              <a:t> </a:t>
            </a:r>
            <a:endParaRPr lang="en-US" altLang="zh-CN" dirty="0">
              <a:highlight>
                <a:srgbClr val="FFFF00"/>
              </a:highlight>
              <a:ea typeface="黑体" panose="02010609060101010101" pitchFamily="2" charset="-122"/>
            </a:endParaRPr>
          </a:p>
          <a:p>
            <a:pPr lvl="1"/>
            <a:endParaRPr lang="en-US" altLang="zh-CN" dirty="0">
              <a:ea typeface="黑体" panose="02010609060101010101" pitchFamily="2" charset="-122"/>
            </a:endParaRPr>
          </a:p>
          <a:p>
            <a:pPr lvl="2"/>
            <a:endParaRPr lang="en-US" altLang="zh-CN" dirty="0">
              <a:solidFill>
                <a:srgbClr val="0000CC"/>
              </a:solidFill>
              <a:latin typeface="Courier New" panose="02070309020205020404" pitchFamily="49" charset="0"/>
              <a:ea typeface="黑体" panose="02010609060101010101" pitchFamily="2" charset="-122"/>
            </a:endParaRPr>
          </a:p>
          <a:p>
            <a:pPr lvl="2"/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n</a:t>
            </a: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是一个从 </a:t>
            </a: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0</a:t>
            </a:r>
            <a:r>
              <a:rPr lang="zh-CN" altLang="en-US" dirty="0">
                <a:ea typeface="黑体" panose="02010609060101010101" pitchFamily="2" charset="-122"/>
              </a:rPr>
              <a:t> 到 </a:t>
            </a: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255</a:t>
            </a:r>
            <a:r>
              <a:rPr lang="zh-CN" altLang="en-US" dirty="0">
                <a:ea typeface="黑体" panose="02010609060101010101" pitchFamily="2" charset="-122"/>
              </a:rPr>
              <a:t> 的整数</a:t>
            </a:r>
            <a:endParaRPr lang="en-US" altLang="zh-CN" dirty="0">
              <a:ea typeface="黑体" panose="02010609060101010101" pitchFamily="2" charset="-122"/>
            </a:endParaRPr>
          </a:p>
          <a:p>
            <a:pPr lvl="2"/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0</a:t>
            </a:r>
            <a:r>
              <a:rPr lang="zh-CN" altLang="en-US" dirty="0">
                <a:ea typeface="黑体" panose="02010609060101010101" pitchFamily="2" charset="-122"/>
              </a:rPr>
              <a:t> 表示成功退出，非零表示遇到某种失败</a:t>
            </a:r>
            <a:endParaRPr lang="en-US" altLang="zh-CN" dirty="0">
              <a:ea typeface="黑体" panose="02010609060101010101" pitchFamily="2" charset="-122"/>
            </a:endParaRPr>
          </a:p>
          <a:p>
            <a:pPr lvl="2"/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返回值 </a:t>
            </a:r>
            <a:r>
              <a:rPr lang="zh-CN" altLang="en-US" dirty="0">
                <a:ea typeface="黑体" panose="02010609060101010101" pitchFamily="2" charset="-122"/>
              </a:rPr>
              <a:t>被保存在状态变量 </a:t>
            </a:r>
            <a:r>
              <a:rPr lang="zh-CN" altLang="en-US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$?</a:t>
            </a:r>
            <a:r>
              <a:rPr lang="zh-CN" altLang="en-US" b="1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中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36</a:t>
            </a:fld>
            <a:endParaRPr lang="en-US" altLang="zh-CN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187624" y="4005064"/>
            <a:ext cx="7344816" cy="566309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Courier New" panose="02070309020205020404" pitchFamily="49" charset="0"/>
              </a:rPr>
              <a:t>exit</a:t>
            </a: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 n</a:t>
            </a:r>
            <a:endParaRPr lang="en-US" altLang="zh-CN" sz="2800" b="1" dirty="0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</a:t>
            </a:r>
            <a:r>
              <a:rPr lang="zh-CN" altLang="en-US" dirty="0"/>
              <a:t>见</a:t>
            </a:r>
            <a:r>
              <a:rPr lang="zh-CN" altLang="zh-CN" dirty="0"/>
              <a:t>的</a:t>
            </a:r>
            <a:r>
              <a:rPr lang="zh-CN" altLang="en-US" dirty="0"/>
              <a:t>返回状态</a:t>
            </a:r>
            <a:r>
              <a:rPr lang="zh-CN" altLang="zh-CN" dirty="0"/>
              <a:t>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2304256" cy="4248472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dirty="0"/>
              <a:t>0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95325" lvl="2" indent="-342900"/>
            <a:r>
              <a:rPr lang="zh-CN" altLang="en-US" dirty="0"/>
              <a:t>执行正确</a:t>
            </a:r>
            <a:endParaRPr lang="en-US" altLang="zh-CN" dirty="0"/>
          </a:p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95325" lvl="2" indent="-342900"/>
            <a:r>
              <a:rPr lang="zh-CN" altLang="zh-CN" dirty="0"/>
              <a:t>通用错误</a:t>
            </a:r>
            <a:endParaRPr lang="en-US" altLang="zh-CN" dirty="0"/>
          </a:p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dirty="0"/>
              <a:t>126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95325" lvl="2" indent="-342900"/>
            <a:r>
              <a:rPr lang="zh-CN" altLang="zh-CN" dirty="0"/>
              <a:t>命令或脚本没有执行权限</a:t>
            </a:r>
            <a:endParaRPr lang="en-US" altLang="zh-CN" dirty="0"/>
          </a:p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dirty="0"/>
              <a:t>127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95325" lvl="2" indent="-342900"/>
            <a:r>
              <a:rPr lang="zh-CN" altLang="zh-CN" dirty="0"/>
              <a:t>命令没找到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37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03848" y="1268760"/>
            <a:ext cx="5328592" cy="4770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echo $$    </a:t>
            </a: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显示当前进程的 </a:t>
            </a: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PID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9245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echo $?    </a:t>
            </a: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显示在此之前执行的命令的返回值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0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bash   </a:t>
            </a: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    # </a:t>
            </a:r>
            <a:r>
              <a:rPr lang="zh-CN" altLang="en-US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调用子</a:t>
            </a: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Shell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echo $$    </a:t>
            </a: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显示当前进程的 </a:t>
            </a: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PID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9474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exit 1     </a:t>
            </a: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指定返回值并返回父</a:t>
            </a: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Shell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echo $?    </a:t>
            </a: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显示上一个</a:t>
            </a: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Shell/</a:t>
            </a:r>
            <a:r>
              <a:rPr lang="zh-CN" altLang="en-US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脚本的返回值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list</a:t>
            </a: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       # </a:t>
            </a:r>
            <a:r>
              <a:rPr lang="zh-CN" altLang="en-US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执行不存在的命令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bash: list: command not found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echo $?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127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touch bbb.sh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./bbb.sh   </a:t>
            </a: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执行不具有执行权限的命令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bash: ./bbb.sh: Permission denied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echo $?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anose="02070309020205020404" pitchFamily="49" charset="0"/>
              </a:rPr>
              <a:t>126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/>
              <a:t>从键盘输入内容为变量赋值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read  [-p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"</a:t>
            </a:r>
            <a:r>
              <a:rPr lang="zh-CN" altLang="en-US" b="1" dirty="0">
                <a:solidFill>
                  <a:srgbClr val="FF0000"/>
                </a:solidFill>
              </a:rPr>
              <a:t>信息</a:t>
            </a:r>
            <a:r>
              <a:rPr lang="en-US" altLang="zh-CN" b="1" dirty="0">
                <a:solidFill>
                  <a:srgbClr val="FF0000"/>
                </a:solidFill>
              </a:rPr>
              <a:t>"] 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[var1 var2 ...]</a:t>
            </a:r>
          </a:p>
          <a:p>
            <a:pPr lvl="1"/>
            <a:r>
              <a:rPr lang="zh-CN" altLang="en-US" dirty="0"/>
              <a:t>若省略变量名，则将输入的内容存入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REPLY</a:t>
            </a:r>
            <a:r>
              <a:rPr lang="zh-CN" altLang="en-US" dirty="0">
                <a:sym typeface="Wingdings" panose="05000000000000000000" pitchFamily="2" charset="2"/>
              </a:rPr>
              <a:t>变量</a:t>
            </a:r>
            <a:endParaRPr lang="zh-CN" altLang="en-US" dirty="0"/>
          </a:p>
          <a:p>
            <a:r>
              <a:rPr lang="zh-CN" altLang="en-US" dirty="0"/>
              <a:t>结合不同的引号为变量赋值</a:t>
            </a:r>
          </a:p>
          <a:p>
            <a:pPr lvl="1"/>
            <a:r>
              <a:rPr lang="zh-CN" altLang="en-US" sz="2400" dirty="0"/>
              <a:t>双引号 </a:t>
            </a:r>
            <a:r>
              <a:rPr lang="en-US" altLang="zh-CN" sz="2400" b="1" dirty="0">
                <a:solidFill>
                  <a:srgbClr val="FF0000"/>
                </a:solidFill>
              </a:rPr>
              <a:t>” ”</a:t>
            </a:r>
            <a:r>
              <a:rPr lang="zh-CN" altLang="en-US" sz="2400" dirty="0"/>
              <a:t>：允许通过</a:t>
            </a:r>
            <a:r>
              <a:rPr lang="en-US" altLang="zh-CN" sz="2400" dirty="0"/>
              <a:t>$</a:t>
            </a:r>
            <a:r>
              <a:rPr lang="zh-CN" altLang="en-US" sz="2400" dirty="0"/>
              <a:t>符号引用其他变量值</a:t>
            </a:r>
          </a:p>
          <a:p>
            <a:pPr lvl="1"/>
            <a:r>
              <a:rPr lang="zh-CN" altLang="en-US" sz="2400" dirty="0"/>
              <a:t>单引号 </a:t>
            </a:r>
            <a:r>
              <a:rPr lang="en-US" altLang="zh-CN" sz="2400" b="1" dirty="0">
                <a:solidFill>
                  <a:srgbClr val="FF0000"/>
                </a:solidFill>
              </a:rPr>
              <a:t>’ ’</a:t>
            </a:r>
            <a:r>
              <a:rPr lang="zh-CN" altLang="en-US" sz="2400" dirty="0"/>
              <a:t>：禁止引用其他变量值，</a:t>
            </a:r>
            <a:r>
              <a:rPr lang="en-US" altLang="zh-CN" sz="2400" dirty="0"/>
              <a:t>$</a:t>
            </a:r>
            <a:r>
              <a:rPr lang="zh-CN" altLang="en-US" sz="2400" dirty="0"/>
              <a:t>视为普通字符</a:t>
            </a:r>
          </a:p>
          <a:p>
            <a:pPr lvl="1"/>
            <a:r>
              <a:rPr lang="zh-CN" altLang="en-US" sz="2400" dirty="0"/>
              <a:t>反撇号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` `</a:t>
            </a:r>
            <a:r>
              <a:rPr lang="en-US" altLang="zh-CN" sz="2400" b="1" dirty="0"/>
              <a:t> </a:t>
            </a:r>
            <a:r>
              <a:rPr lang="zh-CN" altLang="en-US" sz="2400" dirty="0"/>
              <a:t>：将命令执行的结果输出给变量</a:t>
            </a:r>
          </a:p>
          <a:p>
            <a:r>
              <a:rPr lang="zh-CN" altLang="en-US" dirty="0"/>
              <a:t>更多</a:t>
            </a:r>
            <a:r>
              <a:rPr lang="en-US" altLang="zh-CN" dirty="0"/>
              <a:t>read</a:t>
            </a:r>
            <a:r>
              <a:rPr lang="zh-CN" altLang="en-US" dirty="0"/>
              <a:t>的用法参见</a:t>
            </a:r>
            <a:endParaRPr lang="en-US" altLang="zh-CN" dirty="0"/>
          </a:p>
          <a:p>
            <a:pPr lvl="1"/>
            <a:r>
              <a:rPr lang="en-US" altLang="zh-CN" dirty="0"/>
              <a:t>http://bash.cyberciti.biz/guide/Getting_User_Input_Via_Keyboard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38</a:t>
            </a:fld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</a:t>
            </a:r>
            <a:r>
              <a:rPr lang="zh-CN" altLang="en-US" dirty="0"/>
              <a:t>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39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866" y="1124744"/>
            <a:ext cx="8208590" cy="497597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#!/bin/bash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chemeClr val="hlink"/>
                </a:solidFill>
                <a:latin typeface="Courier New" panose="02070309020205020404" pitchFamily="49" charset="0"/>
              </a:rPr>
              <a:t># This script is to test the usage of read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chemeClr val="hlink"/>
                </a:solidFill>
                <a:latin typeface="Courier New" panose="02070309020205020404" pitchFamily="49" charset="0"/>
              </a:rPr>
              <a:t># </a:t>
            </a:r>
            <a:r>
              <a:rPr lang="en-US" altLang="zh-CN" sz="22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Scriptname</a:t>
            </a:r>
            <a:r>
              <a:rPr lang="en-US" altLang="zh-CN" sz="2200" b="1" dirty="0">
                <a:solidFill>
                  <a:schemeClr val="hlink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ex4read.sh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"=== examples for testing read ==="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-e</a:t>
            </a: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"What is your name? \c"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read 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name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"Hello $name"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-n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 "Where do you work? 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"I guess $REPLY keeps you busy!"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read 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-p</a:t>
            </a: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"Enter your job title: 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"I thought you might be an $REPLY."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</a:rPr>
              <a:t>"=== End of the script ==="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zh-CN" dirty="0"/>
              <a:t>编程基础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 dirty="0"/>
              <a:t>linuxbooks@126.com</a:t>
            </a:r>
            <a:r>
              <a:rPr lang="zh-CN" altLang="en-US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/>
              <a:t>（</a:t>
            </a:r>
            <a:r>
              <a:rPr lang="en-US" altLang="zh-CN" dirty="0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只读变量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5981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40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8077200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anose="02010609060101010101" pitchFamily="2" charset="-122"/>
              </a:rPr>
              <a:t> 只读变量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71551" y="2276872"/>
            <a:ext cx="7010400" cy="51706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readonly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variable</a:t>
            </a:r>
            <a:endParaRPr lang="en-US" altLang="zh-CN" sz="24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55651" y="1700213"/>
            <a:ext cx="5109091" cy="4914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2" charset="-122"/>
              </a:rPr>
              <a:t>是指不能被清除或重新赋值的变量。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3501008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[lrj@centos1 ~]$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myname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=Osmond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[lrj@centos1 ~]$ echo $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myname</a:t>
            </a:r>
            <a:endParaRPr lang="en-US" altLang="zh-CN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Osmond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[lrj@centos1 ~]$ </a:t>
            </a:r>
            <a:r>
              <a:rPr lang="en-US" altLang="zh-CN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readonly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myname</a:t>
            </a:r>
            <a:endParaRPr lang="en-US" altLang="zh-CN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[lrj@centos1 ~]$ unset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myname</a:t>
            </a:r>
            <a:endParaRPr lang="en-US" altLang="zh-CN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-bash: unset: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myname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: cannot unset: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readonly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variable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[lrj@centos1 ~]$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myname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="Osmond Liang"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-bash: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myname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readonly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variable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[lrj@centos1 ~]$</a:t>
            </a:r>
            <a:endParaRPr lang="zh-CN" altLang="en-US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同时输出多行信息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echo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  here file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41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023680"/>
            <a:ext cx="72008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Line1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Line2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Line3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293096"/>
            <a:ext cx="72008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_END_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Line1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Line2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Line3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_END_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2348880"/>
            <a:ext cx="561662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 多行内容中不能出现双引号，否则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echo</a:t>
            </a:r>
            <a:r>
              <a:rPr lang="en-US" altLang="zh-CN" b="1" dirty="0"/>
              <a:t> </a:t>
            </a:r>
            <a:r>
              <a:rPr lang="zh-CN" altLang="en-US" b="1" dirty="0"/>
              <a:t>提前结束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 若确实需要使用双引号，需使用转义字符：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 \"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4725144"/>
            <a:ext cx="532859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_END_</a:t>
            </a:r>
            <a:r>
              <a:rPr lang="zh-CN" altLang="en-US" b="1" dirty="0"/>
              <a:t>可以是任意字符串，只要上下一致即可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   多行内容中不能出现内容为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_END_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开始</a:t>
            </a:r>
            <a:r>
              <a:rPr lang="zh-CN" altLang="en-US" b="1" dirty="0"/>
              <a:t>的行，否则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cat </a:t>
            </a:r>
            <a:r>
              <a:rPr lang="zh-CN" altLang="en-US" b="1" dirty="0"/>
              <a:t>提前结束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整数运算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黑体" panose="02010609060101010101" pitchFamily="2" charset="-122"/>
              </a:rPr>
              <a:t>Bash </a:t>
            </a:r>
            <a:r>
              <a:rPr lang="zh-CN" altLang="en-US" dirty="0">
                <a:ea typeface="黑体" panose="02010609060101010101" pitchFamily="2" charset="-122"/>
              </a:rPr>
              <a:t>变量没有严格的类型定义</a:t>
            </a:r>
            <a:endParaRPr lang="en-US" altLang="zh-CN" dirty="0"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ea typeface="黑体" panose="02010609060101010101" pitchFamily="2" charset="-122"/>
              </a:rPr>
              <a:t>本质上 </a:t>
            </a:r>
            <a:r>
              <a:rPr lang="en-US" altLang="zh-CN" dirty="0">
                <a:ea typeface="黑体" panose="02010609060101010101" pitchFamily="2" charset="-122"/>
              </a:rPr>
              <a:t>Bash </a:t>
            </a:r>
            <a:r>
              <a:rPr lang="zh-CN" altLang="en-US" dirty="0">
                <a:ea typeface="黑体" panose="02010609060101010101" pitchFamily="2" charset="-122"/>
              </a:rPr>
              <a:t>变量都是字符串</a:t>
            </a:r>
            <a:endParaRPr lang="en-US" altLang="zh-CN" dirty="0">
              <a:ea typeface="黑体" panose="02010609060101010101" pitchFamily="2" charset="-122"/>
            </a:endParaRPr>
          </a:p>
          <a:p>
            <a:r>
              <a:rPr lang="zh-CN" altLang="zh-CN" dirty="0"/>
              <a:t>若一个</a:t>
            </a:r>
            <a:r>
              <a:rPr lang="zh-CN" altLang="en-US" dirty="0"/>
              <a:t>字面常量或</a:t>
            </a:r>
            <a:r>
              <a:rPr lang="zh-CN" altLang="zh-CN" dirty="0"/>
              <a:t>变量的值是纯数字的，不包含字母或其他字符，</a:t>
            </a:r>
            <a:r>
              <a:rPr lang="en-US" altLang="zh-CN" dirty="0">
                <a:ea typeface="黑体" panose="02010609060101010101" pitchFamily="2" charset="-122"/>
              </a:rPr>
              <a:t> Bash</a:t>
            </a:r>
            <a:r>
              <a:rPr lang="zh-CN" altLang="zh-CN" dirty="0"/>
              <a:t>可以将其视为长整型值，并可做</a:t>
            </a:r>
            <a:r>
              <a:rPr lang="zh-CN" altLang="en-US" dirty="0"/>
              <a:t>算数</a:t>
            </a:r>
            <a:r>
              <a:rPr lang="zh-CN" altLang="zh-CN" dirty="0"/>
              <a:t>运算</a:t>
            </a:r>
            <a:r>
              <a:rPr lang="zh-CN" altLang="en-US" dirty="0"/>
              <a:t>和比较运算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Bash </a:t>
            </a:r>
            <a:r>
              <a:rPr lang="zh-CN" altLang="en-US" dirty="0"/>
              <a:t>也允许显式地声明整型变量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declare 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42</a:t>
            </a:fld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算数运算符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43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609600" y="1412776"/>
          <a:ext cx="7696200" cy="3566160"/>
        </p:xfrm>
        <a:graphic>
          <a:graphicData uri="http://schemas.openxmlformats.org/drawingml/2006/table">
            <a:tbl>
              <a:tblPr/>
              <a:tblGrid>
                <a:gridCol w="7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*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/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（四则运算）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**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%      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（幂运算 和 模运算，取余数）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&lt;&lt;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     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（按位左移 和 按位右移）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^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|   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（按位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与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、按位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异或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和 按位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或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+=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*=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/=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%=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b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</a:b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&lt;&lt;=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&gt;&gt;=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&amp;=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^=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|=   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（赋值运算）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&lt;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&lt;=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!=    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（比较操作符）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&amp;&amp;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||    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（逻辑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与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和 逻辑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或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22" descr="蓝色砂纸"/>
          <p:cNvSpPr>
            <a:spLocks noChangeArrowheads="1"/>
          </p:cNvSpPr>
          <p:nvPr/>
        </p:nvSpPr>
        <p:spPr bwMode="auto">
          <a:xfrm>
            <a:off x="609600" y="5373216"/>
            <a:ext cx="7696200" cy="52863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2" charset="-122"/>
              </a:rPr>
              <a:t>注：</a:t>
            </a:r>
            <a:r>
              <a:rPr lang="zh-CN" altLang="en-US" sz="28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按位运算</a:t>
            </a:r>
            <a:r>
              <a:rPr lang="zh-CN" altLang="en-US" sz="2800">
                <a:solidFill>
                  <a:schemeClr val="tx1"/>
                </a:solidFill>
                <a:ea typeface="黑体" panose="02010609060101010101" pitchFamily="2" charset="-122"/>
              </a:rPr>
              <a:t>是以二进制形式进行的。</a:t>
            </a:r>
            <a:endParaRPr lang="en-US" altLang="zh-CN" sz="280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算术运算扩展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44</a:t>
            </a:fld>
            <a:endParaRPr lang="en-US" altLang="zh-CN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4232" y="1052736"/>
            <a:ext cx="7696200" cy="977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$[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$((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71600" y="2276872"/>
            <a:ext cx="7463408" cy="978729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num1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$[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4+1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num1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num1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$((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num1*2-3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))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num1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00361" y="5581489"/>
            <a:ext cx="7704137" cy="535531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ea typeface="黑体" panose="02010609060101010101" pitchFamily="2" charset="-122"/>
              </a:rPr>
              <a:t>注意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${</a:t>
            </a:r>
            <a:r>
              <a:rPr lang="en-US" altLang="zh-CN" sz="2400" b="1" dirty="0">
                <a:solidFill>
                  <a:schemeClr val="tx1"/>
                </a:solidFill>
              </a:rPr>
              <a:t>···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}</a:t>
            </a:r>
            <a:r>
              <a:rPr lang="en-US" altLang="zh-CN" sz="2400" dirty="0">
                <a:solidFill>
                  <a:srgbClr val="0000CC"/>
                </a:solidFill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$(</a:t>
            </a:r>
            <a:r>
              <a:rPr lang="en-US" altLang="zh-CN" sz="2400" b="1" dirty="0">
                <a:solidFill>
                  <a:schemeClr val="tx1"/>
                </a:solidFill>
              </a:rPr>
              <a:t>···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)</a:t>
            </a:r>
            <a:r>
              <a:rPr lang="en-US" altLang="zh-CN" sz="2400" dirty="0">
                <a:solidFill>
                  <a:srgbClr val="0000CC"/>
                </a:solidFill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$[</a:t>
            </a:r>
            <a:r>
              <a:rPr lang="en-US" altLang="zh-CN" sz="2400" b="1" dirty="0">
                <a:solidFill>
                  <a:schemeClr val="tx1"/>
                </a:solidFill>
              </a:rPr>
              <a:t>···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]</a:t>
            </a:r>
            <a:r>
              <a:rPr lang="en-US" altLang="zh-CN" sz="2400" dirty="0">
                <a:solidFill>
                  <a:srgbClr val="0000CC"/>
                </a:solidFill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$((</a:t>
            </a:r>
            <a:r>
              <a:rPr lang="en-US" altLang="zh-CN" sz="2400" b="1" dirty="0">
                <a:solidFill>
                  <a:schemeClr val="tx1"/>
                </a:solidFill>
              </a:rPr>
              <a:t>···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))</a:t>
            </a:r>
            <a:r>
              <a:rPr lang="en-US" altLang="zh-CN" sz="2400" dirty="0">
                <a:solidFill>
                  <a:srgbClr val="0000CC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ea typeface="黑体" panose="02010609060101010101" pitchFamily="2" charset="-122"/>
              </a:rPr>
              <a:t>的不同作用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39552" y="5020492"/>
            <a:ext cx="8057009" cy="42473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ea typeface="黑体" panose="02010609060101010101" pitchFamily="2" charset="-122"/>
              </a:rPr>
              <a:t>用 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$[</a:t>
            </a:r>
            <a:r>
              <a:rPr lang="en-US" altLang="zh-CN" b="1" dirty="0">
                <a:solidFill>
                  <a:schemeClr val="tx1"/>
                </a:solidFill>
              </a:rPr>
              <a:t>···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]</a:t>
            </a:r>
            <a:r>
              <a:rPr lang="en-US" altLang="zh-CN" dirty="0">
                <a:solidFill>
                  <a:srgbClr val="0000CC"/>
                </a:solidFill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$((</a:t>
            </a:r>
            <a:r>
              <a:rPr lang="en-US" altLang="zh-CN" b="1" dirty="0">
                <a:solidFill>
                  <a:schemeClr val="tx1"/>
                </a:solidFill>
              </a:rPr>
              <a:t>···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))</a:t>
            </a:r>
            <a:r>
              <a:rPr lang="en-US" altLang="zh-CN" dirty="0">
                <a:solidFill>
                  <a:srgbClr val="0000CC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ea typeface="黑体" panose="02010609060101010101" pitchFamily="2" charset="-122"/>
              </a:rPr>
              <a:t>进行整数运算时，括号内变量前的美元符号  </a:t>
            </a:r>
            <a:r>
              <a:rPr lang="zh-CN" altLang="en-US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$</a:t>
            </a:r>
            <a:r>
              <a:rPr lang="zh-CN" altLang="en-US" dirty="0">
                <a:solidFill>
                  <a:srgbClr val="0000CC"/>
                </a:solidFill>
                <a:ea typeface="黑体" panose="02010609060101010101" pitchFamily="2" charset="-122"/>
              </a:rPr>
              <a:t> 可以省略。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71600" y="3429000"/>
            <a:ext cx="7488832" cy="142192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((num2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2+3**2-1001%5)); 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num2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num2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((2+3**2-1001%5)); 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num2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((2+3**2-1001%5))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内置命令</a:t>
            </a:r>
            <a:r>
              <a:rPr lang="en-US" altLang="zh-CN" dirty="0"/>
              <a:t>——let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32048"/>
          </a:xfrm>
        </p:spPr>
        <p:txBody>
          <a:bodyPr/>
          <a:lstStyle/>
          <a:p>
            <a:r>
              <a:rPr lang="en-US" altLang="zh-CN" dirty="0"/>
              <a:t>let </a:t>
            </a:r>
            <a:r>
              <a:rPr lang="zh-CN" altLang="en-US" dirty="0"/>
              <a:t>内置命令用于算术运算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45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00114" y="1844824"/>
            <a:ext cx="7555132" cy="1200329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num2=1; 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num2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let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num2=4+1; 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num2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let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num2=</a:t>
            </a: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num2+1; 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num2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5576" y="3068960"/>
            <a:ext cx="7776864" cy="142192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2" charset="-122"/>
              </a:rPr>
              <a:t> 赋值符号和运算符两边不能留空格！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2" charset="-122"/>
              </a:rPr>
              <a:t> 如果将字符串赋值给一个整型变量时，则变量的值为 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2" charset="-122"/>
              </a:rPr>
              <a:t>0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2" charset="-122"/>
              </a:rPr>
              <a:t> 如果变量的值是字符串，则进行算术运算时设为 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2" charset="-122"/>
              </a:rPr>
              <a:t>0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27088" y="4509120"/>
            <a:ext cx="7561336" cy="83099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let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num2=4 + 1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let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"num2=4 + 1" </a:t>
            </a: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#</a:t>
            </a:r>
            <a:r>
              <a:rPr lang="en-US" altLang="zh-CN" sz="2400" b="1" dirty="0">
                <a:solidFill>
                  <a:schemeClr val="hlink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用引号忽略空格的特殊含义</a:t>
            </a:r>
            <a:endParaRPr lang="en-US" altLang="zh-CN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38200" y="5444157"/>
            <a:ext cx="7559768" cy="511807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用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let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命令进行算术运算时，最好加双引号。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expr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232249"/>
          </a:xfrm>
        </p:spPr>
        <p:txBody>
          <a:bodyPr/>
          <a:lstStyle/>
          <a:p>
            <a:r>
              <a:rPr lang="zh-CN" altLang="en-US" sz="3200" dirty="0">
                <a:latin typeface="Courier New" panose="02070309020205020404" pitchFamily="49" charset="0"/>
                <a:ea typeface="黑体" panose="02010609060101010101" pitchFamily="2" charset="-122"/>
              </a:rPr>
              <a:t>通用的表达式计算命令</a:t>
            </a:r>
            <a:endParaRPr lang="en-US" altLang="zh-CN" sz="3200" dirty="0">
              <a:latin typeface="Courier New" panose="02070309020205020404" pitchFamily="49" charset="0"/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ea typeface="黑体" panose="02010609060101010101" pitchFamily="2" charset="-122"/>
              </a:rPr>
              <a:t>表达式中参数与操作符必须以空格分开。</a:t>
            </a:r>
            <a:endParaRPr lang="en-US" altLang="zh-CN" dirty="0"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ea typeface="黑体" panose="02010609060101010101" pitchFamily="2" charset="-122"/>
              </a:rPr>
              <a:t>表达式中的运算可以是算术运算，比较运算，字符串运算和逻辑运算。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46</a:t>
            </a:fld>
            <a:endParaRPr lang="en-US" altLang="zh-CN" dirty="0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5724128" y="1412776"/>
            <a:ext cx="1659429" cy="433965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man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expr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55576" y="3501008"/>
            <a:ext cx="770436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expr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5 % 3</a:t>
            </a:r>
            <a:endParaRPr lang="en-US" altLang="zh-CN" sz="24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55576" y="4149080"/>
            <a:ext cx="770436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expr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5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\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* 3        </a:t>
            </a:r>
            <a:r>
              <a:rPr lang="en-US" altLang="zh-CN" sz="2400" b="1" dirty="0">
                <a:solidFill>
                  <a:srgbClr val="666633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2400" b="1" dirty="0">
                <a:solidFill>
                  <a:srgbClr val="666633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乘法符号必须被转义</a:t>
            </a:r>
            <a:endParaRPr lang="en-US" altLang="zh-CN" sz="2400" b="1" dirty="0">
              <a:solidFill>
                <a:srgbClr val="666633"/>
              </a:solidFill>
              <a:latin typeface="Courier New" panose="02070309020205020404" pitchFamily="49" charset="0"/>
              <a:ea typeface="黑体" panose="0201060906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5576" y="4797152"/>
            <a:ext cx="7704856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expr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2 + 5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\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* 2 - 3 % 2</a:t>
            </a:r>
            <a:endParaRPr lang="en-US" altLang="zh-CN" sz="24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55576" y="5445224"/>
            <a:ext cx="7704856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expr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\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( 2 + 5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\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\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* 2 – 3  </a:t>
            </a:r>
            <a:r>
              <a:rPr lang="en-US" altLang="zh-CN" sz="2400" b="1" dirty="0">
                <a:solidFill>
                  <a:srgbClr val="666633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2400" b="1" dirty="0">
                <a:solidFill>
                  <a:srgbClr val="666633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括号必须被转义</a:t>
            </a:r>
            <a:endParaRPr lang="en-US" altLang="zh-CN" sz="2400" b="1" dirty="0">
              <a:solidFill>
                <a:srgbClr val="666633"/>
              </a:solidFill>
              <a:latin typeface="Courier New" panose="02070309020205020404" pitchFamily="49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86800" cy="1108720"/>
          </a:xfrm>
        </p:spPr>
        <p:txBody>
          <a:bodyPr/>
          <a:lstStyle/>
          <a:p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bash</a:t>
            </a: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只支持整数运算</a:t>
            </a:r>
            <a:endParaRPr lang="en-US" altLang="zh-CN" dirty="0">
              <a:ea typeface="黑体" panose="02010609060101010101" pitchFamily="2" charset="-122"/>
            </a:endParaRPr>
          </a:p>
          <a:p>
            <a:r>
              <a:rPr lang="zh-CN" altLang="en-US" dirty="0">
                <a:ea typeface="黑体" panose="02010609060101010101" pitchFamily="2" charset="-122"/>
              </a:rPr>
              <a:t>可以通过使用 </a:t>
            </a:r>
            <a:r>
              <a:rPr lang="en-US" altLang="zh-CN" b="1" dirty="0" err="1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bc</a:t>
            </a: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或</a:t>
            </a:r>
            <a:r>
              <a:rPr lang="zh-CN" altLang="en-US" b="1" dirty="0">
                <a:ea typeface="黑体" panose="02010609060101010101" pitchFamily="2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awk</a:t>
            </a:r>
            <a:r>
              <a:rPr lang="en-US" altLang="zh-CN" b="1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工具来处理浮点数运算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47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3568" y="3108995"/>
            <a:ext cx="7704856" cy="95410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n=</a:t>
            </a:r>
            <a:r>
              <a:rPr lang="en-US" altLang="zh-CN" sz="2800" b="1" dirty="0">
                <a:solidFill>
                  <a:srgbClr val="006600"/>
                </a:solidFill>
                <a:latin typeface="Courier New" panose="02070309020205020404" pitchFamily="49" charset="0"/>
              </a:rPr>
              <a:t>$(echo</a:t>
            </a: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 "scale=3; 13/2" | </a:t>
            </a:r>
            <a:r>
              <a:rPr lang="en-US" altLang="zh-CN" sz="28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bc</a:t>
            </a:r>
            <a:r>
              <a:rPr lang="en-US" altLang="zh-CN" sz="2800" b="1" dirty="0">
                <a:solidFill>
                  <a:srgbClr val="006600"/>
                </a:solidFill>
                <a:latin typeface="Courier New" panose="02070309020205020404" pitchFamily="49" charset="0"/>
              </a:rPr>
              <a:t> )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3568" y="4320257"/>
            <a:ext cx="7696200" cy="138499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m=</a:t>
            </a:r>
            <a:r>
              <a:rPr lang="en-US" altLang="zh-CN" sz="2800" b="1" dirty="0">
                <a:solidFill>
                  <a:srgbClr val="006600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sz="28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awk</a:t>
            </a: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 'BEGIN{x=2.45;y=3.123; \ 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66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8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 "</a:t>
            </a:r>
            <a:r>
              <a:rPr lang="en-US" altLang="zh-CN" sz="2800" b="1" dirty="0">
                <a:solidFill>
                  <a:srgbClr val="006600"/>
                </a:solidFill>
                <a:latin typeface="Courier New" panose="02070309020205020404" pitchFamily="49" charset="0"/>
              </a:rPr>
              <a:t>%.3f</a:t>
            </a: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\n", x*y}'</a:t>
            </a:r>
            <a:r>
              <a:rPr lang="en-US" altLang="zh-CN" sz="2800" b="1" dirty="0">
                <a:solidFill>
                  <a:srgbClr val="006600"/>
                </a:solidFill>
                <a:latin typeface="Courier New" panose="02070309020205020404" pitchFamily="49" charset="0"/>
              </a:rPr>
              <a:t>`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m</a:t>
            </a:r>
            <a:endParaRPr lang="en-US" altLang="zh-CN" sz="2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48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077200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2" charset="-122"/>
              </a:rPr>
              <a:t>可用来按指定的格式输出变量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0113" y="1773238"/>
            <a:ext cx="7010400" cy="511807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 format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输出参数列表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346844" y="2492896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 "%-12.5f\n"  123.456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2108844" y="3483496"/>
            <a:ext cx="838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947044" y="2873896"/>
            <a:ext cx="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61044" y="3026296"/>
            <a:ext cx="1390650" cy="9779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format</a:t>
            </a:r>
            <a:br>
              <a:rPr lang="en-US" altLang="zh-CN" sz="2400" dirty="0">
                <a:latin typeface="Courier New" panose="02070309020205020404" pitchFamily="49" charset="0"/>
              </a:rPr>
            </a:br>
            <a:r>
              <a:rPr lang="zh-CN" altLang="en-US" sz="2400" dirty="0">
                <a:ea typeface="黑体" panose="02010609060101010101" pitchFamily="2" charset="-122"/>
              </a:rPr>
              <a:t>以</a:t>
            </a:r>
            <a:r>
              <a:rPr lang="zh-CN" altLang="en-US" sz="2400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%</a:t>
            </a:r>
            <a:r>
              <a:rPr lang="zh-CN" altLang="en-US" sz="2400" dirty="0">
                <a:ea typeface="黑体" panose="02010609060101010101" pitchFamily="2" charset="-122"/>
              </a:rPr>
              <a:t>开头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3175644" y="2873896"/>
            <a:ext cx="0" cy="914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413644" y="3864496"/>
            <a:ext cx="914400" cy="511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flag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480444" y="2873896"/>
            <a:ext cx="152400" cy="914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556644" y="3864496"/>
            <a:ext cx="2133600" cy="511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field width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937644" y="2873896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299844" y="3407296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918844" y="3864496"/>
            <a:ext cx="1905000" cy="511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precision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937644" y="3407296"/>
            <a:ext cx="2362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090044" y="2873896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090044" y="3178696"/>
            <a:ext cx="3124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290444" y="3026296"/>
            <a:ext cx="1169988" cy="491481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lIns="54000" rIns="54000">
            <a:spAutoFit/>
          </a:bodyPr>
          <a:lstStyle/>
          <a:p>
            <a:pPr algn="ctr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黑体" panose="02010609060101010101" pitchFamily="2" charset="-122"/>
                <a:sym typeface="Wingdings" panose="05000000000000000000" pitchFamily="2" charset="2"/>
              </a:rPr>
              <a:t>格式符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1802556" y="4077072"/>
            <a:ext cx="609600" cy="3810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737244" y="4509120"/>
            <a:ext cx="2899048" cy="156966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wrap="square" lIns="54000" rIns="54000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-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:</a:t>
            </a:r>
            <a:r>
              <a:rPr lang="zh-CN" altLang="en-US" sz="2400" b="1" dirty="0">
                <a:ea typeface="黑体" panose="02010609060101010101" pitchFamily="2" charset="-122"/>
              </a:rPr>
              <a:t>左对齐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+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:</a:t>
            </a:r>
            <a:r>
              <a:rPr lang="zh-CN" altLang="en-US" sz="2400" b="1" dirty="0">
                <a:ea typeface="黑体" panose="02010609060101010101" pitchFamily="2" charset="-122"/>
              </a:rPr>
              <a:t>输出符号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:</a:t>
            </a:r>
            <a:r>
              <a:rPr lang="zh-CN" altLang="en-US" sz="2400" b="1" dirty="0">
                <a:ea typeface="黑体" panose="02010609060101010101" pitchFamily="2" charset="-122"/>
              </a:rPr>
              <a:t>空白处添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0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空格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:</a:t>
            </a:r>
            <a:r>
              <a:rPr lang="zh-CN" altLang="en-US" sz="2400" b="1" dirty="0">
                <a:ea typeface="黑体" panose="02010609060101010101" pitchFamily="2" charset="-122"/>
              </a:rPr>
              <a:t>前面加一空格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>
            <a:off x="4471044" y="4397896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861444" y="4855096"/>
            <a:ext cx="1503363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lIns="54000" rIns="54000">
            <a:spAutoFit/>
          </a:bodyPr>
          <a:lstStyle/>
          <a:p>
            <a:pPr algn="ctr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2" charset="-122"/>
              </a:rPr>
              <a:t>字段宽度</a:t>
            </a: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6604644" y="4397896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5995044" y="4855096"/>
            <a:ext cx="1530350" cy="831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lIns="54000" rIns="54000">
            <a:spAutoFit/>
          </a:bodyPr>
          <a:lstStyle/>
          <a:p>
            <a:pPr algn="ctr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2" charset="-122"/>
              </a:rPr>
              <a:t>小数点后输出位数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命令（续）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49</a:t>
            </a:fld>
            <a:endParaRPr lang="en-US" altLang="zh-CN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3400" y="1052736"/>
            <a:ext cx="7924800" cy="5355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2" charset="-122"/>
              </a:rPr>
              <a:t>命令的格式说明符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696416" y="1652736"/>
          <a:ext cx="7620000" cy="17068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字符型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g/G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浮点数（自动）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十进制整数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八进制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e/E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浮点数（科学计数法）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浮点数（小数形式）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x/X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十六进制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533400" y="3439343"/>
            <a:ext cx="7848600" cy="4985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format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2" charset="-122"/>
              </a:rPr>
              <a:t>中还可以使用</a:t>
            </a:r>
          </a:p>
        </p:txBody>
      </p:sp>
      <p:graphicFrame>
        <p:nvGraphicFramePr>
          <p:cNvPr id="10" name="Group 32"/>
          <p:cNvGraphicFramePr>
            <a:graphicFrameLocks noGrp="1"/>
          </p:cNvGraphicFramePr>
          <p:nvPr/>
        </p:nvGraphicFramePr>
        <p:xfrm>
          <a:off x="683568" y="3933056"/>
          <a:ext cx="7620000" cy="2133600"/>
        </p:xfrm>
        <a:graphic>
          <a:graphicData uri="http://schemas.openxmlformats.org/drawingml/2006/table">
            <a:tbl>
              <a:tblPr/>
              <a:tblGrid>
                <a:gridCol w="85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\a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警铃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\t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水平制表符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退后一格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\v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垂直制表符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换行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\\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反斜杠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\f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换页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\”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双引号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\r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回车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%%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百分号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脚本和</a:t>
            </a:r>
            <a:r>
              <a:rPr lang="en-US" altLang="zh-CN" dirty="0"/>
              <a:t>Shell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0725"/>
          </a:xfrm>
        </p:spPr>
        <p:txBody>
          <a:bodyPr/>
          <a:lstStyle/>
          <a:p>
            <a:r>
              <a:rPr lang="zh-CN" altLang="en-US" dirty="0"/>
              <a:t>当命令不在命令行中执行，而是</a:t>
            </a:r>
            <a:r>
              <a:rPr lang="zh-CN" altLang="en-US" dirty="0">
                <a:solidFill>
                  <a:srgbClr val="FF0000"/>
                </a:solidFill>
              </a:rPr>
              <a:t>从一个文件中执行时</a:t>
            </a:r>
            <a:r>
              <a:rPr lang="zh-CN" altLang="en-US" dirty="0"/>
              <a:t>，该文件就称为 </a:t>
            </a:r>
            <a:r>
              <a:rPr lang="en-US" altLang="zh-CN" dirty="0"/>
              <a:t>Shell </a:t>
            </a:r>
            <a:r>
              <a:rPr lang="zh-CN" altLang="en-US" dirty="0"/>
              <a:t>脚本。</a:t>
            </a:r>
            <a:endParaRPr lang="en-US" altLang="zh-CN" dirty="0"/>
          </a:p>
          <a:p>
            <a:pPr lvl="1"/>
            <a:r>
              <a:rPr lang="en-US" altLang="zh-CN" dirty="0"/>
              <a:t>Shell </a:t>
            </a:r>
            <a:r>
              <a:rPr lang="zh-CN" altLang="en-US" dirty="0"/>
              <a:t>脚本是</a:t>
            </a:r>
            <a:r>
              <a:rPr lang="zh-CN" altLang="en-US" b="1" dirty="0">
                <a:solidFill>
                  <a:srgbClr val="FF0000"/>
                </a:solidFill>
              </a:rPr>
              <a:t>纯文本文件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Shell </a:t>
            </a:r>
            <a:r>
              <a:rPr lang="zh-CN" altLang="en-US" dirty="0"/>
              <a:t>脚本通常以 </a:t>
            </a:r>
            <a:r>
              <a:rPr lang="en-US" altLang="zh-CN" dirty="0"/>
              <a:t>.</a:t>
            </a:r>
            <a:r>
              <a:rPr lang="en-US" altLang="zh-CN" dirty="0" err="1"/>
              <a:t>sh</a:t>
            </a:r>
            <a:r>
              <a:rPr lang="en-US" altLang="zh-CN" dirty="0"/>
              <a:t> </a:t>
            </a:r>
            <a:r>
              <a:rPr lang="zh-CN" altLang="en-US" dirty="0"/>
              <a:t>作为后缀名，但不是必须。</a:t>
            </a:r>
            <a:endParaRPr lang="en-US" altLang="zh-CN" dirty="0"/>
          </a:p>
          <a:p>
            <a:pPr lvl="1"/>
            <a:r>
              <a:rPr lang="en-US" altLang="zh-CN" dirty="0"/>
              <a:t>Shell </a:t>
            </a:r>
            <a:r>
              <a:rPr lang="zh-CN" altLang="en-US" dirty="0"/>
              <a:t>脚本是以行为单位的，在执行脚本的时候会</a:t>
            </a:r>
            <a:r>
              <a:rPr lang="zh-CN" altLang="en-US" b="1" dirty="0">
                <a:highlight>
                  <a:srgbClr val="FFFF00"/>
                </a:highlight>
              </a:rPr>
              <a:t>分解成一行一行依次执行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Shell </a:t>
            </a:r>
            <a:r>
              <a:rPr lang="zh-CN" altLang="en-US" dirty="0"/>
              <a:t>是一种功能强大的</a:t>
            </a:r>
            <a:r>
              <a:rPr lang="zh-CN" altLang="en-US" sz="3200" dirty="0">
                <a:latin typeface="宋体" panose="02010600030101010101" pitchFamily="2" charset="-122"/>
              </a:rPr>
              <a:t>解释型</a:t>
            </a:r>
            <a:r>
              <a:rPr lang="zh-CN" altLang="en-US" dirty="0"/>
              <a:t>编程语言</a:t>
            </a:r>
          </a:p>
          <a:p>
            <a:pPr lvl="1"/>
            <a:r>
              <a:rPr lang="zh-CN" altLang="en-US" dirty="0"/>
              <a:t>通常用于完成特定的、较复杂的系统管理任务</a:t>
            </a:r>
            <a:endParaRPr lang="en-US" altLang="zh-CN" dirty="0"/>
          </a:p>
          <a:p>
            <a:pPr lvl="1"/>
            <a:r>
              <a:rPr lang="en-US" altLang="zh-CN" dirty="0"/>
              <a:t>Shell </a:t>
            </a:r>
            <a:r>
              <a:rPr lang="zh-CN" altLang="en-US" dirty="0"/>
              <a:t>脚本语言非常</a:t>
            </a:r>
            <a:r>
              <a:rPr lang="zh-CN" altLang="en-US" b="1" dirty="0">
                <a:highlight>
                  <a:srgbClr val="FFFF00"/>
                </a:highlight>
              </a:rPr>
              <a:t>擅长处理文本类型的数据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命令举例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50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6013" y="1700213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"The number is: %.2f\n" 100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16013" y="2636838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"%-20s|%12.5f|\n" "Joy" 10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16013" y="3716338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"%-10d%010o%+10x\n" 20 20 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16013" y="4797152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"%6d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\t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%6o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\"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%6x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\"\n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" 20 20 20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23850" y="1268413"/>
            <a:ext cx="838200" cy="604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CC"/>
                </a:solidFill>
                <a:ea typeface="黑体" panose="02010609060101010101" pitchFamily="2" charset="-122"/>
              </a:rPr>
              <a:t>例：</a:t>
            </a:r>
            <a:endParaRPr lang="en-US" altLang="zh-CN" sz="2800">
              <a:solidFill>
                <a:srgbClr val="0000CC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数组变量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51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382000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Bash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黑体" panose="02010609060101010101" pitchFamily="2" charset="-122"/>
              </a:rPr>
              <a:t>2.x</a:t>
            </a:r>
            <a:r>
              <a:rPr lang="en-US" altLang="zh-CN" sz="2800" dirty="0">
                <a:solidFill>
                  <a:schemeClr val="tx1"/>
                </a:solidFill>
                <a:highlight>
                  <a:srgbClr val="FFFF00"/>
                </a:highlight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highlight>
                  <a:srgbClr val="FFFF00"/>
                </a:highlight>
                <a:ea typeface="黑体" panose="02010609060101010101" pitchFamily="2" charset="-122"/>
              </a:rPr>
              <a:t>以上支持一维数组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2" charset="-122"/>
              </a:rPr>
              <a:t>，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2" charset="-122"/>
              </a:rPr>
              <a:t>下标从 </a:t>
            </a:r>
            <a:r>
              <a:rPr lang="zh-CN" altLang="en-US" sz="2800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0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2" charset="-122"/>
              </a:rPr>
              <a:t> 开始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0113" y="3635896"/>
            <a:ext cx="7696200" cy="9779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variable=(item1 item2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item2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... 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variable[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]=value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0113" y="2492896"/>
            <a:ext cx="7696200" cy="9779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declare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-a</a:t>
            </a: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variable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variable=(item1 item2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item2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... )</a:t>
            </a:r>
          </a:p>
        </p:txBody>
      </p:sp>
      <p:grpSp>
        <p:nvGrpSpPr>
          <p:cNvPr id="10" name="Group 11"/>
          <p:cNvGrpSpPr/>
          <p:nvPr/>
        </p:nvGrpSpPr>
        <p:grpSpPr bwMode="auto">
          <a:xfrm>
            <a:off x="442913" y="4702696"/>
            <a:ext cx="8382000" cy="1122362"/>
            <a:chOff x="279" y="3321"/>
            <a:chExt cx="5280" cy="707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79" y="3321"/>
              <a:ext cx="5280" cy="3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sz="2800" dirty="0">
                  <a:solidFill>
                    <a:schemeClr val="tx1"/>
                  </a:solidFill>
                  <a:ea typeface="黑体" panose="02010609060101010101" pitchFamily="2" charset="-122"/>
                </a:rPr>
                <a:t> 数组的引用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67" y="3702"/>
              <a:ext cx="4848" cy="326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6600"/>
                  </a:solidFill>
                  <a:latin typeface="Courier New" panose="02070309020205020404" pitchFamily="49" charset="0"/>
                </a:rPr>
                <a:t>${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variable[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anose="02070309020205020404" pitchFamily="49" charset="0"/>
                </a:rPr>
                <a:t>n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]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68313" y="1773238"/>
            <a:ext cx="8424167" cy="609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anose="02010609060101010101" pitchFamily="2" charset="-122"/>
              </a:rPr>
              <a:t> 使用 </a:t>
            </a:r>
            <a:r>
              <a:rPr lang="en-US" altLang="zh-CN" sz="2800" dirty="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declare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2" charset="-122"/>
              </a:rPr>
              <a:t>声明或直接给变量名加下标来赋值。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数组变量举例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52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1079950"/>
            <a:ext cx="7696200" cy="17729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declare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-a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stu</a:t>
            </a:r>
            <a:endParaRPr lang="en-US" altLang="zh-CN" sz="20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stu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math1101 math1102 math1103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${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stu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[0]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列出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stu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的第一个元素</a:t>
            </a:r>
            <a:endParaRPr lang="en-US" altLang="zh-CN" sz="20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${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stu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列出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stu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的所有元素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${#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stu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给出数组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stu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中元素的个数</a:t>
            </a:r>
            <a:endParaRPr lang="en-US" altLang="zh-CN" sz="20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" name="Group 9"/>
          <p:cNvGrpSpPr/>
          <p:nvPr/>
        </p:nvGrpSpPr>
        <p:grpSpPr bwMode="auto">
          <a:xfrm>
            <a:off x="381000" y="2924944"/>
            <a:ext cx="8382000" cy="1438275"/>
            <a:chOff x="240" y="2112"/>
            <a:chExt cx="5280" cy="906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240" y="2112"/>
              <a:ext cx="5280" cy="3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 数组与数组元素的删除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28" y="2448"/>
              <a:ext cx="4937" cy="57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990000"/>
                  </a:solidFill>
                  <a:latin typeface="Courier New" panose="02070309020205020404" pitchFamily="49" charset="0"/>
                </a:rPr>
                <a:t>unset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2400" b="1" dirty="0" err="1">
                  <a:solidFill>
                    <a:srgbClr val="0000CC"/>
                  </a:solidFill>
                  <a:latin typeface="Courier New" panose="02070309020205020404" pitchFamily="49" charset="0"/>
                </a:rPr>
                <a:t>stu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[1]   </a:t>
              </a:r>
              <a:r>
                <a:rPr lang="en-US" altLang="zh-CN" sz="2400" b="1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# 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删除</a:t>
              </a:r>
              <a:r>
                <a:rPr lang="en-US" altLang="zh-CN" sz="2400" b="1" dirty="0" err="1">
                  <a:solidFill>
                    <a:srgbClr val="0000CC"/>
                  </a:solidFill>
                  <a:latin typeface="Courier New" panose="02070309020205020404" pitchFamily="49" charset="0"/>
                  <a:ea typeface="楷体_GB2312" pitchFamily="49" charset="-122"/>
                </a:rPr>
                <a:t>stu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的第二个元素</a:t>
              </a:r>
              <a:endPara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990000"/>
                  </a:solidFill>
                  <a:latin typeface="Courier New" panose="02070309020205020404" pitchFamily="49" charset="0"/>
                </a:rPr>
                <a:t>unset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2400" b="1" dirty="0" err="1">
                  <a:solidFill>
                    <a:srgbClr val="0000CC"/>
                  </a:solidFill>
                  <a:latin typeface="Courier New" panose="02070309020205020404" pitchFamily="49" charset="0"/>
                </a:rPr>
                <a:t>stu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      </a:t>
              </a:r>
              <a:r>
                <a:rPr lang="en-US" altLang="zh-CN" sz="2400" b="1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# 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删除</a:t>
              </a:r>
              <a:r>
                <a:rPr lang="zh-CN" altLang="en-US" sz="2400" b="1" dirty="0">
                  <a:solidFill>
                    <a:srgbClr val="0000CC"/>
                  </a:solidFill>
                  <a:latin typeface="Courier New" panose="02070309020205020404" pitchFamily="49" charset="0"/>
                  <a:ea typeface="楷体_GB2312" pitchFamily="49" charset="-122"/>
                </a:rPr>
                <a:t>整个数组</a:t>
              </a:r>
              <a:endPara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1" name="Group 10"/>
          <p:cNvGrpSpPr/>
          <p:nvPr/>
        </p:nvGrpSpPr>
        <p:grpSpPr bwMode="auto">
          <a:xfrm>
            <a:off x="457200" y="4448944"/>
            <a:ext cx="8382000" cy="1527175"/>
            <a:chOff x="288" y="3072"/>
            <a:chExt cx="5280" cy="962"/>
          </a:xfrm>
        </p:grpSpPr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88" y="3072"/>
              <a:ext cx="5280" cy="3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sz="2400" dirty="0">
                  <a:solidFill>
                    <a:schemeClr val="tx1"/>
                  </a:solidFill>
                  <a:ea typeface="黑体" panose="02010609060101010101" pitchFamily="2" charset="-122"/>
                </a:rPr>
                <a:t> 数组赋值时无须按顺序赋值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528" y="3464"/>
              <a:ext cx="4937" cy="57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x[3]=100; 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anose="02070309020205020404" pitchFamily="49" charset="0"/>
                </a:rPr>
                <a:t>echo ${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x[*]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anose="02070309020205020404" pitchFamily="49" charset="0"/>
                </a:rPr>
                <a:t>}</a:t>
              </a:r>
            </a:p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state=(ME [3]=CA [2]=NT); 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anose="02070309020205020404" pitchFamily="49" charset="0"/>
                </a:rPr>
                <a:t>echo ${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state[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anose="02070309020205020404" pitchFamily="49" charset="0"/>
                </a:rPr>
                <a:t>*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]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anose="02070309020205020404" pitchFamily="49" charset="0"/>
                </a:rPr>
                <a:t>}</a:t>
              </a:r>
              <a:endParaRPr lang="zh-CN" altLang="en-US" sz="2400" b="1" dirty="0">
                <a:solidFill>
                  <a:srgbClr val="006600"/>
                </a:solidFill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内置命令</a:t>
            </a:r>
            <a:r>
              <a:rPr lang="en-US" altLang="zh-CN" dirty="0"/>
              <a:t>——declare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53</a:t>
            </a:fld>
            <a:endParaRPr lang="en-US" altLang="zh-CN" dirty="0"/>
          </a:p>
        </p:txBody>
      </p:sp>
      <p:grpSp>
        <p:nvGrpSpPr>
          <p:cNvPr id="7" name="Group 39"/>
          <p:cNvGrpSpPr/>
          <p:nvPr/>
        </p:nvGrpSpPr>
        <p:grpSpPr bwMode="auto">
          <a:xfrm>
            <a:off x="381000" y="1143000"/>
            <a:ext cx="8077200" cy="1212850"/>
            <a:chOff x="240" y="720"/>
            <a:chExt cx="5088" cy="764"/>
          </a:xfrm>
        </p:grpSpPr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240" y="720"/>
              <a:ext cx="5088" cy="38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chemeClr val="hlink"/>
                </a:buClr>
                <a:buFont typeface="Wingdings" panose="05000000000000000000" pitchFamily="2" charset="2"/>
                <a:buChar char="q"/>
              </a:pPr>
              <a:r>
                <a:rPr lang="zh-CN" altLang="en-US" sz="2800" dirty="0">
                  <a:solidFill>
                    <a:schemeClr val="tx1"/>
                  </a:solidFill>
                  <a:ea typeface="黑体" panose="02010609060101010101" pitchFamily="2" charset="-122"/>
                </a:rPr>
                <a:t> 内置命令 </a:t>
              </a:r>
              <a:r>
                <a:rPr lang="en-US" altLang="zh-CN" sz="2800" dirty="0">
                  <a:solidFill>
                    <a:schemeClr val="tx1"/>
                  </a:solidFill>
                  <a:ea typeface="黑体" panose="02010609060101010101" pitchFamily="2" charset="-122"/>
                </a:rPr>
                <a:t>declare </a:t>
              </a:r>
              <a:r>
                <a:rPr lang="zh-CN" altLang="en-US" sz="2800" dirty="0">
                  <a:solidFill>
                    <a:schemeClr val="tx1"/>
                  </a:solidFill>
                  <a:ea typeface="黑体" panose="02010609060101010101" pitchFamily="2" charset="-122"/>
                </a:rPr>
                <a:t>可用来声明变量。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12" y="1162"/>
              <a:ext cx="4416" cy="322"/>
            </a:xfrm>
            <a:prstGeom prst="rect">
              <a:avLst/>
            </a:prstGeom>
            <a:noFill/>
            <a:ln w="28575">
              <a:solidFill>
                <a:srgbClr val="CC99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990000"/>
                  </a:solidFill>
                  <a:latin typeface="Courier New" panose="02070309020205020404" pitchFamily="49" charset="0"/>
                </a:rPr>
                <a:t>declare [</a:t>
              </a:r>
              <a:r>
                <a:rPr lang="zh-CN" altLang="en-US" sz="2400" b="1" dirty="0">
                  <a:solidFill>
                    <a:srgbClr val="990000"/>
                  </a:solidFill>
                  <a:latin typeface="Courier New" panose="02070309020205020404" pitchFamily="49" charset="0"/>
                </a:rPr>
                <a:t>选项]</a:t>
              </a:r>
              <a:r>
                <a:rPr lang="zh-CN" altLang="en-US" sz="24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variable[=value]</a:t>
              </a:r>
            </a:p>
          </p:txBody>
        </p:sp>
      </p:grpSp>
      <p:graphicFrame>
        <p:nvGraphicFramePr>
          <p:cNvPr id="10" name="Group 38"/>
          <p:cNvGraphicFramePr>
            <a:graphicFrameLocks noGrp="1"/>
          </p:cNvGraphicFramePr>
          <p:nvPr/>
        </p:nvGraphicFramePr>
        <p:xfrm>
          <a:off x="611560" y="2676872"/>
          <a:ext cx="7920037" cy="3200400"/>
        </p:xfrm>
        <a:graphic>
          <a:graphicData uri="http://schemas.openxmlformats.org/drawingml/2006/table">
            <a:tbl>
              <a:tblPr/>
              <a:tblGrid>
                <a:gridCol w="1363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选项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将变量设为只读 (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readonly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将变量输出到子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shell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中（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export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为全局变量）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将变量设为整型 ( 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integer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将变量设置为一个数组 ( 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array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列出函数的名字和定义 (</a:t>
                      </a:r>
                      <a:r>
                        <a:rPr kumimoji="1" lang="zh-CN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function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只列出函数名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declare </a:t>
            </a:r>
            <a:r>
              <a:rPr lang="zh-CN" altLang="en-US" dirty="0"/>
              <a:t>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54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06016" y="2170906"/>
            <a:ext cx="7010400" cy="1200329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declare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–r</a:t>
            </a: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myname</a:t>
            </a: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osmond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unset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myname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declare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myname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=“Osmond Liang"</a:t>
            </a:r>
          </a:p>
        </p:txBody>
      </p:sp>
      <p:grpSp>
        <p:nvGrpSpPr>
          <p:cNvPr id="8" name="Group 12"/>
          <p:cNvGrpSpPr/>
          <p:nvPr/>
        </p:nvGrpSpPr>
        <p:grpSpPr bwMode="auto">
          <a:xfrm>
            <a:off x="1306016" y="3694907"/>
            <a:ext cx="7010400" cy="1592263"/>
            <a:chOff x="703" y="2418"/>
            <a:chExt cx="4416" cy="1003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03" y="2418"/>
              <a:ext cx="4416" cy="291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3300"/>
                  </a:solidFill>
                  <a:latin typeface="Courier New" panose="02070309020205020404" pitchFamily="49" charset="0"/>
                </a:rPr>
                <a:t>declare 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anose="02070309020205020404" pitchFamily="49" charset="0"/>
                </a:rPr>
                <a:t>–x</a:t>
              </a:r>
              <a:r>
                <a:rPr lang="en-US" altLang="zh-CN" sz="2400" b="1" dirty="0">
                  <a:solidFill>
                    <a:srgbClr val="0033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myname2</a:t>
              </a:r>
              <a:r>
                <a:rPr lang="en-US" altLang="zh-CN" sz="2400" b="1" dirty="0">
                  <a:solidFill>
                    <a:srgbClr val="0033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2400" b="1" dirty="0" err="1">
                  <a:solidFill>
                    <a:srgbClr val="0000CC"/>
                  </a:solidFill>
                  <a:latin typeface="Courier New" panose="02070309020205020404" pitchFamily="49" charset="0"/>
                </a:rPr>
                <a:t>lrj</a:t>
              </a:r>
              <a:endPara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03" y="2898"/>
              <a:ext cx="4416" cy="523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myname2</a:t>
              </a:r>
              <a:r>
                <a:rPr lang="en-US" altLang="zh-CN" sz="2400" b="1" dirty="0">
                  <a:solidFill>
                    <a:srgbClr val="0033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2400" b="1" dirty="0" err="1">
                  <a:solidFill>
                    <a:srgbClr val="0000CC"/>
                  </a:solidFill>
                  <a:latin typeface="Courier New" panose="02070309020205020404" pitchFamily="49" charset="0"/>
                </a:rPr>
                <a:t>lrj</a:t>
              </a:r>
              <a:endPara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endParaRPr>
            </a:p>
            <a:p>
              <a:pPr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3300"/>
                  </a:solidFill>
                  <a:latin typeface="Courier New" panose="02070309020205020404" pitchFamily="49" charset="0"/>
                </a:rPr>
                <a:t>declare 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anose="02070309020205020404" pitchFamily="49" charset="0"/>
                </a:rPr>
                <a:t>–x</a:t>
              </a:r>
              <a:r>
                <a:rPr lang="en-US" altLang="zh-CN" sz="2400" b="1" dirty="0">
                  <a:solidFill>
                    <a:srgbClr val="0033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myname2</a:t>
              </a:r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06016" y="5599906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anose="02070309020205020404" pitchFamily="49" charset="0"/>
              </a:rPr>
              <a:t>declare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 bwMode="auto">
          <a:xfrm>
            <a:off x="513853" y="1124745"/>
            <a:ext cx="7802563" cy="822325"/>
            <a:chOff x="204" y="799"/>
            <a:chExt cx="4915" cy="518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703" y="1026"/>
              <a:ext cx="4416" cy="291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3300"/>
                  </a:solidFill>
                  <a:latin typeface="Courier New" panose="02070309020205020404" pitchFamily="49" charset="0"/>
                </a:rPr>
                <a:t>declare </a:t>
              </a:r>
              <a:r>
                <a:rPr lang="en-US" altLang="zh-CN" sz="2400" b="1" dirty="0" err="1">
                  <a:solidFill>
                    <a:srgbClr val="0000CC"/>
                  </a:solidFill>
                  <a:latin typeface="Courier New" panose="02070309020205020404" pitchFamily="49" charset="0"/>
                </a:rPr>
                <a:t>myname</a:t>
              </a:r>
              <a:r>
                <a:rPr lang="en-US" altLang="zh-CN" sz="2400" b="1" dirty="0">
                  <a:solidFill>
                    <a:srgbClr val="0033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2400" b="1" dirty="0" err="1">
                  <a:solidFill>
                    <a:srgbClr val="0000CC"/>
                  </a:solidFill>
                  <a:latin typeface="Courier New" panose="02070309020205020404" pitchFamily="49" charset="0"/>
                </a:rPr>
                <a:t>osmond</a:t>
              </a:r>
              <a:endPara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04" y="799"/>
              <a:ext cx="528" cy="3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zh-CN" altLang="en-US" sz="2800">
                  <a:solidFill>
                    <a:srgbClr val="0000CC"/>
                  </a:solidFill>
                  <a:ea typeface="黑体" panose="02010609060101010101" pitchFamily="2" charset="-122"/>
                </a:rPr>
                <a:t>例：</a:t>
              </a:r>
              <a:endParaRPr lang="en-US" altLang="zh-CN" sz="2800">
                <a:solidFill>
                  <a:srgbClr val="0000CC"/>
                </a:solidFill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变量及相关命令小结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55</a:t>
            </a:fld>
            <a:endParaRPr lang="en-US" altLang="zh-CN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3968" y="1353542"/>
            <a:ext cx="7010400" cy="46166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$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variable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或  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${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variable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73968" y="2031231"/>
            <a:ext cx="7010400" cy="46166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unset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73968" y="2679303"/>
            <a:ext cx="7010400" cy="46166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set</a:t>
            </a:r>
            <a:endParaRPr lang="en-US" altLang="zh-CN" sz="24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873968" y="3274243"/>
            <a:ext cx="7010400" cy="46166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readonly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variable</a:t>
            </a:r>
            <a:endParaRPr lang="en-US" altLang="zh-CN" sz="24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873968" y="3903439"/>
            <a:ext cx="7010400" cy="121602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export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variable=value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export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-n variable 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export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-p</a:t>
            </a:r>
            <a:endParaRPr lang="zh-CN" altLang="en-US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873968" y="5271591"/>
            <a:ext cx="7010400" cy="46166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declare [</a:t>
            </a:r>
            <a:r>
              <a:rPr lang="zh-CN" altLang="en-US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选项]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variable=value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变量及相关命令小结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56</a:t>
            </a:fld>
            <a:endParaRPr lang="en-US" altLang="zh-CN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67544" y="1196752"/>
            <a:ext cx="7344816" cy="46166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basename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dirname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   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67544" y="1844824"/>
            <a:ext cx="7344816" cy="46166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let </a:t>
            </a:r>
            <a:r>
              <a:rPr lang="zh-CN" altLang="en-US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或 </a:t>
            </a:r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expr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467544" y="4868639"/>
            <a:ext cx="8353425" cy="464935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${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:-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word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${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:=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word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${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:?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word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${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:+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word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endParaRPr lang="zh-CN" altLang="en-US" sz="20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89"/>
          <p:cNvSpPr>
            <a:spLocks noChangeArrowheads="1"/>
          </p:cNvSpPr>
          <p:nvPr/>
        </p:nvSpPr>
        <p:spPr bwMode="auto">
          <a:xfrm>
            <a:off x="467544" y="5516339"/>
            <a:ext cx="8353425" cy="492443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anose="02070309020205020404" pitchFamily="49" charset="0"/>
              </a:rPr>
              <a:t>1-</a:t>
            </a:r>
            <a:r>
              <a:rPr lang="en-US" altLang="zh-CN" sz="26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anose="02070309020205020404" pitchFamily="49" charset="0"/>
              </a:rPr>
              <a:t>9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anose="02070309020205020404" pitchFamily="49" charset="0"/>
              </a:rPr>
              <a:t>{n}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anose="02070309020205020404" pitchFamily="49" charset="0"/>
              </a:rPr>
              <a:t>#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anose="02070309020205020404" pitchFamily="49" charset="0"/>
              </a:rPr>
              <a:t>*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</a:rPr>
              <a:t>@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anose="02070309020205020404" pitchFamily="49" charset="0"/>
              </a:rPr>
              <a:t>$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anose="02070309020205020404" pitchFamily="49" charset="0"/>
              </a:rPr>
              <a:t>!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anose="02070309020205020404" pitchFamily="49" charset="0"/>
              </a:rPr>
              <a:t>?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anose="02070309020205020404" pitchFamily="49" charset="0"/>
              </a:rPr>
              <a:t>-</a:t>
            </a:r>
            <a:endParaRPr lang="zh-CN" altLang="en-US" sz="26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90"/>
          <p:cNvSpPr>
            <a:spLocks noChangeArrowheads="1"/>
          </p:cNvSpPr>
          <p:nvPr/>
        </p:nvSpPr>
        <p:spPr bwMode="auto">
          <a:xfrm>
            <a:off x="467544" y="3212976"/>
            <a:ext cx="7344816" cy="46166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eval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\$$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str2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、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${!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str2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467544" y="3861048"/>
            <a:ext cx="7344816" cy="83099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hostname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` </a:t>
            </a:r>
            <a:r>
              <a:rPr lang="zh-CN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、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$(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hostname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basename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\`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pwd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\`` </a:t>
            </a:r>
            <a:r>
              <a:rPr lang="zh-CN" altLang="en-US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、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 $(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basename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$(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pwd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))</a:t>
            </a:r>
            <a:endParaRPr lang="zh-CN" altLang="en-US" sz="24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94"/>
          <p:cNvSpPr>
            <a:spLocks noChangeArrowheads="1"/>
          </p:cNvSpPr>
          <p:nvPr/>
        </p:nvSpPr>
        <p:spPr bwMode="auto">
          <a:xfrm>
            <a:off x="467544" y="2492896"/>
            <a:ext cx="7344816" cy="53553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$[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、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$((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))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变量及相关命令小结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57</a:t>
            </a:fld>
            <a:endParaRPr lang="en-US" altLang="zh-CN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3528" y="1340768"/>
            <a:ext cx="8058472" cy="4914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0000CC"/>
                </a:solidFill>
              </a:rPr>
              <a:t> </a:t>
            </a:r>
            <a:r>
              <a:rPr lang="zh-CN" altLang="en-US" sz="2400" dirty="0">
                <a:ea typeface="黑体" panose="02010609060101010101" pitchFamily="2" charset="-122"/>
              </a:rPr>
              <a:t>输入</a:t>
            </a:r>
            <a:endParaRPr lang="en-US" altLang="zh-CN" sz="2400" dirty="0">
              <a:ea typeface="黑体" panose="0201060906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19672" y="1124744"/>
            <a:ext cx="4572000" cy="40011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read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var1 var2 ...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19672" y="1658144"/>
            <a:ext cx="4572000" cy="40011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anose="02070309020205020404" pitchFamily="49" charset="0"/>
              </a:rPr>
              <a:t>read</a:t>
            </a:r>
            <a:endParaRPr lang="en-US" altLang="zh-CN" sz="2000" b="1">
              <a:solidFill>
                <a:srgbClr val="0000CC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19672" y="2191544"/>
            <a:ext cx="4572000" cy="40011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anose="02070309020205020404" pitchFamily="49" charset="0"/>
              </a:rPr>
              <a:t>read </a:t>
            </a:r>
            <a:r>
              <a:rPr lang="en-US" altLang="zh-CN" sz="2000" b="1">
                <a:solidFill>
                  <a:srgbClr val="FF3300"/>
                </a:solidFill>
                <a:latin typeface="Courier New" panose="02070309020205020404" pitchFamily="49" charset="0"/>
              </a:rPr>
              <a:t>–p</a:t>
            </a:r>
            <a:r>
              <a:rPr lang="en-US" altLang="zh-CN" sz="2000" b="1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2000" b="1">
                <a:solidFill>
                  <a:srgbClr val="0000CC"/>
                </a:solidFill>
                <a:ea typeface="楷体_GB2312" pitchFamily="49" charset="-122"/>
              </a:rPr>
              <a:t>提示</a:t>
            </a: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</a:rPr>
              <a:t>"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51521" y="2636912"/>
            <a:ext cx="8273354" cy="5355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2" charset="-122"/>
              </a:rPr>
              <a:t> 输出</a:t>
            </a:r>
            <a:endParaRPr lang="en-US" altLang="zh-CN" sz="2400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066800" y="3305944"/>
            <a:ext cx="701040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0033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b="1" dirty="0">
                <a:solidFill>
                  <a:srgbClr val="003300"/>
                </a:solidFill>
                <a:latin typeface="Courier New" panose="02070309020205020404" pitchFamily="49" charset="0"/>
              </a:rPr>
              <a:t> "</a:t>
            </a: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b="1" dirty="0">
                <a:solidFill>
                  <a:srgbClr val="0033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b="1" dirty="0">
                <a:solidFill>
                  <a:srgbClr val="003300"/>
                </a:solidFill>
                <a:latin typeface="Courier New" panose="02070309020205020404" pitchFamily="49" charset="0"/>
              </a:rPr>
              <a:t>.5</a:t>
            </a: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f </a:t>
            </a:r>
            <a:r>
              <a:rPr lang="en-US" altLang="zh-CN" b="1" dirty="0">
                <a:solidFill>
                  <a:srgbClr val="003300"/>
                </a:solidFill>
                <a:latin typeface="Courier New" panose="02070309020205020404" pitchFamily="49" charset="0"/>
              </a:rPr>
              <a:t>\t %d \n" 123.45 8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1828800" y="4067944"/>
            <a:ext cx="838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667000" y="3686944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85800" y="3839344"/>
            <a:ext cx="1143000" cy="545406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format</a:t>
            </a:r>
            <a:br>
              <a:rPr lang="en-US" altLang="zh-CN" b="1" dirty="0">
                <a:latin typeface="Courier New" panose="02070309020205020404" pitchFamily="49" charset="0"/>
              </a:rPr>
            </a:b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%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开头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2895600" y="3686944"/>
            <a:ext cx="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133600" y="4296544"/>
            <a:ext cx="9144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</a:rPr>
              <a:t>flag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200400" y="3686944"/>
            <a:ext cx="15240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200400" y="4296544"/>
            <a:ext cx="21336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field width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3657600" y="3686944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638800" y="4220344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4876800" y="4753744"/>
            <a:ext cx="15240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precision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57600" y="4220344"/>
            <a:ext cx="1981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3810000" y="3686944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3810000" y="3991744"/>
            <a:ext cx="26670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553200" y="3839344"/>
            <a:ext cx="10668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  <a:sym typeface="Wingdings" panose="05000000000000000000" pitchFamily="2" charset="2"/>
              </a:rPr>
              <a:t>格式符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2133600" y="4677544"/>
            <a:ext cx="228600" cy="2286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533400" y="4906144"/>
            <a:ext cx="2362200" cy="988604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-</a:t>
            </a:r>
            <a:r>
              <a:rPr lang="en-US" altLang="zh-CN" b="1" dirty="0">
                <a:latin typeface="Courier New" panose="02070309020205020404" pitchFamily="49" charset="0"/>
                <a:ea typeface="楷体_GB2312" pitchFamily="49" charset="-122"/>
              </a:rPr>
              <a:t>:</a:t>
            </a:r>
            <a:r>
              <a:rPr lang="zh-CN" altLang="en-US" b="1" dirty="0">
                <a:latin typeface="Courier New" panose="02070309020205020404" pitchFamily="49" charset="0"/>
                <a:ea typeface="楷体_GB2312" pitchFamily="49" charset="-122"/>
              </a:rPr>
              <a:t>左对齐</a:t>
            </a:r>
          </a:p>
          <a:p>
            <a:pPr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+</a:t>
            </a:r>
            <a:r>
              <a:rPr lang="zh-CN" altLang="en-US" b="1" dirty="0">
                <a:latin typeface="Courier New" panose="02070309020205020404" pitchFamily="49" charset="0"/>
                <a:ea typeface="楷体_GB2312" pitchFamily="49" charset="-122"/>
              </a:rPr>
              <a:t>:输出符号</a:t>
            </a:r>
          </a:p>
          <a:p>
            <a:pPr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0</a:t>
            </a:r>
            <a:r>
              <a:rPr lang="zh-CN" altLang="en-US" b="1" dirty="0">
                <a:latin typeface="Courier New" panose="02070309020205020404" pitchFamily="49" charset="0"/>
                <a:ea typeface="楷体_GB2312" pitchFamily="49" charset="-122"/>
              </a:rPr>
              <a:t>:空白处添0</a:t>
            </a:r>
          </a:p>
          <a:p>
            <a:pPr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空格</a:t>
            </a:r>
            <a:r>
              <a:rPr lang="zh-CN" altLang="en-US" b="1" dirty="0">
                <a:latin typeface="Courier New" panose="02070309020205020404" pitchFamily="49" charset="0"/>
                <a:ea typeface="楷体_GB2312" pitchFamily="49" charset="-122"/>
              </a:rPr>
              <a:t>:前面加一空格</a:t>
            </a: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H="1">
            <a:off x="3733800" y="4677544"/>
            <a:ext cx="0" cy="3048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3059832" y="4941168"/>
            <a:ext cx="13716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  <a:ea typeface="楷体_GB2312" pitchFamily="49" charset="-122"/>
              </a:rPr>
              <a:t>字段宽度</a:t>
            </a: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5638800" y="5134744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4572000" y="5589240"/>
            <a:ext cx="2160240" cy="31393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wrap="square"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  <a:ea typeface="楷体_GB2312" pitchFamily="49" charset="-122"/>
              </a:rPr>
              <a:t>小数点后输出位数</a:t>
            </a: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7315200" y="4223519"/>
            <a:ext cx="457200" cy="18298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lIns="54000" rIns="54000" bIns="10800">
            <a:spAutoFit/>
          </a:bodyPr>
          <a:lstStyle/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c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d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e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f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g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s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o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7924800" y="3915544"/>
            <a:ext cx="457200" cy="18298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lIns="54000" rIns="54000" bIns="10800">
            <a:spAutoFit/>
          </a:bodyPr>
          <a:lstStyle/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\b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\n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\r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\t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\v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\\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\”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%%</a:t>
            </a: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6934200" y="4220344"/>
            <a:ext cx="381000" cy="3048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7620000" y="3991744"/>
            <a:ext cx="3048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6267872" y="1658144"/>
            <a:ext cx="135966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REPLY</a:t>
            </a:r>
            <a:endParaRPr lang="zh-CN" altLang="en-US" sz="2000" b="1" dirty="0">
              <a:solidFill>
                <a:srgbClr val="0000CC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6267872" y="2191544"/>
            <a:ext cx="135966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REPLY</a:t>
            </a:r>
            <a:endParaRPr lang="zh-CN" altLang="en-US" sz="2000" b="1" dirty="0">
              <a:solidFill>
                <a:srgbClr val="0000CC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5652120" y="2780928"/>
            <a:ext cx="24384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  <a:sym typeface="Wingdings" panose="05000000000000000000" pitchFamily="2" charset="2"/>
              </a:rPr>
              <a:t>输出参数用空格隔开</a:t>
            </a:r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 flipV="1">
            <a:off x="7162800" y="3069407"/>
            <a:ext cx="217488" cy="312737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tailEnd type="triangle" w="lg" len="lg"/>
          </a:ln>
          <a:effectLst/>
        </p:spPr>
        <p:txBody>
          <a:bodyPr wrap="none"/>
          <a:lstStyle/>
          <a:p>
            <a:endParaRPr lang="zh-CN" altLang="en-US" b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条件测试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t>58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条件测试简介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4790157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2" charset="-122"/>
              </a:rPr>
              <a:t>条件测试可以判断某个特定条件是否满足</a:t>
            </a:r>
            <a:endParaRPr lang="en-US" altLang="zh-CN" dirty="0">
              <a:ea typeface="黑体" panose="02010609060101010101" pitchFamily="2" charset="-122"/>
            </a:endParaRPr>
          </a:p>
          <a:p>
            <a:pPr lvl="1"/>
            <a:r>
              <a:rPr lang="zh-CN" altLang="en-US" dirty="0"/>
              <a:t>测试之后通常会根据不同的测试值选择执行不同任务</a:t>
            </a:r>
            <a:endParaRPr lang="en-US" altLang="zh-CN" dirty="0"/>
          </a:p>
          <a:p>
            <a:r>
              <a:rPr lang="zh-CN" altLang="en-US" dirty="0">
                <a:ea typeface="黑体" panose="02010609060101010101" pitchFamily="2" charset="-122"/>
              </a:rPr>
              <a:t>条件测试的种类</a:t>
            </a:r>
            <a:endParaRPr lang="en-US" altLang="zh-CN" dirty="0"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CC"/>
                </a:solidFill>
                <a:ea typeface="黑体" panose="02010609060101010101" pitchFamily="2" charset="-122"/>
              </a:rPr>
              <a:t>命令成功或失败</a:t>
            </a:r>
            <a:endParaRPr lang="en-US" altLang="zh-CN" dirty="0"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CC"/>
                </a:solidFill>
                <a:ea typeface="黑体" panose="02010609060101010101" pitchFamily="2" charset="-122"/>
              </a:rPr>
              <a:t>表达式为真或假</a:t>
            </a:r>
            <a:endParaRPr lang="en-US" altLang="zh-CN" dirty="0">
              <a:solidFill>
                <a:srgbClr val="0000CC"/>
              </a:solidFill>
              <a:ea typeface="黑体" panose="02010609060101010101" pitchFamily="2" charset="-122"/>
            </a:endParaRPr>
          </a:p>
          <a:p>
            <a:r>
              <a:rPr lang="zh-CN" altLang="en-US" dirty="0">
                <a:ea typeface="黑体" panose="02010609060101010101" pitchFamily="2" charset="-122"/>
              </a:rPr>
              <a:t>条件测试的值</a:t>
            </a:r>
            <a:endParaRPr lang="en-US" altLang="zh-CN" dirty="0">
              <a:ea typeface="黑体" panose="02010609060101010101" pitchFamily="2" charset="-122"/>
            </a:endParaRPr>
          </a:p>
          <a:p>
            <a:pPr lvl="1"/>
            <a:r>
              <a:rPr lang="en-US" altLang="zh-CN" dirty="0">
                <a:ea typeface="黑体" panose="02010609060101010101" pitchFamily="2" charset="-122"/>
              </a:rPr>
              <a:t>Bash</a:t>
            </a:r>
            <a:r>
              <a:rPr lang="zh-CN" altLang="en-US" dirty="0">
                <a:ea typeface="黑体" panose="02010609060101010101" pitchFamily="2" charset="-122"/>
              </a:rPr>
              <a:t>中没有布尔类型变量</a:t>
            </a:r>
            <a:endParaRPr lang="en-US" altLang="zh-CN" dirty="0">
              <a:ea typeface="黑体" panose="02010609060101010101" pitchFamily="2" charset="-122"/>
            </a:endParaRPr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退出状态为 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0</a:t>
            </a:r>
            <a:r>
              <a:rPr lang="zh-CN" altLang="en-US" dirty="0">
                <a:ea typeface="黑体" panose="02010609060101010101" pitchFamily="2" charset="-122"/>
              </a:rPr>
              <a:t> 表示命令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成功</a:t>
            </a:r>
            <a:r>
              <a:rPr lang="zh-CN" altLang="en-US" dirty="0">
                <a:ea typeface="黑体" panose="02010609060101010101" pitchFamily="2" charset="-122"/>
              </a:rPr>
              <a:t>或表达式为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真</a:t>
            </a:r>
            <a:endParaRPr lang="en-US" altLang="zh-CN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非0 </a:t>
            </a:r>
            <a:r>
              <a:rPr lang="zh-CN" altLang="en-US" dirty="0">
                <a:ea typeface="黑体" panose="02010609060101010101" pitchFamily="2" charset="-122"/>
              </a:rPr>
              <a:t>则表示命令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失败</a:t>
            </a:r>
            <a:r>
              <a:rPr lang="zh-CN" altLang="en-US" dirty="0">
                <a:ea typeface="黑体" panose="02010609060101010101" pitchFamily="2" charset="-122"/>
              </a:rPr>
              <a:t>或表达式为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假</a:t>
            </a:r>
            <a:endParaRPr lang="en-US" altLang="zh-CN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ea typeface="黑体" panose="02010609060101010101" pitchFamily="2" charset="-122"/>
              </a:rPr>
              <a:t>状态变量 </a:t>
            </a:r>
            <a:r>
              <a:rPr lang="zh-CN" altLang="en-US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$?</a:t>
            </a:r>
            <a:r>
              <a:rPr lang="zh-CN" altLang="en-US" b="1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中保存了退出状态的值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59</a:t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脚本的成分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</a:rPr>
              <a:t>程序元素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lvl="1"/>
            <a:r>
              <a:rPr lang="zh-CN" altLang="en-US" sz="2800" dirty="0">
                <a:latin typeface="宋体" panose="02010600030101010101" pitchFamily="2" charset="-122"/>
              </a:rPr>
              <a:t>保留字、运算符、表达式</a:t>
            </a:r>
          </a:p>
          <a:p>
            <a:pPr lvl="1"/>
            <a:r>
              <a:rPr lang="zh-CN" altLang="en-US" sz="2800" dirty="0">
                <a:latin typeface="宋体" panose="02010600030101010101" pitchFamily="2" charset="-122"/>
              </a:rPr>
              <a:t>变量、数组、输入输出</a:t>
            </a:r>
          </a:p>
          <a:p>
            <a:pPr lvl="1"/>
            <a:r>
              <a:rPr lang="zh-CN" altLang="en-US" sz="2800" dirty="0">
                <a:latin typeface="宋体" panose="02010600030101010101" pitchFamily="2" charset="-122"/>
              </a:rPr>
              <a:t>控制结构（顺序、分支、循环、子程序调用）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en-US" altLang="zh-CN" dirty="0"/>
              <a:t>Shell</a:t>
            </a:r>
            <a:r>
              <a:rPr lang="zh-CN" altLang="en-US" dirty="0"/>
              <a:t>功能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2060"/>
                </a:solidFill>
              </a:rPr>
              <a:t>【</a:t>
            </a:r>
            <a:r>
              <a:rPr lang="zh-CN" altLang="en-US" dirty="0">
                <a:solidFill>
                  <a:srgbClr val="002060"/>
                </a:solidFill>
              </a:rPr>
              <a:t>参见第</a:t>
            </a:r>
            <a:r>
              <a:rPr lang="en-US" altLang="zh-CN" dirty="0">
                <a:solidFill>
                  <a:srgbClr val="002060"/>
                </a:solidFill>
              </a:rPr>
              <a:t>2</a:t>
            </a:r>
            <a:r>
              <a:rPr lang="zh-CN" altLang="en-US" dirty="0">
                <a:solidFill>
                  <a:srgbClr val="002060"/>
                </a:solidFill>
              </a:rPr>
              <a:t>、</a:t>
            </a:r>
            <a:r>
              <a:rPr lang="en-US" altLang="zh-CN" dirty="0">
                <a:solidFill>
                  <a:srgbClr val="002060"/>
                </a:solidFill>
              </a:rPr>
              <a:t>3</a:t>
            </a:r>
            <a:r>
              <a:rPr lang="zh-CN" altLang="en-US" dirty="0">
                <a:solidFill>
                  <a:srgbClr val="002060"/>
                </a:solidFill>
              </a:rPr>
              <a:t>章内容</a:t>
            </a:r>
            <a:r>
              <a:rPr lang="en-US" altLang="zh-CN" dirty="0">
                <a:solidFill>
                  <a:srgbClr val="002060"/>
                </a:solidFill>
              </a:rPr>
              <a:t>】</a:t>
            </a:r>
          </a:p>
          <a:p>
            <a:pPr lvl="1"/>
            <a:r>
              <a:rPr lang="zh-CN" altLang="en-US" sz="2800" dirty="0"/>
              <a:t>执行命令（内置命令、外部命令、自编程序）</a:t>
            </a:r>
            <a:endParaRPr lang="en-US" altLang="zh-CN" sz="2800" dirty="0"/>
          </a:p>
          <a:p>
            <a:pPr lvl="1"/>
            <a:r>
              <a:rPr lang="zh-CN" altLang="en-US" sz="2800" b="1" dirty="0"/>
              <a:t>重定向、管道、命令替换、命令聚合</a:t>
            </a:r>
            <a:endParaRPr lang="en-US" altLang="zh-CN" sz="2800" b="1" dirty="0"/>
          </a:p>
          <a:p>
            <a:pPr lvl="1"/>
            <a:r>
              <a:rPr lang="zh-CN" altLang="en-US" sz="2800" dirty="0"/>
              <a:t>通配符、注释符、</a:t>
            </a:r>
            <a:r>
              <a:rPr lang="en-US" altLang="zh-CN" sz="2800" dirty="0"/>
              <a:t>……</a:t>
            </a:r>
          </a:p>
          <a:p>
            <a:pPr lvl="1"/>
            <a:r>
              <a:rPr lang="en-US" altLang="zh-CN" dirty="0"/>
              <a:t>Shell</a:t>
            </a:r>
            <a:r>
              <a:rPr lang="zh-CN" altLang="en-US" dirty="0"/>
              <a:t>环境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6</a:t>
            </a:fld>
            <a:endParaRPr lang="en-US" altLang="zh-C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条件测试举例（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60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3528" y="1124745"/>
            <a:ext cx="8568952" cy="2431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1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</a:t>
            </a:r>
            <a:r>
              <a:rPr lang="zh-CN" altLang="en-US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User=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osmond</a:t>
            </a:r>
            <a:endParaRPr lang="en-US" altLang="zh-CN" sz="20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spcBef>
                <a:spcPct val="1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</a:t>
            </a:r>
            <a:r>
              <a:rPr lang="zh-CN" altLang="en-US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grep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^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User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/etc/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passwd</a:t>
            </a:r>
            <a:endParaRPr lang="en-US" altLang="zh-CN" sz="20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spcBef>
                <a:spcPct val="1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</a:t>
            </a:r>
            <a:r>
              <a:rPr lang="zh-CN" altLang="en-US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? </a:t>
            </a:r>
          </a:p>
          <a:p>
            <a:pPr>
              <a:spcBef>
                <a:spcPct val="10000"/>
              </a:spcBef>
              <a:buClr>
                <a:srgbClr val="FF3300"/>
              </a:buClr>
            </a:pP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10000"/>
              </a:spcBef>
              <a:buClr>
                <a:srgbClr val="FF3300"/>
              </a:buClr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</a:t>
            </a:r>
            <a:r>
              <a:rPr lang="zh-CN" altLang="en-US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grep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^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User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/etc/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passwd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&gt; /dev/null       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\</a:t>
            </a:r>
          </a:p>
          <a:p>
            <a:pPr>
              <a:spcBef>
                <a:spcPct val="10000"/>
              </a:spcBef>
              <a:buClr>
                <a:srgbClr val="FF3300"/>
              </a:buClr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  &amp;&amp; echo “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User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is a user in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/etc/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passwd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.”  \</a:t>
            </a:r>
          </a:p>
          <a:p>
            <a:pPr>
              <a:spcBef>
                <a:spcPct val="10000"/>
              </a:spcBef>
              <a:buClr>
                <a:srgbClr val="FF3300"/>
              </a:buClr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  || echo “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User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isn’t a user in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/etc/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passwd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.”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528" y="3645024"/>
            <a:ext cx="8568952" cy="2431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1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</a:t>
            </a:r>
            <a:r>
              <a:rPr lang="zh-CN" altLang="en-US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Host=centos1</a:t>
            </a:r>
          </a:p>
          <a:p>
            <a:pPr>
              <a:spcBef>
                <a:spcPct val="1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</a:t>
            </a:r>
            <a:r>
              <a:rPr lang="zh-CN" altLang="en-US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ping –c 1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Host</a:t>
            </a:r>
          </a:p>
          <a:p>
            <a:pPr>
              <a:spcBef>
                <a:spcPct val="1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</a:t>
            </a:r>
            <a:r>
              <a:rPr lang="zh-CN" altLang="en-US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? </a:t>
            </a:r>
          </a:p>
          <a:p>
            <a:pPr>
              <a:spcBef>
                <a:spcPct val="10000"/>
              </a:spcBef>
              <a:buClr>
                <a:srgbClr val="FF3300"/>
              </a:buClr>
            </a:pP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10000"/>
              </a:spcBef>
              <a:buClr>
                <a:srgbClr val="FF3300"/>
              </a:buClr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</a:t>
            </a:r>
            <a:r>
              <a:rPr lang="zh-CN" altLang="en-US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ping –c 1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Host &gt;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/dev/null  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\</a:t>
            </a:r>
          </a:p>
          <a:p>
            <a:pPr>
              <a:spcBef>
                <a:spcPct val="10000"/>
              </a:spcBef>
              <a:buClr>
                <a:srgbClr val="FF3300"/>
              </a:buClr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  &amp;&amp; echo “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Host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is up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.”        \</a:t>
            </a:r>
          </a:p>
          <a:p>
            <a:pPr>
              <a:spcBef>
                <a:spcPct val="10000"/>
              </a:spcBef>
              <a:buClr>
                <a:srgbClr val="FF3300"/>
              </a:buClr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  || echo “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Host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is down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.”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条件测试语句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686800" cy="4790157"/>
          </a:xfrm>
        </p:spPr>
        <p:txBody>
          <a:bodyPr/>
          <a:lstStyle/>
          <a:p>
            <a:r>
              <a:rPr lang="zh-CN" altLang="en-US" dirty="0"/>
              <a:t>语句</a:t>
            </a:r>
          </a:p>
          <a:p>
            <a:pPr lvl="1"/>
            <a:r>
              <a:rPr lang="zh-CN" altLang="en-US" sz="2400" dirty="0"/>
              <a:t>格式</a:t>
            </a:r>
            <a:r>
              <a:rPr lang="en-US" altLang="zh-CN" sz="2400" dirty="0"/>
              <a:t>1</a:t>
            </a:r>
            <a:r>
              <a:rPr lang="zh-CN" altLang="en-US" sz="2400" dirty="0"/>
              <a:t>： </a:t>
            </a:r>
            <a:r>
              <a:rPr lang="en-US" altLang="zh-CN" sz="2400" dirty="0"/>
              <a:t>test &lt;</a:t>
            </a:r>
            <a:r>
              <a:rPr lang="zh-CN" altLang="en-US" sz="2400" dirty="0"/>
              <a:t>测试表达式</a:t>
            </a:r>
            <a:r>
              <a:rPr lang="en-US" altLang="zh-CN" sz="2400" dirty="0"/>
              <a:t>&gt; </a:t>
            </a:r>
            <a:endParaRPr lang="zh-CN" altLang="en-US" sz="2400" dirty="0"/>
          </a:p>
          <a:p>
            <a:pPr lvl="1"/>
            <a:r>
              <a:rPr lang="zh-CN" altLang="en-US" sz="2400" dirty="0"/>
              <a:t>格式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</a:rPr>
              <a:t>[ </a:t>
            </a:r>
            <a:r>
              <a:rPr lang="en-US" altLang="zh-CN" sz="2400" dirty="0"/>
              <a:t>&lt;</a:t>
            </a:r>
            <a:r>
              <a:rPr lang="zh-CN" altLang="en-US" sz="2400" dirty="0"/>
              <a:t>测试表达式</a:t>
            </a:r>
            <a:r>
              <a:rPr lang="en-US" altLang="zh-CN" sz="2400" dirty="0"/>
              <a:t>&gt; </a:t>
            </a:r>
            <a:r>
              <a:rPr lang="en-US" altLang="zh-CN" sz="2400" b="1" dirty="0">
                <a:solidFill>
                  <a:srgbClr val="002060"/>
                </a:solidFill>
              </a:rPr>
              <a:t>] 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lvl="1"/>
            <a:r>
              <a:rPr lang="zh-CN" altLang="en-US" sz="2400" dirty="0"/>
              <a:t>格式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</a:rPr>
              <a:t>[[ </a:t>
            </a:r>
            <a:r>
              <a:rPr lang="en-US" altLang="zh-CN" sz="2400" dirty="0"/>
              <a:t>&lt;</a:t>
            </a:r>
            <a:r>
              <a:rPr lang="zh-CN" altLang="en-US" sz="2400" dirty="0"/>
              <a:t>测试表达式</a:t>
            </a:r>
            <a:r>
              <a:rPr lang="en-US" altLang="zh-CN" sz="2400" dirty="0"/>
              <a:t>&gt; </a:t>
            </a:r>
            <a:r>
              <a:rPr lang="en-US" altLang="zh-CN" sz="2400" b="1" dirty="0">
                <a:solidFill>
                  <a:srgbClr val="002060"/>
                </a:solidFill>
              </a:rPr>
              <a:t>]] </a:t>
            </a:r>
            <a:r>
              <a:rPr lang="zh-CN" altLang="en-US" sz="2400" b="1" dirty="0">
                <a:solidFill>
                  <a:srgbClr val="002060"/>
                </a:solidFill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</a:rPr>
              <a:t>bash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2.x</a:t>
            </a:r>
            <a:r>
              <a:rPr lang="en-US" altLang="zh-CN" sz="2400" dirty="0">
                <a:ea typeface="黑体" panose="02010609060101010101" pitchFamily="2" charset="-122"/>
              </a:rPr>
              <a:t> </a:t>
            </a:r>
            <a:r>
              <a:rPr lang="zh-CN" altLang="en-US" sz="2400" dirty="0">
                <a:ea typeface="黑体" panose="02010609060101010101" pitchFamily="2" charset="-122"/>
              </a:rPr>
              <a:t>版本以上</a:t>
            </a:r>
            <a:r>
              <a:rPr lang="zh-CN" altLang="en-US" sz="2400" b="1" dirty="0">
                <a:solidFill>
                  <a:srgbClr val="002060"/>
                </a:solidFill>
              </a:rPr>
              <a:t>）</a:t>
            </a:r>
          </a:p>
          <a:p>
            <a:r>
              <a:rPr lang="zh-CN" altLang="en-US" dirty="0"/>
              <a:t>说明</a:t>
            </a:r>
          </a:p>
          <a:p>
            <a:pPr lvl="1"/>
            <a:r>
              <a:rPr lang="zh-CN" altLang="en-US" sz="2400" dirty="0"/>
              <a:t>格式</a:t>
            </a:r>
            <a:r>
              <a:rPr lang="en-US" altLang="zh-CN" sz="2400" dirty="0"/>
              <a:t>1 </a:t>
            </a:r>
            <a:r>
              <a:rPr lang="zh-CN" altLang="en-US" sz="2400" dirty="0"/>
              <a:t>和 格式</a:t>
            </a:r>
            <a:r>
              <a:rPr lang="en-US" altLang="zh-CN" sz="2400" dirty="0"/>
              <a:t>2 </a:t>
            </a:r>
            <a:r>
              <a:rPr lang="zh-CN" altLang="en-US" sz="2400" dirty="0"/>
              <a:t>是等价的，格式</a:t>
            </a:r>
            <a:r>
              <a:rPr lang="en-US" altLang="zh-CN" sz="2400" dirty="0"/>
              <a:t>3</a:t>
            </a:r>
            <a:r>
              <a:rPr lang="zh-CN" altLang="en-US" sz="2400" dirty="0"/>
              <a:t>是扩展的 </a:t>
            </a:r>
            <a:r>
              <a:rPr lang="en-US" altLang="zh-CN" sz="2400" dirty="0"/>
              <a:t>test </a:t>
            </a:r>
            <a:r>
              <a:rPr lang="zh-CN" altLang="en-US" sz="2400" dirty="0"/>
              <a:t>命令</a:t>
            </a:r>
          </a:p>
          <a:p>
            <a:pPr lvl="1"/>
            <a:r>
              <a:rPr lang="zh-CN" altLang="en-US" sz="2400" dirty="0"/>
              <a:t>在 </a:t>
            </a:r>
            <a:r>
              <a:rPr lang="en-US" altLang="zh-CN" sz="2400" b="1" dirty="0">
                <a:solidFill>
                  <a:srgbClr val="002060"/>
                </a:solidFill>
              </a:rPr>
              <a:t>[[ ]] </a:t>
            </a:r>
            <a:r>
              <a:rPr lang="zh-CN" altLang="en-US" sz="2400" dirty="0"/>
              <a:t>中</a:t>
            </a:r>
            <a:r>
              <a:rPr kumimoji="1"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可以使用通配符进行模式匹配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&amp;&amp;, ||,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002060"/>
                </a:solidFill>
              </a:rPr>
              <a:t>&lt;,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b="1" dirty="0">
                <a:solidFill>
                  <a:srgbClr val="002060"/>
                </a:solidFill>
              </a:rPr>
              <a:t>&gt;</a:t>
            </a:r>
            <a:r>
              <a:rPr lang="zh-CN" altLang="en-US" sz="2400" dirty="0"/>
              <a:t>能够正常存在于</a:t>
            </a:r>
            <a:r>
              <a:rPr lang="en-US" altLang="zh-CN" sz="2400" b="1" dirty="0">
                <a:solidFill>
                  <a:srgbClr val="002060"/>
                </a:solidFill>
              </a:rPr>
              <a:t>[[ ]]</a:t>
            </a:r>
            <a:r>
              <a:rPr lang="zh-CN" altLang="en-US" sz="2400" dirty="0"/>
              <a:t>中，但不能在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</a:rPr>
              <a:t>[] </a:t>
            </a:r>
            <a:r>
              <a:rPr lang="zh-CN" altLang="en-US" sz="2400" dirty="0"/>
              <a:t>中出现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[</a:t>
            </a:r>
            <a:r>
              <a:rPr lang="zh-CN" altLang="en-US" sz="2400" dirty="0"/>
              <a:t>和</a:t>
            </a:r>
            <a:r>
              <a:rPr lang="en-US" altLang="zh-CN" sz="2400" b="1" dirty="0">
                <a:solidFill>
                  <a:srgbClr val="002060"/>
                </a:solidFill>
              </a:rPr>
              <a:t>[[</a:t>
            </a:r>
            <a:r>
              <a:rPr lang="zh-CN" altLang="en-US" sz="2400" dirty="0"/>
              <a:t>之后的字符必须为空格，</a:t>
            </a:r>
            <a:r>
              <a:rPr lang="en-US" altLang="zh-CN" sz="2400" b="1" dirty="0">
                <a:solidFill>
                  <a:srgbClr val="002060"/>
                </a:solidFill>
              </a:rPr>
              <a:t>]</a:t>
            </a:r>
            <a:r>
              <a:rPr lang="zh-CN" altLang="en-US" sz="2400" dirty="0"/>
              <a:t>和</a:t>
            </a:r>
            <a:r>
              <a:rPr lang="en-US" altLang="zh-CN" sz="2400" b="1" dirty="0">
                <a:solidFill>
                  <a:srgbClr val="002060"/>
                </a:solidFill>
              </a:rPr>
              <a:t>]]</a:t>
            </a:r>
            <a:r>
              <a:rPr lang="zh-CN" altLang="en-US" sz="2400" dirty="0"/>
              <a:t>之前的字符必须为空格</a:t>
            </a:r>
            <a:endParaRPr lang="en-US" altLang="zh-CN" sz="2400" dirty="0"/>
          </a:p>
          <a:p>
            <a:pPr lvl="1"/>
            <a:r>
              <a:rPr lang="zh-CN" altLang="zh-CN" sz="2400" dirty="0"/>
              <a:t>要对整数进行关系运算也可以使用</a:t>
            </a:r>
            <a:r>
              <a:rPr lang="en-US" altLang="zh-CN" sz="2400" b="1" dirty="0">
                <a:solidFill>
                  <a:srgbClr val="002060"/>
                </a:solidFill>
              </a:rPr>
              <a:t> (()) </a:t>
            </a:r>
            <a:r>
              <a:rPr lang="zh-CN" altLang="zh-CN" sz="2400" dirty="0"/>
              <a:t>进行测试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61</a:t>
            </a:fld>
            <a:endParaRPr lang="en-US" altLang="zh-C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条件测试操作符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条件测试表达式中可用的操作符</a:t>
            </a:r>
            <a:endParaRPr lang="en-US" altLang="zh-CN" dirty="0"/>
          </a:p>
          <a:p>
            <a:pPr lvl="1"/>
            <a:r>
              <a:rPr lang="zh-CN" altLang="en-US" dirty="0"/>
              <a:t>文件测试操作符</a:t>
            </a:r>
          </a:p>
          <a:p>
            <a:pPr lvl="1"/>
            <a:r>
              <a:rPr lang="zh-CN" altLang="en-US" dirty="0"/>
              <a:t>字符串测试操作符</a:t>
            </a:r>
          </a:p>
          <a:p>
            <a:pPr lvl="1"/>
            <a:r>
              <a:rPr lang="zh-CN" altLang="en-US" dirty="0"/>
              <a:t>整数二元比较操作符</a:t>
            </a:r>
          </a:p>
          <a:p>
            <a:pPr lvl="1"/>
            <a:r>
              <a:rPr lang="zh-CN" altLang="en-US" dirty="0"/>
              <a:t>使用逻辑运算符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62</a:t>
            </a:fld>
            <a:endParaRPr lang="en-US" altLang="zh-C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文件测试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63</a:t>
            </a:fld>
            <a:endParaRPr lang="en-US" altLang="zh-CN" dirty="0"/>
          </a:p>
        </p:txBody>
      </p:sp>
      <p:graphicFrame>
        <p:nvGraphicFramePr>
          <p:cNvPr id="7" name="Group 33"/>
          <p:cNvGraphicFramePr>
            <a:graphicFrameLocks noGrp="1"/>
          </p:cNvGraphicFramePr>
          <p:nvPr/>
        </p:nvGraphicFramePr>
        <p:xfrm>
          <a:off x="468313" y="1916832"/>
          <a:ext cx="8229600" cy="3607756"/>
        </p:xfrm>
        <a:graphic>
          <a:graphicData uri="http://schemas.openxmlformats.org/drawingml/2006/table">
            <a:tbl>
              <a:tblPr/>
              <a:tblGrid>
                <a:gridCol w="2231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8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存在且是普通文件时，返回真 ( 即返回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[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-L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存在且是链接文件时，返回真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-d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存在且是一个目录时，返回真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-e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文件或目录）存在时，返回真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-s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存在且大小大于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2" charset="-122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时，返回真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-r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文件或目录）存在且可读时，返回真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-w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文件或目录）存在且可写时，返回真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-x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文件或目录）存在且可执行时，返回真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382000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anose="02010609060101010101" pitchFamily="2" charset="-122"/>
              </a:rPr>
              <a:t>测试：</a:t>
            </a:r>
            <a:r>
              <a:rPr lang="zh-CN" altLang="en-US" sz="2600" dirty="0">
                <a:solidFill>
                  <a:srgbClr val="0000CC"/>
                </a:solidFill>
                <a:ea typeface="黑体" panose="02010609060101010101" pitchFamily="2" charset="-122"/>
              </a:rPr>
              <a:t>文件是否存在，文件属性，访问权限等。</a:t>
            </a:r>
            <a:endParaRPr lang="en-US" altLang="zh-CN" sz="2600" dirty="0">
              <a:solidFill>
                <a:srgbClr val="0000CC"/>
              </a:solidFill>
              <a:ea typeface="黑体" panose="02010609060101010101" pitchFamily="2" charset="-122"/>
            </a:endParaRP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613171" y="5589240"/>
            <a:ext cx="5903913" cy="5355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2" charset="-122"/>
              </a:rPr>
              <a:t>更多文件测试符参见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test</a:t>
            </a:r>
            <a:r>
              <a:rPr lang="en-US" altLang="zh-CN" sz="2400" b="0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2" charset="-122"/>
              </a:rPr>
              <a:t>的在线帮助</a:t>
            </a: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6374209" y="5662265"/>
            <a:ext cx="1654175" cy="430213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man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test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lftp</a:t>
            </a:r>
            <a:r>
              <a:rPr lang="zh-CN" altLang="en-US" dirty="0"/>
              <a:t>同步</a:t>
            </a:r>
            <a:r>
              <a:rPr lang="en-US" altLang="zh-CN" dirty="0"/>
              <a:t>yum</a:t>
            </a:r>
            <a:r>
              <a:rPr lang="zh-CN" altLang="en-US" dirty="0"/>
              <a:t>仓库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64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1412776"/>
            <a:ext cx="8507288" cy="4478149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#!/bin/bash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## Script Name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</a:rPr>
              <a:t> sync_iredmail_yum_repo.sh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DIST=5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ARCH="i386"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EXCL_ARCH="x86_64" 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SRC=http://iredmail.org/yum/rpms/$DIST/</a:t>
            </a: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DST=/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var</a:t>
            </a:r>
            <a:r>
              <a:rPr lang="en-US" altLang="zh-CN" sz="2000" b="1" dirty="0">
                <a:latin typeface="Courier New" panose="02070309020205020404" pitchFamily="49" charset="0"/>
              </a:rPr>
              <a:t>/ftp/yum/repos/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iredmail</a:t>
            </a:r>
            <a:r>
              <a:rPr lang="en-US" altLang="zh-CN" sz="2000" b="1" dirty="0">
                <a:latin typeface="Courier New" panose="02070309020205020404" pitchFamily="49" charset="0"/>
              </a:rPr>
              <a:t>/$DIST/$ARCH/</a:t>
            </a: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>
                <a:latin typeface="Courier New" panose="02070309020205020404" pitchFamily="49" charset="0"/>
              </a:rPr>
              <a:t> ! -e $DST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mkdir</a:t>
            </a:r>
            <a:r>
              <a:rPr lang="en-US" altLang="zh-CN" sz="2000" b="1" dirty="0">
                <a:latin typeface="Courier New" panose="02070309020205020404" pitchFamily="49" charset="0"/>
              </a:rPr>
              <a:t> -p $DST</a:t>
            </a: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excludes="\"(${EXCL_ARCH})|(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repodata</a:t>
            </a:r>
            <a:r>
              <a:rPr lang="en-US" altLang="zh-CN" sz="2000" b="1" dirty="0">
                <a:latin typeface="Courier New" panose="02070309020205020404" pitchFamily="49" charset="0"/>
              </a:rPr>
              <a:t>)\""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cd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$DST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lftp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-e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"set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mirror:exclude-regex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 $excludes  &amp;&amp; \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 mirror --delete --only-newer --verbose &amp;&amp; exit" </a:t>
            </a:r>
            <a:r>
              <a:rPr lang="en-US" altLang="zh-CN" sz="2000" b="1" dirty="0">
                <a:latin typeface="Courier New" panose="02070309020205020404" pitchFamily="49" charset="0"/>
              </a:rPr>
              <a:t>$SRC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createrepo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. &gt; /dev/null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sz="4400" b="1" dirty="0" err="1">
                <a:latin typeface="+mn-ea"/>
                <a:ea typeface="+mn-ea"/>
              </a:rPr>
              <a:t>reposync</a:t>
            </a:r>
            <a:r>
              <a:rPr lang="zh-CN" altLang="en-US" dirty="0"/>
              <a:t>同步仓库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65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512" y="1052736"/>
            <a:ext cx="8820472" cy="213904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#!/bin/bash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## Script Name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</a:rPr>
              <a:t> sync_atomic-repo_with_reposync.sh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ARCH="i386"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</a:rPr>
              <a:t>url</a:t>
            </a:r>
            <a:r>
              <a:rPr lang="en-US" altLang="zh-CN" sz="2000" b="1" dirty="0">
                <a:latin typeface="Courier New" panose="02070309020205020404" pitchFamily="49" charset="0"/>
              </a:rPr>
              <a:t>="http://www2.atomicorp.com/channels/atomic/centos/5"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release="atomic-release-1.0-13.el5.art.noarch.rpm"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rpm</a:t>
            </a:r>
            <a:r>
              <a:rPr lang="en-US" altLang="zh-CN" sz="2000" b="1" dirty="0">
                <a:latin typeface="Courier New" panose="02070309020205020404" pitchFamily="49" charset="0"/>
              </a:rPr>
              <a:t> -U $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url</a:t>
            </a:r>
            <a:r>
              <a:rPr lang="en-US" altLang="zh-CN" sz="2000" b="1" dirty="0">
                <a:latin typeface="Courier New" panose="02070309020205020404" pitchFamily="49" charset="0"/>
              </a:rPr>
              <a:t>/$ARCH/RPMS/$release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rpm </a:t>
            </a:r>
            <a:r>
              <a:rPr lang="en-US" altLang="zh-CN" sz="2000" b="1" dirty="0">
                <a:latin typeface="Courier New" panose="02070309020205020404" pitchFamily="49" charset="0"/>
              </a:rPr>
              <a:t>--import  /etc/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pki</a:t>
            </a:r>
            <a:r>
              <a:rPr lang="en-US" altLang="zh-CN" sz="2000" b="1" dirty="0">
                <a:latin typeface="Courier New" panose="02070309020205020404" pitchFamily="49" charset="0"/>
              </a:rPr>
              <a:t>/rpm-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gpg</a:t>
            </a:r>
            <a:r>
              <a:rPr lang="en-US" altLang="zh-CN" sz="2000" b="1" dirty="0">
                <a:latin typeface="Courier New" panose="02070309020205020404" pitchFamily="49" charset="0"/>
              </a:rPr>
              <a:t>/RPM-GPG-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KEY.art.txt</a:t>
            </a:r>
            <a:endParaRPr lang="en-US" altLang="zh-CN" sz="16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845941"/>
          </a:xfrm>
        </p:spPr>
        <p:txBody>
          <a:bodyPr/>
          <a:lstStyle/>
          <a:p>
            <a:r>
              <a:rPr lang="zh-CN" altLang="en-US" sz="2400" dirty="0"/>
              <a:t>使用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reposync</a:t>
            </a:r>
            <a:r>
              <a:rPr lang="en-US" altLang="zh-CN" sz="2400" b="1" dirty="0">
                <a:latin typeface="Courier New" panose="02070309020205020404" pitchFamily="49" charset="0"/>
              </a:rPr>
              <a:t> </a:t>
            </a:r>
            <a:r>
              <a:rPr lang="zh-CN" altLang="en-US" sz="2400" dirty="0"/>
              <a:t>同步仓库之前首先要配置仓库</a:t>
            </a:r>
            <a:endParaRPr lang="en-US" altLang="zh-CN" sz="2400" dirty="0"/>
          </a:p>
          <a:p>
            <a:pPr lvl="1"/>
            <a:r>
              <a:rPr lang="zh-CN" altLang="en-US" sz="2000" dirty="0"/>
              <a:t>安装 </a:t>
            </a:r>
            <a:r>
              <a:rPr lang="en-US" altLang="zh-CN" sz="2000" b="1" dirty="0">
                <a:latin typeface="Courier New" panose="02070309020205020404" pitchFamily="49" charset="0"/>
              </a:rPr>
              <a:t>atomic-release</a:t>
            </a:r>
            <a:r>
              <a:rPr lang="zh-CN" altLang="en-US" sz="2000" dirty="0"/>
              <a:t> 的</a:t>
            </a:r>
            <a:r>
              <a:rPr lang="en-US" altLang="zh-CN" sz="2000" dirty="0"/>
              <a:t>RPM</a:t>
            </a:r>
            <a:r>
              <a:rPr lang="zh-CN" altLang="en-US" sz="2000" dirty="0"/>
              <a:t>包</a:t>
            </a:r>
            <a:endParaRPr lang="en-US" altLang="zh-CN" sz="2000" dirty="0"/>
          </a:p>
          <a:p>
            <a:pPr lvl="1"/>
            <a:r>
              <a:rPr lang="zh-CN" altLang="en-US" sz="2000" dirty="0"/>
              <a:t>导入其</a:t>
            </a:r>
            <a:r>
              <a:rPr lang="en-US" altLang="zh-CN" sz="2000" dirty="0"/>
              <a:t>RPM</a:t>
            </a:r>
            <a:r>
              <a:rPr lang="zh-CN" altLang="en-US" sz="2000" dirty="0"/>
              <a:t>公钥</a:t>
            </a:r>
            <a:endParaRPr lang="en-US" altLang="zh-CN" sz="2000" dirty="0"/>
          </a:p>
          <a:p>
            <a:r>
              <a:rPr lang="zh-CN" altLang="en-US" sz="2400" dirty="0"/>
              <a:t>对 </a:t>
            </a:r>
            <a:r>
              <a:rPr lang="en-US" altLang="zh-CN" sz="2400" dirty="0"/>
              <a:t>yum </a:t>
            </a:r>
            <a:r>
              <a:rPr lang="zh-CN" altLang="en-US" sz="2400" dirty="0"/>
              <a:t>和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reposync</a:t>
            </a:r>
            <a:r>
              <a:rPr lang="en-US" altLang="zh-CN" sz="2400" b="1" dirty="0">
                <a:latin typeface="Courier New" panose="02070309020205020404" pitchFamily="49" charset="0"/>
              </a:rPr>
              <a:t> </a:t>
            </a:r>
            <a:r>
              <a:rPr lang="zh-CN" altLang="en-US" sz="2400" dirty="0"/>
              <a:t>使用不同的配置文件</a:t>
            </a:r>
            <a:endParaRPr lang="en-US" altLang="zh-CN" sz="2400" dirty="0"/>
          </a:p>
          <a:p>
            <a:pPr lvl="1"/>
            <a:r>
              <a:rPr lang="en-US" altLang="zh-CN" sz="2000" b="1" dirty="0">
                <a:latin typeface="Courier New" panose="02070309020205020404" pitchFamily="49" charset="0"/>
              </a:rPr>
              <a:t>yum</a:t>
            </a:r>
            <a:r>
              <a:rPr lang="en-US" altLang="zh-CN" sz="2000" dirty="0"/>
              <a:t> </a:t>
            </a:r>
            <a:r>
              <a:rPr lang="zh-CN" altLang="en-US" sz="2000" dirty="0"/>
              <a:t>使用本地仓库配置以加快更新速度</a:t>
            </a:r>
            <a:endParaRPr lang="en-US" altLang="zh-CN" sz="2000" dirty="0"/>
          </a:p>
          <a:p>
            <a:pPr lvl="2"/>
            <a:r>
              <a:rPr lang="en-US" altLang="zh-CN" sz="1600" b="1" dirty="0"/>
              <a:t>/etc/</a:t>
            </a:r>
            <a:r>
              <a:rPr lang="en-US" altLang="zh-CN" sz="1600" b="1" dirty="0" err="1"/>
              <a:t>yum.conf</a:t>
            </a:r>
            <a:r>
              <a:rPr lang="en-US" altLang="zh-CN" sz="1600" b="1" dirty="0"/>
              <a:t>  </a:t>
            </a:r>
            <a:r>
              <a:rPr lang="zh-CN" altLang="en-US" sz="1600" dirty="0"/>
              <a:t>和 </a:t>
            </a:r>
            <a:r>
              <a:rPr lang="en-US" altLang="zh-CN" sz="1600" b="1" dirty="0"/>
              <a:t>/etc/</a:t>
            </a:r>
            <a:r>
              <a:rPr lang="en-US" altLang="zh-CN" sz="1600" b="1" dirty="0" err="1"/>
              <a:t>yum.repos.d</a:t>
            </a:r>
            <a:r>
              <a:rPr lang="en-US" altLang="zh-CN" sz="1600" b="1" dirty="0"/>
              <a:t>/</a:t>
            </a:r>
            <a:r>
              <a:rPr lang="en-US" altLang="zh-CN" sz="1600" b="1" dirty="0" err="1"/>
              <a:t>atomic.repo</a:t>
            </a:r>
            <a:endParaRPr lang="en-US" altLang="zh-CN" sz="1600" b="1" dirty="0"/>
          </a:p>
          <a:p>
            <a:pPr lvl="1"/>
            <a:r>
              <a:rPr lang="en-US" altLang="zh-CN" sz="2000" b="1" dirty="0" err="1">
                <a:latin typeface="Courier New" panose="02070309020205020404" pitchFamily="49" charset="0"/>
              </a:rPr>
              <a:t>reposync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zh-CN" altLang="en-US" sz="2000" dirty="0"/>
              <a:t>使用运程仓库配置</a:t>
            </a:r>
            <a:endParaRPr lang="en-US" altLang="zh-CN" sz="2000" dirty="0"/>
          </a:p>
          <a:p>
            <a:pPr lvl="2"/>
            <a:r>
              <a:rPr lang="en-US" altLang="zh-CN" sz="1600" b="1" dirty="0"/>
              <a:t>/etc/</a:t>
            </a:r>
            <a:r>
              <a:rPr lang="en-US" altLang="zh-CN" sz="1600" b="1" dirty="0" err="1"/>
              <a:t>reposync.conf</a:t>
            </a:r>
            <a:r>
              <a:rPr lang="en-US" altLang="zh-CN" sz="1600" b="1" dirty="0"/>
              <a:t>  </a:t>
            </a:r>
            <a:r>
              <a:rPr lang="zh-CN" altLang="en-US" sz="1600" dirty="0"/>
              <a:t>和 </a:t>
            </a:r>
            <a:r>
              <a:rPr lang="en-US" altLang="zh-CN" sz="1600" b="1" dirty="0"/>
              <a:t>/etc/yum/</a:t>
            </a:r>
            <a:r>
              <a:rPr lang="en-US" altLang="zh-CN" sz="1600" b="1" dirty="0" err="1"/>
              <a:t>repos.d</a:t>
            </a:r>
            <a:r>
              <a:rPr lang="en-US" altLang="zh-CN" sz="1600" b="1" dirty="0"/>
              <a:t>/</a:t>
            </a:r>
            <a:r>
              <a:rPr lang="en-US" altLang="zh-CN" sz="1600" b="1" dirty="0" err="1"/>
              <a:t>atomic.repo</a:t>
            </a:r>
            <a:endParaRPr lang="zh-CN" altLang="en-US" sz="1600" b="1" dirty="0"/>
          </a:p>
          <a:p>
            <a:pPr lvl="1"/>
            <a:endParaRPr lang="zh-CN" altLang="en-US" sz="20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sz="4000" b="1" dirty="0" err="1">
                <a:latin typeface="+mn-ea"/>
              </a:rPr>
              <a:t>reposync</a:t>
            </a:r>
            <a:r>
              <a:rPr lang="zh-CN" altLang="en-US" dirty="0"/>
              <a:t>同步仓库续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66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512" y="1052736"/>
            <a:ext cx="8820472" cy="430271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! -f /etc/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reposync.conf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&amp;&amp;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(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cp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/etc/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yum.conf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/etc/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reposync.conf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;</a:t>
            </a: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"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reposdir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=/etc/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yum.repos.d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" &gt;&gt; /etc/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yum.conf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;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"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reposdir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=/etc/yum/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repos.d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" &gt;&gt; /etc/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reposync.conf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;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mkdir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/etc/yum/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repos.d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;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mv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/etc/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yum.repos.d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atomic.repo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/etc/yum/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repos.d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; 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cat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&lt;&lt;__END__&gt; /etc/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yum.repos.d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atomic.repo</a:t>
            </a:r>
            <a:endParaRPr lang="en-US" altLang="zh-CN" sz="16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[atomic]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name =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CentOS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/ Red Hat Enterprise Linux \$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releasever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- atomicrocketturtle.com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baseurl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file:///var/ftp/yum/repos/atomic/centos/5/$ARCH/atomic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enabled = 1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priority = 1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protect = 0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gpgkey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= file:///etc/pki/rpm-gpg/RPM-GPG-KEY.art.txt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gpgcheck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= 1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__END__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864096"/>
          </a:xfrm>
        </p:spPr>
        <p:txBody>
          <a:bodyPr/>
          <a:lstStyle/>
          <a:p>
            <a:r>
              <a:rPr lang="zh-CN" altLang="en-US" sz="2400" dirty="0"/>
              <a:t>配置对 </a:t>
            </a:r>
            <a:r>
              <a:rPr lang="en-US" altLang="zh-CN" sz="2400" dirty="0"/>
              <a:t>yum </a:t>
            </a:r>
            <a:r>
              <a:rPr lang="zh-CN" altLang="en-US" sz="2400" dirty="0"/>
              <a:t>和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reposync</a:t>
            </a:r>
            <a:r>
              <a:rPr lang="en-US" altLang="zh-CN" sz="2400" b="1" dirty="0">
                <a:latin typeface="Courier New" panose="02070309020205020404" pitchFamily="49" charset="0"/>
              </a:rPr>
              <a:t> </a:t>
            </a:r>
            <a:r>
              <a:rPr lang="zh-CN" altLang="en-US" sz="2400" dirty="0"/>
              <a:t>使用不同的配置文件</a:t>
            </a:r>
            <a:endParaRPr lang="en-US" altLang="zh-CN" sz="2400" dirty="0"/>
          </a:p>
          <a:p>
            <a:pPr lvl="1"/>
            <a:r>
              <a:rPr lang="zh-CN" altLang="en-US" sz="2000" dirty="0"/>
              <a:t>仅当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/etc/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reposync.conf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dirty="0"/>
              <a:t>不存在时执行一次 （</a:t>
            </a:r>
            <a:r>
              <a:rPr lang="en-US" altLang="zh-CN" sz="2000" dirty="0"/>
              <a:t>……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sz="4400" b="1" dirty="0" err="1">
                <a:latin typeface="+mn-ea"/>
              </a:rPr>
              <a:t>reposync</a:t>
            </a:r>
            <a:r>
              <a:rPr lang="zh-CN" altLang="en-US" dirty="0"/>
              <a:t>同步仓库续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67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6024" y="980728"/>
            <a:ext cx="8820472" cy="243143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DST="/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/ftp/yum/repos/atomic/centos/5/$ARCH"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[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! -e $DST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mkdir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-p $DST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||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cd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$DST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usr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/bin/yum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clean all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usr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/bin/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reposync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--arch=$ARCH 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repoid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=atomic \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-d  -c /etc/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reposync.conf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cd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atomic 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usr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/bin/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createrepo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.</a:t>
            </a: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usr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/bin/yum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clean all</a:t>
            </a:r>
            <a:endParaRPr lang="en-US" altLang="zh-CN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736304"/>
          </a:xfrm>
        </p:spPr>
        <p:txBody>
          <a:bodyPr/>
          <a:lstStyle/>
          <a:p>
            <a:r>
              <a:rPr lang="zh-CN" altLang="en-US" sz="2400" dirty="0">
                <a:latin typeface="Courier New" panose="02070309020205020404" pitchFamily="49" charset="0"/>
              </a:rPr>
              <a:t>若本地同步的目标目录不存在创建之，否则进入之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</a:rPr>
              <a:t>使用</a:t>
            </a:r>
            <a:r>
              <a:rPr lang="zh-CN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reposync</a:t>
            </a:r>
            <a:r>
              <a:rPr lang="en-US" altLang="zh-CN" sz="2400" b="1" dirty="0">
                <a:latin typeface="Courier New" panose="02070309020205020404" pitchFamily="49" charset="0"/>
              </a:rPr>
              <a:t> </a:t>
            </a:r>
            <a:r>
              <a:rPr lang="zh-CN" altLang="en-US" sz="2400" dirty="0">
                <a:latin typeface="Courier New" panose="02070309020205020404" pitchFamily="49" charset="0"/>
              </a:rPr>
              <a:t>同步仓库的</a:t>
            </a:r>
            <a:r>
              <a:rPr lang="en-US" altLang="zh-CN" sz="2400" b="1" dirty="0">
                <a:latin typeface="Courier New" panose="02070309020205020404" pitchFamily="49" charset="0"/>
              </a:rPr>
              <a:t>RPM</a:t>
            </a:r>
            <a:r>
              <a:rPr lang="zh-CN" altLang="en-US" sz="2400" dirty="0">
                <a:latin typeface="Courier New" panose="02070309020205020404" pitchFamily="49" charset="0"/>
              </a:rPr>
              <a:t>文件</a:t>
            </a:r>
            <a:endParaRPr lang="en-US" altLang="zh-CN" sz="2400" dirty="0"/>
          </a:p>
          <a:p>
            <a:pPr lvl="1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-a, --arch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:   </a:t>
            </a:r>
            <a:r>
              <a:rPr lang="zh-CN" alt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指定架构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(i386</a:t>
            </a:r>
            <a:r>
              <a:rPr lang="zh-CN" alt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、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x86_64)</a:t>
            </a:r>
          </a:p>
          <a:p>
            <a:pPr lvl="1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-r, --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repoid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: </a:t>
            </a:r>
            <a:r>
              <a:rPr lang="zh-CN" alt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指定要同步的仓库名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-d, --delete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: </a:t>
            </a:r>
            <a:r>
              <a:rPr lang="zh-CN" alt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删除本地存在而远程已经不存在的文件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-c, --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config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: </a:t>
            </a:r>
            <a:r>
              <a:rPr lang="zh-CN" alt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指定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reposync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使用的配置文件</a:t>
            </a:r>
            <a:endParaRPr lang="en-US" altLang="zh-CN" sz="2000" dirty="0"/>
          </a:p>
          <a:p>
            <a:r>
              <a:rPr lang="zh-CN" altLang="en-US" sz="2400" dirty="0"/>
              <a:t>使用 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createrepo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400" dirty="0"/>
              <a:t>创建仓库（</a:t>
            </a:r>
            <a:r>
              <a:rPr lang="en-US" altLang="zh-CN" sz="2400" dirty="0" err="1"/>
              <a:t>repodata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字符串测试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68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533400" y="1268760"/>
          <a:ext cx="7999040" cy="1738948"/>
        </p:xfrm>
        <a:graphic>
          <a:graphicData uri="http://schemas.openxmlformats.org/drawingml/2006/table">
            <a:tbl>
              <a:tblPr/>
              <a:tblGrid>
                <a:gridCol w="2814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string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如果字符串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string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长度为0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string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如果字符串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string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长度不为0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两字符串相等（也可使用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==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）返回真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!=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两字符串不等返回真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2"/>
          <p:cNvGraphicFramePr>
            <a:graphicFrameLocks noGrp="1"/>
          </p:cNvGraphicFramePr>
          <p:nvPr/>
        </p:nvGraphicFramePr>
        <p:xfrm>
          <a:off x="539552" y="3223732"/>
          <a:ext cx="7992888" cy="2133600"/>
        </p:xfrm>
        <a:graphic>
          <a:graphicData uri="http://schemas.openxmlformats.org/drawingml/2006/table">
            <a:tbl>
              <a:tblPr/>
              <a:tblGrid>
                <a:gridCol w="333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==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两字符串相同返回真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!=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两字符串不相同返回真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=~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str2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是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str1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的子串返回真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str1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str2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&lt;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str1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str2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7624" y="5589240"/>
            <a:ext cx="669674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字符串按从左到右对应字符的</a:t>
            </a:r>
            <a:r>
              <a:rPr lang="en-US" altLang="zh-CN" sz="2400" b="1" dirty="0"/>
              <a:t>ASCII</a:t>
            </a:r>
            <a:r>
              <a:rPr lang="zh-CN" altLang="en-US" sz="2400" b="1" dirty="0"/>
              <a:t>码进行比较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</a:t>
            </a:r>
            <a:r>
              <a:rPr lang="zh-CN" altLang="en-US" b="1" dirty="0">
                <a:solidFill>
                  <a:srgbClr val="FF0000"/>
                </a:solidFill>
              </a:rPr>
              <a:t>空值检查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69</a:t>
            </a:fld>
            <a:endParaRPr lang="en-US" altLang="zh-CN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20750" y="2140172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 -z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name" 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920824" y="2644228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[ !</a:t>
            </a: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name" 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20824" y="3148284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"X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${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"X" 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99592" y="4660452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 -n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name"</a:t>
            </a:r>
            <a:r>
              <a:rPr lang="en-US" altLang="zh-CN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99666" y="5164508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[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name" 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99666" y="5668564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"X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${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!=</a:t>
            </a:r>
            <a:r>
              <a:rPr lang="en-US" altLang="zh-CN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"X" 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42392" y="948792"/>
            <a:ext cx="8382000" cy="604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anose="02010609060101010101" pitchFamily="2" charset="-122"/>
              </a:rPr>
              <a:t> 检查空值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81000" y="3613289"/>
            <a:ext cx="8382000" cy="558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anose="02010609060101010101" pitchFamily="2" charset="-122"/>
              </a:rPr>
              <a:t> 检查</a:t>
            </a:r>
            <a:r>
              <a:rPr lang="zh-CN" altLang="en-US" sz="2800" dirty="0">
                <a:ea typeface="黑体" panose="02010609060101010101" pitchFamily="2" charset="-122"/>
              </a:rPr>
              <a:t>非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2" charset="-122"/>
              </a:rPr>
              <a:t>空值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899592" y="1628800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name"</a:t>
            </a:r>
            <a:r>
              <a:rPr lang="en-US" altLang="zh-CN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"" 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899592" y="4149080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[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name"</a:t>
            </a:r>
            <a:r>
              <a:rPr lang="en-US" altLang="zh-CN" b="1" dirty="0">
                <a:solidFill>
                  <a:srgbClr val="990000"/>
                </a:solidFill>
                <a:latin typeface="Courier New" panose="02070309020205020404" pitchFamily="49" charset="0"/>
              </a:rPr>
              <a:t> !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"" 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8597"/>
          </a:xfrm>
        </p:spPr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脚本的建立与执行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US" altLang="zh-CN" sz="2800" dirty="0"/>
              <a:t>Shell </a:t>
            </a:r>
            <a:r>
              <a:rPr lang="zh-CN" altLang="en-US" sz="2800" dirty="0"/>
              <a:t>脚本的建立</a:t>
            </a:r>
            <a:endParaRPr lang="en-US" altLang="zh-CN" sz="2800" dirty="0"/>
          </a:p>
          <a:p>
            <a:pPr lvl="1"/>
            <a:r>
              <a:rPr lang="zh-CN" altLang="en-US" sz="2200" dirty="0"/>
              <a:t>使用文本编辑器编辑脚本文件</a:t>
            </a:r>
            <a:endParaRPr lang="en-US" altLang="zh-CN" sz="2200" dirty="0"/>
          </a:p>
          <a:p>
            <a:pPr lvl="2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vi script-file</a:t>
            </a:r>
          </a:p>
          <a:p>
            <a:pPr lvl="1"/>
            <a:r>
              <a:rPr lang="zh-CN" altLang="en-US" sz="2200" dirty="0"/>
              <a:t>为脚本文件添加可执行权限</a:t>
            </a:r>
            <a:endParaRPr lang="en-US" altLang="zh-CN" sz="2200" dirty="0"/>
          </a:p>
          <a:p>
            <a:pPr lvl="2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chmod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+x script-file</a:t>
            </a:r>
          </a:p>
          <a:p>
            <a:r>
              <a:rPr lang="en-US" altLang="zh-CN" sz="2800" dirty="0"/>
              <a:t>Shell </a:t>
            </a:r>
            <a:r>
              <a:rPr lang="zh-CN" altLang="en-US" sz="2800" dirty="0"/>
              <a:t>脚本的执行</a:t>
            </a:r>
            <a:endParaRPr lang="en-US" altLang="zh-CN" sz="2800" dirty="0"/>
          </a:p>
          <a:p>
            <a:pPr lvl="1"/>
            <a:r>
              <a:rPr lang="zh-CN" altLang="en-US" sz="2200" dirty="0"/>
              <a:t>在子</a:t>
            </a:r>
            <a:r>
              <a:rPr lang="en-US" altLang="zh-CN" sz="2200" dirty="0"/>
              <a:t>Shell</a:t>
            </a:r>
            <a:r>
              <a:rPr lang="zh-CN" altLang="en-US" sz="2200" dirty="0"/>
              <a:t>中执行</a:t>
            </a:r>
            <a:endParaRPr lang="en-US" altLang="zh-CN" sz="2200" dirty="0"/>
          </a:p>
          <a:p>
            <a:pPr lvl="2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bash script-file</a:t>
            </a:r>
          </a:p>
          <a:p>
            <a:pPr lvl="2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script-file</a:t>
            </a:r>
          </a:p>
          <a:p>
            <a:pPr lvl="1"/>
            <a:r>
              <a:rPr lang="zh-CN" altLang="en-US" sz="2200" dirty="0"/>
              <a:t>在当前</a:t>
            </a:r>
            <a:r>
              <a:rPr lang="en-US" altLang="zh-CN" sz="2200" dirty="0"/>
              <a:t>Shell</a:t>
            </a:r>
            <a:r>
              <a:rPr lang="zh-CN" altLang="en-US" sz="2200" dirty="0"/>
              <a:t>中执行</a:t>
            </a:r>
            <a:endParaRPr lang="en-US" altLang="zh-CN" sz="2200" dirty="0"/>
          </a:p>
          <a:p>
            <a:pPr lvl="2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source script-file</a:t>
            </a:r>
          </a:p>
          <a:p>
            <a:pPr lvl="2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.  script-file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3934797"/>
            <a:ext cx="48245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PATH </a:t>
            </a:r>
            <a:r>
              <a:rPr lang="zh-CN" altLang="en-US" dirty="0"/>
              <a:t>环境变量的默认值不包含当前目录，</a:t>
            </a:r>
            <a:endParaRPr lang="en-US" altLang="zh-CN" dirty="0"/>
          </a:p>
          <a:p>
            <a:r>
              <a:rPr lang="zh-CN" altLang="en-US" dirty="0"/>
              <a:t>若脚本文件在当前目录，应使用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script-file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4941168"/>
            <a:ext cx="482453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PATH </a:t>
            </a:r>
            <a:r>
              <a:rPr lang="zh-CN" altLang="en-US" dirty="0"/>
              <a:t>环境变量的默认值包含 </a:t>
            </a:r>
            <a:r>
              <a:rPr lang="en-US" altLang="zh-CN" dirty="0"/>
              <a:t>~/bin </a:t>
            </a:r>
            <a:r>
              <a:rPr lang="zh-CN" altLang="en-US" dirty="0"/>
              <a:t>目录，</a:t>
            </a:r>
            <a:endParaRPr lang="en-US" altLang="zh-CN" dirty="0"/>
          </a:p>
          <a:p>
            <a:r>
              <a:rPr lang="zh-CN" altLang="en-US" dirty="0"/>
              <a:t>用户可以将自己的脚本文件存放在 </a:t>
            </a:r>
            <a:r>
              <a:rPr lang="en-US" altLang="zh-CN" dirty="0"/>
              <a:t>~/bin </a:t>
            </a:r>
            <a:r>
              <a:rPr lang="zh-CN" altLang="en-US" dirty="0"/>
              <a:t>目录，</a:t>
            </a:r>
            <a:endParaRPr lang="en-US" altLang="zh-CN" dirty="0"/>
          </a:p>
          <a:p>
            <a:r>
              <a:rPr lang="zh-CN" altLang="en-US" dirty="0"/>
              <a:t>之后即可直接调用脚本文件名执行脚本了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整数测试（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70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539552" y="1259710"/>
          <a:ext cx="7992888" cy="2409444"/>
        </p:xfrm>
        <a:graphic>
          <a:graphicData uri="http://schemas.openxmlformats.org/drawingml/2006/table">
            <a:tbl>
              <a:tblPr/>
              <a:tblGrid>
                <a:gridCol w="296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eq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ne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不等于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ge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大于或等于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le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小于或等于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539552" y="3734144"/>
          <a:ext cx="7992888" cy="2409444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eq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ne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不等于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ge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大于或等于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le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小于或等于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2699792" y="6237312"/>
            <a:ext cx="4392613" cy="5572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FF00"/>
                </a:solidFill>
                <a:ea typeface="华文新魏" panose="02010800040101010101" pitchFamily="2" charset="-122"/>
              </a:rPr>
              <a:t>操作符两边必须留空格！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整数测试（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71</a:t>
            </a:fld>
            <a:endParaRPr lang="en-US" altLang="zh-CN" dirty="0"/>
          </a:p>
        </p:txBody>
      </p:sp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539552" y="1844824"/>
          <a:ext cx="7992888" cy="2409444"/>
        </p:xfrm>
        <a:graphic>
          <a:graphicData uri="http://schemas.openxmlformats.org/drawingml/2006/table">
            <a:tbl>
              <a:tblPr/>
              <a:tblGrid>
                <a:gridCol w="296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==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!=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不等于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&gt;=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大于或等于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&lt;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&lt;=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小于或等于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2339752" y="4797152"/>
            <a:ext cx="4392613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FF00"/>
                </a:solidFill>
                <a:ea typeface="华文新魏" panose="02010800040101010101" pitchFamily="2" charset="-122"/>
              </a:rPr>
              <a:t>操作符两边</a:t>
            </a:r>
            <a:r>
              <a:rPr lang="zh-CN" altLang="en-US" sz="2800" dirty="0">
                <a:solidFill>
                  <a:srgbClr val="FFFF00"/>
                </a:solidFill>
                <a:ea typeface="华文新魏" panose="02010800040101010101" pitchFamily="2" charset="-122"/>
              </a:rPr>
              <a:t>的</a:t>
            </a:r>
            <a:r>
              <a:rPr lang="zh-CN" altLang="en-US" sz="2800" b="0" dirty="0">
                <a:solidFill>
                  <a:srgbClr val="FFFF00"/>
                </a:solidFill>
                <a:ea typeface="华文新魏" panose="02010800040101010101" pitchFamily="2" charset="-122"/>
              </a:rPr>
              <a:t>空格可省略！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条件测试举例（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72</a:t>
            </a:fld>
            <a:endParaRPr lang="en-US" altLang="zh-CN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7504" y="1988840"/>
            <a:ext cx="3888432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[ $a != $b ]   ; echo $?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[[ $a != $b ]] ; echo $?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[ $n -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gt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$m ]  ; echo $?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[[ $n&gt;$m ]]    ; echo $?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((n&gt;m))        ; echo $?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(($n&gt;$m))      ; echo $?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[[ n&gt;m ]]      ; echo $?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a=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linux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; b=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unix</a:t>
            </a:r>
            <a:endParaRPr lang="en-US" altLang="zh-CN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n=5 ; m=7</a:t>
            </a:r>
            <a:endParaRPr lang="zh-CN" alt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067944" y="1988840"/>
            <a:ext cx="4932040" cy="39703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[ $a != $b ]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echo T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[[ $a != $b ]]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echo 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[ $n -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gt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$m ]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echo T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[[ $n&gt;$m ]]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echo T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echo F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((n&gt;m))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echo T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(($n&gt;$m))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echo T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[[ n&gt;m ]]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echo T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||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 echo F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条件测试举例（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73</a:t>
            </a:fld>
            <a:endParaRPr lang="en-US" altLang="zh-CN" dirty="0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83568" y="1340768"/>
            <a:ext cx="7924800" cy="44627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name=Tom;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[ -z $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name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$?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683568" y="1988840"/>
            <a:ext cx="7920037" cy="44627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name2=Andy;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[ $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= $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name2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$?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3568" y="2708920"/>
            <a:ext cx="3672408" cy="101566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name=Tom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[ $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[</a:t>
            </a:r>
            <a:r>
              <a:rPr lang="en-US" altLang="zh-CN" sz="20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Tt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]??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$?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4932040" y="2708920"/>
            <a:ext cx="3672408" cy="101566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name=Tom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[[ $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 [</a:t>
            </a:r>
            <a:r>
              <a:rPr lang="en-US" altLang="zh-CN" sz="20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Tt</a:t>
            </a: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]??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]]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$?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39552" y="5301208"/>
            <a:ext cx="3959225" cy="5476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FF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方括号前后要留空格！</a:t>
            </a: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683568" y="4077072"/>
            <a:ext cx="7920880" cy="37702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x=1;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[ $x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eq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 $?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683568" y="4599329"/>
            <a:ext cx="7920880" cy="37702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x=a;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[ $x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eq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 $?</a:t>
            </a:r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5508104" y="4293096"/>
            <a:ext cx="582612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 b="0" dirty="0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3563888" y="2780928"/>
            <a:ext cx="582612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 b="0" dirty="0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644008" y="5301208"/>
            <a:ext cx="3959225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[]</a:t>
            </a:r>
            <a:r>
              <a:rPr lang="zh-CN" altLang="en-US" sz="2800" dirty="0">
                <a:solidFill>
                  <a:srgbClr val="FFFF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内不能使用通配符</a:t>
            </a:r>
            <a:r>
              <a:rPr lang="zh-CN" altLang="en-US" sz="2800" b="0" dirty="0">
                <a:solidFill>
                  <a:srgbClr val="FFFF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！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逻辑测试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74</a:t>
            </a:fld>
            <a:endParaRPr lang="en-US" altLang="zh-CN" dirty="0"/>
          </a:p>
        </p:txBody>
      </p:sp>
      <p:graphicFrame>
        <p:nvGraphicFramePr>
          <p:cNvPr id="7" name="Group 33"/>
          <p:cNvGraphicFramePr>
            <a:graphicFrameLocks noGrp="1"/>
          </p:cNvGraphicFramePr>
          <p:nvPr/>
        </p:nvGraphicFramePr>
        <p:xfrm>
          <a:off x="395288" y="3068960"/>
          <a:ext cx="8229600" cy="1368152"/>
        </p:xfrm>
        <a:graphic>
          <a:graphicData uri="http://schemas.openxmlformats.org/drawingml/2006/table">
            <a:tbl>
              <a:tblPr/>
              <a:tblGrid>
                <a:gridCol w="518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&amp;&amp;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与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||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或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!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非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47"/>
          <p:cNvGraphicFramePr>
            <a:graphicFrameLocks noGrp="1"/>
          </p:cNvGraphicFramePr>
          <p:nvPr/>
        </p:nvGraphicFramePr>
        <p:xfrm>
          <a:off x="395288" y="1484784"/>
          <a:ext cx="8209160" cy="1369450"/>
        </p:xfrm>
        <a:graphic>
          <a:graphicData uri="http://schemas.openxmlformats.org/drawingml/2006/table">
            <a:tbl>
              <a:tblPr/>
              <a:tblGrid>
                <a:gridCol w="3468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0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与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，都为真时，结果为真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o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或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，有一个为真时，结果为真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!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非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47"/>
          <p:cNvGraphicFramePr>
            <a:graphicFrameLocks noGrp="1"/>
          </p:cNvGraphicFramePr>
          <p:nvPr/>
        </p:nvGraphicFramePr>
        <p:xfrm>
          <a:off x="395536" y="4653136"/>
          <a:ext cx="8209160" cy="1369450"/>
        </p:xfrm>
        <a:graphic>
          <a:graphicData uri="http://schemas.openxmlformats.org/drawingml/2006/table">
            <a:tbl>
              <a:tblPr/>
              <a:tblGrid>
                <a:gridCol w="518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+mn-cs"/>
                        </a:rPr>
                        <a:t>((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&amp;&amp;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与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||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或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!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非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条件测试举例（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75</a:t>
            </a:fld>
            <a:endParaRPr lang="en-US" altLang="zh-CN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395536" y="3357017"/>
            <a:ext cx="7992888" cy="46166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[[ $x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1 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 $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name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 To?</a:t>
            </a: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]]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 $?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95114" y="1052736"/>
            <a:ext cx="7993310" cy="44627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x=1; name=Tom;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[ $x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eq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1 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–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a –n $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name</a:t>
            </a: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 $?</a:t>
            </a:r>
          </a:p>
        </p:txBody>
      </p:sp>
      <p:sp>
        <p:nvSpPr>
          <p:cNvPr id="9" name="Rectangle 44"/>
          <p:cNvSpPr>
            <a:spLocks noChangeArrowheads="1"/>
          </p:cNvSpPr>
          <p:nvPr/>
        </p:nvSpPr>
        <p:spPr bwMode="auto">
          <a:xfrm>
            <a:off x="395114" y="2204889"/>
            <a:ext cx="2749471" cy="40011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2" charset="-122"/>
              </a:rPr>
              <a:t>注：不能随便添加括号</a:t>
            </a:r>
          </a:p>
        </p:txBody>
      </p:sp>
      <p:sp>
        <p:nvSpPr>
          <p:cNvPr id="10" name="Rectangle 45"/>
          <p:cNvSpPr>
            <a:spLocks noChangeArrowheads="1"/>
          </p:cNvSpPr>
          <p:nvPr/>
        </p:nvSpPr>
        <p:spPr bwMode="auto">
          <a:xfrm>
            <a:off x="395114" y="2708821"/>
            <a:ext cx="7993310" cy="46166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>
                <a:solidFill>
                  <a:srgbClr val="006600"/>
                </a:solidFill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6600"/>
                </a:solidFill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$x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eq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006600"/>
                </a:solidFill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) 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–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a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6600"/>
                </a:solidFill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–n $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2000" b="1" dirty="0">
                <a:solidFill>
                  <a:srgbClr val="006600"/>
                </a:solidFill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)</a:t>
            </a:r>
            <a:r>
              <a:rPr lang="zh-CN" altLang="en-US" sz="2000" b="1" dirty="0">
                <a:solidFill>
                  <a:srgbClr val="006600"/>
                </a:solidFill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 $?</a:t>
            </a:r>
          </a:p>
        </p:txBody>
      </p:sp>
      <p:sp>
        <p:nvSpPr>
          <p:cNvPr id="11" name="Text Box 46"/>
          <p:cNvSpPr txBox="1">
            <a:spLocks noChangeArrowheads="1"/>
          </p:cNvSpPr>
          <p:nvPr/>
        </p:nvSpPr>
        <p:spPr bwMode="auto">
          <a:xfrm>
            <a:off x="7380312" y="2492921"/>
            <a:ext cx="582613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 b="0" dirty="0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95536" y="4479503"/>
            <a:ext cx="7992888" cy="46166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(( $x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==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1 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 $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name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 To?</a:t>
            </a: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))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 $?</a:t>
            </a:r>
          </a:p>
        </p:txBody>
      </p:sp>
      <p:sp>
        <p:nvSpPr>
          <p:cNvPr id="13" name="Rectangle 44"/>
          <p:cNvSpPr>
            <a:spLocks noChangeArrowheads="1"/>
          </p:cNvSpPr>
          <p:nvPr/>
        </p:nvSpPr>
        <p:spPr bwMode="auto">
          <a:xfrm>
            <a:off x="395536" y="3964994"/>
            <a:ext cx="3743332" cy="40011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2" charset="-122"/>
              </a:rPr>
              <a:t>注：不能</a:t>
            </a:r>
            <a:r>
              <a:rPr lang="zh-CN" altLang="en-US" sz="2000" dirty="0">
                <a:ea typeface="黑体" panose="02010609060101010101" pitchFamily="2" charset="-122"/>
              </a:rPr>
              <a:t>在 </a:t>
            </a:r>
            <a:r>
              <a:rPr lang="en-US" altLang="zh-CN" sz="2000" dirty="0">
                <a:ea typeface="黑体" panose="02010609060101010101" pitchFamily="2" charset="-122"/>
              </a:rPr>
              <a:t>(()) </a:t>
            </a:r>
            <a:r>
              <a:rPr lang="zh-CN" altLang="en-US" sz="2000" dirty="0">
                <a:ea typeface="黑体" panose="02010609060101010101" pitchFamily="2" charset="-122"/>
              </a:rPr>
              <a:t>中做字符串比较</a:t>
            </a:r>
            <a:endParaRPr lang="zh-CN" altLang="en-US" sz="2000" b="0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95536" y="5085184"/>
            <a:ext cx="7992888" cy="83099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(( $x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==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1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))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 [[ $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name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 To?</a:t>
            </a: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]]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 $?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Courier New" panose="02070309020205020404" pitchFamily="49" charset="0"/>
              </a:rPr>
              <a:t>此处的 </a:t>
            </a:r>
            <a:r>
              <a:rPr lang="en-US" altLang="zh-CN" sz="2000" b="1" dirty="0">
                <a:latin typeface="Courier New" panose="02070309020205020404" pitchFamily="49" charset="0"/>
              </a:rPr>
              <a:t>&amp;&amp; </a:t>
            </a:r>
            <a:r>
              <a:rPr lang="zh-CN" altLang="en-US" sz="2000" b="1" dirty="0">
                <a:latin typeface="Courier New" panose="02070309020205020404" pitchFamily="49" charset="0"/>
              </a:rPr>
              <a:t>并非逻辑运算符，而是命令聚合（</a:t>
            </a:r>
            <a:r>
              <a:rPr lang="en-US" altLang="zh-CN" sz="2000" b="1" dirty="0">
                <a:latin typeface="Courier New" panose="02070309020205020404" pitchFamily="49" charset="0"/>
              </a:rPr>
              <a:t>Command Group</a:t>
            </a:r>
            <a:r>
              <a:rPr lang="zh-CN" altLang="en-US" sz="2000" b="1" dirty="0">
                <a:latin typeface="Courier New" panose="02070309020205020404" pitchFamily="49" charset="0"/>
              </a:rPr>
              <a:t>）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7452320" y="4242792"/>
            <a:ext cx="582613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 b="0" dirty="0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95536" y="1614572"/>
            <a:ext cx="7993310" cy="46166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pt-BR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[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$x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eq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1 </a:t>
            </a:r>
            <a:r>
              <a:rPr lang="pt-BR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-a \( -f "$FN" -o -d "$FN" \) ]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 $?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流程控制</a:t>
            </a:r>
            <a:r>
              <a:rPr lang="en-US" altLang="zh-CN" dirty="0"/>
              <a:t>——</a:t>
            </a:r>
            <a:r>
              <a:rPr lang="zh-CN" altLang="en-US" dirty="0"/>
              <a:t>分支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t>76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流程控制语句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4114800" cy="4646141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dirty="0"/>
              <a:t>分支</a:t>
            </a:r>
            <a:endParaRPr lang="en-US" altLang="zh-CN" dirty="0"/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b="1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条件语句</a:t>
            </a:r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b="1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选择语句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dirty="0"/>
              <a:t>循环</a:t>
            </a:r>
            <a:endParaRPr lang="en-US" altLang="zh-CN" dirty="0"/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循环语句</a:t>
            </a:r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b="1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循环语句</a:t>
            </a:r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until</a:t>
            </a:r>
            <a:r>
              <a:rPr lang="en-US" altLang="zh-CN" b="1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循环语句</a:t>
            </a:r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select</a:t>
            </a:r>
            <a:r>
              <a:rPr lang="zh-CN" altLang="en-US" b="1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循环与菜单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77</a:t>
            </a:fld>
            <a:endParaRPr lang="en-US" altLang="zh-CN" dirty="0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788024" y="2348880"/>
            <a:ext cx="4114800" cy="37820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5000"/>
              <a:buFont typeface="Wingdings" panose="05000000000000000000" pitchFamily="2" charset="2"/>
              <a:buChar char="q"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循环控制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lvl="1" indent="-325755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CN" sz="2600" b="1" kern="0" dirty="0">
                <a:solidFill>
                  <a:srgbClr val="0000CC"/>
                </a:solidFill>
                <a:latin typeface="+mn-lt"/>
                <a:ea typeface="+mn-ea"/>
              </a:rPr>
              <a:t>break</a:t>
            </a:r>
            <a:r>
              <a:rPr lang="en-US" altLang="zh-CN" sz="2600" kern="0" dirty="0">
                <a:solidFill>
                  <a:srgbClr val="0000CC"/>
                </a:solidFill>
                <a:latin typeface="+mn-lt"/>
                <a:ea typeface="+mn-ea"/>
              </a:rPr>
              <a:t>  </a:t>
            </a:r>
            <a:r>
              <a:rPr lang="zh-CN" altLang="en-US" sz="2600" kern="0" dirty="0">
                <a:solidFill>
                  <a:srgbClr val="0000CC"/>
                </a:solidFill>
                <a:latin typeface="+mn-lt"/>
                <a:ea typeface="+mn-ea"/>
              </a:rPr>
              <a:t>语句</a:t>
            </a:r>
          </a:p>
          <a:p>
            <a:pPr marL="669925" lvl="1" indent="-325755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CN" sz="2600" b="1" kern="0" dirty="0">
                <a:solidFill>
                  <a:srgbClr val="0000CC"/>
                </a:solidFill>
                <a:latin typeface="+mn-lt"/>
                <a:ea typeface="+mn-ea"/>
              </a:rPr>
              <a:t>continue</a:t>
            </a:r>
            <a:r>
              <a:rPr lang="en-US" altLang="zh-CN" sz="2600" kern="0" dirty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zh-CN" altLang="en-US" sz="2600" kern="0" dirty="0">
                <a:solidFill>
                  <a:srgbClr val="0000CC"/>
                </a:solidFill>
                <a:latin typeface="+mn-lt"/>
                <a:ea typeface="+mn-ea"/>
              </a:rPr>
              <a:t> 语句</a:t>
            </a:r>
            <a:endParaRPr lang="en-US" altLang="zh-CN" sz="2600" kern="0" dirty="0">
              <a:solidFill>
                <a:srgbClr val="0000CC"/>
              </a:solidFill>
              <a:latin typeface="+mn-lt"/>
              <a:ea typeface="+mn-ea"/>
            </a:endParaRPr>
          </a:p>
          <a:p>
            <a:pPr marL="212725" indent="-325755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Char char="q"/>
            </a:pPr>
            <a:r>
              <a:rPr lang="zh-CN" altLang="en-US" sz="3000" kern="0" dirty="0">
                <a:latin typeface="+mn-lt"/>
                <a:ea typeface="+mn-ea"/>
              </a:rPr>
              <a:t>位置参数处理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lvl="1" indent="-325755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Char char="q"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lang="en-US" altLang="zh-CN" sz="2600" b="1" kern="0" dirty="0">
                <a:solidFill>
                  <a:srgbClr val="0000CC"/>
                </a:solidFill>
                <a:latin typeface="+mn-lt"/>
                <a:ea typeface="+mn-ea"/>
              </a:rPr>
              <a:t>shift</a:t>
            </a:r>
            <a:r>
              <a:rPr lang="en-US" altLang="zh-CN" sz="2600" kern="0" dirty="0">
                <a:solidFill>
                  <a:srgbClr val="0000CC"/>
                </a:solidFill>
                <a:latin typeface="+mn-lt"/>
                <a:ea typeface="+mn-ea"/>
              </a:rPr>
              <a:t>  </a:t>
            </a:r>
            <a:r>
              <a:rPr lang="zh-CN" altLang="en-US" sz="2600" kern="0" dirty="0">
                <a:solidFill>
                  <a:srgbClr val="0000CC"/>
                </a:solidFill>
                <a:latin typeface="+mn-lt"/>
                <a:ea typeface="+mn-ea"/>
              </a:rPr>
              <a:t>命令</a:t>
            </a:r>
            <a:endParaRPr kumimoji="0" lang="zh-CN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  <a:p>
            <a:pPr marL="669925" lvl="1" indent="-325755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Char char="q"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lang="en-US" altLang="zh-CN" sz="2600" b="1" kern="0" dirty="0" err="1">
                <a:solidFill>
                  <a:srgbClr val="0000CC"/>
                </a:solidFill>
                <a:latin typeface="+mn-lt"/>
                <a:ea typeface="+mn-ea"/>
              </a:rPr>
              <a:t>getopts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 </a:t>
            </a:r>
            <a:r>
              <a:rPr lang="zh-CN" altLang="en-US" sz="2600" kern="0" dirty="0">
                <a:solidFill>
                  <a:srgbClr val="0000CC"/>
                </a:solidFill>
                <a:latin typeface="+mn-lt"/>
                <a:ea typeface="+mn-ea"/>
              </a:rPr>
              <a:t>命令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endParaRPr kumimoji="0" lang="zh-CN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语句语法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78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1188" y="1700808"/>
            <a:ext cx="8153400" cy="4127500"/>
          </a:xfrm>
          <a:prstGeom prst="rect">
            <a:avLst/>
          </a:prstGeom>
          <a:noFill/>
          <a:ln w="19050">
            <a:solidFill>
              <a:srgbClr val="CC99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if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expr1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     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如果 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expr1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为真(返回值为0)</a:t>
            </a:r>
            <a:endParaRPr lang="en-US" altLang="zh-CN" sz="2400" b="1" dirty="0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then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那么</a:t>
            </a:r>
            <a:endParaRPr lang="zh-CN" altLang="en-US" sz="2400" b="1" dirty="0">
              <a:solidFill>
                <a:srgbClr val="99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  commands1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执行语句块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commands1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elif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expr2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   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若 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expr1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不真，而 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expr2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为真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then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那么</a:t>
            </a:r>
            <a:endParaRPr lang="en-US" altLang="zh-CN" sz="2400" b="1" dirty="0">
              <a:solidFill>
                <a:srgbClr val="99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  commands2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执行语句块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commands2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... ...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可以有多个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elif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语句 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else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else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最多只能有一个</a:t>
            </a:r>
            <a:endParaRPr lang="zh-CN" altLang="en-US" sz="2400" b="1" dirty="0">
              <a:solidFill>
                <a:srgbClr val="99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  commands4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执行语句块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commands4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fi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  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if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语句必须以单词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fi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终止</a:t>
            </a:r>
            <a:endParaRPr lang="en-US" altLang="zh-CN" sz="2400" b="1" dirty="0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语句说明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79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750" y="3860800"/>
            <a:ext cx="8229600" cy="124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commands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为可执行语句块，如果为空，需使用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shell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提供的空命令 “ 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: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 ”，即冒号。该命令不做任何事情，只返回一个退出状态 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0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9750" y="5157788"/>
            <a:ext cx="6480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if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语句可以嵌套使用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39750" y="1338263"/>
            <a:ext cx="63373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elif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可以有任意多个（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 个或多个）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39750" y="1844675"/>
            <a:ext cx="6408738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else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最多只能有一个（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 个或 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 个）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39750" y="2349500"/>
            <a:ext cx="511175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if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语句必须以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fi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表示结束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539750" y="2924175"/>
            <a:ext cx="8135938" cy="860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expr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通常为条件测试表达式；也可以是多个命令，以最后一个命令的退出状态为条件值。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脚本的编码规范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dirty="0"/>
              <a:t>以 </a:t>
            </a:r>
            <a:r>
              <a:rPr lang="en-US" altLang="zh-CN" dirty="0"/>
              <a:t>#! </a:t>
            </a:r>
            <a:r>
              <a:rPr lang="zh-CN" altLang="en-US" dirty="0"/>
              <a:t>开头：通知系统</a:t>
            </a:r>
            <a:r>
              <a:rPr lang="zh-CN" altLang="en-US" dirty="0">
                <a:highlight>
                  <a:srgbClr val="FFFF00"/>
                </a:highlight>
              </a:rPr>
              <a:t>用何解释器执行</a:t>
            </a:r>
            <a:r>
              <a:rPr lang="zh-CN" altLang="en-US" dirty="0"/>
              <a:t>此脚本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#!/bin/bash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002060"/>
                </a:solidFill>
                <a:highlight>
                  <a:srgbClr val="FFFF00"/>
                </a:highlight>
              </a:rPr>
              <a:t>#!/bin/</a:t>
            </a:r>
            <a:r>
              <a:rPr lang="en-US" altLang="zh-CN" b="1" dirty="0" err="1">
                <a:solidFill>
                  <a:srgbClr val="002060"/>
                </a:solidFill>
                <a:highlight>
                  <a:srgbClr val="FFFF00"/>
                </a:highlight>
              </a:rPr>
              <a:t>ksh</a:t>
            </a:r>
            <a:endParaRPr lang="en-US" altLang="zh-CN" b="1" dirty="0">
              <a:solidFill>
                <a:srgbClr val="002060"/>
              </a:solidFill>
              <a:highlight>
                <a:srgbClr val="FFFF00"/>
              </a:highlight>
            </a:endParaRPr>
          </a:p>
          <a:p>
            <a:r>
              <a:rPr lang="zh-CN" altLang="zh-CN" dirty="0"/>
              <a:t>以注释形式说明如下的内容：</a:t>
            </a:r>
          </a:p>
          <a:p>
            <a:pPr lvl="1">
              <a:buNone/>
            </a:pPr>
            <a:r>
              <a:rPr lang="en-US" altLang="zh-CN" dirty="0">
                <a:solidFill>
                  <a:srgbClr val="002060"/>
                </a:solidFill>
              </a:rPr>
              <a:t># </a:t>
            </a:r>
            <a:r>
              <a:rPr lang="zh-CN" altLang="zh-CN" dirty="0">
                <a:solidFill>
                  <a:srgbClr val="002060"/>
                </a:solidFill>
              </a:rPr>
              <a:t>脚本名称</a:t>
            </a:r>
          </a:p>
          <a:p>
            <a:pPr lvl="1">
              <a:buNone/>
            </a:pPr>
            <a:r>
              <a:rPr lang="en-US" altLang="zh-CN" dirty="0">
                <a:solidFill>
                  <a:srgbClr val="002060"/>
                </a:solidFill>
              </a:rPr>
              <a:t># </a:t>
            </a:r>
            <a:r>
              <a:rPr lang="zh-CN" altLang="zh-CN" dirty="0">
                <a:solidFill>
                  <a:srgbClr val="002060"/>
                </a:solidFill>
              </a:rPr>
              <a:t>脚本功能</a:t>
            </a:r>
          </a:p>
          <a:p>
            <a:pPr lvl="1">
              <a:buNone/>
            </a:pPr>
            <a:r>
              <a:rPr lang="en-US" altLang="zh-CN" dirty="0">
                <a:solidFill>
                  <a:srgbClr val="002060"/>
                </a:solidFill>
              </a:rPr>
              <a:t># </a:t>
            </a:r>
            <a:r>
              <a:rPr lang="zh-CN" altLang="zh-CN" dirty="0">
                <a:solidFill>
                  <a:srgbClr val="002060"/>
                </a:solidFill>
              </a:rPr>
              <a:t>作者及联系方式</a:t>
            </a:r>
          </a:p>
          <a:p>
            <a:pPr lvl="1">
              <a:buNone/>
            </a:pPr>
            <a:r>
              <a:rPr lang="en-US" altLang="zh-CN" dirty="0">
                <a:solidFill>
                  <a:srgbClr val="002060"/>
                </a:solidFill>
              </a:rPr>
              <a:t># </a:t>
            </a:r>
            <a:r>
              <a:rPr lang="zh-CN" altLang="zh-CN" dirty="0">
                <a:solidFill>
                  <a:srgbClr val="002060"/>
                </a:solidFill>
              </a:rPr>
              <a:t>版本更新记录</a:t>
            </a:r>
          </a:p>
          <a:p>
            <a:pPr lvl="1">
              <a:buNone/>
            </a:pPr>
            <a:r>
              <a:rPr lang="en-US" altLang="zh-CN" dirty="0">
                <a:solidFill>
                  <a:srgbClr val="002060"/>
                </a:solidFill>
              </a:rPr>
              <a:t># </a:t>
            </a:r>
            <a:r>
              <a:rPr lang="zh-CN" altLang="zh-CN" dirty="0">
                <a:solidFill>
                  <a:srgbClr val="002060"/>
                </a:solidFill>
              </a:rPr>
              <a:t>版权声明</a:t>
            </a:r>
          </a:p>
          <a:p>
            <a:pPr lvl="1">
              <a:buNone/>
            </a:pPr>
            <a:r>
              <a:rPr lang="en-US" altLang="zh-CN" dirty="0">
                <a:solidFill>
                  <a:srgbClr val="002060"/>
                </a:solidFill>
              </a:rPr>
              <a:t># </a:t>
            </a:r>
            <a:r>
              <a:rPr lang="zh-CN" altLang="zh-CN" dirty="0">
                <a:solidFill>
                  <a:srgbClr val="002060"/>
                </a:solidFill>
              </a:rPr>
              <a:t>对算法做简要说明（如果是复杂脚本）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8</a:t>
            </a:fld>
            <a:endParaRPr lang="en-US" altLang="zh-CN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语句流程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单分支：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当“条件成立”时执行相应的操作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80</a:t>
            </a:fld>
            <a:endParaRPr lang="en-US" altLang="zh-CN" dirty="0"/>
          </a:p>
        </p:txBody>
      </p:sp>
      <p:grpSp>
        <p:nvGrpSpPr>
          <p:cNvPr id="7" name="Group 76"/>
          <p:cNvGrpSpPr/>
          <p:nvPr/>
        </p:nvGrpSpPr>
        <p:grpSpPr bwMode="auto">
          <a:xfrm>
            <a:off x="539552" y="2780928"/>
            <a:ext cx="8064896" cy="2880319"/>
            <a:chOff x="701" y="2308"/>
            <a:chExt cx="4356" cy="1454"/>
          </a:xfrm>
        </p:grpSpPr>
        <p:sp>
          <p:nvSpPr>
            <p:cNvPr id="8" name="AutoShape 59"/>
            <p:cNvSpPr>
              <a:spLocks noChangeArrowheads="1"/>
            </p:cNvSpPr>
            <p:nvPr/>
          </p:nvSpPr>
          <p:spPr bwMode="auto">
            <a:xfrm>
              <a:off x="3774" y="3002"/>
              <a:ext cx="1036" cy="30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9" name="Line 60"/>
            <p:cNvSpPr>
              <a:spLocks noChangeShapeType="1"/>
            </p:cNvSpPr>
            <p:nvPr/>
          </p:nvSpPr>
          <p:spPr bwMode="auto">
            <a:xfrm>
              <a:off x="1682" y="2536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0" name="AutoShape 61"/>
            <p:cNvSpPr>
              <a:spLocks noChangeArrowheads="1"/>
            </p:cNvSpPr>
            <p:nvPr/>
          </p:nvSpPr>
          <p:spPr bwMode="auto">
            <a:xfrm>
              <a:off x="948" y="2872"/>
              <a:ext cx="1470" cy="55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1" name="Text Box 62"/>
            <p:cNvSpPr txBox="1">
              <a:spLocks noChangeArrowheads="1"/>
            </p:cNvSpPr>
            <p:nvPr/>
          </p:nvSpPr>
          <p:spPr bwMode="auto">
            <a:xfrm>
              <a:off x="1063" y="3026"/>
              <a:ext cx="1273" cy="20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2000" b="1">
                  <a:ea typeface="楷体_GB2312" pitchFamily="49" charset="-122"/>
                </a:rPr>
                <a:t> </a:t>
              </a:r>
              <a:r>
                <a:rPr lang="zh-CN" altLang="en-US" sz="20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2" name="AutoShape 63"/>
            <p:cNvSpPr>
              <a:spLocks noChangeArrowheads="1"/>
            </p:cNvSpPr>
            <p:nvPr/>
          </p:nvSpPr>
          <p:spPr bwMode="auto">
            <a:xfrm>
              <a:off x="2785" y="2365"/>
              <a:ext cx="1041" cy="30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3" name="Text Box 64"/>
            <p:cNvSpPr txBox="1">
              <a:spLocks noChangeArrowheads="1"/>
            </p:cNvSpPr>
            <p:nvPr/>
          </p:nvSpPr>
          <p:spPr bwMode="auto">
            <a:xfrm>
              <a:off x="2805" y="2413"/>
              <a:ext cx="1013" cy="20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49" charset="-122"/>
                </a:rPr>
                <a:t>命令序列</a:t>
              </a:r>
              <a:r>
                <a:rPr lang="en-US" altLang="zh-CN" sz="2000" b="1" dirty="0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auto">
            <a:xfrm>
              <a:off x="3890" y="3051"/>
              <a:ext cx="867" cy="20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2000" b="1" dirty="0">
                  <a:ea typeface="楷体_GB2312" pitchFamily="49" charset="-122"/>
                </a:rPr>
                <a:t>  </a:t>
              </a:r>
              <a:r>
                <a:rPr lang="zh-CN" altLang="en-US" sz="2000" b="1" dirty="0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15" name="Line 66"/>
            <p:cNvSpPr>
              <a:spLocks noChangeShapeType="1"/>
            </p:cNvSpPr>
            <p:nvPr/>
          </p:nvSpPr>
          <p:spPr bwMode="auto">
            <a:xfrm>
              <a:off x="1682" y="2536"/>
              <a:ext cx="1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6" name="Line 67"/>
            <p:cNvSpPr>
              <a:spLocks noChangeShapeType="1"/>
            </p:cNvSpPr>
            <p:nvPr/>
          </p:nvSpPr>
          <p:spPr bwMode="auto">
            <a:xfrm>
              <a:off x="3826" y="2536"/>
              <a:ext cx="5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4377" y="2536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8" name="Line 69"/>
            <p:cNvSpPr>
              <a:spLocks noChangeShapeType="1"/>
            </p:cNvSpPr>
            <p:nvPr/>
          </p:nvSpPr>
          <p:spPr bwMode="auto">
            <a:xfrm flipV="1">
              <a:off x="4377" y="3333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9" name="Text Box 70"/>
            <p:cNvSpPr txBox="1">
              <a:spLocks noChangeArrowheads="1"/>
            </p:cNvSpPr>
            <p:nvPr/>
          </p:nvSpPr>
          <p:spPr bwMode="auto">
            <a:xfrm>
              <a:off x="1605" y="2308"/>
              <a:ext cx="1041" cy="20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49" charset="-122"/>
                </a:rPr>
                <a:t>条件为真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20" name="Line 71"/>
            <p:cNvSpPr>
              <a:spLocks noChangeShapeType="1"/>
            </p:cNvSpPr>
            <p:nvPr/>
          </p:nvSpPr>
          <p:spPr bwMode="auto">
            <a:xfrm>
              <a:off x="1682" y="3762"/>
              <a:ext cx="2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21" name="Text Box 72"/>
            <p:cNvSpPr txBox="1">
              <a:spLocks noChangeArrowheads="1"/>
            </p:cNvSpPr>
            <p:nvPr/>
          </p:nvSpPr>
          <p:spPr bwMode="auto">
            <a:xfrm>
              <a:off x="1622" y="3524"/>
              <a:ext cx="1040" cy="20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22" name="Line 73"/>
            <p:cNvSpPr>
              <a:spLocks noChangeShapeType="1"/>
            </p:cNvSpPr>
            <p:nvPr/>
          </p:nvSpPr>
          <p:spPr bwMode="auto">
            <a:xfrm>
              <a:off x="701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23" name="Line 74"/>
            <p:cNvSpPr>
              <a:spLocks noChangeShapeType="1"/>
            </p:cNvSpPr>
            <p:nvPr/>
          </p:nvSpPr>
          <p:spPr bwMode="auto">
            <a:xfrm>
              <a:off x="4813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81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84784"/>
            <a:ext cx="8280920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  <a:endParaRPr lang="zh-CN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areyouok.sh</a:t>
            </a:r>
            <a:endParaRPr lang="zh-CN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"Are you OK ?"</a:t>
            </a:r>
            <a:endParaRPr lang="zh-CN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read answer</a:t>
            </a:r>
            <a:endParaRPr lang="zh-CN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 if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的条件判断部分使用扩展的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 test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语句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 [[...]]</a:t>
            </a:r>
            <a:endParaRPr lang="zh-CN" altLang="zh-CN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 [[]]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中可以使用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shell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的通配符进行条件匹配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[[ $answer==[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Yy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]* || $answer==[Mm]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aybe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]]</a:t>
            </a:r>
            <a:endParaRPr lang="zh-CN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"Glad to hear it."</a:t>
            </a:r>
            <a:endParaRPr lang="zh-CN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zh-CN" altLang="en-US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语句流程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双分支：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当“条件成立”、“条件不成立”时分别执行不同操作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82</a:t>
            </a:fld>
            <a:endParaRPr lang="en-US" altLang="zh-CN" dirty="0"/>
          </a:p>
        </p:txBody>
      </p:sp>
      <p:grpSp>
        <p:nvGrpSpPr>
          <p:cNvPr id="7" name="Group 50"/>
          <p:cNvGrpSpPr/>
          <p:nvPr/>
        </p:nvGrpSpPr>
        <p:grpSpPr bwMode="auto">
          <a:xfrm>
            <a:off x="683568" y="2924944"/>
            <a:ext cx="7848872" cy="3250276"/>
            <a:chOff x="613" y="2326"/>
            <a:chExt cx="4490" cy="1706"/>
          </a:xfrm>
        </p:grpSpPr>
        <p:sp>
          <p:nvSpPr>
            <p:cNvPr id="8" name="Line 30"/>
            <p:cNvSpPr>
              <a:spLocks noChangeShapeType="1"/>
            </p:cNvSpPr>
            <p:nvPr/>
          </p:nvSpPr>
          <p:spPr bwMode="auto">
            <a:xfrm>
              <a:off x="1625" y="2561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9" name="AutoShape 31"/>
            <p:cNvSpPr>
              <a:spLocks noChangeArrowheads="1"/>
            </p:cNvSpPr>
            <p:nvPr/>
          </p:nvSpPr>
          <p:spPr bwMode="auto">
            <a:xfrm>
              <a:off x="868" y="2908"/>
              <a:ext cx="1515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986" y="3066"/>
              <a:ext cx="1312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2000" b="1">
                  <a:ea typeface="楷体_GB2312" pitchFamily="49" charset="-122"/>
                </a:rPr>
                <a:t> </a:t>
              </a:r>
              <a:r>
                <a:rPr lang="zh-CN" altLang="en-US" sz="20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1" name="AutoShape 33"/>
            <p:cNvSpPr>
              <a:spLocks noChangeArrowheads="1"/>
            </p:cNvSpPr>
            <p:nvPr/>
          </p:nvSpPr>
          <p:spPr bwMode="auto">
            <a:xfrm>
              <a:off x="2761" y="2384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2782" y="2435"/>
              <a:ext cx="1044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命令序列</a:t>
              </a:r>
              <a:r>
                <a:rPr lang="en-US" altLang="zh-CN" sz="20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1625" y="2561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3834" y="256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4402" y="2561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 flipV="1">
              <a:off x="4402" y="3382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1545" y="2326"/>
              <a:ext cx="1073" cy="4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49" charset="-122"/>
                </a:rPr>
                <a:t>条件为真</a:t>
              </a:r>
              <a:endParaRPr lang="en-US" altLang="zh-CN" sz="2000" b="1" dirty="0">
                <a:ea typeface="楷体_GB2312" pitchFamily="49" charset="-122"/>
              </a:endParaRPr>
            </a:p>
            <a:p>
              <a:pPr algn="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18" name="Line 40"/>
            <p:cNvSpPr>
              <a:spLocks noChangeShapeType="1"/>
            </p:cNvSpPr>
            <p:nvPr/>
          </p:nvSpPr>
          <p:spPr bwMode="auto">
            <a:xfrm>
              <a:off x="1625" y="3825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>
              <a:off x="3834" y="3825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20" name="AutoShape 42"/>
            <p:cNvSpPr>
              <a:spLocks noChangeArrowheads="1"/>
            </p:cNvSpPr>
            <p:nvPr/>
          </p:nvSpPr>
          <p:spPr bwMode="auto">
            <a:xfrm>
              <a:off x="2760" y="3673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1" name="Text Box 43"/>
            <p:cNvSpPr txBox="1">
              <a:spLocks noChangeArrowheads="1"/>
            </p:cNvSpPr>
            <p:nvPr/>
          </p:nvSpPr>
          <p:spPr bwMode="auto">
            <a:xfrm>
              <a:off x="2781" y="3723"/>
              <a:ext cx="1043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命令序列</a:t>
              </a:r>
              <a:r>
                <a:rPr lang="en-US" altLang="zh-CN" sz="20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22" name="Text Box 44"/>
            <p:cNvSpPr txBox="1">
              <a:spLocks noChangeArrowheads="1"/>
            </p:cNvSpPr>
            <p:nvPr/>
          </p:nvSpPr>
          <p:spPr bwMode="auto">
            <a:xfrm>
              <a:off x="1562" y="3580"/>
              <a:ext cx="1073" cy="4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49" charset="-122"/>
                </a:rPr>
                <a:t>条件为假</a:t>
              </a:r>
              <a:endParaRPr lang="en-US" altLang="zh-CN" sz="2000" b="1" dirty="0">
                <a:ea typeface="楷体_GB2312" pitchFamily="49" charset="-122"/>
              </a:endParaRPr>
            </a:p>
            <a:p>
              <a:pPr algn="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>
              <a:off x="613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24" name="AutoShape 46"/>
            <p:cNvSpPr>
              <a:spLocks noChangeArrowheads="1"/>
            </p:cNvSpPr>
            <p:nvPr/>
          </p:nvSpPr>
          <p:spPr bwMode="auto">
            <a:xfrm>
              <a:off x="3919" y="3041"/>
              <a:ext cx="929" cy="31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5" name="Text Box 47"/>
            <p:cNvSpPr txBox="1">
              <a:spLocks noChangeArrowheads="1"/>
            </p:cNvSpPr>
            <p:nvPr/>
          </p:nvSpPr>
          <p:spPr bwMode="auto">
            <a:xfrm>
              <a:off x="3950" y="3075"/>
              <a:ext cx="874" cy="21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2000" b="1" dirty="0">
                  <a:ea typeface="楷体_GB2312" pitchFamily="49" charset="-122"/>
                </a:rPr>
                <a:t>  </a:t>
              </a:r>
              <a:r>
                <a:rPr lang="zh-CN" altLang="en-US" sz="2000" b="1" dirty="0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26" name="Line 48"/>
            <p:cNvSpPr>
              <a:spLocks noChangeShapeType="1"/>
            </p:cNvSpPr>
            <p:nvPr/>
          </p:nvSpPr>
          <p:spPr bwMode="auto">
            <a:xfrm>
              <a:off x="4851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83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84784"/>
            <a:ext cx="8280920" cy="4154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  <a:endParaRPr lang="zh-CN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test-host-up-or-down.sh</a:t>
            </a:r>
            <a:endParaRPr lang="zh-CN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# if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的条件部分可以使用普通的命令进行测试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当命令正确执行（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$?=0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）返回真，否则（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$?&lt;&gt;0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）返回假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myhost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=centos1.ls-al.me</a:t>
            </a:r>
            <a:endParaRPr lang="zh-CN" altLang="zh-CN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ping -c1 -w2 $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myhost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&amp;&gt;/dev/null</a:t>
            </a:r>
            <a:endParaRPr lang="zh-CN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"$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myhost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is UP."</a:t>
            </a:r>
            <a:endParaRPr lang="zh-CN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"$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myhost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is DOWN." 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zh-CN" altLang="en-US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语句举例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84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80920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 idcheck.sh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purpose: check user id to see if user is root.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Only root has a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uid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of 0.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Format for id output: 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uid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=9496(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ellie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gid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=40 groups=40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  root's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uid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=0 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endParaRPr lang="zh-CN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id=`id |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awk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-F'[=(]'  '{print $2}'`   # get user ID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"your user id is: $id"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(( id == 0 ))    # [ $id 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eq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0 ]</a:t>
            </a:r>
            <a:endParaRPr lang="zh-CN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"you are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superuser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."</a:t>
            </a:r>
            <a:endParaRPr lang="zh-CN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"you are not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superuser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." 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语句流程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604664"/>
          </a:xfrm>
        </p:spPr>
        <p:txBody>
          <a:bodyPr/>
          <a:lstStyle/>
          <a:p>
            <a:r>
              <a:rPr lang="zh-CN" altLang="en-US" dirty="0"/>
              <a:t>多分支：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针对多个条件执行不同操作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85</a:t>
            </a:fld>
            <a:endParaRPr lang="en-US" altLang="zh-CN" dirty="0"/>
          </a:p>
        </p:txBody>
      </p:sp>
      <p:grpSp>
        <p:nvGrpSpPr>
          <p:cNvPr id="7" name="Group 32"/>
          <p:cNvGrpSpPr/>
          <p:nvPr/>
        </p:nvGrpSpPr>
        <p:grpSpPr bwMode="auto">
          <a:xfrm>
            <a:off x="468313" y="2039268"/>
            <a:ext cx="7920037" cy="3910012"/>
            <a:chOff x="295" y="1117"/>
            <a:chExt cx="4989" cy="2463"/>
          </a:xfrm>
        </p:grpSpPr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2154" y="193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1221" y="1332"/>
              <a:ext cx="0" cy="1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527" y="1650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636" y="1795"/>
              <a:ext cx="1202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1600" b="1" dirty="0">
                  <a:ea typeface="楷体_GB2312" pitchFamily="49" charset="-122"/>
                </a:rPr>
                <a:t> </a:t>
              </a:r>
              <a:r>
                <a:rPr lang="zh-CN" altLang="en-US" sz="1600" b="1" dirty="0">
                  <a:ea typeface="楷体_GB2312" pitchFamily="49" charset="-122"/>
                </a:rPr>
                <a:t>条件测试命令</a:t>
              </a:r>
              <a:r>
                <a:rPr lang="en-US" altLang="zh-CN" sz="1600" b="1" dirty="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2" name="AutoShape 37"/>
            <p:cNvSpPr>
              <a:spLocks noChangeArrowheads="1"/>
            </p:cNvSpPr>
            <p:nvPr/>
          </p:nvSpPr>
          <p:spPr bwMode="auto">
            <a:xfrm>
              <a:off x="2263" y="1171"/>
              <a:ext cx="983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2282" y="1216"/>
              <a:ext cx="956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>
              <a:off x="1221" y="1332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3246" y="1332"/>
              <a:ext cx="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 flipV="1">
              <a:off x="4634" y="2678"/>
              <a:ext cx="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7" name="Text Box 42"/>
            <p:cNvSpPr txBox="1">
              <a:spLocks noChangeArrowheads="1"/>
            </p:cNvSpPr>
            <p:nvPr/>
          </p:nvSpPr>
          <p:spPr bwMode="auto">
            <a:xfrm>
              <a:off x="1148" y="1117"/>
              <a:ext cx="983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条件为真  </a:t>
              </a: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2147" y="3430"/>
              <a:ext cx="1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9" name="Line 44"/>
            <p:cNvSpPr>
              <a:spLocks noChangeShapeType="1"/>
            </p:cNvSpPr>
            <p:nvPr/>
          </p:nvSpPr>
          <p:spPr bwMode="auto">
            <a:xfrm>
              <a:off x="4172" y="3430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" name="AutoShape 45"/>
            <p:cNvSpPr>
              <a:spLocks noChangeArrowheads="1"/>
            </p:cNvSpPr>
            <p:nvPr/>
          </p:nvSpPr>
          <p:spPr bwMode="auto">
            <a:xfrm>
              <a:off x="3187" y="329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3207" y="3343"/>
              <a:ext cx="956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n…</a:t>
              </a:r>
            </a:p>
          </p:txBody>
        </p:sp>
        <p:sp>
          <p:nvSpPr>
            <p:cNvPr id="22" name="Text Box 47"/>
            <p:cNvSpPr txBox="1">
              <a:spLocks noChangeArrowheads="1"/>
            </p:cNvSpPr>
            <p:nvPr/>
          </p:nvSpPr>
          <p:spPr bwMode="auto">
            <a:xfrm>
              <a:off x="2089" y="3205"/>
              <a:ext cx="984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条件为假  </a:t>
              </a: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23" name="AutoShape 48"/>
            <p:cNvSpPr>
              <a:spLocks noChangeArrowheads="1"/>
            </p:cNvSpPr>
            <p:nvPr/>
          </p:nvSpPr>
          <p:spPr bwMode="auto">
            <a:xfrm>
              <a:off x="1453" y="2201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1561" y="2346"/>
              <a:ext cx="1274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 err="1">
                  <a:solidFill>
                    <a:srgbClr val="FF0000"/>
                  </a:solidFill>
                  <a:ea typeface="楷体_GB2312" pitchFamily="49" charset="-122"/>
                </a:rPr>
                <a:t>elif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条件测试命令</a:t>
              </a:r>
              <a:r>
                <a:rPr lang="en-US" altLang="zh-CN" sz="1600" b="1" dirty="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5" name="Line 50"/>
            <p:cNvSpPr>
              <a:spLocks noChangeShapeType="1"/>
            </p:cNvSpPr>
            <p:nvPr/>
          </p:nvSpPr>
          <p:spPr bwMode="auto">
            <a:xfrm>
              <a:off x="1221" y="245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" name="AutoShape 51"/>
            <p:cNvSpPr>
              <a:spLocks noChangeArrowheads="1"/>
            </p:cNvSpPr>
            <p:nvPr/>
          </p:nvSpPr>
          <p:spPr bwMode="auto">
            <a:xfrm>
              <a:off x="3187" y="181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52"/>
            <p:cNvSpPr txBox="1">
              <a:spLocks noChangeArrowheads="1"/>
            </p:cNvSpPr>
            <p:nvPr/>
          </p:nvSpPr>
          <p:spPr bwMode="auto">
            <a:xfrm>
              <a:off x="3215" y="1848"/>
              <a:ext cx="957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28" name="Line 53"/>
            <p:cNvSpPr>
              <a:spLocks noChangeShapeType="1"/>
            </p:cNvSpPr>
            <p:nvPr/>
          </p:nvSpPr>
          <p:spPr bwMode="auto">
            <a:xfrm>
              <a:off x="2154" y="1941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9" name="Line 54"/>
            <p:cNvSpPr>
              <a:spLocks noChangeShapeType="1"/>
            </p:cNvSpPr>
            <p:nvPr/>
          </p:nvSpPr>
          <p:spPr bwMode="auto">
            <a:xfrm>
              <a:off x="4180" y="194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0" name="Line 55"/>
            <p:cNvSpPr>
              <a:spLocks noChangeShapeType="1"/>
            </p:cNvSpPr>
            <p:nvPr/>
          </p:nvSpPr>
          <p:spPr bwMode="auto">
            <a:xfrm>
              <a:off x="4634" y="1332"/>
              <a:ext cx="0" cy="1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2082" y="1725"/>
              <a:ext cx="983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条件为真  </a:t>
              </a: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32" name="Text Box 57"/>
            <p:cNvSpPr txBox="1">
              <a:spLocks noChangeArrowheads="1"/>
            </p:cNvSpPr>
            <p:nvPr/>
          </p:nvSpPr>
          <p:spPr bwMode="auto">
            <a:xfrm>
              <a:off x="1976" y="2925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33" name="Line 58"/>
            <p:cNvSpPr>
              <a:spLocks noChangeShapeType="1"/>
            </p:cNvSpPr>
            <p:nvPr/>
          </p:nvSpPr>
          <p:spPr bwMode="auto">
            <a:xfrm>
              <a:off x="2147" y="3083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3303" y="2925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35" name="Line 60"/>
            <p:cNvSpPr>
              <a:spLocks noChangeShapeType="1"/>
            </p:cNvSpPr>
            <p:nvPr/>
          </p:nvSpPr>
          <p:spPr bwMode="auto">
            <a:xfrm>
              <a:off x="295" y="1911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6" name="AutoShape 61"/>
            <p:cNvSpPr>
              <a:spLocks noChangeArrowheads="1"/>
            </p:cNvSpPr>
            <p:nvPr/>
          </p:nvSpPr>
          <p:spPr bwMode="auto">
            <a:xfrm>
              <a:off x="4199" y="2373"/>
              <a:ext cx="852" cy="28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62"/>
            <p:cNvSpPr txBox="1">
              <a:spLocks noChangeArrowheads="1"/>
            </p:cNvSpPr>
            <p:nvPr/>
          </p:nvSpPr>
          <p:spPr bwMode="auto">
            <a:xfrm>
              <a:off x="4241" y="2403"/>
              <a:ext cx="801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 err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 </a:t>
              </a:r>
              <a:r>
                <a:rPr lang="en-US" altLang="zh-CN" sz="1600" b="1" dirty="0">
                  <a:ea typeface="楷体_GB2312" pitchFamily="49" charset="-122"/>
                </a:rPr>
                <a:t> </a:t>
              </a:r>
              <a:r>
                <a:rPr lang="zh-CN" altLang="en-US" sz="1600" b="1" dirty="0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38" name="Line 63"/>
            <p:cNvSpPr>
              <a:spLocks noChangeShapeType="1"/>
            </p:cNvSpPr>
            <p:nvPr/>
          </p:nvSpPr>
          <p:spPr bwMode="auto">
            <a:xfrm>
              <a:off x="5053" y="2512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语句举例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86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8280920" cy="47089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ask-age.sh</a:t>
            </a:r>
            <a:endParaRPr lang="zh-CN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read  -p "How old are you?  "  age 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使用 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Shell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算术运算符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(())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进行条件测试</a:t>
            </a:r>
            <a:endParaRPr lang="zh-CN" altLang="zh-CN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((age&lt;0||age&gt;120))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echo "Out of range !"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exit 1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使用多分支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if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语句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 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((age&gt;=0&amp;&amp;age&lt;13))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  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"Child !"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elif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((age&gt;=13&amp;&amp;age&lt;20))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then  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Callan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!"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elif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((age&gt;=20&amp;&amp;age&lt;30))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  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"P III !"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elif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((age&gt;=30&amp;&amp;age&lt;40))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  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"P IV !"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  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"Sorry I asked."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语句举例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87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99649"/>
            <a:ext cx="8280920" cy="48936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  <a:endParaRPr lang="zh-CN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useronline.sh</a:t>
            </a:r>
            <a:endParaRPr lang="zh-CN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# if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语句可以嵌套使用</a:t>
            </a:r>
            <a:endParaRPr lang="zh-CN" altLang="zh-CN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[ $# -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eq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1 ]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</a:t>
            </a:r>
            <a:r>
              <a:rPr lang="zh-CN" altLang="en-US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或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[[ $#==1 ]] </a:t>
            </a:r>
            <a:r>
              <a:rPr lang="zh-CN" altLang="en-US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或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(($#==1))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who|grep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$1 &gt;/dev/null</a:t>
            </a: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echo $1 is active.</a:t>
            </a: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echo $1 is not active.</a:t>
            </a: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pt-BR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"Usage: $0 &lt;username&gt;"</a:t>
            </a:r>
          </a:p>
          <a:p>
            <a:r>
              <a:rPr lang="pt-BR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exit 1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zh-CN" altLang="en-US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语句举例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88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99649"/>
            <a:ext cx="828092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  <a:endParaRPr lang="zh-CN" altLang="zh-CN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decide_file_type.sh</a:t>
            </a:r>
            <a:endParaRPr lang="zh-CN" altLang="zh-CN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ea"/>
              </a:rPr>
              <a:t># if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语句可以嵌套使用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 $# -ne 1 ]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&amp;&amp;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"Usage: $0 &lt;filename&gt;"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exit 1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file=$1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[ -d $file ]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"$file is a directory"</a:t>
            </a:r>
          </a:p>
          <a:p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elif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[ -f $file ]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[ -r $file -a -w $file -a -x $file ] </a:t>
            </a:r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then</a:t>
            </a:r>
          </a:p>
          <a:p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# if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[[ -r $file &amp;&amp; -w $file &amp;&amp; -x $file ]] </a:t>
            </a:r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then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echo “You have (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rwx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permissioon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on $file."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en-US" altLang="zh-CN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"$file is neither a file nor a directory."</a:t>
            </a:r>
          </a:p>
          <a:p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——case </a:t>
            </a:r>
            <a:r>
              <a:rPr lang="zh-CN" altLang="en-US" dirty="0"/>
              <a:t>语句语法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89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196752"/>
            <a:ext cx="8382000" cy="49212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case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# </a:t>
            </a:r>
            <a:r>
              <a:rPr lang="en-US" altLang="zh-CN" sz="2400" b="1" dirty="0" err="1">
                <a:latin typeface="Courier New" panose="02070309020205020404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为表达式，关键词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不要忘！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pattern1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)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Courier New" panose="02070309020205020404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与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楷体_GB2312" pitchFamily="49" charset="-122"/>
              </a:rPr>
              <a:t>pattern1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匹配，注意括号</a:t>
            </a:r>
            <a:endParaRPr lang="zh-CN" altLang="en-US" sz="2400" b="1" dirty="0">
              <a:solidFill>
                <a:srgbClr val="99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楷体_GB2312" pitchFamily="49" charset="-122"/>
              </a:rPr>
              <a:t>commands1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执行语句块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楷体_GB2312" pitchFamily="49" charset="-122"/>
              </a:rPr>
              <a:t>commands1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楷体_GB2312" pitchFamily="49" charset="-122"/>
              </a:rPr>
              <a:t> ;;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跳出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结构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pattern2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)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与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楷体_GB2312" pitchFamily="49" charset="-122"/>
              </a:rPr>
              <a:t>pattern2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匹配</a:t>
            </a:r>
            <a:endParaRPr lang="zh-CN" altLang="en-US" sz="2400" b="1" dirty="0">
              <a:solidFill>
                <a:srgbClr val="99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楷体_GB2312" pitchFamily="49" charset="-122"/>
              </a:rPr>
              <a:t> commands2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执行语句块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楷体_GB2312" pitchFamily="49" charset="-122"/>
              </a:rPr>
              <a:t>commands2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楷体_GB2312" pitchFamily="49" charset="-122"/>
              </a:rPr>
              <a:t>;;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跳出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结构</a:t>
            </a:r>
            <a:b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</a:b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... ...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可以有任意多个模式匹配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*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)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与上面的模式都不匹配</a:t>
            </a:r>
            <a:endParaRPr lang="zh-CN" altLang="en-US" sz="2400" b="1" dirty="0">
              <a:solidFill>
                <a:srgbClr val="99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楷体_GB2312" pitchFamily="49" charset="-122"/>
              </a:rPr>
              <a:t>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执行语句块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楷体_GB2312" pitchFamily="49" charset="-122"/>
              </a:rPr>
              <a:t>commands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楷体_GB2312" pitchFamily="49" charset="-122"/>
              </a:rPr>
              <a:t>;;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跳出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结构</a:t>
            </a:r>
            <a:b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</a:br>
            <a:r>
              <a:rPr lang="en-US" altLang="zh-CN" sz="2400" b="1" dirty="0" err="1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esac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 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语句必须以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esac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终止</a:t>
            </a:r>
            <a:endParaRPr lang="en-US" altLang="zh-CN" sz="2400" b="1" dirty="0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脚本举例（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9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1520" y="1591344"/>
            <a:ext cx="8686800" cy="3951851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#!/bin/bash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# This is the first Bash shell program 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# </a:t>
            </a:r>
            <a:r>
              <a:rPr lang="en-US" altLang="zh-CN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Scriptname</a:t>
            </a: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greetings.sh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  <a:endParaRPr lang="en-US" altLang="zh-CN" sz="24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</a:rPr>
              <a:t>-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e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"Hello $LOGNAME,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\c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   "it's nice talking to you."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</a:rPr>
              <a:t>-n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"Your present working directory is: 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# Show the name of present directory</a:t>
            </a:r>
            <a:endParaRPr lang="en-US" altLang="zh-CN" sz="24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  <a:endParaRPr lang="en-US" altLang="zh-CN" sz="24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</a:rPr>
              <a:t>-e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 "The time is `date +%T`!.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\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Bye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——case </a:t>
            </a:r>
            <a:r>
              <a:rPr lang="zh-CN" altLang="en-US" dirty="0"/>
              <a:t>语句说明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90</a:t>
            </a:fld>
            <a:endParaRPr lang="en-US" altLang="zh-CN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6553" y="4512791"/>
            <a:ext cx="8207375" cy="860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anose="05000000000000000000" pitchFamily="2" charset="2"/>
              <a:buChar char="u"/>
            </a:pP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2" charset="-122"/>
              </a:rPr>
              <a:t> 每个命令块的最后必须有一个</a:t>
            </a:r>
            <a:r>
              <a:rPr lang="zh-CN" altLang="en-US" sz="2400" b="0" dirty="0">
                <a:solidFill>
                  <a:srgbClr val="0000CC"/>
                </a:solidFill>
                <a:ea typeface="黑体" panose="02010609060101010101" pitchFamily="2" charset="-122"/>
              </a:rPr>
              <a:t>双分号</a:t>
            </a: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2" charset="-122"/>
              </a:rPr>
              <a:t>，可以独占一行，或放在最后一个命令的后面。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96552" y="3792066"/>
            <a:ext cx="8136135" cy="4801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anose="05000000000000000000" pitchFamily="2" charset="2"/>
              <a:buChar char="u"/>
            </a:pP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2" charset="-122"/>
              </a:rPr>
              <a:t> 所给的匹配模式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pattern</a:t>
            </a:r>
            <a:r>
              <a:rPr lang="en-US" altLang="zh-CN" sz="2400" b="0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2" charset="-122"/>
              </a:rPr>
              <a:t>中可以含有</a:t>
            </a:r>
            <a:r>
              <a:rPr lang="zh-CN" altLang="en-US" sz="2400" b="0" dirty="0">
                <a:solidFill>
                  <a:srgbClr val="0000CC"/>
                </a:solidFill>
                <a:ea typeface="黑体" panose="02010609060101010101" pitchFamily="2" charset="-122"/>
              </a:rPr>
              <a:t>通配符</a:t>
            </a: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2" charset="-122"/>
              </a:rPr>
              <a:t>和“ 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|</a:t>
            </a: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2" charset="-122"/>
              </a:rPr>
              <a:t> ”</a:t>
            </a:r>
            <a:r>
              <a:rPr lang="en-US" altLang="zh-CN" sz="2400" b="0" dirty="0">
                <a:solidFill>
                  <a:schemeClr val="tx1"/>
                </a:solidFill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96553" y="2639541"/>
            <a:ext cx="8496300" cy="860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anose="05000000000000000000" pitchFamily="2" charset="2"/>
              <a:buChar char="u"/>
            </a:pP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2" charset="-122"/>
              </a:rPr>
              <a:t> 如果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expr</a:t>
            </a:r>
            <a:r>
              <a:rPr lang="en-US" altLang="zh-CN" sz="2400" b="0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2" charset="-122"/>
              </a:rPr>
              <a:t>没有找到匹配的模式，则执行缺省值 “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*)</a:t>
            </a:r>
            <a:r>
              <a:rPr lang="en-US" altLang="zh-CN" sz="2400" b="0" dirty="0">
                <a:solidFill>
                  <a:schemeClr val="tx1"/>
                </a:solidFill>
                <a:ea typeface="黑体" panose="02010609060101010101" pitchFamily="2" charset="-122"/>
              </a:rPr>
              <a:t> ” </a:t>
            </a: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2" charset="-122"/>
              </a:rPr>
              <a:t>后面的命令块 </a:t>
            </a:r>
            <a:r>
              <a:rPr lang="en-US" altLang="zh-CN" sz="2400" b="0" dirty="0">
                <a:solidFill>
                  <a:schemeClr val="tx1"/>
                </a:solidFill>
                <a:ea typeface="黑体" panose="02010609060101010101" pitchFamily="2" charset="-122"/>
              </a:rPr>
              <a:t>( </a:t>
            </a: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2" charset="-122"/>
              </a:rPr>
              <a:t>类似于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if</a:t>
            </a:r>
            <a:r>
              <a:rPr lang="en-US" altLang="zh-CN" sz="2400" b="0" dirty="0">
                <a:solidFill>
                  <a:schemeClr val="tx1"/>
                </a:solidFill>
                <a:ea typeface="黑体" panose="02010609060101010101" pitchFamily="2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2" charset="-122"/>
              </a:rPr>
              <a:t>中的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else</a:t>
            </a:r>
            <a:r>
              <a:rPr lang="en-US" altLang="zh-CN" sz="2400" b="0" dirty="0">
                <a:solidFill>
                  <a:schemeClr val="tx1"/>
                </a:solidFill>
                <a:ea typeface="黑体" panose="02010609060101010101" pitchFamily="2" charset="-122"/>
              </a:rPr>
              <a:t> )；</a:t>
            </a: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2" charset="-122"/>
              </a:rPr>
              <a:t>“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*)</a:t>
            </a:r>
            <a:r>
              <a:rPr lang="en-US" altLang="zh-CN" sz="2400" b="0" dirty="0">
                <a:solidFill>
                  <a:schemeClr val="tx1"/>
                </a:solidFill>
                <a:ea typeface="黑体" panose="02010609060101010101" pitchFamily="2" charset="-122"/>
              </a:rPr>
              <a:t> ” </a:t>
            </a: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2" charset="-122"/>
              </a:rPr>
              <a:t>可以不出现。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95536" y="1488604"/>
            <a:ext cx="8281168" cy="860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anose="05000000000000000000" pitchFamily="2" charset="2"/>
              <a:buChar char="u"/>
            </a:pP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2" charset="-122"/>
              </a:rPr>
              <a:t> 表达式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expr</a:t>
            </a:r>
            <a:r>
              <a:rPr lang="en-US" altLang="zh-CN" sz="2400" b="0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2" charset="-122"/>
              </a:rPr>
              <a:t>按顺序匹配每个模式，一旦有一个模式匹配成功，则执行该模式后面的所有命令，然后退出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case</a:t>
            </a:r>
            <a:r>
              <a:rPr lang="en-US" altLang="zh-CN" sz="2400" b="0" dirty="0">
                <a:solidFill>
                  <a:schemeClr val="tx1"/>
                </a:solidFill>
                <a:ea typeface="黑体" panose="0201060906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——case </a:t>
            </a:r>
            <a:r>
              <a:rPr lang="zh-CN" altLang="en-US" dirty="0"/>
              <a:t>语句流程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91</a:t>
            </a:fld>
            <a:endParaRPr lang="en-US" altLang="zh-CN" dirty="0"/>
          </a:p>
        </p:txBody>
      </p:sp>
      <p:grpSp>
        <p:nvGrpSpPr>
          <p:cNvPr id="7" name="Group 10"/>
          <p:cNvGrpSpPr/>
          <p:nvPr/>
        </p:nvGrpSpPr>
        <p:grpSpPr bwMode="auto">
          <a:xfrm>
            <a:off x="539552" y="1484784"/>
            <a:ext cx="8135938" cy="4368800"/>
            <a:chOff x="340" y="1056"/>
            <a:chExt cx="5125" cy="2752"/>
          </a:xfrm>
        </p:grpSpPr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2274" y="2280"/>
              <a:ext cx="999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232" y="2841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588" y="2386"/>
              <a:ext cx="1278" cy="48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679" y="2523"/>
              <a:ext cx="1158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case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en-US" altLang="zh-CN" sz="1600" b="1" dirty="0" err="1">
                  <a:ea typeface="楷体_GB2312" pitchFamily="49" charset="-122"/>
                </a:rPr>
                <a:t>expr</a:t>
              </a:r>
              <a:r>
                <a:rPr lang="en-US" altLang="zh-CN" sz="1600" b="1" dirty="0">
                  <a:ea typeface="楷体_GB2312" pitchFamily="49" charset="-122"/>
                </a:rPr>
                <a:t>=</a:t>
              </a:r>
              <a:r>
                <a:rPr lang="zh-CN" altLang="en-US" sz="1600" b="1" dirty="0">
                  <a:solidFill>
                    <a:srgbClr val="002060"/>
                  </a:solidFill>
                  <a:ea typeface="楷体_GB2312" pitchFamily="49" charset="-122"/>
                </a:rPr>
                <a:t>模式</a:t>
              </a:r>
              <a:r>
                <a:rPr lang="en-US" altLang="zh-CN" sz="1600" b="1" dirty="0">
                  <a:solidFill>
                    <a:srgbClr val="00206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V="1">
              <a:off x="4682" y="1076"/>
              <a:ext cx="0" cy="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40" y="262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>
              <a:off x="4175" y="2134"/>
              <a:ext cx="1034" cy="30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4195" y="2171"/>
              <a:ext cx="1036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 err="1">
                  <a:solidFill>
                    <a:srgbClr val="FF0000"/>
                  </a:solidFill>
                  <a:ea typeface="楷体_GB2312" pitchFamily="49" charset="-122"/>
                </a:rPr>
                <a:t>esac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结束分支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5222" y="227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17" name="AutoShape 20"/>
            <p:cNvSpPr>
              <a:spLocks noChangeArrowheads="1"/>
            </p:cNvSpPr>
            <p:nvPr/>
          </p:nvSpPr>
          <p:spPr bwMode="auto">
            <a:xfrm>
              <a:off x="756" y="1822"/>
              <a:ext cx="999" cy="304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805" y="1862"/>
              <a:ext cx="936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220" y="2134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1480" y="1437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V="1">
              <a:off x="1991" y="1445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980" y="1307"/>
              <a:ext cx="486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120" y="1299"/>
              <a:ext cx="214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1224" y="157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1220" y="105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1252" y="1095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27" name="AutoShape 30"/>
            <p:cNvSpPr>
              <a:spLocks noChangeArrowheads="1"/>
            </p:cNvSpPr>
            <p:nvPr/>
          </p:nvSpPr>
          <p:spPr bwMode="auto">
            <a:xfrm>
              <a:off x="2103" y="2849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2317" y="2979"/>
              <a:ext cx="882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 err="1">
                  <a:ea typeface="楷体_GB2312" pitchFamily="49" charset="-122"/>
                </a:rPr>
                <a:t>expr</a:t>
              </a:r>
              <a:r>
                <a:rPr lang="en-US" altLang="zh-CN" sz="1600" b="1" dirty="0">
                  <a:ea typeface="楷体_GB2312" pitchFamily="49" charset="-122"/>
                </a:rPr>
                <a:t>=</a:t>
              </a:r>
              <a:r>
                <a:rPr lang="zh-CN" altLang="en-US" sz="1600" b="1" dirty="0">
                  <a:solidFill>
                    <a:srgbClr val="002060"/>
                  </a:solidFill>
                  <a:ea typeface="楷体_GB2312" pitchFamily="49" charset="-122"/>
                </a:rPr>
                <a:t>模式</a:t>
              </a:r>
              <a:r>
                <a:rPr lang="en-US" altLang="zh-CN" sz="1600" b="1" dirty="0">
                  <a:solidFill>
                    <a:srgbClr val="00206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9" name="AutoShape 32"/>
            <p:cNvSpPr>
              <a:spLocks noChangeArrowheads="1"/>
            </p:cNvSpPr>
            <p:nvPr/>
          </p:nvSpPr>
          <p:spPr bwMode="auto">
            <a:xfrm>
              <a:off x="4050" y="3328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4166" y="3458"/>
              <a:ext cx="1094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 err="1">
                  <a:ea typeface="楷体_GB2312" pitchFamily="49" charset="-122"/>
                </a:rPr>
                <a:t>expr</a:t>
              </a:r>
              <a:r>
                <a:rPr lang="en-US" altLang="zh-CN" sz="1600" b="1" dirty="0">
                  <a:ea typeface="楷体_GB2312" pitchFamily="49" charset="-122"/>
                </a:rPr>
                <a:t>=</a:t>
              </a:r>
              <a:r>
                <a:rPr lang="zh-CN" altLang="en-US" sz="1600" b="1" dirty="0">
                  <a:solidFill>
                    <a:srgbClr val="002060"/>
                  </a:solidFill>
                  <a:ea typeface="楷体_GB2312" pitchFamily="49" charset="-122"/>
                </a:rPr>
                <a:t>其他值</a:t>
              </a:r>
              <a:r>
                <a:rPr lang="en-US" altLang="zh-CN" sz="1600" b="1" dirty="0">
                  <a:solidFill>
                    <a:srgbClr val="002060"/>
                  </a:solidFill>
                  <a:ea typeface="楷体_GB2312" pitchFamily="49" charset="-122"/>
                </a:rPr>
                <a:t>(*)</a:t>
              </a:r>
            </a:p>
          </p:txBody>
        </p:sp>
        <p:sp>
          <p:nvSpPr>
            <p:cNvPr id="31" name="AutoShape 34"/>
            <p:cNvSpPr>
              <a:spLocks noChangeArrowheads="1"/>
            </p:cNvSpPr>
            <p:nvPr/>
          </p:nvSpPr>
          <p:spPr bwMode="auto">
            <a:xfrm>
              <a:off x="4113" y="2763"/>
              <a:ext cx="1171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4111" y="2803"/>
              <a:ext cx="1181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默认命令序列</a:t>
              </a:r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4683" y="308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4678" y="2447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3625" y="3457"/>
              <a:ext cx="486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1232" y="1068"/>
              <a:ext cx="3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1625" y="1421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1252" y="2164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1281" y="2820"/>
              <a:ext cx="183" cy="21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1228" y="3084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2752" y="332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2802" y="3304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2748" y="3568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2325" y="2326"/>
              <a:ext cx="936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2739" y="2598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2999" y="1901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V="1">
              <a:off x="3510" y="1909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48" name="AutoShape 51"/>
            <p:cNvSpPr>
              <a:spLocks noChangeArrowheads="1"/>
            </p:cNvSpPr>
            <p:nvPr/>
          </p:nvSpPr>
          <p:spPr bwMode="auto">
            <a:xfrm>
              <a:off x="2499" y="1771"/>
              <a:ext cx="487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2640" y="1763"/>
              <a:ext cx="213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2743" y="203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2739" y="1076"/>
              <a:ext cx="0" cy="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52" name="Text Box 55"/>
            <p:cNvSpPr txBox="1">
              <a:spLocks noChangeArrowheads="1"/>
            </p:cNvSpPr>
            <p:nvPr/>
          </p:nvSpPr>
          <p:spPr bwMode="auto">
            <a:xfrm>
              <a:off x="2771" y="1559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53" name="Text Box 56"/>
            <p:cNvSpPr txBox="1">
              <a:spLocks noChangeArrowheads="1"/>
            </p:cNvSpPr>
            <p:nvPr/>
          </p:nvSpPr>
          <p:spPr bwMode="auto">
            <a:xfrm>
              <a:off x="3144" y="1885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54" name="Text Box 57"/>
            <p:cNvSpPr txBox="1">
              <a:spLocks noChangeArrowheads="1"/>
            </p:cNvSpPr>
            <p:nvPr/>
          </p:nvSpPr>
          <p:spPr bwMode="auto">
            <a:xfrm>
              <a:off x="2771" y="2628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260648"/>
            <a:ext cx="8229600" cy="1139825"/>
          </a:xfrm>
        </p:spPr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—case </a:t>
            </a:r>
            <a:r>
              <a:rPr lang="zh-CN" altLang="en-US" dirty="0"/>
              <a:t>语句举例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92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076538"/>
            <a:ext cx="8280920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what-lang-do-you-like.sh</a:t>
            </a:r>
            <a:endParaRPr lang="zh-CN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"What is your preferred scripting language?"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"1) bash"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"2)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perl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"3) python"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"4) ruby"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"5) I do not know !"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read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lang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lang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1)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"You selected bash"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2)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"You selected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perl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3)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"You selected python"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4)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"You selected ruby"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5)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exit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esac</a:t>
            </a:r>
            <a:endParaRPr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—case </a:t>
            </a:r>
            <a:r>
              <a:rPr lang="zh-CN" altLang="en-US" dirty="0"/>
              <a:t>语句举例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93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679317"/>
            <a:ext cx="8280920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yesorno.sh</a:t>
            </a:r>
            <a:endParaRPr lang="zh-CN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-n "Do you agree with this? [yes or no]: " 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read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yn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yn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Yy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 | 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Yy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Ee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][Ss] )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"Agreed."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Nn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 | 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N|n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O|o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   )   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"Not agreed."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exit 1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;;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*)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echo "Invalid input."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;;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esac</a:t>
            </a:r>
            <a:endParaRPr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—case </a:t>
            </a:r>
            <a:r>
              <a:rPr lang="zh-CN" altLang="en-US" dirty="0"/>
              <a:t>语句举例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94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424965"/>
            <a:ext cx="8280920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  <a:endParaRPr lang="zh-CN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all_in_one_backup.sh</a:t>
            </a:r>
            <a:endParaRPr lang="zh-CN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A shell script to backup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mysql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webserver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and files.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opt=$1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case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$1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</a:p>
          <a:p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600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sql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"Running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mysql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backup using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mysqldump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tool..."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;;</a:t>
            </a:r>
          </a:p>
          <a:p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sync) 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"Running backup using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rsync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tool..."    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;;</a:t>
            </a:r>
            <a:endParaRPr lang="en-US" altLang="zh-CN" sz="16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600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git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"Running backup using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gistore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tool..."  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;;</a:t>
            </a:r>
            <a:endParaRPr lang="en-US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tar) 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"Running tape backup using tar tool..."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;;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*)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echo "Backup shell script utility"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echo "Usage: $0 {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sql|sync|git|tar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echo "	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sql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: Run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mySQL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backup utility."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echo "	sync : Run web server backup utility."	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echo "	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git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: Run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gistore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backup utility."	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echo "	tar  : Run tape backup utility." 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;;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esac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—case </a:t>
            </a:r>
            <a:r>
              <a:rPr lang="zh-CN" altLang="en-US" dirty="0"/>
              <a:t>语句举例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95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76538"/>
            <a:ext cx="8280920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  <a:endParaRPr lang="zh-CN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disktest.sh</a:t>
            </a:r>
            <a:endParaRPr lang="zh-CN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This script does a very simple test for checking disk space.</a:t>
            </a:r>
          </a:p>
          <a:p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max_usage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=$(LANG=C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-Ph |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awk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'{print $5}' |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grep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% |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grep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-v Use | sort -n | tail -1 | cut -d "%" -f1)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case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${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max_usage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</a:p>
          <a:p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[1-6]*)  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MSG="All is quiet."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;;</a:t>
            </a:r>
          </a:p>
          <a:p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[7-8]*)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MSG="Start thinking about cleaning out some stuff. 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MSG="$MSG There's a partition that is $space % full."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;;</a:t>
            </a:r>
          </a:p>
          <a:p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9[1-8])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MSG="Better hurry with that new disk... "  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MSG="$MSG One partition is $space % full."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;;</a:t>
            </a:r>
          </a:p>
          <a:p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99)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MSG="I'm drowning here!  There's a partition at $space %!"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;;</a:t>
            </a:r>
          </a:p>
          <a:p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*)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MSG="I seem to be running with an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nonexitent</a:t>
            </a:r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amount of disk space..."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;;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esac</a:t>
            </a:r>
            <a:endParaRPr lang="en-US" altLang="zh-CN" sz="16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 $MSG | mail -s "disk report `date`" root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流程控制</a:t>
            </a:r>
            <a:r>
              <a:rPr lang="en-US" altLang="zh-CN" dirty="0"/>
              <a:t>——</a:t>
            </a:r>
            <a:r>
              <a:rPr lang="zh-CN" altLang="en-US" dirty="0"/>
              <a:t>循环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t>96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/>
              <a:t>语法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说明</a:t>
            </a:r>
            <a:endParaRPr lang="en-US" altLang="zh-CN" dirty="0"/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400" dirty="0">
                <a:ea typeface="黑体" panose="02010609060101010101" pitchFamily="2" charset="-122"/>
              </a:rPr>
              <a:t>列表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list</a:t>
            </a:r>
            <a:r>
              <a:rPr lang="en-US" altLang="zh-CN" sz="2400" dirty="0">
                <a:ea typeface="黑体" panose="02010609060101010101" pitchFamily="2" charset="-122"/>
              </a:rPr>
              <a:t> </a:t>
            </a:r>
            <a:r>
              <a:rPr lang="zh-CN" altLang="en-US" sz="2400" dirty="0">
                <a:ea typeface="黑体" panose="02010609060101010101" pitchFamily="2" charset="-122"/>
              </a:rPr>
              <a:t>可以是</a:t>
            </a:r>
            <a:r>
              <a:rPr lang="zh-CN" altLang="en-US" sz="2400" dirty="0">
                <a:solidFill>
                  <a:srgbClr val="0000CC"/>
                </a:solidFill>
                <a:ea typeface="黑体" panose="02010609060101010101" pitchFamily="2" charset="-122"/>
              </a:rPr>
              <a:t>命令替换</a:t>
            </a:r>
            <a:r>
              <a:rPr lang="zh-CN" altLang="en-US" sz="2400" dirty="0">
                <a:ea typeface="黑体" panose="02010609060101010101" pitchFamily="2" charset="-122"/>
              </a:rPr>
              <a:t>、</a:t>
            </a:r>
            <a:r>
              <a:rPr lang="zh-CN" altLang="en-US" sz="2400" dirty="0">
                <a:solidFill>
                  <a:srgbClr val="0000CC"/>
                </a:solidFill>
                <a:ea typeface="黑体" panose="02010609060101010101" pitchFamily="2" charset="-122"/>
              </a:rPr>
              <a:t>变量名替换</a:t>
            </a:r>
            <a:r>
              <a:rPr lang="zh-CN" altLang="en-US" sz="2400" dirty="0">
                <a:ea typeface="黑体" panose="02010609060101010101" pitchFamily="2" charset="-122"/>
              </a:rPr>
              <a:t>、</a:t>
            </a:r>
            <a:r>
              <a:rPr lang="zh-CN" altLang="en-US" sz="2400" dirty="0">
                <a:solidFill>
                  <a:srgbClr val="0000CC"/>
                </a:solidFill>
                <a:ea typeface="黑体" panose="02010609060101010101" pitchFamily="2" charset="-122"/>
              </a:rPr>
              <a:t>字符串</a:t>
            </a:r>
            <a:r>
              <a:rPr lang="zh-CN" altLang="en-US" sz="2400" dirty="0">
                <a:ea typeface="黑体" panose="02010609060101010101" pitchFamily="2" charset="-122"/>
              </a:rPr>
              <a:t>和</a:t>
            </a:r>
            <a:r>
              <a:rPr lang="zh-CN" altLang="en-US" sz="2400" dirty="0">
                <a:solidFill>
                  <a:srgbClr val="0000CC"/>
                </a:solidFill>
                <a:ea typeface="黑体" panose="02010609060101010101" pitchFamily="2" charset="-122"/>
              </a:rPr>
              <a:t>文件名列表 </a:t>
            </a:r>
            <a:r>
              <a:rPr lang="zh-CN" altLang="en-US" sz="2400" dirty="0">
                <a:ea typeface="黑体" panose="02010609060101010101" pitchFamily="2" charset="-122"/>
              </a:rPr>
              <a:t>( 可包含通配符 )，每个列表项以空格间隔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400" b="1" dirty="0"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for</a:t>
            </a:r>
            <a:r>
              <a:rPr lang="en-US" altLang="zh-CN" sz="2400" b="1" dirty="0">
                <a:ea typeface="黑体" panose="02010609060101010101" pitchFamily="2" charset="-122"/>
              </a:rPr>
              <a:t> </a:t>
            </a:r>
            <a:r>
              <a:rPr lang="zh-CN" altLang="en-US" sz="2400" dirty="0">
                <a:ea typeface="黑体" panose="02010609060101010101" pitchFamily="2" charset="-122"/>
              </a:rPr>
              <a:t>循环执行的次数取决于列表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list</a:t>
            </a:r>
            <a:r>
              <a:rPr lang="en-US" altLang="zh-CN" sz="2400" dirty="0">
                <a:ea typeface="黑体" panose="02010609060101010101" pitchFamily="2" charset="-122"/>
              </a:rPr>
              <a:t> </a:t>
            </a:r>
            <a:r>
              <a:rPr lang="zh-CN" altLang="en-US" sz="2400" dirty="0">
                <a:ea typeface="黑体" panose="02010609060101010101" pitchFamily="2" charset="-122"/>
              </a:rPr>
              <a:t>中单词的个数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400" dirty="0">
                <a:ea typeface="黑体" panose="02010609060101010101" pitchFamily="2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可以</a:t>
            </a:r>
            <a:r>
              <a:rPr kumimoji="1" lang="zh-CN" altLang="en-US" sz="2400" b="1" dirty="0">
                <a:latin typeface="Courier New" panose="02070309020205020404" pitchFamily="49" charset="0"/>
                <a:ea typeface="黑体" panose="02010609060101010101" pitchFamily="2" charset="-122"/>
              </a:rPr>
              <a:t>省略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in list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en-US" sz="2400" b="1" dirty="0"/>
              <a:t>，</a:t>
            </a:r>
            <a:r>
              <a:rPr kumimoji="1" lang="en-US" altLang="en-US" sz="2400" b="1" dirty="0" err="1">
                <a:latin typeface="Times New Roman" panose="02020603050405020304" pitchFamily="18" charset="0"/>
                <a:ea typeface="黑体" panose="02010609060101010101" pitchFamily="2" charset="-122"/>
              </a:rPr>
              <a:t>省略时相当于</a:t>
            </a:r>
            <a:r>
              <a:rPr kumimoji="1" lang="en-US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kumimoji="1" lang="en-US" altLang="en-US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in "$@"</a:t>
            </a:r>
            <a:endParaRPr kumimoji="1" lang="zh-CN" altLang="en-US" sz="2400" b="1" dirty="0">
              <a:solidFill>
                <a:srgbClr val="0000CC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97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750" y="1628800"/>
            <a:ext cx="8382000" cy="2109787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for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variable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list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每一次循环，依次把列表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楷体_GB2312" pitchFamily="49" charset="-122"/>
              </a:rPr>
              <a:t>list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中的一个值赋给循环变量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do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循环体开始的标志</a:t>
            </a:r>
            <a:endParaRPr lang="zh-CN" altLang="en-US" sz="2400" b="1" dirty="0">
              <a:solidFill>
                <a:srgbClr val="99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49" charset="-122"/>
              </a:rPr>
              <a:t> 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循环变量每取一次值，循环体就执行一遍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49" charset="-122"/>
              </a:rPr>
              <a:t>done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循环结束的标志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，返回循环顶部</a:t>
            </a:r>
            <a:endParaRPr lang="en-US" altLang="zh-CN" sz="2400" b="1" dirty="0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0162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dirty="0"/>
              <a:t>首先将 </a:t>
            </a:r>
            <a:r>
              <a:rPr lang="en-US" altLang="zh-CN" sz="2400" dirty="0">
                <a:solidFill>
                  <a:srgbClr val="002060"/>
                </a:solidFill>
              </a:rPr>
              <a:t>list </a:t>
            </a:r>
            <a:r>
              <a:rPr lang="zh-CN" altLang="en-US" sz="2400" dirty="0"/>
              <a:t>的 </a:t>
            </a:r>
            <a:r>
              <a:rPr lang="en-US" altLang="zh-CN" sz="2400" dirty="0">
                <a:solidFill>
                  <a:srgbClr val="002060"/>
                </a:solidFill>
              </a:rPr>
              <a:t>item1 </a:t>
            </a:r>
            <a:r>
              <a:rPr lang="zh-CN" altLang="en-US" sz="2400" dirty="0"/>
              <a:t>赋给 </a:t>
            </a:r>
            <a:r>
              <a:rPr lang="en-US" altLang="zh-CN" sz="2400" dirty="0"/>
              <a:t>variable</a:t>
            </a:r>
          </a:p>
          <a:p>
            <a:pPr lvl="1"/>
            <a:r>
              <a:rPr lang="zh-CN" altLang="en-US" sz="2000" dirty="0"/>
              <a:t>执行</a:t>
            </a:r>
            <a:r>
              <a:rPr lang="en-US" altLang="zh-CN" sz="2000" dirty="0"/>
              <a:t>do</a:t>
            </a:r>
            <a:r>
              <a:rPr lang="zh-CN" altLang="en-US" sz="2000" dirty="0"/>
              <a:t>和</a:t>
            </a:r>
            <a:r>
              <a:rPr lang="en-US" altLang="zh-CN" sz="2000" dirty="0"/>
              <a:t>done</a:t>
            </a:r>
            <a:r>
              <a:rPr lang="zh-CN" altLang="en-US" sz="2000" dirty="0"/>
              <a:t>之间的 </a:t>
            </a:r>
            <a:r>
              <a:rPr lang="en-US" altLang="zh-CN" sz="2000" dirty="0">
                <a:solidFill>
                  <a:srgbClr val="002060"/>
                </a:solidFill>
              </a:rPr>
              <a:t>commands</a:t>
            </a:r>
          </a:p>
          <a:p>
            <a:r>
              <a:rPr lang="zh-CN" altLang="en-US" sz="2400" dirty="0"/>
              <a:t>然后再将 </a:t>
            </a:r>
            <a:r>
              <a:rPr lang="en-US" altLang="zh-CN" sz="2400" dirty="0">
                <a:solidFill>
                  <a:srgbClr val="002060"/>
                </a:solidFill>
              </a:rPr>
              <a:t>list </a:t>
            </a:r>
            <a:r>
              <a:rPr lang="zh-CN" altLang="en-US" sz="2400" dirty="0"/>
              <a:t>的 </a:t>
            </a:r>
            <a:r>
              <a:rPr lang="en-US" altLang="zh-CN" sz="2400" dirty="0">
                <a:solidFill>
                  <a:srgbClr val="002060"/>
                </a:solidFill>
              </a:rPr>
              <a:t>item2 </a:t>
            </a:r>
            <a:r>
              <a:rPr lang="zh-CN" altLang="en-US" sz="2400" dirty="0"/>
              <a:t>赋给 </a:t>
            </a:r>
            <a:r>
              <a:rPr lang="en-US" altLang="zh-CN" sz="2400" dirty="0"/>
              <a:t>variable</a:t>
            </a:r>
          </a:p>
          <a:p>
            <a:pPr lvl="1"/>
            <a:r>
              <a:rPr lang="zh-CN" altLang="en-US" sz="2000" dirty="0"/>
              <a:t>执行</a:t>
            </a:r>
            <a:r>
              <a:rPr lang="en-US" altLang="zh-CN" sz="2000" dirty="0"/>
              <a:t>do</a:t>
            </a:r>
            <a:r>
              <a:rPr lang="zh-CN" altLang="en-US" sz="2000" dirty="0"/>
              <a:t>和</a:t>
            </a:r>
            <a:r>
              <a:rPr lang="en-US" altLang="zh-CN" sz="2000" dirty="0"/>
              <a:t>done</a:t>
            </a:r>
            <a:r>
              <a:rPr lang="zh-CN" altLang="en-US" sz="2000" dirty="0"/>
              <a:t>之间的 </a:t>
            </a:r>
            <a:r>
              <a:rPr lang="en-US" altLang="zh-CN" sz="2000" dirty="0">
                <a:solidFill>
                  <a:srgbClr val="002060"/>
                </a:solidFill>
              </a:rPr>
              <a:t>commands</a:t>
            </a:r>
          </a:p>
          <a:p>
            <a:pPr lvl="1"/>
            <a:r>
              <a:rPr lang="zh-CN" altLang="en-US" sz="2000" dirty="0"/>
              <a:t>如此循环，直到 </a:t>
            </a:r>
            <a:r>
              <a:rPr lang="en-US" altLang="zh-CN" sz="2000" dirty="0">
                <a:solidFill>
                  <a:srgbClr val="002060"/>
                </a:solidFill>
              </a:rPr>
              <a:t>list</a:t>
            </a:r>
            <a:r>
              <a:rPr lang="en-US" altLang="zh-CN" sz="2000" dirty="0"/>
              <a:t> </a:t>
            </a:r>
            <a:r>
              <a:rPr lang="zh-CN" altLang="en-US" sz="2000" dirty="0"/>
              <a:t>中的所有</a:t>
            </a:r>
            <a:r>
              <a:rPr lang="zh-CN" altLang="en-US" sz="2000" dirty="0">
                <a:solidFill>
                  <a:srgbClr val="002060"/>
                </a:solidFill>
              </a:rPr>
              <a:t> </a:t>
            </a:r>
            <a:r>
              <a:rPr lang="en-US" altLang="zh-CN" sz="2000" dirty="0">
                <a:solidFill>
                  <a:srgbClr val="002060"/>
                </a:solidFill>
              </a:rPr>
              <a:t>item </a:t>
            </a:r>
            <a:r>
              <a:rPr lang="zh-CN" altLang="en-US" sz="2000" dirty="0"/>
              <a:t>值都已经用完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98</a:t>
            </a:fld>
            <a:endParaRPr lang="en-US" altLang="zh-CN" dirty="0"/>
          </a:p>
        </p:txBody>
      </p:sp>
      <p:sp>
        <p:nvSpPr>
          <p:cNvPr id="45" name="菱形 44"/>
          <p:cNvSpPr/>
          <p:nvPr/>
        </p:nvSpPr>
        <p:spPr>
          <a:xfrm>
            <a:off x="904042" y="4149080"/>
            <a:ext cx="2088232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475656" y="429309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列表中是否有元素</a:t>
            </a:r>
          </a:p>
        </p:txBody>
      </p:sp>
      <p:sp>
        <p:nvSpPr>
          <p:cNvPr id="47" name="菱形 46"/>
          <p:cNvSpPr/>
          <p:nvPr/>
        </p:nvSpPr>
        <p:spPr>
          <a:xfrm>
            <a:off x="4175956" y="4149080"/>
            <a:ext cx="2088232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644008" y="429309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列表中是否有元素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923928" y="5445224"/>
            <a:ext cx="266429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variable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002060"/>
                </a:solidFill>
              </a:rPr>
              <a:t>list(</a:t>
            </a:r>
            <a:r>
              <a:rPr lang="en-US" altLang="zh-CN" dirty="0" err="1">
                <a:solidFill>
                  <a:srgbClr val="002060"/>
                </a:solidFill>
              </a:rPr>
              <a:t>item_next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874388" y="3284984"/>
            <a:ext cx="21602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variable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002060"/>
                </a:solidFill>
              </a:rPr>
              <a:t>list(item1)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876256" y="4149080"/>
            <a:ext cx="93610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020272" y="4149080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done</a:t>
            </a:r>
            <a:r>
              <a:rPr lang="zh-CN" altLang="en-US" b="1" dirty="0">
                <a:ea typeface="楷体_GB2312" pitchFamily="49" charset="-122"/>
              </a:rPr>
              <a:t>结束循环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45" idx="0"/>
            <a:endCxn id="51" idx="2"/>
          </p:cNvCxnSpPr>
          <p:nvPr/>
        </p:nvCxnSpPr>
        <p:spPr>
          <a:xfrm flipV="1">
            <a:off x="1948158" y="3717032"/>
            <a:ext cx="635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75656" y="37890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66" name="肘形连接符 65"/>
          <p:cNvCxnSpPr>
            <a:stCxn id="45" idx="2"/>
            <a:endCxn id="53" idx="2"/>
          </p:cNvCxnSpPr>
          <p:nvPr/>
        </p:nvCxnSpPr>
        <p:spPr>
          <a:xfrm rot="16200000" flipH="1">
            <a:off x="4646233" y="2387109"/>
            <a:ext cx="12700" cy="539615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619672" y="5229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cxnSp>
        <p:nvCxnSpPr>
          <p:cNvPr id="70" name="直接箭头连接符 69"/>
          <p:cNvCxnSpPr>
            <a:stCxn id="51" idx="3"/>
            <a:endCxn id="79" idx="1"/>
          </p:cNvCxnSpPr>
          <p:nvPr/>
        </p:nvCxnSpPr>
        <p:spPr>
          <a:xfrm flipV="1">
            <a:off x="3034628" y="3473792"/>
            <a:ext cx="976390" cy="27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cxnSpLocks/>
            <a:endCxn id="45" idx="1"/>
          </p:cNvCxnSpPr>
          <p:nvPr/>
        </p:nvCxnSpPr>
        <p:spPr>
          <a:xfrm>
            <a:off x="327978" y="46171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3" idx="3"/>
          </p:cNvCxnSpPr>
          <p:nvPr/>
        </p:nvCxnSpPr>
        <p:spPr>
          <a:xfrm flipV="1">
            <a:off x="7812360" y="4581128"/>
            <a:ext cx="576064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cxnSpLocks/>
            <a:stCxn id="81" idx="2"/>
            <a:endCxn id="47" idx="0"/>
          </p:cNvCxnSpPr>
          <p:nvPr/>
        </p:nvCxnSpPr>
        <p:spPr>
          <a:xfrm>
            <a:off x="5220072" y="3726324"/>
            <a:ext cx="0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011018" y="3221764"/>
            <a:ext cx="252028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355976" y="33569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do</a:t>
            </a:r>
            <a:r>
              <a:rPr lang="en-US" altLang="zh-CN" dirty="0"/>
              <a:t> Commands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47" idx="3"/>
            <a:endCxn id="53" idx="1"/>
          </p:cNvCxnSpPr>
          <p:nvPr/>
        </p:nvCxnSpPr>
        <p:spPr>
          <a:xfrm>
            <a:off x="6264188" y="4617132"/>
            <a:ext cx="6120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rot="16200000" flipH="1">
            <a:off x="5076056" y="5229200"/>
            <a:ext cx="36004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49" idx="1"/>
          </p:cNvCxnSpPr>
          <p:nvPr/>
        </p:nvCxnSpPr>
        <p:spPr>
          <a:xfrm rot="10800000">
            <a:off x="3491880" y="3501008"/>
            <a:ext cx="432048" cy="21602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364088" y="50851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300192" y="42210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95536" y="41490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99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196752"/>
            <a:ext cx="7992888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## filename: for1--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constant_as_list.sh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使用字面字符串列表作为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centos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ubuntu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gentoo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opensuse</a:t>
            </a:r>
            <a:endParaRPr lang="en-US" altLang="zh-CN" sz="2000" b="1" dirty="0">
              <a:solidFill>
                <a:srgbClr val="00206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 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"$x"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done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若列表项中包含空格必需使用引号括起来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Linux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Gnu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Hurd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FreeBSD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Mac OS X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echo "$x"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done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ls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-h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du 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sh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echo "==$x==" ;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$x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done</a:t>
            </a:r>
            <a:endParaRPr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5157192"/>
            <a:ext cx="69127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x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centos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ubuntu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gentoo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opensuse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5651956"/>
            <a:ext cx="69127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x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centos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ubuntu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gentoo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opensuse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079" y="5157192"/>
            <a:ext cx="615553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2800" b="1" dirty="0"/>
              <a:t>比较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ntOS-CH-PPT2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CentOS-CH-PPT2</Template>
  <TotalTime>731</TotalTime>
  <Words>22940</Words>
  <Application>Microsoft Office PowerPoint</Application>
  <PresentationFormat>全屏显示(4:3)</PresentationFormat>
  <Paragraphs>3466</Paragraphs>
  <Slides>174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174</vt:i4>
      </vt:variant>
    </vt:vector>
  </HeadingPairs>
  <TitlesOfParts>
    <vt:vector size="186" baseType="lpstr">
      <vt:lpstr>Arial Unicode MS</vt:lpstr>
      <vt:lpstr>宋体</vt:lpstr>
      <vt:lpstr>楷体_GB2312</vt:lpstr>
      <vt:lpstr>黑体</vt:lpstr>
      <vt:lpstr>Arial</vt:lpstr>
      <vt:lpstr>Calibri</vt:lpstr>
      <vt:lpstr>Courier New</vt:lpstr>
      <vt:lpstr>Garamond</vt:lpstr>
      <vt:lpstr>Tahoma</vt:lpstr>
      <vt:lpstr>Times New Roman</vt:lpstr>
      <vt:lpstr>Wingdings</vt:lpstr>
      <vt:lpstr>CentOS-CH-PPT2</vt:lpstr>
      <vt:lpstr>第10章 bash 脚本编程</vt:lpstr>
      <vt:lpstr>本章内容要点</vt:lpstr>
      <vt:lpstr>本章学习目标 </vt:lpstr>
      <vt:lpstr>Shell编程基础</vt:lpstr>
      <vt:lpstr>Shell脚本和Shell编程</vt:lpstr>
      <vt:lpstr>Shell脚本的成分</vt:lpstr>
      <vt:lpstr>Shell 脚本的建立与执行</vt:lpstr>
      <vt:lpstr>Shell 脚本的编码规范</vt:lpstr>
      <vt:lpstr>Shell脚本举例（1）</vt:lpstr>
      <vt:lpstr>Shell脚本举例（2）</vt:lpstr>
      <vt:lpstr>脚本调试方法</vt:lpstr>
      <vt:lpstr>脚本调试 1</vt:lpstr>
      <vt:lpstr>脚本调试举例 1</vt:lpstr>
      <vt:lpstr>脚本调试 2 —— set命令</vt:lpstr>
      <vt:lpstr>脚本调试举例 2</vt:lpstr>
      <vt:lpstr>Shell脚本的类型</vt:lpstr>
      <vt:lpstr>学习Shell编程的前提</vt:lpstr>
      <vt:lpstr>变量和表达式</vt:lpstr>
      <vt:lpstr>Shell 变量操作</vt:lpstr>
      <vt:lpstr>变量替换扩展——变量测试</vt:lpstr>
      <vt:lpstr>变量测试举例</vt:lpstr>
      <vt:lpstr>变量替换扩展  ——字符串计数、截取</vt:lpstr>
      <vt:lpstr>字符串变量替换扩展举例1</vt:lpstr>
      <vt:lpstr>变量替换扩展  ——字符串替换</vt:lpstr>
      <vt:lpstr>字符串变量替换扩展举例2</vt:lpstr>
      <vt:lpstr>字符串变量替换扩展举例3</vt:lpstr>
      <vt:lpstr>变量的间接引用</vt:lpstr>
      <vt:lpstr>变量的间接引用（续）</vt:lpstr>
      <vt:lpstr>Shell内置命令——eval</vt:lpstr>
      <vt:lpstr>Shell 变量的分类</vt:lpstr>
      <vt:lpstr>位置参数变量</vt:lpstr>
      <vt:lpstr>专用参数变量</vt:lpstr>
      <vt:lpstr>位置参数和专用参数举例</vt:lpstr>
      <vt:lpstr>$@、 $*和环境变量IFS</vt:lpstr>
      <vt:lpstr>位置参数和 shift 命令</vt:lpstr>
      <vt:lpstr>退出/返回状态</vt:lpstr>
      <vt:lpstr>常见的返回状态码</vt:lpstr>
      <vt:lpstr>read</vt:lpstr>
      <vt:lpstr>read 举例</vt:lpstr>
      <vt:lpstr>只读变量</vt:lpstr>
      <vt:lpstr>同时输出多行信息</vt:lpstr>
      <vt:lpstr>整数运算</vt:lpstr>
      <vt:lpstr>算数运算符</vt:lpstr>
      <vt:lpstr>算术运算扩展</vt:lpstr>
      <vt:lpstr>Shell内置命令——let</vt:lpstr>
      <vt:lpstr>expr</vt:lpstr>
      <vt:lpstr>浮点数运算</vt:lpstr>
      <vt:lpstr>printf 命令</vt:lpstr>
      <vt:lpstr>printf 命令（续）</vt:lpstr>
      <vt:lpstr>printf 命令举例</vt:lpstr>
      <vt:lpstr>数组变量</vt:lpstr>
      <vt:lpstr>数组变量举例</vt:lpstr>
      <vt:lpstr>Shell内置命令——declare</vt:lpstr>
      <vt:lpstr>declare 举例</vt:lpstr>
      <vt:lpstr>变量及相关命令小结1</vt:lpstr>
      <vt:lpstr>变量及相关命令小结2</vt:lpstr>
      <vt:lpstr>变量及相关命令小结3</vt:lpstr>
      <vt:lpstr>条件测试</vt:lpstr>
      <vt:lpstr>条件测试简介</vt:lpstr>
      <vt:lpstr>条件测试举例（1）</vt:lpstr>
      <vt:lpstr>条件测试语句</vt:lpstr>
      <vt:lpstr>条件测试操作符</vt:lpstr>
      <vt:lpstr>文件测试</vt:lpstr>
      <vt:lpstr>使用lftp同步yum仓库</vt:lpstr>
      <vt:lpstr>使用reposync同步仓库</vt:lpstr>
      <vt:lpstr>使用reposync同步仓库续1</vt:lpstr>
      <vt:lpstr>使用reposync同步仓库续2</vt:lpstr>
      <vt:lpstr>字符串测试</vt:lpstr>
      <vt:lpstr>字符串的空值检查</vt:lpstr>
      <vt:lpstr>整数测试（1）</vt:lpstr>
      <vt:lpstr>整数测试（2）</vt:lpstr>
      <vt:lpstr>条件测试举例（2）</vt:lpstr>
      <vt:lpstr>条件测试举例（3）</vt:lpstr>
      <vt:lpstr>逻辑测试</vt:lpstr>
      <vt:lpstr>条件测试举例（4）</vt:lpstr>
      <vt:lpstr>流程控制——分支</vt:lpstr>
      <vt:lpstr>流程控制语句</vt:lpstr>
      <vt:lpstr>分支结构——if 语句语法</vt:lpstr>
      <vt:lpstr>分支结构——if 语句说明</vt:lpstr>
      <vt:lpstr>分支结构——if 语句流程1</vt:lpstr>
      <vt:lpstr>分支结构——if 语句举例1</vt:lpstr>
      <vt:lpstr>分支结构——if 语句流程2</vt:lpstr>
      <vt:lpstr>分支结构——if 语句举例2</vt:lpstr>
      <vt:lpstr>分支结构——if 语句举例3</vt:lpstr>
      <vt:lpstr>分支结构——if 语句流程3</vt:lpstr>
      <vt:lpstr>分支结构——if 语句举例4</vt:lpstr>
      <vt:lpstr>分支结构——if 语句举例5</vt:lpstr>
      <vt:lpstr>分支结构——if 语句举例6</vt:lpstr>
      <vt:lpstr>分支结构——case 语句语法</vt:lpstr>
      <vt:lpstr>分支结构——case 语句说明</vt:lpstr>
      <vt:lpstr>分支结构——case 语句流程</vt:lpstr>
      <vt:lpstr>分支结构—case 语句举例1</vt:lpstr>
      <vt:lpstr>分支结构—case 语句举例2</vt:lpstr>
      <vt:lpstr>分支结构—case 语句举例3</vt:lpstr>
      <vt:lpstr>分支结构—case 语句举例4</vt:lpstr>
      <vt:lpstr>流程控制——循环</vt:lpstr>
      <vt:lpstr>for循环（foreach型）语法</vt:lpstr>
      <vt:lpstr>for循环（foreach型）流程</vt:lpstr>
      <vt:lpstr>for循环（foreach型）举例1</vt:lpstr>
      <vt:lpstr>for循环（foreach型）举例2</vt:lpstr>
      <vt:lpstr>for循环（foreach型）举例3</vt:lpstr>
      <vt:lpstr>for循环（foreach型）举例4</vt:lpstr>
      <vt:lpstr>for循环（foreach型）举例5</vt:lpstr>
      <vt:lpstr>for循环（foreach型）举例6</vt:lpstr>
      <vt:lpstr>for循环（foreach型）举例7</vt:lpstr>
      <vt:lpstr>for循环（foreach型）举例8</vt:lpstr>
      <vt:lpstr>for循环（foreach型）举例9</vt:lpstr>
      <vt:lpstr>break 和 continue</vt:lpstr>
      <vt:lpstr>for循环（foreach型）举例10</vt:lpstr>
      <vt:lpstr>for循环（foreach型）举例11</vt:lpstr>
      <vt:lpstr>for循环（C语言型）语法</vt:lpstr>
      <vt:lpstr>for循环（C语言型）流程</vt:lpstr>
      <vt:lpstr>for循环（C语言型）举例1</vt:lpstr>
      <vt:lpstr>for循环（C语言型）举例2</vt:lpstr>
      <vt:lpstr>for循环（C语言型）举例3</vt:lpstr>
      <vt:lpstr>while 循环语句</vt:lpstr>
      <vt:lpstr>while 循环语句举例1</vt:lpstr>
      <vt:lpstr>while 循环语句举例2</vt:lpstr>
      <vt:lpstr>while 循环语句举例3</vt:lpstr>
      <vt:lpstr>while 循环语句举例4</vt:lpstr>
      <vt:lpstr>until 循环语句</vt:lpstr>
      <vt:lpstr>until 循环语句举例1</vt:lpstr>
      <vt:lpstr>until 循环语句举例2</vt:lpstr>
      <vt:lpstr>while/until/for 循环举例1</vt:lpstr>
      <vt:lpstr>while/until/for 循环举例2</vt:lpstr>
      <vt:lpstr>将循环结果通过管道 传递给其他命令处理（done |）</vt:lpstr>
      <vt:lpstr>后台执行循环（done &amp;）</vt:lpstr>
      <vt:lpstr>循环与菜单</vt:lpstr>
      <vt:lpstr>使用while循环实现菜单</vt:lpstr>
      <vt:lpstr>循环结构——select 语法</vt:lpstr>
      <vt:lpstr>循环结构——select 举例1</vt:lpstr>
      <vt:lpstr>循环结构——select 举例2</vt:lpstr>
      <vt:lpstr>循环结构——select 举例3</vt:lpstr>
      <vt:lpstr>位置参数和命令行参数处理</vt:lpstr>
      <vt:lpstr>参数处理概述</vt:lpstr>
      <vt:lpstr>位置参数的遍历（1）</vt:lpstr>
      <vt:lpstr>位置参数的遍历（2）</vt:lpstr>
      <vt:lpstr>位置参数的遍历（3）</vt:lpstr>
      <vt:lpstr>位置参数的遍历（4）</vt:lpstr>
      <vt:lpstr>位置参数的遍历（5）</vt:lpstr>
      <vt:lpstr>位置参数处理举例</vt:lpstr>
      <vt:lpstr>选项和参数</vt:lpstr>
      <vt:lpstr>处理选项和参数</vt:lpstr>
      <vt:lpstr>内置命令——getopts</vt:lpstr>
      <vt:lpstr>getopts的执行过程</vt:lpstr>
      <vt:lpstr>getopts的错误报告模式</vt:lpstr>
      <vt:lpstr>while循环与getopts处理</vt:lpstr>
      <vt:lpstr>getopts的注意事项</vt:lpstr>
      <vt:lpstr>getopts举例1</vt:lpstr>
      <vt:lpstr>getopts举例2</vt:lpstr>
      <vt:lpstr>getopts举例3</vt:lpstr>
      <vt:lpstr>getopts举例4</vt:lpstr>
      <vt:lpstr>函数</vt:lpstr>
      <vt:lpstr>Shell函数简介</vt:lpstr>
      <vt:lpstr>合理使用Shell函数</vt:lpstr>
      <vt:lpstr>函数的定义和调用</vt:lpstr>
      <vt:lpstr>函数的存储和显示</vt:lpstr>
      <vt:lpstr>函数的定义和调用举例1</vt:lpstr>
      <vt:lpstr>函数的定义和调用举例2</vt:lpstr>
      <vt:lpstr>参数与变量</vt:lpstr>
      <vt:lpstr>函数与位置参数举例1</vt:lpstr>
      <vt:lpstr>函数与位置参数举例2</vt:lpstr>
      <vt:lpstr>函数的结束与返回值</vt:lpstr>
      <vt:lpstr>函数的结束与返回值举例</vt:lpstr>
      <vt:lpstr>函数返回值（续）</vt:lpstr>
      <vt:lpstr>使用标准输出返回函数值 </vt:lpstr>
      <vt:lpstr>系统INIT 启动脚本的结构 ——/etc/rc.d/init.d/*</vt:lpstr>
      <vt:lpstr>Shell 脚本举例1</vt:lpstr>
      <vt:lpstr>Shell 脚本举例2</vt:lpstr>
      <vt:lpstr>本章思考题</vt:lpstr>
      <vt:lpstr>本章实验</vt:lpstr>
      <vt:lpstr>进一步学习</vt:lpstr>
      <vt:lpstr>进一步学习</vt:lpstr>
      <vt:lpstr>与BASH相关的项目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  Shell脚本编程</dc:title>
  <dc:creator>osmond</dc:creator>
  <cp:lastModifiedBy>Young</cp:lastModifiedBy>
  <cp:revision>1455</cp:revision>
  <dcterms:created xsi:type="dcterms:W3CDTF">2011-08-16T00:23:00Z</dcterms:created>
  <dcterms:modified xsi:type="dcterms:W3CDTF">2019-02-17T09:29:02Z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