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5"/>
  </p:notesMasterIdLst>
  <p:sldIdLst>
    <p:sldId id="256" r:id="rId2"/>
    <p:sldId id="271" r:id="rId3"/>
    <p:sldId id="266" r:id="rId4"/>
    <p:sldId id="307" r:id="rId5"/>
    <p:sldId id="361" r:id="rId6"/>
    <p:sldId id="337" r:id="rId7"/>
    <p:sldId id="363" r:id="rId8"/>
    <p:sldId id="345" r:id="rId9"/>
    <p:sldId id="338" r:id="rId10"/>
    <p:sldId id="339" r:id="rId11"/>
    <p:sldId id="343" r:id="rId12"/>
    <p:sldId id="344" r:id="rId13"/>
    <p:sldId id="346" r:id="rId14"/>
    <p:sldId id="347" r:id="rId15"/>
    <p:sldId id="348" r:id="rId16"/>
    <p:sldId id="349" r:id="rId17"/>
    <p:sldId id="362" r:id="rId18"/>
    <p:sldId id="350" r:id="rId19"/>
    <p:sldId id="351" r:id="rId20"/>
    <p:sldId id="352" r:id="rId21"/>
    <p:sldId id="353" r:id="rId22"/>
    <p:sldId id="354" r:id="rId23"/>
    <p:sldId id="355" r:id="rId24"/>
    <p:sldId id="356" r:id="rId25"/>
    <p:sldId id="357" r:id="rId26"/>
    <p:sldId id="358" r:id="rId27"/>
    <p:sldId id="359" r:id="rId28"/>
    <p:sldId id="360" r:id="rId29"/>
    <p:sldId id="429"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85" r:id="rId52"/>
    <p:sldId id="386" r:id="rId53"/>
    <p:sldId id="387" r:id="rId54"/>
    <p:sldId id="388" r:id="rId55"/>
    <p:sldId id="389" r:id="rId56"/>
    <p:sldId id="390" r:id="rId57"/>
    <p:sldId id="395" r:id="rId58"/>
    <p:sldId id="396" r:id="rId59"/>
    <p:sldId id="397" r:id="rId60"/>
    <p:sldId id="398" r:id="rId61"/>
    <p:sldId id="399" r:id="rId62"/>
    <p:sldId id="400" r:id="rId63"/>
    <p:sldId id="401" r:id="rId64"/>
    <p:sldId id="402" r:id="rId65"/>
    <p:sldId id="403" r:id="rId66"/>
    <p:sldId id="404" r:id="rId67"/>
    <p:sldId id="405" r:id="rId68"/>
    <p:sldId id="406" r:id="rId69"/>
    <p:sldId id="407" r:id="rId70"/>
    <p:sldId id="408" r:id="rId71"/>
    <p:sldId id="409" r:id="rId72"/>
    <p:sldId id="410" r:id="rId73"/>
    <p:sldId id="411" r:id="rId74"/>
    <p:sldId id="412" r:id="rId75"/>
    <p:sldId id="413" r:id="rId76"/>
    <p:sldId id="414" r:id="rId77"/>
    <p:sldId id="415" r:id="rId78"/>
    <p:sldId id="416" r:id="rId79"/>
    <p:sldId id="417" r:id="rId80"/>
    <p:sldId id="418" r:id="rId81"/>
    <p:sldId id="419" r:id="rId82"/>
    <p:sldId id="420" r:id="rId83"/>
    <p:sldId id="421" r:id="rId84"/>
    <p:sldId id="422" r:id="rId85"/>
    <p:sldId id="423" r:id="rId86"/>
    <p:sldId id="424" r:id="rId87"/>
    <p:sldId id="425" r:id="rId88"/>
    <p:sldId id="426" r:id="rId89"/>
    <p:sldId id="427" r:id="rId90"/>
    <p:sldId id="428" r:id="rId91"/>
    <p:sldId id="270" r:id="rId92"/>
    <p:sldId id="269" r:id="rId93"/>
    <p:sldId id="272" r:id="rId9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139" autoAdjust="0"/>
    <p:restoredTop sz="94924" autoAdjust="0"/>
  </p:normalViewPr>
  <p:slideViewPr>
    <p:cSldViewPr>
      <p:cViewPr varScale="1">
        <p:scale>
          <a:sx n="91" d="100"/>
          <a:sy n="91" d="100"/>
        </p:scale>
        <p:origin x="78" y="8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2019/2/17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val="3620052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21</a:t>
            </a:fld>
            <a:endParaRPr lang="zh-CN" altLang="en-US"/>
          </a:p>
        </p:txBody>
      </p:sp>
    </p:spTree>
    <p:extLst>
      <p:ext uri="{BB962C8B-B14F-4D97-AF65-F5344CB8AC3E}">
        <p14:creationId xmlns:p14="http://schemas.microsoft.com/office/powerpoint/2010/main" val="2644485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91</a:t>
            </a:fld>
            <a:endParaRPr lang="zh-CN" altLang="en-US"/>
          </a:p>
        </p:txBody>
      </p:sp>
    </p:spTree>
    <p:extLst>
      <p:ext uri="{BB962C8B-B14F-4D97-AF65-F5344CB8AC3E}">
        <p14:creationId xmlns:p14="http://schemas.microsoft.com/office/powerpoint/2010/main" val="3940982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2019年2月17日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2019年2月17日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2019年2月17日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2019年2月17日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2019年2月17日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a:t>第</a:t>
            </a:r>
            <a:r>
              <a:rPr lang="en-US" altLang="zh-CN" sz="4600" dirty="0"/>
              <a:t>11</a:t>
            </a:r>
            <a:r>
              <a:rPr lang="zh-CN" altLang="en-US" sz="4600" dirty="0"/>
              <a:t>章</a:t>
            </a:r>
            <a:br>
              <a:rPr lang="en-US" altLang="zh-CN" sz="4600" dirty="0"/>
            </a:br>
            <a:r>
              <a:rPr lang="en-US" altLang="zh-CN" sz="4600" dirty="0"/>
              <a:t>DHCP</a:t>
            </a:r>
            <a:r>
              <a:rPr lang="zh-CN" altLang="en-US" sz="4600" dirty="0"/>
              <a:t>和</a:t>
            </a:r>
            <a:r>
              <a:rPr lang="en-US" altLang="zh-CN" sz="4600" dirty="0"/>
              <a:t>DNS</a:t>
            </a:r>
            <a:r>
              <a:rPr lang="zh-CN" altLang="en-US" sz="4600" dirty="0"/>
              <a:t>服务</a:t>
            </a:r>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428596" y="1857364"/>
            <a:ext cx="3372434" cy="435769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的相关概念（</a:t>
            </a:r>
            <a:r>
              <a:rPr lang="en-US" altLang="zh-CN" dirty="0"/>
              <a:t>2</a:t>
            </a:r>
            <a:r>
              <a:rPr lang="zh-CN" altLang="en-US" dirty="0"/>
              <a:t>）</a:t>
            </a:r>
          </a:p>
        </p:txBody>
      </p:sp>
      <p:sp>
        <p:nvSpPr>
          <p:cNvPr id="3" name="内容占位符 2"/>
          <p:cNvSpPr>
            <a:spLocks noGrp="1"/>
          </p:cNvSpPr>
          <p:nvPr>
            <p:ph idx="1"/>
          </p:nvPr>
        </p:nvSpPr>
        <p:spPr>
          <a:xfrm>
            <a:off x="457200" y="1340768"/>
            <a:ext cx="8229600" cy="4790157"/>
          </a:xfrm>
        </p:spPr>
        <p:txBody>
          <a:bodyPr/>
          <a:lstStyle/>
          <a:p>
            <a:r>
              <a:rPr lang="zh-CN" altLang="en-US" dirty="0"/>
              <a:t>作用域</a:t>
            </a:r>
            <a:endParaRPr lang="en-US" altLang="zh-CN" dirty="0"/>
          </a:p>
          <a:p>
            <a:pPr lvl="1"/>
            <a:r>
              <a:rPr lang="zh-CN" altLang="en-US" dirty="0"/>
              <a:t>是指一个网络中的所有可分配的 </a:t>
            </a:r>
            <a:r>
              <a:rPr lang="en-US" altLang="zh-CN" dirty="0"/>
              <a:t>IP </a:t>
            </a:r>
            <a:r>
              <a:rPr lang="zh-CN" altLang="en-US" dirty="0"/>
              <a:t>地址的连续范围。作用域主要用来定义网络中单一的物理子网的 </a:t>
            </a:r>
            <a:r>
              <a:rPr lang="en-US" altLang="zh-CN" dirty="0"/>
              <a:t>IP </a:t>
            </a:r>
            <a:r>
              <a:rPr lang="zh-CN" altLang="en-US" dirty="0"/>
              <a:t>地址范围。作用域是服务器用来管理分配给网络客户的 </a:t>
            </a:r>
            <a:r>
              <a:rPr lang="en-US" altLang="zh-CN" dirty="0"/>
              <a:t>IP </a:t>
            </a:r>
            <a:r>
              <a:rPr lang="zh-CN" altLang="en-US" dirty="0"/>
              <a:t>地址的主要手段。</a:t>
            </a:r>
          </a:p>
          <a:p>
            <a:r>
              <a:rPr lang="zh-CN" altLang="en-US" dirty="0"/>
              <a:t>超级作用域</a:t>
            </a:r>
            <a:endParaRPr lang="en-US" altLang="zh-CN" dirty="0"/>
          </a:p>
          <a:p>
            <a:pPr lvl="1"/>
            <a:r>
              <a:rPr lang="zh-CN" altLang="en-US" dirty="0"/>
              <a:t>是指一组作用域的集合，它用来实现同一个物理子网中包含多个逻辑 </a:t>
            </a:r>
            <a:r>
              <a:rPr lang="en-US" altLang="zh-CN" dirty="0"/>
              <a:t>IP </a:t>
            </a:r>
            <a:r>
              <a:rPr lang="zh-CN" altLang="en-US" dirty="0"/>
              <a:t>子网的情况。在超级作用域中只包含一个成员作用域或子作用域的列表。然而超级作用域并不用于设置具体的范围。子作用域的各种属性需要单独设置。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的相关概念（</a:t>
            </a:r>
            <a:r>
              <a:rPr lang="en-US" altLang="zh-CN" dirty="0"/>
              <a:t>3</a:t>
            </a:r>
            <a:r>
              <a:rPr lang="zh-CN" altLang="en-US" dirty="0"/>
              <a:t>）</a:t>
            </a:r>
          </a:p>
        </p:txBody>
      </p:sp>
      <p:sp>
        <p:nvSpPr>
          <p:cNvPr id="3" name="内容占位符 2"/>
          <p:cNvSpPr>
            <a:spLocks noGrp="1"/>
          </p:cNvSpPr>
          <p:nvPr>
            <p:ph idx="1"/>
          </p:nvPr>
        </p:nvSpPr>
        <p:spPr>
          <a:xfrm>
            <a:off x="457200" y="1268760"/>
            <a:ext cx="8229600" cy="4862165"/>
          </a:xfrm>
        </p:spPr>
        <p:txBody>
          <a:bodyPr/>
          <a:lstStyle/>
          <a:p>
            <a:r>
              <a:rPr lang="zh-CN" altLang="en-US" dirty="0"/>
              <a:t>排除范围</a:t>
            </a:r>
            <a:endParaRPr lang="en-US" altLang="zh-CN" dirty="0"/>
          </a:p>
          <a:p>
            <a:pPr lvl="1"/>
            <a:r>
              <a:rPr lang="zh-CN" altLang="en-US" sz="2400" dirty="0"/>
              <a:t>是指作用域内从 </a:t>
            </a:r>
            <a:r>
              <a:rPr lang="en-US" altLang="zh-CN" sz="2400" dirty="0"/>
              <a:t>DHCP </a:t>
            </a:r>
            <a:r>
              <a:rPr lang="zh-CN" altLang="en-US" sz="2400" dirty="0"/>
              <a:t>服务中排除的有限</a:t>
            </a:r>
            <a:r>
              <a:rPr lang="en-US" altLang="zh-CN" sz="2400" dirty="0"/>
              <a:t>IP</a:t>
            </a:r>
            <a:r>
              <a:rPr lang="zh-CN" altLang="en-US" sz="2400" dirty="0"/>
              <a:t>地址序列。排除范围确保在这些范围内的任何地址都不由 </a:t>
            </a:r>
            <a:r>
              <a:rPr lang="en-US" altLang="zh-CN" sz="2400" dirty="0"/>
              <a:t>DHCP </a:t>
            </a:r>
            <a:r>
              <a:rPr lang="zh-CN" altLang="en-US" sz="2400" dirty="0"/>
              <a:t>服务器分配给 </a:t>
            </a:r>
            <a:r>
              <a:rPr lang="en-US" altLang="zh-CN" sz="2400" dirty="0"/>
              <a:t>DHCP </a:t>
            </a:r>
            <a:r>
              <a:rPr lang="zh-CN" altLang="en-US" sz="2400" dirty="0"/>
              <a:t>客户机。</a:t>
            </a:r>
            <a:endParaRPr lang="en-US" altLang="zh-CN" sz="2400" dirty="0"/>
          </a:p>
          <a:p>
            <a:r>
              <a:rPr lang="zh-CN" altLang="en-US" dirty="0"/>
              <a:t>地址池</a:t>
            </a:r>
            <a:endParaRPr lang="en-US" altLang="zh-CN" dirty="0"/>
          </a:p>
          <a:p>
            <a:pPr lvl="1"/>
            <a:r>
              <a:rPr lang="zh-CN" altLang="en-US" sz="2400" dirty="0"/>
              <a:t>定义</a:t>
            </a:r>
            <a:r>
              <a:rPr lang="en-US" altLang="zh-CN" sz="2400" dirty="0"/>
              <a:t>DHCP </a:t>
            </a:r>
            <a:r>
              <a:rPr lang="zh-CN" altLang="en-US" sz="2400" dirty="0"/>
              <a:t>作用域并应用排除范围之后，剩余的地址在作用域内形成可用地址池。地址池内的地址由</a:t>
            </a:r>
            <a:r>
              <a:rPr lang="en-US" altLang="zh-CN" sz="2400" dirty="0"/>
              <a:t>DHCP</a:t>
            </a:r>
            <a:r>
              <a:rPr lang="zh-CN" altLang="en-US" sz="2400" dirty="0"/>
              <a:t>服务器在网络上动态指派给</a:t>
            </a:r>
            <a:r>
              <a:rPr lang="en-US" altLang="zh-CN" sz="2400" dirty="0"/>
              <a:t>DHCP</a:t>
            </a:r>
            <a:r>
              <a:rPr lang="zh-CN" altLang="en-US" sz="2400" dirty="0"/>
              <a:t>客户机。</a:t>
            </a:r>
          </a:p>
          <a:p>
            <a:r>
              <a:rPr lang="zh-CN" altLang="en-US" dirty="0"/>
              <a:t>保留</a:t>
            </a:r>
            <a:endParaRPr lang="en-US" altLang="zh-CN" dirty="0"/>
          </a:p>
          <a:p>
            <a:pPr lvl="1"/>
            <a:r>
              <a:rPr lang="zh-CN" altLang="en-US" sz="2400" dirty="0"/>
              <a:t>指通过 </a:t>
            </a:r>
            <a:r>
              <a:rPr lang="en-US" altLang="zh-CN" sz="2400" dirty="0"/>
              <a:t>DHCP </a:t>
            </a:r>
            <a:r>
              <a:rPr lang="zh-CN" altLang="en-US" sz="2400" dirty="0"/>
              <a:t>服务器的永久地址租约指派。保留确保了子网上指定的硬件设备始终可使用相同的 </a:t>
            </a:r>
            <a:r>
              <a:rPr lang="en-US" altLang="zh-CN" sz="2400" dirty="0"/>
              <a:t>IP </a:t>
            </a:r>
            <a:r>
              <a:rPr lang="zh-CN" altLang="en-US" sz="2400" dirty="0"/>
              <a:t>地址。</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的相关概念（</a:t>
            </a:r>
            <a:r>
              <a:rPr lang="en-US" altLang="zh-CN" dirty="0"/>
              <a:t>4</a:t>
            </a:r>
            <a:r>
              <a:rPr lang="zh-CN" altLang="en-US" dirty="0"/>
              <a:t>）</a:t>
            </a:r>
          </a:p>
        </p:txBody>
      </p:sp>
      <p:sp>
        <p:nvSpPr>
          <p:cNvPr id="3" name="内容占位符 2"/>
          <p:cNvSpPr>
            <a:spLocks noGrp="1"/>
          </p:cNvSpPr>
          <p:nvPr>
            <p:ph idx="1"/>
          </p:nvPr>
        </p:nvSpPr>
        <p:spPr>
          <a:xfrm>
            <a:off x="457200" y="1412776"/>
            <a:ext cx="8229600" cy="4718149"/>
          </a:xfrm>
        </p:spPr>
        <p:txBody>
          <a:bodyPr/>
          <a:lstStyle/>
          <a:p>
            <a:r>
              <a:rPr lang="zh-CN" altLang="en-US" dirty="0"/>
              <a:t>租用</a:t>
            </a:r>
            <a:endParaRPr lang="en-US" altLang="zh-CN" dirty="0"/>
          </a:p>
          <a:p>
            <a:pPr lvl="1"/>
            <a:r>
              <a:rPr lang="zh-CN" altLang="en-US" sz="2400" dirty="0"/>
              <a:t>是指</a:t>
            </a:r>
            <a:r>
              <a:rPr lang="en-US" altLang="zh-CN" sz="2400" dirty="0"/>
              <a:t>DHCP</a:t>
            </a:r>
            <a:r>
              <a:rPr lang="zh-CN" altLang="en-US" sz="2400" dirty="0"/>
              <a:t>客户从</a:t>
            </a:r>
            <a:r>
              <a:rPr lang="en-US" altLang="zh-CN" sz="2400" dirty="0"/>
              <a:t>DHCP</a:t>
            </a:r>
            <a:r>
              <a:rPr lang="zh-CN" altLang="en-US" sz="2400" dirty="0"/>
              <a:t>服务器上获得并临时占用某</a:t>
            </a:r>
            <a:r>
              <a:rPr lang="en-US" altLang="zh-CN" sz="2400" dirty="0"/>
              <a:t>IP</a:t>
            </a:r>
            <a:r>
              <a:rPr lang="zh-CN" altLang="en-US" sz="2400" dirty="0"/>
              <a:t>地址的过程。</a:t>
            </a:r>
          </a:p>
          <a:p>
            <a:r>
              <a:rPr lang="zh-CN" altLang="en-US" dirty="0"/>
              <a:t>租约</a:t>
            </a:r>
            <a:endParaRPr lang="en-US" altLang="zh-CN" dirty="0"/>
          </a:p>
          <a:p>
            <a:pPr lvl="1"/>
            <a:r>
              <a:rPr lang="zh-CN" altLang="en-US" sz="2400" dirty="0"/>
              <a:t>是指客户机可使用的被</a:t>
            </a:r>
            <a:r>
              <a:rPr lang="en-US" altLang="zh-CN" sz="2400" dirty="0"/>
              <a:t>DHCP</a:t>
            </a:r>
            <a:r>
              <a:rPr lang="zh-CN" altLang="en-US" sz="2400" dirty="0"/>
              <a:t>服务器指派的</a:t>
            </a:r>
            <a:r>
              <a:rPr lang="en-US" altLang="zh-CN" sz="2400" dirty="0"/>
              <a:t>IP</a:t>
            </a:r>
            <a:r>
              <a:rPr lang="zh-CN" altLang="en-US" sz="2400" dirty="0"/>
              <a:t>地址的时间长度，在这个时间范围内客户机可以使用所获得的 </a:t>
            </a:r>
            <a:r>
              <a:rPr lang="en-US" altLang="zh-CN" sz="2400" dirty="0"/>
              <a:t>IP </a:t>
            </a:r>
            <a:r>
              <a:rPr lang="zh-CN" altLang="en-US" sz="2400" dirty="0"/>
              <a:t>地址。</a:t>
            </a:r>
            <a:endParaRPr lang="en-US" altLang="zh-CN" sz="2400" dirty="0"/>
          </a:p>
          <a:p>
            <a:pPr lvl="1"/>
            <a:r>
              <a:rPr lang="zh-CN" altLang="en-US" sz="2400" dirty="0"/>
              <a:t>当客户机获得 </a:t>
            </a:r>
            <a:r>
              <a:rPr lang="en-US" altLang="zh-CN" sz="2400" dirty="0"/>
              <a:t>IP </a:t>
            </a:r>
            <a:r>
              <a:rPr lang="zh-CN" altLang="en-US" sz="2400" dirty="0"/>
              <a:t>地址时租约被激活。在租约过期之前，客户机一般需要通过服务器更新其地址租约。当租约期满或在服务器上删除时租约停止。租约期限决定租约何时期满以及客户需要用服务器更新它的次数。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zh-CN" dirty="0"/>
              <a:t>的工作过程</a:t>
            </a:r>
            <a:br>
              <a:rPr lang="en-US" altLang="zh-CN" dirty="0"/>
            </a:br>
            <a:r>
              <a:rPr lang="en-US" altLang="zh-CN" dirty="0"/>
              <a:t>——DHCP</a:t>
            </a:r>
            <a:r>
              <a:rPr lang="zh-CN" altLang="en-US" dirty="0"/>
              <a:t>客户端首次登录网络</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85" name="Object 1"/>
          <p:cNvGraphicFramePr>
            <a:graphicFrameLocks noChangeAspect="1"/>
          </p:cNvGraphicFramePr>
          <p:nvPr/>
        </p:nvGraphicFramePr>
        <p:xfrm>
          <a:off x="827584" y="2132856"/>
          <a:ext cx="7532966" cy="3312368"/>
        </p:xfrm>
        <a:graphic>
          <a:graphicData uri="http://schemas.openxmlformats.org/presentationml/2006/ole">
            <mc:AlternateContent xmlns:mc="http://schemas.openxmlformats.org/markup-compatibility/2006">
              <mc:Choice xmlns:v="urn:schemas-microsoft-com:vml" Requires="v">
                <p:oleObj spid="_x0000_s16397" r:id="rId3" imgW="3738086" imgH="1933575" progId="">
                  <p:embed/>
                </p:oleObj>
              </mc:Choice>
              <mc:Fallback>
                <p:oleObj r:id="rId3" imgW="3738086" imgH="1933575"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l="-1402" r="-774" b="12749"/>
                      <a:stretch>
                        <a:fillRect/>
                      </a:stretch>
                    </p:blipFill>
                    <p:spPr bwMode="auto">
                      <a:xfrm>
                        <a:off x="827584" y="2132856"/>
                        <a:ext cx="7532966" cy="3312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租用请求和提供</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
        <p:nvSpPr>
          <p:cNvPr id="11" name="Rectangle 2"/>
          <p:cNvSpPr>
            <a:spLocks noChangeArrowheads="1"/>
          </p:cNvSpPr>
          <p:nvPr/>
        </p:nvSpPr>
        <p:spPr bwMode="auto">
          <a:xfrm>
            <a:off x="827088" y="1015901"/>
            <a:ext cx="7262812" cy="5005387"/>
          </a:xfrm>
          <a:prstGeom prst="rect">
            <a:avLst/>
          </a:prstGeom>
          <a:solidFill>
            <a:srgbClr val="CEF6E7"/>
          </a:solidFill>
          <a:ln w="28575">
            <a:solidFill>
              <a:srgbClr val="969696"/>
            </a:solidFill>
            <a:miter lim="800000"/>
            <a:headEnd/>
            <a:tailEnd/>
          </a:ln>
          <a:effectLst>
            <a:outerShdw dist="107763" dir="2700000" algn="ctr" rotWithShape="0">
              <a:srgbClr val="919191"/>
            </a:outerShdw>
          </a:effectLst>
        </p:spPr>
        <p:txBody>
          <a:bodyPr wrap="none" anchor="ctr"/>
          <a:lstStyle/>
          <a:p>
            <a:endParaRPr lang="zh-CN" altLang="en-US"/>
          </a:p>
        </p:txBody>
      </p:sp>
      <p:pic>
        <p:nvPicPr>
          <p:cNvPr id="12" name="Picture 5"/>
          <p:cNvPicPr>
            <a:picLocks noChangeAspect="1" noChangeArrowheads="1"/>
          </p:cNvPicPr>
          <p:nvPr/>
        </p:nvPicPr>
        <p:blipFill>
          <a:blip r:embed="rId2" cstate="print"/>
          <a:srcRect/>
          <a:stretch>
            <a:fillRect/>
          </a:stretch>
        </p:blipFill>
        <p:spPr bwMode="auto">
          <a:xfrm>
            <a:off x="1042988" y="1303238"/>
            <a:ext cx="6546850" cy="45783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选择和确认</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
        <p:nvSpPr>
          <p:cNvPr id="7" name="Rectangle 2"/>
          <p:cNvSpPr>
            <a:spLocks noChangeArrowheads="1"/>
          </p:cNvSpPr>
          <p:nvPr/>
        </p:nvSpPr>
        <p:spPr bwMode="auto">
          <a:xfrm>
            <a:off x="827088" y="1052736"/>
            <a:ext cx="7262812" cy="5005388"/>
          </a:xfrm>
          <a:prstGeom prst="rect">
            <a:avLst/>
          </a:prstGeom>
          <a:solidFill>
            <a:srgbClr val="CEF6E7"/>
          </a:solidFill>
          <a:ln w="28575">
            <a:solidFill>
              <a:srgbClr val="969696"/>
            </a:solidFill>
            <a:miter lim="800000"/>
            <a:headEnd/>
            <a:tailEnd/>
          </a:ln>
          <a:effectLst>
            <a:outerShdw dist="107763" dir="2700000" algn="ctr" rotWithShape="0">
              <a:srgbClr val="919191"/>
            </a:outerShdw>
          </a:effectLst>
        </p:spPr>
        <p:txBody>
          <a:bodyPr wrap="none" anchor="ctr"/>
          <a:lstStyle/>
          <a:p>
            <a:endParaRPr lang="zh-CN" altLang="en-US"/>
          </a:p>
        </p:txBody>
      </p:sp>
      <p:pic>
        <p:nvPicPr>
          <p:cNvPr id="8" name="Picture 5"/>
          <p:cNvPicPr>
            <a:picLocks noChangeAspect="1" noChangeArrowheads="1"/>
          </p:cNvPicPr>
          <p:nvPr/>
        </p:nvPicPr>
        <p:blipFill>
          <a:blip r:embed="rId2" cstate="print"/>
          <a:srcRect/>
          <a:stretch>
            <a:fillRect/>
          </a:stretch>
        </p:blipFill>
        <p:spPr bwMode="auto">
          <a:xfrm>
            <a:off x="827088" y="1197199"/>
            <a:ext cx="6635750" cy="48863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zh-CN" dirty="0"/>
              <a:t>的工作过程</a:t>
            </a:r>
            <a:br>
              <a:rPr lang="en-US" altLang="zh-CN" dirty="0"/>
            </a:br>
            <a:r>
              <a:rPr lang="en-US" altLang="zh-CN" dirty="0"/>
              <a:t>——DHCP </a:t>
            </a:r>
            <a:r>
              <a:rPr lang="zh-CN" altLang="en-US" dirty="0"/>
              <a:t>租约的更新过程</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pic>
        <p:nvPicPr>
          <p:cNvPr id="13313" name="Picture 1"/>
          <p:cNvPicPr>
            <a:picLocks noChangeAspect="1" noChangeArrowheads="1"/>
          </p:cNvPicPr>
          <p:nvPr/>
        </p:nvPicPr>
        <p:blipFill>
          <a:blip r:embed="rId2" cstate="print"/>
          <a:srcRect/>
          <a:stretch>
            <a:fillRect/>
          </a:stretch>
        </p:blipFill>
        <p:spPr bwMode="auto">
          <a:xfrm>
            <a:off x="804863" y="2274540"/>
            <a:ext cx="7534275" cy="33147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的续约确认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
        <p:nvSpPr>
          <p:cNvPr id="77" name="Rectangle 2"/>
          <p:cNvSpPr>
            <a:spLocks noChangeArrowheads="1"/>
          </p:cNvSpPr>
          <p:nvPr/>
        </p:nvSpPr>
        <p:spPr bwMode="auto">
          <a:xfrm>
            <a:off x="1035050" y="3130897"/>
            <a:ext cx="7227888" cy="128588"/>
          </a:xfrm>
          <a:prstGeom prst="rect">
            <a:avLst/>
          </a:prstGeom>
          <a:gradFill rotWithShape="0">
            <a:gsLst>
              <a:gs pos="0">
                <a:srgbClr val="939393"/>
              </a:gs>
              <a:gs pos="50000">
                <a:srgbClr val="939393">
                  <a:gamma/>
                  <a:tint val="37255"/>
                  <a:invGamma/>
                </a:srgbClr>
              </a:gs>
              <a:gs pos="100000">
                <a:srgbClr val="939393"/>
              </a:gs>
            </a:gsLst>
            <a:lin ang="5400000" scaled="1"/>
          </a:gradFill>
          <a:ln w="9525">
            <a:noFill/>
            <a:miter lim="800000"/>
            <a:headEnd/>
            <a:tailEnd/>
          </a:ln>
          <a:effectLst/>
        </p:spPr>
        <p:txBody>
          <a:bodyPr wrap="none" anchor="ctr"/>
          <a:lstStyle/>
          <a:p>
            <a:endParaRPr lang="zh-CN" altLang="en-US"/>
          </a:p>
        </p:txBody>
      </p:sp>
      <p:sp>
        <p:nvSpPr>
          <p:cNvPr id="78" name="AutoShape 3"/>
          <p:cNvSpPr>
            <a:spLocks noChangeArrowheads="1"/>
          </p:cNvSpPr>
          <p:nvPr/>
        </p:nvSpPr>
        <p:spPr bwMode="auto">
          <a:xfrm rot="16200000">
            <a:off x="7050882" y="3480941"/>
            <a:ext cx="781050" cy="128587"/>
          </a:xfrm>
          <a:prstGeom prst="homePlate">
            <a:avLst>
              <a:gd name="adj" fmla="val 74380"/>
            </a:avLst>
          </a:prstGeom>
          <a:gradFill rotWithShape="0">
            <a:gsLst>
              <a:gs pos="0">
                <a:srgbClr val="939393"/>
              </a:gs>
              <a:gs pos="50000">
                <a:srgbClr val="939393">
                  <a:gamma/>
                  <a:tint val="32157"/>
                  <a:invGamma/>
                </a:srgbClr>
              </a:gs>
              <a:gs pos="100000">
                <a:srgbClr val="939393"/>
              </a:gs>
            </a:gsLst>
            <a:lin ang="0" scaled="1"/>
          </a:gradFill>
          <a:ln w="9525">
            <a:noFill/>
            <a:miter lim="800000"/>
            <a:headEnd/>
            <a:tailEnd/>
          </a:ln>
          <a:effectLst/>
        </p:spPr>
        <p:txBody>
          <a:bodyPr wrap="none" anchor="ctr"/>
          <a:lstStyle/>
          <a:p>
            <a:endParaRPr lang="zh-CN" altLang="en-US"/>
          </a:p>
        </p:txBody>
      </p:sp>
      <p:sp>
        <p:nvSpPr>
          <p:cNvPr id="79" name="AutoShape 4"/>
          <p:cNvSpPr>
            <a:spLocks noChangeArrowheads="1"/>
          </p:cNvSpPr>
          <p:nvPr/>
        </p:nvSpPr>
        <p:spPr bwMode="auto">
          <a:xfrm rot="16200000">
            <a:off x="1389857" y="3558728"/>
            <a:ext cx="958850" cy="128587"/>
          </a:xfrm>
          <a:prstGeom prst="homePlate">
            <a:avLst>
              <a:gd name="adj" fmla="val 83233"/>
            </a:avLst>
          </a:prstGeom>
          <a:gradFill rotWithShape="0">
            <a:gsLst>
              <a:gs pos="0">
                <a:srgbClr val="939393"/>
              </a:gs>
              <a:gs pos="50000">
                <a:srgbClr val="939393">
                  <a:gamma/>
                  <a:tint val="32157"/>
                  <a:invGamma/>
                </a:srgbClr>
              </a:gs>
              <a:gs pos="100000">
                <a:srgbClr val="939393"/>
              </a:gs>
            </a:gsLst>
            <a:lin ang="0" scaled="1"/>
          </a:gradFill>
          <a:ln w="9525">
            <a:noFill/>
            <a:miter lim="800000"/>
            <a:headEnd/>
            <a:tailEnd/>
          </a:ln>
          <a:effectLst/>
        </p:spPr>
        <p:txBody>
          <a:bodyPr wrap="none" anchor="ctr"/>
          <a:lstStyle/>
          <a:p>
            <a:endParaRPr lang="zh-CN" altLang="en-US"/>
          </a:p>
        </p:txBody>
      </p:sp>
      <p:sp>
        <p:nvSpPr>
          <p:cNvPr id="80" name="Freeform 5"/>
          <p:cNvSpPr>
            <a:spLocks/>
          </p:cNvSpPr>
          <p:nvPr/>
        </p:nvSpPr>
        <p:spPr bwMode="auto">
          <a:xfrm>
            <a:off x="1482725" y="2797274"/>
            <a:ext cx="6496050" cy="789434"/>
          </a:xfrm>
          <a:custGeom>
            <a:avLst/>
            <a:gdLst/>
            <a:ahLst/>
            <a:cxnLst>
              <a:cxn ang="0">
                <a:pos x="0" y="586"/>
              </a:cxn>
              <a:cxn ang="0">
                <a:pos x="0" y="0"/>
              </a:cxn>
              <a:cxn ang="0">
                <a:pos x="4128" y="0"/>
              </a:cxn>
              <a:cxn ang="0">
                <a:pos x="4128" y="376"/>
              </a:cxn>
              <a:cxn ang="0">
                <a:pos x="4176" y="376"/>
              </a:cxn>
              <a:cxn ang="0">
                <a:pos x="4080" y="537"/>
              </a:cxn>
              <a:cxn ang="0">
                <a:pos x="3984" y="376"/>
              </a:cxn>
              <a:cxn ang="0">
                <a:pos x="4032" y="376"/>
              </a:cxn>
              <a:cxn ang="0">
                <a:pos x="4032" y="120"/>
              </a:cxn>
              <a:cxn ang="0">
                <a:pos x="120" y="119"/>
              </a:cxn>
              <a:cxn ang="0">
                <a:pos x="120" y="588"/>
              </a:cxn>
              <a:cxn ang="0">
                <a:pos x="2" y="588"/>
              </a:cxn>
            </a:cxnLst>
            <a:rect l="0" t="0" r="r" b="b"/>
            <a:pathLst>
              <a:path w="4176" h="588">
                <a:moveTo>
                  <a:pt x="0" y="586"/>
                </a:moveTo>
                <a:lnTo>
                  <a:pt x="0" y="0"/>
                </a:lnTo>
                <a:lnTo>
                  <a:pt x="4128" y="0"/>
                </a:lnTo>
                <a:lnTo>
                  <a:pt x="4128" y="376"/>
                </a:lnTo>
                <a:lnTo>
                  <a:pt x="4176" y="376"/>
                </a:lnTo>
                <a:lnTo>
                  <a:pt x="4080" y="537"/>
                </a:lnTo>
                <a:lnTo>
                  <a:pt x="3984" y="376"/>
                </a:lnTo>
                <a:lnTo>
                  <a:pt x="4032" y="376"/>
                </a:lnTo>
                <a:lnTo>
                  <a:pt x="4032" y="120"/>
                </a:lnTo>
                <a:lnTo>
                  <a:pt x="120" y="119"/>
                </a:lnTo>
                <a:lnTo>
                  <a:pt x="120" y="588"/>
                </a:lnTo>
                <a:lnTo>
                  <a:pt x="2" y="588"/>
                </a:lnTo>
              </a:path>
            </a:pathLst>
          </a:custGeom>
          <a:gradFill rotWithShape="0">
            <a:gsLst>
              <a:gs pos="0">
                <a:srgbClr val="618EFD">
                  <a:gamma/>
                  <a:shade val="66275"/>
                  <a:invGamma/>
                </a:srgbClr>
              </a:gs>
              <a:gs pos="100000">
                <a:srgbClr val="618EFD"/>
              </a:gs>
            </a:gsLst>
            <a:lin ang="0" scaled="1"/>
          </a:gradFill>
          <a:ln w="6350" cap="rnd" cmpd="sng">
            <a:solidFill>
              <a:srgbClr val="333399"/>
            </a:solidFill>
            <a:prstDash val="solid"/>
            <a:round/>
            <a:headEnd type="none" w="med" len="med"/>
            <a:tailEnd type="none" w="med" len="med"/>
          </a:ln>
          <a:effectLst>
            <a:outerShdw dist="53882" dir="2700000" algn="ctr" rotWithShape="0">
              <a:srgbClr val="B2B2B2"/>
            </a:outerShdw>
          </a:effectLst>
        </p:spPr>
        <p:txBody>
          <a:bodyPr/>
          <a:lstStyle/>
          <a:p>
            <a:endParaRPr lang="zh-CN" altLang="en-US"/>
          </a:p>
        </p:txBody>
      </p:sp>
      <p:sp>
        <p:nvSpPr>
          <p:cNvPr id="81" name="Freeform 6"/>
          <p:cNvSpPr>
            <a:spLocks/>
          </p:cNvSpPr>
          <p:nvPr/>
        </p:nvSpPr>
        <p:spPr bwMode="auto">
          <a:xfrm>
            <a:off x="2073275" y="3373338"/>
            <a:ext cx="5183188" cy="534987"/>
          </a:xfrm>
          <a:custGeom>
            <a:avLst/>
            <a:gdLst/>
            <a:ahLst/>
            <a:cxnLst>
              <a:cxn ang="0">
                <a:pos x="3264" y="240"/>
              </a:cxn>
              <a:cxn ang="0">
                <a:pos x="3264" y="0"/>
              </a:cxn>
              <a:cxn ang="0">
                <a:pos x="48" y="0"/>
              </a:cxn>
              <a:cxn ang="0">
                <a:pos x="48" y="192"/>
              </a:cxn>
              <a:cxn ang="0">
                <a:pos x="0" y="192"/>
              </a:cxn>
              <a:cxn ang="0">
                <a:pos x="96" y="336"/>
              </a:cxn>
              <a:cxn ang="0">
                <a:pos x="192" y="192"/>
              </a:cxn>
              <a:cxn ang="0">
                <a:pos x="144" y="192"/>
              </a:cxn>
              <a:cxn ang="0">
                <a:pos x="144" y="96"/>
              </a:cxn>
              <a:cxn ang="0">
                <a:pos x="3168" y="96"/>
              </a:cxn>
              <a:cxn ang="0">
                <a:pos x="3168" y="240"/>
              </a:cxn>
              <a:cxn ang="0">
                <a:pos x="3264" y="240"/>
              </a:cxn>
            </a:cxnLst>
            <a:rect l="0" t="0" r="r" b="b"/>
            <a:pathLst>
              <a:path w="3265" h="337">
                <a:moveTo>
                  <a:pt x="3264" y="240"/>
                </a:moveTo>
                <a:lnTo>
                  <a:pt x="3264" y="0"/>
                </a:lnTo>
                <a:lnTo>
                  <a:pt x="48" y="0"/>
                </a:lnTo>
                <a:lnTo>
                  <a:pt x="48" y="192"/>
                </a:lnTo>
                <a:lnTo>
                  <a:pt x="0" y="192"/>
                </a:lnTo>
                <a:lnTo>
                  <a:pt x="96" y="336"/>
                </a:lnTo>
                <a:lnTo>
                  <a:pt x="192" y="192"/>
                </a:lnTo>
                <a:lnTo>
                  <a:pt x="144" y="192"/>
                </a:lnTo>
                <a:lnTo>
                  <a:pt x="144" y="96"/>
                </a:lnTo>
                <a:lnTo>
                  <a:pt x="3168" y="96"/>
                </a:lnTo>
                <a:lnTo>
                  <a:pt x="3168" y="240"/>
                </a:lnTo>
                <a:lnTo>
                  <a:pt x="3264" y="240"/>
                </a:lnTo>
              </a:path>
            </a:pathLst>
          </a:custGeom>
          <a:gradFill rotWithShape="0">
            <a:gsLst>
              <a:gs pos="0">
                <a:schemeClr val="accent2">
                  <a:gamma/>
                  <a:tint val="42353"/>
                  <a:invGamma/>
                </a:schemeClr>
              </a:gs>
              <a:gs pos="100000">
                <a:schemeClr val="accent2"/>
              </a:gs>
            </a:gsLst>
            <a:lin ang="0" scaled="1"/>
          </a:gradFill>
          <a:ln w="12700" cap="rnd" cmpd="sng">
            <a:solidFill>
              <a:srgbClr val="800080"/>
            </a:solidFill>
            <a:prstDash val="solid"/>
            <a:round/>
            <a:headEnd type="none" w="med" len="med"/>
            <a:tailEnd type="none" w="med" len="med"/>
          </a:ln>
          <a:effectLst>
            <a:outerShdw dist="53882" dir="2700000" algn="ctr" rotWithShape="0">
              <a:srgbClr val="C0C0C0"/>
            </a:outerShdw>
          </a:effectLst>
        </p:spPr>
        <p:txBody>
          <a:bodyPr/>
          <a:lstStyle/>
          <a:p>
            <a:endParaRPr lang="zh-CN" altLang="en-US"/>
          </a:p>
        </p:txBody>
      </p:sp>
      <p:grpSp>
        <p:nvGrpSpPr>
          <p:cNvPr id="82" name="Group 7"/>
          <p:cNvGrpSpPr>
            <a:grpSpLocks/>
          </p:cNvGrpSpPr>
          <p:nvPr/>
        </p:nvGrpSpPr>
        <p:grpSpPr bwMode="auto">
          <a:xfrm>
            <a:off x="2825750" y="1113383"/>
            <a:ext cx="3740150" cy="1539875"/>
            <a:chOff x="1728" y="731"/>
            <a:chExt cx="2356" cy="970"/>
          </a:xfrm>
        </p:grpSpPr>
        <p:sp>
          <p:nvSpPr>
            <p:cNvPr id="83" name="Rectangle 8"/>
            <p:cNvSpPr>
              <a:spLocks noChangeArrowheads="1"/>
            </p:cNvSpPr>
            <p:nvPr/>
          </p:nvSpPr>
          <p:spPr bwMode="auto">
            <a:xfrm>
              <a:off x="1728" y="731"/>
              <a:ext cx="2356" cy="246"/>
            </a:xfrm>
            <a:prstGeom prst="rect">
              <a:avLst/>
            </a:prstGeom>
            <a:gradFill rotWithShape="0">
              <a:gsLst>
                <a:gs pos="0">
                  <a:srgbClr val="618EFD">
                    <a:gamma/>
                    <a:shade val="66275"/>
                    <a:invGamma/>
                  </a:srgbClr>
                </a:gs>
                <a:gs pos="100000">
                  <a:srgbClr val="618EFD"/>
                </a:gs>
              </a:gsLst>
              <a:lin ang="0" scaled="1"/>
            </a:gradFill>
            <a:ln w="9525" cap="rnd">
              <a:solidFill>
                <a:schemeClr val="tx1"/>
              </a:solidFill>
              <a:miter lim="800000"/>
              <a:headEnd/>
              <a:tailEnd/>
            </a:ln>
            <a:effectLst>
              <a:outerShdw dist="81320" dir="2319588" algn="ctr" rotWithShape="0">
                <a:srgbClr val="C0C0C0"/>
              </a:outerShdw>
            </a:effectLst>
          </p:spPr>
          <p:txBody>
            <a:bodyPr/>
            <a:lstStyle/>
            <a:p>
              <a:pPr algn="ctr" eaLnBrk="0" hangingPunct="0"/>
              <a:r>
                <a:rPr lang="en-US" altLang="zh-CN" sz="2000" b="1">
                  <a:solidFill>
                    <a:schemeClr val="bg1"/>
                  </a:solidFill>
                  <a:effectLst>
                    <a:outerShdw blurRad="38100" dist="38100" dir="2700000" algn="tl">
                      <a:srgbClr val="000000"/>
                    </a:outerShdw>
                  </a:effectLst>
                  <a:latin typeface="Arial Narrow" pitchFamily="34" charset="0"/>
                </a:rPr>
                <a:t>DHCPREQUEST</a:t>
              </a:r>
            </a:p>
          </p:txBody>
        </p:sp>
        <p:sp>
          <p:nvSpPr>
            <p:cNvPr id="84" name="Rectangle 9"/>
            <p:cNvSpPr>
              <a:spLocks noChangeArrowheads="1"/>
            </p:cNvSpPr>
            <p:nvPr/>
          </p:nvSpPr>
          <p:spPr bwMode="auto">
            <a:xfrm>
              <a:off x="1728" y="967"/>
              <a:ext cx="2356" cy="734"/>
            </a:xfrm>
            <a:prstGeom prst="rect">
              <a:avLst/>
            </a:prstGeom>
            <a:solidFill>
              <a:schemeClr val="bg1"/>
            </a:solidFill>
            <a:ln w="9525">
              <a:solidFill>
                <a:schemeClr val="tx2"/>
              </a:solidFill>
              <a:miter lim="800000"/>
              <a:headEnd/>
              <a:tailEnd/>
            </a:ln>
            <a:effectLst>
              <a:outerShdw dist="71842" dir="2700000" algn="ctr" rotWithShape="0">
                <a:srgbClr val="C0C0C0"/>
              </a:outerShdw>
            </a:effectLst>
          </p:spPr>
          <p:txBody>
            <a:bodyPr wrap="none" lIns="90488" tIns="44450" rIns="90488" bIns="44450"/>
            <a:lstStyle/>
            <a:p>
              <a:pPr eaLnBrk="0" hangingPunct="0">
                <a:lnSpc>
                  <a:spcPct val="110000"/>
                </a:lnSpc>
              </a:pPr>
              <a:r>
                <a:rPr lang="en-US" altLang="zh-CN" sz="1600" b="1" dirty="0">
                  <a:latin typeface="Arial" charset="0"/>
                </a:rPr>
                <a:t>Source IP Address = 192.168.0.77</a:t>
              </a:r>
            </a:p>
            <a:p>
              <a:pPr eaLnBrk="0" hangingPunct="0">
                <a:lnSpc>
                  <a:spcPct val="110000"/>
                </a:lnSpc>
              </a:pPr>
              <a:r>
                <a:rPr lang="en-US" altLang="zh-CN" sz="1600" b="1" dirty="0" err="1">
                  <a:latin typeface="Arial" charset="0"/>
                </a:rPr>
                <a:t>Dest</a:t>
              </a:r>
              <a:r>
                <a:rPr lang="en-US" altLang="zh-CN" sz="1600" b="1" dirty="0">
                  <a:latin typeface="Arial" charset="0"/>
                </a:rPr>
                <a:t>. IP Address = 192.168.0.108</a:t>
              </a:r>
            </a:p>
            <a:p>
              <a:pPr eaLnBrk="0" hangingPunct="0">
                <a:lnSpc>
                  <a:spcPct val="110000"/>
                </a:lnSpc>
              </a:pPr>
              <a:r>
                <a:rPr lang="en-US" altLang="zh-CN" sz="1600" dirty="0">
                  <a:latin typeface="Arial" charset="0"/>
                </a:rPr>
                <a:t>Requested IP Address = 192.168.0.77</a:t>
              </a:r>
            </a:p>
            <a:p>
              <a:pPr eaLnBrk="0" hangingPunct="0">
                <a:lnSpc>
                  <a:spcPct val="110000"/>
                </a:lnSpc>
              </a:pPr>
              <a:r>
                <a:rPr lang="en-US" altLang="zh-CN" sz="1600" dirty="0">
                  <a:latin typeface="Arial" charset="0"/>
                </a:rPr>
                <a:t>Hardware Address = 08004....</a:t>
              </a:r>
            </a:p>
          </p:txBody>
        </p:sp>
        <p:sp>
          <p:nvSpPr>
            <p:cNvPr id="85" name="Line 10"/>
            <p:cNvSpPr>
              <a:spLocks noChangeShapeType="1"/>
            </p:cNvSpPr>
            <p:nvPr/>
          </p:nvSpPr>
          <p:spPr bwMode="auto">
            <a:xfrm>
              <a:off x="1729" y="1341"/>
              <a:ext cx="2350" cy="0"/>
            </a:xfrm>
            <a:prstGeom prst="line">
              <a:avLst/>
            </a:prstGeom>
            <a:noFill/>
            <a:ln w="19050">
              <a:solidFill>
                <a:schemeClr val="hlink"/>
              </a:solidFill>
              <a:round/>
              <a:headEnd/>
              <a:tailEnd/>
            </a:ln>
            <a:effectLst/>
          </p:spPr>
          <p:txBody>
            <a:bodyPr wrap="none" anchor="ctr"/>
            <a:lstStyle/>
            <a:p>
              <a:endParaRPr lang="zh-CN" altLang="en-US"/>
            </a:p>
          </p:txBody>
        </p:sp>
      </p:grpSp>
      <p:grpSp>
        <p:nvGrpSpPr>
          <p:cNvPr id="86" name="Group 11"/>
          <p:cNvGrpSpPr>
            <a:grpSpLocks/>
          </p:cNvGrpSpPr>
          <p:nvPr/>
        </p:nvGrpSpPr>
        <p:grpSpPr bwMode="auto">
          <a:xfrm>
            <a:off x="2825750" y="3733378"/>
            <a:ext cx="3741738" cy="2647950"/>
            <a:chOff x="1728" y="2404"/>
            <a:chExt cx="2357" cy="1668"/>
          </a:xfrm>
        </p:grpSpPr>
        <p:sp>
          <p:nvSpPr>
            <p:cNvPr id="87" name="Rectangle 12"/>
            <p:cNvSpPr>
              <a:spLocks noChangeArrowheads="1"/>
            </p:cNvSpPr>
            <p:nvPr/>
          </p:nvSpPr>
          <p:spPr bwMode="auto">
            <a:xfrm>
              <a:off x="1728" y="2404"/>
              <a:ext cx="2357" cy="246"/>
            </a:xfrm>
            <a:prstGeom prst="rect">
              <a:avLst/>
            </a:prstGeom>
            <a:gradFill rotWithShape="0">
              <a:gsLst>
                <a:gs pos="0">
                  <a:schemeClr val="accent2">
                    <a:gamma/>
                    <a:tint val="35294"/>
                    <a:invGamma/>
                  </a:schemeClr>
                </a:gs>
                <a:gs pos="100000">
                  <a:schemeClr val="accent2"/>
                </a:gs>
              </a:gsLst>
              <a:lin ang="0" scaled="1"/>
            </a:gradFill>
            <a:ln w="9525">
              <a:solidFill>
                <a:schemeClr val="tx2"/>
              </a:solidFill>
              <a:miter lim="800000"/>
              <a:headEnd/>
              <a:tailEnd/>
            </a:ln>
            <a:effectLst>
              <a:outerShdw dist="89803" dir="2700000" algn="ctr" rotWithShape="0">
                <a:srgbClr val="C0C0C0"/>
              </a:outerShdw>
            </a:effectLst>
          </p:spPr>
          <p:txBody>
            <a:bodyPr wrap="none" anchor="ctr"/>
            <a:lstStyle/>
            <a:p>
              <a:pPr algn="ctr" eaLnBrk="0" hangingPunct="0"/>
              <a:r>
                <a:rPr lang="en-US" altLang="zh-CN" sz="2000" b="1">
                  <a:latin typeface="Arial Narrow" pitchFamily="34" charset="0"/>
                </a:rPr>
                <a:t>DHCPACK</a:t>
              </a:r>
            </a:p>
          </p:txBody>
        </p:sp>
        <p:sp>
          <p:nvSpPr>
            <p:cNvPr id="88" name="Rectangle 13"/>
            <p:cNvSpPr>
              <a:spLocks noChangeArrowheads="1"/>
            </p:cNvSpPr>
            <p:nvPr/>
          </p:nvSpPr>
          <p:spPr bwMode="auto">
            <a:xfrm>
              <a:off x="1728" y="2644"/>
              <a:ext cx="2357" cy="1428"/>
            </a:xfrm>
            <a:prstGeom prst="rect">
              <a:avLst/>
            </a:prstGeom>
            <a:solidFill>
              <a:schemeClr val="bg1"/>
            </a:solidFill>
            <a:ln w="9525">
              <a:solidFill>
                <a:schemeClr val="tx2"/>
              </a:solidFill>
              <a:miter lim="800000"/>
              <a:headEnd/>
              <a:tailEnd/>
            </a:ln>
            <a:effectLst>
              <a:outerShdw dist="71842" dir="2700000" algn="ctr" rotWithShape="0">
                <a:srgbClr val="C0C0C0"/>
              </a:outerShdw>
            </a:effectLst>
          </p:spPr>
          <p:txBody>
            <a:bodyPr wrap="none" lIns="90488" tIns="44450" rIns="90488" bIns="44450"/>
            <a:lstStyle/>
            <a:p>
              <a:pPr eaLnBrk="0" hangingPunct="0">
                <a:lnSpc>
                  <a:spcPct val="110000"/>
                </a:lnSpc>
              </a:pPr>
              <a:r>
                <a:rPr lang="en-US" altLang="zh-CN" sz="1600" dirty="0">
                  <a:latin typeface="Arial" charset="0"/>
                </a:rPr>
                <a:t>Source IP Address = 192.168.0.108</a:t>
              </a:r>
            </a:p>
            <a:p>
              <a:pPr eaLnBrk="0" hangingPunct="0">
                <a:lnSpc>
                  <a:spcPct val="110000"/>
                </a:lnSpc>
              </a:pPr>
              <a:r>
                <a:rPr lang="en-US" altLang="zh-CN" sz="1600" b="1" dirty="0" err="1">
                  <a:latin typeface="Arial" charset="0"/>
                </a:rPr>
                <a:t>Dest</a:t>
              </a:r>
              <a:r>
                <a:rPr lang="en-US" altLang="zh-CN" sz="1600" b="1" dirty="0">
                  <a:latin typeface="Arial" charset="0"/>
                </a:rPr>
                <a:t>. IP Address = 192.168.0.77</a:t>
              </a:r>
            </a:p>
            <a:p>
              <a:pPr eaLnBrk="0" hangingPunct="0">
                <a:lnSpc>
                  <a:spcPct val="110000"/>
                </a:lnSpc>
              </a:pPr>
              <a:r>
                <a:rPr lang="en-US" altLang="zh-CN" sz="1600" dirty="0">
                  <a:latin typeface="Arial" charset="0"/>
                </a:rPr>
                <a:t>Offered IP Address = 192.168.0.77 </a:t>
              </a:r>
            </a:p>
            <a:p>
              <a:pPr eaLnBrk="0" hangingPunct="0">
                <a:lnSpc>
                  <a:spcPct val="110000"/>
                </a:lnSpc>
              </a:pPr>
              <a:r>
                <a:rPr lang="en-US" altLang="zh-CN" sz="1600" dirty="0">
                  <a:latin typeface="Arial" charset="0"/>
                </a:rPr>
                <a:t>Client Hardware Address = 08004...</a:t>
              </a:r>
            </a:p>
            <a:p>
              <a:pPr eaLnBrk="0" hangingPunct="0">
                <a:lnSpc>
                  <a:spcPct val="110000"/>
                </a:lnSpc>
              </a:pPr>
              <a:r>
                <a:rPr lang="en-US" altLang="zh-CN" sz="1600" dirty="0">
                  <a:latin typeface="Arial" charset="0"/>
                </a:rPr>
                <a:t>Subnet Mask = 255.255.255.0</a:t>
              </a:r>
            </a:p>
            <a:p>
              <a:pPr eaLnBrk="0" hangingPunct="0">
                <a:lnSpc>
                  <a:spcPct val="110000"/>
                </a:lnSpc>
              </a:pPr>
              <a:r>
                <a:rPr lang="en-US" altLang="zh-CN" sz="1600" b="1" dirty="0">
                  <a:latin typeface="Arial" charset="0"/>
                </a:rPr>
                <a:t>Length of Lease = 8 days</a:t>
              </a:r>
              <a:endParaRPr lang="en-US" altLang="zh-CN" sz="1600" dirty="0">
                <a:latin typeface="Arial" charset="0"/>
              </a:endParaRPr>
            </a:p>
            <a:p>
              <a:pPr eaLnBrk="0" hangingPunct="0">
                <a:lnSpc>
                  <a:spcPct val="110000"/>
                </a:lnSpc>
              </a:pPr>
              <a:r>
                <a:rPr lang="en-US" altLang="zh-CN" sz="1600" dirty="0">
                  <a:latin typeface="Arial" charset="0"/>
                </a:rPr>
                <a:t>Server Identifier = 192.168.0.108</a:t>
              </a:r>
            </a:p>
            <a:p>
              <a:pPr eaLnBrk="0" hangingPunct="0">
                <a:lnSpc>
                  <a:spcPct val="110000"/>
                </a:lnSpc>
              </a:pPr>
              <a:r>
                <a:rPr lang="en-US" altLang="zh-CN" sz="1600" dirty="0">
                  <a:latin typeface="Arial" charset="0"/>
                </a:rPr>
                <a:t>DHCP Option: Router = 192.168.0.1</a:t>
              </a:r>
            </a:p>
          </p:txBody>
        </p:sp>
        <p:sp>
          <p:nvSpPr>
            <p:cNvPr id="89" name="Line 14"/>
            <p:cNvSpPr>
              <a:spLocks noChangeShapeType="1"/>
            </p:cNvSpPr>
            <p:nvPr/>
          </p:nvSpPr>
          <p:spPr bwMode="auto">
            <a:xfrm>
              <a:off x="1731" y="3009"/>
              <a:ext cx="2351" cy="0"/>
            </a:xfrm>
            <a:prstGeom prst="line">
              <a:avLst/>
            </a:prstGeom>
            <a:noFill/>
            <a:ln w="19050">
              <a:solidFill>
                <a:schemeClr val="accent2"/>
              </a:solidFill>
              <a:round/>
              <a:headEnd/>
              <a:tailEnd/>
            </a:ln>
            <a:effectLst/>
          </p:spPr>
          <p:txBody>
            <a:bodyPr wrap="none" anchor="ctr"/>
            <a:lstStyle/>
            <a:p>
              <a:endParaRPr lang="zh-CN" altLang="en-US"/>
            </a:p>
          </p:txBody>
        </p:sp>
      </p:grpSp>
      <p:grpSp>
        <p:nvGrpSpPr>
          <p:cNvPr id="90" name="Group 15"/>
          <p:cNvGrpSpPr>
            <a:grpSpLocks/>
          </p:cNvGrpSpPr>
          <p:nvPr/>
        </p:nvGrpSpPr>
        <p:grpSpPr bwMode="auto">
          <a:xfrm>
            <a:off x="6869113" y="3805585"/>
            <a:ext cx="1165225" cy="1882775"/>
            <a:chOff x="2575" y="1056"/>
            <a:chExt cx="789" cy="1274"/>
          </a:xfrm>
        </p:grpSpPr>
        <p:sp>
          <p:nvSpPr>
            <p:cNvPr id="91" name="Freeform 16"/>
            <p:cNvSpPr>
              <a:spLocks/>
            </p:cNvSpPr>
            <p:nvPr/>
          </p:nvSpPr>
          <p:spPr bwMode="auto">
            <a:xfrm>
              <a:off x="2578" y="1056"/>
              <a:ext cx="785" cy="273"/>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6350" cap="rnd" cmpd="sng">
              <a:solidFill>
                <a:schemeClr val="tx1"/>
              </a:solidFill>
              <a:prstDash val="solid"/>
              <a:round/>
              <a:headEnd type="none" w="med" len="med"/>
              <a:tailEnd type="none" w="med" len="med"/>
            </a:ln>
            <a:effectLst/>
          </p:spPr>
          <p:txBody>
            <a:bodyPr/>
            <a:lstStyle/>
            <a:p>
              <a:endParaRPr lang="zh-CN" altLang="en-US"/>
            </a:p>
          </p:txBody>
        </p:sp>
        <p:grpSp>
          <p:nvGrpSpPr>
            <p:cNvPr id="92" name="Group 17"/>
            <p:cNvGrpSpPr>
              <a:grpSpLocks/>
            </p:cNvGrpSpPr>
            <p:nvPr/>
          </p:nvGrpSpPr>
          <p:grpSpPr bwMode="auto">
            <a:xfrm>
              <a:off x="2575" y="1132"/>
              <a:ext cx="789" cy="1198"/>
              <a:chOff x="2575" y="1372"/>
              <a:chExt cx="789" cy="1198"/>
            </a:xfrm>
          </p:grpSpPr>
          <p:sp>
            <p:nvSpPr>
              <p:cNvPr id="93" name="Freeform 18"/>
              <p:cNvSpPr>
                <a:spLocks/>
              </p:cNvSpPr>
              <p:nvPr/>
            </p:nvSpPr>
            <p:spPr bwMode="auto">
              <a:xfrm>
                <a:off x="2590" y="2244"/>
                <a:ext cx="762" cy="326"/>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7F7F7F"/>
              </a:solidFill>
              <a:ln w="6350" cap="rnd" cmpd="sng">
                <a:solidFill>
                  <a:schemeClr val="tx1"/>
                </a:solidFill>
                <a:prstDash val="solid"/>
                <a:round/>
                <a:headEnd type="none" w="med" len="med"/>
                <a:tailEnd type="none" w="med" len="med"/>
              </a:ln>
              <a:effectLst/>
            </p:spPr>
            <p:txBody>
              <a:bodyPr/>
              <a:lstStyle/>
              <a:p>
                <a:endParaRPr lang="zh-CN" altLang="en-US"/>
              </a:p>
            </p:txBody>
          </p:sp>
          <p:sp>
            <p:nvSpPr>
              <p:cNvPr id="94" name="Freeform 19"/>
              <p:cNvSpPr>
                <a:spLocks/>
              </p:cNvSpPr>
              <p:nvPr/>
            </p:nvSpPr>
            <p:spPr bwMode="auto">
              <a:xfrm>
                <a:off x="2921" y="1372"/>
                <a:ext cx="443" cy="1166"/>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chemeClr val="folHlink"/>
                  </a:gs>
                  <a:gs pos="100000">
                    <a:schemeClr val="folHlink">
                      <a:gamma/>
                      <a:tint val="34118"/>
                      <a:invGamma/>
                    </a:scheme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95" name="Freeform 20"/>
              <p:cNvSpPr>
                <a:spLocks/>
              </p:cNvSpPr>
              <p:nvPr/>
            </p:nvSpPr>
            <p:spPr bwMode="auto">
              <a:xfrm>
                <a:off x="2575" y="1482"/>
                <a:ext cx="351" cy="1051"/>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chemeClr val="folHlink">
                      <a:gamma/>
                      <a:tint val="23529"/>
                      <a:invGamma/>
                    </a:schemeClr>
                  </a:gs>
                  <a:gs pos="100000">
                    <a:schemeClr val="folHlink"/>
                  </a:gs>
                </a:gsLst>
                <a:lin ang="5400000" scaled="1"/>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96" name="Line 21"/>
              <p:cNvSpPr>
                <a:spLocks noChangeShapeType="1"/>
              </p:cNvSpPr>
              <p:nvPr/>
            </p:nvSpPr>
            <p:spPr bwMode="auto">
              <a:xfrm>
                <a:off x="2624" y="2366"/>
                <a:ext cx="242" cy="64"/>
              </a:xfrm>
              <a:prstGeom prst="line">
                <a:avLst/>
              </a:prstGeom>
              <a:noFill/>
              <a:ln w="6350">
                <a:solidFill>
                  <a:srgbClr val="676767"/>
                </a:solidFill>
                <a:round/>
                <a:headEnd/>
                <a:tailEnd/>
              </a:ln>
              <a:effectLst/>
            </p:spPr>
            <p:txBody>
              <a:bodyPr wrap="none" anchor="ctr"/>
              <a:lstStyle/>
              <a:p>
                <a:endParaRPr lang="zh-CN" altLang="en-US"/>
              </a:p>
            </p:txBody>
          </p:sp>
          <p:sp>
            <p:nvSpPr>
              <p:cNvPr id="97" name="Oval 22"/>
              <p:cNvSpPr>
                <a:spLocks noChangeArrowheads="1"/>
              </p:cNvSpPr>
              <p:nvPr/>
            </p:nvSpPr>
            <p:spPr bwMode="auto">
              <a:xfrm>
                <a:off x="2615" y="1533"/>
                <a:ext cx="39" cy="23"/>
              </a:xfrm>
              <a:prstGeom prst="ellipse">
                <a:avLst/>
              </a:prstGeom>
              <a:solidFill>
                <a:schemeClr val="accent2"/>
              </a:solidFill>
              <a:ln w="12700">
                <a:noFill/>
                <a:round/>
                <a:headEnd/>
                <a:tailEnd/>
              </a:ln>
              <a:effectLst/>
            </p:spPr>
            <p:txBody>
              <a:bodyPr wrap="none" anchor="ctr"/>
              <a:lstStyle/>
              <a:p>
                <a:endParaRPr lang="zh-CN" altLang="en-US"/>
              </a:p>
            </p:txBody>
          </p:sp>
          <p:sp>
            <p:nvSpPr>
              <p:cNvPr id="98" name="Line 23"/>
              <p:cNvSpPr>
                <a:spLocks noChangeShapeType="1"/>
              </p:cNvSpPr>
              <p:nvPr/>
            </p:nvSpPr>
            <p:spPr bwMode="auto">
              <a:xfrm>
                <a:off x="2624" y="2318"/>
                <a:ext cx="242" cy="64"/>
              </a:xfrm>
              <a:prstGeom prst="line">
                <a:avLst/>
              </a:prstGeom>
              <a:noFill/>
              <a:ln w="6350">
                <a:solidFill>
                  <a:srgbClr val="676767"/>
                </a:solidFill>
                <a:round/>
                <a:headEnd/>
                <a:tailEnd/>
              </a:ln>
              <a:effectLst/>
            </p:spPr>
            <p:txBody>
              <a:bodyPr wrap="none" anchor="ctr"/>
              <a:lstStyle/>
              <a:p>
                <a:endParaRPr lang="zh-CN" altLang="en-US"/>
              </a:p>
            </p:txBody>
          </p:sp>
          <p:sp>
            <p:nvSpPr>
              <p:cNvPr id="99" name="Line 24"/>
              <p:cNvSpPr>
                <a:spLocks noChangeShapeType="1"/>
              </p:cNvSpPr>
              <p:nvPr/>
            </p:nvSpPr>
            <p:spPr bwMode="auto">
              <a:xfrm>
                <a:off x="2624" y="2270"/>
                <a:ext cx="242" cy="65"/>
              </a:xfrm>
              <a:prstGeom prst="line">
                <a:avLst/>
              </a:prstGeom>
              <a:noFill/>
              <a:ln w="6350">
                <a:solidFill>
                  <a:srgbClr val="676767"/>
                </a:solidFill>
                <a:round/>
                <a:headEnd/>
                <a:tailEnd/>
              </a:ln>
              <a:effectLst/>
            </p:spPr>
            <p:txBody>
              <a:bodyPr wrap="none" anchor="ctr"/>
              <a:lstStyle/>
              <a:p>
                <a:endParaRPr lang="zh-CN" altLang="en-US"/>
              </a:p>
            </p:txBody>
          </p:sp>
          <p:sp>
            <p:nvSpPr>
              <p:cNvPr id="100" name="Line 25"/>
              <p:cNvSpPr>
                <a:spLocks noChangeShapeType="1"/>
              </p:cNvSpPr>
              <p:nvPr/>
            </p:nvSpPr>
            <p:spPr bwMode="auto">
              <a:xfrm>
                <a:off x="2624" y="2223"/>
                <a:ext cx="242" cy="65"/>
              </a:xfrm>
              <a:prstGeom prst="line">
                <a:avLst/>
              </a:prstGeom>
              <a:noFill/>
              <a:ln w="6350">
                <a:solidFill>
                  <a:srgbClr val="676767"/>
                </a:solidFill>
                <a:round/>
                <a:headEnd/>
                <a:tailEnd/>
              </a:ln>
              <a:effectLst/>
            </p:spPr>
            <p:txBody>
              <a:bodyPr wrap="none" anchor="ctr"/>
              <a:lstStyle/>
              <a:p>
                <a:endParaRPr lang="zh-CN" altLang="en-US"/>
              </a:p>
            </p:txBody>
          </p:sp>
          <p:sp>
            <p:nvSpPr>
              <p:cNvPr id="101" name="Line 26"/>
              <p:cNvSpPr>
                <a:spLocks noChangeShapeType="1"/>
              </p:cNvSpPr>
              <p:nvPr/>
            </p:nvSpPr>
            <p:spPr bwMode="auto">
              <a:xfrm>
                <a:off x="2624" y="2175"/>
                <a:ext cx="242" cy="64"/>
              </a:xfrm>
              <a:prstGeom prst="line">
                <a:avLst/>
              </a:prstGeom>
              <a:noFill/>
              <a:ln w="6350">
                <a:solidFill>
                  <a:srgbClr val="676767"/>
                </a:solidFill>
                <a:round/>
                <a:headEnd/>
                <a:tailEnd/>
              </a:ln>
              <a:effectLst/>
            </p:spPr>
            <p:txBody>
              <a:bodyPr wrap="none" anchor="ctr"/>
              <a:lstStyle/>
              <a:p>
                <a:endParaRPr lang="zh-CN" altLang="en-US"/>
              </a:p>
            </p:txBody>
          </p:sp>
          <p:sp>
            <p:nvSpPr>
              <p:cNvPr id="102" name="Freeform 27"/>
              <p:cNvSpPr>
                <a:spLocks/>
              </p:cNvSpPr>
              <p:nvPr/>
            </p:nvSpPr>
            <p:spPr bwMode="auto">
              <a:xfrm>
                <a:off x="2627" y="1717"/>
                <a:ext cx="241" cy="446"/>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6350" cap="rnd" cmpd="sng">
                <a:solidFill>
                  <a:srgbClr val="676767"/>
                </a:solidFill>
                <a:prstDash val="solid"/>
                <a:round/>
                <a:headEnd type="none" w="med" len="med"/>
                <a:tailEnd type="none" w="med" len="med"/>
              </a:ln>
              <a:effectLst/>
            </p:spPr>
            <p:txBody>
              <a:bodyPr/>
              <a:lstStyle/>
              <a:p>
                <a:endParaRPr lang="zh-CN" altLang="en-US"/>
              </a:p>
            </p:txBody>
          </p:sp>
          <p:sp>
            <p:nvSpPr>
              <p:cNvPr id="103" name="Freeform 28"/>
              <p:cNvSpPr>
                <a:spLocks/>
              </p:cNvSpPr>
              <p:nvPr/>
            </p:nvSpPr>
            <p:spPr bwMode="auto">
              <a:xfrm>
                <a:off x="2602" y="1628"/>
                <a:ext cx="275" cy="77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p:spPr>
            <p:txBody>
              <a:bodyPr/>
              <a:lstStyle/>
              <a:p>
                <a:endParaRPr lang="zh-CN" altLang="en-US"/>
              </a:p>
            </p:txBody>
          </p:sp>
          <p:sp>
            <p:nvSpPr>
              <p:cNvPr id="104" name="Freeform 29"/>
              <p:cNvSpPr>
                <a:spLocks/>
              </p:cNvSpPr>
              <p:nvPr/>
            </p:nvSpPr>
            <p:spPr bwMode="auto">
              <a:xfrm>
                <a:off x="2620" y="1658"/>
                <a:ext cx="245" cy="44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6350" cap="rnd" cmpd="sng">
                <a:solidFill>
                  <a:schemeClr val="tx1"/>
                </a:solidFill>
                <a:prstDash val="solid"/>
                <a:round/>
                <a:headEnd type="none" w="med" len="med"/>
                <a:tailEnd type="none" w="med" len="med"/>
              </a:ln>
              <a:effectLst/>
            </p:spPr>
            <p:txBody>
              <a:bodyPr/>
              <a:lstStyle/>
              <a:p>
                <a:endParaRPr lang="zh-CN" altLang="en-US"/>
              </a:p>
            </p:txBody>
          </p:sp>
          <p:sp>
            <p:nvSpPr>
              <p:cNvPr id="105" name="Line 30"/>
              <p:cNvSpPr>
                <a:spLocks noChangeShapeType="1"/>
              </p:cNvSpPr>
              <p:nvPr/>
            </p:nvSpPr>
            <p:spPr bwMode="auto">
              <a:xfrm>
                <a:off x="2622" y="1759"/>
                <a:ext cx="235" cy="54"/>
              </a:xfrm>
              <a:prstGeom prst="line">
                <a:avLst/>
              </a:prstGeom>
              <a:noFill/>
              <a:ln w="6350">
                <a:solidFill>
                  <a:srgbClr val="676767"/>
                </a:solidFill>
                <a:round/>
                <a:headEnd/>
                <a:tailEnd/>
              </a:ln>
              <a:effectLst/>
            </p:spPr>
            <p:txBody>
              <a:bodyPr wrap="none" anchor="ctr"/>
              <a:lstStyle/>
              <a:p>
                <a:endParaRPr lang="zh-CN" altLang="en-US"/>
              </a:p>
            </p:txBody>
          </p:sp>
          <p:sp>
            <p:nvSpPr>
              <p:cNvPr id="106" name="Line 31"/>
              <p:cNvSpPr>
                <a:spLocks noChangeShapeType="1"/>
              </p:cNvSpPr>
              <p:nvPr/>
            </p:nvSpPr>
            <p:spPr bwMode="auto">
              <a:xfrm>
                <a:off x="2622" y="1854"/>
                <a:ext cx="238" cy="53"/>
              </a:xfrm>
              <a:prstGeom prst="line">
                <a:avLst/>
              </a:prstGeom>
              <a:noFill/>
              <a:ln w="6350">
                <a:solidFill>
                  <a:srgbClr val="676767"/>
                </a:solidFill>
                <a:round/>
                <a:headEnd/>
                <a:tailEnd/>
              </a:ln>
              <a:effectLst/>
            </p:spPr>
            <p:txBody>
              <a:bodyPr wrap="none" anchor="ctr"/>
              <a:lstStyle/>
              <a:p>
                <a:endParaRPr lang="zh-CN" altLang="en-US"/>
              </a:p>
            </p:txBody>
          </p:sp>
          <p:sp>
            <p:nvSpPr>
              <p:cNvPr id="107" name="Line 32"/>
              <p:cNvSpPr>
                <a:spLocks noChangeShapeType="1"/>
              </p:cNvSpPr>
              <p:nvPr/>
            </p:nvSpPr>
            <p:spPr bwMode="auto">
              <a:xfrm>
                <a:off x="2622" y="1971"/>
                <a:ext cx="227" cy="54"/>
              </a:xfrm>
              <a:prstGeom prst="line">
                <a:avLst/>
              </a:prstGeom>
              <a:noFill/>
              <a:ln w="6350">
                <a:solidFill>
                  <a:srgbClr val="676767"/>
                </a:solidFill>
                <a:round/>
                <a:headEnd/>
                <a:tailEnd/>
              </a:ln>
              <a:effectLst/>
            </p:spPr>
            <p:txBody>
              <a:bodyPr wrap="none" anchor="ctr"/>
              <a:lstStyle/>
              <a:p>
                <a:endParaRPr lang="zh-CN" altLang="en-US"/>
              </a:p>
            </p:txBody>
          </p:sp>
          <p:sp>
            <p:nvSpPr>
              <p:cNvPr id="108" name="Freeform 33"/>
              <p:cNvSpPr>
                <a:spLocks/>
              </p:cNvSpPr>
              <p:nvPr/>
            </p:nvSpPr>
            <p:spPr bwMode="auto">
              <a:xfrm>
                <a:off x="2692" y="1713"/>
                <a:ext cx="93" cy="5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zh-CN" altLang="en-US"/>
              </a:p>
            </p:txBody>
          </p:sp>
          <p:sp>
            <p:nvSpPr>
              <p:cNvPr id="109" name="Line 34"/>
              <p:cNvSpPr>
                <a:spLocks noChangeShapeType="1"/>
              </p:cNvSpPr>
              <p:nvPr/>
            </p:nvSpPr>
            <p:spPr bwMode="auto">
              <a:xfrm>
                <a:off x="2655" y="1720"/>
                <a:ext cx="174" cy="38"/>
              </a:xfrm>
              <a:prstGeom prst="line">
                <a:avLst/>
              </a:prstGeom>
              <a:noFill/>
              <a:ln w="6350">
                <a:solidFill>
                  <a:srgbClr val="919191"/>
                </a:solidFill>
                <a:round/>
                <a:headEnd/>
                <a:tailEnd/>
              </a:ln>
              <a:effectLst/>
            </p:spPr>
            <p:txBody>
              <a:bodyPr wrap="none" anchor="ctr"/>
              <a:lstStyle/>
              <a:p>
                <a:endParaRPr lang="zh-CN" altLang="en-US"/>
              </a:p>
            </p:txBody>
          </p:sp>
          <p:sp>
            <p:nvSpPr>
              <p:cNvPr id="110" name="Freeform 35"/>
              <p:cNvSpPr>
                <a:spLocks/>
              </p:cNvSpPr>
              <p:nvPr/>
            </p:nvSpPr>
            <p:spPr bwMode="auto">
              <a:xfrm>
                <a:off x="2639" y="1893"/>
                <a:ext cx="209" cy="9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chemeClr val="folHlink"/>
              </a:solidFill>
              <a:ln w="6350" cap="rnd" cmpd="sng">
                <a:solidFill>
                  <a:srgbClr val="676767"/>
                </a:solidFill>
                <a:prstDash val="solid"/>
                <a:round/>
                <a:headEnd type="none" w="med" len="med"/>
                <a:tailEnd type="none" w="med" len="med"/>
              </a:ln>
              <a:effectLst/>
            </p:spPr>
            <p:txBody>
              <a:bodyPr/>
              <a:lstStyle/>
              <a:p>
                <a:endParaRPr lang="zh-CN" altLang="en-US"/>
              </a:p>
            </p:txBody>
          </p:sp>
          <p:sp>
            <p:nvSpPr>
              <p:cNvPr id="111" name="Freeform 36"/>
              <p:cNvSpPr>
                <a:spLocks/>
              </p:cNvSpPr>
              <p:nvPr/>
            </p:nvSpPr>
            <p:spPr bwMode="auto">
              <a:xfrm>
                <a:off x="2639" y="2010"/>
                <a:ext cx="210" cy="105"/>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chemeClr val="folHlink"/>
              </a:solidFill>
              <a:ln w="6350" cap="rnd" cmpd="sng">
                <a:solidFill>
                  <a:srgbClr val="676767"/>
                </a:solidFill>
                <a:prstDash val="solid"/>
                <a:round/>
                <a:headEnd type="none" w="med" len="med"/>
                <a:tailEnd type="none" w="med" len="med"/>
              </a:ln>
              <a:effectLst/>
            </p:spPr>
            <p:txBody>
              <a:bodyPr/>
              <a:lstStyle/>
              <a:p>
                <a:endParaRPr lang="zh-CN" altLang="en-US"/>
              </a:p>
            </p:txBody>
          </p:sp>
          <p:sp>
            <p:nvSpPr>
              <p:cNvPr id="112" name="Freeform 37"/>
              <p:cNvSpPr>
                <a:spLocks/>
              </p:cNvSpPr>
              <p:nvPr/>
            </p:nvSpPr>
            <p:spPr bwMode="auto">
              <a:xfrm>
                <a:off x="2794" y="1948"/>
                <a:ext cx="33" cy="18"/>
              </a:xfrm>
              <a:custGeom>
                <a:avLst/>
                <a:gdLst/>
                <a:ahLst/>
                <a:cxnLst>
                  <a:cxn ang="0">
                    <a:pos x="0" y="14"/>
                  </a:cxn>
                  <a:cxn ang="0">
                    <a:pos x="0" y="0"/>
                  </a:cxn>
                  <a:cxn ang="0">
                    <a:pos x="53" y="15"/>
                  </a:cxn>
                  <a:cxn ang="0">
                    <a:pos x="53" y="29"/>
                  </a:cxn>
                  <a:cxn ang="0">
                    <a:pos x="0" y="14"/>
                  </a:cxn>
                </a:cxnLst>
                <a:rect l="0" t="0" r="r" b="b"/>
                <a:pathLst>
                  <a:path w="54" h="30">
                    <a:moveTo>
                      <a:pt x="0" y="14"/>
                    </a:moveTo>
                    <a:lnTo>
                      <a:pt x="0" y="0"/>
                    </a:lnTo>
                    <a:lnTo>
                      <a:pt x="53" y="15"/>
                    </a:lnTo>
                    <a:lnTo>
                      <a:pt x="53" y="29"/>
                    </a:lnTo>
                    <a:lnTo>
                      <a:pt x="0" y="14"/>
                    </a:lnTo>
                  </a:path>
                </a:pathLst>
              </a:custGeom>
              <a:solidFill>
                <a:schemeClr val="accent2"/>
              </a:solidFill>
              <a:ln w="12700" cap="rnd" cmpd="sng">
                <a:solidFill>
                  <a:schemeClr val="accent2"/>
                </a:solidFill>
                <a:prstDash val="solid"/>
                <a:round/>
                <a:headEnd type="none" w="med" len="med"/>
                <a:tailEnd type="none" w="med" len="med"/>
              </a:ln>
              <a:effectLst/>
            </p:spPr>
            <p:txBody>
              <a:bodyPr/>
              <a:lstStyle/>
              <a:p>
                <a:endParaRPr lang="zh-CN" altLang="en-US"/>
              </a:p>
            </p:txBody>
          </p:sp>
          <p:sp>
            <p:nvSpPr>
              <p:cNvPr id="113" name="Freeform 38"/>
              <p:cNvSpPr>
                <a:spLocks/>
              </p:cNvSpPr>
              <p:nvPr/>
            </p:nvSpPr>
            <p:spPr bwMode="auto">
              <a:xfrm>
                <a:off x="2799" y="2065"/>
                <a:ext cx="33" cy="19"/>
              </a:xfrm>
              <a:custGeom>
                <a:avLst/>
                <a:gdLst/>
                <a:ahLst/>
                <a:cxnLst>
                  <a:cxn ang="0">
                    <a:pos x="0" y="15"/>
                  </a:cxn>
                  <a:cxn ang="0">
                    <a:pos x="0" y="0"/>
                  </a:cxn>
                  <a:cxn ang="0">
                    <a:pos x="53" y="16"/>
                  </a:cxn>
                  <a:cxn ang="0">
                    <a:pos x="53" y="31"/>
                  </a:cxn>
                  <a:cxn ang="0">
                    <a:pos x="0" y="15"/>
                  </a:cxn>
                </a:cxnLst>
                <a:rect l="0" t="0" r="r" b="b"/>
                <a:pathLst>
                  <a:path w="54" h="32">
                    <a:moveTo>
                      <a:pt x="0" y="15"/>
                    </a:moveTo>
                    <a:lnTo>
                      <a:pt x="0" y="0"/>
                    </a:lnTo>
                    <a:lnTo>
                      <a:pt x="53" y="16"/>
                    </a:lnTo>
                    <a:lnTo>
                      <a:pt x="53" y="31"/>
                    </a:lnTo>
                    <a:lnTo>
                      <a:pt x="0" y="15"/>
                    </a:lnTo>
                  </a:path>
                </a:pathLst>
              </a:custGeom>
              <a:solidFill>
                <a:schemeClr val="accent2"/>
              </a:solidFill>
              <a:ln w="12700" cap="rnd" cmpd="sng">
                <a:solidFill>
                  <a:schemeClr val="accent2"/>
                </a:solidFill>
                <a:prstDash val="solid"/>
                <a:round/>
                <a:headEnd type="none" w="med" len="med"/>
                <a:tailEnd type="none" w="med" len="med"/>
              </a:ln>
              <a:effectLst/>
            </p:spPr>
            <p:txBody>
              <a:bodyPr/>
              <a:lstStyle/>
              <a:p>
                <a:endParaRPr lang="zh-CN" altLang="en-US"/>
              </a:p>
            </p:txBody>
          </p:sp>
          <p:sp>
            <p:nvSpPr>
              <p:cNvPr id="114" name="Freeform 39"/>
              <p:cNvSpPr>
                <a:spLocks/>
              </p:cNvSpPr>
              <p:nvPr/>
            </p:nvSpPr>
            <p:spPr bwMode="auto">
              <a:xfrm>
                <a:off x="2635" y="1787"/>
                <a:ext cx="213" cy="9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chemeClr val="folHlink"/>
              </a:solidFill>
              <a:ln w="6350" cap="rnd" cmpd="sng">
                <a:solidFill>
                  <a:srgbClr val="676767"/>
                </a:solidFill>
                <a:prstDash val="solid"/>
                <a:round/>
                <a:headEnd type="none" w="med" len="med"/>
                <a:tailEnd type="none" w="med" len="med"/>
              </a:ln>
              <a:effectLst/>
            </p:spPr>
            <p:txBody>
              <a:bodyPr/>
              <a:lstStyle/>
              <a:p>
                <a:endParaRPr lang="zh-CN" altLang="en-US"/>
              </a:p>
            </p:txBody>
          </p:sp>
          <p:sp>
            <p:nvSpPr>
              <p:cNvPr id="115" name="Freeform 40"/>
              <p:cNvSpPr>
                <a:spLocks/>
              </p:cNvSpPr>
              <p:nvPr/>
            </p:nvSpPr>
            <p:spPr bwMode="auto">
              <a:xfrm>
                <a:off x="2792" y="1839"/>
                <a:ext cx="33" cy="18"/>
              </a:xfrm>
              <a:custGeom>
                <a:avLst/>
                <a:gdLst/>
                <a:ahLst/>
                <a:cxnLst>
                  <a:cxn ang="0">
                    <a:pos x="0" y="14"/>
                  </a:cxn>
                  <a:cxn ang="0">
                    <a:pos x="0" y="0"/>
                  </a:cxn>
                  <a:cxn ang="0">
                    <a:pos x="53" y="15"/>
                  </a:cxn>
                  <a:cxn ang="0">
                    <a:pos x="53" y="29"/>
                  </a:cxn>
                  <a:cxn ang="0">
                    <a:pos x="0" y="14"/>
                  </a:cxn>
                </a:cxnLst>
                <a:rect l="0" t="0" r="r" b="b"/>
                <a:pathLst>
                  <a:path w="54" h="30">
                    <a:moveTo>
                      <a:pt x="0" y="14"/>
                    </a:moveTo>
                    <a:lnTo>
                      <a:pt x="0" y="0"/>
                    </a:lnTo>
                    <a:lnTo>
                      <a:pt x="53" y="15"/>
                    </a:lnTo>
                    <a:lnTo>
                      <a:pt x="53" y="29"/>
                    </a:lnTo>
                    <a:lnTo>
                      <a:pt x="0" y="14"/>
                    </a:lnTo>
                  </a:path>
                </a:pathLst>
              </a:custGeom>
              <a:solidFill>
                <a:schemeClr val="accent2"/>
              </a:solidFill>
              <a:ln w="12700" cap="rnd" cmpd="sng">
                <a:solidFill>
                  <a:schemeClr val="accent2"/>
                </a:solidFill>
                <a:prstDash val="solid"/>
                <a:round/>
                <a:headEnd type="none" w="med" len="med"/>
                <a:tailEnd type="none" w="med" len="med"/>
              </a:ln>
              <a:effectLst/>
            </p:spPr>
            <p:txBody>
              <a:bodyPr/>
              <a:lstStyle/>
              <a:p>
                <a:endParaRPr lang="zh-CN" altLang="en-US"/>
              </a:p>
            </p:txBody>
          </p:sp>
        </p:grpSp>
      </p:grpSp>
      <p:grpSp>
        <p:nvGrpSpPr>
          <p:cNvPr id="116" name="Group 41"/>
          <p:cNvGrpSpPr>
            <a:grpSpLocks/>
          </p:cNvGrpSpPr>
          <p:nvPr/>
        </p:nvGrpSpPr>
        <p:grpSpPr bwMode="auto">
          <a:xfrm>
            <a:off x="1062038" y="4034185"/>
            <a:ext cx="1535112" cy="1665287"/>
            <a:chOff x="4132" y="924"/>
            <a:chExt cx="1055" cy="1145"/>
          </a:xfrm>
        </p:grpSpPr>
        <p:grpSp>
          <p:nvGrpSpPr>
            <p:cNvPr id="117" name="Group 42"/>
            <p:cNvGrpSpPr>
              <a:grpSpLocks/>
            </p:cNvGrpSpPr>
            <p:nvPr/>
          </p:nvGrpSpPr>
          <p:grpSpPr bwMode="auto">
            <a:xfrm>
              <a:off x="4132" y="1490"/>
              <a:ext cx="1055" cy="579"/>
              <a:chOff x="4132" y="1490"/>
              <a:chExt cx="1055" cy="579"/>
            </a:xfrm>
          </p:grpSpPr>
          <p:sp>
            <p:nvSpPr>
              <p:cNvPr id="130" name="Freeform 43"/>
              <p:cNvSpPr>
                <a:spLocks noChangeAspect="1"/>
              </p:cNvSpPr>
              <p:nvPr/>
            </p:nvSpPr>
            <p:spPr bwMode="auto">
              <a:xfrm>
                <a:off x="4823" y="1647"/>
                <a:ext cx="364" cy="422"/>
              </a:xfrm>
              <a:custGeom>
                <a:avLst/>
                <a:gdLst/>
                <a:ahLst/>
                <a:cxnLst>
                  <a:cxn ang="0">
                    <a:pos x="3" y="212"/>
                  </a:cxn>
                  <a:cxn ang="0">
                    <a:pos x="364" y="0"/>
                  </a:cxn>
                  <a:cxn ang="0">
                    <a:pos x="363" y="191"/>
                  </a:cxn>
                  <a:cxn ang="0">
                    <a:pos x="0" y="422"/>
                  </a:cxn>
                </a:cxnLst>
                <a:rect l="0" t="0" r="r" b="b"/>
                <a:pathLst>
                  <a:path w="364" h="422">
                    <a:moveTo>
                      <a:pt x="3" y="212"/>
                    </a:moveTo>
                    <a:lnTo>
                      <a:pt x="364" y="0"/>
                    </a:lnTo>
                    <a:lnTo>
                      <a:pt x="363" y="191"/>
                    </a:lnTo>
                    <a:lnTo>
                      <a:pt x="0" y="422"/>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31" name="Freeform 44"/>
              <p:cNvSpPr>
                <a:spLocks noChangeAspect="1"/>
              </p:cNvSpPr>
              <p:nvPr/>
            </p:nvSpPr>
            <p:spPr bwMode="auto">
              <a:xfrm>
                <a:off x="4133" y="1490"/>
                <a:ext cx="1054" cy="374"/>
              </a:xfrm>
              <a:custGeom>
                <a:avLst/>
                <a:gdLst/>
                <a:ahLst/>
                <a:cxnLst>
                  <a:cxn ang="0">
                    <a:pos x="691" y="374"/>
                  </a:cxn>
                  <a:cxn ang="0">
                    <a:pos x="0" y="191"/>
                  </a:cxn>
                  <a:cxn ang="0">
                    <a:pos x="363" y="0"/>
                  </a:cxn>
                  <a:cxn ang="0">
                    <a:pos x="1054" y="157"/>
                  </a:cxn>
                  <a:cxn ang="0">
                    <a:pos x="691" y="374"/>
                  </a:cxn>
                </a:cxnLst>
                <a:rect l="0" t="0" r="r" b="b"/>
                <a:pathLst>
                  <a:path w="1054" h="374">
                    <a:moveTo>
                      <a:pt x="691" y="374"/>
                    </a:moveTo>
                    <a:lnTo>
                      <a:pt x="0" y="191"/>
                    </a:lnTo>
                    <a:lnTo>
                      <a:pt x="363" y="0"/>
                    </a:lnTo>
                    <a:lnTo>
                      <a:pt x="1054" y="157"/>
                    </a:lnTo>
                    <a:lnTo>
                      <a:pt x="691" y="37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32" name="Freeform 45"/>
              <p:cNvSpPr>
                <a:spLocks noChangeAspect="1"/>
              </p:cNvSpPr>
              <p:nvPr/>
            </p:nvSpPr>
            <p:spPr bwMode="auto">
              <a:xfrm>
                <a:off x="4132" y="1679"/>
                <a:ext cx="691" cy="390"/>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33" name="Freeform 46"/>
              <p:cNvSpPr>
                <a:spLocks noChangeAspect="1"/>
              </p:cNvSpPr>
              <p:nvPr/>
            </p:nvSpPr>
            <p:spPr bwMode="auto">
              <a:xfrm>
                <a:off x="4494" y="1817"/>
                <a:ext cx="271" cy="189"/>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endParaRPr lang="zh-CN" altLang="en-US"/>
              </a:p>
            </p:txBody>
          </p:sp>
          <p:sp>
            <p:nvSpPr>
              <p:cNvPr id="134" name="Freeform 47"/>
              <p:cNvSpPr>
                <a:spLocks noChangeAspect="1" noChangeArrowheads="1"/>
              </p:cNvSpPr>
              <p:nvPr/>
            </p:nvSpPr>
            <p:spPr bwMode="auto">
              <a:xfrm>
                <a:off x="4500" y="1887"/>
                <a:ext cx="261" cy="69"/>
              </a:xfrm>
              <a:custGeom>
                <a:avLst/>
                <a:gdLst/>
                <a:ahLst/>
                <a:cxnLst>
                  <a:cxn ang="0">
                    <a:pos x="0" y="0"/>
                  </a:cxn>
                  <a:cxn ang="0">
                    <a:pos x="261" y="69"/>
                  </a:cxn>
                </a:cxnLst>
                <a:rect l="0" t="0" r="r" b="b"/>
                <a:pathLst>
                  <a:path w="261" h="69">
                    <a:moveTo>
                      <a:pt x="0" y="0"/>
                    </a:moveTo>
                    <a:lnTo>
                      <a:pt x="261" y="69"/>
                    </a:lnTo>
                  </a:path>
                </a:pathLst>
              </a:custGeom>
              <a:noFill/>
              <a:ln w="6350">
                <a:solidFill>
                  <a:srgbClr val="777777"/>
                </a:solidFill>
                <a:round/>
                <a:headEnd/>
                <a:tailEnd/>
              </a:ln>
              <a:effectLst/>
            </p:spPr>
            <p:txBody>
              <a:bodyPr wrap="none" anchor="ctr"/>
              <a:lstStyle/>
              <a:p>
                <a:endParaRPr lang="zh-CN" altLang="en-US"/>
              </a:p>
            </p:txBody>
          </p:sp>
          <p:sp>
            <p:nvSpPr>
              <p:cNvPr id="135" name="Freeform 48"/>
              <p:cNvSpPr>
                <a:spLocks/>
              </p:cNvSpPr>
              <p:nvPr/>
            </p:nvSpPr>
            <p:spPr bwMode="auto">
              <a:xfrm>
                <a:off x="4493" y="1815"/>
                <a:ext cx="270" cy="116"/>
              </a:xfrm>
              <a:custGeom>
                <a:avLst/>
                <a:gdLst/>
                <a:ahLst/>
                <a:cxnLst>
                  <a:cxn ang="0">
                    <a:pos x="0" y="116"/>
                  </a:cxn>
                  <a:cxn ang="0">
                    <a:pos x="1" y="0"/>
                  </a:cxn>
                  <a:cxn ang="0">
                    <a:pos x="270" y="7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endParaRPr lang="zh-CN" altLang="en-US"/>
              </a:p>
            </p:txBody>
          </p:sp>
          <p:sp>
            <p:nvSpPr>
              <p:cNvPr id="136" name="Line 49"/>
              <p:cNvSpPr>
                <a:spLocks noChangeShapeType="1"/>
              </p:cNvSpPr>
              <p:nvPr/>
            </p:nvSpPr>
            <p:spPr bwMode="auto">
              <a:xfrm>
                <a:off x="4518" y="1854"/>
                <a:ext cx="211" cy="54"/>
              </a:xfrm>
              <a:prstGeom prst="line">
                <a:avLst/>
              </a:prstGeom>
              <a:noFill/>
              <a:ln w="6350">
                <a:solidFill>
                  <a:srgbClr val="777777"/>
                </a:solidFill>
                <a:round/>
                <a:headEnd/>
                <a:tailEnd/>
              </a:ln>
              <a:effectLst/>
            </p:spPr>
            <p:txBody>
              <a:bodyPr wrap="none" tIns="27432" bIns="27432" anchor="ctr">
                <a:spAutoFit/>
              </a:bodyPr>
              <a:lstStyle/>
              <a:p>
                <a:endParaRPr lang="zh-CN" altLang="en-US"/>
              </a:p>
            </p:txBody>
          </p:sp>
          <p:sp>
            <p:nvSpPr>
              <p:cNvPr id="137" name="Line 50"/>
              <p:cNvSpPr>
                <a:spLocks noChangeShapeType="1"/>
              </p:cNvSpPr>
              <p:nvPr/>
            </p:nvSpPr>
            <p:spPr bwMode="auto">
              <a:xfrm>
                <a:off x="4697" y="1962"/>
                <a:ext cx="41" cy="9"/>
              </a:xfrm>
              <a:prstGeom prst="line">
                <a:avLst/>
              </a:prstGeom>
              <a:noFill/>
              <a:ln w="19050">
                <a:solidFill>
                  <a:schemeClr val="accent2"/>
                </a:solidFill>
                <a:round/>
                <a:headEnd/>
                <a:tailEnd/>
              </a:ln>
              <a:effectLst/>
            </p:spPr>
            <p:txBody>
              <a:bodyPr wrap="none" tIns="27432" bIns="27432" anchor="ctr">
                <a:spAutoFit/>
              </a:bodyPr>
              <a:lstStyle/>
              <a:p>
                <a:endParaRPr lang="zh-CN" altLang="en-US"/>
              </a:p>
            </p:txBody>
          </p:sp>
          <p:sp>
            <p:nvSpPr>
              <p:cNvPr id="138" name="Freeform 51"/>
              <p:cNvSpPr>
                <a:spLocks/>
              </p:cNvSpPr>
              <p:nvPr/>
            </p:nvSpPr>
            <p:spPr bwMode="auto">
              <a:xfrm>
                <a:off x="4584" y="1869"/>
                <a:ext cx="64" cy="3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endParaRPr lang="zh-CN" altLang="en-US"/>
              </a:p>
            </p:txBody>
          </p:sp>
          <p:sp>
            <p:nvSpPr>
              <p:cNvPr id="139" name="Line 52"/>
              <p:cNvSpPr>
                <a:spLocks noChangeShapeType="1"/>
              </p:cNvSpPr>
              <p:nvPr/>
            </p:nvSpPr>
            <p:spPr bwMode="auto">
              <a:xfrm>
                <a:off x="4151" y="1751"/>
                <a:ext cx="279" cy="78"/>
              </a:xfrm>
              <a:prstGeom prst="line">
                <a:avLst/>
              </a:prstGeom>
              <a:noFill/>
              <a:ln w="6350">
                <a:solidFill>
                  <a:srgbClr val="777777"/>
                </a:solidFill>
                <a:round/>
                <a:headEnd/>
                <a:tailEnd/>
              </a:ln>
              <a:effectLst/>
            </p:spPr>
            <p:txBody>
              <a:bodyPr tIns="27432" bIns="27432" anchor="ctr">
                <a:spAutoFit/>
              </a:bodyPr>
              <a:lstStyle/>
              <a:p>
                <a:endParaRPr lang="zh-CN" altLang="en-US"/>
              </a:p>
            </p:txBody>
          </p:sp>
          <p:sp>
            <p:nvSpPr>
              <p:cNvPr id="140" name="Line 53"/>
              <p:cNvSpPr>
                <a:spLocks noChangeShapeType="1"/>
              </p:cNvSpPr>
              <p:nvPr/>
            </p:nvSpPr>
            <p:spPr bwMode="auto">
              <a:xfrm>
                <a:off x="4151" y="1783"/>
                <a:ext cx="279" cy="78"/>
              </a:xfrm>
              <a:prstGeom prst="line">
                <a:avLst/>
              </a:prstGeom>
              <a:noFill/>
              <a:ln w="6350">
                <a:solidFill>
                  <a:srgbClr val="777777"/>
                </a:solidFill>
                <a:round/>
                <a:headEnd/>
                <a:tailEnd/>
              </a:ln>
              <a:effectLst/>
            </p:spPr>
            <p:txBody>
              <a:bodyPr tIns="27432" bIns="27432" anchor="ctr">
                <a:spAutoFit/>
              </a:bodyPr>
              <a:lstStyle/>
              <a:p>
                <a:endParaRPr lang="zh-CN" altLang="en-US"/>
              </a:p>
            </p:txBody>
          </p:sp>
          <p:sp>
            <p:nvSpPr>
              <p:cNvPr id="141" name="Line 54"/>
              <p:cNvSpPr>
                <a:spLocks noChangeShapeType="1"/>
              </p:cNvSpPr>
              <p:nvPr/>
            </p:nvSpPr>
            <p:spPr bwMode="auto">
              <a:xfrm>
                <a:off x="4151" y="1813"/>
                <a:ext cx="279" cy="78"/>
              </a:xfrm>
              <a:prstGeom prst="line">
                <a:avLst/>
              </a:prstGeom>
              <a:noFill/>
              <a:ln w="6350">
                <a:solidFill>
                  <a:srgbClr val="777777"/>
                </a:solidFill>
                <a:round/>
                <a:headEnd/>
                <a:tailEnd/>
              </a:ln>
              <a:effectLst/>
            </p:spPr>
            <p:txBody>
              <a:bodyPr tIns="27432" bIns="27432" anchor="ctr">
                <a:spAutoFit/>
              </a:bodyPr>
              <a:lstStyle/>
              <a:p>
                <a:endParaRPr lang="zh-CN" altLang="en-US"/>
              </a:p>
            </p:txBody>
          </p:sp>
          <p:sp>
            <p:nvSpPr>
              <p:cNvPr id="142" name="Freeform 55"/>
              <p:cNvSpPr>
                <a:spLocks/>
              </p:cNvSpPr>
              <p:nvPr/>
            </p:nvSpPr>
            <p:spPr bwMode="auto">
              <a:xfrm>
                <a:off x="4496" y="1899"/>
                <a:ext cx="275" cy="117"/>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endParaRPr lang="zh-CN" altLang="en-US"/>
              </a:p>
            </p:txBody>
          </p:sp>
        </p:grpSp>
        <p:grpSp>
          <p:nvGrpSpPr>
            <p:cNvPr id="118" name="Group 56"/>
            <p:cNvGrpSpPr>
              <a:grpSpLocks/>
            </p:cNvGrpSpPr>
            <p:nvPr/>
          </p:nvGrpSpPr>
          <p:grpSpPr bwMode="auto">
            <a:xfrm>
              <a:off x="4248" y="924"/>
              <a:ext cx="908" cy="854"/>
              <a:chOff x="4248" y="924"/>
              <a:chExt cx="908" cy="854"/>
            </a:xfrm>
          </p:grpSpPr>
          <p:sp>
            <p:nvSpPr>
              <p:cNvPr id="119" name="Freeform 57"/>
              <p:cNvSpPr>
                <a:spLocks/>
              </p:cNvSpPr>
              <p:nvPr/>
            </p:nvSpPr>
            <p:spPr bwMode="auto">
              <a:xfrm>
                <a:off x="4317" y="1480"/>
                <a:ext cx="707" cy="298"/>
              </a:xfrm>
              <a:custGeom>
                <a:avLst/>
                <a:gdLst/>
                <a:ahLst/>
                <a:cxnLst>
                  <a:cxn ang="0">
                    <a:pos x="0" y="163"/>
                  </a:cxn>
                  <a:cxn ang="0">
                    <a:pos x="303" y="0"/>
                  </a:cxn>
                  <a:cxn ang="0">
                    <a:pos x="707" y="116"/>
                  </a:cxn>
                  <a:cxn ang="0">
                    <a:pos x="707" y="138"/>
                  </a:cxn>
                  <a:cxn ang="0">
                    <a:pos x="417" y="298"/>
                  </a:cxn>
                  <a:cxn ang="0">
                    <a:pos x="0" y="188"/>
                  </a:cxn>
                  <a:cxn ang="0">
                    <a:pos x="0" y="163"/>
                  </a:cxn>
                </a:cxnLst>
                <a:rect l="0" t="0" r="r" b="b"/>
                <a:pathLst>
                  <a:path w="707" h="298">
                    <a:moveTo>
                      <a:pt x="0" y="163"/>
                    </a:moveTo>
                    <a:lnTo>
                      <a:pt x="303" y="0"/>
                    </a:lnTo>
                    <a:lnTo>
                      <a:pt x="707" y="116"/>
                    </a:lnTo>
                    <a:lnTo>
                      <a:pt x="707" y="138"/>
                    </a:lnTo>
                    <a:lnTo>
                      <a:pt x="417" y="298"/>
                    </a:lnTo>
                    <a:lnTo>
                      <a:pt x="0" y="188"/>
                    </a:lnTo>
                    <a:lnTo>
                      <a:pt x="0" y="163"/>
                    </a:lnTo>
                    <a:close/>
                  </a:path>
                </a:pathLst>
              </a:custGeom>
              <a:solidFill>
                <a:srgbClr val="DDDDDD"/>
              </a:solidFill>
              <a:ln w="6350" cap="rnd" cmpd="sng">
                <a:solidFill>
                  <a:srgbClr val="000000"/>
                </a:solidFill>
                <a:prstDash val="solid"/>
                <a:round/>
                <a:headEnd type="none" w="med" len="med"/>
                <a:tailEnd type="none" w="med" len="med"/>
              </a:ln>
              <a:effectLst/>
            </p:spPr>
            <p:txBody>
              <a:bodyPr/>
              <a:lstStyle/>
              <a:p>
                <a:endParaRPr lang="zh-CN" altLang="en-US"/>
              </a:p>
            </p:txBody>
          </p:sp>
          <p:sp>
            <p:nvSpPr>
              <p:cNvPr id="120" name="Freeform 58"/>
              <p:cNvSpPr>
                <a:spLocks/>
              </p:cNvSpPr>
              <p:nvPr/>
            </p:nvSpPr>
            <p:spPr bwMode="auto">
              <a:xfrm>
                <a:off x="4325" y="1486"/>
                <a:ext cx="685" cy="264"/>
              </a:xfrm>
              <a:custGeom>
                <a:avLst/>
                <a:gdLst/>
                <a:ahLst/>
                <a:cxnLst>
                  <a:cxn ang="0">
                    <a:pos x="0" y="158"/>
                  </a:cxn>
                  <a:cxn ang="0">
                    <a:pos x="409" y="264"/>
                  </a:cxn>
                  <a:cxn ang="0">
                    <a:pos x="685" y="110"/>
                  </a:cxn>
                  <a:cxn ang="0">
                    <a:pos x="297" y="0"/>
                  </a:cxn>
                  <a:cxn ang="0">
                    <a:pos x="0" y="158"/>
                  </a:cxn>
                </a:cxnLst>
                <a:rect l="0" t="0" r="r" b="b"/>
                <a:pathLst>
                  <a:path w="685" h="264">
                    <a:moveTo>
                      <a:pt x="0" y="158"/>
                    </a:moveTo>
                    <a:lnTo>
                      <a:pt x="409" y="264"/>
                    </a:lnTo>
                    <a:lnTo>
                      <a:pt x="685" y="110"/>
                    </a:lnTo>
                    <a:lnTo>
                      <a:pt x="297" y="0"/>
                    </a:lnTo>
                    <a:lnTo>
                      <a:pt x="0" y="158"/>
                    </a:lnTo>
                    <a:close/>
                  </a:path>
                </a:pathLst>
              </a:custGeom>
              <a:solidFill>
                <a:srgbClr val="B2B2B2"/>
              </a:solidFill>
              <a:ln w="6350" cap="rnd" cmpd="sng">
                <a:noFill/>
                <a:prstDash val="solid"/>
                <a:round/>
                <a:headEnd type="none" w="med" len="med"/>
                <a:tailEnd type="none" w="med" len="med"/>
              </a:ln>
              <a:effectLst/>
            </p:spPr>
            <p:txBody>
              <a:bodyPr/>
              <a:lstStyle/>
              <a:p>
                <a:endParaRPr lang="zh-CN" altLang="en-US"/>
              </a:p>
            </p:txBody>
          </p:sp>
          <p:sp>
            <p:nvSpPr>
              <p:cNvPr id="121" name="Oval 59"/>
              <p:cNvSpPr>
                <a:spLocks noChangeArrowheads="1"/>
              </p:cNvSpPr>
              <p:nvPr/>
            </p:nvSpPr>
            <p:spPr bwMode="auto">
              <a:xfrm>
                <a:off x="4496" y="1551"/>
                <a:ext cx="356" cy="143"/>
              </a:xfrm>
              <a:prstGeom prst="ellipse">
                <a:avLst/>
              </a:prstGeom>
              <a:solidFill>
                <a:srgbClr val="B2B2B2"/>
              </a:solidFill>
              <a:ln w="6350" cap="rnd">
                <a:solidFill>
                  <a:schemeClr val="tx1"/>
                </a:solidFill>
                <a:round/>
                <a:headEnd/>
                <a:tailEnd/>
              </a:ln>
              <a:effectLst/>
            </p:spPr>
            <p:txBody>
              <a:bodyPr/>
              <a:lstStyle/>
              <a:p>
                <a:endParaRPr lang="zh-CN" altLang="en-US"/>
              </a:p>
            </p:txBody>
          </p:sp>
          <p:sp>
            <p:nvSpPr>
              <p:cNvPr id="122" name="Freeform 60"/>
              <p:cNvSpPr>
                <a:spLocks/>
              </p:cNvSpPr>
              <p:nvPr/>
            </p:nvSpPr>
            <p:spPr bwMode="auto">
              <a:xfrm>
                <a:off x="4302" y="1557"/>
                <a:ext cx="574" cy="160"/>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6350" cap="rnd" cmpd="sng">
                <a:solidFill>
                  <a:schemeClr val="tx1"/>
                </a:solidFill>
                <a:prstDash val="solid"/>
                <a:round/>
                <a:headEnd type="none" w="med" len="med"/>
                <a:tailEnd type="none" w="med" len="med"/>
              </a:ln>
              <a:effectLst/>
            </p:spPr>
            <p:txBody>
              <a:bodyPr/>
              <a:lstStyle/>
              <a:p>
                <a:endParaRPr lang="zh-CN" altLang="en-US"/>
              </a:p>
            </p:txBody>
          </p:sp>
          <p:sp>
            <p:nvSpPr>
              <p:cNvPr id="123" name="Freeform 61"/>
              <p:cNvSpPr>
                <a:spLocks noChangeAspect="1"/>
              </p:cNvSpPr>
              <p:nvPr/>
            </p:nvSpPr>
            <p:spPr bwMode="auto">
              <a:xfrm>
                <a:off x="4439" y="924"/>
                <a:ext cx="717" cy="662"/>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24" name="Freeform 62"/>
              <p:cNvSpPr>
                <a:spLocks noChangeAspect="1"/>
              </p:cNvSpPr>
              <p:nvPr/>
            </p:nvSpPr>
            <p:spPr bwMode="auto">
              <a:xfrm>
                <a:off x="4886" y="1070"/>
                <a:ext cx="144" cy="644"/>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25" name="Freeform 63"/>
              <p:cNvSpPr>
                <a:spLocks noChangeAspect="1"/>
              </p:cNvSpPr>
              <p:nvPr/>
            </p:nvSpPr>
            <p:spPr bwMode="auto">
              <a:xfrm>
                <a:off x="4248" y="931"/>
                <a:ext cx="782" cy="219"/>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6350" cap="rnd" cmpd="sng">
                <a:solidFill>
                  <a:schemeClr val="tx1"/>
                </a:solidFill>
                <a:prstDash val="solid"/>
                <a:round/>
                <a:headEnd type="none" w="med" len="med"/>
                <a:tailEnd type="none" w="med" len="med"/>
              </a:ln>
              <a:effectLst/>
            </p:spPr>
            <p:txBody>
              <a:bodyPr/>
              <a:lstStyle/>
              <a:p>
                <a:endParaRPr lang="zh-CN" altLang="en-US"/>
              </a:p>
            </p:txBody>
          </p:sp>
          <p:sp>
            <p:nvSpPr>
              <p:cNvPr id="126" name="Freeform 64"/>
              <p:cNvSpPr>
                <a:spLocks noChangeAspect="1"/>
              </p:cNvSpPr>
              <p:nvPr/>
            </p:nvSpPr>
            <p:spPr bwMode="auto">
              <a:xfrm>
                <a:off x="4248" y="997"/>
                <a:ext cx="639" cy="720"/>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27" name="Freeform 65"/>
              <p:cNvSpPr>
                <a:spLocks noChangeAspect="1"/>
              </p:cNvSpPr>
              <p:nvPr/>
            </p:nvSpPr>
            <p:spPr bwMode="auto">
              <a:xfrm>
                <a:off x="4298" y="1060"/>
                <a:ext cx="540" cy="591"/>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endParaRPr lang="zh-CN" altLang="en-US"/>
              </a:p>
            </p:txBody>
          </p:sp>
          <p:sp>
            <p:nvSpPr>
              <p:cNvPr id="128" name="Freeform 66"/>
              <p:cNvSpPr>
                <a:spLocks/>
              </p:cNvSpPr>
              <p:nvPr/>
            </p:nvSpPr>
            <p:spPr bwMode="auto">
              <a:xfrm>
                <a:off x="4331" y="1100"/>
                <a:ext cx="473" cy="509"/>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zh-CN" altLang="en-US"/>
              </a:p>
            </p:txBody>
          </p:sp>
          <p:sp>
            <p:nvSpPr>
              <p:cNvPr id="129" name="Line 67"/>
              <p:cNvSpPr>
                <a:spLocks noChangeShapeType="1"/>
              </p:cNvSpPr>
              <p:nvPr/>
            </p:nvSpPr>
            <p:spPr bwMode="auto">
              <a:xfrm>
                <a:off x="4372" y="1141"/>
                <a:ext cx="0" cy="78"/>
              </a:xfrm>
              <a:prstGeom prst="line">
                <a:avLst/>
              </a:prstGeom>
              <a:noFill/>
              <a:ln w="25400">
                <a:solidFill>
                  <a:schemeClr val="bg1"/>
                </a:solidFill>
                <a:round/>
                <a:headEnd/>
                <a:tailEnd/>
              </a:ln>
              <a:effectLst/>
            </p:spPr>
            <p:txBody>
              <a:bodyPr wrap="none" anchor="ctr"/>
              <a:lstStyle/>
              <a:p>
                <a:endParaRPr lang="zh-CN" altLang="en-US"/>
              </a:p>
            </p:txBody>
          </p:sp>
        </p:grpSp>
      </p:grpSp>
      <p:sp>
        <p:nvSpPr>
          <p:cNvPr id="143" name="Rectangle 68"/>
          <p:cNvSpPr>
            <a:spLocks noChangeArrowheads="1"/>
          </p:cNvSpPr>
          <p:nvPr/>
        </p:nvSpPr>
        <p:spPr bwMode="auto">
          <a:xfrm>
            <a:off x="1185863" y="5791547"/>
            <a:ext cx="1287462" cy="328613"/>
          </a:xfrm>
          <a:prstGeom prst="rect">
            <a:avLst/>
          </a:prstGeom>
          <a:noFill/>
          <a:ln w="9525">
            <a:noFill/>
            <a:miter lim="800000"/>
            <a:headEnd/>
            <a:tailEnd/>
          </a:ln>
          <a:effectLst/>
        </p:spPr>
        <p:txBody>
          <a:bodyPr wrap="none" tIns="27432" bIns="27432" anchor="ctr">
            <a:spAutoFit/>
          </a:bodyPr>
          <a:lstStyle/>
          <a:p>
            <a:pPr algn="ctr" eaLnBrk="0" hangingPunct="0">
              <a:spcBef>
                <a:spcPct val="100000"/>
              </a:spcBef>
            </a:pPr>
            <a:r>
              <a:rPr lang="en-US" altLang="zh-CN" b="1" dirty="0">
                <a:latin typeface="Arial Narrow" pitchFamily="34" charset="0"/>
              </a:rPr>
              <a:t>DHCP Client</a:t>
            </a:r>
          </a:p>
        </p:txBody>
      </p:sp>
      <p:sp>
        <p:nvSpPr>
          <p:cNvPr id="144" name="Rectangle 69"/>
          <p:cNvSpPr>
            <a:spLocks noChangeArrowheads="1"/>
          </p:cNvSpPr>
          <p:nvPr/>
        </p:nvSpPr>
        <p:spPr bwMode="auto">
          <a:xfrm>
            <a:off x="6778625" y="5791547"/>
            <a:ext cx="1352550" cy="328613"/>
          </a:xfrm>
          <a:prstGeom prst="rect">
            <a:avLst/>
          </a:prstGeom>
          <a:noFill/>
          <a:ln w="9525">
            <a:noFill/>
            <a:miter lim="800000"/>
            <a:headEnd/>
            <a:tailEnd/>
          </a:ln>
          <a:effectLst/>
        </p:spPr>
        <p:txBody>
          <a:bodyPr wrap="none" tIns="27432" bIns="27432" anchor="ctr">
            <a:spAutoFit/>
          </a:bodyPr>
          <a:lstStyle/>
          <a:p>
            <a:pPr algn="ctr" eaLnBrk="0" hangingPunct="0">
              <a:spcBef>
                <a:spcPct val="100000"/>
              </a:spcBef>
            </a:pPr>
            <a:r>
              <a:rPr lang="en-US" altLang="zh-CN" b="1" dirty="0">
                <a:latin typeface="Arial Narrow" pitchFamily="34" charset="0"/>
              </a:rPr>
              <a:t>DHCP Server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 </a:t>
            </a:r>
            <a:r>
              <a:rPr lang="zh-CN" altLang="en-US" dirty="0"/>
              <a:t>租约的更新</a:t>
            </a:r>
          </a:p>
        </p:txBody>
      </p:sp>
      <p:sp>
        <p:nvSpPr>
          <p:cNvPr id="3" name="内容占位符 2"/>
          <p:cNvSpPr>
            <a:spLocks noGrp="1"/>
          </p:cNvSpPr>
          <p:nvPr>
            <p:ph idx="1"/>
          </p:nvPr>
        </p:nvSpPr>
        <p:spPr>
          <a:xfrm>
            <a:off x="457200" y="1196752"/>
            <a:ext cx="8229600" cy="4934173"/>
          </a:xfrm>
        </p:spPr>
        <p:txBody>
          <a:bodyPr/>
          <a:lstStyle/>
          <a:p>
            <a:r>
              <a:rPr lang="zh-CN" altLang="en-US" dirty="0"/>
              <a:t>自动更新租约</a:t>
            </a:r>
            <a:endParaRPr lang="en-US" altLang="zh-CN" dirty="0"/>
          </a:p>
          <a:p>
            <a:pPr lvl="1"/>
            <a:r>
              <a:rPr lang="zh-CN" altLang="en-US" sz="2800" dirty="0"/>
              <a:t>客户租约期限已过去</a:t>
            </a:r>
            <a:r>
              <a:rPr lang="en-US" altLang="zh-CN" sz="2800" dirty="0">
                <a:solidFill>
                  <a:srgbClr val="FF3300"/>
                </a:solidFill>
              </a:rPr>
              <a:t>50%</a:t>
            </a:r>
            <a:r>
              <a:rPr lang="zh-CN" altLang="en-US" sz="2800" dirty="0"/>
              <a:t>，自动尝试更新租约</a:t>
            </a:r>
            <a:endParaRPr lang="en-US" altLang="zh-CN" sz="2800" dirty="0"/>
          </a:p>
          <a:p>
            <a:pPr lvl="1"/>
            <a:r>
              <a:rPr lang="zh-CN" altLang="en-US" sz="2800" dirty="0"/>
              <a:t>当期限过去</a:t>
            </a:r>
            <a:r>
              <a:rPr lang="en-US" altLang="zh-CN" sz="2800" dirty="0">
                <a:solidFill>
                  <a:srgbClr val="FF3300"/>
                </a:solidFill>
              </a:rPr>
              <a:t>87.5% </a:t>
            </a:r>
            <a:r>
              <a:rPr lang="zh-CN" altLang="en-US" sz="2800" dirty="0"/>
              <a:t>发出广播再次更新租约</a:t>
            </a:r>
            <a:endParaRPr lang="en-US" altLang="zh-CN" sz="2800" dirty="0"/>
          </a:p>
          <a:p>
            <a:pPr lvl="1"/>
            <a:r>
              <a:rPr lang="zh-CN" altLang="en-US" sz="2800" dirty="0"/>
              <a:t>若租约已经到期</a:t>
            </a:r>
            <a:r>
              <a:rPr lang="en-US" altLang="zh-CN" sz="2800" dirty="0"/>
              <a:t>(</a:t>
            </a:r>
            <a:r>
              <a:rPr lang="en-US" altLang="zh-CN" sz="2800" dirty="0">
                <a:solidFill>
                  <a:srgbClr val="FF3300"/>
                </a:solidFill>
              </a:rPr>
              <a:t>100%</a:t>
            </a:r>
            <a:r>
              <a:rPr lang="en-US" altLang="zh-CN" sz="2800" dirty="0"/>
              <a:t>)</a:t>
            </a:r>
            <a:r>
              <a:rPr lang="zh-CN" altLang="en-US" sz="2800" dirty="0"/>
              <a:t>，客户机必须立即停止使用当前的</a:t>
            </a:r>
            <a:r>
              <a:rPr lang="en-US" altLang="zh-CN" sz="2800" dirty="0"/>
              <a:t>IP</a:t>
            </a:r>
            <a:r>
              <a:rPr lang="zh-CN" altLang="en-US" sz="2800" dirty="0"/>
              <a:t>地址。然后</a:t>
            </a:r>
            <a:r>
              <a:rPr lang="en-US" altLang="zh-CN" sz="2800" dirty="0"/>
              <a:t>DHCP</a:t>
            </a:r>
            <a:r>
              <a:rPr lang="zh-CN" altLang="en-US" sz="2800" dirty="0"/>
              <a:t>客户机开始新的</a:t>
            </a:r>
            <a:r>
              <a:rPr lang="en-US" altLang="zh-CN" sz="2800" dirty="0"/>
              <a:t>DHCP</a:t>
            </a:r>
            <a:r>
              <a:rPr lang="zh-CN" altLang="en-US" sz="2800" dirty="0"/>
              <a:t>租约过程，尝试租用新的</a:t>
            </a:r>
            <a:r>
              <a:rPr lang="en-US" altLang="zh-CN" sz="2800" dirty="0"/>
              <a:t>IP</a:t>
            </a:r>
            <a:r>
              <a:rPr lang="zh-CN" altLang="en-US" sz="2800" dirty="0"/>
              <a:t>地址</a:t>
            </a:r>
            <a:endParaRPr lang="en-US" altLang="zh-CN" dirty="0"/>
          </a:p>
          <a:p>
            <a:r>
              <a:rPr lang="zh-CN" altLang="en-US" dirty="0"/>
              <a:t>手工更新租约</a:t>
            </a:r>
            <a:endParaRPr lang="en-US" altLang="zh-CN" dirty="0"/>
          </a:p>
          <a:p>
            <a:pPr lvl="1"/>
            <a:r>
              <a:rPr lang="en-US" altLang="zh-CN" dirty="0"/>
              <a:t>Windows</a:t>
            </a:r>
            <a:r>
              <a:rPr lang="zh-CN" altLang="en-US" dirty="0">
                <a:solidFill>
                  <a:schemeClr val="accent6">
                    <a:lumMod val="75000"/>
                  </a:schemeClr>
                </a:solidFill>
              </a:rPr>
              <a:t>：   </a:t>
            </a:r>
            <a:r>
              <a:rPr lang="en-US" altLang="zh-CN" b="1" dirty="0" err="1">
                <a:solidFill>
                  <a:schemeClr val="accent6">
                    <a:lumMod val="75000"/>
                  </a:schemeClr>
                </a:solidFill>
              </a:rPr>
              <a:t>ipconfig</a:t>
            </a:r>
            <a:r>
              <a:rPr lang="en-US" altLang="zh-CN" b="1" dirty="0">
                <a:solidFill>
                  <a:schemeClr val="accent6">
                    <a:lumMod val="75000"/>
                  </a:schemeClr>
                </a:solidFill>
              </a:rPr>
              <a:t> </a:t>
            </a:r>
            <a:r>
              <a:rPr lang="en-US" altLang="zh-CN" b="1" dirty="0">
                <a:solidFill>
                  <a:srgbClr val="002060"/>
                </a:solidFill>
              </a:rPr>
              <a:t>/renew </a:t>
            </a:r>
            <a:r>
              <a:rPr lang="zh-CN" altLang="en-US" dirty="0">
                <a:solidFill>
                  <a:srgbClr val="002060"/>
                </a:solidFill>
              </a:rPr>
              <a:t>和</a:t>
            </a:r>
            <a:r>
              <a:rPr lang="zh-CN" altLang="en-US" b="1" dirty="0">
                <a:solidFill>
                  <a:srgbClr val="002060"/>
                </a:solidFill>
              </a:rPr>
              <a:t> </a:t>
            </a:r>
            <a:r>
              <a:rPr lang="en-US" altLang="zh-CN" b="1" dirty="0">
                <a:solidFill>
                  <a:srgbClr val="002060"/>
                </a:solidFill>
              </a:rPr>
              <a:t>/release</a:t>
            </a:r>
          </a:p>
          <a:p>
            <a:pPr lvl="1"/>
            <a:r>
              <a:rPr lang="en-US" altLang="zh-CN" dirty="0"/>
              <a:t>Linux</a:t>
            </a:r>
            <a:r>
              <a:rPr lang="zh-CN" altLang="en-US" dirty="0"/>
              <a:t>：</a:t>
            </a:r>
            <a:r>
              <a:rPr lang="en-US" dirty="0" err="1"/>
              <a:t>dhclient</a:t>
            </a:r>
            <a:r>
              <a:rPr lang="en-US" dirty="0"/>
              <a:t> -r &lt;interface&gt;</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en-US" altLang="zh-CN" dirty="0"/>
              <a:t> 7</a:t>
            </a:r>
            <a:r>
              <a:rPr lang="zh-CN" altLang="en-US" dirty="0"/>
              <a:t>下</a:t>
            </a:r>
            <a:r>
              <a:rPr lang="zh-CN" altLang="zh-CN" dirty="0"/>
              <a:t>的</a:t>
            </a:r>
            <a:r>
              <a:rPr lang="en-US" altLang="zh-CN" dirty="0"/>
              <a:t>DHCP</a:t>
            </a:r>
            <a:r>
              <a:rPr lang="zh-CN" altLang="zh-CN" dirty="0"/>
              <a:t>服务</a:t>
            </a:r>
            <a:endParaRPr lang="zh-CN" altLang="en-US" dirty="0"/>
          </a:p>
        </p:txBody>
      </p:sp>
      <p:sp>
        <p:nvSpPr>
          <p:cNvPr id="3" name="内容占位符 2"/>
          <p:cNvSpPr>
            <a:spLocks noGrp="1"/>
          </p:cNvSpPr>
          <p:nvPr>
            <p:ph idx="1"/>
          </p:nvPr>
        </p:nvSpPr>
        <p:spPr/>
        <p:txBody>
          <a:bodyPr/>
          <a:lstStyle/>
          <a:p>
            <a:r>
              <a:rPr lang="zh-CN" altLang="en-US" dirty="0"/>
              <a:t>安装和启动</a:t>
            </a:r>
            <a:endParaRPr lang="en-US" altLang="zh-CN" dirty="0"/>
          </a:p>
          <a:p>
            <a:r>
              <a:rPr lang="zh-CN" altLang="en-US" dirty="0"/>
              <a:t>配置文件语法</a:t>
            </a:r>
            <a:endParaRPr lang="en-US" altLang="zh-CN" dirty="0"/>
          </a:p>
          <a:p>
            <a:r>
              <a:rPr lang="en-US" altLang="zh-CN" dirty="0"/>
              <a:t>DHCP</a:t>
            </a:r>
            <a:r>
              <a:rPr lang="zh-CN" altLang="zh-CN" dirty="0"/>
              <a:t>服务配置举例</a:t>
            </a:r>
            <a:endParaRPr lang="en-US" altLang="zh-CN" dirty="0"/>
          </a:p>
          <a:p>
            <a:r>
              <a:rPr lang="zh-CN" altLang="zh-CN" dirty="0"/>
              <a:t>大型网络的</a:t>
            </a:r>
            <a:r>
              <a:rPr lang="en-US" altLang="zh-CN" dirty="0"/>
              <a:t>DHCP</a:t>
            </a:r>
            <a:r>
              <a:rPr lang="zh-CN" altLang="zh-CN" dirty="0"/>
              <a:t>部署</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本章内容要点</a:t>
            </a:r>
          </a:p>
        </p:txBody>
      </p:sp>
      <p:sp>
        <p:nvSpPr>
          <p:cNvPr id="110595" name="Rectangle 3"/>
          <p:cNvSpPr>
            <a:spLocks noGrp="1" noChangeArrowheads="1"/>
          </p:cNvSpPr>
          <p:nvPr>
            <p:ph type="body" idx="1"/>
          </p:nvPr>
        </p:nvSpPr>
        <p:spPr>
          <a:xfrm>
            <a:off x="457200" y="1268760"/>
            <a:ext cx="8229600" cy="4862165"/>
          </a:xfrm>
        </p:spPr>
        <p:txBody>
          <a:bodyPr/>
          <a:lstStyle/>
          <a:p>
            <a:r>
              <a:rPr lang="en-US" altLang="zh-CN" dirty="0"/>
              <a:t>DHCP</a:t>
            </a:r>
            <a:r>
              <a:rPr lang="zh-CN" altLang="en-US" dirty="0"/>
              <a:t>协议</a:t>
            </a:r>
            <a:endParaRPr lang="en-US" altLang="zh-CN" dirty="0"/>
          </a:p>
          <a:p>
            <a:r>
              <a:rPr lang="en-US" altLang="zh-CN" dirty="0"/>
              <a:t>DHCP</a:t>
            </a:r>
            <a:r>
              <a:rPr lang="zh-CN" altLang="en-US" dirty="0"/>
              <a:t>服务</a:t>
            </a:r>
            <a:endParaRPr lang="en-US" altLang="zh-CN" dirty="0"/>
          </a:p>
          <a:p>
            <a:r>
              <a:rPr lang="en-US" altLang="zh-CN" dirty="0"/>
              <a:t>DNS</a:t>
            </a:r>
            <a:r>
              <a:rPr lang="zh-CN" altLang="en-US" dirty="0"/>
              <a:t>的相关概念</a:t>
            </a:r>
            <a:endParaRPr lang="en-US" altLang="zh-CN" dirty="0"/>
          </a:p>
          <a:p>
            <a:r>
              <a:rPr lang="en-US" altLang="zh-CN" dirty="0"/>
              <a:t>DNS</a:t>
            </a:r>
            <a:r>
              <a:rPr lang="zh-CN" altLang="en-US" dirty="0"/>
              <a:t>服务工作原理</a:t>
            </a:r>
            <a:endParaRPr lang="en-US" altLang="zh-CN" dirty="0"/>
          </a:p>
          <a:p>
            <a:r>
              <a:rPr lang="en-US" altLang="zh-CN" dirty="0"/>
              <a:t>BIND</a:t>
            </a:r>
            <a:r>
              <a:rPr lang="zh-CN" altLang="en-US" dirty="0"/>
              <a:t>的安装和启动</a:t>
            </a:r>
            <a:endParaRPr lang="en-US" altLang="zh-CN" dirty="0"/>
          </a:p>
          <a:p>
            <a:r>
              <a:rPr lang="en-US" altLang="zh-CN" dirty="0"/>
              <a:t>BIND</a:t>
            </a:r>
            <a:r>
              <a:rPr lang="zh-CN" altLang="en-US" dirty="0"/>
              <a:t>的配置语法</a:t>
            </a:r>
            <a:endParaRPr lang="en-US" altLang="zh-CN" dirty="0"/>
          </a:p>
          <a:p>
            <a:r>
              <a:rPr lang="zh-CN" altLang="en-US" dirty="0"/>
              <a:t>配置常用的域名服务器</a:t>
            </a:r>
            <a:endParaRPr lang="en-US" altLang="zh-CN" dirty="0"/>
          </a:p>
          <a:p>
            <a:r>
              <a:rPr lang="en-US" altLang="zh-CN" dirty="0"/>
              <a:t>BIND</a:t>
            </a:r>
            <a:r>
              <a:rPr lang="zh-CN" altLang="en-US" dirty="0"/>
              <a:t>的测试及工具</a:t>
            </a:r>
            <a:r>
              <a:rPr lang="en-US" altLang="zh-CN" dirty="0"/>
              <a:t> </a:t>
            </a:r>
          </a:p>
          <a:p>
            <a:r>
              <a:rPr lang="en-US" altLang="zh-CN" dirty="0"/>
              <a:t>DNS</a:t>
            </a:r>
            <a:r>
              <a:rPr lang="zh-CN" altLang="en-US" dirty="0"/>
              <a:t>客户端的配置</a:t>
            </a:r>
            <a:endParaRPr lang="en-US" altLang="zh-CN" dirty="0"/>
          </a:p>
          <a:p>
            <a:endParaRPr lang="en-US" altLang="zh-CN"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 </a:t>
            </a:r>
            <a:r>
              <a:rPr lang="zh-CN" altLang="en-US" dirty="0"/>
              <a:t>服务概览</a:t>
            </a:r>
          </a:p>
        </p:txBody>
      </p:sp>
      <p:sp>
        <p:nvSpPr>
          <p:cNvPr id="3" name="内容占位符 2"/>
          <p:cNvSpPr>
            <a:spLocks noGrp="1"/>
          </p:cNvSpPr>
          <p:nvPr>
            <p:ph idx="1"/>
          </p:nvPr>
        </p:nvSpPr>
        <p:spPr>
          <a:xfrm>
            <a:off x="457200" y="1340768"/>
            <a:ext cx="8229600" cy="4790157"/>
          </a:xfrm>
        </p:spPr>
        <p:txBody>
          <a:bodyPr/>
          <a:lstStyle/>
          <a:p>
            <a:r>
              <a:rPr lang="zh-CN" altLang="en-US" sz="2800" dirty="0"/>
              <a:t>软件包：</a:t>
            </a:r>
            <a:r>
              <a:rPr lang="en-US" altLang="zh-CN" sz="2800" dirty="0" err="1"/>
              <a:t>dhcp</a:t>
            </a:r>
            <a:endParaRPr lang="en-US" altLang="zh-CN" sz="2800" dirty="0"/>
          </a:p>
          <a:p>
            <a:r>
              <a:rPr lang="zh-CN" altLang="en-US" sz="2800" dirty="0"/>
              <a:t>服务类型：由</a:t>
            </a:r>
            <a:r>
              <a:rPr lang="en-US" altLang="zh-CN" sz="2800" dirty="0" err="1"/>
              <a:t>Systemd</a:t>
            </a:r>
            <a:r>
              <a:rPr lang="zh-CN" altLang="en-US" sz="2800" dirty="0"/>
              <a:t>启动的守护进程</a:t>
            </a:r>
            <a:endParaRPr lang="en-US" altLang="zh-CN" sz="2800" dirty="0"/>
          </a:p>
          <a:p>
            <a:r>
              <a:rPr lang="zh-CN" altLang="en-US" sz="2800" dirty="0"/>
              <a:t>配置单元：</a:t>
            </a:r>
            <a:r>
              <a:rPr lang="en-US" altLang="zh-CN" sz="2800" dirty="0"/>
              <a:t> /</a:t>
            </a:r>
            <a:r>
              <a:rPr lang="en-US" altLang="zh-CN" sz="2800" dirty="0" err="1"/>
              <a:t>usr</a:t>
            </a:r>
            <a:r>
              <a:rPr lang="en-US" altLang="zh-CN" sz="2800" dirty="0"/>
              <a:t>/lib/</a:t>
            </a:r>
            <a:r>
              <a:rPr lang="en-US" altLang="zh-CN" sz="2800" dirty="0" err="1"/>
              <a:t>systemd</a:t>
            </a:r>
            <a:r>
              <a:rPr lang="en-US" altLang="zh-CN" sz="2800" dirty="0"/>
              <a:t>/system/</a:t>
            </a:r>
            <a:r>
              <a:rPr lang="en-US" altLang="zh-CN" sz="2800" dirty="0" err="1">
                <a:solidFill>
                  <a:srgbClr val="FF0000"/>
                </a:solidFill>
              </a:rPr>
              <a:t>dhcpd.service</a:t>
            </a:r>
            <a:endParaRPr lang="en-US" altLang="zh-CN" sz="2800" dirty="0">
              <a:solidFill>
                <a:srgbClr val="FF0000"/>
              </a:solidFill>
            </a:endParaRPr>
          </a:p>
          <a:p>
            <a:r>
              <a:rPr lang="zh-CN" altLang="en-US" sz="2800" dirty="0"/>
              <a:t>守护进程：</a:t>
            </a:r>
            <a:r>
              <a:rPr lang="en-US" altLang="zh-CN" sz="2800" dirty="0"/>
              <a:t>/</a:t>
            </a:r>
            <a:r>
              <a:rPr lang="en-US" altLang="zh-CN" sz="2800" dirty="0" err="1"/>
              <a:t>usr</a:t>
            </a:r>
            <a:r>
              <a:rPr lang="en-US" altLang="zh-CN" sz="2800" dirty="0"/>
              <a:t>/</a:t>
            </a:r>
            <a:r>
              <a:rPr lang="en-US" altLang="zh-CN" sz="2800" dirty="0" err="1"/>
              <a:t>sbin</a:t>
            </a:r>
            <a:r>
              <a:rPr lang="en-US" altLang="zh-CN" sz="2800" dirty="0"/>
              <a:t>/</a:t>
            </a:r>
            <a:r>
              <a:rPr lang="en-US" altLang="zh-CN" sz="2800" dirty="0" err="1"/>
              <a:t>dhcpd</a:t>
            </a:r>
            <a:endParaRPr lang="en-US" altLang="zh-CN" sz="2800" dirty="0"/>
          </a:p>
          <a:p>
            <a:r>
              <a:rPr lang="zh-CN" altLang="en-US" sz="2800" dirty="0"/>
              <a:t>端口：</a:t>
            </a:r>
            <a:r>
              <a:rPr lang="en-US" altLang="zh-CN" sz="2800" dirty="0"/>
              <a:t>67</a:t>
            </a:r>
            <a:r>
              <a:rPr lang="zh-CN" altLang="en-US" sz="2800" dirty="0"/>
              <a:t>（</a:t>
            </a:r>
            <a:r>
              <a:rPr lang="en-US" altLang="zh-CN" sz="2800" dirty="0" err="1"/>
              <a:t>bootps</a:t>
            </a:r>
            <a:r>
              <a:rPr lang="zh-CN" altLang="en-US" sz="2800" dirty="0"/>
              <a:t>）、</a:t>
            </a:r>
            <a:r>
              <a:rPr lang="en-US" altLang="zh-CN" sz="2800" dirty="0"/>
              <a:t>68</a:t>
            </a:r>
            <a:r>
              <a:rPr lang="zh-CN" altLang="en-US" sz="2800" dirty="0"/>
              <a:t>（</a:t>
            </a:r>
            <a:r>
              <a:rPr lang="en-US" altLang="zh-CN" sz="2800" dirty="0" err="1"/>
              <a:t>bootpc</a:t>
            </a:r>
            <a:r>
              <a:rPr lang="zh-CN" altLang="en-US" sz="2800" dirty="0"/>
              <a:t>）</a:t>
            </a:r>
          </a:p>
          <a:p>
            <a:r>
              <a:rPr lang="zh-CN" altLang="en-US" sz="2800" dirty="0"/>
              <a:t>配置文件：</a:t>
            </a:r>
            <a:r>
              <a:rPr lang="en-US" altLang="zh-CN" sz="2800" dirty="0"/>
              <a:t>/etc/</a:t>
            </a:r>
            <a:r>
              <a:rPr lang="en-US" altLang="zh-CN" sz="2800" dirty="0" err="1"/>
              <a:t>dhcpd.conf</a:t>
            </a:r>
            <a:r>
              <a:rPr lang="zh-CN" altLang="en-US" sz="2800" dirty="0"/>
              <a:t>、</a:t>
            </a:r>
            <a:r>
              <a:rPr lang="en-US" altLang="zh-CN" sz="2800" dirty="0"/>
              <a:t>/</a:t>
            </a:r>
            <a:r>
              <a:rPr lang="en-US" altLang="zh-CN" sz="2800" dirty="0" err="1"/>
              <a:t>var</a:t>
            </a:r>
            <a:r>
              <a:rPr lang="en-US" altLang="zh-CN" sz="2800" dirty="0"/>
              <a:t>/lib/</a:t>
            </a:r>
            <a:r>
              <a:rPr lang="en-US" altLang="zh-CN" sz="2800" dirty="0" err="1"/>
              <a:t>dhcpd</a:t>
            </a:r>
            <a:r>
              <a:rPr lang="en-US" altLang="zh-CN" sz="2800" dirty="0"/>
              <a:t>/</a:t>
            </a:r>
            <a:r>
              <a:rPr lang="en-US" altLang="zh-CN" sz="2800" dirty="0" err="1"/>
              <a:t>dhcpd.leases</a:t>
            </a:r>
            <a:endParaRPr lang="en-US" altLang="zh-CN" sz="2800" dirty="0"/>
          </a:p>
          <a:p>
            <a:r>
              <a:rPr lang="zh-CN" altLang="en-US" sz="2800" dirty="0"/>
              <a:t>相关软件包：</a:t>
            </a:r>
            <a:r>
              <a:rPr lang="en-US" altLang="zh-CN" sz="2800" dirty="0" err="1"/>
              <a:t>dhclient</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的安装和启动</a:t>
            </a:r>
          </a:p>
        </p:txBody>
      </p:sp>
      <p:sp>
        <p:nvSpPr>
          <p:cNvPr id="3" name="内容占位符 2"/>
          <p:cNvSpPr>
            <a:spLocks noGrp="1"/>
          </p:cNvSpPr>
          <p:nvPr>
            <p:ph idx="1"/>
          </p:nvPr>
        </p:nvSpPr>
        <p:spPr>
          <a:xfrm>
            <a:off x="457200" y="1052736"/>
            <a:ext cx="8229600" cy="5078189"/>
          </a:xfrm>
        </p:spPr>
        <p:txBody>
          <a:bodyPr/>
          <a:lstStyle/>
          <a:p>
            <a:r>
              <a:rPr lang="zh-CN" altLang="en-US" dirty="0"/>
              <a:t>安装</a:t>
            </a:r>
            <a:endParaRPr lang="en-US" altLang="zh-CN" dirty="0"/>
          </a:p>
          <a:p>
            <a:pPr lvl="1">
              <a:buNone/>
            </a:pPr>
            <a:r>
              <a:rPr lang="en-US" altLang="zh-CN" b="1" dirty="0">
                <a:solidFill>
                  <a:schemeClr val="accent6">
                    <a:lumMod val="75000"/>
                  </a:schemeClr>
                </a:solidFill>
              </a:rPr>
              <a:t># yum install </a:t>
            </a:r>
            <a:r>
              <a:rPr lang="en-US" altLang="zh-CN" b="1" dirty="0" err="1">
                <a:solidFill>
                  <a:schemeClr val="accent6">
                    <a:lumMod val="75000"/>
                  </a:schemeClr>
                </a:solidFill>
              </a:rPr>
              <a:t>dhcp</a:t>
            </a:r>
            <a:endParaRPr lang="en-US" altLang="zh-CN" b="1" dirty="0">
              <a:solidFill>
                <a:schemeClr val="accent6">
                  <a:lumMod val="75000"/>
                </a:schemeClr>
              </a:solidFill>
            </a:endParaRPr>
          </a:p>
          <a:p>
            <a:r>
              <a:rPr lang="zh-CN" altLang="en-US" dirty="0"/>
              <a:t>配置文件</a:t>
            </a:r>
            <a:endParaRPr lang="en-US" altLang="zh-CN" dirty="0"/>
          </a:p>
          <a:p>
            <a:pPr lvl="1"/>
            <a:r>
              <a:rPr lang="en-US" altLang="zh-CN" dirty="0"/>
              <a:t>/etc/</a:t>
            </a:r>
            <a:r>
              <a:rPr lang="en-US" altLang="zh-CN" dirty="0" err="1"/>
              <a:t>dhcpd.conf</a:t>
            </a:r>
            <a:r>
              <a:rPr lang="en-US" altLang="zh-CN" dirty="0"/>
              <a:t> </a:t>
            </a:r>
            <a:r>
              <a:rPr lang="zh-CN" altLang="en-US" dirty="0"/>
              <a:t>（默认不存在）</a:t>
            </a:r>
            <a:endParaRPr lang="en-US" altLang="zh-CN" dirty="0"/>
          </a:p>
          <a:p>
            <a:pPr lvl="1"/>
            <a:r>
              <a:rPr lang="en-US" altLang="zh-CN" dirty="0"/>
              <a:t>/</a:t>
            </a:r>
            <a:r>
              <a:rPr lang="en-US" altLang="zh-CN" dirty="0" err="1"/>
              <a:t>usr</a:t>
            </a:r>
            <a:r>
              <a:rPr lang="en-US" altLang="zh-CN" dirty="0"/>
              <a:t>/share/doc/</a:t>
            </a:r>
            <a:r>
              <a:rPr lang="en-US" altLang="zh-CN" dirty="0" err="1"/>
              <a:t>dhcp</a:t>
            </a:r>
            <a:r>
              <a:rPr lang="en-US" altLang="zh-CN" dirty="0"/>
              <a:t>-*/</a:t>
            </a:r>
            <a:r>
              <a:rPr lang="en-US" dirty="0" err="1"/>
              <a:t>dhcpd.conf.example</a:t>
            </a:r>
            <a:r>
              <a:rPr lang="en-US" dirty="0"/>
              <a:t> </a:t>
            </a:r>
            <a:r>
              <a:rPr lang="zh-CN" altLang="en-US" dirty="0"/>
              <a:t>（模板）</a:t>
            </a:r>
            <a:endParaRPr lang="en-US" altLang="zh-CN" dirty="0"/>
          </a:p>
          <a:p>
            <a:r>
              <a:rPr lang="zh-CN" altLang="en-US" dirty="0"/>
              <a:t>检查语法</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dhcpd</a:t>
            </a:r>
            <a:r>
              <a:rPr lang="en-US" altLang="zh-CN" b="1" dirty="0">
                <a:solidFill>
                  <a:schemeClr val="accent6">
                    <a:lumMod val="75000"/>
                  </a:schemeClr>
                </a:solidFill>
              </a:rPr>
              <a:t> -t</a:t>
            </a:r>
          </a:p>
          <a:p>
            <a:r>
              <a:rPr lang="zh-CN" altLang="en-US" dirty="0"/>
              <a:t>启动</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systemctl</a:t>
            </a:r>
            <a:r>
              <a:rPr lang="en-US" altLang="zh-CN" b="1" dirty="0">
                <a:solidFill>
                  <a:schemeClr val="accent6">
                    <a:lumMod val="75000"/>
                  </a:schemeClr>
                </a:solidFill>
              </a:rPr>
              <a:t> enable </a:t>
            </a:r>
            <a:r>
              <a:rPr lang="en-US" altLang="zh-CN" b="1" dirty="0" err="1">
                <a:solidFill>
                  <a:schemeClr val="accent6">
                    <a:lumMod val="75000"/>
                  </a:schemeClr>
                </a:solidFill>
              </a:rPr>
              <a:t>dhcpd.service</a:t>
            </a:r>
            <a:endParaRPr lang="zh-CN" altLang="en-US" b="1" dirty="0">
              <a:solidFill>
                <a:schemeClr val="accent6">
                  <a:lumMod val="75000"/>
                </a:schemeClr>
              </a:solidFill>
            </a:endParaRPr>
          </a:p>
          <a:p>
            <a:pPr lvl="1">
              <a:buNone/>
            </a:pPr>
            <a:r>
              <a:rPr lang="en-US" altLang="zh-CN" b="1" dirty="0">
                <a:solidFill>
                  <a:schemeClr val="accent6">
                    <a:lumMod val="75000"/>
                  </a:schemeClr>
                </a:solidFill>
              </a:rPr>
              <a:t># </a:t>
            </a:r>
            <a:r>
              <a:rPr lang="en-US" altLang="zh-CN" b="1" dirty="0" err="1">
                <a:solidFill>
                  <a:schemeClr val="accent6">
                    <a:lumMod val="75000"/>
                  </a:schemeClr>
                </a:solidFill>
              </a:rPr>
              <a:t>systemctl</a:t>
            </a:r>
            <a:r>
              <a:rPr lang="en-US" altLang="zh-CN" b="1" dirty="0">
                <a:solidFill>
                  <a:schemeClr val="accent6">
                    <a:lumMod val="75000"/>
                  </a:schemeClr>
                </a:solidFill>
              </a:rPr>
              <a:t> start </a:t>
            </a:r>
            <a:r>
              <a:rPr lang="en-US" altLang="zh-CN" b="1" dirty="0" err="1">
                <a:solidFill>
                  <a:schemeClr val="accent6">
                    <a:lumMod val="75000"/>
                  </a:schemeClr>
                </a:solidFill>
              </a:rPr>
              <a:t>dhcpd.service</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zh-CN" dirty="0"/>
              <a:t>服务的配置文件</a:t>
            </a:r>
            <a:r>
              <a:rPr lang="zh-CN" altLang="en-US" dirty="0"/>
              <a:t>语法</a:t>
            </a:r>
          </a:p>
        </p:txBody>
      </p:sp>
      <p:sp>
        <p:nvSpPr>
          <p:cNvPr id="3" name="内容占位符 2"/>
          <p:cNvSpPr>
            <a:spLocks noGrp="1"/>
          </p:cNvSpPr>
          <p:nvPr>
            <p:ph idx="1"/>
          </p:nvPr>
        </p:nvSpPr>
        <p:spPr/>
        <p:txBody>
          <a:bodyPr/>
          <a:lstStyle/>
          <a:p>
            <a:r>
              <a:rPr lang="en-US" altLang="zh-CN" dirty="0"/>
              <a:t>DHCP</a:t>
            </a:r>
            <a:r>
              <a:rPr lang="zh-CN" altLang="en-US" dirty="0"/>
              <a:t>服务的配置文件中的三类陈述</a:t>
            </a:r>
          </a:p>
          <a:p>
            <a:pPr lvl="1"/>
            <a:r>
              <a:rPr lang="zh-CN" altLang="en-US" dirty="0"/>
              <a:t>声明：描述网络的布局，描述客户，提供客户的地址，或把一组参数应用到一组声明中。</a:t>
            </a:r>
          </a:p>
          <a:p>
            <a:pPr lvl="1"/>
            <a:r>
              <a:rPr lang="zh-CN" altLang="en-US" dirty="0"/>
              <a:t>参数：表明如何执行任务，是否要执行任务，或将哪些网络配置选项发送给客户。</a:t>
            </a:r>
          </a:p>
          <a:p>
            <a:pPr lvl="1"/>
            <a:r>
              <a:rPr lang="zh-CN" altLang="en-US" dirty="0"/>
              <a:t>选项：配置</a:t>
            </a:r>
            <a:r>
              <a:rPr lang="en-US" altLang="zh-CN" dirty="0"/>
              <a:t>DHCP</a:t>
            </a:r>
            <a:r>
              <a:rPr lang="zh-CN" altLang="en-US" dirty="0"/>
              <a:t>的可选参数，以</a:t>
            </a:r>
            <a:r>
              <a:rPr lang="en-US" altLang="zh-CN" dirty="0"/>
              <a:t>option</a:t>
            </a:r>
            <a:r>
              <a:rPr lang="zh-CN" altLang="en-US" dirty="0"/>
              <a:t>关键字开头。</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zh-CN" dirty="0"/>
              <a:t>配置文件中的声明</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b="1" dirty="0">
                <a:solidFill>
                  <a:srgbClr val="002060"/>
                </a:solidFill>
              </a:rPr>
              <a:t>shared-network</a:t>
            </a:r>
            <a:r>
              <a:rPr lang="zh-CN" altLang="en-US" dirty="0"/>
              <a:t>：用于告知</a:t>
            </a:r>
            <a:r>
              <a:rPr lang="en-US" altLang="zh-CN" dirty="0"/>
              <a:t>DHCP</a:t>
            </a:r>
            <a:r>
              <a:rPr lang="zh-CN" altLang="en-US" dirty="0"/>
              <a:t>服务器某些</a:t>
            </a:r>
            <a:r>
              <a:rPr lang="en-US" altLang="zh-CN" dirty="0"/>
              <a:t>IP</a:t>
            </a:r>
            <a:r>
              <a:rPr lang="zh-CN" altLang="en-US" dirty="0"/>
              <a:t>子网其实是共享同一个物理网络。</a:t>
            </a:r>
          </a:p>
          <a:p>
            <a:r>
              <a:rPr lang="en-US" altLang="zh-CN" b="1" dirty="0">
                <a:solidFill>
                  <a:srgbClr val="002060"/>
                </a:solidFill>
              </a:rPr>
              <a:t>subnet</a:t>
            </a:r>
            <a:r>
              <a:rPr lang="zh-CN" altLang="en-US" dirty="0"/>
              <a:t>：用于提供足够的信息来阐明一个</a:t>
            </a:r>
            <a:r>
              <a:rPr lang="en-US" altLang="zh-CN" dirty="0"/>
              <a:t>IP</a:t>
            </a:r>
            <a:r>
              <a:rPr lang="zh-CN" altLang="en-US" dirty="0"/>
              <a:t>地址是否属于该子网。</a:t>
            </a:r>
          </a:p>
          <a:p>
            <a:r>
              <a:rPr lang="en-US" altLang="zh-CN" b="1" dirty="0">
                <a:solidFill>
                  <a:srgbClr val="002060"/>
                </a:solidFill>
              </a:rPr>
              <a:t>range</a:t>
            </a:r>
            <a:r>
              <a:rPr lang="zh-CN" altLang="en-US" dirty="0"/>
              <a:t>：对于任何一个需要动态分配</a:t>
            </a:r>
            <a:r>
              <a:rPr lang="en-US" altLang="zh-CN" dirty="0"/>
              <a:t>IP</a:t>
            </a:r>
            <a:r>
              <a:rPr lang="zh-CN" altLang="en-US" dirty="0"/>
              <a:t>地址的</a:t>
            </a:r>
            <a:r>
              <a:rPr lang="en-US" altLang="zh-CN" dirty="0"/>
              <a:t>subnet</a:t>
            </a:r>
            <a:r>
              <a:rPr lang="zh-CN" altLang="en-US" dirty="0"/>
              <a:t>语句里，至少要有一个</a:t>
            </a:r>
            <a:r>
              <a:rPr lang="en-US" altLang="zh-CN" dirty="0"/>
              <a:t>range</a:t>
            </a:r>
            <a:r>
              <a:rPr lang="zh-CN" altLang="en-US" dirty="0"/>
              <a:t>语句， 用于说明要分配的</a:t>
            </a:r>
            <a:r>
              <a:rPr lang="en-US" altLang="zh-CN" dirty="0"/>
              <a:t>IP</a:t>
            </a:r>
            <a:r>
              <a:rPr lang="zh-CN" altLang="en-US" dirty="0"/>
              <a:t>地址范围。</a:t>
            </a:r>
          </a:p>
          <a:p>
            <a:r>
              <a:rPr lang="en-US" altLang="zh-CN" b="1" dirty="0">
                <a:solidFill>
                  <a:srgbClr val="002060"/>
                </a:solidFill>
              </a:rPr>
              <a:t>host</a:t>
            </a:r>
            <a:r>
              <a:rPr lang="zh-CN" altLang="en-US" dirty="0"/>
              <a:t>：为特定的</a:t>
            </a:r>
            <a:r>
              <a:rPr lang="en-US" altLang="zh-CN" dirty="0"/>
              <a:t>DHCP</a:t>
            </a:r>
            <a:r>
              <a:rPr lang="zh-CN" altLang="en-US" dirty="0"/>
              <a:t>客户机提供</a:t>
            </a:r>
            <a:r>
              <a:rPr lang="en-US" altLang="zh-CN" dirty="0"/>
              <a:t>IP</a:t>
            </a:r>
            <a:r>
              <a:rPr lang="zh-CN" altLang="en-US" dirty="0"/>
              <a:t>网络参数。</a:t>
            </a:r>
          </a:p>
          <a:p>
            <a:r>
              <a:rPr lang="en-US" altLang="zh-CN" b="1" dirty="0">
                <a:solidFill>
                  <a:srgbClr val="002060"/>
                </a:solidFill>
              </a:rPr>
              <a:t>group</a:t>
            </a:r>
            <a:r>
              <a:rPr lang="zh-CN" altLang="en-US" dirty="0"/>
              <a:t>：为一组参数提供声明。</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配置文件中的参数</a:t>
            </a:r>
          </a:p>
        </p:txBody>
      </p:sp>
      <p:sp>
        <p:nvSpPr>
          <p:cNvPr id="3" name="内容占位符 2"/>
          <p:cNvSpPr>
            <a:spLocks noGrp="1"/>
          </p:cNvSpPr>
          <p:nvPr>
            <p:ph idx="1"/>
          </p:nvPr>
        </p:nvSpPr>
        <p:spPr/>
        <p:txBody>
          <a:bodyPr/>
          <a:lstStyle/>
          <a:p>
            <a:r>
              <a:rPr lang="en-US" altLang="zh-CN" b="1" dirty="0" err="1">
                <a:solidFill>
                  <a:srgbClr val="002060"/>
                </a:solidFill>
              </a:rPr>
              <a:t>ddns</a:t>
            </a:r>
            <a:r>
              <a:rPr lang="en-US" altLang="zh-CN" b="1" dirty="0">
                <a:solidFill>
                  <a:srgbClr val="002060"/>
                </a:solidFill>
              </a:rPr>
              <a:t>-update-style</a:t>
            </a:r>
            <a:r>
              <a:rPr lang="zh-CN" altLang="en-US" dirty="0"/>
              <a:t>：配置</a:t>
            </a:r>
            <a:r>
              <a:rPr lang="en-US" altLang="zh-CN" dirty="0"/>
              <a:t>DHCP-DNS </a:t>
            </a:r>
            <a:r>
              <a:rPr lang="zh-CN" altLang="en-US" dirty="0"/>
              <a:t>互动更新模式</a:t>
            </a:r>
          </a:p>
          <a:p>
            <a:r>
              <a:rPr lang="en-US" altLang="zh-CN" b="1" dirty="0">
                <a:solidFill>
                  <a:srgbClr val="002060"/>
                </a:solidFill>
              </a:rPr>
              <a:t>default-lease-time</a:t>
            </a:r>
            <a:r>
              <a:rPr lang="zh-CN" altLang="en-US" dirty="0"/>
              <a:t>：指定默认地址租期</a:t>
            </a:r>
          </a:p>
          <a:p>
            <a:r>
              <a:rPr lang="en-US" altLang="zh-CN" b="1" dirty="0">
                <a:solidFill>
                  <a:srgbClr val="002060"/>
                </a:solidFill>
              </a:rPr>
              <a:t>max-lease-time</a:t>
            </a:r>
            <a:r>
              <a:rPr lang="zh-CN" altLang="en-US" dirty="0"/>
              <a:t>：指定最长的地址租期</a:t>
            </a:r>
          </a:p>
          <a:p>
            <a:r>
              <a:rPr lang="en-US" altLang="zh-CN" b="1" dirty="0">
                <a:solidFill>
                  <a:srgbClr val="002060"/>
                </a:solidFill>
              </a:rPr>
              <a:t>hardware</a:t>
            </a:r>
            <a:r>
              <a:rPr lang="zh-CN" altLang="en-US" dirty="0"/>
              <a:t>：指定硬件接口类型及硬件地址</a:t>
            </a:r>
          </a:p>
          <a:p>
            <a:r>
              <a:rPr lang="en-US" altLang="zh-CN" b="1" dirty="0">
                <a:solidFill>
                  <a:srgbClr val="002060"/>
                </a:solidFill>
              </a:rPr>
              <a:t>fixed-address</a:t>
            </a:r>
            <a:r>
              <a:rPr lang="zh-CN" altLang="en-US" dirty="0"/>
              <a:t>：为</a:t>
            </a:r>
            <a:r>
              <a:rPr lang="en-US" altLang="zh-CN" dirty="0"/>
              <a:t>DHCP</a:t>
            </a:r>
            <a:r>
              <a:rPr lang="zh-CN" altLang="en-US" dirty="0"/>
              <a:t>客户指定</a:t>
            </a:r>
            <a:r>
              <a:rPr lang="en-US" altLang="zh-CN" dirty="0"/>
              <a:t>IP</a:t>
            </a:r>
            <a:r>
              <a:rPr lang="zh-CN" altLang="en-US" dirty="0"/>
              <a:t>地址</a:t>
            </a:r>
            <a:endParaRPr lang="en-US" altLang="zh-CN" dirty="0"/>
          </a:p>
          <a:p>
            <a:r>
              <a:rPr lang="en-US" altLang="zh-CN" b="1" dirty="0">
                <a:solidFill>
                  <a:srgbClr val="002060"/>
                </a:solidFill>
              </a:rPr>
              <a:t>filename</a:t>
            </a:r>
            <a:r>
              <a:rPr lang="zh-CN" altLang="en-US" dirty="0"/>
              <a:t>：指定启动时载入的初始启动文件</a:t>
            </a:r>
          </a:p>
          <a:p>
            <a:r>
              <a:rPr lang="en-US" altLang="zh-CN" b="1" dirty="0">
                <a:solidFill>
                  <a:srgbClr val="002060"/>
                </a:solidFill>
              </a:rPr>
              <a:t>next-server</a:t>
            </a:r>
            <a:r>
              <a:rPr lang="zh-CN" altLang="en-US" dirty="0"/>
              <a:t>：指定初始启动文件存放的主机</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配置文件中的选项</a:t>
            </a:r>
          </a:p>
        </p:txBody>
      </p:sp>
      <p:sp>
        <p:nvSpPr>
          <p:cNvPr id="3" name="内容占位符 2"/>
          <p:cNvSpPr>
            <a:spLocks noGrp="1"/>
          </p:cNvSpPr>
          <p:nvPr>
            <p:ph idx="1"/>
          </p:nvPr>
        </p:nvSpPr>
        <p:spPr>
          <a:xfrm>
            <a:off x="457200" y="1484784"/>
            <a:ext cx="8229600" cy="4646141"/>
          </a:xfrm>
        </p:spPr>
        <p:txBody>
          <a:bodyPr/>
          <a:lstStyle/>
          <a:p>
            <a:r>
              <a:rPr lang="en-US" altLang="zh-CN" sz="2600" b="1" dirty="0">
                <a:solidFill>
                  <a:srgbClr val="002060"/>
                </a:solidFill>
              </a:rPr>
              <a:t>domain-name</a:t>
            </a:r>
            <a:r>
              <a:rPr lang="zh-CN" altLang="en-US" sz="2600" dirty="0"/>
              <a:t>：为客户指明</a:t>
            </a:r>
            <a:r>
              <a:rPr lang="en-US" altLang="zh-CN" sz="2600" dirty="0"/>
              <a:t>DNS</a:t>
            </a:r>
            <a:r>
              <a:rPr lang="zh-CN" altLang="en-US" sz="2600" dirty="0"/>
              <a:t>名字</a:t>
            </a:r>
          </a:p>
          <a:p>
            <a:r>
              <a:rPr lang="en-US" altLang="zh-CN" sz="2600" b="1" dirty="0">
                <a:solidFill>
                  <a:srgbClr val="002060"/>
                </a:solidFill>
              </a:rPr>
              <a:t>domain-name-servers</a:t>
            </a:r>
            <a:r>
              <a:rPr lang="zh-CN" altLang="en-US" sz="2600" dirty="0"/>
              <a:t>：为客户指明</a:t>
            </a:r>
            <a:r>
              <a:rPr lang="en-US" altLang="zh-CN" sz="2600" dirty="0"/>
              <a:t>DNS</a:t>
            </a:r>
            <a:r>
              <a:rPr lang="zh-CN" altLang="en-US" sz="2600" dirty="0"/>
              <a:t>服务器的</a:t>
            </a:r>
            <a:r>
              <a:rPr lang="en-US" altLang="zh-CN" sz="2600" dirty="0"/>
              <a:t>IP</a:t>
            </a:r>
            <a:r>
              <a:rPr lang="zh-CN" altLang="en-US" sz="2600" dirty="0"/>
              <a:t>地址</a:t>
            </a:r>
          </a:p>
          <a:p>
            <a:r>
              <a:rPr lang="en-US" altLang="zh-CN" sz="2600" b="1" dirty="0">
                <a:solidFill>
                  <a:srgbClr val="002060"/>
                </a:solidFill>
              </a:rPr>
              <a:t>host-name</a:t>
            </a:r>
            <a:r>
              <a:rPr lang="zh-CN" altLang="en-US" sz="2600" dirty="0"/>
              <a:t>：为客户指定主机名</a:t>
            </a:r>
          </a:p>
          <a:p>
            <a:r>
              <a:rPr lang="en-US" altLang="zh-CN" sz="2600" b="1" dirty="0">
                <a:solidFill>
                  <a:srgbClr val="002060"/>
                </a:solidFill>
              </a:rPr>
              <a:t>time-offset</a:t>
            </a:r>
            <a:r>
              <a:rPr lang="zh-CN" altLang="en-US" sz="2600" dirty="0"/>
              <a:t>：为客户设置与格林威治时间的偏移时间（秒）</a:t>
            </a:r>
          </a:p>
          <a:p>
            <a:r>
              <a:rPr lang="en-US" altLang="zh-CN" sz="2600" b="1" dirty="0" err="1">
                <a:solidFill>
                  <a:srgbClr val="002060"/>
                </a:solidFill>
              </a:rPr>
              <a:t>ntp</a:t>
            </a:r>
            <a:r>
              <a:rPr lang="en-US" altLang="zh-CN" sz="2600" b="1" dirty="0">
                <a:solidFill>
                  <a:srgbClr val="002060"/>
                </a:solidFill>
              </a:rPr>
              <a:t>-servers</a:t>
            </a:r>
            <a:r>
              <a:rPr lang="zh-CN" altLang="en-US" sz="2600" dirty="0"/>
              <a:t>：为客户设置网络时间服务器的</a:t>
            </a:r>
            <a:r>
              <a:rPr lang="en-US" altLang="zh-CN" sz="2600" dirty="0"/>
              <a:t>IP</a:t>
            </a:r>
            <a:r>
              <a:rPr lang="zh-CN" altLang="en-US" sz="2600" dirty="0"/>
              <a:t>地址</a:t>
            </a:r>
          </a:p>
          <a:p>
            <a:r>
              <a:rPr lang="en-US" altLang="zh-CN" sz="2600" b="1" dirty="0">
                <a:solidFill>
                  <a:srgbClr val="002060"/>
                </a:solidFill>
              </a:rPr>
              <a:t>routers</a:t>
            </a:r>
            <a:r>
              <a:rPr lang="zh-CN" altLang="en-US" sz="2600" dirty="0"/>
              <a:t>：为客户设置默认网关</a:t>
            </a:r>
          </a:p>
          <a:p>
            <a:r>
              <a:rPr lang="en-US" altLang="zh-CN" sz="2600" b="1" dirty="0">
                <a:solidFill>
                  <a:srgbClr val="002060"/>
                </a:solidFill>
              </a:rPr>
              <a:t>subnet-mask</a:t>
            </a:r>
            <a:r>
              <a:rPr lang="zh-CN" altLang="en-US" sz="2600" dirty="0"/>
              <a:t>：为客户设置子网掩码</a:t>
            </a:r>
          </a:p>
          <a:p>
            <a:r>
              <a:rPr lang="en-US" altLang="zh-CN" sz="2600" b="1" dirty="0">
                <a:solidFill>
                  <a:srgbClr val="002060"/>
                </a:solidFill>
              </a:rPr>
              <a:t>broadcast-address</a:t>
            </a:r>
            <a:r>
              <a:rPr lang="zh-CN" altLang="en-US" sz="2600" dirty="0"/>
              <a:t>：为客户设置广播地址</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en-US" altLang="zh-CN" dirty="0"/>
              <a:t>DHCP</a:t>
            </a:r>
            <a:r>
              <a:rPr lang="zh-CN" altLang="en-US" dirty="0"/>
              <a:t>服务器配置举例</a:t>
            </a:r>
            <a:br>
              <a:rPr lang="en-US" altLang="zh-CN" dirty="0"/>
            </a:br>
            <a:r>
              <a:rPr lang="en-US" altLang="zh-CN" dirty="0"/>
              <a:t>——/etc/</a:t>
            </a:r>
            <a:r>
              <a:rPr lang="en-US" altLang="zh-CN" dirty="0" err="1"/>
              <a:t>dhcpd.conf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
        <p:nvSpPr>
          <p:cNvPr id="7" name="TextBox 6"/>
          <p:cNvSpPr txBox="1"/>
          <p:nvPr/>
        </p:nvSpPr>
        <p:spPr>
          <a:xfrm>
            <a:off x="467544" y="1700808"/>
            <a:ext cx="8208912" cy="501675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600" dirty="0" err="1">
                <a:solidFill>
                  <a:srgbClr val="002060"/>
                </a:solidFill>
              </a:rPr>
              <a:t>ddns</a:t>
            </a:r>
            <a:r>
              <a:rPr lang="en-US" altLang="zh-CN" sz="1600" dirty="0">
                <a:solidFill>
                  <a:srgbClr val="002060"/>
                </a:solidFill>
              </a:rPr>
              <a:t>-update-style none;</a:t>
            </a:r>
          </a:p>
          <a:p>
            <a:r>
              <a:rPr lang="en-US" altLang="zh-CN" sz="1600" dirty="0">
                <a:solidFill>
                  <a:srgbClr val="002060"/>
                </a:solidFill>
              </a:rPr>
              <a:t>ignore client-updates;</a:t>
            </a:r>
          </a:p>
          <a:p>
            <a:r>
              <a:rPr lang="en-US" altLang="zh-CN" sz="1600" dirty="0">
                <a:solidFill>
                  <a:srgbClr val="002060"/>
                </a:solidFill>
              </a:rPr>
              <a:t>default-lease-time   18000; </a:t>
            </a:r>
          </a:p>
          <a:p>
            <a:r>
              <a:rPr lang="en-US" altLang="zh-CN" sz="1600" dirty="0">
                <a:solidFill>
                  <a:srgbClr val="002060"/>
                </a:solidFill>
              </a:rPr>
              <a:t>max-lease-time       36000;</a:t>
            </a:r>
          </a:p>
          <a:p>
            <a:r>
              <a:rPr lang="en-US" altLang="zh-CN" sz="1600" dirty="0">
                <a:solidFill>
                  <a:srgbClr val="002060"/>
                </a:solidFill>
              </a:rPr>
              <a:t>subnet 192.168.0.0 </a:t>
            </a:r>
            <a:r>
              <a:rPr lang="en-US" altLang="zh-CN" sz="1600" dirty="0" err="1">
                <a:solidFill>
                  <a:srgbClr val="002060"/>
                </a:solidFill>
              </a:rPr>
              <a:t>netmask</a:t>
            </a:r>
            <a:r>
              <a:rPr lang="en-US" altLang="zh-CN" sz="1600" dirty="0">
                <a:solidFill>
                  <a:srgbClr val="002060"/>
                </a:solidFill>
              </a:rPr>
              <a:t> 255.255.255.0 {</a:t>
            </a:r>
          </a:p>
          <a:p>
            <a:r>
              <a:rPr lang="en-US" altLang="zh-CN" sz="1600" dirty="0">
                <a:solidFill>
                  <a:srgbClr val="002060"/>
                </a:solidFill>
              </a:rPr>
              <a:t>        option routers                  192.168.0.1;</a:t>
            </a:r>
          </a:p>
          <a:p>
            <a:r>
              <a:rPr lang="en-US" altLang="zh-CN" sz="1600" dirty="0">
                <a:solidFill>
                  <a:srgbClr val="002060"/>
                </a:solidFill>
              </a:rPr>
              <a:t>        option subnet-mask              255.255.255.0;</a:t>
            </a:r>
          </a:p>
          <a:p>
            <a:r>
              <a:rPr lang="en-US" altLang="zh-CN" sz="1600" dirty="0">
                <a:solidFill>
                  <a:srgbClr val="002060"/>
                </a:solidFill>
              </a:rPr>
              <a:t>        option domain-name              "</a:t>
            </a:r>
            <a:r>
              <a:rPr lang="en-US" altLang="zh-CN" sz="1600" dirty="0" err="1">
                <a:solidFill>
                  <a:srgbClr val="002060"/>
                </a:solidFill>
              </a:rPr>
              <a:t>ls-al.me</a:t>
            </a:r>
            <a:r>
              <a:rPr lang="en-US" altLang="zh-CN" sz="1600" dirty="0">
                <a:solidFill>
                  <a:srgbClr val="002060"/>
                </a:solidFill>
              </a:rPr>
              <a:t>";</a:t>
            </a:r>
          </a:p>
          <a:p>
            <a:r>
              <a:rPr lang="en-US" altLang="zh-CN" sz="1600" dirty="0">
                <a:solidFill>
                  <a:srgbClr val="002060"/>
                </a:solidFill>
              </a:rPr>
              <a:t>        option domain-name-servers     192.168.0.252,192.168.0.1;</a:t>
            </a:r>
          </a:p>
          <a:p>
            <a:r>
              <a:rPr lang="en-US" altLang="zh-CN" sz="1600" dirty="0">
                <a:solidFill>
                  <a:srgbClr val="002060"/>
                </a:solidFill>
              </a:rPr>
              <a:t>        range 192.168.1.100 192.168.1.200;</a:t>
            </a:r>
          </a:p>
          <a:p>
            <a:r>
              <a:rPr lang="en-US" sz="1600" dirty="0"/>
              <a:t>        class "</a:t>
            </a:r>
            <a:r>
              <a:rPr lang="en-US" sz="1600" dirty="0" err="1"/>
              <a:t>pxeclients</a:t>
            </a:r>
            <a:r>
              <a:rPr lang="en-US" sz="1600" dirty="0"/>
              <a:t>" {</a:t>
            </a:r>
            <a:endParaRPr lang="zh-CN" altLang="en-US" sz="1600" dirty="0"/>
          </a:p>
          <a:p>
            <a:r>
              <a:rPr lang="en-US" sz="1600" dirty="0"/>
              <a:t>            match if substring(option vendor-class-identifier, 0 , 9) = "</a:t>
            </a:r>
            <a:r>
              <a:rPr lang="en-US" sz="1600" dirty="0" err="1"/>
              <a:t>PXEClient</a:t>
            </a:r>
            <a:r>
              <a:rPr lang="en-US" sz="1600" dirty="0"/>
              <a:t>";</a:t>
            </a:r>
            <a:endParaRPr lang="zh-CN" altLang="en-US" sz="1600" dirty="0"/>
          </a:p>
          <a:p>
            <a:r>
              <a:rPr lang="en-US" sz="1600" dirty="0"/>
              <a:t>            next-server 192.168.0.252;</a:t>
            </a:r>
            <a:endParaRPr lang="zh-CN" altLang="en-US" sz="1600" dirty="0"/>
          </a:p>
          <a:p>
            <a:r>
              <a:rPr lang="en-US" sz="1600" dirty="0"/>
              <a:t>            filename "</a:t>
            </a:r>
            <a:r>
              <a:rPr lang="en-US" sz="1600" dirty="0" err="1"/>
              <a:t>linux</a:t>
            </a:r>
            <a:r>
              <a:rPr lang="en-US" sz="1600" dirty="0"/>
              <a:t>-install/pxelinux.0";</a:t>
            </a:r>
            <a:endParaRPr lang="zh-CN" altLang="en-US" sz="1600" dirty="0"/>
          </a:p>
          <a:p>
            <a:r>
              <a:rPr lang="en-US" sz="1600" dirty="0"/>
              <a:t>        }</a:t>
            </a:r>
            <a:endParaRPr lang="en-US" altLang="zh-CN" sz="1600" dirty="0">
              <a:solidFill>
                <a:srgbClr val="002060"/>
              </a:solidFill>
            </a:endParaRPr>
          </a:p>
          <a:p>
            <a:r>
              <a:rPr lang="en-US" altLang="zh-CN" sz="1600" dirty="0">
                <a:solidFill>
                  <a:srgbClr val="002060"/>
                </a:solidFill>
              </a:rPr>
              <a:t>        host centos2 {</a:t>
            </a:r>
          </a:p>
          <a:p>
            <a:r>
              <a:rPr lang="en-US" altLang="zh-CN" sz="1600" dirty="0">
                <a:solidFill>
                  <a:srgbClr val="002060"/>
                </a:solidFill>
              </a:rPr>
              <a:t>           hardware </a:t>
            </a:r>
            <a:r>
              <a:rPr lang="en-US" altLang="zh-CN" sz="1600" dirty="0" err="1">
                <a:solidFill>
                  <a:srgbClr val="002060"/>
                </a:solidFill>
              </a:rPr>
              <a:t>ethernet</a:t>
            </a:r>
            <a:r>
              <a:rPr lang="en-US" altLang="zh-CN" sz="1600" dirty="0">
                <a:solidFill>
                  <a:srgbClr val="002060"/>
                </a:solidFill>
              </a:rPr>
              <a:t> 00:A0:78:8E:9E:AA; </a:t>
            </a:r>
          </a:p>
          <a:p>
            <a:r>
              <a:rPr lang="en-US" altLang="zh-CN" sz="1600" dirty="0">
                <a:solidFill>
                  <a:srgbClr val="002060"/>
                </a:solidFill>
              </a:rPr>
              <a:t>           fixed-address 192.168.0.250;</a:t>
            </a:r>
          </a:p>
          <a:p>
            <a:r>
              <a:rPr lang="en-US" altLang="zh-CN" sz="1600" dirty="0">
                <a:solidFill>
                  <a:srgbClr val="002060"/>
                </a:solidFill>
              </a:rPr>
              <a:t>        }</a:t>
            </a:r>
          </a:p>
          <a:p>
            <a:r>
              <a:rPr lang="en-US" altLang="zh-CN" sz="1600" dirty="0">
                <a:solidFill>
                  <a:srgbClr val="002060"/>
                </a:solidFill>
              </a:rPr>
              <a:t>}</a:t>
            </a:r>
            <a:endParaRPr lang="zh-CN" altLang="en-US" sz="1600"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大型网络的</a:t>
            </a:r>
            <a:r>
              <a:rPr lang="en-US" altLang="zh-CN" dirty="0"/>
              <a:t>DHCP</a:t>
            </a:r>
            <a:r>
              <a:rPr lang="zh-CN" altLang="zh-CN" dirty="0"/>
              <a:t>部署</a:t>
            </a:r>
            <a:endParaRPr lang="zh-CN" altLang="en-US" dirty="0"/>
          </a:p>
        </p:txBody>
      </p:sp>
      <p:sp>
        <p:nvSpPr>
          <p:cNvPr id="3" name="内容占位符 2"/>
          <p:cNvSpPr>
            <a:spLocks noGrp="1"/>
          </p:cNvSpPr>
          <p:nvPr>
            <p:ph idx="1"/>
          </p:nvPr>
        </p:nvSpPr>
        <p:spPr/>
        <p:txBody>
          <a:bodyPr/>
          <a:lstStyle/>
          <a:p>
            <a:r>
              <a:rPr lang="zh-CN" altLang="en-US" dirty="0"/>
              <a:t>在有多个网络接口的服务器上实现</a:t>
            </a:r>
            <a:r>
              <a:rPr lang="en-US" altLang="zh-CN" dirty="0"/>
              <a:t>DHCP</a:t>
            </a:r>
            <a:r>
              <a:rPr lang="zh-CN" altLang="en-US" dirty="0"/>
              <a:t>多作用域管理</a:t>
            </a:r>
          </a:p>
          <a:p>
            <a:r>
              <a:rPr lang="zh-CN" altLang="en-US" dirty="0"/>
              <a:t>使用</a:t>
            </a:r>
            <a:r>
              <a:rPr lang="en-US" altLang="zh-CN" dirty="0"/>
              <a:t>DHCP</a:t>
            </a:r>
            <a:r>
              <a:rPr lang="zh-CN" altLang="en-US" dirty="0"/>
              <a:t>超级作用域实现多作用域管理</a:t>
            </a:r>
          </a:p>
          <a:p>
            <a:r>
              <a:rPr lang="zh-CN" altLang="en-US" dirty="0"/>
              <a:t>设置</a:t>
            </a:r>
            <a:r>
              <a:rPr lang="en-US" altLang="zh-CN" dirty="0"/>
              <a:t>DHCP</a:t>
            </a:r>
            <a:r>
              <a:rPr lang="zh-CN" altLang="en-US" dirty="0"/>
              <a:t>中继代理</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设置</a:t>
            </a:r>
            <a:r>
              <a:rPr lang="en-US" altLang="zh-CN" dirty="0"/>
              <a:t>DHCP</a:t>
            </a:r>
            <a:r>
              <a:rPr lang="zh-CN" altLang="zh-CN" dirty="0"/>
              <a:t>中继代理</a:t>
            </a:r>
            <a:r>
              <a:rPr lang="zh-CN" altLang="en-US" dirty="0"/>
              <a:t>（</a:t>
            </a:r>
            <a:r>
              <a:rPr lang="en-US" altLang="zh-CN" dirty="0"/>
              <a:t>1</a:t>
            </a:r>
            <a:r>
              <a:rPr lang="zh-CN" altLang="en-US" dirty="0"/>
              <a:t>）</a:t>
            </a:r>
          </a:p>
        </p:txBody>
      </p:sp>
      <p:sp>
        <p:nvSpPr>
          <p:cNvPr id="3" name="内容占位符 2"/>
          <p:cNvSpPr>
            <a:spLocks noGrp="1"/>
          </p:cNvSpPr>
          <p:nvPr>
            <p:ph idx="1"/>
          </p:nvPr>
        </p:nvSpPr>
        <p:spPr>
          <a:xfrm>
            <a:off x="457200" y="1600200"/>
            <a:ext cx="8435280" cy="4530725"/>
          </a:xfrm>
        </p:spPr>
        <p:txBody>
          <a:bodyPr/>
          <a:lstStyle/>
          <a:p>
            <a:r>
              <a:rPr lang="zh-CN" altLang="en-US" dirty="0"/>
              <a:t>在中继代理上安装包含</a:t>
            </a:r>
            <a:r>
              <a:rPr lang="en-US" altLang="zh-CN" dirty="0" err="1"/>
              <a:t>dhcrelay</a:t>
            </a:r>
            <a:r>
              <a:rPr lang="zh-CN" altLang="en-US" dirty="0"/>
              <a:t>的</a:t>
            </a:r>
            <a:r>
              <a:rPr lang="en-US" altLang="zh-CN" dirty="0" err="1"/>
              <a:t>dhcp</a:t>
            </a:r>
            <a:r>
              <a:rPr lang="zh-CN" altLang="en-US" dirty="0"/>
              <a:t>软件包</a:t>
            </a:r>
            <a:endParaRPr lang="en-US" altLang="zh-CN" dirty="0"/>
          </a:p>
          <a:p>
            <a:pPr lvl="1">
              <a:buNone/>
            </a:pPr>
            <a:r>
              <a:rPr lang="en-US" altLang="zh-CN" b="1" dirty="0">
                <a:solidFill>
                  <a:schemeClr val="accent6">
                    <a:lumMod val="75000"/>
                  </a:schemeClr>
                </a:solidFill>
              </a:rPr>
              <a:t># yum install </a:t>
            </a:r>
            <a:r>
              <a:rPr lang="en-US" altLang="zh-CN" b="1" dirty="0" err="1">
                <a:solidFill>
                  <a:schemeClr val="accent6">
                    <a:lumMod val="75000"/>
                  </a:schemeClr>
                </a:solidFill>
              </a:rPr>
              <a:t>dhcp</a:t>
            </a:r>
            <a:endParaRPr lang="en-US" altLang="zh-CN" b="1" dirty="0">
              <a:solidFill>
                <a:schemeClr val="accent6">
                  <a:lumMod val="75000"/>
                </a:schemeClr>
              </a:solidFill>
            </a:endParaRPr>
          </a:p>
          <a:p>
            <a:r>
              <a:rPr lang="zh-CN" altLang="en-US" dirty="0"/>
              <a:t>开启内核路由转发</a:t>
            </a:r>
          </a:p>
          <a:p>
            <a:pPr lvl="1">
              <a:buNone/>
            </a:pPr>
            <a:r>
              <a:rPr lang="en-US" altLang="zh-CN" b="1" dirty="0">
                <a:solidFill>
                  <a:schemeClr val="accent6">
                    <a:lumMod val="75000"/>
                  </a:schemeClr>
                </a:solidFill>
              </a:rPr>
              <a:t># echo "net.ipv4.ip_forward=1" &gt;&gt; /etc/</a:t>
            </a:r>
            <a:r>
              <a:rPr lang="en-US" altLang="zh-CN" b="1" dirty="0" err="1">
                <a:solidFill>
                  <a:schemeClr val="accent6">
                    <a:lumMod val="75000"/>
                  </a:schemeClr>
                </a:solidFill>
              </a:rPr>
              <a:t>sysctl.conf</a:t>
            </a:r>
            <a:endParaRPr lang="en-US" altLang="zh-CN" b="1" dirty="0">
              <a:solidFill>
                <a:schemeClr val="accent6">
                  <a:lumMod val="75000"/>
                </a:schemeClr>
              </a:solidFill>
            </a:endParaRPr>
          </a:p>
          <a:p>
            <a:pPr lvl="1">
              <a:buNone/>
            </a:pPr>
            <a:r>
              <a:rPr lang="en-US" altLang="zh-CN" b="1" dirty="0">
                <a:solidFill>
                  <a:schemeClr val="accent6">
                    <a:lumMod val="75000"/>
                  </a:schemeClr>
                </a:solidFill>
              </a:rPr>
              <a:t># </a:t>
            </a:r>
            <a:r>
              <a:rPr lang="en-US" altLang="zh-CN" b="1" dirty="0" err="1">
                <a:solidFill>
                  <a:schemeClr val="accent6">
                    <a:lumMod val="75000"/>
                  </a:schemeClr>
                </a:solidFill>
              </a:rPr>
              <a:t>sysctl</a:t>
            </a:r>
            <a:r>
              <a:rPr lang="en-US" altLang="zh-CN" b="1" dirty="0">
                <a:solidFill>
                  <a:schemeClr val="accent6">
                    <a:lumMod val="75000"/>
                  </a:schemeClr>
                </a:solidFill>
              </a:rPr>
              <a:t> -p</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设置</a:t>
            </a:r>
            <a:r>
              <a:rPr lang="en-US" altLang="zh-CN" dirty="0"/>
              <a:t>DHCP</a:t>
            </a:r>
            <a:r>
              <a:rPr lang="zh-CN" altLang="zh-CN" dirty="0"/>
              <a:t>中继代理</a:t>
            </a:r>
            <a:r>
              <a:rPr lang="zh-CN" altLang="en-US" dirty="0"/>
              <a:t>（</a:t>
            </a:r>
            <a:r>
              <a:rPr lang="en-US" altLang="zh-CN" dirty="0"/>
              <a:t>2</a:t>
            </a:r>
            <a:r>
              <a:rPr lang="zh-CN" altLang="en-US" dirty="0"/>
              <a:t>）</a:t>
            </a:r>
          </a:p>
        </p:txBody>
      </p:sp>
      <p:sp>
        <p:nvSpPr>
          <p:cNvPr id="3" name="内容占位符 2"/>
          <p:cNvSpPr>
            <a:spLocks noGrp="1"/>
          </p:cNvSpPr>
          <p:nvPr>
            <p:ph idx="1"/>
          </p:nvPr>
        </p:nvSpPr>
        <p:spPr>
          <a:xfrm>
            <a:off x="457200" y="1071546"/>
            <a:ext cx="8229600" cy="5059379"/>
          </a:xfrm>
        </p:spPr>
        <p:txBody>
          <a:bodyPr/>
          <a:lstStyle/>
          <a:p>
            <a:r>
              <a:rPr lang="zh-CN" altLang="en-US" dirty="0"/>
              <a:t>配置自定义的 </a:t>
            </a:r>
            <a:r>
              <a:rPr lang="en-US" dirty="0" err="1"/>
              <a:t>dhcrealy.service</a:t>
            </a:r>
            <a:r>
              <a:rPr lang="zh-CN" altLang="en-US" dirty="0"/>
              <a:t>单元配置文件</a:t>
            </a:r>
            <a:endParaRPr lang="en-US" altLang="zh-CN" dirty="0"/>
          </a:p>
          <a:p>
            <a:pPr lvl="1">
              <a:buNone/>
            </a:pPr>
            <a:r>
              <a:rPr lang="en-US" altLang="zh-CN" sz="2400" b="1" dirty="0">
                <a:solidFill>
                  <a:schemeClr val="accent6">
                    <a:lumMod val="75000"/>
                  </a:schemeClr>
                </a:solidFill>
              </a:rPr>
              <a:t># cp /</a:t>
            </a:r>
            <a:r>
              <a:rPr lang="en-US" altLang="zh-CN" sz="2400" b="1" dirty="0" err="1">
                <a:solidFill>
                  <a:schemeClr val="accent6">
                    <a:lumMod val="75000"/>
                  </a:schemeClr>
                </a:solidFill>
              </a:rPr>
              <a:t>usr</a:t>
            </a:r>
            <a:r>
              <a:rPr lang="en-US" altLang="zh-CN" sz="2400" b="1" dirty="0">
                <a:solidFill>
                  <a:schemeClr val="accent6">
                    <a:lumMod val="75000"/>
                  </a:schemeClr>
                </a:solidFill>
              </a:rPr>
              <a:t>/lib/</a:t>
            </a:r>
            <a:r>
              <a:rPr lang="en-US" altLang="zh-CN" sz="2400" b="1" dirty="0" err="1">
                <a:solidFill>
                  <a:schemeClr val="accent6">
                    <a:lumMod val="75000"/>
                  </a:schemeClr>
                </a:solidFill>
              </a:rPr>
              <a:t>systemd</a:t>
            </a:r>
            <a:r>
              <a:rPr lang="en-US" altLang="zh-CN" sz="2400" b="1" dirty="0">
                <a:solidFill>
                  <a:schemeClr val="accent6">
                    <a:lumMod val="75000"/>
                  </a:schemeClr>
                </a:solidFill>
              </a:rPr>
              <a:t>/system/</a:t>
            </a:r>
            <a:r>
              <a:rPr lang="en-US" altLang="zh-CN" sz="2400" b="1" dirty="0" err="1">
                <a:solidFill>
                  <a:schemeClr val="accent6">
                    <a:lumMod val="75000"/>
                  </a:schemeClr>
                </a:solidFill>
              </a:rPr>
              <a:t>dhcrelay.service</a:t>
            </a:r>
            <a:r>
              <a:rPr lang="en-US" altLang="zh-CN" sz="2400" b="1" dirty="0">
                <a:solidFill>
                  <a:schemeClr val="accent6">
                    <a:lumMod val="75000"/>
                  </a:schemeClr>
                </a:solidFill>
              </a:rPr>
              <a:t> /etc/</a:t>
            </a:r>
            <a:r>
              <a:rPr lang="en-US" altLang="zh-CN" sz="2400" b="1" dirty="0" err="1">
                <a:solidFill>
                  <a:schemeClr val="accent6">
                    <a:lumMod val="75000"/>
                  </a:schemeClr>
                </a:solidFill>
              </a:rPr>
              <a:t>systemd</a:t>
            </a:r>
            <a:r>
              <a:rPr lang="en-US" altLang="zh-CN" sz="2400" b="1" dirty="0">
                <a:solidFill>
                  <a:schemeClr val="accent6">
                    <a:lumMod val="75000"/>
                  </a:schemeClr>
                </a:solidFill>
              </a:rPr>
              <a:t>/system/ </a:t>
            </a:r>
          </a:p>
          <a:p>
            <a:pPr lvl="1">
              <a:buNone/>
            </a:pPr>
            <a:r>
              <a:rPr lang="en-US" altLang="zh-CN" sz="2400" b="1" dirty="0">
                <a:solidFill>
                  <a:schemeClr val="accent6">
                    <a:lumMod val="75000"/>
                  </a:schemeClr>
                </a:solidFill>
              </a:rPr>
              <a:t># vi /etc/</a:t>
            </a:r>
            <a:r>
              <a:rPr lang="en-US" altLang="zh-CN" sz="2400" b="1" dirty="0" err="1">
                <a:solidFill>
                  <a:schemeClr val="accent6">
                    <a:lumMod val="75000"/>
                  </a:schemeClr>
                </a:solidFill>
              </a:rPr>
              <a:t>systemd</a:t>
            </a:r>
            <a:r>
              <a:rPr lang="en-US" altLang="zh-CN" sz="2400" b="1" dirty="0">
                <a:solidFill>
                  <a:schemeClr val="accent6">
                    <a:lumMod val="75000"/>
                  </a:schemeClr>
                </a:solidFill>
              </a:rPr>
              <a:t>/system/</a:t>
            </a:r>
            <a:r>
              <a:rPr lang="en-US" altLang="zh-CN" sz="2400" b="1" dirty="0" err="1">
                <a:solidFill>
                  <a:schemeClr val="accent6">
                    <a:lumMod val="75000"/>
                  </a:schemeClr>
                </a:solidFill>
              </a:rPr>
              <a:t>dhcrelay.service</a:t>
            </a:r>
            <a:endParaRPr lang="en-US" altLang="zh-CN" sz="2400" b="1" dirty="0">
              <a:solidFill>
                <a:schemeClr val="accent6">
                  <a:lumMod val="75000"/>
                </a:schemeClr>
              </a:solidFill>
            </a:endParaRPr>
          </a:p>
          <a:p>
            <a:pPr lvl="2">
              <a:buNone/>
            </a:pPr>
            <a:r>
              <a:rPr lang="zh-CN" altLang="en-US" sz="2000" b="1" dirty="0">
                <a:solidFill>
                  <a:srgbClr val="002060"/>
                </a:solidFill>
              </a:rPr>
              <a:t>将配置行</a:t>
            </a:r>
            <a:r>
              <a:rPr lang="en-US" altLang="zh-CN" sz="2000" b="1" dirty="0" err="1">
                <a:solidFill>
                  <a:srgbClr val="002060"/>
                </a:solidFill>
              </a:rPr>
              <a:t>ExecStart</a:t>
            </a:r>
            <a:r>
              <a:rPr lang="en-US" altLang="zh-CN" sz="2000" b="1" dirty="0">
                <a:solidFill>
                  <a:srgbClr val="002060"/>
                </a:solidFill>
              </a:rPr>
              <a:t>=/</a:t>
            </a:r>
            <a:r>
              <a:rPr lang="en-US" altLang="zh-CN" sz="2000" b="1" dirty="0" err="1">
                <a:solidFill>
                  <a:srgbClr val="002060"/>
                </a:solidFill>
              </a:rPr>
              <a:t>usr</a:t>
            </a:r>
            <a:r>
              <a:rPr lang="en-US" altLang="zh-CN" sz="2000" b="1" dirty="0">
                <a:solidFill>
                  <a:srgbClr val="002060"/>
                </a:solidFill>
              </a:rPr>
              <a:t>/</a:t>
            </a:r>
            <a:r>
              <a:rPr lang="en-US" altLang="zh-CN" sz="2000" b="1" dirty="0" err="1">
                <a:solidFill>
                  <a:srgbClr val="002060"/>
                </a:solidFill>
              </a:rPr>
              <a:t>sbin</a:t>
            </a:r>
            <a:r>
              <a:rPr lang="en-US" altLang="zh-CN" sz="2000" b="1" dirty="0">
                <a:solidFill>
                  <a:srgbClr val="002060"/>
                </a:solidFill>
              </a:rPr>
              <a:t>/</a:t>
            </a:r>
            <a:r>
              <a:rPr lang="en-US" altLang="zh-CN" sz="2000" b="1" dirty="0" err="1">
                <a:solidFill>
                  <a:srgbClr val="002060"/>
                </a:solidFill>
              </a:rPr>
              <a:t>dhcrelay</a:t>
            </a:r>
            <a:r>
              <a:rPr lang="en-US" altLang="zh-CN" sz="2000" b="1" dirty="0">
                <a:solidFill>
                  <a:srgbClr val="002060"/>
                </a:solidFill>
              </a:rPr>
              <a:t> -d --no-</a:t>
            </a:r>
            <a:r>
              <a:rPr lang="en-US" altLang="zh-CN" sz="2000" b="1" dirty="0" err="1">
                <a:solidFill>
                  <a:srgbClr val="002060"/>
                </a:solidFill>
              </a:rPr>
              <a:t>pid</a:t>
            </a:r>
            <a:endParaRPr lang="en-US" altLang="zh-CN" sz="2000" b="1" dirty="0">
              <a:solidFill>
                <a:srgbClr val="002060"/>
              </a:solidFill>
            </a:endParaRPr>
          </a:p>
          <a:p>
            <a:pPr lvl="2">
              <a:buNone/>
            </a:pPr>
            <a:r>
              <a:rPr lang="zh-CN" altLang="en-US" sz="2000" b="1" dirty="0">
                <a:solidFill>
                  <a:srgbClr val="002060"/>
                </a:solidFill>
              </a:rPr>
              <a:t>修改为如下行（指定网络接口和上游</a:t>
            </a:r>
            <a:r>
              <a:rPr lang="en-US" altLang="zh-CN" sz="2000" b="1" dirty="0">
                <a:solidFill>
                  <a:srgbClr val="002060"/>
                </a:solidFill>
              </a:rPr>
              <a:t>DHCP</a:t>
            </a:r>
            <a:r>
              <a:rPr lang="zh-CN" altLang="en-US" sz="2000" b="1" dirty="0">
                <a:solidFill>
                  <a:srgbClr val="002060"/>
                </a:solidFill>
              </a:rPr>
              <a:t>服务器）</a:t>
            </a:r>
          </a:p>
          <a:p>
            <a:pPr lvl="2">
              <a:buNone/>
            </a:pPr>
            <a:r>
              <a:rPr lang="en-US" altLang="zh-CN" sz="2000" b="1" dirty="0" err="1">
                <a:solidFill>
                  <a:srgbClr val="002060"/>
                </a:solidFill>
              </a:rPr>
              <a:t>ExecStart</a:t>
            </a:r>
            <a:r>
              <a:rPr lang="en-US" altLang="zh-CN" sz="2000" b="1" dirty="0">
                <a:solidFill>
                  <a:srgbClr val="002060"/>
                </a:solidFill>
              </a:rPr>
              <a:t>=/</a:t>
            </a:r>
            <a:r>
              <a:rPr lang="en-US" altLang="zh-CN" sz="2000" b="1" dirty="0" err="1">
                <a:solidFill>
                  <a:srgbClr val="002060"/>
                </a:solidFill>
              </a:rPr>
              <a:t>usr</a:t>
            </a:r>
            <a:r>
              <a:rPr lang="en-US" altLang="zh-CN" sz="2000" b="1" dirty="0">
                <a:solidFill>
                  <a:srgbClr val="002060"/>
                </a:solidFill>
              </a:rPr>
              <a:t>/</a:t>
            </a:r>
            <a:r>
              <a:rPr lang="en-US" altLang="zh-CN" sz="2000" b="1" dirty="0" err="1">
                <a:solidFill>
                  <a:srgbClr val="002060"/>
                </a:solidFill>
              </a:rPr>
              <a:t>sbin</a:t>
            </a:r>
            <a:r>
              <a:rPr lang="en-US" altLang="zh-CN" sz="2000" b="1" dirty="0">
                <a:solidFill>
                  <a:srgbClr val="002060"/>
                </a:solidFill>
              </a:rPr>
              <a:t>/</a:t>
            </a:r>
            <a:r>
              <a:rPr lang="en-US" altLang="zh-CN" sz="2000" b="1" dirty="0" err="1">
                <a:solidFill>
                  <a:srgbClr val="002060"/>
                </a:solidFill>
              </a:rPr>
              <a:t>dhcrelay</a:t>
            </a:r>
            <a:r>
              <a:rPr lang="en-US" altLang="zh-CN" sz="2000" b="1" dirty="0">
                <a:solidFill>
                  <a:srgbClr val="002060"/>
                </a:solidFill>
              </a:rPr>
              <a:t> -d --no-</a:t>
            </a:r>
            <a:r>
              <a:rPr lang="en-US" altLang="zh-CN" sz="2000" b="1" dirty="0" err="1">
                <a:solidFill>
                  <a:srgbClr val="002060"/>
                </a:solidFill>
              </a:rPr>
              <a:t>pid</a:t>
            </a:r>
            <a:r>
              <a:rPr lang="en-US" altLang="zh-CN" sz="2000" b="1" dirty="0">
                <a:solidFill>
                  <a:srgbClr val="002060"/>
                </a:solidFill>
              </a:rPr>
              <a:t> –</a:t>
            </a:r>
            <a:r>
              <a:rPr lang="en-US" altLang="zh-CN" sz="2000" b="1" dirty="0" err="1">
                <a:solidFill>
                  <a:srgbClr val="002060"/>
                </a:solidFill>
              </a:rPr>
              <a:t>i</a:t>
            </a:r>
            <a:r>
              <a:rPr lang="en-US" altLang="zh-CN" sz="2000" b="1" dirty="0">
                <a:solidFill>
                  <a:srgbClr val="002060"/>
                </a:solidFill>
              </a:rPr>
              <a:t> eno16777736 192.168.0.254</a:t>
            </a:r>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systemctl</a:t>
            </a:r>
            <a:r>
              <a:rPr lang="en-US" altLang="zh-CN" sz="2400" b="1" dirty="0">
                <a:solidFill>
                  <a:schemeClr val="accent6">
                    <a:lumMod val="75000"/>
                  </a:schemeClr>
                </a:solidFill>
              </a:rPr>
              <a:t> daemon-reload</a:t>
            </a:r>
            <a:endParaRPr lang="zh-CN" altLang="en-US" sz="2400" b="1" dirty="0">
              <a:solidFill>
                <a:schemeClr val="accent6">
                  <a:lumMod val="75000"/>
                </a:schemeClr>
              </a:solidFill>
            </a:endParaRPr>
          </a:p>
          <a:p>
            <a:r>
              <a:rPr lang="zh-CN" altLang="en-US" dirty="0"/>
              <a:t>启动</a:t>
            </a:r>
            <a:r>
              <a:rPr lang="en-US" altLang="zh-CN" dirty="0"/>
              <a:t>DHCP</a:t>
            </a:r>
            <a:r>
              <a:rPr lang="zh-CN" altLang="en-US" dirty="0"/>
              <a:t>中继代理</a:t>
            </a:r>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systemctl</a:t>
            </a:r>
            <a:r>
              <a:rPr lang="en-US" altLang="zh-CN" sz="2400" b="1" dirty="0">
                <a:solidFill>
                  <a:schemeClr val="accent6">
                    <a:lumMod val="75000"/>
                  </a:schemeClr>
                </a:solidFill>
              </a:rPr>
              <a:t> enable </a:t>
            </a:r>
            <a:r>
              <a:rPr lang="en-US" altLang="zh-CN" sz="2400" b="1" dirty="0" err="1">
                <a:solidFill>
                  <a:schemeClr val="accent6">
                    <a:lumMod val="75000"/>
                  </a:schemeClr>
                </a:solidFill>
              </a:rPr>
              <a:t>dhcrealy.service</a:t>
            </a:r>
            <a:endParaRPr lang="en-US" altLang="zh-CN" sz="2400" b="1" dirty="0">
              <a:solidFill>
                <a:schemeClr val="accent6">
                  <a:lumMod val="75000"/>
                </a:schemeClr>
              </a:solidFill>
            </a:endParaRPr>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systemctl</a:t>
            </a:r>
            <a:r>
              <a:rPr lang="en-US" altLang="zh-CN" sz="2400" b="1" dirty="0">
                <a:solidFill>
                  <a:schemeClr val="accent6">
                    <a:lumMod val="75000"/>
                  </a:schemeClr>
                </a:solidFill>
              </a:rPr>
              <a:t> start </a:t>
            </a:r>
            <a:r>
              <a:rPr lang="en-US" altLang="zh-CN" sz="2400" b="1" dirty="0" err="1">
                <a:solidFill>
                  <a:schemeClr val="accent6">
                    <a:lumMod val="75000"/>
                  </a:schemeClr>
                </a:solidFill>
              </a:rPr>
              <a:t>dhcrealy.service</a:t>
            </a:r>
            <a:endParaRPr lang="zh-CN" altLang="en-US" sz="24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本章学习目标 </a:t>
            </a:r>
          </a:p>
        </p:txBody>
      </p:sp>
      <p:sp>
        <p:nvSpPr>
          <p:cNvPr id="104451" name="Rectangle 3"/>
          <p:cNvSpPr>
            <a:spLocks noGrp="1" noChangeArrowheads="1"/>
          </p:cNvSpPr>
          <p:nvPr>
            <p:ph type="body" idx="1"/>
          </p:nvPr>
        </p:nvSpPr>
        <p:spPr/>
        <p:txBody>
          <a:bodyPr/>
          <a:lstStyle/>
          <a:p>
            <a:r>
              <a:rPr lang="zh-CN" altLang="en-US" dirty="0"/>
              <a:t>熟悉</a:t>
            </a:r>
            <a:r>
              <a:rPr lang="en-US" altLang="zh-CN" dirty="0"/>
              <a:t>DHCP</a:t>
            </a:r>
            <a:r>
              <a:rPr lang="zh-CN" altLang="en-US" dirty="0"/>
              <a:t>协议、掌握</a:t>
            </a:r>
            <a:r>
              <a:rPr lang="en-US" altLang="zh-CN" dirty="0"/>
              <a:t>DHCP</a:t>
            </a:r>
            <a:r>
              <a:rPr lang="zh-CN" altLang="zh-CN" dirty="0"/>
              <a:t>工作过程</a:t>
            </a:r>
            <a:endParaRPr lang="en-US" altLang="zh-CN" dirty="0"/>
          </a:p>
          <a:p>
            <a:r>
              <a:rPr lang="zh-CN" altLang="zh-CN" dirty="0"/>
              <a:t>学会配置</a:t>
            </a:r>
            <a:r>
              <a:rPr lang="en-US" altLang="zh-CN" dirty="0"/>
              <a:t>DHCP</a:t>
            </a:r>
            <a:r>
              <a:rPr lang="zh-CN" altLang="en-US" dirty="0"/>
              <a:t>服务器及</a:t>
            </a:r>
            <a:r>
              <a:rPr lang="zh-CN" altLang="zh-CN" dirty="0"/>
              <a:t>中继代理</a:t>
            </a:r>
            <a:endParaRPr lang="en-US" altLang="zh-CN" dirty="0"/>
          </a:p>
          <a:p>
            <a:r>
              <a:rPr lang="zh-CN" altLang="en-US" dirty="0"/>
              <a:t>了解</a:t>
            </a:r>
            <a:r>
              <a:rPr lang="zh-CN" altLang="zh-CN" dirty="0"/>
              <a:t>大型网络中</a:t>
            </a:r>
            <a:r>
              <a:rPr lang="en-US" altLang="zh-CN" dirty="0"/>
              <a:t>DHCP</a:t>
            </a:r>
            <a:r>
              <a:rPr lang="zh-CN" altLang="zh-CN" dirty="0"/>
              <a:t>服务部署</a:t>
            </a:r>
            <a:endParaRPr lang="en-US" altLang="zh-CN" dirty="0"/>
          </a:p>
          <a:p>
            <a:r>
              <a:rPr lang="zh-CN" altLang="en-US" dirty="0"/>
              <a:t>理解</a:t>
            </a:r>
            <a:r>
              <a:rPr lang="en-US" altLang="zh-CN" dirty="0"/>
              <a:t>DNS</a:t>
            </a:r>
            <a:r>
              <a:rPr lang="zh-CN" altLang="en-US" dirty="0"/>
              <a:t>的相关概念和工作原理</a:t>
            </a:r>
            <a:endParaRPr lang="en-US" altLang="zh-CN" dirty="0"/>
          </a:p>
          <a:p>
            <a:r>
              <a:rPr lang="zh-CN" altLang="en-US" dirty="0"/>
              <a:t>熟悉</a:t>
            </a:r>
            <a:r>
              <a:rPr lang="en-US" altLang="zh-CN" dirty="0"/>
              <a:t>DNS</a:t>
            </a:r>
            <a:r>
              <a:rPr lang="zh-CN" altLang="en-US" dirty="0"/>
              <a:t>查询方式和域名解析过程</a:t>
            </a:r>
            <a:endParaRPr lang="en-US" altLang="zh-CN" dirty="0"/>
          </a:p>
          <a:p>
            <a:r>
              <a:rPr lang="zh-CN" altLang="en-US" dirty="0"/>
              <a:t>掌握</a:t>
            </a:r>
            <a:r>
              <a:rPr lang="en-US" altLang="zh-CN" dirty="0"/>
              <a:t>BIND</a:t>
            </a:r>
            <a:r>
              <a:rPr lang="zh-CN" altLang="en-US" dirty="0"/>
              <a:t>的安装、启动和配置语法</a:t>
            </a:r>
            <a:endParaRPr lang="en-US" altLang="zh-CN" dirty="0"/>
          </a:p>
          <a:p>
            <a:r>
              <a:rPr lang="zh-CN" altLang="en-US" dirty="0"/>
              <a:t>掌握常用域名服务配置</a:t>
            </a:r>
            <a:endParaRPr lang="en-US" altLang="zh-CN" dirty="0"/>
          </a:p>
          <a:p>
            <a:r>
              <a:rPr lang="zh-CN" altLang="en-US" dirty="0"/>
              <a:t>掌握</a:t>
            </a:r>
            <a:r>
              <a:rPr lang="en-US" altLang="zh-CN" dirty="0"/>
              <a:t>BIND</a:t>
            </a:r>
            <a:r>
              <a:rPr lang="zh-CN" altLang="en-US" dirty="0"/>
              <a:t>的测试工具的使用</a:t>
            </a:r>
          </a:p>
          <a:p>
            <a:endParaRPr lang="en-US" altLang="zh-CN"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客户端配置</a:t>
            </a:r>
          </a:p>
        </p:txBody>
      </p:sp>
      <p:sp>
        <p:nvSpPr>
          <p:cNvPr id="3" name="内容占位符 2"/>
          <p:cNvSpPr>
            <a:spLocks noGrp="1"/>
          </p:cNvSpPr>
          <p:nvPr>
            <p:ph idx="1"/>
          </p:nvPr>
        </p:nvSpPr>
        <p:spPr/>
        <p:txBody>
          <a:bodyPr/>
          <a:lstStyle/>
          <a:p>
            <a:r>
              <a:rPr lang="en-US" altLang="zh-CN" dirty="0"/>
              <a:t>Windows</a:t>
            </a:r>
            <a:r>
              <a:rPr lang="zh-CN" altLang="en-US" dirty="0"/>
              <a:t>的</a:t>
            </a:r>
            <a:r>
              <a:rPr lang="en-US" altLang="zh-CN" dirty="0"/>
              <a:t>DHCP</a:t>
            </a:r>
            <a:r>
              <a:rPr lang="zh-CN" altLang="en-US" dirty="0"/>
              <a:t>客户端配置</a:t>
            </a:r>
            <a:endParaRPr lang="en-US" altLang="zh-CN" dirty="0"/>
          </a:p>
          <a:p>
            <a:r>
              <a:rPr lang="en-US" altLang="zh-CN" dirty="0"/>
              <a:t>Linux</a:t>
            </a:r>
            <a:r>
              <a:rPr lang="zh-CN" altLang="en-US" dirty="0"/>
              <a:t>的</a:t>
            </a:r>
            <a:r>
              <a:rPr lang="en-US" altLang="zh-CN" dirty="0"/>
              <a:t>DHCP</a:t>
            </a:r>
            <a:r>
              <a:rPr lang="zh-CN" altLang="en-US" dirty="0"/>
              <a:t>客户端配置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zh-CN" dirty="0"/>
              <a:t>相关概念</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31</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3926354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地址和主机名转换的方法</a:t>
            </a:r>
          </a:p>
        </p:txBody>
      </p:sp>
      <p:sp>
        <p:nvSpPr>
          <p:cNvPr id="3" name="内容占位符 2"/>
          <p:cNvSpPr>
            <a:spLocks noGrp="1"/>
          </p:cNvSpPr>
          <p:nvPr>
            <p:ph idx="1"/>
          </p:nvPr>
        </p:nvSpPr>
        <p:spPr>
          <a:xfrm>
            <a:off x="457200" y="980728"/>
            <a:ext cx="8229600" cy="5150197"/>
          </a:xfrm>
        </p:spPr>
        <p:txBody>
          <a:bodyPr/>
          <a:lstStyle/>
          <a:p>
            <a:r>
              <a:rPr lang="en-US" altLang="zh-CN" dirty="0"/>
              <a:t>Host</a:t>
            </a:r>
            <a:r>
              <a:rPr lang="zh-CN" altLang="en-US" dirty="0"/>
              <a:t>表</a:t>
            </a:r>
          </a:p>
          <a:p>
            <a:pPr lvl="1"/>
            <a:r>
              <a:rPr lang="zh-CN" altLang="en-US" sz="2400" dirty="0"/>
              <a:t>是简单的文本文件（</a:t>
            </a:r>
            <a:r>
              <a:rPr lang="en-US" altLang="zh-CN" sz="2400" dirty="0"/>
              <a:t>/etc/hosts</a:t>
            </a:r>
            <a:r>
              <a:rPr lang="zh-CN" altLang="en-US" sz="2400" dirty="0"/>
              <a:t>文件），其中存放了主机名和</a:t>
            </a:r>
            <a:r>
              <a:rPr lang="en-US" altLang="zh-CN" sz="2400" dirty="0"/>
              <a:t>IP</a:t>
            </a:r>
            <a:r>
              <a:rPr lang="zh-CN" altLang="en-US" sz="2400" dirty="0"/>
              <a:t>地址的映射表，它通过在该文件中搜索来匹配主机名和</a:t>
            </a:r>
            <a:r>
              <a:rPr lang="en-US" altLang="zh-CN" sz="2400" dirty="0"/>
              <a:t>IP</a:t>
            </a:r>
            <a:r>
              <a:rPr lang="zh-CN" altLang="en-US" sz="2400" dirty="0"/>
              <a:t>地址。 </a:t>
            </a:r>
          </a:p>
          <a:p>
            <a:r>
              <a:rPr lang="en-US" altLang="zh-CN" dirty="0"/>
              <a:t>NIS</a:t>
            </a:r>
            <a:r>
              <a:rPr lang="zh-CN" altLang="en-US" dirty="0"/>
              <a:t>（</a:t>
            </a:r>
            <a:r>
              <a:rPr lang="en-US" altLang="zh-CN" dirty="0"/>
              <a:t>Network Information System</a:t>
            </a:r>
            <a:r>
              <a:rPr lang="zh-CN" altLang="en-US" dirty="0"/>
              <a:t>）</a:t>
            </a:r>
          </a:p>
          <a:p>
            <a:pPr lvl="1"/>
            <a:r>
              <a:rPr lang="zh-CN" altLang="en-US" sz="2400" dirty="0"/>
              <a:t>是由</a:t>
            </a:r>
            <a:r>
              <a:rPr lang="en-US" altLang="zh-CN" sz="2400" dirty="0"/>
              <a:t>Sun Microsystems</a:t>
            </a:r>
            <a:r>
              <a:rPr lang="zh-CN" altLang="en-US" sz="2400" dirty="0"/>
              <a:t>开发的，它将主机表用作</a:t>
            </a:r>
            <a:r>
              <a:rPr lang="en-US" altLang="zh-CN" sz="2400" dirty="0"/>
              <a:t>NIS</a:t>
            </a:r>
            <a:r>
              <a:rPr lang="zh-CN" altLang="en-US" sz="2400" dirty="0"/>
              <a:t>主机数据库，从它这里，客户机可以得到他们所需的主机表信息。 </a:t>
            </a:r>
          </a:p>
          <a:p>
            <a:r>
              <a:rPr lang="en-US" altLang="zh-CN" dirty="0"/>
              <a:t>DNS</a:t>
            </a:r>
            <a:r>
              <a:rPr lang="zh-CN" altLang="en-US" dirty="0"/>
              <a:t>（</a:t>
            </a:r>
            <a:r>
              <a:rPr lang="en-US" altLang="zh-CN" dirty="0"/>
              <a:t>Domain Name Server</a:t>
            </a:r>
            <a:r>
              <a:rPr lang="zh-CN" altLang="en-US" dirty="0"/>
              <a:t>）</a:t>
            </a:r>
          </a:p>
          <a:p>
            <a:pPr lvl="1"/>
            <a:r>
              <a:rPr lang="zh-CN" altLang="en-US" sz="2400" dirty="0"/>
              <a:t>是一种新的主机名和</a:t>
            </a:r>
            <a:r>
              <a:rPr lang="en-US" altLang="zh-CN" sz="2400" dirty="0"/>
              <a:t>IP</a:t>
            </a:r>
            <a:r>
              <a:rPr lang="zh-CN" altLang="en-US" sz="2400" dirty="0"/>
              <a:t>地址的转换机制，它使用一种分层的</a:t>
            </a:r>
            <a:r>
              <a:rPr lang="zh-CN" altLang="en-US" sz="2400" b="1" dirty="0">
                <a:solidFill>
                  <a:srgbClr val="002060"/>
                </a:solidFill>
              </a:rPr>
              <a:t>分布式数据库</a:t>
            </a:r>
            <a:r>
              <a:rPr lang="zh-CN" altLang="en-US" sz="2400" dirty="0"/>
              <a:t>来处理</a:t>
            </a:r>
            <a:r>
              <a:rPr lang="en-US" altLang="zh-CN" sz="2400" dirty="0"/>
              <a:t>Internet</a:t>
            </a:r>
            <a:r>
              <a:rPr lang="zh-CN" altLang="en-US" sz="2400" dirty="0"/>
              <a:t>上的成千上万个主机和</a:t>
            </a:r>
            <a:r>
              <a:rPr lang="en-US" altLang="zh-CN" sz="2400" dirty="0"/>
              <a:t>IP</a:t>
            </a:r>
            <a:r>
              <a:rPr lang="zh-CN" altLang="en-US" sz="2400" dirty="0"/>
              <a:t>地址的转换。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extLst>
      <p:ext uri="{BB962C8B-B14F-4D97-AF65-F5344CB8AC3E}">
        <p14:creationId xmlns:p14="http://schemas.microsoft.com/office/powerpoint/2010/main" val="641334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简介</a:t>
            </a:r>
          </a:p>
        </p:txBody>
      </p:sp>
      <p:sp>
        <p:nvSpPr>
          <p:cNvPr id="3" name="内容占位符 2"/>
          <p:cNvSpPr>
            <a:spLocks noGrp="1"/>
          </p:cNvSpPr>
          <p:nvPr>
            <p:ph idx="1"/>
          </p:nvPr>
        </p:nvSpPr>
        <p:spPr>
          <a:xfrm>
            <a:off x="457200" y="1556792"/>
            <a:ext cx="8229600" cy="4574133"/>
          </a:xfrm>
        </p:spPr>
        <p:txBody>
          <a:bodyPr/>
          <a:lstStyle/>
          <a:p>
            <a:r>
              <a:rPr lang="en-US" altLang="zh-CN" sz="2800" dirty="0"/>
              <a:t>DNS</a:t>
            </a:r>
            <a:r>
              <a:rPr lang="zh-CN" altLang="en-US" sz="2800" dirty="0"/>
              <a:t>（</a:t>
            </a:r>
            <a:r>
              <a:rPr lang="en-US" altLang="zh-CN" sz="2800" dirty="0"/>
              <a:t>Domain Name Service</a:t>
            </a:r>
            <a:r>
              <a:rPr lang="zh-CN" altLang="en-US" sz="2800" dirty="0"/>
              <a:t>，域名系统）是一个分布式数据库系统，其作用将域名解析成</a:t>
            </a:r>
            <a:r>
              <a:rPr lang="en-US" altLang="zh-CN" sz="2800" dirty="0"/>
              <a:t>IP</a:t>
            </a:r>
            <a:r>
              <a:rPr lang="zh-CN" altLang="en-US" sz="2800" dirty="0"/>
              <a:t>地址。</a:t>
            </a:r>
            <a:endParaRPr lang="en-US" altLang="zh-CN" sz="2800" dirty="0"/>
          </a:p>
          <a:p>
            <a:r>
              <a:rPr lang="zh-CN" altLang="en-US" sz="2800" dirty="0"/>
              <a:t>域名系统允许用户使用友好的名字而不是难以记忆的数字</a:t>
            </a:r>
            <a:r>
              <a:rPr lang="en-US" altLang="zh-CN" sz="2800" dirty="0"/>
              <a:t>——IP</a:t>
            </a:r>
            <a:r>
              <a:rPr lang="zh-CN" altLang="en-US" sz="2800" dirty="0"/>
              <a:t>地址来访问</a:t>
            </a:r>
            <a:r>
              <a:rPr lang="en-US" altLang="zh-CN" sz="2800" dirty="0"/>
              <a:t>Internet</a:t>
            </a:r>
            <a:r>
              <a:rPr lang="zh-CN" altLang="en-US" sz="2800" dirty="0"/>
              <a:t>上的主机。</a:t>
            </a:r>
            <a:endParaRPr lang="en-US" altLang="zh-CN" sz="2800" dirty="0"/>
          </a:p>
          <a:p>
            <a:r>
              <a:rPr lang="en-US" altLang="zh-CN" sz="2800" dirty="0"/>
              <a:t>DNS</a:t>
            </a:r>
            <a:r>
              <a:rPr lang="zh-CN" altLang="en-US" sz="2800" dirty="0"/>
              <a:t>是基于客户／服务器模型设计的。</a:t>
            </a:r>
            <a:endParaRPr lang="en-US" altLang="zh-CN" sz="2800" dirty="0"/>
          </a:p>
          <a:p>
            <a:r>
              <a:rPr lang="en-US" altLang="zh-CN" sz="2800" dirty="0"/>
              <a:t>DNS</a:t>
            </a:r>
            <a:r>
              <a:rPr lang="zh-CN" altLang="en-US" sz="2800" dirty="0"/>
              <a:t>协议</a:t>
            </a:r>
            <a:endParaRPr lang="en-US" altLang="zh-CN" sz="2800" dirty="0"/>
          </a:p>
          <a:p>
            <a:pPr lvl="1"/>
            <a:r>
              <a:rPr lang="en-US" altLang="zh-CN" dirty="0"/>
              <a:t>RFC1034 </a:t>
            </a:r>
            <a:r>
              <a:rPr lang="zh-CN" altLang="zh-CN" dirty="0"/>
              <a:t>—</a:t>
            </a:r>
            <a:r>
              <a:rPr lang="en-US" altLang="zh-CN" dirty="0"/>
              <a:t> DNS </a:t>
            </a:r>
            <a:r>
              <a:rPr lang="zh-CN" altLang="zh-CN" dirty="0"/>
              <a:t>概念和工具</a:t>
            </a:r>
            <a:endParaRPr lang="en-US" altLang="zh-CN" dirty="0"/>
          </a:p>
          <a:p>
            <a:pPr lvl="1"/>
            <a:r>
              <a:rPr lang="en-US" altLang="zh-CN" dirty="0"/>
              <a:t>RFC1035 </a:t>
            </a:r>
            <a:r>
              <a:rPr lang="zh-CN" altLang="zh-CN" dirty="0"/>
              <a:t>—</a:t>
            </a:r>
            <a:r>
              <a:rPr lang="en-US" altLang="zh-CN" dirty="0"/>
              <a:t> DNS </a:t>
            </a:r>
            <a:r>
              <a:rPr lang="zh-CN" altLang="zh-CN" dirty="0"/>
              <a:t>实现及其</a:t>
            </a:r>
            <a:r>
              <a:rPr lang="en-US" altLang="zh-CN" dirty="0"/>
              <a:t>DNS </a:t>
            </a:r>
            <a:r>
              <a:rPr lang="zh-CN" altLang="zh-CN" dirty="0"/>
              <a:t>的基本协议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extLst>
      <p:ext uri="{BB962C8B-B14F-4D97-AF65-F5344CB8AC3E}">
        <p14:creationId xmlns:p14="http://schemas.microsoft.com/office/powerpoint/2010/main" val="4220429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zh-CN" dirty="0"/>
              <a:t>系统的组成</a:t>
            </a:r>
            <a:endParaRPr lang="zh-CN" altLang="en-US" dirty="0"/>
          </a:p>
        </p:txBody>
      </p:sp>
      <p:sp>
        <p:nvSpPr>
          <p:cNvPr id="3" name="内容占位符 2"/>
          <p:cNvSpPr>
            <a:spLocks noGrp="1"/>
          </p:cNvSpPr>
          <p:nvPr>
            <p:ph idx="1"/>
          </p:nvPr>
        </p:nvSpPr>
        <p:spPr/>
        <p:txBody>
          <a:bodyPr/>
          <a:lstStyle/>
          <a:p>
            <a:r>
              <a:rPr lang="zh-CN" altLang="en-US" dirty="0"/>
              <a:t>域名空间 </a:t>
            </a:r>
            <a:endParaRPr lang="en-US" altLang="zh-CN" dirty="0"/>
          </a:p>
          <a:p>
            <a:pPr lvl="1"/>
            <a:r>
              <a:rPr lang="zh-CN" altLang="zh-CN" dirty="0"/>
              <a:t>标识一组主机并提供它们的有关信息的树结构的详细说明</a:t>
            </a:r>
            <a:endParaRPr lang="zh-CN" altLang="en-US" dirty="0"/>
          </a:p>
          <a:p>
            <a:r>
              <a:rPr lang="zh-CN" altLang="en-US" dirty="0"/>
              <a:t>域名服务器 </a:t>
            </a:r>
            <a:endParaRPr lang="en-US" altLang="zh-CN" dirty="0"/>
          </a:p>
          <a:p>
            <a:pPr lvl="1"/>
            <a:r>
              <a:rPr lang="zh-CN" altLang="zh-CN" dirty="0"/>
              <a:t>保持和维护域名空间中数据的程序</a:t>
            </a:r>
            <a:endParaRPr lang="zh-CN" altLang="en-US" dirty="0"/>
          </a:p>
          <a:p>
            <a:r>
              <a:rPr lang="en-US" altLang="zh-CN" dirty="0"/>
              <a:t>Stub</a:t>
            </a:r>
            <a:r>
              <a:rPr lang="zh-CN" altLang="en-US" dirty="0"/>
              <a:t>解析器</a:t>
            </a:r>
          </a:p>
          <a:p>
            <a:pPr lvl="1"/>
            <a:r>
              <a:rPr lang="zh-CN" altLang="zh-CN" dirty="0"/>
              <a:t>解析器是简单的程序或子程序库，它从服务器中提取信息以响应对域名空间中主机的查询，用于</a:t>
            </a:r>
            <a:r>
              <a:rPr lang="en-US" altLang="zh-CN" dirty="0"/>
              <a:t>DNS</a:t>
            </a:r>
            <a:r>
              <a:rPr lang="zh-CN" altLang="zh-CN" dirty="0"/>
              <a:t>客户</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extLst>
      <p:ext uri="{BB962C8B-B14F-4D97-AF65-F5344CB8AC3E}">
        <p14:creationId xmlns:p14="http://schemas.microsoft.com/office/powerpoint/2010/main" val="624357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域名空间的分层结构（正向）</a:t>
            </a:r>
          </a:p>
        </p:txBody>
      </p:sp>
      <p:sp>
        <p:nvSpPr>
          <p:cNvPr id="3" name="内容占位符 2"/>
          <p:cNvSpPr>
            <a:spLocks noGrp="1"/>
          </p:cNvSpPr>
          <p:nvPr>
            <p:ph idx="1"/>
          </p:nvPr>
        </p:nvSpPr>
        <p:spPr>
          <a:xfrm>
            <a:off x="457200" y="1340768"/>
            <a:ext cx="2674640" cy="4790157"/>
          </a:xfrm>
        </p:spPr>
        <p:txBody>
          <a:bodyPr/>
          <a:lstStyle/>
          <a:p>
            <a:r>
              <a:rPr lang="zh-CN" altLang="en-US" b="1" dirty="0"/>
              <a:t>根域</a:t>
            </a:r>
            <a:endParaRPr lang="en-US" altLang="zh-CN" b="1" dirty="0"/>
          </a:p>
          <a:p>
            <a:pPr lvl="1"/>
            <a:r>
              <a:rPr lang="en-US" altLang="zh-CN" dirty="0"/>
              <a:t>Root Domain</a:t>
            </a:r>
            <a:endParaRPr lang="zh-CN" altLang="en-US" dirty="0"/>
          </a:p>
          <a:p>
            <a:r>
              <a:rPr lang="zh-CN" altLang="en-US" b="1" dirty="0"/>
              <a:t>顶级域</a:t>
            </a:r>
            <a:endParaRPr lang="en-US" altLang="zh-CN" b="1" dirty="0"/>
          </a:p>
          <a:p>
            <a:pPr lvl="1"/>
            <a:r>
              <a:rPr lang="en-US" altLang="zh-CN" dirty="0"/>
              <a:t>top-level domain</a:t>
            </a:r>
            <a:r>
              <a:rPr lang="zh-CN" altLang="en-US" dirty="0"/>
              <a:t>，</a:t>
            </a:r>
            <a:r>
              <a:rPr lang="en-US" altLang="zh-CN" dirty="0"/>
              <a:t>TLD</a:t>
            </a:r>
            <a:endParaRPr lang="zh-CN" altLang="en-US" dirty="0"/>
          </a:p>
          <a:p>
            <a:r>
              <a:rPr lang="zh-CN" altLang="en-US" b="1" dirty="0"/>
              <a:t>各级子域</a:t>
            </a:r>
            <a:endParaRPr lang="en-US" altLang="zh-CN" b="1" dirty="0"/>
          </a:p>
          <a:p>
            <a:pPr lvl="1"/>
            <a:r>
              <a:rPr lang="en-US" altLang="zh-CN" dirty="0" err="1"/>
              <a:t>Subdomain</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Picture 1"/>
          <p:cNvPicPr>
            <a:picLocks noChangeAspect="1" noChangeArrowheads="1"/>
          </p:cNvPicPr>
          <p:nvPr/>
        </p:nvPicPr>
        <p:blipFill>
          <a:blip r:embed="rId2" cstate="print"/>
          <a:srcRect/>
          <a:stretch>
            <a:fillRect/>
          </a:stretch>
        </p:blipFill>
        <p:spPr bwMode="auto">
          <a:xfrm>
            <a:off x="2411760" y="1700808"/>
            <a:ext cx="6235238" cy="3888432"/>
          </a:xfrm>
          <a:prstGeom prst="rect">
            <a:avLst/>
          </a:prstGeom>
          <a:noFill/>
          <a:effectLst/>
        </p:spPr>
      </p:pic>
    </p:spTree>
    <p:extLst>
      <p:ext uri="{BB962C8B-B14F-4D97-AF65-F5344CB8AC3E}">
        <p14:creationId xmlns:p14="http://schemas.microsoft.com/office/powerpoint/2010/main" val="2423942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域名空间的分层结构（反向）</a:t>
            </a:r>
          </a:p>
        </p:txBody>
      </p:sp>
      <p:sp>
        <p:nvSpPr>
          <p:cNvPr id="3" name="内容占位符 2"/>
          <p:cNvSpPr>
            <a:spLocks noGrp="1"/>
          </p:cNvSpPr>
          <p:nvPr>
            <p:ph idx="1"/>
          </p:nvPr>
        </p:nvSpPr>
        <p:spPr>
          <a:xfrm>
            <a:off x="457200" y="1124744"/>
            <a:ext cx="8229600" cy="5006181"/>
          </a:xfrm>
        </p:spPr>
        <p:txBody>
          <a:bodyPr/>
          <a:lstStyle/>
          <a:p>
            <a:r>
              <a:rPr lang="zh-CN" altLang="zh-CN" dirty="0"/>
              <a:t>反向域（</a:t>
            </a:r>
            <a:r>
              <a:rPr lang="en-US" altLang="zh-CN" dirty="0"/>
              <a:t>in-</a:t>
            </a:r>
            <a:r>
              <a:rPr lang="en-US" altLang="zh-CN" dirty="0" err="1"/>
              <a:t>addr.arpa</a:t>
            </a:r>
            <a:r>
              <a:rPr lang="zh-CN" altLang="zh-CN" dirty="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pic>
        <p:nvPicPr>
          <p:cNvPr id="3073" name="Picture 1" descr="in-addr-arpa"/>
          <p:cNvPicPr>
            <a:picLocks noChangeAspect="1" noChangeArrowheads="1"/>
          </p:cNvPicPr>
          <p:nvPr/>
        </p:nvPicPr>
        <p:blipFill>
          <a:blip r:embed="rId2" cstate="print"/>
          <a:srcRect/>
          <a:stretch>
            <a:fillRect/>
          </a:stretch>
        </p:blipFill>
        <p:spPr bwMode="auto">
          <a:xfrm>
            <a:off x="1331640" y="1581220"/>
            <a:ext cx="5832648" cy="4592287"/>
          </a:xfrm>
          <a:prstGeom prst="rect">
            <a:avLst/>
          </a:prstGeom>
          <a:noFill/>
          <a:ln w="9525">
            <a:noFill/>
            <a:miter lim="800000"/>
            <a:headEnd/>
            <a:tailEnd/>
          </a:ln>
        </p:spPr>
      </p:pic>
    </p:spTree>
    <p:extLst>
      <p:ext uri="{BB962C8B-B14F-4D97-AF65-F5344CB8AC3E}">
        <p14:creationId xmlns:p14="http://schemas.microsoft.com/office/powerpoint/2010/main" val="2833562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zh-CN" dirty="0"/>
              <a:t>服务器类型</a:t>
            </a:r>
            <a:br>
              <a:rPr lang="en-US" altLang="zh-CN" dirty="0"/>
            </a:br>
            <a:r>
              <a:rPr lang="en-US" altLang="zh-CN" dirty="0"/>
              <a:t>——</a:t>
            </a:r>
            <a:r>
              <a:rPr lang="zh-CN" altLang="zh-CN" dirty="0"/>
              <a:t>权威性服务器</a:t>
            </a:r>
            <a:endParaRPr lang="zh-CN" altLang="en-US" dirty="0"/>
          </a:p>
        </p:txBody>
      </p:sp>
      <p:sp>
        <p:nvSpPr>
          <p:cNvPr id="3" name="内容占位符 2"/>
          <p:cNvSpPr>
            <a:spLocks noGrp="1"/>
          </p:cNvSpPr>
          <p:nvPr>
            <p:ph idx="1"/>
          </p:nvPr>
        </p:nvSpPr>
        <p:spPr/>
        <p:txBody>
          <a:bodyPr/>
          <a:lstStyle/>
          <a:p>
            <a:r>
              <a:rPr lang="zh-CN" altLang="en-US" b="1" dirty="0">
                <a:solidFill>
                  <a:srgbClr val="002060"/>
                </a:solidFill>
              </a:rPr>
              <a:t>主域名服务器</a:t>
            </a:r>
            <a:r>
              <a:rPr lang="zh-CN" altLang="en-US" dirty="0"/>
              <a:t>（</a:t>
            </a:r>
            <a:r>
              <a:rPr lang="en-US" altLang="zh-CN" dirty="0"/>
              <a:t>Primary Name Server</a:t>
            </a:r>
            <a:r>
              <a:rPr lang="zh-CN" altLang="en-US" dirty="0"/>
              <a:t>）</a:t>
            </a:r>
            <a:endParaRPr lang="en-US" altLang="zh-CN" dirty="0"/>
          </a:p>
          <a:p>
            <a:pPr lvl="1"/>
            <a:r>
              <a:rPr lang="zh-CN" altLang="en-US" sz="2000" dirty="0"/>
              <a:t>是区数据的最根本的来源，是从本地硬盘文件中读取域的数据的，它是所有辅域名服务器进行域传输的源。</a:t>
            </a:r>
          </a:p>
          <a:p>
            <a:r>
              <a:rPr lang="zh-CN" altLang="en-US" b="1" dirty="0">
                <a:solidFill>
                  <a:srgbClr val="002060"/>
                </a:solidFill>
              </a:rPr>
              <a:t>辅域名服务器</a:t>
            </a:r>
            <a:r>
              <a:rPr lang="zh-CN" altLang="en-US" dirty="0"/>
              <a:t>（</a:t>
            </a:r>
            <a:r>
              <a:rPr lang="en-US" altLang="zh-CN" dirty="0"/>
              <a:t>Secondary Name Server</a:t>
            </a:r>
            <a:r>
              <a:rPr lang="zh-CN" altLang="en-US" dirty="0"/>
              <a:t>）</a:t>
            </a:r>
            <a:endParaRPr lang="en-US" altLang="zh-CN" dirty="0"/>
          </a:p>
          <a:p>
            <a:pPr lvl="1"/>
            <a:r>
              <a:rPr lang="zh-CN" altLang="en-US" sz="2000" dirty="0"/>
              <a:t>通过“区传输（</a:t>
            </a:r>
            <a:r>
              <a:rPr lang="en-US" altLang="zh-CN" sz="2000" dirty="0"/>
              <a:t>zone transfer</a:t>
            </a:r>
            <a:r>
              <a:rPr lang="zh-CN" altLang="en-US" sz="2000" dirty="0"/>
              <a:t>）”从主服务器复制区数据，辅域名服务器可以提供必需的冗余服务。所有的辅域名服务器都应该写在这个域的</a:t>
            </a:r>
            <a:r>
              <a:rPr lang="en-US" altLang="zh-CN" sz="2000" dirty="0"/>
              <a:t>NS </a:t>
            </a:r>
            <a:r>
              <a:rPr lang="zh-CN" altLang="en-US" sz="2000" dirty="0"/>
              <a:t>记录中。</a:t>
            </a:r>
          </a:p>
          <a:p>
            <a:r>
              <a:rPr lang="zh-CN" altLang="en-US" b="1" dirty="0"/>
              <a:t>残根域名服务器</a:t>
            </a:r>
            <a:r>
              <a:rPr lang="zh-CN" altLang="en-US" dirty="0"/>
              <a:t>（</a:t>
            </a:r>
            <a:r>
              <a:rPr lang="en-US" altLang="zh-CN" dirty="0"/>
              <a:t>Stub Name Server</a:t>
            </a:r>
            <a:r>
              <a:rPr lang="zh-CN" altLang="en-US" dirty="0"/>
              <a:t>）</a:t>
            </a:r>
            <a:endParaRPr lang="en-US" altLang="zh-CN" dirty="0"/>
          </a:p>
          <a:p>
            <a:pPr lvl="1"/>
            <a:r>
              <a:rPr lang="zh-CN" altLang="en-US" sz="2000" dirty="0"/>
              <a:t>与辅域名服务器类似，但只复制 </a:t>
            </a:r>
            <a:r>
              <a:rPr lang="en-US" altLang="zh-CN" sz="2000" dirty="0"/>
              <a:t>NS </a:t>
            </a:r>
            <a:r>
              <a:rPr lang="zh-CN" altLang="en-US" sz="2000" dirty="0"/>
              <a:t>记录而不复制主机数据。</a:t>
            </a:r>
          </a:p>
          <a:p>
            <a:r>
              <a:rPr lang="zh-CN" altLang="en-US" b="1" dirty="0"/>
              <a:t>秘密域名服务器</a:t>
            </a:r>
            <a:r>
              <a:rPr lang="zh-CN" altLang="en-US" dirty="0"/>
              <a:t>（</a:t>
            </a:r>
            <a:r>
              <a:rPr lang="en-US" altLang="zh-CN" dirty="0"/>
              <a:t>Stealth Name Server</a:t>
            </a:r>
            <a:r>
              <a:rPr lang="zh-CN" altLang="en-US" dirty="0"/>
              <a:t>）</a:t>
            </a:r>
            <a:endParaRPr lang="en-US" altLang="zh-CN" dirty="0"/>
          </a:p>
          <a:p>
            <a:pPr lvl="1"/>
            <a:r>
              <a:rPr lang="zh-CN" altLang="en-US" sz="2000" dirty="0"/>
              <a:t>并没有列在这个域的</a:t>
            </a:r>
            <a:r>
              <a:rPr lang="en-US" altLang="zh-CN" sz="2000" dirty="0"/>
              <a:t>NS </a:t>
            </a:r>
            <a:r>
              <a:rPr lang="zh-CN" altLang="en-US" sz="2000" dirty="0"/>
              <a:t>记录里，仅对于知道其 </a:t>
            </a:r>
            <a:r>
              <a:rPr lang="en-US" altLang="zh-CN" sz="2000" dirty="0"/>
              <a:t>IP </a:t>
            </a:r>
            <a:r>
              <a:rPr lang="zh-CN" altLang="en-US" sz="2000" dirty="0"/>
              <a:t>地址的人可见。</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extLst>
      <p:ext uri="{BB962C8B-B14F-4D97-AF65-F5344CB8AC3E}">
        <p14:creationId xmlns:p14="http://schemas.microsoft.com/office/powerpoint/2010/main" val="3630232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zh-CN" dirty="0"/>
              <a:t>服务器类型</a:t>
            </a:r>
            <a:br>
              <a:rPr lang="en-US" altLang="zh-CN" dirty="0"/>
            </a:br>
            <a:r>
              <a:rPr lang="en-US" altLang="zh-CN" dirty="0"/>
              <a:t>——</a:t>
            </a:r>
            <a:r>
              <a:rPr lang="zh-CN" altLang="en-US" dirty="0"/>
              <a:t>非</a:t>
            </a:r>
            <a:r>
              <a:rPr lang="zh-CN" altLang="zh-CN" dirty="0"/>
              <a:t>权威性服务器</a:t>
            </a:r>
            <a:endParaRPr lang="zh-CN" altLang="en-US" dirty="0"/>
          </a:p>
        </p:txBody>
      </p:sp>
      <p:sp>
        <p:nvSpPr>
          <p:cNvPr id="3" name="内容占位符 2"/>
          <p:cNvSpPr>
            <a:spLocks noGrp="1"/>
          </p:cNvSpPr>
          <p:nvPr>
            <p:ph idx="1"/>
          </p:nvPr>
        </p:nvSpPr>
        <p:spPr/>
        <p:txBody>
          <a:bodyPr/>
          <a:lstStyle/>
          <a:p>
            <a:r>
              <a:rPr lang="zh-CN" altLang="en-US" dirty="0"/>
              <a:t>惟高速缓存服务器（</a:t>
            </a:r>
            <a:r>
              <a:rPr lang="en-US" altLang="zh-CN" dirty="0"/>
              <a:t>Caching-only Server</a:t>
            </a:r>
            <a:r>
              <a:rPr lang="zh-CN" altLang="en-US" dirty="0"/>
              <a:t>）</a:t>
            </a:r>
            <a:endParaRPr lang="en-US" altLang="zh-CN" dirty="0"/>
          </a:p>
          <a:p>
            <a:pPr lvl="1"/>
            <a:r>
              <a:rPr lang="zh-CN" altLang="zh-CN" dirty="0"/>
              <a:t>从一个“根线索文件”加载一些根服务器的地址，并缓存这些由根服务器解析的结果并不断累计。</a:t>
            </a:r>
            <a:endParaRPr lang="en-US" altLang="zh-CN" dirty="0"/>
          </a:p>
          <a:p>
            <a:pPr lvl="1"/>
            <a:r>
              <a:rPr lang="zh-CN" altLang="en-US" dirty="0"/>
              <a:t>可以将它收到的信息存储下来，并再将其提供给其它的用户进行查询，直到这些信息过期。</a:t>
            </a:r>
            <a:endParaRPr lang="en-US" altLang="zh-CN" dirty="0"/>
          </a:p>
          <a:p>
            <a:pPr lvl="1"/>
            <a:r>
              <a:rPr lang="zh-CN" altLang="en-US" dirty="0"/>
              <a:t>配置中没有任何本地的授权域的配置信息。</a:t>
            </a:r>
          </a:p>
          <a:p>
            <a:r>
              <a:rPr lang="zh-CN" altLang="en-US" dirty="0"/>
              <a:t>转发服务器（</a:t>
            </a:r>
            <a:r>
              <a:rPr lang="en-US" altLang="zh-CN" dirty="0"/>
              <a:t>Forwarding Server</a:t>
            </a:r>
            <a:r>
              <a:rPr lang="zh-CN" altLang="en-US" dirty="0"/>
              <a:t>）</a:t>
            </a:r>
            <a:endParaRPr lang="en-US" altLang="zh-CN" dirty="0"/>
          </a:p>
          <a:p>
            <a:pPr lvl="1"/>
            <a:r>
              <a:rPr lang="zh-CN" altLang="en-US" dirty="0"/>
              <a:t>代替众多客户执行查询并创建一个大的缓存。</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extLst>
      <p:ext uri="{BB962C8B-B14F-4D97-AF65-F5344CB8AC3E}">
        <p14:creationId xmlns:p14="http://schemas.microsoft.com/office/powerpoint/2010/main" val="295520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使用多种类型的</a:t>
            </a:r>
            <a:br>
              <a:rPr lang="en-US" altLang="zh-CN" sz="4400" dirty="0"/>
            </a:br>
            <a:r>
              <a:rPr lang="en-US" altLang="zh-CN" sz="4400" dirty="0"/>
              <a:t>DNS</a:t>
            </a:r>
            <a:r>
              <a:rPr lang="zh-CN" altLang="en-US" sz="4400" dirty="0"/>
              <a:t>域名服务器</a:t>
            </a:r>
            <a:endParaRPr lang="zh-CN" altLang="en-US" dirty="0"/>
          </a:p>
        </p:txBody>
      </p:sp>
      <p:sp>
        <p:nvSpPr>
          <p:cNvPr id="3" name="内容占位符 2"/>
          <p:cNvSpPr>
            <a:spLocks noGrp="1"/>
          </p:cNvSpPr>
          <p:nvPr>
            <p:ph idx="1"/>
          </p:nvPr>
        </p:nvSpPr>
        <p:spPr>
          <a:xfrm>
            <a:off x="457200" y="1772816"/>
            <a:ext cx="8363272" cy="4358109"/>
          </a:xfrm>
        </p:spPr>
        <p:txBody>
          <a:bodyPr/>
          <a:lstStyle/>
          <a:p>
            <a:r>
              <a:rPr lang="zh-CN" altLang="en-US" sz="2600" dirty="0"/>
              <a:t>所有的服务器均设置高速缓冲服务器来提供名字的解答</a:t>
            </a:r>
            <a:endParaRPr lang="en-US" altLang="zh-CN" sz="2600" dirty="0"/>
          </a:p>
          <a:p>
            <a:r>
              <a:rPr lang="zh-CN" altLang="en-US" sz="2600" dirty="0"/>
              <a:t>一些域的主服务器可以是另外一些域的辅助域名服务器</a:t>
            </a:r>
            <a:endParaRPr lang="en-US" altLang="zh-CN" sz="2600" dirty="0"/>
          </a:p>
          <a:p>
            <a:r>
              <a:rPr lang="zh-CN" altLang="en-US" sz="2600" dirty="0"/>
              <a:t>一个域只能创建一个主域名服务器，另外至少应该创建二个辅助域名服务器</a:t>
            </a:r>
            <a:endParaRPr lang="en-US" altLang="zh-CN" sz="2600" dirty="0"/>
          </a:p>
          <a:p>
            <a:r>
              <a:rPr lang="zh-CN" altLang="en-US" sz="2600" dirty="0"/>
              <a:t>在网络上设置高速缓冲服务器可以减少主服务器和辅助域名服务器的装载量，以此来减少网络传输</a:t>
            </a:r>
            <a:endParaRPr lang="en-US" altLang="zh-CN" sz="2600" dirty="0"/>
          </a:p>
          <a:p>
            <a:r>
              <a:rPr lang="zh-CN" altLang="en-US" sz="2600" dirty="0"/>
              <a:t>转发服务器一般用于用户不希望站点内的服务器直接和外部服务器通讯的情况</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extLst>
      <p:ext uri="{BB962C8B-B14F-4D97-AF65-F5344CB8AC3E}">
        <p14:creationId xmlns:p14="http://schemas.microsoft.com/office/powerpoint/2010/main" val="159512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服务</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DNS </a:t>
            </a:r>
            <a:r>
              <a:rPr lang="zh-CN" altLang="en-US" sz="4400" dirty="0"/>
              <a:t>区域（</a:t>
            </a:r>
            <a:r>
              <a:rPr lang="en-US" altLang="zh-CN" sz="4400" dirty="0"/>
              <a:t>Zone</a:t>
            </a:r>
            <a:r>
              <a:rPr lang="zh-CN" altLang="en-US" sz="4400" dirty="0"/>
              <a:t>）</a:t>
            </a:r>
            <a:endParaRPr lang="zh-CN" altLang="en-US" dirty="0"/>
          </a:p>
        </p:txBody>
      </p:sp>
      <p:sp>
        <p:nvSpPr>
          <p:cNvPr id="3" name="内容占位符 2"/>
          <p:cNvSpPr>
            <a:spLocks noGrp="1"/>
          </p:cNvSpPr>
          <p:nvPr>
            <p:ph idx="1"/>
          </p:nvPr>
        </p:nvSpPr>
        <p:spPr>
          <a:xfrm>
            <a:off x="457200" y="1484784"/>
            <a:ext cx="8229600" cy="4646141"/>
          </a:xfrm>
        </p:spPr>
        <p:txBody>
          <a:bodyPr/>
          <a:lstStyle/>
          <a:p>
            <a:pPr>
              <a:lnSpc>
                <a:spcPct val="90000"/>
              </a:lnSpc>
            </a:pPr>
            <a:r>
              <a:rPr lang="zh-CN" altLang="en-US" sz="2800" dirty="0"/>
              <a:t>为了便于根据实际情况来分散域名管理工作的负荷，将</a:t>
            </a:r>
            <a:r>
              <a:rPr lang="en-US" altLang="zh-CN" sz="2800" dirty="0"/>
              <a:t>DNS</a:t>
            </a:r>
            <a:r>
              <a:rPr lang="zh-CN" altLang="en-US" sz="2800" dirty="0"/>
              <a:t>域名空间划分为区域来进行管理。</a:t>
            </a:r>
            <a:endParaRPr lang="en-US" altLang="zh-CN" sz="2800" dirty="0"/>
          </a:p>
          <a:p>
            <a:pPr lvl="1">
              <a:lnSpc>
                <a:spcPct val="90000"/>
              </a:lnSpc>
            </a:pPr>
            <a:r>
              <a:rPr lang="zh-CN" altLang="en-US" sz="2400" dirty="0"/>
              <a:t>区域是</a:t>
            </a:r>
            <a:r>
              <a:rPr lang="en-US" altLang="zh-CN" sz="2400" dirty="0"/>
              <a:t>DNS</a:t>
            </a:r>
            <a:r>
              <a:rPr lang="zh-CN" altLang="en-US" sz="2400" dirty="0"/>
              <a:t>服务器的管辖范围，是由单个域或由具有上下隶属关系的紧密相邻的多个子域组成的一个管理单位。</a:t>
            </a:r>
            <a:endParaRPr lang="en-US" altLang="zh-CN" sz="2400" dirty="0"/>
          </a:p>
          <a:p>
            <a:pPr lvl="1">
              <a:lnSpc>
                <a:spcPct val="90000"/>
              </a:lnSpc>
            </a:pPr>
            <a:r>
              <a:rPr lang="en-US" altLang="zh-CN" sz="2400" dirty="0"/>
              <a:t>DNS</a:t>
            </a:r>
            <a:r>
              <a:rPr lang="zh-CN" altLang="en-US" sz="2400" dirty="0"/>
              <a:t>服务器便是以区域为单位来管理域名空间的，而不是以域为单位。</a:t>
            </a:r>
          </a:p>
          <a:p>
            <a:pPr>
              <a:lnSpc>
                <a:spcPct val="90000"/>
              </a:lnSpc>
            </a:pPr>
            <a:r>
              <a:rPr lang="zh-CN" altLang="en-US" sz="2800" dirty="0"/>
              <a:t>一台</a:t>
            </a:r>
            <a:r>
              <a:rPr lang="en-US" altLang="zh-CN" sz="2800" dirty="0"/>
              <a:t>DNS</a:t>
            </a:r>
            <a:r>
              <a:rPr lang="zh-CN" altLang="en-US" sz="2800" dirty="0"/>
              <a:t>服务器可以管理一个或多个区域，而一个区域也可以有多台</a:t>
            </a:r>
            <a:r>
              <a:rPr lang="en-US" altLang="zh-CN" sz="2800" dirty="0"/>
              <a:t>DNS</a:t>
            </a:r>
            <a:r>
              <a:rPr lang="zh-CN" altLang="en-US" sz="2800" dirty="0"/>
              <a:t>服务器来管理。</a:t>
            </a:r>
            <a:endParaRPr lang="en-US" altLang="zh-CN" sz="2800" dirty="0"/>
          </a:p>
          <a:p>
            <a:pPr lvl="1">
              <a:lnSpc>
                <a:spcPct val="90000"/>
              </a:lnSpc>
            </a:pPr>
            <a:r>
              <a:rPr lang="en-US" altLang="zh-CN" sz="2400" dirty="0"/>
              <a:t>DNS</a:t>
            </a:r>
            <a:r>
              <a:rPr lang="zh-CN" altLang="en-US" sz="2400" dirty="0"/>
              <a:t>允许 </a:t>
            </a:r>
            <a:r>
              <a:rPr lang="en-US" altLang="zh-CN" sz="2400" dirty="0"/>
              <a:t>DNS </a:t>
            </a:r>
            <a:r>
              <a:rPr lang="zh-CN" altLang="en-US" sz="2400" dirty="0"/>
              <a:t>名域空间分成几个区域（</a:t>
            </a:r>
            <a:r>
              <a:rPr lang="en-US" altLang="zh-CN" sz="2400" dirty="0"/>
              <a:t>Zone</a:t>
            </a:r>
            <a:r>
              <a:rPr lang="zh-CN" altLang="en-US" sz="2400" dirty="0"/>
              <a:t>），它存储着有关一个或多个 </a:t>
            </a:r>
            <a:r>
              <a:rPr lang="en-US" altLang="zh-CN" sz="2400" dirty="0"/>
              <a:t>DNS </a:t>
            </a:r>
            <a:r>
              <a:rPr lang="zh-CN" altLang="en-US" sz="2400" dirty="0"/>
              <a:t>域的名称信息。</a:t>
            </a:r>
            <a:endParaRPr lang="en-US" altLang="zh-CN" sz="2400" dirty="0"/>
          </a:p>
          <a:p>
            <a:pPr lvl="1">
              <a:lnSpc>
                <a:spcPct val="90000"/>
              </a:lnSpc>
            </a:pPr>
            <a:r>
              <a:rPr lang="zh-CN" altLang="en-US" sz="2400" dirty="0"/>
              <a:t>在</a:t>
            </a:r>
            <a:r>
              <a:rPr lang="en-US" altLang="zh-CN" sz="2400" dirty="0"/>
              <a:t>DNS</a:t>
            </a:r>
            <a:r>
              <a:rPr lang="zh-CN" altLang="en-US" sz="2400" dirty="0"/>
              <a:t>服务器中必须先建立区域，再在区域中建立子域，以及在区域或子域中添加主机等各种记录。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extLst>
      <p:ext uri="{BB962C8B-B14F-4D97-AF65-F5344CB8AC3E}">
        <p14:creationId xmlns:p14="http://schemas.microsoft.com/office/powerpoint/2010/main" val="640559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域的委托管理</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sz="2800" dirty="0"/>
              <a:t>DNS</a:t>
            </a:r>
            <a:r>
              <a:rPr lang="zh-CN" altLang="en-US" sz="2800" dirty="0"/>
              <a:t>服务的管理不是集中的，它的层次结构允许将整个管理任务分成多份，分别由每个子域自行进行管理，也就是说，</a:t>
            </a:r>
            <a:r>
              <a:rPr lang="en-US" altLang="zh-CN" sz="2800" dirty="0"/>
              <a:t>DNS</a:t>
            </a:r>
            <a:r>
              <a:rPr lang="zh-CN" altLang="en-US" sz="2800" dirty="0"/>
              <a:t>允许将子域授权给其他组织进行管理。 </a:t>
            </a:r>
          </a:p>
          <a:p>
            <a:r>
              <a:rPr lang="zh-CN" altLang="en-US" sz="2800" dirty="0"/>
              <a:t>采用委托管理的优越性，主要表现在：</a:t>
            </a:r>
          </a:p>
          <a:p>
            <a:pPr lvl="1"/>
            <a:r>
              <a:rPr lang="zh-CN" altLang="en-US" sz="2400" dirty="0"/>
              <a:t>工作负载分散。将</a:t>
            </a:r>
            <a:r>
              <a:rPr lang="en-US" altLang="zh-CN" sz="2400" dirty="0"/>
              <a:t>DNS</a:t>
            </a:r>
            <a:r>
              <a:rPr lang="zh-CN" altLang="en-US" sz="2400" dirty="0"/>
              <a:t>数据库分配到各个子域的域名服务器上，大幅度降低了上级或顶级域名服务器进行名字查询的负载。</a:t>
            </a:r>
          </a:p>
          <a:p>
            <a:pPr lvl="1"/>
            <a:r>
              <a:rPr lang="zh-CN" altLang="en-US" sz="2400" dirty="0"/>
              <a:t>提高了域名服务器的响应速度。 负担共享使得查询的时间大幅度缩减。</a:t>
            </a:r>
          </a:p>
          <a:p>
            <a:pPr lvl="1"/>
            <a:r>
              <a:rPr lang="zh-CN" altLang="en-US" sz="2400" dirty="0"/>
              <a:t>提高了网络带宽的利用率。由于数据库的分散性使得服务器与本地接近，减小了带宽资源的浪费。</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extLst>
      <p:ext uri="{BB962C8B-B14F-4D97-AF65-F5344CB8AC3E}">
        <p14:creationId xmlns:p14="http://schemas.microsoft.com/office/powerpoint/2010/main" val="3469536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域名注册</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a:t>当我们的子网需要连接</a:t>
            </a:r>
            <a:r>
              <a:rPr lang="en-US" altLang="zh-CN" dirty="0"/>
              <a:t>Internet</a:t>
            </a:r>
            <a:r>
              <a:rPr lang="zh-CN" altLang="en-US" dirty="0"/>
              <a:t>并且需要由自己管理这个域时，就需要进行域名注册</a:t>
            </a:r>
            <a:endParaRPr lang="en-US" altLang="zh-CN" dirty="0"/>
          </a:p>
          <a:p>
            <a:r>
              <a:rPr lang="zh-CN" altLang="en-US" dirty="0"/>
              <a:t>选择域名时必须符合</a:t>
            </a:r>
            <a:r>
              <a:rPr lang="en-US" altLang="zh-CN" dirty="0"/>
              <a:t>RCF 1123</a:t>
            </a:r>
            <a:r>
              <a:rPr lang="zh-CN" altLang="en-US" dirty="0"/>
              <a:t>中的规定</a:t>
            </a:r>
          </a:p>
          <a:p>
            <a:r>
              <a:rPr lang="zh-CN" altLang="en-US" dirty="0"/>
              <a:t>获得域名和域名注册的信息并进行域名注册</a:t>
            </a:r>
          </a:p>
          <a:p>
            <a:pPr lvl="1"/>
            <a:r>
              <a:rPr lang="zh-CN" altLang="en-US" sz="2200" dirty="0"/>
              <a:t>互联网络信息中心（</a:t>
            </a:r>
            <a:r>
              <a:rPr lang="en-US" altLang="zh-CN" sz="2200" dirty="0"/>
              <a:t>NIC</a:t>
            </a:r>
            <a:r>
              <a:rPr lang="zh-CN" altLang="en-US" sz="2200" dirty="0"/>
              <a:t>）：</a:t>
            </a:r>
            <a:r>
              <a:rPr lang="en-US" altLang="zh-CN" sz="2200" dirty="0"/>
              <a:t>http://www.internic.net/</a:t>
            </a:r>
          </a:p>
          <a:p>
            <a:pPr lvl="1"/>
            <a:r>
              <a:rPr lang="zh-CN" altLang="en-US" sz="2200" dirty="0"/>
              <a:t>中国互联网络信息中心（</a:t>
            </a:r>
            <a:r>
              <a:rPr lang="en-US" altLang="zh-CN" sz="2200" dirty="0"/>
              <a:t>CNNIC</a:t>
            </a:r>
            <a:r>
              <a:rPr lang="zh-CN" altLang="en-US" sz="2200" dirty="0"/>
              <a:t>）：</a:t>
            </a:r>
            <a:r>
              <a:rPr lang="en-US" altLang="zh-CN" sz="2200" dirty="0"/>
              <a:t>http://www.cnnic.net/ </a:t>
            </a:r>
          </a:p>
          <a:p>
            <a:r>
              <a:rPr lang="zh-CN" altLang="en-US" dirty="0"/>
              <a:t>域名传播</a:t>
            </a:r>
            <a:endParaRPr lang="en-US" altLang="zh-CN" dirty="0"/>
          </a:p>
          <a:p>
            <a:pPr lvl="1"/>
            <a:r>
              <a:rPr lang="en-US" altLang="zh-CN" sz="2400" dirty="0"/>
              <a:t>DNS</a:t>
            </a:r>
            <a:r>
              <a:rPr lang="zh-CN" altLang="zh-CN" sz="2400" dirty="0"/>
              <a:t>服务器周期性地和其他</a:t>
            </a:r>
            <a:r>
              <a:rPr lang="en-US" altLang="zh-CN" sz="2400" dirty="0"/>
              <a:t>DNS</a:t>
            </a:r>
            <a:r>
              <a:rPr lang="zh-CN" altLang="zh-CN" sz="2400" dirty="0"/>
              <a:t>服务器上的各种数据库同步，并检查其他服务器上的新表项</a:t>
            </a:r>
            <a:endParaRPr lang="en-US" altLang="zh-CN" sz="2400" dirty="0"/>
          </a:p>
          <a:p>
            <a:pPr lvl="1"/>
            <a:r>
              <a:rPr lang="zh-CN" altLang="zh-CN" sz="2400" dirty="0"/>
              <a:t>域名注册过程不是瞬时完成的，但是一个新域名大约会在</a:t>
            </a:r>
            <a:r>
              <a:rPr lang="en-US" altLang="zh-CN" sz="2400" dirty="0"/>
              <a:t>3</a:t>
            </a:r>
            <a:r>
              <a:rPr lang="zh-CN" altLang="zh-CN" sz="2400" dirty="0"/>
              <a:t>～</a:t>
            </a:r>
            <a:r>
              <a:rPr lang="en-US" altLang="zh-CN" sz="2400" dirty="0"/>
              <a:t>4</a:t>
            </a:r>
            <a:r>
              <a:rPr lang="zh-CN" altLang="zh-CN" sz="2400" dirty="0"/>
              <a:t>天内完成传播，能在世界各地获得相关信息</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extLst>
      <p:ext uri="{BB962C8B-B14F-4D97-AF65-F5344CB8AC3E}">
        <p14:creationId xmlns:p14="http://schemas.microsoft.com/office/powerpoint/2010/main" val="1545951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DNS</a:t>
            </a:r>
            <a:r>
              <a:rPr lang="zh-CN" altLang="en-US" sz="4400" dirty="0"/>
              <a:t>查询模式</a:t>
            </a:r>
            <a:endParaRPr lang="zh-CN" altLang="en-US" dirty="0"/>
          </a:p>
        </p:txBody>
      </p:sp>
      <p:sp>
        <p:nvSpPr>
          <p:cNvPr id="3" name="内容占位符 2"/>
          <p:cNvSpPr>
            <a:spLocks noGrp="1"/>
          </p:cNvSpPr>
          <p:nvPr>
            <p:ph idx="1"/>
          </p:nvPr>
        </p:nvSpPr>
        <p:spPr/>
        <p:txBody>
          <a:bodyPr/>
          <a:lstStyle/>
          <a:p>
            <a:pPr>
              <a:lnSpc>
                <a:spcPct val="90000"/>
              </a:lnSpc>
            </a:pPr>
            <a:r>
              <a:rPr lang="zh-CN" altLang="en-US" sz="2800" dirty="0"/>
              <a:t>递归查询（</a:t>
            </a:r>
            <a:r>
              <a:rPr lang="en-US" altLang="zh-CN" sz="2800" dirty="0"/>
              <a:t>Recursive Query</a:t>
            </a:r>
            <a:r>
              <a:rPr lang="zh-CN" altLang="en-US" sz="2800" dirty="0"/>
              <a:t>） </a:t>
            </a:r>
            <a:r>
              <a:rPr lang="zh-CN" altLang="en-US" sz="2800" dirty="0">
                <a:solidFill>
                  <a:srgbClr val="000066"/>
                </a:solidFill>
                <a:ea typeface="黑体" pitchFamily="49" charset="-122"/>
              </a:rPr>
              <a:t>（给出最终结果）</a:t>
            </a:r>
            <a:endParaRPr lang="zh-CN" altLang="en-US" sz="2800" dirty="0"/>
          </a:p>
          <a:p>
            <a:pPr lvl="1">
              <a:lnSpc>
                <a:spcPct val="90000"/>
              </a:lnSpc>
            </a:pPr>
            <a:r>
              <a:rPr lang="zh-CN" altLang="en-US" sz="2000" dirty="0"/>
              <a:t>当收到</a:t>
            </a:r>
            <a:r>
              <a:rPr lang="en-US" altLang="zh-CN" sz="2000" dirty="0"/>
              <a:t>DNS</a:t>
            </a:r>
            <a:r>
              <a:rPr lang="zh-CN" altLang="en-US" sz="2000" dirty="0"/>
              <a:t>工作站的查询请求后，本地</a:t>
            </a:r>
            <a:r>
              <a:rPr lang="en-US" altLang="zh-CN" sz="2000" dirty="0"/>
              <a:t>DNS</a:t>
            </a:r>
            <a:r>
              <a:rPr lang="zh-CN" altLang="en-US" sz="2000" dirty="0"/>
              <a:t>服务器只会向</a:t>
            </a:r>
            <a:r>
              <a:rPr lang="en-US" altLang="zh-CN" sz="2000" dirty="0"/>
              <a:t>DNS</a:t>
            </a:r>
            <a:r>
              <a:rPr lang="zh-CN" altLang="en-US" sz="2000" dirty="0"/>
              <a:t>工作站返回两种信息：要么是在该</a:t>
            </a:r>
            <a:r>
              <a:rPr lang="en-US" altLang="zh-CN" sz="2000" dirty="0"/>
              <a:t>DNS</a:t>
            </a:r>
            <a:r>
              <a:rPr lang="zh-CN" altLang="en-US" sz="2000" dirty="0"/>
              <a:t>服务器上查到的结果、要么是查询失败。当本地名字服务器中找不到名字时，该</a:t>
            </a:r>
            <a:r>
              <a:rPr lang="en-US" altLang="zh-CN" sz="2000" dirty="0"/>
              <a:t>DNS</a:t>
            </a:r>
            <a:r>
              <a:rPr lang="zh-CN" altLang="en-US" sz="2000" dirty="0"/>
              <a:t>服务器绝对不会主动地告诉</a:t>
            </a:r>
            <a:r>
              <a:rPr lang="en-US" altLang="zh-CN" sz="2000" dirty="0"/>
              <a:t>DNS</a:t>
            </a:r>
            <a:r>
              <a:rPr lang="zh-CN" altLang="en-US" sz="2000" dirty="0"/>
              <a:t>工作站另外的</a:t>
            </a:r>
            <a:r>
              <a:rPr lang="en-US" altLang="zh-CN" sz="2000" dirty="0"/>
              <a:t>DNS</a:t>
            </a:r>
            <a:r>
              <a:rPr lang="zh-CN" altLang="en-US" sz="2000" dirty="0"/>
              <a:t>服务器的地址，而是由域名服务器系统自行完成名字和</a:t>
            </a:r>
            <a:r>
              <a:rPr lang="en-US" altLang="zh-CN" sz="2000" dirty="0"/>
              <a:t>IP</a:t>
            </a:r>
            <a:r>
              <a:rPr lang="zh-CN" altLang="en-US" sz="2000" dirty="0"/>
              <a:t>地址转换，即利用服务器上的软件来请求下一个服务器。如果其他名字服务器解析该查询失败，就由告知客户查询失败。  </a:t>
            </a:r>
          </a:p>
          <a:p>
            <a:pPr>
              <a:lnSpc>
                <a:spcPct val="90000"/>
              </a:lnSpc>
            </a:pPr>
            <a:r>
              <a:rPr lang="zh-CN" altLang="en-US" sz="2100" dirty="0"/>
              <a:t> </a:t>
            </a:r>
            <a:r>
              <a:rPr lang="zh-CN" altLang="en-US" sz="2800" dirty="0"/>
              <a:t>叠代查询（</a:t>
            </a:r>
            <a:r>
              <a:rPr lang="en-US" altLang="zh-CN" sz="2800" dirty="0"/>
              <a:t>Iterative Query</a:t>
            </a:r>
            <a:r>
              <a:rPr lang="zh-CN" altLang="en-US" sz="2800" dirty="0"/>
              <a:t>） </a:t>
            </a:r>
            <a:r>
              <a:rPr lang="zh-CN" altLang="en-US" sz="2800" dirty="0">
                <a:solidFill>
                  <a:srgbClr val="000066"/>
                </a:solidFill>
                <a:ea typeface="黑体" pitchFamily="49" charset="-122"/>
              </a:rPr>
              <a:t>（给出最佳结果）</a:t>
            </a:r>
            <a:r>
              <a:rPr lang="zh-CN" altLang="en-US" sz="2800" dirty="0"/>
              <a:t> </a:t>
            </a:r>
          </a:p>
          <a:p>
            <a:pPr lvl="1">
              <a:lnSpc>
                <a:spcPct val="90000"/>
              </a:lnSpc>
            </a:pPr>
            <a:r>
              <a:rPr lang="zh-CN" altLang="en-US" sz="2000" dirty="0"/>
              <a:t>当收到</a:t>
            </a:r>
            <a:r>
              <a:rPr lang="en-US" altLang="zh-CN" sz="2000" dirty="0"/>
              <a:t>DNS</a:t>
            </a:r>
            <a:r>
              <a:rPr lang="zh-CN" altLang="en-US" sz="2000" dirty="0"/>
              <a:t>工作站的查询请求后，如果在</a:t>
            </a:r>
            <a:r>
              <a:rPr lang="en-US" altLang="zh-CN" sz="2000" dirty="0"/>
              <a:t>DNS</a:t>
            </a:r>
            <a:r>
              <a:rPr lang="zh-CN" altLang="en-US" sz="2000" dirty="0"/>
              <a:t>服务器中没有查到所需数据，该</a:t>
            </a:r>
            <a:r>
              <a:rPr lang="en-US" altLang="zh-CN" sz="2000" dirty="0"/>
              <a:t>DNS</a:t>
            </a:r>
            <a:r>
              <a:rPr lang="zh-CN" altLang="en-US" sz="2000" dirty="0"/>
              <a:t>服务器便会告诉</a:t>
            </a:r>
            <a:r>
              <a:rPr lang="en-US" altLang="zh-CN" sz="2000" dirty="0"/>
              <a:t>DNS</a:t>
            </a:r>
            <a:r>
              <a:rPr lang="zh-CN" altLang="en-US" sz="2000" dirty="0"/>
              <a:t>工作站另外一台</a:t>
            </a:r>
            <a:r>
              <a:rPr lang="en-US" altLang="zh-CN" sz="2000" dirty="0"/>
              <a:t>DNS</a:t>
            </a:r>
            <a:r>
              <a:rPr lang="zh-CN" altLang="en-US" sz="2000" dirty="0"/>
              <a:t>服务器的</a:t>
            </a:r>
            <a:r>
              <a:rPr lang="en-US" altLang="zh-CN" sz="2000" dirty="0"/>
              <a:t>IP</a:t>
            </a:r>
            <a:r>
              <a:rPr lang="zh-CN" altLang="en-US" sz="2000" dirty="0"/>
              <a:t>地址，然后，再由</a:t>
            </a:r>
            <a:r>
              <a:rPr lang="en-US" altLang="zh-CN" sz="2000" dirty="0"/>
              <a:t>DNS</a:t>
            </a:r>
            <a:r>
              <a:rPr lang="zh-CN" altLang="en-US" sz="2000" dirty="0"/>
              <a:t>工作站自行向此</a:t>
            </a:r>
            <a:r>
              <a:rPr lang="en-US" altLang="zh-CN" sz="2000" dirty="0"/>
              <a:t>DNS</a:t>
            </a:r>
            <a:r>
              <a:rPr lang="zh-CN" altLang="en-US" sz="2000" dirty="0"/>
              <a:t>服务器查询，依次类推一直到查到所需数据为止。如果到最后一台</a:t>
            </a:r>
            <a:r>
              <a:rPr lang="en-US" altLang="zh-CN" sz="2000" dirty="0"/>
              <a:t>DNS</a:t>
            </a:r>
            <a:r>
              <a:rPr lang="zh-CN" altLang="en-US" sz="2000" dirty="0"/>
              <a:t>服务器都没有查到所需数据，则通知</a:t>
            </a:r>
            <a:r>
              <a:rPr lang="en-US" altLang="zh-CN" sz="2000" dirty="0"/>
              <a:t>DNS</a:t>
            </a:r>
            <a:r>
              <a:rPr lang="zh-CN" altLang="en-US" sz="2000" dirty="0"/>
              <a:t>工作站查询失败。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extLst>
      <p:ext uri="{BB962C8B-B14F-4D97-AF65-F5344CB8AC3E}">
        <p14:creationId xmlns:p14="http://schemas.microsoft.com/office/powerpoint/2010/main" val="1308554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域名解析过程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graphicFrame>
        <p:nvGraphicFramePr>
          <p:cNvPr id="7" name="Object 4"/>
          <p:cNvGraphicFramePr>
            <a:graphicFrameLocks noChangeAspect="1"/>
          </p:cNvGraphicFramePr>
          <p:nvPr/>
        </p:nvGraphicFramePr>
        <p:xfrm>
          <a:off x="4067175" y="404664"/>
          <a:ext cx="4349750" cy="5732462"/>
        </p:xfrm>
        <a:graphic>
          <a:graphicData uri="http://schemas.openxmlformats.org/presentationml/2006/ole">
            <mc:AlternateContent xmlns:mc="http://schemas.openxmlformats.org/markup-compatibility/2006">
              <mc:Choice xmlns:v="urn:schemas-microsoft-com:vml" Requires="v">
                <p:oleObj spid="_x0000_s17418" r:id="rId3" imgW="5248275" imgH="6905625" progId="">
                  <p:embed/>
                </p:oleObj>
              </mc:Choice>
              <mc:Fallback>
                <p:oleObj r:id="rId3" imgW="5248275" imgH="690562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404664"/>
                        <a:ext cx="4349750" cy="573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txBox="1">
            <a:spLocks noChangeArrowheads="1"/>
          </p:cNvSpPr>
          <p:nvPr/>
        </p:nvSpPr>
        <p:spPr bwMode="auto">
          <a:xfrm>
            <a:off x="457200" y="1052736"/>
            <a:ext cx="3251200" cy="51845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一般而言，域名解析分为本域解析和跨域解析两种，当实施跨域解析时，</a:t>
            </a:r>
            <a:endParaRPr kumimoji="0" lang="en-US" altLang="zh-C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一般本地的域名服务器会直接向根域名服务器发出查询，这样的操作流程会保证比较高的查询效率。 </a:t>
            </a:r>
          </a:p>
        </p:txBody>
      </p:sp>
    </p:spTree>
    <p:extLst>
      <p:ext uri="{BB962C8B-B14F-4D97-AF65-F5344CB8AC3E}">
        <p14:creationId xmlns:p14="http://schemas.microsoft.com/office/powerpoint/2010/main" val="3616410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Stub </a:t>
            </a:r>
            <a:r>
              <a:rPr lang="zh-CN" altLang="en-US" dirty="0"/>
              <a:t>解析器</a:t>
            </a:r>
          </a:p>
        </p:txBody>
      </p:sp>
      <p:sp>
        <p:nvSpPr>
          <p:cNvPr id="3" name="内容占位符 2"/>
          <p:cNvSpPr>
            <a:spLocks noGrp="1"/>
          </p:cNvSpPr>
          <p:nvPr>
            <p:ph idx="1"/>
          </p:nvPr>
        </p:nvSpPr>
        <p:spPr>
          <a:xfrm>
            <a:off x="457200" y="1268760"/>
            <a:ext cx="8229600" cy="4862165"/>
          </a:xfrm>
        </p:spPr>
        <p:txBody>
          <a:bodyPr/>
          <a:lstStyle/>
          <a:p>
            <a:r>
              <a:rPr lang="zh-CN" altLang="en-US" dirty="0"/>
              <a:t>所有程序都可使用的通用解析程序库 </a:t>
            </a:r>
          </a:p>
          <a:p>
            <a:pPr lvl="1"/>
            <a:r>
              <a:rPr lang="zh-CN" altLang="en-US" dirty="0"/>
              <a:t>由 </a:t>
            </a:r>
            <a:r>
              <a:rPr lang="en-US" altLang="zh-CN" dirty="0" err="1"/>
              <a:t>gethostbyname</a:t>
            </a:r>
            <a:r>
              <a:rPr lang="en-US" altLang="zh-CN" dirty="0"/>
              <a:t>() </a:t>
            </a:r>
            <a:r>
              <a:rPr lang="zh-CN" altLang="en-US" dirty="0"/>
              <a:t>和其它 </a:t>
            </a:r>
            <a:r>
              <a:rPr lang="en-US" altLang="zh-CN" dirty="0" err="1"/>
              <a:t>glibc</a:t>
            </a:r>
            <a:r>
              <a:rPr lang="en-US" altLang="zh-CN" dirty="0"/>
              <a:t> </a:t>
            </a:r>
            <a:r>
              <a:rPr lang="zh-CN" altLang="en-US" dirty="0"/>
              <a:t>功能提供</a:t>
            </a:r>
          </a:p>
          <a:p>
            <a:pPr lvl="1"/>
            <a:r>
              <a:rPr lang="zh-CN" altLang="en-US" dirty="0"/>
              <a:t>不具备更高性能的访问控制能力，例如签发或加密数据包</a:t>
            </a:r>
          </a:p>
          <a:p>
            <a:r>
              <a:rPr lang="zh-CN" altLang="en-US" dirty="0"/>
              <a:t>可以查询由 </a:t>
            </a:r>
            <a:r>
              <a:rPr lang="en-US" altLang="zh-CN" dirty="0" err="1"/>
              <a:t>glibc</a:t>
            </a:r>
            <a:r>
              <a:rPr lang="en-US" altLang="zh-CN" dirty="0"/>
              <a:t> </a:t>
            </a:r>
            <a:r>
              <a:rPr lang="zh-CN" altLang="en-US" dirty="0"/>
              <a:t>支持的任何名称服务</a:t>
            </a:r>
          </a:p>
          <a:p>
            <a:r>
              <a:rPr lang="zh-CN" altLang="en-US" dirty="0"/>
              <a:t>读取 </a:t>
            </a:r>
            <a:r>
              <a:rPr lang="en-US" altLang="zh-CN" dirty="0"/>
              <a:t>/etc/</a:t>
            </a:r>
            <a:r>
              <a:rPr lang="en-US" altLang="zh-CN" dirty="0" err="1"/>
              <a:t>nsswitch.conf</a:t>
            </a:r>
            <a:r>
              <a:rPr lang="en-US" altLang="zh-CN" dirty="0"/>
              <a:t> </a:t>
            </a:r>
            <a:r>
              <a:rPr lang="zh-CN" altLang="en-US" dirty="0"/>
              <a:t>来决定查询名称服务的顺序</a:t>
            </a:r>
          </a:p>
          <a:p>
            <a:pPr lvl="1"/>
            <a:r>
              <a:rPr lang="zh-CN" altLang="en-US" dirty="0"/>
              <a:t>默认配置： </a:t>
            </a:r>
            <a:r>
              <a:rPr lang="en-US" altLang="zh-CN" b="1" dirty="0">
                <a:solidFill>
                  <a:srgbClr val="002060"/>
                </a:solidFill>
              </a:rPr>
              <a:t>hosts: files </a:t>
            </a:r>
            <a:r>
              <a:rPr lang="en-US" altLang="zh-CN" b="1" dirty="0" err="1">
                <a:solidFill>
                  <a:srgbClr val="002060"/>
                </a:solidFill>
              </a:rPr>
              <a:t>dns</a:t>
            </a:r>
            <a:endParaRPr lang="en-US" altLang="zh-CN" b="1" dirty="0">
              <a:solidFill>
                <a:srgbClr val="002060"/>
              </a:solidFill>
            </a:endParaRPr>
          </a:p>
          <a:p>
            <a:r>
              <a:rPr lang="en-US" altLang="zh-CN" dirty="0"/>
              <a:t>NIS</a:t>
            </a:r>
            <a:r>
              <a:rPr lang="zh-CN" altLang="en-US" dirty="0"/>
              <a:t>域名和</a:t>
            </a:r>
            <a:r>
              <a:rPr lang="en-US" altLang="zh-CN" dirty="0"/>
              <a:t>DNS</a:t>
            </a:r>
            <a:r>
              <a:rPr lang="zh-CN" altLang="en-US" dirty="0"/>
              <a:t>域名通常有所不同，这样会简化故障排除，避免名称冲突</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extLst>
      <p:ext uri="{BB962C8B-B14F-4D97-AF65-F5344CB8AC3E}">
        <p14:creationId xmlns:p14="http://schemas.microsoft.com/office/powerpoint/2010/main" val="3295542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客户端解析程序（测试工具）</a:t>
            </a:r>
          </a:p>
        </p:txBody>
      </p:sp>
      <p:sp>
        <p:nvSpPr>
          <p:cNvPr id="3" name="内容占位符 2"/>
          <p:cNvSpPr>
            <a:spLocks noGrp="1"/>
          </p:cNvSpPr>
          <p:nvPr>
            <p:ph idx="1"/>
          </p:nvPr>
        </p:nvSpPr>
        <p:spPr/>
        <p:txBody>
          <a:bodyPr/>
          <a:lstStyle/>
          <a:p>
            <a:r>
              <a:rPr lang="en-US" altLang="zh-CN" dirty="0"/>
              <a:t>DNS </a:t>
            </a:r>
            <a:r>
              <a:rPr lang="zh-CN" altLang="en-US" dirty="0"/>
              <a:t>特有的解析程序</a:t>
            </a:r>
            <a:endParaRPr lang="en-US" altLang="zh-CN" dirty="0"/>
          </a:p>
          <a:p>
            <a:pPr lvl="1"/>
            <a:r>
              <a:rPr lang="en-US" altLang="zh-CN" dirty="0"/>
              <a:t>dig</a:t>
            </a:r>
          </a:p>
          <a:p>
            <a:pPr lvl="1"/>
            <a:r>
              <a:rPr lang="en-US" altLang="zh-CN" dirty="0"/>
              <a:t>host</a:t>
            </a:r>
          </a:p>
          <a:p>
            <a:pPr lvl="1"/>
            <a:r>
              <a:rPr lang="en-US" altLang="zh-CN" dirty="0" err="1"/>
              <a:t>nslookup</a:t>
            </a:r>
            <a:endParaRPr lang="en-US" altLang="zh-CN" dirty="0"/>
          </a:p>
          <a:p>
            <a:r>
              <a:rPr lang="zh-CN" altLang="en-US" dirty="0"/>
              <a:t>读取的配置文件</a:t>
            </a:r>
            <a:endParaRPr lang="en-US" altLang="zh-CN" dirty="0"/>
          </a:p>
          <a:p>
            <a:pPr lvl="1"/>
            <a:r>
              <a:rPr lang="zh-CN" altLang="en-US" sz="2800" dirty="0"/>
              <a:t>控制文件 </a:t>
            </a:r>
            <a:r>
              <a:rPr lang="en-US" altLang="zh-CN" sz="2800" b="1" dirty="0">
                <a:solidFill>
                  <a:srgbClr val="002060"/>
                </a:solidFill>
              </a:rPr>
              <a:t>/etc/</a:t>
            </a:r>
            <a:r>
              <a:rPr lang="en-US" altLang="zh-CN" sz="2800" b="1" dirty="0" err="1">
                <a:solidFill>
                  <a:srgbClr val="002060"/>
                </a:solidFill>
              </a:rPr>
              <a:t>host.conf</a:t>
            </a:r>
            <a:endParaRPr lang="en-US" altLang="zh-CN" sz="2800" b="1" dirty="0">
              <a:solidFill>
                <a:srgbClr val="002060"/>
              </a:solidFill>
            </a:endParaRPr>
          </a:p>
          <a:p>
            <a:pPr lvl="1"/>
            <a:r>
              <a:rPr lang="zh-CN" altLang="en-US" sz="2800" dirty="0"/>
              <a:t>配置文件</a:t>
            </a:r>
            <a:r>
              <a:rPr lang="zh-CN" altLang="en-US" sz="2800" b="1" dirty="0">
                <a:solidFill>
                  <a:srgbClr val="002060"/>
                </a:solidFill>
              </a:rPr>
              <a:t> </a:t>
            </a:r>
            <a:r>
              <a:rPr lang="en-US" altLang="zh-CN" sz="2800" b="1" dirty="0">
                <a:solidFill>
                  <a:srgbClr val="002060"/>
                </a:solidFill>
              </a:rPr>
              <a:t>/etc/</a:t>
            </a:r>
            <a:r>
              <a:rPr lang="en-US" altLang="zh-CN" sz="2800" b="1" dirty="0" err="1">
                <a:solidFill>
                  <a:srgbClr val="002060"/>
                </a:solidFill>
              </a:rPr>
              <a:t>resolv.conf</a:t>
            </a:r>
            <a:r>
              <a:rPr lang="en-US" altLang="zh-CN" sz="2800" b="1" dirty="0">
                <a:solidFill>
                  <a:srgbClr val="002060"/>
                </a:solidFill>
              </a:rPr>
              <a:t> </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extLst>
      <p:ext uri="{BB962C8B-B14F-4D97-AF65-F5344CB8AC3E}">
        <p14:creationId xmlns:p14="http://schemas.microsoft.com/office/powerpoint/2010/main" val="2817919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/etc/</a:t>
            </a:r>
            <a:r>
              <a:rPr lang="en-US" altLang="zh-CN" sz="4400" dirty="0" err="1"/>
              <a:t>host.conf</a:t>
            </a:r>
            <a:endParaRPr lang="zh-CN" altLang="en-US" dirty="0"/>
          </a:p>
        </p:txBody>
      </p:sp>
      <p:sp>
        <p:nvSpPr>
          <p:cNvPr id="3" name="内容占位符 2"/>
          <p:cNvSpPr>
            <a:spLocks noGrp="1"/>
          </p:cNvSpPr>
          <p:nvPr>
            <p:ph idx="1"/>
          </p:nvPr>
        </p:nvSpPr>
        <p:spPr/>
        <p:txBody>
          <a:bodyPr/>
          <a:lstStyle/>
          <a:p>
            <a:pPr>
              <a:lnSpc>
                <a:spcPct val="80000"/>
              </a:lnSpc>
            </a:pPr>
            <a:r>
              <a:rPr lang="zh-CN" altLang="en-US" dirty="0"/>
              <a:t>常用选项 </a:t>
            </a:r>
          </a:p>
          <a:p>
            <a:pPr lvl="1">
              <a:lnSpc>
                <a:spcPct val="80000"/>
              </a:lnSpc>
            </a:pPr>
            <a:r>
              <a:rPr lang="en-US" altLang="zh-CN" b="1" dirty="0"/>
              <a:t>Order </a:t>
            </a:r>
            <a:r>
              <a:rPr lang="en-US" altLang="zh-CN" dirty="0"/>
              <a:t>  </a:t>
            </a:r>
            <a:r>
              <a:rPr lang="zh-CN" altLang="en-US" dirty="0"/>
              <a:t>指定使用不同的名字解析机制的顺序 </a:t>
            </a:r>
          </a:p>
          <a:p>
            <a:pPr lvl="2">
              <a:lnSpc>
                <a:spcPct val="80000"/>
              </a:lnSpc>
            </a:pPr>
            <a:r>
              <a:rPr lang="en-US" altLang="zh-CN" b="1" dirty="0"/>
              <a:t>hosts</a:t>
            </a:r>
            <a:r>
              <a:rPr lang="zh-CN" altLang="en-US" b="1" dirty="0"/>
              <a:t>：</a:t>
            </a:r>
            <a:r>
              <a:rPr lang="zh-CN" altLang="en-US" dirty="0"/>
              <a:t>试图通过查找本地</a:t>
            </a:r>
            <a:r>
              <a:rPr lang="en-US" altLang="zh-CN" dirty="0"/>
              <a:t>/etc/hosts</a:t>
            </a:r>
            <a:r>
              <a:rPr lang="zh-CN" altLang="en-US" dirty="0"/>
              <a:t>文件来解析名字</a:t>
            </a:r>
          </a:p>
          <a:p>
            <a:pPr lvl="2">
              <a:lnSpc>
                <a:spcPct val="80000"/>
              </a:lnSpc>
            </a:pPr>
            <a:r>
              <a:rPr lang="en-US" altLang="zh-CN" b="1" dirty="0"/>
              <a:t>bind</a:t>
            </a:r>
            <a:r>
              <a:rPr lang="zh-CN" altLang="en-US" b="1" dirty="0"/>
              <a:t>：</a:t>
            </a:r>
            <a:r>
              <a:rPr lang="zh-CN" altLang="en-US" dirty="0"/>
              <a:t>使用</a:t>
            </a:r>
            <a:r>
              <a:rPr lang="en-US" altLang="zh-CN" dirty="0"/>
              <a:t>DNS</a:t>
            </a:r>
            <a:r>
              <a:rPr lang="zh-CN" altLang="en-US" dirty="0"/>
              <a:t>服务器来解析名字</a:t>
            </a:r>
          </a:p>
          <a:p>
            <a:pPr lvl="2">
              <a:lnSpc>
                <a:spcPct val="80000"/>
              </a:lnSpc>
            </a:pPr>
            <a:r>
              <a:rPr lang="en-US" altLang="zh-CN" b="1" dirty="0" err="1"/>
              <a:t>nis</a:t>
            </a:r>
            <a:r>
              <a:rPr lang="zh-CN" altLang="en-US" b="1" dirty="0"/>
              <a:t>：</a:t>
            </a:r>
            <a:r>
              <a:rPr lang="zh-CN" altLang="en-US" dirty="0"/>
              <a:t>使用</a:t>
            </a:r>
            <a:r>
              <a:rPr lang="en-US" altLang="zh-CN" dirty="0"/>
              <a:t>NIS</a:t>
            </a:r>
            <a:r>
              <a:rPr lang="zh-CN" altLang="en-US" dirty="0"/>
              <a:t>服务来解析主机名字 </a:t>
            </a:r>
          </a:p>
          <a:p>
            <a:pPr lvl="1">
              <a:lnSpc>
                <a:spcPct val="80000"/>
              </a:lnSpc>
            </a:pPr>
            <a:r>
              <a:rPr lang="en-US" altLang="zh-CN" b="1" dirty="0"/>
              <a:t>Alert</a:t>
            </a:r>
            <a:r>
              <a:rPr lang="zh-CN" altLang="en-US" dirty="0"/>
              <a:t>：以</a:t>
            </a:r>
            <a:r>
              <a:rPr lang="en-US" altLang="zh-CN" dirty="0"/>
              <a:t>off</a:t>
            </a:r>
            <a:r>
              <a:rPr lang="zh-CN" altLang="en-US" dirty="0"/>
              <a:t>和</a:t>
            </a:r>
            <a:r>
              <a:rPr lang="en-US" altLang="zh-CN" dirty="0"/>
              <a:t>on</a:t>
            </a:r>
            <a:r>
              <a:rPr lang="zh-CN" altLang="en-US" dirty="0"/>
              <a:t>为参数。若为</a:t>
            </a:r>
            <a:r>
              <a:rPr lang="en-US" altLang="zh-CN" dirty="0"/>
              <a:t>on</a:t>
            </a:r>
            <a:r>
              <a:rPr lang="zh-CN" altLang="en-US" dirty="0"/>
              <a:t>，则任何试图骗取</a:t>
            </a:r>
            <a:r>
              <a:rPr lang="en-US" altLang="zh-CN" dirty="0"/>
              <a:t>IP</a:t>
            </a:r>
            <a:r>
              <a:rPr lang="zh-CN" altLang="en-US" dirty="0"/>
              <a:t>地址的行为都通过</a:t>
            </a:r>
            <a:r>
              <a:rPr lang="en-US" altLang="zh-CN" dirty="0" err="1"/>
              <a:t>syslog</a:t>
            </a:r>
            <a:r>
              <a:rPr lang="zh-CN" altLang="en-US" dirty="0"/>
              <a:t>工具进行记录 </a:t>
            </a:r>
          </a:p>
          <a:p>
            <a:pPr lvl="1">
              <a:lnSpc>
                <a:spcPct val="80000"/>
              </a:lnSpc>
            </a:pPr>
            <a:r>
              <a:rPr lang="en-US" altLang="zh-CN" b="1" dirty="0" err="1"/>
              <a:t>Nospoof</a:t>
            </a:r>
            <a:r>
              <a:rPr lang="en-US" altLang="zh-CN" dirty="0"/>
              <a:t> </a:t>
            </a:r>
            <a:r>
              <a:rPr lang="zh-CN" altLang="en-US" dirty="0"/>
              <a:t>：若在反向解析找出与指定的地址匹配的主机名，则对返回的地址进行解析以确认它确实与您的查询地址相匹配。为了防止“骗取”</a:t>
            </a:r>
            <a:r>
              <a:rPr lang="en-US" altLang="zh-CN" dirty="0"/>
              <a:t>IP</a:t>
            </a:r>
            <a:r>
              <a:rPr lang="zh-CN" altLang="en-US" dirty="0"/>
              <a:t>地址，通过指定</a:t>
            </a:r>
            <a:r>
              <a:rPr lang="en-US" altLang="zh-CN" dirty="0" err="1"/>
              <a:t>nospoof</a:t>
            </a:r>
            <a:r>
              <a:rPr lang="en-US" altLang="zh-CN" dirty="0"/>
              <a:t> on</a:t>
            </a:r>
            <a:r>
              <a:rPr lang="zh-CN" altLang="en-US" dirty="0"/>
              <a:t>来允许此功能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extLst>
      <p:ext uri="{BB962C8B-B14F-4D97-AF65-F5344CB8AC3E}">
        <p14:creationId xmlns:p14="http://schemas.microsoft.com/office/powerpoint/2010/main" val="1818639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/etc/</a:t>
            </a:r>
            <a:r>
              <a:rPr lang="en-US" altLang="zh-CN" sz="4000" dirty="0" err="1"/>
              <a:t>host.conf</a:t>
            </a:r>
            <a:r>
              <a:rPr lang="en-US" altLang="zh-CN" sz="4000" dirty="0"/>
              <a:t> </a:t>
            </a:r>
            <a:r>
              <a:rPr lang="zh-CN" altLang="en-US" sz="4000" dirty="0"/>
              <a:t>举例</a:t>
            </a:r>
            <a:endParaRPr lang="zh-CN" altLang="en-US" dirty="0"/>
          </a:p>
        </p:txBody>
      </p:sp>
      <p:sp>
        <p:nvSpPr>
          <p:cNvPr id="3" name="内容占位符 2"/>
          <p:cNvSpPr>
            <a:spLocks noGrp="1"/>
          </p:cNvSpPr>
          <p:nvPr>
            <p:ph idx="1"/>
          </p:nvPr>
        </p:nvSpPr>
        <p:spPr>
          <a:xfrm>
            <a:off x="457200" y="4077072"/>
            <a:ext cx="8229600" cy="2053853"/>
          </a:xfrm>
        </p:spPr>
        <p:txBody>
          <a:bodyPr/>
          <a:lstStyle/>
          <a:p>
            <a:r>
              <a:rPr lang="zh-CN" altLang="en-US" dirty="0"/>
              <a:t>说明</a:t>
            </a:r>
          </a:p>
          <a:p>
            <a:pPr lvl="1"/>
            <a:r>
              <a:rPr lang="en-US" altLang="zh-CN" sz="2400" dirty="0"/>
              <a:t>order</a:t>
            </a:r>
            <a:r>
              <a:rPr lang="zh-CN" altLang="en-US" sz="2400" dirty="0"/>
              <a:t>选项指明先使用</a:t>
            </a:r>
            <a:r>
              <a:rPr lang="en-US" altLang="zh-CN" sz="2400" dirty="0"/>
              <a:t>DNS</a:t>
            </a:r>
            <a:r>
              <a:rPr lang="zh-CN" altLang="en-US" sz="2400" dirty="0"/>
              <a:t>再使用</a:t>
            </a:r>
            <a:r>
              <a:rPr lang="en-US" altLang="zh-CN" sz="2400" dirty="0"/>
              <a:t>Host</a:t>
            </a:r>
            <a:r>
              <a:rPr lang="zh-CN" altLang="en-US" sz="2400" dirty="0"/>
              <a:t>表解析主机名</a:t>
            </a:r>
          </a:p>
          <a:p>
            <a:pPr lvl="1"/>
            <a:r>
              <a:rPr lang="en-US" altLang="zh-CN" sz="2400" dirty="0" err="1"/>
              <a:t>Nospoof</a:t>
            </a:r>
            <a:r>
              <a:rPr lang="zh-CN" altLang="en-US" sz="2400" dirty="0"/>
              <a:t>选项表明要检查</a:t>
            </a:r>
            <a:r>
              <a:rPr lang="en-US" altLang="zh-CN" sz="2400" dirty="0"/>
              <a:t>IP</a:t>
            </a:r>
            <a:r>
              <a:rPr lang="zh-CN" altLang="en-US" sz="2400" dirty="0"/>
              <a:t>欺骗</a:t>
            </a:r>
          </a:p>
          <a:p>
            <a:pPr lvl="1"/>
            <a:r>
              <a:rPr lang="en-US" altLang="zh-CN" sz="2400" dirty="0"/>
              <a:t>Alert</a:t>
            </a:r>
            <a:r>
              <a:rPr lang="zh-CN" altLang="en-US" sz="2400" dirty="0"/>
              <a:t>选项表明若检测出</a:t>
            </a:r>
            <a:r>
              <a:rPr lang="en-US" altLang="zh-CN" sz="2400" dirty="0"/>
              <a:t>IP</a:t>
            </a:r>
            <a:r>
              <a:rPr lang="zh-CN" altLang="en-US" sz="2400" dirty="0"/>
              <a:t>欺骗，则将警告信息进行记录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
        <p:nvSpPr>
          <p:cNvPr id="7" name="TextBox 6"/>
          <p:cNvSpPr txBox="1"/>
          <p:nvPr/>
        </p:nvSpPr>
        <p:spPr>
          <a:xfrm>
            <a:off x="467544" y="1628800"/>
            <a:ext cx="8064896"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200" dirty="0"/>
              <a:t>order	bind	hosts</a:t>
            </a:r>
          </a:p>
          <a:p>
            <a:r>
              <a:rPr lang="en-US" altLang="zh-CN" sz="3200" dirty="0" err="1"/>
              <a:t>nospoof</a:t>
            </a:r>
            <a:r>
              <a:rPr lang="en-US" altLang="zh-CN" sz="3200" dirty="0"/>
              <a:t>    on</a:t>
            </a:r>
          </a:p>
          <a:p>
            <a:r>
              <a:rPr lang="en-US" altLang="zh-CN" sz="3200" dirty="0"/>
              <a:t>alert          on</a:t>
            </a:r>
            <a:endParaRPr lang="zh-CN" altLang="en-US" sz="3200" dirty="0"/>
          </a:p>
        </p:txBody>
      </p:sp>
    </p:spTree>
    <p:extLst>
      <p:ext uri="{BB962C8B-B14F-4D97-AF65-F5344CB8AC3E}">
        <p14:creationId xmlns:p14="http://schemas.microsoft.com/office/powerpoint/2010/main" val="1124277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resolv.conf</a:t>
            </a:r>
            <a:endParaRPr lang="zh-CN" altLang="en-US" dirty="0"/>
          </a:p>
        </p:txBody>
      </p:sp>
      <p:sp>
        <p:nvSpPr>
          <p:cNvPr id="3" name="内容占位符 2"/>
          <p:cNvSpPr>
            <a:spLocks noGrp="1"/>
          </p:cNvSpPr>
          <p:nvPr>
            <p:ph idx="1"/>
          </p:nvPr>
        </p:nvSpPr>
        <p:spPr/>
        <p:txBody>
          <a:bodyPr/>
          <a:lstStyle/>
          <a:p>
            <a:pPr>
              <a:lnSpc>
                <a:spcPct val="90000"/>
              </a:lnSpc>
            </a:pPr>
            <a:r>
              <a:rPr lang="zh-CN" altLang="en-US" sz="3200" dirty="0"/>
              <a:t>常用选项</a:t>
            </a:r>
          </a:p>
          <a:p>
            <a:pPr lvl="1">
              <a:lnSpc>
                <a:spcPct val="90000"/>
              </a:lnSpc>
            </a:pPr>
            <a:r>
              <a:rPr lang="en-US" altLang="zh-CN" sz="2800" b="1" dirty="0" err="1"/>
              <a:t>nameserver</a:t>
            </a:r>
            <a:r>
              <a:rPr lang="en-US" altLang="zh-CN" sz="2800" b="1" dirty="0"/>
              <a:t> </a:t>
            </a:r>
            <a:r>
              <a:rPr lang="zh-CN" altLang="en-US" sz="2800" dirty="0"/>
              <a:t>：列出域名服务器的</a:t>
            </a:r>
            <a:r>
              <a:rPr lang="en-US" altLang="zh-CN" sz="2800" dirty="0"/>
              <a:t>IP</a:t>
            </a:r>
            <a:r>
              <a:rPr lang="zh-CN" altLang="en-US" sz="2800" dirty="0"/>
              <a:t>地址</a:t>
            </a:r>
            <a:endParaRPr lang="en-US" altLang="zh-CN" sz="2800" dirty="0"/>
          </a:p>
          <a:p>
            <a:pPr lvl="2">
              <a:lnSpc>
                <a:spcPct val="90000"/>
              </a:lnSpc>
            </a:pPr>
            <a:r>
              <a:rPr lang="zh-CN" altLang="en-US" sz="2400" dirty="0"/>
              <a:t>最多可以出现三个 </a:t>
            </a:r>
            <a:r>
              <a:rPr lang="en-US" altLang="zh-CN" sz="2400" dirty="0" err="1"/>
              <a:t>nameserver</a:t>
            </a:r>
            <a:r>
              <a:rPr lang="en-US" altLang="zh-CN" sz="2400" dirty="0"/>
              <a:t> </a:t>
            </a:r>
            <a:r>
              <a:rPr lang="zh-CN" altLang="en-US" sz="2400" dirty="0"/>
              <a:t>指令</a:t>
            </a:r>
            <a:endParaRPr lang="en-US" altLang="zh-CN" sz="2400" dirty="0"/>
          </a:p>
          <a:p>
            <a:pPr lvl="1">
              <a:lnSpc>
                <a:spcPct val="90000"/>
              </a:lnSpc>
            </a:pPr>
            <a:r>
              <a:rPr lang="en-US" altLang="zh-CN" sz="2800" b="1" dirty="0"/>
              <a:t>domain</a:t>
            </a:r>
            <a:r>
              <a:rPr lang="en-US" altLang="zh-CN" sz="2800" dirty="0"/>
              <a:t> </a:t>
            </a:r>
            <a:r>
              <a:rPr lang="zh-CN" altLang="en-US" sz="2800" dirty="0"/>
              <a:t>：定义默认的域名 </a:t>
            </a:r>
            <a:r>
              <a:rPr lang="en-US" altLang="zh-CN" sz="2800" dirty="0"/>
              <a:t>(</a:t>
            </a:r>
            <a:r>
              <a:rPr lang="zh-CN" altLang="en-US" sz="2800" dirty="0"/>
              <a:t>主机的本地域名</a:t>
            </a:r>
            <a:r>
              <a:rPr lang="en-US" altLang="zh-CN" sz="2800" dirty="0"/>
              <a:t>) </a:t>
            </a:r>
          </a:p>
          <a:p>
            <a:pPr lvl="1">
              <a:lnSpc>
                <a:spcPct val="90000"/>
              </a:lnSpc>
            </a:pPr>
            <a:r>
              <a:rPr lang="en-US" altLang="zh-CN" sz="2800" b="1" dirty="0"/>
              <a:t>options</a:t>
            </a:r>
            <a:r>
              <a:rPr lang="en-US" altLang="zh-CN" sz="2800" dirty="0"/>
              <a:t> </a:t>
            </a:r>
          </a:p>
          <a:p>
            <a:pPr lvl="2">
              <a:lnSpc>
                <a:spcPct val="90000"/>
              </a:lnSpc>
            </a:pPr>
            <a:r>
              <a:rPr lang="en-US" altLang="zh-CN" sz="2400" b="1" dirty="0"/>
              <a:t>rotate</a:t>
            </a:r>
            <a:r>
              <a:rPr lang="en-US" altLang="zh-CN" sz="2400" dirty="0"/>
              <a:t> </a:t>
            </a:r>
            <a:r>
              <a:rPr lang="zh-CN" altLang="en-US" sz="2400" dirty="0"/>
              <a:t>：打开客户端轮询查询选项。当</a:t>
            </a:r>
            <a:r>
              <a:rPr lang="en-US" altLang="zh-CN" sz="2400" dirty="0" err="1"/>
              <a:t>nameserver</a:t>
            </a:r>
            <a:r>
              <a:rPr lang="zh-CN" altLang="en-US" sz="2400" dirty="0"/>
              <a:t>中定义多个域名服务器时，进行轮询查询。 </a:t>
            </a:r>
          </a:p>
          <a:p>
            <a:pPr lvl="2">
              <a:lnSpc>
                <a:spcPct val="90000"/>
              </a:lnSpc>
            </a:pPr>
            <a:r>
              <a:rPr lang="en-US" altLang="zh-CN" sz="2400" b="1" dirty="0" err="1"/>
              <a:t>nochecknames</a:t>
            </a:r>
            <a:r>
              <a:rPr lang="en-US" altLang="zh-CN" sz="2400" b="1" dirty="0"/>
              <a:t> </a:t>
            </a:r>
            <a:r>
              <a:rPr lang="zh-CN" altLang="en-US" sz="2400" dirty="0"/>
              <a:t>：当需要使用带有下划线“</a:t>
            </a:r>
            <a:r>
              <a:rPr lang="en-US" altLang="zh-CN" sz="2400" dirty="0"/>
              <a:t>_”</a:t>
            </a:r>
            <a:r>
              <a:rPr lang="zh-CN" altLang="en-US" sz="2400" dirty="0"/>
              <a:t>的域名时，需设置该项。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extLst>
      <p:ext uri="{BB962C8B-B14F-4D97-AF65-F5344CB8AC3E}">
        <p14:creationId xmlns:p14="http://schemas.microsoft.com/office/powerpoint/2010/main" val="74374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的概念和工作过程</a:t>
            </a:r>
          </a:p>
        </p:txBody>
      </p:sp>
      <p:sp>
        <p:nvSpPr>
          <p:cNvPr id="3" name="内容占位符 2"/>
          <p:cNvSpPr>
            <a:spLocks noGrp="1"/>
          </p:cNvSpPr>
          <p:nvPr>
            <p:ph idx="1"/>
          </p:nvPr>
        </p:nvSpPr>
        <p:spPr/>
        <p:txBody>
          <a:bodyPr/>
          <a:lstStyle/>
          <a:p>
            <a:r>
              <a:rPr lang="zh-CN" altLang="en-US" dirty="0"/>
              <a:t>为主机或设备分配</a:t>
            </a:r>
            <a:r>
              <a:rPr lang="en-US" altLang="zh-CN" dirty="0"/>
              <a:t>IP</a:t>
            </a:r>
            <a:r>
              <a:rPr lang="zh-CN" altLang="en-US" dirty="0"/>
              <a:t>地址的方法</a:t>
            </a:r>
            <a:endParaRPr lang="en-US" altLang="zh-CN" dirty="0"/>
          </a:p>
          <a:p>
            <a:r>
              <a:rPr lang="en-US" altLang="zh-CN" dirty="0"/>
              <a:t>DHCP </a:t>
            </a:r>
            <a:r>
              <a:rPr lang="zh-CN" altLang="en-US" dirty="0"/>
              <a:t>协议简介</a:t>
            </a:r>
            <a:endParaRPr lang="en-US" altLang="zh-CN" dirty="0"/>
          </a:p>
          <a:p>
            <a:r>
              <a:rPr lang="en-US" altLang="zh-CN" dirty="0"/>
              <a:t>DHCP</a:t>
            </a:r>
            <a:r>
              <a:rPr lang="zh-CN" altLang="en-US" dirty="0"/>
              <a:t>的运行机制</a:t>
            </a:r>
          </a:p>
          <a:p>
            <a:r>
              <a:rPr lang="en-US" altLang="zh-CN" dirty="0"/>
              <a:t>DHCP</a:t>
            </a:r>
            <a:r>
              <a:rPr lang="zh-CN" altLang="en-US" dirty="0"/>
              <a:t>的相关概念</a:t>
            </a:r>
            <a:endParaRPr lang="en-US" altLang="zh-CN" dirty="0"/>
          </a:p>
          <a:p>
            <a:r>
              <a:rPr lang="en-US" altLang="zh-CN" dirty="0"/>
              <a:t>DHCP</a:t>
            </a:r>
            <a:r>
              <a:rPr lang="zh-CN" altLang="en-US" dirty="0"/>
              <a:t>的工作过程</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resolv.conf</a:t>
            </a:r>
            <a:r>
              <a:rPr lang="en-US" altLang="zh-CN" dirty="0"/>
              <a:t> </a:t>
            </a:r>
            <a:r>
              <a:rPr lang="zh-CN" altLang="en-US" dirty="0"/>
              <a:t>举例</a:t>
            </a:r>
          </a:p>
        </p:txBody>
      </p:sp>
      <p:sp>
        <p:nvSpPr>
          <p:cNvPr id="3" name="内容占位符 2"/>
          <p:cNvSpPr>
            <a:spLocks noGrp="1"/>
          </p:cNvSpPr>
          <p:nvPr>
            <p:ph idx="1"/>
          </p:nvPr>
        </p:nvSpPr>
        <p:spPr>
          <a:xfrm>
            <a:off x="457200" y="3717032"/>
            <a:ext cx="8229600" cy="2413893"/>
          </a:xfrm>
        </p:spPr>
        <p:txBody>
          <a:bodyPr/>
          <a:lstStyle/>
          <a:p>
            <a:r>
              <a:rPr lang="zh-CN" altLang="en-US" sz="3200" dirty="0"/>
              <a:t>说明</a:t>
            </a:r>
          </a:p>
          <a:p>
            <a:pPr lvl="1"/>
            <a:r>
              <a:rPr lang="zh-CN" altLang="en-US" sz="2400" dirty="0"/>
              <a:t>首先使用 </a:t>
            </a:r>
            <a:r>
              <a:rPr lang="en-US" altLang="zh-CN" sz="2400" dirty="0" err="1"/>
              <a:t>nameserver</a:t>
            </a:r>
            <a:r>
              <a:rPr lang="en-US" altLang="zh-CN" sz="2400" dirty="0"/>
              <a:t> </a:t>
            </a:r>
            <a:r>
              <a:rPr lang="zh-CN" altLang="en-US" sz="2400" dirty="0"/>
              <a:t>参数定义了三个名称服务器</a:t>
            </a:r>
          </a:p>
          <a:p>
            <a:pPr lvl="1"/>
            <a:r>
              <a:rPr lang="en-US" altLang="zh-CN" sz="2400" dirty="0"/>
              <a:t>Domain </a:t>
            </a:r>
            <a:r>
              <a:rPr lang="zh-CN" altLang="en-US" sz="2400" dirty="0"/>
              <a:t>参数定义了缺省域 </a:t>
            </a:r>
            <a:r>
              <a:rPr lang="en-US" altLang="zh-CN" sz="2400" dirty="0"/>
              <a:t>jamond.net</a:t>
            </a:r>
          </a:p>
          <a:p>
            <a:pPr lvl="1"/>
            <a:r>
              <a:rPr lang="en-US" altLang="zh-CN" sz="2400" dirty="0"/>
              <a:t>Options </a:t>
            </a:r>
            <a:r>
              <a:rPr lang="zh-CN" altLang="en-US" sz="2400" dirty="0"/>
              <a:t>参数定义了不执行 </a:t>
            </a:r>
            <a:r>
              <a:rPr lang="en-US" altLang="zh-CN" sz="2400" dirty="0"/>
              <a:t>RFC952 </a:t>
            </a:r>
            <a:r>
              <a:rPr lang="zh-CN" altLang="en-US" sz="2400" dirty="0"/>
              <a:t>名字检测且执行查询轮询</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
        <p:nvSpPr>
          <p:cNvPr id="7" name="TextBox 6"/>
          <p:cNvSpPr txBox="1"/>
          <p:nvPr/>
        </p:nvSpPr>
        <p:spPr>
          <a:xfrm>
            <a:off x="467544" y="1268760"/>
            <a:ext cx="8136904"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err="1"/>
              <a:t>nameserver</a:t>
            </a:r>
            <a:r>
              <a:rPr lang="en-US" altLang="zh-CN" sz="2800" dirty="0"/>
              <a:t>     127.0.0.1</a:t>
            </a:r>
          </a:p>
          <a:p>
            <a:r>
              <a:rPr lang="en-US" altLang="zh-CN" sz="2800" dirty="0" err="1"/>
              <a:t>nameserver</a:t>
            </a:r>
            <a:r>
              <a:rPr lang="en-US" altLang="zh-CN" sz="2800" dirty="0"/>
              <a:t>     192.168.0.1 </a:t>
            </a:r>
          </a:p>
          <a:p>
            <a:r>
              <a:rPr lang="en-US" altLang="zh-CN" sz="2800" dirty="0" err="1"/>
              <a:t>nameserver</a:t>
            </a:r>
            <a:r>
              <a:rPr lang="en-US" altLang="zh-CN" sz="2800" dirty="0"/>
              <a:t>     192.168.1.254</a:t>
            </a:r>
          </a:p>
          <a:p>
            <a:r>
              <a:rPr lang="en-US" altLang="zh-CN" sz="2800" dirty="0"/>
              <a:t>domain	      jamond.net</a:t>
            </a:r>
          </a:p>
          <a:p>
            <a:r>
              <a:rPr lang="en-US" altLang="zh-CN" sz="2800" dirty="0"/>
              <a:t>options             </a:t>
            </a:r>
            <a:r>
              <a:rPr lang="en-US" altLang="zh-CN" sz="2800" dirty="0" err="1"/>
              <a:t>nochecknames</a:t>
            </a:r>
            <a:r>
              <a:rPr lang="en-US" altLang="zh-CN" sz="2800" dirty="0"/>
              <a:t>   rotate</a:t>
            </a:r>
            <a:endParaRPr lang="zh-CN" altLang="en-US" sz="2800" dirty="0"/>
          </a:p>
        </p:txBody>
      </p:sp>
    </p:spTree>
    <p:extLst>
      <p:ext uri="{BB962C8B-B14F-4D97-AF65-F5344CB8AC3E}">
        <p14:creationId xmlns:p14="http://schemas.microsoft.com/office/powerpoint/2010/main" val="2823649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en-US" altLang="zh-CN" dirty="0"/>
              <a:t> 7</a:t>
            </a:r>
            <a:r>
              <a:rPr lang="zh-CN" altLang="en-US" dirty="0"/>
              <a:t>下的</a:t>
            </a:r>
            <a:r>
              <a:rPr lang="en-US" altLang="zh-CN" dirty="0"/>
              <a:t>DNS</a:t>
            </a:r>
            <a:r>
              <a:rPr lang="zh-CN" altLang="en-US" dirty="0"/>
              <a:t>服务</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51</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1663518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BIND</a:t>
            </a:r>
            <a:r>
              <a:rPr lang="zh-CN" altLang="en-US" dirty="0"/>
              <a:t>简介</a:t>
            </a:r>
          </a:p>
        </p:txBody>
      </p:sp>
      <p:sp>
        <p:nvSpPr>
          <p:cNvPr id="3" name="内容占位符 2"/>
          <p:cNvSpPr>
            <a:spLocks noGrp="1"/>
          </p:cNvSpPr>
          <p:nvPr>
            <p:ph idx="1"/>
          </p:nvPr>
        </p:nvSpPr>
        <p:spPr/>
        <p:txBody>
          <a:bodyPr/>
          <a:lstStyle/>
          <a:p>
            <a:r>
              <a:rPr lang="en-US" altLang="zh-CN" sz="2800" dirty="0"/>
              <a:t>Linux</a:t>
            </a:r>
            <a:r>
              <a:rPr lang="zh-CN" altLang="en-US" sz="2800" dirty="0"/>
              <a:t>下架设</a:t>
            </a:r>
            <a:r>
              <a:rPr lang="en-US" altLang="zh-CN" sz="2800" dirty="0"/>
              <a:t>DNS</a:t>
            </a:r>
            <a:r>
              <a:rPr lang="zh-CN" altLang="en-US" sz="2800" dirty="0"/>
              <a:t>服务器通常是使用 </a:t>
            </a:r>
            <a:r>
              <a:rPr lang="en-US" altLang="zh-CN" sz="2800" dirty="0"/>
              <a:t>BIND</a:t>
            </a:r>
            <a:r>
              <a:rPr lang="zh-CN" altLang="en-US" sz="2800" dirty="0"/>
              <a:t>（</a:t>
            </a:r>
            <a:r>
              <a:rPr lang="en-US" altLang="zh-CN" sz="2800" dirty="0"/>
              <a:t>Berkeley Internet Name Domain Service</a:t>
            </a:r>
            <a:r>
              <a:rPr lang="zh-CN" altLang="en-US" sz="2800" dirty="0"/>
              <a:t>）程序来实现，是一款实现</a:t>
            </a:r>
            <a:r>
              <a:rPr lang="en-US" altLang="zh-CN" sz="2800" dirty="0"/>
              <a:t>DNS</a:t>
            </a:r>
            <a:r>
              <a:rPr lang="zh-CN" altLang="en-US" sz="2800" dirty="0"/>
              <a:t>服务器的开放源码软件</a:t>
            </a:r>
          </a:p>
          <a:p>
            <a:pPr lvl="1"/>
            <a:r>
              <a:rPr lang="zh-CN" altLang="en-US" dirty="0"/>
              <a:t>在一个稳定可靠的体系上建构域名和</a:t>
            </a:r>
            <a:r>
              <a:rPr lang="en-US" altLang="zh-CN" dirty="0"/>
              <a:t>IP</a:t>
            </a:r>
            <a:r>
              <a:rPr lang="zh-CN" altLang="en-US" dirty="0"/>
              <a:t>地址关联</a:t>
            </a:r>
          </a:p>
          <a:p>
            <a:pPr lvl="1"/>
            <a:r>
              <a:rPr lang="zh-CN" altLang="en-US" dirty="0"/>
              <a:t>对 </a:t>
            </a:r>
            <a:r>
              <a:rPr lang="en-US" altLang="zh-CN" dirty="0"/>
              <a:t>DNS RFC </a:t>
            </a:r>
            <a:r>
              <a:rPr lang="zh-CN" altLang="en-US" dirty="0"/>
              <a:t>标准的参数实现</a:t>
            </a:r>
          </a:p>
          <a:p>
            <a:pPr lvl="1"/>
            <a:r>
              <a:rPr lang="zh-CN" altLang="en-US" dirty="0"/>
              <a:t>可以在 </a:t>
            </a:r>
            <a:r>
              <a:rPr lang="en-US" altLang="zh-CN" dirty="0" err="1"/>
              <a:t>chroot</a:t>
            </a:r>
            <a:r>
              <a:rPr lang="en-US" altLang="zh-CN" dirty="0"/>
              <a:t> </a:t>
            </a:r>
            <a:r>
              <a:rPr lang="zh-CN" altLang="en-US" dirty="0"/>
              <a:t>环境下运行</a:t>
            </a:r>
            <a:endParaRPr lang="en-US" altLang="zh-CN" dirty="0"/>
          </a:p>
          <a:p>
            <a:r>
              <a:rPr lang="en-US" altLang="zh-CN" sz="2800" dirty="0"/>
              <a:t>BIND</a:t>
            </a:r>
            <a:r>
              <a:rPr lang="zh-CN" altLang="en-US" sz="2800" dirty="0"/>
              <a:t>是互联网上使用最广泛的</a:t>
            </a:r>
            <a:r>
              <a:rPr lang="en-US" altLang="zh-CN" sz="2800" dirty="0"/>
              <a:t>DNS</a:t>
            </a:r>
            <a:r>
              <a:rPr lang="zh-CN" altLang="en-US" sz="2800" dirty="0"/>
              <a:t>服务器</a:t>
            </a:r>
            <a:endParaRPr lang="en-US" altLang="zh-CN" sz="2800" dirty="0"/>
          </a:p>
          <a:p>
            <a:r>
              <a:rPr lang="zh-CN" altLang="en-US" sz="2800" dirty="0"/>
              <a:t>主页：</a:t>
            </a:r>
            <a:r>
              <a:rPr lang="en-US" altLang="zh-CN" sz="2800" dirty="0"/>
              <a:t>http://www.isc.org/software/bind</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extLst>
      <p:ext uri="{BB962C8B-B14F-4D97-AF65-F5344CB8AC3E}">
        <p14:creationId xmlns:p14="http://schemas.microsoft.com/office/powerpoint/2010/main" val="622513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 </a:t>
            </a:r>
            <a:r>
              <a:rPr lang="zh-CN" altLang="en-US" dirty="0"/>
              <a:t>服务概览</a:t>
            </a:r>
          </a:p>
        </p:txBody>
      </p:sp>
      <p:sp>
        <p:nvSpPr>
          <p:cNvPr id="3" name="内容占位符 2"/>
          <p:cNvSpPr>
            <a:spLocks noGrp="1"/>
          </p:cNvSpPr>
          <p:nvPr>
            <p:ph idx="1"/>
          </p:nvPr>
        </p:nvSpPr>
        <p:spPr>
          <a:xfrm>
            <a:off x="457200" y="1214422"/>
            <a:ext cx="8229600" cy="4916503"/>
          </a:xfrm>
        </p:spPr>
        <p:txBody>
          <a:bodyPr/>
          <a:lstStyle/>
          <a:p>
            <a:r>
              <a:rPr lang="zh-CN" altLang="en-US" sz="2800" dirty="0"/>
              <a:t>软件包：</a:t>
            </a:r>
            <a:r>
              <a:rPr lang="en-US" altLang="zh-CN" sz="2800" dirty="0"/>
              <a:t>bind</a:t>
            </a:r>
            <a:r>
              <a:rPr lang="zh-CN" altLang="en-US" sz="2800" dirty="0"/>
              <a:t>、</a:t>
            </a:r>
            <a:r>
              <a:rPr lang="en-US" altLang="zh-CN" sz="2800" dirty="0"/>
              <a:t>bind-</a:t>
            </a:r>
            <a:r>
              <a:rPr lang="en-US" altLang="zh-CN" sz="2800" dirty="0" err="1"/>
              <a:t>utils</a:t>
            </a:r>
            <a:r>
              <a:rPr lang="zh-CN" altLang="en-US" sz="2800" dirty="0"/>
              <a:t>、</a:t>
            </a:r>
            <a:r>
              <a:rPr lang="en-US" altLang="zh-CN" sz="2800" dirty="0"/>
              <a:t>bind-</a:t>
            </a:r>
            <a:r>
              <a:rPr lang="en-US" altLang="zh-CN" sz="2800" dirty="0" err="1"/>
              <a:t>chroot</a:t>
            </a:r>
            <a:endParaRPr lang="en-US" altLang="zh-CN" sz="2800" dirty="0"/>
          </a:p>
          <a:p>
            <a:r>
              <a:rPr lang="zh-CN" altLang="en-US" sz="2800" dirty="0"/>
              <a:t>服务类型：由</a:t>
            </a:r>
            <a:r>
              <a:rPr lang="en-US" altLang="zh-CN" sz="2800" dirty="0" err="1"/>
              <a:t>Systemd</a:t>
            </a:r>
            <a:r>
              <a:rPr lang="zh-CN" altLang="en-US" sz="2800" dirty="0"/>
              <a:t>启动的守护进程</a:t>
            </a:r>
            <a:endParaRPr lang="en-US" altLang="zh-CN" sz="2800" dirty="0"/>
          </a:p>
          <a:p>
            <a:r>
              <a:rPr lang="zh-CN" altLang="en-US" sz="2800" dirty="0"/>
              <a:t>配置单元：</a:t>
            </a:r>
            <a:r>
              <a:rPr lang="en-US" altLang="zh-CN" sz="2800" dirty="0"/>
              <a:t> </a:t>
            </a:r>
          </a:p>
          <a:p>
            <a:pPr lvl="1"/>
            <a:r>
              <a:rPr lang="en-US" altLang="zh-CN" sz="2400" dirty="0"/>
              <a:t>/</a:t>
            </a:r>
            <a:r>
              <a:rPr lang="en-US" altLang="zh-CN" sz="2400" dirty="0" err="1"/>
              <a:t>usr</a:t>
            </a:r>
            <a:r>
              <a:rPr lang="en-US" altLang="zh-CN" sz="2400" dirty="0"/>
              <a:t>/lib/</a:t>
            </a:r>
            <a:r>
              <a:rPr lang="en-US" altLang="zh-CN" sz="2400" dirty="0" err="1"/>
              <a:t>systemd</a:t>
            </a:r>
            <a:r>
              <a:rPr lang="en-US" altLang="zh-CN" sz="2400" dirty="0"/>
              <a:t>/system/</a:t>
            </a:r>
            <a:r>
              <a:rPr lang="en-US" altLang="zh-CN" sz="2400" dirty="0" err="1">
                <a:solidFill>
                  <a:srgbClr val="FF0000"/>
                </a:solidFill>
              </a:rPr>
              <a:t>named.service</a:t>
            </a:r>
            <a:endParaRPr lang="en-US" altLang="zh-CN" sz="2400" dirty="0">
              <a:solidFill>
                <a:srgbClr val="FF0000"/>
              </a:solidFill>
            </a:endParaRPr>
          </a:p>
          <a:p>
            <a:r>
              <a:rPr lang="zh-CN" altLang="en-US" sz="2800" dirty="0"/>
              <a:t>守护进程：</a:t>
            </a:r>
            <a:r>
              <a:rPr lang="en-US" altLang="zh-CN" sz="2800" dirty="0"/>
              <a:t>/</a:t>
            </a:r>
            <a:r>
              <a:rPr lang="en-US" altLang="zh-CN" sz="2800" dirty="0" err="1"/>
              <a:t>usr</a:t>
            </a:r>
            <a:r>
              <a:rPr lang="en-US" altLang="zh-CN" sz="2800" dirty="0"/>
              <a:t>/</a:t>
            </a:r>
            <a:r>
              <a:rPr lang="en-US" altLang="zh-CN" sz="2800" dirty="0" err="1"/>
              <a:t>sbin</a:t>
            </a:r>
            <a:r>
              <a:rPr lang="en-US" altLang="zh-CN" sz="2800" dirty="0"/>
              <a:t>/named, /</a:t>
            </a:r>
            <a:r>
              <a:rPr lang="en-US" altLang="zh-CN" sz="2800" dirty="0" err="1"/>
              <a:t>usr</a:t>
            </a:r>
            <a:r>
              <a:rPr lang="en-US" altLang="zh-CN" sz="2800" dirty="0"/>
              <a:t>/</a:t>
            </a:r>
            <a:r>
              <a:rPr lang="en-US" altLang="zh-CN" sz="2800" dirty="0" err="1"/>
              <a:t>sbin</a:t>
            </a:r>
            <a:r>
              <a:rPr lang="en-US" altLang="zh-CN" sz="2800" dirty="0"/>
              <a:t>/</a:t>
            </a:r>
            <a:r>
              <a:rPr lang="en-US" altLang="zh-CN" sz="2800" dirty="0" err="1"/>
              <a:t>rndc</a:t>
            </a:r>
            <a:endParaRPr lang="en-US" altLang="zh-CN" sz="2800" dirty="0"/>
          </a:p>
          <a:p>
            <a:r>
              <a:rPr lang="zh-CN" altLang="en-US" sz="2800" dirty="0"/>
              <a:t>端口：</a:t>
            </a:r>
            <a:r>
              <a:rPr lang="en-US" altLang="zh-CN" sz="2800" dirty="0"/>
              <a:t>53 (domain), 953(</a:t>
            </a:r>
            <a:r>
              <a:rPr lang="en-US" altLang="zh-CN" sz="2800" dirty="0" err="1"/>
              <a:t>rndc</a:t>
            </a:r>
            <a:r>
              <a:rPr lang="en-US" altLang="zh-CN" sz="2800" dirty="0"/>
              <a:t>)</a:t>
            </a:r>
          </a:p>
          <a:p>
            <a:r>
              <a:rPr lang="zh-CN" altLang="en-US" sz="2800" dirty="0"/>
              <a:t>配置文件：</a:t>
            </a:r>
            <a:r>
              <a:rPr lang="en-US" altLang="zh-CN" sz="2800" dirty="0"/>
              <a:t>(</a:t>
            </a:r>
            <a:r>
              <a:rPr lang="en-US" altLang="zh-CN" sz="2800" dirty="0" err="1"/>
              <a:t>chroot</a:t>
            </a:r>
            <a:r>
              <a:rPr lang="zh-CN" altLang="en-US" sz="2800" dirty="0"/>
              <a:t>目录：</a:t>
            </a:r>
            <a:r>
              <a:rPr lang="en-US" altLang="zh-CN" sz="2800" dirty="0"/>
              <a:t> /</a:t>
            </a:r>
            <a:r>
              <a:rPr lang="en-US" altLang="zh-CN" sz="2800" dirty="0" err="1"/>
              <a:t>var</a:t>
            </a:r>
            <a:r>
              <a:rPr lang="en-US" altLang="zh-CN" sz="2800" dirty="0"/>
              <a:t>/named/</a:t>
            </a:r>
            <a:r>
              <a:rPr lang="en-US" altLang="zh-CN" sz="2800" dirty="0" err="1"/>
              <a:t>chroot</a:t>
            </a:r>
            <a:r>
              <a:rPr lang="en-US" altLang="zh-CN" sz="2800" dirty="0"/>
              <a:t>/) </a:t>
            </a:r>
          </a:p>
          <a:p>
            <a:pPr lvl="1"/>
            <a:r>
              <a:rPr lang="en-US" altLang="zh-CN" sz="2400" dirty="0"/>
              <a:t>/etc/</a:t>
            </a:r>
            <a:r>
              <a:rPr lang="en-US" altLang="zh-CN" sz="2400" dirty="0" err="1"/>
              <a:t>named.conf</a:t>
            </a:r>
            <a:endParaRPr lang="en-US" altLang="zh-CN" sz="2400" dirty="0"/>
          </a:p>
          <a:p>
            <a:pPr lvl="1"/>
            <a:r>
              <a:rPr lang="en-US" altLang="zh-CN" sz="2400" dirty="0"/>
              <a:t>/etc/</a:t>
            </a:r>
            <a:r>
              <a:rPr lang="en-US" altLang="zh-CN" sz="2400" dirty="0" err="1"/>
              <a:t>rndc.key</a:t>
            </a:r>
            <a:endParaRPr lang="en-US" altLang="zh-CN" sz="2400" dirty="0"/>
          </a:p>
          <a:p>
            <a:pPr lvl="1"/>
            <a:r>
              <a:rPr lang="en-US" altLang="zh-CN" sz="2400" dirty="0"/>
              <a:t>/</a:t>
            </a:r>
            <a:r>
              <a:rPr lang="en-US" altLang="zh-CN" sz="2400" dirty="0" err="1"/>
              <a:t>var</a:t>
            </a:r>
            <a:r>
              <a:rPr lang="en-US" altLang="zh-CN" sz="2400" dirty="0"/>
              <a:t>/named/*</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extLst>
      <p:ext uri="{BB962C8B-B14F-4D97-AF65-F5344CB8AC3E}">
        <p14:creationId xmlns:p14="http://schemas.microsoft.com/office/powerpoint/2010/main" val="3992311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latin typeface="宋体" charset="-122"/>
              </a:rPr>
              <a:t>与</a:t>
            </a:r>
            <a:r>
              <a:rPr lang="en-US" altLang="zh-CN" sz="4400" dirty="0">
                <a:latin typeface="宋体" charset="-122"/>
              </a:rPr>
              <a:t>DNS</a:t>
            </a:r>
            <a:r>
              <a:rPr lang="zh-CN" altLang="en-US" sz="4400" dirty="0">
                <a:latin typeface="宋体" charset="-122"/>
              </a:rPr>
              <a:t>服务相关的软件包</a:t>
            </a:r>
            <a:endParaRPr lang="zh-CN" altLang="en-US" dirty="0"/>
          </a:p>
        </p:txBody>
      </p:sp>
      <p:sp>
        <p:nvSpPr>
          <p:cNvPr id="3" name="内容占位符 2"/>
          <p:cNvSpPr>
            <a:spLocks noGrp="1"/>
          </p:cNvSpPr>
          <p:nvPr>
            <p:ph idx="1"/>
          </p:nvPr>
        </p:nvSpPr>
        <p:spPr/>
        <p:txBody>
          <a:bodyPr/>
          <a:lstStyle/>
          <a:p>
            <a:r>
              <a:rPr lang="en-US" altLang="zh-CN" b="1" dirty="0"/>
              <a:t>bind</a:t>
            </a:r>
            <a:r>
              <a:rPr lang="zh-CN" altLang="en-US" dirty="0"/>
              <a:t>：</a:t>
            </a:r>
            <a:r>
              <a:rPr lang="en-US" altLang="zh-CN" dirty="0"/>
              <a:t>DNS</a:t>
            </a:r>
            <a:r>
              <a:rPr lang="zh-CN" altLang="en-US" dirty="0"/>
              <a:t>服务器软件包。</a:t>
            </a:r>
          </a:p>
          <a:p>
            <a:r>
              <a:rPr lang="en-US" altLang="zh-CN" b="1" dirty="0"/>
              <a:t>bind-</a:t>
            </a:r>
            <a:r>
              <a:rPr lang="en-US" altLang="zh-CN" b="1" dirty="0" err="1"/>
              <a:t>utils</a:t>
            </a:r>
            <a:r>
              <a:rPr lang="zh-CN" altLang="en-US" dirty="0"/>
              <a:t>：</a:t>
            </a:r>
            <a:r>
              <a:rPr lang="en-US" altLang="zh-CN" dirty="0"/>
              <a:t>DNS</a:t>
            </a:r>
            <a:r>
              <a:rPr lang="zh-CN" altLang="en-US" dirty="0"/>
              <a:t>测试工具，包括</a:t>
            </a:r>
            <a:r>
              <a:rPr lang="en-US" altLang="zh-CN" dirty="0"/>
              <a:t>dig</a:t>
            </a:r>
            <a:r>
              <a:rPr lang="zh-CN" altLang="en-US" dirty="0"/>
              <a:t>，</a:t>
            </a:r>
            <a:r>
              <a:rPr lang="en-US" altLang="zh-CN" dirty="0"/>
              <a:t>host</a:t>
            </a:r>
            <a:r>
              <a:rPr lang="zh-CN" altLang="en-US" dirty="0"/>
              <a:t>与</a:t>
            </a:r>
            <a:r>
              <a:rPr lang="en-US" altLang="zh-CN" dirty="0" err="1"/>
              <a:t>nslookup</a:t>
            </a:r>
            <a:r>
              <a:rPr lang="zh-CN" altLang="en-US" dirty="0"/>
              <a:t>等。</a:t>
            </a:r>
          </a:p>
          <a:p>
            <a:r>
              <a:rPr lang="en-US" altLang="zh-CN" b="1" dirty="0"/>
              <a:t>bind-</a:t>
            </a:r>
            <a:r>
              <a:rPr lang="en-US" altLang="zh-CN" b="1" dirty="0" err="1"/>
              <a:t>chroot</a:t>
            </a:r>
            <a:r>
              <a:rPr lang="zh-CN" altLang="en-US" dirty="0"/>
              <a:t>：使</a:t>
            </a:r>
            <a:r>
              <a:rPr lang="en-US" altLang="zh-CN" dirty="0"/>
              <a:t>BIND</a:t>
            </a:r>
            <a:r>
              <a:rPr lang="zh-CN" altLang="en-US" dirty="0"/>
              <a:t>运行在指定的目录中的安全增强工具。</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extLst>
      <p:ext uri="{BB962C8B-B14F-4D97-AF65-F5344CB8AC3E}">
        <p14:creationId xmlns:p14="http://schemas.microsoft.com/office/powerpoint/2010/main" val="30733522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BIND</a:t>
            </a:r>
            <a:r>
              <a:rPr lang="zh-CN" altLang="en-US" dirty="0"/>
              <a:t>的安装和启动</a:t>
            </a:r>
          </a:p>
        </p:txBody>
      </p:sp>
      <p:sp>
        <p:nvSpPr>
          <p:cNvPr id="3" name="内容占位符 2"/>
          <p:cNvSpPr>
            <a:spLocks noGrp="1"/>
          </p:cNvSpPr>
          <p:nvPr>
            <p:ph idx="1"/>
          </p:nvPr>
        </p:nvSpPr>
        <p:spPr>
          <a:xfrm>
            <a:off x="457200" y="1196752"/>
            <a:ext cx="8229600" cy="4934173"/>
          </a:xfrm>
        </p:spPr>
        <p:txBody>
          <a:bodyPr/>
          <a:lstStyle/>
          <a:p>
            <a:r>
              <a:rPr lang="zh-CN" altLang="en-US" dirty="0"/>
              <a:t>安装</a:t>
            </a:r>
            <a:endParaRPr lang="en-US" altLang="zh-CN" dirty="0"/>
          </a:p>
          <a:p>
            <a:pPr lvl="1">
              <a:buNone/>
            </a:pPr>
            <a:r>
              <a:rPr lang="en-US" altLang="zh-CN" b="1" dirty="0">
                <a:solidFill>
                  <a:schemeClr val="accent6">
                    <a:lumMod val="75000"/>
                  </a:schemeClr>
                </a:solidFill>
              </a:rPr>
              <a:t># yum install bind </a:t>
            </a:r>
            <a:r>
              <a:rPr lang="en-US" altLang="zh-CN" b="1" dirty="0" err="1">
                <a:solidFill>
                  <a:schemeClr val="accent6">
                    <a:lumMod val="75000"/>
                  </a:schemeClr>
                </a:solidFill>
              </a:rPr>
              <a:t>bind</a:t>
            </a:r>
            <a:r>
              <a:rPr lang="en-US" altLang="zh-CN" b="1" dirty="0">
                <a:solidFill>
                  <a:schemeClr val="accent6">
                    <a:lumMod val="75000"/>
                  </a:schemeClr>
                </a:solidFill>
              </a:rPr>
              <a:t>-</a:t>
            </a:r>
            <a:r>
              <a:rPr lang="en-US" altLang="zh-CN" b="1" dirty="0" err="1">
                <a:solidFill>
                  <a:schemeClr val="accent6">
                    <a:lumMod val="75000"/>
                  </a:schemeClr>
                </a:solidFill>
              </a:rPr>
              <a:t>utils</a:t>
            </a:r>
            <a:endParaRPr lang="en-US" altLang="zh-CN" b="1" dirty="0">
              <a:solidFill>
                <a:schemeClr val="accent6">
                  <a:lumMod val="75000"/>
                </a:schemeClr>
              </a:solidFill>
            </a:endParaRPr>
          </a:p>
          <a:p>
            <a:r>
              <a:rPr lang="zh-CN" altLang="en-US" dirty="0"/>
              <a:t>启动</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systemctl</a:t>
            </a:r>
            <a:r>
              <a:rPr lang="en-US" altLang="zh-CN" b="1" dirty="0">
                <a:solidFill>
                  <a:schemeClr val="accent6">
                    <a:lumMod val="75000"/>
                  </a:schemeClr>
                </a:solidFill>
              </a:rPr>
              <a:t> start named</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systemctl</a:t>
            </a:r>
            <a:r>
              <a:rPr lang="en-US" altLang="zh-CN" b="1" dirty="0">
                <a:solidFill>
                  <a:schemeClr val="accent6">
                    <a:lumMod val="75000"/>
                  </a:schemeClr>
                </a:solidFill>
              </a:rPr>
              <a:t> enable named</a:t>
            </a:r>
          </a:p>
          <a:p>
            <a:r>
              <a:rPr lang="zh-CN" altLang="en-US" dirty="0"/>
              <a:t>查看域名服务器的运行状态 </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rndc</a:t>
            </a:r>
            <a:r>
              <a:rPr lang="en-US" altLang="zh-CN" b="1" dirty="0">
                <a:solidFill>
                  <a:schemeClr val="accent6">
                    <a:lumMod val="75000"/>
                  </a:schemeClr>
                </a:solidFill>
              </a:rPr>
              <a:t> status</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extLst>
      <p:ext uri="{BB962C8B-B14F-4D97-AF65-F5344CB8AC3E}">
        <p14:creationId xmlns:p14="http://schemas.microsoft.com/office/powerpoint/2010/main" val="3846185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err="1"/>
              <a:t>CentOS</a:t>
            </a:r>
            <a:r>
              <a:rPr lang="en-US" altLang="zh-CN" sz="4400" dirty="0"/>
              <a:t> 7 </a:t>
            </a:r>
            <a:r>
              <a:rPr lang="zh-CN" altLang="en-US" sz="4400" dirty="0"/>
              <a:t>中</a:t>
            </a:r>
            <a:br>
              <a:rPr lang="en-US" altLang="zh-CN" sz="4400" dirty="0"/>
            </a:br>
            <a:r>
              <a:rPr lang="en-US" altLang="zh-CN" sz="4400" dirty="0"/>
              <a:t>BIND</a:t>
            </a:r>
            <a:r>
              <a:rPr lang="zh-CN" altLang="en-US" sz="4400" dirty="0"/>
              <a:t>的默认配置</a:t>
            </a:r>
            <a:endParaRPr lang="zh-CN" altLang="en-US" dirty="0"/>
          </a:p>
        </p:txBody>
      </p:sp>
      <p:sp>
        <p:nvSpPr>
          <p:cNvPr id="3" name="内容占位符 2"/>
          <p:cNvSpPr>
            <a:spLocks noGrp="1"/>
          </p:cNvSpPr>
          <p:nvPr>
            <p:ph idx="1"/>
          </p:nvPr>
        </p:nvSpPr>
        <p:spPr/>
        <p:txBody>
          <a:bodyPr/>
          <a:lstStyle/>
          <a:p>
            <a:r>
              <a:rPr lang="zh-CN" altLang="zh-CN" sz="2800" dirty="0"/>
              <a:t>默认提供一个惟高速缓存服务器的配置</a:t>
            </a:r>
            <a:endParaRPr lang="en-US" altLang="zh-CN"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graphicFrame>
        <p:nvGraphicFramePr>
          <p:cNvPr id="8" name="表格 7"/>
          <p:cNvGraphicFramePr>
            <a:graphicFrameLocks noGrp="1"/>
          </p:cNvGraphicFramePr>
          <p:nvPr/>
        </p:nvGraphicFramePr>
        <p:xfrm>
          <a:off x="428596" y="2571744"/>
          <a:ext cx="8286808" cy="3049233"/>
        </p:xfrm>
        <a:graphic>
          <a:graphicData uri="http://schemas.openxmlformats.org/drawingml/2006/table">
            <a:tbl>
              <a:tblPr/>
              <a:tblGrid>
                <a:gridCol w="500066">
                  <a:extLst>
                    <a:ext uri="{9D8B030D-6E8A-4147-A177-3AD203B41FA5}">
                      <a16:colId xmlns:a16="http://schemas.microsoft.com/office/drawing/2014/main" val="20000"/>
                    </a:ext>
                  </a:extLst>
                </a:gridCol>
                <a:gridCol w="2500330">
                  <a:extLst>
                    <a:ext uri="{9D8B030D-6E8A-4147-A177-3AD203B41FA5}">
                      <a16:colId xmlns:a16="http://schemas.microsoft.com/office/drawing/2014/main" val="20001"/>
                    </a:ext>
                  </a:extLst>
                </a:gridCol>
                <a:gridCol w="5286412">
                  <a:extLst>
                    <a:ext uri="{9D8B030D-6E8A-4147-A177-3AD203B41FA5}">
                      <a16:colId xmlns:a16="http://schemas.microsoft.com/office/drawing/2014/main" val="20002"/>
                    </a:ext>
                  </a:extLst>
                </a:gridCol>
              </a:tblGrid>
              <a:tr h="100346">
                <a:tc>
                  <a:txBody>
                    <a:bodyPr/>
                    <a:lstStyle/>
                    <a:p>
                      <a:pPr indent="190500" algn="ctr">
                        <a:lnSpc>
                          <a:spcPts val="1400"/>
                        </a:lnSpc>
                        <a:spcAft>
                          <a:spcPts val="0"/>
                        </a:spcAft>
                      </a:pPr>
                      <a:r>
                        <a:rPr lang="zh-CN" sz="1400" kern="100" dirty="0">
                          <a:latin typeface="Times New Roman"/>
                          <a:ea typeface="宋体"/>
                          <a:cs typeface="Times New Roman"/>
                        </a:rPr>
                        <a:t>分类</a:t>
                      </a:r>
                    </a:p>
                  </a:txBody>
                  <a:tcPr marL="19352" marR="1935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ctr">
                        <a:lnSpc>
                          <a:spcPts val="1400"/>
                        </a:lnSpc>
                        <a:spcAft>
                          <a:spcPts val="0"/>
                        </a:spcAft>
                      </a:pPr>
                      <a:r>
                        <a:rPr lang="zh-CN" sz="1400" kern="100">
                          <a:latin typeface="Times New Roman"/>
                          <a:ea typeface="宋体"/>
                          <a:cs typeface="Times New Roman"/>
                        </a:rPr>
                        <a:t>文件</a:t>
                      </a: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ctr">
                        <a:lnSpc>
                          <a:spcPts val="1400"/>
                        </a:lnSpc>
                        <a:spcAft>
                          <a:spcPts val="0"/>
                        </a:spcAft>
                      </a:pPr>
                      <a:r>
                        <a:rPr lang="zh-CN" sz="1400" kern="100">
                          <a:latin typeface="Times New Roman"/>
                          <a:ea typeface="宋体"/>
                          <a:cs typeface="Times New Roman"/>
                        </a:rPr>
                        <a:t>说明</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7342">
                <a:tc rowSpan="2">
                  <a:txBody>
                    <a:bodyPr/>
                    <a:lstStyle/>
                    <a:p>
                      <a:pPr indent="190500" algn="ctr">
                        <a:lnSpc>
                          <a:spcPts val="1350"/>
                        </a:lnSpc>
                        <a:spcAft>
                          <a:spcPts val="0"/>
                        </a:spcAft>
                      </a:pPr>
                      <a:r>
                        <a:rPr lang="zh-CN" sz="1400" kern="100">
                          <a:latin typeface="Times New Roman"/>
                          <a:ea typeface="宋体"/>
                          <a:cs typeface="Times New Roman"/>
                        </a:rPr>
                        <a:t>配置文件</a:t>
                      </a:r>
                    </a:p>
                  </a:txBody>
                  <a:tcPr marL="19352" marR="1935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en-US" sz="1400" kern="100" dirty="0">
                          <a:latin typeface="Times New Roman"/>
                          <a:ea typeface="宋体"/>
                          <a:cs typeface="Times New Roman"/>
                        </a:rPr>
                        <a:t>/etc/</a:t>
                      </a:r>
                      <a:r>
                        <a:rPr lang="en-US" sz="1400" kern="100" dirty="0" err="1">
                          <a:latin typeface="Times New Roman"/>
                          <a:ea typeface="宋体"/>
                          <a:cs typeface="Times New Roman"/>
                        </a:rPr>
                        <a:t>named.conf</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a:latin typeface="Times New Roman"/>
                          <a:ea typeface="宋体"/>
                          <a:cs typeface="Times New Roman"/>
                        </a:rPr>
                        <a:t>主配置文件</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2418">
                <a:tc vMerge="1">
                  <a:txBody>
                    <a:bodyPr/>
                    <a:lstStyle/>
                    <a:p>
                      <a:endParaRPr lang="zh-CN" altLang="en-US"/>
                    </a:p>
                  </a:txBody>
                  <a:tcPr/>
                </a:tc>
                <a:tc>
                  <a:txBody>
                    <a:bodyPr/>
                    <a:lstStyle/>
                    <a:p>
                      <a:pPr indent="190500" algn="just">
                        <a:lnSpc>
                          <a:spcPts val="1350"/>
                        </a:lnSpc>
                        <a:spcAft>
                          <a:spcPts val="0"/>
                        </a:spcAft>
                      </a:pPr>
                      <a:r>
                        <a:rPr lang="en-US" sz="1400" kern="100" dirty="0">
                          <a:latin typeface="Times New Roman"/>
                          <a:ea typeface="宋体"/>
                          <a:cs typeface="Times New Roman"/>
                        </a:rPr>
                        <a:t>/etc/named.rfc1912.zones</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a:latin typeface="Times New Roman"/>
                          <a:ea typeface="宋体"/>
                          <a:cs typeface="Times New Roman"/>
                        </a:rPr>
                        <a:t>被主配置文件包含的符合</a:t>
                      </a:r>
                      <a:r>
                        <a:rPr lang="en-US" sz="1400" kern="100">
                          <a:latin typeface="Times New Roman"/>
                          <a:ea typeface="宋体"/>
                          <a:cs typeface="Times New Roman"/>
                        </a:rPr>
                        <a:t> rfc1912 </a:t>
                      </a:r>
                      <a:r>
                        <a:rPr lang="zh-CN" sz="1400" kern="100">
                          <a:latin typeface="Times New Roman"/>
                          <a:ea typeface="宋体"/>
                          <a:cs typeface="Times New Roman"/>
                        </a:rPr>
                        <a:t>区声明文件</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2539">
                <a:tc rowSpan="3">
                  <a:txBody>
                    <a:bodyPr/>
                    <a:lstStyle/>
                    <a:p>
                      <a:pPr indent="190500" algn="ctr">
                        <a:lnSpc>
                          <a:spcPts val="1350"/>
                        </a:lnSpc>
                        <a:spcAft>
                          <a:spcPts val="0"/>
                        </a:spcAft>
                      </a:pPr>
                      <a:r>
                        <a:rPr lang="zh-CN" sz="1400" kern="100">
                          <a:latin typeface="Times New Roman"/>
                          <a:ea typeface="宋体"/>
                          <a:cs typeface="Times New Roman"/>
                        </a:rPr>
                        <a:t>密钥文件</a:t>
                      </a:r>
                    </a:p>
                  </a:txBody>
                  <a:tcPr marL="19352" marR="1935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en-US" sz="1400" kern="100" dirty="0">
                          <a:latin typeface="Times New Roman"/>
                          <a:ea typeface="宋体"/>
                          <a:cs typeface="Times New Roman"/>
                        </a:rPr>
                        <a:t>/etc/</a:t>
                      </a:r>
                      <a:r>
                        <a:rPr lang="en-US" sz="1400" kern="100" dirty="0" err="1">
                          <a:latin typeface="Times New Roman"/>
                          <a:ea typeface="宋体"/>
                          <a:cs typeface="Times New Roman"/>
                        </a:rPr>
                        <a:t>rndc.key</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dirty="0">
                          <a:latin typeface="Times New Roman"/>
                          <a:ea typeface="宋体"/>
                          <a:cs typeface="Times New Roman"/>
                        </a:rPr>
                        <a:t>被</a:t>
                      </a:r>
                      <a:r>
                        <a:rPr lang="en-US" sz="1400" kern="100" dirty="0">
                          <a:latin typeface="Times New Roman"/>
                          <a:ea typeface="宋体"/>
                          <a:cs typeface="Times New Roman"/>
                        </a:rPr>
                        <a:t> </a:t>
                      </a:r>
                      <a:r>
                        <a:rPr lang="en-US" sz="1400" kern="100" dirty="0" err="1">
                          <a:latin typeface="Times New Roman"/>
                          <a:ea typeface="宋体"/>
                          <a:cs typeface="Times New Roman"/>
                        </a:rPr>
                        <a:t>rndc</a:t>
                      </a:r>
                      <a:r>
                        <a:rPr lang="en-US" sz="1400" kern="100" dirty="0">
                          <a:latin typeface="Times New Roman"/>
                          <a:ea typeface="宋体"/>
                          <a:cs typeface="Times New Roman"/>
                        </a:rPr>
                        <a:t> </a:t>
                      </a:r>
                      <a:r>
                        <a:rPr lang="zh-CN" sz="1400" kern="100" dirty="0">
                          <a:latin typeface="Times New Roman"/>
                          <a:ea typeface="宋体"/>
                          <a:cs typeface="Times New Roman"/>
                        </a:rPr>
                        <a:t>使用的</a:t>
                      </a:r>
                      <a:r>
                        <a:rPr lang="en-US" sz="1400" kern="100" dirty="0">
                          <a:latin typeface="Times New Roman"/>
                          <a:ea typeface="宋体"/>
                          <a:cs typeface="Times New Roman"/>
                        </a:rPr>
                        <a:t> key </a:t>
                      </a:r>
                      <a:r>
                        <a:rPr lang="zh-CN" sz="1400" kern="100" dirty="0">
                          <a:latin typeface="Times New Roman"/>
                          <a:ea typeface="宋体"/>
                          <a:cs typeface="Times New Roman"/>
                        </a:rPr>
                        <a:t>文件。若没有</a:t>
                      </a:r>
                      <a:r>
                        <a:rPr lang="en-US" sz="1400" kern="100" dirty="0">
                          <a:latin typeface="Times New Roman"/>
                          <a:ea typeface="宋体"/>
                          <a:cs typeface="Times New Roman"/>
                        </a:rPr>
                        <a:t> </a:t>
                      </a:r>
                      <a:r>
                        <a:rPr lang="en-US" sz="1400" kern="100" dirty="0" err="1">
                          <a:latin typeface="Times New Roman"/>
                          <a:ea typeface="宋体"/>
                          <a:cs typeface="Times New Roman"/>
                        </a:rPr>
                        <a:t>rndc.conf</a:t>
                      </a:r>
                      <a:r>
                        <a:rPr lang="en-US" sz="1400" kern="100" dirty="0">
                          <a:latin typeface="Times New Roman"/>
                          <a:ea typeface="宋体"/>
                          <a:cs typeface="Times New Roman"/>
                        </a:rPr>
                        <a:t> </a:t>
                      </a:r>
                      <a:r>
                        <a:rPr lang="zh-CN" sz="1400" kern="100" dirty="0">
                          <a:latin typeface="Times New Roman"/>
                          <a:ea typeface="宋体"/>
                          <a:cs typeface="Times New Roman"/>
                        </a:rPr>
                        <a:t>文件（默认没有），</a:t>
                      </a:r>
                      <a:r>
                        <a:rPr lang="en-US" sz="1400" kern="100" dirty="0" err="1">
                          <a:latin typeface="Times New Roman"/>
                          <a:ea typeface="宋体"/>
                          <a:cs typeface="Times New Roman"/>
                        </a:rPr>
                        <a:t>rndc</a:t>
                      </a:r>
                      <a:r>
                        <a:rPr lang="en-US" sz="1400" kern="100" dirty="0">
                          <a:latin typeface="Times New Roman"/>
                          <a:ea typeface="宋体"/>
                          <a:cs typeface="Times New Roman"/>
                        </a:rPr>
                        <a:t> </a:t>
                      </a:r>
                      <a:r>
                        <a:rPr lang="zh-CN" sz="1400" kern="100" dirty="0">
                          <a:latin typeface="Times New Roman"/>
                          <a:ea typeface="宋体"/>
                          <a:cs typeface="Times New Roman"/>
                        </a:rPr>
                        <a:t>命令将使用此文件中的</a:t>
                      </a:r>
                      <a:r>
                        <a:rPr lang="en-US" sz="1400" kern="100" dirty="0">
                          <a:latin typeface="Times New Roman"/>
                          <a:ea typeface="宋体"/>
                          <a:cs typeface="Times New Roman"/>
                        </a:rPr>
                        <a:t> key</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864">
                <a:tc vMerge="1">
                  <a:txBody>
                    <a:bodyPr/>
                    <a:lstStyle/>
                    <a:p>
                      <a:endParaRPr lang="zh-CN" altLang="en-US"/>
                    </a:p>
                  </a:txBody>
                  <a:tcPr/>
                </a:tc>
                <a:tc>
                  <a:txBody>
                    <a:bodyPr/>
                    <a:lstStyle/>
                    <a:p>
                      <a:pPr indent="190500" algn="just">
                        <a:lnSpc>
                          <a:spcPts val="1350"/>
                        </a:lnSpc>
                        <a:spcAft>
                          <a:spcPts val="0"/>
                        </a:spcAft>
                      </a:pPr>
                      <a:r>
                        <a:rPr lang="en-US" sz="1400" kern="100" dirty="0">
                          <a:latin typeface="Times New Roman"/>
                          <a:ea typeface="宋体"/>
                          <a:cs typeface="Times New Roman"/>
                        </a:rPr>
                        <a:t>/etc/</a:t>
                      </a:r>
                      <a:r>
                        <a:rPr lang="en-US" sz="1400" kern="100" dirty="0" err="1">
                          <a:latin typeface="Times New Roman"/>
                          <a:ea typeface="宋体"/>
                          <a:cs typeface="Times New Roman"/>
                        </a:rPr>
                        <a:t>named.root.key</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a:latin typeface="Times New Roman"/>
                          <a:ea typeface="宋体"/>
                          <a:cs typeface="Times New Roman"/>
                        </a:rPr>
                        <a:t>包含根区的</a:t>
                      </a:r>
                      <a:r>
                        <a:rPr lang="en-US" sz="1400" kern="100">
                          <a:latin typeface="Times New Roman"/>
                          <a:ea typeface="宋体"/>
                          <a:cs typeface="Times New Roman"/>
                        </a:rPr>
                        <a:t> DNSSEC key</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7187">
                <a:tc vMerge="1">
                  <a:txBody>
                    <a:bodyPr/>
                    <a:lstStyle/>
                    <a:p>
                      <a:endParaRPr lang="zh-CN" altLang="en-US"/>
                    </a:p>
                  </a:txBody>
                  <a:tcPr/>
                </a:tc>
                <a:tc>
                  <a:txBody>
                    <a:bodyPr/>
                    <a:lstStyle/>
                    <a:p>
                      <a:pPr indent="190500" algn="just">
                        <a:lnSpc>
                          <a:spcPts val="1350"/>
                        </a:lnSpc>
                        <a:spcAft>
                          <a:spcPts val="0"/>
                        </a:spcAft>
                      </a:pPr>
                      <a:r>
                        <a:rPr lang="en-US" sz="1400" kern="100" dirty="0">
                          <a:latin typeface="Times New Roman"/>
                          <a:ea typeface="宋体"/>
                          <a:cs typeface="Times New Roman"/>
                        </a:rPr>
                        <a:t>/etc/</a:t>
                      </a:r>
                      <a:r>
                        <a:rPr lang="en-US" sz="1400" kern="100" dirty="0" err="1">
                          <a:latin typeface="Times New Roman"/>
                          <a:ea typeface="宋体"/>
                          <a:cs typeface="Times New Roman"/>
                        </a:rPr>
                        <a:t>named.iscdlv.key</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a:latin typeface="Times New Roman"/>
                          <a:ea typeface="宋体"/>
                          <a:cs typeface="Times New Roman"/>
                        </a:rPr>
                        <a:t>包含</a:t>
                      </a:r>
                      <a:r>
                        <a:rPr lang="en-US" sz="1400" kern="100">
                          <a:latin typeface="Times New Roman"/>
                          <a:ea typeface="宋体"/>
                          <a:cs typeface="Times New Roman"/>
                        </a:rPr>
                        <a:t>ISC DLV</a:t>
                      </a:r>
                      <a:r>
                        <a:rPr lang="zh-CN" sz="1400" kern="100">
                          <a:latin typeface="Times New Roman"/>
                          <a:ea typeface="宋体"/>
                          <a:cs typeface="Times New Roman"/>
                        </a:rPr>
                        <a:t>（</a:t>
                      </a:r>
                      <a:r>
                        <a:rPr lang="en-US" sz="1400" kern="100">
                          <a:latin typeface="Times New Roman"/>
                          <a:ea typeface="宋体"/>
                          <a:cs typeface="Times New Roman"/>
                        </a:rPr>
                        <a:t>dlv.isc.org</a:t>
                      </a:r>
                      <a:r>
                        <a:rPr lang="zh-CN" sz="1400" kern="100">
                          <a:latin typeface="Times New Roman"/>
                          <a:ea typeface="宋体"/>
                          <a:cs typeface="Times New Roman"/>
                        </a:rPr>
                        <a:t>）的</a:t>
                      </a:r>
                      <a:r>
                        <a:rPr lang="en-US" sz="1400" kern="100">
                          <a:latin typeface="Times New Roman"/>
                          <a:ea typeface="宋体"/>
                          <a:cs typeface="Times New Roman"/>
                        </a:rPr>
                        <a:t>DNSSEC key</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691">
                <a:tc rowSpan="4">
                  <a:txBody>
                    <a:bodyPr/>
                    <a:lstStyle/>
                    <a:p>
                      <a:pPr indent="190500" algn="ctr">
                        <a:lnSpc>
                          <a:spcPts val="1350"/>
                        </a:lnSpc>
                        <a:spcAft>
                          <a:spcPts val="0"/>
                        </a:spcAft>
                      </a:pPr>
                      <a:r>
                        <a:rPr lang="zh-CN" sz="1400" kern="100">
                          <a:latin typeface="Times New Roman"/>
                          <a:ea typeface="宋体"/>
                          <a:cs typeface="Times New Roman"/>
                        </a:rPr>
                        <a:t>区数据库文件</a:t>
                      </a:r>
                    </a:p>
                  </a:txBody>
                  <a:tcPr marL="19352" marR="1935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en-US" sz="1400" kern="100" dirty="0">
                          <a:latin typeface="Times New Roman"/>
                          <a:ea typeface="宋体"/>
                          <a:cs typeface="Times New Roman"/>
                        </a:rPr>
                        <a:t>/</a:t>
                      </a:r>
                      <a:r>
                        <a:rPr lang="en-US" sz="1400" kern="100" dirty="0" err="1">
                          <a:latin typeface="Times New Roman"/>
                          <a:ea typeface="宋体"/>
                          <a:cs typeface="Times New Roman"/>
                        </a:rPr>
                        <a:t>var</a:t>
                      </a:r>
                      <a:r>
                        <a:rPr lang="en-US" sz="1400" kern="100" dirty="0">
                          <a:latin typeface="Times New Roman"/>
                          <a:ea typeface="宋体"/>
                          <a:cs typeface="Times New Roman"/>
                        </a:rPr>
                        <a:t>/named/named.ca</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dirty="0">
                          <a:latin typeface="Times New Roman"/>
                          <a:ea typeface="宋体"/>
                          <a:cs typeface="Times New Roman"/>
                        </a:rPr>
                        <a:t>根服务器线索文件</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5115">
                <a:tc vMerge="1">
                  <a:txBody>
                    <a:bodyPr/>
                    <a:lstStyle/>
                    <a:p>
                      <a:endParaRPr lang="zh-CN" altLang="en-US"/>
                    </a:p>
                  </a:txBody>
                  <a:tcPr/>
                </a:tc>
                <a:tc>
                  <a:txBody>
                    <a:bodyPr/>
                    <a:lstStyle/>
                    <a:p>
                      <a:pPr indent="190500" algn="just">
                        <a:lnSpc>
                          <a:spcPts val="1350"/>
                        </a:lnSpc>
                        <a:spcAft>
                          <a:spcPts val="0"/>
                        </a:spcAft>
                      </a:pPr>
                      <a:r>
                        <a:rPr lang="en-US" sz="1400" kern="100">
                          <a:latin typeface="Times New Roman"/>
                          <a:ea typeface="宋体"/>
                          <a:cs typeface="Times New Roman"/>
                        </a:rPr>
                        <a:t>/var/named/named.localhost</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en-US" sz="1400" kern="100" dirty="0" err="1">
                          <a:latin typeface="Times New Roman"/>
                          <a:ea typeface="宋体"/>
                          <a:cs typeface="Times New Roman"/>
                        </a:rPr>
                        <a:t>localdomain</a:t>
                      </a:r>
                      <a:r>
                        <a:rPr lang="en-US" sz="1400" kern="100" dirty="0">
                          <a:latin typeface="Times New Roman"/>
                          <a:ea typeface="宋体"/>
                          <a:cs typeface="Times New Roman"/>
                        </a:rPr>
                        <a:t> </a:t>
                      </a:r>
                      <a:r>
                        <a:rPr lang="zh-CN" sz="1400" kern="100" dirty="0">
                          <a:latin typeface="Times New Roman"/>
                          <a:ea typeface="宋体"/>
                          <a:cs typeface="Times New Roman"/>
                        </a:rPr>
                        <a:t>正向区数据库文件，用于将名字</a:t>
                      </a:r>
                      <a:r>
                        <a:rPr lang="en-US" sz="1400" kern="100" dirty="0">
                          <a:latin typeface="Times New Roman"/>
                          <a:ea typeface="宋体"/>
                          <a:cs typeface="Times New Roman"/>
                        </a:rPr>
                        <a:t> </a:t>
                      </a:r>
                      <a:r>
                        <a:rPr lang="en-US" sz="1400" kern="100" dirty="0" err="1">
                          <a:latin typeface="Times New Roman"/>
                          <a:ea typeface="宋体"/>
                          <a:cs typeface="Times New Roman"/>
                        </a:rPr>
                        <a:t>localhost.localdomain</a:t>
                      </a:r>
                      <a:r>
                        <a:rPr lang="en-US" sz="1400" kern="100" dirty="0">
                          <a:latin typeface="Times New Roman"/>
                          <a:ea typeface="宋体"/>
                          <a:cs typeface="Times New Roman"/>
                        </a:rPr>
                        <a:t> </a:t>
                      </a:r>
                      <a:r>
                        <a:rPr lang="zh-CN" sz="1400" kern="100" dirty="0">
                          <a:latin typeface="Times New Roman"/>
                          <a:ea typeface="宋体"/>
                          <a:cs typeface="Times New Roman"/>
                        </a:rPr>
                        <a:t>转换为本地回送</a:t>
                      </a:r>
                      <a:r>
                        <a:rPr lang="en-US" sz="1400" kern="100" dirty="0">
                          <a:latin typeface="Times New Roman"/>
                          <a:ea typeface="宋体"/>
                          <a:cs typeface="Times New Roman"/>
                        </a:rPr>
                        <a:t> IPV4 </a:t>
                      </a:r>
                      <a:r>
                        <a:rPr lang="zh-CN" sz="1400" kern="100" dirty="0">
                          <a:latin typeface="Times New Roman"/>
                          <a:ea typeface="宋体"/>
                          <a:cs typeface="Times New Roman"/>
                        </a:rPr>
                        <a:t>地址</a:t>
                      </a:r>
                      <a:r>
                        <a:rPr lang="en-US" sz="1400" kern="100" dirty="0">
                          <a:latin typeface="Times New Roman"/>
                          <a:ea typeface="宋体"/>
                          <a:cs typeface="Times New Roman"/>
                        </a:rPr>
                        <a:t> 127.0.0.1</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6613">
                <a:tc vMerge="1">
                  <a:txBody>
                    <a:bodyPr/>
                    <a:lstStyle/>
                    <a:p>
                      <a:endParaRPr lang="zh-CN" altLang="en-US"/>
                    </a:p>
                  </a:txBody>
                  <a:tcPr/>
                </a:tc>
                <a:tc>
                  <a:txBody>
                    <a:bodyPr/>
                    <a:lstStyle/>
                    <a:p>
                      <a:pPr indent="190500" algn="just">
                        <a:lnSpc>
                          <a:spcPts val="1350"/>
                        </a:lnSpc>
                        <a:spcAft>
                          <a:spcPts val="0"/>
                        </a:spcAft>
                      </a:pPr>
                      <a:r>
                        <a:rPr lang="en-US" sz="1400" kern="100">
                          <a:latin typeface="Times New Roman"/>
                          <a:ea typeface="宋体"/>
                          <a:cs typeface="Times New Roman"/>
                        </a:rPr>
                        <a:t>/var/named/named.loopback</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dirty="0">
                          <a:latin typeface="Times New Roman"/>
                          <a:ea typeface="宋体"/>
                          <a:cs typeface="Times New Roman"/>
                        </a:rPr>
                        <a:t>反向区数据库文件，用于将本地回送</a:t>
                      </a:r>
                      <a:r>
                        <a:rPr lang="en-US" sz="1400" kern="100" dirty="0">
                          <a:latin typeface="Times New Roman"/>
                          <a:ea typeface="宋体"/>
                          <a:cs typeface="Times New Roman"/>
                        </a:rPr>
                        <a:t> IPV4 </a:t>
                      </a:r>
                      <a:r>
                        <a:rPr lang="zh-CN" sz="1400" kern="100" dirty="0">
                          <a:latin typeface="Times New Roman"/>
                          <a:ea typeface="宋体"/>
                          <a:cs typeface="Times New Roman"/>
                        </a:rPr>
                        <a:t>地址</a:t>
                      </a:r>
                      <a:r>
                        <a:rPr lang="en-US" sz="1400" kern="100" dirty="0">
                          <a:latin typeface="Times New Roman"/>
                          <a:ea typeface="宋体"/>
                          <a:cs typeface="Times New Roman"/>
                        </a:rPr>
                        <a:t> 127.0.0.1 </a:t>
                      </a:r>
                      <a:r>
                        <a:rPr lang="zh-CN" sz="1400" kern="100" dirty="0">
                          <a:latin typeface="Times New Roman"/>
                          <a:ea typeface="宋体"/>
                          <a:cs typeface="Times New Roman"/>
                        </a:rPr>
                        <a:t>转换为名字</a:t>
                      </a:r>
                      <a:r>
                        <a:rPr lang="en-US" sz="1400" kern="100" dirty="0">
                          <a:latin typeface="Times New Roman"/>
                          <a:ea typeface="宋体"/>
                          <a:cs typeface="Times New Roman"/>
                        </a:rPr>
                        <a:t> </a:t>
                      </a:r>
                      <a:r>
                        <a:rPr lang="en-US" sz="1400" kern="100" dirty="0" err="1">
                          <a:latin typeface="Times New Roman"/>
                          <a:ea typeface="宋体"/>
                          <a:cs typeface="Times New Roman"/>
                        </a:rPr>
                        <a:t>localhost</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0864">
                <a:tc vMerge="1">
                  <a:txBody>
                    <a:bodyPr/>
                    <a:lstStyle/>
                    <a:p>
                      <a:endParaRPr lang="zh-CN" altLang="en-US"/>
                    </a:p>
                  </a:txBody>
                  <a:tcPr/>
                </a:tc>
                <a:tc>
                  <a:txBody>
                    <a:bodyPr/>
                    <a:lstStyle/>
                    <a:p>
                      <a:pPr indent="190500" algn="just">
                        <a:lnSpc>
                          <a:spcPts val="1350"/>
                        </a:lnSpc>
                        <a:spcAft>
                          <a:spcPts val="0"/>
                        </a:spcAft>
                      </a:pPr>
                      <a:r>
                        <a:rPr lang="en-US" sz="1400" kern="100">
                          <a:latin typeface="Times New Roman"/>
                          <a:ea typeface="宋体"/>
                          <a:cs typeface="Times New Roman"/>
                        </a:rPr>
                        <a:t>/var/named/named.empty</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dirty="0">
                          <a:latin typeface="Times New Roman"/>
                          <a:ea typeface="宋体"/>
                          <a:cs typeface="Times New Roman"/>
                        </a:rPr>
                        <a:t>广播地址的反向区数据库文件</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10119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BIND</a:t>
            </a:r>
            <a:r>
              <a:rPr lang="zh-CN" altLang="en-US" dirty="0"/>
              <a:t>的配置语法</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57</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15383538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named.conf</a:t>
            </a:r>
            <a:r>
              <a:rPr lang="en-US" altLang="zh-CN" dirty="0"/>
              <a:t> </a:t>
            </a:r>
            <a:r>
              <a:rPr lang="zh-CN" altLang="en-US" dirty="0"/>
              <a:t>中常用的</a:t>
            </a:r>
            <a:br>
              <a:rPr lang="en-US" altLang="zh-CN" dirty="0"/>
            </a:br>
            <a:r>
              <a:rPr lang="zh-CN" altLang="en-US" dirty="0"/>
              <a:t>配置语句</a:t>
            </a:r>
          </a:p>
        </p:txBody>
      </p:sp>
      <p:sp>
        <p:nvSpPr>
          <p:cNvPr id="3" name="内容占位符 2"/>
          <p:cNvSpPr>
            <a:spLocks noGrp="1"/>
          </p:cNvSpPr>
          <p:nvPr>
            <p:ph idx="1"/>
          </p:nvPr>
        </p:nvSpPr>
        <p:spPr/>
        <p:txBody>
          <a:bodyPr/>
          <a:lstStyle/>
          <a:p>
            <a:r>
              <a:rPr lang="zh-CN" altLang="en-US" dirty="0"/>
              <a:t>定义客户端匹配列表名称</a:t>
            </a:r>
            <a:r>
              <a:rPr lang="en-US" altLang="zh-CN" dirty="0"/>
              <a:t>——</a:t>
            </a:r>
            <a:r>
              <a:rPr lang="en-US" altLang="zh-CN" b="1" dirty="0" err="1">
                <a:solidFill>
                  <a:srgbClr val="002060"/>
                </a:solidFill>
              </a:rPr>
              <a:t>acl</a:t>
            </a:r>
            <a:endParaRPr lang="en-US" altLang="zh-CN" b="1" dirty="0">
              <a:solidFill>
                <a:srgbClr val="002060"/>
              </a:solidFill>
            </a:endParaRPr>
          </a:p>
          <a:p>
            <a:pPr lvl="1"/>
            <a:r>
              <a:rPr lang="zh-CN" altLang="en-US" dirty="0"/>
              <a:t>有四个无需定义即可使用的默认匹配列表名称</a:t>
            </a:r>
            <a:endParaRPr lang="en-US" altLang="zh-CN" dirty="0"/>
          </a:p>
          <a:p>
            <a:pPr lvl="2"/>
            <a:r>
              <a:rPr lang="en-US" altLang="zh-CN" b="1" dirty="0"/>
              <a:t>any</a:t>
            </a:r>
            <a:r>
              <a:rPr lang="zh-CN" altLang="en-US" dirty="0"/>
              <a:t>（所有主机）</a:t>
            </a:r>
            <a:endParaRPr lang="en-US" altLang="zh-CN" dirty="0"/>
          </a:p>
          <a:p>
            <a:pPr lvl="2"/>
            <a:r>
              <a:rPr lang="en-US" altLang="zh-CN" b="1" dirty="0"/>
              <a:t>none</a:t>
            </a:r>
            <a:r>
              <a:rPr lang="zh-CN" altLang="en-US" dirty="0"/>
              <a:t>（不匹配任何主机）</a:t>
            </a:r>
          </a:p>
          <a:p>
            <a:pPr lvl="2"/>
            <a:r>
              <a:rPr lang="en-US" altLang="zh-CN" b="1" dirty="0" err="1"/>
              <a:t>localhost</a:t>
            </a:r>
            <a:r>
              <a:rPr lang="zh-CN" altLang="en-US" dirty="0"/>
              <a:t>（本地主机）</a:t>
            </a:r>
            <a:endParaRPr lang="en-US" altLang="zh-CN" dirty="0"/>
          </a:p>
          <a:p>
            <a:pPr lvl="2"/>
            <a:r>
              <a:rPr lang="en-US" altLang="zh-CN" b="1" dirty="0" err="1"/>
              <a:t>localnets</a:t>
            </a:r>
            <a:r>
              <a:rPr lang="zh-CN" altLang="en-US" dirty="0"/>
              <a:t>（本地网络上的所有主机）</a:t>
            </a:r>
            <a:endParaRPr lang="en-US" altLang="zh-CN" dirty="0"/>
          </a:p>
          <a:p>
            <a:r>
              <a:rPr lang="zh-CN" altLang="en-US" dirty="0"/>
              <a:t>定义全局配置选项 </a:t>
            </a:r>
            <a:r>
              <a:rPr lang="en-US" altLang="zh-CN" dirty="0"/>
              <a:t>——</a:t>
            </a:r>
            <a:r>
              <a:rPr lang="en-US" altLang="zh-CN" b="1" dirty="0">
                <a:solidFill>
                  <a:srgbClr val="002060"/>
                </a:solidFill>
              </a:rPr>
              <a:t>options</a:t>
            </a:r>
          </a:p>
          <a:p>
            <a:r>
              <a:rPr lang="zh-CN" altLang="en-US" dirty="0"/>
              <a:t>定义区声明</a:t>
            </a:r>
            <a:r>
              <a:rPr lang="en-US" altLang="zh-CN" dirty="0"/>
              <a:t>——</a:t>
            </a:r>
            <a:r>
              <a:rPr lang="en-US" altLang="zh-CN" b="1" dirty="0">
                <a:solidFill>
                  <a:srgbClr val="002060"/>
                </a:solidFill>
              </a:rPr>
              <a:t>zone</a:t>
            </a:r>
          </a:p>
          <a:p>
            <a:r>
              <a:rPr lang="zh-CN" altLang="en-US" dirty="0"/>
              <a:t>包含其他文件到本文件</a:t>
            </a:r>
            <a:r>
              <a:rPr lang="en-US" altLang="zh-CN" dirty="0"/>
              <a:t>——</a:t>
            </a:r>
            <a:r>
              <a:rPr lang="en-US" altLang="zh-CN" b="1" dirty="0">
                <a:solidFill>
                  <a:srgbClr val="002060"/>
                </a:solidFill>
              </a:rPr>
              <a:t>include</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extLst>
      <p:ext uri="{BB962C8B-B14F-4D97-AF65-F5344CB8AC3E}">
        <p14:creationId xmlns:p14="http://schemas.microsoft.com/office/powerpoint/2010/main" val="4808821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named.conf</a:t>
            </a:r>
            <a:br>
              <a:rPr lang="en-US" altLang="zh-CN" dirty="0"/>
            </a:br>
            <a:r>
              <a:rPr lang="en-US" altLang="zh-CN" dirty="0"/>
              <a:t>——</a:t>
            </a:r>
            <a:r>
              <a:rPr lang="zh-CN" altLang="en-US" dirty="0"/>
              <a:t>全局配置选项（</a:t>
            </a:r>
            <a:r>
              <a:rPr lang="en-US" altLang="zh-CN" b="1" dirty="0">
                <a:solidFill>
                  <a:srgbClr val="002060"/>
                </a:solidFill>
              </a:rPr>
              <a:t>options</a:t>
            </a:r>
            <a:r>
              <a:rPr lang="zh-CN" altLang="en-US" dirty="0"/>
              <a:t>）</a:t>
            </a:r>
          </a:p>
        </p:txBody>
      </p:sp>
      <p:sp>
        <p:nvSpPr>
          <p:cNvPr id="3" name="内容占位符 2"/>
          <p:cNvSpPr>
            <a:spLocks noGrp="1"/>
          </p:cNvSpPr>
          <p:nvPr>
            <p:ph idx="1"/>
          </p:nvPr>
        </p:nvSpPr>
        <p:spPr>
          <a:xfrm>
            <a:off x="457200" y="3284984"/>
            <a:ext cx="8229600" cy="2845941"/>
          </a:xfrm>
        </p:spPr>
        <p:txBody>
          <a:bodyPr/>
          <a:lstStyle/>
          <a:p>
            <a:r>
              <a:rPr lang="zh-CN" altLang="en-US" dirty="0"/>
              <a:t>常用的配置子句</a:t>
            </a:r>
            <a:endParaRPr lang="en-US" altLang="zh-CN" dirty="0"/>
          </a:p>
          <a:p>
            <a:pPr lvl="1"/>
            <a:r>
              <a:rPr lang="zh-CN" altLang="en-US" sz="2800" dirty="0"/>
              <a:t>定义服务器区配置文件的工作目录（</a:t>
            </a:r>
            <a:r>
              <a:rPr lang="en-US" altLang="zh-CN" sz="2800" b="1" dirty="0">
                <a:solidFill>
                  <a:srgbClr val="002060"/>
                </a:solidFill>
              </a:rPr>
              <a:t>directory</a:t>
            </a:r>
            <a:r>
              <a:rPr lang="zh-CN" altLang="en-US" sz="2800" dirty="0"/>
              <a:t>）</a:t>
            </a:r>
            <a:endParaRPr lang="en-US" altLang="zh-CN" sz="2800" dirty="0"/>
          </a:p>
          <a:p>
            <a:pPr lvl="1"/>
            <a:r>
              <a:rPr lang="zh-CN" altLang="en-US" sz="2800" dirty="0"/>
              <a:t>定义查询和传输的访问控制</a:t>
            </a:r>
            <a:endParaRPr lang="en-US" altLang="zh-CN" sz="2800" dirty="0"/>
          </a:p>
          <a:p>
            <a:pPr lvl="2"/>
            <a:r>
              <a:rPr lang="zh-CN" altLang="en-US" sz="2400" dirty="0"/>
              <a:t>迭代</a:t>
            </a:r>
            <a:r>
              <a:rPr lang="en-US" altLang="zh-CN" sz="2400" dirty="0"/>
              <a:t>: </a:t>
            </a:r>
            <a:r>
              <a:rPr lang="en-US" altLang="zh-CN" sz="2400" b="1" dirty="0">
                <a:solidFill>
                  <a:srgbClr val="002060"/>
                </a:solidFill>
              </a:rPr>
              <a:t>allow-query { match-list; };</a:t>
            </a:r>
          </a:p>
          <a:p>
            <a:pPr lvl="2"/>
            <a:r>
              <a:rPr lang="zh-CN" altLang="en-US" sz="2400" dirty="0"/>
              <a:t>递归</a:t>
            </a:r>
            <a:r>
              <a:rPr lang="en-US" altLang="zh-CN" sz="2400" dirty="0"/>
              <a:t>: </a:t>
            </a:r>
            <a:r>
              <a:rPr lang="en-US" altLang="zh-CN" sz="2400" b="1" dirty="0">
                <a:solidFill>
                  <a:srgbClr val="002060"/>
                </a:solidFill>
              </a:rPr>
              <a:t>allow-recursion { match-list; };</a:t>
            </a:r>
          </a:p>
          <a:p>
            <a:pPr lvl="2"/>
            <a:r>
              <a:rPr lang="zh-CN" altLang="en-US" sz="2400" dirty="0"/>
              <a:t>传输</a:t>
            </a:r>
            <a:r>
              <a:rPr lang="en-US" altLang="zh-CN" sz="2400" dirty="0"/>
              <a:t>: </a:t>
            </a:r>
            <a:r>
              <a:rPr lang="en-US" altLang="zh-CN" sz="2400" b="1" dirty="0">
                <a:solidFill>
                  <a:srgbClr val="002060"/>
                </a:solidFill>
              </a:rPr>
              <a:t>allow-transfer { match-list; };</a:t>
            </a:r>
          </a:p>
          <a:p>
            <a:pPr lvl="1"/>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
        <p:nvSpPr>
          <p:cNvPr id="7" name="TextBox 6"/>
          <p:cNvSpPr txBox="1"/>
          <p:nvPr/>
        </p:nvSpPr>
        <p:spPr>
          <a:xfrm>
            <a:off x="467544" y="1700809"/>
            <a:ext cx="8208912"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a:buFont typeface="Wingdings" pitchFamily="2" charset="2"/>
              <a:buNone/>
            </a:pPr>
            <a:r>
              <a:rPr lang="en-US" altLang="zh-CN" sz="2200" dirty="0"/>
              <a:t>options (</a:t>
            </a:r>
          </a:p>
          <a:p>
            <a:pPr lvl="1">
              <a:buFont typeface="Wingdings" pitchFamily="2" charset="2"/>
              <a:buNone/>
            </a:pPr>
            <a:r>
              <a:rPr lang="en-US" altLang="zh-CN" sz="2200" dirty="0"/>
              <a:t>		</a:t>
            </a:r>
            <a:r>
              <a:rPr lang="zh-CN" altLang="en-US" sz="2200" dirty="0"/>
              <a:t>配置子句；</a:t>
            </a:r>
          </a:p>
          <a:p>
            <a:pPr lvl="1">
              <a:buFont typeface="Wingdings" pitchFamily="2" charset="2"/>
              <a:buNone/>
            </a:pPr>
            <a:r>
              <a:rPr lang="zh-CN" altLang="en-US" sz="2200" dirty="0"/>
              <a:t>		配置子句；</a:t>
            </a:r>
          </a:p>
          <a:p>
            <a:pPr lvl="1">
              <a:buFont typeface="Wingdings" pitchFamily="2" charset="2"/>
              <a:buNone/>
            </a:pPr>
            <a:r>
              <a:rPr lang="en-US" altLang="zh-CN" sz="2200" dirty="0"/>
              <a:t>); </a:t>
            </a:r>
            <a:endParaRPr lang="zh-CN" altLang="en-US" dirty="0"/>
          </a:p>
        </p:txBody>
      </p:sp>
    </p:spTree>
    <p:extLst>
      <p:ext uri="{BB962C8B-B14F-4D97-AF65-F5344CB8AC3E}">
        <p14:creationId xmlns:p14="http://schemas.microsoft.com/office/powerpoint/2010/main" val="145569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简介</a:t>
            </a:r>
          </a:p>
        </p:txBody>
      </p:sp>
      <p:sp>
        <p:nvSpPr>
          <p:cNvPr id="3" name="内容占位符 2"/>
          <p:cNvSpPr>
            <a:spLocks noGrp="1"/>
          </p:cNvSpPr>
          <p:nvPr>
            <p:ph idx="1"/>
          </p:nvPr>
        </p:nvSpPr>
        <p:spPr>
          <a:xfrm>
            <a:off x="457200" y="1124744"/>
            <a:ext cx="8229600" cy="5006181"/>
          </a:xfrm>
        </p:spPr>
        <p:txBody>
          <a:bodyPr/>
          <a:lstStyle/>
          <a:p>
            <a:r>
              <a:rPr lang="en-US" altLang="zh-CN" sz="2800" b="1" dirty="0">
                <a:solidFill>
                  <a:srgbClr val="002060"/>
                </a:solidFill>
              </a:rPr>
              <a:t>DHCP</a:t>
            </a:r>
            <a:r>
              <a:rPr lang="zh-CN" altLang="en-US" sz="2800" dirty="0"/>
              <a:t>（</a:t>
            </a:r>
            <a:r>
              <a:rPr lang="en-US" altLang="zh-CN" sz="2800" dirty="0"/>
              <a:t>Dynamic Host Configuration Protocol</a:t>
            </a:r>
            <a:r>
              <a:rPr lang="zh-CN" altLang="en-US" sz="2800" dirty="0"/>
              <a:t>）动态主机配置协议是</a:t>
            </a:r>
            <a:r>
              <a:rPr lang="en-US" altLang="zh-CN" sz="2800" dirty="0"/>
              <a:t>TCP</a:t>
            </a:r>
            <a:r>
              <a:rPr lang="zh-CN" altLang="en-US" sz="2800" dirty="0"/>
              <a:t>／</a:t>
            </a:r>
            <a:r>
              <a:rPr lang="en-US" altLang="zh-CN" sz="2800" dirty="0"/>
              <a:t>IP</a:t>
            </a:r>
            <a:r>
              <a:rPr lang="zh-CN" altLang="en-US" sz="2800" dirty="0"/>
              <a:t>协议簇中的一种</a:t>
            </a:r>
          </a:p>
          <a:p>
            <a:r>
              <a:rPr lang="en-US" altLang="zh-CN" sz="2800" dirty="0"/>
              <a:t>DHCP </a:t>
            </a:r>
            <a:r>
              <a:rPr lang="zh-CN" altLang="en-US" sz="2800" dirty="0"/>
              <a:t>是由因特网工程任务组（</a:t>
            </a:r>
            <a:r>
              <a:rPr lang="en-US" altLang="zh-CN" sz="2800" dirty="0"/>
              <a:t>IETF</a:t>
            </a:r>
            <a:r>
              <a:rPr lang="zh-CN" altLang="en-US" sz="2800" dirty="0"/>
              <a:t>）设计的，详尽的协议内容参考 </a:t>
            </a:r>
            <a:r>
              <a:rPr lang="en-US" altLang="zh-CN" sz="2800" b="1" dirty="0">
                <a:solidFill>
                  <a:srgbClr val="002060"/>
                </a:solidFill>
              </a:rPr>
              <a:t>RFC2131</a:t>
            </a:r>
            <a:r>
              <a:rPr lang="en-US" altLang="zh-CN" sz="2800" dirty="0"/>
              <a:t> </a:t>
            </a:r>
            <a:r>
              <a:rPr lang="zh-CN" altLang="en-US" sz="2800" dirty="0"/>
              <a:t>和 </a:t>
            </a:r>
            <a:r>
              <a:rPr lang="en-US" altLang="zh-CN" sz="2800" b="1" dirty="0">
                <a:solidFill>
                  <a:srgbClr val="002060"/>
                </a:solidFill>
              </a:rPr>
              <a:t>RFC1541</a:t>
            </a:r>
          </a:p>
          <a:p>
            <a:r>
              <a:rPr lang="en-US" altLang="zh-CN" sz="2800" dirty="0"/>
              <a:t>DHCP </a:t>
            </a:r>
            <a:r>
              <a:rPr lang="zh-CN" altLang="en-US" sz="2800" dirty="0"/>
              <a:t>协议主要是用来自动为局域网中的客户机器分配 </a:t>
            </a:r>
            <a:r>
              <a:rPr lang="en-US" altLang="zh-CN" sz="2800" dirty="0"/>
              <a:t>TCP/IP </a:t>
            </a:r>
            <a:r>
              <a:rPr lang="zh-CN" altLang="en-US" sz="2800" dirty="0"/>
              <a:t>信息的网络协议，并完成每台客户机的 </a:t>
            </a:r>
            <a:r>
              <a:rPr lang="en-US" altLang="zh-CN" sz="2800" dirty="0"/>
              <a:t>TCP/IP </a:t>
            </a:r>
            <a:r>
              <a:rPr lang="zh-CN" altLang="en-US" sz="2800" dirty="0"/>
              <a:t>协议配置</a:t>
            </a:r>
          </a:p>
          <a:p>
            <a:pPr lvl="1"/>
            <a:r>
              <a:rPr lang="en-US" altLang="zh-CN" sz="2400" dirty="0"/>
              <a:t>TCP/IP </a:t>
            </a:r>
            <a:r>
              <a:rPr lang="zh-CN" altLang="en-US" sz="2400" dirty="0"/>
              <a:t>信息包括 </a:t>
            </a:r>
            <a:r>
              <a:rPr lang="en-US" altLang="zh-CN" sz="2400" dirty="0"/>
              <a:t>IP</a:t>
            </a:r>
            <a:r>
              <a:rPr lang="zh-CN" altLang="en-US" sz="2400" dirty="0"/>
              <a:t>地址、子网掩码、网关，以及</a:t>
            </a:r>
            <a:r>
              <a:rPr lang="en-US" altLang="zh-CN" sz="2400" dirty="0"/>
              <a:t>DNS</a:t>
            </a:r>
            <a:r>
              <a:rPr lang="zh-CN" altLang="en-US" sz="2400" dirty="0"/>
              <a:t>服务器等。</a:t>
            </a:r>
          </a:p>
          <a:p>
            <a:r>
              <a:rPr lang="en-US" altLang="zh-CN" sz="2800" dirty="0"/>
              <a:t>DHCP </a:t>
            </a:r>
            <a:r>
              <a:rPr lang="zh-CN" altLang="en-US" sz="2800" dirty="0"/>
              <a:t>的前身是 </a:t>
            </a:r>
            <a:r>
              <a:rPr lang="en-US" altLang="zh-CN" sz="2800" dirty="0"/>
              <a:t>BOOTP</a:t>
            </a:r>
            <a:r>
              <a:rPr lang="zh-CN" altLang="en-US" sz="2800" dirty="0"/>
              <a:t>（引导协议），</a:t>
            </a:r>
            <a:r>
              <a:rPr lang="en-US" altLang="zh-CN" sz="2800" dirty="0"/>
              <a:t>DHCP </a:t>
            </a:r>
            <a:r>
              <a:rPr lang="zh-CN" altLang="en-US" sz="2800" dirty="0"/>
              <a:t>可以说是 </a:t>
            </a:r>
            <a:r>
              <a:rPr lang="en-US" altLang="zh-CN" sz="2800" dirty="0"/>
              <a:t>BOOTP </a:t>
            </a:r>
            <a:r>
              <a:rPr lang="zh-CN" altLang="en-US" sz="2800" dirty="0"/>
              <a:t>的增强版本</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named.conf</a:t>
            </a:r>
            <a:br>
              <a:rPr lang="en-US" altLang="zh-CN" dirty="0"/>
            </a:br>
            <a:r>
              <a:rPr lang="en-US" altLang="zh-CN" dirty="0"/>
              <a:t>——</a:t>
            </a:r>
            <a:r>
              <a:rPr lang="zh-CN" altLang="en-US" dirty="0"/>
              <a:t>定义区声明（</a:t>
            </a:r>
            <a:r>
              <a:rPr lang="en-US" altLang="zh-CN" b="1" dirty="0">
                <a:solidFill>
                  <a:srgbClr val="002060"/>
                </a:solidFill>
              </a:rPr>
              <a:t>zone</a:t>
            </a:r>
            <a:r>
              <a:rPr lang="zh-CN" altLang="en-US" dirty="0"/>
              <a:t>）</a:t>
            </a:r>
          </a:p>
        </p:txBody>
      </p:sp>
      <p:sp>
        <p:nvSpPr>
          <p:cNvPr id="3" name="内容占位符 2"/>
          <p:cNvSpPr>
            <a:spLocks noGrp="1"/>
          </p:cNvSpPr>
          <p:nvPr>
            <p:ph idx="1"/>
          </p:nvPr>
        </p:nvSpPr>
        <p:spPr>
          <a:xfrm>
            <a:off x="457200" y="3573016"/>
            <a:ext cx="8229600" cy="2557909"/>
          </a:xfrm>
        </p:spPr>
        <p:txBody>
          <a:bodyPr/>
          <a:lstStyle/>
          <a:p>
            <a:r>
              <a:rPr lang="zh-CN" altLang="en-US" dirty="0"/>
              <a:t>常用的配置子句</a:t>
            </a:r>
            <a:endParaRPr lang="en-US" altLang="zh-CN" dirty="0"/>
          </a:p>
          <a:p>
            <a:pPr lvl="1"/>
            <a:r>
              <a:rPr lang="zh-CN" altLang="en-US" sz="2800" dirty="0"/>
              <a:t>说明一个区的类型：</a:t>
            </a:r>
            <a:endParaRPr lang="en-US" altLang="zh-CN" sz="2800" dirty="0"/>
          </a:p>
          <a:p>
            <a:pPr lvl="2"/>
            <a:r>
              <a:rPr lang="zh-CN" altLang="en-US" sz="2400" dirty="0"/>
              <a:t> </a:t>
            </a:r>
            <a:r>
              <a:rPr lang="en-US" altLang="zh-CN" sz="2400" b="1" dirty="0">
                <a:solidFill>
                  <a:srgbClr val="002060"/>
                </a:solidFill>
              </a:rPr>
              <a:t>type  </a:t>
            </a:r>
            <a:r>
              <a:rPr lang="en-US" altLang="zh-CN" sz="2400" b="1" i="1" dirty="0" err="1">
                <a:solidFill>
                  <a:srgbClr val="002060"/>
                </a:solidFill>
              </a:rPr>
              <a:t>master</a:t>
            </a:r>
            <a:r>
              <a:rPr lang="en-US" altLang="zh-CN" sz="2400" b="1" dirty="0" err="1">
                <a:solidFill>
                  <a:srgbClr val="002060"/>
                </a:solidFill>
              </a:rPr>
              <a:t>|</a:t>
            </a:r>
            <a:r>
              <a:rPr lang="en-US" altLang="zh-CN" sz="2400" b="1" i="1" dirty="0" err="1">
                <a:solidFill>
                  <a:srgbClr val="002060"/>
                </a:solidFill>
              </a:rPr>
              <a:t>hint</a:t>
            </a:r>
            <a:r>
              <a:rPr lang="en-US" altLang="zh-CN" sz="2400" b="1" dirty="0" err="1">
                <a:solidFill>
                  <a:srgbClr val="002060"/>
                </a:solidFill>
              </a:rPr>
              <a:t>|</a:t>
            </a:r>
            <a:r>
              <a:rPr lang="en-US" altLang="zh-CN" sz="2400" b="1" i="1" dirty="0" err="1">
                <a:solidFill>
                  <a:srgbClr val="002060"/>
                </a:solidFill>
              </a:rPr>
              <a:t>slave</a:t>
            </a:r>
            <a:r>
              <a:rPr lang="en-US" altLang="zh-CN" sz="2400" b="1" dirty="0">
                <a:solidFill>
                  <a:srgbClr val="002060"/>
                </a:solidFill>
              </a:rPr>
              <a:t> </a:t>
            </a:r>
          </a:p>
          <a:p>
            <a:pPr lvl="1"/>
            <a:r>
              <a:rPr lang="zh-CN" altLang="en-US" sz="2800" dirty="0"/>
              <a:t>说明本区的数据库文件位置：</a:t>
            </a:r>
            <a:endParaRPr lang="en-US" altLang="zh-CN" sz="2800" dirty="0"/>
          </a:p>
          <a:p>
            <a:pPr lvl="2"/>
            <a:r>
              <a:rPr lang="zh-CN" altLang="en-US" sz="2400" dirty="0"/>
              <a:t> </a:t>
            </a:r>
            <a:r>
              <a:rPr lang="en-US" altLang="zh-CN" sz="2400" b="1" dirty="0">
                <a:solidFill>
                  <a:srgbClr val="002060"/>
                </a:solidFill>
              </a:rPr>
              <a:t>file  “</a:t>
            </a:r>
            <a:r>
              <a:rPr lang="en-US" altLang="zh-CN" sz="2400" b="1" i="1" dirty="0">
                <a:solidFill>
                  <a:srgbClr val="002060"/>
                </a:solidFill>
              </a:rPr>
              <a:t>filename</a:t>
            </a:r>
            <a:r>
              <a:rPr lang="en-US" altLang="zh-CN" sz="2400" b="1" dirty="0">
                <a:solidFill>
                  <a:srgbClr val="002060"/>
                </a:solidFill>
              </a:rPr>
              <a:t>”</a:t>
            </a:r>
            <a:endParaRPr lang="zh-CN" altLang="en-US" sz="2400" b="1" dirty="0">
              <a:solidFill>
                <a:srgbClr val="00206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
        <p:nvSpPr>
          <p:cNvPr id="7" name="TextBox 6"/>
          <p:cNvSpPr txBox="1"/>
          <p:nvPr/>
        </p:nvSpPr>
        <p:spPr>
          <a:xfrm>
            <a:off x="467544" y="1700809"/>
            <a:ext cx="8208912" cy="178510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a:buFont typeface="Wingdings" pitchFamily="2" charset="2"/>
              <a:buNone/>
            </a:pPr>
            <a:r>
              <a:rPr lang="it-IT" altLang="zh-CN" sz="2200" dirty="0"/>
              <a:t>zone  “zone-name” IN (</a:t>
            </a:r>
          </a:p>
          <a:p>
            <a:pPr lvl="1">
              <a:buFont typeface="Wingdings" pitchFamily="2" charset="2"/>
              <a:buNone/>
            </a:pPr>
            <a:r>
              <a:rPr lang="it-IT" altLang="zh-CN" sz="2200" dirty="0"/>
              <a:t>	type	</a:t>
            </a:r>
            <a:r>
              <a:rPr lang="zh-CN" altLang="it-IT" sz="2200" dirty="0"/>
              <a:t>子句</a:t>
            </a:r>
            <a:r>
              <a:rPr lang="it-IT" altLang="zh-CN" sz="2200" dirty="0"/>
              <a:t>;</a:t>
            </a:r>
          </a:p>
          <a:p>
            <a:pPr lvl="1">
              <a:buFont typeface="Wingdings" pitchFamily="2" charset="2"/>
              <a:buNone/>
            </a:pPr>
            <a:r>
              <a:rPr lang="it-IT" altLang="zh-CN" sz="2200" dirty="0"/>
              <a:t>	file	</a:t>
            </a:r>
            <a:r>
              <a:rPr lang="zh-CN" altLang="it-IT" sz="2200" dirty="0"/>
              <a:t>子句</a:t>
            </a:r>
            <a:r>
              <a:rPr lang="it-IT" altLang="zh-CN" sz="2200" dirty="0"/>
              <a:t>;</a:t>
            </a:r>
          </a:p>
          <a:p>
            <a:pPr lvl="1">
              <a:buFont typeface="Wingdings" pitchFamily="2" charset="2"/>
              <a:buNone/>
            </a:pPr>
            <a:r>
              <a:rPr lang="it-IT" altLang="zh-CN" sz="2200" dirty="0"/>
              <a:t>	</a:t>
            </a:r>
            <a:r>
              <a:rPr lang="zh-CN" altLang="it-IT" sz="2200" dirty="0"/>
              <a:t>其他子句</a:t>
            </a:r>
            <a:r>
              <a:rPr lang="it-IT" altLang="zh-CN" sz="2200" dirty="0"/>
              <a:t>;</a:t>
            </a:r>
          </a:p>
          <a:p>
            <a:pPr lvl="1">
              <a:buFont typeface="Wingdings" pitchFamily="2" charset="2"/>
              <a:buNone/>
            </a:pPr>
            <a:r>
              <a:rPr lang="it-IT" altLang="zh-CN" sz="2200" dirty="0"/>
              <a:t>);</a:t>
            </a:r>
            <a:endParaRPr lang="zh-CN" altLang="en-US" dirty="0"/>
          </a:p>
        </p:txBody>
      </p:sp>
    </p:spTree>
    <p:extLst>
      <p:ext uri="{BB962C8B-B14F-4D97-AF65-F5344CB8AC3E}">
        <p14:creationId xmlns:p14="http://schemas.microsoft.com/office/powerpoint/2010/main" val="1534221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区数据库文件概述</a:t>
            </a:r>
          </a:p>
        </p:txBody>
      </p:sp>
      <p:sp>
        <p:nvSpPr>
          <p:cNvPr id="3" name="内容占位符 2"/>
          <p:cNvSpPr>
            <a:spLocks noGrp="1"/>
          </p:cNvSpPr>
          <p:nvPr>
            <p:ph idx="1"/>
          </p:nvPr>
        </p:nvSpPr>
        <p:spPr>
          <a:xfrm>
            <a:off x="457200" y="1340768"/>
            <a:ext cx="8229600" cy="4790157"/>
          </a:xfrm>
        </p:spPr>
        <p:txBody>
          <a:bodyPr/>
          <a:lstStyle/>
          <a:p>
            <a:r>
              <a:rPr lang="zh-CN" altLang="en-US" dirty="0"/>
              <a:t>区数文件</a:t>
            </a:r>
            <a:r>
              <a:rPr lang="zh-CN" altLang="zh-CN" dirty="0"/>
              <a:t>通常也称</a:t>
            </a:r>
            <a:r>
              <a:rPr lang="zh-CN" altLang="en-US" dirty="0"/>
              <a:t>（</a:t>
            </a:r>
            <a:r>
              <a:rPr lang="zh-CN" altLang="zh-CN" dirty="0"/>
              <a:t>域名</a:t>
            </a:r>
            <a:r>
              <a:rPr lang="en-US" altLang="zh-CN" dirty="0"/>
              <a:t>|</a:t>
            </a:r>
            <a:r>
              <a:rPr lang="zh-CN" altLang="en-US" dirty="0"/>
              <a:t>区）</a:t>
            </a:r>
            <a:r>
              <a:rPr lang="zh-CN" altLang="zh-CN" dirty="0"/>
              <a:t>数据库文件</a:t>
            </a:r>
            <a:endParaRPr lang="en-US" altLang="zh-CN" dirty="0"/>
          </a:p>
          <a:p>
            <a:r>
              <a:rPr lang="zh-CN" altLang="zh-CN" dirty="0"/>
              <a:t>区文件定义了一个区的</a:t>
            </a:r>
            <a:r>
              <a:rPr lang="zh-CN" altLang="en-US" dirty="0"/>
              <a:t>所有</a:t>
            </a:r>
            <a:r>
              <a:rPr lang="zh-CN" altLang="zh-CN" dirty="0"/>
              <a:t>域名信息</a:t>
            </a:r>
            <a:endParaRPr lang="en-US" altLang="zh-CN" dirty="0"/>
          </a:p>
          <a:p>
            <a:r>
              <a:rPr lang="zh-CN" altLang="zh-CN" dirty="0"/>
              <a:t>区文件</a:t>
            </a:r>
            <a:r>
              <a:rPr lang="zh-CN" altLang="en-US" dirty="0"/>
              <a:t>的组成</a:t>
            </a:r>
            <a:endParaRPr lang="en-US" altLang="zh-CN" dirty="0"/>
          </a:p>
          <a:p>
            <a:pPr lvl="1"/>
            <a:r>
              <a:rPr lang="zh-CN" altLang="zh-CN" b="1" dirty="0">
                <a:solidFill>
                  <a:srgbClr val="002060"/>
                </a:solidFill>
              </a:rPr>
              <a:t>资源记录</a:t>
            </a:r>
            <a:r>
              <a:rPr lang="zh-CN" altLang="zh-CN" dirty="0"/>
              <a:t>（</a:t>
            </a:r>
            <a:r>
              <a:rPr lang="en-US" altLang="zh-CN" dirty="0"/>
              <a:t>Resource Records</a:t>
            </a:r>
            <a:r>
              <a:rPr lang="zh-CN" altLang="zh-CN" dirty="0"/>
              <a:t>，</a:t>
            </a:r>
            <a:r>
              <a:rPr lang="en-US" altLang="zh-CN" dirty="0"/>
              <a:t>RR</a:t>
            </a:r>
            <a:r>
              <a:rPr lang="zh-CN" altLang="zh-CN" dirty="0"/>
              <a:t>）</a:t>
            </a:r>
            <a:endParaRPr lang="en-US" altLang="zh-CN" dirty="0"/>
          </a:p>
          <a:p>
            <a:pPr lvl="2"/>
            <a:r>
              <a:rPr lang="zh-CN" altLang="en-US" b="1" dirty="0">
                <a:solidFill>
                  <a:srgbClr val="C00000"/>
                </a:solidFill>
              </a:rPr>
              <a:t>每个区文件都是由 </a:t>
            </a:r>
            <a:r>
              <a:rPr lang="en-US" altLang="zh-CN" b="1" dirty="0">
                <a:solidFill>
                  <a:srgbClr val="002060"/>
                </a:solidFill>
              </a:rPr>
              <a:t>SOA</a:t>
            </a:r>
            <a:r>
              <a:rPr lang="en-US" altLang="zh-CN" dirty="0"/>
              <a:t> </a:t>
            </a:r>
            <a:r>
              <a:rPr lang="en-US" altLang="zh-CN" b="1" dirty="0">
                <a:solidFill>
                  <a:srgbClr val="C00000"/>
                </a:solidFill>
              </a:rPr>
              <a:t>RR </a:t>
            </a:r>
            <a:r>
              <a:rPr lang="zh-CN" altLang="en-US" b="1" dirty="0">
                <a:solidFill>
                  <a:srgbClr val="C00000"/>
                </a:solidFill>
              </a:rPr>
              <a:t>开始</a:t>
            </a:r>
            <a:r>
              <a:rPr lang="zh-CN" altLang="en-US" dirty="0"/>
              <a:t>，随后应该包含 </a:t>
            </a:r>
            <a:r>
              <a:rPr lang="en-US" altLang="zh-CN" b="1" dirty="0">
                <a:solidFill>
                  <a:srgbClr val="002060"/>
                </a:solidFill>
              </a:rPr>
              <a:t>NS</a:t>
            </a:r>
            <a:r>
              <a:rPr lang="en-US" altLang="zh-CN" dirty="0"/>
              <a:t> RR</a:t>
            </a:r>
          </a:p>
          <a:p>
            <a:pPr lvl="2"/>
            <a:r>
              <a:rPr lang="zh-CN" altLang="en-US" dirty="0"/>
              <a:t>对于正向解析文件还包括 </a:t>
            </a:r>
            <a:r>
              <a:rPr lang="en-US" altLang="zh-CN" b="1" dirty="0">
                <a:solidFill>
                  <a:srgbClr val="002060"/>
                </a:solidFill>
              </a:rPr>
              <a:t>A</a:t>
            </a:r>
            <a:r>
              <a:rPr lang="en-US" altLang="zh-CN" dirty="0"/>
              <a:t> RR, </a:t>
            </a:r>
            <a:r>
              <a:rPr lang="en-US" altLang="zh-CN" b="1" dirty="0">
                <a:solidFill>
                  <a:srgbClr val="002060"/>
                </a:solidFill>
              </a:rPr>
              <a:t>MX</a:t>
            </a:r>
            <a:r>
              <a:rPr lang="en-US" altLang="zh-CN" dirty="0"/>
              <a:t> RR, </a:t>
            </a:r>
            <a:r>
              <a:rPr lang="en-US" altLang="zh-CN" b="1" dirty="0">
                <a:solidFill>
                  <a:srgbClr val="002060"/>
                </a:solidFill>
              </a:rPr>
              <a:t>CNAME</a:t>
            </a:r>
            <a:r>
              <a:rPr lang="en-US" altLang="zh-CN" dirty="0"/>
              <a:t> RR </a:t>
            </a:r>
            <a:r>
              <a:rPr lang="zh-CN" altLang="en-US" dirty="0"/>
              <a:t>等</a:t>
            </a:r>
          </a:p>
          <a:p>
            <a:pPr lvl="2"/>
            <a:r>
              <a:rPr lang="zh-CN" altLang="en-US" dirty="0"/>
              <a:t>而对于反向解析文件还包括 </a:t>
            </a:r>
            <a:r>
              <a:rPr lang="en-US" altLang="zh-CN" b="1" dirty="0">
                <a:solidFill>
                  <a:srgbClr val="002060"/>
                </a:solidFill>
              </a:rPr>
              <a:t>PTR</a:t>
            </a:r>
            <a:r>
              <a:rPr lang="en-US" altLang="zh-CN" dirty="0"/>
              <a:t> RR </a:t>
            </a:r>
            <a:r>
              <a:rPr lang="zh-CN" altLang="en-US" dirty="0"/>
              <a:t>等</a:t>
            </a:r>
            <a:endParaRPr lang="en-US" altLang="zh-CN" dirty="0"/>
          </a:p>
          <a:p>
            <a:pPr lvl="1"/>
            <a:r>
              <a:rPr lang="zh-CN" altLang="zh-CN" b="1" dirty="0">
                <a:solidFill>
                  <a:srgbClr val="002060"/>
                </a:solidFill>
              </a:rPr>
              <a:t>区文件指令</a:t>
            </a:r>
            <a:endParaRPr lang="en-US" altLang="zh-CN" b="1" dirty="0">
              <a:solidFill>
                <a:srgbClr val="002060"/>
              </a:solidFill>
            </a:endParaRPr>
          </a:p>
          <a:p>
            <a:pPr lvl="2"/>
            <a:r>
              <a:rPr lang="zh-CN" altLang="zh-CN" sz="2400" dirty="0"/>
              <a:t>简化区文件结构</a:t>
            </a:r>
            <a:r>
              <a:rPr lang="zh-CN" altLang="en-US" sz="2400" dirty="0"/>
              <a:t>（</a:t>
            </a:r>
            <a:r>
              <a:rPr lang="en-US" altLang="zh-CN" sz="2400" dirty="0"/>
              <a:t> </a:t>
            </a:r>
            <a:r>
              <a:rPr lang="en-US" altLang="zh-CN" b="1" dirty="0">
                <a:solidFill>
                  <a:srgbClr val="002060"/>
                </a:solidFill>
              </a:rPr>
              <a:t>$INCLUDE</a:t>
            </a:r>
            <a:r>
              <a:rPr lang="zh-CN" altLang="en-US" sz="2400" dirty="0"/>
              <a:t>、</a:t>
            </a:r>
            <a:r>
              <a:rPr lang="en-US" altLang="zh-CN" b="1" dirty="0">
                <a:solidFill>
                  <a:srgbClr val="002060"/>
                </a:solidFill>
              </a:rPr>
              <a:t>$GENERATE </a:t>
            </a:r>
            <a:r>
              <a:rPr lang="zh-CN" altLang="en-US" sz="2400" dirty="0"/>
              <a:t>）</a:t>
            </a:r>
            <a:endParaRPr lang="zh-CN" altLang="zh-CN" sz="2400" dirty="0"/>
          </a:p>
          <a:p>
            <a:pPr lvl="2"/>
            <a:r>
              <a:rPr lang="zh-CN" altLang="en-US" sz="2400" dirty="0"/>
              <a:t>声明</a:t>
            </a:r>
            <a:r>
              <a:rPr lang="zh-CN" altLang="zh-CN" sz="2400" dirty="0"/>
              <a:t>资源记录</a:t>
            </a:r>
            <a:r>
              <a:rPr lang="zh-CN" altLang="en-US" sz="2400" dirty="0"/>
              <a:t>中</a:t>
            </a:r>
            <a:r>
              <a:rPr lang="zh-CN" altLang="zh-CN" sz="2400" dirty="0"/>
              <a:t>使用的值</a:t>
            </a:r>
            <a:r>
              <a:rPr lang="zh-CN" altLang="en-US" sz="2400" dirty="0"/>
              <a:t>（</a:t>
            </a:r>
            <a:r>
              <a:rPr lang="en-US" altLang="zh-CN" sz="2400" dirty="0"/>
              <a:t> </a:t>
            </a:r>
            <a:r>
              <a:rPr lang="en-US" altLang="zh-CN" b="1" dirty="0">
                <a:solidFill>
                  <a:srgbClr val="002060"/>
                </a:solidFill>
              </a:rPr>
              <a:t>$ORIGIN</a:t>
            </a:r>
            <a:r>
              <a:rPr lang="zh-CN" altLang="en-US" sz="2400" dirty="0"/>
              <a:t>、</a:t>
            </a:r>
            <a:r>
              <a:rPr lang="en-US" altLang="zh-CN" b="1" dirty="0">
                <a:solidFill>
                  <a:srgbClr val="002060"/>
                </a:solidFill>
              </a:rPr>
              <a:t>$TTL </a:t>
            </a:r>
            <a:r>
              <a:rPr lang="zh-CN" altLang="en-US" sz="2400" dirty="0"/>
              <a:t>）</a:t>
            </a:r>
            <a:endParaRPr lang="zh-CN" altLang="zh-CN" sz="2400"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extLst>
      <p:ext uri="{BB962C8B-B14F-4D97-AF65-F5344CB8AC3E}">
        <p14:creationId xmlns:p14="http://schemas.microsoft.com/office/powerpoint/2010/main" val="2183632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区数据库文件</a:t>
            </a:r>
            <a:br>
              <a:rPr lang="en-US" altLang="zh-CN" dirty="0"/>
            </a:br>
            <a:r>
              <a:rPr lang="en-US" altLang="zh-CN" dirty="0"/>
              <a:t>——</a:t>
            </a:r>
            <a:r>
              <a:rPr lang="zh-CN" altLang="en-US" dirty="0"/>
              <a:t>资源记录（</a:t>
            </a:r>
            <a:r>
              <a:rPr lang="en-US" altLang="zh-CN" dirty="0"/>
              <a:t>RR</a:t>
            </a:r>
            <a:r>
              <a:rPr lang="zh-CN" altLang="en-US" dirty="0"/>
              <a:t>）格式</a:t>
            </a:r>
          </a:p>
        </p:txBody>
      </p:sp>
      <p:sp>
        <p:nvSpPr>
          <p:cNvPr id="3" name="内容占位符 2"/>
          <p:cNvSpPr>
            <a:spLocks noGrp="1"/>
          </p:cNvSpPr>
          <p:nvPr>
            <p:ph idx="1"/>
          </p:nvPr>
        </p:nvSpPr>
        <p:spPr>
          <a:xfrm>
            <a:off x="457200" y="2492896"/>
            <a:ext cx="8229600" cy="3638029"/>
          </a:xfrm>
        </p:spPr>
        <p:txBody>
          <a:bodyPr/>
          <a:lstStyle/>
          <a:p>
            <a:pPr>
              <a:lnSpc>
                <a:spcPct val="90000"/>
              </a:lnSpc>
            </a:pPr>
            <a:r>
              <a:rPr lang="en-US" altLang="zh-CN" dirty="0"/>
              <a:t>name </a:t>
            </a:r>
            <a:r>
              <a:rPr lang="zh-CN" altLang="en-US" dirty="0"/>
              <a:t>字段</a:t>
            </a:r>
          </a:p>
          <a:p>
            <a:pPr lvl="1">
              <a:lnSpc>
                <a:spcPct val="90000"/>
              </a:lnSpc>
            </a:pPr>
            <a:r>
              <a:rPr lang="en-US" altLang="zh-CN" sz="2400" b="1" dirty="0"/>
              <a:t>.</a:t>
            </a:r>
            <a:r>
              <a:rPr lang="en-US" altLang="zh-CN" sz="2400" dirty="0"/>
              <a:t>	</a:t>
            </a:r>
            <a:r>
              <a:rPr lang="zh-CN" altLang="en-US" sz="2400" dirty="0"/>
              <a:t>：根域</a:t>
            </a:r>
          </a:p>
          <a:p>
            <a:pPr lvl="1">
              <a:lnSpc>
                <a:spcPct val="90000"/>
              </a:lnSpc>
            </a:pPr>
            <a:r>
              <a:rPr lang="en-US" altLang="zh-CN" sz="2400" b="1" dirty="0"/>
              <a:t>@</a:t>
            </a:r>
            <a:r>
              <a:rPr lang="zh-CN" altLang="en-US" sz="2400" dirty="0"/>
              <a:t>：默认域</a:t>
            </a:r>
            <a:endParaRPr lang="en-US" altLang="zh-CN" sz="2400" dirty="0"/>
          </a:p>
          <a:p>
            <a:pPr lvl="2">
              <a:lnSpc>
                <a:spcPct val="90000"/>
              </a:lnSpc>
            </a:pPr>
            <a:r>
              <a:rPr lang="zh-CN" altLang="en-US" dirty="0"/>
              <a:t>在 </a:t>
            </a:r>
            <a:r>
              <a:rPr lang="en-US" altLang="zh-CN" dirty="0"/>
              <a:t>/etc/</a:t>
            </a:r>
            <a:r>
              <a:rPr lang="en-US" altLang="zh-CN" dirty="0" err="1"/>
              <a:t>named.conf</a:t>
            </a:r>
            <a:r>
              <a:rPr lang="en-US" altLang="zh-CN" dirty="0"/>
              <a:t> </a:t>
            </a:r>
            <a:r>
              <a:rPr lang="zh-CN" altLang="en-US" dirty="0"/>
              <a:t>的 </a:t>
            </a:r>
            <a:r>
              <a:rPr lang="en-US" altLang="zh-CN" dirty="0"/>
              <a:t>zone </a:t>
            </a:r>
            <a:r>
              <a:rPr lang="zh-CN" altLang="en-US" dirty="0"/>
              <a:t>声明中指定</a:t>
            </a:r>
          </a:p>
          <a:p>
            <a:pPr lvl="2">
              <a:lnSpc>
                <a:spcPct val="90000"/>
              </a:lnSpc>
            </a:pPr>
            <a:r>
              <a:rPr lang="zh-CN" altLang="en-US" dirty="0"/>
              <a:t>可以在文件中使用</a:t>
            </a:r>
            <a:r>
              <a:rPr lang="en-US" altLang="zh-CN" dirty="0"/>
              <a:t>$ORIGIN domain</a:t>
            </a:r>
            <a:r>
              <a:rPr lang="zh-CN" altLang="en-US" dirty="0"/>
              <a:t>来说明默认域</a:t>
            </a:r>
          </a:p>
          <a:p>
            <a:pPr lvl="1">
              <a:lnSpc>
                <a:spcPct val="90000"/>
              </a:lnSpc>
            </a:pPr>
            <a:r>
              <a:rPr lang="zh-CN" altLang="en-US" sz="2400" dirty="0"/>
              <a:t>标准域名</a:t>
            </a:r>
            <a:endParaRPr lang="en-US" altLang="zh-CN" sz="2400" dirty="0"/>
          </a:p>
          <a:p>
            <a:pPr lvl="2">
              <a:lnSpc>
                <a:spcPct val="90000"/>
              </a:lnSpc>
            </a:pPr>
            <a:r>
              <a:rPr lang="zh-CN" altLang="en-US" dirty="0"/>
              <a:t>或是以 “</a:t>
            </a:r>
            <a:r>
              <a:rPr lang="en-US" altLang="zh-CN" dirty="0"/>
              <a:t>.”</a:t>
            </a:r>
            <a:r>
              <a:rPr lang="zh-CN" altLang="en-US" dirty="0"/>
              <a:t>结束的完全域名</a:t>
            </a:r>
            <a:endParaRPr lang="en-US" altLang="zh-CN" dirty="0"/>
          </a:p>
          <a:p>
            <a:pPr lvl="2">
              <a:lnSpc>
                <a:spcPct val="90000"/>
              </a:lnSpc>
            </a:pPr>
            <a:r>
              <a:rPr lang="zh-CN" altLang="en-US" dirty="0"/>
              <a:t>或是一个相对域名</a:t>
            </a:r>
          </a:p>
          <a:p>
            <a:pPr lvl="1">
              <a:lnSpc>
                <a:spcPct val="90000"/>
              </a:lnSpc>
            </a:pPr>
            <a:r>
              <a:rPr lang="zh-CN" altLang="en-US" sz="2400" dirty="0"/>
              <a:t>空：使用前一个</a:t>
            </a:r>
            <a:r>
              <a:rPr lang="en-US" altLang="zh-CN" sz="2400" dirty="0"/>
              <a:t>RR</a:t>
            </a:r>
            <a:r>
              <a:rPr lang="zh-CN" altLang="en-US" sz="2400" dirty="0"/>
              <a:t>记录中的</a:t>
            </a:r>
            <a:r>
              <a:rPr lang="en-US" altLang="zh-CN" sz="2400" dirty="0"/>
              <a:t>name</a:t>
            </a:r>
            <a:r>
              <a:rPr lang="zh-CN" altLang="en-US" sz="2400" dirty="0"/>
              <a:t>字段值</a:t>
            </a:r>
          </a:p>
          <a:p>
            <a:pPr marL="342900" lvl="1" indent="-342900">
              <a:buClr>
                <a:schemeClr val="accent1"/>
              </a:buClr>
              <a:buSzPct val="65000"/>
              <a:buFont typeface="Wingdings" pitchFamily="2" charset="2"/>
              <a:buChar char="n"/>
            </a:pPr>
            <a:endParaRPr lang="zh-CN" altLang="en-US" sz="3000" dirty="0">
              <a:cs typeface="+mn-cs"/>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
        <p:nvSpPr>
          <p:cNvPr id="7" name="TextBox 6"/>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a:t>[name]	[</a:t>
            </a:r>
            <a:r>
              <a:rPr lang="en-US" altLang="zh-CN" sz="2800" b="1" dirty="0" err="1"/>
              <a:t>ttl</a:t>
            </a:r>
            <a:r>
              <a:rPr lang="en-US" altLang="zh-CN" sz="2800" b="1" dirty="0"/>
              <a:t>]	IN	&lt;type&gt;	&lt;</a:t>
            </a:r>
            <a:r>
              <a:rPr lang="en-US" altLang="zh-CN" sz="2800" b="1" dirty="0" err="1"/>
              <a:t>rdata</a:t>
            </a:r>
            <a:r>
              <a:rPr lang="en-US" altLang="zh-CN" sz="2800" b="1" dirty="0"/>
              <a:t>&gt;</a:t>
            </a:r>
            <a:endParaRPr lang="zh-CN" altLang="en-US" sz="2800" dirty="0"/>
          </a:p>
        </p:txBody>
      </p:sp>
    </p:spTree>
    <p:extLst>
      <p:ext uri="{BB962C8B-B14F-4D97-AF65-F5344CB8AC3E}">
        <p14:creationId xmlns:p14="http://schemas.microsoft.com/office/powerpoint/2010/main" val="2253486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区数据库文件</a:t>
            </a:r>
            <a:br>
              <a:rPr lang="en-US" altLang="zh-CN" dirty="0"/>
            </a:br>
            <a:r>
              <a:rPr lang="en-US" altLang="zh-CN" dirty="0"/>
              <a:t>——</a:t>
            </a:r>
            <a:r>
              <a:rPr lang="zh-CN" altLang="en-US" dirty="0"/>
              <a:t>资源记录（</a:t>
            </a:r>
            <a:r>
              <a:rPr lang="en-US" altLang="zh-CN" dirty="0"/>
              <a:t>RR</a:t>
            </a:r>
            <a:r>
              <a:rPr lang="zh-CN" altLang="en-US" dirty="0"/>
              <a:t>）格式（续）</a:t>
            </a:r>
          </a:p>
        </p:txBody>
      </p:sp>
      <p:sp>
        <p:nvSpPr>
          <p:cNvPr id="3" name="内容占位符 2"/>
          <p:cNvSpPr>
            <a:spLocks noGrp="1"/>
          </p:cNvSpPr>
          <p:nvPr>
            <p:ph idx="1"/>
          </p:nvPr>
        </p:nvSpPr>
        <p:spPr>
          <a:xfrm>
            <a:off x="457200" y="2492896"/>
            <a:ext cx="8229600" cy="3638029"/>
          </a:xfrm>
        </p:spPr>
        <p:txBody>
          <a:bodyPr/>
          <a:lstStyle/>
          <a:p>
            <a:pPr>
              <a:lnSpc>
                <a:spcPct val="90000"/>
              </a:lnSpc>
            </a:pPr>
            <a:r>
              <a:rPr lang="en-US" altLang="zh-CN" dirty="0" err="1"/>
              <a:t>ttl</a:t>
            </a:r>
            <a:r>
              <a:rPr lang="zh-CN" altLang="en-US" dirty="0"/>
              <a:t>字段</a:t>
            </a:r>
          </a:p>
          <a:p>
            <a:pPr lvl="1">
              <a:lnSpc>
                <a:spcPct val="90000"/>
              </a:lnSpc>
            </a:pPr>
            <a:r>
              <a:rPr lang="en-US" altLang="zh-CN" dirty="0"/>
              <a:t>RR </a:t>
            </a:r>
            <a:r>
              <a:rPr lang="zh-CN" altLang="en-US" dirty="0"/>
              <a:t>的寿命字段 </a:t>
            </a:r>
          </a:p>
          <a:p>
            <a:pPr lvl="1">
              <a:lnSpc>
                <a:spcPct val="90000"/>
              </a:lnSpc>
            </a:pPr>
            <a:r>
              <a:rPr lang="zh-CN" altLang="en-US" dirty="0"/>
              <a:t>定义该资源记录中的信息存放在高速缓存中的时间长度 </a:t>
            </a:r>
            <a:endParaRPr lang="en-US" altLang="zh-CN" dirty="0"/>
          </a:p>
          <a:p>
            <a:pPr lvl="1">
              <a:lnSpc>
                <a:spcPct val="90000"/>
              </a:lnSpc>
            </a:pPr>
            <a:r>
              <a:rPr lang="zh-CN" altLang="en-US" sz="2400" dirty="0"/>
              <a:t>若本</a:t>
            </a:r>
            <a:r>
              <a:rPr lang="en-US" altLang="zh-CN" sz="2400" dirty="0"/>
              <a:t>RR</a:t>
            </a:r>
            <a:r>
              <a:rPr lang="zh-CN" altLang="en-US" sz="2400" dirty="0"/>
              <a:t>省略此字段</a:t>
            </a:r>
            <a:endParaRPr lang="en-US" altLang="zh-CN" sz="2400" dirty="0"/>
          </a:p>
          <a:p>
            <a:pPr lvl="2">
              <a:lnSpc>
                <a:spcPct val="90000"/>
              </a:lnSpc>
            </a:pPr>
            <a:r>
              <a:rPr lang="zh-CN" altLang="en-US" sz="2000" dirty="0"/>
              <a:t>使用由 </a:t>
            </a:r>
            <a:r>
              <a:rPr lang="en-US" altLang="zh-CN" sz="2000" dirty="0"/>
              <a:t>$TTL</a:t>
            </a:r>
            <a:r>
              <a:rPr lang="zh-CN" altLang="en-US" sz="2000" dirty="0"/>
              <a:t>区文件指令的生存周期值</a:t>
            </a:r>
            <a:endParaRPr lang="en-US" altLang="zh-CN" sz="2000" dirty="0"/>
          </a:p>
          <a:p>
            <a:pPr lvl="2">
              <a:lnSpc>
                <a:spcPct val="90000"/>
              </a:lnSpc>
            </a:pPr>
            <a:r>
              <a:rPr lang="zh-CN" altLang="en-US" sz="2000" dirty="0"/>
              <a:t>使用本区文件的 </a:t>
            </a:r>
            <a:r>
              <a:rPr lang="en-US" altLang="zh-CN" sz="2000" dirty="0"/>
              <a:t>SOA RR</a:t>
            </a:r>
            <a:r>
              <a:rPr lang="zh-CN" altLang="zh-CN" sz="2000" dirty="0"/>
              <a:t>中的最小</a:t>
            </a:r>
            <a:r>
              <a:rPr lang="en-US" altLang="zh-CN" sz="2000" dirty="0" err="1"/>
              <a:t>ttl</a:t>
            </a:r>
            <a:r>
              <a:rPr lang="zh-CN" altLang="zh-CN" sz="2000" dirty="0"/>
              <a:t>值</a:t>
            </a:r>
            <a:endParaRPr lang="zh-CN" altLang="en-US" sz="2000" dirty="0"/>
          </a:p>
          <a:p>
            <a:pPr marL="342900" lvl="1"/>
            <a:r>
              <a:rPr lang="zh-CN" altLang="en-US" sz="2400" dirty="0"/>
              <a:t>通常为了减少录入量，将 </a:t>
            </a:r>
            <a:r>
              <a:rPr lang="en-US" altLang="zh-CN" sz="2400" dirty="0"/>
              <a:t>$TTL 86400 </a:t>
            </a:r>
            <a:r>
              <a:rPr lang="zh-CN" altLang="en-US" sz="2400" dirty="0"/>
              <a:t>放在区块文件的第一行，可以省略每个</a:t>
            </a:r>
            <a:r>
              <a:rPr lang="en-US" altLang="zh-CN" sz="2400" dirty="0"/>
              <a:t>RR</a:t>
            </a:r>
            <a:r>
              <a:rPr lang="zh-CN" altLang="en-US" sz="2400" dirty="0"/>
              <a:t>的</a:t>
            </a:r>
            <a:r>
              <a:rPr lang="en-US" altLang="zh-CN" sz="2400" dirty="0"/>
              <a:t>TTL</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
        <p:nvSpPr>
          <p:cNvPr id="7" name="TextBox 6"/>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a:t>[name]	[</a:t>
            </a:r>
            <a:r>
              <a:rPr lang="en-US" altLang="zh-CN" sz="2800" b="1" dirty="0" err="1"/>
              <a:t>ttl</a:t>
            </a:r>
            <a:r>
              <a:rPr lang="en-US" altLang="zh-CN" sz="2800" b="1" dirty="0"/>
              <a:t>]	IN	&lt;type&gt;	&lt;</a:t>
            </a:r>
            <a:r>
              <a:rPr lang="en-US" altLang="zh-CN" sz="2800" b="1" dirty="0" err="1"/>
              <a:t>rdata</a:t>
            </a:r>
            <a:r>
              <a:rPr lang="en-US" altLang="zh-CN" sz="2800" b="1" dirty="0"/>
              <a:t>&gt;</a:t>
            </a:r>
            <a:endParaRPr lang="zh-CN" altLang="en-US" sz="2800" dirty="0"/>
          </a:p>
        </p:txBody>
      </p:sp>
    </p:spTree>
    <p:extLst>
      <p:ext uri="{BB962C8B-B14F-4D97-AF65-F5344CB8AC3E}">
        <p14:creationId xmlns:p14="http://schemas.microsoft.com/office/powerpoint/2010/main" val="2129628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区数据库文件</a:t>
            </a:r>
            <a:br>
              <a:rPr lang="en-US" altLang="zh-CN" dirty="0"/>
            </a:br>
            <a:r>
              <a:rPr lang="en-US" altLang="zh-CN" dirty="0"/>
              <a:t>——</a:t>
            </a:r>
            <a:r>
              <a:rPr lang="zh-CN" altLang="en-US" dirty="0"/>
              <a:t>资源记录（</a:t>
            </a:r>
            <a:r>
              <a:rPr lang="en-US" altLang="zh-CN" dirty="0"/>
              <a:t>RR</a:t>
            </a:r>
            <a:r>
              <a:rPr lang="zh-CN" altLang="en-US" dirty="0"/>
              <a:t>）格式（续</a:t>
            </a:r>
            <a:r>
              <a:rPr lang="en-US" altLang="zh-CN" dirty="0"/>
              <a:t>2</a:t>
            </a:r>
            <a:r>
              <a:rPr lang="zh-CN" altLang="en-US" dirty="0"/>
              <a:t>）</a:t>
            </a:r>
          </a:p>
        </p:txBody>
      </p:sp>
      <p:sp>
        <p:nvSpPr>
          <p:cNvPr id="3" name="内容占位符 2"/>
          <p:cNvSpPr>
            <a:spLocks noGrp="1"/>
          </p:cNvSpPr>
          <p:nvPr>
            <p:ph idx="1"/>
          </p:nvPr>
        </p:nvSpPr>
        <p:spPr>
          <a:xfrm>
            <a:off x="457200" y="2348880"/>
            <a:ext cx="8229600" cy="3782045"/>
          </a:xfrm>
        </p:spPr>
        <p:txBody>
          <a:bodyPr/>
          <a:lstStyle/>
          <a:p>
            <a:pPr>
              <a:lnSpc>
                <a:spcPct val="90000"/>
              </a:lnSpc>
            </a:pPr>
            <a:r>
              <a:rPr lang="en-US" altLang="zh-CN" dirty="0"/>
              <a:t>type </a:t>
            </a:r>
            <a:r>
              <a:rPr lang="zh-CN" altLang="en-US" dirty="0"/>
              <a:t>字段</a:t>
            </a:r>
            <a:endParaRPr lang="en-US" altLang="zh-CN" dirty="0"/>
          </a:p>
          <a:p>
            <a:pPr lvl="1"/>
            <a:r>
              <a:rPr lang="en-US" altLang="zh-CN" dirty="0"/>
              <a:t>SOA(Start Of Authority) </a:t>
            </a:r>
          </a:p>
          <a:p>
            <a:pPr lvl="1"/>
            <a:r>
              <a:rPr lang="en-US" altLang="zh-CN" dirty="0"/>
              <a:t>A(Address) </a:t>
            </a:r>
          </a:p>
          <a:p>
            <a:pPr lvl="1"/>
            <a:r>
              <a:rPr lang="en-US" altLang="zh-CN" dirty="0"/>
              <a:t>CNAME(Canonical NAME) </a:t>
            </a:r>
          </a:p>
          <a:p>
            <a:pPr lvl="1"/>
            <a:r>
              <a:rPr lang="en-US" altLang="zh-CN" dirty="0"/>
              <a:t>MX(Mail </a:t>
            </a:r>
            <a:r>
              <a:rPr lang="en-US" altLang="zh-CN" dirty="0" err="1"/>
              <a:t>eXchanger</a:t>
            </a:r>
            <a:r>
              <a:rPr lang="en-US" altLang="zh-CN" dirty="0"/>
              <a:t>) </a:t>
            </a:r>
          </a:p>
          <a:p>
            <a:pPr lvl="1"/>
            <a:r>
              <a:rPr lang="en-US" altLang="zh-CN" dirty="0"/>
              <a:t>NS(Name Server) </a:t>
            </a:r>
          </a:p>
          <a:p>
            <a:pPr lvl="1"/>
            <a:r>
              <a:rPr lang="en-US" altLang="zh-CN" dirty="0"/>
              <a:t>PTR(domain name </a:t>
            </a:r>
            <a:r>
              <a:rPr lang="en-US" altLang="zh-CN" dirty="0" err="1"/>
              <a:t>PoinTeR</a:t>
            </a:r>
            <a:r>
              <a:rPr lang="en-US" altLang="zh-CN" dirty="0"/>
              <a:t>)</a:t>
            </a:r>
          </a:p>
          <a:p>
            <a:pPr lvl="1"/>
            <a:r>
              <a:rPr lang="en-US" altLang="zh-CN" dirty="0"/>
              <a:t>HINFO(Host </a:t>
            </a:r>
            <a:r>
              <a:rPr lang="en-US" altLang="zh-CN" dirty="0" err="1"/>
              <a:t>INFOrmation</a:t>
            </a:r>
            <a:r>
              <a:rPr lang="en-US" altLang="zh-CN" dirty="0"/>
              <a:t>) </a:t>
            </a:r>
            <a:endParaRPr lang="zh-CN" altLang="en-US" sz="2600" dirty="0">
              <a:cs typeface="+mn-cs"/>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
        <p:nvSpPr>
          <p:cNvPr id="7" name="TextBox 6"/>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a:t>[name]	[</a:t>
            </a:r>
            <a:r>
              <a:rPr lang="en-US" altLang="zh-CN" sz="2800" b="1" dirty="0" err="1"/>
              <a:t>ttl</a:t>
            </a:r>
            <a:r>
              <a:rPr lang="en-US" altLang="zh-CN" sz="2800" b="1" dirty="0"/>
              <a:t>]	IN	&lt;type&gt;	&lt;</a:t>
            </a:r>
            <a:r>
              <a:rPr lang="en-US" altLang="zh-CN" sz="2800" b="1" dirty="0" err="1"/>
              <a:t>rdata</a:t>
            </a:r>
            <a:r>
              <a:rPr lang="en-US" altLang="zh-CN" sz="2800" b="1" dirty="0"/>
              <a:t>&gt;</a:t>
            </a:r>
            <a:endParaRPr lang="zh-CN" altLang="en-US" sz="2800" dirty="0"/>
          </a:p>
        </p:txBody>
      </p:sp>
    </p:spTree>
    <p:extLst>
      <p:ext uri="{BB962C8B-B14F-4D97-AF65-F5344CB8AC3E}">
        <p14:creationId xmlns:p14="http://schemas.microsoft.com/office/powerpoint/2010/main" val="41279775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区数据库文件</a:t>
            </a:r>
            <a:br>
              <a:rPr lang="en-US" altLang="zh-CN" dirty="0"/>
            </a:br>
            <a:r>
              <a:rPr lang="en-US" altLang="zh-CN" dirty="0"/>
              <a:t>——</a:t>
            </a:r>
            <a:r>
              <a:rPr lang="zh-CN" altLang="en-US" dirty="0"/>
              <a:t>资源记录（</a:t>
            </a:r>
            <a:r>
              <a:rPr lang="en-US" altLang="zh-CN" dirty="0"/>
              <a:t>RR</a:t>
            </a:r>
            <a:r>
              <a:rPr lang="zh-CN" altLang="en-US" dirty="0"/>
              <a:t>）格式（续</a:t>
            </a:r>
            <a:r>
              <a:rPr lang="en-US" altLang="zh-CN" dirty="0"/>
              <a:t>3</a:t>
            </a:r>
            <a:r>
              <a:rPr lang="zh-CN" altLang="en-US" dirty="0"/>
              <a:t>）</a:t>
            </a:r>
          </a:p>
        </p:txBody>
      </p:sp>
      <p:sp>
        <p:nvSpPr>
          <p:cNvPr id="3" name="内容占位符 2"/>
          <p:cNvSpPr>
            <a:spLocks noGrp="1"/>
          </p:cNvSpPr>
          <p:nvPr>
            <p:ph idx="1"/>
          </p:nvPr>
        </p:nvSpPr>
        <p:spPr>
          <a:xfrm>
            <a:off x="457200" y="2492896"/>
            <a:ext cx="8229600" cy="3638029"/>
          </a:xfrm>
        </p:spPr>
        <p:txBody>
          <a:bodyPr/>
          <a:lstStyle/>
          <a:p>
            <a:r>
              <a:rPr lang="en-US" altLang="zh-CN" dirty="0" err="1"/>
              <a:t>rdata</a:t>
            </a:r>
            <a:r>
              <a:rPr lang="zh-CN" altLang="en-US" dirty="0"/>
              <a:t>字段</a:t>
            </a:r>
            <a:endParaRPr lang="en-US" altLang="zh-CN" dirty="0"/>
          </a:p>
          <a:p>
            <a:pPr lvl="1"/>
            <a:r>
              <a:rPr lang="zh-CN" altLang="en-US" dirty="0"/>
              <a:t>指定与这个资源记录有关的数据</a:t>
            </a:r>
          </a:p>
          <a:p>
            <a:pPr lvl="1"/>
            <a:r>
              <a:rPr lang="zh-CN" altLang="en-US" dirty="0"/>
              <a:t>数据字段的内容取决于类型字段</a:t>
            </a:r>
            <a:endParaRPr lang="en-US" altLang="zh-CN" dirty="0"/>
          </a:p>
          <a:p>
            <a:pPr lvl="1"/>
            <a:r>
              <a:rPr lang="zh-CN" altLang="en-US" dirty="0"/>
              <a:t>以括号（）包含的多个值的 </a:t>
            </a:r>
            <a:r>
              <a:rPr lang="en-US" altLang="zh-CN" dirty="0" err="1"/>
              <a:t>rdata</a:t>
            </a:r>
            <a:r>
              <a:rPr lang="en-US" altLang="zh-CN" dirty="0"/>
              <a:t> </a:t>
            </a:r>
            <a:r>
              <a:rPr lang="zh-CN" altLang="en-US" dirty="0"/>
              <a:t>可以分写成多行，如 </a:t>
            </a:r>
            <a:r>
              <a:rPr lang="en-US" altLang="zh-CN" dirty="0"/>
              <a:t>SOA RR</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
        <p:nvSpPr>
          <p:cNvPr id="9" name="TextBox 8"/>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a:t>[name]	[</a:t>
            </a:r>
            <a:r>
              <a:rPr lang="en-US" altLang="zh-CN" sz="2800" b="1" dirty="0" err="1"/>
              <a:t>ttl</a:t>
            </a:r>
            <a:r>
              <a:rPr lang="en-US" altLang="zh-CN" sz="2800" b="1" dirty="0"/>
              <a:t>]	IN	&lt;type&gt;	&lt;</a:t>
            </a:r>
            <a:r>
              <a:rPr lang="en-US" altLang="zh-CN" sz="2800" b="1" dirty="0" err="1"/>
              <a:t>rdata</a:t>
            </a:r>
            <a:r>
              <a:rPr lang="en-US" altLang="zh-CN" sz="2800" b="1" dirty="0"/>
              <a:t>&gt;</a:t>
            </a:r>
            <a:endParaRPr lang="zh-CN" altLang="en-US" sz="2800" dirty="0"/>
          </a:p>
        </p:txBody>
      </p:sp>
    </p:spTree>
    <p:extLst>
      <p:ext uri="{BB962C8B-B14F-4D97-AF65-F5344CB8AC3E}">
        <p14:creationId xmlns:p14="http://schemas.microsoft.com/office/powerpoint/2010/main" val="4947057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区数据库文件</a:t>
            </a:r>
            <a:br>
              <a:rPr lang="en-US" altLang="zh-CN" dirty="0"/>
            </a:br>
            <a:r>
              <a:rPr lang="en-US" altLang="zh-CN" dirty="0"/>
              <a:t>—— SOA RR</a:t>
            </a:r>
            <a:r>
              <a:rPr lang="zh-CN" altLang="en-US" dirty="0"/>
              <a:t> 的格式与说明</a:t>
            </a:r>
          </a:p>
        </p:txBody>
      </p:sp>
      <p:sp>
        <p:nvSpPr>
          <p:cNvPr id="3" name="内容占位符 2"/>
          <p:cNvSpPr>
            <a:spLocks noGrp="1"/>
          </p:cNvSpPr>
          <p:nvPr>
            <p:ph idx="1"/>
          </p:nvPr>
        </p:nvSpPr>
        <p:spPr>
          <a:xfrm>
            <a:off x="457200" y="3861048"/>
            <a:ext cx="8229600" cy="2269877"/>
          </a:xfrm>
        </p:spPr>
        <p:txBody>
          <a:bodyPr/>
          <a:lstStyle/>
          <a:p>
            <a:r>
              <a:rPr lang="en-US" altLang="zh-CN" b="1" dirty="0">
                <a:solidFill>
                  <a:srgbClr val="002060"/>
                </a:solidFill>
              </a:rPr>
              <a:t>Hostname</a:t>
            </a:r>
            <a:r>
              <a:rPr lang="zh-CN" altLang="en-US" dirty="0"/>
              <a:t>：存放本资料的主机名字 </a:t>
            </a:r>
          </a:p>
          <a:p>
            <a:r>
              <a:rPr lang="en-US" altLang="zh-CN" b="1" dirty="0">
                <a:solidFill>
                  <a:srgbClr val="002060"/>
                </a:solidFill>
              </a:rPr>
              <a:t>Contact</a:t>
            </a:r>
            <a:r>
              <a:rPr lang="zh-CN" altLang="en-US" dirty="0"/>
              <a:t>：管理域的管理员的邮件地址，因为“</a:t>
            </a:r>
            <a:r>
              <a:rPr lang="en-US" altLang="zh-CN" dirty="0"/>
              <a:t>@”</a:t>
            </a:r>
            <a:r>
              <a:rPr lang="zh-CN" altLang="en-US" dirty="0"/>
              <a:t>在文件中有特殊含义，所以邮件地址</a:t>
            </a:r>
            <a:r>
              <a:rPr lang="en-US" altLang="zh-CN" dirty="0"/>
              <a:t>abc@xyz.com</a:t>
            </a:r>
            <a:r>
              <a:rPr lang="zh-CN" altLang="en-US" dirty="0"/>
              <a:t>写为</a:t>
            </a:r>
            <a:r>
              <a:rPr lang="en-US" altLang="zh-CN" dirty="0"/>
              <a:t>abc.xyz.com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
        <p:nvSpPr>
          <p:cNvPr id="7" name="TextBox 6"/>
          <p:cNvSpPr txBox="1"/>
          <p:nvPr/>
        </p:nvSpPr>
        <p:spPr>
          <a:xfrm>
            <a:off x="467544" y="1700808"/>
            <a:ext cx="835292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a:solidFill>
                  <a:srgbClr val="002060"/>
                </a:solidFill>
              </a:rPr>
              <a:t>[name]   [</a:t>
            </a:r>
            <a:r>
              <a:rPr lang="en-US" altLang="zh-CN" b="1" dirty="0" err="1">
                <a:solidFill>
                  <a:srgbClr val="002060"/>
                </a:solidFill>
              </a:rPr>
              <a:t>ttl</a:t>
            </a:r>
            <a:r>
              <a:rPr lang="en-US" altLang="zh-CN" b="1" dirty="0">
                <a:solidFill>
                  <a:srgbClr val="002060"/>
                </a:solidFill>
              </a:rPr>
              <a:t>]   IN	  SOA	 Hostname	Contact	(</a:t>
            </a:r>
          </a:p>
          <a:p>
            <a:r>
              <a:rPr lang="en-US" altLang="zh-CN" dirty="0"/>
              <a:t>     </a:t>
            </a:r>
            <a:r>
              <a:rPr lang="en-US" altLang="zh-CN" b="1" dirty="0"/>
              <a:t>Serial </a:t>
            </a:r>
            <a:r>
              <a:rPr lang="zh-CN" altLang="en-US" dirty="0"/>
              <a:t>；本区信息文件的版本号 </a:t>
            </a:r>
          </a:p>
          <a:p>
            <a:r>
              <a:rPr lang="zh-CN" altLang="en-US" dirty="0"/>
              <a:t>     </a:t>
            </a:r>
            <a:r>
              <a:rPr lang="en-US" altLang="zh-CN" b="1" dirty="0"/>
              <a:t>Refresh </a:t>
            </a:r>
            <a:r>
              <a:rPr lang="zh-CN" altLang="en-US" dirty="0"/>
              <a:t>；辅助域名服务器多长时间更新数据库 </a:t>
            </a:r>
          </a:p>
          <a:p>
            <a:r>
              <a:rPr lang="zh-CN" altLang="en-US" dirty="0"/>
              <a:t>     </a:t>
            </a:r>
            <a:r>
              <a:rPr lang="en-US" altLang="zh-CN" b="1" dirty="0"/>
              <a:t>Retry </a:t>
            </a:r>
            <a:r>
              <a:rPr lang="zh-CN" altLang="en-US" dirty="0"/>
              <a:t>；若辅助域名服务器更新数据失败，多长时间再试 </a:t>
            </a:r>
          </a:p>
          <a:p>
            <a:r>
              <a:rPr lang="zh-CN" altLang="en-US" dirty="0"/>
              <a:t>     </a:t>
            </a:r>
            <a:r>
              <a:rPr lang="en-US" altLang="zh-CN" b="1" dirty="0"/>
              <a:t>Expire </a:t>
            </a:r>
            <a:r>
              <a:rPr lang="zh-CN" altLang="en-US" dirty="0"/>
              <a:t>；若辅助域名服务器无法从主服务器上更新数据，原有的数据何时失效 </a:t>
            </a:r>
          </a:p>
          <a:p>
            <a:r>
              <a:rPr lang="zh-CN" altLang="en-US" dirty="0"/>
              <a:t>     </a:t>
            </a:r>
            <a:r>
              <a:rPr lang="en-US" altLang="zh-CN" b="1" dirty="0"/>
              <a:t>Minimum </a:t>
            </a:r>
            <a:r>
              <a:rPr lang="zh-CN" altLang="en-US" dirty="0"/>
              <a:t>；若资源记录栏未设定</a:t>
            </a:r>
            <a:r>
              <a:rPr lang="en-US" altLang="zh-CN" dirty="0" err="1"/>
              <a:t>ttl</a:t>
            </a:r>
            <a:r>
              <a:rPr lang="zh-CN" altLang="en-US" dirty="0"/>
              <a:t>，则以这里提供的时间为准</a:t>
            </a:r>
            <a:r>
              <a:rPr lang="zh-CN" altLang="en-US" b="1" dirty="0">
                <a:solidFill>
                  <a:srgbClr val="002060"/>
                </a:solidFill>
              </a:rPr>
              <a:t> </a:t>
            </a:r>
            <a:r>
              <a:rPr lang="en-US" altLang="zh-CN" b="1" dirty="0">
                <a:solidFill>
                  <a:srgbClr val="002060"/>
                </a:solidFill>
              </a:rPr>
              <a:t>)</a:t>
            </a:r>
            <a:endParaRPr lang="zh-CN" altLang="en-US" b="1" dirty="0">
              <a:solidFill>
                <a:srgbClr val="002060"/>
              </a:solidFill>
            </a:endParaRPr>
          </a:p>
        </p:txBody>
      </p:sp>
    </p:spTree>
    <p:extLst>
      <p:ext uri="{BB962C8B-B14F-4D97-AF65-F5344CB8AC3E}">
        <p14:creationId xmlns:p14="http://schemas.microsoft.com/office/powerpoint/2010/main" val="22378454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区数据库文件注意事项</a:t>
            </a:r>
          </a:p>
        </p:txBody>
      </p:sp>
      <p:sp>
        <p:nvSpPr>
          <p:cNvPr id="3" name="内容占位符 2"/>
          <p:cNvSpPr>
            <a:spLocks noGrp="1"/>
          </p:cNvSpPr>
          <p:nvPr>
            <p:ph idx="1"/>
          </p:nvPr>
        </p:nvSpPr>
        <p:spPr>
          <a:xfrm>
            <a:off x="457200" y="1412776"/>
            <a:ext cx="8229600" cy="4718149"/>
          </a:xfrm>
        </p:spPr>
        <p:txBody>
          <a:bodyPr/>
          <a:lstStyle/>
          <a:p>
            <a:r>
              <a:rPr lang="zh-CN" altLang="en-US" sz="2800" dirty="0"/>
              <a:t>应该为区文件选择一个能够反映管辖域的文件名</a:t>
            </a:r>
          </a:p>
          <a:p>
            <a:pPr lvl="1"/>
            <a:r>
              <a:rPr lang="zh-CN" altLang="en-US" sz="2400" dirty="0"/>
              <a:t>如：</a:t>
            </a:r>
            <a:r>
              <a:rPr lang="en-US" altLang="zh-CN" sz="2400" dirty="0"/>
              <a:t>example.com</a:t>
            </a:r>
            <a:r>
              <a:rPr lang="zh-CN" altLang="en-US" sz="2400" dirty="0"/>
              <a:t>管辖域的文件为</a:t>
            </a:r>
            <a:r>
              <a:rPr lang="en-US" altLang="zh-CN" sz="2400" dirty="0" err="1"/>
              <a:t>example.com.zone</a:t>
            </a:r>
            <a:endParaRPr lang="en-US" altLang="zh-CN" sz="2400" dirty="0"/>
          </a:p>
          <a:p>
            <a:r>
              <a:rPr lang="zh-CN" altLang="en-US" sz="2800" dirty="0"/>
              <a:t>一般无需从空文件开始创建区文件</a:t>
            </a:r>
            <a:endParaRPr lang="en-US" altLang="zh-CN" sz="2800" dirty="0"/>
          </a:p>
          <a:p>
            <a:pPr lvl="1"/>
            <a:r>
              <a:rPr lang="zh-CN" altLang="en-US" sz="2400" dirty="0"/>
              <a:t>可以复制</a:t>
            </a:r>
            <a:r>
              <a:rPr lang="en-US" altLang="zh-CN" sz="2400" dirty="0"/>
              <a:t>bind</a:t>
            </a:r>
            <a:r>
              <a:rPr lang="zh-CN" altLang="en-US" sz="2400" dirty="0"/>
              <a:t>软件包安装的现有区文件或案例模板，然后修改</a:t>
            </a:r>
            <a:endParaRPr lang="en-US" altLang="zh-CN" sz="2400" dirty="0"/>
          </a:p>
          <a:p>
            <a:r>
              <a:rPr lang="zh-CN" altLang="en-US" sz="2800" dirty="0"/>
              <a:t>注释使用汇编语言模式（</a:t>
            </a:r>
            <a:r>
              <a:rPr lang="en-US" altLang="zh-CN" sz="2800" dirty="0"/>
              <a:t>;</a:t>
            </a:r>
            <a:r>
              <a:rPr lang="zh-CN" altLang="en-US" sz="2800" dirty="0"/>
              <a:t>）</a:t>
            </a:r>
            <a:endParaRPr lang="en-US" altLang="zh-CN" sz="2800" dirty="0"/>
          </a:p>
          <a:p>
            <a:r>
              <a:rPr lang="zh-CN" altLang="en-US" sz="2800" dirty="0"/>
              <a:t>若没有使用“点（</a:t>
            </a:r>
            <a:r>
              <a:rPr lang="en-US" altLang="zh-CN" sz="2800" dirty="0"/>
              <a:t>.</a:t>
            </a:r>
            <a:r>
              <a:rPr lang="zh-CN" altLang="en-US" sz="2800" dirty="0"/>
              <a:t>）”来终止域名，</a:t>
            </a:r>
            <a:r>
              <a:rPr lang="en-US" altLang="zh-CN" sz="2800" dirty="0"/>
              <a:t>BIND </a:t>
            </a:r>
            <a:r>
              <a:rPr lang="zh-CN" altLang="en-US" sz="2800" dirty="0"/>
              <a:t>会在这个名称后补充管辖域（即认为相对域名）</a:t>
            </a:r>
          </a:p>
          <a:p>
            <a:r>
              <a:rPr lang="zh-CN" altLang="en-US" sz="2800" dirty="0"/>
              <a:t>修改了区文件后，不要忘记递增</a:t>
            </a:r>
            <a:r>
              <a:rPr lang="en-US" altLang="zh-CN" sz="2800" dirty="0"/>
              <a:t>SOA RR</a:t>
            </a:r>
            <a:r>
              <a:rPr lang="zh-CN" altLang="en-US" sz="2800" dirty="0"/>
              <a:t>的序列号码并重载 </a:t>
            </a:r>
            <a:r>
              <a:rPr lang="en-US" altLang="zh-CN" sz="2800" dirty="0"/>
              <a:t>named </a:t>
            </a:r>
            <a:r>
              <a:rPr lang="zh-CN" altLang="en-US" sz="2800" dirty="0"/>
              <a:t>服务</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extLst>
      <p:ext uri="{BB962C8B-B14F-4D97-AF65-F5344CB8AC3E}">
        <p14:creationId xmlns:p14="http://schemas.microsoft.com/office/powerpoint/2010/main" val="5655835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域名服务器的配置举例</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68</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2423368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配置主域名服务器</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a:t>编辑主配置文件 </a:t>
            </a:r>
            <a:r>
              <a:rPr lang="en-US" altLang="zh-CN" dirty="0"/>
              <a:t>/etc/</a:t>
            </a:r>
            <a:r>
              <a:rPr lang="en-US" altLang="zh-CN" dirty="0" err="1"/>
              <a:t>named.conf</a:t>
            </a:r>
            <a:endParaRPr lang="en-US" altLang="zh-CN" dirty="0"/>
          </a:p>
          <a:p>
            <a:pPr lvl="1"/>
            <a:r>
              <a:rPr lang="zh-CN" altLang="en-US" dirty="0"/>
              <a:t>配置全局选项</a:t>
            </a:r>
            <a:endParaRPr lang="en-US" altLang="zh-CN" dirty="0"/>
          </a:p>
          <a:p>
            <a:pPr lvl="1"/>
            <a:r>
              <a:rPr lang="zh-CN" altLang="en-US" dirty="0"/>
              <a:t>使用 </a:t>
            </a:r>
            <a:r>
              <a:rPr lang="en-US" altLang="zh-CN" dirty="0"/>
              <a:t>include </a:t>
            </a:r>
            <a:r>
              <a:rPr lang="zh-CN" altLang="en-US" dirty="0"/>
              <a:t>包含配置文件</a:t>
            </a:r>
            <a:endParaRPr lang="en-US" altLang="zh-CN" dirty="0"/>
          </a:p>
          <a:p>
            <a:pPr lvl="2">
              <a:buNone/>
            </a:pPr>
            <a:r>
              <a:rPr lang="en-US" altLang="zh-CN" b="1" dirty="0">
                <a:solidFill>
                  <a:srgbClr val="002060"/>
                </a:solidFill>
              </a:rPr>
              <a:t>include "/etc/named.rfc1912.zones";</a:t>
            </a:r>
          </a:p>
          <a:p>
            <a:pPr lvl="2">
              <a:buNone/>
            </a:pPr>
            <a:r>
              <a:rPr lang="en-US" altLang="zh-CN" b="1" dirty="0">
                <a:solidFill>
                  <a:srgbClr val="002060"/>
                </a:solidFill>
              </a:rPr>
              <a:t>include "/etc/</a:t>
            </a:r>
            <a:r>
              <a:rPr lang="en-US" altLang="zh-CN" b="1" dirty="0" err="1">
                <a:solidFill>
                  <a:srgbClr val="002060"/>
                </a:solidFill>
              </a:rPr>
              <a:t>named.conf.zones</a:t>
            </a:r>
            <a:r>
              <a:rPr lang="en-US" altLang="zh-CN" b="1" dirty="0">
                <a:solidFill>
                  <a:srgbClr val="002060"/>
                </a:solidFill>
              </a:rPr>
              <a:t>";</a:t>
            </a:r>
          </a:p>
          <a:p>
            <a:r>
              <a:rPr lang="zh-CN" altLang="en-US" dirty="0"/>
              <a:t>编辑配置文件 </a:t>
            </a:r>
            <a:r>
              <a:rPr lang="en-US" altLang="zh-CN" dirty="0"/>
              <a:t>/etc/</a:t>
            </a:r>
            <a:r>
              <a:rPr lang="en-US" altLang="zh-CN" dirty="0" err="1"/>
              <a:t>named.conf.zones</a:t>
            </a:r>
            <a:endParaRPr lang="en-US" altLang="zh-CN" dirty="0"/>
          </a:p>
          <a:p>
            <a:pPr lvl="1"/>
            <a:r>
              <a:rPr lang="zh-CN" altLang="en-US" dirty="0"/>
              <a:t>添加区声明 </a:t>
            </a:r>
          </a:p>
          <a:p>
            <a:r>
              <a:rPr lang="zh-CN" altLang="en-US" dirty="0"/>
              <a:t>配置正向解析数据库文件 </a:t>
            </a:r>
          </a:p>
          <a:p>
            <a:r>
              <a:rPr lang="zh-CN" altLang="en-US" dirty="0"/>
              <a:t>配置反向解析数据库文件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
        <p:nvSpPr>
          <p:cNvPr id="7" name="TextBox 6"/>
          <p:cNvSpPr txBox="1"/>
          <p:nvPr/>
        </p:nvSpPr>
        <p:spPr>
          <a:xfrm>
            <a:off x="2555776" y="5589240"/>
            <a:ext cx="36004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a:t>参见教材的配置步骤</a:t>
            </a:r>
          </a:p>
        </p:txBody>
      </p:sp>
    </p:spTree>
    <p:extLst>
      <p:ext uri="{BB962C8B-B14F-4D97-AF65-F5344CB8AC3E}">
        <p14:creationId xmlns:p14="http://schemas.microsoft.com/office/powerpoint/2010/main" val="239955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DHCP</a:t>
            </a:r>
            <a:r>
              <a:rPr lang="zh-CN" altLang="en-US" dirty="0"/>
              <a:t>的优点</a:t>
            </a:r>
          </a:p>
        </p:txBody>
      </p:sp>
      <p:sp>
        <p:nvSpPr>
          <p:cNvPr id="3" name="内容占位符 2"/>
          <p:cNvSpPr>
            <a:spLocks noGrp="1"/>
          </p:cNvSpPr>
          <p:nvPr>
            <p:ph idx="1"/>
          </p:nvPr>
        </p:nvSpPr>
        <p:spPr/>
        <p:txBody>
          <a:bodyPr/>
          <a:lstStyle/>
          <a:p>
            <a:r>
              <a:rPr lang="zh-CN" altLang="en-US" dirty="0"/>
              <a:t>减少管理员的工作量</a:t>
            </a:r>
            <a:endParaRPr lang="en-US" altLang="zh-CN" dirty="0"/>
          </a:p>
          <a:p>
            <a:r>
              <a:rPr lang="zh-CN" altLang="en-US" dirty="0"/>
              <a:t>避免</a:t>
            </a:r>
            <a:r>
              <a:rPr lang="en-US" altLang="zh-CN" dirty="0"/>
              <a:t>IP</a:t>
            </a:r>
            <a:r>
              <a:rPr lang="zh-CN" altLang="en-US" dirty="0"/>
              <a:t>冲突</a:t>
            </a:r>
            <a:endParaRPr lang="en-US" altLang="zh-CN" dirty="0"/>
          </a:p>
          <a:p>
            <a:r>
              <a:rPr lang="zh-CN" altLang="en-US" dirty="0"/>
              <a:t>减少收入错误的可能</a:t>
            </a:r>
            <a:endParaRPr lang="en-US" altLang="zh-CN" dirty="0"/>
          </a:p>
          <a:p>
            <a:r>
              <a:rPr lang="zh-CN" altLang="en-US" dirty="0"/>
              <a:t>能方便地更改网络的</a:t>
            </a:r>
            <a:r>
              <a:rPr lang="en-US" altLang="zh-CN" dirty="0"/>
              <a:t>IP</a:t>
            </a:r>
            <a:r>
              <a:rPr lang="zh-CN" altLang="en-US" dirty="0"/>
              <a:t>网段</a:t>
            </a:r>
            <a:endParaRPr lang="en-US" altLang="zh-CN" dirty="0"/>
          </a:p>
          <a:p>
            <a:r>
              <a:rPr lang="zh-CN" altLang="en-US" dirty="0"/>
              <a:t>移动计算机后不用重新配置网络信息</a:t>
            </a:r>
            <a:endParaRPr lang="en-US" altLang="zh-CN" dirty="0"/>
          </a:p>
          <a:p>
            <a:r>
              <a:rPr lang="zh-CN" altLang="en-US" dirty="0"/>
              <a:t>提高</a:t>
            </a:r>
            <a:r>
              <a:rPr lang="en-US" altLang="zh-CN" dirty="0"/>
              <a:t>IP</a:t>
            </a:r>
            <a:r>
              <a:rPr lang="zh-CN" altLang="en-US" dirty="0"/>
              <a:t>地址的利用率</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主域名服务器配置</a:t>
            </a:r>
            <a:r>
              <a:rPr lang="zh-CN" altLang="en-US" dirty="0"/>
              <a:t>技巧</a:t>
            </a:r>
          </a:p>
        </p:txBody>
      </p:sp>
      <p:sp>
        <p:nvSpPr>
          <p:cNvPr id="3" name="内容占位符 2"/>
          <p:cNvSpPr>
            <a:spLocks noGrp="1"/>
          </p:cNvSpPr>
          <p:nvPr>
            <p:ph idx="1"/>
          </p:nvPr>
        </p:nvSpPr>
        <p:spPr>
          <a:xfrm>
            <a:off x="457200" y="1412776"/>
            <a:ext cx="8229600" cy="4718149"/>
          </a:xfrm>
        </p:spPr>
        <p:txBody>
          <a:bodyPr/>
          <a:lstStyle/>
          <a:p>
            <a:r>
              <a:rPr lang="zh-CN" altLang="en-US" dirty="0"/>
              <a:t>简单负载均衡</a:t>
            </a:r>
          </a:p>
          <a:p>
            <a:pPr lvl="1"/>
            <a:r>
              <a:rPr lang="zh-CN" altLang="en-US" dirty="0"/>
              <a:t>为同一个主机名设置多个</a:t>
            </a:r>
            <a:r>
              <a:rPr lang="en-US" altLang="zh-CN" dirty="0"/>
              <a:t>IP</a:t>
            </a:r>
            <a:r>
              <a:rPr lang="zh-CN" altLang="en-US" dirty="0"/>
              <a:t>地址</a:t>
            </a:r>
            <a:endParaRPr lang="en-US" altLang="zh-CN" dirty="0"/>
          </a:p>
          <a:p>
            <a:r>
              <a:rPr lang="zh-CN" altLang="en-US" dirty="0"/>
              <a:t>泛域名的解析</a:t>
            </a:r>
          </a:p>
          <a:p>
            <a:pPr lvl="1"/>
            <a:r>
              <a:rPr lang="zh-CN" altLang="en-US" dirty="0"/>
              <a:t>将一个域名下的所有主机、子域都被解析到同一个</a:t>
            </a:r>
            <a:r>
              <a:rPr lang="en-US" altLang="zh-CN" dirty="0"/>
              <a:t>IP</a:t>
            </a:r>
            <a:r>
              <a:rPr lang="zh-CN" altLang="en-US" dirty="0"/>
              <a:t>地址上</a:t>
            </a:r>
            <a:endParaRPr lang="en-US" altLang="zh-CN" dirty="0"/>
          </a:p>
          <a:p>
            <a:pPr lvl="1"/>
            <a:r>
              <a:rPr lang="zh-CN" altLang="en-US" dirty="0"/>
              <a:t>加入一条以“*”为</a:t>
            </a:r>
            <a:r>
              <a:rPr lang="en-US" altLang="zh-CN" dirty="0"/>
              <a:t>name</a:t>
            </a:r>
            <a:r>
              <a:rPr lang="zh-CN" altLang="en-US" dirty="0"/>
              <a:t>字段的</a:t>
            </a:r>
            <a:r>
              <a:rPr lang="en-US" altLang="zh-CN" dirty="0"/>
              <a:t>A</a:t>
            </a:r>
            <a:r>
              <a:rPr lang="zh-CN" altLang="en-US" dirty="0"/>
              <a:t>资源记录</a:t>
            </a:r>
            <a:endParaRPr lang="en-US" altLang="zh-CN" dirty="0"/>
          </a:p>
          <a:p>
            <a:r>
              <a:rPr lang="zh-CN" altLang="en-US" dirty="0"/>
              <a:t>直接解析域名</a:t>
            </a:r>
            <a:endParaRPr lang="en-US" altLang="zh-CN" dirty="0"/>
          </a:p>
          <a:p>
            <a:pPr lvl="1"/>
            <a:r>
              <a:rPr lang="zh-CN" altLang="en-US" dirty="0"/>
              <a:t>为域名本身设置</a:t>
            </a:r>
            <a:r>
              <a:rPr lang="en-US" altLang="zh-CN" dirty="0"/>
              <a:t>A</a:t>
            </a:r>
            <a:r>
              <a:rPr lang="zh-CN" altLang="en-US" dirty="0"/>
              <a:t>资源记录</a:t>
            </a:r>
            <a:endParaRPr lang="en-US" altLang="zh-CN" dirty="0"/>
          </a:p>
          <a:p>
            <a:pPr lvl="1"/>
            <a:r>
              <a:rPr lang="zh-CN" altLang="en-US" dirty="0"/>
              <a:t>使 </a:t>
            </a:r>
            <a:r>
              <a:rPr lang="en-US" altLang="zh-CN" dirty="0">
                <a:hlinkClick r:id="rId2"/>
              </a:rPr>
              <a:t>http://example.com</a:t>
            </a:r>
            <a:r>
              <a:rPr lang="en-US" altLang="zh-CN" dirty="0"/>
              <a:t> </a:t>
            </a:r>
            <a:r>
              <a:rPr lang="zh-CN" altLang="en-US" dirty="0"/>
              <a:t>的访问成为可能</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extLst>
      <p:ext uri="{BB962C8B-B14F-4D97-AF65-F5344CB8AC3E}">
        <p14:creationId xmlns:p14="http://schemas.microsoft.com/office/powerpoint/2010/main" val="2962914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配置辅助域名服务器</a:t>
            </a:r>
          </a:p>
        </p:txBody>
      </p:sp>
      <p:sp>
        <p:nvSpPr>
          <p:cNvPr id="3" name="内容占位符 2"/>
          <p:cNvSpPr>
            <a:spLocks noGrp="1"/>
          </p:cNvSpPr>
          <p:nvPr>
            <p:ph idx="1"/>
          </p:nvPr>
        </p:nvSpPr>
        <p:spPr/>
        <p:txBody>
          <a:bodyPr/>
          <a:lstStyle/>
          <a:p>
            <a:r>
              <a:rPr lang="zh-CN" altLang="zh-CN" dirty="0"/>
              <a:t>不能在同一台计算机上同时配置同一个域的主域名服务器和辅助域名服务器。</a:t>
            </a:r>
            <a:endParaRPr lang="en-US" altLang="zh-CN" dirty="0"/>
          </a:p>
          <a:p>
            <a:r>
              <a:rPr lang="zh-CN" altLang="en-US" dirty="0"/>
              <a:t>主配置文件与主域名服务器的配置一致</a:t>
            </a:r>
            <a:endParaRPr lang="en-US" altLang="zh-CN" dirty="0"/>
          </a:p>
          <a:p>
            <a:r>
              <a:rPr lang="zh-CN" altLang="zh-CN" dirty="0"/>
              <a:t>修改</a:t>
            </a:r>
            <a:r>
              <a:rPr lang="en-US" altLang="zh-CN" dirty="0"/>
              <a:t> /etc/</a:t>
            </a:r>
            <a:r>
              <a:rPr lang="en-US" altLang="zh-CN" dirty="0" err="1"/>
              <a:t>named.conf.zones</a:t>
            </a:r>
            <a:r>
              <a:rPr lang="en-US" altLang="zh-CN" dirty="0"/>
              <a:t> </a:t>
            </a:r>
            <a:r>
              <a:rPr lang="zh-CN" altLang="en-US" dirty="0"/>
              <a:t>添加区声明</a:t>
            </a:r>
            <a:endParaRPr lang="en-US" altLang="zh-CN" dirty="0"/>
          </a:p>
          <a:p>
            <a:pPr lvl="1"/>
            <a:r>
              <a:rPr lang="en-US" altLang="zh-CN" b="1" dirty="0"/>
              <a:t>type slave;</a:t>
            </a:r>
          </a:p>
          <a:p>
            <a:pPr lvl="1"/>
            <a:r>
              <a:rPr lang="en-US" altLang="zh-CN" b="1" dirty="0"/>
              <a:t>file "slaves/</a:t>
            </a:r>
            <a:r>
              <a:rPr lang="en-US" altLang="zh-CN" b="1" dirty="0" err="1"/>
              <a:t>example.com.hosts</a:t>
            </a:r>
            <a:r>
              <a:rPr lang="en-US" altLang="zh-CN" b="1" dirty="0"/>
              <a:t>"</a:t>
            </a:r>
          </a:p>
          <a:p>
            <a:pPr lvl="1"/>
            <a:r>
              <a:rPr lang="en-US" altLang="zh-CN" b="1" dirty="0"/>
              <a:t>masters { 192.168.0.252 ; };</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7" name="TextBox 6"/>
          <p:cNvSpPr txBox="1"/>
          <p:nvPr/>
        </p:nvSpPr>
        <p:spPr>
          <a:xfrm>
            <a:off x="2555776" y="5517232"/>
            <a:ext cx="36004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a:t>参见教材的配置步骤</a:t>
            </a:r>
          </a:p>
        </p:txBody>
      </p:sp>
    </p:spTree>
    <p:extLst>
      <p:ext uri="{BB962C8B-B14F-4D97-AF65-F5344CB8AC3E}">
        <p14:creationId xmlns:p14="http://schemas.microsoft.com/office/powerpoint/2010/main" val="3653017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域名转发</a:t>
            </a:r>
            <a:r>
              <a:rPr lang="zh-CN" altLang="en-US" dirty="0"/>
              <a:t>器</a:t>
            </a:r>
            <a:r>
              <a:rPr lang="zh-CN" altLang="zh-CN" dirty="0"/>
              <a:t>配置</a:t>
            </a:r>
            <a:r>
              <a:rPr lang="zh-CN" altLang="en-US" dirty="0"/>
              <a:t>选项</a:t>
            </a:r>
          </a:p>
        </p:txBody>
      </p:sp>
      <p:sp>
        <p:nvSpPr>
          <p:cNvPr id="3" name="内容占位符 2"/>
          <p:cNvSpPr>
            <a:spLocks noGrp="1"/>
          </p:cNvSpPr>
          <p:nvPr>
            <p:ph idx="1"/>
          </p:nvPr>
        </p:nvSpPr>
        <p:spPr>
          <a:xfrm>
            <a:off x="457200" y="1124744"/>
            <a:ext cx="8229600" cy="5006181"/>
          </a:xfrm>
        </p:spPr>
        <p:txBody>
          <a:bodyPr/>
          <a:lstStyle/>
          <a:p>
            <a:r>
              <a:rPr lang="en-US" altLang="zh-CN" dirty="0"/>
              <a:t>forwarders</a:t>
            </a:r>
          </a:p>
          <a:p>
            <a:pPr lvl="1"/>
            <a:r>
              <a:rPr lang="zh-CN" altLang="zh-CN" dirty="0"/>
              <a:t>指定要把查询请求转发到的远程域名服务器的</a:t>
            </a:r>
            <a:r>
              <a:rPr lang="en-US" altLang="zh-CN" dirty="0"/>
              <a:t>IP</a:t>
            </a:r>
          </a:p>
          <a:p>
            <a:pPr lvl="2">
              <a:buNone/>
            </a:pPr>
            <a:r>
              <a:rPr lang="en-US" altLang="zh-CN" sz="1800" b="1" dirty="0"/>
              <a:t>forwarders { </a:t>
            </a:r>
            <a:r>
              <a:rPr lang="en-US" altLang="zh-CN" sz="1800" b="1" dirty="0" err="1"/>
              <a:t>ip_addr</a:t>
            </a:r>
            <a:r>
              <a:rPr lang="en-US" altLang="zh-CN" sz="1800" b="1" dirty="0"/>
              <a:t> [port </a:t>
            </a:r>
            <a:r>
              <a:rPr lang="en-US" altLang="zh-CN" sz="1800" b="1" dirty="0" err="1"/>
              <a:t>ip_port</a:t>
            </a:r>
            <a:r>
              <a:rPr lang="en-US" altLang="zh-CN" sz="1800" b="1" dirty="0"/>
              <a:t>] ; [ </a:t>
            </a:r>
            <a:r>
              <a:rPr lang="en-US" altLang="zh-CN" sz="1800" b="1" dirty="0" err="1"/>
              <a:t>ip_addr</a:t>
            </a:r>
            <a:r>
              <a:rPr lang="en-US" altLang="zh-CN" sz="1800" b="1" dirty="0"/>
              <a:t> [port </a:t>
            </a:r>
            <a:r>
              <a:rPr lang="en-US" altLang="zh-CN" sz="1800" b="1" dirty="0" err="1"/>
              <a:t>ip_port</a:t>
            </a:r>
            <a:r>
              <a:rPr lang="en-US" altLang="zh-CN" sz="1800" b="1" dirty="0"/>
              <a:t>] ; ... ] }</a:t>
            </a:r>
          </a:p>
          <a:p>
            <a:pPr lvl="1"/>
            <a:r>
              <a:rPr lang="zh-CN" altLang="en-US" dirty="0"/>
              <a:t>例如</a:t>
            </a:r>
          </a:p>
          <a:p>
            <a:pPr lvl="2">
              <a:buNone/>
            </a:pPr>
            <a:r>
              <a:rPr lang="en-US" altLang="zh-CN" b="1" dirty="0"/>
              <a:t>forwarders {202.106.196.115;  202.106.0.20;  };</a:t>
            </a:r>
          </a:p>
          <a:p>
            <a:r>
              <a:rPr lang="en-US" altLang="zh-CN" dirty="0"/>
              <a:t>forward</a:t>
            </a:r>
          </a:p>
          <a:p>
            <a:pPr lvl="1"/>
            <a:r>
              <a:rPr lang="zh-CN" altLang="en-US" dirty="0"/>
              <a:t>设置域名转发的工作方法</a:t>
            </a:r>
          </a:p>
          <a:p>
            <a:pPr lvl="1"/>
            <a:r>
              <a:rPr lang="en-US" altLang="zh-CN" sz="2400" b="1" dirty="0"/>
              <a:t>forward only</a:t>
            </a:r>
            <a:r>
              <a:rPr lang="zh-CN" altLang="en-US" sz="2400" dirty="0"/>
              <a:t>：</a:t>
            </a:r>
            <a:r>
              <a:rPr lang="zh-CN" altLang="zh-CN" sz="2400" dirty="0"/>
              <a:t>使用</a:t>
            </a:r>
            <a:r>
              <a:rPr lang="en-US" altLang="zh-CN" sz="2400" dirty="0"/>
              <a:t>forwarders DNS</a:t>
            </a:r>
            <a:r>
              <a:rPr lang="zh-CN" altLang="zh-CN" sz="2400" dirty="0"/>
              <a:t>服务器做域名解析，如果查询不到则返回</a:t>
            </a:r>
            <a:r>
              <a:rPr lang="en-US" altLang="zh-CN" sz="2400" dirty="0"/>
              <a:t>DNS</a:t>
            </a:r>
            <a:r>
              <a:rPr lang="zh-CN" altLang="zh-CN" sz="2400" dirty="0"/>
              <a:t>客户端查询失败</a:t>
            </a:r>
            <a:endParaRPr lang="en-US" altLang="zh-CN" sz="2400" dirty="0"/>
          </a:p>
          <a:p>
            <a:pPr lvl="1"/>
            <a:r>
              <a:rPr lang="en-US" altLang="zh-CN" sz="2400" b="1" dirty="0"/>
              <a:t>forward first</a:t>
            </a:r>
            <a:r>
              <a:rPr lang="zh-CN" altLang="en-US" sz="2400" dirty="0"/>
              <a:t>：</a:t>
            </a:r>
            <a:r>
              <a:rPr lang="zh-CN" altLang="zh-CN" sz="2400" dirty="0"/>
              <a:t>优先使用</a:t>
            </a:r>
            <a:r>
              <a:rPr lang="en-US" altLang="zh-CN" sz="2400" dirty="0"/>
              <a:t>forwarders DNS</a:t>
            </a:r>
            <a:r>
              <a:rPr lang="zh-CN" altLang="zh-CN" sz="2400" dirty="0"/>
              <a:t>服务器做域名解析，如果查询不到再使用本地</a:t>
            </a:r>
            <a:r>
              <a:rPr lang="en-US" altLang="zh-CN" sz="2400" dirty="0"/>
              <a:t>DNS</a:t>
            </a:r>
            <a:r>
              <a:rPr lang="zh-CN" altLang="zh-CN" sz="2400" dirty="0"/>
              <a:t>服务器做域名解析</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extLst>
      <p:ext uri="{BB962C8B-B14F-4D97-AF65-F5344CB8AC3E}">
        <p14:creationId xmlns:p14="http://schemas.microsoft.com/office/powerpoint/2010/main" val="16612981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域名转发</a:t>
            </a:r>
            <a:r>
              <a:rPr lang="zh-CN" altLang="en-US" dirty="0"/>
              <a:t>器种类</a:t>
            </a:r>
          </a:p>
        </p:txBody>
      </p:sp>
      <p:sp>
        <p:nvSpPr>
          <p:cNvPr id="3" name="内容占位符 2"/>
          <p:cNvSpPr>
            <a:spLocks noGrp="1"/>
          </p:cNvSpPr>
          <p:nvPr>
            <p:ph idx="1"/>
          </p:nvPr>
        </p:nvSpPr>
        <p:spPr>
          <a:xfrm>
            <a:off x="457200" y="1052736"/>
            <a:ext cx="8229600" cy="5078189"/>
          </a:xfrm>
        </p:spPr>
        <p:txBody>
          <a:bodyPr/>
          <a:lstStyle/>
          <a:p>
            <a:r>
              <a:rPr lang="zh-CN" altLang="zh-CN" dirty="0"/>
              <a:t>全局转发器</a:t>
            </a:r>
            <a:endParaRPr lang="en-US" altLang="zh-CN" dirty="0"/>
          </a:p>
          <a:p>
            <a:pPr lvl="1">
              <a:buNone/>
            </a:pPr>
            <a:r>
              <a:rPr lang="en-US" altLang="zh-CN" sz="2000" b="1" dirty="0">
                <a:solidFill>
                  <a:srgbClr val="002060"/>
                </a:solidFill>
              </a:rPr>
              <a:t>options {</a:t>
            </a:r>
          </a:p>
          <a:p>
            <a:pPr lvl="1">
              <a:buNone/>
            </a:pPr>
            <a:r>
              <a:rPr lang="en-US" altLang="zh-CN" sz="2000" b="1" dirty="0">
                <a:solidFill>
                  <a:srgbClr val="002060"/>
                </a:solidFill>
              </a:rPr>
              <a:t>      recursion yes;</a:t>
            </a:r>
          </a:p>
          <a:p>
            <a:pPr lvl="1">
              <a:buNone/>
            </a:pPr>
            <a:r>
              <a:rPr lang="en-US" altLang="zh-CN" sz="2000" b="1" dirty="0">
                <a:solidFill>
                  <a:srgbClr val="002060"/>
                </a:solidFill>
              </a:rPr>
              <a:t>      forwarder { 202.106.196.115;  202.106.0.20; };</a:t>
            </a:r>
          </a:p>
          <a:p>
            <a:pPr lvl="1">
              <a:buNone/>
            </a:pPr>
            <a:r>
              <a:rPr lang="en-US" altLang="zh-CN" sz="2000" b="1" dirty="0">
                <a:solidFill>
                  <a:srgbClr val="002060"/>
                </a:solidFill>
              </a:rPr>
              <a:t>      forward only; </a:t>
            </a:r>
          </a:p>
          <a:p>
            <a:pPr lvl="1">
              <a:buNone/>
            </a:pPr>
            <a:r>
              <a:rPr lang="en-US" altLang="zh-CN" sz="2000" b="1" dirty="0">
                <a:solidFill>
                  <a:srgbClr val="002060"/>
                </a:solidFill>
              </a:rPr>
              <a:t>      ......</a:t>
            </a:r>
          </a:p>
          <a:p>
            <a:pPr lvl="1">
              <a:buNone/>
            </a:pPr>
            <a:r>
              <a:rPr lang="en-US" altLang="zh-CN" sz="2000" b="1" dirty="0">
                <a:solidFill>
                  <a:srgbClr val="002060"/>
                </a:solidFill>
              </a:rPr>
              <a:t>};</a:t>
            </a:r>
          </a:p>
          <a:p>
            <a:r>
              <a:rPr lang="zh-CN" altLang="zh-CN" dirty="0"/>
              <a:t>区转发器</a:t>
            </a:r>
            <a:endParaRPr lang="en-US" altLang="zh-CN" dirty="0"/>
          </a:p>
          <a:p>
            <a:pPr lvl="1">
              <a:buNone/>
            </a:pPr>
            <a:r>
              <a:rPr lang="en-US" altLang="zh-CN" sz="2000" b="1" dirty="0">
                <a:solidFill>
                  <a:srgbClr val="002060"/>
                </a:solidFill>
              </a:rPr>
              <a:t>zone “mytest.com” IN {</a:t>
            </a:r>
          </a:p>
          <a:p>
            <a:pPr lvl="1">
              <a:buNone/>
            </a:pPr>
            <a:r>
              <a:rPr lang="en-US" altLang="zh-CN" sz="2000" b="1" dirty="0">
                <a:solidFill>
                  <a:srgbClr val="002060"/>
                </a:solidFill>
              </a:rPr>
              <a:t>      type forward; </a:t>
            </a:r>
          </a:p>
          <a:p>
            <a:pPr lvl="1">
              <a:buNone/>
            </a:pPr>
            <a:r>
              <a:rPr lang="en-US" altLang="zh-CN" sz="2000" b="1" dirty="0">
                <a:solidFill>
                  <a:srgbClr val="002060"/>
                </a:solidFill>
              </a:rPr>
              <a:t>      forwarders { 192.168.10.5;  };  </a:t>
            </a:r>
          </a:p>
          <a:p>
            <a:pPr lvl="1">
              <a:buNone/>
            </a:pPr>
            <a:r>
              <a:rPr lang="en-US" altLang="zh-CN" sz="2000" b="1" dirty="0">
                <a:solidFill>
                  <a:srgbClr val="002060"/>
                </a:solidFill>
              </a:rPr>
              <a:t>      ......</a:t>
            </a:r>
          </a:p>
          <a:p>
            <a:pPr lvl="1">
              <a:buNone/>
            </a:pPr>
            <a:r>
              <a:rPr lang="en-US" altLang="zh-CN" sz="2000" b="1" dirty="0">
                <a:solidFill>
                  <a:srgbClr val="002060"/>
                </a:solidFill>
              </a:rPr>
              <a:t>};</a:t>
            </a:r>
            <a:endParaRPr lang="zh-CN" altLang="en-US" sz="20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extLst>
      <p:ext uri="{BB962C8B-B14F-4D97-AF65-F5344CB8AC3E}">
        <p14:creationId xmlns:p14="http://schemas.microsoft.com/office/powerpoint/2010/main" val="13606365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配置区域委派</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配置步骤 </a:t>
            </a:r>
          </a:p>
          <a:p>
            <a:pPr lvl="1"/>
            <a:r>
              <a:rPr lang="zh-CN" altLang="en-US" dirty="0"/>
              <a:t>在父服务器中，添加一个</a:t>
            </a:r>
            <a:r>
              <a:rPr lang="en-US" altLang="zh-CN" dirty="0"/>
              <a:t>NS</a:t>
            </a:r>
            <a:r>
              <a:rPr lang="zh-CN" altLang="en-US" dirty="0"/>
              <a:t>记录</a:t>
            </a:r>
          </a:p>
          <a:p>
            <a:pPr lvl="1"/>
            <a:r>
              <a:rPr lang="zh-CN" altLang="en-US" dirty="0"/>
              <a:t>在父服务器中，添加一个</a:t>
            </a:r>
            <a:r>
              <a:rPr lang="en-US" altLang="zh-CN" dirty="0"/>
              <a:t>A</a:t>
            </a:r>
            <a:r>
              <a:rPr lang="zh-CN" altLang="en-US" dirty="0"/>
              <a:t>记录来完成授权</a:t>
            </a:r>
          </a:p>
          <a:p>
            <a:pPr lvl="1"/>
            <a:r>
              <a:rPr lang="zh-CN" altLang="en-US" dirty="0"/>
              <a:t>在子服务器中，创建包含子域数据的区块文件</a:t>
            </a:r>
          </a:p>
          <a:p>
            <a:r>
              <a:rPr lang="zh-CN" altLang="en-US" dirty="0"/>
              <a:t>粘合记录 </a:t>
            </a:r>
          </a:p>
          <a:p>
            <a:pPr lvl="1"/>
            <a:r>
              <a:rPr lang="zh-CN" altLang="en-US" dirty="0"/>
              <a:t>如果子服务器的规范名称位于它管理的子域中，</a:t>
            </a:r>
            <a:r>
              <a:rPr lang="en-US" altLang="zh-CN" dirty="0"/>
              <a:t>A</a:t>
            </a:r>
            <a:r>
              <a:rPr lang="zh-CN" altLang="en-US" dirty="0"/>
              <a:t>记录就被称为“粘合（</a:t>
            </a:r>
            <a:r>
              <a:rPr lang="en-US" altLang="zh-CN" dirty="0"/>
              <a:t>glue</a:t>
            </a:r>
            <a:r>
              <a:rPr lang="zh-CN" altLang="en-US" dirty="0"/>
              <a:t>）”记录</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extLst>
      <p:ext uri="{BB962C8B-B14F-4D97-AF65-F5344CB8AC3E}">
        <p14:creationId xmlns:p14="http://schemas.microsoft.com/office/powerpoint/2010/main" val="2518528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测试及工具</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75</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17209824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测试</a:t>
            </a:r>
          </a:p>
        </p:txBody>
      </p:sp>
      <p:sp>
        <p:nvSpPr>
          <p:cNvPr id="3" name="内容占位符 2"/>
          <p:cNvSpPr>
            <a:spLocks noGrp="1"/>
          </p:cNvSpPr>
          <p:nvPr>
            <p:ph idx="1"/>
          </p:nvPr>
        </p:nvSpPr>
        <p:spPr>
          <a:xfrm>
            <a:off x="457200" y="1124744"/>
            <a:ext cx="8229600" cy="5006181"/>
          </a:xfrm>
        </p:spPr>
        <p:txBody>
          <a:bodyPr/>
          <a:lstStyle/>
          <a:p>
            <a:r>
              <a:rPr lang="zh-CN" altLang="en-US" sz="2800" dirty="0"/>
              <a:t>准备</a:t>
            </a:r>
          </a:p>
          <a:p>
            <a:pPr lvl="1"/>
            <a:r>
              <a:rPr lang="zh-CN" altLang="en-US" sz="2400" dirty="0"/>
              <a:t>配置好客户配置文件</a:t>
            </a:r>
            <a:r>
              <a:rPr lang="zh-CN" altLang="en-US" sz="2400" dirty="0">
                <a:solidFill>
                  <a:srgbClr val="002060"/>
                </a:solidFill>
              </a:rPr>
              <a:t> </a:t>
            </a:r>
            <a:r>
              <a:rPr lang="en-US" altLang="zh-CN" sz="2400" b="1" dirty="0">
                <a:solidFill>
                  <a:srgbClr val="002060"/>
                </a:solidFill>
              </a:rPr>
              <a:t>/etc/</a:t>
            </a:r>
            <a:r>
              <a:rPr lang="en-US" altLang="zh-CN" sz="2400" b="1" dirty="0" err="1">
                <a:solidFill>
                  <a:srgbClr val="002060"/>
                </a:solidFill>
              </a:rPr>
              <a:t>resolv.conf</a:t>
            </a:r>
            <a:endParaRPr lang="en-US" altLang="zh-CN" sz="2400" b="1" dirty="0">
              <a:solidFill>
                <a:srgbClr val="002060"/>
              </a:solidFill>
            </a:endParaRPr>
          </a:p>
          <a:p>
            <a:pPr lvl="1"/>
            <a:r>
              <a:rPr lang="zh-CN" altLang="en-US" sz="2400" dirty="0"/>
              <a:t>启动服务：</a:t>
            </a:r>
            <a:r>
              <a:rPr lang="en-US" altLang="zh-CN" sz="2200" b="1" dirty="0">
                <a:solidFill>
                  <a:schemeClr val="accent6">
                    <a:lumMod val="75000"/>
                  </a:schemeClr>
                </a:solidFill>
              </a:rPr>
              <a:t>service named restart</a:t>
            </a:r>
          </a:p>
          <a:p>
            <a:r>
              <a:rPr lang="zh-CN" altLang="en-US" sz="2800" dirty="0"/>
              <a:t>工具 </a:t>
            </a:r>
          </a:p>
          <a:p>
            <a:pPr lvl="1"/>
            <a:r>
              <a:rPr lang="zh-CN" altLang="en-US" sz="2400" dirty="0"/>
              <a:t>熟练地使用</a:t>
            </a:r>
            <a:r>
              <a:rPr lang="en-US" altLang="zh-CN" sz="2200" b="1" dirty="0">
                <a:solidFill>
                  <a:schemeClr val="accent6">
                    <a:lumMod val="75000"/>
                  </a:schemeClr>
                </a:solidFill>
              </a:rPr>
              <a:t>dig</a:t>
            </a:r>
            <a:r>
              <a:rPr lang="zh-CN" altLang="en-US" sz="2400" dirty="0"/>
              <a:t>、</a:t>
            </a:r>
            <a:r>
              <a:rPr lang="en-US" altLang="zh-CN" sz="2200" b="1" dirty="0">
                <a:solidFill>
                  <a:schemeClr val="accent6">
                    <a:lumMod val="75000"/>
                  </a:schemeClr>
                </a:solidFill>
              </a:rPr>
              <a:t>host</a:t>
            </a:r>
            <a:r>
              <a:rPr lang="zh-CN" altLang="en-US" sz="2400" dirty="0"/>
              <a:t>或</a:t>
            </a:r>
            <a:r>
              <a:rPr lang="en-US" altLang="zh-CN" sz="2200" b="1" dirty="0" err="1">
                <a:solidFill>
                  <a:schemeClr val="accent6">
                    <a:lumMod val="75000"/>
                  </a:schemeClr>
                </a:solidFill>
              </a:rPr>
              <a:t>nslookup</a:t>
            </a:r>
            <a:r>
              <a:rPr lang="zh-CN" altLang="en-US" sz="2400" dirty="0"/>
              <a:t>中的任意一个校验</a:t>
            </a:r>
            <a:r>
              <a:rPr lang="en-US" altLang="zh-CN" sz="2400" dirty="0"/>
              <a:t>DNS</a:t>
            </a:r>
            <a:r>
              <a:rPr lang="zh-CN" altLang="en-US" sz="2400" dirty="0"/>
              <a:t>服务器配置</a:t>
            </a:r>
          </a:p>
          <a:p>
            <a:pPr lvl="1"/>
            <a:r>
              <a:rPr lang="zh-CN" altLang="en-US" sz="2400" dirty="0"/>
              <a:t>在另外一个 </a:t>
            </a:r>
            <a:r>
              <a:rPr lang="en-US" altLang="zh-CN" sz="2400" dirty="0"/>
              <a:t>shell </a:t>
            </a:r>
            <a:r>
              <a:rPr lang="zh-CN" altLang="en-US" sz="2400" dirty="0"/>
              <a:t>中运行 </a:t>
            </a:r>
            <a:r>
              <a:rPr lang="en-US" altLang="zh-CN" sz="2200" b="1" dirty="0">
                <a:solidFill>
                  <a:schemeClr val="accent6">
                    <a:lumMod val="75000"/>
                  </a:schemeClr>
                </a:solidFill>
              </a:rPr>
              <a:t>tail -f /</a:t>
            </a:r>
            <a:r>
              <a:rPr lang="en-US" altLang="zh-CN" sz="2200" b="1" dirty="0" err="1">
                <a:solidFill>
                  <a:schemeClr val="accent6">
                    <a:lumMod val="75000"/>
                  </a:schemeClr>
                </a:solidFill>
              </a:rPr>
              <a:t>var</a:t>
            </a:r>
            <a:r>
              <a:rPr lang="en-US" altLang="zh-CN" sz="2200" b="1" dirty="0">
                <a:solidFill>
                  <a:schemeClr val="accent6">
                    <a:lumMod val="75000"/>
                  </a:schemeClr>
                </a:solidFill>
              </a:rPr>
              <a:t>/log/messages</a:t>
            </a:r>
          </a:p>
          <a:p>
            <a:r>
              <a:rPr lang="zh-CN" altLang="en-US" sz="2800" dirty="0"/>
              <a:t>排错 </a:t>
            </a:r>
          </a:p>
          <a:p>
            <a:pPr lvl="1"/>
            <a:r>
              <a:rPr lang="zh-CN" altLang="en-US" dirty="0"/>
              <a:t>在编辑了配置文件后总是应该运行</a:t>
            </a:r>
            <a:endParaRPr lang="en-US" altLang="zh-CN" dirty="0"/>
          </a:p>
          <a:p>
            <a:pPr lvl="2">
              <a:buNone/>
            </a:pPr>
            <a:r>
              <a:rPr lang="en-US" altLang="zh-CN" b="1" dirty="0">
                <a:solidFill>
                  <a:schemeClr val="accent6">
                    <a:lumMod val="75000"/>
                  </a:schemeClr>
                </a:solidFill>
              </a:rPr>
              <a:t># service named </a:t>
            </a:r>
            <a:r>
              <a:rPr lang="en-US" altLang="zh-CN" b="1" dirty="0" err="1">
                <a:solidFill>
                  <a:schemeClr val="accent6">
                    <a:lumMod val="75000"/>
                  </a:schemeClr>
                </a:solidFill>
              </a:rPr>
              <a:t>configtest</a:t>
            </a:r>
            <a:r>
              <a:rPr lang="en-US" altLang="zh-CN" b="1" dirty="0">
                <a:solidFill>
                  <a:schemeClr val="accent6">
                    <a:lumMod val="75000"/>
                  </a:schemeClr>
                </a:solidFill>
              </a:rPr>
              <a:t> </a:t>
            </a:r>
          </a:p>
          <a:p>
            <a:pPr lvl="2"/>
            <a:r>
              <a:rPr lang="en-US" altLang="zh-CN" dirty="0" err="1"/>
              <a:t>configtest</a:t>
            </a:r>
            <a:r>
              <a:rPr lang="en-US" altLang="zh-CN" dirty="0"/>
              <a:t> </a:t>
            </a:r>
            <a:r>
              <a:rPr lang="zh-CN" altLang="en-US" dirty="0"/>
              <a:t>会运行两个语法检查工具</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Tree>
    <p:extLst>
      <p:ext uri="{BB962C8B-B14F-4D97-AF65-F5344CB8AC3E}">
        <p14:creationId xmlns:p14="http://schemas.microsoft.com/office/powerpoint/2010/main" val="17180336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单独运行两个语法检查工具</a:t>
            </a:r>
          </a:p>
        </p:txBody>
      </p:sp>
      <p:sp>
        <p:nvSpPr>
          <p:cNvPr id="3" name="内容占位符 2"/>
          <p:cNvSpPr>
            <a:spLocks noGrp="1"/>
          </p:cNvSpPr>
          <p:nvPr>
            <p:ph idx="1"/>
          </p:nvPr>
        </p:nvSpPr>
        <p:spPr>
          <a:xfrm>
            <a:off x="457200" y="836712"/>
            <a:ext cx="8229600" cy="5294213"/>
          </a:xfrm>
        </p:spPr>
        <p:txBody>
          <a:bodyPr/>
          <a:lstStyle/>
          <a:p>
            <a:r>
              <a:rPr lang="zh-CN" altLang="en-US" b="1" dirty="0"/>
              <a:t>主配置文件检查</a:t>
            </a:r>
          </a:p>
          <a:p>
            <a:pPr lvl="1"/>
            <a:r>
              <a:rPr lang="en-US" altLang="zh-CN" sz="2400" b="1" dirty="0">
                <a:solidFill>
                  <a:srgbClr val="002060"/>
                </a:solidFill>
              </a:rPr>
              <a:t>named-</a:t>
            </a:r>
            <a:r>
              <a:rPr lang="en-US" altLang="zh-CN" sz="2400" b="1" dirty="0" err="1">
                <a:solidFill>
                  <a:srgbClr val="002060"/>
                </a:solidFill>
              </a:rPr>
              <a:t>checkconf</a:t>
            </a:r>
            <a:r>
              <a:rPr lang="en-US" altLang="zh-CN" sz="2400" b="1" dirty="0">
                <a:solidFill>
                  <a:srgbClr val="002060"/>
                </a:solidFill>
              </a:rPr>
              <a:t> -t ROOTDIR /path/to/</a:t>
            </a:r>
            <a:r>
              <a:rPr lang="en-US" altLang="zh-CN" sz="2400" b="1" dirty="0" err="1">
                <a:solidFill>
                  <a:srgbClr val="002060"/>
                </a:solidFill>
              </a:rPr>
              <a:t>named.conf</a:t>
            </a:r>
            <a:r>
              <a:rPr lang="en-US" altLang="zh-CN" sz="2400" b="1" dirty="0">
                <a:solidFill>
                  <a:srgbClr val="002060"/>
                </a:solidFill>
              </a:rPr>
              <a:t> </a:t>
            </a:r>
          </a:p>
          <a:p>
            <a:pPr lvl="1"/>
            <a:r>
              <a:rPr lang="zh-CN" altLang="en-US" dirty="0"/>
              <a:t>默认检查 </a:t>
            </a:r>
            <a:r>
              <a:rPr lang="en-US" altLang="zh-CN" dirty="0"/>
              <a:t>/etc/</a:t>
            </a:r>
            <a:r>
              <a:rPr lang="en-US" altLang="zh-CN" dirty="0" err="1"/>
              <a:t>named.conf</a:t>
            </a:r>
            <a:r>
              <a:rPr lang="en-US" altLang="zh-CN" dirty="0"/>
              <a:t> </a:t>
            </a:r>
            <a:r>
              <a:rPr lang="zh-CN" altLang="en-US" dirty="0"/>
              <a:t>文件</a:t>
            </a:r>
          </a:p>
          <a:p>
            <a:pPr lvl="1"/>
            <a:r>
              <a:rPr lang="zh-CN" altLang="en-US" dirty="0"/>
              <a:t>示例： </a:t>
            </a:r>
          </a:p>
          <a:p>
            <a:pPr lvl="2">
              <a:buNone/>
            </a:pPr>
            <a:r>
              <a:rPr lang="en-US" altLang="zh-CN" dirty="0"/>
              <a:t>named-</a:t>
            </a:r>
            <a:r>
              <a:rPr lang="en-US" altLang="zh-CN" dirty="0" err="1"/>
              <a:t>checkconf</a:t>
            </a:r>
            <a:endParaRPr lang="en-US" altLang="zh-CN" dirty="0"/>
          </a:p>
          <a:p>
            <a:pPr lvl="2">
              <a:buNone/>
            </a:pPr>
            <a:r>
              <a:rPr lang="en-US" altLang="zh-CN" dirty="0"/>
              <a:t>named-</a:t>
            </a:r>
            <a:r>
              <a:rPr lang="en-US" altLang="zh-CN" dirty="0" err="1"/>
              <a:t>checkconf</a:t>
            </a:r>
            <a:r>
              <a:rPr lang="en-US" altLang="zh-CN" dirty="0"/>
              <a:t> -t /</a:t>
            </a:r>
            <a:r>
              <a:rPr lang="en-US" altLang="zh-CN" dirty="0" err="1"/>
              <a:t>var</a:t>
            </a:r>
            <a:r>
              <a:rPr lang="en-US" altLang="zh-CN" dirty="0"/>
              <a:t>/named/</a:t>
            </a:r>
            <a:r>
              <a:rPr lang="en-US" altLang="zh-CN" dirty="0" err="1"/>
              <a:t>chroot</a:t>
            </a:r>
            <a:endParaRPr lang="en-US" altLang="zh-CN" dirty="0"/>
          </a:p>
          <a:p>
            <a:r>
              <a:rPr lang="zh-CN" altLang="en-US" b="1" dirty="0"/>
              <a:t>区文件检查</a:t>
            </a:r>
          </a:p>
          <a:p>
            <a:pPr lvl="1"/>
            <a:r>
              <a:rPr lang="en-US" altLang="zh-CN" b="1" dirty="0">
                <a:solidFill>
                  <a:srgbClr val="002060"/>
                </a:solidFill>
              </a:rPr>
              <a:t>named-</a:t>
            </a:r>
            <a:r>
              <a:rPr lang="en-US" altLang="zh-CN" b="1" dirty="0" err="1">
                <a:solidFill>
                  <a:srgbClr val="002060"/>
                </a:solidFill>
              </a:rPr>
              <a:t>checkzone</a:t>
            </a:r>
            <a:r>
              <a:rPr lang="en-US" altLang="zh-CN" b="1" dirty="0">
                <a:solidFill>
                  <a:srgbClr val="002060"/>
                </a:solidFill>
              </a:rPr>
              <a:t> origin /path/to/</a:t>
            </a:r>
            <a:r>
              <a:rPr lang="en-US" altLang="zh-CN" b="1" dirty="0" err="1">
                <a:solidFill>
                  <a:srgbClr val="002060"/>
                </a:solidFill>
              </a:rPr>
              <a:t>zonefile</a:t>
            </a:r>
            <a:r>
              <a:rPr lang="en-US" altLang="zh-CN" b="1" dirty="0">
                <a:solidFill>
                  <a:srgbClr val="002060"/>
                </a:solidFill>
              </a:rPr>
              <a:t> </a:t>
            </a:r>
          </a:p>
          <a:p>
            <a:pPr lvl="1"/>
            <a:r>
              <a:rPr lang="zh-CN" altLang="en-US" dirty="0"/>
              <a:t>示例： </a:t>
            </a:r>
          </a:p>
          <a:p>
            <a:pPr lvl="2">
              <a:buNone/>
            </a:pPr>
            <a:r>
              <a:rPr lang="en-US" altLang="zh-CN" dirty="0"/>
              <a:t>named-</a:t>
            </a:r>
            <a:r>
              <a:rPr lang="en-US" altLang="zh-CN" dirty="0" err="1"/>
              <a:t>checkzone</a:t>
            </a:r>
            <a:r>
              <a:rPr lang="en-US" altLang="zh-CN" dirty="0"/>
              <a:t> </a:t>
            </a:r>
            <a:r>
              <a:rPr lang="en-US" altLang="zh-CN" dirty="0" err="1"/>
              <a:t>ls-al.me</a:t>
            </a:r>
            <a:r>
              <a:rPr lang="en-US" altLang="zh-CN" dirty="0"/>
              <a:t> /</a:t>
            </a:r>
            <a:r>
              <a:rPr lang="en-US" altLang="zh-CN" dirty="0" err="1"/>
              <a:t>var</a:t>
            </a:r>
            <a:r>
              <a:rPr lang="en-US" altLang="zh-CN" dirty="0"/>
              <a:t>/named/</a:t>
            </a:r>
            <a:r>
              <a:rPr lang="en-US" altLang="zh-CN" dirty="0" err="1"/>
              <a:t>ls-al.me.zone</a:t>
            </a:r>
            <a:endParaRPr lang="en-US" altLang="zh-CN" dirty="0"/>
          </a:p>
          <a:p>
            <a:pPr lvl="2">
              <a:buNone/>
            </a:pPr>
            <a:r>
              <a:rPr lang="en-US" altLang="zh-CN" dirty="0"/>
              <a:t>named-</a:t>
            </a:r>
            <a:r>
              <a:rPr lang="en-US" altLang="zh-CN" dirty="0" err="1"/>
              <a:t>checkzone</a:t>
            </a:r>
            <a:r>
              <a:rPr lang="en-US" altLang="zh-CN" dirty="0"/>
              <a:t> </a:t>
            </a:r>
            <a:r>
              <a:rPr lang="en-US" altLang="zh-CN" dirty="0" err="1"/>
              <a:t>ls-al.me</a:t>
            </a:r>
            <a:r>
              <a:rPr lang="en-US" altLang="zh-CN" dirty="0"/>
              <a:t> /</a:t>
            </a:r>
            <a:r>
              <a:rPr lang="en-US" altLang="zh-CN" dirty="0" err="1"/>
              <a:t>var</a:t>
            </a:r>
            <a:r>
              <a:rPr lang="en-US" altLang="zh-CN" dirty="0"/>
              <a:t>/named/</a:t>
            </a:r>
            <a:r>
              <a:rPr lang="en-US" altLang="zh-CN" dirty="0" err="1"/>
              <a:t>chroot</a:t>
            </a:r>
            <a:r>
              <a:rPr lang="en-US" altLang="zh-CN" dirty="0"/>
              <a:t>/</a:t>
            </a:r>
            <a:r>
              <a:rPr lang="en-US" altLang="zh-CN" dirty="0" err="1"/>
              <a:t>var</a:t>
            </a:r>
            <a:r>
              <a:rPr lang="en-US" altLang="zh-CN" dirty="0"/>
              <a:t>/named/</a:t>
            </a:r>
            <a:r>
              <a:rPr lang="en-US" altLang="zh-CN" dirty="0" err="1"/>
              <a:t>ls-al.me.zone</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Tree>
    <p:extLst>
      <p:ext uri="{BB962C8B-B14F-4D97-AF65-F5344CB8AC3E}">
        <p14:creationId xmlns:p14="http://schemas.microsoft.com/office/powerpoint/2010/main" val="1250161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域名测试程序</a:t>
            </a:r>
            <a:r>
              <a:rPr lang="en-US" altLang="zh-CN" dirty="0"/>
              <a:t>—— dig</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a:t>正向查询</a:t>
            </a:r>
            <a:r>
              <a:rPr lang="zh-CN" altLang="en-US" b="1" dirty="0">
                <a:solidFill>
                  <a:schemeClr val="accent6">
                    <a:lumMod val="75000"/>
                  </a:schemeClr>
                </a:solidFill>
              </a:rPr>
              <a:t>：</a:t>
            </a:r>
            <a:r>
              <a:rPr lang="en-US" altLang="zh-CN" b="1" dirty="0">
                <a:solidFill>
                  <a:schemeClr val="accent6">
                    <a:lumMod val="75000"/>
                  </a:schemeClr>
                </a:solidFill>
              </a:rPr>
              <a:t> dig centos.org</a:t>
            </a:r>
          </a:p>
          <a:p>
            <a:r>
              <a:rPr lang="zh-CN" altLang="en-US" dirty="0"/>
              <a:t>反向查询：</a:t>
            </a:r>
            <a:r>
              <a:rPr lang="en-US" altLang="zh-CN" b="1" dirty="0">
                <a:solidFill>
                  <a:schemeClr val="accent6">
                    <a:lumMod val="75000"/>
                  </a:schemeClr>
                </a:solidFill>
              </a:rPr>
              <a:t> dig -x 72.232.194.162</a:t>
            </a:r>
          </a:p>
          <a:p>
            <a:r>
              <a:rPr lang="en-US" altLang="zh-CN" dirty="0"/>
              <a:t>SOA</a:t>
            </a:r>
            <a:r>
              <a:rPr lang="zh-CN" altLang="en-US" dirty="0"/>
              <a:t>查询：</a:t>
            </a:r>
            <a:r>
              <a:rPr lang="en-US" altLang="zh-CN" b="1" dirty="0">
                <a:solidFill>
                  <a:schemeClr val="accent6">
                    <a:lumMod val="75000"/>
                  </a:schemeClr>
                </a:solidFill>
              </a:rPr>
              <a:t>dig -t </a:t>
            </a:r>
            <a:r>
              <a:rPr lang="en-US" altLang="zh-CN" b="1" dirty="0" err="1">
                <a:solidFill>
                  <a:schemeClr val="accent6">
                    <a:lumMod val="75000"/>
                  </a:schemeClr>
                </a:solidFill>
              </a:rPr>
              <a:t>soa</a:t>
            </a:r>
            <a:r>
              <a:rPr lang="en-US" altLang="zh-CN" b="1" dirty="0">
                <a:solidFill>
                  <a:schemeClr val="accent6">
                    <a:lumMod val="75000"/>
                  </a:schemeClr>
                </a:solidFill>
              </a:rPr>
              <a:t> centos.org</a:t>
            </a:r>
          </a:p>
          <a:p>
            <a:r>
              <a:rPr lang="zh-CN" altLang="en-US" dirty="0"/>
              <a:t>邮件交换器查询：</a:t>
            </a:r>
            <a:r>
              <a:rPr lang="en-US" altLang="zh-CN" b="1" dirty="0">
                <a:solidFill>
                  <a:schemeClr val="accent6">
                    <a:lumMod val="75000"/>
                  </a:schemeClr>
                </a:solidFill>
              </a:rPr>
              <a:t> </a:t>
            </a:r>
          </a:p>
          <a:p>
            <a:pPr lvl="1">
              <a:buNone/>
            </a:pPr>
            <a:r>
              <a:rPr lang="en-US" altLang="zh-CN" b="1" dirty="0">
                <a:solidFill>
                  <a:schemeClr val="accent6">
                    <a:lumMod val="75000"/>
                  </a:schemeClr>
                </a:solidFill>
              </a:rPr>
              <a:t>dig -t </a:t>
            </a:r>
            <a:r>
              <a:rPr lang="en-US" altLang="zh-CN" b="1" dirty="0" err="1">
                <a:solidFill>
                  <a:schemeClr val="accent6">
                    <a:lumMod val="75000"/>
                  </a:schemeClr>
                </a:solidFill>
              </a:rPr>
              <a:t>mx</a:t>
            </a:r>
            <a:r>
              <a:rPr lang="en-US" altLang="zh-CN" b="1" dirty="0">
                <a:solidFill>
                  <a:schemeClr val="accent6">
                    <a:lumMod val="75000"/>
                  </a:schemeClr>
                </a:solidFill>
              </a:rPr>
              <a:t> centos.org</a:t>
            </a:r>
          </a:p>
          <a:p>
            <a:r>
              <a:rPr lang="zh-CN" altLang="en-US" dirty="0"/>
              <a:t>查询一切：</a:t>
            </a:r>
            <a:r>
              <a:rPr lang="en-US" altLang="zh-CN" b="1" dirty="0">
                <a:solidFill>
                  <a:schemeClr val="accent6">
                    <a:lumMod val="75000"/>
                  </a:schemeClr>
                </a:solidFill>
              </a:rPr>
              <a:t> </a:t>
            </a:r>
          </a:p>
          <a:p>
            <a:pPr lvl="1">
              <a:buNone/>
            </a:pPr>
            <a:r>
              <a:rPr lang="en-US" altLang="zh-CN" b="1" dirty="0">
                <a:solidFill>
                  <a:schemeClr val="accent6">
                    <a:lumMod val="75000"/>
                  </a:schemeClr>
                </a:solidFill>
              </a:rPr>
              <a:t>dig -t </a:t>
            </a:r>
            <a:r>
              <a:rPr lang="en-US" altLang="zh-CN" b="1" dirty="0" err="1">
                <a:solidFill>
                  <a:schemeClr val="accent6">
                    <a:lumMod val="75000"/>
                  </a:schemeClr>
                </a:solidFill>
              </a:rPr>
              <a:t>axfr</a:t>
            </a:r>
            <a:r>
              <a:rPr lang="en-US" altLang="zh-CN" b="1" dirty="0">
                <a:solidFill>
                  <a:schemeClr val="accent6">
                    <a:lumMod val="75000"/>
                  </a:schemeClr>
                </a:solidFill>
              </a:rPr>
              <a:t> </a:t>
            </a:r>
            <a:r>
              <a:rPr lang="en-US" altLang="zh-CN" b="1" dirty="0" err="1">
                <a:solidFill>
                  <a:schemeClr val="accent6">
                    <a:lumMod val="75000"/>
                  </a:schemeClr>
                </a:solidFill>
              </a:rPr>
              <a:t>ls.me</a:t>
            </a:r>
            <a:r>
              <a:rPr lang="en-US" altLang="zh-CN" b="1" dirty="0">
                <a:solidFill>
                  <a:schemeClr val="accent6">
                    <a:lumMod val="75000"/>
                  </a:schemeClr>
                </a:solidFill>
              </a:rPr>
              <a:t>. @192.168.0.252</a:t>
            </a:r>
          </a:p>
          <a:p>
            <a:pPr marL="342900" lvl="1" indent="-342900">
              <a:buClr>
                <a:schemeClr val="accent1"/>
              </a:buClr>
              <a:buSzPct val="65000"/>
              <a:buFont typeface="Wingdings" pitchFamily="2" charset="2"/>
              <a:buChar char="n"/>
            </a:pPr>
            <a:r>
              <a:rPr lang="zh-CN" altLang="en-US" sz="3000" dirty="0">
                <a:cs typeface="+mn-cs"/>
              </a:rPr>
              <a:t>跟踪</a:t>
            </a:r>
            <a:r>
              <a:rPr lang="en-US" altLang="zh-CN" sz="3000" dirty="0">
                <a:cs typeface="+mn-cs"/>
              </a:rPr>
              <a:t>DNS</a:t>
            </a:r>
            <a:r>
              <a:rPr lang="zh-CN" altLang="en-US" sz="3000" dirty="0">
                <a:cs typeface="+mn-cs"/>
              </a:rPr>
              <a:t>查询：</a:t>
            </a:r>
            <a:endParaRPr lang="en-US" altLang="zh-CN" sz="3000" dirty="0">
              <a:cs typeface="+mn-cs"/>
            </a:endParaRPr>
          </a:p>
          <a:p>
            <a:pPr lvl="1">
              <a:buNone/>
            </a:pPr>
            <a:r>
              <a:rPr lang="en-US" altLang="zh-CN" b="1" dirty="0">
                <a:solidFill>
                  <a:schemeClr val="accent6">
                    <a:lumMod val="75000"/>
                  </a:schemeClr>
                </a:solidFill>
              </a:rPr>
              <a:t>dig +trace centos.org</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78</a:t>
            </a:fld>
            <a:endParaRPr lang="en-US" altLang="zh-CN" dirty="0"/>
          </a:p>
        </p:txBody>
      </p:sp>
    </p:spTree>
    <p:extLst>
      <p:ext uri="{BB962C8B-B14F-4D97-AF65-F5344CB8AC3E}">
        <p14:creationId xmlns:p14="http://schemas.microsoft.com/office/powerpoint/2010/main" val="421679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域名测试程序</a:t>
            </a:r>
            <a:r>
              <a:rPr lang="en-US" altLang="zh-CN" dirty="0"/>
              <a:t>—— host</a:t>
            </a:r>
            <a:endParaRPr lang="zh-CN" altLang="en-US" dirty="0"/>
          </a:p>
        </p:txBody>
      </p:sp>
      <p:sp>
        <p:nvSpPr>
          <p:cNvPr id="3" name="内容占位符 2"/>
          <p:cNvSpPr>
            <a:spLocks noGrp="1"/>
          </p:cNvSpPr>
          <p:nvPr>
            <p:ph idx="1"/>
          </p:nvPr>
        </p:nvSpPr>
        <p:spPr/>
        <p:txBody>
          <a:bodyPr/>
          <a:lstStyle/>
          <a:p>
            <a:r>
              <a:rPr lang="zh-CN" altLang="en-US" dirty="0"/>
              <a:t>正向查询：</a:t>
            </a:r>
            <a:r>
              <a:rPr lang="en-US" altLang="zh-CN" sz="2600" b="1" dirty="0">
                <a:solidFill>
                  <a:schemeClr val="accent6">
                    <a:lumMod val="75000"/>
                  </a:schemeClr>
                </a:solidFill>
              </a:rPr>
              <a:t>host centos.org</a:t>
            </a:r>
          </a:p>
          <a:p>
            <a:r>
              <a:rPr lang="zh-CN" altLang="en-US" dirty="0"/>
              <a:t>反向查询：</a:t>
            </a:r>
            <a:r>
              <a:rPr lang="en-US" altLang="zh-CN" sz="2600" b="1" dirty="0">
                <a:solidFill>
                  <a:schemeClr val="accent6">
                    <a:lumMod val="75000"/>
                  </a:schemeClr>
                </a:solidFill>
              </a:rPr>
              <a:t>host 72.232.194.162</a:t>
            </a:r>
          </a:p>
          <a:p>
            <a:r>
              <a:rPr lang="en-US" altLang="zh-CN" dirty="0"/>
              <a:t>SOA</a:t>
            </a:r>
            <a:r>
              <a:rPr lang="zh-CN" altLang="en-US" dirty="0"/>
              <a:t>查询：</a:t>
            </a:r>
            <a:r>
              <a:rPr lang="en-US" altLang="zh-CN" sz="2600" b="1" dirty="0">
                <a:solidFill>
                  <a:schemeClr val="accent6">
                    <a:lumMod val="75000"/>
                  </a:schemeClr>
                </a:solidFill>
              </a:rPr>
              <a:t>host -t </a:t>
            </a:r>
            <a:r>
              <a:rPr lang="en-US" altLang="zh-CN" sz="2600" b="1" dirty="0" err="1">
                <a:solidFill>
                  <a:schemeClr val="accent6">
                    <a:lumMod val="75000"/>
                  </a:schemeClr>
                </a:solidFill>
              </a:rPr>
              <a:t>soa</a:t>
            </a:r>
            <a:r>
              <a:rPr lang="en-US" altLang="zh-CN" sz="2600" b="1" dirty="0">
                <a:solidFill>
                  <a:schemeClr val="accent6">
                    <a:lumMod val="75000"/>
                  </a:schemeClr>
                </a:solidFill>
              </a:rPr>
              <a:t> centos.org</a:t>
            </a:r>
          </a:p>
          <a:p>
            <a:r>
              <a:rPr lang="en-US" altLang="zh-CN" dirty="0"/>
              <a:t>MX</a:t>
            </a:r>
            <a:r>
              <a:rPr lang="zh-CN" altLang="en-US" dirty="0"/>
              <a:t>查询：</a:t>
            </a:r>
            <a:r>
              <a:rPr lang="en-US" altLang="zh-CN" sz="2600" b="1" dirty="0">
                <a:solidFill>
                  <a:schemeClr val="accent6">
                    <a:lumMod val="75000"/>
                  </a:schemeClr>
                </a:solidFill>
              </a:rPr>
              <a:t>host -t </a:t>
            </a:r>
            <a:r>
              <a:rPr lang="en-US" altLang="zh-CN" sz="2600" b="1" dirty="0" err="1">
                <a:solidFill>
                  <a:schemeClr val="accent6">
                    <a:lumMod val="75000"/>
                  </a:schemeClr>
                </a:solidFill>
              </a:rPr>
              <a:t>mx</a:t>
            </a:r>
            <a:r>
              <a:rPr lang="en-US" altLang="zh-CN" sz="2600" b="1" dirty="0">
                <a:solidFill>
                  <a:schemeClr val="accent6">
                    <a:lumMod val="75000"/>
                  </a:schemeClr>
                </a:solidFill>
              </a:rPr>
              <a:t> centos.org</a:t>
            </a:r>
          </a:p>
          <a:p>
            <a:r>
              <a:rPr lang="en-US" altLang="zh-CN" dirty="0"/>
              <a:t>NS</a:t>
            </a:r>
            <a:r>
              <a:rPr lang="zh-CN" altLang="en-US" dirty="0"/>
              <a:t>迭代查询：</a:t>
            </a:r>
            <a:r>
              <a:rPr lang="en-US" altLang="zh-CN" sz="2600" b="1" dirty="0">
                <a:solidFill>
                  <a:schemeClr val="accent6">
                    <a:lumMod val="75000"/>
                  </a:schemeClr>
                </a:solidFill>
              </a:rPr>
              <a:t>host -</a:t>
            </a:r>
            <a:r>
              <a:rPr lang="en-US" altLang="zh-CN" sz="2600" b="1" dirty="0" err="1">
                <a:solidFill>
                  <a:schemeClr val="accent6">
                    <a:lumMod val="75000"/>
                  </a:schemeClr>
                </a:solidFill>
              </a:rPr>
              <a:t>rt</a:t>
            </a:r>
            <a:r>
              <a:rPr lang="en-US" altLang="zh-CN" sz="2600" b="1" dirty="0">
                <a:solidFill>
                  <a:schemeClr val="accent6">
                    <a:lumMod val="75000"/>
                  </a:schemeClr>
                </a:solidFill>
              </a:rPr>
              <a:t> ns centos.org</a:t>
            </a:r>
          </a:p>
          <a:p>
            <a:r>
              <a:rPr lang="en-US" altLang="zh-CN" dirty="0"/>
              <a:t>NS</a:t>
            </a:r>
            <a:r>
              <a:rPr lang="zh-CN" altLang="en-US" dirty="0"/>
              <a:t>查询：   </a:t>
            </a:r>
            <a:r>
              <a:rPr lang="en-US" altLang="zh-CN" sz="2600" b="1" dirty="0">
                <a:solidFill>
                  <a:schemeClr val="accent6">
                    <a:lumMod val="75000"/>
                  </a:schemeClr>
                </a:solidFill>
              </a:rPr>
              <a:t>host -t ns </a:t>
            </a:r>
            <a:r>
              <a:rPr lang="en-US" altLang="zh-CN" sz="2600" b="1" dirty="0" err="1">
                <a:solidFill>
                  <a:schemeClr val="accent6">
                    <a:lumMod val="75000"/>
                  </a:schemeClr>
                </a:solidFill>
              </a:rPr>
              <a:t>ls-al.me</a:t>
            </a:r>
            <a:endParaRPr lang="en-US" altLang="zh-CN" sz="2600" b="1" dirty="0">
              <a:solidFill>
                <a:schemeClr val="accent6">
                  <a:lumMod val="75000"/>
                </a:schemeClr>
              </a:solidFill>
            </a:endParaRPr>
          </a:p>
          <a:p>
            <a:r>
              <a:rPr lang="zh-CN" altLang="en-US" dirty="0"/>
              <a:t>查询一切： </a:t>
            </a:r>
            <a:r>
              <a:rPr lang="en-US" altLang="zh-CN" sz="2600" b="1" dirty="0">
                <a:solidFill>
                  <a:schemeClr val="accent6">
                    <a:lumMod val="75000"/>
                  </a:schemeClr>
                </a:solidFill>
              </a:rPr>
              <a:t>host -a </a:t>
            </a:r>
            <a:r>
              <a:rPr lang="en-US" altLang="zh-CN" sz="2600" b="1" dirty="0" err="1">
                <a:solidFill>
                  <a:schemeClr val="accent6">
                    <a:lumMod val="75000"/>
                  </a:schemeClr>
                </a:solidFill>
              </a:rPr>
              <a:t>ls-al.me</a:t>
            </a:r>
            <a:endParaRPr lang="zh-CN" altLang="en-US" sz="26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extLst>
      <p:ext uri="{BB962C8B-B14F-4D97-AF65-F5344CB8AC3E}">
        <p14:creationId xmlns:p14="http://schemas.microsoft.com/office/powerpoint/2010/main" val="143261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的运行机制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
        <p:nvSpPr>
          <p:cNvPr id="8" name="Rectangle 4"/>
          <p:cNvSpPr>
            <a:spLocks noChangeArrowheads="1"/>
          </p:cNvSpPr>
          <p:nvPr/>
        </p:nvSpPr>
        <p:spPr bwMode="auto">
          <a:xfrm>
            <a:off x="683568" y="1052736"/>
            <a:ext cx="7776864" cy="5033392"/>
          </a:xfrm>
          <a:prstGeom prst="rect">
            <a:avLst/>
          </a:prstGeom>
          <a:gradFill rotWithShape="1">
            <a:gsLst>
              <a:gs pos="0">
                <a:srgbClr val="CEF6E7">
                  <a:gamma/>
                  <a:tint val="0"/>
                  <a:invGamma/>
                </a:srgbClr>
              </a:gs>
              <a:gs pos="100000">
                <a:srgbClr val="CEF6E7"/>
              </a:gs>
            </a:gsLst>
            <a:lin ang="5400000" scaled="1"/>
          </a:gradFill>
          <a:ln w="28575">
            <a:solidFill>
              <a:srgbClr val="969696"/>
            </a:solidFill>
            <a:miter lim="800000"/>
            <a:headEnd/>
            <a:tailEnd/>
          </a:ln>
          <a:effectLst/>
        </p:spPr>
        <p:txBody>
          <a:bodyPr wrap="none" anchor="ctr"/>
          <a:lstStyle/>
          <a:p>
            <a:endParaRPr lang="zh-CN" altLang="en-US"/>
          </a:p>
        </p:txBody>
      </p:sp>
      <p:sp>
        <p:nvSpPr>
          <p:cNvPr id="9" name="Rectangle 5"/>
          <p:cNvSpPr>
            <a:spLocks noChangeArrowheads="1"/>
          </p:cNvSpPr>
          <p:nvPr/>
        </p:nvSpPr>
        <p:spPr bwMode="auto">
          <a:xfrm>
            <a:off x="900609" y="3247678"/>
            <a:ext cx="7181850" cy="147638"/>
          </a:xfrm>
          <a:prstGeom prst="rect">
            <a:avLst/>
          </a:prstGeom>
          <a:gradFill rotWithShape="0">
            <a:gsLst>
              <a:gs pos="0">
                <a:srgbClr val="006600"/>
              </a:gs>
              <a:gs pos="50000">
                <a:srgbClr val="006600">
                  <a:gamma/>
                  <a:tint val="57647"/>
                  <a:invGamma/>
                </a:srgbClr>
              </a:gs>
              <a:gs pos="100000">
                <a:srgbClr val="006600"/>
              </a:gs>
            </a:gsLst>
            <a:lin ang="5400000" scaled="1"/>
          </a:gradFill>
          <a:ln w="9525">
            <a:noFill/>
            <a:miter lim="800000"/>
            <a:headEnd/>
            <a:tailEnd/>
          </a:ln>
          <a:effectLst/>
        </p:spPr>
        <p:txBody>
          <a:bodyPr wrap="none" anchor="ctr"/>
          <a:lstStyle/>
          <a:p>
            <a:endParaRPr lang="zh-CN" altLang="en-US"/>
          </a:p>
        </p:txBody>
      </p:sp>
      <p:sp>
        <p:nvSpPr>
          <p:cNvPr id="10" name="AutoShape 6"/>
          <p:cNvSpPr>
            <a:spLocks noChangeArrowheads="1"/>
          </p:cNvSpPr>
          <p:nvPr/>
        </p:nvSpPr>
        <p:spPr bwMode="auto">
          <a:xfrm rot="16200000">
            <a:off x="6140153" y="3646935"/>
            <a:ext cx="892175" cy="147637"/>
          </a:xfrm>
          <a:prstGeom prst="homePlate">
            <a:avLst>
              <a:gd name="adj" fmla="val 73999"/>
            </a:avLst>
          </a:prstGeom>
          <a:gradFill rotWithShape="0">
            <a:gsLst>
              <a:gs pos="0">
                <a:srgbClr val="006600"/>
              </a:gs>
              <a:gs pos="50000">
                <a:srgbClr val="006600">
                  <a:gamma/>
                  <a:tint val="57647"/>
                  <a:invGamma/>
                </a:srgbClr>
              </a:gs>
              <a:gs pos="100000">
                <a:srgbClr val="006600"/>
              </a:gs>
            </a:gsLst>
            <a:lin ang="0" scaled="1"/>
          </a:gradFill>
          <a:ln w="9525">
            <a:noFill/>
            <a:miter lim="800000"/>
            <a:headEnd/>
            <a:tailEnd/>
          </a:ln>
          <a:effectLst/>
        </p:spPr>
        <p:txBody>
          <a:bodyPr wrap="none" anchor="ctr"/>
          <a:lstStyle/>
          <a:p>
            <a:endParaRPr lang="zh-CN" altLang="en-US"/>
          </a:p>
        </p:txBody>
      </p:sp>
      <p:sp>
        <p:nvSpPr>
          <p:cNvPr id="11" name="AutoShape 7"/>
          <p:cNvSpPr>
            <a:spLocks noChangeArrowheads="1"/>
          </p:cNvSpPr>
          <p:nvPr/>
        </p:nvSpPr>
        <p:spPr bwMode="auto">
          <a:xfrm rot="16200000">
            <a:off x="2241253" y="3735835"/>
            <a:ext cx="1095375" cy="147637"/>
          </a:xfrm>
          <a:prstGeom prst="homePlate">
            <a:avLst>
              <a:gd name="adj" fmla="val 82815"/>
            </a:avLst>
          </a:prstGeom>
          <a:gradFill rotWithShape="0">
            <a:gsLst>
              <a:gs pos="0">
                <a:srgbClr val="006600"/>
              </a:gs>
              <a:gs pos="50000">
                <a:srgbClr val="006600">
                  <a:gamma/>
                  <a:tint val="57647"/>
                  <a:invGamma/>
                </a:srgbClr>
              </a:gs>
              <a:gs pos="100000">
                <a:srgbClr val="006600"/>
              </a:gs>
            </a:gsLst>
            <a:lin ang="0" scaled="1"/>
          </a:gradFill>
          <a:ln w="9525">
            <a:noFill/>
            <a:miter lim="800000"/>
            <a:headEnd/>
            <a:tailEnd/>
          </a:ln>
          <a:effectLst/>
        </p:spPr>
        <p:txBody>
          <a:bodyPr wrap="none" anchor="ctr"/>
          <a:lstStyle/>
          <a:p>
            <a:endParaRPr lang="zh-CN" altLang="en-US"/>
          </a:p>
        </p:txBody>
      </p:sp>
      <p:sp>
        <p:nvSpPr>
          <p:cNvPr id="12" name="AutoShape 8"/>
          <p:cNvSpPr>
            <a:spLocks noChangeArrowheads="1"/>
          </p:cNvSpPr>
          <p:nvPr/>
        </p:nvSpPr>
        <p:spPr bwMode="auto">
          <a:xfrm rot="5400000" flipV="1">
            <a:off x="3015953" y="2846835"/>
            <a:ext cx="892175" cy="147637"/>
          </a:xfrm>
          <a:prstGeom prst="homePlate">
            <a:avLst>
              <a:gd name="adj" fmla="val 73999"/>
            </a:avLst>
          </a:prstGeom>
          <a:gradFill rotWithShape="0">
            <a:gsLst>
              <a:gs pos="0">
                <a:srgbClr val="006600"/>
              </a:gs>
              <a:gs pos="50000">
                <a:srgbClr val="006600">
                  <a:gamma/>
                  <a:tint val="57647"/>
                  <a:invGamma/>
                </a:srgbClr>
              </a:gs>
              <a:gs pos="100000">
                <a:srgbClr val="006600"/>
              </a:gs>
            </a:gsLst>
            <a:lin ang="0" scaled="1"/>
          </a:gradFill>
          <a:ln w="9525">
            <a:noFill/>
            <a:miter lim="800000"/>
            <a:headEnd/>
            <a:tailEnd/>
          </a:ln>
          <a:effectLst/>
        </p:spPr>
        <p:txBody>
          <a:bodyPr wrap="none" anchor="ctr"/>
          <a:lstStyle/>
          <a:p>
            <a:endParaRPr lang="zh-CN" altLang="en-US"/>
          </a:p>
        </p:txBody>
      </p:sp>
      <p:sp>
        <p:nvSpPr>
          <p:cNvPr id="13" name="AutoShape 9"/>
          <p:cNvSpPr>
            <a:spLocks noChangeArrowheads="1"/>
          </p:cNvSpPr>
          <p:nvPr/>
        </p:nvSpPr>
        <p:spPr bwMode="auto">
          <a:xfrm rot="5400000" flipV="1">
            <a:off x="5390853" y="2846835"/>
            <a:ext cx="892175" cy="147637"/>
          </a:xfrm>
          <a:prstGeom prst="homePlate">
            <a:avLst>
              <a:gd name="adj" fmla="val 73999"/>
            </a:avLst>
          </a:prstGeom>
          <a:gradFill rotWithShape="0">
            <a:gsLst>
              <a:gs pos="0">
                <a:srgbClr val="006600"/>
              </a:gs>
              <a:gs pos="50000">
                <a:srgbClr val="006600">
                  <a:gamma/>
                  <a:tint val="57647"/>
                  <a:invGamma/>
                </a:srgbClr>
              </a:gs>
              <a:gs pos="100000">
                <a:srgbClr val="006600"/>
              </a:gs>
            </a:gsLst>
            <a:lin ang="0" scaled="1"/>
          </a:gradFill>
          <a:ln w="9525">
            <a:noFill/>
            <a:miter lim="800000"/>
            <a:headEnd/>
            <a:tailEnd/>
          </a:ln>
          <a:effectLst/>
        </p:spPr>
        <p:txBody>
          <a:bodyPr wrap="none" anchor="ctr"/>
          <a:lstStyle/>
          <a:p>
            <a:endParaRPr lang="zh-CN" altLang="en-US"/>
          </a:p>
        </p:txBody>
      </p:sp>
      <p:sp>
        <p:nvSpPr>
          <p:cNvPr id="14" name="Freeform 10"/>
          <p:cNvSpPr>
            <a:spLocks/>
          </p:cNvSpPr>
          <p:nvPr/>
        </p:nvSpPr>
        <p:spPr bwMode="auto">
          <a:xfrm>
            <a:off x="2934197" y="3536603"/>
            <a:ext cx="3363912" cy="965200"/>
          </a:xfrm>
          <a:custGeom>
            <a:avLst/>
            <a:gdLst/>
            <a:ahLst/>
            <a:cxnLst>
              <a:cxn ang="0">
                <a:pos x="2119" y="608"/>
              </a:cxn>
              <a:cxn ang="0">
                <a:pos x="2119" y="0"/>
              </a:cxn>
              <a:cxn ang="0">
                <a:pos x="50" y="0"/>
              </a:cxn>
              <a:cxn ang="0">
                <a:pos x="50" y="370"/>
              </a:cxn>
              <a:cxn ang="0">
                <a:pos x="0" y="370"/>
              </a:cxn>
              <a:cxn ang="0">
                <a:pos x="102" y="522"/>
              </a:cxn>
              <a:cxn ang="0">
                <a:pos x="206" y="370"/>
              </a:cxn>
              <a:cxn ang="0">
                <a:pos x="156" y="370"/>
              </a:cxn>
              <a:cxn ang="0">
                <a:pos x="156" y="102"/>
              </a:cxn>
              <a:cxn ang="0">
                <a:pos x="2014" y="102"/>
              </a:cxn>
              <a:cxn ang="0">
                <a:pos x="2012" y="608"/>
              </a:cxn>
            </a:cxnLst>
            <a:rect l="0" t="0" r="r" b="b"/>
            <a:pathLst>
              <a:path w="2119" h="608">
                <a:moveTo>
                  <a:pt x="2119" y="608"/>
                </a:moveTo>
                <a:lnTo>
                  <a:pt x="2119" y="0"/>
                </a:lnTo>
                <a:lnTo>
                  <a:pt x="50" y="0"/>
                </a:lnTo>
                <a:lnTo>
                  <a:pt x="50" y="370"/>
                </a:lnTo>
                <a:lnTo>
                  <a:pt x="0" y="370"/>
                </a:lnTo>
                <a:lnTo>
                  <a:pt x="102" y="522"/>
                </a:lnTo>
                <a:lnTo>
                  <a:pt x="206" y="370"/>
                </a:lnTo>
                <a:lnTo>
                  <a:pt x="156" y="370"/>
                </a:lnTo>
                <a:lnTo>
                  <a:pt x="156" y="102"/>
                </a:lnTo>
                <a:lnTo>
                  <a:pt x="2014" y="102"/>
                </a:lnTo>
                <a:lnTo>
                  <a:pt x="2012" y="608"/>
                </a:lnTo>
              </a:path>
            </a:pathLst>
          </a:custGeom>
          <a:solidFill>
            <a:srgbClr val="FFFF99"/>
          </a:solidFill>
          <a:ln w="12700" cap="rnd" cmpd="sng">
            <a:solidFill>
              <a:srgbClr val="663300"/>
            </a:solidFill>
            <a:prstDash val="solid"/>
            <a:round/>
            <a:headEnd type="none" w="med" len="med"/>
            <a:tailEnd type="none" w="med" len="med"/>
          </a:ln>
          <a:effectLst>
            <a:outerShdw dist="71842" dir="2700000" algn="ctr" rotWithShape="0">
              <a:srgbClr val="C0C0C0"/>
            </a:outerShdw>
          </a:effectLst>
        </p:spPr>
        <p:txBody>
          <a:bodyPr/>
          <a:lstStyle/>
          <a:p>
            <a:endParaRPr lang="zh-CN" altLang="en-US"/>
          </a:p>
        </p:txBody>
      </p:sp>
      <p:sp>
        <p:nvSpPr>
          <p:cNvPr id="15" name="Freeform 11"/>
          <p:cNvSpPr>
            <a:spLocks/>
          </p:cNvSpPr>
          <p:nvPr/>
        </p:nvSpPr>
        <p:spPr bwMode="auto">
          <a:xfrm>
            <a:off x="6106022" y="2339628"/>
            <a:ext cx="992187" cy="1992313"/>
          </a:xfrm>
          <a:custGeom>
            <a:avLst/>
            <a:gdLst/>
            <a:ahLst/>
            <a:cxnLst>
              <a:cxn ang="0">
                <a:pos x="528" y="1254"/>
              </a:cxn>
              <a:cxn ang="0">
                <a:pos x="528" y="414"/>
              </a:cxn>
              <a:cxn ang="0">
                <a:pos x="48" y="414"/>
              </a:cxn>
              <a:cxn ang="0">
                <a:pos x="48" y="151"/>
              </a:cxn>
              <a:cxn ang="0">
                <a:pos x="0" y="151"/>
              </a:cxn>
              <a:cxn ang="0">
                <a:pos x="96" y="0"/>
              </a:cxn>
              <a:cxn ang="0">
                <a:pos x="198" y="151"/>
              </a:cxn>
              <a:cxn ang="0">
                <a:pos x="144" y="151"/>
              </a:cxn>
              <a:cxn ang="0">
                <a:pos x="144" y="309"/>
              </a:cxn>
              <a:cxn ang="0">
                <a:pos x="624" y="309"/>
              </a:cxn>
              <a:cxn ang="0">
                <a:pos x="624" y="1254"/>
              </a:cxn>
              <a:cxn ang="0">
                <a:pos x="528" y="1254"/>
              </a:cxn>
            </a:cxnLst>
            <a:rect l="0" t="0" r="r" b="b"/>
            <a:pathLst>
              <a:path w="625" h="1255">
                <a:moveTo>
                  <a:pt x="528" y="1254"/>
                </a:moveTo>
                <a:lnTo>
                  <a:pt x="528" y="414"/>
                </a:lnTo>
                <a:lnTo>
                  <a:pt x="48" y="414"/>
                </a:lnTo>
                <a:lnTo>
                  <a:pt x="48" y="151"/>
                </a:lnTo>
                <a:lnTo>
                  <a:pt x="0" y="151"/>
                </a:lnTo>
                <a:lnTo>
                  <a:pt x="96" y="0"/>
                </a:lnTo>
                <a:lnTo>
                  <a:pt x="198" y="151"/>
                </a:lnTo>
                <a:lnTo>
                  <a:pt x="144" y="151"/>
                </a:lnTo>
                <a:lnTo>
                  <a:pt x="144" y="309"/>
                </a:lnTo>
                <a:lnTo>
                  <a:pt x="624" y="309"/>
                </a:lnTo>
                <a:lnTo>
                  <a:pt x="624" y="1254"/>
                </a:lnTo>
                <a:lnTo>
                  <a:pt x="528" y="1254"/>
                </a:lnTo>
              </a:path>
            </a:pathLst>
          </a:custGeom>
          <a:solidFill>
            <a:srgbClr val="FFFF99"/>
          </a:solidFill>
          <a:ln w="12700" cap="rnd" cmpd="sng">
            <a:solidFill>
              <a:srgbClr val="663300"/>
            </a:solidFill>
            <a:prstDash val="solid"/>
            <a:round/>
            <a:headEnd type="none" w="med" len="med"/>
            <a:tailEnd type="none" w="med" len="med"/>
          </a:ln>
          <a:effectLst>
            <a:outerShdw dist="71842" dir="2700000" algn="ctr" rotWithShape="0">
              <a:srgbClr val="C0C0C0"/>
            </a:outerShdw>
          </a:effectLst>
        </p:spPr>
        <p:txBody>
          <a:bodyPr/>
          <a:lstStyle/>
          <a:p>
            <a:endParaRPr lang="zh-CN" altLang="en-US"/>
          </a:p>
        </p:txBody>
      </p:sp>
      <p:grpSp>
        <p:nvGrpSpPr>
          <p:cNvPr id="16" name="Group 12"/>
          <p:cNvGrpSpPr>
            <a:grpSpLocks/>
          </p:cNvGrpSpPr>
          <p:nvPr/>
        </p:nvGrpSpPr>
        <p:grpSpPr bwMode="auto">
          <a:xfrm>
            <a:off x="5985372" y="4139853"/>
            <a:ext cx="1228725" cy="1985963"/>
            <a:chOff x="4236" y="2228"/>
            <a:chExt cx="626" cy="1012"/>
          </a:xfrm>
        </p:grpSpPr>
        <p:sp>
          <p:nvSpPr>
            <p:cNvPr id="17" name="Freeform 13"/>
            <p:cNvSpPr>
              <a:spLocks/>
            </p:cNvSpPr>
            <p:nvPr/>
          </p:nvSpPr>
          <p:spPr bwMode="auto">
            <a:xfrm>
              <a:off x="4248" y="2981"/>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zh-CN" altLang="en-US"/>
            </a:p>
          </p:txBody>
        </p:sp>
        <p:sp>
          <p:nvSpPr>
            <p:cNvPr id="18" name="Freeform 14"/>
            <p:cNvSpPr>
              <a:spLocks/>
            </p:cNvSpPr>
            <p:nvPr/>
          </p:nvSpPr>
          <p:spPr bwMode="auto">
            <a:xfrm>
              <a:off x="4238" y="2228"/>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zh-CN" altLang="en-US"/>
            </a:p>
          </p:txBody>
        </p:sp>
        <p:sp>
          <p:nvSpPr>
            <p:cNvPr id="19" name="Freeform 15"/>
            <p:cNvSpPr>
              <a:spLocks/>
            </p:cNvSpPr>
            <p:nvPr/>
          </p:nvSpPr>
          <p:spPr bwMode="auto">
            <a:xfrm>
              <a:off x="4510" y="2288"/>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zh-CN" altLang="en-US"/>
            </a:p>
          </p:txBody>
        </p:sp>
        <p:sp>
          <p:nvSpPr>
            <p:cNvPr id="20" name="Freeform 16"/>
            <p:cNvSpPr>
              <a:spLocks/>
            </p:cNvSpPr>
            <p:nvPr/>
          </p:nvSpPr>
          <p:spPr bwMode="auto">
            <a:xfrm>
              <a:off x="4236" y="2376"/>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zh-CN" altLang="en-US"/>
            </a:p>
          </p:txBody>
        </p:sp>
        <p:sp>
          <p:nvSpPr>
            <p:cNvPr id="21" name="Line 17"/>
            <p:cNvSpPr>
              <a:spLocks noChangeShapeType="1"/>
            </p:cNvSpPr>
            <p:nvPr/>
          </p:nvSpPr>
          <p:spPr bwMode="auto">
            <a:xfrm>
              <a:off x="4275" y="3078"/>
              <a:ext cx="192" cy="51"/>
            </a:xfrm>
            <a:prstGeom prst="line">
              <a:avLst/>
            </a:prstGeom>
            <a:noFill/>
            <a:ln w="6350">
              <a:solidFill>
                <a:srgbClr val="676767"/>
              </a:solidFill>
              <a:round/>
              <a:headEnd/>
              <a:tailEnd/>
            </a:ln>
            <a:effectLst/>
          </p:spPr>
          <p:txBody>
            <a:bodyPr wrap="none" anchor="ctr"/>
            <a:lstStyle/>
            <a:p>
              <a:endParaRPr lang="zh-CN" altLang="en-US"/>
            </a:p>
          </p:txBody>
        </p:sp>
        <p:sp>
          <p:nvSpPr>
            <p:cNvPr id="22" name="Oval 18"/>
            <p:cNvSpPr>
              <a:spLocks noChangeArrowheads="1"/>
            </p:cNvSpPr>
            <p:nvPr/>
          </p:nvSpPr>
          <p:spPr bwMode="auto">
            <a:xfrm>
              <a:off x="4268" y="2417"/>
              <a:ext cx="31" cy="17"/>
            </a:xfrm>
            <a:prstGeom prst="ellipse">
              <a:avLst/>
            </a:prstGeom>
            <a:solidFill>
              <a:srgbClr val="D60093"/>
            </a:solidFill>
            <a:ln w="12700">
              <a:noFill/>
              <a:round/>
              <a:headEnd/>
              <a:tailEnd/>
            </a:ln>
            <a:effectLst/>
          </p:spPr>
          <p:txBody>
            <a:bodyPr wrap="none" anchor="ctr"/>
            <a:lstStyle/>
            <a:p>
              <a:endParaRPr lang="zh-CN" altLang="en-US"/>
            </a:p>
          </p:txBody>
        </p:sp>
        <p:sp>
          <p:nvSpPr>
            <p:cNvPr id="23" name="Line 19"/>
            <p:cNvSpPr>
              <a:spLocks noChangeShapeType="1"/>
            </p:cNvSpPr>
            <p:nvPr/>
          </p:nvSpPr>
          <p:spPr bwMode="auto">
            <a:xfrm>
              <a:off x="4275" y="3040"/>
              <a:ext cx="192" cy="51"/>
            </a:xfrm>
            <a:prstGeom prst="line">
              <a:avLst/>
            </a:prstGeom>
            <a:noFill/>
            <a:ln w="6350">
              <a:solidFill>
                <a:srgbClr val="676767"/>
              </a:solidFill>
              <a:round/>
              <a:headEnd/>
              <a:tailEnd/>
            </a:ln>
            <a:effectLst/>
          </p:spPr>
          <p:txBody>
            <a:bodyPr wrap="none" anchor="ctr"/>
            <a:lstStyle/>
            <a:p>
              <a:endParaRPr lang="zh-CN" altLang="en-US"/>
            </a:p>
          </p:txBody>
        </p:sp>
        <p:sp>
          <p:nvSpPr>
            <p:cNvPr id="24" name="Line 20"/>
            <p:cNvSpPr>
              <a:spLocks noChangeShapeType="1"/>
            </p:cNvSpPr>
            <p:nvPr/>
          </p:nvSpPr>
          <p:spPr bwMode="auto">
            <a:xfrm>
              <a:off x="4275" y="3002"/>
              <a:ext cx="192" cy="52"/>
            </a:xfrm>
            <a:prstGeom prst="line">
              <a:avLst/>
            </a:prstGeom>
            <a:noFill/>
            <a:ln w="6350">
              <a:solidFill>
                <a:srgbClr val="676767"/>
              </a:solidFill>
              <a:round/>
              <a:headEnd/>
              <a:tailEnd/>
            </a:ln>
            <a:effectLst/>
          </p:spPr>
          <p:txBody>
            <a:bodyPr wrap="none" anchor="ctr"/>
            <a:lstStyle/>
            <a:p>
              <a:endParaRPr lang="zh-CN" altLang="en-US"/>
            </a:p>
          </p:txBody>
        </p:sp>
        <p:sp>
          <p:nvSpPr>
            <p:cNvPr id="25" name="Line 21"/>
            <p:cNvSpPr>
              <a:spLocks noChangeShapeType="1"/>
            </p:cNvSpPr>
            <p:nvPr/>
          </p:nvSpPr>
          <p:spPr bwMode="auto">
            <a:xfrm>
              <a:off x="4275" y="2965"/>
              <a:ext cx="192" cy="51"/>
            </a:xfrm>
            <a:prstGeom prst="line">
              <a:avLst/>
            </a:prstGeom>
            <a:noFill/>
            <a:ln w="6350">
              <a:solidFill>
                <a:srgbClr val="676767"/>
              </a:solidFill>
              <a:round/>
              <a:headEnd/>
              <a:tailEnd/>
            </a:ln>
            <a:effectLst/>
          </p:spPr>
          <p:txBody>
            <a:bodyPr wrap="none" anchor="ctr"/>
            <a:lstStyle/>
            <a:p>
              <a:endParaRPr lang="zh-CN" altLang="en-US"/>
            </a:p>
          </p:txBody>
        </p:sp>
        <p:sp>
          <p:nvSpPr>
            <p:cNvPr id="26" name="Line 22"/>
            <p:cNvSpPr>
              <a:spLocks noChangeShapeType="1"/>
            </p:cNvSpPr>
            <p:nvPr/>
          </p:nvSpPr>
          <p:spPr bwMode="auto">
            <a:xfrm>
              <a:off x="4275" y="2926"/>
              <a:ext cx="192" cy="51"/>
            </a:xfrm>
            <a:prstGeom prst="line">
              <a:avLst/>
            </a:prstGeom>
            <a:noFill/>
            <a:ln w="6350">
              <a:solidFill>
                <a:srgbClr val="676767"/>
              </a:solidFill>
              <a:round/>
              <a:headEnd/>
              <a:tailEnd/>
            </a:ln>
            <a:effectLst/>
          </p:spPr>
          <p:txBody>
            <a:bodyPr wrap="none" anchor="ctr"/>
            <a:lstStyle/>
            <a:p>
              <a:endParaRPr lang="zh-CN" altLang="en-US"/>
            </a:p>
          </p:txBody>
        </p:sp>
        <p:sp>
          <p:nvSpPr>
            <p:cNvPr id="27" name="Freeform 23"/>
            <p:cNvSpPr>
              <a:spLocks/>
            </p:cNvSpPr>
            <p:nvPr/>
          </p:nvSpPr>
          <p:spPr bwMode="auto">
            <a:xfrm>
              <a:off x="4278" y="2562"/>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zh-CN" altLang="en-US"/>
            </a:p>
          </p:txBody>
        </p:sp>
        <p:sp>
          <p:nvSpPr>
            <p:cNvPr id="28" name="Freeform 24"/>
            <p:cNvSpPr>
              <a:spLocks/>
            </p:cNvSpPr>
            <p:nvPr/>
          </p:nvSpPr>
          <p:spPr bwMode="auto">
            <a:xfrm>
              <a:off x="4258" y="2492"/>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p:spPr>
          <p:txBody>
            <a:bodyPr/>
            <a:lstStyle/>
            <a:p>
              <a:endParaRPr lang="zh-CN" altLang="en-US"/>
            </a:p>
          </p:txBody>
        </p:sp>
        <p:sp>
          <p:nvSpPr>
            <p:cNvPr id="29" name="Freeform 25"/>
            <p:cNvSpPr>
              <a:spLocks/>
            </p:cNvSpPr>
            <p:nvPr/>
          </p:nvSpPr>
          <p:spPr bwMode="auto">
            <a:xfrm>
              <a:off x="4272" y="2515"/>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zh-CN" altLang="en-US"/>
            </a:p>
          </p:txBody>
        </p:sp>
        <p:sp>
          <p:nvSpPr>
            <p:cNvPr id="30" name="Line 26"/>
            <p:cNvSpPr>
              <a:spLocks noChangeShapeType="1"/>
            </p:cNvSpPr>
            <p:nvPr/>
          </p:nvSpPr>
          <p:spPr bwMode="auto">
            <a:xfrm>
              <a:off x="4273" y="2596"/>
              <a:ext cx="187" cy="43"/>
            </a:xfrm>
            <a:prstGeom prst="line">
              <a:avLst/>
            </a:prstGeom>
            <a:noFill/>
            <a:ln w="3175">
              <a:solidFill>
                <a:srgbClr val="676767"/>
              </a:solidFill>
              <a:round/>
              <a:headEnd/>
              <a:tailEnd/>
            </a:ln>
            <a:effectLst/>
          </p:spPr>
          <p:txBody>
            <a:bodyPr wrap="none" anchor="ctr"/>
            <a:lstStyle/>
            <a:p>
              <a:endParaRPr lang="zh-CN" altLang="en-US"/>
            </a:p>
          </p:txBody>
        </p:sp>
        <p:sp>
          <p:nvSpPr>
            <p:cNvPr id="31" name="Line 27"/>
            <p:cNvSpPr>
              <a:spLocks noChangeShapeType="1"/>
            </p:cNvSpPr>
            <p:nvPr/>
          </p:nvSpPr>
          <p:spPr bwMode="auto">
            <a:xfrm>
              <a:off x="4273" y="2671"/>
              <a:ext cx="189" cy="43"/>
            </a:xfrm>
            <a:prstGeom prst="line">
              <a:avLst/>
            </a:prstGeom>
            <a:noFill/>
            <a:ln w="3175">
              <a:solidFill>
                <a:srgbClr val="676767"/>
              </a:solidFill>
              <a:round/>
              <a:headEnd/>
              <a:tailEnd/>
            </a:ln>
            <a:effectLst/>
          </p:spPr>
          <p:txBody>
            <a:bodyPr wrap="none" anchor="ctr"/>
            <a:lstStyle/>
            <a:p>
              <a:endParaRPr lang="zh-CN" altLang="en-US"/>
            </a:p>
          </p:txBody>
        </p:sp>
        <p:sp>
          <p:nvSpPr>
            <p:cNvPr id="32" name="Line 28"/>
            <p:cNvSpPr>
              <a:spLocks noChangeShapeType="1"/>
            </p:cNvSpPr>
            <p:nvPr/>
          </p:nvSpPr>
          <p:spPr bwMode="auto">
            <a:xfrm>
              <a:off x="4273" y="2764"/>
              <a:ext cx="180" cy="43"/>
            </a:xfrm>
            <a:prstGeom prst="line">
              <a:avLst/>
            </a:prstGeom>
            <a:noFill/>
            <a:ln w="3175">
              <a:solidFill>
                <a:srgbClr val="676767"/>
              </a:solidFill>
              <a:round/>
              <a:headEnd/>
              <a:tailEnd/>
            </a:ln>
            <a:effectLst/>
          </p:spPr>
          <p:txBody>
            <a:bodyPr wrap="none" anchor="ctr"/>
            <a:lstStyle/>
            <a:p>
              <a:endParaRPr lang="zh-CN" altLang="en-US"/>
            </a:p>
          </p:txBody>
        </p:sp>
        <p:sp>
          <p:nvSpPr>
            <p:cNvPr id="33" name="Freeform 29"/>
            <p:cNvSpPr>
              <a:spLocks/>
            </p:cNvSpPr>
            <p:nvPr/>
          </p:nvSpPr>
          <p:spPr bwMode="auto">
            <a:xfrm>
              <a:off x="4329" y="2559"/>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zh-CN" altLang="en-US"/>
            </a:p>
          </p:txBody>
        </p:sp>
        <p:sp>
          <p:nvSpPr>
            <p:cNvPr id="34" name="Line 30"/>
            <p:cNvSpPr>
              <a:spLocks noChangeShapeType="1"/>
            </p:cNvSpPr>
            <p:nvPr/>
          </p:nvSpPr>
          <p:spPr bwMode="auto">
            <a:xfrm>
              <a:off x="4300" y="2565"/>
              <a:ext cx="138" cy="30"/>
            </a:xfrm>
            <a:prstGeom prst="line">
              <a:avLst/>
            </a:prstGeom>
            <a:noFill/>
            <a:ln w="6350">
              <a:solidFill>
                <a:srgbClr val="919191"/>
              </a:solidFill>
              <a:round/>
              <a:headEnd/>
              <a:tailEnd/>
            </a:ln>
            <a:effectLst/>
          </p:spPr>
          <p:txBody>
            <a:bodyPr wrap="none" anchor="ctr"/>
            <a:lstStyle/>
            <a:p>
              <a:endParaRPr lang="zh-CN" altLang="en-US"/>
            </a:p>
          </p:txBody>
        </p:sp>
        <p:sp>
          <p:nvSpPr>
            <p:cNvPr id="35" name="Freeform 31"/>
            <p:cNvSpPr>
              <a:spLocks/>
            </p:cNvSpPr>
            <p:nvPr/>
          </p:nvSpPr>
          <p:spPr bwMode="auto">
            <a:xfrm>
              <a:off x="4286" y="2702"/>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zh-CN" altLang="en-US"/>
            </a:p>
          </p:txBody>
        </p:sp>
        <p:sp>
          <p:nvSpPr>
            <p:cNvPr id="36" name="Freeform 32"/>
            <p:cNvSpPr>
              <a:spLocks/>
            </p:cNvSpPr>
            <p:nvPr/>
          </p:nvSpPr>
          <p:spPr bwMode="auto">
            <a:xfrm>
              <a:off x="4286" y="2795"/>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zh-CN" altLang="en-US"/>
            </a:p>
          </p:txBody>
        </p:sp>
        <p:sp>
          <p:nvSpPr>
            <p:cNvPr id="37" name="Freeform 33"/>
            <p:cNvSpPr>
              <a:spLocks/>
            </p:cNvSpPr>
            <p:nvPr/>
          </p:nvSpPr>
          <p:spPr bwMode="auto">
            <a:xfrm>
              <a:off x="4283" y="2618"/>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zh-CN" altLang="en-US"/>
            </a:p>
          </p:txBody>
        </p:sp>
        <p:sp>
          <p:nvSpPr>
            <p:cNvPr id="38" name="Line 34"/>
            <p:cNvSpPr>
              <a:spLocks noChangeShapeType="1"/>
            </p:cNvSpPr>
            <p:nvPr/>
          </p:nvSpPr>
          <p:spPr bwMode="auto">
            <a:xfrm flipH="1" flipV="1">
              <a:off x="4405" y="2665"/>
              <a:ext cx="33" cy="8"/>
            </a:xfrm>
            <a:prstGeom prst="line">
              <a:avLst/>
            </a:prstGeom>
            <a:noFill/>
            <a:ln w="9525">
              <a:solidFill>
                <a:srgbClr val="D60093"/>
              </a:solidFill>
              <a:round/>
              <a:headEnd/>
              <a:tailEnd/>
            </a:ln>
            <a:effectLst/>
          </p:spPr>
          <p:txBody>
            <a:bodyPr wrap="none" tIns="27432" bIns="27432" anchor="ctr">
              <a:spAutoFit/>
            </a:bodyPr>
            <a:lstStyle/>
            <a:p>
              <a:endParaRPr lang="zh-CN" altLang="en-US"/>
            </a:p>
          </p:txBody>
        </p:sp>
        <p:sp>
          <p:nvSpPr>
            <p:cNvPr id="39" name="Line 35"/>
            <p:cNvSpPr>
              <a:spLocks noChangeShapeType="1"/>
            </p:cNvSpPr>
            <p:nvPr/>
          </p:nvSpPr>
          <p:spPr bwMode="auto">
            <a:xfrm flipH="1" flipV="1">
              <a:off x="4405" y="2747"/>
              <a:ext cx="33" cy="7"/>
            </a:xfrm>
            <a:prstGeom prst="line">
              <a:avLst/>
            </a:prstGeom>
            <a:noFill/>
            <a:ln w="9525">
              <a:solidFill>
                <a:srgbClr val="D60093"/>
              </a:solidFill>
              <a:round/>
              <a:headEnd/>
              <a:tailEnd/>
            </a:ln>
            <a:effectLst/>
          </p:spPr>
          <p:txBody>
            <a:bodyPr wrap="none" tIns="27432" bIns="27432" anchor="ctr">
              <a:spAutoFit/>
            </a:bodyPr>
            <a:lstStyle/>
            <a:p>
              <a:endParaRPr lang="zh-CN" altLang="en-US"/>
            </a:p>
          </p:txBody>
        </p:sp>
        <p:sp>
          <p:nvSpPr>
            <p:cNvPr id="40" name="Line 36"/>
            <p:cNvSpPr>
              <a:spLocks noChangeShapeType="1"/>
            </p:cNvSpPr>
            <p:nvPr/>
          </p:nvSpPr>
          <p:spPr bwMode="auto">
            <a:xfrm flipH="1" flipV="1">
              <a:off x="4405" y="2846"/>
              <a:ext cx="33" cy="8"/>
            </a:xfrm>
            <a:prstGeom prst="line">
              <a:avLst/>
            </a:prstGeom>
            <a:noFill/>
            <a:ln w="9525">
              <a:solidFill>
                <a:srgbClr val="D60093"/>
              </a:solidFill>
              <a:round/>
              <a:headEnd/>
              <a:tailEnd/>
            </a:ln>
            <a:effectLst/>
          </p:spPr>
          <p:txBody>
            <a:bodyPr wrap="none" tIns="27432" bIns="27432" anchor="ctr">
              <a:spAutoFit/>
            </a:bodyPr>
            <a:lstStyle/>
            <a:p>
              <a:endParaRPr lang="zh-CN" altLang="en-US"/>
            </a:p>
          </p:txBody>
        </p:sp>
      </p:grpSp>
      <p:grpSp>
        <p:nvGrpSpPr>
          <p:cNvPr id="41" name="Group 37"/>
          <p:cNvGrpSpPr>
            <a:grpSpLocks/>
          </p:cNvGrpSpPr>
          <p:nvPr/>
        </p:nvGrpSpPr>
        <p:grpSpPr bwMode="auto">
          <a:xfrm>
            <a:off x="4639172" y="4365278"/>
            <a:ext cx="1308100" cy="1447800"/>
            <a:chOff x="2836" y="2845"/>
            <a:chExt cx="824" cy="912"/>
          </a:xfrm>
        </p:grpSpPr>
        <p:sp>
          <p:nvSpPr>
            <p:cNvPr id="42" name="Rectangle 38"/>
            <p:cNvSpPr>
              <a:spLocks noChangeArrowheads="1"/>
            </p:cNvSpPr>
            <p:nvPr/>
          </p:nvSpPr>
          <p:spPr bwMode="auto">
            <a:xfrm>
              <a:off x="2836" y="3196"/>
              <a:ext cx="824" cy="561"/>
            </a:xfrm>
            <a:prstGeom prst="rect">
              <a:avLst/>
            </a:prstGeom>
            <a:solidFill>
              <a:schemeClr val="bg1"/>
            </a:solidFill>
            <a:ln w="12700">
              <a:solidFill>
                <a:schemeClr val="tx2"/>
              </a:solidFill>
              <a:miter lim="800000"/>
              <a:headEnd/>
              <a:tailEnd/>
            </a:ln>
            <a:effectLst/>
          </p:spPr>
          <p:txBody>
            <a:bodyPr wrap="none" lIns="90488" tIns="44450" rIns="90488" bIns="44450" anchor="ctr"/>
            <a:lstStyle/>
            <a:p>
              <a:pPr algn="ctr" eaLnBrk="0" hangingPunct="0"/>
              <a:r>
                <a:rPr lang="en-US" altLang="zh-CN">
                  <a:latin typeface="Arial Narrow" pitchFamily="34" charset="0"/>
                </a:rPr>
                <a:t>IP</a:t>
              </a:r>
              <a:r>
                <a:rPr lang="zh-CN" altLang="en-US">
                  <a:latin typeface="Arial Narrow" pitchFamily="34" charset="0"/>
                </a:rPr>
                <a:t>地址</a:t>
              </a:r>
              <a:r>
                <a:rPr lang="en-US" altLang="zh-CN">
                  <a:latin typeface="Arial Narrow" pitchFamily="34" charset="0"/>
                </a:rPr>
                <a:t>1</a:t>
              </a:r>
            </a:p>
            <a:p>
              <a:pPr algn="ctr" eaLnBrk="0" hangingPunct="0"/>
              <a:r>
                <a:rPr lang="en-US" altLang="zh-CN">
                  <a:latin typeface="Arial Narrow" pitchFamily="34" charset="0"/>
                </a:rPr>
                <a:t>IP</a:t>
              </a:r>
              <a:r>
                <a:rPr lang="zh-CN" altLang="en-US">
                  <a:latin typeface="Arial Narrow" pitchFamily="34" charset="0"/>
                </a:rPr>
                <a:t>地址</a:t>
              </a:r>
              <a:r>
                <a:rPr lang="en-US" altLang="zh-CN">
                  <a:latin typeface="Arial Narrow" pitchFamily="34" charset="0"/>
                </a:rPr>
                <a:t>2</a:t>
              </a:r>
            </a:p>
            <a:p>
              <a:pPr algn="ctr" eaLnBrk="0" hangingPunct="0"/>
              <a:r>
                <a:rPr lang="en-US" altLang="zh-CN" b="1">
                  <a:solidFill>
                    <a:srgbClr val="FF6600"/>
                  </a:solidFill>
                  <a:latin typeface="Arial Narrow" pitchFamily="34" charset="0"/>
                </a:rPr>
                <a:t>IP</a:t>
              </a:r>
              <a:r>
                <a:rPr lang="zh-CN" altLang="en-US" b="1">
                  <a:solidFill>
                    <a:srgbClr val="FF6600"/>
                  </a:solidFill>
                  <a:latin typeface="Arial Narrow" pitchFamily="34" charset="0"/>
                </a:rPr>
                <a:t>地址</a:t>
              </a:r>
              <a:r>
                <a:rPr lang="en-US" altLang="zh-CN" b="1">
                  <a:solidFill>
                    <a:srgbClr val="FF6600"/>
                  </a:solidFill>
                  <a:latin typeface="Arial Narrow" pitchFamily="34" charset="0"/>
                </a:rPr>
                <a:t>3</a:t>
              </a:r>
              <a:endParaRPr lang="en-US" altLang="zh-CN">
                <a:solidFill>
                  <a:srgbClr val="FF6600"/>
                </a:solidFill>
                <a:latin typeface="Arial Narrow" pitchFamily="34" charset="0"/>
              </a:endParaRPr>
            </a:p>
          </p:txBody>
        </p:sp>
        <p:sp>
          <p:nvSpPr>
            <p:cNvPr id="43" name="Rectangle 39"/>
            <p:cNvSpPr>
              <a:spLocks noChangeArrowheads="1"/>
            </p:cNvSpPr>
            <p:nvPr/>
          </p:nvSpPr>
          <p:spPr bwMode="auto">
            <a:xfrm>
              <a:off x="2836" y="2845"/>
              <a:ext cx="824" cy="354"/>
            </a:xfrm>
            <a:prstGeom prst="rect">
              <a:avLst/>
            </a:prstGeom>
            <a:solidFill>
              <a:srgbClr val="95814F"/>
            </a:solidFill>
            <a:ln w="12700">
              <a:solidFill>
                <a:schemeClr val="tx2"/>
              </a:solidFill>
              <a:miter lim="800000"/>
              <a:headEnd/>
              <a:tailEnd/>
            </a:ln>
            <a:effectLst/>
          </p:spPr>
          <p:txBody>
            <a:bodyPr wrap="none" lIns="90488" tIns="44450" rIns="90488" bIns="44450" anchor="ctr"/>
            <a:lstStyle/>
            <a:p>
              <a:pPr algn="ctr" eaLnBrk="0" hangingPunct="0"/>
              <a:r>
                <a:rPr lang="en-US" altLang="zh-CN" b="1">
                  <a:solidFill>
                    <a:schemeClr val="bg1"/>
                  </a:solidFill>
                  <a:effectLst>
                    <a:outerShdw blurRad="38100" dist="38100" dir="2700000" algn="tl">
                      <a:srgbClr val="000000"/>
                    </a:outerShdw>
                  </a:effectLst>
                  <a:latin typeface="Arial Narrow" pitchFamily="34" charset="0"/>
                </a:rPr>
                <a:t>DHCP</a:t>
              </a:r>
              <a:br>
                <a:rPr lang="en-US" altLang="zh-CN" b="1">
                  <a:solidFill>
                    <a:schemeClr val="bg1"/>
                  </a:solidFill>
                  <a:effectLst>
                    <a:outerShdw blurRad="38100" dist="38100" dir="2700000" algn="tl">
                      <a:srgbClr val="000000"/>
                    </a:outerShdw>
                  </a:effectLst>
                  <a:latin typeface="Arial Narrow" pitchFamily="34" charset="0"/>
                </a:rPr>
              </a:br>
              <a:r>
                <a:rPr lang="zh-CN" altLang="en-US" b="1">
                  <a:solidFill>
                    <a:schemeClr val="bg1"/>
                  </a:solidFill>
                  <a:effectLst>
                    <a:outerShdw blurRad="38100" dist="38100" dir="2700000" algn="tl">
                      <a:srgbClr val="000000"/>
                    </a:outerShdw>
                  </a:effectLst>
                  <a:latin typeface="Arial Narrow" pitchFamily="34" charset="0"/>
                </a:rPr>
                <a:t>数据库</a:t>
              </a:r>
            </a:p>
          </p:txBody>
        </p:sp>
      </p:grpSp>
      <p:sp>
        <p:nvSpPr>
          <p:cNvPr id="44" name="Rectangle 40"/>
          <p:cNvSpPr>
            <a:spLocks noChangeArrowheads="1"/>
          </p:cNvSpPr>
          <p:nvPr/>
        </p:nvSpPr>
        <p:spPr bwMode="auto">
          <a:xfrm>
            <a:off x="3262809" y="3704878"/>
            <a:ext cx="1001713" cy="393700"/>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2000" b="1">
                <a:latin typeface="Arial Narrow" pitchFamily="34" charset="0"/>
              </a:rPr>
              <a:t>IP</a:t>
            </a:r>
            <a:r>
              <a:rPr lang="zh-CN" altLang="en-US" sz="2000" b="1">
                <a:latin typeface="Arial Narrow" pitchFamily="34" charset="0"/>
              </a:rPr>
              <a:t>地址</a:t>
            </a:r>
            <a:r>
              <a:rPr lang="en-US" altLang="zh-CN" sz="2000" b="1">
                <a:latin typeface="Arial Narrow" pitchFamily="34" charset="0"/>
              </a:rPr>
              <a:t>2</a:t>
            </a:r>
          </a:p>
        </p:txBody>
      </p:sp>
      <p:sp>
        <p:nvSpPr>
          <p:cNvPr id="45" name="Rectangle 41"/>
          <p:cNvSpPr>
            <a:spLocks noChangeArrowheads="1"/>
          </p:cNvSpPr>
          <p:nvPr/>
        </p:nvSpPr>
        <p:spPr bwMode="auto">
          <a:xfrm>
            <a:off x="6372722" y="2401541"/>
            <a:ext cx="1001712" cy="393700"/>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2000" b="1">
                <a:latin typeface="Arial Narrow" pitchFamily="34" charset="0"/>
              </a:rPr>
              <a:t>IP</a:t>
            </a:r>
            <a:r>
              <a:rPr lang="zh-CN" altLang="en-US" sz="2000" b="1">
                <a:latin typeface="Arial Narrow" pitchFamily="34" charset="0"/>
              </a:rPr>
              <a:t>地址</a:t>
            </a:r>
            <a:r>
              <a:rPr lang="en-US" altLang="zh-CN" sz="2000" b="1">
                <a:latin typeface="Arial Narrow" pitchFamily="34" charset="0"/>
              </a:rPr>
              <a:t>1</a:t>
            </a:r>
          </a:p>
        </p:txBody>
      </p:sp>
      <p:sp>
        <p:nvSpPr>
          <p:cNvPr id="46" name="Rectangle 42"/>
          <p:cNvSpPr>
            <a:spLocks noChangeArrowheads="1"/>
          </p:cNvSpPr>
          <p:nvPr/>
        </p:nvSpPr>
        <p:spPr bwMode="auto">
          <a:xfrm>
            <a:off x="6420347" y="1166466"/>
            <a:ext cx="1857375" cy="877887"/>
          </a:xfrm>
          <a:prstGeom prst="rect">
            <a:avLst/>
          </a:prstGeom>
          <a:noFill/>
          <a:ln w="9525">
            <a:noFill/>
            <a:miter lim="800000"/>
            <a:headEnd/>
            <a:tailEnd/>
          </a:ln>
          <a:effectLst/>
        </p:spPr>
        <p:txBody>
          <a:bodyPr wrap="none" tIns="27432" bIns="27432" anchor="ctr">
            <a:spAutoFit/>
          </a:bodyPr>
          <a:lstStyle/>
          <a:p>
            <a:pPr algn="ctr" eaLnBrk="0" hangingPunct="0"/>
            <a:r>
              <a:rPr lang="en-US" altLang="zh-CN" b="1">
                <a:latin typeface="Arial Narrow" pitchFamily="34" charset="0"/>
              </a:rPr>
              <a:t>DHCP</a:t>
            </a:r>
            <a:r>
              <a:rPr lang="zh-CN" altLang="en-US" b="1">
                <a:latin typeface="Arial Narrow" pitchFamily="34" charset="0"/>
              </a:rPr>
              <a:t>客户机</a:t>
            </a:r>
            <a:br>
              <a:rPr lang="zh-CN" altLang="en-US" b="1">
                <a:latin typeface="Arial Narrow" pitchFamily="34" charset="0"/>
              </a:rPr>
            </a:br>
            <a:r>
              <a:rPr lang="zh-CN" altLang="en-US" b="1">
                <a:latin typeface="Arial Narrow" pitchFamily="34" charset="0"/>
              </a:rPr>
              <a:t>通过</a:t>
            </a:r>
            <a:r>
              <a:rPr lang="en-US" altLang="zh-CN" b="1">
                <a:latin typeface="Arial Narrow" pitchFamily="34" charset="0"/>
              </a:rPr>
              <a:t>DHCP</a:t>
            </a:r>
            <a:r>
              <a:rPr lang="zh-CN" altLang="en-US" b="1">
                <a:latin typeface="Arial Narrow" pitchFamily="34" charset="0"/>
              </a:rPr>
              <a:t>服务器</a:t>
            </a:r>
          </a:p>
          <a:p>
            <a:pPr algn="ctr" eaLnBrk="0" hangingPunct="0"/>
            <a:r>
              <a:rPr lang="zh-CN" altLang="en-US" b="1">
                <a:latin typeface="Arial Narrow" pitchFamily="34" charset="0"/>
              </a:rPr>
              <a:t>动态配置</a:t>
            </a:r>
            <a:r>
              <a:rPr lang="en-US" altLang="zh-CN" b="1">
                <a:latin typeface="Arial Narrow" pitchFamily="34" charset="0"/>
              </a:rPr>
              <a:t>IP</a:t>
            </a:r>
            <a:r>
              <a:rPr lang="zh-CN" altLang="en-US" b="1">
                <a:latin typeface="Arial Narrow" pitchFamily="34" charset="0"/>
              </a:rPr>
              <a:t>地址</a:t>
            </a:r>
          </a:p>
        </p:txBody>
      </p:sp>
      <p:sp>
        <p:nvSpPr>
          <p:cNvPr id="47" name="Rectangle 43"/>
          <p:cNvSpPr>
            <a:spLocks noChangeArrowheads="1"/>
          </p:cNvSpPr>
          <p:nvPr/>
        </p:nvSpPr>
        <p:spPr bwMode="auto">
          <a:xfrm>
            <a:off x="7245847" y="4665316"/>
            <a:ext cx="869950" cy="603250"/>
          </a:xfrm>
          <a:prstGeom prst="rect">
            <a:avLst/>
          </a:prstGeom>
          <a:noFill/>
          <a:ln w="9525">
            <a:noFill/>
            <a:miter lim="800000"/>
            <a:headEnd/>
            <a:tailEnd/>
          </a:ln>
          <a:effectLst/>
        </p:spPr>
        <p:txBody>
          <a:bodyPr wrap="none" tIns="27432" bIns="27432" anchor="ctr">
            <a:spAutoFit/>
          </a:bodyPr>
          <a:lstStyle/>
          <a:p>
            <a:pPr algn="ctr" eaLnBrk="0" hangingPunct="0">
              <a:spcBef>
                <a:spcPct val="100000"/>
              </a:spcBef>
            </a:pPr>
            <a:r>
              <a:rPr lang="en-US" altLang="zh-CN" b="1">
                <a:latin typeface="Arial Narrow" pitchFamily="34" charset="0"/>
              </a:rPr>
              <a:t>DHCP </a:t>
            </a:r>
            <a:br>
              <a:rPr lang="en-US" altLang="zh-CN" b="1">
                <a:latin typeface="Arial Narrow" pitchFamily="34" charset="0"/>
              </a:rPr>
            </a:br>
            <a:r>
              <a:rPr lang="zh-CN" altLang="en-US" b="1">
                <a:latin typeface="Arial Narrow" pitchFamily="34" charset="0"/>
              </a:rPr>
              <a:t>服务器</a:t>
            </a:r>
          </a:p>
        </p:txBody>
      </p:sp>
      <p:sp>
        <p:nvSpPr>
          <p:cNvPr id="48" name="Rectangle 44"/>
          <p:cNvSpPr>
            <a:spLocks noChangeArrowheads="1"/>
          </p:cNvSpPr>
          <p:nvPr/>
        </p:nvSpPr>
        <p:spPr bwMode="auto">
          <a:xfrm>
            <a:off x="954584" y="1164878"/>
            <a:ext cx="1733550" cy="603250"/>
          </a:xfrm>
          <a:prstGeom prst="rect">
            <a:avLst/>
          </a:prstGeom>
          <a:noFill/>
          <a:ln w="9525">
            <a:noFill/>
            <a:miter lim="800000"/>
            <a:headEnd/>
            <a:tailEnd/>
          </a:ln>
          <a:effectLst/>
        </p:spPr>
        <p:txBody>
          <a:bodyPr wrap="none" tIns="27432" bIns="27432" anchor="ctr">
            <a:spAutoFit/>
          </a:bodyPr>
          <a:lstStyle/>
          <a:p>
            <a:pPr algn="ctr" eaLnBrk="0" hangingPunct="0">
              <a:spcBef>
                <a:spcPct val="100000"/>
              </a:spcBef>
            </a:pPr>
            <a:r>
              <a:rPr lang="zh-CN" altLang="en-US" b="1">
                <a:latin typeface="Arial Narrow" pitchFamily="34" charset="0"/>
              </a:rPr>
              <a:t>非</a:t>
            </a:r>
            <a:r>
              <a:rPr lang="en-US" altLang="zh-CN" b="1">
                <a:latin typeface="Arial Narrow" pitchFamily="34" charset="0"/>
              </a:rPr>
              <a:t>DHCP</a:t>
            </a:r>
            <a:r>
              <a:rPr lang="zh-CN" altLang="en-US" b="1">
                <a:latin typeface="Arial Narrow" pitchFamily="34" charset="0"/>
              </a:rPr>
              <a:t>客户机</a:t>
            </a:r>
            <a:br>
              <a:rPr lang="zh-CN" altLang="en-US" b="1">
                <a:latin typeface="Arial Narrow" pitchFamily="34" charset="0"/>
              </a:rPr>
            </a:br>
            <a:r>
              <a:rPr lang="zh-CN" altLang="en-US" b="1">
                <a:latin typeface="Arial Narrow" pitchFamily="34" charset="0"/>
              </a:rPr>
              <a:t>配置静态</a:t>
            </a:r>
            <a:r>
              <a:rPr lang="en-US" altLang="zh-CN" b="1">
                <a:latin typeface="Arial Narrow" pitchFamily="34" charset="0"/>
              </a:rPr>
              <a:t>IP</a:t>
            </a:r>
            <a:r>
              <a:rPr lang="zh-CN" altLang="en-US" b="1">
                <a:latin typeface="Arial Narrow" pitchFamily="34" charset="0"/>
              </a:rPr>
              <a:t>地址</a:t>
            </a:r>
          </a:p>
        </p:txBody>
      </p:sp>
      <p:sp>
        <p:nvSpPr>
          <p:cNvPr id="49" name="Rectangle 45"/>
          <p:cNvSpPr>
            <a:spLocks noChangeArrowheads="1"/>
          </p:cNvSpPr>
          <p:nvPr/>
        </p:nvSpPr>
        <p:spPr bwMode="auto">
          <a:xfrm>
            <a:off x="827584" y="3419128"/>
            <a:ext cx="1857375" cy="877888"/>
          </a:xfrm>
          <a:prstGeom prst="rect">
            <a:avLst/>
          </a:prstGeom>
          <a:noFill/>
          <a:ln w="9525">
            <a:noFill/>
            <a:miter lim="800000"/>
            <a:headEnd/>
            <a:tailEnd/>
          </a:ln>
          <a:effectLst/>
        </p:spPr>
        <p:txBody>
          <a:bodyPr wrap="none" tIns="27432" bIns="27432" anchor="ctr">
            <a:spAutoFit/>
          </a:bodyPr>
          <a:lstStyle/>
          <a:p>
            <a:pPr algn="ctr" eaLnBrk="0" hangingPunct="0"/>
            <a:r>
              <a:rPr lang="en-US" altLang="zh-CN" b="1">
                <a:latin typeface="Arial Narrow" pitchFamily="34" charset="0"/>
              </a:rPr>
              <a:t>DHCP</a:t>
            </a:r>
            <a:r>
              <a:rPr lang="zh-CN" altLang="en-US" b="1">
                <a:latin typeface="Arial Narrow" pitchFamily="34" charset="0"/>
              </a:rPr>
              <a:t>客户机</a:t>
            </a:r>
          </a:p>
          <a:p>
            <a:pPr algn="ctr" eaLnBrk="0" hangingPunct="0"/>
            <a:r>
              <a:rPr lang="zh-CN" altLang="en-US" b="1">
                <a:latin typeface="Arial Narrow" pitchFamily="34" charset="0"/>
              </a:rPr>
              <a:t>通过</a:t>
            </a:r>
            <a:r>
              <a:rPr lang="en-US" altLang="zh-CN" b="1">
                <a:latin typeface="Arial Narrow" pitchFamily="34" charset="0"/>
              </a:rPr>
              <a:t>DHCP</a:t>
            </a:r>
            <a:r>
              <a:rPr lang="zh-CN" altLang="en-US" b="1">
                <a:latin typeface="Arial Narrow" pitchFamily="34" charset="0"/>
              </a:rPr>
              <a:t>服务器</a:t>
            </a:r>
          </a:p>
          <a:p>
            <a:pPr algn="ctr" eaLnBrk="0" hangingPunct="0"/>
            <a:r>
              <a:rPr lang="zh-CN" altLang="en-US" b="1">
                <a:latin typeface="Arial Narrow" pitchFamily="34" charset="0"/>
              </a:rPr>
              <a:t>动态配置</a:t>
            </a:r>
            <a:r>
              <a:rPr lang="en-US" altLang="zh-CN" b="1">
                <a:latin typeface="Arial Narrow" pitchFamily="34" charset="0"/>
              </a:rPr>
              <a:t>IP</a:t>
            </a:r>
            <a:r>
              <a:rPr lang="zh-CN" altLang="en-US" b="1">
                <a:latin typeface="Arial Narrow" pitchFamily="34" charset="0"/>
              </a:rPr>
              <a:t>地址</a:t>
            </a:r>
          </a:p>
        </p:txBody>
      </p:sp>
      <p:pic>
        <p:nvPicPr>
          <p:cNvPr id="50" name="Picture 46" descr="tu2"/>
          <p:cNvPicPr>
            <a:picLocks noChangeAspect="1" noChangeArrowheads="1"/>
          </p:cNvPicPr>
          <p:nvPr/>
        </p:nvPicPr>
        <p:blipFill>
          <a:blip r:embed="rId2" cstate="print"/>
          <a:srcRect/>
          <a:stretch>
            <a:fillRect/>
          </a:stretch>
        </p:blipFill>
        <p:spPr bwMode="auto">
          <a:xfrm>
            <a:off x="2623047" y="1272828"/>
            <a:ext cx="1511300" cy="1452563"/>
          </a:xfrm>
          <a:prstGeom prst="rect">
            <a:avLst/>
          </a:prstGeom>
          <a:noFill/>
        </p:spPr>
      </p:pic>
      <p:pic>
        <p:nvPicPr>
          <p:cNvPr id="51" name="Picture 47" descr="tu2"/>
          <p:cNvPicPr>
            <a:picLocks noChangeAspect="1" noChangeArrowheads="1"/>
          </p:cNvPicPr>
          <p:nvPr/>
        </p:nvPicPr>
        <p:blipFill>
          <a:blip r:embed="rId2" cstate="print"/>
          <a:srcRect/>
          <a:stretch>
            <a:fillRect/>
          </a:stretch>
        </p:blipFill>
        <p:spPr bwMode="auto">
          <a:xfrm>
            <a:off x="4639172" y="1328391"/>
            <a:ext cx="1511300" cy="1452562"/>
          </a:xfrm>
          <a:prstGeom prst="rect">
            <a:avLst/>
          </a:prstGeom>
          <a:noFill/>
        </p:spPr>
      </p:pic>
      <p:pic>
        <p:nvPicPr>
          <p:cNvPr id="52" name="Picture 48" descr="tu2"/>
          <p:cNvPicPr>
            <a:picLocks noChangeAspect="1" noChangeArrowheads="1"/>
          </p:cNvPicPr>
          <p:nvPr/>
        </p:nvPicPr>
        <p:blipFill>
          <a:blip r:embed="rId2" cstate="print"/>
          <a:srcRect/>
          <a:stretch>
            <a:fillRect/>
          </a:stretch>
        </p:blipFill>
        <p:spPr bwMode="auto">
          <a:xfrm>
            <a:off x="2118222" y="4292253"/>
            <a:ext cx="1511300" cy="1452563"/>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配置访问控制</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80</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42110831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地址匹配列表（</a:t>
            </a:r>
            <a:r>
              <a:rPr lang="en-US" altLang="zh-CN" dirty="0"/>
              <a:t> match-list </a:t>
            </a:r>
            <a:r>
              <a:rPr lang="zh-CN" altLang="en-US" dirty="0"/>
              <a:t>）</a:t>
            </a:r>
          </a:p>
        </p:txBody>
      </p:sp>
      <p:sp>
        <p:nvSpPr>
          <p:cNvPr id="3" name="内容占位符 2"/>
          <p:cNvSpPr>
            <a:spLocks noGrp="1"/>
          </p:cNvSpPr>
          <p:nvPr>
            <p:ph idx="1"/>
          </p:nvPr>
        </p:nvSpPr>
        <p:spPr>
          <a:xfrm>
            <a:off x="323528" y="1196752"/>
            <a:ext cx="8280920" cy="4934173"/>
          </a:xfrm>
        </p:spPr>
        <p:txBody>
          <a:bodyPr/>
          <a:lstStyle/>
          <a:p>
            <a:r>
              <a:rPr lang="zh-CN" altLang="en-US" sz="2800" dirty="0"/>
              <a:t>使用分号间隔的</a:t>
            </a:r>
            <a:r>
              <a:rPr lang="en-US" altLang="zh-CN" sz="2800" dirty="0"/>
              <a:t>IP</a:t>
            </a:r>
            <a:r>
              <a:rPr lang="zh-CN" altLang="en-US" sz="2800" dirty="0"/>
              <a:t>地址列表</a:t>
            </a:r>
          </a:p>
          <a:p>
            <a:pPr lvl="1"/>
            <a:r>
              <a:rPr lang="zh-CN" altLang="en-US" dirty="0"/>
              <a:t>可以与基于主机的访问控制安全性指令共同使用</a:t>
            </a:r>
          </a:p>
          <a:p>
            <a:r>
              <a:rPr lang="zh-CN" altLang="en-US" sz="2800" dirty="0"/>
              <a:t>格式 </a:t>
            </a:r>
          </a:p>
          <a:p>
            <a:pPr lvl="1"/>
            <a:r>
              <a:rPr lang="en-US" altLang="zh-CN" dirty="0"/>
              <a:t>IP</a:t>
            </a:r>
            <a:r>
              <a:rPr lang="zh-CN" altLang="en-US" dirty="0"/>
              <a:t>地址：</a:t>
            </a:r>
            <a:r>
              <a:rPr lang="en-US" altLang="zh-CN" dirty="0"/>
              <a:t>192.168.0.1</a:t>
            </a:r>
          </a:p>
          <a:p>
            <a:pPr lvl="1"/>
            <a:r>
              <a:rPr lang="zh-CN" altLang="en-US" dirty="0"/>
              <a:t>网络地址：</a:t>
            </a:r>
            <a:r>
              <a:rPr lang="en-US" altLang="zh-CN" dirty="0"/>
              <a:t>192.168.0.</a:t>
            </a:r>
          </a:p>
          <a:p>
            <a:pPr lvl="1"/>
            <a:r>
              <a:rPr lang="en-US" altLang="zh-CN" dirty="0"/>
              <a:t>CIDR</a:t>
            </a:r>
            <a:r>
              <a:rPr lang="zh-CN" altLang="en-US" dirty="0"/>
              <a:t>：</a:t>
            </a:r>
            <a:r>
              <a:rPr lang="en-US" altLang="zh-CN" dirty="0"/>
              <a:t>192.168.0/24</a:t>
            </a:r>
          </a:p>
          <a:p>
            <a:pPr lvl="1"/>
            <a:r>
              <a:rPr lang="zh-CN" altLang="en-US" dirty="0"/>
              <a:t>使用叹号（！）来代表相反的结果</a:t>
            </a:r>
          </a:p>
          <a:p>
            <a:r>
              <a:rPr lang="zh-CN" altLang="en-US" sz="2800" dirty="0"/>
              <a:t>按顺序检查匹配列表，找到第一个匹配后就停止</a:t>
            </a:r>
          </a:p>
          <a:p>
            <a:r>
              <a:rPr lang="zh-CN" altLang="en-US" sz="2800" dirty="0"/>
              <a:t>示例：</a:t>
            </a:r>
            <a:endParaRPr lang="en-US" altLang="zh-CN" sz="2800" dirty="0"/>
          </a:p>
          <a:p>
            <a:pPr lvl="1">
              <a:buNone/>
            </a:pPr>
            <a:r>
              <a:rPr lang="zh-CN" altLang="en-US" sz="2400" b="1" dirty="0"/>
              <a:t> </a:t>
            </a:r>
            <a:r>
              <a:rPr lang="en-US" altLang="zh-CN" sz="2400" b="1" dirty="0"/>
              <a:t>{ 192.168.0.1; 192.168.0.; !192.168.1.0/24; };</a:t>
            </a:r>
            <a:endParaRPr lang="zh-CN" altLang="en-US" sz="2400"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extLst>
      <p:ext uri="{BB962C8B-B14F-4D97-AF65-F5344CB8AC3E}">
        <p14:creationId xmlns:p14="http://schemas.microsoft.com/office/powerpoint/2010/main" val="9420934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访问控制列表（</a:t>
            </a:r>
            <a:r>
              <a:rPr lang="en-US" altLang="zh-CN" dirty="0"/>
              <a:t>ACL</a:t>
            </a:r>
            <a:r>
              <a:rPr lang="zh-CN" altLang="en-US" dirty="0"/>
              <a:t>）</a:t>
            </a:r>
          </a:p>
        </p:txBody>
      </p:sp>
      <p:sp>
        <p:nvSpPr>
          <p:cNvPr id="3" name="内容占位符 2"/>
          <p:cNvSpPr>
            <a:spLocks noGrp="1"/>
          </p:cNvSpPr>
          <p:nvPr>
            <p:ph idx="1"/>
          </p:nvPr>
        </p:nvSpPr>
        <p:spPr>
          <a:xfrm>
            <a:off x="457200" y="1196752"/>
            <a:ext cx="8229600" cy="4934173"/>
          </a:xfrm>
        </p:spPr>
        <p:txBody>
          <a:bodyPr/>
          <a:lstStyle/>
          <a:p>
            <a:r>
              <a:rPr lang="zh-CN" altLang="zh-CN" sz="2800" dirty="0"/>
              <a:t>访问控制列表（</a:t>
            </a:r>
            <a:r>
              <a:rPr lang="en-US" altLang="zh-CN" sz="2800" dirty="0"/>
              <a:t>ACL</a:t>
            </a:r>
            <a:r>
              <a:rPr lang="zh-CN" altLang="zh-CN" sz="2800" dirty="0"/>
              <a:t>）就是一个被命名的地址匹配列表</a:t>
            </a:r>
            <a:endParaRPr lang="en-US" altLang="zh-CN" sz="2800" dirty="0"/>
          </a:p>
          <a:p>
            <a:r>
              <a:rPr lang="zh-CN" altLang="en-US" sz="2800" dirty="0"/>
              <a:t>一般可以用来代替匹配列表（允许嵌套！）</a:t>
            </a:r>
            <a:endParaRPr lang="en-US" altLang="zh-CN" sz="2800" dirty="0"/>
          </a:p>
          <a:p>
            <a:r>
              <a:rPr lang="zh-CN" altLang="zh-CN" sz="2800" dirty="0"/>
              <a:t>使用访问控制列表可以使配置简单而清晰，一次定义之后可以在多处使用</a:t>
            </a:r>
            <a:endParaRPr lang="en-US" altLang="zh-CN" sz="2800" dirty="0"/>
          </a:p>
          <a:p>
            <a:r>
              <a:rPr lang="zh-CN" altLang="en-US" sz="2800" dirty="0"/>
              <a:t>定义</a:t>
            </a:r>
            <a:r>
              <a:rPr lang="en-US" altLang="zh-CN" sz="2800" dirty="0"/>
              <a:t>ACL</a:t>
            </a:r>
            <a:r>
              <a:rPr lang="zh-CN" altLang="en-US" sz="2800" dirty="0"/>
              <a:t>的最好位置</a:t>
            </a:r>
            <a:endParaRPr lang="en-US" altLang="zh-CN" sz="2800" dirty="0"/>
          </a:p>
          <a:p>
            <a:pPr lvl="1"/>
            <a:r>
              <a:rPr lang="zh-CN" altLang="en-US" sz="2400" dirty="0"/>
              <a:t> </a:t>
            </a:r>
            <a:r>
              <a:rPr lang="en-US" altLang="zh-CN" sz="2400" dirty="0"/>
              <a:t>/etc/</a:t>
            </a:r>
            <a:r>
              <a:rPr lang="en-US" altLang="zh-CN" sz="2400" dirty="0" err="1"/>
              <a:t>named.conf</a:t>
            </a:r>
            <a:r>
              <a:rPr lang="en-US" altLang="zh-CN" sz="2400" dirty="0"/>
              <a:t> </a:t>
            </a:r>
            <a:r>
              <a:rPr lang="zh-CN" altLang="en-US" sz="2400" dirty="0"/>
              <a:t>文件的开始处，</a:t>
            </a:r>
            <a:endParaRPr lang="en-US" altLang="zh-CN" sz="2400" dirty="0"/>
          </a:p>
          <a:p>
            <a:pPr lvl="2">
              <a:buNone/>
            </a:pPr>
            <a:r>
              <a:rPr lang="en-US" altLang="zh-CN" b="1" dirty="0"/>
              <a:t> include "/etc/</a:t>
            </a:r>
            <a:r>
              <a:rPr lang="en-US" altLang="zh-CN" b="1" dirty="0" err="1"/>
              <a:t>named.conf.acls</a:t>
            </a:r>
            <a:r>
              <a:rPr lang="en-US" altLang="zh-CN" b="1" dirty="0"/>
              <a:t>"; </a:t>
            </a:r>
          </a:p>
          <a:p>
            <a:pPr lvl="1"/>
            <a:r>
              <a:rPr lang="zh-CN" altLang="zh-CN" sz="2400" dirty="0"/>
              <a:t>使用用户自己定义的访问控制列表必须在使用之前定义</a:t>
            </a:r>
            <a:endParaRPr lang="en-US" altLang="zh-CN" sz="2400" dirty="0"/>
          </a:p>
          <a:p>
            <a:pPr lvl="1"/>
            <a:r>
              <a:rPr lang="en-US" altLang="zh-CN" sz="2400" dirty="0" err="1"/>
              <a:t>acl</a:t>
            </a:r>
            <a:r>
              <a:rPr lang="en-US" altLang="zh-CN" sz="2400" dirty="0"/>
              <a:t> </a:t>
            </a:r>
            <a:r>
              <a:rPr lang="zh-CN" altLang="zh-CN" sz="2400" dirty="0"/>
              <a:t>是</a:t>
            </a:r>
            <a:r>
              <a:rPr lang="en-US" altLang="zh-CN" sz="2400" dirty="0"/>
              <a:t> </a:t>
            </a:r>
            <a:r>
              <a:rPr lang="en-US" altLang="zh-CN" sz="2400" dirty="0" err="1"/>
              <a:t>named.conf</a:t>
            </a:r>
            <a:r>
              <a:rPr lang="en-US" altLang="zh-CN" sz="2400" dirty="0"/>
              <a:t> </a:t>
            </a:r>
            <a:r>
              <a:rPr lang="zh-CN" altLang="zh-CN" sz="2400" dirty="0"/>
              <a:t>中的顶级语句，不能将其嵌入其他的语句</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extLst>
      <p:ext uri="{BB962C8B-B14F-4D97-AF65-F5344CB8AC3E}">
        <p14:creationId xmlns:p14="http://schemas.microsoft.com/office/powerpoint/2010/main" val="11360687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Acl</a:t>
            </a:r>
            <a:r>
              <a:rPr lang="zh-CN" altLang="en-US" dirty="0"/>
              <a:t>语句举例</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
        <p:nvSpPr>
          <p:cNvPr id="7" name="TextBox 6"/>
          <p:cNvSpPr txBox="1"/>
          <p:nvPr/>
        </p:nvSpPr>
        <p:spPr>
          <a:xfrm>
            <a:off x="467544" y="1268760"/>
            <a:ext cx="8136904" cy="48320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err="1">
                <a:latin typeface="Comic Sans MS" pitchFamily="66" charset="0"/>
              </a:rPr>
              <a:t>acl</a:t>
            </a:r>
            <a:r>
              <a:rPr lang="en-US" altLang="zh-CN" sz="2800" dirty="0">
                <a:latin typeface="Comic Sans MS" pitchFamily="66" charset="0"/>
              </a:rPr>
              <a:t> "trusted"       { 192.168.1.21; }; </a:t>
            </a:r>
          </a:p>
          <a:p>
            <a:r>
              <a:rPr lang="en-US" altLang="zh-CN" sz="2800" dirty="0" err="1">
                <a:latin typeface="Comic Sans MS" pitchFamily="66" charset="0"/>
              </a:rPr>
              <a:t>acl</a:t>
            </a:r>
            <a:r>
              <a:rPr lang="en-US" altLang="zh-CN" sz="2800" dirty="0">
                <a:latin typeface="Comic Sans MS" pitchFamily="66" charset="0"/>
              </a:rPr>
              <a:t> "classroom"    { 192.168.0.0/24; trusted; }; </a:t>
            </a:r>
          </a:p>
          <a:p>
            <a:r>
              <a:rPr lang="en-US" altLang="zh-CN" sz="2800" dirty="0" err="1">
                <a:latin typeface="Comic Sans MS" pitchFamily="66" charset="0"/>
              </a:rPr>
              <a:t>acl</a:t>
            </a:r>
            <a:r>
              <a:rPr lang="en-US" altLang="zh-CN" sz="2800" dirty="0">
                <a:latin typeface="Comic Sans MS" pitchFamily="66" charset="0"/>
              </a:rPr>
              <a:t> "cracker"       { 192.168.1.0/24; }; </a:t>
            </a:r>
          </a:p>
          <a:p>
            <a:r>
              <a:rPr lang="en-US" altLang="zh-CN" sz="2800" dirty="0" err="1">
                <a:latin typeface="Comic Sans MS" pitchFamily="66" charset="0"/>
              </a:rPr>
              <a:t>acl</a:t>
            </a:r>
            <a:r>
              <a:rPr lang="en-US" altLang="zh-CN" sz="2800" dirty="0">
                <a:latin typeface="Comic Sans MS" pitchFamily="66" charset="0"/>
              </a:rPr>
              <a:t> "</a:t>
            </a:r>
            <a:r>
              <a:rPr lang="en-US" altLang="zh-CN" sz="2800" dirty="0" err="1">
                <a:latin typeface="Comic Sans MS" pitchFamily="66" charset="0"/>
              </a:rPr>
              <a:t>mymasters</a:t>
            </a:r>
            <a:r>
              <a:rPr lang="en-US" altLang="zh-CN" sz="2800" dirty="0">
                <a:latin typeface="Comic Sans MS" pitchFamily="66" charset="0"/>
              </a:rPr>
              <a:t>"   { 192.168.0.254; }; </a:t>
            </a:r>
          </a:p>
          <a:p>
            <a:r>
              <a:rPr lang="en-US" altLang="zh-CN" sz="2800" dirty="0" err="1">
                <a:latin typeface="Comic Sans MS" pitchFamily="66" charset="0"/>
              </a:rPr>
              <a:t>acl</a:t>
            </a:r>
            <a:r>
              <a:rPr lang="en-US" altLang="zh-CN" sz="2800" dirty="0">
                <a:latin typeface="Comic Sans MS" pitchFamily="66" charset="0"/>
              </a:rPr>
              <a:t> "</a:t>
            </a:r>
            <a:r>
              <a:rPr lang="en-US" altLang="zh-CN" sz="2800" dirty="0" err="1">
                <a:latin typeface="Comic Sans MS" pitchFamily="66" charset="0"/>
              </a:rPr>
              <a:t>myaddresses</a:t>
            </a:r>
            <a:r>
              <a:rPr lang="en-US" altLang="zh-CN" sz="2800" dirty="0">
                <a:latin typeface="Comic Sans MS" pitchFamily="66" charset="0"/>
              </a:rPr>
              <a:t>" { 127.0.0.1; 192.168.0.1; };</a:t>
            </a:r>
          </a:p>
          <a:p>
            <a:r>
              <a:rPr lang="en-US" altLang="zh-CN" sz="2800" dirty="0" err="1">
                <a:latin typeface="Comic Sans MS" pitchFamily="66" charset="0"/>
              </a:rPr>
              <a:t>acl</a:t>
            </a:r>
            <a:r>
              <a:rPr lang="en-US" altLang="zh-CN" sz="2800" dirty="0">
                <a:latin typeface="Comic Sans MS" pitchFamily="66" charset="0"/>
              </a:rPr>
              <a:t> </a:t>
            </a:r>
            <a:r>
              <a:rPr lang="en-US" altLang="zh-CN" sz="2800" dirty="0" err="1">
                <a:latin typeface="Comic Sans MS" pitchFamily="66" charset="0"/>
              </a:rPr>
              <a:t>bogusnets</a:t>
            </a:r>
            <a:r>
              <a:rPr lang="en-US" altLang="zh-CN" sz="2800" dirty="0">
                <a:latin typeface="Comic Sans MS" pitchFamily="66" charset="0"/>
              </a:rPr>
              <a:t> {</a:t>
            </a:r>
          </a:p>
          <a:p>
            <a:r>
              <a:rPr lang="en-US" altLang="zh-CN" sz="2800" dirty="0">
                <a:latin typeface="Comic Sans MS" pitchFamily="66" charset="0"/>
              </a:rPr>
              <a:t>    0.0.0.0/8;  1.0.0.0/8;  2.0.0.0/8;</a:t>
            </a:r>
          </a:p>
          <a:p>
            <a:r>
              <a:rPr lang="en-US" altLang="zh-CN" sz="2800" dirty="0">
                <a:latin typeface="Comic Sans MS" pitchFamily="66" charset="0"/>
              </a:rPr>
              <a:t>    169.254.0.0/16;    192.0.2.0/24;</a:t>
            </a:r>
          </a:p>
          <a:p>
            <a:r>
              <a:rPr lang="en-US" altLang="zh-CN" sz="2800" dirty="0">
                <a:latin typeface="Comic Sans MS" pitchFamily="66" charset="0"/>
              </a:rPr>
              <a:t>    224.0.0.0/3;       10.0.0.0/8;</a:t>
            </a:r>
          </a:p>
          <a:p>
            <a:r>
              <a:rPr lang="en-US" altLang="zh-CN" sz="2800" dirty="0">
                <a:latin typeface="Comic Sans MS" pitchFamily="66" charset="0"/>
              </a:rPr>
              <a:t>    172.16.0.0/12;     192.168.0.0/16;</a:t>
            </a:r>
          </a:p>
          <a:p>
            <a:r>
              <a:rPr lang="en-US" altLang="zh-CN" sz="2800" dirty="0">
                <a:latin typeface="Comic Sans MS" pitchFamily="66" charset="0"/>
              </a:rPr>
              <a:t>};</a:t>
            </a:r>
            <a:endParaRPr lang="zh-CN" altLang="en-US" sz="2800" dirty="0">
              <a:latin typeface="Comic Sans MS" pitchFamily="66" charset="0"/>
            </a:endParaRPr>
          </a:p>
        </p:txBody>
      </p:sp>
    </p:spTree>
    <p:extLst>
      <p:ext uri="{BB962C8B-B14F-4D97-AF65-F5344CB8AC3E}">
        <p14:creationId xmlns:p14="http://schemas.microsoft.com/office/powerpoint/2010/main" val="15675684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可以使用 </a:t>
            </a:r>
            <a:r>
              <a:rPr lang="en-US" altLang="zh-CN" dirty="0"/>
              <a:t>ACL</a:t>
            </a:r>
            <a:r>
              <a:rPr lang="zh-CN" altLang="en-US" dirty="0"/>
              <a:t>的配置语句</a:t>
            </a:r>
          </a:p>
        </p:txBody>
      </p:sp>
      <p:sp>
        <p:nvSpPr>
          <p:cNvPr id="3" name="内容占位符 2"/>
          <p:cNvSpPr>
            <a:spLocks noGrp="1"/>
          </p:cNvSpPr>
          <p:nvPr>
            <p:ph idx="1"/>
          </p:nvPr>
        </p:nvSpPr>
        <p:spPr>
          <a:xfrm>
            <a:off x="457200" y="1196752"/>
            <a:ext cx="8229600" cy="4934173"/>
          </a:xfrm>
        </p:spPr>
        <p:txBody>
          <a:bodyPr/>
          <a:lstStyle/>
          <a:p>
            <a:r>
              <a:rPr lang="zh-CN" altLang="en-US" dirty="0"/>
              <a:t>绑定服务接口</a:t>
            </a:r>
            <a:endParaRPr lang="en-US" altLang="zh-CN" dirty="0"/>
          </a:p>
          <a:p>
            <a:pPr lvl="1"/>
            <a:r>
              <a:rPr lang="en-US" altLang="zh-CN" b="1" dirty="0"/>
              <a:t>listen-on port 53 { match-list; };</a:t>
            </a:r>
          </a:p>
          <a:p>
            <a:pPr lvl="1"/>
            <a:r>
              <a:rPr lang="en-US" altLang="zh-CN" b="1" dirty="0"/>
              <a:t>listen-on-v6 port 53 { match-list; };</a:t>
            </a:r>
          </a:p>
          <a:p>
            <a:r>
              <a:rPr lang="zh-CN" altLang="en-US" dirty="0"/>
              <a:t>允许查询、传输、递归、动态更新</a:t>
            </a:r>
            <a:endParaRPr lang="en-US" altLang="zh-CN" dirty="0"/>
          </a:p>
          <a:p>
            <a:pPr lvl="1"/>
            <a:r>
              <a:rPr lang="en-US" altLang="zh-CN" b="1" dirty="0"/>
              <a:t>allow-query { match-list; };</a:t>
            </a:r>
          </a:p>
          <a:p>
            <a:pPr lvl="1"/>
            <a:r>
              <a:rPr lang="en-US" altLang="zh-CN" b="1" dirty="0"/>
              <a:t>allow-transfer { match-list; };</a:t>
            </a:r>
          </a:p>
          <a:p>
            <a:pPr lvl="1"/>
            <a:r>
              <a:rPr lang="en-US" altLang="zh-CN" b="1" dirty="0"/>
              <a:t>allow-recursion { match-list; };</a:t>
            </a:r>
          </a:p>
          <a:p>
            <a:pPr lvl="1"/>
            <a:r>
              <a:rPr lang="en-US" altLang="zh-CN" b="1" dirty="0"/>
              <a:t>allow-update { match-list; };</a:t>
            </a:r>
          </a:p>
          <a:p>
            <a:r>
              <a:rPr lang="zh-CN" altLang="en-US" dirty="0"/>
              <a:t>阻止查询</a:t>
            </a:r>
            <a:endParaRPr lang="en-US" altLang="zh-CN" dirty="0"/>
          </a:p>
          <a:p>
            <a:pPr lvl="1"/>
            <a:r>
              <a:rPr lang="en-US" altLang="zh-CN" b="1" dirty="0" err="1"/>
              <a:t>blackhole</a:t>
            </a:r>
            <a:r>
              <a:rPr lang="en-US" altLang="zh-CN" b="1" dirty="0"/>
              <a:t> { match-list; };</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extLst>
      <p:ext uri="{BB962C8B-B14F-4D97-AF65-F5344CB8AC3E}">
        <p14:creationId xmlns:p14="http://schemas.microsoft.com/office/powerpoint/2010/main" val="7955211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 </a:t>
            </a:r>
            <a:r>
              <a:rPr lang="zh-CN" altLang="zh-CN" dirty="0"/>
              <a:t>使用举例</a:t>
            </a:r>
            <a:endParaRPr lang="zh-CN" altLang="en-US" dirty="0"/>
          </a:p>
        </p:txBody>
      </p:sp>
      <p:sp>
        <p:nvSpPr>
          <p:cNvPr id="3" name="内容占位符 2"/>
          <p:cNvSpPr>
            <a:spLocks noGrp="1"/>
          </p:cNvSpPr>
          <p:nvPr>
            <p:ph idx="1"/>
          </p:nvPr>
        </p:nvSpPr>
        <p:spPr/>
        <p:txBody>
          <a:bodyPr/>
          <a:lstStyle/>
          <a:p>
            <a:r>
              <a:rPr lang="zh-CN" altLang="en-US" dirty="0"/>
              <a:t>限制查询、传输、递归</a:t>
            </a:r>
          </a:p>
          <a:p>
            <a:r>
              <a:rPr lang="zh-CN" altLang="en-US" dirty="0"/>
              <a:t>防止欺骗和拒绝服务攻击</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Tree>
    <p:extLst>
      <p:ext uri="{BB962C8B-B14F-4D97-AF65-F5344CB8AC3E}">
        <p14:creationId xmlns:p14="http://schemas.microsoft.com/office/powerpoint/2010/main" val="34874357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分离式（</a:t>
            </a:r>
            <a:r>
              <a:rPr lang="en-US" altLang="zh-CN" dirty="0"/>
              <a:t>Split</a:t>
            </a:r>
            <a:r>
              <a:rPr lang="zh-CN" altLang="zh-CN" dirty="0"/>
              <a:t>）</a:t>
            </a:r>
            <a:r>
              <a:rPr lang="en-US" altLang="zh-CN" dirty="0"/>
              <a:t>DNS </a:t>
            </a:r>
            <a:r>
              <a:rPr lang="zh-CN" altLang="zh-CN" dirty="0"/>
              <a:t>配置</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86</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7128429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分离式</a:t>
            </a:r>
            <a:r>
              <a:rPr lang="en-US" altLang="zh-CN" dirty="0"/>
              <a:t> DNS </a:t>
            </a:r>
            <a:r>
              <a:rPr lang="zh-CN" altLang="zh-CN" dirty="0"/>
              <a:t>简介</a:t>
            </a:r>
            <a:endParaRPr lang="zh-CN" altLang="en-US" dirty="0"/>
          </a:p>
        </p:txBody>
      </p:sp>
      <p:sp>
        <p:nvSpPr>
          <p:cNvPr id="3" name="内容占位符 2"/>
          <p:cNvSpPr>
            <a:spLocks noGrp="1"/>
          </p:cNvSpPr>
          <p:nvPr>
            <p:ph idx="1"/>
          </p:nvPr>
        </p:nvSpPr>
        <p:spPr/>
        <p:txBody>
          <a:bodyPr/>
          <a:lstStyle/>
          <a:p>
            <a:r>
              <a:rPr lang="zh-CN" altLang="zh-CN" dirty="0"/>
              <a:t>可以让不同网络访问相同域名时解析到不同的</a:t>
            </a:r>
            <a:r>
              <a:rPr lang="en-US" altLang="zh-CN" dirty="0"/>
              <a:t> IP </a:t>
            </a:r>
            <a:r>
              <a:rPr lang="zh-CN" altLang="zh-CN" dirty="0"/>
              <a:t>地址</a:t>
            </a:r>
            <a:endParaRPr lang="en-US" altLang="zh-CN" dirty="0"/>
          </a:p>
          <a:p>
            <a:r>
              <a:rPr lang="zh-CN" altLang="en-US" dirty="0"/>
              <a:t>适用于</a:t>
            </a:r>
            <a:endParaRPr lang="en-US" altLang="zh-CN" dirty="0"/>
          </a:p>
          <a:p>
            <a:pPr lvl="1"/>
            <a:r>
              <a:rPr lang="zh-CN" altLang="en-US" dirty="0"/>
              <a:t>对内外网用户指定不同的资源记录，或对内网用户提供更多的资源记录</a:t>
            </a:r>
            <a:endParaRPr lang="en-US" altLang="zh-CN" dirty="0"/>
          </a:p>
          <a:p>
            <a:pPr lvl="1"/>
            <a:r>
              <a:rPr lang="zh-CN" altLang="zh-CN" dirty="0"/>
              <a:t>可以在内网使用</a:t>
            </a:r>
            <a:r>
              <a:rPr lang="en-US" altLang="zh-CN" dirty="0"/>
              <a:t> RFC 1918 </a:t>
            </a:r>
            <a:r>
              <a:rPr lang="zh-CN" altLang="zh-CN" dirty="0"/>
              <a:t>中定义的私有地址，而在外网上使用公网地址</a:t>
            </a:r>
            <a:endParaRPr lang="en-US" altLang="zh-CN" dirty="0"/>
          </a:p>
          <a:p>
            <a:pPr lvl="1"/>
            <a:r>
              <a:rPr lang="zh-CN" altLang="en-US" dirty="0"/>
              <a:t>分别</a:t>
            </a:r>
            <a:r>
              <a:rPr lang="zh-CN" altLang="zh-CN" dirty="0"/>
              <a:t>对</a:t>
            </a:r>
            <a:r>
              <a:rPr lang="zh-CN" altLang="en-US" dirty="0"/>
              <a:t>电信、网通的</a:t>
            </a:r>
            <a:r>
              <a:rPr lang="zh-CN" altLang="zh-CN" dirty="0"/>
              <a:t>用户指定不同的资源记录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extLst>
      <p:ext uri="{BB962C8B-B14F-4D97-AF65-F5344CB8AC3E}">
        <p14:creationId xmlns:p14="http://schemas.microsoft.com/office/powerpoint/2010/main" val="17817185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a:t>
            </a:r>
            <a:r>
              <a:rPr lang="zh-CN" altLang="zh-CN" dirty="0"/>
              <a:t>语句</a:t>
            </a:r>
            <a:endParaRPr lang="zh-CN" altLang="en-US" dirty="0"/>
          </a:p>
        </p:txBody>
      </p:sp>
      <p:sp>
        <p:nvSpPr>
          <p:cNvPr id="3" name="内容占位符 2"/>
          <p:cNvSpPr>
            <a:spLocks noGrp="1"/>
          </p:cNvSpPr>
          <p:nvPr>
            <p:ph idx="1"/>
          </p:nvPr>
        </p:nvSpPr>
        <p:spPr>
          <a:xfrm>
            <a:off x="457200" y="3861048"/>
            <a:ext cx="8229600" cy="2269877"/>
          </a:xfrm>
        </p:spPr>
        <p:txBody>
          <a:bodyPr/>
          <a:lstStyle/>
          <a:p>
            <a:r>
              <a:rPr lang="en-US" altLang="zh-CN" sz="2400" b="1" dirty="0">
                <a:solidFill>
                  <a:srgbClr val="002060"/>
                </a:solidFill>
              </a:rPr>
              <a:t>match-clients</a:t>
            </a:r>
            <a:r>
              <a:rPr lang="en-US" altLang="zh-CN" sz="2400" dirty="0"/>
              <a:t> </a:t>
            </a:r>
            <a:r>
              <a:rPr lang="zh-CN" altLang="en-US" sz="2400" dirty="0"/>
              <a:t>子句非常重要，它用于指定谁能看到本 </a:t>
            </a:r>
            <a:r>
              <a:rPr lang="en-US" altLang="zh-CN" sz="2400" dirty="0"/>
              <a:t>view</a:t>
            </a:r>
            <a:r>
              <a:rPr lang="zh-CN" altLang="en-US" sz="2400" dirty="0"/>
              <a:t>，列表中可以使用由 </a:t>
            </a:r>
            <a:r>
              <a:rPr lang="en-US" altLang="zh-CN" sz="2400" dirty="0" err="1"/>
              <a:t>acl</a:t>
            </a:r>
            <a:r>
              <a:rPr lang="en-US" altLang="zh-CN" sz="2400" dirty="0"/>
              <a:t> </a:t>
            </a:r>
            <a:r>
              <a:rPr lang="zh-CN" altLang="en-US" sz="2400" dirty="0"/>
              <a:t>语句定义的 </a:t>
            </a:r>
            <a:r>
              <a:rPr lang="en-US" altLang="zh-CN" sz="2400" dirty="0" err="1"/>
              <a:t>aclname</a:t>
            </a:r>
            <a:r>
              <a:rPr lang="zh-CN" altLang="en-US" sz="2400" dirty="0"/>
              <a:t>。</a:t>
            </a:r>
          </a:p>
          <a:p>
            <a:r>
              <a:rPr lang="zh-CN" altLang="en-US" sz="2400" dirty="0"/>
              <a:t>可以在 </a:t>
            </a:r>
            <a:r>
              <a:rPr lang="en-US" altLang="zh-CN" sz="2400" dirty="0"/>
              <a:t>view </a:t>
            </a:r>
            <a:r>
              <a:rPr lang="zh-CN" altLang="en-US" sz="2400" dirty="0"/>
              <a:t>语句中使用一些选项，详细信息请参考 </a:t>
            </a:r>
            <a:r>
              <a:rPr lang="en-US" altLang="zh-CN" sz="2400" dirty="0" err="1"/>
              <a:t>named.conf</a:t>
            </a:r>
            <a:r>
              <a:rPr lang="en-US" altLang="zh-CN" sz="2400" dirty="0"/>
              <a:t> </a:t>
            </a:r>
            <a:r>
              <a:rPr lang="zh-CN" altLang="en-US" sz="2400" dirty="0"/>
              <a:t>的手册页</a:t>
            </a:r>
          </a:p>
          <a:p>
            <a:r>
              <a:rPr lang="en-US" altLang="zh-CN" sz="2400" dirty="0" err="1"/>
              <a:t>zone_statement</a:t>
            </a:r>
            <a:r>
              <a:rPr lang="en-US" altLang="zh-CN" sz="2400" dirty="0"/>
              <a:t> </a:t>
            </a:r>
            <a:r>
              <a:rPr lang="zh-CN" altLang="en-US" sz="2400" dirty="0"/>
              <a:t>子句指定在当前 </a:t>
            </a:r>
            <a:r>
              <a:rPr lang="en-US" altLang="zh-CN" sz="2400" dirty="0"/>
              <a:t>view </a:t>
            </a:r>
            <a:r>
              <a:rPr lang="zh-CN" altLang="en-US" sz="2400" dirty="0"/>
              <a:t>中可见的区声明</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
        <p:nvSpPr>
          <p:cNvPr id="7" name="TextBox 6"/>
          <p:cNvSpPr txBox="1"/>
          <p:nvPr/>
        </p:nvSpPr>
        <p:spPr>
          <a:xfrm>
            <a:off x="467544" y="1254239"/>
            <a:ext cx="8208912"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view  </a:t>
            </a:r>
            <a:r>
              <a:rPr lang="en-US" altLang="zh-CN" sz="2800" dirty="0" err="1"/>
              <a:t>view_name</a:t>
            </a:r>
            <a:r>
              <a:rPr lang="en-US" altLang="zh-CN" sz="2800" dirty="0"/>
              <a:t> {</a:t>
            </a:r>
            <a:endParaRPr lang="zh-CN" altLang="zh-CN" sz="2800" dirty="0"/>
          </a:p>
          <a:p>
            <a:r>
              <a:rPr lang="en-US" altLang="zh-CN" sz="2800" dirty="0"/>
              <a:t>     match-clients { </a:t>
            </a:r>
            <a:r>
              <a:rPr lang="en-US" altLang="zh-CN" sz="2800" dirty="0" err="1"/>
              <a:t>address_match_list</a:t>
            </a:r>
            <a:r>
              <a:rPr lang="en-US" altLang="zh-CN" sz="2800" dirty="0"/>
              <a:t> };</a:t>
            </a:r>
            <a:endParaRPr lang="zh-CN" altLang="zh-CN" sz="2800" dirty="0"/>
          </a:p>
          <a:p>
            <a:r>
              <a:rPr lang="en-US" altLang="zh-CN" sz="2800" dirty="0"/>
              <a:t>     [ </a:t>
            </a:r>
            <a:r>
              <a:rPr lang="en-US" altLang="zh-CN" sz="2800" dirty="0" err="1"/>
              <a:t>view_option</a:t>
            </a:r>
            <a:r>
              <a:rPr lang="en-US" altLang="zh-CN" sz="2800" dirty="0"/>
              <a:t>; ...]</a:t>
            </a:r>
            <a:endParaRPr lang="zh-CN" altLang="zh-CN" sz="2800" dirty="0"/>
          </a:p>
          <a:p>
            <a:r>
              <a:rPr lang="en-US" altLang="zh-CN" sz="2800" dirty="0"/>
              <a:t>     </a:t>
            </a:r>
            <a:r>
              <a:rPr lang="en-US" altLang="zh-CN" sz="2800" dirty="0" err="1"/>
              <a:t>zone_statement</a:t>
            </a:r>
            <a:r>
              <a:rPr lang="en-US" altLang="zh-CN" sz="2800" dirty="0"/>
              <a:t>; ...</a:t>
            </a:r>
            <a:endParaRPr lang="zh-CN" altLang="zh-CN" sz="2800" dirty="0"/>
          </a:p>
          <a:p>
            <a:r>
              <a:rPr lang="en-US" altLang="zh-CN" sz="2800" dirty="0"/>
              <a:t>};</a:t>
            </a:r>
            <a:endParaRPr lang="zh-CN" altLang="en-US" sz="2800" dirty="0"/>
          </a:p>
        </p:txBody>
      </p:sp>
    </p:spTree>
    <p:extLst>
      <p:ext uri="{BB962C8B-B14F-4D97-AF65-F5344CB8AC3E}">
        <p14:creationId xmlns:p14="http://schemas.microsoft.com/office/powerpoint/2010/main" val="6938036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a:t>
            </a:r>
            <a:r>
              <a:rPr lang="zh-CN" altLang="zh-CN" dirty="0"/>
              <a:t>语句</a:t>
            </a:r>
            <a:r>
              <a:rPr lang="zh-CN" altLang="en-US" dirty="0"/>
              <a:t>注意事项</a:t>
            </a:r>
          </a:p>
        </p:txBody>
      </p:sp>
      <p:sp>
        <p:nvSpPr>
          <p:cNvPr id="3" name="内容占位符 2"/>
          <p:cNvSpPr>
            <a:spLocks noGrp="1"/>
          </p:cNvSpPr>
          <p:nvPr>
            <p:ph idx="1"/>
          </p:nvPr>
        </p:nvSpPr>
        <p:spPr/>
        <p:txBody>
          <a:bodyPr/>
          <a:lstStyle/>
          <a:p>
            <a:endParaRPr lang="zh-CN" altLang="en-US" dirty="0"/>
          </a:p>
          <a:p>
            <a:r>
              <a:rPr lang="zh-CN" altLang="en-US" dirty="0"/>
              <a:t>如果在配置文件中使用了 </a:t>
            </a:r>
            <a:r>
              <a:rPr lang="en-US" altLang="zh-CN" dirty="0"/>
              <a:t>view </a:t>
            </a:r>
            <a:r>
              <a:rPr lang="zh-CN" altLang="en-US" dirty="0"/>
              <a:t>语句，则所有的 </a:t>
            </a:r>
            <a:r>
              <a:rPr lang="en-US" altLang="zh-CN" dirty="0"/>
              <a:t>zone </a:t>
            </a:r>
            <a:r>
              <a:rPr lang="zh-CN" altLang="en-US" dirty="0"/>
              <a:t>语句都必须在 </a:t>
            </a:r>
            <a:r>
              <a:rPr lang="en-US" altLang="zh-CN" dirty="0"/>
              <a:t>view </a:t>
            </a:r>
            <a:r>
              <a:rPr lang="zh-CN" altLang="en-US" dirty="0"/>
              <a:t>中出现。</a:t>
            </a:r>
            <a:endParaRPr lang="en-US" altLang="zh-CN" dirty="0"/>
          </a:p>
          <a:p>
            <a:endParaRPr lang="zh-CN" altLang="en-US" dirty="0"/>
          </a:p>
          <a:p>
            <a:r>
              <a:rPr lang="zh-CN" altLang="en-US" dirty="0"/>
              <a:t>对同一个 </a:t>
            </a:r>
            <a:r>
              <a:rPr lang="en-US" altLang="zh-CN" dirty="0"/>
              <a:t>zone </a:t>
            </a:r>
            <a:r>
              <a:rPr lang="zh-CN" altLang="en-US" dirty="0"/>
              <a:t>而言，配置内网的 </a:t>
            </a:r>
            <a:r>
              <a:rPr lang="en-US" altLang="zh-CN" dirty="0"/>
              <a:t>view </a:t>
            </a:r>
            <a:r>
              <a:rPr lang="zh-CN" altLang="en-US" dirty="0"/>
              <a:t>应该置于外网的 </a:t>
            </a:r>
            <a:r>
              <a:rPr lang="en-US" altLang="zh-CN" dirty="0"/>
              <a:t>view </a:t>
            </a:r>
            <a:r>
              <a:rPr lang="zh-CN" altLang="en-US" dirty="0"/>
              <a:t>之前。</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extLst>
      <p:ext uri="{BB962C8B-B14F-4D97-AF65-F5344CB8AC3E}">
        <p14:creationId xmlns:p14="http://schemas.microsoft.com/office/powerpoint/2010/main" val="251261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的相关概念（</a:t>
            </a:r>
            <a:r>
              <a:rPr lang="en-US" altLang="zh-CN" dirty="0"/>
              <a:t>1</a:t>
            </a:r>
            <a:r>
              <a:rPr lang="zh-CN" altLang="en-US" dirty="0"/>
              <a:t>）</a:t>
            </a:r>
          </a:p>
        </p:txBody>
      </p:sp>
      <p:sp>
        <p:nvSpPr>
          <p:cNvPr id="3" name="内容占位符 2"/>
          <p:cNvSpPr>
            <a:spLocks noGrp="1"/>
          </p:cNvSpPr>
          <p:nvPr>
            <p:ph idx="1"/>
          </p:nvPr>
        </p:nvSpPr>
        <p:spPr>
          <a:xfrm>
            <a:off x="457200" y="1124744"/>
            <a:ext cx="8229600" cy="5006181"/>
          </a:xfrm>
        </p:spPr>
        <p:txBody>
          <a:bodyPr/>
          <a:lstStyle/>
          <a:p>
            <a:r>
              <a:rPr lang="en-US" altLang="zh-CN" dirty="0"/>
              <a:t>DHCP</a:t>
            </a:r>
            <a:r>
              <a:rPr lang="zh-CN" altLang="en-US" dirty="0"/>
              <a:t>客户</a:t>
            </a:r>
            <a:endParaRPr lang="en-US" altLang="zh-CN" dirty="0"/>
          </a:p>
          <a:p>
            <a:pPr lvl="1"/>
            <a:r>
              <a:rPr lang="zh-CN" altLang="en-US" dirty="0"/>
              <a:t>是指一台通过</a:t>
            </a:r>
            <a:r>
              <a:rPr lang="en-US" altLang="zh-CN" dirty="0"/>
              <a:t>DHCP</a:t>
            </a:r>
            <a:r>
              <a:rPr lang="zh-CN" altLang="en-US" dirty="0"/>
              <a:t>服务器来获得网络配置参数的主机，通常是不同的客户机或工作站。</a:t>
            </a:r>
          </a:p>
          <a:p>
            <a:r>
              <a:rPr lang="en-US" altLang="zh-CN" dirty="0"/>
              <a:t>DHCP</a:t>
            </a:r>
            <a:r>
              <a:rPr lang="zh-CN" altLang="en-US" dirty="0"/>
              <a:t>服务器</a:t>
            </a:r>
            <a:endParaRPr lang="en-US" altLang="zh-CN" dirty="0"/>
          </a:p>
          <a:p>
            <a:pPr lvl="1"/>
            <a:r>
              <a:rPr lang="zh-CN" altLang="en-US" dirty="0"/>
              <a:t>是指提供网络配置参数给</a:t>
            </a:r>
            <a:r>
              <a:rPr lang="en-US" altLang="zh-CN" dirty="0"/>
              <a:t>DHCP</a:t>
            </a:r>
            <a:r>
              <a:rPr lang="zh-CN" altLang="en-US" dirty="0"/>
              <a:t>客户的主机。</a:t>
            </a:r>
          </a:p>
          <a:p>
            <a:r>
              <a:rPr lang="en-US" altLang="zh-CN" dirty="0"/>
              <a:t>DHCP</a:t>
            </a:r>
            <a:r>
              <a:rPr lang="zh-CN" altLang="en-US" dirty="0"/>
              <a:t>中继代理</a:t>
            </a:r>
            <a:endParaRPr lang="en-US" altLang="zh-CN" dirty="0"/>
          </a:p>
          <a:p>
            <a:pPr lvl="1"/>
            <a:r>
              <a:rPr lang="zh-CN" altLang="en-US" dirty="0"/>
              <a:t>是指在</a:t>
            </a:r>
            <a:r>
              <a:rPr lang="en-US" altLang="zh-CN" dirty="0"/>
              <a:t>DHCP</a:t>
            </a:r>
            <a:r>
              <a:rPr lang="zh-CN" altLang="en-US" dirty="0"/>
              <a:t>服务器和</a:t>
            </a:r>
            <a:r>
              <a:rPr lang="en-US" altLang="zh-CN" dirty="0"/>
              <a:t>DHCP</a:t>
            </a:r>
            <a:r>
              <a:rPr lang="zh-CN" altLang="en-US" dirty="0"/>
              <a:t>客户之间转发</a:t>
            </a:r>
            <a:r>
              <a:rPr lang="en-US" altLang="zh-CN" dirty="0"/>
              <a:t>DHCP</a:t>
            </a:r>
            <a:r>
              <a:rPr lang="zh-CN" altLang="en-US" dirty="0"/>
              <a:t>消息的主机或路由器。若要使用</a:t>
            </a:r>
            <a:r>
              <a:rPr lang="en-US" altLang="zh-CN" dirty="0"/>
              <a:t>DHCP</a:t>
            </a:r>
            <a:r>
              <a:rPr lang="zh-CN" altLang="en-US" dirty="0"/>
              <a:t>服务器支持跨越多重路由的子网，则路由器可能需要硬件升级。路由器必须支持</a:t>
            </a:r>
            <a:r>
              <a:rPr lang="en-US" altLang="zh-CN" dirty="0"/>
              <a:t>RFC1533</a:t>
            </a:r>
            <a:r>
              <a:rPr lang="zh-CN" altLang="en-US" dirty="0"/>
              <a:t>、</a:t>
            </a:r>
            <a:r>
              <a:rPr lang="en-US" altLang="zh-CN" dirty="0"/>
              <a:t>RFC1534</a:t>
            </a:r>
            <a:r>
              <a:rPr lang="zh-CN" altLang="en-US" dirty="0"/>
              <a:t>、</a:t>
            </a:r>
            <a:r>
              <a:rPr lang="en-US" altLang="zh-CN" dirty="0"/>
              <a:t>RFC1541</a:t>
            </a:r>
            <a:r>
              <a:rPr lang="zh-CN" altLang="en-US" dirty="0"/>
              <a:t>和</a:t>
            </a:r>
            <a:r>
              <a:rPr lang="en-US" altLang="zh-CN" dirty="0"/>
              <a:t>RFC1542</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分离式</a:t>
            </a:r>
            <a:r>
              <a:rPr lang="en-US" altLang="zh-CN" dirty="0"/>
              <a:t> DNS </a:t>
            </a:r>
            <a:r>
              <a:rPr lang="zh-CN" altLang="zh-CN" dirty="0"/>
              <a:t>配置举例</a:t>
            </a:r>
            <a:endParaRPr lang="zh-CN" altLang="en-US" dirty="0"/>
          </a:p>
        </p:txBody>
      </p:sp>
      <p:sp>
        <p:nvSpPr>
          <p:cNvPr id="3" name="内容占位符 2"/>
          <p:cNvSpPr>
            <a:spLocks noGrp="1"/>
          </p:cNvSpPr>
          <p:nvPr>
            <p:ph idx="1"/>
          </p:nvPr>
        </p:nvSpPr>
        <p:spPr/>
        <p:txBody>
          <a:bodyPr/>
          <a:lstStyle/>
          <a:p>
            <a:r>
              <a:rPr lang="zh-CN" altLang="zh-CN" dirty="0"/>
              <a:t>本例给出一个使用分离式</a:t>
            </a:r>
            <a:r>
              <a:rPr lang="en-US" altLang="zh-CN" dirty="0"/>
              <a:t> DNS </a:t>
            </a:r>
            <a:r>
              <a:rPr lang="zh-CN" altLang="zh-CN" dirty="0"/>
              <a:t>的小型公司</a:t>
            </a:r>
            <a:r>
              <a:rPr lang="en-US" altLang="zh-CN" dirty="0"/>
              <a:t> sinoesl.com </a:t>
            </a:r>
            <a:r>
              <a:rPr lang="zh-CN" altLang="zh-CN" dirty="0"/>
              <a:t>的配置。做如下要求：</a:t>
            </a:r>
            <a:r>
              <a:rPr lang="en-US" altLang="zh-CN" dirty="0"/>
              <a:t> </a:t>
            </a:r>
            <a:endParaRPr lang="zh-CN" altLang="zh-CN" dirty="0"/>
          </a:p>
          <a:p>
            <a:pPr lvl="1"/>
            <a:r>
              <a:rPr lang="zh-CN" altLang="zh-CN" dirty="0"/>
              <a:t>公网上</a:t>
            </a:r>
            <a:r>
              <a:rPr lang="en-US" altLang="zh-CN" dirty="0"/>
              <a:t> DNS </a:t>
            </a:r>
            <a:r>
              <a:rPr lang="zh-CN" altLang="zh-CN" dirty="0"/>
              <a:t>的服务器的</a:t>
            </a:r>
            <a:r>
              <a:rPr lang="en-US" altLang="zh-CN" dirty="0"/>
              <a:t> IP </a:t>
            </a:r>
            <a:r>
              <a:rPr lang="zh-CN" altLang="zh-CN" dirty="0"/>
              <a:t>分别为</a:t>
            </a:r>
            <a:r>
              <a:rPr lang="en-US" altLang="zh-CN" dirty="0"/>
              <a:t> 1.2.3.4 </a:t>
            </a:r>
            <a:r>
              <a:rPr lang="zh-CN" altLang="zh-CN" dirty="0"/>
              <a:t>和</a:t>
            </a:r>
            <a:r>
              <a:rPr lang="en-US" altLang="zh-CN" dirty="0"/>
              <a:t> 5.6.7.8</a:t>
            </a:r>
            <a:endParaRPr lang="zh-CN" altLang="zh-CN" dirty="0"/>
          </a:p>
          <a:p>
            <a:pPr lvl="1"/>
            <a:r>
              <a:rPr lang="zh-CN" altLang="zh-CN" dirty="0"/>
              <a:t>公司的本地私网使用</a:t>
            </a:r>
            <a:r>
              <a:rPr lang="en-US" altLang="zh-CN" dirty="0"/>
              <a:t> 192.168.0/24 </a:t>
            </a:r>
            <a:r>
              <a:rPr lang="zh-CN" altLang="zh-CN" dirty="0"/>
              <a:t>私网地址，</a:t>
            </a:r>
            <a:r>
              <a:rPr lang="en-US" altLang="zh-CN" dirty="0"/>
              <a:t>192.168.0.200 </a:t>
            </a:r>
            <a:r>
              <a:rPr lang="zh-CN" altLang="zh-CN" dirty="0"/>
              <a:t>作为内部主</a:t>
            </a:r>
            <a:r>
              <a:rPr lang="en-US" altLang="zh-CN" dirty="0"/>
              <a:t> DNS</a:t>
            </a:r>
            <a:r>
              <a:rPr lang="zh-CN" altLang="zh-CN" dirty="0"/>
              <a:t>；</a:t>
            </a:r>
          </a:p>
          <a:p>
            <a:pPr lvl="1"/>
            <a:r>
              <a:rPr lang="zh-CN" altLang="zh-CN" dirty="0"/>
              <a:t>无论内外网，将</a:t>
            </a:r>
            <a:r>
              <a:rPr lang="en-US" altLang="zh-CN" dirty="0"/>
              <a:t> sinoesl.com </a:t>
            </a:r>
            <a:r>
              <a:rPr lang="zh-CN" altLang="zh-CN" dirty="0"/>
              <a:t>和</a:t>
            </a:r>
            <a:r>
              <a:rPr lang="en-US" altLang="zh-CN" dirty="0"/>
              <a:t> www.sinoesl.com </a:t>
            </a:r>
            <a:r>
              <a:rPr lang="zh-CN" altLang="zh-CN" dirty="0"/>
              <a:t>都解析到公网地址</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extLst>
      <p:ext uri="{BB962C8B-B14F-4D97-AF65-F5344CB8AC3E}">
        <p14:creationId xmlns:p14="http://schemas.microsoft.com/office/powerpoint/2010/main" val="25850771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本章思考题</a:t>
            </a:r>
          </a:p>
        </p:txBody>
      </p:sp>
      <p:sp>
        <p:nvSpPr>
          <p:cNvPr id="108547" name="Rectangle 3"/>
          <p:cNvSpPr>
            <a:spLocks noGrp="1" noChangeArrowheads="1"/>
          </p:cNvSpPr>
          <p:nvPr>
            <p:ph type="body" idx="1"/>
          </p:nvPr>
        </p:nvSpPr>
        <p:spPr>
          <a:xfrm>
            <a:off x="395536" y="1600200"/>
            <a:ext cx="8291264" cy="4530725"/>
          </a:xfrm>
        </p:spPr>
        <p:txBody>
          <a:bodyPr/>
          <a:lstStyle/>
          <a:p>
            <a:r>
              <a:rPr lang="zh-CN" altLang="en-US" dirty="0"/>
              <a:t>简述</a:t>
            </a:r>
            <a:r>
              <a:rPr lang="en-US" altLang="zh-CN" dirty="0"/>
              <a:t>DHCP</a:t>
            </a:r>
            <a:r>
              <a:rPr lang="zh-CN" altLang="en-US" dirty="0"/>
              <a:t>的工作过程。</a:t>
            </a:r>
          </a:p>
          <a:p>
            <a:r>
              <a:rPr lang="zh-CN" altLang="en-US" dirty="0"/>
              <a:t>简述如何在大型网络中部署</a:t>
            </a:r>
            <a:r>
              <a:rPr lang="en-US" altLang="zh-CN" dirty="0"/>
              <a:t>DHCP</a:t>
            </a:r>
            <a:r>
              <a:rPr lang="zh-CN" altLang="en-US" dirty="0"/>
              <a:t>服务。</a:t>
            </a:r>
          </a:p>
          <a:p>
            <a:r>
              <a:rPr lang="zh-CN" altLang="en-US" dirty="0"/>
              <a:t>简述自动安装服务器所需的组件。</a:t>
            </a:r>
            <a:endParaRPr lang="en-US" altLang="zh-CN" dirty="0"/>
          </a:p>
          <a:p>
            <a:r>
              <a:rPr lang="zh-CN" altLang="en-US" dirty="0"/>
              <a:t>简述</a:t>
            </a:r>
            <a:r>
              <a:rPr lang="en-US" altLang="zh-CN" dirty="0"/>
              <a:t>DNS</a:t>
            </a:r>
            <a:r>
              <a:rPr lang="zh-CN" altLang="en-US" dirty="0"/>
              <a:t>系统的组成、</a:t>
            </a:r>
            <a:r>
              <a:rPr lang="en-US" altLang="zh-CN" dirty="0"/>
              <a:t>DNS</a:t>
            </a:r>
            <a:r>
              <a:rPr lang="zh-CN" altLang="en-US" dirty="0"/>
              <a:t>服务器的类型。</a:t>
            </a:r>
          </a:p>
          <a:p>
            <a:r>
              <a:rPr lang="zh-CN" altLang="en-US" dirty="0"/>
              <a:t>简述</a:t>
            </a:r>
            <a:r>
              <a:rPr lang="en-US" altLang="zh-CN" dirty="0"/>
              <a:t>DNS</a:t>
            </a:r>
            <a:r>
              <a:rPr lang="zh-CN" altLang="en-US" dirty="0"/>
              <a:t>的查询模式、</a:t>
            </a:r>
            <a:r>
              <a:rPr lang="en-US" altLang="zh-CN" dirty="0"/>
              <a:t>DNS</a:t>
            </a:r>
            <a:r>
              <a:rPr lang="zh-CN" altLang="en-US" dirty="0"/>
              <a:t>解析过程。</a:t>
            </a:r>
          </a:p>
          <a:p>
            <a:r>
              <a:rPr lang="zh-CN" altLang="en-US" dirty="0"/>
              <a:t>什么是域名转发？</a:t>
            </a:r>
          </a:p>
          <a:p>
            <a:r>
              <a:rPr lang="zh-CN" altLang="en-US" dirty="0"/>
              <a:t>简述</a:t>
            </a:r>
            <a:r>
              <a:rPr lang="en-US" altLang="zh-CN" dirty="0"/>
              <a:t>BIND</a:t>
            </a:r>
            <a:r>
              <a:rPr lang="zh-CN" altLang="en-US" dirty="0"/>
              <a:t>的配置文件族。</a:t>
            </a:r>
          </a:p>
          <a:p>
            <a:r>
              <a:rPr lang="zh-CN" altLang="en-US" dirty="0"/>
              <a:t>简述资源记录的类型。</a:t>
            </a:r>
          </a:p>
        </p:txBody>
      </p:sp>
      <p:sp>
        <p:nvSpPr>
          <p:cNvPr id="6" name="日期占位符 5"/>
          <p:cNvSpPr>
            <a:spLocks noGrp="1"/>
          </p:cNvSpPr>
          <p:nvPr>
            <p:ph type="dt" sz="half" idx="10"/>
          </p:nvPr>
        </p:nvSpPr>
        <p:spPr/>
        <p:txBody>
          <a:bodyPr/>
          <a:lstStyle/>
          <a:p>
            <a:fld id="{49B00342-E55E-4A6A-AB5F-6477F90B311C}"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91</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本章实验</a:t>
            </a:r>
          </a:p>
        </p:txBody>
      </p:sp>
      <p:sp>
        <p:nvSpPr>
          <p:cNvPr id="107523" name="Rectangle 3"/>
          <p:cNvSpPr>
            <a:spLocks noGrp="1" noChangeArrowheads="1"/>
          </p:cNvSpPr>
          <p:nvPr>
            <p:ph type="body" idx="1"/>
          </p:nvPr>
        </p:nvSpPr>
        <p:spPr/>
        <p:txBody>
          <a:bodyPr/>
          <a:lstStyle/>
          <a:p>
            <a:pPr>
              <a:lnSpc>
                <a:spcPct val="90000"/>
              </a:lnSpc>
            </a:pPr>
            <a:r>
              <a:rPr lang="zh-CN" altLang="en-US" dirty="0"/>
              <a:t>学会配置单作用域的</a:t>
            </a:r>
            <a:r>
              <a:rPr lang="en-US" altLang="zh-CN" dirty="0"/>
              <a:t>DHCP</a:t>
            </a:r>
            <a:r>
              <a:rPr lang="zh-CN" altLang="en-US" dirty="0"/>
              <a:t>服务器。</a:t>
            </a:r>
          </a:p>
          <a:p>
            <a:pPr>
              <a:lnSpc>
                <a:spcPct val="90000"/>
              </a:lnSpc>
            </a:pPr>
            <a:r>
              <a:rPr lang="zh-CN" altLang="en-US" dirty="0"/>
              <a:t>学会配置</a:t>
            </a:r>
            <a:r>
              <a:rPr lang="en-US" altLang="zh-CN" dirty="0"/>
              <a:t>DHCP</a:t>
            </a:r>
            <a:r>
              <a:rPr lang="zh-CN" altLang="en-US" dirty="0"/>
              <a:t>中继代理。</a:t>
            </a:r>
          </a:p>
          <a:p>
            <a:pPr>
              <a:lnSpc>
                <a:spcPct val="90000"/>
              </a:lnSpc>
            </a:pPr>
            <a:r>
              <a:rPr lang="zh-CN" altLang="en-US" dirty="0"/>
              <a:t>学会配置主域名服务器。</a:t>
            </a:r>
          </a:p>
          <a:p>
            <a:pPr>
              <a:lnSpc>
                <a:spcPct val="90000"/>
              </a:lnSpc>
            </a:pPr>
            <a:r>
              <a:rPr lang="zh-CN" altLang="en-US" dirty="0"/>
              <a:t>学会配置辅助域名服务器。</a:t>
            </a:r>
          </a:p>
          <a:p>
            <a:pPr>
              <a:lnSpc>
                <a:spcPct val="90000"/>
              </a:lnSpc>
            </a:pPr>
            <a:r>
              <a:rPr lang="zh-CN" altLang="en-US" dirty="0"/>
              <a:t>学会配置域名转发。</a:t>
            </a:r>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a:xfrm>
            <a:off x="457200" y="1340768"/>
            <a:ext cx="8229600" cy="4790157"/>
          </a:xfrm>
        </p:spPr>
        <p:txBody>
          <a:bodyPr/>
          <a:lstStyle/>
          <a:p>
            <a:pPr>
              <a:lnSpc>
                <a:spcPct val="90000"/>
              </a:lnSpc>
            </a:pPr>
            <a:r>
              <a:rPr lang="zh-CN" altLang="fr-FR" sz="2400" dirty="0"/>
              <a:t>学习</a:t>
            </a:r>
            <a:r>
              <a:rPr lang="fr-FR" altLang="zh-CN" sz="2400" dirty="0"/>
              <a:t>DHCP</a:t>
            </a:r>
            <a:r>
              <a:rPr lang="zh-CN" altLang="fr-FR" sz="2400" dirty="0"/>
              <a:t>超级作用域的配置。</a:t>
            </a:r>
          </a:p>
          <a:p>
            <a:pPr>
              <a:lnSpc>
                <a:spcPct val="90000"/>
              </a:lnSpc>
            </a:pPr>
            <a:r>
              <a:rPr lang="zh-CN" altLang="fr-FR" sz="2400" dirty="0"/>
              <a:t>学习在</a:t>
            </a:r>
            <a:r>
              <a:rPr lang="fr-FR" altLang="zh-CN" sz="2400" dirty="0"/>
              <a:t>DHCP</a:t>
            </a:r>
            <a:r>
              <a:rPr lang="zh-CN" altLang="fr-FR" sz="2400" dirty="0"/>
              <a:t>服务器配置中使用类（</a:t>
            </a:r>
            <a:r>
              <a:rPr lang="fr-FR" altLang="zh-CN" sz="2400" dirty="0"/>
              <a:t>class</a:t>
            </a:r>
            <a:r>
              <a:rPr lang="zh-CN" altLang="fr-FR" sz="2400" dirty="0"/>
              <a:t>）以区分不同的客户类型。</a:t>
            </a:r>
            <a:endParaRPr lang="en-US" altLang="zh-CN" sz="2400" dirty="0"/>
          </a:p>
          <a:p>
            <a:pPr>
              <a:lnSpc>
                <a:spcPct val="90000"/>
              </a:lnSpc>
            </a:pPr>
            <a:r>
              <a:rPr lang="zh-CN" altLang="en-US" sz="2400" dirty="0"/>
              <a:t>学习配置</a:t>
            </a:r>
            <a:r>
              <a:rPr lang="en-US" altLang="zh-CN" sz="2400" dirty="0"/>
              <a:t>DNS</a:t>
            </a:r>
            <a:r>
              <a:rPr lang="zh-CN" altLang="en-US" sz="2400" dirty="0"/>
              <a:t>的区域委派。</a:t>
            </a:r>
            <a:endParaRPr lang="en-US" altLang="zh-CN" sz="2400" dirty="0"/>
          </a:p>
          <a:p>
            <a:pPr>
              <a:lnSpc>
                <a:spcPct val="90000"/>
              </a:lnSpc>
            </a:pPr>
            <a:r>
              <a:rPr lang="zh-CN" altLang="en-US" sz="2400" dirty="0"/>
              <a:t>学习配置</a:t>
            </a:r>
            <a:r>
              <a:rPr lang="en-US" altLang="zh-CN" sz="2400" dirty="0"/>
              <a:t>Split DNS</a:t>
            </a:r>
            <a:r>
              <a:rPr lang="zh-CN" altLang="en-US" sz="2400" dirty="0"/>
              <a:t>。</a:t>
            </a:r>
            <a:endParaRPr lang="en-US" altLang="zh-CN" sz="2400" dirty="0"/>
          </a:p>
          <a:p>
            <a:pPr>
              <a:lnSpc>
                <a:spcPct val="90000"/>
              </a:lnSpc>
            </a:pPr>
            <a:r>
              <a:rPr lang="zh-CN" altLang="en-US" sz="2400" dirty="0"/>
              <a:t>学习将</a:t>
            </a:r>
            <a:r>
              <a:rPr lang="en-US" sz="2400" dirty="0"/>
              <a:t>BIND </a:t>
            </a:r>
            <a:r>
              <a:rPr lang="zh-CN" altLang="en-US" sz="2400" dirty="0"/>
              <a:t>运行在</a:t>
            </a:r>
            <a:r>
              <a:rPr lang="en-US" sz="2400" dirty="0" err="1"/>
              <a:t>chroot</a:t>
            </a:r>
            <a:r>
              <a:rPr lang="en-US" sz="2400" dirty="0"/>
              <a:t> jail </a:t>
            </a:r>
            <a:r>
              <a:rPr lang="zh-CN" altLang="en-US" sz="2400" dirty="0"/>
              <a:t>环境下的配置方法。</a:t>
            </a:r>
          </a:p>
          <a:p>
            <a:pPr>
              <a:lnSpc>
                <a:spcPct val="90000"/>
              </a:lnSpc>
            </a:pPr>
            <a:r>
              <a:rPr lang="zh-CN" altLang="en-US" sz="2400" dirty="0"/>
              <a:t>学习 </a:t>
            </a:r>
            <a:r>
              <a:rPr lang="en-US" altLang="zh-CN" sz="2400" dirty="0"/>
              <a:t>BIND </a:t>
            </a:r>
            <a:r>
              <a:rPr lang="zh-CN" altLang="en-US" sz="2400" dirty="0"/>
              <a:t>的基于公钥技术的签名技术。</a:t>
            </a:r>
          </a:p>
          <a:p>
            <a:pPr>
              <a:lnSpc>
                <a:spcPct val="90000"/>
              </a:lnSpc>
            </a:pPr>
            <a:r>
              <a:rPr lang="zh-CN" altLang="en-US" sz="2400" dirty="0"/>
              <a:t>学习</a:t>
            </a:r>
            <a:r>
              <a:rPr lang="en-US" altLang="zh-CN" sz="2400" dirty="0" err="1"/>
              <a:t>dnsmasq</a:t>
            </a:r>
            <a:r>
              <a:rPr lang="zh-CN" altLang="en-US" sz="2400" dirty="0"/>
              <a:t>的安装和配置。</a:t>
            </a:r>
            <a:endParaRPr lang="en-US" altLang="zh-CN" sz="2400" dirty="0"/>
          </a:p>
          <a:p>
            <a:pPr>
              <a:lnSpc>
                <a:spcPct val="90000"/>
              </a:lnSpc>
            </a:pPr>
            <a:r>
              <a:rPr lang="zh-CN" altLang="en-US" sz="2400" dirty="0"/>
              <a:t>学习使用</a:t>
            </a:r>
            <a:r>
              <a:rPr lang="en-US" sz="2400" dirty="0"/>
              <a:t>Cobbler</a:t>
            </a:r>
            <a:r>
              <a:rPr lang="zh-CN" altLang="en-US" sz="2400" dirty="0"/>
              <a:t>（</a:t>
            </a:r>
            <a:r>
              <a:rPr lang="en-US" sz="2400" dirty="0"/>
              <a:t>https://fedorahosted.org/cobbler/</a:t>
            </a:r>
            <a:r>
              <a:rPr lang="zh-CN" altLang="en-US" sz="2400"/>
              <a:t>）</a:t>
            </a:r>
            <a:endParaRPr lang="zh-CN" altLang="en-US" sz="2400" dirty="0"/>
          </a:p>
          <a:p>
            <a:pPr>
              <a:lnSpc>
                <a:spcPct val="90000"/>
              </a:lnSpc>
            </a:pPr>
            <a:endParaRPr lang="zh-CN" altLang="fr-FR" sz="2400"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2449</TotalTime>
  <Words>7652</Words>
  <Application>Microsoft Office PowerPoint</Application>
  <PresentationFormat>全屏显示(4:3)</PresentationFormat>
  <Paragraphs>1063</Paragraphs>
  <Slides>93</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93</vt:i4>
      </vt:variant>
    </vt:vector>
  </HeadingPairs>
  <TitlesOfParts>
    <vt:vector size="102" baseType="lpstr">
      <vt:lpstr>宋体</vt:lpstr>
      <vt:lpstr>Arial</vt:lpstr>
      <vt:lpstr>Arial Narrow</vt:lpstr>
      <vt:lpstr>Calibri</vt:lpstr>
      <vt:lpstr>Comic Sans MS</vt:lpstr>
      <vt:lpstr>Garamond</vt:lpstr>
      <vt:lpstr>Times New Roman</vt:lpstr>
      <vt:lpstr>Wingdings</vt:lpstr>
      <vt:lpstr>CentOS-CH-PPT2</vt:lpstr>
      <vt:lpstr>第11章 DHCP和DNS服务</vt:lpstr>
      <vt:lpstr>本章内容要点</vt:lpstr>
      <vt:lpstr>本章学习目标 </vt:lpstr>
      <vt:lpstr>DHCP服务</vt:lpstr>
      <vt:lpstr>DHCP的概念和工作过程</vt:lpstr>
      <vt:lpstr>DHCP简介</vt:lpstr>
      <vt:lpstr>使用DHCP的优点</vt:lpstr>
      <vt:lpstr>DHCP的运行机制</vt:lpstr>
      <vt:lpstr>DHCP的相关概念（1）</vt:lpstr>
      <vt:lpstr>DHCP的相关概念（2）</vt:lpstr>
      <vt:lpstr>DHCP的相关概念（3）</vt:lpstr>
      <vt:lpstr>DHCP的相关概念（4）</vt:lpstr>
      <vt:lpstr>DHCP的工作过程 ——DHCP客户端首次登录网络</vt:lpstr>
      <vt:lpstr>IP租用请求和提供</vt:lpstr>
      <vt:lpstr>IP选择和确认</vt:lpstr>
      <vt:lpstr>DHCP的工作过程 ——DHCP 租约的更新过程</vt:lpstr>
      <vt:lpstr>DHCP的续约确认</vt:lpstr>
      <vt:lpstr>DHCP 租约的更新</vt:lpstr>
      <vt:lpstr>CentOS 7下的DHCP服务</vt:lpstr>
      <vt:lpstr>DHCP 服务概览</vt:lpstr>
      <vt:lpstr>DHCP的安装和启动</vt:lpstr>
      <vt:lpstr>DHCP服务的配置文件语法</vt:lpstr>
      <vt:lpstr>DHCP配置文件中的声明</vt:lpstr>
      <vt:lpstr>DHCP配置文件中的参数</vt:lpstr>
      <vt:lpstr>DHCP配置文件中的选项</vt:lpstr>
      <vt:lpstr>基本DHCP服务器配置举例 ——/etc/dhcpd.conf</vt:lpstr>
      <vt:lpstr>大型网络的DHCP部署</vt:lpstr>
      <vt:lpstr>设置DHCP中继代理（1）</vt:lpstr>
      <vt:lpstr>设置DHCP中继代理（2）</vt:lpstr>
      <vt:lpstr>DHCP客户端配置</vt:lpstr>
      <vt:lpstr>DNS相关概念</vt:lpstr>
      <vt:lpstr>IP地址和主机名转换的方法</vt:lpstr>
      <vt:lpstr>DNS简介</vt:lpstr>
      <vt:lpstr>DNS系统的组成</vt:lpstr>
      <vt:lpstr>域名空间的分层结构（正向）</vt:lpstr>
      <vt:lpstr>域名空间的分层结构（反向）</vt:lpstr>
      <vt:lpstr>DNS服务器类型 ——权威性服务器</vt:lpstr>
      <vt:lpstr>DNS服务器类型 ——非权威性服务器</vt:lpstr>
      <vt:lpstr>使用多种类型的 DNS域名服务器</vt:lpstr>
      <vt:lpstr>DNS 区域（Zone）</vt:lpstr>
      <vt:lpstr>域的委托管理</vt:lpstr>
      <vt:lpstr>域名注册</vt:lpstr>
      <vt:lpstr>DNS查询模式</vt:lpstr>
      <vt:lpstr>域名解析过程</vt:lpstr>
      <vt:lpstr>Stub 解析器</vt:lpstr>
      <vt:lpstr>客户端解析程序（测试工具）</vt:lpstr>
      <vt:lpstr>/etc/host.conf</vt:lpstr>
      <vt:lpstr>/etc/host.conf 举例</vt:lpstr>
      <vt:lpstr>/etc/resolv.conf</vt:lpstr>
      <vt:lpstr>/etc/resolv.conf 举例</vt:lpstr>
      <vt:lpstr>CentOS 7下的DNS服务</vt:lpstr>
      <vt:lpstr>BIND简介</vt:lpstr>
      <vt:lpstr>DNS 服务概览</vt:lpstr>
      <vt:lpstr>与DNS服务相关的软件包</vt:lpstr>
      <vt:lpstr>BIND的安装和启动</vt:lpstr>
      <vt:lpstr>CentOS 7 中 BIND的默认配置</vt:lpstr>
      <vt:lpstr>BIND的配置语法</vt:lpstr>
      <vt:lpstr>/etc/named.conf 中常用的 配置语句</vt:lpstr>
      <vt:lpstr>/etc/named.conf ——全局配置选项（options）</vt:lpstr>
      <vt:lpstr>/etc/named.conf ——定义区声明（zone）</vt:lpstr>
      <vt:lpstr>区数据库文件概述</vt:lpstr>
      <vt:lpstr>区数据库文件 ——资源记录（RR）格式</vt:lpstr>
      <vt:lpstr>区数据库文件 ——资源记录（RR）格式（续）</vt:lpstr>
      <vt:lpstr>区数据库文件 ——资源记录（RR）格式（续2）</vt:lpstr>
      <vt:lpstr>区数据库文件 ——资源记录（RR）格式（续3）</vt:lpstr>
      <vt:lpstr>区数据库文件 —— SOA RR 的格式与说明</vt:lpstr>
      <vt:lpstr>区数据库文件注意事项</vt:lpstr>
      <vt:lpstr>域名服务器的配置举例</vt:lpstr>
      <vt:lpstr>配置主域名服务器</vt:lpstr>
      <vt:lpstr>主域名服务器配置技巧</vt:lpstr>
      <vt:lpstr>配置辅助域名服务器</vt:lpstr>
      <vt:lpstr>域名转发器配置选项</vt:lpstr>
      <vt:lpstr>域名转发器种类</vt:lpstr>
      <vt:lpstr>配置区域委派 </vt:lpstr>
      <vt:lpstr>DNS测试及工具</vt:lpstr>
      <vt:lpstr>DNS测试</vt:lpstr>
      <vt:lpstr>单独运行两个语法检查工具</vt:lpstr>
      <vt:lpstr>域名测试程序—— dig</vt:lpstr>
      <vt:lpstr>域名测试程序—— host</vt:lpstr>
      <vt:lpstr>配置访问控制</vt:lpstr>
      <vt:lpstr>地址匹配列表（ match-list ）</vt:lpstr>
      <vt:lpstr>访问控制列表（ACL）</vt:lpstr>
      <vt:lpstr>Acl语句举例</vt:lpstr>
      <vt:lpstr>可以使用 ACL的配置语句</vt:lpstr>
      <vt:lpstr>ACL 使用举例</vt:lpstr>
      <vt:lpstr>分离式（Split）DNS 配置</vt:lpstr>
      <vt:lpstr>分离式 DNS 简介</vt:lpstr>
      <vt:lpstr>View 语句</vt:lpstr>
      <vt:lpstr>View 语句注意事项</vt:lpstr>
      <vt:lpstr>分离式 DNS 配置举例</vt:lpstr>
      <vt:lpstr>本章思考题</vt:lpstr>
      <vt:lpstr>本章实验</vt:lpstr>
      <vt:lpstr>进一步学习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DHCP和安装服务器</dc:title>
  <dc:creator>osmond</dc:creator>
  <cp:lastModifiedBy>Young</cp:lastModifiedBy>
  <cp:revision>210</cp:revision>
  <dcterms:created xsi:type="dcterms:W3CDTF">2011-10-22T13:07:31Z</dcterms:created>
  <dcterms:modified xsi:type="dcterms:W3CDTF">2019-02-17T09:34:26Z</dcterms:modified>
</cp:coreProperties>
</file>