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4"/>
  </p:notesMasterIdLst>
  <p:sldIdLst>
    <p:sldId id="256" r:id="rId2"/>
    <p:sldId id="271" r:id="rId3"/>
    <p:sldId id="266" r:id="rId4"/>
    <p:sldId id="307" r:id="rId5"/>
    <p:sldId id="337" r:id="rId6"/>
    <p:sldId id="338" r:id="rId7"/>
    <p:sldId id="339" r:id="rId8"/>
    <p:sldId id="345" r:id="rId9"/>
    <p:sldId id="346" r:id="rId10"/>
    <p:sldId id="379" r:id="rId11"/>
    <p:sldId id="347" r:id="rId12"/>
    <p:sldId id="348" r:id="rId13"/>
    <p:sldId id="349" r:id="rId14"/>
    <p:sldId id="350" r:id="rId15"/>
    <p:sldId id="351" r:id="rId16"/>
    <p:sldId id="352" r:id="rId17"/>
    <p:sldId id="374" r:id="rId18"/>
    <p:sldId id="353" r:id="rId19"/>
    <p:sldId id="354" r:id="rId20"/>
    <p:sldId id="362" r:id="rId21"/>
    <p:sldId id="363" r:id="rId22"/>
    <p:sldId id="364" r:id="rId23"/>
    <p:sldId id="365" r:id="rId24"/>
    <p:sldId id="366" r:id="rId25"/>
    <p:sldId id="367" r:id="rId26"/>
    <p:sldId id="368" r:id="rId27"/>
    <p:sldId id="355" r:id="rId28"/>
    <p:sldId id="344" r:id="rId29"/>
    <p:sldId id="369" r:id="rId30"/>
    <p:sldId id="380" r:id="rId31"/>
    <p:sldId id="370" r:id="rId32"/>
    <p:sldId id="371" r:id="rId33"/>
    <p:sldId id="381" r:id="rId34"/>
    <p:sldId id="382" r:id="rId35"/>
    <p:sldId id="373" r:id="rId36"/>
    <p:sldId id="383" r:id="rId37"/>
    <p:sldId id="376" r:id="rId38"/>
    <p:sldId id="377" r:id="rId39"/>
    <p:sldId id="375" r:id="rId40"/>
    <p:sldId id="378" r:id="rId41"/>
    <p:sldId id="356" r:id="rId42"/>
    <p:sldId id="357" r:id="rId43"/>
    <p:sldId id="358" r:id="rId44"/>
    <p:sldId id="384" r:id="rId45"/>
    <p:sldId id="359" r:id="rId46"/>
    <p:sldId id="360" r:id="rId47"/>
    <p:sldId id="361" r:id="rId48"/>
    <p:sldId id="340" r:id="rId49"/>
    <p:sldId id="341" r:id="rId50"/>
    <p:sldId id="270" r:id="rId51"/>
    <p:sldId id="269" r:id="rId52"/>
    <p:sldId id="272"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61" autoAdjust="0"/>
  </p:normalViewPr>
  <p:slideViewPr>
    <p:cSldViewPr>
      <p:cViewPr varScale="1">
        <p:scale>
          <a:sx n="128" d="100"/>
          <a:sy n="128" d="100"/>
        </p:scale>
        <p:origin x="113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D6CB1-C28C-4AC0-9E57-7AED4F13BECC}" type="datetimeFigureOut">
              <a:rPr lang="zh-CN" altLang="en-US" smtClean="0"/>
              <a:pPr/>
              <a:t>2018/11/13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67A7B-7D8A-4E03-B174-B3300045038D}" type="slidenum">
              <a:rPr lang="zh-CN" altLang="en-US" smtClean="0"/>
              <a:pPr/>
              <a:t>‹#›</a:t>
            </a:fld>
            <a:endParaRPr lang="zh-CN" altLang="en-US"/>
          </a:p>
        </p:txBody>
      </p:sp>
    </p:spTree>
    <p:extLst>
      <p:ext uri="{BB962C8B-B14F-4D97-AF65-F5344CB8AC3E}">
        <p14:creationId xmlns:p14="http://schemas.microsoft.com/office/powerpoint/2010/main" val="137057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5E67A7B-7D8A-4E03-B174-B3300045038D}" type="slidenum">
              <a:rPr lang="zh-CN" altLang="en-US" smtClean="0"/>
              <a:pPr/>
              <a:t>50</a:t>
            </a:fld>
            <a:endParaRPr lang="zh-CN" altLang="en-US"/>
          </a:p>
        </p:txBody>
      </p:sp>
    </p:spTree>
    <p:extLst>
      <p:ext uri="{BB962C8B-B14F-4D97-AF65-F5344CB8AC3E}">
        <p14:creationId xmlns:p14="http://schemas.microsoft.com/office/powerpoint/2010/main" val="4090893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29700" name="Rectangle 4"/>
          <p:cNvSpPr>
            <a:spLocks noGrp="1" noChangeArrowheads="1"/>
          </p:cNvSpPr>
          <p:nvPr>
            <p:ph type="dt" sz="half" idx="2"/>
          </p:nvPr>
        </p:nvSpPr>
        <p:spPr/>
        <p:txBody>
          <a:bodyPr/>
          <a:lstStyle>
            <a:lvl1pPr>
              <a:defRPr/>
            </a:lvl1pPr>
          </a:lstStyle>
          <a:p>
            <a:fld id="{37690CB0-3BA7-4B7A-9A43-3904F46241E2}" type="datetime2">
              <a:rPr lang="zh-CN" altLang="en-US" smtClean="0"/>
              <a:pPr/>
              <a:t>2018年11月13日</a:t>
            </a:fld>
            <a:endParaRPr lang="en-US" altLang="zh-CN" dirty="0"/>
          </a:p>
        </p:txBody>
      </p:sp>
      <p:sp>
        <p:nvSpPr>
          <p:cNvPr id="29701" name="Rectangle 5"/>
          <p:cNvSpPr>
            <a:spLocks noGrp="1" noChangeArrowheads="1"/>
          </p:cNvSpPr>
          <p:nvPr>
            <p:ph type="ftr" sz="quarter" idx="3"/>
          </p:nvPr>
        </p:nvSpPr>
        <p:spPr>
          <a:xfrm>
            <a:off x="1979712" y="6243638"/>
            <a:ext cx="576064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9702" name="Rectangle 6"/>
          <p:cNvSpPr>
            <a:spLocks noGrp="1" noChangeArrowheads="1"/>
          </p:cNvSpPr>
          <p:nvPr>
            <p:ph type="sldNum" sz="quarter" idx="4"/>
          </p:nvPr>
        </p:nvSpPr>
        <p:spPr/>
        <p:txBody>
          <a:bodyPr/>
          <a:lstStyle>
            <a:lvl1pPr>
              <a:defRPr/>
            </a:lvl1pPr>
          </a:lstStyle>
          <a:p>
            <a:fld id="{80084447-99C3-406B-8252-0DE4F691B7B8}" type="slidenum">
              <a:rPr lang="en-US" altLang="zh-CN" smtClean="0"/>
              <a:pPr/>
              <a:t>‹#›</a:t>
            </a:fld>
            <a:endParaRPr lang="en-US" altLang="zh-CN" dirty="0"/>
          </a:p>
        </p:txBody>
      </p:sp>
      <p:sp>
        <p:nvSpPr>
          <p:cNvPr id="2970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970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pic>
        <p:nvPicPr>
          <p:cNvPr id="29706" name="Picture 10" descr="C:\Users\osmond\Desktop\centos5-fig\centos-logo.png"/>
          <p:cNvPicPr>
            <a:picLocks noChangeAspect="1" noChangeArrowheads="1"/>
          </p:cNvPicPr>
          <p:nvPr userDrawn="1"/>
        </p:nvPicPr>
        <p:blipFill>
          <a:blip r:embed="rId2" cstate="print"/>
          <a:srcRect/>
          <a:stretch>
            <a:fillRect/>
          </a:stretch>
        </p:blipFill>
        <p:spPr bwMode="auto">
          <a:xfrm>
            <a:off x="6948264" y="404664"/>
            <a:ext cx="1584175" cy="52026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CD04E7F7-D801-453F-A1BE-C13983D86E0A}" type="datetime2">
              <a:rPr lang="zh-CN" altLang="en-US" smtClean="0"/>
              <a:pPr/>
              <a:t>2018年11月13日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6F9EA958-CD70-4A2C-BFA8-AED3B8799EE9}"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ABBE81E9-8965-42B3-8D4D-CC79855E8E54}" type="datetime2">
              <a:rPr lang="zh-CN" altLang="en-US" smtClean="0"/>
              <a:pPr/>
              <a:t>2018年11月13日</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D3B5142D-38AE-4EE8-8F37-3DA5582FC58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a:xfrm>
            <a:off x="2195736" y="6237312"/>
            <a:ext cx="5400600" cy="457200"/>
          </a:xfrm>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lvl1pPr>
              <a:defRPr/>
            </a:lvl1pPr>
          </a:lstStyle>
          <a:p>
            <a:fld id="{1D884F6B-D068-45E9-B250-41F0C46488DC}" type="slidenum">
              <a:rPr lang="en-US" altLang="zh-CN"/>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7" name="日期占位符 6"/>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8" name="灯片编号占位符 7"/>
          <p:cNvSpPr>
            <a:spLocks noGrp="1"/>
          </p:cNvSpPr>
          <p:nvPr>
            <p:ph type="sldNum" sz="quarter" idx="11"/>
          </p:nvPr>
        </p:nvSpPr>
        <p:spPr/>
        <p:txBody>
          <a:bodyPr/>
          <a:lstStyle/>
          <a:p>
            <a:fld id="{947CB985-09D2-4724-917F-80B7A7E07E02}" type="slidenum">
              <a:rPr lang="en-US" altLang="zh-CN" smtClean="0"/>
              <a:pPr/>
              <a:t>‹#›</a:t>
            </a:fld>
            <a:endParaRPr lang="en-US" altLang="zh-CN"/>
          </a:p>
        </p:txBody>
      </p:sp>
      <p:sp>
        <p:nvSpPr>
          <p:cNvPr id="9" name="页脚占位符 8"/>
          <p:cNvSpPr>
            <a:spLocks noGrp="1"/>
          </p:cNvSpPr>
          <p:nvPr>
            <p:ph type="ftr" sz="quarter" idx="12"/>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DD04BF8-6477-4AD8-AE76-E862F9A9539D}"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68BC4EA2-A6CE-4637-87A2-EC07E3DEA922}"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3398933-8963-4CC0-A2A0-8E94422432E5}" type="datetime2">
              <a:rPr lang="zh-CN" altLang="en-US" smtClean="0"/>
              <a:pPr/>
              <a:t>2018年11月13日</a:t>
            </a:fld>
            <a:endParaRPr lang="en-US" altLang="zh-CN" dirty="0"/>
          </a:p>
        </p:txBody>
      </p:sp>
      <p:sp>
        <p:nvSpPr>
          <p:cNvPr id="8" name="页脚占位符 7"/>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9" name="灯片编号占位符 8"/>
          <p:cNvSpPr>
            <a:spLocks noGrp="1"/>
          </p:cNvSpPr>
          <p:nvPr>
            <p:ph type="sldNum" sz="quarter" idx="12"/>
          </p:nvPr>
        </p:nvSpPr>
        <p:spPr/>
        <p:txBody>
          <a:bodyPr/>
          <a:lstStyle>
            <a:lvl1pPr>
              <a:defRPr/>
            </a:lvl1pPr>
          </a:lstStyle>
          <a:p>
            <a:fld id="{0ABF38D9-BAD1-45FB-9FDB-0A91F158388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EFEF0A-1B79-46C8-B089-391695B7BF35}" type="datetime2">
              <a:rPr lang="zh-CN" altLang="en-US" smtClean="0"/>
              <a:pPr/>
              <a:t>2018年11月13日</a:t>
            </a:fld>
            <a:endParaRPr lang="en-US" altLang="zh-CN" dirty="0"/>
          </a:p>
        </p:txBody>
      </p:sp>
      <p:sp>
        <p:nvSpPr>
          <p:cNvPr id="4" name="页脚占位符 3"/>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5" name="灯片编号占位符 4"/>
          <p:cNvSpPr>
            <a:spLocks noGrp="1"/>
          </p:cNvSpPr>
          <p:nvPr>
            <p:ph type="sldNum" sz="quarter" idx="12"/>
          </p:nvPr>
        </p:nvSpPr>
        <p:spPr/>
        <p:txBody>
          <a:bodyPr/>
          <a:lstStyle>
            <a:lvl1pPr>
              <a:defRPr/>
            </a:lvl1pPr>
          </a:lstStyle>
          <a:p>
            <a:fld id="{591CC6B2-47BC-4937-A433-8DD3C9320D9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2F955AF-1AF1-446A-8FF6-6D4573D0F8BE}" type="datetime2">
              <a:rPr lang="zh-CN" altLang="en-US" smtClean="0"/>
              <a:pPr/>
              <a:t>2018年11月13日</a:t>
            </a:fld>
            <a:endParaRPr lang="en-US" altLang="zh-CN" dirty="0"/>
          </a:p>
        </p:txBody>
      </p:sp>
      <p:sp>
        <p:nvSpPr>
          <p:cNvPr id="3" name="页脚占位符 2"/>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4" name="灯片编号占位符 3"/>
          <p:cNvSpPr>
            <a:spLocks noGrp="1"/>
          </p:cNvSpPr>
          <p:nvPr>
            <p:ph type="sldNum" sz="quarter" idx="12"/>
          </p:nvPr>
        </p:nvSpPr>
        <p:spPr/>
        <p:txBody>
          <a:bodyPr/>
          <a:lstStyle>
            <a:lvl1pPr>
              <a:defRPr/>
            </a:lvl1pPr>
          </a:lstStyle>
          <a:p>
            <a:fld id="{2598B621-1CDB-4F7E-B259-2916F1F1F3B3}"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4504450-0474-4DD3-B169-507782F5A0E4}"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1362CF37-0CC3-4895-B3BD-2DC3B191FCB6}" type="slidenum">
              <a:rPr lang="en-US" altLang="zh-CN"/>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960CA695-0C41-4294-A398-BA94AD508846}" type="datetime2">
              <a:rPr lang="zh-CN" altLang="en-US" smtClean="0"/>
              <a:pPr/>
              <a:t>2018年11月13日</a:t>
            </a:fld>
            <a:endParaRPr lang="en-US" altLang="zh-CN" dirty="0"/>
          </a:p>
        </p:txBody>
      </p:sp>
      <p:sp>
        <p:nvSpPr>
          <p:cNvPr id="6" name="页脚占位符 5"/>
          <p:cNvSpPr>
            <a:spLocks noGrp="1"/>
          </p:cNvSpPr>
          <p:nvPr>
            <p:ph type="ftr" sz="quarter" idx="11"/>
          </p:nvPr>
        </p:nvSpPr>
        <p:spPr/>
        <p:txBody>
          <a:bodyPr/>
          <a:lstStyle>
            <a:lvl1pPr>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7" name="灯片编号占位符 6"/>
          <p:cNvSpPr>
            <a:spLocks noGrp="1"/>
          </p:cNvSpPr>
          <p:nvPr>
            <p:ph type="sldNum" sz="quarter" idx="12"/>
          </p:nvPr>
        </p:nvSpPr>
        <p:spPr/>
        <p:txBody>
          <a:bodyPr/>
          <a:lstStyle>
            <a:lvl1pPr>
              <a:defRPr/>
            </a:lvl1pPr>
          </a:lstStyle>
          <a:p>
            <a:fld id="{79E32B07-D652-428D-A8EA-7239BD1CA35B}"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2867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fld id="{B8C40DAD-E20B-41EC-B788-3EAE527B1E0B}" type="datetime2">
              <a:rPr lang="zh-CN" altLang="en-US" smtClean="0"/>
              <a:pPr/>
              <a:t>2018年11月13日</a:t>
            </a:fld>
            <a:endParaRPr lang="en-US" altLang="zh-CN" dirty="0"/>
          </a:p>
        </p:txBody>
      </p:sp>
      <p:sp>
        <p:nvSpPr>
          <p:cNvPr id="28677" name="Rectangle 5"/>
          <p:cNvSpPr>
            <a:spLocks noGrp="1" noChangeArrowheads="1"/>
          </p:cNvSpPr>
          <p:nvPr>
            <p:ph type="ftr" sz="quarter" idx="3"/>
          </p:nvPr>
        </p:nvSpPr>
        <p:spPr bwMode="auto">
          <a:xfrm>
            <a:off x="2411760" y="6248400"/>
            <a:ext cx="532859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947CB985-09D2-4724-917F-80B7A7E07E02}" type="slidenum">
              <a:rPr lang="en-US" altLang="zh-CN"/>
              <a:pPr/>
              <a:t>‹#›</a:t>
            </a:fld>
            <a:endParaRPr lang="en-US" altLang="zh-CN"/>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pic>
        <p:nvPicPr>
          <p:cNvPr id="10" name="Picture 10" descr="C:\Users\osmond\Desktop\centos5-fig\centos-logo.png"/>
          <p:cNvPicPr>
            <a:picLocks noChangeAspect="1" noChangeArrowheads="1"/>
          </p:cNvPicPr>
          <p:nvPr/>
        </p:nvPicPr>
        <p:blipFill>
          <a:blip r:embed="rId13" cstate="print"/>
          <a:srcRect/>
          <a:stretch>
            <a:fillRect/>
          </a:stretch>
        </p:blipFill>
        <p:spPr bwMode="auto">
          <a:xfrm>
            <a:off x="7020273" y="332656"/>
            <a:ext cx="1584175" cy="520264"/>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charset="-122"/>
        </a:defRPr>
      </a:lvl2pPr>
      <a:lvl3pPr algn="l" rtl="0" eaLnBrk="1" fontAlgn="base" hangingPunct="1">
        <a:spcBef>
          <a:spcPct val="0"/>
        </a:spcBef>
        <a:spcAft>
          <a:spcPct val="0"/>
        </a:spcAft>
        <a:defRPr sz="4200">
          <a:solidFill>
            <a:schemeClr val="tx2"/>
          </a:solidFill>
          <a:latin typeface="Garamond" pitchFamily="18" charset="0"/>
          <a:ea typeface="宋体" charset="-122"/>
        </a:defRPr>
      </a:lvl3pPr>
      <a:lvl4pPr algn="l" rtl="0" eaLnBrk="1" fontAlgn="base" hangingPunct="1">
        <a:spcBef>
          <a:spcPct val="0"/>
        </a:spcBef>
        <a:spcAft>
          <a:spcPct val="0"/>
        </a:spcAft>
        <a:defRPr sz="4200">
          <a:solidFill>
            <a:schemeClr val="tx2"/>
          </a:solidFill>
          <a:latin typeface="Garamond" pitchFamily="18" charset="0"/>
          <a:ea typeface="宋体" charset="-122"/>
        </a:defRPr>
      </a:lvl4pPr>
      <a:lvl5pPr algn="l" rtl="0" eaLnBrk="1" fontAlgn="base" hangingPunct="1">
        <a:spcBef>
          <a:spcPct val="0"/>
        </a:spcBef>
        <a:spcAft>
          <a:spcPct val="0"/>
        </a:spcAft>
        <a:defRPr sz="4200">
          <a:solidFill>
            <a:schemeClr val="tx2"/>
          </a:solidFill>
          <a:latin typeface="Garamond" pitchFamily="18" charset="0"/>
          <a:ea typeface="宋体" charset="-122"/>
        </a:defRPr>
      </a:lvl5pPr>
      <a:lvl6pPr marL="457200" algn="l" rtl="0" eaLnBrk="1" fontAlgn="base" hangingPunct="1">
        <a:spcBef>
          <a:spcPct val="0"/>
        </a:spcBef>
        <a:spcAft>
          <a:spcPct val="0"/>
        </a:spcAft>
        <a:defRPr sz="4200">
          <a:solidFill>
            <a:schemeClr val="tx2"/>
          </a:solidFill>
          <a:latin typeface="Garamond" pitchFamily="18" charset="0"/>
          <a:ea typeface="宋体" charset="-122"/>
        </a:defRPr>
      </a:lvl6pPr>
      <a:lvl7pPr marL="914400" algn="l" rtl="0" eaLnBrk="1" fontAlgn="base" hangingPunct="1">
        <a:spcBef>
          <a:spcPct val="0"/>
        </a:spcBef>
        <a:spcAft>
          <a:spcPct val="0"/>
        </a:spcAft>
        <a:defRPr sz="4200">
          <a:solidFill>
            <a:schemeClr val="tx2"/>
          </a:solidFill>
          <a:latin typeface="Garamond" pitchFamily="18" charset="0"/>
          <a:ea typeface="宋体" charset="-122"/>
        </a:defRPr>
      </a:lvl7pPr>
      <a:lvl8pPr marL="1371600" algn="l" rtl="0" eaLnBrk="1" fontAlgn="base" hangingPunct="1">
        <a:spcBef>
          <a:spcPct val="0"/>
        </a:spcBef>
        <a:spcAft>
          <a:spcPct val="0"/>
        </a:spcAft>
        <a:defRPr sz="4200">
          <a:solidFill>
            <a:schemeClr val="tx2"/>
          </a:solidFill>
          <a:latin typeface="Garamond" pitchFamily="18" charset="0"/>
          <a:ea typeface="宋体" charset="-122"/>
        </a:defRPr>
      </a:lvl8pPr>
      <a:lvl9pPr marL="1828800" algn="l" rtl="0" eaLnBrk="1" fontAlgn="base" hangingPunct="1">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2060575"/>
            <a:ext cx="7991475" cy="1576388"/>
          </a:xfrm>
        </p:spPr>
        <p:txBody>
          <a:bodyPr/>
          <a:lstStyle/>
          <a:p>
            <a:pPr algn="r"/>
            <a:r>
              <a:rPr lang="zh-CN" altLang="en-US" sz="4600" dirty="0"/>
              <a:t>第</a:t>
            </a:r>
            <a:r>
              <a:rPr lang="en-US" altLang="zh-CN" sz="4600" dirty="0"/>
              <a:t>12</a:t>
            </a:r>
            <a:r>
              <a:rPr lang="zh-CN" altLang="en-US" sz="4600" dirty="0"/>
              <a:t>章</a:t>
            </a:r>
            <a:br>
              <a:rPr lang="en-US" altLang="zh-CN" sz="4600" dirty="0"/>
            </a:br>
            <a:r>
              <a:rPr lang="en-US" altLang="zh-CN" sz="4600" dirty="0"/>
              <a:t>FTP</a:t>
            </a:r>
            <a:r>
              <a:rPr lang="zh-CN" altLang="en-US" sz="4600" dirty="0"/>
              <a:t>服务和</a:t>
            </a:r>
            <a:r>
              <a:rPr lang="en-US" altLang="zh-CN" sz="4600" dirty="0"/>
              <a:t>NFS</a:t>
            </a:r>
            <a:r>
              <a:rPr lang="zh-CN" altLang="en-US" sz="4600" dirty="0"/>
              <a:t>服务</a:t>
            </a:r>
          </a:p>
        </p:txBody>
      </p:sp>
      <p:sp>
        <p:nvSpPr>
          <p:cNvPr id="2056" name="Text Box 8"/>
          <p:cNvSpPr txBox="1">
            <a:spLocks noChangeArrowheads="1"/>
          </p:cNvSpPr>
          <p:nvPr/>
        </p:nvSpPr>
        <p:spPr bwMode="auto">
          <a:xfrm>
            <a:off x="2771775" y="4724400"/>
            <a:ext cx="4105275" cy="854075"/>
          </a:xfrm>
          <a:prstGeom prst="rect">
            <a:avLst/>
          </a:prstGeom>
          <a:noFill/>
          <a:ln w="9525">
            <a:noFill/>
            <a:miter lim="800000"/>
            <a:headEnd/>
            <a:tailEnd/>
          </a:ln>
          <a:effectLst/>
        </p:spPr>
        <p:txBody>
          <a:bodyPr>
            <a:spAutoFit/>
          </a:bodyPr>
          <a:lstStyle/>
          <a:p>
            <a:pPr algn="ctr">
              <a:spcBef>
                <a:spcPct val="50000"/>
              </a:spcBef>
            </a:pPr>
            <a:r>
              <a:rPr lang="zh-CN" altLang="en-US" sz="2000" b="1" dirty="0"/>
              <a:t>主讲人： 梁如军</a:t>
            </a:r>
          </a:p>
          <a:p>
            <a:pPr algn="ctr">
              <a:spcBef>
                <a:spcPct val="50000"/>
              </a:spcBef>
            </a:pPr>
            <a:r>
              <a:rPr lang="en-US" altLang="zh-CN" sz="2000" b="1" dirty="0"/>
              <a:t>2015-05-05</a:t>
            </a:r>
            <a:endParaRPr lang="zh-CN" altLang="en-US" sz="2000" b="1" dirty="0"/>
          </a:p>
        </p:txBody>
      </p:sp>
      <p:pic>
        <p:nvPicPr>
          <p:cNvPr id="5" name="Picture 1"/>
          <p:cNvPicPr>
            <a:picLocks noChangeAspect="1" noChangeArrowheads="1"/>
          </p:cNvPicPr>
          <p:nvPr/>
        </p:nvPicPr>
        <p:blipFill>
          <a:blip r:embed="rId2"/>
          <a:srcRect/>
          <a:stretch>
            <a:fillRect/>
          </a:stretch>
        </p:blipFill>
        <p:spPr bwMode="auto">
          <a:xfrm>
            <a:off x="357158" y="2357430"/>
            <a:ext cx="3040717" cy="392906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主动模式和被动模式</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10</a:t>
            </a:fld>
            <a:endParaRPr lang="en-US" altLang="zh-CN" dirty="0"/>
          </a:p>
        </p:txBody>
      </p:sp>
      <p:pic>
        <p:nvPicPr>
          <p:cNvPr id="1026" name="Picture 2"/>
          <p:cNvPicPr>
            <a:picLocks noChangeAspect="1" noChangeArrowheads="1"/>
          </p:cNvPicPr>
          <p:nvPr/>
        </p:nvPicPr>
        <p:blipFill>
          <a:blip r:embed="rId2">
            <a:lum contrast="6000"/>
          </a:blip>
          <a:srcRect/>
          <a:stretch>
            <a:fillRect/>
          </a:stretch>
        </p:blipFill>
        <p:spPr bwMode="auto">
          <a:xfrm>
            <a:off x="2143108" y="1071546"/>
            <a:ext cx="4429156" cy="508810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的数据传输模式（</a:t>
            </a:r>
            <a:r>
              <a:rPr lang="en-US" altLang="zh-CN" dirty="0"/>
              <a:t>1</a:t>
            </a:r>
            <a:r>
              <a:rPr lang="zh-CN" altLang="en-US" dirty="0"/>
              <a:t>）</a:t>
            </a:r>
          </a:p>
        </p:txBody>
      </p:sp>
      <p:sp>
        <p:nvSpPr>
          <p:cNvPr id="3" name="内容占位符 2"/>
          <p:cNvSpPr>
            <a:spLocks noGrp="1"/>
          </p:cNvSpPr>
          <p:nvPr>
            <p:ph idx="1"/>
          </p:nvPr>
        </p:nvSpPr>
        <p:spPr>
          <a:xfrm>
            <a:off x="457200" y="1412776"/>
            <a:ext cx="8229600" cy="4718149"/>
          </a:xfrm>
        </p:spPr>
        <p:txBody>
          <a:bodyPr/>
          <a:lstStyle/>
          <a:p>
            <a:r>
              <a:rPr lang="zh-CN" altLang="en-US" dirty="0"/>
              <a:t>主动传输模式 （</a:t>
            </a:r>
            <a:r>
              <a:rPr lang="en-US" altLang="zh-CN" dirty="0"/>
              <a:t>Active FTP</a:t>
            </a:r>
            <a:r>
              <a:rPr lang="zh-CN" altLang="en-US" dirty="0"/>
              <a:t>）</a:t>
            </a:r>
          </a:p>
          <a:p>
            <a:pPr lvl="1"/>
            <a:r>
              <a:rPr lang="en-US" altLang="zh-CN" dirty="0"/>
              <a:t>FTP</a:t>
            </a:r>
            <a:r>
              <a:rPr lang="zh-CN" altLang="en-US" dirty="0"/>
              <a:t>的数据连接和控制连接的方向是相反的。 也就是说，是服务器向客户端发起一个用于数据传输的连接。 客户端的连接端口是由服务器端和客户端通过协商确定的。</a:t>
            </a:r>
          </a:p>
          <a:p>
            <a:pPr lvl="1"/>
            <a:r>
              <a:rPr lang="en-US" altLang="zh-CN" dirty="0"/>
              <a:t>FTP</a:t>
            </a:r>
            <a:r>
              <a:rPr lang="zh-CN" altLang="en-US" dirty="0"/>
              <a:t>客户端随机开启一个大于</a:t>
            </a:r>
            <a:r>
              <a:rPr lang="en-US" altLang="zh-CN" dirty="0"/>
              <a:t>1024</a:t>
            </a:r>
            <a:r>
              <a:rPr lang="zh-CN" altLang="en-US" dirty="0"/>
              <a:t>的端口</a:t>
            </a:r>
            <a:r>
              <a:rPr lang="en-US" altLang="zh-CN" dirty="0"/>
              <a:t>N</a:t>
            </a:r>
            <a:r>
              <a:rPr lang="zh-CN" altLang="en-US" dirty="0"/>
              <a:t>向服务器的</a:t>
            </a:r>
            <a:r>
              <a:rPr lang="en-US" altLang="zh-CN" dirty="0"/>
              <a:t>21</a:t>
            </a:r>
            <a:r>
              <a:rPr lang="zh-CN" altLang="en-US" dirty="0"/>
              <a:t>号端口发起连接， 然后开放</a:t>
            </a:r>
            <a:r>
              <a:rPr lang="en-US" altLang="zh-CN" dirty="0"/>
              <a:t>N+1</a:t>
            </a:r>
            <a:r>
              <a:rPr lang="zh-CN" altLang="en-US" dirty="0"/>
              <a:t>号端口进行监听，并向服务器发出</a:t>
            </a:r>
            <a:r>
              <a:rPr lang="en-US" altLang="zh-CN" dirty="0"/>
              <a:t>PORT N+1</a:t>
            </a:r>
            <a:r>
              <a:rPr lang="zh-CN" altLang="en-US" dirty="0"/>
              <a:t>命令。</a:t>
            </a:r>
          </a:p>
          <a:p>
            <a:pPr lvl="1"/>
            <a:r>
              <a:rPr lang="zh-CN" altLang="en-US" dirty="0"/>
              <a:t>服务器接收到命令后，会用其本地的</a:t>
            </a:r>
            <a:r>
              <a:rPr lang="en-US" altLang="zh-CN" dirty="0"/>
              <a:t>FTP</a:t>
            </a:r>
            <a:r>
              <a:rPr lang="zh-CN" altLang="en-US" dirty="0"/>
              <a:t>数据端口（通常是</a:t>
            </a:r>
            <a:r>
              <a:rPr lang="en-US" altLang="zh-CN" dirty="0"/>
              <a:t>20</a:t>
            </a:r>
            <a:r>
              <a:rPr lang="zh-CN" altLang="en-US" dirty="0"/>
              <a:t>） 来连接客户端指定的端口</a:t>
            </a:r>
            <a:r>
              <a:rPr lang="en-US" altLang="zh-CN" dirty="0"/>
              <a:t>N+1</a:t>
            </a:r>
            <a:r>
              <a:rPr lang="zh-CN" altLang="en-US" dirty="0"/>
              <a:t>，进行数据传输。</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11</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的数据传输模式（</a:t>
            </a:r>
            <a:r>
              <a:rPr lang="en-US" altLang="zh-CN" dirty="0"/>
              <a:t>2</a:t>
            </a:r>
            <a:r>
              <a:rPr lang="zh-CN" altLang="en-US" dirty="0"/>
              <a:t>）</a:t>
            </a:r>
          </a:p>
        </p:txBody>
      </p:sp>
      <p:sp>
        <p:nvSpPr>
          <p:cNvPr id="3" name="内容占位符 2"/>
          <p:cNvSpPr>
            <a:spLocks noGrp="1"/>
          </p:cNvSpPr>
          <p:nvPr>
            <p:ph idx="1"/>
          </p:nvPr>
        </p:nvSpPr>
        <p:spPr>
          <a:xfrm>
            <a:off x="457200" y="1196752"/>
            <a:ext cx="8229600" cy="4934173"/>
          </a:xfrm>
        </p:spPr>
        <p:txBody>
          <a:bodyPr/>
          <a:lstStyle/>
          <a:p>
            <a:r>
              <a:rPr lang="zh-CN" altLang="en-US" dirty="0"/>
              <a:t>被动传输模式 （</a:t>
            </a:r>
            <a:r>
              <a:rPr lang="en-US" altLang="zh-CN" dirty="0"/>
              <a:t>Passive FTP</a:t>
            </a:r>
            <a:r>
              <a:rPr lang="zh-CN" altLang="en-US" dirty="0"/>
              <a:t>）</a:t>
            </a:r>
          </a:p>
          <a:p>
            <a:pPr lvl="1"/>
            <a:r>
              <a:rPr lang="en-US" altLang="zh-CN" sz="2200" dirty="0"/>
              <a:t>FTP</a:t>
            </a:r>
            <a:r>
              <a:rPr lang="zh-CN" altLang="en-US" sz="2200" dirty="0"/>
              <a:t>的数据连接和控制连接的方向是一致的。 也就是说，是客户端向服务器发起一个用于数据传输的连接。 客户端的连接端口是发起这个数据连接请求时使用的端口号。</a:t>
            </a:r>
          </a:p>
          <a:p>
            <a:pPr lvl="1"/>
            <a:r>
              <a:rPr lang="en-US" altLang="zh-CN" sz="2200" dirty="0"/>
              <a:t>FTP</a:t>
            </a:r>
            <a:r>
              <a:rPr lang="zh-CN" altLang="en-US" sz="2200" dirty="0"/>
              <a:t>客户端随机开启一个大于</a:t>
            </a:r>
            <a:r>
              <a:rPr lang="en-US" altLang="zh-CN" sz="2200" dirty="0"/>
              <a:t>1024</a:t>
            </a:r>
            <a:r>
              <a:rPr lang="zh-CN" altLang="en-US" sz="2200" dirty="0"/>
              <a:t>的端口</a:t>
            </a:r>
            <a:r>
              <a:rPr lang="en-US" altLang="zh-CN" sz="2200" dirty="0"/>
              <a:t>N</a:t>
            </a:r>
            <a:r>
              <a:rPr lang="zh-CN" altLang="en-US" sz="2200" dirty="0"/>
              <a:t>向服务器的</a:t>
            </a:r>
            <a:r>
              <a:rPr lang="en-US" altLang="zh-CN" sz="2200" dirty="0"/>
              <a:t>21</a:t>
            </a:r>
            <a:r>
              <a:rPr lang="zh-CN" altLang="en-US" sz="2200" dirty="0"/>
              <a:t>号端口发起连接， 同时会开启</a:t>
            </a:r>
            <a:r>
              <a:rPr lang="en-US" altLang="zh-CN" sz="2200" dirty="0"/>
              <a:t>N+1</a:t>
            </a:r>
            <a:r>
              <a:rPr lang="zh-CN" altLang="en-US" sz="2200" dirty="0"/>
              <a:t>号端口。然后向服务器发送</a:t>
            </a:r>
            <a:r>
              <a:rPr lang="en-US" altLang="zh-CN" sz="2200" dirty="0"/>
              <a:t>PASV</a:t>
            </a:r>
            <a:r>
              <a:rPr lang="zh-CN" altLang="en-US" sz="2200" dirty="0"/>
              <a:t>命令，通知服务器自己处于被动模式。</a:t>
            </a:r>
          </a:p>
          <a:p>
            <a:pPr lvl="1"/>
            <a:r>
              <a:rPr lang="zh-CN" altLang="en-US" sz="2200" dirty="0"/>
              <a:t>服务器收到命令后，会开放一个大于</a:t>
            </a:r>
            <a:r>
              <a:rPr lang="en-US" altLang="zh-CN" sz="2200" dirty="0"/>
              <a:t>1024</a:t>
            </a:r>
            <a:r>
              <a:rPr lang="zh-CN" altLang="en-US" sz="2200" dirty="0"/>
              <a:t>的端口</a:t>
            </a:r>
            <a:r>
              <a:rPr lang="en-US" altLang="zh-CN" sz="2200" dirty="0"/>
              <a:t>P</a:t>
            </a:r>
            <a:r>
              <a:rPr lang="zh-CN" altLang="en-US" sz="2200" dirty="0"/>
              <a:t>进行监听，然后用</a:t>
            </a:r>
            <a:r>
              <a:rPr lang="en-US" altLang="zh-CN" sz="2200" dirty="0"/>
              <a:t>PORT P </a:t>
            </a:r>
            <a:r>
              <a:rPr lang="zh-CN" altLang="en-US" sz="2200" dirty="0"/>
              <a:t>命令通知客户端，自己的数据端口是</a:t>
            </a:r>
            <a:r>
              <a:rPr lang="en-US" altLang="zh-CN" sz="2200" dirty="0"/>
              <a:t>P</a:t>
            </a:r>
            <a:r>
              <a:rPr lang="zh-CN" altLang="en-US" sz="2200" dirty="0"/>
              <a:t>。</a:t>
            </a:r>
          </a:p>
          <a:p>
            <a:pPr lvl="1"/>
            <a:r>
              <a:rPr lang="zh-CN" altLang="en-US" sz="2200" dirty="0"/>
              <a:t>客户端收到命令后，会通过</a:t>
            </a:r>
            <a:r>
              <a:rPr lang="en-US" altLang="zh-CN" sz="2200" dirty="0"/>
              <a:t>N+1</a:t>
            </a:r>
            <a:r>
              <a:rPr lang="zh-CN" altLang="en-US" sz="2200" dirty="0"/>
              <a:t>号端后连接服务器的端口</a:t>
            </a:r>
            <a:r>
              <a:rPr lang="en-US" altLang="zh-CN" sz="2200" dirty="0"/>
              <a:t>P</a:t>
            </a:r>
            <a:r>
              <a:rPr lang="zh-CN" altLang="en-US" sz="2200" dirty="0"/>
              <a:t>， 然后在两个端口之间进行数据传输。</a:t>
            </a:r>
          </a:p>
          <a:p>
            <a:pPr lvl="1"/>
            <a:r>
              <a:rPr lang="zh-CN" altLang="en-US" sz="2200" dirty="0"/>
              <a:t>被动模式的</a:t>
            </a:r>
            <a:r>
              <a:rPr lang="en-US" altLang="zh-CN" sz="2200" dirty="0"/>
              <a:t>FTP</a:t>
            </a:r>
            <a:r>
              <a:rPr lang="zh-CN" altLang="en-US" sz="2200" dirty="0"/>
              <a:t>通常用在处于防火墙之后的</a:t>
            </a:r>
            <a:r>
              <a:rPr lang="en-US" altLang="zh-CN" sz="2200" dirty="0"/>
              <a:t>FTP</a:t>
            </a:r>
            <a:r>
              <a:rPr lang="zh-CN" altLang="en-US" sz="2200" dirty="0"/>
              <a:t>客户访问外界</a:t>
            </a:r>
            <a:r>
              <a:rPr lang="en-US" altLang="zh-CN" sz="2200" dirty="0"/>
              <a:t>FTP</a:t>
            </a:r>
            <a:r>
              <a:rPr lang="zh-CN" altLang="en-US" sz="2200" dirty="0"/>
              <a:t>服务器的情况。</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服务的使用者（</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本地用户（</a:t>
            </a:r>
            <a:r>
              <a:rPr lang="en-US" altLang="zh-CN" dirty="0"/>
              <a:t>real</a:t>
            </a:r>
            <a:r>
              <a:rPr lang="zh-CN" altLang="en-US" dirty="0"/>
              <a:t>用户）</a:t>
            </a:r>
          </a:p>
          <a:p>
            <a:pPr lvl="1"/>
            <a:r>
              <a:rPr lang="zh-CN" altLang="en-US" dirty="0"/>
              <a:t>本地用户既可以登录</a:t>
            </a:r>
            <a:r>
              <a:rPr lang="en-US" altLang="zh-CN" dirty="0"/>
              <a:t>Shell</a:t>
            </a:r>
            <a:r>
              <a:rPr lang="zh-CN" altLang="en-US" dirty="0"/>
              <a:t>，又可以</a:t>
            </a:r>
            <a:r>
              <a:rPr lang="en-US" altLang="zh-CN" dirty="0"/>
              <a:t>FTP</a:t>
            </a:r>
            <a:r>
              <a:rPr lang="zh-CN" altLang="en-US" dirty="0"/>
              <a:t>登录。</a:t>
            </a:r>
          </a:p>
          <a:p>
            <a:pPr lvl="1"/>
            <a:r>
              <a:rPr lang="zh-CN" altLang="en-US" dirty="0"/>
              <a:t>本地用户可以通过输入自己的账号和口令来进行授权登录。</a:t>
            </a:r>
          </a:p>
          <a:p>
            <a:pPr lvl="1"/>
            <a:r>
              <a:rPr lang="zh-CN" altLang="en-US" dirty="0"/>
              <a:t>当授权访问的本地用户登录系统后，其登录目录为用户自己的家目录（</a:t>
            </a:r>
            <a:r>
              <a:rPr lang="en-US" altLang="zh-CN" dirty="0"/>
              <a:t>$HOME</a:t>
            </a:r>
            <a:r>
              <a:rPr lang="zh-CN" altLang="en-US" dirty="0"/>
              <a:t>）。</a:t>
            </a:r>
          </a:p>
          <a:p>
            <a:pPr lvl="1"/>
            <a:r>
              <a:rPr lang="zh-CN" altLang="en-US" dirty="0"/>
              <a:t>本地用户既可以下载又可以上传。</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服务的使用者（</a:t>
            </a:r>
            <a:r>
              <a:rPr lang="en-US" altLang="zh-CN" dirty="0"/>
              <a:t>2</a:t>
            </a:r>
            <a:r>
              <a:rPr lang="zh-CN" altLang="en-US" dirty="0"/>
              <a:t>）</a:t>
            </a:r>
          </a:p>
        </p:txBody>
      </p:sp>
      <p:sp>
        <p:nvSpPr>
          <p:cNvPr id="3" name="内容占位符 2"/>
          <p:cNvSpPr>
            <a:spLocks noGrp="1"/>
          </p:cNvSpPr>
          <p:nvPr>
            <p:ph idx="1"/>
          </p:nvPr>
        </p:nvSpPr>
        <p:spPr/>
        <p:txBody>
          <a:bodyPr/>
          <a:lstStyle/>
          <a:p>
            <a:r>
              <a:rPr lang="zh-CN" altLang="en-US" dirty="0"/>
              <a:t>虚拟用户（</a:t>
            </a:r>
            <a:r>
              <a:rPr lang="en-US" altLang="zh-CN" dirty="0"/>
              <a:t>guest</a:t>
            </a:r>
            <a:r>
              <a:rPr lang="zh-CN" altLang="en-US" dirty="0"/>
              <a:t>用户）</a:t>
            </a:r>
          </a:p>
          <a:p>
            <a:pPr lvl="1"/>
            <a:r>
              <a:rPr lang="zh-CN" altLang="en-US" dirty="0"/>
              <a:t>如果用户在远程</a:t>
            </a:r>
            <a:r>
              <a:rPr lang="en-US" altLang="zh-CN" dirty="0"/>
              <a:t>FTP</a:t>
            </a:r>
            <a:r>
              <a:rPr lang="zh-CN" altLang="en-US" dirty="0"/>
              <a:t>服务器上拥有账号， 且此账号只能用于文件传输服务，则称此用户为虚拟用户或</a:t>
            </a:r>
            <a:r>
              <a:rPr lang="en-US" altLang="zh-CN" dirty="0"/>
              <a:t>Guest</a:t>
            </a:r>
            <a:r>
              <a:rPr lang="zh-CN" altLang="en-US" dirty="0"/>
              <a:t>用户。</a:t>
            </a:r>
          </a:p>
          <a:p>
            <a:pPr lvl="1"/>
            <a:r>
              <a:rPr lang="zh-CN" altLang="en-US" dirty="0"/>
              <a:t>虚拟用户可以通过输入自己的账号和口令来进行授权登录。</a:t>
            </a:r>
          </a:p>
          <a:p>
            <a:pPr lvl="1"/>
            <a:r>
              <a:rPr lang="zh-CN" altLang="en-US" dirty="0"/>
              <a:t>当授权访问的虚拟用户登录系统后，其登录目录为服务器为其指定的目录。</a:t>
            </a:r>
          </a:p>
          <a:p>
            <a:pPr lvl="1"/>
            <a:r>
              <a:rPr lang="zh-CN" altLang="en-US" dirty="0"/>
              <a:t>通常情况下，虚拟用户既可以下载又可以上传。</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服务的使用者（</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dirty="0"/>
              <a:t>匿名用户（</a:t>
            </a:r>
            <a:r>
              <a:rPr lang="en-US" altLang="zh-CN" dirty="0"/>
              <a:t>anonymous</a:t>
            </a:r>
            <a:r>
              <a:rPr lang="zh-CN" altLang="en-US" dirty="0"/>
              <a:t>用户）</a:t>
            </a:r>
          </a:p>
          <a:p>
            <a:pPr lvl="1"/>
            <a:r>
              <a:rPr lang="zh-CN" altLang="en-US" dirty="0"/>
              <a:t>如果用户在远程</a:t>
            </a:r>
            <a:r>
              <a:rPr lang="en-US" altLang="zh-CN" dirty="0"/>
              <a:t>FTP</a:t>
            </a:r>
            <a:r>
              <a:rPr lang="zh-CN" altLang="en-US" dirty="0"/>
              <a:t>服务器上没有账号，则称此用户为匿名用户。</a:t>
            </a:r>
          </a:p>
          <a:p>
            <a:pPr lvl="1"/>
            <a:r>
              <a:rPr lang="zh-CN" altLang="en-US" dirty="0"/>
              <a:t>若</a:t>
            </a:r>
            <a:r>
              <a:rPr lang="en-US" altLang="zh-CN" dirty="0"/>
              <a:t>FTP</a:t>
            </a:r>
            <a:r>
              <a:rPr lang="zh-CN" altLang="en-US" dirty="0"/>
              <a:t>服务器提供匿名访问功能，则匿名用户可以通过输入账号（</a:t>
            </a:r>
            <a:r>
              <a:rPr lang="en-US" altLang="zh-CN" dirty="0" err="1"/>
              <a:t>anonmous</a:t>
            </a:r>
            <a:r>
              <a:rPr lang="zh-CN" altLang="en-US" dirty="0"/>
              <a:t>或</a:t>
            </a:r>
            <a:r>
              <a:rPr lang="en-US" altLang="zh-CN" dirty="0"/>
              <a:t>ftp</a:t>
            </a:r>
            <a:r>
              <a:rPr lang="zh-CN" altLang="en-US" dirty="0"/>
              <a:t>） 和口令（用户自己的</a:t>
            </a:r>
            <a:r>
              <a:rPr lang="en-US" altLang="zh-CN" dirty="0"/>
              <a:t>E-Mail</a:t>
            </a:r>
            <a:r>
              <a:rPr lang="zh-CN" altLang="en-US" dirty="0"/>
              <a:t>地址）来进行登录。</a:t>
            </a:r>
          </a:p>
          <a:p>
            <a:pPr lvl="1"/>
            <a:r>
              <a:rPr lang="zh-CN" altLang="en-US" dirty="0"/>
              <a:t>当匿名用户登录系统后，其登录目录为匿名</a:t>
            </a:r>
            <a:r>
              <a:rPr lang="en-US" altLang="zh-CN" dirty="0"/>
              <a:t>FTP</a:t>
            </a:r>
            <a:r>
              <a:rPr lang="zh-CN" altLang="en-US" dirty="0"/>
              <a:t>服务器的根目录（</a:t>
            </a:r>
            <a:r>
              <a:rPr lang="en-US" altLang="zh-CN" dirty="0"/>
              <a:t>/</a:t>
            </a:r>
            <a:r>
              <a:rPr lang="en-US" altLang="zh-CN" dirty="0" err="1"/>
              <a:t>var</a:t>
            </a:r>
            <a:r>
              <a:rPr lang="en-US" altLang="zh-CN" dirty="0"/>
              <a:t>/ftp</a:t>
            </a:r>
            <a:r>
              <a:rPr lang="zh-CN" altLang="en-US" dirty="0"/>
              <a:t>）。</a:t>
            </a:r>
          </a:p>
          <a:p>
            <a:pPr lvl="1"/>
            <a:r>
              <a:rPr lang="zh-CN" altLang="en-US" dirty="0"/>
              <a:t>一般情况下匿名</a:t>
            </a:r>
            <a:r>
              <a:rPr lang="en-US" altLang="zh-CN" dirty="0"/>
              <a:t>FTP</a:t>
            </a:r>
            <a:r>
              <a:rPr lang="zh-CN" altLang="en-US" dirty="0"/>
              <a:t>服务器只提供下载功能，不提供上传服务或者使上传受到一定的限制。</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简介</a:t>
            </a:r>
          </a:p>
        </p:txBody>
      </p:sp>
      <p:sp>
        <p:nvSpPr>
          <p:cNvPr id="3" name="内容占位符 2"/>
          <p:cNvSpPr>
            <a:spLocks noGrp="1"/>
          </p:cNvSpPr>
          <p:nvPr>
            <p:ph idx="1"/>
          </p:nvPr>
        </p:nvSpPr>
        <p:spPr>
          <a:xfrm>
            <a:off x="457200" y="1268760"/>
            <a:ext cx="8229600" cy="4862165"/>
          </a:xfrm>
        </p:spPr>
        <p:txBody>
          <a:bodyPr/>
          <a:lstStyle/>
          <a:p>
            <a:r>
              <a:rPr lang="zh-CN" altLang="en-US" sz="2800" dirty="0"/>
              <a:t>是一个安全、高速、稳定的</a:t>
            </a:r>
            <a:r>
              <a:rPr lang="en-US" altLang="zh-CN" sz="2800" dirty="0"/>
              <a:t>FTP</a:t>
            </a:r>
            <a:r>
              <a:rPr lang="zh-CN" altLang="en-US" sz="2800" dirty="0"/>
              <a:t>服务器。</a:t>
            </a:r>
          </a:p>
          <a:p>
            <a:r>
              <a:rPr lang="zh-CN" altLang="en-US" sz="2800" dirty="0"/>
              <a:t>可设定多个基于</a:t>
            </a:r>
            <a:r>
              <a:rPr lang="en-US" altLang="zh-CN" sz="2800" dirty="0"/>
              <a:t>IP</a:t>
            </a:r>
            <a:r>
              <a:rPr lang="zh-CN" altLang="en-US" sz="2800" dirty="0"/>
              <a:t>的虚拟</a:t>
            </a:r>
            <a:r>
              <a:rPr lang="en-US" altLang="zh-CN" sz="2800" dirty="0"/>
              <a:t>FTP</a:t>
            </a:r>
            <a:r>
              <a:rPr lang="zh-CN" altLang="en-US" sz="2800" dirty="0"/>
              <a:t>服务器。</a:t>
            </a:r>
          </a:p>
          <a:p>
            <a:r>
              <a:rPr lang="zh-CN" altLang="en-US" sz="2800" dirty="0"/>
              <a:t>匿名</a:t>
            </a:r>
            <a:r>
              <a:rPr lang="en-US" altLang="zh-CN" sz="2800" dirty="0"/>
              <a:t>FTP</a:t>
            </a:r>
            <a:r>
              <a:rPr lang="zh-CN" altLang="en-US" sz="2800" dirty="0"/>
              <a:t>服务更是十分容易。</a:t>
            </a:r>
          </a:p>
          <a:p>
            <a:r>
              <a:rPr lang="zh-CN" altLang="en-US" sz="2800" dirty="0"/>
              <a:t>不执行任何外部程序，从而减少了安全隐患。</a:t>
            </a:r>
          </a:p>
          <a:p>
            <a:r>
              <a:rPr lang="zh-CN" altLang="en-US" sz="2800" dirty="0"/>
              <a:t>支持虚拟用户，且支持每个虚拟用户具有独立的配置。</a:t>
            </a:r>
          </a:p>
          <a:p>
            <a:r>
              <a:rPr lang="zh-CN" altLang="en-US" sz="2800" dirty="0"/>
              <a:t>可以设置为从</a:t>
            </a:r>
            <a:r>
              <a:rPr lang="en-US" altLang="zh-CN" sz="2800" dirty="0" err="1"/>
              <a:t>xinetd</a:t>
            </a:r>
            <a:r>
              <a:rPr lang="zh-CN" altLang="en-US" sz="2800" dirty="0"/>
              <a:t>启动，或者是独立</a:t>
            </a:r>
            <a:r>
              <a:rPr lang="en-US" altLang="zh-CN" sz="2800" dirty="0"/>
              <a:t>ftp</a:t>
            </a:r>
            <a:r>
              <a:rPr lang="zh-CN" altLang="en-US" sz="2800" dirty="0"/>
              <a:t>服务器两种运行方式。</a:t>
            </a:r>
          </a:p>
          <a:p>
            <a:r>
              <a:rPr lang="zh-CN" altLang="en-US" sz="2800" dirty="0"/>
              <a:t>支持</a:t>
            </a:r>
            <a:r>
              <a:rPr lang="en-US" altLang="zh-CN" sz="2800" dirty="0"/>
              <a:t>PAM </a:t>
            </a:r>
            <a:r>
              <a:rPr lang="zh-CN" altLang="en-US" sz="2800" dirty="0"/>
              <a:t>或 </a:t>
            </a:r>
            <a:r>
              <a:rPr lang="en-US" altLang="zh-CN" sz="2800" dirty="0" err="1"/>
              <a:t>xinetd</a:t>
            </a:r>
            <a:r>
              <a:rPr lang="en-US" altLang="zh-CN" sz="2800" dirty="0"/>
              <a:t> / </a:t>
            </a:r>
            <a:r>
              <a:rPr lang="en-US" altLang="zh-CN" sz="2800" dirty="0" err="1"/>
              <a:t>tcp_wrappers</a:t>
            </a:r>
            <a:r>
              <a:rPr lang="zh-CN" altLang="en-US" sz="2800" dirty="0"/>
              <a:t>的认证方式。</a:t>
            </a:r>
          </a:p>
          <a:p>
            <a:r>
              <a:rPr lang="zh-CN" altLang="en-US" sz="2800" dirty="0"/>
              <a:t>支持带宽限制等。</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16</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的安装和启动</a:t>
            </a:r>
          </a:p>
        </p:txBody>
      </p:sp>
      <p:sp>
        <p:nvSpPr>
          <p:cNvPr id="3" name="内容占位符 2"/>
          <p:cNvSpPr>
            <a:spLocks noGrp="1"/>
          </p:cNvSpPr>
          <p:nvPr>
            <p:ph idx="1"/>
          </p:nvPr>
        </p:nvSpPr>
        <p:spPr/>
        <p:txBody>
          <a:bodyPr/>
          <a:lstStyle/>
          <a:p>
            <a:r>
              <a:rPr lang="en-US" altLang="zh-CN" dirty="0" err="1"/>
              <a:t>vsftpd</a:t>
            </a:r>
            <a:r>
              <a:rPr lang="zh-CN" altLang="en-US" dirty="0"/>
              <a:t>的安装</a:t>
            </a:r>
          </a:p>
          <a:p>
            <a:pPr lvl="1">
              <a:buNone/>
            </a:pPr>
            <a:r>
              <a:rPr lang="en-US" altLang="zh-CN" sz="2400" b="1" dirty="0">
                <a:solidFill>
                  <a:schemeClr val="accent6">
                    <a:lumMod val="75000"/>
                  </a:schemeClr>
                </a:solidFill>
              </a:rPr>
              <a:t># yum install </a:t>
            </a:r>
            <a:r>
              <a:rPr lang="en-US" altLang="zh-CN" sz="2400" b="1" dirty="0" err="1">
                <a:solidFill>
                  <a:schemeClr val="accent6">
                    <a:lumMod val="75000"/>
                  </a:schemeClr>
                </a:solidFill>
              </a:rPr>
              <a:t>vsftpd</a:t>
            </a:r>
            <a:endParaRPr lang="en-US" altLang="zh-CN" sz="2400" b="1" dirty="0">
              <a:solidFill>
                <a:schemeClr val="accent6">
                  <a:lumMod val="75000"/>
                </a:schemeClr>
              </a:solidFill>
            </a:endParaRPr>
          </a:p>
          <a:p>
            <a:r>
              <a:rPr lang="zh-CN" altLang="en-US" dirty="0"/>
              <a:t>管理</a:t>
            </a:r>
            <a:r>
              <a:rPr lang="en-US" dirty="0" err="1"/>
              <a:t>vsftpd</a:t>
            </a:r>
            <a:r>
              <a:rPr lang="zh-CN" altLang="en-US" dirty="0"/>
              <a:t>服务</a:t>
            </a:r>
            <a:endParaRPr lang="en-US" altLang="zh-CN" dirty="0"/>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systemctl</a:t>
            </a:r>
            <a:r>
              <a:rPr lang="en-US" altLang="zh-CN" sz="2400" b="1" dirty="0">
                <a:solidFill>
                  <a:schemeClr val="accent6">
                    <a:lumMod val="75000"/>
                  </a:schemeClr>
                </a:solidFill>
              </a:rPr>
              <a:t> {</a:t>
            </a:r>
            <a:r>
              <a:rPr lang="en-US" altLang="zh-CN" sz="2400" b="1" dirty="0" err="1">
                <a:solidFill>
                  <a:schemeClr val="accent6">
                    <a:lumMod val="75000"/>
                  </a:schemeClr>
                </a:solidFill>
              </a:rPr>
              <a:t>start|stop|status|restart</a:t>
            </a:r>
            <a:r>
              <a:rPr lang="en-US" altLang="zh-CN" sz="2400" b="1" dirty="0">
                <a:solidFill>
                  <a:schemeClr val="accent6">
                    <a:lumMod val="75000"/>
                  </a:schemeClr>
                </a:solidFill>
              </a:rPr>
              <a:t>} </a:t>
            </a:r>
            <a:r>
              <a:rPr lang="en-US" altLang="zh-CN" sz="2400" b="1" dirty="0" err="1">
                <a:solidFill>
                  <a:schemeClr val="accent6">
                    <a:lumMod val="75000"/>
                  </a:schemeClr>
                </a:solidFill>
              </a:rPr>
              <a:t>vsftpd</a:t>
            </a:r>
            <a:endParaRPr lang="zh-CN" altLang="en-US" sz="2400" b="1" dirty="0">
              <a:solidFill>
                <a:schemeClr val="accent6">
                  <a:lumMod val="75000"/>
                </a:schemeClr>
              </a:solidFill>
            </a:endParaRP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systemctl</a:t>
            </a:r>
            <a:r>
              <a:rPr lang="en-US" altLang="zh-CN" sz="2400" b="1" dirty="0">
                <a:solidFill>
                  <a:schemeClr val="accent6">
                    <a:lumMod val="75000"/>
                  </a:schemeClr>
                </a:solidFill>
              </a:rPr>
              <a:t> {</a:t>
            </a:r>
            <a:r>
              <a:rPr lang="en-US" altLang="zh-CN" sz="2400" b="1" dirty="0" err="1">
                <a:solidFill>
                  <a:schemeClr val="accent6">
                    <a:lumMod val="75000"/>
                  </a:schemeClr>
                </a:solidFill>
              </a:rPr>
              <a:t>enable|disable</a:t>
            </a:r>
            <a:r>
              <a:rPr lang="en-US" altLang="zh-CN" sz="2400" b="1" dirty="0">
                <a:solidFill>
                  <a:schemeClr val="accent6">
                    <a:lumMod val="75000"/>
                  </a:schemeClr>
                </a:solidFill>
              </a:rPr>
              <a:t>} </a:t>
            </a:r>
            <a:r>
              <a:rPr lang="en-US" altLang="zh-CN" sz="2400" b="1" dirty="0" err="1">
                <a:solidFill>
                  <a:schemeClr val="accent6">
                    <a:lumMod val="75000"/>
                  </a:schemeClr>
                </a:solidFill>
              </a:rPr>
              <a:t>vsftpd</a:t>
            </a:r>
            <a:endParaRPr lang="zh-CN" altLang="en-US" sz="2400" b="1" dirty="0">
              <a:solidFill>
                <a:schemeClr val="accent6">
                  <a:lumMod val="75000"/>
                </a:schemeClr>
              </a:solidFill>
            </a:endParaRPr>
          </a:p>
          <a:p>
            <a:pPr lvl="1"/>
            <a:r>
              <a:rPr lang="zh-CN" altLang="en-US" dirty="0"/>
              <a:t>管理基于不同配置文件的多个</a:t>
            </a:r>
            <a:r>
              <a:rPr lang="en-US" dirty="0" err="1"/>
              <a:t>vsftpd</a:t>
            </a:r>
            <a:r>
              <a:rPr lang="zh-CN" altLang="en-US" dirty="0"/>
              <a:t>服务</a:t>
            </a:r>
            <a:endParaRPr lang="en-US" altLang="zh-CN" dirty="0">
              <a:solidFill>
                <a:schemeClr val="accent6">
                  <a:lumMod val="75000"/>
                </a:schemeClr>
              </a:solidFill>
            </a:endParaRPr>
          </a:p>
          <a:p>
            <a:pPr lvl="1">
              <a:buNone/>
            </a:pPr>
            <a:r>
              <a:rPr lang="en-US" altLang="zh-CN" sz="2400" b="1" dirty="0">
                <a:solidFill>
                  <a:schemeClr val="accent6">
                    <a:lumMod val="75000"/>
                  </a:schemeClr>
                </a:solidFill>
              </a:rPr>
              <a:t># </a:t>
            </a:r>
            <a:r>
              <a:rPr lang="en-US" altLang="zh-CN" sz="2400" b="1" dirty="0" err="1">
                <a:solidFill>
                  <a:schemeClr val="accent6">
                    <a:lumMod val="75000"/>
                  </a:schemeClr>
                </a:solidFill>
              </a:rPr>
              <a:t>systemctl</a:t>
            </a:r>
            <a:r>
              <a:rPr lang="en-US" altLang="zh-CN" sz="2400" b="1" dirty="0">
                <a:solidFill>
                  <a:schemeClr val="accent6">
                    <a:lumMod val="75000"/>
                  </a:schemeClr>
                </a:solidFill>
              </a:rPr>
              <a:t> {</a:t>
            </a:r>
            <a:r>
              <a:rPr lang="en-US" altLang="zh-CN" sz="2400" b="1" dirty="0" err="1">
                <a:solidFill>
                  <a:schemeClr val="accent6">
                    <a:lumMod val="75000"/>
                  </a:schemeClr>
                </a:solidFill>
              </a:rPr>
              <a:t>start|stop|status|restart</a:t>
            </a:r>
            <a:r>
              <a:rPr lang="en-US" altLang="zh-CN" sz="2400" b="1" dirty="0">
                <a:solidFill>
                  <a:schemeClr val="accent6">
                    <a:lumMod val="75000"/>
                  </a:schemeClr>
                </a:solidFill>
              </a:rPr>
              <a:t>} </a:t>
            </a:r>
            <a:r>
              <a:rPr lang="en-US" altLang="zh-CN" sz="2400" b="1" dirty="0" err="1">
                <a:solidFill>
                  <a:schemeClr val="accent6">
                    <a:lumMod val="75000"/>
                  </a:schemeClr>
                </a:solidFill>
              </a:rPr>
              <a:t>vsftpd.target</a:t>
            </a:r>
            <a:endParaRPr lang="zh-CN" altLang="en-US" sz="2400" b="1" dirty="0">
              <a:solidFill>
                <a:schemeClr val="accent6">
                  <a:lumMod val="75000"/>
                </a:schemeClr>
              </a:solidFill>
            </a:endParaRPr>
          </a:p>
          <a:p>
            <a:pPr lvl="1"/>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CentOS</a:t>
            </a:r>
            <a:r>
              <a:rPr lang="zh-CN" altLang="en-US" dirty="0"/>
              <a:t>下的</a:t>
            </a:r>
            <a:r>
              <a:rPr lang="en-US" altLang="zh-CN" dirty="0" err="1"/>
              <a:t>vsftpd</a:t>
            </a:r>
            <a:r>
              <a:rPr lang="zh-CN" altLang="en-US" dirty="0"/>
              <a:t>服务概览</a:t>
            </a:r>
          </a:p>
        </p:txBody>
      </p:sp>
      <p:sp>
        <p:nvSpPr>
          <p:cNvPr id="3" name="内容占位符 2"/>
          <p:cNvSpPr>
            <a:spLocks noGrp="1"/>
          </p:cNvSpPr>
          <p:nvPr>
            <p:ph idx="1"/>
          </p:nvPr>
        </p:nvSpPr>
        <p:spPr>
          <a:xfrm>
            <a:off x="457200" y="1196752"/>
            <a:ext cx="8229600" cy="4934173"/>
          </a:xfrm>
        </p:spPr>
        <p:txBody>
          <a:bodyPr/>
          <a:lstStyle/>
          <a:p>
            <a:r>
              <a:rPr lang="zh-CN" altLang="en-US" sz="2400" dirty="0"/>
              <a:t>软件包：</a:t>
            </a:r>
            <a:r>
              <a:rPr lang="en-US" altLang="zh-CN" sz="2400" dirty="0" err="1"/>
              <a:t>vsftpd</a:t>
            </a:r>
            <a:endParaRPr lang="en-US" altLang="zh-CN" sz="2400" dirty="0"/>
          </a:p>
          <a:p>
            <a:r>
              <a:rPr lang="zh-CN" altLang="en-US" sz="2400" dirty="0"/>
              <a:t>服务类型：由</a:t>
            </a:r>
            <a:r>
              <a:rPr lang="en-US" altLang="zh-CN" sz="2400" dirty="0" err="1"/>
              <a:t>Systemd</a:t>
            </a:r>
            <a:r>
              <a:rPr lang="zh-CN" altLang="en-US" sz="2400" dirty="0"/>
              <a:t>启动的守护进程</a:t>
            </a:r>
            <a:endParaRPr lang="en-US" altLang="zh-CN" sz="2400" dirty="0"/>
          </a:p>
          <a:p>
            <a:r>
              <a:rPr lang="zh-CN" altLang="en-US" sz="2400" dirty="0"/>
              <a:t>配置单元：</a:t>
            </a:r>
            <a:r>
              <a:rPr lang="en-US" altLang="zh-CN" sz="2400" dirty="0"/>
              <a:t> /</a:t>
            </a:r>
            <a:r>
              <a:rPr lang="en-US" altLang="zh-CN" sz="2400" dirty="0" err="1"/>
              <a:t>usr</a:t>
            </a:r>
            <a:r>
              <a:rPr lang="en-US" altLang="zh-CN" sz="2400" dirty="0"/>
              <a:t>/lib/</a:t>
            </a:r>
            <a:r>
              <a:rPr lang="en-US" altLang="zh-CN" sz="2400" dirty="0" err="1"/>
              <a:t>systemd</a:t>
            </a:r>
            <a:r>
              <a:rPr lang="en-US" altLang="zh-CN" sz="2400" dirty="0"/>
              <a:t>/system/</a:t>
            </a:r>
            <a:r>
              <a:rPr lang="en-US" altLang="zh-CN" sz="2400" dirty="0" err="1">
                <a:solidFill>
                  <a:srgbClr val="FF0000"/>
                </a:solidFill>
              </a:rPr>
              <a:t>vsftpd.service</a:t>
            </a:r>
            <a:endParaRPr lang="en-US" altLang="zh-CN" sz="2400" dirty="0">
              <a:solidFill>
                <a:srgbClr val="FF0000"/>
              </a:solidFill>
            </a:endParaRPr>
          </a:p>
          <a:p>
            <a:r>
              <a:rPr lang="zh-CN" altLang="en-US" sz="2400" dirty="0"/>
              <a:t>守护进程：</a:t>
            </a:r>
            <a:r>
              <a:rPr lang="en-US" altLang="zh-CN" sz="2400" dirty="0"/>
              <a:t>/</a:t>
            </a:r>
            <a:r>
              <a:rPr lang="en-US" altLang="zh-CN" sz="2400" dirty="0" err="1"/>
              <a:t>usr</a:t>
            </a:r>
            <a:r>
              <a:rPr lang="en-US" altLang="zh-CN" sz="2400" dirty="0"/>
              <a:t>/</a:t>
            </a:r>
            <a:r>
              <a:rPr lang="en-US" altLang="zh-CN" sz="2400" dirty="0" err="1"/>
              <a:t>sbin</a:t>
            </a:r>
            <a:r>
              <a:rPr lang="en-US" altLang="zh-CN" sz="2400" dirty="0"/>
              <a:t>/</a:t>
            </a:r>
            <a:r>
              <a:rPr lang="en-US" altLang="zh-CN" sz="2400" dirty="0" err="1"/>
              <a:t>vsftpd</a:t>
            </a:r>
            <a:endParaRPr lang="en-US" altLang="zh-CN" sz="2400" dirty="0"/>
          </a:p>
          <a:p>
            <a:r>
              <a:rPr lang="zh-CN" altLang="en-US" sz="2400" dirty="0"/>
              <a:t>端口：</a:t>
            </a:r>
            <a:r>
              <a:rPr lang="en-US" altLang="zh-CN" sz="2400" dirty="0"/>
              <a:t>21 (ftp), 20 (ftp-data)</a:t>
            </a:r>
          </a:p>
          <a:p>
            <a:r>
              <a:rPr lang="zh-CN" altLang="en-US" sz="2400" dirty="0"/>
              <a:t>配置文件</a:t>
            </a:r>
          </a:p>
          <a:p>
            <a:pPr lvl="1"/>
            <a:r>
              <a:rPr lang="zh-CN" altLang="en-US" sz="2000" dirty="0"/>
              <a:t>主配置文件：</a:t>
            </a:r>
            <a:r>
              <a:rPr lang="en-US" altLang="zh-CN" sz="2000" dirty="0"/>
              <a:t>/etc/</a:t>
            </a:r>
            <a:r>
              <a:rPr lang="en-US" altLang="zh-CN" sz="2000" dirty="0" err="1"/>
              <a:t>vsftpd</a:t>
            </a:r>
            <a:r>
              <a:rPr lang="en-US" altLang="zh-CN" sz="2000" dirty="0"/>
              <a:t>/</a:t>
            </a:r>
            <a:r>
              <a:rPr lang="en-US" altLang="zh-CN" sz="2000" dirty="0" err="1"/>
              <a:t>vsftpd.conf</a:t>
            </a:r>
            <a:endParaRPr lang="en-US" altLang="zh-CN" sz="2000" dirty="0"/>
          </a:p>
          <a:p>
            <a:pPr lvl="1"/>
            <a:r>
              <a:rPr lang="zh-CN" altLang="en-US" sz="2000" dirty="0"/>
              <a:t>用户访问控制配置文件：</a:t>
            </a:r>
            <a:r>
              <a:rPr lang="en-US" altLang="zh-CN" sz="2000" dirty="0"/>
              <a:t>/etc/</a:t>
            </a:r>
            <a:r>
              <a:rPr lang="en-US" altLang="zh-CN" sz="2000" dirty="0" err="1"/>
              <a:t>vsftpd</a:t>
            </a:r>
            <a:r>
              <a:rPr lang="en-US" altLang="zh-CN" sz="2000" dirty="0"/>
              <a:t>/{</a:t>
            </a:r>
            <a:r>
              <a:rPr lang="en-US" altLang="zh-CN" sz="2000" dirty="0" err="1"/>
              <a:t>ftpusers</a:t>
            </a:r>
            <a:r>
              <a:rPr lang="en-US" altLang="zh-CN" sz="2000" dirty="0"/>
              <a:t>, </a:t>
            </a:r>
            <a:r>
              <a:rPr lang="en-US" altLang="zh-CN" sz="2000" dirty="0" err="1"/>
              <a:t>user_list</a:t>
            </a:r>
            <a:r>
              <a:rPr lang="en-US" altLang="zh-CN" sz="2000" dirty="0"/>
              <a:t>}</a:t>
            </a:r>
          </a:p>
          <a:p>
            <a:pPr lvl="1"/>
            <a:r>
              <a:rPr lang="en-US" altLang="zh-CN" sz="2000" dirty="0"/>
              <a:t>PAM</a:t>
            </a:r>
            <a:r>
              <a:rPr lang="zh-CN" altLang="en-US" sz="2000" dirty="0"/>
              <a:t>配置文件：</a:t>
            </a:r>
            <a:r>
              <a:rPr lang="en-US" altLang="zh-CN" sz="2000" dirty="0"/>
              <a:t>/etc/</a:t>
            </a:r>
            <a:r>
              <a:rPr lang="en-US" altLang="zh-CN" sz="2000" dirty="0" err="1"/>
              <a:t>pam.d</a:t>
            </a:r>
            <a:r>
              <a:rPr lang="en-US" altLang="zh-CN" sz="2000" dirty="0"/>
              <a:t>/</a:t>
            </a:r>
            <a:r>
              <a:rPr lang="en-US" altLang="zh-CN" sz="2000" dirty="0" err="1"/>
              <a:t>vsftpd</a:t>
            </a:r>
            <a:endParaRPr lang="en-US" altLang="zh-CN" sz="2000" dirty="0"/>
          </a:p>
          <a:p>
            <a:r>
              <a:rPr lang="zh-CN" altLang="en-US" sz="2400" dirty="0"/>
              <a:t>相关软件包和内核模块：</a:t>
            </a:r>
          </a:p>
          <a:p>
            <a:pPr lvl="1"/>
            <a:r>
              <a:rPr lang="en-US" altLang="zh-CN" sz="2000" dirty="0" err="1"/>
              <a:t>tcp_wrappers</a:t>
            </a:r>
            <a:endParaRPr lang="en-US" altLang="zh-CN" sz="2000" dirty="0"/>
          </a:p>
          <a:p>
            <a:pPr lvl="1"/>
            <a:r>
              <a:rPr lang="en-US" altLang="zh-CN" sz="2000" dirty="0" err="1"/>
              <a:t>ip_conntrack_ftp</a:t>
            </a:r>
            <a:r>
              <a:rPr lang="en-US" altLang="zh-CN" sz="2000" dirty="0"/>
              <a:t>, </a:t>
            </a:r>
            <a:r>
              <a:rPr lang="en-US" altLang="zh-CN" sz="2000" dirty="0" err="1"/>
              <a:t>ip_nat_ftp</a:t>
            </a:r>
            <a:endParaRPr lang="zh-CN" altLang="en-US" sz="20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en-US" altLang="zh-CN" dirty="0"/>
              <a:t> </a:t>
            </a:r>
            <a:r>
              <a:rPr lang="zh-CN" altLang="en-US" dirty="0"/>
              <a:t>默认的主配置文件</a:t>
            </a:r>
          </a:p>
        </p:txBody>
      </p:sp>
      <p:sp>
        <p:nvSpPr>
          <p:cNvPr id="3" name="内容占位符 2"/>
          <p:cNvSpPr>
            <a:spLocks noGrp="1"/>
          </p:cNvSpPr>
          <p:nvPr>
            <p:ph idx="1"/>
          </p:nvPr>
        </p:nvSpPr>
        <p:spPr>
          <a:xfrm>
            <a:off x="251520" y="1196752"/>
            <a:ext cx="8640960" cy="4934173"/>
          </a:xfrm>
        </p:spPr>
        <p:txBody>
          <a:bodyPr/>
          <a:lstStyle/>
          <a:p>
            <a:r>
              <a:rPr lang="zh-CN" altLang="en-US" sz="2400" dirty="0"/>
              <a:t>允许匿名用户和本地用户登录</a:t>
            </a:r>
          </a:p>
          <a:p>
            <a:r>
              <a:rPr lang="zh-CN" altLang="en-US" sz="2400" dirty="0"/>
              <a:t>匿名用户的登录名为 </a:t>
            </a:r>
            <a:r>
              <a:rPr lang="en-US" altLang="zh-CN" sz="2400" dirty="0"/>
              <a:t>ftp </a:t>
            </a:r>
            <a:r>
              <a:rPr lang="zh-CN" altLang="en-US" sz="2400" dirty="0"/>
              <a:t>或 </a:t>
            </a:r>
            <a:r>
              <a:rPr lang="en-US" altLang="zh-CN" sz="2400" dirty="0"/>
              <a:t>anonymous</a:t>
            </a:r>
            <a:r>
              <a:rPr lang="zh-CN" altLang="en-US" sz="2400" dirty="0"/>
              <a:t>，口令为一个</a:t>
            </a:r>
            <a:r>
              <a:rPr lang="en-US" altLang="zh-CN" sz="2400" dirty="0"/>
              <a:t>Email</a:t>
            </a:r>
            <a:r>
              <a:rPr lang="zh-CN" altLang="en-US" sz="2400" dirty="0"/>
              <a:t>地址</a:t>
            </a:r>
          </a:p>
          <a:p>
            <a:r>
              <a:rPr lang="zh-CN" altLang="en-US" sz="2400" dirty="0"/>
              <a:t>匿名用户不能离开匿名服务器目录</a:t>
            </a:r>
            <a:r>
              <a:rPr lang="en-US" altLang="zh-CN" sz="2400" dirty="0"/>
              <a:t>/</a:t>
            </a:r>
            <a:r>
              <a:rPr lang="en-US" altLang="zh-CN" sz="2400" dirty="0" err="1"/>
              <a:t>var</a:t>
            </a:r>
            <a:r>
              <a:rPr lang="en-US" altLang="zh-CN" sz="2400" dirty="0"/>
              <a:t>/ftp</a:t>
            </a:r>
            <a:r>
              <a:rPr lang="zh-CN" altLang="en-US" sz="2400" dirty="0"/>
              <a:t>，且只能下载不能上传</a:t>
            </a:r>
          </a:p>
          <a:p>
            <a:r>
              <a:rPr lang="zh-CN" altLang="en-US" sz="2400" dirty="0"/>
              <a:t>本地用户的登录名为本地用户名，口令为此本地用户的口令</a:t>
            </a:r>
          </a:p>
          <a:p>
            <a:r>
              <a:rPr lang="zh-CN" altLang="en-US" sz="2400" dirty="0"/>
              <a:t>本地用户可以离开自家目录切换至有权访问的其他目录，并在权限允许的情况下进行上传</a:t>
            </a:r>
            <a:r>
              <a:rPr lang="en-US" altLang="zh-CN" sz="2400" dirty="0"/>
              <a:t>/</a:t>
            </a:r>
            <a:r>
              <a:rPr lang="zh-CN" altLang="en-US" sz="2400" dirty="0"/>
              <a:t>下载</a:t>
            </a:r>
          </a:p>
          <a:p>
            <a:r>
              <a:rPr lang="zh-CN" altLang="en-US" sz="2400" dirty="0"/>
              <a:t>写在文件</a:t>
            </a:r>
            <a:r>
              <a:rPr lang="en-US" altLang="zh-CN" sz="2400" dirty="0"/>
              <a:t>/etc/</a:t>
            </a:r>
            <a:r>
              <a:rPr lang="en-US" altLang="zh-CN" sz="2400" dirty="0" err="1"/>
              <a:t>vsftpd</a:t>
            </a:r>
            <a:r>
              <a:rPr lang="en-US" altLang="zh-CN" sz="2400" dirty="0"/>
              <a:t>/</a:t>
            </a:r>
            <a:r>
              <a:rPr lang="en-US" altLang="zh-CN" sz="2400" dirty="0" err="1"/>
              <a:t>ftpusers</a:t>
            </a:r>
            <a:r>
              <a:rPr lang="zh-CN" altLang="en-US" sz="2400" dirty="0"/>
              <a:t>中的本地用户禁止登录</a:t>
            </a:r>
          </a:p>
          <a:p>
            <a:r>
              <a:rPr lang="zh-CN" altLang="en-US" sz="2400" dirty="0"/>
              <a:t>要使用户在下载文件时能够续传文件，必须保证文件对其他用户有读的权限。否则，当续传时不能读取已传的服务器上的文件</a:t>
            </a:r>
          </a:p>
          <a:p>
            <a:endParaRPr lang="zh-CN" altLang="en-US" sz="24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a:t>本章内容要点</a:t>
            </a:r>
          </a:p>
        </p:txBody>
      </p:sp>
      <p:sp>
        <p:nvSpPr>
          <p:cNvPr id="110595" name="Rectangle 3"/>
          <p:cNvSpPr>
            <a:spLocks noGrp="1" noChangeArrowheads="1"/>
          </p:cNvSpPr>
          <p:nvPr>
            <p:ph type="body" idx="1"/>
          </p:nvPr>
        </p:nvSpPr>
        <p:spPr/>
        <p:txBody>
          <a:bodyPr/>
          <a:lstStyle/>
          <a:p>
            <a:r>
              <a:rPr lang="en-US" altLang="zh-CN" dirty="0"/>
              <a:t>FTP</a:t>
            </a:r>
            <a:r>
              <a:rPr lang="zh-CN" altLang="en-US" dirty="0"/>
              <a:t>的相关概念</a:t>
            </a:r>
          </a:p>
          <a:p>
            <a:r>
              <a:rPr lang="zh-CN" altLang="en-US" dirty="0"/>
              <a:t>配置</a:t>
            </a:r>
            <a:r>
              <a:rPr lang="en-US" altLang="zh-CN" dirty="0" err="1"/>
              <a:t>vsftpd</a:t>
            </a:r>
            <a:r>
              <a:rPr lang="zh-CN" altLang="en-US" dirty="0"/>
              <a:t>服务器</a:t>
            </a:r>
            <a:endParaRPr lang="en-US" altLang="zh-CN" dirty="0"/>
          </a:p>
          <a:p>
            <a:r>
              <a:rPr lang="en-US" altLang="zh-CN" dirty="0"/>
              <a:t>NFS</a:t>
            </a:r>
            <a:r>
              <a:rPr lang="zh-CN" altLang="en-US" dirty="0"/>
              <a:t>的相关概念</a:t>
            </a:r>
          </a:p>
          <a:p>
            <a:r>
              <a:rPr lang="zh-CN" altLang="en-US" dirty="0"/>
              <a:t>配置</a:t>
            </a:r>
            <a:r>
              <a:rPr lang="en-US" altLang="zh-CN" dirty="0"/>
              <a:t>NFS</a:t>
            </a:r>
            <a:r>
              <a:rPr lang="zh-CN" altLang="en-US" dirty="0"/>
              <a:t>服务器</a:t>
            </a:r>
          </a:p>
        </p:txBody>
      </p:sp>
      <p:sp>
        <p:nvSpPr>
          <p:cNvPr id="6" name="日期占位符 5"/>
          <p:cNvSpPr>
            <a:spLocks noGrp="1"/>
          </p:cNvSpPr>
          <p:nvPr>
            <p:ph type="dt" sz="half" idx="10"/>
          </p:nvPr>
        </p:nvSpPr>
        <p:spPr/>
        <p:txBody>
          <a:bodyPr/>
          <a:lstStyle/>
          <a:p>
            <a:fld id="{29A22462-6AFA-4DFA-AFDB-F17DF9625822}"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配置文件的常用参数</a:t>
            </a:r>
            <a:r>
              <a:rPr lang="en-US" altLang="zh-CN" dirty="0"/>
              <a:t>1</a:t>
            </a:r>
            <a:endParaRPr lang="zh-CN" altLang="en-US" dirty="0"/>
          </a:p>
        </p:txBody>
      </p:sp>
      <p:sp>
        <p:nvSpPr>
          <p:cNvPr id="3" name="内容占位符 2"/>
          <p:cNvSpPr>
            <a:spLocks noGrp="1"/>
          </p:cNvSpPr>
          <p:nvPr>
            <p:ph idx="1"/>
          </p:nvPr>
        </p:nvSpPr>
        <p:spPr>
          <a:xfrm>
            <a:off x="457200" y="1412776"/>
            <a:ext cx="8435280" cy="4718149"/>
          </a:xfrm>
        </p:spPr>
        <p:txBody>
          <a:bodyPr/>
          <a:lstStyle/>
          <a:p>
            <a:r>
              <a:rPr lang="zh-CN" altLang="en-US" dirty="0"/>
              <a:t>设置空闲的用户会话的中断时间</a:t>
            </a:r>
          </a:p>
          <a:p>
            <a:pPr lvl="1"/>
            <a:r>
              <a:rPr lang="en-US" altLang="zh-CN" b="1" dirty="0" err="1"/>
              <a:t>idle_session_timeout</a:t>
            </a:r>
            <a:r>
              <a:rPr lang="en-US" altLang="zh-CN" b="1" dirty="0"/>
              <a:t>=600</a:t>
            </a:r>
          </a:p>
          <a:p>
            <a:r>
              <a:rPr lang="zh-CN" altLang="en-US" dirty="0"/>
              <a:t>设置空闲的数据连接的的中断时间</a:t>
            </a:r>
          </a:p>
          <a:p>
            <a:pPr lvl="1"/>
            <a:r>
              <a:rPr lang="en-US" altLang="zh-CN" b="1" dirty="0" err="1"/>
              <a:t>data_connection_timeout</a:t>
            </a:r>
            <a:r>
              <a:rPr lang="en-US" altLang="zh-CN" b="1" dirty="0"/>
              <a:t>=120 </a:t>
            </a:r>
          </a:p>
          <a:p>
            <a:r>
              <a:rPr lang="zh-CN" altLang="en-US" dirty="0"/>
              <a:t>设置客户端空闲时的自动中断</a:t>
            </a:r>
            <a:r>
              <a:rPr lang="en-US" altLang="zh-CN" dirty="0"/>
              <a:t>/</a:t>
            </a:r>
            <a:r>
              <a:rPr lang="zh-CN" altLang="en-US" dirty="0"/>
              <a:t>激活连接的时间</a:t>
            </a:r>
          </a:p>
          <a:p>
            <a:pPr lvl="1"/>
            <a:r>
              <a:rPr lang="en-US" altLang="zh-CN" b="1" dirty="0" err="1"/>
              <a:t>connect_timeout</a:t>
            </a:r>
            <a:r>
              <a:rPr lang="en-US" altLang="zh-CN" b="1" dirty="0"/>
              <a:t>=60 </a:t>
            </a:r>
          </a:p>
          <a:p>
            <a:pPr lvl="2"/>
            <a:r>
              <a:rPr lang="zh-CN" altLang="en-US" dirty="0"/>
              <a:t>客户端空闲</a:t>
            </a:r>
            <a:r>
              <a:rPr lang="en-US" altLang="zh-CN" dirty="0"/>
              <a:t>1</a:t>
            </a:r>
            <a:r>
              <a:rPr lang="zh-CN" altLang="en-US" dirty="0"/>
              <a:t>分钟后自动中断连接</a:t>
            </a:r>
          </a:p>
          <a:p>
            <a:pPr lvl="1"/>
            <a:r>
              <a:rPr lang="en-US" altLang="zh-CN" b="1" dirty="0" err="1"/>
              <a:t>accept_timeout</a:t>
            </a:r>
            <a:r>
              <a:rPr lang="en-US" altLang="zh-CN" b="1" dirty="0"/>
              <a:t>=60</a:t>
            </a:r>
          </a:p>
          <a:p>
            <a:pPr lvl="2"/>
            <a:r>
              <a:rPr lang="zh-CN" altLang="en-US" dirty="0"/>
              <a:t>客户端中断</a:t>
            </a:r>
            <a:r>
              <a:rPr lang="en-US" altLang="zh-CN" dirty="0"/>
              <a:t>1</a:t>
            </a:r>
            <a:r>
              <a:rPr lang="zh-CN" altLang="en-US" dirty="0"/>
              <a:t>分钟后自动激活连接</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dirty="0"/>
              <a:t>梁如军（</a:t>
            </a:r>
            <a:r>
              <a:rPr lang="en-US" altLang="zh-CN" dirty="0"/>
              <a:t>linuxbooks@126.com</a:t>
            </a:r>
            <a:r>
              <a:rPr lang="zh-CN" altLang="en-US" dirty="0"/>
              <a:t>）</a:t>
            </a:r>
            <a:endParaRPr lang="en-US" altLang="zh-CN" dirty="0"/>
          </a:p>
          <a:p>
            <a:r>
              <a:rPr lang="en-US" altLang="zh-CN" dirty="0"/>
              <a:t>Creative Commons License</a:t>
            </a:r>
            <a:r>
              <a:rPr lang="zh-CN" altLang="en-US" dirty="0"/>
              <a:t>（</a:t>
            </a:r>
            <a:r>
              <a:rPr lang="en-US" altLang="zh-CN" dirty="0"/>
              <a:t>BY-NC-SA</a:t>
            </a:r>
            <a:r>
              <a:rPr lang="zh-CN" altLang="en-US" dirty="0"/>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配置文件的常用参数</a:t>
            </a:r>
            <a:r>
              <a:rPr lang="en-US" altLang="zh-CN" dirty="0"/>
              <a:t>2</a:t>
            </a:r>
            <a:endParaRPr lang="zh-CN" altLang="en-US" dirty="0"/>
          </a:p>
        </p:txBody>
      </p:sp>
      <p:sp>
        <p:nvSpPr>
          <p:cNvPr id="3" name="内容占位符 2"/>
          <p:cNvSpPr>
            <a:spLocks noGrp="1"/>
          </p:cNvSpPr>
          <p:nvPr>
            <p:ph idx="1"/>
          </p:nvPr>
        </p:nvSpPr>
        <p:spPr>
          <a:xfrm>
            <a:off x="457200" y="1556792"/>
            <a:ext cx="8229600" cy="4574133"/>
          </a:xfrm>
        </p:spPr>
        <p:txBody>
          <a:bodyPr/>
          <a:lstStyle/>
          <a:p>
            <a:r>
              <a:rPr lang="zh-CN" altLang="en-US" dirty="0"/>
              <a:t>关于被动模式的数据连接</a:t>
            </a:r>
          </a:p>
          <a:p>
            <a:pPr lvl="1"/>
            <a:r>
              <a:rPr lang="en-US" altLang="zh-CN" b="1" dirty="0" err="1"/>
              <a:t>pasv_enable</a:t>
            </a:r>
            <a:r>
              <a:rPr lang="en-US" altLang="zh-CN" b="1" dirty="0"/>
              <a:t>=Yes</a:t>
            </a:r>
          </a:p>
          <a:p>
            <a:pPr lvl="1"/>
            <a:r>
              <a:rPr lang="en-US" altLang="zh-CN" b="1" dirty="0" err="1"/>
              <a:t>pasv_min_port</a:t>
            </a:r>
            <a:r>
              <a:rPr lang="en-US" altLang="zh-CN" b="1" dirty="0"/>
              <a:t>=50000</a:t>
            </a:r>
          </a:p>
          <a:p>
            <a:pPr lvl="1"/>
            <a:r>
              <a:rPr lang="en-US" altLang="zh-CN" b="1" dirty="0" err="1"/>
              <a:t>pasv_max_port</a:t>
            </a:r>
            <a:r>
              <a:rPr lang="en-US" altLang="zh-CN" b="1" dirty="0"/>
              <a:t>=60000</a:t>
            </a:r>
          </a:p>
          <a:p>
            <a:r>
              <a:rPr lang="zh-CN" altLang="en-US" dirty="0"/>
              <a:t>设置用户类型的访问</a:t>
            </a:r>
          </a:p>
          <a:p>
            <a:pPr lvl="1"/>
            <a:r>
              <a:rPr lang="en-US" altLang="zh-CN" b="1" dirty="0" err="1"/>
              <a:t>local_enable</a:t>
            </a:r>
            <a:r>
              <a:rPr lang="en-US" altLang="zh-CN" b="1" dirty="0"/>
              <a:t>=&lt;YES/NO&gt;</a:t>
            </a:r>
          </a:p>
          <a:p>
            <a:pPr lvl="1"/>
            <a:r>
              <a:rPr lang="en-US" altLang="zh-CN" b="1" dirty="0" err="1"/>
              <a:t>guest_enable</a:t>
            </a:r>
            <a:r>
              <a:rPr lang="en-US" altLang="zh-CN" b="1" dirty="0"/>
              <a:t>=&lt;YES/NO&gt;</a:t>
            </a:r>
          </a:p>
          <a:p>
            <a:pPr lvl="1"/>
            <a:r>
              <a:rPr lang="en-US" altLang="zh-CN" b="1" dirty="0" err="1"/>
              <a:t>anonymous_enable</a:t>
            </a:r>
            <a:r>
              <a:rPr lang="en-US" altLang="zh-CN" b="1" dirty="0"/>
              <a:t>=&lt;YES/NO&gt;</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配置文件的常用参数</a:t>
            </a:r>
            <a:r>
              <a:rPr lang="en-US" altLang="zh-CN" dirty="0"/>
              <a:t>3</a:t>
            </a:r>
            <a:endParaRPr lang="zh-CN" altLang="en-US" dirty="0"/>
          </a:p>
        </p:txBody>
      </p:sp>
      <p:sp>
        <p:nvSpPr>
          <p:cNvPr id="3" name="内容占位符 2"/>
          <p:cNvSpPr>
            <a:spLocks noGrp="1"/>
          </p:cNvSpPr>
          <p:nvPr>
            <p:ph idx="1"/>
          </p:nvPr>
        </p:nvSpPr>
        <p:spPr/>
        <p:txBody>
          <a:bodyPr/>
          <a:lstStyle/>
          <a:p>
            <a:r>
              <a:rPr lang="zh-CN" altLang="en-US" dirty="0"/>
              <a:t>设置</a:t>
            </a:r>
            <a:r>
              <a:rPr lang="en-US" altLang="zh-CN" dirty="0" err="1"/>
              <a:t>chroot</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22</a:t>
            </a:fld>
            <a:endParaRPr lang="en-US" altLang="zh-CN" dirty="0"/>
          </a:p>
        </p:txBody>
      </p:sp>
      <p:graphicFrame>
        <p:nvGraphicFramePr>
          <p:cNvPr id="7" name="表格 6"/>
          <p:cNvGraphicFramePr>
            <a:graphicFrameLocks noGrp="1"/>
          </p:cNvGraphicFramePr>
          <p:nvPr/>
        </p:nvGraphicFramePr>
        <p:xfrm>
          <a:off x="571472" y="2214553"/>
          <a:ext cx="8143932" cy="3786214"/>
        </p:xfrm>
        <a:graphic>
          <a:graphicData uri="http://schemas.openxmlformats.org/drawingml/2006/table">
            <a:tbl>
              <a:tblPr firstRow="1" bandRow="1">
                <a:tableStyleId>{ED083AE6-46FA-4A59-8FB0-9F97EB10719F}</a:tableStyleId>
              </a:tblPr>
              <a:tblGrid>
                <a:gridCol w="2214578">
                  <a:extLst>
                    <a:ext uri="{9D8B030D-6E8A-4147-A177-3AD203B41FA5}">
                      <a16:colId xmlns:a16="http://schemas.microsoft.com/office/drawing/2014/main" val="20000"/>
                    </a:ext>
                  </a:extLst>
                </a:gridCol>
                <a:gridCol w="2786082">
                  <a:extLst>
                    <a:ext uri="{9D8B030D-6E8A-4147-A177-3AD203B41FA5}">
                      <a16:colId xmlns:a16="http://schemas.microsoft.com/office/drawing/2014/main" val="20001"/>
                    </a:ext>
                  </a:extLst>
                </a:gridCol>
                <a:gridCol w="3143272">
                  <a:extLst>
                    <a:ext uri="{9D8B030D-6E8A-4147-A177-3AD203B41FA5}">
                      <a16:colId xmlns:a16="http://schemas.microsoft.com/office/drawing/2014/main" val="20002"/>
                    </a:ext>
                  </a:extLst>
                </a:gridCol>
              </a:tblGrid>
              <a:tr h="587516">
                <a:tc>
                  <a:txBody>
                    <a:bodyPr/>
                    <a:lstStyle/>
                    <a:p>
                      <a:endParaRPr lang="zh-CN" altLang="en-US" dirty="0"/>
                    </a:p>
                  </a:txBody>
                  <a:tcPr/>
                </a:tc>
                <a:tc>
                  <a:txBody>
                    <a:bodyPr/>
                    <a:lstStyle/>
                    <a:p>
                      <a:r>
                        <a:rPr lang="en-US" altLang="zh-CN" dirty="0" err="1"/>
                        <a:t>chroot_local_user</a:t>
                      </a:r>
                      <a:r>
                        <a:rPr lang="en-US" altLang="zh-CN" dirty="0"/>
                        <a:t>=YES</a:t>
                      </a:r>
                      <a:endParaRPr lang="zh-CN" altLang="en-US" dirty="0"/>
                    </a:p>
                  </a:txBody>
                  <a:tcPr/>
                </a:tc>
                <a:tc>
                  <a:txBody>
                    <a:bodyPr/>
                    <a:lstStyle/>
                    <a:p>
                      <a:r>
                        <a:rPr lang="en-US" altLang="zh-CN" dirty="0" err="1"/>
                        <a:t>chroot_local_user</a:t>
                      </a:r>
                      <a:r>
                        <a:rPr lang="en-US" altLang="zh-CN" dirty="0"/>
                        <a:t>=NO</a:t>
                      </a:r>
                      <a:endParaRPr lang="zh-CN" altLang="en-US" dirty="0"/>
                    </a:p>
                  </a:txBody>
                  <a:tcPr/>
                </a:tc>
                <a:extLst>
                  <a:ext uri="{0D108BD9-81ED-4DB2-BD59-A6C34878D82A}">
                    <a16:rowId xmlns:a16="http://schemas.microsoft.com/office/drawing/2014/main" val="10000"/>
                  </a:ext>
                </a:extLst>
              </a:tr>
              <a:tr h="1599349">
                <a:tc>
                  <a:txBody>
                    <a:bodyPr/>
                    <a:lstStyle/>
                    <a:p>
                      <a:r>
                        <a:rPr lang="en-US" altLang="zh-CN" dirty="0" err="1"/>
                        <a:t>chroot_list_enable</a:t>
                      </a:r>
                      <a:r>
                        <a:rPr lang="en-US" altLang="zh-CN" dirty="0"/>
                        <a:t>=YES</a:t>
                      </a:r>
                      <a:endParaRPr lang="zh-CN" altLang="en-US" dirty="0"/>
                    </a:p>
                  </a:txBody>
                  <a:tcPr/>
                </a:tc>
                <a:tc>
                  <a:txBody>
                    <a:bodyPr/>
                    <a:lstStyle/>
                    <a:p>
                      <a:r>
                        <a:rPr lang="en-US" altLang="zh-CN" dirty="0"/>
                        <a:t>1.</a:t>
                      </a:r>
                      <a:r>
                        <a:rPr lang="zh-CN" altLang="en-US" dirty="0"/>
                        <a:t>所有用户都被限制在其主目录下</a:t>
                      </a:r>
                    </a:p>
                    <a:p>
                      <a:r>
                        <a:rPr lang="en-US" altLang="zh-CN" dirty="0"/>
                        <a:t>2.</a:t>
                      </a:r>
                      <a:r>
                        <a:rPr lang="zh-CN" altLang="en-US" dirty="0"/>
                        <a:t>使用</a:t>
                      </a:r>
                      <a:r>
                        <a:rPr lang="en-US" altLang="zh-CN" dirty="0" err="1"/>
                        <a:t>chroot_list_file</a:t>
                      </a:r>
                      <a:r>
                        <a:rPr lang="zh-CN" altLang="en-US" dirty="0"/>
                        <a:t>指定的用户列表，这些用户作为“例外”，不受限制</a:t>
                      </a:r>
                    </a:p>
                  </a:txBody>
                  <a:tcPr/>
                </a:tc>
                <a:tc>
                  <a:txBody>
                    <a:bodyPr/>
                    <a:lstStyle/>
                    <a:p>
                      <a:r>
                        <a:rPr lang="en-US" altLang="zh-CN" dirty="0"/>
                        <a:t>1.</a:t>
                      </a:r>
                      <a:r>
                        <a:rPr lang="zh-CN" altLang="en-US" dirty="0"/>
                        <a:t>所有用户都不被限制其主目录下</a:t>
                      </a:r>
                    </a:p>
                    <a:p>
                      <a:r>
                        <a:rPr lang="en-US" altLang="zh-CN" dirty="0"/>
                        <a:t>2.</a:t>
                      </a:r>
                      <a:r>
                        <a:rPr lang="zh-CN" altLang="en-US" dirty="0"/>
                        <a:t>使用</a:t>
                      </a:r>
                      <a:r>
                        <a:rPr lang="en-US" altLang="zh-CN" dirty="0" err="1"/>
                        <a:t>chroot_list_file</a:t>
                      </a:r>
                      <a:r>
                        <a:rPr lang="zh-CN" altLang="en-US" dirty="0"/>
                        <a:t>指定的用户列表，这些用户作为“例外”，受到限制</a:t>
                      </a:r>
                    </a:p>
                  </a:txBody>
                  <a:tcPr/>
                </a:tc>
                <a:extLst>
                  <a:ext uri="{0D108BD9-81ED-4DB2-BD59-A6C34878D82A}">
                    <a16:rowId xmlns:a16="http://schemas.microsoft.com/office/drawing/2014/main" val="10001"/>
                  </a:ext>
                </a:extLst>
              </a:tr>
              <a:tr h="1599349">
                <a:tc>
                  <a:txBody>
                    <a:bodyPr/>
                    <a:lstStyle/>
                    <a:p>
                      <a:r>
                        <a:rPr lang="en-US" altLang="zh-CN" dirty="0" err="1"/>
                        <a:t>chroot_list_enable</a:t>
                      </a:r>
                      <a:r>
                        <a:rPr lang="en-US" altLang="zh-CN" dirty="0"/>
                        <a:t>=NO</a:t>
                      </a:r>
                      <a:endParaRPr lang="zh-CN" altLang="en-US" dirty="0"/>
                    </a:p>
                  </a:txBody>
                  <a:tcPr/>
                </a:tc>
                <a:tc>
                  <a:txBody>
                    <a:bodyPr/>
                    <a:lstStyle/>
                    <a:p>
                      <a:r>
                        <a:rPr lang="en-US" altLang="zh-CN" dirty="0"/>
                        <a:t>1.</a:t>
                      </a:r>
                      <a:r>
                        <a:rPr lang="zh-CN" altLang="en-US" dirty="0"/>
                        <a:t>所有用户都被限制在其主目录下</a:t>
                      </a:r>
                    </a:p>
                    <a:p>
                      <a:r>
                        <a:rPr lang="en-US" altLang="zh-CN" dirty="0"/>
                        <a:t>2.</a:t>
                      </a:r>
                      <a:r>
                        <a:rPr lang="zh-CN" altLang="en-US" dirty="0"/>
                        <a:t>不使用</a:t>
                      </a:r>
                      <a:r>
                        <a:rPr lang="en-US" altLang="zh-CN" dirty="0" err="1"/>
                        <a:t>chroot_list_file</a:t>
                      </a:r>
                      <a:r>
                        <a:rPr lang="zh-CN" altLang="en-US" dirty="0"/>
                        <a:t>指定的用户列表，没有任何“例外”用户</a:t>
                      </a:r>
                    </a:p>
                  </a:txBody>
                  <a:tcPr/>
                </a:tc>
                <a:tc>
                  <a:txBody>
                    <a:bodyPr/>
                    <a:lstStyle/>
                    <a:p>
                      <a:r>
                        <a:rPr lang="en-US" altLang="zh-CN" dirty="0"/>
                        <a:t>1.</a:t>
                      </a:r>
                      <a:r>
                        <a:rPr lang="zh-CN" altLang="en-US" dirty="0"/>
                        <a:t>所有用户都不被限制其主目录下</a:t>
                      </a:r>
                    </a:p>
                    <a:p>
                      <a:r>
                        <a:rPr lang="en-US" altLang="zh-CN" dirty="0"/>
                        <a:t>2.</a:t>
                      </a:r>
                      <a:r>
                        <a:rPr lang="zh-CN" altLang="en-US" dirty="0"/>
                        <a:t>不使用</a:t>
                      </a:r>
                      <a:r>
                        <a:rPr lang="en-US" altLang="zh-CN" dirty="0" err="1"/>
                        <a:t>chroot_list_file</a:t>
                      </a:r>
                      <a:r>
                        <a:rPr lang="zh-CN" altLang="en-US" dirty="0"/>
                        <a:t>指定的用户列表，没有任何“例外”用户</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配置文件的常用参数</a:t>
            </a:r>
            <a:r>
              <a:rPr lang="en-US" altLang="zh-CN" dirty="0"/>
              <a:t>4</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en-US" altLang="zh-CN" dirty="0" err="1"/>
              <a:t>vsftpd</a:t>
            </a:r>
            <a:r>
              <a:rPr lang="zh-CN" altLang="en-US" dirty="0"/>
              <a:t>匿名用户上传配置</a:t>
            </a:r>
            <a:endParaRPr lang="en-US" altLang="zh-CN" dirty="0"/>
          </a:p>
          <a:p>
            <a:pPr lvl="1"/>
            <a:r>
              <a:rPr lang="en-US" altLang="zh-CN" b="1" dirty="0" err="1"/>
              <a:t>anon_upload_enable</a:t>
            </a:r>
            <a:r>
              <a:rPr lang="en-US" altLang="zh-CN" b="1" dirty="0"/>
              <a:t> = Yes</a:t>
            </a:r>
          </a:p>
          <a:p>
            <a:pPr lvl="1"/>
            <a:r>
              <a:rPr lang="en-US" altLang="zh-CN" b="1" dirty="0" err="1"/>
              <a:t>anon_mkdir_write_enable</a:t>
            </a:r>
            <a:r>
              <a:rPr lang="en-US" altLang="zh-CN" b="1" dirty="0"/>
              <a:t> = Yes</a:t>
            </a:r>
          </a:p>
          <a:p>
            <a:pPr lvl="1"/>
            <a:r>
              <a:rPr lang="en-US" altLang="zh-CN" b="1" dirty="0" err="1"/>
              <a:t>anon_world_readable_only</a:t>
            </a:r>
            <a:r>
              <a:rPr lang="en-US" altLang="zh-CN" b="1" dirty="0"/>
              <a:t> = No</a:t>
            </a:r>
          </a:p>
          <a:p>
            <a:pPr lvl="1"/>
            <a:r>
              <a:rPr lang="en-US" altLang="zh-CN" b="1" dirty="0" err="1"/>
              <a:t>anon_other_write_enable</a:t>
            </a:r>
            <a:r>
              <a:rPr lang="en-US" altLang="zh-CN" b="1" dirty="0"/>
              <a:t> = Yes</a:t>
            </a:r>
          </a:p>
          <a:p>
            <a:r>
              <a:rPr lang="zh-CN" altLang="en-US" dirty="0"/>
              <a:t>注意</a:t>
            </a:r>
            <a:endParaRPr lang="en-US" altLang="zh-CN" dirty="0"/>
          </a:p>
          <a:p>
            <a:pPr lvl="1"/>
            <a:r>
              <a:rPr lang="en-US" altLang="zh-CN" dirty="0" err="1"/>
              <a:t>anon_upload_enable</a:t>
            </a:r>
            <a:r>
              <a:rPr lang="en-US" altLang="zh-CN" dirty="0"/>
              <a:t>=YES </a:t>
            </a:r>
            <a:r>
              <a:rPr lang="zh-CN" altLang="en-US" dirty="0"/>
              <a:t>仅能上传。</a:t>
            </a:r>
          </a:p>
          <a:p>
            <a:pPr lvl="1"/>
            <a:r>
              <a:rPr lang="en-US" altLang="zh-CN" dirty="0" err="1"/>
              <a:t>anon_mkdir_write_enable</a:t>
            </a:r>
            <a:r>
              <a:rPr lang="en-US" altLang="zh-CN" dirty="0"/>
              <a:t>=YES </a:t>
            </a:r>
            <a:r>
              <a:rPr lang="zh-CN" altLang="en-US" dirty="0"/>
              <a:t>仅能创建目录。</a:t>
            </a:r>
          </a:p>
          <a:p>
            <a:pPr lvl="1"/>
            <a:r>
              <a:rPr lang="en-US" altLang="zh-CN" dirty="0" err="1"/>
              <a:t>anon_other_write_enable</a:t>
            </a:r>
            <a:r>
              <a:rPr lang="en-US" altLang="zh-CN" dirty="0"/>
              <a:t>=YES </a:t>
            </a:r>
            <a:r>
              <a:rPr lang="zh-CN" altLang="en-US" dirty="0"/>
              <a:t>同时开放文件更名、删除文件等权限。</a:t>
            </a:r>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配置文件的常用参数</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a:t>配置最大传输速率限制</a:t>
            </a:r>
          </a:p>
          <a:p>
            <a:pPr lvl="1"/>
            <a:r>
              <a:rPr lang="en-US" altLang="zh-CN" b="1" dirty="0" err="1"/>
              <a:t>local_max_rate</a:t>
            </a:r>
            <a:endParaRPr lang="en-US" altLang="zh-CN" b="1" dirty="0"/>
          </a:p>
          <a:p>
            <a:pPr lvl="1"/>
            <a:r>
              <a:rPr lang="en-US" altLang="zh-CN" b="1" dirty="0" err="1"/>
              <a:t>anon_max_rate</a:t>
            </a:r>
            <a:endParaRPr lang="en-US" altLang="zh-CN" b="1" dirty="0"/>
          </a:p>
          <a:p>
            <a:r>
              <a:rPr lang="zh-CN" altLang="en-US" dirty="0"/>
              <a:t>每客户和最大的连接数限制</a:t>
            </a:r>
          </a:p>
          <a:p>
            <a:pPr lvl="1"/>
            <a:r>
              <a:rPr lang="en-US" altLang="zh-CN" b="1" dirty="0" err="1"/>
              <a:t>max_per_ip</a:t>
            </a:r>
            <a:endParaRPr lang="en-US" altLang="zh-CN" b="1" dirty="0"/>
          </a:p>
          <a:p>
            <a:pPr lvl="1"/>
            <a:r>
              <a:rPr lang="en-US" altLang="zh-CN" b="1" dirty="0" err="1"/>
              <a:t>max_clients</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vsftpd</a:t>
            </a:r>
            <a:r>
              <a:rPr lang="zh-CN" altLang="en-US" dirty="0"/>
              <a:t>配置文件的常用参数</a:t>
            </a:r>
            <a:r>
              <a:rPr lang="en-US" altLang="zh-CN" dirty="0"/>
              <a:t>6</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a:t>限制指定的本地用户不能访问，而其他本地用户可访问</a:t>
            </a:r>
          </a:p>
          <a:p>
            <a:pPr lvl="1"/>
            <a:r>
              <a:rPr lang="en-US" altLang="zh-CN" b="1" dirty="0" err="1"/>
              <a:t>userlist_enable</a:t>
            </a:r>
            <a:r>
              <a:rPr lang="en-US" altLang="zh-CN" b="1" dirty="0"/>
              <a:t>=YES</a:t>
            </a:r>
          </a:p>
          <a:p>
            <a:pPr lvl="1"/>
            <a:r>
              <a:rPr lang="en-US" altLang="zh-CN" b="1" dirty="0" err="1"/>
              <a:t>userlist_deny</a:t>
            </a:r>
            <a:r>
              <a:rPr lang="en-US" altLang="zh-CN" b="1" dirty="0"/>
              <a:t>=YES</a:t>
            </a:r>
          </a:p>
          <a:p>
            <a:pPr lvl="1"/>
            <a:r>
              <a:rPr lang="en-US" altLang="zh-CN" b="1" dirty="0" err="1"/>
              <a:t>userlist_file</a:t>
            </a:r>
            <a:r>
              <a:rPr lang="en-US" altLang="zh-CN" b="1" dirty="0"/>
              <a:t>= /etc/</a:t>
            </a:r>
            <a:r>
              <a:rPr lang="en-US" altLang="zh-CN" b="1" dirty="0" err="1"/>
              <a:t>vsftpd</a:t>
            </a:r>
            <a:r>
              <a:rPr lang="en-US" altLang="zh-CN" b="1" dirty="0"/>
              <a:t>/</a:t>
            </a:r>
            <a:r>
              <a:rPr lang="en-US" altLang="zh-CN" b="1" dirty="0" err="1"/>
              <a:t>user_list</a:t>
            </a:r>
            <a:endParaRPr lang="en-US" altLang="zh-CN" b="1" dirty="0"/>
          </a:p>
          <a:p>
            <a:r>
              <a:rPr lang="zh-CN" altLang="en-US" dirty="0"/>
              <a:t>限制指定的本地用户可以访问，而其他本地用户不可访问</a:t>
            </a:r>
          </a:p>
          <a:p>
            <a:pPr lvl="1"/>
            <a:r>
              <a:rPr lang="en-US" altLang="zh-CN" b="1" dirty="0" err="1"/>
              <a:t>userlist_enable</a:t>
            </a:r>
            <a:r>
              <a:rPr lang="en-US" altLang="zh-CN" b="1" dirty="0"/>
              <a:t>= YES</a:t>
            </a:r>
          </a:p>
          <a:p>
            <a:pPr lvl="1"/>
            <a:r>
              <a:rPr lang="en-US" altLang="zh-CN" b="1" dirty="0" err="1"/>
              <a:t>userlist_deny</a:t>
            </a:r>
            <a:r>
              <a:rPr lang="en-US" altLang="zh-CN" b="1" dirty="0"/>
              <a:t>= NO</a:t>
            </a:r>
          </a:p>
          <a:p>
            <a:pPr lvl="1"/>
            <a:r>
              <a:rPr lang="en-US" altLang="zh-CN" b="1" dirty="0" err="1"/>
              <a:t>userlist_file</a:t>
            </a:r>
            <a:r>
              <a:rPr lang="en-US" altLang="zh-CN" b="1" dirty="0"/>
              <a:t>= /etc/</a:t>
            </a:r>
            <a:r>
              <a:rPr lang="en-US" altLang="zh-CN" b="1" dirty="0" err="1"/>
              <a:t>vsftpd</a:t>
            </a:r>
            <a:r>
              <a:rPr lang="en-US" altLang="zh-CN" b="1" dirty="0"/>
              <a:t>/</a:t>
            </a:r>
            <a:r>
              <a:rPr lang="en-US" altLang="zh-CN" b="1" dirty="0" err="1"/>
              <a:t>user_list</a:t>
            </a:r>
            <a:endParaRPr lang="zh-CN" altLang="en-US" b="1"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vsftpd</a:t>
            </a:r>
            <a:r>
              <a:rPr lang="zh-CN" altLang="en-US" dirty="0"/>
              <a:t>的分离配置文件</a:t>
            </a:r>
          </a:p>
        </p:txBody>
      </p:sp>
      <p:sp>
        <p:nvSpPr>
          <p:cNvPr id="3" name="内容占位符 2"/>
          <p:cNvSpPr>
            <a:spLocks noGrp="1"/>
          </p:cNvSpPr>
          <p:nvPr>
            <p:ph idx="1"/>
          </p:nvPr>
        </p:nvSpPr>
        <p:spPr>
          <a:xfrm>
            <a:off x="457200" y="1600200"/>
            <a:ext cx="8435280" cy="4530725"/>
          </a:xfrm>
        </p:spPr>
        <p:txBody>
          <a:bodyPr/>
          <a:lstStyle/>
          <a:p>
            <a:r>
              <a:rPr lang="zh-CN" altLang="en-US" dirty="0"/>
              <a:t>对不同的本地用户实施不同的配置</a:t>
            </a:r>
          </a:p>
          <a:p>
            <a:pPr lvl="1"/>
            <a:r>
              <a:rPr lang="en-US" altLang="zh-CN" b="1" dirty="0" err="1"/>
              <a:t>user_config_dir</a:t>
            </a:r>
            <a:r>
              <a:rPr lang="en-US" altLang="zh-CN" b="1" dirty="0"/>
              <a:t>=/etc/</a:t>
            </a:r>
            <a:r>
              <a:rPr lang="en-US" altLang="zh-CN" b="1" dirty="0" err="1"/>
              <a:t>vsftpd</a:t>
            </a:r>
            <a:r>
              <a:rPr lang="en-US" altLang="zh-CN" b="1" dirty="0"/>
              <a:t>/</a:t>
            </a:r>
            <a:r>
              <a:rPr lang="en-US" altLang="zh-CN" b="1" dirty="0" err="1"/>
              <a:t>userconf</a:t>
            </a:r>
            <a:r>
              <a:rPr lang="en-US" altLang="zh-CN" b="1" dirty="0"/>
              <a:t>/</a:t>
            </a:r>
          </a:p>
          <a:p>
            <a:r>
              <a:rPr lang="zh-CN" altLang="en-US" dirty="0"/>
              <a:t>对不同的 主机</a:t>
            </a:r>
            <a:r>
              <a:rPr lang="en-US" altLang="zh-CN" dirty="0"/>
              <a:t>/</a:t>
            </a:r>
            <a:r>
              <a:rPr lang="zh-CN" altLang="en-US" dirty="0"/>
              <a:t>网络 实施不同的配置</a:t>
            </a:r>
            <a:endParaRPr lang="en-US" altLang="zh-CN" dirty="0"/>
          </a:p>
          <a:p>
            <a:pPr lvl="1"/>
            <a:r>
              <a:rPr lang="zh-CN" altLang="en-US" dirty="0"/>
              <a:t>主配置文件 </a:t>
            </a:r>
            <a:endParaRPr lang="en-US" altLang="zh-CN" dirty="0"/>
          </a:p>
          <a:p>
            <a:pPr lvl="2"/>
            <a:r>
              <a:rPr lang="en-US" altLang="zh-CN" b="1" dirty="0" err="1"/>
              <a:t>tcp_wrappers</a:t>
            </a:r>
            <a:r>
              <a:rPr lang="en-US" altLang="zh-CN" b="1" dirty="0"/>
              <a:t>=YES</a:t>
            </a:r>
          </a:p>
          <a:p>
            <a:pPr lvl="1"/>
            <a:r>
              <a:rPr lang="en-US" altLang="zh-CN" dirty="0" err="1"/>
              <a:t>tcp_wrappers</a:t>
            </a:r>
            <a:r>
              <a:rPr lang="zh-CN" altLang="en-US" dirty="0"/>
              <a:t>的配置文件</a:t>
            </a:r>
            <a:endParaRPr lang="en-US" altLang="zh-CN" dirty="0"/>
          </a:p>
          <a:p>
            <a:pPr lvl="2"/>
            <a:r>
              <a:rPr lang="en-US" altLang="zh-CN" b="1" dirty="0" err="1"/>
              <a:t>vsftpd</a:t>
            </a:r>
            <a:r>
              <a:rPr lang="en-US" altLang="zh-CN" b="1" dirty="0"/>
              <a:t>: </a:t>
            </a:r>
            <a:r>
              <a:rPr lang="zh-CN" altLang="en-US" b="1" dirty="0"/>
              <a:t>主机表</a:t>
            </a:r>
            <a:r>
              <a:rPr lang="en-US" altLang="zh-CN" b="1" dirty="0"/>
              <a:t>: </a:t>
            </a:r>
            <a:r>
              <a:rPr lang="en-US" altLang="zh-CN" b="1" dirty="0" err="1"/>
              <a:t>setenv</a:t>
            </a:r>
            <a:r>
              <a:rPr lang="en-US" altLang="zh-CN" b="1" dirty="0"/>
              <a:t> VSFTPD_LOAD_CONF </a:t>
            </a:r>
            <a:r>
              <a:rPr lang="zh-CN" altLang="en-US" b="1" dirty="0"/>
              <a:t>配置文件</a:t>
            </a:r>
            <a:endParaRPr lang="en-US" altLang="zh-CN" b="1"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a:t>
            </a:r>
            <a:r>
              <a:rPr lang="en-US" altLang="zh-CN" dirty="0" err="1"/>
              <a:t>vsftpd</a:t>
            </a:r>
            <a:r>
              <a:rPr lang="zh-CN" altLang="zh-CN" dirty="0"/>
              <a:t>服务器</a:t>
            </a:r>
            <a:endParaRPr lang="zh-CN" altLang="en-US" dirty="0"/>
          </a:p>
        </p:txBody>
      </p:sp>
      <p:sp>
        <p:nvSpPr>
          <p:cNvPr id="3" name="内容占位符 2"/>
          <p:cNvSpPr>
            <a:spLocks noGrp="1"/>
          </p:cNvSpPr>
          <p:nvPr>
            <p:ph idx="1"/>
          </p:nvPr>
        </p:nvSpPr>
        <p:spPr>
          <a:xfrm>
            <a:off x="457200" y="1357298"/>
            <a:ext cx="8229600" cy="4773627"/>
          </a:xfrm>
        </p:spPr>
        <p:txBody>
          <a:bodyPr/>
          <a:lstStyle/>
          <a:p>
            <a:r>
              <a:rPr lang="zh-CN" altLang="zh-CN" sz="2400" dirty="0"/>
              <a:t>配置高安全级别的匿名服务器</a:t>
            </a:r>
            <a:endParaRPr lang="en-US" altLang="zh-CN" sz="2400" dirty="0"/>
          </a:p>
          <a:p>
            <a:r>
              <a:rPr lang="zh-CN" altLang="zh-CN" sz="2400" dirty="0"/>
              <a:t>配置允许匿名用户上传的</a:t>
            </a:r>
            <a:r>
              <a:rPr lang="en-US" altLang="zh-CN" sz="2400" dirty="0"/>
              <a:t>FTP</a:t>
            </a:r>
            <a:r>
              <a:rPr lang="zh-CN" altLang="zh-CN" sz="2400" dirty="0"/>
              <a:t>服务器</a:t>
            </a:r>
            <a:endParaRPr lang="en-US" altLang="zh-CN" sz="2400" dirty="0"/>
          </a:p>
          <a:p>
            <a:r>
              <a:rPr lang="zh-CN" altLang="en-US" sz="2400" dirty="0"/>
              <a:t>将本地用户限制在其自家目录中</a:t>
            </a:r>
            <a:endParaRPr lang="en-US" altLang="zh-CN" sz="2400" dirty="0"/>
          </a:p>
          <a:p>
            <a:r>
              <a:rPr lang="zh-CN" altLang="en-US" sz="2400" dirty="0"/>
              <a:t>对不同的本地用户实施不同的配置</a:t>
            </a:r>
            <a:endParaRPr lang="en-US" altLang="zh-CN" sz="2400" dirty="0"/>
          </a:p>
          <a:p>
            <a:r>
              <a:rPr lang="zh-CN" altLang="zh-CN" sz="2400" dirty="0"/>
              <a:t>配置基于本地用户的访问控制</a:t>
            </a:r>
            <a:endParaRPr lang="en-US" altLang="zh-CN" sz="2400" dirty="0"/>
          </a:p>
          <a:p>
            <a:r>
              <a:rPr lang="zh-CN" altLang="zh-CN" sz="2400" dirty="0"/>
              <a:t>配置基于主机的访问控制</a:t>
            </a:r>
            <a:endParaRPr lang="en-US" altLang="zh-CN" sz="2400" dirty="0"/>
          </a:p>
          <a:p>
            <a:r>
              <a:rPr lang="zh-CN" altLang="zh-CN" sz="2400" dirty="0"/>
              <a:t>对不同的主机</a:t>
            </a:r>
            <a:r>
              <a:rPr lang="en-US" altLang="zh-CN" sz="2400" dirty="0"/>
              <a:t>/</a:t>
            </a:r>
            <a:r>
              <a:rPr lang="zh-CN" altLang="zh-CN" sz="2400" dirty="0"/>
              <a:t>网络的访问实施不同的配置</a:t>
            </a:r>
            <a:endParaRPr lang="en-US" altLang="zh-CN" sz="2400" dirty="0"/>
          </a:p>
          <a:p>
            <a:r>
              <a:rPr lang="zh-CN" altLang="en-US" sz="2400" dirty="0"/>
              <a:t>配置使用虚拟用户的</a:t>
            </a:r>
            <a:r>
              <a:rPr lang="en-US" sz="2400" dirty="0"/>
              <a:t>FTP</a:t>
            </a:r>
            <a:r>
              <a:rPr lang="zh-CN" altLang="en-US" sz="2400" dirty="0"/>
              <a:t>服务</a:t>
            </a:r>
            <a:endParaRPr lang="en-US" altLang="zh-CN" sz="2400" dirty="0"/>
          </a:p>
          <a:p>
            <a:r>
              <a:rPr lang="zh-CN" altLang="en-US" sz="2400" dirty="0"/>
              <a:t>配置基于</a:t>
            </a:r>
            <a:r>
              <a:rPr lang="en-US" sz="2400" dirty="0" err="1"/>
              <a:t>ssl</a:t>
            </a:r>
            <a:r>
              <a:rPr lang="zh-CN" altLang="en-US" sz="2400" dirty="0"/>
              <a:t>的</a:t>
            </a:r>
            <a:r>
              <a:rPr lang="en-US" sz="2400" dirty="0"/>
              <a:t>ftp</a:t>
            </a:r>
            <a:r>
              <a:rPr lang="zh-CN" altLang="en-US" sz="2400" dirty="0"/>
              <a:t>服务</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27</a:t>
            </a:fld>
            <a:endParaRPr lang="en-US" altLang="zh-CN" dirty="0"/>
          </a:p>
        </p:txBody>
      </p:sp>
      <p:sp>
        <p:nvSpPr>
          <p:cNvPr id="7" name="TextBox 6"/>
          <p:cNvSpPr txBox="1"/>
          <p:nvPr/>
        </p:nvSpPr>
        <p:spPr>
          <a:xfrm>
            <a:off x="1714480" y="5429264"/>
            <a:ext cx="41690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dirty="0"/>
              <a:t>请参考教材的操作步骤</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服务</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28</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简介</a:t>
            </a:r>
          </a:p>
        </p:txBody>
      </p:sp>
      <p:sp>
        <p:nvSpPr>
          <p:cNvPr id="3" name="内容占位符 2"/>
          <p:cNvSpPr>
            <a:spLocks noGrp="1"/>
          </p:cNvSpPr>
          <p:nvPr>
            <p:ph idx="1"/>
          </p:nvPr>
        </p:nvSpPr>
        <p:spPr>
          <a:xfrm>
            <a:off x="457200" y="1268760"/>
            <a:ext cx="8229600" cy="4862165"/>
          </a:xfrm>
        </p:spPr>
        <p:txBody>
          <a:bodyPr/>
          <a:lstStyle/>
          <a:p>
            <a:r>
              <a:rPr lang="zh-CN" altLang="en-US" sz="2800" dirty="0"/>
              <a:t>网络文件系统（</a:t>
            </a:r>
            <a:r>
              <a:rPr lang="en-US" altLang="zh-CN" sz="2800" dirty="0"/>
              <a:t>Network File System, NFS</a:t>
            </a:r>
            <a:r>
              <a:rPr lang="zh-CN" altLang="en-US" sz="2800" dirty="0"/>
              <a:t>）采用客户</a:t>
            </a:r>
            <a:r>
              <a:rPr lang="en-US" altLang="zh-CN" sz="2800" dirty="0"/>
              <a:t>/</a:t>
            </a:r>
            <a:r>
              <a:rPr lang="zh-CN" altLang="en-US" sz="2800" dirty="0"/>
              <a:t>服务器工作模式。</a:t>
            </a:r>
          </a:p>
          <a:p>
            <a:r>
              <a:rPr lang="en-US" altLang="zh-CN" sz="2800" dirty="0"/>
              <a:t>NFS</a:t>
            </a:r>
            <a:r>
              <a:rPr lang="zh-CN" altLang="en-US" sz="2800" dirty="0"/>
              <a:t>是</a:t>
            </a:r>
            <a:r>
              <a:rPr lang="zh-CN" altLang="en-US" sz="2800" dirty="0">
                <a:solidFill>
                  <a:srgbClr val="FF0000"/>
                </a:solidFill>
              </a:rPr>
              <a:t>分布式计算系统</a:t>
            </a:r>
            <a:r>
              <a:rPr lang="zh-CN" altLang="en-US" sz="2800" dirty="0"/>
              <a:t>的一个组成部分，可实现在异种网络上共享和装配远程文件系统。</a:t>
            </a:r>
          </a:p>
          <a:p>
            <a:r>
              <a:rPr lang="en-US" altLang="zh-CN" sz="2800" dirty="0"/>
              <a:t>NFS</a:t>
            </a:r>
            <a:r>
              <a:rPr lang="zh-CN" altLang="en-US" sz="2800" dirty="0"/>
              <a:t>提供了一种在类</a:t>
            </a:r>
            <a:r>
              <a:rPr lang="en-US" altLang="zh-CN" sz="2800" dirty="0"/>
              <a:t>UNIX</a:t>
            </a:r>
            <a:r>
              <a:rPr lang="zh-CN" altLang="en-US" sz="2800" dirty="0"/>
              <a:t>系统上共享文件的方法。</a:t>
            </a:r>
          </a:p>
          <a:p>
            <a:r>
              <a:rPr lang="en-US" altLang="zh-CN" sz="2800" dirty="0"/>
              <a:t>NFS</a:t>
            </a:r>
            <a:r>
              <a:rPr lang="zh-CN" altLang="en-US" sz="2800" dirty="0"/>
              <a:t>还可以结合远程网络启动实现</a:t>
            </a:r>
          </a:p>
          <a:p>
            <a:pPr lvl="1"/>
            <a:r>
              <a:rPr lang="zh-CN" altLang="en-US" sz="2400" dirty="0"/>
              <a:t>无盘工作站（</a:t>
            </a:r>
            <a:r>
              <a:rPr lang="en-US" altLang="zh-CN" sz="2400" dirty="0"/>
              <a:t>PXE</a:t>
            </a:r>
            <a:r>
              <a:rPr lang="zh-CN" altLang="en-US" sz="2400" dirty="0"/>
              <a:t>启动系统，所有数据均在服务器的磁盘阵列上）</a:t>
            </a:r>
          </a:p>
          <a:p>
            <a:pPr lvl="1"/>
            <a:r>
              <a:rPr lang="zh-CN" altLang="en-US" sz="2400" dirty="0"/>
              <a:t>瘦客户工作站（本地启动系统，本地磁盘存储了常用的系统工具，而所有</a:t>
            </a:r>
            <a:r>
              <a:rPr lang="en-US" altLang="zh-CN" sz="2400" dirty="0"/>
              <a:t>/home</a:t>
            </a:r>
            <a:r>
              <a:rPr lang="zh-CN" altLang="en-US" sz="2400" dirty="0"/>
              <a:t>目录的用户数据被放在</a:t>
            </a:r>
            <a:r>
              <a:rPr lang="en-US" altLang="zh-CN" sz="2400" dirty="0"/>
              <a:t>NFS</a:t>
            </a:r>
            <a:r>
              <a:rPr lang="zh-CN" altLang="en-US" sz="2400" dirty="0"/>
              <a:t>服务器上并且在网络上处处可用）</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a:t>本章学习目标 </a:t>
            </a:r>
          </a:p>
        </p:txBody>
      </p:sp>
      <p:sp>
        <p:nvSpPr>
          <p:cNvPr id="104451" name="Rectangle 3"/>
          <p:cNvSpPr>
            <a:spLocks noGrp="1" noChangeArrowheads="1"/>
          </p:cNvSpPr>
          <p:nvPr>
            <p:ph type="body" idx="1"/>
          </p:nvPr>
        </p:nvSpPr>
        <p:spPr/>
        <p:txBody>
          <a:bodyPr/>
          <a:lstStyle/>
          <a:p>
            <a:r>
              <a:rPr lang="zh-CN" altLang="en-US" dirty="0"/>
              <a:t>理解</a:t>
            </a:r>
            <a:r>
              <a:rPr lang="en-US" altLang="zh-CN" dirty="0"/>
              <a:t>FTP</a:t>
            </a:r>
            <a:r>
              <a:rPr lang="zh-CN" altLang="en-US" dirty="0"/>
              <a:t>协议模型</a:t>
            </a:r>
            <a:endParaRPr lang="en-US" altLang="zh-CN" dirty="0"/>
          </a:p>
          <a:p>
            <a:r>
              <a:rPr lang="zh-CN" altLang="en-US" dirty="0"/>
              <a:t>掌握</a:t>
            </a:r>
            <a:r>
              <a:rPr lang="en-US" altLang="zh-CN" dirty="0"/>
              <a:t>FTP</a:t>
            </a:r>
            <a:r>
              <a:rPr lang="zh-CN" altLang="zh-CN" dirty="0"/>
              <a:t>的数据传输模式及使用场合</a:t>
            </a:r>
            <a:endParaRPr lang="en-US" altLang="zh-CN" dirty="0"/>
          </a:p>
          <a:p>
            <a:r>
              <a:rPr lang="zh-CN" altLang="zh-CN" dirty="0"/>
              <a:t>学会配置</a:t>
            </a:r>
            <a:r>
              <a:rPr lang="zh-CN" altLang="en-US" dirty="0"/>
              <a:t>各种</a:t>
            </a:r>
            <a:r>
              <a:rPr lang="en-US" altLang="zh-CN" dirty="0"/>
              <a:t>FTP</a:t>
            </a:r>
            <a:r>
              <a:rPr lang="zh-CN" altLang="en-US" dirty="0"/>
              <a:t>服务器</a:t>
            </a:r>
            <a:endParaRPr lang="en-US" altLang="zh-CN" dirty="0"/>
          </a:p>
          <a:p>
            <a:r>
              <a:rPr lang="zh-CN" altLang="en-US" dirty="0"/>
              <a:t>理解</a:t>
            </a:r>
            <a:r>
              <a:rPr lang="en-US" altLang="zh-CN" dirty="0"/>
              <a:t>NFS</a:t>
            </a:r>
            <a:r>
              <a:rPr lang="zh-CN" altLang="en-US" dirty="0"/>
              <a:t>和</a:t>
            </a:r>
            <a:r>
              <a:rPr lang="en-US" altLang="zh-CN" dirty="0"/>
              <a:t>RPC</a:t>
            </a:r>
            <a:r>
              <a:rPr lang="zh-CN" altLang="en-US" dirty="0"/>
              <a:t>的关系</a:t>
            </a:r>
            <a:endParaRPr lang="en-US" altLang="zh-CN" dirty="0"/>
          </a:p>
          <a:p>
            <a:r>
              <a:rPr lang="zh-CN" altLang="en-US" dirty="0"/>
              <a:t>学会配置</a:t>
            </a:r>
            <a:r>
              <a:rPr lang="en-US" altLang="zh-CN" dirty="0"/>
              <a:t>NFS</a:t>
            </a:r>
            <a:r>
              <a:rPr lang="zh-CN" altLang="en-US" dirty="0"/>
              <a:t>目录共享</a:t>
            </a:r>
            <a:endParaRPr lang="en-US" altLang="zh-CN" dirty="0"/>
          </a:p>
          <a:p>
            <a:r>
              <a:rPr lang="zh-CN" altLang="en-US" dirty="0"/>
              <a:t>掌握</a:t>
            </a:r>
            <a:r>
              <a:rPr lang="en-US" altLang="zh-CN" dirty="0"/>
              <a:t>NFS</a:t>
            </a:r>
            <a:r>
              <a:rPr lang="zh-CN" altLang="en-US" dirty="0"/>
              <a:t>相关工具的使用</a:t>
            </a:r>
            <a:endParaRPr lang="en-US" altLang="zh-CN" dirty="0"/>
          </a:p>
          <a:p>
            <a:r>
              <a:rPr lang="zh-CN" altLang="en-US" dirty="0"/>
              <a:t>学会挂装</a:t>
            </a:r>
            <a:r>
              <a:rPr lang="en-US" altLang="zh-CN" dirty="0"/>
              <a:t>NFS</a:t>
            </a:r>
            <a:r>
              <a:rPr lang="zh-CN" altLang="en-US" dirty="0"/>
              <a:t>文件系统</a:t>
            </a:r>
          </a:p>
        </p:txBody>
      </p:sp>
      <p:sp>
        <p:nvSpPr>
          <p:cNvPr id="6" name="日期占位符 5"/>
          <p:cNvSpPr>
            <a:spLocks noGrp="1"/>
          </p:cNvSpPr>
          <p:nvPr>
            <p:ph type="dt" sz="half" idx="10"/>
          </p:nvPr>
        </p:nvSpPr>
        <p:spPr/>
        <p:txBody>
          <a:bodyPr/>
          <a:lstStyle/>
          <a:p>
            <a:fld id="{ECC8B645-3D00-4390-A80B-A886A73B120C}"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3</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协议模型</a:t>
            </a:r>
          </a:p>
        </p:txBody>
      </p:sp>
      <p:sp>
        <p:nvSpPr>
          <p:cNvPr id="3" name="内容占位符 2"/>
          <p:cNvSpPr>
            <a:spLocks noGrp="1"/>
          </p:cNvSpPr>
          <p:nvPr>
            <p:ph idx="1"/>
          </p:nvPr>
        </p:nvSpPr>
        <p:spPr>
          <a:xfrm>
            <a:off x="457200" y="1357298"/>
            <a:ext cx="8229600" cy="4773627"/>
          </a:xfrm>
        </p:spPr>
        <p:txBody>
          <a:bodyPr/>
          <a:lstStyle/>
          <a:p>
            <a:r>
              <a:rPr lang="en-US" altLang="zh-CN" dirty="0"/>
              <a:t>NFS</a:t>
            </a:r>
            <a:r>
              <a:rPr lang="zh-CN" altLang="zh-CN" dirty="0"/>
              <a:t>协议</a:t>
            </a:r>
            <a:r>
              <a:rPr lang="zh-CN" altLang="en-US" dirty="0"/>
              <a:t>提供了</a:t>
            </a:r>
            <a:r>
              <a:rPr lang="zh-CN" altLang="zh-CN" dirty="0"/>
              <a:t>一种</a:t>
            </a:r>
            <a:r>
              <a:rPr lang="zh-CN" altLang="zh-CN" dirty="0">
                <a:highlight>
                  <a:srgbClr val="FFFF00"/>
                </a:highlight>
              </a:rPr>
              <a:t>远程文件系统规范</a:t>
            </a:r>
            <a:endParaRPr lang="en-US" altLang="zh-CN" dirty="0">
              <a:highlight>
                <a:srgbClr val="FFFF00"/>
              </a:highlight>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30</a:t>
            </a:fld>
            <a:endParaRPr lang="en-US" altLang="zh-CN" dirty="0"/>
          </a:p>
        </p:txBody>
      </p:sp>
      <p:pic>
        <p:nvPicPr>
          <p:cNvPr id="2050" name="Picture 2" descr="NFS 堆栈 - 客户端和服务器"/>
          <p:cNvPicPr>
            <a:picLocks noChangeAspect="1" noChangeArrowheads="1"/>
          </p:cNvPicPr>
          <p:nvPr/>
        </p:nvPicPr>
        <p:blipFill>
          <a:blip r:embed="rId2"/>
          <a:srcRect/>
          <a:stretch>
            <a:fillRect/>
          </a:stretch>
        </p:blipFill>
        <p:spPr bwMode="auto">
          <a:xfrm>
            <a:off x="1714480" y="2071677"/>
            <a:ext cx="5500726" cy="404838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协议版本</a:t>
            </a:r>
          </a:p>
        </p:txBody>
      </p:sp>
      <p:sp>
        <p:nvSpPr>
          <p:cNvPr id="3" name="内容占位符 2"/>
          <p:cNvSpPr>
            <a:spLocks noGrp="1"/>
          </p:cNvSpPr>
          <p:nvPr>
            <p:ph idx="1"/>
          </p:nvPr>
        </p:nvSpPr>
        <p:spPr>
          <a:xfrm>
            <a:off x="457200" y="5000636"/>
            <a:ext cx="8229600" cy="1130289"/>
          </a:xfrm>
        </p:spPr>
        <p:txBody>
          <a:bodyPr/>
          <a:lstStyle/>
          <a:p>
            <a:r>
              <a:rPr lang="en-US" altLang="zh-CN" dirty="0"/>
              <a:t>RHEL /</a:t>
            </a:r>
            <a:r>
              <a:rPr lang="en-US" altLang="zh-CN" dirty="0" err="1"/>
              <a:t>CentOS</a:t>
            </a:r>
            <a:r>
              <a:rPr lang="en-US" altLang="zh-CN" dirty="0"/>
              <a:t> 7 </a:t>
            </a:r>
            <a:r>
              <a:rPr lang="zh-CN" altLang="zh-CN" dirty="0"/>
              <a:t>支持</a:t>
            </a:r>
            <a:r>
              <a:rPr lang="en-US" altLang="zh-CN" dirty="0"/>
              <a:t>NFS V3</a:t>
            </a:r>
            <a:r>
              <a:rPr lang="zh-CN" altLang="zh-CN" dirty="0"/>
              <a:t>、</a:t>
            </a:r>
            <a:r>
              <a:rPr lang="en-US" altLang="zh-CN" dirty="0"/>
              <a:t>NFS V4</a:t>
            </a:r>
            <a:r>
              <a:rPr lang="zh-CN" altLang="zh-CN" dirty="0"/>
              <a:t>客户端，默认使用</a:t>
            </a:r>
            <a:r>
              <a:rPr lang="en-US" altLang="zh-CN" dirty="0"/>
              <a:t>NFS V4</a:t>
            </a:r>
            <a:r>
              <a:rPr lang="zh-CN" altLang="zh-CN" dirty="0"/>
              <a:t>协议。</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31</a:t>
            </a:fld>
            <a:endParaRPr lang="en-US" altLang="zh-CN" dirty="0"/>
          </a:p>
        </p:txBody>
      </p:sp>
      <p:graphicFrame>
        <p:nvGraphicFramePr>
          <p:cNvPr id="7" name="表格 6"/>
          <p:cNvGraphicFramePr>
            <a:graphicFrameLocks noGrp="1"/>
          </p:cNvGraphicFramePr>
          <p:nvPr/>
        </p:nvGraphicFramePr>
        <p:xfrm>
          <a:off x="357158" y="1428736"/>
          <a:ext cx="8215370" cy="3214710"/>
        </p:xfrm>
        <a:graphic>
          <a:graphicData uri="http://schemas.openxmlformats.org/drawingml/2006/table">
            <a:tbl>
              <a:tblPr/>
              <a:tblGrid>
                <a:gridCol w="1003919">
                  <a:extLst>
                    <a:ext uri="{9D8B030D-6E8A-4147-A177-3AD203B41FA5}">
                      <a16:colId xmlns:a16="http://schemas.microsoft.com/office/drawing/2014/main" val="20000"/>
                    </a:ext>
                  </a:extLst>
                </a:gridCol>
                <a:gridCol w="4242417">
                  <a:extLst>
                    <a:ext uri="{9D8B030D-6E8A-4147-A177-3AD203B41FA5}">
                      <a16:colId xmlns:a16="http://schemas.microsoft.com/office/drawing/2014/main" val="20001"/>
                    </a:ext>
                  </a:extLst>
                </a:gridCol>
                <a:gridCol w="860666">
                  <a:extLst>
                    <a:ext uri="{9D8B030D-6E8A-4147-A177-3AD203B41FA5}">
                      <a16:colId xmlns:a16="http://schemas.microsoft.com/office/drawing/2014/main" val="20002"/>
                    </a:ext>
                  </a:extLst>
                </a:gridCol>
                <a:gridCol w="1130739">
                  <a:extLst>
                    <a:ext uri="{9D8B030D-6E8A-4147-A177-3AD203B41FA5}">
                      <a16:colId xmlns:a16="http://schemas.microsoft.com/office/drawing/2014/main" val="20003"/>
                    </a:ext>
                  </a:extLst>
                </a:gridCol>
                <a:gridCol w="977629">
                  <a:extLst>
                    <a:ext uri="{9D8B030D-6E8A-4147-A177-3AD203B41FA5}">
                      <a16:colId xmlns:a16="http://schemas.microsoft.com/office/drawing/2014/main" val="20004"/>
                    </a:ext>
                  </a:extLst>
                </a:gridCol>
              </a:tblGrid>
              <a:tr h="459244">
                <a:tc>
                  <a:txBody>
                    <a:bodyPr/>
                    <a:lstStyle/>
                    <a:p>
                      <a:pPr algn="ctr">
                        <a:lnSpc>
                          <a:spcPts val="1400"/>
                        </a:lnSpc>
                        <a:spcAft>
                          <a:spcPts val="0"/>
                        </a:spcAft>
                      </a:pPr>
                      <a:r>
                        <a:rPr lang="zh-CN" sz="1600" kern="100" dirty="0">
                          <a:latin typeface="Times New Roman"/>
                          <a:ea typeface="宋体"/>
                          <a:cs typeface="Times New Roman"/>
                        </a:rPr>
                        <a:t>协议版本</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zh-CN" sz="1600" kern="100" dirty="0">
                          <a:latin typeface="Times New Roman"/>
                          <a:ea typeface="宋体"/>
                          <a:cs typeface="Times New Roman"/>
                        </a:rPr>
                        <a:t>说</a:t>
                      </a:r>
                      <a:r>
                        <a:rPr lang="en-US" sz="1600" kern="100" dirty="0">
                          <a:latin typeface="Times New Roman"/>
                          <a:ea typeface="宋体"/>
                          <a:cs typeface="Times New Roman"/>
                        </a:rPr>
                        <a:t>    </a:t>
                      </a:r>
                      <a:r>
                        <a:rPr lang="zh-CN" sz="1600" kern="100" dirty="0">
                          <a:latin typeface="Times New Roman"/>
                          <a:ea typeface="宋体"/>
                          <a:cs typeface="Times New Roman"/>
                        </a:rPr>
                        <a:t>明</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zh-CN" sz="1600" kern="100" dirty="0">
                          <a:latin typeface="Times New Roman"/>
                          <a:ea typeface="宋体"/>
                          <a:cs typeface="Times New Roman"/>
                        </a:rPr>
                        <a:t>与</a:t>
                      </a:r>
                      <a:r>
                        <a:rPr lang="en-US" sz="1600" kern="100" dirty="0">
                          <a:latin typeface="Times New Roman"/>
                          <a:ea typeface="宋体"/>
                          <a:cs typeface="Times New Roman"/>
                        </a:rPr>
                        <a:t>RPC</a:t>
                      </a:r>
                      <a:r>
                        <a:rPr lang="zh-CN" sz="1600" kern="100" dirty="0">
                          <a:latin typeface="Times New Roman"/>
                          <a:ea typeface="宋体"/>
                          <a:cs typeface="Times New Roman"/>
                        </a:rPr>
                        <a:t>协同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zh-CN" sz="1600" kern="100">
                          <a:latin typeface="Times New Roman"/>
                          <a:ea typeface="宋体"/>
                          <a:cs typeface="Times New Roman"/>
                        </a:rPr>
                        <a:t>传输协议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ts val="1400"/>
                        </a:lnSpc>
                        <a:spcAft>
                          <a:spcPts val="0"/>
                        </a:spcAft>
                      </a:pPr>
                      <a:r>
                        <a:rPr lang="en-US" sz="1600" kern="100" dirty="0">
                          <a:latin typeface="Times New Roman"/>
                          <a:ea typeface="宋体"/>
                          <a:cs typeface="Times New Roman"/>
                        </a:rPr>
                        <a:t>RPC</a:t>
                      </a:r>
                      <a:r>
                        <a:rPr lang="zh-CN" sz="1600" kern="100" dirty="0">
                          <a:latin typeface="Times New Roman"/>
                          <a:ea typeface="宋体"/>
                          <a:cs typeface="Times New Roman"/>
                        </a:rPr>
                        <a:t>标准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459244">
                <a:tc>
                  <a:txBody>
                    <a:bodyPr/>
                    <a:lstStyle/>
                    <a:p>
                      <a:pPr algn="just">
                        <a:lnSpc>
                          <a:spcPts val="1400"/>
                        </a:lnSpc>
                        <a:spcAft>
                          <a:spcPts val="0"/>
                        </a:spcAft>
                      </a:pPr>
                      <a:r>
                        <a:rPr lang="en-US" sz="1600" kern="100" dirty="0">
                          <a:latin typeface="Times New Roman"/>
                          <a:ea typeface="宋体"/>
                          <a:cs typeface="Times New Roman"/>
                        </a:rPr>
                        <a:t>NFS V2</a:t>
                      </a:r>
                      <a:endParaRPr lang="zh-CN" sz="1600" kern="100" dirty="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诞生于</a:t>
                      </a:r>
                      <a:r>
                        <a:rPr lang="en-US" sz="1600" kern="100" dirty="0">
                          <a:latin typeface="Times New Roman"/>
                          <a:ea typeface="宋体"/>
                          <a:cs typeface="Times New Roman"/>
                        </a:rPr>
                        <a:t>20</a:t>
                      </a:r>
                      <a:r>
                        <a:rPr lang="zh-CN" sz="1600" kern="100" dirty="0">
                          <a:latin typeface="Times New Roman"/>
                          <a:ea typeface="宋体"/>
                          <a:cs typeface="Times New Roman"/>
                        </a:rPr>
                        <a:t>世纪</a:t>
                      </a:r>
                      <a:r>
                        <a:rPr lang="en-US" sz="1600" kern="100" dirty="0">
                          <a:latin typeface="Times New Roman"/>
                          <a:ea typeface="宋体"/>
                          <a:cs typeface="Times New Roman"/>
                        </a:rPr>
                        <a:t>80</a:t>
                      </a:r>
                      <a:r>
                        <a:rPr lang="zh-CN" sz="1600" kern="100" dirty="0">
                          <a:latin typeface="Times New Roman"/>
                          <a:ea typeface="宋体"/>
                          <a:cs typeface="Times New Roman"/>
                        </a:rPr>
                        <a:t>年代的协议标准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a:latin typeface="Times New Roman"/>
                          <a:ea typeface="宋体"/>
                          <a:cs typeface="Times New Roman"/>
                        </a:rPr>
                        <a:t>需要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err="1">
                          <a:latin typeface="Times New Roman"/>
                          <a:ea typeface="宋体"/>
                          <a:cs typeface="Times New Roman"/>
                        </a:rPr>
                        <a:t>UDP</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a:latin typeface="Times New Roman"/>
                          <a:ea typeface="宋体"/>
                          <a:cs typeface="Times New Roman"/>
                        </a:rPr>
                        <a:t>RFC1094</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918489">
                <a:tc>
                  <a:txBody>
                    <a:bodyPr/>
                    <a:lstStyle/>
                    <a:p>
                      <a:pPr algn="just">
                        <a:lnSpc>
                          <a:spcPts val="1400"/>
                        </a:lnSpc>
                        <a:spcAft>
                          <a:spcPts val="0"/>
                        </a:spcAft>
                      </a:pPr>
                      <a:r>
                        <a:rPr lang="en-US" sz="1600" kern="100">
                          <a:latin typeface="Times New Roman"/>
                          <a:ea typeface="宋体"/>
                          <a:cs typeface="Times New Roman"/>
                        </a:rPr>
                        <a:t>NFS V3</a:t>
                      </a:r>
                      <a:endParaRPr lang="zh-CN" sz="16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具有更好的可扩展性、支持大文件</a:t>
                      </a:r>
                      <a:r>
                        <a:rPr lang="en-US" sz="1600" kern="100" dirty="0">
                          <a:latin typeface="Times New Roman"/>
                          <a:ea typeface="宋体"/>
                          <a:cs typeface="Times New Roman"/>
                        </a:rPr>
                        <a:t>(</a:t>
                      </a:r>
                      <a:r>
                        <a:rPr lang="zh-CN" sz="1600" kern="100" dirty="0">
                          <a:latin typeface="Times New Roman"/>
                          <a:ea typeface="宋体"/>
                          <a:cs typeface="Times New Roman"/>
                        </a:rPr>
                        <a:t>超过</a:t>
                      </a:r>
                      <a:r>
                        <a:rPr lang="en-US" sz="1600" kern="100" dirty="0">
                          <a:latin typeface="Times New Roman"/>
                          <a:ea typeface="宋体"/>
                          <a:cs typeface="Times New Roman"/>
                        </a:rPr>
                        <a:t>2GB)</a:t>
                      </a:r>
                      <a:r>
                        <a:rPr lang="zh-CN" sz="1600" kern="100" dirty="0">
                          <a:latin typeface="Times New Roman"/>
                          <a:ea typeface="宋体"/>
                          <a:cs typeface="Times New Roman"/>
                        </a:rPr>
                        <a:t>、异步写入以及使用</a:t>
                      </a:r>
                      <a:r>
                        <a:rPr lang="en-US" sz="1600" kern="100" dirty="0">
                          <a:latin typeface="Times New Roman"/>
                          <a:ea typeface="宋体"/>
                          <a:cs typeface="Times New Roman"/>
                        </a:rPr>
                        <a:t>TCP</a:t>
                      </a:r>
                      <a:r>
                        <a:rPr lang="zh-CN" sz="1600" kern="100" dirty="0">
                          <a:latin typeface="Times New Roman"/>
                          <a:ea typeface="宋体"/>
                          <a:cs typeface="Times New Roman"/>
                        </a:rPr>
                        <a:t>传输协议</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a:latin typeface="Times New Roman"/>
                          <a:ea typeface="宋体"/>
                          <a:cs typeface="Times New Roman"/>
                        </a:rPr>
                        <a:t>需要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TCP/UDP</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RFC1813</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918489">
                <a:tc>
                  <a:txBody>
                    <a:bodyPr/>
                    <a:lstStyle/>
                    <a:p>
                      <a:pPr algn="just">
                        <a:lnSpc>
                          <a:spcPts val="1400"/>
                        </a:lnSpc>
                        <a:spcAft>
                          <a:spcPts val="0"/>
                        </a:spcAft>
                      </a:pPr>
                      <a:r>
                        <a:rPr lang="en-US" sz="1600" kern="100">
                          <a:latin typeface="Times New Roman"/>
                          <a:ea typeface="宋体"/>
                          <a:cs typeface="Times New Roman"/>
                        </a:rPr>
                        <a:t>NFS V4</a:t>
                      </a:r>
                      <a:endParaRPr lang="zh-CN" sz="16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内置了远程挂装和文件锁定协议支持，支持通过</a:t>
                      </a:r>
                      <a:r>
                        <a:rPr lang="en-US" sz="1600" kern="100" dirty="0">
                          <a:latin typeface="Times New Roman"/>
                          <a:ea typeface="宋体"/>
                          <a:cs typeface="Times New Roman"/>
                        </a:rPr>
                        <a:t> </a:t>
                      </a:r>
                      <a:r>
                        <a:rPr lang="en-US" sz="1600" kern="100" dirty="0" err="1">
                          <a:latin typeface="Times New Roman"/>
                          <a:ea typeface="宋体"/>
                          <a:cs typeface="Times New Roman"/>
                        </a:rPr>
                        <a:t>kerberos</a:t>
                      </a:r>
                      <a:r>
                        <a:rPr lang="en-US" sz="1600" kern="100" dirty="0">
                          <a:latin typeface="Times New Roman"/>
                          <a:ea typeface="宋体"/>
                          <a:cs typeface="Times New Roman"/>
                        </a:rPr>
                        <a:t> </a:t>
                      </a:r>
                      <a:r>
                        <a:rPr lang="zh-CN" sz="1600" kern="100" dirty="0">
                          <a:latin typeface="Times New Roman"/>
                          <a:ea typeface="宋体"/>
                          <a:cs typeface="Times New Roman"/>
                        </a:rPr>
                        <a:t>进行安全用户身份验证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无需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a:latin typeface="Times New Roman"/>
                          <a:ea typeface="宋体"/>
                          <a:cs typeface="Times New Roman"/>
                        </a:rPr>
                        <a:t>TCP</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a:latin typeface="Times New Roman"/>
                          <a:ea typeface="宋体"/>
                          <a:cs typeface="Times New Roman"/>
                        </a:rPr>
                        <a:t>RFC 3530</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3"/>
                  </a:ext>
                </a:extLst>
              </a:tr>
              <a:tr h="459244">
                <a:tc>
                  <a:txBody>
                    <a:bodyPr/>
                    <a:lstStyle/>
                    <a:p>
                      <a:pPr algn="just">
                        <a:lnSpc>
                          <a:spcPts val="1400"/>
                        </a:lnSpc>
                        <a:spcAft>
                          <a:spcPts val="0"/>
                        </a:spcAft>
                      </a:pPr>
                      <a:r>
                        <a:rPr lang="en-US" sz="1600" kern="100">
                          <a:latin typeface="Times New Roman"/>
                          <a:ea typeface="宋体"/>
                          <a:cs typeface="Times New Roman"/>
                        </a:rPr>
                        <a:t>NFS V4.1</a:t>
                      </a:r>
                      <a:endParaRPr lang="zh-CN" sz="1600" kern="100">
                        <a:latin typeface="Times New Roman"/>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dirty="0">
                          <a:latin typeface="Times New Roman"/>
                          <a:ea typeface="宋体"/>
                          <a:cs typeface="Times New Roman"/>
                        </a:rPr>
                        <a:t>支持更高扩展性和更高性能的并行</a:t>
                      </a:r>
                      <a:r>
                        <a:rPr lang="en-US" sz="1600" kern="100" dirty="0">
                          <a:latin typeface="Times New Roman"/>
                          <a:ea typeface="宋体"/>
                          <a:cs typeface="Times New Roman"/>
                        </a:rPr>
                        <a:t>NFS</a:t>
                      </a:r>
                      <a:r>
                        <a:rPr lang="zh-CN" sz="1600" kern="100" dirty="0">
                          <a:latin typeface="Times New Roman"/>
                          <a:ea typeface="宋体"/>
                          <a:cs typeface="Times New Roman"/>
                        </a:rPr>
                        <a:t>（</a:t>
                      </a:r>
                      <a:r>
                        <a:rPr lang="en-US" sz="1600" kern="100" dirty="0" err="1">
                          <a:latin typeface="Times New Roman"/>
                          <a:ea typeface="宋体"/>
                          <a:cs typeface="Times New Roman"/>
                        </a:rPr>
                        <a:t>pNFS</a:t>
                      </a:r>
                      <a:r>
                        <a:rPr lang="zh-CN" sz="1600" kern="100" dirty="0">
                          <a:latin typeface="Times New Roman"/>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zh-CN" sz="1600" kern="100">
                          <a:latin typeface="Times New Roman"/>
                          <a:ea typeface="宋体"/>
                          <a:cs typeface="Times New Roman"/>
                        </a:rPr>
                        <a:t>无需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a:latin typeface="Times New Roman"/>
                          <a:ea typeface="宋体"/>
                          <a:cs typeface="Times New Roman"/>
                        </a:rPr>
                        <a:t>TCP</a:t>
                      </a:r>
                      <a:endParaRPr lang="zh-CN" sz="16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just">
                        <a:lnSpc>
                          <a:spcPts val="1400"/>
                        </a:lnSpc>
                        <a:spcAft>
                          <a:spcPts val="0"/>
                        </a:spcAft>
                      </a:pPr>
                      <a:r>
                        <a:rPr lang="en-US" sz="1600" kern="100" dirty="0">
                          <a:latin typeface="Times New Roman"/>
                          <a:ea typeface="宋体"/>
                          <a:cs typeface="Times New Roman"/>
                        </a:rPr>
                        <a:t>RFC 5661</a:t>
                      </a:r>
                      <a:endParaRPr lang="zh-CN" sz="16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RPC</a:t>
            </a:r>
            <a:endParaRPr lang="zh-CN" altLang="en-US" dirty="0"/>
          </a:p>
        </p:txBody>
      </p:sp>
      <p:sp>
        <p:nvSpPr>
          <p:cNvPr id="3" name="内容占位符 2"/>
          <p:cNvSpPr>
            <a:spLocks noGrp="1"/>
          </p:cNvSpPr>
          <p:nvPr>
            <p:ph idx="1"/>
          </p:nvPr>
        </p:nvSpPr>
        <p:spPr>
          <a:xfrm>
            <a:off x="457200" y="1052736"/>
            <a:ext cx="8229600" cy="5078189"/>
          </a:xfrm>
        </p:spPr>
        <p:txBody>
          <a:bodyPr/>
          <a:lstStyle/>
          <a:p>
            <a:r>
              <a:rPr lang="en-US" altLang="zh-CN" sz="2800" dirty="0"/>
              <a:t>NFS v3</a:t>
            </a:r>
            <a:r>
              <a:rPr lang="zh-CN" altLang="en-US" sz="2800" dirty="0"/>
              <a:t>协议本身并没有网络传输功能，而是基于远程过程调用（</a:t>
            </a:r>
            <a:r>
              <a:rPr lang="en-US" altLang="zh-CN" sz="2800" dirty="0"/>
              <a:t>Remote Procedure Call</a:t>
            </a:r>
            <a:r>
              <a:rPr lang="zh-CN" altLang="en-US" sz="2800" dirty="0"/>
              <a:t>，</a:t>
            </a:r>
            <a:r>
              <a:rPr lang="en-US" altLang="zh-CN" sz="2800" dirty="0"/>
              <a:t>RPC</a:t>
            </a:r>
            <a:r>
              <a:rPr lang="zh-CN" altLang="en-US" sz="2800" dirty="0"/>
              <a:t>）协议实现的</a:t>
            </a:r>
            <a:endParaRPr lang="en-US" altLang="zh-CN" sz="2800" dirty="0"/>
          </a:p>
          <a:p>
            <a:r>
              <a:rPr lang="en-US" altLang="zh-CN" sz="2800" dirty="0"/>
              <a:t>RPC</a:t>
            </a:r>
            <a:r>
              <a:rPr lang="zh-CN" altLang="en-US" sz="2800" dirty="0"/>
              <a:t>提供了一个面向过程的远程服务的接口。</a:t>
            </a:r>
          </a:p>
          <a:p>
            <a:r>
              <a:rPr lang="en-US" altLang="zh-CN" sz="2800" dirty="0"/>
              <a:t>RPC</a:t>
            </a:r>
            <a:r>
              <a:rPr lang="zh-CN" altLang="en-US" sz="2800" dirty="0"/>
              <a:t>可以通过网络从远程主机程序上请求服务，而不需要了解底层网络技术的协议。</a:t>
            </a:r>
          </a:p>
          <a:p>
            <a:r>
              <a:rPr lang="en-US" altLang="zh-CN" sz="2800" dirty="0"/>
              <a:t>RPC</a:t>
            </a:r>
            <a:r>
              <a:rPr lang="zh-CN" altLang="en-US" sz="2800" dirty="0"/>
              <a:t>工作在</a:t>
            </a:r>
            <a:r>
              <a:rPr lang="en-US" altLang="zh-CN" sz="2800" dirty="0"/>
              <a:t>OSI</a:t>
            </a:r>
            <a:r>
              <a:rPr lang="zh-CN" altLang="en-US" sz="2800" dirty="0"/>
              <a:t>模型的会话层，它可以为遵从</a:t>
            </a:r>
            <a:r>
              <a:rPr lang="en-US" altLang="zh-CN" sz="2800" dirty="0"/>
              <a:t>RPC</a:t>
            </a:r>
            <a:r>
              <a:rPr lang="zh-CN" altLang="en-US" sz="2800" dirty="0"/>
              <a:t>协议应用层协议提供端口注册功能。</a:t>
            </a:r>
            <a:endParaRPr lang="en-US" altLang="zh-CN" sz="2800" dirty="0"/>
          </a:p>
          <a:p>
            <a:r>
              <a:rPr lang="zh-CN" altLang="en-US" sz="2800" dirty="0"/>
              <a:t>事实上，有很多服务（</a:t>
            </a:r>
            <a:r>
              <a:rPr lang="en-US" altLang="zh-CN" sz="2800" dirty="0"/>
              <a:t>NFS</a:t>
            </a:r>
            <a:r>
              <a:rPr lang="zh-CN" altLang="en-US" sz="2800" dirty="0"/>
              <a:t>和</a:t>
            </a:r>
            <a:r>
              <a:rPr lang="en-US" altLang="zh-CN" sz="2800" dirty="0"/>
              <a:t>NIS</a:t>
            </a:r>
            <a:r>
              <a:rPr lang="zh-CN" altLang="en-US" sz="2800" dirty="0"/>
              <a:t>等）都可以向</a:t>
            </a:r>
            <a:r>
              <a:rPr lang="en-US" altLang="zh-CN" sz="2800" dirty="0"/>
              <a:t>RPC</a:t>
            </a:r>
            <a:r>
              <a:rPr lang="zh-CN" altLang="en-US" sz="2800" dirty="0"/>
              <a:t>注册端口。</a:t>
            </a:r>
            <a:endParaRPr lang="en-US" altLang="zh-CN" sz="2800" dirty="0"/>
          </a:p>
          <a:p>
            <a:r>
              <a:rPr lang="en-US" altLang="zh-CN" sz="2800" dirty="0"/>
              <a:t>RPC </a:t>
            </a:r>
            <a:r>
              <a:rPr lang="zh-CN" altLang="en-US" sz="2800" dirty="0"/>
              <a:t>使用网络端口</a:t>
            </a:r>
            <a:r>
              <a:rPr lang="en-US" altLang="zh-CN" sz="2800" dirty="0"/>
              <a:t>111 </a:t>
            </a:r>
            <a:r>
              <a:rPr lang="zh-CN" altLang="en-US" sz="2800" dirty="0"/>
              <a:t>来监听客户端的请求。</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RPC</a:t>
            </a:r>
            <a:r>
              <a:rPr lang="zh-CN" altLang="en-US" dirty="0"/>
              <a:t>协议模型</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33</a:t>
            </a:fld>
            <a:endParaRPr lang="en-US" altLang="zh-CN" dirty="0"/>
          </a:p>
        </p:txBody>
      </p:sp>
      <p:pic>
        <p:nvPicPr>
          <p:cNvPr id="65538" name="Picture 2" descr="RPC"/>
          <p:cNvPicPr>
            <a:picLocks noChangeAspect="1" noChangeArrowheads="1"/>
          </p:cNvPicPr>
          <p:nvPr/>
        </p:nvPicPr>
        <p:blipFill>
          <a:blip r:embed="rId2"/>
          <a:srcRect/>
          <a:stretch>
            <a:fillRect/>
          </a:stretch>
        </p:blipFill>
        <p:spPr bwMode="auto">
          <a:xfrm>
            <a:off x="285720" y="1643050"/>
            <a:ext cx="8598836" cy="400052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NFS V3</a:t>
            </a:r>
            <a:r>
              <a:rPr lang="zh-CN" altLang="en-US" dirty="0"/>
              <a:t>与</a:t>
            </a:r>
            <a:r>
              <a:rPr lang="en-US" dirty="0"/>
              <a:t> RPC</a:t>
            </a:r>
            <a:endParaRPr lang="zh-CN" altLang="en-US" dirty="0"/>
          </a:p>
        </p:txBody>
      </p:sp>
      <p:sp>
        <p:nvSpPr>
          <p:cNvPr id="3" name="内容占位符 2"/>
          <p:cNvSpPr>
            <a:spLocks noGrp="1"/>
          </p:cNvSpPr>
          <p:nvPr>
            <p:ph idx="1"/>
          </p:nvPr>
        </p:nvSpPr>
        <p:spPr>
          <a:xfrm>
            <a:off x="457200" y="5286388"/>
            <a:ext cx="8401080" cy="844537"/>
          </a:xfrm>
        </p:spPr>
        <p:txBody>
          <a:bodyPr/>
          <a:lstStyle/>
          <a:p>
            <a:r>
              <a:rPr lang="en-US" dirty="0" err="1"/>
              <a:t>Portmapper</a:t>
            </a:r>
            <a:r>
              <a:rPr lang="zh-CN" altLang="en-US" dirty="0"/>
              <a:t>服务（</a:t>
            </a:r>
            <a:r>
              <a:rPr lang="en-US" dirty="0" err="1"/>
              <a:t>rpcbind</a:t>
            </a:r>
            <a:r>
              <a:rPr lang="zh-CN" altLang="en-US" dirty="0"/>
              <a:t>）监听在</a:t>
            </a:r>
            <a:r>
              <a:rPr lang="en-US" dirty="0"/>
              <a:t> 111</a:t>
            </a:r>
            <a:r>
              <a:rPr lang="zh-CN" altLang="en-US" dirty="0"/>
              <a:t>端口</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34</a:t>
            </a:fld>
            <a:endParaRPr lang="en-US" altLang="zh-CN" dirty="0"/>
          </a:p>
        </p:txBody>
      </p:sp>
      <p:pic>
        <p:nvPicPr>
          <p:cNvPr id="66562" name="Picture 2" descr="NFSv3"/>
          <p:cNvPicPr>
            <a:picLocks noChangeAspect="1" noChangeArrowheads="1"/>
          </p:cNvPicPr>
          <p:nvPr/>
        </p:nvPicPr>
        <p:blipFill>
          <a:blip r:embed="rId2"/>
          <a:srcRect/>
          <a:stretch>
            <a:fillRect/>
          </a:stretch>
        </p:blipFill>
        <p:spPr bwMode="auto">
          <a:xfrm>
            <a:off x="428596" y="1500174"/>
            <a:ext cx="8428763" cy="3429024"/>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 v3</a:t>
            </a:r>
            <a:r>
              <a:rPr lang="zh-CN" altLang="en-US" dirty="0"/>
              <a:t>的守护进程</a:t>
            </a:r>
          </a:p>
        </p:txBody>
      </p:sp>
      <p:sp>
        <p:nvSpPr>
          <p:cNvPr id="3" name="内容占位符 2"/>
          <p:cNvSpPr>
            <a:spLocks noGrp="1"/>
          </p:cNvSpPr>
          <p:nvPr>
            <p:ph idx="1"/>
          </p:nvPr>
        </p:nvSpPr>
        <p:spPr>
          <a:xfrm>
            <a:off x="457200" y="1412776"/>
            <a:ext cx="8229600" cy="1656185"/>
          </a:xfrm>
        </p:spPr>
        <p:txBody>
          <a:bodyPr/>
          <a:lstStyle/>
          <a:p>
            <a:r>
              <a:rPr lang="en-US" altLang="zh-CN" dirty="0"/>
              <a:t>NFS v3</a:t>
            </a:r>
            <a:r>
              <a:rPr lang="zh-CN" altLang="en-US" dirty="0"/>
              <a:t>的不同功能由不同的守护进程提供。</a:t>
            </a:r>
          </a:p>
          <a:p>
            <a:r>
              <a:rPr lang="en-US" altLang="zh-CN" dirty="0"/>
              <a:t>NFS v3</a:t>
            </a:r>
            <a:r>
              <a:rPr lang="zh-CN" altLang="en-US" dirty="0"/>
              <a:t>的每个功能就会由</a:t>
            </a:r>
            <a:r>
              <a:rPr lang="en-US" altLang="zh-CN" dirty="0"/>
              <a:t>RPC</a:t>
            </a:r>
            <a:r>
              <a:rPr lang="zh-CN" altLang="en-US" dirty="0"/>
              <a:t>固定或随机分配的端口进行监听。</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35</a:t>
            </a:fld>
            <a:endParaRPr lang="en-US" altLang="zh-CN" dirty="0"/>
          </a:p>
        </p:txBody>
      </p:sp>
      <p:sp>
        <p:nvSpPr>
          <p:cNvPr id="8" name="TextBox 7"/>
          <p:cNvSpPr txBox="1"/>
          <p:nvPr/>
        </p:nvSpPr>
        <p:spPr>
          <a:xfrm>
            <a:off x="611560" y="2996952"/>
            <a:ext cx="7992888"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altLang="zh-CN" sz="2400" dirty="0"/>
              <a:t> </a:t>
            </a:r>
            <a:r>
              <a:rPr lang="en-US" altLang="zh-CN" sz="2400" b="1" dirty="0" err="1"/>
              <a:t>rpc.nfsd</a:t>
            </a:r>
            <a:r>
              <a:rPr lang="zh-CN" altLang="en-US" sz="2400" dirty="0"/>
              <a:t>：基本的</a:t>
            </a:r>
            <a:r>
              <a:rPr lang="en-US" altLang="zh-CN" sz="2400" dirty="0"/>
              <a:t>NFS</a:t>
            </a:r>
            <a:r>
              <a:rPr lang="zh-CN" altLang="en-US" sz="2400" dirty="0"/>
              <a:t>守护进程（</a:t>
            </a:r>
            <a:r>
              <a:rPr lang="en-US" altLang="zh-CN" sz="2400" dirty="0"/>
              <a:t>2049</a:t>
            </a:r>
            <a:r>
              <a:rPr lang="zh-CN" altLang="en-US" sz="2400" dirty="0"/>
              <a:t>端口），主要负责登录权限检测。</a:t>
            </a:r>
          </a:p>
          <a:p>
            <a:pPr>
              <a:buFont typeface="Arial" pitchFamily="34" charset="0"/>
              <a:buChar char="•"/>
            </a:pPr>
            <a:r>
              <a:rPr lang="en-US" altLang="zh-CN" sz="2400" dirty="0"/>
              <a:t> </a:t>
            </a:r>
            <a:r>
              <a:rPr lang="en-US" altLang="zh-CN" sz="2400" b="1" dirty="0" err="1"/>
              <a:t>rpc.mountd</a:t>
            </a:r>
            <a:r>
              <a:rPr lang="zh-CN" altLang="en-US" sz="2400" dirty="0"/>
              <a:t>：负责管理</a:t>
            </a:r>
            <a:r>
              <a:rPr lang="en-US" altLang="zh-CN" sz="2400" dirty="0"/>
              <a:t>NFS</a:t>
            </a:r>
            <a:r>
              <a:rPr lang="zh-CN" altLang="en-US" sz="2400" dirty="0"/>
              <a:t>的文件系统，对客户端存取服务器的文件进行一系列的管理。</a:t>
            </a:r>
          </a:p>
          <a:p>
            <a:pPr>
              <a:buFont typeface="Arial" pitchFamily="34" charset="0"/>
              <a:buChar char="•"/>
            </a:pPr>
            <a:r>
              <a:rPr lang="en-US" altLang="zh-CN" sz="2400" b="1" dirty="0"/>
              <a:t> </a:t>
            </a:r>
            <a:r>
              <a:rPr lang="en-US" altLang="zh-CN" sz="2400" b="1" dirty="0" err="1"/>
              <a:t>rpc.rquotad</a:t>
            </a:r>
            <a:r>
              <a:rPr lang="zh-CN" altLang="en-US" sz="2400" dirty="0"/>
              <a:t>：提供远程磁盘限额服务。</a:t>
            </a:r>
          </a:p>
          <a:p>
            <a:pPr>
              <a:buFont typeface="Arial" pitchFamily="34" charset="0"/>
              <a:buChar char="•"/>
            </a:pPr>
            <a:r>
              <a:rPr lang="en-US" altLang="zh-CN" sz="2400" b="1" dirty="0"/>
              <a:t> </a:t>
            </a:r>
            <a:r>
              <a:rPr lang="en-US" altLang="zh-CN" sz="2400" b="1" dirty="0" err="1"/>
              <a:t>rpc.lockd</a:t>
            </a:r>
            <a:r>
              <a:rPr lang="zh-CN" altLang="en-US" sz="2400" dirty="0"/>
              <a:t>：用于管理文件的锁定，防止多个客户端同时写入某个文件时产生的冲突。</a:t>
            </a:r>
          </a:p>
          <a:p>
            <a:pPr>
              <a:buFont typeface="Arial" pitchFamily="34" charset="0"/>
              <a:buChar char="•"/>
            </a:pPr>
            <a:r>
              <a:rPr lang="en-US" altLang="zh-CN" sz="2400" dirty="0"/>
              <a:t> </a:t>
            </a:r>
            <a:r>
              <a:rPr lang="en-US" altLang="zh-CN" sz="2400" b="1" dirty="0" err="1"/>
              <a:t>rpc.statd</a:t>
            </a:r>
            <a:r>
              <a:rPr lang="zh-CN" altLang="en-US" sz="2400" dirty="0"/>
              <a:t>：用来检查共享目录的一致性。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 v4</a:t>
            </a:r>
            <a:endParaRPr lang="zh-CN" altLang="en-US" dirty="0"/>
          </a:p>
        </p:txBody>
      </p:sp>
      <p:sp>
        <p:nvSpPr>
          <p:cNvPr id="3" name="内容占位符 2"/>
          <p:cNvSpPr>
            <a:spLocks noGrp="1"/>
          </p:cNvSpPr>
          <p:nvPr>
            <p:ph idx="1"/>
          </p:nvPr>
        </p:nvSpPr>
        <p:spPr/>
        <p:txBody>
          <a:bodyPr/>
          <a:lstStyle/>
          <a:p>
            <a:r>
              <a:rPr lang="en-US" dirty="0"/>
              <a:t>NFS v4</a:t>
            </a:r>
            <a:r>
              <a:rPr lang="zh-CN" altLang="en-US" dirty="0"/>
              <a:t>内置了远程挂装和文件锁定等协议支持，因此</a:t>
            </a:r>
            <a:r>
              <a:rPr lang="en-US" dirty="0"/>
              <a:t>NFSv4</a:t>
            </a:r>
            <a:r>
              <a:rPr lang="zh-CN" altLang="en-US" dirty="0"/>
              <a:t>不再需要与</a:t>
            </a:r>
            <a:r>
              <a:rPr lang="en-US" dirty="0" err="1"/>
              <a:t>rpcbind</a:t>
            </a:r>
            <a:r>
              <a:rPr lang="zh-CN" altLang="en-US" dirty="0"/>
              <a:t>、</a:t>
            </a:r>
            <a:r>
              <a:rPr lang="en-US" dirty="0" err="1"/>
              <a:t>rpc.mountd</a:t>
            </a:r>
            <a:r>
              <a:rPr lang="zh-CN" altLang="en-US" dirty="0"/>
              <a:t>、</a:t>
            </a:r>
            <a:r>
              <a:rPr lang="en-US" dirty="0" err="1"/>
              <a:t>rpc.statd</a:t>
            </a:r>
            <a:r>
              <a:rPr lang="zh-CN" altLang="en-US" dirty="0"/>
              <a:t>和</a:t>
            </a:r>
            <a:r>
              <a:rPr lang="en-US" dirty="0" err="1"/>
              <a:t>lockd</a:t>
            </a:r>
            <a:r>
              <a:rPr lang="zh-CN" altLang="en-US" dirty="0"/>
              <a:t>互动。</a:t>
            </a:r>
            <a:endParaRPr lang="en-US" altLang="zh-CN" dirty="0"/>
          </a:p>
          <a:p>
            <a:r>
              <a:rPr lang="zh-CN" altLang="en-US" dirty="0"/>
              <a:t>在 </a:t>
            </a:r>
            <a:r>
              <a:rPr lang="en-US" altLang="zh-CN" dirty="0" err="1"/>
              <a:t>CentOS</a:t>
            </a:r>
            <a:r>
              <a:rPr lang="en-US" altLang="zh-CN" dirty="0"/>
              <a:t> 7 </a:t>
            </a:r>
            <a:r>
              <a:rPr lang="zh-CN" altLang="en-US" dirty="0"/>
              <a:t>中，当</a:t>
            </a:r>
            <a:r>
              <a:rPr lang="en-US" dirty="0"/>
              <a:t> NFS </a:t>
            </a:r>
            <a:r>
              <a:rPr lang="zh-CN" altLang="en-US" dirty="0"/>
              <a:t>服务器端使用</a:t>
            </a:r>
            <a:r>
              <a:rPr lang="en-US" dirty="0"/>
              <a:t> </a:t>
            </a:r>
            <a:r>
              <a:rPr lang="en-US" dirty="0" err="1"/>
              <a:t>exportfs</a:t>
            </a:r>
            <a:r>
              <a:rPr lang="en-US" dirty="0"/>
              <a:t> </a:t>
            </a:r>
            <a:r>
              <a:rPr lang="zh-CN" altLang="en-US" dirty="0"/>
              <a:t>命令时仍然需要</a:t>
            </a:r>
            <a:r>
              <a:rPr lang="en-US" dirty="0"/>
              <a:t> </a:t>
            </a:r>
            <a:r>
              <a:rPr lang="en-US" dirty="0" err="1"/>
              <a:t>rpc.mountd</a:t>
            </a:r>
            <a:r>
              <a:rPr lang="en-US" dirty="0"/>
              <a:t> </a:t>
            </a:r>
            <a:r>
              <a:rPr lang="zh-CN" altLang="en-US" dirty="0"/>
              <a:t>守护进程，但它不参与跨越网络线路的操作。</a:t>
            </a:r>
            <a:endParaRPr lang="en-US" altLang="zh-CN" dirty="0"/>
          </a:p>
          <a:p>
            <a:r>
              <a:rPr lang="en-US" dirty="0"/>
              <a:t>NFSv4</a:t>
            </a:r>
            <a:r>
              <a:rPr lang="zh-CN" altLang="en-US" dirty="0"/>
              <a:t>的</a:t>
            </a:r>
            <a:r>
              <a:rPr lang="en-US" dirty="0" err="1"/>
              <a:t>nfs</a:t>
            </a:r>
            <a:r>
              <a:rPr lang="zh-CN" altLang="en-US" dirty="0"/>
              <a:t>服务仍然监听在</a:t>
            </a:r>
            <a:r>
              <a:rPr lang="en-US" dirty="0"/>
              <a:t>tcp:2049</a:t>
            </a:r>
            <a:r>
              <a:rPr lang="zh-CN" altLang="en-US" dirty="0"/>
              <a:t>端口。</a:t>
            </a: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36</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RHEL/</a:t>
            </a:r>
            <a:r>
              <a:rPr lang="en-US" altLang="zh-CN" dirty="0" err="1"/>
              <a:t>CentOS</a:t>
            </a:r>
            <a:r>
              <a:rPr lang="en-US" altLang="zh-CN" dirty="0"/>
              <a:t> 7</a:t>
            </a:r>
            <a:r>
              <a:rPr lang="zh-CN" altLang="en-US" dirty="0"/>
              <a:t>下的</a:t>
            </a:r>
            <a:r>
              <a:rPr lang="en-US" altLang="zh-CN" dirty="0"/>
              <a:t>NFS</a:t>
            </a:r>
            <a:endParaRPr lang="zh-CN" altLang="en-US" dirty="0"/>
          </a:p>
        </p:txBody>
      </p:sp>
      <p:sp>
        <p:nvSpPr>
          <p:cNvPr id="3" name="内容占位符 2"/>
          <p:cNvSpPr>
            <a:spLocks noGrp="1"/>
          </p:cNvSpPr>
          <p:nvPr>
            <p:ph idx="1"/>
          </p:nvPr>
        </p:nvSpPr>
        <p:spPr>
          <a:xfrm>
            <a:off x="457200" y="1196752"/>
            <a:ext cx="8229600" cy="4934173"/>
          </a:xfrm>
        </p:spPr>
        <p:txBody>
          <a:bodyPr/>
          <a:lstStyle/>
          <a:p>
            <a:r>
              <a:rPr lang="zh-CN" altLang="en-US" dirty="0"/>
              <a:t>与</a:t>
            </a:r>
            <a:r>
              <a:rPr lang="en-US" altLang="zh-CN" dirty="0"/>
              <a:t>NFS</a:t>
            </a:r>
            <a:r>
              <a:rPr lang="zh-CN" altLang="en-US" dirty="0"/>
              <a:t>相关的</a:t>
            </a:r>
            <a:r>
              <a:rPr lang="en-US" altLang="zh-CN" dirty="0"/>
              <a:t>RPM</a:t>
            </a:r>
            <a:r>
              <a:rPr lang="zh-CN" altLang="en-US" dirty="0"/>
              <a:t>包</a:t>
            </a:r>
          </a:p>
          <a:p>
            <a:pPr lvl="1"/>
            <a:r>
              <a:rPr lang="en-US" altLang="zh-CN" sz="2400" b="1" dirty="0" err="1">
                <a:solidFill>
                  <a:srgbClr val="002060"/>
                </a:solidFill>
              </a:rPr>
              <a:t>nfs-utils</a:t>
            </a:r>
            <a:r>
              <a:rPr lang="zh-CN" altLang="en-US" sz="2400" dirty="0"/>
              <a:t>： </a:t>
            </a:r>
            <a:r>
              <a:rPr lang="en-US" altLang="zh-CN" sz="2400" dirty="0"/>
              <a:t>NFS </a:t>
            </a:r>
            <a:r>
              <a:rPr lang="zh-CN" altLang="en-US" sz="2400" dirty="0"/>
              <a:t>的主要组件。包含有 </a:t>
            </a:r>
            <a:r>
              <a:rPr lang="en-US" altLang="zh-CN" sz="2400" dirty="0" err="1"/>
              <a:t>rpc.nfsd</a:t>
            </a:r>
            <a:r>
              <a:rPr lang="en-US" altLang="zh-CN" sz="2400" dirty="0"/>
              <a:t> </a:t>
            </a:r>
            <a:r>
              <a:rPr lang="zh-CN" altLang="en-US" sz="2400" dirty="0"/>
              <a:t>及 </a:t>
            </a:r>
            <a:r>
              <a:rPr lang="en-US" altLang="zh-CN" sz="2400" dirty="0" err="1"/>
              <a:t>rpc.mountd</a:t>
            </a:r>
            <a:r>
              <a:rPr lang="en-US" altLang="zh-CN" sz="2400" dirty="0"/>
              <a:t> </a:t>
            </a:r>
            <a:r>
              <a:rPr lang="zh-CN" altLang="en-US" sz="2400" dirty="0"/>
              <a:t>这两个</a:t>
            </a:r>
            <a:r>
              <a:rPr lang="en-US" altLang="zh-CN" sz="2400" dirty="0"/>
              <a:t>NFS</a:t>
            </a:r>
            <a:r>
              <a:rPr lang="zh-CN" altLang="en-US" sz="2400" dirty="0"/>
              <a:t>的核心守护进程及其相关文档、执行文件等</a:t>
            </a:r>
          </a:p>
          <a:p>
            <a:pPr lvl="1"/>
            <a:r>
              <a:rPr lang="en-US" altLang="zh-CN" sz="2400" b="1" dirty="0" err="1">
                <a:solidFill>
                  <a:srgbClr val="002060"/>
                </a:solidFill>
              </a:rPr>
              <a:t>rpcbind</a:t>
            </a:r>
            <a:r>
              <a:rPr lang="zh-CN" altLang="en-US" sz="2400" dirty="0"/>
              <a:t>：提供</a:t>
            </a:r>
            <a:r>
              <a:rPr lang="en-US" altLang="zh-CN" sz="2400" dirty="0"/>
              <a:t>RPC</a:t>
            </a:r>
            <a:r>
              <a:rPr lang="zh-CN" altLang="en-US" sz="2400" dirty="0"/>
              <a:t>的端口映射的守护进程及其相关文档、执行文件等</a:t>
            </a:r>
            <a:endParaRPr lang="en-US" altLang="zh-CN" sz="2400" dirty="0"/>
          </a:p>
          <a:p>
            <a:r>
              <a:rPr lang="zh-CN" altLang="en-US" sz="2800" dirty="0"/>
              <a:t>与</a:t>
            </a:r>
            <a:r>
              <a:rPr lang="en-US" altLang="zh-CN" sz="2800" dirty="0"/>
              <a:t>NFS</a:t>
            </a:r>
            <a:r>
              <a:rPr lang="zh-CN" altLang="en-US" sz="2800" dirty="0"/>
              <a:t>相关的工具</a:t>
            </a:r>
          </a:p>
          <a:p>
            <a:pPr lvl="1"/>
            <a:r>
              <a:rPr lang="en-US" altLang="zh-CN" sz="2200" b="1" dirty="0" err="1">
                <a:solidFill>
                  <a:schemeClr val="accent6">
                    <a:lumMod val="75000"/>
                  </a:schemeClr>
                </a:solidFill>
              </a:rPr>
              <a:t>exportfs</a:t>
            </a:r>
            <a:r>
              <a:rPr lang="zh-CN" altLang="en-US" sz="2200" dirty="0"/>
              <a:t>：在</a:t>
            </a:r>
            <a:r>
              <a:rPr lang="en-US" altLang="zh-CN" sz="2200" dirty="0"/>
              <a:t>NFS</a:t>
            </a:r>
            <a:r>
              <a:rPr lang="zh-CN" altLang="en-US" sz="2200" dirty="0"/>
              <a:t>服务器端，维护 </a:t>
            </a:r>
            <a:r>
              <a:rPr lang="en-US" altLang="zh-CN" sz="2200" dirty="0"/>
              <a:t>NFS </a:t>
            </a:r>
            <a:r>
              <a:rPr lang="zh-CN" altLang="en-US" sz="2200" dirty="0"/>
              <a:t>共享资源的命令</a:t>
            </a:r>
          </a:p>
          <a:p>
            <a:pPr lvl="1"/>
            <a:r>
              <a:rPr lang="en-US" altLang="zh-CN" sz="2200" b="1" dirty="0" err="1">
                <a:solidFill>
                  <a:schemeClr val="accent6">
                    <a:lumMod val="75000"/>
                  </a:schemeClr>
                </a:solidFill>
              </a:rPr>
              <a:t>showmount</a:t>
            </a:r>
            <a:r>
              <a:rPr lang="zh-CN" altLang="en-US" sz="2200" dirty="0"/>
              <a:t>：用来在</a:t>
            </a:r>
            <a:r>
              <a:rPr lang="en-US" altLang="zh-CN" sz="2200" dirty="0"/>
              <a:t>NFS</a:t>
            </a:r>
            <a:r>
              <a:rPr lang="zh-CN" altLang="en-US" sz="2200" dirty="0"/>
              <a:t>客户端查看服务器共享的目录</a:t>
            </a:r>
          </a:p>
          <a:p>
            <a:pPr lvl="1"/>
            <a:r>
              <a:rPr lang="en-US" altLang="zh-CN" sz="2200" b="1" dirty="0" err="1">
                <a:solidFill>
                  <a:schemeClr val="accent6">
                    <a:lumMod val="75000"/>
                  </a:schemeClr>
                </a:solidFill>
              </a:rPr>
              <a:t>nfsstat</a:t>
            </a:r>
            <a:r>
              <a:rPr lang="zh-CN" altLang="en-US" sz="2200" dirty="0"/>
              <a:t>：显示</a:t>
            </a:r>
            <a:r>
              <a:rPr lang="en-US" altLang="zh-CN" sz="2200" dirty="0"/>
              <a:t>NFS</a:t>
            </a:r>
            <a:r>
              <a:rPr lang="zh-CN" altLang="en-US" sz="2200" dirty="0"/>
              <a:t>的状态统计信息</a:t>
            </a:r>
          </a:p>
          <a:p>
            <a:pPr lvl="1"/>
            <a:r>
              <a:rPr lang="en-US" altLang="zh-CN" sz="2200" b="1" dirty="0" err="1">
                <a:solidFill>
                  <a:schemeClr val="accent6">
                    <a:lumMod val="75000"/>
                  </a:schemeClr>
                </a:solidFill>
              </a:rPr>
              <a:t>rpcinfo</a:t>
            </a:r>
            <a:r>
              <a:rPr lang="zh-CN" altLang="en-US" sz="2200" dirty="0"/>
              <a:t>：显示由</a:t>
            </a:r>
            <a:r>
              <a:rPr lang="en-US" altLang="zh-CN" sz="2200" dirty="0"/>
              <a:t>RPC</a:t>
            </a:r>
            <a:r>
              <a:rPr lang="zh-CN" altLang="en-US" sz="2200" dirty="0"/>
              <a:t>维护的端口映射，显示已经注册的</a:t>
            </a:r>
            <a:r>
              <a:rPr lang="en-US" altLang="zh-CN" sz="2200" dirty="0"/>
              <a:t>RPC</a:t>
            </a:r>
            <a:r>
              <a:rPr lang="zh-CN" altLang="en-US" sz="2200" dirty="0"/>
              <a:t>服务列表。</a:t>
            </a:r>
            <a:endParaRPr lang="en-US" altLang="zh-CN" sz="22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安装与启动</a:t>
            </a:r>
            <a:r>
              <a:rPr lang="en-US" altLang="zh-CN" dirty="0"/>
              <a:t>NFS</a:t>
            </a:r>
            <a:endParaRPr lang="zh-CN" altLang="en-US" dirty="0"/>
          </a:p>
        </p:txBody>
      </p:sp>
      <p:sp>
        <p:nvSpPr>
          <p:cNvPr id="3" name="内容占位符 2"/>
          <p:cNvSpPr>
            <a:spLocks noGrp="1"/>
          </p:cNvSpPr>
          <p:nvPr>
            <p:ph idx="1"/>
          </p:nvPr>
        </p:nvSpPr>
        <p:spPr/>
        <p:txBody>
          <a:bodyPr/>
          <a:lstStyle/>
          <a:p>
            <a:r>
              <a:rPr lang="zh-CN" altLang="en-US" dirty="0"/>
              <a:t>安装  </a:t>
            </a:r>
            <a:endParaRPr lang="en-US" altLang="zh-CN" dirty="0"/>
          </a:p>
          <a:p>
            <a:pPr lvl="1"/>
            <a:r>
              <a:rPr lang="en-US" altLang="zh-CN" b="1" dirty="0">
                <a:solidFill>
                  <a:schemeClr val="accent6">
                    <a:lumMod val="75000"/>
                  </a:schemeClr>
                </a:solidFill>
              </a:rPr>
              <a:t># yum install </a:t>
            </a:r>
            <a:r>
              <a:rPr lang="en-US" altLang="zh-CN" b="1" dirty="0" err="1">
                <a:solidFill>
                  <a:schemeClr val="accent6">
                    <a:lumMod val="75000"/>
                  </a:schemeClr>
                </a:solidFill>
              </a:rPr>
              <a:t>nfs-utils</a:t>
            </a:r>
            <a:r>
              <a:rPr lang="en-US" altLang="zh-CN" b="1" dirty="0">
                <a:solidFill>
                  <a:schemeClr val="accent6">
                    <a:lumMod val="75000"/>
                  </a:schemeClr>
                </a:solidFill>
              </a:rPr>
              <a:t> </a:t>
            </a:r>
            <a:r>
              <a:rPr lang="en-US" altLang="zh-CN" b="1" dirty="0" err="1">
                <a:solidFill>
                  <a:schemeClr val="accent6">
                    <a:lumMod val="75000"/>
                  </a:schemeClr>
                </a:solidFill>
              </a:rPr>
              <a:t>rpcbind</a:t>
            </a:r>
            <a:endParaRPr lang="en-US" altLang="zh-CN" b="1" dirty="0">
              <a:solidFill>
                <a:schemeClr val="accent6">
                  <a:lumMod val="75000"/>
                </a:schemeClr>
              </a:solidFill>
            </a:endParaRPr>
          </a:p>
          <a:p>
            <a:r>
              <a:rPr lang="zh-CN" altLang="en-US" dirty="0"/>
              <a:t>开机启动</a:t>
            </a:r>
            <a:endParaRPr lang="en-US" altLang="zh-CN" dirty="0"/>
          </a:p>
          <a:p>
            <a:pPr lvl="1"/>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enable </a:t>
            </a:r>
            <a:r>
              <a:rPr lang="en-US" altLang="zh-CN" b="1" dirty="0" err="1">
                <a:solidFill>
                  <a:schemeClr val="accent6">
                    <a:lumMod val="75000"/>
                  </a:schemeClr>
                </a:solidFill>
              </a:rPr>
              <a:t>rpcbind</a:t>
            </a:r>
            <a:endParaRPr lang="en-US" altLang="zh-CN" b="1" dirty="0">
              <a:solidFill>
                <a:schemeClr val="accent6">
                  <a:lumMod val="75000"/>
                </a:schemeClr>
              </a:solidFill>
            </a:endParaRPr>
          </a:p>
          <a:p>
            <a:pPr lvl="1"/>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enable </a:t>
            </a:r>
            <a:r>
              <a:rPr lang="en-US" altLang="zh-CN" b="1" dirty="0" err="1">
                <a:solidFill>
                  <a:schemeClr val="accent6">
                    <a:lumMod val="75000"/>
                  </a:schemeClr>
                </a:solidFill>
              </a:rPr>
              <a:t>nfs</a:t>
            </a:r>
            <a:r>
              <a:rPr lang="en-US" altLang="zh-CN" b="1" dirty="0">
                <a:solidFill>
                  <a:schemeClr val="accent6">
                    <a:lumMod val="75000"/>
                  </a:schemeClr>
                </a:solidFill>
              </a:rPr>
              <a:t>-server</a:t>
            </a:r>
          </a:p>
          <a:p>
            <a:r>
              <a:rPr lang="zh-CN" altLang="en-US" dirty="0"/>
              <a:t>启动</a:t>
            </a:r>
            <a:endParaRPr lang="en-US" altLang="zh-CN" dirty="0"/>
          </a:p>
          <a:p>
            <a:pPr lvl="1"/>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start </a:t>
            </a:r>
            <a:r>
              <a:rPr lang="en-US" altLang="zh-CN" b="1" dirty="0" err="1">
                <a:solidFill>
                  <a:schemeClr val="accent6">
                    <a:lumMod val="75000"/>
                  </a:schemeClr>
                </a:solidFill>
              </a:rPr>
              <a:t>rpcbind</a:t>
            </a:r>
            <a:endParaRPr lang="en-US" altLang="zh-CN" b="1" dirty="0">
              <a:solidFill>
                <a:schemeClr val="accent6">
                  <a:lumMod val="75000"/>
                </a:schemeClr>
              </a:solidFill>
            </a:endParaRPr>
          </a:p>
          <a:p>
            <a:pPr lvl="1"/>
            <a:r>
              <a:rPr lang="en-US" altLang="zh-CN" b="1" dirty="0">
                <a:solidFill>
                  <a:schemeClr val="accent6">
                    <a:lumMod val="75000"/>
                  </a:schemeClr>
                </a:solidFill>
              </a:rPr>
              <a:t># </a:t>
            </a:r>
            <a:r>
              <a:rPr lang="en-US" altLang="zh-CN" b="1" dirty="0" err="1">
                <a:solidFill>
                  <a:schemeClr val="accent6">
                    <a:lumMod val="75000"/>
                  </a:schemeClr>
                </a:solidFill>
              </a:rPr>
              <a:t>systemctl</a:t>
            </a:r>
            <a:r>
              <a:rPr lang="en-US" altLang="zh-CN" b="1" dirty="0">
                <a:solidFill>
                  <a:schemeClr val="accent6">
                    <a:lumMod val="75000"/>
                  </a:schemeClr>
                </a:solidFill>
              </a:rPr>
              <a:t> start </a:t>
            </a:r>
            <a:r>
              <a:rPr lang="en-US" altLang="zh-CN" b="1" dirty="0" err="1">
                <a:solidFill>
                  <a:schemeClr val="accent6">
                    <a:lumMod val="75000"/>
                  </a:schemeClr>
                </a:solidFill>
              </a:rPr>
              <a:t>nfs</a:t>
            </a:r>
            <a:endParaRPr lang="en-US" altLang="zh-CN" b="1" dirty="0">
              <a:solidFill>
                <a:schemeClr val="accent6">
                  <a:lumMod val="75000"/>
                </a:schemeClr>
              </a:solidFill>
            </a:endParaRPr>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服务概览</a:t>
            </a:r>
          </a:p>
        </p:txBody>
      </p:sp>
      <p:sp>
        <p:nvSpPr>
          <p:cNvPr id="3" name="内容占位符 2"/>
          <p:cNvSpPr>
            <a:spLocks noGrp="1"/>
          </p:cNvSpPr>
          <p:nvPr>
            <p:ph idx="1"/>
          </p:nvPr>
        </p:nvSpPr>
        <p:spPr>
          <a:xfrm>
            <a:off x="457200" y="1357298"/>
            <a:ext cx="8229600" cy="4773627"/>
          </a:xfrm>
        </p:spPr>
        <p:txBody>
          <a:bodyPr/>
          <a:lstStyle/>
          <a:p>
            <a:r>
              <a:rPr lang="zh-CN" altLang="en-US" sz="2800" dirty="0"/>
              <a:t>软件包：</a:t>
            </a:r>
            <a:r>
              <a:rPr lang="en-US" altLang="zh-CN" sz="2800" dirty="0" err="1"/>
              <a:t>nfs-utils</a:t>
            </a:r>
            <a:endParaRPr lang="en-US" altLang="zh-CN" sz="2800" dirty="0"/>
          </a:p>
          <a:p>
            <a:r>
              <a:rPr lang="zh-CN" altLang="en-US" sz="2800" dirty="0"/>
              <a:t>服务类型：由</a:t>
            </a:r>
            <a:r>
              <a:rPr lang="en-US" altLang="zh-CN" sz="2800" dirty="0" err="1"/>
              <a:t>Systemd</a:t>
            </a:r>
            <a:r>
              <a:rPr lang="zh-CN" altLang="en-US" sz="2800" dirty="0"/>
              <a:t>启动的守护进程</a:t>
            </a:r>
            <a:endParaRPr lang="en-US" altLang="zh-CN" sz="2800" dirty="0"/>
          </a:p>
          <a:p>
            <a:r>
              <a:rPr lang="zh-CN" altLang="en-US" sz="2800" dirty="0"/>
              <a:t>配置单元：</a:t>
            </a:r>
            <a:r>
              <a:rPr lang="en-US" altLang="zh-CN" sz="2800" dirty="0"/>
              <a:t> /</a:t>
            </a:r>
            <a:r>
              <a:rPr lang="en-US" altLang="zh-CN" sz="2800" dirty="0" err="1"/>
              <a:t>usr</a:t>
            </a:r>
            <a:r>
              <a:rPr lang="en-US" altLang="zh-CN" sz="2800" dirty="0"/>
              <a:t>/lib/</a:t>
            </a:r>
            <a:r>
              <a:rPr lang="en-US" altLang="zh-CN" sz="2800" dirty="0" err="1"/>
              <a:t>systemd</a:t>
            </a:r>
            <a:r>
              <a:rPr lang="en-US" altLang="zh-CN" sz="2800" dirty="0"/>
              <a:t>/system/</a:t>
            </a:r>
            <a:r>
              <a:rPr lang="en-US" altLang="zh-CN" sz="2800" dirty="0" err="1">
                <a:solidFill>
                  <a:srgbClr val="FF0000"/>
                </a:solidFill>
              </a:rPr>
              <a:t>nfs.service</a:t>
            </a:r>
            <a:endParaRPr lang="en-US" altLang="zh-CN" sz="2800" dirty="0">
              <a:solidFill>
                <a:srgbClr val="FF0000"/>
              </a:solidFill>
            </a:endParaRPr>
          </a:p>
          <a:p>
            <a:r>
              <a:rPr lang="zh-CN" altLang="en-US" sz="2800" dirty="0"/>
              <a:t>守护进程：</a:t>
            </a:r>
            <a:r>
              <a:rPr lang="en-US" altLang="zh-CN" sz="2800" dirty="0" err="1"/>
              <a:t>rpc.nfsd</a:t>
            </a:r>
            <a:r>
              <a:rPr lang="en-US" altLang="zh-CN" sz="2800" dirty="0"/>
              <a:t>, </a:t>
            </a:r>
            <a:r>
              <a:rPr lang="en-US" altLang="zh-CN" sz="2800" dirty="0" err="1"/>
              <a:t>rpc.mountd</a:t>
            </a:r>
            <a:r>
              <a:rPr lang="en-US" altLang="zh-CN" sz="2800" dirty="0"/>
              <a:t>, …………</a:t>
            </a:r>
          </a:p>
          <a:p>
            <a:r>
              <a:rPr lang="zh-CN" altLang="en-US" sz="2800" dirty="0"/>
              <a:t>端口：</a:t>
            </a:r>
            <a:r>
              <a:rPr lang="en-US" altLang="zh-CN" sz="2800" dirty="0"/>
              <a:t>2049(</a:t>
            </a:r>
            <a:r>
              <a:rPr lang="en-US" altLang="zh-CN" sz="2800" dirty="0" err="1"/>
              <a:t>nfsd</a:t>
            </a:r>
            <a:r>
              <a:rPr lang="en-US" altLang="zh-CN" sz="2800" dirty="0"/>
              <a:t>), </a:t>
            </a:r>
            <a:r>
              <a:rPr lang="zh-CN" altLang="en-US" sz="2800" dirty="0"/>
              <a:t>其它端口由</a:t>
            </a:r>
            <a:r>
              <a:rPr lang="en-US" altLang="zh-CN" sz="2800" dirty="0" err="1"/>
              <a:t>rpcbind</a:t>
            </a:r>
            <a:r>
              <a:rPr lang="en-US" altLang="zh-CN" sz="2800" dirty="0"/>
              <a:t>(111)</a:t>
            </a:r>
            <a:r>
              <a:rPr lang="zh-CN" altLang="en-US" sz="2800" dirty="0"/>
              <a:t>分配</a:t>
            </a:r>
          </a:p>
          <a:p>
            <a:r>
              <a:rPr lang="zh-CN" altLang="en-US" sz="2800" dirty="0"/>
              <a:t>配置文件：</a:t>
            </a:r>
            <a:r>
              <a:rPr lang="en-US" altLang="zh-CN" sz="2800" dirty="0"/>
              <a:t>/etc/exports</a:t>
            </a:r>
          </a:p>
          <a:p>
            <a:r>
              <a:rPr lang="zh-CN" altLang="en-US" sz="2800" dirty="0"/>
              <a:t>相关软件包：</a:t>
            </a:r>
            <a:r>
              <a:rPr lang="en-US" altLang="zh-CN" sz="2800" dirty="0" err="1"/>
              <a:t>rpcbind</a:t>
            </a:r>
            <a:r>
              <a:rPr lang="zh-CN" altLang="en-US" sz="2800" dirty="0"/>
              <a:t>（必须）、</a:t>
            </a:r>
            <a:r>
              <a:rPr lang="en-US" altLang="zh-CN" sz="2800" dirty="0" err="1"/>
              <a:t>tcp_wrappers</a:t>
            </a:r>
            <a:endParaRPr lang="zh-CN" altLang="en-US" sz="2800"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服务</a:t>
            </a:r>
          </a:p>
        </p:txBody>
      </p:sp>
      <p:sp>
        <p:nvSpPr>
          <p:cNvPr id="4" name="日期占位符 3"/>
          <p:cNvSpPr>
            <a:spLocks noGrp="1"/>
          </p:cNvSpPr>
          <p:nvPr>
            <p:ph type="dt" sz="half" idx="10"/>
          </p:nvPr>
        </p:nvSpPr>
        <p:spPr/>
        <p:txBody>
          <a:bodyPr/>
          <a:lstStyle/>
          <a:p>
            <a:fld id="{B8C40DAD-E20B-41EC-B788-3EAE527B1E0B}" type="datetime2">
              <a:rPr lang="zh-CN" altLang="en-US" smtClean="0"/>
              <a:pPr/>
              <a:t>2018年11月13日</a:t>
            </a:fld>
            <a:endParaRPr lang="en-US" altLang="zh-CN" dirty="0"/>
          </a:p>
        </p:txBody>
      </p:sp>
      <p:sp>
        <p:nvSpPr>
          <p:cNvPr id="5" name="灯片编号占位符 4"/>
          <p:cNvSpPr>
            <a:spLocks noGrp="1"/>
          </p:cNvSpPr>
          <p:nvPr>
            <p:ph type="sldNum" sz="quarter" idx="11"/>
          </p:nvPr>
        </p:nvSpPr>
        <p:spPr/>
        <p:txBody>
          <a:bodyPr/>
          <a:lstStyle/>
          <a:p>
            <a:fld id="{947CB985-09D2-4724-917F-80B7A7E07E02}" type="slidenum">
              <a:rPr lang="en-US" altLang="zh-CN" smtClean="0"/>
              <a:pPr/>
              <a:t>4</a:t>
            </a:fld>
            <a:endParaRPr lang="en-US" altLang="zh-CN"/>
          </a:p>
        </p:txBody>
      </p:sp>
      <p:sp>
        <p:nvSpPr>
          <p:cNvPr id="6" name="页脚占位符 5"/>
          <p:cNvSpPr>
            <a:spLocks noGrp="1"/>
          </p:cNvSpPr>
          <p:nvPr>
            <p:ph type="ftr" sz="quarter" idx="12"/>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服务端</a:t>
            </a:r>
          </a:p>
        </p:txBody>
      </p:sp>
      <p:sp>
        <p:nvSpPr>
          <p:cNvPr id="3" name="内容占位符 2"/>
          <p:cNvSpPr>
            <a:spLocks noGrp="1"/>
          </p:cNvSpPr>
          <p:nvPr>
            <p:ph idx="1"/>
          </p:nvPr>
        </p:nvSpPr>
        <p:spPr/>
        <p:txBody>
          <a:bodyPr/>
          <a:lstStyle/>
          <a:p>
            <a:r>
              <a:rPr lang="zh-CN" altLang="zh-CN" dirty="0"/>
              <a:t>主配置文件</a:t>
            </a:r>
            <a:r>
              <a:rPr lang="en-US" altLang="zh-CN" dirty="0"/>
              <a:t> /etc/exports</a:t>
            </a:r>
          </a:p>
          <a:p>
            <a:r>
              <a:rPr lang="en-US" altLang="zh-CN" dirty="0" err="1"/>
              <a:t>exportfs</a:t>
            </a:r>
            <a:r>
              <a:rPr lang="zh-CN" altLang="zh-CN" dirty="0"/>
              <a:t>命令</a:t>
            </a:r>
            <a:endParaRPr lang="en-US" altLang="zh-CN" dirty="0"/>
          </a:p>
          <a:p>
            <a:r>
              <a:rPr lang="zh-CN" altLang="zh-CN" dirty="0"/>
              <a:t>配置</a:t>
            </a:r>
            <a:r>
              <a:rPr lang="en-US" altLang="zh-CN" dirty="0"/>
              <a:t>NFS</a:t>
            </a:r>
            <a:r>
              <a:rPr lang="zh-CN" altLang="zh-CN" dirty="0"/>
              <a:t>服务固定端口</a:t>
            </a:r>
            <a:endParaRPr lang="en-US" altLang="zh-CN" dirty="0"/>
          </a:p>
          <a:p>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zh-CN" dirty="0"/>
              <a:t>主配置文件</a:t>
            </a:r>
            <a:r>
              <a:rPr lang="en-US" altLang="zh-CN" dirty="0"/>
              <a:t> /etc/exports</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sz="2800" dirty="0"/>
              <a:t>主机表：与 </a:t>
            </a:r>
            <a:r>
              <a:rPr lang="en-US" altLang="zh-CN" sz="2800" dirty="0" err="1"/>
              <a:t>TCPWappers</a:t>
            </a:r>
            <a:r>
              <a:rPr lang="en-US" altLang="zh-CN" sz="2800" dirty="0"/>
              <a:t> </a:t>
            </a:r>
            <a:r>
              <a:rPr lang="zh-CN" altLang="en-US" sz="2800" dirty="0"/>
              <a:t>的书写方式类似。</a:t>
            </a:r>
          </a:p>
          <a:p>
            <a:r>
              <a:rPr lang="zh-CN" altLang="en-US" sz="2800" dirty="0"/>
              <a:t>参数项：控制共享目录的访问权限，用户映射等。</a:t>
            </a:r>
            <a:endParaRPr lang="en-US" altLang="zh-CN" sz="2800" dirty="0"/>
          </a:p>
          <a:p>
            <a:pPr lvl="1"/>
            <a:r>
              <a:rPr lang="en-US" altLang="zh-CN" sz="2000" dirty="0" err="1"/>
              <a:t>ro</a:t>
            </a:r>
            <a:r>
              <a:rPr lang="zh-CN" altLang="en-US" sz="2000" dirty="0"/>
              <a:t>：设置共享目录为只读的权限</a:t>
            </a:r>
          </a:p>
          <a:p>
            <a:pPr lvl="1"/>
            <a:r>
              <a:rPr lang="en-US" altLang="zh-CN" sz="2000" dirty="0" err="1"/>
              <a:t>rw</a:t>
            </a:r>
            <a:r>
              <a:rPr lang="zh-CN" altLang="en-US" sz="2000" dirty="0"/>
              <a:t>：设置共享目录为可读写的权限</a:t>
            </a:r>
          </a:p>
          <a:p>
            <a:pPr lvl="1"/>
            <a:r>
              <a:rPr lang="en-US" altLang="zh-CN" sz="2000" dirty="0" err="1"/>
              <a:t>root_squash</a:t>
            </a:r>
            <a:r>
              <a:rPr lang="zh-CN" altLang="en-US" sz="2000" dirty="0"/>
              <a:t>：将</a:t>
            </a:r>
            <a:r>
              <a:rPr lang="en-US" altLang="zh-CN" sz="2000" dirty="0"/>
              <a:t>root</a:t>
            </a:r>
            <a:r>
              <a:rPr lang="zh-CN" altLang="en-US" sz="2000" dirty="0"/>
              <a:t>用户或其所属组映射成匿名用户或组（</a:t>
            </a:r>
            <a:r>
              <a:rPr lang="en-US" altLang="zh-CN" sz="2000" dirty="0" err="1"/>
              <a:t>nfsnobody</a:t>
            </a:r>
            <a:r>
              <a:rPr lang="zh-CN" altLang="en-US" sz="2000" dirty="0"/>
              <a:t>），这是默认值</a:t>
            </a:r>
          </a:p>
          <a:p>
            <a:pPr lvl="1"/>
            <a:r>
              <a:rPr lang="en-US" altLang="zh-CN" sz="2000" dirty="0" err="1"/>
              <a:t>no_root_squash</a:t>
            </a:r>
            <a:r>
              <a:rPr lang="zh-CN" altLang="en-US" sz="2000" dirty="0"/>
              <a:t>：将</a:t>
            </a:r>
            <a:r>
              <a:rPr lang="en-US" altLang="zh-CN" sz="2000" dirty="0"/>
              <a:t>root</a:t>
            </a:r>
            <a:r>
              <a:rPr lang="zh-CN" altLang="en-US" sz="2000" dirty="0"/>
              <a:t>用户或其所属组映射成匿名用户或组，这样设置很不安全不建议使用</a:t>
            </a:r>
          </a:p>
          <a:p>
            <a:pPr lvl="1"/>
            <a:r>
              <a:rPr lang="en-US" altLang="zh-CN" sz="2000" dirty="0" err="1"/>
              <a:t>all_squash</a:t>
            </a:r>
            <a:r>
              <a:rPr lang="zh-CN" altLang="en-US" sz="2000" dirty="0"/>
              <a:t>：将所有远程访问的普通用户或组都映像成匿名用户或组，适合公用目录</a:t>
            </a:r>
          </a:p>
          <a:p>
            <a:pPr lvl="1"/>
            <a:r>
              <a:rPr lang="en-US" altLang="zh-CN" sz="2000" dirty="0" err="1"/>
              <a:t>no_all_squash</a:t>
            </a:r>
            <a:r>
              <a:rPr lang="zh-CN" altLang="en-US" sz="2000" dirty="0"/>
              <a:t>：不将所有远程访问的普通用户或组都映像成匿名用户或组，这是默认值</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41</a:t>
            </a:fld>
            <a:endParaRPr lang="en-US" altLang="zh-CN" dirty="0"/>
          </a:p>
        </p:txBody>
      </p:sp>
      <p:sp>
        <p:nvSpPr>
          <p:cNvPr id="7" name="TextBox 6"/>
          <p:cNvSpPr txBox="1"/>
          <p:nvPr/>
        </p:nvSpPr>
        <p:spPr>
          <a:xfrm>
            <a:off x="395536" y="1052736"/>
            <a:ext cx="8280920" cy="4924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600" dirty="0"/>
              <a:t>共享目录  </a:t>
            </a:r>
            <a:r>
              <a:rPr lang="en-US" altLang="zh-CN" sz="2600" dirty="0"/>
              <a:t>[ </a:t>
            </a:r>
            <a:r>
              <a:rPr lang="zh-CN" altLang="en-US" sz="2600" dirty="0"/>
              <a:t>主机表</a:t>
            </a:r>
            <a:r>
              <a:rPr lang="en-US" altLang="zh-CN" sz="2600" dirty="0"/>
              <a:t>1</a:t>
            </a:r>
            <a:r>
              <a:rPr lang="zh-CN" altLang="en-US" sz="2600" dirty="0"/>
              <a:t>（参数项）</a:t>
            </a:r>
            <a:r>
              <a:rPr lang="en-US" altLang="zh-CN" sz="2600" dirty="0"/>
              <a:t>]  [ </a:t>
            </a:r>
            <a:r>
              <a:rPr lang="zh-CN" altLang="en-US" sz="2600" dirty="0"/>
              <a:t>主机表</a:t>
            </a:r>
            <a:r>
              <a:rPr lang="en-US" altLang="zh-CN" sz="2600" dirty="0"/>
              <a:t>2</a:t>
            </a:r>
            <a:r>
              <a:rPr lang="zh-CN" altLang="en-US" sz="2600" dirty="0"/>
              <a:t>（参数项）</a:t>
            </a:r>
            <a:r>
              <a:rPr lang="en-US" altLang="zh-CN" sz="2600" dirty="0"/>
              <a:t>]</a:t>
            </a:r>
            <a:endParaRPr lang="zh-CN" altLang="en-US" sz="2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/etc/exports</a:t>
            </a:r>
            <a:r>
              <a:rPr lang="zh-CN" altLang="en-US" dirty="0"/>
              <a:t>配置文件举例</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42</a:t>
            </a:fld>
            <a:endParaRPr lang="en-US" altLang="zh-CN" dirty="0"/>
          </a:p>
        </p:txBody>
      </p:sp>
      <p:sp>
        <p:nvSpPr>
          <p:cNvPr id="7" name="TextBox 6"/>
          <p:cNvSpPr txBox="1"/>
          <p:nvPr/>
        </p:nvSpPr>
        <p:spPr>
          <a:xfrm>
            <a:off x="323528" y="1556792"/>
            <a:ext cx="8676456" cy="224676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t>/</a:t>
            </a:r>
            <a:r>
              <a:rPr lang="en-US" altLang="zh-CN" sz="2000" dirty="0" err="1"/>
              <a:t>var</a:t>
            </a:r>
            <a:r>
              <a:rPr lang="en-US" altLang="zh-CN" sz="2000" dirty="0"/>
              <a:t>/ftp/pub         *(</a:t>
            </a:r>
            <a:r>
              <a:rPr lang="en-US" altLang="zh-CN" sz="2000" dirty="0" err="1"/>
              <a:t>ro</a:t>
            </a:r>
            <a:r>
              <a:rPr lang="en-US" altLang="zh-CN" sz="2000" dirty="0"/>
              <a:t>)</a:t>
            </a:r>
          </a:p>
          <a:p>
            <a:r>
              <a:rPr lang="en-US" altLang="zh-CN" sz="2000" dirty="0"/>
              <a:t>/</a:t>
            </a:r>
            <a:r>
              <a:rPr lang="en-US" altLang="zh-CN" sz="2000" dirty="0" err="1"/>
              <a:t>var</a:t>
            </a:r>
            <a:r>
              <a:rPr lang="en-US" altLang="zh-CN" sz="2000" dirty="0"/>
              <a:t>/ftp/yum         192.168.0.0/24(</a:t>
            </a:r>
            <a:r>
              <a:rPr lang="en-US" altLang="zh-CN" sz="2000" dirty="0" err="1"/>
              <a:t>ro</a:t>
            </a:r>
            <a:r>
              <a:rPr lang="en-US" altLang="zh-CN" sz="2000" dirty="0"/>
              <a:t>) 192.168.1.0/24(</a:t>
            </a:r>
            <a:r>
              <a:rPr lang="en-US" altLang="zh-CN" sz="2000" dirty="0" err="1"/>
              <a:t>ro</a:t>
            </a:r>
            <a:r>
              <a:rPr lang="en-US" altLang="zh-CN" sz="2000" dirty="0"/>
              <a:t>)</a:t>
            </a:r>
          </a:p>
          <a:p>
            <a:r>
              <a:rPr lang="en-US" altLang="zh-CN" sz="2000" dirty="0"/>
              <a:t>/</a:t>
            </a:r>
            <a:r>
              <a:rPr lang="en-US" altLang="zh-CN" sz="2000" dirty="0" err="1"/>
              <a:t>kickstart</a:t>
            </a:r>
            <a:r>
              <a:rPr lang="en-US" altLang="zh-CN" sz="2000" dirty="0"/>
              <a:t>/centos    192.168.0.0/24(</a:t>
            </a:r>
            <a:r>
              <a:rPr lang="en-US" altLang="zh-CN" sz="2000" dirty="0" err="1"/>
              <a:t>ro</a:t>
            </a:r>
            <a:r>
              <a:rPr lang="en-US" altLang="zh-CN" sz="2000" dirty="0"/>
              <a:t>)</a:t>
            </a:r>
          </a:p>
          <a:p>
            <a:r>
              <a:rPr lang="en-US" altLang="zh-CN" sz="2000" dirty="0"/>
              <a:t>/</a:t>
            </a:r>
            <a:r>
              <a:rPr lang="en-US" altLang="zh-CN" sz="2000" dirty="0" err="1"/>
              <a:t>var</a:t>
            </a:r>
            <a:r>
              <a:rPr lang="en-US" altLang="zh-CN" sz="2000" dirty="0"/>
              <a:t>/ftp/incoming    192.168.0.0/24(</a:t>
            </a:r>
            <a:r>
              <a:rPr lang="en-US" altLang="zh-CN" sz="2000" dirty="0" err="1"/>
              <a:t>rw,all_squash,anonuid</a:t>
            </a:r>
            <a:r>
              <a:rPr lang="en-US" altLang="zh-CN" sz="2000" dirty="0"/>
              <a:t>=14,anongid=50)</a:t>
            </a:r>
          </a:p>
          <a:p>
            <a:r>
              <a:rPr lang="en-US" altLang="zh-CN" sz="2000" dirty="0"/>
              <a:t>/</a:t>
            </a:r>
            <a:r>
              <a:rPr lang="en-US" altLang="zh-CN" sz="2000" dirty="0" err="1"/>
              <a:t>srv</a:t>
            </a:r>
            <a:r>
              <a:rPr lang="en-US" altLang="zh-CN" sz="2000" dirty="0"/>
              <a:t>/www             </a:t>
            </a:r>
            <a:r>
              <a:rPr lang="en-US" altLang="zh-CN" sz="2000" dirty="0" err="1"/>
              <a:t>www</a:t>
            </a:r>
            <a:r>
              <a:rPr lang="en-US" altLang="zh-CN" sz="2000" dirty="0"/>
              <a:t>?.</a:t>
            </a:r>
            <a:r>
              <a:rPr lang="en-US" altLang="zh-CN" sz="2000" dirty="0" err="1"/>
              <a:t>ls-al.me</a:t>
            </a:r>
            <a:r>
              <a:rPr lang="en-US" altLang="zh-CN" sz="2000" dirty="0"/>
              <a:t>(</a:t>
            </a:r>
            <a:r>
              <a:rPr lang="en-US" altLang="zh-CN" sz="2000" dirty="0" err="1"/>
              <a:t>ro</a:t>
            </a:r>
            <a:r>
              <a:rPr lang="en-US" altLang="zh-CN" sz="2000" dirty="0"/>
              <a:t>)</a:t>
            </a:r>
          </a:p>
          <a:p>
            <a:r>
              <a:rPr lang="en-US" altLang="zh-CN" sz="2000" dirty="0"/>
              <a:t>/</a:t>
            </a:r>
            <a:r>
              <a:rPr lang="en-US" altLang="zh-CN" sz="2000" dirty="0" err="1"/>
              <a:t>srv</a:t>
            </a:r>
            <a:r>
              <a:rPr lang="en-US" altLang="zh-CN" sz="2000" dirty="0"/>
              <a:t>/public          192.168.1.0/24(</a:t>
            </a:r>
            <a:r>
              <a:rPr lang="en-US" altLang="zh-CN" sz="2000" dirty="0" err="1"/>
              <a:t>rw</a:t>
            </a:r>
            <a:r>
              <a:rPr lang="en-US" altLang="zh-CN" sz="2000" dirty="0"/>
              <a:t>)    *(</a:t>
            </a:r>
            <a:r>
              <a:rPr lang="en-US" altLang="zh-CN" sz="2000" dirty="0" err="1"/>
              <a:t>ro</a:t>
            </a:r>
            <a:r>
              <a:rPr lang="en-US" altLang="zh-CN" sz="2000" dirty="0"/>
              <a:t>)</a:t>
            </a:r>
          </a:p>
          <a:p>
            <a:r>
              <a:rPr lang="en-US" altLang="zh-CN" sz="2000" dirty="0"/>
              <a:t>/backup              192.168.1.0/24(</a:t>
            </a:r>
            <a:r>
              <a:rPr lang="en-US" altLang="zh-CN" sz="2000" dirty="0" err="1"/>
              <a:t>rw,no_root_squash</a:t>
            </a:r>
            <a:r>
              <a:rPr lang="en-US" altLang="zh-CN" sz="2000" dirty="0"/>
              <a:t>)</a:t>
            </a:r>
            <a:endParaRPr lang="zh-CN" alt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exportfs</a:t>
            </a:r>
            <a:r>
              <a:rPr lang="zh-CN" altLang="zh-CN" dirty="0"/>
              <a:t>命令</a:t>
            </a:r>
            <a:endParaRPr lang="zh-CN" altLang="en-US" dirty="0"/>
          </a:p>
        </p:txBody>
      </p:sp>
      <p:sp>
        <p:nvSpPr>
          <p:cNvPr id="3" name="内容占位符 2"/>
          <p:cNvSpPr>
            <a:spLocks noGrp="1"/>
          </p:cNvSpPr>
          <p:nvPr>
            <p:ph idx="1"/>
          </p:nvPr>
        </p:nvSpPr>
        <p:spPr>
          <a:xfrm>
            <a:off x="457200" y="1412776"/>
            <a:ext cx="8229600" cy="4718149"/>
          </a:xfrm>
        </p:spPr>
        <p:txBody>
          <a:bodyPr/>
          <a:lstStyle/>
          <a:p>
            <a:r>
              <a:rPr lang="zh-CN" altLang="zh-CN" dirty="0"/>
              <a:t>用于维护</a:t>
            </a:r>
            <a:r>
              <a:rPr lang="en-US" altLang="zh-CN" dirty="0"/>
              <a:t>NFS</a:t>
            </a:r>
            <a:r>
              <a:rPr lang="zh-CN" altLang="zh-CN" dirty="0"/>
              <a:t>共享的目录列表。</a:t>
            </a:r>
            <a:endParaRPr lang="en-US" altLang="zh-CN" dirty="0"/>
          </a:p>
          <a:p>
            <a:r>
              <a:rPr lang="zh-CN" altLang="zh-CN" dirty="0"/>
              <a:t>当修改了</a:t>
            </a:r>
            <a:r>
              <a:rPr lang="en-US" altLang="zh-CN" dirty="0"/>
              <a:t>/etc/exports</a:t>
            </a:r>
            <a:r>
              <a:rPr lang="zh-CN" altLang="zh-CN" dirty="0"/>
              <a:t>之后，无需重新启动</a:t>
            </a:r>
            <a:r>
              <a:rPr lang="en-US" altLang="zh-CN" dirty="0" err="1"/>
              <a:t>nfs</a:t>
            </a:r>
            <a:r>
              <a:rPr lang="zh-CN" altLang="zh-CN" dirty="0"/>
              <a:t>服务，可以使用</a:t>
            </a:r>
            <a:r>
              <a:rPr lang="en-US" altLang="zh-CN" dirty="0" err="1"/>
              <a:t>exportfs</a:t>
            </a:r>
            <a:r>
              <a:rPr lang="zh-CN" altLang="zh-CN" dirty="0"/>
              <a:t>命令使改动立刻生效。</a:t>
            </a:r>
            <a:endParaRPr lang="en-US" altLang="zh-CN" dirty="0"/>
          </a:p>
          <a:p>
            <a:r>
              <a:rPr lang="en-US" altLang="zh-CN" dirty="0" err="1"/>
              <a:t>exportfs</a:t>
            </a:r>
            <a:r>
              <a:rPr lang="zh-CN" altLang="en-US" dirty="0"/>
              <a:t>命令格式为：</a:t>
            </a:r>
          </a:p>
          <a:p>
            <a:pPr lvl="1"/>
            <a:r>
              <a:rPr lang="en-US" altLang="zh-CN" dirty="0" err="1"/>
              <a:t>exportfs</a:t>
            </a:r>
            <a:r>
              <a:rPr lang="en-US" altLang="zh-CN" dirty="0"/>
              <a:t>  [-</a:t>
            </a:r>
            <a:r>
              <a:rPr lang="en-US" altLang="zh-CN" dirty="0" err="1"/>
              <a:t>aruv</a:t>
            </a:r>
            <a:r>
              <a:rPr lang="en-US" altLang="zh-CN" dirty="0"/>
              <a:t>] </a:t>
            </a:r>
          </a:p>
          <a:p>
            <a:pPr lvl="2"/>
            <a:r>
              <a:rPr lang="en-US" altLang="zh-CN" dirty="0"/>
              <a:t>-a </a:t>
            </a:r>
            <a:r>
              <a:rPr lang="zh-CN" altLang="en-US" dirty="0"/>
              <a:t>：全部挂载或卸载 </a:t>
            </a:r>
            <a:r>
              <a:rPr lang="en-US" altLang="zh-CN" dirty="0"/>
              <a:t>/etc/exports </a:t>
            </a:r>
            <a:r>
              <a:rPr lang="zh-CN" altLang="en-US" dirty="0"/>
              <a:t>配置文件中的设置</a:t>
            </a:r>
          </a:p>
          <a:p>
            <a:pPr lvl="2"/>
            <a:r>
              <a:rPr lang="en-US" altLang="zh-CN" dirty="0"/>
              <a:t>-r </a:t>
            </a:r>
            <a:r>
              <a:rPr lang="zh-CN" altLang="en-US" dirty="0"/>
              <a:t>：重新挂载 </a:t>
            </a:r>
            <a:r>
              <a:rPr lang="en-US" altLang="zh-CN" dirty="0"/>
              <a:t>/etc/exports </a:t>
            </a:r>
            <a:r>
              <a:rPr lang="zh-CN" altLang="en-US" dirty="0"/>
              <a:t>中的设置，同步更新 </a:t>
            </a:r>
            <a:r>
              <a:rPr lang="en-US" altLang="zh-CN" dirty="0"/>
              <a:t>/</a:t>
            </a:r>
            <a:r>
              <a:rPr lang="en-US" altLang="zh-CN" dirty="0" err="1"/>
              <a:t>var</a:t>
            </a:r>
            <a:r>
              <a:rPr lang="en-US" altLang="zh-CN" dirty="0"/>
              <a:t>/lib/</a:t>
            </a:r>
            <a:r>
              <a:rPr lang="en-US" altLang="zh-CN" dirty="0" err="1"/>
              <a:t>nfs</a:t>
            </a:r>
            <a:r>
              <a:rPr lang="en-US" altLang="zh-CN" dirty="0"/>
              <a:t>/</a:t>
            </a:r>
            <a:r>
              <a:rPr lang="en-US" altLang="zh-CN" dirty="0" err="1"/>
              <a:t>xtab</a:t>
            </a:r>
            <a:r>
              <a:rPr lang="zh-CN" altLang="en-US" dirty="0"/>
              <a:t>的内容。</a:t>
            </a:r>
          </a:p>
          <a:p>
            <a:pPr lvl="2"/>
            <a:r>
              <a:rPr lang="en-US" altLang="zh-CN" dirty="0"/>
              <a:t>-u </a:t>
            </a:r>
            <a:r>
              <a:rPr lang="zh-CN" altLang="en-US" dirty="0"/>
              <a:t>：卸载共享目录。</a:t>
            </a:r>
          </a:p>
          <a:p>
            <a:pPr lvl="2"/>
            <a:r>
              <a:rPr lang="en-US" altLang="zh-CN" dirty="0"/>
              <a:t>-v </a:t>
            </a:r>
            <a:r>
              <a:rPr lang="zh-CN" altLang="en-US" dirty="0"/>
              <a:t>：在显示输出列表同时，显示设定参数。</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与防火墙</a:t>
            </a:r>
          </a:p>
        </p:txBody>
      </p:sp>
      <p:sp>
        <p:nvSpPr>
          <p:cNvPr id="3" name="内容占位符 2"/>
          <p:cNvSpPr>
            <a:spLocks noGrp="1"/>
          </p:cNvSpPr>
          <p:nvPr>
            <p:ph idx="1"/>
          </p:nvPr>
        </p:nvSpPr>
        <p:spPr>
          <a:xfrm>
            <a:off x="457200" y="1600200"/>
            <a:ext cx="8401080" cy="4530725"/>
          </a:xfrm>
        </p:spPr>
        <p:txBody>
          <a:bodyPr/>
          <a:lstStyle/>
          <a:p>
            <a:r>
              <a:rPr lang="en-US" altLang="zh-CN" dirty="0"/>
              <a:t>NFS V4</a:t>
            </a:r>
          </a:p>
          <a:p>
            <a:pPr lvl="1"/>
            <a:r>
              <a:rPr lang="zh-CN" altLang="en-US" dirty="0"/>
              <a:t>仅开启对</a:t>
            </a:r>
            <a:r>
              <a:rPr lang="en-US" dirty="0"/>
              <a:t>tcp:2049</a:t>
            </a:r>
            <a:r>
              <a:rPr lang="zh-CN" altLang="en-US" dirty="0"/>
              <a:t>端口访问即可</a:t>
            </a:r>
            <a:endParaRPr lang="en-US" altLang="zh-CN" dirty="0"/>
          </a:p>
          <a:p>
            <a:pPr lvl="1"/>
            <a:endParaRPr lang="en-US" altLang="zh-CN" dirty="0"/>
          </a:p>
          <a:p>
            <a:r>
              <a:rPr lang="en-US" altLang="zh-CN" dirty="0"/>
              <a:t>NFS V3</a:t>
            </a:r>
          </a:p>
          <a:p>
            <a:pPr lvl="1"/>
            <a:r>
              <a:rPr lang="zh-CN" altLang="en-US" dirty="0"/>
              <a:t>开启对</a:t>
            </a:r>
            <a:r>
              <a:rPr lang="en-US" dirty="0"/>
              <a:t>tcp:2049</a:t>
            </a:r>
            <a:r>
              <a:rPr lang="zh-CN" altLang="en-US" dirty="0"/>
              <a:t>端口</a:t>
            </a:r>
            <a:endParaRPr lang="en-US" altLang="zh-CN" dirty="0"/>
          </a:p>
          <a:p>
            <a:pPr lvl="1"/>
            <a:r>
              <a:rPr lang="zh-CN" altLang="en-US" dirty="0"/>
              <a:t>同时开启对</a:t>
            </a:r>
            <a:r>
              <a:rPr lang="en-US" altLang="zh-CN" dirty="0" err="1"/>
              <a:t>rpcbind</a:t>
            </a:r>
            <a:r>
              <a:rPr lang="zh-CN" altLang="en-US" dirty="0"/>
              <a:t>（</a:t>
            </a:r>
            <a:r>
              <a:rPr lang="en-US" altLang="zh-CN" dirty="0"/>
              <a:t>111</a:t>
            </a:r>
            <a:r>
              <a:rPr lang="zh-CN" altLang="en-US" dirty="0"/>
              <a:t>端口）的访问</a:t>
            </a:r>
          </a:p>
          <a:p>
            <a:pPr lvl="1"/>
            <a:r>
              <a:rPr lang="zh-CN" altLang="en-US" dirty="0"/>
              <a:t>配置其他基于</a:t>
            </a:r>
            <a:r>
              <a:rPr lang="en-US" altLang="zh-CN" dirty="0"/>
              <a:t>RPC</a:t>
            </a:r>
            <a:r>
              <a:rPr lang="zh-CN" altLang="en-US" dirty="0"/>
              <a:t>的</a:t>
            </a:r>
            <a:r>
              <a:rPr lang="en-US" altLang="zh-CN" dirty="0"/>
              <a:t>NFS V3</a:t>
            </a:r>
            <a:r>
              <a:rPr lang="zh-CN" altLang="en-US" dirty="0"/>
              <a:t>相关服务使用固定端口</a:t>
            </a:r>
            <a:endParaRPr lang="en-US" altLang="zh-CN" dirty="0"/>
          </a:p>
          <a:p>
            <a:pPr lvl="1"/>
            <a:r>
              <a:rPr lang="zh-CN" altLang="en-US" dirty="0"/>
              <a:t>开启对配置的固定端口的访问</a:t>
            </a:r>
            <a:endParaRPr lang="en-US" altLang="zh-CN"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配置</a:t>
            </a:r>
            <a:r>
              <a:rPr lang="en-US" altLang="zh-CN" dirty="0"/>
              <a:t>NFS V3</a:t>
            </a:r>
            <a:r>
              <a:rPr lang="zh-CN" altLang="zh-CN" dirty="0"/>
              <a:t>服务固定端口</a:t>
            </a:r>
            <a:endParaRPr lang="zh-CN" altLang="en-US" dirty="0"/>
          </a:p>
        </p:txBody>
      </p:sp>
      <p:sp>
        <p:nvSpPr>
          <p:cNvPr id="3" name="内容占位符 2"/>
          <p:cNvSpPr>
            <a:spLocks noGrp="1"/>
          </p:cNvSpPr>
          <p:nvPr>
            <p:ph idx="1"/>
          </p:nvPr>
        </p:nvSpPr>
        <p:spPr>
          <a:xfrm>
            <a:off x="457200" y="1600200"/>
            <a:ext cx="8229600" cy="1828799"/>
          </a:xfrm>
        </p:spPr>
        <p:txBody>
          <a:bodyPr/>
          <a:lstStyle/>
          <a:p>
            <a:r>
              <a:rPr lang="en-US" altLang="zh-CN"/>
              <a:t>rquotad,mountd</a:t>
            </a:r>
            <a:r>
              <a:rPr lang="en-US" altLang="zh-CN" dirty="0"/>
              <a:t>, </a:t>
            </a:r>
            <a:r>
              <a:rPr lang="en-US" altLang="zh-CN" dirty="0" err="1"/>
              <a:t>statd</a:t>
            </a:r>
            <a:r>
              <a:rPr lang="en-US" altLang="zh-CN" dirty="0"/>
              <a:t> </a:t>
            </a:r>
            <a:r>
              <a:rPr lang="zh-CN" altLang="en-US" dirty="0"/>
              <a:t>和 </a:t>
            </a:r>
            <a:r>
              <a:rPr lang="en-US" altLang="zh-CN" dirty="0" err="1"/>
              <a:t>lockd</a:t>
            </a:r>
            <a:r>
              <a:rPr lang="en-US" altLang="zh-CN" dirty="0"/>
              <a:t> </a:t>
            </a:r>
            <a:r>
              <a:rPr lang="zh-CN" altLang="en-US" dirty="0"/>
              <a:t>可以被强制使用一个静态端口</a:t>
            </a:r>
            <a:endParaRPr lang="en-US" altLang="zh-CN" dirty="0"/>
          </a:p>
          <a:p>
            <a:r>
              <a:rPr lang="en-US" altLang="zh-CN" dirty="0"/>
              <a:t>/etc/</a:t>
            </a:r>
            <a:r>
              <a:rPr lang="en-US" altLang="zh-CN" dirty="0" err="1"/>
              <a:t>sysconfig</a:t>
            </a:r>
            <a:r>
              <a:rPr lang="en-US" altLang="zh-CN" dirty="0"/>
              <a:t>/</a:t>
            </a:r>
            <a:r>
              <a:rPr lang="en-US" altLang="zh-CN" dirty="0" err="1"/>
              <a:t>nfs</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45</a:t>
            </a:fld>
            <a:endParaRPr lang="en-US" altLang="zh-CN" dirty="0"/>
          </a:p>
        </p:txBody>
      </p:sp>
      <p:sp>
        <p:nvSpPr>
          <p:cNvPr id="7" name="TextBox 6"/>
          <p:cNvSpPr txBox="1"/>
          <p:nvPr/>
        </p:nvSpPr>
        <p:spPr>
          <a:xfrm>
            <a:off x="539552" y="3717032"/>
            <a:ext cx="8064896" cy="193899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t>RPCRQUOTADOPTS="-p 30001"</a:t>
            </a:r>
            <a:endParaRPr lang="zh-CN" altLang="en-US" sz="2400" dirty="0"/>
          </a:p>
          <a:p>
            <a:r>
              <a:rPr lang="en-US" sz="2400" dirty="0"/>
              <a:t>LOCKD_TCPPORT=30002</a:t>
            </a:r>
            <a:endParaRPr lang="zh-CN" altLang="en-US" sz="2400" dirty="0"/>
          </a:p>
          <a:p>
            <a:r>
              <a:rPr lang="en-US" sz="2400" dirty="0"/>
              <a:t>LOCKD_UDPPORT=30002</a:t>
            </a:r>
            <a:endParaRPr lang="zh-CN" altLang="en-US" sz="2400" dirty="0"/>
          </a:p>
          <a:p>
            <a:r>
              <a:rPr lang="en-US" sz="2400" dirty="0"/>
              <a:t>RPCMOUNTDOPTS="-p 30003"</a:t>
            </a:r>
            <a:endParaRPr lang="zh-CN" altLang="en-US" sz="2400" dirty="0"/>
          </a:p>
          <a:p>
            <a:r>
              <a:rPr lang="en-US" sz="2400" dirty="0"/>
              <a:t>STATDARG="-p 30004"</a:t>
            </a:r>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en-US" dirty="0"/>
              <a:t>客户端</a:t>
            </a:r>
          </a:p>
        </p:txBody>
      </p:sp>
      <p:sp>
        <p:nvSpPr>
          <p:cNvPr id="3" name="内容占位符 2"/>
          <p:cNvSpPr>
            <a:spLocks noGrp="1"/>
          </p:cNvSpPr>
          <p:nvPr>
            <p:ph idx="1"/>
          </p:nvPr>
        </p:nvSpPr>
        <p:spPr/>
        <p:txBody>
          <a:bodyPr/>
          <a:lstStyle/>
          <a:p>
            <a:r>
              <a:rPr lang="zh-CN" altLang="zh-CN" dirty="0"/>
              <a:t>查看</a:t>
            </a:r>
            <a:r>
              <a:rPr lang="en-US" altLang="zh-CN" dirty="0"/>
              <a:t>NFS</a:t>
            </a:r>
            <a:r>
              <a:rPr lang="zh-CN" altLang="zh-CN" dirty="0"/>
              <a:t>服务器共享目录</a:t>
            </a:r>
            <a:endParaRPr lang="en-US" altLang="zh-CN" dirty="0"/>
          </a:p>
          <a:p>
            <a:r>
              <a:rPr lang="en-US" altLang="zh-CN" dirty="0"/>
              <a:t>NFS</a:t>
            </a:r>
            <a:r>
              <a:rPr lang="zh-CN" altLang="zh-CN" dirty="0"/>
              <a:t>文件系统</a:t>
            </a:r>
            <a:r>
              <a:rPr lang="zh-CN" altLang="en-US" dirty="0"/>
              <a:t>的</a:t>
            </a:r>
            <a:r>
              <a:rPr lang="zh-CN" altLang="zh-CN" dirty="0"/>
              <a:t>挂载与卸载</a:t>
            </a:r>
            <a:endParaRPr lang="en-US" altLang="zh-CN" dirty="0"/>
          </a:p>
          <a:p>
            <a:r>
              <a:rPr lang="zh-CN" altLang="zh-CN" dirty="0"/>
              <a:t>在启动时挂载</a:t>
            </a:r>
            <a:r>
              <a:rPr lang="en-US" altLang="zh-CN" dirty="0"/>
              <a:t>NFS</a:t>
            </a:r>
            <a:r>
              <a:rPr lang="zh-CN" altLang="zh-CN" dirty="0"/>
              <a:t>文件系统</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showmount</a:t>
            </a:r>
            <a:r>
              <a:rPr lang="zh-CN" altLang="zh-CN" dirty="0"/>
              <a:t>命令</a:t>
            </a:r>
            <a:endParaRPr lang="zh-CN" altLang="en-US" dirty="0"/>
          </a:p>
        </p:txBody>
      </p:sp>
      <p:sp>
        <p:nvSpPr>
          <p:cNvPr id="3" name="内容占位符 2"/>
          <p:cNvSpPr>
            <a:spLocks noGrp="1"/>
          </p:cNvSpPr>
          <p:nvPr>
            <p:ph idx="1"/>
          </p:nvPr>
        </p:nvSpPr>
        <p:spPr/>
        <p:txBody>
          <a:bodyPr/>
          <a:lstStyle/>
          <a:p>
            <a:r>
              <a:rPr lang="zh-CN" altLang="zh-CN" dirty="0"/>
              <a:t>查看</a:t>
            </a:r>
            <a:r>
              <a:rPr lang="en-US" altLang="zh-CN" dirty="0"/>
              <a:t>NFS</a:t>
            </a:r>
            <a:r>
              <a:rPr lang="zh-CN" altLang="zh-CN" dirty="0"/>
              <a:t>服务器上所有的共享目录</a:t>
            </a:r>
            <a:endParaRPr lang="en-US" altLang="zh-CN" dirty="0"/>
          </a:p>
          <a:p>
            <a:pPr lvl="1"/>
            <a:r>
              <a:rPr lang="zh-CN" altLang="en-US" dirty="0"/>
              <a:t>格式：</a:t>
            </a:r>
            <a:r>
              <a:rPr lang="en-US" altLang="zh-CN" b="1" dirty="0" err="1">
                <a:solidFill>
                  <a:schemeClr val="accent6">
                    <a:lumMod val="75000"/>
                  </a:schemeClr>
                </a:solidFill>
              </a:rPr>
              <a:t>showmount</a:t>
            </a:r>
            <a:r>
              <a:rPr lang="en-US" altLang="zh-CN" b="1" dirty="0">
                <a:solidFill>
                  <a:schemeClr val="accent6">
                    <a:lumMod val="75000"/>
                  </a:schemeClr>
                </a:solidFill>
              </a:rPr>
              <a:t> -e  [&lt;Hostname&gt; | &lt;IP&gt;]</a:t>
            </a:r>
          </a:p>
          <a:p>
            <a:pPr lvl="1"/>
            <a:r>
              <a:rPr lang="zh-CN" altLang="en-US" dirty="0"/>
              <a:t>例如：</a:t>
            </a:r>
            <a:r>
              <a:rPr lang="en-US" altLang="zh-CN" b="1" dirty="0">
                <a:solidFill>
                  <a:schemeClr val="accent6">
                    <a:lumMod val="75000"/>
                  </a:schemeClr>
                </a:solidFill>
              </a:rPr>
              <a:t># </a:t>
            </a:r>
            <a:r>
              <a:rPr lang="en-US" altLang="zh-CN" b="1" dirty="0" err="1">
                <a:solidFill>
                  <a:schemeClr val="accent6">
                    <a:lumMod val="75000"/>
                  </a:schemeClr>
                </a:solidFill>
              </a:rPr>
              <a:t>showmount</a:t>
            </a:r>
            <a:r>
              <a:rPr lang="en-US" altLang="zh-CN" b="1" dirty="0">
                <a:solidFill>
                  <a:schemeClr val="accent6">
                    <a:lumMod val="75000"/>
                  </a:schemeClr>
                </a:solidFill>
              </a:rPr>
              <a:t> -e 192.168.0.252</a:t>
            </a:r>
          </a:p>
          <a:p>
            <a:endParaRPr lang="en-US" altLang="zh-CN" dirty="0"/>
          </a:p>
          <a:p>
            <a:r>
              <a:rPr lang="zh-CN" altLang="zh-CN" dirty="0"/>
              <a:t>查看服务器上哪些共享目录已经被客户端挂载</a:t>
            </a:r>
            <a:endParaRPr lang="en-US" altLang="zh-CN" dirty="0"/>
          </a:p>
          <a:p>
            <a:pPr lvl="1"/>
            <a:r>
              <a:rPr lang="zh-CN" altLang="en-US" dirty="0"/>
              <a:t>格式：</a:t>
            </a:r>
            <a:r>
              <a:rPr lang="en-US" altLang="zh-CN" b="1" dirty="0" err="1">
                <a:solidFill>
                  <a:schemeClr val="accent6">
                    <a:lumMod val="75000"/>
                  </a:schemeClr>
                </a:solidFill>
              </a:rPr>
              <a:t>showmount</a:t>
            </a:r>
            <a:r>
              <a:rPr lang="en-US" altLang="zh-CN" b="1" dirty="0">
                <a:solidFill>
                  <a:schemeClr val="accent6">
                    <a:lumMod val="75000"/>
                  </a:schemeClr>
                </a:solidFill>
              </a:rPr>
              <a:t>  -d  [&lt;Hostname&gt; | &lt;IP&gt;]</a:t>
            </a:r>
          </a:p>
          <a:p>
            <a:pPr lvl="1"/>
            <a:r>
              <a:rPr lang="zh-CN" altLang="en-US" dirty="0"/>
              <a:t>例如：</a:t>
            </a:r>
            <a:r>
              <a:rPr lang="en-US" altLang="zh-CN" b="1" dirty="0">
                <a:solidFill>
                  <a:schemeClr val="accent6">
                    <a:lumMod val="75000"/>
                  </a:schemeClr>
                </a:solidFill>
              </a:rPr>
              <a:t># </a:t>
            </a:r>
            <a:r>
              <a:rPr lang="en-US" altLang="zh-CN" b="1" dirty="0" err="1">
                <a:solidFill>
                  <a:schemeClr val="accent6">
                    <a:lumMod val="75000"/>
                  </a:schemeClr>
                </a:solidFill>
              </a:rPr>
              <a:t>showmount</a:t>
            </a:r>
            <a:r>
              <a:rPr lang="en-US" altLang="zh-CN" b="1" dirty="0">
                <a:solidFill>
                  <a:schemeClr val="accent6">
                    <a:lumMod val="75000"/>
                  </a:schemeClr>
                </a:solidFill>
              </a:rPr>
              <a:t> -d 192.168.0.252</a:t>
            </a:r>
            <a:endParaRPr lang="zh-CN" altLang="en-US" b="1" dirty="0">
              <a:solidFill>
                <a:schemeClr val="accent6">
                  <a:lumMod val="75000"/>
                </a:schemeClr>
              </a:solidFill>
            </a:endParaRP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NFS</a:t>
            </a:r>
            <a:r>
              <a:rPr lang="zh-CN" altLang="zh-CN" dirty="0"/>
              <a:t>文件系统挂载与卸载</a:t>
            </a:r>
            <a:endParaRPr lang="zh-CN" altLang="en-US" dirty="0"/>
          </a:p>
        </p:txBody>
      </p:sp>
      <p:sp>
        <p:nvSpPr>
          <p:cNvPr id="3" name="内容占位符 2"/>
          <p:cNvSpPr>
            <a:spLocks noGrp="1"/>
          </p:cNvSpPr>
          <p:nvPr>
            <p:ph idx="1"/>
          </p:nvPr>
        </p:nvSpPr>
        <p:spPr>
          <a:xfrm>
            <a:off x="457200" y="1600200"/>
            <a:ext cx="8507288" cy="4530725"/>
          </a:xfrm>
        </p:spPr>
        <p:txBody>
          <a:bodyPr/>
          <a:lstStyle/>
          <a:p>
            <a:r>
              <a:rPr lang="zh-CN" altLang="zh-CN" dirty="0"/>
              <a:t>挂载</a:t>
            </a:r>
            <a:endParaRPr lang="en-US" altLang="zh-CN" dirty="0"/>
          </a:p>
          <a:p>
            <a:pPr lvl="1"/>
            <a:r>
              <a:rPr lang="en-US" altLang="zh-CN" sz="2200" b="1" dirty="0"/>
              <a:t>mount</a:t>
            </a:r>
            <a:r>
              <a:rPr lang="en-US" altLang="zh-CN" sz="2200" dirty="0"/>
              <a:t> </a:t>
            </a:r>
            <a:r>
              <a:rPr lang="en-US" altLang="zh-CN" sz="2200" b="1" dirty="0">
                <a:solidFill>
                  <a:srgbClr val="FF0000"/>
                </a:solidFill>
              </a:rPr>
              <a:t>-t </a:t>
            </a:r>
            <a:r>
              <a:rPr lang="en-US" altLang="zh-CN" sz="2200" b="1" dirty="0" err="1">
                <a:solidFill>
                  <a:srgbClr val="FF0000"/>
                </a:solidFill>
              </a:rPr>
              <a:t>nfs</a:t>
            </a:r>
            <a:r>
              <a:rPr lang="en-US" altLang="zh-CN" sz="2200" b="1" dirty="0">
                <a:solidFill>
                  <a:srgbClr val="FF0000"/>
                </a:solidFill>
              </a:rPr>
              <a:t> </a:t>
            </a:r>
            <a:r>
              <a:rPr lang="en-US" altLang="zh-CN" sz="2200" dirty="0"/>
              <a:t>[</a:t>
            </a:r>
            <a:r>
              <a:rPr lang="en-US" altLang="zh-CN" sz="2200" b="1" dirty="0">
                <a:solidFill>
                  <a:srgbClr val="C00000"/>
                </a:solidFill>
              </a:rPr>
              <a:t>-o </a:t>
            </a:r>
            <a:r>
              <a:rPr lang="zh-CN" altLang="en-US" sz="2200" b="1" dirty="0">
                <a:solidFill>
                  <a:srgbClr val="C00000"/>
                </a:solidFill>
              </a:rPr>
              <a:t>参数</a:t>
            </a:r>
            <a:r>
              <a:rPr lang="en-US" altLang="zh-CN" sz="2200" dirty="0"/>
              <a:t>] </a:t>
            </a:r>
            <a:r>
              <a:rPr lang="zh-CN" altLang="en-US" sz="2200" b="1" dirty="0">
                <a:solidFill>
                  <a:srgbClr val="002060"/>
                </a:solidFill>
              </a:rPr>
              <a:t>服务器地址</a:t>
            </a:r>
            <a:r>
              <a:rPr lang="en-US" altLang="zh-CN" sz="2200" b="1" dirty="0">
                <a:solidFill>
                  <a:srgbClr val="002060"/>
                </a:solidFill>
              </a:rPr>
              <a:t>:/</a:t>
            </a:r>
            <a:r>
              <a:rPr lang="zh-CN" altLang="en-US" sz="2200" b="1" dirty="0">
                <a:solidFill>
                  <a:srgbClr val="002060"/>
                </a:solidFill>
              </a:rPr>
              <a:t>共享目录  </a:t>
            </a:r>
            <a:r>
              <a:rPr lang="en-US" altLang="zh-CN" sz="2200" b="1" dirty="0">
                <a:solidFill>
                  <a:schemeClr val="accent6">
                    <a:lumMod val="75000"/>
                  </a:schemeClr>
                </a:solidFill>
              </a:rPr>
              <a:t>/</a:t>
            </a:r>
            <a:r>
              <a:rPr lang="zh-CN" altLang="en-US" sz="2200" b="1" dirty="0">
                <a:solidFill>
                  <a:schemeClr val="accent6">
                    <a:lumMod val="75000"/>
                  </a:schemeClr>
                </a:solidFill>
              </a:rPr>
              <a:t>本机挂载点</a:t>
            </a:r>
            <a:endParaRPr lang="en-US" altLang="zh-CN" sz="2200" b="1" dirty="0">
              <a:solidFill>
                <a:schemeClr val="accent6">
                  <a:lumMod val="75000"/>
                </a:schemeClr>
              </a:solidFill>
            </a:endParaRPr>
          </a:p>
          <a:p>
            <a:pPr lvl="1"/>
            <a:r>
              <a:rPr lang="zh-CN" altLang="zh-CN" dirty="0"/>
              <a:t>例如</a:t>
            </a:r>
            <a:r>
              <a:rPr lang="zh-CN" altLang="en-US" dirty="0"/>
              <a:t>：</a:t>
            </a:r>
            <a:r>
              <a:rPr lang="zh-CN" altLang="zh-CN" dirty="0"/>
              <a:t>将</a:t>
            </a:r>
            <a:r>
              <a:rPr lang="en-US" altLang="zh-CN" dirty="0"/>
              <a:t>NFS</a:t>
            </a:r>
            <a:r>
              <a:rPr lang="zh-CN" altLang="zh-CN" dirty="0"/>
              <a:t>服务器（</a:t>
            </a:r>
            <a:r>
              <a:rPr lang="en-US" altLang="zh-CN" dirty="0"/>
              <a:t>192.168.0.252</a:t>
            </a:r>
            <a:r>
              <a:rPr lang="zh-CN" altLang="zh-CN" dirty="0"/>
              <a:t>）的共享目录</a:t>
            </a:r>
            <a:r>
              <a:rPr lang="en-US" altLang="zh-CN" dirty="0"/>
              <a:t>/backup</a:t>
            </a:r>
            <a:r>
              <a:rPr lang="zh-CN" altLang="zh-CN" dirty="0"/>
              <a:t>挂载到本地的</a:t>
            </a:r>
            <a:r>
              <a:rPr lang="en-US" altLang="zh-CN" dirty="0"/>
              <a:t>/backup</a:t>
            </a:r>
            <a:r>
              <a:rPr lang="zh-CN" altLang="zh-CN" dirty="0"/>
              <a:t>的命令为：</a:t>
            </a:r>
          </a:p>
          <a:p>
            <a:pPr lvl="1"/>
            <a:r>
              <a:rPr lang="en-US" altLang="zh-CN" sz="2400" b="1" dirty="0"/>
              <a:t># mount -t </a:t>
            </a:r>
            <a:r>
              <a:rPr lang="en-US" altLang="zh-CN" sz="2400" b="1" dirty="0" err="1"/>
              <a:t>nfs</a:t>
            </a:r>
            <a:r>
              <a:rPr lang="en-US" altLang="zh-CN" sz="2400" b="1" dirty="0"/>
              <a:t> 192.168.0.252:/backup  /backup</a:t>
            </a:r>
            <a:endParaRPr lang="zh-CN" altLang="zh-CN" sz="2400" b="1" dirty="0"/>
          </a:p>
          <a:p>
            <a:r>
              <a:rPr lang="zh-CN" altLang="zh-CN" dirty="0"/>
              <a:t>卸载</a:t>
            </a:r>
            <a:endParaRPr lang="en-US" altLang="zh-CN" dirty="0"/>
          </a:p>
          <a:p>
            <a:pPr lvl="1"/>
            <a:r>
              <a:rPr lang="en-US" altLang="zh-CN" b="1" dirty="0" err="1"/>
              <a:t>umount</a:t>
            </a:r>
            <a:r>
              <a:rPr lang="en-US" altLang="zh-CN" dirty="0"/>
              <a:t> </a:t>
            </a:r>
            <a:r>
              <a:rPr lang="en-US" altLang="zh-CN" b="1" dirty="0">
                <a:solidFill>
                  <a:schemeClr val="accent6">
                    <a:lumMod val="75000"/>
                  </a:schemeClr>
                </a:solidFill>
              </a:rPr>
              <a:t>/</a:t>
            </a:r>
            <a:r>
              <a:rPr lang="zh-CN" altLang="en-US" b="1" dirty="0">
                <a:solidFill>
                  <a:schemeClr val="accent6">
                    <a:lumMod val="75000"/>
                  </a:schemeClr>
                </a:solidFill>
              </a:rPr>
              <a:t>本机挂载点</a:t>
            </a:r>
            <a:endParaRPr lang="en-US" altLang="zh-CN" dirty="0"/>
          </a:p>
          <a:p>
            <a:pPr lvl="1"/>
            <a:r>
              <a:rPr lang="zh-CN" altLang="zh-CN" dirty="0"/>
              <a:t>例如</a:t>
            </a:r>
            <a:r>
              <a:rPr lang="zh-CN" altLang="en-US" dirty="0"/>
              <a:t>：要卸载本地已挂载的</a:t>
            </a:r>
            <a:r>
              <a:rPr lang="en-US" altLang="zh-CN" dirty="0"/>
              <a:t>NFS</a:t>
            </a:r>
            <a:r>
              <a:rPr lang="zh-CN" altLang="en-US" dirty="0"/>
              <a:t>文件系统</a:t>
            </a:r>
            <a:endParaRPr lang="en-US" altLang="zh-CN" dirty="0"/>
          </a:p>
          <a:p>
            <a:pPr lvl="1"/>
            <a:r>
              <a:rPr lang="en-US" altLang="zh-CN" sz="2400" b="1" dirty="0"/>
              <a:t># </a:t>
            </a:r>
            <a:r>
              <a:rPr lang="en-US" altLang="zh-CN" sz="2400" b="1" dirty="0" err="1"/>
              <a:t>umount</a:t>
            </a:r>
            <a:r>
              <a:rPr lang="en-US" altLang="zh-CN" sz="2400" b="1" dirty="0"/>
              <a:t> /backup</a:t>
            </a:r>
            <a:endParaRPr lang="zh-CN" altLang="zh-CN" sz="2400" b="1" dirty="0"/>
          </a:p>
          <a:p>
            <a:pPr lvl="1"/>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在启动时挂载</a:t>
            </a:r>
            <a:r>
              <a:rPr lang="en-US" altLang="zh-CN" dirty="0"/>
              <a:t>NFS</a:t>
            </a:r>
            <a:r>
              <a:rPr lang="zh-CN" altLang="zh-CN" dirty="0"/>
              <a:t>文件系统</a:t>
            </a:r>
            <a:endParaRPr lang="zh-CN" altLang="en-US" dirty="0"/>
          </a:p>
        </p:txBody>
      </p:sp>
      <p:sp>
        <p:nvSpPr>
          <p:cNvPr id="3" name="内容占位符 2"/>
          <p:cNvSpPr>
            <a:spLocks noGrp="1"/>
          </p:cNvSpPr>
          <p:nvPr>
            <p:ph idx="1"/>
          </p:nvPr>
        </p:nvSpPr>
        <p:spPr>
          <a:xfrm>
            <a:off x="457200" y="1600201"/>
            <a:ext cx="8229600" cy="604664"/>
          </a:xfrm>
        </p:spPr>
        <p:txBody>
          <a:bodyPr/>
          <a:lstStyle/>
          <a:p>
            <a:r>
              <a:rPr lang="en-US" altLang="zh-CN" dirty="0"/>
              <a:t>/etc/</a:t>
            </a:r>
            <a:r>
              <a:rPr lang="en-US" altLang="zh-CN" dirty="0" err="1"/>
              <a:t>fstab</a:t>
            </a:r>
            <a:endParaRPr lang="zh-CN" altLang="en-US" dirty="0"/>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49</a:t>
            </a:fld>
            <a:endParaRPr lang="en-US" altLang="zh-CN" dirty="0"/>
          </a:p>
        </p:txBody>
      </p:sp>
      <p:sp>
        <p:nvSpPr>
          <p:cNvPr id="7" name="TextBox 6"/>
          <p:cNvSpPr txBox="1"/>
          <p:nvPr/>
        </p:nvSpPr>
        <p:spPr>
          <a:xfrm>
            <a:off x="467544" y="2564904"/>
            <a:ext cx="8136904" cy="7694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200" dirty="0"/>
              <a:t>192.168.0.252:/backup        /backup         </a:t>
            </a:r>
            <a:r>
              <a:rPr lang="en-US" altLang="zh-CN" sz="2200" dirty="0" err="1"/>
              <a:t>nfs</a:t>
            </a:r>
            <a:r>
              <a:rPr lang="en-US" altLang="zh-CN" sz="2200" dirty="0"/>
              <a:t>    hard, </a:t>
            </a:r>
            <a:r>
              <a:rPr lang="en-US" altLang="zh-CN" sz="2200" dirty="0" err="1"/>
              <a:t>intr</a:t>
            </a:r>
            <a:r>
              <a:rPr lang="en-US" altLang="zh-CN" sz="2200" dirty="0"/>
              <a:t>    0   0</a:t>
            </a:r>
            <a:endParaRPr lang="zh-CN" altLang="zh-CN" sz="2200" dirty="0"/>
          </a:p>
          <a:p>
            <a:r>
              <a:rPr lang="en-US" altLang="zh-CN" sz="2200" dirty="0"/>
              <a:t>192.168.0.252:/</a:t>
            </a:r>
            <a:r>
              <a:rPr lang="en-US" altLang="zh-CN" sz="2200" dirty="0" err="1"/>
              <a:t>var</a:t>
            </a:r>
            <a:r>
              <a:rPr lang="en-US" altLang="zh-CN" sz="2200" dirty="0"/>
              <a:t>/ftp/pub   / </a:t>
            </a:r>
            <a:r>
              <a:rPr lang="en-US" altLang="zh-CN" sz="2200" dirty="0" err="1"/>
              <a:t>var</a:t>
            </a:r>
            <a:r>
              <a:rPr lang="en-US" altLang="zh-CN" sz="2200" dirty="0"/>
              <a:t>/ftp/pub  </a:t>
            </a:r>
            <a:r>
              <a:rPr lang="en-US" altLang="zh-CN" sz="2200" dirty="0" err="1"/>
              <a:t>nfs</a:t>
            </a:r>
            <a:r>
              <a:rPr lang="en-US" altLang="zh-CN" sz="2200" dirty="0"/>
              <a:t>    hard, </a:t>
            </a:r>
            <a:r>
              <a:rPr lang="en-US" altLang="zh-CN" sz="2200" dirty="0" err="1"/>
              <a:t>intr</a:t>
            </a:r>
            <a:r>
              <a:rPr lang="en-US" altLang="zh-CN" sz="2200" dirty="0"/>
              <a:t>    0   0</a:t>
            </a:r>
            <a:endParaRPr lang="zh-CN" alt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协议</a:t>
            </a:r>
          </a:p>
        </p:txBody>
      </p:sp>
      <p:sp>
        <p:nvSpPr>
          <p:cNvPr id="3" name="内容占位符 2"/>
          <p:cNvSpPr>
            <a:spLocks noGrp="1"/>
          </p:cNvSpPr>
          <p:nvPr>
            <p:ph idx="1"/>
          </p:nvPr>
        </p:nvSpPr>
        <p:spPr/>
        <p:txBody>
          <a:bodyPr/>
          <a:lstStyle/>
          <a:p>
            <a:r>
              <a:rPr lang="zh-CN" altLang="en-US" dirty="0"/>
              <a:t>文件传输协议（</a:t>
            </a:r>
            <a:r>
              <a:rPr lang="en-US" altLang="zh-CN" dirty="0"/>
              <a:t>File Transfer Protocol</a:t>
            </a:r>
            <a:r>
              <a:rPr lang="zh-CN" altLang="en-US" dirty="0"/>
              <a:t>，</a:t>
            </a:r>
            <a:r>
              <a:rPr lang="en-US" altLang="zh-CN" dirty="0"/>
              <a:t>FTP</a:t>
            </a:r>
            <a:r>
              <a:rPr lang="zh-CN" altLang="en-US" dirty="0"/>
              <a:t>）标准是在</a:t>
            </a:r>
            <a:r>
              <a:rPr lang="en-US" altLang="zh-CN" dirty="0"/>
              <a:t>RFC959</a:t>
            </a:r>
            <a:r>
              <a:rPr lang="zh-CN" altLang="en-US" dirty="0"/>
              <a:t>说明的。</a:t>
            </a:r>
          </a:p>
          <a:p>
            <a:r>
              <a:rPr lang="zh-CN" altLang="en-US" dirty="0"/>
              <a:t>协议定义了一个在远程计算机系统和本地计算机系统之间传输文件的一个标准。</a:t>
            </a:r>
          </a:p>
          <a:p>
            <a:r>
              <a:rPr lang="en-US" altLang="zh-CN" dirty="0"/>
              <a:t>FTP</a:t>
            </a:r>
            <a:r>
              <a:rPr lang="zh-CN" altLang="en-US" dirty="0"/>
              <a:t>运行在</a:t>
            </a:r>
            <a:r>
              <a:rPr lang="en-US" altLang="zh-CN" dirty="0"/>
              <a:t>OSI</a:t>
            </a:r>
            <a:r>
              <a:rPr lang="zh-CN" altLang="en-US" dirty="0"/>
              <a:t>模型的应用层， 并利用传输控制协议</a:t>
            </a:r>
            <a:r>
              <a:rPr lang="en-US" altLang="zh-CN" dirty="0"/>
              <a:t>TCP</a:t>
            </a:r>
            <a:r>
              <a:rPr lang="zh-CN" altLang="en-US" dirty="0"/>
              <a:t>在不同的主机之间提供可靠的数据传输。</a:t>
            </a:r>
          </a:p>
          <a:p>
            <a:r>
              <a:rPr lang="en-US" altLang="zh-CN" dirty="0"/>
              <a:t>FTP</a:t>
            </a:r>
            <a:r>
              <a:rPr lang="zh-CN" altLang="en-US" dirty="0"/>
              <a:t>在文件传输中还支持断点续传功能，可以大幅度地减小</a:t>
            </a:r>
            <a:r>
              <a:rPr lang="en-US" altLang="zh-CN" dirty="0"/>
              <a:t>CPU</a:t>
            </a:r>
            <a:r>
              <a:rPr lang="zh-CN" altLang="en-US" dirty="0"/>
              <a:t>和网络带宽的开销。</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dirty="0"/>
              <a:t>本章思考题</a:t>
            </a:r>
          </a:p>
        </p:txBody>
      </p:sp>
      <p:sp>
        <p:nvSpPr>
          <p:cNvPr id="108547" name="Rectangle 3"/>
          <p:cNvSpPr>
            <a:spLocks noGrp="1" noChangeArrowheads="1"/>
          </p:cNvSpPr>
          <p:nvPr>
            <p:ph type="body" idx="1"/>
          </p:nvPr>
        </p:nvSpPr>
        <p:spPr>
          <a:xfrm>
            <a:off x="395536" y="1600200"/>
            <a:ext cx="8291264" cy="4530725"/>
          </a:xfrm>
        </p:spPr>
        <p:txBody>
          <a:bodyPr/>
          <a:lstStyle/>
          <a:p>
            <a:r>
              <a:rPr lang="zh-CN" altLang="en-US" dirty="0"/>
              <a:t>简述</a:t>
            </a:r>
            <a:r>
              <a:rPr lang="en-US" altLang="zh-CN" dirty="0"/>
              <a:t>FTP</a:t>
            </a:r>
            <a:r>
              <a:rPr lang="zh-CN" altLang="en-US" dirty="0"/>
              <a:t>的数据传输模式及使用场合。</a:t>
            </a:r>
          </a:p>
          <a:p>
            <a:r>
              <a:rPr lang="en-US" altLang="zh-CN" dirty="0"/>
              <a:t>FTP</a:t>
            </a:r>
            <a:r>
              <a:rPr lang="zh-CN" altLang="en-US" dirty="0"/>
              <a:t>的使用者分为哪几类？</a:t>
            </a:r>
          </a:p>
          <a:p>
            <a:r>
              <a:rPr lang="en-US" altLang="zh-CN" dirty="0" err="1"/>
              <a:t>vsftpd</a:t>
            </a:r>
            <a:r>
              <a:rPr lang="zh-CN" altLang="en-US" dirty="0"/>
              <a:t>在</a:t>
            </a:r>
            <a:r>
              <a:rPr lang="en-US" altLang="zh-CN" dirty="0"/>
              <a:t>RHEL/</a:t>
            </a:r>
            <a:r>
              <a:rPr lang="en-US" altLang="zh-CN" dirty="0" err="1"/>
              <a:t>CentOS</a:t>
            </a:r>
            <a:r>
              <a:rPr lang="en-US" altLang="zh-CN" dirty="0"/>
              <a:t> 7</a:t>
            </a:r>
            <a:r>
              <a:rPr lang="zh-CN" altLang="en-US" dirty="0"/>
              <a:t>中的默认配置提供了哪些功能？</a:t>
            </a:r>
          </a:p>
          <a:p>
            <a:r>
              <a:rPr lang="zh-CN" altLang="en-US" dirty="0"/>
              <a:t>简述</a:t>
            </a:r>
            <a:r>
              <a:rPr lang="en-US" altLang="zh-CN" dirty="0"/>
              <a:t>NFS</a:t>
            </a:r>
            <a:r>
              <a:rPr lang="zh-CN" altLang="en-US" dirty="0"/>
              <a:t>与</a:t>
            </a:r>
            <a:r>
              <a:rPr lang="en-US" altLang="zh-CN" dirty="0"/>
              <a:t>RPC</a:t>
            </a:r>
            <a:r>
              <a:rPr lang="zh-CN" altLang="en-US" dirty="0"/>
              <a:t>的关系。</a:t>
            </a:r>
          </a:p>
          <a:p>
            <a:r>
              <a:rPr lang="en-US" altLang="zh-CN" dirty="0"/>
              <a:t>NFS</a:t>
            </a:r>
            <a:r>
              <a:rPr lang="zh-CN" altLang="en-US" dirty="0"/>
              <a:t>的常用工具有哪些？其用途和使用方法？</a:t>
            </a:r>
          </a:p>
        </p:txBody>
      </p:sp>
      <p:sp>
        <p:nvSpPr>
          <p:cNvPr id="6" name="日期占位符 5"/>
          <p:cNvSpPr>
            <a:spLocks noGrp="1"/>
          </p:cNvSpPr>
          <p:nvPr>
            <p:ph type="dt" sz="half" idx="10"/>
          </p:nvPr>
        </p:nvSpPr>
        <p:spPr/>
        <p:txBody>
          <a:bodyPr/>
          <a:lstStyle/>
          <a:p>
            <a:fld id="{49B00342-E55E-4A6A-AB5F-6477F90B311C}"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50</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本章实验</a:t>
            </a:r>
          </a:p>
        </p:txBody>
      </p:sp>
      <p:sp>
        <p:nvSpPr>
          <p:cNvPr id="107523" name="Rectangle 3"/>
          <p:cNvSpPr>
            <a:spLocks noGrp="1" noChangeArrowheads="1"/>
          </p:cNvSpPr>
          <p:nvPr>
            <p:ph type="body" idx="1"/>
          </p:nvPr>
        </p:nvSpPr>
        <p:spPr>
          <a:xfrm>
            <a:off x="457200" y="1600200"/>
            <a:ext cx="8435280" cy="4530725"/>
          </a:xfrm>
        </p:spPr>
        <p:txBody>
          <a:bodyPr/>
          <a:lstStyle/>
          <a:p>
            <a:pPr>
              <a:lnSpc>
                <a:spcPct val="90000"/>
              </a:lnSpc>
            </a:pPr>
            <a:r>
              <a:rPr lang="zh-CN" altLang="en-US" sz="2400" dirty="0"/>
              <a:t>学会配置高安全级别的匿名</a:t>
            </a:r>
            <a:r>
              <a:rPr lang="en-US" altLang="zh-CN" sz="2400" dirty="0"/>
              <a:t>FTP</a:t>
            </a:r>
            <a:r>
              <a:rPr lang="zh-CN" altLang="en-US" sz="2400" dirty="0"/>
              <a:t>服务器。</a:t>
            </a:r>
          </a:p>
          <a:p>
            <a:pPr>
              <a:lnSpc>
                <a:spcPct val="90000"/>
              </a:lnSpc>
            </a:pPr>
            <a:r>
              <a:rPr lang="zh-CN" altLang="en-US" sz="2400" dirty="0"/>
              <a:t>学会配置允许匿名用户上传的</a:t>
            </a:r>
            <a:r>
              <a:rPr lang="en-US" altLang="zh-CN" sz="2400" dirty="0"/>
              <a:t>FTP</a:t>
            </a:r>
            <a:r>
              <a:rPr lang="zh-CN" altLang="en-US" sz="2400" dirty="0"/>
              <a:t>服务器。</a:t>
            </a:r>
          </a:p>
          <a:p>
            <a:pPr>
              <a:lnSpc>
                <a:spcPct val="90000"/>
              </a:lnSpc>
            </a:pPr>
            <a:r>
              <a:rPr lang="zh-CN" altLang="en-US" sz="2400" dirty="0"/>
              <a:t>学会配置</a:t>
            </a:r>
            <a:r>
              <a:rPr lang="en-US" altLang="zh-CN" sz="2400" dirty="0" err="1"/>
              <a:t>vsftpd</a:t>
            </a:r>
            <a:r>
              <a:rPr lang="zh-CN" altLang="en-US" sz="2400" dirty="0"/>
              <a:t>的最大传输速率限制和每客户的连接数限制。</a:t>
            </a:r>
          </a:p>
          <a:p>
            <a:pPr>
              <a:lnSpc>
                <a:spcPct val="90000"/>
              </a:lnSpc>
            </a:pPr>
            <a:r>
              <a:rPr lang="zh-CN" altLang="en-US" sz="2400" dirty="0"/>
              <a:t>学会配置</a:t>
            </a:r>
            <a:r>
              <a:rPr lang="en-US" altLang="zh-CN" sz="2400" dirty="0" err="1"/>
              <a:t>vsftpd</a:t>
            </a:r>
            <a:r>
              <a:rPr lang="zh-CN" altLang="en-US" sz="2400" dirty="0"/>
              <a:t>的基于本地用户的访问控制。</a:t>
            </a:r>
          </a:p>
          <a:p>
            <a:pPr>
              <a:lnSpc>
                <a:spcPct val="90000"/>
              </a:lnSpc>
            </a:pPr>
            <a:r>
              <a:rPr lang="zh-CN" altLang="en-US" sz="2400" dirty="0"/>
              <a:t>学会配置</a:t>
            </a:r>
            <a:r>
              <a:rPr lang="en-US" altLang="zh-CN" sz="2400" dirty="0" err="1"/>
              <a:t>vsftpd</a:t>
            </a:r>
            <a:r>
              <a:rPr lang="zh-CN" altLang="en-US" sz="2400" dirty="0"/>
              <a:t>的基于主机的访问控制。</a:t>
            </a:r>
          </a:p>
          <a:p>
            <a:pPr>
              <a:lnSpc>
                <a:spcPct val="90000"/>
              </a:lnSpc>
            </a:pPr>
            <a:r>
              <a:rPr lang="zh-CN" altLang="en-US" sz="2400" dirty="0"/>
              <a:t>学会对不同的主机或网络地址的访问实施不同的配置。</a:t>
            </a:r>
            <a:endParaRPr lang="en-US" altLang="zh-CN" sz="2400" dirty="0"/>
          </a:p>
          <a:p>
            <a:pPr>
              <a:lnSpc>
                <a:spcPct val="90000"/>
              </a:lnSpc>
            </a:pPr>
            <a:r>
              <a:rPr lang="zh-CN" altLang="en-US" sz="2400" dirty="0"/>
              <a:t>学会配置</a:t>
            </a:r>
            <a:r>
              <a:rPr lang="en-US" sz="2400" dirty="0" err="1"/>
              <a:t>vsftpd</a:t>
            </a:r>
            <a:r>
              <a:rPr lang="zh-CN" altLang="en-US" sz="2400" dirty="0"/>
              <a:t>基于虚拟用户的</a:t>
            </a:r>
            <a:r>
              <a:rPr lang="en-US" sz="2400" dirty="0"/>
              <a:t>FTP</a:t>
            </a:r>
            <a:r>
              <a:rPr lang="zh-CN" altLang="en-US" sz="2400" dirty="0"/>
              <a:t>服务</a:t>
            </a:r>
            <a:endParaRPr lang="en-US" altLang="zh-CN" sz="2400" dirty="0"/>
          </a:p>
          <a:p>
            <a:pPr>
              <a:lnSpc>
                <a:spcPct val="90000"/>
              </a:lnSpc>
            </a:pPr>
            <a:r>
              <a:rPr lang="zh-CN" altLang="en-US" sz="2400" dirty="0"/>
              <a:t>学会配置基于</a:t>
            </a:r>
            <a:r>
              <a:rPr lang="en-US" altLang="zh-CN" sz="2400" dirty="0"/>
              <a:t>SSL</a:t>
            </a:r>
            <a:r>
              <a:rPr lang="zh-CN" altLang="en-US" sz="2400" dirty="0"/>
              <a:t>的</a:t>
            </a:r>
            <a:r>
              <a:rPr lang="en-US" sz="2400" dirty="0"/>
              <a:t>FTP</a:t>
            </a:r>
            <a:r>
              <a:rPr lang="zh-CN" altLang="en-US" sz="2400" dirty="0"/>
              <a:t>服务</a:t>
            </a:r>
          </a:p>
          <a:p>
            <a:pPr>
              <a:lnSpc>
                <a:spcPct val="90000"/>
              </a:lnSpc>
            </a:pPr>
            <a:r>
              <a:rPr lang="zh-CN" altLang="en-US" sz="2400" dirty="0"/>
              <a:t>学会配置</a:t>
            </a:r>
            <a:r>
              <a:rPr lang="en-US" altLang="zh-CN" sz="2400" dirty="0"/>
              <a:t>NFS</a:t>
            </a:r>
            <a:r>
              <a:rPr lang="zh-CN" altLang="en-US" sz="2400" dirty="0"/>
              <a:t>的共享目录。</a:t>
            </a:r>
          </a:p>
          <a:p>
            <a:pPr>
              <a:lnSpc>
                <a:spcPct val="90000"/>
              </a:lnSpc>
            </a:pPr>
            <a:r>
              <a:rPr lang="zh-CN" altLang="en-US" sz="2400" dirty="0"/>
              <a:t>学会使用</a:t>
            </a:r>
            <a:r>
              <a:rPr lang="en-US" altLang="zh-CN" sz="2400" dirty="0"/>
              <a:t>mount</a:t>
            </a:r>
            <a:r>
              <a:rPr lang="zh-CN" altLang="en-US" sz="2400" dirty="0"/>
              <a:t>命令挂装</a:t>
            </a:r>
            <a:r>
              <a:rPr lang="en-US" altLang="zh-CN" sz="2400" dirty="0"/>
              <a:t>NFS</a:t>
            </a:r>
            <a:r>
              <a:rPr lang="zh-CN" altLang="en-US" sz="2400" dirty="0"/>
              <a:t>共享目录。</a:t>
            </a:r>
          </a:p>
          <a:p>
            <a:pPr>
              <a:lnSpc>
                <a:spcPct val="90000"/>
              </a:lnSpc>
            </a:pPr>
            <a:r>
              <a:rPr lang="zh-CN" altLang="en-US" sz="2400" dirty="0"/>
              <a:t>学会通过修改</a:t>
            </a:r>
            <a:r>
              <a:rPr lang="en-US" altLang="zh-CN" sz="2400" dirty="0"/>
              <a:t>/etc/</a:t>
            </a:r>
            <a:r>
              <a:rPr lang="en-US" altLang="zh-CN" sz="2400" dirty="0" err="1"/>
              <a:t>fstab</a:t>
            </a:r>
            <a:r>
              <a:rPr lang="zh-CN" altLang="en-US" sz="2400" dirty="0"/>
              <a:t>文件在启动时挂装</a:t>
            </a:r>
            <a:r>
              <a:rPr lang="en-US" altLang="zh-CN" sz="2400" dirty="0"/>
              <a:t>NFS</a:t>
            </a:r>
            <a:r>
              <a:rPr lang="zh-CN" altLang="en-US" sz="2400" dirty="0"/>
              <a:t>文件系统。</a:t>
            </a:r>
          </a:p>
        </p:txBody>
      </p:sp>
      <p:sp>
        <p:nvSpPr>
          <p:cNvPr id="6" name="日期占位符 5"/>
          <p:cNvSpPr>
            <a:spLocks noGrp="1"/>
          </p:cNvSpPr>
          <p:nvPr>
            <p:ph type="dt" sz="half" idx="10"/>
          </p:nvPr>
        </p:nvSpPr>
        <p:spPr/>
        <p:txBody>
          <a:bodyPr/>
          <a:lstStyle/>
          <a:p>
            <a:fld id="{F17523F5-3FF5-46C6-B56E-AE35FC053B79}"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51</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23850" y="260350"/>
            <a:ext cx="8229600" cy="1139825"/>
          </a:xfrm>
        </p:spPr>
        <p:txBody>
          <a:bodyPr/>
          <a:lstStyle/>
          <a:p>
            <a:r>
              <a:rPr lang="zh-CN" altLang="en-US" dirty="0"/>
              <a:t>进一步学习</a:t>
            </a:r>
          </a:p>
        </p:txBody>
      </p:sp>
      <p:sp>
        <p:nvSpPr>
          <p:cNvPr id="107523" name="Rectangle 3"/>
          <p:cNvSpPr>
            <a:spLocks noGrp="1" noChangeArrowheads="1"/>
          </p:cNvSpPr>
          <p:nvPr>
            <p:ph type="body" idx="1"/>
          </p:nvPr>
        </p:nvSpPr>
        <p:spPr/>
        <p:txBody>
          <a:bodyPr/>
          <a:lstStyle/>
          <a:p>
            <a:pPr>
              <a:lnSpc>
                <a:spcPct val="90000"/>
              </a:lnSpc>
            </a:pPr>
            <a:r>
              <a:rPr lang="zh-CN" altLang="en-US" dirty="0"/>
              <a:t>学习基于</a:t>
            </a:r>
            <a:r>
              <a:rPr lang="en-US" altLang="zh-CN" dirty="0" err="1"/>
              <a:t>vsftpd</a:t>
            </a:r>
            <a:r>
              <a:rPr lang="zh-CN" altLang="en-US" dirty="0"/>
              <a:t>的虚拟用户的</a:t>
            </a:r>
            <a:r>
              <a:rPr lang="en-US" altLang="zh-CN" dirty="0"/>
              <a:t>FTP</a:t>
            </a:r>
            <a:r>
              <a:rPr lang="zh-CN" altLang="en-US" dirty="0"/>
              <a:t>服务器配置。</a:t>
            </a:r>
          </a:p>
          <a:p>
            <a:pPr>
              <a:lnSpc>
                <a:spcPct val="90000"/>
              </a:lnSpc>
            </a:pPr>
            <a:r>
              <a:rPr lang="zh-CN" altLang="en-US" dirty="0"/>
              <a:t>了解、学习另一种</a:t>
            </a:r>
            <a:r>
              <a:rPr lang="en-US" altLang="zh-CN" dirty="0"/>
              <a:t>Linux</a:t>
            </a:r>
            <a:r>
              <a:rPr lang="zh-CN" altLang="en-US" dirty="0"/>
              <a:t>下常用的</a:t>
            </a:r>
            <a:r>
              <a:rPr lang="en-US" altLang="zh-CN" dirty="0"/>
              <a:t>FTP</a:t>
            </a:r>
            <a:r>
              <a:rPr lang="zh-CN" altLang="en-US" dirty="0"/>
              <a:t>服务器</a:t>
            </a:r>
            <a:r>
              <a:rPr lang="en-US" altLang="zh-CN" dirty="0"/>
              <a:t>pure-</a:t>
            </a:r>
            <a:r>
              <a:rPr lang="en-US" altLang="zh-CN" dirty="0" err="1"/>
              <a:t>ftpd</a:t>
            </a:r>
            <a:r>
              <a:rPr lang="zh-CN" altLang="en-US" dirty="0"/>
              <a:t>的配置方法。</a:t>
            </a:r>
          </a:p>
          <a:p>
            <a:pPr>
              <a:lnSpc>
                <a:spcPct val="90000"/>
              </a:lnSpc>
            </a:pPr>
            <a:r>
              <a:rPr lang="zh-CN" altLang="en-US" dirty="0"/>
              <a:t>学习</a:t>
            </a:r>
            <a:r>
              <a:rPr lang="en-US" altLang="zh-CN" dirty="0" err="1"/>
              <a:t>autofs</a:t>
            </a:r>
            <a:r>
              <a:rPr lang="zh-CN" altLang="en-US" dirty="0"/>
              <a:t>守护进程的功能和用途，学会配置</a:t>
            </a:r>
            <a:r>
              <a:rPr lang="en-US" altLang="zh-CN" dirty="0" err="1"/>
              <a:t>autofs</a:t>
            </a:r>
            <a:r>
              <a:rPr lang="zh-CN" altLang="en-US" dirty="0"/>
              <a:t>自动挂装</a:t>
            </a:r>
            <a:r>
              <a:rPr lang="en-US" altLang="zh-CN" dirty="0"/>
              <a:t>NFS</a:t>
            </a:r>
            <a:r>
              <a:rPr lang="zh-CN" altLang="en-US" dirty="0"/>
              <a:t>文件系统。</a:t>
            </a:r>
          </a:p>
          <a:p>
            <a:pPr>
              <a:lnSpc>
                <a:spcPct val="90000"/>
              </a:lnSpc>
            </a:pPr>
            <a:r>
              <a:rPr lang="zh-CN" altLang="en-US" dirty="0"/>
              <a:t>学习使用跨平台的</a:t>
            </a:r>
            <a:r>
              <a:rPr lang="en-US" altLang="zh-CN" dirty="0"/>
              <a:t>FTP</a:t>
            </a:r>
            <a:r>
              <a:rPr lang="zh-CN" altLang="en-US" dirty="0"/>
              <a:t>客户工具</a:t>
            </a:r>
            <a:r>
              <a:rPr lang="en-US" altLang="zh-CN" dirty="0" err="1"/>
              <a:t>Filezilla</a:t>
            </a:r>
            <a:r>
              <a:rPr lang="zh-CN" altLang="en-US" dirty="0"/>
              <a:t>（</a:t>
            </a:r>
            <a:r>
              <a:rPr lang="en-US" altLang="zh-CN" dirty="0"/>
              <a:t>http://filezilla-project.org/</a:t>
            </a:r>
            <a:r>
              <a:rPr lang="zh-CN" altLang="en-US" dirty="0"/>
              <a:t>）。</a:t>
            </a:r>
          </a:p>
        </p:txBody>
      </p:sp>
      <p:sp>
        <p:nvSpPr>
          <p:cNvPr id="6" name="日期占位符 5"/>
          <p:cNvSpPr>
            <a:spLocks noGrp="1"/>
          </p:cNvSpPr>
          <p:nvPr>
            <p:ph type="dt" sz="half" idx="10"/>
          </p:nvPr>
        </p:nvSpPr>
        <p:spPr/>
        <p:txBody>
          <a:bodyPr/>
          <a:lstStyle/>
          <a:p>
            <a:fld id="{F17523F5-3FF5-46C6-B56E-AE35FC053B79}" type="datetime2">
              <a:rPr lang="zh-CN" altLang="en-US" smtClean="0"/>
              <a:pPr/>
              <a:t>2018年11月13日</a:t>
            </a:fld>
            <a:endParaRPr lang="en-US" altLang="zh-CN" dirty="0"/>
          </a:p>
        </p:txBody>
      </p:sp>
      <p:sp>
        <p:nvSpPr>
          <p:cNvPr id="7" name="灯片编号占位符 6"/>
          <p:cNvSpPr>
            <a:spLocks noGrp="1"/>
          </p:cNvSpPr>
          <p:nvPr>
            <p:ph type="sldNum" sz="quarter" idx="12"/>
          </p:nvPr>
        </p:nvSpPr>
        <p:spPr/>
        <p:txBody>
          <a:bodyPr/>
          <a:lstStyle/>
          <a:p>
            <a:fld id="{1D884F6B-D068-45E9-B250-41F0C46488DC}" type="slidenum">
              <a:rPr lang="en-US" altLang="zh-CN" smtClean="0"/>
              <a:pPr/>
              <a:t>52</a:t>
            </a:fld>
            <a:endParaRPr lang="en-US" altLang="zh-CN"/>
          </a:p>
        </p:txBody>
      </p:sp>
      <p:sp>
        <p:nvSpPr>
          <p:cNvPr id="8" name="页脚占位符 7"/>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协议模型</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6</a:t>
            </a:fld>
            <a:endParaRPr lang="en-US" altLang="zh-CN" dirty="0"/>
          </a:p>
        </p:txBody>
      </p:sp>
      <p:pic>
        <p:nvPicPr>
          <p:cNvPr id="7170" name="Picture 2" descr="FTP协议模型"/>
          <p:cNvPicPr>
            <a:picLocks noChangeAspect="1" noChangeArrowheads="1"/>
          </p:cNvPicPr>
          <p:nvPr/>
        </p:nvPicPr>
        <p:blipFill>
          <a:blip r:embed="rId2" cstate="print"/>
          <a:srcRect/>
          <a:stretch>
            <a:fillRect/>
          </a:stretch>
        </p:blipFill>
        <p:spPr bwMode="auto">
          <a:xfrm>
            <a:off x="431918" y="2117203"/>
            <a:ext cx="8244538" cy="28239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协议模型（续）</a:t>
            </a:r>
          </a:p>
        </p:txBody>
      </p:sp>
      <p:sp>
        <p:nvSpPr>
          <p:cNvPr id="3" name="内容占位符 2"/>
          <p:cNvSpPr>
            <a:spLocks noGrp="1"/>
          </p:cNvSpPr>
          <p:nvPr>
            <p:ph idx="1"/>
          </p:nvPr>
        </p:nvSpPr>
        <p:spPr>
          <a:xfrm>
            <a:off x="457200" y="1412776"/>
            <a:ext cx="8229600" cy="4718149"/>
          </a:xfrm>
        </p:spPr>
        <p:txBody>
          <a:bodyPr/>
          <a:lstStyle/>
          <a:p>
            <a:r>
              <a:rPr lang="zh-CN" altLang="en-US" sz="2800" dirty="0"/>
              <a:t>用户接口（</a:t>
            </a:r>
            <a:r>
              <a:rPr lang="en-US" altLang="zh-CN" sz="2800" dirty="0"/>
              <a:t>UI</a:t>
            </a:r>
            <a:r>
              <a:rPr lang="zh-CN" altLang="en-US" sz="2800" dirty="0"/>
              <a:t>）：提供了一个用户接口并使用客户端协议解释器的服务</a:t>
            </a:r>
          </a:p>
          <a:p>
            <a:r>
              <a:rPr lang="zh-CN" altLang="en-US" sz="2800" dirty="0"/>
              <a:t>客户端协议解释器（</a:t>
            </a:r>
            <a:r>
              <a:rPr lang="en-US" altLang="zh-CN" sz="2800" dirty="0"/>
              <a:t>CPI</a:t>
            </a:r>
            <a:r>
              <a:rPr lang="zh-CN" altLang="en-US" sz="2800" dirty="0"/>
              <a:t>）：向远程服务器协议机发送命令并且驱动客户数据传输过程</a:t>
            </a:r>
          </a:p>
          <a:p>
            <a:r>
              <a:rPr lang="zh-CN" altLang="en-US" sz="2800" dirty="0"/>
              <a:t>服务端协议解释器（</a:t>
            </a:r>
            <a:r>
              <a:rPr lang="en-US" altLang="zh-CN" sz="2800" dirty="0"/>
              <a:t>SPI</a:t>
            </a:r>
            <a:r>
              <a:rPr lang="zh-CN" altLang="en-US" sz="2800" dirty="0"/>
              <a:t>）：响应客户协议机发出的命令并驱动服务器端数据传输过程</a:t>
            </a:r>
          </a:p>
          <a:p>
            <a:r>
              <a:rPr lang="zh-CN" altLang="en-US" sz="2800" dirty="0"/>
              <a:t>客户端数据传输协议（</a:t>
            </a:r>
            <a:r>
              <a:rPr lang="en-US" altLang="zh-CN" sz="2800" dirty="0"/>
              <a:t>CDTP</a:t>
            </a:r>
            <a:r>
              <a:rPr lang="zh-CN" altLang="en-US" sz="2800" dirty="0"/>
              <a:t>）：负责完成和服务器数据传输过程及客户端本地文件系统的通信</a:t>
            </a:r>
          </a:p>
          <a:p>
            <a:r>
              <a:rPr lang="zh-CN" altLang="en-US" sz="2800" dirty="0"/>
              <a:t>服务端数据传输协议（</a:t>
            </a:r>
            <a:r>
              <a:rPr lang="en-US" altLang="zh-CN" sz="2800" dirty="0"/>
              <a:t>SDTP</a:t>
            </a:r>
            <a:r>
              <a:rPr lang="zh-CN" altLang="en-US" sz="2800" dirty="0"/>
              <a:t>）：负责完成和客户数据传输过程及服务器端文件系统的通信</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7</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运行原理</a:t>
            </a:r>
            <a:r>
              <a:rPr lang="en-US" altLang="zh-CN" dirty="0"/>
              <a:t>——</a:t>
            </a:r>
            <a:r>
              <a:rPr lang="zh-CN" altLang="en-US" dirty="0"/>
              <a:t>两种连接</a:t>
            </a:r>
          </a:p>
        </p:txBody>
      </p:sp>
      <p:sp>
        <p:nvSpPr>
          <p:cNvPr id="3" name="内容占位符 2"/>
          <p:cNvSpPr>
            <a:spLocks noGrp="1"/>
          </p:cNvSpPr>
          <p:nvPr>
            <p:ph idx="1"/>
          </p:nvPr>
        </p:nvSpPr>
        <p:spPr/>
        <p:txBody>
          <a:bodyPr/>
          <a:lstStyle/>
          <a:p>
            <a:r>
              <a:rPr lang="en-US" altLang="zh-CN" dirty="0"/>
              <a:t>FTP</a:t>
            </a:r>
            <a:r>
              <a:rPr lang="zh-CN" altLang="en-US" dirty="0"/>
              <a:t>会话存在有两个独立的</a:t>
            </a:r>
            <a:r>
              <a:rPr lang="en-US" altLang="zh-CN" dirty="0"/>
              <a:t>TCP</a:t>
            </a:r>
            <a:r>
              <a:rPr lang="zh-CN" altLang="en-US" dirty="0"/>
              <a:t>连接</a:t>
            </a:r>
          </a:p>
          <a:p>
            <a:pPr lvl="1"/>
            <a:r>
              <a:rPr lang="zh-CN" altLang="en-US" dirty="0"/>
              <a:t>由</a:t>
            </a:r>
            <a:r>
              <a:rPr lang="en-US" altLang="zh-CN" dirty="0"/>
              <a:t>CPI</a:t>
            </a:r>
            <a:r>
              <a:rPr lang="zh-CN" altLang="en-US" dirty="0"/>
              <a:t>和</a:t>
            </a:r>
            <a:r>
              <a:rPr lang="en-US" altLang="zh-CN" dirty="0"/>
              <a:t>SPI</a:t>
            </a:r>
            <a:r>
              <a:rPr lang="zh-CN" altLang="en-US" dirty="0"/>
              <a:t>使用的，被称作控制连接（</a:t>
            </a:r>
            <a:r>
              <a:rPr lang="en-US" altLang="zh-CN" dirty="0"/>
              <a:t>control connection</a:t>
            </a:r>
            <a:r>
              <a:rPr lang="zh-CN" altLang="en-US" dirty="0"/>
              <a:t>）</a:t>
            </a:r>
          </a:p>
          <a:p>
            <a:pPr lvl="1"/>
            <a:r>
              <a:rPr lang="zh-CN" altLang="en-US" dirty="0"/>
              <a:t>由</a:t>
            </a:r>
            <a:r>
              <a:rPr lang="en-US" altLang="zh-CN" dirty="0"/>
              <a:t>CDTP</a:t>
            </a:r>
            <a:r>
              <a:rPr lang="zh-CN" altLang="en-US" dirty="0"/>
              <a:t>和</a:t>
            </a:r>
            <a:r>
              <a:rPr lang="en-US" altLang="zh-CN" dirty="0"/>
              <a:t>SDTP</a:t>
            </a:r>
            <a:r>
              <a:rPr lang="zh-CN" altLang="en-US" dirty="0"/>
              <a:t>使用的，被称作数据连接（</a:t>
            </a:r>
            <a:r>
              <a:rPr lang="en-US" altLang="zh-CN" dirty="0"/>
              <a:t>data connection</a:t>
            </a:r>
            <a:r>
              <a:rPr lang="zh-CN" altLang="en-US" dirty="0"/>
              <a:t>）</a:t>
            </a:r>
          </a:p>
          <a:p>
            <a:r>
              <a:rPr lang="zh-CN" altLang="en-US" dirty="0"/>
              <a:t>两个连接可以选择不同的合适服务质量。如：对控制连接来说需要更小的延迟时间， 对数据连接来说需要更大的数据吞吐量； 而且可以避免实现数据流中的命令的通明性及逃逸。</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FTP</a:t>
            </a:r>
            <a:r>
              <a:rPr lang="zh-CN" altLang="en-US" dirty="0"/>
              <a:t>运行原理</a:t>
            </a:r>
            <a:r>
              <a:rPr lang="en-US" altLang="zh-CN" dirty="0"/>
              <a:t>——</a:t>
            </a:r>
            <a:r>
              <a:rPr lang="zh-CN" altLang="en-US" dirty="0"/>
              <a:t>控制连接</a:t>
            </a:r>
          </a:p>
        </p:txBody>
      </p:sp>
      <p:sp>
        <p:nvSpPr>
          <p:cNvPr id="3" name="内容占位符 2"/>
          <p:cNvSpPr>
            <a:spLocks noGrp="1"/>
          </p:cNvSpPr>
          <p:nvPr>
            <p:ph idx="1"/>
          </p:nvPr>
        </p:nvSpPr>
        <p:spPr>
          <a:xfrm>
            <a:off x="457200" y="1484784"/>
            <a:ext cx="8229600" cy="4646141"/>
          </a:xfrm>
        </p:spPr>
        <p:txBody>
          <a:bodyPr/>
          <a:lstStyle/>
          <a:p>
            <a:r>
              <a:rPr lang="zh-CN" altLang="en-US" sz="2200" dirty="0"/>
              <a:t>控制连接主要用来传送在实际通信过程中需要执行的</a:t>
            </a:r>
            <a:r>
              <a:rPr lang="en-US" altLang="zh-CN" sz="2200" dirty="0"/>
              <a:t>FTP</a:t>
            </a:r>
            <a:r>
              <a:rPr lang="zh-CN" altLang="en-US" sz="2200" dirty="0"/>
              <a:t>命令以及命令的响应。</a:t>
            </a:r>
          </a:p>
          <a:p>
            <a:r>
              <a:rPr lang="zh-CN" altLang="en-US" sz="2200" dirty="0"/>
              <a:t>控制连接只需要很小的网络带宽。</a:t>
            </a:r>
          </a:p>
          <a:p>
            <a:r>
              <a:rPr lang="en-US" altLang="zh-CN" sz="2200" dirty="0"/>
              <a:t>FTP</a:t>
            </a:r>
            <a:r>
              <a:rPr lang="zh-CN" altLang="en-US" sz="2200" dirty="0"/>
              <a:t>服务器监听端口号</a:t>
            </a:r>
            <a:r>
              <a:rPr lang="en-US" altLang="zh-CN" sz="2200" dirty="0"/>
              <a:t>21</a:t>
            </a:r>
            <a:r>
              <a:rPr lang="zh-CN" altLang="en-US" sz="2200" dirty="0"/>
              <a:t>来等待控制连接建立请求。</a:t>
            </a:r>
          </a:p>
          <a:p>
            <a:r>
              <a:rPr lang="zh-CN" altLang="en-US" sz="2200" dirty="0"/>
              <a:t>控制连接建立以后并不立即建立数据连接，而是服务器通过一定的方式来验证客户的身份，以决定是否可以建立数据传输。</a:t>
            </a:r>
          </a:p>
          <a:p>
            <a:r>
              <a:rPr lang="zh-CN" altLang="en-US" sz="2200" dirty="0"/>
              <a:t>数据连接是等到要目录列表、传输文件时才临时建立的， 并且每次客户端使用不同的端口号来建立数据连接。 一旦数据传输完毕，就中断这条临时的数据连接。</a:t>
            </a:r>
          </a:p>
          <a:p>
            <a:r>
              <a:rPr lang="zh-CN" altLang="en-US" sz="2200" dirty="0"/>
              <a:t>在</a:t>
            </a:r>
            <a:r>
              <a:rPr lang="en-US" altLang="zh-CN" sz="2200" dirty="0"/>
              <a:t>FTP</a:t>
            </a:r>
            <a:r>
              <a:rPr lang="zh-CN" altLang="en-US" sz="2200" dirty="0"/>
              <a:t>连接期间，控制连接始终保持通畅的连接状态。 在数据连接存在期间内，控制连接肯定是存在的； 一旦控制连接断开，数据连接会自动关闭。</a:t>
            </a:r>
          </a:p>
        </p:txBody>
      </p:sp>
      <p:sp>
        <p:nvSpPr>
          <p:cNvPr id="4" name="日期占位符 3"/>
          <p:cNvSpPr>
            <a:spLocks noGrp="1"/>
          </p:cNvSpPr>
          <p:nvPr>
            <p:ph type="dt" sz="half" idx="10"/>
          </p:nvPr>
        </p:nvSpPr>
        <p:spPr/>
        <p:txBody>
          <a:bodyPr/>
          <a:lstStyle/>
          <a:p>
            <a:fld id="{0D3B9178-496E-49B4-BBFB-87BA11AA6CC7}" type="datetime2">
              <a:rPr lang="zh-CN" altLang="en-US" smtClean="0"/>
              <a:pPr/>
              <a:t>2018年11月13日</a:t>
            </a:fld>
            <a:endParaRPr lang="en-US" altLang="zh-CN" dirty="0"/>
          </a:p>
        </p:txBody>
      </p:sp>
      <p:sp>
        <p:nvSpPr>
          <p:cNvPr id="5" name="页脚占位符 4"/>
          <p:cNvSpPr>
            <a:spLocks noGrp="1"/>
          </p:cNvSpPr>
          <p:nvPr>
            <p:ph type="ftr" sz="quarter" idx="11"/>
          </p:nvPr>
        </p:nvSpPr>
        <p:spPr/>
        <p:txBody>
          <a:bodyPr/>
          <a:lstStyle/>
          <a:p>
            <a:r>
              <a:rPr lang="zh-CN" altLang="en-US"/>
              <a:t>梁如军（</a:t>
            </a:r>
            <a:r>
              <a:rPr lang="en-US" altLang="zh-CN"/>
              <a:t>linuxbooks@126.com</a:t>
            </a:r>
            <a:r>
              <a:rPr lang="zh-CN" altLang="en-US"/>
              <a:t>）</a:t>
            </a:r>
            <a:endParaRPr lang="en-US" altLang="zh-CN"/>
          </a:p>
          <a:p>
            <a:r>
              <a:rPr lang="en-US" altLang="zh-CN"/>
              <a:t>Creative Commons License</a:t>
            </a:r>
            <a:r>
              <a:rPr lang="zh-CN" altLang="en-US"/>
              <a:t>（</a:t>
            </a:r>
            <a:r>
              <a:rPr lang="en-US" altLang="zh-CN"/>
              <a:t>BY-NC-SA</a:t>
            </a:r>
            <a:r>
              <a:rPr lang="zh-CN" altLang="en-US"/>
              <a:t>）</a:t>
            </a:r>
            <a:endParaRPr lang="en-US" altLang="zh-CN" dirty="0"/>
          </a:p>
        </p:txBody>
      </p:sp>
      <p:sp>
        <p:nvSpPr>
          <p:cNvPr id="6" name="灯片编号占位符 5"/>
          <p:cNvSpPr>
            <a:spLocks noGrp="1"/>
          </p:cNvSpPr>
          <p:nvPr>
            <p:ph type="sldNum" sz="quarter" idx="12"/>
          </p:nvPr>
        </p:nvSpPr>
        <p:spPr/>
        <p:txBody>
          <a:bodyPr/>
          <a:lstStyle/>
          <a:p>
            <a:fld id="{1D884F6B-D068-45E9-B250-41F0C46488DC}" type="slidenum">
              <a:rPr lang="en-US" altLang="zh-CN" smtClean="0"/>
              <a:pPr/>
              <a:t>9</a:t>
            </a:fld>
            <a:endParaRPr lang="en-US" altLang="zh-CN" dirty="0"/>
          </a:p>
        </p:txBody>
      </p:sp>
    </p:spTree>
  </p:cSld>
  <p:clrMapOvr>
    <a:masterClrMapping/>
  </p:clrMapOvr>
</p:sld>
</file>

<file path=ppt/theme/theme1.xml><?xml version="1.0" encoding="utf-8"?>
<a:theme xmlns:a="http://schemas.openxmlformats.org/drawingml/2006/main" name="CentOS-CH-PPT2">
  <a:themeElements>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介绍">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介绍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介绍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介绍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介绍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介绍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介绍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介绍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CentOS-CH-PPT2</Template>
  <TotalTime>1751</TotalTime>
  <Words>4794</Words>
  <Application>Microsoft Office PowerPoint</Application>
  <PresentationFormat>全屏显示(4:3)</PresentationFormat>
  <Paragraphs>574</Paragraphs>
  <Slides>52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宋体</vt:lpstr>
      <vt:lpstr>Arial</vt:lpstr>
      <vt:lpstr>Calibri</vt:lpstr>
      <vt:lpstr>Garamond</vt:lpstr>
      <vt:lpstr>Times New Roman</vt:lpstr>
      <vt:lpstr>Wingdings</vt:lpstr>
      <vt:lpstr>CentOS-CH-PPT2</vt:lpstr>
      <vt:lpstr>第12章 FTP服务和NFS服务</vt:lpstr>
      <vt:lpstr>本章内容要点</vt:lpstr>
      <vt:lpstr>本章学习目标 </vt:lpstr>
      <vt:lpstr>FTP服务</vt:lpstr>
      <vt:lpstr>FTP协议</vt:lpstr>
      <vt:lpstr>FTP协议模型</vt:lpstr>
      <vt:lpstr>FTP协议模型（续）</vt:lpstr>
      <vt:lpstr>FTP运行原理——两种连接</vt:lpstr>
      <vt:lpstr>FTP运行原理——控制连接</vt:lpstr>
      <vt:lpstr>主动模式和被动模式</vt:lpstr>
      <vt:lpstr>FTP的数据传输模式（1）</vt:lpstr>
      <vt:lpstr>FTP的数据传输模式（2）</vt:lpstr>
      <vt:lpstr>FTP服务的使用者（1）</vt:lpstr>
      <vt:lpstr>FTP服务的使用者（2）</vt:lpstr>
      <vt:lpstr>FTP服务的使用者（3）</vt:lpstr>
      <vt:lpstr>Vsftpd简介</vt:lpstr>
      <vt:lpstr>vsftpd的安装和启动</vt:lpstr>
      <vt:lpstr>CentOS下的vsftpd服务概览</vt:lpstr>
      <vt:lpstr>vsftpd 默认的主配置文件</vt:lpstr>
      <vt:lpstr>vsftpd配置文件的常用参数1</vt:lpstr>
      <vt:lpstr>vsftpd配置文件的常用参数2</vt:lpstr>
      <vt:lpstr>vsftpd配置文件的常用参数3</vt:lpstr>
      <vt:lpstr>vsftpd配置文件的常用参数4</vt:lpstr>
      <vt:lpstr>vsftpd配置文件的常用参数5</vt:lpstr>
      <vt:lpstr>vsftpd配置文件的常用参数6</vt:lpstr>
      <vt:lpstr>使用vsftpd的分离配置文件</vt:lpstr>
      <vt:lpstr>配置vsftpd服务器</vt:lpstr>
      <vt:lpstr>NFS服务</vt:lpstr>
      <vt:lpstr>NFS简介</vt:lpstr>
      <vt:lpstr>NFS协议模型</vt:lpstr>
      <vt:lpstr>NFS协议版本</vt:lpstr>
      <vt:lpstr>RPC</vt:lpstr>
      <vt:lpstr>RPC协议模型</vt:lpstr>
      <vt:lpstr>NFS V3与 RPC</vt:lpstr>
      <vt:lpstr>NFS v3的守护进程</vt:lpstr>
      <vt:lpstr>NFS v4</vt:lpstr>
      <vt:lpstr>RHEL/CentOS 7下的NFS</vt:lpstr>
      <vt:lpstr>安装与启动NFS</vt:lpstr>
      <vt:lpstr>NFS服务概览</vt:lpstr>
      <vt:lpstr>NFS服务端</vt:lpstr>
      <vt:lpstr>NFS主配置文件 /etc/exports</vt:lpstr>
      <vt:lpstr>/etc/exports配置文件举例</vt:lpstr>
      <vt:lpstr>exportfs命令</vt:lpstr>
      <vt:lpstr>NFS与防火墙</vt:lpstr>
      <vt:lpstr>配置NFS V3服务固定端口</vt:lpstr>
      <vt:lpstr>NFS客户端</vt:lpstr>
      <vt:lpstr>showmount命令</vt:lpstr>
      <vt:lpstr>NFS文件系统挂载与卸载</vt:lpstr>
      <vt:lpstr>在启动时挂载NFS文件系统</vt:lpstr>
      <vt:lpstr>本章思考题</vt:lpstr>
      <vt:lpstr>本章实验</vt:lpstr>
      <vt:lpstr>进一步学习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FTP服务和NFS服务</dc:title>
  <dc:creator>osmond</dc:creator>
  <cp:lastModifiedBy>Young</cp:lastModifiedBy>
  <cp:revision>84</cp:revision>
  <dcterms:created xsi:type="dcterms:W3CDTF">2011-10-17T14:37:39Z</dcterms:created>
  <dcterms:modified xsi:type="dcterms:W3CDTF">2018-11-13T08:50:05Z</dcterms:modified>
</cp:coreProperties>
</file>