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sldIdLst>
    <p:sldId id="256" r:id="rId2"/>
    <p:sldId id="271" r:id="rId3"/>
    <p:sldId id="266" r:id="rId4"/>
    <p:sldId id="307" r:id="rId5"/>
    <p:sldId id="337" r:id="rId6"/>
    <p:sldId id="342" r:id="rId7"/>
    <p:sldId id="338" r:id="rId8"/>
    <p:sldId id="339" r:id="rId9"/>
    <p:sldId id="376" r:id="rId10"/>
    <p:sldId id="340" r:id="rId11"/>
    <p:sldId id="377" r:id="rId12"/>
    <p:sldId id="341" r:id="rId13"/>
    <p:sldId id="348" r:id="rId14"/>
    <p:sldId id="378" r:id="rId15"/>
    <p:sldId id="379" r:id="rId16"/>
    <p:sldId id="352" r:id="rId17"/>
    <p:sldId id="349" r:id="rId18"/>
    <p:sldId id="343" r:id="rId19"/>
    <p:sldId id="350" r:id="rId20"/>
    <p:sldId id="344" r:id="rId21"/>
    <p:sldId id="380" r:id="rId22"/>
    <p:sldId id="366" r:id="rId23"/>
    <p:sldId id="351" r:id="rId24"/>
    <p:sldId id="345" r:id="rId25"/>
    <p:sldId id="346" r:id="rId26"/>
    <p:sldId id="353" r:id="rId27"/>
    <p:sldId id="354" r:id="rId28"/>
    <p:sldId id="355" r:id="rId29"/>
    <p:sldId id="364" r:id="rId30"/>
    <p:sldId id="356" r:id="rId31"/>
    <p:sldId id="357" r:id="rId32"/>
    <p:sldId id="358" r:id="rId33"/>
    <p:sldId id="365" r:id="rId34"/>
    <p:sldId id="359" r:id="rId35"/>
    <p:sldId id="360" r:id="rId36"/>
    <p:sldId id="361" r:id="rId37"/>
    <p:sldId id="362" r:id="rId38"/>
    <p:sldId id="363" r:id="rId39"/>
    <p:sldId id="347" r:id="rId40"/>
    <p:sldId id="371" r:id="rId41"/>
    <p:sldId id="367" r:id="rId42"/>
    <p:sldId id="368" r:id="rId43"/>
    <p:sldId id="369" r:id="rId44"/>
    <p:sldId id="370" r:id="rId45"/>
    <p:sldId id="373" r:id="rId46"/>
    <p:sldId id="372" r:id="rId47"/>
    <p:sldId id="374" r:id="rId48"/>
    <p:sldId id="375" r:id="rId49"/>
    <p:sldId id="270" r:id="rId50"/>
    <p:sldId id="269" r:id="rId51"/>
    <p:sldId id="381" r:id="rId52"/>
    <p:sldId id="272" r:id="rId53"/>
    <p:sldId id="382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9" autoAdjust="0"/>
    <p:restoredTop sz="88468" autoAdjust="0"/>
  </p:normalViewPr>
  <p:slideViewPr>
    <p:cSldViewPr>
      <p:cViewPr varScale="1">
        <p:scale>
          <a:sx n="91" d="100"/>
          <a:sy n="91" d="100"/>
        </p:scale>
        <p:origin x="78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ind/1196/cifs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nia.org/tech_activities/CIFS/CIFS-TR-1p00_FINAL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http://www.microsoft.com/mind/1196/cifs.asp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CIFS: A Common Internet File System</a:t>
            </a:r>
            <a:b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http://www.snia.org/tech_activities/CIFS/CIFS-TR-1p00_FINAL.pdf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Common Internet File System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CIFS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8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文件访问的完整性：</a:t>
            </a:r>
            <a:r>
              <a:rPr lang="en-US" altLang="zh-CN" sz="1200" dirty="0"/>
              <a:t>CIFS </a:t>
            </a:r>
            <a:r>
              <a:rPr lang="zh-CN" altLang="en-US" sz="1200" dirty="0"/>
              <a:t>支持一套通用的文件操作：打开、关闭、读，写以及搜索。</a:t>
            </a:r>
            <a:r>
              <a:rPr lang="en-US" altLang="zh-CN" sz="1200" dirty="0"/>
              <a:t>CIFS </a:t>
            </a:r>
            <a:r>
              <a:rPr lang="zh-CN" altLang="en-US" sz="1200" dirty="0"/>
              <a:t>也支持文件和记录的锁定和解锁。</a:t>
            </a:r>
            <a:r>
              <a:rPr lang="en-US" altLang="zh-CN" sz="1200" dirty="0"/>
              <a:t>CIFS </a:t>
            </a:r>
            <a:r>
              <a:rPr lang="zh-CN" altLang="en-US" sz="1200" dirty="0"/>
              <a:t>允许多个客户端访问和更新同一个文件，它通过提供文件共享和文件锁定功能来避免发生冲突。</a:t>
            </a:r>
          </a:p>
          <a:p>
            <a:r>
              <a:rPr lang="zh-CN" altLang="en-US" sz="1200" dirty="0"/>
              <a:t>为慢速链接优化：</a:t>
            </a:r>
            <a:r>
              <a:rPr lang="en-US" altLang="zh-CN" sz="1200" dirty="0"/>
              <a:t>CIFS </a:t>
            </a:r>
            <a:r>
              <a:rPr lang="zh-CN" altLang="en-US" sz="1200" dirty="0"/>
              <a:t>已被优化过，使之能在慢速拨号线路上良好运行，结果就是为使用调制解调器访问因特网的用户提供了改善的性能。</a:t>
            </a:r>
          </a:p>
          <a:p>
            <a:r>
              <a:rPr lang="zh-CN" altLang="en-US" sz="1200" dirty="0"/>
              <a:t>安全性：</a:t>
            </a:r>
            <a:r>
              <a:rPr lang="en-US" altLang="zh-CN" sz="1200" dirty="0"/>
              <a:t>CIFS </a:t>
            </a:r>
            <a:r>
              <a:rPr lang="zh-CN" altLang="en-US" sz="1200" dirty="0"/>
              <a:t>服务器既支持匿名传输，也支持对于指定文件的安全的、需要验证的访问。同时，也易于管理文件和目录的安全策略。</a:t>
            </a:r>
          </a:p>
          <a:p>
            <a:r>
              <a:rPr lang="zh-CN" altLang="en-US" sz="1200" dirty="0"/>
              <a:t>高性能和可扩展性：</a:t>
            </a:r>
            <a:r>
              <a:rPr lang="en-US" altLang="zh-CN" sz="1200" dirty="0"/>
              <a:t>CIFS </a:t>
            </a:r>
            <a:r>
              <a:rPr lang="zh-CN" altLang="en-US" sz="1200" dirty="0"/>
              <a:t>服务器和操作系统高度集成，为最大化系统性能而优化。</a:t>
            </a:r>
            <a:r>
              <a:rPr lang="en-US" altLang="zh-CN" sz="1200" dirty="0"/>
              <a:t>CIFS </a:t>
            </a:r>
            <a:r>
              <a:rPr lang="zh-CN" altLang="en-US" sz="1200" dirty="0"/>
              <a:t>支持 </a:t>
            </a:r>
            <a:r>
              <a:rPr lang="en-US" altLang="zh-CN" sz="1200" dirty="0"/>
              <a:t>Windows 95 </a:t>
            </a:r>
            <a:r>
              <a:rPr lang="zh-CN" altLang="en-US" sz="1200" dirty="0"/>
              <a:t>之后的所有微软平台。它也支持其它流行的操作系统，如 </a:t>
            </a:r>
            <a:r>
              <a:rPr lang="en-US" altLang="zh-CN" sz="1200" dirty="0"/>
              <a:t>UNIX</a:t>
            </a:r>
            <a:r>
              <a:rPr lang="zh-CN" altLang="en-US" sz="1200" dirty="0"/>
              <a:t>、</a:t>
            </a:r>
            <a:r>
              <a:rPr lang="en-US" altLang="zh-CN" sz="1200" dirty="0"/>
              <a:t>VMS</a:t>
            </a:r>
            <a:r>
              <a:rPr lang="zh-CN" altLang="en-US" sz="1200" dirty="0"/>
              <a:t>、</a:t>
            </a:r>
            <a:r>
              <a:rPr lang="en-US" altLang="zh-CN" sz="1200" dirty="0"/>
              <a:t>Macintosh </a:t>
            </a:r>
            <a:r>
              <a:rPr lang="zh-CN" altLang="en-US" sz="1200" dirty="0"/>
              <a:t>、</a:t>
            </a:r>
            <a:r>
              <a:rPr lang="en-US" altLang="zh-CN" sz="1200" dirty="0"/>
              <a:t>IBM LAN server</a:t>
            </a:r>
            <a:r>
              <a:rPr lang="zh-CN" altLang="en-US" sz="1200" dirty="0"/>
              <a:t>等。</a:t>
            </a:r>
          </a:p>
          <a:p>
            <a:r>
              <a:rPr lang="zh-CN" altLang="en-US" sz="1200" dirty="0"/>
              <a:t>使用统一码（</a:t>
            </a:r>
            <a:r>
              <a:rPr lang="en-US" altLang="zh-CN" sz="1200" dirty="0"/>
              <a:t>Unicode</a:t>
            </a:r>
            <a:r>
              <a:rPr lang="zh-CN" altLang="en-US" sz="1200" dirty="0"/>
              <a:t>）文件名：文件名可以使用任何字符集，而不局限于为英语或西欧语言设计的字符集。</a:t>
            </a:r>
          </a:p>
          <a:p>
            <a:r>
              <a:rPr lang="zh-CN" altLang="en-US" sz="1200" dirty="0"/>
              <a:t>全局文件名：用户不必挂载远程文件系统也能直接查阅到全局有效名称，而不是只有本地意义的那些名称。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1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 dirty="0"/>
              <a:t>13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800" dirty="0"/>
              <a:t>Samba</a:t>
            </a:r>
            <a:r>
              <a:rPr lang="zh-CN" altLang="zh-CN" sz="4800" dirty="0"/>
              <a:t>服务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是一组软件包，使 </a:t>
            </a:r>
            <a:r>
              <a:rPr lang="en-US" altLang="zh-CN" dirty="0"/>
              <a:t>Linux </a:t>
            </a:r>
            <a:r>
              <a:rPr lang="zh-CN" altLang="en-US" dirty="0"/>
              <a:t>支持 </a:t>
            </a:r>
            <a:r>
              <a:rPr lang="en-US" altLang="zh-CN" dirty="0"/>
              <a:t>SMB/CIFS 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Samba </a:t>
            </a:r>
            <a:r>
              <a:rPr lang="zh-CN" altLang="en-US" dirty="0"/>
              <a:t>可以在几乎所有的 类</a:t>
            </a:r>
            <a:r>
              <a:rPr lang="en-US" altLang="zh-CN" dirty="0"/>
              <a:t>UNIX</a:t>
            </a:r>
            <a:r>
              <a:rPr lang="zh-CN" altLang="en-US" dirty="0"/>
              <a:t>平台 上运行</a:t>
            </a:r>
            <a:endParaRPr lang="en-US" altLang="zh-CN" dirty="0"/>
          </a:p>
          <a:p>
            <a:r>
              <a:rPr lang="en-US" altLang="zh-CN" dirty="0"/>
              <a:t>Samba </a:t>
            </a:r>
            <a:r>
              <a:rPr lang="zh-CN" altLang="en-US" dirty="0"/>
              <a:t>最初于</a:t>
            </a:r>
            <a:r>
              <a:rPr lang="en-US" altLang="zh-CN" dirty="0"/>
              <a:t>1991</a:t>
            </a:r>
            <a:r>
              <a:rPr lang="zh-CN" altLang="en-US" dirty="0"/>
              <a:t>年由澳大利亚人 </a:t>
            </a:r>
            <a:r>
              <a:rPr lang="en-US" altLang="zh-CN" dirty="0"/>
              <a:t>Andrew </a:t>
            </a:r>
            <a:r>
              <a:rPr lang="en-US" altLang="zh-CN" dirty="0" err="1"/>
              <a:t>Tridgell</a:t>
            </a:r>
            <a:r>
              <a:rPr lang="en-US" altLang="zh-CN" dirty="0"/>
              <a:t> </a:t>
            </a:r>
            <a:r>
              <a:rPr lang="zh-CN" altLang="en-US" dirty="0"/>
              <a:t>研发</a:t>
            </a:r>
            <a:endParaRPr lang="en-US" altLang="zh-CN" dirty="0"/>
          </a:p>
          <a:p>
            <a:r>
              <a:rPr lang="en-US" altLang="zh-CN" dirty="0"/>
              <a:t>Samba </a:t>
            </a:r>
            <a:r>
              <a:rPr lang="zh-CN" altLang="en-US" dirty="0"/>
              <a:t>基于 </a:t>
            </a:r>
            <a:r>
              <a:rPr lang="en-US" altLang="zh-CN" dirty="0"/>
              <a:t>GPL</a:t>
            </a:r>
            <a:r>
              <a:rPr lang="zh-CN" altLang="en-US" dirty="0"/>
              <a:t>发行，如今由 </a:t>
            </a:r>
            <a:r>
              <a:rPr lang="en-US" altLang="zh-CN" dirty="0"/>
              <a:t>Samba</a:t>
            </a:r>
            <a:r>
              <a:rPr lang="zh-CN" altLang="en-US" dirty="0"/>
              <a:t>小组（</a:t>
            </a:r>
            <a:r>
              <a:rPr lang="en-US" altLang="zh-CN" dirty="0"/>
              <a:t>http://www.samba.org</a:t>
            </a:r>
            <a:r>
              <a:rPr lang="zh-CN" altLang="en-US" dirty="0"/>
              <a:t>）维护</a:t>
            </a:r>
            <a:endParaRPr lang="en-US" altLang="zh-CN" dirty="0"/>
          </a:p>
          <a:p>
            <a:r>
              <a:rPr lang="en-US" altLang="zh-CN" dirty="0"/>
              <a:t>Samba </a:t>
            </a:r>
            <a:r>
              <a:rPr lang="zh-CN" altLang="en-US" dirty="0"/>
              <a:t>更新速度很快，当前的最新版本是</a:t>
            </a:r>
            <a:r>
              <a:rPr lang="en-US" altLang="zh-CN" dirty="0"/>
              <a:t>3.3.8</a:t>
            </a:r>
            <a:r>
              <a:rPr lang="zh-CN" altLang="en-US" dirty="0"/>
              <a:t>版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</a:t>
            </a:r>
            <a:r>
              <a:rPr lang="zh-CN" altLang="en-US" dirty="0"/>
              <a:t>的版本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596" y="1500174"/>
          <a:ext cx="8215370" cy="3831656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发布时间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3.0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2003/09/23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提供文件和打印共享服务，并整合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Windows NT 4.0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的域，既可是主域控制器（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PDC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）也可是域成员。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3.6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2011/08/09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 SMB2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协议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4.1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2013/10/10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 SMB3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协议，可以作为活动目录域控制器（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Active Directory domain controller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）或其成员。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4.3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2015/09/08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SMB3.1.1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协议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主机成为</a:t>
            </a:r>
            <a:r>
              <a:rPr lang="en-US" altLang="zh-CN" sz="2400" dirty="0"/>
              <a:t>Windows</a:t>
            </a:r>
            <a:r>
              <a:rPr lang="zh-CN" altLang="en-US" sz="2400" dirty="0"/>
              <a:t>网络中的一份子，与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系统相互分享资源。</a:t>
            </a:r>
          </a:p>
          <a:p>
            <a:r>
              <a:rPr lang="zh-CN" altLang="en-US" sz="2400" dirty="0"/>
              <a:t>使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主机可以使用 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系统共享的文件和打印机。</a:t>
            </a:r>
          </a:p>
          <a:p>
            <a:r>
              <a:rPr lang="zh-CN" altLang="en-US" sz="2400" dirty="0"/>
              <a:t>使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主机成为文件服务器或打印服务器，为</a:t>
            </a:r>
            <a:r>
              <a:rPr lang="en-US" altLang="zh-CN" sz="2400" dirty="0"/>
              <a:t>Linux/Windows</a:t>
            </a:r>
            <a:r>
              <a:rPr lang="zh-CN" altLang="en-US" sz="2400" dirty="0"/>
              <a:t>客户端提供文件共享服务和远程打印服务。</a:t>
            </a:r>
          </a:p>
          <a:p>
            <a:r>
              <a:rPr lang="zh-CN" altLang="en-US" sz="2400" dirty="0"/>
              <a:t>使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主机担任</a:t>
            </a:r>
            <a:r>
              <a:rPr lang="en-US" altLang="zh-CN" sz="2400" dirty="0"/>
              <a:t>Windows</a:t>
            </a:r>
            <a:r>
              <a:rPr lang="zh-CN" altLang="en-US" sz="2400" dirty="0"/>
              <a:t>域控制器和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成员服务器，管理 </a:t>
            </a:r>
            <a:r>
              <a:rPr lang="en-US" altLang="zh-CN" sz="2400" dirty="0"/>
              <a:t>NT/200X </a:t>
            </a:r>
            <a:r>
              <a:rPr lang="zh-CN" altLang="en-US" sz="2400" dirty="0"/>
              <a:t>网络。</a:t>
            </a:r>
          </a:p>
          <a:p>
            <a:r>
              <a:rPr lang="zh-CN" altLang="en-US" sz="2400" dirty="0"/>
              <a:t>使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主机担任</a:t>
            </a:r>
            <a:r>
              <a:rPr lang="en-US" altLang="zh-CN" sz="2400" dirty="0"/>
              <a:t>WINS</a:t>
            </a:r>
            <a:r>
              <a:rPr lang="zh-CN" altLang="en-US" sz="2400" dirty="0"/>
              <a:t>名字服务器，提供 </a:t>
            </a:r>
            <a:r>
              <a:rPr lang="en-US" altLang="zh-CN" sz="2400" dirty="0"/>
              <a:t>NetBIOS </a:t>
            </a:r>
            <a:r>
              <a:rPr lang="zh-CN" altLang="en-US" sz="2400" dirty="0"/>
              <a:t>名字解析服务。</a:t>
            </a:r>
          </a:p>
          <a:p>
            <a:r>
              <a:rPr lang="zh-CN" altLang="en-US" sz="2400" dirty="0"/>
              <a:t>提供用户身份认证功能。</a:t>
            </a:r>
          </a:p>
          <a:p>
            <a:r>
              <a:rPr lang="zh-CN" altLang="en-US" sz="2400" dirty="0"/>
              <a:t>支持</a:t>
            </a:r>
            <a:r>
              <a:rPr lang="en-US" altLang="zh-CN" sz="2400" dirty="0"/>
              <a:t>SSL</a:t>
            </a:r>
            <a:r>
              <a:rPr lang="zh-CN" altLang="en-US" sz="2400" dirty="0"/>
              <a:t>安全套接层协议。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提供的服务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提供了四种主要服务</a:t>
            </a:r>
          </a:p>
          <a:p>
            <a:pPr lvl="1"/>
            <a:r>
              <a:rPr lang="zh-CN" altLang="en-US" dirty="0"/>
              <a:t>文件和打印机共享</a:t>
            </a:r>
          </a:p>
          <a:p>
            <a:pPr lvl="1"/>
            <a:r>
              <a:rPr lang="zh-CN" altLang="en-US" dirty="0"/>
              <a:t>用户验证和授权</a:t>
            </a:r>
          </a:p>
          <a:p>
            <a:pPr lvl="1"/>
            <a:r>
              <a:rPr lang="zh-CN" altLang="en-US" dirty="0"/>
              <a:t>名子解析</a:t>
            </a:r>
          </a:p>
          <a:p>
            <a:pPr lvl="1"/>
            <a:r>
              <a:rPr lang="zh-CN" altLang="en-US" dirty="0"/>
              <a:t>浏览（服务通告）</a:t>
            </a:r>
          </a:p>
          <a:p>
            <a:r>
              <a:rPr lang="en-US" altLang="zh-CN" dirty="0"/>
              <a:t>Samba </a:t>
            </a:r>
            <a:r>
              <a:rPr lang="zh-CN" altLang="en-US" dirty="0"/>
              <a:t>的守护进程</a:t>
            </a:r>
            <a:endParaRPr lang="en-US" altLang="zh-CN" dirty="0"/>
          </a:p>
          <a:p>
            <a:pPr lvl="1"/>
            <a:r>
              <a:rPr lang="en-US" altLang="zh-CN" dirty="0" err="1"/>
              <a:t>Smbd</a:t>
            </a:r>
            <a:r>
              <a:rPr lang="zh-CN" altLang="en-US" dirty="0"/>
              <a:t>：实现共享和验证授权服务</a:t>
            </a:r>
            <a:endParaRPr lang="en-US" altLang="zh-CN" dirty="0"/>
          </a:p>
          <a:p>
            <a:pPr lvl="1"/>
            <a:r>
              <a:rPr lang="en-US" altLang="zh-CN" dirty="0" err="1"/>
              <a:t>Nmbd</a:t>
            </a:r>
            <a:r>
              <a:rPr lang="zh-CN" altLang="en-US" dirty="0"/>
              <a:t>：实现名字解析和浏览服务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运行在</a:t>
            </a:r>
            <a:r>
              <a:rPr lang="en-US" dirty="0"/>
              <a:t>Windows</a:t>
            </a:r>
            <a:r>
              <a:rPr lang="zh-CN" altLang="en-US" dirty="0"/>
              <a:t>工作组网络并提供文件和打印共享服务。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6562" name="Picture 2" descr="SAMBA-WorkGro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357430"/>
            <a:ext cx="4429156" cy="348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</a:t>
            </a:r>
            <a:r>
              <a:rPr lang="zh-CN" altLang="en-US" dirty="0"/>
              <a:t>的应用（续）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7586" name="Picture 2" descr="Feature-CIFS-SMB-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21941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0"/>
            <a:r>
              <a:rPr lang="zh-CN" altLang="en-US" dirty="0"/>
              <a:t>加入</a:t>
            </a:r>
            <a:r>
              <a:rPr lang="en-US" dirty="0"/>
              <a:t>Windows</a:t>
            </a:r>
            <a:r>
              <a:rPr lang="zh-CN" altLang="en-US" dirty="0"/>
              <a:t>活动目录并成为其成员。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作为活动目录域控制器（</a:t>
            </a:r>
            <a:r>
              <a:rPr lang="en-US" dirty="0"/>
              <a:t>ADS</a:t>
            </a:r>
            <a:r>
              <a:rPr lang="zh-CN" altLang="en-US" dirty="0"/>
              <a:t>），需配合</a:t>
            </a:r>
            <a:r>
              <a:rPr lang="en-US" dirty="0"/>
              <a:t>Kerberos</a:t>
            </a:r>
            <a:r>
              <a:rPr lang="zh-CN" altLang="en-US" dirty="0"/>
              <a:t>服务和</a:t>
            </a:r>
            <a:r>
              <a:rPr lang="en-US" dirty="0"/>
              <a:t>LDAP</a:t>
            </a:r>
            <a:r>
              <a:rPr lang="zh-CN" altLang="en-US" dirty="0"/>
              <a:t>服务。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en-US" altLang="zh-CN" dirty="0"/>
              <a:t> 7</a:t>
            </a:r>
            <a:r>
              <a:rPr lang="zh-CN" altLang="en-US" dirty="0"/>
              <a:t>中的</a:t>
            </a:r>
            <a:r>
              <a:rPr lang="en-US" altLang="zh-CN" dirty="0"/>
              <a:t>Samba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en-US" altLang="zh-CN" dirty="0"/>
              <a:t> 7</a:t>
            </a:r>
            <a:r>
              <a:rPr lang="zh-CN" altLang="en-US" dirty="0"/>
              <a:t>中提供了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en-US" altLang="zh-CN" dirty="0"/>
              <a:t>RPM</a:t>
            </a:r>
            <a:r>
              <a:rPr lang="zh-CN" altLang="en-US" dirty="0"/>
              <a:t>包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samba-common</a:t>
            </a:r>
            <a:r>
              <a:rPr lang="zh-CN" altLang="en-US" dirty="0"/>
              <a:t>：包括</a:t>
            </a:r>
            <a:r>
              <a:rPr lang="en-US" altLang="zh-CN" dirty="0"/>
              <a:t>Samba</a:t>
            </a:r>
            <a:r>
              <a:rPr lang="zh-CN" altLang="en-US" dirty="0"/>
              <a:t>服务器和客户均需要的文件。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samba</a:t>
            </a:r>
            <a:r>
              <a:rPr lang="zh-CN" altLang="en-US" dirty="0"/>
              <a:t>：</a:t>
            </a:r>
            <a:r>
              <a:rPr lang="en-US" altLang="zh-CN" dirty="0"/>
              <a:t>Samba</a:t>
            </a:r>
            <a:r>
              <a:rPr lang="zh-CN" altLang="en-US" dirty="0"/>
              <a:t>服务端软件。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samba-</a:t>
            </a:r>
            <a:r>
              <a:rPr lang="en-US" altLang="zh-CN" b="1" dirty="0" err="1">
                <a:solidFill>
                  <a:srgbClr val="002060"/>
                </a:solidFill>
              </a:rPr>
              <a:t>winbind</a:t>
            </a:r>
            <a:r>
              <a:rPr lang="zh-CN" altLang="en-US" dirty="0"/>
              <a:t>：可选的</a:t>
            </a:r>
            <a:r>
              <a:rPr lang="en-US" dirty="0" err="1"/>
              <a:t>winbind</a:t>
            </a:r>
            <a:r>
              <a:rPr lang="zh-CN" altLang="en-US" dirty="0"/>
              <a:t>服务。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samba-client</a:t>
            </a:r>
            <a:r>
              <a:rPr lang="zh-CN" altLang="en-US" dirty="0"/>
              <a:t>：</a:t>
            </a:r>
            <a:r>
              <a:rPr lang="en-US" altLang="zh-CN" dirty="0"/>
              <a:t>Samba</a:t>
            </a:r>
            <a:r>
              <a:rPr lang="zh-CN" altLang="en-US" dirty="0"/>
              <a:t>客户端软件。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samba-swat</a:t>
            </a:r>
            <a:r>
              <a:rPr lang="zh-CN" altLang="en-US" dirty="0"/>
              <a:t>：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配置工具。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install samba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SMB</a:t>
            </a:r>
            <a:r>
              <a:rPr lang="zh-CN" altLang="en-US" dirty="0"/>
              <a:t>服务概览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zh-CN" altLang="en-US" sz="2800" dirty="0"/>
              <a:t>软件包：</a:t>
            </a:r>
            <a:r>
              <a:rPr lang="en-US" altLang="zh-CN" sz="2800" dirty="0"/>
              <a:t>samba, samba-common</a:t>
            </a:r>
          </a:p>
          <a:p>
            <a:r>
              <a:rPr lang="zh-CN" altLang="en-US" sz="2800" dirty="0"/>
              <a:t>服务类型：由</a:t>
            </a:r>
            <a:r>
              <a:rPr lang="en-US" altLang="zh-CN" sz="2800" dirty="0" err="1"/>
              <a:t>Systemd</a:t>
            </a:r>
            <a:r>
              <a:rPr lang="zh-CN" altLang="en-US" sz="2800" dirty="0"/>
              <a:t>启动的守护进程</a:t>
            </a:r>
            <a:endParaRPr lang="en-US" altLang="zh-CN" sz="2800" dirty="0"/>
          </a:p>
          <a:p>
            <a:r>
              <a:rPr lang="zh-CN" altLang="en-US" sz="2800" dirty="0"/>
              <a:t>配置单元：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/lib/</a:t>
            </a:r>
            <a:r>
              <a:rPr lang="en-US" altLang="zh-CN" sz="2400" dirty="0" err="1"/>
              <a:t>systemd</a:t>
            </a:r>
            <a:r>
              <a:rPr lang="en-US" altLang="zh-CN" sz="2400" dirty="0"/>
              <a:t>/system/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smb,nmb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en-US" altLang="zh-CN" sz="2400" dirty="0" err="1">
                <a:solidFill>
                  <a:srgbClr val="FF0000"/>
                </a:solidFill>
              </a:rPr>
              <a:t>d.service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守护进程：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nmbd</a:t>
            </a:r>
            <a:r>
              <a:rPr lang="en-US" altLang="zh-CN" sz="2800" dirty="0"/>
              <a:t>,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smbd</a:t>
            </a:r>
            <a:endParaRPr lang="en-US" altLang="zh-CN" sz="2800" dirty="0"/>
          </a:p>
          <a:p>
            <a:r>
              <a:rPr lang="zh-CN" altLang="en-US" sz="2800" dirty="0"/>
              <a:t>监听端口：</a:t>
            </a:r>
          </a:p>
          <a:p>
            <a:pPr lvl="1"/>
            <a:r>
              <a:rPr lang="en-US" altLang="zh-CN" sz="2000" dirty="0"/>
              <a:t>[NetBIOS]  </a:t>
            </a:r>
            <a:r>
              <a:rPr lang="en-US" altLang="zh-CN" sz="2000" b="1" dirty="0">
                <a:solidFill>
                  <a:srgbClr val="002060"/>
                </a:solidFill>
              </a:rPr>
              <a:t>UDP:137</a:t>
            </a:r>
            <a:r>
              <a:rPr lang="en-US" altLang="zh-CN" sz="2000" dirty="0"/>
              <a:t>(-ns), </a:t>
            </a:r>
            <a:r>
              <a:rPr lang="en-US" altLang="zh-CN" sz="2000" b="1" dirty="0">
                <a:solidFill>
                  <a:srgbClr val="002060"/>
                </a:solidFill>
              </a:rPr>
              <a:t>UDP:138</a:t>
            </a:r>
            <a:r>
              <a:rPr lang="en-US" altLang="zh-CN" sz="2000" dirty="0"/>
              <a:t>(-</a:t>
            </a:r>
            <a:r>
              <a:rPr lang="en-US" altLang="zh-CN" sz="2000" dirty="0" err="1"/>
              <a:t>dgm</a:t>
            </a:r>
            <a:r>
              <a:rPr lang="en-US" altLang="zh-CN" sz="2000" dirty="0"/>
              <a:t>), </a:t>
            </a:r>
            <a:r>
              <a:rPr lang="en-US" altLang="zh-CN" sz="2000" b="1" dirty="0">
                <a:solidFill>
                  <a:srgbClr val="002060"/>
                </a:solidFill>
              </a:rPr>
              <a:t>TCP:139</a:t>
            </a:r>
            <a:r>
              <a:rPr lang="en-US" altLang="zh-CN" sz="2000" dirty="0"/>
              <a:t>(-</a:t>
            </a:r>
            <a:r>
              <a:rPr lang="en-US" altLang="zh-CN" sz="2000" dirty="0" err="1"/>
              <a:t>ssn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[SMB  over TCP]  </a:t>
            </a:r>
            <a:r>
              <a:rPr lang="en-US" altLang="zh-CN" sz="2000" b="1" dirty="0">
                <a:solidFill>
                  <a:srgbClr val="002060"/>
                </a:solidFill>
              </a:rPr>
              <a:t>TCP:445</a:t>
            </a:r>
            <a:r>
              <a:rPr lang="en-US" altLang="zh-CN" sz="2000" dirty="0"/>
              <a:t>(-</a:t>
            </a:r>
            <a:r>
              <a:rPr lang="en-US" altLang="zh-CN" sz="2000" dirty="0" err="1"/>
              <a:t>ds</a:t>
            </a:r>
            <a:r>
              <a:rPr lang="en-US" altLang="zh-CN" sz="2000" dirty="0"/>
              <a:t>)</a:t>
            </a:r>
          </a:p>
          <a:p>
            <a:r>
              <a:rPr lang="zh-CN" altLang="en-US" sz="2800" dirty="0"/>
              <a:t>配置文件：</a:t>
            </a:r>
            <a:r>
              <a:rPr lang="en-US" altLang="zh-CN" sz="2800" dirty="0"/>
              <a:t>/etc/samba/*</a:t>
            </a:r>
          </a:p>
          <a:p>
            <a:r>
              <a:rPr lang="zh-CN" altLang="en-US" sz="2800" dirty="0"/>
              <a:t>相关软件包：</a:t>
            </a:r>
            <a:endParaRPr lang="en-US" altLang="zh-CN" sz="2800" dirty="0"/>
          </a:p>
          <a:p>
            <a:pPr lvl="1"/>
            <a:r>
              <a:rPr lang="en-US" altLang="zh-CN" sz="2000" dirty="0"/>
              <a:t>samba-swat, samba-client , </a:t>
            </a:r>
            <a:r>
              <a:rPr lang="en-US" altLang="zh-CN" sz="2000" dirty="0" err="1"/>
              <a:t>testparm</a:t>
            </a:r>
            <a:r>
              <a:rPr lang="zh-CN" altLang="en-US" sz="2000" dirty="0"/>
              <a:t>，</a:t>
            </a:r>
            <a:r>
              <a:rPr lang="en-US" sz="2000" dirty="0" err="1"/>
              <a:t>cifs-utils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的相关工具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服务器端工具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>
                <a:solidFill>
                  <a:srgbClr val="002060"/>
                </a:solidFill>
              </a:rPr>
              <a:t>smbpasswd</a:t>
            </a:r>
            <a:r>
              <a:rPr lang="zh-CN" altLang="en-US" sz="2200" dirty="0"/>
              <a:t>：用于设置</a:t>
            </a:r>
            <a:r>
              <a:rPr lang="en-US" altLang="zh-CN" sz="2200" dirty="0"/>
              <a:t>Samba</a:t>
            </a:r>
            <a:r>
              <a:rPr lang="zh-CN" altLang="en-US" sz="2200" dirty="0"/>
              <a:t>用户账号及口令。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>
                <a:solidFill>
                  <a:srgbClr val="002060"/>
                </a:solidFill>
              </a:rPr>
              <a:t>testparm</a:t>
            </a:r>
            <a:r>
              <a:rPr lang="zh-CN" altLang="en-US" sz="2200" dirty="0"/>
              <a:t>：用于检测配置文件的正确性。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>
                <a:solidFill>
                  <a:srgbClr val="002060"/>
                </a:solidFill>
              </a:rPr>
              <a:t>smbstatus</a:t>
            </a:r>
            <a:r>
              <a:rPr lang="zh-CN" altLang="en-US" sz="2200" dirty="0"/>
              <a:t>：用于显示</a:t>
            </a:r>
            <a:r>
              <a:rPr lang="en-US" altLang="zh-CN" sz="2200" dirty="0"/>
              <a:t>Samba</a:t>
            </a:r>
            <a:r>
              <a:rPr lang="zh-CN" altLang="en-US" sz="2200" dirty="0"/>
              <a:t>的连接状态。</a:t>
            </a:r>
          </a:p>
          <a:p>
            <a:r>
              <a:rPr lang="zh-CN" altLang="en-US" dirty="0"/>
              <a:t>客户端工具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usr</a:t>
            </a:r>
            <a:r>
              <a:rPr lang="en-US" altLang="zh-CN" sz="2400" b="1" dirty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>
                <a:solidFill>
                  <a:srgbClr val="002060"/>
                </a:solidFill>
              </a:rPr>
              <a:t>findsmb</a:t>
            </a:r>
            <a:r>
              <a:rPr lang="zh-CN" altLang="en-US" sz="2400" dirty="0"/>
              <a:t>：用于查找网络中的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服务器。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usr</a:t>
            </a:r>
            <a:r>
              <a:rPr lang="en-US" altLang="zh-CN" sz="2400" b="1" dirty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>
                <a:solidFill>
                  <a:srgbClr val="002060"/>
                </a:solidFill>
              </a:rPr>
              <a:t>smbclient</a:t>
            </a:r>
            <a:r>
              <a:rPr lang="zh-CN" altLang="en-US" sz="2400" dirty="0"/>
              <a:t>：</a:t>
            </a:r>
            <a:r>
              <a:rPr lang="en-US" altLang="zh-CN" sz="2400" dirty="0"/>
              <a:t>Linux</a:t>
            </a:r>
            <a:r>
              <a:rPr lang="zh-CN" altLang="en-US" sz="2400" dirty="0"/>
              <a:t>下的</a:t>
            </a:r>
            <a:r>
              <a:rPr lang="en-US" altLang="zh-CN" sz="2400" dirty="0"/>
              <a:t>Samba</a:t>
            </a:r>
            <a:r>
              <a:rPr lang="zh-CN" altLang="en-US" sz="2400" dirty="0"/>
              <a:t>客户端。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usr</a:t>
            </a:r>
            <a:r>
              <a:rPr lang="en-US" altLang="zh-CN" sz="2400" b="1" dirty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>
                <a:solidFill>
                  <a:srgbClr val="002060"/>
                </a:solidFill>
              </a:rPr>
              <a:t>smbget</a:t>
            </a:r>
            <a:r>
              <a:rPr lang="zh-CN" altLang="en-US" sz="2400" dirty="0"/>
              <a:t>：基于</a:t>
            </a:r>
            <a:r>
              <a:rPr lang="en-US" altLang="zh-CN" sz="2400" dirty="0"/>
              <a:t>SMB/CIFS</a:t>
            </a:r>
            <a:r>
              <a:rPr lang="zh-CN" altLang="en-US" sz="2400" dirty="0"/>
              <a:t>的类似于</a:t>
            </a:r>
            <a:r>
              <a:rPr lang="en-US" altLang="zh-CN" sz="2400" dirty="0" err="1"/>
              <a:t>wget</a:t>
            </a:r>
            <a:r>
              <a:rPr lang="zh-CN" altLang="en-US" sz="2400" dirty="0"/>
              <a:t>的下载工具。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usr</a:t>
            </a:r>
            <a:r>
              <a:rPr lang="en-US" altLang="zh-CN" sz="2400" b="1" dirty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>
                <a:solidFill>
                  <a:srgbClr val="002060"/>
                </a:solidFill>
              </a:rPr>
              <a:t>smbtar</a:t>
            </a:r>
            <a:r>
              <a:rPr lang="zh-CN" altLang="en-US" sz="2400" dirty="0"/>
              <a:t>：类似于</a:t>
            </a:r>
            <a:r>
              <a:rPr lang="en-US" altLang="zh-CN" sz="2400" dirty="0"/>
              <a:t>tar</a:t>
            </a:r>
            <a:r>
              <a:rPr lang="zh-CN" altLang="en-US" sz="2400" dirty="0"/>
              <a:t>的归档工具，用于将</a:t>
            </a:r>
            <a:r>
              <a:rPr lang="en-US" altLang="zh-CN" sz="2400" dirty="0"/>
              <a:t>SMB/CIFS</a:t>
            </a:r>
            <a:r>
              <a:rPr lang="zh-CN" altLang="en-US" sz="2400" dirty="0"/>
              <a:t>的共享打包备份到</a:t>
            </a:r>
            <a:r>
              <a:rPr lang="en-US" altLang="zh-CN" sz="2400" dirty="0"/>
              <a:t>Linux</a:t>
            </a:r>
            <a:r>
              <a:rPr lang="zh-CN" altLang="en-US" sz="2400" dirty="0"/>
              <a:t>主机。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相关的配置文件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/etc/</a:t>
            </a:r>
            <a:r>
              <a:rPr lang="en-US" altLang="zh-CN" b="1" dirty="0" err="1">
                <a:solidFill>
                  <a:srgbClr val="002060"/>
                </a:solidFill>
              </a:rPr>
              <a:t>sysconfig</a:t>
            </a:r>
            <a:r>
              <a:rPr lang="en-US" altLang="zh-CN" b="1" dirty="0">
                <a:solidFill>
                  <a:srgbClr val="002060"/>
                </a:solidFill>
              </a:rPr>
              <a:t>/samba</a:t>
            </a:r>
            <a:r>
              <a:rPr lang="zh-CN" altLang="en-US" dirty="0"/>
              <a:t>：用于设置守护进程的启动参数。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>
                <a:solidFill>
                  <a:srgbClr val="002060"/>
                </a:solidFill>
              </a:rPr>
              <a:t>smb.conf</a:t>
            </a:r>
            <a:r>
              <a:rPr lang="zh-CN" altLang="en-US" dirty="0"/>
              <a:t>：主配置文件。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>
                <a:solidFill>
                  <a:srgbClr val="002060"/>
                </a:solidFill>
              </a:rPr>
              <a:t>smbusers</a:t>
            </a:r>
            <a:r>
              <a:rPr lang="zh-CN" altLang="en-US" dirty="0"/>
              <a:t>：用于映射</a:t>
            </a:r>
            <a:r>
              <a:rPr lang="en-US" altLang="zh-CN" dirty="0"/>
              <a:t>Linux</a:t>
            </a:r>
            <a:r>
              <a:rPr lang="zh-CN" altLang="en-US" dirty="0"/>
              <a:t>用户和</a:t>
            </a:r>
            <a:r>
              <a:rPr lang="en-US" altLang="zh-CN" dirty="0"/>
              <a:t>Windows</a:t>
            </a:r>
            <a:r>
              <a:rPr lang="zh-CN" altLang="en-US" dirty="0"/>
              <a:t>用户。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>
                <a:solidFill>
                  <a:srgbClr val="002060"/>
                </a:solidFill>
              </a:rPr>
              <a:t>lmhosts</a:t>
            </a:r>
            <a:r>
              <a:rPr lang="zh-CN" altLang="en-US" dirty="0"/>
              <a:t>：用于设置</a:t>
            </a:r>
            <a:r>
              <a:rPr lang="en-US" altLang="zh-CN" dirty="0"/>
              <a:t>NetBIOS</a:t>
            </a:r>
            <a:r>
              <a:rPr lang="zh-CN" altLang="en-US" dirty="0"/>
              <a:t>名字与</a:t>
            </a:r>
            <a:r>
              <a:rPr lang="en-US" altLang="zh-CN" dirty="0"/>
              <a:t>IP</a:t>
            </a:r>
            <a:r>
              <a:rPr lang="zh-CN" altLang="en-US" dirty="0"/>
              <a:t>地址的对应关系表。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/etc/</a:t>
            </a:r>
            <a:r>
              <a:rPr lang="en-US" altLang="zh-CN" b="1" dirty="0" err="1">
                <a:solidFill>
                  <a:srgbClr val="002060"/>
                </a:solidFill>
              </a:rPr>
              <a:t>pam.d</a:t>
            </a:r>
            <a:r>
              <a:rPr lang="en-US" altLang="zh-CN" b="1" dirty="0">
                <a:solidFill>
                  <a:srgbClr val="002060"/>
                </a:solidFill>
              </a:rPr>
              <a:t>/samba</a:t>
            </a:r>
            <a:r>
              <a:rPr lang="zh-CN" altLang="en-US" dirty="0"/>
              <a:t>：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en-US" altLang="zh-CN" dirty="0"/>
              <a:t>PAM</a:t>
            </a:r>
            <a:r>
              <a:rPr lang="zh-CN" altLang="en-US" dirty="0"/>
              <a:t>配置文件。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/etc/</a:t>
            </a:r>
            <a:r>
              <a:rPr lang="en-US" altLang="zh-CN" b="1" dirty="0" err="1">
                <a:solidFill>
                  <a:srgbClr val="002060"/>
                </a:solidFill>
              </a:rPr>
              <a:t>rc.d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init.d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smb</a:t>
            </a:r>
            <a:r>
              <a:rPr lang="zh-CN" altLang="en-US" dirty="0"/>
              <a:t>：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en-US" altLang="zh-CN" dirty="0"/>
              <a:t>INIT</a:t>
            </a:r>
            <a:r>
              <a:rPr lang="zh-CN" altLang="en-US" dirty="0"/>
              <a:t>启动脚本。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SMB/CIFS</a:t>
            </a:r>
            <a:r>
              <a:rPr lang="zh-CN" altLang="en-US" dirty="0"/>
              <a:t>协议和</a:t>
            </a:r>
            <a:r>
              <a:rPr lang="en-US" altLang="zh-CN" dirty="0"/>
              <a:t>Samba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安装和启动</a:t>
            </a:r>
            <a:r>
              <a:rPr lang="en-US" altLang="zh-CN" dirty="0"/>
              <a:t>Samba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文件共享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环境下访问</a:t>
            </a:r>
            <a:r>
              <a:rPr lang="en-US" altLang="zh-CN" dirty="0"/>
              <a:t>Samba</a:t>
            </a:r>
            <a:r>
              <a:rPr lang="zh-CN" altLang="en-US" dirty="0"/>
              <a:t>共享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en-US" altLang="zh-CN" dirty="0"/>
              <a:t> 7</a:t>
            </a:r>
            <a:r>
              <a:rPr lang="zh-CN" altLang="zh-CN" dirty="0"/>
              <a:t>中</a:t>
            </a:r>
            <a:r>
              <a:rPr lang="en-US" altLang="zh-CN" dirty="0"/>
              <a:t>Samba</a:t>
            </a:r>
            <a:br>
              <a:rPr lang="en-US" altLang="zh-CN" dirty="0"/>
            </a:br>
            <a:r>
              <a:rPr lang="en-US" altLang="zh-CN" dirty="0"/>
              <a:t>—/etc/samba/</a:t>
            </a:r>
            <a:r>
              <a:rPr lang="en-US" altLang="zh-CN" dirty="0" err="1"/>
              <a:t>smb.conf</a:t>
            </a:r>
            <a:r>
              <a:rPr lang="zh-CN" altLang="zh-CN" dirty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sz="2800" dirty="0"/>
              <a:t>工作组 ：</a:t>
            </a:r>
            <a:r>
              <a:rPr lang="en-US" altLang="zh-CN" sz="2800" dirty="0"/>
              <a:t>MYGROUP</a:t>
            </a:r>
          </a:p>
          <a:p>
            <a:r>
              <a:rPr lang="zh-CN" altLang="en-US" sz="2800" dirty="0"/>
              <a:t>安全等级 ：</a:t>
            </a:r>
            <a:r>
              <a:rPr lang="en-US" altLang="zh-CN" sz="2800" dirty="0"/>
              <a:t>user</a:t>
            </a:r>
          </a:p>
          <a:p>
            <a:r>
              <a:rPr lang="zh-CN" altLang="en-US" sz="2800" dirty="0"/>
              <a:t>设置用户密码加密 ：</a:t>
            </a:r>
            <a:r>
              <a:rPr lang="en-US" altLang="zh-CN" sz="2800" dirty="0"/>
              <a:t>Yes</a:t>
            </a:r>
          </a:p>
          <a:p>
            <a:r>
              <a:rPr lang="zh-CN" altLang="en-US" sz="2800" dirty="0"/>
              <a:t>口令数据库的后台 ：</a:t>
            </a:r>
            <a:r>
              <a:rPr lang="en-US" altLang="zh-CN" sz="2800" dirty="0" err="1"/>
              <a:t>tdbsam</a:t>
            </a:r>
            <a:r>
              <a:rPr lang="zh-CN" altLang="en-US" sz="2800" dirty="0"/>
              <a:t>（</a:t>
            </a:r>
            <a:r>
              <a:rPr lang="en-US" altLang="zh-CN" sz="2800" dirty="0"/>
              <a:t>TDB</a:t>
            </a:r>
            <a:r>
              <a:rPr lang="zh-CN" altLang="en-US" sz="2800" dirty="0"/>
              <a:t>数据库）</a:t>
            </a:r>
          </a:p>
          <a:p>
            <a:r>
              <a:rPr lang="zh-CN" altLang="en-US" sz="2800" dirty="0"/>
              <a:t>口令数据库 ：</a:t>
            </a:r>
            <a:r>
              <a:rPr lang="en-US" altLang="zh-CN" sz="2800" b="1" dirty="0"/>
              <a:t>/etc/samba/{</a:t>
            </a:r>
            <a:r>
              <a:rPr lang="en-US" altLang="zh-CN" sz="2800" b="1" dirty="0" err="1"/>
              <a:t>passdb,secrets</a:t>
            </a:r>
            <a:r>
              <a:rPr lang="en-US" altLang="zh-CN" sz="2800" b="1" dirty="0"/>
              <a:t>}.</a:t>
            </a:r>
            <a:r>
              <a:rPr lang="en-US" altLang="zh-CN" sz="2800" b="1" dirty="0" err="1"/>
              <a:t>tdb</a:t>
            </a:r>
            <a:endParaRPr lang="en-US" altLang="zh-CN" sz="2800" b="1" dirty="0"/>
          </a:p>
          <a:p>
            <a:r>
              <a:rPr lang="zh-CN" altLang="en-US" sz="2800" dirty="0"/>
              <a:t>认证用户时服从</a:t>
            </a:r>
            <a:r>
              <a:rPr lang="en-US" altLang="zh-CN" sz="2800" dirty="0"/>
              <a:t>PAM</a:t>
            </a:r>
            <a:r>
              <a:rPr lang="zh-CN" altLang="en-US" sz="2800" dirty="0"/>
              <a:t>的管理限制：</a:t>
            </a:r>
            <a:r>
              <a:rPr lang="en-US" altLang="zh-CN" sz="2800" dirty="0"/>
              <a:t>Yes</a:t>
            </a:r>
          </a:p>
          <a:p>
            <a:r>
              <a:rPr lang="zh-CN" altLang="en-US" sz="2800" dirty="0"/>
              <a:t>设置了每个用户的主目录的共享</a:t>
            </a:r>
          </a:p>
          <a:p>
            <a:r>
              <a:rPr lang="zh-CN" altLang="en-US" sz="2800" dirty="0"/>
              <a:t>设置了全部打印机（</a:t>
            </a:r>
            <a:r>
              <a:rPr lang="en-US" altLang="zh-CN" sz="2800" dirty="0"/>
              <a:t> /etc/cups/</a:t>
            </a:r>
            <a:r>
              <a:rPr lang="en-US" altLang="zh-CN" sz="2800" dirty="0" err="1"/>
              <a:t>printers.conf</a:t>
            </a:r>
            <a:r>
              <a:rPr lang="zh-CN" altLang="en-US" sz="2800" dirty="0"/>
              <a:t>中定义的）的共享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</a:t>
            </a:r>
            <a:r>
              <a:rPr lang="zh-CN" altLang="en-US" dirty="0"/>
              <a:t>服务器角色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</a:t>
            </a:r>
            <a:r>
              <a:rPr lang="zh-CN" altLang="en-US" dirty="0"/>
              <a:t>：独立服务器模式。</a:t>
            </a:r>
            <a:endParaRPr lang="en-US" altLang="zh-CN" dirty="0"/>
          </a:p>
          <a:p>
            <a:pPr lvl="1"/>
            <a:r>
              <a:rPr lang="zh-CN" altLang="en-US" dirty="0"/>
              <a:t>用户验证由本机负责，登录用户的口令数据库存储在本机</a:t>
            </a:r>
            <a:endParaRPr lang="en-US" altLang="zh-CN" dirty="0"/>
          </a:p>
          <a:p>
            <a:r>
              <a:rPr lang="en-US" dirty="0"/>
              <a:t>member server</a:t>
            </a:r>
            <a:r>
              <a:rPr lang="zh-CN" altLang="en-US" dirty="0"/>
              <a:t>：成员服务器模式。</a:t>
            </a:r>
            <a:endParaRPr lang="en-US" altLang="zh-CN" dirty="0"/>
          </a:p>
          <a:p>
            <a:pPr lvl="1"/>
            <a:r>
              <a:rPr lang="zh-CN" altLang="en-US" dirty="0"/>
              <a:t>用户验证由</a:t>
            </a:r>
            <a:r>
              <a:rPr lang="en-US" dirty="0"/>
              <a:t>Windows</a:t>
            </a:r>
            <a:r>
              <a:rPr lang="zh-CN" altLang="en-US" dirty="0"/>
              <a:t>或</a:t>
            </a:r>
            <a:r>
              <a:rPr lang="en-US" dirty="0"/>
              <a:t>Samba</a:t>
            </a:r>
            <a:r>
              <a:rPr lang="zh-CN" altLang="en-US" dirty="0"/>
              <a:t>域控制器负责</a:t>
            </a:r>
            <a:endParaRPr lang="en-US" altLang="zh-CN" dirty="0"/>
          </a:p>
          <a:p>
            <a:r>
              <a:rPr lang="en-US" dirty="0"/>
              <a:t>domain controller</a:t>
            </a:r>
            <a:r>
              <a:rPr lang="zh-CN" altLang="en-US" dirty="0"/>
              <a:t>：域控制器模式。</a:t>
            </a:r>
            <a:endParaRPr lang="en-US" altLang="zh-CN" dirty="0"/>
          </a:p>
          <a:p>
            <a:pPr lvl="1"/>
            <a:r>
              <a:rPr lang="zh-CN" altLang="en-US" dirty="0"/>
              <a:t>本机为</a:t>
            </a:r>
            <a:r>
              <a:rPr lang="en-US" dirty="0"/>
              <a:t>Windows</a:t>
            </a:r>
            <a:r>
              <a:rPr lang="zh-CN" altLang="en-US" dirty="0"/>
              <a:t>和</a:t>
            </a:r>
            <a:r>
              <a:rPr lang="en-US" dirty="0"/>
              <a:t>Samba</a:t>
            </a:r>
            <a:r>
              <a:rPr lang="zh-CN" altLang="en-US" dirty="0"/>
              <a:t>客户提供登录验证服务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的安全等级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93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User</a:t>
            </a:r>
            <a:r>
              <a:rPr lang="zh-CN" altLang="en-US" dirty="0"/>
              <a:t>：由本地</a:t>
            </a:r>
            <a:r>
              <a:rPr lang="en-US" altLang="zh-CN" dirty="0"/>
              <a:t>Samba</a:t>
            </a:r>
            <a:r>
              <a:rPr lang="zh-CN" altLang="en-US" dirty="0"/>
              <a:t>服务器负责账户验证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smbpasswd</a:t>
            </a:r>
            <a:r>
              <a:rPr lang="en-US" altLang="zh-CN" dirty="0"/>
              <a:t> </a:t>
            </a:r>
            <a:r>
              <a:rPr lang="zh-CN" altLang="en-US" dirty="0"/>
              <a:t>设置账号（默认的安全等级）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Domain</a:t>
            </a:r>
            <a:r>
              <a:rPr lang="zh-CN" altLang="en-US" dirty="0"/>
              <a:t>：账户验证账户及口令的工作由其他的</a:t>
            </a:r>
            <a:r>
              <a:rPr lang="en-US" dirty="0"/>
              <a:t>Windows </a:t>
            </a:r>
            <a:r>
              <a:rPr lang="zh-CN" altLang="en-US" dirty="0"/>
              <a:t>或</a:t>
            </a:r>
            <a:r>
              <a:rPr lang="en-US" dirty="0"/>
              <a:t>Samba</a:t>
            </a:r>
            <a:r>
              <a:rPr lang="zh-CN" altLang="en-US" dirty="0"/>
              <a:t>域控制器负责</a:t>
            </a:r>
          </a:p>
          <a:p>
            <a:pPr lvl="1"/>
            <a:r>
              <a:rPr lang="zh-CN" altLang="en-US" dirty="0"/>
              <a:t>需要使用“</a:t>
            </a:r>
            <a:r>
              <a:rPr lang="en-US" altLang="zh-CN" dirty="0"/>
              <a:t>password server”</a:t>
            </a:r>
            <a:r>
              <a:rPr lang="zh-CN" altLang="en-US" dirty="0"/>
              <a:t>指令指定验证服务器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Ads</a:t>
            </a:r>
            <a:r>
              <a:rPr lang="zh-CN" altLang="en-US" dirty="0"/>
              <a:t>：验证账户及口令的工作由支持</a:t>
            </a:r>
            <a:r>
              <a:rPr lang="en-US" dirty="0"/>
              <a:t>Kerberos</a:t>
            </a:r>
            <a:r>
              <a:rPr lang="zh-CN" altLang="en-US" dirty="0"/>
              <a:t>验证的</a:t>
            </a:r>
            <a:r>
              <a:rPr lang="en-US" dirty="0"/>
              <a:t>Windows</a:t>
            </a:r>
            <a:r>
              <a:rPr lang="zh-CN" altLang="en-US" dirty="0"/>
              <a:t>活动目录服务器负责。</a:t>
            </a:r>
          </a:p>
          <a:p>
            <a:pPr lvl="1"/>
            <a:r>
              <a:rPr lang="zh-CN" altLang="en-US" dirty="0"/>
              <a:t>需要使用“</a:t>
            </a:r>
            <a:r>
              <a:rPr lang="en-US" altLang="zh-CN" dirty="0"/>
              <a:t>realm”</a:t>
            </a:r>
            <a:r>
              <a:rPr lang="zh-CN" altLang="en-US" dirty="0"/>
              <a:t>指令指定</a:t>
            </a:r>
            <a:r>
              <a:rPr lang="en-US" altLang="zh-CN" dirty="0"/>
              <a:t>Kerberos</a:t>
            </a:r>
            <a:r>
              <a:rPr lang="zh-CN" altLang="en-US" dirty="0"/>
              <a:t>领域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账户及口令数据库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账户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sz="2600" dirty="0"/>
              <a:t>Samba</a:t>
            </a:r>
            <a:r>
              <a:rPr lang="zh-CN" altLang="en-US" sz="2600" dirty="0"/>
              <a:t>使用的账户文件</a:t>
            </a:r>
            <a:r>
              <a:rPr lang="en-US" altLang="zh-CN" sz="2600" dirty="0"/>
              <a:t>/</a:t>
            </a:r>
            <a:r>
              <a:rPr lang="zh-CN" altLang="en-US" sz="2600" dirty="0"/>
              <a:t>数据库是与系统账户文件分离的。</a:t>
            </a:r>
          </a:p>
          <a:p>
            <a:r>
              <a:rPr lang="zh-CN" altLang="en-US" sz="2600" dirty="0"/>
              <a:t>当设置了</a:t>
            </a:r>
            <a:r>
              <a:rPr lang="en-US" altLang="zh-CN" sz="2600" dirty="0"/>
              <a:t>user</a:t>
            </a:r>
            <a:r>
              <a:rPr lang="zh-CN" altLang="en-US" sz="2600" dirty="0"/>
              <a:t>的安全等级后（此为默认设置），将由本地系统对访问</a:t>
            </a:r>
            <a:r>
              <a:rPr lang="en-US" altLang="zh-CN" sz="2600" dirty="0"/>
              <a:t>Samba</a:t>
            </a:r>
            <a:r>
              <a:rPr lang="zh-CN" altLang="en-US" sz="2600" dirty="0"/>
              <a:t>共享资源的用户进行认证。</a:t>
            </a:r>
          </a:p>
          <a:p>
            <a:r>
              <a:rPr lang="zh-CN" altLang="en-US" sz="2600" dirty="0"/>
              <a:t>用户认证需要</a:t>
            </a:r>
            <a:r>
              <a:rPr lang="en-US" altLang="zh-CN" sz="2600" dirty="0"/>
              <a:t>Samba</a:t>
            </a:r>
            <a:r>
              <a:rPr lang="zh-CN" altLang="en-US" sz="2600" dirty="0"/>
              <a:t>的口令文件，</a:t>
            </a:r>
            <a:r>
              <a:rPr lang="en-US" altLang="zh-CN" sz="2600" dirty="0" err="1"/>
              <a:t>CentOS</a:t>
            </a:r>
            <a:r>
              <a:rPr lang="en-US" altLang="zh-CN" sz="2600" dirty="0"/>
              <a:t> 7 </a:t>
            </a:r>
            <a:r>
              <a:rPr lang="zh-CN" altLang="en-US" sz="2600" dirty="0"/>
              <a:t>默认使用</a:t>
            </a:r>
            <a:r>
              <a:rPr lang="en-US" altLang="zh-CN" sz="2600" dirty="0"/>
              <a:t>.</a:t>
            </a:r>
            <a:r>
              <a:rPr lang="en-US" altLang="zh-CN" sz="2600" dirty="0" err="1"/>
              <a:t>tdb</a:t>
            </a:r>
            <a:r>
              <a:rPr lang="zh-CN" altLang="en-US" sz="2600" dirty="0"/>
              <a:t>格式的口令数据库，初始情况下口令数据库文件并不存在。</a:t>
            </a:r>
          </a:p>
          <a:p>
            <a:r>
              <a:rPr lang="zh-CN" altLang="en-US" sz="2600" dirty="0"/>
              <a:t>为了创建</a:t>
            </a:r>
            <a:r>
              <a:rPr lang="en-US" altLang="zh-CN" sz="2600" dirty="0"/>
              <a:t>Samba</a:t>
            </a:r>
            <a:r>
              <a:rPr lang="zh-CN" altLang="en-US" sz="2600" dirty="0"/>
              <a:t>的口令数据库文件，管理员可以在添加</a:t>
            </a:r>
            <a:r>
              <a:rPr lang="en-US" altLang="zh-CN" sz="2600" dirty="0"/>
              <a:t>Samba</a:t>
            </a:r>
            <a:r>
              <a:rPr lang="zh-CN" altLang="en-US" sz="2600" dirty="0"/>
              <a:t>账户的同时创建它。</a:t>
            </a:r>
            <a:endParaRPr lang="en-US" altLang="zh-CN" sz="2600" dirty="0"/>
          </a:p>
          <a:p>
            <a:r>
              <a:rPr lang="zh-CN" altLang="zh-CN" sz="2600" dirty="0"/>
              <a:t>管理员可以使用</a:t>
            </a:r>
            <a:r>
              <a:rPr lang="en-US" altLang="zh-CN" sz="2600" dirty="0"/>
              <a:t> </a:t>
            </a:r>
            <a:r>
              <a:rPr lang="en-US" altLang="zh-CN" sz="2600" b="1" dirty="0" err="1"/>
              <a:t>smbpasswd</a:t>
            </a:r>
            <a:r>
              <a:rPr lang="en-US" altLang="zh-CN" sz="2600" dirty="0"/>
              <a:t> </a:t>
            </a:r>
            <a:r>
              <a:rPr lang="zh-CN" altLang="zh-CN" sz="2600" dirty="0"/>
              <a:t>命令配置</a:t>
            </a:r>
            <a:r>
              <a:rPr lang="en-US" altLang="zh-CN" sz="2600" dirty="0"/>
              <a:t>Samba</a:t>
            </a:r>
            <a:r>
              <a:rPr lang="zh-CN" altLang="zh-CN" sz="2600" dirty="0"/>
              <a:t>账号并设置其口令。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smbpasswd</a:t>
            </a:r>
            <a:r>
              <a:rPr lang="en-US" altLang="zh-CN" sz="4400" dirty="0"/>
              <a:t> </a:t>
            </a:r>
            <a:r>
              <a:rPr lang="zh-CN" altLang="zh-CN" sz="4400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en-US" altLang="zh-CN" sz="2400" dirty="0"/>
              <a:t>username</a:t>
            </a:r>
            <a:r>
              <a:rPr lang="zh-CN" altLang="en-US" sz="2400" dirty="0"/>
              <a:t>：为 </a:t>
            </a:r>
            <a:r>
              <a:rPr lang="en-US" altLang="zh-CN" sz="2400" dirty="0"/>
              <a:t>username </a:t>
            </a:r>
            <a:r>
              <a:rPr lang="zh-CN" altLang="en-US" sz="2400" dirty="0"/>
              <a:t>设置</a:t>
            </a:r>
            <a:r>
              <a:rPr lang="en-US" altLang="zh-CN" sz="2400" dirty="0"/>
              <a:t>Samba</a:t>
            </a:r>
            <a:r>
              <a:rPr lang="zh-CN" altLang="en-US" sz="2400" dirty="0"/>
              <a:t>口令，仅超级用户可用。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-a</a:t>
            </a:r>
            <a:r>
              <a:rPr lang="zh-CN" altLang="en-US" sz="2400" dirty="0"/>
              <a:t>：添加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-d</a:t>
            </a:r>
            <a:r>
              <a:rPr lang="zh-CN" altLang="en-US" sz="2400" dirty="0"/>
              <a:t>：冻结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用户，就是这个用户不能在登录了。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-e</a:t>
            </a:r>
            <a:r>
              <a:rPr lang="zh-CN" altLang="en-US" sz="2400" dirty="0"/>
              <a:t>：解冻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用户，让冻结的用户可以再登录。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-x</a:t>
            </a:r>
            <a:r>
              <a:rPr lang="zh-CN" altLang="en-US" sz="2400" dirty="0"/>
              <a:t>：删除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-s</a:t>
            </a:r>
            <a:r>
              <a:rPr lang="zh-CN" altLang="en-US" sz="2400" dirty="0"/>
              <a:t>：非交互模式，从标准输入读取口令。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-r MACHINE</a:t>
            </a:r>
            <a:r>
              <a:rPr lang="zh-CN" altLang="en-US" sz="2400" dirty="0"/>
              <a:t>：指定远程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服务器的主机名或</a:t>
            </a:r>
            <a:r>
              <a:rPr lang="en-US" altLang="zh-CN" sz="2400" dirty="0"/>
              <a:t>IP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选项 </a:t>
            </a:r>
            <a:r>
              <a:rPr lang="en-US" altLang="zh-CN" sz="2400" dirty="0"/>
              <a:t>-U USER</a:t>
            </a:r>
            <a:r>
              <a:rPr lang="zh-CN" altLang="en-US" sz="2400" dirty="0"/>
              <a:t>：指定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用户名，省略时默认为当前登录用户。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6752"/>
            <a:ext cx="828092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/>
              <a:t>smbpasswd</a:t>
            </a:r>
            <a:r>
              <a:rPr lang="en-US" altLang="zh-CN" sz="2800" dirty="0"/>
              <a:t> [options] [username]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成批添加 </a:t>
            </a:r>
            <a:r>
              <a:rPr lang="en-US" altLang="zh-CN" dirty="0"/>
              <a:t>samba </a:t>
            </a:r>
            <a:r>
              <a:rPr lang="zh-CN" altLang="en-US" dirty="0"/>
              <a:t>账户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/>
          <a:lstStyle/>
          <a:p>
            <a:r>
              <a:rPr lang="en-US" altLang="zh-CN" sz="2400" dirty="0"/>
              <a:t># 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+x /root/bin/set-users-smb-init-passwd.sh</a:t>
            </a:r>
          </a:p>
          <a:p>
            <a:r>
              <a:rPr lang="en-US" altLang="zh-CN" sz="2400" dirty="0"/>
              <a:t># set-users-smb-init-passwd.sh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2809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cs typeface="Consolas" pitchFamily="49" charset="0"/>
              </a:rPr>
              <a:t>#!/bin/bash</a:t>
            </a:r>
          </a:p>
          <a:p>
            <a:r>
              <a:rPr lang="en-US" altLang="zh-CN" sz="2000" dirty="0">
                <a:cs typeface="Consolas" pitchFamily="49" charset="0"/>
              </a:rPr>
              <a:t>## filename: /root/bin/set-users-smb-init-passwd.sh</a:t>
            </a:r>
          </a:p>
          <a:p>
            <a:r>
              <a:rPr lang="en-US" altLang="zh-CN" sz="2000" dirty="0">
                <a:cs typeface="Consolas" pitchFamily="49" charset="0"/>
              </a:rPr>
              <a:t>for username in $(</a:t>
            </a:r>
            <a:r>
              <a:rPr lang="en-US" altLang="zh-CN" sz="2000" dirty="0" err="1">
                <a:cs typeface="Consolas" pitchFamily="49" charset="0"/>
              </a:rPr>
              <a:t>awk</a:t>
            </a:r>
            <a:r>
              <a:rPr lang="en-US" altLang="zh-CN" sz="2000" dirty="0">
                <a:cs typeface="Consolas" pitchFamily="49" charset="0"/>
              </a:rPr>
              <a:t> -F ':'  '$3 &gt;= 1000 {print $1}'  /etc/</a:t>
            </a:r>
            <a:r>
              <a:rPr lang="en-US" altLang="zh-CN" sz="2000" dirty="0" err="1">
                <a:cs typeface="Consolas" pitchFamily="49" charset="0"/>
              </a:rPr>
              <a:t>passwd</a:t>
            </a:r>
            <a:r>
              <a:rPr lang="en-US" altLang="zh-CN" sz="2000" dirty="0">
                <a:cs typeface="Consolas" pitchFamily="49" charset="0"/>
              </a:rPr>
              <a:t>) ;do</a:t>
            </a:r>
          </a:p>
          <a:p>
            <a:r>
              <a:rPr lang="en-US" altLang="zh-CN" sz="2000" dirty="0">
                <a:cs typeface="Consolas" pitchFamily="49" charset="0"/>
              </a:rPr>
              <a:t>    (echo "centos"; echo "centos" ) | </a:t>
            </a:r>
            <a:r>
              <a:rPr lang="en-US" altLang="zh-CN" sz="2000" dirty="0" err="1">
                <a:cs typeface="Consolas" pitchFamily="49" charset="0"/>
              </a:rPr>
              <a:t>smbpasswd</a:t>
            </a:r>
            <a:r>
              <a:rPr lang="en-US" altLang="zh-CN" sz="2000" dirty="0">
                <a:cs typeface="Consolas" pitchFamily="49" charset="0"/>
              </a:rPr>
              <a:t> -s -a $username</a:t>
            </a:r>
          </a:p>
          <a:p>
            <a:r>
              <a:rPr lang="en-US" altLang="zh-CN" sz="2000" dirty="0">
                <a:cs typeface="Consolas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/>
              <a:t>smbpasswd</a:t>
            </a:r>
            <a:r>
              <a:rPr lang="en-US" altLang="zh-CN" sz="4000" dirty="0"/>
              <a:t> </a:t>
            </a:r>
            <a:r>
              <a:rPr lang="zh-CN" altLang="zh-CN" sz="4000" dirty="0"/>
              <a:t>命令</a:t>
            </a:r>
            <a:r>
              <a:rPr lang="zh-CN" altLang="en-US" sz="4000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smbpasswd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-r 192.168.0.252 -U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-a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jasonxie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-x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nfsnobody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smbpasswd</a:t>
            </a:r>
            <a:r>
              <a:rPr lang="zh-CN" altLang="zh-CN" dirty="0"/>
              <a:t>命令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smbpasswd</a:t>
            </a:r>
            <a:r>
              <a:rPr lang="zh-CN" altLang="en-US" dirty="0"/>
              <a:t>命令添加</a:t>
            </a:r>
            <a:r>
              <a:rPr lang="en-US" altLang="zh-CN" dirty="0"/>
              <a:t>Samba</a:t>
            </a:r>
            <a:r>
              <a:rPr lang="zh-CN" altLang="en-US" dirty="0"/>
              <a:t>用户口令之前同名的系统用户账号必须已经存在。</a:t>
            </a:r>
          </a:p>
          <a:p>
            <a:r>
              <a:rPr lang="zh-CN" altLang="en-US" dirty="0"/>
              <a:t>同名的本地系统用户账号不存在时应使用</a:t>
            </a:r>
            <a:r>
              <a:rPr lang="en-US" altLang="zh-CN" dirty="0" err="1"/>
              <a:t>useradd</a:t>
            </a:r>
            <a:r>
              <a:rPr lang="zh-CN" altLang="en-US" dirty="0"/>
              <a:t>命令添加。</a:t>
            </a:r>
          </a:p>
          <a:p>
            <a:r>
              <a:rPr lang="zh-CN" altLang="en-US" dirty="0"/>
              <a:t>用户使用</a:t>
            </a:r>
            <a:r>
              <a:rPr lang="en-US" altLang="zh-CN" dirty="0" err="1"/>
              <a:t>smbpasswd</a:t>
            </a:r>
            <a:r>
              <a:rPr lang="zh-CN" altLang="en-US" dirty="0"/>
              <a:t>命令修改自己的口令时，</a:t>
            </a:r>
            <a:r>
              <a:rPr lang="en-US" altLang="zh-CN" dirty="0" err="1"/>
              <a:t>smb</a:t>
            </a:r>
            <a:r>
              <a:rPr lang="zh-CN" altLang="en-US" dirty="0"/>
              <a:t>服务必须已经启动。</a:t>
            </a:r>
          </a:p>
          <a:p>
            <a:r>
              <a:rPr lang="zh-CN" altLang="en-US" dirty="0"/>
              <a:t>可以使用</a:t>
            </a:r>
            <a:r>
              <a:rPr lang="en-US" altLang="zh-CN" dirty="0" err="1"/>
              <a:t>pdbedit</a:t>
            </a:r>
            <a:r>
              <a:rPr lang="en-US" altLang="zh-CN" dirty="0"/>
              <a:t> -</a:t>
            </a:r>
            <a:r>
              <a:rPr lang="en-US" altLang="zh-CN" dirty="0" err="1"/>
              <a:t>Lv</a:t>
            </a:r>
            <a:r>
              <a:rPr lang="en-US" altLang="zh-CN" dirty="0"/>
              <a:t> </a:t>
            </a:r>
            <a:r>
              <a:rPr lang="zh-CN" altLang="en-US" dirty="0"/>
              <a:t>命令查看</a:t>
            </a:r>
            <a:r>
              <a:rPr lang="en-US" altLang="zh-CN" dirty="0"/>
              <a:t>Samba</a:t>
            </a:r>
            <a:r>
              <a:rPr lang="zh-CN" altLang="en-US" dirty="0"/>
              <a:t>口令数据库的内容。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的测试和启动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 </a:t>
            </a:r>
            <a:r>
              <a:rPr lang="en-US" altLang="zh-CN" dirty="0"/>
              <a:t>SMB/CIFS </a:t>
            </a:r>
            <a:r>
              <a:rPr lang="zh-CN" altLang="en-US" dirty="0"/>
              <a:t>协议</a:t>
            </a:r>
          </a:p>
          <a:p>
            <a:r>
              <a:rPr lang="zh-CN" altLang="en-US" dirty="0"/>
              <a:t>了解 </a:t>
            </a:r>
            <a:r>
              <a:rPr lang="en-US" altLang="zh-CN" dirty="0"/>
              <a:t>Samba </a:t>
            </a:r>
            <a:r>
              <a:rPr lang="zh-CN" altLang="en-US" dirty="0"/>
              <a:t>的功能</a:t>
            </a:r>
          </a:p>
          <a:p>
            <a:r>
              <a:rPr lang="zh-CN" altLang="en-US" dirty="0"/>
              <a:t>熟悉 </a:t>
            </a:r>
            <a:r>
              <a:rPr lang="en-US" altLang="zh-CN" dirty="0"/>
              <a:t>Samba </a:t>
            </a:r>
            <a:r>
              <a:rPr lang="zh-CN" altLang="en-US" dirty="0"/>
              <a:t>的工具使用</a:t>
            </a:r>
          </a:p>
          <a:p>
            <a:r>
              <a:rPr lang="zh-CN" altLang="en-US" dirty="0"/>
              <a:t>学会安装和启动 </a:t>
            </a:r>
            <a:r>
              <a:rPr lang="en-US" altLang="zh-CN" dirty="0"/>
              <a:t>Samba </a:t>
            </a:r>
            <a:r>
              <a:rPr lang="zh-CN" altLang="en-US" dirty="0"/>
              <a:t>服务器</a:t>
            </a:r>
          </a:p>
          <a:p>
            <a:r>
              <a:rPr lang="zh-CN" altLang="en-US" dirty="0"/>
              <a:t>掌握 </a:t>
            </a:r>
            <a:r>
              <a:rPr lang="en-US" altLang="zh-CN" dirty="0"/>
              <a:t>Samba </a:t>
            </a:r>
            <a:r>
              <a:rPr lang="zh-CN" altLang="en-US" dirty="0"/>
              <a:t>文件共享的配置</a:t>
            </a:r>
          </a:p>
          <a:p>
            <a:r>
              <a:rPr lang="zh-CN" altLang="en-US" dirty="0"/>
              <a:t>学会在 </a:t>
            </a:r>
            <a:r>
              <a:rPr lang="en-US" altLang="zh-CN" dirty="0"/>
              <a:t>Linux </a:t>
            </a:r>
            <a:r>
              <a:rPr lang="zh-CN" altLang="en-US" dirty="0"/>
              <a:t>环境下访问 </a:t>
            </a:r>
            <a:r>
              <a:rPr lang="en-US" altLang="zh-CN" dirty="0"/>
              <a:t>Samba </a:t>
            </a:r>
            <a:r>
              <a:rPr lang="zh-CN" altLang="en-US" dirty="0"/>
              <a:t>共享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正确性检查和启动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testparm</a:t>
            </a:r>
            <a:r>
              <a:rPr lang="zh-CN" altLang="en-US" dirty="0"/>
              <a:t>检查</a:t>
            </a:r>
            <a:r>
              <a:rPr lang="en-US" altLang="zh-CN" dirty="0"/>
              <a:t>/etc/samba/</a:t>
            </a:r>
            <a:r>
              <a:rPr lang="en-US" altLang="zh-CN" dirty="0" err="1"/>
              <a:t>smb.conf</a:t>
            </a:r>
            <a:r>
              <a:rPr lang="zh-CN" altLang="en-US" dirty="0"/>
              <a:t>的语法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testparm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testparm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--show-all-parameters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testparm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</a:t>
            </a:r>
          </a:p>
          <a:p>
            <a:r>
              <a:rPr lang="zh-CN" altLang="en-US" dirty="0"/>
              <a:t>启动 </a:t>
            </a:r>
            <a:r>
              <a:rPr lang="en-US" altLang="zh-CN" dirty="0"/>
              <a:t>Samba 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start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nmb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enable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nmb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dirty="0">
                <a:cs typeface="+mn-cs"/>
              </a:rPr>
              <a:t>查看</a:t>
            </a:r>
            <a:r>
              <a:rPr lang="en-US" altLang="zh-CN" sz="3200" dirty="0"/>
              <a:t>Samba</a:t>
            </a:r>
            <a:r>
              <a:rPr lang="zh-CN" altLang="en-US" sz="3000" dirty="0">
                <a:cs typeface="+mn-cs"/>
              </a:rPr>
              <a:t>监听的端口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netstat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lunt|egrep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'137|138|139|445'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环境下</a:t>
            </a:r>
            <a:br>
              <a:rPr lang="en-US" altLang="zh-CN" dirty="0"/>
            </a:br>
            <a:r>
              <a:rPr lang="zh-CN" altLang="zh-CN" dirty="0"/>
              <a:t>访问</a:t>
            </a:r>
            <a:r>
              <a:rPr lang="en-US" altLang="zh-CN" dirty="0"/>
              <a:t>Samba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使用网上邻居</a:t>
            </a:r>
            <a:endParaRPr lang="en-US" altLang="zh-CN" dirty="0"/>
          </a:p>
          <a:p>
            <a:r>
              <a:rPr lang="zh-CN" altLang="en-US" dirty="0"/>
              <a:t>通过映射网络驱动器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UNC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\\192.168.0.252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\\centos1\osmond</a:t>
            </a:r>
          </a:p>
          <a:p>
            <a:r>
              <a:rPr lang="zh-CN" altLang="en-US" dirty="0"/>
              <a:t>使用命令行（</a:t>
            </a:r>
            <a:r>
              <a:rPr lang="en-US" altLang="zh-CN" dirty="0"/>
              <a:t> Windows</a:t>
            </a:r>
            <a:r>
              <a:rPr lang="zh-CN" altLang="en-US" dirty="0"/>
              <a:t>的</a:t>
            </a:r>
            <a:r>
              <a:rPr lang="en-US" altLang="zh-CN" dirty="0" err="1"/>
              <a:t>cmd</a:t>
            </a:r>
            <a:r>
              <a:rPr lang="zh-CN" altLang="en-US" dirty="0"/>
              <a:t>窗口）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C:\&gt;net use Y: \\192.168.0.252\osmond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C:\&gt;net use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C:\&gt;net use Y: /delete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下访问</a:t>
            </a:r>
            <a:r>
              <a:rPr lang="en-US" altLang="zh-CN" dirty="0"/>
              <a:t>Samba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zh-CN" dirty="0"/>
              <a:t>检查</a:t>
            </a:r>
            <a:r>
              <a:rPr lang="en-US" altLang="zh-CN" dirty="0"/>
              <a:t>Samba</a:t>
            </a:r>
            <a:r>
              <a:rPr lang="zh-CN" altLang="zh-CN" dirty="0"/>
              <a:t>服务器所共享的资源</a:t>
            </a:r>
            <a:endParaRPr lang="en-US" altLang="zh-CN" dirty="0"/>
          </a:p>
          <a:p>
            <a:pPr lvl="1"/>
            <a:r>
              <a:rPr lang="zh-CN" altLang="en-US" sz="2400" dirty="0"/>
              <a:t>使用匿名用户检查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服务器所共享的资源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smbclient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-L //192.168.0.252</a:t>
            </a:r>
          </a:p>
          <a:p>
            <a:pPr lvl="1"/>
            <a:r>
              <a:rPr lang="zh-CN" altLang="zh-CN" sz="2400" dirty="0"/>
              <a:t>使用</a:t>
            </a:r>
            <a:r>
              <a:rPr lang="en-US" altLang="zh-CN" sz="2400" dirty="0"/>
              <a:t>Samba</a:t>
            </a:r>
            <a:r>
              <a:rPr lang="zh-CN" altLang="zh-CN" sz="2400" dirty="0"/>
              <a:t>用户查看</a:t>
            </a:r>
            <a:r>
              <a:rPr lang="en-US" altLang="zh-CN" sz="2400" dirty="0"/>
              <a:t>Samba</a:t>
            </a:r>
            <a:r>
              <a:rPr lang="zh-CN" altLang="zh-CN" sz="2400" dirty="0"/>
              <a:t>服务器所共享的资源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smbclient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-L //192.168.0.252 -U Osmond</a:t>
            </a:r>
          </a:p>
          <a:p>
            <a:r>
              <a:rPr lang="zh-CN" altLang="en-US" dirty="0"/>
              <a:t>列出</a:t>
            </a:r>
            <a:r>
              <a:rPr lang="en-US" altLang="zh-CN" dirty="0"/>
              <a:t>Samba</a:t>
            </a:r>
            <a:r>
              <a:rPr lang="zh-CN" altLang="en-US" dirty="0"/>
              <a:t>的资源使用情况</a:t>
            </a:r>
          </a:p>
          <a:p>
            <a:pPr lvl="1"/>
            <a:r>
              <a:rPr lang="zh-CN" altLang="en-US" sz="2400" dirty="0"/>
              <a:t>查看详细的使用信息（包括进程、共享服务和锁文件等）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smbstatus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/>
              <a:t>查看简要的使用信息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smbstatus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-b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的主配置文件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en-US" dirty="0"/>
              <a:t>配置基础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smb.conf</a:t>
            </a:r>
            <a:r>
              <a:rPr lang="en-US" altLang="zh-CN" dirty="0"/>
              <a:t> </a:t>
            </a:r>
            <a:r>
              <a:rPr lang="zh-CN" altLang="en-US" dirty="0"/>
              <a:t>文件的分节结构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[Global]</a:t>
            </a:r>
            <a:r>
              <a:rPr lang="zh-CN" altLang="en-US" dirty="0"/>
              <a:t>：用于定义全局参数和缺省值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[Homes]</a:t>
            </a:r>
            <a:r>
              <a:rPr lang="zh-CN" altLang="en-US" dirty="0"/>
              <a:t>：用于定义用户的</a:t>
            </a:r>
            <a:r>
              <a:rPr lang="en-US" altLang="zh-CN" dirty="0"/>
              <a:t>Home</a:t>
            </a:r>
            <a:r>
              <a:rPr lang="zh-CN" altLang="en-US" dirty="0"/>
              <a:t>目录共享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[Printers]</a:t>
            </a:r>
            <a:r>
              <a:rPr lang="zh-CN" altLang="en-US" dirty="0"/>
              <a:t>：用于定义打印机共享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[</a:t>
            </a:r>
            <a:r>
              <a:rPr lang="en-US" altLang="zh-CN" b="1" dirty="0" err="1">
                <a:solidFill>
                  <a:srgbClr val="002060"/>
                </a:solidFill>
              </a:rPr>
              <a:t>Userdefined_ShareName</a:t>
            </a:r>
            <a:r>
              <a:rPr lang="en-US" altLang="zh-CN" b="1" dirty="0">
                <a:solidFill>
                  <a:srgbClr val="002060"/>
                </a:solidFill>
              </a:rPr>
              <a:t>]</a:t>
            </a:r>
            <a:r>
              <a:rPr lang="zh-CN" altLang="en-US" dirty="0"/>
              <a:t>：用户自定义共享（可有多个）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的全局参数（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基本全局参数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netbios</a:t>
            </a:r>
            <a:r>
              <a:rPr lang="en-US" altLang="zh-CN" sz="2400" b="1" dirty="0">
                <a:solidFill>
                  <a:srgbClr val="002060"/>
                </a:solidFill>
              </a:rPr>
              <a:t> name</a:t>
            </a:r>
            <a:r>
              <a:rPr lang="zh-CN" altLang="en-US" sz="2400" dirty="0"/>
              <a:t>：设置</a:t>
            </a:r>
            <a:r>
              <a:rPr lang="en-US" altLang="zh-CN" sz="2400" dirty="0"/>
              <a:t>Samba</a:t>
            </a:r>
            <a:r>
              <a:rPr lang="zh-CN" altLang="en-US" sz="2400" dirty="0"/>
              <a:t>的</a:t>
            </a:r>
            <a:r>
              <a:rPr lang="en-US" altLang="zh-CN" sz="2400" dirty="0"/>
              <a:t>NetBIOS</a:t>
            </a:r>
            <a:r>
              <a:rPr lang="zh-CN" altLang="en-US" sz="2400" dirty="0"/>
              <a:t>名字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workgroup</a:t>
            </a:r>
            <a:r>
              <a:rPr lang="zh-CN" altLang="en-US" sz="2400" dirty="0"/>
              <a:t>：设置</a:t>
            </a:r>
            <a:r>
              <a:rPr lang="en-US" altLang="zh-CN" sz="2400" dirty="0"/>
              <a:t>Samba</a:t>
            </a:r>
            <a:r>
              <a:rPr lang="zh-CN" altLang="en-US" sz="2400" dirty="0"/>
              <a:t>要加入的工作组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server string</a:t>
            </a:r>
            <a:r>
              <a:rPr lang="zh-CN" altLang="en-US" sz="2400" dirty="0"/>
              <a:t>：指定浏览列表里的机器描述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unix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</a:rPr>
              <a:t>charset</a:t>
            </a:r>
            <a:r>
              <a:rPr lang="zh-CN" altLang="en-US" sz="2400" dirty="0"/>
              <a:t>：指定服务器使用的字符集</a:t>
            </a:r>
          </a:p>
          <a:p>
            <a:r>
              <a:rPr lang="zh-CN" altLang="en-US" dirty="0"/>
              <a:t>安全全局参数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interfaces</a:t>
            </a:r>
            <a:r>
              <a:rPr lang="zh-CN" altLang="en-US" sz="2400" dirty="0"/>
              <a:t>：指定</a:t>
            </a:r>
            <a:r>
              <a:rPr lang="en-US" altLang="zh-CN" sz="2400" dirty="0"/>
              <a:t>Samba</a:t>
            </a:r>
            <a:r>
              <a:rPr lang="zh-CN" altLang="en-US" sz="2400" dirty="0"/>
              <a:t>监听的网络端口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security</a:t>
            </a:r>
            <a:r>
              <a:rPr lang="zh-CN" altLang="en-US" sz="2400" dirty="0"/>
              <a:t>：定义</a:t>
            </a:r>
            <a:r>
              <a:rPr lang="en-US" altLang="zh-CN" sz="2400" dirty="0"/>
              <a:t>Samba</a:t>
            </a:r>
            <a:r>
              <a:rPr lang="zh-CN" altLang="en-US" sz="2400" dirty="0"/>
              <a:t>的安全级别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passdb</a:t>
            </a:r>
            <a:r>
              <a:rPr lang="en-US" altLang="zh-CN" sz="2400" b="1" dirty="0">
                <a:solidFill>
                  <a:srgbClr val="002060"/>
                </a:solidFill>
              </a:rPr>
              <a:t> backend</a:t>
            </a:r>
            <a:r>
              <a:rPr lang="zh-CN" altLang="en-US" sz="2400" dirty="0"/>
              <a:t>：指定口令数据库的后台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hosts allow</a:t>
            </a:r>
            <a:r>
              <a:rPr lang="zh-CN" altLang="en-US" sz="2400" dirty="0"/>
              <a:t>：指定可以访问</a:t>
            </a:r>
            <a:r>
              <a:rPr lang="en-US" altLang="zh-CN" sz="2400" dirty="0"/>
              <a:t>Samba</a:t>
            </a:r>
            <a:r>
              <a:rPr lang="zh-CN" altLang="en-US" sz="2400" dirty="0"/>
              <a:t>的主机列表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hosts deny</a:t>
            </a:r>
            <a:r>
              <a:rPr lang="zh-CN" altLang="en-US" sz="2400" dirty="0"/>
              <a:t>：指定不可以访问</a:t>
            </a:r>
            <a:r>
              <a:rPr lang="en-US" altLang="zh-CN" sz="2400" dirty="0"/>
              <a:t>Samba</a:t>
            </a:r>
            <a:r>
              <a:rPr lang="zh-CN" altLang="en-US" sz="2400" dirty="0"/>
              <a:t>的主机列表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的全局参数（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373616" cy="5078189"/>
          </a:xfrm>
        </p:spPr>
        <p:txBody>
          <a:bodyPr/>
          <a:lstStyle/>
          <a:p>
            <a:r>
              <a:rPr lang="zh-CN" altLang="en-US" dirty="0"/>
              <a:t>日志全局参数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log file</a:t>
            </a:r>
            <a:r>
              <a:rPr lang="zh-CN" altLang="en-US" sz="2400" dirty="0"/>
              <a:t>：指定日志文件的名称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log level</a:t>
            </a:r>
            <a:r>
              <a:rPr lang="zh-CN" altLang="en-US" sz="2400" dirty="0"/>
              <a:t>：指定日志等级（</a:t>
            </a:r>
            <a:r>
              <a:rPr lang="en-US" altLang="zh-CN" sz="2400" dirty="0"/>
              <a:t>0-10</a:t>
            </a:r>
            <a:r>
              <a:rPr lang="zh-CN" altLang="en-US" sz="2400" dirty="0"/>
              <a:t>，数值越大越详细）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max log size</a:t>
            </a:r>
            <a:r>
              <a:rPr lang="zh-CN" altLang="en-US" sz="2400" dirty="0"/>
              <a:t>：指定日志文件的最大尺寸（</a:t>
            </a:r>
            <a:r>
              <a:rPr lang="en-US" altLang="zh-CN" sz="2400" dirty="0"/>
              <a:t>KB</a:t>
            </a:r>
            <a:r>
              <a:rPr lang="zh-CN" altLang="en-US" sz="2400" dirty="0"/>
              <a:t>）</a:t>
            </a:r>
          </a:p>
          <a:p>
            <a:r>
              <a:rPr lang="zh-CN" altLang="en-US" dirty="0"/>
              <a:t>效率全局参数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change notify timeout</a:t>
            </a:r>
            <a:r>
              <a:rPr lang="zh-CN" altLang="en-US" sz="2400" dirty="0"/>
              <a:t>：设置服务器周期性异常通知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deadtime</a:t>
            </a:r>
            <a:r>
              <a:rPr lang="zh-CN" altLang="en-US" sz="2400" dirty="0"/>
              <a:t>：客户端无操作多少分钟后服务器端中断连接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max connections</a:t>
            </a:r>
            <a:r>
              <a:rPr lang="zh-CN" altLang="en-US" sz="2400" dirty="0"/>
              <a:t>：设置同时访问</a:t>
            </a:r>
            <a:r>
              <a:rPr lang="en-US" altLang="zh-CN" sz="2400" dirty="0"/>
              <a:t>Samba</a:t>
            </a:r>
            <a:r>
              <a:rPr lang="zh-CN" altLang="en-US" sz="2400" dirty="0"/>
              <a:t>服务器及其共享资源的客户数量（</a:t>
            </a:r>
            <a:r>
              <a:rPr lang="en-US" altLang="zh-CN" sz="2400" dirty="0"/>
              <a:t>0</a:t>
            </a:r>
            <a:r>
              <a:rPr lang="zh-CN" altLang="en-US" sz="2400" dirty="0"/>
              <a:t>表示不限制）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max open files</a:t>
            </a:r>
            <a:r>
              <a:rPr lang="zh-CN" altLang="en-US" sz="2400" dirty="0"/>
              <a:t>：同一个客户端最多能打开的文件数目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socket options</a:t>
            </a:r>
            <a:r>
              <a:rPr lang="zh-CN" altLang="en-US" sz="2400" dirty="0"/>
              <a:t>：设置服务器和客户会话的</a:t>
            </a:r>
            <a:r>
              <a:rPr lang="en-US" altLang="zh-CN" sz="2400" dirty="0"/>
              <a:t>Socket</a:t>
            </a:r>
            <a:r>
              <a:rPr lang="zh-CN" altLang="en-US" sz="2400" dirty="0"/>
              <a:t>选项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zh-CN" altLang="zh-CN" dirty="0"/>
              <a:t>共享资源参数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基本共享参数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comment</a:t>
            </a:r>
            <a:r>
              <a:rPr lang="zh-CN" altLang="en-US" sz="2400" dirty="0"/>
              <a:t>：指定对共享的描述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path</a:t>
            </a:r>
            <a:r>
              <a:rPr lang="zh-CN" altLang="en-US" sz="2400" dirty="0"/>
              <a:t>：指定共享服务的路径</a:t>
            </a:r>
          </a:p>
          <a:p>
            <a:r>
              <a:rPr lang="zh-CN" altLang="en-US" dirty="0"/>
              <a:t>文件系统控制参数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dont</a:t>
            </a:r>
            <a:r>
              <a:rPr lang="en-US" altLang="zh-CN" sz="2400" b="1" dirty="0">
                <a:solidFill>
                  <a:srgbClr val="002060"/>
                </a:solidFill>
              </a:rPr>
              <a:t> descend</a:t>
            </a:r>
            <a:r>
              <a:rPr lang="zh-CN" altLang="en-US" sz="2400" dirty="0"/>
              <a:t>：指定内容不可见的子目录列表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hide files</a:t>
            </a:r>
            <a:r>
              <a:rPr lang="zh-CN" altLang="en-US" sz="2400" dirty="0"/>
              <a:t>：指定含有特定关键字的文件的可见性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veto files</a:t>
            </a:r>
            <a:r>
              <a:rPr lang="zh-CN" altLang="en-US" sz="2400" dirty="0"/>
              <a:t>：指定含有特定关键字的文件的可见性和可访问性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hide dot files</a:t>
            </a:r>
            <a:r>
              <a:rPr lang="zh-CN" altLang="en-US" sz="2400" dirty="0"/>
              <a:t>：指定是否将</a:t>
            </a:r>
            <a:r>
              <a:rPr lang="en-US" altLang="zh-CN" sz="2400" dirty="0"/>
              <a:t>Linux</a:t>
            </a:r>
            <a:r>
              <a:rPr lang="zh-CN" altLang="en-US" sz="2400" dirty="0"/>
              <a:t>的隐藏文件对</a:t>
            </a:r>
            <a:r>
              <a:rPr lang="en-US" altLang="zh-CN" sz="2400" dirty="0"/>
              <a:t>Windows</a:t>
            </a:r>
            <a:r>
              <a:rPr lang="zh-CN" altLang="en-US" sz="2400" dirty="0"/>
              <a:t>也隐藏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follow </a:t>
            </a:r>
            <a:r>
              <a:rPr lang="en-US" altLang="zh-CN" sz="2400" b="1" dirty="0" err="1">
                <a:solidFill>
                  <a:srgbClr val="002060"/>
                </a:solidFill>
              </a:rPr>
              <a:t>symlinks</a:t>
            </a:r>
            <a:r>
              <a:rPr lang="zh-CN" altLang="en-US" sz="2400" dirty="0"/>
              <a:t>：是否跟随符号链接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zh-CN" altLang="zh-CN" dirty="0"/>
              <a:t>共享资源参数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zh-CN" dirty="0"/>
              <a:t>访问控制参数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available</a:t>
            </a:r>
            <a:r>
              <a:rPr lang="zh-CN" altLang="en-US" dirty="0"/>
              <a:t>：指定共享资源是否可用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browseable</a:t>
            </a:r>
            <a:r>
              <a:rPr lang="zh-CN" altLang="en-US" dirty="0"/>
              <a:t>：指定共享的路径是否可浏览（默认为可以）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read only</a:t>
            </a:r>
            <a:r>
              <a:rPr lang="zh-CN" altLang="en-US" dirty="0"/>
              <a:t>：指定共享的路径是否为只读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writable</a:t>
            </a:r>
            <a:r>
              <a:rPr lang="zh-CN" altLang="en-US" dirty="0"/>
              <a:t>：指定共享的路径是否可写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read list</a:t>
            </a:r>
            <a:r>
              <a:rPr lang="zh-CN" altLang="en-US" dirty="0"/>
              <a:t>：设置只读访问用户列表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write list</a:t>
            </a:r>
            <a:r>
              <a:rPr lang="zh-CN" altLang="en-US" dirty="0"/>
              <a:t>：设置读写访问用户列表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valid users</a:t>
            </a:r>
            <a:r>
              <a:rPr lang="zh-CN" altLang="en-US" dirty="0"/>
              <a:t>：指定允许使用服务的用户列表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invalid users</a:t>
            </a:r>
            <a:r>
              <a:rPr lang="zh-CN" altLang="en-US" dirty="0"/>
              <a:t>：指定不允许使用服务的用户列表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zh-CN" altLang="zh-CN" dirty="0"/>
              <a:t>共享资源参数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zh-CN" dirty="0"/>
              <a:t>访问控制参数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public</a:t>
            </a:r>
            <a:r>
              <a:rPr lang="zh-CN" altLang="en-US" dirty="0"/>
              <a:t>：指定是否可以允许</a:t>
            </a:r>
            <a:r>
              <a:rPr lang="en-US" altLang="zh-CN" dirty="0"/>
              <a:t>guest</a:t>
            </a:r>
            <a:r>
              <a:rPr lang="zh-CN" altLang="en-US" dirty="0"/>
              <a:t>账户访问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guest ok</a:t>
            </a:r>
            <a:r>
              <a:rPr lang="zh-CN" altLang="en-US" dirty="0"/>
              <a:t>：指定是否可以允许</a:t>
            </a:r>
            <a:r>
              <a:rPr lang="en-US" altLang="zh-CN" dirty="0"/>
              <a:t>guest</a:t>
            </a:r>
            <a:r>
              <a:rPr lang="zh-CN" altLang="en-US" dirty="0"/>
              <a:t>账户访问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guest only</a:t>
            </a:r>
            <a:r>
              <a:rPr lang="zh-CN" altLang="en-US" dirty="0"/>
              <a:t>：指定是否只允许</a:t>
            </a:r>
            <a:r>
              <a:rPr lang="en-US" altLang="zh-CN" dirty="0"/>
              <a:t>guest</a:t>
            </a:r>
            <a:r>
              <a:rPr lang="zh-CN" altLang="en-US" dirty="0"/>
              <a:t>账户访问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guest account</a:t>
            </a:r>
            <a:r>
              <a:rPr lang="zh-CN" altLang="en-US" dirty="0"/>
              <a:t>：指定一般性客户的账号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admin users</a:t>
            </a:r>
            <a:r>
              <a:rPr lang="zh-CN" altLang="en-US" dirty="0"/>
              <a:t>：为指定的共享设置管理员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force user</a:t>
            </a:r>
            <a:r>
              <a:rPr lang="zh-CN" altLang="en-US" dirty="0"/>
              <a:t>：强制写入的文件具有指定的属主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force group</a:t>
            </a:r>
            <a:r>
              <a:rPr lang="zh-CN" altLang="en-US" dirty="0"/>
              <a:t>：强制写入的文件具有指定的组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hosts allow</a:t>
            </a:r>
            <a:r>
              <a:rPr lang="zh-CN" altLang="en-US" dirty="0"/>
              <a:t>：指定可以访问共享资源的主机列表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hosts deny</a:t>
            </a:r>
            <a:r>
              <a:rPr lang="zh-CN" altLang="en-US" dirty="0"/>
              <a:t>：指定不可以访问共享资源的主机列表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SMB/CIFS</a:t>
            </a:r>
            <a:r>
              <a:rPr lang="zh-CN" altLang="en-US" dirty="0"/>
              <a:t>协议和</a:t>
            </a:r>
            <a:r>
              <a:rPr lang="en-US" altLang="zh-CN" dirty="0"/>
              <a:t>Samba</a:t>
            </a:r>
            <a:r>
              <a:rPr lang="zh-CN" altLang="en-US" dirty="0"/>
              <a:t>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zh-CN" dirty="0"/>
              <a:t>共享配置举例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 </a:t>
            </a:r>
            <a:r>
              <a:rPr lang="zh-CN" altLang="zh-CN" dirty="0"/>
              <a:t>共享的基本配置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RHEL/</a:t>
            </a:r>
            <a:r>
              <a:rPr lang="en-US" altLang="zh-CN" dirty="0" err="1"/>
              <a:t>CentOS</a:t>
            </a:r>
            <a:r>
              <a:rPr lang="en-US" altLang="zh-CN" dirty="0"/>
              <a:t> 7</a:t>
            </a:r>
            <a:r>
              <a:rPr lang="zh-CN" altLang="en-US" dirty="0"/>
              <a:t>默认的全局配置参数</a:t>
            </a:r>
          </a:p>
          <a:p>
            <a:r>
              <a:rPr lang="zh-CN" altLang="en-US" dirty="0"/>
              <a:t>使用符号链接组织本地共享资源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ftp</a:t>
            </a:r>
            <a:r>
              <a:rPr lang="zh-CN" altLang="en-US" dirty="0"/>
              <a:t>用户的上传共享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4509120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参见教材的配置步骤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文件系统权限</a:t>
            </a:r>
            <a:br>
              <a:rPr lang="en-US" altLang="zh-CN" dirty="0"/>
            </a:br>
            <a:r>
              <a:rPr lang="zh-CN" altLang="en-US" dirty="0"/>
              <a:t>和</a:t>
            </a:r>
            <a:r>
              <a:rPr lang="en-US" altLang="zh-CN" dirty="0"/>
              <a:t>Samba</a:t>
            </a:r>
            <a:r>
              <a:rPr lang="zh-CN" altLang="en-US" dirty="0"/>
              <a:t>共享权限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en-US" altLang="zh-CN" sz="2800" dirty="0"/>
              <a:t>Samba </a:t>
            </a:r>
            <a:r>
              <a:rPr lang="zh-CN" altLang="en-US" sz="2800" dirty="0"/>
              <a:t>服务器要将本地文件系统共享给 </a:t>
            </a:r>
            <a:r>
              <a:rPr lang="en-US" altLang="zh-CN" sz="2800" dirty="0"/>
              <a:t>Samba </a:t>
            </a:r>
            <a:r>
              <a:rPr lang="zh-CN" altLang="en-US" sz="2800" dirty="0"/>
              <a:t>用户，涉及本机文件系统和 </a:t>
            </a:r>
            <a:r>
              <a:rPr lang="en-US" altLang="zh-CN" sz="2800" dirty="0"/>
              <a:t>Samba </a:t>
            </a:r>
            <a:r>
              <a:rPr lang="zh-CN" altLang="en-US" sz="2800" dirty="0"/>
              <a:t>两种权限</a:t>
            </a:r>
          </a:p>
          <a:p>
            <a:r>
              <a:rPr lang="zh-CN" altLang="en-US" sz="2800" dirty="0"/>
              <a:t>本机文件系统权限</a:t>
            </a:r>
            <a:endParaRPr lang="en-US" altLang="zh-CN" sz="2800" dirty="0"/>
          </a:p>
          <a:p>
            <a:pPr lvl="1"/>
            <a:r>
              <a:rPr lang="zh-CN" altLang="en-US" dirty="0"/>
              <a:t>使用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zh-CN" altLang="en-US" dirty="0"/>
              <a:t>和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chown</a:t>
            </a:r>
            <a:r>
              <a:rPr lang="zh-CN" altLang="en-US" dirty="0"/>
              <a:t>命令设置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setfacl</a:t>
            </a:r>
            <a:r>
              <a:rPr lang="zh-CN" altLang="en-US" dirty="0"/>
              <a:t>命令设置</a:t>
            </a:r>
            <a:r>
              <a:rPr lang="en-US" altLang="zh-CN" dirty="0"/>
              <a:t>FACL</a:t>
            </a:r>
            <a:r>
              <a:rPr lang="zh-CN" altLang="en-US" dirty="0"/>
              <a:t>权限</a:t>
            </a:r>
          </a:p>
          <a:p>
            <a:r>
              <a:rPr lang="en-US" altLang="zh-CN" sz="2800" dirty="0"/>
              <a:t>Samba </a:t>
            </a:r>
            <a:r>
              <a:rPr lang="zh-CN" altLang="en-US" sz="2800" dirty="0"/>
              <a:t>权限</a:t>
            </a:r>
            <a:endParaRPr lang="en-US" altLang="zh-CN" sz="2800" dirty="0"/>
          </a:p>
          <a:p>
            <a:pPr lvl="1"/>
            <a:r>
              <a:rPr lang="zh-CN" altLang="en-US" dirty="0"/>
              <a:t>在主配置文件中使用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2060"/>
                </a:solidFill>
              </a:rPr>
              <a:t>访问控制参数设置</a:t>
            </a:r>
          </a:p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b="1" dirty="0"/>
              <a:t>Samba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用户访问共享时，最终的权限将是这两种权限中最严格的权限（交集）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为用户和组设置</a:t>
            </a:r>
            <a:r>
              <a:rPr lang="en-US" altLang="zh-CN" dirty="0"/>
              <a:t>Samba 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为所有用户配置</a:t>
            </a:r>
            <a:r>
              <a:rPr lang="en-US" altLang="zh-CN" dirty="0"/>
              <a:t>Samba</a:t>
            </a:r>
            <a:r>
              <a:rPr lang="zh-CN" altLang="en-US" dirty="0"/>
              <a:t>的只读共享和读写共享</a:t>
            </a:r>
          </a:p>
          <a:p>
            <a:r>
              <a:rPr lang="zh-CN" altLang="en-US" dirty="0"/>
              <a:t>为指定用户配置</a:t>
            </a:r>
            <a:r>
              <a:rPr lang="en-US" altLang="zh-CN" dirty="0"/>
              <a:t>Samba</a:t>
            </a:r>
            <a:r>
              <a:rPr lang="zh-CN" altLang="en-US" dirty="0"/>
              <a:t>读写共享</a:t>
            </a:r>
          </a:p>
          <a:p>
            <a:pPr lvl="1"/>
            <a:r>
              <a:rPr lang="zh-CN" altLang="en-US" sz="2400" dirty="0"/>
              <a:t>为指定的单个用户配置读写共享</a:t>
            </a:r>
          </a:p>
          <a:p>
            <a:pPr lvl="1"/>
            <a:r>
              <a:rPr lang="zh-CN" altLang="en-US" sz="2400" dirty="0"/>
              <a:t>为指定的多个用户配置读写共享</a:t>
            </a:r>
          </a:p>
          <a:p>
            <a:r>
              <a:rPr lang="zh-CN" altLang="en-US" dirty="0"/>
              <a:t>为指定组配置读写共享</a:t>
            </a:r>
          </a:p>
          <a:p>
            <a:pPr lvl="1"/>
            <a:r>
              <a:rPr lang="zh-CN" altLang="en-US" sz="2400" dirty="0"/>
              <a:t>组中的所有成员均具有读写权限</a:t>
            </a:r>
          </a:p>
          <a:p>
            <a:pPr lvl="1"/>
            <a:r>
              <a:rPr lang="zh-CN" altLang="en-US" sz="2400" dirty="0"/>
              <a:t>组中仅一个成员具有读写权限，其他成员具有只读权限</a:t>
            </a:r>
          </a:p>
          <a:p>
            <a:pPr lvl="1"/>
            <a:r>
              <a:rPr lang="zh-CN" altLang="en-US" sz="2400" dirty="0"/>
              <a:t>组中有部分成员具有读写权限，其他成员具有只读权限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282044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参见教材的配置步骤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Samba</a:t>
            </a:r>
            <a:r>
              <a:rPr lang="zh-CN" altLang="zh-CN" dirty="0"/>
              <a:t>的其他配置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 </a:t>
            </a:r>
            <a:r>
              <a:rPr lang="en-US" altLang="zh-CN" dirty="0"/>
              <a:t>Windows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的用户映射</a:t>
            </a:r>
            <a:endParaRPr lang="en-US" altLang="zh-CN" dirty="0"/>
          </a:p>
          <a:p>
            <a:r>
              <a:rPr lang="zh-CN" altLang="en-US" dirty="0"/>
              <a:t>配置 </a:t>
            </a:r>
            <a:r>
              <a:rPr lang="en-US" altLang="zh-CN" dirty="0"/>
              <a:t>Samba </a:t>
            </a:r>
            <a:r>
              <a:rPr lang="zh-CN" altLang="en-US" dirty="0"/>
              <a:t>的隐藏共享</a:t>
            </a:r>
            <a:endParaRPr lang="en-US" altLang="zh-CN" dirty="0"/>
          </a:p>
          <a:p>
            <a:r>
              <a:rPr lang="zh-CN" altLang="en-US" dirty="0"/>
              <a:t>限制文件共享类型</a:t>
            </a:r>
            <a:endParaRPr lang="en-US" altLang="zh-CN" dirty="0"/>
          </a:p>
          <a:p>
            <a:r>
              <a:rPr lang="zh-CN" altLang="zh-CN" dirty="0"/>
              <a:t>主机访问控制</a:t>
            </a:r>
            <a:endParaRPr lang="en-US" altLang="zh-CN" dirty="0"/>
          </a:p>
          <a:p>
            <a:r>
              <a:rPr lang="zh-CN" altLang="zh-CN" dirty="0"/>
              <a:t>用户访问控制</a:t>
            </a:r>
            <a:endParaRPr lang="en-US" altLang="zh-CN" dirty="0"/>
          </a:p>
          <a:p>
            <a:r>
              <a:rPr lang="zh-CN" altLang="zh-CN" dirty="0"/>
              <a:t>对不同主机或用户的访问实施不同的配置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066020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参见教材的配置步骤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环境下</a:t>
            </a:r>
            <a:r>
              <a:rPr lang="zh-CN" altLang="en-US" dirty="0"/>
              <a:t>使用</a:t>
            </a:r>
            <a:r>
              <a:rPr lang="en-US" altLang="zh-CN" dirty="0"/>
              <a:t>Samba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smbclient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5941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-U</a:t>
            </a:r>
            <a:r>
              <a:rPr lang="zh-CN" altLang="zh-CN" b="1" dirty="0">
                <a:solidFill>
                  <a:srgbClr val="002060"/>
                </a:solidFill>
              </a:rPr>
              <a:t>用户名</a:t>
            </a:r>
            <a:r>
              <a:rPr lang="zh-CN" altLang="zh-CN" dirty="0"/>
              <a:t>参数表示以指定用户的身份访问共享</a:t>
            </a:r>
            <a:endParaRPr lang="en-US" altLang="zh-CN" dirty="0"/>
          </a:p>
          <a:p>
            <a:pPr lvl="1"/>
            <a:r>
              <a:rPr lang="zh-CN" altLang="en-US" sz="2400" dirty="0"/>
              <a:t>当访问</a:t>
            </a:r>
            <a:r>
              <a:rPr lang="en-US" altLang="zh-CN" sz="2400" dirty="0"/>
              <a:t>Windows</a:t>
            </a:r>
            <a:r>
              <a:rPr lang="zh-CN" altLang="en-US" sz="2400" dirty="0"/>
              <a:t>共享时，</a:t>
            </a:r>
            <a:r>
              <a:rPr lang="zh-CN" altLang="en-US" sz="2400" b="1" dirty="0">
                <a:solidFill>
                  <a:srgbClr val="002060"/>
                </a:solidFill>
              </a:rPr>
              <a:t>用户名</a:t>
            </a:r>
            <a:r>
              <a:rPr lang="zh-CN" altLang="en-US" sz="2400" dirty="0"/>
              <a:t>是所访问的</a:t>
            </a:r>
            <a:r>
              <a:rPr lang="en-US" altLang="zh-CN" sz="2400" dirty="0"/>
              <a:t>Windows</a:t>
            </a:r>
            <a:r>
              <a:rPr lang="zh-CN" altLang="en-US" sz="2400" dirty="0"/>
              <a:t>计算机中的用户账户，验证口令是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计算机中的用户账户的口令</a:t>
            </a:r>
          </a:p>
          <a:p>
            <a:pPr lvl="1"/>
            <a:r>
              <a:rPr lang="zh-CN" altLang="en-US" sz="2400" dirty="0"/>
              <a:t>当访问</a:t>
            </a:r>
            <a:r>
              <a:rPr lang="en-US" altLang="zh-CN" sz="2400" dirty="0"/>
              <a:t>Linux</a:t>
            </a:r>
            <a:r>
              <a:rPr lang="zh-CN" altLang="en-US" sz="2400" dirty="0"/>
              <a:t>提供的</a:t>
            </a:r>
            <a:r>
              <a:rPr lang="en-US" altLang="zh-CN" sz="2400" dirty="0"/>
              <a:t>Samba</a:t>
            </a:r>
            <a:r>
              <a:rPr lang="zh-CN" altLang="en-US" sz="2400" dirty="0"/>
              <a:t>共享时，</a:t>
            </a:r>
            <a:r>
              <a:rPr lang="zh-CN" altLang="en-US" sz="2400" b="1" dirty="0">
                <a:solidFill>
                  <a:srgbClr val="002060"/>
                </a:solidFill>
              </a:rPr>
              <a:t>用户名</a:t>
            </a:r>
            <a:r>
              <a:rPr lang="zh-CN" altLang="en-US" sz="2400" dirty="0"/>
              <a:t>是所访问的</a:t>
            </a:r>
            <a:r>
              <a:rPr lang="en-US" altLang="zh-CN" sz="2400" dirty="0"/>
              <a:t>Linux</a:t>
            </a:r>
            <a:r>
              <a:rPr lang="zh-CN" altLang="en-US" sz="2400" dirty="0"/>
              <a:t>计算机中的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用户账户，验证口令是</a:t>
            </a:r>
            <a:r>
              <a:rPr lang="en-US" altLang="zh-CN" sz="2400" dirty="0"/>
              <a:t>Samba</a:t>
            </a:r>
            <a:r>
              <a:rPr lang="zh-CN" altLang="en-US" sz="2400" dirty="0"/>
              <a:t>用户账户的口令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20533"/>
            <a:ext cx="77048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b="1" dirty="0" err="1"/>
              <a:t>smbclient</a:t>
            </a:r>
            <a:r>
              <a:rPr lang="en-US" altLang="zh-CN" sz="2600" b="1" dirty="0"/>
              <a:t>  //</a:t>
            </a:r>
            <a:r>
              <a:rPr lang="en-US" altLang="zh-CN" sz="2600" b="1" dirty="0">
                <a:solidFill>
                  <a:srgbClr val="002060"/>
                </a:solidFill>
              </a:rPr>
              <a:t>NetBIOS</a:t>
            </a:r>
            <a:r>
              <a:rPr lang="zh-CN" altLang="en-US" sz="2600" b="1" dirty="0">
                <a:solidFill>
                  <a:srgbClr val="002060"/>
                </a:solidFill>
              </a:rPr>
              <a:t>名或</a:t>
            </a:r>
            <a:r>
              <a:rPr lang="en-US" altLang="zh-CN" sz="2600" b="1" dirty="0">
                <a:solidFill>
                  <a:srgbClr val="002060"/>
                </a:solidFill>
              </a:rPr>
              <a:t>IP</a:t>
            </a:r>
            <a:r>
              <a:rPr lang="zh-CN" altLang="en-US" sz="2600" b="1" dirty="0">
                <a:solidFill>
                  <a:srgbClr val="002060"/>
                </a:solidFill>
              </a:rPr>
              <a:t>地址</a:t>
            </a:r>
            <a:r>
              <a:rPr lang="en-US" altLang="zh-CN" sz="2600" b="1" dirty="0"/>
              <a:t>/</a:t>
            </a:r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</a:rPr>
              <a:t>共享名</a:t>
            </a:r>
            <a:r>
              <a:rPr lang="zh-CN" altLang="en-US" sz="2600" b="1" dirty="0"/>
              <a:t> </a:t>
            </a:r>
            <a:r>
              <a:rPr lang="en-US" altLang="zh-CN" sz="2600" b="1" dirty="0">
                <a:solidFill>
                  <a:srgbClr val="002060"/>
                </a:solidFill>
              </a:rPr>
              <a:t>-U </a:t>
            </a:r>
            <a:r>
              <a:rPr lang="zh-CN" altLang="en-US" sz="2600" b="1" dirty="0">
                <a:solidFill>
                  <a:srgbClr val="002060"/>
                </a:solidFill>
              </a:rPr>
              <a:t>用户名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052737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Samba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提供了一个类似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客户程序的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Samba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客户程序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smbclient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可以使用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smbclient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查看并访问共享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挂装</a:t>
            </a:r>
            <a:r>
              <a:rPr lang="en-US" altLang="zh-CN" dirty="0"/>
              <a:t>Samba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zh-CN" dirty="0"/>
              <a:t>手动挂装</a:t>
            </a:r>
            <a:r>
              <a:rPr lang="en-US" altLang="zh-CN" dirty="0"/>
              <a:t> Windows/Samba </a:t>
            </a:r>
            <a:r>
              <a:rPr lang="zh-CN" altLang="zh-CN" dirty="0"/>
              <a:t>共享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mkdir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–p 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/win01/tools  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/centos1/public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>
                <a:solidFill>
                  <a:srgbClr val="002060"/>
                </a:solidFill>
              </a:rPr>
              <a:t>mount –t </a:t>
            </a:r>
            <a:r>
              <a:rPr lang="en-US" altLang="zh-CN" b="1" dirty="0" err="1">
                <a:solidFill>
                  <a:srgbClr val="002060"/>
                </a:solidFill>
              </a:rPr>
              <a:t>cifs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//win01/tools  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/win01/tools  -o user=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rgbClr val="002060"/>
                </a:solidFill>
              </a:rPr>
              <a:t>mount.cifs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//192.168.0.252/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pulic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/centos1/public  -o user=smbuser1</a:t>
            </a:r>
          </a:p>
          <a:p>
            <a:r>
              <a:rPr lang="zh-CN" altLang="zh-CN" dirty="0"/>
              <a:t>手动</a:t>
            </a:r>
            <a:r>
              <a:rPr lang="zh-CN" altLang="en-US" dirty="0"/>
              <a:t>卸装</a:t>
            </a:r>
            <a:r>
              <a:rPr lang="en-US" altLang="zh-CN" dirty="0"/>
              <a:t> Windows/Samba </a:t>
            </a:r>
            <a:r>
              <a:rPr lang="zh-CN" altLang="zh-CN" dirty="0"/>
              <a:t>共享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/>
              <a:t># </a:t>
            </a:r>
            <a:r>
              <a:rPr lang="en-US" altLang="zh-CN" b="1" dirty="0" err="1"/>
              <a:t>umount</a:t>
            </a:r>
            <a:r>
              <a:rPr lang="en-US" altLang="zh-CN" b="1" dirty="0"/>
              <a:t> 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smb</a:t>
            </a:r>
            <a:r>
              <a:rPr lang="en-US" altLang="zh-CN" b="1" dirty="0"/>
              <a:t>/win01/tools </a:t>
            </a:r>
          </a:p>
          <a:p>
            <a:pPr lvl="1">
              <a:buNone/>
            </a:pPr>
            <a:r>
              <a:rPr lang="en-US" altLang="zh-CN" b="1" dirty="0"/>
              <a:t># </a:t>
            </a:r>
            <a:r>
              <a:rPr lang="en-US" altLang="zh-CN" b="1" dirty="0" err="1"/>
              <a:t>umount</a:t>
            </a:r>
            <a:r>
              <a:rPr lang="en-US" altLang="zh-CN" b="1" dirty="0"/>
              <a:t> 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smb</a:t>
            </a:r>
            <a:r>
              <a:rPr lang="en-US" altLang="zh-CN" b="1" dirty="0"/>
              <a:t>/centos1/public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zh-CN" altLang="zh-CN" dirty="0"/>
              <a:t>挂装</a:t>
            </a:r>
            <a:r>
              <a:rPr lang="en-US" altLang="zh-CN" dirty="0"/>
              <a:t>Samba</a:t>
            </a:r>
            <a:r>
              <a:rPr lang="zh-CN" altLang="zh-CN" dirty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656"/>
          </a:xfrm>
        </p:spPr>
        <p:txBody>
          <a:bodyPr/>
          <a:lstStyle/>
          <a:p>
            <a:r>
              <a:rPr lang="en-US" altLang="zh-CN" dirty="0"/>
              <a:t>/etc/</a:t>
            </a:r>
            <a:r>
              <a:rPr lang="en-US" altLang="zh-CN" dirty="0" err="1"/>
              <a:t>fstab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8136904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//win01/tools /</a:t>
            </a:r>
            <a:r>
              <a:rPr lang="en-US" altLang="zh-CN" sz="2400" b="1" dirty="0" err="1"/>
              <a:t>mnt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smb</a:t>
            </a:r>
            <a:r>
              <a:rPr lang="en-US" altLang="zh-CN" sz="2400" b="1" dirty="0"/>
              <a:t>/win01/tools  </a:t>
            </a:r>
            <a:r>
              <a:rPr lang="en-US" altLang="zh-CN" sz="2400" b="1" dirty="0" err="1">
                <a:solidFill>
                  <a:srgbClr val="002060"/>
                </a:solidFill>
              </a:rPr>
              <a:t>cifs</a:t>
            </a:r>
            <a:r>
              <a:rPr lang="en-US" altLang="zh-CN" sz="2400" b="1" dirty="0"/>
              <a:t>  credentials=/etc/samba/cred1.txt  0  0</a:t>
            </a:r>
            <a:endParaRPr lang="zh-CN" altLang="zh-CN" sz="2400" b="1" dirty="0"/>
          </a:p>
          <a:p>
            <a:r>
              <a:rPr lang="en-US" altLang="zh-CN" sz="2400" b="1" dirty="0"/>
              <a:t>//192.168.0.252/</a:t>
            </a:r>
            <a:r>
              <a:rPr lang="en-US" altLang="zh-CN" sz="2400" b="1" dirty="0" err="1"/>
              <a:t>pulic</a:t>
            </a:r>
            <a:r>
              <a:rPr lang="en-US" altLang="zh-CN" sz="2400" b="1" dirty="0"/>
              <a:t> /</a:t>
            </a:r>
            <a:r>
              <a:rPr lang="en-US" altLang="zh-CN" sz="2400" b="1" dirty="0" err="1"/>
              <a:t>mnt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smb</a:t>
            </a:r>
            <a:r>
              <a:rPr lang="en-US" altLang="zh-CN" sz="2400" b="1" dirty="0"/>
              <a:t>/centos1/public </a:t>
            </a:r>
            <a:r>
              <a:rPr lang="en-US" altLang="zh-CN" sz="2400" b="1" dirty="0" err="1">
                <a:solidFill>
                  <a:srgbClr val="002060"/>
                </a:solidFill>
              </a:rPr>
              <a:t>cifs</a:t>
            </a:r>
            <a:r>
              <a:rPr lang="en-US" altLang="zh-CN" sz="2400" b="1" dirty="0"/>
              <a:t> credentials=/etc/samba/cred2.txt 0 0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01008"/>
            <a:ext cx="813690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# cat &lt;&lt;_END_&gt; /etc/samba/cred1.txt</a:t>
            </a:r>
          </a:p>
          <a:p>
            <a:r>
              <a:rPr lang="en-US" altLang="zh-CN" dirty="0"/>
              <a:t>username=</a:t>
            </a:r>
            <a:r>
              <a:rPr lang="en-US" altLang="zh-CN" dirty="0" err="1"/>
              <a:t>osmond</a:t>
            </a:r>
            <a:endParaRPr lang="en-US" altLang="zh-CN" dirty="0"/>
          </a:p>
          <a:p>
            <a:r>
              <a:rPr lang="en-US" altLang="zh-CN" dirty="0"/>
              <a:t>password=</a:t>
            </a:r>
            <a:r>
              <a:rPr lang="en-US" altLang="zh-CN" dirty="0" err="1"/>
              <a:t>osmond</a:t>
            </a:r>
            <a:r>
              <a:rPr lang="en-US" altLang="zh-CN" dirty="0"/>
              <a:t>-s-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_END_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# cat &lt;&lt;_END_&gt; /etc/samba/cred2.txt</a:t>
            </a:r>
          </a:p>
          <a:p>
            <a:r>
              <a:rPr lang="en-US" altLang="zh-CN" dirty="0"/>
              <a:t>username=smbuser1</a:t>
            </a:r>
          </a:p>
          <a:p>
            <a:r>
              <a:rPr lang="en-US" altLang="zh-CN" dirty="0"/>
              <a:t>password=smbuser1-s-passwd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_END_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# </a:t>
            </a:r>
            <a:r>
              <a:rPr lang="en-US" altLang="zh-CN" b="1" dirty="0" err="1">
                <a:solidFill>
                  <a:srgbClr val="002060"/>
                </a:solidFill>
              </a:rPr>
              <a:t>chmod</a:t>
            </a:r>
            <a:r>
              <a:rPr lang="en-US" altLang="zh-CN" b="1" dirty="0">
                <a:solidFill>
                  <a:srgbClr val="002060"/>
                </a:solidFill>
              </a:rPr>
              <a:t> 0600 /etc/samba/</a:t>
            </a:r>
            <a:r>
              <a:rPr lang="en-US" altLang="zh-CN" b="1" dirty="0" err="1">
                <a:solidFill>
                  <a:srgbClr val="002060"/>
                </a:solidFill>
              </a:rPr>
              <a:t>cred</a:t>
            </a:r>
            <a:r>
              <a:rPr lang="en-US" altLang="zh-CN" b="1" dirty="0">
                <a:solidFill>
                  <a:srgbClr val="002060"/>
                </a:solidFill>
              </a:rPr>
              <a:t>{1,2}.txt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SMB/CIFS</a:t>
            </a:r>
            <a:r>
              <a:rPr lang="zh-CN" altLang="en-US" dirty="0"/>
              <a:t>？什么是</a:t>
            </a:r>
            <a:r>
              <a:rPr lang="en-US" altLang="zh-CN" dirty="0"/>
              <a:t>Samba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Samba</a:t>
            </a:r>
            <a:r>
              <a:rPr lang="zh-CN" altLang="en-US" dirty="0"/>
              <a:t>有几种认证方式？</a:t>
            </a:r>
          </a:p>
          <a:p>
            <a:r>
              <a:rPr lang="zh-CN" altLang="en-US" dirty="0"/>
              <a:t>如何设置</a:t>
            </a:r>
            <a:r>
              <a:rPr lang="en-US" altLang="zh-CN" dirty="0"/>
              <a:t>Samba</a:t>
            </a:r>
            <a:r>
              <a:rPr lang="zh-CN" altLang="en-US" dirty="0"/>
              <a:t>用户口令？</a:t>
            </a:r>
          </a:p>
          <a:p>
            <a:r>
              <a:rPr lang="zh-CN" altLang="en-US" dirty="0"/>
              <a:t>如何检验</a:t>
            </a:r>
            <a:r>
              <a:rPr lang="en-US" altLang="zh-CN" dirty="0"/>
              <a:t>Samba</a:t>
            </a:r>
            <a:r>
              <a:rPr lang="zh-CN" altLang="en-US" dirty="0"/>
              <a:t>配置文件参数的正确性？</a:t>
            </a:r>
          </a:p>
          <a:p>
            <a:r>
              <a:rPr lang="zh-CN" altLang="en-US" dirty="0"/>
              <a:t>如何在</a:t>
            </a:r>
            <a:r>
              <a:rPr lang="en-US" altLang="zh-CN" dirty="0"/>
              <a:t>Linux</a:t>
            </a:r>
            <a:r>
              <a:rPr lang="zh-CN" altLang="en-US" dirty="0"/>
              <a:t>下访问</a:t>
            </a:r>
            <a:r>
              <a:rPr lang="en-US" altLang="zh-CN" dirty="0"/>
              <a:t>Windows</a:t>
            </a:r>
            <a:r>
              <a:rPr lang="zh-CN" altLang="en-US" dirty="0"/>
              <a:t>的共享资源？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SMB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sz="2600" dirty="0"/>
              <a:t>SMB</a:t>
            </a:r>
            <a:r>
              <a:rPr lang="zh-CN" altLang="en-US" sz="2600" dirty="0"/>
              <a:t>（</a:t>
            </a:r>
            <a:r>
              <a:rPr lang="en-US" altLang="zh-CN" sz="2600" dirty="0"/>
              <a:t>Server Message Block</a:t>
            </a:r>
            <a:r>
              <a:rPr lang="zh-CN" altLang="en-US" sz="2600" dirty="0"/>
              <a:t>，服务信息块）协议是一个高层协议， 它提供了在网络上的不同计算机之间共享文件、打印机和不同通信资料的手段。</a:t>
            </a:r>
          </a:p>
          <a:p>
            <a:r>
              <a:rPr lang="en-US" altLang="zh-CN" sz="2600" dirty="0"/>
              <a:t>SMB</a:t>
            </a:r>
            <a:r>
              <a:rPr lang="zh-CN" altLang="en-US" sz="2600" dirty="0"/>
              <a:t>使用 </a:t>
            </a:r>
            <a:r>
              <a:rPr lang="en-US" altLang="zh-CN" sz="2600" dirty="0"/>
              <a:t>NetBIOS API</a:t>
            </a:r>
            <a:r>
              <a:rPr lang="zh-CN" altLang="en-US" sz="2600" dirty="0"/>
              <a:t>实现面向连接的协议， 该协议为 </a:t>
            </a:r>
            <a:r>
              <a:rPr lang="en-US" altLang="zh-CN" sz="2600" dirty="0"/>
              <a:t>Windows </a:t>
            </a:r>
            <a:r>
              <a:rPr lang="zh-CN" altLang="en-US" sz="2600" dirty="0"/>
              <a:t>客户程序和服务提供了一个通过虚电路按照请求－响应方式进行通信的机制。</a:t>
            </a:r>
          </a:p>
          <a:p>
            <a:r>
              <a:rPr lang="en-US" altLang="zh-CN" sz="2600" dirty="0"/>
              <a:t>SMB</a:t>
            </a:r>
            <a:r>
              <a:rPr lang="zh-CN" altLang="en-US" sz="2600" dirty="0"/>
              <a:t>的工作原理就是让 </a:t>
            </a:r>
            <a:r>
              <a:rPr lang="en-US" altLang="zh-CN" sz="2600" dirty="0"/>
              <a:t>NetBIOS </a:t>
            </a:r>
            <a:r>
              <a:rPr lang="zh-CN" altLang="en-US" sz="2600" dirty="0"/>
              <a:t>与 </a:t>
            </a:r>
            <a:r>
              <a:rPr lang="en-US" altLang="zh-CN" sz="2600" dirty="0"/>
              <a:t>SMB </a:t>
            </a:r>
            <a:r>
              <a:rPr lang="zh-CN" altLang="en-US" sz="2600" dirty="0"/>
              <a:t>协议运行在</a:t>
            </a:r>
            <a:r>
              <a:rPr lang="en-US" altLang="zh-CN" sz="2600" dirty="0"/>
              <a:t>TCP/IP</a:t>
            </a:r>
            <a:r>
              <a:rPr lang="zh-CN" altLang="en-US" sz="2600" dirty="0"/>
              <a:t>上， 并且使用</a:t>
            </a:r>
            <a:r>
              <a:rPr lang="en-US" altLang="zh-CN" sz="2600" dirty="0"/>
              <a:t>NetBIOS</a:t>
            </a:r>
            <a:r>
              <a:rPr lang="zh-CN" altLang="en-US" sz="2600" dirty="0"/>
              <a:t>的名字解释器让</a:t>
            </a:r>
            <a:r>
              <a:rPr lang="en-US" altLang="zh-CN" sz="2600" dirty="0"/>
              <a:t>Linux</a:t>
            </a:r>
            <a:r>
              <a:rPr lang="zh-CN" altLang="en-US" sz="2600" dirty="0"/>
              <a:t>机器可以在 </a:t>
            </a:r>
            <a:r>
              <a:rPr lang="en-US" altLang="zh-CN" sz="2600" dirty="0"/>
              <a:t>Windows </a:t>
            </a:r>
            <a:r>
              <a:rPr lang="zh-CN" altLang="en-US" sz="2600" dirty="0"/>
              <a:t>的网上邻居中被看到， 从而和 </a:t>
            </a:r>
            <a:r>
              <a:rPr lang="en-US" altLang="zh-CN" sz="2600" dirty="0"/>
              <a:t>Windows9X/NT/200X </a:t>
            </a:r>
            <a:r>
              <a:rPr lang="zh-CN" altLang="en-US" sz="2600" dirty="0"/>
              <a:t>进行相互沟通，共享文件和打印机。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学会设置</a:t>
            </a:r>
            <a:r>
              <a:rPr lang="en-US" altLang="zh-CN" sz="2800" dirty="0"/>
              <a:t>Samba</a:t>
            </a:r>
            <a:r>
              <a:rPr lang="zh-CN" altLang="en-US" sz="2800" dirty="0"/>
              <a:t>用户口令。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学会配置</a:t>
            </a:r>
            <a:r>
              <a:rPr lang="en-US" altLang="zh-CN" sz="2800" dirty="0"/>
              <a:t>Samba</a:t>
            </a:r>
            <a:r>
              <a:rPr lang="zh-CN" altLang="en-US" sz="2800" dirty="0"/>
              <a:t>的各种文件共享。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学会使用</a:t>
            </a:r>
            <a:r>
              <a:rPr lang="en-US" altLang="zh-CN" sz="2800" dirty="0" err="1"/>
              <a:t>smbclient</a:t>
            </a:r>
            <a:r>
              <a:rPr lang="zh-CN" altLang="en-US" sz="2800" dirty="0"/>
              <a:t>命令访问</a:t>
            </a:r>
            <a:r>
              <a:rPr lang="en-US" altLang="zh-CN" sz="2800" dirty="0"/>
              <a:t>Windows/Linux</a:t>
            </a:r>
            <a:r>
              <a:rPr lang="zh-CN" altLang="en-US" sz="2800" dirty="0"/>
              <a:t>共享。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学会使用</a:t>
            </a:r>
            <a:r>
              <a:rPr lang="en-US" altLang="zh-CN" sz="2800" dirty="0" err="1"/>
              <a:t>mount.cifs</a:t>
            </a:r>
            <a:r>
              <a:rPr lang="zh-CN" altLang="en-US" sz="2800" dirty="0"/>
              <a:t>命令挂装远程</a:t>
            </a:r>
            <a:r>
              <a:rPr lang="en-US" altLang="zh-CN" sz="2800" dirty="0"/>
              <a:t>CIFS</a:t>
            </a:r>
            <a:r>
              <a:rPr lang="zh-CN" altLang="en-US" sz="2800" dirty="0"/>
              <a:t>文件系统。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Christopher R. </a:t>
            </a:r>
            <a:r>
              <a:rPr lang="en-US" altLang="zh-CN" dirty="0" err="1"/>
              <a:t>Hertel</a:t>
            </a:r>
            <a:r>
              <a:rPr lang="zh-CN" altLang="en-US" dirty="0"/>
              <a:t>所著的</a:t>
            </a:r>
            <a:r>
              <a:rPr lang="en-US" altLang="zh-CN" dirty="0"/>
              <a:t>《Implementing CIFS: The Common Internet File System》</a:t>
            </a:r>
            <a:r>
              <a:rPr lang="zh-CN" altLang="en-US" dirty="0"/>
              <a:t>（</a:t>
            </a:r>
            <a:r>
              <a:rPr lang="en-US" altLang="zh-CN" dirty="0"/>
              <a:t>http://www.ubiqx.org/cifs/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学习 </a:t>
            </a:r>
            <a:r>
              <a:rPr lang="en-US" altLang="zh-CN" dirty="0"/>
              <a:t>Timothy D Evans</a:t>
            </a:r>
            <a:r>
              <a:rPr lang="zh-CN" altLang="en-US" dirty="0"/>
              <a:t>所著的</a:t>
            </a:r>
            <a:r>
              <a:rPr lang="en-US" altLang="zh-CN" dirty="0"/>
              <a:t>《NetBIOS, NetBEUI, NBF, NBT, NBIPX, SMB, CIFS Networking》</a:t>
            </a:r>
            <a:r>
              <a:rPr lang="zh-CN" altLang="en-US" dirty="0"/>
              <a:t>（</a:t>
            </a:r>
            <a:r>
              <a:rPr lang="en-US" altLang="zh-CN" dirty="0"/>
              <a:t>http://timothydevans.me.uk/nbf2cifs/nbf2cifs.pdf</a:t>
            </a:r>
            <a:r>
              <a:rPr lang="zh-CN" altLang="en-US" dirty="0"/>
              <a:t>）了解与</a:t>
            </a:r>
            <a:r>
              <a:rPr lang="en-US" altLang="zh-CN" dirty="0"/>
              <a:t>SMB/CIFS</a:t>
            </a:r>
            <a:r>
              <a:rPr lang="zh-CN" altLang="en-US" dirty="0"/>
              <a:t>相关的协议。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学习使用</a:t>
            </a:r>
            <a:r>
              <a:rPr lang="en-US" sz="2800" dirty="0"/>
              <a:t>SWAT</a:t>
            </a:r>
            <a:r>
              <a:rPr lang="zh-CN" altLang="en-US" sz="2800" dirty="0"/>
              <a:t>或</a:t>
            </a:r>
            <a:r>
              <a:rPr lang="en-US" sz="2800" dirty="0" err="1"/>
              <a:t>Webmin</a:t>
            </a:r>
            <a:r>
              <a:rPr lang="zh-CN" altLang="en-US" sz="2800" dirty="0"/>
              <a:t>等</a:t>
            </a:r>
            <a:r>
              <a:rPr lang="en-US" sz="2800" dirty="0"/>
              <a:t>Web</a:t>
            </a:r>
            <a:r>
              <a:rPr lang="zh-CN" altLang="en-US" sz="2800" dirty="0"/>
              <a:t>工具配置</a:t>
            </a:r>
            <a:r>
              <a:rPr lang="en-US" sz="2800" dirty="0"/>
              <a:t>Samba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学习配置</a:t>
            </a:r>
            <a:r>
              <a:rPr lang="en-US" altLang="zh-CN" sz="2800" dirty="0"/>
              <a:t>Linux</a:t>
            </a:r>
            <a:r>
              <a:rPr lang="zh-CN" altLang="en-US" sz="2800" dirty="0"/>
              <a:t>下的</a:t>
            </a:r>
            <a:r>
              <a:rPr lang="en-US" altLang="zh-CN" sz="2800" dirty="0"/>
              <a:t>CUPS</a:t>
            </a:r>
            <a:r>
              <a:rPr lang="zh-CN" altLang="en-US" sz="2800" dirty="0"/>
              <a:t>本地打印机。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学习配置</a:t>
            </a:r>
            <a:r>
              <a:rPr lang="en-US" altLang="zh-CN" sz="2800" dirty="0"/>
              <a:t>Samba</a:t>
            </a:r>
            <a:r>
              <a:rPr lang="zh-CN" altLang="en-US" sz="2800" dirty="0"/>
              <a:t>的打印共享。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r>
              <a:rPr lang="zh-CN" altLang="en-US" sz="2800" dirty="0"/>
              <a:t>学习将</a:t>
            </a:r>
            <a:r>
              <a:rPr lang="en-US" sz="2800" dirty="0"/>
              <a:t>Samba 4</a:t>
            </a:r>
            <a:r>
              <a:rPr lang="zh-CN" altLang="en-US" sz="2800" dirty="0"/>
              <a:t>服务器配置为</a:t>
            </a:r>
            <a:r>
              <a:rPr lang="en-US" sz="2800" dirty="0"/>
              <a:t>Windows</a:t>
            </a:r>
            <a:r>
              <a:rPr lang="zh-CN" altLang="en-US" sz="2800" dirty="0"/>
              <a:t>活动目录成员的方法。</a:t>
            </a:r>
          </a:p>
          <a:p>
            <a:r>
              <a:rPr lang="zh-CN" altLang="en-US" sz="2800" dirty="0"/>
              <a:t>学习将</a:t>
            </a:r>
            <a:r>
              <a:rPr lang="en-US" sz="2800" dirty="0"/>
              <a:t>Samba 4</a:t>
            </a:r>
            <a:r>
              <a:rPr lang="zh-CN" altLang="en-US" sz="2800" dirty="0"/>
              <a:t>服务器配置为活动目录域控制器的方法。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NAS</a:t>
            </a:r>
            <a:r>
              <a:rPr lang="zh-CN" altLang="en-US" dirty="0"/>
              <a:t>发行版的安装和使用</a:t>
            </a:r>
            <a:endParaRPr lang="en-US" altLang="zh-CN" dirty="0"/>
          </a:p>
          <a:p>
            <a:pPr lvl="1"/>
            <a:r>
              <a:rPr lang="pt-BR" altLang="zh-CN" b="1" dirty="0">
                <a:solidFill>
                  <a:srgbClr val="002060"/>
                </a:solidFill>
              </a:rPr>
              <a:t>FreeNAS</a:t>
            </a:r>
            <a:r>
              <a:rPr lang="pt-BR" altLang="zh-CN" dirty="0"/>
              <a:t> —— http://www.freenas.org</a:t>
            </a:r>
          </a:p>
          <a:p>
            <a:pPr lvl="1"/>
            <a:r>
              <a:rPr lang="pt-BR" altLang="zh-CN" b="1" dirty="0">
                <a:solidFill>
                  <a:srgbClr val="002060"/>
                </a:solidFill>
              </a:rPr>
              <a:t>Openfiler </a:t>
            </a:r>
            <a:r>
              <a:rPr lang="pt-BR" altLang="zh-CN" dirty="0"/>
              <a:t>—— http://www.openfiler.com</a:t>
            </a:r>
          </a:p>
          <a:p>
            <a:pPr lvl="1"/>
            <a:r>
              <a:rPr lang="pt-BR" altLang="zh-CN" b="1" dirty="0">
                <a:solidFill>
                  <a:srgbClr val="002060"/>
                </a:solidFill>
              </a:rPr>
              <a:t>Rockstor </a:t>
            </a:r>
            <a:r>
              <a:rPr lang="pt-BR" altLang="zh-CN" dirty="0"/>
              <a:t>—— http://rockstor.com</a:t>
            </a:r>
          </a:p>
          <a:p>
            <a:pPr lvl="1"/>
            <a:r>
              <a:rPr lang="pt-BR" altLang="zh-CN" b="1" dirty="0">
                <a:solidFill>
                  <a:srgbClr val="002060"/>
                </a:solidFill>
              </a:rPr>
              <a:t>OpenMediaVault </a:t>
            </a:r>
            <a:r>
              <a:rPr lang="pt-BR" altLang="zh-CN" dirty="0"/>
              <a:t>—— http://www.openmediavault.org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SMB</a:t>
            </a:r>
            <a:r>
              <a:rPr lang="zh-CN" altLang="zh-CN" dirty="0"/>
              <a:t>与网络模型的关系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026" name="Picture 2" descr="img00002-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814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CIFS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通用网际文件系统（</a:t>
            </a:r>
            <a:r>
              <a:rPr lang="en-US" altLang="zh-CN" dirty="0"/>
              <a:t>CIFS</a:t>
            </a:r>
            <a:r>
              <a:rPr lang="zh-CN" altLang="en-US" dirty="0"/>
              <a:t>）是微软服务器消息块协议（</a:t>
            </a:r>
            <a:r>
              <a:rPr lang="en-US" altLang="zh-CN" dirty="0"/>
              <a:t>SMB</a:t>
            </a:r>
            <a:r>
              <a:rPr lang="zh-CN" altLang="en-US" dirty="0"/>
              <a:t>）的增强版本</a:t>
            </a:r>
            <a:endParaRPr lang="en-US" altLang="zh-CN" dirty="0"/>
          </a:p>
          <a:p>
            <a:r>
              <a:rPr lang="zh-CN" altLang="en-US" dirty="0"/>
              <a:t>提供计算机用户在企业内部网和因特网上共享文件的标准方法</a:t>
            </a:r>
            <a:endParaRPr lang="en-US" altLang="zh-CN" dirty="0"/>
          </a:p>
          <a:p>
            <a:r>
              <a:rPr lang="en-US" altLang="zh-CN" dirty="0"/>
              <a:t>CIFS </a:t>
            </a:r>
            <a:r>
              <a:rPr lang="zh-CN" altLang="en-US" dirty="0"/>
              <a:t>在 </a:t>
            </a:r>
            <a:r>
              <a:rPr lang="en-US" altLang="zh-CN" dirty="0"/>
              <a:t>TCP/IP </a:t>
            </a:r>
            <a:r>
              <a:rPr lang="zh-CN" altLang="en-US" dirty="0"/>
              <a:t>上运行，利用因特网上的全球域名服务系统（</a:t>
            </a:r>
            <a:r>
              <a:rPr lang="en-US" altLang="zh-CN" dirty="0"/>
              <a:t>DNS</a:t>
            </a:r>
            <a:r>
              <a:rPr lang="zh-CN" altLang="en-US" dirty="0"/>
              <a:t>）增强其可扩展性，同时为因特网上普遍存在的慢速拨号连接优化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CIFS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文件访问的完整性</a:t>
            </a:r>
          </a:p>
          <a:p>
            <a:r>
              <a:rPr lang="zh-CN" altLang="en-US" sz="3200" dirty="0"/>
              <a:t>为慢速链接优化</a:t>
            </a:r>
          </a:p>
          <a:p>
            <a:r>
              <a:rPr lang="zh-CN" altLang="en-US" sz="3200" dirty="0"/>
              <a:t>为文件或目录的访问提供安全性</a:t>
            </a:r>
          </a:p>
          <a:p>
            <a:r>
              <a:rPr lang="zh-CN" altLang="en-US" sz="3200" dirty="0"/>
              <a:t>高性能和可扩展性</a:t>
            </a:r>
          </a:p>
          <a:p>
            <a:r>
              <a:rPr lang="zh-CN" altLang="en-US" sz="3200" dirty="0"/>
              <a:t>使用统一码（</a:t>
            </a:r>
            <a:r>
              <a:rPr lang="en-US" altLang="zh-CN" sz="3200" dirty="0"/>
              <a:t>Unicode</a:t>
            </a:r>
            <a:r>
              <a:rPr lang="zh-CN" altLang="en-US" sz="3200" dirty="0"/>
              <a:t>）文件名</a:t>
            </a:r>
          </a:p>
          <a:p>
            <a:r>
              <a:rPr lang="zh-CN" altLang="en-US" sz="3200" dirty="0"/>
              <a:t>使用全局文件名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微软的</a:t>
            </a:r>
            <a:r>
              <a:rPr lang="en-US" dirty="0"/>
              <a:t>SMB</a:t>
            </a:r>
            <a:r>
              <a:rPr lang="zh-CN" altLang="en-US" dirty="0"/>
              <a:t>协议及其版本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5975"/>
          </a:xfrm>
        </p:spPr>
        <p:txBody>
          <a:bodyPr/>
          <a:lstStyle/>
          <a:p>
            <a:pPr lvl="0"/>
            <a:r>
              <a:rPr lang="en-US" sz="1600" dirty="0"/>
              <a:t>[MS-CIFS] </a:t>
            </a:r>
            <a:r>
              <a:rPr lang="en-US" altLang="zh-CN" sz="1600" dirty="0"/>
              <a:t>—— </a:t>
            </a:r>
            <a:r>
              <a:rPr lang="en-US" sz="1600" dirty="0"/>
              <a:t>https://msdn.microsoft.com/en-us/library/ee442092.aspx</a:t>
            </a:r>
            <a:endParaRPr lang="zh-CN" altLang="en-US" sz="1600" dirty="0"/>
          </a:p>
          <a:p>
            <a:pPr lvl="0"/>
            <a:r>
              <a:rPr lang="en-US" sz="1600" dirty="0"/>
              <a:t>[MS-SMB] </a:t>
            </a:r>
            <a:r>
              <a:rPr lang="en-US" altLang="zh-CN" sz="1600" dirty="0"/>
              <a:t>—— </a:t>
            </a:r>
            <a:r>
              <a:rPr lang="en-US" sz="1600" dirty="0"/>
              <a:t>https://msdn.microsoft.com/en-us/library/cc246231.aspx</a:t>
            </a:r>
            <a:endParaRPr lang="zh-CN" altLang="en-US" sz="1600" dirty="0"/>
          </a:p>
          <a:p>
            <a:pPr lvl="0"/>
            <a:r>
              <a:rPr lang="en-US" sz="1600" dirty="0"/>
              <a:t>[MS-SMB2] </a:t>
            </a:r>
            <a:r>
              <a:rPr lang="en-US" altLang="zh-CN" sz="1600" dirty="0"/>
              <a:t>——</a:t>
            </a:r>
            <a:r>
              <a:rPr lang="en-US" sz="1600" dirty="0"/>
              <a:t> https://msdn.microsoft.com/en-us/library/cc246482.aspx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000108"/>
          <a:ext cx="8001056" cy="4117208"/>
        </p:xfrm>
        <a:graphic>
          <a:graphicData uri="http://schemas.openxmlformats.org/drawingml/2006/table">
            <a:tbl>
              <a:tblPr/>
              <a:tblGrid>
                <a:gridCol w="4538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03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支持的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SMB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协议版本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95/98/XP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NT 4.0/2000/2003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SMB/CIFS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Vista SP1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2008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7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2008 R2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8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2012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8.1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2012 R2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3.0.2, 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Windows 10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Windows Server 2016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3.1.1, SMB 3.0.2, 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5267</TotalTime>
  <Words>4535</Words>
  <Application>Microsoft Office PowerPoint</Application>
  <PresentationFormat>全屏显示(4:3)</PresentationFormat>
  <Paragraphs>598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黑体</vt:lpstr>
      <vt:lpstr>Arial</vt:lpstr>
      <vt:lpstr>Calibri</vt:lpstr>
      <vt:lpstr>Garamond</vt:lpstr>
      <vt:lpstr>Times New Roman</vt:lpstr>
      <vt:lpstr>Wingdings</vt:lpstr>
      <vt:lpstr>CentOS-CH-PPT2</vt:lpstr>
      <vt:lpstr>第13章 Samba服务</vt:lpstr>
      <vt:lpstr>本章内容要点</vt:lpstr>
      <vt:lpstr>本章学习目标 </vt:lpstr>
      <vt:lpstr>SMB/CIFS协议和Samba简介</vt:lpstr>
      <vt:lpstr>SMB协议</vt:lpstr>
      <vt:lpstr>SMB与网络模型的关系</vt:lpstr>
      <vt:lpstr>CIFS协议</vt:lpstr>
      <vt:lpstr>CIFS的特点</vt:lpstr>
      <vt:lpstr>微软的SMB协议及其版本</vt:lpstr>
      <vt:lpstr>Samba简介</vt:lpstr>
      <vt:lpstr>Samba的版本</vt:lpstr>
      <vt:lpstr>Samba的主要功能</vt:lpstr>
      <vt:lpstr>Samba 提供的服务</vt:lpstr>
      <vt:lpstr>Samba的应用</vt:lpstr>
      <vt:lpstr>Samba的应用（续）</vt:lpstr>
      <vt:lpstr>CentOS 7中的Samba</vt:lpstr>
      <vt:lpstr>SMB服务概览</vt:lpstr>
      <vt:lpstr>Samba的相关工具</vt:lpstr>
      <vt:lpstr>Samba相关的配置文件</vt:lpstr>
      <vt:lpstr>CentOS 7中Samba —/etc/samba/smb.conf的默认配置</vt:lpstr>
      <vt:lpstr>Samba服务器角色</vt:lpstr>
      <vt:lpstr>Samba 的安全等级</vt:lpstr>
      <vt:lpstr>Samba 账户及口令数据库</vt:lpstr>
      <vt:lpstr>Samba账户</vt:lpstr>
      <vt:lpstr>smbpasswd 命令</vt:lpstr>
      <vt:lpstr>成批添加 samba 账户</vt:lpstr>
      <vt:lpstr>smbpasswd 命令举例</vt:lpstr>
      <vt:lpstr>smbpasswd命令注意事项</vt:lpstr>
      <vt:lpstr>Samba 的测试和启动</vt:lpstr>
      <vt:lpstr>正确性检查和启动</vt:lpstr>
      <vt:lpstr>在Windows环境下 访问Samba共享</vt:lpstr>
      <vt:lpstr>在Linux下访问Samba共享</vt:lpstr>
      <vt:lpstr>Samba 的主配置文件</vt:lpstr>
      <vt:lpstr>Samba 配置基础</vt:lpstr>
      <vt:lpstr>Samba的全局参数（1）</vt:lpstr>
      <vt:lpstr>Samba的全局参数（2）</vt:lpstr>
      <vt:lpstr>Samba的共享资源参数（1）</vt:lpstr>
      <vt:lpstr>Samba的共享资源参数（2）</vt:lpstr>
      <vt:lpstr>Samba的共享资源参数（3）</vt:lpstr>
      <vt:lpstr>Samba共享配置举例</vt:lpstr>
      <vt:lpstr>Samba 共享的基本配置</vt:lpstr>
      <vt:lpstr>文件系统权限 和Samba共享权限</vt:lpstr>
      <vt:lpstr>为用户和组设置Samba 共享</vt:lpstr>
      <vt:lpstr>Samba的其他配置</vt:lpstr>
      <vt:lpstr>在Linux环境下使用Samba共享</vt:lpstr>
      <vt:lpstr>smbclient</vt:lpstr>
      <vt:lpstr>挂装Samba共享</vt:lpstr>
      <vt:lpstr>启动挂装Samba共享</vt:lpstr>
      <vt:lpstr>本章思考题</vt:lpstr>
      <vt:lpstr>本章实验</vt:lpstr>
      <vt:lpstr>进一步学习</vt:lpstr>
      <vt:lpstr>进一步学习</vt:lpstr>
      <vt:lpstr>进一步学习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                  Samba服务</dc:title>
  <dc:creator>osmond</dc:creator>
  <cp:lastModifiedBy>Young</cp:lastModifiedBy>
  <cp:revision>337</cp:revision>
  <dcterms:created xsi:type="dcterms:W3CDTF">2011-10-18T22:04:58Z</dcterms:created>
  <dcterms:modified xsi:type="dcterms:W3CDTF">2019-02-17T09:39:40Z</dcterms:modified>
</cp:coreProperties>
</file>