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00"/>
  </p:notesMasterIdLst>
  <p:sldIdLst>
    <p:sldId id="256" r:id="rId2"/>
    <p:sldId id="271" r:id="rId3"/>
    <p:sldId id="266" r:id="rId4"/>
    <p:sldId id="307" r:id="rId5"/>
    <p:sldId id="337" r:id="rId6"/>
    <p:sldId id="338" r:id="rId7"/>
    <p:sldId id="339" r:id="rId8"/>
    <p:sldId id="340" r:id="rId9"/>
    <p:sldId id="351" r:id="rId10"/>
    <p:sldId id="341" r:id="rId11"/>
    <p:sldId id="434" r:id="rId12"/>
    <p:sldId id="435" r:id="rId13"/>
    <p:sldId id="436" r:id="rId14"/>
    <p:sldId id="437" r:id="rId15"/>
    <p:sldId id="438" r:id="rId16"/>
    <p:sldId id="343" r:id="rId17"/>
    <p:sldId id="432" r:id="rId18"/>
    <p:sldId id="433" r:id="rId19"/>
    <p:sldId id="342" r:id="rId20"/>
    <p:sldId id="344" r:id="rId21"/>
    <p:sldId id="345" r:id="rId22"/>
    <p:sldId id="346" r:id="rId23"/>
    <p:sldId id="352" r:id="rId24"/>
    <p:sldId id="347" r:id="rId25"/>
    <p:sldId id="353" r:id="rId26"/>
    <p:sldId id="431" r:id="rId27"/>
    <p:sldId id="349" r:id="rId28"/>
    <p:sldId id="354" r:id="rId29"/>
    <p:sldId id="356" r:id="rId30"/>
    <p:sldId id="362" r:id="rId31"/>
    <p:sldId id="355" r:id="rId32"/>
    <p:sldId id="357" r:id="rId33"/>
    <p:sldId id="361" r:id="rId34"/>
    <p:sldId id="376" r:id="rId35"/>
    <p:sldId id="358" r:id="rId36"/>
    <p:sldId id="359" r:id="rId37"/>
    <p:sldId id="360" r:id="rId38"/>
    <p:sldId id="350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5" r:id="rId48"/>
    <p:sldId id="371" r:id="rId49"/>
    <p:sldId id="372" r:id="rId50"/>
    <p:sldId id="373" r:id="rId51"/>
    <p:sldId id="377" r:id="rId52"/>
    <p:sldId id="439" r:id="rId53"/>
    <p:sldId id="378" r:id="rId54"/>
    <p:sldId id="379" r:id="rId55"/>
    <p:sldId id="380" r:id="rId56"/>
    <p:sldId id="385" r:id="rId57"/>
    <p:sldId id="381" r:id="rId58"/>
    <p:sldId id="382" r:id="rId59"/>
    <p:sldId id="383" r:id="rId60"/>
    <p:sldId id="384" r:id="rId61"/>
    <p:sldId id="405" r:id="rId62"/>
    <p:sldId id="406" r:id="rId63"/>
    <p:sldId id="407" r:id="rId64"/>
    <p:sldId id="408" r:id="rId65"/>
    <p:sldId id="409" r:id="rId66"/>
    <p:sldId id="410" r:id="rId67"/>
    <p:sldId id="411" r:id="rId68"/>
    <p:sldId id="412" r:id="rId69"/>
    <p:sldId id="413" r:id="rId70"/>
    <p:sldId id="414" r:id="rId71"/>
    <p:sldId id="415" r:id="rId72"/>
    <p:sldId id="397" r:id="rId73"/>
    <p:sldId id="398" r:id="rId74"/>
    <p:sldId id="399" r:id="rId75"/>
    <p:sldId id="400" r:id="rId76"/>
    <p:sldId id="401" r:id="rId77"/>
    <p:sldId id="402" r:id="rId78"/>
    <p:sldId id="403" r:id="rId79"/>
    <p:sldId id="404" r:id="rId80"/>
    <p:sldId id="417" r:id="rId81"/>
    <p:sldId id="418" r:id="rId82"/>
    <p:sldId id="419" r:id="rId83"/>
    <p:sldId id="420" r:id="rId84"/>
    <p:sldId id="387" r:id="rId85"/>
    <p:sldId id="422" r:id="rId86"/>
    <p:sldId id="428" r:id="rId87"/>
    <p:sldId id="429" r:id="rId88"/>
    <p:sldId id="423" r:id="rId89"/>
    <p:sldId id="424" r:id="rId90"/>
    <p:sldId id="425" r:id="rId91"/>
    <p:sldId id="427" r:id="rId92"/>
    <p:sldId id="430" r:id="rId93"/>
    <p:sldId id="396" r:id="rId94"/>
    <p:sldId id="270" r:id="rId95"/>
    <p:sldId id="269" r:id="rId96"/>
    <p:sldId id="272" r:id="rId97"/>
    <p:sldId id="421" r:id="rId98"/>
    <p:sldId id="386" r:id="rId9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139" autoAdjust="0"/>
    <p:restoredTop sz="96853" autoAdjust="0"/>
  </p:normalViewPr>
  <p:slideViewPr>
    <p:cSldViewPr>
      <p:cViewPr>
        <p:scale>
          <a:sx n="100" d="100"/>
          <a:sy n="100" d="100"/>
        </p:scale>
        <p:origin x="-90" y="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D6CB1-C28C-4AC0-9E57-7AED4F13BECC}" type="datetimeFigureOut">
              <a:rPr lang="zh-CN" altLang="en-US" smtClean="0"/>
              <a:pPr/>
              <a:t>2019/2/17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67A7B-7D8A-4E03-B174-B330004503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43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掌握个人主页的配置</a:t>
            </a:r>
            <a:endParaRPr lang="en-US" altLang="zh-CN" dirty="0"/>
          </a:p>
          <a:p>
            <a:r>
              <a:rPr lang="zh-CN" altLang="en-US" dirty="0"/>
              <a:t>掌握基于目录的配置文件使用</a:t>
            </a:r>
            <a:endParaRPr lang="en-US" altLang="zh-CN" dirty="0"/>
          </a:p>
          <a:p>
            <a:r>
              <a:rPr lang="zh-CN" altLang="en-US" dirty="0"/>
              <a:t>掌握</a:t>
            </a:r>
            <a:r>
              <a:rPr lang="en-US" altLang="zh-CN" dirty="0"/>
              <a:t>Apache</a:t>
            </a:r>
            <a:r>
              <a:rPr lang="zh-CN" altLang="en-US" dirty="0"/>
              <a:t>的日志配置</a:t>
            </a:r>
            <a:endParaRPr lang="en-US" altLang="zh-CN" dirty="0"/>
          </a:p>
          <a:p>
            <a:r>
              <a:rPr lang="zh-CN" altLang="en-US" dirty="0"/>
              <a:t>学会</a:t>
            </a:r>
            <a:r>
              <a:rPr lang="zh-CN" altLang="zh-CN" dirty="0"/>
              <a:t>配置虚拟主机的分离日志及其日志滚动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297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http://www.tecmint.com/protect-apache-using-mod_security-and-mod_evasive-on-rhel-centos-fedora/</a:t>
            </a:r>
          </a:p>
          <a:p>
            <a:r>
              <a:rPr lang="en-US" altLang="zh-CN" dirty="0"/>
              <a:t>http://www.mmncs.com/2011/07/how-to-protect-apache-against-dos-ddos-or-brute-force-attacks-using-mod_evasive-and-mod_security-and-mod_qos-on-linux-ubuntu-11-04/</a:t>
            </a:r>
          </a:p>
          <a:p>
            <a:r>
              <a:rPr lang="en-US" altLang="zh-CN" dirty="0"/>
              <a:t>http://ha.ckers.org/slowloris/</a:t>
            </a:r>
          </a:p>
          <a:p>
            <a:endParaRPr lang="en-US" altLang="zh-CN" dirty="0"/>
          </a:p>
          <a:p>
            <a:r>
              <a:rPr lang="en-US" altLang="zh-CN" dirty="0"/>
              <a:t>http://wenku.baidu.com/view/6c09652fe2bd960590c677e2</a:t>
            </a:r>
          </a:p>
          <a:p>
            <a:r>
              <a:rPr lang="en-US" altLang="zh-CN" dirty="0"/>
              <a:t>http://netsecurity.51cto.com/art/201312/420621.htm</a:t>
            </a:r>
          </a:p>
          <a:p>
            <a:r>
              <a:rPr lang="en-US" altLang="zh-CN" dirty="0"/>
              <a:t>http://blog.chinaunix.net/uid-26696966-id-3510191.html</a:t>
            </a:r>
          </a:p>
          <a:p>
            <a:r>
              <a:rPr lang="en-US" altLang="zh-CN" dirty="0"/>
              <a:t>http://blog.chinaunix.net/uid-16723279-id-3510558.html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522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Apache </a:t>
            </a:r>
            <a:r>
              <a:rPr lang="zh-CN" altLang="en-US" dirty="0"/>
              <a:t>支持这三种连接方式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用户身份认证是防止非法用户使用资源的有效手段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用户身份认证可以对用户的访问权限进行严格限制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42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http://httpd.apache.org/docs/2.2/ssl/</a:t>
            </a:r>
          </a:p>
          <a:p>
            <a:r>
              <a:rPr lang="en-US" altLang="zh-CN" dirty="0"/>
              <a:t>http://www.jinbuguo.com/apache/menu22/mod/mod_ssl.html</a:t>
            </a:r>
          </a:p>
          <a:p>
            <a:r>
              <a:rPr lang="en-US" altLang="zh-CN" dirty="0"/>
              <a:t>https://www.insecure.ws/2013/10/11/ssltls-configuration-for-apache-mod_ssl/</a:t>
            </a:r>
          </a:p>
          <a:p>
            <a:r>
              <a:rPr lang="en-US" altLang="zh-CN" dirty="0"/>
              <a:t>http://wiki.apache.org/httpd/NameBasedSSLVHostsWithSNI</a:t>
            </a:r>
          </a:p>
          <a:p>
            <a:r>
              <a:rPr lang="en-US" altLang="zh-CN" dirty="0"/>
              <a:t>http://zhumeng8337797.blog.163.com/blog/static/1007689142011023102443424/</a:t>
            </a:r>
          </a:p>
          <a:p>
            <a:r>
              <a:rPr lang="en-US" altLang="zh-CN" dirty="0"/>
              <a:t>https://journal.paul.querna.org/articles/2005/04/24/tls-server-name-indication/?postid=70</a:t>
            </a:r>
          </a:p>
          <a:p>
            <a:r>
              <a:rPr lang="en-US" altLang="zh-CN" dirty="0"/>
              <a:t>http://wiki.cacert.org/VhostTaskForce</a:t>
            </a:r>
          </a:p>
          <a:p>
            <a:r>
              <a:rPr lang="en-US" altLang="zh-CN" dirty="0"/>
              <a:t>http://wiki.cacert.org/CSRGenerator?action=show&amp;redirect=VhostsApache</a:t>
            </a:r>
          </a:p>
          <a:p>
            <a:r>
              <a:rPr lang="en-US" altLang="zh-CN" dirty="0"/>
              <a:t>http://www.cyberciti.biz/faq/rhel-apache-httpd-mod-ssl-tutorial/</a:t>
            </a:r>
          </a:p>
          <a:p>
            <a:r>
              <a:rPr lang="en-US" altLang="zh-CN" dirty="0"/>
              <a:t>https://journal.paul.querna.org/articles/2005/04/24/tls-server-name-indication/?postid=70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686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36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标记	描述</a:t>
            </a:r>
          </a:p>
          <a:p>
            <a:r>
              <a:rPr lang="zh-CN" altLang="en-US" dirty="0"/>
              <a:t>密钥交换算法	</a:t>
            </a:r>
          </a:p>
          <a:p>
            <a:r>
              <a:rPr lang="en-US" altLang="zh-CN" dirty="0" err="1"/>
              <a:t>kRSA</a:t>
            </a:r>
            <a:r>
              <a:rPr lang="en-US" altLang="zh-CN" dirty="0"/>
              <a:t>	</a:t>
            </a:r>
            <a:r>
              <a:rPr lang="zh-CN" altLang="en-US" dirty="0"/>
              <a:t>纯</a:t>
            </a:r>
            <a:r>
              <a:rPr lang="en-US" altLang="zh-CN" dirty="0"/>
              <a:t>RSA</a:t>
            </a:r>
            <a:r>
              <a:rPr lang="zh-CN" altLang="en-US" dirty="0"/>
              <a:t>密钥交换</a:t>
            </a:r>
          </a:p>
          <a:p>
            <a:r>
              <a:rPr lang="en-US" altLang="zh-CN" dirty="0" err="1"/>
              <a:t>kDHr</a:t>
            </a:r>
            <a:r>
              <a:rPr lang="en-US" altLang="zh-CN" dirty="0"/>
              <a:t>	</a:t>
            </a:r>
            <a:r>
              <a:rPr lang="zh-CN" altLang="en-US" dirty="0"/>
              <a:t>使用</a:t>
            </a:r>
            <a:r>
              <a:rPr lang="en-US" altLang="zh-CN" dirty="0"/>
              <a:t>RSA</a:t>
            </a:r>
            <a:r>
              <a:rPr lang="zh-CN" altLang="en-US" dirty="0"/>
              <a:t>密钥的</a:t>
            </a:r>
            <a:r>
              <a:rPr lang="en-US" altLang="zh-CN" dirty="0" err="1"/>
              <a:t>Diffie</a:t>
            </a:r>
            <a:r>
              <a:rPr lang="en-US" altLang="zh-CN" dirty="0"/>
              <a:t>-Hellman</a:t>
            </a:r>
            <a:r>
              <a:rPr lang="zh-CN" altLang="en-US" dirty="0"/>
              <a:t>密钥交换</a:t>
            </a:r>
          </a:p>
          <a:p>
            <a:r>
              <a:rPr lang="en-US" altLang="zh-CN" dirty="0" err="1"/>
              <a:t>kDHd</a:t>
            </a:r>
            <a:r>
              <a:rPr lang="en-US" altLang="zh-CN" dirty="0"/>
              <a:t>	</a:t>
            </a:r>
            <a:r>
              <a:rPr lang="zh-CN" altLang="en-US" dirty="0"/>
              <a:t>使用</a:t>
            </a:r>
            <a:r>
              <a:rPr lang="en-US" altLang="zh-CN" dirty="0"/>
              <a:t>DSA</a:t>
            </a:r>
            <a:r>
              <a:rPr lang="zh-CN" altLang="en-US" dirty="0"/>
              <a:t>密钥的</a:t>
            </a:r>
            <a:r>
              <a:rPr lang="en-US" altLang="zh-CN" dirty="0" err="1"/>
              <a:t>Diffie</a:t>
            </a:r>
            <a:r>
              <a:rPr lang="en-US" altLang="zh-CN" dirty="0"/>
              <a:t>-Hellman</a:t>
            </a:r>
            <a:r>
              <a:rPr lang="zh-CN" altLang="en-US" dirty="0"/>
              <a:t>密钥交换</a:t>
            </a:r>
          </a:p>
          <a:p>
            <a:r>
              <a:rPr lang="en-US" altLang="zh-CN" dirty="0" err="1"/>
              <a:t>kEDH</a:t>
            </a:r>
            <a:r>
              <a:rPr lang="en-US" altLang="zh-CN" dirty="0"/>
              <a:t>	Ephemeral (</a:t>
            </a:r>
            <a:r>
              <a:rPr lang="en-US" altLang="zh-CN" dirty="0" err="1"/>
              <a:t>temp.key</a:t>
            </a:r>
            <a:r>
              <a:rPr lang="en-US" altLang="zh-CN" dirty="0"/>
              <a:t>) </a:t>
            </a:r>
            <a:r>
              <a:rPr lang="en-US" altLang="zh-CN" dirty="0" err="1"/>
              <a:t>Diffie</a:t>
            </a:r>
            <a:r>
              <a:rPr lang="en-US" altLang="zh-CN" dirty="0"/>
              <a:t>-Hellman key exchange (no cert)</a:t>
            </a:r>
          </a:p>
          <a:p>
            <a:r>
              <a:rPr lang="zh-CN" altLang="en-US" dirty="0"/>
              <a:t>认证算法	</a:t>
            </a:r>
          </a:p>
          <a:p>
            <a:r>
              <a:rPr lang="en-US" altLang="zh-CN" dirty="0" err="1"/>
              <a:t>aNULL</a:t>
            </a:r>
            <a:r>
              <a:rPr lang="en-US" altLang="zh-CN" dirty="0"/>
              <a:t>	</a:t>
            </a:r>
            <a:r>
              <a:rPr lang="zh-CN" altLang="en-US" dirty="0"/>
              <a:t>不进行认证</a:t>
            </a:r>
          </a:p>
          <a:p>
            <a:r>
              <a:rPr lang="en-US" altLang="zh-CN" dirty="0" err="1"/>
              <a:t>aRSA</a:t>
            </a:r>
            <a:r>
              <a:rPr lang="en-US" altLang="zh-CN" dirty="0"/>
              <a:t>	RSA</a:t>
            </a:r>
            <a:r>
              <a:rPr lang="zh-CN" altLang="en-US" dirty="0"/>
              <a:t>认证</a:t>
            </a:r>
          </a:p>
          <a:p>
            <a:r>
              <a:rPr lang="en-US" altLang="zh-CN" dirty="0" err="1"/>
              <a:t>aDSS</a:t>
            </a:r>
            <a:r>
              <a:rPr lang="en-US" altLang="zh-CN" dirty="0"/>
              <a:t>	DSS</a:t>
            </a:r>
            <a:r>
              <a:rPr lang="zh-CN" altLang="en-US" dirty="0"/>
              <a:t>认证</a:t>
            </a:r>
          </a:p>
          <a:p>
            <a:r>
              <a:rPr lang="en-US" altLang="zh-CN" dirty="0" err="1"/>
              <a:t>aDH</a:t>
            </a:r>
            <a:r>
              <a:rPr lang="en-US" altLang="zh-CN" dirty="0"/>
              <a:t>	</a:t>
            </a:r>
            <a:r>
              <a:rPr lang="en-US" altLang="zh-CN" dirty="0" err="1"/>
              <a:t>Diffie</a:t>
            </a:r>
            <a:r>
              <a:rPr lang="en-US" altLang="zh-CN" dirty="0"/>
              <a:t>-Hellman</a:t>
            </a:r>
            <a:r>
              <a:rPr lang="zh-CN" altLang="en-US" dirty="0"/>
              <a:t>认证</a:t>
            </a:r>
          </a:p>
          <a:p>
            <a:r>
              <a:rPr lang="zh-CN" altLang="en-US" dirty="0"/>
              <a:t>加密算法	</a:t>
            </a:r>
          </a:p>
          <a:p>
            <a:r>
              <a:rPr lang="en-US" altLang="zh-CN" dirty="0" err="1"/>
              <a:t>eNULL</a:t>
            </a:r>
            <a:r>
              <a:rPr lang="en-US" altLang="zh-CN" dirty="0"/>
              <a:t>	</a:t>
            </a:r>
            <a:r>
              <a:rPr lang="zh-CN" altLang="en-US" dirty="0"/>
              <a:t>不加密</a:t>
            </a:r>
          </a:p>
          <a:p>
            <a:r>
              <a:rPr lang="en-US" altLang="zh-CN" dirty="0"/>
              <a:t>AES	</a:t>
            </a:r>
            <a:r>
              <a:rPr lang="en-US" altLang="zh-CN" dirty="0" err="1"/>
              <a:t>AES</a:t>
            </a:r>
            <a:r>
              <a:rPr lang="zh-CN" altLang="en-US" dirty="0"/>
              <a:t>加密</a:t>
            </a:r>
          </a:p>
          <a:p>
            <a:r>
              <a:rPr lang="en-US" altLang="zh-CN" dirty="0"/>
              <a:t>DES	</a:t>
            </a:r>
            <a:r>
              <a:rPr lang="en-US" altLang="zh-CN" dirty="0" err="1"/>
              <a:t>DES</a:t>
            </a:r>
            <a:r>
              <a:rPr lang="zh-CN" altLang="en-US" dirty="0"/>
              <a:t>加密</a:t>
            </a:r>
          </a:p>
          <a:p>
            <a:r>
              <a:rPr lang="en-US" altLang="zh-CN" dirty="0"/>
              <a:t>3DES	Triple-DES</a:t>
            </a:r>
            <a:r>
              <a:rPr lang="zh-CN" altLang="en-US" dirty="0"/>
              <a:t>加密</a:t>
            </a:r>
          </a:p>
          <a:p>
            <a:r>
              <a:rPr lang="en-US" altLang="zh-CN" dirty="0"/>
              <a:t>RC4	</a:t>
            </a:r>
            <a:r>
              <a:rPr lang="en-US" altLang="zh-CN" dirty="0" err="1"/>
              <a:t>RC4</a:t>
            </a:r>
            <a:r>
              <a:rPr lang="zh-CN" altLang="en-US" dirty="0"/>
              <a:t>加密</a:t>
            </a:r>
          </a:p>
          <a:p>
            <a:r>
              <a:rPr lang="en-US" altLang="zh-CN" dirty="0"/>
              <a:t>RC2	</a:t>
            </a:r>
            <a:r>
              <a:rPr lang="en-US" altLang="zh-CN" dirty="0" err="1"/>
              <a:t>RC2</a:t>
            </a:r>
            <a:r>
              <a:rPr lang="zh-CN" altLang="en-US" dirty="0"/>
              <a:t>加密</a:t>
            </a:r>
          </a:p>
          <a:p>
            <a:r>
              <a:rPr lang="en-US" altLang="zh-CN" dirty="0"/>
              <a:t>IDEA	</a:t>
            </a:r>
            <a:r>
              <a:rPr lang="en-US" altLang="zh-CN" dirty="0" err="1"/>
              <a:t>IDEA</a:t>
            </a:r>
            <a:r>
              <a:rPr lang="zh-CN" altLang="en-US" dirty="0"/>
              <a:t>加密</a:t>
            </a:r>
          </a:p>
          <a:p>
            <a:r>
              <a:rPr lang="zh-CN" altLang="en-US" dirty="0"/>
              <a:t>摘要算法	</a:t>
            </a:r>
          </a:p>
          <a:p>
            <a:r>
              <a:rPr lang="en-US" altLang="zh-CN" dirty="0"/>
              <a:t>MD5	</a:t>
            </a:r>
            <a:r>
              <a:rPr lang="en-US" altLang="zh-CN" dirty="0" err="1"/>
              <a:t>MD5</a:t>
            </a:r>
            <a:r>
              <a:rPr lang="zh-CN" altLang="en-US" dirty="0"/>
              <a:t>摘要</a:t>
            </a:r>
          </a:p>
          <a:p>
            <a:r>
              <a:rPr lang="en-US" altLang="zh-CN" dirty="0"/>
              <a:t>SHA1	</a:t>
            </a:r>
            <a:r>
              <a:rPr lang="en-US" altLang="zh-CN" dirty="0" err="1"/>
              <a:t>SHA1</a:t>
            </a:r>
            <a:r>
              <a:rPr lang="zh-CN" altLang="en-US" dirty="0"/>
              <a:t>摘要</a:t>
            </a:r>
          </a:p>
          <a:p>
            <a:r>
              <a:rPr lang="en-US" altLang="zh-CN" dirty="0"/>
              <a:t>SHA	</a:t>
            </a:r>
            <a:r>
              <a:rPr lang="en-US" altLang="zh-CN" dirty="0" err="1"/>
              <a:t>SHA</a:t>
            </a:r>
            <a:r>
              <a:rPr lang="zh-CN" altLang="en-US" dirty="0"/>
              <a:t>摘要</a:t>
            </a:r>
          </a:p>
          <a:p>
            <a:r>
              <a:rPr lang="zh-CN" altLang="en-US" dirty="0"/>
              <a:t>别名	</a:t>
            </a:r>
          </a:p>
          <a:p>
            <a:r>
              <a:rPr lang="en-US" altLang="zh-CN" dirty="0"/>
              <a:t>SSLv2	</a:t>
            </a:r>
            <a:r>
              <a:rPr lang="zh-CN" altLang="en-US" dirty="0"/>
              <a:t>所有</a:t>
            </a:r>
            <a:r>
              <a:rPr lang="en-US" altLang="zh-CN" dirty="0"/>
              <a:t>SSLv2</a:t>
            </a:r>
            <a:r>
              <a:rPr lang="zh-CN" altLang="en-US" dirty="0"/>
              <a:t>算法</a:t>
            </a:r>
          </a:p>
          <a:p>
            <a:r>
              <a:rPr lang="en-US" altLang="zh-CN" dirty="0"/>
              <a:t>SSLv3	</a:t>
            </a:r>
            <a:r>
              <a:rPr lang="zh-CN" altLang="en-US" dirty="0"/>
              <a:t>所有</a:t>
            </a:r>
            <a:r>
              <a:rPr lang="en-US" altLang="zh-CN" dirty="0"/>
              <a:t>SSLv3</a:t>
            </a:r>
            <a:r>
              <a:rPr lang="zh-CN" altLang="en-US" dirty="0"/>
              <a:t>算法</a:t>
            </a:r>
          </a:p>
          <a:p>
            <a:r>
              <a:rPr lang="en-US" altLang="zh-CN" dirty="0"/>
              <a:t>TLSv1	</a:t>
            </a:r>
            <a:r>
              <a:rPr lang="zh-CN" altLang="en-US" dirty="0"/>
              <a:t>所有</a:t>
            </a:r>
            <a:r>
              <a:rPr lang="en-US" altLang="zh-CN" dirty="0"/>
              <a:t>TLSv1</a:t>
            </a:r>
            <a:r>
              <a:rPr lang="zh-CN" altLang="en-US" dirty="0"/>
              <a:t>算法</a:t>
            </a:r>
          </a:p>
          <a:p>
            <a:r>
              <a:rPr lang="en-US" altLang="zh-CN" dirty="0"/>
              <a:t>EXP	</a:t>
            </a:r>
            <a:r>
              <a:rPr lang="zh-CN" altLang="en-US" dirty="0"/>
              <a:t>所有出口算法</a:t>
            </a:r>
          </a:p>
          <a:p>
            <a:r>
              <a:rPr lang="en-US" altLang="zh-CN" dirty="0"/>
              <a:t>EXPORT40	</a:t>
            </a:r>
            <a:r>
              <a:rPr lang="zh-CN" altLang="en-US" dirty="0"/>
              <a:t>所有</a:t>
            </a:r>
            <a:r>
              <a:rPr lang="en-US" altLang="zh-CN" dirty="0"/>
              <a:t>40-bit</a:t>
            </a:r>
            <a:r>
              <a:rPr lang="zh-CN" altLang="en-US" dirty="0"/>
              <a:t>出口算法</a:t>
            </a:r>
          </a:p>
          <a:p>
            <a:r>
              <a:rPr lang="en-US" altLang="zh-CN" dirty="0"/>
              <a:t>EXPORT56	</a:t>
            </a:r>
            <a:r>
              <a:rPr lang="zh-CN" altLang="en-US" dirty="0"/>
              <a:t>所有</a:t>
            </a:r>
            <a:r>
              <a:rPr lang="en-US" altLang="zh-CN" dirty="0"/>
              <a:t>56-bit</a:t>
            </a:r>
            <a:r>
              <a:rPr lang="zh-CN" altLang="en-US" dirty="0"/>
              <a:t>出口算法</a:t>
            </a:r>
          </a:p>
          <a:p>
            <a:r>
              <a:rPr lang="en-US" altLang="zh-CN" dirty="0"/>
              <a:t>LOW	"</a:t>
            </a:r>
            <a:r>
              <a:rPr lang="zh-CN" altLang="en-US" dirty="0"/>
              <a:t>所有低强度算法</a:t>
            </a:r>
            <a:r>
              <a:rPr lang="en-US" altLang="zh-CN" dirty="0"/>
              <a:t>(</a:t>
            </a:r>
            <a:r>
              <a:rPr lang="zh-CN" altLang="en-US" dirty="0"/>
              <a:t>非出口算法</a:t>
            </a:r>
            <a:r>
              <a:rPr lang="en-US" altLang="zh-CN" dirty="0"/>
              <a:t>,DES)"</a:t>
            </a:r>
          </a:p>
          <a:p>
            <a:r>
              <a:rPr lang="en-US" altLang="zh-CN" dirty="0"/>
              <a:t>MEDIUM	</a:t>
            </a:r>
            <a:r>
              <a:rPr lang="zh-CN" altLang="en-US" dirty="0"/>
              <a:t>所有</a:t>
            </a:r>
            <a:r>
              <a:rPr lang="en-US" altLang="zh-CN" dirty="0"/>
              <a:t>128-bit</a:t>
            </a:r>
            <a:r>
              <a:rPr lang="zh-CN" altLang="en-US" dirty="0"/>
              <a:t>加密算法</a:t>
            </a:r>
          </a:p>
          <a:p>
            <a:r>
              <a:rPr lang="en-US" altLang="zh-CN" dirty="0"/>
              <a:t>HIGH	</a:t>
            </a:r>
            <a:r>
              <a:rPr lang="zh-CN" altLang="en-US" dirty="0"/>
              <a:t>所有使用</a:t>
            </a:r>
            <a:r>
              <a:rPr lang="en-US" altLang="zh-CN" dirty="0"/>
              <a:t>Triple-DES</a:t>
            </a:r>
            <a:r>
              <a:rPr lang="zh-CN" altLang="en-US" dirty="0"/>
              <a:t>或更高强度的算法</a:t>
            </a:r>
          </a:p>
          <a:p>
            <a:r>
              <a:rPr lang="en-US" altLang="zh-CN" dirty="0"/>
              <a:t>RSA	</a:t>
            </a:r>
            <a:r>
              <a:rPr lang="zh-CN" altLang="en-US" dirty="0"/>
              <a:t>所有使用</a:t>
            </a:r>
            <a:r>
              <a:rPr lang="en-US" altLang="zh-CN" dirty="0"/>
              <a:t>RSA</a:t>
            </a:r>
            <a:r>
              <a:rPr lang="zh-CN" altLang="en-US" dirty="0"/>
              <a:t>密钥交换的算法</a:t>
            </a:r>
          </a:p>
          <a:p>
            <a:r>
              <a:rPr lang="en-US" altLang="zh-CN" dirty="0"/>
              <a:t>DH	</a:t>
            </a:r>
            <a:r>
              <a:rPr lang="zh-CN" altLang="en-US" dirty="0"/>
              <a:t>所有使用</a:t>
            </a:r>
            <a:r>
              <a:rPr lang="en-US" altLang="zh-CN" dirty="0" err="1"/>
              <a:t>Diffie</a:t>
            </a:r>
            <a:r>
              <a:rPr lang="en-US" altLang="zh-CN" dirty="0"/>
              <a:t>-Hellman</a:t>
            </a:r>
            <a:r>
              <a:rPr lang="zh-CN" altLang="en-US" dirty="0"/>
              <a:t>密钥交换的算法</a:t>
            </a:r>
          </a:p>
          <a:p>
            <a:r>
              <a:rPr lang="en-US" altLang="zh-CN" dirty="0"/>
              <a:t>EDH	</a:t>
            </a:r>
            <a:r>
              <a:rPr lang="zh-CN" altLang="en-US" dirty="0"/>
              <a:t>所有使用临时</a:t>
            </a:r>
            <a:r>
              <a:rPr lang="en-US" altLang="zh-CN" dirty="0" err="1"/>
              <a:t>Diffie</a:t>
            </a:r>
            <a:r>
              <a:rPr lang="en-US" altLang="zh-CN" dirty="0"/>
              <a:t>-Hellman</a:t>
            </a:r>
            <a:r>
              <a:rPr lang="zh-CN" altLang="en-US" dirty="0"/>
              <a:t>密钥交换的算法</a:t>
            </a:r>
          </a:p>
          <a:p>
            <a:r>
              <a:rPr lang="en-US" altLang="zh-CN" dirty="0"/>
              <a:t>ADH	</a:t>
            </a:r>
            <a:r>
              <a:rPr lang="zh-CN" altLang="en-US" dirty="0"/>
              <a:t>所有使用匿名</a:t>
            </a:r>
            <a:r>
              <a:rPr lang="en-US" altLang="zh-CN" dirty="0" err="1"/>
              <a:t>Diffie</a:t>
            </a:r>
            <a:r>
              <a:rPr lang="en-US" altLang="zh-CN" dirty="0"/>
              <a:t>-Hellman</a:t>
            </a:r>
            <a:r>
              <a:rPr lang="zh-CN" altLang="en-US" dirty="0"/>
              <a:t>密钥交换的算法</a:t>
            </a:r>
          </a:p>
          <a:p>
            <a:r>
              <a:rPr lang="en-US" altLang="zh-CN" dirty="0"/>
              <a:t>DSS	</a:t>
            </a:r>
            <a:r>
              <a:rPr lang="zh-CN" altLang="en-US" dirty="0"/>
              <a:t>所有使用</a:t>
            </a:r>
            <a:r>
              <a:rPr lang="en-US" altLang="zh-CN" dirty="0"/>
              <a:t>DSS</a:t>
            </a:r>
            <a:r>
              <a:rPr lang="zh-CN" altLang="en-US" dirty="0"/>
              <a:t>认证的算法</a:t>
            </a:r>
          </a:p>
          <a:p>
            <a:r>
              <a:rPr lang="en-US" altLang="zh-CN" dirty="0"/>
              <a:t>NULL	</a:t>
            </a:r>
            <a:r>
              <a:rPr lang="zh-CN" altLang="en-US" dirty="0"/>
              <a:t>所有不加密的算法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56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022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</a:t>
            </a:r>
            <a:r>
              <a:rPr lang="zh-CN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 Authentication Code</a:t>
            </a:r>
            <a:r>
              <a:rPr lang="zh-CN" altLang="zh-C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，消息验证码）是</a:t>
            </a:r>
            <a:r>
              <a:rPr lang="zh-CN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一种信息完整性校验的机制，目前唯一的</a:t>
            </a:r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</a:t>
            </a:r>
            <a:r>
              <a:rPr lang="zh-CN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算法是基于</a:t>
            </a:r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</a:t>
            </a:r>
            <a:r>
              <a:rPr lang="zh-CN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算法的</a:t>
            </a:r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HMAC</a:t>
            </a:r>
            <a:r>
              <a:rPr lang="zh-CN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。其工作过程与通过</a:t>
            </a:r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</a:t>
            </a:r>
            <a:r>
              <a:rPr lang="zh-CN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算法校验信息完整性类似，但在计算</a:t>
            </a:r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</a:t>
            </a:r>
            <a:r>
              <a:rPr lang="zh-CN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值时，作为输入的不只是原始数据，还会加入会话密钥。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452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7A7B-7D8A-4E03-B174-B3300045038D}" type="slidenum">
              <a:rPr lang="zh-CN" altLang="en-US" smtClean="0"/>
              <a:pPr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696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7690CB0-3BA7-4B7A-9A43-3904F46241E2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79712" y="6243638"/>
            <a:ext cx="57606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084447-99C3-406B-8252-0DE4F691B7B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970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29706" name="Picture 10" descr="C:\Users\osmond\Desktop\centos5-fig\centos-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404664"/>
            <a:ext cx="1584175" cy="52026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04E7F7-D801-453F-A1BE-C13983D86E0A}" type="datetime2">
              <a:rPr lang="zh-CN" altLang="en-US" smtClean="0"/>
              <a:pPr/>
              <a:t>2019年2月17日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EA958-CD70-4A2C-BFA8-AED3B8799EE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BE81E9-8965-42B3-8D4D-CC79855E8E54}" type="datetime2">
              <a:rPr lang="zh-CN" altLang="en-US" smtClean="0"/>
              <a:pPr/>
              <a:t>2019年2月17日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5142D-38AE-4EE8-8F37-3DA5582FC5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84F6B-D068-45E9-B250-41F0C46488DC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D04BF8-6477-4AD8-AE76-E862F9A9539D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C4EA2-A6CE-4637-87A2-EC07E3DEA92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398933-8963-4CC0-A2A0-8E94422432E5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BF38D9-BAD1-45FB-9FDB-0A91F15838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EFEF0A-1B79-46C8-B089-391695B7BF35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CC6B2-47BC-4937-A433-8DD3C9320D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F955AF-1AF1-446A-8FF6-6D4573D0F8BE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98B621-1CDB-4F7E-B259-2916F1F1F3B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504450-0474-4DD3-B169-507782F5A0E4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2CF37-0CC3-4895-B3BD-2DC3B191FCB6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0CA695-0C41-4294-A398-BA94AD508846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32B07-D652-428D-A8EA-7239BD1CA35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fld id="{B8C40DAD-E20B-41EC-B788-3EAE527B1E0B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760" y="6248400"/>
            <a:ext cx="532859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r>
              <a:rPr lang="zh-CN" altLang="en-US" dirty="0"/>
              <a:t>梁如军（</a:t>
            </a:r>
            <a:r>
              <a:rPr lang="en-US" altLang="zh-CN" dirty="0"/>
              <a:t>linuxbooks@126.com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Creative Commons License</a:t>
            </a:r>
            <a:r>
              <a:rPr lang="zh-CN" altLang="en-US" dirty="0"/>
              <a:t>（</a:t>
            </a:r>
            <a:r>
              <a:rPr lang="en-US" altLang="zh-CN" dirty="0"/>
              <a:t>BY-NC-SA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947CB985-09D2-4724-917F-80B7A7E07E0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867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10" name="Picture 10" descr="C:\Users\osmond\Desktop\centos5-fig\centos-logo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0273" y="332656"/>
            <a:ext cx="1584175" cy="52026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nginx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netcraft.com/" TargetMode="External"/><Relationship Id="rId2" Type="http://schemas.openxmlformats.org/officeDocument/2006/relationships/hyperlink" Target="http://www.apache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httpd.apache.org/docs/2.4/new_features_2_4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n0rp.chemlab.org/vlogger/" TargetMode="External"/><Relationship Id="rId2" Type="http://schemas.openxmlformats.org/officeDocument/2006/relationships/hyperlink" Target="http://cronolog.org/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://ha.ckers.org/slowlori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wasp.org/index.php/Category:Attack" TargetMode="External"/><Relationship Id="rId4" Type="http://schemas.openxmlformats.org/officeDocument/2006/relationships/hyperlink" Target="https://www.owasp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060575"/>
            <a:ext cx="7991475" cy="1576388"/>
          </a:xfrm>
        </p:spPr>
        <p:txBody>
          <a:bodyPr/>
          <a:lstStyle/>
          <a:p>
            <a:pPr algn="r"/>
            <a:r>
              <a:rPr lang="zh-CN" altLang="en-US" sz="4600" dirty="0"/>
              <a:t>第</a:t>
            </a:r>
            <a:r>
              <a:rPr lang="en-US" altLang="zh-CN" sz="4600"/>
              <a:t>14</a:t>
            </a:r>
            <a:r>
              <a:rPr lang="zh-CN" altLang="en-US" sz="4600"/>
              <a:t>章</a:t>
            </a:r>
            <a:br>
              <a:rPr lang="en-US" altLang="zh-CN" sz="4600" dirty="0"/>
            </a:br>
            <a:r>
              <a:rPr lang="en-US" altLang="zh-CN" sz="4800" dirty="0"/>
              <a:t>Apache</a:t>
            </a:r>
            <a:r>
              <a:rPr lang="zh-CN" altLang="zh-CN" sz="4800" dirty="0"/>
              <a:t>基础</a:t>
            </a:r>
            <a:endParaRPr lang="zh-CN" altLang="en-US" sz="4600" dirty="0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771775" y="4724400"/>
            <a:ext cx="41052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/>
              <a:t>主讲人： 梁如军</a:t>
            </a:r>
          </a:p>
          <a:p>
            <a:pPr algn="ctr">
              <a:spcBef>
                <a:spcPct val="50000"/>
              </a:spcBef>
            </a:pPr>
            <a:r>
              <a:rPr lang="en-US" altLang="zh-CN" sz="2000" b="1"/>
              <a:t>2015-05-05</a:t>
            </a:r>
            <a:endParaRPr lang="zh-CN" altLang="en-US" sz="2000" b="1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857364"/>
            <a:ext cx="3372434" cy="435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zh-CN" dirty="0"/>
              <a:t>组件</a:t>
            </a:r>
            <a:r>
              <a:rPr lang="en-US" altLang="zh-CN" dirty="0"/>
              <a:t>——HTTP</a:t>
            </a:r>
            <a:r>
              <a:rPr lang="zh-CN" altLang="en-US" dirty="0"/>
              <a:t>协议（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超文本传输协议（</a:t>
            </a:r>
            <a:r>
              <a:rPr lang="en-US" altLang="zh-CN" sz="2800" dirty="0"/>
              <a:t>Hyper Text Transfer Protocol</a:t>
            </a:r>
            <a:r>
              <a:rPr lang="zh-CN" altLang="zh-CN" sz="2800" dirty="0"/>
              <a:t>）是在</a:t>
            </a:r>
            <a:r>
              <a:rPr lang="en-US" altLang="zh-CN" sz="2800" dirty="0"/>
              <a:t> Web </a:t>
            </a:r>
            <a:r>
              <a:rPr lang="zh-CN" altLang="zh-CN" sz="2800" dirty="0"/>
              <a:t>上传输资源最常用的方式</a:t>
            </a:r>
            <a:endParaRPr lang="en-US" altLang="zh-CN" sz="2800" dirty="0"/>
          </a:p>
          <a:p>
            <a:r>
              <a:rPr lang="en-US" altLang="zh-CN" sz="2800" dirty="0"/>
              <a:t>HTTP </a:t>
            </a:r>
            <a:r>
              <a:rPr lang="zh-CN" altLang="zh-CN" sz="2800" dirty="0"/>
              <a:t>规定了客户机和服务器等</a:t>
            </a:r>
            <a:r>
              <a:rPr lang="en-US" altLang="zh-CN" sz="2800" dirty="0"/>
              <a:t> Web </a:t>
            </a:r>
            <a:r>
              <a:rPr lang="zh-CN" altLang="zh-CN" sz="2800" dirty="0"/>
              <a:t>组件</a:t>
            </a:r>
            <a:r>
              <a:rPr lang="en-US" altLang="zh-CN" sz="2800" dirty="0"/>
              <a:t> </a:t>
            </a:r>
            <a:r>
              <a:rPr lang="zh-CN" altLang="zh-CN" sz="2800" dirty="0"/>
              <a:t>相互交换信息的格式和含义</a:t>
            </a:r>
          </a:p>
          <a:p>
            <a:r>
              <a:rPr lang="en-US" altLang="zh-CN" sz="2800" dirty="0"/>
              <a:t>HTTP </a:t>
            </a:r>
            <a:r>
              <a:rPr lang="zh-CN" altLang="zh-CN" sz="2800" dirty="0"/>
              <a:t>协议的特点</a:t>
            </a:r>
            <a:endParaRPr lang="en-US" altLang="zh-CN" sz="2800" dirty="0"/>
          </a:p>
          <a:p>
            <a:pPr lvl="1"/>
            <a:r>
              <a:rPr lang="en-US" altLang="zh-CN" sz="2400" dirty="0"/>
              <a:t>URI </a:t>
            </a:r>
            <a:r>
              <a:rPr lang="zh-CN" altLang="en-US" sz="2400" dirty="0"/>
              <a:t>资源识别</a:t>
            </a:r>
          </a:p>
          <a:p>
            <a:pPr lvl="1"/>
            <a:r>
              <a:rPr lang="zh-CN" altLang="en-US" sz="2400" dirty="0"/>
              <a:t>请求</a:t>
            </a:r>
            <a:r>
              <a:rPr lang="en-US" altLang="zh-CN" sz="2400" dirty="0"/>
              <a:t>-</a:t>
            </a:r>
            <a:r>
              <a:rPr lang="zh-CN" altLang="en-US" sz="2400" dirty="0"/>
              <a:t>响应方式</a:t>
            </a:r>
          </a:p>
          <a:p>
            <a:pPr lvl="1"/>
            <a:r>
              <a:rPr lang="zh-CN" altLang="en-US" sz="2400" dirty="0"/>
              <a:t>无状态性</a:t>
            </a:r>
          </a:p>
          <a:p>
            <a:pPr lvl="1"/>
            <a:r>
              <a:rPr lang="zh-CN" altLang="en-US" sz="2400" dirty="0"/>
              <a:t>携带元数据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zh-CN" dirty="0"/>
              <a:t>组件</a:t>
            </a:r>
            <a:r>
              <a:rPr lang="en-US" altLang="zh-CN" dirty="0"/>
              <a:t>——HTTP</a:t>
            </a:r>
            <a:r>
              <a:rPr lang="zh-CN" altLang="en-US" dirty="0"/>
              <a:t>协议（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zh-CN" altLang="en-US" dirty="0"/>
              <a:t>协议的版本</a:t>
            </a:r>
            <a:endParaRPr lang="en-US" altLang="zh-CN" dirty="0"/>
          </a:p>
          <a:p>
            <a:pPr lvl="1"/>
            <a:r>
              <a:rPr lang="en-US" altLang="zh-CN" dirty="0"/>
              <a:t>HTTP/1.0 </a:t>
            </a:r>
          </a:p>
          <a:p>
            <a:pPr lvl="1"/>
            <a:r>
              <a:rPr lang="en-US" altLang="zh-CN" dirty="0"/>
              <a:t>HTTP/1.1 ——</a:t>
            </a:r>
            <a:r>
              <a:rPr lang="zh-CN" altLang="en-US" b="1" dirty="0"/>
              <a:t>当前广泛使用的协议标准。</a:t>
            </a:r>
            <a:endParaRPr lang="en-US" altLang="zh-CN" b="1" dirty="0"/>
          </a:p>
          <a:p>
            <a:pPr lvl="2"/>
            <a:r>
              <a:rPr lang="en-US" altLang="zh-CN" dirty="0"/>
              <a:t>RFC 7230, HTTP/1.1: Message Syntax and Routing</a:t>
            </a:r>
          </a:p>
          <a:p>
            <a:pPr lvl="2"/>
            <a:r>
              <a:rPr lang="en-US" altLang="zh-CN" dirty="0"/>
              <a:t>RFC 7231, HTTP/1.1: Semantics and Content</a:t>
            </a:r>
          </a:p>
          <a:p>
            <a:pPr lvl="2"/>
            <a:r>
              <a:rPr lang="en-US" altLang="zh-CN" dirty="0"/>
              <a:t>RFC 7232, HTTP/1.1: Conditional Requests</a:t>
            </a:r>
          </a:p>
          <a:p>
            <a:pPr lvl="2"/>
            <a:r>
              <a:rPr lang="en-US" altLang="zh-CN" dirty="0"/>
              <a:t>RFC 7233, HTTP/1.1: Range Requests</a:t>
            </a:r>
          </a:p>
          <a:p>
            <a:pPr lvl="2"/>
            <a:r>
              <a:rPr lang="en-US" altLang="zh-CN" dirty="0"/>
              <a:t>RFC 7234, HTTP/1.1: Caching</a:t>
            </a:r>
          </a:p>
          <a:p>
            <a:pPr lvl="2"/>
            <a:r>
              <a:rPr lang="en-US" altLang="zh-CN" dirty="0"/>
              <a:t>RFC 7235, HTTP/1.1: Authentication</a:t>
            </a:r>
          </a:p>
          <a:p>
            <a:pPr lvl="1"/>
            <a:r>
              <a:rPr lang="en-US" altLang="zh-CN" dirty="0"/>
              <a:t>HTTP/2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zh-CN" dirty="0"/>
              <a:t>组件</a:t>
            </a:r>
            <a:r>
              <a:rPr lang="en-US" altLang="zh-CN" dirty="0"/>
              <a:t>——HTTP</a:t>
            </a:r>
            <a:r>
              <a:rPr lang="zh-CN" altLang="en-US" dirty="0"/>
              <a:t>协议（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zh-CN" altLang="en-US" dirty="0"/>
              <a:t>的连接方式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pic>
        <p:nvPicPr>
          <p:cNvPr id="24578" name="Picture 2" descr="HTTP连接方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285992"/>
            <a:ext cx="7363784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zh-CN" dirty="0"/>
              <a:t>组件</a:t>
            </a:r>
            <a:r>
              <a:rPr lang="en-US" altLang="zh-CN" dirty="0"/>
              <a:t>——HTTP</a:t>
            </a:r>
            <a:r>
              <a:rPr lang="zh-CN" altLang="en-US" dirty="0"/>
              <a:t>协议（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zh-CN" altLang="en-US" dirty="0"/>
              <a:t>的协议头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dirty="0"/>
              <a:t>HTTP header</a:t>
            </a:r>
            <a:r>
              <a:rPr lang="zh-CN" altLang="en-US" dirty="0"/>
              <a:t>）是</a:t>
            </a:r>
            <a:r>
              <a:rPr lang="en-US" dirty="0"/>
              <a:t>HTTP</a:t>
            </a:r>
            <a:r>
              <a:rPr lang="zh-CN" altLang="en-US" dirty="0"/>
              <a:t>会话请求和响应的一部分，用于客户端和服务器进行</a:t>
            </a:r>
            <a:r>
              <a:rPr lang="en-US" dirty="0"/>
              <a:t>HTTP</a:t>
            </a:r>
            <a:r>
              <a:rPr lang="zh-CN" altLang="en-US" dirty="0"/>
              <a:t>协议协商。</a:t>
            </a:r>
            <a:endParaRPr lang="en-US" altLang="zh-CN" dirty="0"/>
          </a:p>
          <a:p>
            <a:pPr lvl="2"/>
            <a:r>
              <a:rPr lang="zh-CN" altLang="en-US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请求头</a:t>
            </a:r>
            <a:r>
              <a:rPr lang="zh-CN" altLang="en-US" dirty="0"/>
              <a:t> （</a:t>
            </a:r>
            <a:r>
              <a:rPr lang="en-US" dirty="0"/>
              <a:t>Request Header Fields</a:t>
            </a:r>
            <a:r>
              <a:rPr lang="zh-CN" altLang="en-US" dirty="0"/>
              <a:t>）</a:t>
            </a:r>
            <a:r>
              <a:rPr lang="en-US" dirty="0"/>
              <a:t> </a:t>
            </a:r>
            <a:r>
              <a:rPr lang="zh-CN" altLang="en-US" dirty="0"/>
              <a:t>（</a:t>
            </a:r>
            <a:r>
              <a:rPr lang="en-US" dirty="0"/>
              <a:t>https://tools.ietf.org/html/rfc7231#section-5</a:t>
            </a:r>
            <a:r>
              <a:rPr lang="zh-CN" altLang="en-US" dirty="0"/>
              <a:t>）</a:t>
            </a:r>
          </a:p>
          <a:p>
            <a:pPr lvl="2"/>
            <a:r>
              <a:rPr lang="zh-CN" altLang="en-US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响应头 </a:t>
            </a:r>
            <a:r>
              <a:rPr lang="zh-CN" altLang="en-US" dirty="0"/>
              <a:t>（</a:t>
            </a:r>
            <a:r>
              <a:rPr lang="en-US" dirty="0"/>
              <a:t>Response Header Fields</a:t>
            </a:r>
            <a:r>
              <a:rPr lang="zh-CN" altLang="en-US" dirty="0"/>
              <a:t>）（</a:t>
            </a:r>
            <a:r>
              <a:rPr lang="en-US" dirty="0"/>
              <a:t>https://tools.ietf.org/html/rfc7231#section-7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使用</a:t>
            </a:r>
            <a:r>
              <a:rPr lang="en-US" dirty="0"/>
              <a:t>curl</a:t>
            </a:r>
            <a:r>
              <a:rPr lang="zh-CN" altLang="en-US" dirty="0"/>
              <a:t>命令获取</a:t>
            </a:r>
            <a:r>
              <a:rPr lang="en-US" dirty="0"/>
              <a:t>HTTP</a:t>
            </a:r>
            <a:r>
              <a:rPr lang="zh-CN" altLang="en-US" dirty="0"/>
              <a:t>的协议头</a:t>
            </a:r>
            <a:endParaRPr lang="en-US" altLang="zh-CN" dirty="0"/>
          </a:p>
          <a:p>
            <a:pPr lvl="2"/>
            <a:r>
              <a:rPr lang="en-US" dirty="0"/>
              <a:t>curl -s -I -v www.centos.com | </a:t>
            </a:r>
            <a:r>
              <a:rPr lang="en-US" dirty="0" err="1"/>
              <a:t>egrep</a:t>
            </a:r>
            <a:r>
              <a:rPr lang="en-US" dirty="0"/>
              <a:t> '^&gt;|^&lt;'</a:t>
            </a:r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zh-CN" dirty="0"/>
              <a:t>组件</a:t>
            </a:r>
            <a:r>
              <a:rPr lang="en-US" altLang="zh-CN" dirty="0"/>
              <a:t>——HTTP</a:t>
            </a:r>
            <a:r>
              <a:rPr lang="zh-CN" altLang="en-US" dirty="0"/>
              <a:t>协议（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zh-CN" altLang="en-US" dirty="0"/>
              <a:t>的请求方法</a:t>
            </a:r>
            <a:endParaRPr lang="en-US" altLang="zh-CN" dirty="0"/>
          </a:p>
          <a:p>
            <a:pPr lvl="1"/>
            <a:r>
              <a:rPr lang="en-US" altLang="zh-CN" dirty="0"/>
              <a:t>HEAD</a:t>
            </a:r>
          </a:p>
          <a:p>
            <a:pPr lvl="1"/>
            <a:r>
              <a:rPr lang="en-US" altLang="zh-CN" b="1" dirty="0"/>
              <a:t>GET</a:t>
            </a:r>
          </a:p>
          <a:p>
            <a:pPr lvl="1"/>
            <a:r>
              <a:rPr lang="en-US" altLang="zh-CN" b="1" dirty="0"/>
              <a:t>POST</a:t>
            </a:r>
          </a:p>
          <a:p>
            <a:pPr lvl="1"/>
            <a:r>
              <a:rPr lang="en-US" altLang="zh-CN" b="1" dirty="0"/>
              <a:t>PUT</a:t>
            </a:r>
          </a:p>
          <a:p>
            <a:pPr lvl="1"/>
            <a:r>
              <a:rPr lang="en-US" altLang="zh-CN" dirty="0"/>
              <a:t>DELETE</a:t>
            </a:r>
          </a:p>
          <a:p>
            <a:pPr lvl="1"/>
            <a:r>
              <a:rPr lang="en-US" altLang="zh-CN" dirty="0"/>
              <a:t>CONNECT</a:t>
            </a:r>
          </a:p>
          <a:p>
            <a:pPr lvl="1"/>
            <a:r>
              <a:rPr lang="en-US" altLang="zh-CN" dirty="0"/>
              <a:t>OPTIONS</a:t>
            </a:r>
          </a:p>
          <a:p>
            <a:pPr lvl="1"/>
            <a:r>
              <a:rPr lang="en-US" altLang="zh-CN" dirty="0"/>
              <a:t>TRACE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zh-CN" dirty="0"/>
              <a:t>组件</a:t>
            </a:r>
            <a:r>
              <a:rPr lang="en-US" altLang="zh-CN" dirty="0"/>
              <a:t>——HTTP</a:t>
            </a:r>
            <a:r>
              <a:rPr lang="zh-CN" altLang="en-US" dirty="0"/>
              <a:t>协议（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7941"/>
          </a:xfrm>
        </p:spPr>
        <p:txBody>
          <a:bodyPr/>
          <a:lstStyle/>
          <a:p>
            <a:r>
              <a:rPr lang="en-US" dirty="0"/>
              <a:t>HTTP</a:t>
            </a:r>
            <a:r>
              <a:rPr lang="zh-CN" altLang="en-US" dirty="0"/>
              <a:t>的响应代码</a:t>
            </a:r>
            <a:endParaRPr lang="en-US" altLang="zh-CN" dirty="0"/>
          </a:p>
          <a:p>
            <a:pPr lvl="1"/>
            <a:r>
              <a:rPr lang="zh-CN" altLang="en-US" dirty="0"/>
              <a:t>信息 </a:t>
            </a:r>
            <a:r>
              <a:rPr lang="en-US" altLang="zh-CN" dirty="0"/>
              <a:t>1xx</a:t>
            </a:r>
          </a:p>
          <a:p>
            <a:pPr lvl="2"/>
            <a:r>
              <a:rPr lang="zh-CN" altLang="en-US" dirty="0"/>
              <a:t>表明服务端接收了客户端请求，客户端继续发送请求</a:t>
            </a:r>
          </a:p>
          <a:p>
            <a:pPr lvl="1"/>
            <a:r>
              <a:rPr lang="zh-CN" altLang="en-US" dirty="0"/>
              <a:t>成功 </a:t>
            </a:r>
            <a:r>
              <a:rPr lang="en-US" altLang="zh-CN" dirty="0"/>
              <a:t>2xx</a:t>
            </a:r>
          </a:p>
          <a:p>
            <a:pPr lvl="2"/>
            <a:r>
              <a:rPr lang="zh-CN" altLang="en-US" dirty="0"/>
              <a:t>客户端发送的请求被服务端成功接收并成功进行了处理</a:t>
            </a:r>
          </a:p>
          <a:p>
            <a:pPr lvl="1"/>
            <a:r>
              <a:rPr lang="zh-CN" altLang="en-US" dirty="0"/>
              <a:t>重定向 </a:t>
            </a:r>
            <a:r>
              <a:rPr lang="en-US" altLang="zh-CN" dirty="0"/>
              <a:t>3xx</a:t>
            </a:r>
          </a:p>
          <a:p>
            <a:pPr lvl="2"/>
            <a:r>
              <a:rPr lang="zh-CN" altLang="en-US" dirty="0"/>
              <a:t>服务端给客户端返回用于重定向的信息</a:t>
            </a:r>
          </a:p>
          <a:p>
            <a:pPr lvl="1"/>
            <a:r>
              <a:rPr lang="zh-CN" altLang="en-US" dirty="0"/>
              <a:t>客户端错误 </a:t>
            </a:r>
            <a:r>
              <a:rPr lang="en-US" altLang="zh-CN" dirty="0"/>
              <a:t>4xx</a:t>
            </a:r>
          </a:p>
          <a:p>
            <a:pPr lvl="2"/>
            <a:r>
              <a:rPr lang="zh-CN" altLang="en-US" dirty="0"/>
              <a:t>客户端的请求有非法内容</a:t>
            </a:r>
          </a:p>
          <a:p>
            <a:pPr lvl="1"/>
            <a:r>
              <a:rPr lang="zh-CN" altLang="en-US" dirty="0"/>
              <a:t>服务器错误 </a:t>
            </a:r>
            <a:r>
              <a:rPr lang="en-US" altLang="zh-CN" dirty="0"/>
              <a:t>5xx</a:t>
            </a:r>
          </a:p>
          <a:p>
            <a:pPr lvl="2"/>
            <a:r>
              <a:rPr lang="zh-CN" altLang="en-US" dirty="0"/>
              <a:t>服务端未能正常处理客户端的请求而出现意外错误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zh-CN" dirty="0"/>
              <a:t>组件</a:t>
            </a:r>
            <a:r>
              <a:rPr lang="en-US" altLang="zh-CN" dirty="0"/>
              <a:t>——</a:t>
            </a:r>
            <a:br>
              <a:rPr lang="en-US" altLang="zh-CN" dirty="0"/>
            </a:br>
            <a:r>
              <a:rPr lang="en-US" dirty="0"/>
              <a:t>Web</a:t>
            </a:r>
            <a:r>
              <a:rPr lang="zh-CN" altLang="en-US" dirty="0"/>
              <a:t>缓存和</a:t>
            </a:r>
            <a:r>
              <a:rPr lang="en-US" dirty="0"/>
              <a:t>Web</a:t>
            </a:r>
            <a:r>
              <a:rPr lang="zh-CN" altLang="en-US" dirty="0"/>
              <a:t>代理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416437"/>
          </a:xfrm>
        </p:spPr>
        <p:txBody>
          <a:bodyPr/>
          <a:lstStyle/>
          <a:p>
            <a:r>
              <a:rPr lang="en-US" dirty="0"/>
              <a:t>Web</a:t>
            </a:r>
            <a:r>
              <a:rPr lang="zh-CN" altLang="en-US" dirty="0"/>
              <a:t>缓存</a:t>
            </a:r>
            <a:endParaRPr lang="en-US" altLang="zh-CN" dirty="0"/>
          </a:p>
          <a:p>
            <a:pPr lvl="1"/>
            <a:r>
              <a:rPr lang="en-US" dirty="0"/>
              <a:t>HTTP</a:t>
            </a:r>
            <a:r>
              <a:rPr lang="zh-CN" altLang="en-US" dirty="0"/>
              <a:t>协议定义了客户端缓存机制。</a:t>
            </a:r>
            <a:endParaRPr lang="en-US" altLang="zh-CN" dirty="0"/>
          </a:p>
          <a:p>
            <a:pPr lvl="1"/>
            <a:r>
              <a:rPr lang="zh-CN" altLang="en-US" dirty="0"/>
              <a:t>架设</a:t>
            </a:r>
            <a:r>
              <a:rPr lang="en-US" dirty="0"/>
              <a:t>Web</a:t>
            </a:r>
            <a:r>
              <a:rPr lang="zh-CN" altLang="en-US" dirty="0"/>
              <a:t>缓存服务器和内容分发网络（</a:t>
            </a:r>
            <a:r>
              <a:rPr lang="en-US" dirty="0"/>
              <a:t>Content Delivery Network</a:t>
            </a:r>
            <a:r>
              <a:rPr lang="zh-CN" altLang="en-US" dirty="0"/>
              <a:t>，</a:t>
            </a:r>
            <a:r>
              <a:rPr lang="en-US" dirty="0"/>
              <a:t>CDN</a:t>
            </a:r>
            <a:r>
              <a:rPr lang="zh-CN" altLang="en-US" dirty="0"/>
              <a:t>）可以加快客户端访问。</a:t>
            </a:r>
            <a:endParaRPr lang="en-US" altLang="zh-CN" dirty="0"/>
          </a:p>
          <a:p>
            <a:r>
              <a:rPr lang="en-US" altLang="zh-CN" dirty="0"/>
              <a:t>Web</a:t>
            </a:r>
            <a:r>
              <a:rPr lang="zh-CN" altLang="zh-CN" dirty="0"/>
              <a:t>代理</a:t>
            </a:r>
            <a:endParaRPr lang="en-US" altLang="zh-CN" dirty="0"/>
          </a:p>
          <a:p>
            <a:pPr lvl="1"/>
            <a:r>
              <a:rPr lang="zh-CN" altLang="zh-CN" dirty="0"/>
              <a:t>同时扮演着客户和服务器的双重身份</a:t>
            </a:r>
            <a:endParaRPr lang="en-US" altLang="zh-CN" dirty="0"/>
          </a:p>
          <a:p>
            <a:pPr lvl="2"/>
            <a:r>
              <a:rPr lang="zh-CN" altLang="zh-CN" dirty="0"/>
              <a:t>对于</a:t>
            </a:r>
            <a:r>
              <a:rPr lang="en-US" altLang="zh-CN" dirty="0"/>
              <a:t> Web </a:t>
            </a:r>
            <a:r>
              <a:rPr lang="zh-CN" altLang="zh-CN" dirty="0"/>
              <a:t>客户来说是服务器</a:t>
            </a:r>
            <a:endParaRPr lang="en-US" altLang="zh-CN" dirty="0"/>
          </a:p>
          <a:p>
            <a:pPr lvl="2"/>
            <a:r>
              <a:rPr lang="zh-CN" altLang="zh-CN" dirty="0"/>
              <a:t>对于</a:t>
            </a:r>
            <a:r>
              <a:rPr lang="en-US" altLang="zh-CN" dirty="0"/>
              <a:t> Web </a:t>
            </a:r>
            <a:r>
              <a:rPr lang="zh-CN" altLang="zh-CN" dirty="0"/>
              <a:t>服务器来说是客户</a:t>
            </a:r>
            <a:endParaRPr lang="en-US" altLang="zh-CN" dirty="0"/>
          </a:p>
          <a:p>
            <a:pPr lvl="1"/>
            <a:r>
              <a:rPr lang="zh-CN" altLang="zh-CN" dirty="0"/>
              <a:t>还可以过滤不希望的</a:t>
            </a:r>
            <a:r>
              <a:rPr lang="en-US" altLang="zh-CN" dirty="0"/>
              <a:t> Web </a:t>
            </a:r>
            <a:r>
              <a:rPr lang="zh-CN" altLang="zh-CN" dirty="0"/>
              <a:t>请求，实现高速缓存等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zh-CN" dirty="0"/>
              <a:t>组件</a:t>
            </a:r>
            <a:r>
              <a:rPr lang="en-US" altLang="zh-CN" dirty="0"/>
              <a:t>——</a:t>
            </a:r>
            <a:br>
              <a:rPr lang="en-US" altLang="zh-CN" dirty="0"/>
            </a:br>
            <a:r>
              <a:rPr lang="en-US" dirty="0"/>
              <a:t> Cookie </a:t>
            </a:r>
            <a:r>
              <a:rPr lang="zh-CN" altLang="en-US" dirty="0"/>
              <a:t>和</a:t>
            </a:r>
            <a:r>
              <a:rPr lang="en-US" dirty="0"/>
              <a:t>Session</a:t>
            </a:r>
            <a:r>
              <a:rPr lang="zh-CN" altLang="en-US" dirty="0"/>
              <a:t>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273561"/>
          </a:xfrm>
        </p:spPr>
        <p:txBody>
          <a:bodyPr/>
          <a:lstStyle/>
          <a:p>
            <a:r>
              <a:rPr lang="en-US" dirty="0"/>
              <a:t>HTTP </a:t>
            </a:r>
            <a:r>
              <a:rPr lang="zh-CN" altLang="en-US" dirty="0"/>
              <a:t>是一个无状态协议，因此当</a:t>
            </a:r>
            <a:r>
              <a:rPr lang="en-US" dirty="0"/>
              <a:t>Web</a:t>
            </a:r>
            <a:r>
              <a:rPr lang="zh-CN" altLang="en-US" dirty="0"/>
              <a:t>服务器将</a:t>
            </a:r>
            <a:r>
              <a:rPr lang="en-US" dirty="0"/>
              <a:t>Web</a:t>
            </a:r>
            <a:r>
              <a:rPr lang="zh-CN" altLang="en-US" dirty="0"/>
              <a:t>客户请求的响应发送出去后，服务器便不必保存任何信息了。</a:t>
            </a:r>
          </a:p>
          <a:p>
            <a:r>
              <a:rPr lang="en-US" dirty="0"/>
              <a:t>Web</a:t>
            </a:r>
            <a:r>
              <a:rPr lang="zh-CN" altLang="en-US" dirty="0"/>
              <a:t>服务器可以指示</a:t>
            </a:r>
            <a:r>
              <a:rPr lang="en-US" dirty="0"/>
              <a:t>Web</a:t>
            </a:r>
            <a:r>
              <a:rPr lang="zh-CN" altLang="en-US" dirty="0"/>
              <a:t>客户以存储</a:t>
            </a:r>
            <a:r>
              <a:rPr lang="en-US" dirty="0"/>
              <a:t> Cookie </a:t>
            </a:r>
            <a:r>
              <a:rPr lang="zh-CN" altLang="en-US" dirty="0"/>
              <a:t>的方式在一系列请求和响应之间维持状态，而服务器端则采用</a:t>
            </a:r>
            <a:r>
              <a:rPr lang="en-US" dirty="0"/>
              <a:t>Session</a:t>
            </a:r>
            <a:r>
              <a:rPr lang="zh-CN" altLang="en-US" dirty="0"/>
              <a:t>机制保持状态。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zh-CN" dirty="0"/>
              <a:t>组件</a:t>
            </a:r>
            <a:r>
              <a:rPr lang="en-US" altLang="zh-CN" dirty="0"/>
              <a:t>—— </a:t>
            </a:r>
            <a:br>
              <a:rPr lang="en-US" altLang="zh-CN" dirty="0"/>
            </a:br>
            <a:r>
              <a:rPr lang="en-US" dirty="0"/>
              <a:t>Web</a:t>
            </a:r>
            <a:r>
              <a:rPr lang="zh-CN" altLang="en-US" dirty="0"/>
              <a:t>内容的构建组件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30685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dirty="0"/>
              <a:t>HTML/XHTML</a:t>
            </a:r>
            <a:r>
              <a:rPr lang="zh-CN" altLang="en-US" dirty="0"/>
              <a:t>、</a:t>
            </a:r>
            <a:r>
              <a:rPr lang="en-US" dirty="0"/>
              <a:t>CSS</a:t>
            </a:r>
            <a:r>
              <a:rPr lang="zh-CN" altLang="en-US" dirty="0"/>
              <a:t>、</a:t>
            </a:r>
            <a:r>
              <a:rPr lang="en-US" dirty="0" err="1"/>
              <a:t>Javascript</a:t>
            </a:r>
            <a:r>
              <a:rPr lang="zh-CN" altLang="en-US" dirty="0"/>
              <a:t>构建静态</a:t>
            </a:r>
            <a:r>
              <a:rPr lang="en-US" dirty="0"/>
              <a:t>Web</a:t>
            </a:r>
            <a:r>
              <a:rPr lang="zh-CN" altLang="en-US" dirty="0"/>
              <a:t>页面</a:t>
            </a:r>
          </a:p>
          <a:p>
            <a:r>
              <a:rPr lang="zh-CN" altLang="en-US" dirty="0"/>
              <a:t>使用</a:t>
            </a:r>
            <a:r>
              <a:rPr lang="en-US" dirty="0"/>
              <a:t>CGI</a:t>
            </a:r>
            <a:r>
              <a:rPr lang="zh-CN" altLang="en-US" dirty="0"/>
              <a:t>、</a:t>
            </a:r>
            <a:r>
              <a:rPr lang="en-US" dirty="0"/>
              <a:t>PHP</a:t>
            </a:r>
            <a:r>
              <a:rPr lang="zh-CN" altLang="en-US" dirty="0"/>
              <a:t>、</a:t>
            </a:r>
            <a:r>
              <a:rPr lang="en-US" dirty="0"/>
              <a:t>Python</a:t>
            </a:r>
            <a:r>
              <a:rPr lang="zh-CN" altLang="en-US" dirty="0"/>
              <a:t>、</a:t>
            </a:r>
            <a:r>
              <a:rPr lang="en-US" dirty="0"/>
              <a:t>Ruby</a:t>
            </a:r>
            <a:r>
              <a:rPr lang="zh-CN" altLang="en-US" dirty="0"/>
              <a:t>、</a:t>
            </a:r>
            <a:r>
              <a:rPr lang="en-US" dirty="0"/>
              <a:t>Java </a:t>
            </a:r>
            <a:r>
              <a:rPr lang="en-US" dirty="0" err="1"/>
              <a:t>Servlet</a:t>
            </a:r>
            <a:r>
              <a:rPr lang="zh-CN" altLang="en-US" dirty="0"/>
              <a:t>、</a:t>
            </a:r>
            <a:r>
              <a:rPr lang="en-US" dirty="0"/>
              <a:t>Node.js</a:t>
            </a:r>
            <a:r>
              <a:rPr lang="zh-CN" altLang="en-US" dirty="0"/>
              <a:t>等技术构建动态</a:t>
            </a:r>
            <a:r>
              <a:rPr lang="en-US" dirty="0"/>
              <a:t>Web</a:t>
            </a:r>
            <a:r>
              <a:rPr lang="zh-CN" altLang="en-US" dirty="0"/>
              <a:t>应用</a:t>
            </a:r>
          </a:p>
          <a:p>
            <a:r>
              <a:rPr lang="zh-CN" altLang="en-US" dirty="0"/>
              <a:t>使用各种数据发布格式及语言（</a:t>
            </a:r>
            <a:r>
              <a:rPr lang="en-US" dirty="0"/>
              <a:t>XML</a:t>
            </a:r>
            <a:r>
              <a:rPr lang="zh-CN" altLang="en-US" dirty="0"/>
              <a:t>、</a:t>
            </a:r>
            <a:r>
              <a:rPr lang="en-US" dirty="0"/>
              <a:t>YAML</a:t>
            </a:r>
            <a:r>
              <a:rPr lang="zh-CN" altLang="en-US" dirty="0"/>
              <a:t>、</a:t>
            </a:r>
            <a:r>
              <a:rPr lang="en-US" dirty="0"/>
              <a:t>JSON</a:t>
            </a:r>
            <a:r>
              <a:rPr lang="zh-CN" altLang="en-US" dirty="0"/>
              <a:t>、</a:t>
            </a:r>
            <a:r>
              <a:rPr lang="en-US" dirty="0"/>
              <a:t>RSS/Atom</a:t>
            </a:r>
            <a:r>
              <a:rPr lang="zh-CN" altLang="en-US" dirty="0"/>
              <a:t>）交换数据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超文本标记语言（</a:t>
            </a:r>
            <a:r>
              <a:rPr lang="en-US" altLang="zh-CN" dirty="0"/>
              <a:t>HTML</a:t>
            </a:r>
            <a:r>
              <a:rPr lang="zh-CN" altLang="zh-CN" dirty="0"/>
              <a:t>）是为纯文本格式的超文本文档提供了一种标准的表述方式</a:t>
            </a:r>
            <a:endParaRPr lang="en-US" altLang="zh-CN" dirty="0"/>
          </a:p>
          <a:p>
            <a:r>
              <a:rPr lang="en-US" altLang="zh-CN" dirty="0"/>
              <a:t>HTML </a:t>
            </a:r>
            <a:r>
              <a:rPr lang="zh-CN" altLang="zh-CN" dirty="0"/>
              <a:t>是由标准通用标记语言（</a:t>
            </a:r>
            <a:r>
              <a:rPr lang="en-US" altLang="zh-CN" dirty="0"/>
              <a:t>SGML</a:t>
            </a:r>
            <a:r>
              <a:rPr lang="zh-CN" altLang="zh-CN" dirty="0"/>
              <a:t>）演化而来的</a:t>
            </a:r>
            <a:endParaRPr lang="en-US" altLang="zh-CN" dirty="0"/>
          </a:p>
          <a:p>
            <a:r>
              <a:rPr lang="en-US" altLang="zh-CN" dirty="0"/>
              <a:t>HTML </a:t>
            </a:r>
            <a:r>
              <a:rPr lang="zh-CN" altLang="zh-CN" dirty="0"/>
              <a:t>可以使用标记格式化文本、引用图片或嵌入其他文档的超链接</a:t>
            </a:r>
            <a:endParaRPr lang="en-US" altLang="zh-CN" dirty="0"/>
          </a:p>
          <a:p>
            <a:r>
              <a:rPr lang="zh-CN" altLang="zh-CN" dirty="0"/>
              <a:t>有关</a:t>
            </a:r>
            <a:r>
              <a:rPr lang="en-US" altLang="zh-CN" dirty="0"/>
              <a:t> HTML </a:t>
            </a:r>
            <a:r>
              <a:rPr lang="zh-CN" altLang="zh-CN" dirty="0"/>
              <a:t>和</a:t>
            </a:r>
            <a:r>
              <a:rPr lang="en-US" altLang="zh-CN" dirty="0"/>
              <a:t> XHTML </a:t>
            </a:r>
            <a:r>
              <a:rPr lang="zh-CN" altLang="zh-CN" dirty="0"/>
              <a:t>的更多信息，</a:t>
            </a:r>
            <a:r>
              <a:rPr lang="zh-CN" altLang="en-US" dirty="0"/>
              <a:t>请参见： </a:t>
            </a:r>
            <a:r>
              <a:rPr lang="en-US" altLang="zh-CN" dirty="0"/>
              <a:t>http://www.w3.org/MarkUp/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本章内容要点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服务和</a:t>
            </a:r>
            <a:r>
              <a:rPr lang="en-US" altLang="zh-CN" dirty="0"/>
              <a:t>HTTP</a:t>
            </a:r>
            <a:r>
              <a:rPr lang="zh-CN" altLang="en-US" dirty="0"/>
              <a:t>协议</a:t>
            </a:r>
            <a:endParaRPr lang="en-US" altLang="zh-CN" dirty="0"/>
          </a:p>
          <a:p>
            <a:r>
              <a:rPr lang="en-US" altLang="zh-CN" dirty="0"/>
              <a:t>Apache</a:t>
            </a:r>
            <a:r>
              <a:rPr lang="zh-CN" altLang="en-US" dirty="0"/>
              <a:t>的特性、结构</a:t>
            </a:r>
            <a:endParaRPr lang="en-US" altLang="zh-CN" dirty="0"/>
          </a:p>
          <a:p>
            <a:r>
              <a:rPr lang="en-US" altLang="zh-CN" dirty="0"/>
              <a:t>Apache</a:t>
            </a:r>
            <a:r>
              <a:rPr lang="zh-CN" altLang="en-US" dirty="0"/>
              <a:t>的安装、启动和管理</a:t>
            </a:r>
            <a:endParaRPr lang="en-US" altLang="zh-CN" dirty="0"/>
          </a:p>
          <a:p>
            <a:r>
              <a:rPr lang="en-US" altLang="zh-CN" dirty="0"/>
              <a:t>Apache</a:t>
            </a:r>
            <a:r>
              <a:rPr lang="zh-CN" altLang="zh-CN" dirty="0"/>
              <a:t>的</a:t>
            </a:r>
            <a:r>
              <a:rPr lang="zh-CN" altLang="en-US" dirty="0"/>
              <a:t>配置文件语法</a:t>
            </a:r>
            <a:endParaRPr lang="en-US" altLang="zh-CN" dirty="0"/>
          </a:p>
          <a:p>
            <a:r>
              <a:rPr lang="en-US" altLang="zh-CN" dirty="0"/>
              <a:t>Apache</a:t>
            </a:r>
            <a:r>
              <a:rPr lang="zh-CN" altLang="zh-CN" dirty="0"/>
              <a:t>的</a:t>
            </a:r>
            <a:r>
              <a:rPr lang="zh-CN" altLang="en-US" dirty="0"/>
              <a:t>认证和授权</a:t>
            </a:r>
            <a:endParaRPr lang="en-US" altLang="zh-CN" dirty="0"/>
          </a:p>
          <a:p>
            <a:r>
              <a:rPr lang="en-US" altLang="zh-CN" dirty="0"/>
              <a:t>Apache</a:t>
            </a:r>
            <a:r>
              <a:rPr lang="zh-CN" altLang="zh-CN" dirty="0"/>
              <a:t>的</a:t>
            </a:r>
            <a:r>
              <a:rPr lang="zh-CN" altLang="en-US" dirty="0"/>
              <a:t>虚拟主机</a:t>
            </a:r>
            <a:endParaRPr lang="en-US" altLang="zh-CN" dirty="0"/>
          </a:p>
          <a:p>
            <a:r>
              <a:rPr lang="en-US" altLang="zh-CN" dirty="0"/>
              <a:t>Apache</a:t>
            </a:r>
            <a:r>
              <a:rPr lang="zh-CN" altLang="zh-CN" dirty="0"/>
              <a:t>的</a:t>
            </a:r>
            <a:r>
              <a:rPr lang="zh-CN" altLang="en-US" dirty="0"/>
              <a:t>日志管理</a:t>
            </a:r>
            <a:endParaRPr lang="en-US" altLang="zh-CN" dirty="0"/>
          </a:p>
          <a:p>
            <a:r>
              <a:rPr lang="en-US" altLang="zh-CN" dirty="0"/>
              <a:t>Apache</a:t>
            </a:r>
            <a:r>
              <a:rPr lang="zh-CN" altLang="zh-CN" dirty="0"/>
              <a:t>的</a:t>
            </a:r>
            <a:r>
              <a:rPr lang="en-US" altLang="zh-CN" dirty="0"/>
              <a:t>SSL</a:t>
            </a:r>
            <a:r>
              <a:rPr lang="zh-CN" altLang="en-US" dirty="0"/>
              <a:t>支持</a:t>
            </a:r>
          </a:p>
          <a:p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2462-6AFA-4DFA-AFDB-F17DF9625822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下常用的</a:t>
            </a:r>
            <a:r>
              <a:rPr lang="en-US" altLang="zh-CN" dirty="0"/>
              <a:t>Web</a:t>
            </a:r>
            <a:r>
              <a:rPr lang="zh-CN" altLang="en-US" dirty="0"/>
              <a:t>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357430"/>
            <a:ext cx="8229600" cy="3773495"/>
          </a:xfrm>
        </p:spPr>
        <p:txBody>
          <a:bodyPr/>
          <a:lstStyle/>
          <a:p>
            <a:r>
              <a:rPr lang="en-US" altLang="zh-CN" b="1" dirty="0">
                <a:solidFill>
                  <a:srgbClr val="002060"/>
                </a:solidFill>
              </a:rPr>
              <a:t>Apache</a:t>
            </a:r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http://httpd.apache.org</a:t>
            </a:r>
          </a:p>
          <a:p>
            <a:r>
              <a:rPr lang="en-US" altLang="zh-CN" dirty="0" err="1"/>
              <a:t>Nginx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http://nginx.org/</a:t>
            </a:r>
            <a:endParaRPr lang="en-US" altLang="zh-CN" dirty="0"/>
          </a:p>
          <a:p>
            <a:r>
              <a:rPr lang="en-US" altLang="zh-CN" dirty="0" err="1"/>
              <a:t>Lighttpd</a:t>
            </a:r>
            <a:endParaRPr lang="en-US" altLang="zh-CN" dirty="0"/>
          </a:p>
          <a:p>
            <a:pPr lvl="1"/>
            <a:r>
              <a:rPr lang="en-US" altLang="zh-CN" dirty="0"/>
              <a:t>http://www.lighttpd.net/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en-US" altLang="zh-CN" sz="2800" dirty="0"/>
              <a:t>Apache </a:t>
            </a:r>
            <a:r>
              <a:rPr lang="zh-CN" altLang="en-US" sz="2800" dirty="0"/>
              <a:t>是一个知名的开源</a:t>
            </a:r>
            <a:r>
              <a:rPr lang="en-US" altLang="zh-CN" sz="2800" dirty="0"/>
              <a:t>Web</a:t>
            </a:r>
            <a:r>
              <a:rPr lang="zh-CN" altLang="en-US" sz="2800" dirty="0"/>
              <a:t>服务器</a:t>
            </a:r>
            <a:endParaRPr lang="en-US" altLang="zh-CN" sz="2800" dirty="0"/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NCSA </a:t>
            </a:r>
            <a:r>
              <a:rPr lang="en-US" altLang="zh-CN" dirty="0" err="1"/>
              <a:t>httpd</a:t>
            </a:r>
            <a:r>
              <a:rPr lang="en-US" altLang="zh-CN" dirty="0"/>
              <a:t> 1.3 </a:t>
            </a:r>
            <a:r>
              <a:rPr lang="zh-CN" altLang="zh-CN" dirty="0"/>
              <a:t>经过较为完整的代码重写</a:t>
            </a:r>
            <a:endParaRPr lang="en-US" altLang="zh-CN" dirty="0"/>
          </a:p>
          <a:p>
            <a:pPr lvl="1"/>
            <a:r>
              <a:rPr lang="zh-CN" altLang="zh-CN" dirty="0"/>
              <a:t>名称</a:t>
            </a:r>
            <a:r>
              <a:rPr lang="en-US" altLang="zh-CN" dirty="0"/>
              <a:t> Apache</a:t>
            </a:r>
            <a:r>
              <a:rPr lang="zh-CN" altLang="zh-CN" dirty="0"/>
              <a:t>意为</a:t>
            </a:r>
            <a:r>
              <a:rPr lang="en-US" altLang="zh-CN" dirty="0"/>
              <a:t> A Patchy Server</a:t>
            </a:r>
            <a:r>
              <a:rPr lang="zh-CN" altLang="en-US" dirty="0"/>
              <a:t>，</a:t>
            </a:r>
            <a:r>
              <a:rPr lang="zh-CN" altLang="zh-CN" sz="2800" dirty="0"/>
              <a:t>即它是基于现存的代码和一系列的</a:t>
            </a:r>
            <a:r>
              <a:rPr lang="en-US" altLang="zh-CN" sz="2800" dirty="0"/>
              <a:t>Patch</a:t>
            </a:r>
            <a:r>
              <a:rPr lang="zh-CN" altLang="zh-CN" sz="2800" dirty="0"/>
              <a:t>文件</a:t>
            </a:r>
            <a:endParaRPr lang="en-US" altLang="zh-CN" sz="2800" dirty="0"/>
          </a:p>
          <a:p>
            <a:pPr lvl="1"/>
            <a:r>
              <a:rPr lang="en-US" altLang="zh-CN" dirty="0"/>
              <a:t>Apache</a:t>
            </a:r>
            <a:r>
              <a:rPr lang="zh-CN" altLang="zh-CN" dirty="0"/>
              <a:t>软件基金会（</a:t>
            </a:r>
            <a:r>
              <a:rPr lang="en-US" altLang="zh-CN" dirty="0"/>
              <a:t>ASF</a:t>
            </a:r>
            <a:r>
              <a:rPr lang="zh-CN" altLang="en-US" dirty="0"/>
              <a:t>，</a:t>
            </a:r>
            <a:r>
              <a:rPr lang="en-US" altLang="zh-CN" dirty="0"/>
              <a:t>Apache Software Foundation</a:t>
            </a:r>
            <a:r>
              <a:rPr lang="zh-CN" altLang="zh-CN" dirty="0"/>
              <a:t>）</a:t>
            </a:r>
            <a:r>
              <a:rPr lang="en-US" altLang="zh-CN" dirty="0">
                <a:hlinkClick r:id="rId2"/>
              </a:rPr>
              <a:t>http://www.apache.org</a:t>
            </a:r>
            <a:r>
              <a:rPr lang="en-US" altLang="zh-CN" dirty="0"/>
              <a:t> </a:t>
            </a:r>
            <a:r>
              <a:rPr lang="zh-CN" altLang="en-US" dirty="0"/>
              <a:t>维护</a:t>
            </a:r>
            <a:endParaRPr lang="en-US" altLang="zh-CN" dirty="0"/>
          </a:p>
          <a:p>
            <a:pPr lvl="1"/>
            <a:r>
              <a:rPr lang="en-US" altLang="zh-CN" dirty="0"/>
              <a:t>2012.02  ——  Apache 2.4</a:t>
            </a:r>
            <a:r>
              <a:rPr lang="zh-CN" altLang="en-US" dirty="0"/>
              <a:t>版发行</a:t>
            </a:r>
            <a:endParaRPr lang="en-US" altLang="zh-CN" sz="2400" dirty="0"/>
          </a:p>
          <a:p>
            <a:r>
              <a:rPr lang="zh-CN" altLang="en-US" sz="2800" dirty="0"/>
              <a:t>在功能、效率、扩展及速度方面居于领先的地位</a:t>
            </a:r>
            <a:endParaRPr lang="en-US" altLang="zh-CN" sz="2800" dirty="0"/>
          </a:p>
          <a:p>
            <a:pPr lvl="1"/>
            <a:r>
              <a:rPr lang="zh-CN" altLang="en-US" dirty="0"/>
              <a:t>根据</a:t>
            </a:r>
            <a:r>
              <a:rPr lang="en-US" altLang="zh-CN" dirty="0" err="1">
                <a:hlinkClick r:id="rId3"/>
              </a:rPr>
              <a:t>Netcraft</a:t>
            </a:r>
            <a:r>
              <a:rPr lang="zh-CN" altLang="en-US" dirty="0"/>
              <a:t>提供的最新调查资料，</a:t>
            </a:r>
            <a:r>
              <a:rPr lang="en-US" altLang="zh-CN" dirty="0"/>
              <a:t>Apache Web</a:t>
            </a:r>
            <a:r>
              <a:rPr lang="zh-CN" altLang="en-US" dirty="0"/>
              <a:t>服务器是使用比例最高的</a:t>
            </a:r>
            <a:r>
              <a:rPr lang="en-US" altLang="zh-CN" dirty="0"/>
              <a:t>Web</a:t>
            </a:r>
            <a:r>
              <a:rPr lang="zh-CN" altLang="en-US" dirty="0"/>
              <a:t>服务器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 </a:t>
            </a:r>
            <a:r>
              <a:rPr lang="zh-CN" altLang="zh-CN" dirty="0"/>
              <a:t>的特性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zh-CN" altLang="en-US" sz="2200" dirty="0"/>
              <a:t>开放源代码、跨平台应用。</a:t>
            </a:r>
          </a:p>
          <a:p>
            <a:r>
              <a:rPr lang="zh-CN" altLang="en-US" sz="2200" dirty="0"/>
              <a:t>模块化设计 、运行稳定、良好的安全性。</a:t>
            </a:r>
          </a:p>
          <a:p>
            <a:r>
              <a:rPr lang="zh-CN" altLang="en-US" sz="2200" dirty="0"/>
              <a:t>实现了动态共享对象</a:t>
            </a:r>
            <a:r>
              <a:rPr lang="en-US" altLang="zh-CN" sz="2200" dirty="0"/>
              <a:t>(DSO)</a:t>
            </a:r>
            <a:r>
              <a:rPr lang="zh-CN" altLang="en-US" sz="2200" dirty="0"/>
              <a:t>，允许在运行时动态装载功能模块。</a:t>
            </a:r>
          </a:p>
          <a:p>
            <a:r>
              <a:rPr lang="zh-CN" altLang="en-US" sz="2200" dirty="0"/>
              <a:t>支持最新的</a:t>
            </a:r>
            <a:r>
              <a:rPr lang="en-US" altLang="zh-CN" sz="2200" dirty="0"/>
              <a:t>HTTP 1.1</a:t>
            </a:r>
            <a:r>
              <a:rPr lang="zh-CN" altLang="en-US" sz="2200" dirty="0"/>
              <a:t>协议。</a:t>
            </a:r>
          </a:p>
          <a:p>
            <a:r>
              <a:rPr lang="zh-CN" altLang="en-US" sz="2200" dirty="0"/>
              <a:t>支持虚拟主机、支持</a:t>
            </a:r>
            <a:r>
              <a:rPr lang="en-US" altLang="zh-CN" sz="2200" dirty="0"/>
              <a:t>HTTP</a:t>
            </a:r>
            <a:r>
              <a:rPr lang="zh-CN" altLang="en-US" sz="2200" dirty="0"/>
              <a:t>认证、集成了代理服务、支持安全</a:t>
            </a:r>
            <a:r>
              <a:rPr lang="en-US" altLang="zh-CN" sz="2200" dirty="0"/>
              <a:t>Socket</a:t>
            </a:r>
            <a:r>
              <a:rPr lang="zh-CN" altLang="en-US" sz="2200" dirty="0"/>
              <a:t>层（</a:t>
            </a:r>
            <a:r>
              <a:rPr lang="en-US" altLang="zh-CN" sz="2200" dirty="0"/>
              <a:t>SSL</a:t>
            </a:r>
            <a:r>
              <a:rPr lang="zh-CN" altLang="en-US" sz="2200" dirty="0"/>
              <a:t>）。</a:t>
            </a:r>
          </a:p>
          <a:p>
            <a:r>
              <a:rPr lang="zh-CN" altLang="en-US" sz="2200" dirty="0"/>
              <a:t>使用简单而强有力的基于文本的配置文件、具有可定制的服务器日志。</a:t>
            </a:r>
          </a:p>
          <a:p>
            <a:r>
              <a:rPr lang="zh-CN" altLang="en-US" sz="2200" dirty="0"/>
              <a:t>支持通用网关接口</a:t>
            </a:r>
            <a:r>
              <a:rPr lang="en-US" altLang="zh-CN" sz="2200" dirty="0"/>
              <a:t>CGI</a:t>
            </a:r>
            <a:r>
              <a:rPr lang="zh-CN" altLang="en-US" sz="2200" dirty="0"/>
              <a:t>、</a:t>
            </a:r>
            <a:r>
              <a:rPr lang="en-US" altLang="zh-CN" sz="2200" dirty="0" err="1"/>
              <a:t>FastCGI</a:t>
            </a:r>
            <a:r>
              <a:rPr lang="zh-CN" altLang="en-US" sz="2200" dirty="0"/>
              <a:t>、服务器端包含命令（</a:t>
            </a:r>
            <a:r>
              <a:rPr lang="en-US" altLang="zh-CN" sz="2200" dirty="0"/>
              <a:t>SSI</a:t>
            </a:r>
            <a:r>
              <a:rPr lang="zh-CN" altLang="en-US" sz="2200" dirty="0"/>
              <a:t>）。</a:t>
            </a:r>
          </a:p>
          <a:p>
            <a:r>
              <a:rPr lang="zh-CN" altLang="en-US" sz="2200" dirty="0"/>
              <a:t>支持</a:t>
            </a:r>
            <a:r>
              <a:rPr lang="en-US" altLang="zh-CN" sz="2200" dirty="0"/>
              <a:t>PHP/Perl/Python/Ruby/Java </a:t>
            </a:r>
            <a:r>
              <a:rPr lang="en-US" altLang="zh-CN" sz="2200" dirty="0" err="1"/>
              <a:t>Servlets</a:t>
            </a:r>
            <a:r>
              <a:rPr lang="zh-CN" altLang="en-US" sz="2200" dirty="0"/>
              <a:t>等脚本编程语言。</a:t>
            </a:r>
          </a:p>
          <a:p>
            <a:r>
              <a:rPr lang="zh-CN" altLang="en-US" sz="2200" dirty="0"/>
              <a:t>支持第三方软件开发商提供的大量功能模块。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5373216"/>
            <a:ext cx="7056784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zh-CN" sz="2000" dirty="0"/>
              <a:t>参考</a:t>
            </a:r>
            <a:r>
              <a:rPr lang="en-US" altLang="zh-CN" sz="2000" dirty="0"/>
              <a:t> </a:t>
            </a:r>
            <a:r>
              <a:rPr lang="en-US" altLang="zh-CN" sz="2000" dirty="0">
                <a:hlinkClick r:id="rId2"/>
              </a:rPr>
              <a:t>http://httpd.apache.org/docs/2.4/new_features_2_4.html</a:t>
            </a:r>
            <a:endParaRPr lang="en-US" altLang="zh-CN" sz="2000" dirty="0"/>
          </a:p>
          <a:p>
            <a:r>
              <a:rPr lang="zh-CN" altLang="zh-CN" sz="2000" dirty="0"/>
              <a:t>查看</a:t>
            </a:r>
            <a:r>
              <a:rPr lang="en-US" altLang="zh-CN" sz="2000" dirty="0"/>
              <a:t>Apache 2.4</a:t>
            </a:r>
            <a:r>
              <a:rPr lang="zh-CN" altLang="zh-CN" sz="2000" dirty="0"/>
              <a:t>版的新特性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 </a:t>
            </a:r>
            <a:r>
              <a:rPr lang="zh-CN" altLang="zh-CN" dirty="0"/>
              <a:t>的结构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en-US" altLang="zh-CN" dirty="0"/>
              <a:t>Apache</a:t>
            </a:r>
            <a:r>
              <a:rPr lang="zh-CN" altLang="zh-CN" dirty="0"/>
              <a:t>由内核、标准模块和第三方提供的模块三个层次组成</a:t>
            </a:r>
            <a:endParaRPr lang="en-US" altLang="zh-CN" dirty="0"/>
          </a:p>
          <a:p>
            <a:r>
              <a:rPr lang="zh-CN" altLang="en-US" dirty="0"/>
              <a:t>模块信息：</a:t>
            </a:r>
            <a:r>
              <a:rPr lang="en-US" altLang="zh-CN" dirty="0"/>
              <a:t>http://modules.apache.org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pic>
        <p:nvPicPr>
          <p:cNvPr id="2050" name="Picture 2" descr="apache_stru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068960"/>
            <a:ext cx="5688632" cy="2964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 </a:t>
            </a:r>
            <a:r>
              <a:rPr lang="zh-CN" altLang="zh-CN" dirty="0"/>
              <a:t>的</a:t>
            </a:r>
            <a:r>
              <a:rPr lang="zh-CN" altLang="en-US" dirty="0"/>
              <a:t>运行模式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Apache 2.X</a:t>
            </a:r>
            <a:r>
              <a:rPr lang="zh-CN" altLang="zh-CN" dirty="0"/>
              <a:t>使用新的多处理模块（</a:t>
            </a:r>
            <a:r>
              <a:rPr lang="en-US" altLang="zh-CN" dirty="0"/>
              <a:t>Multi-Processing Module</a:t>
            </a:r>
            <a:r>
              <a:rPr lang="zh-CN" altLang="zh-CN" dirty="0"/>
              <a:t>，</a:t>
            </a:r>
            <a:r>
              <a:rPr lang="en-US" altLang="zh-CN" b="1" dirty="0"/>
              <a:t>MPM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/>
            <a:r>
              <a:rPr lang="zh-CN" altLang="zh-CN" dirty="0"/>
              <a:t>在服务器处理多个请求时控制</a:t>
            </a:r>
            <a:r>
              <a:rPr lang="en-US" altLang="zh-CN" dirty="0"/>
              <a:t>Apache</a:t>
            </a:r>
            <a:r>
              <a:rPr lang="zh-CN" altLang="zh-CN" dirty="0"/>
              <a:t>的运行方式</a:t>
            </a:r>
            <a:endParaRPr lang="en-US" altLang="zh-CN" dirty="0"/>
          </a:p>
          <a:p>
            <a:r>
              <a:rPr lang="en-US" altLang="zh-CN" dirty="0"/>
              <a:t>Apache</a:t>
            </a:r>
            <a:r>
              <a:rPr lang="zh-CN" altLang="zh-CN" dirty="0"/>
              <a:t>中的</a:t>
            </a:r>
            <a:r>
              <a:rPr lang="en-US" altLang="zh-CN" dirty="0"/>
              <a:t>3</a:t>
            </a:r>
            <a:r>
              <a:rPr lang="zh-CN" altLang="zh-CN" dirty="0"/>
              <a:t>种运行</a:t>
            </a:r>
            <a:r>
              <a:rPr lang="zh-CN" altLang="en-US" dirty="0"/>
              <a:t>模式</a:t>
            </a:r>
            <a:endParaRPr lang="en-US" altLang="zh-CN" dirty="0"/>
          </a:p>
          <a:p>
            <a:pPr lvl="1"/>
            <a:r>
              <a:rPr lang="zh-CN" altLang="en-US" dirty="0"/>
              <a:t>多进程模型</a:t>
            </a:r>
            <a:endParaRPr lang="en-US" altLang="zh-CN" dirty="0"/>
          </a:p>
          <a:p>
            <a:pPr lvl="2"/>
            <a:r>
              <a:rPr lang="zh-CN" altLang="en-US" b="1" dirty="0">
                <a:solidFill>
                  <a:srgbClr val="002060"/>
                </a:solidFill>
              </a:rPr>
              <a:t>预派生（</a:t>
            </a:r>
            <a:r>
              <a:rPr lang="en-US" altLang="zh-CN" b="1" dirty="0" err="1">
                <a:solidFill>
                  <a:srgbClr val="002060"/>
                </a:solidFill>
              </a:rPr>
              <a:t>Profork</a:t>
            </a:r>
            <a:r>
              <a:rPr lang="zh-CN" altLang="en-US" b="1" dirty="0">
                <a:solidFill>
                  <a:srgbClr val="002060"/>
                </a:solidFill>
              </a:rPr>
              <a:t>）</a:t>
            </a:r>
            <a:r>
              <a:rPr lang="en-US" altLang="zh-CN" b="1" dirty="0">
                <a:solidFill>
                  <a:srgbClr val="002060"/>
                </a:solidFill>
              </a:rPr>
              <a:t>MPM</a:t>
            </a:r>
            <a:endParaRPr lang="zh-CN" altLang="en-US" b="1" dirty="0">
              <a:solidFill>
                <a:srgbClr val="002060"/>
              </a:solidFill>
            </a:endParaRPr>
          </a:p>
          <a:p>
            <a:pPr lvl="1"/>
            <a:r>
              <a:rPr lang="zh-CN" altLang="en-US" dirty="0"/>
              <a:t>多进程多线程混合模型</a:t>
            </a:r>
            <a:endParaRPr lang="en-US" altLang="zh-CN" dirty="0"/>
          </a:p>
          <a:p>
            <a:pPr lvl="2"/>
            <a:r>
              <a:rPr lang="zh-CN" altLang="en-US" b="1" dirty="0">
                <a:solidFill>
                  <a:srgbClr val="002060"/>
                </a:solidFill>
              </a:rPr>
              <a:t>工作者（</a:t>
            </a:r>
            <a:r>
              <a:rPr lang="en-US" altLang="zh-CN" b="1" dirty="0">
                <a:solidFill>
                  <a:srgbClr val="002060"/>
                </a:solidFill>
              </a:rPr>
              <a:t>Worker</a:t>
            </a:r>
            <a:r>
              <a:rPr lang="zh-CN" altLang="en-US" b="1" dirty="0">
                <a:solidFill>
                  <a:srgbClr val="002060"/>
                </a:solidFill>
              </a:rPr>
              <a:t>）</a:t>
            </a:r>
            <a:r>
              <a:rPr lang="en-US" altLang="zh-CN" b="1" dirty="0">
                <a:solidFill>
                  <a:srgbClr val="002060"/>
                </a:solidFill>
              </a:rPr>
              <a:t>MPM</a:t>
            </a:r>
          </a:p>
          <a:p>
            <a:pPr lvl="2"/>
            <a:r>
              <a:rPr lang="zh-CN" altLang="en-US" b="1" dirty="0">
                <a:solidFill>
                  <a:srgbClr val="002060"/>
                </a:solidFill>
              </a:rPr>
              <a:t>事件（</a:t>
            </a:r>
            <a:r>
              <a:rPr lang="en-US" b="1" dirty="0">
                <a:solidFill>
                  <a:srgbClr val="002060"/>
                </a:solidFill>
              </a:rPr>
              <a:t>Event </a:t>
            </a:r>
            <a:r>
              <a:rPr lang="zh-CN" altLang="en-US" b="1" dirty="0">
                <a:solidFill>
                  <a:srgbClr val="002060"/>
                </a:solidFill>
              </a:rPr>
              <a:t>）</a:t>
            </a:r>
            <a:r>
              <a:rPr lang="en-US" altLang="zh-CN" b="1" dirty="0">
                <a:solidFill>
                  <a:srgbClr val="002060"/>
                </a:solidFill>
              </a:rPr>
              <a:t>MPM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CentOS</a:t>
            </a:r>
            <a:r>
              <a:rPr lang="zh-CN" altLang="zh-CN" dirty="0"/>
              <a:t>下的</a:t>
            </a:r>
            <a:r>
              <a:rPr lang="en-US" altLang="zh-CN" dirty="0"/>
              <a:t>Apache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</a:t>
            </a:r>
            <a:r>
              <a:rPr lang="zh-CN" altLang="en-US" dirty="0"/>
              <a:t>服务概览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73627"/>
          </a:xfrm>
        </p:spPr>
        <p:txBody>
          <a:bodyPr/>
          <a:lstStyle/>
          <a:p>
            <a:r>
              <a:rPr lang="zh-CN" altLang="en-US" sz="2800" dirty="0"/>
              <a:t>软件包： </a:t>
            </a:r>
            <a:r>
              <a:rPr lang="en-US" altLang="zh-CN" sz="2800" dirty="0" err="1"/>
              <a:t>httpd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httpd-devel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httpd</a:t>
            </a:r>
            <a:r>
              <a:rPr lang="en-US" altLang="zh-CN" sz="2800" dirty="0"/>
              <a:t>-manual</a:t>
            </a:r>
          </a:p>
          <a:p>
            <a:r>
              <a:rPr lang="zh-CN" altLang="en-US" sz="2800" dirty="0"/>
              <a:t>服务类型：由</a:t>
            </a:r>
            <a:r>
              <a:rPr lang="en-US" altLang="zh-CN" sz="2800" dirty="0" err="1"/>
              <a:t>Systemd</a:t>
            </a:r>
            <a:r>
              <a:rPr lang="zh-CN" altLang="en-US" sz="2800" dirty="0"/>
              <a:t>启动的守护进程</a:t>
            </a:r>
            <a:endParaRPr lang="en-US" altLang="zh-CN" sz="2800" dirty="0"/>
          </a:p>
          <a:p>
            <a:r>
              <a:rPr lang="zh-CN" altLang="en-US" sz="2800" dirty="0"/>
              <a:t>配置单元：</a:t>
            </a:r>
            <a:r>
              <a:rPr lang="en-US" altLang="zh-CN" sz="2800" dirty="0"/>
              <a:t> /</a:t>
            </a:r>
            <a:r>
              <a:rPr lang="en-US" altLang="zh-CN" sz="2800" dirty="0" err="1"/>
              <a:t>usr</a:t>
            </a:r>
            <a:r>
              <a:rPr lang="en-US" altLang="zh-CN" sz="2800" dirty="0"/>
              <a:t>/lib/</a:t>
            </a:r>
            <a:r>
              <a:rPr lang="en-US" altLang="zh-CN" sz="2800" dirty="0" err="1"/>
              <a:t>systemd</a:t>
            </a:r>
            <a:r>
              <a:rPr lang="en-US" altLang="zh-CN" sz="2800" dirty="0"/>
              <a:t>/system/</a:t>
            </a:r>
            <a:r>
              <a:rPr lang="en-US" altLang="zh-CN" sz="2800" dirty="0" err="1">
                <a:solidFill>
                  <a:srgbClr val="FF0000"/>
                </a:solidFill>
              </a:rPr>
              <a:t>httpd.service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dirty="0"/>
              <a:t>守护进程： 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r>
              <a:rPr lang="en-US" altLang="zh-CN" dirty="0"/>
              <a:t>/</a:t>
            </a:r>
            <a:r>
              <a:rPr lang="en-US" altLang="zh-CN" dirty="0" err="1"/>
              <a:t>httpd</a:t>
            </a:r>
            <a:endParaRPr lang="en-US" altLang="zh-CN" dirty="0"/>
          </a:p>
          <a:p>
            <a:r>
              <a:rPr lang="zh-CN" altLang="en-US" dirty="0"/>
              <a:t>端口： </a:t>
            </a:r>
            <a:r>
              <a:rPr lang="en-US" altLang="zh-CN" dirty="0"/>
              <a:t>80(http), 443(https)</a:t>
            </a:r>
          </a:p>
          <a:p>
            <a:r>
              <a:rPr lang="zh-CN" altLang="en-US" dirty="0"/>
              <a:t>配置： </a:t>
            </a:r>
            <a:r>
              <a:rPr lang="en-US" altLang="zh-CN" dirty="0"/>
              <a:t>/etc/</a:t>
            </a:r>
            <a:r>
              <a:rPr lang="en-US" altLang="zh-CN" dirty="0" err="1"/>
              <a:t>httpd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Web</a:t>
            </a:r>
            <a:r>
              <a:rPr lang="zh-CN" altLang="en-US" dirty="0"/>
              <a:t>文档：</a:t>
            </a:r>
            <a:r>
              <a:rPr lang="en-US" altLang="zh-CN" dirty="0"/>
              <a:t> /</a:t>
            </a:r>
            <a:r>
              <a:rPr lang="en-US" altLang="zh-CN" dirty="0" err="1"/>
              <a:t>var</a:t>
            </a:r>
            <a:r>
              <a:rPr lang="en-US" altLang="zh-CN" dirty="0"/>
              <a:t>/www/</a:t>
            </a:r>
          </a:p>
          <a:p>
            <a:r>
              <a:rPr lang="zh-CN" altLang="en-US" dirty="0"/>
              <a:t>相关软件包： </a:t>
            </a:r>
            <a:r>
              <a:rPr lang="en-US" altLang="zh-CN" dirty="0" err="1"/>
              <a:t>mod_ssl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</a:t>
            </a:r>
            <a:r>
              <a:rPr lang="zh-CN" altLang="en-US" dirty="0"/>
              <a:t>的安装和启动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zh-CN" altLang="en-US" dirty="0"/>
              <a:t>安装</a:t>
            </a:r>
            <a:endParaRPr lang="en-US" altLang="zh-CN" dirty="0"/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yum install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httpd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httpd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-manual</a:t>
            </a:r>
          </a:p>
          <a:p>
            <a:r>
              <a:rPr lang="zh-CN" altLang="en-US" dirty="0"/>
              <a:t>管理</a:t>
            </a:r>
            <a:r>
              <a:rPr lang="en-US" altLang="zh-CN" dirty="0" err="1"/>
              <a:t>httpd</a:t>
            </a:r>
            <a:r>
              <a:rPr lang="zh-CN" altLang="en-US" dirty="0"/>
              <a:t>服务</a:t>
            </a:r>
            <a:endParaRPr lang="en-US" altLang="zh-CN" dirty="0"/>
          </a:p>
          <a:p>
            <a:pPr lvl="1"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systemctl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 {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start|stop|status|restart|reload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}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httpd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systemctl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 {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enable|disable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}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httpd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zh-CN" altLang="zh-CN" dirty="0"/>
              <a:t>检查配置文件的正确性</a:t>
            </a:r>
            <a:endParaRPr lang="en-US" altLang="zh-CN" dirty="0"/>
          </a:p>
          <a:p>
            <a:pPr lvl="1">
              <a:buNone/>
            </a:pPr>
            <a:r>
              <a:rPr lang="fr-FR" altLang="zh-CN" b="1" dirty="0">
                <a:solidFill>
                  <a:schemeClr val="accent6">
                    <a:lumMod val="75000"/>
                  </a:schemeClr>
                </a:solidFill>
              </a:rPr>
              <a:t># apachectl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-t</a:t>
            </a:r>
            <a:r>
              <a:rPr lang="fr-FR" altLang="zh-C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1">
              <a:buNone/>
            </a:pPr>
            <a:r>
              <a:rPr lang="fr-FR" altLang="zh-CN" b="1" dirty="0">
                <a:solidFill>
                  <a:schemeClr val="accent6">
                    <a:lumMod val="75000"/>
                  </a:schemeClr>
                </a:solidFill>
              </a:rPr>
              <a:t># httpd -t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</a:t>
            </a:r>
            <a:r>
              <a:rPr lang="zh-CN" altLang="zh-CN" dirty="0"/>
              <a:t>的相关文件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30725"/>
          </a:xfrm>
        </p:spPr>
        <p:txBody>
          <a:bodyPr/>
          <a:lstStyle/>
          <a:p>
            <a:r>
              <a:rPr lang="zh-CN" altLang="en-US" dirty="0"/>
              <a:t>管理工具</a:t>
            </a:r>
            <a:endParaRPr lang="en-US" altLang="zh-CN" dirty="0"/>
          </a:p>
          <a:p>
            <a:pPr lvl="1"/>
            <a:r>
              <a:rPr lang="en-US" altLang="zh-CN" sz="2200" b="1" dirty="0"/>
              <a:t>/</a:t>
            </a:r>
            <a:r>
              <a:rPr lang="en-US" altLang="zh-CN" sz="2200" b="1" dirty="0" err="1"/>
              <a:t>usr</a:t>
            </a:r>
            <a:r>
              <a:rPr lang="en-US" altLang="zh-CN" sz="2200" b="1" dirty="0"/>
              <a:t>/</a:t>
            </a:r>
            <a:r>
              <a:rPr lang="en-US" altLang="zh-CN" sz="2200" b="1" dirty="0" err="1"/>
              <a:t>sbin</a:t>
            </a:r>
            <a:r>
              <a:rPr lang="en-US" altLang="zh-CN" sz="2200" b="1" dirty="0"/>
              <a:t>/</a:t>
            </a:r>
            <a:r>
              <a:rPr lang="en-US" altLang="zh-CN" sz="2200" b="1" dirty="0" err="1"/>
              <a:t>apachectl</a:t>
            </a:r>
            <a:r>
              <a:rPr lang="en-US" altLang="zh-CN" sz="2200" dirty="0"/>
              <a:t>: Apache HTTP </a:t>
            </a:r>
            <a:r>
              <a:rPr lang="zh-CN" altLang="en-US" sz="2200" dirty="0"/>
              <a:t>服务器控制接口</a:t>
            </a:r>
          </a:p>
          <a:p>
            <a:pPr lvl="1"/>
            <a:r>
              <a:rPr lang="en-US" altLang="zh-CN" sz="2200" b="1" dirty="0"/>
              <a:t>/</a:t>
            </a:r>
            <a:r>
              <a:rPr lang="en-US" altLang="zh-CN" sz="2200" b="1" dirty="0" err="1"/>
              <a:t>usr</a:t>
            </a:r>
            <a:r>
              <a:rPr lang="en-US" altLang="zh-CN" sz="2200" b="1" dirty="0"/>
              <a:t>/bin/</a:t>
            </a:r>
            <a:r>
              <a:rPr lang="en-US" altLang="zh-CN" sz="2200" b="1" dirty="0" err="1"/>
              <a:t>ab</a:t>
            </a:r>
            <a:r>
              <a:rPr lang="zh-CN" altLang="en-US" sz="2200" dirty="0"/>
              <a:t>：</a:t>
            </a:r>
            <a:r>
              <a:rPr lang="en-US" altLang="zh-CN" sz="2200" dirty="0"/>
              <a:t>Apache HTTP </a:t>
            </a:r>
            <a:r>
              <a:rPr lang="zh-CN" altLang="en-US" sz="2200" dirty="0"/>
              <a:t>服务器性能测试工具</a:t>
            </a:r>
          </a:p>
          <a:p>
            <a:pPr lvl="1"/>
            <a:r>
              <a:rPr lang="en-US" altLang="zh-CN" sz="2200" b="1" dirty="0"/>
              <a:t>/</a:t>
            </a:r>
            <a:r>
              <a:rPr lang="en-US" altLang="zh-CN" sz="2200" b="1" dirty="0" err="1"/>
              <a:t>usr</a:t>
            </a:r>
            <a:r>
              <a:rPr lang="en-US" altLang="zh-CN" sz="2200" b="1" dirty="0"/>
              <a:t>/bin/</a:t>
            </a:r>
            <a:r>
              <a:rPr lang="en-US" altLang="zh-CN" sz="2200" b="1" dirty="0" err="1"/>
              <a:t>logresolve</a:t>
            </a:r>
            <a:r>
              <a:rPr lang="zh-CN" altLang="en-US" sz="2200" dirty="0"/>
              <a:t>：将 </a:t>
            </a:r>
            <a:r>
              <a:rPr lang="en-US" altLang="zh-CN" sz="2200" dirty="0"/>
              <a:t>Apache </a:t>
            </a:r>
            <a:r>
              <a:rPr lang="zh-CN" altLang="en-US" sz="2200" dirty="0"/>
              <a:t>日志文件中的 </a:t>
            </a:r>
            <a:r>
              <a:rPr lang="en-US" altLang="zh-CN" sz="2200" dirty="0"/>
              <a:t>IP </a:t>
            </a:r>
            <a:r>
              <a:rPr lang="zh-CN" altLang="en-US" sz="2200" dirty="0"/>
              <a:t>地址解析为主机名</a:t>
            </a:r>
          </a:p>
          <a:p>
            <a:pPr lvl="1"/>
            <a:r>
              <a:rPr lang="en-US" altLang="zh-CN" sz="2200" b="1" dirty="0"/>
              <a:t>/</a:t>
            </a:r>
            <a:r>
              <a:rPr lang="en-US" altLang="zh-CN" sz="2200" b="1" dirty="0" err="1"/>
              <a:t>usr</a:t>
            </a:r>
            <a:r>
              <a:rPr lang="en-US" altLang="zh-CN" sz="2200" b="1" dirty="0"/>
              <a:t>/</a:t>
            </a:r>
            <a:r>
              <a:rPr lang="en-US" altLang="zh-CN" sz="2200" b="1" dirty="0" err="1"/>
              <a:t>sbin</a:t>
            </a:r>
            <a:r>
              <a:rPr lang="en-US" altLang="zh-CN" sz="2200" b="1" dirty="0"/>
              <a:t>/</a:t>
            </a:r>
            <a:r>
              <a:rPr lang="en-US" altLang="zh-CN" sz="2200" b="1" dirty="0" err="1"/>
              <a:t>rotatelogs</a:t>
            </a:r>
            <a:r>
              <a:rPr lang="en-US" altLang="zh-CN" sz="2200" dirty="0"/>
              <a:t>:</a:t>
            </a:r>
            <a:r>
              <a:rPr lang="en-US" altLang="zh-CN" sz="2200" b="1" dirty="0"/>
              <a:t> </a:t>
            </a:r>
            <a:r>
              <a:rPr lang="zh-CN" altLang="en-US" sz="2200" dirty="0"/>
              <a:t>滚动 </a:t>
            </a:r>
            <a:r>
              <a:rPr lang="en-US" altLang="zh-CN" sz="2200" dirty="0"/>
              <a:t>Apache </a:t>
            </a:r>
            <a:r>
              <a:rPr lang="zh-CN" altLang="en-US" sz="2200" dirty="0"/>
              <a:t>日志而无须终止服务器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查看</a:t>
            </a:r>
            <a:r>
              <a:rPr lang="en-US" altLang="zh-CN" dirty="0"/>
              <a:t>Apache </a:t>
            </a:r>
            <a:r>
              <a:rPr lang="zh-CN" altLang="zh-CN" dirty="0"/>
              <a:t>的相关信息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显示</a:t>
            </a:r>
            <a:r>
              <a:rPr lang="en-US" altLang="zh-CN" dirty="0"/>
              <a:t>Apache</a:t>
            </a:r>
            <a:r>
              <a:rPr lang="zh-CN" altLang="en-US" dirty="0"/>
              <a:t>的编译参数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apachectl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-V 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或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httpd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-V</a:t>
            </a:r>
          </a:p>
          <a:p>
            <a:r>
              <a:rPr lang="zh-CN" altLang="en-US" dirty="0"/>
              <a:t>查看已经被编译的模块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apachectl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-l 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或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httpd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-l</a:t>
            </a:r>
          </a:p>
          <a:p>
            <a:r>
              <a:rPr lang="zh-CN" altLang="en-US" dirty="0"/>
              <a:t>列出所有模块，包括</a:t>
            </a:r>
            <a:r>
              <a:rPr lang="en-US" altLang="zh-CN" dirty="0" err="1"/>
              <a:t>mod_so</a:t>
            </a:r>
            <a:r>
              <a:rPr lang="zh-CN" altLang="en-US" dirty="0"/>
              <a:t>加载的</a:t>
            </a:r>
            <a:r>
              <a:rPr lang="en-US" altLang="zh-CN" dirty="0"/>
              <a:t>DSO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apachectl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-M 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或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httpd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-M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本章学习目标 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掌握</a:t>
            </a:r>
            <a:r>
              <a:rPr lang="en-US" altLang="zh-CN" dirty="0"/>
              <a:t>Web</a:t>
            </a:r>
            <a:r>
              <a:rPr lang="zh-CN" altLang="en-US" dirty="0"/>
              <a:t>组件的组成</a:t>
            </a:r>
            <a:endParaRPr lang="en-US" altLang="zh-CN" dirty="0"/>
          </a:p>
          <a:p>
            <a:r>
              <a:rPr lang="zh-CN" altLang="en-US" dirty="0"/>
              <a:t>熟悉</a:t>
            </a:r>
            <a:r>
              <a:rPr lang="en-US" altLang="zh-CN" dirty="0"/>
              <a:t>Apache</a:t>
            </a:r>
            <a:r>
              <a:rPr lang="zh-CN" altLang="en-US" dirty="0"/>
              <a:t>的特性、结构和运行机制</a:t>
            </a:r>
          </a:p>
          <a:p>
            <a:r>
              <a:rPr lang="zh-CN" altLang="en-US" dirty="0"/>
              <a:t>掌握</a:t>
            </a:r>
            <a:r>
              <a:rPr lang="en-US" altLang="zh-CN" dirty="0"/>
              <a:t>Apache</a:t>
            </a:r>
            <a:r>
              <a:rPr lang="zh-CN" altLang="en-US" dirty="0"/>
              <a:t>的安装、启动与停止</a:t>
            </a:r>
          </a:p>
          <a:p>
            <a:r>
              <a:rPr lang="zh-CN" altLang="en-US" dirty="0"/>
              <a:t>熟悉</a:t>
            </a:r>
            <a:r>
              <a:rPr lang="en-US" altLang="zh-CN" dirty="0"/>
              <a:t>Apache</a:t>
            </a:r>
            <a:r>
              <a:rPr lang="zh-CN" altLang="en-US" dirty="0"/>
              <a:t>的配置文件语法</a:t>
            </a:r>
            <a:endParaRPr lang="en-US" altLang="zh-CN" dirty="0"/>
          </a:p>
          <a:p>
            <a:r>
              <a:rPr lang="zh-CN" altLang="en-US" dirty="0"/>
              <a:t>掌握别名和目录容器的配置</a:t>
            </a:r>
          </a:p>
          <a:p>
            <a:r>
              <a:rPr lang="zh-CN" altLang="en-US" dirty="0"/>
              <a:t>掌握主机访问控制、认证和授权的配置</a:t>
            </a:r>
            <a:endParaRPr lang="en-US" altLang="zh-CN" dirty="0"/>
          </a:p>
          <a:p>
            <a:r>
              <a:rPr lang="zh-CN" altLang="en-US" dirty="0"/>
              <a:t>掌握基于</a:t>
            </a:r>
            <a:r>
              <a:rPr lang="en-US" altLang="zh-CN" dirty="0"/>
              <a:t>IP</a:t>
            </a:r>
            <a:r>
              <a:rPr lang="zh-CN" altLang="en-US" dirty="0"/>
              <a:t>和域名的虚拟主机配置</a:t>
            </a:r>
            <a:endParaRPr lang="en-US" altLang="zh-CN" dirty="0"/>
          </a:p>
          <a:p>
            <a:r>
              <a:rPr lang="zh-CN" altLang="en-US" dirty="0"/>
              <a:t>掌握基于</a:t>
            </a:r>
            <a:r>
              <a:rPr lang="en-US" altLang="zh-CN" dirty="0"/>
              <a:t>SSL</a:t>
            </a:r>
            <a:r>
              <a:rPr lang="zh-CN" altLang="en-US" dirty="0"/>
              <a:t>协议的</a:t>
            </a:r>
            <a:r>
              <a:rPr lang="en-US" altLang="zh-CN"/>
              <a:t>Apache</a:t>
            </a:r>
            <a:r>
              <a:rPr lang="zh-CN" altLang="en-US"/>
              <a:t>配置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B645-3D00-4390-A80B-A886A73B120C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CentOS</a:t>
            </a:r>
            <a:r>
              <a:rPr lang="zh-CN" altLang="en-US" dirty="0"/>
              <a:t>下</a:t>
            </a:r>
            <a:r>
              <a:rPr lang="en-US" altLang="zh-CN" dirty="0"/>
              <a:t>Apache</a:t>
            </a:r>
            <a:r>
              <a:rPr lang="zh-CN" altLang="en-US" dirty="0"/>
              <a:t>的默认配置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zh-CN" altLang="en-US" sz="2800" dirty="0"/>
              <a:t>服务器的根目录： </a:t>
            </a:r>
            <a:r>
              <a:rPr lang="en-US" altLang="zh-CN" sz="2800" dirty="0"/>
              <a:t>/etc/</a:t>
            </a:r>
            <a:r>
              <a:rPr lang="en-US" altLang="zh-CN" sz="2800" dirty="0" err="1"/>
              <a:t>httpd</a:t>
            </a:r>
            <a:endParaRPr lang="en-US" altLang="zh-CN" sz="2800" dirty="0"/>
          </a:p>
          <a:p>
            <a:r>
              <a:rPr lang="zh-CN" altLang="en-US" sz="2800" dirty="0"/>
              <a:t>运行</a:t>
            </a:r>
            <a:r>
              <a:rPr lang="en-US" altLang="zh-CN" sz="2800" dirty="0"/>
              <a:t>Apache</a:t>
            </a:r>
            <a:r>
              <a:rPr lang="zh-CN" altLang="en-US" sz="2800" dirty="0"/>
              <a:t>的用户：</a:t>
            </a:r>
            <a:r>
              <a:rPr lang="en-US" altLang="zh-CN" sz="2800" dirty="0"/>
              <a:t>apache</a:t>
            </a:r>
          </a:p>
          <a:p>
            <a:r>
              <a:rPr lang="zh-CN" altLang="en-US" sz="2800" dirty="0"/>
              <a:t>运行</a:t>
            </a:r>
            <a:r>
              <a:rPr lang="en-US" altLang="zh-CN" sz="2800" dirty="0"/>
              <a:t>Apache</a:t>
            </a:r>
            <a:r>
              <a:rPr lang="zh-CN" altLang="en-US" sz="2800" dirty="0"/>
              <a:t>的组： </a:t>
            </a:r>
            <a:r>
              <a:rPr lang="en-US" altLang="zh-CN" sz="2800" dirty="0"/>
              <a:t>apache</a:t>
            </a:r>
          </a:p>
          <a:p>
            <a:r>
              <a:rPr lang="zh-CN" altLang="en-US" sz="2800" dirty="0"/>
              <a:t>监听端口：</a:t>
            </a:r>
            <a:r>
              <a:rPr lang="en-US" altLang="zh-CN" sz="2800" dirty="0"/>
              <a:t>80</a:t>
            </a:r>
          </a:p>
          <a:p>
            <a:r>
              <a:rPr lang="zh-CN" altLang="en-US" sz="2800" dirty="0"/>
              <a:t>模块存放路径：</a:t>
            </a:r>
            <a:r>
              <a:rPr lang="en-US" altLang="zh-CN" sz="2800" dirty="0"/>
              <a:t>/</a:t>
            </a:r>
            <a:r>
              <a:rPr lang="en-US" altLang="zh-CN" sz="2800" dirty="0" err="1"/>
              <a:t>usr</a:t>
            </a:r>
            <a:r>
              <a:rPr lang="en-US" altLang="zh-CN" sz="2800" dirty="0"/>
              <a:t>/lib/</a:t>
            </a:r>
            <a:r>
              <a:rPr lang="en-US" altLang="zh-CN" sz="2800" dirty="0" err="1"/>
              <a:t>httpd</a:t>
            </a:r>
            <a:r>
              <a:rPr lang="en-US" altLang="zh-CN" sz="2800" dirty="0"/>
              <a:t>/modules</a:t>
            </a:r>
          </a:p>
          <a:p>
            <a:r>
              <a:rPr lang="en-US" altLang="zh-CN" sz="2800" dirty="0" err="1"/>
              <a:t>prefork</a:t>
            </a:r>
            <a:r>
              <a:rPr lang="en-US" altLang="zh-CN" sz="2800" dirty="0"/>
              <a:t> MPM </a:t>
            </a:r>
            <a:r>
              <a:rPr lang="zh-CN" altLang="en-US" sz="2800" dirty="0"/>
              <a:t>运行方式的参数：</a:t>
            </a:r>
          </a:p>
          <a:p>
            <a:pPr lvl="1"/>
            <a:r>
              <a:rPr lang="en-US" altLang="zh-CN" dirty="0" err="1"/>
              <a:t>StartServers</a:t>
            </a:r>
            <a:r>
              <a:rPr lang="en-US" altLang="zh-CN" dirty="0"/>
              <a:t> 8</a:t>
            </a:r>
          </a:p>
          <a:p>
            <a:pPr lvl="1"/>
            <a:r>
              <a:rPr lang="en-US" altLang="zh-CN" dirty="0" err="1"/>
              <a:t>MinSpareServers</a:t>
            </a:r>
            <a:r>
              <a:rPr lang="en-US" altLang="zh-CN" dirty="0"/>
              <a:t> 5</a:t>
            </a:r>
          </a:p>
          <a:p>
            <a:pPr lvl="1"/>
            <a:r>
              <a:rPr lang="en-US" altLang="zh-CN" dirty="0" err="1"/>
              <a:t>MaxSpareServers</a:t>
            </a:r>
            <a:r>
              <a:rPr lang="en-US" altLang="zh-CN" dirty="0"/>
              <a:t> 20</a:t>
            </a:r>
          </a:p>
          <a:p>
            <a:pPr lvl="1"/>
            <a:r>
              <a:rPr lang="en-US" altLang="zh-CN" dirty="0" err="1"/>
              <a:t>MaxClients</a:t>
            </a:r>
            <a:r>
              <a:rPr lang="en-US" altLang="zh-CN" dirty="0"/>
              <a:t> 150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CentOS</a:t>
            </a:r>
            <a:r>
              <a:rPr lang="zh-CN" altLang="en-US" dirty="0"/>
              <a:t>下</a:t>
            </a:r>
            <a:r>
              <a:rPr lang="en-US" altLang="zh-CN" dirty="0"/>
              <a:t>Apache</a:t>
            </a:r>
            <a:r>
              <a:rPr lang="zh-CN" altLang="en-US" dirty="0"/>
              <a:t>的默认配置</a:t>
            </a:r>
            <a:br>
              <a:rPr lang="en-US" altLang="zh-CN" dirty="0"/>
            </a:br>
            <a:r>
              <a:rPr lang="zh-CN" altLang="en-US" dirty="0"/>
              <a:t>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默认的</a:t>
            </a:r>
            <a:r>
              <a:rPr lang="en-US" altLang="zh-CN" dirty="0"/>
              <a:t>Web</a:t>
            </a:r>
            <a:r>
              <a:rPr lang="zh-CN" altLang="en-US" dirty="0"/>
              <a:t>文档</a:t>
            </a:r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en-US" altLang="zh-CN" dirty="0"/>
              <a:t>/www/html/</a:t>
            </a:r>
            <a:r>
              <a:rPr lang="zh-CN" altLang="en-US" dirty="0"/>
              <a:t>：根文档目录</a:t>
            </a:r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en-US" altLang="zh-CN" dirty="0"/>
              <a:t>/www/</a:t>
            </a:r>
            <a:r>
              <a:rPr lang="en-US" altLang="zh-CN" dirty="0" err="1"/>
              <a:t>cgi</a:t>
            </a:r>
            <a:r>
              <a:rPr lang="en-US" altLang="zh-CN" dirty="0"/>
              <a:t>-bin/</a:t>
            </a:r>
            <a:r>
              <a:rPr lang="zh-CN" altLang="en-US" dirty="0"/>
              <a:t>：</a:t>
            </a:r>
            <a:r>
              <a:rPr lang="en-US" altLang="zh-CN" dirty="0"/>
              <a:t>CGI</a:t>
            </a:r>
            <a:r>
              <a:rPr lang="zh-CN" altLang="en-US" dirty="0"/>
              <a:t>程序目录</a:t>
            </a:r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en-US" altLang="zh-CN" dirty="0"/>
              <a:t>/www/error/</a:t>
            </a:r>
            <a:r>
              <a:rPr lang="zh-CN" altLang="en-US" dirty="0"/>
              <a:t>：默认的错误文档目录</a:t>
            </a:r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en-US" altLang="zh-CN" dirty="0"/>
              <a:t>/www/icons/</a:t>
            </a:r>
            <a:r>
              <a:rPr lang="zh-CN" altLang="en-US" dirty="0"/>
              <a:t>：与</a:t>
            </a:r>
            <a:r>
              <a:rPr lang="en-US" altLang="zh-CN" dirty="0"/>
              <a:t>icons</a:t>
            </a:r>
            <a:r>
              <a:rPr lang="zh-CN" altLang="en-US" dirty="0"/>
              <a:t>相关的图片目录</a:t>
            </a:r>
          </a:p>
          <a:p>
            <a:r>
              <a:rPr lang="zh-CN" altLang="en-US" dirty="0"/>
              <a:t>默认的日志文件</a:t>
            </a:r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en-US" altLang="zh-CN" dirty="0"/>
              <a:t>/log/</a:t>
            </a:r>
            <a:r>
              <a:rPr lang="en-US" altLang="zh-CN" dirty="0" err="1"/>
              <a:t>httpd</a:t>
            </a:r>
            <a:r>
              <a:rPr lang="en-US" altLang="zh-CN" dirty="0"/>
              <a:t>/</a:t>
            </a:r>
            <a:r>
              <a:rPr lang="en-US" altLang="zh-CN" dirty="0" err="1"/>
              <a:t>access_log</a:t>
            </a:r>
            <a:r>
              <a:rPr lang="zh-CN" altLang="en-US" dirty="0"/>
              <a:t>：访问日志</a:t>
            </a:r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en-US" altLang="zh-CN" dirty="0"/>
              <a:t>/log/</a:t>
            </a:r>
            <a:r>
              <a:rPr lang="en-US" altLang="zh-CN" dirty="0" err="1"/>
              <a:t>httpd</a:t>
            </a:r>
            <a:r>
              <a:rPr lang="en-US" altLang="zh-CN" dirty="0"/>
              <a:t>/</a:t>
            </a:r>
            <a:r>
              <a:rPr lang="en-US" altLang="zh-CN" dirty="0" err="1"/>
              <a:t>error_log</a:t>
            </a:r>
            <a:r>
              <a:rPr lang="zh-CN" altLang="en-US" dirty="0"/>
              <a:t>：错误日志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31</a:t>
            </a:fld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CentOS</a:t>
            </a:r>
            <a:r>
              <a:rPr lang="zh-CN" altLang="en-US" dirty="0"/>
              <a:t>下</a:t>
            </a:r>
            <a:r>
              <a:rPr lang="en-US" altLang="zh-CN" dirty="0"/>
              <a:t>Apache</a:t>
            </a:r>
            <a:r>
              <a:rPr lang="zh-CN" altLang="en-US" dirty="0"/>
              <a:t>的默认配置</a:t>
            </a:r>
            <a:br>
              <a:rPr lang="en-US" altLang="zh-CN" dirty="0"/>
            </a:br>
            <a:r>
              <a:rPr lang="zh-CN" altLang="en-US" dirty="0"/>
              <a:t>（续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30117"/>
          </a:xfrm>
        </p:spPr>
        <p:txBody>
          <a:bodyPr/>
          <a:lstStyle/>
          <a:p>
            <a:r>
              <a:rPr lang="en-US" altLang="zh-CN" dirty="0"/>
              <a:t>Apache </a:t>
            </a:r>
            <a:r>
              <a:rPr lang="zh-CN" altLang="zh-CN" dirty="0"/>
              <a:t>的配置文件</a:t>
            </a:r>
            <a:endParaRPr lang="en-US" altLang="zh-CN" dirty="0"/>
          </a:p>
          <a:p>
            <a:pPr lvl="1"/>
            <a:r>
              <a:rPr lang="en-US" altLang="zh-CN" sz="2400" b="1" dirty="0">
                <a:solidFill>
                  <a:srgbClr val="002060"/>
                </a:solidFill>
              </a:rPr>
              <a:t>/etc/</a:t>
            </a:r>
            <a:r>
              <a:rPr lang="en-US" altLang="zh-CN" sz="2400" b="1" dirty="0" err="1">
                <a:solidFill>
                  <a:srgbClr val="002060"/>
                </a:solidFill>
              </a:rPr>
              <a:t>httpd</a:t>
            </a:r>
            <a:r>
              <a:rPr lang="en-US" altLang="zh-CN" sz="2400" b="1" dirty="0">
                <a:solidFill>
                  <a:srgbClr val="002060"/>
                </a:solidFill>
              </a:rPr>
              <a:t>/conf/</a:t>
            </a:r>
            <a:r>
              <a:rPr lang="en-US" altLang="zh-CN" sz="2400" b="1" dirty="0" err="1">
                <a:solidFill>
                  <a:srgbClr val="002060"/>
                </a:solidFill>
              </a:rPr>
              <a:t>httpd.conf</a:t>
            </a:r>
            <a:r>
              <a:rPr lang="zh-CN" altLang="en-US" sz="2400" dirty="0"/>
              <a:t>：</a:t>
            </a:r>
            <a:r>
              <a:rPr lang="en-US" altLang="zh-CN" sz="2400" b="1" dirty="0"/>
              <a:t>Apache </a:t>
            </a:r>
            <a:r>
              <a:rPr lang="zh-CN" altLang="en-US" sz="2400" b="1" dirty="0"/>
              <a:t>的主配置文件</a:t>
            </a:r>
          </a:p>
          <a:p>
            <a:pPr lvl="1"/>
            <a:r>
              <a:rPr lang="en-US" altLang="zh-CN" sz="2400" b="1" dirty="0">
                <a:solidFill>
                  <a:srgbClr val="002060"/>
                </a:solidFill>
              </a:rPr>
              <a:t>/etc/</a:t>
            </a:r>
            <a:r>
              <a:rPr lang="en-US" altLang="zh-CN" sz="2400" b="1" dirty="0" err="1">
                <a:solidFill>
                  <a:srgbClr val="002060"/>
                </a:solidFill>
              </a:rPr>
              <a:t>httpd</a:t>
            </a:r>
            <a:r>
              <a:rPr lang="en-US" altLang="zh-CN" sz="2400" b="1" dirty="0">
                <a:solidFill>
                  <a:srgbClr val="002060"/>
                </a:solidFill>
              </a:rPr>
              <a:t>/</a:t>
            </a:r>
            <a:r>
              <a:rPr lang="en-US" altLang="zh-CN" sz="2400" b="1" dirty="0" err="1">
                <a:solidFill>
                  <a:srgbClr val="002060"/>
                </a:solidFill>
              </a:rPr>
              <a:t>conf.d</a:t>
            </a:r>
            <a:r>
              <a:rPr lang="en-US" altLang="zh-CN" sz="2400" b="1" dirty="0">
                <a:solidFill>
                  <a:srgbClr val="002060"/>
                </a:solidFill>
              </a:rPr>
              <a:t>/*.conf</a:t>
            </a:r>
            <a:r>
              <a:rPr lang="zh-CN" altLang="en-US" sz="2400" dirty="0"/>
              <a:t>：被主配置文件包含的配置文件</a:t>
            </a:r>
          </a:p>
          <a:p>
            <a:pPr lvl="1"/>
            <a:r>
              <a:rPr lang="en-US" altLang="zh-CN" sz="2400" b="1" dirty="0">
                <a:solidFill>
                  <a:srgbClr val="002060"/>
                </a:solidFill>
              </a:rPr>
              <a:t>/etc/</a:t>
            </a:r>
            <a:r>
              <a:rPr lang="en-US" altLang="zh-CN" sz="2400" b="1" dirty="0" err="1">
                <a:solidFill>
                  <a:srgbClr val="002060"/>
                </a:solidFill>
              </a:rPr>
              <a:t>httpd</a:t>
            </a:r>
            <a:r>
              <a:rPr lang="en-US" altLang="zh-CN" sz="2400" b="1" dirty="0">
                <a:solidFill>
                  <a:srgbClr val="002060"/>
                </a:solidFill>
              </a:rPr>
              <a:t>/conf/magic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mod_mime_magic</a:t>
            </a:r>
            <a:r>
              <a:rPr lang="en-US" altLang="zh-CN" sz="2400" dirty="0"/>
              <a:t> </a:t>
            </a:r>
            <a:r>
              <a:rPr lang="zh-CN" altLang="en-US" sz="2400" dirty="0"/>
              <a:t>模块使用的 </a:t>
            </a:r>
            <a:r>
              <a:rPr lang="en-US" altLang="zh-CN" sz="2400" dirty="0"/>
              <a:t>Magic </a:t>
            </a:r>
            <a:r>
              <a:rPr lang="zh-CN" altLang="en-US" sz="2400" dirty="0"/>
              <a:t>数据，无需配置</a:t>
            </a:r>
          </a:p>
          <a:p>
            <a:pPr lvl="1"/>
            <a:r>
              <a:rPr lang="en-US" altLang="zh-CN" sz="2400" b="1" dirty="0">
                <a:solidFill>
                  <a:srgbClr val="002060"/>
                </a:solidFill>
              </a:rPr>
              <a:t>/etc/</a:t>
            </a:r>
            <a:r>
              <a:rPr lang="en-US" altLang="zh-CN" sz="2400" b="1" dirty="0" err="1">
                <a:solidFill>
                  <a:srgbClr val="002060"/>
                </a:solidFill>
              </a:rPr>
              <a:t>logrotate.d</a:t>
            </a:r>
            <a:r>
              <a:rPr lang="en-US" altLang="zh-CN" sz="2400" b="1" dirty="0">
                <a:solidFill>
                  <a:srgbClr val="002060"/>
                </a:solidFill>
              </a:rPr>
              <a:t>/</a:t>
            </a:r>
            <a:r>
              <a:rPr lang="en-US" altLang="zh-CN" sz="2400" b="1" dirty="0" err="1">
                <a:solidFill>
                  <a:srgbClr val="002060"/>
                </a:solidFill>
              </a:rPr>
              <a:t>httpd</a:t>
            </a:r>
            <a:r>
              <a:rPr lang="zh-CN" altLang="en-US" sz="2400" dirty="0"/>
              <a:t>：</a:t>
            </a:r>
            <a:r>
              <a:rPr lang="en-US" altLang="zh-CN" sz="2400" dirty="0"/>
              <a:t>Apache </a:t>
            </a:r>
            <a:r>
              <a:rPr lang="zh-CN" altLang="en-US" sz="2400" dirty="0"/>
              <a:t>的日志滚动配置文件</a:t>
            </a:r>
          </a:p>
          <a:p>
            <a:pPr lvl="1"/>
            <a:r>
              <a:rPr lang="en-US" altLang="zh-CN" sz="2400" b="1" dirty="0">
                <a:solidFill>
                  <a:srgbClr val="002060"/>
                </a:solidFill>
              </a:rPr>
              <a:t>/etc/</a:t>
            </a:r>
            <a:r>
              <a:rPr lang="en-US" altLang="zh-CN" sz="2400" b="1" dirty="0" err="1">
                <a:solidFill>
                  <a:srgbClr val="002060"/>
                </a:solidFill>
              </a:rPr>
              <a:t>sysconfig</a:t>
            </a:r>
            <a:r>
              <a:rPr lang="en-US" altLang="zh-CN" sz="2400" b="1" dirty="0">
                <a:solidFill>
                  <a:srgbClr val="002060"/>
                </a:solidFill>
              </a:rPr>
              <a:t>/</a:t>
            </a:r>
            <a:r>
              <a:rPr lang="en-US" altLang="zh-CN" sz="2400" b="1" dirty="0" err="1">
                <a:solidFill>
                  <a:srgbClr val="002060"/>
                </a:solidFill>
              </a:rPr>
              <a:t>httpd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httpd</a:t>
            </a:r>
            <a:r>
              <a:rPr lang="en-US" altLang="zh-CN" sz="2400" dirty="0"/>
              <a:t> </a:t>
            </a:r>
            <a:r>
              <a:rPr lang="zh-CN" altLang="en-US" sz="2400" dirty="0"/>
              <a:t>守护进程的启动配置文件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32</a:t>
            </a:fld>
            <a:endParaRPr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</a:t>
            </a:r>
            <a:r>
              <a:rPr lang="zh-CN" altLang="zh-CN" dirty="0"/>
              <a:t>配置基础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</a:t>
            </a:r>
            <a:r>
              <a:rPr lang="zh-CN" altLang="en-US" dirty="0"/>
              <a:t>配置文件种类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zh-CN" altLang="en-US" dirty="0"/>
              <a:t>主配置文件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/etc/</a:t>
            </a:r>
            <a:r>
              <a:rPr lang="en-US" altLang="zh-CN" b="1" dirty="0" err="1">
                <a:solidFill>
                  <a:srgbClr val="002060"/>
                </a:solidFill>
              </a:rPr>
              <a:t>httpd</a:t>
            </a:r>
            <a:r>
              <a:rPr lang="en-US" altLang="zh-CN" b="1" dirty="0">
                <a:solidFill>
                  <a:srgbClr val="002060"/>
                </a:solidFill>
              </a:rPr>
              <a:t>/conf/</a:t>
            </a:r>
            <a:r>
              <a:rPr lang="en-US" altLang="zh-CN" b="1" dirty="0" err="1">
                <a:solidFill>
                  <a:srgbClr val="002060"/>
                </a:solidFill>
              </a:rPr>
              <a:t>httpd.conf</a:t>
            </a:r>
            <a:endParaRPr lang="en-US" altLang="zh-CN" b="1" dirty="0">
              <a:solidFill>
                <a:srgbClr val="002060"/>
              </a:solidFill>
            </a:endParaRPr>
          </a:p>
          <a:p>
            <a:r>
              <a:rPr lang="zh-CN" altLang="en-US" dirty="0"/>
              <a:t>被主配置文件包含的配置文件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/etc/</a:t>
            </a:r>
            <a:r>
              <a:rPr lang="en-US" altLang="zh-CN" b="1" dirty="0" err="1">
                <a:solidFill>
                  <a:srgbClr val="002060"/>
                </a:solidFill>
              </a:rPr>
              <a:t>httpd</a:t>
            </a:r>
            <a:r>
              <a:rPr lang="en-US" altLang="zh-CN" b="1" dirty="0">
                <a:solidFill>
                  <a:srgbClr val="002060"/>
                </a:solidFill>
              </a:rPr>
              <a:t>/</a:t>
            </a:r>
            <a:r>
              <a:rPr lang="en-US" altLang="zh-CN" b="1" dirty="0" err="1">
                <a:solidFill>
                  <a:srgbClr val="002060"/>
                </a:solidFill>
              </a:rPr>
              <a:t>conf.d</a:t>
            </a:r>
            <a:r>
              <a:rPr lang="en-US" altLang="zh-CN" b="1" dirty="0">
                <a:solidFill>
                  <a:srgbClr val="002060"/>
                </a:solidFill>
              </a:rPr>
              <a:t>/*.conf</a:t>
            </a:r>
          </a:p>
          <a:p>
            <a:pPr lvl="1"/>
            <a:r>
              <a:rPr lang="zh-CN" altLang="zh-CN" dirty="0"/>
              <a:t>可以</a:t>
            </a:r>
            <a:r>
              <a:rPr lang="zh-CN" altLang="en-US" dirty="0"/>
              <a:t>用</a:t>
            </a:r>
            <a:r>
              <a:rPr lang="en-US" altLang="zh-CN" b="1" dirty="0"/>
              <a:t>Include/</a:t>
            </a:r>
            <a:r>
              <a:rPr lang="en-US" b="1" dirty="0" err="1"/>
              <a:t>IncludeOptional</a:t>
            </a:r>
            <a:r>
              <a:rPr lang="zh-CN" altLang="en-US" dirty="0"/>
              <a:t>指令定义被包含的</a:t>
            </a:r>
            <a:r>
              <a:rPr lang="zh-CN" altLang="zh-CN" dirty="0"/>
              <a:t>配置文件</a:t>
            </a:r>
            <a:endParaRPr lang="en-US" altLang="zh-CN" dirty="0"/>
          </a:p>
          <a:p>
            <a:r>
              <a:rPr lang="zh-CN" altLang="zh-CN" dirty="0"/>
              <a:t>基于目录的配置文件</a:t>
            </a:r>
            <a:endParaRPr lang="en-US" altLang="zh-CN" dirty="0"/>
          </a:p>
          <a:p>
            <a:pPr lvl="1"/>
            <a:r>
              <a:rPr lang="zh-CN" altLang="zh-CN" sz="2400" dirty="0"/>
              <a:t>使用分布在网站目录树中的特殊文件来进行分散配置</a:t>
            </a:r>
            <a:endParaRPr lang="en-US" altLang="zh-CN" sz="2400" dirty="0"/>
          </a:p>
          <a:p>
            <a:pPr lvl="1"/>
            <a:r>
              <a:rPr lang="zh-CN" altLang="zh-CN" sz="2400" dirty="0"/>
              <a:t>这些特殊的文件默认为</a:t>
            </a:r>
            <a:r>
              <a:rPr lang="en-US" altLang="zh-CN" sz="2400" b="1" dirty="0">
                <a:solidFill>
                  <a:srgbClr val="002060"/>
                </a:solidFill>
              </a:rPr>
              <a:t> .</a:t>
            </a:r>
            <a:r>
              <a:rPr lang="en-US" altLang="zh-CN" sz="2400" b="1" dirty="0" err="1">
                <a:solidFill>
                  <a:srgbClr val="002060"/>
                </a:solidFill>
              </a:rPr>
              <a:t>htaccess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lvl="1"/>
            <a:r>
              <a:rPr lang="zh-CN" altLang="zh-CN" sz="2400" dirty="0"/>
              <a:t>也可以用</a:t>
            </a:r>
            <a:r>
              <a:rPr lang="en-US" altLang="zh-CN" sz="2400" dirty="0"/>
              <a:t> </a:t>
            </a:r>
            <a:r>
              <a:rPr lang="en-US" altLang="zh-CN" sz="2400" b="1" dirty="0" err="1"/>
              <a:t>AccessFileName</a:t>
            </a:r>
            <a:r>
              <a:rPr lang="en-US" altLang="zh-CN" sz="2400" dirty="0"/>
              <a:t> </a:t>
            </a:r>
            <a:r>
              <a:rPr lang="zh-CN" altLang="zh-CN" sz="2400" dirty="0"/>
              <a:t>指令来改变它的名字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34</a:t>
            </a:fld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配置文件的基本语法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每一行包含一个指令，在行尾使用反斜杠”</a:t>
            </a:r>
            <a:r>
              <a:rPr lang="en-US" altLang="zh-CN" dirty="0"/>
              <a:t>\”</a:t>
            </a:r>
            <a:r>
              <a:rPr lang="zh-CN" altLang="en-US" dirty="0"/>
              <a:t>可以表示续行</a:t>
            </a:r>
          </a:p>
          <a:p>
            <a:r>
              <a:rPr lang="zh-CN" altLang="en-US" dirty="0"/>
              <a:t>配置文件中的指令不区分大小写，但是指令的参数 </a:t>
            </a:r>
            <a:r>
              <a:rPr lang="en-US" altLang="zh-CN" dirty="0"/>
              <a:t>(argument) </a:t>
            </a:r>
            <a:r>
              <a:rPr lang="zh-CN" altLang="en-US" dirty="0"/>
              <a:t>通常区分大小写</a:t>
            </a:r>
          </a:p>
          <a:p>
            <a:r>
              <a:rPr lang="zh-CN" altLang="en-US" dirty="0"/>
              <a:t>以 ”</a:t>
            </a:r>
            <a:r>
              <a:rPr lang="en-US" altLang="zh-CN" dirty="0"/>
              <a:t>#” </a:t>
            </a:r>
            <a:r>
              <a:rPr lang="zh-CN" altLang="en-US" dirty="0"/>
              <a:t>开头的行被视为注解并在读取时被忽略。注解不能出现在指令的后边</a:t>
            </a:r>
          </a:p>
          <a:p>
            <a:r>
              <a:rPr lang="zh-CN" altLang="en-US" dirty="0"/>
              <a:t>空白行和指令前的空白字符将在读取时被忽略，因此可以采用缩进以保持配置层次的清晰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35</a:t>
            </a:fld>
            <a:endParaRPr lang="en-US" altLang="zh-C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 </a:t>
            </a:r>
            <a:r>
              <a:rPr lang="zh-CN" altLang="zh-CN" dirty="0"/>
              <a:t>的两种编译方式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zh-CN" altLang="en-US" dirty="0"/>
              <a:t>静态编译</a:t>
            </a:r>
            <a:endParaRPr lang="en-US" altLang="zh-CN" dirty="0"/>
          </a:p>
          <a:p>
            <a:pPr lvl="1"/>
            <a:r>
              <a:rPr lang="zh-CN" altLang="en-US" sz="2400" dirty="0"/>
              <a:t>将核心模块和所需要的模块一次性编译</a:t>
            </a:r>
          </a:p>
          <a:p>
            <a:pPr lvl="1"/>
            <a:r>
              <a:rPr lang="zh-CN" altLang="en-US" sz="2400" dirty="0"/>
              <a:t>优点：运行速度快</a:t>
            </a:r>
          </a:p>
          <a:p>
            <a:pPr lvl="1"/>
            <a:r>
              <a:rPr lang="zh-CN" altLang="en-US" sz="2400" dirty="0"/>
              <a:t>缺点：要增加或删除模块必须重新编译整个 </a:t>
            </a:r>
            <a:r>
              <a:rPr lang="en-US" altLang="zh-CN" sz="2400" dirty="0"/>
              <a:t>Apache</a:t>
            </a:r>
          </a:p>
          <a:p>
            <a:r>
              <a:rPr lang="zh-CN" altLang="en-US" dirty="0"/>
              <a:t>动态编译</a:t>
            </a:r>
            <a:endParaRPr lang="en-US" altLang="zh-CN" dirty="0"/>
          </a:p>
          <a:p>
            <a:pPr lvl="1"/>
            <a:r>
              <a:rPr lang="zh-CN" altLang="en-US" sz="2400" dirty="0"/>
              <a:t>只编译核心模块和 </a:t>
            </a:r>
            <a:r>
              <a:rPr lang="en-US" altLang="zh-CN" sz="2400" dirty="0"/>
              <a:t>DSO </a:t>
            </a:r>
            <a:r>
              <a:rPr lang="zh-CN" altLang="en-US" sz="2400" dirty="0"/>
              <a:t>（动态共享对象）模块 </a:t>
            </a:r>
            <a:r>
              <a:rPr lang="en-US" altLang="zh-CN" sz="2400" dirty="0"/>
              <a:t>— </a:t>
            </a:r>
            <a:r>
              <a:rPr lang="en-US" altLang="zh-CN" sz="2400" dirty="0" err="1"/>
              <a:t>mod_so</a:t>
            </a:r>
            <a:endParaRPr lang="en-US" altLang="zh-CN" sz="2400" dirty="0"/>
          </a:p>
          <a:p>
            <a:pPr lvl="1"/>
            <a:r>
              <a:rPr lang="zh-CN" altLang="en-US" sz="2400" dirty="0"/>
              <a:t>优点：各模块可以独立编译，并可随时用 </a:t>
            </a:r>
            <a:r>
              <a:rPr lang="en-US" altLang="zh-CN" sz="2400" dirty="0" err="1"/>
              <a:t>LoadModule</a:t>
            </a:r>
            <a:r>
              <a:rPr lang="en-US" altLang="zh-CN" sz="2400" dirty="0"/>
              <a:t> </a:t>
            </a:r>
            <a:r>
              <a:rPr lang="zh-CN" altLang="en-US" sz="2400" dirty="0"/>
              <a:t>指令加载，用于特定模块的指令可以用 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IfModule</a:t>
            </a:r>
            <a:r>
              <a:rPr lang="en-US" altLang="zh-CN" sz="2400" dirty="0"/>
              <a:t>&gt; </a:t>
            </a:r>
            <a:r>
              <a:rPr lang="zh-CN" altLang="en-US" sz="2400" dirty="0"/>
              <a:t>指令包含起来，使之有条件地生效。</a:t>
            </a:r>
          </a:p>
          <a:p>
            <a:pPr lvl="1"/>
            <a:r>
              <a:rPr lang="zh-CN" altLang="en-US" sz="2400" dirty="0"/>
              <a:t>缺点：运行速度稍慢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36</a:t>
            </a:fld>
            <a:endParaRPr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 </a:t>
            </a:r>
            <a:r>
              <a:rPr lang="zh-CN" altLang="zh-CN" dirty="0"/>
              <a:t>的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363272" cy="4862165"/>
          </a:xfrm>
        </p:spPr>
        <p:txBody>
          <a:bodyPr/>
          <a:lstStyle/>
          <a:p>
            <a:r>
              <a:rPr lang="zh-CN" altLang="en-US" dirty="0"/>
              <a:t>查看</a:t>
            </a:r>
            <a:r>
              <a:rPr lang="en-US" altLang="zh-CN" dirty="0"/>
              <a:t>Apache</a:t>
            </a:r>
            <a:r>
              <a:rPr lang="zh-CN" altLang="en-US" dirty="0"/>
              <a:t>的编译参数</a:t>
            </a:r>
            <a:endParaRPr lang="en-US" altLang="zh-CN" dirty="0"/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httpd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-l</a:t>
            </a:r>
          </a:p>
          <a:p>
            <a:r>
              <a:rPr lang="en-US" altLang="zh-CN" dirty="0"/>
              <a:t>RHEL/</a:t>
            </a:r>
            <a:r>
              <a:rPr lang="en-US" altLang="zh-CN" dirty="0" err="1"/>
              <a:t>CentOS</a:t>
            </a:r>
            <a:r>
              <a:rPr lang="en-US" altLang="zh-CN" dirty="0"/>
              <a:t> </a:t>
            </a:r>
            <a:r>
              <a:rPr lang="zh-CN" altLang="zh-CN" dirty="0"/>
              <a:t>中的</a:t>
            </a:r>
            <a:r>
              <a:rPr lang="en-US" altLang="zh-CN" dirty="0"/>
              <a:t>Apache</a:t>
            </a:r>
            <a:r>
              <a:rPr lang="zh-CN" altLang="en-US" dirty="0"/>
              <a:t>是动态编译的</a:t>
            </a:r>
            <a:endParaRPr lang="en-US" altLang="zh-CN" dirty="0"/>
          </a:p>
          <a:p>
            <a:pPr lvl="1"/>
            <a:r>
              <a:rPr lang="en-US" altLang="zh-CN" dirty="0" err="1"/>
              <a:t>mod_so.c</a:t>
            </a:r>
            <a:r>
              <a:rPr lang="en-US" altLang="zh-CN" dirty="0"/>
              <a:t> </a:t>
            </a:r>
            <a:r>
              <a:rPr lang="zh-CN" altLang="en-US" dirty="0"/>
              <a:t>模块使 </a:t>
            </a:r>
            <a:r>
              <a:rPr lang="en-US" altLang="zh-CN" dirty="0"/>
              <a:t>Apache </a:t>
            </a:r>
            <a:r>
              <a:rPr lang="zh-CN" altLang="en-US" dirty="0"/>
              <a:t>支持 </a:t>
            </a:r>
            <a:r>
              <a:rPr lang="en-US" altLang="zh-CN" dirty="0"/>
              <a:t>Dynamic Shared Objects</a:t>
            </a:r>
            <a:r>
              <a:rPr lang="zh-CN" altLang="en-US" dirty="0"/>
              <a:t>（</a:t>
            </a:r>
            <a:r>
              <a:rPr lang="en-US" altLang="zh-CN" dirty="0"/>
              <a:t>DSO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可在不重新编译 </a:t>
            </a:r>
            <a:r>
              <a:rPr lang="en-US" altLang="zh-CN" dirty="0"/>
              <a:t>Apache </a:t>
            </a:r>
            <a:r>
              <a:rPr lang="zh-CN" altLang="en-US" dirty="0"/>
              <a:t>的情况下使用 </a:t>
            </a:r>
            <a:r>
              <a:rPr lang="en-US" altLang="zh-CN" dirty="0" err="1"/>
              <a:t>APache</a:t>
            </a:r>
            <a:r>
              <a:rPr lang="en-US" altLang="zh-CN" dirty="0"/>
              <a:t> </a:t>
            </a:r>
            <a:r>
              <a:rPr lang="en-US" altLang="zh-CN" dirty="0" err="1"/>
              <a:t>eXtenSion</a:t>
            </a:r>
            <a:r>
              <a:rPr lang="zh-CN" altLang="en-US" dirty="0"/>
              <a:t>（</a:t>
            </a:r>
            <a:r>
              <a:rPr lang="en-US" altLang="zh-CN" dirty="0" err="1"/>
              <a:t>apxs</a:t>
            </a:r>
            <a:r>
              <a:rPr lang="zh-CN" altLang="en-US" dirty="0"/>
              <a:t>）编译 </a:t>
            </a:r>
            <a:r>
              <a:rPr lang="en-US" altLang="zh-CN" dirty="0"/>
              <a:t>Apache </a:t>
            </a:r>
            <a:r>
              <a:rPr lang="zh-CN" altLang="en-US" dirty="0"/>
              <a:t>的其他模块</a:t>
            </a:r>
          </a:p>
          <a:p>
            <a:r>
              <a:rPr lang="zh-CN" altLang="zh-CN" dirty="0"/>
              <a:t>所有动态编译的模块在使用时需要使用</a:t>
            </a:r>
            <a:r>
              <a:rPr lang="en-US" altLang="zh-CN" dirty="0" err="1"/>
              <a:t>LoadModule</a:t>
            </a:r>
            <a:r>
              <a:rPr lang="en-US" altLang="zh-CN" dirty="0"/>
              <a:t> </a:t>
            </a:r>
            <a:r>
              <a:rPr lang="zh-CN" altLang="zh-CN" dirty="0"/>
              <a:t>指令加载</a:t>
            </a:r>
            <a:endParaRPr lang="en-US" altLang="zh-CN" dirty="0"/>
          </a:p>
          <a:p>
            <a:pPr lvl="1">
              <a:buNone/>
            </a:pPr>
            <a:r>
              <a:rPr lang="en-US" altLang="zh-CN" sz="2400" b="1" dirty="0" err="1">
                <a:solidFill>
                  <a:srgbClr val="002060"/>
                </a:solidFill>
              </a:rPr>
              <a:t>LoadModule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dirty="0" err="1">
                <a:solidFill>
                  <a:srgbClr val="002060"/>
                </a:solidFill>
              </a:rPr>
              <a:t>rewrite_module</a:t>
            </a:r>
            <a:r>
              <a:rPr lang="en-US" altLang="zh-CN" sz="2400" b="1" dirty="0">
                <a:solidFill>
                  <a:srgbClr val="002060"/>
                </a:solidFill>
              </a:rPr>
              <a:t> modules/mod_rewrite.so</a:t>
            </a:r>
            <a:endParaRPr lang="zh-CN" altLang="zh-CN" sz="2400" b="1" dirty="0">
              <a:solidFill>
                <a:srgbClr val="002060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37</a:t>
            </a:fld>
            <a:endParaRPr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获得</a:t>
            </a:r>
            <a:r>
              <a:rPr lang="en-US" altLang="zh-CN" dirty="0"/>
              <a:t>Apache</a:t>
            </a:r>
            <a:r>
              <a:rPr lang="zh-CN" altLang="zh-CN" dirty="0"/>
              <a:t>配置的帮助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查看配置文件的 </a:t>
            </a:r>
            <a:r>
              <a:rPr lang="en-US" altLang="zh-CN" dirty="0"/>
              <a:t>MAN </a:t>
            </a:r>
            <a:r>
              <a:rPr lang="zh-CN" altLang="en-US" dirty="0"/>
              <a:t>手册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man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httpd.conf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/>
              <a:t>查看本机安装的</a:t>
            </a:r>
            <a:r>
              <a:rPr lang="en-US" altLang="zh-CN" dirty="0"/>
              <a:t>HTML</a:t>
            </a:r>
            <a:r>
              <a:rPr lang="zh-CN" altLang="en-US" dirty="0"/>
              <a:t>手册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w3m http://localhost/manual/</a:t>
            </a:r>
          </a:p>
          <a:p>
            <a:r>
              <a:rPr lang="zh-CN" altLang="en-US" dirty="0"/>
              <a:t>输 出</a:t>
            </a:r>
            <a:r>
              <a:rPr lang="en-US" altLang="zh-CN" dirty="0"/>
              <a:t>Apache </a:t>
            </a:r>
            <a:r>
              <a:rPr lang="zh-CN" altLang="en-US" dirty="0"/>
              <a:t>的指令列表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httpd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-L 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或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apachectl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-L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38</a:t>
            </a:fld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 </a:t>
            </a:r>
            <a:r>
              <a:rPr lang="zh-CN" altLang="zh-CN" dirty="0"/>
              <a:t>的基本配置指令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Apache</a:t>
            </a:r>
            <a:r>
              <a:rPr lang="zh-CN" altLang="en-US" dirty="0"/>
              <a:t>的服务器标识指令</a:t>
            </a:r>
          </a:p>
          <a:p>
            <a:r>
              <a:rPr lang="en-US" altLang="zh-CN" dirty="0"/>
              <a:t>Apache</a:t>
            </a:r>
            <a:r>
              <a:rPr lang="zh-CN" altLang="en-US" dirty="0"/>
              <a:t>的文件定位指令</a:t>
            </a:r>
          </a:p>
          <a:p>
            <a:r>
              <a:rPr lang="en-US" altLang="zh-CN" dirty="0"/>
              <a:t>Apache MPM </a:t>
            </a:r>
            <a:r>
              <a:rPr lang="zh-CN" altLang="en-US" dirty="0"/>
              <a:t>的相关指令</a:t>
            </a:r>
          </a:p>
          <a:p>
            <a:r>
              <a:rPr lang="en-US" altLang="zh-CN" dirty="0"/>
              <a:t>Apache </a:t>
            </a:r>
            <a:r>
              <a:rPr lang="zh-CN" altLang="en-US" dirty="0"/>
              <a:t>常用的全局配置指令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39</a:t>
            </a:fld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WWW</a:t>
            </a:r>
            <a:r>
              <a:rPr lang="zh-CN" altLang="en-US" dirty="0"/>
              <a:t>和</a:t>
            </a:r>
            <a:r>
              <a:rPr lang="en-US" altLang="zh-CN" dirty="0"/>
              <a:t>Apache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</a:t>
            </a:r>
            <a:r>
              <a:rPr lang="zh-CN" altLang="en-US" dirty="0"/>
              <a:t>的服务器标识指令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en-US" altLang="zh-CN" sz="2600" b="1" dirty="0" err="1">
                <a:solidFill>
                  <a:srgbClr val="002060"/>
                </a:solidFill>
              </a:rPr>
              <a:t>ServerName</a:t>
            </a:r>
            <a:r>
              <a:rPr lang="zh-CN" altLang="en-US" sz="2600" dirty="0"/>
              <a:t>：服务器用于辨识自己的主机名和端口号</a:t>
            </a:r>
          </a:p>
          <a:p>
            <a:r>
              <a:rPr lang="en-US" altLang="zh-CN" sz="2600" b="1" dirty="0" err="1">
                <a:solidFill>
                  <a:srgbClr val="002060"/>
                </a:solidFill>
              </a:rPr>
              <a:t>ServerAdmin</a:t>
            </a:r>
            <a:r>
              <a:rPr lang="zh-CN" altLang="en-US" sz="2600" dirty="0"/>
              <a:t>：服务器返回给客户端的错误信息中包含的管理员邮件地址</a:t>
            </a:r>
          </a:p>
          <a:p>
            <a:r>
              <a:rPr lang="en-US" altLang="zh-CN" sz="2600" b="1" dirty="0" err="1">
                <a:solidFill>
                  <a:srgbClr val="002060"/>
                </a:solidFill>
              </a:rPr>
              <a:t>ServerSignature</a:t>
            </a:r>
            <a:r>
              <a:rPr lang="zh-CN" altLang="en-US" sz="2600" dirty="0"/>
              <a:t>：配置服务器生成页面的页脚的信息</a:t>
            </a:r>
          </a:p>
          <a:p>
            <a:r>
              <a:rPr lang="en-US" altLang="zh-CN" sz="2600" b="1" dirty="0" err="1">
                <a:solidFill>
                  <a:srgbClr val="002060"/>
                </a:solidFill>
              </a:rPr>
              <a:t>ServerTokens</a:t>
            </a:r>
            <a:r>
              <a:rPr lang="zh-CN" altLang="en-US" sz="2600" dirty="0"/>
              <a:t>：控制了服务器回应给客户端的”</a:t>
            </a:r>
            <a:r>
              <a:rPr lang="en-US" altLang="zh-CN" sz="2600" dirty="0"/>
              <a:t>Server:“</a:t>
            </a:r>
            <a:r>
              <a:rPr lang="zh-CN" altLang="en-US" sz="2600" dirty="0"/>
              <a:t>应答头是否包含关于服务器操作系统类型和编译进的模块描述信息</a:t>
            </a:r>
          </a:p>
          <a:p>
            <a:r>
              <a:rPr lang="en-US" altLang="zh-CN" sz="2600" b="1" dirty="0" err="1">
                <a:solidFill>
                  <a:srgbClr val="002060"/>
                </a:solidFill>
              </a:rPr>
              <a:t>UseCanonicalName</a:t>
            </a:r>
            <a:r>
              <a:rPr lang="zh-CN" altLang="en-US" sz="2600" dirty="0"/>
              <a:t>：决定 </a:t>
            </a:r>
            <a:r>
              <a:rPr lang="en-US" altLang="zh-CN" sz="2600" dirty="0"/>
              <a:t>Apache </a:t>
            </a:r>
            <a:r>
              <a:rPr lang="zh-CN" altLang="en-US" sz="2600" dirty="0"/>
              <a:t>如何构造 </a:t>
            </a:r>
            <a:r>
              <a:rPr lang="en-US" altLang="zh-CN" sz="2600" dirty="0"/>
              <a:t>URL </a:t>
            </a:r>
            <a:r>
              <a:rPr lang="zh-CN" altLang="en-US" sz="2600" dirty="0"/>
              <a:t>中 </a:t>
            </a:r>
            <a:r>
              <a:rPr lang="en-US" altLang="zh-CN" sz="2600" dirty="0"/>
              <a:t>SERVER_NAME </a:t>
            </a:r>
            <a:r>
              <a:rPr lang="zh-CN" altLang="en-US" sz="2600" dirty="0"/>
              <a:t>和 </a:t>
            </a:r>
            <a:r>
              <a:rPr lang="en-US" altLang="zh-CN" sz="2600" dirty="0"/>
              <a:t>SERVER_PORT </a:t>
            </a:r>
            <a:r>
              <a:rPr lang="zh-CN" altLang="en-US" sz="2600" dirty="0"/>
              <a:t>的指令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40</a:t>
            </a:fld>
            <a:endParaRPr lang="en-US" altLang="zh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</a:t>
            </a:r>
            <a:r>
              <a:rPr lang="zh-CN" altLang="zh-CN" dirty="0"/>
              <a:t>的文件定位指令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rgbClr val="002060"/>
                </a:solidFill>
              </a:rPr>
              <a:t>ServerRoot</a:t>
            </a:r>
            <a:r>
              <a:rPr lang="zh-CN" altLang="en-US" dirty="0"/>
              <a:t>：指定服务器安装的基础目录</a:t>
            </a:r>
          </a:p>
          <a:p>
            <a:r>
              <a:rPr lang="en-US" altLang="zh-CN" b="1" dirty="0" err="1">
                <a:solidFill>
                  <a:srgbClr val="002060"/>
                </a:solidFill>
              </a:rPr>
              <a:t>DocumentRoot</a:t>
            </a:r>
            <a:r>
              <a:rPr lang="zh-CN" altLang="en-US" dirty="0"/>
              <a:t>：组成网络上可见的主文档树的根目录</a:t>
            </a:r>
          </a:p>
          <a:p>
            <a:r>
              <a:rPr lang="en-US" altLang="zh-CN" b="1" dirty="0" err="1">
                <a:solidFill>
                  <a:srgbClr val="002060"/>
                </a:solidFill>
              </a:rPr>
              <a:t>ErrorLog</a:t>
            </a:r>
            <a:r>
              <a:rPr lang="zh-CN" altLang="en-US" dirty="0"/>
              <a:t>：存放错误日志的位置</a:t>
            </a:r>
          </a:p>
          <a:p>
            <a:r>
              <a:rPr lang="en-US" altLang="zh-CN" b="1" dirty="0" err="1">
                <a:solidFill>
                  <a:srgbClr val="002060"/>
                </a:solidFill>
              </a:rPr>
              <a:t>CustomLog</a:t>
            </a:r>
            <a:r>
              <a:rPr lang="zh-CN" altLang="en-US" dirty="0"/>
              <a:t>：访问日志文件的位置</a:t>
            </a:r>
          </a:p>
          <a:p>
            <a:r>
              <a:rPr lang="en-US" altLang="zh-CN" b="1" dirty="0" err="1">
                <a:solidFill>
                  <a:srgbClr val="002060"/>
                </a:solidFill>
              </a:rPr>
              <a:t>LockFile</a:t>
            </a:r>
            <a:r>
              <a:rPr lang="zh-CN" altLang="en-US" dirty="0"/>
              <a:t>：</a:t>
            </a:r>
            <a:r>
              <a:rPr lang="en-US" altLang="zh-CN" dirty="0"/>
              <a:t>Apache </a:t>
            </a:r>
            <a:r>
              <a:rPr lang="zh-CN" altLang="en-US" dirty="0"/>
              <a:t>使用的锁文件的位置</a:t>
            </a:r>
          </a:p>
          <a:p>
            <a:r>
              <a:rPr lang="en-US" altLang="zh-CN" b="1" dirty="0" err="1">
                <a:solidFill>
                  <a:srgbClr val="002060"/>
                </a:solidFill>
              </a:rPr>
              <a:t>PidFile</a:t>
            </a:r>
            <a:r>
              <a:rPr lang="zh-CN" altLang="en-US" dirty="0"/>
              <a:t>：设置服务器用于记录父进程</a:t>
            </a:r>
            <a:r>
              <a:rPr lang="en-US" altLang="zh-CN" dirty="0"/>
              <a:t>(</a:t>
            </a:r>
            <a:r>
              <a:rPr lang="zh-CN" altLang="en-US" dirty="0"/>
              <a:t>监控进程</a:t>
            </a:r>
            <a:r>
              <a:rPr lang="en-US" altLang="zh-CN" dirty="0"/>
              <a:t>) PID </a:t>
            </a:r>
            <a:r>
              <a:rPr lang="zh-CN" altLang="en-US" dirty="0"/>
              <a:t>的文件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41</a:t>
            </a:fld>
            <a:endParaRPr lang="en-US" altLang="zh-C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 </a:t>
            </a:r>
            <a:r>
              <a:rPr lang="en-US" altLang="zh-CN" dirty="0" err="1"/>
              <a:t>Profork</a:t>
            </a:r>
            <a:r>
              <a:rPr lang="en-US" altLang="zh-CN" dirty="0"/>
              <a:t> MPM </a:t>
            </a:r>
            <a:br>
              <a:rPr lang="en-US" altLang="zh-CN" dirty="0"/>
            </a:br>
            <a:r>
              <a:rPr lang="zh-CN" altLang="en-US" dirty="0"/>
              <a:t>的相关指令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8109"/>
          </a:xfrm>
        </p:spPr>
        <p:txBody>
          <a:bodyPr/>
          <a:lstStyle/>
          <a:p>
            <a:r>
              <a:rPr lang="en-US" altLang="zh-CN" b="1" dirty="0" err="1">
                <a:solidFill>
                  <a:srgbClr val="002060"/>
                </a:solidFill>
              </a:rPr>
              <a:t>StartServers</a:t>
            </a:r>
            <a:r>
              <a:rPr lang="zh-CN" altLang="en-US" dirty="0"/>
              <a:t>：启动时服务器启动的进程数</a:t>
            </a:r>
          </a:p>
          <a:p>
            <a:r>
              <a:rPr lang="en-US" altLang="zh-CN" b="1" dirty="0" err="1">
                <a:solidFill>
                  <a:srgbClr val="002060"/>
                </a:solidFill>
              </a:rPr>
              <a:t>MinSpareServers</a:t>
            </a:r>
            <a:r>
              <a:rPr lang="zh-CN" altLang="en-US" dirty="0"/>
              <a:t>：保有的备用进程的最小数目</a:t>
            </a:r>
          </a:p>
          <a:p>
            <a:r>
              <a:rPr lang="en-US" altLang="zh-CN" b="1" dirty="0" err="1">
                <a:solidFill>
                  <a:srgbClr val="002060"/>
                </a:solidFill>
              </a:rPr>
              <a:t>MaxSpareServers</a:t>
            </a:r>
            <a:r>
              <a:rPr lang="zh-CN" altLang="en-US" dirty="0"/>
              <a:t>：保有的备用进程的最大数目</a:t>
            </a:r>
          </a:p>
          <a:p>
            <a:r>
              <a:rPr lang="en-US" altLang="zh-CN" b="1" dirty="0" err="1">
                <a:solidFill>
                  <a:srgbClr val="002060"/>
                </a:solidFill>
              </a:rPr>
              <a:t>MaxClients</a:t>
            </a:r>
            <a:r>
              <a:rPr lang="zh-CN" altLang="en-US" dirty="0"/>
              <a:t>：服务器允许启动的最大进程数</a:t>
            </a:r>
          </a:p>
          <a:p>
            <a:r>
              <a:rPr lang="en-US" altLang="zh-CN" b="1" dirty="0" err="1">
                <a:solidFill>
                  <a:srgbClr val="002060"/>
                </a:solidFill>
              </a:rPr>
              <a:t>MaxRequestsPerChild</a:t>
            </a:r>
            <a:r>
              <a:rPr lang="zh-CN" altLang="en-US" dirty="0"/>
              <a:t>：一个服务进程允许的最大请求数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42</a:t>
            </a:fld>
            <a:endParaRPr lang="en-US" altLang="zh-C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 </a:t>
            </a:r>
            <a:r>
              <a:rPr lang="zh-CN" altLang="en-US" dirty="0"/>
              <a:t>常用的全局配置指令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002060"/>
                </a:solidFill>
              </a:rPr>
              <a:t>Listen</a:t>
            </a:r>
            <a:r>
              <a:rPr lang="zh-CN" altLang="en-US" sz="2000" dirty="0"/>
              <a:t>：指定监听的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地址、端口号，默认为</a:t>
            </a:r>
            <a:r>
              <a:rPr lang="en-US" altLang="zh-CN" sz="2000" dirty="0"/>
              <a:t>80</a:t>
            </a:r>
          </a:p>
          <a:p>
            <a:r>
              <a:rPr lang="en-US" altLang="zh-CN" sz="2000" b="1" dirty="0">
                <a:solidFill>
                  <a:srgbClr val="002060"/>
                </a:solidFill>
              </a:rPr>
              <a:t>User</a:t>
            </a:r>
            <a:r>
              <a:rPr lang="zh-CN" altLang="en-US" sz="2000" dirty="0"/>
              <a:t>：指定运行</a:t>
            </a:r>
            <a:r>
              <a:rPr lang="en-US" altLang="zh-CN" sz="2000" dirty="0"/>
              <a:t>Apache</a:t>
            </a:r>
            <a:r>
              <a:rPr lang="zh-CN" altLang="en-US" sz="2000" dirty="0"/>
              <a:t>服务的用户名，默认为</a:t>
            </a:r>
            <a:r>
              <a:rPr lang="en-US" altLang="zh-CN" sz="2000" dirty="0"/>
              <a:t>apache</a:t>
            </a:r>
          </a:p>
          <a:p>
            <a:r>
              <a:rPr lang="en-US" altLang="zh-CN" sz="2000" b="1" dirty="0">
                <a:solidFill>
                  <a:srgbClr val="002060"/>
                </a:solidFill>
              </a:rPr>
              <a:t>Group</a:t>
            </a:r>
            <a:r>
              <a:rPr lang="zh-CN" altLang="en-US" sz="2000" dirty="0"/>
              <a:t>：指定运行</a:t>
            </a:r>
            <a:r>
              <a:rPr lang="en-US" altLang="zh-CN" sz="2000" dirty="0"/>
              <a:t>Apache</a:t>
            </a:r>
            <a:r>
              <a:rPr lang="zh-CN" altLang="en-US" sz="2000" dirty="0"/>
              <a:t>服务的组名，默认为</a:t>
            </a:r>
            <a:r>
              <a:rPr lang="en-US" altLang="zh-CN" sz="2000" dirty="0"/>
              <a:t>apache</a:t>
            </a:r>
          </a:p>
          <a:p>
            <a:r>
              <a:rPr lang="en-US" altLang="zh-CN" sz="2000" b="1" dirty="0" err="1">
                <a:solidFill>
                  <a:srgbClr val="002060"/>
                </a:solidFill>
              </a:rPr>
              <a:t>LogLevel</a:t>
            </a:r>
            <a:r>
              <a:rPr lang="zh-CN" altLang="en-US" sz="2000" dirty="0"/>
              <a:t>：指定错误日志的记录级别</a:t>
            </a:r>
          </a:p>
          <a:p>
            <a:r>
              <a:rPr lang="en-US" altLang="zh-CN" sz="2000" b="1" dirty="0">
                <a:solidFill>
                  <a:srgbClr val="002060"/>
                </a:solidFill>
              </a:rPr>
              <a:t>Timeout</a:t>
            </a:r>
            <a:r>
              <a:rPr lang="zh-CN" altLang="en-US" sz="2000" dirty="0"/>
              <a:t>：指定网络连接超时，默认为</a:t>
            </a:r>
            <a:r>
              <a:rPr lang="en-US" altLang="zh-CN" sz="2000" dirty="0"/>
              <a:t>120</a:t>
            </a:r>
            <a:r>
              <a:rPr lang="zh-CN" altLang="en-US" sz="2000" dirty="0"/>
              <a:t>（单位为秒）</a:t>
            </a:r>
          </a:p>
          <a:p>
            <a:r>
              <a:rPr lang="en-US" altLang="zh-CN" sz="2000" b="1" dirty="0" err="1">
                <a:solidFill>
                  <a:srgbClr val="002060"/>
                </a:solidFill>
              </a:rPr>
              <a:t>KeepAlive</a:t>
            </a:r>
            <a:r>
              <a:rPr lang="zh-CN" altLang="en-US" sz="2000" dirty="0"/>
              <a:t>：指定是否保持连接，默认为</a:t>
            </a:r>
            <a:r>
              <a:rPr lang="en-US" altLang="zh-CN" sz="2000" dirty="0"/>
              <a:t>Off</a:t>
            </a:r>
          </a:p>
          <a:p>
            <a:r>
              <a:rPr lang="en-US" altLang="zh-CN" sz="2000" b="1" dirty="0" err="1">
                <a:solidFill>
                  <a:srgbClr val="002060"/>
                </a:solidFill>
              </a:rPr>
              <a:t>KeepAliveTimeout</a:t>
            </a:r>
            <a:r>
              <a:rPr lang="zh-CN" altLang="en-US" sz="2000" dirty="0"/>
              <a:t>：保持连接状态时的超时时间，默认为</a:t>
            </a:r>
            <a:r>
              <a:rPr lang="en-US" altLang="zh-CN" sz="2000" dirty="0"/>
              <a:t>15</a:t>
            </a:r>
            <a:r>
              <a:rPr lang="zh-CN" altLang="en-US" sz="2000" dirty="0"/>
              <a:t>（单位为秒）</a:t>
            </a:r>
          </a:p>
          <a:p>
            <a:r>
              <a:rPr lang="en-US" altLang="zh-CN" sz="2000" b="1" dirty="0" err="1">
                <a:solidFill>
                  <a:srgbClr val="002060"/>
                </a:solidFill>
              </a:rPr>
              <a:t>MaxKeepAliveRequests</a:t>
            </a:r>
            <a:r>
              <a:rPr lang="zh-CN" altLang="en-US" sz="2000" dirty="0"/>
              <a:t>：保持连接状态时，每次连接最多请求文件数，默认为</a:t>
            </a:r>
            <a:r>
              <a:rPr lang="en-US" altLang="zh-CN" sz="2000" dirty="0"/>
              <a:t>100</a:t>
            </a:r>
          </a:p>
          <a:p>
            <a:r>
              <a:rPr lang="en-US" altLang="zh-CN" sz="2000" b="1" dirty="0" err="1">
                <a:solidFill>
                  <a:srgbClr val="002060"/>
                </a:solidFill>
              </a:rPr>
              <a:t>DirectoryIndex</a:t>
            </a:r>
            <a:r>
              <a:rPr lang="zh-CN" altLang="en-US" sz="2000" dirty="0"/>
              <a:t>：指定默认的索引页文件，默认为</a:t>
            </a:r>
            <a:r>
              <a:rPr lang="en-US" altLang="zh-CN" sz="2000" dirty="0"/>
              <a:t>index.html  </a:t>
            </a:r>
            <a:r>
              <a:rPr lang="en-US" altLang="zh-CN" sz="2000" dirty="0" err="1"/>
              <a:t>index.html.var</a:t>
            </a:r>
            <a:endParaRPr lang="en-US" altLang="zh-CN" sz="2000" dirty="0"/>
          </a:p>
          <a:p>
            <a:r>
              <a:rPr lang="en-US" altLang="zh-CN" sz="2000" b="1" dirty="0" err="1">
                <a:solidFill>
                  <a:srgbClr val="002060"/>
                </a:solidFill>
              </a:rPr>
              <a:t>IndexOptions</a:t>
            </a:r>
            <a:r>
              <a:rPr lang="zh-CN" altLang="en-US" sz="2000" dirty="0"/>
              <a:t>：指定服务器所生成的列表页面的输出选项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43</a:t>
            </a:fld>
            <a:endParaRPr lang="en-US" altLang="zh-C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 </a:t>
            </a:r>
            <a:r>
              <a:rPr lang="zh-CN" altLang="zh-CN" dirty="0"/>
              <a:t>的配置容器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2060"/>
                </a:solidFill>
              </a:rPr>
              <a:t>&lt;Directory&gt;&lt;/Directory&gt;</a:t>
            </a:r>
          </a:p>
          <a:p>
            <a:pPr lvl="1"/>
            <a:r>
              <a:rPr lang="zh-CN" altLang="en-US" sz="2200" dirty="0"/>
              <a:t>用于对指定的目录（可使用</a:t>
            </a:r>
            <a:r>
              <a:rPr lang="en-US" altLang="zh-CN" sz="2200" dirty="0"/>
              <a:t>Shell</a:t>
            </a:r>
            <a:r>
              <a:rPr lang="zh-CN" altLang="en-US" sz="2200" dirty="0"/>
              <a:t>通配符）实施额外的配置</a:t>
            </a:r>
          </a:p>
          <a:p>
            <a:r>
              <a:rPr lang="en-US" altLang="zh-CN" sz="2800" b="1" dirty="0">
                <a:solidFill>
                  <a:srgbClr val="002060"/>
                </a:solidFill>
              </a:rPr>
              <a:t>&lt;Files&gt;&lt;/Files&gt;</a:t>
            </a:r>
          </a:p>
          <a:p>
            <a:pPr lvl="1"/>
            <a:r>
              <a:rPr lang="zh-CN" altLang="en-US" sz="2200" dirty="0"/>
              <a:t>用于对指定的文件（可使用</a:t>
            </a:r>
            <a:r>
              <a:rPr lang="en-US" altLang="zh-CN" sz="2200" dirty="0"/>
              <a:t>Shell</a:t>
            </a:r>
            <a:r>
              <a:rPr lang="zh-CN" altLang="en-US" sz="2200" dirty="0"/>
              <a:t>通配符）实施额外的配置</a:t>
            </a:r>
          </a:p>
          <a:p>
            <a:r>
              <a:rPr lang="en-US" altLang="zh-CN" sz="2800" b="1" dirty="0">
                <a:solidFill>
                  <a:srgbClr val="002060"/>
                </a:solidFill>
              </a:rPr>
              <a:t>&lt;Location&gt;&lt;/Location&gt;</a:t>
            </a:r>
          </a:p>
          <a:p>
            <a:pPr lvl="1"/>
            <a:r>
              <a:rPr lang="zh-CN" altLang="en-US" sz="2200" dirty="0"/>
              <a:t>用于对指定的 </a:t>
            </a:r>
            <a:r>
              <a:rPr lang="en-US" altLang="zh-CN" sz="2200" dirty="0"/>
              <a:t>URL </a:t>
            </a:r>
            <a:r>
              <a:rPr lang="zh-CN" altLang="en-US" sz="2200" dirty="0"/>
              <a:t>（可使用</a:t>
            </a:r>
            <a:r>
              <a:rPr lang="en-US" altLang="zh-CN" sz="2200" dirty="0"/>
              <a:t>Shell</a:t>
            </a:r>
            <a:r>
              <a:rPr lang="zh-CN" altLang="en-US" sz="2200" dirty="0"/>
              <a:t>通配符）实施额外的配置</a:t>
            </a:r>
          </a:p>
          <a:p>
            <a:r>
              <a:rPr lang="en-US" altLang="zh-CN" sz="2800" b="1" dirty="0">
                <a:solidFill>
                  <a:srgbClr val="002060"/>
                </a:solidFill>
              </a:rPr>
              <a:t>&lt;Limit&gt;&lt;/Limit&gt;</a:t>
            </a:r>
          </a:p>
          <a:p>
            <a:pPr lvl="1"/>
            <a:r>
              <a:rPr lang="zh-CN" altLang="en-US" sz="2200" dirty="0"/>
              <a:t>用于对指定的</a:t>
            </a:r>
            <a:r>
              <a:rPr lang="en-US" altLang="zh-CN" sz="2200" dirty="0"/>
              <a:t>HTTP</a:t>
            </a:r>
            <a:r>
              <a:rPr lang="zh-CN" altLang="en-US" sz="2200" dirty="0"/>
              <a:t>方法实施额外的配置</a:t>
            </a:r>
          </a:p>
          <a:p>
            <a:r>
              <a:rPr lang="en-US" altLang="zh-CN" sz="2800" b="1" dirty="0">
                <a:solidFill>
                  <a:srgbClr val="002060"/>
                </a:solidFill>
              </a:rPr>
              <a:t>&lt;</a:t>
            </a:r>
            <a:r>
              <a:rPr lang="en-US" altLang="zh-CN" sz="2800" b="1" dirty="0" err="1">
                <a:solidFill>
                  <a:srgbClr val="002060"/>
                </a:solidFill>
              </a:rPr>
              <a:t>LimitExcept</a:t>
            </a:r>
            <a:r>
              <a:rPr lang="en-US" altLang="zh-CN" sz="2800" b="1" dirty="0">
                <a:solidFill>
                  <a:srgbClr val="002060"/>
                </a:solidFill>
              </a:rPr>
              <a:t>&gt;&lt;/</a:t>
            </a:r>
            <a:r>
              <a:rPr lang="en-US" altLang="zh-CN" sz="2800" b="1" dirty="0" err="1">
                <a:solidFill>
                  <a:srgbClr val="002060"/>
                </a:solidFill>
              </a:rPr>
              <a:t>LimitExcept</a:t>
            </a:r>
            <a:r>
              <a:rPr lang="en-US" altLang="zh-CN" sz="2800" b="1" dirty="0">
                <a:solidFill>
                  <a:srgbClr val="002060"/>
                </a:solidFill>
              </a:rPr>
              <a:t>&gt;</a:t>
            </a:r>
          </a:p>
          <a:p>
            <a:pPr lvl="1"/>
            <a:r>
              <a:rPr lang="zh-CN" altLang="en-US" sz="2200" dirty="0"/>
              <a:t>用于对指定的</a:t>
            </a:r>
            <a:r>
              <a:rPr lang="en-US" altLang="zh-CN" sz="2200" dirty="0"/>
              <a:t>HTTP</a:t>
            </a:r>
            <a:r>
              <a:rPr lang="zh-CN" altLang="en-US" sz="2200" dirty="0"/>
              <a:t>方法之外的方法实施额外的配置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44</a:t>
            </a:fld>
            <a:endParaRPr lang="en-US" altLang="zh-C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 </a:t>
            </a:r>
            <a:r>
              <a:rPr lang="zh-CN" altLang="zh-CN" dirty="0"/>
              <a:t>的配置容器</a:t>
            </a:r>
            <a:r>
              <a:rPr lang="zh-CN" altLang="en-US" dirty="0"/>
              <a:t>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zh-CN" altLang="en-US" dirty="0"/>
              <a:t>功能与</a:t>
            </a:r>
            <a:r>
              <a:rPr lang="en-US" altLang="zh-CN" dirty="0"/>
              <a:t>Directory</a:t>
            </a:r>
            <a:r>
              <a:rPr lang="zh-CN" altLang="en-US" dirty="0"/>
              <a:t>、</a:t>
            </a:r>
            <a:r>
              <a:rPr lang="en-US" altLang="zh-CN"/>
              <a:t>Files</a:t>
            </a:r>
            <a:r>
              <a:rPr lang="zh-CN" altLang="en-US"/>
              <a:t>、</a:t>
            </a:r>
            <a:r>
              <a:rPr lang="en-US" altLang="zh-CN" dirty="0"/>
              <a:t>Location</a:t>
            </a:r>
            <a:r>
              <a:rPr lang="zh-CN" altLang="en-US" dirty="0"/>
              <a:t>容器相同，在描述目录、文件</a:t>
            </a:r>
            <a:r>
              <a:rPr lang="en-US" altLang="zh-CN" dirty="0"/>
              <a:t>URL</a:t>
            </a:r>
            <a:r>
              <a:rPr lang="zh-CN" altLang="en-US" dirty="0"/>
              <a:t>时可以使用正则表达式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&lt;</a:t>
            </a:r>
            <a:r>
              <a:rPr lang="en-US" altLang="zh-CN" b="1" dirty="0" err="1">
                <a:solidFill>
                  <a:srgbClr val="002060"/>
                </a:solidFill>
              </a:rPr>
              <a:t>DirectoryMatch</a:t>
            </a:r>
            <a:r>
              <a:rPr lang="en-US" altLang="zh-CN" b="1" dirty="0">
                <a:solidFill>
                  <a:srgbClr val="002060"/>
                </a:solidFill>
              </a:rPr>
              <a:t>&gt;&lt;/</a:t>
            </a:r>
            <a:r>
              <a:rPr lang="en-US" altLang="zh-CN" b="1" dirty="0" err="1">
                <a:solidFill>
                  <a:srgbClr val="002060"/>
                </a:solidFill>
              </a:rPr>
              <a:t>DirectoryMatch</a:t>
            </a:r>
            <a:r>
              <a:rPr lang="en-US" altLang="zh-CN" b="1" dirty="0">
                <a:solidFill>
                  <a:srgbClr val="002060"/>
                </a:solidFill>
              </a:rPr>
              <a:t>&gt;</a:t>
            </a:r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&lt;</a:t>
            </a:r>
            <a:r>
              <a:rPr lang="en-US" altLang="zh-CN" b="1" dirty="0" err="1">
                <a:solidFill>
                  <a:srgbClr val="002060"/>
                </a:solidFill>
              </a:rPr>
              <a:t>FilesMatch</a:t>
            </a:r>
            <a:r>
              <a:rPr lang="en-US" altLang="zh-CN" b="1" dirty="0">
                <a:solidFill>
                  <a:srgbClr val="002060"/>
                </a:solidFill>
              </a:rPr>
              <a:t>&gt;&lt;/</a:t>
            </a:r>
            <a:r>
              <a:rPr lang="en-US" altLang="zh-CN" b="1" dirty="0" err="1">
                <a:solidFill>
                  <a:srgbClr val="002060"/>
                </a:solidFill>
              </a:rPr>
              <a:t>FilesMatch</a:t>
            </a:r>
            <a:r>
              <a:rPr lang="en-US" altLang="zh-CN" b="1" dirty="0">
                <a:solidFill>
                  <a:srgbClr val="002060"/>
                </a:solidFill>
              </a:rPr>
              <a:t>&gt;</a:t>
            </a:r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&lt;</a:t>
            </a:r>
            <a:r>
              <a:rPr lang="en-US" altLang="zh-CN" b="1" dirty="0" err="1">
                <a:solidFill>
                  <a:srgbClr val="002060"/>
                </a:solidFill>
              </a:rPr>
              <a:t>LocationMatch</a:t>
            </a:r>
            <a:r>
              <a:rPr lang="en-US" altLang="zh-CN" b="1" dirty="0">
                <a:solidFill>
                  <a:srgbClr val="002060"/>
                </a:solidFill>
              </a:rPr>
              <a:t>&gt;&lt;/</a:t>
            </a:r>
            <a:r>
              <a:rPr lang="en-US" altLang="zh-CN" b="1" dirty="0" err="1">
                <a:solidFill>
                  <a:srgbClr val="002060"/>
                </a:solidFill>
              </a:rPr>
              <a:t>LocationMatch</a:t>
            </a:r>
            <a:r>
              <a:rPr lang="en-US" altLang="zh-CN" b="1" dirty="0">
                <a:solidFill>
                  <a:srgbClr val="002060"/>
                </a:solidFill>
              </a:rPr>
              <a:t>&gt;</a:t>
            </a:r>
          </a:p>
          <a:p>
            <a:r>
              <a:rPr lang="zh-CN" altLang="en-US" dirty="0"/>
              <a:t>虚拟主机容器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002060"/>
                </a:solidFill>
              </a:rPr>
              <a:t>&lt;</a:t>
            </a:r>
            <a:r>
              <a:rPr lang="en-US" altLang="zh-CN" b="1" dirty="0" err="1">
                <a:solidFill>
                  <a:srgbClr val="002060"/>
                </a:solidFill>
              </a:rPr>
              <a:t>VirtualHost</a:t>
            </a:r>
            <a:r>
              <a:rPr lang="en-US" altLang="zh-CN" b="1" dirty="0">
                <a:solidFill>
                  <a:srgbClr val="002060"/>
                </a:solidFill>
              </a:rPr>
              <a:t>&gt;&lt;/</a:t>
            </a:r>
            <a:r>
              <a:rPr lang="en-US" altLang="zh-CN" b="1" dirty="0" err="1">
                <a:solidFill>
                  <a:srgbClr val="002060"/>
                </a:solidFill>
              </a:rPr>
              <a:t>VirtualHost</a:t>
            </a:r>
            <a:r>
              <a:rPr lang="en-US" altLang="zh-CN" b="1" dirty="0">
                <a:solidFill>
                  <a:srgbClr val="002060"/>
                </a:solidFill>
              </a:rPr>
              <a:t>&gt;</a:t>
            </a:r>
          </a:p>
          <a:p>
            <a:pPr lvl="1"/>
            <a:r>
              <a:rPr lang="zh-CN" altLang="en-US" dirty="0"/>
              <a:t>用于对虚拟主机实施额外的配置（一台计算机支持多个站点的能力）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45</a:t>
            </a:fld>
            <a:endParaRPr lang="en-US" altLang="zh-C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</a:t>
            </a:r>
            <a:r>
              <a:rPr lang="zh-CN" altLang="en-US" dirty="0"/>
              <a:t>主配置文件的组成</a:t>
            </a:r>
            <a:br>
              <a:rPr lang="en-US" altLang="zh-CN" dirty="0"/>
            </a:br>
            <a:r>
              <a:rPr lang="zh-CN" altLang="en-US" dirty="0"/>
              <a:t>和配置指令的作用域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r>
              <a:rPr lang="en-US" altLang="zh-CN" dirty="0"/>
              <a:t>Apache</a:t>
            </a:r>
            <a:r>
              <a:rPr lang="zh-CN" altLang="en-US" dirty="0"/>
              <a:t>主配置文件的组成</a:t>
            </a:r>
            <a:endParaRPr lang="en-US" altLang="zh-CN" dirty="0"/>
          </a:p>
          <a:p>
            <a:pPr lvl="1"/>
            <a:r>
              <a:rPr lang="zh-CN" altLang="en-US" sz="2400" dirty="0"/>
              <a:t>全局环境配置</a:t>
            </a:r>
          </a:p>
          <a:p>
            <a:pPr lvl="1"/>
            <a:r>
              <a:rPr lang="zh-CN" altLang="en-US" sz="2400" dirty="0"/>
              <a:t>主服务器配置</a:t>
            </a:r>
          </a:p>
          <a:p>
            <a:pPr lvl="1"/>
            <a:r>
              <a:rPr lang="zh-CN" altLang="en-US" sz="2400" dirty="0"/>
              <a:t>虚拟主机配置</a:t>
            </a:r>
            <a:endParaRPr lang="en-US" altLang="zh-CN" sz="2400" dirty="0"/>
          </a:p>
          <a:p>
            <a:r>
              <a:rPr lang="zh-CN" altLang="en-US" dirty="0"/>
              <a:t>配置指令的作用域</a:t>
            </a:r>
            <a:endParaRPr lang="en-US" altLang="zh-CN" dirty="0"/>
          </a:p>
          <a:p>
            <a:pPr lvl="1"/>
            <a:r>
              <a:rPr lang="zh-CN" altLang="en-US" dirty="0"/>
              <a:t>配置指令</a:t>
            </a:r>
            <a:r>
              <a:rPr lang="zh-CN" altLang="zh-CN" dirty="0"/>
              <a:t>作用范围</a:t>
            </a:r>
            <a:r>
              <a:rPr lang="zh-CN" altLang="en-US" dirty="0"/>
              <a:t>可以</a:t>
            </a:r>
            <a:r>
              <a:rPr lang="zh-CN" altLang="zh-CN" dirty="0"/>
              <a:t>是全局</a:t>
            </a:r>
            <a:r>
              <a:rPr lang="zh-CN" altLang="en-US" dirty="0"/>
              <a:t>或</a:t>
            </a:r>
            <a:r>
              <a:rPr lang="zh-CN" altLang="zh-CN" dirty="0"/>
              <a:t>只能在容器</a:t>
            </a:r>
            <a:endParaRPr lang="en-US" altLang="zh-CN" dirty="0"/>
          </a:p>
          <a:p>
            <a:pPr lvl="2"/>
            <a:r>
              <a:rPr lang="en-US" altLang="zh-CN" b="1" dirty="0">
                <a:solidFill>
                  <a:srgbClr val="002060"/>
                </a:solidFill>
              </a:rPr>
              <a:t>server </a:t>
            </a:r>
            <a:r>
              <a:rPr lang="en-US" altLang="zh-CN" b="1" dirty="0" err="1">
                <a:solidFill>
                  <a:srgbClr val="002060"/>
                </a:solidFill>
              </a:rPr>
              <a:t>config</a:t>
            </a:r>
            <a:r>
              <a:rPr lang="zh-CN" altLang="en-US" b="1" dirty="0">
                <a:solidFill>
                  <a:srgbClr val="002060"/>
                </a:solidFill>
              </a:rPr>
              <a:t>、</a:t>
            </a:r>
            <a:r>
              <a:rPr lang="en-US" altLang="zh-CN" b="1" dirty="0">
                <a:solidFill>
                  <a:srgbClr val="002060"/>
                </a:solidFill>
              </a:rPr>
              <a:t>virtual host</a:t>
            </a:r>
            <a:r>
              <a:rPr lang="zh-CN" altLang="en-US" b="1" dirty="0">
                <a:solidFill>
                  <a:srgbClr val="002060"/>
                </a:solidFill>
              </a:rPr>
              <a:t>、</a:t>
            </a:r>
            <a:r>
              <a:rPr lang="en-US" altLang="zh-CN" b="1" dirty="0">
                <a:solidFill>
                  <a:srgbClr val="002060"/>
                </a:solidFill>
              </a:rPr>
              <a:t>directory</a:t>
            </a:r>
            <a:r>
              <a:rPr lang="zh-CN" altLang="en-US" b="1" dirty="0">
                <a:solidFill>
                  <a:srgbClr val="002060"/>
                </a:solidFill>
              </a:rPr>
              <a:t>、</a:t>
            </a:r>
            <a:r>
              <a:rPr lang="en-US" altLang="zh-CN" b="1" dirty="0">
                <a:solidFill>
                  <a:srgbClr val="002060"/>
                </a:solidFill>
              </a:rPr>
              <a:t>.</a:t>
            </a:r>
            <a:r>
              <a:rPr lang="en-US" altLang="zh-CN" b="1" dirty="0" err="1">
                <a:solidFill>
                  <a:srgbClr val="002060"/>
                </a:solidFill>
              </a:rPr>
              <a:t>htaccess</a:t>
            </a:r>
            <a:endParaRPr lang="en-US" altLang="zh-CN" b="1" dirty="0">
              <a:solidFill>
                <a:srgbClr val="002060"/>
              </a:solidFill>
            </a:endParaRPr>
          </a:p>
          <a:p>
            <a:pPr lvl="1"/>
            <a:r>
              <a:rPr lang="zh-CN" altLang="zh-CN" dirty="0"/>
              <a:t>查看指令的 作用域</a:t>
            </a:r>
            <a:endParaRPr lang="en-US" altLang="zh-CN" dirty="0"/>
          </a:p>
          <a:p>
            <a:pPr lvl="2"/>
            <a:r>
              <a:rPr lang="en-US" altLang="zh-CN" dirty="0"/>
              <a:t>Apache </a:t>
            </a:r>
            <a:r>
              <a:rPr lang="zh-CN" altLang="zh-CN" dirty="0"/>
              <a:t>手册中指令的作用域（</a:t>
            </a:r>
            <a:r>
              <a:rPr lang="en-US" altLang="zh-CN" dirty="0"/>
              <a:t>Context</a:t>
            </a:r>
            <a:r>
              <a:rPr lang="zh-CN" altLang="zh-CN" dirty="0"/>
              <a:t>）项</a:t>
            </a:r>
            <a:endParaRPr lang="en-US" altLang="zh-CN" dirty="0"/>
          </a:p>
          <a:p>
            <a:pPr lvl="2"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# </a:t>
            </a:r>
            <a:r>
              <a:rPr lang="en-US" altLang="zh-CN" b="1" dirty="0" err="1">
                <a:solidFill>
                  <a:srgbClr val="002060"/>
                </a:solidFill>
              </a:rPr>
              <a:t>httpd</a:t>
            </a:r>
            <a:r>
              <a:rPr lang="en-US" altLang="zh-CN" b="1" dirty="0">
                <a:solidFill>
                  <a:srgbClr val="002060"/>
                </a:solidFill>
              </a:rPr>
              <a:t> -L </a:t>
            </a:r>
            <a:r>
              <a:rPr lang="zh-CN" altLang="zh-CN" b="1" dirty="0">
                <a:solidFill>
                  <a:srgbClr val="002060"/>
                </a:solidFill>
              </a:rPr>
              <a:t>或</a:t>
            </a:r>
            <a:r>
              <a:rPr lang="en-US" altLang="zh-CN" b="1" dirty="0">
                <a:solidFill>
                  <a:srgbClr val="002060"/>
                </a:solidFill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</a:rPr>
              <a:t>apachectl</a:t>
            </a:r>
            <a:r>
              <a:rPr lang="en-US" altLang="zh-CN" b="1" dirty="0">
                <a:solidFill>
                  <a:srgbClr val="002060"/>
                </a:solidFill>
              </a:rPr>
              <a:t> -L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46</a:t>
            </a:fld>
            <a:endParaRPr lang="en-US" altLang="zh-C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</a:t>
            </a:r>
            <a:r>
              <a:rPr lang="zh-CN" altLang="zh-CN" dirty="0"/>
              <a:t>的基本配置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47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主机访问控制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Apache</a:t>
            </a:r>
            <a:r>
              <a:rPr lang="zh-CN" altLang="zh-CN" dirty="0"/>
              <a:t>可以根据访问者的</a:t>
            </a:r>
            <a:r>
              <a:rPr lang="en-US" altLang="zh-CN" dirty="0"/>
              <a:t> IP </a:t>
            </a:r>
            <a:r>
              <a:rPr lang="zh-CN" altLang="zh-CN" dirty="0"/>
              <a:t>地址或域名来决定是否为之提供资源</a:t>
            </a:r>
            <a:r>
              <a:rPr lang="zh-CN" altLang="en-US" dirty="0"/>
              <a:t>，</a:t>
            </a:r>
            <a:r>
              <a:rPr lang="zh-CN" altLang="zh-CN" dirty="0"/>
              <a:t>也称强验证</a:t>
            </a:r>
            <a:endParaRPr lang="en-US" altLang="zh-CN" dirty="0"/>
          </a:p>
          <a:p>
            <a:r>
              <a:rPr lang="zh-CN" altLang="zh-CN" dirty="0"/>
              <a:t>访问控制的功能由</a:t>
            </a:r>
            <a:r>
              <a:rPr lang="en-US" altLang="zh-CN" dirty="0"/>
              <a:t> </a:t>
            </a:r>
            <a:r>
              <a:rPr lang="en-US" altLang="zh-CN" sz="2800" b="1" dirty="0" err="1"/>
              <a:t>mod_authz_core</a:t>
            </a:r>
            <a:r>
              <a:rPr lang="zh-CN" altLang="en-US" sz="2800" dirty="0"/>
              <a:t>和</a:t>
            </a:r>
            <a:r>
              <a:rPr lang="en-US" altLang="zh-CN" sz="2800" b="1" dirty="0" err="1"/>
              <a:t>mod_authz_host</a:t>
            </a:r>
            <a:r>
              <a:rPr lang="en-US" altLang="zh-CN" dirty="0"/>
              <a:t> </a:t>
            </a:r>
            <a:r>
              <a:rPr lang="zh-CN" altLang="zh-CN" dirty="0"/>
              <a:t>模块提供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dirty="0"/>
              <a:t>Require</a:t>
            </a:r>
            <a:r>
              <a:rPr lang="zh-CN" altLang="en-US" dirty="0"/>
              <a:t>指令实现访问控制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48</a:t>
            </a:fld>
            <a:endParaRPr lang="en-US" altLang="zh-C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访问控制的指令</a:t>
            </a:r>
            <a:r>
              <a:rPr lang="zh-CN" altLang="en-US" dirty="0"/>
              <a:t>的作用范围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</a:t>
            </a:r>
            <a:r>
              <a:rPr lang="zh-CN" altLang="zh-CN" dirty="0"/>
              <a:t>用在</a:t>
            </a:r>
            <a:r>
              <a:rPr lang="en-US" altLang="zh-CN" dirty="0"/>
              <a:t>&lt;Location&gt;</a:t>
            </a:r>
            <a:r>
              <a:rPr lang="zh-CN" altLang="zh-CN" dirty="0"/>
              <a:t>、</a:t>
            </a:r>
            <a:r>
              <a:rPr lang="en-US" altLang="zh-CN" dirty="0"/>
              <a:t>&lt;Directory&gt;</a:t>
            </a:r>
            <a:r>
              <a:rPr lang="zh-CN" altLang="zh-CN" dirty="0"/>
              <a:t>、</a:t>
            </a:r>
            <a:r>
              <a:rPr lang="en-US" altLang="zh-CN" dirty="0"/>
              <a:t>&lt;Files&gt; </a:t>
            </a:r>
            <a:r>
              <a:rPr lang="zh-CN" altLang="zh-CN" dirty="0"/>
              <a:t>和</a:t>
            </a:r>
            <a:r>
              <a:rPr lang="en-US" altLang="zh-CN" dirty="0"/>
              <a:t>&lt;Limit&gt;</a:t>
            </a:r>
            <a:r>
              <a:rPr lang="zh-CN" altLang="zh-CN" dirty="0"/>
              <a:t>容器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zh-CN" dirty="0"/>
              <a:t>既可以用在主配置文件或其包含的配置文件中，也可以用在</a:t>
            </a:r>
            <a:r>
              <a:rPr lang="en-US" altLang="zh-CN" dirty="0"/>
              <a:t>.</a:t>
            </a:r>
            <a:r>
              <a:rPr lang="en-US" altLang="zh-CN" dirty="0" err="1"/>
              <a:t>htaccess</a:t>
            </a:r>
            <a:r>
              <a:rPr lang="zh-CN" altLang="zh-CN" dirty="0"/>
              <a:t>配置文件中</a:t>
            </a:r>
            <a:endParaRPr lang="en-US" altLang="zh-CN" dirty="0"/>
          </a:p>
          <a:p>
            <a:r>
              <a:rPr lang="zh-CN" altLang="zh-CN" dirty="0"/>
              <a:t>既可以放在“主配置”部分用于控制主服务器；也可以放在</a:t>
            </a:r>
            <a:r>
              <a:rPr lang="en-US" altLang="zh-CN" dirty="0"/>
              <a:t>&lt;</a:t>
            </a:r>
            <a:r>
              <a:rPr lang="en-US" altLang="zh-CN" dirty="0" err="1"/>
              <a:t>VirtualHost</a:t>
            </a:r>
            <a:r>
              <a:rPr lang="en-US" altLang="zh-CN" dirty="0"/>
              <a:t>&gt;</a:t>
            </a:r>
            <a:r>
              <a:rPr lang="zh-CN" altLang="zh-CN" dirty="0"/>
              <a:t>容器中用于控制虚拟主机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49</a:t>
            </a:fld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zh-CN" dirty="0"/>
              <a:t>服务器简介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en-US" altLang="zh-CN" dirty="0"/>
              <a:t>WWW </a:t>
            </a:r>
            <a:r>
              <a:rPr lang="zh-CN" altLang="zh-CN" dirty="0"/>
              <a:t>是一种交互式图形界面的</a:t>
            </a:r>
            <a:r>
              <a:rPr lang="en-US" altLang="zh-CN" dirty="0"/>
              <a:t> Internet </a:t>
            </a:r>
            <a:r>
              <a:rPr lang="zh-CN" altLang="zh-CN" dirty="0"/>
              <a:t>服务</a:t>
            </a:r>
            <a:endParaRPr lang="en-US" altLang="zh-CN" dirty="0"/>
          </a:p>
          <a:p>
            <a:pPr lvl="1"/>
            <a:r>
              <a:rPr lang="en-US" altLang="zh-CN" dirty="0"/>
              <a:t>WWW</a:t>
            </a:r>
            <a:r>
              <a:rPr lang="zh-CN" altLang="en-US" dirty="0"/>
              <a:t>（</a:t>
            </a:r>
            <a:r>
              <a:rPr lang="en-US" altLang="zh-CN" dirty="0"/>
              <a:t>World Wide Web</a:t>
            </a:r>
            <a:r>
              <a:rPr lang="zh-CN" altLang="en-US" dirty="0"/>
              <a:t>）</a:t>
            </a:r>
            <a:r>
              <a:rPr lang="en-US" altLang="zh-CN" dirty="0"/>
              <a:t>, </a:t>
            </a:r>
            <a:r>
              <a:rPr lang="zh-CN" altLang="en-US" dirty="0"/>
              <a:t>也称 </a:t>
            </a:r>
            <a:r>
              <a:rPr lang="en-US" altLang="zh-CN" dirty="0"/>
              <a:t>Web</a:t>
            </a:r>
          </a:p>
          <a:p>
            <a:pPr lvl="1"/>
            <a:r>
              <a:rPr lang="zh-CN" altLang="zh-CN" dirty="0"/>
              <a:t>具有强大的信息连接功能</a:t>
            </a:r>
            <a:endParaRPr lang="en-US" altLang="zh-CN" dirty="0"/>
          </a:p>
          <a:p>
            <a:pPr lvl="1"/>
            <a:r>
              <a:rPr lang="en-US" altLang="zh-CN" dirty="0"/>
              <a:t>Internet</a:t>
            </a:r>
            <a:r>
              <a:rPr lang="zh-CN" altLang="en-US" dirty="0"/>
              <a:t>上最热门的服务之一</a:t>
            </a:r>
            <a:endParaRPr lang="en-US" altLang="zh-CN" dirty="0"/>
          </a:p>
          <a:p>
            <a:pPr lvl="1"/>
            <a:r>
              <a:rPr lang="zh-CN" altLang="en-US" dirty="0"/>
              <a:t>成为人们在网上查找、浏览信息的主要手段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Web</a:t>
            </a:r>
            <a:r>
              <a:rPr lang="zh-CN" altLang="en-US" dirty="0"/>
              <a:t>服务具有如下特点 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Web</a:t>
            </a:r>
            <a:r>
              <a:rPr lang="zh-CN" altLang="en-US" dirty="0"/>
              <a:t>是图形化的和易于导航的 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Web</a:t>
            </a:r>
            <a:r>
              <a:rPr lang="zh-CN" altLang="en-US" dirty="0"/>
              <a:t>是与平台无关的 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Web</a:t>
            </a:r>
            <a:r>
              <a:rPr lang="zh-CN" altLang="en-US" dirty="0"/>
              <a:t>是分布式的 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Web</a:t>
            </a:r>
            <a:r>
              <a:rPr lang="zh-CN" altLang="en-US" dirty="0"/>
              <a:t>是动态的 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Web</a:t>
            </a:r>
            <a:r>
              <a:rPr lang="zh-CN" altLang="en-US" dirty="0"/>
              <a:t>是交互的</a:t>
            </a:r>
            <a:r>
              <a:rPr lang="zh-CN" altLang="en-US" sz="2200" dirty="0"/>
              <a:t>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</a:t>
            </a:r>
            <a:r>
              <a:rPr lang="en-US" altLang="zh-CN" dirty="0"/>
              <a:t> </a:t>
            </a:r>
            <a:r>
              <a:rPr lang="zh-CN" altLang="zh-CN" dirty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zh-CN" altLang="en-US" sz="2800" dirty="0"/>
              <a:t>允许所有主机访问</a:t>
            </a:r>
          </a:p>
          <a:p>
            <a:pPr lvl="1"/>
            <a:r>
              <a:rPr lang="en-US" altLang="zh-CN" sz="2400" b="1" dirty="0">
                <a:solidFill>
                  <a:srgbClr val="002060"/>
                </a:solidFill>
              </a:rPr>
              <a:t>Require all granted</a:t>
            </a:r>
          </a:p>
          <a:p>
            <a:r>
              <a:rPr lang="zh-CN" altLang="en-US" sz="2800" dirty="0"/>
              <a:t>拒绝所有主机访问</a:t>
            </a:r>
          </a:p>
          <a:p>
            <a:pPr lvl="1"/>
            <a:r>
              <a:rPr lang="en-US" altLang="zh-CN" sz="2400" b="1" dirty="0">
                <a:solidFill>
                  <a:srgbClr val="002060"/>
                </a:solidFill>
              </a:rPr>
              <a:t>Require all denied</a:t>
            </a:r>
          </a:p>
          <a:p>
            <a:r>
              <a:rPr lang="zh-CN" altLang="en-US" sz="2800" dirty="0"/>
              <a:t>仅允许本地主机访问</a:t>
            </a:r>
          </a:p>
          <a:p>
            <a:pPr lvl="1"/>
            <a:r>
              <a:rPr lang="en-US" altLang="zh-CN" sz="2400" b="1" dirty="0">
                <a:solidFill>
                  <a:srgbClr val="002060"/>
                </a:solidFill>
              </a:rPr>
              <a:t>Require local</a:t>
            </a:r>
          </a:p>
          <a:p>
            <a:r>
              <a:rPr lang="zh-CN" altLang="en-US" sz="2800" dirty="0"/>
              <a:t>允许或</a:t>
            </a:r>
            <a:r>
              <a:rPr lang="en-US" altLang="zh-CN" sz="2800" dirty="0"/>
              <a:t>[</a:t>
            </a:r>
            <a:r>
              <a:rPr lang="zh-CN" altLang="en-US" sz="2800" dirty="0"/>
              <a:t>禁止</a:t>
            </a:r>
            <a:r>
              <a:rPr lang="en-US" altLang="zh-CN" sz="2800" dirty="0"/>
              <a:t>]</a:t>
            </a:r>
            <a:r>
              <a:rPr lang="zh-CN" altLang="en-US" sz="2800" dirty="0"/>
              <a:t>指定的主机或域访问</a:t>
            </a:r>
          </a:p>
          <a:p>
            <a:pPr lvl="1"/>
            <a:r>
              <a:rPr lang="en-US" altLang="zh-CN" sz="2400" b="1" dirty="0">
                <a:solidFill>
                  <a:srgbClr val="002060"/>
                </a:solidFill>
              </a:rPr>
              <a:t>Require [not] host &lt;</a:t>
            </a:r>
            <a:r>
              <a:rPr lang="zh-CN" altLang="en-US" sz="2400" b="1" dirty="0">
                <a:solidFill>
                  <a:srgbClr val="002060"/>
                </a:solidFill>
              </a:rPr>
              <a:t>主机名或域名列表</a:t>
            </a:r>
            <a:r>
              <a:rPr lang="en-US" altLang="zh-CN" sz="2400" b="1" dirty="0">
                <a:solidFill>
                  <a:srgbClr val="002060"/>
                </a:solidFill>
              </a:rPr>
              <a:t>&gt;</a:t>
            </a:r>
          </a:p>
          <a:p>
            <a:r>
              <a:rPr lang="zh-CN" altLang="en-US" sz="2800" dirty="0"/>
              <a:t>允许或</a:t>
            </a:r>
            <a:r>
              <a:rPr lang="en-US" altLang="zh-CN" sz="2800" dirty="0"/>
              <a:t>[</a:t>
            </a:r>
            <a:r>
              <a:rPr lang="zh-CN" altLang="en-US" sz="2800" dirty="0"/>
              <a:t>禁止</a:t>
            </a:r>
            <a:r>
              <a:rPr lang="en-US" altLang="zh-CN" sz="2800" dirty="0"/>
              <a:t>]</a:t>
            </a:r>
            <a:r>
              <a:rPr lang="zh-CN" altLang="en-US" sz="2800" dirty="0"/>
              <a:t>指定</a:t>
            </a:r>
            <a:r>
              <a:rPr lang="en-US" altLang="zh-CN" sz="2800" dirty="0"/>
              <a:t>IP</a:t>
            </a:r>
            <a:r>
              <a:rPr lang="zh-CN" altLang="en-US" sz="2800" dirty="0"/>
              <a:t>地址的访问</a:t>
            </a:r>
          </a:p>
          <a:p>
            <a:pPr lvl="1"/>
            <a:r>
              <a:rPr lang="en-US" altLang="zh-CN" sz="2400" b="1" dirty="0">
                <a:solidFill>
                  <a:srgbClr val="002060"/>
                </a:solidFill>
              </a:rPr>
              <a:t>Require [not] </a:t>
            </a:r>
            <a:r>
              <a:rPr lang="en-US" altLang="zh-CN" sz="2400" b="1" dirty="0" err="1">
                <a:solidFill>
                  <a:srgbClr val="002060"/>
                </a:solidFill>
              </a:rPr>
              <a:t>ip</a:t>
            </a:r>
            <a:r>
              <a:rPr lang="en-US" altLang="zh-CN" sz="2400" b="1" dirty="0">
                <a:solidFill>
                  <a:srgbClr val="002060"/>
                </a:solidFill>
              </a:rPr>
              <a:t> &lt;IP</a:t>
            </a:r>
            <a:r>
              <a:rPr lang="zh-CN" altLang="en-US" sz="2400" b="1" dirty="0">
                <a:solidFill>
                  <a:srgbClr val="002060"/>
                </a:solidFill>
              </a:rPr>
              <a:t>地址或网段列表</a:t>
            </a:r>
            <a:r>
              <a:rPr lang="en-US" altLang="zh-CN" sz="2400" b="1" dirty="0">
                <a:solidFill>
                  <a:srgbClr val="002060"/>
                </a:solidFill>
              </a:rPr>
              <a:t>&gt;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50</a:t>
            </a:fld>
            <a:endParaRPr lang="en-US" altLang="zh-C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访问控制举例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51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2132856"/>
            <a:ext cx="7632848" cy="31085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Require </a:t>
            </a:r>
            <a:r>
              <a:rPr lang="en-US" altLang="zh-CN" sz="2800" dirty="0" err="1"/>
              <a:t>ip</a:t>
            </a:r>
            <a:r>
              <a:rPr lang="en-US" altLang="zh-CN" sz="2800" dirty="0"/>
              <a:t> 10.1.2.3</a:t>
            </a:r>
          </a:p>
          <a:p>
            <a:r>
              <a:rPr lang="en-US" altLang="zh-CN" sz="2800" dirty="0"/>
              <a:t>Require </a:t>
            </a:r>
            <a:r>
              <a:rPr lang="en-US" altLang="zh-CN" sz="2800" dirty="0" err="1"/>
              <a:t>ip</a:t>
            </a:r>
            <a:r>
              <a:rPr lang="en-US" altLang="zh-CN" sz="2800" dirty="0"/>
              <a:t> 10 172.20 192.168.2</a:t>
            </a:r>
          </a:p>
          <a:p>
            <a:r>
              <a:rPr lang="en-US" altLang="zh-CN" sz="2800" dirty="0"/>
              <a:t>Require </a:t>
            </a:r>
            <a:r>
              <a:rPr lang="en-US" altLang="zh-CN" sz="2800" dirty="0" err="1"/>
              <a:t>ip</a:t>
            </a:r>
            <a:r>
              <a:rPr lang="en-US" altLang="zh-CN" sz="2800" dirty="0"/>
              <a:t> 10.1.0.0/255.255.0.0</a:t>
            </a:r>
          </a:p>
          <a:p>
            <a:r>
              <a:rPr lang="en-US" altLang="zh-CN" sz="2800" dirty="0"/>
              <a:t>Require </a:t>
            </a:r>
            <a:r>
              <a:rPr lang="en-US" altLang="zh-CN" sz="2800" dirty="0" err="1"/>
              <a:t>ip</a:t>
            </a:r>
            <a:r>
              <a:rPr lang="en-US" altLang="zh-CN" sz="2800" dirty="0"/>
              <a:t> 10.1.0.0/16 192.168.1.0/24</a:t>
            </a:r>
          </a:p>
          <a:p>
            <a:r>
              <a:rPr lang="en-US" altLang="zh-CN" sz="2800" dirty="0"/>
              <a:t>Require host server1.example.org</a:t>
            </a:r>
          </a:p>
          <a:p>
            <a:r>
              <a:rPr lang="en-US" altLang="zh-CN" sz="2800" dirty="0"/>
              <a:t>Require host example.org abc.net</a:t>
            </a:r>
          </a:p>
          <a:p>
            <a:r>
              <a:rPr lang="en-US" altLang="zh-CN" sz="2800" dirty="0"/>
              <a:t>Require host </a:t>
            </a:r>
            <a:r>
              <a:rPr lang="en-US" altLang="zh-CN" sz="2800" dirty="0" err="1"/>
              <a:t>.net</a:t>
            </a:r>
            <a:r>
              <a:rPr lang="en-US" altLang="zh-CN" sz="2800" dirty="0"/>
              <a:t> .</a:t>
            </a:r>
            <a:r>
              <a:rPr lang="en-US" altLang="zh-CN" sz="2800" dirty="0" err="1"/>
              <a:t>example.edu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访问控制举例 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52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785786" y="1500174"/>
            <a:ext cx="7560840" cy="39703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&lt;</a:t>
            </a:r>
            <a:r>
              <a:rPr lang="en-US" altLang="zh-CN" sz="2800" dirty="0" err="1"/>
              <a:t>RequireAll</a:t>
            </a:r>
            <a:r>
              <a:rPr lang="en-US" altLang="zh-CN" sz="2800" dirty="0"/>
              <a:t>&gt;</a:t>
            </a:r>
          </a:p>
          <a:p>
            <a:r>
              <a:rPr lang="en-US" altLang="zh-CN" sz="2800" dirty="0"/>
              <a:t>    Require all granted</a:t>
            </a:r>
          </a:p>
          <a:p>
            <a:r>
              <a:rPr lang="en-US" altLang="zh-CN" sz="2800" dirty="0"/>
              <a:t>    Require not </a:t>
            </a:r>
            <a:r>
              <a:rPr lang="en-US" altLang="zh-CN" sz="2800" dirty="0" err="1"/>
              <a:t>ip</a:t>
            </a:r>
            <a:r>
              <a:rPr lang="en-US" altLang="zh-CN" sz="2800" dirty="0"/>
              <a:t> 10.252.46.165</a:t>
            </a:r>
          </a:p>
          <a:p>
            <a:r>
              <a:rPr lang="en-US" altLang="zh-CN" sz="2800" dirty="0"/>
              <a:t>&lt;/</a:t>
            </a:r>
            <a:r>
              <a:rPr lang="en-US" altLang="zh-CN" sz="2800" dirty="0" err="1"/>
              <a:t>RequireAll</a:t>
            </a:r>
            <a:r>
              <a:rPr lang="en-US" altLang="zh-CN" sz="2800" dirty="0"/>
              <a:t>&gt;</a:t>
            </a:r>
          </a:p>
          <a:p>
            <a:endParaRPr lang="en-US" altLang="zh-CN" sz="2800" dirty="0"/>
          </a:p>
          <a:p>
            <a:r>
              <a:rPr lang="en-US" altLang="zh-CN" sz="2800" dirty="0"/>
              <a:t>&lt;</a:t>
            </a:r>
            <a:r>
              <a:rPr lang="en-US" altLang="zh-CN" sz="2800" dirty="0" err="1"/>
              <a:t>RequireAll</a:t>
            </a:r>
            <a:r>
              <a:rPr lang="en-US" altLang="zh-CN" sz="2800" dirty="0"/>
              <a:t>&gt;</a:t>
            </a:r>
          </a:p>
          <a:p>
            <a:r>
              <a:rPr lang="en-US" altLang="zh-CN" sz="2800" dirty="0"/>
              <a:t>    Require </a:t>
            </a:r>
            <a:r>
              <a:rPr lang="en-US" altLang="zh-CN" sz="2800" dirty="0" err="1"/>
              <a:t>ip</a:t>
            </a:r>
            <a:r>
              <a:rPr lang="en-US" altLang="zh-CN" sz="2800" dirty="0"/>
              <a:t> 10.252.46.0/24</a:t>
            </a:r>
          </a:p>
          <a:p>
            <a:r>
              <a:rPr lang="en-US" altLang="zh-CN" sz="2800" dirty="0"/>
              <a:t>    Require not </a:t>
            </a:r>
            <a:r>
              <a:rPr lang="en-US" altLang="zh-CN" sz="2800" dirty="0" err="1"/>
              <a:t>ip</a:t>
            </a:r>
            <a:r>
              <a:rPr lang="en-US" altLang="zh-CN" sz="2800" dirty="0"/>
              <a:t> 10.252.46.165</a:t>
            </a:r>
          </a:p>
          <a:p>
            <a:r>
              <a:rPr lang="en-US" altLang="zh-CN" sz="2800" dirty="0"/>
              <a:t>&lt;/</a:t>
            </a:r>
            <a:r>
              <a:rPr lang="en-US" altLang="zh-CN" sz="2800" dirty="0" err="1"/>
              <a:t>RequireAll</a:t>
            </a:r>
            <a:r>
              <a:rPr lang="en-US" altLang="zh-CN" sz="2800" dirty="0"/>
              <a:t>&gt;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别名（</a:t>
            </a:r>
            <a:r>
              <a:rPr lang="en-US" altLang="zh-CN" dirty="0"/>
              <a:t>Alias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别名</a:t>
            </a:r>
            <a:r>
              <a:rPr lang="zh-CN" altLang="zh-CN" dirty="0"/>
              <a:t>可以将文档根目录（</a:t>
            </a:r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en-US" altLang="zh-CN" dirty="0"/>
              <a:t>/www/html</a:t>
            </a:r>
            <a:r>
              <a:rPr lang="zh-CN" altLang="zh-CN" dirty="0"/>
              <a:t>）以外的内容加入站点</a:t>
            </a:r>
            <a:r>
              <a:rPr lang="zh-CN" altLang="en-US" dirty="0"/>
              <a:t>，也称虚拟目录</a:t>
            </a:r>
            <a:endParaRPr lang="en-US" altLang="zh-CN" dirty="0"/>
          </a:p>
          <a:p>
            <a:r>
              <a:rPr lang="en-US" altLang="zh-CN" dirty="0"/>
              <a:t>Alias </a:t>
            </a:r>
            <a:r>
              <a:rPr lang="zh-CN" altLang="zh-CN" dirty="0"/>
              <a:t>指令</a:t>
            </a:r>
            <a:endParaRPr lang="en-US" altLang="zh-CN" dirty="0"/>
          </a:p>
          <a:p>
            <a:pPr lvl="1"/>
            <a:r>
              <a:rPr lang="en-US" altLang="zh-CN" b="1" dirty="0"/>
              <a:t>Alias /URL-path "/path/to/other/directory/“</a:t>
            </a:r>
          </a:p>
          <a:p>
            <a:pPr lvl="1"/>
            <a:r>
              <a:rPr lang="zh-CN" altLang="zh-CN" dirty="0"/>
              <a:t>将以</a:t>
            </a:r>
            <a:r>
              <a:rPr lang="en-US" altLang="zh-CN" dirty="0"/>
              <a:t> /URL-path </a:t>
            </a:r>
            <a:r>
              <a:rPr lang="zh-CN" altLang="zh-CN" dirty="0"/>
              <a:t>开头的</a:t>
            </a:r>
            <a:r>
              <a:rPr lang="en-US" altLang="zh-CN" dirty="0"/>
              <a:t> URL </a:t>
            </a:r>
            <a:r>
              <a:rPr lang="zh-CN" altLang="zh-CN" dirty="0"/>
              <a:t>映射到</a:t>
            </a:r>
            <a:r>
              <a:rPr lang="en-US" altLang="zh-CN" dirty="0"/>
              <a:t> /path/to/other/directory </a:t>
            </a:r>
            <a:r>
              <a:rPr lang="zh-CN" altLang="zh-CN" dirty="0"/>
              <a:t>中的文件</a:t>
            </a:r>
            <a:endParaRPr lang="zh-CN" altLang="zh-CN" b="1" dirty="0"/>
          </a:p>
          <a:p>
            <a:r>
              <a:rPr lang="en-US" altLang="zh-CN" dirty="0"/>
              <a:t>Alias </a:t>
            </a:r>
            <a:r>
              <a:rPr lang="zh-CN" altLang="en-US" dirty="0"/>
              <a:t>举例</a:t>
            </a:r>
            <a:endParaRPr lang="en-US" altLang="zh-CN" dirty="0"/>
          </a:p>
          <a:p>
            <a:pPr lvl="1"/>
            <a:r>
              <a:rPr lang="en-US" altLang="zh-CN" dirty="0"/>
              <a:t>Alias /manual "/</a:t>
            </a:r>
            <a:r>
              <a:rPr lang="en-US" altLang="zh-CN" dirty="0" err="1"/>
              <a:t>var</a:t>
            </a:r>
            <a:r>
              <a:rPr lang="en-US" altLang="zh-CN" dirty="0"/>
              <a:t>/www/manual“</a:t>
            </a:r>
          </a:p>
          <a:p>
            <a:pPr lvl="1"/>
            <a:r>
              <a:rPr lang="en-US" altLang="zh-CN" dirty="0"/>
              <a:t>Alias /</a:t>
            </a:r>
            <a:r>
              <a:rPr lang="en-US" altLang="zh-CN" dirty="0" err="1"/>
              <a:t>ks</a:t>
            </a:r>
            <a:r>
              <a:rPr lang="en-US" altLang="zh-CN" dirty="0"/>
              <a:t> /</a:t>
            </a:r>
            <a:r>
              <a:rPr lang="en-US" altLang="zh-CN" dirty="0" err="1"/>
              <a:t>kickstart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53</a:t>
            </a:fld>
            <a:endParaRPr lang="en-US" altLang="zh-C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容器选项配置（</a:t>
            </a:r>
            <a:r>
              <a:rPr lang="en-US" altLang="zh-CN" dirty="0"/>
              <a:t>Options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Options </a:t>
            </a:r>
            <a:r>
              <a:rPr lang="zh-CN" altLang="zh-CN" dirty="0"/>
              <a:t>指令</a:t>
            </a:r>
            <a:r>
              <a:rPr lang="zh-CN" altLang="en-US" dirty="0"/>
              <a:t>用于</a:t>
            </a:r>
            <a:r>
              <a:rPr lang="zh-CN" altLang="zh-CN" dirty="0"/>
              <a:t>控制</a:t>
            </a:r>
            <a:r>
              <a:rPr lang="zh-CN" altLang="en-US" dirty="0"/>
              <a:t>当前容器</a:t>
            </a:r>
            <a:r>
              <a:rPr lang="zh-CN" altLang="zh-CN" dirty="0"/>
              <a:t>中</a:t>
            </a:r>
            <a:r>
              <a:rPr lang="zh-CN" altLang="en-US" dirty="0"/>
              <a:t>可以</a:t>
            </a:r>
            <a:r>
              <a:rPr lang="zh-CN" altLang="zh-CN" dirty="0"/>
              <a:t>使用哪些服务器特性</a:t>
            </a:r>
            <a:endParaRPr lang="en-US" altLang="zh-CN" dirty="0"/>
          </a:p>
          <a:p>
            <a:r>
              <a:rPr lang="zh-CN" altLang="en-US" dirty="0"/>
              <a:t>可以</a:t>
            </a:r>
            <a:r>
              <a:rPr lang="zh-CN" altLang="zh-CN" dirty="0"/>
              <a:t>出现在</a:t>
            </a:r>
            <a:endParaRPr lang="en-US" altLang="zh-CN" dirty="0"/>
          </a:p>
          <a:p>
            <a:pPr lvl="1"/>
            <a:r>
              <a:rPr lang="zh-CN" altLang="en-US" dirty="0"/>
              <a:t>主配置文件</a:t>
            </a:r>
            <a:r>
              <a:rPr lang="zh-CN" altLang="zh-CN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htaccess</a:t>
            </a:r>
            <a:r>
              <a:rPr lang="zh-CN" altLang="zh-CN" dirty="0"/>
              <a:t>配置文件中</a:t>
            </a:r>
            <a:endParaRPr lang="en-US" altLang="zh-CN" dirty="0"/>
          </a:p>
          <a:p>
            <a:pPr lvl="1"/>
            <a:r>
              <a:rPr lang="en-US" altLang="zh-CN" dirty="0"/>
              <a:t>&lt;Directory&gt;</a:t>
            </a:r>
            <a:r>
              <a:rPr lang="zh-CN" altLang="zh-CN" dirty="0"/>
              <a:t>、</a:t>
            </a:r>
            <a:r>
              <a:rPr lang="en-US" altLang="zh-CN" dirty="0"/>
              <a:t>&lt;Location&gt;</a:t>
            </a:r>
            <a:r>
              <a:rPr lang="zh-CN" altLang="zh-CN" dirty="0"/>
              <a:t>容器中</a:t>
            </a:r>
            <a:endParaRPr lang="en-US" altLang="zh-CN" dirty="0"/>
          </a:p>
          <a:p>
            <a:r>
              <a:rPr lang="en-US" altLang="zh-CN" dirty="0"/>
              <a:t>Options </a:t>
            </a:r>
            <a:r>
              <a:rPr lang="zh-CN" altLang="en-US" dirty="0"/>
              <a:t>指令格式</a:t>
            </a:r>
            <a:endParaRPr lang="en-US" altLang="zh-CN" dirty="0"/>
          </a:p>
          <a:p>
            <a:pPr lvl="1"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Options</a:t>
            </a:r>
            <a:r>
              <a:rPr lang="en-US" altLang="zh-CN" b="1" dirty="0"/>
              <a:t> [+|-]Option1 [+|-]Option2 ……</a:t>
            </a:r>
          </a:p>
          <a:p>
            <a:pPr lvl="1"/>
            <a:r>
              <a:rPr lang="zh-CN" altLang="zh-CN" dirty="0"/>
              <a:t>选项之前添加加号（</a:t>
            </a:r>
            <a:r>
              <a:rPr lang="en-US" altLang="zh-CN" dirty="0"/>
              <a:t>+</a:t>
            </a:r>
            <a:r>
              <a:rPr lang="zh-CN" altLang="zh-CN" dirty="0"/>
              <a:t>）表示添加此特性</a:t>
            </a:r>
            <a:endParaRPr lang="en-US" altLang="zh-CN" dirty="0"/>
          </a:p>
          <a:p>
            <a:pPr lvl="1"/>
            <a:r>
              <a:rPr lang="zh-CN" altLang="zh-CN" dirty="0"/>
              <a:t>选项之前添加减号（</a:t>
            </a:r>
            <a:r>
              <a:rPr lang="en-US" altLang="zh-CN" dirty="0"/>
              <a:t>-</a:t>
            </a:r>
            <a:r>
              <a:rPr lang="zh-CN" altLang="zh-CN" dirty="0"/>
              <a:t>）表示去掉此特性</a:t>
            </a:r>
            <a:endParaRPr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54</a:t>
            </a:fld>
            <a:endParaRPr lang="en-US" altLang="zh-CN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Options</a:t>
            </a:r>
            <a:r>
              <a:rPr lang="zh-CN" altLang="en-US" dirty="0"/>
              <a:t>指令的常用选项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2060"/>
                </a:solidFill>
              </a:rPr>
              <a:t>All</a:t>
            </a:r>
            <a:r>
              <a:rPr lang="zh-CN" altLang="en-US" sz="2800" dirty="0"/>
              <a:t>：除</a:t>
            </a:r>
            <a:r>
              <a:rPr lang="en-US" altLang="zh-CN" sz="2800" dirty="0" err="1"/>
              <a:t>MultiViews</a:t>
            </a:r>
            <a:r>
              <a:rPr lang="zh-CN" altLang="en-US" sz="2800" dirty="0"/>
              <a:t>之外的所有特性。默认设置</a:t>
            </a:r>
          </a:p>
          <a:p>
            <a:r>
              <a:rPr lang="en-US" altLang="zh-CN" sz="2800" b="1" dirty="0">
                <a:solidFill>
                  <a:srgbClr val="002060"/>
                </a:solidFill>
              </a:rPr>
              <a:t>None</a:t>
            </a:r>
            <a:r>
              <a:rPr lang="zh-CN" altLang="en-US" sz="2800" dirty="0"/>
              <a:t>：将不启用任何额外特性</a:t>
            </a:r>
          </a:p>
          <a:p>
            <a:r>
              <a:rPr lang="en-US" altLang="zh-CN" sz="2800" b="1" dirty="0" err="1">
                <a:solidFill>
                  <a:srgbClr val="002060"/>
                </a:solidFill>
              </a:rPr>
              <a:t>ExecCGI</a:t>
            </a:r>
            <a:r>
              <a:rPr lang="zh-CN" altLang="en-US" sz="2800" dirty="0"/>
              <a:t>：允许使用</a:t>
            </a:r>
            <a:r>
              <a:rPr lang="en-US" altLang="zh-CN" sz="2800" dirty="0" err="1"/>
              <a:t>mod_cgi</a:t>
            </a:r>
            <a:r>
              <a:rPr lang="zh-CN" altLang="en-US" sz="2800" dirty="0"/>
              <a:t>执行</a:t>
            </a:r>
            <a:r>
              <a:rPr lang="en-US" altLang="zh-CN" sz="2800" dirty="0"/>
              <a:t>CGI</a:t>
            </a:r>
            <a:r>
              <a:rPr lang="zh-CN" altLang="en-US" sz="2800" dirty="0"/>
              <a:t>脚本</a:t>
            </a:r>
          </a:p>
          <a:p>
            <a:r>
              <a:rPr lang="en-US" altLang="zh-CN" sz="2800" b="1" dirty="0" err="1">
                <a:solidFill>
                  <a:srgbClr val="002060"/>
                </a:solidFill>
              </a:rPr>
              <a:t>FollowSymLinks</a:t>
            </a:r>
            <a:r>
              <a:rPr lang="zh-CN" altLang="en-US" sz="2800" dirty="0"/>
              <a:t>：服务器允许在此目录中使用符号连接</a:t>
            </a:r>
          </a:p>
          <a:p>
            <a:r>
              <a:rPr lang="en-US" altLang="zh-CN" sz="2800" b="1" dirty="0">
                <a:solidFill>
                  <a:srgbClr val="002060"/>
                </a:solidFill>
              </a:rPr>
              <a:t>Indexes</a:t>
            </a:r>
            <a:r>
              <a:rPr lang="zh-CN" altLang="en-US" sz="2800" dirty="0"/>
              <a:t>：若一个映射到目录的</a:t>
            </a:r>
            <a:r>
              <a:rPr lang="en-US" altLang="zh-CN" sz="2800" dirty="0"/>
              <a:t>URL</a:t>
            </a:r>
            <a:r>
              <a:rPr lang="zh-CN" altLang="en-US" sz="2800" dirty="0"/>
              <a:t>被请求，而此目录中又没有</a:t>
            </a:r>
            <a:r>
              <a:rPr lang="en-US" altLang="zh-CN" sz="2800" dirty="0" err="1"/>
              <a:t>DirectoryIndex</a:t>
            </a:r>
            <a:r>
              <a:rPr lang="zh-CN" altLang="en-US" sz="2800" dirty="0"/>
              <a:t>指定的文件（例如</a:t>
            </a:r>
            <a:r>
              <a:rPr lang="en-US" altLang="zh-CN" sz="2800" dirty="0"/>
              <a:t>index.html</a:t>
            </a:r>
            <a:r>
              <a:rPr lang="zh-CN" altLang="en-US" sz="2800" dirty="0"/>
              <a:t>），则服务器会返回由</a:t>
            </a:r>
            <a:r>
              <a:rPr lang="en-US" altLang="zh-CN" sz="2800" dirty="0" err="1"/>
              <a:t>mod_autoindex</a:t>
            </a:r>
            <a:r>
              <a:rPr lang="zh-CN" altLang="en-US" sz="2800" dirty="0"/>
              <a:t>模块生成的一个格式化后的目录列表</a:t>
            </a:r>
          </a:p>
          <a:p>
            <a:r>
              <a:rPr lang="en-US" altLang="zh-CN" sz="2800" b="1" dirty="0" err="1">
                <a:solidFill>
                  <a:srgbClr val="002060"/>
                </a:solidFill>
              </a:rPr>
              <a:t>MultiViews</a:t>
            </a:r>
            <a:r>
              <a:rPr lang="zh-CN" altLang="en-US" sz="2800" dirty="0"/>
              <a:t>：允许使用</a:t>
            </a:r>
            <a:r>
              <a:rPr lang="en-US" altLang="zh-CN" sz="2800" dirty="0" err="1"/>
              <a:t>mod_negotiation</a:t>
            </a:r>
            <a:r>
              <a:rPr lang="zh-CN" altLang="en-US" sz="2800" dirty="0"/>
              <a:t>提供内容协商的“多重视图”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55</a:t>
            </a:fld>
            <a:endParaRPr lang="en-US" altLang="zh-CN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IndexOptions</a:t>
            </a:r>
            <a:r>
              <a:rPr lang="zh-CN" altLang="zh-CN" dirty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zh-CN" altLang="en-US" dirty="0"/>
              <a:t>用于</a:t>
            </a:r>
            <a:r>
              <a:rPr lang="zh-CN" altLang="zh-CN" dirty="0"/>
              <a:t>配置</a:t>
            </a:r>
            <a:r>
              <a:rPr lang="en-US" altLang="zh-CN" dirty="0"/>
              <a:t> </a:t>
            </a:r>
            <a:r>
              <a:rPr lang="en-US" altLang="zh-CN" dirty="0" err="1"/>
              <a:t>mod_autoindex</a:t>
            </a:r>
            <a:r>
              <a:rPr lang="en-US" altLang="zh-CN"/>
              <a:t> </a:t>
            </a:r>
            <a:r>
              <a:rPr lang="zh-CN" altLang="zh-CN"/>
              <a:t>模块</a:t>
            </a:r>
            <a:r>
              <a:rPr lang="zh-CN" altLang="zh-CN" dirty="0"/>
              <a:t>生成目录列表的显示特性</a:t>
            </a:r>
            <a:endParaRPr lang="en-US" altLang="zh-CN" dirty="0"/>
          </a:p>
          <a:p>
            <a:r>
              <a:rPr lang="en-US" altLang="zh-CN" dirty="0" err="1"/>
              <a:t>IndexOptions</a:t>
            </a:r>
            <a:r>
              <a:rPr lang="en-US" altLang="zh-CN" dirty="0"/>
              <a:t> </a:t>
            </a:r>
            <a:r>
              <a:rPr lang="zh-CN" altLang="en-US" dirty="0"/>
              <a:t>指令的常用选项</a:t>
            </a:r>
            <a:endParaRPr lang="en-US" altLang="zh-CN" dirty="0"/>
          </a:p>
          <a:p>
            <a:pPr lvl="1"/>
            <a:r>
              <a:rPr lang="en-US" altLang="zh-CN" dirty="0" err="1"/>
              <a:t>FancyIndexing</a:t>
            </a:r>
            <a:r>
              <a:rPr lang="en-US" altLang="zh-CN" dirty="0"/>
              <a:t> </a:t>
            </a:r>
          </a:p>
          <a:p>
            <a:pPr lvl="2"/>
            <a:r>
              <a:rPr lang="zh-CN" altLang="en-US" dirty="0"/>
              <a:t>对每种类型的文件前加上一个小图标以示区别 </a:t>
            </a:r>
          </a:p>
          <a:p>
            <a:pPr lvl="1"/>
            <a:r>
              <a:rPr lang="en-US" altLang="zh-CN" dirty="0" err="1"/>
              <a:t>VersionSort</a:t>
            </a:r>
            <a:r>
              <a:rPr lang="en-US" altLang="zh-CN" dirty="0"/>
              <a:t> </a:t>
            </a:r>
          </a:p>
          <a:p>
            <a:pPr lvl="2"/>
            <a:r>
              <a:rPr lang="zh-CN" altLang="en-US" dirty="0"/>
              <a:t>对同一个软件的多个版本进行排序 </a:t>
            </a:r>
          </a:p>
          <a:p>
            <a:pPr lvl="1"/>
            <a:r>
              <a:rPr lang="en-US" altLang="zh-CN" dirty="0" err="1"/>
              <a:t>NameWidth</a:t>
            </a:r>
            <a:r>
              <a:rPr lang="en-US" altLang="zh-CN" dirty="0"/>
              <a:t>=* </a:t>
            </a:r>
          </a:p>
          <a:p>
            <a:pPr lvl="2"/>
            <a:r>
              <a:rPr lang="zh-CN" altLang="en-US" dirty="0"/>
              <a:t>文件名子段自动适应当前目录下最长文件名 </a:t>
            </a:r>
          </a:p>
          <a:p>
            <a:pPr lvl="1"/>
            <a:r>
              <a:rPr lang="en-US" altLang="zh-CN" dirty="0" err="1"/>
              <a:t>FoldersFirst</a:t>
            </a:r>
            <a:endParaRPr lang="en-US" altLang="zh-CN" dirty="0"/>
          </a:p>
          <a:p>
            <a:pPr lvl="2"/>
            <a:r>
              <a:rPr lang="zh-CN" altLang="en-US" dirty="0"/>
              <a:t>让目录列在前面（类似于资源管理器） 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56</a:t>
            </a:fld>
            <a:endParaRPr lang="en-US" altLang="zh-C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主机访问控制和别名</a:t>
            </a:r>
            <a:br>
              <a:rPr lang="en-US" altLang="zh-CN" dirty="0"/>
            </a:br>
            <a:r>
              <a:rPr lang="zh-CN" altLang="en-US" dirty="0"/>
              <a:t>的配置举例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8109"/>
          </a:xfrm>
        </p:spPr>
        <p:txBody>
          <a:bodyPr/>
          <a:lstStyle/>
          <a:p>
            <a:r>
              <a:rPr lang="zh-CN" altLang="zh-CN" dirty="0"/>
              <a:t>使用别名配置对</a:t>
            </a:r>
            <a:r>
              <a:rPr lang="en-US" altLang="zh-CN" dirty="0"/>
              <a:t>yum</a:t>
            </a:r>
            <a:r>
              <a:rPr lang="zh-CN" altLang="zh-CN" dirty="0"/>
              <a:t>仓库和</a:t>
            </a:r>
            <a:r>
              <a:rPr lang="en-US" altLang="zh-CN" dirty="0" err="1"/>
              <a:t>Kickstart</a:t>
            </a:r>
            <a:r>
              <a:rPr lang="zh-CN" altLang="zh-CN" dirty="0"/>
              <a:t>的访问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2307644"/>
            <a:ext cx="7848872" cy="37856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Alias /mirrors /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/ftp/mirrors</a:t>
            </a:r>
          </a:p>
          <a:p>
            <a:r>
              <a:rPr lang="en-US" altLang="zh-CN" sz="1600" dirty="0"/>
              <a:t>&lt;Directory /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/ftp/mirrors&gt;</a:t>
            </a:r>
          </a:p>
          <a:p>
            <a:r>
              <a:rPr lang="en-US" altLang="zh-CN" sz="1600" dirty="0"/>
              <a:t>        Options Indexes </a:t>
            </a:r>
            <a:r>
              <a:rPr lang="en-US" altLang="zh-CN" sz="1600" dirty="0" err="1"/>
              <a:t>FollowSymlinks</a:t>
            </a:r>
            <a:endParaRPr lang="en-US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IndexOptions</a:t>
            </a:r>
            <a:r>
              <a:rPr lang="en-US" altLang="zh-CN" sz="1600" dirty="0"/>
              <a:t> +</a:t>
            </a:r>
            <a:r>
              <a:rPr lang="en-US" altLang="zh-CN" sz="1600" dirty="0" err="1"/>
              <a:t>DescriptionWidth</a:t>
            </a:r>
            <a:r>
              <a:rPr lang="en-US" altLang="zh-CN" sz="1600" dirty="0"/>
              <a:t>=* +</a:t>
            </a:r>
            <a:r>
              <a:rPr lang="en-US" altLang="zh-CN" sz="1600" dirty="0" err="1"/>
              <a:t>FoldersFirst</a:t>
            </a:r>
            <a:endParaRPr lang="en-US" altLang="zh-CN" sz="1600" dirty="0"/>
          </a:p>
          <a:p>
            <a:r>
              <a:rPr lang="en-US" altLang="zh-CN" sz="1600" dirty="0"/>
              <a:t>        Require local</a:t>
            </a:r>
          </a:p>
          <a:p>
            <a:r>
              <a:rPr lang="en-US" altLang="zh-CN" sz="1600" dirty="0"/>
              <a:t>        Require </a:t>
            </a:r>
            <a:r>
              <a:rPr lang="en-US" altLang="zh-CN" sz="1600" dirty="0" err="1"/>
              <a:t>ip</a:t>
            </a:r>
            <a:r>
              <a:rPr lang="en-US" altLang="zh-CN" sz="1600" dirty="0"/>
              <a:t> 192.168.0.0/24  192.168.85.0/24 192.168.17.0/24</a:t>
            </a:r>
          </a:p>
          <a:p>
            <a:r>
              <a:rPr lang="en-US" altLang="zh-CN" sz="1600" dirty="0"/>
              <a:t>&lt;/Directory&gt;</a:t>
            </a:r>
          </a:p>
          <a:p>
            <a:r>
              <a:rPr lang="en-US" altLang="zh-CN" sz="1600" dirty="0"/>
              <a:t>Alias /</a:t>
            </a:r>
            <a:r>
              <a:rPr lang="en-US" altLang="zh-CN" sz="1600" dirty="0" err="1"/>
              <a:t>ks</a:t>
            </a:r>
            <a:r>
              <a:rPr lang="en-US" altLang="zh-CN" sz="1600" dirty="0"/>
              <a:t> /</a:t>
            </a:r>
            <a:r>
              <a:rPr lang="en-US" altLang="zh-CN" sz="1600" dirty="0" err="1"/>
              <a:t>kickstart</a:t>
            </a:r>
            <a:endParaRPr lang="en-US" altLang="zh-CN" sz="1600" dirty="0"/>
          </a:p>
          <a:p>
            <a:r>
              <a:rPr lang="en-US" altLang="zh-CN" sz="1600" dirty="0"/>
              <a:t>&lt;Directory /</a:t>
            </a:r>
            <a:r>
              <a:rPr lang="en-US" altLang="zh-CN" sz="1600" dirty="0" err="1"/>
              <a:t>kickstart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        Options Indexes </a:t>
            </a:r>
            <a:r>
              <a:rPr lang="en-US" altLang="zh-CN" sz="1600" dirty="0" err="1"/>
              <a:t>FollowSymlinks</a:t>
            </a:r>
            <a:endParaRPr lang="en-US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IndexOptions</a:t>
            </a:r>
            <a:r>
              <a:rPr lang="en-US" altLang="zh-CN" sz="1600" dirty="0"/>
              <a:t> +</a:t>
            </a:r>
            <a:r>
              <a:rPr lang="en-US" altLang="zh-CN" sz="1600" dirty="0" err="1"/>
              <a:t>DescriptionWidth</a:t>
            </a:r>
            <a:r>
              <a:rPr lang="en-US" altLang="zh-CN" sz="1600" dirty="0"/>
              <a:t>=* +</a:t>
            </a:r>
            <a:r>
              <a:rPr lang="en-US" altLang="zh-CN" sz="1600" dirty="0" err="1"/>
              <a:t>FoldersFirst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 Require local</a:t>
            </a:r>
          </a:p>
          <a:p>
            <a:r>
              <a:rPr lang="en-US" altLang="zh-CN" sz="1600" dirty="0"/>
              <a:t>        Require </a:t>
            </a:r>
            <a:r>
              <a:rPr lang="en-US" altLang="zh-CN" sz="1600" dirty="0" err="1"/>
              <a:t>ip</a:t>
            </a:r>
            <a:r>
              <a:rPr lang="en-US" altLang="zh-CN" sz="1600" dirty="0"/>
              <a:t> 192.168.0.0/24  192.168.85.0/24 192.168.17.0/24</a:t>
            </a:r>
          </a:p>
          <a:p>
            <a:r>
              <a:rPr lang="en-US" altLang="zh-CN" sz="1600" dirty="0"/>
              <a:t>&lt;/Directory&gt;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配置每个用户的</a:t>
            </a:r>
            <a:r>
              <a:rPr lang="en-US" altLang="zh-CN" b="1" dirty="0"/>
              <a:t>Web</a:t>
            </a:r>
            <a:r>
              <a:rPr lang="zh-CN" altLang="en-US" b="1" dirty="0"/>
              <a:t>站点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zh-CN" altLang="zh-CN" dirty="0"/>
              <a:t>使拥有用户账号的每个用户都能够架设自己单独的</a:t>
            </a:r>
            <a:r>
              <a:rPr lang="en-US" altLang="zh-CN" dirty="0"/>
              <a:t>Web</a:t>
            </a:r>
            <a:r>
              <a:rPr lang="zh-CN" altLang="zh-CN" dirty="0"/>
              <a:t>站点</a:t>
            </a:r>
            <a:endParaRPr lang="en-US" altLang="zh-CN" dirty="0"/>
          </a:p>
          <a:p>
            <a:r>
              <a:rPr lang="zh-CN" altLang="zh-CN" dirty="0"/>
              <a:t>使用</a:t>
            </a:r>
            <a:r>
              <a:rPr lang="en-US" altLang="zh-CN" dirty="0"/>
              <a:t> </a:t>
            </a:r>
            <a:r>
              <a:rPr lang="en-US" altLang="zh-CN" dirty="0" err="1"/>
              <a:t>mod_userdir</a:t>
            </a:r>
            <a:r>
              <a:rPr lang="en-US" altLang="zh-CN" dirty="0"/>
              <a:t> </a:t>
            </a:r>
            <a:r>
              <a:rPr lang="zh-CN" altLang="zh-CN" dirty="0"/>
              <a:t>模块，可以用</a:t>
            </a:r>
            <a:r>
              <a:rPr lang="zh-CN" altLang="en-US" dirty="0"/>
              <a:t>如下</a:t>
            </a:r>
            <a:r>
              <a:rPr lang="zh-CN" altLang="zh-CN" dirty="0"/>
              <a:t>的</a:t>
            </a:r>
            <a:r>
              <a:rPr lang="en-US" altLang="zh-CN" dirty="0"/>
              <a:t>URL</a:t>
            </a:r>
          </a:p>
          <a:p>
            <a:pPr lvl="1"/>
            <a:r>
              <a:rPr lang="en-US" altLang="zh-CN" b="1" dirty="0"/>
              <a:t>http://IPorFQDN/~username</a:t>
            </a:r>
            <a:endParaRPr lang="en-US" altLang="zh-CN" dirty="0"/>
          </a:p>
          <a:p>
            <a:pPr lvl="1"/>
            <a:r>
              <a:rPr lang="zh-CN" altLang="zh-CN" dirty="0"/>
              <a:t>访问系统用户</a:t>
            </a:r>
            <a:r>
              <a:rPr lang="en-US" altLang="zh-CN" dirty="0"/>
              <a:t>username</a:t>
            </a:r>
            <a:r>
              <a:rPr lang="zh-CN" altLang="zh-CN" dirty="0"/>
              <a:t>的</a:t>
            </a:r>
            <a:r>
              <a:rPr lang="en-US" altLang="zh-CN" dirty="0"/>
              <a:t>Web</a:t>
            </a:r>
            <a:r>
              <a:rPr lang="zh-CN" altLang="zh-CN" dirty="0"/>
              <a:t>站点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b="1" dirty="0" err="1"/>
              <a:t>UserDir</a:t>
            </a:r>
            <a:r>
              <a:rPr lang="zh-CN" altLang="zh-CN" dirty="0"/>
              <a:t>指令</a:t>
            </a:r>
            <a:r>
              <a:rPr lang="zh-CN" altLang="en-US" dirty="0"/>
              <a:t>指定</a:t>
            </a:r>
            <a:r>
              <a:rPr lang="zh-CN" altLang="zh-CN" dirty="0"/>
              <a:t>用户站点的文档根目录</a:t>
            </a:r>
            <a:endParaRPr lang="en-US" altLang="zh-CN" dirty="0"/>
          </a:p>
          <a:p>
            <a:r>
              <a:rPr lang="zh-CN" altLang="en-US" dirty="0"/>
              <a:t>配置</a:t>
            </a:r>
            <a:r>
              <a:rPr lang="zh-CN" altLang="zh-CN" dirty="0"/>
              <a:t>步骤</a:t>
            </a:r>
            <a:endParaRPr lang="en-US" altLang="zh-CN" dirty="0"/>
          </a:p>
          <a:p>
            <a:pPr lvl="1"/>
            <a:r>
              <a:rPr lang="zh-CN" altLang="en-US" dirty="0"/>
              <a:t>修改配置文件（启用</a:t>
            </a:r>
            <a:r>
              <a:rPr lang="en-US" altLang="zh-CN" dirty="0" err="1"/>
              <a:t>mod_userdir</a:t>
            </a:r>
            <a:r>
              <a:rPr lang="en-US" altLang="zh-CN" dirty="0"/>
              <a:t> </a:t>
            </a:r>
            <a:r>
              <a:rPr lang="zh-CN" altLang="zh-CN" dirty="0"/>
              <a:t>模块</a:t>
            </a:r>
            <a:r>
              <a:rPr lang="zh-CN" altLang="en-US" dirty="0"/>
              <a:t>并配置每个用户</a:t>
            </a:r>
            <a:r>
              <a:rPr lang="en-US" altLang="zh-CN" dirty="0"/>
              <a:t>Web</a:t>
            </a:r>
            <a:r>
              <a:rPr lang="zh-CN" altLang="en-US" dirty="0"/>
              <a:t>站点目录的访问控制）</a:t>
            </a:r>
            <a:endParaRPr lang="en-US" altLang="zh-CN" dirty="0"/>
          </a:p>
          <a:p>
            <a:pPr lvl="1"/>
            <a:r>
              <a:rPr lang="zh-CN" altLang="en-US" dirty="0"/>
              <a:t>设置</a:t>
            </a:r>
            <a:r>
              <a:rPr lang="en-US" altLang="zh-CN" dirty="0"/>
              <a:t>$HOME</a:t>
            </a:r>
            <a:r>
              <a:rPr lang="zh-CN" altLang="en-US" dirty="0"/>
              <a:t>对其他目录的可执行权限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58</a:t>
            </a:fld>
            <a:endParaRPr lang="en-US" altLang="zh-CN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基于目录的配置文件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可以使用</a:t>
            </a:r>
            <a:r>
              <a:rPr lang="en-US" altLang="zh-CN" dirty="0"/>
              <a:t>.</a:t>
            </a:r>
            <a:r>
              <a:rPr lang="en-US" altLang="zh-CN" dirty="0" err="1"/>
              <a:t>htaccess</a:t>
            </a:r>
            <a:r>
              <a:rPr lang="zh-CN" altLang="zh-CN" dirty="0"/>
              <a:t>文件改变主配置文件中的配置，但是它只能设置对目录的访问控制，这个目录就是</a:t>
            </a:r>
            <a:r>
              <a:rPr lang="en-US" altLang="zh-CN" dirty="0"/>
              <a:t>.</a:t>
            </a:r>
            <a:r>
              <a:rPr lang="en-US" altLang="zh-CN" dirty="0" err="1"/>
              <a:t>htaccess</a:t>
            </a:r>
            <a:r>
              <a:rPr lang="zh-CN" altLang="zh-CN" dirty="0"/>
              <a:t>文件存放的目录</a:t>
            </a:r>
            <a:endParaRPr lang="en-US" altLang="zh-CN" dirty="0"/>
          </a:p>
          <a:p>
            <a:r>
              <a:rPr lang="zh-CN" altLang="zh-CN" dirty="0"/>
              <a:t>使用</a:t>
            </a:r>
            <a:r>
              <a:rPr lang="en-US" altLang="zh-CN" dirty="0"/>
              <a:t>.</a:t>
            </a:r>
            <a:r>
              <a:rPr lang="en-US" altLang="zh-CN" dirty="0" err="1"/>
              <a:t>htaccess</a:t>
            </a:r>
            <a:r>
              <a:rPr lang="zh-CN" altLang="zh-CN" dirty="0"/>
              <a:t>文件的场合</a:t>
            </a:r>
            <a:endParaRPr lang="en-US" altLang="zh-CN" dirty="0"/>
          </a:p>
          <a:p>
            <a:pPr lvl="1"/>
            <a:r>
              <a:rPr lang="zh-CN" altLang="zh-CN" dirty="0"/>
              <a:t>当内容提供者需要针对目录改变服务器的配置而对服务器系统没有</a:t>
            </a:r>
            <a:r>
              <a:rPr lang="en-US" altLang="zh-CN" dirty="0"/>
              <a:t>root</a:t>
            </a:r>
            <a:r>
              <a:rPr lang="zh-CN" altLang="zh-CN" dirty="0"/>
              <a:t>权限时</a:t>
            </a:r>
            <a:endParaRPr lang="en-US" altLang="zh-CN" dirty="0"/>
          </a:p>
          <a:p>
            <a:pPr lvl="1"/>
            <a:r>
              <a:rPr lang="zh-CN" altLang="zh-CN" dirty="0"/>
              <a:t>管理员不愿意频繁修改配置</a:t>
            </a:r>
            <a:r>
              <a:rPr lang="zh-CN" altLang="en-US" dirty="0"/>
              <a:t>并重启服务，因为修改</a:t>
            </a:r>
            <a:r>
              <a:rPr lang="en-US" altLang="zh-CN" dirty="0"/>
              <a:t>.</a:t>
            </a:r>
            <a:r>
              <a:rPr lang="en-US" altLang="zh-CN" dirty="0" err="1"/>
              <a:t>htaccess</a:t>
            </a:r>
            <a:r>
              <a:rPr lang="zh-CN" altLang="zh-CN" dirty="0"/>
              <a:t>文件</a:t>
            </a:r>
            <a:r>
              <a:rPr lang="zh-CN" altLang="en-US" dirty="0"/>
              <a:t>后</a:t>
            </a:r>
            <a:r>
              <a:rPr lang="zh-CN" altLang="en-US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立即生效</a:t>
            </a:r>
            <a:r>
              <a:rPr lang="zh-CN" altLang="en-US" dirty="0"/>
              <a:t>，无需重新启动服务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59</a:t>
            </a:fld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zh-CN" dirty="0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统一资源标识符 </a:t>
            </a:r>
            <a:r>
              <a:rPr lang="en-US" altLang="zh-CN" dirty="0"/>
              <a:t>URI</a:t>
            </a:r>
          </a:p>
          <a:p>
            <a:r>
              <a:rPr lang="en-US" altLang="zh-CN" dirty="0"/>
              <a:t>Web </a:t>
            </a:r>
            <a:r>
              <a:rPr lang="zh-CN" altLang="en-US" dirty="0"/>
              <a:t>客户和 </a:t>
            </a:r>
            <a:r>
              <a:rPr lang="en-US" altLang="zh-CN" dirty="0"/>
              <a:t>Web </a:t>
            </a:r>
            <a:r>
              <a:rPr lang="zh-CN" altLang="en-US" dirty="0"/>
              <a:t>服务器</a:t>
            </a:r>
          </a:p>
          <a:p>
            <a:r>
              <a:rPr lang="zh-CN" altLang="en-US" dirty="0"/>
              <a:t>超文本传输协议 </a:t>
            </a:r>
            <a:r>
              <a:rPr lang="en-US" altLang="zh-CN" dirty="0"/>
              <a:t>HTTP</a:t>
            </a:r>
          </a:p>
          <a:p>
            <a:r>
              <a:rPr lang="en-US" altLang="zh-CN" dirty="0"/>
              <a:t>Web</a:t>
            </a:r>
            <a:r>
              <a:rPr lang="zh-CN" altLang="en-US" dirty="0"/>
              <a:t>缓存和</a:t>
            </a:r>
            <a:r>
              <a:rPr lang="en-US" altLang="zh-CN" dirty="0"/>
              <a:t>Web</a:t>
            </a:r>
            <a:r>
              <a:rPr lang="zh-CN" altLang="en-US" dirty="0"/>
              <a:t>代理</a:t>
            </a:r>
          </a:p>
          <a:p>
            <a:r>
              <a:rPr lang="en-US" altLang="zh-CN" dirty="0"/>
              <a:t>Cookie </a:t>
            </a:r>
            <a:r>
              <a:rPr lang="zh-CN" altLang="en-US" dirty="0"/>
              <a:t>和</a:t>
            </a:r>
            <a:r>
              <a:rPr lang="en-US" altLang="zh-CN" dirty="0"/>
              <a:t>Session</a:t>
            </a:r>
            <a:r>
              <a:rPr lang="zh-CN" altLang="en-US" dirty="0"/>
              <a:t>机制</a:t>
            </a:r>
          </a:p>
          <a:p>
            <a:r>
              <a:rPr lang="en-US" altLang="zh-CN" dirty="0"/>
              <a:t>Web</a:t>
            </a:r>
            <a:r>
              <a:rPr lang="zh-CN" altLang="en-US" dirty="0"/>
              <a:t>内容的构建组件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/>
              <a:t>.</a:t>
            </a:r>
            <a:r>
              <a:rPr lang="en-US" altLang="zh-CN" dirty="0" err="1"/>
              <a:t>htaccess</a:t>
            </a:r>
            <a:r>
              <a:rPr lang="zh-CN" altLang="zh-CN" dirty="0"/>
              <a:t>文件</a:t>
            </a:r>
            <a:r>
              <a:rPr lang="zh-CN" altLang="en-US" dirty="0"/>
              <a:t>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首先在主配置文件中启用并控制对</a:t>
            </a:r>
            <a:r>
              <a:rPr lang="en-US" altLang="zh-CN" dirty="0"/>
              <a:t>.</a:t>
            </a:r>
            <a:r>
              <a:rPr lang="en-US" altLang="zh-CN" dirty="0" err="1"/>
              <a:t>htaccess</a:t>
            </a:r>
            <a:r>
              <a:rPr lang="zh-CN" altLang="en-US" dirty="0"/>
              <a:t>文件的使用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2060"/>
                </a:solidFill>
              </a:rPr>
              <a:t>AllowOverride</a:t>
            </a:r>
            <a:r>
              <a:rPr lang="en-US" altLang="zh-CN" b="1" dirty="0">
                <a:solidFill>
                  <a:srgbClr val="002060"/>
                </a:solidFill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</a:rPr>
              <a:t>all|none</a:t>
            </a:r>
            <a:endParaRPr lang="zh-CN" altLang="en-US" dirty="0"/>
          </a:p>
          <a:p>
            <a:r>
              <a:rPr lang="zh-CN" altLang="en-US" dirty="0"/>
              <a:t>然后在需要覆盖主配置文件的目录下生成</a:t>
            </a:r>
            <a:r>
              <a:rPr lang="en-US" altLang="zh-CN" dirty="0"/>
              <a:t>.</a:t>
            </a:r>
            <a:r>
              <a:rPr lang="en-US" altLang="zh-CN" dirty="0" err="1"/>
              <a:t>htaccess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zh-CN" dirty="0"/>
              <a:t>使用</a:t>
            </a:r>
            <a:r>
              <a:rPr lang="en-US" altLang="zh-CN" dirty="0"/>
              <a:t>.</a:t>
            </a:r>
            <a:r>
              <a:rPr lang="en-US" altLang="zh-CN" dirty="0" err="1"/>
              <a:t>htaccess</a:t>
            </a:r>
            <a:r>
              <a:rPr lang="zh-CN" altLang="zh-CN" dirty="0"/>
              <a:t>文件举例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60</a:t>
            </a:fld>
            <a:endParaRPr lang="en-US" altLang="zh-CN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认证和授权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61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认证和授权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en-US" altLang="zh-CN" dirty="0"/>
              <a:t>Apache</a:t>
            </a:r>
            <a:r>
              <a:rPr lang="zh-CN" altLang="en-US" dirty="0"/>
              <a:t>的认证和授权（基于用户的访问控制）</a:t>
            </a:r>
            <a:endParaRPr lang="en-US" altLang="zh-CN" dirty="0"/>
          </a:p>
          <a:p>
            <a:pPr lvl="1"/>
            <a:r>
              <a:rPr lang="zh-CN" altLang="zh-CN" dirty="0"/>
              <a:t>认证和授权是</a:t>
            </a:r>
            <a:r>
              <a:rPr lang="en-US" altLang="zh-CN" dirty="0"/>
              <a:t> Apache </a:t>
            </a:r>
            <a:r>
              <a:rPr lang="zh-CN" altLang="zh-CN" dirty="0"/>
              <a:t>允许指定用户使用用户名和口令访问特定资源的一种方式</a:t>
            </a:r>
            <a:endParaRPr lang="en-US" altLang="zh-CN" dirty="0"/>
          </a:p>
          <a:p>
            <a:pPr lvl="1"/>
            <a:r>
              <a:rPr lang="zh-CN" altLang="zh-CN" b="1" dirty="0"/>
              <a:t>认证</a:t>
            </a:r>
            <a:r>
              <a:rPr lang="zh-CN" altLang="zh-CN" dirty="0"/>
              <a:t>（</a:t>
            </a:r>
            <a:r>
              <a:rPr lang="en-US" altLang="zh-CN" dirty="0"/>
              <a:t>Authentication</a:t>
            </a:r>
            <a:r>
              <a:rPr lang="zh-CN" altLang="zh-CN" dirty="0"/>
              <a:t>）是指任何识别用户身份的过程</a:t>
            </a:r>
            <a:endParaRPr lang="en-US" altLang="zh-CN" dirty="0"/>
          </a:p>
          <a:p>
            <a:pPr lvl="1"/>
            <a:r>
              <a:rPr lang="zh-CN" altLang="zh-CN" b="1" dirty="0"/>
              <a:t>授权</a:t>
            </a:r>
            <a:r>
              <a:rPr lang="zh-CN" altLang="zh-CN" dirty="0"/>
              <a:t>（</a:t>
            </a:r>
            <a:r>
              <a:rPr lang="en-US" altLang="zh-CN" dirty="0"/>
              <a:t>Authorization</a:t>
            </a:r>
            <a:r>
              <a:rPr lang="zh-CN" altLang="zh-CN" dirty="0"/>
              <a:t>）是允许特定用户访问特定区域或信息的过程</a:t>
            </a:r>
          </a:p>
          <a:p>
            <a:pPr lvl="1"/>
            <a:r>
              <a:rPr lang="zh-CN" altLang="zh-CN" dirty="0"/>
              <a:t>认证和授权也称弱验证</a:t>
            </a:r>
          </a:p>
          <a:p>
            <a:pPr lvl="1"/>
            <a:r>
              <a:rPr lang="zh-CN" altLang="zh-CN" dirty="0"/>
              <a:t>认证和授权</a:t>
            </a:r>
            <a:r>
              <a:rPr lang="zh-CN" altLang="en-US" dirty="0"/>
              <a:t>的</a:t>
            </a:r>
            <a:r>
              <a:rPr lang="zh-CN" altLang="zh-CN" dirty="0"/>
              <a:t>配置指令既可以出现在主</a:t>
            </a:r>
            <a:r>
              <a:rPr lang="zh-CN" altLang="en-US" dirty="0"/>
              <a:t>（或其包含的）</a:t>
            </a:r>
            <a:r>
              <a:rPr lang="zh-CN" altLang="zh-CN" dirty="0"/>
              <a:t>配置文件的</a:t>
            </a:r>
            <a:r>
              <a:rPr lang="en-US" altLang="zh-CN" dirty="0"/>
              <a:t>&lt;Directory&gt;</a:t>
            </a:r>
            <a:r>
              <a:rPr lang="zh-CN" altLang="zh-CN" dirty="0"/>
              <a:t>或</a:t>
            </a:r>
            <a:r>
              <a:rPr lang="en-US" altLang="zh-CN" dirty="0"/>
              <a:t>&lt;Location&gt;</a:t>
            </a:r>
            <a:r>
              <a:rPr lang="zh-CN" altLang="zh-CN" dirty="0"/>
              <a:t>容器中，也可以出现在</a:t>
            </a:r>
            <a:r>
              <a:rPr lang="en-US" altLang="zh-CN" dirty="0"/>
              <a:t>./</a:t>
            </a:r>
            <a:r>
              <a:rPr lang="en-US" altLang="zh-CN" dirty="0" err="1"/>
              <a:t>htaccess</a:t>
            </a:r>
            <a:r>
              <a:rPr lang="zh-CN" altLang="zh-CN" dirty="0"/>
              <a:t>文件中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62</a:t>
            </a:fld>
            <a:endParaRPr lang="en-US" altLang="zh-CN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</a:t>
            </a:r>
            <a:r>
              <a:rPr lang="zh-CN" altLang="zh-CN" dirty="0"/>
              <a:t>认证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3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2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基本认证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摘要认证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/>
                        <a:t>Apache </a:t>
                      </a:r>
                      <a:r>
                        <a:rPr lang="zh-CN" altLang="en-US" sz="2400" b="0" dirty="0"/>
                        <a:t>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mod_auth_basic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mod_auth_digest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dirty="0"/>
                        <a:t>证书管理程序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htpasswd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htdigest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dirty="0"/>
                        <a:t>浏览器支持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所有浏览器均支持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绝大多数浏览器均支持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dirty="0"/>
                        <a:t>特点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可用于任何认证领域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只用于指定的认证领域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在网络中传输</a:t>
                      </a:r>
                      <a:r>
                        <a:rPr lang="en-US" altLang="zh-CN" sz="2400" dirty="0"/>
                        <a:t>Base64</a:t>
                      </a:r>
                      <a:r>
                        <a:rPr lang="zh-CN" altLang="en-US" sz="2400" dirty="0"/>
                        <a:t>编码的明文口令，不安全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在网络中只传输质询码和摘要信息，不传输口令，更安全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63</a:t>
            </a:fld>
            <a:endParaRPr lang="en-US" altLang="zh-CN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认证和授权</a:t>
            </a:r>
            <a:r>
              <a:rPr lang="zh-CN" altLang="en-US" dirty="0"/>
              <a:t>的证书存储</a:t>
            </a:r>
            <a:br>
              <a:rPr lang="en-US" altLang="zh-CN" dirty="0"/>
            </a:br>
            <a:r>
              <a:rPr lang="zh-CN" altLang="en-US" dirty="0"/>
              <a:t>和相关模块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81128"/>
            <a:ext cx="8363272" cy="1549797"/>
          </a:xfrm>
        </p:spPr>
        <p:txBody>
          <a:bodyPr/>
          <a:lstStyle/>
          <a:p>
            <a:r>
              <a:rPr lang="zh-CN" altLang="en-US" sz="2600" b="1" dirty="0"/>
              <a:t>通常</a:t>
            </a:r>
            <a:r>
              <a:rPr lang="zh-CN" altLang="zh-CN" sz="2600" b="1" dirty="0"/>
              <a:t>使用纯文本文件存储认证口令证书</a:t>
            </a:r>
            <a:endParaRPr lang="en-US" altLang="zh-CN" sz="2600" b="1" dirty="0"/>
          </a:p>
          <a:p>
            <a:r>
              <a:rPr lang="zh-CN" altLang="en-US" sz="2600" dirty="0"/>
              <a:t>为了加快检索</a:t>
            </a:r>
            <a:r>
              <a:rPr lang="zh-CN" altLang="zh-CN" sz="2600" dirty="0"/>
              <a:t>可以使用</a:t>
            </a:r>
            <a:r>
              <a:rPr lang="en-US" altLang="zh-CN" sz="2600" dirty="0"/>
              <a:t>DBM</a:t>
            </a:r>
            <a:r>
              <a:rPr lang="zh-CN" altLang="zh-CN" sz="2600" dirty="0"/>
              <a:t>数据库</a:t>
            </a:r>
            <a:endParaRPr lang="en-US" altLang="zh-CN" sz="2600" dirty="0"/>
          </a:p>
          <a:p>
            <a:r>
              <a:rPr lang="zh-CN" altLang="zh-CN" sz="2600" dirty="0"/>
              <a:t>为了与其他应用集成可以使用关系数据库或</a:t>
            </a:r>
            <a:r>
              <a:rPr lang="en-US" altLang="zh-CN" sz="2600" dirty="0"/>
              <a:t>LDAP</a:t>
            </a:r>
            <a:r>
              <a:rPr lang="zh-CN" altLang="zh-CN" sz="2600" dirty="0"/>
              <a:t>存储</a:t>
            </a:r>
            <a:endParaRPr lang="zh-CN" altLang="en-US" sz="2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64</a:t>
            </a:fld>
            <a:endParaRPr lang="en-US" altLang="zh-CN" dirty="0"/>
          </a:p>
        </p:txBody>
      </p:sp>
      <p:graphicFrame>
        <p:nvGraphicFramePr>
          <p:cNvPr id="7" name="内容占位符 6"/>
          <p:cNvGraphicFramePr>
            <a:graphicFrameLocks/>
          </p:cNvGraphicFramePr>
          <p:nvPr/>
        </p:nvGraphicFramePr>
        <p:xfrm>
          <a:off x="467544" y="1713344"/>
          <a:ext cx="8229602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9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认证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授权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纯文本文件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mod_authn_file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mod_authz_user</a:t>
                      </a:r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zh-CN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mod_authz_groupfile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 </a:t>
                      </a:r>
                      <a:r>
                        <a:rPr lang="zh-CN" altLang="zh-CN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数据库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mod_authn_dbm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mod_authz_dbm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关系数据库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mod_authn_dbd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LDAP</a:t>
                      </a:r>
                      <a:endParaRPr lang="zh-CN" altLang="en-US" sz="2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mod_authnz_ldap</a:t>
                      </a:r>
                      <a:endParaRPr lang="zh-CN" altLang="en-US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认证</a:t>
            </a:r>
            <a:r>
              <a:rPr lang="zh-CN" altLang="en-US" dirty="0"/>
              <a:t>相关指令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zh-CN" altLang="en-US" dirty="0"/>
              <a:t>定义受保护领域的名称</a:t>
            </a:r>
          </a:p>
          <a:p>
            <a:pPr lvl="1"/>
            <a:r>
              <a:rPr lang="en-US" altLang="zh-CN" b="1" dirty="0" err="1">
                <a:solidFill>
                  <a:srgbClr val="002060"/>
                </a:solidFill>
              </a:rPr>
              <a:t>AuthName</a:t>
            </a:r>
            <a:r>
              <a:rPr lang="en-US" altLang="zh-CN" b="1" dirty="0">
                <a:solidFill>
                  <a:srgbClr val="002060"/>
                </a:solidFill>
              </a:rPr>
              <a:t> &lt;</a:t>
            </a:r>
            <a:r>
              <a:rPr lang="zh-CN" altLang="en-US" b="1" dirty="0">
                <a:solidFill>
                  <a:srgbClr val="002060"/>
                </a:solidFill>
              </a:rPr>
              <a:t>认证领域名称</a:t>
            </a:r>
            <a:r>
              <a:rPr lang="en-US" altLang="zh-CN" b="1" dirty="0">
                <a:solidFill>
                  <a:srgbClr val="002060"/>
                </a:solidFill>
              </a:rPr>
              <a:t>&gt;</a:t>
            </a:r>
          </a:p>
          <a:p>
            <a:r>
              <a:rPr lang="zh-CN" altLang="en-US" dirty="0"/>
              <a:t>定义使用的认证方式</a:t>
            </a:r>
          </a:p>
          <a:p>
            <a:pPr lvl="1"/>
            <a:r>
              <a:rPr lang="en-US" altLang="zh-CN" b="1" dirty="0" err="1">
                <a:solidFill>
                  <a:srgbClr val="002060"/>
                </a:solidFill>
              </a:rPr>
              <a:t>AuthType</a:t>
            </a:r>
            <a:r>
              <a:rPr lang="en-US" altLang="zh-CN" b="1" dirty="0">
                <a:solidFill>
                  <a:srgbClr val="002060"/>
                </a:solidFill>
              </a:rPr>
              <a:t> Basic</a:t>
            </a:r>
            <a:r>
              <a:rPr lang="zh-CN" altLang="en-US" b="1" dirty="0">
                <a:solidFill>
                  <a:srgbClr val="002060"/>
                </a:solidFill>
              </a:rPr>
              <a:t>或</a:t>
            </a:r>
            <a:r>
              <a:rPr lang="en-US" altLang="zh-CN" b="1" dirty="0">
                <a:solidFill>
                  <a:srgbClr val="002060"/>
                </a:solidFill>
              </a:rPr>
              <a:t>Digest</a:t>
            </a:r>
          </a:p>
          <a:p>
            <a:r>
              <a:rPr lang="zh-CN" altLang="en-US" dirty="0"/>
              <a:t>指定认证组文件的位置</a:t>
            </a:r>
          </a:p>
          <a:p>
            <a:pPr lvl="1"/>
            <a:r>
              <a:rPr lang="en-US" altLang="zh-CN" b="1" dirty="0" err="1">
                <a:solidFill>
                  <a:srgbClr val="002060"/>
                </a:solidFill>
              </a:rPr>
              <a:t>AuthGroupFile</a:t>
            </a:r>
            <a:r>
              <a:rPr lang="en-US" altLang="zh-CN" b="1" dirty="0">
                <a:solidFill>
                  <a:srgbClr val="002060"/>
                </a:solidFill>
              </a:rPr>
              <a:t> &lt;</a:t>
            </a:r>
            <a:r>
              <a:rPr lang="zh-CN" altLang="en-US" b="1" dirty="0">
                <a:solidFill>
                  <a:srgbClr val="002060"/>
                </a:solidFill>
              </a:rPr>
              <a:t>文件名</a:t>
            </a:r>
            <a:r>
              <a:rPr lang="en-US" altLang="zh-CN" b="1" dirty="0">
                <a:solidFill>
                  <a:srgbClr val="002060"/>
                </a:solidFill>
              </a:rPr>
              <a:t>&gt;</a:t>
            </a:r>
          </a:p>
          <a:p>
            <a:r>
              <a:rPr lang="zh-CN" altLang="en-US" dirty="0"/>
              <a:t>指定认证口令文件的位置</a:t>
            </a:r>
          </a:p>
          <a:p>
            <a:pPr lvl="1"/>
            <a:r>
              <a:rPr lang="en-US" altLang="zh-CN" b="1" dirty="0" err="1">
                <a:solidFill>
                  <a:srgbClr val="002060"/>
                </a:solidFill>
              </a:rPr>
              <a:t>AuthUserFile</a:t>
            </a:r>
            <a:r>
              <a:rPr lang="en-US" altLang="zh-CN" b="1" dirty="0">
                <a:solidFill>
                  <a:srgbClr val="002060"/>
                </a:solidFill>
              </a:rPr>
              <a:t> &lt;</a:t>
            </a:r>
            <a:r>
              <a:rPr lang="zh-CN" altLang="en-US" b="1" dirty="0">
                <a:solidFill>
                  <a:srgbClr val="002060"/>
                </a:solidFill>
              </a:rPr>
              <a:t>文件名</a:t>
            </a:r>
            <a:r>
              <a:rPr lang="en-US" altLang="zh-CN" b="1" dirty="0">
                <a:solidFill>
                  <a:srgbClr val="002060"/>
                </a:solidFill>
              </a:rPr>
              <a:t>&gt;</a:t>
            </a:r>
          </a:p>
          <a:p>
            <a:r>
              <a:rPr lang="zh-CN" altLang="en-US" dirty="0"/>
              <a:t>指定摘需要认证的 </a:t>
            </a:r>
            <a:r>
              <a:rPr lang="en-US" altLang="zh-CN" dirty="0"/>
              <a:t>URI</a:t>
            </a:r>
            <a:r>
              <a:rPr lang="zh-CN" altLang="en-US" dirty="0"/>
              <a:t>（仅用于摘要认证）</a:t>
            </a:r>
          </a:p>
          <a:p>
            <a:pPr lvl="1"/>
            <a:r>
              <a:rPr lang="en-US" altLang="zh-CN" b="1" dirty="0" err="1">
                <a:solidFill>
                  <a:srgbClr val="002060"/>
                </a:solidFill>
              </a:rPr>
              <a:t>AuthDigestDomain</a:t>
            </a:r>
            <a:r>
              <a:rPr lang="en-US" altLang="zh-CN" b="1" dirty="0">
                <a:solidFill>
                  <a:srgbClr val="002060"/>
                </a:solidFill>
              </a:rPr>
              <a:t> URI [URI] …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65</a:t>
            </a:fld>
            <a:endParaRPr lang="en-US" altLang="zh-CN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授权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zh-CN" altLang="zh-CN" dirty="0"/>
              <a:t>当使用认证指令配置了认证之后，还需要</a:t>
            </a:r>
            <a:r>
              <a:rPr lang="zh-CN" altLang="en-US" dirty="0"/>
              <a:t>使用</a:t>
            </a:r>
            <a:r>
              <a:rPr lang="en-US" altLang="zh-CN" sz="2800" dirty="0"/>
              <a:t>Require</a:t>
            </a:r>
            <a:r>
              <a:rPr lang="zh-CN" altLang="en-US" sz="2800" dirty="0"/>
              <a:t>指令</a:t>
            </a:r>
            <a:r>
              <a:rPr lang="zh-CN" altLang="zh-CN" dirty="0"/>
              <a:t>为指定的用户或组进行授权</a:t>
            </a:r>
            <a:endParaRPr lang="en-US" altLang="zh-CN" dirty="0"/>
          </a:p>
          <a:p>
            <a:r>
              <a:rPr lang="en-US" altLang="zh-CN" sz="3200" dirty="0"/>
              <a:t>Require</a:t>
            </a:r>
            <a:r>
              <a:rPr lang="zh-CN" altLang="en-US" sz="3200" dirty="0"/>
              <a:t>指令的三种使用格式</a:t>
            </a:r>
            <a:endParaRPr lang="en-US" altLang="zh-CN" sz="3200" dirty="0"/>
          </a:p>
          <a:p>
            <a:pPr lvl="1"/>
            <a:r>
              <a:rPr lang="zh-CN" altLang="en-US" sz="2800" dirty="0"/>
              <a:t>授权给指定的一个或多个用户</a:t>
            </a:r>
          </a:p>
          <a:p>
            <a:pPr lvl="2">
              <a:buNone/>
            </a:pPr>
            <a:r>
              <a:rPr lang="en-US" altLang="zh-CN" sz="2600" b="1" dirty="0">
                <a:solidFill>
                  <a:srgbClr val="002060"/>
                </a:solidFill>
              </a:rPr>
              <a:t>Require user </a:t>
            </a:r>
            <a:r>
              <a:rPr lang="zh-CN" altLang="en-US" sz="2600" b="1" dirty="0">
                <a:solidFill>
                  <a:srgbClr val="002060"/>
                </a:solidFill>
              </a:rPr>
              <a:t>用户名 </a:t>
            </a:r>
            <a:r>
              <a:rPr lang="en-US" altLang="zh-CN" sz="2600" b="1" dirty="0">
                <a:solidFill>
                  <a:srgbClr val="002060"/>
                </a:solidFill>
              </a:rPr>
              <a:t>[</a:t>
            </a:r>
            <a:r>
              <a:rPr lang="zh-CN" altLang="en-US" sz="2600" b="1" dirty="0">
                <a:solidFill>
                  <a:srgbClr val="002060"/>
                </a:solidFill>
              </a:rPr>
              <a:t>用户名</a:t>
            </a:r>
            <a:r>
              <a:rPr lang="en-US" altLang="zh-CN" sz="2600" b="1" dirty="0">
                <a:solidFill>
                  <a:srgbClr val="002060"/>
                </a:solidFill>
              </a:rPr>
              <a:t>] ……</a:t>
            </a:r>
          </a:p>
          <a:p>
            <a:pPr lvl="1"/>
            <a:r>
              <a:rPr lang="zh-CN" altLang="en-US" sz="2800" dirty="0"/>
              <a:t>授权给指定的一个或多个组</a:t>
            </a:r>
          </a:p>
          <a:p>
            <a:pPr lvl="2">
              <a:buNone/>
            </a:pPr>
            <a:r>
              <a:rPr lang="en-US" altLang="zh-CN" sz="2600" b="1" dirty="0">
                <a:solidFill>
                  <a:srgbClr val="002060"/>
                </a:solidFill>
              </a:rPr>
              <a:t>Require group </a:t>
            </a:r>
            <a:r>
              <a:rPr lang="zh-CN" altLang="en-US" sz="2600" b="1" dirty="0">
                <a:solidFill>
                  <a:srgbClr val="002060"/>
                </a:solidFill>
              </a:rPr>
              <a:t>组名 </a:t>
            </a:r>
            <a:r>
              <a:rPr lang="en-US" altLang="zh-CN" sz="2600" b="1" dirty="0">
                <a:solidFill>
                  <a:srgbClr val="002060"/>
                </a:solidFill>
              </a:rPr>
              <a:t>[</a:t>
            </a:r>
            <a:r>
              <a:rPr lang="zh-CN" altLang="en-US" sz="2600" b="1" dirty="0">
                <a:solidFill>
                  <a:srgbClr val="002060"/>
                </a:solidFill>
              </a:rPr>
              <a:t>组名</a:t>
            </a:r>
            <a:r>
              <a:rPr lang="en-US" altLang="zh-CN" sz="2600" b="1" dirty="0">
                <a:solidFill>
                  <a:srgbClr val="002060"/>
                </a:solidFill>
              </a:rPr>
              <a:t>] ……</a:t>
            </a:r>
          </a:p>
          <a:p>
            <a:pPr lvl="1"/>
            <a:r>
              <a:rPr lang="zh-CN" altLang="en-US" sz="2800" dirty="0"/>
              <a:t>授权给认证口令文件中的所有用户</a:t>
            </a:r>
          </a:p>
          <a:p>
            <a:pPr lvl="2">
              <a:buNone/>
            </a:pPr>
            <a:r>
              <a:rPr lang="en-US" altLang="zh-CN" sz="2600" b="1" dirty="0">
                <a:solidFill>
                  <a:srgbClr val="002060"/>
                </a:solidFill>
              </a:rPr>
              <a:t>Require valid-user</a:t>
            </a:r>
            <a:r>
              <a:rPr lang="zh-CN" altLang="en-US" sz="2600" b="1" dirty="0">
                <a:solidFill>
                  <a:srgbClr val="002060"/>
                </a:solidFill>
              </a:rPr>
              <a:t>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66</a:t>
            </a:fld>
            <a:endParaRPr lang="en-US" altLang="zh-CN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管理基本认证的口令文件</a:t>
            </a:r>
            <a:br>
              <a:rPr lang="en-US" altLang="zh-CN" sz="4400" dirty="0"/>
            </a:br>
            <a:r>
              <a:rPr lang="en-US" altLang="zh-CN" sz="4400" dirty="0"/>
              <a:t>——</a:t>
            </a:r>
            <a:r>
              <a:rPr lang="en-US" altLang="zh-CN" dirty="0" err="1"/>
              <a:t>htpasswd</a:t>
            </a:r>
            <a:r>
              <a:rPr lang="en-US" altLang="zh-CN" dirty="0"/>
              <a:t> </a:t>
            </a:r>
            <a:r>
              <a:rPr lang="zh-CN" altLang="zh-CN" dirty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30117"/>
          </a:xfrm>
        </p:spPr>
        <p:txBody>
          <a:bodyPr/>
          <a:lstStyle/>
          <a:p>
            <a:r>
              <a:rPr lang="zh-CN" altLang="en-US" dirty="0"/>
              <a:t>添加一个认证用户的同时创建认证口令文件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htpasswd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-cm &lt;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认证口令文件名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&gt; &lt;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用户名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r>
              <a:rPr lang="zh-CN" altLang="en-US" dirty="0"/>
              <a:t>向现存的口令文件中添加用户或修改已存在的用户的口令	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htpasswd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 -m &lt;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认证口令文件名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&gt; &lt;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用户名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r>
              <a:rPr lang="zh-CN" altLang="en-US" dirty="0"/>
              <a:t>从认证口令文件中删除用户及其口令	</a:t>
            </a:r>
          </a:p>
          <a:p>
            <a:pPr lvl="1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htpasswd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 -D &lt;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认证口令文件名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&gt; &lt;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用户名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5301208"/>
            <a:ext cx="8136904" cy="7694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dirty="0"/>
              <a:t>-m </a:t>
            </a:r>
            <a:r>
              <a:rPr lang="zh-CN" altLang="en-US" sz="2200" dirty="0"/>
              <a:t>参数可以生成</a:t>
            </a:r>
            <a:r>
              <a:rPr lang="en-US" altLang="zh-CN" sz="2200" dirty="0"/>
              <a:t>MD5</a:t>
            </a:r>
            <a:r>
              <a:rPr lang="zh-CN" altLang="en-US" sz="2200" dirty="0"/>
              <a:t>算法的加密口令（</a:t>
            </a:r>
            <a:r>
              <a:rPr lang="en-US" altLang="zh-CN" sz="2200" dirty="0"/>
              <a:t>CentOS7</a:t>
            </a:r>
            <a:r>
              <a:rPr lang="zh-CN" altLang="en-US" sz="2200" dirty="0"/>
              <a:t>中为默认参数）</a:t>
            </a:r>
          </a:p>
          <a:p>
            <a:r>
              <a:rPr lang="en-US" altLang="zh-CN" sz="2200" dirty="0"/>
              <a:t>-b </a:t>
            </a:r>
            <a:r>
              <a:rPr lang="zh-CN" altLang="en-US" sz="2200" dirty="0"/>
              <a:t>参数用于在命令行上直接指定用户名及其口令，而非交互模式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管理摘要认证的口令文件</a:t>
            </a:r>
            <a:br>
              <a:rPr lang="en-US" altLang="zh-CN" sz="4000" dirty="0"/>
            </a:br>
            <a:r>
              <a:rPr lang="en-US" altLang="zh-CN" sz="4000" dirty="0"/>
              <a:t>——</a:t>
            </a:r>
            <a:r>
              <a:rPr lang="en-US" altLang="zh-CN" sz="4000" dirty="0" err="1"/>
              <a:t>htdigest</a:t>
            </a:r>
            <a:r>
              <a:rPr lang="en-US" altLang="zh-CN" sz="4000" dirty="0"/>
              <a:t> </a:t>
            </a:r>
            <a:r>
              <a:rPr lang="zh-CN" altLang="en-US" sz="4000" dirty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2"/>
          </a:xfrm>
        </p:spPr>
        <p:txBody>
          <a:bodyPr/>
          <a:lstStyle/>
          <a:p>
            <a:r>
              <a:rPr lang="zh-CN" altLang="en-US" dirty="0"/>
              <a:t>添加一个认证用户的同时创建认证口令文件</a:t>
            </a:r>
          </a:p>
          <a:p>
            <a:pPr lvl="1"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htdigest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 -c &lt;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</a:rPr>
              <a:t>认证口令文件名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&gt;   &lt;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</a:rPr>
              <a:t>认证领域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&gt;  &lt;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</a:rPr>
              <a:t>用户名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r>
              <a:rPr lang="zh-CN" altLang="en-US" dirty="0"/>
              <a:t>向现存的口令文件中添加用户或修改已存在的用户的口令	</a:t>
            </a:r>
          </a:p>
          <a:p>
            <a:pPr lvl="1">
              <a:buNone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</a:rPr>
              <a:t>htdigest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   &lt;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</a:rPr>
              <a:t>认证口令文件名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&gt;    &lt;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</a:rPr>
              <a:t>认证领域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&gt;  &lt;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</a:rPr>
              <a:t>用户名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68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4437112"/>
            <a:ext cx="626469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/>
              <a:t>没有提供从认证口令文件中删除指定用户及其口令的功能，需要直接编辑认证口令文件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管理认证组文件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944"/>
          </a:xfrm>
        </p:spPr>
        <p:txBody>
          <a:bodyPr/>
          <a:lstStyle/>
          <a:p>
            <a:r>
              <a:rPr lang="en-US" altLang="zh-CN" dirty="0"/>
              <a:t>Apache </a:t>
            </a:r>
            <a:r>
              <a:rPr lang="zh-CN" altLang="en-US" dirty="0"/>
              <a:t>支持认证组文件</a:t>
            </a:r>
          </a:p>
          <a:p>
            <a:r>
              <a:rPr lang="en-US" altLang="zh-CN" dirty="0"/>
              <a:t>Apache </a:t>
            </a:r>
            <a:r>
              <a:rPr lang="zh-CN" altLang="en-US" dirty="0"/>
              <a:t>没有提供创建认证组文件的命令</a:t>
            </a:r>
          </a:p>
          <a:p>
            <a:r>
              <a:rPr lang="zh-CN" altLang="en-US" dirty="0"/>
              <a:t>认证组文件只是一个文本文件，可以使用任何文本编辑器创建并修改</a:t>
            </a:r>
          </a:p>
          <a:p>
            <a:r>
              <a:rPr lang="zh-CN" altLang="en-US" dirty="0"/>
              <a:t>认证组文件中每一行的格式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69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4293096"/>
            <a:ext cx="756084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zh-CN" altLang="en-US" sz="2800" b="1" dirty="0">
                <a:solidFill>
                  <a:srgbClr val="002060"/>
                </a:solidFill>
              </a:rPr>
              <a:t>组名</a:t>
            </a:r>
            <a:r>
              <a:rPr lang="en-US" altLang="zh-CN" sz="2800" b="1" dirty="0">
                <a:solidFill>
                  <a:srgbClr val="002060"/>
                </a:solidFill>
              </a:rPr>
              <a:t>:</a:t>
            </a:r>
            <a:r>
              <a:rPr lang="zh-CN" altLang="en-US" sz="2800" b="1" dirty="0">
                <a:solidFill>
                  <a:srgbClr val="002060"/>
                </a:solidFill>
              </a:rPr>
              <a:t>用户名 用户名 </a:t>
            </a:r>
            <a:r>
              <a:rPr lang="en-US" altLang="zh-CN" sz="2800" b="1" dirty="0">
                <a:solidFill>
                  <a:srgbClr val="002060"/>
                </a:solidFill>
              </a:rPr>
              <a:t>……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5013176"/>
            <a:ext cx="8136904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/>
              <a:t>在认证组文件中指定的用户名，必须先使用 </a:t>
            </a:r>
            <a:r>
              <a:rPr lang="en-US" altLang="zh-CN" sz="2800" b="1" dirty="0" err="1"/>
              <a:t>htpasswd</a:t>
            </a:r>
            <a:r>
              <a:rPr lang="en-US" altLang="zh-CN" sz="2800" dirty="0"/>
              <a:t> </a:t>
            </a:r>
            <a:r>
              <a:rPr lang="zh-CN" altLang="en-US" sz="2800" dirty="0"/>
              <a:t>或</a:t>
            </a:r>
            <a:r>
              <a:rPr lang="zh-CN" altLang="en-US" sz="2800" b="1" dirty="0"/>
              <a:t> </a:t>
            </a:r>
            <a:r>
              <a:rPr lang="en-US" altLang="zh-CN" sz="2800" b="1" dirty="0" err="1"/>
              <a:t>htdigest</a:t>
            </a:r>
            <a:r>
              <a:rPr lang="en-US" altLang="zh-CN" sz="2800" b="1" dirty="0"/>
              <a:t> </a:t>
            </a:r>
            <a:r>
              <a:rPr lang="zh-CN" altLang="en-US" sz="2800" dirty="0"/>
              <a:t>命令添加到认证口令文件中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zh-CN" dirty="0"/>
              <a:t>组件</a:t>
            </a:r>
            <a:r>
              <a:rPr lang="en-US" altLang="zh-CN" dirty="0"/>
              <a:t>——URI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30117"/>
          </a:xfrm>
        </p:spPr>
        <p:txBody>
          <a:bodyPr/>
          <a:lstStyle/>
          <a:p>
            <a:r>
              <a:rPr lang="zh-CN" altLang="en-US" sz="2400" dirty="0"/>
              <a:t>协议名称 </a:t>
            </a:r>
            <a:r>
              <a:rPr lang="en-US" altLang="zh-CN" sz="2400" dirty="0"/>
              <a:t>— </a:t>
            </a:r>
            <a:r>
              <a:rPr lang="zh-CN" altLang="en-US" sz="2400" dirty="0"/>
              <a:t>所使用的访问协议。如：</a:t>
            </a:r>
            <a:r>
              <a:rPr lang="en-US" altLang="zh-CN" sz="2400" dirty="0"/>
              <a:t>http</a:t>
            </a:r>
            <a:r>
              <a:rPr lang="zh-CN" altLang="en-US" sz="2400" dirty="0"/>
              <a:t>、</a:t>
            </a:r>
            <a:r>
              <a:rPr lang="en-US" altLang="zh-CN" sz="2400" dirty="0"/>
              <a:t>ftp </a:t>
            </a:r>
            <a:r>
              <a:rPr lang="zh-CN" altLang="en-US" sz="2400" dirty="0"/>
              <a:t>等</a:t>
            </a:r>
          </a:p>
          <a:p>
            <a:r>
              <a:rPr lang="zh-CN" altLang="en-US" sz="2400" dirty="0"/>
              <a:t>机器地址 </a:t>
            </a:r>
            <a:r>
              <a:rPr lang="en-US" altLang="zh-CN" sz="2400" dirty="0"/>
              <a:t>— </a:t>
            </a:r>
            <a:r>
              <a:rPr lang="zh-CN" altLang="en-US" sz="2400" dirty="0"/>
              <a:t>数据所在的机器，</a:t>
            </a:r>
            <a:r>
              <a:rPr lang="en-US" altLang="zh-CN" sz="2400" dirty="0"/>
              <a:t>IP</a:t>
            </a:r>
            <a:r>
              <a:rPr lang="zh-CN" altLang="en-US" sz="2400" dirty="0"/>
              <a:t>地址</a:t>
            </a:r>
            <a:r>
              <a:rPr lang="en-US" altLang="zh-CN" sz="2400" dirty="0"/>
              <a:t>/</a:t>
            </a:r>
            <a:r>
              <a:rPr lang="zh-CN" altLang="en-US" sz="2400" dirty="0"/>
              <a:t>域名</a:t>
            </a:r>
          </a:p>
          <a:p>
            <a:r>
              <a:rPr lang="zh-CN" altLang="en-US" sz="2400" dirty="0"/>
              <a:t>端口号 </a:t>
            </a:r>
            <a:r>
              <a:rPr lang="en-US" altLang="zh-CN" sz="2400" dirty="0"/>
              <a:t>— </a:t>
            </a:r>
            <a:r>
              <a:rPr lang="zh-CN" altLang="en-US" sz="2400" dirty="0"/>
              <a:t>请求数据的数据源端口（可省略）</a:t>
            </a:r>
          </a:p>
          <a:p>
            <a:r>
              <a:rPr lang="zh-CN" altLang="en-US" sz="2400" dirty="0"/>
              <a:t>路径名 </a:t>
            </a:r>
            <a:r>
              <a:rPr lang="en-US" altLang="zh-CN" sz="2400" dirty="0"/>
              <a:t>— </a:t>
            </a:r>
            <a:r>
              <a:rPr lang="zh-CN" altLang="en-US" sz="2400" dirty="0"/>
              <a:t>数据所在的相对路径</a:t>
            </a:r>
          </a:p>
          <a:p>
            <a:r>
              <a:rPr lang="zh-CN" altLang="en-US" sz="2400" dirty="0"/>
              <a:t>文件名 </a:t>
            </a:r>
            <a:r>
              <a:rPr lang="en-US" altLang="zh-CN" sz="2400" dirty="0"/>
              <a:t>— </a:t>
            </a:r>
            <a:r>
              <a:rPr lang="zh-CN" altLang="en-US" sz="2400" dirty="0"/>
              <a:t>请求数据的文件名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052736"/>
            <a:ext cx="820891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/>
              <a:t>协议名称</a:t>
            </a:r>
            <a:r>
              <a:rPr lang="en-US" altLang="zh-CN" sz="2400" b="1" dirty="0"/>
              <a:t>://</a:t>
            </a:r>
            <a:r>
              <a:rPr lang="zh-CN" altLang="en-US" sz="2400" b="1" dirty="0"/>
              <a:t>机器地址</a:t>
            </a:r>
            <a:r>
              <a:rPr lang="en-US" altLang="zh-CN" sz="2400" b="1" dirty="0"/>
              <a:t>:</a:t>
            </a:r>
            <a:r>
              <a:rPr lang="zh-CN" altLang="en-US" sz="2400" b="1" dirty="0"/>
              <a:t>端口号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路径名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文件名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3861048"/>
            <a:ext cx="7992888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http://www.centos.org</a:t>
            </a:r>
            <a:endParaRPr lang="zh-CN" altLang="zh-CN" sz="2400" dirty="0"/>
          </a:p>
          <a:p>
            <a:r>
              <a:rPr lang="en-US" altLang="zh-CN" sz="2400" dirty="0"/>
              <a:t>http://192.168.0.191</a:t>
            </a:r>
            <a:endParaRPr lang="zh-CN" altLang="zh-CN" sz="2400" dirty="0"/>
          </a:p>
          <a:p>
            <a:r>
              <a:rPr lang="en-US" altLang="zh-CN" sz="2400" dirty="0"/>
              <a:t>http://192.168.0.191:8080</a:t>
            </a:r>
            <a:endParaRPr lang="zh-CN" altLang="zh-CN" sz="2400" dirty="0"/>
          </a:p>
          <a:p>
            <a:r>
              <a:rPr lang="en-US" altLang="zh-CN" sz="2400" dirty="0"/>
              <a:t>http://woodpecker.org.cn/diveintopython3/whats-new.html</a:t>
            </a:r>
            <a:endParaRPr lang="zh-CN" altLang="zh-CN" sz="2400" dirty="0"/>
          </a:p>
          <a:p>
            <a:r>
              <a:rPr lang="en-US" altLang="zh-CN" sz="2400" dirty="0"/>
              <a:t>ftp://192.168.0.191</a:t>
            </a:r>
            <a:endParaRPr lang="zh-CN" altLang="zh-CN" sz="2400" dirty="0"/>
          </a:p>
          <a:p>
            <a:r>
              <a:rPr lang="en-US" altLang="zh-CN" sz="2400" dirty="0"/>
              <a:t>ftp://192.168.0.191:8021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认证证书的权限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078189"/>
          </a:xfrm>
        </p:spPr>
        <p:txBody>
          <a:bodyPr/>
          <a:lstStyle/>
          <a:p>
            <a:r>
              <a:rPr lang="zh-CN" altLang="en-US" sz="3200" dirty="0"/>
              <a:t>认证证书包扩认证口令文件和</a:t>
            </a:r>
            <a:r>
              <a:rPr lang="en-US" altLang="zh-CN" sz="3200" dirty="0"/>
              <a:t>/</a:t>
            </a:r>
            <a:r>
              <a:rPr lang="zh-CN" altLang="en-US" sz="3200" dirty="0"/>
              <a:t>或认证组文件</a:t>
            </a:r>
            <a:endParaRPr lang="en-US" altLang="zh-CN" sz="3200" dirty="0"/>
          </a:p>
          <a:p>
            <a:r>
              <a:rPr lang="zh-CN" altLang="en-US" sz="3200" dirty="0"/>
              <a:t>基于安全因素的考虑</a:t>
            </a:r>
          </a:p>
          <a:p>
            <a:pPr lvl="1"/>
            <a:r>
              <a:rPr lang="zh-CN" altLang="en-US" sz="2800" dirty="0"/>
              <a:t>认证证书不应该存放在 </a:t>
            </a:r>
            <a:r>
              <a:rPr lang="en-US" altLang="zh-CN" sz="2800" dirty="0" err="1"/>
              <a:t>DocumentRoot</a:t>
            </a:r>
            <a:r>
              <a:rPr lang="en-US" altLang="zh-CN" sz="2800" dirty="0"/>
              <a:t> </a:t>
            </a:r>
            <a:r>
              <a:rPr lang="zh-CN" altLang="en-US" sz="2800" dirty="0"/>
              <a:t>指令指定的目录或其子目录下</a:t>
            </a:r>
          </a:p>
          <a:p>
            <a:pPr lvl="1"/>
            <a:r>
              <a:rPr lang="zh-CN" altLang="en-US" sz="2800" dirty="0"/>
              <a:t>建议存放在 </a:t>
            </a:r>
            <a:r>
              <a:rPr lang="en-US" altLang="zh-CN" sz="2800" dirty="0"/>
              <a:t>/etc/</a:t>
            </a:r>
            <a:r>
              <a:rPr lang="en-US" altLang="zh-CN" sz="2800" dirty="0" err="1"/>
              <a:t>httpd</a:t>
            </a:r>
            <a:r>
              <a:rPr lang="en-US" altLang="zh-CN" sz="2800" dirty="0"/>
              <a:t>/</a:t>
            </a:r>
            <a:r>
              <a:rPr lang="en-US" altLang="zh-CN" sz="2800" dirty="0" err="1"/>
              <a:t>passwd</a:t>
            </a:r>
            <a:r>
              <a:rPr lang="en-US" altLang="zh-CN" sz="2800" dirty="0"/>
              <a:t> </a:t>
            </a:r>
            <a:r>
              <a:rPr lang="zh-CN" altLang="en-US" sz="2800" dirty="0"/>
              <a:t>子目录或与虚拟主机根文档目录同级别的</a:t>
            </a:r>
            <a:r>
              <a:rPr lang="en-US" altLang="zh-CN" sz="2800" dirty="0"/>
              <a:t>conf</a:t>
            </a:r>
            <a:r>
              <a:rPr lang="zh-CN" altLang="en-US" sz="2800" dirty="0"/>
              <a:t>或</a:t>
            </a:r>
            <a:r>
              <a:rPr lang="en-US" altLang="zh-CN" sz="2800" dirty="0" err="1"/>
              <a:t>passwd</a:t>
            </a:r>
            <a:r>
              <a:rPr lang="zh-CN" altLang="en-US" sz="2800" dirty="0"/>
              <a:t>子目录下</a:t>
            </a:r>
          </a:p>
          <a:p>
            <a:r>
              <a:rPr lang="zh-CN" altLang="en-US" sz="3200" dirty="0"/>
              <a:t>确保执行</a:t>
            </a:r>
            <a:r>
              <a:rPr lang="en-US" altLang="zh-CN" sz="3200" dirty="0"/>
              <a:t>Apache</a:t>
            </a:r>
            <a:r>
              <a:rPr lang="zh-CN" altLang="en-US" sz="3200" dirty="0"/>
              <a:t>守护进程的用户（</a:t>
            </a:r>
            <a:r>
              <a:rPr lang="en-US" altLang="zh-CN" sz="3200" dirty="0" err="1"/>
              <a:t>CentOS</a:t>
            </a:r>
            <a:r>
              <a:rPr lang="zh-CN" altLang="en-US" sz="3200" dirty="0"/>
              <a:t>默认为 </a:t>
            </a:r>
            <a:r>
              <a:rPr lang="en-US" altLang="zh-CN" sz="3200" dirty="0"/>
              <a:t>apache</a:t>
            </a:r>
            <a:r>
              <a:rPr lang="zh-CN" altLang="en-US" sz="3200" dirty="0"/>
              <a:t>）能读取认证证书</a:t>
            </a:r>
          </a:p>
          <a:p>
            <a:pPr lvl="1"/>
            <a:r>
              <a:rPr lang="zh-CN" altLang="en-US" sz="2800" dirty="0"/>
              <a:t>确保 </a:t>
            </a:r>
            <a:r>
              <a:rPr lang="en-US" altLang="zh-CN" sz="2800" dirty="0"/>
              <a:t>apache </a:t>
            </a:r>
            <a:r>
              <a:rPr lang="zh-CN" altLang="en-US" sz="2800" dirty="0"/>
              <a:t>用户能进入存放认证证书的目录</a:t>
            </a:r>
          </a:p>
          <a:p>
            <a:pPr lvl="1"/>
            <a:r>
              <a:rPr lang="zh-CN" altLang="en-US" sz="2800" dirty="0"/>
              <a:t>确保 </a:t>
            </a:r>
            <a:r>
              <a:rPr lang="en-US" altLang="zh-CN" sz="2800" dirty="0"/>
              <a:t>apache </a:t>
            </a:r>
            <a:r>
              <a:rPr lang="zh-CN" altLang="en-US" sz="2800" dirty="0"/>
              <a:t>用户能读取认证证书文件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70</a:t>
            </a:fld>
            <a:endParaRPr lang="en-US" altLang="zh-CN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认证和授权配置举例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r>
              <a:rPr lang="zh-CN" altLang="zh-CN" dirty="0"/>
              <a:t>在主配置文件中配置认证和授权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在</a:t>
            </a:r>
            <a:r>
              <a:rPr lang="en-US" altLang="zh-CN" dirty="0"/>
              <a:t>.</a:t>
            </a:r>
            <a:r>
              <a:rPr lang="en-US" altLang="zh-CN" dirty="0" err="1"/>
              <a:t>htaccess</a:t>
            </a:r>
            <a:r>
              <a:rPr lang="zh-CN" altLang="zh-CN" dirty="0"/>
              <a:t>文件中配置认证和授权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71</a:t>
            </a:fld>
            <a:endParaRPr lang="en-US" altLang="zh-CN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虚拟主机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72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虚拟主机简介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zh-CN" altLang="en-US" dirty="0"/>
              <a:t>在一台</a:t>
            </a:r>
            <a:r>
              <a:rPr lang="en-US" altLang="zh-CN" dirty="0"/>
              <a:t>Web</a:t>
            </a:r>
            <a:r>
              <a:rPr lang="zh-CN" altLang="en-US" dirty="0"/>
              <a:t>服务器上，通过多个独立的</a:t>
            </a:r>
            <a:r>
              <a:rPr lang="en-US" altLang="zh-CN" dirty="0"/>
              <a:t>IP</a:t>
            </a:r>
            <a:r>
              <a:rPr lang="zh-CN" altLang="en-US" dirty="0"/>
              <a:t>地址、域名或端口号提供不同的</a:t>
            </a:r>
            <a:r>
              <a:rPr lang="en-US" altLang="zh-CN" dirty="0"/>
              <a:t>Web</a:t>
            </a:r>
            <a:r>
              <a:rPr lang="zh-CN" altLang="en-US" dirty="0"/>
              <a:t>站点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IP</a:t>
            </a:r>
            <a:r>
              <a:rPr lang="zh-CN" altLang="en-US" dirty="0"/>
              <a:t>地址的虚拟主机</a:t>
            </a:r>
            <a:endParaRPr lang="en-US" altLang="zh-CN" dirty="0"/>
          </a:p>
          <a:p>
            <a:pPr lvl="2"/>
            <a:r>
              <a:rPr lang="zh-CN" altLang="zh-CN" dirty="0"/>
              <a:t>每个网站拥有不同的</a:t>
            </a:r>
            <a:r>
              <a:rPr lang="en-US" altLang="zh-CN" dirty="0"/>
              <a:t> IP </a:t>
            </a:r>
            <a:r>
              <a:rPr lang="zh-CN" altLang="zh-CN" dirty="0"/>
              <a:t>地址</a:t>
            </a:r>
            <a:endParaRPr lang="en-US" altLang="zh-CN" dirty="0"/>
          </a:p>
          <a:p>
            <a:pPr lvl="2"/>
            <a:r>
              <a:rPr lang="zh-CN" altLang="en-US" dirty="0"/>
              <a:t>通过访问服务器上不同的</a:t>
            </a:r>
            <a:r>
              <a:rPr lang="en-US" altLang="zh-CN" dirty="0"/>
              <a:t>IP</a:t>
            </a:r>
            <a:r>
              <a:rPr lang="zh-CN" altLang="en-US" dirty="0"/>
              <a:t>地址访问不同的网站</a:t>
            </a:r>
          </a:p>
          <a:p>
            <a:pPr lvl="1"/>
            <a:r>
              <a:rPr lang="zh-CN" altLang="en-US" dirty="0"/>
              <a:t>基于域名的虚拟主机</a:t>
            </a:r>
            <a:endParaRPr lang="en-US" altLang="zh-CN" dirty="0"/>
          </a:p>
          <a:p>
            <a:pPr lvl="2"/>
            <a:r>
              <a:rPr lang="zh-CN" altLang="en-US" dirty="0"/>
              <a:t>所有的虚拟主机可以共享同一个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2"/>
            <a:r>
              <a:rPr lang="zh-CN" altLang="zh-CN" dirty="0"/>
              <a:t>使用不同的域名来访问不同的网站</a:t>
            </a:r>
            <a:endParaRPr lang="zh-CN" altLang="en-US" dirty="0"/>
          </a:p>
          <a:p>
            <a:pPr lvl="1"/>
            <a:r>
              <a:rPr lang="zh-CN" altLang="en-US" dirty="0"/>
              <a:t>基于端口的虚拟主机</a:t>
            </a:r>
            <a:endParaRPr lang="en-US" altLang="zh-CN" dirty="0"/>
          </a:p>
          <a:p>
            <a:pPr lvl="2"/>
            <a:r>
              <a:rPr lang="zh-CN" altLang="en-US" dirty="0"/>
              <a:t>所有的虚拟主机可以共享同一个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  <a:p>
            <a:pPr lvl="2"/>
            <a:r>
              <a:rPr lang="zh-CN" altLang="en-US" dirty="0"/>
              <a:t>各虚拟主机之间通过不同的端口号进行区分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73</a:t>
            </a:fld>
            <a:endParaRPr lang="en-US" altLang="zh-CN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虚拟主机</a:t>
            </a:r>
            <a:r>
              <a:rPr lang="zh-CN" altLang="en-US" dirty="0"/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可以在一台主机上混合配置不同方式的虚拟主机</a:t>
            </a:r>
          </a:p>
          <a:p>
            <a:r>
              <a:rPr lang="zh-CN" altLang="en-US" dirty="0"/>
              <a:t>在一台主机上配置基于</a:t>
            </a:r>
            <a:r>
              <a:rPr lang="en-US" altLang="zh-CN" dirty="0"/>
              <a:t>IP</a:t>
            </a:r>
            <a:r>
              <a:rPr lang="zh-CN" altLang="en-US" dirty="0"/>
              <a:t>的虚拟主机时</a:t>
            </a:r>
            <a:endParaRPr lang="en-US" altLang="zh-CN" dirty="0"/>
          </a:p>
          <a:p>
            <a:pPr lvl="1"/>
            <a:r>
              <a:rPr lang="zh-CN" altLang="en-US" dirty="0"/>
              <a:t>既可以安装配置多个网络接口</a:t>
            </a:r>
            <a:endParaRPr lang="en-US" altLang="zh-CN" dirty="0"/>
          </a:p>
          <a:p>
            <a:pPr lvl="1"/>
            <a:r>
              <a:rPr lang="zh-CN" altLang="en-US" dirty="0"/>
              <a:t>也可以为一个网络接口绑定多个 </a:t>
            </a:r>
            <a:r>
              <a:rPr lang="en-US" altLang="zh-CN" dirty="0"/>
              <a:t>IP </a:t>
            </a:r>
            <a:r>
              <a:rPr lang="zh-CN" altLang="en-US" dirty="0"/>
              <a:t>地址</a:t>
            </a:r>
          </a:p>
          <a:p>
            <a:r>
              <a:rPr lang="zh-CN" altLang="en-US" dirty="0"/>
              <a:t>无论哪一种虚拟主机，都应该配置域名解析</a:t>
            </a:r>
          </a:p>
          <a:p>
            <a:pPr lvl="1"/>
            <a:r>
              <a:rPr lang="zh-CN" altLang="en-US" dirty="0"/>
              <a:t>只有基于</a:t>
            </a:r>
            <a:r>
              <a:rPr lang="en-US" altLang="zh-CN" dirty="0"/>
              <a:t>IP</a:t>
            </a:r>
            <a:r>
              <a:rPr lang="zh-CN" altLang="en-US" dirty="0"/>
              <a:t>的虚拟主机可以使用</a:t>
            </a:r>
            <a:r>
              <a:rPr lang="en-US" altLang="zh-CN" dirty="0"/>
              <a:t>IP</a:t>
            </a:r>
            <a:r>
              <a:rPr lang="zh-CN" altLang="en-US" dirty="0"/>
              <a:t>地址和域名访问</a:t>
            </a:r>
          </a:p>
          <a:p>
            <a:pPr lvl="1"/>
            <a:r>
              <a:rPr lang="zh-CN" altLang="en-US" dirty="0"/>
              <a:t>基于域名的虚拟主机只能使用域名访问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74</a:t>
            </a:fld>
            <a:endParaRPr lang="en-US" altLang="zh-CN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虚拟主机配置指令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/>
          <a:lstStyle/>
          <a:p>
            <a:r>
              <a:rPr lang="en-US" altLang="zh-CN" sz="2800" dirty="0" err="1"/>
              <a:t>VirtualHost</a:t>
            </a:r>
            <a:r>
              <a:rPr lang="en-US" altLang="zh-CN" sz="2800" dirty="0"/>
              <a:t> </a:t>
            </a:r>
            <a:r>
              <a:rPr lang="zh-CN" altLang="en-US" sz="2800" dirty="0"/>
              <a:t>容器内使用的指令</a:t>
            </a:r>
            <a:endParaRPr lang="en-US" altLang="zh-CN" sz="2800" dirty="0"/>
          </a:p>
          <a:p>
            <a:pPr lvl="1"/>
            <a:r>
              <a:rPr lang="en-US" altLang="zh-CN" sz="2400" b="1" dirty="0" err="1">
                <a:solidFill>
                  <a:srgbClr val="002060"/>
                </a:solidFill>
              </a:rPr>
              <a:t>ServerName</a:t>
            </a:r>
            <a:r>
              <a:rPr lang="zh-CN" altLang="en-US" sz="2400" dirty="0"/>
              <a:t>：用于指定虚拟主机的名称和端口号</a:t>
            </a:r>
          </a:p>
          <a:p>
            <a:pPr lvl="1"/>
            <a:r>
              <a:rPr lang="en-US" altLang="zh-CN" sz="2400" b="1" dirty="0" err="1">
                <a:solidFill>
                  <a:srgbClr val="002060"/>
                </a:solidFill>
              </a:rPr>
              <a:t>ServerAdmin</a:t>
            </a:r>
            <a:r>
              <a:rPr lang="zh-CN" altLang="en-US" sz="2400" dirty="0"/>
              <a:t>：用于指定虚拟主机的管理员</a:t>
            </a:r>
            <a:r>
              <a:rPr lang="en-US" altLang="zh-CN" sz="2400" dirty="0"/>
              <a:t>E-mail</a:t>
            </a:r>
            <a:r>
              <a:rPr lang="zh-CN" altLang="en-US" sz="2400" dirty="0"/>
              <a:t>地址</a:t>
            </a:r>
          </a:p>
          <a:p>
            <a:pPr lvl="1"/>
            <a:r>
              <a:rPr lang="en-US" altLang="zh-CN" sz="2400" b="1" dirty="0" err="1">
                <a:solidFill>
                  <a:srgbClr val="002060"/>
                </a:solidFill>
              </a:rPr>
              <a:t>DocumentRoot</a:t>
            </a:r>
            <a:r>
              <a:rPr lang="zh-CN" altLang="en-US" sz="2400" dirty="0"/>
              <a:t>：用于指定虚拟主机的根文档目录</a:t>
            </a:r>
          </a:p>
          <a:p>
            <a:pPr lvl="1"/>
            <a:r>
              <a:rPr lang="en-US" altLang="zh-CN" sz="2400" b="1" dirty="0" err="1">
                <a:solidFill>
                  <a:srgbClr val="002060"/>
                </a:solidFill>
              </a:rPr>
              <a:t>ErrorLog</a:t>
            </a:r>
            <a:r>
              <a:rPr lang="zh-CN" altLang="en-US" sz="2400" dirty="0"/>
              <a:t>：用于指定虚拟主机的错误日志存放路径</a:t>
            </a:r>
          </a:p>
          <a:p>
            <a:pPr lvl="1"/>
            <a:r>
              <a:rPr lang="en-US" altLang="zh-CN" sz="2400" b="1" dirty="0" err="1">
                <a:solidFill>
                  <a:srgbClr val="002060"/>
                </a:solidFill>
              </a:rPr>
              <a:t>CustomLog</a:t>
            </a:r>
            <a:r>
              <a:rPr lang="zh-CN" altLang="en-US" sz="2400" dirty="0"/>
              <a:t>：用于指定虚拟主机的访问日志存放路径</a:t>
            </a:r>
            <a:endParaRPr lang="en-US" altLang="zh-CN" sz="2400" dirty="0"/>
          </a:p>
          <a:p>
            <a:pPr lvl="1"/>
            <a:r>
              <a:rPr lang="zh-CN" altLang="zh-CN" sz="2400" dirty="0"/>
              <a:t>使用</a:t>
            </a:r>
            <a:r>
              <a:rPr lang="en-US" altLang="zh-CN" sz="2400" dirty="0"/>
              <a:t> &lt;Directory&gt;</a:t>
            </a:r>
            <a:r>
              <a:rPr lang="zh-CN" altLang="zh-CN" sz="2400" dirty="0"/>
              <a:t>、</a:t>
            </a:r>
            <a:r>
              <a:rPr lang="en-US" altLang="zh-CN" sz="2400" dirty="0"/>
              <a:t>&lt;Location&gt; </a:t>
            </a:r>
            <a:r>
              <a:rPr lang="zh-CN" altLang="zh-CN" sz="2400" dirty="0"/>
              <a:t>等容器设置访问控制等</a:t>
            </a:r>
            <a:endParaRPr lang="en-US" altLang="zh-CN" sz="2400" dirty="0"/>
          </a:p>
          <a:p>
            <a:r>
              <a:rPr lang="en-US" altLang="zh-CN" sz="2800" dirty="0" err="1"/>
              <a:t>VirtualHost</a:t>
            </a:r>
            <a:r>
              <a:rPr lang="en-US" altLang="zh-CN" sz="2800" dirty="0"/>
              <a:t> </a:t>
            </a:r>
            <a:r>
              <a:rPr lang="zh-CN" altLang="en-US" sz="2800" dirty="0"/>
              <a:t>容器之外使用的指令</a:t>
            </a:r>
            <a:endParaRPr lang="en-US" altLang="zh-CN" sz="2800" dirty="0"/>
          </a:p>
          <a:p>
            <a:pPr lvl="1"/>
            <a:r>
              <a:rPr lang="en-US" altLang="zh-CN" sz="2400" b="1" dirty="0" err="1">
                <a:solidFill>
                  <a:srgbClr val="002060"/>
                </a:solidFill>
              </a:rPr>
              <a:t>NameVirtualHost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dirty="0"/>
              <a:t>：用于为一个和多个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基于域名的虚拟主机</a:t>
            </a:r>
            <a:r>
              <a:rPr lang="zh-CN" altLang="en-US" sz="2400" dirty="0"/>
              <a:t>指定一个</a:t>
            </a:r>
            <a:r>
              <a:rPr lang="en-US" altLang="zh-CN" sz="2400" dirty="0"/>
              <a:t>IP</a:t>
            </a:r>
            <a:r>
              <a:rPr lang="zh-CN" altLang="en-US" sz="2400" dirty="0"/>
              <a:t>地址和端口</a:t>
            </a:r>
            <a:endParaRPr lang="en-US" altLang="zh-CN" sz="2400" dirty="0"/>
          </a:p>
          <a:p>
            <a:pPr lvl="1"/>
            <a:r>
              <a:rPr lang="zh-CN" altLang="en-US" sz="2400" b="1" dirty="0">
                <a:solidFill>
                  <a:srgbClr val="002060"/>
                </a:solidFill>
              </a:rPr>
              <a:t>在 </a:t>
            </a:r>
            <a:r>
              <a:rPr lang="en-US" altLang="zh-CN" sz="2400" b="1" dirty="0">
                <a:solidFill>
                  <a:srgbClr val="002060"/>
                </a:solidFill>
              </a:rPr>
              <a:t>Apache 2.4 </a:t>
            </a:r>
            <a:r>
              <a:rPr lang="zh-CN" altLang="en-US" sz="2400" b="1" dirty="0">
                <a:solidFill>
                  <a:srgbClr val="002060"/>
                </a:solidFill>
              </a:rPr>
              <a:t>版中，可省略此指令</a:t>
            </a:r>
          </a:p>
          <a:p>
            <a:pPr lvl="2"/>
            <a:endParaRPr lang="en-US" altLang="zh-CN" sz="2000" dirty="0"/>
          </a:p>
          <a:p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75</a:t>
            </a:fld>
            <a:endParaRPr lang="en-US" altLang="zh-CN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主服务器配置</a:t>
            </a:r>
            <a:br>
              <a:rPr lang="en-US" altLang="zh-CN" dirty="0"/>
            </a:br>
            <a:r>
              <a:rPr lang="zh-CN" altLang="zh-CN" dirty="0"/>
              <a:t>与虚拟主机配置的关系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覆盖性</a:t>
            </a:r>
            <a:endParaRPr lang="en-US" altLang="zh-CN" dirty="0"/>
          </a:p>
          <a:p>
            <a:pPr lvl="1"/>
            <a:r>
              <a:rPr lang="en-US" altLang="zh-CN" dirty="0" err="1"/>
              <a:t>VirtualHost</a:t>
            </a:r>
            <a:r>
              <a:rPr lang="en-US" altLang="zh-CN" dirty="0"/>
              <a:t> </a:t>
            </a:r>
            <a:r>
              <a:rPr lang="zh-CN" altLang="en-US" dirty="0"/>
              <a:t>容器中的指令会覆盖主服务器范围内</a:t>
            </a:r>
            <a:r>
              <a:rPr lang="zh-CN" altLang="en-US" b="1" dirty="0"/>
              <a:t>同名</a:t>
            </a:r>
            <a:r>
              <a:rPr lang="zh-CN" altLang="en-US" dirty="0"/>
              <a:t>的配置指令</a:t>
            </a:r>
            <a:endParaRPr lang="en-US" altLang="zh-CN" dirty="0"/>
          </a:p>
          <a:p>
            <a:pPr lvl="1"/>
            <a:r>
              <a:rPr lang="zh-CN" altLang="en-US" dirty="0"/>
              <a:t>主服务器（</a:t>
            </a:r>
            <a:r>
              <a:rPr lang="en-US" altLang="zh-CN" dirty="0"/>
              <a:t>Main Server</a:t>
            </a:r>
            <a:r>
              <a:rPr lang="zh-CN" altLang="en-US" dirty="0"/>
              <a:t>）范围内的配置指令（在所有 </a:t>
            </a:r>
            <a:r>
              <a:rPr lang="en-US" altLang="zh-CN" dirty="0"/>
              <a:t>&lt;</a:t>
            </a:r>
            <a:r>
              <a:rPr lang="en-US" altLang="zh-CN" dirty="0" err="1"/>
              <a:t>VirtualHost</a:t>
            </a:r>
            <a:r>
              <a:rPr lang="en-US" altLang="zh-CN" dirty="0"/>
              <a:t>&gt; </a:t>
            </a:r>
            <a:r>
              <a:rPr lang="zh-CN" altLang="en-US" dirty="0"/>
              <a:t>容器之外的指令，包括主配置文件使用</a:t>
            </a:r>
            <a:r>
              <a:rPr lang="en-US" altLang="zh-CN" dirty="0"/>
              <a:t>Include</a:t>
            </a:r>
            <a:r>
              <a:rPr lang="zh-CN" altLang="en-US" dirty="0"/>
              <a:t>包含的配置文件中的指令） 仅在它们没有被</a:t>
            </a:r>
            <a:r>
              <a:rPr lang="en-US" altLang="zh-CN" dirty="0" err="1"/>
              <a:t>VirtualHost</a:t>
            </a:r>
            <a:r>
              <a:rPr lang="en-US" altLang="zh-CN" dirty="0"/>
              <a:t> </a:t>
            </a:r>
            <a:r>
              <a:rPr lang="zh-CN" altLang="en-US" dirty="0"/>
              <a:t>容器的配置覆盖时才起作用</a:t>
            </a:r>
            <a:endParaRPr lang="en-US" altLang="zh-CN" dirty="0"/>
          </a:p>
          <a:p>
            <a:r>
              <a:rPr lang="zh-CN" altLang="en-US" dirty="0"/>
              <a:t>继承性</a:t>
            </a:r>
            <a:endParaRPr lang="en-US" altLang="zh-CN" dirty="0"/>
          </a:p>
          <a:p>
            <a:pPr lvl="1"/>
            <a:r>
              <a:rPr lang="zh-CN" altLang="en-US" dirty="0"/>
              <a:t>每个虚拟主机都会从主服务器配置继承相关的配置</a:t>
            </a:r>
            <a:endParaRPr lang="en-US" altLang="zh-CN" dirty="0"/>
          </a:p>
          <a:p>
            <a:pPr lvl="1"/>
            <a:r>
              <a:rPr lang="zh-CN" altLang="en-US" dirty="0"/>
              <a:t>例如：虚拟主机会继承主服务器的</a:t>
            </a:r>
            <a:r>
              <a:rPr lang="en-US" altLang="zh-CN" dirty="0" err="1"/>
              <a:t>DirectoryIndex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76</a:t>
            </a:fld>
            <a:endParaRPr lang="en-US" altLang="zh-CN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zh-CN" altLang="en-US" dirty="0"/>
              <a:t>单独的</a:t>
            </a:r>
            <a:br>
              <a:rPr lang="en-US" altLang="zh-CN" dirty="0"/>
            </a:br>
            <a:r>
              <a:rPr lang="zh-CN" altLang="zh-CN" dirty="0"/>
              <a:t>虚拟主机配置文件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8192"/>
            <a:ext cx="8229600" cy="1612776"/>
          </a:xfrm>
        </p:spPr>
        <p:txBody>
          <a:bodyPr/>
          <a:lstStyle/>
          <a:p>
            <a:r>
              <a:rPr lang="zh-CN" altLang="en-US" dirty="0"/>
              <a:t>配置虚拟主机时可以在主配置文件中进行</a:t>
            </a:r>
          </a:p>
          <a:p>
            <a:r>
              <a:rPr lang="zh-CN" altLang="en-US" dirty="0"/>
              <a:t>为了方便维护虚拟主机的配置，通常为某个虚拟主机或某组虚拟主机使用单独的配置文件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77</a:t>
            </a:fld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67544" y="3140968"/>
            <a:ext cx="8229600" cy="29523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zh-CN" altLang="zh-CN" sz="3200" dirty="0"/>
              <a:t>修改主配置文件</a:t>
            </a:r>
            <a:r>
              <a:rPr lang="en-US" altLang="zh-CN" sz="3200" dirty="0"/>
              <a:t> </a:t>
            </a:r>
            <a:r>
              <a:rPr lang="en-US" altLang="zh-CN" sz="3000" b="1" dirty="0"/>
              <a:t>/etc/</a:t>
            </a:r>
            <a:r>
              <a:rPr lang="en-US" altLang="zh-CN" sz="3000" b="1" dirty="0" err="1"/>
              <a:t>htpd</a:t>
            </a:r>
            <a:r>
              <a:rPr lang="en-US" altLang="zh-CN" sz="3000" b="1" dirty="0"/>
              <a:t>/conf/</a:t>
            </a:r>
            <a:r>
              <a:rPr lang="en-US" altLang="zh-CN" sz="3000" b="1" dirty="0" err="1"/>
              <a:t>httpd.conf</a:t>
            </a:r>
            <a:endParaRPr lang="en-US" altLang="zh-CN" sz="3000" b="1" dirty="0"/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3200" b="1" dirty="0">
                <a:solidFill>
                  <a:srgbClr val="002060"/>
                </a:solidFill>
              </a:rPr>
              <a:t>Include </a:t>
            </a:r>
            <a:r>
              <a:rPr lang="en-US" altLang="zh-CN" sz="3200" b="1" dirty="0" err="1">
                <a:solidFill>
                  <a:srgbClr val="002060"/>
                </a:solidFill>
              </a:rPr>
              <a:t>vhosts.d</a:t>
            </a:r>
            <a:r>
              <a:rPr lang="en-US" altLang="zh-CN" sz="3200" b="1" dirty="0">
                <a:solidFill>
                  <a:srgbClr val="002060"/>
                </a:solidFill>
              </a:rPr>
              <a:t>/*.conf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zh-CN" altLang="zh-CN" sz="3200" dirty="0"/>
              <a:t>创建存放虚拟主机配置文件的目录</a:t>
            </a:r>
            <a:endParaRPr lang="en-US" altLang="zh-CN" sz="3200" dirty="0"/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32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zh-CN" sz="3200" b="1" dirty="0" err="1">
                <a:solidFill>
                  <a:schemeClr val="accent6">
                    <a:lumMod val="75000"/>
                  </a:schemeClr>
                </a:solidFill>
              </a:rPr>
              <a:t>mkdir</a:t>
            </a:r>
            <a:r>
              <a:rPr lang="en-US" altLang="zh-CN" sz="3200" b="1" dirty="0">
                <a:solidFill>
                  <a:schemeClr val="accent6">
                    <a:lumMod val="75000"/>
                  </a:schemeClr>
                </a:solidFill>
              </a:rPr>
              <a:t> /etc/</a:t>
            </a:r>
            <a:r>
              <a:rPr lang="en-US" altLang="zh-CN" sz="3200" b="1" dirty="0" err="1">
                <a:solidFill>
                  <a:schemeClr val="accent6">
                    <a:lumMod val="75000"/>
                  </a:schemeClr>
                </a:solidFill>
              </a:rPr>
              <a:t>httpd</a:t>
            </a:r>
            <a:r>
              <a:rPr lang="en-US" altLang="zh-CN" sz="3200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altLang="zh-CN" sz="3200" b="1" dirty="0" err="1">
                <a:solidFill>
                  <a:schemeClr val="accent6">
                    <a:lumMod val="75000"/>
                  </a:schemeClr>
                </a:solidFill>
              </a:rPr>
              <a:t>vhosts.d</a:t>
            </a: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配置基于</a:t>
            </a:r>
            <a:r>
              <a:rPr lang="en-US" altLang="zh-CN" dirty="0"/>
              <a:t>IP</a:t>
            </a:r>
            <a:r>
              <a:rPr lang="zh-CN" altLang="en-US" dirty="0"/>
              <a:t>的虚拟主机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IP</a:t>
            </a:r>
            <a:r>
              <a:rPr lang="zh-CN" altLang="en-US" dirty="0"/>
              <a:t>的虚拟主机的配置步骤</a:t>
            </a:r>
          </a:p>
          <a:p>
            <a:pPr lvl="1"/>
            <a:r>
              <a:rPr lang="zh-CN" altLang="en-US" dirty="0"/>
              <a:t>在一台主机上配置多个</a:t>
            </a:r>
            <a:r>
              <a:rPr lang="en-US" altLang="zh-CN" dirty="0"/>
              <a:t>IP</a:t>
            </a:r>
            <a:r>
              <a:rPr lang="zh-CN" altLang="en-US" dirty="0"/>
              <a:t>地址并配置域名解析</a:t>
            </a:r>
          </a:p>
          <a:p>
            <a:pPr lvl="1"/>
            <a:r>
              <a:rPr lang="zh-CN" altLang="en-US" dirty="0"/>
              <a:t>创建文档目录和测试主页</a:t>
            </a:r>
          </a:p>
          <a:p>
            <a:pPr lvl="1"/>
            <a:r>
              <a:rPr lang="zh-CN" altLang="en-US" dirty="0"/>
              <a:t>修改配置文件添加虚拟主机配置</a:t>
            </a:r>
          </a:p>
          <a:p>
            <a:pPr lvl="1"/>
            <a:r>
              <a:rPr lang="zh-CN" altLang="en-US" dirty="0"/>
              <a:t>重新启动 </a:t>
            </a:r>
            <a:r>
              <a:rPr lang="en-US" altLang="zh-CN" dirty="0"/>
              <a:t>Apache</a:t>
            </a:r>
            <a:r>
              <a:rPr lang="zh-CN" altLang="en-US" dirty="0"/>
              <a:t>，分别使用</a:t>
            </a:r>
            <a:r>
              <a:rPr lang="en-US" altLang="zh-CN" dirty="0"/>
              <a:t>IP</a:t>
            </a:r>
            <a:r>
              <a:rPr lang="zh-CN" altLang="en-US" dirty="0"/>
              <a:t>和域名进行访问测试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IP</a:t>
            </a:r>
            <a:r>
              <a:rPr lang="zh-CN" altLang="en-US" dirty="0"/>
              <a:t>的虚拟主机的配置举例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78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2483768" y="5373216"/>
            <a:ext cx="331236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参考教材中的操作步骤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配置基于域名的虚拟主机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基于域名的虚拟主机的配置步骤</a:t>
            </a:r>
          </a:p>
          <a:p>
            <a:pPr lvl="1"/>
            <a:r>
              <a:rPr lang="zh-CN" altLang="en-US" dirty="0"/>
              <a:t>配置虚拟主机的域名解析</a:t>
            </a:r>
          </a:p>
          <a:p>
            <a:pPr lvl="1"/>
            <a:r>
              <a:rPr lang="zh-CN" altLang="en-US" dirty="0"/>
              <a:t>创建文档目录和测试主页</a:t>
            </a:r>
          </a:p>
          <a:p>
            <a:pPr lvl="1"/>
            <a:r>
              <a:rPr lang="zh-CN" altLang="en-US" dirty="0"/>
              <a:t>修改配置文件添加虚拟主机配置</a:t>
            </a:r>
          </a:p>
          <a:p>
            <a:pPr lvl="1"/>
            <a:r>
              <a:rPr lang="zh-CN" altLang="en-US" dirty="0"/>
              <a:t>重新启动 </a:t>
            </a:r>
            <a:r>
              <a:rPr lang="en-US" altLang="zh-CN" dirty="0"/>
              <a:t>Apache</a:t>
            </a:r>
            <a:r>
              <a:rPr lang="zh-CN" altLang="en-US" dirty="0"/>
              <a:t>，使用域名进行访问测试</a:t>
            </a:r>
            <a:endParaRPr lang="en-US" altLang="zh-CN" dirty="0"/>
          </a:p>
          <a:p>
            <a:r>
              <a:rPr lang="zh-CN" altLang="en-US" dirty="0"/>
              <a:t>基于域名的虚拟主机的配置举例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79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2483768" y="4767535"/>
            <a:ext cx="331236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参考教材中的操作步骤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zh-CN" dirty="0"/>
              <a:t>组件</a:t>
            </a:r>
            <a:r>
              <a:rPr lang="en-US" altLang="zh-CN" dirty="0"/>
              <a:t>——</a:t>
            </a:r>
            <a:r>
              <a:rPr lang="zh-CN" altLang="en-US" dirty="0"/>
              <a:t>客户与服务器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r>
              <a:rPr lang="en-US" altLang="zh-CN" dirty="0"/>
              <a:t>Web </a:t>
            </a:r>
            <a:r>
              <a:rPr lang="zh-CN" altLang="en-US" dirty="0"/>
              <a:t>服务器的职责</a:t>
            </a:r>
          </a:p>
          <a:p>
            <a:pPr lvl="1"/>
            <a:r>
              <a:rPr lang="zh-CN" altLang="en-US" sz="2400" dirty="0"/>
              <a:t>默认监听</a:t>
            </a:r>
            <a:r>
              <a:rPr lang="en-US" altLang="zh-CN" sz="2400" dirty="0"/>
              <a:t>TCP/IP</a:t>
            </a:r>
            <a:r>
              <a:rPr lang="zh-CN" altLang="en-US" sz="2400" dirty="0"/>
              <a:t>的</a:t>
            </a:r>
            <a:r>
              <a:rPr lang="en-US" altLang="zh-CN" sz="2400" dirty="0"/>
              <a:t>80</a:t>
            </a:r>
            <a:r>
              <a:rPr lang="zh-CN" altLang="en-US" sz="2400" dirty="0"/>
              <a:t>端口</a:t>
            </a:r>
          </a:p>
          <a:p>
            <a:pPr lvl="1"/>
            <a:r>
              <a:rPr lang="zh-CN" altLang="en-US" sz="2400" dirty="0"/>
              <a:t>接受</a:t>
            </a:r>
            <a:r>
              <a:rPr lang="en-US" altLang="zh-CN" sz="2400" dirty="0"/>
              <a:t>Web</a:t>
            </a:r>
            <a:r>
              <a:rPr lang="zh-CN" altLang="en-US" sz="2400" dirty="0"/>
              <a:t>客户请求</a:t>
            </a:r>
          </a:p>
          <a:p>
            <a:pPr lvl="1"/>
            <a:r>
              <a:rPr lang="zh-CN" altLang="en-US" sz="2400" dirty="0"/>
              <a:t>检查请求的合法性，包括安全性屏蔽</a:t>
            </a:r>
          </a:p>
          <a:p>
            <a:pPr lvl="1"/>
            <a:r>
              <a:rPr lang="zh-CN" altLang="en-US" sz="2400" dirty="0"/>
              <a:t>针对请求获取并制作和处理数据</a:t>
            </a:r>
          </a:p>
          <a:p>
            <a:pPr lvl="1"/>
            <a:r>
              <a:rPr lang="zh-CN" altLang="en-US" sz="2400" dirty="0"/>
              <a:t>把处理后的信息发送给提出请求的客户机</a:t>
            </a:r>
          </a:p>
          <a:p>
            <a:r>
              <a:rPr lang="en-US" altLang="zh-CN" dirty="0"/>
              <a:t>Web </a:t>
            </a:r>
            <a:r>
              <a:rPr lang="zh-CN" altLang="en-US" dirty="0"/>
              <a:t>浏览器的职责</a:t>
            </a:r>
          </a:p>
          <a:p>
            <a:pPr lvl="1"/>
            <a:r>
              <a:rPr lang="zh-CN" altLang="en-US" sz="2400" dirty="0"/>
              <a:t>生成一个 </a:t>
            </a:r>
            <a:r>
              <a:rPr lang="en-US" altLang="zh-CN" sz="2400" dirty="0"/>
              <a:t>Web </a:t>
            </a:r>
            <a:r>
              <a:rPr lang="zh-CN" altLang="en-US" sz="2400" dirty="0"/>
              <a:t>请求（通常在单击某个链接点时启动）</a:t>
            </a:r>
          </a:p>
          <a:p>
            <a:pPr lvl="1"/>
            <a:r>
              <a:rPr lang="zh-CN" altLang="en-US" sz="2400" dirty="0"/>
              <a:t>通过网络将 </a:t>
            </a:r>
            <a:r>
              <a:rPr lang="en-US" altLang="zh-CN" sz="2400" dirty="0"/>
              <a:t>Web </a:t>
            </a:r>
            <a:r>
              <a:rPr lang="zh-CN" altLang="en-US" sz="2400" dirty="0"/>
              <a:t>请求发送给某个 </a:t>
            </a:r>
            <a:r>
              <a:rPr lang="en-US" altLang="zh-CN" sz="2400" dirty="0"/>
              <a:t>Web </a:t>
            </a:r>
            <a:r>
              <a:rPr lang="zh-CN" altLang="en-US" sz="2400" dirty="0"/>
              <a:t>服务器</a:t>
            </a:r>
          </a:p>
          <a:p>
            <a:pPr lvl="1"/>
            <a:r>
              <a:rPr lang="zh-CN" altLang="en-US" sz="2400" dirty="0"/>
              <a:t>解释服务器传来的 </a:t>
            </a:r>
            <a:r>
              <a:rPr lang="en-US" altLang="zh-CN" sz="2400" dirty="0"/>
              <a:t>Web </a:t>
            </a:r>
            <a:r>
              <a:rPr lang="zh-CN" altLang="en-US" sz="2400" dirty="0"/>
              <a:t>文档，并把结果显示在屏幕上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日志管理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80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 </a:t>
            </a:r>
            <a:r>
              <a:rPr lang="zh-CN" altLang="en-US" dirty="0"/>
              <a:t>的日志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zh-CN" altLang="en-US" sz="2800" dirty="0"/>
              <a:t>日志的种类 </a:t>
            </a:r>
          </a:p>
          <a:p>
            <a:pPr lvl="1"/>
            <a:r>
              <a:rPr lang="zh-CN" altLang="en-US" dirty="0"/>
              <a:t>错误日志</a:t>
            </a:r>
          </a:p>
          <a:p>
            <a:pPr lvl="1"/>
            <a:r>
              <a:rPr lang="zh-CN" altLang="en-US" dirty="0"/>
              <a:t>访问日志</a:t>
            </a:r>
            <a:endParaRPr lang="en-US" altLang="zh-CN" dirty="0"/>
          </a:p>
          <a:p>
            <a:r>
              <a:rPr lang="en-US" altLang="zh-CN" sz="2800" dirty="0"/>
              <a:t>Apache </a:t>
            </a:r>
            <a:r>
              <a:rPr lang="zh-CN" altLang="en-US" sz="2800" dirty="0"/>
              <a:t>默认的错误日志配置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dirty="0"/>
          </a:p>
          <a:p>
            <a:r>
              <a:rPr lang="en-US" altLang="zh-CN" sz="2800" dirty="0"/>
              <a:t>Apache </a:t>
            </a:r>
            <a:r>
              <a:rPr lang="zh-CN" altLang="en-US" sz="2800" dirty="0"/>
              <a:t>默认的访问日志配置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81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3068960"/>
            <a:ext cx="7560840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rgbClr val="002060"/>
                </a:solidFill>
              </a:rPr>
              <a:t>ErrorLog</a:t>
            </a:r>
            <a:r>
              <a:rPr lang="en-US" altLang="zh-CN" sz="2800" dirty="0"/>
              <a:t> logs/</a:t>
            </a:r>
            <a:r>
              <a:rPr lang="en-US" altLang="zh-CN" sz="2800" dirty="0" err="1"/>
              <a:t>error_log</a:t>
            </a:r>
            <a:endParaRPr lang="en-US" altLang="zh-CN" sz="2800" dirty="0"/>
          </a:p>
          <a:p>
            <a:r>
              <a:rPr lang="en-US" altLang="zh-CN" sz="2800" b="1" dirty="0" err="1">
                <a:solidFill>
                  <a:srgbClr val="002060"/>
                </a:solidFill>
              </a:rPr>
              <a:t>LogLevel</a:t>
            </a:r>
            <a:r>
              <a:rPr lang="en-US" altLang="zh-CN" sz="2800" dirty="0"/>
              <a:t> warn 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4653136"/>
            <a:ext cx="7560840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rgbClr val="002060"/>
                </a:solidFill>
              </a:rPr>
              <a:t>LogFormat</a:t>
            </a:r>
            <a:r>
              <a:rPr lang="en-US" altLang="zh-CN" sz="2800" dirty="0"/>
              <a:t> "%h %l %u %t \"%r\" %&gt;s %b \"%{</a:t>
            </a:r>
            <a:r>
              <a:rPr lang="en-US" altLang="zh-CN" sz="2800" dirty="0" err="1"/>
              <a:t>Referer</a:t>
            </a:r>
            <a:r>
              <a:rPr lang="en-US" altLang="zh-CN" sz="2800" dirty="0"/>
              <a:t>}</a:t>
            </a:r>
            <a:r>
              <a:rPr lang="en-US" altLang="zh-CN" sz="2800" dirty="0" err="1"/>
              <a:t>i</a:t>
            </a:r>
            <a:r>
              <a:rPr lang="en-US" altLang="zh-CN" sz="2800" dirty="0"/>
              <a:t>\" \"%{User-Agent}</a:t>
            </a:r>
            <a:r>
              <a:rPr lang="en-US" altLang="zh-CN" sz="2800" dirty="0" err="1"/>
              <a:t>i</a:t>
            </a:r>
            <a:r>
              <a:rPr lang="en-US" altLang="zh-CN" sz="2800" dirty="0"/>
              <a:t>\"" </a:t>
            </a:r>
            <a:r>
              <a:rPr lang="en-US" altLang="zh-CN" sz="2800" dirty="0">
                <a:solidFill>
                  <a:srgbClr val="002060"/>
                </a:solidFill>
              </a:rPr>
              <a:t>combined</a:t>
            </a:r>
          </a:p>
          <a:p>
            <a:r>
              <a:rPr lang="en-US" altLang="zh-CN" sz="2800" b="1" dirty="0" err="1">
                <a:solidFill>
                  <a:srgbClr val="002060"/>
                </a:solidFill>
              </a:rPr>
              <a:t>CustomLog</a:t>
            </a:r>
            <a:r>
              <a:rPr lang="en-US" altLang="zh-CN" sz="2800" dirty="0"/>
              <a:t> logs/</a:t>
            </a:r>
            <a:r>
              <a:rPr lang="en-US" altLang="zh-CN" sz="2800" dirty="0" err="1"/>
              <a:t>access_log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2060"/>
                </a:solidFill>
              </a:rPr>
              <a:t>combined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</a:t>
            </a:r>
            <a:r>
              <a:rPr lang="zh-CN" altLang="en-US" dirty="0"/>
              <a:t>的</a:t>
            </a:r>
            <a:r>
              <a:rPr lang="zh-CN" altLang="zh-CN" dirty="0"/>
              <a:t>日志滚动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en-US" altLang="zh-CN" dirty="0"/>
              <a:t>Apache</a:t>
            </a:r>
            <a:r>
              <a:rPr lang="zh-CN" altLang="en-US" dirty="0"/>
              <a:t>的</a:t>
            </a:r>
            <a:r>
              <a:rPr lang="zh-CN" altLang="zh-CN" dirty="0"/>
              <a:t>日志滚动</a:t>
            </a:r>
            <a:r>
              <a:rPr lang="zh-CN" altLang="en-US" dirty="0"/>
              <a:t>的必要性</a:t>
            </a:r>
            <a:endParaRPr lang="en-US" altLang="zh-CN" dirty="0"/>
          </a:p>
          <a:p>
            <a:pPr lvl="1"/>
            <a:r>
              <a:rPr lang="zh-CN" altLang="en-US" dirty="0"/>
              <a:t>一个访问频繁的</a:t>
            </a:r>
            <a:r>
              <a:rPr lang="en-US" altLang="zh-CN" dirty="0"/>
              <a:t>Web</a:t>
            </a:r>
            <a:r>
              <a:rPr lang="zh-CN" altLang="en-US" dirty="0"/>
              <a:t>站点的日志会迅速增长</a:t>
            </a:r>
            <a:endParaRPr lang="en-US" altLang="zh-CN" dirty="0"/>
          </a:p>
          <a:p>
            <a:pPr lvl="1"/>
            <a:r>
              <a:rPr lang="zh-CN" altLang="zh-CN" dirty="0"/>
              <a:t>定期清理以免造成磁盘空间的不必要的浪费</a:t>
            </a:r>
            <a:endParaRPr lang="en-US" altLang="zh-CN" dirty="0"/>
          </a:p>
          <a:p>
            <a:pPr lvl="1"/>
            <a:r>
              <a:rPr lang="zh-CN" altLang="en-US" dirty="0"/>
              <a:t>查看日志时打开小文件的速度比大文件的速度要快</a:t>
            </a:r>
            <a:endParaRPr lang="en-US" altLang="zh-CN" dirty="0"/>
          </a:p>
          <a:p>
            <a:r>
              <a:rPr lang="en-US" altLang="zh-CN" dirty="0"/>
              <a:t>Apache</a:t>
            </a:r>
            <a:r>
              <a:rPr lang="zh-CN" altLang="en-US" dirty="0"/>
              <a:t>的</a:t>
            </a:r>
            <a:r>
              <a:rPr lang="zh-CN" altLang="zh-CN" dirty="0"/>
              <a:t>日志滚动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en-US" altLang="zh-CN" dirty="0"/>
              <a:t>RHEL/</a:t>
            </a:r>
            <a:r>
              <a:rPr lang="en-US" altLang="zh-CN" dirty="0" err="1"/>
              <a:t>CentOS</a:t>
            </a:r>
            <a:r>
              <a:rPr lang="zh-CN" altLang="en-US" dirty="0"/>
              <a:t>的默认配置</a:t>
            </a:r>
            <a:endParaRPr lang="en-US" altLang="zh-CN" dirty="0"/>
          </a:p>
          <a:p>
            <a:pPr lvl="2"/>
            <a:r>
              <a:rPr lang="en-US" altLang="zh-CN" sz="2400" dirty="0" err="1"/>
              <a:t>logrotate</a:t>
            </a:r>
            <a:r>
              <a:rPr lang="en-US" altLang="zh-CN" sz="2400" dirty="0"/>
              <a:t> </a:t>
            </a:r>
            <a:r>
              <a:rPr lang="zh-CN" altLang="zh-CN" sz="2400" dirty="0"/>
              <a:t>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crond</a:t>
            </a:r>
            <a:r>
              <a:rPr lang="en-US" altLang="zh-CN" sz="2400" dirty="0"/>
              <a:t> </a:t>
            </a:r>
            <a:r>
              <a:rPr lang="zh-CN" altLang="zh-CN" sz="2400" dirty="0"/>
              <a:t>实现日志滚动</a:t>
            </a:r>
            <a:endParaRPr lang="en-US" altLang="zh-CN" sz="2400" dirty="0"/>
          </a:p>
          <a:p>
            <a:pPr lvl="1"/>
            <a:r>
              <a:rPr lang="zh-CN" altLang="en-US" dirty="0"/>
              <a:t>其他工具</a:t>
            </a:r>
            <a:endParaRPr lang="en-US" altLang="zh-CN" dirty="0"/>
          </a:p>
          <a:p>
            <a:pPr lvl="2"/>
            <a:r>
              <a:rPr lang="zh-CN" altLang="en-US" sz="2400" dirty="0"/>
              <a:t>使用 </a:t>
            </a:r>
            <a:r>
              <a:rPr lang="en-US" altLang="zh-CN" sz="2400" dirty="0"/>
              <a:t>Apache </a:t>
            </a:r>
            <a:r>
              <a:rPr lang="zh-CN" altLang="en-US" sz="2400" dirty="0"/>
              <a:t>自带的 </a:t>
            </a:r>
            <a:r>
              <a:rPr lang="en-US" altLang="zh-CN" sz="2400" dirty="0" err="1"/>
              <a:t>rotatelogs</a:t>
            </a:r>
            <a:endParaRPr lang="en-US" altLang="zh-CN" sz="2400" dirty="0"/>
          </a:p>
          <a:p>
            <a:pPr lvl="2"/>
            <a:r>
              <a:rPr lang="zh-CN" altLang="zh-CN" sz="2400" dirty="0"/>
              <a:t>使用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cronolog</a:t>
            </a:r>
            <a:r>
              <a:rPr lang="zh-CN" altLang="zh-CN" sz="2400" dirty="0"/>
              <a:t>（</a:t>
            </a:r>
            <a:r>
              <a:rPr lang="en-US" altLang="zh-CN" sz="2400" dirty="0"/>
              <a:t>http://cronolog.org/</a:t>
            </a:r>
            <a:r>
              <a:rPr lang="zh-CN" altLang="zh-CN" sz="2400" dirty="0"/>
              <a:t>） 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82</a:t>
            </a:fld>
            <a:endParaRPr lang="en-US" altLang="zh-CN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配置虚拟主机的日志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若在虚拟主机的</a:t>
            </a:r>
            <a:r>
              <a:rPr lang="en-US" altLang="zh-CN" dirty="0"/>
              <a:t>&lt;</a:t>
            </a:r>
            <a:r>
              <a:rPr lang="en-US" altLang="zh-CN" dirty="0" err="1"/>
              <a:t>VirtualHost</a:t>
            </a:r>
            <a:r>
              <a:rPr lang="en-US" altLang="zh-CN" dirty="0"/>
              <a:t>&gt;</a:t>
            </a:r>
            <a:r>
              <a:rPr lang="zh-CN" altLang="zh-CN" dirty="0"/>
              <a:t>容器之内没有配置日志指令，则每个虚拟主机将继承使用主配置文件中</a:t>
            </a:r>
            <a:r>
              <a:rPr lang="en-US" altLang="zh-CN" dirty="0"/>
              <a:t>&lt;</a:t>
            </a:r>
            <a:r>
              <a:rPr lang="en-US" altLang="zh-CN" dirty="0" err="1"/>
              <a:t>VirtualHost</a:t>
            </a:r>
            <a:r>
              <a:rPr lang="en-US" altLang="zh-CN" dirty="0"/>
              <a:t>&gt;</a:t>
            </a:r>
            <a:r>
              <a:rPr lang="zh-CN" altLang="zh-CN" dirty="0"/>
              <a:t>容器之外的日志配置。</a:t>
            </a:r>
          </a:p>
          <a:p>
            <a:r>
              <a:rPr lang="zh-CN" altLang="en-US" dirty="0"/>
              <a:t>分离</a:t>
            </a:r>
            <a:r>
              <a:rPr lang="zh-CN" altLang="zh-CN" dirty="0"/>
              <a:t>虚拟主机日志的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zh-CN" dirty="0"/>
              <a:t>在</a:t>
            </a:r>
            <a:r>
              <a:rPr lang="en-US" altLang="zh-CN" dirty="0"/>
              <a:t>&lt;</a:t>
            </a:r>
            <a:r>
              <a:rPr lang="en-US" altLang="zh-CN" dirty="0" err="1"/>
              <a:t>VirtualHost</a:t>
            </a:r>
            <a:r>
              <a:rPr lang="en-US" altLang="zh-CN" dirty="0"/>
              <a:t>&gt;</a:t>
            </a:r>
            <a:r>
              <a:rPr lang="zh-CN" altLang="zh-CN" dirty="0"/>
              <a:t>容器之内使用</a:t>
            </a:r>
            <a:r>
              <a:rPr lang="en-US" altLang="zh-CN" dirty="0"/>
              <a:t> </a:t>
            </a:r>
            <a:r>
              <a:rPr lang="en-US" altLang="zh-CN" dirty="0" err="1"/>
              <a:t>ErrorLog</a:t>
            </a:r>
            <a:r>
              <a:rPr lang="en-US" altLang="zh-CN" dirty="0"/>
              <a:t> </a:t>
            </a:r>
            <a:r>
              <a:rPr lang="zh-CN" altLang="zh-CN" dirty="0"/>
              <a:t>和</a:t>
            </a:r>
            <a:r>
              <a:rPr lang="en-US" altLang="zh-CN" dirty="0"/>
              <a:t> </a:t>
            </a:r>
            <a:r>
              <a:rPr lang="en-US" altLang="zh-CN" dirty="0" err="1"/>
              <a:t>CustomLog</a:t>
            </a:r>
            <a:r>
              <a:rPr lang="en-US" altLang="zh-CN" dirty="0"/>
              <a:t> </a:t>
            </a:r>
            <a:r>
              <a:rPr lang="zh-CN" altLang="zh-CN" dirty="0"/>
              <a:t>语句指定本虚拟主机单独使用的日志文件</a:t>
            </a:r>
            <a:endParaRPr lang="en-US" altLang="zh-CN" dirty="0"/>
          </a:p>
          <a:p>
            <a:pPr lvl="1"/>
            <a:r>
              <a:rPr lang="zh-CN" altLang="zh-CN" dirty="0"/>
              <a:t>使用主配置文件将所有虚拟主机的日志记录到一个文件，然后可以使用分离脚本</a:t>
            </a:r>
            <a:r>
              <a:rPr lang="en-US" altLang="zh-CN" dirty="0"/>
              <a:t> split-</a:t>
            </a:r>
            <a:r>
              <a:rPr lang="en-US" altLang="zh-CN" dirty="0" err="1"/>
              <a:t>logfile</a:t>
            </a:r>
            <a:r>
              <a:rPr lang="en-US" altLang="zh-CN" dirty="0"/>
              <a:t> </a:t>
            </a:r>
            <a:r>
              <a:rPr lang="zh-CN" altLang="zh-CN" dirty="0"/>
              <a:t>将日志文件的内容按不同的虚拟主机拆分为多个文件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83</a:t>
            </a:fld>
            <a:endParaRPr lang="en-US" altLang="zh-CN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Apache+mOD_SSL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84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zh-CN" dirty="0"/>
              <a:t>mod_ssl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zh-CN" dirty="0"/>
              <a:t>Apache HTTP </a:t>
            </a:r>
            <a:r>
              <a:rPr lang="zh-CN" altLang="zh-CN" dirty="0"/>
              <a:t>服务器模块</a:t>
            </a:r>
            <a:r>
              <a:rPr lang="nl-NL" altLang="zh-CN" dirty="0"/>
              <a:t> mod_ssl </a:t>
            </a:r>
          </a:p>
          <a:p>
            <a:pPr lvl="1"/>
            <a:r>
              <a:rPr lang="zh-CN" altLang="zh-CN" dirty="0"/>
              <a:t>提供了与</a:t>
            </a:r>
            <a:r>
              <a:rPr lang="nl-NL" altLang="zh-CN" dirty="0"/>
              <a:t> OpenSSL </a:t>
            </a:r>
            <a:r>
              <a:rPr lang="zh-CN" altLang="zh-CN" dirty="0"/>
              <a:t>的接口，它使用安全套接字层和传输层安全协议提供了强加密。 </a:t>
            </a:r>
            <a:endParaRPr lang="en-US" altLang="zh-CN" dirty="0"/>
          </a:p>
          <a:p>
            <a:pPr lvl="1"/>
            <a:r>
              <a:rPr lang="zh-CN" altLang="zh-CN" dirty="0"/>
              <a:t>此模块基于</a:t>
            </a:r>
            <a:r>
              <a:rPr lang="nl-NL" altLang="zh-CN" dirty="0"/>
              <a:t> Ralf S. Engelschall </a:t>
            </a:r>
            <a:r>
              <a:rPr lang="zh-CN" altLang="zh-CN" dirty="0"/>
              <a:t>的</a:t>
            </a:r>
            <a:r>
              <a:rPr lang="nl-NL" altLang="zh-CN" dirty="0"/>
              <a:t> mod_ssl</a:t>
            </a:r>
            <a:r>
              <a:rPr lang="zh-CN" altLang="zh-CN" dirty="0"/>
              <a:t>（</a:t>
            </a:r>
            <a:r>
              <a:rPr lang="nl-NL" altLang="zh-CN" dirty="0"/>
              <a:t>http://www.modssl.org/</a:t>
            </a:r>
            <a:r>
              <a:rPr lang="zh-CN" altLang="zh-CN" dirty="0"/>
              <a:t>）项目</a:t>
            </a:r>
            <a:endParaRPr lang="en-US" altLang="zh-CN" dirty="0"/>
          </a:p>
          <a:p>
            <a:pPr lvl="1"/>
            <a:r>
              <a:rPr lang="zh-CN" altLang="en-US" dirty="0"/>
              <a:t>安装</a:t>
            </a:r>
            <a:endParaRPr lang="en-US" altLang="zh-CN" dirty="0"/>
          </a:p>
          <a:p>
            <a:pPr lvl="2"/>
            <a:r>
              <a:rPr lang="en-US" altLang="zh-CN" b="1" dirty="0">
                <a:solidFill>
                  <a:srgbClr val="002060"/>
                </a:solidFill>
              </a:rPr>
              <a:t># yum -y install </a:t>
            </a:r>
            <a:r>
              <a:rPr lang="en-US" altLang="zh-CN" b="1" dirty="0" err="1">
                <a:solidFill>
                  <a:srgbClr val="002060"/>
                </a:solidFill>
              </a:rPr>
              <a:t>mod_ssl</a:t>
            </a:r>
            <a:endParaRPr lang="zh-CN" altLang="zh-CN" b="1" dirty="0">
              <a:solidFill>
                <a:srgbClr val="002060"/>
              </a:solidFill>
            </a:endParaRPr>
          </a:p>
          <a:p>
            <a:pPr lvl="1"/>
            <a:r>
              <a:rPr lang="zh-CN" altLang="en-US" dirty="0"/>
              <a:t>配置文件</a:t>
            </a:r>
            <a:endParaRPr lang="en-US" altLang="zh-CN" dirty="0"/>
          </a:p>
          <a:p>
            <a:pPr lvl="2"/>
            <a:r>
              <a:rPr lang="en-US" altLang="zh-CN" dirty="0"/>
              <a:t>/etc/</a:t>
            </a:r>
            <a:r>
              <a:rPr lang="en-US" altLang="zh-CN" dirty="0" err="1"/>
              <a:t>httpd</a:t>
            </a:r>
            <a:r>
              <a:rPr lang="en-US" altLang="zh-CN" dirty="0"/>
              <a:t>/</a:t>
            </a:r>
            <a:r>
              <a:rPr lang="en-US" altLang="zh-CN" dirty="0" err="1"/>
              <a:t>conf.d</a:t>
            </a:r>
            <a:r>
              <a:rPr lang="en-US" altLang="zh-CN" dirty="0"/>
              <a:t>/</a:t>
            </a:r>
            <a:r>
              <a:rPr lang="en-US" altLang="zh-CN" dirty="0" err="1"/>
              <a:t>ssl.conf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85</a:t>
            </a:fld>
            <a:endParaRPr lang="en-US" altLang="zh-CN" dirty="0"/>
          </a:p>
        </p:txBody>
      </p:sp>
      <p:pic>
        <p:nvPicPr>
          <p:cNvPr id="23554" name="Picture 2" descr="c:\users\msi\appdata\roaming\360se6\USERDA~1\Temp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4941168"/>
            <a:ext cx="2375214" cy="1024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mod_ssl</a:t>
            </a:r>
            <a:r>
              <a:rPr lang="zh-CN" altLang="en-US" dirty="0"/>
              <a:t>的默认配置文件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/etc/</a:t>
            </a:r>
            <a:r>
              <a:rPr lang="en-US" altLang="zh-CN" dirty="0" err="1"/>
              <a:t>httpd</a:t>
            </a:r>
            <a:r>
              <a:rPr lang="en-US" altLang="zh-CN" dirty="0"/>
              <a:t>/</a:t>
            </a:r>
            <a:r>
              <a:rPr lang="en-US" altLang="zh-CN" dirty="0" err="1"/>
              <a:t>conf.d</a:t>
            </a:r>
            <a:r>
              <a:rPr lang="en-US" altLang="zh-CN" dirty="0"/>
              <a:t>/</a:t>
            </a:r>
            <a:r>
              <a:rPr lang="en-US" altLang="zh-CN" dirty="0" err="1"/>
              <a:t>ssl.conf</a:t>
            </a:r>
            <a:endParaRPr lang="en-US" altLang="zh-CN" dirty="0"/>
          </a:p>
          <a:p>
            <a:pPr lvl="1">
              <a:buNone/>
            </a:pPr>
            <a:r>
              <a:rPr lang="en-US" altLang="zh-CN" dirty="0" err="1">
                <a:solidFill>
                  <a:srgbClr val="002060"/>
                </a:solidFill>
              </a:rPr>
              <a:t>LoadModule</a:t>
            </a: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en-US" altLang="zh-CN" dirty="0" err="1">
                <a:solidFill>
                  <a:srgbClr val="002060"/>
                </a:solidFill>
              </a:rPr>
              <a:t>ssl_module</a:t>
            </a:r>
            <a:r>
              <a:rPr lang="en-US" altLang="zh-CN" dirty="0">
                <a:solidFill>
                  <a:srgbClr val="002060"/>
                </a:solidFill>
              </a:rPr>
              <a:t> modules/mod_ssl.so</a:t>
            </a:r>
            <a:endParaRPr lang="zh-CN" altLang="zh-CN" dirty="0">
              <a:solidFill>
                <a:srgbClr val="002060"/>
              </a:solidFill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2060"/>
                </a:solidFill>
              </a:rPr>
              <a:t>Listen 443</a:t>
            </a:r>
            <a:endParaRPr lang="zh-CN" altLang="zh-CN" dirty="0">
              <a:solidFill>
                <a:srgbClr val="002060"/>
              </a:solidFill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2060"/>
                </a:solidFill>
              </a:rPr>
              <a:t>&lt;</a:t>
            </a:r>
            <a:r>
              <a:rPr lang="en-US" altLang="zh-CN" dirty="0" err="1">
                <a:solidFill>
                  <a:srgbClr val="002060"/>
                </a:solidFill>
              </a:rPr>
              <a:t>VirtualHost</a:t>
            </a:r>
            <a:r>
              <a:rPr lang="en-US" altLang="zh-CN" dirty="0">
                <a:solidFill>
                  <a:srgbClr val="002060"/>
                </a:solidFill>
              </a:rPr>
              <a:t> _default_:443&gt;</a:t>
            </a:r>
            <a:endParaRPr lang="zh-CN" altLang="zh-CN" dirty="0">
              <a:solidFill>
                <a:srgbClr val="002060"/>
              </a:solidFill>
            </a:endParaRPr>
          </a:p>
          <a:p>
            <a:pPr lvl="1">
              <a:buNone/>
            </a:pPr>
            <a:r>
              <a:rPr lang="en-US" altLang="zh-CN" dirty="0" err="1">
                <a:solidFill>
                  <a:srgbClr val="002060"/>
                </a:solidFill>
              </a:rPr>
              <a:t>SSLEngine</a:t>
            </a:r>
            <a:r>
              <a:rPr lang="en-US" altLang="zh-CN" dirty="0">
                <a:solidFill>
                  <a:srgbClr val="002060"/>
                </a:solidFill>
              </a:rPr>
              <a:t> on</a:t>
            </a:r>
            <a:endParaRPr lang="zh-CN" altLang="zh-CN" dirty="0">
              <a:solidFill>
                <a:srgbClr val="002060"/>
              </a:solidFill>
            </a:endParaRPr>
          </a:p>
          <a:p>
            <a:pPr lvl="1">
              <a:buNone/>
            </a:pPr>
            <a:r>
              <a:rPr lang="en-US" altLang="zh-CN" dirty="0" err="1">
                <a:solidFill>
                  <a:srgbClr val="002060"/>
                </a:solidFill>
              </a:rPr>
              <a:t>SSLCertificateFile</a:t>
            </a:r>
            <a:r>
              <a:rPr lang="en-US" altLang="zh-CN" dirty="0">
                <a:solidFill>
                  <a:srgbClr val="002060"/>
                </a:solidFill>
              </a:rPr>
              <a:t> /etc/</a:t>
            </a:r>
            <a:r>
              <a:rPr lang="en-US" altLang="zh-CN" dirty="0" err="1">
                <a:solidFill>
                  <a:srgbClr val="002060"/>
                </a:solidFill>
              </a:rPr>
              <a:t>pki</a:t>
            </a:r>
            <a:r>
              <a:rPr lang="en-US" altLang="zh-CN" dirty="0">
                <a:solidFill>
                  <a:srgbClr val="002060"/>
                </a:solidFill>
              </a:rPr>
              <a:t>/</a:t>
            </a:r>
            <a:r>
              <a:rPr lang="en-US" altLang="zh-CN" dirty="0" err="1">
                <a:solidFill>
                  <a:srgbClr val="002060"/>
                </a:solidFill>
              </a:rPr>
              <a:t>tls</a:t>
            </a:r>
            <a:r>
              <a:rPr lang="en-US" altLang="zh-CN" dirty="0">
                <a:solidFill>
                  <a:srgbClr val="002060"/>
                </a:solidFill>
              </a:rPr>
              <a:t>/</a:t>
            </a:r>
            <a:r>
              <a:rPr lang="en-US" altLang="zh-CN" dirty="0" err="1">
                <a:solidFill>
                  <a:srgbClr val="002060"/>
                </a:solidFill>
              </a:rPr>
              <a:t>certs</a:t>
            </a:r>
            <a:r>
              <a:rPr lang="en-US" altLang="zh-CN" dirty="0">
                <a:solidFill>
                  <a:srgbClr val="002060"/>
                </a:solidFill>
              </a:rPr>
              <a:t>/localhost.crt</a:t>
            </a:r>
            <a:endParaRPr lang="zh-CN" altLang="zh-CN" dirty="0">
              <a:solidFill>
                <a:srgbClr val="002060"/>
              </a:solidFill>
            </a:endParaRPr>
          </a:p>
          <a:p>
            <a:pPr lvl="1">
              <a:buNone/>
            </a:pPr>
            <a:r>
              <a:rPr lang="en-US" altLang="zh-CN" dirty="0" err="1">
                <a:solidFill>
                  <a:srgbClr val="002060"/>
                </a:solidFill>
              </a:rPr>
              <a:t>SSLCertificateKeyFile</a:t>
            </a:r>
            <a:r>
              <a:rPr lang="en-US" altLang="zh-CN" dirty="0">
                <a:solidFill>
                  <a:srgbClr val="002060"/>
                </a:solidFill>
              </a:rPr>
              <a:t> /etc/</a:t>
            </a:r>
            <a:r>
              <a:rPr lang="en-US" altLang="zh-CN" dirty="0" err="1">
                <a:solidFill>
                  <a:srgbClr val="002060"/>
                </a:solidFill>
              </a:rPr>
              <a:t>pki</a:t>
            </a:r>
            <a:r>
              <a:rPr lang="en-US" altLang="zh-CN" dirty="0">
                <a:solidFill>
                  <a:srgbClr val="002060"/>
                </a:solidFill>
              </a:rPr>
              <a:t>/</a:t>
            </a:r>
            <a:r>
              <a:rPr lang="en-US" altLang="zh-CN" dirty="0" err="1">
                <a:solidFill>
                  <a:srgbClr val="002060"/>
                </a:solidFill>
              </a:rPr>
              <a:t>tls</a:t>
            </a:r>
            <a:r>
              <a:rPr lang="en-US" altLang="zh-CN" dirty="0">
                <a:solidFill>
                  <a:srgbClr val="002060"/>
                </a:solidFill>
              </a:rPr>
              <a:t>/private/</a:t>
            </a:r>
            <a:r>
              <a:rPr lang="en-US" altLang="zh-CN" dirty="0" err="1">
                <a:solidFill>
                  <a:srgbClr val="002060"/>
                </a:solidFill>
              </a:rPr>
              <a:t>localhost.key</a:t>
            </a:r>
            <a:endParaRPr lang="zh-CN" altLang="zh-CN" dirty="0">
              <a:solidFill>
                <a:srgbClr val="002060"/>
              </a:solidFill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2060"/>
                </a:solidFill>
              </a:rPr>
              <a:t>&lt;/</a:t>
            </a:r>
            <a:r>
              <a:rPr lang="en-US" altLang="zh-CN" dirty="0" err="1">
                <a:solidFill>
                  <a:srgbClr val="002060"/>
                </a:solidFill>
              </a:rPr>
              <a:t>VirtualHost</a:t>
            </a:r>
            <a:r>
              <a:rPr lang="en-US" altLang="zh-CN" dirty="0">
                <a:solidFill>
                  <a:srgbClr val="002060"/>
                </a:solidFill>
              </a:rPr>
              <a:t>&gt;</a:t>
            </a:r>
            <a:endParaRPr lang="zh-CN" altLang="zh-CN" dirty="0">
              <a:solidFill>
                <a:srgbClr val="002060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86</a:t>
            </a:fld>
            <a:endParaRPr lang="en-US" altLang="zh-CN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SSL</a:t>
            </a:r>
            <a:r>
              <a:rPr lang="zh-CN" altLang="zh-CN" dirty="0"/>
              <a:t>相关的</a:t>
            </a:r>
            <a:r>
              <a:rPr lang="en-US" altLang="zh-CN" dirty="0"/>
              <a:t>Apache</a:t>
            </a:r>
            <a:r>
              <a:rPr lang="zh-CN" altLang="zh-CN" dirty="0"/>
              <a:t>配置指令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en-US" altLang="zh-CN" dirty="0" err="1"/>
              <a:t>SSLEngine</a:t>
            </a:r>
            <a:endParaRPr lang="en-US" altLang="zh-CN" dirty="0"/>
          </a:p>
          <a:p>
            <a:pPr lvl="1"/>
            <a:r>
              <a:rPr lang="zh-CN" altLang="zh-CN" dirty="0"/>
              <a:t>开启或关闭</a:t>
            </a:r>
            <a:r>
              <a:rPr lang="en-US" altLang="zh-CN" dirty="0"/>
              <a:t>SSL/TLS</a:t>
            </a:r>
            <a:r>
              <a:rPr lang="zh-CN" altLang="zh-CN" dirty="0"/>
              <a:t>协议引擎</a:t>
            </a:r>
            <a:endParaRPr lang="en-US" altLang="zh-CN" dirty="0"/>
          </a:p>
          <a:p>
            <a:r>
              <a:rPr lang="en-US" altLang="zh-CN" dirty="0" err="1"/>
              <a:t>SSLProtocol</a:t>
            </a:r>
            <a:endParaRPr lang="en-US" altLang="zh-CN" dirty="0"/>
          </a:p>
          <a:p>
            <a:pPr lvl="1"/>
            <a:r>
              <a:rPr lang="zh-CN" altLang="zh-CN" dirty="0"/>
              <a:t>允许使用哪些版本的</a:t>
            </a:r>
            <a:r>
              <a:rPr lang="en-US" altLang="zh-CN" dirty="0"/>
              <a:t>SSL/TLS</a:t>
            </a:r>
            <a:r>
              <a:rPr lang="zh-CN" altLang="zh-CN" dirty="0"/>
              <a:t>协议</a:t>
            </a:r>
            <a:endParaRPr lang="en-US" altLang="zh-CN" dirty="0"/>
          </a:p>
          <a:p>
            <a:r>
              <a:rPr lang="en-US" altLang="zh-CN" dirty="0" err="1"/>
              <a:t>SSLCipherSuite</a:t>
            </a:r>
            <a:endParaRPr lang="en-US" altLang="zh-CN" dirty="0"/>
          </a:p>
          <a:p>
            <a:pPr lvl="1"/>
            <a:r>
              <a:rPr lang="zh-CN" altLang="zh-CN" dirty="0"/>
              <a:t>告诉客户端允许使用哪些加密算法</a:t>
            </a:r>
            <a:endParaRPr lang="en-US" altLang="zh-CN" dirty="0"/>
          </a:p>
          <a:p>
            <a:r>
              <a:rPr lang="en-US" altLang="zh-CN" dirty="0" err="1"/>
              <a:t>SSLCertificateFile</a:t>
            </a:r>
            <a:endParaRPr lang="en-US" altLang="zh-CN" dirty="0"/>
          </a:p>
          <a:p>
            <a:pPr lvl="1"/>
            <a:r>
              <a:rPr lang="zh-CN" altLang="zh-CN" dirty="0"/>
              <a:t>指定服务器证书文件</a:t>
            </a:r>
            <a:endParaRPr lang="en-US" altLang="zh-CN" dirty="0"/>
          </a:p>
          <a:p>
            <a:r>
              <a:rPr lang="en-US" altLang="zh-CN" dirty="0" err="1"/>
              <a:t>SSLCertificateKeyFile</a:t>
            </a:r>
            <a:endParaRPr lang="en-US" altLang="zh-CN" dirty="0"/>
          </a:p>
          <a:p>
            <a:pPr lvl="1"/>
            <a:r>
              <a:rPr lang="zh-CN" altLang="zh-CN" dirty="0"/>
              <a:t>指定服务器私钥文件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87</a:t>
            </a:fld>
            <a:endParaRPr lang="en-US" altLang="zh-CN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OpenSSL</a:t>
            </a:r>
            <a:r>
              <a:rPr lang="zh-CN" altLang="en-US" dirty="0"/>
              <a:t>的加密算法套件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OpenSSL</a:t>
            </a:r>
            <a:r>
              <a:rPr lang="en-US" altLang="zh-CN" dirty="0"/>
              <a:t> </a:t>
            </a:r>
            <a:r>
              <a:rPr lang="zh-CN" altLang="en-US" dirty="0"/>
              <a:t>的加密算法套件由</a:t>
            </a:r>
            <a:r>
              <a:rPr lang="en-US" altLang="zh-CN" dirty="0"/>
              <a:t>4</a:t>
            </a:r>
            <a:r>
              <a:rPr lang="zh-CN" altLang="en-US" dirty="0"/>
              <a:t>个属性组成：</a:t>
            </a:r>
          </a:p>
          <a:p>
            <a:pPr lvl="1"/>
            <a:r>
              <a:rPr lang="zh-CN" altLang="en-US" dirty="0"/>
              <a:t>密钥交换算法：</a:t>
            </a:r>
          </a:p>
          <a:p>
            <a:pPr lvl="2"/>
            <a:r>
              <a:rPr lang="en-US" altLang="zh-CN" dirty="0"/>
              <a:t>RSA</a:t>
            </a:r>
            <a:r>
              <a:rPr lang="zh-CN" altLang="en-US" dirty="0"/>
              <a:t>或</a:t>
            </a:r>
            <a:r>
              <a:rPr lang="en-US" altLang="zh-CN" dirty="0" err="1"/>
              <a:t>Diffie</a:t>
            </a:r>
            <a:r>
              <a:rPr lang="en-US" altLang="zh-CN" dirty="0"/>
              <a:t>-Hellman</a:t>
            </a:r>
            <a:r>
              <a:rPr lang="zh-CN" altLang="en-US" dirty="0"/>
              <a:t>算法的各种变种</a:t>
            </a:r>
          </a:p>
          <a:p>
            <a:pPr lvl="1"/>
            <a:r>
              <a:rPr lang="zh-CN" altLang="en-US" dirty="0"/>
              <a:t>认证算法：</a:t>
            </a:r>
          </a:p>
          <a:p>
            <a:pPr lvl="2"/>
            <a:r>
              <a:rPr lang="en-US" altLang="zh-CN" dirty="0"/>
              <a:t>RSA, </a:t>
            </a:r>
            <a:r>
              <a:rPr lang="en-US" altLang="zh-CN" dirty="0" err="1"/>
              <a:t>Diffie</a:t>
            </a:r>
            <a:r>
              <a:rPr lang="en-US" altLang="zh-CN" dirty="0"/>
              <a:t>-Hellman, DSS </a:t>
            </a:r>
            <a:r>
              <a:rPr lang="zh-CN" altLang="en-US" dirty="0"/>
              <a:t>或 </a:t>
            </a:r>
            <a:r>
              <a:rPr lang="en-US" altLang="zh-CN" dirty="0"/>
              <a:t>none</a:t>
            </a:r>
          </a:p>
          <a:p>
            <a:pPr lvl="1"/>
            <a:r>
              <a:rPr lang="zh-CN" altLang="en-US" dirty="0"/>
              <a:t>加密算法：</a:t>
            </a:r>
          </a:p>
          <a:p>
            <a:pPr lvl="2"/>
            <a:r>
              <a:rPr lang="en-US" altLang="zh-CN" dirty="0"/>
              <a:t>AES, DES, Triple-DES, RC4, RC2, IDEA </a:t>
            </a:r>
            <a:r>
              <a:rPr lang="zh-CN" altLang="en-US" dirty="0"/>
              <a:t>或 </a:t>
            </a:r>
            <a:r>
              <a:rPr lang="en-US" altLang="zh-CN" dirty="0"/>
              <a:t>none</a:t>
            </a:r>
          </a:p>
          <a:p>
            <a:pPr lvl="1"/>
            <a:r>
              <a:rPr lang="zh-CN" altLang="en-US" dirty="0"/>
              <a:t>摘要算法：</a:t>
            </a:r>
          </a:p>
          <a:p>
            <a:pPr lvl="2"/>
            <a:r>
              <a:rPr lang="en-US" altLang="zh-CN" dirty="0"/>
              <a:t>MD5, SHA </a:t>
            </a:r>
            <a:r>
              <a:rPr lang="zh-CN" altLang="en-US" dirty="0"/>
              <a:t>或 </a:t>
            </a:r>
            <a:r>
              <a:rPr lang="en-US" altLang="zh-CN" dirty="0"/>
              <a:t>SHA1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88</a:t>
            </a:fld>
            <a:endParaRPr lang="en-US" altLang="zh-CN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SSLCipherSuite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en-US" altLang="zh-CN" dirty="0" err="1"/>
              <a:t>SSLCipherSuite</a:t>
            </a:r>
            <a:endParaRPr lang="en-US" altLang="zh-CN" dirty="0"/>
          </a:p>
          <a:p>
            <a:pPr lvl="1"/>
            <a:r>
              <a:rPr lang="zh-CN" altLang="en-US" dirty="0"/>
              <a:t>用于在</a:t>
            </a:r>
            <a:r>
              <a:rPr lang="en-US" altLang="zh-CN" dirty="0"/>
              <a:t>SSL</a:t>
            </a:r>
            <a:r>
              <a:rPr lang="zh-CN" altLang="en-US" dirty="0"/>
              <a:t>握手过程中进行加密算法协商时告诉客户端允许使用哪些加密算法。</a:t>
            </a:r>
            <a:endParaRPr lang="en-US" altLang="zh-CN" dirty="0"/>
          </a:p>
          <a:p>
            <a:pPr lvl="1"/>
            <a:r>
              <a:rPr lang="zh-CN" altLang="en-US" dirty="0"/>
              <a:t>指令的值是一个冒号分隔的</a:t>
            </a:r>
            <a:r>
              <a:rPr lang="en-US" altLang="zh-CN" dirty="0" err="1"/>
              <a:t>OpenSSL</a:t>
            </a:r>
            <a:r>
              <a:rPr lang="zh-CN" altLang="en-US" dirty="0"/>
              <a:t>加密算法套件字符串，默认值为</a:t>
            </a:r>
            <a:r>
              <a:rPr lang="en-US" altLang="zh-CN" sz="2000" dirty="0">
                <a:solidFill>
                  <a:srgbClr val="002060"/>
                </a:solidFill>
              </a:rPr>
              <a:t>ALL:!ADH:RC4+RSA:+HIGH:+MEDIUM:+LOW:+SSLv2:+EXP</a:t>
            </a:r>
          </a:p>
          <a:p>
            <a:r>
              <a:rPr lang="zh-CN" altLang="en-US" dirty="0"/>
              <a:t>增删算法的语法</a:t>
            </a:r>
            <a:endParaRPr lang="en-US" altLang="zh-CN" dirty="0"/>
          </a:p>
          <a:p>
            <a:pPr lvl="1"/>
            <a:r>
              <a:rPr lang="en-US" altLang="zh-CN" dirty="0"/>
              <a:t>[</a:t>
            </a:r>
            <a:r>
              <a:rPr lang="zh-CN" altLang="en-US" dirty="0"/>
              <a:t>没有标记</a:t>
            </a:r>
            <a:r>
              <a:rPr lang="en-US" altLang="zh-CN" dirty="0"/>
              <a:t>]: </a:t>
            </a:r>
            <a:r>
              <a:rPr lang="zh-CN" altLang="en-US" dirty="0"/>
              <a:t>向列表中增加一个算法套件</a:t>
            </a:r>
          </a:p>
          <a:p>
            <a:pPr lvl="1"/>
            <a:r>
              <a:rPr lang="en-US" altLang="zh-CN" dirty="0"/>
              <a:t>+: </a:t>
            </a:r>
            <a:r>
              <a:rPr lang="zh-CN" altLang="en-US" dirty="0"/>
              <a:t>在列表中的相应的位置增加一个算法套件</a:t>
            </a:r>
          </a:p>
          <a:p>
            <a:pPr lvl="1"/>
            <a:r>
              <a:rPr lang="en-US" altLang="zh-CN" dirty="0"/>
              <a:t>-: </a:t>
            </a:r>
            <a:r>
              <a:rPr lang="zh-CN" altLang="en-US" dirty="0"/>
              <a:t>从列表中临时删除相应的算法套件</a:t>
            </a:r>
            <a:endParaRPr lang="en-US" altLang="zh-CN" dirty="0"/>
          </a:p>
          <a:p>
            <a:pPr lvl="1"/>
            <a:r>
              <a:rPr lang="en-US" altLang="zh-CN" dirty="0"/>
              <a:t>!: </a:t>
            </a:r>
            <a:r>
              <a:rPr lang="zh-CN" altLang="en-US" dirty="0"/>
              <a:t>从列表中永久删除相应的算法套件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89</a:t>
            </a:fld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客户与服务器通信过程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每取一个网页建立一次连接，读完后马上断开；当需要另一个网页时重新连接，周而复始。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331913" y="3789363"/>
          <a:ext cx="6696075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3" imgW="3905250" imgH="1123950" progId="">
                  <p:embed/>
                </p:oleObj>
              </mc:Choice>
              <mc:Fallback>
                <p:oleObj r:id="rId3" imgW="3905250" imgH="112395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789363"/>
                        <a:ext cx="6696075" cy="192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SSLCipherSuite</a:t>
            </a:r>
            <a:r>
              <a:rPr lang="zh-CN" altLang="en-US" dirty="0"/>
              <a:t>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016" y="1268760"/>
            <a:ext cx="8892480" cy="4862165"/>
          </a:xfrm>
        </p:spPr>
        <p:txBody>
          <a:bodyPr/>
          <a:lstStyle/>
          <a:p>
            <a:r>
              <a:rPr lang="en-US" altLang="zh-CN" dirty="0" err="1"/>
              <a:t>CentOS</a:t>
            </a:r>
            <a:r>
              <a:rPr lang="zh-CN" altLang="en-US" dirty="0"/>
              <a:t>的</a:t>
            </a:r>
            <a:r>
              <a:rPr lang="en-US" altLang="zh-CN" dirty="0" err="1"/>
              <a:t>ssl.conf</a:t>
            </a:r>
            <a:r>
              <a:rPr lang="zh-CN" altLang="en-US" dirty="0"/>
              <a:t>中的值为</a:t>
            </a:r>
            <a:endParaRPr lang="en-US" altLang="zh-CN" dirty="0"/>
          </a:p>
          <a:p>
            <a:pPr lvl="1">
              <a:buNone/>
            </a:pPr>
            <a:r>
              <a:rPr lang="en-US" altLang="zh-CN" sz="1600" b="1" dirty="0" err="1"/>
              <a:t>SSLCipherSuite</a:t>
            </a:r>
            <a:r>
              <a:rPr lang="en-US" altLang="zh-CN" sz="1600" b="1" dirty="0"/>
              <a:t> </a:t>
            </a:r>
            <a:r>
              <a:rPr lang="en-US" altLang="zh-CN" sz="1600" b="1" dirty="0">
                <a:solidFill>
                  <a:srgbClr val="002060"/>
                </a:solidFill>
              </a:rPr>
              <a:t>ALL:!ADH:!EXPORT:!SSLv2:RC4+RSA:+HIGH:+MEDIUM:+LOW</a:t>
            </a:r>
          </a:p>
          <a:p>
            <a:r>
              <a:rPr lang="zh-CN" altLang="en-US" dirty="0"/>
              <a:t>表示</a:t>
            </a:r>
            <a:endParaRPr lang="en-US" altLang="zh-CN" dirty="0"/>
          </a:p>
          <a:p>
            <a:pPr lvl="1"/>
            <a:r>
              <a:rPr lang="zh-CN" altLang="en-US" dirty="0"/>
              <a:t>首先指定所有的加密算法套件</a:t>
            </a:r>
            <a:r>
              <a:rPr lang="en-US" altLang="zh-CN" dirty="0"/>
              <a:t>【</a:t>
            </a:r>
            <a:r>
              <a:rPr lang="en-US" altLang="zh-CN" b="1" dirty="0">
                <a:solidFill>
                  <a:srgbClr val="002060"/>
                </a:solidFill>
              </a:rPr>
              <a:t>ALL</a:t>
            </a:r>
            <a:r>
              <a:rPr lang="en-US" altLang="zh-CN" dirty="0"/>
              <a:t>】</a:t>
            </a:r>
          </a:p>
          <a:p>
            <a:pPr lvl="1"/>
            <a:r>
              <a:rPr lang="zh-CN" altLang="en-US" dirty="0"/>
              <a:t>然后依次删除</a:t>
            </a:r>
          </a:p>
          <a:p>
            <a:pPr lvl="2"/>
            <a:r>
              <a:rPr lang="zh-CN" altLang="en-US" sz="2000" dirty="0"/>
              <a:t>所有使用匿名</a:t>
            </a:r>
            <a:r>
              <a:rPr lang="en-US" altLang="zh-CN" sz="2000" dirty="0" err="1"/>
              <a:t>Diffie</a:t>
            </a:r>
            <a:r>
              <a:rPr lang="en-US" altLang="zh-CN" sz="2000" dirty="0"/>
              <a:t>-Hellman</a:t>
            </a:r>
            <a:r>
              <a:rPr lang="zh-CN" altLang="en-US" sz="2000" dirty="0"/>
              <a:t>密钥交换（</a:t>
            </a:r>
            <a:r>
              <a:rPr lang="en-US" altLang="zh-CN" sz="2000" dirty="0"/>
              <a:t>ADH</a:t>
            </a:r>
            <a:r>
              <a:rPr lang="zh-CN" altLang="en-US" sz="2000" dirty="0"/>
              <a:t>）的算法</a:t>
            </a:r>
            <a:r>
              <a:rPr lang="en-US" altLang="zh-CN" sz="2000" dirty="0"/>
              <a:t>【</a:t>
            </a:r>
            <a:r>
              <a:rPr lang="en-US" altLang="zh-CN" sz="2000" b="1" dirty="0">
                <a:solidFill>
                  <a:srgbClr val="002060"/>
                </a:solidFill>
              </a:rPr>
              <a:t>!ADH</a:t>
            </a:r>
            <a:r>
              <a:rPr lang="en-US" altLang="zh-CN" sz="2000" dirty="0"/>
              <a:t>】</a:t>
            </a:r>
          </a:p>
          <a:p>
            <a:pPr lvl="2"/>
            <a:r>
              <a:rPr lang="zh-CN" altLang="en-US" sz="2000" dirty="0"/>
              <a:t>所有美国限制出口的算法</a:t>
            </a:r>
            <a:r>
              <a:rPr lang="en-US" altLang="zh-CN" sz="2000" dirty="0"/>
              <a:t>【</a:t>
            </a:r>
            <a:r>
              <a:rPr lang="en-US" altLang="zh-CN" sz="2000" b="1" dirty="0">
                <a:solidFill>
                  <a:srgbClr val="002060"/>
                </a:solidFill>
              </a:rPr>
              <a:t>!EXPORT</a:t>
            </a:r>
            <a:r>
              <a:rPr lang="en-US" altLang="zh-CN" sz="2000" dirty="0"/>
              <a:t>】</a:t>
            </a:r>
          </a:p>
          <a:p>
            <a:pPr lvl="2"/>
            <a:r>
              <a:rPr lang="zh-CN" altLang="en-US" sz="2000" dirty="0"/>
              <a:t>所有</a:t>
            </a:r>
            <a:r>
              <a:rPr lang="en-US" altLang="zh-CN" sz="2000" dirty="0"/>
              <a:t>SSLv2</a:t>
            </a:r>
            <a:r>
              <a:rPr lang="zh-CN" altLang="en-US" sz="2000" dirty="0"/>
              <a:t>协议的算法</a:t>
            </a:r>
            <a:r>
              <a:rPr lang="en-US" altLang="zh-CN" sz="2000" dirty="0"/>
              <a:t>【</a:t>
            </a:r>
            <a:r>
              <a:rPr lang="en-US" altLang="zh-CN" sz="2000" b="1" dirty="0">
                <a:solidFill>
                  <a:srgbClr val="002060"/>
                </a:solidFill>
              </a:rPr>
              <a:t>!SSLv2</a:t>
            </a:r>
            <a:r>
              <a:rPr lang="en-US" altLang="zh-CN" sz="2000" dirty="0"/>
              <a:t>】</a:t>
            </a:r>
          </a:p>
          <a:p>
            <a:pPr lvl="1"/>
            <a:r>
              <a:rPr lang="zh-CN" altLang="en-US" dirty="0"/>
              <a:t>然后添加使用</a:t>
            </a:r>
            <a:r>
              <a:rPr lang="en-US" altLang="zh-CN" dirty="0"/>
              <a:t>RC4+RSA</a:t>
            </a:r>
            <a:r>
              <a:rPr lang="zh-CN" altLang="en-US" dirty="0"/>
              <a:t>的算法</a:t>
            </a:r>
            <a:r>
              <a:rPr lang="en-US" altLang="zh-CN" dirty="0"/>
              <a:t>【</a:t>
            </a:r>
            <a:r>
              <a:rPr lang="en-US" altLang="zh-CN" b="1" dirty="0">
                <a:solidFill>
                  <a:srgbClr val="002060"/>
                </a:solidFill>
              </a:rPr>
              <a:t>RC4+RSA</a:t>
            </a:r>
            <a:r>
              <a:rPr lang="en-US" altLang="zh-CN" dirty="0"/>
              <a:t>】</a:t>
            </a:r>
          </a:p>
          <a:p>
            <a:pPr lvl="1"/>
            <a:r>
              <a:rPr lang="zh-CN" altLang="en-US" dirty="0"/>
              <a:t>最后顺序添加高中低强度的算法</a:t>
            </a:r>
            <a:r>
              <a:rPr lang="en-US" altLang="zh-CN" dirty="0"/>
              <a:t>【</a:t>
            </a:r>
            <a:r>
              <a:rPr lang="en-US" altLang="zh-CN" b="1" dirty="0">
                <a:solidFill>
                  <a:srgbClr val="002060"/>
                </a:solidFill>
              </a:rPr>
              <a:t>+HIGH</a:t>
            </a:r>
            <a:r>
              <a:rPr lang="en-US" altLang="zh-CN" dirty="0"/>
              <a:t>:</a:t>
            </a:r>
            <a:r>
              <a:rPr lang="en-US" altLang="zh-CN" b="1" dirty="0">
                <a:solidFill>
                  <a:srgbClr val="002060"/>
                </a:solidFill>
              </a:rPr>
              <a:t>+MEDIUM</a:t>
            </a:r>
            <a:r>
              <a:rPr lang="en-US" altLang="zh-CN" dirty="0"/>
              <a:t>:</a:t>
            </a:r>
            <a:r>
              <a:rPr lang="en-US" altLang="zh-CN" b="1" dirty="0">
                <a:solidFill>
                  <a:srgbClr val="002060"/>
                </a:solidFill>
              </a:rPr>
              <a:t>+LOW</a:t>
            </a:r>
            <a:r>
              <a:rPr lang="en-US" altLang="zh-CN" dirty="0"/>
              <a:t>】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90</a:t>
            </a:fld>
            <a:endParaRPr lang="en-US" altLang="zh-CN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SSLCipherSuite</a:t>
            </a:r>
            <a:r>
              <a:rPr lang="zh-CN" altLang="en-US" dirty="0"/>
              <a:t>（续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016" y="1600200"/>
            <a:ext cx="8892480" cy="4530725"/>
          </a:xfrm>
        </p:spPr>
        <p:txBody>
          <a:bodyPr/>
          <a:lstStyle/>
          <a:p>
            <a:r>
              <a:rPr lang="zh-CN" altLang="en-US" dirty="0"/>
              <a:t>查看算法套件支持的算法组合</a:t>
            </a:r>
            <a:endParaRPr lang="en-US" altLang="zh-CN" dirty="0"/>
          </a:p>
          <a:p>
            <a:pPr lvl="1">
              <a:buNone/>
            </a:pPr>
            <a:r>
              <a:rPr lang="en-US" altLang="zh-CN" sz="1600" b="1" dirty="0"/>
              <a:t>$ </a:t>
            </a:r>
            <a:r>
              <a:rPr lang="en-US" altLang="zh-CN" sz="1600" b="1" dirty="0" err="1">
                <a:solidFill>
                  <a:srgbClr val="002060"/>
                </a:solidFill>
              </a:rPr>
              <a:t>openssl</a:t>
            </a:r>
            <a:r>
              <a:rPr lang="en-US" altLang="zh-CN" sz="1600" b="1" dirty="0">
                <a:solidFill>
                  <a:srgbClr val="002060"/>
                </a:solidFill>
              </a:rPr>
              <a:t> ciphers -v </a:t>
            </a:r>
            <a:r>
              <a:rPr lang="en-US" altLang="zh-CN" sz="1600" b="1" dirty="0"/>
              <a:t>‘ALL:!ADH:!EXPORT:!SSLv2:RC4+RSA:+HIGH:+MEDIUM:+LOW'</a:t>
            </a:r>
          </a:p>
          <a:p>
            <a:pPr lvl="1"/>
            <a:r>
              <a:rPr lang="zh-CN" altLang="en-US" dirty="0"/>
              <a:t>输出列解释</a:t>
            </a:r>
            <a:endParaRPr lang="en-US" altLang="zh-CN" dirty="0"/>
          </a:p>
          <a:p>
            <a:pPr lvl="2"/>
            <a:r>
              <a:rPr lang="en-US" altLang="zh-CN" b="1" dirty="0"/>
              <a:t>1. </a:t>
            </a:r>
            <a:r>
              <a:rPr lang="zh-CN" altLang="en-US" b="1" dirty="0"/>
              <a:t>套件名称</a:t>
            </a:r>
          </a:p>
          <a:p>
            <a:pPr lvl="2"/>
            <a:r>
              <a:rPr lang="en-US" altLang="zh-CN" b="1" dirty="0"/>
              <a:t>2. </a:t>
            </a:r>
            <a:r>
              <a:rPr lang="zh-CN" altLang="en-US" b="1" dirty="0"/>
              <a:t>支持的最小协议版本</a:t>
            </a:r>
          </a:p>
          <a:p>
            <a:pPr lvl="2"/>
            <a:r>
              <a:rPr lang="en-US" altLang="zh-CN" b="1" dirty="0"/>
              <a:t>3. </a:t>
            </a:r>
            <a:r>
              <a:rPr lang="zh-CN" altLang="en-US" b="1" dirty="0"/>
              <a:t>密钥交换算法（</a:t>
            </a:r>
            <a:r>
              <a:rPr lang="en-US" altLang="zh-CN" b="1" dirty="0" err="1"/>
              <a:t>Kx</a:t>
            </a:r>
            <a:r>
              <a:rPr lang="zh-CN" altLang="en-US" b="1" dirty="0"/>
              <a:t>）</a:t>
            </a:r>
          </a:p>
          <a:p>
            <a:pPr lvl="2"/>
            <a:r>
              <a:rPr lang="en-US" altLang="zh-CN" b="1" dirty="0"/>
              <a:t>4. </a:t>
            </a:r>
            <a:r>
              <a:rPr lang="zh-CN" altLang="en-US" b="1" dirty="0"/>
              <a:t>认证算法（</a:t>
            </a:r>
            <a:r>
              <a:rPr lang="en-US" altLang="zh-CN" b="1" dirty="0"/>
              <a:t>Au</a:t>
            </a:r>
            <a:r>
              <a:rPr lang="zh-CN" altLang="en-US" b="1" dirty="0"/>
              <a:t>）</a:t>
            </a:r>
          </a:p>
          <a:p>
            <a:pPr lvl="2"/>
            <a:r>
              <a:rPr lang="en-US" altLang="zh-CN" b="1" dirty="0"/>
              <a:t>5. </a:t>
            </a:r>
            <a:r>
              <a:rPr lang="zh-CN" altLang="en-US" b="1" dirty="0"/>
              <a:t>加密算法及长度（</a:t>
            </a:r>
            <a:r>
              <a:rPr lang="en-US" altLang="zh-CN" b="1" dirty="0"/>
              <a:t>Enc</a:t>
            </a:r>
            <a:r>
              <a:rPr lang="zh-CN" altLang="en-US" b="1" dirty="0"/>
              <a:t>）</a:t>
            </a:r>
          </a:p>
          <a:p>
            <a:pPr lvl="2"/>
            <a:r>
              <a:rPr lang="en-US" altLang="zh-CN" b="1" dirty="0"/>
              <a:t>6. </a:t>
            </a:r>
            <a:r>
              <a:rPr lang="zh-CN" altLang="en-US" b="1" dirty="0"/>
              <a:t>完整性校验算法（</a:t>
            </a:r>
            <a:r>
              <a:rPr lang="en-US" altLang="zh-CN" b="1" dirty="0"/>
              <a:t>Mac</a:t>
            </a:r>
            <a:r>
              <a:rPr lang="zh-CN" altLang="en-US" b="1" dirty="0"/>
              <a:t>）</a:t>
            </a:r>
          </a:p>
          <a:p>
            <a:pPr lvl="2"/>
            <a:r>
              <a:rPr lang="en-US" altLang="zh-CN" b="1" dirty="0"/>
              <a:t>7. </a:t>
            </a:r>
            <a:r>
              <a:rPr lang="zh-CN" altLang="en-US" b="1" dirty="0"/>
              <a:t>出口算法套件指示器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91</a:t>
            </a:fld>
            <a:endParaRPr lang="en-US" altLang="zh-CN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基于域名的</a:t>
            </a:r>
            <a:r>
              <a:rPr lang="en-US" altLang="zh-CN" dirty="0"/>
              <a:t>SSL</a:t>
            </a:r>
            <a:r>
              <a:rPr lang="zh-CN" altLang="zh-CN" dirty="0"/>
              <a:t>虚拟主机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zh-CN" altLang="zh-CN" dirty="0"/>
              <a:t>支持</a:t>
            </a:r>
            <a:r>
              <a:rPr lang="en-US" altLang="zh-CN" dirty="0"/>
              <a:t>X509 SAN</a:t>
            </a:r>
            <a:r>
              <a:rPr lang="zh-CN" altLang="zh-CN" dirty="0"/>
              <a:t>扩展</a:t>
            </a:r>
            <a:r>
              <a:rPr lang="zh-CN" altLang="en-US" dirty="0"/>
              <a:t>的</a:t>
            </a:r>
            <a:r>
              <a:rPr lang="zh-CN" altLang="zh-CN" dirty="0"/>
              <a:t>多域名</a:t>
            </a:r>
            <a:r>
              <a:rPr lang="zh-CN" altLang="en-US" dirty="0"/>
              <a:t>证书</a:t>
            </a:r>
            <a:endParaRPr lang="en-US" altLang="zh-CN" dirty="0"/>
          </a:p>
          <a:p>
            <a:pPr lvl="1"/>
            <a:r>
              <a:rPr lang="zh-CN" altLang="zh-CN" dirty="0"/>
              <a:t>一个证书中支持多个域名</a:t>
            </a:r>
            <a:r>
              <a:rPr lang="zh-CN" altLang="en-US" dirty="0"/>
              <a:t>的</a:t>
            </a:r>
            <a:r>
              <a:rPr lang="en-US" altLang="zh-CN" dirty="0"/>
              <a:t>SSL</a:t>
            </a:r>
            <a:r>
              <a:rPr lang="zh-CN" altLang="en-US" dirty="0"/>
              <a:t>虚拟主机</a:t>
            </a:r>
            <a:endParaRPr lang="en-US" altLang="zh-CN" dirty="0"/>
          </a:p>
          <a:p>
            <a:pPr lvl="1"/>
            <a:r>
              <a:rPr lang="en-US" altLang="zh-CN" dirty="0"/>
              <a:t>SAN</a:t>
            </a:r>
            <a:r>
              <a:rPr lang="zh-CN" altLang="zh-CN" dirty="0"/>
              <a:t>（</a:t>
            </a:r>
            <a:r>
              <a:rPr lang="en-US" altLang="zh-CN" dirty="0"/>
              <a:t>Subject Alternative Name</a:t>
            </a:r>
            <a:r>
              <a:rPr lang="zh-CN" altLang="zh-CN" dirty="0"/>
              <a:t>）</a:t>
            </a:r>
            <a:r>
              <a:rPr lang="en-US" altLang="zh-CN" dirty="0"/>
              <a:t>【RFC 4366】</a:t>
            </a:r>
          </a:p>
          <a:p>
            <a:pPr lvl="1"/>
            <a:r>
              <a:rPr lang="zh-CN" altLang="zh-CN" dirty="0"/>
              <a:t>使用 </a:t>
            </a:r>
            <a:r>
              <a:rPr lang="en-US" altLang="zh-CN" dirty="0" err="1"/>
              <a:t>subjectAltName</a:t>
            </a:r>
            <a:r>
              <a:rPr lang="zh-CN" altLang="zh-CN" dirty="0"/>
              <a:t>指定多个域名</a:t>
            </a:r>
            <a:endParaRPr lang="en-US" altLang="zh-CN" dirty="0"/>
          </a:p>
          <a:p>
            <a:r>
              <a:rPr lang="zh-CN" altLang="en-US" dirty="0"/>
              <a:t>使用支持</a:t>
            </a:r>
            <a:r>
              <a:rPr lang="en-US" altLang="zh-CN" dirty="0"/>
              <a:t>TLS</a:t>
            </a:r>
            <a:r>
              <a:rPr lang="zh-CN" altLang="zh-CN" dirty="0"/>
              <a:t>的</a:t>
            </a:r>
            <a:r>
              <a:rPr lang="en-US" altLang="zh-CN" dirty="0"/>
              <a:t>SNI</a:t>
            </a:r>
            <a:r>
              <a:rPr lang="zh-CN" altLang="zh-CN" dirty="0"/>
              <a:t>扩展</a:t>
            </a:r>
            <a:r>
              <a:rPr lang="zh-CN" altLang="en-US" dirty="0"/>
              <a:t>的</a:t>
            </a:r>
            <a:r>
              <a:rPr lang="en-US" altLang="zh-CN" dirty="0" err="1"/>
              <a:t>Apache+mod_ssl</a:t>
            </a:r>
            <a:endParaRPr lang="en-US" altLang="zh-CN" dirty="0"/>
          </a:p>
          <a:p>
            <a:pPr lvl="1"/>
            <a:r>
              <a:rPr lang="en-US" altLang="zh-CN" dirty="0"/>
              <a:t>SNI</a:t>
            </a:r>
            <a:r>
              <a:rPr lang="zh-CN" altLang="zh-CN" dirty="0"/>
              <a:t>（</a:t>
            </a:r>
            <a:r>
              <a:rPr lang="en-US" altLang="zh-CN" dirty="0"/>
              <a:t>Server Name Indication</a:t>
            </a:r>
            <a:r>
              <a:rPr lang="zh-CN" altLang="zh-CN" dirty="0"/>
              <a:t>）</a:t>
            </a:r>
            <a:r>
              <a:rPr lang="en-US" altLang="zh-CN" dirty="0"/>
              <a:t>【RFC 4366】</a:t>
            </a:r>
            <a:r>
              <a:rPr lang="zh-CN" altLang="zh-CN" dirty="0"/>
              <a:t> </a:t>
            </a:r>
            <a:r>
              <a:rPr lang="zh-CN" altLang="en-US" dirty="0"/>
              <a:t>，</a:t>
            </a:r>
            <a:r>
              <a:rPr lang="zh-CN" altLang="zh-CN" dirty="0"/>
              <a:t>在</a:t>
            </a:r>
            <a:r>
              <a:rPr lang="en-US" altLang="zh-CN" dirty="0"/>
              <a:t>SSL/TLS</a:t>
            </a:r>
            <a:r>
              <a:rPr lang="zh-CN" altLang="zh-CN" dirty="0"/>
              <a:t>握手之初先向服务器端指出所要访问的主机域名</a:t>
            </a:r>
            <a:endParaRPr lang="en-US" altLang="zh-CN" dirty="0"/>
          </a:p>
          <a:p>
            <a:pPr lvl="1"/>
            <a:r>
              <a:rPr lang="zh-CN" altLang="zh-CN" dirty="0"/>
              <a:t>可以在同一</a:t>
            </a:r>
            <a:r>
              <a:rPr lang="en-US" altLang="zh-CN" dirty="0"/>
              <a:t>IP</a:t>
            </a:r>
            <a:r>
              <a:rPr lang="zh-CN" altLang="zh-CN" dirty="0"/>
              <a:t>的</a:t>
            </a:r>
            <a:r>
              <a:rPr lang="en-US" altLang="zh-CN" dirty="0"/>
              <a:t>443</a:t>
            </a:r>
            <a:r>
              <a:rPr lang="zh-CN" altLang="zh-CN" dirty="0"/>
              <a:t>端口上创建多个</a:t>
            </a:r>
            <a:r>
              <a:rPr lang="en-US" altLang="zh-CN" dirty="0"/>
              <a:t> SSL/TLS </a:t>
            </a:r>
            <a:r>
              <a:rPr lang="zh-CN" altLang="zh-CN" dirty="0"/>
              <a:t>的基于域名的虚拟主机，且</a:t>
            </a:r>
            <a:r>
              <a:rPr lang="zh-CN" altLang="zh-CN" b="1" dirty="0">
                <a:solidFill>
                  <a:srgbClr val="002060"/>
                </a:solidFill>
              </a:rPr>
              <a:t>每个虚拟主机可以分别使用各自的证书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92</a:t>
            </a:fld>
            <a:endParaRPr lang="en-US" altLang="zh-CN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生成或获取密钥和证书</a:t>
            </a:r>
            <a:endParaRPr lang="en-US" altLang="zh-CN" dirty="0"/>
          </a:p>
          <a:p>
            <a:r>
              <a:rPr lang="zh-CN" altLang="en-US" dirty="0"/>
              <a:t>修改</a:t>
            </a:r>
            <a:r>
              <a:rPr lang="en-US" altLang="zh-CN" dirty="0"/>
              <a:t>Apache</a:t>
            </a:r>
            <a:r>
              <a:rPr lang="zh-CN" altLang="en-US" dirty="0"/>
              <a:t>配置文件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配置</a:t>
            </a:r>
            <a:r>
              <a:rPr lang="en-US" altLang="zh-CN" b="1" dirty="0"/>
              <a:t>SSL </a:t>
            </a:r>
            <a:r>
              <a:rPr lang="zh-CN" altLang="en-US" b="1" dirty="0"/>
              <a:t>虚拟主机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1758778" cy="457200"/>
          </a:xfrm>
        </p:spPr>
        <p:txBody>
          <a:bodyPr/>
          <a:lstStyle/>
          <a:p>
            <a:fld id="{B8C40DAD-E20B-41EC-B788-3EAE527B1E0B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948264" y="6237312"/>
            <a:ext cx="1758778" cy="457200"/>
          </a:xfrm>
        </p:spPr>
        <p:txBody>
          <a:bodyPr/>
          <a:lstStyle/>
          <a:p>
            <a:pPr algn="r"/>
            <a:fld id="{947CB985-09D2-4724-917F-80B7A7E07E02}" type="slidenum">
              <a:rPr lang="en-US" altLang="zh-CN" smtClean="0"/>
              <a:pPr algn="r"/>
              <a:t>93</a:t>
            </a:fld>
            <a:endParaRPr lang="en-US" altLang="zh-CN" dirty="0"/>
          </a:p>
        </p:txBody>
      </p:sp>
      <p:sp>
        <p:nvSpPr>
          <p:cNvPr id="6" name="页脚占位符 5"/>
          <p:cNvSpPr txBox="1">
            <a:spLocks/>
          </p:cNvSpPr>
          <p:nvPr/>
        </p:nvSpPr>
        <p:spPr bwMode="auto">
          <a:xfrm>
            <a:off x="2411760" y="6248400"/>
            <a:ext cx="4392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梁如军（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linuxbooks@126.com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）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Creative Commons License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（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BY-NC-SA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）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2924944"/>
            <a:ext cx="8136904" cy="28623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VirtualHost</a:t>
            </a:r>
            <a:r>
              <a:rPr lang="en-US" altLang="zh-CN" dirty="0"/>
              <a:t> *:443&gt;</a:t>
            </a:r>
          </a:p>
          <a:p>
            <a:r>
              <a:rPr lang="en-US" altLang="zh-CN" dirty="0"/>
              <a:t>    ……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SSLEngine</a:t>
            </a:r>
            <a:r>
              <a:rPr lang="en-US" altLang="zh-CN" dirty="0"/>
              <a:t> on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SSLCipherSuite</a:t>
            </a:r>
            <a:r>
              <a:rPr lang="en-US" altLang="zh-CN" dirty="0"/>
              <a:t> HIGH:MEDIUM:!</a:t>
            </a:r>
            <a:r>
              <a:rPr lang="en-US" altLang="zh-CN" dirty="0" err="1"/>
              <a:t>aNULL</a:t>
            </a:r>
            <a:r>
              <a:rPr lang="en-US" altLang="zh-CN" dirty="0"/>
              <a:t>:!SSLv2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SSLProtocol</a:t>
            </a:r>
            <a:r>
              <a:rPr lang="en-US" altLang="zh-CN" dirty="0"/>
              <a:t> all -SSLv2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SSLCertificateFile</a:t>
            </a:r>
            <a:r>
              <a:rPr lang="en-US" altLang="zh-CN" dirty="0"/>
              <a:t>		/etc/</a:t>
            </a:r>
            <a:r>
              <a:rPr lang="en-US" altLang="zh-CN" dirty="0" err="1"/>
              <a:t>pki</a:t>
            </a:r>
            <a:r>
              <a:rPr lang="en-US" altLang="zh-CN" dirty="0"/>
              <a:t>/</a:t>
            </a:r>
            <a:r>
              <a:rPr lang="en-US" altLang="zh-CN" dirty="0" err="1"/>
              <a:t>tls</a:t>
            </a:r>
            <a:r>
              <a:rPr lang="en-US" altLang="zh-CN" dirty="0"/>
              <a:t>/</a:t>
            </a:r>
            <a:r>
              <a:rPr lang="en-US" altLang="zh-CN" dirty="0" err="1"/>
              <a:t>certs</a:t>
            </a:r>
            <a:r>
              <a:rPr lang="en-US" altLang="zh-CN" dirty="0"/>
              <a:t>/</a:t>
            </a:r>
            <a:r>
              <a:rPr lang="en-US" altLang="zh-CN" dirty="0" err="1"/>
              <a:t>olabs.net.crt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SSLCertificateKeyFile</a:t>
            </a:r>
            <a:r>
              <a:rPr lang="en-US" altLang="zh-CN" dirty="0"/>
              <a:t>	/etc/</a:t>
            </a:r>
            <a:r>
              <a:rPr lang="en-US" altLang="zh-CN" dirty="0" err="1"/>
              <a:t>pki</a:t>
            </a:r>
            <a:r>
              <a:rPr lang="en-US" altLang="zh-CN" dirty="0"/>
              <a:t>/</a:t>
            </a:r>
            <a:r>
              <a:rPr lang="en-US" altLang="zh-CN" dirty="0" err="1"/>
              <a:t>tls</a:t>
            </a:r>
            <a:r>
              <a:rPr lang="en-US" altLang="zh-CN" dirty="0"/>
              <a:t>/private/</a:t>
            </a:r>
            <a:r>
              <a:rPr lang="en-US" altLang="zh-CN" dirty="0" err="1"/>
              <a:t>olabs.net.key</a:t>
            </a:r>
            <a:endParaRPr lang="en-US" altLang="zh-CN" dirty="0"/>
          </a:p>
          <a:p>
            <a:r>
              <a:rPr lang="en-US" altLang="zh-CN" dirty="0"/>
              <a:t>    ……</a:t>
            </a:r>
          </a:p>
          <a:p>
            <a:r>
              <a:rPr lang="en-US" altLang="zh-CN" dirty="0"/>
              <a:t>&lt;/</a:t>
            </a:r>
            <a:r>
              <a:rPr lang="en-US" altLang="zh-CN" dirty="0" err="1"/>
              <a:t>VirtualHost</a:t>
            </a:r>
            <a:r>
              <a:rPr lang="en-US" altLang="zh-CN" dirty="0"/>
              <a:t>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本章思考题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291264" cy="4530725"/>
          </a:xfrm>
        </p:spPr>
        <p:txBody>
          <a:bodyPr/>
          <a:lstStyle/>
          <a:p>
            <a:r>
              <a:rPr lang="zh-CN" altLang="en-US" sz="2400" dirty="0"/>
              <a:t>什么是</a:t>
            </a:r>
            <a:r>
              <a:rPr lang="en-US" altLang="zh-CN" sz="2400" dirty="0"/>
              <a:t>Apache</a:t>
            </a:r>
            <a:r>
              <a:rPr lang="zh-CN" altLang="en-US" sz="2400" dirty="0"/>
              <a:t>？简述其特点。</a:t>
            </a:r>
          </a:p>
          <a:p>
            <a:r>
              <a:rPr lang="zh-CN" altLang="en-US" sz="2400" dirty="0"/>
              <a:t>如何配置</a:t>
            </a:r>
            <a:r>
              <a:rPr lang="en-US" altLang="zh-CN" sz="2400" dirty="0" err="1"/>
              <a:t>CentOS</a:t>
            </a:r>
            <a:r>
              <a:rPr lang="zh-CN" altLang="en-US" sz="2400" dirty="0"/>
              <a:t>默认的</a:t>
            </a:r>
            <a:r>
              <a:rPr lang="en-US" altLang="zh-CN" sz="2400" dirty="0"/>
              <a:t>Apache</a:t>
            </a:r>
            <a:r>
              <a:rPr lang="zh-CN" altLang="en-US" sz="2400" dirty="0"/>
              <a:t>以提高安全性？</a:t>
            </a:r>
          </a:p>
          <a:p>
            <a:r>
              <a:rPr lang="zh-CN" altLang="en-US" sz="2400" dirty="0"/>
              <a:t>如何设置基于主机的访问控制？</a:t>
            </a:r>
          </a:p>
          <a:p>
            <a:r>
              <a:rPr lang="zh-CN" altLang="en-US" sz="2400" dirty="0"/>
              <a:t>简述认证和授权指令的使用。</a:t>
            </a:r>
          </a:p>
          <a:p>
            <a:r>
              <a:rPr lang="en-US" altLang="zh-CN" sz="2400" dirty="0"/>
              <a:t>Apache</a:t>
            </a:r>
            <a:r>
              <a:rPr lang="zh-CN" altLang="en-US" sz="2400" dirty="0"/>
              <a:t>有哪几种日志？</a:t>
            </a:r>
            <a:r>
              <a:rPr lang="en-US" altLang="zh-CN" sz="2400" dirty="0"/>
              <a:t>Apache</a:t>
            </a:r>
            <a:r>
              <a:rPr lang="zh-CN" altLang="en-US" sz="2400" dirty="0"/>
              <a:t>的日志指令有哪些？</a:t>
            </a:r>
          </a:p>
          <a:p>
            <a:r>
              <a:rPr lang="zh-CN" altLang="en-US" sz="2400" dirty="0"/>
              <a:t>什么是虚拟主机？</a:t>
            </a:r>
            <a:r>
              <a:rPr lang="en-US" altLang="zh-CN" sz="2400" dirty="0"/>
              <a:t>Apache</a:t>
            </a:r>
            <a:r>
              <a:rPr lang="zh-CN" altLang="en-US" sz="2400" dirty="0"/>
              <a:t>支持几种类型的虚拟主机？</a:t>
            </a:r>
          </a:p>
          <a:p>
            <a:r>
              <a:rPr lang="zh-CN" altLang="en-US" sz="2400" dirty="0"/>
              <a:t>如何配置</a:t>
            </a:r>
            <a:r>
              <a:rPr lang="en-US" altLang="zh-CN" sz="2400" dirty="0"/>
              <a:t>SSL/TLS</a:t>
            </a:r>
            <a:r>
              <a:rPr lang="zh-CN" altLang="en-US" sz="2400" dirty="0"/>
              <a:t>的</a:t>
            </a:r>
            <a:r>
              <a:rPr lang="en-US" altLang="zh-CN" sz="2400" dirty="0"/>
              <a:t>Apache</a:t>
            </a:r>
            <a:r>
              <a:rPr lang="zh-CN" altLang="en-US" sz="2400" dirty="0"/>
              <a:t>基于域名的虚拟主机？</a:t>
            </a:r>
          </a:p>
          <a:p>
            <a:r>
              <a:rPr lang="zh-CN" altLang="en-US" sz="2400" dirty="0"/>
              <a:t>什么是</a:t>
            </a:r>
            <a:r>
              <a:rPr lang="en-US" altLang="zh-CN" sz="2400" dirty="0"/>
              <a:t>SAN</a:t>
            </a:r>
            <a:r>
              <a:rPr lang="zh-CN" altLang="en-US" sz="2400" dirty="0"/>
              <a:t>证书？</a:t>
            </a:r>
            <a:r>
              <a:rPr lang="en-US" altLang="zh-CN" sz="2400" dirty="0"/>
              <a:t>TLS</a:t>
            </a:r>
            <a:r>
              <a:rPr lang="zh-CN" altLang="en-US" sz="2400" dirty="0"/>
              <a:t>的</a:t>
            </a:r>
            <a:r>
              <a:rPr lang="en-US" altLang="zh-CN" sz="2400" dirty="0"/>
              <a:t>SNI</a:t>
            </a:r>
            <a:r>
              <a:rPr lang="zh-CN" altLang="en-US" sz="2400" dirty="0"/>
              <a:t>扩展的作用？</a:t>
            </a:r>
          </a:p>
          <a:p>
            <a:r>
              <a:rPr lang="zh-CN" altLang="en-US" sz="2400" dirty="0"/>
              <a:t>简述</a:t>
            </a:r>
            <a:r>
              <a:rPr lang="en-US" altLang="zh-CN" sz="2400" dirty="0"/>
              <a:t>Apache</a:t>
            </a:r>
            <a:r>
              <a:rPr lang="zh-CN" altLang="en-US" sz="2400" dirty="0"/>
              <a:t>常用的安全模块及其作用。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0342-E55E-4A6A-AB5F-6477F90B311C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94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229600" cy="1139825"/>
          </a:xfrm>
        </p:spPr>
        <p:txBody>
          <a:bodyPr/>
          <a:lstStyle/>
          <a:p>
            <a:r>
              <a:rPr lang="zh-CN" altLang="en-US" dirty="0"/>
              <a:t>本章实验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使用符号链接和别名管理站点。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配置访问控制、认证和授权。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配置基于</a:t>
            </a:r>
            <a:r>
              <a:rPr lang="en-US" altLang="zh-CN" dirty="0"/>
              <a:t>IP</a:t>
            </a:r>
            <a:r>
              <a:rPr lang="zh-CN" altLang="en-US" dirty="0"/>
              <a:t>和基于域名的虚拟主机。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查看</a:t>
            </a:r>
            <a:r>
              <a:rPr lang="en-US" altLang="zh-CN" dirty="0"/>
              <a:t>Apache</a:t>
            </a:r>
            <a:r>
              <a:rPr lang="zh-CN" altLang="en-US" dirty="0"/>
              <a:t>的日志文件。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配置虚拟主机的分离日志及其日志滚动。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配置</a:t>
            </a:r>
            <a:r>
              <a:rPr lang="en-US" altLang="zh-CN" dirty="0"/>
              <a:t>SSL/TLS</a:t>
            </a:r>
            <a:r>
              <a:rPr lang="zh-CN" altLang="en-US" dirty="0"/>
              <a:t>的</a:t>
            </a:r>
            <a:r>
              <a:rPr lang="en-US" altLang="zh-CN" dirty="0"/>
              <a:t>Apache</a:t>
            </a:r>
            <a:r>
              <a:rPr lang="zh-CN" altLang="en-US" dirty="0"/>
              <a:t>基于域名的虚拟主机。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安装配置</a:t>
            </a:r>
            <a:r>
              <a:rPr lang="en-US" altLang="zh-CN" dirty="0"/>
              <a:t>mod-evasive</a:t>
            </a:r>
            <a:r>
              <a:rPr lang="zh-CN" altLang="en-US" dirty="0"/>
              <a:t>和</a:t>
            </a:r>
            <a:r>
              <a:rPr lang="en-US" altLang="zh-CN" dirty="0"/>
              <a:t>mod-</a:t>
            </a:r>
            <a:r>
              <a:rPr lang="en-US" altLang="zh-CN" dirty="0" err="1"/>
              <a:t>qos</a:t>
            </a:r>
            <a:r>
              <a:rPr lang="zh-CN" altLang="en-US" dirty="0"/>
              <a:t>模块。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23F5-3FF5-46C6-B56E-AE35FC053B79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229600" cy="1139825"/>
          </a:xfrm>
        </p:spPr>
        <p:txBody>
          <a:bodyPr/>
          <a:lstStyle/>
          <a:p>
            <a:r>
              <a:rPr lang="zh-CN" altLang="en-US" dirty="0"/>
              <a:t>进一步学习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查看</a:t>
            </a:r>
            <a:r>
              <a:rPr lang="en-US" altLang="zh-CN" dirty="0"/>
              <a:t>Apache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了解各个模块的作用。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学习常用指令的配置语法。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zh-CN" dirty="0"/>
              <a:t>学</a:t>
            </a:r>
            <a:r>
              <a:rPr lang="zh-CN" altLang="en-US" dirty="0"/>
              <a:t>习</a:t>
            </a:r>
            <a:r>
              <a:rPr lang="zh-CN" altLang="zh-CN" dirty="0"/>
              <a:t>使用</a:t>
            </a:r>
            <a:r>
              <a:rPr lang="en-US" altLang="zh-CN" dirty="0"/>
              <a:t>.</a:t>
            </a:r>
            <a:r>
              <a:rPr lang="en-US" altLang="zh-CN" dirty="0" err="1"/>
              <a:t>htaccess</a:t>
            </a:r>
            <a:r>
              <a:rPr lang="zh-CN" altLang="zh-CN" dirty="0"/>
              <a:t>文件分割配置任务。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学习 </a:t>
            </a:r>
            <a:r>
              <a:rPr lang="en-US" altLang="zh-CN" dirty="0" err="1"/>
              <a:t>mod_rewrite</a:t>
            </a:r>
            <a:r>
              <a:rPr lang="en-US" altLang="zh-CN" dirty="0"/>
              <a:t> </a:t>
            </a:r>
            <a:r>
              <a:rPr lang="zh-CN" altLang="en-US" dirty="0"/>
              <a:t>模块的配置和使用。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学习使用</a:t>
            </a:r>
            <a:r>
              <a:rPr lang="en-US" altLang="zh-CN" dirty="0" err="1"/>
              <a:t>mod_rewrite</a:t>
            </a:r>
            <a:r>
              <a:rPr lang="zh-CN" altLang="en-US" dirty="0"/>
              <a:t>模块配置虚拟主机的方法。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学习配置</a:t>
            </a:r>
            <a:r>
              <a:rPr lang="en-US" altLang="zh-CN" dirty="0" err="1"/>
              <a:t>WebDAV</a:t>
            </a:r>
            <a:r>
              <a:rPr lang="zh-CN" altLang="en-US" dirty="0"/>
              <a:t>实现站点内容上传。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学习每用户个人站点的配置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23F5-3FF5-46C6-B56E-AE35FC053B79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96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进一步学习（续）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sz="2800" dirty="0"/>
              <a:t>学习配置</a:t>
            </a:r>
            <a:r>
              <a:rPr lang="nl-NL" altLang="zh-CN" sz="2800" dirty="0"/>
              <a:t>httpd-itk</a:t>
            </a:r>
            <a:r>
              <a:rPr lang="zh-CN" altLang="zh-CN" sz="2800" dirty="0"/>
              <a:t>的</a:t>
            </a:r>
            <a:r>
              <a:rPr lang="en-US" altLang="zh-CN" sz="2800" dirty="0"/>
              <a:t>MPM</a:t>
            </a:r>
            <a:r>
              <a:rPr lang="zh-CN" altLang="zh-CN" sz="2800" dirty="0"/>
              <a:t>模式运行。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zh-CN" altLang="zh-CN" sz="2800" dirty="0"/>
              <a:t>学习配置</a:t>
            </a:r>
            <a:r>
              <a:rPr lang="en-US" altLang="zh-CN" sz="2800" dirty="0"/>
              <a:t>SSL</a:t>
            </a:r>
            <a:r>
              <a:rPr lang="zh-CN" altLang="zh-CN" sz="2800" dirty="0"/>
              <a:t>双向认证（包括客户端）的</a:t>
            </a:r>
            <a:r>
              <a:rPr lang="en-US" altLang="zh-CN" sz="2800" dirty="0"/>
              <a:t>Apache</a:t>
            </a:r>
            <a:r>
              <a:rPr lang="zh-CN" altLang="zh-CN" sz="2800" dirty="0"/>
              <a:t>虚拟主机。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学习使用</a:t>
            </a:r>
            <a:r>
              <a:rPr lang="en-US" altLang="zh-CN" sz="2800" dirty="0" err="1">
                <a:hlinkClick r:id="rId2"/>
              </a:rPr>
              <a:t>cronolog</a:t>
            </a:r>
            <a:r>
              <a:rPr lang="zh-CN" altLang="en-US" sz="2800" dirty="0"/>
              <a:t> 实现日志滚动。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学习使用</a:t>
            </a:r>
            <a:r>
              <a:rPr lang="en-US" altLang="zh-CN" sz="2800" dirty="0" err="1">
                <a:hlinkClick r:id="rId3"/>
              </a:rPr>
              <a:t>vlogger</a:t>
            </a:r>
            <a:r>
              <a:rPr lang="zh-CN" altLang="en-US" sz="2800" dirty="0"/>
              <a:t>实现虚拟主机的日志分离。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学习使用</a:t>
            </a:r>
            <a:r>
              <a:rPr lang="en-US" altLang="zh-CN" sz="2800" dirty="0" err="1"/>
              <a:t>ab</a:t>
            </a:r>
            <a:r>
              <a:rPr lang="zh-CN" altLang="en-US" sz="2800" dirty="0"/>
              <a:t>命令测试</a:t>
            </a:r>
            <a:r>
              <a:rPr lang="en-US" altLang="zh-CN" sz="2800" dirty="0"/>
              <a:t>Apache</a:t>
            </a:r>
            <a:r>
              <a:rPr lang="zh-CN" altLang="en-US" sz="2800" dirty="0"/>
              <a:t>服务器的性能。</a:t>
            </a:r>
          </a:p>
          <a:p>
            <a:r>
              <a:rPr lang="zh-CN" altLang="en-US" dirty="0"/>
              <a:t>学习安装和配置</a:t>
            </a:r>
            <a:r>
              <a:rPr lang="en-US" dirty="0"/>
              <a:t>mod-evasive</a:t>
            </a:r>
            <a:r>
              <a:rPr lang="zh-CN" altLang="en-US" dirty="0"/>
              <a:t>和</a:t>
            </a:r>
            <a:r>
              <a:rPr lang="en-US" dirty="0"/>
              <a:t>mod-</a:t>
            </a:r>
            <a:r>
              <a:rPr lang="en-US" dirty="0" err="1"/>
              <a:t>qos</a:t>
            </a:r>
            <a:r>
              <a:rPr lang="zh-CN" altLang="en-US" dirty="0"/>
              <a:t>模块以提高</a:t>
            </a:r>
            <a:r>
              <a:rPr lang="en-US" dirty="0"/>
              <a:t>Apache</a:t>
            </a:r>
            <a:r>
              <a:rPr lang="zh-CN" altLang="en-US" dirty="0"/>
              <a:t>的安全性。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97</a:t>
            </a:fld>
            <a:endParaRPr lang="en-US" altLang="zh-CN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</a:t>
            </a:r>
            <a:r>
              <a:rPr lang="zh-CN" altLang="en-US" dirty="0"/>
              <a:t>的安全模块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r>
              <a:rPr lang="nl-NL" altLang="zh-CN" dirty="0"/>
              <a:t>mod_evasive</a:t>
            </a:r>
          </a:p>
          <a:p>
            <a:pPr lvl="1"/>
            <a:r>
              <a:rPr lang="zh-CN" altLang="zh-CN" dirty="0"/>
              <a:t>针对</a:t>
            </a:r>
            <a:r>
              <a:rPr lang="en-US" altLang="zh-CN" dirty="0"/>
              <a:t>Dos</a:t>
            </a:r>
            <a:r>
              <a:rPr lang="zh-CN" altLang="zh-CN" dirty="0"/>
              <a:t>和</a:t>
            </a:r>
            <a:r>
              <a:rPr lang="en-US" altLang="zh-CN" dirty="0" err="1"/>
              <a:t>DDos</a:t>
            </a:r>
            <a:r>
              <a:rPr lang="zh-CN" altLang="zh-CN" dirty="0"/>
              <a:t>攻击的检测和规避系统</a:t>
            </a:r>
            <a:endParaRPr lang="nl-NL" altLang="zh-CN" dirty="0"/>
          </a:p>
          <a:p>
            <a:r>
              <a:rPr lang="nl-NL" altLang="zh-CN" dirty="0"/>
              <a:t>mod_qos</a:t>
            </a:r>
          </a:p>
          <a:p>
            <a:pPr lvl="1"/>
            <a:r>
              <a:rPr lang="zh-CN" altLang="en-US" dirty="0"/>
              <a:t>针对 </a:t>
            </a:r>
            <a:r>
              <a:rPr lang="nl-NL" altLang="zh-CN" dirty="0">
                <a:hlinkClick r:id="rId3"/>
              </a:rPr>
              <a:t>Slowloris HTTP DoS </a:t>
            </a:r>
            <a:r>
              <a:rPr lang="zh-CN" altLang="en-US" dirty="0"/>
              <a:t>攻击的防护</a:t>
            </a:r>
            <a:endParaRPr lang="nl-NL" altLang="zh-CN" dirty="0"/>
          </a:p>
          <a:p>
            <a:r>
              <a:rPr lang="nl-NL" altLang="zh-CN" dirty="0"/>
              <a:t>mod_security</a:t>
            </a:r>
          </a:p>
          <a:p>
            <a:pPr lvl="1"/>
            <a:r>
              <a:rPr lang="en-US" altLang="zh-CN" dirty="0"/>
              <a:t>Web</a:t>
            </a:r>
            <a:r>
              <a:rPr lang="zh-CN" altLang="zh-CN" dirty="0"/>
              <a:t>应用防火墙（</a:t>
            </a:r>
            <a:r>
              <a:rPr lang="en-US" altLang="zh-CN" dirty="0"/>
              <a:t>WAF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zh-CN" altLang="en-US" dirty="0">
                <a:hlinkClick r:id="rId4"/>
              </a:rPr>
              <a:t> </a:t>
            </a:r>
            <a:r>
              <a:rPr lang="en-US" altLang="zh-CN" dirty="0">
                <a:hlinkClick r:id="rId4"/>
              </a:rPr>
              <a:t>OWASP </a:t>
            </a:r>
            <a:r>
              <a:rPr lang="zh-CN" altLang="en-US" dirty="0"/>
              <a:t>提供的核心规则集保护</a:t>
            </a:r>
            <a:r>
              <a:rPr lang="en-US" altLang="zh-CN" dirty="0"/>
              <a:t>Web</a:t>
            </a:r>
            <a:r>
              <a:rPr lang="zh-CN" altLang="en-US" dirty="0"/>
              <a:t>应用程序</a:t>
            </a:r>
            <a:endParaRPr lang="en-US" altLang="zh-CN" dirty="0"/>
          </a:p>
          <a:p>
            <a:pPr lvl="1"/>
            <a:r>
              <a:rPr lang="en-US" altLang="zh-CN" dirty="0">
                <a:hlinkClick r:id="rId5"/>
              </a:rPr>
              <a:t>OWASP </a:t>
            </a:r>
            <a:r>
              <a:rPr lang="zh-CN" altLang="zh-CN" dirty="0">
                <a:hlinkClick r:id="rId5"/>
              </a:rPr>
              <a:t>可检测的攻击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2019年2月17日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梁如军（</a:t>
            </a:r>
            <a:r>
              <a:rPr lang="en-US" altLang="zh-CN"/>
              <a:t>linuxbooks@126.com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Creative Commons License</a:t>
            </a:r>
            <a:r>
              <a:rPr lang="zh-CN" altLang="en-US"/>
              <a:t>（</a:t>
            </a:r>
            <a:r>
              <a:rPr lang="en-US" altLang="zh-CN"/>
              <a:t>BY-NC-SA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98</a:t>
            </a:fld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entOS-CH-PPT2">
  <a:themeElements>
    <a:clrScheme name="介绍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介绍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介绍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CentOS-CH-PPT2</Template>
  <TotalTime>8349</TotalTime>
  <Words>8460</Words>
  <Application>Microsoft Office PowerPoint</Application>
  <PresentationFormat>全屏显示(4:3)</PresentationFormat>
  <Paragraphs>1235</Paragraphs>
  <Slides>98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98</vt:i4>
      </vt:variant>
    </vt:vector>
  </HeadingPairs>
  <TitlesOfParts>
    <vt:vector size="104" baseType="lpstr">
      <vt:lpstr>黑体</vt:lpstr>
      <vt:lpstr>Arial</vt:lpstr>
      <vt:lpstr>Calibri</vt:lpstr>
      <vt:lpstr>Garamond</vt:lpstr>
      <vt:lpstr>Wingdings</vt:lpstr>
      <vt:lpstr>CentOS-CH-PPT2</vt:lpstr>
      <vt:lpstr>第14章 Apache基础</vt:lpstr>
      <vt:lpstr>本章内容要点</vt:lpstr>
      <vt:lpstr>本章学习目标 </vt:lpstr>
      <vt:lpstr>WWW和Apache</vt:lpstr>
      <vt:lpstr>Web服务器简介</vt:lpstr>
      <vt:lpstr>Web组件</vt:lpstr>
      <vt:lpstr>Web组件——URI</vt:lpstr>
      <vt:lpstr>Web组件——客户与服务器</vt:lpstr>
      <vt:lpstr>Web客户与服务器通信过程</vt:lpstr>
      <vt:lpstr>Web组件——HTTP协议（1）</vt:lpstr>
      <vt:lpstr>Web组件——HTTP协议（2）</vt:lpstr>
      <vt:lpstr>Web组件——HTTP协议（3）</vt:lpstr>
      <vt:lpstr>Web组件——HTTP协议（4）</vt:lpstr>
      <vt:lpstr>Web组件——HTTP协议（5）</vt:lpstr>
      <vt:lpstr>Web组件——HTTP协议（6）</vt:lpstr>
      <vt:lpstr>Web组件—— Web缓存和Web代理</vt:lpstr>
      <vt:lpstr>Web组件——  Cookie 和Session机制</vt:lpstr>
      <vt:lpstr>Web组件——  Web内容的构建组件</vt:lpstr>
      <vt:lpstr>HTML</vt:lpstr>
      <vt:lpstr>Linux下常用的Web服务器</vt:lpstr>
      <vt:lpstr>Apache简介</vt:lpstr>
      <vt:lpstr>Apache 的特性</vt:lpstr>
      <vt:lpstr>Apache 的结构</vt:lpstr>
      <vt:lpstr>Apache 的运行模式</vt:lpstr>
      <vt:lpstr>CentOS下的Apache</vt:lpstr>
      <vt:lpstr>Apache服务概览</vt:lpstr>
      <vt:lpstr>Apache的安装和启动</vt:lpstr>
      <vt:lpstr>Apache的相关文件</vt:lpstr>
      <vt:lpstr>查看Apache 的相关信息</vt:lpstr>
      <vt:lpstr>CentOS下Apache的默认配置</vt:lpstr>
      <vt:lpstr>CentOS下Apache的默认配置 （续）</vt:lpstr>
      <vt:lpstr>CentOS下Apache的默认配置 （续2）</vt:lpstr>
      <vt:lpstr>Apache配置基础</vt:lpstr>
      <vt:lpstr>Apache配置文件种类</vt:lpstr>
      <vt:lpstr>配置文件的基本语法</vt:lpstr>
      <vt:lpstr>Apache 的两种编译方式</vt:lpstr>
      <vt:lpstr>Apache 的模块</vt:lpstr>
      <vt:lpstr>获得Apache配置的帮助</vt:lpstr>
      <vt:lpstr>Apache 的基本配置指令</vt:lpstr>
      <vt:lpstr>Apache的服务器标识指令</vt:lpstr>
      <vt:lpstr>Apache的文件定位指令</vt:lpstr>
      <vt:lpstr>Apache Profork MPM  的相关指令 </vt:lpstr>
      <vt:lpstr>Apache 常用的全局配置指令</vt:lpstr>
      <vt:lpstr>Apache 的配置容器</vt:lpstr>
      <vt:lpstr>Apache 的配置容器（续）</vt:lpstr>
      <vt:lpstr>Apache主配置文件的组成 和配置指令的作用域</vt:lpstr>
      <vt:lpstr>Apache的基本配置</vt:lpstr>
      <vt:lpstr>主机访问控制简介</vt:lpstr>
      <vt:lpstr>访问控制的指令的作用范围</vt:lpstr>
      <vt:lpstr>Require 指令</vt:lpstr>
      <vt:lpstr>访问控制举例</vt:lpstr>
      <vt:lpstr>访问控制举例 续</vt:lpstr>
      <vt:lpstr>别名（Alias）</vt:lpstr>
      <vt:lpstr>容器选项配置（Options）</vt:lpstr>
      <vt:lpstr>Options指令的常用选项</vt:lpstr>
      <vt:lpstr>IndexOptions指令</vt:lpstr>
      <vt:lpstr>主机访问控制和别名 的配置举例</vt:lpstr>
      <vt:lpstr>配置每个用户的Web站点</vt:lpstr>
      <vt:lpstr>基于目录的配置文件</vt:lpstr>
      <vt:lpstr>使用.htaccess文件的方法</vt:lpstr>
      <vt:lpstr>认证和授权</vt:lpstr>
      <vt:lpstr>认证和授权简介</vt:lpstr>
      <vt:lpstr>两种认证</vt:lpstr>
      <vt:lpstr>认证和授权的证书存储 和相关模块</vt:lpstr>
      <vt:lpstr>认证相关指令</vt:lpstr>
      <vt:lpstr>授权</vt:lpstr>
      <vt:lpstr>管理基本认证的口令文件 ——htpasswd 命令</vt:lpstr>
      <vt:lpstr>管理摘要认证的口令文件 ——htdigest 命令</vt:lpstr>
      <vt:lpstr>管理认证组文件</vt:lpstr>
      <vt:lpstr>认证证书的权限</vt:lpstr>
      <vt:lpstr>认证和授权配置举例</vt:lpstr>
      <vt:lpstr>虚拟主机</vt:lpstr>
      <vt:lpstr>虚拟主机简介</vt:lpstr>
      <vt:lpstr>虚拟主机注意事项</vt:lpstr>
      <vt:lpstr>虚拟主机配置指令</vt:lpstr>
      <vt:lpstr>主服务器配置 与虚拟主机配置的关系</vt:lpstr>
      <vt:lpstr>使用单独的 虚拟主机配置文件</vt:lpstr>
      <vt:lpstr>配置基于IP的虚拟主机</vt:lpstr>
      <vt:lpstr>配置基于域名的虚拟主机 </vt:lpstr>
      <vt:lpstr>日志管理</vt:lpstr>
      <vt:lpstr>Apache 的日志</vt:lpstr>
      <vt:lpstr>Apache的日志滚动</vt:lpstr>
      <vt:lpstr>配置虚拟主机的日志</vt:lpstr>
      <vt:lpstr>Apache+mOD_SSL</vt:lpstr>
      <vt:lpstr>mod_ssl</vt:lpstr>
      <vt:lpstr>mod_ssl的默认配置文件</vt:lpstr>
      <vt:lpstr>SSL相关的Apache配置指令</vt:lpstr>
      <vt:lpstr>OpenSSL的加密算法套件 </vt:lpstr>
      <vt:lpstr>SSLCipherSuite</vt:lpstr>
      <vt:lpstr>SSLCipherSuite（续）</vt:lpstr>
      <vt:lpstr>SSLCipherSuite（续2）</vt:lpstr>
      <vt:lpstr>基于域名的SSL虚拟主机</vt:lpstr>
      <vt:lpstr>配置SSL 虚拟主机</vt:lpstr>
      <vt:lpstr>本章思考题</vt:lpstr>
      <vt:lpstr>本章实验</vt:lpstr>
      <vt:lpstr>进一步学习</vt:lpstr>
      <vt:lpstr>进一步学习（续）</vt:lpstr>
      <vt:lpstr>Apache的安全模块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第18章                    Apache基础</dc:title>
  <dc:creator>osmond</dc:creator>
  <cp:lastModifiedBy>Young</cp:lastModifiedBy>
  <cp:revision>219</cp:revision>
  <dcterms:created xsi:type="dcterms:W3CDTF">2011-10-26T14:13:40Z</dcterms:created>
  <dcterms:modified xsi:type="dcterms:W3CDTF">2019-02-17T14:21:13Z</dcterms:modified>
</cp:coreProperties>
</file>