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16"/>
  </p:notesMasterIdLst>
  <p:sldIdLst>
    <p:sldId id="256" r:id="rId2"/>
    <p:sldId id="271" r:id="rId3"/>
    <p:sldId id="266" r:id="rId4"/>
    <p:sldId id="338" r:id="rId5"/>
    <p:sldId id="337" r:id="rId6"/>
    <p:sldId id="339" r:id="rId7"/>
    <p:sldId id="387" r:id="rId8"/>
    <p:sldId id="388" r:id="rId9"/>
    <p:sldId id="390" r:id="rId10"/>
    <p:sldId id="391" r:id="rId11"/>
    <p:sldId id="422" r:id="rId12"/>
    <p:sldId id="423" r:id="rId13"/>
    <p:sldId id="424" r:id="rId14"/>
    <p:sldId id="426" r:id="rId15"/>
    <p:sldId id="427" r:id="rId16"/>
    <p:sldId id="425" r:id="rId17"/>
    <p:sldId id="469" r:id="rId18"/>
    <p:sldId id="393" r:id="rId19"/>
    <p:sldId id="392" r:id="rId20"/>
    <p:sldId id="395" r:id="rId21"/>
    <p:sldId id="428" r:id="rId22"/>
    <p:sldId id="429" r:id="rId23"/>
    <p:sldId id="430" r:id="rId24"/>
    <p:sldId id="431" r:id="rId25"/>
    <p:sldId id="432" r:id="rId26"/>
    <p:sldId id="433" r:id="rId27"/>
    <p:sldId id="389" r:id="rId28"/>
    <p:sldId id="397" r:id="rId29"/>
    <p:sldId id="403" r:id="rId30"/>
    <p:sldId id="385" r:id="rId31"/>
    <p:sldId id="398" r:id="rId32"/>
    <p:sldId id="407" r:id="rId33"/>
    <p:sldId id="405" r:id="rId34"/>
    <p:sldId id="409" r:id="rId35"/>
    <p:sldId id="404" r:id="rId36"/>
    <p:sldId id="408" r:id="rId37"/>
    <p:sldId id="406" r:id="rId38"/>
    <p:sldId id="410" r:id="rId39"/>
    <p:sldId id="359" r:id="rId40"/>
    <p:sldId id="360" r:id="rId41"/>
    <p:sldId id="361" r:id="rId42"/>
    <p:sldId id="362" r:id="rId43"/>
    <p:sldId id="363" r:id="rId44"/>
    <p:sldId id="364" r:id="rId45"/>
    <p:sldId id="365" r:id="rId46"/>
    <p:sldId id="366" r:id="rId47"/>
    <p:sldId id="367" r:id="rId48"/>
    <p:sldId id="370" r:id="rId49"/>
    <p:sldId id="368" r:id="rId50"/>
    <p:sldId id="369" r:id="rId51"/>
    <p:sldId id="371" r:id="rId52"/>
    <p:sldId id="372" r:id="rId53"/>
    <p:sldId id="373" r:id="rId54"/>
    <p:sldId id="380" r:id="rId55"/>
    <p:sldId id="381" r:id="rId56"/>
    <p:sldId id="374" r:id="rId57"/>
    <p:sldId id="357" r:id="rId58"/>
    <p:sldId id="378" r:id="rId59"/>
    <p:sldId id="379" r:id="rId60"/>
    <p:sldId id="340" r:id="rId61"/>
    <p:sldId id="341" r:id="rId62"/>
    <p:sldId id="383" r:id="rId63"/>
    <p:sldId id="384" r:id="rId64"/>
    <p:sldId id="358" r:id="rId65"/>
    <p:sldId id="418" r:id="rId66"/>
    <p:sldId id="419" r:id="rId67"/>
    <p:sldId id="420" r:id="rId68"/>
    <p:sldId id="421" r:id="rId69"/>
    <p:sldId id="345" r:id="rId70"/>
    <p:sldId id="411" r:id="rId71"/>
    <p:sldId id="412" r:id="rId72"/>
    <p:sldId id="413" r:id="rId73"/>
    <p:sldId id="414" r:id="rId74"/>
    <p:sldId id="415" r:id="rId75"/>
    <p:sldId id="416" r:id="rId76"/>
    <p:sldId id="417" r:id="rId77"/>
    <p:sldId id="346" r:id="rId78"/>
    <p:sldId id="347" r:id="rId79"/>
    <p:sldId id="348" r:id="rId80"/>
    <p:sldId id="349" r:id="rId81"/>
    <p:sldId id="350" r:id="rId82"/>
    <p:sldId id="351" r:id="rId83"/>
    <p:sldId id="352" r:id="rId84"/>
    <p:sldId id="436" r:id="rId85"/>
    <p:sldId id="435" r:id="rId86"/>
    <p:sldId id="445" r:id="rId87"/>
    <p:sldId id="446" r:id="rId88"/>
    <p:sldId id="444" r:id="rId89"/>
    <p:sldId id="447" r:id="rId90"/>
    <p:sldId id="470" r:id="rId91"/>
    <p:sldId id="448" r:id="rId92"/>
    <p:sldId id="449" r:id="rId93"/>
    <p:sldId id="450" r:id="rId94"/>
    <p:sldId id="451" r:id="rId95"/>
    <p:sldId id="452" r:id="rId96"/>
    <p:sldId id="453" r:id="rId97"/>
    <p:sldId id="454" r:id="rId98"/>
    <p:sldId id="455" r:id="rId99"/>
    <p:sldId id="434" r:id="rId100"/>
    <p:sldId id="471" r:id="rId101"/>
    <p:sldId id="472" r:id="rId102"/>
    <p:sldId id="473" r:id="rId103"/>
    <p:sldId id="474" r:id="rId104"/>
    <p:sldId id="456" r:id="rId105"/>
    <p:sldId id="457" r:id="rId106"/>
    <p:sldId id="458" r:id="rId107"/>
    <p:sldId id="459" r:id="rId108"/>
    <p:sldId id="460" r:id="rId109"/>
    <p:sldId id="461" r:id="rId110"/>
    <p:sldId id="475" r:id="rId111"/>
    <p:sldId id="477" r:id="rId112"/>
    <p:sldId id="270" r:id="rId113"/>
    <p:sldId id="269" r:id="rId114"/>
    <p:sldId id="272" r:id="rId11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446" autoAdjust="0"/>
  </p:normalViewPr>
  <p:slideViewPr>
    <p:cSldViewPr>
      <p:cViewPr varScale="1">
        <p:scale>
          <a:sx n="80" d="100"/>
          <a:sy n="80" d="100"/>
        </p:scale>
        <p:origin x="-1493"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2016/7/14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 xmlns:p14="http://schemas.microsoft.com/office/powerpoint/2010/main" val="1493780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a:t>
            </a:fld>
            <a:endParaRPr lang="zh-CN" altLang="en-US"/>
          </a:p>
        </p:txBody>
      </p:sp>
    </p:spTree>
    <p:extLst>
      <p:ext uri="{BB962C8B-B14F-4D97-AF65-F5344CB8AC3E}">
        <p14:creationId xmlns="" xmlns:p14="http://schemas.microsoft.com/office/powerpoint/2010/main" val="1595314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39</a:t>
            </a:fld>
            <a:endParaRPr lang="zh-CN" altLang="en-US"/>
          </a:p>
        </p:txBody>
      </p:sp>
    </p:spTree>
    <p:extLst>
      <p:ext uri="{BB962C8B-B14F-4D97-AF65-F5344CB8AC3E}">
        <p14:creationId xmlns="" xmlns:p14="http://schemas.microsoft.com/office/powerpoint/2010/main" val="1663024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http://www.im.ncnu.edu.tw/ycchen/cgi/</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42</a:t>
            </a:fld>
            <a:endParaRPr lang="zh-CN" altLang="en-US"/>
          </a:p>
        </p:txBody>
      </p:sp>
    </p:spTree>
    <p:extLst>
      <p:ext uri="{BB962C8B-B14F-4D97-AF65-F5344CB8AC3E}">
        <p14:creationId xmlns="" xmlns:p14="http://schemas.microsoft.com/office/powerpoint/2010/main" val="3768637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Tomcat</a:t>
            </a:r>
            <a:r>
              <a:rPr lang="zh-CN" altLang="zh-CN" sz="1200" kern="1200" dirty="0" smtClean="0">
                <a:solidFill>
                  <a:schemeClr val="tx1"/>
                </a:solidFill>
                <a:latin typeface="+mn-lt"/>
                <a:ea typeface="+mn-ea"/>
                <a:cs typeface="+mn-cs"/>
              </a:rPr>
              <a:t>的官方网站</a:t>
            </a:r>
            <a:r>
              <a:rPr lang="en-US" altLang="zh-CN" sz="1200" kern="1200" dirty="0" smtClean="0">
                <a:solidFill>
                  <a:schemeClr val="tx1"/>
                </a:solidFill>
                <a:latin typeface="+mn-lt"/>
                <a:ea typeface="+mn-ea"/>
                <a:cs typeface="+mn-cs"/>
              </a:rPr>
              <a:t>: http://tomcat.apache.org</a:t>
            </a:r>
            <a:r>
              <a:rPr lang="zh-CN" altLang="zh-CN" sz="1200" kern="1200" dirty="0" smtClean="0">
                <a:solidFill>
                  <a:schemeClr val="tx1"/>
                </a:solidFill>
                <a:latin typeface="+mn-lt"/>
                <a:ea typeface="+mn-ea"/>
                <a:cs typeface="+mn-cs"/>
              </a:rPr>
              <a:t>，最新版本为</a:t>
            </a:r>
            <a:r>
              <a:rPr lang="en-US" altLang="zh-CN" sz="1200" kern="1200" dirty="0" smtClean="0">
                <a:solidFill>
                  <a:schemeClr val="tx1"/>
                </a:solidFill>
                <a:latin typeface="+mn-lt"/>
                <a:ea typeface="+mn-ea"/>
                <a:cs typeface="+mn-cs"/>
              </a:rPr>
              <a:t>8.0.28</a:t>
            </a:r>
            <a:r>
              <a:rPr lang="zh-CN" altLang="zh-CN" sz="1200" kern="1200" dirty="0" smtClean="0">
                <a:solidFill>
                  <a:schemeClr val="tx1"/>
                </a:solidFill>
                <a:latin typeface="+mn-lt"/>
                <a:ea typeface="+mn-ea"/>
                <a:cs typeface="+mn-cs"/>
              </a:rPr>
              <a:t>。但当前广泛使用的版本是</a:t>
            </a:r>
            <a:r>
              <a:rPr lang="en-US" altLang="zh-CN" sz="1200" kern="1200" dirty="0" smtClean="0">
                <a:solidFill>
                  <a:schemeClr val="tx1"/>
                </a:solidFill>
                <a:latin typeface="+mn-lt"/>
                <a:ea typeface="+mn-ea"/>
                <a:cs typeface="+mn-cs"/>
              </a:rPr>
              <a:t>Tomcat7</a:t>
            </a:r>
            <a:r>
              <a:rPr lang="zh-CN" altLang="zh-CN" sz="1200" kern="1200" dirty="0" smtClean="0">
                <a:solidFill>
                  <a:schemeClr val="tx1"/>
                </a:solidFill>
                <a:latin typeface="+mn-lt"/>
                <a:ea typeface="+mn-ea"/>
                <a:cs typeface="+mn-cs"/>
              </a:rPr>
              <a:t>，它实现了对于</a:t>
            </a:r>
            <a:r>
              <a:rPr lang="en-US" altLang="zh-CN" sz="1200" kern="1200" dirty="0" err="1" smtClean="0">
                <a:solidFill>
                  <a:schemeClr val="tx1"/>
                </a:solidFill>
                <a:latin typeface="+mn-lt"/>
                <a:ea typeface="+mn-ea"/>
                <a:cs typeface="+mn-cs"/>
              </a:rPr>
              <a:t>Servlet</a:t>
            </a:r>
            <a:r>
              <a:rPr lang="en-US" altLang="zh-CN" sz="1200" kern="1200" dirty="0" smtClean="0">
                <a:solidFill>
                  <a:schemeClr val="tx1"/>
                </a:solidFill>
                <a:latin typeface="+mn-lt"/>
                <a:ea typeface="+mn-ea"/>
                <a:cs typeface="+mn-cs"/>
              </a:rPr>
              <a:t> 3.0</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JSP 2.2</a:t>
            </a:r>
            <a:r>
              <a:rPr lang="zh-CN" altLang="zh-CN"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EL 2.2</a:t>
            </a:r>
            <a:r>
              <a:rPr lang="zh-CN" altLang="zh-CN" sz="1200" kern="1200" dirty="0" smtClean="0">
                <a:solidFill>
                  <a:schemeClr val="tx1"/>
                </a:solidFill>
                <a:latin typeface="+mn-lt"/>
                <a:ea typeface="+mn-ea"/>
                <a:cs typeface="+mn-cs"/>
              </a:rPr>
              <a:t>等特性的支持。</a:t>
            </a:r>
          </a:p>
          <a:p>
            <a:endParaRPr lang="en-US" altLang="zh-CN" dirty="0" smtClean="0"/>
          </a:p>
          <a:p>
            <a:endParaRPr lang="en-US" altLang="zh-CN" dirty="0" smtClean="0"/>
          </a:p>
          <a:p>
            <a:r>
              <a:rPr lang="en-US" altLang="zh-CN" dirty="0" smtClean="0"/>
              <a:t>http://www.ha97.com/category/web-server/tomcat</a:t>
            </a:r>
          </a:p>
          <a:p>
            <a:r>
              <a:rPr lang="en-US" altLang="zh-CN" dirty="0" smtClean="0"/>
              <a:t>http://baike.so.com/doc/40408.html</a:t>
            </a:r>
          </a:p>
          <a:p>
            <a:endParaRPr lang="en-US" altLang="zh-CN" dirty="0" smtClean="0"/>
          </a:p>
          <a:p>
            <a:r>
              <a:rPr lang="en-US" altLang="zh-CN" dirty="0" smtClean="0"/>
              <a:t>JAVA_OPTS</a:t>
            </a:r>
          </a:p>
          <a:p>
            <a:r>
              <a:rPr lang="en-US" altLang="zh-CN" dirty="0" smtClean="0"/>
              <a:t>  - http://blog.sina.com.cn/s/blog_684fe8af0100v4mt.html</a:t>
            </a:r>
          </a:p>
          <a:p>
            <a:r>
              <a:rPr lang="en-US" altLang="zh-CN" dirty="0" smtClean="0"/>
              <a:t>  - http://www.cnblogs.com/mingforyou/archive/2012/03/03/2378143.html</a:t>
            </a:r>
          </a:p>
          <a:p>
            <a:r>
              <a:rPr lang="en-US" altLang="zh-CN" dirty="0" smtClean="0"/>
              <a:t>  - http://www.th7.cn/Program/java/201303/127995.shtml</a:t>
            </a:r>
          </a:p>
          <a:p>
            <a:r>
              <a:rPr lang="en-US" altLang="zh-CN" dirty="0" smtClean="0"/>
              <a:t>  - http://jingyan.baidu.com/article/8065f87fcc0f182330249841.html</a:t>
            </a:r>
          </a:p>
          <a:p>
            <a:endParaRPr lang="en-US" altLang="zh-CN" dirty="0" smtClean="0"/>
          </a:p>
          <a:p>
            <a:r>
              <a:rPr lang="en-US" altLang="zh-CN" sz="1200" b="0" i="0" kern="1200" dirty="0" smtClean="0">
                <a:solidFill>
                  <a:schemeClr val="tx1"/>
                </a:solidFill>
                <a:latin typeface="+mn-lt"/>
                <a:ea typeface="+mn-ea"/>
                <a:cs typeface="+mn-cs"/>
              </a:rPr>
              <a:t>tomcat</a:t>
            </a:r>
            <a:r>
              <a:rPr lang="zh-CN" altLang="en-US" sz="1200" b="0" i="0" kern="1200" dirty="0" smtClean="0">
                <a:solidFill>
                  <a:schemeClr val="tx1"/>
                </a:solidFill>
                <a:latin typeface="+mn-lt"/>
                <a:ea typeface="+mn-ea"/>
                <a:cs typeface="+mn-cs"/>
              </a:rPr>
              <a:t>性能调优</a:t>
            </a:r>
            <a:endParaRPr lang="en-US" altLang="zh-CN" dirty="0" smtClean="0"/>
          </a:p>
          <a:p>
            <a:r>
              <a:rPr lang="en-US" altLang="zh-CN" dirty="0" smtClean="0"/>
              <a:t>  - http://www.cnblogs.com/littlehb/archive/2013/03/11/2953390.html</a:t>
            </a:r>
          </a:p>
          <a:p>
            <a:r>
              <a:rPr lang="en-US" altLang="zh-CN" dirty="0" smtClean="0"/>
              <a:t>  - http://blog.sina.com.cn/s/blog_8413c1e201019l3z.html</a:t>
            </a:r>
            <a:endParaRPr lang="en-US" altLang="zh-CN" sz="1200" b="0" i="0" kern="1200" dirty="0" smtClean="0">
              <a:solidFill>
                <a:schemeClr val="tx1"/>
              </a:solidFill>
              <a:latin typeface="+mn-lt"/>
              <a:ea typeface="+mn-ea"/>
              <a:cs typeface="+mn-cs"/>
            </a:endParaRPr>
          </a:p>
          <a:p>
            <a:r>
              <a:rPr lang="en-US" altLang="zh-CN" dirty="0" smtClean="0"/>
              <a:t>  - http://blog.csdn.net/herrapfel/article/details/1717081</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CentOS</a:t>
            </a:r>
            <a:r>
              <a:rPr lang="en-US" sz="1200" kern="1200" dirty="0" smtClean="0">
                <a:solidFill>
                  <a:schemeClr val="tx1"/>
                </a:solidFill>
                <a:latin typeface="+mn-lt"/>
                <a:ea typeface="+mn-ea"/>
                <a:cs typeface="+mn-cs"/>
              </a:rPr>
              <a:t> 7</a:t>
            </a:r>
            <a:r>
              <a:rPr lang="zh-CN" altLang="en-US" sz="1200" kern="1200" dirty="0" smtClean="0">
                <a:solidFill>
                  <a:schemeClr val="tx1"/>
                </a:solidFill>
                <a:latin typeface="+mn-lt"/>
                <a:ea typeface="+mn-ea"/>
                <a:cs typeface="+mn-cs"/>
              </a:rPr>
              <a:t>中，这些模块通过配置文件</a:t>
            </a:r>
            <a:r>
              <a:rPr lang="en-US" sz="1200" kern="1200" dirty="0" smtClean="0">
                <a:solidFill>
                  <a:schemeClr val="tx1"/>
                </a:solidFill>
                <a:latin typeface="+mn-lt"/>
                <a:ea typeface="+mn-ea"/>
                <a:cs typeface="+mn-cs"/>
              </a:rPr>
              <a:t>/etc/</a:t>
            </a:r>
            <a:r>
              <a:rPr lang="en-US" sz="1200" kern="1200" dirty="0" err="1" smtClean="0">
                <a:solidFill>
                  <a:schemeClr val="tx1"/>
                </a:solidFill>
                <a:latin typeface="+mn-lt"/>
                <a:ea typeface="+mn-ea"/>
                <a:cs typeface="+mn-cs"/>
              </a:rPr>
              <a:t>httpd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conf.modules.d</a:t>
            </a:r>
            <a:r>
              <a:rPr lang="en-US" sz="1200" kern="1200" dirty="0" smtClean="0">
                <a:solidFill>
                  <a:schemeClr val="tx1"/>
                </a:solidFill>
                <a:latin typeface="+mn-lt"/>
                <a:ea typeface="+mn-ea"/>
                <a:cs typeface="+mn-cs"/>
              </a:rPr>
              <a:t>/00-proxy.conf</a:t>
            </a:r>
            <a:r>
              <a:rPr lang="zh-CN" altLang="en-US" sz="1200" kern="1200" dirty="0" smtClean="0">
                <a:solidFill>
                  <a:schemeClr val="tx1"/>
                </a:solidFill>
                <a:latin typeface="+mn-lt"/>
                <a:ea typeface="+mn-ea"/>
                <a:cs typeface="+mn-cs"/>
              </a:rPr>
              <a:t>动态加载</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104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zh-CN" sz="2000" dirty="0" smtClean="0"/>
              <a:t>默认使用</a:t>
            </a:r>
            <a:r>
              <a:rPr lang="zh-CN" altLang="en-US" sz="2000" dirty="0" smtClean="0"/>
              <a:t>加权请求计数（</a:t>
            </a:r>
            <a:r>
              <a:rPr lang="en-US" sz="2000" dirty="0" err="1" smtClean="0"/>
              <a:t>byrequests</a:t>
            </a:r>
            <a:r>
              <a:rPr lang="zh-CN" altLang="en-US" sz="2000" dirty="0" smtClean="0"/>
              <a:t>）</a:t>
            </a:r>
            <a:r>
              <a:rPr lang="zh-CN" altLang="zh-CN" sz="2000" dirty="0" smtClean="0"/>
              <a:t>负载均衡算法将请求分发给后端的一台服务器</a:t>
            </a:r>
            <a:endParaRPr lang="zh-CN" altLang="en-US" sz="2000" dirty="0" smtClean="0"/>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108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112</a:t>
            </a:fld>
            <a:endParaRPr lang="zh-CN" altLang="en-US"/>
          </a:p>
        </p:txBody>
      </p:sp>
    </p:spTree>
    <p:extLst>
      <p:ext uri="{BB962C8B-B14F-4D97-AF65-F5344CB8AC3E}">
        <p14:creationId xmlns="" xmlns:p14="http://schemas.microsoft.com/office/powerpoint/2010/main" val="395067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熟悉 </a:t>
            </a:r>
            <a:r>
              <a:rPr lang="en-US" altLang="zh-CN" dirty="0" smtClean="0"/>
              <a:t>Apache </a:t>
            </a:r>
            <a:r>
              <a:rPr lang="zh-CN" altLang="en-US" dirty="0" smtClean="0"/>
              <a:t>的 </a:t>
            </a:r>
            <a:r>
              <a:rPr lang="en-US" altLang="zh-CN" dirty="0" err="1" smtClean="0"/>
              <a:t>FastCGI</a:t>
            </a:r>
            <a:r>
              <a:rPr lang="en-US" altLang="zh-CN" dirty="0" smtClean="0"/>
              <a:t> </a:t>
            </a:r>
            <a:r>
              <a:rPr lang="zh-CN" altLang="en-US" dirty="0" smtClean="0"/>
              <a:t>配置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a:t>
            </a:fld>
            <a:endParaRPr lang="zh-CN" altLang="en-US"/>
          </a:p>
        </p:txBody>
      </p:sp>
    </p:spTree>
    <p:extLst>
      <p:ext uri="{BB962C8B-B14F-4D97-AF65-F5344CB8AC3E}">
        <p14:creationId xmlns="" xmlns:p14="http://schemas.microsoft.com/office/powerpoint/2010/main" val="899541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http://repo.mysql.com/ </a:t>
            </a:r>
            <a:r>
              <a:rPr lang="zh-CN" altLang="en-US" dirty="0" smtClean="0"/>
              <a:t>提供了 </a:t>
            </a:r>
            <a:r>
              <a:rPr lang="en-US" altLang="zh-CN" dirty="0" smtClean="0"/>
              <a:t>YUM </a:t>
            </a:r>
            <a:r>
              <a:rPr lang="zh-CN" altLang="en-US" dirty="0" smtClean="0"/>
              <a:t>和 </a:t>
            </a:r>
            <a:r>
              <a:rPr lang="en-US" altLang="zh-CN" dirty="0" smtClean="0"/>
              <a:t>APT </a:t>
            </a:r>
            <a:r>
              <a:rPr lang="zh-CN" altLang="en-US" dirty="0" smtClean="0"/>
              <a:t>的仓库 </a:t>
            </a:r>
            <a:r>
              <a:rPr lang="en-US" altLang="zh-CN" dirty="0" smtClean="0"/>
              <a:t>release </a:t>
            </a:r>
            <a:r>
              <a:rPr lang="zh-CN" altLang="en-US" dirty="0" smtClean="0"/>
              <a:t>文件 </a:t>
            </a:r>
            <a:r>
              <a:rPr lang="en-US" altLang="zh-CN" dirty="0" smtClean="0"/>
              <a:t>rpm/</a:t>
            </a:r>
            <a:r>
              <a:rPr lang="en-US" altLang="zh-CN" dirty="0" err="1" smtClean="0"/>
              <a:t>deb</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11</a:t>
            </a:fld>
            <a:endParaRPr lang="zh-CN" altLang="en-US"/>
          </a:p>
        </p:txBody>
      </p:sp>
    </p:spTree>
    <p:extLst>
      <p:ext uri="{BB962C8B-B14F-4D97-AF65-F5344CB8AC3E}">
        <p14:creationId xmlns="" xmlns:p14="http://schemas.microsoft.com/office/powerpoint/2010/main" val="683648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usr</a:t>
            </a:r>
            <a:r>
              <a:rPr lang="en-US" altLang="zh-CN" sz="1200" kern="1200" dirty="0" smtClean="0">
                <a:solidFill>
                  <a:schemeClr val="tx1"/>
                </a:solidFill>
                <a:latin typeface="+mn-lt"/>
                <a:ea typeface="+mn-ea"/>
                <a:cs typeface="+mn-cs"/>
              </a:rPr>
              <a:t>/bin/</a:t>
            </a:r>
            <a:r>
              <a:rPr lang="en-US" altLang="zh-CN" sz="1200" kern="1200" dirty="0" err="1" smtClean="0">
                <a:solidFill>
                  <a:schemeClr val="tx1"/>
                </a:solidFill>
                <a:latin typeface="+mn-lt"/>
                <a:ea typeface="+mn-ea"/>
                <a:cs typeface="+mn-cs"/>
              </a:rPr>
              <a:t>mysql_secure_installation</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18</a:t>
            </a:fld>
            <a:endParaRPr lang="zh-CN" altLang="en-US"/>
          </a:p>
        </p:txBody>
      </p:sp>
    </p:spTree>
    <p:extLst>
      <p:ext uri="{BB962C8B-B14F-4D97-AF65-F5344CB8AC3E}">
        <p14:creationId xmlns="" xmlns:p14="http://schemas.microsoft.com/office/powerpoint/2010/main" val="96465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此配置案例来自</a:t>
            </a:r>
            <a:r>
              <a:rPr lang="en-US" altLang="zh-CN" dirty="0" smtClean="0"/>
              <a:t>《</a:t>
            </a:r>
            <a:r>
              <a:rPr lang="zh-CN" altLang="en-US" dirty="0" smtClean="0"/>
              <a:t>高性能</a:t>
            </a:r>
            <a:r>
              <a:rPr lang="en-US" altLang="zh-CN" dirty="0" err="1" smtClean="0"/>
              <a:t>MySQL</a:t>
            </a:r>
            <a:r>
              <a:rPr lang="zh-CN" altLang="en-US" dirty="0" smtClean="0"/>
              <a:t>（第</a:t>
            </a:r>
            <a:r>
              <a:rPr lang="en-US" altLang="zh-CN" dirty="0" smtClean="0"/>
              <a:t>3</a:t>
            </a:r>
            <a:r>
              <a:rPr lang="zh-CN" altLang="en-US" dirty="0" smtClean="0"/>
              <a:t>版）</a:t>
            </a:r>
            <a:r>
              <a:rPr lang="en-US" altLang="zh-CN" dirty="0" smtClean="0"/>
              <a:t>》</a:t>
            </a:r>
            <a:r>
              <a:rPr lang="zh-CN" altLang="en-US" dirty="0" smtClean="0"/>
              <a:t>第</a:t>
            </a:r>
            <a:r>
              <a:rPr lang="en-US" altLang="zh-CN" dirty="0" smtClean="0"/>
              <a:t>8</a:t>
            </a:r>
            <a:r>
              <a:rPr lang="zh-CN" altLang="en-US" dirty="0" smtClean="0"/>
              <a:t>章</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25</a:t>
            </a:fld>
            <a:endParaRPr lang="zh-CN" altLang="en-US"/>
          </a:p>
        </p:txBody>
      </p:sp>
    </p:spTree>
    <p:extLst>
      <p:ext uri="{BB962C8B-B14F-4D97-AF65-F5344CB8AC3E}">
        <p14:creationId xmlns="" xmlns:p14="http://schemas.microsoft.com/office/powerpoint/2010/main" val="1937849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http://developer.51cto.com/art/200902/108601.htm</a:t>
            </a:r>
          </a:p>
          <a:p>
            <a:r>
              <a:rPr lang="en-US" altLang="zh-CN" dirty="0" smtClean="0"/>
              <a:t>http://blog.csdn.net/hguisu/article/details/6163621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http://blog.csdn.net/hguisu/article/details/7353793</a:t>
            </a:r>
            <a:endParaRPr lang="zh-CN" altLang="en-US" dirty="0" smtClean="0"/>
          </a:p>
          <a:p>
            <a:r>
              <a:rPr lang="en-US" altLang="zh-CN" dirty="0" smtClean="0"/>
              <a:t>http://blog.csdn.net/hguisu/article/details/8836819</a:t>
            </a:r>
          </a:p>
          <a:p>
            <a:endParaRPr lang="en-US" altLang="zh-CN" dirty="0" smtClean="0"/>
          </a:p>
          <a:p>
            <a:r>
              <a:rPr lang="en-US" altLang="zh-CN" dirty="0" smtClean="0"/>
              <a:t>http://os.51cto.com/art/201303/385437.htm</a:t>
            </a:r>
          </a:p>
          <a:p>
            <a:r>
              <a:rPr lang="en-US" altLang="zh-CN" dirty="0" smtClean="0"/>
              <a:t>http://www.cnblogs.com/wenanry/archive/2012/02/26/2368398.html</a:t>
            </a:r>
          </a:p>
          <a:p>
            <a:endParaRPr lang="en-US" altLang="zh-CN" dirty="0" smtClean="0"/>
          </a:p>
          <a:p>
            <a:r>
              <a:rPr lang="en-US" altLang="zh-CN" dirty="0" smtClean="0"/>
              <a:t>http://www.redisbook.com/en/latest/</a:t>
            </a:r>
          </a:p>
          <a:p>
            <a:r>
              <a:rPr lang="en-US" altLang="zh-CN" dirty="0" smtClean="0"/>
              <a:t>http://huangz.me/en/latest/</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27</a:t>
            </a:fld>
            <a:endParaRPr lang="zh-CN" altLang="en-US"/>
          </a:p>
        </p:txBody>
      </p:sp>
    </p:spTree>
    <p:extLst>
      <p:ext uri="{BB962C8B-B14F-4D97-AF65-F5344CB8AC3E}">
        <p14:creationId xmlns="" xmlns:p14="http://schemas.microsoft.com/office/powerpoint/2010/main" val="1450251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30</a:t>
            </a:fld>
            <a:endParaRPr lang="zh-CN" altLang="en-US"/>
          </a:p>
        </p:txBody>
      </p:sp>
    </p:spTree>
    <p:extLst>
      <p:ext uri="{BB962C8B-B14F-4D97-AF65-F5344CB8AC3E}">
        <p14:creationId xmlns="" xmlns:p14="http://schemas.microsoft.com/office/powerpoint/2010/main" val="1266337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err="1" smtClean="0">
                <a:solidFill>
                  <a:schemeClr val="tx1"/>
                </a:solidFill>
                <a:latin typeface="+mn-lt"/>
                <a:ea typeface="+mn-ea"/>
                <a:cs typeface="+mn-cs"/>
              </a:rPr>
              <a:t>Memcached</a:t>
            </a:r>
            <a:r>
              <a:rPr lang="zh-CN" altLang="zh-CN" sz="1200" kern="1200" dirty="0" smtClean="0">
                <a:solidFill>
                  <a:schemeClr val="tx1"/>
                </a:solidFill>
                <a:latin typeface="+mn-lt"/>
                <a:ea typeface="+mn-ea"/>
                <a:cs typeface="+mn-cs"/>
              </a:rPr>
              <a:t>的键值缓存仅存在于内存中，一旦重启服务或关机其缓存即被清空</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31</a:t>
            </a:fld>
            <a:endParaRPr lang="zh-CN" altLang="en-US"/>
          </a:p>
        </p:txBody>
      </p:sp>
    </p:spTree>
    <p:extLst>
      <p:ext uri="{BB962C8B-B14F-4D97-AF65-F5344CB8AC3E}">
        <p14:creationId xmlns="" xmlns:p14="http://schemas.microsoft.com/office/powerpoint/2010/main" val="1599538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err="1" smtClean="0">
                <a:solidFill>
                  <a:schemeClr val="tx1"/>
                </a:solidFill>
                <a:latin typeface="+mn-lt"/>
                <a:ea typeface="+mn-ea"/>
                <a:cs typeface="+mn-cs"/>
              </a:rPr>
              <a:t>Redis</a:t>
            </a:r>
            <a:r>
              <a:rPr lang="zh-CN" altLang="zh-CN" sz="1200" kern="1200" dirty="0" smtClean="0">
                <a:solidFill>
                  <a:schemeClr val="tx1"/>
                </a:solidFill>
                <a:latin typeface="+mn-lt"/>
                <a:ea typeface="+mn-ea"/>
                <a:cs typeface="+mn-cs"/>
              </a:rPr>
              <a:t>在一定程度上弥补了</a:t>
            </a:r>
            <a:r>
              <a:rPr lang="en-US" altLang="zh-CN" sz="1200" kern="1200" dirty="0" err="1" smtClean="0">
                <a:solidFill>
                  <a:schemeClr val="tx1"/>
                </a:solidFill>
                <a:latin typeface="+mn-lt"/>
                <a:ea typeface="+mn-ea"/>
                <a:cs typeface="+mn-cs"/>
              </a:rPr>
              <a:t>Memcached</a:t>
            </a:r>
            <a:r>
              <a:rPr lang="zh-CN" altLang="zh-CN" sz="1200" kern="1200" dirty="0" smtClean="0">
                <a:solidFill>
                  <a:schemeClr val="tx1"/>
                </a:solidFill>
                <a:latin typeface="+mn-lt"/>
                <a:ea typeface="+mn-ea"/>
                <a:cs typeface="+mn-cs"/>
              </a:rPr>
              <a:t>的这一缺陷，它具有持久性，即可以将内存的缓存写入磁盘</a:t>
            </a:r>
            <a:endParaRPr lang="en-US" altLang="zh-CN" dirty="0" smtClean="0"/>
          </a:p>
          <a:p>
            <a:endParaRPr lang="en-US" altLang="zh-CN" dirty="0" smtClean="0"/>
          </a:p>
          <a:p>
            <a:r>
              <a:rPr lang="en-US" altLang="zh-CN" dirty="0" smtClean="0"/>
              <a:t>http://redis.io/commands</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35</a:t>
            </a:fld>
            <a:endParaRPr lang="zh-CN" altLang="en-US"/>
          </a:p>
        </p:txBody>
      </p:sp>
    </p:spTree>
    <p:extLst>
      <p:ext uri="{BB962C8B-B14F-4D97-AF65-F5344CB8AC3E}">
        <p14:creationId xmlns="" xmlns:p14="http://schemas.microsoft.com/office/powerpoint/2010/main" val="200144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2016年7月14日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2016年7月14日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2016年7月14日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2016年7月14日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2016年7月14日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ffectivemysql.com/" TargetMode="External"/><Relationship Id="rId2" Type="http://schemas.openxmlformats.org/officeDocument/2006/relationships/hyperlink" Target="http://www.highperfmysql.com/" TargetMode="External"/><Relationship Id="rId1" Type="http://schemas.openxmlformats.org/officeDocument/2006/relationships/slideLayout" Target="../slideLayouts/slideLayout2.xml"/><Relationship Id="rId4" Type="http://schemas.openxmlformats.org/officeDocument/2006/relationships/hyperlink" Target="https://tools.percona.com/wizard"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hyperlink" Target="http://openjdk.java.net/"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smtClean="0"/>
              <a:t>第</a:t>
            </a:r>
            <a:r>
              <a:rPr lang="en-US" altLang="zh-CN" sz="4600" dirty="0" smtClean="0"/>
              <a:t>15</a:t>
            </a:r>
            <a:r>
              <a:rPr lang="zh-CN" altLang="en-US" sz="4600" dirty="0" smtClean="0"/>
              <a:t>章</a:t>
            </a:r>
            <a:r>
              <a:rPr lang="en-US" altLang="zh-CN" sz="4600" dirty="0"/>
              <a:t/>
            </a:r>
            <a:br>
              <a:rPr lang="en-US" altLang="zh-CN" sz="4600" dirty="0"/>
            </a:br>
            <a:r>
              <a:rPr lang="en-US" altLang="zh-CN" sz="4600" dirty="0" smtClean="0"/>
              <a:t>Apache</a:t>
            </a:r>
            <a:r>
              <a:rPr lang="zh-CN" altLang="en-US" sz="4600" dirty="0" smtClean="0"/>
              <a:t>进阶</a:t>
            </a:r>
            <a:endParaRPr lang="zh-CN" altLang="en-US" sz="4600" dirty="0"/>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smtClean="0"/>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357158" y="1928802"/>
            <a:ext cx="3372434" cy="4357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zh-CN" dirty="0" smtClean="0"/>
              <a:t>数据库特点</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sz="2400" dirty="0" smtClean="0"/>
              <a:t>可以同时处理几乎不限数量的用户</a:t>
            </a:r>
          </a:p>
          <a:p>
            <a:r>
              <a:rPr lang="zh-CN" altLang="en-US" sz="2400" dirty="0" smtClean="0"/>
              <a:t>可以处理拥有上千万条记录的大型数据</a:t>
            </a:r>
          </a:p>
          <a:p>
            <a:r>
              <a:rPr lang="zh-CN" altLang="en-US" sz="2400" dirty="0" smtClean="0"/>
              <a:t>简单有效的用户特权系统</a:t>
            </a:r>
          </a:p>
          <a:p>
            <a:r>
              <a:rPr lang="zh-CN" altLang="en-US" sz="2400" dirty="0" smtClean="0"/>
              <a:t>支持常见的</a:t>
            </a:r>
            <a:r>
              <a:rPr lang="en-US" altLang="zh-CN" sz="2400" dirty="0" smtClean="0"/>
              <a:t>SQL</a:t>
            </a:r>
            <a:r>
              <a:rPr lang="zh-CN" altLang="en-US" sz="2400" dirty="0" smtClean="0"/>
              <a:t>语句规范</a:t>
            </a:r>
          </a:p>
          <a:p>
            <a:r>
              <a:rPr lang="zh-CN" altLang="en-US" sz="2400" dirty="0" smtClean="0"/>
              <a:t>可移植行高，安装简单，小巧</a:t>
            </a:r>
          </a:p>
          <a:p>
            <a:r>
              <a:rPr lang="zh-CN" altLang="en-US" sz="2400" dirty="0" smtClean="0"/>
              <a:t>良好的运行效率，有丰富信息的网络支持</a:t>
            </a:r>
          </a:p>
          <a:p>
            <a:r>
              <a:rPr lang="zh-CN" altLang="en-US" sz="2400" dirty="0" smtClean="0"/>
              <a:t>相对其他大型数据库而言调试、管理，优化简单</a:t>
            </a:r>
          </a:p>
          <a:p>
            <a:r>
              <a:rPr lang="zh-CN" altLang="en-US" sz="2400" dirty="0" smtClean="0"/>
              <a:t>提供多种存储引擎支持，如（</a:t>
            </a:r>
            <a:r>
              <a:rPr lang="en-US" altLang="zh-CN" sz="2400" dirty="0" err="1" smtClean="0"/>
              <a:t>MyISAM</a:t>
            </a:r>
            <a:r>
              <a:rPr lang="zh-CN" altLang="en-US" sz="2400" dirty="0" smtClean="0"/>
              <a:t>、</a:t>
            </a:r>
            <a:r>
              <a:rPr lang="en-US" altLang="zh-CN" sz="2400" dirty="0" err="1" smtClean="0"/>
              <a:t>InnoDB</a:t>
            </a:r>
            <a:r>
              <a:rPr lang="zh-CN" altLang="en-US" sz="2400" dirty="0" smtClean="0"/>
              <a:t>等）。</a:t>
            </a:r>
            <a:r>
              <a:rPr lang="en-US" altLang="zh-CN" sz="2400" dirty="0" smtClean="0"/>
              <a:t>MySQL5.5</a:t>
            </a:r>
            <a:r>
              <a:rPr lang="zh-CN" altLang="en-US" sz="2400" dirty="0" smtClean="0"/>
              <a:t>默认使用高效的事务引擎</a:t>
            </a:r>
            <a:r>
              <a:rPr lang="en-US" altLang="zh-CN" sz="2400" dirty="0" err="1" smtClean="0"/>
              <a:t>InnoDB</a:t>
            </a:r>
            <a:endParaRPr lang="en-US" altLang="zh-CN" sz="2400" dirty="0" smtClean="0"/>
          </a:p>
          <a:p>
            <a:r>
              <a:rPr lang="zh-CN" altLang="en-US" sz="2400" dirty="0" smtClean="0"/>
              <a:t>支持复制功能（</a:t>
            </a:r>
            <a:r>
              <a:rPr lang="en-US" altLang="zh-CN" sz="2400" dirty="0" smtClean="0"/>
              <a:t>Replication</a:t>
            </a:r>
            <a:r>
              <a:rPr lang="zh-CN" altLang="en-US" sz="2400" dirty="0" smtClean="0"/>
              <a:t>）功能，为高可用的</a:t>
            </a:r>
            <a:r>
              <a:rPr lang="en-US" altLang="zh-CN" sz="2400" dirty="0" err="1" smtClean="0"/>
              <a:t>MySQL</a:t>
            </a:r>
            <a:r>
              <a:rPr lang="zh-CN" altLang="en-US" sz="2400" dirty="0" smtClean="0"/>
              <a:t>系统提供了可靠方案</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Apache</a:t>
            </a:r>
            <a:r>
              <a:rPr lang="zh-CN" altLang="en-US" dirty="0" smtClean="0"/>
              <a:t>与代理相关的配置指令</a:t>
            </a:r>
            <a:endParaRPr lang="zh-CN" altLang="en-US" dirty="0"/>
          </a:p>
        </p:txBody>
      </p:sp>
      <p:sp>
        <p:nvSpPr>
          <p:cNvPr id="3" name="内容占位符 2"/>
          <p:cNvSpPr>
            <a:spLocks noGrp="1"/>
          </p:cNvSpPr>
          <p:nvPr>
            <p:ph idx="1"/>
          </p:nvPr>
        </p:nvSpPr>
        <p:spPr/>
        <p:txBody>
          <a:bodyPr/>
          <a:lstStyle/>
          <a:p>
            <a:r>
              <a:rPr lang="en-US" altLang="zh-CN" dirty="0" err="1" smtClean="0"/>
              <a:t>ProxyRequests</a:t>
            </a:r>
            <a:endParaRPr lang="en-US" altLang="zh-CN" dirty="0" smtClean="0"/>
          </a:p>
          <a:p>
            <a:r>
              <a:rPr lang="en-US" altLang="zh-CN" dirty="0" err="1" smtClean="0"/>
              <a:t>ProxyPreserveHost</a:t>
            </a:r>
            <a:endParaRPr lang="en-US" altLang="zh-CN" dirty="0" smtClean="0"/>
          </a:p>
          <a:p>
            <a:r>
              <a:rPr lang="en-US" altLang="zh-CN" dirty="0" err="1" smtClean="0"/>
              <a:t>ProxyPass</a:t>
            </a:r>
            <a:endParaRPr lang="en-US" altLang="zh-CN" dirty="0" smtClean="0"/>
          </a:p>
          <a:p>
            <a:r>
              <a:rPr lang="en-US" altLang="zh-CN" dirty="0" err="1" smtClean="0"/>
              <a:t>ProxyPassMatch</a:t>
            </a:r>
            <a:endParaRPr lang="en-US" altLang="zh-CN" dirty="0" smtClean="0"/>
          </a:p>
          <a:p>
            <a:r>
              <a:rPr lang="en-US" altLang="zh-CN" dirty="0" err="1" smtClean="0"/>
              <a:t>ProxyPassReverse</a:t>
            </a:r>
            <a:endParaRPr lang="en-US" altLang="zh-CN" dirty="0" smtClean="0"/>
          </a:p>
          <a:p>
            <a:r>
              <a:rPr lang="en-US" altLang="zh-CN" dirty="0" smtClean="0"/>
              <a:t>&lt;Proxy&gt; &lt;/Proxy&gt;</a:t>
            </a:r>
          </a:p>
          <a:p>
            <a:r>
              <a:rPr lang="en-US" altLang="zh-CN" dirty="0" smtClean="0"/>
              <a:t>&lt;</a:t>
            </a:r>
            <a:r>
              <a:rPr lang="en-US" altLang="zh-CN" dirty="0" err="1" smtClean="0"/>
              <a:t>ProxyMatch</a:t>
            </a:r>
            <a:r>
              <a:rPr lang="en-US" altLang="zh-CN" dirty="0" smtClean="0"/>
              <a:t>&gt; &lt;/</a:t>
            </a:r>
            <a:r>
              <a:rPr lang="en-US" altLang="zh-CN" dirty="0" err="1" smtClean="0"/>
              <a:t>ProxyMatch</a:t>
            </a:r>
            <a:r>
              <a:rPr lang="en-US" altLang="zh-CN" dirty="0" smtClean="0"/>
              <a:t>&gt;</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100</a:t>
            </a:fld>
            <a:endParaRPr lang="en-US" altLang="zh-C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dirty="0" smtClean="0"/>
              <a:t>Apache</a:t>
            </a:r>
            <a:r>
              <a:rPr lang="zh-CN" altLang="en-US" dirty="0" smtClean="0"/>
              <a:t>反向代理</a:t>
            </a:r>
            <a:r>
              <a:rPr lang="en-US" dirty="0" smtClean="0"/>
              <a:t>HTTP</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101</a:t>
            </a:fld>
            <a:endParaRPr lang="en-US" altLang="zh-CN" dirty="0"/>
          </a:p>
        </p:txBody>
      </p:sp>
      <p:sp>
        <p:nvSpPr>
          <p:cNvPr id="7" name="TextBox 6"/>
          <p:cNvSpPr txBox="1"/>
          <p:nvPr/>
        </p:nvSpPr>
        <p:spPr>
          <a:xfrm>
            <a:off x="428596" y="1428736"/>
            <a:ext cx="8215370" cy="470898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&lt;</a:t>
            </a:r>
            <a:r>
              <a:rPr lang="en-US" sz="2000" dirty="0" err="1" smtClean="0"/>
              <a:t>VirtualHost</a:t>
            </a:r>
            <a:r>
              <a:rPr lang="en-US" sz="2000" dirty="0" smtClean="0"/>
              <a:t> _default_:80&gt;</a:t>
            </a:r>
            <a:endParaRPr lang="zh-CN" altLang="en-US" sz="2000" dirty="0" smtClean="0"/>
          </a:p>
          <a:p>
            <a:r>
              <a:rPr lang="en-US" sz="2000" dirty="0" smtClean="0"/>
              <a:t>    </a:t>
            </a:r>
            <a:r>
              <a:rPr lang="en-US" sz="2000" dirty="0" err="1" smtClean="0"/>
              <a:t>DocumentRoot</a:t>
            </a:r>
            <a:r>
              <a:rPr lang="en-US" sz="2000" dirty="0" smtClean="0"/>
              <a:t> /</a:t>
            </a:r>
            <a:r>
              <a:rPr lang="en-US" sz="2000" dirty="0" err="1" smtClean="0"/>
              <a:t>var</a:t>
            </a:r>
            <a:r>
              <a:rPr lang="en-US" sz="2000" dirty="0" smtClean="0"/>
              <a:t>/www/html</a:t>
            </a:r>
            <a:endParaRPr lang="zh-CN" altLang="en-US" sz="2000" dirty="0" smtClean="0"/>
          </a:p>
          <a:p>
            <a:r>
              <a:rPr lang="en-US" sz="2000" dirty="0" smtClean="0"/>
              <a:t>    </a:t>
            </a:r>
            <a:r>
              <a:rPr lang="en-US" sz="2000" dirty="0" err="1" smtClean="0"/>
              <a:t>ServerName</a:t>
            </a:r>
            <a:r>
              <a:rPr lang="en-US" sz="2000" dirty="0" smtClean="0"/>
              <a:t> www.olabs.lan</a:t>
            </a:r>
            <a:endParaRPr lang="zh-CN" altLang="en-US" sz="2000" dirty="0" smtClean="0"/>
          </a:p>
          <a:p>
            <a:r>
              <a:rPr lang="en-US" sz="2000" dirty="0" smtClean="0"/>
              <a:t> </a:t>
            </a:r>
            <a:endParaRPr lang="zh-CN" altLang="en-US" sz="2000" dirty="0" smtClean="0"/>
          </a:p>
          <a:p>
            <a:r>
              <a:rPr lang="en-US" sz="2000" b="1" dirty="0" smtClean="0"/>
              <a:t>    </a:t>
            </a:r>
            <a:r>
              <a:rPr lang="en-US" sz="2000" b="1" dirty="0" err="1" smtClean="0"/>
              <a:t>ProxyRequests</a:t>
            </a:r>
            <a:r>
              <a:rPr lang="en-US" sz="2000" b="1" dirty="0" smtClean="0"/>
              <a:t> Off			// </a:t>
            </a:r>
            <a:r>
              <a:rPr lang="zh-CN" altLang="en-US" sz="2000" b="1" dirty="0" smtClean="0"/>
              <a:t>关闭正向代理</a:t>
            </a:r>
            <a:endParaRPr lang="zh-CN" altLang="en-US" sz="2000" dirty="0" smtClean="0"/>
          </a:p>
          <a:p>
            <a:r>
              <a:rPr lang="en-US" sz="2000" b="1" dirty="0" smtClean="0"/>
              <a:t>    </a:t>
            </a:r>
            <a:r>
              <a:rPr lang="en-US" sz="2000" b="1" dirty="0" err="1" smtClean="0"/>
              <a:t>ProxyPreserveHost</a:t>
            </a:r>
            <a:r>
              <a:rPr lang="en-US" sz="2000" b="1" dirty="0" smtClean="0"/>
              <a:t> On</a:t>
            </a:r>
            <a:endParaRPr lang="zh-CN" altLang="en-US" sz="2000" dirty="0" smtClean="0"/>
          </a:p>
          <a:p>
            <a:endParaRPr lang="en-US" sz="2000" b="1" dirty="0" smtClean="0"/>
          </a:p>
          <a:p>
            <a:r>
              <a:rPr lang="en-US" sz="2000" b="1" dirty="0" smtClean="0"/>
              <a:t>    &lt;Proxy http://www.olabs.lan&gt;	// </a:t>
            </a:r>
            <a:r>
              <a:rPr lang="zh-CN" altLang="en-US" sz="2000" b="1" dirty="0" smtClean="0"/>
              <a:t>允许对</a:t>
            </a:r>
            <a:r>
              <a:rPr lang="en-US" sz="2000" b="1" dirty="0" smtClean="0"/>
              <a:t>http://www.olabs.lan</a:t>
            </a:r>
            <a:r>
              <a:rPr lang="zh-CN" altLang="en-US" sz="2000" b="1" dirty="0" smtClean="0"/>
              <a:t>的访问使用代理</a:t>
            </a:r>
            <a:endParaRPr lang="zh-CN" altLang="en-US" sz="2000" dirty="0" smtClean="0"/>
          </a:p>
          <a:p>
            <a:r>
              <a:rPr lang="en-US" sz="2000" b="1" dirty="0" smtClean="0"/>
              <a:t>        </a:t>
            </a:r>
            <a:r>
              <a:rPr lang="en-US" sz="2000" b="1" dirty="0" err="1" smtClean="0"/>
              <a:t>AllowOverride</a:t>
            </a:r>
            <a:r>
              <a:rPr lang="en-US" sz="2000" b="1" dirty="0" smtClean="0"/>
              <a:t> None</a:t>
            </a:r>
            <a:endParaRPr lang="zh-CN" altLang="en-US" sz="2000" dirty="0" smtClean="0"/>
          </a:p>
          <a:p>
            <a:r>
              <a:rPr lang="en-US" sz="2000" b="1" dirty="0" smtClean="0"/>
              <a:t>        Require all granted</a:t>
            </a:r>
            <a:endParaRPr lang="zh-CN" altLang="en-US" sz="2000" dirty="0" smtClean="0"/>
          </a:p>
          <a:p>
            <a:r>
              <a:rPr lang="en-US" sz="2000" b="1" dirty="0" smtClean="0"/>
              <a:t>    &lt;/Proxy&gt;</a:t>
            </a:r>
            <a:endParaRPr lang="zh-CN" altLang="en-US" sz="2000" dirty="0" smtClean="0"/>
          </a:p>
          <a:p>
            <a:r>
              <a:rPr lang="en-US" sz="2000" b="1" dirty="0" smtClean="0"/>
              <a:t>    </a:t>
            </a:r>
            <a:r>
              <a:rPr lang="en-US" sz="2000" b="1" dirty="0" err="1" smtClean="0"/>
              <a:t>ProxyPass</a:t>
            </a:r>
            <a:r>
              <a:rPr lang="en-US" sz="2000" b="1" dirty="0" smtClean="0"/>
              <a:t> /8848/ http://www.olabs.lan:8848/</a:t>
            </a:r>
            <a:endParaRPr lang="zh-CN" altLang="en-US" sz="2000" dirty="0" smtClean="0"/>
          </a:p>
          <a:p>
            <a:r>
              <a:rPr lang="en-US" sz="2000" b="1" dirty="0" smtClean="0"/>
              <a:t>    </a:t>
            </a:r>
            <a:r>
              <a:rPr lang="en-US" sz="2000" b="1" dirty="0" err="1" smtClean="0"/>
              <a:t>ProxyPassReverse</a:t>
            </a:r>
            <a:r>
              <a:rPr lang="en-US" sz="2000" b="1" dirty="0" smtClean="0"/>
              <a:t> /8848/ http://www.olabs.lan:8848/</a:t>
            </a:r>
            <a:endParaRPr lang="zh-CN" altLang="en-US" sz="2000" dirty="0" smtClean="0"/>
          </a:p>
          <a:p>
            <a:r>
              <a:rPr lang="en-US" sz="2000" dirty="0" smtClean="0"/>
              <a:t>&lt;/</a:t>
            </a:r>
            <a:r>
              <a:rPr lang="en-US" sz="2000" dirty="0" err="1" smtClean="0"/>
              <a:t>VirtualHost</a:t>
            </a:r>
            <a:r>
              <a:rPr lang="en-US" sz="2000" dirty="0" smtClean="0"/>
              <a:t>&gt;</a:t>
            </a:r>
            <a:endParaRPr lang="zh-CN" altLang="en-US" sz="20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s-ES" dirty="0" smtClean="0"/>
              <a:t>Apache</a:t>
            </a:r>
            <a:r>
              <a:rPr lang="zh-CN" altLang="en-US" dirty="0" smtClean="0"/>
              <a:t>反向代理</a:t>
            </a:r>
            <a:r>
              <a:rPr lang="es-ES" dirty="0" smtClean="0"/>
              <a:t>Tomcat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102</a:t>
            </a:fld>
            <a:endParaRPr lang="en-US" altLang="zh-CN" dirty="0"/>
          </a:p>
        </p:txBody>
      </p:sp>
      <p:sp>
        <p:nvSpPr>
          <p:cNvPr id="9" name="TextBox 8"/>
          <p:cNvSpPr txBox="1"/>
          <p:nvPr/>
        </p:nvSpPr>
        <p:spPr>
          <a:xfrm>
            <a:off x="428596" y="1405015"/>
            <a:ext cx="8215370" cy="452431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600" dirty="0" smtClean="0"/>
              <a:t>&lt;</a:t>
            </a:r>
            <a:r>
              <a:rPr lang="en-US" altLang="zh-CN" sz="1600" dirty="0" err="1" smtClean="0"/>
              <a:t>VirtualHost</a:t>
            </a:r>
            <a:r>
              <a:rPr lang="en-US" altLang="zh-CN" sz="1600" dirty="0" smtClean="0"/>
              <a:t> _default_:80&gt;</a:t>
            </a:r>
          </a:p>
          <a:p>
            <a:r>
              <a:rPr lang="en-US" altLang="zh-CN" sz="1600" dirty="0" smtClean="0"/>
              <a:t>    </a:t>
            </a:r>
            <a:r>
              <a:rPr lang="en-US" altLang="zh-CN" sz="1600" dirty="0" err="1" smtClean="0"/>
              <a:t>DocumentRoot</a:t>
            </a:r>
            <a:r>
              <a:rPr lang="en-US" altLang="zh-CN" sz="1600" dirty="0" smtClean="0"/>
              <a:t> /</a:t>
            </a:r>
            <a:r>
              <a:rPr lang="en-US" altLang="zh-CN" sz="1600" dirty="0" err="1" smtClean="0"/>
              <a:t>var</a:t>
            </a:r>
            <a:r>
              <a:rPr lang="en-US" altLang="zh-CN" sz="1600" dirty="0" smtClean="0"/>
              <a:t>/www/html</a:t>
            </a:r>
          </a:p>
          <a:p>
            <a:r>
              <a:rPr lang="en-US" altLang="zh-CN" sz="1600" dirty="0" smtClean="0"/>
              <a:t>    </a:t>
            </a:r>
            <a:r>
              <a:rPr lang="en-US" altLang="zh-CN" sz="1600" dirty="0" err="1" smtClean="0"/>
              <a:t>ServerName</a:t>
            </a:r>
            <a:r>
              <a:rPr lang="en-US" altLang="zh-CN" sz="1600" dirty="0" smtClean="0"/>
              <a:t> www.olabs.lan</a:t>
            </a:r>
          </a:p>
          <a:p>
            <a:r>
              <a:rPr lang="en-US" altLang="zh-CN" sz="1600" dirty="0" smtClean="0"/>
              <a:t>    …………</a:t>
            </a:r>
          </a:p>
          <a:p>
            <a:endParaRPr lang="en-US" altLang="zh-CN" sz="1600" dirty="0" smtClean="0"/>
          </a:p>
          <a:p>
            <a:r>
              <a:rPr lang="en-US" altLang="zh-CN" sz="1600" dirty="0" smtClean="0"/>
              <a:t>    Alias /docs /</a:t>
            </a:r>
            <a:r>
              <a:rPr lang="en-US" altLang="zh-CN" sz="1600" dirty="0" err="1" smtClean="0"/>
              <a:t>usr</a:t>
            </a:r>
            <a:r>
              <a:rPr lang="en-US" altLang="zh-CN" sz="1600" dirty="0" smtClean="0"/>
              <a:t>/share/tomcat/</a:t>
            </a:r>
            <a:r>
              <a:rPr lang="en-US" altLang="zh-CN" sz="1600" dirty="0" err="1" smtClean="0"/>
              <a:t>webapps</a:t>
            </a:r>
            <a:r>
              <a:rPr lang="en-US" altLang="zh-CN" sz="1600" dirty="0" smtClean="0"/>
              <a:t>/docs</a:t>
            </a:r>
          </a:p>
          <a:p>
            <a:r>
              <a:rPr lang="en-US" altLang="zh-CN" sz="1600" dirty="0" smtClean="0"/>
              <a:t>    &lt;Directory /</a:t>
            </a:r>
            <a:r>
              <a:rPr lang="en-US" altLang="zh-CN" sz="1600" dirty="0" err="1" smtClean="0"/>
              <a:t>usr</a:t>
            </a:r>
            <a:r>
              <a:rPr lang="en-US" altLang="zh-CN" sz="1600" dirty="0" smtClean="0"/>
              <a:t>/share/tomcat/</a:t>
            </a:r>
            <a:r>
              <a:rPr lang="en-US" altLang="zh-CN" sz="1600" dirty="0" err="1" smtClean="0"/>
              <a:t>webapps</a:t>
            </a:r>
            <a:r>
              <a:rPr lang="en-US" altLang="zh-CN" sz="1600" dirty="0" smtClean="0"/>
              <a:t>/docs&gt;</a:t>
            </a:r>
          </a:p>
          <a:p>
            <a:r>
              <a:rPr lang="en-US" altLang="zh-CN" sz="1600" dirty="0" smtClean="0"/>
              <a:t>        Options Indexes </a:t>
            </a:r>
            <a:r>
              <a:rPr lang="en-US" altLang="zh-CN" sz="1600" dirty="0" err="1" smtClean="0"/>
              <a:t>FollowSymlinks</a:t>
            </a:r>
            <a:endParaRPr lang="en-US" altLang="zh-CN" sz="1600" dirty="0" smtClean="0"/>
          </a:p>
          <a:p>
            <a:r>
              <a:rPr lang="en-US" altLang="zh-CN" sz="1600" dirty="0" smtClean="0"/>
              <a:t>        Require all granted</a:t>
            </a:r>
          </a:p>
          <a:p>
            <a:r>
              <a:rPr lang="en-US" altLang="zh-CN" sz="1600" dirty="0" smtClean="0"/>
              <a:t>    &lt;/Directory&gt;</a:t>
            </a:r>
          </a:p>
          <a:p>
            <a:endParaRPr lang="en-US" altLang="zh-CN" sz="1600" dirty="0" smtClean="0"/>
          </a:p>
          <a:p>
            <a:r>
              <a:rPr lang="en-US" altLang="zh-CN" sz="1600" dirty="0" smtClean="0"/>
              <a:t>    </a:t>
            </a:r>
            <a:r>
              <a:rPr lang="en-US" altLang="zh-CN" sz="1600" dirty="0" err="1" smtClean="0"/>
              <a:t>ProxyRequests</a:t>
            </a:r>
            <a:r>
              <a:rPr lang="en-US" altLang="zh-CN" sz="1600" dirty="0" smtClean="0"/>
              <a:t> Off		// </a:t>
            </a:r>
            <a:r>
              <a:rPr lang="zh-CN" altLang="en-US" sz="1600" dirty="0" smtClean="0"/>
              <a:t>关闭正向代理</a:t>
            </a:r>
          </a:p>
          <a:p>
            <a:r>
              <a:rPr lang="zh-CN" altLang="en-US" sz="1600" dirty="0" smtClean="0"/>
              <a:t>    </a:t>
            </a:r>
            <a:r>
              <a:rPr lang="en-US" altLang="zh-CN" sz="1600" dirty="0" err="1" smtClean="0"/>
              <a:t>ProxyPass</a:t>
            </a:r>
            <a:r>
              <a:rPr lang="en-US" altLang="zh-CN" sz="1600" dirty="0" smtClean="0"/>
              <a:t> /docs !		// </a:t>
            </a:r>
            <a:r>
              <a:rPr lang="zh-CN" altLang="en-US" sz="1600" dirty="0" smtClean="0"/>
              <a:t>不对 </a:t>
            </a:r>
            <a:r>
              <a:rPr lang="en-US" altLang="zh-CN" sz="1600" dirty="0" smtClean="0"/>
              <a:t>/docs </a:t>
            </a:r>
            <a:r>
              <a:rPr lang="zh-CN" altLang="en-US" sz="1600" dirty="0" smtClean="0"/>
              <a:t>的</a:t>
            </a:r>
            <a:r>
              <a:rPr lang="en-US" altLang="zh-CN" sz="1600" dirty="0" smtClean="0"/>
              <a:t>URI</a:t>
            </a:r>
            <a:r>
              <a:rPr lang="zh-CN" altLang="en-US" sz="1600" dirty="0" smtClean="0"/>
              <a:t>访问进行反向代理</a:t>
            </a:r>
          </a:p>
          <a:p>
            <a:endParaRPr lang="zh-CN" altLang="en-US" sz="1600" dirty="0" smtClean="0"/>
          </a:p>
          <a:p>
            <a:r>
              <a:rPr lang="zh-CN" altLang="en-US" sz="1600" dirty="0" smtClean="0"/>
              <a:t>    </a:t>
            </a:r>
            <a:r>
              <a:rPr lang="en-US" altLang="zh-CN" sz="1600" dirty="0" err="1" smtClean="0">
                <a:solidFill>
                  <a:srgbClr val="002060"/>
                </a:solidFill>
              </a:rPr>
              <a:t>ProxyPass</a:t>
            </a:r>
            <a:r>
              <a:rPr lang="en-US" altLang="zh-CN" sz="1600" dirty="0" smtClean="0">
                <a:solidFill>
                  <a:srgbClr val="002060"/>
                </a:solidFill>
              </a:rPr>
              <a:t> / ajp://localhost:8009/</a:t>
            </a:r>
            <a:r>
              <a:rPr lang="en-US" altLang="zh-CN" sz="1600" dirty="0" smtClean="0"/>
              <a:t>	// </a:t>
            </a:r>
            <a:r>
              <a:rPr lang="zh-CN" altLang="en-US" sz="1600" dirty="0" smtClean="0"/>
              <a:t>使用 </a:t>
            </a:r>
            <a:r>
              <a:rPr lang="en-US" altLang="zh-CN" sz="1600" dirty="0" smtClean="0"/>
              <a:t>AJP</a:t>
            </a:r>
            <a:r>
              <a:rPr lang="zh-CN" altLang="en-US" sz="1600" dirty="0" smtClean="0"/>
              <a:t>协议反向代理 </a:t>
            </a:r>
            <a:r>
              <a:rPr lang="en-US" altLang="zh-CN" sz="1600" dirty="0" smtClean="0"/>
              <a:t>Tomcat</a:t>
            </a:r>
            <a:r>
              <a:rPr lang="zh-CN" altLang="en-US" sz="1600" dirty="0" smtClean="0"/>
              <a:t>的默认实例</a:t>
            </a:r>
          </a:p>
          <a:p>
            <a:r>
              <a:rPr lang="zh-CN" altLang="en-US" sz="1600" dirty="0" smtClean="0"/>
              <a:t>    </a:t>
            </a:r>
            <a:r>
              <a:rPr lang="en-US" altLang="zh-CN" sz="1600" dirty="0" err="1" smtClean="0">
                <a:solidFill>
                  <a:srgbClr val="002060"/>
                </a:solidFill>
              </a:rPr>
              <a:t>ProxyPassReverse</a:t>
            </a:r>
            <a:r>
              <a:rPr lang="en-US" altLang="zh-CN" sz="1600" dirty="0" smtClean="0">
                <a:solidFill>
                  <a:srgbClr val="002060"/>
                </a:solidFill>
              </a:rPr>
              <a:t> / ajp://localhost:8009/</a:t>
            </a:r>
            <a:r>
              <a:rPr lang="en-US" altLang="zh-CN" sz="1600" dirty="0" smtClean="0"/>
              <a:t>	// </a:t>
            </a:r>
            <a:r>
              <a:rPr lang="zh-CN" altLang="en-US" sz="1600" dirty="0" smtClean="0"/>
              <a:t>避免</a:t>
            </a:r>
            <a:r>
              <a:rPr lang="en-US" altLang="zh-CN" sz="1600" dirty="0" smtClean="0"/>
              <a:t>Tomcat</a:t>
            </a:r>
            <a:r>
              <a:rPr lang="zh-CN" altLang="en-US" sz="1600" dirty="0" smtClean="0"/>
              <a:t>内的地址重定向绕过代理服务器</a:t>
            </a:r>
          </a:p>
          <a:p>
            <a:r>
              <a:rPr lang="en-US" altLang="zh-CN" sz="1600" dirty="0" smtClean="0"/>
              <a:t>&lt;/</a:t>
            </a:r>
            <a:r>
              <a:rPr lang="en-US" altLang="zh-CN" sz="1600" dirty="0" err="1" smtClean="0"/>
              <a:t>VirtualHost</a:t>
            </a:r>
            <a:r>
              <a:rPr lang="en-US" altLang="zh-CN" sz="1600" dirty="0" smtClean="0"/>
              <a:t>&gt;</a:t>
            </a:r>
            <a:endParaRPr lang="zh-CN" altLang="en-US" sz="16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Apache</a:t>
            </a:r>
            <a:r>
              <a:rPr lang="zh-CN" altLang="en-US" dirty="0" smtClean="0"/>
              <a:t>与负载均衡</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103</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负载均衡简介</a:t>
            </a:r>
            <a:endParaRPr lang="zh-CN" altLang="en-US" dirty="0"/>
          </a:p>
        </p:txBody>
      </p:sp>
      <p:sp>
        <p:nvSpPr>
          <p:cNvPr id="3" name="内容占位符 2"/>
          <p:cNvSpPr>
            <a:spLocks noGrp="1"/>
          </p:cNvSpPr>
          <p:nvPr>
            <p:ph idx="1"/>
          </p:nvPr>
        </p:nvSpPr>
        <p:spPr/>
        <p:txBody>
          <a:bodyPr/>
          <a:lstStyle/>
          <a:p>
            <a:r>
              <a:rPr lang="zh-CN" altLang="zh-CN" dirty="0" smtClean="0"/>
              <a:t>使用一组服务器设备同时承担一项业务</a:t>
            </a:r>
            <a:endParaRPr lang="en-US" altLang="zh-CN" dirty="0" smtClean="0"/>
          </a:p>
          <a:p>
            <a:pPr lvl="1"/>
            <a:r>
              <a:rPr lang="zh-CN" altLang="zh-CN" dirty="0" smtClean="0"/>
              <a:t>在这一组设备前端添加一个或多个设备负责分发客户请求</a:t>
            </a:r>
            <a:endParaRPr lang="en-US" altLang="zh-CN" dirty="0" smtClean="0"/>
          </a:p>
          <a:p>
            <a:pPr lvl="1"/>
            <a:r>
              <a:rPr lang="zh-CN" altLang="zh-CN" dirty="0" smtClean="0"/>
              <a:t>每次请求根据特定的负载均衡算法分发到一组服务器设备之一</a:t>
            </a:r>
            <a:endParaRPr lang="en-US" altLang="zh-CN" dirty="0" smtClean="0"/>
          </a:p>
          <a:p>
            <a:pPr lvl="1"/>
            <a:r>
              <a:rPr lang="zh-CN" altLang="zh-CN" dirty="0" smtClean="0"/>
              <a:t>这种设备称为负载均衡设备或负载均衡器</a:t>
            </a:r>
            <a:endParaRPr lang="en-US" altLang="zh-CN" dirty="0" smtClean="0"/>
          </a:p>
          <a:p>
            <a:pPr lvl="1"/>
            <a:r>
              <a:rPr lang="zh-CN" altLang="zh-CN" dirty="0" smtClean="0"/>
              <a:t>负载均衡设备不是基础网络设备，而是一种性能优化设备</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104</a:t>
            </a:fld>
            <a:endParaRPr lang="en-US" altLang="zh-CN"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负载均衡的分类</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smtClean="0"/>
              <a:t>DNS</a:t>
            </a:r>
            <a:r>
              <a:rPr lang="zh-CN" altLang="en-US" dirty="0" smtClean="0"/>
              <a:t>负载均衡</a:t>
            </a:r>
          </a:p>
          <a:p>
            <a:r>
              <a:rPr lang="en-US" altLang="zh-CN" dirty="0" smtClean="0"/>
              <a:t>NAT</a:t>
            </a:r>
            <a:r>
              <a:rPr lang="zh-CN" altLang="en-US" dirty="0" smtClean="0"/>
              <a:t>负载均衡</a:t>
            </a:r>
          </a:p>
          <a:p>
            <a:r>
              <a:rPr lang="zh-CN" altLang="en-US" dirty="0" smtClean="0"/>
              <a:t>反向代理负载均衡</a:t>
            </a:r>
            <a:endParaRPr lang="en-US" altLang="zh-CN" dirty="0" smtClean="0"/>
          </a:p>
          <a:p>
            <a:pPr lvl="1"/>
            <a:r>
              <a:rPr lang="zh-CN" altLang="en-US" dirty="0" smtClean="0"/>
              <a:t>将来自</a:t>
            </a:r>
            <a:r>
              <a:rPr lang="en-US" altLang="zh-CN" dirty="0" smtClean="0"/>
              <a:t>Internet</a:t>
            </a:r>
            <a:r>
              <a:rPr lang="zh-CN" altLang="en-US" dirty="0" smtClean="0"/>
              <a:t>上的连接请求以反向代理的方式动态地转发给内部网络上的多台服务器进行处理，从而达到负载均衡的目的。</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105</a:t>
            </a:fld>
            <a:endParaRPr lang="en-US" altLang="zh-C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负载均衡的分类</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第二层负载均衡</a:t>
            </a:r>
          </a:p>
          <a:p>
            <a:r>
              <a:rPr lang="zh-CN" altLang="en-US" dirty="0" smtClean="0"/>
              <a:t>第四层负载均衡</a:t>
            </a:r>
          </a:p>
          <a:p>
            <a:r>
              <a:rPr lang="zh-CN" altLang="en-US" dirty="0" smtClean="0"/>
              <a:t>第七层负载均衡</a:t>
            </a:r>
          </a:p>
          <a:p>
            <a:pPr lvl="1"/>
            <a:r>
              <a:rPr lang="zh-CN" altLang="en-US" dirty="0" smtClean="0"/>
              <a:t>也称应用层负载均衡。</a:t>
            </a:r>
            <a:endParaRPr lang="en-US" altLang="zh-CN" dirty="0" smtClean="0"/>
          </a:p>
          <a:p>
            <a:pPr lvl="1"/>
            <a:r>
              <a:rPr lang="zh-CN" altLang="en-US" dirty="0" smtClean="0"/>
              <a:t>提供了一种对访问流量的高层控制方式，如根据报头内的信息来执行负载均衡任务等。</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106</a:t>
            </a:fld>
            <a:endParaRPr lang="en-US" altLang="zh-CN"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负载均衡的分类</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dirty="0" smtClean="0"/>
              <a:t>软件负载均衡</a:t>
            </a:r>
          </a:p>
          <a:p>
            <a:pPr lvl="1"/>
            <a:r>
              <a:rPr lang="zh-CN" altLang="en-US" dirty="0" smtClean="0"/>
              <a:t>在一台或多台服务器相应的操作系统上安装一个或多个附加软件来实现负载均衡</a:t>
            </a:r>
            <a:endParaRPr lang="en-US" altLang="zh-CN" dirty="0" smtClean="0"/>
          </a:p>
          <a:p>
            <a:pPr lvl="1"/>
            <a:r>
              <a:rPr lang="zh-CN" altLang="en-US" dirty="0" smtClean="0"/>
              <a:t>优点是基于特定环境，配置简单，使用灵活，成本低廉，可以满足一般的负载均衡需求。</a:t>
            </a:r>
          </a:p>
          <a:p>
            <a:pPr lvl="1"/>
            <a:r>
              <a:rPr lang="zh-CN" altLang="en-US" dirty="0" smtClean="0"/>
              <a:t>如：</a:t>
            </a:r>
            <a:r>
              <a:rPr lang="en-US" altLang="zh-CN" dirty="0" smtClean="0"/>
              <a:t>LVS</a:t>
            </a:r>
            <a:r>
              <a:rPr lang="zh-CN" altLang="en-US" dirty="0" smtClean="0"/>
              <a:t>（</a:t>
            </a:r>
            <a:r>
              <a:rPr lang="en-US" altLang="zh-CN" dirty="0" smtClean="0"/>
              <a:t>4</a:t>
            </a:r>
            <a:r>
              <a:rPr lang="zh-CN" altLang="en-US" dirty="0" smtClean="0"/>
              <a:t>层实现）、</a:t>
            </a:r>
            <a:r>
              <a:rPr lang="en-US" altLang="zh-CN" dirty="0" err="1" smtClean="0"/>
              <a:t>Nginx</a:t>
            </a:r>
            <a:r>
              <a:rPr lang="zh-CN" altLang="en-US" dirty="0" smtClean="0"/>
              <a:t>（</a:t>
            </a:r>
            <a:r>
              <a:rPr lang="en-US" altLang="zh-CN" dirty="0" smtClean="0"/>
              <a:t>7</a:t>
            </a:r>
            <a:r>
              <a:rPr lang="zh-CN" altLang="en-US" dirty="0" smtClean="0"/>
              <a:t>层实现）</a:t>
            </a:r>
          </a:p>
          <a:p>
            <a:r>
              <a:rPr lang="zh-CN" altLang="en-US" dirty="0" smtClean="0"/>
              <a:t>硬件负载均衡</a:t>
            </a:r>
          </a:p>
          <a:p>
            <a:pPr lvl="1"/>
            <a:r>
              <a:rPr lang="zh-CN" altLang="en-US" dirty="0" smtClean="0"/>
              <a:t>使用专门的负载均衡设备（称之为负载均衡器）</a:t>
            </a:r>
          </a:p>
          <a:p>
            <a:pPr lvl="1"/>
            <a:r>
              <a:rPr lang="zh-CN" altLang="en-US" dirty="0" smtClean="0"/>
              <a:t>硬件负载均衡在功能、性能上优于软件方式，不过成本昂贵。</a:t>
            </a:r>
          </a:p>
          <a:p>
            <a:pPr lvl="1"/>
            <a:r>
              <a:rPr lang="zh-CN" altLang="en-US" dirty="0" smtClean="0"/>
              <a:t>如：</a:t>
            </a:r>
            <a:r>
              <a:rPr lang="en-US" altLang="zh-CN" dirty="0" smtClean="0"/>
              <a:t>F5 BIG-IP</a:t>
            </a:r>
            <a:r>
              <a:rPr lang="zh-CN" altLang="en-US" dirty="0" smtClean="0"/>
              <a:t>、</a:t>
            </a:r>
            <a:r>
              <a:rPr lang="en-US" altLang="zh-CN" dirty="0" err="1" smtClean="0"/>
              <a:t>Radware</a:t>
            </a:r>
            <a:r>
              <a:rPr lang="en-US" altLang="zh-CN" dirty="0" smtClean="0"/>
              <a:t> </a:t>
            </a:r>
            <a:r>
              <a:rPr lang="zh-CN" altLang="en-US" dirty="0" smtClean="0"/>
              <a:t>的 </a:t>
            </a:r>
            <a:r>
              <a:rPr lang="en-US" altLang="zh-CN" dirty="0" err="1" smtClean="0"/>
              <a:t>AppDirector</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107</a:t>
            </a:fld>
            <a:endParaRPr lang="en-US" altLang="zh-CN"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a:t>
            </a:r>
            <a:r>
              <a:rPr lang="en-US" altLang="zh-CN" dirty="0" smtClean="0"/>
              <a:t>Apache</a:t>
            </a:r>
            <a:r>
              <a:rPr lang="zh-CN" altLang="zh-CN" dirty="0" smtClean="0"/>
              <a:t>的负载均衡</a:t>
            </a:r>
            <a:endParaRPr lang="zh-CN" altLang="en-US" dirty="0"/>
          </a:p>
        </p:txBody>
      </p:sp>
      <p:sp>
        <p:nvSpPr>
          <p:cNvPr id="3" name="内容占位符 2"/>
          <p:cNvSpPr>
            <a:spLocks noGrp="1"/>
          </p:cNvSpPr>
          <p:nvPr>
            <p:ph idx="1"/>
          </p:nvPr>
        </p:nvSpPr>
        <p:spPr>
          <a:xfrm>
            <a:off x="457200" y="1214422"/>
            <a:ext cx="8229600" cy="4916503"/>
          </a:xfrm>
        </p:spPr>
        <p:txBody>
          <a:bodyPr/>
          <a:lstStyle/>
          <a:p>
            <a:r>
              <a:rPr lang="en-US" sz="2800" dirty="0" smtClean="0"/>
              <a:t>Apache</a:t>
            </a:r>
            <a:r>
              <a:rPr lang="zh-CN" altLang="zh-CN" sz="2800" dirty="0" smtClean="0"/>
              <a:t>实现了基于应用层的反向代理负载均衡</a:t>
            </a:r>
            <a:endParaRPr lang="en-US" altLang="zh-CN" sz="2800" dirty="0" smtClean="0"/>
          </a:p>
          <a:p>
            <a:r>
              <a:rPr lang="en-US" sz="2800" dirty="0" smtClean="0"/>
              <a:t>Apache</a:t>
            </a:r>
            <a:r>
              <a:rPr lang="zh-CN" altLang="en-US" sz="2800" dirty="0" smtClean="0"/>
              <a:t>提供了</a:t>
            </a:r>
            <a:r>
              <a:rPr lang="en-US" sz="2800" dirty="0" err="1" smtClean="0"/>
              <a:t>mod_proxy_balancer</a:t>
            </a:r>
            <a:r>
              <a:rPr lang="zh-CN" altLang="zh-CN" sz="2800" dirty="0" smtClean="0"/>
              <a:t>模块用于配置反向代理的上游服务器组</a:t>
            </a:r>
            <a:endParaRPr lang="en-US" altLang="zh-CN" sz="2800" dirty="0" smtClean="0"/>
          </a:p>
          <a:p>
            <a:pPr lvl="1"/>
            <a:r>
              <a:rPr lang="zh-CN" altLang="en-US" sz="2400" dirty="0" smtClean="0"/>
              <a:t>实现了</a:t>
            </a:r>
            <a:r>
              <a:rPr lang="en-US" sz="2400" dirty="0" smtClean="0"/>
              <a:t>HTTP</a:t>
            </a:r>
            <a:r>
              <a:rPr lang="zh-CN" altLang="en-US" sz="2400" dirty="0" smtClean="0"/>
              <a:t>、</a:t>
            </a:r>
            <a:r>
              <a:rPr lang="en-US" sz="2400" dirty="0" smtClean="0"/>
              <a:t>FTP </a:t>
            </a:r>
            <a:r>
              <a:rPr lang="zh-CN" altLang="en-US" sz="2400" dirty="0" smtClean="0"/>
              <a:t>和</a:t>
            </a:r>
            <a:r>
              <a:rPr lang="en-US" sz="2400" dirty="0" smtClean="0"/>
              <a:t> AJP13</a:t>
            </a:r>
            <a:r>
              <a:rPr lang="zh-CN" altLang="en-US" sz="2400" dirty="0" smtClean="0"/>
              <a:t>三种协议的负载均衡</a:t>
            </a:r>
            <a:endParaRPr lang="en-US" altLang="zh-CN" sz="2400" dirty="0" smtClean="0"/>
          </a:p>
          <a:p>
            <a:pPr lvl="1"/>
            <a:r>
              <a:rPr lang="zh-CN" altLang="en-US" sz="2400" dirty="0" smtClean="0"/>
              <a:t>支持三种负载均衡调度算法（可以通过 </a:t>
            </a:r>
            <a:r>
              <a:rPr lang="en-US" altLang="zh-CN" sz="2400" dirty="0" err="1" smtClean="0"/>
              <a:t>lbmethod</a:t>
            </a:r>
            <a:r>
              <a:rPr lang="en-US" altLang="zh-CN" sz="2400" dirty="0" smtClean="0"/>
              <a:t> </a:t>
            </a:r>
            <a:r>
              <a:rPr lang="zh-CN" altLang="en-US" sz="2400" dirty="0" smtClean="0"/>
              <a:t>参数指定）：</a:t>
            </a:r>
          </a:p>
          <a:p>
            <a:pPr lvl="2"/>
            <a:r>
              <a:rPr lang="zh-CN" altLang="en-US" sz="2000" dirty="0" smtClean="0"/>
              <a:t> </a:t>
            </a:r>
            <a:r>
              <a:rPr lang="en-US" altLang="zh-CN" sz="2000" dirty="0" err="1" smtClean="0"/>
              <a:t>byrequests</a:t>
            </a:r>
            <a:r>
              <a:rPr lang="zh-CN" altLang="en-US" sz="2000" dirty="0" smtClean="0"/>
              <a:t>：加权请求计数（</a:t>
            </a:r>
            <a:r>
              <a:rPr lang="en-US" altLang="zh-CN" sz="2000" dirty="0" smtClean="0"/>
              <a:t>Weighted Request Counting</a:t>
            </a:r>
            <a:r>
              <a:rPr lang="zh-CN" altLang="en-US" sz="2000" dirty="0" smtClean="0"/>
              <a:t>）</a:t>
            </a:r>
          </a:p>
          <a:p>
            <a:pPr lvl="2"/>
            <a:r>
              <a:rPr lang="zh-CN" altLang="en-US" sz="2000" dirty="0" smtClean="0"/>
              <a:t> </a:t>
            </a:r>
            <a:r>
              <a:rPr lang="en-US" altLang="zh-CN" sz="2000" dirty="0" err="1" smtClean="0"/>
              <a:t>bytraffic</a:t>
            </a:r>
            <a:r>
              <a:rPr lang="zh-CN" altLang="en-US" sz="2000" dirty="0" smtClean="0"/>
              <a:t>：加权流量计数（</a:t>
            </a:r>
            <a:r>
              <a:rPr lang="en-US" altLang="zh-CN" sz="2000" dirty="0" smtClean="0"/>
              <a:t>Weighted Traffic Counting</a:t>
            </a:r>
            <a:r>
              <a:rPr lang="zh-CN" altLang="en-US" sz="2000" dirty="0" smtClean="0"/>
              <a:t>）</a:t>
            </a:r>
          </a:p>
          <a:p>
            <a:pPr lvl="2"/>
            <a:r>
              <a:rPr lang="zh-CN" altLang="en-US" sz="2000" dirty="0" smtClean="0"/>
              <a:t> </a:t>
            </a:r>
            <a:r>
              <a:rPr lang="en-US" altLang="zh-CN" sz="2000" dirty="0" err="1" smtClean="0"/>
              <a:t>bybusyness</a:t>
            </a:r>
            <a:r>
              <a:rPr lang="zh-CN" altLang="en-US" sz="2000" dirty="0" smtClean="0"/>
              <a:t>：等待请求计数（</a:t>
            </a:r>
            <a:r>
              <a:rPr lang="en-US" altLang="zh-CN" sz="2000" dirty="0" smtClean="0"/>
              <a:t>Pending Request Counting</a:t>
            </a:r>
            <a:r>
              <a:rPr lang="zh-CN" altLang="en-US" sz="2000" dirty="0" smtClean="0"/>
              <a:t>）</a:t>
            </a:r>
            <a:endParaRPr lang="en-US" altLang="zh-CN" sz="2000" dirty="0" smtClean="0"/>
          </a:p>
          <a:p>
            <a:pPr lvl="1"/>
            <a:r>
              <a:rPr lang="zh-CN" altLang="en-US" sz="2400" dirty="0" smtClean="0"/>
              <a:t>连接黏着（</a:t>
            </a:r>
            <a:r>
              <a:rPr lang="en-US" sz="2400" dirty="0" err="1" smtClean="0"/>
              <a:t>Stickyness</a:t>
            </a:r>
            <a:r>
              <a:rPr lang="zh-CN" altLang="en-US" sz="2400" dirty="0" smtClean="0"/>
              <a:t>）：当一个用户请求按照负载均衡算法发送到一台选定的后端服务器后，相同用户的后续连接请求也同样发送到相同的后端服务器</a:t>
            </a:r>
            <a:endParaRPr lang="en-US" altLang="zh-CN" sz="2400"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108</a:t>
            </a:fld>
            <a:endParaRPr lang="en-US" altLang="zh-CN"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Apache</a:t>
            </a:r>
            <a:r>
              <a:rPr lang="zh-CN" altLang="zh-CN" dirty="0" smtClean="0"/>
              <a:t>做反向代理负载均衡器</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109</a:t>
            </a:fld>
            <a:endParaRPr lang="en-US" altLang="zh-CN" dirty="0"/>
          </a:p>
        </p:txBody>
      </p:sp>
      <p:pic>
        <p:nvPicPr>
          <p:cNvPr id="7" name="Picture 2" descr="反向代理负载均衡"/>
          <p:cNvPicPr>
            <a:picLocks noChangeAspect="1" noChangeArrowheads="1"/>
          </p:cNvPicPr>
          <p:nvPr/>
        </p:nvPicPr>
        <p:blipFill>
          <a:blip r:embed="rId2"/>
          <a:srcRect/>
          <a:stretch>
            <a:fillRect/>
          </a:stretch>
        </p:blipFill>
        <p:spPr bwMode="auto">
          <a:xfrm>
            <a:off x="785786" y="1285860"/>
            <a:ext cx="7717747" cy="45720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的版本</a:t>
            </a:r>
            <a:endParaRPr lang="zh-CN" altLang="en-US" dirty="0"/>
          </a:p>
        </p:txBody>
      </p:sp>
      <p:sp>
        <p:nvSpPr>
          <p:cNvPr id="3" name="内容占位符 2"/>
          <p:cNvSpPr>
            <a:spLocks noGrp="1"/>
          </p:cNvSpPr>
          <p:nvPr>
            <p:ph idx="1"/>
          </p:nvPr>
        </p:nvSpPr>
        <p:spPr/>
        <p:txBody>
          <a:bodyPr/>
          <a:lstStyle/>
          <a:p>
            <a:r>
              <a:rPr lang="zh-CN" altLang="en-US" dirty="0" smtClean="0"/>
              <a:t>根据</a:t>
            </a:r>
            <a:r>
              <a:rPr lang="en-US" altLang="zh-CN" dirty="0" err="1" smtClean="0"/>
              <a:t>MySQL</a:t>
            </a:r>
            <a:r>
              <a:rPr lang="zh-CN" altLang="en-US" dirty="0" smtClean="0"/>
              <a:t>的开发情况，可以将</a:t>
            </a:r>
            <a:r>
              <a:rPr lang="en-US" altLang="zh-CN" dirty="0" err="1" smtClean="0"/>
              <a:t>MySQL</a:t>
            </a:r>
            <a:r>
              <a:rPr lang="zh-CN" altLang="en-US" dirty="0" smtClean="0"/>
              <a:t>分为</a:t>
            </a:r>
            <a:endParaRPr lang="en-US" altLang="zh-CN" dirty="0" smtClean="0"/>
          </a:p>
          <a:p>
            <a:pPr lvl="1"/>
            <a:r>
              <a:rPr lang="en-US" altLang="zh-CN" dirty="0" smtClean="0"/>
              <a:t>Alpha</a:t>
            </a:r>
            <a:r>
              <a:rPr lang="zh-CN" altLang="en-US" dirty="0" smtClean="0"/>
              <a:t>、</a:t>
            </a:r>
            <a:r>
              <a:rPr lang="en-US" altLang="zh-CN" dirty="0" smtClean="0"/>
              <a:t>Beta</a:t>
            </a:r>
            <a:r>
              <a:rPr lang="zh-CN" altLang="en-US" dirty="0" smtClean="0"/>
              <a:t>、</a:t>
            </a:r>
            <a:r>
              <a:rPr lang="en-US" altLang="zh-CN" dirty="0" smtClean="0"/>
              <a:t>Gamma</a:t>
            </a:r>
          </a:p>
          <a:p>
            <a:pPr lvl="1"/>
            <a:r>
              <a:rPr lang="zh-CN" altLang="en-US" dirty="0" smtClean="0"/>
              <a:t>和</a:t>
            </a:r>
            <a:r>
              <a:rPr lang="en-US" altLang="zh-CN" dirty="0" smtClean="0"/>
              <a:t>Generally Available</a:t>
            </a:r>
            <a:r>
              <a:rPr lang="zh-CN" altLang="en-US" dirty="0" smtClean="0"/>
              <a:t>（</a:t>
            </a:r>
            <a:r>
              <a:rPr lang="en-US" altLang="zh-CN" dirty="0" smtClean="0"/>
              <a:t>GA</a:t>
            </a:r>
            <a:r>
              <a:rPr lang="zh-CN" altLang="en-US" dirty="0" smtClean="0"/>
              <a:t>）</a:t>
            </a:r>
            <a:endParaRPr lang="en-US" altLang="zh-CN" dirty="0" smtClean="0"/>
          </a:p>
          <a:p>
            <a:r>
              <a:rPr lang="en-US" altLang="zh-CN" dirty="0" err="1" smtClean="0"/>
              <a:t>MySQL</a:t>
            </a:r>
            <a:r>
              <a:rPr lang="zh-CN" altLang="en-US" dirty="0" smtClean="0"/>
              <a:t>官方为</a:t>
            </a:r>
            <a:r>
              <a:rPr lang="en-US" altLang="zh-CN" dirty="0" smtClean="0"/>
              <a:t>Linux</a:t>
            </a:r>
            <a:r>
              <a:rPr lang="zh-CN" altLang="en-US" dirty="0" smtClean="0"/>
              <a:t>下的每一种</a:t>
            </a:r>
            <a:r>
              <a:rPr lang="en-US" altLang="zh-CN" dirty="0" smtClean="0"/>
              <a:t>GA</a:t>
            </a:r>
            <a:r>
              <a:rPr lang="zh-CN" altLang="en-US" dirty="0" smtClean="0"/>
              <a:t>版本提供了</a:t>
            </a:r>
            <a:endParaRPr lang="en-US" altLang="zh-CN" dirty="0" smtClean="0"/>
          </a:p>
          <a:p>
            <a:pPr lvl="1"/>
            <a:r>
              <a:rPr lang="en-US" altLang="zh-CN" dirty="0" smtClean="0"/>
              <a:t>RPM</a:t>
            </a:r>
            <a:r>
              <a:rPr lang="zh-CN" altLang="en-US" dirty="0" smtClean="0"/>
              <a:t>包、二进制包和源码包</a:t>
            </a:r>
            <a:endParaRPr lang="en-US" altLang="zh-CN" dirty="0" smtClean="0"/>
          </a:p>
          <a:p>
            <a:pPr lvl="1"/>
            <a:r>
              <a:rPr lang="zh-CN" altLang="en-US" dirty="0" smtClean="0"/>
              <a:t>为</a:t>
            </a:r>
            <a:r>
              <a:rPr lang="en-US" altLang="zh-CN" dirty="0" err="1" smtClean="0"/>
              <a:t>RedHat</a:t>
            </a:r>
            <a:r>
              <a:rPr lang="zh-CN" altLang="en-US" dirty="0" smtClean="0"/>
              <a:t>系列发型版提供了</a:t>
            </a:r>
            <a:r>
              <a:rPr lang="en-US" altLang="zh-CN" dirty="0" smtClean="0"/>
              <a:t>YUM</a:t>
            </a:r>
            <a:r>
              <a:rPr lang="zh-CN" altLang="en-US" dirty="0" smtClean="0"/>
              <a:t>仓库</a:t>
            </a:r>
            <a:endParaRPr lang="en-US" altLang="zh-CN" dirty="0" smtClean="0"/>
          </a:p>
          <a:p>
            <a:pPr lvl="2"/>
            <a:r>
              <a:rPr lang="en-US" altLang="zh-CN" dirty="0" smtClean="0"/>
              <a:t>http://repo.mysql.com/yum/</a:t>
            </a:r>
          </a:p>
          <a:p>
            <a:pPr lvl="1"/>
            <a:r>
              <a:rPr lang="zh-CN" altLang="en-US" dirty="0" smtClean="0"/>
              <a:t>为</a:t>
            </a:r>
            <a:r>
              <a:rPr lang="en-US" altLang="zh-CN" dirty="0" err="1" smtClean="0"/>
              <a:t>Debian</a:t>
            </a:r>
            <a:r>
              <a:rPr lang="zh-CN" altLang="en-US" dirty="0" smtClean="0"/>
              <a:t>系列发型版提供了</a:t>
            </a:r>
            <a:r>
              <a:rPr lang="en-US" altLang="zh-CN" dirty="0" smtClean="0"/>
              <a:t>APT</a:t>
            </a:r>
            <a:r>
              <a:rPr lang="zh-CN" altLang="en-US" dirty="0" smtClean="0"/>
              <a:t>仓库</a:t>
            </a:r>
            <a:endParaRPr lang="en-US" altLang="zh-CN" dirty="0" smtClean="0"/>
          </a:p>
          <a:p>
            <a:pPr lvl="2"/>
            <a:r>
              <a:rPr lang="en-US" altLang="zh-CN" dirty="0" smtClean="0"/>
              <a:t>http://repo.mysql.com/apt/</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dirty="0" smtClean="0"/>
              <a:t>Apache</a:t>
            </a:r>
            <a:br>
              <a:rPr lang="en-US" dirty="0" smtClean="0"/>
            </a:br>
            <a:r>
              <a:rPr lang="zh-CN" altLang="en-US" dirty="0" smtClean="0"/>
              <a:t>配置反向代理负载均衡</a:t>
            </a:r>
            <a:endParaRPr lang="zh-CN" altLang="en-US" dirty="0"/>
          </a:p>
        </p:txBody>
      </p:sp>
      <p:sp>
        <p:nvSpPr>
          <p:cNvPr id="3" name="内容占位符 2"/>
          <p:cNvSpPr>
            <a:spLocks noGrp="1"/>
          </p:cNvSpPr>
          <p:nvPr>
            <p:ph idx="1"/>
          </p:nvPr>
        </p:nvSpPr>
        <p:spPr/>
        <p:txBody>
          <a:bodyPr/>
          <a:lstStyle/>
          <a:p>
            <a:r>
              <a:rPr lang="zh-CN" altLang="en-US" sz="2400" dirty="0" smtClean="0"/>
              <a:t>使用 </a:t>
            </a:r>
            <a:r>
              <a:rPr lang="en-US" altLang="zh-CN" sz="2400" dirty="0" smtClean="0"/>
              <a:t>Proxy</a:t>
            </a:r>
            <a:r>
              <a:rPr lang="zh-CN" altLang="en-US" sz="2400" dirty="0" smtClean="0"/>
              <a:t>容器声明一个负载均衡器</a:t>
            </a:r>
            <a:endParaRPr lang="en-US" altLang="zh-CN" sz="2400" dirty="0" smtClean="0"/>
          </a:p>
          <a:p>
            <a:pPr lvl="1"/>
            <a:r>
              <a:rPr lang="zh-CN" altLang="en-US" sz="2000" dirty="0" smtClean="0"/>
              <a:t>定义一个后台服务器池（</a:t>
            </a:r>
            <a:r>
              <a:rPr lang="en-US" altLang="zh-CN" sz="2000" dirty="0" smtClean="0"/>
              <a:t>HTTP</a:t>
            </a:r>
            <a:r>
              <a:rPr lang="zh-CN" altLang="en-US" sz="2000" dirty="0" smtClean="0"/>
              <a:t>协议）</a:t>
            </a:r>
            <a:endParaRPr lang="en-US" altLang="zh-CN" sz="20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r>
              <a:rPr lang="zh-CN" altLang="en-US" sz="2400" dirty="0" smtClean="0"/>
              <a:t>在 </a:t>
            </a:r>
            <a:r>
              <a:rPr lang="en-US" sz="2400" dirty="0" err="1" smtClean="0"/>
              <a:t>ProxyPass</a:t>
            </a:r>
            <a:r>
              <a:rPr lang="zh-CN" altLang="en-US" sz="2400" dirty="0" smtClean="0"/>
              <a:t>和 </a:t>
            </a:r>
            <a:r>
              <a:rPr lang="en-US" sz="2400" dirty="0" err="1" smtClean="0"/>
              <a:t>ProxyPassReverse</a:t>
            </a:r>
            <a:r>
              <a:rPr lang="zh-CN" altLang="en-US" sz="2400" dirty="0" smtClean="0"/>
              <a:t>指令中引用之</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110</a:t>
            </a:fld>
            <a:endParaRPr lang="en-US" altLang="zh-CN" dirty="0"/>
          </a:p>
        </p:txBody>
      </p:sp>
      <p:sp>
        <p:nvSpPr>
          <p:cNvPr id="7" name="TextBox 6"/>
          <p:cNvSpPr txBox="1"/>
          <p:nvPr/>
        </p:nvSpPr>
        <p:spPr>
          <a:xfrm>
            <a:off x="214282" y="2071678"/>
            <a:ext cx="7286676" cy="369332"/>
          </a:xfrm>
          <a:prstGeom prst="rect">
            <a:avLst/>
          </a:prstGeom>
          <a:noFill/>
        </p:spPr>
        <p:txBody>
          <a:bodyPr wrap="square" rtlCol="0">
            <a:spAutoFit/>
          </a:bodyPr>
          <a:lstStyle/>
          <a:p>
            <a:endParaRPr lang="zh-CN" altLang="en-US" dirty="0"/>
          </a:p>
        </p:txBody>
      </p:sp>
      <p:sp>
        <p:nvSpPr>
          <p:cNvPr id="9" name="TextBox 8"/>
          <p:cNvSpPr txBox="1"/>
          <p:nvPr/>
        </p:nvSpPr>
        <p:spPr>
          <a:xfrm>
            <a:off x="642910" y="2571744"/>
            <a:ext cx="8215370"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smtClean="0"/>
              <a:t>&lt;Proxy "balancer://mycluster"&gt;</a:t>
            </a:r>
          </a:p>
          <a:p>
            <a:r>
              <a:rPr lang="en-US" altLang="zh-CN" sz="2400" dirty="0" smtClean="0"/>
              <a:t>    # </a:t>
            </a:r>
            <a:r>
              <a:rPr lang="zh-CN" altLang="en-US" sz="2400" dirty="0" smtClean="0"/>
              <a:t>在</a:t>
            </a:r>
            <a:r>
              <a:rPr lang="en-US" altLang="zh-CN" sz="2400" dirty="0" smtClean="0"/>
              <a:t>Proxy</a:t>
            </a:r>
            <a:r>
              <a:rPr lang="zh-CN" altLang="en-US" sz="2400" dirty="0" smtClean="0"/>
              <a:t>容器内分别定义每个可用的后台服务器</a:t>
            </a:r>
          </a:p>
          <a:p>
            <a:r>
              <a:rPr lang="zh-CN" altLang="en-US" sz="2400" dirty="0" smtClean="0"/>
              <a:t>    </a:t>
            </a:r>
            <a:r>
              <a:rPr lang="en-US" altLang="zh-CN" sz="2400" dirty="0" err="1" smtClean="0"/>
              <a:t>BalancerMember</a:t>
            </a:r>
            <a:r>
              <a:rPr lang="en-US" altLang="zh-CN" sz="2400" dirty="0" smtClean="0"/>
              <a:t>  "http://192.168.1.50:80"</a:t>
            </a:r>
          </a:p>
          <a:p>
            <a:r>
              <a:rPr lang="en-US" altLang="zh-CN" sz="2400" dirty="0" smtClean="0"/>
              <a:t>    </a:t>
            </a:r>
            <a:r>
              <a:rPr lang="en-US" altLang="zh-CN" sz="2400" dirty="0" err="1" smtClean="0"/>
              <a:t>BalancerMember</a:t>
            </a:r>
            <a:r>
              <a:rPr lang="en-US" altLang="zh-CN" sz="2400" dirty="0" smtClean="0"/>
              <a:t>  "http://192.168.1.51:80"</a:t>
            </a:r>
          </a:p>
          <a:p>
            <a:r>
              <a:rPr lang="en-US" altLang="zh-CN" sz="2400" dirty="0" smtClean="0"/>
              <a:t>&lt;/Proxy&gt;</a:t>
            </a:r>
            <a:endParaRPr lang="zh-CN" altLang="en-US" sz="2400" dirty="0"/>
          </a:p>
        </p:txBody>
      </p:sp>
      <p:sp>
        <p:nvSpPr>
          <p:cNvPr id="10" name="TextBox 9"/>
          <p:cNvSpPr txBox="1"/>
          <p:nvPr/>
        </p:nvSpPr>
        <p:spPr>
          <a:xfrm>
            <a:off x="642910" y="5169771"/>
            <a:ext cx="821537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err="1" smtClean="0"/>
              <a:t>ProxyPass</a:t>
            </a:r>
            <a:r>
              <a:rPr lang="en-US" altLang="zh-CN" sz="2400" dirty="0" smtClean="0"/>
              <a:t> "/test"  "balancer://mycluster"</a:t>
            </a:r>
          </a:p>
          <a:p>
            <a:r>
              <a:rPr lang="en-US" altLang="zh-CN" sz="2400" dirty="0" err="1" smtClean="0"/>
              <a:t>ProxyPassReverse</a:t>
            </a:r>
            <a:r>
              <a:rPr lang="en-US" altLang="zh-CN" sz="2400" dirty="0" smtClean="0"/>
              <a:t>  "/test"  "balancer://mycluster"</a:t>
            </a:r>
            <a:endParaRPr lang="zh-CN" altLang="en-US" sz="24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dirty="0" smtClean="0"/>
              <a:t>Apache</a:t>
            </a:r>
            <a:br>
              <a:rPr lang="en-US" dirty="0" smtClean="0"/>
            </a:br>
            <a:r>
              <a:rPr lang="zh-CN" altLang="en-US" dirty="0" smtClean="0"/>
              <a:t>配置反向代理负载均衡（续）</a:t>
            </a:r>
            <a:endParaRPr lang="zh-CN" altLang="en-US" dirty="0"/>
          </a:p>
        </p:txBody>
      </p:sp>
      <p:sp>
        <p:nvSpPr>
          <p:cNvPr id="3" name="内容占位符 2"/>
          <p:cNvSpPr>
            <a:spLocks noGrp="1"/>
          </p:cNvSpPr>
          <p:nvPr>
            <p:ph idx="1"/>
          </p:nvPr>
        </p:nvSpPr>
        <p:spPr/>
        <p:txBody>
          <a:bodyPr/>
          <a:lstStyle/>
          <a:p>
            <a:r>
              <a:rPr lang="zh-CN" altLang="en-US" sz="2400" dirty="0" smtClean="0"/>
              <a:t>使用 </a:t>
            </a:r>
            <a:r>
              <a:rPr lang="en-US" altLang="zh-CN" sz="2400" dirty="0" smtClean="0"/>
              <a:t>Proxy</a:t>
            </a:r>
            <a:r>
              <a:rPr lang="zh-CN" altLang="en-US" sz="2400" dirty="0" smtClean="0"/>
              <a:t>容器声明一个负载均衡器</a:t>
            </a:r>
            <a:endParaRPr lang="en-US" altLang="zh-CN" sz="2400" dirty="0" smtClean="0"/>
          </a:p>
          <a:p>
            <a:pPr lvl="1"/>
            <a:r>
              <a:rPr lang="zh-CN" altLang="en-US" sz="2000" dirty="0" smtClean="0"/>
              <a:t>定义一个后台服务器池（</a:t>
            </a:r>
            <a:r>
              <a:rPr lang="en-US" sz="2000" dirty="0" smtClean="0"/>
              <a:t> AJP</a:t>
            </a:r>
            <a:r>
              <a:rPr lang="zh-CN" altLang="en-US" sz="2000" dirty="0" smtClean="0"/>
              <a:t>协议）</a:t>
            </a:r>
            <a:endParaRPr lang="en-US" altLang="zh-CN" sz="20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r>
              <a:rPr lang="zh-CN" altLang="en-US" sz="2400" dirty="0" smtClean="0"/>
              <a:t>在 </a:t>
            </a:r>
            <a:r>
              <a:rPr lang="en-US" sz="2400" dirty="0" err="1" smtClean="0"/>
              <a:t>ProxyPass</a:t>
            </a:r>
            <a:r>
              <a:rPr lang="zh-CN" altLang="en-US" sz="2400" dirty="0" smtClean="0"/>
              <a:t>和 </a:t>
            </a:r>
            <a:r>
              <a:rPr lang="en-US" sz="2400" dirty="0" err="1" smtClean="0"/>
              <a:t>ProxyPassReverse</a:t>
            </a:r>
            <a:r>
              <a:rPr lang="zh-CN" altLang="en-US" sz="2400" dirty="0" smtClean="0"/>
              <a:t>指令中引用之</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111</a:t>
            </a:fld>
            <a:endParaRPr lang="en-US" altLang="zh-CN" dirty="0"/>
          </a:p>
        </p:txBody>
      </p:sp>
      <p:sp>
        <p:nvSpPr>
          <p:cNvPr id="7" name="TextBox 6"/>
          <p:cNvSpPr txBox="1"/>
          <p:nvPr/>
        </p:nvSpPr>
        <p:spPr>
          <a:xfrm>
            <a:off x="214282" y="2071678"/>
            <a:ext cx="7286676" cy="369332"/>
          </a:xfrm>
          <a:prstGeom prst="rect">
            <a:avLst/>
          </a:prstGeom>
          <a:noFill/>
        </p:spPr>
        <p:txBody>
          <a:bodyPr wrap="square" rtlCol="0">
            <a:spAutoFit/>
          </a:bodyPr>
          <a:lstStyle/>
          <a:p>
            <a:endParaRPr lang="zh-CN" altLang="en-US" dirty="0"/>
          </a:p>
        </p:txBody>
      </p:sp>
      <p:sp>
        <p:nvSpPr>
          <p:cNvPr id="9" name="TextBox 8"/>
          <p:cNvSpPr txBox="1"/>
          <p:nvPr/>
        </p:nvSpPr>
        <p:spPr>
          <a:xfrm>
            <a:off x="642910" y="2571744"/>
            <a:ext cx="8215370" cy="178510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200" dirty="0" smtClean="0"/>
              <a:t>&lt;Proxy "balancer://</a:t>
            </a:r>
            <a:r>
              <a:rPr lang="en-US" sz="2200" dirty="0" smtClean="0"/>
              <a:t>BackendServers" </a:t>
            </a:r>
            <a:r>
              <a:rPr lang="en-US" altLang="zh-CN" sz="2200" dirty="0" smtClean="0"/>
              <a:t>&gt;</a:t>
            </a:r>
          </a:p>
          <a:p>
            <a:r>
              <a:rPr lang="zh-CN" altLang="en-US" sz="2200" dirty="0" smtClean="0"/>
              <a:t> </a:t>
            </a:r>
            <a:r>
              <a:rPr lang="en-US" altLang="zh-CN" sz="2200" dirty="0" smtClean="0"/>
              <a:t># </a:t>
            </a:r>
            <a:r>
              <a:rPr lang="zh-CN" altLang="en-US" sz="2200" dirty="0" smtClean="0"/>
              <a:t>在</a:t>
            </a:r>
            <a:r>
              <a:rPr lang="en-US" altLang="zh-CN" sz="2200" dirty="0" smtClean="0"/>
              <a:t>Proxy</a:t>
            </a:r>
            <a:r>
              <a:rPr lang="zh-CN" altLang="en-US" sz="2200" dirty="0" smtClean="0"/>
              <a:t>容器内分别定义每个可用的后台服务器及其权值</a:t>
            </a:r>
          </a:p>
          <a:p>
            <a:r>
              <a:rPr lang="zh-CN" altLang="en-US" sz="2200" dirty="0" smtClean="0"/>
              <a:t>    </a:t>
            </a:r>
            <a:r>
              <a:rPr lang="en-US" altLang="zh-CN" sz="2200" dirty="0" err="1" smtClean="0"/>
              <a:t>BalancerMember</a:t>
            </a:r>
            <a:r>
              <a:rPr lang="en-US" altLang="zh-CN" sz="2200" dirty="0" smtClean="0"/>
              <a:t> "ajp://10.0.0.1:8009"</a:t>
            </a:r>
          </a:p>
          <a:p>
            <a:r>
              <a:rPr lang="en-US" altLang="zh-CN" sz="2200" dirty="0" smtClean="0"/>
              <a:t>    </a:t>
            </a:r>
            <a:r>
              <a:rPr lang="en-US" altLang="zh-CN" sz="2200" dirty="0" err="1" smtClean="0"/>
              <a:t>BalancerMember</a:t>
            </a:r>
            <a:r>
              <a:rPr lang="en-US" altLang="zh-CN" sz="2200" dirty="0" smtClean="0"/>
              <a:t> "ajp://10.0.0.2:8009" </a:t>
            </a:r>
            <a:r>
              <a:rPr lang="en-US" altLang="zh-CN" sz="2200" dirty="0" err="1" smtClean="0"/>
              <a:t>loadfactor</a:t>
            </a:r>
            <a:r>
              <a:rPr lang="en-US" altLang="zh-CN" sz="2200" dirty="0" smtClean="0"/>
              <a:t>=10</a:t>
            </a:r>
          </a:p>
          <a:p>
            <a:r>
              <a:rPr lang="en-US" altLang="zh-CN" sz="2200" dirty="0" smtClean="0"/>
              <a:t>    </a:t>
            </a:r>
            <a:r>
              <a:rPr lang="en-US" altLang="zh-CN" sz="2200" dirty="0" err="1" smtClean="0"/>
              <a:t>BalancerMember</a:t>
            </a:r>
            <a:r>
              <a:rPr lang="en-US" altLang="zh-CN" sz="2200" dirty="0" smtClean="0"/>
              <a:t> "ajp://10.0.0.3:8009" </a:t>
            </a:r>
            <a:r>
              <a:rPr lang="en-US" altLang="zh-CN" sz="2200" dirty="0" err="1" smtClean="0"/>
              <a:t>loadfactor</a:t>
            </a:r>
            <a:r>
              <a:rPr lang="en-US" altLang="zh-CN" sz="2200" dirty="0" smtClean="0"/>
              <a:t>=5 &lt;/Proxy&gt;</a:t>
            </a:r>
            <a:endParaRPr lang="zh-CN" altLang="en-US" sz="2200" dirty="0"/>
          </a:p>
        </p:txBody>
      </p:sp>
      <p:sp>
        <p:nvSpPr>
          <p:cNvPr id="10" name="TextBox 9"/>
          <p:cNvSpPr txBox="1"/>
          <p:nvPr/>
        </p:nvSpPr>
        <p:spPr>
          <a:xfrm>
            <a:off x="642910" y="5169771"/>
            <a:ext cx="821537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err="1" smtClean="0"/>
              <a:t>ProxyPass</a:t>
            </a:r>
            <a:r>
              <a:rPr lang="en-US" altLang="zh-CN" sz="2400" dirty="0" smtClean="0"/>
              <a:t>  /  "balancer://BackendServers/"</a:t>
            </a:r>
          </a:p>
          <a:p>
            <a:r>
              <a:rPr lang="en-US" altLang="zh-CN" sz="2400" dirty="0" err="1" smtClean="0"/>
              <a:t>ProxyPassReverse</a:t>
            </a:r>
            <a:r>
              <a:rPr lang="en-US" altLang="zh-CN" sz="2400" dirty="0" smtClean="0"/>
              <a:t>  /  "balancer://BackendServers/"</a:t>
            </a:r>
            <a:endParaRPr lang="zh-CN" altLang="en-US" sz="24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smtClean="0"/>
              <a:t>本章思考题</a:t>
            </a:r>
            <a:endParaRPr lang="zh-CN" altLang="en-US" dirty="0"/>
          </a:p>
        </p:txBody>
      </p:sp>
      <p:sp>
        <p:nvSpPr>
          <p:cNvPr id="108547" name="Rectangle 3"/>
          <p:cNvSpPr>
            <a:spLocks noGrp="1" noChangeArrowheads="1"/>
          </p:cNvSpPr>
          <p:nvPr>
            <p:ph type="body" idx="1"/>
          </p:nvPr>
        </p:nvSpPr>
        <p:spPr>
          <a:xfrm>
            <a:off x="395536" y="1600200"/>
            <a:ext cx="8291264" cy="4530725"/>
          </a:xfrm>
        </p:spPr>
        <p:txBody>
          <a:bodyPr/>
          <a:lstStyle/>
          <a:p>
            <a:r>
              <a:rPr lang="en-US" altLang="zh-CN" sz="2400" dirty="0" smtClean="0"/>
              <a:t>Linux</a:t>
            </a:r>
            <a:r>
              <a:rPr lang="zh-CN" altLang="en-US" sz="2400" dirty="0" smtClean="0"/>
              <a:t>环境下常用的脚本语言有哪些？各自有何特点？</a:t>
            </a:r>
          </a:p>
          <a:p>
            <a:r>
              <a:rPr lang="zh-CN" altLang="en-US" sz="2400" dirty="0" smtClean="0"/>
              <a:t>常见的动态网站技术有哪些？与</a:t>
            </a:r>
            <a:r>
              <a:rPr lang="en-US" altLang="zh-CN" sz="2400" dirty="0" smtClean="0"/>
              <a:t>CGI</a:t>
            </a:r>
            <a:r>
              <a:rPr lang="zh-CN" altLang="en-US" sz="2400" dirty="0" smtClean="0"/>
              <a:t>相比</a:t>
            </a:r>
            <a:r>
              <a:rPr lang="en-US" altLang="zh-CN" sz="2400" dirty="0" err="1" smtClean="0"/>
              <a:t>FastCGI</a:t>
            </a:r>
            <a:r>
              <a:rPr lang="zh-CN" altLang="en-US" sz="2400" dirty="0" smtClean="0"/>
              <a:t>有哪些特点和优势？</a:t>
            </a:r>
          </a:p>
          <a:p>
            <a:r>
              <a:rPr lang="zh-CN" altLang="en-US" sz="2400" dirty="0" smtClean="0"/>
              <a:t>什么是</a:t>
            </a:r>
            <a:r>
              <a:rPr lang="en-US" altLang="zh-CN" sz="2400" dirty="0" err="1" smtClean="0"/>
              <a:t>AWStats</a:t>
            </a:r>
            <a:r>
              <a:rPr lang="zh-CN" altLang="en-US" sz="2400" dirty="0" smtClean="0"/>
              <a:t>？</a:t>
            </a:r>
            <a:r>
              <a:rPr lang="en-US" altLang="zh-CN" sz="2400" dirty="0" err="1" smtClean="0"/>
              <a:t>AWStats</a:t>
            </a:r>
            <a:r>
              <a:rPr lang="zh-CN" altLang="en-US" sz="2400" dirty="0" smtClean="0"/>
              <a:t>提供了哪些功能？</a:t>
            </a:r>
          </a:p>
          <a:p>
            <a:r>
              <a:rPr lang="zh-CN" altLang="en-US" sz="2400" dirty="0" smtClean="0"/>
              <a:t>什么是</a:t>
            </a:r>
            <a:r>
              <a:rPr lang="en-US" altLang="zh-CN" sz="2400" dirty="0" smtClean="0"/>
              <a:t>LAMP</a:t>
            </a:r>
            <a:r>
              <a:rPr lang="zh-CN" altLang="en-US" sz="2400" dirty="0" smtClean="0"/>
              <a:t>？</a:t>
            </a:r>
            <a:r>
              <a:rPr lang="en-US" altLang="zh-CN" sz="2400" dirty="0" smtClean="0"/>
              <a:t>LAMP</a:t>
            </a:r>
            <a:r>
              <a:rPr lang="zh-CN" altLang="en-US" sz="2400" dirty="0" smtClean="0"/>
              <a:t>的常见应用有哪些？</a:t>
            </a:r>
          </a:p>
          <a:p>
            <a:r>
              <a:rPr lang="zh-CN" altLang="en-US" sz="2400" dirty="0" smtClean="0"/>
              <a:t>什么是</a:t>
            </a:r>
            <a:r>
              <a:rPr lang="en-US" altLang="zh-CN" sz="2400" dirty="0" smtClean="0"/>
              <a:t>Portal CMS</a:t>
            </a:r>
            <a:r>
              <a:rPr lang="zh-CN" altLang="en-US" sz="2400" dirty="0" smtClean="0"/>
              <a:t>、</a:t>
            </a:r>
            <a:r>
              <a:rPr lang="en-US" altLang="zh-CN" sz="2400" dirty="0" smtClean="0"/>
              <a:t>LMS/LCMS</a:t>
            </a:r>
            <a:r>
              <a:rPr lang="zh-CN" altLang="en-US" sz="2400" dirty="0" smtClean="0"/>
              <a:t>、</a:t>
            </a:r>
            <a:r>
              <a:rPr lang="en-US" altLang="zh-CN" sz="2400" dirty="0" smtClean="0"/>
              <a:t>Wiki</a:t>
            </a:r>
            <a:r>
              <a:rPr lang="zh-CN" altLang="en-US" sz="2400" dirty="0" smtClean="0"/>
              <a:t>、</a:t>
            </a:r>
            <a:r>
              <a:rPr lang="en-US" altLang="zh-CN" sz="2400" dirty="0" smtClean="0"/>
              <a:t>BLOG</a:t>
            </a:r>
            <a:r>
              <a:rPr lang="zh-CN" altLang="en-US" sz="2400" dirty="0" smtClean="0"/>
              <a:t>、</a:t>
            </a:r>
            <a:r>
              <a:rPr lang="en-US" altLang="zh-CN" sz="2400" dirty="0" smtClean="0"/>
              <a:t>Forum</a:t>
            </a:r>
            <a:r>
              <a:rPr lang="zh-CN" altLang="en-US" sz="2400" dirty="0" smtClean="0"/>
              <a:t>、</a:t>
            </a:r>
            <a:r>
              <a:rPr lang="en-US" altLang="zh-CN" sz="2400" dirty="0" smtClean="0"/>
              <a:t>Groupware</a:t>
            </a:r>
            <a:r>
              <a:rPr lang="zh-CN" altLang="en-US" sz="2400" dirty="0" smtClean="0"/>
              <a:t>、</a:t>
            </a:r>
            <a:r>
              <a:rPr lang="en-US" altLang="zh-CN" sz="2400" dirty="0" err="1" smtClean="0"/>
              <a:t>WebMail</a:t>
            </a:r>
            <a:r>
              <a:rPr lang="zh-CN" altLang="en-US" sz="2400" dirty="0" smtClean="0"/>
              <a:t>、</a:t>
            </a:r>
            <a:r>
              <a:rPr lang="en-US" altLang="zh-CN" sz="2400" dirty="0" err="1" smtClean="0"/>
              <a:t>BugTrackers</a:t>
            </a:r>
            <a:r>
              <a:rPr lang="zh-CN" altLang="en-US" sz="2400" dirty="0" smtClean="0"/>
              <a:t>、</a:t>
            </a:r>
            <a:r>
              <a:rPr lang="en-US" altLang="zh-CN" sz="2400" dirty="0" err="1" smtClean="0"/>
              <a:t>phpDBadmin</a:t>
            </a:r>
            <a:r>
              <a:rPr lang="zh-CN" altLang="en-US" sz="2400" dirty="0" smtClean="0"/>
              <a:t>、</a:t>
            </a:r>
            <a:r>
              <a:rPr lang="en-US" altLang="zh-CN" sz="2400" dirty="0" smtClean="0"/>
              <a:t>Web Hosting Control Panel</a:t>
            </a:r>
            <a:r>
              <a:rPr lang="zh-CN" altLang="en-US" sz="2400" dirty="0" smtClean="0"/>
              <a:t>？</a:t>
            </a:r>
            <a:endParaRPr lang="en-US" altLang="zh-CN" sz="2400" dirty="0" smtClean="0"/>
          </a:p>
          <a:p>
            <a:r>
              <a:rPr lang="zh-CN" altLang="en-US" sz="2400" dirty="0" smtClean="0"/>
              <a:t>什么是反向代理？</a:t>
            </a:r>
            <a:r>
              <a:rPr lang="en-US" sz="2400" dirty="0" smtClean="0"/>
              <a:t>Apache</a:t>
            </a:r>
            <a:r>
              <a:rPr lang="zh-CN" altLang="en-US" sz="2400" dirty="0" smtClean="0"/>
              <a:t>的反向代理能代理哪些后端服务？</a:t>
            </a:r>
          </a:p>
          <a:p>
            <a:r>
              <a:rPr lang="zh-CN" altLang="en-US" sz="2400" dirty="0" smtClean="0"/>
              <a:t>什么是负载均衡？如何分类？</a:t>
            </a:r>
            <a:r>
              <a:rPr lang="en-US" sz="2400" dirty="0" smtClean="0"/>
              <a:t>Apache</a:t>
            </a:r>
            <a:r>
              <a:rPr lang="zh-CN" altLang="en-US" sz="2400" dirty="0" smtClean="0"/>
              <a:t>使用哪种负载均衡技术和算法？</a:t>
            </a:r>
          </a:p>
          <a:p>
            <a:endParaRPr lang="zh-CN" altLang="en-US" sz="2400" dirty="0"/>
          </a:p>
        </p:txBody>
      </p:sp>
      <p:sp>
        <p:nvSpPr>
          <p:cNvPr id="6" name="日期占位符 5"/>
          <p:cNvSpPr>
            <a:spLocks noGrp="1"/>
          </p:cNvSpPr>
          <p:nvPr>
            <p:ph type="dt" sz="half" idx="10"/>
          </p:nvPr>
        </p:nvSpPr>
        <p:spPr/>
        <p:txBody>
          <a:bodyPr/>
          <a:lstStyle/>
          <a:p>
            <a:fld id="{49B00342-E55E-4A6A-AB5F-6477F90B311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112</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本章实验</a:t>
            </a:r>
            <a:endParaRPr lang="zh-CN" altLang="en-US" dirty="0"/>
          </a:p>
        </p:txBody>
      </p:sp>
      <p:sp>
        <p:nvSpPr>
          <p:cNvPr id="107523" name="Rectangle 3"/>
          <p:cNvSpPr>
            <a:spLocks noGrp="1" noChangeArrowheads="1"/>
          </p:cNvSpPr>
          <p:nvPr>
            <p:ph type="body" idx="1"/>
          </p:nvPr>
        </p:nvSpPr>
        <p:spPr/>
        <p:txBody>
          <a:bodyPr/>
          <a:lstStyle/>
          <a:p>
            <a:pPr>
              <a:lnSpc>
                <a:spcPct val="90000"/>
              </a:lnSpc>
            </a:pPr>
            <a:r>
              <a:rPr lang="zh-CN" altLang="en-US" sz="2800" dirty="0" smtClean="0"/>
              <a:t>学会配置</a:t>
            </a:r>
            <a:r>
              <a:rPr lang="en-US" altLang="zh-CN" sz="2800" dirty="0" err="1" smtClean="0"/>
              <a:t>AWStats</a:t>
            </a:r>
            <a:r>
              <a:rPr lang="zh-CN" altLang="en-US" sz="2800" dirty="0" smtClean="0"/>
              <a:t>访问</a:t>
            </a:r>
            <a:r>
              <a:rPr lang="en-US" altLang="zh-CN" sz="2800" dirty="0" smtClean="0"/>
              <a:t>Apache</a:t>
            </a:r>
            <a:r>
              <a:rPr lang="zh-CN" altLang="en-US" sz="2800" dirty="0" smtClean="0"/>
              <a:t>的访问日志统计。</a:t>
            </a:r>
          </a:p>
          <a:p>
            <a:pPr>
              <a:lnSpc>
                <a:spcPct val="90000"/>
              </a:lnSpc>
            </a:pPr>
            <a:r>
              <a:rPr lang="zh-CN" altLang="en-US" sz="2800" dirty="0" smtClean="0"/>
              <a:t>学会配置基于</a:t>
            </a:r>
            <a:r>
              <a:rPr lang="en-US" altLang="zh-CN" sz="2800" dirty="0" smtClean="0"/>
              <a:t>Apache</a:t>
            </a:r>
            <a:r>
              <a:rPr lang="zh-CN" altLang="en-US" sz="2800" dirty="0" smtClean="0"/>
              <a:t>动态语言模块的</a:t>
            </a:r>
            <a:r>
              <a:rPr lang="en-US" altLang="zh-CN" sz="2800" dirty="0" smtClean="0"/>
              <a:t>LAMP</a:t>
            </a:r>
            <a:r>
              <a:rPr lang="zh-CN" altLang="en-US" sz="2800" dirty="0" smtClean="0"/>
              <a:t>环境。</a:t>
            </a:r>
          </a:p>
          <a:p>
            <a:pPr>
              <a:lnSpc>
                <a:spcPct val="90000"/>
              </a:lnSpc>
            </a:pPr>
            <a:r>
              <a:rPr lang="zh-CN" altLang="en-US" sz="2800" dirty="0" smtClean="0"/>
              <a:t>学会安装和配置常见的</a:t>
            </a:r>
            <a:r>
              <a:rPr lang="en-US" altLang="zh-CN" sz="2800" dirty="0" smtClean="0"/>
              <a:t>LAMP</a:t>
            </a:r>
            <a:r>
              <a:rPr lang="zh-CN" altLang="en-US" sz="2800" dirty="0" smtClean="0"/>
              <a:t>应用软件</a:t>
            </a:r>
            <a:endParaRPr lang="en-US" altLang="zh-CN" sz="2800" dirty="0" smtClean="0"/>
          </a:p>
          <a:p>
            <a:pPr lvl="1">
              <a:lnSpc>
                <a:spcPct val="90000"/>
              </a:lnSpc>
            </a:pPr>
            <a:r>
              <a:rPr lang="zh-CN" altLang="en-US" dirty="0" smtClean="0"/>
              <a:t>如：</a:t>
            </a:r>
            <a:r>
              <a:rPr lang="en-US" altLang="zh-CN" dirty="0" err="1" smtClean="0"/>
              <a:t>Drupal</a:t>
            </a:r>
            <a:r>
              <a:rPr lang="zh-CN" altLang="en-US" dirty="0" smtClean="0"/>
              <a:t>、</a:t>
            </a:r>
            <a:r>
              <a:rPr lang="en-US" altLang="zh-CN" dirty="0" err="1" smtClean="0"/>
              <a:t>Joomla</a:t>
            </a:r>
            <a:r>
              <a:rPr lang="zh-CN" altLang="en-US" dirty="0" smtClean="0"/>
              <a:t>、</a:t>
            </a:r>
            <a:r>
              <a:rPr lang="en-US" altLang="zh-CN" dirty="0" err="1" smtClean="0"/>
              <a:t>MediaWiki</a:t>
            </a:r>
            <a:r>
              <a:rPr lang="zh-CN" altLang="en-US" dirty="0" smtClean="0"/>
              <a:t>、</a:t>
            </a:r>
            <a:r>
              <a:rPr lang="en-US" altLang="zh-CN" dirty="0" err="1" smtClean="0"/>
              <a:t>Wordpress</a:t>
            </a:r>
            <a:r>
              <a:rPr lang="zh-CN" altLang="en-US" dirty="0" smtClean="0"/>
              <a:t>、</a:t>
            </a:r>
            <a:r>
              <a:rPr lang="en-US" altLang="zh-CN" dirty="0" err="1" smtClean="0"/>
              <a:t>phpBB</a:t>
            </a:r>
            <a:r>
              <a:rPr lang="zh-CN" altLang="en-US" dirty="0" smtClean="0"/>
              <a:t>和</a:t>
            </a:r>
            <a:r>
              <a:rPr lang="en-US" altLang="zh-CN" dirty="0" err="1" smtClean="0"/>
              <a:t>Moodle</a:t>
            </a:r>
            <a:r>
              <a:rPr lang="zh-CN" altLang="en-US" dirty="0" smtClean="0"/>
              <a:t>等</a:t>
            </a:r>
          </a:p>
          <a:p>
            <a:pPr>
              <a:lnSpc>
                <a:spcPct val="90000"/>
              </a:lnSpc>
            </a:pPr>
            <a:r>
              <a:rPr lang="zh-CN" altLang="en-US" dirty="0" smtClean="0"/>
              <a:t>学会安装和配置常见的国产</a:t>
            </a:r>
            <a:r>
              <a:rPr lang="en-US" altLang="zh-CN" dirty="0" smtClean="0"/>
              <a:t>LAMP</a:t>
            </a:r>
            <a:r>
              <a:rPr lang="zh-CN" altLang="en-US" dirty="0" smtClean="0"/>
              <a:t>应用软件</a:t>
            </a:r>
            <a:endParaRPr lang="en-US" altLang="zh-CN" dirty="0" smtClean="0"/>
          </a:p>
          <a:p>
            <a:pPr lvl="1">
              <a:lnSpc>
                <a:spcPct val="90000"/>
              </a:lnSpc>
            </a:pPr>
            <a:r>
              <a:rPr lang="zh-CN" altLang="en-US" dirty="0" smtClean="0"/>
              <a:t>如：康盛公司（</a:t>
            </a:r>
            <a:r>
              <a:rPr lang="en-US" altLang="zh-CN" dirty="0" smtClean="0"/>
              <a:t>http://www.comsenz.com/</a:t>
            </a:r>
            <a:r>
              <a:rPr lang="zh-CN" altLang="en-US" dirty="0" smtClean="0"/>
              <a:t>）的 </a:t>
            </a:r>
            <a:r>
              <a:rPr lang="en-US" altLang="zh-CN" dirty="0" err="1" smtClean="0"/>
              <a:t>SupeSite</a:t>
            </a:r>
            <a:r>
              <a:rPr lang="zh-CN" altLang="en-US" dirty="0" smtClean="0"/>
              <a:t>、</a:t>
            </a:r>
            <a:r>
              <a:rPr lang="en-US" altLang="zh-CN" dirty="0" err="1" smtClean="0"/>
              <a:t>Discuz!X</a:t>
            </a:r>
            <a:r>
              <a:rPr lang="en-US" altLang="zh-CN" dirty="0" smtClean="0"/>
              <a:t> </a:t>
            </a:r>
            <a:r>
              <a:rPr lang="zh-CN" altLang="en-US" dirty="0" smtClean="0"/>
              <a:t>等产品</a:t>
            </a:r>
            <a:endParaRPr lang="en-US" altLang="zh-CN" dirty="0" smtClean="0"/>
          </a:p>
          <a:p>
            <a:r>
              <a:rPr lang="zh-CN" altLang="en-US" dirty="0" smtClean="0"/>
              <a:t>学会配置</a:t>
            </a:r>
            <a:r>
              <a:rPr lang="en-US" dirty="0" smtClean="0"/>
              <a:t>Tomcat</a:t>
            </a:r>
            <a:r>
              <a:rPr lang="zh-CN" altLang="en-US" dirty="0" smtClean="0"/>
              <a:t>的默认实例和第二实例。</a:t>
            </a:r>
          </a:p>
          <a:p>
            <a:r>
              <a:rPr lang="zh-CN" altLang="en-US" dirty="0" smtClean="0"/>
              <a:t>学会使用</a:t>
            </a:r>
            <a:r>
              <a:rPr lang="en-US" dirty="0" smtClean="0"/>
              <a:t>Apache</a:t>
            </a:r>
            <a:r>
              <a:rPr lang="zh-CN" altLang="en-US" dirty="0" smtClean="0"/>
              <a:t>反向代理</a:t>
            </a:r>
            <a:r>
              <a:rPr lang="en-US" dirty="0" smtClean="0"/>
              <a:t>Tomcat</a:t>
            </a:r>
            <a:r>
              <a:rPr lang="zh-CN" altLang="en-US" dirty="0" smtClean="0"/>
              <a:t>。</a:t>
            </a:r>
            <a:endParaRPr lang="zh-CN" altLang="en-US"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113</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进一步学习</a:t>
            </a:r>
            <a:endParaRPr lang="zh-CN" altLang="en-US" dirty="0"/>
          </a:p>
        </p:txBody>
      </p:sp>
      <p:sp>
        <p:nvSpPr>
          <p:cNvPr id="107523" name="Rectangle 3"/>
          <p:cNvSpPr>
            <a:spLocks noGrp="1" noChangeArrowheads="1"/>
          </p:cNvSpPr>
          <p:nvPr>
            <p:ph type="body" idx="1"/>
          </p:nvPr>
        </p:nvSpPr>
        <p:spPr>
          <a:xfrm>
            <a:off x="457200" y="1268760"/>
            <a:ext cx="8229600" cy="4862165"/>
          </a:xfrm>
        </p:spPr>
        <p:txBody>
          <a:bodyPr/>
          <a:lstStyle/>
          <a:p>
            <a:pPr>
              <a:lnSpc>
                <a:spcPct val="90000"/>
              </a:lnSpc>
            </a:pPr>
            <a:r>
              <a:rPr lang="zh-CN" altLang="en-US" sz="2400" dirty="0" smtClean="0"/>
              <a:t>安装</a:t>
            </a:r>
            <a:r>
              <a:rPr lang="en-US" sz="2400" dirty="0" smtClean="0"/>
              <a:t>extras</a:t>
            </a:r>
            <a:r>
              <a:rPr lang="zh-CN" altLang="en-US" sz="2400" dirty="0" smtClean="0"/>
              <a:t>仓库提供的</a:t>
            </a:r>
            <a:r>
              <a:rPr lang="en-US" sz="2400" dirty="0" smtClean="0"/>
              <a:t>RPM</a:t>
            </a:r>
            <a:r>
              <a:rPr lang="zh-CN" altLang="en-US" sz="2400" dirty="0" smtClean="0"/>
              <a:t>包 </a:t>
            </a:r>
            <a:r>
              <a:rPr lang="en-US" sz="2400" dirty="0" smtClean="0"/>
              <a:t>centos-release-</a:t>
            </a:r>
            <a:r>
              <a:rPr lang="en-US" sz="2400" dirty="0" err="1" smtClean="0"/>
              <a:t>scl</a:t>
            </a:r>
            <a:r>
              <a:rPr lang="zh-CN" altLang="en-US" sz="2400" dirty="0" smtClean="0"/>
              <a:t>，使用</a:t>
            </a:r>
            <a:r>
              <a:rPr lang="en-US" sz="2400" dirty="0" err="1" smtClean="0"/>
              <a:t>sclo</a:t>
            </a:r>
            <a:r>
              <a:rPr lang="zh-CN" altLang="en-US" sz="2400" dirty="0" smtClean="0"/>
              <a:t>仓库安装</a:t>
            </a:r>
            <a:r>
              <a:rPr lang="en-US" sz="2400" dirty="0" smtClean="0"/>
              <a:t> PHP 5.5</a:t>
            </a:r>
            <a:r>
              <a:rPr lang="zh-CN" altLang="en-US" sz="2400" dirty="0" smtClean="0"/>
              <a:t>。</a:t>
            </a:r>
            <a:endParaRPr lang="en-US" altLang="zh-CN" sz="2400" dirty="0" smtClean="0"/>
          </a:p>
          <a:p>
            <a:pPr>
              <a:lnSpc>
                <a:spcPct val="90000"/>
              </a:lnSpc>
            </a:pPr>
            <a:r>
              <a:rPr lang="zh-CN" altLang="en-US" sz="2400" dirty="0" smtClean="0"/>
              <a:t>学习配置基于</a:t>
            </a:r>
            <a:r>
              <a:rPr lang="en-US" altLang="zh-CN" sz="2400" dirty="0" err="1" smtClean="0"/>
              <a:t>Python+WSGI+Apache</a:t>
            </a:r>
            <a:r>
              <a:rPr lang="zh-CN" altLang="en-US" sz="2400" dirty="0" smtClean="0"/>
              <a:t>的</a:t>
            </a:r>
            <a:r>
              <a:rPr lang="en-US" altLang="zh-CN" sz="2400" dirty="0" err="1" smtClean="0"/>
              <a:t>Django</a:t>
            </a:r>
            <a:r>
              <a:rPr lang="zh-CN" altLang="en-US" sz="2400" dirty="0" smtClean="0"/>
              <a:t>应用（如</a:t>
            </a:r>
            <a:r>
              <a:rPr lang="en-US" altLang="zh-CN" sz="2400" dirty="0" smtClean="0"/>
              <a:t>OSQA</a:t>
            </a:r>
            <a:r>
              <a:rPr lang="zh-CN" altLang="en-US" sz="2400" dirty="0" smtClean="0"/>
              <a:t>）。</a:t>
            </a:r>
          </a:p>
          <a:p>
            <a:pPr>
              <a:lnSpc>
                <a:spcPct val="90000"/>
              </a:lnSpc>
            </a:pPr>
            <a:r>
              <a:rPr lang="zh-CN" altLang="en-US" sz="2400" dirty="0" smtClean="0"/>
              <a:t>学习基于</a:t>
            </a:r>
            <a:r>
              <a:rPr lang="en-US" altLang="zh-CN" sz="2400" dirty="0" err="1" smtClean="0"/>
              <a:t>Ruby+Apache</a:t>
            </a:r>
            <a:r>
              <a:rPr lang="zh-CN" altLang="en-US" sz="2400" dirty="0" smtClean="0"/>
              <a:t>的</a:t>
            </a:r>
            <a:r>
              <a:rPr lang="en-US" altLang="zh-CN" sz="2400" dirty="0" err="1" smtClean="0"/>
              <a:t>Redmine</a:t>
            </a:r>
            <a:r>
              <a:rPr lang="zh-CN" altLang="en-US" sz="2400" dirty="0" smtClean="0"/>
              <a:t>或</a:t>
            </a:r>
            <a:r>
              <a:rPr lang="en-US" altLang="zh-CN" sz="2400" dirty="0" err="1" smtClean="0"/>
              <a:t>Gitlab</a:t>
            </a:r>
            <a:r>
              <a:rPr lang="zh-CN" altLang="en-US" sz="2400" dirty="0" smtClean="0"/>
              <a:t>的安装、配置和使用。</a:t>
            </a:r>
            <a:endParaRPr lang="en-US" altLang="zh-CN" sz="2400" dirty="0" smtClean="0"/>
          </a:p>
          <a:p>
            <a:pPr>
              <a:lnSpc>
                <a:spcPct val="90000"/>
              </a:lnSpc>
            </a:pPr>
            <a:endParaRPr lang="zh-CN" altLang="en-US" sz="2400" dirty="0" smtClean="0"/>
          </a:p>
          <a:p>
            <a:pPr>
              <a:lnSpc>
                <a:spcPct val="90000"/>
              </a:lnSpc>
            </a:pPr>
            <a:r>
              <a:rPr lang="zh-CN" altLang="en-US" sz="2400" dirty="0" smtClean="0"/>
              <a:t>学习基于</a:t>
            </a:r>
            <a:r>
              <a:rPr lang="en-US" altLang="zh-CN" sz="2400" dirty="0" smtClean="0"/>
              <a:t>PHP</a:t>
            </a:r>
            <a:r>
              <a:rPr lang="zh-CN" altLang="en-US" sz="2400" dirty="0" smtClean="0"/>
              <a:t>的 </a:t>
            </a:r>
            <a:r>
              <a:rPr lang="en-US" altLang="zh-CN" sz="2400" dirty="0" err="1" smtClean="0"/>
              <a:t>ISPConfig</a:t>
            </a:r>
            <a:r>
              <a:rPr lang="zh-CN" altLang="en-US" sz="2400" dirty="0" smtClean="0"/>
              <a:t>（</a:t>
            </a:r>
            <a:r>
              <a:rPr lang="en-US" altLang="zh-CN" sz="2400" dirty="0" smtClean="0"/>
              <a:t>http://www.ispconfig.org/</a:t>
            </a:r>
            <a:r>
              <a:rPr lang="zh-CN" altLang="en-US" sz="2400" dirty="0" smtClean="0"/>
              <a:t>）的安装、配置和使用。</a:t>
            </a:r>
            <a:endParaRPr lang="en-US" altLang="zh-CN" sz="2400" dirty="0" smtClean="0"/>
          </a:p>
          <a:p>
            <a:pPr>
              <a:lnSpc>
                <a:spcPct val="90000"/>
              </a:lnSpc>
            </a:pPr>
            <a:r>
              <a:rPr lang="zh-CN" altLang="en-US" sz="2400" dirty="0" smtClean="0"/>
              <a:t>学习使用 </a:t>
            </a:r>
            <a:r>
              <a:rPr lang="en-US" sz="2400" dirty="0" err="1" smtClean="0"/>
              <a:t>ownCloud</a:t>
            </a:r>
            <a:r>
              <a:rPr lang="zh-CN" altLang="en-US" sz="2400" dirty="0" smtClean="0"/>
              <a:t>（</a:t>
            </a:r>
            <a:r>
              <a:rPr lang="en-US" sz="2400" dirty="0" smtClean="0"/>
              <a:t>https://owncloud.org/</a:t>
            </a:r>
            <a:r>
              <a:rPr lang="zh-CN" altLang="en-US" sz="2400" dirty="0" smtClean="0"/>
              <a:t>）搭建自己的私有云存储平台。</a:t>
            </a:r>
            <a:endParaRPr lang="en-US" altLang="zh-CN" sz="2400" dirty="0" smtClean="0"/>
          </a:p>
          <a:p>
            <a:pPr>
              <a:lnSpc>
                <a:spcPct val="90000"/>
              </a:lnSpc>
            </a:pPr>
            <a:endParaRPr lang="en-US" altLang="zh-CN" sz="2400" dirty="0" smtClean="0"/>
          </a:p>
          <a:p>
            <a:pPr>
              <a:lnSpc>
                <a:spcPct val="90000"/>
              </a:lnSpc>
            </a:pPr>
            <a:r>
              <a:rPr lang="zh-CN" altLang="en-US" sz="2400" dirty="0" smtClean="0"/>
              <a:t>下载</a:t>
            </a:r>
            <a:r>
              <a:rPr lang="en-US" sz="2400" dirty="0" smtClean="0"/>
              <a:t>Tomcat 8</a:t>
            </a:r>
            <a:r>
              <a:rPr lang="zh-CN" altLang="en-US" sz="2400" dirty="0" smtClean="0"/>
              <a:t>的二进制包并安装配置</a:t>
            </a:r>
            <a:r>
              <a:rPr lang="en-US" sz="2400" dirty="0" smtClean="0"/>
              <a:t>Tomcat 8</a:t>
            </a:r>
            <a:r>
              <a:rPr lang="zh-CN" altLang="en-US" sz="2400" dirty="0" smtClean="0"/>
              <a:t>服务。</a:t>
            </a:r>
            <a:endParaRPr lang="en-US" altLang="zh-CN" sz="2400" dirty="0" smtClean="0"/>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114</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的表类型和存储引擎</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en-US" altLang="zh-CN" dirty="0" err="1" smtClean="0"/>
              <a:t>MySQL</a:t>
            </a:r>
            <a:r>
              <a:rPr lang="zh-CN" altLang="en-US" dirty="0" smtClean="0"/>
              <a:t>的表类型由存储引擎（</a:t>
            </a:r>
            <a:r>
              <a:rPr lang="en-US" altLang="zh-CN" dirty="0" smtClean="0"/>
              <a:t>Storage Engines</a:t>
            </a:r>
            <a:r>
              <a:rPr lang="zh-CN" altLang="en-US" dirty="0" smtClean="0"/>
              <a:t>）决定，</a:t>
            </a:r>
            <a:r>
              <a:rPr lang="zh-CN" altLang="en-US" b="1" dirty="0" smtClean="0">
                <a:solidFill>
                  <a:srgbClr val="002060"/>
                </a:solidFill>
                <a:latin typeface="黑体" pitchFamily="49" charset="-122"/>
                <a:ea typeface="黑体" pitchFamily="49" charset="-122"/>
              </a:rPr>
              <a:t>针对不同的存储引擎可以指定相应不同的配置</a:t>
            </a:r>
            <a:endParaRPr lang="en-US" altLang="zh-CN" b="1" dirty="0" smtClean="0">
              <a:solidFill>
                <a:srgbClr val="002060"/>
              </a:solidFill>
              <a:latin typeface="黑体" pitchFamily="49" charset="-122"/>
              <a:ea typeface="黑体" pitchFamily="49" charset="-122"/>
            </a:endParaRPr>
          </a:p>
          <a:p>
            <a:r>
              <a:rPr lang="en-US" altLang="zh-CN" dirty="0" err="1" smtClean="0"/>
              <a:t>MySQL</a:t>
            </a:r>
            <a:r>
              <a:rPr lang="en-US" altLang="zh-CN" dirty="0" smtClean="0"/>
              <a:t> </a:t>
            </a:r>
            <a:r>
              <a:rPr lang="zh-CN" altLang="en-US" dirty="0" smtClean="0"/>
              <a:t>的表主要支持六种类型</a:t>
            </a:r>
          </a:p>
          <a:p>
            <a:pPr lvl="1"/>
            <a:r>
              <a:rPr lang="zh-CN" altLang="en-US" dirty="0" smtClean="0"/>
              <a:t>事务安全型</a:t>
            </a:r>
            <a:r>
              <a:rPr lang="en-US" altLang="zh-CN" dirty="0" smtClean="0"/>
              <a:t>(transaction-safe)</a:t>
            </a:r>
            <a:r>
              <a:rPr lang="zh-CN" altLang="en-US" dirty="0" smtClean="0"/>
              <a:t>：</a:t>
            </a:r>
            <a:r>
              <a:rPr lang="en-US" altLang="zh-CN" b="1" dirty="0" err="1" smtClean="0"/>
              <a:t>InnoDB</a:t>
            </a:r>
            <a:r>
              <a:rPr lang="zh-CN" altLang="en-US" dirty="0" smtClean="0"/>
              <a:t>和</a:t>
            </a:r>
            <a:r>
              <a:rPr lang="en-US" altLang="zh-CN" b="1" dirty="0" smtClean="0"/>
              <a:t>BDB</a:t>
            </a:r>
          </a:p>
          <a:p>
            <a:pPr lvl="1"/>
            <a:r>
              <a:rPr lang="zh-CN" altLang="en-US" dirty="0" smtClean="0"/>
              <a:t>非事务安全型</a:t>
            </a:r>
            <a:r>
              <a:rPr lang="en-US" altLang="zh-CN" dirty="0" smtClean="0"/>
              <a:t>(non-transaction-safe)</a:t>
            </a:r>
            <a:r>
              <a:rPr lang="zh-CN" altLang="en-US" dirty="0" smtClean="0"/>
              <a:t>：</a:t>
            </a:r>
            <a:r>
              <a:rPr lang="en-US" altLang="zh-CN" b="1" dirty="0" smtClean="0"/>
              <a:t>MYISAM</a:t>
            </a:r>
            <a:r>
              <a:rPr lang="zh-CN" altLang="en-US" dirty="0" smtClean="0"/>
              <a:t>、</a:t>
            </a:r>
            <a:r>
              <a:rPr lang="en-US" altLang="zh-CN" b="1" dirty="0" smtClean="0"/>
              <a:t>HEAP</a:t>
            </a:r>
            <a:r>
              <a:rPr lang="zh-CN" altLang="en-US" dirty="0" smtClean="0"/>
              <a:t>、</a:t>
            </a:r>
            <a:r>
              <a:rPr lang="en-US" altLang="zh-CN" b="1" dirty="0" smtClean="0"/>
              <a:t>ISAM</a:t>
            </a:r>
            <a:r>
              <a:rPr lang="zh-CN" altLang="en-US" dirty="0" smtClean="0"/>
              <a:t>、</a:t>
            </a:r>
            <a:r>
              <a:rPr lang="en-US" altLang="zh-CN" b="1" dirty="0" smtClean="0"/>
              <a:t>MERGE</a:t>
            </a:r>
          </a:p>
          <a:p>
            <a:r>
              <a:rPr lang="zh-CN" altLang="en-US" dirty="0" smtClean="0"/>
              <a:t>显示当前数据库支持的存储引擎</a:t>
            </a:r>
            <a:r>
              <a:rPr lang="en-US" altLang="zh-CN" dirty="0" smtClean="0"/>
              <a:t>:</a:t>
            </a:r>
          </a:p>
          <a:p>
            <a:pPr lvl="1"/>
            <a:r>
              <a:rPr lang="en-US" altLang="zh-CN" dirty="0" smtClean="0"/>
              <a:t>show engines;</a:t>
            </a:r>
          </a:p>
          <a:p>
            <a:r>
              <a:rPr lang="en-US" altLang="zh-CN" dirty="0" err="1" smtClean="0"/>
              <a:t>MySQL</a:t>
            </a:r>
            <a:r>
              <a:rPr lang="en-US" altLang="zh-CN" dirty="0" smtClean="0"/>
              <a:t> 5.5/5.6 </a:t>
            </a:r>
            <a:r>
              <a:rPr lang="zh-CN" altLang="en-US" dirty="0" smtClean="0"/>
              <a:t>的默认存储引擎是</a:t>
            </a:r>
            <a:r>
              <a:rPr lang="en-US" altLang="zh-CN" dirty="0" err="1" smtClean="0"/>
              <a:t>InnoDB</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的存储引擎比较</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pic>
        <p:nvPicPr>
          <p:cNvPr id="7" name="Picture 8"/>
          <p:cNvPicPr>
            <a:picLocks noChangeAspect="1" noChangeArrowheads="1"/>
          </p:cNvPicPr>
          <p:nvPr/>
        </p:nvPicPr>
        <p:blipFill>
          <a:blip r:embed="rId2" cstate="print"/>
          <a:srcRect/>
          <a:stretch>
            <a:fillRect/>
          </a:stretch>
        </p:blipFill>
        <p:spPr bwMode="auto">
          <a:xfrm>
            <a:off x="467544" y="1268760"/>
            <a:ext cx="7882758" cy="487273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MyISAM</a:t>
            </a:r>
            <a:r>
              <a:rPr lang="en-US" altLang="zh-CN" dirty="0" smtClean="0"/>
              <a:t> </a:t>
            </a:r>
            <a:r>
              <a:rPr lang="en-US" altLang="zh-CN" dirty="0" err="1" smtClean="0"/>
              <a:t>vs</a:t>
            </a:r>
            <a:r>
              <a:rPr lang="en-US" altLang="zh-CN" dirty="0" smtClean="0"/>
              <a:t> </a:t>
            </a:r>
            <a:r>
              <a:rPr lang="en-US" altLang="zh-CN" dirty="0" err="1" smtClean="0"/>
              <a:t>InnoDB</a:t>
            </a:r>
            <a:r>
              <a:rPr lang="en-US" altLang="zh-CN" dirty="0" smtClean="0"/>
              <a:t> </a:t>
            </a:r>
            <a:r>
              <a:rPr lang="zh-CN" altLang="en-US" dirty="0" smtClean="0"/>
              <a:t>（</a:t>
            </a:r>
            <a:r>
              <a:rPr lang="en-US" altLang="zh-CN" dirty="0" smtClean="0"/>
              <a:t>1</a:t>
            </a:r>
            <a:r>
              <a:rPr lang="zh-CN" altLang="en-US" dirty="0" smtClean="0"/>
              <a:t>）</a:t>
            </a:r>
            <a:r>
              <a:rPr lang="en-US" altLang="zh-CN" dirty="0" smtClean="0"/>
              <a:t/>
            </a:r>
            <a:br>
              <a:rPr lang="en-US" altLang="zh-CN" dirty="0" smtClean="0"/>
            </a:br>
            <a:r>
              <a:rPr lang="en-US" altLang="zh-CN" dirty="0" smtClean="0"/>
              <a:t>——</a:t>
            </a:r>
            <a:r>
              <a:rPr lang="en-US" altLang="zh-CN" dirty="0" err="1" smtClean="0"/>
              <a:t>MyISAM</a:t>
            </a:r>
            <a:r>
              <a:rPr lang="en-US" altLang="zh-CN" dirty="0" smtClean="0"/>
              <a:t> </a:t>
            </a:r>
            <a:r>
              <a:rPr lang="zh-CN" altLang="en-US" dirty="0" smtClean="0"/>
              <a:t>的特点</a:t>
            </a:r>
            <a:endParaRPr lang="zh-CN" altLang="en-US" dirty="0"/>
          </a:p>
        </p:txBody>
      </p:sp>
      <p:sp>
        <p:nvSpPr>
          <p:cNvPr id="3" name="内容占位符 2"/>
          <p:cNvSpPr>
            <a:spLocks noGrp="1"/>
          </p:cNvSpPr>
          <p:nvPr>
            <p:ph idx="1"/>
          </p:nvPr>
        </p:nvSpPr>
        <p:spPr>
          <a:xfrm>
            <a:off x="457200" y="1844824"/>
            <a:ext cx="8229600" cy="4286101"/>
          </a:xfrm>
        </p:spPr>
        <p:txBody>
          <a:bodyPr/>
          <a:lstStyle/>
          <a:p>
            <a:r>
              <a:rPr lang="zh-CN" altLang="en-US" sz="2400" dirty="0" smtClean="0"/>
              <a:t>数据存储方式简单，使用 </a:t>
            </a:r>
            <a:r>
              <a:rPr lang="en-US" altLang="zh-CN" sz="2400" dirty="0" smtClean="0"/>
              <a:t>B+ Tree </a:t>
            </a:r>
            <a:r>
              <a:rPr lang="zh-CN" altLang="en-US" sz="2400" dirty="0" smtClean="0"/>
              <a:t>进行索引</a:t>
            </a:r>
          </a:p>
          <a:p>
            <a:r>
              <a:rPr lang="zh-CN" altLang="en-US" sz="2400" dirty="0" smtClean="0"/>
              <a:t>使用三个文件定义一个表：</a:t>
            </a:r>
            <a:r>
              <a:rPr lang="en-US" altLang="zh-CN" sz="2400" dirty="0" smtClean="0"/>
              <a:t>.MYI   .MYD   .</a:t>
            </a:r>
            <a:r>
              <a:rPr lang="en-US" altLang="zh-CN" sz="2400" dirty="0" err="1" smtClean="0"/>
              <a:t>frm</a:t>
            </a:r>
            <a:endParaRPr lang="en-US" altLang="zh-CN" sz="2400" dirty="0" smtClean="0"/>
          </a:p>
          <a:p>
            <a:r>
              <a:rPr lang="zh-CN" altLang="en-US" sz="2400" dirty="0" smtClean="0"/>
              <a:t>少碎片、支持大文件、能够进行索引压缩</a:t>
            </a:r>
          </a:p>
          <a:p>
            <a:r>
              <a:rPr lang="zh-CN" altLang="en-US" sz="2400" dirty="0" smtClean="0"/>
              <a:t>二进制层次的文件可以移植 </a:t>
            </a:r>
            <a:r>
              <a:rPr lang="en-US" altLang="zh-CN" sz="2400" dirty="0" smtClean="0"/>
              <a:t>(Linux </a:t>
            </a:r>
            <a:r>
              <a:rPr lang="zh-CN" altLang="en-US" sz="2400" dirty="0" smtClean="0"/>
              <a:t>、 </a:t>
            </a:r>
            <a:r>
              <a:rPr lang="en-US" altLang="zh-CN" sz="2400" dirty="0" smtClean="0"/>
              <a:t>Windows)</a:t>
            </a:r>
          </a:p>
          <a:p>
            <a:r>
              <a:rPr lang="zh-CN" altLang="en-US" sz="2400" dirty="0" smtClean="0"/>
              <a:t>访问速度快，是所有</a:t>
            </a:r>
            <a:r>
              <a:rPr lang="en-US" altLang="zh-CN" sz="2400" dirty="0" err="1" smtClean="0"/>
              <a:t>MySQL</a:t>
            </a:r>
            <a:r>
              <a:rPr lang="zh-CN" altLang="en-US" sz="2400" dirty="0" smtClean="0"/>
              <a:t>文件引擎中速度最快的</a:t>
            </a:r>
          </a:p>
          <a:p>
            <a:r>
              <a:rPr lang="zh-CN" altLang="en-US" sz="2400" dirty="0" smtClean="0"/>
              <a:t>不支持一些数据库特性，比如 事务、外键约束等</a:t>
            </a:r>
          </a:p>
          <a:p>
            <a:r>
              <a:rPr lang="zh-CN" altLang="en-US" sz="2400" dirty="0" smtClean="0"/>
              <a:t>使用表级锁（</a:t>
            </a:r>
            <a:r>
              <a:rPr lang="en-US" altLang="zh-CN" sz="2400" dirty="0" smtClean="0"/>
              <a:t>Table level lock</a:t>
            </a:r>
            <a:r>
              <a:rPr lang="zh-CN" altLang="en-US" sz="2400" dirty="0" smtClean="0"/>
              <a:t>），性能稍差，更适合读取多的操作</a:t>
            </a:r>
          </a:p>
          <a:p>
            <a:r>
              <a:rPr lang="zh-CN" altLang="en-US" sz="2400" dirty="0" smtClean="0"/>
              <a:t>表数据容量有限，一般建议单表数据量介于  </a:t>
            </a:r>
            <a:r>
              <a:rPr lang="en-US" altLang="zh-CN" sz="2400" dirty="0" smtClean="0"/>
              <a:t>50w–200w</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MyISAM</a:t>
            </a:r>
            <a:r>
              <a:rPr lang="en-US" altLang="zh-CN" dirty="0" smtClean="0"/>
              <a:t> </a:t>
            </a:r>
            <a:r>
              <a:rPr lang="en-US" altLang="zh-CN" dirty="0" err="1" smtClean="0"/>
              <a:t>vs</a:t>
            </a:r>
            <a:r>
              <a:rPr lang="en-US" altLang="zh-CN" dirty="0" smtClean="0"/>
              <a:t> </a:t>
            </a:r>
            <a:r>
              <a:rPr lang="en-US" altLang="zh-CN" dirty="0" err="1" smtClean="0"/>
              <a:t>InnoDB</a:t>
            </a:r>
            <a:r>
              <a:rPr lang="en-US" altLang="zh-CN" dirty="0" smtClean="0"/>
              <a:t> </a:t>
            </a:r>
            <a:r>
              <a:rPr lang="zh-CN" altLang="en-US" dirty="0" smtClean="0"/>
              <a:t>（</a:t>
            </a:r>
            <a:r>
              <a:rPr lang="en-US" altLang="zh-CN" dirty="0" smtClean="0"/>
              <a:t>2</a:t>
            </a:r>
            <a:r>
              <a:rPr lang="zh-CN" altLang="en-US" dirty="0" smtClean="0"/>
              <a:t>）</a:t>
            </a:r>
            <a:r>
              <a:rPr lang="en-US" altLang="zh-CN" dirty="0" smtClean="0"/>
              <a:t/>
            </a:r>
            <a:br>
              <a:rPr lang="en-US" altLang="zh-CN" dirty="0" smtClean="0"/>
            </a:br>
            <a:r>
              <a:rPr lang="en-US" altLang="zh-CN" dirty="0" smtClean="0"/>
              <a:t>——</a:t>
            </a:r>
            <a:r>
              <a:rPr lang="en-US" altLang="zh-CN" dirty="0" err="1" smtClean="0"/>
              <a:t>InnoDB</a:t>
            </a:r>
            <a:r>
              <a:rPr lang="en-US" altLang="zh-CN" dirty="0" smtClean="0"/>
              <a:t> </a:t>
            </a:r>
            <a:r>
              <a:rPr lang="zh-CN" altLang="en-US" dirty="0" smtClean="0"/>
              <a:t>的特点</a:t>
            </a:r>
            <a:endParaRPr lang="zh-CN" altLang="en-US" dirty="0"/>
          </a:p>
        </p:txBody>
      </p:sp>
      <p:sp>
        <p:nvSpPr>
          <p:cNvPr id="3" name="内容占位符 2"/>
          <p:cNvSpPr>
            <a:spLocks noGrp="1"/>
          </p:cNvSpPr>
          <p:nvPr>
            <p:ph idx="1"/>
          </p:nvPr>
        </p:nvSpPr>
        <p:spPr/>
        <p:txBody>
          <a:bodyPr/>
          <a:lstStyle/>
          <a:p>
            <a:r>
              <a:rPr lang="zh-CN" altLang="en-US" dirty="0" smtClean="0"/>
              <a:t>使用表空间（</a:t>
            </a:r>
            <a:r>
              <a:rPr lang="en-US" altLang="zh-CN" dirty="0" smtClean="0"/>
              <a:t>Table Space</a:t>
            </a:r>
            <a:r>
              <a:rPr lang="zh-CN" altLang="en-US" dirty="0" smtClean="0"/>
              <a:t>）的方式来进行数据存储 </a:t>
            </a:r>
            <a:r>
              <a:rPr lang="en-US" altLang="zh-CN" dirty="0" smtClean="0"/>
              <a:t>(ibdata1, ib_logfile0)</a:t>
            </a:r>
          </a:p>
          <a:p>
            <a:r>
              <a:rPr lang="zh-CN" altLang="en-US" dirty="0" smtClean="0"/>
              <a:t>支持 事务、外键约束等数据库特性</a:t>
            </a:r>
          </a:p>
          <a:p>
            <a:r>
              <a:rPr lang="zh-CN" altLang="en-US" dirty="0" smtClean="0"/>
              <a:t>使用行级锁（</a:t>
            </a:r>
            <a:r>
              <a:rPr lang="en-US" altLang="zh-CN" dirty="0" smtClean="0"/>
              <a:t>Rows level lock</a:t>
            </a:r>
            <a:r>
              <a:rPr lang="zh-CN" altLang="en-US" dirty="0" smtClean="0"/>
              <a:t>）</a:t>
            </a:r>
            <a:r>
              <a:rPr lang="en-US" altLang="zh-CN" dirty="0" smtClean="0"/>
              <a:t>, </a:t>
            </a:r>
            <a:r>
              <a:rPr lang="zh-CN" altLang="en-US" dirty="0" smtClean="0"/>
              <a:t>读写性能都非常优秀</a:t>
            </a:r>
          </a:p>
          <a:p>
            <a:r>
              <a:rPr lang="zh-CN" altLang="en-US" dirty="0" smtClean="0"/>
              <a:t>能够承载大数据量的存储和访问</a:t>
            </a:r>
          </a:p>
          <a:p>
            <a:r>
              <a:rPr lang="zh-CN" altLang="en-US" dirty="0" smtClean="0"/>
              <a:t>拥有自己独立的缓冲池，能够缓存数据和索引</a:t>
            </a:r>
          </a:p>
          <a:p>
            <a:r>
              <a:rPr lang="zh-CN" altLang="en-US" dirty="0" smtClean="0"/>
              <a:t>在关闭自动提交的情况下，与</a:t>
            </a:r>
            <a:r>
              <a:rPr lang="en-US" altLang="zh-CN" dirty="0" err="1" smtClean="0"/>
              <a:t>MyISAM</a:t>
            </a:r>
            <a:r>
              <a:rPr lang="zh-CN" altLang="en-US" dirty="0" smtClean="0"/>
              <a:t>引擎速度差异不大</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MyISAM</a:t>
            </a:r>
            <a:r>
              <a:rPr lang="en-US" altLang="zh-CN" dirty="0" smtClean="0"/>
              <a:t> </a:t>
            </a:r>
            <a:r>
              <a:rPr lang="en-US" altLang="zh-CN" dirty="0" err="1" smtClean="0"/>
              <a:t>vs</a:t>
            </a:r>
            <a:r>
              <a:rPr lang="en-US" altLang="zh-CN" dirty="0" smtClean="0"/>
              <a:t> </a:t>
            </a:r>
            <a:r>
              <a:rPr lang="en-US" altLang="zh-CN" dirty="0" err="1" smtClean="0"/>
              <a:t>InnoDB</a:t>
            </a:r>
            <a:r>
              <a:rPr lang="en-US" altLang="zh-CN" dirty="0" smtClean="0"/>
              <a:t> </a:t>
            </a:r>
            <a:r>
              <a:rPr lang="zh-CN" altLang="en-US" dirty="0" smtClean="0"/>
              <a:t>（</a:t>
            </a:r>
            <a:r>
              <a:rPr lang="en-US" altLang="zh-CN" dirty="0" smtClean="0"/>
              <a:t>3</a:t>
            </a:r>
            <a:r>
              <a:rPr lang="zh-CN" altLang="en-US" dirty="0" smtClean="0"/>
              <a:t>）</a:t>
            </a:r>
            <a:r>
              <a:rPr lang="en-US" altLang="zh-CN" dirty="0" smtClean="0"/>
              <a:t/>
            </a:r>
            <a:br>
              <a:rPr lang="en-US" altLang="zh-CN" dirty="0" smtClean="0"/>
            </a:br>
            <a:r>
              <a:rPr lang="en-US" altLang="zh-CN" dirty="0" smtClean="0"/>
              <a:t>——</a:t>
            </a:r>
            <a:r>
              <a:rPr lang="zh-CN" altLang="en-US" dirty="0" smtClean="0"/>
              <a:t>存储引擎的选择</a:t>
            </a:r>
            <a:endParaRPr lang="zh-CN" altLang="en-US" dirty="0"/>
          </a:p>
        </p:txBody>
      </p:sp>
      <p:sp>
        <p:nvSpPr>
          <p:cNvPr id="3" name="内容占位符 2"/>
          <p:cNvSpPr>
            <a:spLocks noGrp="1"/>
          </p:cNvSpPr>
          <p:nvPr>
            <p:ph idx="1"/>
          </p:nvPr>
        </p:nvSpPr>
        <p:spPr/>
        <p:txBody>
          <a:bodyPr/>
          <a:lstStyle/>
          <a:p>
            <a:r>
              <a:rPr lang="zh-CN" altLang="en-US" dirty="0" smtClean="0"/>
              <a:t>如果应用不需要事务，处理的只是基本的</a:t>
            </a:r>
            <a:r>
              <a:rPr lang="en-US" altLang="zh-CN" dirty="0" smtClean="0"/>
              <a:t>CRUD</a:t>
            </a:r>
            <a:r>
              <a:rPr lang="zh-CN" altLang="en-US" dirty="0" smtClean="0"/>
              <a:t>操作，那么</a:t>
            </a:r>
            <a:r>
              <a:rPr lang="en-US" altLang="zh-CN" dirty="0" err="1" smtClean="0"/>
              <a:t>MyISAM</a:t>
            </a:r>
            <a:r>
              <a:rPr lang="zh-CN" altLang="en-US" dirty="0" smtClean="0"/>
              <a:t>是不二选择</a:t>
            </a:r>
            <a:endParaRPr lang="en-US" altLang="zh-CN" dirty="0" smtClean="0"/>
          </a:p>
          <a:p>
            <a:pPr lvl="1"/>
            <a:r>
              <a:rPr lang="en-US" altLang="zh-CN" dirty="0" err="1" smtClean="0"/>
              <a:t>MyISAM</a:t>
            </a:r>
            <a:r>
              <a:rPr lang="zh-CN" altLang="en-US" dirty="0" smtClean="0"/>
              <a:t>不支持事务、也不支持外键，但其访问速度快</a:t>
            </a:r>
          </a:p>
          <a:p>
            <a:r>
              <a:rPr lang="zh-CN" altLang="en-US" dirty="0" smtClean="0"/>
              <a:t>一般来说，如果需要事务支持，并且有较高的并发读写频率，</a:t>
            </a:r>
            <a:r>
              <a:rPr lang="en-US" altLang="zh-CN" dirty="0" err="1" smtClean="0"/>
              <a:t>InnoDB</a:t>
            </a:r>
            <a:r>
              <a:rPr lang="zh-CN" altLang="en-US" dirty="0" smtClean="0"/>
              <a:t>是不错的选择</a:t>
            </a:r>
            <a:endParaRPr lang="en-US" altLang="zh-CN" dirty="0" smtClean="0"/>
          </a:p>
          <a:p>
            <a:pPr lvl="1"/>
            <a:r>
              <a:rPr lang="en-US" altLang="zh-CN" dirty="0" err="1" smtClean="0"/>
              <a:t>InnoDB</a:t>
            </a:r>
            <a:r>
              <a:rPr lang="zh-CN" altLang="en-US" dirty="0" smtClean="0"/>
              <a:t>存储引擎提供了具有提交、回滚和崩溃恢复能力的事务安全。</a:t>
            </a:r>
          </a:p>
          <a:p>
            <a:pPr lvl="1"/>
            <a:r>
              <a:rPr lang="zh-CN" altLang="en-US" dirty="0" smtClean="0"/>
              <a:t>比起</a:t>
            </a:r>
            <a:r>
              <a:rPr lang="en-US" altLang="zh-CN" dirty="0" err="1" smtClean="0"/>
              <a:t>MyISAM</a:t>
            </a:r>
            <a:r>
              <a:rPr lang="zh-CN" altLang="en-US" dirty="0" smtClean="0"/>
              <a:t>存储引擎，</a:t>
            </a:r>
            <a:r>
              <a:rPr lang="en-US" altLang="zh-CN" dirty="0" err="1" smtClean="0"/>
              <a:t>InnoDB</a:t>
            </a:r>
            <a:r>
              <a:rPr lang="zh-CN" altLang="en-US" dirty="0" smtClean="0"/>
              <a:t>写的处理效率差一些并且会占用更多的磁盘空间以保留数据和索引。</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MariaDB</a:t>
            </a:r>
            <a:endParaRPr lang="zh-CN" altLang="en-US" dirty="0"/>
          </a:p>
        </p:txBody>
      </p:sp>
      <p:sp>
        <p:nvSpPr>
          <p:cNvPr id="3" name="内容占位符 2"/>
          <p:cNvSpPr>
            <a:spLocks noGrp="1"/>
          </p:cNvSpPr>
          <p:nvPr>
            <p:ph idx="1"/>
          </p:nvPr>
        </p:nvSpPr>
        <p:spPr/>
        <p:txBody>
          <a:bodyPr/>
          <a:lstStyle/>
          <a:p>
            <a:r>
              <a:rPr lang="zh-CN" altLang="en-US" dirty="0" smtClean="0"/>
              <a:t>由原来</a:t>
            </a:r>
            <a:r>
              <a:rPr lang="en-US" dirty="0" smtClean="0"/>
              <a:t> </a:t>
            </a:r>
            <a:r>
              <a:rPr lang="en-US" dirty="0" err="1" smtClean="0"/>
              <a:t>MySQL</a:t>
            </a:r>
            <a:r>
              <a:rPr lang="en-US" dirty="0" smtClean="0"/>
              <a:t> </a:t>
            </a:r>
            <a:r>
              <a:rPr lang="zh-CN" altLang="en-US" dirty="0" smtClean="0"/>
              <a:t>的作者</a:t>
            </a:r>
            <a:r>
              <a:rPr lang="en-US" dirty="0" smtClean="0"/>
              <a:t> Michael </a:t>
            </a:r>
            <a:r>
              <a:rPr lang="en-US" dirty="0" err="1" smtClean="0"/>
              <a:t>Widenius</a:t>
            </a:r>
            <a:r>
              <a:rPr lang="en-US" dirty="0" smtClean="0"/>
              <a:t> </a:t>
            </a:r>
            <a:r>
              <a:rPr lang="zh-CN" altLang="en-US" dirty="0" smtClean="0"/>
              <a:t>创办的公司所开发的免费开源的数据库服务</a:t>
            </a:r>
            <a:endParaRPr lang="en-US" altLang="zh-CN" dirty="0" smtClean="0"/>
          </a:p>
          <a:p>
            <a:r>
              <a:rPr lang="zh-CN" altLang="en-US" dirty="0" smtClean="0"/>
              <a:t>是采用</a:t>
            </a:r>
            <a:r>
              <a:rPr lang="en-US" dirty="0" smtClean="0"/>
              <a:t> Maria </a:t>
            </a:r>
            <a:r>
              <a:rPr lang="zh-CN" altLang="en-US" dirty="0" smtClean="0"/>
              <a:t>存储引擎的</a:t>
            </a:r>
            <a:r>
              <a:rPr lang="en-US" dirty="0" smtClean="0"/>
              <a:t> </a:t>
            </a:r>
            <a:r>
              <a:rPr lang="en-US" dirty="0" err="1" smtClean="0"/>
              <a:t>MySQL</a:t>
            </a:r>
            <a:r>
              <a:rPr lang="en-US" dirty="0" smtClean="0"/>
              <a:t> </a:t>
            </a:r>
            <a:r>
              <a:rPr lang="zh-CN" altLang="en-US" dirty="0" smtClean="0"/>
              <a:t>分支版本</a:t>
            </a:r>
            <a:endParaRPr lang="en-US" altLang="zh-CN" dirty="0" smtClean="0"/>
          </a:p>
          <a:p>
            <a:r>
              <a:rPr lang="zh-CN" altLang="en-US" dirty="0" smtClean="0"/>
              <a:t>与</a:t>
            </a:r>
            <a:r>
              <a:rPr lang="en-US" dirty="0" smtClean="0"/>
              <a:t> </a:t>
            </a:r>
            <a:r>
              <a:rPr lang="en-US" dirty="0" err="1" smtClean="0"/>
              <a:t>MySQL</a:t>
            </a:r>
            <a:r>
              <a:rPr lang="en-US" dirty="0" smtClean="0"/>
              <a:t> </a:t>
            </a:r>
            <a:r>
              <a:rPr lang="zh-CN" altLang="en-US" dirty="0" smtClean="0"/>
              <a:t>相比较，</a:t>
            </a:r>
            <a:r>
              <a:rPr lang="en-US" dirty="0" err="1" smtClean="0"/>
              <a:t>MariaDB</a:t>
            </a:r>
            <a:r>
              <a:rPr lang="en-US" dirty="0" smtClean="0"/>
              <a:t> </a:t>
            </a:r>
            <a:r>
              <a:rPr lang="zh-CN" altLang="en-US" dirty="0" smtClean="0"/>
              <a:t>更强的地方在于，二者支持的不同的引擎。通常可以通过</a:t>
            </a:r>
            <a:r>
              <a:rPr lang="en-US" dirty="0" smtClean="0"/>
              <a:t>show engines </a:t>
            </a:r>
            <a:r>
              <a:rPr lang="zh-CN" altLang="en-US" dirty="0" smtClean="0"/>
              <a:t>命令来查看两种数据库服务器 支持的不同的引擎。</a:t>
            </a:r>
            <a:endParaRPr lang="en-US" altLang="zh-CN" dirty="0" smtClean="0"/>
          </a:p>
          <a:p>
            <a:r>
              <a:rPr lang="en-US" dirty="0" err="1" smtClean="0"/>
              <a:t>CentOS</a:t>
            </a:r>
            <a:r>
              <a:rPr lang="en-US" dirty="0" smtClean="0"/>
              <a:t> 7</a:t>
            </a:r>
            <a:r>
              <a:rPr lang="zh-CN" altLang="en-US" dirty="0" smtClean="0"/>
              <a:t>已默认提供了</a:t>
            </a:r>
            <a:r>
              <a:rPr lang="en-US" dirty="0" err="1" smtClean="0"/>
              <a:t>MariaDB</a:t>
            </a:r>
            <a:r>
              <a:rPr lang="zh-CN" altLang="en-US" dirty="0" smtClean="0"/>
              <a:t>而非</a:t>
            </a:r>
            <a:r>
              <a:rPr lang="en-US" dirty="0" err="1" smtClean="0"/>
              <a:t>MySQL</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安装</a:t>
            </a:r>
            <a:r>
              <a:rPr lang="en-US" dirty="0" err="1" smtClean="0"/>
              <a:t>MariaDB</a:t>
            </a:r>
            <a:r>
              <a:rPr lang="zh-CN" altLang="zh-CN" dirty="0" smtClean="0"/>
              <a:t>服务</a:t>
            </a:r>
            <a:endParaRPr lang="zh-CN" altLang="en-US" dirty="0"/>
          </a:p>
        </p:txBody>
      </p:sp>
      <p:sp>
        <p:nvSpPr>
          <p:cNvPr id="3" name="内容占位符 2"/>
          <p:cNvSpPr>
            <a:spLocks noGrp="1"/>
          </p:cNvSpPr>
          <p:nvPr>
            <p:ph idx="1"/>
          </p:nvPr>
        </p:nvSpPr>
        <p:spPr/>
        <p:txBody>
          <a:bodyPr/>
          <a:lstStyle/>
          <a:p>
            <a:r>
              <a:rPr lang="zh-CN" altLang="en-US" dirty="0" smtClean="0"/>
              <a:t>安装</a:t>
            </a:r>
            <a:endParaRPr lang="en-US" altLang="zh-CN" dirty="0" smtClean="0"/>
          </a:p>
          <a:p>
            <a:pPr lvl="1">
              <a:buNone/>
            </a:pPr>
            <a:r>
              <a:rPr lang="en-US" altLang="zh-CN" sz="2400" b="1" dirty="0" smtClean="0">
                <a:solidFill>
                  <a:schemeClr val="accent6">
                    <a:lumMod val="75000"/>
                  </a:schemeClr>
                </a:solidFill>
              </a:rPr>
              <a:t># yum install </a:t>
            </a:r>
            <a:r>
              <a:rPr lang="en-US" sz="2400" b="1" dirty="0" err="1" smtClean="0"/>
              <a:t>mariadb</a:t>
            </a:r>
            <a:r>
              <a:rPr lang="en-US" sz="2400" b="1" dirty="0" smtClean="0"/>
              <a:t> </a:t>
            </a:r>
            <a:r>
              <a:rPr lang="en-US" sz="2400" b="1" dirty="0" err="1" smtClean="0"/>
              <a:t>mariadb</a:t>
            </a:r>
            <a:r>
              <a:rPr lang="en-US" sz="2400" b="1" dirty="0" smtClean="0"/>
              <a:t>-server</a:t>
            </a:r>
            <a:endParaRPr lang="en-US" altLang="zh-CN" sz="2400" b="1" dirty="0" smtClean="0">
              <a:solidFill>
                <a:schemeClr val="accent6">
                  <a:lumMod val="75000"/>
                </a:schemeClr>
              </a:solidFill>
            </a:endParaRPr>
          </a:p>
          <a:p>
            <a:r>
              <a:rPr lang="zh-CN" altLang="en-US" dirty="0" smtClean="0"/>
              <a:t>启动</a:t>
            </a:r>
            <a:endParaRPr lang="en-US" altLang="zh-CN" dirty="0" smtClean="0"/>
          </a:p>
          <a:p>
            <a:pPr lvl="1">
              <a:buNone/>
            </a:pPr>
            <a:r>
              <a:rPr lang="en-US" altLang="zh-CN" sz="2000" b="1" dirty="0" smtClean="0">
                <a:solidFill>
                  <a:schemeClr val="accent6">
                    <a:lumMod val="75000"/>
                  </a:schemeClr>
                </a:solidFill>
              </a:rPr>
              <a:t># </a:t>
            </a:r>
            <a:r>
              <a:rPr lang="en-US" altLang="zh-CN" sz="2000" b="1" dirty="0" err="1" smtClean="0">
                <a:solidFill>
                  <a:schemeClr val="accent6">
                    <a:lumMod val="75000"/>
                  </a:schemeClr>
                </a:solidFill>
              </a:rPr>
              <a:t>systemctl</a:t>
            </a:r>
            <a:r>
              <a:rPr lang="en-US" altLang="zh-CN" sz="2000" b="1" dirty="0" smtClean="0">
                <a:solidFill>
                  <a:schemeClr val="accent6">
                    <a:lumMod val="75000"/>
                  </a:schemeClr>
                </a:solidFill>
              </a:rPr>
              <a:t> start </a:t>
            </a:r>
            <a:r>
              <a:rPr lang="en-US" altLang="zh-CN" sz="2000" b="1" dirty="0" err="1" smtClean="0">
                <a:solidFill>
                  <a:schemeClr val="accent6">
                    <a:lumMod val="75000"/>
                  </a:schemeClr>
                </a:solidFill>
              </a:rPr>
              <a:t>mariadb</a:t>
            </a:r>
            <a:endParaRPr lang="zh-CN" altLang="zh-CN" sz="2000" b="1" dirty="0" smtClean="0">
              <a:solidFill>
                <a:schemeClr val="accent6">
                  <a:lumMod val="75000"/>
                </a:schemeClr>
              </a:solidFill>
            </a:endParaRPr>
          </a:p>
          <a:p>
            <a:pPr lvl="1">
              <a:buNone/>
            </a:pPr>
            <a:r>
              <a:rPr lang="en-US" altLang="zh-CN" sz="2000" b="1" dirty="0" smtClean="0">
                <a:solidFill>
                  <a:schemeClr val="accent6">
                    <a:lumMod val="75000"/>
                  </a:schemeClr>
                </a:solidFill>
              </a:rPr>
              <a:t># </a:t>
            </a:r>
            <a:r>
              <a:rPr lang="en-US" altLang="zh-CN" sz="2000" b="1" dirty="0" err="1" smtClean="0">
                <a:solidFill>
                  <a:schemeClr val="accent6">
                    <a:lumMod val="75000"/>
                  </a:schemeClr>
                </a:solidFill>
              </a:rPr>
              <a:t>systemctl</a:t>
            </a:r>
            <a:r>
              <a:rPr lang="en-US" altLang="zh-CN" sz="2000" b="1" dirty="0" smtClean="0">
                <a:solidFill>
                  <a:schemeClr val="accent6">
                    <a:lumMod val="75000"/>
                  </a:schemeClr>
                </a:solidFill>
              </a:rPr>
              <a:t> enable </a:t>
            </a:r>
            <a:r>
              <a:rPr lang="en-US" altLang="zh-CN" sz="2000" b="1" dirty="0" err="1" smtClean="0">
                <a:solidFill>
                  <a:schemeClr val="accent6">
                    <a:lumMod val="75000"/>
                  </a:schemeClr>
                </a:solidFill>
              </a:rPr>
              <a:t>mariadb</a:t>
            </a:r>
            <a:endParaRPr lang="en-US" altLang="zh-CN" sz="2000" dirty="0" smtClean="0"/>
          </a:p>
          <a:p>
            <a:r>
              <a:rPr lang="zh-CN" altLang="en-US" dirty="0" smtClean="0"/>
              <a:t>设置</a:t>
            </a:r>
            <a:r>
              <a:rPr lang="en-US" altLang="zh-CN" dirty="0" err="1" smtClean="0"/>
              <a:t>MySQL</a:t>
            </a:r>
            <a:r>
              <a:rPr lang="zh-CN" altLang="en-US" dirty="0" smtClean="0"/>
              <a:t>的</a:t>
            </a:r>
            <a:r>
              <a:rPr lang="en-US" altLang="zh-CN" dirty="0" smtClean="0"/>
              <a:t>root</a:t>
            </a:r>
            <a:r>
              <a:rPr lang="zh-CN" altLang="en-US" dirty="0" smtClean="0"/>
              <a:t>用户口令</a:t>
            </a:r>
            <a:endParaRPr lang="en-US" altLang="zh-CN" dirty="0" smtClean="0"/>
          </a:p>
          <a:p>
            <a:pPr lvl="1">
              <a:buNone/>
            </a:pPr>
            <a:r>
              <a:rPr lang="en-US" altLang="zh-CN" sz="2000" b="1" dirty="0" smtClean="0">
                <a:solidFill>
                  <a:schemeClr val="accent6">
                    <a:lumMod val="75000"/>
                  </a:schemeClr>
                </a:solidFill>
              </a:rPr>
              <a:t># yum install </a:t>
            </a:r>
            <a:r>
              <a:rPr lang="en-US" altLang="zh-CN" sz="2000" b="1" dirty="0" err="1" smtClean="0">
                <a:solidFill>
                  <a:schemeClr val="accent6">
                    <a:lumMod val="75000"/>
                  </a:schemeClr>
                </a:solidFill>
              </a:rPr>
              <a:t>pwgen</a:t>
            </a:r>
            <a:endParaRPr lang="en-US" altLang="zh-CN" sz="2000" b="1" dirty="0" smtClean="0">
              <a:solidFill>
                <a:schemeClr val="accent6">
                  <a:lumMod val="75000"/>
                </a:schemeClr>
              </a:solidFill>
            </a:endParaRPr>
          </a:p>
          <a:p>
            <a:pPr lvl="1">
              <a:buNone/>
            </a:pPr>
            <a:r>
              <a:rPr lang="en-US" altLang="zh-CN" sz="2000" b="1" dirty="0" smtClean="0">
                <a:solidFill>
                  <a:schemeClr val="accent6">
                    <a:lumMod val="75000"/>
                  </a:schemeClr>
                </a:solidFill>
              </a:rPr>
              <a:t># </a:t>
            </a:r>
            <a:r>
              <a:rPr lang="en-US" altLang="zh-CN" sz="2000" b="1" dirty="0" err="1" smtClean="0">
                <a:solidFill>
                  <a:schemeClr val="accent6">
                    <a:lumMod val="75000"/>
                  </a:schemeClr>
                </a:solidFill>
              </a:rPr>
              <a:t>pwgen</a:t>
            </a:r>
            <a:r>
              <a:rPr lang="en-US" altLang="zh-CN" sz="2000" b="1" dirty="0" smtClean="0">
                <a:solidFill>
                  <a:schemeClr val="accent6">
                    <a:lumMod val="75000"/>
                  </a:schemeClr>
                </a:solidFill>
              </a:rPr>
              <a:t> -1 20</a:t>
            </a:r>
          </a:p>
          <a:p>
            <a:pPr lvl="1">
              <a:buNone/>
            </a:pPr>
            <a:r>
              <a:rPr lang="en-US" altLang="zh-CN" sz="2000" b="1" dirty="0" smtClean="0">
                <a:solidFill>
                  <a:schemeClr val="accent6">
                    <a:lumMod val="75000"/>
                  </a:schemeClr>
                </a:solidFill>
              </a:rPr>
              <a:t>Aed7ahBuu7ru2Wooyohg</a:t>
            </a:r>
          </a:p>
          <a:p>
            <a:pPr lvl="1">
              <a:buNone/>
            </a:pPr>
            <a:r>
              <a:rPr lang="en-US" altLang="zh-CN" sz="2000" b="1" dirty="0" smtClean="0">
                <a:solidFill>
                  <a:schemeClr val="accent6">
                    <a:lumMod val="75000"/>
                  </a:schemeClr>
                </a:solidFill>
              </a:rPr>
              <a:t># </a:t>
            </a:r>
            <a:r>
              <a:rPr lang="en-US" altLang="zh-CN" sz="2000" b="1" dirty="0" err="1" smtClean="0">
                <a:solidFill>
                  <a:schemeClr val="accent6">
                    <a:lumMod val="75000"/>
                  </a:schemeClr>
                </a:solidFill>
              </a:rPr>
              <a:t>mysqladmin</a:t>
            </a:r>
            <a:r>
              <a:rPr lang="en-US" altLang="zh-CN" sz="2000" b="1" dirty="0" smtClean="0">
                <a:solidFill>
                  <a:schemeClr val="accent6">
                    <a:lumMod val="75000"/>
                  </a:schemeClr>
                </a:solidFill>
              </a:rPr>
              <a:t> -u root password 'Aed7ahBuu7ru2Wooyohg'</a:t>
            </a:r>
            <a:endParaRPr lang="zh-CN" altLang="en-US" sz="2000" b="1"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MariaDB</a:t>
            </a:r>
            <a:r>
              <a:rPr lang="zh-CN" altLang="en-US" dirty="0" smtClean="0"/>
              <a:t>服务概览</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sz="3200" dirty="0" smtClean="0"/>
              <a:t>软件包： </a:t>
            </a:r>
            <a:r>
              <a:rPr lang="en-US" sz="3200" b="1" dirty="0" err="1" smtClean="0"/>
              <a:t>mariadb</a:t>
            </a:r>
            <a:r>
              <a:rPr lang="en-US" sz="3200" b="1" dirty="0" smtClean="0"/>
              <a:t>-server</a:t>
            </a:r>
            <a:endParaRPr lang="en-US" altLang="zh-CN" sz="3200" dirty="0" smtClean="0"/>
          </a:p>
          <a:p>
            <a:r>
              <a:rPr lang="zh-CN" altLang="en-US" sz="3200" dirty="0" smtClean="0"/>
              <a:t>服务类型：由</a:t>
            </a:r>
            <a:r>
              <a:rPr lang="en-US" altLang="zh-CN" sz="3200" dirty="0" err="1" smtClean="0"/>
              <a:t>Systemd</a:t>
            </a:r>
            <a:r>
              <a:rPr lang="zh-CN" altLang="en-US" sz="3200" dirty="0" smtClean="0"/>
              <a:t>启动的守护进程</a:t>
            </a:r>
            <a:endParaRPr lang="en-US" altLang="zh-CN" sz="3200" dirty="0" smtClean="0"/>
          </a:p>
          <a:p>
            <a:r>
              <a:rPr lang="zh-CN" altLang="en-US" sz="3200" dirty="0" smtClean="0"/>
              <a:t>配置单元：</a:t>
            </a:r>
            <a:r>
              <a:rPr lang="en-US" altLang="zh-CN" sz="3200" dirty="0" smtClean="0"/>
              <a:t> /</a:t>
            </a:r>
            <a:r>
              <a:rPr lang="en-US" altLang="zh-CN" sz="3200" dirty="0" err="1" smtClean="0"/>
              <a:t>usr</a:t>
            </a:r>
            <a:r>
              <a:rPr lang="en-US" altLang="zh-CN" sz="3200" dirty="0" smtClean="0"/>
              <a:t>/lib/</a:t>
            </a:r>
            <a:r>
              <a:rPr lang="en-US" altLang="zh-CN" sz="3200" dirty="0" err="1" smtClean="0"/>
              <a:t>systemd</a:t>
            </a:r>
            <a:r>
              <a:rPr lang="en-US" altLang="zh-CN" sz="3200" dirty="0" smtClean="0"/>
              <a:t>/system/</a:t>
            </a:r>
            <a:r>
              <a:rPr lang="en-US" altLang="zh-CN" sz="3200" dirty="0" err="1" smtClean="0">
                <a:solidFill>
                  <a:srgbClr val="FF0000"/>
                </a:solidFill>
              </a:rPr>
              <a:t>mariadb.service</a:t>
            </a:r>
            <a:endParaRPr lang="en-US" altLang="zh-CN" sz="3200" dirty="0" smtClean="0">
              <a:solidFill>
                <a:srgbClr val="FF0000"/>
              </a:solidFill>
            </a:endParaRPr>
          </a:p>
          <a:p>
            <a:r>
              <a:rPr lang="zh-CN" altLang="en-US" sz="3200" dirty="0" smtClean="0"/>
              <a:t>端口： </a:t>
            </a:r>
            <a:r>
              <a:rPr lang="en-US" altLang="zh-CN" sz="3200" dirty="0" smtClean="0"/>
              <a:t>3306</a:t>
            </a:r>
          </a:p>
          <a:p>
            <a:r>
              <a:rPr lang="zh-CN" altLang="en-US" sz="3200" dirty="0" smtClean="0"/>
              <a:t>配置： </a:t>
            </a:r>
            <a:r>
              <a:rPr lang="en-US" altLang="zh-CN" sz="3200" dirty="0" smtClean="0"/>
              <a:t>/etc/my.cnf</a:t>
            </a:r>
          </a:p>
          <a:p>
            <a:r>
              <a:rPr lang="zh-CN" altLang="en-US" sz="3200" dirty="0" smtClean="0"/>
              <a:t>相关软件包： </a:t>
            </a:r>
            <a:r>
              <a:rPr lang="en-US" sz="3200" b="1" dirty="0" err="1" smtClean="0"/>
              <a:t>mariadb</a:t>
            </a:r>
            <a:r>
              <a:rPr lang="zh-CN" altLang="en-US" sz="3200" dirty="0" smtClean="0"/>
              <a:t>、</a:t>
            </a:r>
            <a:r>
              <a:rPr lang="en-US" altLang="zh-CN" sz="3200" dirty="0" err="1" smtClean="0"/>
              <a:t>php-mysql</a:t>
            </a:r>
            <a:r>
              <a:rPr lang="zh-CN" altLang="en-US" sz="3200" dirty="0" smtClean="0"/>
              <a:t>、</a:t>
            </a:r>
            <a:r>
              <a:rPr lang="en-US" altLang="zh-CN" sz="3200" dirty="0" err="1" smtClean="0"/>
              <a:t>perl</a:t>
            </a:r>
            <a:r>
              <a:rPr lang="en-US" altLang="zh-CN" sz="3200" dirty="0" smtClean="0"/>
              <a:t>-DBD-</a:t>
            </a:r>
            <a:r>
              <a:rPr lang="en-US" altLang="zh-CN" sz="3200" dirty="0" err="1" smtClean="0"/>
              <a:t>mysql</a:t>
            </a:r>
            <a:endParaRPr lang="zh-CN" altLang="en-US" sz="3200"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smtClean="0"/>
              <a:t>本章内容要点</a:t>
            </a:r>
            <a:endParaRPr lang="zh-CN" altLang="en-US" dirty="0"/>
          </a:p>
        </p:txBody>
      </p:sp>
      <p:sp>
        <p:nvSpPr>
          <p:cNvPr id="110595" name="Rectangle 3"/>
          <p:cNvSpPr>
            <a:spLocks noGrp="1" noChangeArrowheads="1"/>
          </p:cNvSpPr>
          <p:nvPr>
            <p:ph type="body" idx="1"/>
          </p:nvPr>
        </p:nvSpPr>
        <p:spPr/>
        <p:txBody>
          <a:bodyPr/>
          <a:lstStyle/>
          <a:p>
            <a:r>
              <a:rPr lang="en-US" altLang="zh-CN" dirty="0" smtClean="0"/>
              <a:t>Linux</a:t>
            </a:r>
            <a:r>
              <a:rPr lang="zh-CN" altLang="en-US" dirty="0" smtClean="0"/>
              <a:t>下的</a:t>
            </a:r>
            <a:r>
              <a:rPr lang="en-US" altLang="zh-CN" dirty="0" smtClean="0"/>
              <a:t>Web</a:t>
            </a:r>
            <a:r>
              <a:rPr lang="zh-CN" altLang="en-US" dirty="0" smtClean="0"/>
              <a:t>编程语言</a:t>
            </a:r>
            <a:endParaRPr lang="en-US" altLang="zh-CN" dirty="0" smtClean="0"/>
          </a:p>
          <a:p>
            <a:r>
              <a:rPr lang="en-US" altLang="zh-CN" dirty="0" smtClean="0"/>
              <a:t>Linux</a:t>
            </a:r>
            <a:r>
              <a:rPr lang="zh-CN" altLang="en-US" dirty="0" smtClean="0"/>
              <a:t>下的关系数据库</a:t>
            </a:r>
            <a:endParaRPr lang="en-US" altLang="zh-CN" dirty="0" smtClean="0"/>
          </a:p>
          <a:p>
            <a:r>
              <a:rPr lang="en-US" altLang="zh-CN" dirty="0" smtClean="0"/>
              <a:t>Linux</a:t>
            </a:r>
            <a:r>
              <a:rPr lang="zh-CN" altLang="en-US" dirty="0" smtClean="0"/>
              <a:t>下的内存键值数据库</a:t>
            </a:r>
            <a:endParaRPr lang="en-US" altLang="zh-CN" dirty="0" smtClean="0"/>
          </a:p>
          <a:p>
            <a:r>
              <a:rPr lang="en-US" altLang="zh-CN" dirty="0" smtClean="0"/>
              <a:t>Apache</a:t>
            </a:r>
            <a:r>
              <a:rPr lang="zh-CN" altLang="en-US" dirty="0" smtClean="0"/>
              <a:t>与</a:t>
            </a:r>
            <a:r>
              <a:rPr lang="en-US" altLang="zh-CN" dirty="0" smtClean="0"/>
              <a:t>CGI</a:t>
            </a:r>
          </a:p>
          <a:p>
            <a:r>
              <a:rPr lang="en-US" altLang="zh-CN" dirty="0" smtClean="0"/>
              <a:t>Apache</a:t>
            </a:r>
            <a:r>
              <a:rPr lang="zh-CN" altLang="zh-CN" dirty="0" smtClean="0"/>
              <a:t>日志统计分析工具</a:t>
            </a:r>
            <a:endParaRPr lang="en-US" altLang="zh-CN" dirty="0" smtClean="0"/>
          </a:p>
          <a:p>
            <a:r>
              <a:rPr lang="en-US" altLang="zh-CN" dirty="0" smtClean="0"/>
              <a:t>LAMP</a:t>
            </a:r>
            <a:r>
              <a:rPr lang="zh-CN" altLang="zh-CN" dirty="0" smtClean="0"/>
              <a:t>的环境配置及应用</a:t>
            </a:r>
            <a:endParaRPr lang="en-US" altLang="zh-CN" dirty="0" smtClean="0"/>
          </a:p>
          <a:p>
            <a:r>
              <a:rPr lang="en-US" altLang="zh-CN" dirty="0" smtClean="0"/>
              <a:t>Apache</a:t>
            </a:r>
            <a:r>
              <a:rPr lang="zh-CN" altLang="en-US" dirty="0" smtClean="0"/>
              <a:t>与</a:t>
            </a:r>
            <a:r>
              <a:rPr lang="en-US" altLang="zh-CN" dirty="0" smtClean="0"/>
              <a:t>Tomcat</a:t>
            </a:r>
          </a:p>
        </p:txBody>
      </p:sp>
      <p:sp>
        <p:nvSpPr>
          <p:cNvPr id="6" name="日期占位符 5"/>
          <p:cNvSpPr>
            <a:spLocks noGrp="1"/>
          </p:cNvSpPr>
          <p:nvPr>
            <p:ph type="dt" sz="half" idx="10"/>
          </p:nvPr>
        </p:nvSpPr>
        <p:spPr/>
        <p:txBody>
          <a:bodyPr/>
          <a:lstStyle/>
          <a:p>
            <a:fld id="{29A22462-6AFA-4DFA-AFDB-F17DF9625822}"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MariaDB</a:t>
            </a:r>
            <a:r>
              <a:rPr lang="en-US" dirty="0" smtClean="0"/>
              <a:t>/</a:t>
            </a:r>
            <a:r>
              <a:rPr lang="en-US" altLang="zh-CN" dirty="0" err="1" smtClean="0"/>
              <a:t>MySQL</a:t>
            </a:r>
            <a:r>
              <a:rPr lang="zh-CN" altLang="zh-CN" dirty="0" smtClean="0"/>
              <a:t>的配置文件</a:t>
            </a:r>
            <a:endParaRPr lang="zh-CN" altLang="en-US" dirty="0"/>
          </a:p>
        </p:txBody>
      </p:sp>
      <p:sp>
        <p:nvSpPr>
          <p:cNvPr id="3" name="内容占位符 2"/>
          <p:cNvSpPr>
            <a:spLocks noGrp="1"/>
          </p:cNvSpPr>
          <p:nvPr>
            <p:ph idx="1"/>
          </p:nvPr>
        </p:nvSpPr>
        <p:spPr/>
        <p:txBody>
          <a:bodyPr/>
          <a:lstStyle/>
          <a:p>
            <a:r>
              <a:rPr lang="zh-CN" altLang="zh-CN" dirty="0" smtClean="0"/>
              <a:t>配置文件为</a:t>
            </a:r>
            <a:r>
              <a:rPr lang="en-US" altLang="zh-CN" dirty="0" smtClean="0"/>
              <a:t>/etc/my.cnf</a:t>
            </a:r>
          </a:p>
          <a:p>
            <a:endParaRPr lang="en-US" altLang="zh-CN" dirty="0" smtClean="0"/>
          </a:p>
          <a:p>
            <a:r>
              <a:rPr lang="en-US" dirty="0" err="1" smtClean="0"/>
              <a:t>MariaDB</a:t>
            </a:r>
            <a:r>
              <a:rPr lang="en-US" dirty="0" smtClean="0"/>
              <a:t>/</a:t>
            </a:r>
            <a:r>
              <a:rPr lang="en-US" altLang="zh-CN" dirty="0" err="1" smtClean="0"/>
              <a:t>MySQL</a:t>
            </a:r>
            <a:r>
              <a:rPr lang="zh-CN" altLang="zh-CN" dirty="0" smtClean="0"/>
              <a:t>的详细配置参数的解释请参考</a:t>
            </a:r>
            <a:r>
              <a:rPr lang="en-US" dirty="0" err="1" smtClean="0"/>
              <a:t>MariaDB</a:t>
            </a:r>
            <a:r>
              <a:rPr lang="en-US" dirty="0" smtClean="0"/>
              <a:t>/</a:t>
            </a:r>
            <a:r>
              <a:rPr lang="en-US" altLang="zh-CN" dirty="0" err="1" smtClean="0"/>
              <a:t>MySQL</a:t>
            </a:r>
            <a:r>
              <a:rPr lang="zh-CN" altLang="zh-CN" dirty="0" smtClean="0"/>
              <a:t>手册</a:t>
            </a:r>
            <a:endParaRPr lang="en-US" altLang="zh-CN" dirty="0" smtClean="0"/>
          </a:p>
          <a:p>
            <a:r>
              <a:rPr lang="zh-CN" altLang="en-US" dirty="0" smtClean="0"/>
              <a:t>建议</a:t>
            </a:r>
            <a:r>
              <a:rPr lang="en-US" altLang="zh-CN" dirty="0" smtClean="0"/>
              <a:t>DBA</a:t>
            </a:r>
            <a:r>
              <a:rPr lang="zh-CN" altLang="en-US" dirty="0" smtClean="0"/>
              <a:t>从头编制适合特定应用的配置文件</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MariaDB</a:t>
            </a:r>
            <a:r>
              <a:rPr lang="en-US" dirty="0" smtClean="0"/>
              <a:t>/</a:t>
            </a:r>
            <a:r>
              <a:rPr lang="en-US" altLang="zh-CN" dirty="0" err="1" smtClean="0"/>
              <a:t>MySQL</a:t>
            </a:r>
            <a:r>
              <a:rPr lang="zh-CN" altLang="en-US" dirty="0" smtClean="0"/>
              <a:t>的配置原则</a:t>
            </a:r>
            <a:endParaRPr lang="zh-CN" altLang="en-US" dirty="0"/>
          </a:p>
        </p:txBody>
      </p:sp>
      <p:sp>
        <p:nvSpPr>
          <p:cNvPr id="3" name="内容占位符 2"/>
          <p:cNvSpPr>
            <a:spLocks noGrp="1"/>
          </p:cNvSpPr>
          <p:nvPr>
            <p:ph idx="1"/>
          </p:nvPr>
        </p:nvSpPr>
        <p:spPr/>
        <p:txBody>
          <a:bodyPr/>
          <a:lstStyle/>
          <a:p>
            <a:r>
              <a:rPr lang="zh-CN" altLang="en-US" dirty="0" smtClean="0"/>
              <a:t>针对不同的服务器硬件进行合理配置（如</a:t>
            </a:r>
            <a:r>
              <a:rPr lang="en-US" altLang="zh-CN" dirty="0" smtClean="0"/>
              <a:t>CPU</a:t>
            </a:r>
            <a:r>
              <a:rPr lang="zh-CN" altLang="en-US" dirty="0" smtClean="0"/>
              <a:t>核数、内存大小等）</a:t>
            </a:r>
          </a:p>
          <a:p>
            <a:r>
              <a:rPr lang="zh-CN" altLang="en-US" dirty="0" smtClean="0"/>
              <a:t>针对是否是独立的服务器进行合理配置（若</a:t>
            </a:r>
            <a:r>
              <a:rPr lang="en-US" altLang="zh-CN" dirty="0" err="1" smtClean="0"/>
              <a:t>Mysql</a:t>
            </a:r>
            <a:r>
              <a:rPr lang="zh-CN" altLang="en-US" dirty="0" smtClean="0"/>
              <a:t>服务器还同时运行其他服务，就该适当削减其资源占用）</a:t>
            </a:r>
          </a:p>
          <a:p>
            <a:r>
              <a:rPr lang="zh-CN" altLang="en-US" dirty="0" smtClean="0"/>
              <a:t>针对 </a:t>
            </a:r>
            <a:r>
              <a:rPr lang="en-US" altLang="zh-CN" dirty="0" err="1" smtClean="0"/>
              <a:t>MyISAM</a:t>
            </a:r>
            <a:r>
              <a:rPr lang="en-US" altLang="zh-CN" dirty="0" smtClean="0"/>
              <a:t> </a:t>
            </a:r>
            <a:r>
              <a:rPr lang="zh-CN" altLang="en-US" dirty="0" smtClean="0"/>
              <a:t>或 </a:t>
            </a:r>
            <a:r>
              <a:rPr lang="en-US" altLang="zh-CN" dirty="0" err="1" smtClean="0"/>
              <a:t>InnoDB</a:t>
            </a:r>
            <a:r>
              <a:rPr lang="en-US" altLang="zh-CN" dirty="0" smtClean="0"/>
              <a:t> </a:t>
            </a:r>
            <a:r>
              <a:rPr lang="zh-CN" altLang="en-US" dirty="0" smtClean="0"/>
              <a:t>不同引擎进行不同定制性配置</a:t>
            </a:r>
          </a:p>
          <a:p>
            <a:r>
              <a:rPr lang="zh-CN" altLang="en-US" dirty="0" smtClean="0"/>
              <a:t>针对不同的应用情况进行合理配置，尽量使应用本身达到最合理的情况</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err="1" smtClean="0">
                <a:effectLst>
                  <a:outerShdw blurRad="38100" dist="38100" dir="2700000" algn="tl">
                    <a:srgbClr val="C0C0C0"/>
                  </a:outerShdw>
                </a:effectLst>
                <a:latin typeface="Times New Roman" pitchFamily="18" charset="0"/>
              </a:rPr>
              <a:t>MySQL</a:t>
            </a:r>
            <a:r>
              <a:rPr lang="zh-CN" altLang="en-US" sz="4000" dirty="0" smtClean="0">
                <a:effectLst>
                  <a:outerShdw blurRad="38100" dist="38100" dir="2700000" algn="tl">
                    <a:srgbClr val="C0C0C0"/>
                  </a:outerShdw>
                </a:effectLst>
                <a:latin typeface="Times New Roman" pitchFamily="18" charset="0"/>
              </a:rPr>
              <a:t>常用的</a:t>
            </a:r>
            <a:r>
              <a:rPr lang="zh-CN" altLang="zh-CN" sz="4000" dirty="0" smtClean="0">
                <a:effectLst>
                  <a:outerShdw blurRad="38100" dist="38100" dir="2700000" algn="tl">
                    <a:srgbClr val="C0C0C0"/>
                  </a:outerShdw>
                </a:effectLst>
                <a:latin typeface="Times New Roman" pitchFamily="18" charset="0"/>
              </a:rPr>
              <a:t>公共</a:t>
            </a:r>
            <a:r>
              <a:rPr lang="zh-CN" altLang="en-US" sz="4000" dirty="0" smtClean="0">
                <a:effectLst>
                  <a:outerShdw blurRad="38100" dist="38100" dir="2700000" algn="tl">
                    <a:srgbClr val="C0C0C0"/>
                  </a:outerShdw>
                </a:effectLst>
                <a:latin typeface="Times New Roman" pitchFamily="18" charset="0"/>
              </a:rPr>
              <a:t>配置</a:t>
            </a:r>
            <a:r>
              <a:rPr lang="zh-CN" altLang="zh-CN" sz="4000" dirty="0" smtClean="0">
                <a:effectLst>
                  <a:outerShdw blurRad="38100" dist="38100" dir="2700000" algn="tl">
                    <a:srgbClr val="C0C0C0"/>
                  </a:outerShdw>
                </a:effectLst>
                <a:latin typeface="Times New Roman" pitchFamily="18" charset="0"/>
              </a:rPr>
              <a:t>选项</a:t>
            </a:r>
            <a:endParaRPr lang="zh-CN" altLang="en-US" sz="4000" dirty="0" smtClean="0">
              <a:effectLst>
                <a:outerShdw blurRad="38100" dist="38100" dir="2700000" algn="tl">
                  <a:srgbClr val="C0C0C0"/>
                </a:outerShdw>
              </a:effectLst>
              <a:latin typeface="Times New Roman" pitchFamily="18" charset="0"/>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graphicFrame>
        <p:nvGraphicFramePr>
          <p:cNvPr id="7" name="Group 50"/>
          <p:cNvGraphicFramePr>
            <a:graphicFrameLocks noGrp="1"/>
          </p:cNvGraphicFramePr>
          <p:nvPr/>
        </p:nvGraphicFramePr>
        <p:xfrm>
          <a:off x="304800" y="1905000"/>
          <a:ext cx="8458200" cy="3998595"/>
        </p:xfrm>
        <a:graphic>
          <a:graphicData uri="http://schemas.openxmlformats.org/drawingml/2006/table">
            <a:tbl>
              <a:tblPr/>
              <a:tblGrid>
                <a:gridCol w="1981200"/>
                <a:gridCol w="1295400"/>
                <a:gridCol w="990600"/>
                <a:gridCol w="4191000"/>
              </a:tblGrid>
              <a:tr h="37147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选项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缺省值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推荐值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rgbClr val="FF3300"/>
                          </a:solidFill>
                          <a:effectLst/>
                          <a:latin typeface="宋体" pitchFamily="2" charset="-122"/>
                          <a:ea typeface="宋体" pitchFamily="2" charset="-122"/>
                        </a:rPr>
                        <a:t>max_connections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MySQL</a:t>
                      </a:r>
                      <a:r>
                        <a:rPr kumimoji="0" lang="zh-CN" sz="1600" b="0" i="0" u="none" strike="noStrike" cap="none" normalizeH="0" baseline="0" smtClean="0">
                          <a:ln>
                            <a:noFill/>
                          </a:ln>
                          <a:solidFill>
                            <a:schemeClr val="tx1"/>
                          </a:solidFill>
                          <a:effectLst/>
                          <a:latin typeface="宋体" pitchFamily="2" charset="-122"/>
                          <a:ea typeface="宋体" pitchFamily="2" charset="-122"/>
                        </a:rPr>
                        <a:t>服务器同时处理的数据库连接的最大数量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rgbClr val="FF3300"/>
                          </a:solidFill>
                          <a:effectLst/>
                          <a:latin typeface="宋体" pitchFamily="2" charset="-122"/>
                          <a:ea typeface="宋体" pitchFamily="2" charset="-122"/>
                        </a:rPr>
                        <a:t>query_cache_size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0 (</a:t>
                      </a:r>
                      <a:r>
                        <a:rPr kumimoji="0" lang="zh-CN" sz="1600" b="0" i="0" u="none" strike="noStrike" cap="none" normalizeH="0" baseline="0" smtClean="0">
                          <a:ln>
                            <a:noFill/>
                          </a:ln>
                          <a:solidFill>
                            <a:schemeClr val="tx1"/>
                          </a:solidFill>
                          <a:effectLst/>
                          <a:latin typeface="宋体" pitchFamily="2" charset="-122"/>
                          <a:ea typeface="宋体" pitchFamily="2" charset="-122"/>
                        </a:rPr>
                        <a:t>不打开）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16M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查询缓存区的最大长度，按照当前需求，一倍一倍增加，本选项比较重要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838">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rgbClr val="FF3300"/>
                          </a:solidFill>
                          <a:effectLst/>
                          <a:latin typeface="宋体" pitchFamily="2" charset="-122"/>
                          <a:ea typeface="宋体" pitchFamily="2" charset="-122"/>
                        </a:rPr>
                        <a:t>sort_buffer_size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512K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16M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600" b="0" i="0" u="none" strike="noStrike" cap="none" normalizeH="0" baseline="0" smtClean="0">
                          <a:ln>
                            <a:noFill/>
                          </a:ln>
                          <a:solidFill>
                            <a:schemeClr val="tx1"/>
                          </a:solidFill>
                          <a:effectLst/>
                          <a:latin typeface="宋体" pitchFamily="2" charset="-122"/>
                          <a:ea typeface="宋体" pitchFamily="2" charset="-122"/>
                        </a:rPr>
                        <a:t>每个线程的排序缓存大小，一般按照内存可以设置为</a:t>
                      </a:r>
                      <a:r>
                        <a:rPr kumimoji="0" lang="en-US" sz="1600" b="0" i="0" u="none" strike="noStrike" cap="none" normalizeH="0" baseline="0" smtClean="0">
                          <a:ln>
                            <a:noFill/>
                          </a:ln>
                          <a:solidFill>
                            <a:schemeClr val="tx1"/>
                          </a:solidFill>
                          <a:effectLst/>
                          <a:latin typeface="宋体" pitchFamily="2" charset="-122"/>
                          <a:ea typeface="宋体" pitchFamily="2" charset="-122"/>
                        </a:rPr>
                        <a:t>2M</a:t>
                      </a:r>
                      <a:r>
                        <a:rPr kumimoji="0" lang="zh-CN" sz="1600" b="0" i="0" u="none" strike="noStrike" cap="none" normalizeH="0" baseline="0" smtClean="0">
                          <a:ln>
                            <a:noFill/>
                          </a:ln>
                          <a:solidFill>
                            <a:schemeClr val="tx1"/>
                          </a:solidFill>
                          <a:effectLst/>
                          <a:latin typeface="宋体" pitchFamily="2" charset="-122"/>
                          <a:ea typeface="宋体" pitchFamily="2" charset="-122"/>
                        </a:rPr>
                        <a:t>以上，推荐是</a:t>
                      </a:r>
                      <a:r>
                        <a:rPr kumimoji="0" lang="en-US" sz="1600" b="0" i="0" u="none" strike="noStrike" cap="none" normalizeH="0" baseline="0" smtClean="0">
                          <a:ln>
                            <a:noFill/>
                          </a:ln>
                          <a:solidFill>
                            <a:schemeClr val="tx1"/>
                          </a:solidFill>
                          <a:effectLst/>
                          <a:latin typeface="宋体" pitchFamily="2" charset="-122"/>
                          <a:ea typeface="宋体" pitchFamily="2" charset="-122"/>
                        </a:rPr>
                        <a:t>16M</a:t>
                      </a:r>
                      <a:r>
                        <a:rPr kumimoji="0" lang="zh-CN" sz="1600" b="0" i="0" u="none" strike="noStrike" cap="none" normalizeH="0" baseline="0" smtClean="0">
                          <a:ln>
                            <a:noFill/>
                          </a:ln>
                          <a:solidFill>
                            <a:schemeClr val="tx1"/>
                          </a:solidFill>
                          <a:effectLst/>
                          <a:latin typeface="宋体" pitchFamily="2" charset="-122"/>
                          <a:ea typeface="宋体" pitchFamily="2" charset="-122"/>
                        </a:rPr>
                        <a:t>，该选项对排序</a:t>
                      </a:r>
                      <a:r>
                        <a:rPr kumimoji="0" lang="en-US" sz="1600" b="0" i="0" u="none" strike="noStrike" cap="none" normalizeH="0" baseline="0" smtClean="0">
                          <a:ln>
                            <a:noFill/>
                          </a:ln>
                          <a:solidFill>
                            <a:schemeClr val="tx1"/>
                          </a:solidFill>
                          <a:effectLst/>
                          <a:latin typeface="宋体" pitchFamily="2" charset="-122"/>
                          <a:ea typeface="宋体" pitchFamily="2" charset="-122"/>
                        </a:rPr>
                        <a:t>order by</a:t>
                      </a:r>
                      <a:r>
                        <a:rPr kumimoji="0" lang="zh-CN" sz="1600" b="0" i="0" u="none" strike="noStrike" cap="none" normalizeH="0" baseline="0" smtClean="0">
                          <a:ln>
                            <a:noFill/>
                          </a:ln>
                          <a:solidFill>
                            <a:schemeClr val="tx1"/>
                          </a:solidFill>
                          <a:effectLst/>
                          <a:latin typeface="宋体" pitchFamily="2" charset="-122"/>
                          <a:ea typeface="宋体" pitchFamily="2" charset="-122"/>
                        </a:rPr>
                        <a:t>，</a:t>
                      </a:r>
                      <a:r>
                        <a:rPr kumimoji="0" lang="en-US" sz="1600" b="0" i="0" u="none" strike="noStrike" cap="none" normalizeH="0" baseline="0" smtClean="0">
                          <a:ln>
                            <a:noFill/>
                          </a:ln>
                          <a:solidFill>
                            <a:schemeClr val="tx1"/>
                          </a:solidFill>
                          <a:effectLst/>
                          <a:latin typeface="宋体" pitchFamily="2" charset="-122"/>
                          <a:ea typeface="宋体" pitchFamily="2" charset="-122"/>
                        </a:rPr>
                        <a:t>group by</a:t>
                      </a:r>
                      <a:r>
                        <a:rPr kumimoji="0" lang="zh-CN" sz="1600" b="0" i="0" u="none" strike="noStrike" cap="none" normalizeH="0" baseline="0" smtClean="0">
                          <a:ln>
                            <a:noFill/>
                          </a:ln>
                          <a:solidFill>
                            <a:schemeClr val="tx1"/>
                          </a:solidFill>
                          <a:effectLst/>
                          <a:latin typeface="宋体" pitchFamily="2" charset="-122"/>
                          <a:ea typeface="宋体" pitchFamily="2" charset="-122"/>
                        </a:rPr>
                        <a:t>起作用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record_buffer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128K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16M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600" b="0" i="0" u="none" strike="noStrike" cap="none" normalizeH="0" baseline="0" smtClean="0">
                          <a:ln>
                            <a:noFill/>
                          </a:ln>
                          <a:solidFill>
                            <a:schemeClr val="tx1"/>
                          </a:solidFill>
                          <a:effectLst/>
                          <a:latin typeface="宋体" pitchFamily="2" charset="-122"/>
                          <a:ea typeface="宋体" pitchFamily="2" charset="-122"/>
                        </a:rPr>
                        <a:t>每个进行一个顺序扫描的线程为其扫描的每张表分配这个大小的一个缓冲区，可以设置为</a:t>
                      </a:r>
                      <a:r>
                        <a:rPr kumimoji="0" lang="en-US" sz="1600" b="0" i="0" u="none" strike="noStrike" cap="none" normalizeH="0" baseline="0" smtClean="0">
                          <a:ln>
                            <a:noFill/>
                          </a:ln>
                          <a:solidFill>
                            <a:schemeClr val="tx1"/>
                          </a:solidFill>
                          <a:effectLst/>
                          <a:latin typeface="宋体" pitchFamily="2" charset="-122"/>
                          <a:ea typeface="宋体" pitchFamily="2" charset="-122"/>
                        </a:rPr>
                        <a:t>2M</a:t>
                      </a:r>
                      <a:r>
                        <a:rPr kumimoji="0" lang="zh-CN" sz="1600" b="0" i="0" u="none" strike="noStrike" cap="none" normalizeH="0" baseline="0" smtClean="0">
                          <a:ln>
                            <a:noFill/>
                          </a:ln>
                          <a:solidFill>
                            <a:schemeClr val="tx1"/>
                          </a:solidFill>
                          <a:effectLst/>
                          <a:latin typeface="宋体" pitchFamily="2" charset="-122"/>
                          <a:ea typeface="宋体" pitchFamily="2" charset="-122"/>
                        </a:rPr>
                        <a:t>以上</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838">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table_cache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宋体" pitchFamily="2" charset="-122"/>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600" b="0" i="0" u="none" strike="noStrike" cap="none" normalizeH="0" baseline="0" dirty="0" smtClean="0">
                          <a:ln>
                            <a:noFill/>
                          </a:ln>
                          <a:solidFill>
                            <a:schemeClr val="tx1"/>
                          </a:solidFill>
                          <a:effectLst/>
                          <a:latin typeface="宋体" pitchFamily="2" charset="-122"/>
                          <a:ea typeface="宋体" pitchFamily="2" charset="-122"/>
                        </a:rPr>
                        <a:t>为所有线程打开表的数量。增加该值能增加</a:t>
                      </a:r>
                      <a:r>
                        <a:rPr kumimoji="0" lang="en-US" sz="1600" b="0" i="0" u="none" strike="noStrike" cap="none" normalizeH="0" baseline="0" dirty="0" err="1" smtClean="0">
                          <a:ln>
                            <a:noFill/>
                          </a:ln>
                          <a:solidFill>
                            <a:schemeClr val="tx1"/>
                          </a:solidFill>
                          <a:effectLst/>
                          <a:latin typeface="宋体" pitchFamily="2" charset="-122"/>
                          <a:ea typeface="宋体" pitchFamily="2" charset="-122"/>
                        </a:rPr>
                        <a:t>mysqld</a:t>
                      </a:r>
                      <a:r>
                        <a:rPr kumimoji="0" lang="zh-CN" sz="1600" b="0" i="0" u="none" strike="noStrike" cap="none" normalizeH="0" baseline="0" dirty="0" smtClean="0">
                          <a:ln>
                            <a:noFill/>
                          </a:ln>
                          <a:solidFill>
                            <a:schemeClr val="tx1"/>
                          </a:solidFill>
                          <a:effectLst/>
                          <a:latin typeface="宋体" pitchFamily="2" charset="-122"/>
                          <a:ea typeface="宋体" pitchFamily="2" charset="-122"/>
                        </a:rPr>
                        <a:t>要求的文件描述符的数量。</a:t>
                      </a:r>
                      <a:r>
                        <a:rPr kumimoji="0" lang="en-US" sz="1600" b="0" i="0" u="none" strike="noStrike" cap="none" normalizeH="0" baseline="0" dirty="0" err="1" smtClean="0">
                          <a:ln>
                            <a:noFill/>
                          </a:ln>
                          <a:solidFill>
                            <a:schemeClr val="tx1"/>
                          </a:solidFill>
                          <a:effectLst/>
                          <a:latin typeface="宋体" pitchFamily="2" charset="-122"/>
                          <a:ea typeface="宋体" pitchFamily="2" charset="-122"/>
                        </a:rPr>
                        <a:t>MySQL</a:t>
                      </a:r>
                      <a:r>
                        <a:rPr kumimoji="0" lang="zh-CN" sz="1600" b="0" i="0" u="none" strike="noStrike" cap="none" normalizeH="0" baseline="0" dirty="0" smtClean="0">
                          <a:ln>
                            <a:noFill/>
                          </a:ln>
                          <a:solidFill>
                            <a:schemeClr val="tx1"/>
                          </a:solidFill>
                          <a:effectLst/>
                          <a:latin typeface="宋体" pitchFamily="2" charset="-122"/>
                          <a:ea typeface="宋体" pitchFamily="2" charset="-122"/>
                        </a:rPr>
                        <a:t>对每个唯一打开的表需要</a:t>
                      </a:r>
                      <a:r>
                        <a:rPr kumimoji="0" lang="en-US" sz="1600" b="0" i="0" u="none" strike="noStrike" cap="none" normalizeH="0" baseline="0" dirty="0" smtClean="0">
                          <a:ln>
                            <a:noFill/>
                          </a:ln>
                          <a:solidFill>
                            <a:schemeClr val="tx1"/>
                          </a:solidFill>
                          <a:effectLst/>
                          <a:latin typeface="宋体" pitchFamily="2" charset="-122"/>
                          <a:ea typeface="宋体" pitchFamily="2" charset="-122"/>
                        </a:rPr>
                        <a:t>2</a:t>
                      </a:r>
                      <a:r>
                        <a:rPr kumimoji="0" lang="zh-CN" sz="1600" b="0" i="0" u="none" strike="noStrike" cap="none" normalizeH="0" baseline="0" dirty="0" smtClean="0">
                          <a:ln>
                            <a:noFill/>
                          </a:ln>
                          <a:solidFill>
                            <a:schemeClr val="tx1"/>
                          </a:solidFill>
                          <a:effectLst/>
                          <a:latin typeface="宋体" pitchFamily="2" charset="-122"/>
                          <a:ea typeface="宋体" pitchFamily="2" charset="-122"/>
                        </a:rPr>
                        <a:t>个文件描述符。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effectLst>
                  <a:outerShdw blurRad="38100" dist="38100" dir="2700000" algn="tl">
                    <a:srgbClr val="C0C0C0"/>
                  </a:outerShdw>
                </a:effectLst>
                <a:latin typeface="Times New Roman" pitchFamily="18" charset="0"/>
              </a:rPr>
              <a:t>常用的 </a:t>
            </a:r>
            <a:r>
              <a:rPr lang="en-US" altLang="zh-CN" sz="4000" dirty="0" err="1" smtClean="0">
                <a:effectLst>
                  <a:outerShdw blurRad="38100" dist="38100" dir="2700000" algn="tl">
                    <a:srgbClr val="C0C0C0"/>
                  </a:outerShdw>
                </a:effectLst>
                <a:latin typeface="Times New Roman" pitchFamily="18" charset="0"/>
              </a:rPr>
              <a:t>MyISAM</a:t>
            </a:r>
            <a:r>
              <a:rPr lang="en-US" altLang="zh-CN" sz="4000" dirty="0" smtClean="0">
                <a:effectLst>
                  <a:outerShdw blurRad="38100" dist="38100" dir="2700000" algn="tl">
                    <a:srgbClr val="C0C0C0"/>
                  </a:outerShdw>
                </a:effectLst>
                <a:latin typeface="Times New Roman" pitchFamily="18" charset="0"/>
              </a:rPr>
              <a:t> </a:t>
            </a:r>
            <a:r>
              <a:rPr lang="zh-CN" altLang="en-US" sz="4000" dirty="0" smtClean="0">
                <a:effectLst>
                  <a:outerShdw blurRad="38100" dist="38100" dir="2700000" algn="tl">
                    <a:srgbClr val="C0C0C0"/>
                  </a:outerShdw>
                </a:effectLst>
                <a:latin typeface="Times New Roman" pitchFamily="18" charset="0"/>
              </a:rPr>
              <a:t>配置</a:t>
            </a:r>
            <a:r>
              <a:rPr lang="zh-CN" altLang="zh-CN" sz="4000" dirty="0" smtClean="0">
                <a:effectLst>
                  <a:outerShdw blurRad="38100" dist="38100" dir="2700000" algn="tl">
                    <a:srgbClr val="C0C0C0"/>
                  </a:outerShdw>
                </a:effectLst>
                <a:latin typeface="Times New Roman" pitchFamily="18" charset="0"/>
              </a:rPr>
              <a:t>选项</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graphicFrame>
        <p:nvGraphicFramePr>
          <p:cNvPr id="7" name="Group 38"/>
          <p:cNvGraphicFramePr>
            <a:graphicFrameLocks noGrp="1"/>
          </p:cNvGraphicFramePr>
          <p:nvPr/>
        </p:nvGraphicFramePr>
        <p:xfrm>
          <a:off x="304800" y="2286000"/>
          <a:ext cx="8458200" cy="2499043"/>
        </p:xfrm>
        <a:graphic>
          <a:graphicData uri="http://schemas.openxmlformats.org/drawingml/2006/table">
            <a:tbl>
              <a:tblPr/>
              <a:tblGrid>
                <a:gridCol w="2743200"/>
                <a:gridCol w="990600"/>
                <a:gridCol w="1143000"/>
                <a:gridCol w="3581400"/>
              </a:tblGrid>
              <a:tr h="39687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黑体" pitchFamily="2" charset="-122"/>
                        </a:rPr>
                        <a:t>选项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黑体" pitchFamily="2" charset="-122"/>
                        </a:rPr>
                        <a:t>缺省值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黑体" pitchFamily="2" charset="-122"/>
                        </a:rPr>
                        <a:t>推荐值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黑体"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rgbClr val="FF3300"/>
                          </a:solidFill>
                          <a:effectLst/>
                          <a:latin typeface="宋体" pitchFamily="2" charset="-122"/>
                          <a:ea typeface="宋体" pitchFamily="2" charset="-122"/>
                        </a:rPr>
                        <a:t>key_buffer_size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256M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用来存放索引区块的</a:t>
                      </a:r>
                      <a:r>
                        <a:rPr kumimoji="0" lang="zh-CN" sz="1600" b="0" i="0" u="none" strike="noStrike" cap="none" normalizeH="0" baseline="0" smtClean="0">
                          <a:ln>
                            <a:noFill/>
                          </a:ln>
                          <a:solidFill>
                            <a:schemeClr val="tx1"/>
                          </a:solidFill>
                          <a:effectLst/>
                          <a:latin typeface="宋体" pitchFamily="2" charset="-122"/>
                          <a:ea typeface="宋体" pitchFamily="2" charset="-122"/>
                        </a:rPr>
                        <a:t>缓存值</a:t>
                      </a:r>
                      <a:r>
                        <a:rPr kumimoji="0" lang="en-US" sz="1600" b="0" i="0" u="none" strike="noStrike" cap="none" normalizeH="0" baseline="0" smtClean="0">
                          <a:ln>
                            <a:noFill/>
                          </a:ln>
                          <a:solidFill>
                            <a:schemeClr val="tx1"/>
                          </a:solidFill>
                          <a:effectLst/>
                          <a:latin typeface="宋体" pitchFamily="2" charset="-122"/>
                          <a:ea typeface="宋体" pitchFamily="2" charset="-122"/>
                        </a:rPr>
                        <a:t>, 建议128M以上</a:t>
                      </a:r>
                      <a:r>
                        <a:rPr kumimoji="0" lang="zh-CN" sz="1600" b="0" i="0" u="none" strike="noStrike" cap="none" normalizeH="0" baseline="0" smtClean="0">
                          <a:ln>
                            <a:noFill/>
                          </a:ln>
                          <a:solidFill>
                            <a:schemeClr val="tx1"/>
                          </a:solidFill>
                          <a:effectLst/>
                          <a:latin typeface="宋体" pitchFamily="2" charset="-122"/>
                          <a:ea typeface="宋体" pitchFamily="2" charset="-122"/>
                        </a:rPr>
                        <a:t>，不要大于内存的</a:t>
                      </a:r>
                      <a:r>
                        <a:rPr kumimoji="0" lang="en-US" sz="1600" b="0" i="0" u="none" strike="noStrike" cap="none" normalizeH="0" baseline="0" smtClean="0">
                          <a:ln>
                            <a:noFill/>
                          </a:ln>
                          <a:solidFill>
                            <a:schemeClr val="tx1"/>
                          </a:solidFill>
                          <a:effectLst/>
                          <a:latin typeface="宋体" pitchFamily="2" charset="-122"/>
                          <a:ea typeface="宋体" pitchFamily="2" charset="-122"/>
                        </a:rPr>
                        <a:t>30%</a:t>
                      </a:r>
                      <a:endParaRPr kumimoji="0" lang="zh-CN" sz="16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838">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read_buffer_size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128K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16M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600" b="0" i="0" u="none" strike="noStrike" cap="none" normalizeH="0" baseline="0" smtClean="0">
                          <a:ln>
                            <a:noFill/>
                          </a:ln>
                          <a:solidFill>
                            <a:schemeClr val="tx1"/>
                          </a:solidFill>
                          <a:effectLst/>
                          <a:latin typeface="宋体" pitchFamily="2" charset="-122"/>
                          <a:ea typeface="宋体" pitchFamily="2" charset="-122"/>
                        </a:rPr>
                        <a:t>用来做</a:t>
                      </a:r>
                      <a:r>
                        <a:rPr kumimoji="0" lang="en-US" sz="1600" b="0" i="0" u="none" strike="noStrike" cap="none" normalizeH="0" baseline="0" smtClean="0">
                          <a:ln>
                            <a:noFill/>
                          </a:ln>
                          <a:solidFill>
                            <a:schemeClr val="tx1"/>
                          </a:solidFill>
                          <a:effectLst/>
                          <a:latin typeface="宋体" pitchFamily="2" charset="-122"/>
                          <a:ea typeface="宋体" pitchFamily="2" charset="-122"/>
                        </a:rPr>
                        <a:t>MyISAM</a:t>
                      </a:r>
                      <a:r>
                        <a:rPr kumimoji="0" lang="zh-CN" sz="1600" b="0" i="0" u="none" strike="noStrike" cap="none" normalizeH="0" baseline="0" smtClean="0">
                          <a:ln>
                            <a:noFill/>
                          </a:ln>
                          <a:solidFill>
                            <a:schemeClr val="tx1"/>
                          </a:solidFill>
                          <a:effectLst/>
                          <a:latin typeface="宋体" pitchFamily="2" charset="-122"/>
                          <a:ea typeface="宋体" pitchFamily="2" charset="-122"/>
                        </a:rPr>
                        <a:t>表全表扫描的缓冲大小</a:t>
                      </a:r>
                      <a:r>
                        <a:rPr kumimoji="0" lang="en-US" sz="1600" b="0" i="0" u="none" strike="noStrike" cap="none" normalizeH="0" baseline="0" smtClean="0">
                          <a:ln>
                            <a:noFill/>
                          </a:ln>
                          <a:solidFill>
                            <a:schemeClr val="tx1"/>
                          </a:solidFill>
                          <a:effectLst/>
                          <a:latin typeface="宋体" pitchFamily="2" charset="-122"/>
                          <a:ea typeface="宋体" pitchFamily="2" charset="-122"/>
                        </a:rPr>
                        <a:t>. </a:t>
                      </a:r>
                      <a:r>
                        <a:rPr kumimoji="0" lang="zh-CN" sz="1600" b="0" i="0" u="none" strike="noStrike" cap="none" normalizeH="0" baseline="0" smtClean="0">
                          <a:ln>
                            <a:noFill/>
                          </a:ln>
                          <a:solidFill>
                            <a:schemeClr val="tx1"/>
                          </a:solidFill>
                          <a:effectLst/>
                          <a:latin typeface="宋体" pitchFamily="2" charset="-122"/>
                          <a:ea typeface="宋体" pitchFamily="2" charset="-122"/>
                        </a:rPr>
                        <a:t>为从数据表顺序读取数据的读操作保留的缓存区的长度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088">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myisam_sort_buffer_size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16M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smtClean="0">
                          <a:ln>
                            <a:noFill/>
                          </a:ln>
                          <a:solidFill>
                            <a:schemeClr val="tx1"/>
                          </a:solidFill>
                          <a:effectLst/>
                          <a:latin typeface="宋体" pitchFamily="2" charset="-122"/>
                          <a:ea typeface="宋体" pitchFamily="2" charset="-122"/>
                        </a:rPr>
                        <a:t>128M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600" b="0" i="0" u="none" strike="noStrike" cap="none" normalizeH="0" baseline="0" dirty="0" smtClean="0">
                          <a:ln>
                            <a:noFill/>
                          </a:ln>
                          <a:solidFill>
                            <a:schemeClr val="tx1"/>
                          </a:solidFill>
                          <a:effectLst/>
                          <a:latin typeface="宋体" pitchFamily="2" charset="-122"/>
                          <a:ea typeface="宋体" pitchFamily="2" charset="-122"/>
                        </a:rPr>
                        <a:t>设置</a:t>
                      </a:r>
                      <a:r>
                        <a:rPr kumimoji="0" lang="en-US" sz="1600" b="0" i="0" u="none" strike="noStrike" cap="none" normalizeH="0" baseline="0" dirty="0" smtClean="0">
                          <a:ln>
                            <a:noFill/>
                          </a:ln>
                          <a:solidFill>
                            <a:schemeClr val="tx1"/>
                          </a:solidFill>
                          <a:effectLst/>
                          <a:latin typeface="宋体" pitchFamily="2" charset="-122"/>
                          <a:ea typeface="宋体" pitchFamily="2" charset="-122"/>
                        </a:rPr>
                        <a:t>,</a:t>
                      </a:r>
                      <a:r>
                        <a:rPr kumimoji="0" lang="zh-CN" sz="1600" b="0" i="0" u="none" strike="noStrike" cap="none" normalizeH="0" baseline="0" dirty="0" smtClean="0">
                          <a:ln>
                            <a:noFill/>
                          </a:ln>
                          <a:solidFill>
                            <a:schemeClr val="tx1"/>
                          </a:solidFill>
                          <a:effectLst/>
                          <a:latin typeface="宋体" pitchFamily="2" charset="-122"/>
                          <a:ea typeface="宋体" pitchFamily="2" charset="-122"/>
                        </a:rPr>
                        <a:t>恢复</a:t>
                      </a:r>
                      <a:r>
                        <a:rPr kumimoji="0" lang="en-US" sz="1600" b="0" i="0" u="none" strike="noStrike" cap="none" normalizeH="0" baseline="0" dirty="0" smtClean="0">
                          <a:ln>
                            <a:noFill/>
                          </a:ln>
                          <a:solidFill>
                            <a:schemeClr val="tx1"/>
                          </a:solidFill>
                          <a:effectLst/>
                          <a:latin typeface="宋体" pitchFamily="2" charset="-122"/>
                          <a:ea typeface="宋体" pitchFamily="2" charset="-122"/>
                        </a:rPr>
                        <a:t>,</a:t>
                      </a:r>
                      <a:r>
                        <a:rPr kumimoji="0" lang="zh-CN" sz="1600" b="0" i="0" u="none" strike="noStrike" cap="none" normalizeH="0" baseline="0" dirty="0" smtClean="0">
                          <a:ln>
                            <a:noFill/>
                          </a:ln>
                          <a:solidFill>
                            <a:schemeClr val="tx1"/>
                          </a:solidFill>
                          <a:effectLst/>
                          <a:latin typeface="宋体" pitchFamily="2" charset="-122"/>
                          <a:ea typeface="宋体" pitchFamily="2" charset="-122"/>
                        </a:rPr>
                        <a:t>修改表的时候使用的缓冲大小，值不要设的太大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effectLst>
                  <a:outerShdw blurRad="38100" dist="38100" dir="2700000" algn="tl">
                    <a:srgbClr val="C0C0C0"/>
                  </a:outerShdw>
                </a:effectLst>
                <a:latin typeface="Times New Roman" pitchFamily="18" charset="0"/>
              </a:rPr>
              <a:t>常用的 </a:t>
            </a:r>
            <a:r>
              <a:rPr lang="en-US" altLang="zh-CN" sz="4400" dirty="0" err="1" smtClean="0">
                <a:effectLst>
                  <a:outerShdw blurRad="38100" dist="38100" dir="2700000" algn="tl">
                    <a:srgbClr val="C0C0C0"/>
                  </a:outerShdw>
                </a:effectLst>
                <a:latin typeface="Times New Roman" pitchFamily="18" charset="0"/>
              </a:rPr>
              <a:t>InnoDB</a:t>
            </a:r>
            <a:r>
              <a:rPr lang="en-US" altLang="zh-CN" sz="4400" dirty="0" smtClean="0">
                <a:effectLst>
                  <a:outerShdw blurRad="38100" dist="38100" dir="2700000" algn="tl">
                    <a:srgbClr val="C0C0C0"/>
                  </a:outerShdw>
                </a:effectLst>
                <a:latin typeface="Times New Roman" pitchFamily="18" charset="0"/>
              </a:rPr>
              <a:t> </a:t>
            </a:r>
            <a:r>
              <a:rPr lang="zh-CN" altLang="en-US" sz="4400" dirty="0" smtClean="0">
                <a:effectLst>
                  <a:outerShdw blurRad="38100" dist="38100" dir="2700000" algn="tl">
                    <a:srgbClr val="C0C0C0"/>
                  </a:outerShdw>
                </a:effectLst>
                <a:latin typeface="Times New Roman" pitchFamily="18" charset="0"/>
              </a:rPr>
              <a:t>配置</a:t>
            </a:r>
            <a:r>
              <a:rPr lang="zh-CN" altLang="zh-CN" sz="4400" dirty="0" smtClean="0">
                <a:effectLst>
                  <a:outerShdw blurRad="38100" dist="38100" dir="2700000" algn="tl">
                    <a:srgbClr val="C0C0C0"/>
                  </a:outerShdw>
                </a:effectLst>
                <a:latin typeface="Times New Roman" pitchFamily="18" charset="0"/>
              </a:rPr>
              <a:t>选项</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24</a:t>
            </a:fld>
            <a:endParaRPr lang="en-US" altLang="zh-CN" dirty="0"/>
          </a:p>
        </p:txBody>
      </p:sp>
      <p:graphicFrame>
        <p:nvGraphicFramePr>
          <p:cNvPr id="7" name="Group 43"/>
          <p:cNvGraphicFramePr>
            <a:graphicFrameLocks noGrp="1"/>
          </p:cNvGraphicFramePr>
          <p:nvPr/>
        </p:nvGraphicFramePr>
        <p:xfrm>
          <a:off x="381000" y="1484784"/>
          <a:ext cx="8458200" cy="4531043"/>
        </p:xfrm>
        <a:graphic>
          <a:graphicData uri="http://schemas.openxmlformats.org/drawingml/2006/table">
            <a:tbl>
              <a:tblPr/>
              <a:tblGrid>
                <a:gridCol w="2362200"/>
                <a:gridCol w="914400"/>
                <a:gridCol w="990600"/>
                <a:gridCol w="4191000"/>
              </a:tblGrid>
              <a:tr h="381000">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选项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缺省值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推荐值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563">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rgbClr val="FF3300"/>
                          </a:solidFill>
                          <a:effectLst/>
                          <a:latin typeface="宋体" pitchFamily="2" charset="-122"/>
                          <a:ea typeface="宋体" pitchFamily="2" charset="-122"/>
                        </a:rPr>
                        <a:t>innodb_buffer_pool_size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chemeClr val="tx1"/>
                          </a:solidFill>
                          <a:effectLst/>
                          <a:latin typeface="宋体" pitchFamily="2" charset="-122"/>
                          <a:ea typeface="宋体" pitchFamily="2" charset="-122"/>
                        </a:rPr>
                        <a:t>32M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chemeClr val="tx1"/>
                          </a:solidFill>
                          <a:effectLst/>
                          <a:latin typeface="宋体" pitchFamily="2" charset="-122"/>
                          <a:ea typeface="宋体" pitchFamily="2" charset="-122"/>
                        </a:rPr>
                        <a:t>1G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chemeClr val="tx1"/>
                          </a:solidFill>
                          <a:effectLst/>
                          <a:latin typeface="宋体" pitchFamily="2" charset="-122"/>
                          <a:ea typeface="宋体" pitchFamily="2" charset="-122"/>
                        </a:rPr>
                        <a:t>InnoDB使用一个缓冲池来保存索引和原始数据, 这里你设置越大,你在存取表里面数据时所需要的磁盘I/O越少，一般是内存的一半，不超过2G，否则系统会崩溃，这个参数非常重要</a:t>
                      </a:r>
                      <a:endParaRPr kumimoji="0" 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chemeClr val="tx1"/>
                          </a:solidFill>
                          <a:effectLst/>
                          <a:latin typeface="宋体" pitchFamily="2" charset="-122"/>
                          <a:ea typeface="宋体" pitchFamily="2" charset="-122"/>
                        </a:rPr>
                        <a:t>innodb_additional_mem_pool_size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chemeClr val="tx1"/>
                          </a:solidFill>
                          <a:effectLst/>
                          <a:latin typeface="宋体" pitchFamily="2" charset="-122"/>
                          <a:ea typeface="宋体" pitchFamily="2" charset="-122"/>
                        </a:rPr>
                        <a:t>2M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chemeClr val="tx1"/>
                          </a:solidFill>
                          <a:effectLst/>
                          <a:latin typeface="宋体" pitchFamily="2" charset="-122"/>
                          <a:ea typeface="宋体" pitchFamily="2" charset="-122"/>
                        </a:rPr>
                        <a:t>128M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chemeClr val="tx1"/>
                          </a:solidFill>
                          <a:effectLst/>
                          <a:latin typeface="宋体" pitchFamily="2" charset="-122"/>
                          <a:ea typeface="宋体" pitchFamily="2" charset="-122"/>
                        </a:rPr>
                        <a:t>InnoDB</a:t>
                      </a:r>
                      <a:r>
                        <a:rPr kumimoji="0" lang="zh-CN" sz="1400" b="0" i="0" u="none" strike="noStrike" cap="none" normalizeH="0" baseline="0" smtClean="0">
                          <a:ln>
                            <a:noFill/>
                          </a:ln>
                          <a:solidFill>
                            <a:schemeClr val="tx1"/>
                          </a:solidFill>
                          <a:effectLst/>
                          <a:latin typeface="宋体" pitchFamily="2" charset="-122"/>
                          <a:ea typeface="宋体" pitchFamily="2" charset="-122"/>
                        </a:rPr>
                        <a:t>用来保存 </a:t>
                      </a:r>
                      <a:r>
                        <a:rPr kumimoji="0" lang="en-US" sz="1400" b="0" i="0" u="none" strike="noStrike" cap="none" normalizeH="0" baseline="0" smtClean="0">
                          <a:ln>
                            <a:noFill/>
                          </a:ln>
                          <a:solidFill>
                            <a:schemeClr val="tx1"/>
                          </a:solidFill>
                          <a:effectLst/>
                          <a:latin typeface="宋体" pitchFamily="2" charset="-122"/>
                          <a:ea typeface="宋体" pitchFamily="2" charset="-122"/>
                        </a:rPr>
                        <a:t>metadata </a:t>
                      </a:r>
                      <a:r>
                        <a:rPr kumimoji="0" lang="zh-CN" sz="1400" b="0" i="0" u="none" strike="noStrike" cap="none" normalizeH="0" baseline="0" smtClean="0">
                          <a:ln>
                            <a:noFill/>
                          </a:ln>
                          <a:solidFill>
                            <a:schemeClr val="tx1"/>
                          </a:solidFill>
                          <a:effectLst/>
                          <a:latin typeface="宋体" pitchFamily="2" charset="-122"/>
                          <a:ea typeface="宋体" pitchFamily="2" charset="-122"/>
                        </a:rPr>
                        <a:t>信息</a:t>
                      </a:r>
                      <a:r>
                        <a:rPr kumimoji="0" lang="en-US" sz="1400" b="0" i="0" u="none" strike="noStrike" cap="none" normalizeH="0" baseline="0" smtClean="0">
                          <a:ln>
                            <a:noFill/>
                          </a:ln>
                          <a:solidFill>
                            <a:schemeClr val="tx1"/>
                          </a:solidFill>
                          <a:effectLst/>
                          <a:latin typeface="宋体" pitchFamily="2" charset="-122"/>
                          <a:ea typeface="宋体" pitchFamily="2" charset="-122"/>
                        </a:rPr>
                        <a:t>, </a:t>
                      </a:r>
                      <a:r>
                        <a:rPr kumimoji="0" lang="zh-CN" sz="1400" b="0" i="0" u="none" strike="noStrike" cap="none" normalizeH="0" baseline="0" smtClean="0">
                          <a:ln>
                            <a:noFill/>
                          </a:ln>
                          <a:solidFill>
                            <a:schemeClr val="tx1"/>
                          </a:solidFill>
                          <a:effectLst/>
                          <a:latin typeface="宋体" pitchFamily="2" charset="-122"/>
                          <a:ea typeface="宋体" pitchFamily="2" charset="-122"/>
                        </a:rPr>
                        <a:t>如果内存是</a:t>
                      </a:r>
                      <a:r>
                        <a:rPr kumimoji="0" lang="en-US" sz="1400" b="0" i="0" u="none" strike="noStrike" cap="none" normalizeH="0" baseline="0" smtClean="0">
                          <a:ln>
                            <a:noFill/>
                          </a:ln>
                          <a:solidFill>
                            <a:schemeClr val="tx1"/>
                          </a:solidFill>
                          <a:effectLst/>
                          <a:latin typeface="宋体" pitchFamily="2" charset="-122"/>
                          <a:ea typeface="宋体" pitchFamily="2" charset="-122"/>
                        </a:rPr>
                        <a:t>4G</a:t>
                      </a:r>
                      <a:r>
                        <a:rPr kumimoji="0" lang="zh-CN" sz="1400" b="0" i="0" u="none" strike="noStrike" cap="none" normalizeH="0" baseline="0" smtClean="0">
                          <a:ln>
                            <a:noFill/>
                          </a:ln>
                          <a:solidFill>
                            <a:schemeClr val="tx1"/>
                          </a:solidFill>
                          <a:effectLst/>
                          <a:latin typeface="宋体" pitchFamily="2" charset="-122"/>
                          <a:ea typeface="宋体" pitchFamily="2" charset="-122"/>
                        </a:rPr>
                        <a:t>，最好本值超过</a:t>
                      </a:r>
                      <a:r>
                        <a:rPr kumimoji="0" lang="en-US" sz="1400" b="0" i="0" u="none" strike="noStrike" cap="none" normalizeH="0" baseline="0" smtClean="0">
                          <a:ln>
                            <a:noFill/>
                          </a:ln>
                          <a:solidFill>
                            <a:schemeClr val="tx1"/>
                          </a:solidFill>
                          <a:effectLst/>
                          <a:latin typeface="宋体" pitchFamily="2" charset="-122"/>
                          <a:ea typeface="宋体" pitchFamily="2" charset="-122"/>
                        </a:rPr>
                        <a:t>200M</a:t>
                      </a:r>
                      <a:endParaRPr kumimoji="0" lang="zh-CN" sz="1400" b="0"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rgbClr val="FF3300"/>
                          </a:solidFill>
                          <a:effectLst/>
                          <a:latin typeface="宋体" pitchFamily="2" charset="-122"/>
                          <a:ea typeface="宋体" pitchFamily="2" charset="-122"/>
                        </a:rPr>
                        <a:t>innodb_flush_log_at_trx_commit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400" b="0" i="0" u="none" strike="noStrike" cap="none" normalizeH="0" baseline="0" smtClean="0">
                          <a:ln>
                            <a:noFill/>
                          </a:ln>
                          <a:solidFill>
                            <a:schemeClr val="tx1"/>
                          </a:solidFill>
                          <a:effectLst/>
                          <a:latin typeface="宋体" pitchFamily="2" charset="-122"/>
                          <a:ea typeface="宋体" pitchFamily="2" charset="-122"/>
                        </a:rPr>
                        <a:t> </a:t>
                      </a:r>
                      <a:r>
                        <a:rPr kumimoji="0" lang="en-US" sz="1400" b="0" i="0" u="none" strike="noStrike" cap="none" normalizeH="0" baseline="0" smtClean="0">
                          <a:ln>
                            <a:noFill/>
                          </a:ln>
                          <a:solidFill>
                            <a:schemeClr val="tx1"/>
                          </a:solidFill>
                          <a:effectLst/>
                          <a:latin typeface="宋体" pitchFamily="2" charset="-122"/>
                          <a:ea typeface="宋体" pitchFamily="2" charset="-122"/>
                        </a:rPr>
                        <a:t>0 </a:t>
                      </a:r>
                      <a:r>
                        <a:rPr kumimoji="0" lang="zh-CN" sz="1400" b="0" i="0" u="none" strike="noStrike" cap="none" normalizeH="0" baseline="0" smtClean="0">
                          <a:ln>
                            <a:noFill/>
                          </a:ln>
                          <a:solidFill>
                            <a:schemeClr val="tx1"/>
                          </a:solidFill>
                          <a:effectLst/>
                          <a:latin typeface="宋体" pitchFamily="2" charset="-122"/>
                          <a:ea typeface="宋体" pitchFamily="2" charset="-122"/>
                        </a:rPr>
                        <a:t>代表日志只大约每秒写入日志文件并且日志文件刷新到磁盘</a:t>
                      </a:r>
                      <a:r>
                        <a:rPr kumimoji="0" lang="en-US" sz="1400" b="0" i="0" u="none" strike="noStrike" cap="none" normalizeH="0" baseline="0" smtClean="0">
                          <a:ln>
                            <a:noFill/>
                          </a:ln>
                          <a:solidFill>
                            <a:schemeClr val="tx1"/>
                          </a:solidFill>
                          <a:effectLst/>
                          <a:latin typeface="宋体" pitchFamily="2" charset="-122"/>
                          <a:ea typeface="宋体" pitchFamily="2" charset="-122"/>
                        </a:rPr>
                        <a:t>;  1 </a:t>
                      </a:r>
                      <a:r>
                        <a:rPr kumimoji="0" lang="zh-CN" sz="1400" b="0" i="0" u="none" strike="noStrike" cap="none" normalizeH="0" baseline="0" smtClean="0">
                          <a:ln>
                            <a:noFill/>
                          </a:ln>
                          <a:solidFill>
                            <a:schemeClr val="tx1"/>
                          </a:solidFill>
                          <a:effectLst/>
                          <a:latin typeface="宋体" pitchFamily="2" charset="-122"/>
                          <a:ea typeface="宋体" pitchFamily="2" charset="-122"/>
                        </a:rPr>
                        <a:t>为执行完没执行一条</a:t>
                      </a:r>
                      <a:r>
                        <a:rPr kumimoji="0" lang="en-US" sz="1400" b="0" i="0" u="none" strike="noStrike" cap="none" normalizeH="0" baseline="0" smtClean="0">
                          <a:ln>
                            <a:noFill/>
                          </a:ln>
                          <a:solidFill>
                            <a:schemeClr val="tx1"/>
                          </a:solidFill>
                          <a:effectLst/>
                          <a:latin typeface="宋体" pitchFamily="2" charset="-122"/>
                          <a:ea typeface="宋体" pitchFamily="2" charset="-122"/>
                        </a:rPr>
                        <a:t>SQL</a:t>
                      </a:r>
                      <a:r>
                        <a:rPr kumimoji="0" lang="zh-CN" sz="1400" b="0" i="0" u="none" strike="noStrike" cap="none" normalizeH="0" baseline="0" smtClean="0">
                          <a:ln>
                            <a:noFill/>
                          </a:ln>
                          <a:solidFill>
                            <a:schemeClr val="tx1"/>
                          </a:solidFill>
                          <a:effectLst/>
                          <a:latin typeface="宋体" pitchFamily="2" charset="-122"/>
                          <a:ea typeface="宋体" pitchFamily="2" charset="-122"/>
                        </a:rPr>
                        <a:t>马上</a:t>
                      </a:r>
                      <a:r>
                        <a:rPr kumimoji="0" lang="en-US" sz="1400" b="0" i="0" u="none" strike="noStrike" cap="none" normalizeH="0" baseline="0" smtClean="0">
                          <a:ln>
                            <a:noFill/>
                          </a:ln>
                          <a:solidFill>
                            <a:schemeClr val="tx1"/>
                          </a:solidFill>
                          <a:effectLst/>
                          <a:latin typeface="宋体" pitchFamily="2" charset="-122"/>
                          <a:ea typeface="宋体" pitchFamily="2" charset="-122"/>
                        </a:rPr>
                        <a:t>commit;  2 </a:t>
                      </a:r>
                      <a:r>
                        <a:rPr kumimoji="0" lang="zh-CN" sz="1400" b="0" i="0" u="none" strike="noStrike" cap="none" normalizeH="0" baseline="0" smtClean="0">
                          <a:ln>
                            <a:noFill/>
                          </a:ln>
                          <a:solidFill>
                            <a:schemeClr val="tx1"/>
                          </a:solidFill>
                          <a:effectLst/>
                          <a:latin typeface="宋体" pitchFamily="2" charset="-122"/>
                          <a:ea typeface="宋体" pitchFamily="2" charset="-122"/>
                        </a:rPr>
                        <a:t>代表日志写入日志文件在每次提交后</a:t>
                      </a:r>
                      <a:r>
                        <a:rPr kumimoji="0" lang="en-US" sz="1400" b="0" i="0" u="none" strike="noStrike" cap="none" normalizeH="0" baseline="0" smtClean="0">
                          <a:ln>
                            <a:noFill/>
                          </a:ln>
                          <a:solidFill>
                            <a:schemeClr val="tx1"/>
                          </a:solidFill>
                          <a:effectLst/>
                          <a:latin typeface="宋体" pitchFamily="2" charset="-122"/>
                          <a:ea typeface="宋体" pitchFamily="2" charset="-122"/>
                        </a:rPr>
                        <a:t>,</a:t>
                      </a:r>
                      <a:r>
                        <a:rPr kumimoji="0" lang="zh-CN" sz="1400" b="0" i="0" u="none" strike="noStrike" cap="none" normalizeH="0" baseline="0" smtClean="0">
                          <a:ln>
                            <a:noFill/>
                          </a:ln>
                          <a:solidFill>
                            <a:schemeClr val="tx1"/>
                          </a:solidFill>
                          <a:effectLst/>
                          <a:latin typeface="宋体" pitchFamily="2" charset="-122"/>
                          <a:ea typeface="宋体" pitchFamily="2" charset="-122"/>
                        </a:rPr>
                        <a:t>但是日志文件只有大约每秒才会刷新到磁盘上</a:t>
                      </a:r>
                      <a:r>
                        <a:rPr kumimoji="0" lang="en-US" sz="1400" b="0" i="0" u="none" strike="noStrike" cap="none" normalizeH="0" baseline="0" smtClean="0">
                          <a:ln>
                            <a:noFill/>
                          </a:ln>
                          <a:solidFill>
                            <a:schemeClr val="tx1"/>
                          </a:solidFill>
                          <a:effectLst/>
                          <a:latin typeface="宋体" pitchFamily="2" charset="-122"/>
                          <a:ea typeface="宋体" pitchFamily="2" charset="-122"/>
                        </a:rPr>
                        <a:t>.  </a:t>
                      </a:r>
                      <a:r>
                        <a:rPr kumimoji="0" lang="zh-CN" sz="1400" b="0" i="0" u="none" strike="noStrike" cap="none" normalizeH="0" baseline="0" smtClean="0">
                          <a:ln>
                            <a:noFill/>
                          </a:ln>
                          <a:solidFill>
                            <a:schemeClr val="tx1"/>
                          </a:solidFill>
                          <a:effectLst/>
                          <a:latin typeface="宋体" pitchFamily="2" charset="-122"/>
                          <a:ea typeface="宋体" pitchFamily="2" charset="-122"/>
                        </a:rPr>
                        <a:t>对速度影响比较大，同时也关系数据完整性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6150">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chemeClr val="tx1"/>
                          </a:solidFill>
                          <a:effectLst/>
                          <a:latin typeface="宋体" pitchFamily="2" charset="-122"/>
                          <a:ea typeface="宋体" pitchFamily="2" charset="-122"/>
                        </a:rPr>
                        <a:t>innodb_log_file_size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chemeClr val="tx1"/>
                          </a:solidFill>
                          <a:effectLst/>
                          <a:latin typeface="宋体" pitchFamily="2" charset="-122"/>
                          <a:ea typeface="宋体" pitchFamily="2" charset="-122"/>
                        </a:rPr>
                        <a:t>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chemeClr val="tx1"/>
                          </a:solidFill>
                          <a:effectLst/>
                          <a:latin typeface="宋体" pitchFamily="2" charset="-122"/>
                          <a:ea typeface="宋体" pitchFamily="2" charset="-122"/>
                        </a:rPr>
                        <a:t>256M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400" b="0" i="0" u="none" strike="noStrike" cap="none" normalizeH="0" baseline="0" smtClean="0">
                          <a:ln>
                            <a:noFill/>
                          </a:ln>
                          <a:solidFill>
                            <a:schemeClr val="tx1"/>
                          </a:solidFill>
                          <a:effectLst/>
                          <a:latin typeface="宋体" pitchFamily="2" charset="-122"/>
                          <a:ea typeface="宋体" pitchFamily="2" charset="-122"/>
                        </a:rPr>
                        <a:t>在日志组中每个日志文件的大小</a:t>
                      </a:r>
                      <a:r>
                        <a:rPr kumimoji="0" lang="en-US" sz="1400" b="0" i="0" u="none" strike="noStrike" cap="none" normalizeH="0" baseline="0" smtClean="0">
                          <a:ln>
                            <a:noFill/>
                          </a:ln>
                          <a:solidFill>
                            <a:schemeClr val="tx1"/>
                          </a:solidFill>
                          <a:effectLst/>
                          <a:latin typeface="宋体" pitchFamily="2" charset="-122"/>
                          <a:ea typeface="宋体" pitchFamily="2" charset="-122"/>
                        </a:rPr>
                        <a:t>, </a:t>
                      </a:r>
                      <a:r>
                        <a:rPr kumimoji="0" lang="zh-CN" sz="1400" b="0" i="0" u="none" strike="noStrike" cap="none" normalizeH="0" baseline="0" smtClean="0">
                          <a:ln>
                            <a:noFill/>
                          </a:ln>
                          <a:solidFill>
                            <a:schemeClr val="tx1"/>
                          </a:solidFill>
                          <a:effectLst/>
                          <a:latin typeface="宋体" pitchFamily="2" charset="-122"/>
                          <a:ea typeface="宋体" pitchFamily="2" charset="-122"/>
                        </a:rPr>
                        <a:t>一般是</a:t>
                      </a:r>
                      <a:r>
                        <a:rPr kumimoji="0" lang="en-US" sz="1400" b="0" i="0" u="none" strike="noStrike" cap="none" normalizeH="0" baseline="0" smtClean="0">
                          <a:ln>
                            <a:noFill/>
                          </a:ln>
                          <a:solidFill>
                            <a:schemeClr val="tx1"/>
                          </a:solidFill>
                          <a:effectLst/>
                          <a:latin typeface="宋体" pitchFamily="2" charset="-122"/>
                          <a:ea typeface="宋体" pitchFamily="2" charset="-122"/>
                        </a:rPr>
                        <a:t>innodb_buffer_pool_size</a:t>
                      </a:r>
                      <a:r>
                        <a:rPr kumimoji="0" lang="zh-CN" sz="1400" b="0" i="0" u="none" strike="noStrike" cap="none" normalizeH="0" baseline="0" smtClean="0">
                          <a:ln>
                            <a:noFill/>
                          </a:ln>
                          <a:solidFill>
                            <a:schemeClr val="tx1"/>
                          </a:solidFill>
                          <a:effectLst/>
                          <a:latin typeface="宋体" pitchFamily="2" charset="-122"/>
                          <a:ea typeface="宋体" pitchFamily="2" charset="-122"/>
                        </a:rPr>
                        <a:t>的</a:t>
                      </a:r>
                      <a:r>
                        <a:rPr kumimoji="0" lang="en-US" sz="1400" b="0" i="0" u="none" strike="noStrike" cap="none" normalizeH="0" baseline="0" smtClean="0">
                          <a:ln>
                            <a:noFill/>
                          </a:ln>
                          <a:solidFill>
                            <a:schemeClr val="tx1"/>
                          </a:solidFill>
                          <a:effectLst/>
                          <a:latin typeface="宋体" pitchFamily="2" charset="-122"/>
                          <a:ea typeface="宋体" pitchFamily="2" charset="-122"/>
                        </a:rPr>
                        <a:t>25%</a:t>
                      </a:r>
                      <a:r>
                        <a:rPr kumimoji="0" lang="zh-CN" sz="1400" b="0" i="0" u="none" strike="noStrike" cap="none" normalizeH="0" baseline="0" smtClean="0">
                          <a:ln>
                            <a:noFill/>
                          </a:ln>
                          <a:solidFill>
                            <a:schemeClr val="tx1"/>
                          </a:solidFill>
                          <a:effectLst/>
                          <a:latin typeface="宋体" pitchFamily="2" charset="-122"/>
                          <a:ea typeface="宋体" pitchFamily="2" charset="-122"/>
                        </a:rPr>
                        <a:t>，官方推荐是 </a:t>
                      </a:r>
                      <a:r>
                        <a:rPr kumimoji="0" lang="en-US" sz="1400" b="0" i="0" u="none" strike="noStrike" cap="none" normalizeH="0" baseline="0" smtClean="0">
                          <a:ln>
                            <a:noFill/>
                          </a:ln>
                          <a:solidFill>
                            <a:schemeClr val="tx1"/>
                          </a:solidFill>
                          <a:effectLst/>
                          <a:latin typeface="宋体" pitchFamily="2" charset="-122"/>
                          <a:ea typeface="宋体" pitchFamily="2" charset="-122"/>
                        </a:rPr>
                        <a:t>innodb_buffer_pool_size </a:t>
                      </a:r>
                      <a:r>
                        <a:rPr kumimoji="0" lang="zh-CN" sz="1400" b="0" i="0" u="none" strike="noStrike" cap="none" normalizeH="0" baseline="0" smtClean="0">
                          <a:ln>
                            <a:noFill/>
                          </a:ln>
                          <a:solidFill>
                            <a:schemeClr val="tx1"/>
                          </a:solidFill>
                          <a:effectLst/>
                          <a:latin typeface="宋体" pitchFamily="2" charset="-122"/>
                          <a:ea typeface="宋体" pitchFamily="2" charset="-122"/>
                        </a:rPr>
                        <a:t>的 </a:t>
                      </a:r>
                      <a:r>
                        <a:rPr kumimoji="0" lang="en-US" sz="1400" b="0" i="0" u="none" strike="noStrike" cap="none" normalizeH="0" baseline="0" smtClean="0">
                          <a:ln>
                            <a:noFill/>
                          </a:ln>
                          <a:solidFill>
                            <a:schemeClr val="tx1"/>
                          </a:solidFill>
                          <a:effectLst/>
                          <a:latin typeface="宋体" pitchFamily="2" charset="-122"/>
                          <a:ea typeface="宋体" pitchFamily="2" charset="-122"/>
                        </a:rPr>
                        <a:t>40-50%, </a:t>
                      </a:r>
                      <a:r>
                        <a:rPr kumimoji="0" lang="zh-CN" sz="1400" b="0" i="0" u="none" strike="noStrike" cap="none" normalizeH="0" baseline="0" smtClean="0">
                          <a:ln>
                            <a:noFill/>
                          </a:ln>
                          <a:solidFill>
                            <a:schemeClr val="tx1"/>
                          </a:solidFill>
                          <a:effectLst/>
                          <a:latin typeface="宋体" pitchFamily="2" charset="-122"/>
                          <a:ea typeface="宋体" pitchFamily="2" charset="-122"/>
                        </a:rPr>
                        <a:t>设置大一点来避免在日志文件覆写上不必要的缓冲池刷新行为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chemeClr val="tx1"/>
                          </a:solidFill>
                          <a:effectLst/>
                          <a:latin typeface="宋体" pitchFamily="2" charset="-122"/>
                          <a:ea typeface="宋体" pitchFamily="2" charset="-122"/>
                        </a:rPr>
                        <a:t>innodb_log_buffer_size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chemeClr val="tx1"/>
                          </a:solidFill>
                          <a:effectLst/>
                          <a:latin typeface="宋体" pitchFamily="2" charset="-122"/>
                          <a:ea typeface="宋体" pitchFamily="2" charset="-122"/>
                        </a:rPr>
                        <a:t>128K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smtClean="0">
                          <a:ln>
                            <a:noFill/>
                          </a:ln>
                          <a:solidFill>
                            <a:schemeClr val="tx1"/>
                          </a:solidFill>
                          <a:effectLst/>
                          <a:latin typeface="宋体" pitchFamily="2" charset="-122"/>
                          <a:ea typeface="宋体" pitchFamily="2" charset="-122"/>
                        </a:rPr>
                        <a:t>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400" b="0" i="0" u="none" strike="noStrike" cap="none" normalizeH="0" baseline="0" dirty="0" smtClean="0">
                          <a:ln>
                            <a:noFill/>
                          </a:ln>
                          <a:solidFill>
                            <a:schemeClr val="tx1"/>
                          </a:solidFill>
                          <a:effectLst/>
                          <a:latin typeface="宋体" pitchFamily="2" charset="-122"/>
                          <a:ea typeface="宋体" pitchFamily="2" charset="-122"/>
                        </a:rPr>
                        <a:t>用来缓冲日志数据的缓冲区的大小</a:t>
                      </a:r>
                      <a:r>
                        <a:rPr kumimoji="0" lang="en-US" sz="1400" b="0" i="0" u="none" strike="noStrike" cap="none" normalizeH="0" baseline="0" dirty="0" smtClean="0">
                          <a:ln>
                            <a:noFill/>
                          </a:ln>
                          <a:solidFill>
                            <a:schemeClr val="tx1"/>
                          </a:solidFill>
                          <a:effectLst/>
                          <a:latin typeface="宋体" pitchFamily="2" charset="-122"/>
                          <a:ea typeface="宋体" pitchFamily="2" charset="-122"/>
                        </a:rPr>
                        <a:t>. </a:t>
                      </a:r>
                      <a:r>
                        <a:rPr kumimoji="0" lang="zh-CN" sz="1400" b="0" i="0" u="none" strike="noStrike" cap="none" normalizeH="0" baseline="0" dirty="0" smtClean="0">
                          <a:ln>
                            <a:noFill/>
                          </a:ln>
                          <a:solidFill>
                            <a:schemeClr val="tx1"/>
                          </a:solidFill>
                          <a:effectLst/>
                          <a:latin typeface="宋体" pitchFamily="2" charset="-122"/>
                          <a:ea typeface="宋体" pitchFamily="2" charset="-122"/>
                        </a:rPr>
                        <a:t>推荐是</a:t>
                      </a:r>
                      <a:r>
                        <a:rPr kumimoji="0" lang="en-US" sz="1400" b="0" i="0" u="none" strike="noStrike" cap="none" normalizeH="0" baseline="0" dirty="0" smtClean="0">
                          <a:ln>
                            <a:noFill/>
                          </a:ln>
                          <a:solidFill>
                            <a:schemeClr val="tx1"/>
                          </a:solidFill>
                          <a:effectLst/>
                          <a:latin typeface="宋体" pitchFamily="2" charset="-122"/>
                          <a:ea typeface="宋体" pitchFamily="2" charset="-122"/>
                        </a:rPr>
                        <a:t>8M</a:t>
                      </a:r>
                      <a:r>
                        <a:rPr kumimoji="0" lang="zh-CN" sz="1400" b="0" i="0" u="none" strike="noStrike" cap="none" normalizeH="0" baseline="0" dirty="0" smtClean="0">
                          <a:ln>
                            <a:noFill/>
                          </a:ln>
                          <a:solidFill>
                            <a:schemeClr val="tx1"/>
                          </a:solidFill>
                          <a:effectLst/>
                          <a:latin typeface="宋体" pitchFamily="2" charset="-122"/>
                          <a:ea typeface="宋体" pitchFamily="2" charset="-122"/>
                        </a:rPr>
                        <a:t>，官方推荐该值小于</a:t>
                      </a:r>
                      <a:r>
                        <a:rPr kumimoji="0" lang="en-US" sz="1400" b="0" i="0" u="none" strike="noStrike" cap="none" normalizeH="0" baseline="0" dirty="0" smtClean="0">
                          <a:ln>
                            <a:noFill/>
                          </a:ln>
                          <a:solidFill>
                            <a:schemeClr val="tx1"/>
                          </a:solidFill>
                          <a:effectLst/>
                          <a:latin typeface="宋体" pitchFamily="2" charset="-122"/>
                          <a:ea typeface="宋体" pitchFamily="2" charset="-122"/>
                        </a:rPr>
                        <a:t>16M</a:t>
                      </a:r>
                      <a:r>
                        <a:rPr kumimoji="0" lang="zh-CN" sz="1400" b="0" i="0" u="none" strike="noStrike" cap="none" normalizeH="0" baseline="0" dirty="0" smtClean="0">
                          <a:ln>
                            <a:noFill/>
                          </a:ln>
                          <a:solidFill>
                            <a:schemeClr val="tx1"/>
                          </a:solidFill>
                          <a:effectLst/>
                          <a:latin typeface="宋体" pitchFamily="2" charset="-122"/>
                          <a:ea typeface="宋体" pitchFamily="2" charset="-122"/>
                        </a:rPr>
                        <a:t>，最好是 </a:t>
                      </a:r>
                      <a:r>
                        <a:rPr kumimoji="0" lang="en-US" sz="1400" b="0" i="0" u="none" strike="noStrike" cap="none" normalizeH="0" baseline="0" dirty="0" smtClean="0">
                          <a:ln>
                            <a:noFill/>
                          </a:ln>
                          <a:solidFill>
                            <a:schemeClr val="tx1"/>
                          </a:solidFill>
                          <a:effectLst/>
                          <a:latin typeface="宋体" pitchFamily="2" charset="-122"/>
                          <a:ea typeface="宋体" pitchFamily="2" charset="-122"/>
                        </a:rPr>
                        <a:t>1M-8M </a:t>
                      </a:r>
                      <a:r>
                        <a:rPr kumimoji="0" lang="zh-CN" sz="1400" b="0" i="0" u="none" strike="noStrike" cap="none" normalizeH="0" baseline="0" dirty="0" smtClean="0">
                          <a:ln>
                            <a:noFill/>
                          </a:ln>
                          <a:solidFill>
                            <a:schemeClr val="tx1"/>
                          </a:solidFill>
                          <a:effectLst/>
                          <a:latin typeface="宋体" pitchFamily="2" charset="-122"/>
                          <a:ea typeface="宋体" pitchFamily="2" charset="-122"/>
                        </a:rPr>
                        <a:t>之间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err="1" smtClean="0"/>
              <a:t>MySQL</a:t>
            </a:r>
            <a:r>
              <a:rPr lang="zh-CN" altLang="en-US" dirty="0" smtClean="0"/>
              <a:t>（</a:t>
            </a:r>
            <a:r>
              <a:rPr lang="en-US" altLang="zh-CN" sz="4400" dirty="0" smtClean="0"/>
              <a:t>/etc/my.cnf </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
        <p:nvSpPr>
          <p:cNvPr id="7" name="TextBox 6"/>
          <p:cNvSpPr txBox="1"/>
          <p:nvPr/>
        </p:nvSpPr>
        <p:spPr>
          <a:xfrm>
            <a:off x="323528" y="908721"/>
            <a:ext cx="8496944" cy="58169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200" b="1" dirty="0" smtClean="0">
                <a:solidFill>
                  <a:srgbClr val="FF0000"/>
                </a:solidFill>
              </a:rPr>
              <a:t>[</a:t>
            </a:r>
            <a:r>
              <a:rPr lang="en-US" altLang="zh-CN" sz="1200" b="1" dirty="0" err="1" smtClean="0">
                <a:solidFill>
                  <a:srgbClr val="FF0000"/>
                </a:solidFill>
              </a:rPr>
              <a:t>mysqld</a:t>
            </a:r>
            <a:r>
              <a:rPr lang="en-US" altLang="zh-CN" sz="1200" b="1" dirty="0" smtClean="0">
                <a:solidFill>
                  <a:srgbClr val="FF0000"/>
                </a:solidFill>
              </a:rPr>
              <a:t>]</a:t>
            </a:r>
          </a:p>
          <a:p>
            <a:r>
              <a:rPr lang="en-US" altLang="zh-CN" sz="1200" b="1" dirty="0" smtClean="0">
                <a:solidFill>
                  <a:srgbClr val="0070C0"/>
                </a:solidFill>
              </a:rPr>
              <a:t># GENERAL</a:t>
            </a:r>
          </a:p>
          <a:p>
            <a:r>
              <a:rPr lang="en-US" altLang="zh-CN" sz="1200" b="1" dirty="0" err="1" smtClean="0"/>
              <a:t>datadir</a:t>
            </a:r>
            <a:r>
              <a:rPr lang="en-US" altLang="zh-CN" sz="1200" b="1" dirty="0" smtClean="0"/>
              <a:t> = /</a:t>
            </a:r>
            <a:r>
              <a:rPr lang="en-US" altLang="zh-CN" sz="1200" b="1" dirty="0" err="1" smtClean="0"/>
              <a:t>var</a:t>
            </a:r>
            <a:r>
              <a:rPr lang="en-US" altLang="zh-CN" sz="1200" b="1" dirty="0" smtClean="0"/>
              <a:t>/lib/</a:t>
            </a:r>
            <a:r>
              <a:rPr lang="en-US" altLang="zh-CN" sz="1200" b="1" dirty="0" err="1" smtClean="0"/>
              <a:t>mysql</a:t>
            </a:r>
            <a:endParaRPr lang="en-US" altLang="zh-CN" sz="1200" b="1" dirty="0" smtClean="0"/>
          </a:p>
          <a:p>
            <a:r>
              <a:rPr lang="en-US" altLang="zh-CN" sz="1200" b="1" dirty="0" smtClean="0"/>
              <a:t>socket = /</a:t>
            </a:r>
            <a:r>
              <a:rPr lang="en-US" altLang="zh-CN" sz="1200" b="1" dirty="0" err="1" smtClean="0"/>
              <a:t>var</a:t>
            </a:r>
            <a:r>
              <a:rPr lang="en-US" altLang="zh-CN" sz="1200" b="1" dirty="0" smtClean="0"/>
              <a:t>/lib/</a:t>
            </a:r>
            <a:r>
              <a:rPr lang="en-US" altLang="zh-CN" sz="1200" b="1" dirty="0" err="1" smtClean="0"/>
              <a:t>mysql</a:t>
            </a:r>
            <a:r>
              <a:rPr lang="en-US" altLang="zh-CN" sz="1200" b="1" dirty="0" smtClean="0"/>
              <a:t>/</a:t>
            </a:r>
            <a:r>
              <a:rPr lang="en-US" altLang="zh-CN" sz="1200" b="1" dirty="0" err="1" smtClean="0"/>
              <a:t>mysql.sock</a:t>
            </a:r>
            <a:endParaRPr lang="en-US" altLang="zh-CN" sz="1200" b="1" dirty="0" smtClean="0"/>
          </a:p>
          <a:p>
            <a:r>
              <a:rPr lang="en-US" altLang="zh-CN" sz="1200" b="1" dirty="0" err="1" smtClean="0"/>
              <a:t>pid_file</a:t>
            </a:r>
            <a:r>
              <a:rPr lang="en-US" altLang="zh-CN" sz="1200" b="1" dirty="0" smtClean="0"/>
              <a:t> = /</a:t>
            </a:r>
            <a:r>
              <a:rPr lang="en-US" altLang="zh-CN" sz="1200" b="1" dirty="0" err="1" smtClean="0"/>
              <a:t>var</a:t>
            </a:r>
            <a:r>
              <a:rPr lang="en-US" altLang="zh-CN" sz="1200" b="1" dirty="0" smtClean="0"/>
              <a:t>/lib/</a:t>
            </a:r>
            <a:r>
              <a:rPr lang="en-US" altLang="zh-CN" sz="1200" b="1" dirty="0" err="1" smtClean="0"/>
              <a:t>mysql</a:t>
            </a:r>
            <a:r>
              <a:rPr lang="en-US" altLang="zh-CN" sz="1200" b="1" dirty="0" smtClean="0"/>
              <a:t>/mysql.pid</a:t>
            </a:r>
          </a:p>
          <a:p>
            <a:r>
              <a:rPr lang="en-US" altLang="zh-CN" sz="1200" b="1" dirty="0" smtClean="0"/>
              <a:t>user = </a:t>
            </a:r>
            <a:r>
              <a:rPr lang="en-US" altLang="zh-CN" sz="1200" b="1" dirty="0" err="1" smtClean="0"/>
              <a:t>mysql</a:t>
            </a:r>
            <a:endParaRPr lang="en-US" altLang="zh-CN" sz="1200" b="1" dirty="0" smtClean="0"/>
          </a:p>
          <a:p>
            <a:r>
              <a:rPr lang="en-US" altLang="zh-CN" sz="1200" b="1" dirty="0" smtClean="0"/>
              <a:t>port = 3306</a:t>
            </a:r>
          </a:p>
          <a:p>
            <a:r>
              <a:rPr lang="en-US" altLang="zh-CN" sz="1200" b="1" dirty="0" err="1" smtClean="0"/>
              <a:t>storage_engine</a:t>
            </a:r>
            <a:r>
              <a:rPr lang="en-US" altLang="zh-CN" sz="1200" b="1" dirty="0" smtClean="0"/>
              <a:t> = </a:t>
            </a:r>
            <a:r>
              <a:rPr lang="en-US" altLang="zh-CN" sz="1200" b="1" dirty="0" err="1" smtClean="0"/>
              <a:t>InnoDB</a:t>
            </a:r>
            <a:endParaRPr lang="en-US" altLang="zh-CN" sz="1200" b="1" dirty="0" smtClean="0"/>
          </a:p>
          <a:p>
            <a:r>
              <a:rPr lang="en-US" altLang="zh-CN" sz="1200" b="1" dirty="0" smtClean="0">
                <a:solidFill>
                  <a:srgbClr val="0070C0"/>
                </a:solidFill>
              </a:rPr>
              <a:t># INNODB</a:t>
            </a:r>
          </a:p>
          <a:p>
            <a:r>
              <a:rPr lang="en-US" altLang="zh-CN" sz="1200" b="1" dirty="0" err="1" smtClean="0"/>
              <a:t>innodb_buffer_pool_size</a:t>
            </a:r>
            <a:r>
              <a:rPr lang="en-US" altLang="zh-CN" sz="1200" b="1" dirty="0" smtClean="0"/>
              <a:t> = &lt;value&gt;</a:t>
            </a:r>
          </a:p>
          <a:p>
            <a:r>
              <a:rPr lang="en-US" altLang="zh-CN" sz="1200" b="1" dirty="0" err="1" smtClean="0"/>
              <a:t>innodb_log_file_size</a:t>
            </a:r>
            <a:r>
              <a:rPr lang="en-US" altLang="zh-CN" sz="1200" b="1" dirty="0" smtClean="0"/>
              <a:t> = &lt;value&gt;</a:t>
            </a:r>
          </a:p>
          <a:p>
            <a:r>
              <a:rPr lang="en-US" altLang="zh-CN" sz="1200" b="1" dirty="0" err="1" smtClean="0"/>
              <a:t>innodb_file_per_table</a:t>
            </a:r>
            <a:r>
              <a:rPr lang="en-US" altLang="zh-CN" sz="1200" b="1" dirty="0" smtClean="0"/>
              <a:t> = 1</a:t>
            </a:r>
          </a:p>
          <a:p>
            <a:r>
              <a:rPr lang="en-US" altLang="zh-CN" sz="1200" b="1" dirty="0" err="1" smtClean="0"/>
              <a:t>innodb_flush_method</a:t>
            </a:r>
            <a:r>
              <a:rPr lang="en-US" altLang="zh-CN" sz="1200" b="1" dirty="0" smtClean="0"/>
              <a:t> = O_DIRECT</a:t>
            </a:r>
          </a:p>
          <a:p>
            <a:r>
              <a:rPr lang="en-US" altLang="zh-CN" sz="1200" b="1" dirty="0" smtClean="0">
                <a:solidFill>
                  <a:srgbClr val="0070C0"/>
                </a:solidFill>
              </a:rPr>
              <a:t># </a:t>
            </a:r>
            <a:r>
              <a:rPr lang="en-US" altLang="zh-CN" sz="1200" b="1" dirty="0" err="1" smtClean="0">
                <a:solidFill>
                  <a:srgbClr val="0070C0"/>
                </a:solidFill>
              </a:rPr>
              <a:t>MyISAM</a:t>
            </a:r>
            <a:endParaRPr lang="en-US" altLang="zh-CN" sz="1200" b="1" dirty="0" smtClean="0">
              <a:solidFill>
                <a:srgbClr val="0070C0"/>
              </a:solidFill>
            </a:endParaRPr>
          </a:p>
          <a:p>
            <a:r>
              <a:rPr lang="en-US" altLang="zh-CN" sz="1200" b="1" dirty="0" err="1" smtClean="0"/>
              <a:t>key_buffer_size</a:t>
            </a:r>
            <a:r>
              <a:rPr lang="en-US" altLang="zh-CN" sz="1200" b="1" dirty="0" smtClean="0"/>
              <a:t> = &lt;value&gt;</a:t>
            </a:r>
          </a:p>
          <a:p>
            <a:r>
              <a:rPr lang="en-US" altLang="zh-CN" sz="1200" b="1" dirty="0" smtClean="0">
                <a:solidFill>
                  <a:srgbClr val="0070C0"/>
                </a:solidFill>
              </a:rPr>
              <a:t># LOGGING</a:t>
            </a:r>
          </a:p>
          <a:p>
            <a:r>
              <a:rPr lang="en-US" altLang="zh-CN" sz="1200" b="1" dirty="0" err="1" smtClean="0"/>
              <a:t>log_error</a:t>
            </a:r>
            <a:r>
              <a:rPr lang="en-US" altLang="zh-CN" sz="1200" b="1" dirty="0" smtClean="0"/>
              <a:t> = /</a:t>
            </a:r>
            <a:r>
              <a:rPr lang="en-US" altLang="zh-CN" sz="1200" b="1" dirty="0" err="1" smtClean="0"/>
              <a:t>var</a:t>
            </a:r>
            <a:r>
              <a:rPr lang="en-US" altLang="zh-CN" sz="1200" b="1" dirty="0" smtClean="0"/>
              <a:t>/lib/</a:t>
            </a:r>
            <a:r>
              <a:rPr lang="en-US" altLang="zh-CN" sz="1200" b="1" dirty="0" err="1" smtClean="0"/>
              <a:t>mysql</a:t>
            </a:r>
            <a:r>
              <a:rPr lang="en-US" altLang="zh-CN" sz="1200" b="1" dirty="0" smtClean="0"/>
              <a:t>/mysql-error.log</a:t>
            </a:r>
          </a:p>
          <a:p>
            <a:r>
              <a:rPr lang="en-US" altLang="zh-CN" sz="1200" b="1" dirty="0" err="1" smtClean="0"/>
              <a:t>log_slow_queries</a:t>
            </a:r>
            <a:r>
              <a:rPr lang="en-US" altLang="zh-CN" sz="1200" b="1" dirty="0" smtClean="0"/>
              <a:t> = /</a:t>
            </a:r>
            <a:r>
              <a:rPr lang="en-US" altLang="zh-CN" sz="1200" b="1" dirty="0" err="1" smtClean="0"/>
              <a:t>var</a:t>
            </a:r>
            <a:r>
              <a:rPr lang="en-US" altLang="zh-CN" sz="1200" b="1" dirty="0" smtClean="0"/>
              <a:t>/lib/</a:t>
            </a:r>
            <a:r>
              <a:rPr lang="en-US" altLang="zh-CN" sz="1200" b="1" dirty="0" err="1" smtClean="0"/>
              <a:t>mysql</a:t>
            </a:r>
            <a:r>
              <a:rPr lang="en-US" altLang="zh-CN" sz="1200" b="1" dirty="0" smtClean="0"/>
              <a:t>/mysql-slow.log</a:t>
            </a:r>
          </a:p>
          <a:p>
            <a:r>
              <a:rPr lang="en-US" altLang="zh-CN" sz="1200" b="1" dirty="0" smtClean="0">
                <a:solidFill>
                  <a:srgbClr val="0070C0"/>
                </a:solidFill>
              </a:rPr>
              <a:t># OTHER</a:t>
            </a:r>
          </a:p>
          <a:p>
            <a:r>
              <a:rPr lang="en-US" altLang="zh-CN" sz="1200" b="1" dirty="0" err="1" smtClean="0"/>
              <a:t>tmp_table_size</a:t>
            </a:r>
            <a:r>
              <a:rPr lang="en-US" altLang="zh-CN" sz="1200" b="1" dirty="0" smtClean="0"/>
              <a:t> = 32M</a:t>
            </a:r>
          </a:p>
          <a:p>
            <a:r>
              <a:rPr lang="en-US" altLang="zh-CN" sz="1200" b="1" dirty="0" err="1" smtClean="0"/>
              <a:t>max_heap_table_size</a:t>
            </a:r>
            <a:r>
              <a:rPr lang="en-US" altLang="zh-CN" sz="1200" b="1" dirty="0" smtClean="0"/>
              <a:t> = 32M</a:t>
            </a:r>
          </a:p>
          <a:p>
            <a:r>
              <a:rPr lang="en-US" altLang="zh-CN" sz="1200" b="1" dirty="0" err="1" smtClean="0"/>
              <a:t>query_cache_type</a:t>
            </a:r>
            <a:r>
              <a:rPr lang="en-US" altLang="zh-CN" sz="1200" b="1" dirty="0" smtClean="0"/>
              <a:t> = 0</a:t>
            </a:r>
          </a:p>
          <a:p>
            <a:r>
              <a:rPr lang="en-US" altLang="zh-CN" sz="1200" b="1" dirty="0" err="1" smtClean="0"/>
              <a:t>query_cache_size</a:t>
            </a:r>
            <a:r>
              <a:rPr lang="en-US" altLang="zh-CN" sz="1200" b="1" dirty="0" smtClean="0"/>
              <a:t> = 0</a:t>
            </a:r>
          </a:p>
          <a:p>
            <a:r>
              <a:rPr lang="en-US" altLang="zh-CN" sz="1200" b="1" dirty="0" err="1" smtClean="0"/>
              <a:t>max_connections</a:t>
            </a:r>
            <a:r>
              <a:rPr lang="en-US" altLang="zh-CN" sz="1200" b="1" dirty="0" smtClean="0"/>
              <a:t> = &lt;value&gt;</a:t>
            </a:r>
          </a:p>
          <a:p>
            <a:r>
              <a:rPr lang="en-US" altLang="zh-CN" sz="1200" b="1" dirty="0" err="1" smtClean="0"/>
              <a:t>thread_cache_size</a:t>
            </a:r>
            <a:r>
              <a:rPr lang="en-US" altLang="zh-CN" sz="1200" b="1" dirty="0" smtClean="0"/>
              <a:t> = &lt;value&gt;</a:t>
            </a:r>
          </a:p>
          <a:p>
            <a:r>
              <a:rPr lang="en-US" altLang="zh-CN" sz="1200" b="1" dirty="0" err="1" smtClean="0"/>
              <a:t>table_cache_size</a:t>
            </a:r>
            <a:r>
              <a:rPr lang="en-US" altLang="zh-CN" sz="1200" b="1" dirty="0" smtClean="0"/>
              <a:t> = &lt;value&gt;</a:t>
            </a:r>
          </a:p>
          <a:p>
            <a:r>
              <a:rPr lang="en-US" altLang="zh-CN" sz="1200" b="1" dirty="0" err="1" smtClean="0"/>
              <a:t>open_files_limit</a:t>
            </a:r>
            <a:r>
              <a:rPr lang="en-US" altLang="zh-CN" sz="1200" b="1" dirty="0" smtClean="0"/>
              <a:t> = 65535</a:t>
            </a:r>
          </a:p>
          <a:p>
            <a:endParaRPr lang="en-US" altLang="zh-CN" sz="1200" b="1" dirty="0" smtClean="0"/>
          </a:p>
          <a:p>
            <a:r>
              <a:rPr lang="en-US" altLang="zh-CN" sz="1200" b="1" dirty="0" smtClean="0">
                <a:solidFill>
                  <a:srgbClr val="FF0000"/>
                </a:solidFill>
              </a:rPr>
              <a:t>[client]</a:t>
            </a:r>
          </a:p>
          <a:p>
            <a:r>
              <a:rPr lang="en-US" altLang="zh-CN" sz="1200" b="1" dirty="0" smtClean="0"/>
              <a:t>socket = /</a:t>
            </a:r>
            <a:r>
              <a:rPr lang="en-US" altLang="zh-CN" sz="1200" b="1" dirty="0" err="1" smtClean="0"/>
              <a:t>var</a:t>
            </a:r>
            <a:r>
              <a:rPr lang="en-US" altLang="zh-CN" sz="1200" b="1" dirty="0" smtClean="0"/>
              <a:t>/lib/</a:t>
            </a:r>
            <a:r>
              <a:rPr lang="en-US" altLang="zh-CN" sz="1200" b="1" dirty="0" err="1" smtClean="0"/>
              <a:t>mysql</a:t>
            </a:r>
            <a:r>
              <a:rPr lang="en-US" altLang="zh-CN" sz="1200" b="1" dirty="0" smtClean="0"/>
              <a:t>/</a:t>
            </a:r>
            <a:r>
              <a:rPr lang="en-US" altLang="zh-CN" sz="1200" b="1" dirty="0" err="1" smtClean="0"/>
              <a:t>mysql.sock</a:t>
            </a:r>
            <a:endParaRPr lang="en-US" altLang="zh-CN" sz="1200" b="1" dirty="0" smtClean="0"/>
          </a:p>
          <a:p>
            <a:r>
              <a:rPr lang="en-US" altLang="zh-CN" sz="1200" b="1" dirty="0" smtClean="0"/>
              <a:t>port = 3306</a:t>
            </a:r>
            <a:endParaRPr lang="zh-CN" altLang="en-US" sz="12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参考资源</a:t>
            </a:r>
            <a:endParaRPr lang="zh-CN" altLang="en-US" dirty="0"/>
          </a:p>
        </p:txBody>
      </p:sp>
      <p:sp>
        <p:nvSpPr>
          <p:cNvPr id="3" name="内容占位符 2"/>
          <p:cNvSpPr>
            <a:spLocks noGrp="1"/>
          </p:cNvSpPr>
          <p:nvPr>
            <p:ph idx="1"/>
          </p:nvPr>
        </p:nvSpPr>
        <p:spPr/>
        <p:txBody>
          <a:bodyPr/>
          <a:lstStyle/>
          <a:p>
            <a:r>
              <a:rPr lang="zh-CN" altLang="en-US" dirty="0" smtClean="0"/>
              <a:t>书籍</a:t>
            </a:r>
            <a:endParaRPr lang="en-US" altLang="zh-CN" dirty="0" smtClean="0"/>
          </a:p>
          <a:p>
            <a:pPr lvl="1"/>
            <a:r>
              <a:rPr lang="zh-CN" altLang="en-US" dirty="0" smtClean="0"/>
              <a:t>高性能</a:t>
            </a:r>
            <a:r>
              <a:rPr lang="en-US" altLang="zh-CN" dirty="0" err="1" smtClean="0"/>
              <a:t>MySQL</a:t>
            </a:r>
            <a:r>
              <a:rPr lang="zh-CN" altLang="en-US" dirty="0" smtClean="0"/>
              <a:t>（第</a:t>
            </a:r>
            <a:r>
              <a:rPr lang="en-US" altLang="zh-CN" dirty="0" smtClean="0"/>
              <a:t>3</a:t>
            </a:r>
            <a:r>
              <a:rPr lang="zh-CN" altLang="en-US" dirty="0" smtClean="0"/>
              <a:t>版）</a:t>
            </a:r>
            <a:endParaRPr lang="en-US" altLang="zh-CN" dirty="0" smtClean="0"/>
          </a:p>
          <a:p>
            <a:pPr lvl="2"/>
            <a:r>
              <a:rPr lang="en-US" altLang="zh-CN" dirty="0" smtClean="0">
                <a:hlinkClick r:id="rId2"/>
              </a:rPr>
              <a:t>http://www.highperfmysql.com/</a:t>
            </a:r>
            <a:endParaRPr lang="en-US" altLang="zh-CN" dirty="0" smtClean="0"/>
          </a:p>
          <a:p>
            <a:pPr lvl="1"/>
            <a:r>
              <a:rPr lang="en-US" altLang="zh-CN" dirty="0" smtClean="0"/>
              <a:t>Effective </a:t>
            </a:r>
            <a:r>
              <a:rPr lang="en-US" altLang="zh-CN" dirty="0" err="1" smtClean="0"/>
              <a:t>MySQL</a:t>
            </a:r>
            <a:r>
              <a:rPr lang="en-US" altLang="zh-CN" dirty="0" smtClean="0"/>
              <a:t> </a:t>
            </a:r>
            <a:r>
              <a:rPr lang="zh-CN" altLang="en-US" dirty="0" smtClean="0"/>
              <a:t>系列（</a:t>
            </a:r>
            <a:r>
              <a:rPr lang="en-US" altLang="zh-CN" dirty="0" smtClean="0"/>
              <a:t>3</a:t>
            </a:r>
            <a:r>
              <a:rPr lang="zh-CN" altLang="en-US" dirty="0" smtClean="0"/>
              <a:t>册，有中译本）</a:t>
            </a:r>
            <a:endParaRPr lang="en-US" altLang="zh-CN" dirty="0" smtClean="0"/>
          </a:p>
          <a:p>
            <a:pPr lvl="2"/>
            <a:r>
              <a:rPr lang="en-US" altLang="zh-CN" dirty="0" smtClean="0">
                <a:hlinkClick r:id="rId3"/>
              </a:rPr>
              <a:t>http://effectivemysql.com/</a:t>
            </a:r>
            <a:r>
              <a:rPr lang="en-US" altLang="zh-CN" dirty="0" smtClean="0"/>
              <a:t> </a:t>
            </a:r>
          </a:p>
          <a:p>
            <a:r>
              <a:rPr lang="zh-CN" altLang="en-US" dirty="0" smtClean="0"/>
              <a:t>配置</a:t>
            </a:r>
            <a:endParaRPr lang="en-US" altLang="zh-CN" dirty="0" smtClean="0"/>
          </a:p>
          <a:p>
            <a:pPr lvl="1"/>
            <a:r>
              <a:rPr lang="zh-CN" altLang="en-US" dirty="0" smtClean="0"/>
              <a:t>在线</a:t>
            </a:r>
            <a:r>
              <a:rPr lang="en-US" altLang="zh-CN" dirty="0" err="1" smtClean="0"/>
              <a:t>MySQL</a:t>
            </a:r>
            <a:r>
              <a:rPr lang="zh-CN" altLang="en-US" dirty="0" smtClean="0"/>
              <a:t>配置向导</a:t>
            </a:r>
            <a:endParaRPr lang="en-US" altLang="zh-CN" dirty="0" smtClean="0"/>
          </a:p>
          <a:p>
            <a:pPr lvl="2"/>
            <a:r>
              <a:rPr lang="en-US" altLang="zh-CN" dirty="0" smtClean="0">
                <a:hlinkClick r:id="rId4"/>
              </a:rPr>
              <a:t>https://tools.percona.com/wizard</a:t>
            </a:r>
            <a:r>
              <a:rPr lang="en-US" altLang="zh-CN" dirty="0" smtClean="0"/>
              <a:t>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键值缓存系统</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27</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键值缓存系统</a:t>
            </a:r>
            <a:r>
              <a:rPr lang="zh-CN" altLang="en-US" dirty="0" smtClean="0"/>
              <a:t>简介</a:t>
            </a:r>
            <a:endParaRPr lang="zh-CN" altLang="en-US" dirty="0"/>
          </a:p>
        </p:txBody>
      </p:sp>
      <p:sp>
        <p:nvSpPr>
          <p:cNvPr id="3" name="内容占位符 2"/>
          <p:cNvSpPr>
            <a:spLocks noGrp="1"/>
          </p:cNvSpPr>
          <p:nvPr>
            <p:ph idx="1"/>
          </p:nvPr>
        </p:nvSpPr>
        <p:spPr/>
        <p:txBody>
          <a:bodyPr/>
          <a:lstStyle/>
          <a:p>
            <a:r>
              <a:rPr lang="zh-CN" altLang="en-US" dirty="0" smtClean="0"/>
              <a:t>通常内存键值缓存系统与数据库相结合来使用</a:t>
            </a:r>
          </a:p>
          <a:p>
            <a:pPr lvl="1"/>
            <a:r>
              <a:rPr lang="zh-CN" altLang="en-US" dirty="0" smtClean="0"/>
              <a:t>通过在内存中缓存数据和对象来减少读取关系数据库的次数，从而提高了动态数据库驱动的网站速度。</a:t>
            </a:r>
          </a:p>
          <a:p>
            <a:pPr lvl="1"/>
            <a:r>
              <a:rPr lang="zh-CN" altLang="en-US" dirty="0" smtClean="0"/>
              <a:t>若被访问的对象已在缓存中，则直接读取缓存中的数据返还给浏览器；</a:t>
            </a:r>
          </a:p>
          <a:p>
            <a:pPr lvl="1"/>
            <a:r>
              <a:rPr lang="zh-CN" altLang="en-US" dirty="0" smtClean="0"/>
              <a:t>若未在缓存中，则访问后端数据库查询获取数据并返还给浏览器，同时将查询结果置于缓存系统中以便加快后续访问。</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键值缓存系统</a:t>
            </a:r>
            <a:r>
              <a:rPr lang="zh-CN" altLang="en-US" dirty="0" smtClean="0"/>
              <a:t>简介（续）</a:t>
            </a:r>
            <a:endParaRPr lang="zh-CN" altLang="en-US" dirty="0"/>
          </a:p>
        </p:txBody>
      </p:sp>
      <p:sp>
        <p:nvSpPr>
          <p:cNvPr id="3" name="内容占位符 2"/>
          <p:cNvSpPr>
            <a:spLocks noGrp="1"/>
          </p:cNvSpPr>
          <p:nvPr>
            <p:ph idx="1"/>
          </p:nvPr>
        </p:nvSpPr>
        <p:spPr/>
        <p:txBody>
          <a:bodyPr/>
          <a:lstStyle/>
          <a:p>
            <a:r>
              <a:rPr lang="zh-CN" altLang="en-US" dirty="0" smtClean="0"/>
              <a:t>键值缓存系统通常占用固定大小的内存来运行</a:t>
            </a:r>
          </a:p>
          <a:p>
            <a:pPr lvl="1"/>
            <a:r>
              <a:rPr lang="zh-CN" altLang="en-US" dirty="0" smtClean="0"/>
              <a:t>当内存中的缓存被占满后会使用最近最少用（</a:t>
            </a:r>
            <a:r>
              <a:rPr lang="en-US" altLang="zh-CN" dirty="0" smtClean="0"/>
              <a:t>LRU</a:t>
            </a:r>
            <a:r>
              <a:rPr lang="zh-CN" altLang="en-US" dirty="0" smtClean="0"/>
              <a:t>）算法自动移除一些缓存对象。</a:t>
            </a:r>
          </a:p>
          <a:p>
            <a:r>
              <a:rPr lang="zh-CN" altLang="en-US" dirty="0" smtClean="0"/>
              <a:t>内存键值缓存系统通常是基于</a:t>
            </a:r>
            <a:r>
              <a:rPr lang="en-US" altLang="zh-CN" dirty="0" smtClean="0"/>
              <a:t>C/S</a:t>
            </a:r>
            <a:r>
              <a:rPr lang="zh-CN" altLang="en-US" dirty="0" smtClean="0"/>
              <a:t>模型设计的，即包含服务器端和客户端</a:t>
            </a:r>
          </a:p>
          <a:p>
            <a:pPr lvl="1"/>
            <a:r>
              <a:rPr lang="zh-CN" altLang="en-US" dirty="0" smtClean="0"/>
              <a:t>服务器端是以守护进程形式运行的</a:t>
            </a:r>
          </a:p>
          <a:p>
            <a:pPr lvl="1"/>
            <a:r>
              <a:rPr lang="zh-CN" altLang="en-US" dirty="0" smtClean="0"/>
              <a:t>提供基于不同语言（如：</a:t>
            </a:r>
            <a:r>
              <a:rPr lang="en-US" altLang="zh-CN" dirty="0" smtClean="0"/>
              <a:t>PHP</a:t>
            </a:r>
            <a:r>
              <a:rPr lang="zh-CN" altLang="en-US" dirty="0" smtClean="0"/>
              <a:t>、</a:t>
            </a:r>
            <a:r>
              <a:rPr lang="en-US" altLang="zh-CN" dirty="0" smtClean="0"/>
              <a:t>Python</a:t>
            </a:r>
            <a:r>
              <a:rPr lang="zh-CN" altLang="en-US" dirty="0" smtClean="0"/>
              <a:t>、</a:t>
            </a:r>
            <a:r>
              <a:rPr lang="en-US" altLang="zh-CN" dirty="0" smtClean="0"/>
              <a:t>Ruby</a:t>
            </a:r>
            <a:r>
              <a:rPr lang="zh-CN" altLang="en-US" dirty="0" smtClean="0"/>
              <a:t>、</a:t>
            </a:r>
            <a:r>
              <a:rPr lang="en-US" altLang="zh-CN" dirty="0" smtClean="0"/>
              <a:t>Java</a:t>
            </a:r>
            <a:r>
              <a:rPr lang="zh-CN" altLang="en-US" dirty="0" smtClean="0"/>
              <a:t>等）的多种客户端</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smtClean="0"/>
              <a:t>本章学习目标 </a:t>
            </a:r>
            <a:endParaRPr lang="zh-CN" altLang="en-US" dirty="0"/>
          </a:p>
        </p:txBody>
      </p:sp>
      <p:sp>
        <p:nvSpPr>
          <p:cNvPr id="104451" name="Rectangle 3"/>
          <p:cNvSpPr>
            <a:spLocks noGrp="1" noChangeArrowheads="1"/>
          </p:cNvSpPr>
          <p:nvPr>
            <p:ph type="body" idx="1"/>
          </p:nvPr>
        </p:nvSpPr>
        <p:spPr>
          <a:xfrm>
            <a:off x="457200" y="1428736"/>
            <a:ext cx="8229600" cy="4702189"/>
          </a:xfrm>
        </p:spPr>
        <p:txBody>
          <a:bodyPr/>
          <a:lstStyle/>
          <a:p>
            <a:r>
              <a:rPr lang="zh-CN" altLang="en-US" sz="2800" dirty="0" smtClean="0"/>
              <a:t>熟悉常用的动态网站技术</a:t>
            </a:r>
            <a:endParaRPr lang="en-US" altLang="zh-CN" sz="2800" dirty="0" smtClean="0"/>
          </a:p>
          <a:p>
            <a:r>
              <a:rPr lang="zh-CN" altLang="en-US" sz="2800" dirty="0" smtClean="0"/>
              <a:t>掌握</a:t>
            </a:r>
            <a:r>
              <a:rPr lang="en-US" sz="2800" dirty="0" err="1" smtClean="0"/>
              <a:t>MariaDB</a:t>
            </a:r>
            <a:r>
              <a:rPr lang="en-US" sz="2800" dirty="0" smtClean="0"/>
              <a:t> </a:t>
            </a:r>
            <a:r>
              <a:rPr lang="en-US" altLang="zh-CN" sz="2800" dirty="0" smtClean="0"/>
              <a:t>(</a:t>
            </a:r>
            <a:r>
              <a:rPr lang="en-US" altLang="zh-CN" sz="2800" dirty="0" err="1" smtClean="0"/>
              <a:t>MySQL</a:t>
            </a:r>
            <a:r>
              <a:rPr lang="en-US" altLang="zh-CN" sz="2800" dirty="0" smtClean="0"/>
              <a:t>)</a:t>
            </a:r>
            <a:r>
              <a:rPr lang="zh-CN" altLang="en-US" sz="2800" dirty="0" smtClean="0"/>
              <a:t>的安装与配置</a:t>
            </a:r>
            <a:endParaRPr lang="en-US" altLang="zh-CN" sz="2800" dirty="0" smtClean="0"/>
          </a:p>
          <a:p>
            <a:r>
              <a:rPr lang="zh-CN" altLang="en-US" sz="2800" dirty="0" smtClean="0"/>
              <a:t>掌握</a:t>
            </a:r>
            <a:r>
              <a:rPr lang="en-US" altLang="zh-CN" sz="2800" dirty="0" err="1" smtClean="0"/>
              <a:t>Memcached</a:t>
            </a:r>
            <a:r>
              <a:rPr lang="en-US" altLang="zh-CN" sz="2800" dirty="0" smtClean="0"/>
              <a:t>/</a:t>
            </a:r>
            <a:r>
              <a:rPr lang="en-US" altLang="zh-CN" sz="2800" dirty="0" err="1" smtClean="0"/>
              <a:t>Redis</a:t>
            </a:r>
            <a:r>
              <a:rPr lang="zh-CN" altLang="en-US" sz="2800" dirty="0" smtClean="0"/>
              <a:t>的安装与配置</a:t>
            </a:r>
            <a:endParaRPr lang="en-US" altLang="zh-CN" sz="2800" dirty="0" smtClean="0"/>
          </a:p>
          <a:p>
            <a:r>
              <a:rPr lang="zh-CN" altLang="en-US" sz="2800" dirty="0" smtClean="0"/>
              <a:t>掌握 </a:t>
            </a:r>
            <a:r>
              <a:rPr lang="en-US" altLang="zh-CN" sz="2800" dirty="0" smtClean="0"/>
              <a:t>Apache </a:t>
            </a:r>
            <a:r>
              <a:rPr lang="zh-CN" altLang="en-US" sz="2800" dirty="0" smtClean="0"/>
              <a:t>的 </a:t>
            </a:r>
            <a:r>
              <a:rPr lang="en-US" altLang="zh-CN" sz="2800" dirty="0" smtClean="0"/>
              <a:t>CGI </a:t>
            </a:r>
            <a:r>
              <a:rPr lang="zh-CN" altLang="en-US" sz="2800" dirty="0" smtClean="0"/>
              <a:t>配置</a:t>
            </a:r>
            <a:endParaRPr lang="en-US" altLang="zh-CN" sz="2800" dirty="0" smtClean="0"/>
          </a:p>
          <a:p>
            <a:r>
              <a:rPr lang="zh-CN" altLang="en-US" sz="2800" dirty="0" smtClean="0"/>
              <a:t>掌握 </a:t>
            </a:r>
            <a:r>
              <a:rPr lang="en-US" altLang="zh-CN" sz="2800" dirty="0" err="1" smtClean="0"/>
              <a:t>AWStats</a:t>
            </a:r>
            <a:r>
              <a:rPr lang="en-US" altLang="zh-CN" sz="2800" dirty="0" smtClean="0"/>
              <a:t> </a:t>
            </a:r>
            <a:r>
              <a:rPr lang="zh-CN" altLang="zh-CN" sz="2800" dirty="0" smtClean="0"/>
              <a:t>的</a:t>
            </a:r>
            <a:r>
              <a:rPr lang="zh-CN" altLang="en-US" sz="2800" dirty="0" smtClean="0"/>
              <a:t>安装和</a:t>
            </a:r>
            <a:r>
              <a:rPr lang="zh-CN" altLang="zh-CN" sz="2800" dirty="0" smtClean="0"/>
              <a:t>配置</a:t>
            </a:r>
            <a:endParaRPr lang="en-US" altLang="zh-CN" sz="2800" dirty="0" smtClean="0"/>
          </a:p>
          <a:p>
            <a:r>
              <a:rPr lang="zh-CN" altLang="en-US" sz="2800" dirty="0" smtClean="0"/>
              <a:t>掌握 </a:t>
            </a:r>
            <a:r>
              <a:rPr lang="en-US" altLang="zh-CN" sz="2800" dirty="0" smtClean="0"/>
              <a:t>LAMP</a:t>
            </a:r>
            <a:r>
              <a:rPr lang="zh-CN" altLang="en-US" sz="2800" dirty="0" smtClean="0"/>
              <a:t>（</a:t>
            </a:r>
            <a:r>
              <a:rPr lang="en-US" altLang="zh-CN" sz="2800" dirty="0" smtClean="0"/>
              <a:t>PHP</a:t>
            </a:r>
            <a:r>
              <a:rPr lang="zh-CN" altLang="en-US" sz="2800" dirty="0" smtClean="0"/>
              <a:t>模块）</a:t>
            </a:r>
            <a:r>
              <a:rPr lang="en-US" altLang="zh-CN" sz="2800" dirty="0" smtClean="0"/>
              <a:t> </a:t>
            </a:r>
            <a:r>
              <a:rPr lang="zh-CN" altLang="en-US" sz="2800" dirty="0" smtClean="0"/>
              <a:t>的安装和配置</a:t>
            </a:r>
            <a:endParaRPr lang="en-US" altLang="zh-CN" sz="2800" dirty="0" smtClean="0"/>
          </a:p>
          <a:p>
            <a:r>
              <a:rPr lang="zh-CN" altLang="en-US" sz="2800" dirty="0" smtClean="0"/>
              <a:t>学会安装配置常用的</a:t>
            </a:r>
            <a:r>
              <a:rPr lang="en-US" altLang="zh-CN" sz="2800" dirty="0" smtClean="0"/>
              <a:t>LAMP</a:t>
            </a:r>
            <a:r>
              <a:rPr lang="zh-CN" altLang="en-US" sz="2800" dirty="0" smtClean="0"/>
              <a:t>应用</a:t>
            </a:r>
            <a:endParaRPr lang="en-US" altLang="zh-CN" sz="2800" dirty="0" smtClean="0"/>
          </a:p>
          <a:p>
            <a:r>
              <a:rPr lang="zh-CN" altLang="en-US" sz="2800" dirty="0" smtClean="0"/>
              <a:t>学会安装配置</a:t>
            </a:r>
            <a:r>
              <a:rPr lang="en-US" altLang="zh-CN" sz="2800" dirty="0" smtClean="0"/>
              <a:t>JDK</a:t>
            </a:r>
            <a:r>
              <a:rPr lang="zh-CN" altLang="en-US" sz="2800" dirty="0" smtClean="0"/>
              <a:t>和</a:t>
            </a:r>
            <a:r>
              <a:rPr lang="en-US" altLang="zh-CN" sz="2800" dirty="0" smtClean="0"/>
              <a:t>Tomcat</a:t>
            </a:r>
          </a:p>
          <a:p>
            <a:r>
              <a:rPr lang="zh-CN" altLang="en-US" sz="2800" dirty="0" smtClean="0"/>
              <a:t>学会配置</a:t>
            </a:r>
            <a:r>
              <a:rPr lang="en-US" altLang="zh-CN" sz="2800" dirty="0" err="1" smtClean="0"/>
              <a:t>Aapche</a:t>
            </a:r>
            <a:r>
              <a:rPr lang="zh-CN" altLang="en-US" sz="2800" dirty="0" smtClean="0"/>
              <a:t>反向代理</a:t>
            </a:r>
            <a:r>
              <a:rPr lang="en-US" altLang="zh-CN" sz="2800" dirty="0" smtClean="0"/>
              <a:t>Tomcat</a:t>
            </a:r>
            <a:endParaRPr lang="zh-CN" altLang="en-US" sz="2800" dirty="0"/>
          </a:p>
        </p:txBody>
      </p:sp>
      <p:sp>
        <p:nvSpPr>
          <p:cNvPr id="6" name="日期占位符 5"/>
          <p:cNvSpPr>
            <a:spLocks noGrp="1"/>
          </p:cNvSpPr>
          <p:nvPr>
            <p:ph type="dt" sz="half" idx="10"/>
          </p:nvPr>
        </p:nvSpPr>
        <p:spPr/>
        <p:txBody>
          <a:bodyPr/>
          <a:lstStyle/>
          <a:p>
            <a:fld id="{ECC8B645-3D00-4390-A80B-A886A73B120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为什么使用键值缓存系统</a:t>
            </a:r>
            <a:endParaRPr lang="zh-CN" altLang="en-US" dirty="0"/>
          </a:p>
        </p:txBody>
      </p:sp>
      <p:sp>
        <p:nvSpPr>
          <p:cNvPr id="3" name="内容占位符 2"/>
          <p:cNvSpPr>
            <a:spLocks noGrp="1"/>
          </p:cNvSpPr>
          <p:nvPr>
            <p:ph idx="1"/>
          </p:nvPr>
        </p:nvSpPr>
        <p:spPr/>
        <p:txBody>
          <a:bodyPr/>
          <a:lstStyle/>
          <a:p>
            <a:r>
              <a:rPr lang="zh-CN" altLang="en-US" dirty="0" smtClean="0"/>
              <a:t>为了加快</a:t>
            </a:r>
            <a:r>
              <a:rPr lang="en-US" altLang="zh-CN" dirty="0" smtClean="0"/>
              <a:t>Web</a:t>
            </a:r>
            <a:r>
              <a:rPr lang="zh-CN" altLang="en-US" dirty="0" smtClean="0"/>
              <a:t>站点的响应速度，通常可以使用基于内存的键值缓存系统：</a:t>
            </a:r>
          </a:p>
          <a:p>
            <a:pPr lvl="1"/>
            <a:r>
              <a:rPr lang="zh-CN" altLang="en-US" dirty="0" smtClean="0"/>
              <a:t>缓存经常被访问的静态</a:t>
            </a:r>
            <a:r>
              <a:rPr lang="en-US" altLang="zh-CN" dirty="0" smtClean="0"/>
              <a:t>HTML</a:t>
            </a:r>
            <a:r>
              <a:rPr lang="zh-CN" altLang="en-US" dirty="0" smtClean="0"/>
              <a:t>页面、</a:t>
            </a:r>
            <a:r>
              <a:rPr lang="en-US" altLang="zh-CN" dirty="0" smtClean="0"/>
              <a:t>CSS</a:t>
            </a:r>
            <a:r>
              <a:rPr lang="zh-CN" altLang="en-US" dirty="0" smtClean="0"/>
              <a:t>、</a:t>
            </a:r>
            <a:r>
              <a:rPr lang="en-US" altLang="zh-CN" dirty="0" err="1" smtClean="0"/>
              <a:t>Javascript</a:t>
            </a:r>
            <a:r>
              <a:rPr lang="zh-CN" altLang="en-US" dirty="0" smtClean="0"/>
              <a:t>、图片</a:t>
            </a:r>
          </a:p>
          <a:p>
            <a:pPr lvl="1"/>
            <a:r>
              <a:rPr lang="zh-CN" altLang="en-US" dirty="0" smtClean="0"/>
              <a:t>缓存用于生成动态页面的，渲染后的网页模板（</a:t>
            </a:r>
            <a:r>
              <a:rPr lang="en-US" altLang="zh-CN" dirty="0" err="1" smtClean="0"/>
              <a:t>Renderred</a:t>
            </a:r>
            <a:r>
              <a:rPr lang="en-US" altLang="zh-CN" dirty="0" smtClean="0"/>
              <a:t> Templates</a:t>
            </a:r>
            <a:r>
              <a:rPr lang="zh-CN" altLang="en-US" dirty="0" smtClean="0"/>
              <a:t>）</a:t>
            </a:r>
          </a:p>
          <a:p>
            <a:pPr lvl="1"/>
            <a:r>
              <a:rPr lang="zh-CN" altLang="en-US" dirty="0" smtClean="0"/>
              <a:t>缓存登录</a:t>
            </a:r>
            <a:r>
              <a:rPr lang="en-US" altLang="zh-CN" dirty="0" smtClean="0"/>
              <a:t>Cookie/Session</a:t>
            </a:r>
            <a:r>
              <a:rPr lang="zh-CN" altLang="en-US" dirty="0" smtClean="0"/>
              <a:t>、购物车</a:t>
            </a:r>
          </a:p>
          <a:p>
            <a:pPr lvl="1"/>
            <a:r>
              <a:rPr lang="zh-CN" altLang="en-US" dirty="0" smtClean="0"/>
              <a:t>缓存动态热点数据（从数据库获得的查询结果）等</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Memcached</a:t>
            </a:r>
            <a:r>
              <a:rPr lang="zh-CN" altLang="en-US" dirty="0" smtClean="0"/>
              <a:t>简介</a:t>
            </a:r>
            <a:endParaRPr lang="zh-CN" altLang="en-US" dirty="0"/>
          </a:p>
        </p:txBody>
      </p:sp>
      <p:sp>
        <p:nvSpPr>
          <p:cNvPr id="3" name="内容占位符 2"/>
          <p:cNvSpPr>
            <a:spLocks noGrp="1"/>
          </p:cNvSpPr>
          <p:nvPr>
            <p:ph idx="1"/>
          </p:nvPr>
        </p:nvSpPr>
        <p:spPr/>
        <p:txBody>
          <a:bodyPr/>
          <a:lstStyle/>
          <a:p>
            <a:r>
              <a:rPr lang="zh-CN" altLang="en-US" dirty="0" smtClean="0"/>
              <a:t>类型</a:t>
            </a:r>
          </a:p>
          <a:p>
            <a:pPr lvl="1"/>
            <a:r>
              <a:rPr lang="zh-CN" altLang="en-US" dirty="0" smtClean="0"/>
              <a:t>内存键值缓存</a:t>
            </a:r>
          </a:p>
          <a:p>
            <a:r>
              <a:rPr lang="zh-CN" altLang="en-US" dirty="0" smtClean="0"/>
              <a:t>数据存储</a:t>
            </a:r>
          </a:p>
          <a:p>
            <a:pPr lvl="1"/>
            <a:r>
              <a:rPr lang="zh-CN" altLang="en-US" dirty="0" smtClean="0"/>
              <a:t>将键直接映射为值</a:t>
            </a:r>
          </a:p>
          <a:p>
            <a:r>
              <a:rPr lang="zh-CN" altLang="en-US" dirty="0" smtClean="0"/>
              <a:t>操作方法</a:t>
            </a:r>
          </a:p>
          <a:p>
            <a:pPr lvl="1"/>
            <a:r>
              <a:rPr lang="zh-CN" altLang="en-US" dirty="0" smtClean="0"/>
              <a:t>创建、读取，更新，删除等</a:t>
            </a:r>
          </a:p>
          <a:p>
            <a:r>
              <a:rPr lang="zh-CN" altLang="en-US" dirty="0" smtClean="0"/>
              <a:t>其他特性</a:t>
            </a:r>
          </a:p>
          <a:p>
            <a:pPr lvl="1"/>
            <a:r>
              <a:rPr lang="zh-CN" altLang="en-US" dirty="0" smtClean="0"/>
              <a:t>使用多线程为服务器提供额外的性能</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Memcached</a:t>
            </a:r>
            <a:r>
              <a:rPr lang="zh-CN" altLang="en-US" dirty="0" smtClean="0"/>
              <a:t>服务概览</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sz="2800" dirty="0" smtClean="0"/>
              <a:t>软件包： </a:t>
            </a:r>
            <a:r>
              <a:rPr lang="en-US" altLang="zh-CN" sz="2800" dirty="0" err="1" smtClean="0"/>
              <a:t>memcached</a:t>
            </a:r>
            <a:endParaRPr lang="en-US" altLang="zh-CN" sz="2800" dirty="0" smtClean="0"/>
          </a:p>
          <a:p>
            <a:r>
              <a:rPr lang="zh-CN" altLang="en-US" sz="2800" dirty="0" smtClean="0"/>
              <a:t>服务类型：由</a:t>
            </a:r>
            <a:r>
              <a:rPr lang="en-US" altLang="zh-CN" sz="2800" dirty="0" err="1" smtClean="0"/>
              <a:t>Systemd</a:t>
            </a:r>
            <a:r>
              <a:rPr lang="zh-CN" altLang="en-US" sz="2800" dirty="0" smtClean="0"/>
              <a:t>启动的守护进程</a:t>
            </a:r>
            <a:endParaRPr lang="en-US" altLang="zh-CN" sz="2800" dirty="0" smtClean="0"/>
          </a:p>
          <a:p>
            <a:r>
              <a:rPr lang="zh-CN" altLang="en-US" sz="2800" dirty="0" smtClean="0"/>
              <a:t>配置单元：</a:t>
            </a:r>
            <a:r>
              <a:rPr lang="en-US" altLang="zh-CN" sz="2800" dirty="0" smtClean="0"/>
              <a:t> /</a:t>
            </a:r>
            <a:r>
              <a:rPr lang="en-US" altLang="zh-CN" sz="2800" dirty="0" err="1" smtClean="0"/>
              <a:t>usr</a:t>
            </a:r>
            <a:r>
              <a:rPr lang="en-US" altLang="zh-CN" sz="2800" dirty="0" smtClean="0"/>
              <a:t>/lib/</a:t>
            </a:r>
            <a:r>
              <a:rPr lang="en-US" altLang="zh-CN" sz="2800" dirty="0" err="1" smtClean="0"/>
              <a:t>systemd</a:t>
            </a:r>
            <a:r>
              <a:rPr lang="en-US" altLang="zh-CN" sz="2800" dirty="0" smtClean="0"/>
              <a:t>/system/</a:t>
            </a:r>
            <a:r>
              <a:rPr lang="en-US" altLang="zh-CN" sz="2800" dirty="0" err="1" smtClean="0">
                <a:solidFill>
                  <a:srgbClr val="FF0000"/>
                </a:solidFill>
              </a:rPr>
              <a:t>memcached.service</a:t>
            </a:r>
            <a:endParaRPr lang="en-US" altLang="zh-CN" sz="2800" dirty="0" smtClean="0">
              <a:solidFill>
                <a:srgbClr val="FF0000"/>
              </a:solidFill>
            </a:endParaRPr>
          </a:p>
          <a:p>
            <a:r>
              <a:rPr lang="zh-CN" altLang="en-US" sz="2800" dirty="0" smtClean="0"/>
              <a:t>守护进程： </a:t>
            </a:r>
            <a:r>
              <a:rPr lang="en-US" altLang="zh-CN" sz="2800" dirty="0" smtClean="0"/>
              <a:t>/</a:t>
            </a:r>
            <a:r>
              <a:rPr lang="en-US" altLang="zh-CN" sz="2800" dirty="0" err="1" smtClean="0"/>
              <a:t>usr</a:t>
            </a:r>
            <a:r>
              <a:rPr lang="en-US" altLang="zh-CN" sz="2800" dirty="0" smtClean="0"/>
              <a:t>/bin/</a:t>
            </a:r>
            <a:r>
              <a:rPr lang="en-US" altLang="zh-CN" sz="2800" dirty="0" err="1" smtClean="0"/>
              <a:t>memcached</a:t>
            </a:r>
            <a:endParaRPr lang="en-US" altLang="zh-CN" sz="2800" dirty="0" smtClean="0"/>
          </a:p>
          <a:p>
            <a:r>
              <a:rPr lang="zh-CN" altLang="en-US" sz="2800" dirty="0" smtClean="0"/>
              <a:t>端口： </a:t>
            </a:r>
            <a:r>
              <a:rPr lang="en-US" altLang="zh-CN" sz="2800" dirty="0" smtClean="0"/>
              <a:t>11211</a:t>
            </a:r>
          </a:p>
          <a:p>
            <a:r>
              <a:rPr lang="zh-CN" altLang="en-US" sz="2800" dirty="0" smtClean="0"/>
              <a:t>配置： </a:t>
            </a:r>
            <a:r>
              <a:rPr lang="en-US" altLang="zh-CN" sz="2800" dirty="0" smtClean="0"/>
              <a:t>/etc/</a:t>
            </a:r>
            <a:r>
              <a:rPr lang="en-US" altLang="zh-CN" sz="2800" dirty="0" err="1" smtClean="0"/>
              <a:t>sysconfig</a:t>
            </a:r>
            <a:r>
              <a:rPr lang="en-US" altLang="zh-CN" sz="2800" dirty="0" smtClean="0"/>
              <a:t>/</a:t>
            </a:r>
            <a:r>
              <a:rPr lang="en-US" altLang="zh-CN" sz="2800" dirty="0" err="1" smtClean="0"/>
              <a:t>memcached</a:t>
            </a:r>
            <a:endParaRPr lang="en-US" altLang="zh-CN" sz="2800" dirty="0" smtClean="0"/>
          </a:p>
          <a:p>
            <a:r>
              <a:rPr lang="zh-CN" altLang="en-US" sz="2800" dirty="0" smtClean="0"/>
              <a:t>工具：</a:t>
            </a:r>
            <a:r>
              <a:rPr lang="en-US" altLang="zh-CN" sz="2800" dirty="0" smtClean="0"/>
              <a:t> /</a:t>
            </a:r>
            <a:r>
              <a:rPr lang="en-US" altLang="zh-CN" sz="2800" dirty="0" err="1" smtClean="0"/>
              <a:t>usr</a:t>
            </a:r>
            <a:r>
              <a:rPr lang="en-US" altLang="zh-CN" sz="2800" dirty="0" smtClean="0"/>
              <a:t>/bin/</a:t>
            </a:r>
            <a:r>
              <a:rPr lang="en-US" altLang="zh-CN" sz="2800" dirty="0" err="1" smtClean="0"/>
              <a:t>memcached</a:t>
            </a:r>
            <a:r>
              <a:rPr lang="en-US" altLang="zh-CN" sz="2800" dirty="0" smtClean="0"/>
              <a:t>-tool</a:t>
            </a:r>
          </a:p>
          <a:p>
            <a:r>
              <a:rPr lang="zh-CN" altLang="en-US" sz="2800" dirty="0" smtClean="0"/>
              <a:t>相关软件包： </a:t>
            </a:r>
            <a:r>
              <a:rPr lang="en-US" altLang="zh-CN" sz="2800" dirty="0" err="1" smtClean="0"/>
              <a:t>php-pecl-memcached</a:t>
            </a:r>
            <a:r>
              <a:rPr lang="zh-CN" altLang="en-US" sz="2800" dirty="0" smtClean="0"/>
              <a:t>，</a:t>
            </a:r>
            <a:r>
              <a:rPr lang="en-US" altLang="zh-CN" sz="2800" dirty="0" smtClean="0"/>
              <a:t>……</a:t>
            </a:r>
            <a:endParaRPr lang="zh-CN" altLang="en-US" sz="2800"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安装、配置</a:t>
            </a:r>
            <a:r>
              <a:rPr lang="en-US" altLang="zh-CN" dirty="0" err="1" smtClean="0"/>
              <a:t>Memcached</a:t>
            </a:r>
            <a:r>
              <a:rPr lang="zh-CN" altLang="en-US" dirty="0" smtClean="0"/>
              <a:t>服务</a:t>
            </a:r>
            <a:endParaRPr lang="zh-CN" altLang="en-US" dirty="0"/>
          </a:p>
        </p:txBody>
      </p:sp>
      <p:sp>
        <p:nvSpPr>
          <p:cNvPr id="3" name="内容占位符 2"/>
          <p:cNvSpPr>
            <a:spLocks noGrp="1"/>
          </p:cNvSpPr>
          <p:nvPr>
            <p:ph idx="1"/>
          </p:nvPr>
        </p:nvSpPr>
        <p:spPr/>
        <p:txBody>
          <a:bodyPr/>
          <a:lstStyle/>
          <a:p>
            <a:r>
              <a:rPr lang="zh-CN" altLang="en-US" dirty="0" smtClean="0"/>
              <a:t>安装</a:t>
            </a:r>
            <a:r>
              <a:rPr lang="en-US" altLang="zh-CN" dirty="0" err="1" smtClean="0"/>
              <a:t>Memcached</a:t>
            </a:r>
            <a:r>
              <a:rPr lang="zh-CN" altLang="en-US" dirty="0" smtClean="0"/>
              <a:t>（使用</a:t>
            </a:r>
            <a:r>
              <a:rPr lang="en-US" altLang="zh-CN" dirty="0" err="1" smtClean="0"/>
              <a:t>Remi</a:t>
            </a:r>
            <a:r>
              <a:rPr lang="zh-CN" altLang="en-US" dirty="0" smtClean="0"/>
              <a:t>仓库中的新版）</a:t>
            </a:r>
          </a:p>
          <a:p>
            <a:pPr lvl="1">
              <a:buNone/>
            </a:pPr>
            <a:r>
              <a:rPr lang="en-US" altLang="zh-CN" b="1" dirty="0" smtClean="0">
                <a:solidFill>
                  <a:srgbClr val="002060"/>
                </a:solidFill>
              </a:rPr>
              <a:t># yum install </a:t>
            </a:r>
            <a:r>
              <a:rPr lang="en-US" altLang="zh-CN" b="1" dirty="0" err="1" smtClean="0">
                <a:solidFill>
                  <a:srgbClr val="002060"/>
                </a:solidFill>
              </a:rPr>
              <a:t>memcached</a:t>
            </a:r>
            <a:endParaRPr lang="en-US" altLang="zh-CN" b="1" dirty="0" smtClean="0">
              <a:solidFill>
                <a:srgbClr val="002060"/>
              </a:solidFill>
            </a:endParaRPr>
          </a:p>
          <a:p>
            <a:r>
              <a:rPr lang="zh-CN" altLang="en-US" dirty="0" smtClean="0"/>
              <a:t>配置</a:t>
            </a:r>
            <a:r>
              <a:rPr lang="en-US" altLang="zh-CN" dirty="0" err="1" smtClean="0"/>
              <a:t>Memcached</a:t>
            </a:r>
            <a:endParaRPr lang="en-US" altLang="zh-CN" dirty="0" smtClean="0"/>
          </a:p>
          <a:p>
            <a:pPr lvl="1">
              <a:buNone/>
            </a:pPr>
            <a:r>
              <a:rPr lang="en-US" altLang="zh-CN" b="1" dirty="0" smtClean="0">
                <a:solidFill>
                  <a:srgbClr val="002060"/>
                </a:solidFill>
              </a:rPr>
              <a:t># vi /etc/</a:t>
            </a:r>
            <a:r>
              <a:rPr lang="en-US" altLang="zh-CN" b="1" dirty="0" err="1" smtClean="0">
                <a:solidFill>
                  <a:srgbClr val="002060"/>
                </a:solidFill>
              </a:rPr>
              <a:t>sysconfig</a:t>
            </a:r>
            <a:r>
              <a:rPr lang="en-US" altLang="zh-CN" b="1" dirty="0" smtClean="0">
                <a:solidFill>
                  <a:srgbClr val="002060"/>
                </a:solidFill>
              </a:rPr>
              <a:t>/</a:t>
            </a:r>
            <a:r>
              <a:rPr lang="en-US" altLang="zh-CN" b="1" dirty="0" err="1" smtClean="0">
                <a:solidFill>
                  <a:srgbClr val="002060"/>
                </a:solidFill>
              </a:rPr>
              <a:t>memcached</a:t>
            </a:r>
            <a:endParaRPr lang="en-US" altLang="zh-CN" b="1" dirty="0" smtClean="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
        <p:nvSpPr>
          <p:cNvPr id="7" name="TextBox 6"/>
          <p:cNvSpPr txBox="1"/>
          <p:nvPr/>
        </p:nvSpPr>
        <p:spPr>
          <a:xfrm>
            <a:off x="755576" y="3833753"/>
            <a:ext cx="8064896"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600" dirty="0" smtClean="0"/>
              <a:t>PORT="11211“	 # </a:t>
            </a:r>
            <a:r>
              <a:rPr lang="zh-CN" altLang="en-US" sz="1600" dirty="0" smtClean="0"/>
              <a:t>定义监听端口变量，作为 </a:t>
            </a:r>
            <a:r>
              <a:rPr lang="en-US" altLang="zh-CN" sz="1600" dirty="0" smtClean="0"/>
              <a:t>–p </a:t>
            </a:r>
            <a:r>
              <a:rPr lang="zh-CN" altLang="en-US" sz="1600" dirty="0" smtClean="0"/>
              <a:t>参数的值使用</a:t>
            </a:r>
          </a:p>
          <a:p>
            <a:r>
              <a:rPr lang="en-US" altLang="zh-CN" sz="1600" dirty="0" smtClean="0"/>
              <a:t>USER="</a:t>
            </a:r>
            <a:r>
              <a:rPr lang="en-US" altLang="zh-CN" sz="1600" dirty="0" err="1" smtClean="0"/>
              <a:t>memcached</a:t>
            </a:r>
            <a:r>
              <a:rPr lang="en-US" altLang="zh-CN" sz="1600" dirty="0" smtClean="0"/>
              <a:t>" # </a:t>
            </a:r>
            <a:r>
              <a:rPr lang="zh-CN" altLang="en-US" sz="1600" dirty="0" smtClean="0"/>
              <a:t>定义守护进程的执行用户变量，作为 </a:t>
            </a:r>
            <a:r>
              <a:rPr lang="en-US" altLang="zh-CN" sz="1600" dirty="0" smtClean="0"/>
              <a:t>–u </a:t>
            </a:r>
            <a:r>
              <a:rPr lang="zh-CN" altLang="en-US" sz="1600" dirty="0" smtClean="0"/>
              <a:t>参数的值使用</a:t>
            </a:r>
          </a:p>
          <a:p>
            <a:r>
              <a:rPr lang="en-US" altLang="zh-CN" sz="1600" dirty="0" smtClean="0"/>
              <a:t>MAXCONN="5000"	 # </a:t>
            </a:r>
            <a:r>
              <a:rPr lang="zh-CN" altLang="en-US" sz="1600" dirty="0" smtClean="0"/>
              <a:t>定义最大并行连接数变量，作为 </a:t>
            </a:r>
            <a:r>
              <a:rPr lang="en-US" altLang="zh-CN" sz="1600" dirty="0" smtClean="0"/>
              <a:t>–c </a:t>
            </a:r>
            <a:r>
              <a:rPr lang="zh-CN" altLang="en-US" sz="1600" dirty="0" smtClean="0"/>
              <a:t>参数的值使用</a:t>
            </a:r>
          </a:p>
          <a:p>
            <a:r>
              <a:rPr lang="en-US" altLang="zh-CN" sz="1600" dirty="0" smtClean="0"/>
              <a:t>CACHESIZE="1024" # </a:t>
            </a:r>
            <a:r>
              <a:rPr lang="zh-CN" altLang="en-US" sz="1600" dirty="0" smtClean="0"/>
              <a:t>定义缓存最大尺寸的变量，作为 </a:t>
            </a:r>
            <a:r>
              <a:rPr lang="en-US" altLang="zh-CN" sz="1600" dirty="0" smtClean="0"/>
              <a:t>–m </a:t>
            </a:r>
            <a:r>
              <a:rPr lang="zh-CN" altLang="en-US" sz="1600" dirty="0" smtClean="0"/>
              <a:t>参数的值使用（单位为</a:t>
            </a:r>
            <a:r>
              <a:rPr lang="en-US" altLang="zh-CN" sz="1600" dirty="0" smtClean="0"/>
              <a:t>MB</a:t>
            </a:r>
            <a:r>
              <a:rPr lang="zh-CN" altLang="en-US" sz="1600" dirty="0" smtClean="0"/>
              <a:t>）</a:t>
            </a:r>
          </a:p>
          <a:p>
            <a:r>
              <a:rPr lang="en-US" altLang="zh-CN" sz="1600" dirty="0" smtClean="0"/>
              <a:t>OPTIONS=""	 # </a:t>
            </a:r>
            <a:r>
              <a:rPr lang="zh-CN" altLang="en-US" sz="1600" dirty="0" smtClean="0"/>
              <a:t>定义其他</a:t>
            </a:r>
            <a:r>
              <a:rPr lang="en-US" altLang="zh-CN" sz="1600" dirty="0" err="1" smtClean="0"/>
              <a:t>memcached</a:t>
            </a:r>
            <a:r>
              <a:rPr lang="zh-CN" altLang="en-US" sz="1600" dirty="0" smtClean="0"/>
              <a:t>命令行上可用的参数及其值</a:t>
            </a:r>
            <a:endParaRPr lang="zh-CN" alt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a:t>
            </a:r>
            <a:r>
              <a:rPr lang="en-US" altLang="zh-CN" dirty="0" err="1" smtClean="0"/>
              <a:t>Memcached</a:t>
            </a:r>
            <a:r>
              <a:rPr lang="zh-CN" altLang="en-US" dirty="0" smtClean="0"/>
              <a:t>服务</a:t>
            </a:r>
            <a:endParaRPr lang="zh-CN" altLang="en-US" dirty="0"/>
          </a:p>
        </p:txBody>
      </p:sp>
      <p:sp>
        <p:nvSpPr>
          <p:cNvPr id="3" name="内容占位符 2"/>
          <p:cNvSpPr>
            <a:spLocks noGrp="1"/>
          </p:cNvSpPr>
          <p:nvPr>
            <p:ph idx="1"/>
          </p:nvPr>
        </p:nvSpPr>
        <p:spPr/>
        <p:txBody>
          <a:bodyPr/>
          <a:lstStyle/>
          <a:p>
            <a:r>
              <a:rPr lang="zh-CN" altLang="en-US" dirty="0" smtClean="0"/>
              <a:t>启动</a:t>
            </a:r>
            <a:r>
              <a:rPr lang="en-US" altLang="zh-CN" dirty="0" err="1" smtClean="0"/>
              <a:t>Memcached</a:t>
            </a:r>
            <a:endParaRPr lang="en-US" altLang="zh-CN" dirty="0" smtClean="0"/>
          </a:p>
          <a:p>
            <a:pPr lvl="1">
              <a:buNone/>
            </a:pPr>
            <a:r>
              <a:rPr lang="en-US" altLang="zh-CN" b="1" dirty="0" smtClean="0">
                <a:solidFill>
                  <a:srgbClr val="002060"/>
                </a:solidFill>
              </a:rPr>
              <a:t># </a:t>
            </a:r>
            <a:r>
              <a:rPr lang="en-US" altLang="zh-CN" b="1" dirty="0" err="1" smtClean="0">
                <a:solidFill>
                  <a:srgbClr val="002060"/>
                </a:solidFill>
              </a:rPr>
              <a:t>systemctl</a:t>
            </a:r>
            <a:r>
              <a:rPr lang="en-US" altLang="zh-CN" b="1" dirty="0" smtClean="0">
                <a:solidFill>
                  <a:srgbClr val="002060"/>
                </a:solidFill>
              </a:rPr>
              <a:t> start </a:t>
            </a:r>
            <a:r>
              <a:rPr lang="en-US" altLang="zh-CN" b="1" dirty="0" err="1" smtClean="0">
                <a:solidFill>
                  <a:srgbClr val="002060"/>
                </a:solidFill>
              </a:rPr>
              <a:t>memcached</a:t>
            </a:r>
            <a:endParaRPr lang="en-US" altLang="zh-CN" b="1" dirty="0" smtClean="0">
              <a:solidFill>
                <a:srgbClr val="002060"/>
              </a:solidFill>
            </a:endParaRPr>
          </a:p>
          <a:p>
            <a:pPr lvl="1">
              <a:buNone/>
            </a:pPr>
            <a:r>
              <a:rPr lang="en-US" altLang="zh-CN" b="1" dirty="0" smtClean="0">
                <a:solidFill>
                  <a:srgbClr val="002060"/>
                </a:solidFill>
              </a:rPr>
              <a:t># </a:t>
            </a:r>
            <a:r>
              <a:rPr lang="en-US" altLang="zh-CN" b="1" dirty="0" err="1" smtClean="0">
                <a:solidFill>
                  <a:srgbClr val="002060"/>
                </a:solidFill>
              </a:rPr>
              <a:t>systemctl</a:t>
            </a:r>
            <a:r>
              <a:rPr lang="en-US" altLang="zh-CN" b="1" dirty="0" smtClean="0">
                <a:solidFill>
                  <a:srgbClr val="002060"/>
                </a:solidFill>
              </a:rPr>
              <a:t> enable </a:t>
            </a:r>
            <a:r>
              <a:rPr lang="en-US" altLang="zh-CN" b="1" dirty="0" err="1" smtClean="0">
                <a:solidFill>
                  <a:srgbClr val="002060"/>
                </a:solidFill>
              </a:rPr>
              <a:t>memcached</a:t>
            </a:r>
            <a:endParaRPr lang="zh-CN" altLang="en-US" b="1" dirty="0" smtClean="0">
              <a:solidFill>
                <a:srgbClr val="002060"/>
              </a:solidFill>
            </a:endParaRPr>
          </a:p>
          <a:p>
            <a:r>
              <a:rPr lang="zh-CN" altLang="en-US" dirty="0" smtClean="0"/>
              <a:t>使用</a:t>
            </a:r>
            <a:r>
              <a:rPr lang="en-US" altLang="zh-CN" dirty="0" err="1" smtClean="0"/>
              <a:t>Memcached</a:t>
            </a:r>
            <a:r>
              <a:rPr lang="zh-CN" altLang="en-US" dirty="0" smtClean="0"/>
              <a:t>的管理工具</a:t>
            </a:r>
          </a:p>
          <a:p>
            <a:pPr lvl="1">
              <a:buNone/>
            </a:pPr>
            <a:r>
              <a:rPr lang="en-US" altLang="zh-CN" b="1" dirty="0" smtClean="0">
                <a:solidFill>
                  <a:srgbClr val="002060"/>
                </a:solidFill>
              </a:rPr>
              <a:t># man </a:t>
            </a:r>
            <a:r>
              <a:rPr lang="en-US" altLang="zh-CN" b="1" dirty="0" err="1" smtClean="0">
                <a:solidFill>
                  <a:srgbClr val="002060"/>
                </a:solidFill>
              </a:rPr>
              <a:t>memcached</a:t>
            </a:r>
            <a:r>
              <a:rPr lang="en-US" altLang="zh-CN" b="1" dirty="0" smtClean="0">
                <a:solidFill>
                  <a:srgbClr val="002060"/>
                </a:solidFill>
              </a:rPr>
              <a:t>-tool</a:t>
            </a:r>
          </a:p>
          <a:p>
            <a:r>
              <a:rPr lang="zh-CN" altLang="en-US" dirty="0" smtClean="0"/>
              <a:t>显示服务器的当前状态信息</a:t>
            </a:r>
          </a:p>
          <a:p>
            <a:pPr lvl="1">
              <a:buNone/>
            </a:pPr>
            <a:r>
              <a:rPr lang="en-US" altLang="zh-CN" b="1" dirty="0" smtClean="0">
                <a:solidFill>
                  <a:srgbClr val="002060"/>
                </a:solidFill>
              </a:rPr>
              <a:t># </a:t>
            </a:r>
            <a:r>
              <a:rPr lang="en-US" altLang="zh-CN" b="1" dirty="0" err="1" smtClean="0">
                <a:solidFill>
                  <a:srgbClr val="002060"/>
                </a:solidFill>
              </a:rPr>
              <a:t>memcached</a:t>
            </a:r>
            <a:r>
              <a:rPr lang="en-US" altLang="zh-CN" b="1" dirty="0" smtClean="0">
                <a:solidFill>
                  <a:srgbClr val="002060"/>
                </a:solidFill>
              </a:rPr>
              <a:t>-tool 127.0.0.1:11211 status</a:t>
            </a: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简介</a:t>
            </a:r>
            <a:endParaRPr lang="zh-CN" altLang="en-US" dirty="0"/>
          </a:p>
        </p:txBody>
      </p:sp>
      <p:sp>
        <p:nvSpPr>
          <p:cNvPr id="3" name="内容占位符 2"/>
          <p:cNvSpPr>
            <a:spLocks noGrp="1"/>
          </p:cNvSpPr>
          <p:nvPr>
            <p:ph idx="1"/>
          </p:nvPr>
        </p:nvSpPr>
        <p:spPr>
          <a:xfrm>
            <a:off x="457200" y="980728"/>
            <a:ext cx="8229600" cy="5150197"/>
          </a:xfrm>
        </p:spPr>
        <p:txBody>
          <a:bodyPr/>
          <a:lstStyle/>
          <a:p>
            <a:r>
              <a:rPr lang="zh-CN" altLang="en-US" dirty="0" smtClean="0"/>
              <a:t>类型</a:t>
            </a:r>
          </a:p>
          <a:p>
            <a:pPr lvl="1"/>
            <a:r>
              <a:rPr lang="zh-CN" altLang="en-US" dirty="0" smtClean="0"/>
              <a:t>内存非关系数据库</a:t>
            </a:r>
          </a:p>
          <a:p>
            <a:r>
              <a:rPr lang="zh-CN" altLang="en-US" dirty="0" smtClean="0"/>
              <a:t>数据存储</a:t>
            </a:r>
          </a:p>
          <a:p>
            <a:pPr lvl="1"/>
            <a:r>
              <a:rPr lang="zh-CN" altLang="en-US" dirty="0" smtClean="0"/>
              <a:t>将键映射为字符串</a:t>
            </a:r>
            <a:r>
              <a:rPr lang="en-US" altLang="zh-CN" dirty="0" smtClean="0"/>
              <a:t>(String)</a:t>
            </a:r>
            <a:r>
              <a:rPr lang="zh-CN" altLang="en-US" dirty="0" smtClean="0"/>
              <a:t>、哈希</a:t>
            </a:r>
            <a:r>
              <a:rPr lang="en-US" altLang="zh-CN" dirty="0" smtClean="0"/>
              <a:t>(Map)</a:t>
            </a:r>
            <a:r>
              <a:rPr lang="zh-CN" altLang="en-US" dirty="0" smtClean="0"/>
              <a:t>、列表</a:t>
            </a:r>
            <a:r>
              <a:rPr lang="en-US" altLang="zh-CN" dirty="0" smtClean="0"/>
              <a:t>(list)</a:t>
            </a:r>
            <a:r>
              <a:rPr lang="zh-CN" altLang="en-US" dirty="0" smtClean="0"/>
              <a:t>、集合</a:t>
            </a:r>
            <a:r>
              <a:rPr lang="en-US" altLang="zh-CN" dirty="0" smtClean="0"/>
              <a:t>(sets)</a:t>
            </a:r>
            <a:r>
              <a:rPr lang="zh-CN" altLang="en-US" dirty="0" smtClean="0"/>
              <a:t>和有序集合</a:t>
            </a:r>
            <a:r>
              <a:rPr lang="en-US" altLang="zh-CN" dirty="0" smtClean="0"/>
              <a:t>(sorted sets)</a:t>
            </a:r>
            <a:r>
              <a:rPr lang="zh-CN" altLang="en-US" dirty="0" smtClean="0"/>
              <a:t>等类型的值</a:t>
            </a:r>
          </a:p>
          <a:p>
            <a:r>
              <a:rPr lang="zh-CN" altLang="en-US" dirty="0" smtClean="0"/>
              <a:t>操作方法</a:t>
            </a:r>
          </a:p>
          <a:p>
            <a:pPr lvl="1"/>
            <a:r>
              <a:rPr lang="zh-CN" altLang="en-US" dirty="0" smtClean="0"/>
              <a:t>提供了对于每种数据类型的通用访问模式，为每种数据类型的处理提供大量命令以及部分事务支持</a:t>
            </a:r>
          </a:p>
          <a:p>
            <a:r>
              <a:rPr lang="zh-CN" altLang="en-US" dirty="0" smtClean="0"/>
              <a:t>其他特性</a:t>
            </a:r>
          </a:p>
          <a:p>
            <a:pPr lvl="1"/>
            <a:r>
              <a:rPr lang="zh-CN" altLang="en-US" dirty="0" smtClean="0"/>
              <a:t>发布</a:t>
            </a:r>
            <a:r>
              <a:rPr lang="en-US" altLang="zh-CN" dirty="0" smtClean="0"/>
              <a:t>/</a:t>
            </a:r>
            <a:r>
              <a:rPr lang="zh-CN" altLang="en-US" dirty="0" smtClean="0"/>
              <a:t>订阅、主</a:t>
            </a:r>
            <a:r>
              <a:rPr lang="en-US" altLang="zh-CN" dirty="0" smtClean="0"/>
              <a:t>/</a:t>
            </a:r>
            <a:r>
              <a:rPr lang="zh-CN" altLang="en-US" dirty="0" smtClean="0"/>
              <a:t>从复制、持久性（</a:t>
            </a:r>
            <a:r>
              <a:rPr lang="en-US" altLang="zh-CN" dirty="0" smtClean="0"/>
              <a:t>disk-backed</a:t>
            </a:r>
            <a:r>
              <a:rPr lang="zh-CN" altLang="en-US" dirty="0" smtClean="0"/>
              <a:t>）、脚本（存储过程）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服务概览</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sz="2800" dirty="0" smtClean="0"/>
              <a:t>软件包： </a:t>
            </a:r>
            <a:r>
              <a:rPr lang="en-US" altLang="zh-CN" sz="2800" dirty="0" err="1" smtClean="0"/>
              <a:t>redis</a:t>
            </a:r>
            <a:endParaRPr lang="en-US" altLang="zh-CN" sz="2800" dirty="0" smtClean="0"/>
          </a:p>
          <a:p>
            <a:r>
              <a:rPr lang="zh-CN" altLang="en-US" sz="2800" dirty="0" smtClean="0"/>
              <a:t>服务类型：由</a:t>
            </a:r>
            <a:r>
              <a:rPr lang="en-US" altLang="zh-CN" sz="2800" dirty="0" err="1" smtClean="0"/>
              <a:t>Systemd</a:t>
            </a:r>
            <a:r>
              <a:rPr lang="zh-CN" altLang="en-US" sz="2800" dirty="0" smtClean="0"/>
              <a:t>启动的守护进程</a:t>
            </a:r>
            <a:endParaRPr lang="en-US" altLang="zh-CN" sz="2800" dirty="0" smtClean="0"/>
          </a:p>
          <a:p>
            <a:r>
              <a:rPr lang="zh-CN" altLang="en-US" sz="2800" dirty="0" smtClean="0"/>
              <a:t>配置单元：</a:t>
            </a:r>
            <a:r>
              <a:rPr lang="en-US" altLang="zh-CN" sz="2800" dirty="0" smtClean="0"/>
              <a:t> /</a:t>
            </a:r>
            <a:r>
              <a:rPr lang="en-US" altLang="zh-CN" sz="2800" dirty="0" err="1" smtClean="0"/>
              <a:t>usr</a:t>
            </a:r>
            <a:r>
              <a:rPr lang="en-US" altLang="zh-CN" sz="2800" dirty="0" smtClean="0"/>
              <a:t>/lib/</a:t>
            </a:r>
            <a:r>
              <a:rPr lang="en-US" altLang="zh-CN" sz="2800" dirty="0" err="1" smtClean="0"/>
              <a:t>systemd</a:t>
            </a:r>
            <a:r>
              <a:rPr lang="en-US" altLang="zh-CN" sz="2800" dirty="0" smtClean="0"/>
              <a:t>/system/</a:t>
            </a:r>
            <a:r>
              <a:rPr lang="en-US" altLang="zh-CN" sz="2800" dirty="0" err="1" smtClean="0">
                <a:solidFill>
                  <a:srgbClr val="FF0000"/>
                </a:solidFill>
              </a:rPr>
              <a:t>redis.service</a:t>
            </a:r>
            <a:endParaRPr lang="en-US" altLang="zh-CN" sz="2800" dirty="0" smtClean="0">
              <a:solidFill>
                <a:srgbClr val="FF0000"/>
              </a:solidFill>
            </a:endParaRPr>
          </a:p>
          <a:p>
            <a:r>
              <a:rPr lang="zh-CN" altLang="en-US" sz="2800" dirty="0" smtClean="0"/>
              <a:t>守护进程： </a:t>
            </a:r>
            <a:r>
              <a:rPr lang="en-US" altLang="zh-CN" sz="2800" dirty="0" smtClean="0"/>
              <a:t>/</a:t>
            </a:r>
            <a:r>
              <a:rPr lang="en-US" altLang="zh-CN" sz="2800" dirty="0" err="1" smtClean="0"/>
              <a:t>usr</a:t>
            </a:r>
            <a:r>
              <a:rPr lang="en-US" altLang="zh-CN" sz="2800" dirty="0" smtClean="0"/>
              <a:t>/</a:t>
            </a:r>
            <a:r>
              <a:rPr lang="en-US" altLang="zh-CN" sz="2800" dirty="0" err="1" smtClean="0"/>
              <a:t>sbin</a:t>
            </a:r>
            <a:r>
              <a:rPr lang="en-US" altLang="zh-CN" sz="2800" dirty="0" smtClean="0"/>
              <a:t>/</a:t>
            </a:r>
            <a:r>
              <a:rPr lang="en-US" altLang="zh-CN" sz="2800" dirty="0" err="1" smtClean="0"/>
              <a:t>redis</a:t>
            </a:r>
            <a:r>
              <a:rPr lang="en-US" altLang="zh-CN" sz="2800" dirty="0" smtClean="0"/>
              <a:t>-server</a:t>
            </a:r>
          </a:p>
          <a:p>
            <a:r>
              <a:rPr lang="zh-CN" altLang="en-US" sz="2800" dirty="0" smtClean="0"/>
              <a:t>端口： </a:t>
            </a:r>
            <a:r>
              <a:rPr lang="en-US" altLang="zh-CN" sz="2800" dirty="0" smtClean="0"/>
              <a:t>6379</a:t>
            </a:r>
          </a:p>
          <a:p>
            <a:r>
              <a:rPr lang="zh-CN" altLang="en-US" sz="2800" dirty="0" smtClean="0"/>
              <a:t>配置： </a:t>
            </a:r>
            <a:r>
              <a:rPr lang="en-US" altLang="zh-CN" sz="2800" dirty="0" smtClean="0"/>
              <a:t>/etc/</a:t>
            </a:r>
            <a:r>
              <a:rPr lang="en-US" altLang="zh-CN" sz="2800" dirty="0" err="1" smtClean="0"/>
              <a:t>redis.conf</a:t>
            </a:r>
            <a:endParaRPr lang="en-US" altLang="zh-CN" sz="2800" dirty="0" smtClean="0"/>
          </a:p>
          <a:p>
            <a:r>
              <a:rPr lang="zh-CN" altLang="en-US" sz="2800" dirty="0" smtClean="0"/>
              <a:t>工具：</a:t>
            </a:r>
            <a:r>
              <a:rPr lang="en-US" altLang="zh-CN" sz="2800" dirty="0" smtClean="0"/>
              <a:t> /</a:t>
            </a:r>
            <a:r>
              <a:rPr lang="en-US" altLang="zh-CN" sz="2800" dirty="0" err="1" smtClean="0"/>
              <a:t>usr</a:t>
            </a:r>
            <a:r>
              <a:rPr lang="en-US" altLang="zh-CN" sz="2800" dirty="0" smtClean="0"/>
              <a:t>/bin/{</a:t>
            </a:r>
            <a:r>
              <a:rPr lang="en-US" altLang="zh-CN" sz="2800" dirty="0" err="1" smtClean="0"/>
              <a:t>redis-cli</a:t>
            </a:r>
            <a:r>
              <a:rPr lang="en-US" altLang="zh-CN" sz="2800" dirty="0" smtClean="0"/>
              <a:t>, </a:t>
            </a:r>
            <a:r>
              <a:rPr lang="en-US" altLang="zh-CN" sz="2800" dirty="0" err="1" smtClean="0"/>
              <a:t>redis</a:t>
            </a:r>
            <a:r>
              <a:rPr lang="en-US" altLang="zh-CN" sz="2800" dirty="0" smtClean="0"/>
              <a:t>-benchmark}</a:t>
            </a:r>
          </a:p>
          <a:p>
            <a:r>
              <a:rPr lang="zh-CN" altLang="en-US" sz="2800" dirty="0" smtClean="0"/>
              <a:t>相关软件包：</a:t>
            </a:r>
            <a:r>
              <a:rPr lang="en-US" altLang="zh-CN" sz="2800" dirty="0" smtClean="0"/>
              <a:t> </a:t>
            </a:r>
            <a:r>
              <a:rPr lang="en-US" altLang="zh-CN" sz="2800" dirty="0" err="1" smtClean="0"/>
              <a:t>php-pecl-redis</a:t>
            </a:r>
            <a:r>
              <a:rPr lang="zh-CN" altLang="en-US" sz="2800" dirty="0" smtClean="0"/>
              <a:t>，</a:t>
            </a:r>
            <a:r>
              <a:rPr lang="en-US" altLang="zh-CN" sz="2800" dirty="0" smtClean="0"/>
              <a:t>……</a:t>
            </a:r>
            <a:endParaRPr lang="zh-CN" altLang="en-US" sz="2800"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安装、配置</a:t>
            </a:r>
            <a:r>
              <a:rPr lang="en-US" altLang="zh-CN" dirty="0" err="1" smtClean="0"/>
              <a:t>Redis</a:t>
            </a:r>
            <a:r>
              <a:rPr lang="zh-CN" altLang="en-US" dirty="0" smtClean="0"/>
              <a:t>服务</a:t>
            </a:r>
            <a:endParaRPr lang="zh-CN" altLang="en-US" dirty="0"/>
          </a:p>
        </p:txBody>
      </p:sp>
      <p:sp>
        <p:nvSpPr>
          <p:cNvPr id="3" name="内容占位符 2"/>
          <p:cNvSpPr>
            <a:spLocks noGrp="1"/>
          </p:cNvSpPr>
          <p:nvPr>
            <p:ph idx="1"/>
          </p:nvPr>
        </p:nvSpPr>
        <p:spPr/>
        <p:txBody>
          <a:bodyPr/>
          <a:lstStyle/>
          <a:p>
            <a:r>
              <a:rPr lang="zh-CN" altLang="en-US" dirty="0" smtClean="0"/>
              <a:t>安装</a:t>
            </a:r>
            <a:r>
              <a:rPr lang="en-US" altLang="zh-CN" dirty="0" err="1" smtClean="0"/>
              <a:t>Redis</a:t>
            </a:r>
            <a:r>
              <a:rPr lang="zh-CN" altLang="en-US" dirty="0" smtClean="0"/>
              <a:t>（使用</a:t>
            </a:r>
            <a:r>
              <a:rPr lang="en-US" altLang="zh-CN" dirty="0" err="1" smtClean="0"/>
              <a:t>Remi</a:t>
            </a:r>
            <a:r>
              <a:rPr lang="zh-CN" altLang="en-US" dirty="0" smtClean="0"/>
              <a:t>仓库中的新版）</a:t>
            </a:r>
          </a:p>
          <a:p>
            <a:pPr lvl="1">
              <a:buNone/>
            </a:pPr>
            <a:r>
              <a:rPr lang="en-US" altLang="zh-CN" b="1" dirty="0" smtClean="0">
                <a:solidFill>
                  <a:srgbClr val="002060"/>
                </a:solidFill>
              </a:rPr>
              <a:t># yum install </a:t>
            </a:r>
            <a:r>
              <a:rPr lang="en-US" altLang="zh-CN" b="1" dirty="0" err="1" smtClean="0">
                <a:solidFill>
                  <a:srgbClr val="002060"/>
                </a:solidFill>
              </a:rPr>
              <a:t>redis</a:t>
            </a:r>
            <a:endParaRPr lang="en-US" altLang="zh-CN" b="1" dirty="0" smtClean="0">
              <a:solidFill>
                <a:srgbClr val="002060"/>
              </a:solidFill>
            </a:endParaRPr>
          </a:p>
          <a:p>
            <a:r>
              <a:rPr lang="zh-CN" altLang="en-US" dirty="0" smtClean="0"/>
              <a:t>配置</a:t>
            </a:r>
            <a:r>
              <a:rPr lang="en-US" altLang="zh-CN" dirty="0" err="1" smtClean="0"/>
              <a:t>Redis</a:t>
            </a:r>
            <a:endParaRPr lang="en-US" altLang="zh-CN" dirty="0" smtClean="0"/>
          </a:p>
          <a:p>
            <a:pPr lvl="1">
              <a:buNone/>
            </a:pPr>
            <a:r>
              <a:rPr lang="en-US" altLang="zh-CN" b="1" dirty="0" smtClean="0">
                <a:solidFill>
                  <a:srgbClr val="002060"/>
                </a:solidFill>
              </a:rPr>
              <a:t># vi /etc/</a:t>
            </a:r>
            <a:r>
              <a:rPr lang="en-US" altLang="zh-CN" b="1" dirty="0" err="1" smtClean="0">
                <a:solidFill>
                  <a:srgbClr val="002060"/>
                </a:solidFill>
              </a:rPr>
              <a:t>redis.conf</a:t>
            </a: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
        <p:nvSpPr>
          <p:cNvPr id="7" name="TextBox 6"/>
          <p:cNvSpPr txBox="1"/>
          <p:nvPr/>
        </p:nvSpPr>
        <p:spPr>
          <a:xfrm>
            <a:off x="971600" y="3861048"/>
            <a:ext cx="7632848"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smtClean="0"/>
              <a:t>port 6379		# </a:t>
            </a:r>
            <a:r>
              <a:rPr lang="zh-CN" altLang="en-US" sz="2000" dirty="0" smtClean="0"/>
              <a:t>指定监听端口</a:t>
            </a:r>
          </a:p>
          <a:p>
            <a:r>
              <a:rPr lang="en-US" altLang="zh-CN" sz="2000" dirty="0" err="1" smtClean="0"/>
              <a:t>maxclients</a:t>
            </a:r>
            <a:r>
              <a:rPr lang="en-US" altLang="zh-CN" sz="2000" dirty="0" smtClean="0"/>
              <a:t> 5000		# </a:t>
            </a:r>
            <a:r>
              <a:rPr lang="zh-CN" altLang="en-US" sz="2000" dirty="0" smtClean="0"/>
              <a:t>指定最大并行连接数</a:t>
            </a:r>
          </a:p>
          <a:p>
            <a:r>
              <a:rPr lang="en-US" altLang="zh-CN" sz="2000" dirty="0" err="1" smtClean="0"/>
              <a:t>maxmemory</a:t>
            </a:r>
            <a:r>
              <a:rPr lang="en-US" altLang="zh-CN" sz="2000" dirty="0" smtClean="0"/>
              <a:t> 1gb		# </a:t>
            </a:r>
            <a:r>
              <a:rPr lang="zh-CN" altLang="en-US" sz="2000" dirty="0" smtClean="0"/>
              <a:t>指定缓存最大尺寸</a:t>
            </a:r>
          </a:p>
          <a:p>
            <a:r>
              <a:rPr lang="en-US" altLang="zh-CN" sz="2000" dirty="0" err="1" smtClean="0"/>
              <a:t>maxmemory</a:t>
            </a:r>
            <a:r>
              <a:rPr lang="en-US" altLang="zh-CN" sz="2000" dirty="0" smtClean="0"/>
              <a:t>-policy </a:t>
            </a:r>
            <a:r>
              <a:rPr lang="en-US" altLang="zh-CN" sz="2000" dirty="0" err="1" smtClean="0"/>
              <a:t>allkeys-lru</a:t>
            </a:r>
            <a:r>
              <a:rPr lang="en-US" altLang="zh-CN" sz="2000" dirty="0" smtClean="0"/>
              <a:t>	# </a:t>
            </a:r>
            <a:r>
              <a:rPr lang="zh-CN" altLang="en-US" sz="2000" dirty="0" smtClean="0"/>
              <a:t>指定缓存满后的剔除策略</a:t>
            </a:r>
            <a:endParaRPr lang="zh-CN" alt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a:t>
            </a:r>
            <a:r>
              <a:rPr lang="en-US" altLang="zh-CN" dirty="0" err="1" smtClean="0"/>
              <a:t>Redis</a:t>
            </a:r>
            <a:r>
              <a:rPr lang="zh-CN" altLang="en-US" dirty="0" smtClean="0"/>
              <a:t>服务</a:t>
            </a:r>
            <a:endParaRPr lang="zh-CN" altLang="en-US" dirty="0"/>
          </a:p>
        </p:txBody>
      </p:sp>
      <p:sp>
        <p:nvSpPr>
          <p:cNvPr id="3" name="内容占位符 2"/>
          <p:cNvSpPr>
            <a:spLocks noGrp="1"/>
          </p:cNvSpPr>
          <p:nvPr>
            <p:ph idx="1"/>
          </p:nvPr>
        </p:nvSpPr>
        <p:spPr>
          <a:xfrm>
            <a:off x="0" y="1268760"/>
            <a:ext cx="9144000" cy="4718149"/>
          </a:xfrm>
        </p:spPr>
        <p:txBody>
          <a:bodyPr/>
          <a:lstStyle/>
          <a:p>
            <a:r>
              <a:rPr lang="zh-CN" altLang="en-US" dirty="0" smtClean="0"/>
              <a:t>启动</a:t>
            </a:r>
            <a:r>
              <a:rPr lang="en-US" altLang="zh-CN" dirty="0" err="1" smtClean="0"/>
              <a:t>Redis</a:t>
            </a:r>
            <a:endParaRPr lang="en-US" altLang="zh-CN" dirty="0" smtClean="0"/>
          </a:p>
          <a:p>
            <a:pPr lvl="1">
              <a:buNone/>
            </a:pPr>
            <a:r>
              <a:rPr lang="en-US" altLang="zh-CN" b="1" dirty="0" smtClean="0">
                <a:solidFill>
                  <a:srgbClr val="002060"/>
                </a:solidFill>
              </a:rPr>
              <a:t># </a:t>
            </a:r>
            <a:r>
              <a:rPr lang="en-US" altLang="zh-CN" b="1" dirty="0" err="1" smtClean="0">
                <a:solidFill>
                  <a:srgbClr val="002060"/>
                </a:solidFill>
              </a:rPr>
              <a:t>systemctl</a:t>
            </a:r>
            <a:r>
              <a:rPr lang="en-US" altLang="zh-CN" b="1" dirty="0" smtClean="0">
                <a:solidFill>
                  <a:srgbClr val="002060"/>
                </a:solidFill>
              </a:rPr>
              <a:t> start </a:t>
            </a:r>
            <a:r>
              <a:rPr lang="en-US" altLang="zh-CN" b="1" dirty="0" err="1" smtClean="0">
                <a:solidFill>
                  <a:srgbClr val="002060"/>
                </a:solidFill>
              </a:rPr>
              <a:t>redis</a:t>
            </a:r>
            <a:endParaRPr lang="en-US" altLang="zh-CN" b="1" dirty="0" smtClean="0">
              <a:solidFill>
                <a:srgbClr val="002060"/>
              </a:solidFill>
            </a:endParaRPr>
          </a:p>
          <a:p>
            <a:pPr lvl="1">
              <a:buNone/>
            </a:pPr>
            <a:r>
              <a:rPr lang="en-US" altLang="zh-CN" b="1" dirty="0" smtClean="0">
                <a:solidFill>
                  <a:srgbClr val="002060"/>
                </a:solidFill>
              </a:rPr>
              <a:t># </a:t>
            </a:r>
            <a:r>
              <a:rPr lang="en-US" altLang="zh-CN" b="1" dirty="0" err="1" smtClean="0">
                <a:solidFill>
                  <a:srgbClr val="002060"/>
                </a:solidFill>
              </a:rPr>
              <a:t>systemctl</a:t>
            </a:r>
            <a:r>
              <a:rPr lang="en-US" altLang="zh-CN" b="1" dirty="0" smtClean="0">
                <a:solidFill>
                  <a:srgbClr val="002060"/>
                </a:solidFill>
              </a:rPr>
              <a:t> enable </a:t>
            </a:r>
            <a:r>
              <a:rPr lang="en-US" altLang="zh-CN" b="1" dirty="0" err="1" smtClean="0">
                <a:solidFill>
                  <a:srgbClr val="002060"/>
                </a:solidFill>
              </a:rPr>
              <a:t>redis</a:t>
            </a:r>
            <a:endParaRPr lang="en-US" altLang="zh-CN" b="1" dirty="0" smtClean="0">
              <a:solidFill>
                <a:srgbClr val="002060"/>
              </a:solidFill>
            </a:endParaRPr>
          </a:p>
          <a:p>
            <a:r>
              <a:rPr lang="zh-CN" altLang="en-US" dirty="0" smtClean="0"/>
              <a:t>使用</a:t>
            </a:r>
            <a:r>
              <a:rPr lang="en-US" altLang="zh-CN" dirty="0" err="1" smtClean="0"/>
              <a:t>Redis</a:t>
            </a:r>
            <a:r>
              <a:rPr lang="zh-CN" altLang="en-US" dirty="0" smtClean="0"/>
              <a:t>工具</a:t>
            </a:r>
          </a:p>
          <a:p>
            <a:pPr lvl="1"/>
            <a:r>
              <a:rPr lang="zh-CN" altLang="en-US" dirty="0" smtClean="0"/>
              <a:t>查看</a:t>
            </a:r>
            <a:r>
              <a:rPr lang="en-US" altLang="zh-CN" dirty="0" err="1" smtClean="0"/>
              <a:t>redis</a:t>
            </a:r>
            <a:r>
              <a:rPr lang="zh-CN" altLang="en-US" dirty="0" smtClean="0"/>
              <a:t>的当前状态信息</a:t>
            </a:r>
          </a:p>
          <a:p>
            <a:pPr lvl="1">
              <a:buNone/>
            </a:pPr>
            <a:r>
              <a:rPr lang="en-US" altLang="zh-CN" b="1" dirty="0" smtClean="0">
                <a:solidFill>
                  <a:srgbClr val="002060"/>
                </a:solidFill>
              </a:rPr>
              <a:t># </a:t>
            </a:r>
            <a:r>
              <a:rPr lang="en-US" altLang="zh-CN" b="1" dirty="0" err="1" smtClean="0">
                <a:solidFill>
                  <a:srgbClr val="002060"/>
                </a:solidFill>
              </a:rPr>
              <a:t>redis-cli</a:t>
            </a:r>
            <a:r>
              <a:rPr lang="en-US" altLang="zh-CN" b="1" dirty="0" smtClean="0">
                <a:solidFill>
                  <a:srgbClr val="002060"/>
                </a:solidFill>
              </a:rPr>
              <a:t> -h </a:t>
            </a:r>
            <a:r>
              <a:rPr lang="en-US" altLang="zh-CN" b="1" dirty="0" err="1" smtClean="0">
                <a:solidFill>
                  <a:srgbClr val="002060"/>
                </a:solidFill>
              </a:rPr>
              <a:t>localhost</a:t>
            </a:r>
            <a:r>
              <a:rPr lang="en-US" altLang="zh-CN" b="1" dirty="0" smtClean="0">
                <a:solidFill>
                  <a:srgbClr val="002060"/>
                </a:solidFill>
              </a:rPr>
              <a:t> -p 6379 info:</a:t>
            </a:r>
          </a:p>
          <a:p>
            <a:pPr lvl="1"/>
            <a:r>
              <a:rPr lang="zh-CN" altLang="en-US" dirty="0" smtClean="0"/>
              <a:t>监视</a:t>
            </a:r>
            <a:r>
              <a:rPr lang="en-US" altLang="zh-CN" dirty="0" err="1" smtClean="0"/>
              <a:t>redis</a:t>
            </a:r>
            <a:r>
              <a:rPr lang="zh-CN" altLang="en-US" dirty="0" smtClean="0"/>
              <a:t>的读写操作（</a:t>
            </a:r>
            <a:r>
              <a:rPr lang="en-US" altLang="zh-CN" dirty="0" smtClean="0"/>
              <a:t>&lt;</a:t>
            </a:r>
            <a:r>
              <a:rPr lang="en-US" altLang="zh-CN" dirty="0" err="1" smtClean="0"/>
              <a:t>Ctrl+C</a:t>
            </a:r>
            <a:r>
              <a:rPr lang="en-US" altLang="zh-CN" dirty="0" smtClean="0"/>
              <a:t>&gt;</a:t>
            </a:r>
            <a:r>
              <a:rPr lang="zh-CN" altLang="en-US" dirty="0" smtClean="0"/>
              <a:t>退出）</a:t>
            </a:r>
          </a:p>
          <a:p>
            <a:pPr lvl="1">
              <a:buNone/>
            </a:pPr>
            <a:r>
              <a:rPr lang="en-US" altLang="zh-CN" b="1" dirty="0" smtClean="0">
                <a:solidFill>
                  <a:srgbClr val="002060"/>
                </a:solidFill>
              </a:rPr>
              <a:t># </a:t>
            </a:r>
            <a:r>
              <a:rPr lang="en-US" altLang="zh-CN" b="1" dirty="0" err="1" smtClean="0">
                <a:solidFill>
                  <a:srgbClr val="002060"/>
                </a:solidFill>
              </a:rPr>
              <a:t>redis-cli</a:t>
            </a:r>
            <a:r>
              <a:rPr lang="en-US" altLang="zh-CN" b="1" dirty="0" smtClean="0">
                <a:solidFill>
                  <a:srgbClr val="002060"/>
                </a:solidFill>
              </a:rPr>
              <a:t> -h </a:t>
            </a:r>
            <a:r>
              <a:rPr lang="en-US" altLang="zh-CN" b="1" dirty="0" err="1" smtClean="0">
                <a:solidFill>
                  <a:srgbClr val="002060"/>
                </a:solidFill>
              </a:rPr>
              <a:t>localhost</a:t>
            </a:r>
            <a:r>
              <a:rPr lang="en-US" altLang="zh-CN" b="1" dirty="0" smtClean="0">
                <a:solidFill>
                  <a:srgbClr val="002060"/>
                </a:solidFill>
              </a:rPr>
              <a:t> -p 6379 monitor</a:t>
            </a:r>
          </a:p>
          <a:p>
            <a:pPr lvl="1"/>
            <a:r>
              <a:rPr lang="zh-CN" altLang="en-US" dirty="0" smtClean="0"/>
              <a:t>性能测试（</a:t>
            </a:r>
            <a:r>
              <a:rPr lang="en-US" altLang="zh-CN" dirty="0" smtClean="0"/>
              <a:t>100</a:t>
            </a:r>
            <a:r>
              <a:rPr lang="zh-CN" altLang="en-US" dirty="0" smtClean="0"/>
              <a:t>个并发连接，</a:t>
            </a:r>
            <a:r>
              <a:rPr lang="en-US" altLang="zh-CN" dirty="0" smtClean="0"/>
              <a:t>10000</a:t>
            </a:r>
            <a:r>
              <a:rPr lang="zh-CN" altLang="en-US" dirty="0" smtClean="0"/>
              <a:t>个请求）</a:t>
            </a:r>
          </a:p>
          <a:p>
            <a:pPr lvl="1">
              <a:buNone/>
            </a:pPr>
            <a:r>
              <a:rPr lang="en-US" altLang="zh-CN" b="1" dirty="0" smtClean="0">
                <a:solidFill>
                  <a:srgbClr val="002060"/>
                </a:solidFill>
              </a:rPr>
              <a:t># </a:t>
            </a:r>
            <a:r>
              <a:rPr lang="en-US" altLang="zh-CN" b="1" dirty="0" err="1" smtClean="0">
                <a:solidFill>
                  <a:srgbClr val="002060"/>
                </a:solidFill>
              </a:rPr>
              <a:t>redis</a:t>
            </a:r>
            <a:r>
              <a:rPr lang="en-US" altLang="zh-CN" b="1" dirty="0" smtClean="0">
                <a:solidFill>
                  <a:srgbClr val="002060"/>
                </a:solidFill>
              </a:rPr>
              <a:t>-benchmark -h </a:t>
            </a:r>
            <a:r>
              <a:rPr lang="en-US" altLang="zh-CN" b="1" dirty="0" err="1" smtClean="0">
                <a:solidFill>
                  <a:srgbClr val="002060"/>
                </a:solidFill>
              </a:rPr>
              <a:t>localhost</a:t>
            </a:r>
            <a:r>
              <a:rPr lang="en-US" altLang="zh-CN" b="1" dirty="0" smtClean="0">
                <a:solidFill>
                  <a:srgbClr val="002060"/>
                </a:solidFill>
              </a:rPr>
              <a:t> -p 6379 -c 100 -n 10000</a:t>
            </a: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Apache</a:t>
            </a:r>
            <a:r>
              <a:rPr lang="zh-CN" altLang="zh-CN" dirty="0" smtClean="0"/>
              <a:t>的动态网站技术</a:t>
            </a:r>
            <a:endParaRPr lang="zh-CN" altLang="en-US" dirty="0"/>
          </a:p>
        </p:txBody>
      </p:sp>
      <p:sp>
        <p:nvSpPr>
          <p:cNvPr id="3" name="内容占位符 2"/>
          <p:cNvSpPr>
            <a:spLocks noGrp="1"/>
          </p:cNvSpPr>
          <p:nvPr>
            <p:ph idx="1"/>
          </p:nvPr>
        </p:nvSpPr>
        <p:spPr/>
        <p:txBody>
          <a:bodyPr/>
          <a:lstStyle/>
          <a:p>
            <a:r>
              <a:rPr lang="en-US" altLang="zh-CN" b="1" dirty="0" smtClean="0"/>
              <a:t>CGI</a:t>
            </a:r>
          </a:p>
          <a:p>
            <a:r>
              <a:rPr lang="en-US" altLang="zh-CN" b="1" dirty="0" smtClean="0"/>
              <a:t>Apache</a:t>
            </a:r>
            <a:r>
              <a:rPr lang="zh-CN" altLang="zh-CN" b="1" dirty="0" smtClean="0"/>
              <a:t>的第三方脚本语言模块</a:t>
            </a:r>
            <a:endParaRPr lang="en-US" altLang="zh-CN" b="1" dirty="0" smtClean="0"/>
          </a:p>
          <a:p>
            <a:r>
              <a:rPr lang="en-US" altLang="zh-CN" dirty="0" err="1" smtClean="0"/>
              <a:t>FastCGI</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编程语言</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CGI </a:t>
            </a:r>
            <a:r>
              <a:rPr lang="zh-CN" altLang="zh-CN" dirty="0" smtClean="0"/>
              <a:t>简介</a:t>
            </a:r>
            <a:endParaRPr lang="zh-CN" altLang="en-US" dirty="0"/>
          </a:p>
        </p:txBody>
      </p:sp>
      <p:sp>
        <p:nvSpPr>
          <p:cNvPr id="3" name="内容占位符 2"/>
          <p:cNvSpPr>
            <a:spLocks noGrp="1"/>
          </p:cNvSpPr>
          <p:nvPr>
            <p:ph idx="1"/>
          </p:nvPr>
        </p:nvSpPr>
        <p:spPr/>
        <p:txBody>
          <a:bodyPr/>
          <a:lstStyle/>
          <a:p>
            <a:r>
              <a:rPr lang="en-US" altLang="zh-CN" dirty="0" smtClean="0"/>
              <a:t>CGI</a:t>
            </a:r>
            <a:r>
              <a:rPr lang="zh-CN" altLang="zh-CN" dirty="0" smtClean="0"/>
              <a:t>（</a:t>
            </a:r>
            <a:r>
              <a:rPr lang="en-US" altLang="zh-CN" dirty="0" smtClean="0"/>
              <a:t>Common Gateway Interface</a:t>
            </a:r>
            <a:r>
              <a:rPr lang="zh-CN" altLang="zh-CN" dirty="0" smtClean="0"/>
              <a:t>，通用网关接口） 是一个连接外部应用程序到</a:t>
            </a:r>
            <a:r>
              <a:rPr lang="en-US" altLang="zh-CN" dirty="0" smtClean="0"/>
              <a:t> HTTP </a:t>
            </a:r>
            <a:r>
              <a:rPr lang="zh-CN" altLang="zh-CN" dirty="0" smtClean="0"/>
              <a:t>服务器的标准</a:t>
            </a:r>
            <a:endParaRPr lang="en-US" altLang="zh-CN" dirty="0" smtClean="0"/>
          </a:p>
          <a:p>
            <a:r>
              <a:rPr lang="en-US" altLang="zh-CN" dirty="0" smtClean="0"/>
              <a:t>CGI </a:t>
            </a:r>
            <a:r>
              <a:rPr lang="zh-CN" altLang="zh-CN" dirty="0" smtClean="0"/>
              <a:t>定义了</a:t>
            </a:r>
            <a:r>
              <a:rPr lang="en-US" altLang="zh-CN" dirty="0" smtClean="0"/>
              <a:t> Web </a:t>
            </a:r>
            <a:r>
              <a:rPr lang="zh-CN" altLang="zh-CN" dirty="0" smtClean="0"/>
              <a:t>服务器与外部内容生成程序（通常称为</a:t>
            </a:r>
            <a:r>
              <a:rPr lang="en-US" altLang="zh-CN" dirty="0" smtClean="0"/>
              <a:t> CGI </a:t>
            </a:r>
            <a:r>
              <a:rPr lang="zh-CN" altLang="zh-CN" dirty="0" smtClean="0"/>
              <a:t>脚本或</a:t>
            </a:r>
            <a:r>
              <a:rPr lang="en-US" altLang="zh-CN" dirty="0" smtClean="0"/>
              <a:t> CGI </a:t>
            </a:r>
            <a:r>
              <a:rPr lang="zh-CN" altLang="zh-CN" dirty="0" smtClean="0"/>
              <a:t>程序）之间交互的方法，即：一种基于浏览器的输入、在</a:t>
            </a:r>
            <a:r>
              <a:rPr lang="en-US" altLang="zh-CN" dirty="0" smtClean="0"/>
              <a:t> Web </a:t>
            </a:r>
            <a:r>
              <a:rPr lang="zh-CN" altLang="zh-CN" dirty="0" smtClean="0"/>
              <a:t>服务器上运行的程序方法，从而实现动态</a:t>
            </a:r>
            <a:r>
              <a:rPr lang="en-US" altLang="zh-CN" dirty="0" smtClean="0"/>
              <a:t> Web </a:t>
            </a:r>
            <a:r>
              <a:rPr lang="zh-CN" altLang="zh-CN" dirty="0" smtClean="0"/>
              <a:t>的功能</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CGI </a:t>
            </a:r>
            <a:r>
              <a:rPr lang="zh-CN" altLang="zh-CN" dirty="0" smtClean="0"/>
              <a:t>程序</a:t>
            </a:r>
            <a:endParaRPr lang="zh-CN" altLang="en-US" dirty="0"/>
          </a:p>
        </p:txBody>
      </p:sp>
      <p:sp>
        <p:nvSpPr>
          <p:cNvPr id="3" name="内容占位符 2"/>
          <p:cNvSpPr>
            <a:spLocks noGrp="1"/>
          </p:cNvSpPr>
          <p:nvPr>
            <p:ph idx="1"/>
          </p:nvPr>
        </p:nvSpPr>
        <p:spPr/>
        <p:txBody>
          <a:bodyPr/>
          <a:lstStyle/>
          <a:p>
            <a:r>
              <a:rPr lang="en-US" altLang="zh-CN" dirty="0" smtClean="0"/>
              <a:t>CGI </a:t>
            </a:r>
            <a:r>
              <a:rPr lang="zh-CN" altLang="zh-CN" dirty="0" smtClean="0"/>
              <a:t>程序可以用任何一种语言编写</a:t>
            </a:r>
            <a:endParaRPr lang="en-US" altLang="zh-CN" dirty="0" smtClean="0"/>
          </a:p>
          <a:p>
            <a:pPr lvl="1"/>
            <a:r>
              <a:rPr lang="zh-CN" altLang="zh-CN" dirty="0" smtClean="0"/>
              <a:t>只要这种语言具有标准输入、输出和环境变量。</a:t>
            </a:r>
            <a:endParaRPr lang="en-US" altLang="zh-CN" dirty="0" smtClean="0"/>
          </a:p>
          <a:p>
            <a:pPr lvl="1"/>
            <a:r>
              <a:rPr lang="zh-CN" altLang="zh-CN" dirty="0" smtClean="0"/>
              <a:t>例如：</a:t>
            </a:r>
            <a:r>
              <a:rPr lang="en-US" altLang="zh-CN" dirty="0" err="1" smtClean="0"/>
              <a:t>perl</a:t>
            </a:r>
            <a:r>
              <a:rPr lang="zh-CN" altLang="zh-CN" dirty="0" smtClean="0"/>
              <a:t>、</a:t>
            </a:r>
            <a:r>
              <a:rPr lang="en-US" altLang="zh-CN" dirty="0" smtClean="0"/>
              <a:t>python</a:t>
            </a:r>
            <a:r>
              <a:rPr lang="zh-CN" altLang="zh-CN" dirty="0" smtClean="0"/>
              <a:t>、</a:t>
            </a:r>
            <a:r>
              <a:rPr lang="en-US" altLang="zh-CN" dirty="0" smtClean="0"/>
              <a:t>ruby</a:t>
            </a:r>
            <a:r>
              <a:rPr lang="zh-CN" altLang="zh-CN" dirty="0" smtClean="0"/>
              <a:t>、</a:t>
            </a:r>
            <a:r>
              <a:rPr lang="en-US" altLang="zh-CN" dirty="0" err="1" smtClean="0"/>
              <a:t>php</a:t>
            </a:r>
            <a:r>
              <a:rPr lang="zh-CN" altLang="zh-CN" dirty="0" smtClean="0"/>
              <a:t>、</a:t>
            </a:r>
            <a:r>
              <a:rPr lang="en-US" altLang="zh-CN" dirty="0" smtClean="0"/>
              <a:t>bash</a:t>
            </a:r>
            <a:r>
              <a:rPr lang="zh-CN" altLang="zh-CN" dirty="0" smtClean="0"/>
              <a:t>、</a:t>
            </a:r>
            <a:r>
              <a:rPr lang="en-US" altLang="zh-CN" dirty="0" smtClean="0"/>
              <a:t>C </a:t>
            </a:r>
            <a:r>
              <a:rPr lang="zh-CN" altLang="zh-CN" dirty="0" smtClean="0"/>
              <a:t>等</a:t>
            </a:r>
            <a:endParaRPr lang="en-US" altLang="zh-CN" dirty="0" smtClean="0"/>
          </a:p>
          <a:p>
            <a:r>
              <a:rPr lang="en-US" altLang="zh-CN" dirty="0" smtClean="0"/>
              <a:t>CGI </a:t>
            </a:r>
            <a:r>
              <a:rPr lang="zh-CN" altLang="zh-CN" dirty="0" smtClean="0"/>
              <a:t>程序</a:t>
            </a:r>
            <a:r>
              <a:rPr lang="zh-CN" altLang="en-US" dirty="0" smtClean="0"/>
              <a:t>通常是挂平台的</a:t>
            </a:r>
            <a:endParaRPr lang="en-US" altLang="zh-CN" dirty="0" smtClean="0"/>
          </a:p>
          <a:p>
            <a:pPr lvl="1"/>
            <a:r>
              <a:rPr lang="zh-CN" altLang="zh-CN" dirty="0" smtClean="0"/>
              <a:t>可以运行在类</a:t>
            </a:r>
            <a:r>
              <a:rPr lang="en-US" altLang="zh-CN" dirty="0" smtClean="0"/>
              <a:t> UNIX </a:t>
            </a:r>
            <a:r>
              <a:rPr lang="zh-CN" altLang="zh-CN" dirty="0" smtClean="0"/>
              <a:t>和</a:t>
            </a:r>
            <a:r>
              <a:rPr lang="en-US" altLang="zh-CN" dirty="0" smtClean="0"/>
              <a:t> Windows </a:t>
            </a:r>
            <a:r>
              <a:rPr lang="zh-CN" altLang="zh-CN" dirty="0" smtClean="0"/>
              <a:t>等众多平台的服务器上</a:t>
            </a:r>
            <a:endParaRPr lang="en-US" altLang="zh-CN" dirty="0" smtClean="0"/>
          </a:p>
          <a:p>
            <a:pPr lvl="1"/>
            <a:r>
              <a:rPr lang="zh-CN" altLang="zh-CN" dirty="0" smtClean="0"/>
              <a:t>实现同一功能的程序在不同平台上可能会有细微差异</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CGI </a:t>
            </a:r>
            <a:r>
              <a:rPr lang="zh-CN" altLang="zh-CN" dirty="0" smtClean="0"/>
              <a:t>的</a:t>
            </a:r>
            <a:r>
              <a:rPr lang="zh-CN" altLang="en-US" dirty="0" smtClean="0"/>
              <a:t>工作原理</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pic>
        <p:nvPicPr>
          <p:cNvPr id="4097" name="Picture 1"/>
          <p:cNvPicPr>
            <a:picLocks noChangeAspect="1" noChangeArrowheads="1"/>
          </p:cNvPicPr>
          <p:nvPr/>
        </p:nvPicPr>
        <p:blipFill>
          <a:blip r:embed="rId3" cstate="print"/>
          <a:srcRect/>
          <a:stretch>
            <a:fillRect/>
          </a:stretch>
        </p:blipFill>
        <p:spPr bwMode="auto">
          <a:xfrm>
            <a:off x="554920" y="1484784"/>
            <a:ext cx="8049528" cy="45365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CGI </a:t>
            </a:r>
            <a:r>
              <a:rPr lang="zh-CN" altLang="zh-CN" dirty="0" smtClean="0"/>
              <a:t>的处理步骤</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en-US" altLang="zh-CN" dirty="0" smtClean="0"/>
              <a:t>Web </a:t>
            </a:r>
            <a:r>
              <a:rPr lang="zh-CN" altLang="en-US" dirty="0" smtClean="0"/>
              <a:t>客户端通过网络把用户请求送到服务器</a:t>
            </a:r>
          </a:p>
          <a:p>
            <a:r>
              <a:rPr lang="en-US" altLang="zh-CN" dirty="0" smtClean="0"/>
              <a:t>Web </a:t>
            </a:r>
            <a:r>
              <a:rPr lang="zh-CN" altLang="en-US" dirty="0" smtClean="0"/>
              <a:t>服务器接收用户请求</a:t>
            </a:r>
          </a:p>
          <a:p>
            <a:pPr lvl="1"/>
            <a:r>
              <a:rPr lang="en-US" altLang="zh-CN" dirty="0" smtClean="0"/>
              <a:t>GET </a:t>
            </a:r>
            <a:r>
              <a:rPr lang="zh-CN" altLang="en-US" dirty="0" smtClean="0"/>
              <a:t>方法：利用环境变量 </a:t>
            </a:r>
            <a:r>
              <a:rPr lang="en-US" altLang="zh-CN" dirty="0" smtClean="0"/>
              <a:t>QUERY_STRING </a:t>
            </a:r>
            <a:r>
              <a:rPr lang="zh-CN" altLang="en-US" dirty="0" smtClean="0"/>
              <a:t>接收</a:t>
            </a:r>
          </a:p>
          <a:p>
            <a:pPr lvl="1"/>
            <a:r>
              <a:rPr lang="en-US" altLang="zh-CN" dirty="0" smtClean="0"/>
              <a:t>POST </a:t>
            </a:r>
            <a:r>
              <a:rPr lang="zh-CN" altLang="en-US" dirty="0" smtClean="0"/>
              <a:t>方法：利用标准输入接收；环境变量</a:t>
            </a:r>
            <a:r>
              <a:rPr lang="en-US" altLang="zh-CN" dirty="0" smtClean="0"/>
              <a:t>CONTENT_LENGTH</a:t>
            </a:r>
            <a:r>
              <a:rPr lang="zh-CN" altLang="en-US" dirty="0" smtClean="0"/>
              <a:t>记录输入字符长度</a:t>
            </a:r>
          </a:p>
          <a:p>
            <a:r>
              <a:rPr lang="en-US" altLang="zh-CN" dirty="0" smtClean="0"/>
              <a:t>Web </a:t>
            </a:r>
            <a:r>
              <a:rPr lang="zh-CN" altLang="en-US" dirty="0" smtClean="0"/>
              <a:t>服务器交给 </a:t>
            </a:r>
            <a:r>
              <a:rPr lang="en-US" altLang="zh-CN" dirty="0" smtClean="0"/>
              <a:t>CGI </a:t>
            </a:r>
            <a:r>
              <a:rPr lang="zh-CN" altLang="en-US" dirty="0" smtClean="0"/>
              <a:t>程序处理</a:t>
            </a:r>
          </a:p>
          <a:p>
            <a:r>
              <a:rPr lang="en-US" altLang="zh-CN" dirty="0" smtClean="0"/>
              <a:t>CGI </a:t>
            </a:r>
            <a:r>
              <a:rPr lang="zh-CN" altLang="en-US" dirty="0" smtClean="0"/>
              <a:t>程序把动态处理结果通过标准输出传送给 </a:t>
            </a:r>
            <a:r>
              <a:rPr lang="en-US" altLang="zh-CN" dirty="0" smtClean="0"/>
              <a:t>Web </a:t>
            </a:r>
            <a:r>
              <a:rPr lang="zh-CN" altLang="en-US" dirty="0" smtClean="0"/>
              <a:t>服务器</a:t>
            </a:r>
          </a:p>
          <a:p>
            <a:r>
              <a:rPr lang="zh-CN" altLang="en-US" dirty="0" smtClean="0"/>
              <a:t>服务器把最终的</a:t>
            </a:r>
            <a:r>
              <a:rPr lang="en-US" altLang="zh-CN" dirty="0" smtClean="0"/>
              <a:t>HTML</a:t>
            </a:r>
            <a:r>
              <a:rPr lang="zh-CN" altLang="en-US" dirty="0" smtClean="0"/>
              <a:t>页面送回到 </a:t>
            </a:r>
            <a:r>
              <a:rPr lang="en-US" altLang="zh-CN" dirty="0" smtClean="0"/>
              <a:t>Web </a:t>
            </a:r>
            <a:r>
              <a:rPr lang="zh-CN" altLang="en-US" dirty="0" smtClean="0"/>
              <a:t>客户端</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Apache </a:t>
            </a:r>
            <a:r>
              <a:rPr lang="zh-CN" altLang="zh-CN" dirty="0" smtClean="0"/>
              <a:t>与</a:t>
            </a:r>
            <a:r>
              <a:rPr lang="en-US" altLang="zh-CN" dirty="0" smtClean="0"/>
              <a:t> CGI</a:t>
            </a:r>
            <a:endParaRPr lang="zh-CN" altLang="en-US" dirty="0"/>
          </a:p>
        </p:txBody>
      </p:sp>
      <p:sp>
        <p:nvSpPr>
          <p:cNvPr id="3" name="内容占位符 2"/>
          <p:cNvSpPr>
            <a:spLocks noGrp="1"/>
          </p:cNvSpPr>
          <p:nvPr>
            <p:ph idx="1"/>
          </p:nvPr>
        </p:nvSpPr>
        <p:spPr/>
        <p:txBody>
          <a:bodyPr/>
          <a:lstStyle/>
          <a:p>
            <a:r>
              <a:rPr lang="en-US" altLang="zh-CN" dirty="0" smtClean="0"/>
              <a:t>Apache</a:t>
            </a:r>
            <a:r>
              <a:rPr lang="zh-CN" altLang="en-US" dirty="0" smtClean="0"/>
              <a:t>支持</a:t>
            </a:r>
            <a:r>
              <a:rPr lang="en-US" altLang="zh-CN" dirty="0" smtClean="0"/>
              <a:t>CGI</a:t>
            </a:r>
            <a:r>
              <a:rPr lang="zh-CN" altLang="en-US" dirty="0" smtClean="0"/>
              <a:t>的模块</a:t>
            </a:r>
            <a:endParaRPr lang="en-US" altLang="zh-CN" dirty="0" smtClean="0"/>
          </a:p>
          <a:p>
            <a:pPr lvl="1"/>
            <a:r>
              <a:rPr lang="en-US" altLang="zh-CN" dirty="0" err="1" smtClean="0"/>
              <a:t>mod_cgi</a:t>
            </a:r>
            <a:r>
              <a:rPr lang="zh-CN" altLang="zh-CN" dirty="0" smtClean="0"/>
              <a:t>（用于基于进程的</a:t>
            </a:r>
            <a:r>
              <a:rPr lang="en-US" altLang="zh-CN" dirty="0" smtClean="0"/>
              <a:t> </a:t>
            </a:r>
            <a:r>
              <a:rPr lang="en-US" altLang="zh-CN" dirty="0" err="1" smtClean="0"/>
              <a:t>prefork</a:t>
            </a:r>
            <a:r>
              <a:rPr lang="en-US" altLang="zh-CN" dirty="0" smtClean="0"/>
              <a:t> MPM</a:t>
            </a:r>
            <a:r>
              <a:rPr lang="zh-CN" altLang="zh-CN" dirty="0" smtClean="0"/>
              <a:t>）</a:t>
            </a:r>
            <a:endParaRPr lang="en-US" altLang="zh-CN" dirty="0" smtClean="0"/>
          </a:p>
          <a:p>
            <a:pPr lvl="1"/>
            <a:r>
              <a:rPr lang="en-US" altLang="zh-CN" dirty="0" err="1" smtClean="0"/>
              <a:t>mod_cgid</a:t>
            </a:r>
            <a:r>
              <a:rPr lang="zh-CN" altLang="zh-CN" dirty="0" smtClean="0"/>
              <a:t>（用于基于线程的</a:t>
            </a:r>
            <a:r>
              <a:rPr lang="en-US" altLang="zh-CN" dirty="0" smtClean="0"/>
              <a:t> worker MPM</a:t>
            </a:r>
            <a:r>
              <a:rPr lang="zh-CN" altLang="zh-CN" dirty="0" smtClean="0"/>
              <a:t>）</a:t>
            </a:r>
            <a:endParaRPr lang="en-US" altLang="zh-CN" dirty="0" smtClean="0"/>
          </a:p>
          <a:p>
            <a:r>
              <a:rPr lang="en-US" altLang="zh-CN" dirty="0" smtClean="0"/>
              <a:t>RHEL/</a:t>
            </a:r>
            <a:r>
              <a:rPr lang="en-US" altLang="zh-CN" dirty="0" err="1" smtClean="0"/>
              <a:t>CentOS</a:t>
            </a:r>
            <a:r>
              <a:rPr lang="zh-CN" altLang="en-US" dirty="0" smtClean="0"/>
              <a:t>下</a:t>
            </a:r>
            <a:r>
              <a:rPr lang="en-US" altLang="zh-CN" dirty="0" smtClean="0"/>
              <a:t>Apache</a:t>
            </a:r>
            <a:r>
              <a:rPr lang="zh-CN" altLang="zh-CN" dirty="0" smtClean="0"/>
              <a:t>默认加载</a:t>
            </a:r>
            <a:r>
              <a:rPr lang="zh-CN" altLang="en-US" dirty="0" smtClean="0"/>
              <a:t>了</a:t>
            </a:r>
            <a:r>
              <a:rPr lang="en-US" altLang="zh-CN" dirty="0" err="1" smtClean="0"/>
              <a:t>mod_cgi</a:t>
            </a:r>
            <a:endParaRPr lang="en-US" altLang="zh-CN" dirty="0" smtClean="0"/>
          </a:p>
          <a:p>
            <a:r>
              <a:rPr lang="zh-CN" altLang="zh-CN" dirty="0" smtClean="0"/>
              <a:t>配置</a:t>
            </a:r>
            <a:r>
              <a:rPr lang="en-US" altLang="zh-CN" dirty="0" smtClean="0"/>
              <a:t> Apache </a:t>
            </a:r>
            <a:r>
              <a:rPr lang="zh-CN" altLang="zh-CN" dirty="0" smtClean="0"/>
              <a:t>允许执行</a:t>
            </a:r>
            <a:r>
              <a:rPr lang="en-US" altLang="zh-CN" dirty="0" smtClean="0"/>
              <a:t> CGI </a:t>
            </a:r>
            <a:r>
              <a:rPr lang="zh-CN" altLang="zh-CN" dirty="0" smtClean="0"/>
              <a:t>程序有两种方法</a:t>
            </a:r>
            <a:endParaRPr lang="en-US" altLang="zh-CN" dirty="0" smtClean="0"/>
          </a:p>
          <a:p>
            <a:pPr lvl="1"/>
            <a:r>
              <a:rPr lang="zh-CN" altLang="zh-CN" dirty="0" smtClean="0"/>
              <a:t>将所有的</a:t>
            </a:r>
            <a:r>
              <a:rPr lang="en-US" altLang="zh-CN" dirty="0" smtClean="0"/>
              <a:t> CGI </a:t>
            </a:r>
            <a:r>
              <a:rPr lang="zh-CN" altLang="zh-CN" dirty="0" smtClean="0"/>
              <a:t>程序放在指定的目录中，并使用</a:t>
            </a:r>
            <a:r>
              <a:rPr lang="en-US" altLang="zh-CN" dirty="0" smtClean="0"/>
              <a:t> </a:t>
            </a:r>
            <a:r>
              <a:rPr lang="en-US" altLang="zh-CN" dirty="0" err="1" smtClean="0"/>
              <a:t>ScriptAlias</a:t>
            </a:r>
            <a:r>
              <a:rPr lang="en-US" altLang="zh-CN" dirty="0" smtClean="0"/>
              <a:t> </a:t>
            </a:r>
            <a:r>
              <a:rPr lang="zh-CN" altLang="zh-CN" dirty="0" smtClean="0"/>
              <a:t>指令声明</a:t>
            </a:r>
            <a:endParaRPr lang="en-US" altLang="zh-CN" dirty="0" smtClean="0"/>
          </a:p>
          <a:p>
            <a:pPr lvl="1"/>
            <a:r>
              <a:rPr lang="zh-CN" altLang="en-US" dirty="0" smtClean="0"/>
              <a:t>在任意目录中执行 </a:t>
            </a:r>
            <a:r>
              <a:rPr lang="en-US" altLang="zh-CN" dirty="0" smtClean="0"/>
              <a:t>CGI </a:t>
            </a:r>
            <a:r>
              <a:rPr lang="zh-CN" altLang="en-US" smtClean="0"/>
              <a:t>程序</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ScriptAlias</a:t>
            </a:r>
            <a:endParaRPr lang="zh-CN" altLang="en-US" dirty="0"/>
          </a:p>
        </p:txBody>
      </p:sp>
      <p:sp>
        <p:nvSpPr>
          <p:cNvPr id="3" name="内容占位符 2"/>
          <p:cNvSpPr>
            <a:spLocks noGrp="1"/>
          </p:cNvSpPr>
          <p:nvPr>
            <p:ph idx="1"/>
          </p:nvPr>
        </p:nvSpPr>
        <p:spPr>
          <a:xfrm>
            <a:off x="457200" y="1196752"/>
            <a:ext cx="8363272" cy="4968552"/>
          </a:xfrm>
        </p:spPr>
        <p:txBody>
          <a:bodyPr/>
          <a:lstStyle/>
          <a:p>
            <a:r>
              <a:rPr lang="en-US" altLang="zh-CN" b="1" dirty="0" smtClean="0"/>
              <a:t>/etc/</a:t>
            </a:r>
            <a:r>
              <a:rPr lang="en-US" altLang="zh-CN" b="1" dirty="0" err="1" smtClean="0"/>
              <a:t>httpd</a:t>
            </a:r>
            <a:r>
              <a:rPr lang="en-US" altLang="zh-CN" b="1" dirty="0" smtClean="0"/>
              <a:t>/conf/</a:t>
            </a:r>
            <a:r>
              <a:rPr lang="en-US" altLang="zh-CN" b="1" dirty="0" err="1" smtClean="0"/>
              <a:t>httpd.conf</a:t>
            </a:r>
            <a:r>
              <a:rPr lang="en-US" altLang="zh-CN" b="1" dirty="0" smtClean="0"/>
              <a:t> </a:t>
            </a:r>
            <a:r>
              <a:rPr lang="zh-CN" altLang="zh-CN" dirty="0" smtClean="0"/>
              <a:t>里有如下的配置段</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zh-CN" sz="2400" dirty="0" smtClean="0"/>
              <a:t>以</a:t>
            </a:r>
            <a:r>
              <a:rPr lang="en-US" altLang="zh-CN" sz="2400" dirty="0" smtClean="0"/>
              <a:t> /</a:t>
            </a:r>
            <a:r>
              <a:rPr lang="en-US" altLang="zh-CN" sz="2400" dirty="0" err="1" smtClean="0"/>
              <a:t>cgi</a:t>
            </a:r>
            <a:r>
              <a:rPr lang="en-US" altLang="zh-CN" sz="2400" dirty="0" smtClean="0"/>
              <a:t>-bin/ </a:t>
            </a:r>
            <a:r>
              <a:rPr lang="zh-CN" altLang="zh-CN" sz="2400" dirty="0" smtClean="0"/>
              <a:t>开头的资源都映射到</a:t>
            </a:r>
            <a:r>
              <a:rPr lang="en-US" altLang="zh-CN" sz="2400" dirty="0" smtClean="0"/>
              <a:t> /</a:t>
            </a:r>
            <a:r>
              <a:rPr lang="en-US" altLang="zh-CN" sz="2400" dirty="0" err="1" smtClean="0"/>
              <a:t>var</a:t>
            </a:r>
            <a:r>
              <a:rPr lang="en-US" altLang="zh-CN" sz="2400" dirty="0" smtClean="0"/>
              <a:t>/www/</a:t>
            </a:r>
            <a:r>
              <a:rPr lang="en-US" altLang="zh-CN" sz="2400" dirty="0" err="1" smtClean="0"/>
              <a:t>cgi</a:t>
            </a:r>
            <a:r>
              <a:rPr lang="en-US" altLang="zh-CN" sz="2400" dirty="0" smtClean="0"/>
              <a:t>-bin/ </a:t>
            </a:r>
            <a:r>
              <a:rPr lang="zh-CN" altLang="zh-CN" sz="2400" dirty="0" smtClean="0"/>
              <a:t>目录</a:t>
            </a:r>
            <a:endParaRPr lang="en-US" altLang="zh-CN" sz="2400" dirty="0" smtClean="0"/>
          </a:p>
          <a:p>
            <a:pPr lvl="1"/>
            <a:r>
              <a:rPr lang="en-US" altLang="zh-CN" sz="2400" dirty="0" smtClean="0"/>
              <a:t>URL</a:t>
            </a:r>
            <a:r>
              <a:rPr lang="zh-CN" altLang="en-US" sz="2400" dirty="0" smtClean="0"/>
              <a:t>为 </a:t>
            </a:r>
            <a:r>
              <a:rPr lang="en-US" altLang="zh-CN" sz="2400" b="1" dirty="0" smtClean="0"/>
              <a:t>http://www.ls-al.me</a:t>
            </a:r>
            <a:r>
              <a:rPr lang="en-US" altLang="zh-CN" sz="2400" b="1" dirty="0" smtClean="0">
                <a:solidFill>
                  <a:srgbClr val="C00000"/>
                </a:solidFill>
              </a:rPr>
              <a:t>/cgi-bin/</a:t>
            </a:r>
            <a:r>
              <a:rPr lang="en-US" altLang="zh-CN" sz="2400" b="1" dirty="0" smtClean="0"/>
              <a:t>test.pl </a:t>
            </a:r>
            <a:r>
              <a:rPr lang="zh-CN" altLang="en-US" sz="2400" dirty="0" smtClean="0"/>
              <a:t>的请求，</a:t>
            </a:r>
            <a:r>
              <a:rPr lang="en-US" altLang="zh-CN" sz="2400" dirty="0" smtClean="0"/>
              <a:t>Apache </a:t>
            </a:r>
            <a:r>
              <a:rPr lang="zh-CN" altLang="en-US" sz="2400" dirty="0" smtClean="0"/>
              <a:t>会试图执行 </a:t>
            </a:r>
            <a:r>
              <a:rPr lang="en-US" altLang="zh-CN" sz="2400" dirty="0" smtClean="0"/>
              <a:t>/</a:t>
            </a:r>
            <a:r>
              <a:rPr lang="en-US" altLang="zh-CN" sz="2400" dirty="0" err="1" smtClean="0"/>
              <a:t>var</a:t>
            </a:r>
            <a:r>
              <a:rPr lang="en-US" altLang="zh-CN" sz="2400" dirty="0" smtClean="0"/>
              <a:t>/www/</a:t>
            </a:r>
            <a:r>
              <a:rPr lang="en-US" altLang="zh-CN" sz="2400" dirty="0" err="1" smtClean="0"/>
              <a:t>cgi</a:t>
            </a:r>
            <a:r>
              <a:rPr lang="en-US" altLang="zh-CN" sz="2400" dirty="0" smtClean="0"/>
              <a:t>-bin/test.pl </a:t>
            </a:r>
            <a:r>
              <a:rPr lang="zh-CN" altLang="en-US" sz="2400" dirty="0" smtClean="0"/>
              <a:t>文件（</a:t>
            </a:r>
            <a:r>
              <a:rPr lang="en-US" altLang="zh-CN" sz="2400" dirty="0" smtClean="0"/>
              <a:t>CGI</a:t>
            </a:r>
            <a:r>
              <a:rPr lang="zh-CN" altLang="en-US" sz="2400" dirty="0" smtClean="0"/>
              <a:t>程序</a:t>
            </a:r>
            <a:r>
              <a:rPr lang="zh-CN" altLang="zh-CN" sz="2400" dirty="0" smtClean="0"/>
              <a:t>文件必须存在而且可执行</a:t>
            </a:r>
            <a:r>
              <a:rPr lang="zh-CN" altLang="en-US" sz="2400" dirty="0" smtClean="0"/>
              <a:t>）</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sp>
        <p:nvSpPr>
          <p:cNvPr id="7" name="TextBox 6"/>
          <p:cNvSpPr txBox="1"/>
          <p:nvPr/>
        </p:nvSpPr>
        <p:spPr>
          <a:xfrm>
            <a:off x="714348" y="1857364"/>
            <a:ext cx="7992888"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b="1" dirty="0" err="1" smtClean="0">
                <a:solidFill>
                  <a:srgbClr val="002060"/>
                </a:solidFill>
              </a:rPr>
              <a:t>ScriptAlias</a:t>
            </a:r>
            <a:r>
              <a:rPr lang="en-US" altLang="zh-CN" sz="2400" b="1" dirty="0" smtClean="0"/>
              <a:t> </a:t>
            </a:r>
            <a:r>
              <a:rPr lang="en-US" altLang="zh-CN" sz="2400" b="1" dirty="0" smtClean="0">
                <a:solidFill>
                  <a:srgbClr val="C00000"/>
                </a:solidFill>
              </a:rPr>
              <a:t>/</a:t>
            </a:r>
            <a:r>
              <a:rPr lang="en-US" altLang="zh-CN" sz="2400" b="1" dirty="0" err="1" smtClean="0">
                <a:solidFill>
                  <a:srgbClr val="C00000"/>
                </a:solidFill>
              </a:rPr>
              <a:t>cgi</a:t>
            </a:r>
            <a:r>
              <a:rPr lang="en-US" altLang="zh-CN" sz="2400" b="1" dirty="0" smtClean="0">
                <a:solidFill>
                  <a:srgbClr val="C00000"/>
                </a:solidFill>
              </a:rPr>
              <a:t>-bin/ </a:t>
            </a:r>
            <a:r>
              <a:rPr lang="en-US" altLang="zh-CN" sz="2400" b="1" dirty="0" smtClean="0"/>
              <a:t>"/</a:t>
            </a:r>
            <a:r>
              <a:rPr lang="en-US" altLang="zh-CN" sz="2400" b="1" dirty="0" err="1" smtClean="0"/>
              <a:t>var</a:t>
            </a:r>
            <a:r>
              <a:rPr lang="en-US" altLang="zh-CN" sz="2400" b="1" dirty="0" smtClean="0"/>
              <a:t>/www/</a:t>
            </a:r>
            <a:r>
              <a:rPr lang="en-US" altLang="zh-CN" sz="2400" b="1" dirty="0" err="1" smtClean="0"/>
              <a:t>cgi</a:t>
            </a:r>
            <a:r>
              <a:rPr lang="en-US" altLang="zh-CN" sz="2400" b="1" dirty="0" smtClean="0"/>
              <a:t>-bin/"</a:t>
            </a:r>
            <a:endParaRPr lang="zh-CN" altLang="zh-CN" sz="2400" b="1" dirty="0" smtClean="0"/>
          </a:p>
          <a:p>
            <a:r>
              <a:rPr lang="en-US" altLang="zh-CN" sz="2400" dirty="0" smtClean="0"/>
              <a:t>&lt;Directory "/</a:t>
            </a:r>
            <a:r>
              <a:rPr lang="en-US" altLang="zh-CN" sz="2400" dirty="0" err="1" smtClean="0"/>
              <a:t>var</a:t>
            </a:r>
            <a:r>
              <a:rPr lang="en-US" altLang="zh-CN" sz="2400" dirty="0" smtClean="0"/>
              <a:t>/www/</a:t>
            </a:r>
            <a:r>
              <a:rPr lang="en-US" altLang="zh-CN" sz="2400" dirty="0" err="1" smtClean="0"/>
              <a:t>cgi</a:t>
            </a:r>
            <a:r>
              <a:rPr lang="en-US" altLang="zh-CN" sz="2400" dirty="0" smtClean="0"/>
              <a:t>-bin"&gt;</a:t>
            </a:r>
            <a:endParaRPr lang="zh-CN" altLang="zh-CN" sz="2400" dirty="0" smtClean="0"/>
          </a:p>
          <a:p>
            <a:r>
              <a:rPr lang="en-US" altLang="zh-CN" sz="2400" dirty="0" smtClean="0"/>
              <a:t>    </a:t>
            </a:r>
            <a:r>
              <a:rPr lang="en-US" altLang="zh-CN" sz="2400" dirty="0" err="1" smtClean="0"/>
              <a:t>AllowOverride</a:t>
            </a:r>
            <a:r>
              <a:rPr lang="en-US" altLang="zh-CN" sz="2400" dirty="0" smtClean="0"/>
              <a:t> None</a:t>
            </a:r>
            <a:endParaRPr lang="zh-CN" altLang="zh-CN" sz="2400" dirty="0" smtClean="0"/>
          </a:p>
          <a:p>
            <a:r>
              <a:rPr lang="en-US" altLang="zh-CN" sz="2400" dirty="0" smtClean="0"/>
              <a:t>    Options None</a:t>
            </a:r>
            <a:endParaRPr lang="zh-CN" altLang="zh-CN" sz="2400" dirty="0" smtClean="0"/>
          </a:p>
          <a:p>
            <a:r>
              <a:rPr lang="en-US" altLang="zh-CN" sz="2400" dirty="0" smtClean="0"/>
              <a:t>    Require all granted</a:t>
            </a:r>
            <a:endParaRPr lang="zh-CN" altLang="zh-CN" sz="2400" dirty="0" smtClean="0"/>
          </a:p>
          <a:p>
            <a:r>
              <a:rPr lang="en-US" altLang="zh-CN" sz="2400" dirty="0" smtClean="0"/>
              <a:t>&lt;/Directory&gt;</a:t>
            </a:r>
            <a:endParaRPr lang="zh-CN" alt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CGI</a:t>
            </a:r>
            <a:r>
              <a:rPr lang="zh-CN" altLang="en-US" dirty="0" smtClean="0"/>
              <a:t>脚本并浏览测试</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创建 </a:t>
            </a:r>
            <a:r>
              <a:rPr lang="en-US" altLang="zh-CN" dirty="0" smtClean="0"/>
              <a:t>/</a:t>
            </a:r>
            <a:r>
              <a:rPr lang="en-US" altLang="zh-CN" dirty="0" err="1" smtClean="0"/>
              <a:t>var</a:t>
            </a:r>
            <a:r>
              <a:rPr lang="en-US" altLang="zh-CN" dirty="0" smtClean="0"/>
              <a:t>/www/</a:t>
            </a:r>
            <a:r>
              <a:rPr lang="en-US" altLang="zh-CN" dirty="0" err="1" smtClean="0"/>
              <a:t>cgi</a:t>
            </a:r>
            <a:r>
              <a:rPr lang="en-US" altLang="zh-CN" dirty="0" smtClean="0"/>
              <a:t>-bin/test.pl</a:t>
            </a:r>
          </a:p>
          <a:p>
            <a:endParaRPr lang="en-US" altLang="zh-CN" dirty="0" smtClean="0"/>
          </a:p>
          <a:p>
            <a:endParaRPr lang="en-US" altLang="zh-CN" dirty="0" smtClean="0"/>
          </a:p>
          <a:p>
            <a:endParaRPr lang="en-US" altLang="zh-CN" dirty="0" smtClean="0"/>
          </a:p>
          <a:p>
            <a:r>
              <a:rPr lang="zh-CN" altLang="en-US" dirty="0" smtClean="0"/>
              <a:t>添加可执行权限并进行浏览测试</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46</a:t>
            </a:fld>
            <a:endParaRPr lang="en-US" altLang="zh-CN" dirty="0"/>
          </a:p>
        </p:txBody>
      </p:sp>
      <p:sp>
        <p:nvSpPr>
          <p:cNvPr id="7" name="TextBox 6"/>
          <p:cNvSpPr txBox="1"/>
          <p:nvPr/>
        </p:nvSpPr>
        <p:spPr>
          <a:xfrm>
            <a:off x="827584" y="2132856"/>
            <a:ext cx="770485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b="1" dirty="0" smtClean="0"/>
              <a:t>#!/</a:t>
            </a:r>
            <a:r>
              <a:rPr lang="en-US" altLang="zh-CN" sz="2400" b="1" dirty="0" err="1" smtClean="0"/>
              <a:t>usr</a:t>
            </a:r>
            <a:r>
              <a:rPr lang="en-US" altLang="zh-CN" sz="2400" b="1" dirty="0" smtClean="0"/>
              <a:t>/bin/</a:t>
            </a:r>
            <a:r>
              <a:rPr lang="en-US" altLang="zh-CN" sz="2400" b="1" dirty="0" err="1" smtClean="0"/>
              <a:t>perl</a:t>
            </a:r>
            <a:endParaRPr lang="zh-CN" altLang="zh-CN" sz="2400" b="1" dirty="0" smtClean="0"/>
          </a:p>
          <a:p>
            <a:r>
              <a:rPr lang="en-US" altLang="zh-CN" sz="2400" b="1" dirty="0" smtClean="0"/>
              <a:t>print "Content-type: text/html\n\n";</a:t>
            </a:r>
            <a:endParaRPr lang="zh-CN" altLang="zh-CN" sz="2400" b="1" dirty="0" smtClean="0"/>
          </a:p>
          <a:p>
            <a:r>
              <a:rPr lang="en-US" altLang="zh-CN" sz="2400" b="1" dirty="0" smtClean="0"/>
              <a:t>print "Hello, World. Perl“;</a:t>
            </a:r>
            <a:endParaRPr lang="zh-CN" altLang="en-US" sz="2400" b="1" dirty="0"/>
          </a:p>
        </p:txBody>
      </p:sp>
      <p:sp>
        <p:nvSpPr>
          <p:cNvPr id="8" name="TextBox 7"/>
          <p:cNvSpPr txBox="1"/>
          <p:nvPr/>
        </p:nvSpPr>
        <p:spPr>
          <a:xfrm>
            <a:off x="827585" y="4221088"/>
            <a:ext cx="7704856" cy="181588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t># </a:t>
            </a:r>
            <a:r>
              <a:rPr lang="en-US" altLang="zh-CN" sz="2800" dirty="0" err="1" smtClean="0"/>
              <a:t>chmod</a:t>
            </a:r>
            <a:r>
              <a:rPr lang="en-US" altLang="zh-CN" sz="2800" dirty="0" smtClean="0"/>
              <a:t> +x /</a:t>
            </a:r>
            <a:r>
              <a:rPr lang="en-US" altLang="zh-CN" sz="2800" dirty="0" err="1" smtClean="0"/>
              <a:t>var</a:t>
            </a:r>
            <a:r>
              <a:rPr lang="en-US" altLang="zh-CN" sz="2800" dirty="0" smtClean="0"/>
              <a:t>/www/</a:t>
            </a:r>
            <a:r>
              <a:rPr lang="en-US" altLang="zh-CN" sz="2800" dirty="0" err="1" smtClean="0"/>
              <a:t>cgi</a:t>
            </a:r>
            <a:r>
              <a:rPr lang="en-US" altLang="zh-CN" sz="2800" dirty="0" smtClean="0"/>
              <a:t>-bin/test.pl</a:t>
            </a:r>
          </a:p>
          <a:p>
            <a:r>
              <a:rPr lang="en-US" altLang="zh-CN" sz="2800" dirty="0" smtClean="0"/>
              <a:t># </a:t>
            </a:r>
            <a:r>
              <a:rPr lang="en-US" altLang="zh-CN" sz="2800" dirty="0" err="1" smtClean="0"/>
              <a:t>elinks</a:t>
            </a:r>
            <a:r>
              <a:rPr lang="en-US" altLang="zh-CN" sz="2800" dirty="0" smtClean="0"/>
              <a:t> http://www.ls-al.me/cgi-bin/test.pl</a:t>
            </a:r>
          </a:p>
          <a:p>
            <a:r>
              <a:rPr lang="en-US" altLang="zh-CN" sz="2800" dirty="0" smtClean="0"/>
              <a:t># </a:t>
            </a:r>
            <a:r>
              <a:rPr lang="en-US" altLang="zh-CN" sz="2800" dirty="0" err="1" smtClean="0"/>
              <a:t>elinks</a:t>
            </a:r>
            <a:r>
              <a:rPr lang="en-US" altLang="zh-CN" sz="2800" dirty="0" smtClean="0"/>
              <a:t> http://www.olabs.org/cgi-bin/test.pl</a:t>
            </a:r>
          </a:p>
          <a:p>
            <a:r>
              <a:rPr lang="en-US" altLang="zh-CN" sz="2800" dirty="0" smtClean="0"/>
              <a:t># </a:t>
            </a:r>
            <a:r>
              <a:rPr lang="en-US" altLang="zh-CN" sz="2800" dirty="0" err="1" smtClean="0"/>
              <a:t>elinks</a:t>
            </a:r>
            <a:r>
              <a:rPr lang="en-US" altLang="zh-CN" sz="2800" dirty="0" smtClean="0"/>
              <a:t> http://www.olabs.net/cgi-bin/test.pl</a:t>
            </a:r>
            <a:endParaRPr lang="en-US" altLang="zh-CN"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为虚拟主机配置</a:t>
            </a:r>
            <a:r>
              <a:rPr lang="en-US" altLang="zh-CN" dirty="0" err="1" smtClean="0"/>
              <a:t>ScriptAlias</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smtClean="0"/>
              <a:t>在</a:t>
            </a:r>
            <a:r>
              <a:rPr lang="en-US" altLang="zh-CN" dirty="0" smtClean="0"/>
              <a:t> </a:t>
            </a:r>
            <a:r>
              <a:rPr lang="en-US" altLang="zh-CN" dirty="0" err="1" smtClean="0"/>
              <a:t>VirtualHost</a:t>
            </a:r>
            <a:r>
              <a:rPr lang="en-US" altLang="zh-CN" dirty="0" smtClean="0"/>
              <a:t> </a:t>
            </a:r>
            <a:r>
              <a:rPr lang="zh-CN" altLang="zh-CN" dirty="0" smtClean="0"/>
              <a:t>容器中配置</a:t>
            </a:r>
            <a:r>
              <a:rPr lang="en-US" altLang="zh-CN" dirty="0" smtClean="0"/>
              <a:t> </a:t>
            </a:r>
            <a:r>
              <a:rPr lang="en-US" altLang="zh-CN" dirty="0" err="1" smtClean="0"/>
              <a:t>ScriptAlias</a:t>
            </a:r>
            <a:r>
              <a:rPr lang="en-US" altLang="zh-CN" dirty="0" smtClean="0"/>
              <a:t> </a:t>
            </a:r>
            <a:r>
              <a:rPr lang="zh-CN" altLang="zh-CN" dirty="0" smtClean="0"/>
              <a:t>指令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
        <p:nvSpPr>
          <p:cNvPr id="7" name="TextBox 6"/>
          <p:cNvSpPr txBox="1"/>
          <p:nvPr/>
        </p:nvSpPr>
        <p:spPr>
          <a:xfrm>
            <a:off x="467544" y="1916832"/>
            <a:ext cx="8136904" cy="38164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200" dirty="0" smtClean="0"/>
              <a:t>&lt;</a:t>
            </a:r>
            <a:r>
              <a:rPr lang="en-US" altLang="zh-CN" sz="2200" dirty="0" err="1" smtClean="0"/>
              <a:t>VirtualHost</a:t>
            </a:r>
            <a:r>
              <a:rPr lang="en-US" altLang="zh-CN" sz="2200" dirty="0" smtClean="0"/>
              <a:t> *:80&gt;</a:t>
            </a:r>
          </a:p>
          <a:p>
            <a:r>
              <a:rPr lang="en-US" altLang="zh-CN" sz="2200" dirty="0" smtClean="0"/>
              <a:t>    </a:t>
            </a:r>
            <a:r>
              <a:rPr lang="en-US" altLang="zh-CN" sz="2200" dirty="0" err="1" smtClean="0"/>
              <a:t>ServerName</a:t>
            </a:r>
            <a:r>
              <a:rPr lang="en-US" altLang="zh-CN" sz="2200" dirty="0" smtClean="0"/>
              <a:t> www.olabs.org</a:t>
            </a:r>
          </a:p>
          <a:p>
            <a:r>
              <a:rPr lang="en-US" altLang="zh-CN" sz="2200" dirty="0" smtClean="0"/>
              <a:t>    </a:t>
            </a:r>
            <a:r>
              <a:rPr lang="en-US" altLang="zh-CN" sz="2200" dirty="0" err="1" smtClean="0"/>
              <a:t>DocumentRoot</a:t>
            </a:r>
            <a:r>
              <a:rPr lang="en-US" altLang="zh-CN" sz="2200" dirty="0" smtClean="0"/>
              <a:t> "/</a:t>
            </a:r>
            <a:r>
              <a:rPr lang="en-US" altLang="zh-CN" sz="2200" dirty="0" err="1" smtClean="0"/>
              <a:t>var</a:t>
            </a:r>
            <a:r>
              <a:rPr lang="en-US" altLang="zh-CN" sz="2200" dirty="0" smtClean="0"/>
              <a:t>/www/</a:t>
            </a:r>
            <a:r>
              <a:rPr lang="en-US" altLang="zh-CN" sz="2200" dirty="0" err="1" smtClean="0"/>
              <a:t>vhosts</a:t>
            </a:r>
            <a:r>
              <a:rPr lang="en-US" altLang="zh-CN" sz="2200" dirty="0" smtClean="0"/>
              <a:t>/olabs.org/</a:t>
            </a:r>
            <a:r>
              <a:rPr lang="en-US" altLang="zh-CN" sz="2200" dirty="0" err="1" smtClean="0"/>
              <a:t>htdocs</a:t>
            </a:r>
            <a:r>
              <a:rPr lang="en-US" altLang="zh-CN" sz="2200" dirty="0" smtClean="0"/>
              <a:t>/"</a:t>
            </a:r>
          </a:p>
          <a:p>
            <a:r>
              <a:rPr lang="en-US" altLang="zh-CN" sz="2200" dirty="0" smtClean="0"/>
              <a:t>    ………………</a:t>
            </a:r>
          </a:p>
          <a:p>
            <a:r>
              <a:rPr lang="en-US" altLang="zh-CN" sz="2200" dirty="0" smtClean="0"/>
              <a:t>    </a:t>
            </a:r>
            <a:r>
              <a:rPr lang="en-US" altLang="zh-CN" sz="2200" b="1" dirty="0" err="1" smtClean="0">
                <a:solidFill>
                  <a:srgbClr val="002060"/>
                </a:solidFill>
              </a:rPr>
              <a:t>ScriptAlias</a:t>
            </a:r>
            <a:r>
              <a:rPr lang="en-US" altLang="zh-CN" sz="2200" b="1" dirty="0" smtClean="0">
                <a:solidFill>
                  <a:srgbClr val="002060"/>
                </a:solidFill>
              </a:rPr>
              <a:t> /</a:t>
            </a:r>
            <a:r>
              <a:rPr lang="en-US" altLang="zh-CN" sz="2200" b="1" dirty="0" err="1" smtClean="0">
                <a:solidFill>
                  <a:srgbClr val="002060"/>
                </a:solidFill>
              </a:rPr>
              <a:t>cgi</a:t>
            </a:r>
            <a:r>
              <a:rPr lang="en-US" altLang="zh-CN" sz="2200" b="1" dirty="0" smtClean="0">
                <a:solidFill>
                  <a:srgbClr val="002060"/>
                </a:solidFill>
              </a:rPr>
              <a:t>-bin/ "/</a:t>
            </a:r>
            <a:r>
              <a:rPr lang="en-US" altLang="zh-CN" sz="2200" b="1" dirty="0" err="1" smtClean="0">
                <a:solidFill>
                  <a:srgbClr val="002060"/>
                </a:solidFill>
              </a:rPr>
              <a:t>var</a:t>
            </a:r>
            <a:r>
              <a:rPr lang="en-US" altLang="zh-CN" sz="2200" b="1" dirty="0" smtClean="0">
                <a:solidFill>
                  <a:srgbClr val="002060"/>
                </a:solidFill>
              </a:rPr>
              <a:t>/www/</a:t>
            </a:r>
            <a:r>
              <a:rPr lang="en-US" altLang="zh-CN" sz="2200" b="1" dirty="0" err="1" smtClean="0">
                <a:solidFill>
                  <a:srgbClr val="002060"/>
                </a:solidFill>
              </a:rPr>
              <a:t>vhosts</a:t>
            </a:r>
            <a:r>
              <a:rPr lang="en-US" altLang="zh-CN" sz="2200" b="1" dirty="0" smtClean="0">
                <a:solidFill>
                  <a:srgbClr val="002060"/>
                </a:solidFill>
              </a:rPr>
              <a:t>/olabs.org/</a:t>
            </a:r>
            <a:r>
              <a:rPr lang="en-US" altLang="zh-CN" sz="2200" b="1" dirty="0" err="1" smtClean="0">
                <a:solidFill>
                  <a:srgbClr val="002060"/>
                </a:solidFill>
              </a:rPr>
              <a:t>cgi</a:t>
            </a:r>
            <a:r>
              <a:rPr lang="en-US" altLang="zh-CN" sz="2200" b="1" dirty="0" smtClean="0">
                <a:solidFill>
                  <a:srgbClr val="002060"/>
                </a:solidFill>
              </a:rPr>
              <a:t>-bin/"</a:t>
            </a:r>
          </a:p>
          <a:p>
            <a:r>
              <a:rPr lang="en-US" altLang="zh-CN" sz="2200" dirty="0" smtClean="0"/>
              <a:t>    &lt;Directory "/</a:t>
            </a:r>
            <a:r>
              <a:rPr lang="en-US" altLang="zh-CN" sz="2200" dirty="0" err="1" smtClean="0"/>
              <a:t>var</a:t>
            </a:r>
            <a:r>
              <a:rPr lang="en-US" altLang="zh-CN" sz="2200" dirty="0" smtClean="0"/>
              <a:t>/www/</a:t>
            </a:r>
            <a:r>
              <a:rPr lang="en-US" altLang="zh-CN" sz="2200" dirty="0" err="1" smtClean="0"/>
              <a:t>vhosts</a:t>
            </a:r>
            <a:r>
              <a:rPr lang="en-US" altLang="zh-CN" sz="2200" dirty="0" smtClean="0"/>
              <a:t>/olabs.org/</a:t>
            </a:r>
            <a:r>
              <a:rPr lang="en-US" altLang="zh-CN" sz="2200" dirty="0" err="1" smtClean="0"/>
              <a:t>cgi</a:t>
            </a:r>
            <a:r>
              <a:rPr lang="en-US" altLang="zh-CN" sz="2200" dirty="0" smtClean="0"/>
              <a:t>-bin"&gt;</a:t>
            </a:r>
          </a:p>
          <a:p>
            <a:r>
              <a:rPr lang="en-US" altLang="zh-CN" sz="2200" dirty="0" smtClean="0"/>
              <a:t>        </a:t>
            </a:r>
            <a:r>
              <a:rPr lang="en-US" altLang="zh-CN" sz="2200" dirty="0" err="1" smtClean="0"/>
              <a:t>AllowOverride</a:t>
            </a:r>
            <a:r>
              <a:rPr lang="en-US" altLang="zh-CN" sz="2200" dirty="0" smtClean="0"/>
              <a:t> None</a:t>
            </a:r>
          </a:p>
          <a:p>
            <a:r>
              <a:rPr lang="en-US" altLang="zh-CN" sz="2200" dirty="0" smtClean="0"/>
              <a:t>        Options None</a:t>
            </a:r>
          </a:p>
          <a:p>
            <a:r>
              <a:rPr lang="en-US" altLang="zh-CN" sz="2200" dirty="0" smtClean="0"/>
              <a:t>        Require all granted</a:t>
            </a:r>
          </a:p>
          <a:p>
            <a:r>
              <a:rPr lang="en-US" altLang="zh-CN" sz="2200" dirty="0" smtClean="0"/>
              <a:t>    &lt;/Directory&gt;</a:t>
            </a:r>
          </a:p>
          <a:p>
            <a:r>
              <a:rPr lang="en-US" altLang="zh-CN" sz="2200" dirty="0" smtClean="0"/>
              <a:t>&lt;/</a:t>
            </a:r>
            <a:r>
              <a:rPr lang="en-US" altLang="zh-CN" sz="2200" dirty="0" err="1" smtClean="0"/>
              <a:t>VirtualHost</a:t>
            </a:r>
            <a:r>
              <a:rPr lang="en-US" altLang="zh-CN" sz="2200" dirty="0" smtClean="0"/>
              <a:t>&gt;</a:t>
            </a:r>
            <a:endParaRPr lang="zh-CN" altLang="en-US" sz="22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ScriptAlias</a:t>
            </a:r>
            <a:r>
              <a:rPr lang="zh-CN" altLang="en-US" dirty="0" smtClean="0"/>
              <a:t>说明</a:t>
            </a:r>
            <a:endParaRPr lang="zh-CN" altLang="en-US" dirty="0"/>
          </a:p>
        </p:txBody>
      </p:sp>
      <p:sp>
        <p:nvSpPr>
          <p:cNvPr id="3" name="内容占位符 2"/>
          <p:cNvSpPr>
            <a:spLocks noGrp="1"/>
          </p:cNvSpPr>
          <p:nvPr>
            <p:ph idx="1"/>
          </p:nvPr>
        </p:nvSpPr>
        <p:spPr/>
        <p:txBody>
          <a:bodyPr/>
          <a:lstStyle/>
          <a:p>
            <a:r>
              <a:rPr lang="en-US" altLang="zh-CN" dirty="0" err="1" smtClean="0"/>
              <a:t>ScriptAlias</a:t>
            </a:r>
            <a:r>
              <a:rPr lang="zh-CN" altLang="en-US" dirty="0" smtClean="0"/>
              <a:t>指令除了可以映射目录之外，还可以直接映射</a:t>
            </a:r>
            <a:r>
              <a:rPr lang="en-US" altLang="zh-CN" dirty="0" smtClean="0"/>
              <a:t>CGI</a:t>
            </a:r>
            <a:r>
              <a:rPr lang="zh-CN" altLang="en-US" dirty="0" smtClean="0"/>
              <a:t>程序</a:t>
            </a:r>
            <a:endParaRPr lang="en-US" altLang="zh-CN" dirty="0" smtClean="0"/>
          </a:p>
          <a:p>
            <a:r>
              <a:rPr lang="zh-CN" altLang="en-US" dirty="0" smtClean="0"/>
              <a:t>例如</a:t>
            </a:r>
            <a:endParaRPr lang="en-US" altLang="zh-CN" dirty="0" smtClean="0"/>
          </a:p>
          <a:p>
            <a:pPr lvl="1">
              <a:buNone/>
            </a:pPr>
            <a:r>
              <a:rPr lang="en-US" altLang="zh-CN" b="1" dirty="0" err="1" smtClean="0">
                <a:solidFill>
                  <a:srgbClr val="002060"/>
                </a:solidFill>
              </a:rPr>
              <a:t>ScriptAlias</a:t>
            </a:r>
            <a:r>
              <a:rPr lang="en-US" altLang="zh-CN" b="1" dirty="0" smtClean="0">
                <a:solidFill>
                  <a:srgbClr val="002060"/>
                </a:solidFill>
              </a:rPr>
              <a:t>   /</a:t>
            </a:r>
            <a:r>
              <a:rPr lang="en-US" altLang="zh-CN" b="1" dirty="0" err="1" smtClean="0">
                <a:solidFill>
                  <a:srgbClr val="002060"/>
                </a:solidFill>
              </a:rPr>
              <a:t>cgit</a:t>
            </a:r>
            <a:r>
              <a:rPr lang="en-US" altLang="zh-CN" b="1" dirty="0" smtClean="0">
                <a:solidFill>
                  <a:srgbClr val="002060"/>
                </a:solidFill>
              </a:rPr>
              <a:t>   /</a:t>
            </a:r>
            <a:r>
              <a:rPr lang="en-US" altLang="zh-CN" b="1" dirty="0" err="1" smtClean="0">
                <a:solidFill>
                  <a:srgbClr val="002060"/>
                </a:solidFill>
              </a:rPr>
              <a:t>var</a:t>
            </a:r>
            <a:r>
              <a:rPr lang="en-US" altLang="zh-CN" b="1" dirty="0" smtClean="0">
                <a:solidFill>
                  <a:srgbClr val="002060"/>
                </a:solidFill>
              </a:rPr>
              <a:t>/www/</a:t>
            </a:r>
            <a:r>
              <a:rPr lang="en-US" altLang="zh-CN" b="1" dirty="0" err="1" smtClean="0">
                <a:solidFill>
                  <a:srgbClr val="002060"/>
                </a:solidFill>
              </a:rPr>
              <a:t>cgi</a:t>
            </a:r>
            <a:r>
              <a:rPr lang="en-US" altLang="zh-CN" b="1" dirty="0" smtClean="0">
                <a:solidFill>
                  <a:srgbClr val="002060"/>
                </a:solidFill>
              </a:rPr>
              <a:t>-bin/</a:t>
            </a:r>
            <a:r>
              <a:rPr lang="en-US" altLang="zh-CN" b="1" dirty="0" err="1" smtClean="0">
                <a:solidFill>
                  <a:srgbClr val="002060"/>
                </a:solidFill>
              </a:rPr>
              <a:t>cgit</a:t>
            </a:r>
            <a:endParaRPr lang="en-US" altLang="zh-CN" b="1" dirty="0" smtClean="0">
              <a:solidFill>
                <a:srgbClr val="002060"/>
              </a:solidFill>
            </a:endParaRPr>
          </a:p>
          <a:p>
            <a:pPr lvl="1"/>
            <a:r>
              <a:rPr lang="en-US" altLang="zh-CN" dirty="0" smtClean="0"/>
              <a:t>/</a:t>
            </a:r>
            <a:r>
              <a:rPr lang="en-US" altLang="zh-CN" dirty="0" err="1" smtClean="0"/>
              <a:t>var</a:t>
            </a:r>
            <a:r>
              <a:rPr lang="en-US" altLang="zh-CN" dirty="0" smtClean="0"/>
              <a:t>/www/</a:t>
            </a:r>
            <a:r>
              <a:rPr lang="en-US" altLang="zh-CN" dirty="0" err="1" smtClean="0"/>
              <a:t>cgi</a:t>
            </a:r>
            <a:r>
              <a:rPr lang="en-US" altLang="zh-CN" dirty="0" smtClean="0"/>
              <a:t>-bin/</a:t>
            </a:r>
            <a:r>
              <a:rPr lang="en-US" altLang="zh-CN" dirty="0" err="1" smtClean="0"/>
              <a:t>cgit</a:t>
            </a:r>
            <a:r>
              <a:rPr lang="en-US" altLang="zh-CN" dirty="0" smtClean="0"/>
              <a:t> </a:t>
            </a:r>
            <a:r>
              <a:rPr lang="zh-CN" altLang="en-US" dirty="0" smtClean="0"/>
              <a:t>是一个</a:t>
            </a:r>
            <a:r>
              <a:rPr lang="en-US" altLang="zh-CN" dirty="0" smtClean="0"/>
              <a:t>CGI</a:t>
            </a:r>
            <a:r>
              <a:rPr lang="zh-CN" altLang="en-US" dirty="0" smtClean="0"/>
              <a:t>程序</a:t>
            </a:r>
            <a:endParaRPr lang="en-US" altLang="zh-CN" dirty="0" smtClean="0"/>
          </a:p>
          <a:p>
            <a:pPr lvl="1"/>
            <a:r>
              <a:rPr lang="zh-CN" altLang="en-US" dirty="0" smtClean="0"/>
              <a:t>当访问 </a:t>
            </a:r>
            <a:r>
              <a:rPr lang="en-US" altLang="zh-CN" b="1" dirty="0" smtClean="0"/>
              <a:t>http://xxx.xxx.xxx/cgit </a:t>
            </a:r>
            <a:r>
              <a:rPr lang="zh-CN" altLang="en-US" dirty="0" smtClean="0"/>
              <a:t>时将直接执行 </a:t>
            </a:r>
            <a:r>
              <a:rPr lang="en-US" altLang="zh-CN" dirty="0" smtClean="0"/>
              <a:t>/</a:t>
            </a:r>
            <a:r>
              <a:rPr lang="en-US" altLang="zh-CN" dirty="0" err="1" smtClean="0"/>
              <a:t>var</a:t>
            </a:r>
            <a:r>
              <a:rPr lang="en-US" altLang="zh-CN" dirty="0" smtClean="0"/>
              <a:t>/www/</a:t>
            </a:r>
            <a:r>
              <a:rPr lang="en-US" altLang="zh-CN" dirty="0" err="1" smtClean="0"/>
              <a:t>cgi</a:t>
            </a:r>
            <a:r>
              <a:rPr lang="en-US" altLang="zh-CN" dirty="0" smtClean="0"/>
              <a:t>-bin/</a:t>
            </a:r>
            <a:r>
              <a:rPr lang="en-US" altLang="zh-CN" dirty="0" err="1" smtClean="0"/>
              <a:t>cgit</a:t>
            </a:r>
            <a:r>
              <a:rPr lang="en-US" altLang="zh-CN" dirty="0" smtClean="0"/>
              <a:t> </a:t>
            </a:r>
            <a:r>
              <a:rPr lang="zh-CN" altLang="en-US" dirty="0" smtClean="0"/>
              <a:t>程序</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在任意目录中执行 </a:t>
            </a:r>
            <a:r>
              <a:rPr lang="en-US" altLang="zh-CN" dirty="0" smtClean="0"/>
              <a:t>CGI </a:t>
            </a:r>
            <a:r>
              <a:rPr lang="zh-CN" altLang="en-US" dirty="0" smtClean="0"/>
              <a:t>程序</a:t>
            </a:r>
            <a:endParaRPr lang="zh-CN" altLang="en-US" dirty="0"/>
          </a:p>
        </p:txBody>
      </p:sp>
      <p:sp>
        <p:nvSpPr>
          <p:cNvPr id="3" name="内容占位符 2"/>
          <p:cNvSpPr>
            <a:spLocks noGrp="1"/>
          </p:cNvSpPr>
          <p:nvPr>
            <p:ph idx="1"/>
          </p:nvPr>
        </p:nvSpPr>
        <p:spPr/>
        <p:txBody>
          <a:bodyPr/>
          <a:lstStyle/>
          <a:p>
            <a:r>
              <a:rPr lang="zh-CN" altLang="en-US" dirty="0" smtClean="0"/>
              <a:t>配置方法</a:t>
            </a:r>
            <a:endParaRPr lang="en-US" altLang="zh-CN" dirty="0" smtClean="0"/>
          </a:p>
          <a:p>
            <a:pPr lvl="1"/>
            <a:r>
              <a:rPr lang="zh-CN" altLang="en-US" dirty="0" smtClean="0"/>
              <a:t>用 </a:t>
            </a:r>
            <a:r>
              <a:rPr lang="en-US" altLang="zh-CN" dirty="0" err="1" smtClean="0"/>
              <a:t>AddHandler</a:t>
            </a:r>
            <a:r>
              <a:rPr lang="en-US" altLang="zh-CN" dirty="0" smtClean="0"/>
              <a:t> </a:t>
            </a:r>
            <a:r>
              <a:rPr lang="zh-CN" altLang="en-US" dirty="0" smtClean="0"/>
              <a:t>或 </a:t>
            </a:r>
            <a:r>
              <a:rPr lang="en-US" altLang="zh-CN" dirty="0" err="1" smtClean="0"/>
              <a:t>SetHandler</a:t>
            </a:r>
            <a:r>
              <a:rPr lang="en-US" altLang="zh-CN" dirty="0" smtClean="0"/>
              <a:t> </a:t>
            </a:r>
            <a:r>
              <a:rPr lang="zh-CN" altLang="en-US" dirty="0" smtClean="0"/>
              <a:t>指令激活 </a:t>
            </a:r>
            <a:r>
              <a:rPr lang="en-US" altLang="zh-CN" dirty="0" err="1" smtClean="0"/>
              <a:t>cgi</a:t>
            </a:r>
            <a:r>
              <a:rPr lang="en-US" altLang="zh-CN" dirty="0" smtClean="0"/>
              <a:t>-script </a:t>
            </a:r>
            <a:r>
              <a:rPr lang="zh-CN" altLang="en-US" dirty="0" smtClean="0"/>
              <a:t>处理器</a:t>
            </a:r>
          </a:p>
          <a:p>
            <a:pPr lvl="1"/>
            <a:r>
              <a:rPr lang="zh-CN" altLang="en-US" dirty="0" smtClean="0"/>
              <a:t>在目录容器的 </a:t>
            </a:r>
            <a:r>
              <a:rPr lang="en-US" altLang="zh-CN" dirty="0" smtClean="0"/>
              <a:t>Options </a:t>
            </a:r>
            <a:r>
              <a:rPr lang="zh-CN" altLang="en-US" dirty="0" smtClean="0"/>
              <a:t>指令中启用 </a:t>
            </a:r>
            <a:r>
              <a:rPr lang="en-US" altLang="zh-CN" dirty="0" err="1" smtClean="0"/>
              <a:t>ExecCGI</a:t>
            </a:r>
            <a:r>
              <a:rPr lang="en-US" altLang="zh-CN" dirty="0" smtClean="0"/>
              <a:t> </a:t>
            </a:r>
            <a:r>
              <a:rPr lang="zh-CN" altLang="en-US" dirty="0" smtClean="0"/>
              <a:t>选项</a:t>
            </a:r>
            <a:endParaRPr lang="en-US" altLang="zh-CN" dirty="0" smtClean="0"/>
          </a:p>
          <a:p>
            <a:r>
              <a:rPr lang="en-US" altLang="zh-CN" sz="2800" dirty="0" err="1" smtClean="0"/>
              <a:t>AddHandler</a:t>
            </a:r>
            <a:r>
              <a:rPr lang="en-US" altLang="zh-CN" sz="2800" dirty="0" smtClean="0"/>
              <a:t> /</a:t>
            </a:r>
            <a:r>
              <a:rPr lang="zh-CN" altLang="en-US" sz="2800" dirty="0" smtClean="0"/>
              <a:t> </a:t>
            </a:r>
            <a:r>
              <a:rPr lang="en-US" altLang="zh-CN" sz="2800" dirty="0" err="1" smtClean="0"/>
              <a:t>SetHandler</a:t>
            </a:r>
            <a:r>
              <a:rPr lang="en-US" altLang="zh-CN" sz="2800" dirty="0" smtClean="0"/>
              <a:t> </a:t>
            </a:r>
            <a:r>
              <a:rPr lang="zh-CN" altLang="en-US" dirty="0" smtClean="0"/>
              <a:t>指令</a:t>
            </a:r>
            <a:endParaRPr lang="en-US" altLang="zh-CN" dirty="0" smtClean="0"/>
          </a:p>
          <a:p>
            <a:pPr lvl="1">
              <a:buNone/>
            </a:pPr>
            <a:r>
              <a:rPr lang="en-US" altLang="zh-CN" b="1" dirty="0" smtClean="0">
                <a:solidFill>
                  <a:srgbClr val="002060"/>
                </a:solidFill>
              </a:rPr>
              <a:t>    </a:t>
            </a:r>
            <a:r>
              <a:rPr lang="en-US" altLang="zh-CN" b="1" dirty="0" err="1" smtClean="0">
                <a:solidFill>
                  <a:srgbClr val="002060"/>
                </a:solidFill>
              </a:rPr>
              <a:t>AddHandler</a:t>
            </a:r>
            <a:r>
              <a:rPr lang="en-US" altLang="zh-CN" b="1" dirty="0" smtClean="0">
                <a:solidFill>
                  <a:srgbClr val="002060"/>
                </a:solidFill>
              </a:rPr>
              <a:t> </a:t>
            </a:r>
            <a:r>
              <a:rPr lang="en-US" altLang="zh-CN" b="1" dirty="0" err="1" smtClean="0">
                <a:solidFill>
                  <a:srgbClr val="002060"/>
                </a:solidFill>
              </a:rPr>
              <a:t>cgi</a:t>
            </a:r>
            <a:r>
              <a:rPr lang="en-US" altLang="zh-CN" b="1" dirty="0" smtClean="0">
                <a:solidFill>
                  <a:srgbClr val="002060"/>
                </a:solidFill>
              </a:rPr>
              <a:t>-script .</a:t>
            </a:r>
            <a:r>
              <a:rPr lang="en-US" altLang="zh-CN" b="1" dirty="0" err="1" smtClean="0">
                <a:solidFill>
                  <a:srgbClr val="002060"/>
                </a:solidFill>
              </a:rPr>
              <a:t>cgi</a:t>
            </a:r>
            <a:r>
              <a:rPr lang="en-US" altLang="zh-CN" b="1" dirty="0" smtClean="0">
                <a:solidFill>
                  <a:srgbClr val="002060"/>
                </a:solidFill>
              </a:rPr>
              <a:t> .pl</a:t>
            </a:r>
          </a:p>
          <a:p>
            <a:pPr lvl="1"/>
            <a:r>
              <a:rPr lang="zh-CN" altLang="zh-CN" dirty="0" smtClean="0"/>
              <a:t>用于在文件扩展名与特定的处理器</a:t>
            </a:r>
            <a:r>
              <a:rPr lang="en-US" altLang="zh-CN" dirty="0" smtClean="0"/>
              <a:t> </a:t>
            </a:r>
            <a:r>
              <a:rPr lang="zh-CN" altLang="zh-CN" dirty="0" smtClean="0"/>
              <a:t>之间建立映射</a:t>
            </a:r>
            <a:endParaRPr lang="en-US" altLang="zh-CN" dirty="0" smtClean="0"/>
          </a:p>
          <a:p>
            <a:pPr lvl="1"/>
            <a:r>
              <a:rPr lang="zh-CN" altLang="zh-CN" dirty="0" smtClean="0"/>
              <a:t>告诉服务器哪些文件是</a:t>
            </a:r>
            <a:r>
              <a:rPr lang="en-US" altLang="zh-CN" dirty="0" smtClean="0"/>
              <a:t> CGI </a:t>
            </a:r>
            <a:r>
              <a:rPr lang="zh-CN" altLang="zh-CN" dirty="0" smtClean="0"/>
              <a:t>程序文件</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zh-CN" dirty="0" smtClean="0"/>
              <a:t>下的脚本语言</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常用的脚本语言</a:t>
            </a:r>
            <a:endParaRPr lang="en-US" altLang="zh-CN" dirty="0" smtClean="0"/>
          </a:p>
          <a:p>
            <a:pPr lvl="1"/>
            <a:r>
              <a:rPr lang="en-US" altLang="zh-CN" dirty="0" smtClean="0"/>
              <a:t>Bash —— </a:t>
            </a:r>
            <a:r>
              <a:rPr lang="zh-CN" altLang="en-US" dirty="0" smtClean="0"/>
              <a:t>系统必备</a:t>
            </a:r>
            <a:endParaRPr lang="en-US" altLang="zh-CN" dirty="0" smtClean="0"/>
          </a:p>
          <a:p>
            <a:pPr lvl="1"/>
            <a:r>
              <a:rPr lang="en-US" altLang="zh-CN" dirty="0" smtClean="0"/>
              <a:t>PHP —— </a:t>
            </a:r>
            <a:r>
              <a:rPr lang="zh-CN" altLang="zh-CN" dirty="0" smtClean="0"/>
              <a:t>简明单纯</a:t>
            </a:r>
            <a:endParaRPr lang="en-US" altLang="zh-CN" dirty="0" smtClean="0"/>
          </a:p>
          <a:p>
            <a:pPr lvl="1"/>
            <a:r>
              <a:rPr lang="en-US" altLang="zh-CN" dirty="0" smtClean="0"/>
              <a:t>Perl —— </a:t>
            </a:r>
            <a:r>
              <a:rPr lang="zh-CN" altLang="zh-CN" dirty="0" smtClean="0"/>
              <a:t>凝练晦涩</a:t>
            </a:r>
            <a:endParaRPr lang="en-US" altLang="zh-CN" dirty="0" smtClean="0"/>
          </a:p>
          <a:p>
            <a:pPr lvl="1"/>
            <a:r>
              <a:rPr lang="en-US" altLang="zh-CN" dirty="0" smtClean="0"/>
              <a:t>Python —— </a:t>
            </a:r>
            <a:r>
              <a:rPr lang="zh-CN" altLang="zh-CN" dirty="0" smtClean="0"/>
              <a:t>优雅明晰</a:t>
            </a:r>
            <a:endParaRPr lang="en-US" altLang="zh-CN" dirty="0" smtClean="0"/>
          </a:p>
          <a:p>
            <a:pPr lvl="1"/>
            <a:r>
              <a:rPr lang="en-US" altLang="zh-CN" dirty="0" smtClean="0"/>
              <a:t>Ruby —— </a:t>
            </a:r>
            <a:r>
              <a:rPr lang="zh-CN" altLang="zh-CN" dirty="0" smtClean="0"/>
              <a:t>精巧灵动</a:t>
            </a:r>
            <a:endParaRPr lang="en-US" altLang="zh-CN" dirty="0" smtClean="0"/>
          </a:p>
          <a:p>
            <a:r>
              <a:rPr lang="zh-CN" altLang="en-US" dirty="0" smtClean="0"/>
              <a:t>脚本语言的主要用途</a:t>
            </a:r>
            <a:endParaRPr lang="en-US" altLang="zh-CN" dirty="0" smtClean="0"/>
          </a:p>
          <a:p>
            <a:pPr lvl="1"/>
            <a:r>
              <a:rPr lang="zh-CN" altLang="zh-CN" dirty="0" smtClean="0"/>
              <a:t>系统管理</a:t>
            </a:r>
            <a:r>
              <a:rPr lang="zh-CN" altLang="en-US" dirty="0" smtClean="0"/>
              <a:t>的自动化</a:t>
            </a:r>
            <a:endParaRPr lang="en-US" altLang="zh-CN" dirty="0" smtClean="0"/>
          </a:p>
          <a:p>
            <a:pPr lvl="1"/>
            <a:r>
              <a:rPr lang="zh-CN" altLang="zh-CN" dirty="0" smtClean="0"/>
              <a:t>动态</a:t>
            </a:r>
            <a:r>
              <a:rPr lang="en-US" altLang="zh-CN" dirty="0" smtClean="0"/>
              <a:t>Web</a:t>
            </a:r>
            <a:r>
              <a:rPr lang="zh-CN" altLang="zh-CN" dirty="0" smtClean="0"/>
              <a:t>编程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在任意目录中执行 </a:t>
            </a:r>
            <a:r>
              <a:rPr lang="en-US" altLang="zh-CN" dirty="0" smtClean="0"/>
              <a:t>CGI </a:t>
            </a:r>
            <a:r>
              <a:rPr lang="zh-CN" altLang="en-US" dirty="0" smtClean="0"/>
              <a:t>程序</a:t>
            </a:r>
            <a:r>
              <a:rPr lang="en-US" altLang="zh-CN" dirty="0" smtClean="0"/>
              <a:t/>
            </a:r>
            <a:br>
              <a:rPr lang="en-US" altLang="zh-CN" dirty="0" smtClean="0"/>
            </a:br>
            <a:r>
              <a:rPr lang="zh-CN" altLang="en-US" dirty="0" smtClean="0"/>
              <a:t>配置举例</a:t>
            </a:r>
            <a:endParaRPr lang="zh-CN" altLang="en-US" dirty="0"/>
          </a:p>
        </p:txBody>
      </p:sp>
      <p:sp>
        <p:nvSpPr>
          <p:cNvPr id="3" name="内容占位符 2"/>
          <p:cNvSpPr>
            <a:spLocks noGrp="1"/>
          </p:cNvSpPr>
          <p:nvPr>
            <p:ph idx="1"/>
          </p:nvPr>
        </p:nvSpPr>
        <p:spPr>
          <a:xfrm>
            <a:off x="457200" y="1700809"/>
            <a:ext cx="8229600" cy="576064"/>
          </a:xfrm>
        </p:spPr>
        <p:txBody>
          <a:bodyPr/>
          <a:lstStyle/>
          <a:p>
            <a:r>
              <a:rPr lang="en-US" altLang="zh-CN" dirty="0" smtClean="0"/>
              <a:t>/etc/</a:t>
            </a:r>
            <a:r>
              <a:rPr lang="en-US" altLang="zh-CN" dirty="0" err="1" smtClean="0"/>
              <a:t>httpd</a:t>
            </a:r>
            <a:r>
              <a:rPr lang="en-US" altLang="zh-CN" dirty="0" smtClean="0"/>
              <a:t>/</a:t>
            </a:r>
            <a:r>
              <a:rPr lang="en-US" altLang="zh-CN" dirty="0" err="1" smtClean="0"/>
              <a:t>conf.d</a:t>
            </a:r>
            <a:r>
              <a:rPr lang="en-US" altLang="zh-CN" dirty="0" smtClean="0"/>
              <a:t>/</a:t>
            </a:r>
            <a:r>
              <a:rPr lang="en-US" altLang="zh-CN" dirty="0" err="1" smtClean="0"/>
              <a:t>git.conf</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使用别名将 </a:t>
            </a:r>
            <a:r>
              <a:rPr lang="en-US" altLang="zh-CN" dirty="0" smtClean="0"/>
              <a:t>http://xxx.xxx.xxx</a:t>
            </a:r>
            <a:r>
              <a:rPr lang="en-US" altLang="zh-CN" b="1" dirty="0" smtClean="0">
                <a:solidFill>
                  <a:srgbClr val="002060"/>
                </a:solidFill>
              </a:rPr>
              <a:t>/git</a:t>
            </a:r>
            <a:r>
              <a:rPr lang="en-US" altLang="zh-CN" dirty="0" smtClean="0"/>
              <a:t> </a:t>
            </a:r>
            <a:r>
              <a:rPr lang="zh-CN" altLang="en-US" dirty="0" smtClean="0"/>
              <a:t>的访问映射到磁盘的 </a:t>
            </a:r>
            <a:r>
              <a:rPr lang="en-US" altLang="zh-CN" sz="2800" dirty="0" smtClean="0"/>
              <a:t>/</a:t>
            </a:r>
            <a:r>
              <a:rPr lang="en-US" altLang="zh-CN" sz="2800" dirty="0" err="1" smtClean="0"/>
              <a:t>var</a:t>
            </a:r>
            <a:r>
              <a:rPr lang="en-US" altLang="zh-CN" sz="2800" dirty="0" smtClean="0"/>
              <a:t>/www/</a:t>
            </a:r>
            <a:r>
              <a:rPr lang="en-US" altLang="zh-CN" sz="2800" dirty="0" err="1" smtClean="0"/>
              <a:t>git</a:t>
            </a:r>
            <a:r>
              <a:rPr lang="en-US" altLang="zh-CN" sz="2800" dirty="0" smtClean="0"/>
              <a:t> </a:t>
            </a:r>
            <a:r>
              <a:rPr lang="zh-CN" altLang="en-US" sz="2800" dirty="0" smtClean="0"/>
              <a:t>目录</a:t>
            </a:r>
            <a:endParaRPr lang="en-US" altLang="zh-CN" dirty="0" smtClean="0"/>
          </a:p>
          <a:p>
            <a:pPr lvl="1"/>
            <a:r>
              <a:rPr lang="zh-CN" altLang="en-US" sz="2400" dirty="0" smtClean="0"/>
              <a:t>允许执行 </a:t>
            </a:r>
            <a:r>
              <a:rPr lang="en-US" altLang="zh-CN" sz="2800" dirty="0" smtClean="0"/>
              <a:t>/</a:t>
            </a:r>
            <a:r>
              <a:rPr lang="en-US" altLang="zh-CN" sz="2800" dirty="0" err="1" smtClean="0"/>
              <a:t>var</a:t>
            </a:r>
            <a:r>
              <a:rPr lang="en-US" altLang="zh-CN" sz="2800" dirty="0" smtClean="0"/>
              <a:t>/www/</a:t>
            </a:r>
            <a:r>
              <a:rPr lang="en-US" altLang="zh-CN" sz="2800" dirty="0" err="1" smtClean="0"/>
              <a:t>git</a:t>
            </a:r>
            <a:r>
              <a:rPr lang="en-US" altLang="zh-CN" sz="2800" dirty="0" smtClean="0"/>
              <a:t> </a:t>
            </a:r>
            <a:r>
              <a:rPr lang="zh-CN" altLang="en-US" sz="2400" dirty="0" smtClean="0"/>
              <a:t>目录下的后缀名为 </a:t>
            </a:r>
            <a:r>
              <a:rPr lang="en-US" altLang="zh-CN" sz="2400" dirty="0" smtClean="0"/>
              <a:t>.</a:t>
            </a:r>
            <a:r>
              <a:rPr lang="en-US" altLang="zh-CN" sz="2400" dirty="0" err="1" smtClean="0"/>
              <a:t>cgi</a:t>
            </a:r>
            <a:r>
              <a:rPr lang="en-US" altLang="zh-CN" sz="2400" dirty="0" smtClean="0"/>
              <a:t> </a:t>
            </a:r>
            <a:r>
              <a:rPr lang="zh-CN" altLang="en-US" sz="2400" dirty="0" smtClean="0"/>
              <a:t>的程序</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sp>
        <p:nvSpPr>
          <p:cNvPr id="7" name="TextBox 6"/>
          <p:cNvSpPr txBox="1"/>
          <p:nvPr/>
        </p:nvSpPr>
        <p:spPr>
          <a:xfrm>
            <a:off x="899592" y="2276872"/>
            <a:ext cx="7560840"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smtClean="0"/>
              <a:t>Alias /</a:t>
            </a:r>
            <a:r>
              <a:rPr lang="en-US" altLang="zh-CN" sz="2400" dirty="0" err="1" smtClean="0"/>
              <a:t>git</a:t>
            </a:r>
            <a:r>
              <a:rPr lang="en-US" altLang="zh-CN" sz="2400" dirty="0" smtClean="0"/>
              <a:t> /</a:t>
            </a:r>
            <a:r>
              <a:rPr lang="en-US" altLang="zh-CN" sz="2400" dirty="0" err="1" smtClean="0"/>
              <a:t>var</a:t>
            </a:r>
            <a:r>
              <a:rPr lang="en-US" altLang="zh-CN" sz="2400" dirty="0" smtClean="0"/>
              <a:t>/www/</a:t>
            </a:r>
            <a:r>
              <a:rPr lang="en-US" altLang="zh-CN" sz="2400" dirty="0" err="1" smtClean="0"/>
              <a:t>git</a:t>
            </a:r>
            <a:endParaRPr lang="en-US" altLang="zh-CN" sz="2400" dirty="0" smtClean="0"/>
          </a:p>
          <a:p>
            <a:r>
              <a:rPr lang="en-US" altLang="zh-CN" sz="2400" dirty="0" smtClean="0"/>
              <a:t>&lt;Directory /</a:t>
            </a:r>
            <a:r>
              <a:rPr lang="en-US" altLang="zh-CN" sz="2400" dirty="0" err="1" smtClean="0"/>
              <a:t>var</a:t>
            </a:r>
            <a:r>
              <a:rPr lang="en-US" altLang="zh-CN" sz="2400" dirty="0" smtClean="0"/>
              <a:t>/www/</a:t>
            </a:r>
            <a:r>
              <a:rPr lang="en-US" altLang="zh-CN" sz="2400" dirty="0" err="1" smtClean="0"/>
              <a:t>git</a:t>
            </a:r>
            <a:r>
              <a:rPr lang="en-US" altLang="zh-CN" sz="2400" dirty="0" smtClean="0"/>
              <a:t>&gt;</a:t>
            </a:r>
          </a:p>
          <a:p>
            <a:r>
              <a:rPr lang="en-US" altLang="zh-CN" sz="2400" b="1" dirty="0" smtClean="0">
                <a:solidFill>
                  <a:srgbClr val="002060"/>
                </a:solidFill>
              </a:rPr>
              <a:t>      Options +</a:t>
            </a:r>
            <a:r>
              <a:rPr lang="en-US" altLang="zh-CN" sz="2400" b="1" dirty="0" err="1" smtClean="0">
                <a:solidFill>
                  <a:srgbClr val="002060"/>
                </a:solidFill>
              </a:rPr>
              <a:t>ExecCGI</a:t>
            </a:r>
            <a:endParaRPr lang="en-US" altLang="zh-CN" sz="2400" b="1" dirty="0" smtClean="0">
              <a:solidFill>
                <a:srgbClr val="002060"/>
              </a:solidFill>
            </a:endParaRPr>
          </a:p>
          <a:p>
            <a:r>
              <a:rPr lang="en-US" altLang="zh-CN" sz="2400" b="1" dirty="0" smtClean="0">
                <a:solidFill>
                  <a:srgbClr val="002060"/>
                </a:solidFill>
              </a:rPr>
              <a:t>      </a:t>
            </a:r>
            <a:r>
              <a:rPr lang="en-US" altLang="zh-CN" sz="2400" b="1" dirty="0" err="1" smtClean="0">
                <a:solidFill>
                  <a:srgbClr val="002060"/>
                </a:solidFill>
              </a:rPr>
              <a:t>AddHandler</a:t>
            </a:r>
            <a:r>
              <a:rPr lang="en-US" altLang="zh-CN" sz="2400" b="1" dirty="0" smtClean="0">
                <a:solidFill>
                  <a:srgbClr val="002060"/>
                </a:solidFill>
              </a:rPr>
              <a:t> </a:t>
            </a:r>
            <a:r>
              <a:rPr lang="en-US" altLang="zh-CN" sz="2400" b="1" dirty="0" err="1" smtClean="0">
                <a:solidFill>
                  <a:srgbClr val="002060"/>
                </a:solidFill>
              </a:rPr>
              <a:t>cgi</a:t>
            </a:r>
            <a:r>
              <a:rPr lang="en-US" altLang="zh-CN" sz="2400" b="1" dirty="0" smtClean="0">
                <a:solidFill>
                  <a:srgbClr val="002060"/>
                </a:solidFill>
              </a:rPr>
              <a:t>-script .</a:t>
            </a:r>
            <a:r>
              <a:rPr lang="en-US" altLang="zh-CN" sz="2400" b="1" dirty="0" err="1" smtClean="0">
                <a:solidFill>
                  <a:srgbClr val="002060"/>
                </a:solidFill>
              </a:rPr>
              <a:t>cgi</a:t>
            </a:r>
            <a:endParaRPr lang="en-US" altLang="zh-CN" sz="2400" b="1" dirty="0" smtClean="0">
              <a:solidFill>
                <a:srgbClr val="002060"/>
              </a:solidFill>
            </a:endParaRPr>
          </a:p>
          <a:p>
            <a:r>
              <a:rPr lang="en-US" altLang="zh-CN" sz="2400" dirty="0" smtClean="0"/>
              <a:t>&lt;/Directory&gt;</a:t>
            </a:r>
            <a:endParaRPr lang="zh-CN" altLang="en-US"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CGI</a:t>
            </a:r>
            <a:r>
              <a:rPr lang="zh-CN" altLang="en-US" dirty="0" smtClean="0"/>
              <a:t>的优缺点</a:t>
            </a:r>
            <a:endParaRPr lang="zh-CN" altLang="en-US" dirty="0"/>
          </a:p>
        </p:txBody>
      </p:sp>
      <p:sp>
        <p:nvSpPr>
          <p:cNvPr id="3" name="内容占位符 2"/>
          <p:cNvSpPr>
            <a:spLocks noGrp="1"/>
          </p:cNvSpPr>
          <p:nvPr>
            <p:ph idx="1"/>
          </p:nvPr>
        </p:nvSpPr>
        <p:spPr/>
        <p:txBody>
          <a:bodyPr/>
          <a:lstStyle/>
          <a:p>
            <a:r>
              <a:rPr lang="zh-CN" altLang="en-US" dirty="0" smtClean="0"/>
              <a:t>优点 </a:t>
            </a:r>
          </a:p>
          <a:p>
            <a:pPr lvl="1"/>
            <a:r>
              <a:rPr lang="zh-CN" altLang="en-US" dirty="0" smtClean="0"/>
              <a:t>安全性好 </a:t>
            </a:r>
          </a:p>
          <a:p>
            <a:pPr lvl="1"/>
            <a:r>
              <a:rPr lang="zh-CN" altLang="en-US" dirty="0" smtClean="0"/>
              <a:t>用</a:t>
            </a:r>
            <a:r>
              <a:rPr lang="en-US" altLang="zh-CN" dirty="0" smtClean="0"/>
              <a:t>C</a:t>
            </a:r>
            <a:r>
              <a:rPr lang="zh-CN" altLang="en-US" dirty="0" smtClean="0"/>
              <a:t>语言写的</a:t>
            </a:r>
            <a:r>
              <a:rPr lang="en-US" altLang="zh-CN" dirty="0" smtClean="0"/>
              <a:t>CGI</a:t>
            </a:r>
            <a:r>
              <a:rPr lang="zh-CN" altLang="en-US" dirty="0" smtClean="0"/>
              <a:t>程序</a:t>
            </a:r>
            <a:r>
              <a:rPr lang="en-US" altLang="zh-CN" dirty="0" smtClean="0"/>
              <a:t>,</a:t>
            </a:r>
            <a:r>
              <a:rPr lang="zh-CN" altLang="en-US" dirty="0" smtClean="0"/>
              <a:t>编译后的运行速度比脚本运行速度要快</a:t>
            </a:r>
          </a:p>
          <a:p>
            <a:r>
              <a:rPr lang="zh-CN" altLang="en-US" dirty="0" smtClean="0"/>
              <a:t>缺点</a:t>
            </a:r>
          </a:p>
          <a:p>
            <a:pPr lvl="1"/>
            <a:r>
              <a:rPr lang="zh-CN" altLang="en-US" dirty="0" smtClean="0"/>
              <a:t>需要开独立进程（</a:t>
            </a:r>
            <a:r>
              <a:rPr lang="en-US" altLang="zh-CN" dirty="0" smtClean="0"/>
              <a:t>fork-and-execute </a:t>
            </a:r>
            <a:r>
              <a:rPr lang="zh-CN" altLang="zh-CN" dirty="0" smtClean="0"/>
              <a:t>模式</a:t>
            </a:r>
            <a:r>
              <a:rPr lang="zh-CN" altLang="en-US" dirty="0" smtClean="0"/>
              <a:t>）来处理用户请求，密集请求的情况下容易崩溃 </a:t>
            </a:r>
          </a:p>
          <a:p>
            <a:pPr lvl="1"/>
            <a:r>
              <a:rPr lang="zh-CN" altLang="en-US" dirty="0" smtClean="0"/>
              <a:t>维护成本比脚本语言高</a:t>
            </a:r>
          </a:p>
          <a:p>
            <a:pPr lvl="1"/>
            <a:r>
              <a:rPr lang="zh-CN" altLang="en-US" dirty="0" smtClean="0"/>
              <a:t>通常</a:t>
            </a:r>
            <a:r>
              <a:rPr lang="en-US" altLang="zh-CN" dirty="0" smtClean="0"/>
              <a:t>CGI</a:t>
            </a:r>
            <a:r>
              <a:rPr lang="zh-CN" altLang="en-US" dirty="0" smtClean="0"/>
              <a:t>程序使用</a:t>
            </a:r>
            <a:r>
              <a:rPr lang="en-US" altLang="zh-CN" dirty="0" smtClean="0"/>
              <a:t>Perl</a:t>
            </a:r>
            <a:r>
              <a:rPr lang="zh-CN" altLang="en-US" dirty="0" smtClean="0"/>
              <a:t>编写，其语法相对复杂</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51</a:t>
            </a:fld>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a:t>
            </a:r>
            <a:r>
              <a:rPr lang="en-US" altLang="zh-CN" dirty="0" smtClean="0"/>
              <a:t>CGI</a:t>
            </a:r>
            <a:r>
              <a:rPr lang="zh-CN" altLang="en-US" dirty="0" smtClean="0"/>
              <a:t>的低效率</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smtClean="0"/>
              <a:t>为了适应密集请求（高负载）型的</a:t>
            </a:r>
            <a:r>
              <a:rPr lang="en-US" altLang="zh-CN" dirty="0" smtClean="0"/>
              <a:t>Web</a:t>
            </a:r>
            <a:r>
              <a:rPr lang="zh-CN" altLang="en-US" dirty="0" smtClean="0"/>
              <a:t>服务器</a:t>
            </a:r>
            <a:endParaRPr lang="en-US" altLang="zh-CN" dirty="0" smtClean="0"/>
          </a:p>
          <a:p>
            <a:r>
              <a:rPr lang="zh-CN" altLang="en-US" dirty="0" smtClean="0"/>
              <a:t>解决</a:t>
            </a:r>
            <a:r>
              <a:rPr lang="en-US" altLang="zh-CN" dirty="0" smtClean="0"/>
              <a:t>CGI</a:t>
            </a:r>
            <a:r>
              <a:rPr lang="zh-CN" altLang="en-US" dirty="0" smtClean="0"/>
              <a:t>的低执行效率的方法</a:t>
            </a:r>
            <a:endParaRPr lang="en-US" altLang="zh-CN" dirty="0" smtClean="0"/>
          </a:p>
          <a:p>
            <a:pPr lvl="1"/>
            <a:r>
              <a:rPr lang="zh-CN" altLang="en-US" b="1" dirty="0" smtClean="0">
                <a:solidFill>
                  <a:srgbClr val="002060"/>
                </a:solidFill>
              </a:rPr>
              <a:t>使用</a:t>
            </a:r>
            <a:r>
              <a:rPr lang="en-US" altLang="zh-CN" b="1" dirty="0" smtClean="0">
                <a:solidFill>
                  <a:srgbClr val="002060"/>
                </a:solidFill>
              </a:rPr>
              <a:t>Apache</a:t>
            </a:r>
            <a:r>
              <a:rPr lang="zh-CN" altLang="zh-CN" b="1" dirty="0" smtClean="0">
                <a:solidFill>
                  <a:srgbClr val="002060"/>
                </a:solidFill>
              </a:rPr>
              <a:t>的第三方脚本语言模块</a:t>
            </a:r>
            <a:endParaRPr lang="en-US" altLang="zh-CN" b="1" dirty="0" smtClean="0">
              <a:solidFill>
                <a:srgbClr val="002060"/>
              </a:solidFill>
            </a:endParaRPr>
          </a:p>
          <a:p>
            <a:pPr lvl="2"/>
            <a:r>
              <a:rPr lang="zh-CN" altLang="zh-CN" dirty="0" smtClean="0"/>
              <a:t>模块当</a:t>
            </a:r>
            <a:r>
              <a:rPr lang="en-US" altLang="zh-CN" dirty="0" smtClean="0"/>
              <a:t> Apache </a:t>
            </a:r>
            <a:r>
              <a:rPr lang="zh-CN" altLang="zh-CN" dirty="0" smtClean="0"/>
              <a:t>运行后就常驻内存</a:t>
            </a:r>
            <a:endParaRPr lang="en-US" altLang="zh-CN" dirty="0" smtClean="0"/>
          </a:p>
          <a:p>
            <a:pPr lvl="2"/>
            <a:r>
              <a:rPr lang="zh-CN" altLang="zh-CN" dirty="0" smtClean="0"/>
              <a:t>不会像</a:t>
            </a:r>
            <a:r>
              <a:rPr lang="en-US" altLang="zh-CN" dirty="0" smtClean="0"/>
              <a:t> CGI </a:t>
            </a:r>
            <a:r>
              <a:rPr lang="zh-CN" altLang="zh-CN" dirty="0" smtClean="0"/>
              <a:t>那样每次都要花费时间去</a:t>
            </a:r>
            <a:r>
              <a:rPr lang="en-US" altLang="zh-CN" dirty="0" smtClean="0"/>
              <a:t> fork </a:t>
            </a:r>
            <a:r>
              <a:rPr lang="zh-CN" altLang="zh-CN" dirty="0" smtClean="0"/>
              <a:t>一次</a:t>
            </a:r>
            <a:endParaRPr lang="en-US" altLang="zh-CN" dirty="0" smtClean="0"/>
          </a:p>
          <a:p>
            <a:pPr lvl="1"/>
            <a:r>
              <a:rPr lang="zh-CN" altLang="en-US" b="1" dirty="0" smtClean="0">
                <a:solidFill>
                  <a:srgbClr val="002060"/>
                </a:solidFill>
              </a:rPr>
              <a:t>使用</a:t>
            </a:r>
            <a:r>
              <a:rPr lang="en-US" altLang="zh-CN" b="1" dirty="0" err="1" smtClean="0">
                <a:solidFill>
                  <a:srgbClr val="002060"/>
                </a:solidFill>
              </a:rPr>
              <a:t>FastCGI</a:t>
            </a:r>
            <a:r>
              <a:rPr lang="zh-CN" altLang="en-US" b="1" dirty="0" smtClean="0">
                <a:solidFill>
                  <a:srgbClr val="002060"/>
                </a:solidFill>
              </a:rPr>
              <a:t>技术</a:t>
            </a:r>
            <a:endParaRPr lang="en-US" altLang="zh-CN" b="1" dirty="0" smtClean="0">
              <a:solidFill>
                <a:srgbClr val="002060"/>
              </a:solidFill>
            </a:endParaRPr>
          </a:p>
          <a:p>
            <a:pPr lvl="2"/>
            <a:r>
              <a:rPr lang="zh-CN" altLang="zh-CN" dirty="0" smtClean="0"/>
              <a:t>是一</a:t>
            </a:r>
            <a:r>
              <a:rPr lang="zh-CN" altLang="en-US" dirty="0" smtClean="0"/>
              <a:t>种</a:t>
            </a:r>
            <a:r>
              <a:rPr lang="zh-CN" altLang="zh-CN" dirty="0" smtClean="0"/>
              <a:t>常驻（</a:t>
            </a:r>
            <a:r>
              <a:rPr lang="en-US" altLang="zh-CN" dirty="0" smtClean="0"/>
              <a:t>Long-Live</a:t>
            </a:r>
            <a:r>
              <a:rPr lang="zh-CN" altLang="zh-CN" dirty="0" smtClean="0"/>
              <a:t>）型的</a:t>
            </a:r>
            <a:r>
              <a:rPr lang="en-US" altLang="zh-CN" dirty="0" smtClean="0"/>
              <a:t> CGI</a:t>
            </a:r>
          </a:p>
          <a:p>
            <a:pPr lvl="3"/>
            <a:r>
              <a:rPr lang="zh-CN" altLang="zh-CN" dirty="0" smtClean="0"/>
              <a:t>类似于系统守护进程</a:t>
            </a:r>
            <a:endParaRPr lang="en-US" altLang="zh-CN" dirty="0" smtClean="0"/>
          </a:p>
          <a:p>
            <a:pPr lvl="2"/>
            <a:r>
              <a:rPr lang="zh-CN" altLang="zh-CN" dirty="0" smtClean="0"/>
              <a:t>可以一直执行着为来自服务器的请求提供服务</a:t>
            </a:r>
            <a:endParaRPr lang="en-US" altLang="zh-CN" dirty="0" smtClean="0"/>
          </a:p>
          <a:p>
            <a:pPr lvl="2"/>
            <a:r>
              <a:rPr lang="zh-CN" altLang="zh-CN" dirty="0" smtClean="0"/>
              <a:t>只要激活后，不会每次都要花费时间去</a:t>
            </a:r>
            <a:r>
              <a:rPr lang="en-US" altLang="zh-CN" dirty="0" smtClean="0"/>
              <a:t> fork </a:t>
            </a:r>
            <a:r>
              <a:rPr lang="zh-CN" altLang="zh-CN" dirty="0" smtClean="0"/>
              <a:t>一次</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Apache</a:t>
            </a:r>
            <a:r>
              <a:rPr lang="zh-CN" altLang="en-US" dirty="0" smtClean="0"/>
              <a:t>的脚本语言模块</a:t>
            </a:r>
            <a:endParaRPr lang="zh-CN" altLang="en-US" dirty="0"/>
          </a:p>
        </p:txBody>
      </p:sp>
      <p:sp>
        <p:nvSpPr>
          <p:cNvPr id="3" name="内容占位符 2"/>
          <p:cNvSpPr>
            <a:spLocks noGrp="1"/>
          </p:cNvSpPr>
          <p:nvPr>
            <p:ph idx="1"/>
          </p:nvPr>
        </p:nvSpPr>
        <p:spPr/>
        <p:txBody>
          <a:bodyPr/>
          <a:lstStyle/>
          <a:p>
            <a:r>
              <a:rPr lang="en-US" altLang="zh-CN" dirty="0" smtClean="0"/>
              <a:t>PHP</a:t>
            </a:r>
            <a:r>
              <a:rPr lang="zh-CN" altLang="en-US" dirty="0" smtClean="0"/>
              <a:t>：</a:t>
            </a:r>
            <a:r>
              <a:rPr lang="en-US" altLang="zh-CN" b="1" dirty="0" err="1" smtClean="0">
                <a:solidFill>
                  <a:srgbClr val="002060"/>
                </a:solidFill>
              </a:rPr>
              <a:t>mod_php</a:t>
            </a:r>
            <a:endParaRPr lang="en-US" altLang="zh-CN" b="1" dirty="0" smtClean="0">
              <a:solidFill>
                <a:srgbClr val="002060"/>
              </a:solidFill>
            </a:endParaRPr>
          </a:p>
          <a:p>
            <a:pPr lvl="1"/>
            <a:r>
              <a:rPr lang="en-US" altLang="zh-CN" dirty="0" smtClean="0"/>
              <a:t>http://www.php.net/</a:t>
            </a:r>
          </a:p>
          <a:p>
            <a:r>
              <a:rPr lang="en-US" altLang="zh-CN" dirty="0" smtClean="0"/>
              <a:t>Perl</a:t>
            </a:r>
            <a:r>
              <a:rPr lang="zh-CN" altLang="en-US" dirty="0" smtClean="0"/>
              <a:t>：</a:t>
            </a:r>
            <a:r>
              <a:rPr lang="en-US" altLang="zh-CN" b="1" dirty="0" err="1" smtClean="0">
                <a:solidFill>
                  <a:srgbClr val="002060"/>
                </a:solidFill>
              </a:rPr>
              <a:t>mod_perl</a:t>
            </a:r>
            <a:endParaRPr lang="en-US" altLang="zh-CN" b="1" dirty="0" smtClean="0">
              <a:solidFill>
                <a:srgbClr val="002060"/>
              </a:solidFill>
            </a:endParaRPr>
          </a:p>
          <a:p>
            <a:pPr lvl="1"/>
            <a:r>
              <a:rPr lang="en-US" altLang="zh-CN" dirty="0" smtClean="0"/>
              <a:t>http://perl.apache.org/</a:t>
            </a:r>
          </a:p>
          <a:p>
            <a:r>
              <a:rPr lang="en-US" altLang="zh-CN" dirty="0" smtClean="0"/>
              <a:t>Python</a:t>
            </a:r>
            <a:r>
              <a:rPr lang="zh-CN" altLang="en-US" dirty="0" smtClean="0"/>
              <a:t>：</a:t>
            </a:r>
            <a:r>
              <a:rPr lang="en-US" altLang="zh-CN" b="1" dirty="0" err="1" smtClean="0">
                <a:solidFill>
                  <a:srgbClr val="002060"/>
                </a:solidFill>
              </a:rPr>
              <a:t>mod_python</a:t>
            </a:r>
            <a:endParaRPr lang="en-US" altLang="zh-CN" b="1" dirty="0" smtClean="0">
              <a:solidFill>
                <a:srgbClr val="002060"/>
              </a:solidFill>
            </a:endParaRPr>
          </a:p>
          <a:p>
            <a:pPr lvl="1"/>
            <a:r>
              <a:rPr lang="en-US" altLang="zh-CN" dirty="0" smtClean="0"/>
              <a:t>http://www.modpython.org/</a:t>
            </a:r>
          </a:p>
          <a:p>
            <a:r>
              <a:rPr lang="en-US" altLang="zh-CN" dirty="0" smtClean="0"/>
              <a:t>Ruby</a:t>
            </a:r>
            <a:r>
              <a:rPr lang="zh-CN" altLang="en-US" dirty="0" smtClean="0"/>
              <a:t>：</a:t>
            </a:r>
            <a:r>
              <a:rPr lang="en-US" altLang="zh-CN" b="1" dirty="0" err="1" smtClean="0">
                <a:solidFill>
                  <a:srgbClr val="002060"/>
                </a:solidFill>
              </a:rPr>
              <a:t>mod_passenger</a:t>
            </a:r>
            <a:endParaRPr lang="en-US" altLang="zh-CN" b="1" dirty="0" smtClean="0">
              <a:solidFill>
                <a:srgbClr val="002060"/>
              </a:solidFill>
            </a:endParaRPr>
          </a:p>
          <a:p>
            <a:pPr lvl="1"/>
            <a:r>
              <a:rPr lang="en-US" altLang="zh-CN" dirty="0" smtClean="0"/>
              <a:t>http://www.modrails.com/</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FastCGI</a:t>
            </a:r>
            <a:r>
              <a:rPr lang="zh-CN" altLang="en-US" dirty="0" smtClean="0"/>
              <a:t>的优点</a:t>
            </a:r>
            <a:endParaRPr lang="zh-CN" altLang="en-US" dirty="0"/>
          </a:p>
        </p:txBody>
      </p:sp>
      <p:sp>
        <p:nvSpPr>
          <p:cNvPr id="3" name="内容占位符 2"/>
          <p:cNvSpPr>
            <a:spLocks noGrp="1"/>
          </p:cNvSpPr>
          <p:nvPr>
            <p:ph idx="1"/>
          </p:nvPr>
        </p:nvSpPr>
        <p:spPr/>
        <p:txBody>
          <a:bodyPr/>
          <a:lstStyle/>
          <a:p>
            <a:r>
              <a:rPr lang="zh-CN" altLang="zh-CN" dirty="0" smtClean="0"/>
              <a:t>稳定性：</a:t>
            </a:r>
            <a:r>
              <a:rPr lang="en-US" altLang="zh-CN" dirty="0" err="1" smtClean="0"/>
              <a:t>FastCGI</a:t>
            </a:r>
            <a:r>
              <a:rPr lang="en-US" altLang="zh-CN" dirty="0" smtClean="0"/>
              <a:t> </a:t>
            </a:r>
            <a:r>
              <a:rPr lang="zh-CN" altLang="zh-CN" dirty="0" smtClean="0"/>
              <a:t>是以独立的进程池运行来</a:t>
            </a:r>
            <a:r>
              <a:rPr lang="en-US" altLang="zh-CN" dirty="0" smtClean="0"/>
              <a:t> CGI</a:t>
            </a:r>
          </a:p>
          <a:p>
            <a:pPr lvl="1"/>
            <a:r>
              <a:rPr lang="zh-CN" altLang="zh-CN" dirty="0" smtClean="0"/>
              <a:t>单独一个进程死掉</a:t>
            </a:r>
            <a:r>
              <a:rPr lang="en-US" altLang="zh-CN" dirty="0" smtClean="0"/>
              <a:t>,</a:t>
            </a:r>
            <a:r>
              <a:rPr lang="zh-CN" altLang="zh-CN" dirty="0" smtClean="0"/>
              <a:t>系统可以很轻易的丢弃</a:t>
            </a:r>
            <a:r>
              <a:rPr lang="en-US" altLang="zh-CN" dirty="0" smtClean="0"/>
              <a:t>,</a:t>
            </a:r>
            <a:r>
              <a:rPr lang="zh-CN" altLang="zh-CN" dirty="0" smtClean="0"/>
              <a:t>然后重新分配新的进程来运行之</a:t>
            </a:r>
            <a:endParaRPr lang="en-US" altLang="zh-CN" dirty="0" smtClean="0"/>
          </a:p>
          <a:p>
            <a:r>
              <a:rPr lang="zh-CN" altLang="zh-CN" dirty="0" smtClean="0"/>
              <a:t>安全性：</a:t>
            </a:r>
            <a:r>
              <a:rPr lang="en-US" altLang="zh-CN" dirty="0" err="1" smtClean="0"/>
              <a:t>FastCGI</a:t>
            </a:r>
            <a:r>
              <a:rPr lang="en-US" altLang="zh-CN" dirty="0" smtClean="0"/>
              <a:t> </a:t>
            </a:r>
            <a:r>
              <a:rPr lang="zh-CN" altLang="zh-CN" dirty="0" smtClean="0"/>
              <a:t>和宿主服务器完全独立</a:t>
            </a:r>
            <a:endParaRPr lang="en-US" altLang="zh-CN" dirty="0" smtClean="0"/>
          </a:p>
          <a:p>
            <a:pPr lvl="1"/>
            <a:r>
              <a:rPr lang="zh-CN" altLang="zh-CN" dirty="0" smtClean="0"/>
              <a:t>即使</a:t>
            </a:r>
            <a:r>
              <a:rPr lang="en-US" altLang="zh-CN" dirty="0" smtClean="0"/>
              <a:t> </a:t>
            </a:r>
            <a:r>
              <a:rPr lang="en-US" altLang="zh-CN" dirty="0" err="1" smtClean="0"/>
              <a:t>FastCGI</a:t>
            </a:r>
            <a:r>
              <a:rPr lang="en-US" altLang="zh-CN" dirty="0" smtClean="0"/>
              <a:t> </a:t>
            </a:r>
            <a:r>
              <a:rPr lang="zh-CN" altLang="zh-CN" dirty="0" smtClean="0"/>
              <a:t>僵死也不会导致服务器宕机</a:t>
            </a:r>
            <a:endParaRPr lang="en-US" altLang="zh-CN" dirty="0" smtClean="0"/>
          </a:p>
          <a:p>
            <a:r>
              <a:rPr lang="zh-CN" altLang="zh-CN" dirty="0" smtClean="0"/>
              <a:t>扩展性：</a:t>
            </a:r>
            <a:r>
              <a:rPr lang="en-US" altLang="zh-CN" dirty="0" err="1" smtClean="0"/>
              <a:t>FastCGI</a:t>
            </a:r>
            <a:r>
              <a:rPr lang="zh-CN" altLang="zh-CN" dirty="0" smtClean="0"/>
              <a:t>是一个中立的技术标准</a:t>
            </a:r>
            <a:endParaRPr lang="en-US" altLang="zh-CN" dirty="0" smtClean="0"/>
          </a:p>
          <a:p>
            <a:pPr lvl="1"/>
            <a:r>
              <a:rPr lang="zh-CN" altLang="zh-CN" dirty="0" smtClean="0"/>
              <a:t>可以支持任何语言写的处理程序，如：</a:t>
            </a:r>
            <a:r>
              <a:rPr lang="en-US" altLang="zh-CN" dirty="0" smtClean="0"/>
              <a:t>PHP</a:t>
            </a:r>
            <a:r>
              <a:rPr lang="zh-CN" altLang="zh-CN" dirty="0" smtClean="0"/>
              <a:t>、</a:t>
            </a:r>
            <a:r>
              <a:rPr lang="en-US" altLang="zh-CN" dirty="0" smtClean="0"/>
              <a:t>Perl</a:t>
            </a:r>
            <a:r>
              <a:rPr lang="zh-CN" altLang="zh-CN" dirty="0" smtClean="0"/>
              <a:t>、</a:t>
            </a:r>
            <a:r>
              <a:rPr lang="en-US" altLang="zh-CN" dirty="0" smtClean="0"/>
              <a:t>Python</a:t>
            </a:r>
            <a:r>
              <a:rPr lang="zh-CN" altLang="zh-CN" dirty="0" smtClean="0"/>
              <a:t>、</a:t>
            </a:r>
            <a:r>
              <a:rPr lang="en-US" altLang="zh-CN" dirty="0" smtClean="0"/>
              <a:t>Ruby</a:t>
            </a:r>
            <a:r>
              <a:rPr lang="zh-CN" altLang="zh-CN" dirty="0" smtClean="0"/>
              <a:t>、</a:t>
            </a:r>
            <a:r>
              <a:rPr lang="en-US" altLang="zh-CN" dirty="0" smtClean="0"/>
              <a:t>Java</a:t>
            </a:r>
            <a:r>
              <a:rPr lang="zh-CN" altLang="zh-CN" dirty="0" smtClean="0"/>
              <a:t>、</a:t>
            </a:r>
            <a:r>
              <a:rPr lang="en-US" altLang="zh-CN" dirty="0" smtClean="0"/>
              <a:t>C/C</a:t>
            </a:r>
            <a:r>
              <a:rPr lang="zh-CN" altLang="zh-CN" dirty="0" smtClean="0"/>
              <a:t>＋＋等</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pic>
        <p:nvPicPr>
          <p:cNvPr id="1026" name="Picture 2"/>
          <p:cNvPicPr>
            <a:picLocks noChangeAspect="1" noChangeArrowheads="1"/>
          </p:cNvPicPr>
          <p:nvPr/>
        </p:nvPicPr>
        <p:blipFill>
          <a:blip r:embed="rId2" cstate="print"/>
          <a:srcRect/>
          <a:stretch>
            <a:fillRect/>
          </a:stretch>
        </p:blipFill>
        <p:spPr bwMode="auto">
          <a:xfrm>
            <a:off x="4427984" y="188640"/>
            <a:ext cx="20320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FastCGI</a:t>
            </a:r>
            <a:r>
              <a:rPr lang="zh-CN" altLang="en-US" dirty="0" smtClean="0"/>
              <a:t>的优点（续）</a:t>
            </a:r>
            <a:endParaRPr lang="zh-CN" altLang="en-US" dirty="0"/>
          </a:p>
        </p:txBody>
      </p:sp>
      <p:sp>
        <p:nvSpPr>
          <p:cNvPr id="3" name="内容占位符 2"/>
          <p:cNvSpPr>
            <a:spLocks noGrp="1"/>
          </p:cNvSpPr>
          <p:nvPr>
            <p:ph idx="1"/>
          </p:nvPr>
        </p:nvSpPr>
        <p:spPr/>
        <p:txBody>
          <a:bodyPr/>
          <a:lstStyle/>
          <a:p>
            <a:r>
              <a:rPr lang="zh-CN" altLang="en-US" dirty="0" smtClean="0"/>
              <a:t>高性能</a:t>
            </a:r>
            <a:endParaRPr lang="en-US" altLang="zh-CN" dirty="0" smtClean="0"/>
          </a:p>
          <a:p>
            <a:pPr lvl="1"/>
            <a:r>
              <a:rPr lang="en-US" altLang="zh-CN" dirty="0" err="1" smtClean="0"/>
              <a:t>FastCGI</a:t>
            </a:r>
            <a:r>
              <a:rPr lang="en-US" altLang="zh-CN" dirty="0" smtClean="0"/>
              <a:t> </a:t>
            </a:r>
            <a:r>
              <a:rPr lang="zh-CN" altLang="en-US" dirty="0" smtClean="0"/>
              <a:t>将动态逻辑的处理从 </a:t>
            </a:r>
            <a:r>
              <a:rPr lang="en-US" altLang="zh-CN" dirty="0" smtClean="0"/>
              <a:t>Web </a:t>
            </a:r>
            <a:r>
              <a:rPr lang="zh-CN" altLang="en-US" dirty="0" smtClean="0"/>
              <a:t>服务器中分离出来</a:t>
            </a:r>
          </a:p>
          <a:p>
            <a:pPr lvl="2"/>
            <a:r>
              <a:rPr lang="zh-CN" altLang="en-US" dirty="0" smtClean="0"/>
              <a:t>大负荷的 </a:t>
            </a:r>
            <a:r>
              <a:rPr lang="en-US" altLang="zh-CN" dirty="0" smtClean="0"/>
              <a:t>I/O </a:t>
            </a:r>
            <a:r>
              <a:rPr lang="zh-CN" altLang="en-US" dirty="0" smtClean="0"/>
              <a:t>处理还是留给宿主服务器</a:t>
            </a:r>
          </a:p>
          <a:p>
            <a:pPr lvl="2"/>
            <a:r>
              <a:rPr lang="zh-CN" altLang="en-US" dirty="0" smtClean="0"/>
              <a:t>宿主服务器可以一心一意作 </a:t>
            </a:r>
            <a:r>
              <a:rPr lang="en-US" altLang="zh-CN" dirty="0" smtClean="0"/>
              <a:t>I/O </a:t>
            </a:r>
            <a:r>
              <a:rPr lang="zh-CN" altLang="en-US" dirty="0" smtClean="0"/>
              <a:t>处理</a:t>
            </a:r>
          </a:p>
          <a:p>
            <a:pPr lvl="2"/>
            <a:r>
              <a:rPr lang="zh-CN" altLang="en-US" dirty="0" smtClean="0"/>
              <a:t>大量的图片等静态 </a:t>
            </a:r>
            <a:r>
              <a:rPr lang="en-US" altLang="zh-CN" dirty="0" smtClean="0"/>
              <a:t>I/O </a:t>
            </a:r>
            <a:r>
              <a:rPr lang="zh-CN" altLang="en-US" dirty="0" smtClean="0"/>
              <a:t>处理完全不需要逻辑程序的参与</a:t>
            </a:r>
          </a:p>
          <a:p>
            <a:pPr lvl="1"/>
            <a:r>
              <a:rPr lang="zh-CN" altLang="en-US" dirty="0" smtClean="0"/>
              <a:t>可以让 </a:t>
            </a:r>
            <a:r>
              <a:rPr lang="en-US" altLang="zh-CN" dirty="0" smtClean="0"/>
              <a:t>Web </a:t>
            </a:r>
            <a:r>
              <a:rPr lang="zh-CN" altLang="en-US" dirty="0" smtClean="0"/>
              <a:t>服务器运行多个 </a:t>
            </a:r>
            <a:r>
              <a:rPr lang="en-US" altLang="zh-CN" dirty="0" err="1" smtClean="0"/>
              <a:t>FastCGI</a:t>
            </a:r>
            <a:r>
              <a:rPr lang="en-US" altLang="zh-CN" dirty="0" smtClean="0"/>
              <a:t> </a:t>
            </a:r>
            <a:r>
              <a:rPr lang="zh-CN" altLang="en-US" dirty="0" smtClean="0"/>
              <a:t>应用程序的副本来提高性能</a:t>
            </a:r>
          </a:p>
          <a:p>
            <a:pPr lvl="1"/>
            <a:r>
              <a:rPr lang="en-US" altLang="zh-CN" dirty="0" err="1" smtClean="0"/>
              <a:t>FastCGI</a:t>
            </a:r>
            <a:r>
              <a:rPr lang="en-US" altLang="zh-CN" dirty="0" smtClean="0"/>
              <a:t> </a:t>
            </a:r>
            <a:r>
              <a:rPr lang="zh-CN" altLang="en-US" dirty="0" smtClean="0"/>
              <a:t>可以很有效地利用内存来作缓存来提高性能</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55</a:t>
            </a:fld>
            <a:endParaRPr lang="en-US" altLang="zh-C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Apache </a:t>
            </a:r>
            <a:r>
              <a:rPr lang="zh-CN" altLang="zh-CN" dirty="0" smtClean="0"/>
              <a:t>与</a:t>
            </a:r>
            <a:r>
              <a:rPr lang="en-US" altLang="zh-CN" dirty="0" smtClean="0"/>
              <a:t> </a:t>
            </a:r>
            <a:r>
              <a:rPr lang="en-US" altLang="zh-CN" dirty="0" err="1" smtClean="0"/>
              <a:t>FastCGI</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en-US" altLang="zh-CN" dirty="0" smtClean="0"/>
              <a:t>Linux</a:t>
            </a:r>
            <a:r>
              <a:rPr lang="zh-CN" altLang="en-US" dirty="0" smtClean="0"/>
              <a:t>下常用的</a:t>
            </a:r>
            <a:r>
              <a:rPr lang="en-US" altLang="zh-CN" dirty="0" smtClean="0"/>
              <a:t>Web</a:t>
            </a:r>
            <a:r>
              <a:rPr lang="zh-CN" altLang="en-US" dirty="0" smtClean="0"/>
              <a:t>服务器均支持</a:t>
            </a:r>
            <a:r>
              <a:rPr lang="en-US" altLang="zh-CN" dirty="0" err="1" smtClean="0"/>
              <a:t>FastCGI</a:t>
            </a:r>
            <a:endParaRPr lang="en-US" altLang="zh-CN" dirty="0" smtClean="0"/>
          </a:p>
          <a:p>
            <a:pPr lvl="1"/>
            <a:r>
              <a:rPr lang="en-US" altLang="zh-CN" dirty="0" smtClean="0"/>
              <a:t>Apache</a:t>
            </a:r>
            <a:r>
              <a:rPr lang="zh-CN" altLang="en-US" dirty="0" smtClean="0"/>
              <a:t>、</a:t>
            </a:r>
            <a:r>
              <a:rPr lang="en-US" altLang="zh-CN" dirty="0" err="1" smtClean="0"/>
              <a:t>Nginx</a:t>
            </a:r>
            <a:r>
              <a:rPr lang="zh-CN" altLang="en-US" dirty="0" smtClean="0"/>
              <a:t>、</a:t>
            </a:r>
            <a:r>
              <a:rPr lang="en-US" altLang="zh-CN" dirty="0" err="1" smtClean="0"/>
              <a:t>Lighttpd</a:t>
            </a:r>
            <a:r>
              <a:rPr lang="zh-CN" altLang="en-US" dirty="0" smtClean="0"/>
              <a:t>、</a:t>
            </a:r>
            <a:r>
              <a:rPr lang="en-US" altLang="zh-CN" dirty="0" smtClean="0"/>
              <a:t>Cherokee</a:t>
            </a:r>
          </a:p>
          <a:p>
            <a:r>
              <a:rPr lang="en-US" altLang="zh-CN" dirty="0" smtClean="0"/>
              <a:t>Apache</a:t>
            </a:r>
            <a:r>
              <a:rPr lang="zh-CN" altLang="en-US" dirty="0" smtClean="0"/>
              <a:t>使用</a:t>
            </a:r>
            <a:r>
              <a:rPr lang="zh-CN" altLang="en-US" b="1" dirty="0" smtClean="0">
                <a:solidFill>
                  <a:srgbClr val="002060"/>
                </a:solidFill>
              </a:rPr>
              <a:t> </a:t>
            </a:r>
            <a:r>
              <a:rPr lang="en-US" altLang="zh-CN" b="1" dirty="0" err="1" smtClean="0">
                <a:solidFill>
                  <a:srgbClr val="002060"/>
                </a:solidFill>
              </a:rPr>
              <a:t>mod_fcgid</a:t>
            </a:r>
            <a:r>
              <a:rPr lang="en-US" altLang="zh-CN" b="1" dirty="0" smtClean="0">
                <a:solidFill>
                  <a:srgbClr val="002060"/>
                </a:solidFill>
              </a:rPr>
              <a:t> </a:t>
            </a:r>
            <a:r>
              <a:rPr lang="zh-CN" altLang="en-US" dirty="0" smtClean="0"/>
              <a:t>模块实现</a:t>
            </a:r>
            <a:endParaRPr lang="en-US" altLang="zh-CN" dirty="0" smtClean="0"/>
          </a:p>
          <a:p>
            <a:pPr lvl="1"/>
            <a:r>
              <a:rPr lang="zh-CN" altLang="zh-CN" dirty="0" smtClean="0"/>
              <a:t>由</a:t>
            </a:r>
            <a:r>
              <a:rPr lang="en-US" altLang="zh-CN" dirty="0" smtClean="0"/>
              <a:t>EPEL</a:t>
            </a:r>
            <a:r>
              <a:rPr lang="zh-CN" altLang="zh-CN" dirty="0" smtClean="0"/>
              <a:t>仓库的</a:t>
            </a:r>
            <a:r>
              <a:rPr lang="en-US" altLang="zh-CN" dirty="0" err="1" smtClean="0"/>
              <a:t>mod_fcgid</a:t>
            </a:r>
            <a:r>
              <a:rPr lang="zh-CN" altLang="zh-CN" dirty="0" smtClean="0"/>
              <a:t>包提供</a:t>
            </a:r>
            <a:endParaRPr lang="en-US" altLang="zh-CN" dirty="0" smtClean="0"/>
          </a:p>
          <a:p>
            <a:r>
              <a:rPr lang="zh-CN" altLang="zh-CN" dirty="0" smtClean="0"/>
              <a:t>配置</a:t>
            </a:r>
            <a:r>
              <a:rPr lang="en-US" altLang="zh-CN" dirty="0" smtClean="0"/>
              <a:t> Apache </a:t>
            </a:r>
            <a:r>
              <a:rPr lang="zh-CN" altLang="zh-CN" dirty="0" smtClean="0"/>
              <a:t>允许执行</a:t>
            </a:r>
            <a:r>
              <a:rPr lang="en-US" altLang="zh-CN" dirty="0" smtClean="0"/>
              <a:t> </a:t>
            </a:r>
            <a:r>
              <a:rPr lang="en-US" altLang="zh-CN" dirty="0" err="1" smtClean="0"/>
              <a:t>FastCGI</a:t>
            </a:r>
            <a:r>
              <a:rPr lang="en-US" altLang="zh-CN" dirty="0" smtClean="0"/>
              <a:t> </a:t>
            </a:r>
            <a:r>
              <a:rPr lang="zh-CN" altLang="zh-CN" dirty="0" smtClean="0"/>
              <a:t>程序</a:t>
            </a:r>
            <a:endParaRPr lang="en-US" altLang="zh-CN" dirty="0" smtClean="0"/>
          </a:p>
          <a:p>
            <a:pPr lvl="1"/>
            <a:r>
              <a:rPr lang="zh-CN" altLang="zh-CN" dirty="0" smtClean="0"/>
              <a:t>与允许执行</a:t>
            </a:r>
            <a:r>
              <a:rPr lang="en-US" altLang="zh-CN" dirty="0" smtClean="0"/>
              <a:t> CGI </a:t>
            </a:r>
            <a:r>
              <a:rPr lang="zh-CN" altLang="zh-CN" dirty="0" smtClean="0"/>
              <a:t>程序类似</a:t>
            </a:r>
            <a:endParaRPr lang="en-US" altLang="zh-CN"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sp>
        <p:nvSpPr>
          <p:cNvPr id="7" name="TextBox 6"/>
          <p:cNvSpPr txBox="1"/>
          <p:nvPr/>
        </p:nvSpPr>
        <p:spPr>
          <a:xfrm>
            <a:off x="899592" y="4365104"/>
            <a:ext cx="756084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err="1" smtClean="0"/>
              <a:t>ScriptAlias</a:t>
            </a:r>
            <a:r>
              <a:rPr lang="en-US" altLang="zh-CN" sz="2400" b="1" dirty="0" smtClean="0"/>
              <a:t> /</a:t>
            </a:r>
            <a:r>
              <a:rPr lang="en-US" altLang="zh-CN" sz="2400" b="1" dirty="0" err="1" smtClean="0"/>
              <a:t>fcgi</a:t>
            </a:r>
            <a:r>
              <a:rPr lang="en-US" altLang="zh-CN" sz="2400" b="1" dirty="0" smtClean="0"/>
              <a:t>-bin  /</a:t>
            </a:r>
            <a:r>
              <a:rPr lang="en-US" altLang="zh-CN" sz="2400" b="1" dirty="0" err="1" smtClean="0"/>
              <a:t>var</a:t>
            </a:r>
            <a:r>
              <a:rPr lang="en-US" altLang="zh-CN" sz="2400" b="1" dirty="0" smtClean="0"/>
              <a:t>/www/</a:t>
            </a:r>
            <a:r>
              <a:rPr lang="en-US" altLang="zh-CN" sz="2400" b="1" dirty="0" err="1" smtClean="0"/>
              <a:t>fcgi</a:t>
            </a:r>
            <a:r>
              <a:rPr lang="en-US" altLang="zh-CN" sz="2400" b="1" dirty="0" smtClean="0"/>
              <a:t>-bin</a:t>
            </a:r>
            <a:endParaRPr lang="zh-CN" altLang="en-US" sz="2400" b="1" dirty="0"/>
          </a:p>
        </p:txBody>
      </p:sp>
      <p:sp>
        <p:nvSpPr>
          <p:cNvPr id="8" name="TextBox 7"/>
          <p:cNvSpPr txBox="1"/>
          <p:nvPr/>
        </p:nvSpPr>
        <p:spPr>
          <a:xfrm>
            <a:off x="899592" y="5157192"/>
            <a:ext cx="756084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b="1" dirty="0" err="1" smtClean="0"/>
              <a:t>AddHandler</a:t>
            </a:r>
            <a:r>
              <a:rPr lang="en-US" altLang="zh-CN" sz="2400" b="1" dirty="0" smtClean="0"/>
              <a:t> </a:t>
            </a:r>
            <a:r>
              <a:rPr lang="en-US" altLang="zh-CN" sz="2400" b="1" dirty="0" err="1" smtClean="0"/>
              <a:t>fastcgi</a:t>
            </a:r>
            <a:r>
              <a:rPr lang="en-US" altLang="zh-CN" sz="2400" b="1" dirty="0" smtClean="0"/>
              <a:t>-script .</a:t>
            </a:r>
            <a:r>
              <a:rPr lang="en-US" altLang="zh-CN" sz="2400" b="1" dirty="0" err="1" smtClean="0"/>
              <a:t>php</a:t>
            </a:r>
            <a:r>
              <a:rPr lang="en-US" altLang="zh-CN" sz="2400" b="1" dirty="0" smtClean="0"/>
              <a:t> .</a:t>
            </a:r>
            <a:r>
              <a:rPr lang="en-US" altLang="zh-CN" sz="2400" b="1" dirty="0" err="1" smtClean="0"/>
              <a:t>py</a:t>
            </a:r>
            <a:r>
              <a:rPr lang="en-US" altLang="zh-CN" sz="2400" b="1" dirty="0" smtClean="0"/>
              <a:t> .pl .</a:t>
            </a:r>
            <a:r>
              <a:rPr lang="en-US" altLang="zh-CN" sz="2400" b="1" dirty="0" err="1" smtClean="0"/>
              <a:t>fcgi</a:t>
            </a:r>
            <a:endParaRPr lang="en-US" altLang="zh-CN" sz="2400" b="1" dirty="0" smtClean="0"/>
          </a:p>
          <a:p>
            <a:r>
              <a:rPr lang="en-US" altLang="zh-CN" sz="2400" b="1" dirty="0" smtClean="0"/>
              <a:t>Options +</a:t>
            </a:r>
            <a:r>
              <a:rPr lang="en-US" altLang="zh-CN" sz="2400" b="1" dirty="0" err="1" smtClean="0"/>
              <a:t>ExecCGI</a:t>
            </a:r>
            <a:endParaRPr lang="zh-CN" altLang="en-US" sz="2400"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Apache</a:t>
            </a:r>
            <a:r>
              <a:rPr lang="zh-CN" altLang="zh-CN" dirty="0" smtClean="0"/>
              <a:t>日志统计分析工具</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57</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AWStats</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b="1" dirty="0" err="1" smtClean="0">
                <a:solidFill>
                  <a:srgbClr val="002060"/>
                </a:solidFill>
              </a:rPr>
              <a:t>AWStats</a:t>
            </a:r>
            <a:r>
              <a:rPr lang="zh-CN" altLang="zh-CN" dirty="0" smtClean="0"/>
              <a:t>（</a:t>
            </a:r>
            <a:r>
              <a:rPr lang="en-US" altLang="zh-CN" dirty="0" smtClean="0"/>
              <a:t>Advanced Web Statistics</a:t>
            </a:r>
            <a:r>
              <a:rPr lang="zh-CN" altLang="zh-CN" dirty="0" smtClean="0"/>
              <a:t>）是一个免费的功能强大的服务器日志分析工具</a:t>
            </a:r>
            <a:endParaRPr lang="en-US" altLang="zh-CN" dirty="0" smtClean="0"/>
          </a:p>
          <a:p>
            <a:r>
              <a:rPr lang="en-US" altLang="zh-CN" dirty="0" err="1" smtClean="0"/>
              <a:t>AWStats</a:t>
            </a:r>
            <a:r>
              <a:rPr lang="en-US" altLang="zh-CN" dirty="0" smtClean="0"/>
              <a:t> </a:t>
            </a:r>
            <a:r>
              <a:rPr lang="zh-CN" altLang="en-US" dirty="0" smtClean="0"/>
              <a:t>的功能</a:t>
            </a:r>
            <a:endParaRPr lang="en-US" altLang="zh-CN" dirty="0" smtClean="0"/>
          </a:p>
          <a:p>
            <a:pPr lvl="1"/>
            <a:r>
              <a:rPr lang="zh-CN" altLang="en-US" sz="2400" dirty="0" smtClean="0"/>
              <a:t>提供访问量，访问次数，访问者</a:t>
            </a:r>
            <a:r>
              <a:rPr lang="en-US" altLang="zh-CN" sz="2400" dirty="0" smtClean="0"/>
              <a:t>IP</a:t>
            </a:r>
            <a:r>
              <a:rPr lang="zh-CN" altLang="en-US" sz="2400" dirty="0" smtClean="0"/>
              <a:t>，访问者国家或地区、页面浏览量，点击数，高峰时段、访客持续时间，数据流量等</a:t>
            </a:r>
          </a:p>
          <a:p>
            <a:pPr lvl="1"/>
            <a:r>
              <a:rPr lang="zh-CN" altLang="en-US" sz="2400" dirty="0" smtClean="0"/>
              <a:t>提供精确到每月、每日、每小时的统计数据</a:t>
            </a:r>
          </a:p>
          <a:p>
            <a:pPr lvl="1"/>
            <a:r>
              <a:rPr lang="zh-CN" altLang="en-US" sz="2400" dirty="0" smtClean="0"/>
              <a:t>提供访客操作系统、浏览器版本的统计信息</a:t>
            </a:r>
          </a:p>
          <a:p>
            <a:pPr lvl="1"/>
            <a:r>
              <a:rPr lang="zh-CN" altLang="en-US" sz="2400" dirty="0" smtClean="0"/>
              <a:t>提供</a:t>
            </a:r>
            <a:r>
              <a:rPr lang="en-US" altLang="zh-CN" sz="2400" dirty="0" smtClean="0"/>
              <a:t>Robots/Spiders </a:t>
            </a:r>
            <a:r>
              <a:rPr lang="zh-CN" altLang="en-US" sz="2400" dirty="0" smtClean="0"/>
              <a:t>机械访问的统计、无效连接等</a:t>
            </a:r>
          </a:p>
          <a:p>
            <a:pPr lvl="1"/>
            <a:r>
              <a:rPr lang="zh-CN" altLang="en-US" sz="2400" dirty="0" smtClean="0"/>
              <a:t>搜索引擎、关键字、以及对不同文件类型的统计信息</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CentOS</a:t>
            </a:r>
            <a:r>
              <a:rPr lang="zh-CN" altLang="zh-CN" dirty="0" smtClean="0"/>
              <a:t>下的</a:t>
            </a:r>
            <a:r>
              <a:rPr lang="en-US" altLang="zh-CN" dirty="0" err="1" smtClean="0"/>
              <a:t>AWStats</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zh-CN" altLang="zh-CN" dirty="0" smtClean="0"/>
              <a:t>安装</a:t>
            </a:r>
            <a:r>
              <a:rPr lang="en-US" altLang="zh-CN" dirty="0" err="1" smtClean="0"/>
              <a:t>AWStats</a:t>
            </a:r>
            <a:endParaRPr lang="en-US" altLang="zh-CN" dirty="0" smtClean="0"/>
          </a:p>
          <a:p>
            <a:pPr lvl="1">
              <a:buNone/>
            </a:pPr>
            <a:r>
              <a:rPr lang="en-US" altLang="zh-CN" b="1" dirty="0" smtClean="0">
                <a:solidFill>
                  <a:schemeClr val="accent6">
                    <a:lumMod val="75000"/>
                  </a:schemeClr>
                </a:solidFill>
              </a:rPr>
              <a:t># yum --</a:t>
            </a:r>
            <a:r>
              <a:rPr lang="en-US" altLang="zh-CN" b="1" dirty="0" err="1" smtClean="0">
                <a:solidFill>
                  <a:schemeClr val="accent6">
                    <a:lumMod val="75000"/>
                  </a:schemeClr>
                </a:solidFill>
              </a:rPr>
              <a:t>enablerepo</a:t>
            </a:r>
            <a:r>
              <a:rPr lang="en-US" altLang="zh-CN" b="1" dirty="0" smtClean="0">
                <a:solidFill>
                  <a:schemeClr val="accent6">
                    <a:lumMod val="75000"/>
                  </a:schemeClr>
                </a:solidFill>
              </a:rPr>
              <a:t>=</a:t>
            </a:r>
            <a:r>
              <a:rPr lang="en-US" altLang="zh-CN" b="1" dirty="0" err="1" smtClean="0">
                <a:solidFill>
                  <a:schemeClr val="accent6">
                    <a:lumMod val="75000"/>
                  </a:schemeClr>
                </a:solidFill>
              </a:rPr>
              <a:t>epel</a:t>
            </a:r>
            <a:r>
              <a:rPr lang="en-US" altLang="zh-CN" b="1" dirty="0" smtClean="0">
                <a:solidFill>
                  <a:schemeClr val="accent6">
                    <a:lumMod val="75000"/>
                  </a:schemeClr>
                </a:solidFill>
              </a:rPr>
              <a:t> install </a:t>
            </a:r>
            <a:r>
              <a:rPr lang="en-US" altLang="zh-CN" b="1" dirty="0" err="1" smtClean="0">
                <a:solidFill>
                  <a:schemeClr val="accent6">
                    <a:lumMod val="75000"/>
                  </a:schemeClr>
                </a:solidFill>
              </a:rPr>
              <a:t>awstats</a:t>
            </a:r>
            <a:endParaRPr lang="en-US" altLang="zh-CN" b="1" dirty="0" smtClean="0">
              <a:solidFill>
                <a:schemeClr val="accent6">
                  <a:lumMod val="75000"/>
                </a:schemeClr>
              </a:solidFill>
            </a:endParaRPr>
          </a:p>
          <a:p>
            <a:r>
              <a:rPr lang="zh-CN" altLang="zh-CN" dirty="0" smtClean="0"/>
              <a:t>重要文件说明</a:t>
            </a:r>
            <a:endParaRPr lang="en-US" altLang="zh-CN" dirty="0" smtClean="0"/>
          </a:p>
          <a:p>
            <a:pPr lvl="1"/>
            <a:r>
              <a:rPr lang="zh-CN" altLang="en-US" dirty="0" smtClean="0"/>
              <a:t>配置文件模板</a:t>
            </a:r>
          </a:p>
          <a:p>
            <a:pPr lvl="2"/>
            <a:r>
              <a:rPr lang="en-US" altLang="zh-CN" b="1" dirty="0" smtClean="0">
                <a:solidFill>
                  <a:srgbClr val="002060"/>
                </a:solidFill>
              </a:rPr>
              <a:t>/etc/</a:t>
            </a:r>
            <a:r>
              <a:rPr lang="en-US" altLang="zh-CN" b="1" dirty="0" err="1" smtClean="0">
                <a:solidFill>
                  <a:srgbClr val="002060"/>
                </a:solidFill>
              </a:rPr>
              <a:t>awstats</a:t>
            </a:r>
            <a:r>
              <a:rPr lang="en-US" altLang="zh-CN" b="1" dirty="0" smtClean="0">
                <a:solidFill>
                  <a:srgbClr val="002060"/>
                </a:solidFill>
              </a:rPr>
              <a:t>/</a:t>
            </a:r>
            <a:r>
              <a:rPr lang="en-US" altLang="zh-CN" b="1" dirty="0" err="1" smtClean="0">
                <a:solidFill>
                  <a:srgbClr val="002060"/>
                </a:solidFill>
              </a:rPr>
              <a:t>awstats.model.conf</a:t>
            </a:r>
            <a:endParaRPr lang="en-US" altLang="zh-CN" b="1" dirty="0" smtClean="0">
              <a:solidFill>
                <a:srgbClr val="002060"/>
              </a:solidFill>
            </a:endParaRPr>
          </a:p>
          <a:p>
            <a:pPr lvl="1"/>
            <a:r>
              <a:rPr lang="zh-CN" altLang="en-US" dirty="0" smtClean="0"/>
              <a:t>每个虚拟主机的配置文件（*为虚拟主机名）</a:t>
            </a:r>
          </a:p>
          <a:p>
            <a:pPr lvl="2"/>
            <a:r>
              <a:rPr lang="en-US" altLang="zh-CN" b="1" dirty="0" smtClean="0">
                <a:solidFill>
                  <a:srgbClr val="002060"/>
                </a:solidFill>
              </a:rPr>
              <a:t>/etc/</a:t>
            </a:r>
            <a:r>
              <a:rPr lang="en-US" altLang="zh-CN" b="1" dirty="0" err="1" smtClean="0">
                <a:solidFill>
                  <a:srgbClr val="002060"/>
                </a:solidFill>
              </a:rPr>
              <a:t>awstats</a:t>
            </a:r>
            <a:r>
              <a:rPr lang="en-US" altLang="zh-CN" b="1" dirty="0" smtClean="0">
                <a:solidFill>
                  <a:srgbClr val="002060"/>
                </a:solidFill>
              </a:rPr>
              <a:t>/</a:t>
            </a:r>
            <a:r>
              <a:rPr lang="en-US" altLang="zh-CN" b="1" dirty="0" err="1" smtClean="0">
                <a:solidFill>
                  <a:srgbClr val="002060"/>
                </a:solidFill>
              </a:rPr>
              <a:t>awstats</a:t>
            </a:r>
            <a:r>
              <a:rPr lang="en-US" altLang="zh-CN" b="1" dirty="0" smtClean="0">
                <a:solidFill>
                  <a:srgbClr val="002060"/>
                </a:solidFill>
              </a:rPr>
              <a:t>.*.conf</a:t>
            </a:r>
          </a:p>
          <a:p>
            <a:pPr lvl="1"/>
            <a:r>
              <a:rPr lang="zh-CN" altLang="en-US" dirty="0" smtClean="0"/>
              <a:t>每小时生成一次</a:t>
            </a:r>
            <a:r>
              <a:rPr lang="en-US" altLang="zh-CN" dirty="0" err="1" smtClean="0"/>
              <a:t>AWStats</a:t>
            </a:r>
            <a:r>
              <a:rPr lang="en-US" altLang="zh-CN" dirty="0" smtClean="0"/>
              <a:t> </a:t>
            </a:r>
            <a:r>
              <a:rPr lang="zh-CN" altLang="en-US" dirty="0" smtClean="0"/>
              <a:t>数据库的</a:t>
            </a:r>
            <a:r>
              <a:rPr lang="en-US" altLang="zh-CN" dirty="0" err="1" smtClean="0"/>
              <a:t>cron</a:t>
            </a:r>
            <a:r>
              <a:rPr lang="zh-CN" altLang="en-US" dirty="0" smtClean="0"/>
              <a:t>脚本</a:t>
            </a:r>
          </a:p>
          <a:p>
            <a:pPr lvl="2"/>
            <a:r>
              <a:rPr lang="en-US" altLang="zh-CN" b="1" dirty="0" smtClean="0">
                <a:solidFill>
                  <a:srgbClr val="002060"/>
                </a:solidFill>
              </a:rPr>
              <a:t>/etc/</a:t>
            </a:r>
            <a:r>
              <a:rPr lang="en-US" altLang="zh-CN" b="1" dirty="0" err="1" smtClean="0">
                <a:solidFill>
                  <a:srgbClr val="002060"/>
                </a:solidFill>
              </a:rPr>
              <a:t>cron.hourly</a:t>
            </a:r>
            <a:r>
              <a:rPr lang="en-US" altLang="zh-CN" b="1" dirty="0" smtClean="0">
                <a:solidFill>
                  <a:srgbClr val="002060"/>
                </a:solidFill>
              </a:rPr>
              <a:t>/</a:t>
            </a:r>
            <a:r>
              <a:rPr lang="en-US" altLang="zh-CN" b="1" dirty="0" err="1" smtClean="0">
                <a:solidFill>
                  <a:srgbClr val="002060"/>
                </a:solidFill>
              </a:rPr>
              <a:t>awstats</a:t>
            </a:r>
            <a:endParaRPr lang="en-US" altLang="zh-CN" b="1" dirty="0" smtClean="0">
              <a:solidFill>
                <a:srgbClr val="002060"/>
              </a:solidFill>
            </a:endParaRPr>
          </a:p>
          <a:p>
            <a:pPr lvl="1"/>
            <a:r>
              <a:rPr lang="zh-CN" altLang="en-US" dirty="0" smtClean="0"/>
              <a:t>用于执行</a:t>
            </a:r>
            <a:r>
              <a:rPr lang="en-US" altLang="zh-CN" dirty="0" smtClean="0"/>
              <a:t>awstats.pl</a:t>
            </a:r>
            <a:r>
              <a:rPr lang="zh-CN" altLang="en-US" dirty="0" smtClean="0"/>
              <a:t>的</a:t>
            </a:r>
            <a:r>
              <a:rPr lang="en-US" altLang="zh-CN" dirty="0" smtClean="0"/>
              <a:t>Apache</a:t>
            </a:r>
            <a:r>
              <a:rPr lang="zh-CN" altLang="en-US" dirty="0" smtClean="0"/>
              <a:t>的</a:t>
            </a:r>
            <a:r>
              <a:rPr lang="en-US" altLang="zh-CN" dirty="0" smtClean="0"/>
              <a:t>CGI</a:t>
            </a:r>
            <a:r>
              <a:rPr lang="zh-CN" altLang="en-US" dirty="0" smtClean="0"/>
              <a:t>配置文件</a:t>
            </a:r>
          </a:p>
          <a:p>
            <a:pPr lvl="2"/>
            <a:r>
              <a:rPr lang="en-US" altLang="zh-CN" b="1" dirty="0" smtClean="0">
                <a:solidFill>
                  <a:srgbClr val="002060"/>
                </a:solidFill>
              </a:rPr>
              <a:t>/etc/</a:t>
            </a:r>
            <a:r>
              <a:rPr lang="en-US" altLang="zh-CN" b="1" dirty="0" err="1" smtClean="0">
                <a:solidFill>
                  <a:srgbClr val="002060"/>
                </a:solidFill>
              </a:rPr>
              <a:t>httpd</a:t>
            </a:r>
            <a:r>
              <a:rPr lang="en-US" altLang="zh-CN" b="1" dirty="0" smtClean="0">
                <a:solidFill>
                  <a:srgbClr val="002060"/>
                </a:solidFill>
              </a:rPr>
              <a:t>/</a:t>
            </a:r>
            <a:r>
              <a:rPr lang="en-US" altLang="zh-CN" b="1" dirty="0" err="1" smtClean="0">
                <a:solidFill>
                  <a:srgbClr val="002060"/>
                </a:solidFill>
              </a:rPr>
              <a:t>conf.d</a:t>
            </a:r>
            <a:r>
              <a:rPr lang="en-US" altLang="zh-CN" b="1" dirty="0" smtClean="0">
                <a:solidFill>
                  <a:srgbClr val="002060"/>
                </a:solidFill>
              </a:rPr>
              <a:t>/</a:t>
            </a:r>
            <a:r>
              <a:rPr lang="en-US" altLang="zh-CN" b="1" dirty="0" err="1" smtClean="0">
                <a:solidFill>
                  <a:srgbClr val="002060"/>
                </a:solidFill>
              </a:rPr>
              <a:t>awstats.conf</a:t>
            </a: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CentOS</a:t>
            </a:r>
            <a:r>
              <a:rPr lang="en-US" altLang="zh-CN" dirty="0" smtClean="0"/>
              <a:t> </a:t>
            </a:r>
            <a:r>
              <a:rPr lang="zh-CN" altLang="zh-CN" dirty="0" smtClean="0"/>
              <a:t>下</a:t>
            </a:r>
            <a:r>
              <a:rPr lang="zh-CN" altLang="en-US" dirty="0" smtClean="0"/>
              <a:t>的脚本语言</a:t>
            </a:r>
            <a:endParaRPr lang="zh-CN" altLang="en-US" dirty="0"/>
          </a:p>
        </p:txBody>
      </p:sp>
      <p:sp>
        <p:nvSpPr>
          <p:cNvPr id="3" name="内容占位符 2"/>
          <p:cNvSpPr>
            <a:spLocks noGrp="1"/>
          </p:cNvSpPr>
          <p:nvPr>
            <p:ph idx="1"/>
          </p:nvPr>
        </p:nvSpPr>
        <p:spPr/>
        <p:txBody>
          <a:bodyPr/>
          <a:lstStyle/>
          <a:p>
            <a:r>
              <a:rPr lang="zh-CN" altLang="zh-CN" dirty="0" smtClean="0"/>
              <a:t>脚本语言的</a:t>
            </a:r>
            <a:r>
              <a:rPr lang="zh-CN" altLang="en-US" dirty="0" smtClean="0"/>
              <a:t>安装</a:t>
            </a:r>
            <a:endParaRPr lang="en-US" altLang="zh-CN" dirty="0" smtClean="0"/>
          </a:p>
          <a:p>
            <a:pPr lvl="1"/>
            <a:r>
              <a:rPr lang="en-US" altLang="zh-CN" dirty="0" err="1" smtClean="0"/>
              <a:t>CentOS</a:t>
            </a:r>
            <a:r>
              <a:rPr lang="en-US" altLang="zh-CN" dirty="0" smtClean="0"/>
              <a:t> </a:t>
            </a:r>
            <a:r>
              <a:rPr lang="zh-CN" altLang="zh-CN" dirty="0" smtClean="0"/>
              <a:t>官方仓库提供了</a:t>
            </a:r>
            <a:r>
              <a:rPr lang="en-US" altLang="zh-CN" dirty="0" smtClean="0"/>
              <a:t> Perl/Python/PHP/Ruby</a:t>
            </a:r>
          </a:p>
          <a:p>
            <a:pPr lvl="1"/>
            <a:r>
              <a:rPr lang="zh-CN" altLang="en-US" dirty="0" smtClean="0"/>
              <a:t>可以使用 </a:t>
            </a:r>
            <a:r>
              <a:rPr lang="en-US" altLang="zh-CN" dirty="0" smtClean="0"/>
              <a:t>yum </a:t>
            </a:r>
            <a:r>
              <a:rPr lang="zh-CN" altLang="en-US" dirty="0" smtClean="0"/>
              <a:t>安装</a:t>
            </a:r>
            <a:endParaRPr lang="en-US" altLang="zh-CN" dirty="0" smtClean="0"/>
          </a:p>
          <a:p>
            <a:r>
              <a:rPr lang="zh-CN" altLang="zh-CN" dirty="0" smtClean="0"/>
              <a:t>脚本语言的模块管理</a:t>
            </a:r>
            <a:r>
              <a:rPr lang="zh-CN" altLang="en-US" dirty="0" smtClean="0"/>
              <a:t>工具</a:t>
            </a:r>
            <a:endParaRPr lang="en-US" altLang="zh-CN" dirty="0" smtClean="0"/>
          </a:p>
          <a:p>
            <a:pPr lvl="1"/>
            <a:r>
              <a:rPr lang="en-US" altLang="zh-CN" dirty="0" smtClean="0"/>
              <a:t>PHP</a:t>
            </a:r>
            <a:r>
              <a:rPr lang="zh-CN" altLang="en-US" dirty="0" smtClean="0"/>
              <a:t>：</a:t>
            </a:r>
            <a:r>
              <a:rPr lang="en-US" altLang="zh-CN" b="1" dirty="0" smtClean="0">
                <a:solidFill>
                  <a:srgbClr val="002060"/>
                </a:solidFill>
              </a:rPr>
              <a:t>pear</a:t>
            </a:r>
            <a:r>
              <a:rPr lang="zh-CN" altLang="en-US" dirty="0" smtClean="0"/>
              <a:t>、</a:t>
            </a:r>
            <a:r>
              <a:rPr lang="en-US" altLang="zh-CN" b="1" dirty="0" err="1" smtClean="0">
                <a:solidFill>
                  <a:srgbClr val="002060"/>
                </a:solidFill>
              </a:rPr>
              <a:t>pecl</a:t>
            </a:r>
            <a:endParaRPr lang="en-US" altLang="zh-CN" b="1" dirty="0" smtClean="0">
              <a:solidFill>
                <a:srgbClr val="002060"/>
              </a:solidFill>
            </a:endParaRPr>
          </a:p>
          <a:p>
            <a:pPr lvl="1"/>
            <a:r>
              <a:rPr lang="en-US" altLang="zh-CN" dirty="0" smtClean="0"/>
              <a:t>Perl</a:t>
            </a:r>
            <a:r>
              <a:rPr lang="zh-CN" altLang="en-US" dirty="0" smtClean="0"/>
              <a:t>：</a:t>
            </a:r>
            <a:r>
              <a:rPr lang="en-US" altLang="zh-CN" b="1" dirty="0" err="1" smtClean="0">
                <a:solidFill>
                  <a:srgbClr val="002060"/>
                </a:solidFill>
              </a:rPr>
              <a:t>cpan</a:t>
            </a:r>
            <a:endParaRPr lang="en-US" altLang="zh-CN" b="1" dirty="0" smtClean="0">
              <a:solidFill>
                <a:srgbClr val="002060"/>
              </a:solidFill>
            </a:endParaRPr>
          </a:p>
          <a:p>
            <a:pPr lvl="1"/>
            <a:r>
              <a:rPr lang="en-US" altLang="zh-CN" dirty="0" smtClean="0"/>
              <a:t>Python</a:t>
            </a:r>
            <a:r>
              <a:rPr lang="zh-CN" altLang="en-US" dirty="0" smtClean="0"/>
              <a:t>：</a:t>
            </a:r>
            <a:r>
              <a:rPr lang="en-US" altLang="zh-CN" b="1" dirty="0" err="1" smtClean="0">
                <a:solidFill>
                  <a:srgbClr val="002060"/>
                </a:solidFill>
              </a:rPr>
              <a:t>easy_install</a:t>
            </a:r>
            <a:r>
              <a:rPr lang="zh-CN" altLang="en-US" dirty="0" smtClean="0"/>
              <a:t>或</a:t>
            </a:r>
            <a:r>
              <a:rPr lang="en-US" altLang="zh-CN" b="1" dirty="0" smtClean="0">
                <a:solidFill>
                  <a:srgbClr val="002060"/>
                </a:solidFill>
              </a:rPr>
              <a:t>pip</a:t>
            </a:r>
          </a:p>
          <a:p>
            <a:pPr lvl="1"/>
            <a:r>
              <a:rPr lang="en-US" altLang="zh-CN" dirty="0" smtClean="0"/>
              <a:t>Ruby</a:t>
            </a:r>
            <a:r>
              <a:rPr lang="zh-CN" altLang="en-US" dirty="0" smtClean="0"/>
              <a:t>：</a:t>
            </a:r>
            <a:r>
              <a:rPr lang="en-US" altLang="zh-CN" b="1" dirty="0" smtClean="0">
                <a:solidFill>
                  <a:srgbClr val="002060"/>
                </a:solidFill>
              </a:rPr>
              <a:t>gem</a:t>
            </a:r>
            <a:endParaRPr lang="zh-CN" altLang="en-US" b="1" dirty="0" smtClean="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AWStats</a:t>
            </a:r>
            <a:r>
              <a:rPr lang="zh-CN" altLang="zh-CN" dirty="0" smtClean="0"/>
              <a:t>的配置文件</a:t>
            </a:r>
            <a:endParaRPr lang="zh-CN" altLang="en-US" dirty="0"/>
          </a:p>
        </p:txBody>
      </p:sp>
      <p:sp>
        <p:nvSpPr>
          <p:cNvPr id="3" name="内容占位符 2"/>
          <p:cNvSpPr>
            <a:spLocks noGrp="1"/>
          </p:cNvSpPr>
          <p:nvPr>
            <p:ph idx="1"/>
          </p:nvPr>
        </p:nvSpPr>
        <p:spPr/>
        <p:txBody>
          <a:bodyPr/>
          <a:lstStyle/>
          <a:p>
            <a:r>
              <a:rPr lang="en-US" altLang="zh-CN" sz="2800" dirty="0" err="1" smtClean="0"/>
              <a:t>AWStats</a:t>
            </a:r>
            <a:r>
              <a:rPr lang="zh-CN" altLang="zh-CN" sz="2800" dirty="0" smtClean="0"/>
              <a:t>在生成其统计数据库时需要其配置文件</a:t>
            </a:r>
            <a:endParaRPr lang="en-US" altLang="zh-CN" sz="2800" dirty="0" smtClean="0"/>
          </a:p>
          <a:p>
            <a:pPr lvl="1"/>
            <a:r>
              <a:rPr lang="en-US" altLang="zh-CN" dirty="0" err="1" smtClean="0"/>
              <a:t>AWStats</a:t>
            </a:r>
            <a:r>
              <a:rPr lang="en-US" altLang="zh-CN" dirty="0" smtClean="0"/>
              <a:t> </a:t>
            </a:r>
            <a:r>
              <a:rPr lang="zh-CN" altLang="zh-CN" dirty="0" smtClean="0"/>
              <a:t>为不同的站点使用不同的配置文件</a:t>
            </a:r>
            <a:endParaRPr lang="en-US" altLang="zh-CN" dirty="0" smtClean="0"/>
          </a:p>
          <a:p>
            <a:pPr lvl="1"/>
            <a:r>
              <a:rPr lang="zh-CN" altLang="zh-CN" dirty="0" smtClean="0"/>
              <a:t>配置文件的命名规则</a:t>
            </a:r>
            <a:r>
              <a:rPr lang="en-US" altLang="zh-CN" dirty="0" err="1" smtClean="0"/>
              <a:t>awstats.SITENAME.conf</a:t>
            </a:r>
            <a:endParaRPr lang="en-US" altLang="zh-CN" dirty="0" smtClean="0"/>
          </a:p>
          <a:p>
            <a:pPr lvl="1"/>
            <a:r>
              <a:rPr lang="zh-CN" altLang="en-US" dirty="0" smtClean="0"/>
              <a:t>例如：</a:t>
            </a:r>
            <a:r>
              <a:rPr lang="zh-CN" altLang="zh-CN" dirty="0" smtClean="0"/>
              <a:t>站点名为</a:t>
            </a:r>
            <a:r>
              <a:rPr lang="en-US" altLang="zh-CN" dirty="0" smtClean="0"/>
              <a:t> mysite.net</a:t>
            </a:r>
            <a:r>
              <a:rPr lang="zh-CN" altLang="zh-CN" dirty="0" smtClean="0"/>
              <a:t>，则配置文件名为</a:t>
            </a:r>
            <a:r>
              <a:rPr lang="en-US" altLang="zh-CN" dirty="0" smtClean="0"/>
              <a:t> </a:t>
            </a:r>
            <a:r>
              <a:rPr lang="en-US" altLang="zh-CN" dirty="0" err="1" smtClean="0"/>
              <a:t>awstats.mysite.net.conf</a:t>
            </a:r>
            <a:endParaRPr lang="en-US" altLang="zh-CN" dirty="0" smtClean="0"/>
          </a:p>
          <a:p>
            <a:r>
              <a:rPr lang="zh-CN" altLang="en-US" dirty="0" smtClean="0"/>
              <a:t>常用配置语句</a:t>
            </a:r>
            <a:endParaRPr lang="en-US" altLang="zh-CN" dirty="0" smtClean="0"/>
          </a:p>
          <a:p>
            <a:pPr lvl="1"/>
            <a:r>
              <a:rPr lang="en-US" altLang="zh-CN" sz="2800" b="1" dirty="0" err="1" smtClean="0">
                <a:solidFill>
                  <a:srgbClr val="002060"/>
                </a:solidFill>
              </a:rPr>
              <a:t>SiteDomain</a:t>
            </a:r>
            <a:r>
              <a:rPr lang="en-US" altLang="zh-CN" sz="2800" b="1" dirty="0" smtClean="0">
                <a:solidFill>
                  <a:srgbClr val="002060"/>
                </a:solidFill>
              </a:rPr>
              <a:t>=</a:t>
            </a:r>
            <a:endParaRPr lang="zh-CN" altLang="zh-CN" sz="2800" b="1" dirty="0" smtClean="0">
              <a:solidFill>
                <a:srgbClr val="002060"/>
              </a:solidFill>
            </a:endParaRPr>
          </a:p>
          <a:p>
            <a:pPr lvl="1"/>
            <a:r>
              <a:rPr lang="en-US" altLang="zh-CN" sz="2800" b="1" dirty="0" err="1" smtClean="0">
                <a:solidFill>
                  <a:srgbClr val="002060"/>
                </a:solidFill>
              </a:rPr>
              <a:t>HostAliases</a:t>
            </a:r>
            <a:r>
              <a:rPr lang="en-US" altLang="zh-CN" sz="2800" b="1" dirty="0" smtClean="0">
                <a:solidFill>
                  <a:srgbClr val="002060"/>
                </a:solidFill>
              </a:rPr>
              <a:t>=</a:t>
            </a:r>
            <a:endParaRPr lang="zh-CN" altLang="zh-CN" sz="2800" b="1" dirty="0" smtClean="0">
              <a:solidFill>
                <a:srgbClr val="002060"/>
              </a:solidFill>
            </a:endParaRPr>
          </a:p>
          <a:p>
            <a:pPr lvl="1"/>
            <a:r>
              <a:rPr lang="en-US" altLang="zh-CN" sz="2800" b="1" dirty="0" err="1" smtClean="0">
                <a:solidFill>
                  <a:srgbClr val="002060"/>
                </a:solidFill>
              </a:rPr>
              <a:t>LogFile</a:t>
            </a:r>
            <a:r>
              <a:rPr lang="en-US" altLang="zh-CN" sz="2800" b="1" dirty="0" smtClean="0">
                <a:solidFill>
                  <a:srgbClr val="002060"/>
                </a:solidFill>
              </a:rPr>
              <a:t>=</a:t>
            </a:r>
            <a:endParaRPr lang="zh-CN" altLang="zh-CN" sz="2800" b="1" dirty="0" smtClean="0">
              <a:solidFill>
                <a:srgbClr val="002060"/>
              </a:solidFill>
            </a:endParaRP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60</a:t>
            </a:fld>
            <a:endParaRPr lang="en-US" altLang="zh-C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更新</a:t>
            </a:r>
            <a:r>
              <a:rPr lang="en-US" altLang="zh-CN" dirty="0" err="1" smtClean="0"/>
              <a:t>AWStats</a:t>
            </a:r>
            <a:r>
              <a:rPr lang="zh-CN" altLang="zh-CN" dirty="0" smtClean="0"/>
              <a:t>的统计数据库</a:t>
            </a:r>
            <a:endParaRPr lang="zh-CN" altLang="en-US" dirty="0"/>
          </a:p>
        </p:txBody>
      </p:sp>
      <p:sp>
        <p:nvSpPr>
          <p:cNvPr id="3" name="内容占位符 2"/>
          <p:cNvSpPr>
            <a:spLocks noGrp="1"/>
          </p:cNvSpPr>
          <p:nvPr>
            <p:ph idx="1"/>
          </p:nvPr>
        </p:nvSpPr>
        <p:spPr/>
        <p:txBody>
          <a:bodyPr/>
          <a:lstStyle/>
          <a:p>
            <a:r>
              <a:rPr lang="zh-CN" altLang="zh-CN" dirty="0" smtClean="0"/>
              <a:t>生成指定站点的日志统计数据库</a:t>
            </a:r>
            <a:endParaRPr lang="en-US" altLang="zh-CN" dirty="0" smtClean="0"/>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usr</a:t>
            </a:r>
            <a:r>
              <a:rPr lang="en-US" altLang="zh-CN" b="1" dirty="0" smtClean="0">
                <a:solidFill>
                  <a:schemeClr val="accent6">
                    <a:lumMod val="75000"/>
                  </a:schemeClr>
                </a:solidFill>
              </a:rPr>
              <a:t>/share/</a:t>
            </a:r>
            <a:r>
              <a:rPr lang="en-US" altLang="zh-CN" b="1" dirty="0" err="1" smtClean="0">
                <a:solidFill>
                  <a:schemeClr val="accent6">
                    <a:lumMod val="75000"/>
                  </a:schemeClr>
                </a:solidFill>
              </a:rPr>
              <a:t>awstats</a:t>
            </a:r>
            <a:r>
              <a:rPr lang="en-US" altLang="zh-CN" b="1" dirty="0" smtClean="0">
                <a:solidFill>
                  <a:schemeClr val="accent6">
                    <a:lumMod val="75000"/>
                  </a:schemeClr>
                </a:solidFill>
              </a:rPr>
              <a:t>/</a:t>
            </a:r>
            <a:r>
              <a:rPr lang="en-US" altLang="zh-CN" b="1" dirty="0" err="1" smtClean="0">
                <a:solidFill>
                  <a:schemeClr val="accent6">
                    <a:lumMod val="75000"/>
                  </a:schemeClr>
                </a:solidFill>
              </a:rPr>
              <a:t>wwwroot</a:t>
            </a:r>
            <a:r>
              <a:rPr lang="en-US" altLang="zh-CN" b="1" dirty="0" smtClean="0">
                <a:solidFill>
                  <a:schemeClr val="accent6">
                    <a:lumMod val="75000"/>
                  </a:schemeClr>
                </a:solidFill>
              </a:rPr>
              <a:t>/</a:t>
            </a:r>
            <a:r>
              <a:rPr lang="en-US" altLang="zh-CN" b="1" dirty="0" err="1" smtClean="0">
                <a:solidFill>
                  <a:schemeClr val="accent6">
                    <a:lumMod val="75000"/>
                  </a:schemeClr>
                </a:solidFill>
              </a:rPr>
              <a:t>cgi</a:t>
            </a:r>
            <a:r>
              <a:rPr lang="en-US" altLang="zh-CN" b="1" dirty="0" smtClean="0">
                <a:solidFill>
                  <a:schemeClr val="accent6">
                    <a:lumMod val="75000"/>
                  </a:schemeClr>
                </a:solidFill>
              </a:rPr>
              <a:t>-bin/awstats.pl</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config</a:t>
            </a:r>
            <a:r>
              <a:rPr lang="en-US" altLang="zh-CN" b="1" dirty="0" smtClean="0">
                <a:solidFill>
                  <a:schemeClr val="accent6">
                    <a:lumMod val="75000"/>
                  </a:schemeClr>
                </a:solidFill>
              </a:rPr>
              <a:t>=SITENAME</a:t>
            </a:r>
            <a:endParaRPr lang="zh-CN" altLang="zh-CN" b="1" dirty="0" smtClean="0">
              <a:solidFill>
                <a:schemeClr val="accent6">
                  <a:lumMod val="75000"/>
                </a:schemeClr>
              </a:solidFill>
            </a:endParaRPr>
          </a:p>
          <a:p>
            <a:pPr lvl="1"/>
            <a:endParaRPr lang="en-US" altLang="zh-CN" dirty="0" smtClean="0"/>
          </a:p>
          <a:p>
            <a:r>
              <a:rPr lang="zh-CN" altLang="zh-CN" dirty="0" smtClean="0"/>
              <a:t>生成</a:t>
            </a:r>
            <a:r>
              <a:rPr lang="zh-CN" altLang="en-US" dirty="0" smtClean="0"/>
              <a:t>所有虚拟主机</a:t>
            </a:r>
            <a:r>
              <a:rPr lang="zh-CN" altLang="zh-CN" dirty="0" smtClean="0"/>
              <a:t>的统计数据库</a:t>
            </a:r>
            <a:endParaRPr lang="en-US" altLang="zh-CN" dirty="0" smtClean="0"/>
          </a:p>
          <a:p>
            <a:pPr lvl="1"/>
            <a:r>
              <a:rPr lang="zh-CN" altLang="zh-CN" dirty="0" smtClean="0"/>
              <a:t>对指定配置文件目录下的每个配置文件生成统计数据库</a:t>
            </a:r>
            <a:endParaRPr lang="en-US" altLang="zh-CN" dirty="0" smtClean="0"/>
          </a:p>
          <a:p>
            <a:pPr lvl="1"/>
            <a:r>
              <a:rPr lang="en-US" altLang="zh-CN" b="1" dirty="0" smtClean="0">
                <a:solidFill>
                  <a:srgbClr val="002060"/>
                </a:solidFill>
              </a:rPr>
              <a:t>/</a:t>
            </a:r>
            <a:r>
              <a:rPr lang="en-US" altLang="zh-CN" b="1" dirty="0" err="1" smtClean="0">
                <a:solidFill>
                  <a:srgbClr val="002060"/>
                </a:solidFill>
              </a:rPr>
              <a:t>usr</a:t>
            </a:r>
            <a:r>
              <a:rPr lang="en-US" altLang="zh-CN" b="1" dirty="0" smtClean="0">
                <a:solidFill>
                  <a:srgbClr val="002060"/>
                </a:solidFill>
              </a:rPr>
              <a:t>/share/</a:t>
            </a:r>
            <a:r>
              <a:rPr lang="en-US" altLang="zh-CN" b="1" dirty="0" err="1" smtClean="0">
                <a:solidFill>
                  <a:srgbClr val="002060"/>
                </a:solidFill>
              </a:rPr>
              <a:t>awstats</a:t>
            </a:r>
            <a:r>
              <a:rPr lang="en-US" altLang="zh-CN" b="1" dirty="0" smtClean="0">
                <a:solidFill>
                  <a:srgbClr val="002060"/>
                </a:solidFill>
              </a:rPr>
              <a:t>/tools/awstats_updateall.pl</a:t>
            </a:r>
          </a:p>
          <a:p>
            <a:pPr lvl="1"/>
            <a:r>
              <a:rPr lang="en-US" altLang="zh-CN" dirty="0" err="1" smtClean="0"/>
              <a:t>AWStats</a:t>
            </a:r>
            <a:r>
              <a:rPr lang="en-US" altLang="zh-CN" dirty="0" smtClean="0"/>
              <a:t> </a:t>
            </a:r>
            <a:r>
              <a:rPr lang="zh-CN" altLang="en-US" dirty="0" smtClean="0"/>
              <a:t>的</a:t>
            </a:r>
            <a:r>
              <a:rPr lang="en-US" altLang="zh-CN" dirty="0" err="1" smtClean="0"/>
              <a:t>cron</a:t>
            </a:r>
            <a:r>
              <a:rPr lang="zh-CN" altLang="en-US" dirty="0" smtClean="0"/>
              <a:t>脚本使用了 </a:t>
            </a:r>
            <a:r>
              <a:rPr lang="en-US" altLang="zh-CN" dirty="0" smtClean="0"/>
              <a:t>awstats_updateall.pl</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61</a:t>
            </a:fld>
            <a:endParaRPr lang="en-US"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AWStats</a:t>
            </a:r>
            <a:r>
              <a:rPr lang="en-US" altLang="zh-CN" dirty="0" smtClean="0"/>
              <a:t> </a:t>
            </a:r>
            <a:r>
              <a:rPr lang="zh-CN" altLang="zh-CN" dirty="0" smtClean="0"/>
              <a:t>的</a:t>
            </a:r>
            <a:r>
              <a:rPr lang="en-US" altLang="zh-CN" dirty="0" smtClean="0"/>
              <a:t> Apache </a:t>
            </a:r>
            <a:r>
              <a:rPr lang="zh-CN" altLang="zh-CN" dirty="0" smtClean="0"/>
              <a:t>配置文件</a:t>
            </a:r>
            <a:endParaRPr lang="zh-CN" altLang="en-US" dirty="0"/>
          </a:p>
        </p:txBody>
      </p:sp>
      <p:sp>
        <p:nvSpPr>
          <p:cNvPr id="3" name="内容占位符 2"/>
          <p:cNvSpPr>
            <a:spLocks noGrp="1"/>
          </p:cNvSpPr>
          <p:nvPr>
            <p:ph idx="1"/>
          </p:nvPr>
        </p:nvSpPr>
        <p:spPr/>
        <p:txBody>
          <a:bodyPr/>
          <a:lstStyle/>
          <a:p>
            <a:r>
              <a:rPr lang="en-US" altLang="zh-CN" b="1" dirty="0" smtClean="0"/>
              <a:t>/etc/</a:t>
            </a:r>
            <a:r>
              <a:rPr lang="en-US" altLang="zh-CN" b="1" dirty="0" err="1" smtClean="0"/>
              <a:t>httpd</a:t>
            </a:r>
            <a:r>
              <a:rPr lang="en-US" altLang="zh-CN" b="1" dirty="0" smtClean="0"/>
              <a:t>/</a:t>
            </a:r>
            <a:r>
              <a:rPr lang="en-US" altLang="zh-CN" b="1" dirty="0" err="1" smtClean="0"/>
              <a:t>conf.d</a:t>
            </a:r>
            <a:r>
              <a:rPr lang="en-US" altLang="zh-CN" b="1" dirty="0" smtClean="0"/>
              <a:t>/</a:t>
            </a:r>
            <a:r>
              <a:rPr lang="en-US" altLang="zh-CN" b="1" dirty="0" err="1" smtClean="0"/>
              <a:t>awstats.conf</a:t>
            </a:r>
            <a:endParaRPr lang="en-US" altLang="zh-CN" b="1" dirty="0" smtClean="0"/>
          </a:p>
          <a:p>
            <a:pPr lvl="1"/>
            <a:r>
              <a:rPr lang="zh-CN" altLang="zh-CN" dirty="0" smtClean="0"/>
              <a:t>此配置文件是被主配置文件包含的，是全局配置，所有的虚拟主机都将继承这个配置</a:t>
            </a:r>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62</a:t>
            </a:fld>
            <a:endParaRPr lang="en-US" altLang="zh-CN" dirty="0"/>
          </a:p>
        </p:txBody>
      </p:sp>
      <p:sp>
        <p:nvSpPr>
          <p:cNvPr id="7" name="TextBox 6"/>
          <p:cNvSpPr txBox="1"/>
          <p:nvPr/>
        </p:nvSpPr>
        <p:spPr>
          <a:xfrm>
            <a:off x="683568" y="3140968"/>
            <a:ext cx="7920880"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b="1" dirty="0" smtClean="0"/>
              <a:t>…………</a:t>
            </a:r>
          </a:p>
          <a:p>
            <a:r>
              <a:rPr lang="en-US" altLang="zh-CN" sz="2000" b="1" dirty="0" err="1" smtClean="0"/>
              <a:t>ScriptAlias</a:t>
            </a:r>
            <a:r>
              <a:rPr lang="en-US" altLang="zh-CN" sz="2000" b="1" dirty="0" smtClean="0"/>
              <a:t> /</a:t>
            </a:r>
            <a:r>
              <a:rPr lang="en-US" altLang="zh-CN" sz="2000" b="1" dirty="0" err="1" smtClean="0"/>
              <a:t>awstats</a:t>
            </a:r>
            <a:r>
              <a:rPr lang="en-US" altLang="zh-CN" sz="2000" b="1" dirty="0" smtClean="0"/>
              <a:t>/ "/</a:t>
            </a:r>
            <a:r>
              <a:rPr lang="en-US" altLang="zh-CN" sz="2000" b="1" dirty="0" err="1" smtClean="0"/>
              <a:t>usr</a:t>
            </a:r>
            <a:r>
              <a:rPr lang="en-US" altLang="zh-CN" sz="2000" b="1" dirty="0" smtClean="0"/>
              <a:t>/share/</a:t>
            </a:r>
            <a:r>
              <a:rPr lang="en-US" altLang="zh-CN" sz="2000" b="1" dirty="0" err="1" smtClean="0"/>
              <a:t>awstats</a:t>
            </a:r>
            <a:r>
              <a:rPr lang="en-US" altLang="zh-CN" sz="2000" b="1" dirty="0" smtClean="0"/>
              <a:t>/</a:t>
            </a:r>
            <a:r>
              <a:rPr lang="en-US" altLang="zh-CN" sz="2000" b="1" dirty="0" err="1" smtClean="0"/>
              <a:t>wwwroot</a:t>
            </a:r>
            <a:r>
              <a:rPr lang="en-US" altLang="zh-CN" sz="2000" b="1" dirty="0" smtClean="0"/>
              <a:t>/</a:t>
            </a:r>
            <a:r>
              <a:rPr lang="en-US" altLang="zh-CN" sz="2000" b="1" dirty="0" err="1" smtClean="0"/>
              <a:t>cgi</a:t>
            </a:r>
            <a:r>
              <a:rPr lang="en-US" altLang="zh-CN" sz="2000" b="1" dirty="0" smtClean="0"/>
              <a:t>-bin/"</a:t>
            </a:r>
          </a:p>
          <a:p>
            <a:r>
              <a:rPr lang="en-US" altLang="zh-CN" sz="2000" b="1" dirty="0" smtClean="0"/>
              <a:t>&lt;Directory "/</a:t>
            </a:r>
            <a:r>
              <a:rPr lang="en-US" altLang="zh-CN" sz="2000" b="1" dirty="0" err="1" smtClean="0"/>
              <a:t>usr</a:t>
            </a:r>
            <a:r>
              <a:rPr lang="en-US" altLang="zh-CN" sz="2000" b="1" dirty="0" smtClean="0"/>
              <a:t>/share/</a:t>
            </a:r>
            <a:r>
              <a:rPr lang="en-US" altLang="zh-CN" sz="2000" b="1" dirty="0" err="1" smtClean="0"/>
              <a:t>awstats</a:t>
            </a:r>
            <a:r>
              <a:rPr lang="en-US" altLang="zh-CN" sz="2000" b="1" dirty="0" smtClean="0"/>
              <a:t>/</a:t>
            </a:r>
            <a:r>
              <a:rPr lang="en-US" altLang="zh-CN" sz="2000" b="1" dirty="0" err="1" smtClean="0"/>
              <a:t>wwwroot</a:t>
            </a:r>
            <a:r>
              <a:rPr lang="en-US" altLang="zh-CN" sz="2000" b="1" dirty="0" smtClean="0"/>
              <a:t>"&gt;</a:t>
            </a:r>
          </a:p>
          <a:p>
            <a:r>
              <a:rPr lang="en-US" altLang="zh-CN" sz="2000" b="1" dirty="0" smtClean="0"/>
              <a:t>    Options None</a:t>
            </a:r>
          </a:p>
          <a:p>
            <a:r>
              <a:rPr lang="en-US" altLang="zh-CN" sz="2000" b="1" dirty="0" smtClean="0"/>
              <a:t>    </a:t>
            </a:r>
            <a:r>
              <a:rPr lang="en-US" altLang="zh-CN" sz="2000" b="1" dirty="0" err="1" smtClean="0"/>
              <a:t>AllowOverride</a:t>
            </a:r>
            <a:r>
              <a:rPr lang="en-US" altLang="zh-CN" sz="2000" b="1" dirty="0" smtClean="0"/>
              <a:t> None</a:t>
            </a:r>
          </a:p>
          <a:p>
            <a:r>
              <a:rPr lang="en-US" altLang="zh-CN" sz="2000" b="1" dirty="0" smtClean="0"/>
              <a:t>    Order </a:t>
            </a:r>
            <a:r>
              <a:rPr lang="en-US" altLang="zh-CN" sz="2000" b="1" dirty="0" err="1" smtClean="0"/>
              <a:t>allow,deny</a:t>
            </a:r>
            <a:endParaRPr lang="en-US" altLang="zh-CN" sz="2000" b="1" dirty="0" smtClean="0"/>
          </a:p>
          <a:p>
            <a:r>
              <a:rPr lang="en-US" altLang="zh-CN" sz="2000" b="1" dirty="0" smtClean="0"/>
              <a:t>    Allow from 127.0.0.1</a:t>
            </a:r>
          </a:p>
          <a:p>
            <a:r>
              <a:rPr lang="en-US" altLang="zh-CN" sz="2000" b="1" dirty="0" smtClean="0"/>
              <a:t>&lt;/Directory&gt;</a:t>
            </a:r>
          </a:p>
          <a:p>
            <a:r>
              <a:rPr lang="en-US" altLang="zh-CN" sz="2000" b="1" dirty="0" smtClean="0"/>
              <a:t>…………</a:t>
            </a:r>
            <a:endParaRPr lang="zh-CN" altLang="en-US" sz="2000"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AWStats</a:t>
            </a:r>
            <a:r>
              <a:rPr lang="zh-CN" altLang="zh-CN" dirty="0" smtClean="0"/>
              <a:t>配置举例</a:t>
            </a:r>
            <a:endParaRPr lang="zh-CN" altLang="en-US" dirty="0"/>
          </a:p>
        </p:txBody>
      </p:sp>
      <p:sp>
        <p:nvSpPr>
          <p:cNvPr id="3" name="内容占位符 2"/>
          <p:cNvSpPr>
            <a:spLocks noGrp="1"/>
          </p:cNvSpPr>
          <p:nvPr>
            <p:ph idx="1"/>
          </p:nvPr>
        </p:nvSpPr>
        <p:spPr/>
        <p:txBody>
          <a:bodyPr/>
          <a:lstStyle/>
          <a:p>
            <a:r>
              <a:rPr lang="zh-CN" altLang="zh-CN" dirty="0" smtClean="0"/>
              <a:t>为虚拟主机配置</a:t>
            </a:r>
            <a:r>
              <a:rPr lang="en-US" altLang="zh-CN" dirty="0" err="1" smtClean="0"/>
              <a:t>AWStats</a:t>
            </a:r>
            <a:endParaRPr lang="en-US" altLang="zh-CN" dirty="0" smtClean="0"/>
          </a:p>
          <a:p>
            <a:pPr lvl="1"/>
            <a:r>
              <a:rPr lang="zh-CN" altLang="en-US" dirty="0" smtClean="0"/>
              <a:t>在</a:t>
            </a:r>
            <a:r>
              <a:rPr lang="en-US" altLang="zh-CN" dirty="0" smtClean="0"/>
              <a:t>Apache</a:t>
            </a:r>
            <a:r>
              <a:rPr lang="zh-CN" altLang="en-US" dirty="0" smtClean="0"/>
              <a:t>中为</a:t>
            </a:r>
            <a:r>
              <a:rPr lang="en-US" altLang="zh-CN" dirty="0" err="1" smtClean="0"/>
              <a:t>AWStats</a:t>
            </a:r>
            <a:r>
              <a:rPr lang="zh-CN" altLang="en-US" dirty="0" smtClean="0"/>
              <a:t>的访问配置主机访问控制、认证授权</a:t>
            </a:r>
            <a:endParaRPr lang="en-US" altLang="zh-CN" dirty="0" smtClean="0"/>
          </a:p>
          <a:p>
            <a:pPr lvl="1"/>
            <a:r>
              <a:rPr lang="zh-CN" altLang="zh-CN" dirty="0" smtClean="0"/>
              <a:t>生成虚拟主机的</a:t>
            </a:r>
            <a:r>
              <a:rPr lang="en-US" altLang="zh-CN" dirty="0" err="1" smtClean="0"/>
              <a:t>AWStats</a:t>
            </a:r>
            <a:r>
              <a:rPr lang="zh-CN" altLang="zh-CN" dirty="0" smtClean="0"/>
              <a:t>配置文件</a:t>
            </a:r>
            <a:endParaRPr lang="en-US" altLang="zh-CN" dirty="0" smtClean="0"/>
          </a:p>
          <a:p>
            <a:pPr lvl="1"/>
            <a:r>
              <a:rPr lang="zh-CN" altLang="zh-CN" dirty="0" smtClean="0"/>
              <a:t>更新指定配置文件的</a:t>
            </a:r>
            <a:r>
              <a:rPr lang="en-US" altLang="zh-CN" dirty="0" err="1" smtClean="0"/>
              <a:t>AWStats</a:t>
            </a:r>
            <a:r>
              <a:rPr lang="zh-CN" altLang="zh-CN" dirty="0" smtClean="0"/>
              <a:t>的统计数据库</a:t>
            </a:r>
            <a:endParaRPr lang="en-US" altLang="zh-CN" dirty="0" smtClean="0"/>
          </a:p>
          <a:p>
            <a:pPr lvl="1"/>
            <a:r>
              <a:rPr lang="zh-CN" altLang="zh-CN" dirty="0" smtClean="0"/>
              <a:t>访问</a:t>
            </a:r>
            <a:r>
              <a:rPr lang="en-US" altLang="zh-CN" dirty="0" smtClean="0"/>
              <a:t>CGI</a:t>
            </a:r>
            <a:r>
              <a:rPr lang="zh-CN" altLang="zh-CN" dirty="0" smtClean="0"/>
              <a:t>脚本获得</a:t>
            </a:r>
            <a:r>
              <a:rPr lang="en-US" altLang="zh-CN" dirty="0" err="1" smtClean="0"/>
              <a:t>AWStats</a:t>
            </a:r>
            <a:r>
              <a:rPr lang="zh-CN" altLang="zh-CN" dirty="0" smtClean="0"/>
              <a:t>的统计输出</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63</a:t>
            </a:fld>
            <a:endParaRPr lang="en-US" altLang="zh-CN" dirty="0"/>
          </a:p>
        </p:txBody>
      </p:sp>
      <p:sp>
        <p:nvSpPr>
          <p:cNvPr id="7" name="TextBox 6"/>
          <p:cNvSpPr txBox="1"/>
          <p:nvPr/>
        </p:nvSpPr>
        <p:spPr>
          <a:xfrm>
            <a:off x="2483768" y="4869160"/>
            <a:ext cx="309634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smtClean="0"/>
              <a:t>参见教材的操作步骤</a:t>
            </a:r>
            <a:endParaRPr lang="zh-CN" altLang="en-US" sz="2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LAMP</a:t>
            </a:r>
            <a:r>
              <a:rPr lang="zh-CN" altLang="zh-CN" dirty="0" smtClean="0"/>
              <a:t>的环境配置及应用</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64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LAMP</a:t>
            </a:r>
            <a:r>
              <a:rPr lang="zh-CN" altLang="en-US" dirty="0" smtClean="0"/>
              <a:t>简介</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en-US" altLang="zh-CN" dirty="0" smtClean="0"/>
              <a:t>LAMP</a:t>
            </a:r>
            <a:r>
              <a:rPr lang="zh-CN" altLang="zh-CN" dirty="0" smtClean="0"/>
              <a:t>是首字母缩略语（</a:t>
            </a:r>
            <a:r>
              <a:rPr lang="en-US" altLang="zh-CN" dirty="0" smtClean="0"/>
              <a:t>Acronym</a:t>
            </a:r>
            <a:r>
              <a:rPr lang="zh-CN" altLang="zh-CN" dirty="0" smtClean="0"/>
              <a:t>）</a:t>
            </a:r>
            <a:endParaRPr lang="en-US" altLang="zh-CN" dirty="0" smtClean="0"/>
          </a:p>
          <a:p>
            <a:pPr lvl="1"/>
            <a:r>
              <a:rPr lang="en-US" altLang="zh-CN" dirty="0" smtClean="0"/>
              <a:t>L</a:t>
            </a:r>
            <a:r>
              <a:rPr lang="zh-CN" altLang="en-US" dirty="0" smtClean="0"/>
              <a:t>：</a:t>
            </a:r>
            <a:r>
              <a:rPr lang="en-US" altLang="zh-CN" dirty="0" smtClean="0"/>
              <a:t>Linux </a:t>
            </a:r>
            <a:r>
              <a:rPr lang="zh-CN" altLang="en-US" dirty="0" smtClean="0"/>
              <a:t>操作系统</a:t>
            </a:r>
          </a:p>
          <a:p>
            <a:pPr lvl="1"/>
            <a:r>
              <a:rPr lang="en-US" altLang="zh-CN" dirty="0" smtClean="0"/>
              <a:t>A</a:t>
            </a:r>
            <a:r>
              <a:rPr lang="zh-CN" altLang="en-US" dirty="0" smtClean="0"/>
              <a:t>：</a:t>
            </a:r>
            <a:r>
              <a:rPr lang="en-US" altLang="zh-CN" dirty="0" smtClean="0"/>
              <a:t>Apache Web </a:t>
            </a:r>
            <a:r>
              <a:rPr lang="zh-CN" altLang="en-US" dirty="0" smtClean="0"/>
              <a:t>服务器</a:t>
            </a:r>
          </a:p>
          <a:p>
            <a:pPr lvl="1"/>
            <a:r>
              <a:rPr lang="en-US" altLang="zh-CN" dirty="0" smtClean="0"/>
              <a:t>M</a:t>
            </a:r>
            <a:r>
              <a:rPr lang="zh-CN" altLang="en-US" dirty="0" smtClean="0"/>
              <a:t>：</a:t>
            </a:r>
            <a:r>
              <a:rPr lang="en-US" altLang="zh-CN" dirty="0" err="1" smtClean="0"/>
              <a:t>MySQL</a:t>
            </a:r>
            <a:r>
              <a:rPr lang="en-US" altLang="zh-CN" dirty="0" smtClean="0"/>
              <a:t> </a:t>
            </a:r>
            <a:r>
              <a:rPr lang="zh-CN" altLang="en-US" dirty="0" smtClean="0"/>
              <a:t>数据库</a:t>
            </a:r>
          </a:p>
          <a:p>
            <a:pPr lvl="1"/>
            <a:r>
              <a:rPr lang="en-US" altLang="zh-CN" dirty="0" smtClean="0"/>
              <a:t>P</a:t>
            </a:r>
            <a:r>
              <a:rPr lang="zh-CN" altLang="en-US" dirty="0" smtClean="0"/>
              <a:t>：</a:t>
            </a:r>
            <a:r>
              <a:rPr lang="en-US" altLang="zh-CN" dirty="0" smtClean="0"/>
              <a:t>PHP </a:t>
            </a:r>
            <a:r>
              <a:rPr lang="zh-CN" altLang="en-US" dirty="0" smtClean="0"/>
              <a:t>、</a:t>
            </a:r>
            <a:r>
              <a:rPr lang="en-US" altLang="zh-CN" dirty="0" smtClean="0"/>
              <a:t>Perl </a:t>
            </a:r>
            <a:r>
              <a:rPr lang="zh-CN" altLang="en-US" dirty="0" smtClean="0"/>
              <a:t>、</a:t>
            </a:r>
            <a:r>
              <a:rPr lang="en-US" altLang="zh-CN" dirty="0" smtClean="0"/>
              <a:t>Python </a:t>
            </a:r>
            <a:r>
              <a:rPr lang="zh-CN" altLang="en-US" dirty="0" smtClean="0"/>
              <a:t>或 </a:t>
            </a:r>
            <a:r>
              <a:rPr lang="en-US" altLang="zh-CN" dirty="0" smtClean="0"/>
              <a:t>Ruby </a:t>
            </a:r>
            <a:r>
              <a:rPr lang="zh-CN" altLang="en-US" dirty="0" smtClean="0"/>
              <a:t>脚本语言</a:t>
            </a:r>
            <a:endParaRPr lang="en-US" altLang="zh-CN" dirty="0" smtClean="0"/>
          </a:p>
          <a:p>
            <a:r>
              <a:rPr lang="en-US" altLang="zh-CN" dirty="0" smtClean="0"/>
              <a:t>LAMP</a:t>
            </a:r>
            <a:r>
              <a:rPr lang="zh-CN" altLang="en-US" dirty="0" smtClean="0"/>
              <a:t>的特点</a:t>
            </a:r>
            <a:endParaRPr lang="en-US" altLang="zh-CN" dirty="0" smtClean="0"/>
          </a:p>
          <a:p>
            <a:pPr lvl="1"/>
            <a:r>
              <a:rPr lang="zh-CN" altLang="zh-CN" dirty="0" smtClean="0"/>
              <a:t>开放灵活、开发迅速、部署方便</a:t>
            </a:r>
            <a:endParaRPr lang="en-US" altLang="zh-CN" dirty="0" smtClean="0"/>
          </a:p>
          <a:p>
            <a:pPr lvl="1"/>
            <a:r>
              <a:rPr lang="zh-CN" altLang="zh-CN" dirty="0" smtClean="0"/>
              <a:t>高可配置、安全可靠、成本低廉等</a:t>
            </a:r>
            <a:endParaRPr lang="en-US" altLang="zh-CN" dirty="0" smtClean="0"/>
          </a:p>
          <a:p>
            <a:r>
              <a:rPr lang="zh-CN" altLang="zh-CN" sz="2800" dirty="0" smtClean="0"/>
              <a:t>与</a:t>
            </a:r>
            <a:r>
              <a:rPr lang="en-US" altLang="zh-CN" sz="2800" dirty="0" smtClean="0"/>
              <a:t>Java</a:t>
            </a:r>
            <a:r>
              <a:rPr lang="zh-CN" altLang="zh-CN" sz="2800" dirty="0" smtClean="0"/>
              <a:t>平台和</a:t>
            </a:r>
            <a:r>
              <a:rPr lang="en-US" altLang="zh-CN" sz="2800" dirty="0" smtClean="0"/>
              <a:t>.NET</a:t>
            </a:r>
            <a:r>
              <a:rPr lang="zh-CN" altLang="zh-CN" sz="2800" dirty="0" smtClean="0"/>
              <a:t>平台鼎足三分</a:t>
            </a:r>
            <a:endParaRPr lang="en-US" altLang="zh-CN" sz="2800" dirty="0" smtClean="0"/>
          </a:p>
          <a:p>
            <a:pPr lvl="1"/>
            <a:r>
              <a:rPr lang="zh-CN" altLang="zh-CN" dirty="0" smtClean="0"/>
              <a:t>尤其受中小企业的欢迎</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狭义</a:t>
            </a:r>
            <a:r>
              <a:rPr lang="en-US" altLang="zh-CN" dirty="0" smtClean="0"/>
              <a:t>LAMP</a:t>
            </a:r>
            <a:endParaRPr lang="zh-CN" altLang="en-US" dirty="0"/>
          </a:p>
        </p:txBody>
      </p:sp>
      <p:sp>
        <p:nvSpPr>
          <p:cNvPr id="3" name="内容占位符 2"/>
          <p:cNvSpPr>
            <a:spLocks noGrp="1"/>
          </p:cNvSpPr>
          <p:nvPr>
            <p:ph idx="1"/>
          </p:nvPr>
        </p:nvSpPr>
        <p:spPr/>
        <p:txBody>
          <a:bodyPr/>
          <a:lstStyle/>
          <a:p>
            <a:r>
              <a:rPr lang="en-US" altLang="zh-CN" sz="3200" dirty="0" err="1" smtClean="0"/>
              <a:t>Linux+Apache+MySQL+PHP</a:t>
            </a:r>
            <a:endParaRPr lang="en-US" altLang="zh-CN" dirty="0" smtClean="0"/>
          </a:p>
          <a:p>
            <a:r>
              <a:rPr lang="zh-CN" altLang="en-US" dirty="0" smtClean="0"/>
              <a:t>是最常用的开源平台组合</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pic>
        <p:nvPicPr>
          <p:cNvPr id="7" name="Picture 2"/>
          <p:cNvPicPr>
            <a:picLocks noChangeAspect="1" noChangeArrowheads="1"/>
          </p:cNvPicPr>
          <p:nvPr/>
        </p:nvPicPr>
        <p:blipFill>
          <a:blip r:embed="rId2" cstate="print"/>
          <a:srcRect/>
          <a:stretch>
            <a:fillRect/>
          </a:stretch>
        </p:blipFill>
        <p:spPr bwMode="auto">
          <a:xfrm>
            <a:off x="6251004" y="1196752"/>
            <a:ext cx="2353444" cy="1506204"/>
          </a:xfrm>
          <a:prstGeom prst="rect">
            <a:avLst/>
          </a:prstGeom>
          <a:noFill/>
          <a:ln w="9525">
            <a:noFill/>
            <a:miter lim="800000"/>
            <a:headEnd/>
            <a:tailEnd/>
          </a:ln>
          <a:effectLst/>
        </p:spPr>
      </p:pic>
      <p:pic>
        <p:nvPicPr>
          <p:cNvPr id="8" name="Picture 4"/>
          <p:cNvPicPr>
            <a:picLocks noChangeAspect="1" noChangeArrowheads="1"/>
          </p:cNvPicPr>
          <p:nvPr/>
        </p:nvPicPr>
        <p:blipFill>
          <a:blip r:embed="rId3" cstate="print"/>
          <a:srcRect/>
          <a:stretch>
            <a:fillRect/>
          </a:stretch>
        </p:blipFill>
        <p:spPr>
          <a:xfrm>
            <a:off x="1619250" y="2781300"/>
            <a:ext cx="5908675" cy="2759075"/>
          </a:xfrm>
          <a:prstGeom prst="rect">
            <a:avLst/>
          </a:prstGeom>
          <a:noFill/>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基于脚本语言的</a:t>
            </a:r>
            <a:r>
              <a:rPr lang="en-US" altLang="zh-CN" dirty="0" smtClean="0"/>
              <a:t/>
            </a:r>
            <a:br>
              <a:rPr lang="en-US" altLang="zh-CN" dirty="0" smtClean="0"/>
            </a:br>
            <a:r>
              <a:rPr lang="zh-CN" altLang="en-US" dirty="0" smtClean="0"/>
              <a:t>知名</a:t>
            </a:r>
            <a:r>
              <a:rPr lang="en-US" altLang="zh-CN" dirty="0" smtClean="0"/>
              <a:t>Web</a:t>
            </a:r>
            <a:r>
              <a:rPr lang="zh-CN" altLang="en-US" dirty="0" smtClean="0"/>
              <a:t>框架</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67</a:t>
            </a:fld>
            <a:endParaRPr lang="en-US" altLang="zh-CN" dirty="0"/>
          </a:p>
        </p:txBody>
      </p:sp>
      <p:graphicFrame>
        <p:nvGraphicFramePr>
          <p:cNvPr id="7" name="表格 6"/>
          <p:cNvGraphicFramePr>
            <a:graphicFrameLocks noGrp="1"/>
          </p:cNvGraphicFramePr>
          <p:nvPr/>
        </p:nvGraphicFramePr>
        <p:xfrm>
          <a:off x="755576" y="1700810"/>
          <a:ext cx="7704861" cy="4295163"/>
        </p:xfrm>
        <a:graphic>
          <a:graphicData uri="http://schemas.openxmlformats.org/drawingml/2006/table">
            <a:tbl>
              <a:tblPr/>
              <a:tblGrid>
                <a:gridCol w="1008112"/>
                <a:gridCol w="2160240"/>
                <a:gridCol w="4536509"/>
              </a:tblGrid>
              <a:tr h="335919">
                <a:tc>
                  <a:txBody>
                    <a:bodyPr/>
                    <a:lstStyle/>
                    <a:p>
                      <a:pPr indent="228600" algn="ctr">
                        <a:lnSpc>
                          <a:spcPct val="100000"/>
                        </a:lnSpc>
                        <a:spcAft>
                          <a:spcPts val="0"/>
                        </a:spcAft>
                      </a:pPr>
                      <a:r>
                        <a:rPr lang="zh-CN" sz="2000" b="1" kern="100" dirty="0">
                          <a:solidFill>
                            <a:srgbClr val="002060"/>
                          </a:solidFill>
                          <a:latin typeface="Times New Roman"/>
                          <a:ea typeface="黑体"/>
                          <a:cs typeface="Times New Roman"/>
                        </a:rPr>
                        <a:t>语言</a:t>
                      </a:r>
                    </a:p>
                  </a:txBody>
                  <a:tcPr marL="59922" marR="5992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ct val="100000"/>
                        </a:lnSpc>
                        <a:spcAft>
                          <a:spcPts val="0"/>
                        </a:spcAft>
                      </a:pPr>
                      <a:r>
                        <a:rPr lang="en-US" sz="2000" b="1" kern="100" dirty="0">
                          <a:solidFill>
                            <a:srgbClr val="002060"/>
                          </a:solidFill>
                          <a:latin typeface="Times New Roman"/>
                          <a:ea typeface="黑体"/>
                          <a:cs typeface="Times New Roman"/>
                        </a:rPr>
                        <a:t>Web</a:t>
                      </a:r>
                      <a:r>
                        <a:rPr lang="zh-CN" sz="2000" b="1" kern="100" dirty="0">
                          <a:solidFill>
                            <a:srgbClr val="002060"/>
                          </a:solidFill>
                          <a:latin typeface="Times New Roman"/>
                          <a:ea typeface="黑体"/>
                          <a:cs typeface="Times New Roman"/>
                        </a:rPr>
                        <a:t>框架</a:t>
                      </a: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ct val="100000"/>
                        </a:lnSpc>
                        <a:spcAft>
                          <a:spcPts val="0"/>
                        </a:spcAft>
                      </a:pPr>
                      <a:r>
                        <a:rPr lang="zh-CN" sz="2000" b="1" kern="100" dirty="0">
                          <a:solidFill>
                            <a:srgbClr val="002060"/>
                          </a:solidFill>
                          <a:latin typeface="Times New Roman"/>
                          <a:ea typeface="黑体"/>
                          <a:cs typeface="Times New Roman"/>
                        </a:rPr>
                        <a:t>主页</a:t>
                      </a: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562">
                <a:tc rowSpan="4">
                  <a:txBody>
                    <a:bodyPr/>
                    <a:lstStyle/>
                    <a:p>
                      <a:pPr algn="just">
                        <a:lnSpc>
                          <a:spcPct val="100000"/>
                        </a:lnSpc>
                        <a:spcAft>
                          <a:spcPts val="0"/>
                        </a:spcAft>
                      </a:pPr>
                      <a:r>
                        <a:rPr lang="en-US" sz="2000" b="1" kern="100" dirty="0">
                          <a:solidFill>
                            <a:srgbClr val="002060"/>
                          </a:solidFill>
                          <a:latin typeface="Times New Roman"/>
                          <a:ea typeface="宋体"/>
                          <a:cs typeface="Times New Roman"/>
                        </a:rPr>
                        <a:t>PHP</a:t>
                      </a:r>
                      <a:endParaRPr lang="zh-CN" sz="2000" b="1" kern="100" dirty="0">
                        <a:solidFill>
                          <a:srgbClr val="002060"/>
                        </a:solidFill>
                        <a:latin typeface="Times New Roman"/>
                        <a:ea typeface="宋体"/>
                        <a:cs typeface="Times New Roman"/>
                      </a:endParaRPr>
                    </a:p>
                  </a:txBody>
                  <a:tcPr marL="59922" marR="5992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symfony</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http://www.symfony-project.org/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562">
                <a:tc vMerge="1">
                  <a:txBody>
                    <a:bodyPr/>
                    <a:lstStyle/>
                    <a:p>
                      <a:endParaRPr lang="zh-CN" altLang="en-US"/>
                    </a:p>
                  </a:txBody>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Zend</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a:solidFill>
                            <a:srgbClr val="002060"/>
                          </a:solidFill>
                          <a:latin typeface="+mn-lt"/>
                          <a:ea typeface="宋体"/>
                          <a:cs typeface="Times New Roman"/>
                        </a:rPr>
                        <a:t>http://framework.zend.com/</a:t>
                      </a:r>
                      <a:endParaRPr lang="zh-CN" sz="2000" b="1" kern="10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968">
                <a:tc vMerge="1">
                  <a:txBody>
                    <a:bodyPr/>
                    <a:lstStyle/>
                    <a:p>
                      <a:endParaRPr lang="zh-CN" altLang="en-US"/>
                    </a:p>
                  </a:txBody>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CodeIgniter</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a:solidFill>
                            <a:srgbClr val="002060"/>
                          </a:solidFill>
                          <a:latin typeface="+mn-lt"/>
                          <a:ea typeface="宋体"/>
                          <a:cs typeface="Times New Roman"/>
                        </a:rPr>
                        <a:t>http://codeigniter.com/</a:t>
                      </a:r>
                      <a:endParaRPr lang="zh-CN" sz="2000" b="1" kern="10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968">
                <a:tc vMerge="1">
                  <a:txBody>
                    <a:bodyPr/>
                    <a:lstStyle/>
                    <a:p>
                      <a:endParaRPr lang="zh-CN" altLang="en-US"/>
                    </a:p>
                  </a:txBody>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CakePHP</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http://cakephp.org/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562">
                <a:tc rowSpan="4">
                  <a:txBody>
                    <a:bodyPr/>
                    <a:lstStyle/>
                    <a:p>
                      <a:pPr algn="just">
                        <a:lnSpc>
                          <a:spcPct val="100000"/>
                        </a:lnSpc>
                        <a:spcAft>
                          <a:spcPts val="0"/>
                        </a:spcAft>
                      </a:pPr>
                      <a:r>
                        <a:rPr lang="en-US" sz="2000" b="1" kern="100">
                          <a:solidFill>
                            <a:srgbClr val="002060"/>
                          </a:solidFill>
                          <a:latin typeface="Times New Roman"/>
                          <a:ea typeface="宋体"/>
                          <a:cs typeface="Times New Roman"/>
                        </a:rPr>
                        <a:t>Python</a:t>
                      </a:r>
                      <a:endParaRPr lang="zh-CN" sz="2000" b="1" kern="100">
                        <a:solidFill>
                          <a:srgbClr val="002060"/>
                        </a:solidFill>
                        <a:latin typeface="Times New Roman"/>
                        <a:ea typeface="宋体"/>
                        <a:cs typeface="Times New Roman"/>
                      </a:endParaRPr>
                    </a:p>
                  </a:txBody>
                  <a:tcPr marL="59922" marR="5992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Django</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http://www.djangoproject.com/</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968">
                <a:tc vMerge="1">
                  <a:txBody>
                    <a:bodyPr/>
                    <a:lstStyle/>
                    <a:p>
                      <a:endParaRPr lang="zh-CN" altLang="en-US"/>
                    </a:p>
                  </a:txBody>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Pylons</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http://pylonshq.com/</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562">
                <a:tc vMerge="1">
                  <a:txBody>
                    <a:bodyPr/>
                    <a:lstStyle/>
                    <a:p>
                      <a:endParaRPr lang="zh-CN" altLang="en-US"/>
                    </a:p>
                  </a:txBody>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TurboGears</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http://www.turbogears.org/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968">
                <a:tc vMerge="1">
                  <a:txBody>
                    <a:bodyPr/>
                    <a:lstStyle/>
                    <a:p>
                      <a:endParaRPr lang="zh-CN" altLang="en-US"/>
                    </a:p>
                  </a:txBody>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Grok</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http://grok.zope.org/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562">
                <a:tc>
                  <a:txBody>
                    <a:bodyPr/>
                    <a:lstStyle/>
                    <a:p>
                      <a:pPr algn="just">
                        <a:lnSpc>
                          <a:spcPct val="100000"/>
                        </a:lnSpc>
                        <a:spcAft>
                          <a:spcPts val="0"/>
                        </a:spcAft>
                      </a:pPr>
                      <a:r>
                        <a:rPr lang="en-US" sz="2000" b="1" kern="100">
                          <a:solidFill>
                            <a:srgbClr val="002060"/>
                          </a:solidFill>
                          <a:latin typeface="Times New Roman"/>
                          <a:ea typeface="宋体"/>
                          <a:cs typeface="Times New Roman"/>
                        </a:rPr>
                        <a:t>Ruby</a:t>
                      </a:r>
                      <a:endParaRPr lang="zh-CN" sz="2000" b="1" kern="100">
                        <a:solidFill>
                          <a:srgbClr val="002060"/>
                        </a:solidFill>
                        <a:latin typeface="Times New Roman"/>
                        <a:ea typeface="宋体"/>
                        <a:cs typeface="Times New Roman"/>
                      </a:endParaRPr>
                    </a:p>
                  </a:txBody>
                  <a:tcPr marL="59922" marR="5992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Ruby on Rails</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http://www.rubyonrails.org/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562">
                <a:tc>
                  <a:txBody>
                    <a:bodyPr/>
                    <a:lstStyle/>
                    <a:p>
                      <a:pPr algn="just">
                        <a:lnSpc>
                          <a:spcPct val="100000"/>
                        </a:lnSpc>
                        <a:spcAft>
                          <a:spcPts val="0"/>
                        </a:spcAft>
                      </a:pPr>
                      <a:r>
                        <a:rPr lang="en-US" sz="2000" b="1" kern="100">
                          <a:solidFill>
                            <a:srgbClr val="002060"/>
                          </a:solidFill>
                          <a:latin typeface="Times New Roman"/>
                          <a:ea typeface="宋体"/>
                          <a:cs typeface="Times New Roman"/>
                        </a:rPr>
                        <a:t>Perl</a:t>
                      </a:r>
                      <a:endParaRPr lang="zh-CN" sz="2000" b="1" kern="100">
                        <a:solidFill>
                          <a:srgbClr val="002060"/>
                        </a:solidFill>
                        <a:latin typeface="Times New Roman"/>
                        <a:ea typeface="宋体"/>
                        <a:cs typeface="Times New Roman"/>
                      </a:endParaRPr>
                    </a:p>
                  </a:txBody>
                  <a:tcPr marL="59922" marR="5992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Catalyst</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http://www.catalystframework.org/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安装配置</a:t>
            </a:r>
            <a:r>
              <a:rPr lang="en-US" altLang="zh-CN" dirty="0" smtClean="0"/>
              <a:t>LAMP</a:t>
            </a:r>
            <a:r>
              <a:rPr lang="zh-CN" altLang="zh-CN" dirty="0" smtClean="0"/>
              <a:t>环境</a:t>
            </a:r>
            <a:endParaRPr lang="zh-CN" altLang="en-US" dirty="0"/>
          </a:p>
        </p:txBody>
      </p:sp>
      <p:sp>
        <p:nvSpPr>
          <p:cNvPr id="3" name="内容占位符 2"/>
          <p:cNvSpPr>
            <a:spLocks noGrp="1"/>
          </p:cNvSpPr>
          <p:nvPr>
            <p:ph idx="1"/>
          </p:nvPr>
        </p:nvSpPr>
        <p:spPr/>
        <p:txBody>
          <a:bodyPr/>
          <a:lstStyle/>
          <a:p>
            <a:r>
              <a:rPr lang="zh-CN" altLang="zh-CN" dirty="0" smtClean="0"/>
              <a:t>安装配置</a:t>
            </a:r>
            <a:r>
              <a:rPr lang="en-US" altLang="zh-CN" dirty="0" smtClean="0"/>
              <a:t>PHP</a:t>
            </a:r>
          </a:p>
          <a:p>
            <a:r>
              <a:rPr lang="zh-CN" altLang="zh-CN" dirty="0" smtClean="0"/>
              <a:t>安装和测试</a:t>
            </a:r>
            <a:r>
              <a:rPr lang="en-US" altLang="zh-CN" dirty="0" err="1" smtClean="0"/>
              <a:t>phpMyAdmin</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68</a:t>
            </a:fld>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安装</a:t>
            </a:r>
            <a:r>
              <a:rPr lang="en-US" altLang="zh-CN" dirty="0" smtClean="0"/>
              <a:t>PHP</a:t>
            </a:r>
            <a:endParaRPr lang="zh-CN" altLang="en-US" dirty="0"/>
          </a:p>
        </p:txBody>
      </p:sp>
      <p:sp>
        <p:nvSpPr>
          <p:cNvPr id="3" name="内容占位符 2"/>
          <p:cNvSpPr>
            <a:spLocks noGrp="1"/>
          </p:cNvSpPr>
          <p:nvPr>
            <p:ph idx="1"/>
          </p:nvPr>
        </p:nvSpPr>
        <p:spPr>
          <a:xfrm>
            <a:off x="457200" y="1196752"/>
            <a:ext cx="8229600" cy="4862165"/>
          </a:xfrm>
        </p:spPr>
        <p:txBody>
          <a:bodyPr/>
          <a:lstStyle/>
          <a:p>
            <a:r>
              <a:rPr lang="zh-CN" altLang="zh-CN" sz="2800" dirty="0" smtClean="0"/>
              <a:t>安装</a:t>
            </a:r>
            <a:r>
              <a:rPr lang="en-US" altLang="zh-CN" sz="2800" dirty="0" smtClean="0"/>
              <a:t>PHP</a:t>
            </a:r>
            <a:r>
              <a:rPr lang="zh-CN" altLang="zh-CN" sz="2800" dirty="0" smtClean="0"/>
              <a:t>及其相关的软件包</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sp>
        <p:nvSpPr>
          <p:cNvPr id="10" name="TextBox 9"/>
          <p:cNvSpPr txBox="1"/>
          <p:nvPr/>
        </p:nvSpPr>
        <p:spPr>
          <a:xfrm>
            <a:off x="755576" y="2132856"/>
            <a:ext cx="7560840"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smtClean="0"/>
              <a:t># yum install </a:t>
            </a:r>
            <a:r>
              <a:rPr lang="en-US" altLang="zh-CN" sz="2400" b="1" dirty="0" err="1" smtClean="0"/>
              <a:t>php</a:t>
            </a:r>
            <a:r>
              <a:rPr lang="en-US" altLang="zh-CN" sz="2400" b="1" dirty="0" smtClean="0"/>
              <a:t> </a:t>
            </a:r>
            <a:r>
              <a:rPr lang="en-US" altLang="zh-CN" sz="2400" b="1" dirty="0" err="1" smtClean="0"/>
              <a:t>php-cli</a:t>
            </a:r>
            <a:r>
              <a:rPr lang="en-US" altLang="zh-CN" sz="2400" b="1" dirty="0" smtClean="0"/>
              <a:t> </a:t>
            </a:r>
            <a:r>
              <a:rPr lang="en-US" altLang="zh-CN" sz="2400" b="1" dirty="0" err="1" smtClean="0"/>
              <a:t>php</a:t>
            </a:r>
            <a:r>
              <a:rPr lang="en-US" altLang="zh-CN" sz="2400" b="1" dirty="0" smtClean="0"/>
              <a:t>-pear</a:t>
            </a:r>
          </a:p>
          <a:p>
            <a:r>
              <a:rPr lang="en-US" altLang="zh-CN" sz="2400" b="1" dirty="0" smtClean="0"/>
              <a:t># yum install </a:t>
            </a:r>
            <a:r>
              <a:rPr lang="en-US" altLang="zh-CN" sz="2400" b="1" dirty="0" err="1" smtClean="0"/>
              <a:t>php-pdo</a:t>
            </a:r>
            <a:r>
              <a:rPr lang="en-US" altLang="zh-CN" sz="2400" b="1" dirty="0" smtClean="0"/>
              <a:t> </a:t>
            </a:r>
            <a:r>
              <a:rPr lang="en-US" altLang="zh-CN" sz="2400" b="1" dirty="0" err="1" smtClean="0"/>
              <a:t>php-mysql</a:t>
            </a:r>
            <a:endParaRPr lang="en-US" altLang="zh-CN" sz="2400" b="1" dirty="0" smtClean="0"/>
          </a:p>
          <a:p>
            <a:r>
              <a:rPr lang="en-US" altLang="zh-CN" sz="2400" b="1" dirty="0" smtClean="0"/>
              <a:t># yum install </a:t>
            </a:r>
            <a:r>
              <a:rPr lang="en-US" altLang="zh-CN" sz="2400" b="1" dirty="0" err="1" smtClean="0"/>
              <a:t>php-mcrypt</a:t>
            </a:r>
            <a:r>
              <a:rPr lang="en-US" altLang="zh-CN" sz="2400" b="1" dirty="0" smtClean="0"/>
              <a:t> </a:t>
            </a:r>
            <a:r>
              <a:rPr lang="en-US" altLang="zh-CN" sz="2400" b="1" dirty="0" err="1" smtClean="0"/>
              <a:t>php-mbstring</a:t>
            </a:r>
            <a:endParaRPr lang="en-US" altLang="zh-CN" sz="2400" b="1" dirty="0" smtClean="0"/>
          </a:p>
          <a:p>
            <a:r>
              <a:rPr lang="en-US" altLang="zh-CN" sz="2400" b="1" dirty="0" smtClean="0"/>
              <a:t># yum install </a:t>
            </a:r>
            <a:r>
              <a:rPr lang="en-US" altLang="zh-CN" sz="2400" b="1" dirty="0" err="1" smtClean="0"/>
              <a:t>php</a:t>
            </a:r>
            <a:r>
              <a:rPr lang="en-US" altLang="zh-CN" sz="2400" b="1" dirty="0" smtClean="0"/>
              <a:t>-xml </a:t>
            </a:r>
            <a:r>
              <a:rPr lang="en-US" altLang="zh-CN" sz="2400" b="1" dirty="0" err="1" smtClean="0"/>
              <a:t>php-pecl-yaml</a:t>
            </a:r>
            <a:endParaRPr lang="en-US" altLang="zh-CN" sz="2400" b="1" dirty="0" smtClean="0"/>
          </a:p>
          <a:p>
            <a:r>
              <a:rPr lang="en-US" altLang="zh-CN" sz="2400" b="1" dirty="0" smtClean="0"/>
              <a:t># yum install </a:t>
            </a:r>
            <a:r>
              <a:rPr lang="en-US" altLang="zh-CN" sz="2400" b="1" dirty="0" err="1" smtClean="0"/>
              <a:t>php-gd</a:t>
            </a:r>
            <a:r>
              <a:rPr lang="en-US" altLang="zh-CN" sz="2400" b="1" dirty="0" smtClean="0"/>
              <a:t> </a:t>
            </a:r>
            <a:r>
              <a:rPr lang="en-US" altLang="zh-CN" sz="2400" b="1" dirty="0" err="1" smtClean="0"/>
              <a:t>php-pecl-imagick</a:t>
            </a:r>
            <a:endParaRPr lang="en-US" altLang="zh-CN" sz="2400" b="1" dirty="0" smtClean="0"/>
          </a:p>
          <a:p>
            <a:r>
              <a:rPr lang="en-US" altLang="zh-CN" sz="2400" b="1" dirty="0" smtClean="0"/>
              <a:t># yum install </a:t>
            </a:r>
            <a:r>
              <a:rPr lang="en-US" altLang="zh-CN" sz="2400" b="1" dirty="0" err="1" smtClean="0"/>
              <a:t>php-pecl-apc</a:t>
            </a:r>
            <a:r>
              <a:rPr lang="en-US" altLang="zh-CN" sz="2400" b="1" dirty="0" smtClean="0"/>
              <a:t> </a:t>
            </a:r>
          </a:p>
          <a:p>
            <a:r>
              <a:rPr lang="en-US" altLang="zh-CN" sz="2400" b="1" dirty="0" smtClean="0"/>
              <a:t># yum install </a:t>
            </a:r>
            <a:r>
              <a:rPr lang="en-US" altLang="zh-CN" sz="2400" b="1" dirty="0" err="1" smtClean="0"/>
              <a:t>php-pecl-memcached</a:t>
            </a:r>
            <a:r>
              <a:rPr lang="en-US" altLang="zh-CN" sz="2400" b="1" dirty="0" smtClean="0"/>
              <a:t> </a:t>
            </a:r>
            <a:r>
              <a:rPr lang="en-US" altLang="zh-CN" sz="2400" b="1" dirty="0" err="1" smtClean="0"/>
              <a:t>php-pecl-redis</a:t>
            </a:r>
            <a:endParaRPr lang="zh-CN" alt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关系数据库系统</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7</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smtClean="0"/>
              <a:t>查看</a:t>
            </a:r>
            <a:r>
              <a:rPr lang="en-US" altLang="zh-CN" sz="4400" dirty="0" smtClean="0"/>
              <a:t>PHP</a:t>
            </a:r>
            <a:r>
              <a:rPr lang="zh-CN" altLang="zh-CN" sz="4400" dirty="0" smtClean="0"/>
              <a:t>的配置</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zh-CN" sz="3200" dirty="0" smtClean="0"/>
              <a:t>查看</a:t>
            </a:r>
            <a:r>
              <a:rPr lang="en-US" altLang="zh-CN" sz="3200" dirty="0" smtClean="0"/>
              <a:t>PHP</a:t>
            </a:r>
            <a:r>
              <a:rPr lang="zh-CN" altLang="zh-CN" sz="3200" dirty="0" smtClean="0"/>
              <a:t>的配置</a:t>
            </a:r>
            <a:endParaRPr lang="en-US" altLang="zh-CN" sz="3200" dirty="0" smtClean="0"/>
          </a:p>
          <a:p>
            <a:pPr lvl="1"/>
            <a:r>
              <a:rPr lang="zh-CN" altLang="en-US" sz="2400" dirty="0" smtClean="0"/>
              <a:t>查看</a:t>
            </a:r>
            <a:r>
              <a:rPr lang="en-US" altLang="zh-CN" sz="2400" dirty="0" smtClean="0"/>
              <a:t>PHP</a:t>
            </a:r>
            <a:r>
              <a:rPr lang="zh-CN" altLang="en-US" sz="2400" dirty="0" smtClean="0"/>
              <a:t>已加载的模块</a:t>
            </a:r>
          </a:p>
          <a:p>
            <a:pPr lvl="1">
              <a:buNone/>
            </a:pPr>
            <a:r>
              <a:rPr lang="en-US" altLang="zh-CN" sz="2400" b="1" dirty="0" smtClean="0">
                <a:solidFill>
                  <a:srgbClr val="002060"/>
                </a:solidFill>
              </a:rPr>
              <a:t># </a:t>
            </a:r>
            <a:r>
              <a:rPr lang="en-US" altLang="zh-CN" sz="2400" b="1" dirty="0" err="1" smtClean="0">
                <a:solidFill>
                  <a:srgbClr val="002060"/>
                </a:solidFill>
              </a:rPr>
              <a:t>php</a:t>
            </a:r>
            <a:r>
              <a:rPr lang="en-US" altLang="zh-CN" sz="2400" b="1" dirty="0" smtClean="0">
                <a:solidFill>
                  <a:srgbClr val="002060"/>
                </a:solidFill>
              </a:rPr>
              <a:t> -m</a:t>
            </a:r>
          </a:p>
          <a:p>
            <a:pPr lvl="1"/>
            <a:r>
              <a:rPr lang="zh-CN" altLang="en-US" sz="2400" dirty="0" smtClean="0"/>
              <a:t>显示</a:t>
            </a:r>
            <a:r>
              <a:rPr lang="en-US" altLang="zh-CN" sz="2400" dirty="0" err="1" smtClean="0"/>
              <a:t>phpinfo</a:t>
            </a:r>
            <a:r>
              <a:rPr lang="en-US" altLang="zh-CN" sz="2400" dirty="0" smtClean="0"/>
              <a:t>()</a:t>
            </a:r>
            <a:r>
              <a:rPr lang="zh-CN" altLang="en-US" sz="2400" dirty="0" smtClean="0"/>
              <a:t>的信息输出</a:t>
            </a:r>
          </a:p>
          <a:p>
            <a:pPr lvl="1">
              <a:buNone/>
            </a:pPr>
            <a:r>
              <a:rPr lang="en-US" altLang="zh-CN" sz="2400" b="1" dirty="0" smtClean="0">
                <a:solidFill>
                  <a:srgbClr val="002060"/>
                </a:solidFill>
              </a:rPr>
              <a:t># </a:t>
            </a:r>
            <a:r>
              <a:rPr lang="en-US" altLang="zh-CN" sz="2400" b="1" dirty="0" err="1" smtClean="0">
                <a:solidFill>
                  <a:srgbClr val="002060"/>
                </a:solidFill>
              </a:rPr>
              <a:t>php</a:t>
            </a:r>
            <a:r>
              <a:rPr lang="en-US" altLang="zh-CN" sz="2400" b="1" dirty="0" smtClean="0">
                <a:solidFill>
                  <a:srgbClr val="002060"/>
                </a:solidFill>
              </a:rPr>
              <a:t> -I</a:t>
            </a:r>
          </a:p>
          <a:p>
            <a:r>
              <a:rPr lang="zh-CN" altLang="zh-CN" sz="3200" dirty="0" smtClean="0"/>
              <a:t>查看</a:t>
            </a:r>
            <a:r>
              <a:rPr lang="en-US" altLang="zh-CN" sz="3200" dirty="0" smtClean="0"/>
              <a:t>PHP</a:t>
            </a:r>
            <a:r>
              <a:rPr lang="zh-CN" altLang="zh-CN" sz="3200" dirty="0" smtClean="0"/>
              <a:t>的配置文件</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sp>
        <p:nvSpPr>
          <p:cNvPr id="7" name="TextBox 6"/>
          <p:cNvSpPr txBox="1"/>
          <p:nvPr/>
        </p:nvSpPr>
        <p:spPr>
          <a:xfrm>
            <a:off x="827584" y="4365104"/>
            <a:ext cx="7560840"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b="1" dirty="0" smtClean="0"/>
              <a:t># less /etc/php.ini</a:t>
            </a:r>
            <a:endParaRPr lang="zh-CN" altLang="zh-CN" sz="2000" b="1" dirty="0" smtClean="0"/>
          </a:p>
          <a:p>
            <a:r>
              <a:rPr lang="en-US" altLang="zh-CN" sz="2000" b="1" dirty="0" smtClean="0"/>
              <a:t># </a:t>
            </a:r>
            <a:r>
              <a:rPr lang="en-US" altLang="zh-CN" sz="2000" b="1" dirty="0" err="1" smtClean="0"/>
              <a:t>ls</a:t>
            </a:r>
            <a:r>
              <a:rPr lang="en-US" altLang="zh-CN" sz="2000" b="1" dirty="0" smtClean="0"/>
              <a:t> /etc/</a:t>
            </a:r>
            <a:r>
              <a:rPr lang="en-US" altLang="zh-CN" sz="2000" b="1" dirty="0" err="1" smtClean="0"/>
              <a:t>php.d</a:t>
            </a:r>
            <a:endParaRPr lang="zh-CN" altLang="zh-CN" sz="2000" b="1" dirty="0" smtClean="0"/>
          </a:p>
          <a:p>
            <a:r>
              <a:rPr lang="en-US" altLang="zh-CN" sz="2000" dirty="0" smtClean="0"/>
              <a:t>apc.ini       json.ini      mysql.ini      pdo_sqlite.ini  xmlwriter.ini</a:t>
            </a:r>
            <a:endParaRPr lang="zh-CN" altLang="zh-CN" sz="2000" dirty="0" smtClean="0"/>
          </a:p>
          <a:p>
            <a:r>
              <a:rPr lang="en-US" altLang="zh-CN" sz="2000" dirty="0" smtClean="0"/>
              <a:t>curl.ini      mbstring.ini  odbc.ini       phar.ini        xsl.ini</a:t>
            </a:r>
            <a:endParaRPr lang="zh-CN" altLang="zh-CN" sz="2000" dirty="0" smtClean="0"/>
          </a:p>
          <a:p>
            <a:r>
              <a:rPr lang="en-US" altLang="zh-CN" sz="2000" dirty="0" smtClean="0"/>
              <a:t>………………</a:t>
            </a:r>
            <a:endParaRPr lang="zh-CN" altLang="zh-CN"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配置</a:t>
            </a:r>
            <a:r>
              <a:rPr lang="en-US" altLang="zh-CN" dirty="0" smtClean="0"/>
              <a:t>PHP</a:t>
            </a:r>
            <a:r>
              <a:rPr lang="zh-CN" altLang="zh-CN" dirty="0" smtClean="0"/>
              <a:t>的主配置文件</a:t>
            </a:r>
            <a:endParaRPr lang="zh-CN" altLang="en-US" dirty="0"/>
          </a:p>
        </p:txBody>
      </p:sp>
      <p:sp>
        <p:nvSpPr>
          <p:cNvPr id="3" name="内容占位符 2"/>
          <p:cNvSpPr>
            <a:spLocks noGrp="1"/>
          </p:cNvSpPr>
          <p:nvPr>
            <p:ph idx="1"/>
          </p:nvPr>
        </p:nvSpPr>
        <p:spPr>
          <a:xfrm>
            <a:off x="395536" y="1196752"/>
            <a:ext cx="8229600" cy="532656"/>
          </a:xfrm>
        </p:spPr>
        <p:txBody>
          <a:bodyPr/>
          <a:lstStyle/>
          <a:p>
            <a:r>
              <a:rPr lang="en-US" altLang="zh-CN" dirty="0" smtClean="0"/>
              <a:t># vi /etc/php.ini</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71</a:t>
            </a:fld>
            <a:endParaRPr lang="en-US" altLang="zh-CN" dirty="0"/>
          </a:p>
        </p:txBody>
      </p:sp>
      <p:sp>
        <p:nvSpPr>
          <p:cNvPr id="7" name="TextBox 6"/>
          <p:cNvSpPr txBox="1"/>
          <p:nvPr/>
        </p:nvSpPr>
        <p:spPr>
          <a:xfrm>
            <a:off x="467544" y="1916832"/>
            <a:ext cx="8208912" cy="40934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smtClean="0"/>
              <a:t># </a:t>
            </a:r>
            <a:r>
              <a:rPr lang="zh-CN" altLang="zh-CN" sz="2000" dirty="0" smtClean="0"/>
              <a:t>对于生产平台，应将</a:t>
            </a:r>
            <a:r>
              <a:rPr lang="en-US" altLang="zh-CN" sz="2000" dirty="0" err="1" smtClean="0"/>
              <a:t>display_errors</a:t>
            </a:r>
            <a:r>
              <a:rPr lang="zh-CN" altLang="zh-CN" sz="2000" dirty="0" smtClean="0"/>
              <a:t>设置为</a:t>
            </a:r>
            <a:r>
              <a:rPr lang="en-US" altLang="zh-CN" sz="2000" dirty="0" smtClean="0"/>
              <a:t> Off</a:t>
            </a:r>
            <a:endParaRPr lang="zh-CN" altLang="zh-CN" sz="2000" dirty="0" smtClean="0"/>
          </a:p>
          <a:p>
            <a:r>
              <a:rPr lang="en-US" altLang="zh-CN" sz="2000" b="1" dirty="0" err="1" smtClean="0"/>
              <a:t>display_errors</a:t>
            </a:r>
            <a:r>
              <a:rPr lang="en-US" altLang="zh-CN" sz="2000" b="1" dirty="0" smtClean="0"/>
              <a:t> = Off</a:t>
            </a:r>
            <a:endParaRPr lang="zh-CN" altLang="zh-CN" sz="2000" dirty="0" smtClean="0"/>
          </a:p>
          <a:p>
            <a:r>
              <a:rPr lang="en-US" altLang="zh-CN" sz="2000" dirty="0" smtClean="0"/>
              <a:t># </a:t>
            </a:r>
            <a:r>
              <a:rPr lang="zh-CN" altLang="zh-CN" sz="2000" dirty="0" smtClean="0"/>
              <a:t>将</a:t>
            </a:r>
            <a:r>
              <a:rPr lang="en-US" altLang="zh-CN" sz="2000" dirty="0" err="1" smtClean="0"/>
              <a:t>log_errors</a:t>
            </a:r>
            <a:r>
              <a:rPr lang="zh-CN" altLang="zh-CN" sz="2000" dirty="0" smtClean="0"/>
              <a:t>设置为</a:t>
            </a:r>
            <a:r>
              <a:rPr lang="en-US" altLang="zh-CN" sz="2000" dirty="0" smtClean="0"/>
              <a:t> On</a:t>
            </a:r>
            <a:endParaRPr lang="zh-CN" altLang="zh-CN" sz="2000" dirty="0" smtClean="0"/>
          </a:p>
          <a:p>
            <a:r>
              <a:rPr lang="en-US" altLang="zh-CN" sz="2000" b="1" dirty="0" err="1" smtClean="0"/>
              <a:t>log_errors</a:t>
            </a:r>
            <a:r>
              <a:rPr lang="en-US" altLang="zh-CN" sz="2000" b="1" dirty="0" smtClean="0"/>
              <a:t> = On</a:t>
            </a:r>
            <a:endParaRPr lang="zh-CN" altLang="zh-CN" sz="2000" dirty="0" smtClean="0"/>
          </a:p>
          <a:p>
            <a:r>
              <a:rPr lang="en-US" altLang="zh-CN" sz="2000" dirty="0" smtClean="0"/>
              <a:t># </a:t>
            </a:r>
            <a:r>
              <a:rPr lang="zh-CN" altLang="zh-CN" sz="2000" dirty="0" smtClean="0"/>
              <a:t>使用</a:t>
            </a:r>
            <a:r>
              <a:rPr lang="en-US" altLang="zh-CN" sz="2000" dirty="0" smtClean="0"/>
              <a:t> </a:t>
            </a:r>
            <a:r>
              <a:rPr lang="en-US" altLang="zh-CN" sz="2000" dirty="0" err="1" smtClean="0"/>
              <a:t>zlib</a:t>
            </a:r>
            <a:r>
              <a:rPr lang="en-US" altLang="zh-CN" sz="2000" dirty="0" smtClean="0"/>
              <a:t> </a:t>
            </a:r>
            <a:r>
              <a:rPr lang="zh-CN" altLang="zh-CN" sz="2000" dirty="0" smtClean="0"/>
              <a:t>库压缩输出并设置压缩级别</a:t>
            </a:r>
          </a:p>
          <a:p>
            <a:r>
              <a:rPr lang="en-US" altLang="zh-CN" sz="2000" b="1" dirty="0" err="1" smtClean="0"/>
              <a:t>zlib.output_compression</a:t>
            </a:r>
            <a:r>
              <a:rPr lang="en-US" altLang="zh-CN" sz="2000" b="1" dirty="0" smtClean="0"/>
              <a:t> = On</a:t>
            </a:r>
            <a:endParaRPr lang="zh-CN" altLang="zh-CN" sz="2000" dirty="0" smtClean="0"/>
          </a:p>
          <a:p>
            <a:r>
              <a:rPr lang="en-US" altLang="zh-CN" sz="2000" b="1" dirty="0" err="1" smtClean="0"/>
              <a:t>zlib.output_compression_level</a:t>
            </a:r>
            <a:r>
              <a:rPr lang="en-US" altLang="zh-CN" sz="2000" b="1" dirty="0" smtClean="0"/>
              <a:t> = 1</a:t>
            </a:r>
            <a:endParaRPr lang="zh-CN" altLang="zh-CN" sz="2000" dirty="0" smtClean="0"/>
          </a:p>
          <a:p>
            <a:r>
              <a:rPr lang="en-US" altLang="zh-CN" sz="2000" dirty="0" smtClean="0"/>
              <a:t># </a:t>
            </a:r>
            <a:r>
              <a:rPr lang="zh-CN" altLang="zh-CN" sz="2000" dirty="0" smtClean="0"/>
              <a:t>不暴露</a:t>
            </a:r>
            <a:r>
              <a:rPr lang="en-US" altLang="zh-CN" sz="2000" dirty="0" smtClean="0"/>
              <a:t>PHP</a:t>
            </a:r>
            <a:r>
              <a:rPr lang="zh-CN" altLang="zh-CN" sz="2000" dirty="0" smtClean="0"/>
              <a:t>被安装在服务器上的事实</a:t>
            </a:r>
          </a:p>
          <a:p>
            <a:r>
              <a:rPr lang="en-US" altLang="zh-CN" sz="2000" b="1" dirty="0" err="1" smtClean="0"/>
              <a:t>expose_php</a:t>
            </a:r>
            <a:r>
              <a:rPr lang="en-US" altLang="zh-CN" sz="2000" b="1" dirty="0" smtClean="0"/>
              <a:t> = Off</a:t>
            </a:r>
          </a:p>
          <a:p>
            <a:endParaRPr lang="zh-CN" altLang="zh-CN" sz="2000" dirty="0" smtClean="0"/>
          </a:p>
          <a:p>
            <a:r>
              <a:rPr lang="en-US" altLang="zh-CN" sz="2000" dirty="0" smtClean="0"/>
              <a:t># </a:t>
            </a:r>
            <a:r>
              <a:rPr lang="zh-CN" altLang="zh-CN" sz="2000" dirty="0" smtClean="0"/>
              <a:t>限制一个</a:t>
            </a:r>
            <a:r>
              <a:rPr lang="en-US" altLang="zh-CN" sz="2000" dirty="0" smtClean="0"/>
              <a:t>PHP</a:t>
            </a:r>
            <a:r>
              <a:rPr lang="zh-CN" altLang="zh-CN" sz="2000" dirty="0" smtClean="0"/>
              <a:t>脚本可能消耗的最大内存量</a:t>
            </a:r>
            <a:endParaRPr lang="en-US" altLang="zh-CN" sz="2000" dirty="0" smtClean="0"/>
          </a:p>
          <a:p>
            <a:r>
              <a:rPr lang="en-US" altLang="zh-CN" sz="2000" dirty="0" smtClean="0"/>
              <a:t># </a:t>
            </a:r>
            <a:r>
              <a:rPr lang="zh-CN" altLang="zh-CN" sz="2000" dirty="0" smtClean="0"/>
              <a:t>这有助于防止写得不好的脚本消耗服务器上的可用内存。</a:t>
            </a:r>
          </a:p>
          <a:p>
            <a:r>
              <a:rPr lang="en-US" altLang="zh-CN" sz="2000" b="1" dirty="0" err="1" smtClean="0"/>
              <a:t>memory_limit</a:t>
            </a:r>
            <a:r>
              <a:rPr lang="en-US" altLang="zh-CN" sz="2000" b="1" dirty="0" smtClean="0"/>
              <a:t> = 256M</a:t>
            </a:r>
            <a:endParaRPr lang="zh-CN" altLang="en-US"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配置</a:t>
            </a:r>
            <a:r>
              <a:rPr lang="en-US" altLang="zh-CN" dirty="0" smtClean="0"/>
              <a:t>PHP</a:t>
            </a:r>
            <a:r>
              <a:rPr lang="zh-CN" altLang="zh-CN" dirty="0" smtClean="0"/>
              <a:t>的主配置文件</a:t>
            </a:r>
            <a:r>
              <a:rPr lang="zh-CN" altLang="en-US" dirty="0" smtClean="0"/>
              <a:t>（续）</a:t>
            </a:r>
            <a:endParaRPr lang="zh-CN" altLang="en-US" dirty="0"/>
          </a:p>
        </p:txBody>
      </p:sp>
      <p:sp>
        <p:nvSpPr>
          <p:cNvPr id="3" name="内容占位符 2"/>
          <p:cNvSpPr>
            <a:spLocks noGrp="1"/>
          </p:cNvSpPr>
          <p:nvPr>
            <p:ph idx="1"/>
          </p:nvPr>
        </p:nvSpPr>
        <p:spPr>
          <a:xfrm>
            <a:off x="395536" y="1196752"/>
            <a:ext cx="8229600" cy="532656"/>
          </a:xfrm>
        </p:spPr>
        <p:txBody>
          <a:bodyPr/>
          <a:lstStyle/>
          <a:p>
            <a:r>
              <a:rPr lang="en-US" altLang="zh-CN" dirty="0" smtClean="0"/>
              <a:t># vi /etc/php.ini</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72</a:t>
            </a:fld>
            <a:endParaRPr lang="en-US" altLang="zh-CN" dirty="0"/>
          </a:p>
        </p:txBody>
      </p:sp>
      <p:sp>
        <p:nvSpPr>
          <p:cNvPr id="7" name="TextBox 6"/>
          <p:cNvSpPr txBox="1"/>
          <p:nvPr/>
        </p:nvSpPr>
        <p:spPr>
          <a:xfrm>
            <a:off x="467544" y="1916832"/>
            <a:ext cx="8208912" cy="378565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smtClean="0"/>
              <a:t># </a:t>
            </a:r>
            <a:r>
              <a:rPr lang="zh-CN" altLang="zh-CN" sz="2000" dirty="0" smtClean="0"/>
              <a:t>为</a:t>
            </a:r>
            <a:r>
              <a:rPr lang="en-US" altLang="zh-CN" sz="2000" dirty="0" smtClean="0"/>
              <a:t>POST</a:t>
            </a:r>
            <a:r>
              <a:rPr lang="zh-CN" altLang="zh-CN" sz="2000" dirty="0" smtClean="0"/>
              <a:t>方法指定可接受的最大尺寸</a:t>
            </a:r>
          </a:p>
          <a:p>
            <a:r>
              <a:rPr lang="en-US" altLang="zh-CN" sz="2000" b="1" dirty="0" err="1" smtClean="0"/>
              <a:t>post_max_size</a:t>
            </a:r>
            <a:r>
              <a:rPr lang="en-US" altLang="zh-CN" sz="2000" b="1" dirty="0" smtClean="0"/>
              <a:t> = 512M</a:t>
            </a:r>
            <a:endParaRPr lang="zh-CN" altLang="zh-CN" sz="2000" dirty="0" smtClean="0"/>
          </a:p>
          <a:p>
            <a:endParaRPr lang="en-US" altLang="zh-CN" sz="2000" dirty="0" smtClean="0"/>
          </a:p>
          <a:p>
            <a:r>
              <a:rPr lang="en-US" altLang="zh-CN" sz="2000" dirty="0" smtClean="0"/>
              <a:t># </a:t>
            </a:r>
            <a:r>
              <a:rPr lang="zh-CN" altLang="zh-CN" sz="2000" dirty="0" smtClean="0"/>
              <a:t>设置可上传文件的最大尺寸</a:t>
            </a:r>
          </a:p>
          <a:p>
            <a:r>
              <a:rPr lang="en-US" altLang="zh-CN" sz="2000" b="1" dirty="0" err="1" smtClean="0"/>
              <a:t>upload_max_filesize</a:t>
            </a:r>
            <a:r>
              <a:rPr lang="en-US" altLang="zh-CN" sz="2000" b="1" dirty="0" smtClean="0"/>
              <a:t> = 20M</a:t>
            </a:r>
            <a:endParaRPr lang="zh-CN" altLang="zh-CN" sz="2000" dirty="0" smtClean="0"/>
          </a:p>
          <a:p>
            <a:endParaRPr lang="en-US" altLang="zh-CN" sz="2000" dirty="0" smtClean="0"/>
          </a:p>
          <a:p>
            <a:r>
              <a:rPr lang="en-US" altLang="zh-CN" sz="2000" dirty="0" smtClean="0"/>
              <a:t># </a:t>
            </a:r>
            <a:r>
              <a:rPr lang="zh-CN" altLang="zh-CN" sz="2000" dirty="0" smtClean="0"/>
              <a:t>不能使用</a:t>
            </a:r>
            <a:r>
              <a:rPr lang="en-US" altLang="zh-CN" sz="2000" dirty="0" smtClean="0"/>
              <a:t>URL</a:t>
            </a:r>
            <a:r>
              <a:rPr lang="zh-CN" altLang="zh-CN" sz="2000" dirty="0" smtClean="0"/>
              <a:t>（如： </a:t>
            </a:r>
            <a:r>
              <a:rPr lang="en-US" altLang="zh-CN" sz="2000" dirty="0" smtClean="0"/>
              <a:t>http:// </a:t>
            </a:r>
            <a:r>
              <a:rPr lang="zh-CN" altLang="zh-CN" sz="2000" dirty="0" smtClean="0"/>
              <a:t>或</a:t>
            </a:r>
            <a:r>
              <a:rPr lang="en-US" altLang="zh-CN" sz="2000" dirty="0" smtClean="0"/>
              <a:t> ftp://) </a:t>
            </a:r>
            <a:r>
              <a:rPr lang="zh-CN" altLang="zh-CN" sz="2000" dirty="0" smtClean="0"/>
              <a:t>直接打开文件</a:t>
            </a:r>
          </a:p>
          <a:p>
            <a:r>
              <a:rPr lang="en-US" altLang="zh-CN" sz="2000" b="1" dirty="0" err="1" smtClean="0"/>
              <a:t>allow_url_fopen</a:t>
            </a:r>
            <a:r>
              <a:rPr lang="en-US" altLang="zh-CN" sz="2000" b="1" dirty="0" smtClean="0"/>
              <a:t> = Off</a:t>
            </a:r>
            <a:endParaRPr lang="zh-CN" altLang="zh-CN" sz="2000" dirty="0" smtClean="0"/>
          </a:p>
          <a:p>
            <a:endParaRPr lang="en-US" altLang="zh-CN" sz="2000" dirty="0" smtClean="0"/>
          </a:p>
          <a:p>
            <a:r>
              <a:rPr lang="en-US" altLang="zh-CN" sz="2000" dirty="0" smtClean="0"/>
              <a:t>[Date]</a:t>
            </a:r>
            <a:endParaRPr lang="zh-CN" altLang="zh-CN" sz="2000" dirty="0" smtClean="0"/>
          </a:p>
          <a:p>
            <a:r>
              <a:rPr lang="en-US" altLang="zh-CN" sz="2000" dirty="0" smtClean="0"/>
              <a:t># </a:t>
            </a:r>
            <a:r>
              <a:rPr lang="zh-CN" altLang="zh-CN" sz="2000" dirty="0" smtClean="0"/>
              <a:t>为日期函数定义默认时区</a:t>
            </a:r>
          </a:p>
          <a:p>
            <a:r>
              <a:rPr lang="en-US" altLang="zh-CN" sz="2000" b="1" dirty="0" err="1" smtClean="0"/>
              <a:t>date.timezone</a:t>
            </a:r>
            <a:r>
              <a:rPr lang="en-US" altLang="zh-CN" sz="2000" b="1" dirty="0" smtClean="0"/>
              <a:t> = Asia/Shanghai</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配置</a:t>
            </a:r>
            <a:r>
              <a:rPr lang="en-US" altLang="zh-CN" dirty="0" smtClean="0"/>
              <a:t>PHP</a:t>
            </a:r>
            <a:r>
              <a:rPr lang="zh-CN" altLang="zh-CN" dirty="0" smtClean="0"/>
              <a:t>的</a:t>
            </a:r>
            <a:r>
              <a:rPr lang="en-US" altLang="zh-CN" dirty="0" smtClean="0"/>
              <a:t>APC</a:t>
            </a:r>
            <a:r>
              <a:rPr lang="zh-CN" altLang="zh-CN" dirty="0" smtClean="0"/>
              <a:t>模块</a:t>
            </a:r>
            <a:endParaRPr lang="zh-CN" altLang="en-US" dirty="0"/>
          </a:p>
        </p:txBody>
      </p:sp>
      <p:sp>
        <p:nvSpPr>
          <p:cNvPr id="3" name="内容占位符 2"/>
          <p:cNvSpPr>
            <a:spLocks noGrp="1"/>
          </p:cNvSpPr>
          <p:nvPr>
            <p:ph idx="1"/>
          </p:nvPr>
        </p:nvSpPr>
        <p:spPr>
          <a:xfrm>
            <a:off x="457200" y="1124744"/>
            <a:ext cx="8229600" cy="532656"/>
          </a:xfrm>
        </p:spPr>
        <p:txBody>
          <a:bodyPr/>
          <a:lstStyle/>
          <a:p>
            <a:pPr>
              <a:buNone/>
            </a:pPr>
            <a:r>
              <a:rPr lang="en-US" altLang="zh-CN" dirty="0" smtClean="0"/>
              <a:t># vi /etc/</a:t>
            </a:r>
            <a:r>
              <a:rPr lang="en-US" altLang="zh-CN" dirty="0" err="1" smtClean="0"/>
              <a:t>php.d</a:t>
            </a:r>
            <a:r>
              <a:rPr lang="en-US" altLang="zh-CN" dirty="0" smtClean="0"/>
              <a:t>/apc.ini</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73</a:t>
            </a:fld>
            <a:endParaRPr lang="en-US" altLang="zh-CN" dirty="0"/>
          </a:p>
        </p:txBody>
      </p:sp>
      <p:sp>
        <p:nvSpPr>
          <p:cNvPr id="7" name="TextBox 6"/>
          <p:cNvSpPr txBox="1"/>
          <p:nvPr/>
        </p:nvSpPr>
        <p:spPr>
          <a:xfrm>
            <a:off x="467544" y="1844824"/>
            <a:ext cx="8208912" cy="424731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smtClean="0"/>
              <a:t># </a:t>
            </a:r>
            <a:r>
              <a:rPr lang="zh-CN" altLang="zh-CN" dirty="0" smtClean="0"/>
              <a:t>是否启用</a:t>
            </a:r>
            <a:r>
              <a:rPr lang="en-US" altLang="zh-CN" dirty="0" smtClean="0"/>
              <a:t> APC </a:t>
            </a:r>
            <a:r>
              <a:rPr lang="en-US" altLang="zh-CN" dirty="0" err="1" smtClean="0"/>
              <a:t>opcode</a:t>
            </a:r>
            <a:r>
              <a:rPr lang="en-US" altLang="zh-CN" dirty="0" smtClean="0"/>
              <a:t> cache</a:t>
            </a:r>
            <a:r>
              <a:rPr lang="zh-CN" altLang="zh-CN" dirty="0" smtClean="0"/>
              <a:t>，若系统中无其他</a:t>
            </a:r>
            <a:r>
              <a:rPr lang="en-US" altLang="zh-CN" dirty="0" smtClean="0"/>
              <a:t> </a:t>
            </a:r>
            <a:r>
              <a:rPr lang="en-US" altLang="zh-CN" dirty="0" err="1" smtClean="0"/>
              <a:t>OPcache</a:t>
            </a:r>
            <a:r>
              <a:rPr lang="zh-CN" altLang="zh-CN" dirty="0" smtClean="0"/>
              <a:t>可以设置为</a:t>
            </a:r>
            <a:r>
              <a:rPr lang="en-US" altLang="zh-CN" dirty="0" smtClean="0"/>
              <a:t>1</a:t>
            </a:r>
            <a:endParaRPr lang="zh-CN" altLang="zh-CN" dirty="0" smtClean="0"/>
          </a:p>
          <a:p>
            <a:r>
              <a:rPr lang="en-US" altLang="zh-CN" b="1" dirty="0" err="1" smtClean="0"/>
              <a:t>apc.enable_opcode_cache</a:t>
            </a:r>
            <a:r>
              <a:rPr lang="en-US" altLang="zh-CN" b="1" dirty="0" smtClean="0"/>
              <a:t>=0</a:t>
            </a:r>
            <a:endParaRPr lang="zh-CN" altLang="zh-CN" dirty="0" smtClean="0"/>
          </a:p>
          <a:p>
            <a:r>
              <a:rPr lang="en-US" altLang="zh-CN" dirty="0" smtClean="0"/>
              <a:t># </a:t>
            </a:r>
            <a:r>
              <a:rPr lang="zh-CN" altLang="zh-CN" dirty="0" smtClean="0"/>
              <a:t>启用</a:t>
            </a:r>
            <a:r>
              <a:rPr lang="en-US" altLang="zh-CN" dirty="0" smtClean="0"/>
              <a:t>APC </a:t>
            </a:r>
            <a:r>
              <a:rPr lang="zh-CN" altLang="zh-CN" dirty="0" smtClean="0"/>
              <a:t>（这是默认配置，</a:t>
            </a:r>
            <a:r>
              <a:rPr lang="en-US" altLang="zh-CN" dirty="0" smtClean="0"/>
              <a:t>1</a:t>
            </a:r>
            <a:r>
              <a:rPr lang="zh-CN" altLang="zh-CN" dirty="0" smtClean="0"/>
              <a:t>是启用）</a:t>
            </a:r>
          </a:p>
          <a:p>
            <a:r>
              <a:rPr lang="en-US" altLang="zh-CN" dirty="0" err="1" smtClean="0"/>
              <a:t>apc.enabled</a:t>
            </a:r>
            <a:r>
              <a:rPr lang="en-US" altLang="zh-CN" dirty="0" smtClean="0"/>
              <a:t> = 1 </a:t>
            </a:r>
            <a:endParaRPr lang="zh-CN" altLang="zh-CN" dirty="0" smtClean="0"/>
          </a:p>
          <a:p>
            <a:r>
              <a:rPr lang="en-US" altLang="zh-CN" dirty="0" smtClean="0"/>
              <a:t># </a:t>
            </a:r>
            <a:r>
              <a:rPr lang="zh-CN" altLang="zh-CN" dirty="0" smtClean="0"/>
              <a:t>每个共享内存块的大小，（可以使用单位后缀</a:t>
            </a:r>
            <a:r>
              <a:rPr lang="en-US" altLang="zh-CN" dirty="0" smtClean="0"/>
              <a:t>M/G</a:t>
            </a:r>
            <a:r>
              <a:rPr lang="zh-CN" altLang="zh-CN" dirty="0" smtClean="0"/>
              <a:t>）</a:t>
            </a:r>
          </a:p>
          <a:p>
            <a:r>
              <a:rPr lang="en-US" altLang="zh-CN" b="1" dirty="0" err="1" smtClean="0"/>
              <a:t>apc.shm_size</a:t>
            </a:r>
            <a:r>
              <a:rPr lang="en-US" altLang="zh-CN" b="1" dirty="0" smtClean="0"/>
              <a:t> = 64M</a:t>
            </a:r>
            <a:endParaRPr lang="zh-CN" altLang="zh-CN" dirty="0" smtClean="0"/>
          </a:p>
          <a:p>
            <a:r>
              <a:rPr lang="en-US" altLang="zh-CN" dirty="0" smtClean="0"/>
              <a:t># </a:t>
            </a:r>
            <a:r>
              <a:rPr lang="zh-CN" altLang="zh-CN" dirty="0" smtClean="0"/>
              <a:t>缓存条目在缓冲区中允许逗留的秒数。</a:t>
            </a:r>
            <a:r>
              <a:rPr lang="en-US" altLang="zh-CN" dirty="0" smtClean="0"/>
              <a:t>0 </a:t>
            </a:r>
            <a:r>
              <a:rPr lang="zh-CN" altLang="zh-CN" dirty="0" smtClean="0"/>
              <a:t>表示永不超时。建议值为</a:t>
            </a:r>
            <a:r>
              <a:rPr lang="en-US" altLang="zh-CN" dirty="0" smtClean="0"/>
              <a:t>7200~36000</a:t>
            </a:r>
            <a:endParaRPr lang="zh-CN" altLang="zh-CN" dirty="0" smtClean="0"/>
          </a:p>
          <a:p>
            <a:r>
              <a:rPr lang="en-US" altLang="zh-CN" b="1" dirty="0" smtClean="0"/>
              <a:t>apc.ttl =  7200</a:t>
            </a:r>
            <a:endParaRPr lang="zh-CN" altLang="zh-CN" dirty="0" smtClean="0"/>
          </a:p>
          <a:p>
            <a:r>
              <a:rPr lang="en-US" altLang="zh-CN" dirty="0" smtClean="0"/>
              <a:t># </a:t>
            </a:r>
            <a:r>
              <a:rPr lang="zh-CN" altLang="zh-CN" dirty="0" smtClean="0"/>
              <a:t>缓存条目在垃圾回收表中能够存在的秒数</a:t>
            </a:r>
          </a:p>
          <a:p>
            <a:r>
              <a:rPr lang="en-US" altLang="zh-CN" dirty="0" err="1" smtClean="0"/>
              <a:t>apc.gc_ttl</a:t>
            </a:r>
            <a:r>
              <a:rPr lang="en-US" altLang="zh-CN" dirty="0" smtClean="0"/>
              <a:t> = 3600</a:t>
            </a:r>
            <a:endParaRPr lang="zh-CN" altLang="zh-CN" dirty="0" smtClean="0"/>
          </a:p>
          <a:p>
            <a:r>
              <a:rPr lang="en-US" altLang="zh-CN" dirty="0" smtClean="0"/>
              <a:t># </a:t>
            </a:r>
            <a:r>
              <a:rPr lang="zh-CN" altLang="zh-CN" dirty="0" smtClean="0"/>
              <a:t>是否启用脚本更新检查。改变这个指令值要非常小心。</a:t>
            </a:r>
          </a:p>
          <a:p>
            <a:r>
              <a:rPr lang="en-US" altLang="zh-CN" dirty="0" smtClean="0"/>
              <a:t>#   </a:t>
            </a:r>
            <a:r>
              <a:rPr lang="zh-CN" altLang="zh-CN" dirty="0" smtClean="0"/>
              <a:t>默认值</a:t>
            </a:r>
            <a:r>
              <a:rPr lang="en-US" altLang="zh-CN" dirty="0" smtClean="0"/>
              <a:t> On </a:t>
            </a:r>
            <a:r>
              <a:rPr lang="zh-CN" altLang="zh-CN" dirty="0" smtClean="0"/>
              <a:t>表示</a:t>
            </a:r>
            <a:r>
              <a:rPr lang="en-US" altLang="zh-CN" dirty="0" smtClean="0"/>
              <a:t>APC</a:t>
            </a:r>
            <a:r>
              <a:rPr lang="zh-CN" altLang="zh-CN" dirty="0" smtClean="0"/>
              <a:t>在每次请求脚本时都检查脚本是否被更新，</a:t>
            </a:r>
          </a:p>
          <a:p>
            <a:r>
              <a:rPr lang="en-US" altLang="zh-CN" dirty="0" smtClean="0"/>
              <a:t>#   </a:t>
            </a:r>
            <a:r>
              <a:rPr lang="zh-CN" altLang="zh-CN" dirty="0" smtClean="0"/>
              <a:t>若检查到更新则自动重新编译和缓存编译后的内容。</a:t>
            </a:r>
          </a:p>
          <a:p>
            <a:r>
              <a:rPr lang="en-US" altLang="zh-CN" dirty="0" err="1" smtClean="0"/>
              <a:t>apc.stat</a:t>
            </a:r>
            <a:r>
              <a:rPr lang="en-US" altLang="zh-CN" dirty="0" smtClean="0"/>
              <a:t>=1 </a:t>
            </a:r>
            <a:endParaRPr lang="zh-CN" altLang="zh-CN"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PHP</a:t>
            </a:r>
            <a:r>
              <a:rPr lang="zh-CN" altLang="zh-CN" dirty="0" smtClean="0"/>
              <a:t>的</a:t>
            </a:r>
            <a:r>
              <a:rPr lang="en-US" altLang="zh-CN" dirty="0" err="1" smtClean="0"/>
              <a:t>Zend</a:t>
            </a:r>
            <a:r>
              <a:rPr lang="en-US" altLang="zh-CN" dirty="0" smtClean="0"/>
              <a:t> Guard</a:t>
            </a:r>
            <a:r>
              <a:rPr lang="zh-CN" altLang="zh-CN" dirty="0" smtClean="0"/>
              <a:t>支持</a:t>
            </a:r>
            <a:endParaRPr lang="zh-CN" altLang="en-US" dirty="0"/>
          </a:p>
        </p:txBody>
      </p:sp>
      <p:sp>
        <p:nvSpPr>
          <p:cNvPr id="3" name="内容占位符 2"/>
          <p:cNvSpPr>
            <a:spLocks noGrp="1"/>
          </p:cNvSpPr>
          <p:nvPr>
            <p:ph idx="1"/>
          </p:nvPr>
        </p:nvSpPr>
        <p:spPr/>
        <p:txBody>
          <a:bodyPr/>
          <a:lstStyle/>
          <a:p>
            <a:r>
              <a:rPr lang="zh-CN" altLang="en-US" dirty="0" smtClean="0"/>
              <a:t>有些</a:t>
            </a:r>
            <a:r>
              <a:rPr lang="en-US" altLang="zh-CN" dirty="0" smtClean="0"/>
              <a:t>PHP</a:t>
            </a:r>
            <a:r>
              <a:rPr lang="zh-CN" altLang="en-US" dirty="0" smtClean="0"/>
              <a:t>应用程序需要</a:t>
            </a:r>
            <a:r>
              <a:rPr lang="en-US" altLang="zh-CN" dirty="0" err="1" smtClean="0"/>
              <a:t>Zend</a:t>
            </a:r>
            <a:r>
              <a:rPr lang="zh-CN" altLang="en-US" dirty="0" smtClean="0"/>
              <a:t>组件（</a:t>
            </a:r>
            <a:r>
              <a:rPr lang="en-US" altLang="zh-CN" dirty="0" err="1" smtClean="0"/>
              <a:t>Zend</a:t>
            </a:r>
            <a:r>
              <a:rPr lang="en-US" altLang="zh-CN" dirty="0" smtClean="0"/>
              <a:t> Optimizer/</a:t>
            </a:r>
            <a:r>
              <a:rPr lang="en-US" altLang="zh-CN" dirty="0" err="1" smtClean="0"/>
              <a:t>Zend</a:t>
            </a:r>
            <a:r>
              <a:rPr lang="en-US" altLang="zh-CN" dirty="0" smtClean="0"/>
              <a:t> Guard Loader</a:t>
            </a:r>
            <a:r>
              <a:rPr lang="zh-CN" altLang="en-US" dirty="0" smtClean="0"/>
              <a:t>）的支持</a:t>
            </a:r>
          </a:p>
          <a:p>
            <a:pPr lvl="1"/>
            <a:r>
              <a:rPr lang="en-US" altLang="zh-CN" dirty="0" err="1" smtClean="0"/>
              <a:t>Zend</a:t>
            </a:r>
            <a:r>
              <a:rPr lang="en-US" altLang="zh-CN" dirty="0" smtClean="0"/>
              <a:t> Guard</a:t>
            </a:r>
            <a:r>
              <a:rPr lang="zh-CN" altLang="en-US" dirty="0" smtClean="0"/>
              <a:t>为独立的软件供应商和</a:t>
            </a:r>
            <a:r>
              <a:rPr lang="en-US" altLang="zh-CN" dirty="0" smtClean="0"/>
              <a:t>IT</a:t>
            </a:r>
            <a:r>
              <a:rPr lang="zh-CN" altLang="en-US" dirty="0" smtClean="0"/>
              <a:t>管理者提供保护</a:t>
            </a:r>
            <a:r>
              <a:rPr lang="en-US" altLang="zh-CN" dirty="0" smtClean="0"/>
              <a:t>PHP</a:t>
            </a:r>
            <a:r>
              <a:rPr lang="zh-CN" altLang="en-US" dirty="0" smtClean="0"/>
              <a:t>应用程序源代码的能力。</a:t>
            </a:r>
          </a:p>
          <a:p>
            <a:pPr lvl="1"/>
            <a:r>
              <a:rPr lang="en-US" altLang="zh-CN" dirty="0" err="1" smtClean="0"/>
              <a:t>Zend</a:t>
            </a:r>
            <a:r>
              <a:rPr lang="en-US" altLang="zh-CN" dirty="0" smtClean="0"/>
              <a:t> Guard Loader </a:t>
            </a:r>
            <a:r>
              <a:rPr lang="zh-CN" altLang="en-US" dirty="0" smtClean="0"/>
              <a:t>是一个免费的应用程序，运行使用</a:t>
            </a:r>
            <a:r>
              <a:rPr lang="en-US" altLang="zh-CN" dirty="0" err="1" smtClean="0"/>
              <a:t>Zend</a:t>
            </a:r>
            <a:r>
              <a:rPr lang="en-US" altLang="zh-CN" dirty="0" smtClean="0"/>
              <a:t> Guard</a:t>
            </a:r>
            <a:r>
              <a:rPr lang="zh-CN" altLang="en-US" dirty="0" smtClean="0"/>
              <a:t>编码的文件并提高</a:t>
            </a:r>
            <a:r>
              <a:rPr lang="en-US" altLang="zh-CN" dirty="0" smtClean="0"/>
              <a:t>PHP</a:t>
            </a:r>
            <a:r>
              <a:rPr lang="zh-CN" altLang="en-US" dirty="0" smtClean="0"/>
              <a:t>应用程序的整体性能。</a:t>
            </a:r>
          </a:p>
          <a:p>
            <a:r>
              <a:rPr lang="zh-CN" altLang="en-US" dirty="0" smtClean="0"/>
              <a:t>对于</a:t>
            </a:r>
            <a:r>
              <a:rPr lang="en-US" altLang="zh-CN" dirty="0" smtClean="0"/>
              <a:t>PHP5.4</a:t>
            </a:r>
            <a:r>
              <a:rPr lang="zh-CN" altLang="en-US" dirty="0" smtClean="0"/>
              <a:t>版，只能安装</a:t>
            </a:r>
            <a:r>
              <a:rPr lang="en-US" altLang="zh-CN" dirty="0" err="1" smtClean="0"/>
              <a:t>Zend</a:t>
            </a:r>
            <a:r>
              <a:rPr lang="en-US" altLang="zh-CN" dirty="0" smtClean="0"/>
              <a:t> Guard Loader</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74</a:t>
            </a:fld>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安装配置</a:t>
            </a:r>
            <a:r>
              <a:rPr lang="en-US" altLang="zh-CN" dirty="0" err="1" smtClean="0"/>
              <a:t>Zend</a:t>
            </a:r>
            <a:r>
              <a:rPr lang="en-US" altLang="zh-CN" dirty="0" smtClean="0"/>
              <a:t> Guard</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4530725"/>
          </a:xfrm>
        </p:spPr>
        <p:txBody>
          <a:bodyPr/>
          <a:lstStyle/>
          <a:p>
            <a:r>
              <a:rPr lang="zh-CN" altLang="zh-CN" dirty="0" smtClean="0"/>
              <a:t>查看当前安装的</a:t>
            </a:r>
            <a:r>
              <a:rPr lang="en-US" altLang="zh-CN" dirty="0" smtClean="0"/>
              <a:t> PHP</a:t>
            </a:r>
            <a:r>
              <a:rPr lang="zh-CN" altLang="zh-CN" dirty="0" smtClean="0"/>
              <a:t>版本</a:t>
            </a:r>
          </a:p>
          <a:p>
            <a:pPr lvl="1">
              <a:buNone/>
            </a:pPr>
            <a:r>
              <a:rPr lang="en-US" altLang="zh-CN" sz="2000" dirty="0" smtClean="0"/>
              <a:t># </a:t>
            </a:r>
            <a:r>
              <a:rPr lang="en-US" altLang="zh-CN" sz="2000" dirty="0" err="1" smtClean="0"/>
              <a:t>php</a:t>
            </a:r>
            <a:r>
              <a:rPr lang="en-US" altLang="zh-CN" sz="2000" dirty="0" smtClean="0"/>
              <a:t> -v</a:t>
            </a:r>
            <a:endParaRPr lang="zh-CN" altLang="zh-CN" sz="2000" dirty="0" smtClean="0"/>
          </a:p>
          <a:p>
            <a:pPr lvl="1">
              <a:buNone/>
            </a:pPr>
            <a:r>
              <a:rPr lang="en-US" altLang="zh-CN" sz="2000" dirty="0" smtClean="0"/>
              <a:t>PHP 5.4.29 (</a:t>
            </a:r>
            <a:r>
              <a:rPr lang="en-US" altLang="zh-CN" sz="2000" dirty="0" err="1" smtClean="0"/>
              <a:t>cli</a:t>
            </a:r>
            <a:r>
              <a:rPr lang="en-US" altLang="zh-CN" sz="2000" dirty="0" smtClean="0"/>
              <a:t>) (built: May 28 2014 15:02:43)</a:t>
            </a:r>
            <a:endParaRPr lang="zh-CN" altLang="zh-CN" sz="2000" dirty="0" smtClean="0"/>
          </a:p>
          <a:p>
            <a:pPr lvl="1">
              <a:buNone/>
            </a:pPr>
            <a:r>
              <a:rPr lang="en-US" altLang="zh-CN" sz="2000" dirty="0" smtClean="0"/>
              <a:t>Copyright (c) 1997-2014 The PHP Group</a:t>
            </a:r>
            <a:endParaRPr lang="zh-CN" altLang="zh-CN" sz="2000" dirty="0" smtClean="0"/>
          </a:p>
          <a:p>
            <a:pPr lvl="1">
              <a:buNone/>
            </a:pPr>
            <a:r>
              <a:rPr lang="en-US" altLang="zh-CN" sz="2000" dirty="0" err="1" smtClean="0"/>
              <a:t>Zend</a:t>
            </a:r>
            <a:r>
              <a:rPr lang="en-US" altLang="zh-CN" sz="2000" dirty="0" smtClean="0"/>
              <a:t> Engine v2.4.0, Copyright (c) 1998-2014 </a:t>
            </a:r>
            <a:r>
              <a:rPr lang="en-US" altLang="zh-CN" sz="2000" dirty="0" err="1" smtClean="0"/>
              <a:t>Zend</a:t>
            </a:r>
            <a:r>
              <a:rPr lang="en-US" altLang="zh-CN" sz="2000" dirty="0" smtClean="0"/>
              <a:t> Technologies</a:t>
            </a:r>
            <a:endParaRPr lang="zh-CN" altLang="zh-CN" sz="2000" dirty="0" smtClean="0"/>
          </a:p>
          <a:p>
            <a:r>
              <a:rPr lang="zh-CN" altLang="zh-CN" dirty="0" smtClean="0"/>
              <a:t>下载 </a:t>
            </a:r>
            <a:r>
              <a:rPr lang="en-US" altLang="zh-CN" dirty="0" err="1" smtClean="0"/>
              <a:t>Zend</a:t>
            </a:r>
            <a:r>
              <a:rPr lang="en-US" altLang="zh-CN" dirty="0" smtClean="0"/>
              <a:t> Guard Loader</a:t>
            </a:r>
            <a:endParaRPr lang="zh-CN" altLang="zh-CN" dirty="0" smtClean="0"/>
          </a:p>
          <a:p>
            <a:pPr lvl="1"/>
            <a:r>
              <a:rPr lang="en-US" altLang="zh-CN" dirty="0" smtClean="0"/>
              <a:t>http://www.zend.com/en/products/guard/downloads </a:t>
            </a:r>
          </a:p>
          <a:p>
            <a:pPr lvl="1"/>
            <a:r>
              <a:rPr lang="zh-CN" altLang="zh-CN" dirty="0" smtClean="0"/>
              <a:t>下载符合</a:t>
            </a:r>
            <a:r>
              <a:rPr lang="en-US" altLang="zh-CN" dirty="0" smtClean="0"/>
              <a:t>$(arch)</a:t>
            </a:r>
            <a:r>
              <a:rPr lang="zh-CN" altLang="zh-CN" dirty="0" smtClean="0"/>
              <a:t>的用于</a:t>
            </a:r>
            <a:r>
              <a:rPr lang="en-US" altLang="zh-CN" dirty="0" smtClean="0"/>
              <a:t>Linux</a:t>
            </a:r>
            <a:r>
              <a:rPr lang="zh-CN" altLang="zh-CN" dirty="0" smtClean="0"/>
              <a:t>的</a:t>
            </a:r>
            <a:r>
              <a:rPr lang="en-US" altLang="zh-CN" dirty="0" smtClean="0"/>
              <a:t>PHP 5.4</a:t>
            </a:r>
            <a:r>
              <a:rPr lang="zh-CN" altLang="zh-CN" dirty="0" smtClean="0"/>
              <a:t>的最新版本</a:t>
            </a:r>
            <a:endParaRPr lang="en-US" altLang="zh-CN" dirty="0" smtClean="0"/>
          </a:p>
          <a:p>
            <a:pPr lvl="1"/>
            <a:r>
              <a:rPr lang="en-US" altLang="zh-CN" dirty="0" smtClean="0">
                <a:solidFill>
                  <a:srgbClr val="002060"/>
                </a:solidFill>
              </a:rPr>
              <a:t>ZendGuardLoader-70429-PHP-5.4-linux-glibc23-x86_64.tar.gz</a:t>
            </a:r>
            <a:endParaRPr lang="zh-CN" altLang="en-US"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75</a:t>
            </a:fld>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安装配置</a:t>
            </a:r>
            <a:r>
              <a:rPr lang="en-US" altLang="zh-CN" dirty="0" err="1" smtClean="0"/>
              <a:t>Zend</a:t>
            </a:r>
            <a:r>
              <a:rPr lang="en-US" altLang="zh-CN" dirty="0" smtClean="0"/>
              <a:t> Guard</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dirty="0" smtClean="0"/>
              <a:t>解压并将</a:t>
            </a:r>
            <a:r>
              <a:rPr lang="en-US" altLang="zh-CN" dirty="0" err="1" smtClean="0"/>
              <a:t>ZendGuardLoader.so</a:t>
            </a:r>
            <a:r>
              <a:rPr lang="zh-CN" altLang="zh-CN" dirty="0" smtClean="0"/>
              <a:t>复制到</a:t>
            </a:r>
            <a:r>
              <a:rPr lang="en-US" altLang="zh-CN" dirty="0" smtClean="0"/>
              <a:t>PHP</a:t>
            </a:r>
            <a:r>
              <a:rPr lang="zh-CN" altLang="zh-CN" dirty="0" smtClean="0"/>
              <a:t>模块目录 </a:t>
            </a:r>
            <a:r>
              <a:rPr lang="en-US" altLang="zh-CN" dirty="0" smtClean="0"/>
              <a:t>/</a:t>
            </a:r>
            <a:r>
              <a:rPr lang="en-US" altLang="zh-CN" dirty="0" err="1" smtClean="0"/>
              <a:t>usr</a:t>
            </a:r>
            <a:r>
              <a:rPr lang="en-US" altLang="zh-CN" dirty="0" smtClean="0"/>
              <a:t>/lib64/</a:t>
            </a:r>
            <a:r>
              <a:rPr lang="en-US" altLang="zh-CN" dirty="0" err="1" smtClean="0"/>
              <a:t>php</a:t>
            </a:r>
            <a:r>
              <a:rPr lang="en-US" altLang="zh-CN" dirty="0" smtClean="0"/>
              <a:t>/modules/</a:t>
            </a:r>
          </a:p>
          <a:p>
            <a:r>
              <a:rPr lang="zh-CN" altLang="en-US" dirty="0" smtClean="0"/>
              <a:t>配置</a:t>
            </a:r>
            <a:r>
              <a:rPr lang="en-US" altLang="zh-CN" dirty="0" err="1" smtClean="0"/>
              <a:t>ZendGuardLoader</a:t>
            </a:r>
            <a:r>
              <a:rPr lang="zh-CN" altLang="zh-CN" dirty="0" smtClean="0"/>
              <a:t>的模块配置文件</a:t>
            </a:r>
            <a:endParaRPr lang="en-US" altLang="zh-CN" dirty="0" smtClean="0"/>
          </a:p>
          <a:p>
            <a:pPr lvl="1">
              <a:buNone/>
            </a:pPr>
            <a:r>
              <a:rPr lang="en-US" altLang="zh-CN" b="1" dirty="0" smtClean="0">
                <a:solidFill>
                  <a:srgbClr val="002060"/>
                </a:solidFill>
              </a:rPr>
              <a:t># vi /etc/</a:t>
            </a:r>
            <a:r>
              <a:rPr lang="en-US" altLang="zh-CN" b="1" dirty="0" err="1" smtClean="0">
                <a:solidFill>
                  <a:srgbClr val="002060"/>
                </a:solidFill>
              </a:rPr>
              <a:t>php.d</a:t>
            </a:r>
            <a:r>
              <a:rPr lang="en-US" altLang="zh-CN" b="1" dirty="0" smtClean="0">
                <a:solidFill>
                  <a:srgbClr val="002060"/>
                </a:solidFill>
              </a:rPr>
              <a:t>/ZendGuardLoader.ini</a:t>
            </a:r>
          </a:p>
          <a:p>
            <a:pPr lvl="1"/>
            <a:endParaRPr lang="en-US" altLang="zh-CN" dirty="0" smtClean="0"/>
          </a:p>
          <a:p>
            <a:pPr lvl="1"/>
            <a:endParaRPr lang="en-US" altLang="zh-CN" dirty="0" smtClean="0"/>
          </a:p>
          <a:p>
            <a:r>
              <a:rPr lang="zh-CN" altLang="zh-CN" dirty="0" smtClean="0"/>
              <a:t>检测安装</a:t>
            </a:r>
          </a:p>
          <a:p>
            <a:pPr lvl="1">
              <a:buNone/>
            </a:pPr>
            <a:r>
              <a:rPr lang="en-US" altLang="zh-CN" b="1" dirty="0" smtClean="0">
                <a:solidFill>
                  <a:srgbClr val="002060"/>
                </a:solidFill>
              </a:rPr>
              <a:t># </a:t>
            </a:r>
            <a:r>
              <a:rPr lang="en-US" altLang="zh-CN" b="1" dirty="0" err="1" smtClean="0">
                <a:solidFill>
                  <a:srgbClr val="002060"/>
                </a:solidFill>
              </a:rPr>
              <a:t>php</a:t>
            </a:r>
            <a:r>
              <a:rPr lang="en-US" altLang="zh-CN" b="1" dirty="0" smtClean="0">
                <a:solidFill>
                  <a:srgbClr val="002060"/>
                </a:solidFill>
              </a:rPr>
              <a:t> -v</a:t>
            </a:r>
            <a:endParaRPr lang="zh-CN" altLang="zh-CN" b="1" dirty="0" smtClean="0">
              <a:solidFill>
                <a:srgbClr val="002060"/>
              </a:solidFill>
            </a:endParaRPr>
          </a:p>
          <a:p>
            <a:pPr lvl="1">
              <a:buNone/>
            </a:pPr>
            <a:r>
              <a:rPr lang="en-US" altLang="zh-CN" sz="1600" b="1" dirty="0" smtClean="0"/>
              <a:t>……</a:t>
            </a:r>
          </a:p>
          <a:p>
            <a:pPr lvl="1">
              <a:buNone/>
            </a:pPr>
            <a:r>
              <a:rPr lang="en-US" altLang="zh-CN" sz="1600" b="1" dirty="0" smtClean="0"/>
              <a:t>with </a:t>
            </a:r>
            <a:r>
              <a:rPr lang="en-US" altLang="zh-CN" sz="1600" b="1" dirty="0" err="1" smtClean="0"/>
              <a:t>Zend</a:t>
            </a:r>
            <a:r>
              <a:rPr lang="en-US" altLang="zh-CN" sz="1600" b="1" dirty="0" smtClean="0"/>
              <a:t> Guard Loader v3.3, Copyright (c) 1998-2013, by </a:t>
            </a:r>
            <a:r>
              <a:rPr lang="en-US" altLang="zh-CN" sz="1600" b="1" dirty="0" err="1" smtClean="0"/>
              <a:t>Zend</a:t>
            </a:r>
            <a:r>
              <a:rPr lang="en-US" altLang="zh-CN" sz="1600" b="1" dirty="0" smtClean="0"/>
              <a:t> Technologies</a:t>
            </a:r>
            <a:endParaRPr lang="en-US" altLang="zh-CN" sz="1600"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76</a:t>
            </a:fld>
            <a:endParaRPr lang="en-US" altLang="zh-CN" dirty="0"/>
          </a:p>
        </p:txBody>
      </p:sp>
      <p:sp>
        <p:nvSpPr>
          <p:cNvPr id="7" name="TextBox 6"/>
          <p:cNvSpPr txBox="1"/>
          <p:nvPr/>
        </p:nvSpPr>
        <p:spPr>
          <a:xfrm>
            <a:off x="755576" y="3789040"/>
            <a:ext cx="7848872"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b="1" dirty="0" err="1" smtClean="0"/>
              <a:t>zend_extension</a:t>
            </a:r>
            <a:r>
              <a:rPr lang="en-US" altLang="zh-CN" sz="2000" b="1" dirty="0" smtClean="0"/>
              <a:t>=/</a:t>
            </a:r>
            <a:r>
              <a:rPr lang="en-US" altLang="zh-CN" sz="2000" b="1" dirty="0" err="1" smtClean="0"/>
              <a:t>usr</a:t>
            </a:r>
            <a:r>
              <a:rPr lang="en-US" altLang="zh-CN" sz="2000" b="1" dirty="0" smtClean="0"/>
              <a:t>/lib64/</a:t>
            </a:r>
            <a:r>
              <a:rPr lang="en-US" altLang="zh-CN" sz="2000" b="1" dirty="0" err="1" smtClean="0"/>
              <a:t>php</a:t>
            </a:r>
            <a:r>
              <a:rPr lang="en-US" altLang="zh-CN" sz="2000" b="1" dirty="0" smtClean="0"/>
              <a:t>/modules/</a:t>
            </a:r>
            <a:r>
              <a:rPr lang="en-US" altLang="zh-CN" sz="2000" b="1" dirty="0" err="1" smtClean="0"/>
              <a:t>ZendGuardLoader.so</a:t>
            </a:r>
            <a:endParaRPr lang="zh-CN" altLang="zh-CN" sz="2000" dirty="0" smtClean="0"/>
          </a:p>
          <a:p>
            <a:r>
              <a:rPr lang="en-US" altLang="zh-CN" sz="2000" b="1" dirty="0" err="1" smtClean="0"/>
              <a:t>zend_loader.enable</a:t>
            </a:r>
            <a:r>
              <a:rPr lang="en-US" altLang="zh-CN" sz="2000" b="1" dirty="0" smtClean="0"/>
              <a:t>=1</a:t>
            </a:r>
            <a:endParaRPr lang="zh-CN" altLang="en-US" sz="2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配置</a:t>
            </a:r>
            <a:r>
              <a:rPr lang="en-US" altLang="zh-CN" dirty="0" smtClean="0"/>
              <a:t>Apache</a:t>
            </a:r>
            <a:r>
              <a:rPr lang="zh-CN" altLang="en-US" dirty="0" smtClean="0"/>
              <a:t>的</a:t>
            </a:r>
            <a:r>
              <a:rPr lang="en-US" altLang="zh-CN" dirty="0" err="1" smtClean="0"/>
              <a:t>php</a:t>
            </a:r>
            <a:r>
              <a:rPr lang="zh-CN" altLang="zh-CN" dirty="0" smtClean="0"/>
              <a:t>模块</a:t>
            </a:r>
            <a:endParaRPr lang="zh-CN" altLang="en-US" dirty="0"/>
          </a:p>
        </p:txBody>
      </p:sp>
      <p:sp>
        <p:nvSpPr>
          <p:cNvPr id="3" name="内容占位符 2"/>
          <p:cNvSpPr>
            <a:spLocks noGrp="1"/>
          </p:cNvSpPr>
          <p:nvPr>
            <p:ph idx="1"/>
          </p:nvPr>
        </p:nvSpPr>
        <p:spPr>
          <a:xfrm>
            <a:off x="395536" y="1052736"/>
            <a:ext cx="8229600" cy="532656"/>
          </a:xfrm>
        </p:spPr>
        <p:txBody>
          <a:bodyPr/>
          <a:lstStyle/>
          <a:p>
            <a:r>
              <a:rPr lang="en-US" altLang="zh-CN" dirty="0" smtClean="0"/>
              <a:t>/etc/</a:t>
            </a:r>
            <a:r>
              <a:rPr lang="en-US" altLang="zh-CN" dirty="0" err="1" smtClean="0"/>
              <a:t>httpd</a:t>
            </a:r>
            <a:r>
              <a:rPr lang="en-US" altLang="zh-CN" dirty="0" smtClean="0"/>
              <a:t>/</a:t>
            </a:r>
            <a:r>
              <a:rPr lang="en-US" altLang="zh-CN" dirty="0" err="1" smtClean="0"/>
              <a:t>conf.d</a:t>
            </a:r>
            <a:r>
              <a:rPr lang="en-US" altLang="zh-CN" dirty="0" smtClean="0"/>
              <a:t>/</a:t>
            </a:r>
            <a:r>
              <a:rPr lang="en-US" altLang="zh-CN" dirty="0" err="1" smtClean="0"/>
              <a:t>php.conf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77</a:t>
            </a:fld>
            <a:endParaRPr lang="en-US" altLang="zh-CN" dirty="0"/>
          </a:p>
        </p:txBody>
      </p:sp>
      <p:sp>
        <p:nvSpPr>
          <p:cNvPr id="7" name="TextBox 6"/>
          <p:cNvSpPr txBox="1"/>
          <p:nvPr/>
        </p:nvSpPr>
        <p:spPr>
          <a:xfrm>
            <a:off x="611560" y="1815202"/>
            <a:ext cx="7992888" cy="427809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600" b="1" dirty="0" smtClean="0"/>
              <a:t>&lt;</a:t>
            </a:r>
            <a:r>
              <a:rPr lang="en-US" altLang="zh-CN" sz="1600" b="1" dirty="0" err="1" smtClean="0"/>
              <a:t>IfModule</a:t>
            </a:r>
            <a:r>
              <a:rPr lang="en-US" altLang="zh-CN" sz="1600" b="1" dirty="0" smtClean="0"/>
              <a:t> </a:t>
            </a:r>
            <a:r>
              <a:rPr lang="en-US" altLang="zh-CN" sz="1600" b="1" dirty="0" err="1" smtClean="0"/>
              <a:t>prefork.c</a:t>
            </a:r>
            <a:r>
              <a:rPr lang="en-US" altLang="zh-CN" sz="1600" b="1" dirty="0" smtClean="0"/>
              <a:t>&gt;</a:t>
            </a:r>
          </a:p>
          <a:p>
            <a:r>
              <a:rPr lang="en-US" altLang="zh-CN" sz="1600" b="1" dirty="0" smtClean="0"/>
              <a:t>  </a:t>
            </a:r>
            <a:r>
              <a:rPr lang="en-US" altLang="zh-CN" sz="1600" b="1" dirty="0" err="1" smtClean="0"/>
              <a:t>LoadModule</a:t>
            </a:r>
            <a:r>
              <a:rPr lang="en-US" altLang="zh-CN" sz="1600" b="1" dirty="0" smtClean="0"/>
              <a:t> php5_module modules/libphp5.so</a:t>
            </a:r>
          </a:p>
          <a:p>
            <a:r>
              <a:rPr lang="en-US" altLang="zh-CN" sz="1600" b="1" dirty="0" smtClean="0"/>
              <a:t>&lt;/</a:t>
            </a:r>
            <a:r>
              <a:rPr lang="en-US" altLang="zh-CN" sz="1600" b="1" dirty="0" err="1" smtClean="0"/>
              <a:t>IfModule</a:t>
            </a:r>
            <a:r>
              <a:rPr lang="en-US" altLang="zh-CN" sz="1600" b="1" dirty="0" smtClean="0"/>
              <a:t>&gt;</a:t>
            </a:r>
          </a:p>
          <a:p>
            <a:r>
              <a:rPr lang="en-US" altLang="zh-CN" sz="1600" b="1" dirty="0" smtClean="0"/>
              <a:t>&lt;</a:t>
            </a:r>
            <a:r>
              <a:rPr lang="en-US" altLang="zh-CN" sz="1600" b="1" dirty="0" err="1" smtClean="0"/>
              <a:t>IfModule</a:t>
            </a:r>
            <a:r>
              <a:rPr lang="en-US" altLang="zh-CN" sz="1600" b="1" dirty="0" smtClean="0"/>
              <a:t> !</a:t>
            </a:r>
            <a:r>
              <a:rPr lang="en-US" altLang="zh-CN" sz="1600" b="1" dirty="0" err="1" smtClean="0"/>
              <a:t>prefork.c</a:t>
            </a:r>
            <a:r>
              <a:rPr lang="en-US" altLang="zh-CN" sz="1600" b="1" dirty="0" smtClean="0"/>
              <a:t>&gt;</a:t>
            </a:r>
          </a:p>
          <a:p>
            <a:r>
              <a:rPr lang="en-US" altLang="zh-CN" sz="1600" b="1" dirty="0" smtClean="0"/>
              <a:t>  </a:t>
            </a:r>
            <a:r>
              <a:rPr lang="en-US" altLang="zh-CN" sz="1600" b="1" dirty="0" err="1" smtClean="0"/>
              <a:t>LoadModule</a:t>
            </a:r>
            <a:r>
              <a:rPr lang="en-US" altLang="zh-CN" sz="1600" b="1" dirty="0" smtClean="0"/>
              <a:t> php5_module modules/libphp5-zts.so</a:t>
            </a:r>
          </a:p>
          <a:p>
            <a:r>
              <a:rPr lang="en-US" altLang="zh-CN" sz="1600" b="1" dirty="0" smtClean="0"/>
              <a:t>&lt;/</a:t>
            </a:r>
            <a:r>
              <a:rPr lang="en-US" altLang="zh-CN" sz="1600" b="1" dirty="0" err="1" smtClean="0"/>
              <a:t>IfModule</a:t>
            </a:r>
            <a:r>
              <a:rPr lang="en-US" altLang="zh-CN" sz="1600" b="1" dirty="0" smtClean="0"/>
              <a:t>&gt;</a:t>
            </a:r>
          </a:p>
          <a:p>
            <a:endParaRPr lang="en-US" altLang="zh-CN" sz="1600" b="1" dirty="0" smtClean="0"/>
          </a:p>
          <a:p>
            <a:r>
              <a:rPr lang="en-US" altLang="zh-CN" sz="1600" b="1" dirty="0" smtClean="0"/>
              <a:t>&lt;</a:t>
            </a:r>
            <a:r>
              <a:rPr lang="en-US" altLang="zh-CN" sz="1600" b="1" dirty="0" err="1" smtClean="0"/>
              <a:t>FilesMatch</a:t>
            </a:r>
            <a:r>
              <a:rPr lang="en-US" altLang="zh-CN" sz="1600" b="1" dirty="0" smtClean="0"/>
              <a:t> \.</a:t>
            </a:r>
            <a:r>
              <a:rPr lang="en-US" altLang="zh-CN" sz="1600" b="1" dirty="0" err="1" smtClean="0"/>
              <a:t>php</a:t>
            </a:r>
            <a:r>
              <a:rPr lang="en-US" altLang="zh-CN" sz="1600" b="1" dirty="0" smtClean="0"/>
              <a:t>$&gt;</a:t>
            </a:r>
          </a:p>
          <a:p>
            <a:r>
              <a:rPr lang="en-US" altLang="zh-CN" sz="1600" b="1" dirty="0" smtClean="0"/>
              <a:t>    </a:t>
            </a:r>
            <a:r>
              <a:rPr lang="en-US" altLang="zh-CN" sz="1600" b="1" dirty="0" err="1" smtClean="0"/>
              <a:t>SetHandler</a:t>
            </a:r>
            <a:r>
              <a:rPr lang="en-US" altLang="zh-CN" sz="1600" b="1" dirty="0" smtClean="0"/>
              <a:t> application/x-</a:t>
            </a:r>
            <a:r>
              <a:rPr lang="en-US" altLang="zh-CN" sz="1600" b="1" dirty="0" err="1" smtClean="0"/>
              <a:t>httpd</a:t>
            </a:r>
            <a:r>
              <a:rPr lang="en-US" altLang="zh-CN" sz="1600" b="1" dirty="0" smtClean="0"/>
              <a:t>-</a:t>
            </a:r>
            <a:r>
              <a:rPr lang="en-US" altLang="zh-CN" sz="1600" b="1" dirty="0" err="1" smtClean="0"/>
              <a:t>php</a:t>
            </a:r>
            <a:endParaRPr lang="en-US" altLang="zh-CN" sz="1600" b="1" dirty="0" smtClean="0"/>
          </a:p>
          <a:p>
            <a:r>
              <a:rPr lang="en-US" altLang="zh-CN" sz="1600" b="1" dirty="0" smtClean="0"/>
              <a:t>&lt;/</a:t>
            </a:r>
            <a:r>
              <a:rPr lang="en-US" altLang="zh-CN" sz="1600" b="1" dirty="0" err="1" smtClean="0"/>
              <a:t>FilesMatch</a:t>
            </a:r>
            <a:r>
              <a:rPr lang="en-US" altLang="zh-CN" sz="1600" b="1" dirty="0" smtClean="0"/>
              <a:t>&gt;</a:t>
            </a:r>
          </a:p>
          <a:p>
            <a:endParaRPr lang="en-US" altLang="zh-CN" sz="1600" b="1" dirty="0" smtClean="0"/>
          </a:p>
          <a:p>
            <a:r>
              <a:rPr lang="en-US" altLang="zh-CN" sz="1600" b="1" dirty="0" err="1" smtClean="0"/>
              <a:t>AddType</a:t>
            </a:r>
            <a:r>
              <a:rPr lang="en-US" altLang="zh-CN" sz="1600" b="1" dirty="0" smtClean="0"/>
              <a:t> text/html .</a:t>
            </a:r>
            <a:r>
              <a:rPr lang="en-US" altLang="zh-CN" sz="1600" b="1" dirty="0" err="1" smtClean="0"/>
              <a:t>php</a:t>
            </a:r>
            <a:endParaRPr lang="en-US" altLang="zh-CN" sz="1600" b="1" dirty="0" smtClean="0"/>
          </a:p>
          <a:p>
            <a:endParaRPr lang="en-US" altLang="zh-CN" sz="1600" b="1" dirty="0" smtClean="0"/>
          </a:p>
          <a:p>
            <a:r>
              <a:rPr lang="en-US" altLang="zh-CN" sz="1600" b="1" dirty="0" err="1" smtClean="0"/>
              <a:t>DirectoryIndex</a:t>
            </a:r>
            <a:r>
              <a:rPr lang="en-US" altLang="zh-CN" sz="1600" b="1" dirty="0" smtClean="0"/>
              <a:t> index.php</a:t>
            </a:r>
          </a:p>
          <a:p>
            <a:endParaRPr lang="en-US" altLang="zh-CN" sz="1600" b="1" dirty="0" smtClean="0"/>
          </a:p>
          <a:p>
            <a:r>
              <a:rPr lang="en-US" altLang="zh-CN" sz="1600" b="1" dirty="0" err="1" smtClean="0"/>
              <a:t>php_value</a:t>
            </a:r>
            <a:r>
              <a:rPr lang="en-US" altLang="zh-CN" sz="1600" b="1" dirty="0" smtClean="0"/>
              <a:t> </a:t>
            </a:r>
            <a:r>
              <a:rPr lang="en-US" altLang="zh-CN" sz="1600" b="1" dirty="0" err="1" smtClean="0"/>
              <a:t>session.save_handler</a:t>
            </a:r>
            <a:r>
              <a:rPr lang="en-US" altLang="zh-CN" sz="1600" b="1" dirty="0" smtClean="0"/>
              <a:t> "files"</a:t>
            </a:r>
          </a:p>
          <a:p>
            <a:r>
              <a:rPr lang="en-US" altLang="zh-CN" sz="1600" b="1" dirty="0" err="1" smtClean="0"/>
              <a:t>php_value</a:t>
            </a:r>
            <a:r>
              <a:rPr lang="en-US" altLang="zh-CN" sz="1600" b="1" dirty="0" smtClean="0"/>
              <a:t> </a:t>
            </a:r>
            <a:r>
              <a:rPr lang="en-US" altLang="zh-CN" sz="1600" b="1" dirty="0" err="1" smtClean="0"/>
              <a:t>session.save_path</a:t>
            </a:r>
            <a:r>
              <a:rPr lang="en-US" altLang="zh-CN" sz="1600" b="1" dirty="0" smtClean="0"/>
              <a:t>    "/</a:t>
            </a:r>
            <a:r>
              <a:rPr lang="en-US" altLang="zh-CN" sz="1600" b="1" dirty="0" err="1" smtClean="0"/>
              <a:t>var</a:t>
            </a:r>
            <a:r>
              <a:rPr lang="en-US" altLang="zh-CN" sz="1600" b="1" dirty="0" smtClean="0"/>
              <a:t>/lib/</a:t>
            </a:r>
            <a:r>
              <a:rPr lang="en-US" altLang="zh-CN" sz="1600" b="1" dirty="0" err="1" smtClean="0"/>
              <a:t>php</a:t>
            </a:r>
            <a:r>
              <a:rPr lang="en-US" altLang="zh-CN" sz="1600" b="1" dirty="0" smtClean="0"/>
              <a:t>/session"</a:t>
            </a:r>
            <a:endParaRPr lang="zh-CN" altLang="en-US" sz="1600" b="1"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r>
              <a:rPr lang="en-US" altLang="zh-CN" dirty="0" smtClean="0"/>
              <a:t>PHP</a:t>
            </a:r>
            <a:r>
              <a:rPr lang="zh-CN" altLang="en-US" dirty="0" smtClean="0"/>
              <a:t>和</a:t>
            </a:r>
            <a:r>
              <a:rPr lang="en-US" altLang="zh-CN" dirty="0" err="1" smtClean="0"/>
              <a:t>MySQL</a:t>
            </a:r>
            <a:endParaRPr lang="zh-CN" altLang="en-US" dirty="0"/>
          </a:p>
        </p:txBody>
      </p:sp>
      <p:sp>
        <p:nvSpPr>
          <p:cNvPr id="3" name="内容占位符 2"/>
          <p:cNvSpPr>
            <a:spLocks noGrp="1"/>
          </p:cNvSpPr>
          <p:nvPr>
            <p:ph idx="1"/>
          </p:nvPr>
        </p:nvSpPr>
        <p:spPr/>
        <p:txBody>
          <a:bodyPr/>
          <a:lstStyle/>
          <a:p>
            <a:r>
              <a:rPr lang="zh-CN" altLang="en-US" dirty="0" smtClean="0"/>
              <a:t>重新启动</a:t>
            </a:r>
            <a:r>
              <a:rPr lang="en-US" altLang="zh-CN" dirty="0" smtClean="0"/>
              <a:t>Apache</a:t>
            </a:r>
          </a:p>
          <a:p>
            <a:pPr lvl="1">
              <a:buNone/>
            </a:pPr>
            <a:r>
              <a:rPr lang="en-US" altLang="zh-CN" b="1" dirty="0" smtClean="0">
                <a:solidFill>
                  <a:schemeClr val="accent6">
                    <a:lumMod val="75000"/>
                  </a:schemeClr>
                </a:solidFill>
              </a:rPr>
              <a:t># service </a:t>
            </a:r>
            <a:r>
              <a:rPr lang="en-US" altLang="zh-CN" b="1" dirty="0" err="1" smtClean="0">
                <a:solidFill>
                  <a:schemeClr val="accent6">
                    <a:lumMod val="75000"/>
                  </a:schemeClr>
                </a:solidFill>
              </a:rPr>
              <a:t>httpd</a:t>
            </a:r>
            <a:r>
              <a:rPr lang="en-US" altLang="zh-CN" b="1" dirty="0" smtClean="0">
                <a:solidFill>
                  <a:schemeClr val="accent6">
                    <a:lumMod val="75000"/>
                  </a:schemeClr>
                </a:solidFill>
              </a:rPr>
              <a:t> restart</a:t>
            </a:r>
          </a:p>
          <a:p>
            <a:r>
              <a:rPr lang="zh-CN" altLang="en-US" dirty="0" smtClean="0"/>
              <a:t>在</a:t>
            </a:r>
            <a:r>
              <a:rPr lang="en-US" altLang="zh-CN" dirty="0" smtClean="0"/>
              <a:t>/</a:t>
            </a:r>
            <a:r>
              <a:rPr lang="en-US" altLang="zh-CN" dirty="0" err="1" smtClean="0"/>
              <a:t>var</a:t>
            </a:r>
            <a:r>
              <a:rPr lang="en-US" altLang="zh-CN" dirty="0" smtClean="0"/>
              <a:t>/www/html</a:t>
            </a:r>
            <a:r>
              <a:rPr lang="zh-CN" altLang="en-US" dirty="0" smtClean="0"/>
              <a:t>目录下编写一个测试脚本</a:t>
            </a:r>
          </a:p>
          <a:p>
            <a:pPr lvl="1">
              <a:buNone/>
            </a:pPr>
            <a:r>
              <a:rPr lang="en-US" altLang="zh-CN" b="1" dirty="0" smtClean="0">
                <a:solidFill>
                  <a:schemeClr val="accent6">
                    <a:lumMod val="75000"/>
                  </a:schemeClr>
                </a:solidFill>
              </a:rPr>
              <a:t># echo ‘&lt;?</a:t>
            </a:r>
            <a:r>
              <a:rPr lang="en-US" altLang="zh-CN" b="1" dirty="0" err="1" smtClean="0">
                <a:solidFill>
                  <a:schemeClr val="accent6">
                    <a:lumMod val="75000"/>
                  </a:schemeClr>
                </a:solidFill>
              </a:rPr>
              <a:t>php</a:t>
            </a:r>
            <a:r>
              <a:rPr lang="en-US" altLang="zh-CN" b="1" dirty="0" smtClean="0">
                <a:solidFill>
                  <a:schemeClr val="accent6">
                    <a:lumMod val="75000"/>
                  </a:schemeClr>
                </a:solidFill>
              </a:rPr>
              <a:t> </a:t>
            </a:r>
            <a:r>
              <a:rPr lang="en-US" altLang="zh-CN" b="1" dirty="0" err="1" smtClean="0">
                <a:solidFill>
                  <a:schemeClr val="accent6">
                    <a:lumMod val="75000"/>
                  </a:schemeClr>
                </a:solidFill>
              </a:rPr>
              <a:t>phpinfo</a:t>
            </a:r>
            <a:r>
              <a:rPr lang="en-US" altLang="zh-CN" b="1" dirty="0" smtClean="0">
                <a:solidFill>
                  <a:schemeClr val="accent6">
                    <a:lumMod val="75000"/>
                  </a:schemeClr>
                </a:solidFill>
              </a:rPr>
              <a:t>()?&gt;’ &gt; /</a:t>
            </a:r>
            <a:r>
              <a:rPr lang="en-US" altLang="zh-CN" b="1" dirty="0" err="1" smtClean="0">
                <a:solidFill>
                  <a:schemeClr val="accent6">
                    <a:lumMod val="75000"/>
                  </a:schemeClr>
                </a:solidFill>
              </a:rPr>
              <a:t>var</a:t>
            </a:r>
            <a:r>
              <a:rPr lang="en-US" altLang="zh-CN" b="1" dirty="0" smtClean="0">
                <a:solidFill>
                  <a:schemeClr val="accent6">
                    <a:lumMod val="75000"/>
                  </a:schemeClr>
                </a:solidFill>
              </a:rPr>
              <a:t>/www/html/info.php</a:t>
            </a:r>
          </a:p>
          <a:p>
            <a:r>
              <a:rPr lang="zh-CN" altLang="en-US" dirty="0" smtClean="0"/>
              <a:t>使用浏览器进行测试</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elinks</a:t>
            </a:r>
            <a:r>
              <a:rPr lang="en-US" altLang="zh-CN" b="1" dirty="0" smtClean="0">
                <a:solidFill>
                  <a:schemeClr val="accent6">
                    <a:lumMod val="75000"/>
                  </a:schemeClr>
                </a:solidFill>
              </a:rPr>
              <a:t> http://olabs.lan/info.php</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78</a:t>
            </a:fld>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phpMyAdmin</a:t>
            </a:r>
            <a:endParaRPr lang="zh-CN" altLang="en-US" dirty="0"/>
          </a:p>
        </p:txBody>
      </p:sp>
      <p:sp>
        <p:nvSpPr>
          <p:cNvPr id="3" name="内容占位符 2"/>
          <p:cNvSpPr>
            <a:spLocks noGrp="1"/>
          </p:cNvSpPr>
          <p:nvPr>
            <p:ph idx="1"/>
          </p:nvPr>
        </p:nvSpPr>
        <p:spPr/>
        <p:txBody>
          <a:bodyPr/>
          <a:lstStyle/>
          <a:p>
            <a:r>
              <a:rPr lang="en-US" altLang="zh-CN" dirty="0" err="1" smtClean="0"/>
              <a:t>phpMyAdmin</a:t>
            </a:r>
            <a:r>
              <a:rPr lang="en-US" altLang="zh-CN" dirty="0" smtClean="0"/>
              <a:t> </a:t>
            </a:r>
            <a:r>
              <a:rPr lang="zh-CN" altLang="zh-CN" dirty="0" smtClean="0"/>
              <a:t>是一个用</a:t>
            </a:r>
            <a:r>
              <a:rPr lang="en-US" altLang="zh-CN" dirty="0" smtClean="0"/>
              <a:t>PHP</a:t>
            </a:r>
            <a:r>
              <a:rPr lang="zh-CN" altLang="zh-CN" dirty="0" smtClean="0"/>
              <a:t>编写的基于</a:t>
            </a:r>
            <a:r>
              <a:rPr lang="en-US" altLang="zh-CN" dirty="0" smtClean="0"/>
              <a:t>Web</a:t>
            </a:r>
            <a:r>
              <a:rPr lang="zh-CN" altLang="zh-CN" dirty="0" smtClean="0"/>
              <a:t>的</a:t>
            </a:r>
            <a:r>
              <a:rPr lang="en-US" altLang="zh-CN" dirty="0" err="1" smtClean="0"/>
              <a:t>Mysql</a:t>
            </a:r>
            <a:r>
              <a:rPr lang="zh-CN" altLang="zh-CN" dirty="0" smtClean="0"/>
              <a:t>管理工具</a:t>
            </a:r>
            <a:endParaRPr lang="en-US" altLang="zh-CN" dirty="0" smtClean="0"/>
          </a:p>
          <a:p>
            <a:r>
              <a:rPr lang="en-US" altLang="zh-CN" dirty="0" err="1" smtClean="0"/>
              <a:t>phpMyAdmin</a:t>
            </a:r>
            <a:r>
              <a:rPr lang="en-US" altLang="zh-CN" dirty="0" smtClean="0"/>
              <a:t> </a:t>
            </a:r>
            <a:r>
              <a:rPr lang="zh-CN" altLang="zh-CN" dirty="0" smtClean="0"/>
              <a:t>界面友好，操作简单</a:t>
            </a:r>
            <a:endParaRPr lang="en-US" altLang="zh-CN" dirty="0" smtClean="0"/>
          </a:p>
          <a:p>
            <a:r>
              <a:rPr lang="en-US" altLang="zh-CN" dirty="0" err="1" smtClean="0"/>
              <a:t>phpMyAdmin</a:t>
            </a:r>
            <a:r>
              <a:rPr lang="zh-CN" altLang="en-US" dirty="0" smtClean="0"/>
              <a:t>的主页</a:t>
            </a:r>
          </a:p>
          <a:p>
            <a:pPr lvl="1"/>
            <a:r>
              <a:rPr lang="en-US" altLang="zh-CN" dirty="0" smtClean="0"/>
              <a:t>http://phpmyadmin.sourceforge.net/</a:t>
            </a:r>
          </a:p>
          <a:p>
            <a:r>
              <a:rPr lang="en-US" altLang="zh-CN" dirty="0" err="1" smtClean="0"/>
              <a:t>phpMyAdmin</a:t>
            </a:r>
            <a:r>
              <a:rPr lang="zh-CN" altLang="zh-CN" dirty="0" smtClean="0"/>
              <a:t>的安装和配置</a:t>
            </a:r>
            <a:endParaRPr lang="en-US" altLang="zh-CN" dirty="0" smtClean="0"/>
          </a:p>
          <a:p>
            <a:pPr lvl="1"/>
            <a:r>
              <a:rPr lang="en-US" altLang="zh-CN" dirty="0" smtClean="0"/>
              <a:t># yum install </a:t>
            </a:r>
            <a:r>
              <a:rPr lang="en-US" altLang="zh-CN" dirty="0" err="1" smtClean="0"/>
              <a:t>phpMyAdmin</a:t>
            </a:r>
            <a:endParaRPr lang="zh-CN" altLang="zh-CN"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79</a:t>
            </a:fld>
            <a:endParaRPr lang="en-US" altLang="zh-CN" dirty="0"/>
          </a:p>
        </p:txBody>
      </p:sp>
      <p:sp>
        <p:nvSpPr>
          <p:cNvPr id="7" name="TextBox 6"/>
          <p:cNvSpPr txBox="1"/>
          <p:nvPr/>
        </p:nvSpPr>
        <p:spPr>
          <a:xfrm>
            <a:off x="2915816" y="5426060"/>
            <a:ext cx="338437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800" dirty="0" smtClean="0"/>
              <a:t>参考教材操作步骤</a:t>
            </a:r>
            <a:endParaRPr lang="zh-CN" alt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动态网站数据库</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zh-CN" dirty="0" smtClean="0"/>
              <a:t>动态</a:t>
            </a:r>
            <a:r>
              <a:rPr lang="en-US" altLang="zh-CN" dirty="0" smtClean="0"/>
              <a:t>Web</a:t>
            </a:r>
            <a:r>
              <a:rPr lang="zh-CN" altLang="zh-CN" dirty="0" smtClean="0"/>
              <a:t>站点并非一定要有数据库支持，但大多数应用需要数据库支持</a:t>
            </a:r>
            <a:endParaRPr lang="en-US" altLang="zh-CN" dirty="0" smtClean="0"/>
          </a:p>
          <a:p>
            <a:r>
              <a:rPr lang="zh-CN" altLang="en-US" dirty="0" smtClean="0"/>
              <a:t>动态网站常用的开源数据库</a:t>
            </a:r>
            <a:endParaRPr lang="en-US" altLang="zh-CN" dirty="0" smtClean="0"/>
          </a:p>
          <a:p>
            <a:pPr lvl="1"/>
            <a:r>
              <a:rPr lang="zh-CN" altLang="en-US" dirty="0" smtClean="0"/>
              <a:t>关系型数据库（</a:t>
            </a:r>
            <a:r>
              <a:rPr lang="en-US" altLang="zh-CN" dirty="0" smtClean="0"/>
              <a:t>Relational database</a:t>
            </a:r>
            <a:r>
              <a:rPr lang="zh-CN" altLang="en-US" dirty="0" smtClean="0"/>
              <a:t>）</a:t>
            </a:r>
            <a:endParaRPr lang="en-US" altLang="zh-CN" dirty="0" smtClean="0"/>
          </a:p>
          <a:p>
            <a:pPr lvl="2"/>
            <a:r>
              <a:rPr lang="en-US" altLang="zh-CN" sz="2400" b="1" dirty="0" err="1" smtClean="0">
                <a:solidFill>
                  <a:srgbClr val="002060"/>
                </a:solidFill>
              </a:rPr>
              <a:t>MySQL</a:t>
            </a:r>
            <a:r>
              <a:rPr lang="zh-CN" altLang="en-US" sz="2400" dirty="0" smtClean="0"/>
              <a:t>：</a:t>
            </a:r>
            <a:r>
              <a:rPr lang="en-US" altLang="zh-CN" sz="2400" dirty="0" smtClean="0"/>
              <a:t>http://www.mysql.com</a:t>
            </a:r>
          </a:p>
          <a:p>
            <a:pPr lvl="2"/>
            <a:r>
              <a:rPr lang="en-US" altLang="zh-CN" sz="2400" b="1" dirty="0" err="1" smtClean="0">
                <a:solidFill>
                  <a:srgbClr val="002060"/>
                </a:solidFill>
              </a:rPr>
              <a:t>PostgreSQL</a:t>
            </a:r>
            <a:r>
              <a:rPr lang="zh-CN" altLang="en-US" sz="2400" dirty="0" smtClean="0"/>
              <a:t>：</a:t>
            </a:r>
            <a:r>
              <a:rPr lang="en-US" altLang="zh-CN" sz="2400" dirty="0" smtClean="0"/>
              <a:t>http://www.postgresql.org/</a:t>
            </a:r>
          </a:p>
          <a:p>
            <a:pPr lvl="2"/>
            <a:r>
              <a:rPr lang="en-US" altLang="zh-CN" sz="2400" b="1" dirty="0" err="1" smtClean="0">
                <a:solidFill>
                  <a:srgbClr val="002060"/>
                </a:solidFill>
              </a:rPr>
              <a:t>SQLite</a:t>
            </a:r>
            <a:r>
              <a:rPr lang="zh-CN" altLang="en-US" sz="2400" dirty="0" smtClean="0"/>
              <a:t>：</a:t>
            </a:r>
            <a:r>
              <a:rPr lang="en-US" altLang="zh-CN" sz="2400" dirty="0" smtClean="0"/>
              <a:t>http://sqlite.org/</a:t>
            </a:r>
          </a:p>
          <a:p>
            <a:pPr lvl="1"/>
            <a:r>
              <a:rPr lang="zh-CN" altLang="en-US" dirty="0" smtClean="0"/>
              <a:t>面向文档的数据库（</a:t>
            </a:r>
            <a:r>
              <a:rPr lang="en-US" altLang="zh-CN" dirty="0" smtClean="0"/>
              <a:t>Document-oriented database</a:t>
            </a:r>
            <a:r>
              <a:rPr lang="zh-CN" altLang="en-US" dirty="0" smtClean="0"/>
              <a:t>）</a:t>
            </a:r>
            <a:endParaRPr lang="en-US" altLang="zh-CN" dirty="0" smtClean="0"/>
          </a:p>
          <a:p>
            <a:pPr lvl="2"/>
            <a:r>
              <a:rPr lang="en-US" altLang="zh-CN" sz="2400" b="1" dirty="0" err="1" smtClean="0">
                <a:solidFill>
                  <a:srgbClr val="002060"/>
                </a:solidFill>
              </a:rPr>
              <a:t>mongoDB</a:t>
            </a:r>
            <a:r>
              <a:rPr lang="zh-CN" altLang="en-US" sz="2400" dirty="0" smtClean="0"/>
              <a:t>：</a:t>
            </a:r>
            <a:r>
              <a:rPr lang="en-US" altLang="zh-CN" sz="2400" dirty="0" smtClean="0"/>
              <a:t>http://www.mongodb.org/</a:t>
            </a:r>
          </a:p>
          <a:p>
            <a:pPr lvl="2"/>
            <a:r>
              <a:rPr lang="en-US" altLang="zh-CN" sz="2400" b="1" dirty="0" err="1" smtClean="0">
                <a:solidFill>
                  <a:srgbClr val="002060"/>
                </a:solidFill>
              </a:rPr>
              <a:t>CouchDB</a:t>
            </a:r>
            <a:r>
              <a:rPr lang="zh-CN" altLang="en-US" sz="2400" dirty="0" smtClean="0"/>
              <a:t>：</a:t>
            </a:r>
            <a:r>
              <a:rPr lang="en-US" altLang="zh-CN" sz="2400" dirty="0" smtClean="0"/>
              <a:t>http://couchdb.apache.org/</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a:t>
            </a:r>
            <a:r>
              <a:rPr lang="en-US" altLang="zh-CN" dirty="0" smtClean="0"/>
              <a:t>LAMP</a:t>
            </a:r>
            <a:r>
              <a:rPr lang="zh-CN" altLang="en-US" dirty="0" smtClean="0"/>
              <a:t>应用</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en-US" altLang="zh-CN" sz="2600" dirty="0" smtClean="0"/>
              <a:t>Portal CMS</a:t>
            </a:r>
          </a:p>
          <a:p>
            <a:r>
              <a:rPr lang="en-US" altLang="zh-CN" sz="2600" dirty="0" smtClean="0"/>
              <a:t>LMS/LCMS</a:t>
            </a:r>
          </a:p>
          <a:p>
            <a:r>
              <a:rPr lang="en-US" altLang="zh-CN" sz="2600" dirty="0" smtClean="0"/>
              <a:t>Wiki</a:t>
            </a:r>
          </a:p>
          <a:p>
            <a:r>
              <a:rPr lang="en-US" altLang="zh-CN" sz="2600" dirty="0" smtClean="0"/>
              <a:t>BLOG</a:t>
            </a:r>
          </a:p>
          <a:p>
            <a:r>
              <a:rPr lang="en-US" altLang="zh-CN" sz="2600" dirty="0" smtClean="0"/>
              <a:t>Forum</a:t>
            </a:r>
          </a:p>
          <a:p>
            <a:r>
              <a:rPr lang="en-US" altLang="zh-CN" sz="2600" dirty="0" smtClean="0"/>
              <a:t>Groupware</a:t>
            </a:r>
          </a:p>
          <a:p>
            <a:r>
              <a:rPr lang="en-US" altLang="zh-CN" sz="2600" dirty="0" err="1" smtClean="0"/>
              <a:t>WebMail</a:t>
            </a:r>
            <a:endParaRPr lang="en-US" altLang="zh-CN" sz="2600" dirty="0" smtClean="0"/>
          </a:p>
          <a:p>
            <a:r>
              <a:rPr lang="en-US" altLang="zh-CN" sz="2600" dirty="0" err="1" smtClean="0"/>
              <a:t>BugTrackers</a:t>
            </a:r>
            <a:endParaRPr lang="en-US" altLang="zh-CN" sz="2600" dirty="0" smtClean="0"/>
          </a:p>
          <a:p>
            <a:r>
              <a:rPr lang="en-US" altLang="zh-CN" sz="2600" dirty="0" err="1" smtClean="0"/>
              <a:t>phpDBadmin</a:t>
            </a:r>
            <a:endParaRPr lang="en-US" altLang="zh-CN" sz="2600" dirty="0" smtClean="0"/>
          </a:p>
          <a:p>
            <a:r>
              <a:rPr lang="en-US" altLang="zh-CN" sz="2600" dirty="0" smtClean="0"/>
              <a:t>Web Hosting Control Panel</a:t>
            </a:r>
            <a:endParaRPr lang="zh-CN" altLang="en-US" sz="26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80</a:t>
            </a:fld>
            <a:endParaRPr lang="en-US" altLang="zh-C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a:t>
            </a:r>
            <a:r>
              <a:rPr lang="en-US" altLang="zh-CN" dirty="0" smtClean="0"/>
              <a:t>LAMP</a:t>
            </a:r>
            <a:r>
              <a:rPr lang="zh-CN" altLang="en-US" dirty="0" smtClean="0"/>
              <a:t>应用软件</a:t>
            </a:r>
            <a:endParaRPr lang="zh-CN" altLang="en-US" dirty="0"/>
          </a:p>
        </p:txBody>
      </p:sp>
      <p:sp>
        <p:nvSpPr>
          <p:cNvPr id="3" name="内容占位符 2"/>
          <p:cNvSpPr>
            <a:spLocks noGrp="1"/>
          </p:cNvSpPr>
          <p:nvPr>
            <p:ph idx="1"/>
          </p:nvPr>
        </p:nvSpPr>
        <p:spPr/>
        <p:txBody>
          <a:bodyPr/>
          <a:lstStyle/>
          <a:p>
            <a:r>
              <a:rPr lang="en-US" altLang="zh-CN" dirty="0" err="1" smtClean="0"/>
              <a:t>Moodle</a:t>
            </a:r>
            <a:endParaRPr lang="en-US" altLang="zh-CN" dirty="0" smtClean="0"/>
          </a:p>
          <a:p>
            <a:r>
              <a:rPr lang="en-US" altLang="zh-CN" dirty="0" err="1" smtClean="0"/>
              <a:t>Wordpress</a:t>
            </a:r>
            <a:endParaRPr lang="en-US" altLang="zh-CN" dirty="0" smtClean="0"/>
          </a:p>
          <a:p>
            <a:r>
              <a:rPr lang="en-US" altLang="zh-CN" dirty="0" err="1" smtClean="0"/>
              <a:t>Drupal</a:t>
            </a:r>
            <a:endParaRPr lang="en-US" altLang="zh-CN" dirty="0" smtClean="0"/>
          </a:p>
          <a:p>
            <a:r>
              <a:rPr lang="en-US" altLang="zh-CN" dirty="0" err="1" smtClean="0"/>
              <a:t>phpBB</a:t>
            </a:r>
            <a:endParaRPr lang="en-US" altLang="zh-CN" dirty="0" smtClean="0"/>
          </a:p>
          <a:p>
            <a:r>
              <a:rPr lang="en-US" altLang="zh-CN"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81</a:t>
            </a:fld>
            <a:endParaRPr lang="en-US"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Moodle</a:t>
            </a:r>
            <a:r>
              <a:rPr lang="en-US" altLang="zh-CN" dirty="0" smtClean="0"/>
              <a:t> </a:t>
            </a:r>
            <a:r>
              <a:rPr lang="zh-CN" altLang="en-US" dirty="0" smtClean="0"/>
              <a:t>简介</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dirty="0" err="1" smtClean="0"/>
              <a:t>Moodle</a:t>
            </a:r>
            <a:r>
              <a:rPr lang="zh-CN" altLang="en-US" dirty="0" smtClean="0"/>
              <a:t>为远程教育提供了一种优秀的开源解决方案</a:t>
            </a:r>
          </a:p>
          <a:p>
            <a:pPr lvl="1"/>
            <a:r>
              <a:rPr lang="zh-CN" altLang="en-US" dirty="0" smtClean="0"/>
              <a:t>是使用</a:t>
            </a:r>
            <a:r>
              <a:rPr lang="en-US" altLang="zh-CN" dirty="0" smtClean="0"/>
              <a:t>PHP</a:t>
            </a:r>
            <a:r>
              <a:rPr lang="zh-CN" altLang="en-US" dirty="0" smtClean="0"/>
              <a:t>编写的面向对象的模块化动态教学环境</a:t>
            </a:r>
          </a:p>
          <a:p>
            <a:pPr lvl="1"/>
            <a:r>
              <a:rPr lang="zh-CN" altLang="en-US" dirty="0" smtClean="0"/>
              <a:t>是由澳大利亚教师</a:t>
            </a:r>
            <a:r>
              <a:rPr lang="en-US" altLang="zh-CN" dirty="0" smtClean="0"/>
              <a:t>Martin </a:t>
            </a:r>
            <a:r>
              <a:rPr lang="en-US" altLang="zh-CN" dirty="0" err="1" smtClean="0"/>
              <a:t>Dougiamas</a:t>
            </a:r>
            <a:r>
              <a:rPr lang="zh-CN" altLang="en-US" dirty="0" smtClean="0"/>
              <a:t>基于建构主义教育理论而开发的免费、开源的课程管理系统</a:t>
            </a:r>
            <a:r>
              <a:rPr lang="en-US" altLang="zh-CN" dirty="0" smtClean="0"/>
              <a:t>(Course Management System</a:t>
            </a:r>
            <a:r>
              <a:rPr lang="zh-CN" altLang="en-US" dirty="0" smtClean="0"/>
              <a:t>，</a:t>
            </a:r>
            <a:r>
              <a:rPr lang="en-US" altLang="zh-CN" dirty="0" smtClean="0"/>
              <a:t>CMS)</a:t>
            </a:r>
            <a:endParaRPr lang="zh-CN" altLang="en-US" dirty="0" smtClean="0"/>
          </a:p>
          <a:p>
            <a:pPr lvl="1"/>
            <a:r>
              <a:rPr lang="zh-CN" altLang="en-US" dirty="0" smtClean="0"/>
              <a:t>具有内容管理、学习管理和课程管理三大功能</a:t>
            </a:r>
          </a:p>
          <a:p>
            <a:pPr lvl="2"/>
            <a:r>
              <a:rPr lang="zh-CN" altLang="en-US" dirty="0" smtClean="0"/>
              <a:t>包含论坛、测验、资源、投票、问卷、作业、聊天和博客等模块</a:t>
            </a:r>
          </a:p>
          <a:p>
            <a:pPr lvl="2"/>
            <a:r>
              <a:rPr lang="zh-CN" altLang="en-US" dirty="0" smtClean="0"/>
              <a:t>具有大量功能丰富的第三方插件</a:t>
            </a:r>
            <a:endParaRPr lang="en-US" altLang="zh-CN" dirty="0" smtClean="0"/>
          </a:p>
          <a:p>
            <a:pPr lvl="1"/>
            <a:r>
              <a:rPr lang="zh-CN" altLang="en-US" dirty="0" smtClean="0"/>
              <a:t>是目前全球范围内应用最广泛的在线教学平台之一</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82</a:t>
            </a:fld>
            <a:endParaRPr lang="en-US" altLang="zh-C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Moodle</a:t>
            </a:r>
            <a:r>
              <a:rPr lang="zh-CN" altLang="en-US" dirty="0" smtClean="0"/>
              <a:t>配置举例</a:t>
            </a:r>
            <a:endParaRPr lang="zh-CN" altLang="en-US" dirty="0"/>
          </a:p>
        </p:txBody>
      </p:sp>
      <p:sp>
        <p:nvSpPr>
          <p:cNvPr id="3" name="内容占位符 2"/>
          <p:cNvSpPr>
            <a:spLocks noGrp="1"/>
          </p:cNvSpPr>
          <p:nvPr>
            <p:ph idx="1"/>
          </p:nvPr>
        </p:nvSpPr>
        <p:spPr/>
        <p:txBody>
          <a:bodyPr/>
          <a:lstStyle/>
          <a:p>
            <a:r>
              <a:rPr lang="zh-CN" altLang="zh-CN" dirty="0" smtClean="0"/>
              <a:t>下载最新版</a:t>
            </a:r>
            <a:r>
              <a:rPr lang="en-US" altLang="zh-CN" dirty="0" err="1" smtClean="0"/>
              <a:t>Moodle</a:t>
            </a:r>
            <a:endParaRPr lang="en-US" altLang="zh-CN" dirty="0" smtClean="0"/>
          </a:p>
          <a:p>
            <a:r>
              <a:rPr lang="zh-CN" altLang="zh-CN" dirty="0" smtClean="0"/>
              <a:t>配置</a:t>
            </a:r>
            <a:r>
              <a:rPr lang="en-US" altLang="zh-CN" dirty="0" err="1" smtClean="0"/>
              <a:t>MySQL</a:t>
            </a:r>
            <a:r>
              <a:rPr lang="zh-CN" altLang="zh-CN" dirty="0" smtClean="0"/>
              <a:t>服务</a:t>
            </a:r>
            <a:r>
              <a:rPr lang="zh-CN" altLang="en-US" dirty="0" smtClean="0"/>
              <a:t>的</a:t>
            </a:r>
            <a:r>
              <a:rPr lang="en-US" altLang="zh-CN" dirty="0" err="1" smtClean="0"/>
              <a:t>InnoDB</a:t>
            </a:r>
            <a:r>
              <a:rPr lang="zh-CN" altLang="zh-CN" dirty="0" smtClean="0"/>
              <a:t>存储</a:t>
            </a:r>
            <a:r>
              <a:rPr lang="zh-CN" altLang="en-US" dirty="0" smtClean="0"/>
              <a:t>支持</a:t>
            </a:r>
            <a:endParaRPr lang="en-US" altLang="zh-CN" dirty="0" smtClean="0"/>
          </a:p>
          <a:p>
            <a:r>
              <a:rPr lang="zh-CN" altLang="en-US" dirty="0" smtClean="0"/>
              <a:t>配置</a:t>
            </a:r>
            <a:r>
              <a:rPr lang="en-US" altLang="zh-CN" dirty="0" smtClean="0"/>
              <a:t>Apache</a:t>
            </a:r>
          </a:p>
          <a:p>
            <a:r>
              <a:rPr lang="zh-CN" altLang="zh-CN" dirty="0" smtClean="0"/>
              <a:t>运行</a:t>
            </a:r>
            <a:r>
              <a:rPr lang="en-US" altLang="zh-CN" dirty="0" err="1" smtClean="0"/>
              <a:t>Moodle</a:t>
            </a:r>
            <a:r>
              <a:rPr lang="zh-CN" altLang="zh-CN" dirty="0" smtClean="0"/>
              <a:t>的安装配置脚本</a:t>
            </a:r>
            <a:endParaRPr lang="en-US" altLang="zh-CN" dirty="0" smtClean="0"/>
          </a:p>
          <a:p>
            <a:pPr lvl="1"/>
            <a:r>
              <a:rPr lang="zh-CN" altLang="en-US" dirty="0" smtClean="0"/>
              <a:t>或使用浏览器实现交互式安装</a:t>
            </a:r>
            <a:endParaRPr lang="en-US" altLang="zh-CN" dirty="0" smtClean="0"/>
          </a:p>
          <a:p>
            <a:r>
              <a:rPr lang="zh-CN" altLang="zh-CN" dirty="0" smtClean="0"/>
              <a:t>安排</a:t>
            </a:r>
            <a:r>
              <a:rPr lang="en-US" altLang="zh-CN" dirty="0" err="1" smtClean="0"/>
              <a:t>Moodle</a:t>
            </a:r>
            <a:r>
              <a:rPr lang="zh-CN" altLang="en-US" dirty="0" smtClean="0"/>
              <a:t>的</a:t>
            </a:r>
            <a:r>
              <a:rPr lang="en-US" altLang="zh-CN" dirty="0" err="1" smtClean="0"/>
              <a:t>cron</a:t>
            </a:r>
            <a:r>
              <a:rPr lang="zh-CN" altLang="zh-CN" dirty="0" smtClean="0"/>
              <a:t>任务</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83</a:t>
            </a:fld>
            <a:endParaRPr lang="en-US" altLang="zh-CN" dirty="0"/>
          </a:p>
        </p:txBody>
      </p:sp>
      <p:sp>
        <p:nvSpPr>
          <p:cNvPr id="7" name="TextBox 6"/>
          <p:cNvSpPr txBox="1"/>
          <p:nvPr/>
        </p:nvSpPr>
        <p:spPr>
          <a:xfrm>
            <a:off x="2411760" y="5085184"/>
            <a:ext cx="345638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800" dirty="0" smtClean="0"/>
              <a:t>参考教材操作步骤</a:t>
            </a:r>
            <a:endParaRPr lang="zh-CN" altLang="en-US" sz="28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JDK</a:t>
            </a:r>
            <a:r>
              <a:rPr lang="zh-CN" altLang="en-US" dirty="0" smtClean="0"/>
              <a:t>和</a:t>
            </a:r>
            <a:r>
              <a:rPr lang="en-US" altLang="zh-CN" dirty="0" smtClean="0"/>
              <a:t>Tomcat</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84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CentOS</a:t>
            </a:r>
            <a:r>
              <a:rPr lang="en-US" altLang="zh-CN" dirty="0" smtClean="0"/>
              <a:t> 7</a:t>
            </a:r>
            <a:r>
              <a:rPr lang="zh-CN" altLang="en-US" dirty="0" smtClean="0"/>
              <a:t>下的</a:t>
            </a:r>
            <a:r>
              <a:rPr lang="en-US" altLang="zh-CN" dirty="0" smtClean="0"/>
              <a:t>Java</a:t>
            </a:r>
            <a:r>
              <a:rPr lang="zh-CN" altLang="en-US" dirty="0" smtClean="0"/>
              <a:t>运行环境</a:t>
            </a:r>
            <a:endParaRPr lang="zh-CN" altLang="en-US" dirty="0"/>
          </a:p>
        </p:txBody>
      </p:sp>
      <p:sp>
        <p:nvSpPr>
          <p:cNvPr id="3" name="内容占位符 2"/>
          <p:cNvSpPr>
            <a:spLocks noGrp="1"/>
          </p:cNvSpPr>
          <p:nvPr>
            <p:ph idx="1"/>
          </p:nvPr>
        </p:nvSpPr>
        <p:spPr/>
        <p:txBody>
          <a:bodyPr/>
          <a:lstStyle/>
          <a:p>
            <a:r>
              <a:rPr lang="en-US" dirty="0" err="1" smtClean="0"/>
              <a:t>CentOS</a:t>
            </a:r>
            <a:r>
              <a:rPr lang="zh-CN" altLang="en-US" dirty="0" smtClean="0"/>
              <a:t>支持的</a:t>
            </a:r>
            <a:r>
              <a:rPr lang="en-US" dirty="0" smtClean="0"/>
              <a:t>JDK</a:t>
            </a:r>
            <a:endParaRPr lang="en-US" altLang="zh-CN" dirty="0" smtClean="0"/>
          </a:p>
          <a:p>
            <a:pPr lvl="1"/>
            <a:r>
              <a:rPr lang="en-US" dirty="0" err="1" smtClean="0"/>
              <a:t>OpenJDK</a:t>
            </a:r>
            <a:r>
              <a:rPr lang="zh-CN" altLang="en-US" dirty="0" smtClean="0"/>
              <a:t>（</a:t>
            </a:r>
            <a:r>
              <a:rPr lang="en-US" dirty="0" smtClean="0">
                <a:hlinkClick r:id="rId2"/>
              </a:rPr>
              <a:t>http://openjdk.java.net/</a:t>
            </a:r>
            <a:r>
              <a:rPr lang="zh-CN" altLang="en-US" dirty="0" smtClean="0"/>
              <a:t>）</a:t>
            </a:r>
            <a:endParaRPr lang="en-US" altLang="zh-CN" dirty="0" smtClean="0"/>
          </a:p>
          <a:p>
            <a:pPr lvl="1"/>
            <a:r>
              <a:rPr lang="en-US" dirty="0" smtClean="0"/>
              <a:t>Oracle</a:t>
            </a:r>
            <a:r>
              <a:rPr lang="zh-CN" altLang="en-US" dirty="0" smtClean="0"/>
              <a:t>的</a:t>
            </a:r>
            <a:r>
              <a:rPr lang="en-US" dirty="0" err="1" smtClean="0"/>
              <a:t>JavaSE</a:t>
            </a:r>
            <a:r>
              <a:rPr lang="zh-CN" altLang="en-US" dirty="0" smtClean="0"/>
              <a:t>（</a:t>
            </a:r>
            <a:r>
              <a:rPr lang="en-US" dirty="0" smtClean="0"/>
              <a:t>JDK</a:t>
            </a:r>
            <a:r>
              <a:rPr lang="zh-CN" altLang="en-US" dirty="0" smtClean="0"/>
              <a:t>）</a:t>
            </a:r>
            <a:endParaRPr lang="en-US" altLang="zh-CN" dirty="0" smtClean="0"/>
          </a:p>
          <a:p>
            <a:r>
              <a:rPr lang="en-US" dirty="0" err="1" smtClean="0"/>
              <a:t>CentOS</a:t>
            </a:r>
            <a:r>
              <a:rPr lang="en-US" dirty="0" smtClean="0"/>
              <a:t> 7 </a:t>
            </a:r>
            <a:r>
              <a:rPr lang="zh-CN" altLang="zh-CN" dirty="0" smtClean="0"/>
              <a:t>提供了</a:t>
            </a:r>
            <a:r>
              <a:rPr lang="zh-CN" altLang="en-US" dirty="0" smtClean="0"/>
              <a:t>三</a:t>
            </a:r>
            <a:r>
              <a:rPr lang="zh-CN" altLang="zh-CN" dirty="0" smtClean="0"/>
              <a:t>种版本的</a:t>
            </a:r>
            <a:r>
              <a:rPr lang="en-US" altLang="zh-CN" dirty="0" err="1" smtClean="0"/>
              <a:t>OpenJDK</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85</a:t>
            </a:fld>
            <a:endParaRPr lang="en-US" altLang="zh-CN" dirty="0"/>
          </a:p>
        </p:txBody>
      </p:sp>
      <p:sp>
        <p:nvSpPr>
          <p:cNvPr id="7" name="TextBox 6"/>
          <p:cNvSpPr txBox="1"/>
          <p:nvPr/>
        </p:nvSpPr>
        <p:spPr>
          <a:xfrm>
            <a:off x="928662" y="3857628"/>
            <a:ext cx="7786742" cy="178510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200" dirty="0" smtClean="0"/>
              <a:t># yum search </a:t>
            </a:r>
            <a:r>
              <a:rPr lang="en-US" altLang="zh-CN" sz="2200" dirty="0" err="1" smtClean="0"/>
              <a:t>openjdk|grep</a:t>
            </a:r>
            <a:r>
              <a:rPr lang="en-US" altLang="zh-CN" sz="2200" dirty="0" smtClean="0"/>
              <a:t> '</a:t>
            </a:r>
            <a:r>
              <a:rPr lang="en-US" altLang="zh-CN" sz="2200" dirty="0" err="1" smtClean="0"/>
              <a:t>OpenJDK</a:t>
            </a:r>
            <a:r>
              <a:rPr lang="en-US" altLang="zh-CN" sz="2200" dirty="0" smtClean="0"/>
              <a:t> Runtime Environment‘</a:t>
            </a:r>
          </a:p>
          <a:p>
            <a:endParaRPr lang="en-US" altLang="zh-CN" sz="2200" dirty="0" smtClean="0"/>
          </a:p>
          <a:p>
            <a:r>
              <a:rPr lang="en-US" altLang="zh-CN" sz="2200" dirty="0" smtClean="0"/>
              <a:t>java-1.6.0-openjdk.x86_64 : </a:t>
            </a:r>
            <a:r>
              <a:rPr lang="en-US" altLang="zh-CN" sz="2200" dirty="0" err="1" smtClean="0"/>
              <a:t>OpenJDK</a:t>
            </a:r>
            <a:r>
              <a:rPr lang="en-US" altLang="zh-CN" sz="2200" dirty="0" smtClean="0"/>
              <a:t> Runtime Environment</a:t>
            </a:r>
          </a:p>
          <a:p>
            <a:r>
              <a:rPr lang="en-US" altLang="zh-CN" sz="2200" dirty="0" smtClean="0"/>
              <a:t>java-1.7.0-openjdk.x86_64 : </a:t>
            </a:r>
            <a:r>
              <a:rPr lang="en-US" altLang="zh-CN" sz="2200" dirty="0" err="1" smtClean="0"/>
              <a:t>OpenJDK</a:t>
            </a:r>
            <a:r>
              <a:rPr lang="en-US" altLang="zh-CN" sz="2200" dirty="0" smtClean="0"/>
              <a:t> Runtime Environment</a:t>
            </a:r>
          </a:p>
          <a:p>
            <a:r>
              <a:rPr lang="en-US" altLang="zh-CN" sz="2200" dirty="0" smtClean="0"/>
              <a:t>java-1.8.0-openjdk.x86_64 : </a:t>
            </a:r>
            <a:r>
              <a:rPr lang="en-US" altLang="zh-CN" sz="2200" dirty="0" err="1" smtClean="0"/>
              <a:t>OpenJDK</a:t>
            </a:r>
            <a:r>
              <a:rPr lang="en-US" altLang="zh-CN" sz="2200" dirty="0" smtClean="0"/>
              <a:t> Runtime Environment</a:t>
            </a:r>
            <a:endParaRPr lang="zh-CN" altLang="en-US" sz="22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安装</a:t>
            </a:r>
            <a:r>
              <a:rPr lang="en-US" altLang="zh-CN" dirty="0" smtClean="0"/>
              <a:t>Oracle</a:t>
            </a:r>
            <a:r>
              <a:rPr lang="zh-CN" altLang="zh-CN" dirty="0" smtClean="0"/>
              <a:t>的</a:t>
            </a:r>
            <a:r>
              <a:rPr lang="en-US" altLang="zh-CN" dirty="0" err="1" smtClean="0"/>
              <a:t>JavaSE</a:t>
            </a:r>
            <a:r>
              <a:rPr lang="zh-CN" altLang="zh-CN" dirty="0" smtClean="0"/>
              <a:t>（</a:t>
            </a:r>
            <a:r>
              <a:rPr lang="en-US" altLang="zh-CN" dirty="0" smtClean="0"/>
              <a:t>JDK</a:t>
            </a:r>
            <a:r>
              <a:rPr lang="zh-CN" altLang="zh-CN" dirty="0" smtClean="0"/>
              <a:t>）</a:t>
            </a:r>
            <a:endParaRPr lang="zh-CN" altLang="en-US" dirty="0"/>
          </a:p>
        </p:txBody>
      </p:sp>
      <p:sp>
        <p:nvSpPr>
          <p:cNvPr id="3" name="内容占位符 2"/>
          <p:cNvSpPr>
            <a:spLocks noGrp="1"/>
          </p:cNvSpPr>
          <p:nvPr>
            <p:ph idx="1"/>
          </p:nvPr>
        </p:nvSpPr>
        <p:spPr>
          <a:xfrm>
            <a:off x="457200" y="1928802"/>
            <a:ext cx="8229600" cy="4202123"/>
          </a:xfrm>
        </p:spPr>
        <p:txBody>
          <a:bodyPr/>
          <a:lstStyle/>
          <a:p>
            <a:r>
              <a:rPr lang="zh-CN" altLang="en-US" dirty="0" smtClean="0"/>
              <a:t>下载</a:t>
            </a:r>
            <a:endParaRPr lang="en-US" altLang="zh-CN" dirty="0" smtClean="0"/>
          </a:p>
          <a:p>
            <a:endParaRPr lang="en-US" altLang="zh-CN" dirty="0" smtClean="0"/>
          </a:p>
          <a:p>
            <a:endParaRPr lang="en-US" altLang="zh-CN" dirty="0" smtClean="0"/>
          </a:p>
          <a:p>
            <a:r>
              <a:rPr lang="zh-CN" altLang="en-US" dirty="0" smtClean="0"/>
              <a:t>安装并配置</a:t>
            </a:r>
            <a:endParaRPr lang="en-US" altLang="zh-CN"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86</a:t>
            </a:fld>
            <a:endParaRPr lang="en-US" altLang="zh-CN" dirty="0"/>
          </a:p>
        </p:txBody>
      </p:sp>
      <p:sp>
        <p:nvSpPr>
          <p:cNvPr id="7" name="TextBox 6"/>
          <p:cNvSpPr txBox="1"/>
          <p:nvPr/>
        </p:nvSpPr>
        <p:spPr>
          <a:xfrm>
            <a:off x="500034" y="2571744"/>
            <a:ext cx="8286808"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smtClean="0"/>
              <a:t># </a:t>
            </a:r>
            <a:r>
              <a:rPr lang="en-US" dirty="0" smtClean="0"/>
              <a:t>aria2c --header="Cookie: </a:t>
            </a:r>
            <a:r>
              <a:rPr lang="en-US" dirty="0" err="1" smtClean="0"/>
              <a:t>oraclelicense</a:t>
            </a:r>
            <a:r>
              <a:rPr lang="en-US" dirty="0" smtClean="0"/>
              <a:t>=accept-</a:t>
            </a:r>
            <a:r>
              <a:rPr lang="en-US" dirty="0" err="1" smtClean="0"/>
              <a:t>securebackup</a:t>
            </a:r>
            <a:r>
              <a:rPr lang="en-US" dirty="0" smtClean="0"/>
              <a:t>-cookie" \</a:t>
            </a:r>
            <a:endParaRPr lang="zh-CN" altLang="en-US" dirty="0" smtClean="0"/>
          </a:p>
          <a:p>
            <a:r>
              <a:rPr lang="en-US" dirty="0" smtClean="0"/>
              <a:t>  http://download.oracle.com/otn-pub/java/jdk/8u65-b17/jdk-8u65-linux-x64.rpm</a:t>
            </a:r>
            <a:endParaRPr lang="zh-CN" altLang="en-US" dirty="0"/>
          </a:p>
        </p:txBody>
      </p:sp>
      <p:sp>
        <p:nvSpPr>
          <p:cNvPr id="8" name="TextBox 7"/>
          <p:cNvSpPr txBox="1"/>
          <p:nvPr/>
        </p:nvSpPr>
        <p:spPr>
          <a:xfrm>
            <a:off x="428596" y="4214818"/>
            <a:ext cx="8215370" cy="138499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400" dirty="0" smtClean="0"/>
              <a:t># rpm -</a:t>
            </a:r>
            <a:r>
              <a:rPr lang="en-US" altLang="zh-CN" sz="1400" dirty="0" err="1" smtClean="0"/>
              <a:t>ivh</a:t>
            </a:r>
            <a:r>
              <a:rPr lang="en-US" altLang="zh-CN" sz="1400" dirty="0" smtClean="0"/>
              <a:t> jdk-8u65-linux-x64.rpm</a:t>
            </a:r>
          </a:p>
          <a:p>
            <a:endParaRPr lang="en-US" altLang="zh-CN" sz="1400" dirty="0" smtClean="0"/>
          </a:p>
          <a:p>
            <a:r>
              <a:rPr lang="en-US" altLang="zh-CN" sz="1400" dirty="0" smtClean="0"/>
              <a:t># alternatives --install /</a:t>
            </a:r>
            <a:r>
              <a:rPr lang="en-US" altLang="zh-CN" sz="1400" dirty="0" err="1" smtClean="0"/>
              <a:t>usr</a:t>
            </a:r>
            <a:r>
              <a:rPr lang="en-US" altLang="zh-CN" sz="1400" dirty="0" smtClean="0"/>
              <a:t>/bin/java </a:t>
            </a:r>
            <a:r>
              <a:rPr lang="en-US" altLang="zh-CN" sz="1400" dirty="0" err="1" smtClean="0"/>
              <a:t>java</a:t>
            </a:r>
            <a:r>
              <a:rPr lang="en-US" altLang="zh-CN" sz="1400" dirty="0" smtClean="0"/>
              <a:t>              /</a:t>
            </a:r>
            <a:r>
              <a:rPr lang="en-US" altLang="zh-CN" sz="1400" dirty="0" err="1" smtClean="0"/>
              <a:t>usr</a:t>
            </a:r>
            <a:r>
              <a:rPr lang="en-US" altLang="zh-CN" sz="1400" dirty="0" smtClean="0"/>
              <a:t>/java/jdk1.8.0_65/bin/java            2000000</a:t>
            </a:r>
          </a:p>
          <a:p>
            <a:r>
              <a:rPr lang="en-US" altLang="zh-CN" sz="1400" dirty="0" smtClean="0"/>
              <a:t># alternatives --install /</a:t>
            </a:r>
            <a:r>
              <a:rPr lang="en-US" altLang="zh-CN" sz="1400" dirty="0" err="1" smtClean="0"/>
              <a:t>usr</a:t>
            </a:r>
            <a:r>
              <a:rPr lang="en-US" altLang="zh-CN" sz="1400" dirty="0" smtClean="0"/>
              <a:t>/bin/</a:t>
            </a:r>
            <a:r>
              <a:rPr lang="en-US" altLang="zh-CN" sz="1400" dirty="0" err="1" smtClean="0"/>
              <a:t>javac</a:t>
            </a:r>
            <a:r>
              <a:rPr lang="en-US" altLang="zh-CN" sz="1400" dirty="0" smtClean="0"/>
              <a:t> </a:t>
            </a:r>
            <a:r>
              <a:rPr lang="en-US" altLang="zh-CN" sz="1400" dirty="0" err="1" smtClean="0"/>
              <a:t>javac</a:t>
            </a:r>
            <a:r>
              <a:rPr lang="en-US" altLang="zh-CN" sz="1400" dirty="0" smtClean="0"/>
              <a:t>          /</a:t>
            </a:r>
            <a:r>
              <a:rPr lang="en-US" altLang="zh-CN" sz="1400" dirty="0" err="1" smtClean="0"/>
              <a:t>usr</a:t>
            </a:r>
            <a:r>
              <a:rPr lang="en-US" altLang="zh-CN" sz="1400" dirty="0" smtClean="0"/>
              <a:t>/java/jdk1.8.0_65/bin/</a:t>
            </a:r>
            <a:r>
              <a:rPr lang="en-US" altLang="zh-CN" sz="1400" dirty="0" err="1" smtClean="0"/>
              <a:t>javac</a:t>
            </a:r>
            <a:r>
              <a:rPr lang="en-US" altLang="zh-CN" sz="1400" dirty="0" smtClean="0"/>
              <a:t>           2000000</a:t>
            </a:r>
          </a:p>
          <a:p>
            <a:r>
              <a:rPr lang="en-US" altLang="zh-CN" sz="1400" dirty="0" smtClean="0"/>
              <a:t># alternatives --install /</a:t>
            </a:r>
            <a:r>
              <a:rPr lang="en-US" altLang="zh-CN" sz="1400" dirty="0" err="1" smtClean="0"/>
              <a:t>usr</a:t>
            </a:r>
            <a:r>
              <a:rPr lang="en-US" altLang="zh-CN" sz="1400" dirty="0" smtClean="0"/>
              <a:t>/bin/</a:t>
            </a:r>
            <a:r>
              <a:rPr lang="en-US" altLang="zh-CN" sz="1400" dirty="0" err="1" smtClean="0"/>
              <a:t>javaws</a:t>
            </a:r>
            <a:r>
              <a:rPr lang="en-US" altLang="zh-CN" sz="1400" dirty="0" smtClean="0"/>
              <a:t> </a:t>
            </a:r>
            <a:r>
              <a:rPr lang="en-US" altLang="zh-CN" sz="1400" dirty="0" err="1" smtClean="0"/>
              <a:t>javaws</a:t>
            </a:r>
            <a:r>
              <a:rPr lang="en-US" altLang="zh-CN" sz="1400" dirty="0" smtClean="0"/>
              <a:t>     /</a:t>
            </a:r>
            <a:r>
              <a:rPr lang="en-US" altLang="zh-CN" sz="1400" dirty="0" err="1" smtClean="0"/>
              <a:t>usr</a:t>
            </a:r>
            <a:r>
              <a:rPr lang="en-US" altLang="zh-CN" sz="1400" dirty="0" smtClean="0"/>
              <a:t>/java/jdk1.8.0_65/</a:t>
            </a:r>
            <a:r>
              <a:rPr lang="en-US" altLang="zh-CN" sz="1400" dirty="0" err="1" smtClean="0"/>
              <a:t>jre</a:t>
            </a:r>
            <a:r>
              <a:rPr lang="en-US" altLang="zh-CN" sz="1400" dirty="0" smtClean="0"/>
              <a:t>/bin/</a:t>
            </a:r>
            <a:r>
              <a:rPr lang="en-US" altLang="zh-CN" sz="1400" dirty="0" err="1" smtClean="0"/>
              <a:t>javaws</a:t>
            </a:r>
            <a:r>
              <a:rPr lang="en-US" altLang="zh-CN" sz="1400" dirty="0" smtClean="0"/>
              <a:t>   2000000</a:t>
            </a:r>
          </a:p>
          <a:p>
            <a:r>
              <a:rPr lang="en-US" altLang="zh-CN" sz="1400" dirty="0" smtClean="0"/>
              <a:t># alternatives --install /</a:t>
            </a:r>
            <a:r>
              <a:rPr lang="en-US" altLang="zh-CN" sz="1400" dirty="0" err="1" smtClean="0"/>
              <a:t>usr</a:t>
            </a:r>
            <a:r>
              <a:rPr lang="en-US" altLang="zh-CN" sz="1400" dirty="0" smtClean="0"/>
              <a:t>/bin/jar </a:t>
            </a:r>
            <a:r>
              <a:rPr lang="en-US" altLang="zh-CN" sz="1400" dirty="0" err="1" smtClean="0"/>
              <a:t>jar</a:t>
            </a:r>
            <a:r>
              <a:rPr lang="en-US" altLang="zh-CN" sz="1400" dirty="0" smtClean="0"/>
              <a:t>                   /</a:t>
            </a:r>
            <a:r>
              <a:rPr lang="en-US" altLang="zh-CN" sz="1400" dirty="0" err="1" smtClean="0"/>
              <a:t>usr</a:t>
            </a:r>
            <a:r>
              <a:rPr lang="en-US" altLang="zh-CN" sz="1400" dirty="0" smtClean="0"/>
              <a:t>/java/jdk1.8.0_65/bin/jar               2000000</a:t>
            </a:r>
            <a:endParaRPr lang="zh-CN" altLang="en-US" sz="1400" dirty="0"/>
          </a:p>
        </p:txBody>
      </p:sp>
      <p:sp>
        <p:nvSpPr>
          <p:cNvPr id="9" name="圆角矩形 8"/>
          <p:cNvSpPr/>
          <p:nvPr/>
        </p:nvSpPr>
        <p:spPr>
          <a:xfrm>
            <a:off x="785786" y="1142984"/>
            <a:ext cx="7286676" cy="6429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lvl="1" fontAlgn="auto">
              <a:spcBef>
                <a:spcPts val="0"/>
              </a:spcBef>
              <a:spcAft>
                <a:spcPts val="0"/>
              </a:spcAft>
              <a:defRPr/>
            </a:pPr>
            <a:r>
              <a:rPr lang="en-US" altLang="zh-CN" dirty="0" smtClean="0"/>
              <a:t>http://www.oracle.com/technetwork/java/javase/downloads/index.html</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smtClean="0"/>
              <a:t>Oracle</a:t>
            </a:r>
            <a:r>
              <a:rPr lang="zh-CN" altLang="zh-CN" dirty="0" smtClean="0"/>
              <a:t>的</a:t>
            </a:r>
            <a:r>
              <a:rPr lang="en-US" altLang="zh-CN" dirty="0" err="1" smtClean="0"/>
              <a:t>JavaSE</a:t>
            </a:r>
            <a:r>
              <a:rPr lang="zh-CN" altLang="zh-CN" dirty="0" smtClean="0"/>
              <a:t>（</a:t>
            </a:r>
            <a:r>
              <a:rPr lang="en-US" altLang="zh-CN" dirty="0" smtClean="0"/>
              <a:t>JDK</a:t>
            </a:r>
            <a:r>
              <a:rPr lang="zh-CN" altLang="zh-CN" dirty="0" smtClean="0"/>
              <a:t>）</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配置方法</a:t>
            </a:r>
            <a:r>
              <a:rPr lang="en-US" altLang="zh-CN" dirty="0" smtClean="0"/>
              <a:t>2</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测试</a:t>
            </a:r>
            <a:endParaRPr lang="en-US" altLang="zh-CN" dirty="0" smtClean="0"/>
          </a:p>
          <a:p>
            <a:pPr lvl="1">
              <a:buNone/>
            </a:pPr>
            <a:r>
              <a:rPr lang="en-US" altLang="zh-CN" b="1" dirty="0" smtClean="0">
                <a:solidFill>
                  <a:srgbClr val="002060"/>
                </a:solidFill>
              </a:rPr>
              <a:t># . /etc/</a:t>
            </a:r>
            <a:r>
              <a:rPr lang="en-US" altLang="zh-CN" b="1" dirty="0" err="1" smtClean="0">
                <a:solidFill>
                  <a:srgbClr val="002060"/>
                </a:solidFill>
              </a:rPr>
              <a:t>profile.d</a:t>
            </a:r>
            <a:r>
              <a:rPr lang="en-US" altLang="zh-CN" b="1" dirty="0" smtClean="0">
                <a:solidFill>
                  <a:srgbClr val="002060"/>
                </a:solidFill>
              </a:rPr>
              <a:t>/java.sh</a:t>
            </a:r>
          </a:p>
          <a:p>
            <a:pPr lvl="1">
              <a:buNone/>
            </a:pPr>
            <a:r>
              <a:rPr lang="en-US" altLang="zh-CN" b="1" dirty="0" smtClean="0">
                <a:solidFill>
                  <a:srgbClr val="002060"/>
                </a:solidFill>
              </a:rPr>
              <a:t># java -version</a:t>
            </a: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87</a:t>
            </a:fld>
            <a:endParaRPr lang="en-US" altLang="zh-CN" dirty="0"/>
          </a:p>
        </p:txBody>
      </p:sp>
      <p:sp>
        <p:nvSpPr>
          <p:cNvPr id="7" name="TextBox 6"/>
          <p:cNvSpPr txBox="1"/>
          <p:nvPr/>
        </p:nvSpPr>
        <p:spPr>
          <a:xfrm>
            <a:off x="500034" y="2357430"/>
            <a:ext cx="8352928"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smtClean="0"/>
              <a:t># echo '</a:t>
            </a:r>
          </a:p>
          <a:p>
            <a:r>
              <a:rPr lang="en-US" altLang="zh-CN" dirty="0" smtClean="0"/>
              <a:t>export JAVA_HOME=/</a:t>
            </a:r>
            <a:r>
              <a:rPr lang="en-US" altLang="zh-CN" dirty="0" err="1" smtClean="0"/>
              <a:t>usr</a:t>
            </a:r>
            <a:r>
              <a:rPr lang="en-US" altLang="zh-CN" dirty="0" smtClean="0"/>
              <a:t>/java/default</a:t>
            </a:r>
          </a:p>
          <a:p>
            <a:r>
              <a:rPr lang="en-US" altLang="zh-CN" dirty="0" smtClean="0"/>
              <a:t>export PATH=$JAVA_HOME/bin:$JAVA_HOME/</a:t>
            </a:r>
            <a:r>
              <a:rPr lang="en-US" altLang="zh-CN" dirty="0" err="1" smtClean="0"/>
              <a:t>jre</a:t>
            </a:r>
            <a:r>
              <a:rPr lang="en-US" altLang="zh-CN" dirty="0" smtClean="0"/>
              <a:t>/bin:$PATH</a:t>
            </a:r>
          </a:p>
          <a:p>
            <a:r>
              <a:rPr lang="en-US" altLang="zh-CN" dirty="0" smtClean="0"/>
              <a:t>export CLASSPATH=.:$JAVA_HOME/lib:$JAVA_HOME/</a:t>
            </a:r>
            <a:r>
              <a:rPr lang="en-US" altLang="zh-CN" dirty="0" err="1" smtClean="0"/>
              <a:t>jre</a:t>
            </a:r>
            <a:r>
              <a:rPr lang="en-US" altLang="zh-CN" dirty="0" smtClean="0"/>
              <a:t>/lib:$CLASSPATH</a:t>
            </a:r>
          </a:p>
          <a:p>
            <a:r>
              <a:rPr lang="en-US" altLang="zh-CN" dirty="0" smtClean="0"/>
              <a:t>' &gt; /etc/</a:t>
            </a:r>
            <a:r>
              <a:rPr lang="en-US" altLang="zh-CN" dirty="0" err="1" smtClean="0"/>
              <a:t>profile.d</a:t>
            </a:r>
            <a:r>
              <a:rPr lang="en-US" altLang="zh-CN" dirty="0" smtClean="0"/>
              <a:t>/java.sh</a:t>
            </a:r>
          </a:p>
          <a:p>
            <a:r>
              <a:rPr lang="en-US" altLang="zh-CN" dirty="0" smtClean="0"/>
              <a:t># </a:t>
            </a:r>
            <a:r>
              <a:rPr lang="en-US" altLang="zh-CN" dirty="0" err="1" smtClean="0"/>
              <a:t>chmod</a:t>
            </a:r>
            <a:r>
              <a:rPr lang="en-US" altLang="zh-CN" dirty="0" smtClean="0"/>
              <a:t> +x /etc/</a:t>
            </a:r>
            <a:r>
              <a:rPr lang="en-US" altLang="zh-CN" dirty="0" err="1" smtClean="0"/>
              <a:t>profile.d</a:t>
            </a:r>
            <a:r>
              <a:rPr lang="en-US" altLang="zh-CN" dirty="0" smtClean="0"/>
              <a:t>/java.sh</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Tomcat</a:t>
            </a:r>
            <a:r>
              <a:rPr lang="zh-CN" altLang="zh-CN" dirty="0" smtClean="0"/>
              <a:t>简介</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dirty="0" smtClean="0"/>
              <a:t>是一个免费的开源的</a:t>
            </a:r>
            <a:r>
              <a:rPr lang="en-US" altLang="zh-CN" dirty="0" err="1" smtClean="0"/>
              <a:t>Jsp</a:t>
            </a:r>
            <a:r>
              <a:rPr lang="zh-CN" altLang="en-US" dirty="0" smtClean="0"/>
              <a:t>和</a:t>
            </a:r>
            <a:r>
              <a:rPr lang="en-US" altLang="zh-CN" dirty="0" err="1" smtClean="0"/>
              <a:t>Servlet</a:t>
            </a:r>
            <a:r>
              <a:rPr lang="zh-CN" altLang="en-US" dirty="0" smtClean="0"/>
              <a:t>的运行平台</a:t>
            </a:r>
          </a:p>
          <a:p>
            <a:pPr lvl="1"/>
            <a:r>
              <a:rPr lang="zh-CN" altLang="en-US" dirty="0" smtClean="0"/>
              <a:t>是</a:t>
            </a:r>
            <a:r>
              <a:rPr lang="en-US" altLang="zh-CN" dirty="0" smtClean="0"/>
              <a:t>Apache</a:t>
            </a:r>
            <a:r>
              <a:rPr lang="zh-CN" altLang="en-US" dirty="0" smtClean="0"/>
              <a:t>基金会的</a:t>
            </a:r>
            <a:r>
              <a:rPr lang="en-US" altLang="zh-CN" dirty="0" smtClean="0"/>
              <a:t>Jakarta</a:t>
            </a:r>
            <a:r>
              <a:rPr lang="zh-CN" altLang="en-US" dirty="0" smtClean="0"/>
              <a:t>项目中的一个核心项目</a:t>
            </a:r>
          </a:p>
          <a:p>
            <a:pPr lvl="1"/>
            <a:r>
              <a:rPr lang="zh-CN" altLang="en-US" dirty="0" smtClean="0"/>
              <a:t>由</a:t>
            </a:r>
            <a:r>
              <a:rPr lang="en-US" altLang="zh-CN" dirty="0" smtClean="0"/>
              <a:t>Apache</a:t>
            </a:r>
            <a:r>
              <a:rPr lang="zh-CN" altLang="en-US" dirty="0" smtClean="0"/>
              <a:t>、</a:t>
            </a:r>
            <a:r>
              <a:rPr lang="en-US" altLang="zh-CN" dirty="0" smtClean="0"/>
              <a:t>Sun/Oracle</a:t>
            </a:r>
            <a:r>
              <a:rPr lang="zh-CN" altLang="en-US" dirty="0" smtClean="0"/>
              <a:t>和其它一些公司及个人共同开发而成</a:t>
            </a:r>
          </a:p>
          <a:p>
            <a:pPr lvl="1"/>
            <a:r>
              <a:rPr lang="en-US" altLang="zh-CN" dirty="0" smtClean="0"/>
              <a:t>Tomcat </a:t>
            </a:r>
            <a:r>
              <a:rPr lang="zh-CN" altLang="en-US" dirty="0" smtClean="0"/>
              <a:t>技术先进、性能稳定，而且免费</a:t>
            </a:r>
          </a:p>
          <a:p>
            <a:r>
              <a:rPr lang="en-US" altLang="zh-CN" dirty="0" smtClean="0"/>
              <a:t>Tomcat</a:t>
            </a:r>
            <a:r>
              <a:rPr lang="zh-CN" altLang="en-US" dirty="0" smtClean="0"/>
              <a:t>同时也具有传统的</a:t>
            </a:r>
            <a:r>
              <a:rPr lang="en-US" altLang="zh-CN" dirty="0" smtClean="0"/>
              <a:t>Web</a:t>
            </a:r>
            <a:r>
              <a:rPr lang="zh-CN" altLang="en-US" dirty="0" smtClean="0"/>
              <a:t>服务器的功能</a:t>
            </a:r>
          </a:p>
          <a:p>
            <a:pPr lvl="1"/>
            <a:r>
              <a:rPr lang="zh-CN" altLang="en-US" dirty="0" smtClean="0"/>
              <a:t>与</a:t>
            </a:r>
            <a:r>
              <a:rPr lang="en-US" altLang="zh-CN" dirty="0" smtClean="0"/>
              <a:t>Apache/</a:t>
            </a:r>
            <a:r>
              <a:rPr lang="en-US" altLang="zh-CN" dirty="0" err="1" smtClean="0"/>
              <a:t>Nginx</a:t>
            </a:r>
            <a:r>
              <a:rPr lang="zh-CN" altLang="en-US" dirty="0" smtClean="0"/>
              <a:t>相比，它的处理静态</a:t>
            </a:r>
            <a:r>
              <a:rPr lang="en-US" altLang="zh-CN" dirty="0" smtClean="0"/>
              <a:t>Html</a:t>
            </a:r>
            <a:r>
              <a:rPr lang="zh-CN" altLang="en-US" dirty="0" smtClean="0"/>
              <a:t>的能力不如</a:t>
            </a:r>
            <a:r>
              <a:rPr lang="en-US" altLang="zh-CN" dirty="0" smtClean="0"/>
              <a:t>Apache/</a:t>
            </a:r>
            <a:r>
              <a:rPr lang="en-US" altLang="zh-CN" dirty="0" err="1" smtClean="0"/>
              <a:t>Nginx</a:t>
            </a:r>
            <a:endParaRPr lang="en-US" altLang="zh-CN" dirty="0" smtClean="0"/>
          </a:p>
          <a:p>
            <a:pPr lvl="1"/>
            <a:r>
              <a:rPr lang="zh-CN" altLang="en-US" dirty="0" smtClean="0"/>
              <a:t>通常可以将</a:t>
            </a:r>
            <a:r>
              <a:rPr lang="en-US" altLang="zh-CN" dirty="0" smtClean="0"/>
              <a:t>Tomcat</a:t>
            </a:r>
            <a:r>
              <a:rPr lang="zh-CN" altLang="en-US" dirty="0" smtClean="0"/>
              <a:t>和</a:t>
            </a:r>
            <a:r>
              <a:rPr lang="en-US" altLang="zh-CN" dirty="0" smtClean="0"/>
              <a:t>Apache/</a:t>
            </a:r>
            <a:r>
              <a:rPr lang="en-US" altLang="zh-CN" dirty="0" err="1" smtClean="0"/>
              <a:t>Nginx</a:t>
            </a:r>
            <a:r>
              <a:rPr lang="zh-CN" altLang="en-US" dirty="0" smtClean="0"/>
              <a:t>集成到一起，让</a:t>
            </a:r>
            <a:r>
              <a:rPr lang="en-US" altLang="zh-CN" dirty="0" smtClean="0"/>
              <a:t>Apache/</a:t>
            </a:r>
            <a:r>
              <a:rPr lang="en-US" altLang="zh-CN" dirty="0" err="1" smtClean="0"/>
              <a:t>Nginx</a:t>
            </a:r>
            <a:r>
              <a:rPr lang="zh-CN" altLang="en-US" dirty="0" smtClean="0"/>
              <a:t>处理静态</a:t>
            </a:r>
            <a:r>
              <a:rPr lang="en-US" altLang="zh-CN" dirty="0" smtClean="0"/>
              <a:t>Html</a:t>
            </a:r>
            <a:r>
              <a:rPr lang="zh-CN" altLang="en-US" dirty="0" smtClean="0"/>
              <a:t>，而让</a:t>
            </a:r>
            <a:r>
              <a:rPr lang="en-US" altLang="zh-CN" dirty="0" smtClean="0"/>
              <a:t>Tomcat</a:t>
            </a:r>
            <a:r>
              <a:rPr lang="zh-CN" altLang="en-US" dirty="0" smtClean="0"/>
              <a:t>处理</a:t>
            </a:r>
            <a:r>
              <a:rPr lang="en-US" altLang="zh-CN" dirty="0" err="1" smtClean="0"/>
              <a:t>Jsp</a:t>
            </a:r>
            <a:r>
              <a:rPr lang="zh-CN" altLang="en-US" dirty="0" smtClean="0"/>
              <a:t>和</a:t>
            </a:r>
            <a:r>
              <a:rPr lang="en-US" altLang="zh-CN" dirty="0" err="1" smtClean="0"/>
              <a:t>Servlet</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88</a:t>
            </a:fld>
            <a:endParaRPr lang="en-US" altLang="zh-CN"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安装和启动</a:t>
            </a:r>
            <a:r>
              <a:rPr lang="en-US" altLang="zh-CN" dirty="0" smtClean="0"/>
              <a:t>Tomcat</a:t>
            </a:r>
            <a:endParaRPr lang="zh-CN" altLang="en-US" dirty="0"/>
          </a:p>
        </p:txBody>
      </p:sp>
      <p:sp>
        <p:nvSpPr>
          <p:cNvPr id="3" name="内容占位符 2"/>
          <p:cNvSpPr>
            <a:spLocks noGrp="1"/>
          </p:cNvSpPr>
          <p:nvPr>
            <p:ph idx="1"/>
          </p:nvPr>
        </p:nvSpPr>
        <p:spPr/>
        <p:txBody>
          <a:bodyPr/>
          <a:lstStyle/>
          <a:p>
            <a:r>
              <a:rPr lang="zh-CN" altLang="en-US" dirty="0" smtClean="0"/>
              <a:t>安装</a:t>
            </a:r>
            <a:r>
              <a:rPr lang="en-US" altLang="zh-CN" dirty="0" smtClean="0"/>
              <a:t>Tomcat7</a:t>
            </a:r>
            <a:r>
              <a:rPr lang="zh-CN" altLang="zh-CN" dirty="0" smtClean="0"/>
              <a:t>（</a:t>
            </a:r>
            <a:r>
              <a:rPr lang="en-US" altLang="zh-CN" dirty="0" smtClean="0"/>
              <a:t>EPEL</a:t>
            </a:r>
            <a:r>
              <a:rPr lang="zh-CN" altLang="zh-CN" dirty="0" smtClean="0"/>
              <a:t>仓库）</a:t>
            </a:r>
            <a:endParaRPr lang="en-US" altLang="zh-CN" dirty="0" smtClean="0"/>
          </a:p>
          <a:p>
            <a:endParaRPr lang="en-US" altLang="zh-CN" dirty="0" smtClean="0"/>
          </a:p>
          <a:p>
            <a:pPr lvl="1">
              <a:buNone/>
            </a:pPr>
            <a:r>
              <a:rPr lang="en-US" altLang="zh-CN" sz="2800" b="1" dirty="0" smtClean="0">
                <a:solidFill>
                  <a:srgbClr val="002060"/>
                </a:solidFill>
              </a:rPr>
              <a:t># yum install tomcat log4j tomcat-native \</a:t>
            </a:r>
            <a:endParaRPr lang="zh-CN" altLang="zh-CN" sz="2800" b="1" dirty="0" smtClean="0">
              <a:solidFill>
                <a:srgbClr val="002060"/>
              </a:solidFill>
            </a:endParaRPr>
          </a:p>
          <a:p>
            <a:pPr lvl="1">
              <a:buNone/>
            </a:pPr>
            <a:r>
              <a:rPr lang="en-US" altLang="zh-CN" sz="2800" b="1" dirty="0" smtClean="0">
                <a:solidFill>
                  <a:srgbClr val="002060"/>
                </a:solidFill>
              </a:rPr>
              <a:t>    tomcat-jsp-2.2-api tomcat-servlet-3.0-api</a:t>
            </a:r>
            <a:endParaRPr lang="zh-CN" altLang="zh-CN" sz="2800" b="1" dirty="0" smtClean="0">
              <a:solidFill>
                <a:srgbClr val="002060"/>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89</a:t>
            </a:fld>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en-US" dirty="0" smtClean="0"/>
              <a:t>/</a:t>
            </a:r>
            <a:r>
              <a:rPr lang="en-US" dirty="0" err="1" smtClean="0"/>
              <a:t>MariaDB</a:t>
            </a:r>
            <a:r>
              <a:rPr lang="zh-CN" altLang="zh-CN" dirty="0" smtClean="0"/>
              <a:t>数据库简介</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en-US" altLang="zh-CN" dirty="0" err="1" smtClean="0"/>
              <a:t>MySQL</a:t>
            </a:r>
            <a:r>
              <a:rPr lang="zh-CN" altLang="en-US" dirty="0" smtClean="0"/>
              <a:t>是一个单进程多线程、支持多用户、基于客户机</a:t>
            </a:r>
            <a:r>
              <a:rPr lang="en-US" altLang="zh-CN" dirty="0" smtClean="0"/>
              <a:t>/</a:t>
            </a:r>
            <a:r>
              <a:rPr lang="zh-CN" altLang="en-US" dirty="0" smtClean="0"/>
              <a:t>服务器（</a:t>
            </a:r>
            <a:r>
              <a:rPr lang="en-US" altLang="zh-CN" dirty="0" smtClean="0"/>
              <a:t>Client/Server</a:t>
            </a:r>
            <a:r>
              <a:rPr lang="zh-CN" altLang="en-US" dirty="0" smtClean="0"/>
              <a:t>简称</a:t>
            </a:r>
            <a:r>
              <a:rPr lang="en-US" altLang="zh-CN" dirty="0" smtClean="0"/>
              <a:t>C/S</a:t>
            </a:r>
            <a:r>
              <a:rPr lang="zh-CN" altLang="en-US" dirty="0" smtClean="0"/>
              <a:t>）的关系数据库管理系统 。</a:t>
            </a:r>
            <a:endParaRPr lang="en-US" altLang="zh-CN" dirty="0" smtClean="0"/>
          </a:p>
          <a:p>
            <a:pPr lvl="1"/>
            <a:r>
              <a:rPr lang="zh-CN" altLang="en-US" dirty="0" smtClean="0"/>
              <a:t>由一个服务器守护程序</a:t>
            </a:r>
            <a:r>
              <a:rPr lang="en-US" altLang="zh-CN" dirty="0" err="1" smtClean="0"/>
              <a:t>mysqld</a:t>
            </a:r>
            <a:r>
              <a:rPr lang="zh-CN" altLang="en-US" dirty="0" smtClean="0"/>
              <a:t>和很多不同的客户程序和库组成</a:t>
            </a:r>
          </a:p>
          <a:p>
            <a:pPr lvl="1"/>
            <a:r>
              <a:rPr lang="zh-CN" altLang="en-US" dirty="0" smtClean="0"/>
              <a:t>支持</a:t>
            </a:r>
            <a:r>
              <a:rPr lang="en-US" altLang="zh-CN" dirty="0" smtClean="0"/>
              <a:t>FreeBSD</a:t>
            </a:r>
            <a:r>
              <a:rPr lang="zh-CN" altLang="en-US" dirty="0" smtClean="0"/>
              <a:t>、</a:t>
            </a:r>
            <a:r>
              <a:rPr lang="en-US" altLang="zh-CN" dirty="0" smtClean="0"/>
              <a:t>Linux</a:t>
            </a:r>
            <a:r>
              <a:rPr lang="zh-CN" altLang="en-US" dirty="0" smtClean="0"/>
              <a:t>、</a:t>
            </a:r>
            <a:r>
              <a:rPr lang="en-US" altLang="zh-CN" dirty="0" smtClean="0"/>
              <a:t>MAC</a:t>
            </a:r>
            <a:r>
              <a:rPr lang="zh-CN" altLang="en-US" dirty="0" smtClean="0"/>
              <a:t>、</a:t>
            </a:r>
            <a:r>
              <a:rPr lang="en-US" altLang="zh-CN" dirty="0" smtClean="0"/>
              <a:t>Windows</a:t>
            </a:r>
            <a:r>
              <a:rPr lang="zh-CN" altLang="en-US" dirty="0" smtClean="0"/>
              <a:t>等多种操作系统平台</a:t>
            </a:r>
            <a:endParaRPr lang="en-US" altLang="zh-CN" dirty="0" smtClean="0"/>
          </a:p>
          <a:p>
            <a:r>
              <a:rPr lang="en-US" altLang="zh-CN" dirty="0" err="1" smtClean="0"/>
              <a:t>MySQL</a:t>
            </a:r>
            <a:r>
              <a:rPr lang="zh-CN" altLang="en-US" dirty="0" smtClean="0"/>
              <a:t>由瑞典</a:t>
            </a:r>
            <a:r>
              <a:rPr lang="en-US" altLang="zh-CN" dirty="0" err="1" smtClean="0"/>
              <a:t>MySQL</a:t>
            </a:r>
            <a:r>
              <a:rPr lang="en-US" altLang="zh-CN" dirty="0" smtClean="0"/>
              <a:t> AB</a:t>
            </a:r>
            <a:r>
              <a:rPr lang="zh-CN" altLang="en-US" dirty="0" smtClean="0"/>
              <a:t>公司开发。</a:t>
            </a:r>
          </a:p>
          <a:p>
            <a:pPr lvl="1"/>
            <a:r>
              <a:rPr lang="en-US" altLang="zh-CN" dirty="0" smtClean="0"/>
              <a:t>2008</a:t>
            </a:r>
            <a:r>
              <a:rPr lang="zh-CN" altLang="en-US" dirty="0" smtClean="0"/>
              <a:t>年</a:t>
            </a:r>
            <a:r>
              <a:rPr lang="en-US" altLang="zh-CN" dirty="0" smtClean="0"/>
              <a:t>1</a:t>
            </a:r>
            <a:r>
              <a:rPr lang="zh-CN" altLang="en-US" dirty="0" smtClean="0"/>
              <a:t>月</a:t>
            </a:r>
            <a:r>
              <a:rPr lang="en-US" altLang="zh-CN" dirty="0" err="1" smtClean="0"/>
              <a:t>MySQL</a:t>
            </a:r>
            <a:r>
              <a:rPr lang="zh-CN" altLang="en-US" dirty="0" smtClean="0"/>
              <a:t>被美国的</a:t>
            </a:r>
            <a:r>
              <a:rPr lang="en-US" altLang="zh-CN" dirty="0" smtClean="0"/>
              <a:t>SUN</a:t>
            </a:r>
            <a:r>
              <a:rPr lang="zh-CN" altLang="en-US" dirty="0" smtClean="0"/>
              <a:t>公司收购。</a:t>
            </a:r>
          </a:p>
          <a:p>
            <a:pPr lvl="1"/>
            <a:r>
              <a:rPr lang="en-US" altLang="zh-CN" dirty="0" smtClean="0"/>
              <a:t>2009</a:t>
            </a:r>
            <a:r>
              <a:rPr lang="zh-CN" altLang="en-US" dirty="0" smtClean="0"/>
              <a:t>年</a:t>
            </a:r>
            <a:r>
              <a:rPr lang="en-US" altLang="zh-CN" dirty="0" smtClean="0"/>
              <a:t>4</a:t>
            </a:r>
            <a:r>
              <a:rPr lang="zh-CN" altLang="en-US" dirty="0" smtClean="0"/>
              <a:t>月</a:t>
            </a:r>
            <a:r>
              <a:rPr lang="en-US" altLang="zh-CN" dirty="0" smtClean="0"/>
              <a:t>SUN</a:t>
            </a:r>
            <a:r>
              <a:rPr lang="zh-CN" altLang="en-US" dirty="0" smtClean="0"/>
              <a:t>公司又被美国的甲骨文（</a:t>
            </a:r>
            <a:r>
              <a:rPr lang="en-US" altLang="zh-CN" dirty="0" smtClean="0"/>
              <a:t>Oracle</a:t>
            </a:r>
            <a:r>
              <a:rPr lang="zh-CN" altLang="en-US" dirty="0" smtClean="0"/>
              <a:t>）公司收购。</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a:t>
            </a:r>
            <a:r>
              <a:rPr lang="en-US" altLang="zh-CN" dirty="0" smtClean="0"/>
              <a:t>Tomcat</a:t>
            </a:r>
            <a:r>
              <a:rPr lang="zh-CN" altLang="en-US" dirty="0" smtClean="0"/>
              <a:t>服务</a:t>
            </a:r>
            <a:endParaRPr lang="zh-CN" altLang="en-US" dirty="0"/>
          </a:p>
        </p:txBody>
      </p:sp>
      <p:sp>
        <p:nvSpPr>
          <p:cNvPr id="3" name="内容占位符 2"/>
          <p:cNvSpPr>
            <a:spLocks noGrp="1"/>
          </p:cNvSpPr>
          <p:nvPr>
            <p:ph idx="1"/>
          </p:nvPr>
        </p:nvSpPr>
        <p:spPr/>
        <p:txBody>
          <a:bodyPr/>
          <a:lstStyle/>
          <a:p>
            <a:r>
              <a:rPr lang="zh-CN" altLang="en-US" dirty="0" smtClean="0"/>
              <a:t>对于默认的</a:t>
            </a:r>
            <a:r>
              <a:rPr lang="en-US" dirty="0" smtClean="0"/>
              <a:t>tomcat</a:t>
            </a:r>
            <a:r>
              <a:rPr lang="zh-CN" altLang="en-US" dirty="0" smtClean="0"/>
              <a:t>实例</a:t>
            </a:r>
            <a:endParaRPr lang="en-US" altLang="zh-CN" dirty="0" smtClean="0"/>
          </a:p>
          <a:p>
            <a:pPr lvl="1"/>
            <a:r>
              <a:rPr lang="en-US" altLang="zh-CN" dirty="0" smtClean="0"/>
              <a:t># </a:t>
            </a:r>
            <a:r>
              <a:rPr lang="en-US" altLang="zh-CN" dirty="0" err="1" smtClean="0"/>
              <a:t>systemctl</a:t>
            </a:r>
            <a:r>
              <a:rPr lang="en-US" altLang="zh-CN" dirty="0" smtClean="0"/>
              <a:t> {</a:t>
            </a:r>
            <a:r>
              <a:rPr lang="en-US" altLang="zh-CN" dirty="0" err="1" smtClean="0"/>
              <a:t>start|stop|status|restart</a:t>
            </a:r>
            <a:r>
              <a:rPr lang="en-US" altLang="zh-CN" dirty="0" smtClean="0"/>
              <a:t>} tomcat</a:t>
            </a:r>
          </a:p>
          <a:p>
            <a:pPr lvl="1"/>
            <a:r>
              <a:rPr lang="en-US" altLang="zh-CN" dirty="0" smtClean="0"/>
              <a:t># </a:t>
            </a:r>
            <a:r>
              <a:rPr lang="en-US" altLang="zh-CN" dirty="0" err="1" smtClean="0"/>
              <a:t>systemctl</a:t>
            </a:r>
            <a:r>
              <a:rPr lang="en-US" altLang="zh-CN" dirty="0" smtClean="0"/>
              <a:t> {</a:t>
            </a:r>
            <a:r>
              <a:rPr lang="en-US" altLang="zh-CN" dirty="0" err="1" smtClean="0"/>
              <a:t>enable|disable</a:t>
            </a:r>
            <a:r>
              <a:rPr lang="en-US" altLang="zh-CN" dirty="0" smtClean="0"/>
              <a:t>} tomcat</a:t>
            </a:r>
          </a:p>
          <a:p>
            <a:endParaRPr lang="en-US" altLang="zh-CN" dirty="0" smtClean="0"/>
          </a:p>
          <a:p>
            <a:r>
              <a:rPr lang="zh-CN" altLang="en-US" dirty="0" smtClean="0"/>
              <a:t>对于非默认的</a:t>
            </a:r>
            <a:r>
              <a:rPr lang="en-US" dirty="0" smtClean="0"/>
              <a:t>tomcat</a:t>
            </a:r>
            <a:r>
              <a:rPr lang="zh-CN" altLang="en-US" dirty="0" smtClean="0"/>
              <a:t>实例</a:t>
            </a:r>
            <a:endParaRPr lang="en-US" altLang="zh-CN" dirty="0" smtClean="0"/>
          </a:p>
          <a:p>
            <a:pPr lvl="1"/>
            <a:r>
              <a:rPr lang="en-US" altLang="zh-CN" dirty="0" smtClean="0"/>
              <a:t># </a:t>
            </a:r>
            <a:r>
              <a:rPr lang="en-US" altLang="zh-CN" dirty="0" err="1" smtClean="0"/>
              <a:t>systemctl</a:t>
            </a:r>
            <a:r>
              <a:rPr lang="en-US" altLang="zh-CN" dirty="0" smtClean="0"/>
              <a:t> {</a:t>
            </a:r>
            <a:r>
              <a:rPr lang="en-US" altLang="zh-CN" dirty="0" err="1" smtClean="0"/>
              <a:t>start|stop|status|restart</a:t>
            </a:r>
            <a:r>
              <a:rPr lang="en-US" altLang="zh-CN" dirty="0" smtClean="0"/>
              <a:t>} </a:t>
            </a:r>
            <a:r>
              <a:rPr lang="en-US" altLang="zh-CN" dirty="0" err="1" smtClean="0"/>
              <a:t>tomcat@NAME</a:t>
            </a:r>
            <a:endParaRPr lang="en-US" altLang="zh-CN" dirty="0" smtClean="0"/>
          </a:p>
          <a:p>
            <a:pPr lvl="1"/>
            <a:r>
              <a:rPr lang="en-US" altLang="zh-CN" dirty="0" smtClean="0"/>
              <a:t># </a:t>
            </a:r>
            <a:r>
              <a:rPr lang="en-US" altLang="zh-CN" dirty="0" err="1" smtClean="0"/>
              <a:t>systemctl</a:t>
            </a:r>
            <a:r>
              <a:rPr lang="en-US" altLang="zh-CN" dirty="0" smtClean="0"/>
              <a:t> {</a:t>
            </a:r>
            <a:r>
              <a:rPr lang="en-US" altLang="zh-CN" dirty="0" err="1" smtClean="0"/>
              <a:t>enable|disable</a:t>
            </a:r>
            <a:r>
              <a:rPr lang="en-US" altLang="zh-CN" dirty="0" smtClean="0"/>
              <a:t>} </a:t>
            </a:r>
            <a:r>
              <a:rPr lang="en-US" altLang="zh-CN" dirty="0" err="1" smtClean="0"/>
              <a:t>tomcat@NAME</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90</a:t>
            </a:fld>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smtClean="0"/>
              <a:t>Tomcat</a:t>
            </a:r>
            <a:br>
              <a:rPr lang="en-US" altLang="zh-CN" dirty="0" smtClean="0"/>
            </a:br>
            <a:r>
              <a:rPr lang="en-US" altLang="zh-CN" dirty="0" smtClean="0"/>
              <a:t>——</a:t>
            </a:r>
            <a:r>
              <a:rPr lang="zh-CN" altLang="zh-CN" dirty="0" smtClean="0"/>
              <a:t>配置</a:t>
            </a:r>
            <a:r>
              <a:rPr lang="en-US" altLang="zh-CN" dirty="0" smtClean="0"/>
              <a:t> Tomcat</a:t>
            </a:r>
            <a:r>
              <a:rPr lang="zh-CN" altLang="zh-CN" dirty="0" smtClean="0"/>
              <a:t>的工作环境</a:t>
            </a:r>
            <a:endParaRPr lang="zh-CN" altLang="en-US" dirty="0"/>
          </a:p>
        </p:txBody>
      </p:sp>
      <p:sp>
        <p:nvSpPr>
          <p:cNvPr id="3" name="内容占位符 2"/>
          <p:cNvSpPr>
            <a:spLocks noGrp="1"/>
          </p:cNvSpPr>
          <p:nvPr>
            <p:ph idx="1"/>
          </p:nvPr>
        </p:nvSpPr>
        <p:spPr>
          <a:xfrm>
            <a:off x="457200" y="1600201"/>
            <a:ext cx="8229600" cy="820688"/>
          </a:xfrm>
        </p:spPr>
        <p:txBody>
          <a:bodyPr/>
          <a:lstStyle/>
          <a:p>
            <a:r>
              <a:rPr lang="en-US" altLang="zh-CN" dirty="0" smtClean="0"/>
              <a:t># vi /etc/tomcat/</a:t>
            </a:r>
            <a:r>
              <a:rPr lang="en-US" altLang="zh-CN" dirty="0" err="1" smtClean="0"/>
              <a:t>tomcat.conf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91</a:t>
            </a:fld>
            <a:endParaRPr lang="en-US" altLang="zh-CN" dirty="0"/>
          </a:p>
        </p:txBody>
      </p:sp>
      <p:sp>
        <p:nvSpPr>
          <p:cNvPr id="7" name="TextBox 6"/>
          <p:cNvSpPr txBox="1"/>
          <p:nvPr/>
        </p:nvSpPr>
        <p:spPr>
          <a:xfrm>
            <a:off x="467544" y="2348880"/>
            <a:ext cx="8208912"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smtClean="0"/>
              <a:t>// </a:t>
            </a:r>
            <a:r>
              <a:rPr lang="zh-CN" altLang="zh-CN" sz="2400" dirty="0" smtClean="0"/>
              <a:t>修改环境变量</a:t>
            </a:r>
            <a:r>
              <a:rPr lang="en-US" altLang="zh-CN" sz="2400" dirty="0" smtClean="0"/>
              <a:t>JAVA_HOME</a:t>
            </a:r>
            <a:endParaRPr lang="zh-CN" altLang="zh-CN" sz="2400" dirty="0" smtClean="0"/>
          </a:p>
          <a:p>
            <a:r>
              <a:rPr lang="en-US" altLang="zh-CN" sz="2400" b="1" dirty="0" smtClean="0"/>
              <a:t>JAVA_HOME="/</a:t>
            </a:r>
            <a:r>
              <a:rPr lang="en-US" altLang="zh-CN" sz="2400" b="1" dirty="0" err="1" smtClean="0"/>
              <a:t>usr</a:t>
            </a:r>
            <a:r>
              <a:rPr lang="en-US" altLang="zh-CN" sz="2400" b="1" dirty="0" smtClean="0"/>
              <a:t>/java/default"</a:t>
            </a:r>
            <a:endParaRPr lang="zh-CN" altLang="zh-CN" sz="2400" dirty="0" smtClean="0"/>
          </a:p>
          <a:p>
            <a:endParaRPr lang="en-US" altLang="zh-CN" sz="2400" dirty="0" smtClean="0"/>
          </a:p>
          <a:p>
            <a:r>
              <a:rPr lang="en-US" altLang="zh-CN" sz="2400" dirty="0" smtClean="0"/>
              <a:t>// </a:t>
            </a:r>
            <a:r>
              <a:rPr lang="zh-CN" altLang="zh-CN" sz="2400" dirty="0" smtClean="0"/>
              <a:t>修改环境变量 </a:t>
            </a:r>
            <a:r>
              <a:rPr lang="en-US" altLang="zh-CN" sz="2400" dirty="0" smtClean="0"/>
              <a:t>JAVA_OPTS</a:t>
            </a:r>
            <a:endParaRPr lang="zh-CN" altLang="zh-CN" sz="2400" dirty="0" smtClean="0"/>
          </a:p>
          <a:p>
            <a:r>
              <a:rPr lang="en-US" altLang="zh-CN" sz="2400" b="1" dirty="0" smtClean="0"/>
              <a:t>JAVA_OPTS="-Xms2048m -Xmx2048m </a:t>
            </a:r>
          </a:p>
          <a:p>
            <a:r>
              <a:rPr lang="en-US" altLang="zh-CN" sz="2400" b="1" dirty="0" smtClean="0"/>
              <a:t>    -</a:t>
            </a:r>
            <a:r>
              <a:rPr lang="en-US" altLang="zh-CN" sz="2400" b="1" dirty="0" err="1" smtClean="0"/>
              <a:t>XX:PermSize</a:t>
            </a:r>
            <a:r>
              <a:rPr lang="en-US" altLang="zh-CN" sz="2400" b="1" dirty="0" smtClean="0"/>
              <a:t>=512m -</a:t>
            </a:r>
            <a:r>
              <a:rPr lang="en-US" altLang="zh-CN" sz="2400" b="1" dirty="0" err="1" smtClean="0"/>
              <a:t>XX:MaxPermSize</a:t>
            </a:r>
            <a:r>
              <a:rPr lang="en-US" altLang="zh-CN" sz="2400" b="1" dirty="0" smtClean="0"/>
              <a:t>=512m”</a:t>
            </a:r>
            <a:endParaRPr lang="zh-CN" altLang="en-US" sz="24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smtClean="0"/>
              <a:t>Tomcat</a:t>
            </a:r>
            <a:br>
              <a:rPr lang="en-US" altLang="zh-CN" dirty="0" smtClean="0"/>
            </a:br>
            <a:r>
              <a:rPr lang="en-US" altLang="zh-CN" dirty="0" smtClean="0"/>
              <a:t>——</a:t>
            </a:r>
            <a:r>
              <a:rPr lang="zh-CN" altLang="zh-CN" dirty="0" smtClean="0"/>
              <a:t>配置</a:t>
            </a:r>
            <a:r>
              <a:rPr lang="en-US" altLang="zh-CN" dirty="0" smtClean="0"/>
              <a:t> Tomcat</a:t>
            </a:r>
            <a:r>
              <a:rPr lang="zh-CN" altLang="zh-CN" dirty="0" smtClean="0"/>
              <a:t>的</a:t>
            </a:r>
            <a:r>
              <a:rPr lang="zh-CN" altLang="en-US" dirty="0" smtClean="0"/>
              <a:t>服务</a:t>
            </a:r>
            <a:endParaRPr lang="zh-CN" altLang="en-US" dirty="0"/>
          </a:p>
        </p:txBody>
      </p:sp>
      <p:sp>
        <p:nvSpPr>
          <p:cNvPr id="3" name="内容占位符 2"/>
          <p:cNvSpPr>
            <a:spLocks noGrp="1"/>
          </p:cNvSpPr>
          <p:nvPr>
            <p:ph idx="1"/>
          </p:nvPr>
        </p:nvSpPr>
        <p:spPr>
          <a:xfrm>
            <a:off x="457200" y="1600201"/>
            <a:ext cx="8229600" cy="532656"/>
          </a:xfrm>
        </p:spPr>
        <p:txBody>
          <a:bodyPr/>
          <a:lstStyle/>
          <a:p>
            <a:r>
              <a:rPr lang="en-US" altLang="zh-CN" dirty="0" smtClean="0"/>
              <a:t># vi /etc/tomcat/server.xml</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92</a:t>
            </a:fld>
            <a:endParaRPr lang="en-US" altLang="zh-CN" dirty="0"/>
          </a:p>
        </p:txBody>
      </p:sp>
      <p:sp>
        <p:nvSpPr>
          <p:cNvPr id="7" name="TextBox 6"/>
          <p:cNvSpPr txBox="1"/>
          <p:nvPr/>
        </p:nvSpPr>
        <p:spPr>
          <a:xfrm>
            <a:off x="323528" y="2276872"/>
            <a:ext cx="8568952" cy="258532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smtClean="0"/>
              <a:t> &lt;Connector port="8080" protocol="HTTP/1.1"</a:t>
            </a:r>
            <a:endParaRPr lang="zh-CN" altLang="zh-CN" dirty="0" smtClean="0"/>
          </a:p>
          <a:p>
            <a:r>
              <a:rPr lang="en-US" altLang="zh-CN" dirty="0" smtClean="0"/>
              <a:t>         </a:t>
            </a:r>
            <a:r>
              <a:rPr lang="en-US" altLang="zh-CN" b="1" dirty="0" err="1" smtClean="0"/>
              <a:t>connectionTimeout</a:t>
            </a:r>
            <a:r>
              <a:rPr lang="en-US" altLang="zh-CN" b="1" dirty="0" smtClean="0"/>
              <a:t>="30000"</a:t>
            </a:r>
            <a:r>
              <a:rPr lang="en-US" altLang="zh-CN" dirty="0" smtClean="0"/>
              <a:t>  // </a:t>
            </a:r>
            <a:r>
              <a:rPr lang="zh-CN" altLang="zh-CN" dirty="0" smtClean="0"/>
              <a:t>指定网络连接超时，单位：毫秒</a:t>
            </a:r>
          </a:p>
          <a:p>
            <a:r>
              <a:rPr lang="en-US" altLang="zh-CN" dirty="0" smtClean="0"/>
              <a:t>         </a:t>
            </a:r>
            <a:r>
              <a:rPr lang="en-US" altLang="zh-CN" dirty="0" err="1" smtClean="0"/>
              <a:t>redirectPort</a:t>
            </a:r>
            <a:r>
              <a:rPr lang="en-US" altLang="zh-CN" dirty="0" smtClean="0"/>
              <a:t>="8443"    // </a:t>
            </a:r>
            <a:r>
              <a:rPr lang="zh-CN" altLang="zh-CN" dirty="0" smtClean="0"/>
              <a:t>指定</a:t>
            </a:r>
            <a:r>
              <a:rPr lang="en-US" altLang="zh-CN" dirty="0" smtClean="0"/>
              <a:t>Tomcat</a:t>
            </a:r>
            <a:r>
              <a:rPr lang="zh-CN" altLang="zh-CN" dirty="0" smtClean="0"/>
              <a:t>服务器的重定向端口号</a:t>
            </a:r>
          </a:p>
          <a:p>
            <a:r>
              <a:rPr lang="en-US" altLang="zh-CN" dirty="0" smtClean="0"/>
              <a:t>         </a:t>
            </a:r>
            <a:r>
              <a:rPr lang="en-US" altLang="zh-CN" b="1" dirty="0" err="1" smtClean="0"/>
              <a:t>enableLookups</a:t>
            </a:r>
            <a:r>
              <a:rPr lang="en-US" altLang="zh-CN" b="1" dirty="0" smtClean="0"/>
              <a:t>="false"</a:t>
            </a:r>
            <a:r>
              <a:rPr lang="en-US" altLang="zh-CN" dirty="0" smtClean="0"/>
              <a:t>  // </a:t>
            </a:r>
            <a:r>
              <a:rPr lang="zh-CN" altLang="zh-CN" dirty="0" smtClean="0"/>
              <a:t>为了提高处理能力，禁止域名反向查询</a:t>
            </a:r>
          </a:p>
          <a:p>
            <a:r>
              <a:rPr lang="en-US" altLang="zh-CN" dirty="0" smtClean="0"/>
              <a:t>         </a:t>
            </a:r>
            <a:r>
              <a:rPr lang="en-US" altLang="zh-CN" b="1" dirty="0" err="1" smtClean="0"/>
              <a:t>acceptCount</a:t>
            </a:r>
            <a:r>
              <a:rPr lang="en-US" altLang="zh-CN" b="1" dirty="0" smtClean="0"/>
              <a:t>="200" </a:t>
            </a:r>
            <a:r>
              <a:rPr lang="en-US" altLang="zh-CN" dirty="0" smtClean="0"/>
              <a:t> // </a:t>
            </a:r>
            <a:r>
              <a:rPr lang="zh-CN" altLang="zh-CN" dirty="0" smtClean="0"/>
              <a:t>指定当所有可以使用的处理请求的线程数都被使用时，</a:t>
            </a:r>
          </a:p>
          <a:p>
            <a:r>
              <a:rPr lang="en-US" altLang="zh-CN" dirty="0" smtClean="0"/>
              <a:t>                               // </a:t>
            </a:r>
            <a:r>
              <a:rPr lang="zh-CN" altLang="zh-CN" dirty="0" smtClean="0"/>
              <a:t>可以放到处理队列中的请求数，超过这个数的请求将不予处理</a:t>
            </a:r>
          </a:p>
          <a:p>
            <a:r>
              <a:rPr lang="en-US" altLang="zh-CN" dirty="0" smtClean="0"/>
              <a:t>         </a:t>
            </a:r>
            <a:r>
              <a:rPr lang="en-US" altLang="zh-CN" b="1" dirty="0" err="1" smtClean="0"/>
              <a:t>maxThreads</a:t>
            </a:r>
            <a:r>
              <a:rPr lang="en-US" altLang="zh-CN" b="1" dirty="0" smtClean="0"/>
              <a:t>="400"</a:t>
            </a:r>
            <a:r>
              <a:rPr lang="en-US" altLang="zh-CN" dirty="0" smtClean="0"/>
              <a:t>            // </a:t>
            </a:r>
            <a:r>
              <a:rPr lang="zh-CN" altLang="zh-CN" dirty="0" smtClean="0"/>
              <a:t>指定</a:t>
            </a:r>
            <a:r>
              <a:rPr lang="en-US" altLang="zh-CN" dirty="0" smtClean="0"/>
              <a:t>Tomcat</a:t>
            </a:r>
            <a:r>
              <a:rPr lang="zh-CN" altLang="zh-CN" dirty="0" smtClean="0"/>
              <a:t>可创建的最大的线程数。</a:t>
            </a:r>
          </a:p>
          <a:p>
            <a:r>
              <a:rPr lang="en-US" altLang="zh-CN" dirty="0" smtClean="0"/>
              <a:t>         </a:t>
            </a:r>
            <a:r>
              <a:rPr lang="en-US" altLang="zh-CN" b="1" dirty="0" err="1" smtClean="0"/>
              <a:t>keepAliveTimeout</a:t>
            </a:r>
            <a:r>
              <a:rPr lang="en-US" altLang="zh-CN" b="1" dirty="0" smtClean="0"/>
              <a:t>="600000"</a:t>
            </a:r>
            <a:r>
              <a:rPr lang="en-US" altLang="zh-CN" dirty="0" smtClean="0"/>
              <a:t> // </a:t>
            </a:r>
            <a:r>
              <a:rPr lang="zh-CN" altLang="zh-CN" dirty="0" smtClean="0"/>
              <a:t>指定</a:t>
            </a:r>
            <a:r>
              <a:rPr lang="en-US" altLang="zh-CN" dirty="0" err="1" smtClean="0"/>
              <a:t>keepAlive</a:t>
            </a:r>
            <a:r>
              <a:rPr lang="zh-CN" altLang="zh-CN" dirty="0" smtClean="0"/>
              <a:t>的时效时间，单位：毫秒</a:t>
            </a:r>
          </a:p>
          <a:p>
            <a:r>
              <a:rPr lang="en-US" altLang="zh-CN" dirty="0" smtClean="0"/>
              <a:t>         </a:t>
            </a:r>
            <a:r>
              <a:rPr lang="en-US" altLang="zh-CN" b="1" dirty="0" err="1" smtClean="0"/>
              <a:t>URIEncoding</a:t>
            </a:r>
            <a:r>
              <a:rPr lang="en-US" altLang="zh-CN" b="1" dirty="0" smtClean="0"/>
              <a:t>="UTF-8"</a:t>
            </a:r>
            <a:r>
              <a:rPr lang="en-US" altLang="zh-CN" dirty="0" smtClean="0"/>
              <a:t>/&gt;      // </a:t>
            </a:r>
            <a:r>
              <a:rPr lang="zh-CN" altLang="zh-CN" dirty="0" smtClean="0"/>
              <a:t>指定对</a:t>
            </a:r>
            <a:r>
              <a:rPr lang="en-US" altLang="zh-CN" dirty="0" smtClean="0"/>
              <a:t>URI</a:t>
            </a:r>
            <a:r>
              <a:rPr lang="zh-CN" altLang="zh-CN" dirty="0" smtClean="0"/>
              <a:t>使用</a:t>
            </a:r>
            <a:r>
              <a:rPr lang="en-US" altLang="zh-CN" dirty="0" smtClean="0"/>
              <a:t>UTF-8</a:t>
            </a:r>
            <a:r>
              <a:rPr lang="zh-CN" altLang="zh-CN" dirty="0" smtClean="0"/>
              <a:t>编码</a:t>
            </a:r>
            <a:endParaRPr lang="zh-CN" alt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Apache</a:t>
            </a:r>
            <a:r>
              <a:rPr lang="zh-CN" altLang="en-US" dirty="0" smtClean="0"/>
              <a:t>与</a:t>
            </a:r>
            <a:r>
              <a:rPr lang="en-US" altLang="zh-CN" dirty="0" smtClean="0"/>
              <a:t>Tomcat</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93</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反向代理简介</a:t>
            </a:r>
            <a:endParaRPr lang="zh-CN" altLang="en-US" dirty="0"/>
          </a:p>
        </p:txBody>
      </p:sp>
      <p:sp>
        <p:nvSpPr>
          <p:cNvPr id="3" name="内容占位符 2"/>
          <p:cNvSpPr>
            <a:spLocks noGrp="1"/>
          </p:cNvSpPr>
          <p:nvPr>
            <p:ph idx="1"/>
          </p:nvPr>
        </p:nvSpPr>
        <p:spPr/>
        <p:txBody>
          <a:bodyPr/>
          <a:lstStyle/>
          <a:p>
            <a:r>
              <a:rPr lang="zh-CN" altLang="zh-CN" dirty="0" smtClean="0"/>
              <a:t>反向代理（</a:t>
            </a:r>
            <a:r>
              <a:rPr lang="en-US" altLang="zh-CN" dirty="0" smtClean="0"/>
              <a:t>Reverse Proxy</a:t>
            </a:r>
            <a:r>
              <a:rPr lang="zh-CN" altLang="zh-CN" dirty="0" smtClean="0"/>
              <a:t>）服务器是指用代理服务器来接受来自</a:t>
            </a:r>
            <a:r>
              <a:rPr lang="en-US" altLang="zh-CN" dirty="0" smtClean="0"/>
              <a:t>Internet</a:t>
            </a:r>
            <a:r>
              <a:rPr lang="zh-CN" altLang="zh-CN" dirty="0" smtClean="0"/>
              <a:t>上的连接请求，然后将请求转发给内部网络上的应用服务器（</a:t>
            </a:r>
            <a:r>
              <a:rPr lang="en-US" altLang="zh-CN" dirty="0" smtClean="0"/>
              <a:t>Web/Mail</a:t>
            </a:r>
            <a:r>
              <a:rPr lang="zh-CN" altLang="zh-CN" dirty="0" smtClean="0"/>
              <a:t>服务器等）；并将从应用服务器上得到的响应结果返回给请求连接的客户端。</a:t>
            </a:r>
            <a:endParaRPr lang="en-US" altLang="zh-CN" dirty="0" smtClean="0"/>
          </a:p>
          <a:p>
            <a:r>
              <a:rPr lang="zh-CN" altLang="en-US" dirty="0" smtClean="0"/>
              <a:t>反向代理服务器对客户来说表现为一个应用服务器</a:t>
            </a:r>
            <a:endParaRPr lang="en-US" altLang="zh-CN" dirty="0" smtClean="0"/>
          </a:p>
          <a:p>
            <a:r>
              <a:rPr lang="zh-CN" altLang="en-US" dirty="0" smtClean="0"/>
              <a:t>使用反向代理服务，必须将被代理的后端应用服务器的</a:t>
            </a:r>
            <a:r>
              <a:rPr lang="en-US" altLang="zh-CN" dirty="0" smtClean="0"/>
              <a:t>DNS</a:t>
            </a:r>
            <a:r>
              <a:rPr lang="zh-CN" altLang="en-US" dirty="0" smtClean="0"/>
              <a:t>解析指向反向代理服务器</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94</a:t>
            </a:fld>
            <a:endParaRPr lang="en-US" altLang="zh-CN"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代理服务器与反向代理服务器</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95</a:t>
            </a:fld>
            <a:endParaRPr lang="en-US" altLang="zh-CN" dirty="0"/>
          </a:p>
        </p:txBody>
      </p:sp>
      <p:pic>
        <p:nvPicPr>
          <p:cNvPr id="1027" name="Picture 3" descr="反向代理"/>
          <p:cNvPicPr>
            <a:picLocks noChangeAspect="1" noChangeArrowheads="1"/>
          </p:cNvPicPr>
          <p:nvPr/>
        </p:nvPicPr>
        <p:blipFill>
          <a:blip r:embed="rId2"/>
          <a:srcRect/>
          <a:stretch>
            <a:fillRect/>
          </a:stretch>
        </p:blipFill>
        <p:spPr bwMode="auto">
          <a:xfrm>
            <a:off x="928662" y="1057744"/>
            <a:ext cx="7215238" cy="5014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反向代理的处理步骤</a:t>
            </a:r>
            <a:endParaRPr lang="zh-CN" altLang="en-US" dirty="0"/>
          </a:p>
        </p:txBody>
      </p:sp>
      <p:sp>
        <p:nvSpPr>
          <p:cNvPr id="3" name="内容占位符 2"/>
          <p:cNvSpPr>
            <a:spLocks noGrp="1"/>
          </p:cNvSpPr>
          <p:nvPr>
            <p:ph idx="1"/>
          </p:nvPr>
        </p:nvSpPr>
        <p:spPr/>
        <p:txBody>
          <a:bodyPr/>
          <a:lstStyle/>
          <a:p>
            <a:r>
              <a:rPr lang="zh-CN" altLang="en-US" dirty="0" smtClean="0"/>
              <a:t>步骤</a:t>
            </a:r>
            <a:r>
              <a:rPr lang="en-US" altLang="zh-CN" dirty="0" smtClean="0"/>
              <a:t>1</a:t>
            </a:r>
            <a:r>
              <a:rPr lang="zh-CN" altLang="en-US" dirty="0" smtClean="0"/>
              <a:t>：</a:t>
            </a:r>
            <a:r>
              <a:rPr lang="en-US" altLang="zh-CN" dirty="0" smtClean="0"/>
              <a:t>Web</a:t>
            </a:r>
            <a:r>
              <a:rPr lang="zh-CN" altLang="en-US" dirty="0" smtClean="0"/>
              <a:t>客户端的</a:t>
            </a:r>
            <a:r>
              <a:rPr lang="en-US" altLang="zh-CN" dirty="0" smtClean="0"/>
              <a:t>Web</a:t>
            </a:r>
            <a:r>
              <a:rPr lang="zh-CN" altLang="en-US" dirty="0" smtClean="0"/>
              <a:t>请求发送给反向代理服务器。</a:t>
            </a:r>
          </a:p>
          <a:p>
            <a:r>
              <a:rPr lang="zh-CN" altLang="en-US" dirty="0" smtClean="0"/>
              <a:t>步骤</a:t>
            </a:r>
            <a:r>
              <a:rPr lang="en-US" altLang="zh-CN" dirty="0" smtClean="0"/>
              <a:t>2</a:t>
            </a:r>
            <a:r>
              <a:rPr lang="zh-CN" altLang="en-US" dirty="0" smtClean="0"/>
              <a:t>：反向代理服务器接到客户端的请求后将其转发给后端的</a:t>
            </a:r>
            <a:r>
              <a:rPr lang="en-US" altLang="zh-CN" dirty="0" smtClean="0"/>
              <a:t>Web</a:t>
            </a:r>
            <a:r>
              <a:rPr lang="zh-CN" altLang="en-US" dirty="0" smtClean="0"/>
              <a:t>应用服务器。</a:t>
            </a:r>
            <a:endParaRPr lang="en-US" altLang="zh-CN" dirty="0" smtClean="0"/>
          </a:p>
          <a:p>
            <a:pPr lvl="1"/>
            <a:r>
              <a:rPr lang="zh-CN" altLang="en-US" dirty="0" smtClean="0"/>
              <a:t>大多数反向代理服务器具有缓存功能。</a:t>
            </a:r>
            <a:endParaRPr lang="en-US" altLang="zh-CN" dirty="0" smtClean="0"/>
          </a:p>
          <a:p>
            <a:pPr lvl="1"/>
            <a:r>
              <a:rPr lang="zh-CN" altLang="en-US" dirty="0" smtClean="0"/>
              <a:t>若反向代理服务器启用了缓存功能，则反向代理服务器接到客户端的请求后首先在自己的缓存中查找是否缓存过与之对应的响应，若找到相应的缓存对象且未失效则直接将其返回给客户端；否则将请求转发给后端的</a:t>
            </a:r>
            <a:r>
              <a:rPr lang="en-US" altLang="zh-CN" dirty="0" smtClean="0"/>
              <a:t>Web</a:t>
            </a:r>
            <a:r>
              <a:rPr lang="zh-CN" altLang="en-US" dirty="0" smtClean="0"/>
              <a:t>应用服务器。</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96</a:t>
            </a:fld>
            <a:endParaRPr lang="en-US" altLang="zh-CN"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反向代理的处理步骤</a:t>
            </a:r>
            <a:r>
              <a:rPr lang="zh-CN" altLang="en-US" dirty="0" smtClean="0"/>
              <a:t>（续）</a:t>
            </a:r>
            <a:endParaRPr lang="zh-CN" altLang="en-US" dirty="0"/>
          </a:p>
        </p:txBody>
      </p:sp>
      <p:sp>
        <p:nvSpPr>
          <p:cNvPr id="3" name="内容占位符 2"/>
          <p:cNvSpPr>
            <a:spLocks noGrp="1"/>
          </p:cNvSpPr>
          <p:nvPr>
            <p:ph idx="1"/>
          </p:nvPr>
        </p:nvSpPr>
        <p:spPr/>
        <p:txBody>
          <a:bodyPr/>
          <a:lstStyle/>
          <a:p>
            <a:r>
              <a:rPr lang="zh-CN" altLang="en-US" dirty="0" smtClean="0"/>
              <a:t>步骤</a:t>
            </a:r>
            <a:r>
              <a:rPr lang="en-US" altLang="zh-CN" dirty="0" smtClean="0"/>
              <a:t>3</a:t>
            </a:r>
            <a:r>
              <a:rPr lang="zh-CN" altLang="en-US" dirty="0" smtClean="0"/>
              <a:t>：后端 </a:t>
            </a:r>
            <a:r>
              <a:rPr lang="en-US" altLang="zh-CN" dirty="0" smtClean="0"/>
              <a:t>Web</a:t>
            </a:r>
            <a:r>
              <a:rPr lang="zh-CN" altLang="en-US" dirty="0" smtClean="0"/>
              <a:t>应用服务器接到反向代理服务器的</a:t>
            </a:r>
            <a:r>
              <a:rPr lang="en-US" altLang="zh-CN" dirty="0" smtClean="0"/>
              <a:t>Web</a:t>
            </a:r>
            <a:r>
              <a:rPr lang="zh-CN" altLang="en-US" dirty="0" smtClean="0"/>
              <a:t>请求，</a:t>
            </a:r>
            <a:r>
              <a:rPr lang="en-US" altLang="zh-CN" dirty="0" smtClean="0"/>
              <a:t>Web</a:t>
            </a:r>
            <a:r>
              <a:rPr lang="zh-CN" altLang="en-US" dirty="0" smtClean="0"/>
              <a:t>服务器经过处理将响应发送给反向代理服务器。 </a:t>
            </a:r>
          </a:p>
          <a:p>
            <a:r>
              <a:rPr lang="zh-CN" altLang="en-US" dirty="0" smtClean="0"/>
              <a:t>步骤</a:t>
            </a:r>
            <a:r>
              <a:rPr lang="en-US" altLang="zh-CN" dirty="0" smtClean="0"/>
              <a:t>4</a:t>
            </a:r>
            <a:r>
              <a:rPr lang="zh-CN" altLang="en-US" dirty="0" smtClean="0"/>
              <a:t>：反向代理服务器接到后端的</a:t>
            </a:r>
            <a:r>
              <a:rPr lang="en-US" altLang="zh-CN" dirty="0" smtClean="0"/>
              <a:t>Web</a:t>
            </a:r>
            <a:r>
              <a:rPr lang="zh-CN" altLang="en-US" dirty="0" smtClean="0"/>
              <a:t>应用服务器发来的响应后将其发送给客户端。若反向代理服务器启用了缓存功能，同时还会在其自己的缓存中保留一份响应结果，以加快相同请求的后续访问。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97</a:t>
            </a:fld>
            <a:endParaRPr lang="en-US" altLang="zh-CN"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反向代理的优缺点</a:t>
            </a:r>
            <a:endParaRPr lang="zh-CN" altLang="en-US" dirty="0"/>
          </a:p>
        </p:txBody>
      </p:sp>
      <p:sp>
        <p:nvSpPr>
          <p:cNvPr id="3" name="内容占位符 2"/>
          <p:cNvSpPr>
            <a:spLocks noGrp="1"/>
          </p:cNvSpPr>
          <p:nvPr>
            <p:ph idx="1"/>
          </p:nvPr>
        </p:nvSpPr>
        <p:spPr/>
        <p:txBody>
          <a:bodyPr/>
          <a:lstStyle/>
          <a:p>
            <a:r>
              <a:rPr lang="zh-CN" altLang="en-US" dirty="0" smtClean="0"/>
              <a:t>优点</a:t>
            </a:r>
            <a:endParaRPr lang="en-US" altLang="zh-CN" dirty="0" smtClean="0"/>
          </a:p>
          <a:p>
            <a:pPr lvl="1"/>
            <a:r>
              <a:rPr lang="zh-CN" altLang="zh-CN" dirty="0" smtClean="0"/>
              <a:t>反向代理作为后台应用服务器的替身，大大地提高了安全性，保护了敏感信息不外泄</a:t>
            </a:r>
            <a:endParaRPr lang="en-US" altLang="zh-CN" dirty="0" smtClean="0"/>
          </a:p>
          <a:p>
            <a:r>
              <a:rPr lang="zh-CN" altLang="en-US" dirty="0" smtClean="0"/>
              <a:t>缺点</a:t>
            </a:r>
            <a:endParaRPr lang="en-US" altLang="zh-CN" dirty="0" smtClean="0"/>
          </a:p>
          <a:p>
            <a:pPr lvl="1"/>
            <a:r>
              <a:rPr lang="zh-CN" altLang="zh-CN" dirty="0" smtClean="0"/>
              <a:t>反向代理作为后台应用服务器的替身，一旦其宕机便无法对外提供服务。</a:t>
            </a:r>
            <a:endParaRPr lang="en-US" altLang="zh-CN" dirty="0" smtClean="0"/>
          </a:p>
          <a:p>
            <a:pPr lvl="1"/>
            <a:r>
              <a:rPr lang="zh-CN" altLang="zh-CN" dirty="0" smtClean="0"/>
              <a:t>为了避免反向代理成为单点故障，通常的做法是架设两台或两台以上的反向代理服务器，使用高可用技术（如：</a:t>
            </a:r>
            <a:r>
              <a:rPr lang="en-US" altLang="zh-CN" dirty="0" err="1" smtClean="0"/>
              <a:t>Keepalive</a:t>
            </a:r>
            <a:r>
              <a:rPr lang="zh-CN" altLang="zh-CN" dirty="0" smtClean="0"/>
              <a:t>、</a:t>
            </a:r>
            <a:r>
              <a:rPr lang="en-US" altLang="zh-CN" dirty="0" smtClean="0"/>
              <a:t>Heartbeat</a:t>
            </a:r>
            <a:r>
              <a:rPr lang="zh-CN" altLang="zh-CN" dirty="0" smtClean="0"/>
              <a:t>等）实现故障切换。</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98</a:t>
            </a:fld>
            <a:endParaRPr lang="en-US" altLang="zh-CN"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Apache</a:t>
            </a:r>
            <a:r>
              <a:rPr lang="zh-CN" altLang="en-US" dirty="0" smtClean="0"/>
              <a:t>的代理支持</a:t>
            </a:r>
            <a:endParaRPr lang="zh-CN" altLang="en-US" dirty="0"/>
          </a:p>
        </p:txBody>
      </p:sp>
      <p:sp>
        <p:nvSpPr>
          <p:cNvPr id="3" name="内容占位符 2"/>
          <p:cNvSpPr>
            <a:spLocks noGrp="1"/>
          </p:cNvSpPr>
          <p:nvPr>
            <p:ph idx="1"/>
          </p:nvPr>
        </p:nvSpPr>
        <p:spPr>
          <a:xfrm>
            <a:off x="457200" y="1357298"/>
            <a:ext cx="8229600" cy="4773627"/>
          </a:xfrm>
        </p:spPr>
        <p:txBody>
          <a:bodyPr/>
          <a:lstStyle/>
          <a:p>
            <a:r>
              <a:rPr lang="en-US" dirty="0" smtClean="0"/>
              <a:t>Apache</a:t>
            </a:r>
            <a:r>
              <a:rPr lang="zh-CN" altLang="en-US" dirty="0" smtClean="0"/>
              <a:t>通过</a:t>
            </a:r>
            <a:r>
              <a:rPr lang="en-US" dirty="0" err="1" smtClean="0"/>
              <a:t>mod_proxy</a:t>
            </a:r>
            <a:r>
              <a:rPr lang="zh-CN" altLang="en-US" dirty="0" smtClean="0"/>
              <a:t>模块提供代理支持，它既支持正向代理也支持反向代理</a:t>
            </a:r>
            <a:endParaRPr lang="en-US" altLang="zh-CN" dirty="0" smtClean="0"/>
          </a:p>
          <a:p>
            <a:r>
              <a:rPr lang="zh-CN" altLang="en-US" dirty="0" smtClean="0"/>
              <a:t>通过模块实现各种协议</a:t>
            </a:r>
            <a:r>
              <a:rPr lang="en-US" dirty="0" smtClean="0"/>
              <a:t>/</a:t>
            </a:r>
            <a:r>
              <a:rPr lang="zh-CN" altLang="en-US" dirty="0" smtClean="0"/>
              <a:t>方案的代理功能</a:t>
            </a:r>
            <a:endParaRPr lang="en-US" altLang="zh-CN" dirty="0" smtClean="0"/>
          </a:p>
          <a:p>
            <a:pPr lvl="1"/>
            <a:r>
              <a:rPr lang="en-US" altLang="zh-CN" sz="2000" b="1" dirty="0" err="1" smtClean="0"/>
              <a:t>mod_proxy_http</a:t>
            </a:r>
            <a:r>
              <a:rPr lang="zh-CN" altLang="en-US" sz="2000" dirty="0" smtClean="0"/>
              <a:t>：支持</a:t>
            </a:r>
            <a:r>
              <a:rPr lang="en-US" altLang="zh-CN" sz="2000" dirty="0" smtClean="0"/>
              <a:t>HTTP</a:t>
            </a:r>
            <a:r>
              <a:rPr lang="zh-CN" altLang="en-US" sz="2000" dirty="0" smtClean="0"/>
              <a:t>协议</a:t>
            </a:r>
          </a:p>
          <a:p>
            <a:pPr lvl="1"/>
            <a:r>
              <a:rPr lang="en-US" altLang="zh-CN" sz="2000" b="1" dirty="0" err="1" smtClean="0"/>
              <a:t>mod_proxy_connect</a:t>
            </a:r>
            <a:r>
              <a:rPr lang="zh-CN" altLang="en-US" sz="2000" dirty="0" smtClean="0"/>
              <a:t>：支持</a:t>
            </a:r>
            <a:r>
              <a:rPr lang="en-US" altLang="zh-CN" sz="2000" dirty="0" smtClean="0"/>
              <a:t>HTTP </a:t>
            </a:r>
            <a:r>
              <a:rPr lang="zh-CN" altLang="en-US" sz="2000" dirty="0" smtClean="0"/>
              <a:t>协议的 </a:t>
            </a:r>
            <a:r>
              <a:rPr lang="en-US" altLang="zh-CN" sz="2000" dirty="0" smtClean="0"/>
              <a:t>CONNECT </a:t>
            </a:r>
            <a:r>
              <a:rPr lang="zh-CN" altLang="en-US" sz="2000" dirty="0" smtClean="0"/>
              <a:t>方法，用于 </a:t>
            </a:r>
            <a:r>
              <a:rPr lang="en-US" altLang="zh-CN" sz="2000" dirty="0" smtClean="0"/>
              <a:t>SSL </a:t>
            </a:r>
            <a:r>
              <a:rPr lang="zh-CN" altLang="en-US" sz="2000" dirty="0" smtClean="0"/>
              <a:t>请求</a:t>
            </a:r>
          </a:p>
          <a:p>
            <a:pPr lvl="1"/>
            <a:r>
              <a:rPr lang="en-US" altLang="zh-CN" sz="2000" b="1" dirty="0" err="1" smtClean="0"/>
              <a:t>mod_proxy_ftp</a:t>
            </a:r>
            <a:r>
              <a:rPr lang="zh-CN" altLang="en-US" sz="2000" dirty="0" smtClean="0"/>
              <a:t>：支持</a:t>
            </a:r>
            <a:r>
              <a:rPr lang="en-US" altLang="zh-CN" sz="2000" dirty="0" smtClean="0"/>
              <a:t>FTP</a:t>
            </a:r>
            <a:r>
              <a:rPr lang="zh-CN" altLang="en-US" sz="2000" dirty="0" smtClean="0"/>
              <a:t>协议</a:t>
            </a:r>
          </a:p>
          <a:p>
            <a:pPr lvl="1"/>
            <a:r>
              <a:rPr lang="en-US" altLang="zh-CN" sz="2000" b="1" dirty="0" err="1" smtClean="0"/>
              <a:t>mod_proxy_ajp</a:t>
            </a:r>
            <a:r>
              <a:rPr lang="zh-CN" altLang="en-US" sz="2000" dirty="0" smtClean="0"/>
              <a:t>：支持 </a:t>
            </a:r>
            <a:r>
              <a:rPr lang="en-US" altLang="zh-CN" sz="2000" dirty="0" smtClean="0"/>
              <a:t>AJP13</a:t>
            </a:r>
            <a:r>
              <a:rPr lang="zh-CN" altLang="en-US" sz="2000" dirty="0" smtClean="0"/>
              <a:t>（</a:t>
            </a:r>
            <a:r>
              <a:rPr lang="en-US" altLang="zh-CN" sz="2000" dirty="0" smtClean="0"/>
              <a:t>Apache </a:t>
            </a:r>
            <a:r>
              <a:rPr lang="en-US" altLang="zh-CN" sz="2000" dirty="0" err="1" smtClean="0"/>
              <a:t>JServe</a:t>
            </a:r>
            <a:r>
              <a:rPr lang="en-US" altLang="zh-CN" sz="2000" dirty="0" smtClean="0"/>
              <a:t> Protocol version 1.3</a:t>
            </a:r>
            <a:r>
              <a:rPr lang="zh-CN" altLang="en-US" sz="2000" dirty="0" smtClean="0"/>
              <a:t>）协议</a:t>
            </a:r>
          </a:p>
          <a:p>
            <a:pPr lvl="1"/>
            <a:r>
              <a:rPr lang="en-US" altLang="zh-CN" sz="2000" b="1" dirty="0" err="1" smtClean="0"/>
              <a:t>mod_proxy_fcgi</a:t>
            </a:r>
            <a:r>
              <a:rPr lang="zh-CN" altLang="en-US" sz="2000" dirty="0" smtClean="0"/>
              <a:t>：支持 </a:t>
            </a:r>
            <a:r>
              <a:rPr lang="en-US" altLang="zh-CN" sz="2000" dirty="0" err="1" smtClean="0"/>
              <a:t>FastCGI</a:t>
            </a:r>
            <a:endParaRPr lang="en-US" altLang="zh-CN" sz="2000" dirty="0" smtClean="0"/>
          </a:p>
          <a:p>
            <a:pPr lvl="1"/>
            <a:r>
              <a:rPr lang="en-US" altLang="zh-CN" sz="2000" b="1" dirty="0" err="1" smtClean="0"/>
              <a:t>mod_proxy_scgi</a:t>
            </a:r>
            <a:r>
              <a:rPr lang="zh-CN" altLang="en-US" sz="2000" dirty="0" smtClean="0"/>
              <a:t>：支持</a:t>
            </a:r>
            <a:r>
              <a:rPr lang="en-US" altLang="zh-CN" sz="2000" dirty="0" smtClean="0"/>
              <a:t>SCGI</a:t>
            </a:r>
          </a:p>
          <a:p>
            <a:pPr lvl="1"/>
            <a:r>
              <a:rPr lang="en-US" altLang="zh-CN" sz="2000" b="1" dirty="0" err="1" smtClean="0"/>
              <a:t>mod_proxy_wstunnel</a:t>
            </a:r>
            <a:r>
              <a:rPr lang="zh-CN" altLang="en-US" sz="2000" dirty="0" smtClean="0"/>
              <a:t>：支持</a:t>
            </a:r>
            <a:r>
              <a:rPr lang="en-US" altLang="zh-CN" sz="2000" dirty="0" err="1" smtClean="0"/>
              <a:t>WebSocket</a:t>
            </a:r>
            <a:r>
              <a:rPr lang="zh-CN" altLang="en-US" sz="2000" dirty="0" smtClean="0"/>
              <a:t>协议</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99</a:t>
            </a:fld>
            <a:endParaRPr lang="en-US" altLang="zh-CN" dirty="0"/>
          </a:p>
        </p:txBody>
      </p:sp>
    </p:spTree>
  </p:cSld>
  <p:clrMapOvr>
    <a:masterClrMapping/>
  </p:clrMapOvr>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2417</TotalTime>
  <Words>8614</Words>
  <Application>Microsoft Office PowerPoint</Application>
  <PresentationFormat>全屏显示(4:3)</PresentationFormat>
  <Paragraphs>1512</Paragraphs>
  <Slides>114</Slides>
  <Notes>17</Notes>
  <HiddenSlides>0</HiddenSlides>
  <MMClips>0</MMClips>
  <ScaleCrop>false</ScaleCrop>
  <HeadingPairs>
    <vt:vector size="4" baseType="variant">
      <vt:variant>
        <vt:lpstr>主题</vt:lpstr>
      </vt:variant>
      <vt:variant>
        <vt:i4>1</vt:i4>
      </vt:variant>
      <vt:variant>
        <vt:lpstr>幻灯片标题</vt:lpstr>
      </vt:variant>
      <vt:variant>
        <vt:i4>114</vt:i4>
      </vt:variant>
    </vt:vector>
  </HeadingPairs>
  <TitlesOfParts>
    <vt:vector size="115" baseType="lpstr">
      <vt:lpstr>CentOS-CH-PPT2</vt:lpstr>
      <vt:lpstr>第15章 Apache进阶</vt:lpstr>
      <vt:lpstr>本章内容要点</vt:lpstr>
      <vt:lpstr>本章学习目标 </vt:lpstr>
      <vt:lpstr>Web编程语言</vt:lpstr>
      <vt:lpstr>Linux下的脚本语言</vt:lpstr>
      <vt:lpstr>CentOS 下的脚本语言</vt:lpstr>
      <vt:lpstr>关系数据库系统</vt:lpstr>
      <vt:lpstr>动态网站数据库</vt:lpstr>
      <vt:lpstr>MySQL/MariaDB数据库简介</vt:lpstr>
      <vt:lpstr>MySQL数据库特点</vt:lpstr>
      <vt:lpstr>MySQL的版本</vt:lpstr>
      <vt:lpstr>MySQL的表类型和存储引擎</vt:lpstr>
      <vt:lpstr>MySQL的存储引擎比较</vt:lpstr>
      <vt:lpstr>MyISAM vs InnoDB （1） ——MyISAM 的特点</vt:lpstr>
      <vt:lpstr>MyISAM vs InnoDB （2） ——InnoDB 的特点</vt:lpstr>
      <vt:lpstr>MyISAM vs InnoDB （3） ——存储引擎的选择</vt:lpstr>
      <vt:lpstr>MariaDB</vt:lpstr>
      <vt:lpstr>安装MariaDB服务</vt:lpstr>
      <vt:lpstr>MariaDB服务概览</vt:lpstr>
      <vt:lpstr>MariaDB/MySQL的配置文件</vt:lpstr>
      <vt:lpstr>MariaDB/MySQL的配置原则</vt:lpstr>
      <vt:lpstr>MySQL常用的公共配置选项</vt:lpstr>
      <vt:lpstr>常用的 MyISAM 配置选项</vt:lpstr>
      <vt:lpstr>常用的 InnoDB 配置选项</vt:lpstr>
      <vt:lpstr>配置MySQL（/etc/my.cnf ）</vt:lpstr>
      <vt:lpstr>MySQL参考资源</vt:lpstr>
      <vt:lpstr>键值缓存系统</vt:lpstr>
      <vt:lpstr>键值缓存系统简介</vt:lpstr>
      <vt:lpstr>键值缓存系统简介（续）</vt:lpstr>
      <vt:lpstr>为什么使用键值缓存系统</vt:lpstr>
      <vt:lpstr>Memcached简介</vt:lpstr>
      <vt:lpstr>Memcached服务概览</vt:lpstr>
      <vt:lpstr>安装、配置Memcached服务</vt:lpstr>
      <vt:lpstr>启动Memcached服务</vt:lpstr>
      <vt:lpstr>Redis简介</vt:lpstr>
      <vt:lpstr>Redis服务概览</vt:lpstr>
      <vt:lpstr>安装、配置Redis服务</vt:lpstr>
      <vt:lpstr>启动Redis服务</vt:lpstr>
      <vt:lpstr>Apache的动态网站技术</vt:lpstr>
      <vt:lpstr>CGI 简介</vt:lpstr>
      <vt:lpstr>CGI 程序</vt:lpstr>
      <vt:lpstr>CGI 的工作原理</vt:lpstr>
      <vt:lpstr>CGI 的处理步骤</vt:lpstr>
      <vt:lpstr>Apache 与 CGI</vt:lpstr>
      <vt:lpstr>ScriptAlias</vt:lpstr>
      <vt:lpstr>创建CGI脚本并浏览测试</vt:lpstr>
      <vt:lpstr>为虚拟主机配置ScriptAlias</vt:lpstr>
      <vt:lpstr>ScriptAlias说明</vt:lpstr>
      <vt:lpstr>在任意目录中执行 CGI 程序</vt:lpstr>
      <vt:lpstr>在任意目录中执行 CGI 程序 配置举例</vt:lpstr>
      <vt:lpstr>CGI的优缺点</vt:lpstr>
      <vt:lpstr>解决CGI的低效率</vt:lpstr>
      <vt:lpstr>Apache的脚本语言模块</vt:lpstr>
      <vt:lpstr>FastCGI的优点</vt:lpstr>
      <vt:lpstr>FastCGI的优点（续）</vt:lpstr>
      <vt:lpstr>Apache 与 FastCGI</vt:lpstr>
      <vt:lpstr>Apache日志统计分析工具</vt:lpstr>
      <vt:lpstr>AWStats简介</vt:lpstr>
      <vt:lpstr>CentOS下的AWStats</vt:lpstr>
      <vt:lpstr>AWStats的配置文件</vt:lpstr>
      <vt:lpstr>更新AWStats的统计数据库</vt:lpstr>
      <vt:lpstr>AWStats 的 Apache 配置文件</vt:lpstr>
      <vt:lpstr>AWStats配置举例</vt:lpstr>
      <vt:lpstr>LAMP的环境配置及应用</vt:lpstr>
      <vt:lpstr>LAMP简介</vt:lpstr>
      <vt:lpstr>狭义LAMP</vt:lpstr>
      <vt:lpstr>基于脚本语言的 知名Web框架</vt:lpstr>
      <vt:lpstr>安装配置LAMP环境</vt:lpstr>
      <vt:lpstr>安装PHP</vt:lpstr>
      <vt:lpstr>查看PHP的配置</vt:lpstr>
      <vt:lpstr>配置PHP的主配置文件</vt:lpstr>
      <vt:lpstr>配置PHP的主配置文件（续）</vt:lpstr>
      <vt:lpstr>配置PHP的APC模块</vt:lpstr>
      <vt:lpstr>PHP的Zend Guard支持</vt:lpstr>
      <vt:lpstr>安装配置Zend Guard（1）</vt:lpstr>
      <vt:lpstr>安装配置Zend Guard（2）</vt:lpstr>
      <vt:lpstr>配置Apache的php模块</vt:lpstr>
      <vt:lpstr>测试PHP和MySQL</vt:lpstr>
      <vt:lpstr>phpMyAdmin</vt:lpstr>
      <vt:lpstr>常用的LAMP应用</vt:lpstr>
      <vt:lpstr>常用的LAMP应用软件</vt:lpstr>
      <vt:lpstr>Moodle 简介</vt:lpstr>
      <vt:lpstr>Moodle配置举例</vt:lpstr>
      <vt:lpstr>JDK和Tomcat</vt:lpstr>
      <vt:lpstr>CentOS 7下的Java运行环境</vt:lpstr>
      <vt:lpstr>安装Oracle的JavaSE（JDK）</vt:lpstr>
      <vt:lpstr>配置Oracle的JavaSE（JDK）</vt:lpstr>
      <vt:lpstr>Tomcat简介</vt:lpstr>
      <vt:lpstr>安装和启动Tomcat</vt:lpstr>
      <vt:lpstr>管理Tomcat服务</vt:lpstr>
      <vt:lpstr>配置Tomcat ——配置 Tomcat的工作环境</vt:lpstr>
      <vt:lpstr>配置Tomcat ——配置 Tomcat的服务</vt:lpstr>
      <vt:lpstr>Apache与Tomcat</vt:lpstr>
      <vt:lpstr>反向代理简介</vt:lpstr>
      <vt:lpstr>代理服务器与反向代理服务器</vt:lpstr>
      <vt:lpstr>反向代理的处理步骤</vt:lpstr>
      <vt:lpstr>反向代理的处理步骤（续）</vt:lpstr>
      <vt:lpstr>反向代理的优缺点</vt:lpstr>
      <vt:lpstr>Apache的代理支持</vt:lpstr>
      <vt:lpstr>Apache与代理相关的配置指令</vt:lpstr>
      <vt:lpstr>使用Apache反向代理HTTP</vt:lpstr>
      <vt:lpstr>使用Apache反向代理Tomcat</vt:lpstr>
      <vt:lpstr>Apache与负载均衡</vt:lpstr>
      <vt:lpstr>负载均衡简介</vt:lpstr>
      <vt:lpstr>负载均衡的分类（1）</vt:lpstr>
      <vt:lpstr>负载均衡的分类（2）</vt:lpstr>
      <vt:lpstr>负载均衡的分类（3）</vt:lpstr>
      <vt:lpstr>基于Apache的负载均衡</vt:lpstr>
      <vt:lpstr>Apache做反向代理负载均衡器</vt:lpstr>
      <vt:lpstr>使用Apache 配置反向代理负载均衡</vt:lpstr>
      <vt:lpstr>使用Apache 配置反向代理负载均衡（续）</vt:lpstr>
      <vt:lpstr>本章思考题</vt:lpstr>
      <vt:lpstr>本章实验</vt:lpstr>
      <vt:lpstr>进一步学习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第20章  Apache动态站点</dc:title>
  <dc:creator>osmond</dc:creator>
  <cp:lastModifiedBy>osmond</cp:lastModifiedBy>
  <cp:revision>197</cp:revision>
  <dcterms:created xsi:type="dcterms:W3CDTF">2011-10-27T13:41:45Z</dcterms:created>
  <dcterms:modified xsi:type="dcterms:W3CDTF">2016-07-14T10:46:04Z</dcterms:modified>
</cp:coreProperties>
</file>